
<file path=[Content_Types].xml><?xml version="1.0" encoding="utf-8"?>
<Types xmlns="http://schemas.openxmlformats.org/package/2006/content-types">
  <Default Extension="fntdata" ContentType="application/x-fontdata"/>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43"/>
  </p:notesMasterIdLst>
  <p:sldIdLst>
    <p:sldId id="256" r:id="rId5"/>
    <p:sldId id="258" r:id="rId6"/>
    <p:sldId id="259" r:id="rId7"/>
    <p:sldId id="260" r:id="rId8"/>
    <p:sldId id="261" r:id="rId9"/>
    <p:sldId id="262" r:id="rId10"/>
    <p:sldId id="263" r:id="rId11"/>
    <p:sldId id="264" r:id="rId12"/>
    <p:sldId id="299" r:id="rId13"/>
    <p:sldId id="295" r:id="rId14"/>
    <p:sldId id="293" r:id="rId15"/>
    <p:sldId id="298" r:id="rId16"/>
    <p:sldId id="265" r:id="rId17"/>
    <p:sldId id="266" r:id="rId18"/>
    <p:sldId id="267" r:id="rId19"/>
    <p:sldId id="277" r:id="rId20"/>
    <p:sldId id="268" r:id="rId21"/>
    <p:sldId id="269" r:id="rId22"/>
    <p:sldId id="270" r:id="rId23"/>
    <p:sldId id="271" r:id="rId24"/>
    <p:sldId id="272" r:id="rId25"/>
    <p:sldId id="273" r:id="rId26"/>
    <p:sldId id="274" r:id="rId27"/>
    <p:sldId id="289" r:id="rId28"/>
    <p:sldId id="279" r:id="rId29"/>
    <p:sldId id="280" r:id="rId30"/>
    <p:sldId id="282" r:id="rId31"/>
    <p:sldId id="283" r:id="rId32"/>
    <p:sldId id="284" r:id="rId33"/>
    <p:sldId id="291" r:id="rId34"/>
    <p:sldId id="292" r:id="rId35"/>
    <p:sldId id="290" r:id="rId36"/>
    <p:sldId id="296" r:id="rId37"/>
    <p:sldId id="285" r:id="rId38"/>
    <p:sldId id="286" r:id="rId39"/>
    <p:sldId id="287" r:id="rId40"/>
    <p:sldId id="288" r:id="rId41"/>
    <p:sldId id="297" r:id="rId42"/>
  </p:sldIdLst>
  <p:sldSz cx="12192000" cy="6858000"/>
  <p:notesSz cx="6858000" cy="9144000"/>
  <p:embeddedFontLst>
    <p:embeddedFont>
      <p:font typeface="Roboto" panose="02000000000000000000" pitchFamily="2"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8" roundtripDataSignature="AMtx7mgxWXDZb12GyuwlgCalPLTDs6HhL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631BBD9-30FF-437A-94CE-3AFECAD60B9A}">
  <a:tblStyle styleId="{C631BBD9-30FF-437A-94CE-3AFECAD60B9A}"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56" autoAdjust="0"/>
    <p:restoredTop sz="58606" autoAdjust="0"/>
  </p:normalViewPr>
  <p:slideViewPr>
    <p:cSldViewPr snapToGrid="0">
      <p:cViewPr varScale="1">
        <p:scale>
          <a:sx n="48" d="100"/>
          <a:sy n="48" d="100"/>
        </p:scale>
        <p:origin x="2021" y="48"/>
      </p:cViewPr>
      <p:guideLst/>
    </p:cSldViewPr>
  </p:slideViewPr>
  <p:notesTextViewPr>
    <p:cViewPr>
      <p:scale>
        <a:sx n="1" d="1"/>
        <a:sy n="1" d="1"/>
      </p:scale>
      <p:origin x="0" y="0"/>
    </p:cViewPr>
  </p:notesTextViewPr>
  <p:sorterViewPr>
    <p:cViewPr>
      <p:scale>
        <a:sx n="100" d="100"/>
        <a:sy n="100" d="100"/>
      </p:scale>
      <p:origin x="0" y="-981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4.fntdata"/><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2.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customschemas.google.com/relationships/presentationmetadata" Target="metadata"/><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3.fntdata"/><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Hello my name is </a:t>
            </a:r>
            <a:r>
              <a:rPr lang="en-US" dirty="0" err="1"/>
              <a:t>Fradah</a:t>
            </a:r>
            <a:r>
              <a:rPr lang="en-US" dirty="0"/>
              <a:t> Gold and we present, “Isolated Abducens Palsy in a Patient with Poorly Controlled Diabetes,” an Upfront case presentation brought to you by the North American Neuro-Ophthalmology Society and the Journal of Neuro-ophthalmology</a:t>
            </a:r>
            <a:endParaRPr dirty="0"/>
          </a:p>
        </p:txBody>
      </p:sp>
      <p:sp>
        <p:nvSpPr>
          <p:cNvPr id="81" name="Google Shape;8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The case is a 91-year-old male who presented to the emergency room with four days of binocular horizontal diplopia worse on left gaze and left facial pain. The patient had multiple vascular risk factors including hyperlipidemia, poorly controlled hypertension and type II diabetes mellitus (HbA1c 8.3%).  F</a:t>
            </a:r>
            <a:r>
              <a:rPr lang="en-US" sz="1200" dirty="0">
                <a:solidFill>
                  <a:schemeClr val="dk1"/>
                </a:solidFill>
                <a:latin typeface="Calibri"/>
                <a:ea typeface="Calibri"/>
                <a:cs typeface="Calibri"/>
                <a:sym typeface="Calibri"/>
              </a:rPr>
              <a:t>ull Neurology evaluation revealed intact neurological system and negative giant cell arteritis workup, in the ED, were unremarkable and Ophthalmology service was consulted for diplopia.</a:t>
            </a:r>
          </a:p>
          <a:p>
            <a:pPr marL="0" lvl="0" indent="0" algn="l" rtl="0">
              <a:spcBef>
                <a:spcPts val="0"/>
              </a:spcBef>
              <a:spcAft>
                <a:spcPts val="0"/>
              </a:spcAft>
              <a:buNone/>
            </a:pPr>
            <a:r>
              <a:rPr lang="en-US" dirty="0"/>
              <a:t>He had a past history of left malignant otitis externa which required hospitalization for long term intravenous (IV) antibiotics that was completed four months prior to presentation. During this prior hospitalization, the patient was noted to have a “verrucous” lesion obstructing his left external auditory canal. Biopsy of the lesion was reported as benign. The patient was scheduled for a canaloplasty, but the procedure was cancelled due to persistently elevated blood pressure (201/115mmHg to 183/98mmHg). One month prior to the presentation, he was re-assessed by Otolaryngology and noted to be doing well without ear pain or drainage, and with minimal left external auditory canal debris.</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96" name="Google Shape;9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Ophthalmic examination on presentation revealed best corrected visual acuities of 20/25 bilaterally. Pupils were equally round and reactive without afferent pupillary defect. Intraocular pressures were 14mmHg (right) and 16mmHg (left).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Anterior segment exam aside from cataracts was otherwise unremarkable, posterior exam had a sharp and pink optic nerve.</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03" name="Google Shape;10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How would you describe this 9-gaze photo of eye movements?</a:t>
            </a:r>
            <a:endParaRPr dirty="0"/>
          </a:p>
        </p:txBody>
      </p:sp>
      <p:sp>
        <p:nvSpPr>
          <p:cNvPr id="110" name="Google Shape;11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9326e081ce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39326e081ce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Orthoptic assessment in primary gaze exposed 20 prism diopters (PD) esotropia at distance and 10PD esotropia at near. On left distance gaze the esotropia increased to 45-50PD.</a:t>
            </a:r>
            <a:endParaRPr dirty="0"/>
          </a:p>
          <a:p>
            <a:pPr marL="0" lvl="0" indent="0" algn="l" rtl="0">
              <a:spcBef>
                <a:spcPts val="0"/>
              </a:spcBef>
              <a:spcAft>
                <a:spcPts val="0"/>
              </a:spcAft>
              <a:buNone/>
            </a:pPr>
            <a:r>
              <a:rPr lang="en-US" dirty="0"/>
              <a:t>Also, the patient had left head turn and extraocular movement evaluation revealed a left eye abduction deficit</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Font typeface="Arial"/>
              <a:buNone/>
            </a:pPr>
            <a:r>
              <a:rPr lang="en-US" dirty="0"/>
              <a:t>Full neurologic evaluation and investigations for giant cell arteritis were unremarkable.</a:t>
            </a:r>
            <a:endParaRPr dirty="0"/>
          </a:p>
        </p:txBody>
      </p:sp>
      <p:sp>
        <p:nvSpPr>
          <p:cNvPr id="118" name="Google Shape;118;g39326e081ce_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What is your differential diagnosis?</a:t>
            </a:r>
            <a:endParaRPr/>
          </a:p>
        </p:txBody>
      </p:sp>
      <p:sp>
        <p:nvSpPr>
          <p:cNvPr id="129" name="Google Shape;129;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The differential diagnosis of isolated cranial nerve VI palsy is broad and includes</a:t>
            </a:r>
            <a:endParaRPr dirty="0"/>
          </a:p>
          <a:p>
            <a:pPr marL="0" lvl="0" indent="0" algn="l" rtl="0">
              <a:spcBef>
                <a:spcPts val="0"/>
              </a:spcBef>
              <a:spcAft>
                <a:spcPts val="0"/>
              </a:spcAft>
              <a:buNone/>
            </a:pPr>
            <a:r>
              <a:rPr lang="en-US" dirty="0"/>
              <a:t>vascular etiologies, trauma, autoimmune/inflammatory, tumor</a:t>
            </a:r>
            <a:r>
              <a:rPr lang="en-US"/>
              <a:t>, infections, and increased </a:t>
            </a:r>
            <a:r>
              <a:rPr lang="en-US" dirty="0"/>
              <a:t>ICP </a:t>
            </a:r>
            <a:endParaRPr dirty="0"/>
          </a:p>
        </p:txBody>
      </p:sp>
      <p:sp>
        <p:nvSpPr>
          <p:cNvPr id="135" name="Google Shape;135;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93344cca0f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g393344cca0f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The differential diagnosis of isolated sixth nerve palsy is broad and includes</a:t>
            </a:r>
            <a:endParaRPr dirty="0"/>
          </a:p>
          <a:p>
            <a:pPr marL="0" lvl="0" indent="0" algn="l" rtl="0">
              <a:spcBef>
                <a:spcPts val="0"/>
              </a:spcBef>
              <a:spcAft>
                <a:spcPts val="0"/>
              </a:spcAft>
              <a:buNone/>
            </a:pPr>
            <a:r>
              <a:rPr lang="en-US" dirty="0"/>
              <a:t>vascular etiologies - microvascular ischemia, stroke</a:t>
            </a:r>
            <a:endParaRPr dirty="0"/>
          </a:p>
          <a:p>
            <a:pPr marL="0" lvl="0" indent="0" algn="l" rtl="0">
              <a:spcBef>
                <a:spcPts val="0"/>
              </a:spcBef>
              <a:spcAft>
                <a:spcPts val="0"/>
              </a:spcAft>
              <a:buNone/>
            </a:pPr>
            <a:r>
              <a:rPr lang="en-US" dirty="0"/>
              <a:t>trauma - blunt, penetrating</a:t>
            </a:r>
            <a:endParaRPr dirty="0"/>
          </a:p>
          <a:p>
            <a:pPr marL="0" lvl="0" indent="0" algn="l" rtl="0">
              <a:spcBef>
                <a:spcPts val="0"/>
              </a:spcBef>
              <a:spcAft>
                <a:spcPts val="0"/>
              </a:spcAft>
              <a:buNone/>
            </a:pPr>
            <a:r>
              <a:rPr lang="en-US" dirty="0"/>
              <a:t>autoimmune/inflammatory - vasculitis (such as giant cell arteritis), sarcoidosis, multiple sclerosis, myasthenia gravis</a:t>
            </a:r>
          </a:p>
          <a:p>
            <a:pPr marL="0" lvl="0" indent="0" algn="l" rtl="0">
              <a:spcBef>
                <a:spcPts val="0"/>
              </a:spcBef>
              <a:spcAft>
                <a:spcPts val="0"/>
              </a:spcAft>
              <a:buNone/>
            </a:pPr>
            <a:r>
              <a:rPr lang="en-US" dirty="0"/>
              <a:t>Tumors – </a:t>
            </a:r>
            <a:r>
              <a:rPr lang="en-US" dirty="0" err="1"/>
              <a:t>nasopharyngioma</a:t>
            </a:r>
            <a:r>
              <a:rPr lang="en-US" dirty="0"/>
              <a:t>, clival tumors, cerebellopontine angle tumors and metastases.</a:t>
            </a:r>
            <a:endParaRPr dirty="0"/>
          </a:p>
          <a:p>
            <a:pPr marL="0" lvl="0" indent="0" algn="l" rtl="0">
              <a:spcBef>
                <a:spcPts val="0"/>
              </a:spcBef>
              <a:spcAft>
                <a:spcPts val="0"/>
              </a:spcAft>
              <a:buNone/>
            </a:pPr>
            <a:r>
              <a:rPr lang="en-US" dirty="0"/>
              <a:t>infectious - syphilis, TB, Lyme, viral and fungi – including mucormycosis since patient is an uncontrolled diabetic</a:t>
            </a:r>
            <a:endParaRPr dirty="0"/>
          </a:p>
          <a:p>
            <a:pPr marL="0" lvl="0" indent="0" algn="l" rtl="0">
              <a:spcBef>
                <a:spcPts val="0"/>
              </a:spcBef>
              <a:spcAft>
                <a:spcPts val="0"/>
              </a:spcAft>
              <a:buNone/>
            </a:pPr>
            <a:r>
              <a:rPr lang="en-US" dirty="0"/>
              <a:t>increased ICP - space occupying lesions both benign and malignant, pseudotumor cerebri</a:t>
            </a:r>
            <a:endParaRPr dirty="0"/>
          </a:p>
        </p:txBody>
      </p:sp>
      <p:sp>
        <p:nvSpPr>
          <p:cNvPr id="148" name="Google Shape;148;g393344cca0f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Originating from its nucleus in the pons, the sixth cranial nerve exits the brainstem at the pontomedullary sulcus. It then travels superiorly, anteriorly and slightly laterally towards </a:t>
            </a:r>
            <a:r>
              <a:rPr lang="en-US" dirty="0" err="1"/>
              <a:t>Dorello’s</a:t>
            </a:r>
            <a:r>
              <a:rPr lang="en-US" dirty="0"/>
              <a:t> canal, a CSF filled </a:t>
            </a:r>
            <a:r>
              <a:rPr lang="en-US" sz="1200" b="0" i="0" u="none" strike="noStrike" cap="none" dirty="0">
                <a:solidFill>
                  <a:schemeClr val="dk1"/>
                </a:solidFill>
                <a:effectLst/>
                <a:latin typeface="Arial"/>
                <a:ea typeface="Arial"/>
                <a:cs typeface="Arial"/>
                <a:sym typeface="Arial"/>
              </a:rPr>
              <a:t>bony enclosure within the petrous portion of the temporal bone. From the petrous apex, the nerve travels through the cavernous sinus where it has close association with the </a:t>
            </a:r>
            <a:r>
              <a:rPr lang="en-US" sz="1200" b="0" i="0" u="none" strike="noStrike" cap="none" dirty="0" err="1">
                <a:solidFill>
                  <a:schemeClr val="dk1"/>
                </a:solidFill>
                <a:effectLst/>
                <a:latin typeface="Arial"/>
                <a:ea typeface="Arial"/>
                <a:cs typeface="Arial"/>
                <a:sym typeface="Arial"/>
              </a:rPr>
              <a:t>IIIrd</a:t>
            </a:r>
            <a:r>
              <a:rPr lang="en-US" sz="1200" b="0" i="0" u="none" strike="noStrike" cap="none" dirty="0">
                <a:solidFill>
                  <a:schemeClr val="dk1"/>
                </a:solidFill>
                <a:effectLst/>
                <a:latin typeface="Arial"/>
                <a:ea typeface="Arial"/>
                <a:cs typeface="Arial"/>
                <a:sym typeface="Arial"/>
              </a:rPr>
              <a:t>, </a:t>
            </a:r>
            <a:r>
              <a:rPr lang="en-US" sz="1200" b="0" i="0" u="none" strike="noStrike" cap="none" dirty="0" err="1">
                <a:solidFill>
                  <a:schemeClr val="dk1"/>
                </a:solidFill>
                <a:effectLst/>
                <a:latin typeface="Arial"/>
                <a:ea typeface="Arial"/>
                <a:cs typeface="Arial"/>
                <a:sym typeface="Arial"/>
              </a:rPr>
              <a:t>IVth</a:t>
            </a:r>
            <a:r>
              <a:rPr lang="en-US" sz="1200" b="0" i="0" u="none" strike="noStrike" cap="none" dirty="0">
                <a:solidFill>
                  <a:schemeClr val="dk1"/>
                </a:solidFill>
                <a:effectLst/>
                <a:latin typeface="Arial"/>
                <a:ea typeface="Arial"/>
                <a:cs typeface="Arial"/>
                <a:sym typeface="Arial"/>
              </a:rPr>
              <a:t>,  first two branches of Vth cranial nerves, ocular </a:t>
            </a:r>
            <a:r>
              <a:rPr lang="en-US" sz="1200" b="0" i="0" u="none" strike="noStrike" cap="none" dirty="0" err="1">
                <a:solidFill>
                  <a:schemeClr val="dk1"/>
                </a:solidFill>
                <a:effectLst/>
                <a:latin typeface="Arial"/>
                <a:ea typeface="Arial"/>
                <a:cs typeface="Arial"/>
                <a:sym typeface="Arial"/>
              </a:rPr>
              <a:t>sympathetics</a:t>
            </a:r>
            <a:r>
              <a:rPr lang="en-US" sz="1200" b="0" i="0" u="none" strike="noStrike" cap="none" dirty="0">
                <a:solidFill>
                  <a:schemeClr val="dk1"/>
                </a:solidFill>
                <a:effectLst/>
                <a:latin typeface="Arial"/>
                <a:ea typeface="Arial"/>
                <a:cs typeface="Arial"/>
                <a:sym typeface="Arial"/>
              </a:rPr>
              <a:t> and internal carotid artery. It then exits the cavernous sinus travelling forward to enter the orbit in the intraconal space from where it innervates the lateral rectus from the medial surface.</a:t>
            </a:r>
            <a:endParaRPr lang="en-US" sz="1200" b="0" i="0" u="none" strike="noStrike" cap="none" dirty="0">
              <a:solidFill>
                <a:schemeClr val="dk1"/>
              </a:solidFill>
              <a:effectLst/>
              <a:latin typeface="Arial"/>
              <a:cs typeface="Arial"/>
              <a:sym typeface="Arial"/>
            </a:endParaRPr>
          </a:p>
          <a:p>
            <a:pPr marL="0" lvl="0" indent="0" algn="l" rtl="0">
              <a:spcBef>
                <a:spcPts val="0"/>
              </a:spcBef>
              <a:spcAft>
                <a:spcPts val="0"/>
              </a:spcAft>
              <a:buNone/>
            </a:pPr>
            <a:r>
              <a:rPr lang="en-US" sz="1200" dirty="0"/>
              <a:t>Depending on the location of the lesion, other contiguous structures may be involved resulting in various presentations. Treatment of </a:t>
            </a:r>
            <a:r>
              <a:rPr lang="en-US" sz="1200" dirty="0" err="1"/>
              <a:t>VIn</a:t>
            </a:r>
            <a:r>
              <a:rPr lang="en-US" sz="1200" dirty="0"/>
              <a:t> palsy depends on associated underlying conditions. Typically, underlying systemic conditions are simultaneously managed. </a:t>
            </a:r>
            <a:endParaRPr lang="en-US" dirty="0"/>
          </a:p>
          <a:p>
            <a:pPr marL="0" lvl="0" indent="0" algn="l" rtl="0">
              <a:spcBef>
                <a:spcPts val="0"/>
              </a:spcBef>
              <a:spcAft>
                <a:spcPts val="0"/>
              </a:spcAft>
              <a:buNone/>
            </a:pPr>
            <a:endParaRPr dirty="0"/>
          </a:p>
        </p:txBody>
      </p:sp>
      <p:sp>
        <p:nvSpPr>
          <p:cNvPr id="248" name="Google Shape;248;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CN VI palsy localized?</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733497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t>The location of the lesion, in the course of cranial nerve VI,  determines the syndromic presentation. There are several syndromes from the brainstem to the orbit.</a:t>
            </a:r>
          </a:p>
          <a:p>
            <a:pPr>
              <a:defRPr/>
            </a:pPr>
            <a:r>
              <a:rPr lang="en-US" dirty="0"/>
              <a:t>Contiguous structures contribute to the clinical manifestation.</a:t>
            </a:r>
          </a:p>
          <a:p>
            <a:pPr>
              <a:defRPr/>
            </a:pPr>
            <a:endParaRPr lang="en-US" dirty="0"/>
          </a:p>
          <a:p>
            <a:pPr>
              <a:defRPr/>
            </a:pPr>
            <a:r>
              <a:rPr lang="en-US" dirty="0"/>
              <a:t>There are six CNVI palsy syndromes:</a:t>
            </a:r>
          </a:p>
          <a:p>
            <a:pPr>
              <a:defRPr/>
            </a:pPr>
            <a:r>
              <a:rPr lang="en-US" dirty="0"/>
              <a:t>Brainstem</a:t>
            </a:r>
          </a:p>
          <a:p>
            <a:pPr>
              <a:defRPr/>
            </a:pPr>
            <a:r>
              <a:rPr lang="en-US" dirty="0"/>
              <a:t>Intracranial hypertension (subarachnoid space)</a:t>
            </a:r>
          </a:p>
          <a:p>
            <a:pPr>
              <a:defRPr/>
            </a:pPr>
            <a:r>
              <a:rPr lang="en-US" dirty="0"/>
              <a:t>Petrous apex syndrome</a:t>
            </a:r>
          </a:p>
          <a:p>
            <a:pPr>
              <a:defRPr/>
            </a:pPr>
            <a:r>
              <a:rPr lang="en-US" dirty="0"/>
              <a:t>Cavernous sinus syndrome</a:t>
            </a:r>
          </a:p>
          <a:p>
            <a:pPr>
              <a:defRPr/>
            </a:pPr>
            <a:r>
              <a:rPr lang="en-US" dirty="0"/>
              <a:t>Orbital</a:t>
            </a:r>
          </a:p>
          <a:p>
            <a:pPr>
              <a:defRPr/>
            </a:pPr>
            <a:r>
              <a:rPr lang="en-US" dirty="0"/>
              <a:t>Isolated</a:t>
            </a:r>
          </a:p>
          <a:p>
            <a:pPr>
              <a:defRPr/>
            </a:pPr>
            <a:endParaRPr lang="en-US" dirty="0"/>
          </a:p>
          <a:p>
            <a:pPr>
              <a:defRPr/>
            </a:pPr>
            <a:r>
              <a:rPr lang="en-US" sz="1200" dirty="0"/>
              <a:t> </a:t>
            </a: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1161018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9999B-B1A8-62B5-4E6F-8F43F37177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A0D93B-FF8F-E945-8C69-941E1ADE94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EB7B3D-A748-F310-B501-45DE1D7DA8A1}"/>
              </a:ext>
            </a:extLst>
          </p:cNvPr>
          <p:cNvSpPr>
            <a:spLocks noGrp="1"/>
          </p:cNvSpPr>
          <p:nvPr>
            <p:ph type="body" idx="1"/>
          </p:nvPr>
        </p:nvSpPr>
        <p:spPr/>
        <p:txBody>
          <a:bodyPr/>
          <a:lstStyle/>
          <a:p>
            <a:pPr>
              <a:defRPr/>
            </a:pPr>
            <a:r>
              <a:rPr lang="en-US" sz="500" dirty="0"/>
              <a:t>Brainstem Syndrome:</a:t>
            </a:r>
          </a:p>
          <a:p>
            <a:pPr marL="228600">
              <a:buFont typeface="Calibri,Sans-Serif"/>
              <a:buChar char="●"/>
              <a:defRPr/>
            </a:pPr>
            <a:r>
              <a:rPr lang="en-US" sz="500" dirty="0"/>
              <a:t>Millard-Gubler</a:t>
            </a:r>
          </a:p>
          <a:p>
            <a:pPr marL="685800" lvl="2">
              <a:buFont typeface="Wingdings,sans-serif"/>
              <a:buChar char="§"/>
              <a:defRPr/>
            </a:pPr>
            <a:r>
              <a:rPr lang="en-US" sz="500" dirty="0" err="1"/>
              <a:t>VIn</a:t>
            </a:r>
            <a:r>
              <a:rPr lang="en-US" sz="500" dirty="0"/>
              <a:t> palsy, </a:t>
            </a:r>
            <a:r>
              <a:rPr lang="en-US" sz="500" dirty="0" err="1"/>
              <a:t>ipsilateralVIIn</a:t>
            </a:r>
            <a:r>
              <a:rPr lang="en-US" sz="500" dirty="0"/>
              <a:t> palsy and contralateral hemiparesis</a:t>
            </a:r>
          </a:p>
          <a:p>
            <a:pPr marL="228600">
              <a:buFont typeface="Calibri,Sans-Serif"/>
              <a:buChar char="●"/>
              <a:defRPr/>
            </a:pPr>
            <a:r>
              <a:rPr lang="en-US" sz="500" dirty="0" err="1"/>
              <a:t>Foville</a:t>
            </a:r>
            <a:endParaRPr lang="en-US" sz="500" dirty="0"/>
          </a:p>
          <a:p>
            <a:pPr marL="685800" lvl="2">
              <a:buFont typeface="Wingdings,sans-serif"/>
              <a:buChar char="§"/>
              <a:defRPr/>
            </a:pPr>
            <a:r>
              <a:rPr lang="en-US" sz="500" dirty="0" err="1"/>
              <a:t>VIn</a:t>
            </a:r>
            <a:r>
              <a:rPr lang="en-US" sz="500" dirty="0"/>
              <a:t> </a:t>
            </a:r>
            <a:r>
              <a:rPr lang="en-US" sz="500" dirty="0" err="1"/>
              <a:t>palsy,ipsilateral</a:t>
            </a:r>
            <a:r>
              <a:rPr lang="en-US" sz="500" dirty="0"/>
              <a:t> </a:t>
            </a:r>
            <a:r>
              <a:rPr lang="en-US" sz="500" dirty="0" err="1"/>
              <a:t>Vn</a:t>
            </a:r>
            <a:r>
              <a:rPr lang="en-US" sz="500" dirty="0"/>
              <a:t>, </a:t>
            </a:r>
            <a:r>
              <a:rPr lang="en-US" sz="500" dirty="0" err="1"/>
              <a:t>VIInand</a:t>
            </a:r>
            <a:r>
              <a:rPr lang="en-US" sz="500" dirty="0"/>
              <a:t> </a:t>
            </a:r>
            <a:r>
              <a:rPr lang="en-US" sz="500" dirty="0" err="1"/>
              <a:t>VIIIn</a:t>
            </a:r>
            <a:r>
              <a:rPr lang="en-US" sz="500" dirty="0"/>
              <a:t> palsies, ipsilateral Horner’s </a:t>
            </a:r>
            <a:r>
              <a:rPr lang="en-US" sz="500" dirty="0" err="1"/>
              <a:t>syndrome,and</a:t>
            </a:r>
            <a:r>
              <a:rPr lang="en-US" sz="500" dirty="0"/>
              <a:t> horizontal </a:t>
            </a:r>
            <a:r>
              <a:rPr lang="en-US" sz="500" dirty="0" err="1"/>
              <a:t>gazepalsy</a:t>
            </a:r>
            <a:endParaRPr lang="en-US" sz="500" dirty="0"/>
          </a:p>
          <a:p>
            <a:pPr marL="228600">
              <a:buFont typeface="Calibri,Sans-Serif"/>
              <a:buChar char="●"/>
              <a:defRPr/>
            </a:pPr>
            <a:r>
              <a:rPr lang="en-US" sz="500" dirty="0"/>
              <a:t>Raymond’s syndrome</a:t>
            </a:r>
          </a:p>
          <a:p>
            <a:pPr marL="685800" lvl="2">
              <a:buFont typeface="Wingdings,sans-serif"/>
              <a:buChar char="§"/>
              <a:defRPr/>
            </a:pPr>
            <a:r>
              <a:rPr lang="en-US" sz="500" dirty="0" err="1"/>
              <a:t>VIn</a:t>
            </a:r>
            <a:r>
              <a:rPr lang="en-US" sz="500" dirty="0"/>
              <a:t> palsy and contralateral hemiparesis</a:t>
            </a:r>
          </a:p>
          <a:p>
            <a:pPr marL="228600">
              <a:buFont typeface="Calibri,Sans-Serif"/>
              <a:buChar char="●"/>
              <a:defRPr/>
            </a:pPr>
            <a:r>
              <a:rPr lang="en-US" sz="500" dirty="0"/>
              <a:t>Cerebellopontine angle lesions</a:t>
            </a:r>
          </a:p>
          <a:p>
            <a:pPr marL="685800" lvl="2">
              <a:buFont typeface="Wingdings,sans-serif"/>
              <a:buChar char="§"/>
              <a:defRPr/>
            </a:pPr>
            <a:r>
              <a:rPr lang="en-US" sz="500" dirty="0" err="1"/>
              <a:t>VIn</a:t>
            </a:r>
            <a:r>
              <a:rPr lang="en-US" sz="500" dirty="0"/>
              <a:t> palsy, ipsilateral </a:t>
            </a:r>
            <a:r>
              <a:rPr lang="en-US" sz="500" dirty="0" err="1"/>
              <a:t>Vn</a:t>
            </a:r>
            <a:r>
              <a:rPr lang="en-US" sz="500" dirty="0"/>
              <a:t>, </a:t>
            </a:r>
            <a:r>
              <a:rPr lang="en-US" sz="500" dirty="0" err="1"/>
              <a:t>VIInand</a:t>
            </a:r>
            <a:r>
              <a:rPr lang="en-US" sz="500" dirty="0"/>
              <a:t> </a:t>
            </a:r>
            <a:r>
              <a:rPr lang="en-US" sz="500" dirty="0" err="1"/>
              <a:t>VIIIn</a:t>
            </a:r>
            <a:r>
              <a:rPr lang="en-US" sz="500" dirty="0"/>
              <a:t> palsies and ataxia</a:t>
            </a:r>
          </a:p>
          <a:p>
            <a:pPr marL="260350" indent="-260350">
              <a:defRPr/>
            </a:pPr>
            <a:endParaRPr lang="en-US" sz="500" b="1" dirty="0"/>
          </a:p>
          <a:p>
            <a:pPr marL="260350" indent="-260350">
              <a:defRPr/>
            </a:pPr>
            <a:r>
              <a:rPr lang="en-US" sz="500" dirty="0"/>
              <a:t>Intracranial hypertension (subarachnoid space): Intracranial hypertension --&gt;  downward displacement of the brainstem --&gt;stretching at tethered points in the pons and within </a:t>
            </a:r>
            <a:r>
              <a:rPr lang="en-US" sz="500" dirty="0" err="1"/>
              <a:t>Dorello’s</a:t>
            </a:r>
            <a:r>
              <a:rPr lang="en-US" sz="500" dirty="0"/>
              <a:t> canal</a:t>
            </a:r>
          </a:p>
          <a:p>
            <a:pPr marL="260350" indent="-260350">
              <a:defRPr/>
            </a:pPr>
            <a:endParaRPr lang="en-US" sz="500" dirty="0"/>
          </a:p>
          <a:p>
            <a:pPr marL="260350" indent="-260350">
              <a:defRPr/>
            </a:pPr>
            <a:r>
              <a:rPr lang="en-US" sz="500" dirty="0"/>
              <a:t>Petrous apex syndrome: </a:t>
            </a:r>
            <a:r>
              <a:rPr lang="en-US" sz="500" dirty="0" err="1"/>
              <a:t>Gradenigo</a:t>
            </a:r>
            <a:r>
              <a:rPr lang="en-US" sz="500" dirty="0"/>
              <a:t> Syndrome = Inflammation/</a:t>
            </a:r>
            <a:r>
              <a:rPr lang="en-US" sz="500" dirty="0" err="1"/>
              <a:t>infectionwithin</a:t>
            </a:r>
            <a:r>
              <a:rPr lang="en-US" sz="500" dirty="0"/>
              <a:t> </a:t>
            </a:r>
            <a:r>
              <a:rPr lang="en-US" sz="500" dirty="0" err="1"/>
              <a:t>Dorello’s</a:t>
            </a:r>
            <a:r>
              <a:rPr lang="en-US" sz="500" dirty="0"/>
              <a:t> canal </a:t>
            </a:r>
          </a:p>
          <a:p>
            <a:pPr marL="260350" indent="-260350">
              <a:defRPr/>
            </a:pPr>
            <a:endParaRPr lang="en-US" sz="500" dirty="0"/>
          </a:p>
          <a:p>
            <a:pPr marL="260350" indent="-260350">
              <a:defRPr/>
            </a:pPr>
            <a:r>
              <a:rPr lang="en-US" sz="500" dirty="0"/>
              <a:t>Cavernous sinus syndrome – </a:t>
            </a:r>
            <a:r>
              <a:rPr lang="en-US" sz="500" dirty="0" err="1"/>
              <a:t>VIn</a:t>
            </a:r>
            <a:r>
              <a:rPr lang="en-US" sz="500" dirty="0"/>
              <a:t>, </a:t>
            </a:r>
            <a:r>
              <a:rPr lang="en-US" sz="500" dirty="0" err="1"/>
              <a:t>IIIn</a:t>
            </a:r>
            <a:r>
              <a:rPr lang="en-US" sz="500" dirty="0"/>
              <a:t>, </a:t>
            </a:r>
            <a:r>
              <a:rPr lang="en-US" sz="500" dirty="0" err="1"/>
              <a:t>IVn</a:t>
            </a:r>
            <a:r>
              <a:rPr lang="en-US" sz="500" dirty="0"/>
              <a:t>, V(ophthalmic and maxillary branches) palsy</a:t>
            </a:r>
          </a:p>
          <a:p>
            <a:pPr marL="742950" lvl="2" indent="-285750">
              <a:lnSpc>
                <a:spcPct val="90000"/>
              </a:lnSpc>
              <a:spcBef>
                <a:spcPts val="500"/>
              </a:spcBef>
              <a:buFont typeface="Wingdings,sans-serif"/>
              <a:buChar char="§"/>
              <a:defRPr/>
            </a:pPr>
            <a:r>
              <a:rPr lang="en-US" sz="500" dirty="0"/>
              <a:t>Nasopharyngeal carcinoma</a:t>
            </a:r>
          </a:p>
          <a:p>
            <a:pPr marL="742950" lvl="2" indent="-285750">
              <a:lnSpc>
                <a:spcPct val="90000"/>
              </a:lnSpc>
              <a:spcBef>
                <a:spcPts val="500"/>
              </a:spcBef>
              <a:buFont typeface="Wingdings,sans-serif"/>
              <a:buChar char="§"/>
              <a:defRPr/>
            </a:pPr>
            <a:r>
              <a:rPr lang="en-US" sz="500" dirty="0"/>
              <a:t>Meningioma</a:t>
            </a:r>
          </a:p>
          <a:p>
            <a:pPr marL="742950" lvl="2" indent="-285750">
              <a:lnSpc>
                <a:spcPct val="90000"/>
              </a:lnSpc>
              <a:spcBef>
                <a:spcPts val="500"/>
              </a:spcBef>
              <a:buFont typeface="Wingdings,sans-serif"/>
              <a:buChar char="§"/>
              <a:defRPr/>
            </a:pPr>
            <a:r>
              <a:rPr lang="en-US" sz="500" dirty="0"/>
              <a:t>C-C fistula</a:t>
            </a:r>
          </a:p>
          <a:p>
            <a:pPr marL="742950" lvl="2" indent="-285750">
              <a:lnSpc>
                <a:spcPct val="90000"/>
              </a:lnSpc>
              <a:spcBef>
                <a:spcPts val="500"/>
              </a:spcBef>
              <a:buFont typeface="Wingdings,sans-serif"/>
              <a:buChar char="§"/>
              <a:defRPr/>
            </a:pPr>
            <a:r>
              <a:rPr lang="en-US" sz="500" dirty="0"/>
              <a:t>Internal carotid aneurysm</a:t>
            </a:r>
          </a:p>
          <a:p>
            <a:pPr marL="742950" lvl="2" indent="-285750">
              <a:lnSpc>
                <a:spcPct val="90000"/>
              </a:lnSpc>
              <a:spcBef>
                <a:spcPts val="500"/>
              </a:spcBef>
              <a:buFont typeface="Wingdings,sans-serif"/>
              <a:buChar char="§"/>
              <a:defRPr/>
            </a:pPr>
            <a:r>
              <a:rPr lang="en-US" sz="500" dirty="0"/>
              <a:t>Tolosa-Hunt syndrome</a:t>
            </a:r>
          </a:p>
          <a:p>
            <a:pPr marL="260350" indent="-260350">
              <a:defRPr/>
            </a:pPr>
            <a:endParaRPr lang="en-US" sz="500" dirty="0"/>
          </a:p>
          <a:p>
            <a:pPr marL="260350" indent="-260350">
              <a:defRPr/>
            </a:pPr>
            <a:r>
              <a:rPr lang="en-US" sz="500" dirty="0"/>
              <a:t>Orbital: proptosis, chemosis, optic disc edema, and optic atrophy</a:t>
            </a:r>
          </a:p>
          <a:p>
            <a:pPr marL="285750" lvl="1" indent="-285750">
              <a:lnSpc>
                <a:spcPct val="90000"/>
              </a:lnSpc>
              <a:spcBef>
                <a:spcPts val="500"/>
              </a:spcBef>
              <a:buFont typeface="Arial,Sans-Serif"/>
              <a:buChar char="•"/>
              <a:defRPr/>
            </a:pPr>
            <a:r>
              <a:rPr lang="en-US" sz="500" dirty="0"/>
              <a:t>Orbital apex involvement:</a:t>
            </a:r>
          </a:p>
          <a:p>
            <a:pPr marL="742950" lvl="2" indent="-285750">
              <a:lnSpc>
                <a:spcPct val="90000"/>
              </a:lnSpc>
              <a:spcBef>
                <a:spcPts val="500"/>
              </a:spcBef>
              <a:buFont typeface="Wingdings,sans-serif"/>
              <a:buChar char="§"/>
              <a:defRPr/>
            </a:pPr>
            <a:r>
              <a:rPr lang="en-US" sz="500" dirty="0"/>
              <a:t> frozen globe with associated </a:t>
            </a:r>
            <a:r>
              <a:rPr lang="en-US" sz="500" dirty="0" err="1"/>
              <a:t>IIIn</a:t>
            </a:r>
            <a:r>
              <a:rPr lang="en-US" sz="500" dirty="0"/>
              <a:t>, </a:t>
            </a:r>
            <a:r>
              <a:rPr lang="en-US" sz="500" dirty="0" err="1"/>
              <a:t>IVn,V</a:t>
            </a:r>
            <a:r>
              <a:rPr lang="en-US" sz="500" dirty="0"/>
              <a:t>(ophthalmic and maxillary branches) palsy and Horner’s syndrome</a:t>
            </a:r>
          </a:p>
          <a:p>
            <a:pPr marL="260350" indent="-260350">
              <a:defRPr/>
            </a:pPr>
            <a:endParaRPr lang="en-US" sz="500" dirty="0"/>
          </a:p>
          <a:p>
            <a:pPr marL="260350" indent="-260350">
              <a:defRPr/>
            </a:pPr>
            <a:r>
              <a:rPr lang="en-US" sz="500" dirty="0"/>
              <a:t>Isolated </a:t>
            </a:r>
            <a:r>
              <a:rPr lang="en-US" sz="500" dirty="0" err="1"/>
              <a:t>VIn</a:t>
            </a:r>
            <a:r>
              <a:rPr lang="en-US" sz="500" dirty="0"/>
              <a:t> palsy covered previously; Isolated </a:t>
            </a:r>
            <a:r>
              <a:rPr lang="en-US" sz="500" dirty="0" err="1"/>
              <a:t>VIn</a:t>
            </a:r>
            <a:r>
              <a:rPr lang="en-US" sz="500" dirty="0"/>
              <a:t> is the most common ocular motor nerve palsy. In adults, the most common etiology is microvascular disease. Full Neurology and Ophthalmic examinations revealed our patient has isolated left cranial nerve VI palsy.</a:t>
            </a:r>
          </a:p>
          <a:p>
            <a:pPr marL="1200150" lvl="1" indent="-285750">
              <a:lnSpc>
                <a:spcPct val="90000"/>
              </a:lnSpc>
              <a:spcBef>
                <a:spcPts val="500"/>
              </a:spcBef>
              <a:buChar char="•"/>
            </a:pPr>
            <a:r>
              <a:rPr lang="en-US" sz="500" dirty="0"/>
              <a:t>Microvascular, associated with hypertension, DM and hyperlipidemia</a:t>
            </a:r>
          </a:p>
          <a:p>
            <a:pPr marL="1200150" lvl="1" indent="-285750">
              <a:lnSpc>
                <a:spcPct val="90000"/>
              </a:lnSpc>
              <a:spcBef>
                <a:spcPts val="500"/>
              </a:spcBef>
              <a:buChar char="•"/>
            </a:pPr>
            <a:r>
              <a:rPr lang="en-US" sz="500" dirty="0"/>
              <a:t>Post-infectious (</a:t>
            </a:r>
            <a:r>
              <a:rPr lang="en-US" sz="500" dirty="0" err="1"/>
              <a:t>e.g</a:t>
            </a:r>
            <a:r>
              <a:rPr lang="en-US" sz="500" dirty="0"/>
              <a:t> post-viral, Lyme, syphilis)</a:t>
            </a:r>
          </a:p>
          <a:p>
            <a:pPr marL="1200150" lvl="1" indent="-285750">
              <a:lnSpc>
                <a:spcPct val="90000"/>
              </a:lnSpc>
              <a:spcBef>
                <a:spcPts val="500"/>
              </a:spcBef>
              <a:buChar char="•"/>
            </a:pPr>
            <a:r>
              <a:rPr lang="en-US" sz="500" dirty="0"/>
              <a:t>Immunologic </a:t>
            </a:r>
          </a:p>
          <a:p>
            <a:pPr marL="1200150" lvl="1" indent="-285750">
              <a:lnSpc>
                <a:spcPct val="90000"/>
              </a:lnSpc>
              <a:spcBef>
                <a:spcPts val="500"/>
              </a:spcBef>
              <a:buChar char="•"/>
            </a:pPr>
            <a:r>
              <a:rPr lang="en-US" sz="500" dirty="0"/>
              <a:t>Trauma</a:t>
            </a:r>
          </a:p>
          <a:p>
            <a:pPr marL="1200150" lvl="1" indent="-285750">
              <a:lnSpc>
                <a:spcPct val="90000"/>
              </a:lnSpc>
              <a:spcBef>
                <a:spcPts val="500"/>
              </a:spcBef>
              <a:buChar char="•"/>
            </a:pPr>
            <a:r>
              <a:rPr lang="en-US" sz="500" dirty="0"/>
              <a:t>Complicated migraine</a:t>
            </a:r>
          </a:p>
          <a:p>
            <a:endParaRPr lang="en-US" sz="500" dirty="0"/>
          </a:p>
          <a:p>
            <a:endParaRPr lang="en-US" sz="500" dirty="0"/>
          </a:p>
        </p:txBody>
      </p:sp>
      <p:sp>
        <p:nvSpPr>
          <p:cNvPr id="4" name="Slide Number Placeholder 3">
            <a:extLst>
              <a:ext uri="{FF2B5EF4-FFF2-40B4-BE49-F238E27FC236}">
                <a16:creationId xmlns:a16="http://schemas.microsoft.com/office/drawing/2014/main" id="{35DE72A3-9CC7-216D-5839-34E06F19B909}"/>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74829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Given this information, what would be your next step for this unilateral isolated </a:t>
            </a:r>
            <a:r>
              <a:rPr lang="en-US" dirty="0" err="1"/>
              <a:t>VIn</a:t>
            </a:r>
            <a:r>
              <a:rPr lang="en-US" dirty="0"/>
              <a:t> palsy?</a:t>
            </a:r>
            <a:endParaRPr dirty="0"/>
          </a:p>
        </p:txBody>
      </p:sp>
      <p:sp>
        <p:nvSpPr>
          <p:cNvPr id="166" name="Google Shape;16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93344cca0f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393344cca0f_0_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Although isolated CNVI palsy in the absence of other neurological findings is often attributed to microvascular disease, the best next step in this patient is neuroimaging.</a:t>
            </a:r>
          </a:p>
        </p:txBody>
      </p:sp>
      <p:sp>
        <p:nvSpPr>
          <p:cNvPr id="173" name="Google Shape;173;g393344cca0f_0_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93344cca0f_0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93344cca0f_0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Despite being in an older age group and having multiple microvascular risk factors, this patient also had a history of ipsilateral otitis and associated facial pain, warranting neuroradiologic assessment. </a:t>
            </a:r>
          </a:p>
          <a:p>
            <a:pPr marL="0" lvl="0" indent="0" algn="l" rtl="0">
              <a:spcBef>
                <a:spcPts val="0"/>
              </a:spcBef>
              <a:spcAft>
                <a:spcPts val="0"/>
              </a:spcAft>
              <a:buNone/>
            </a:pPr>
            <a:endParaRPr dirty="0"/>
          </a:p>
        </p:txBody>
      </p:sp>
      <p:sp>
        <p:nvSpPr>
          <p:cNvPr id="180" name="Google Shape;180;g393344cca0f_0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393344cca0f_0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393344cca0f_0_9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A recent multi-center prospective study found that 16.5% of patients older that 50yrs of age with microvascular risk factors also had other causes amenable to therapy. The authors have advocated neuroimaging for all patients including those who are older and have known microvascular risk factors.</a:t>
            </a:r>
          </a:p>
          <a:p>
            <a:pPr marL="0" lvl="0" indent="0" algn="l" rtl="0">
              <a:spcBef>
                <a:spcPts val="0"/>
              </a:spcBef>
              <a:spcAft>
                <a:spcPts val="0"/>
              </a:spcAft>
              <a:buNone/>
            </a:pPr>
            <a:endParaRPr dirty="0"/>
          </a:p>
        </p:txBody>
      </p:sp>
      <p:sp>
        <p:nvSpPr>
          <p:cNvPr id="263" name="Google Shape;263;g393344cca0f_0_9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93344cca0f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93344cca0f_0_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Management of poorly controlled  intercurrent medical problems (Choice A) and investigation of to rule out other causes of isolated lateral rectus weakness (presumed CN VI palsy) should be conducted simultaneously (Choice D) but not as the sole management plan at the expense on neuroimaging. Occlusion to prevent diplopia may be offered at the outset (Choice C) however botulinum toxin, prism lenses and surgical correction typically are offered for stable orthoptic measurements over several months. Botox is only considered if myasthenia gravis has been ruled out.</a:t>
            </a:r>
          </a:p>
          <a:p>
            <a:pPr marL="0" lvl="0" indent="0" algn="l" rtl="0">
              <a:spcBef>
                <a:spcPts val="0"/>
              </a:spcBef>
              <a:spcAft>
                <a:spcPts val="0"/>
              </a:spcAft>
              <a:buNone/>
            </a:pPr>
            <a:endParaRPr dirty="0"/>
          </a:p>
        </p:txBody>
      </p:sp>
      <p:sp>
        <p:nvSpPr>
          <p:cNvPr id="187" name="Google Shape;187;g393344cca0f_0_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Although this patient was older and had known vascular risk factors for microvascular sixth nerve palsy, the history of complicated otitis externa and presence of associated ipsilateral facial pain prompted neuroimaging with scrutiny of the complete sixth nerve course and comparison with past studies.</a:t>
            </a:r>
            <a:endParaRPr/>
          </a:p>
        </p:txBody>
      </p:sp>
      <p:sp>
        <p:nvSpPr>
          <p:cNvPr id="194" name="Google Shape;194;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CT scans revealed new cortical erosions of the central skull base </a:t>
            </a:r>
            <a:endParaRPr dirty="0"/>
          </a:p>
          <a:p>
            <a:pPr marL="0" lvl="0" indent="0" algn="l" rtl="0">
              <a:lnSpc>
                <a:spcPct val="115000"/>
              </a:lnSpc>
              <a:spcBef>
                <a:spcPts val="1200"/>
              </a:spcBef>
              <a:spcAft>
                <a:spcPts val="1200"/>
              </a:spcAft>
              <a:buSzPts val="1100"/>
              <a:buNone/>
            </a:pPr>
            <a:r>
              <a:rPr lang="en-US" dirty="0"/>
              <a:t>Compilation axial non-contrast neuroimages of the head. (A) and (B) Bone window CT scans at the level of the skull base, at the time of presentation (A) and 7months prior (B) demonstrating new cortical erosions along the left anterior margin of the clivus and posterior margin of the left pterygoid (circle). </a:t>
            </a:r>
            <a:endParaRPr dirty="0"/>
          </a:p>
        </p:txBody>
      </p:sp>
      <p:sp>
        <p:nvSpPr>
          <p:cNvPr id="201" name="Google Shape;201;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9326e081ce_0_3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g39326e081ce_0_3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1200"/>
              </a:spcAft>
              <a:buSzPts val="1100"/>
              <a:buNone/>
            </a:pPr>
            <a:r>
              <a:rPr lang="en-US" dirty="0"/>
              <a:t>CT images at the same level (C) demonstrate asymmetric infiltration of the fat below the left stylomastoid foramen (red oval), which is new compared the prior study, 7months prior (D); normal fat on CT is dark (yellow oval).</a:t>
            </a:r>
            <a:endParaRPr dirty="0"/>
          </a:p>
        </p:txBody>
      </p:sp>
      <p:sp>
        <p:nvSpPr>
          <p:cNvPr id="211" name="Google Shape;211;g39326e081ce_0_30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MRI scans revealed corresponding marrow infiltration</a:t>
            </a:r>
            <a:endParaRPr dirty="0"/>
          </a:p>
          <a:p>
            <a:pPr marL="0" lvl="0" indent="0" algn="l" rtl="0">
              <a:lnSpc>
                <a:spcPct val="115000"/>
              </a:lnSpc>
              <a:spcBef>
                <a:spcPts val="1200"/>
              </a:spcBef>
              <a:spcAft>
                <a:spcPts val="0"/>
              </a:spcAft>
              <a:buSzPts val="1100"/>
              <a:buNone/>
            </a:pPr>
            <a:r>
              <a:rPr lang="en-US" dirty="0"/>
              <a:t>Axial T1 pre-contrast MRI images at the time of presentation (E) and 7months prior (F) demonstrate new hypointense signal involving the left clivus and petrous apex (yellow oval) in the expected region of </a:t>
            </a:r>
            <a:r>
              <a:rPr lang="en-US" dirty="0" err="1"/>
              <a:t>Dorello’s</a:t>
            </a:r>
            <a:r>
              <a:rPr lang="en-US" dirty="0"/>
              <a:t> canal. </a:t>
            </a:r>
            <a:endParaRPr dirty="0"/>
          </a:p>
          <a:p>
            <a:pPr marL="0" lvl="0" indent="0" algn="l" rtl="0">
              <a:lnSpc>
                <a:spcPct val="115000"/>
              </a:lnSpc>
              <a:spcBef>
                <a:spcPts val="1200"/>
              </a:spcBef>
              <a:spcAft>
                <a:spcPts val="0"/>
              </a:spcAft>
              <a:buSzPts val="1100"/>
              <a:buNone/>
            </a:pPr>
            <a:r>
              <a:rPr lang="en-US" dirty="0"/>
              <a:t>There was enhancement in this region after the administration of intravenous contrast (not shown), consistent with marrow infiltration. </a:t>
            </a:r>
            <a:endParaRPr dirty="0"/>
          </a:p>
          <a:p>
            <a:pPr marL="0" lvl="0" indent="0" algn="l" rtl="0">
              <a:lnSpc>
                <a:spcPct val="115000"/>
              </a:lnSpc>
              <a:spcBef>
                <a:spcPts val="1200"/>
              </a:spcBef>
              <a:spcAft>
                <a:spcPts val="0"/>
              </a:spcAft>
              <a:buClr>
                <a:schemeClr val="dk1"/>
              </a:buClr>
              <a:buSzPts val="1100"/>
              <a:buFont typeface="Arial"/>
              <a:buNone/>
            </a:pPr>
            <a:r>
              <a:rPr lang="en-US" dirty="0"/>
              <a:t>Note the normal bright signal in the clivus (white arrowhead) and petrous apex (yellow arrowhead) on the prior study that are lost in the presenting image (E)</a:t>
            </a:r>
            <a:endParaRPr dirty="0"/>
          </a:p>
          <a:p>
            <a:pPr marL="0" lvl="0" indent="0" algn="l" rtl="0">
              <a:spcBef>
                <a:spcPts val="1200"/>
              </a:spcBef>
              <a:spcAft>
                <a:spcPts val="0"/>
              </a:spcAft>
              <a:buNone/>
            </a:pPr>
            <a:endParaRPr dirty="0"/>
          </a:p>
          <a:p>
            <a:pPr marL="0" lvl="0" indent="0" algn="l" rtl="0">
              <a:spcBef>
                <a:spcPts val="0"/>
              </a:spcBef>
              <a:spcAft>
                <a:spcPts val="0"/>
              </a:spcAft>
              <a:buClr>
                <a:schemeClr val="dk1"/>
              </a:buClr>
              <a:buFont typeface="Arial"/>
              <a:buNone/>
            </a:pPr>
            <a:endParaRPr dirty="0"/>
          </a:p>
          <a:p>
            <a:pPr marL="0" lvl="0" indent="0" algn="l" rtl="0">
              <a:spcBef>
                <a:spcPts val="0"/>
              </a:spcBef>
              <a:spcAft>
                <a:spcPts val="0"/>
              </a:spcAft>
              <a:buNone/>
            </a:pPr>
            <a:endParaRPr dirty="0"/>
          </a:p>
        </p:txBody>
      </p:sp>
      <p:sp>
        <p:nvSpPr>
          <p:cNvPr id="223" name="Google Shape;223;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4" name="Google Shape;23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How would you summarize the case presentation so far?</a:t>
            </a:r>
            <a:endParaRPr/>
          </a:p>
        </p:txBody>
      </p:sp>
      <p:sp>
        <p:nvSpPr>
          <p:cNvPr id="235" name="Google Shape;235;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We described an elderly male with complicated otitis externa presenting with ipsilateral facial pain and ipsilateral cranial nerve VI palsy found to have cortical erosions of the central skull base with marrow infiltration</a:t>
            </a:r>
            <a:endParaRPr/>
          </a:p>
        </p:txBody>
      </p:sp>
      <p:sp>
        <p:nvSpPr>
          <p:cNvPr id="241" name="Google Shape;241;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know about petrous temporal osteomyelitis, also known as </a:t>
            </a:r>
            <a:r>
              <a:rPr lang="en-US" dirty="0" err="1"/>
              <a:t>Gradenigo</a:t>
            </a:r>
            <a:r>
              <a:rPr lang="en-US" dirty="0"/>
              <a:t> syndrome?</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24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3162176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6" name="Google Shape;276;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err="1"/>
              <a:t>Gradenigo</a:t>
            </a:r>
            <a:r>
              <a:rPr lang="en-US" dirty="0"/>
              <a:t> syndrome is a clinical triad comprising otitis media, facial pain, and ipsilateral sixth nerve palsy, often results from intracranial progression of untreated otitis media and is potentially life-threatening.  Our patient originally had otitis externa not otitis media thus this case represents atypical </a:t>
            </a:r>
            <a:r>
              <a:rPr lang="en-US" dirty="0" err="1"/>
              <a:t>Gradenigo</a:t>
            </a:r>
            <a:r>
              <a:rPr lang="en-US" dirty="0"/>
              <a:t> syndrome.</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277" name="Google Shape;277;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93344cca0f_0_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3" name="Google Shape;283;g393344cca0f_0_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Prior to the advent of antibiotics, intracranial complications resulting from the extension of ear infections including meningitis, labyrinthitis, venous sinus thrombosis and intracranial abscesses occurred in 2.3-6.4% of patients. With the introduction of antibiotics and enhanced imaging techniques, these complications have decreased significantly. </a:t>
            </a:r>
            <a:r>
              <a:rPr lang="en-US" dirty="0" err="1"/>
              <a:t>Gradenigo</a:t>
            </a:r>
            <a:r>
              <a:rPr lang="en-US" dirty="0"/>
              <a:t> syndrome is exceedingly rare (2 per 100,000) in the post-antibiotic era and may present without manifesting the full triad.2,4</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284" name="Google Shape;284;g393344cca0f_0_7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 name="Google Shape;297;p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What would you do next?</a:t>
            </a:r>
            <a:endParaRPr/>
          </a:p>
        </p:txBody>
      </p:sp>
      <p:sp>
        <p:nvSpPr>
          <p:cNvPr id="298" name="Google Shape;298;p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93344cca0f_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393344cca0f_0_4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Patient was admitted for multidisciplinary management. Laboratory tests were unremarkable.</a:t>
            </a:r>
            <a:endParaRPr dirty="0"/>
          </a:p>
        </p:txBody>
      </p:sp>
      <p:sp>
        <p:nvSpPr>
          <p:cNvPr id="304" name="Google Shape;304;g393344cca0f_0_4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The patient was assessed by Otolaryngology and subsequently underwent a left canaloplasty with the removal of a verrucous lesion. He received daily drainage and topical aural drops. Histopathology revealed reactive squamous mucosa with edema and active chronic inflammation. Tissue cultures grew </a:t>
            </a:r>
            <a:r>
              <a:rPr lang="en-US" i="1" dirty="0"/>
              <a:t>Staphylococcus </a:t>
            </a:r>
            <a:r>
              <a:rPr lang="en-US" i="1" dirty="0" err="1"/>
              <a:t>lugdunensis</a:t>
            </a:r>
            <a:r>
              <a:rPr lang="en-US" dirty="0"/>
              <a:t>. </a:t>
            </a:r>
          </a:p>
          <a:p>
            <a:pPr marL="0" lvl="0" indent="0" algn="l" rtl="0">
              <a:spcBef>
                <a:spcPts val="0"/>
              </a:spcBef>
              <a:spcAft>
                <a:spcPts val="0"/>
              </a:spcAft>
              <a:buNone/>
            </a:pPr>
            <a:r>
              <a:rPr lang="en-US" dirty="0"/>
              <a:t>There was no evidence of mucormycotic infection on ENT clinical and microbiologic assessments.</a:t>
            </a:r>
            <a:endParaRPr dirty="0"/>
          </a:p>
        </p:txBody>
      </p:sp>
      <p:sp>
        <p:nvSpPr>
          <p:cNvPr id="311" name="Google Shape;311;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know about Staphylococcus </a:t>
            </a:r>
            <a:r>
              <a:rPr lang="en-US" dirty="0" err="1"/>
              <a:t>lugdunensis</a:t>
            </a:r>
            <a:r>
              <a:rPr lang="en-US" dirty="0"/>
              <a:t>?</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30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016906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cap="none" dirty="0">
                <a:solidFill>
                  <a:schemeClr val="dk1"/>
                </a:solidFill>
                <a:effectLst/>
                <a:latin typeface="Arial"/>
                <a:ea typeface="Arial"/>
                <a:cs typeface="Arial"/>
                <a:sym typeface="Arial"/>
              </a:rPr>
              <a:t>You can see here what we know about this particular Staphylococcus; it is rare and associated with high mortality. It has yet to be reported in patients with </a:t>
            </a:r>
            <a:r>
              <a:rPr lang="en-US" sz="1200" b="0" i="0" u="none" strike="noStrike" cap="none" dirty="0" err="1">
                <a:solidFill>
                  <a:schemeClr val="dk1"/>
                </a:solidFill>
                <a:effectLst/>
                <a:latin typeface="Arial"/>
                <a:ea typeface="Arial"/>
                <a:cs typeface="Arial"/>
                <a:sym typeface="Arial"/>
              </a:rPr>
              <a:t>Gradenigo</a:t>
            </a:r>
            <a:r>
              <a:rPr lang="en-US" sz="1200" b="0" i="0" u="none" strike="noStrike" cap="none" dirty="0">
                <a:solidFill>
                  <a:schemeClr val="dk1"/>
                </a:solidFill>
                <a:effectLst/>
                <a:latin typeface="Arial"/>
                <a:ea typeface="Arial"/>
                <a:cs typeface="Arial"/>
                <a:sym typeface="Arial"/>
              </a:rPr>
              <a:t> syndrome.</a:t>
            </a: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31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5321022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would you manage this case?</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32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0687077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patient was treated with IV Meropenem, daily drainage of the left aural cavity and topical ciprofloxacin for 2 weeks. He was discharged on long-term oral Levofloxacin.</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33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3717086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In summary, we had an elderly male with history of complicated otitis externa presenting with ipsilateral facial pain and ipsilateral cranial nerve VI palsy found to have cortical erosions of the central skull base with marrow infiltration with . Verrucous tissue excision revealed chronic inflammation and  culture grew Staphylococcus </a:t>
            </a:r>
            <a:r>
              <a:rPr lang="en-US" dirty="0" err="1"/>
              <a:t>lugdunensis</a:t>
            </a:r>
            <a:endParaRPr lang="en-US" dirty="0"/>
          </a:p>
          <a:p>
            <a:pPr marL="0" lvl="0" indent="0" algn="l" rtl="0">
              <a:spcBef>
                <a:spcPts val="0"/>
              </a:spcBef>
              <a:spcAft>
                <a:spcPts val="0"/>
              </a:spcAft>
              <a:buNone/>
            </a:pPr>
            <a:r>
              <a:rPr lang="en-US" dirty="0"/>
              <a:t>This case represents atypical </a:t>
            </a:r>
            <a:r>
              <a:rPr lang="en-US" dirty="0" err="1"/>
              <a:t>Gradenigo</a:t>
            </a:r>
            <a:r>
              <a:rPr lang="en-US" dirty="0"/>
              <a:t> syndrome resulting from otitis externa as opposed to otitis media.</a:t>
            </a:r>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err="1"/>
              <a:t>Gradenigo</a:t>
            </a:r>
            <a:r>
              <a:rPr lang="en-US" dirty="0"/>
              <a:t> syndrome with predisposing auditory canal verruca was deemed the most likely diagnosis. Management with IV and topical antibiotics resulted in resolution of symptoms and signs.</a:t>
            </a:r>
            <a:endParaRPr dirty="0"/>
          </a:p>
        </p:txBody>
      </p:sp>
      <p:sp>
        <p:nvSpPr>
          <p:cNvPr id="318" name="Google Shape;318;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39326e081ce_0_2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g39326e081ce_0_2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Despite a potentially lethal infection with a virulent bacterium, this patient had an uncomplicated hospital course and completed a two-week course of intravenous antibiotics. He was discharged home on oral levofloxacin with planned close Otolaryngology and Ophthalmology follow up. At his last outpatient appointment, three months post-discharge, the patient had full resolution of aural discharge, left facial pain and ipsilateral sixth nerve palsy.</a:t>
            </a:r>
            <a:endParaRPr dirty="0"/>
          </a:p>
        </p:txBody>
      </p:sp>
      <p:sp>
        <p:nvSpPr>
          <p:cNvPr id="326" name="Google Shape;326;g39326e081ce_0_28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39326e081ce_0_2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g39326e081ce_0_2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Investigations including neuroradiological assessment can help to expose interval changes and rare and serious diagnoses such as </a:t>
            </a:r>
            <a:r>
              <a:rPr lang="en-US" dirty="0" err="1"/>
              <a:t>Gradenigo</a:t>
            </a:r>
            <a:r>
              <a:rPr lang="en-US" dirty="0"/>
              <a:t> syndrome. Timely intervention can help avert potentially devastating outcomes. We agree with </a:t>
            </a:r>
            <a:r>
              <a:rPr lang="en-US" sz="1200" b="0" i="0" u="none" strike="noStrike" cap="none" dirty="0">
                <a:solidFill>
                  <a:schemeClr val="dk1"/>
                </a:solidFill>
                <a:effectLst/>
                <a:latin typeface="Arial"/>
                <a:ea typeface="Arial"/>
                <a:cs typeface="Arial"/>
                <a:sym typeface="Arial"/>
              </a:rPr>
              <a:t>Tamhankar et al in recommending investigations of all patients with isolated ocular motor nerve palsies, even when patients are elderly with microvascular risk factors.</a:t>
            </a:r>
            <a:endParaRPr dirty="0"/>
          </a:p>
        </p:txBody>
      </p:sp>
      <p:sp>
        <p:nvSpPr>
          <p:cNvPr id="333" name="Google Shape;333;g39326e081ce_0_27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9" name="Google Shape;339;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These are our references. </a:t>
            </a:r>
            <a:endParaRPr dirty="0"/>
          </a:p>
        </p:txBody>
      </p:sp>
      <p:sp>
        <p:nvSpPr>
          <p:cNvPr id="340" name="Google Shape;340;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grateful to the patient for providing written consent for this presentation.</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38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5002408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40"/>
          <p:cNvPicPr preferRelativeResize="0"/>
          <p:nvPr/>
        </p:nvPicPr>
        <p:blipFill rotWithShape="1">
          <a:blip r:embed="rId2">
            <a:alphaModFix/>
          </a:blip>
          <a:srcRect/>
          <a:stretch/>
        </p:blipFill>
        <p:spPr>
          <a:xfrm>
            <a:off x="178903" y="5829697"/>
            <a:ext cx="2570757" cy="102830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Arial"/>
              <a:buNone/>
              <a:defRPr sz="4000" b="1" i="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1"/>
          <p:cNvSpPr txBox="1">
            <a:spLocks noGrp="1"/>
          </p:cNvSpPr>
          <p:nvPr>
            <p:ph type="body" idx="1"/>
          </p:nvPr>
        </p:nvSpPr>
        <p:spPr>
          <a:xfrm>
            <a:off x="1490869" y="1685512"/>
            <a:ext cx="9866243" cy="3820766"/>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chemeClr val="dk1"/>
                </a:solidFill>
                <a:latin typeface="Calibri"/>
                <a:ea typeface="Calibri"/>
                <a:cs typeface="Calibri"/>
                <a:sym typeface="Calibri"/>
              </a:defRPr>
            </a:lvl1pPr>
            <a:lvl2pPr marL="0" marR="0" lvl="1" indent="0" algn="l" rtl="0">
              <a:spcBef>
                <a:spcPts val="0"/>
              </a:spcBef>
              <a:buNone/>
              <a:defRPr sz="1800" b="0" i="0" u="none" strike="noStrike" cap="none">
                <a:solidFill>
                  <a:schemeClr val="dk1"/>
                </a:solidFill>
                <a:latin typeface="Calibri"/>
                <a:ea typeface="Calibri"/>
                <a:cs typeface="Calibri"/>
                <a:sym typeface="Calibri"/>
              </a:defRPr>
            </a:lvl2pPr>
            <a:lvl3pPr marL="0" marR="0" lvl="2" indent="0" algn="l" rtl="0">
              <a:spcBef>
                <a:spcPts val="0"/>
              </a:spcBef>
              <a:buNone/>
              <a:defRPr sz="1800" b="0" i="0" u="none" strike="noStrike" cap="none">
                <a:solidFill>
                  <a:schemeClr val="dk1"/>
                </a:solidFill>
                <a:latin typeface="Calibri"/>
                <a:ea typeface="Calibri"/>
                <a:cs typeface="Calibri"/>
                <a:sym typeface="Calibri"/>
              </a:defRPr>
            </a:lvl3pPr>
            <a:lvl4pPr marL="0" marR="0" lvl="3" indent="0" algn="l" rtl="0">
              <a:spcBef>
                <a:spcPts val="0"/>
              </a:spcBef>
              <a:buNone/>
              <a:defRPr sz="1800" b="0" i="0" u="none" strike="noStrike" cap="none">
                <a:solidFill>
                  <a:schemeClr val="dk1"/>
                </a:solidFill>
                <a:latin typeface="Calibri"/>
                <a:ea typeface="Calibri"/>
                <a:cs typeface="Calibri"/>
                <a:sym typeface="Calibri"/>
              </a:defRPr>
            </a:lvl4pPr>
            <a:lvl5pPr marL="0" marR="0" lvl="4" indent="0" algn="l" rtl="0">
              <a:spcBef>
                <a:spcPts val="0"/>
              </a:spcBef>
              <a:buNone/>
              <a:defRPr sz="1800" b="0" i="0" u="none" strike="noStrike" cap="none">
                <a:solidFill>
                  <a:schemeClr val="dk1"/>
                </a:solidFill>
                <a:latin typeface="Calibri"/>
                <a:ea typeface="Calibri"/>
                <a:cs typeface="Calibri"/>
                <a:sym typeface="Calibri"/>
              </a:defRPr>
            </a:lvl5pPr>
            <a:lvl6pPr marL="0" marR="0" lvl="5" indent="0" algn="l" rtl="0">
              <a:spcBef>
                <a:spcPts val="0"/>
              </a:spcBef>
              <a:buNone/>
              <a:defRPr sz="1800" b="0" i="0" u="none" strike="noStrike" cap="none">
                <a:solidFill>
                  <a:schemeClr val="dk1"/>
                </a:solidFill>
                <a:latin typeface="Calibri"/>
                <a:ea typeface="Calibri"/>
                <a:cs typeface="Calibri"/>
                <a:sym typeface="Calibri"/>
              </a:defRPr>
            </a:lvl6pPr>
            <a:lvl7pPr marL="0" marR="0" lvl="6" indent="0" algn="l" rtl="0">
              <a:spcBef>
                <a:spcPts val="0"/>
              </a:spcBef>
              <a:buNone/>
              <a:defRPr sz="1800" b="0" i="0" u="none" strike="noStrike" cap="none">
                <a:solidFill>
                  <a:schemeClr val="dk1"/>
                </a:solidFill>
                <a:latin typeface="Calibri"/>
                <a:ea typeface="Calibri"/>
                <a:cs typeface="Calibri"/>
                <a:sym typeface="Calibri"/>
              </a:defRPr>
            </a:lvl7pPr>
            <a:lvl8pPr marL="0" marR="0" lvl="7" indent="0" algn="l" rtl="0">
              <a:spcBef>
                <a:spcPts val="0"/>
              </a:spcBef>
              <a:buNone/>
              <a:defRPr sz="1800" b="0" i="0" u="none" strike="noStrike" cap="none">
                <a:solidFill>
                  <a:schemeClr val="dk1"/>
                </a:solidFill>
                <a:latin typeface="Calibri"/>
                <a:ea typeface="Calibri"/>
                <a:cs typeface="Calibri"/>
                <a:sym typeface="Calibri"/>
              </a:defRPr>
            </a:lvl8pPr>
            <a:lvl9pPr marL="0" marR="0" lvl="8" indent="0" algn="l" rtl="0">
              <a:spcBef>
                <a:spcPts val="0"/>
              </a:spcBef>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
        <p:cNvGrpSpPr/>
        <p:nvPr/>
      </p:nvGrpSpPr>
      <p:grpSpPr>
        <a:xfrm>
          <a:off x="0" y="0"/>
          <a:ext cx="0" cy="0"/>
          <a:chOff x="0" y="0"/>
          <a:chExt cx="0" cy="0"/>
        </a:xfrm>
      </p:grpSpPr>
      <p:sp>
        <p:nvSpPr>
          <p:cNvPr id="27" name="Google Shape;27;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b="1" i="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9" name="Google Shape;29;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 name="Google Shape;30;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2"/>
        <p:cNvGrpSpPr/>
        <p:nvPr/>
      </p:nvGrpSpPr>
      <p:grpSpPr>
        <a:xfrm>
          <a:off x="0" y="0"/>
          <a:ext cx="0" cy="0"/>
          <a:chOff x="0" y="0"/>
          <a:chExt cx="0" cy="0"/>
        </a:xfrm>
      </p:grpSpPr>
      <p:sp>
        <p:nvSpPr>
          <p:cNvPr id="33" name="Google Shape;33;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 name="Google Shape;34;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 name="Google Shape;35;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6"/>
        <p:cNvGrpSpPr/>
        <p:nvPr/>
      </p:nvGrpSpPr>
      <p:grpSpPr>
        <a:xfrm>
          <a:off x="0" y="0"/>
          <a:ext cx="0" cy="0"/>
          <a:chOff x="0" y="0"/>
          <a:chExt cx="0" cy="0"/>
        </a:xfrm>
      </p:grpSpPr>
      <p:sp>
        <p:nvSpPr>
          <p:cNvPr id="37" name="Google Shape;37;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4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4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1" name="Google Shape;41;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 name="Google Shape;42;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3"/>
        <p:cNvGrpSpPr/>
        <p:nvPr/>
      </p:nvGrpSpPr>
      <p:grpSpPr>
        <a:xfrm>
          <a:off x="0" y="0"/>
          <a:ext cx="0" cy="0"/>
          <a:chOff x="0" y="0"/>
          <a:chExt cx="0" cy="0"/>
        </a:xfrm>
      </p:grpSpPr>
      <p:sp>
        <p:nvSpPr>
          <p:cNvPr id="44" name="Google Shape;44;p4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4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 name="Google Shape;46;p4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4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4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0" name="Google Shape;50;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1" name="Google Shape;51;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2"/>
        <p:cNvGrpSpPr/>
        <p:nvPr/>
      </p:nvGrpSpPr>
      <p:grpSpPr>
        <a:xfrm>
          <a:off x="0" y="0"/>
          <a:ext cx="0" cy="0"/>
          <a:chOff x="0" y="0"/>
          <a:chExt cx="0" cy="0"/>
        </a:xfrm>
      </p:grpSpPr>
      <p:sp>
        <p:nvSpPr>
          <p:cNvPr id="53" name="Google Shape;53;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5" name="Google Shape;55;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6" name="Google Shape;56;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7" name="Google Shape;57;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8" name="Google Shape;58;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9"/>
        <p:cNvGrpSpPr/>
        <p:nvPr/>
      </p:nvGrpSpPr>
      <p:grpSpPr>
        <a:xfrm>
          <a:off x="0" y="0"/>
          <a:ext cx="0" cy="0"/>
          <a:chOff x="0" y="0"/>
          <a:chExt cx="0" cy="0"/>
        </a:xfrm>
      </p:grpSpPr>
      <p:sp>
        <p:nvSpPr>
          <p:cNvPr id="60" name="Google Shape;60;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48"/>
          <p:cNvSpPr>
            <a:spLocks noGrp="1"/>
          </p:cNvSpPr>
          <p:nvPr>
            <p:ph type="pic" idx="2"/>
          </p:nvPr>
        </p:nvSpPr>
        <p:spPr>
          <a:xfrm>
            <a:off x="5183188" y="987425"/>
            <a:ext cx="6172200" cy="4873625"/>
          </a:xfrm>
          <a:prstGeom prst="rect">
            <a:avLst/>
          </a:prstGeom>
          <a:noFill/>
          <a:ln>
            <a:noFill/>
          </a:ln>
        </p:spPr>
      </p:sp>
      <p:sp>
        <p:nvSpPr>
          <p:cNvPr id="62" name="Google Shape;62;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3" name="Google Shape;63;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4" name="Google Shape;64;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5" name="Google Shape;65;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6"/>
        <p:cNvGrpSpPr/>
        <p:nvPr/>
      </p:nvGrpSpPr>
      <p:grpSpPr>
        <a:xfrm>
          <a:off x="0" y="0"/>
          <a:ext cx="0" cy="0"/>
          <a:chOff x="0" y="0"/>
          <a:chExt cx="0" cy="0"/>
        </a:xfrm>
      </p:grpSpPr>
      <p:sp>
        <p:nvSpPr>
          <p:cNvPr id="67" name="Google Shape;67;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49"/>
          <p:cNvSpPr txBox="1">
            <a:spLocks noGrp="1"/>
          </p:cNvSpPr>
          <p:nvPr>
            <p:ph type="body" idx="1"/>
          </p:nvPr>
        </p:nvSpPr>
        <p:spPr>
          <a:xfrm rot="5400000">
            <a:off x="4513608" y="-1337226"/>
            <a:ext cx="3820766" cy="986624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0" name="Google Shape;70;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1" name="Google Shape;71;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2"/>
        <p:cNvGrpSpPr/>
        <p:nvPr/>
      </p:nvGrpSpPr>
      <p:grpSpPr>
        <a:xfrm>
          <a:off x="0" y="0"/>
          <a:ext cx="0" cy="0"/>
          <a:chOff x="0" y="0"/>
          <a:chExt cx="0" cy="0"/>
        </a:xfrm>
      </p:grpSpPr>
      <p:sp>
        <p:nvSpPr>
          <p:cNvPr id="73" name="Google Shape;73;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6" name="Google Shape;76;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7" name="Google Shape;77;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1F939A"/>
            </a:gs>
            <a:gs pos="11000">
              <a:srgbClr val="62B5BB"/>
            </a:gs>
            <a:gs pos="90000">
              <a:schemeClr val="lt1"/>
            </a:gs>
            <a:gs pos="100000">
              <a:schemeClr val="lt1"/>
            </a:gs>
          </a:gsLst>
          <a:lin ang="16200000" scaled="0"/>
        </a:gradFill>
        <a:effectLst/>
      </p:bgPr>
    </p:bg>
    <p:spTree>
      <p:nvGrpSpPr>
        <p:cNvPr id="1" name="Shape 9"/>
        <p:cNvGrpSpPr/>
        <p:nvPr/>
      </p:nvGrpSpPr>
      <p:grpSpPr>
        <a:xfrm>
          <a:off x="0" y="0"/>
          <a:ext cx="0" cy="0"/>
          <a:chOff x="0" y="0"/>
          <a:chExt cx="0" cy="0"/>
        </a:xfrm>
      </p:grpSpPr>
      <p:sp>
        <p:nvSpPr>
          <p:cNvPr id="10" name="Google Shape;10;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9"/>
          <p:cNvSpPr txBox="1">
            <a:spLocks noGrp="1"/>
          </p:cNvSpPr>
          <p:nvPr>
            <p:ph type="body" idx="1"/>
          </p:nvPr>
        </p:nvSpPr>
        <p:spPr>
          <a:xfrm>
            <a:off x="1490869" y="1685512"/>
            <a:ext cx="9866243" cy="3820766"/>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 name="Google Shape;12;p39"/>
          <p:cNvPicPr preferRelativeResize="0"/>
          <p:nvPr/>
        </p:nvPicPr>
        <p:blipFill rotWithShape="1">
          <a:blip r:embed="rId13">
            <a:alphaModFix/>
          </a:blip>
          <a:srcRect/>
          <a:stretch/>
        </p:blipFill>
        <p:spPr>
          <a:xfrm>
            <a:off x="178903" y="5829697"/>
            <a:ext cx="2570757" cy="102830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3.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4.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6.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microsoft.com/office/2007/relationships/media" Target="../media/media7.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microsoft.com/office/2007/relationships/media" Target="../media/media8.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microsoft.com/office/2007/relationships/media" Target="../media/media9.m4a"/><Relationship Id="rId1" Type="http://schemas.openxmlformats.org/officeDocument/2006/relationships/audio" Target="NULL" TargetMode="External"/><Relationship Id="rId6" Type="http://schemas.openxmlformats.org/officeDocument/2006/relationships/hyperlink" Target="https://eyewiki.org/Gradenigo_Syndrome" TargetMode="External"/><Relationship Id="rId5" Type="http://schemas.openxmlformats.org/officeDocument/2006/relationships/image" Target="../media/image5.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0.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1.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2.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3.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4.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5.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6.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7.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8.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9.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0.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1.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2.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3.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24.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5.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6.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27.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8.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29.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30.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31.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32.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33.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34.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35.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36.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37.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38.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
          <p:cNvSpPr txBox="1">
            <a:spLocks noGrp="1"/>
          </p:cNvSpPr>
          <p:nvPr>
            <p:ph type="ctrTitle" idx="4294967295"/>
          </p:nvPr>
        </p:nvSpPr>
        <p:spPr>
          <a:xfrm>
            <a:off x="-318845" y="1459614"/>
            <a:ext cx="12829689" cy="1780922"/>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5400"/>
              <a:buFont typeface="Arial"/>
              <a:buNone/>
            </a:pPr>
            <a:r>
              <a:rPr lang="en-US" sz="4900" b="1" dirty="0">
                <a:latin typeface="Arial"/>
                <a:ea typeface="Arial"/>
                <a:cs typeface="Arial"/>
                <a:sym typeface="Arial"/>
              </a:rPr>
              <a:t>Isolated Abducens Palsy in a </a:t>
            </a:r>
            <a:endParaRPr sz="4900" b="1" dirty="0">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Arial"/>
              <a:buNone/>
            </a:pPr>
            <a:r>
              <a:rPr lang="en-US" sz="4900" b="1" dirty="0">
                <a:latin typeface="Arial"/>
                <a:ea typeface="Arial"/>
                <a:cs typeface="Arial"/>
                <a:sym typeface="Arial"/>
              </a:rPr>
              <a:t>Patient with Poorly Controlled Diabetes</a:t>
            </a:r>
            <a:br>
              <a:rPr lang="en-US" sz="4900" b="1" i="0" u="none" strike="noStrike" cap="none" dirty="0">
                <a:solidFill>
                  <a:schemeClr val="dk1"/>
                </a:solidFill>
                <a:latin typeface="Arial"/>
                <a:ea typeface="Arial"/>
                <a:cs typeface="Arial"/>
                <a:sym typeface="Arial"/>
              </a:rPr>
            </a:br>
            <a:endParaRPr sz="4900" b="1" i="0" u="none" strike="noStrike" cap="none" dirty="0">
              <a:solidFill>
                <a:schemeClr val="dk1"/>
              </a:solidFill>
              <a:latin typeface="Arial"/>
              <a:ea typeface="Arial"/>
              <a:cs typeface="Arial"/>
              <a:sym typeface="Arial"/>
            </a:endParaRPr>
          </a:p>
        </p:txBody>
      </p:sp>
      <p:sp>
        <p:nvSpPr>
          <p:cNvPr id="84" name="Google Shape;84;p1"/>
          <p:cNvSpPr txBox="1">
            <a:spLocks noGrp="1"/>
          </p:cNvSpPr>
          <p:nvPr>
            <p:ph type="subTitle" idx="4294967295"/>
          </p:nvPr>
        </p:nvSpPr>
        <p:spPr>
          <a:xfrm>
            <a:off x="2627586" y="2951779"/>
            <a:ext cx="8746267" cy="3906221"/>
          </a:xfrm>
          <a:prstGeom prst="rect">
            <a:avLst/>
          </a:prstGeom>
          <a:noFill/>
          <a:ln>
            <a:noFill/>
          </a:ln>
        </p:spPr>
        <p:txBody>
          <a:bodyPr spcFirstLastPara="1" wrap="square" lIns="91425" tIns="45700" rIns="91425" bIns="45700" anchor="t" anchorCtr="0">
            <a:noAutofit/>
          </a:bodyPr>
          <a:lstStyle/>
          <a:p>
            <a:pPr marL="228600" marR="0" lvl="0" indent="0" algn="l" rtl="0">
              <a:lnSpc>
                <a:spcPct val="90000"/>
              </a:lnSpc>
              <a:spcBef>
                <a:spcPts val="0"/>
              </a:spcBef>
              <a:spcAft>
                <a:spcPts val="0"/>
              </a:spcAft>
              <a:buNone/>
            </a:pPr>
            <a:r>
              <a:rPr lang="en-US" sz="1400" b="1" dirty="0" err="1">
                <a:latin typeface="Arial"/>
                <a:ea typeface="Arial"/>
                <a:cs typeface="Arial"/>
                <a:sym typeface="Arial"/>
              </a:rPr>
              <a:t>Fradah</a:t>
            </a:r>
            <a:r>
              <a:rPr lang="en-US" sz="1400" b="1" dirty="0">
                <a:latin typeface="Arial"/>
                <a:ea typeface="Arial"/>
                <a:cs typeface="Arial"/>
                <a:sym typeface="Arial"/>
              </a:rPr>
              <a:t> E Gold,</a:t>
            </a:r>
            <a:r>
              <a:rPr lang="en-US" sz="1400" b="1" i="0" u="none" strike="noStrike" cap="none" dirty="0">
                <a:latin typeface="Arial"/>
                <a:ea typeface="Arial"/>
                <a:cs typeface="Arial"/>
                <a:sym typeface="Arial"/>
              </a:rPr>
              <a:t> MD</a:t>
            </a:r>
            <a:r>
              <a:rPr lang="en-US" sz="1400" b="0" i="0" u="none" strike="noStrike" cap="none" dirty="0">
                <a:latin typeface="Arial"/>
                <a:ea typeface="Arial"/>
                <a:cs typeface="Arial"/>
                <a:sym typeface="Arial"/>
              </a:rPr>
              <a:t>, </a:t>
            </a:r>
            <a:endParaRPr sz="1400" b="0" i="0" u="none" strike="noStrike" cap="none" dirty="0">
              <a:latin typeface="Arial"/>
              <a:ea typeface="Arial"/>
              <a:cs typeface="Arial"/>
              <a:sym typeface="Arial"/>
            </a:endParaRPr>
          </a:p>
          <a:p>
            <a:pPr marL="228600" lvl="0" indent="0">
              <a:spcBef>
                <a:spcPts val="0"/>
              </a:spcBef>
              <a:buNone/>
            </a:pPr>
            <a:r>
              <a:rPr lang="en-US" sz="1400" dirty="0"/>
              <a:t>Department of Ophthalmology &amp; Visual Science, M</a:t>
            </a:r>
            <a:r>
              <a:rPr lang="en-US" sz="1400" b="0" i="0" u="none" strike="noStrike" cap="none" dirty="0">
                <a:solidFill>
                  <a:schemeClr val="dk1"/>
                </a:solidFill>
                <a:latin typeface="Arial"/>
                <a:ea typeface="Arial"/>
                <a:cs typeface="Arial"/>
                <a:sym typeface="Arial"/>
              </a:rPr>
              <a:t>ontefiore Medical Center/ Albert Einstein College of Medicine, Bronx, New York.</a:t>
            </a:r>
            <a:endParaRPr sz="1400" dirty="0"/>
          </a:p>
          <a:p>
            <a:pPr marL="228600" lvl="0" indent="0">
              <a:buNone/>
            </a:pPr>
            <a:r>
              <a:rPr lang="en-US" sz="1400" b="1" dirty="0">
                <a:latin typeface="Arial"/>
                <a:ea typeface="Arial"/>
                <a:cs typeface="Arial"/>
                <a:sym typeface="Arial"/>
              </a:rPr>
              <a:t>Tova R Goldstein,</a:t>
            </a:r>
            <a:r>
              <a:rPr lang="en-US" sz="1400" b="1" i="0" u="none" strike="noStrike" cap="none" dirty="0">
                <a:solidFill>
                  <a:schemeClr val="dk1"/>
                </a:solidFill>
                <a:latin typeface="Arial"/>
                <a:ea typeface="Arial"/>
                <a:cs typeface="Arial"/>
                <a:sym typeface="Arial"/>
              </a:rPr>
              <a:t> MD</a:t>
            </a:r>
            <a:r>
              <a:rPr lang="en-US" sz="1400" b="0" i="0" u="none" strike="noStrike" cap="none" dirty="0">
                <a:solidFill>
                  <a:schemeClr val="dk1"/>
                </a:solidFill>
                <a:latin typeface="Arial"/>
                <a:ea typeface="Arial"/>
                <a:cs typeface="Arial"/>
                <a:sym typeface="Arial"/>
              </a:rPr>
              <a:t>, </a:t>
            </a:r>
            <a:br>
              <a:rPr lang="en-US" sz="1400" b="0" i="0" u="none" strike="noStrike" cap="none" dirty="0">
                <a:solidFill>
                  <a:schemeClr val="dk1"/>
                </a:solidFill>
                <a:latin typeface="Arial"/>
                <a:ea typeface="Arial"/>
                <a:cs typeface="Arial"/>
                <a:sym typeface="Arial"/>
              </a:rPr>
            </a:br>
            <a:r>
              <a:rPr lang="en-US" sz="1400" dirty="0"/>
              <a:t>Department of Ophthalmology &amp; Visual Sciences, </a:t>
            </a:r>
            <a:r>
              <a:rPr lang="en-US" sz="1400" dirty="0">
                <a:latin typeface="Arial"/>
                <a:ea typeface="Arial"/>
                <a:cs typeface="Arial"/>
                <a:sym typeface="Arial"/>
              </a:rPr>
              <a:t>Montefiore Medical Center/ Albert Einstein College of Medicine, Bronx, New York.</a:t>
            </a:r>
            <a:endParaRPr sz="1400" dirty="0"/>
          </a:p>
          <a:p>
            <a:pPr marL="228600" lvl="0" indent="0">
              <a:buNone/>
            </a:pPr>
            <a:r>
              <a:rPr lang="en-US" sz="1400" b="1" i="0" u="none" strike="noStrike" cap="none" dirty="0">
                <a:latin typeface="Arial"/>
                <a:ea typeface="Arial"/>
                <a:cs typeface="Arial"/>
                <a:sym typeface="Arial"/>
              </a:rPr>
              <a:t>Alexander H Levitt, MD</a:t>
            </a:r>
            <a:r>
              <a:rPr lang="en-US" sz="1400" b="0" i="0" u="none" strike="noStrike" cap="none" dirty="0">
                <a:latin typeface="Arial"/>
                <a:ea typeface="Arial"/>
                <a:cs typeface="Arial"/>
                <a:sym typeface="Arial"/>
              </a:rPr>
              <a:t>,</a:t>
            </a:r>
            <a:br>
              <a:rPr lang="en-US" sz="1400" b="0" i="0" u="none" strike="noStrike" cap="none" dirty="0">
                <a:solidFill>
                  <a:schemeClr val="dk1"/>
                </a:solidFill>
                <a:latin typeface="Arial"/>
                <a:ea typeface="Arial"/>
                <a:cs typeface="Arial"/>
                <a:sym typeface="Arial"/>
              </a:rPr>
            </a:br>
            <a:r>
              <a:rPr lang="en-US" sz="1400" b="0" i="0" u="none" strike="noStrike" cap="none" dirty="0">
                <a:latin typeface="Arial"/>
                <a:ea typeface="Arial"/>
                <a:cs typeface="Arial"/>
                <a:sym typeface="Arial"/>
              </a:rPr>
              <a:t>Department of Radiology, Jacobi Medical Center</a:t>
            </a:r>
            <a:r>
              <a:rPr lang="en-US" sz="1400" dirty="0">
                <a:latin typeface="Arial"/>
                <a:ea typeface="Arial"/>
                <a:cs typeface="Arial"/>
                <a:sym typeface="Arial"/>
              </a:rPr>
              <a:t>/ / Albert Einstein College of Medicine, Bronx, New York.</a:t>
            </a:r>
            <a:r>
              <a:rPr lang="en-US" sz="1400" b="0" i="0" u="none" strike="noStrike" cap="none" dirty="0">
                <a:latin typeface="Arial"/>
                <a:ea typeface="Arial"/>
                <a:cs typeface="Arial"/>
                <a:sym typeface="Arial"/>
              </a:rPr>
              <a:t>.</a:t>
            </a:r>
            <a:endParaRPr sz="1400" dirty="0"/>
          </a:p>
          <a:p>
            <a:pPr marL="228600" marR="0" lvl="0" indent="0" algn="l" rtl="0">
              <a:lnSpc>
                <a:spcPct val="90000"/>
              </a:lnSpc>
              <a:spcBef>
                <a:spcPts val="1000"/>
              </a:spcBef>
              <a:spcAft>
                <a:spcPts val="0"/>
              </a:spcAft>
              <a:buNone/>
            </a:pPr>
            <a:r>
              <a:rPr lang="en-US" sz="1400" b="1" dirty="0">
                <a:latin typeface="Arial"/>
                <a:ea typeface="Arial"/>
                <a:cs typeface="Arial"/>
                <a:sym typeface="Arial"/>
              </a:rPr>
              <a:t>Hong Li, MD</a:t>
            </a:r>
            <a:r>
              <a:rPr lang="en-US" sz="1400" b="0" i="0" u="none" strike="noStrike" cap="none" dirty="0">
                <a:latin typeface="Arial"/>
                <a:ea typeface="Arial"/>
                <a:cs typeface="Arial"/>
                <a:sym typeface="Arial"/>
              </a:rPr>
              <a:t>,</a:t>
            </a:r>
            <a:br>
              <a:rPr lang="en-US" sz="1400" b="0" i="0" u="none" strike="noStrike" cap="none" dirty="0">
                <a:solidFill>
                  <a:schemeClr val="dk1"/>
                </a:solidFill>
                <a:latin typeface="Arial"/>
                <a:ea typeface="Arial"/>
                <a:cs typeface="Arial"/>
                <a:sym typeface="Arial"/>
              </a:rPr>
            </a:br>
            <a:r>
              <a:rPr lang="en-US" sz="1400" dirty="0">
                <a:latin typeface="Arial"/>
                <a:ea typeface="Arial"/>
                <a:cs typeface="Arial"/>
                <a:sym typeface="Arial"/>
              </a:rPr>
              <a:t>Department of Radiology, Columbia University Medical Center, New York, NY.</a:t>
            </a:r>
            <a:endParaRPr sz="1400" dirty="0"/>
          </a:p>
          <a:p>
            <a:pPr marL="228600" marR="0" lvl="0" indent="0" algn="l" rtl="0">
              <a:lnSpc>
                <a:spcPct val="90000"/>
              </a:lnSpc>
              <a:spcBef>
                <a:spcPts val="1000"/>
              </a:spcBef>
              <a:spcAft>
                <a:spcPts val="0"/>
              </a:spcAft>
              <a:buNone/>
            </a:pPr>
            <a:r>
              <a:rPr lang="en-US" sz="1400" b="1" dirty="0">
                <a:latin typeface="Arial"/>
                <a:ea typeface="Arial"/>
                <a:cs typeface="Arial"/>
                <a:sym typeface="Arial"/>
              </a:rPr>
              <a:t>Scott W </a:t>
            </a:r>
            <a:r>
              <a:rPr lang="en-US" sz="1400" b="1" dirty="0" err="1">
                <a:latin typeface="Arial"/>
                <a:ea typeface="Arial"/>
                <a:cs typeface="Arial"/>
                <a:sym typeface="Arial"/>
              </a:rPr>
              <a:t>Gorthey</a:t>
            </a:r>
            <a:r>
              <a:rPr lang="en-US" sz="1400" b="1" dirty="0">
                <a:latin typeface="Arial"/>
                <a:ea typeface="Arial"/>
                <a:cs typeface="Arial"/>
                <a:sym typeface="Arial"/>
              </a:rPr>
              <a:t>, MD</a:t>
            </a:r>
            <a:r>
              <a:rPr lang="en-US" sz="1400" b="0" i="0" u="none" strike="noStrike" cap="none" dirty="0">
                <a:latin typeface="Arial"/>
                <a:ea typeface="Arial"/>
                <a:cs typeface="Arial"/>
                <a:sym typeface="Arial"/>
              </a:rPr>
              <a:t> </a:t>
            </a:r>
            <a:br>
              <a:rPr lang="en-US" sz="1400" b="0" i="0" u="none" strike="noStrike" cap="none" dirty="0">
                <a:solidFill>
                  <a:schemeClr val="dk1"/>
                </a:solidFill>
                <a:latin typeface="Arial"/>
                <a:ea typeface="Arial"/>
                <a:cs typeface="Arial"/>
                <a:sym typeface="Arial"/>
              </a:rPr>
            </a:br>
            <a:r>
              <a:rPr lang="en-US" sz="1400" b="0" i="0" u="none" strike="noStrike" cap="none" dirty="0">
                <a:latin typeface="Arial"/>
                <a:ea typeface="Arial"/>
                <a:cs typeface="Arial"/>
                <a:sym typeface="Arial"/>
              </a:rPr>
              <a:t>Department of Surgery (Otolaryngology, Head &amp; Neck), Jacobi Medical Center/</a:t>
            </a:r>
            <a:r>
              <a:rPr lang="en-US" sz="1400" dirty="0">
                <a:latin typeface="Arial"/>
                <a:ea typeface="Arial"/>
                <a:cs typeface="Arial"/>
                <a:sym typeface="Arial"/>
              </a:rPr>
              <a:t>Albert Einstein College of Medicine</a:t>
            </a:r>
            <a:r>
              <a:rPr lang="en-US" sz="1400" b="0" i="0" u="none" strike="noStrike" cap="none" dirty="0">
                <a:latin typeface="Arial"/>
                <a:ea typeface="Arial"/>
                <a:cs typeface="Arial"/>
                <a:sym typeface="Arial"/>
              </a:rPr>
              <a:t>, Bronx, New York</a:t>
            </a:r>
            <a:endParaRPr sz="1400" dirty="0"/>
          </a:p>
          <a:p>
            <a:pPr marL="228600" marR="0" lvl="0" indent="0" algn="l" rtl="0">
              <a:lnSpc>
                <a:spcPct val="90000"/>
              </a:lnSpc>
              <a:spcBef>
                <a:spcPts val="1000"/>
              </a:spcBef>
              <a:spcAft>
                <a:spcPts val="0"/>
              </a:spcAft>
              <a:buNone/>
            </a:pPr>
            <a:r>
              <a:rPr lang="en-US" sz="1400" b="1" i="0" u="none" strike="noStrike" cap="none" dirty="0">
                <a:latin typeface="Arial"/>
                <a:ea typeface="Arial"/>
                <a:cs typeface="Arial"/>
                <a:sym typeface="Arial"/>
              </a:rPr>
              <a:t>Joyce N Mbekeani MD, FRCS, </a:t>
            </a:r>
            <a:r>
              <a:rPr lang="en-US" sz="1400" b="1" i="0" u="none" strike="noStrike" cap="none" dirty="0" err="1">
                <a:latin typeface="Arial"/>
                <a:ea typeface="Arial"/>
                <a:cs typeface="Arial"/>
                <a:sym typeface="Arial"/>
              </a:rPr>
              <a:t>FRCOphth</a:t>
            </a:r>
            <a:r>
              <a:rPr lang="en-US" sz="1400" b="0" i="0" u="none" strike="noStrike" cap="none" dirty="0">
                <a:latin typeface="Arial"/>
                <a:ea typeface="Arial"/>
                <a:cs typeface="Arial"/>
                <a:sym typeface="Arial"/>
              </a:rPr>
              <a:t>, </a:t>
            </a:r>
            <a:br>
              <a:rPr lang="en-US" sz="1400" b="0" i="0" u="none" strike="noStrike" cap="none" dirty="0">
                <a:solidFill>
                  <a:schemeClr val="dk1"/>
                </a:solidFill>
                <a:latin typeface="Arial"/>
                <a:ea typeface="Arial"/>
                <a:cs typeface="Arial"/>
                <a:sym typeface="Arial"/>
              </a:rPr>
            </a:br>
            <a:r>
              <a:rPr lang="en-US" sz="1400" b="0" i="0" u="none" strike="noStrike" cap="none" dirty="0">
                <a:latin typeface="Arial"/>
                <a:ea typeface="Arial"/>
                <a:cs typeface="Arial"/>
                <a:sym typeface="Arial"/>
              </a:rPr>
              <a:t>Department of Surgery (Ophthalmology), Jacobi Medical Center/ </a:t>
            </a:r>
            <a:r>
              <a:rPr lang="en-US" sz="1400" dirty="0">
                <a:latin typeface="Arial"/>
                <a:ea typeface="Arial"/>
                <a:cs typeface="Arial"/>
                <a:sym typeface="Arial"/>
              </a:rPr>
              <a:t>Albert Einstein College of Medicine</a:t>
            </a:r>
            <a:r>
              <a:rPr lang="en-US" sz="1400" b="0" i="0" u="none" strike="noStrike" cap="none" dirty="0">
                <a:latin typeface="Arial"/>
                <a:ea typeface="Arial"/>
                <a:cs typeface="Arial"/>
                <a:sym typeface="Arial"/>
              </a:rPr>
              <a:t>, Bronx, New York.</a:t>
            </a:r>
            <a:endParaRPr sz="1400" dirty="0"/>
          </a:p>
          <a:p>
            <a:pPr marL="0" marR="0" lvl="0" indent="0" algn="l" rtl="0">
              <a:lnSpc>
                <a:spcPct val="90000"/>
              </a:lnSpc>
              <a:spcBef>
                <a:spcPts val="1000"/>
              </a:spcBef>
              <a:spcAft>
                <a:spcPts val="0"/>
              </a:spcAft>
              <a:buClr>
                <a:schemeClr val="dk1"/>
              </a:buClr>
              <a:buSzPts val="1600"/>
              <a:buFont typeface="Arial"/>
              <a:buNone/>
            </a:pPr>
            <a:endParaRPr sz="1400" b="1" i="0" u="none" strike="noStrike" cap="none" dirty="0">
              <a:solidFill>
                <a:schemeClr val="dk1"/>
              </a:solidFill>
              <a:latin typeface="Arial"/>
              <a:ea typeface="Arial"/>
              <a:cs typeface="Arial"/>
              <a:sym typeface="Arial"/>
            </a:endParaRPr>
          </a:p>
        </p:txBody>
      </p:sp>
      <p:pic>
        <p:nvPicPr>
          <p:cNvPr id="85" name="Google Shape;85;p1"/>
          <p:cNvPicPr preferRelativeResize="0"/>
          <p:nvPr/>
        </p:nvPicPr>
        <p:blipFill rotWithShape="1">
          <a:blip r:embed="rId5">
            <a:alphaModFix/>
          </a:blip>
          <a:srcRect/>
          <a:stretch/>
        </p:blipFill>
        <p:spPr>
          <a:xfrm>
            <a:off x="3349514" y="-5773"/>
            <a:ext cx="5492972" cy="1176630"/>
          </a:xfrm>
          <a:prstGeom prst="rect">
            <a:avLst/>
          </a:prstGeom>
          <a:noFill/>
          <a:ln>
            <a:noFill/>
          </a:ln>
        </p:spPr>
      </p:pic>
      <p:pic>
        <p:nvPicPr>
          <p:cNvPr id="3" name="Recorded Sound">
            <a:hlinkClick r:id="" action="ppaction://media"/>
            <a:extLst>
              <a:ext uri="{FF2B5EF4-FFF2-40B4-BE49-F238E27FC236}">
                <a16:creationId xmlns:a16="http://schemas.microsoft.com/office/drawing/2014/main" id="{0573B9F5-BCE6-536A-7B6F-47F5EE1C42B2}"/>
              </a:ext>
            </a:extLst>
          </p:cNvPr>
          <p:cNvPicPr>
            <a:picLocks noChangeAspect="1"/>
          </p:cNvPicPr>
          <p:nvPr>
            <a:audioFile r:link="rId1"/>
            <p:extLst>
              <p:ext uri="{DAA4B4D4-6D71-4841-9C94-3DE7FCFB9230}">
                <p14:media xmlns:p14="http://schemas.microsoft.com/office/powerpoint/2010/main" r:embed="rId2">
                  <p14:trim st="2021"/>
                </p14:media>
              </p:ext>
            </p:extLst>
          </p:nvPr>
        </p:nvPicPr>
        <p:blipFill>
          <a:blip r:embed="rId6"/>
          <a:stretch>
            <a:fillRect/>
          </a:stretch>
        </p:blipFill>
        <p:spPr>
          <a:xfrm>
            <a:off x="11499516" y="4807020"/>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0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3"/>
          <p:cNvSpPr txBox="1">
            <a:spLocks noGrp="1"/>
          </p:cNvSpPr>
          <p:nvPr>
            <p:ph type="title"/>
          </p:nvPr>
        </p:nvSpPr>
        <p:spPr>
          <a:xfrm>
            <a:off x="419100" y="1751"/>
            <a:ext cx="113538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dirty="0"/>
              <a:t>91-year-old male with diplopia and facial pain</a:t>
            </a:r>
            <a:endParaRPr dirty="0"/>
          </a:p>
        </p:txBody>
      </p:sp>
      <p:sp>
        <p:nvSpPr>
          <p:cNvPr id="99" name="Google Shape;99;p3"/>
          <p:cNvSpPr txBox="1">
            <a:spLocks noGrp="1"/>
          </p:cNvSpPr>
          <p:nvPr>
            <p:ph type="body" idx="1"/>
          </p:nvPr>
        </p:nvSpPr>
        <p:spPr>
          <a:xfrm>
            <a:off x="836189" y="937238"/>
            <a:ext cx="11179200" cy="4980000"/>
          </a:xfrm>
          <a:prstGeom prst="rect">
            <a:avLst/>
          </a:prstGeom>
          <a:noFill/>
          <a:ln>
            <a:noFill/>
          </a:ln>
        </p:spPr>
        <p:txBody>
          <a:bodyPr spcFirstLastPara="1" wrap="square" lIns="91425" tIns="45700" rIns="91425" bIns="45700" anchor="t" anchorCtr="0">
            <a:normAutofit/>
          </a:bodyPr>
          <a:lstStyle/>
          <a:p>
            <a:pPr marL="228600" indent="-228600">
              <a:spcBef>
                <a:spcPts val="0"/>
              </a:spcBef>
              <a:buSzPts val="2400"/>
            </a:pPr>
            <a:r>
              <a:rPr lang="en-US" sz="2400" dirty="0"/>
              <a:t>CC/HPI: </a:t>
            </a:r>
            <a:endParaRPr lang="en-US" dirty="0"/>
          </a:p>
          <a:p>
            <a:pPr marL="685800" lvl="1" indent="-228600" algn="l">
              <a:lnSpc>
                <a:spcPct val="90000"/>
              </a:lnSpc>
              <a:spcBef>
                <a:spcPts val="0"/>
              </a:spcBef>
              <a:spcAft>
                <a:spcPts val="0"/>
              </a:spcAft>
              <a:buClr>
                <a:schemeClr val="dk1"/>
              </a:buClr>
              <a:buSzPts val="2400"/>
              <a:buChar char="•"/>
            </a:pPr>
            <a:r>
              <a:rPr lang="en-US" sz="2000" dirty="0"/>
              <a:t>Presented to ED with four days of binocular horizontal diplopia worse on left gaze and left facial pain</a:t>
            </a:r>
            <a:endParaRPr sz="2000" dirty="0"/>
          </a:p>
          <a:p>
            <a:pPr marL="228600" lvl="0" indent="-228600" algn="l" rtl="0">
              <a:lnSpc>
                <a:spcPct val="90000"/>
              </a:lnSpc>
              <a:spcBef>
                <a:spcPts val="1000"/>
              </a:spcBef>
              <a:spcAft>
                <a:spcPts val="0"/>
              </a:spcAft>
              <a:buClr>
                <a:schemeClr val="dk1"/>
              </a:buClr>
              <a:buSzPts val="2400"/>
              <a:buChar char="•"/>
            </a:pPr>
            <a:r>
              <a:rPr lang="en-US" sz="2400" dirty="0" err="1"/>
              <a:t>POHx</a:t>
            </a:r>
            <a:r>
              <a:rPr lang="en-US" sz="2400" dirty="0"/>
              <a:t>:</a:t>
            </a:r>
            <a:endParaRPr sz="2400" dirty="0"/>
          </a:p>
          <a:p>
            <a:pPr marL="685800" lvl="1" indent="-203200" algn="l" rtl="0">
              <a:lnSpc>
                <a:spcPct val="90000"/>
              </a:lnSpc>
              <a:spcBef>
                <a:spcPts val="1000"/>
              </a:spcBef>
              <a:spcAft>
                <a:spcPts val="0"/>
              </a:spcAft>
              <a:buClr>
                <a:schemeClr val="dk1"/>
              </a:buClr>
              <a:buSzPts val="2000"/>
              <a:buChar char="•"/>
            </a:pPr>
            <a:r>
              <a:rPr lang="en-US" sz="2000" dirty="0"/>
              <a:t>RD repair right eye, years ago</a:t>
            </a:r>
            <a:endParaRPr sz="2000" dirty="0"/>
          </a:p>
          <a:p>
            <a:pPr marL="228600" lvl="0" indent="-228600" algn="l" rtl="0">
              <a:lnSpc>
                <a:spcPct val="90000"/>
              </a:lnSpc>
              <a:spcBef>
                <a:spcPts val="1000"/>
              </a:spcBef>
              <a:spcAft>
                <a:spcPts val="0"/>
              </a:spcAft>
              <a:buClr>
                <a:schemeClr val="dk1"/>
              </a:buClr>
              <a:buSzPts val="2400"/>
              <a:buChar char="•"/>
            </a:pPr>
            <a:r>
              <a:rPr lang="en-US" sz="2400" dirty="0"/>
              <a:t>PMHx: </a:t>
            </a:r>
            <a:endParaRPr sz="2400" dirty="0"/>
          </a:p>
          <a:p>
            <a:pPr marL="685800" lvl="1" indent="-203200" algn="l" rtl="0">
              <a:lnSpc>
                <a:spcPct val="90000"/>
              </a:lnSpc>
              <a:spcBef>
                <a:spcPts val="1000"/>
              </a:spcBef>
              <a:spcAft>
                <a:spcPts val="0"/>
              </a:spcAft>
              <a:buClr>
                <a:schemeClr val="dk1"/>
              </a:buClr>
              <a:buSzPts val="2000"/>
              <a:buChar char="•"/>
            </a:pPr>
            <a:r>
              <a:rPr lang="en-US" sz="2000" dirty="0"/>
              <a:t>poorly controlled hypertension (BP 200s/100s mmHg)</a:t>
            </a:r>
            <a:endParaRPr sz="2000" dirty="0"/>
          </a:p>
          <a:p>
            <a:pPr marL="685800" lvl="1" indent="-203200" algn="l" rtl="0">
              <a:lnSpc>
                <a:spcPct val="90000"/>
              </a:lnSpc>
              <a:spcBef>
                <a:spcPts val="1000"/>
              </a:spcBef>
              <a:spcAft>
                <a:spcPts val="0"/>
              </a:spcAft>
              <a:buClr>
                <a:schemeClr val="dk1"/>
              </a:buClr>
              <a:buSzPts val="2000"/>
              <a:buChar char="•"/>
            </a:pPr>
            <a:r>
              <a:rPr lang="en-US" sz="2000" dirty="0"/>
              <a:t>poorly controlled type II diabetes mellitus (HbA1c 8.3%)</a:t>
            </a:r>
            <a:endParaRPr sz="2000" dirty="0"/>
          </a:p>
          <a:p>
            <a:pPr marL="685800" lvl="1" indent="-203200" algn="l" rtl="0">
              <a:lnSpc>
                <a:spcPct val="90000"/>
              </a:lnSpc>
              <a:spcBef>
                <a:spcPts val="1000"/>
              </a:spcBef>
              <a:spcAft>
                <a:spcPts val="0"/>
              </a:spcAft>
              <a:buSzPts val="2000"/>
              <a:buChar char="•"/>
            </a:pPr>
            <a:r>
              <a:rPr lang="en-US" sz="2000" dirty="0"/>
              <a:t>left malignant otitis externa with hospitalization including long-term IV antibiotics and biopsy of “verrucous” lesion obstructing the left external auditory canal (biopsy reported as benign). No ear pain/drainage one month prior per ENT evaluation</a:t>
            </a:r>
            <a:endParaRPr sz="2000" dirty="0"/>
          </a:p>
          <a:p>
            <a:pPr marL="228600" lvl="0" indent="-228600" algn="l" rtl="0">
              <a:lnSpc>
                <a:spcPct val="90000"/>
              </a:lnSpc>
              <a:spcBef>
                <a:spcPts val="1000"/>
              </a:spcBef>
              <a:spcAft>
                <a:spcPts val="0"/>
              </a:spcAft>
              <a:buClr>
                <a:schemeClr val="dk1"/>
              </a:buClr>
              <a:buSzPts val="2400"/>
              <a:buChar char="•"/>
            </a:pPr>
            <a:r>
              <a:rPr lang="en-US" sz="2400" dirty="0"/>
              <a:t>Social </a:t>
            </a:r>
            <a:r>
              <a:rPr lang="en-US" sz="2400" dirty="0" err="1"/>
              <a:t>Hx</a:t>
            </a:r>
            <a:r>
              <a:rPr lang="en-US" sz="2400" dirty="0"/>
              <a:t>: </a:t>
            </a:r>
            <a:endParaRPr sz="2400" dirty="0"/>
          </a:p>
          <a:p>
            <a:pPr marL="685800" lvl="1" indent="-203200" algn="l" rtl="0">
              <a:lnSpc>
                <a:spcPct val="90000"/>
              </a:lnSpc>
              <a:spcBef>
                <a:spcPts val="1000"/>
              </a:spcBef>
              <a:spcAft>
                <a:spcPts val="0"/>
              </a:spcAft>
              <a:buClr>
                <a:schemeClr val="dk1"/>
              </a:buClr>
              <a:buSzPts val="2000"/>
              <a:buChar char="•"/>
            </a:pPr>
            <a:r>
              <a:rPr lang="en-US" sz="2000" dirty="0"/>
              <a:t>No smoking/alcohol/drug use</a:t>
            </a:r>
            <a:endParaRPr sz="2000" dirty="0"/>
          </a:p>
        </p:txBody>
      </p:sp>
      <p:pic>
        <p:nvPicPr>
          <p:cNvPr id="2" name="Recorded Sound">
            <a:hlinkClick r:id="" action="ppaction://media"/>
            <a:extLst>
              <a:ext uri="{FF2B5EF4-FFF2-40B4-BE49-F238E27FC236}">
                <a16:creationId xmlns:a16="http://schemas.microsoft.com/office/drawing/2014/main" id="{EBE91500-F6F8-032D-C295-A43B70F4114F}"/>
              </a:ext>
            </a:extLst>
          </p:cNvPr>
          <p:cNvPicPr>
            <a:picLocks noChangeAspect="1"/>
          </p:cNvPicPr>
          <p:nvPr>
            <a:audioFile r:link="rId1"/>
            <p:extLst>
              <p:ext uri="{DAA4B4D4-6D71-4841-9C94-3DE7FCFB9230}">
                <p14:media xmlns:p14="http://schemas.microsoft.com/office/powerpoint/2010/main" r:embed="rId2">
                  <p14:trim st="822"/>
                </p14:media>
              </p:ext>
            </p:extLst>
          </p:nvPr>
        </p:nvPicPr>
        <p:blipFill>
          <a:blip r:embed="rId5"/>
          <a:stretch>
            <a:fillRect/>
          </a:stretch>
        </p:blipFill>
        <p:spPr>
          <a:xfrm>
            <a:off x="11676907" y="6266712"/>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9">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9">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9">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9">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9">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9">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9">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8533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51"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6"/>
          <p:cNvSpPr txBox="1">
            <a:spLocks noGrp="1"/>
          </p:cNvSpPr>
          <p:nvPr>
            <p:ph type="title"/>
          </p:nvPr>
        </p:nvSpPr>
        <p:spPr>
          <a:xfrm>
            <a:off x="-102051" y="-173601"/>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b="1" dirty="0">
                <a:latin typeface="Arial"/>
                <a:ea typeface="Arial"/>
                <a:cs typeface="Arial"/>
                <a:sym typeface="Arial"/>
              </a:rPr>
              <a:t>Ophthalmology Exam</a:t>
            </a:r>
            <a:endParaRPr dirty="0"/>
          </a:p>
        </p:txBody>
      </p:sp>
      <p:graphicFrame>
        <p:nvGraphicFramePr>
          <p:cNvPr id="106" name="Google Shape;106;p6"/>
          <p:cNvGraphicFramePr/>
          <p:nvPr>
            <p:extLst>
              <p:ext uri="{D42A27DB-BD31-4B8C-83A1-F6EECF244321}">
                <p14:modId xmlns:p14="http://schemas.microsoft.com/office/powerpoint/2010/main" val="2074863652"/>
              </p:ext>
            </p:extLst>
          </p:nvPr>
        </p:nvGraphicFramePr>
        <p:xfrm>
          <a:off x="1788254" y="867966"/>
          <a:ext cx="8958404" cy="4863390"/>
        </p:xfrm>
        <a:graphic>
          <a:graphicData uri="http://schemas.openxmlformats.org/drawingml/2006/table">
            <a:tbl>
              <a:tblPr>
                <a:noFill/>
                <a:tableStyleId>{C631BBD9-30FF-437A-94CE-3AFECAD60B9A}</a:tableStyleId>
              </a:tblPr>
              <a:tblGrid>
                <a:gridCol w="2233110">
                  <a:extLst>
                    <a:ext uri="{9D8B030D-6E8A-4147-A177-3AD203B41FA5}">
                      <a16:colId xmlns:a16="http://schemas.microsoft.com/office/drawing/2014/main" val="20000"/>
                    </a:ext>
                  </a:extLst>
                </a:gridCol>
                <a:gridCol w="3480463">
                  <a:extLst>
                    <a:ext uri="{9D8B030D-6E8A-4147-A177-3AD203B41FA5}">
                      <a16:colId xmlns:a16="http://schemas.microsoft.com/office/drawing/2014/main" val="20001"/>
                    </a:ext>
                  </a:extLst>
                </a:gridCol>
                <a:gridCol w="3244831">
                  <a:extLst>
                    <a:ext uri="{9D8B030D-6E8A-4147-A177-3AD203B41FA5}">
                      <a16:colId xmlns:a16="http://schemas.microsoft.com/office/drawing/2014/main" val="20002"/>
                    </a:ext>
                  </a:extLst>
                </a:gridCol>
              </a:tblGrid>
              <a:tr h="487245">
                <a:tc>
                  <a:txBody>
                    <a:bodyPr/>
                    <a:lstStyle/>
                    <a:p>
                      <a:pPr marL="0" marR="0" lvl="0" indent="0" algn="ctr" rtl="0">
                        <a:lnSpc>
                          <a:spcPct val="115000"/>
                        </a:lnSpc>
                        <a:spcBef>
                          <a:spcPts val="0"/>
                        </a:spcBef>
                        <a:spcAft>
                          <a:spcPts val="0"/>
                        </a:spcAft>
                        <a:buClr>
                          <a:schemeClr val="dk1"/>
                        </a:buClr>
                        <a:buSzPts val="1400"/>
                        <a:buFont typeface="Calibri"/>
                        <a:buNone/>
                      </a:pPr>
                      <a:endParaRPr sz="1400" b="1"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DEDED"/>
                    </a:solidFill>
                  </a:tcPr>
                </a:tc>
                <a:tc>
                  <a:txBody>
                    <a:bodyPr/>
                    <a:lstStyle/>
                    <a:p>
                      <a:pPr marL="0" marR="0" lvl="0" indent="0" algn="ctr" rtl="0">
                        <a:lnSpc>
                          <a:spcPct val="115000"/>
                        </a:lnSpc>
                        <a:spcBef>
                          <a:spcPts val="0"/>
                        </a:spcBef>
                        <a:spcAft>
                          <a:spcPts val="0"/>
                        </a:spcAft>
                        <a:buClr>
                          <a:srgbClr val="212121"/>
                        </a:buClr>
                        <a:buSzPts val="1800"/>
                        <a:buFont typeface="Calibri"/>
                        <a:buNone/>
                      </a:pPr>
                      <a:r>
                        <a:rPr lang="en-US" sz="1800" b="1" u="none" strike="noStrike" cap="none">
                          <a:solidFill>
                            <a:srgbClr val="212121"/>
                          </a:solidFill>
                        </a:rPr>
                        <a:t>OD</a:t>
                      </a:r>
                      <a:endParaRPr sz="1800" b="1"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DEDED"/>
                    </a:solidFill>
                  </a:tcPr>
                </a:tc>
                <a:tc>
                  <a:txBody>
                    <a:bodyPr/>
                    <a:lstStyle/>
                    <a:p>
                      <a:pPr marL="0" marR="0" lvl="0" indent="0" algn="ctr" rtl="0">
                        <a:lnSpc>
                          <a:spcPct val="115000"/>
                        </a:lnSpc>
                        <a:spcBef>
                          <a:spcPts val="0"/>
                        </a:spcBef>
                        <a:spcAft>
                          <a:spcPts val="0"/>
                        </a:spcAft>
                        <a:buClr>
                          <a:srgbClr val="212121"/>
                        </a:buClr>
                        <a:buSzPts val="1800"/>
                        <a:buFont typeface="Calibri"/>
                        <a:buNone/>
                      </a:pPr>
                      <a:r>
                        <a:rPr lang="en-US" sz="1800" b="1" u="none" strike="noStrike" cap="none">
                          <a:solidFill>
                            <a:srgbClr val="212121"/>
                          </a:solidFill>
                        </a:rPr>
                        <a:t>OS</a:t>
                      </a:r>
                      <a:endParaRPr sz="1800" b="1"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DEDED"/>
                    </a:solidFill>
                  </a:tcPr>
                </a:tc>
                <a:extLst>
                  <a:ext uri="{0D108BD9-81ED-4DB2-BD59-A6C34878D82A}">
                    <a16:rowId xmlns:a16="http://schemas.microsoft.com/office/drawing/2014/main" val="10000"/>
                  </a:ext>
                </a:extLst>
              </a:tr>
              <a:tr h="454042">
                <a:tc>
                  <a:txBody>
                    <a:bodyPr/>
                    <a:lstStyle/>
                    <a:p>
                      <a:pPr marL="0" marR="0" lvl="0" indent="0" algn="ctr" rtl="0">
                        <a:lnSpc>
                          <a:spcPct val="115000"/>
                        </a:lnSpc>
                        <a:spcBef>
                          <a:spcPts val="0"/>
                        </a:spcBef>
                        <a:spcAft>
                          <a:spcPts val="0"/>
                        </a:spcAft>
                        <a:buClr>
                          <a:srgbClr val="212121"/>
                        </a:buClr>
                        <a:buSzPts val="1600"/>
                        <a:buFont typeface="Calibri"/>
                        <a:buNone/>
                      </a:pPr>
                      <a:r>
                        <a:rPr lang="en-US" sz="1600" b="1">
                          <a:solidFill>
                            <a:srgbClr val="212121"/>
                          </a:solidFill>
                        </a:rPr>
                        <a:t>BC</a:t>
                      </a:r>
                      <a:r>
                        <a:rPr lang="en-US" sz="1600" b="1" u="none" strike="noStrike" cap="none">
                          <a:solidFill>
                            <a:srgbClr val="212121"/>
                          </a:solidFill>
                        </a:rPr>
                        <a:t>VA</a:t>
                      </a:r>
                      <a:endParaRPr sz="1600" b="1"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DEDED"/>
                    </a:solidFill>
                  </a:tcPr>
                </a:tc>
                <a:tc>
                  <a:txBody>
                    <a:bodyPr/>
                    <a:lstStyle/>
                    <a:p>
                      <a:pPr marL="0" marR="0" lvl="0" indent="0" algn="ctr" rtl="0">
                        <a:lnSpc>
                          <a:spcPct val="115000"/>
                        </a:lnSpc>
                        <a:spcBef>
                          <a:spcPts val="0"/>
                        </a:spcBef>
                        <a:spcAft>
                          <a:spcPts val="0"/>
                        </a:spcAft>
                        <a:buClr>
                          <a:srgbClr val="212121"/>
                        </a:buClr>
                        <a:buSzPts val="1600"/>
                        <a:buFont typeface="Calibri"/>
                        <a:buNone/>
                      </a:pPr>
                      <a:r>
                        <a:rPr lang="en-US" sz="1600" u="none" strike="noStrike" cap="none">
                          <a:solidFill>
                            <a:srgbClr val="212121"/>
                          </a:solidFill>
                        </a:rPr>
                        <a:t>20/25</a:t>
                      </a:r>
                      <a:endParaRPr sz="1600"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212121"/>
                        </a:buClr>
                        <a:buSzPts val="1600"/>
                        <a:buFont typeface="Calibri"/>
                        <a:buNone/>
                      </a:pPr>
                      <a:r>
                        <a:rPr lang="en-US" sz="1600" u="none" strike="noStrike" cap="none">
                          <a:solidFill>
                            <a:srgbClr val="212121"/>
                          </a:solidFill>
                        </a:rPr>
                        <a:t>20/25</a:t>
                      </a:r>
                      <a:endParaRPr sz="1600"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454042">
                <a:tc>
                  <a:txBody>
                    <a:bodyPr/>
                    <a:lstStyle/>
                    <a:p>
                      <a:pPr marL="0" marR="0" lvl="0" indent="0" algn="ctr" rtl="0">
                        <a:lnSpc>
                          <a:spcPct val="115000"/>
                        </a:lnSpc>
                        <a:spcBef>
                          <a:spcPts val="0"/>
                        </a:spcBef>
                        <a:spcAft>
                          <a:spcPts val="0"/>
                        </a:spcAft>
                        <a:buClr>
                          <a:srgbClr val="212121"/>
                        </a:buClr>
                        <a:buSzPts val="1600"/>
                        <a:buFont typeface="Calibri"/>
                        <a:buNone/>
                      </a:pPr>
                      <a:r>
                        <a:rPr lang="en-US" sz="1600" b="1" u="none" strike="noStrike" cap="none">
                          <a:solidFill>
                            <a:srgbClr val="212121"/>
                          </a:solidFill>
                        </a:rPr>
                        <a:t>Pupils</a:t>
                      </a:r>
                      <a:endParaRPr sz="1600" b="1"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DEDED"/>
                    </a:solidFill>
                  </a:tcPr>
                </a:tc>
                <a:tc>
                  <a:txBody>
                    <a:bodyPr/>
                    <a:lstStyle/>
                    <a:p>
                      <a:pPr marL="0" marR="0" lvl="0" indent="0" algn="ctr" rtl="0">
                        <a:lnSpc>
                          <a:spcPct val="115000"/>
                        </a:lnSpc>
                        <a:spcBef>
                          <a:spcPts val="0"/>
                        </a:spcBef>
                        <a:spcAft>
                          <a:spcPts val="0"/>
                        </a:spcAft>
                        <a:buClr>
                          <a:srgbClr val="212121"/>
                        </a:buClr>
                        <a:buSzPts val="1600"/>
                        <a:buFont typeface="Calibri"/>
                        <a:buNone/>
                      </a:pPr>
                      <a:r>
                        <a:rPr lang="en-US" sz="1600" u="none" strike="noStrike" cap="none">
                          <a:solidFill>
                            <a:srgbClr val="212121"/>
                          </a:solidFill>
                        </a:rPr>
                        <a:t>RR, no RAPD</a:t>
                      </a:r>
                      <a:endParaRPr sz="1600"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212121"/>
                        </a:buClr>
                        <a:buSzPts val="1600"/>
                        <a:buFont typeface="Calibri"/>
                        <a:buNone/>
                      </a:pPr>
                      <a:r>
                        <a:rPr lang="en-US" sz="1600" u="none" strike="noStrike" cap="none">
                          <a:solidFill>
                            <a:srgbClr val="212121"/>
                          </a:solidFill>
                        </a:rPr>
                        <a:t>RR, no RAPD</a:t>
                      </a:r>
                      <a:endParaRPr sz="1600"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454042">
                <a:tc>
                  <a:txBody>
                    <a:bodyPr/>
                    <a:lstStyle/>
                    <a:p>
                      <a:pPr marL="0" marR="0" lvl="0" indent="0" algn="ctr" rtl="0">
                        <a:lnSpc>
                          <a:spcPct val="115000"/>
                        </a:lnSpc>
                        <a:spcBef>
                          <a:spcPts val="0"/>
                        </a:spcBef>
                        <a:spcAft>
                          <a:spcPts val="0"/>
                        </a:spcAft>
                        <a:buClr>
                          <a:srgbClr val="212121"/>
                        </a:buClr>
                        <a:buSzPts val="1600"/>
                        <a:buFont typeface="Calibri"/>
                        <a:buNone/>
                      </a:pPr>
                      <a:r>
                        <a:rPr lang="en-US" sz="1600" b="1" u="none" strike="noStrike" cap="none">
                          <a:solidFill>
                            <a:srgbClr val="212121"/>
                          </a:solidFill>
                        </a:rPr>
                        <a:t>IOP</a:t>
                      </a:r>
                      <a:endParaRPr sz="1600" b="1"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DEDED"/>
                    </a:solidFill>
                  </a:tcPr>
                </a:tc>
                <a:tc>
                  <a:txBody>
                    <a:bodyPr/>
                    <a:lstStyle/>
                    <a:p>
                      <a:pPr marL="0" marR="0" lvl="0" indent="0" algn="ctr" rtl="0">
                        <a:lnSpc>
                          <a:spcPct val="115000"/>
                        </a:lnSpc>
                        <a:spcBef>
                          <a:spcPts val="0"/>
                        </a:spcBef>
                        <a:spcAft>
                          <a:spcPts val="0"/>
                        </a:spcAft>
                        <a:buClr>
                          <a:srgbClr val="212121"/>
                        </a:buClr>
                        <a:buSzPts val="1600"/>
                        <a:buFont typeface="Calibri"/>
                        <a:buNone/>
                      </a:pPr>
                      <a:r>
                        <a:rPr lang="en-US" sz="1600">
                          <a:solidFill>
                            <a:srgbClr val="212121"/>
                          </a:solidFill>
                        </a:rPr>
                        <a:t>14</a:t>
                      </a:r>
                      <a:r>
                        <a:rPr lang="en-US" sz="1600" u="none" strike="noStrike" cap="none">
                          <a:solidFill>
                            <a:srgbClr val="212121"/>
                          </a:solidFill>
                        </a:rPr>
                        <a:t> mmHg</a:t>
                      </a:r>
                      <a:endParaRPr sz="1600"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212121"/>
                        </a:buClr>
                        <a:buSzPts val="1600"/>
                        <a:buFont typeface="Calibri"/>
                        <a:buNone/>
                      </a:pPr>
                      <a:r>
                        <a:rPr lang="en-US" sz="1600">
                          <a:solidFill>
                            <a:srgbClr val="212121"/>
                          </a:solidFill>
                        </a:rPr>
                        <a:t>16</a:t>
                      </a:r>
                      <a:r>
                        <a:rPr lang="en-US" sz="1600" u="none" strike="noStrike" cap="none">
                          <a:solidFill>
                            <a:srgbClr val="212121"/>
                          </a:solidFill>
                        </a:rPr>
                        <a:t> mmHg</a:t>
                      </a:r>
                      <a:endParaRPr sz="1600"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454042">
                <a:tc>
                  <a:txBody>
                    <a:bodyPr/>
                    <a:lstStyle/>
                    <a:p>
                      <a:pPr marL="0" marR="0" lvl="0" indent="0" algn="ctr" rtl="0">
                        <a:lnSpc>
                          <a:spcPct val="115000"/>
                        </a:lnSpc>
                        <a:spcBef>
                          <a:spcPts val="0"/>
                        </a:spcBef>
                        <a:spcAft>
                          <a:spcPts val="0"/>
                        </a:spcAft>
                        <a:buClr>
                          <a:srgbClr val="212121"/>
                        </a:buClr>
                        <a:buSzPts val="1600"/>
                        <a:buFont typeface="Calibri"/>
                        <a:buNone/>
                      </a:pPr>
                      <a:r>
                        <a:rPr lang="en-US" sz="1600" b="1" u="none" strike="noStrike" cap="none">
                          <a:solidFill>
                            <a:srgbClr val="212121"/>
                          </a:solidFill>
                        </a:rPr>
                        <a:t>cVF</a:t>
                      </a:r>
                      <a:endParaRPr sz="1600" b="1"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DEDED"/>
                    </a:solidFill>
                  </a:tcPr>
                </a:tc>
                <a:tc>
                  <a:txBody>
                    <a:bodyPr/>
                    <a:lstStyle/>
                    <a:p>
                      <a:pPr marL="0" marR="0" lvl="0" indent="0" algn="ctr" rtl="0">
                        <a:lnSpc>
                          <a:spcPct val="115000"/>
                        </a:lnSpc>
                        <a:spcBef>
                          <a:spcPts val="0"/>
                        </a:spcBef>
                        <a:spcAft>
                          <a:spcPts val="0"/>
                        </a:spcAft>
                        <a:buClr>
                          <a:srgbClr val="212121"/>
                        </a:buClr>
                        <a:buSzPts val="1600"/>
                        <a:buFont typeface="Calibri"/>
                        <a:buNone/>
                      </a:pPr>
                      <a:r>
                        <a:rPr lang="en-US" sz="1600" u="none" strike="noStrike" cap="none">
                          <a:solidFill>
                            <a:srgbClr val="212121"/>
                          </a:solidFill>
                        </a:rPr>
                        <a:t>Full</a:t>
                      </a:r>
                      <a:endParaRPr sz="1600"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212121"/>
                        </a:buClr>
                        <a:buSzPts val="1600"/>
                        <a:buFont typeface="Calibri"/>
                        <a:buNone/>
                      </a:pPr>
                      <a:r>
                        <a:rPr lang="en-US" sz="1600" u="none" strike="noStrike" cap="none">
                          <a:solidFill>
                            <a:srgbClr val="212121"/>
                          </a:solidFill>
                        </a:rPr>
                        <a:t>Full</a:t>
                      </a:r>
                      <a:endParaRPr sz="1600"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454042">
                <a:tc>
                  <a:txBody>
                    <a:bodyPr/>
                    <a:lstStyle/>
                    <a:p>
                      <a:pPr marL="0" marR="0" lvl="0" indent="0" algn="ctr" rtl="0">
                        <a:lnSpc>
                          <a:spcPct val="115000"/>
                        </a:lnSpc>
                        <a:spcBef>
                          <a:spcPts val="0"/>
                        </a:spcBef>
                        <a:spcAft>
                          <a:spcPts val="0"/>
                        </a:spcAft>
                        <a:buClr>
                          <a:srgbClr val="212121"/>
                        </a:buClr>
                        <a:buSzPts val="1600"/>
                        <a:buFont typeface="Calibri"/>
                        <a:buNone/>
                      </a:pPr>
                      <a:r>
                        <a:rPr lang="en-US" sz="1600" b="1" u="none" strike="noStrike" cap="none">
                          <a:solidFill>
                            <a:srgbClr val="212121"/>
                          </a:solidFill>
                        </a:rPr>
                        <a:t>Color (Ishihara)</a:t>
                      </a:r>
                      <a:endParaRPr sz="1600" b="1"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DEDED"/>
                    </a:solidFill>
                  </a:tcPr>
                </a:tc>
                <a:tc>
                  <a:txBody>
                    <a:bodyPr/>
                    <a:lstStyle/>
                    <a:p>
                      <a:pPr marL="0" marR="0" lvl="0" indent="0" algn="ctr" rtl="0">
                        <a:lnSpc>
                          <a:spcPct val="115000"/>
                        </a:lnSpc>
                        <a:spcBef>
                          <a:spcPts val="0"/>
                        </a:spcBef>
                        <a:spcAft>
                          <a:spcPts val="0"/>
                        </a:spcAft>
                        <a:buClr>
                          <a:srgbClr val="212121"/>
                        </a:buClr>
                        <a:buSzPts val="1600"/>
                        <a:buFont typeface="Calibri"/>
                        <a:buNone/>
                      </a:pPr>
                      <a:r>
                        <a:rPr lang="en-US" sz="1600" u="none" strike="noStrike" cap="none">
                          <a:solidFill>
                            <a:srgbClr val="212121"/>
                          </a:solidFill>
                        </a:rPr>
                        <a:t>11/11</a:t>
                      </a:r>
                      <a:endParaRPr sz="1600"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212121"/>
                        </a:buClr>
                        <a:buSzPts val="1600"/>
                        <a:buFont typeface="Calibri"/>
                        <a:buNone/>
                      </a:pPr>
                      <a:r>
                        <a:rPr lang="en-US" sz="1600" u="none" strike="noStrike" cap="none">
                          <a:solidFill>
                            <a:srgbClr val="212121"/>
                          </a:solidFill>
                        </a:rPr>
                        <a:t>11/11</a:t>
                      </a:r>
                      <a:endParaRPr sz="1600"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454042">
                <a:tc>
                  <a:txBody>
                    <a:bodyPr/>
                    <a:lstStyle/>
                    <a:p>
                      <a:pPr marL="0" marR="0" lvl="0" indent="0" algn="ctr" rtl="0">
                        <a:lnSpc>
                          <a:spcPct val="115000"/>
                        </a:lnSpc>
                        <a:spcBef>
                          <a:spcPts val="0"/>
                        </a:spcBef>
                        <a:spcAft>
                          <a:spcPts val="0"/>
                        </a:spcAft>
                        <a:buNone/>
                      </a:pPr>
                      <a:r>
                        <a:rPr lang="en-US" sz="1600" b="1">
                          <a:solidFill>
                            <a:srgbClr val="212121"/>
                          </a:solidFill>
                        </a:rPr>
                        <a:t>External</a:t>
                      </a:r>
                      <a:endParaRPr sz="1600" b="1">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DEDED"/>
                    </a:solidFill>
                  </a:tcPr>
                </a:tc>
                <a:tc>
                  <a:txBody>
                    <a:bodyPr/>
                    <a:lstStyle/>
                    <a:p>
                      <a:pPr marL="0" marR="0" lvl="0" indent="0" algn="ctr" rtl="0">
                        <a:lnSpc>
                          <a:spcPct val="115000"/>
                        </a:lnSpc>
                        <a:spcBef>
                          <a:spcPts val="0"/>
                        </a:spcBef>
                        <a:spcAft>
                          <a:spcPts val="0"/>
                        </a:spcAft>
                        <a:buNone/>
                      </a:pPr>
                      <a:r>
                        <a:rPr lang="en-US" sz="1600">
                          <a:solidFill>
                            <a:srgbClr val="212121"/>
                          </a:solidFill>
                        </a:rPr>
                        <a:t>WNL</a:t>
                      </a:r>
                      <a:endParaRPr sz="1600">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r>
                        <a:rPr lang="en-US" sz="1600">
                          <a:solidFill>
                            <a:srgbClr val="212121"/>
                          </a:solidFill>
                        </a:rPr>
                        <a:t>Lesion at ear with drainage</a:t>
                      </a:r>
                      <a:endParaRPr sz="1600">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454042">
                <a:tc>
                  <a:txBody>
                    <a:bodyPr/>
                    <a:lstStyle/>
                    <a:p>
                      <a:pPr marL="0" marR="0" lvl="0" indent="0" algn="ctr" rtl="0">
                        <a:lnSpc>
                          <a:spcPct val="115000"/>
                        </a:lnSpc>
                        <a:spcBef>
                          <a:spcPts val="0"/>
                        </a:spcBef>
                        <a:spcAft>
                          <a:spcPts val="0"/>
                        </a:spcAft>
                        <a:buClr>
                          <a:srgbClr val="212121"/>
                        </a:buClr>
                        <a:buSzPts val="1600"/>
                        <a:buFont typeface="Calibri"/>
                        <a:buNone/>
                      </a:pPr>
                      <a:r>
                        <a:rPr lang="en-US" sz="1600" b="1">
                          <a:solidFill>
                            <a:srgbClr val="212121"/>
                          </a:solidFill>
                        </a:rPr>
                        <a:t>Anterior Segment</a:t>
                      </a:r>
                      <a:endParaRPr sz="1600" b="1"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DEDED"/>
                    </a:solidFill>
                  </a:tcPr>
                </a:tc>
                <a:tc>
                  <a:txBody>
                    <a:bodyPr/>
                    <a:lstStyle/>
                    <a:p>
                      <a:pPr marL="0" marR="0" lvl="0" indent="0" algn="ctr" rtl="0">
                        <a:lnSpc>
                          <a:spcPct val="115000"/>
                        </a:lnSpc>
                        <a:spcBef>
                          <a:spcPts val="0"/>
                        </a:spcBef>
                        <a:spcAft>
                          <a:spcPts val="0"/>
                        </a:spcAft>
                        <a:buClr>
                          <a:srgbClr val="212121"/>
                        </a:buClr>
                        <a:buSzPts val="1600"/>
                        <a:buFont typeface="Calibri"/>
                        <a:buNone/>
                      </a:pPr>
                      <a:r>
                        <a:rPr lang="en-US" sz="1600" dirty="0">
                          <a:solidFill>
                            <a:srgbClr val="212121"/>
                          </a:solidFill>
                        </a:rPr>
                        <a:t>NS, otherwise, </a:t>
                      </a:r>
                      <a:r>
                        <a:rPr lang="en-US" sz="1600" u="none" strike="noStrike" cap="none" dirty="0">
                          <a:solidFill>
                            <a:srgbClr val="212121"/>
                          </a:solidFill>
                        </a:rPr>
                        <a:t>WNL</a:t>
                      </a:r>
                      <a:endParaRPr sz="1600" u="none" strike="noStrike" cap="none" dirty="0">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Clr>
                          <a:srgbClr val="212121"/>
                        </a:buClr>
                        <a:buSzPts val="1600"/>
                        <a:buFont typeface="Calibri"/>
                        <a:buNone/>
                      </a:pPr>
                      <a:r>
                        <a:rPr lang="en-US" sz="1600" dirty="0">
                          <a:solidFill>
                            <a:srgbClr val="212121"/>
                          </a:solidFill>
                        </a:rPr>
                        <a:t>NS, otherwise, WNL</a:t>
                      </a:r>
                      <a:endParaRPr sz="1600" u="none" strike="noStrike" cap="none" dirty="0">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454042">
                <a:tc>
                  <a:txBody>
                    <a:bodyPr/>
                    <a:lstStyle/>
                    <a:p>
                      <a:pPr marL="0" marR="0" lvl="0" indent="0" algn="ctr" rtl="0">
                        <a:lnSpc>
                          <a:spcPct val="115000"/>
                        </a:lnSpc>
                        <a:spcBef>
                          <a:spcPts val="0"/>
                        </a:spcBef>
                        <a:spcAft>
                          <a:spcPts val="0"/>
                        </a:spcAft>
                        <a:buClr>
                          <a:srgbClr val="212121"/>
                        </a:buClr>
                        <a:buSzPts val="1600"/>
                        <a:buFont typeface="Calibri"/>
                        <a:buNone/>
                      </a:pPr>
                      <a:r>
                        <a:rPr lang="en-US" sz="1600" b="1" u="none" strike="noStrike" cap="none">
                          <a:solidFill>
                            <a:srgbClr val="212121"/>
                          </a:solidFill>
                        </a:rPr>
                        <a:t>Disc</a:t>
                      </a:r>
                      <a:endParaRPr sz="1600" b="1"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DEDED"/>
                    </a:solidFill>
                  </a:tcPr>
                </a:tc>
                <a:tc>
                  <a:txBody>
                    <a:bodyPr/>
                    <a:lstStyle/>
                    <a:p>
                      <a:pPr marL="0" marR="0" lvl="0" indent="0" algn="ctr" rtl="0">
                        <a:lnSpc>
                          <a:spcPct val="115000"/>
                        </a:lnSpc>
                        <a:spcBef>
                          <a:spcPts val="0"/>
                        </a:spcBef>
                        <a:spcAft>
                          <a:spcPts val="0"/>
                        </a:spcAft>
                        <a:buClr>
                          <a:schemeClr val="dk1"/>
                        </a:buClr>
                        <a:buSzPts val="1100"/>
                        <a:buFont typeface="Arial"/>
                        <a:buNone/>
                      </a:pPr>
                      <a:r>
                        <a:rPr lang="en-US" sz="1600" u="none" strike="noStrike" cap="none">
                          <a:solidFill>
                            <a:srgbClr val="212121"/>
                          </a:solidFill>
                        </a:rPr>
                        <a:t>Sharp &amp; Pink, C/D 0.</a:t>
                      </a:r>
                      <a:r>
                        <a:rPr lang="en-US" sz="1600">
                          <a:solidFill>
                            <a:srgbClr val="212121"/>
                          </a:solidFill>
                        </a:rPr>
                        <a:t>4</a:t>
                      </a:r>
                      <a:endParaRPr sz="1600"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212121"/>
                        </a:buClr>
                        <a:buSzPts val="1600"/>
                        <a:buFont typeface="Calibri"/>
                        <a:buNone/>
                      </a:pPr>
                      <a:r>
                        <a:rPr lang="en-US" sz="1600" u="none" strike="noStrike" cap="none">
                          <a:solidFill>
                            <a:srgbClr val="212121"/>
                          </a:solidFill>
                        </a:rPr>
                        <a:t>Sharp &amp; Pink, C/D 0.</a:t>
                      </a:r>
                      <a:r>
                        <a:rPr lang="en-US" sz="1600">
                          <a:solidFill>
                            <a:srgbClr val="212121"/>
                          </a:solidFill>
                        </a:rPr>
                        <a:t>4</a:t>
                      </a:r>
                      <a:endParaRPr sz="1600"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8"/>
                  </a:ext>
                </a:extLst>
              </a:tr>
              <a:tr h="743809">
                <a:tc>
                  <a:txBody>
                    <a:bodyPr/>
                    <a:lstStyle/>
                    <a:p>
                      <a:pPr marL="0" marR="0" lvl="0" indent="0" algn="ctr" rtl="0">
                        <a:lnSpc>
                          <a:spcPct val="115000"/>
                        </a:lnSpc>
                        <a:spcBef>
                          <a:spcPts val="0"/>
                        </a:spcBef>
                        <a:spcAft>
                          <a:spcPts val="0"/>
                        </a:spcAft>
                        <a:buClr>
                          <a:srgbClr val="212121"/>
                        </a:buClr>
                        <a:buSzPts val="1600"/>
                        <a:buFont typeface="Calibri"/>
                        <a:buNone/>
                      </a:pPr>
                      <a:r>
                        <a:rPr lang="en-US" sz="1600" b="1" u="none" strike="noStrike" cap="none">
                          <a:solidFill>
                            <a:srgbClr val="212121"/>
                          </a:solidFill>
                        </a:rPr>
                        <a:t>Dilated Fundus Exam</a:t>
                      </a:r>
                      <a:endParaRPr sz="1600" b="1" u="none" strike="noStrike" cap="none">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DEDED"/>
                    </a:solidFill>
                  </a:tcPr>
                </a:tc>
                <a:tc>
                  <a:txBody>
                    <a:bodyPr/>
                    <a:lstStyle/>
                    <a:p>
                      <a:pPr marL="0" marR="0" lvl="0" indent="0" algn="ctr" rtl="0">
                        <a:lnSpc>
                          <a:spcPct val="115000"/>
                        </a:lnSpc>
                        <a:spcBef>
                          <a:spcPts val="0"/>
                        </a:spcBef>
                        <a:spcAft>
                          <a:spcPts val="0"/>
                        </a:spcAft>
                        <a:buClr>
                          <a:srgbClr val="212121"/>
                        </a:buClr>
                        <a:buSzPts val="1600"/>
                        <a:buFont typeface="Calibri"/>
                        <a:buNone/>
                      </a:pPr>
                      <a:r>
                        <a:rPr lang="en-US" sz="1600" dirty="0">
                          <a:solidFill>
                            <a:srgbClr val="212121"/>
                          </a:solidFill>
                        </a:rPr>
                        <a:t>Retina tear barricaded by laser burns, otherwise WNL</a:t>
                      </a:r>
                      <a:endParaRPr sz="1600" u="none" strike="noStrike" cap="none" dirty="0">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212121"/>
                        </a:buClr>
                        <a:buSzPts val="1600"/>
                        <a:buFont typeface="Calibri"/>
                        <a:buNone/>
                      </a:pPr>
                      <a:r>
                        <a:rPr lang="en-US" sz="1600" u="none" strike="noStrike" cap="none" dirty="0">
                          <a:solidFill>
                            <a:srgbClr val="212121"/>
                          </a:solidFill>
                        </a:rPr>
                        <a:t>WNL</a:t>
                      </a:r>
                      <a:endParaRPr sz="1600" u="none" strike="noStrike" cap="none" dirty="0">
                        <a:solidFill>
                          <a:srgbClr val="212121"/>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9"/>
                  </a:ext>
                </a:extLst>
              </a:tr>
            </a:tbl>
          </a:graphicData>
        </a:graphic>
      </p:graphicFrame>
      <p:pic>
        <p:nvPicPr>
          <p:cNvPr id="2" name="Recorded Sound">
            <a:hlinkClick r:id="" action="ppaction://media"/>
            <a:extLst>
              <a:ext uri="{FF2B5EF4-FFF2-40B4-BE49-F238E27FC236}">
                <a16:creationId xmlns:a16="http://schemas.microsoft.com/office/drawing/2014/main" id="{6C86DF62-A882-CF2B-618E-BFB21BEAA8BC}"/>
              </a:ext>
            </a:extLst>
          </p:cNvPr>
          <p:cNvPicPr>
            <a:picLocks noChangeAspect="1"/>
          </p:cNvPicPr>
          <p:nvPr>
            <a:audioFile r:link="rId1"/>
            <p:extLst>
              <p:ext uri="{DAA4B4D4-6D71-4841-9C94-3DE7FCFB9230}">
                <p14:media xmlns:p14="http://schemas.microsoft.com/office/powerpoint/2010/main" r:embed="rId2">
                  <p14:trim st="1092"/>
                </p14:media>
              </p:ext>
            </p:extLst>
          </p:nvPr>
        </p:nvPicPr>
        <p:blipFill>
          <a:blip r:embed="rId5"/>
          <a:stretch>
            <a:fillRect/>
          </a:stretch>
        </p:blipFill>
        <p:spPr>
          <a:xfrm>
            <a:off x="11166540" y="6458095"/>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4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240374" y="118734"/>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a:t>Ophthalmology Exam</a:t>
            </a:r>
            <a:endParaRPr/>
          </a:p>
        </p:txBody>
      </p:sp>
      <p:pic>
        <p:nvPicPr>
          <p:cNvPr id="113" name="Google Shape;113;p4"/>
          <p:cNvPicPr preferRelativeResize="0"/>
          <p:nvPr/>
        </p:nvPicPr>
        <p:blipFill>
          <a:blip r:embed="rId5">
            <a:alphaModFix/>
          </a:blip>
          <a:stretch>
            <a:fillRect/>
          </a:stretch>
        </p:blipFill>
        <p:spPr>
          <a:xfrm>
            <a:off x="1235825" y="1686901"/>
            <a:ext cx="9382625" cy="3796125"/>
          </a:xfrm>
          <a:prstGeom prst="rect">
            <a:avLst/>
          </a:prstGeom>
          <a:noFill/>
          <a:ln>
            <a:noFill/>
          </a:ln>
        </p:spPr>
      </p:pic>
      <p:sp>
        <p:nvSpPr>
          <p:cNvPr id="114" name="Google Shape;114;p4"/>
          <p:cNvSpPr txBox="1"/>
          <p:nvPr/>
        </p:nvSpPr>
        <p:spPr>
          <a:xfrm>
            <a:off x="2160490" y="1093962"/>
            <a:ext cx="7523922" cy="615523"/>
          </a:xfrm>
          <a:prstGeom prst="rect">
            <a:avLst/>
          </a:prstGeom>
          <a:noFill/>
          <a:ln>
            <a:noFill/>
          </a:ln>
        </p:spPr>
        <p:txBody>
          <a:bodyPr spcFirstLastPara="1" wrap="square" lIns="91425" tIns="91425" rIns="91425" bIns="91425" anchor="ctr" anchorCtr="0">
            <a:spAutoFit/>
          </a:bodyPr>
          <a:lstStyle/>
          <a:p>
            <a:pPr marL="0" lvl="0" indent="0" algn="l" rtl="0">
              <a:spcBef>
                <a:spcPts val="0"/>
              </a:spcBef>
              <a:spcAft>
                <a:spcPts val="0"/>
              </a:spcAft>
              <a:buNone/>
            </a:pPr>
            <a:r>
              <a:rPr lang="en-US" sz="2800" dirty="0">
                <a:solidFill>
                  <a:schemeClr val="dk1"/>
                </a:solidFill>
                <a:latin typeface="+mj-lt"/>
                <a:ea typeface="Calibri"/>
                <a:cs typeface="Calibri"/>
                <a:sym typeface="Calibri"/>
              </a:rPr>
              <a:t>How would you describe this 9-gaze image?</a:t>
            </a:r>
            <a:endParaRPr sz="2800" dirty="0">
              <a:solidFill>
                <a:schemeClr val="dk1"/>
              </a:solidFill>
              <a:latin typeface="+mj-lt"/>
              <a:ea typeface="Calibri"/>
              <a:cs typeface="Calibri"/>
              <a:sym typeface="Calibri"/>
            </a:endParaRPr>
          </a:p>
        </p:txBody>
      </p:sp>
      <p:pic>
        <p:nvPicPr>
          <p:cNvPr id="2" name="Recorded Sound">
            <a:hlinkClick r:id="" action="ppaction://media"/>
            <a:extLst>
              <a:ext uri="{FF2B5EF4-FFF2-40B4-BE49-F238E27FC236}">
                <a16:creationId xmlns:a16="http://schemas.microsoft.com/office/drawing/2014/main" id="{DF3FBD25-BD16-BF47-7A60-C4819309CC7B}"/>
              </a:ext>
            </a:extLst>
          </p:cNvPr>
          <p:cNvPicPr>
            <a:picLocks noChangeAspect="1"/>
          </p:cNvPicPr>
          <p:nvPr>
            <a:audioFile r:link="rId1"/>
            <p:extLst>
              <p:ext uri="{DAA4B4D4-6D71-4841-9C94-3DE7FCFB9230}">
                <p14:media xmlns:p14="http://schemas.microsoft.com/office/powerpoint/2010/main" r:embed="rId2">
                  <p14:trim st="639"/>
                </p14:media>
              </p:ext>
            </p:extLst>
          </p:nvPr>
        </p:nvPicPr>
        <p:blipFill>
          <a:blip r:embed="rId6"/>
          <a:stretch>
            <a:fillRect/>
          </a:stretch>
        </p:blipFill>
        <p:spPr>
          <a:xfrm>
            <a:off x="11294136" y="6287971"/>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g39326e081ce_0_7"/>
          <p:cNvSpPr txBox="1">
            <a:spLocks noGrp="1"/>
          </p:cNvSpPr>
          <p:nvPr>
            <p:ph type="title"/>
          </p:nvPr>
        </p:nvSpPr>
        <p:spPr>
          <a:xfrm>
            <a:off x="726174" y="416484"/>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a:t>Ophthalmology Exam</a:t>
            </a:r>
            <a:endParaRPr/>
          </a:p>
        </p:txBody>
      </p:sp>
      <p:pic>
        <p:nvPicPr>
          <p:cNvPr id="121" name="Google Shape;121;g39326e081ce_0_7"/>
          <p:cNvPicPr preferRelativeResize="0"/>
          <p:nvPr/>
        </p:nvPicPr>
        <p:blipFill>
          <a:blip r:embed="rId5">
            <a:alphaModFix/>
          </a:blip>
          <a:stretch>
            <a:fillRect/>
          </a:stretch>
        </p:blipFill>
        <p:spPr>
          <a:xfrm>
            <a:off x="1235825" y="1686901"/>
            <a:ext cx="9382625" cy="3796125"/>
          </a:xfrm>
          <a:prstGeom prst="rect">
            <a:avLst/>
          </a:prstGeom>
          <a:noFill/>
          <a:ln>
            <a:noFill/>
          </a:ln>
        </p:spPr>
      </p:pic>
      <p:cxnSp>
        <p:nvCxnSpPr>
          <p:cNvPr id="122" name="Google Shape;122;g39326e081ce_0_7"/>
          <p:cNvCxnSpPr/>
          <p:nvPr/>
        </p:nvCxnSpPr>
        <p:spPr>
          <a:xfrm rot="10800000">
            <a:off x="10482736" y="2623945"/>
            <a:ext cx="740700" cy="397800"/>
          </a:xfrm>
          <a:prstGeom prst="straightConnector1">
            <a:avLst/>
          </a:prstGeom>
          <a:noFill/>
          <a:ln w="38100" cap="flat" cmpd="sng">
            <a:solidFill>
              <a:srgbClr val="FF0000"/>
            </a:solidFill>
            <a:prstDash val="solid"/>
            <a:round/>
            <a:headEnd type="none" w="med" len="med"/>
            <a:tailEnd type="triangle" w="med" len="med"/>
          </a:ln>
        </p:spPr>
      </p:cxnSp>
      <p:cxnSp>
        <p:nvCxnSpPr>
          <p:cNvPr id="123" name="Google Shape;123;g39326e081ce_0_7"/>
          <p:cNvCxnSpPr/>
          <p:nvPr/>
        </p:nvCxnSpPr>
        <p:spPr>
          <a:xfrm rot="10800000">
            <a:off x="10400450" y="3985793"/>
            <a:ext cx="740700" cy="397800"/>
          </a:xfrm>
          <a:prstGeom prst="straightConnector1">
            <a:avLst/>
          </a:prstGeom>
          <a:noFill/>
          <a:ln w="38100" cap="flat" cmpd="sng">
            <a:solidFill>
              <a:srgbClr val="FF0000"/>
            </a:solidFill>
            <a:prstDash val="solid"/>
            <a:round/>
            <a:headEnd type="none" w="med" len="med"/>
            <a:tailEnd type="triangle" w="med" len="med"/>
          </a:ln>
        </p:spPr>
      </p:cxnSp>
      <p:cxnSp>
        <p:nvCxnSpPr>
          <p:cNvPr id="124" name="Google Shape;124;g39326e081ce_0_7"/>
          <p:cNvCxnSpPr/>
          <p:nvPr/>
        </p:nvCxnSpPr>
        <p:spPr>
          <a:xfrm rot="10800000">
            <a:off x="10330325" y="5166775"/>
            <a:ext cx="740700" cy="397800"/>
          </a:xfrm>
          <a:prstGeom prst="straightConnector1">
            <a:avLst/>
          </a:prstGeom>
          <a:noFill/>
          <a:ln w="38100" cap="flat" cmpd="sng">
            <a:solidFill>
              <a:srgbClr val="FF0000"/>
            </a:solidFill>
            <a:prstDash val="solid"/>
            <a:round/>
            <a:headEnd type="none" w="med" len="med"/>
            <a:tailEnd type="triangle" w="med" len="med"/>
          </a:ln>
        </p:spPr>
      </p:cxnSp>
      <p:sp>
        <p:nvSpPr>
          <p:cNvPr id="125" name="Google Shape;125;g39326e081ce_0_7"/>
          <p:cNvSpPr txBox="1"/>
          <p:nvPr/>
        </p:nvSpPr>
        <p:spPr>
          <a:xfrm>
            <a:off x="2683850" y="5728100"/>
            <a:ext cx="8897100" cy="55396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dirty="0">
                <a:solidFill>
                  <a:schemeClr val="dk1"/>
                </a:solidFill>
                <a:latin typeface="+mj-lt"/>
                <a:ea typeface="Calibri"/>
                <a:cs typeface="Calibri"/>
                <a:sym typeface="Calibri"/>
              </a:rPr>
              <a:t>Observed to have a manifest left head turn at distance and near</a:t>
            </a:r>
            <a:endParaRPr sz="2400" dirty="0">
              <a:solidFill>
                <a:schemeClr val="dk1"/>
              </a:solidFill>
              <a:latin typeface="+mj-lt"/>
              <a:ea typeface="Calibri"/>
              <a:cs typeface="Calibri"/>
              <a:sym typeface="Calibri"/>
            </a:endParaRPr>
          </a:p>
        </p:txBody>
      </p:sp>
      <p:pic>
        <p:nvPicPr>
          <p:cNvPr id="2" name="Recorded Sound">
            <a:hlinkClick r:id="" action="ppaction://media"/>
            <a:extLst>
              <a:ext uri="{FF2B5EF4-FFF2-40B4-BE49-F238E27FC236}">
                <a16:creationId xmlns:a16="http://schemas.microsoft.com/office/drawing/2014/main" id="{B9A389B0-1C5E-E97F-8245-AC2EA2904AA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49318" y="6543152"/>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173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1"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9"/>
          <p:cNvSpPr txBox="1">
            <a:spLocks noGrp="1"/>
          </p:cNvSpPr>
          <p:nvPr>
            <p:ph type="title"/>
          </p:nvPr>
        </p:nvSpPr>
        <p:spPr>
          <a:xfrm>
            <a:off x="838200" y="1034824"/>
            <a:ext cx="10515600" cy="2852737"/>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Arial"/>
              <a:buNone/>
            </a:pPr>
            <a:r>
              <a:rPr lang="en-US"/>
              <a:t>What is your differential diagnosis for</a:t>
            </a:r>
            <a:endParaRPr/>
          </a:p>
          <a:p>
            <a:pPr marL="0" lvl="0" indent="0" algn="ctr" rtl="0">
              <a:lnSpc>
                <a:spcPct val="90000"/>
              </a:lnSpc>
              <a:spcBef>
                <a:spcPts val="0"/>
              </a:spcBef>
              <a:spcAft>
                <a:spcPts val="0"/>
              </a:spcAft>
              <a:buClr>
                <a:schemeClr val="dk1"/>
              </a:buClr>
              <a:buSzPct val="100000"/>
              <a:buFont typeface="Arial"/>
              <a:buNone/>
            </a:pPr>
            <a:r>
              <a:rPr lang="en-US"/>
              <a:t>isolated cranial nerve VI palsy?</a:t>
            </a:r>
            <a:endParaRPr/>
          </a:p>
        </p:txBody>
      </p:sp>
      <p:pic>
        <p:nvPicPr>
          <p:cNvPr id="2" name="Recorded Sound">
            <a:hlinkClick r:id="" action="ppaction://media"/>
            <a:extLst>
              <a:ext uri="{FF2B5EF4-FFF2-40B4-BE49-F238E27FC236}">
                <a16:creationId xmlns:a16="http://schemas.microsoft.com/office/drawing/2014/main" id="{D39559D6-7BE0-1A72-DB59-CD8980FACF91}"/>
              </a:ext>
            </a:extLst>
          </p:cNvPr>
          <p:cNvPicPr>
            <a:picLocks noChangeAspect="1"/>
          </p:cNvPicPr>
          <p:nvPr>
            <a:audioFile r:link="rId1"/>
            <p:extLst>
              <p:ext uri="{DAA4B4D4-6D71-4841-9C94-3DE7FCFB9230}">
                <p14:media xmlns:p14="http://schemas.microsoft.com/office/powerpoint/2010/main" r:embed="rId2">
                  <p14:trim st="1572"/>
                </p14:media>
              </p:ext>
            </p:extLst>
          </p:nvPr>
        </p:nvPicPr>
        <p:blipFill>
          <a:blip r:embed="rId5"/>
          <a:stretch>
            <a:fillRect/>
          </a:stretch>
        </p:blipFill>
        <p:spPr>
          <a:xfrm>
            <a:off x="11485525" y="5160927"/>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0"/>
          <p:cNvSpPr/>
          <p:nvPr/>
        </p:nvSpPr>
        <p:spPr>
          <a:xfrm>
            <a:off x="8065949" y="2476246"/>
            <a:ext cx="1831057" cy="530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1800"/>
              <a:buFont typeface="Roboto"/>
              <a:buNone/>
            </a:pPr>
            <a:r>
              <a:rPr lang="en-US" sz="1800" b="1" dirty="0">
                <a:solidFill>
                  <a:schemeClr val="dk1"/>
                </a:solidFill>
                <a:latin typeface="Roboto"/>
                <a:ea typeface="Roboto"/>
                <a:cs typeface="Roboto"/>
                <a:sym typeface="Roboto"/>
              </a:rPr>
              <a:t>Infections</a:t>
            </a:r>
            <a:endParaRPr sz="1800" b="1" dirty="0">
              <a:solidFill>
                <a:schemeClr val="dk1"/>
              </a:solidFill>
              <a:latin typeface="Calibri"/>
              <a:ea typeface="Calibri"/>
              <a:cs typeface="Calibri"/>
              <a:sym typeface="Calibri"/>
            </a:endParaRPr>
          </a:p>
        </p:txBody>
      </p:sp>
      <p:sp>
        <p:nvSpPr>
          <p:cNvPr id="138" name="Google Shape;138;p20"/>
          <p:cNvSpPr/>
          <p:nvPr/>
        </p:nvSpPr>
        <p:spPr>
          <a:xfrm>
            <a:off x="3735606" y="2473854"/>
            <a:ext cx="2300700" cy="530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1800"/>
              <a:buFont typeface="Roboto"/>
              <a:buNone/>
            </a:pPr>
            <a:r>
              <a:rPr lang="en-US" sz="1800" b="1" dirty="0">
                <a:solidFill>
                  <a:schemeClr val="dk1"/>
                </a:solidFill>
                <a:latin typeface="Roboto"/>
                <a:ea typeface="Roboto"/>
                <a:cs typeface="Roboto"/>
                <a:sym typeface="Roboto"/>
              </a:rPr>
              <a:t>Autoimmune/</a:t>
            </a:r>
            <a:endParaRPr sz="1800" b="1" dirty="0">
              <a:solidFill>
                <a:schemeClr val="dk1"/>
              </a:solidFill>
              <a:latin typeface="Roboto"/>
              <a:ea typeface="Roboto"/>
              <a:cs typeface="Roboto"/>
              <a:sym typeface="Roboto"/>
            </a:endParaRPr>
          </a:p>
          <a:p>
            <a:pPr marL="0" marR="0" lvl="0" indent="0" algn="ctr" rtl="0">
              <a:spcBef>
                <a:spcPts val="0"/>
              </a:spcBef>
              <a:spcAft>
                <a:spcPts val="0"/>
              </a:spcAft>
              <a:buClr>
                <a:schemeClr val="dk1"/>
              </a:buClr>
              <a:buSzPts val="1800"/>
              <a:buFont typeface="Roboto"/>
              <a:buNone/>
            </a:pPr>
            <a:r>
              <a:rPr lang="en-US" sz="1800" b="1" dirty="0">
                <a:solidFill>
                  <a:schemeClr val="dk1"/>
                </a:solidFill>
                <a:latin typeface="Roboto"/>
                <a:ea typeface="Roboto"/>
                <a:cs typeface="Roboto"/>
                <a:sym typeface="Roboto"/>
              </a:rPr>
              <a:t>Inflammatory</a:t>
            </a:r>
            <a:endParaRPr sz="1800" b="1" dirty="0">
              <a:solidFill>
                <a:schemeClr val="dk1"/>
              </a:solidFill>
              <a:latin typeface="Calibri"/>
              <a:ea typeface="Calibri"/>
              <a:cs typeface="Calibri"/>
              <a:sym typeface="Calibri"/>
            </a:endParaRPr>
          </a:p>
        </p:txBody>
      </p:sp>
      <p:sp>
        <p:nvSpPr>
          <p:cNvPr id="139" name="Google Shape;139;p20"/>
          <p:cNvSpPr/>
          <p:nvPr/>
        </p:nvSpPr>
        <p:spPr>
          <a:xfrm>
            <a:off x="3240085" y="656786"/>
            <a:ext cx="6459300" cy="716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3200"/>
              <a:buFont typeface="Arial"/>
              <a:buNone/>
            </a:pPr>
            <a:r>
              <a:rPr lang="en-US" sz="3200" b="1" dirty="0">
                <a:solidFill>
                  <a:schemeClr val="dk1"/>
                </a:solidFill>
              </a:rPr>
              <a:t>Isolated CN VI palsy</a:t>
            </a:r>
            <a:endParaRPr sz="3200" b="1" dirty="0">
              <a:solidFill>
                <a:schemeClr val="dk1"/>
              </a:solidFill>
              <a:latin typeface="Arial"/>
              <a:ea typeface="Arial"/>
              <a:cs typeface="Arial"/>
              <a:sym typeface="Arial"/>
            </a:endParaRPr>
          </a:p>
        </p:txBody>
      </p:sp>
      <p:sp>
        <p:nvSpPr>
          <p:cNvPr id="140" name="Google Shape;140;p20"/>
          <p:cNvSpPr/>
          <p:nvPr/>
        </p:nvSpPr>
        <p:spPr>
          <a:xfrm>
            <a:off x="9991330" y="2473854"/>
            <a:ext cx="2077800" cy="530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1800"/>
              <a:buFont typeface="Roboto"/>
              <a:buNone/>
            </a:pPr>
            <a:r>
              <a:rPr lang="en-US" b="1" dirty="0">
                <a:solidFill>
                  <a:schemeClr val="dk1"/>
                </a:solidFill>
                <a:latin typeface="Roboto"/>
                <a:ea typeface="Roboto"/>
                <a:cs typeface="Roboto"/>
                <a:sym typeface="Roboto"/>
              </a:rPr>
              <a:t>Increased</a:t>
            </a:r>
            <a:endParaRPr b="1" dirty="0">
              <a:solidFill>
                <a:schemeClr val="dk1"/>
              </a:solidFill>
              <a:latin typeface="Roboto"/>
              <a:ea typeface="Roboto"/>
              <a:cs typeface="Roboto"/>
              <a:sym typeface="Roboto"/>
            </a:endParaRPr>
          </a:p>
          <a:p>
            <a:pPr marL="0" marR="0" lvl="0" indent="0" algn="ctr" rtl="0">
              <a:spcBef>
                <a:spcPts val="0"/>
              </a:spcBef>
              <a:spcAft>
                <a:spcPts val="0"/>
              </a:spcAft>
              <a:buClr>
                <a:schemeClr val="dk1"/>
              </a:buClr>
              <a:buSzPts val="1800"/>
              <a:buFont typeface="Roboto"/>
              <a:buNone/>
            </a:pPr>
            <a:r>
              <a:rPr lang="en-US" b="1" dirty="0">
                <a:solidFill>
                  <a:schemeClr val="dk1"/>
                </a:solidFill>
                <a:latin typeface="Roboto"/>
                <a:ea typeface="Roboto"/>
                <a:cs typeface="Roboto"/>
                <a:sym typeface="Roboto"/>
              </a:rPr>
              <a:t> intracranial pressure</a:t>
            </a:r>
            <a:endParaRPr b="1" dirty="0">
              <a:solidFill>
                <a:schemeClr val="dk1"/>
              </a:solidFill>
              <a:latin typeface="Calibri"/>
              <a:ea typeface="Calibri"/>
              <a:cs typeface="Calibri"/>
              <a:sym typeface="Calibri"/>
            </a:endParaRPr>
          </a:p>
        </p:txBody>
      </p:sp>
      <p:sp>
        <p:nvSpPr>
          <p:cNvPr id="141" name="Google Shape;141;p20"/>
          <p:cNvSpPr/>
          <p:nvPr/>
        </p:nvSpPr>
        <p:spPr>
          <a:xfrm>
            <a:off x="287064" y="2446672"/>
            <a:ext cx="1604700" cy="530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1800"/>
              <a:buFont typeface="Roboto"/>
              <a:buNone/>
            </a:pPr>
            <a:r>
              <a:rPr lang="en-US" sz="1800" b="1" dirty="0">
                <a:solidFill>
                  <a:schemeClr val="dk1"/>
                </a:solidFill>
                <a:latin typeface="Roboto"/>
                <a:ea typeface="Roboto"/>
                <a:cs typeface="Roboto"/>
                <a:sym typeface="Roboto"/>
              </a:rPr>
              <a:t>Vascular</a:t>
            </a:r>
            <a:endParaRPr sz="1800" b="1" dirty="0">
              <a:solidFill>
                <a:schemeClr val="dk1"/>
              </a:solidFill>
              <a:latin typeface="Calibri"/>
              <a:ea typeface="Calibri"/>
              <a:cs typeface="Calibri"/>
              <a:sym typeface="Calibri"/>
            </a:endParaRPr>
          </a:p>
        </p:txBody>
      </p:sp>
      <p:cxnSp>
        <p:nvCxnSpPr>
          <p:cNvPr id="142" name="Google Shape;142;p20"/>
          <p:cNvCxnSpPr>
            <a:cxnSpLocks/>
          </p:cNvCxnSpPr>
          <p:nvPr/>
        </p:nvCxnSpPr>
        <p:spPr>
          <a:xfrm rot="-5400000" flipH="1">
            <a:off x="7969395" y="-164966"/>
            <a:ext cx="1002300" cy="4085700"/>
          </a:xfrm>
          <a:prstGeom prst="bentConnector3">
            <a:avLst>
              <a:gd name="adj1" fmla="val 49997"/>
            </a:avLst>
          </a:prstGeom>
          <a:noFill/>
          <a:ln w="38100" cap="flat" cmpd="sng">
            <a:solidFill>
              <a:schemeClr val="accent2"/>
            </a:solidFill>
            <a:prstDash val="solid"/>
            <a:round/>
            <a:headEnd type="none" w="sm" len="sm"/>
            <a:tailEnd type="none" w="sm" len="sm"/>
          </a:ln>
        </p:spPr>
      </p:cxnSp>
      <p:cxnSp>
        <p:nvCxnSpPr>
          <p:cNvPr id="143" name="Google Shape;143;p20"/>
          <p:cNvCxnSpPr>
            <a:cxnSpLocks/>
          </p:cNvCxnSpPr>
          <p:nvPr/>
        </p:nvCxnSpPr>
        <p:spPr>
          <a:xfrm rot="-5400000">
            <a:off x="3423694" y="-614164"/>
            <a:ext cx="996600" cy="4970700"/>
          </a:xfrm>
          <a:prstGeom prst="bentConnector3">
            <a:avLst>
              <a:gd name="adj1" fmla="val 50004"/>
            </a:avLst>
          </a:prstGeom>
          <a:noFill/>
          <a:ln w="38100" cap="flat" cmpd="sng">
            <a:solidFill>
              <a:schemeClr val="accent2"/>
            </a:solidFill>
            <a:prstDash val="solid"/>
            <a:round/>
            <a:headEnd type="none" w="sm" len="sm"/>
            <a:tailEnd type="none" w="sm" len="sm"/>
          </a:ln>
        </p:spPr>
      </p:cxnSp>
      <p:sp>
        <p:nvSpPr>
          <p:cNvPr id="144" name="Google Shape;144;p20"/>
          <p:cNvSpPr/>
          <p:nvPr/>
        </p:nvSpPr>
        <p:spPr>
          <a:xfrm>
            <a:off x="1941388" y="2457696"/>
            <a:ext cx="1604700" cy="5493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1800"/>
              <a:buFont typeface="Roboto"/>
              <a:buNone/>
            </a:pPr>
            <a:r>
              <a:rPr lang="en-US" sz="1800" b="1">
                <a:solidFill>
                  <a:schemeClr val="dk1"/>
                </a:solidFill>
                <a:latin typeface="Roboto"/>
                <a:ea typeface="Roboto"/>
                <a:cs typeface="Roboto"/>
                <a:sym typeface="Roboto"/>
              </a:rPr>
              <a:t>Trauma</a:t>
            </a:r>
            <a:endParaRPr sz="1800" b="1">
              <a:solidFill>
                <a:schemeClr val="dk1"/>
              </a:solidFill>
              <a:latin typeface="Calibri"/>
              <a:ea typeface="Calibri"/>
              <a:cs typeface="Calibri"/>
              <a:sym typeface="Calibri"/>
            </a:endParaRPr>
          </a:p>
        </p:txBody>
      </p:sp>
      <p:sp>
        <p:nvSpPr>
          <p:cNvPr id="7" name="Google Shape;137;p20">
            <a:extLst>
              <a:ext uri="{FF2B5EF4-FFF2-40B4-BE49-F238E27FC236}">
                <a16:creationId xmlns:a16="http://schemas.microsoft.com/office/drawing/2014/main" id="{97D4CEBB-B467-DBBC-93F8-D9DAAEF378EC}"/>
              </a:ext>
            </a:extLst>
          </p:cNvPr>
          <p:cNvSpPr/>
          <p:nvPr/>
        </p:nvSpPr>
        <p:spPr>
          <a:xfrm>
            <a:off x="6096000" y="2467296"/>
            <a:ext cx="1831057" cy="530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1800"/>
              <a:buFont typeface="Roboto"/>
              <a:buNone/>
            </a:pPr>
            <a:r>
              <a:rPr lang="en-US" sz="1800" b="1" dirty="0">
                <a:solidFill>
                  <a:schemeClr val="dk1"/>
                </a:solidFill>
                <a:latin typeface="Roboto"/>
                <a:ea typeface="Roboto"/>
                <a:cs typeface="Roboto"/>
                <a:sym typeface="Roboto"/>
              </a:rPr>
              <a:t>Tumor</a:t>
            </a:r>
            <a:endParaRPr sz="1800" b="1" dirty="0">
              <a:solidFill>
                <a:schemeClr val="dk1"/>
              </a:solidFill>
              <a:latin typeface="Calibri"/>
              <a:ea typeface="Calibri"/>
              <a:cs typeface="Calibri"/>
              <a:sym typeface="Calibri"/>
            </a:endParaRPr>
          </a:p>
        </p:txBody>
      </p:sp>
      <p:pic>
        <p:nvPicPr>
          <p:cNvPr id="2" name="Recorded Sound">
            <a:hlinkClick r:id="" action="ppaction://media"/>
            <a:extLst>
              <a:ext uri="{FF2B5EF4-FFF2-40B4-BE49-F238E27FC236}">
                <a16:creationId xmlns:a16="http://schemas.microsoft.com/office/drawing/2014/main" id="{56DF0AF3-57C3-8C07-E7CB-6ECFE697670B}"/>
              </a:ext>
            </a:extLst>
          </p:cNvPr>
          <p:cNvPicPr>
            <a:picLocks noChangeAspect="1"/>
          </p:cNvPicPr>
          <p:nvPr>
            <a:audioFile r:link="rId1"/>
            <p:extLst>
              <p:ext uri="{DAA4B4D4-6D71-4841-9C94-3DE7FCFB9230}">
                <p14:media xmlns:p14="http://schemas.microsoft.com/office/powerpoint/2010/main" r:embed="rId2">
                  <p14:trim st="930"/>
                </p14:media>
              </p:ext>
            </p:extLst>
          </p:nvPr>
        </p:nvPicPr>
        <p:blipFill>
          <a:blip r:embed="rId5"/>
          <a:stretch>
            <a:fillRect/>
          </a:stretch>
        </p:blipFill>
        <p:spPr>
          <a:xfrm>
            <a:off x="11464256" y="5990261"/>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9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g393344cca0f_0_1"/>
          <p:cNvSpPr/>
          <p:nvPr/>
        </p:nvSpPr>
        <p:spPr>
          <a:xfrm>
            <a:off x="8100483" y="2888289"/>
            <a:ext cx="1572494" cy="530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1800"/>
              <a:buFont typeface="Roboto"/>
              <a:buNone/>
            </a:pPr>
            <a:r>
              <a:rPr lang="en-US" sz="1800" b="1" dirty="0">
                <a:solidFill>
                  <a:schemeClr val="dk1"/>
                </a:solidFill>
                <a:latin typeface="Roboto"/>
                <a:ea typeface="Roboto"/>
                <a:cs typeface="Roboto"/>
                <a:sym typeface="Roboto"/>
              </a:rPr>
              <a:t>Infectious</a:t>
            </a:r>
            <a:endParaRPr sz="1800" b="1" dirty="0">
              <a:solidFill>
                <a:schemeClr val="dk1"/>
              </a:solidFill>
              <a:latin typeface="Calibri"/>
              <a:ea typeface="Calibri"/>
              <a:cs typeface="Calibri"/>
              <a:sym typeface="Calibri"/>
            </a:endParaRPr>
          </a:p>
        </p:txBody>
      </p:sp>
      <p:sp>
        <p:nvSpPr>
          <p:cNvPr id="151" name="Google Shape;151;g393344cca0f_0_1"/>
          <p:cNvSpPr/>
          <p:nvPr/>
        </p:nvSpPr>
        <p:spPr>
          <a:xfrm>
            <a:off x="3959467" y="2831981"/>
            <a:ext cx="1883986" cy="530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1800"/>
              <a:buFont typeface="Roboto"/>
              <a:buNone/>
            </a:pPr>
            <a:r>
              <a:rPr lang="en-US" sz="1800" b="1" dirty="0">
                <a:solidFill>
                  <a:schemeClr val="dk1"/>
                </a:solidFill>
                <a:latin typeface="Roboto"/>
                <a:ea typeface="Roboto"/>
                <a:cs typeface="Roboto"/>
                <a:sym typeface="Roboto"/>
              </a:rPr>
              <a:t>Autoimmune/</a:t>
            </a:r>
            <a:endParaRPr sz="1800" b="1" dirty="0">
              <a:solidFill>
                <a:schemeClr val="dk1"/>
              </a:solidFill>
              <a:latin typeface="Roboto"/>
              <a:ea typeface="Roboto"/>
              <a:cs typeface="Roboto"/>
              <a:sym typeface="Roboto"/>
            </a:endParaRPr>
          </a:p>
          <a:p>
            <a:pPr marL="0" marR="0" lvl="0" indent="0" algn="ctr" rtl="0">
              <a:spcBef>
                <a:spcPts val="0"/>
              </a:spcBef>
              <a:spcAft>
                <a:spcPts val="0"/>
              </a:spcAft>
              <a:buClr>
                <a:schemeClr val="dk1"/>
              </a:buClr>
              <a:buSzPts val="1800"/>
              <a:buFont typeface="Roboto"/>
              <a:buNone/>
            </a:pPr>
            <a:r>
              <a:rPr lang="en-US" sz="1800" b="1" dirty="0">
                <a:solidFill>
                  <a:schemeClr val="dk1"/>
                </a:solidFill>
                <a:latin typeface="Roboto"/>
                <a:ea typeface="Roboto"/>
                <a:cs typeface="Roboto"/>
                <a:sym typeface="Roboto"/>
              </a:rPr>
              <a:t>Inflammatory</a:t>
            </a:r>
            <a:endParaRPr sz="1800" b="1" dirty="0">
              <a:solidFill>
                <a:schemeClr val="dk1"/>
              </a:solidFill>
              <a:latin typeface="Calibri"/>
              <a:ea typeface="Calibri"/>
              <a:cs typeface="Calibri"/>
              <a:sym typeface="Calibri"/>
            </a:endParaRPr>
          </a:p>
        </p:txBody>
      </p:sp>
      <p:sp>
        <p:nvSpPr>
          <p:cNvPr id="152" name="Google Shape;152;g393344cca0f_0_1"/>
          <p:cNvSpPr/>
          <p:nvPr/>
        </p:nvSpPr>
        <p:spPr>
          <a:xfrm>
            <a:off x="3198061" y="829257"/>
            <a:ext cx="5695200" cy="716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3200"/>
              <a:buFont typeface="Arial"/>
              <a:buNone/>
            </a:pPr>
            <a:r>
              <a:rPr lang="en-US" sz="3200" b="1" dirty="0">
                <a:solidFill>
                  <a:schemeClr val="dk1"/>
                </a:solidFill>
              </a:rPr>
              <a:t>Isolated CN VI palsy</a:t>
            </a:r>
            <a:endParaRPr sz="3200" b="1" dirty="0">
              <a:solidFill>
                <a:schemeClr val="dk1"/>
              </a:solidFill>
              <a:latin typeface="Arial"/>
              <a:ea typeface="Arial"/>
              <a:cs typeface="Arial"/>
              <a:sym typeface="Arial"/>
            </a:endParaRPr>
          </a:p>
        </p:txBody>
      </p:sp>
      <p:sp>
        <p:nvSpPr>
          <p:cNvPr id="153" name="Google Shape;153;g393344cca0f_0_1"/>
          <p:cNvSpPr/>
          <p:nvPr/>
        </p:nvSpPr>
        <p:spPr>
          <a:xfrm>
            <a:off x="9903967" y="2898899"/>
            <a:ext cx="2077800" cy="530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1800"/>
              <a:buFont typeface="Roboto"/>
              <a:buNone/>
            </a:pPr>
            <a:r>
              <a:rPr lang="en-US" b="1" dirty="0">
                <a:solidFill>
                  <a:schemeClr val="dk1"/>
                </a:solidFill>
                <a:latin typeface="Roboto"/>
                <a:ea typeface="Roboto"/>
                <a:cs typeface="Roboto"/>
                <a:sym typeface="Roboto"/>
              </a:rPr>
              <a:t>Increased</a:t>
            </a:r>
            <a:endParaRPr b="1" dirty="0">
              <a:solidFill>
                <a:schemeClr val="dk1"/>
              </a:solidFill>
              <a:latin typeface="Roboto"/>
              <a:ea typeface="Roboto"/>
              <a:cs typeface="Roboto"/>
              <a:sym typeface="Roboto"/>
            </a:endParaRPr>
          </a:p>
          <a:p>
            <a:pPr marL="0" marR="0" lvl="0" indent="0" algn="ctr" rtl="0">
              <a:spcBef>
                <a:spcPts val="0"/>
              </a:spcBef>
              <a:spcAft>
                <a:spcPts val="0"/>
              </a:spcAft>
              <a:buClr>
                <a:schemeClr val="dk1"/>
              </a:buClr>
              <a:buSzPts val="1800"/>
              <a:buFont typeface="Roboto"/>
              <a:buNone/>
            </a:pPr>
            <a:r>
              <a:rPr lang="en-US" b="1" dirty="0">
                <a:solidFill>
                  <a:schemeClr val="dk1"/>
                </a:solidFill>
                <a:latin typeface="Roboto"/>
                <a:ea typeface="Roboto"/>
                <a:cs typeface="Roboto"/>
                <a:sym typeface="Roboto"/>
              </a:rPr>
              <a:t> intracranial pressure</a:t>
            </a:r>
            <a:endParaRPr b="1" dirty="0">
              <a:solidFill>
                <a:schemeClr val="dk1"/>
              </a:solidFill>
              <a:latin typeface="Calibri"/>
              <a:ea typeface="Calibri"/>
              <a:cs typeface="Calibri"/>
              <a:sym typeface="Calibri"/>
            </a:endParaRPr>
          </a:p>
        </p:txBody>
      </p:sp>
      <p:sp>
        <p:nvSpPr>
          <p:cNvPr id="154" name="Google Shape;154;g393344cca0f_0_1"/>
          <p:cNvSpPr/>
          <p:nvPr/>
        </p:nvSpPr>
        <p:spPr>
          <a:xfrm>
            <a:off x="243610" y="2782509"/>
            <a:ext cx="1604700" cy="530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1800"/>
              <a:buFont typeface="Roboto"/>
              <a:buNone/>
            </a:pPr>
            <a:r>
              <a:rPr lang="en-US" sz="1800" b="1" dirty="0">
                <a:solidFill>
                  <a:schemeClr val="dk1"/>
                </a:solidFill>
                <a:latin typeface="Roboto"/>
                <a:ea typeface="Roboto"/>
                <a:cs typeface="Roboto"/>
                <a:sym typeface="Roboto"/>
              </a:rPr>
              <a:t>Vascular</a:t>
            </a:r>
            <a:endParaRPr sz="1800" b="1" dirty="0">
              <a:solidFill>
                <a:schemeClr val="dk1"/>
              </a:solidFill>
              <a:latin typeface="Calibri"/>
              <a:ea typeface="Calibri"/>
              <a:cs typeface="Calibri"/>
              <a:sym typeface="Calibri"/>
            </a:endParaRPr>
          </a:p>
        </p:txBody>
      </p:sp>
      <p:cxnSp>
        <p:nvCxnSpPr>
          <p:cNvPr id="155" name="Google Shape;155;g393344cca0f_0_1"/>
          <p:cNvCxnSpPr>
            <a:stCxn id="152" idx="2"/>
            <a:endCxn id="153" idx="0"/>
          </p:cNvCxnSpPr>
          <p:nvPr/>
        </p:nvCxnSpPr>
        <p:spPr>
          <a:xfrm rot="16200000" flipH="1">
            <a:off x="7817493" y="-226475"/>
            <a:ext cx="1353542" cy="4897206"/>
          </a:xfrm>
          <a:prstGeom prst="bentConnector3">
            <a:avLst>
              <a:gd name="adj1" fmla="val 50000"/>
            </a:avLst>
          </a:prstGeom>
          <a:noFill/>
          <a:ln w="38100" cap="flat" cmpd="sng">
            <a:solidFill>
              <a:schemeClr val="accent2"/>
            </a:solidFill>
            <a:prstDash val="solid"/>
            <a:round/>
            <a:headEnd type="none" w="sm" len="sm"/>
            <a:tailEnd type="none" w="sm" len="sm"/>
          </a:ln>
        </p:spPr>
      </p:cxnSp>
      <p:cxnSp>
        <p:nvCxnSpPr>
          <p:cNvPr id="156" name="Google Shape;156;g393344cca0f_0_1"/>
          <p:cNvCxnSpPr>
            <a:cxnSpLocks/>
          </p:cNvCxnSpPr>
          <p:nvPr/>
        </p:nvCxnSpPr>
        <p:spPr>
          <a:xfrm rot="5400000" flipH="1" flipV="1">
            <a:off x="3218879" y="-41230"/>
            <a:ext cx="1122566" cy="4526715"/>
          </a:xfrm>
          <a:prstGeom prst="bentConnector3">
            <a:avLst>
              <a:gd name="adj1" fmla="val 50000"/>
            </a:avLst>
          </a:prstGeom>
          <a:noFill/>
          <a:ln w="38100" cap="flat" cmpd="sng">
            <a:solidFill>
              <a:schemeClr val="accent2"/>
            </a:solidFill>
            <a:prstDash val="solid"/>
            <a:round/>
            <a:headEnd type="none" w="sm" len="sm"/>
            <a:tailEnd type="none" w="sm" len="sm"/>
          </a:ln>
        </p:spPr>
      </p:cxnSp>
      <p:sp>
        <p:nvSpPr>
          <p:cNvPr id="157" name="Google Shape;157;g393344cca0f_0_1"/>
          <p:cNvSpPr/>
          <p:nvPr/>
        </p:nvSpPr>
        <p:spPr>
          <a:xfrm>
            <a:off x="2148647" y="2763309"/>
            <a:ext cx="1681163" cy="5493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1800"/>
              <a:buFont typeface="Roboto"/>
              <a:buNone/>
            </a:pPr>
            <a:r>
              <a:rPr lang="en-US" sz="1800" b="1" dirty="0">
                <a:solidFill>
                  <a:schemeClr val="dk1"/>
                </a:solidFill>
                <a:latin typeface="Roboto"/>
                <a:ea typeface="Roboto"/>
                <a:cs typeface="Roboto"/>
                <a:sym typeface="Roboto"/>
              </a:rPr>
              <a:t>Trauma</a:t>
            </a:r>
            <a:endParaRPr sz="1800" b="1" dirty="0">
              <a:solidFill>
                <a:schemeClr val="dk1"/>
              </a:solidFill>
              <a:latin typeface="Calibri"/>
              <a:ea typeface="Calibri"/>
              <a:cs typeface="Calibri"/>
              <a:sym typeface="Calibri"/>
            </a:endParaRPr>
          </a:p>
        </p:txBody>
      </p:sp>
      <p:sp>
        <p:nvSpPr>
          <p:cNvPr id="158" name="Google Shape;158;g393344cca0f_0_1"/>
          <p:cNvSpPr txBox="1"/>
          <p:nvPr/>
        </p:nvSpPr>
        <p:spPr>
          <a:xfrm>
            <a:off x="98468" y="3631619"/>
            <a:ext cx="2003763" cy="1021523"/>
          </a:xfrm>
          <a:prstGeom prst="roundRect">
            <a:avLst/>
          </a:prstGeom>
          <a:solidFill>
            <a:schemeClr val="lt1"/>
          </a:solidFill>
          <a:ln>
            <a:noFill/>
          </a:ln>
        </p:spPr>
        <p:txBody>
          <a:bodyPr spcFirstLastPara="1" wrap="square" lIns="91425" tIns="91425" rIns="91425" bIns="91425" anchor="t" anchorCtr="0">
            <a:spAutoFit/>
          </a:bodyPr>
          <a:lstStyle/>
          <a:p>
            <a:pPr marL="457200" lvl="0" indent="-196850" algn="l" rtl="0">
              <a:spcBef>
                <a:spcPts val="0"/>
              </a:spcBef>
              <a:spcAft>
                <a:spcPts val="0"/>
              </a:spcAft>
              <a:buClr>
                <a:schemeClr val="dk1"/>
              </a:buClr>
              <a:buSzPts val="1300"/>
              <a:buFont typeface="Calibri"/>
              <a:buChar char="●"/>
            </a:pPr>
            <a:r>
              <a:rPr lang="en-US" sz="1600" dirty="0">
                <a:solidFill>
                  <a:schemeClr val="dk1"/>
                </a:solidFill>
                <a:latin typeface="Calibri"/>
                <a:ea typeface="Calibri"/>
                <a:cs typeface="Calibri"/>
                <a:sym typeface="Calibri"/>
              </a:rPr>
              <a:t>Microvascular ischemia</a:t>
            </a:r>
            <a:endParaRPr sz="1600" dirty="0">
              <a:solidFill>
                <a:schemeClr val="dk1"/>
              </a:solidFill>
              <a:latin typeface="Calibri"/>
              <a:ea typeface="Calibri"/>
              <a:cs typeface="Calibri"/>
              <a:sym typeface="Calibri"/>
            </a:endParaRPr>
          </a:p>
          <a:p>
            <a:pPr marL="457200" lvl="0" indent="-196850" algn="l" rtl="0">
              <a:spcBef>
                <a:spcPts val="0"/>
              </a:spcBef>
              <a:spcAft>
                <a:spcPts val="0"/>
              </a:spcAft>
              <a:buClr>
                <a:schemeClr val="dk1"/>
              </a:buClr>
              <a:buSzPts val="1300"/>
              <a:buFont typeface="Calibri"/>
              <a:buChar char="●"/>
            </a:pPr>
            <a:r>
              <a:rPr lang="en-US" sz="1600" dirty="0">
                <a:solidFill>
                  <a:schemeClr val="dk1"/>
                </a:solidFill>
                <a:latin typeface="Calibri"/>
                <a:ea typeface="Calibri"/>
                <a:cs typeface="Calibri"/>
                <a:sym typeface="Calibri"/>
              </a:rPr>
              <a:t>Stroke</a:t>
            </a:r>
            <a:endParaRPr sz="1600" dirty="0">
              <a:solidFill>
                <a:schemeClr val="dk1"/>
              </a:solidFill>
              <a:latin typeface="Calibri"/>
              <a:ea typeface="Calibri"/>
              <a:cs typeface="Calibri"/>
              <a:sym typeface="Calibri"/>
            </a:endParaRPr>
          </a:p>
        </p:txBody>
      </p:sp>
      <p:sp>
        <p:nvSpPr>
          <p:cNvPr id="159" name="Google Shape;159;g393344cca0f_0_1"/>
          <p:cNvSpPr txBox="1"/>
          <p:nvPr/>
        </p:nvSpPr>
        <p:spPr>
          <a:xfrm>
            <a:off x="4016829" y="3631619"/>
            <a:ext cx="1799873" cy="1822695"/>
          </a:xfrm>
          <a:prstGeom prst="roundRect">
            <a:avLst/>
          </a:prstGeom>
          <a:solidFill>
            <a:schemeClr val="lt1"/>
          </a:solidFill>
          <a:ln>
            <a:noFill/>
          </a:ln>
        </p:spPr>
        <p:txBody>
          <a:bodyPr spcFirstLastPara="1" wrap="square" lIns="91425" tIns="91425" rIns="91425" bIns="91425" anchor="t" anchorCtr="0">
            <a:spAutoFit/>
          </a:bodyPr>
          <a:lstStyle/>
          <a:p>
            <a:pPr marL="457200" lvl="0" indent="-196850" algn="l" rtl="0">
              <a:spcBef>
                <a:spcPts val="0"/>
              </a:spcBef>
              <a:spcAft>
                <a:spcPts val="0"/>
              </a:spcAft>
              <a:buClr>
                <a:schemeClr val="dk1"/>
              </a:buClr>
              <a:buSzPts val="1300"/>
              <a:buFont typeface="Calibri"/>
              <a:buChar char="●"/>
            </a:pPr>
            <a:r>
              <a:rPr lang="en-US" sz="1600" dirty="0">
                <a:solidFill>
                  <a:schemeClr val="dk1"/>
                </a:solidFill>
                <a:latin typeface="Calibri"/>
                <a:ea typeface="Calibri"/>
                <a:cs typeface="Calibri"/>
                <a:sym typeface="Calibri"/>
              </a:rPr>
              <a:t>Vasculitis</a:t>
            </a:r>
            <a:endParaRPr sz="1600" dirty="0">
              <a:solidFill>
                <a:schemeClr val="dk1"/>
              </a:solidFill>
              <a:latin typeface="Calibri"/>
              <a:ea typeface="Calibri"/>
              <a:cs typeface="Calibri"/>
              <a:sym typeface="Calibri"/>
            </a:endParaRPr>
          </a:p>
          <a:p>
            <a:pPr marL="457200" lvl="0" indent="-196850" algn="l" rtl="0">
              <a:spcBef>
                <a:spcPts val="0"/>
              </a:spcBef>
              <a:spcAft>
                <a:spcPts val="0"/>
              </a:spcAft>
              <a:buClr>
                <a:schemeClr val="dk1"/>
              </a:buClr>
              <a:buSzPts val="1300"/>
              <a:buFont typeface="Calibri"/>
              <a:buChar char="●"/>
            </a:pPr>
            <a:r>
              <a:rPr lang="en-US" sz="1600" dirty="0">
                <a:solidFill>
                  <a:schemeClr val="dk1"/>
                </a:solidFill>
                <a:latin typeface="Calibri"/>
                <a:ea typeface="Calibri"/>
                <a:cs typeface="Calibri"/>
                <a:sym typeface="Calibri"/>
              </a:rPr>
              <a:t>Sarcoidosis</a:t>
            </a:r>
            <a:endParaRPr sz="1600" dirty="0">
              <a:solidFill>
                <a:schemeClr val="dk1"/>
              </a:solidFill>
              <a:latin typeface="Calibri"/>
              <a:ea typeface="Calibri"/>
              <a:cs typeface="Calibri"/>
              <a:sym typeface="Calibri"/>
            </a:endParaRPr>
          </a:p>
          <a:p>
            <a:pPr marL="457200" lvl="0" indent="-196850" algn="l" rtl="0">
              <a:spcBef>
                <a:spcPts val="0"/>
              </a:spcBef>
              <a:spcAft>
                <a:spcPts val="0"/>
              </a:spcAft>
              <a:buClr>
                <a:schemeClr val="dk1"/>
              </a:buClr>
              <a:buSzPts val="1300"/>
              <a:buFont typeface="Calibri"/>
              <a:buChar char="●"/>
            </a:pPr>
            <a:r>
              <a:rPr lang="en-US" sz="1600" dirty="0">
                <a:solidFill>
                  <a:schemeClr val="dk1"/>
                </a:solidFill>
                <a:latin typeface="Calibri"/>
                <a:ea typeface="Calibri"/>
                <a:cs typeface="Calibri"/>
                <a:sym typeface="Calibri"/>
              </a:rPr>
              <a:t>Multiple sclerosis</a:t>
            </a:r>
            <a:endParaRPr sz="1600" dirty="0">
              <a:solidFill>
                <a:schemeClr val="dk1"/>
              </a:solidFill>
              <a:latin typeface="Calibri"/>
              <a:ea typeface="Calibri"/>
              <a:cs typeface="Calibri"/>
              <a:sym typeface="Calibri"/>
            </a:endParaRPr>
          </a:p>
          <a:p>
            <a:pPr marL="457200" lvl="0" indent="-196850" algn="l" rtl="0">
              <a:spcBef>
                <a:spcPts val="0"/>
              </a:spcBef>
              <a:spcAft>
                <a:spcPts val="0"/>
              </a:spcAft>
              <a:buClr>
                <a:schemeClr val="dk1"/>
              </a:buClr>
              <a:buSzPts val="1300"/>
              <a:buFont typeface="Calibri"/>
              <a:buChar char="●"/>
            </a:pPr>
            <a:r>
              <a:rPr lang="en-US" sz="1600" dirty="0">
                <a:solidFill>
                  <a:schemeClr val="dk1"/>
                </a:solidFill>
                <a:latin typeface="Calibri"/>
                <a:ea typeface="Calibri"/>
                <a:cs typeface="Calibri"/>
                <a:sym typeface="Calibri"/>
              </a:rPr>
              <a:t>Myasthenia gravis</a:t>
            </a:r>
            <a:endParaRPr sz="1600" dirty="0">
              <a:solidFill>
                <a:schemeClr val="dk1"/>
              </a:solidFill>
              <a:latin typeface="Calibri"/>
              <a:ea typeface="Calibri"/>
              <a:cs typeface="Calibri"/>
              <a:sym typeface="Calibri"/>
            </a:endParaRPr>
          </a:p>
        </p:txBody>
      </p:sp>
      <p:sp>
        <p:nvSpPr>
          <p:cNvPr id="160" name="Google Shape;160;g393344cca0f_0_1"/>
          <p:cNvSpPr txBox="1"/>
          <p:nvPr/>
        </p:nvSpPr>
        <p:spPr>
          <a:xfrm>
            <a:off x="2173851" y="3631619"/>
            <a:ext cx="1771673" cy="749108"/>
          </a:xfrm>
          <a:prstGeom prst="roundRect">
            <a:avLst/>
          </a:prstGeom>
          <a:solidFill>
            <a:schemeClr val="lt1"/>
          </a:solidFill>
          <a:ln>
            <a:noFill/>
          </a:ln>
        </p:spPr>
        <p:txBody>
          <a:bodyPr spcFirstLastPara="1" wrap="square" lIns="91425" tIns="91425" rIns="91425" bIns="91425" anchor="t" anchorCtr="0">
            <a:spAutoFit/>
          </a:bodyPr>
          <a:lstStyle/>
          <a:p>
            <a:pPr marL="457200" lvl="0" indent="-196850" algn="l" rtl="0">
              <a:spcBef>
                <a:spcPts val="0"/>
              </a:spcBef>
              <a:spcAft>
                <a:spcPts val="0"/>
              </a:spcAft>
              <a:buClr>
                <a:schemeClr val="dk1"/>
              </a:buClr>
              <a:buSzPts val="1300"/>
              <a:buFont typeface="Calibri"/>
              <a:buChar char="●"/>
            </a:pPr>
            <a:r>
              <a:rPr lang="en-US" sz="1600" dirty="0">
                <a:solidFill>
                  <a:schemeClr val="dk1"/>
                </a:solidFill>
                <a:latin typeface="Calibri"/>
                <a:ea typeface="Calibri"/>
                <a:cs typeface="Calibri"/>
                <a:sym typeface="Calibri"/>
              </a:rPr>
              <a:t>Blunt</a:t>
            </a:r>
            <a:endParaRPr sz="1600" dirty="0">
              <a:solidFill>
                <a:schemeClr val="dk1"/>
              </a:solidFill>
              <a:latin typeface="Calibri"/>
              <a:ea typeface="Calibri"/>
              <a:cs typeface="Calibri"/>
              <a:sym typeface="Calibri"/>
            </a:endParaRPr>
          </a:p>
          <a:p>
            <a:pPr marL="457200" lvl="0" indent="-196850" algn="l" rtl="0">
              <a:spcBef>
                <a:spcPts val="0"/>
              </a:spcBef>
              <a:spcAft>
                <a:spcPts val="0"/>
              </a:spcAft>
              <a:buClr>
                <a:schemeClr val="dk1"/>
              </a:buClr>
              <a:buSzPts val="1300"/>
              <a:buFont typeface="Calibri"/>
              <a:buChar char="●"/>
            </a:pPr>
            <a:r>
              <a:rPr lang="en-US" sz="1600" dirty="0">
                <a:solidFill>
                  <a:schemeClr val="dk1"/>
                </a:solidFill>
                <a:latin typeface="Calibri"/>
                <a:ea typeface="Calibri"/>
                <a:cs typeface="Calibri"/>
                <a:sym typeface="Calibri"/>
              </a:rPr>
              <a:t>Penetrating</a:t>
            </a:r>
            <a:endParaRPr sz="1600" dirty="0">
              <a:solidFill>
                <a:schemeClr val="dk1"/>
              </a:solidFill>
              <a:latin typeface="Calibri"/>
              <a:ea typeface="Calibri"/>
              <a:cs typeface="Calibri"/>
              <a:sym typeface="Calibri"/>
            </a:endParaRPr>
          </a:p>
        </p:txBody>
      </p:sp>
      <p:sp>
        <p:nvSpPr>
          <p:cNvPr id="161" name="Google Shape;161;g393344cca0f_0_1"/>
          <p:cNvSpPr txBox="1"/>
          <p:nvPr/>
        </p:nvSpPr>
        <p:spPr>
          <a:xfrm>
            <a:off x="7907653" y="3658762"/>
            <a:ext cx="1899083" cy="1566353"/>
          </a:xfrm>
          <a:prstGeom prst="roundRect">
            <a:avLst/>
          </a:prstGeom>
          <a:solidFill>
            <a:schemeClr val="lt1"/>
          </a:solidFill>
          <a:ln>
            <a:noFill/>
          </a:ln>
        </p:spPr>
        <p:txBody>
          <a:bodyPr spcFirstLastPara="1" wrap="square" lIns="91425" tIns="91425" rIns="91425" bIns="91425" anchor="t" anchorCtr="0">
            <a:spAutoFit/>
          </a:bodyPr>
          <a:lstStyle/>
          <a:p>
            <a:pPr marL="457200" lvl="0" indent="-196850" algn="l" rtl="0">
              <a:spcBef>
                <a:spcPts val="0"/>
              </a:spcBef>
              <a:spcAft>
                <a:spcPts val="0"/>
              </a:spcAft>
              <a:buClr>
                <a:schemeClr val="dk1"/>
              </a:buClr>
              <a:buSzPts val="1300"/>
              <a:buFont typeface="Calibri"/>
              <a:buChar char="●"/>
            </a:pPr>
            <a:r>
              <a:rPr lang="en-US" sz="1600" dirty="0">
                <a:solidFill>
                  <a:schemeClr val="dk1"/>
                </a:solidFill>
                <a:latin typeface="Calibri"/>
                <a:ea typeface="Calibri"/>
                <a:cs typeface="Calibri"/>
                <a:sym typeface="Calibri"/>
              </a:rPr>
              <a:t>Syphilis</a:t>
            </a:r>
            <a:endParaRPr sz="1600" dirty="0">
              <a:solidFill>
                <a:schemeClr val="dk1"/>
              </a:solidFill>
              <a:latin typeface="Calibri"/>
              <a:ea typeface="Calibri"/>
              <a:cs typeface="Calibri"/>
              <a:sym typeface="Calibri"/>
            </a:endParaRPr>
          </a:p>
          <a:p>
            <a:pPr marL="457200" lvl="0" indent="-196850" algn="l" rtl="0">
              <a:spcBef>
                <a:spcPts val="0"/>
              </a:spcBef>
              <a:spcAft>
                <a:spcPts val="0"/>
              </a:spcAft>
              <a:buClr>
                <a:schemeClr val="dk1"/>
              </a:buClr>
              <a:buSzPts val="1300"/>
              <a:buFont typeface="Calibri"/>
              <a:buChar char="●"/>
            </a:pPr>
            <a:r>
              <a:rPr lang="en-US" sz="1600" dirty="0">
                <a:solidFill>
                  <a:schemeClr val="dk1"/>
                </a:solidFill>
                <a:latin typeface="Calibri"/>
                <a:ea typeface="Calibri"/>
                <a:cs typeface="Calibri"/>
                <a:sym typeface="Calibri"/>
              </a:rPr>
              <a:t>Tuberculosis</a:t>
            </a:r>
            <a:endParaRPr sz="1600" dirty="0">
              <a:solidFill>
                <a:schemeClr val="dk1"/>
              </a:solidFill>
              <a:latin typeface="Calibri"/>
              <a:ea typeface="Calibri"/>
              <a:cs typeface="Calibri"/>
              <a:sym typeface="Calibri"/>
            </a:endParaRPr>
          </a:p>
          <a:p>
            <a:pPr marL="457200" lvl="0" indent="-196850" algn="l" rtl="0">
              <a:spcBef>
                <a:spcPts val="0"/>
              </a:spcBef>
              <a:spcAft>
                <a:spcPts val="0"/>
              </a:spcAft>
              <a:buClr>
                <a:schemeClr val="dk1"/>
              </a:buClr>
              <a:buSzPts val="1300"/>
              <a:buFont typeface="Calibri"/>
              <a:buChar char="●"/>
            </a:pPr>
            <a:r>
              <a:rPr lang="en-US" sz="1600" dirty="0">
                <a:solidFill>
                  <a:schemeClr val="dk1"/>
                </a:solidFill>
                <a:latin typeface="Calibri"/>
                <a:ea typeface="Calibri"/>
                <a:cs typeface="Calibri"/>
                <a:sym typeface="Calibri"/>
              </a:rPr>
              <a:t>Lyme</a:t>
            </a:r>
            <a:endParaRPr sz="1600" dirty="0">
              <a:solidFill>
                <a:schemeClr val="dk1"/>
              </a:solidFill>
              <a:latin typeface="Calibri"/>
              <a:ea typeface="Calibri"/>
              <a:cs typeface="Calibri"/>
              <a:sym typeface="Calibri"/>
            </a:endParaRPr>
          </a:p>
          <a:p>
            <a:pPr marL="457200" lvl="0" indent="-196850" algn="l" rtl="0">
              <a:spcBef>
                <a:spcPts val="0"/>
              </a:spcBef>
              <a:spcAft>
                <a:spcPts val="0"/>
              </a:spcAft>
              <a:buClr>
                <a:schemeClr val="dk1"/>
              </a:buClr>
              <a:buSzPts val="1300"/>
              <a:buFont typeface="Calibri"/>
              <a:buChar char="●"/>
            </a:pPr>
            <a:r>
              <a:rPr lang="en-US" sz="1600" dirty="0">
                <a:solidFill>
                  <a:schemeClr val="dk1"/>
                </a:solidFill>
                <a:latin typeface="Calibri"/>
                <a:ea typeface="Calibri"/>
                <a:cs typeface="Calibri"/>
                <a:sym typeface="Calibri"/>
              </a:rPr>
              <a:t>Viral</a:t>
            </a:r>
          </a:p>
          <a:p>
            <a:pPr marL="457200" lvl="0" indent="-196850" algn="l" rtl="0">
              <a:spcBef>
                <a:spcPts val="0"/>
              </a:spcBef>
              <a:spcAft>
                <a:spcPts val="0"/>
              </a:spcAft>
              <a:buClr>
                <a:schemeClr val="dk1"/>
              </a:buClr>
              <a:buSzPts val="1300"/>
              <a:buFont typeface="Calibri"/>
              <a:buChar char="●"/>
            </a:pPr>
            <a:r>
              <a:rPr lang="en-US" sz="1600" dirty="0">
                <a:solidFill>
                  <a:schemeClr val="dk1"/>
                </a:solidFill>
                <a:latin typeface="Calibri"/>
                <a:ea typeface="Calibri"/>
                <a:cs typeface="Calibri"/>
                <a:sym typeface="Calibri"/>
              </a:rPr>
              <a:t>Fungus </a:t>
            </a:r>
            <a:endParaRPr sz="1600" dirty="0">
              <a:solidFill>
                <a:schemeClr val="dk1"/>
              </a:solidFill>
              <a:latin typeface="Calibri"/>
              <a:ea typeface="Calibri"/>
              <a:cs typeface="Calibri"/>
              <a:sym typeface="Calibri"/>
            </a:endParaRPr>
          </a:p>
        </p:txBody>
      </p:sp>
      <p:sp>
        <p:nvSpPr>
          <p:cNvPr id="162" name="Google Shape;162;g393344cca0f_0_1"/>
          <p:cNvSpPr txBox="1"/>
          <p:nvPr/>
        </p:nvSpPr>
        <p:spPr>
          <a:xfrm>
            <a:off x="9903967" y="3632781"/>
            <a:ext cx="2077800" cy="1566353"/>
          </a:xfrm>
          <a:prstGeom prst="roundRect">
            <a:avLst/>
          </a:prstGeom>
          <a:solidFill>
            <a:schemeClr val="lt1"/>
          </a:solidFill>
          <a:ln>
            <a:noFill/>
          </a:ln>
        </p:spPr>
        <p:txBody>
          <a:bodyPr spcFirstLastPara="1" wrap="square" lIns="91425" tIns="91425" rIns="91425" bIns="91425" anchor="t" anchorCtr="0">
            <a:spAutoFit/>
          </a:bodyPr>
          <a:lstStyle/>
          <a:p>
            <a:pPr marL="457200" lvl="0" indent="-196850" algn="l" rtl="0">
              <a:spcBef>
                <a:spcPts val="0"/>
              </a:spcBef>
              <a:spcAft>
                <a:spcPts val="0"/>
              </a:spcAft>
              <a:buClr>
                <a:schemeClr val="dk1"/>
              </a:buClr>
              <a:buSzPts val="1300"/>
              <a:buFont typeface="Calibri"/>
              <a:buChar char="●"/>
            </a:pPr>
            <a:r>
              <a:rPr lang="en-US" sz="1600" dirty="0">
                <a:solidFill>
                  <a:schemeClr val="dk1"/>
                </a:solidFill>
                <a:latin typeface="Calibri"/>
                <a:ea typeface="Calibri"/>
                <a:cs typeface="Calibri"/>
                <a:sym typeface="Calibri"/>
              </a:rPr>
              <a:t>Space-occupying lesion</a:t>
            </a:r>
            <a:endParaRPr sz="1600" dirty="0">
              <a:solidFill>
                <a:schemeClr val="dk1"/>
              </a:solidFill>
              <a:latin typeface="Calibri"/>
              <a:ea typeface="Calibri"/>
              <a:cs typeface="Calibri"/>
              <a:sym typeface="Calibri"/>
            </a:endParaRPr>
          </a:p>
          <a:p>
            <a:pPr marL="457200" lvl="0" indent="-196850" algn="l" rtl="0">
              <a:spcBef>
                <a:spcPts val="0"/>
              </a:spcBef>
              <a:spcAft>
                <a:spcPts val="0"/>
              </a:spcAft>
              <a:buClr>
                <a:schemeClr val="dk1"/>
              </a:buClr>
              <a:buSzPts val="1300"/>
              <a:buFont typeface="Calibri"/>
              <a:buChar char="●"/>
            </a:pPr>
            <a:r>
              <a:rPr lang="en-US" sz="1600" dirty="0">
                <a:solidFill>
                  <a:schemeClr val="dk1"/>
                </a:solidFill>
                <a:latin typeface="Calibri"/>
                <a:ea typeface="Calibri"/>
                <a:cs typeface="Calibri"/>
                <a:sym typeface="Calibri"/>
              </a:rPr>
              <a:t>Pseudotumor cerebri/ IIH</a:t>
            </a:r>
            <a:endParaRPr sz="1600" dirty="0">
              <a:solidFill>
                <a:schemeClr val="dk1"/>
              </a:solidFill>
              <a:latin typeface="Calibri"/>
              <a:ea typeface="Calibri"/>
              <a:cs typeface="Calibri"/>
              <a:sym typeface="Calibri"/>
            </a:endParaRPr>
          </a:p>
        </p:txBody>
      </p:sp>
      <p:sp>
        <p:nvSpPr>
          <p:cNvPr id="4" name="Google Shape;137;p20">
            <a:extLst>
              <a:ext uri="{FF2B5EF4-FFF2-40B4-BE49-F238E27FC236}">
                <a16:creationId xmlns:a16="http://schemas.microsoft.com/office/drawing/2014/main" id="{17ACD93B-A617-5873-B9F7-CCE91F785A44}"/>
              </a:ext>
            </a:extLst>
          </p:cNvPr>
          <p:cNvSpPr/>
          <p:nvPr/>
        </p:nvSpPr>
        <p:spPr>
          <a:xfrm>
            <a:off x="5980476" y="2868746"/>
            <a:ext cx="1666461" cy="530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1800"/>
              <a:buFont typeface="Roboto"/>
              <a:buNone/>
            </a:pPr>
            <a:r>
              <a:rPr lang="en-US" sz="1800" b="1" dirty="0">
                <a:solidFill>
                  <a:schemeClr val="dk1"/>
                </a:solidFill>
                <a:latin typeface="Roboto"/>
                <a:ea typeface="Roboto"/>
                <a:cs typeface="Roboto"/>
                <a:sym typeface="Roboto"/>
              </a:rPr>
              <a:t>Tumor</a:t>
            </a:r>
            <a:endParaRPr sz="1800" b="1" dirty="0">
              <a:solidFill>
                <a:schemeClr val="dk1"/>
              </a:solidFill>
              <a:latin typeface="Calibri"/>
              <a:ea typeface="Calibri"/>
              <a:cs typeface="Calibri"/>
              <a:sym typeface="Calibri"/>
            </a:endParaRPr>
          </a:p>
        </p:txBody>
      </p:sp>
      <p:sp>
        <p:nvSpPr>
          <p:cNvPr id="8" name="Google Shape;161;g393344cca0f_0_1">
            <a:extLst>
              <a:ext uri="{FF2B5EF4-FFF2-40B4-BE49-F238E27FC236}">
                <a16:creationId xmlns:a16="http://schemas.microsoft.com/office/drawing/2014/main" id="{4524B427-FF74-DF08-0156-D05B4786400A}"/>
              </a:ext>
            </a:extLst>
          </p:cNvPr>
          <p:cNvSpPr txBox="1"/>
          <p:nvPr/>
        </p:nvSpPr>
        <p:spPr>
          <a:xfrm>
            <a:off x="5926588" y="3603040"/>
            <a:ext cx="1899084" cy="1838768"/>
          </a:xfrm>
          <a:prstGeom prst="roundRect">
            <a:avLst/>
          </a:prstGeom>
          <a:solidFill>
            <a:schemeClr val="lt1"/>
          </a:solidFill>
          <a:ln>
            <a:noFill/>
          </a:ln>
        </p:spPr>
        <p:txBody>
          <a:bodyPr spcFirstLastPara="1" wrap="square" lIns="91425" tIns="91425" rIns="91425" bIns="91425" anchor="t" anchorCtr="0">
            <a:spAutoFit/>
          </a:bodyPr>
          <a:lstStyle/>
          <a:p>
            <a:pPr marL="457200" lvl="0" indent="-196850" algn="l" rtl="0">
              <a:spcBef>
                <a:spcPts val="0"/>
              </a:spcBef>
              <a:spcAft>
                <a:spcPts val="0"/>
              </a:spcAft>
              <a:buClr>
                <a:schemeClr val="dk1"/>
              </a:buClr>
              <a:buSzPts val="1300"/>
              <a:buFont typeface="Calibri"/>
              <a:buChar char="●"/>
            </a:pPr>
            <a:r>
              <a:rPr lang="en-US" sz="1600" dirty="0">
                <a:solidFill>
                  <a:schemeClr val="dk1"/>
                </a:solidFill>
                <a:latin typeface="Calibri"/>
                <a:ea typeface="Calibri"/>
                <a:cs typeface="Calibri"/>
                <a:sym typeface="Calibri"/>
              </a:rPr>
              <a:t>NPA</a:t>
            </a:r>
            <a:endParaRPr sz="1600" dirty="0">
              <a:solidFill>
                <a:schemeClr val="dk1"/>
              </a:solidFill>
              <a:latin typeface="Calibri"/>
              <a:ea typeface="Calibri"/>
              <a:cs typeface="Calibri"/>
              <a:sym typeface="Calibri"/>
            </a:endParaRPr>
          </a:p>
          <a:p>
            <a:pPr marL="457200" lvl="0" indent="-196850" algn="l" rtl="0">
              <a:spcBef>
                <a:spcPts val="0"/>
              </a:spcBef>
              <a:spcAft>
                <a:spcPts val="0"/>
              </a:spcAft>
              <a:buClr>
                <a:schemeClr val="dk1"/>
              </a:buClr>
              <a:buSzPts val="1300"/>
              <a:buFont typeface="Calibri"/>
              <a:buChar char="●"/>
            </a:pPr>
            <a:r>
              <a:rPr lang="en-US" sz="1600" dirty="0">
                <a:solidFill>
                  <a:schemeClr val="dk1"/>
                </a:solidFill>
                <a:latin typeface="Calibri"/>
                <a:ea typeface="Calibri"/>
                <a:cs typeface="Calibri"/>
                <a:sym typeface="Calibri"/>
              </a:rPr>
              <a:t>Clivus chordoma/meningioma</a:t>
            </a:r>
            <a:endParaRPr sz="1600" dirty="0">
              <a:solidFill>
                <a:schemeClr val="dk1"/>
              </a:solidFill>
              <a:latin typeface="Calibri"/>
              <a:ea typeface="Calibri"/>
              <a:cs typeface="Calibri"/>
              <a:sym typeface="Calibri"/>
            </a:endParaRPr>
          </a:p>
          <a:p>
            <a:pPr marL="457200" lvl="0" indent="-196850" algn="l" rtl="0">
              <a:spcBef>
                <a:spcPts val="0"/>
              </a:spcBef>
              <a:spcAft>
                <a:spcPts val="0"/>
              </a:spcAft>
              <a:buClr>
                <a:schemeClr val="dk1"/>
              </a:buClr>
              <a:buSzPts val="1300"/>
              <a:buFont typeface="Calibri"/>
              <a:buChar char="●"/>
            </a:pPr>
            <a:r>
              <a:rPr lang="en-US" sz="1600" dirty="0">
                <a:solidFill>
                  <a:schemeClr val="dk1"/>
                </a:solidFill>
                <a:latin typeface="Calibri"/>
                <a:ea typeface="Calibri"/>
                <a:cs typeface="Calibri"/>
                <a:sym typeface="Calibri"/>
              </a:rPr>
              <a:t>CPA tumor</a:t>
            </a:r>
          </a:p>
          <a:p>
            <a:pPr marL="457200" lvl="0" indent="-196850" algn="l" rtl="0">
              <a:spcBef>
                <a:spcPts val="0"/>
              </a:spcBef>
              <a:spcAft>
                <a:spcPts val="0"/>
              </a:spcAft>
              <a:buClr>
                <a:schemeClr val="dk1"/>
              </a:buClr>
              <a:buSzPts val="1300"/>
              <a:buFont typeface="Calibri"/>
              <a:buChar char="●"/>
            </a:pPr>
            <a:r>
              <a:rPr lang="en-US" sz="1600" dirty="0">
                <a:solidFill>
                  <a:schemeClr val="dk1"/>
                </a:solidFill>
                <a:latin typeface="Calibri"/>
                <a:ea typeface="Calibri"/>
                <a:cs typeface="Calibri"/>
                <a:sym typeface="Calibri"/>
              </a:rPr>
              <a:t>Metastases </a:t>
            </a:r>
            <a:endParaRPr sz="1600" dirty="0">
              <a:solidFill>
                <a:schemeClr val="dk1"/>
              </a:solidFill>
              <a:latin typeface="Calibri"/>
              <a:ea typeface="Calibri"/>
              <a:cs typeface="Calibri"/>
              <a:sym typeface="Calibri"/>
            </a:endParaRPr>
          </a:p>
        </p:txBody>
      </p:sp>
      <p:sp>
        <p:nvSpPr>
          <p:cNvPr id="9" name="TextBox 8">
            <a:extLst>
              <a:ext uri="{FF2B5EF4-FFF2-40B4-BE49-F238E27FC236}">
                <a16:creationId xmlns:a16="http://schemas.microsoft.com/office/drawing/2014/main" id="{6C3D004C-8E9B-03EC-820F-595906C40AC7}"/>
              </a:ext>
            </a:extLst>
          </p:cNvPr>
          <p:cNvSpPr txBox="1"/>
          <p:nvPr/>
        </p:nvSpPr>
        <p:spPr>
          <a:xfrm>
            <a:off x="8206255" y="5794513"/>
            <a:ext cx="3587842" cy="738664"/>
          </a:xfrm>
          <a:prstGeom prst="rect">
            <a:avLst/>
          </a:prstGeom>
          <a:noFill/>
        </p:spPr>
        <p:txBody>
          <a:bodyPr wrap="none" rtlCol="0">
            <a:spAutoFit/>
          </a:bodyPr>
          <a:lstStyle/>
          <a:p>
            <a:r>
              <a:rPr lang="en-US" b="1" dirty="0"/>
              <a:t>NPA= </a:t>
            </a:r>
            <a:r>
              <a:rPr lang="en-US" b="1" dirty="0" err="1"/>
              <a:t>Nasopharyngioma</a:t>
            </a:r>
            <a:endParaRPr lang="en-US" b="1" dirty="0"/>
          </a:p>
          <a:p>
            <a:r>
              <a:rPr lang="en-US" b="1" dirty="0"/>
              <a:t>CPA= cerebellopontine angle</a:t>
            </a:r>
          </a:p>
          <a:p>
            <a:r>
              <a:rPr lang="en-US" b="1" dirty="0"/>
              <a:t>IIH= idiopathic intracranial hypertension</a:t>
            </a:r>
          </a:p>
        </p:txBody>
      </p:sp>
      <p:pic>
        <p:nvPicPr>
          <p:cNvPr id="2" name="Recorded Sound">
            <a:hlinkClick r:id="" action="ppaction://media"/>
            <a:extLst>
              <a:ext uri="{FF2B5EF4-FFF2-40B4-BE49-F238E27FC236}">
                <a16:creationId xmlns:a16="http://schemas.microsoft.com/office/drawing/2014/main" id="{E7285AB4-6DCA-D1C2-5EED-ADBE97D48BDF}"/>
              </a:ext>
            </a:extLst>
          </p:cNvPr>
          <p:cNvPicPr>
            <a:picLocks noChangeAspect="1"/>
          </p:cNvPicPr>
          <p:nvPr>
            <a:audioFile r:link="rId1"/>
            <p:extLst>
              <p:ext uri="{DAA4B4D4-6D71-4841-9C94-3DE7FCFB9230}">
                <p14:media xmlns:p14="http://schemas.microsoft.com/office/powerpoint/2010/main" r:embed="rId2">
                  <p14:trim st="961"/>
                </p14:media>
              </p:ext>
            </p:extLst>
          </p:nvPr>
        </p:nvPicPr>
        <p:blipFill>
          <a:blip r:embed="rId5"/>
          <a:stretch>
            <a:fillRect/>
          </a:stretch>
        </p:blipFill>
        <p:spPr>
          <a:xfrm>
            <a:off x="5892800" y="6373032"/>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0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2"/>
          <p:cNvSpPr txBox="1">
            <a:spLocks noGrp="1"/>
          </p:cNvSpPr>
          <p:nvPr>
            <p:ph type="title"/>
          </p:nvPr>
        </p:nvSpPr>
        <p:spPr>
          <a:xfrm>
            <a:off x="-76198" y="16827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sz="4400" b="1" dirty="0"/>
              <a:t>Cranial Nerve </a:t>
            </a:r>
            <a:r>
              <a:rPr lang="en-US" sz="4400" b="1" dirty="0">
                <a:latin typeface="+mj-lt"/>
              </a:rPr>
              <a:t>VI Course</a:t>
            </a:r>
            <a:endParaRPr b="1" dirty="0">
              <a:latin typeface="+mj-lt"/>
            </a:endParaRPr>
          </a:p>
        </p:txBody>
      </p:sp>
      <p:sp>
        <p:nvSpPr>
          <p:cNvPr id="3" name="Text Placeholder 2">
            <a:extLst>
              <a:ext uri="{FF2B5EF4-FFF2-40B4-BE49-F238E27FC236}">
                <a16:creationId xmlns:a16="http://schemas.microsoft.com/office/drawing/2014/main" id="{AC323A74-C959-C1B1-1631-7E54935A00DC}"/>
              </a:ext>
            </a:extLst>
          </p:cNvPr>
          <p:cNvSpPr>
            <a:spLocks noGrp="1"/>
          </p:cNvSpPr>
          <p:nvPr>
            <p:ph type="body" idx="4294967295"/>
          </p:nvPr>
        </p:nvSpPr>
        <p:spPr>
          <a:xfrm>
            <a:off x="0" y="1493838"/>
            <a:ext cx="4935794" cy="4230687"/>
          </a:xfrm>
        </p:spPr>
        <p:txBody>
          <a:bodyPr>
            <a:noAutofit/>
          </a:bodyPr>
          <a:lstStyle/>
          <a:p>
            <a:pPr marL="514350" indent="-285750">
              <a:buFont typeface="Arial" panose="020B0604020202020204" pitchFamily="34" charset="0"/>
              <a:buChar char="•"/>
            </a:pPr>
            <a:r>
              <a:rPr lang="en-US" sz="2200" dirty="0">
                <a:latin typeface="+mj-lt"/>
              </a:rPr>
              <a:t>From its nucleus in the pons, the abducens nerve  travels vertically towards the clivus, turning 90 degrees to enter </a:t>
            </a:r>
            <a:r>
              <a:rPr lang="en-US" sz="2200" dirty="0" err="1">
                <a:latin typeface="+mj-lt"/>
              </a:rPr>
              <a:t>Dorello’s</a:t>
            </a:r>
            <a:r>
              <a:rPr lang="en-US" sz="2200" dirty="0">
                <a:latin typeface="+mj-lt"/>
              </a:rPr>
              <a:t> canal, a bony enclosure within the petrous temporal bone.</a:t>
            </a:r>
          </a:p>
          <a:p>
            <a:pPr marL="514350" indent="-285750">
              <a:buFont typeface="Arial" panose="020B0604020202020204" pitchFamily="34" charset="0"/>
              <a:buChar char="•"/>
            </a:pPr>
            <a:r>
              <a:rPr lang="en-US" sz="2200" dirty="0">
                <a:latin typeface="+mj-lt"/>
              </a:rPr>
              <a:t>From the petrous apex, the nerve travels through the cavernous sinus and finally exits into the orbit through the superior orbital fissure and travels forward to innervate the medial aspect of the lateral rectus muscle.</a:t>
            </a:r>
          </a:p>
          <a:p>
            <a:endParaRPr lang="en-US" sz="2200" dirty="0">
              <a:latin typeface="+mj-lt"/>
            </a:endParaRPr>
          </a:p>
        </p:txBody>
      </p:sp>
      <p:pic>
        <p:nvPicPr>
          <p:cNvPr id="252" name="Google Shape;252;p32"/>
          <p:cNvPicPr preferRelativeResize="0"/>
          <p:nvPr/>
        </p:nvPicPr>
        <p:blipFill>
          <a:blip r:embed="rId5">
            <a:alphaModFix/>
          </a:blip>
          <a:stretch>
            <a:fillRect/>
          </a:stretch>
        </p:blipFill>
        <p:spPr>
          <a:xfrm>
            <a:off x="5065383" y="1690688"/>
            <a:ext cx="6979134" cy="3710695"/>
          </a:xfrm>
          <a:prstGeom prst="rect">
            <a:avLst/>
          </a:prstGeom>
          <a:noFill/>
          <a:ln>
            <a:noFill/>
          </a:ln>
        </p:spPr>
      </p:pic>
      <p:sp>
        <p:nvSpPr>
          <p:cNvPr id="2" name="TextBox 1">
            <a:extLst>
              <a:ext uri="{FF2B5EF4-FFF2-40B4-BE49-F238E27FC236}">
                <a16:creationId xmlns:a16="http://schemas.microsoft.com/office/drawing/2014/main" id="{83FB9892-D368-547E-478A-F01B372EA7B8}"/>
              </a:ext>
            </a:extLst>
          </p:cNvPr>
          <p:cNvSpPr txBox="1"/>
          <p:nvPr/>
        </p:nvSpPr>
        <p:spPr>
          <a:xfrm>
            <a:off x="6302477" y="5462915"/>
            <a:ext cx="5742041" cy="523220"/>
          </a:xfrm>
          <a:prstGeom prst="rect">
            <a:avLst/>
          </a:prstGeom>
          <a:noFill/>
        </p:spPr>
        <p:txBody>
          <a:bodyPr wrap="square" rtlCol="0">
            <a:spAutoFit/>
          </a:bodyPr>
          <a:lstStyle/>
          <a:p>
            <a:r>
              <a:rPr lang="en-US" dirty="0"/>
              <a:t>From</a:t>
            </a:r>
            <a:r>
              <a:rPr lang="en-US" dirty="0">
                <a:solidFill>
                  <a:schemeClr val="tx1"/>
                </a:solidFill>
              </a:rPr>
              <a:t>: </a:t>
            </a:r>
            <a:r>
              <a:rPr lang="en-US" dirty="0">
                <a:solidFill>
                  <a:schemeClr val="tx1"/>
                </a:solidFill>
                <a:hlinkClick r:id="rId6">
                  <a:extLst>
                    <a:ext uri="{A12FA001-AC4F-418D-AE19-62706E023703}">
                      <ahyp:hlinkClr xmlns:ahyp="http://schemas.microsoft.com/office/drawing/2018/hyperlinkcolor" val="tx"/>
                    </a:ext>
                  </a:extLst>
                </a:hlinkClick>
              </a:rPr>
              <a:t>https://eyewiki.org/Gradenigo_Syndrome</a:t>
            </a:r>
            <a:r>
              <a:rPr lang="en-US" dirty="0"/>
              <a:t>; Accessed 6/27/2026.</a:t>
            </a:r>
          </a:p>
          <a:p>
            <a:endParaRPr lang="en-US" dirty="0"/>
          </a:p>
        </p:txBody>
      </p:sp>
      <p:pic>
        <p:nvPicPr>
          <p:cNvPr id="4" name="Recorded Sound">
            <a:hlinkClick r:id="" action="ppaction://media"/>
            <a:extLst>
              <a:ext uri="{FF2B5EF4-FFF2-40B4-BE49-F238E27FC236}">
                <a16:creationId xmlns:a16="http://schemas.microsoft.com/office/drawing/2014/main" id="{FBCBB43A-A5C4-5EA0-1EE1-8CF01655378C}"/>
              </a:ext>
            </a:extLst>
          </p:cNvPr>
          <p:cNvPicPr>
            <a:picLocks noChangeAspect="1"/>
          </p:cNvPicPr>
          <p:nvPr>
            <a:audioFile r:link="rId1"/>
            <p:extLst>
              <p:ext uri="{DAA4B4D4-6D71-4841-9C94-3DE7FCFB9230}">
                <p14:media xmlns:p14="http://schemas.microsoft.com/office/powerpoint/2010/main" r:embed="rId2">
                  <p14:trim st="1323"/>
                </p14:media>
              </p:ext>
            </p:extLst>
          </p:nvPr>
        </p:nvPicPr>
        <p:blipFill>
          <a:blip r:embed="rId7"/>
          <a:stretch>
            <a:fillRect/>
          </a:stretch>
        </p:blipFill>
        <p:spPr>
          <a:xfrm>
            <a:off x="11528052" y="6011527"/>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52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E43AA3-2248-FA86-48CC-B50C9B730818}"/>
              </a:ext>
            </a:extLst>
          </p:cNvPr>
          <p:cNvSpPr>
            <a:spLocks noGrp="1"/>
          </p:cNvSpPr>
          <p:nvPr>
            <p:ph type="title"/>
          </p:nvPr>
        </p:nvSpPr>
        <p:spPr>
          <a:xfrm>
            <a:off x="847392" y="2304538"/>
            <a:ext cx="11857382" cy="1325563"/>
          </a:xfrm>
        </p:spPr>
        <p:txBody>
          <a:bodyPr/>
          <a:lstStyle/>
          <a:p>
            <a:r>
              <a:rPr lang="en-US" b="1" dirty="0"/>
              <a:t>How is Cranial Nerve VI Palsy Localized? </a:t>
            </a:r>
            <a:endParaRPr lang="en-US" b="1" dirty="0">
              <a:latin typeface="+mj-lt"/>
            </a:endParaRPr>
          </a:p>
        </p:txBody>
      </p:sp>
      <p:pic>
        <p:nvPicPr>
          <p:cNvPr id="2" name="Recorded Sound">
            <a:hlinkClick r:id="" action="ppaction://media"/>
            <a:extLst>
              <a:ext uri="{FF2B5EF4-FFF2-40B4-BE49-F238E27FC236}">
                <a16:creationId xmlns:a16="http://schemas.microsoft.com/office/drawing/2014/main" id="{45462364-69BF-45EF-366B-B99937724C4E}"/>
              </a:ext>
            </a:extLst>
          </p:cNvPr>
          <p:cNvPicPr>
            <a:picLocks noChangeAspect="1"/>
          </p:cNvPicPr>
          <p:nvPr>
            <a:audioFile r:link="rId1"/>
            <p:extLst>
              <p:ext uri="{DAA4B4D4-6D71-4841-9C94-3DE7FCFB9230}">
                <p14:media xmlns:p14="http://schemas.microsoft.com/office/powerpoint/2010/main" r:embed="rId2">
                  <p14:trim st="1385"/>
                </p14:media>
              </p:ext>
            </p:extLst>
          </p:nvPr>
        </p:nvPicPr>
        <p:blipFill>
          <a:blip r:embed="rId5"/>
          <a:stretch>
            <a:fillRect/>
          </a:stretch>
        </p:blipFill>
        <p:spPr>
          <a:xfrm>
            <a:off x="11570581" y="6139118"/>
            <a:ext cx="406400" cy="406400"/>
          </a:xfrm>
          <a:prstGeom prst="rect">
            <a:avLst/>
          </a:prstGeom>
        </p:spPr>
      </p:pic>
    </p:spTree>
    <p:extLst>
      <p:ext uri="{BB962C8B-B14F-4D97-AF65-F5344CB8AC3E}">
        <p14:creationId xmlns:p14="http://schemas.microsoft.com/office/powerpoint/2010/main" val="2613943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Google Shape;155;g393344cca0f_0_1">
            <a:extLst>
              <a:ext uri="{FF2B5EF4-FFF2-40B4-BE49-F238E27FC236}">
                <a16:creationId xmlns:a16="http://schemas.microsoft.com/office/drawing/2014/main" id="{D54626EC-8269-1EE8-27BA-356924C66A6F}"/>
              </a:ext>
            </a:extLst>
          </p:cNvPr>
          <p:cNvCxnSpPr/>
          <p:nvPr/>
        </p:nvCxnSpPr>
        <p:spPr>
          <a:xfrm rot="16200000" flipH="1">
            <a:off x="7483695" y="-1318025"/>
            <a:ext cx="1353543" cy="4467734"/>
          </a:xfrm>
          <a:prstGeom prst="bentConnector3">
            <a:avLst>
              <a:gd name="adj1" fmla="val 50000"/>
            </a:avLst>
          </a:prstGeom>
          <a:noFill/>
          <a:ln w="38100" cap="flat" cmpd="sng">
            <a:solidFill>
              <a:schemeClr val="accent2"/>
            </a:solidFill>
            <a:prstDash val="solid"/>
            <a:round/>
            <a:headEnd type="none" w="sm" len="sm"/>
            <a:tailEnd type="none" w="sm" len="sm"/>
          </a:ln>
        </p:spPr>
      </p:cxnSp>
      <p:sp>
        <p:nvSpPr>
          <p:cNvPr id="5" name="Google Shape;150;g393344cca0f_0_1">
            <a:extLst>
              <a:ext uri="{FF2B5EF4-FFF2-40B4-BE49-F238E27FC236}">
                <a16:creationId xmlns:a16="http://schemas.microsoft.com/office/drawing/2014/main" id="{0EB629C9-4D41-2E52-D481-A7F386F87086}"/>
              </a:ext>
            </a:extLst>
          </p:cNvPr>
          <p:cNvSpPr/>
          <p:nvPr/>
        </p:nvSpPr>
        <p:spPr>
          <a:xfrm>
            <a:off x="6038604" y="1477784"/>
            <a:ext cx="2277930" cy="530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algn="ctr"/>
            <a:r>
              <a:rPr lang="en-US" sz="2000" b="1" dirty="0">
                <a:solidFill>
                  <a:schemeClr val="dk1"/>
                </a:solidFill>
                <a:latin typeface="Roboto"/>
                <a:ea typeface="Roboto"/>
                <a:cs typeface="Roboto"/>
              </a:rPr>
              <a:t>Cavernous sinus syndrome</a:t>
            </a:r>
          </a:p>
        </p:txBody>
      </p:sp>
      <p:sp>
        <p:nvSpPr>
          <p:cNvPr id="7" name="Google Shape;151;g393344cca0f_0_1">
            <a:extLst>
              <a:ext uri="{FF2B5EF4-FFF2-40B4-BE49-F238E27FC236}">
                <a16:creationId xmlns:a16="http://schemas.microsoft.com/office/drawing/2014/main" id="{F9CFC264-B6A5-CA43-466D-CA96AC324294}"/>
              </a:ext>
            </a:extLst>
          </p:cNvPr>
          <p:cNvSpPr/>
          <p:nvPr/>
        </p:nvSpPr>
        <p:spPr>
          <a:xfrm>
            <a:off x="3705819" y="1443121"/>
            <a:ext cx="2300700" cy="530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algn="ctr"/>
            <a:r>
              <a:rPr lang="en-US" sz="1800" b="1" dirty="0">
                <a:solidFill>
                  <a:schemeClr val="dk1"/>
                </a:solidFill>
                <a:latin typeface="Roboto"/>
                <a:ea typeface="Roboto"/>
                <a:cs typeface="Roboto"/>
                <a:sym typeface="Roboto"/>
              </a:rPr>
              <a:t>Petrous apex </a:t>
            </a:r>
            <a:r>
              <a:rPr lang="en-US" sz="1800" b="1">
                <a:solidFill>
                  <a:schemeClr val="dk1"/>
                </a:solidFill>
                <a:latin typeface="Roboto"/>
                <a:ea typeface="Roboto"/>
                <a:cs typeface="Roboto"/>
                <a:sym typeface="Roboto"/>
              </a:rPr>
              <a:t>syndrome</a:t>
            </a:r>
            <a:endParaRPr lang="en-US">
              <a:solidFill>
                <a:schemeClr val="dk1"/>
              </a:solidFill>
            </a:endParaRPr>
          </a:p>
        </p:txBody>
      </p:sp>
      <p:sp>
        <p:nvSpPr>
          <p:cNvPr id="13" name="Google Shape;154;g393344cca0f_0_1">
            <a:extLst>
              <a:ext uri="{FF2B5EF4-FFF2-40B4-BE49-F238E27FC236}">
                <a16:creationId xmlns:a16="http://schemas.microsoft.com/office/drawing/2014/main" id="{1B5C1695-8C71-A8E1-48D4-FE3ED9998763}"/>
              </a:ext>
            </a:extLst>
          </p:cNvPr>
          <p:cNvSpPr/>
          <p:nvPr/>
        </p:nvSpPr>
        <p:spPr>
          <a:xfrm>
            <a:off x="4815" y="1444819"/>
            <a:ext cx="1604700" cy="530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1800"/>
              <a:buFont typeface="Roboto"/>
              <a:buNone/>
            </a:pPr>
            <a:r>
              <a:rPr lang="en-US" sz="1800" b="1">
                <a:solidFill>
                  <a:schemeClr val="dk1"/>
                </a:solidFill>
                <a:latin typeface="Roboto"/>
                <a:ea typeface="Roboto"/>
                <a:cs typeface="Roboto"/>
                <a:sym typeface="Roboto"/>
              </a:rPr>
              <a:t>Brainstem</a:t>
            </a:r>
            <a:endParaRPr sz="1800" b="1" dirty="0">
              <a:solidFill>
                <a:schemeClr val="dk1"/>
              </a:solidFill>
              <a:latin typeface="Calibri"/>
              <a:ea typeface="Calibri"/>
              <a:cs typeface="Calibri"/>
              <a:sym typeface="Calibri"/>
            </a:endParaRPr>
          </a:p>
        </p:txBody>
      </p:sp>
      <p:sp>
        <p:nvSpPr>
          <p:cNvPr id="11" name="Google Shape;153;g393344cca0f_0_1">
            <a:extLst>
              <a:ext uri="{FF2B5EF4-FFF2-40B4-BE49-F238E27FC236}">
                <a16:creationId xmlns:a16="http://schemas.microsoft.com/office/drawing/2014/main" id="{D7D51FB5-C7FD-DEBB-6CC4-397B96B3537B}"/>
              </a:ext>
            </a:extLst>
          </p:cNvPr>
          <p:cNvSpPr/>
          <p:nvPr/>
        </p:nvSpPr>
        <p:spPr>
          <a:xfrm>
            <a:off x="8371389" y="1477784"/>
            <a:ext cx="1511913" cy="530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ctr">
              <a:spcBef>
                <a:spcPts val="0"/>
              </a:spcBef>
              <a:spcAft>
                <a:spcPts val="0"/>
              </a:spcAft>
              <a:buNone/>
            </a:pPr>
            <a:r>
              <a:rPr lang="en-US" sz="2400" b="1" dirty="0">
                <a:solidFill>
                  <a:schemeClr val="dk1"/>
                </a:solidFill>
                <a:latin typeface="Roboto"/>
                <a:ea typeface="Roboto"/>
                <a:cs typeface="Roboto"/>
                <a:sym typeface="Roboto"/>
              </a:rPr>
              <a:t>Orbital</a:t>
            </a:r>
            <a:endParaRPr lang="en-US" sz="2400" b="1" dirty="0">
              <a:solidFill>
                <a:schemeClr val="dk1"/>
              </a:solidFill>
            </a:endParaRPr>
          </a:p>
        </p:txBody>
      </p:sp>
      <p:cxnSp>
        <p:nvCxnSpPr>
          <p:cNvPr id="17" name="Google Shape;156;g393344cca0f_0_1">
            <a:extLst>
              <a:ext uri="{FF2B5EF4-FFF2-40B4-BE49-F238E27FC236}">
                <a16:creationId xmlns:a16="http://schemas.microsoft.com/office/drawing/2014/main" id="{A516D7C1-4730-44C5-56D7-F70236FBB602}"/>
              </a:ext>
            </a:extLst>
          </p:cNvPr>
          <p:cNvCxnSpPr>
            <a:cxnSpLocks/>
          </p:cNvCxnSpPr>
          <p:nvPr/>
        </p:nvCxnSpPr>
        <p:spPr>
          <a:xfrm rot="5400000" flipH="1" flipV="1">
            <a:off x="3099816" y="-1347516"/>
            <a:ext cx="1122566" cy="4526715"/>
          </a:xfrm>
          <a:prstGeom prst="bentConnector3">
            <a:avLst>
              <a:gd name="adj1" fmla="val 50000"/>
            </a:avLst>
          </a:prstGeom>
          <a:noFill/>
          <a:ln w="38100" cap="flat" cmpd="sng">
            <a:solidFill>
              <a:schemeClr val="accent2"/>
            </a:solidFill>
            <a:prstDash val="solid"/>
            <a:round/>
            <a:headEnd type="none" w="sm" len="sm"/>
            <a:tailEnd type="none" w="sm" len="sm"/>
          </a:ln>
        </p:spPr>
      </p:cxnSp>
      <p:sp>
        <p:nvSpPr>
          <p:cNvPr id="19" name="Google Shape;157;g393344cca0f_0_1">
            <a:extLst>
              <a:ext uri="{FF2B5EF4-FFF2-40B4-BE49-F238E27FC236}">
                <a16:creationId xmlns:a16="http://schemas.microsoft.com/office/drawing/2014/main" id="{2B3D1636-240F-ADAB-F7C1-E89274975243}"/>
              </a:ext>
            </a:extLst>
          </p:cNvPr>
          <p:cNvSpPr/>
          <p:nvPr/>
        </p:nvSpPr>
        <p:spPr>
          <a:xfrm>
            <a:off x="1647589" y="1430625"/>
            <a:ext cx="2026145" cy="5493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algn="ctr">
              <a:buClr>
                <a:schemeClr val="dk1"/>
              </a:buClr>
              <a:buSzPts val="1800"/>
            </a:pPr>
            <a:r>
              <a:rPr lang="en-US" sz="1300" b="1">
                <a:solidFill>
                  <a:schemeClr val="dk1"/>
                </a:solidFill>
                <a:latin typeface="Roboto"/>
                <a:ea typeface="Roboto"/>
                <a:cs typeface="Roboto"/>
                <a:sym typeface="Roboto"/>
              </a:rPr>
              <a:t>Intracranial hypertension (subarachnoid space)</a:t>
            </a:r>
            <a:endParaRPr lang="en-US" sz="1300" b="1">
              <a:solidFill>
                <a:schemeClr val="dk1"/>
              </a:solidFill>
              <a:latin typeface="Calibri"/>
              <a:ea typeface="Calibri"/>
              <a:cs typeface="Calibri"/>
            </a:endParaRPr>
          </a:p>
        </p:txBody>
      </p:sp>
      <p:sp>
        <p:nvSpPr>
          <p:cNvPr id="9" name="Google Shape;152;g393344cca0f_0_1">
            <a:extLst>
              <a:ext uri="{FF2B5EF4-FFF2-40B4-BE49-F238E27FC236}">
                <a16:creationId xmlns:a16="http://schemas.microsoft.com/office/drawing/2014/main" id="{77658105-6E69-943C-0700-0D0F7A0F1F69}"/>
              </a:ext>
            </a:extLst>
          </p:cNvPr>
          <p:cNvSpPr/>
          <p:nvPr/>
        </p:nvSpPr>
        <p:spPr>
          <a:xfrm>
            <a:off x="3198061" y="-26049"/>
            <a:ext cx="5695200" cy="716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algn="ctr">
              <a:buClr>
                <a:schemeClr val="dk1"/>
              </a:buClr>
              <a:buSzPts val="3200"/>
            </a:pPr>
            <a:r>
              <a:rPr lang="en-US" sz="3200" b="1" dirty="0">
                <a:solidFill>
                  <a:schemeClr val="dk1"/>
                </a:solidFill>
              </a:rPr>
              <a:t>CN VI Palsy Localization</a:t>
            </a:r>
            <a:endParaRPr sz="3200" b="1" dirty="0">
              <a:solidFill>
                <a:schemeClr val="dk1"/>
              </a:solidFill>
              <a:latin typeface="Arial"/>
              <a:ea typeface="Arial"/>
              <a:cs typeface="Arial"/>
              <a:sym typeface="Arial"/>
            </a:endParaRPr>
          </a:p>
        </p:txBody>
      </p:sp>
      <p:sp>
        <p:nvSpPr>
          <p:cNvPr id="2" name="Google Shape;153;g393344cca0f_0_1">
            <a:extLst>
              <a:ext uri="{FF2B5EF4-FFF2-40B4-BE49-F238E27FC236}">
                <a16:creationId xmlns:a16="http://schemas.microsoft.com/office/drawing/2014/main" id="{0B4BFA9B-8853-4AB3-0229-0F4C28BDE6EE}"/>
              </a:ext>
            </a:extLst>
          </p:cNvPr>
          <p:cNvSpPr/>
          <p:nvPr/>
        </p:nvSpPr>
        <p:spPr>
          <a:xfrm>
            <a:off x="9938157" y="1517868"/>
            <a:ext cx="2077800" cy="530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algn="ctr"/>
            <a:r>
              <a:rPr lang="en-US" sz="2000" b="1" dirty="0">
                <a:solidFill>
                  <a:schemeClr val="dk1"/>
                </a:solidFill>
                <a:latin typeface="Roboto"/>
                <a:ea typeface="Roboto"/>
                <a:cs typeface="Roboto"/>
              </a:rPr>
              <a:t>Isolated CN VI Palsy</a:t>
            </a:r>
            <a:endParaRPr lang="en-US" sz="2000" b="1" dirty="0">
              <a:solidFill>
                <a:schemeClr val="dk1"/>
              </a:solidFill>
              <a:ea typeface="Roboto"/>
            </a:endParaRPr>
          </a:p>
        </p:txBody>
      </p:sp>
      <p:pic>
        <p:nvPicPr>
          <p:cNvPr id="3" name="Recorded Sound">
            <a:hlinkClick r:id="" action="ppaction://media"/>
            <a:extLst>
              <a:ext uri="{FF2B5EF4-FFF2-40B4-BE49-F238E27FC236}">
                <a16:creationId xmlns:a16="http://schemas.microsoft.com/office/drawing/2014/main" id="{4E04EF00-4374-9BFF-703C-A7EF168B0CD2}"/>
              </a:ext>
            </a:extLst>
          </p:cNvPr>
          <p:cNvPicPr>
            <a:picLocks noChangeAspect="1"/>
          </p:cNvPicPr>
          <p:nvPr>
            <a:audioFile r:link="rId1"/>
            <p:extLst>
              <p:ext uri="{DAA4B4D4-6D71-4841-9C94-3DE7FCFB9230}">
                <p14:media xmlns:p14="http://schemas.microsoft.com/office/powerpoint/2010/main" r:embed="rId2">
                  <p14:trim st="1294"/>
                </p14:media>
              </p:ext>
            </p:extLst>
          </p:nvPr>
        </p:nvPicPr>
        <p:blipFill>
          <a:blip r:embed="rId5"/>
          <a:stretch>
            <a:fillRect/>
          </a:stretch>
        </p:blipFill>
        <p:spPr>
          <a:xfrm>
            <a:off x="11294135" y="5926469"/>
            <a:ext cx="406400" cy="406400"/>
          </a:xfrm>
          <a:prstGeom prst="rect">
            <a:avLst/>
          </a:prstGeom>
        </p:spPr>
      </p:pic>
    </p:spTree>
    <p:extLst>
      <p:ext uri="{BB962C8B-B14F-4D97-AF65-F5344CB8AC3E}">
        <p14:creationId xmlns:p14="http://schemas.microsoft.com/office/powerpoint/2010/main" val="2393227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3244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31" fill="hold" display="0">
                  <p:stCondLst>
                    <p:cond delay="indefinite"/>
                  </p:stCondLst>
                  <p:endCondLst>
                    <p:cond evt="onStopAudio" delay="0">
                      <p:tgtEl>
                        <p:sldTgt/>
                      </p:tgtEl>
                    </p:cond>
                  </p:endCondLst>
                </p:cTn>
                <p:tgtEl>
                  <p:spTgt spid="3"/>
                </p:tgtEl>
              </p:cMediaNode>
            </p:audio>
          </p:childTnLst>
        </p:cTn>
      </p:par>
    </p:tnLst>
    <p:bldLst>
      <p:bldP spid="5" grpId="0" animBg="1"/>
      <p:bldP spid="7" grpId="0" animBg="1"/>
      <p:bldP spid="13" grpId="0" animBg="1"/>
      <p:bldP spid="11" grpId="0" animBg="1"/>
      <p:bldP spid="19" grpId="0" animBg="1"/>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97864-6C65-9038-1318-E6682D4EA101}"/>
            </a:ext>
          </a:extLst>
        </p:cNvPr>
        <p:cNvGrpSpPr/>
        <p:nvPr/>
      </p:nvGrpSpPr>
      <p:grpSpPr>
        <a:xfrm>
          <a:off x="0" y="0"/>
          <a:ext cx="0" cy="0"/>
          <a:chOff x="0" y="0"/>
          <a:chExt cx="0" cy="0"/>
        </a:xfrm>
      </p:grpSpPr>
      <p:cxnSp>
        <p:nvCxnSpPr>
          <p:cNvPr id="15" name="Google Shape;155;g393344cca0f_0_1">
            <a:extLst>
              <a:ext uri="{FF2B5EF4-FFF2-40B4-BE49-F238E27FC236}">
                <a16:creationId xmlns:a16="http://schemas.microsoft.com/office/drawing/2014/main" id="{D3B99F32-C53F-0E46-F18B-94328B8DB2DF}"/>
              </a:ext>
            </a:extLst>
          </p:cNvPr>
          <p:cNvCxnSpPr/>
          <p:nvPr/>
        </p:nvCxnSpPr>
        <p:spPr>
          <a:xfrm rot="16200000" flipH="1">
            <a:off x="7602757" y="-1318025"/>
            <a:ext cx="1353543" cy="4467734"/>
          </a:xfrm>
          <a:prstGeom prst="bentConnector3">
            <a:avLst>
              <a:gd name="adj1" fmla="val 50000"/>
            </a:avLst>
          </a:prstGeom>
          <a:noFill/>
          <a:ln w="38100" cap="flat" cmpd="sng">
            <a:solidFill>
              <a:schemeClr val="accent2"/>
            </a:solidFill>
            <a:prstDash val="solid"/>
            <a:round/>
            <a:headEnd type="none" w="sm" len="sm"/>
            <a:tailEnd type="none" w="sm" len="sm"/>
          </a:ln>
        </p:spPr>
      </p:cxnSp>
      <p:sp>
        <p:nvSpPr>
          <p:cNvPr id="5" name="Google Shape;150;g393344cca0f_0_1">
            <a:extLst>
              <a:ext uri="{FF2B5EF4-FFF2-40B4-BE49-F238E27FC236}">
                <a16:creationId xmlns:a16="http://schemas.microsoft.com/office/drawing/2014/main" id="{2D001240-CAF8-3FAE-E73D-B0D6F69249D4}"/>
              </a:ext>
            </a:extLst>
          </p:cNvPr>
          <p:cNvSpPr/>
          <p:nvPr/>
        </p:nvSpPr>
        <p:spPr>
          <a:xfrm>
            <a:off x="7233825" y="1472505"/>
            <a:ext cx="2300700" cy="530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algn="ctr"/>
            <a:r>
              <a:rPr lang="en-US" sz="2000" b="1" dirty="0">
                <a:solidFill>
                  <a:schemeClr val="dk1"/>
                </a:solidFill>
                <a:latin typeface="Roboto"/>
                <a:ea typeface="Roboto"/>
                <a:cs typeface="Roboto"/>
              </a:rPr>
              <a:t>Cavernous sinus </a:t>
            </a:r>
            <a:r>
              <a:rPr lang="en-US" sz="2000" b="1">
                <a:solidFill>
                  <a:schemeClr val="dk1"/>
                </a:solidFill>
                <a:latin typeface="Roboto"/>
                <a:ea typeface="Roboto"/>
                <a:cs typeface="Roboto"/>
              </a:rPr>
              <a:t>syndrome</a:t>
            </a:r>
            <a:endParaRPr lang="en-US" sz="2000" b="1" dirty="0">
              <a:solidFill>
                <a:schemeClr val="dk1"/>
              </a:solidFill>
              <a:latin typeface="Roboto"/>
              <a:ea typeface="Roboto"/>
              <a:cs typeface="Roboto"/>
            </a:endParaRPr>
          </a:p>
        </p:txBody>
      </p:sp>
      <p:sp>
        <p:nvSpPr>
          <p:cNvPr id="7" name="Google Shape;151;g393344cca0f_0_1">
            <a:extLst>
              <a:ext uri="{FF2B5EF4-FFF2-40B4-BE49-F238E27FC236}">
                <a16:creationId xmlns:a16="http://schemas.microsoft.com/office/drawing/2014/main" id="{ABEB937E-7D0A-6A66-550E-91DFC263BE46}"/>
              </a:ext>
            </a:extLst>
          </p:cNvPr>
          <p:cNvSpPr/>
          <p:nvPr/>
        </p:nvSpPr>
        <p:spPr>
          <a:xfrm>
            <a:off x="4868747" y="1492444"/>
            <a:ext cx="2300700" cy="530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algn="ctr"/>
            <a:r>
              <a:rPr lang="en-US" sz="1800" b="1" dirty="0">
                <a:solidFill>
                  <a:schemeClr val="dk1"/>
                </a:solidFill>
                <a:latin typeface="Roboto"/>
                <a:ea typeface="Roboto"/>
                <a:cs typeface="Roboto"/>
                <a:sym typeface="Roboto"/>
              </a:rPr>
              <a:t>Petrous apex </a:t>
            </a:r>
            <a:r>
              <a:rPr lang="en-US" sz="1800" b="1">
                <a:solidFill>
                  <a:schemeClr val="dk1"/>
                </a:solidFill>
                <a:latin typeface="Roboto"/>
                <a:ea typeface="Roboto"/>
                <a:cs typeface="Roboto"/>
                <a:sym typeface="Roboto"/>
              </a:rPr>
              <a:t>syndrome</a:t>
            </a:r>
            <a:endParaRPr lang="en-US">
              <a:solidFill>
                <a:schemeClr val="dk1"/>
              </a:solidFill>
            </a:endParaRPr>
          </a:p>
        </p:txBody>
      </p:sp>
      <p:sp>
        <p:nvSpPr>
          <p:cNvPr id="13" name="Google Shape;154;g393344cca0f_0_1">
            <a:extLst>
              <a:ext uri="{FF2B5EF4-FFF2-40B4-BE49-F238E27FC236}">
                <a16:creationId xmlns:a16="http://schemas.microsoft.com/office/drawing/2014/main" id="{7D18B5CD-15C4-EA69-F914-5487C180CDA5}"/>
              </a:ext>
            </a:extLst>
          </p:cNvPr>
          <p:cNvSpPr/>
          <p:nvPr/>
        </p:nvSpPr>
        <p:spPr>
          <a:xfrm>
            <a:off x="719191" y="1492444"/>
            <a:ext cx="1604700" cy="530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ctr" rtl="0">
              <a:spcBef>
                <a:spcPts val="0"/>
              </a:spcBef>
              <a:spcAft>
                <a:spcPts val="0"/>
              </a:spcAft>
              <a:buClr>
                <a:schemeClr val="dk1"/>
              </a:buClr>
              <a:buSzPts val="1800"/>
              <a:buFont typeface="Roboto"/>
              <a:buNone/>
            </a:pPr>
            <a:r>
              <a:rPr lang="en-US" sz="2000" b="1" dirty="0">
                <a:solidFill>
                  <a:schemeClr val="dk1"/>
                </a:solidFill>
                <a:latin typeface="Roboto"/>
                <a:ea typeface="Roboto"/>
                <a:cs typeface="Roboto"/>
                <a:sym typeface="Roboto"/>
              </a:rPr>
              <a:t>Brainstem</a:t>
            </a:r>
            <a:endParaRPr sz="2000" b="1" dirty="0">
              <a:solidFill>
                <a:schemeClr val="dk1"/>
              </a:solidFill>
              <a:latin typeface="Calibri"/>
              <a:ea typeface="Calibri"/>
              <a:cs typeface="Calibri"/>
              <a:sym typeface="Calibri"/>
            </a:endParaRPr>
          </a:p>
        </p:txBody>
      </p:sp>
      <p:sp>
        <p:nvSpPr>
          <p:cNvPr id="11" name="Google Shape;153;g393344cca0f_0_1">
            <a:extLst>
              <a:ext uri="{FF2B5EF4-FFF2-40B4-BE49-F238E27FC236}">
                <a16:creationId xmlns:a16="http://schemas.microsoft.com/office/drawing/2014/main" id="{C0FBD6F3-B3A6-89D3-5881-C09B8908CE4D}"/>
              </a:ext>
            </a:extLst>
          </p:cNvPr>
          <p:cNvSpPr/>
          <p:nvPr/>
        </p:nvSpPr>
        <p:spPr>
          <a:xfrm>
            <a:off x="9830439" y="1542529"/>
            <a:ext cx="2077800" cy="530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ctr">
              <a:spcBef>
                <a:spcPts val="0"/>
              </a:spcBef>
              <a:spcAft>
                <a:spcPts val="0"/>
              </a:spcAft>
              <a:buNone/>
            </a:pPr>
            <a:r>
              <a:rPr lang="en-US" sz="2800" b="1" dirty="0">
                <a:solidFill>
                  <a:schemeClr val="dk1"/>
                </a:solidFill>
                <a:latin typeface="Roboto"/>
                <a:ea typeface="Roboto"/>
                <a:cs typeface="Roboto"/>
                <a:sym typeface="Roboto"/>
              </a:rPr>
              <a:t>Orbital</a:t>
            </a:r>
            <a:endParaRPr lang="en-US" sz="2800" b="1" dirty="0">
              <a:solidFill>
                <a:schemeClr val="dk1"/>
              </a:solidFill>
            </a:endParaRPr>
          </a:p>
        </p:txBody>
      </p:sp>
      <p:cxnSp>
        <p:nvCxnSpPr>
          <p:cNvPr id="17" name="Google Shape;156;g393344cca0f_0_1">
            <a:extLst>
              <a:ext uri="{FF2B5EF4-FFF2-40B4-BE49-F238E27FC236}">
                <a16:creationId xmlns:a16="http://schemas.microsoft.com/office/drawing/2014/main" id="{35AD2873-4B28-E4FE-D1A1-14238101E01A}"/>
              </a:ext>
            </a:extLst>
          </p:cNvPr>
          <p:cNvCxnSpPr>
            <a:cxnSpLocks/>
          </p:cNvCxnSpPr>
          <p:nvPr/>
        </p:nvCxnSpPr>
        <p:spPr>
          <a:xfrm rot="5400000" flipH="1" flipV="1">
            <a:off x="3218879" y="-1347516"/>
            <a:ext cx="1122566" cy="4526715"/>
          </a:xfrm>
          <a:prstGeom prst="bentConnector3">
            <a:avLst>
              <a:gd name="adj1" fmla="val 50000"/>
            </a:avLst>
          </a:prstGeom>
          <a:noFill/>
          <a:ln w="38100" cap="flat" cmpd="sng">
            <a:solidFill>
              <a:schemeClr val="accent2"/>
            </a:solidFill>
            <a:prstDash val="solid"/>
            <a:round/>
            <a:headEnd type="none" w="sm" len="sm"/>
            <a:tailEnd type="none" w="sm" len="sm"/>
          </a:ln>
        </p:spPr>
      </p:cxnSp>
      <p:sp>
        <p:nvSpPr>
          <p:cNvPr id="19" name="Google Shape;157;g393344cca0f_0_1">
            <a:extLst>
              <a:ext uri="{FF2B5EF4-FFF2-40B4-BE49-F238E27FC236}">
                <a16:creationId xmlns:a16="http://schemas.microsoft.com/office/drawing/2014/main" id="{2189598D-2BE1-B14D-ED61-1AC22BF0EE92}"/>
              </a:ext>
            </a:extLst>
          </p:cNvPr>
          <p:cNvSpPr/>
          <p:nvPr/>
        </p:nvSpPr>
        <p:spPr>
          <a:xfrm>
            <a:off x="2766776" y="1472505"/>
            <a:ext cx="2026145" cy="566951"/>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algn="ctr">
              <a:buClr>
                <a:schemeClr val="dk1"/>
              </a:buClr>
              <a:buSzPts val="1800"/>
            </a:pPr>
            <a:r>
              <a:rPr lang="en-US" sz="1300" b="1" dirty="0">
                <a:solidFill>
                  <a:schemeClr val="dk1"/>
                </a:solidFill>
                <a:latin typeface="Roboto"/>
                <a:ea typeface="Roboto"/>
                <a:cs typeface="Roboto"/>
                <a:sym typeface="Roboto"/>
              </a:rPr>
              <a:t>Intracranial hypertension (subarachnoid space)</a:t>
            </a:r>
            <a:endParaRPr lang="en-US" sz="1300" b="1" dirty="0">
              <a:solidFill>
                <a:schemeClr val="dk1"/>
              </a:solidFill>
              <a:latin typeface="Calibri"/>
              <a:ea typeface="Calibri"/>
              <a:cs typeface="Calibri"/>
            </a:endParaRPr>
          </a:p>
        </p:txBody>
      </p:sp>
      <p:sp>
        <p:nvSpPr>
          <p:cNvPr id="21" name="Google Shape;158;g393344cca0f_0_1">
            <a:extLst>
              <a:ext uri="{FF2B5EF4-FFF2-40B4-BE49-F238E27FC236}">
                <a16:creationId xmlns:a16="http://schemas.microsoft.com/office/drawing/2014/main" id="{5070959E-E113-DC0B-606B-9AE81525B480}"/>
              </a:ext>
            </a:extLst>
          </p:cNvPr>
          <p:cNvSpPr txBox="1"/>
          <p:nvPr/>
        </p:nvSpPr>
        <p:spPr>
          <a:xfrm>
            <a:off x="152433" y="2117582"/>
            <a:ext cx="2750211" cy="4689125"/>
          </a:xfrm>
          <a:prstGeom prst="roundRect">
            <a:avLst/>
          </a:prstGeom>
          <a:solidFill>
            <a:schemeClr val="lt1"/>
          </a:solidFill>
          <a:ln>
            <a:noFill/>
          </a:ln>
        </p:spPr>
        <p:txBody>
          <a:bodyPr spcFirstLastPara="1" wrap="square" lIns="91425" tIns="91425" rIns="91425" bIns="91425" anchor="t" anchorCtr="0">
            <a:spAutoFit/>
          </a:bodyPr>
          <a:lstStyle/>
          <a:p>
            <a:pPr marL="228600" indent="-228600">
              <a:buClr>
                <a:schemeClr val="dk1"/>
              </a:buClr>
              <a:buSzPts val="1300"/>
              <a:buFont typeface="Calibri"/>
              <a:buChar char="●"/>
            </a:pPr>
            <a:r>
              <a:rPr lang="en-US" sz="1200">
                <a:solidFill>
                  <a:schemeClr val="dk1"/>
                </a:solidFill>
                <a:ea typeface="Calibri"/>
              </a:rPr>
              <a:t>Millard-Gubler</a:t>
            </a:r>
            <a:endParaRPr lang="en-US" sz="1200">
              <a:solidFill>
                <a:schemeClr val="dk1"/>
              </a:solidFill>
            </a:endParaRPr>
          </a:p>
          <a:p>
            <a:pPr marL="685800" lvl="2" indent="-228600">
              <a:buClr>
                <a:schemeClr val="dk1"/>
              </a:buClr>
              <a:buSzPts val="1300"/>
              <a:buFont typeface="Wingdings"/>
              <a:buChar char="§"/>
            </a:pPr>
            <a:r>
              <a:rPr lang="en-US" sz="1200" dirty="0" err="1">
                <a:solidFill>
                  <a:schemeClr val="dk1"/>
                </a:solidFill>
                <a:ea typeface="Calibri"/>
              </a:rPr>
              <a:t>VIn</a:t>
            </a:r>
            <a:r>
              <a:rPr lang="en-US" sz="1200" dirty="0">
                <a:solidFill>
                  <a:schemeClr val="dk1"/>
                </a:solidFill>
                <a:ea typeface="Calibri"/>
              </a:rPr>
              <a:t> palsy, ipsilateral VIIn palsy and contralateral hemiparesis</a:t>
            </a:r>
            <a:endParaRPr lang="en-US" sz="1200">
              <a:solidFill>
                <a:schemeClr val="dk1"/>
              </a:solidFill>
            </a:endParaRPr>
          </a:p>
          <a:p>
            <a:pPr marL="228600" indent="-228600">
              <a:buClr>
                <a:schemeClr val="dk1"/>
              </a:buClr>
              <a:buSzPts val="1300"/>
              <a:buFont typeface="Calibri"/>
              <a:buChar char="●"/>
            </a:pPr>
            <a:r>
              <a:rPr lang="en-US" sz="1200" dirty="0" err="1">
                <a:solidFill>
                  <a:schemeClr val="dk1"/>
                </a:solidFill>
                <a:ea typeface="Calibri"/>
              </a:rPr>
              <a:t>Foville</a:t>
            </a:r>
            <a:endParaRPr lang="en-US" sz="1200" dirty="0">
              <a:solidFill>
                <a:schemeClr val="dk1"/>
              </a:solidFill>
              <a:ea typeface="Calibri"/>
            </a:endParaRPr>
          </a:p>
          <a:p>
            <a:pPr marL="685800" lvl="2" indent="-228600">
              <a:buClr>
                <a:schemeClr val="dk1"/>
              </a:buClr>
              <a:buSzPts val="1300"/>
              <a:buFont typeface="Wingdings"/>
              <a:buChar char="§"/>
            </a:pPr>
            <a:r>
              <a:rPr lang="en-US" sz="1200" dirty="0" err="1">
                <a:solidFill>
                  <a:schemeClr val="dk1"/>
                </a:solidFill>
                <a:ea typeface="Calibri"/>
              </a:rPr>
              <a:t>VIn</a:t>
            </a:r>
            <a:r>
              <a:rPr lang="en-US" sz="1200" dirty="0">
                <a:solidFill>
                  <a:schemeClr val="dk1"/>
                </a:solidFill>
                <a:ea typeface="Calibri"/>
              </a:rPr>
              <a:t> palsy, ipsilateral </a:t>
            </a:r>
            <a:r>
              <a:rPr lang="en-US" sz="1200" dirty="0" err="1">
                <a:solidFill>
                  <a:schemeClr val="dk1"/>
                </a:solidFill>
                <a:ea typeface="Calibri"/>
              </a:rPr>
              <a:t>Vn</a:t>
            </a:r>
            <a:r>
              <a:rPr lang="en-US" sz="1200" dirty="0">
                <a:solidFill>
                  <a:schemeClr val="dk1"/>
                </a:solidFill>
                <a:ea typeface="Calibri"/>
              </a:rPr>
              <a:t>, VIIn and </a:t>
            </a:r>
            <a:r>
              <a:rPr lang="en-US" sz="1200" dirty="0" err="1">
                <a:solidFill>
                  <a:schemeClr val="dk1"/>
                </a:solidFill>
                <a:ea typeface="Calibri"/>
              </a:rPr>
              <a:t>VIIIn</a:t>
            </a:r>
            <a:r>
              <a:rPr lang="en-US" sz="1200" dirty="0">
                <a:solidFill>
                  <a:schemeClr val="dk1"/>
                </a:solidFill>
                <a:ea typeface="Calibri"/>
              </a:rPr>
              <a:t> palsies, ipsilateral Horner’s syndrome, </a:t>
            </a:r>
            <a:r>
              <a:rPr lang="en-US" sz="1200" dirty="0" err="1">
                <a:solidFill>
                  <a:schemeClr val="dk1"/>
                </a:solidFill>
                <a:ea typeface="Calibri"/>
              </a:rPr>
              <a:t>andhorizontal</a:t>
            </a:r>
            <a:r>
              <a:rPr lang="en-US" sz="1200" dirty="0">
                <a:solidFill>
                  <a:schemeClr val="dk1"/>
                </a:solidFill>
                <a:ea typeface="Calibri"/>
              </a:rPr>
              <a:t> gaze palsy</a:t>
            </a:r>
            <a:endParaRPr lang="en-US" sz="1200">
              <a:solidFill>
                <a:schemeClr val="dk1"/>
              </a:solidFill>
            </a:endParaRPr>
          </a:p>
          <a:p>
            <a:pPr marL="228600" indent="-228600">
              <a:buClr>
                <a:schemeClr val="dk1"/>
              </a:buClr>
              <a:buSzPts val="1300"/>
              <a:buFont typeface="Calibri"/>
              <a:buChar char="●"/>
            </a:pPr>
            <a:r>
              <a:rPr lang="en-US" sz="1200">
                <a:solidFill>
                  <a:schemeClr val="dk1"/>
                </a:solidFill>
                <a:ea typeface="Calibri"/>
              </a:rPr>
              <a:t>Raymond’s syndrome</a:t>
            </a:r>
            <a:endParaRPr lang="en-US" sz="1200" dirty="0">
              <a:solidFill>
                <a:schemeClr val="dk1"/>
              </a:solidFill>
              <a:ea typeface="Calibri"/>
            </a:endParaRPr>
          </a:p>
          <a:p>
            <a:pPr marL="685800" lvl="2" indent="-228600">
              <a:buClr>
                <a:schemeClr val="dk1"/>
              </a:buClr>
              <a:buSzPts val="1300"/>
              <a:buFont typeface="Wingdings"/>
              <a:buChar char="§"/>
            </a:pPr>
            <a:r>
              <a:rPr lang="en-US" sz="1200" dirty="0" err="1">
                <a:solidFill>
                  <a:schemeClr val="dk1"/>
                </a:solidFill>
                <a:ea typeface="Calibri"/>
              </a:rPr>
              <a:t>VIn</a:t>
            </a:r>
            <a:r>
              <a:rPr lang="en-US" sz="1200" dirty="0">
                <a:solidFill>
                  <a:schemeClr val="dk1"/>
                </a:solidFill>
                <a:ea typeface="Calibri"/>
              </a:rPr>
              <a:t> palsy and contralateral hemiparesis</a:t>
            </a:r>
            <a:endParaRPr lang="en-US" sz="1200">
              <a:solidFill>
                <a:schemeClr val="dk1"/>
              </a:solidFill>
            </a:endParaRPr>
          </a:p>
          <a:p>
            <a:pPr marL="228600" indent="-228600">
              <a:buClr>
                <a:schemeClr val="dk1"/>
              </a:buClr>
              <a:buSzPts val="1300"/>
              <a:buFont typeface="Calibri"/>
              <a:buChar char="●"/>
            </a:pPr>
            <a:r>
              <a:rPr lang="en-US" sz="1200" dirty="0">
                <a:solidFill>
                  <a:schemeClr val="dk1"/>
                </a:solidFill>
                <a:ea typeface="Calibri"/>
              </a:rPr>
              <a:t>Cerebellopontine angle lesions</a:t>
            </a:r>
          </a:p>
          <a:p>
            <a:pPr marL="685800" lvl="2" indent="-228600">
              <a:buClr>
                <a:schemeClr val="dk1"/>
              </a:buClr>
              <a:buSzPts val="1300"/>
              <a:buFont typeface="Wingdings"/>
              <a:buChar char="§"/>
            </a:pPr>
            <a:r>
              <a:rPr lang="en-US" sz="1200" dirty="0" err="1">
                <a:solidFill>
                  <a:schemeClr val="dk1"/>
                </a:solidFill>
                <a:ea typeface="Calibri"/>
              </a:rPr>
              <a:t>VIn</a:t>
            </a:r>
            <a:r>
              <a:rPr lang="en-US" sz="1200" dirty="0">
                <a:solidFill>
                  <a:schemeClr val="dk1"/>
                </a:solidFill>
                <a:ea typeface="Calibri"/>
              </a:rPr>
              <a:t> palsy, ipsilateral </a:t>
            </a:r>
            <a:r>
              <a:rPr lang="en-US" sz="1200" dirty="0" err="1">
                <a:solidFill>
                  <a:schemeClr val="dk1"/>
                </a:solidFill>
                <a:ea typeface="Calibri"/>
              </a:rPr>
              <a:t>Vn</a:t>
            </a:r>
            <a:r>
              <a:rPr lang="en-US" sz="1200" dirty="0">
                <a:solidFill>
                  <a:schemeClr val="dk1"/>
                </a:solidFill>
                <a:ea typeface="Calibri"/>
              </a:rPr>
              <a:t>, VIIn and </a:t>
            </a:r>
            <a:r>
              <a:rPr lang="en-US" sz="1200" dirty="0" err="1">
                <a:solidFill>
                  <a:schemeClr val="dk1"/>
                </a:solidFill>
                <a:ea typeface="Calibri"/>
              </a:rPr>
              <a:t>VIIIn</a:t>
            </a:r>
            <a:r>
              <a:rPr lang="en-US" sz="1200" dirty="0">
                <a:solidFill>
                  <a:schemeClr val="dk1"/>
                </a:solidFill>
                <a:ea typeface="Calibri"/>
              </a:rPr>
              <a:t> palsies and ataxia</a:t>
            </a:r>
            <a:endParaRPr lang="en-US" sz="1200" dirty="0">
              <a:solidFill>
                <a:schemeClr val="dk1"/>
              </a:solidFill>
            </a:endParaRPr>
          </a:p>
        </p:txBody>
      </p:sp>
      <p:sp>
        <p:nvSpPr>
          <p:cNvPr id="23" name="Google Shape;159;g393344cca0f_0_1">
            <a:extLst>
              <a:ext uri="{FF2B5EF4-FFF2-40B4-BE49-F238E27FC236}">
                <a16:creationId xmlns:a16="http://schemas.microsoft.com/office/drawing/2014/main" id="{8471DE4E-466F-3B74-D377-62B680100ED6}"/>
              </a:ext>
            </a:extLst>
          </p:cNvPr>
          <p:cNvSpPr txBox="1"/>
          <p:nvPr/>
        </p:nvSpPr>
        <p:spPr>
          <a:xfrm>
            <a:off x="4976627" y="2280869"/>
            <a:ext cx="2188306" cy="1225834"/>
          </a:xfrm>
          <a:prstGeom prst="roundRect">
            <a:avLst/>
          </a:prstGeom>
          <a:solidFill>
            <a:schemeClr val="lt1"/>
          </a:solidFill>
          <a:ln>
            <a:noFill/>
          </a:ln>
        </p:spPr>
        <p:txBody>
          <a:bodyPr spcFirstLastPara="1" wrap="square" lIns="91425" tIns="91425" rIns="91425" bIns="91425" anchor="t" anchorCtr="0">
            <a:spAutoFit/>
          </a:bodyPr>
          <a:lstStyle/>
          <a:p>
            <a:pPr marL="260350" indent="-260350"/>
            <a:r>
              <a:rPr lang="en-US" sz="1200" dirty="0" err="1">
                <a:solidFill>
                  <a:schemeClr val="dk1"/>
                </a:solidFill>
                <a:ea typeface="Calibri"/>
              </a:rPr>
              <a:t>Gradenigo</a:t>
            </a:r>
            <a:r>
              <a:rPr lang="en-US" sz="1200" dirty="0">
                <a:solidFill>
                  <a:schemeClr val="dk1"/>
                </a:solidFill>
                <a:ea typeface="Calibri"/>
              </a:rPr>
              <a:t> Syndrome</a:t>
            </a:r>
            <a:endParaRPr lang="en-US" sz="1200" dirty="0">
              <a:solidFill>
                <a:schemeClr val="dk1"/>
              </a:solidFill>
            </a:endParaRPr>
          </a:p>
          <a:p>
            <a:pPr marL="228600" indent="-171450">
              <a:buSzPts val="1300"/>
              <a:buFont typeface="Arial"/>
              <a:buChar char="•"/>
            </a:pPr>
            <a:r>
              <a:rPr lang="en-US" sz="1200" dirty="0">
                <a:solidFill>
                  <a:schemeClr val="dk1"/>
                </a:solidFill>
                <a:ea typeface="Calibri"/>
              </a:rPr>
              <a:t>Petrous temporal osteomyelitis</a:t>
            </a:r>
          </a:p>
          <a:p>
            <a:pPr marL="228600" indent="-171450">
              <a:buSzPts val="1300"/>
              <a:buFont typeface="Arial"/>
              <a:buChar char="•"/>
            </a:pPr>
            <a:r>
              <a:rPr lang="en-US" sz="1200" dirty="0">
                <a:solidFill>
                  <a:schemeClr val="dk1"/>
                </a:solidFill>
                <a:ea typeface="Calibri"/>
              </a:rPr>
              <a:t>Inflammation/infection within </a:t>
            </a:r>
            <a:r>
              <a:rPr lang="en-US" sz="1200" dirty="0" err="1">
                <a:solidFill>
                  <a:schemeClr val="dk1"/>
                </a:solidFill>
                <a:ea typeface="Calibri"/>
              </a:rPr>
              <a:t>Dorello’s</a:t>
            </a:r>
            <a:r>
              <a:rPr lang="en-US" sz="1200" dirty="0">
                <a:solidFill>
                  <a:schemeClr val="dk1"/>
                </a:solidFill>
                <a:ea typeface="Calibri"/>
              </a:rPr>
              <a:t> canal </a:t>
            </a:r>
          </a:p>
        </p:txBody>
      </p:sp>
      <p:sp>
        <p:nvSpPr>
          <p:cNvPr id="25" name="Google Shape;160;g393344cca0f_0_1">
            <a:extLst>
              <a:ext uri="{FF2B5EF4-FFF2-40B4-BE49-F238E27FC236}">
                <a16:creationId xmlns:a16="http://schemas.microsoft.com/office/drawing/2014/main" id="{AD1778BD-9675-002A-23A5-93A998F6F47E}"/>
              </a:ext>
            </a:extLst>
          </p:cNvPr>
          <p:cNvSpPr txBox="1"/>
          <p:nvPr/>
        </p:nvSpPr>
        <p:spPr>
          <a:xfrm>
            <a:off x="2987098" y="2280869"/>
            <a:ext cx="1834559" cy="2025220"/>
          </a:xfrm>
          <a:prstGeom prst="roundRect">
            <a:avLst/>
          </a:prstGeom>
          <a:solidFill>
            <a:schemeClr val="lt1"/>
          </a:solidFill>
          <a:ln>
            <a:noFill/>
          </a:ln>
        </p:spPr>
        <p:txBody>
          <a:bodyPr spcFirstLastPara="1" wrap="square" lIns="91425" tIns="91425" rIns="91425" bIns="91425" anchor="t" anchorCtr="0">
            <a:spAutoFit/>
          </a:bodyPr>
          <a:lstStyle/>
          <a:p>
            <a:pPr>
              <a:buClr>
                <a:schemeClr val="dk1"/>
              </a:buClr>
              <a:buSzPts val="1300"/>
            </a:pPr>
            <a:r>
              <a:rPr lang="en-US" sz="1200" dirty="0">
                <a:solidFill>
                  <a:schemeClr val="dk1"/>
                </a:solidFill>
                <a:ea typeface="Calibri"/>
                <a:sym typeface="Calibri"/>
              </a:rPr>
              <a:t>Intracranial hypertension --&gt;  downward displacement of the brainstem --&gt; stretching at tethered points in the pons and within </a:t>
            </a:r>
            <a:r>
              <a:rPr lang="en-US" sz="1200" dirty="0" err="1">
                <a:solidFill>
                  <a:schemeClr val="dk1"/>
                </a:solidFill>
                <a:ea typeface="Calibri"/>
                <a:sym typeface="Calibri"/>
              </a:rPr>
              <a:t>Dorello’s</a:t>
            </a:r>
            <a:r>
              <a:rPr lang="en-US" sz="1200" dirty="0">
                <a:solidFill>
                  <a:schemeClr val="dk1"/>
                </a:solidFill>
                <a:ea typeface="Calibri"/>
                <a:sym typeface="Calibri"/>
              </a:rPr>
              <a:t>  canal</a:t>
            </a:r>
            <a:endParaRPr lang="en-US" sz="1200" dirty="0">
              <a:solidFill>
                <a:schemeClr val="dk1"/>
              </a:solidFill>
              <a:ea typeface="Calibri"/>
            </a:endParaRPr>
          </a:p>
        </p:txBody>
      </p:sp>
      <p:sp>
        <p:nvSpPr>
          <p:cNvPr id="27" name="Google Shape;161;g393344cca0f_0_1">
            <a:extLst>
              <a:ext uri="{FF2B5EF4-FFF2-40B4-BE49-F238E27FC236}">
                <a16:creationId xmlns:a16="http://schemas.microsoft.com/office/drawing/2014/main" id="{A6D3AB74-4408-AE28-8B4A-A0BAB7EA1983}"/>
              </a:ext>
            </a:extLst>
          </p:cNvPr>
          <p:cNvSpPr txBox="1"/>
          <p:nvPr/>
        </p:nvSpPr>
        <p:spPr>
          <a:xfrm>
            <a:off x="7229504" y="2281757"/>
            <a:ext cx="2300700" cy="2786899"/>
          </a:xfrm>
          <a:prstGeom prst="roundRect">
            <a:avLst/>
          </a:prstGeom>
          <a:solidFill>
            <a:schemeClr val="lt1"/>
          </a:solidFill>
          <a:ln>
            <a:noFill/>
          </a:ln>
        </p:spPr>
        <p:txBody>
          <a:bodyPr spcFirstLastPara="1" wrap="square" lIns="91425" tIns="91425" rIns="91425" bIns="91425" anchor="t" anchorCtr="0">
            <a:spAutoFit/>
          </a:bodyPr>
          <a:lstStyle/>
          <a:p>
            <a:pPr marL="285750" lvl="1" indent="-285750">
              <a:lnSpc>
                <a:spcPct val="90000"/>
              </a:lnSpc>
              <a:spcBef>
                <a:spcPts val="500"/>
              </a:spcBef>
              <a:buClr>
                <a:schemeClr val="dk1"/>
              </a:buClr>
              <a:buSzPts val="1300"/>
              <a:buFont typeface="Arial"/>
              <a:buChar char="•"/>
            </a:pPr>
            <a:r>
              <a:rPr lang="en-US" sz="1200" dirty="0" err="1">
                <a:solidFill>
                  <a:schemeClr val="dk1"/>
                </a:solidFill>
                <a:ea typeface="Calibri"/>
              </a:rPr>
              <a:t>VIn</a:t>
            </a:r>
            <a:r>
              <a:rPr lang="en-US" sz="1200" dirty="0">
                <a:solidFill>
                  <a:schemeClr val="dk1"/>
                </a:solidFill>
                <a:ea typeface="Calibri"/>
              </a:rPr>
              <a:t>, </a:t>
            </a:r>
            <a:r>
              <a:rPr lang="en-US" sz="1200" dirty="0" err="1">
                <a:solidFill>
                  <a:schemeClr val="dk1"/>
                </a:solidFill>
                <a:ea typeface="Calibri"/>
              </a:rPr>
              <a:t>IIIn</a:t>
            </a:r>
            <a:r>
              <a:rPr lang="en-US" sz="1200" dirty="0">
                <a:solidFill>
                  <a:schemeClr val="dk1"/>
                </a:solidFill>
                <a:ea typeface="Calibri"/>
              </a:rPr>
              <a:t>, </a:t>
            </a:r>
            <a:r>
              <a:rPr lang="en-US" sz="1200" dirty="0" err="1">
                <a:solidFill>
                  <a:schemeClr val="dk1"/>
                </a:solidFill>
                <a:ea typeface="Calibri"/>
              </a:rPr>
              <a:t>IVn</a:t>
            </a:r>
            <a:r>
              <a:rPr lang="en-US" sz="1200" dirty="0">
                <a:solidFill>
                  <a:schemeClr val="dk1"/>
                </a:solidFill>
                <a:ea typeface="Calibri"/>
              </a:rPr>
              <a:t>, V (ophthalmic and maxillary branches) palsy</a:t>
            </a:r>
          </a:p>
          <a:p>
            <a:pPr marL="742950" lvl="2" indent="-285750">
              <a:lnSpc>
                <a:spcPct val="90000"/>
              </a:lnSpc>
              <a:spcBef>
                <a:spcPts val="500"/>
              </a:spcBef>
              <a:buClr>
                <a:schemeClr val="dk1"/>
              </a:buClr>
              <a:buSzPts val="1300"/>
              <a:buFont typeface="Wingdings"/>
              <a:buChar char="§"/>
            </a:pPr>
            <a:r>
              <a:rPr lang="en-US" sz="1200" dirty="0">
                <a:solidFill>
                  <a:schemeClr val="dk1"/>
                </a:solidFill>
                <a:ea typeface="Calibri"/>
              </a:rPr>
              <a:t>Nasopharyngeal </a:t>
            </a:r>
            <a:r>
              <a:rPr lang="en-US" sz="1200">
                <a:solidFill>
                  <a:schemeClr val="dk1"/>
                </a:solidFill>
                <a:ea typeface="Calibri"/>
              </a:rPr>
              <a:t>carcinoma</a:t>
            </a:r>
            <a:endParaRPr lang="en-US" sz="1200" dirty="0">
              <a:solidFill>
                <a:schemeClr val="dk1"/>
              </a:solidFill>
              <a:ea typeface="Calibri"/>
            </a:endParaRPr>
          </a:p>
          <a:p>
            <a:pPr marL="742950" lvl="2" indent="-285750">
              <a:lnSpc>
                <a:spcPct val="90000"/>
              </a:lnSpc>
              <a:spcBef>
                <a:spcPts val="500"/>
              </a:spcBef>
              <a:buClr>
                <a:schemeClr val="dk1"/>
              </a:buClr>
              <a:buSzPts val="1300"/>
              <a:buFont typeface="Wingdings"/>
              <a:buChar char="§"/>
            </a:pPr>
            <a:r>
              <a:rPr lang="en-US" sz="1200">
                <a:solidFill>
                  <a:schemeClr val="dk1"/>
                </a:solidFill>
                <a:ea typeface="Calibri"/>
              </a:rPr>
              <a:t>Meningioma</a:t>
            </a:r>
            <a:endParaRPr lang="en-US" sz="1200" dirty="0">
              <a:solidFill>
                <a:schemeClr val="dk1"/>
              </a:solidFill>
              <a:ea typeface="Calibri"/>
            </a:endParaRPr>
          </a:p>
          <a:p>
            <a:pPr marL="742950" lvl="2" indent="-285750">
              <a:lnSpc>
                <a:spcPct val="90000"/>
              </a:lnSpc>
              <a:spcBef>
                <a:spcPts val="500"/>
              </a:spcBef>
              <a:buClr>
                <a:schemeClr val="dk1"/>
              </a:buClr>
              <a:buSzPts val="1300"/>
              <a:buFont typeface="Wingdings"/>
              <a:buChar char="§"/>
            </a:pPr>
            <a:r>
              <a:rPr lang="en-US" sz="1200" dirty="0">
                <a:solidFill>
                  <a:schemeClr val="dk1"/>
                </a:solidFill>
                <a:ea typeface="Calibri"/>
              </a:rPr>
              <a:t>C-C </a:t>
            </a:r>
            <a:r>
              <a:rPr lang="en-US" sz="1200">
                <a:solidFill>
                  <a:schemeClr val="dk1"/>
                </a:solidFill>
                <a:ea typeface="Calibri"/>
              </a:rPr>
              <a:t>fistula</a:t>
            </a:r>
            <a:endParaRPr lang="en-US" sz="1200" dirty="0">
              <a:solidFill>
                <a:schemeClr val="dk1"/>
              </a:solidFill>
              <a:ea typeface="Calibri"/>
            </a:endParaRPr>
          </a:p>
          <a:p>
            <a:pPr marL="742950" lvl="2" indent="-285750">
              <a:lnSpc>
                <a:spcPct val="90000"/>
              </a:lnSpc>
              <a:spcBef>
                <a:spcPts val="500"/>
              </a:spcBef>
              <a:buClr>
                <a:schemeClr val="dk1"/>
              </a:buClr>
              <a:buSzPts val="1300"/>
              <a:buFont typeface="Wingdings"/>
              <a:buChar char="§"/>
            </a:pPr>
            <a:r>
              <a:rPr lang="en-US" sz="1200" dirty="0">
                <a:solidFill>
                  <a:schemeClr val="dk1"/>
                </a:solidFill>
                <a:ea typeface="Calibri"/>
              </a:rPr>
              <a:t>Internal </a:t>
            </a:r>
            <a:r>
              <a:rPr lang="en-US" sz="1200">
                <a:solidFill>
                  <a:schemeClr val="dk1"/>
                </a:solidFill>
                <a:ea typeface="Calibri"/>
              </a:rPr>
              <a:t>carotid aneurysm</a:t>
            </a:r>
          </a:p>
          <a:p>
            <a:pPr marL="742950" lvl="2" indent="-285750">
              <a:lnSpc>
                <a:spcPct val="90000"/>
              </a:lnSpc>
              <a:spcBef>
                <a:spcPts val="500"/>
              </a:spcBef>
              <a:buClr>
                <a:schemeClr val="dk1"/>
              </a:buClr>
              <a:buSzPts val="1300"/>
              <a:buFont typeface="Wingdings"/>
              <a:buChar char="§"/>
            </a:pPr>
            <a:r>
              <a:rPr lang="en-US" sz="1200">
                <a:solidFill>
                  <a:schemeClr val="dk1"/>
                </a:solidFill>
                <a:ea typeface="Calibri"/>
              </a:rPr>
              <a:t>Tolosa-Hunt syndrome</a:t>
            </a:r>
          </a:p>
        </p:txBody>
      </p:sp>
      <p:sp>
        <p:nvSpPr>
          <p:cNvPr id="29" name="Google Shape;162;g393344cca0f_0_1">
            <a:extLst>
              <a:ext uri="{FF2B5EF4-FFF2-40B4-BE49-F238E27FC236}">
                <a16:creationId xmlns:a16="http://schemas.microsoft.com/office/drawing/2014/main" id="{7FBA9284-A1E5-1FC9-131E-01F3961D2C69}"/>
              </a:ext>
            </a:extLst>
          </p:cNvPr>
          <p:cNvSpPr txBox="1"/>
          <p:nvPr/>
        </p:nvSpPr>
        <p:spPr>
          <a:xfrm>
            <a:off x="9614658" y="2332759"/>
            <a:ext cx="2509363" cy="2255903"/>
          </a:xfrm>
          <a:prstGeom prst="roundRect">
            <a:avLst/>
          </a:prstGeom>
          <a:solidFill>
            <a:schemeClr val="lt1"/>
          </a:solidFill>
          <a:ln>
            <a:noFill/>
          </a:ln>
        </p:spPr>
        <p:txBody>
          <a:bodyPr spcFirstLastPara="1" wrap="square" lIns="91425" tIns="91425" rIns="91425" bIns="91425" anchor="t" anchorCtr="0">
            <a:spAutoFit/>
          </a:bodyPr>
          <a:lstStyle/>
          <a:p>
            <a:pPr marL="285750" lvl="1" indent="-285750">
              <a:lnSpc>
                <a:spcPct val="90000"/>
              </a:lnSpc>
              <a:spcBef>
                <a:spcPts val="500"/>
              </a:spcBef>
              <a:buClr>
                <a:schemeClr val="dk1"/>
              </a:buClr>
              <a:buSzPts val="1300"/>
              <a:buFont typeface="Arial"/>
              <a:buChar char="•"/>
            </a:pPr>
            <a:r>
              <a:rPr lang="en-US" sz="1200" dirty="0">
                <a:solidFill>
                  <a:schemeClr val="dk1"/>
                </a:solidFill>
                <a:ea typeface="Calibri"/>
                <a:sym typeface="Calibri"/>
              </a:rPr>
              <a:t>Proptosis, chemosis, optic disc edema, and optic atrophy</a:t>
            </a:r>
            <a:endParaRPr lang="en-US" sz="1200" dirty="0">
              <a:solidFill>
                <a:schemeClr val="dk1"/>
              </a:solidFill>
              <a:ea typeface="Calibri"/>
            </a:endParaRPr>
          </a:p>
          <a:p>
            <a:pPr marL="285750" lvl="1" indent="-285750">
              <a:lnSpc>
                <a:spcPct val="90000"/>
              </a:lnSpc>
              <a:spcBef>
                <a:spcPts val="500"/>
              </a:spcBef>
              <a:buSzPts val="1300"/>
              <a:buFont typeface="Arial"/>
              <a:buChar char="•"/>
            </a:pPr>
            <a:r>
              <a:rPr lang="en-US" sz="1200" dirty="0">
                <a:solidFill>
                  <a:schemeClr val="dk1"/>
                </a:solidFill>
                <a:ea typeface="Calibri"/>
                <a:sym typeface="Calibri"/>
              </a:rPr>
              <a:t>Orbital apex involvement:</a:t>
            </a:r>
            <a:endParaRPr lang="en-US" sz="1200" dirty="0">
              <a:solidFill>
                <a:schemeClr val="dk1"/>
              </a:solidFill>
              <a:ea typeface="Calibri"/>
            </a:endParaRPr>
          </a:p>
          <a:p>
            <a:pPr marL="742950" lvl="2" indent="-285750">
              <a:lnSpc>
                <a:spcPct val="90000"/>
              </a:lnSpc>
              <a:spcBef>
                <a:spcPts val="500"/>
              </a:spcBef>
              <a:buSzPts val="1300"/>
              <a:buFont typeface="Wingdings"/>
              <a:buChar char="§"/>
            </a:pPr>
            <a:r>
              <a:rPr lang="en-US" sz="1200" dirty="0">
                <a:solidFill>
                  <a:schemeClr val="dk1"/>
                </a:solidFill>
                <a:ea typeface="Calibri"/>
                <a:sym typeface="Calibri"/>
              </a:rPr>
              <a:t> frozen globe with associated </a:t>
            </a:r>
            <a:r>
              <a:rPr lang="en-US" sz="1200" dirty="0" err="1">
                <a:solidFill>
                  <a:schemeClr val="dk1"/>
                </a:solidFill>
                <a:ea typeface="Calibri"/>
                <a:sym typeface="Calibri"/>
              </a:rPr>
              <a:t>IIIn</a:t>
            </a:r>
            <a:r>
              <a:rPr lang="en-US" sz="1200" dirty="0">
                <a:solidFill>
                  <a:schemeClr val="dk1"/>
                </a:solidFill>
                <a:ea typeface="Calibri"/>
                <a:sym typeface="Calibri"/>
              </a:rPr>
              <a:t>, </a:t>
            </a:r>
            <a:r>
              <a:rPr lang="en-US" sz="1200" dirty="0" err="1">
                <a:solidFill>
                  <a:schemeClr val="dk1"/>
                </a:solidFill>
                <a:ea typeface="Calibri"/>
                <a:sym typeface="Calibri"/>
              </a:rPr>
              <a:t>IVn</a:t>
            </a:r>
            <a:r>
              <a:rPr lang="en-US" sz="1200" dirty="0">
                <a:solidFill>
                  <a:schemeClr val="dk1"/>
                </a:solidFill>
                <a:ea typeface="Calibri"/>
                <a:sym typeface="Calibri"/>
              </a:rPr>
              <a:t>, V (ophthalmic and maxillary branches) palsy and Horner’s syndrome</a:t>
            </a:r>
            <a:endParaRPr sz="1200" dirty="0">
              <a:solidFill>
                <a:schemeClr val="dk1"/>
              </a:solidFill>
            </a:endParaRPr>
          </a:p>
        </p:txBody>
      </p:sp>
      <p:sp>
        <p:nvSpPr>
          <p:cNvPr id="9" name="Google Shape;152;g393344cca0f_0_1">
            <a:extLst>
              <a:ext uri="{FF2B5EF4-FFF2-40B4-BE49-F238E27FC236}">
                <a16:creationId xmlns:a16="http://schemas.microsoft.com/office/drawing/2014/main" id="{DE0A3AAE-C611-1325-59ED-9227D1C87550}"/>
              </a:ext>
            </a:extLst>
          </p:cNvPr>
          <p:cNvSpPr/>
          <p:nvPr/>
        </p:nvSpPr>
        <p:spPr>
          <a:xfrm>
            <a:off x="3198061" y="-26049"/>
            <a:ext cx="5695200" cy="716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algn="ctr">
              <a:buClr>
                <a:schemeClr val="dk1"/>
              </a:buClr>
              <a:buSzPts val="3200"/>
            </a:pPr>
            <a:r>
              <a:rPr lang="en-US" sz="3200" b="1" dirty="0">
                <a:solidFill>
                  <a:schemeClr val="dk1"/>
                </a:solidFill>
              </a:rPr>
              <a:t>CN VI Palsy Localization</a:t>
            </a:r>
            <a:endParaRPr sz="3200" b="1" dirty="0">
              <a:solidFill>
                <a:schemeClr val="dk1"/>
              </a:solidFill>
              <a:latin typeface="Arial"/>
              <a:ea typeface="Arial"/>
              <a:cs typeface="Arial"/>
              <a:sym typeface="Arial"/>
            </a:endParaRPr>
          </a:p>
        </p:txBody>
      </p:sp>
      <p:pic>
        <p:nvPicPr>
          <p:cNvPr id="4" name="Recorded Sound">
            <a:hlinkClick r:id="" action="ppaction://media"/>
            <a:extLst>
              <a:ext uri="{FF2B5EF4-FFF2-40B4-BE49-F238E27FC236}">
                <a16:creationId xmlns:a16="http://schemas.microsoft.com/office/drawing/2014/main" id="{0B6DEA33-270D-B11F-5D5E-FC511FCFE515}"/>
              </a:ext>
            </a:extLst>
          </p:cNvPr>
          <p:cNvPicPr>
            <a:picLocks noChangeAspect="1"/>
          </p:cNvPicPr>
          <p:nvPr>
            <a:audioFile r:link="rId1"/>
            <p:extLst>
              <p:ext uri="{DAA4B4D4-6D71-4841-9C94-3DE7FCFB9230}">
                <p14:media xmlns:p14="http://schemas.microsoft.com/office/powerpoint/2010/main" r:embed="rId2">
                  <p14:trim st="1210"/>
                </p14:media>
              </p:ext>
            </p:extLst>
          </p:nvPr>
        </p:nvPicPr>
        <p:blipFill>
          <a:blip r:embed="rId5"/>
          <a:stretch>
            <a:fillRect/>
          </a:stretch>
        </p:blipFill>
        <p:spPr>
          <a:xfrm>
            <a:off x="11244580" y="5910580"/>
            <a:ext cx="406400" cy="406400"/>
          </a:xfrm>
          <a:prstGeom prst="rect">
            <a:avLst/>
          </a:prstGeom>
        </p:spPr>
      </p:pic>
    </p:spTree>
    <p:extLst>
      <p:ext uri="{BB962C8B-B14F-4D97-AF65-F5344CB8AC3E}">
        <p14:creationId xmlns:p14="http://schemas.microsoft.com/office/powerpoint/2010/main" val="1543886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15102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fill="hold" display="0">
                  <p:stCondLst>
                    <p:cond delay="indefinite"/>
                  </p:stCondLst>
                  <p:endCondLst>
                    <p:cond evt="onStopAudio" delay="0">
                      <p:tgtEl>
                        <p:sldTgt/>
                      </p:tgtEl>
                    </p:cond>
                  </p:endCondLst>
                </p:cTn>
                <p:tgtEl>
                  <p:spTgt spid="4"/>
                </p:tgtEl>
              </p:cMediaNode>
            </p:audio>
          </p:childTnLst>
        </p:cTn>
      </p:par>
    </p:tnLst>
    <p:bldLst>
      <p:bldP spid="5" grpId="0" animBg="1"/>
      <p:bldP spid="7" grpId="0" animBg="1"/>
      <p:bldP spid="13" grpId="0" animBg="1"/>
      <p:bldP spid="11" grpId="0" animBg="1"/>
      <p:bldP spid="19" grpId="0" animBg="1"/>
      <p:bldP spid="21" grpId="0" animBg="1"/>
      <p:bldP spid="23" grpId="0" animBg="1"/>
      <p:bldP spid="25" grpId="0" animBg="1"/>
      <p:bldP spid="27" grpId="0" animBg="1"/>
      <p:bldP spid="2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8"/>
          <p:cNvSpPr txBox="1">
            <a:spLocks noGrp="1"/>
          </p:cNvSpPr>
          <p:nvPr>
            <p:ph type="title"/>
          </p:nvPr>
        </p:nvSpPr>
        <p:spPr>
          <a:xfrm>
            <a:off x="725150" y="419438"/>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dirty="0"/>
              <a:t>Which action would you take next?</a:t>
            </a:r>
            <a:endParaRPr dirty="0"/>
          </a:p>
        </p:txBody>
      </p:sp>
      <p:sp>
        <p:nvSpPr>
          <p:cNvPr id="169" name="Google Shape;169;p8"/>
          <p:cNvSpPr txBox="1"/>
          <p:nvPr/>
        </p:nvSpPr>
        <p:spPr>
          <a:xfrm>
            <a:off x="1469750" y="1606625"/>
            <a:ext cx="9026400" cy="4391941"/>
          </a:xfrm>
          <a:prstGeom prst="rect">
            <a:avLst/>
          </a:prstGeom>
          <a:noFill/>
          <a:ln>
            <a:noFill/>
          </a:ln>
        </p:spPr>
        <p:txBody>
          <a:bodyPr spcFirstLastPara="1" wrap="square" lIns="91425" tIns="91425" rIns="91425" bIns="91425" anchor="t" anchorCtr="0">
            <a:spAutoFit/>
          </a:bodyPr>
          <a:lstStyle/>
          <a:p>
            <a:pPr marL="457200" lvl="0" indent="-406400" algn="l" rtl="0">
              <a:lnSpc>
                <a:spcPct val="115000"/>
              </a:lnSpc>
              <a:spcBef>
                <a:spcPts val="1200"/>
              </a:spcBef>
              <a:spcAft>
                <a:spcPts val="0"/>
              </a:spcAft>
              <a:buClr>
                <a:schemeClr val="dk1"/>
              </a:buClr>
              <a:buSzPts val="2800"/>
              <a:buFont typeface="Calibri"/>
              <a:buAutoNum type="alphaUcPeriod"/>
            </a:pPr>
            <a:r>
              <a:rPr lang="en-US" sz="2800" dirty="0">
                <a:solidFill>
                  <a:schemeClr val="dk1"/>
                </a:solidFill>
                <a:latin typeface="+mj-lt"/>
                <a:ea typeface="Calibri"/>
                <a:cs typeface="Calibri"/>
                <a:sym typeface="Calibri"/>
              </a:rPr>
              <a:t>Observe for resolution of presumed microvascular abducens palsy and send to PCP for management of </a:t>
            </a:r>
            <a:r>
              <a:rPr lang="en-US" sz="2800">
                <a:solidFill>
                  <a:schemeClr val="dk1"/>
                </a:solidFill>
                <a:latin typeface="+mj-lt"/>
                <a:ea typeface="Calibri"/>
                <a:cs typeface="Calibri"/>
                <a:sym typeface="Calibri"/>
              </a:rPr>
              <a:t>hypertension and poorly-controlled diabetes</a:t>
            </a:r>
            <a:endParaRPr sz="2800">
              <a:solidFill>
                <a:schemeClr val="dk1"/>
              </a:solidFill>
              <a:latin typeface="+mj-lt"/>
              <a:ea typeface="Calibri"/>
              <a:cs typeface="Calibri"/>
              <a:sym typeface="Calibri"/>
            </a:endParaRPr>
          </a:p>
          <a:p>
            <a:pPr marL="457200" lvl="0" indent="-406400" algn="l" rtl="0">
              <a:lnSpc>
                <a:spcPct val="115000"/>
              </a:lnSpc>
              <a:spcBef>
                <a:spcPts val="0"/>
              </a:spcBef>
              <a:spcAft>
                <a:spcPts val="0"/>
              </a:spcAft>
              <a:buClr>
                <a:schemeClr val="dk1"/>
              </a:buClr>
              <a:buSzPts val="2800"/>
              <a:buFont typeface="Calibri"/>
              <a:buAutoNum type="alphaUcPeriod"/>
            </a:pPr>
            <a:r>
              <a:rPr lang="en-US" sz="2800">
                <a:solidFill>
                  <a:schemeClr val="dk1"/>
                </a:solidFill>
                <a:latin typeface="+mj-lt"/>
                <a:ea typeface="Calibri"/>
                <a:cs typeface="Calibri"/>
                <a:sym typeface="Calibri"/>
              </a:rPr>
              <a:t>Neuroimaging</a:t>
            </a:r>
            <a:endParaRPr sz="2800">
              <a:solidFill>
                <a:schemeClr val="dk1"/>
              </a:solidFill>
              <a:latin typeface="+mj-lt"/>
              <a:ea typeface="Calibri"/>
              <a:cs typeface="Calibri"/>
              <a:sym typeface="Calibri"/>
            </a:endParaRPr>
          </a:p>
          <a:p>
            <a:pPr marL="457200" lvl="0" indent="-406400" algn="l" rtl="0">
              <a:lnSpc>
                <a:spcPct val="115000"/>
              </a:lnSpc>
              <a:spcBef>
                <a:spcPts val="0"/>
              </a:spcBef>
              <a:spcAft>
                <a:spcPts val="0"/>
              </a:spcAft>
              <a:buClr>
                <a:schemeClr val="dk1"/>
              </a:buClr>
              <a:buSzPts val="2800"/>
              <a:buFont typeface="Calibri"/>
              <a:buAutoNum type="alphaUcPeriod"/>
            </a:pPr>
            <a:r>
              <a:rPr lang="en-US" sz="2800">
                <a:solidFill>
                  <a:schemeClr val="dk1"/>
                </a:solidFill>
                <a:latin typeface="+mj-lt"/>
                <a:ea typeface="Calibri"/>
                <a:cs typeface="Calibri"/>
                <a:sym typeface="Calibri"/>
              </a:rPr>
              <a:t>Prescribe Fresnel lenses to relieve diplopia</a:t>
            </a:r>
            <a:endParaRPr lang="en-US" sz="2800" b="1">
              <a:solidFill>
                <a:schemeClr val="dk1"/>
              </a:solidFill>
              <a:latin typeface="+mj-lt"/>
              <a:ea typeface="Calibri"/>
              <a:cs typeface="Calibri"/>
            </a:endParaRPr>
          </a:p>
          <a:p>
            <a:pPr marL="457200" lvl="0" indent="-406400" algn="l" rtl="0">
              <a:lnSpc>
                <a:spcPct val="115000"/>
              </a:lnSpc>
              <a:spcBef>
                <a:spcPts val="0"/>
              </a:spcBef>
              <a:spcAft>
                <a:spcPts val="0"/>
              </a:spcAft>
              <a:buClr>
                <a:schemeClr val="dk1"/>
              </a:buClr>
              <a:buSzPts val="2800"/>
              <a:buFont typeface="Calibri"/>
              <a:buAutoNum type="alphaUcPeriod"/>
            </a:pPr>
            <a:r>
              <a:rPr lang="en-US" sz="2800" dirty="0">
                <a:solidFill>
                  <a:schemeClr val="dk1"/>
                </a:solidFill>
                <a:latin typeface="+mj-lt"/>
                <a:ea typeface="Calibri"/>
                <a:cs typeface="Calibri"/>
                <a:sym typeface="Calibri"/>
              </a:rPr>
              <a:t>Obtain Acetylcholine receptor (</a:t>
            </a:r>
            <a:r>
              <a:rPr lang="en-US" sz="2800" dirty="0" err="1">
                <a:solidFill>
                  <a:schemeClr val="dk1"/>
                </a:solidFill>
                <a:latin typeface="+mj-lt"/>
                <a:ea typeface="Calibri"/>
                <a:cs typeface="Calibri"/>
                <a:sym typeface="Calibri"/>
              </a:rPr>
              <a:t>AChR</a:t>
            </a:r>
            <a:r>
              <a:rPr lang="en-US" sz="2800" dirty="0">
                <a:solidFill>
                  <a:schemeClr val="dk1"/>
                </a:solidFill>
                <a:latin typeface="+mj-lt"/>
                <a:ea typeface="Calibri"/>
                <a:cs typeface="Calibri"/>
                <a:sym typeface="Calibri"/>
              </a:rPr>
              <a:t>) and muscle-specific kinase (</a:t>
            </a:r>
            <a:r>
              <a:rPr lang="en-US" sz="2800" dirty="0" err="1">
                <a:solidFill>
                  <a:schemeClr val="dk1"/>
                </a:solidFill>
                <a:latin typeface="+mj-lt"/>
                <a:ea typeface="Calibri"/>
                <a:cs typeface="Calibri"/>
                <a:sym typeface="Calibri"/>
              </a:rPr>
              <a:t>MuSK</a:t>
            </a:r>
            <a:r>
              <a:rPr lang="en-US" sz="2800" dirty="0">
                <a:solidFill>
                  <a:schemeClr val="dk1"/>
                </a:solidFill>
                <a:latin typeface="+mj-lt"/>
                <a:ea typeface="Calibri"/>
                <a:cs typeface="Calibri"/>
                <a:sym typeface="Calibri"/>
              </a:rPr>
              <a:t>) antibodies</a:t>
            </a:r>
            <a:endParaRPr sz="2800" dirty="0">
              <a:solidFill>
                <a:schemeClr val="dk1"/>
              </a:solidFill>
              <a:latin typeface="+mj-lt"/>
              <a:ea typeface="Calibri"/>
              <a:cs typeface="Calibri"/>
              <a:sym typeface="Calibri"/>
            </a:endParaRPr>
          </a:p>
          <a:p>
            <a:pPr marL="0" lvl="0" indent="0" algn="l" rtl="0">
              <a:spcBef>
                <a:spcPts val="1200"/>
              </a:spcBef>
              <a:spcAft>
                <a:spcPts val="0"/>
              </a:spcAft>
              <a:buNone/>
            </a:pPr>
            <a:endParaRPr sz="2800" dirty="0">
              <a:solidFill>
                <a:schemeClr val="dk1"/>
              </a:solidFill>
              <a:latin typeface="+mj-lt"/>
              <a:ea typeface="Calibri"/>
              <a:cs typeface="Calibri"/>
              <a:sym typeface="Calibri"/>
            </a:endParaRPr>
          </a:p>
        </p:txBody>
      </p:sp>
      <p:pic>
        <p:nvPicPr>
          <p:cNvPr id="2" name="Recorded Sound">
            <a:hlinkClick r:id="" action="ppaction://media"/>
            <a:extLst>
              <a:ext uri="{FF2B5EF4-FFF2-40B4-BE49-F238E27FC236}">
                <a16:creationId xmlns:a16="http://schemas.microsoft.com/office/drawing/2014/main" id="{A3CE30A3-7A4E-16AE-3B41-4080B1179942}"/>
              </a:ext>
            </a:extLst>
          </p:cNvPr>
          <p:cNvPicPr>
            <a:picLocks noChangeAspect="1"/>
          </p:cNvPicPr>
          <p:nvPr>
            <a:audioFile r:link="rId1"/>
            <p:extLst>
              <p:ext uri="{DAA4B4D4-6D71-4841-9C94-3DE7FCFB9230}">
                <p14:media xmlns:p14="http://schemas.microsoft.com/office/powerpoint/2010/main" r:embed="rId2">
                  <p14:trim st="1647"/>
                </p14:media>
              </p:ext>
            </p:extLst>
          </p:nvPr>
        </p:nvPicPr>
        <p:blipFill>
          <a:blip r:embed="rId5"/>
          <a:stretch>
            <a:fillRect/>
          </a:stretch>
        </p:blipFill>
        <p:spPr>
          <a:xfrm>
            <a:off x="11137656" y="6124274"/>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6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393344cca0f_0_28"/>
          <p:cNvSpPr txBox="1">
            <a:spLocks noGrp="1"/>
          </p:cNvSpPr>
          <p:nvPr>
            <p:ph type="title"/>
          </p:nvPr>
        </p:nvSpPr>
        <p:spPr>
          <a:xfrm>
            <a:off x="725150" y="419438"/>
            <a:ext cx="10515600" cy="1325700"/>
          </a:xfrm>
          <a:prstGeom prst="rect">
            <a:avLst/>
          </a:prstGeom>
          <a:noFill/>
          <a:ln>
            <a:noFill/>
          </a:ln>
        </p:spPr>
        <p:txBody>
          <a:bodyPr spcFirstLastPara="1" wrap="square" lIns="91425" tIns="45700" rIns="91425" bIns="45700" anchor="ctr" anchorCtr="0">
            <a:normAutofit/>
          </a:bodyPr>
          <a:lstStyle/>
          <a:p>
            <a:pPr lvl="0"/>
            <a:r>
              <a:rPr lang="en-US" dirty="0"/>
              <a:t>Which action would you take next?</a:t>
            </a:r>
            <a:endParaRPr dirty="0"/>
          </a:p>
        </p:txBody>
      </p:sp>
      <p:sp>
        <p:nvSpPr>
          <p:cNvPr id="176" name="Google Shape;176;g393344cca0f_0_28"/>
          <p:cNvSpPr txBox="1"/>
          <p:nvPr/>
        </p:nvSpPr>
        <p:spPr>
          <a:xfrm>
            <a:off x="1469750" y="1606625"/>
            <a:ext cx="9026400" cy="4545830"/>
          </a:xfrm>
          <a:prstGeom prst="rect">
            <a:avLst/>
          </a:prstGeom>
          <a:noFill/>
          <a:ln>
            <a:noFill/>
          </a:ln>
        </p:spPr>
        <p:txBody>
          <a:bodyPr spcFirstLastPara="1" wrap="square" lIns="91425" tIns="91425" rIns="91425" bIns="91425" anchor="t" anchorCtr="0">
            <a:spAutoFit/>
          </a:bodyPr>
          <a:lstStyle/>
          <a:p>
            <a:pPr marL="457200" lvl="0" indent="-406400" algn="l" rtl="0">
              <a:lnSpc>
                <a:spcPct val="115000"/>
              </a:lnSpc>
              <a:spcBef>
                <a:spcPts val="1200"/>
              </a:spcBef>
              <a:spcAft>
                <a:spcPts val="0"/>
              </a:spcAft>
              <a:buClr>
                <a:schemeClr val="dk1"/>
              </a:buClr>
              <a:buSzPts val="2800"/>
              <a:buFont typeface="Calibri"/>
              <a:buAutoNum type="alphaUcPeriod"/>
            </a:pPr>
            <a:r>
              <a:rPr lang="en-US" sz="2800" dirty="0">
                <a:solidFill>
                  <a:schemeClr val="dk1"/>
                </a:solidFill>
                <a:latin typeface="+mj-lt"/>
                <a:ea typeface="Calibri"/>
                <a:cs typeface="Calibri"/>
                <a:sym typeface="Calibri"/>
              </a:rPr>
              <a:t>Observe for resolution of presumed microvascular abducens palsy and send to PCP for management of hypertension and poorly-controlled diabetes.</a:t>
            </a:r>
          </a:p>
          <a:p>
            <a:pPr marL="457200" lvl="0" indent="-406400" algn="l" rtl="0">
              <a:lnSpc>
                <a:spcPct val="115000"/>
              </a:lnSpc>
              <a:spcBef>
                <a:spcPts val="1200"/>
              </a:spcBef>
              <a:spcAft>
                <a:spcPts val="0"/>
              </a:spcAft>
              <a:buClr>
                <a:schemeClr val="dk1"/>
              </a:buClr>
              <a:buSzPts val="2800"/>
              <a:buFont typeface="Calibri"/>
              <a:buAutoNum type="alphaUcPeriod"/>
            </a:pPr>
            <a:r>
              <a:rPr lang="en-US" sz="2800" b="1" u="sng" dirty="0">
                <a:solidFill>
                  <a:schemeClr val="tx1"/>
                </a:solidFill>
                <a:latin typeface="+mj-lt"/>
                <a:ea typeface="Calibri"/>
                <a:cs typeface="Calibri"/>
                <a:sym typeface="Calibri"/>
              </a:rPr>
              <a:t>Neuroimaging</a:t>
            </a:r>
            <a:endParaRPr sz="2800" b="1" u="sng" dirty="0">
              <a:solidFill>
                <a:schemeClr val="tx1"/>
              </a:solidFill>
              <a:latin typeface="+mj-lt"/>
              <a:ea typeface="Calibri"/>
              <a:cs typeface="Calibri"/>
              <a:sym typeface="Calibri"/>
            </a:endParaRPr>
          </a:p>
          <a:p>
            <a:pPr marL="457200" lvl="0" indent="-406400" algn="l" rtl="0">
              <a:lnSpc>
                <a:spcPct val="115000"/>
              </a:lnSpc>
              <a:spcBef>
                <a:spcPts val="0"/>
              </a:spcBef>
              <a:spcAft>
                <a:spcPts val="0"/>
              </a:spcAft>
              <a:buClr>
                <a:schemeClr val="dk1"/>
              </a:buClr>
              <a:buSzPts val="2800"/>
              <a:buFont typeface="Calibri"/>
              <a:buAutoNum type="alphaUcPeriod"/>
            </a:pPr>
            <a:r>
              <a:rPr lang="en-US" sz="2800" dirty="0">
                <a:solidFill>
                  <a:schemeClr val="dk1"/>
                </a:solidFill>
                <a:latin typeface="+mj-lt"/>
                <a:ea typeface="Calibri"/>
                <a:cs typeface="Calibri"/>
                <a:sym typeface="Calibri"/>
              </a:rPr>
              <a:t>Prescribe Fresnel lenses to relieve diplopia.</a:t>
            </a:r>
            <a:endParaRPr sz="2800" dirty="0">
              <a:solidFill>
                <a:schemeClr val="dk1"/>
              </a:solidFill>
              <a:latin typeface="+mj-lt"/>
              <a:ea typeface="Calibri"/>
              <a:cs typeface="Calibri"/>
              <a:sym typeface="Calibri"/>
            </a:endParaRPr>
          </a:p>
          <a:p>
            <a:pPr marL="457200" lvl="0" indent="-406400" algn="l" rtl="0">
              <a:lnSpc>
                <a:spcPct val="115000"/>
              </a:lnSpc>
              <a:spcBef>
                <a:spcPts val="0"/>
              </a:spcBef>
              <a:spcAft>
                <a:spcPts val="0"/>
              </a:spcAft>
              <a:buClr>
                <a:schemeClr val="dk1"/>
              </a:buClr>
              <a:buSzPts val="2800"/>
              <a:buFont typeface="Calibri"/>
              <a:buAutoNum type="alphaUcPeriod"/>
            </a:pPr>
            <a:r>
              <a:rPr lang="en-US" sz="2800" dirty="0">
                <a:solidFill>
                  <a:schemeClr val="dk1"/>
                </a:solidFill>
                <a:latin typeface="+mj-lt"/>
                <a:ea typeface="Calibri"/>
                <a:cs typeface="Calibri"/>
                <a:sym typeface="Calibri"/>
              </a:rPr>
              <a:t>Obtain Acetylcholine receptor (</a:t>
            </a:r>
            <a:r>
              <a:rPr lang="en-US" sz="2800" dirty="0" err="1">
                <a:solidFill>
                  <a:schemeClr val="dk1"/>
                </a:solidFill>
                <a:latin typeface="+mj-lt"/>
                <a:ea typeface="Calibri"/>
                <a:cs typeface="Calibri"/>
                <a:sym typeface="Calibri"/>
              </a:rPr>
              <a:t>AChR</a:t>
            </a:r>
            <a:r>
              <a:rPr lang="en-US" sz="2800" dirty="0">
                <a:solidFill>
                  <a:schemeClr val="dk1"/>
                </a:solidFill>
                <a:latin typeface="+mj-lt"/>
                <a:ea typeface="Calibri"/>
                <a:cs typeface="Calibri"/>
                <a:sym typeface="Calibri"/>
              </a:rPr>
              <a:t>) and muscle-specific kinase (</a:t>
            </a:r>
            <a:r>
              <a:rPr lang="en-US" sz="2800" dirty="0" err="1">
                <a:solidFill>
                  <a:schemeClr val="dk1"/>
                </a:solidFill>
                <a:latin typeface="+mj-lt"/>
                <a:ea typeface="Calibri"/>
                <a:cs typeface="Calibri"/>
                <a:sym typeface="Calibri"/>
              </a:rPr>
              <a:t>MuSK</a:t>
            </a:r>
            <a:r>
              <a:rPr lang="en-US" sz="2800" dirty="0">
                <a:solidFill>
                  <a:schemeClr val="dk1"/>
                </a:solidFill>
                <a:latin typeface="+mj-lt"/>
                <a:ea typeface="Calibri"/>
                <a:cs typeface="Calibri"/>
                <a:sym typeface="Calibri"/>
              </a:rPr>
              <a:t>) antibodies</a:t>
            </a:r>
            <a:endParaRPr sz="2800" dirty="0">
              <a:solidFill>
                <a:schemeClr val="dk1"/>
              </a:solidFill>
              <a:latin typeface="+mj-lt"/>
              <a:ea typeface="Calibri"/>
              <a:cs typeface="Calibri"/>
              <a:sym typeface="Calibri"/>
            </a:endParaRPr>
          </a:p>
          <a:p>
            <a:pPr marL="0" lvl="0" indent="0" algn="l" rtl="0">
              <a:spcBef>
                <a:spcPts val="1200"/>
              </a:spcBef>
              <a:spcAft>
                <a:spcPts val="0"/>
              </a:spcAft>
              <a:buNone/>
            </a:pPr>
            <a:endParaRPr sz="2800" dirty="0">
              <a:solidFill>
                <a:schemeClr val="dk1"/>
              </a:solidFill>
              <a:latin typeface="+mj-lt"/>
              <a:ea typeface="Calibri"/>
              <a:cs typeface="Calibri"/>
              <a:sym typeface="Calibri"/>
            </a:endParaRPr>
          </a:p>
        </p:txBody>
      </p:sp>
      <p:pic>
        <p:nvPicPr>
          <p:cNvPr id="2" name="Recorded Sound">
            <a:hlinkClick r:id="" action="ppaction://media"/>
            <a:extLst>
              <a:ext uri="{FF2B5EF4-FFF2-40B4-BE49-F238E27FC236}">
                <a16:creationId xmlns:a16="http://schemas.microsoft.com/office/drawing/2014/main" id="{046D1E9D-0330-3A7D-73E1-31A0B28CA64B}"/>
              </a:ext>
            </a:extLst>
          </p:cNvPr>
          <p:cNvPicPr>
            <a:picLocks noChangeAspect="1"/>
          </p:cNvPicPr>
          <p:nvPr>
            <a:audioFile r:link="rId1"/>
            <p:extLst>
              <p:ext uri="{DAA4B4D4-6D71-4841-9C94-3DE7FCFB9230}">
                <p14:media xmlns:p14="http://schemas.microsoft.com/office/powerpoint/2010/main" r:embed="rId2">
                  <p14:trim st="1125"/>
                </p14:media>
              </p:ext>
            </p:extLst>
          </p:nvPr>
        </p:nvPicPr>
        <p:blipFill>
          <a:blip r:embed="rId5"/>
          <a:stretch>
            <a:fillRect/>
          </a:stretch>
        </p:blipFill>
        <p:spPr>
          <a:xfrm>
            <a:off x="10654576" y="5744712"/>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75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g393344cca0f_0_35"/>
          <p:cNvSpPr txBox="1">
            <a:spLocks noGrp="1"/>
          </p:cNvSpPr>
          <p:nvPr>
            <p:ph type="title"/>
          </p:nvPr>
        </p:nvSpPr>
        <p:spPr>
          <a:xfrm>
            <a:off x="693900" y="-8204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B. Neuroimaging</a:t>
            </a:r>
            <a:endParaRPr dirty="0"/>
          </a:p>
        </p:txBody>
      </p:sp>
      <p:sp>
        <p:nvSpPr>
          <p:cNvPr id="183" name="Google Shape;183;g393344cca0f_0_35"/>
          <p:cNvSpPr txBox="1">
            <a:spLocks noGrp="1"/>
          </p:cNvSpPr>
          <p:nvPr>
            <p:ph type="body" idx="1"/>
          </p:nvPr>
        </p:nvSpPr>
        <p:spPr>
          <a:xfrm>
            <a:off x="554752" y="747131"/>
            <a:ext cx="11498100" cy="5108100"/>
          </a:xfrm>
          <a:prstGeom prst="rect">
            <a:avLst/>
          </a:prstGeom>
        </p:spPr>
        <p:txBody>
          <a:bodyPr spcFirstLastPara="1" wrap="square" lIns="91425" tIns="45700" rIns="91425" bIns="45700" anchor="t" anchorCtr="0">
            <a:noAutofit/>
          </a:bodyPr>
          <a:lstStyle/>
          <a:p>
            <a:pPr marL="457200" lvl="0" indent="-398145" algn="l" rtl="0">
              <a:lnSpc>
                <a:spcPct val="115000"/>
              </a:lnSpc>
              <a:spcBef>
                <a:spcPts val="1000"/>
              </a:spcBef>
              <a:spcAft>
                <a:spcPts val="0"/>
              </a:spcAft>
              <a:buSzPts val="2670"/>
              <a:buChar char="•"/>
            </a:pPr>
            <a:r>
              <a:rPr lang="en-US" sz="2650" dirty="0"/>
              <a:t>Patients presenting with lateral rectus (abducens/</a:t>
            </a:r>
            <a:r>
              <a:rPr lang="en-US" sz="2650" dirty="0" err="1"/>
              <a:t>VIn</a:t>
            </a:r>
            <a:r>
              <a:rPr lang="en-US" sz="2650" dirty="0"/>
              <a:t>) palsy in the absence of other neurologic findings are classified as “isolated sixth nerve palsy” </a:t>
            </a:r>
            <a:endParaRPr sz="2650" dirty="0"/>
          </a:p>
          <a:p>
            <a:pPr marL="914400" lvl="1" indent="-378460" algn="l" rtl="0">
              <a:lnSpc>
                <a:spcPct val="115000"/>
              </a:lnSpc>
              <a:spcBef>
                <a:spcPts val="0"/>
              </a:spcBef>
              <a:spcAft>
                <a:spcPts val="0"/>
              </a:spcAft>
              <a:buSzPts val="2360"/>
              <a:buChar char="•"/>
            </a:pPr>
            <a:r>
              <a:rPr lang="en-US" sz="2360" dirty="0"/>
              <a:t>Often attributed to microvascular disease from vascular risk factors (e.g., hypertension, diabetes mellitus, hyperlipidemia)</a:t>
            </a:r>
            <a:endParaRPr sz="2360" dirty="0"/>
          </a:p>
          <a:p>
            <a:pPr marL="457200" lvl="0" indent="-398145" algn="l" rtl="0">
              <a:lnSpc>
                <a:spcPct val="115000"/>
              </a:lnSpc>
              <a:spcBef>
                <a:spcPts val="0"/>
              </a:spcBef>
              <a:spcAft>
                <a:spcPts val="0"/>
              </a:spcAft>
              <a:buSzPts val="2670"/>
              <a:buChar char="•"/>
            </a:pPr>
            <a:r>
              <a:rPr lang="en-US" sz="2650" dirty="0"/>
              <a:t>Neuroimaging (choice B) is indicated when patients are under 45years old and 45-55years old without vascular risk factors, with nerve palsy accompanied by pain or another neuropathy.</a:t>
            </a:r>
            <a:r>
              <a:rPr lang="en-US" sz="2650" baseline="30000" dirty="0"/>
              <a:t>1</a:t>
            </a:r>
            <a:r>
              <a:rPr lang="en-US" sz="2650" dirty="0"/>
              <a:t> </a:t>
            </a:r>
            <a:endParaRPr sz="2650" dirty="0"/>
          </a:p>
          <a:p>
            <a:pPr marL="457200" lvl="0" indent="-398145" algn="l" rtl="0">
              <a:lnSpc>
                <a:spcPct val="115000"/>
              </a:lnSpc>
              <a:spcBef>
                <a:spcPts val="0"/>
              </a:spcBef>
              <a:spcAft>
                <a:spcPts val="0"/>
              </a:spcAft>
              <a:buSzPts val="2670"/>
              <a:buChar char="•"/>
            </a:pPr>
            <a:r>
              <a:rPr lang="en-US" sz="2670" dirty="0"/>
              <a:t>Prospective studies of isolated ocular nerve palsies, including sixth nerve palsy, have reported 1%-16.5% non-microvascular causes in older patients with presumed microvascular palsy.</a:t>
            </a:r>
            <a:r>
              <a:rPr lang="en-US" sz="2670" baseline="30000" dirty="0"/>
              <a:t>2</a:t>
            </a:r>
            <a:endParaRPr sz="2670" baseline="30000" dirty="0"/>
          </a:p>
          <a:p>
            <a:pPr marL="457200" lvl="0" indent="0" algn="l" rtl="0">
              <a:lnSpc>
                <a:spcPct val="115000"/>
              </a:lnSpc>
              <a:spcBef>
                <a:spcPts val="1000"/>
              </a:spcBef>
              <a:spcAft>
                <a:spcPts val="0"/>
              </a:spcAft>
              <a:buNone/>
            </a:pPr>
            <a:endParaRPr sz="2670" dirty="0"/>
          </a:p>
        </p:txBody>
      </p:sp>
      <p:pic>
        <p:nvPicPr>
          <p:cNvPr id="2" name="Recorded Sound">
            <a:hlinkClick r:id="" action="ppaction://media"/>
            <a:extLst>
              <a:ext uri="{FF2B5EF4-FFF2-40B4-BE49-F238E27FC236}">
                <a16:creationId xmlns:a16="http://schemas.microsoft.com/office/drawing/2014/main" id="{4D4C7B52-394A-7C58-DCA5-DAD020057173}"/>
              </a:ext>
            </a:extLst>
          </p:cNvPr>
          <p:cNvPicPr>
            <a:picLocks noChangeAspect="1"/>
          </p:cNvPicPr>
          <p:nvPr>
            <a:audioFile r:link="rId1"/>
            <p:extLst>
              <p:ext uri="{DAA4B4D4-6D71-4841-9C94-3DE7FCFB9230}">
                <p14:media xmlns:p14="http://schemas.microsoft.com/office/powerpoint/2010/main" r:embed="rId2">
                  <p14:trim st="1498"/>
                </p14:media>
              </p:ext>
            </p:extLst>
          </p:nvPr>
        </p:nvPicPr>
        <p:blipFill>
          <a:blip r:embed="rId5"/>
          <a:stretch>
            <a:fillRect/>
          </a:stretch>
        </p:blipFill>
        <p:spPr>
          <a:xfrm>
            <a:off x="11396447" y="5813727"/>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657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23"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g393344cca0f_0_96"/>
          <p:cNvSpPr txBox="1">
            <a:spLocks noGrp="1"/>
          </p:cNvSpPr>
          <p:nvPr>
            <p:ph type="title"/>
          </p:nvPr>
        </p:nvSpPr>
        <p:spPr>
          <a:xfrm>
            <a:off x="581816" y="25253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Neuroimaging in Isolated Cranial Nerve VI Palsy</a:t>
            </a:r>
            <a:endParaRPr dirty="0"/>
          </a:p>
        </p:txBody>
      </p:sp>
      <p:sp>
        <p:nvSpPr>
          <p:cNvPr id="266" name="Google Shape;266;g393344cca0f_0_96"/>
          <p:cNvSpPr txBox="1">
            <a:spLocks noGrp="1"/>
          </p:cNvSpPr>
          <p:nvPr>
            <p:ph type="body" idx="1"/>
          </p:nvPr>
        </p:nvSpPr>
        <p:spPr>
          <a:xfrm>
            <a:off x="323399" y="1399329"/>
            <a:ext cx="11545202" cy="4941835"/>
          </a:xfrm>
          <a:prstGeom prst="rect">
            <a:avLst/>
          </a:prstGeom>
        </p:spPr>
        <p:txBody>
          <a:bodyPr spcFirstLastPara="1" wrap="square" lIns="91425" tIns="45700" rIns="91425" bIns="45700" anchor="t" anchorCtr="0">
            <a:noAutofit/>
          </a:bodyPr>
          <a:lstStyle/>
          <a:p>
            <a:pPr marL="457200" lvl="0" indent="-411480" algn="l" rtl="0">
              <a:lnSpc>
                <a:spcPct val="95000"/>
              </a:lnSpc>
              <a:spcBef>
                <a:spcPts val="1000"/>
              </a:spcBef>
              <a:spcAft>
                <a:spcPts val="0"/>
              </a:spcAft>
              <a:buSzPts val="2880"/>
              <a:buChar char="•"/>
            </a:pPr>
            <a:r>
              <a:rPr lang="en-US" sz="2600" dirty="0"/>
              <a:t>In one multi-center prospective study of patients older than 50 years of age, with isolated ocular motor nerve palsies, Tamhankar et al found that 61% of cases had microvascular risk factors and 16.5% had potentially treatable non-microvascular causes. </a:t>
            </a:r>
          </a:p>
          <a:p>
            <a:pPr marL="457200" lvl="0" indent="-411480" algn="l" rtl="0">
              <a:lnSpc>
                <a:spcPct val="95000"/>
              </a:lnSpc>
              <a:spcBef>
                <a:spcPts val="1000"/>
              </a:spcBef>
              <a:spcAft>
                <a:spcPts val="0"/>
              </a:spcAft>
              <a:buSzPts val="2880"/>
              <a:buChar char="•"/>
            </a:pPr>
            <a:r>
              <a:rPr lang="en-US" sz="2600" dirty="0"/>
              <a:t>Isolated sixth nerve palsy was the most frequent ocular motor nerve palsy and had the highest association with non-microvascular causes including giant cell arteritis, cavernous sinus B-cell lymphoma, and petro-clival meningioma.</a:t>
            </a:r>
            <a:r>
              <a:rPr lang="en-US" sz="2600" baseline="30000" dirty="0"/>
              <a:t>2</a:t>
            </a:r>
          </a:p>
          <a:p>
            <a:pPr lvl="0" indent="-411480">
              <a:lnSpc>
                <a:spcPct val="95000"/>
              </a:lnSpc>
              <a:buSzPts val="2880"/>
            </a:pPr>
            <a:r>
              <a:rPr lang="en-US" sz="2600" dirty="0"/>
              <a:t>The authors advocated brain MRI and laboratory investigations in the initial workup of all patients including older patients with microvascular risk factors.</a:t>
            </a:r>
            <a:endParaRPr lang="en-US" sz="2600" baseline="30000" dirty="0"/>
          </a:p>
          <a:p>
            <a:pPr marL="45720" lvl="0" indent="0" algn="l" rtl="0">
              <a:lnSpc>
                <a:spcPct val="95000"/>
              </a:lnSpc>
              <a:spcBef>
                <a:spcPts val="0"/>
              </a:spcBef>
              <a:spcAft>
                <a:spcPts val="0"/>
              </a:spcAft>
              <a:buSzPts val="2880"/>
              <a:buNone/>
            </a:pPr>
            <a:endParaRPr lang="en-US" sz="2600" baseline="30000" dirty="0"/>
          </a:p>
          <a:p>
            <a:pPr marL="457200" lvl="0" indent="-411480" algn="l" rtl="0">
              <a:lnSpc>
                <a:spcPct val="95000"/>
              </a:lnSpc>
              <a:spcBef>
                <a:spcPts val="0"/>
              </a:spcBef>
              <a:spcAft>
                <a:spcPts val="0"/>
              </a:spcAft>
              <a:buSzPts val="2880"/>
              <a:buChar char="•"/>
            </a:pPr>
            <a:endParaRPr sz="2600" baseline="30000" dirty="0"/>
          </a:p>
        </p:txBody>
      </p:sp>
      <p:pic>
        <p:nvPicPr>
          <p:cNvPr id="2" name="Recorded Sound">
            <a:hlinkClick r:id="" action="ppaction://media"/>
            <a:extLst>
              <a:ext uri="{FF2B5EF4-FFF2-40B4-BE49-F238E27FC236}">
                <a16:creationId xmlns:a16="http://schemas.microsoft.com/office/drawing/2014/main" id="{25C87E08-9CBC-95E3-5D2E-CB10C966A492}"/>
              </a:ext>
            </a:extLst>
          </p:cNvPr>
          <p:cNvPicPr>
            <a:picLocks noChangeAspect="1"/>
          </p:cNvPicPr>
          <p:nvPr>
            <a:audioFile r:link="rId1"/>
            <p:extLst>
              <p:ext uri="{DAA4B4D4-6D71-4841-9C94-3DE7FCFB9230}">
                <p14:media xmlns:p14="http://schemas.microsoft.com/office/powerpoint/2010/main" r:embed="rId2">
                  <p14:trim st="1095"/>
                </p14:media>
              </p:ext>
            </p:extLst>
          </p:nvPr>
        </p:nvPicPr>
        <p:blipFill>
          <a:blip r:embed="rId5"/>
          <a:stretch>
            <a:fillRect/>
          </a:stretch>
        </p:blipFill>
        <p:spPr>
          <a:xfrm>
            <a:off x="11241172" y="6055264"/>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418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g393344cca0f_0_42"/>
          <p:cNvSpPr txBox="1">
            <a:spLocks noGrp="1"/>
          </p:cNvSpPr>
          <p:nvPr>
            <p:ph type="title"/>
          </p:nvPr>
        </p:nvSpPr>
        <p:spPr>
          <a:xfrm>
            <a:off x="668593" y="-244236"/>
            <a:ext cx="9554129"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Other choices</a:t>
            </a:r>
            <a:endParaRPr dirty="0"/>
          </a:p>
        </p:txBody>
      </p:sp>
      <p:sp>
        <p:nvSpPr>
          <p:cNvPr id="190" name="Google Shape;190;g393344cca0f_0_42"/>
          <p:cNvSpPr txBox="1">
            <a:spLocks noGrp="1"/>
          </p:cNvSpPr>
          <p:nvPr>
            <p:ph type="body" idx="1"/>
          </p:nvPr>
        </p:nvSpPr>
        <p:spPr>
          <a:xfrm>
            <a:off x="545760" y="682287"/>
            <a:ext cx="11100479" cy="5207236"/>
          </a:xfrm>
          <a:prstGeom prst="rect">
            <a:avLst/>
          </a:prstGeom>
        </p:spPr>
        <p:txBody>
          <a:bodyPr spcFirstLastPara="1" wrap="square" lIns="91425" tIns="45700" rIns="91425" bIns="45700" anchor="t" anchorCtr="0">
            <a:noAutofit/>
          </a:bodyPr>
          <a:lstStyle/>
          <a:p>
            <a:pPr marL="457200" lvl="0" indent="-398145" algn="l" rtl="0">
              <a:lnSpc>
                <a:spcPct val="115000"/>
              </a:lnSpc>
              <a:spcBef>
                <a:spcPts val="1000"/>
              </a:spcBef>
              <a:spcAft>
                <a:spcPts val="0"/>
              </a:spcAft>
              <a:buSzPts val="2670"/>
              <a:buChar char="•"/>
            </a:pPr>
            <a:r>
              <a:rPr lang="en-US" sz="2400" dirty="0"/>
              <a:t>In this case, the patient’s significant past ENT history and associated facial pain, forgoing neuroimaging and instead referring the patient to his PCP for better management of blood pressure and diabetes (Choice A) could have potentially devastating outcomes.</a:t>
            </a:r>
            <a:endParaRPr sz="2400" dirty="0"/>
          </a:p>
          <a:p>
            <a:pPr indent="-398145">
              <a:lnSpc>
                <a:spcPct val="115000"/>
              </a:lnSpc>
              <a:spcBef>
                <a:spcPts val="0"/>
              </a:spcBef>
              <a:buSzPts val="2670"/>
            </a:pPr>
            <a:r>
              <a:rPr lang="en-US" sz="2400" dirty="0"/>
              <a:t>Patients with diplopia from isolated cranial nerve VI palsy can be managed with prisms (Choice C), occlusion patches, botulinum toxin (if myasthenia ruled out), and surgery. Surgery is considered for patients with 6 months of stable orthoptic measurements.</a:t>
            </a:r>
          </a:p>
          <a:p>
            <a:pPr marL="457200" lvl="0" indent="-398145" algn="l" rtl="0">
              <a:lnSpc>
                <a:spcPct val="115000"/>
              </a:lnSpc>
              <a:spcBef>
                <a:spcPts val="0"/>
              </a:spcBef>
              <a:spcAft>
                <a:spcPts val="0"/>
              </a:spcAft>
              <a:buSzPts val="2670"/>
              <a:buChar char="•"/>
            </a:pPr>
            <a:r>
              <a:rPr lang="en-US" sz="2400" dirty="0"/>
              <a:t>Even when a patient does meet criteria for an “isolated sixth nerve palsy,” not requiring neuroimaging, it is critical to consider conditions which can mimic lateral rectus palsy such as thyroid eye disease, myasthenia gravis (Choice D), and giant cell arteritis.</a:t>
            </a:r>
            <a:endParaRPr sz="2400" dirty="0"/>
          </a:p>
          <a:p>
            <a:pPr marL="457200" lvl="0" indent="0" algn="l" rtl="0">
              <a:lnSpc>
                <a:spcPct val="115000"/>
              </a:lnSpc>
              <a:spcBef>
                <a:spcPts val="1000"/>
              </a:spcBef>
              <a:spcAft>
                <a:spcPts val="0"/>
              </a:spcAft>
              <a:buNone/>
            </a:pPr>
            <a:endParaRPr sz="2400" dirty="0"/>
          </a:p>
        </p:txBody>
      </p:sp>
      <p:pic>
        <p:nvPicPr>
          <p:cNvPr id="2" name="Recorded Sound">
            <a:hlinkClick r:id="" action="ppaction://media"/>
            <a:extLst>
              <a:ext uri="{FF2B5EF4-FFF2-40B4-BE49-F238E27FC236}">
                <a16:creationId xmlns:a16="http://schemas.microsoft.com/office/drawing/2014/main" id="{57AB6472-F1BC-7EE7-7A88-DB151CDA3FCB}"/>
              </a:ext>
            </a:extLst>
          </p:cNvPr>
          <p:cNvPicPr>
            <a:picLocks noChangeAspect="1"/>
          </p:cNvPicPr>
          <p:nvPr>
            <a:audioFile r:link="rId1"/>
            <p:extLst>
              <p:ext uri="{DAA4B4D4-6D71-4841-9C94-3DE7FCFB9230}">
                <p14:media xmlns:p14="http://schemas.microsoft.com/office/powerpoint/2010/main" r:embed="rId2">
                  <p14:trim st="1750"/>
                </p14:media>
              </p:ext>
            </p:extLst>
          </p:nvPr>
        </p:nvPicPr>
        <p:blipFill>
          <a:blip r:embed="rId5"/>
          <a:stretch>
            <a:fillRect/>
          </a:stretch>
        </p:blipFill>
        <p:spPr>
          <a:xfrm>
            <a:off x="11413699" y="5968999"/>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229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9"/>
          <p:cNvSpPr txBox="1">
            <a:spLocks noGrp="1"/>
          </p:cNvSpPr>
          <p:nvPr>
            <p:ph type="body" idx="1"/>
          </p:nvPr>
        </p:nvSpPr>
        <p:spPr>
          <a:xfrm>
            <a:off x="450264" y="411999"/>
            <a:ext cx="9866100" cy="3820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4000" b="1"/>
              <a:t>Neuroimaging obtained</a:t>
            </a:r>
            <a:r>
              <a:rPr lang="en-US" sz="4000" dirty="0"/>
              <a:t>:</a:t>
            </a:r>
            <a:endParaRPr sz="4000" dirty="0"/>
          </a:p>
          <a:p>
            <a:pPr marL="228600" lvl="0" indent="-285750" algn="l" rtl="0">
              <a:lnSpc>
                <a:spcPct val="90000"/>
              </a:lnSpc>
              <a:spcBef>
                <a:spcPts val="1000"/>
              </a:spcBef>
              <a:spcAft>
                <a:spcPts val="0"/>
              </a:spcAft>
              <a:buClr>
                <a:schemeClr val="dk1"/>
              </a:buClr>
              <a:buSzPts val="3700"/>
              <a:buChar char="•"/>
            </a:pPr>
            <a:r>
              <a:rPr lang="en-US" sz="3700" dirty="0"/>
              <a:t>CT scan</a:t>
            </a:r>
            <a:endParaRPr sz="3700" dirty="0"/>
          </a:p>
          <a:p>
            <a:pPr marL="228600" lvl="0" indent="-285750" algn="l" rtl="0">
              <a:lnSpc>
                <a:spcPct val="90000"/>
              </a:lnSpc>
              <a:spcBef>
                <a:spcPts val="1000"/>
              </a:spcBef>
              <a:spcAft>
                <a:spcPts val="0"/>
              </a:spcAft>
              <a:buClr>
                <a:schemeClr val="dk1"/>
              </a:buClr>
              <a:buSzPts val="3700"/>
              <a:buChar char="•"/>
            </a:pPr>
            <a:r>
              <a:rPr lang="en-US" sz="3700" dirty="0"/>
              <a:t>MRI </a:t>
            </a:r>
            <a:endParaRPr sz="3700" dirty="0"/>
          </a:p>
          <a:p>
            <a:pPr marL="0" lvl="0" indent="0" algn="l" rtl="0">
              <a:lnSpc>
                <a:spcPct val="90000"/>
              </a:lnSpc>
              <a:spcBef>
                <a:spcPts val="1000"/>
              </a:spcBef>
              <a:spcAft>
                <a:spcPts val="0"/>
              </a:spcAft>
              <a:buClr>
                <a:schemeClr val="dk1"/>
              </a:buClr>
              <a:buSzPts val="2800"/>
              <a:buNone/>
            </a:pPr>
            <a:endParaRPr sz="3700" dirty="0"/>
          </a:p>
        </p:txBody>
      </p:sp>
      <p:sp>
        <p:nvSpPr>
          <p:cNvPr id="197" name="Google Shape;197;p9"/>
          <p:cNvSpPr txBox="1"/>
          <p:nvPr/>
        </p:nvSpPr>
        <p:spPr>
          <a:xfrm>
            <a:off x="450264" y="2898979"/>
            <a:ext cx="11014149" cy="203129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Font typeface="Arial"/>
              <a:buNone/>
            </a:pPr>
            <a:r>
              <a:rPr lang="en-US" sz="2400" dirty="0">
                <a:solidFill>
                  <a:schemeClr val="dk1"/>
                </a:solidFill>
              </a:rPr>
              <a:t>Although this patient is older and had known vascular risk factors for microvascular sixth nerve palsy, the </a:t>
            </a:r>
            <a:r>
              <a:rPr lang="en-US" sz="2400" u="sng" dirty="0">
                <a:solidFill>
                  <a:schemeClr val="dk1"/>
                </a:solidFill>
              </a:rPr>
              <a:t>history of complicated otitis externa</a:t>
            </a:r>
            <a:r>
              <a:rPr lang="en-US" sz="2400" dirty="0">
                <a:solidFill>
                  <a:schemeClr val="dk1"/>
                </a:solidFill>
              </a:rPr>
              <a:t> and </a:t>
            </a:r>
            <a:r>
              <a:rPr lang="en-US" sz="2400" u="sng" dirty="0">
                <a:solidFill>
                  <a:schemeClr val="dk1"/>
                </a:solidFill>
              </a:rPr>
              <a:t>presence of associated ipsilateral facial pain</a:t>
            </a:r>
            <a:r>
              <a:rPr lang="en-US" sz="2400" dirty="0">
                <a:solidFill>
                  <a:schemeClr val="dk1"/>
                </a:solidFill>
              </a:rPr>
              <a:t> prompted admission and neuroimaging with scrutiny of the complete sixth nerve course and comparison with past studies.</a:t>
            </a:r>
            <a:endParaRPr sz="4000" dirty="0">
              <a:solidFill>
                <a:schemeClr val="dk1"/>
              </a:solidFill>
              <a:latin typeface="Calibri"/>
              <a:ea typeface="Calibri"/>
              <a:cs typeface="Calibri"/>
              <a:sym typeface="Calibri"/>
            </a:endParaRPr>
          </a:p>
        </p:txBody>
      </p:sp>
      <p:pic>
        <p:nvPicPr>
          <p:cNvPr id="2" name="Recorded Sound">
            <a:hlinkClick r:id="" action="ppaction://media"/>
            <a:extLst>
              <a:ext uri="{FF2B5EF4-FFF2-40B4-BE49-F238E27FC236}">
                <a16:creationId xmlns:a16="http://schemas.microsoft.com/office/drawing/2014/main" id="{9B861A8A-9581-A72A-CBC4-759701413AEE}"/>
              </a:ext>
            </a:extLst>
          </p:cNvPr>
          <p:cNvPicPr>
            <a:picLocks noChangeAspect="1"/>
          </p:cNvPicPr>
          <p:nvPr>
            <a:audioFile r:link="rId1"/>
            <p:extLst>
              <p:ext uri="{DAA4B4D4-6D71-4841-9C94-3DE7FCFB9230}">
                <p14:media xmlns:p14="http://schemas.microsoft.com/office/powerpoint/2010/main" r:embed="rId2">
                  <p14:trim st="1186"/>
                </p14:media>
              </p:ext>
            </p:extLst>
          </p:nvPr>
        </p:nvPicPr>
        <p:blipFill>
          <a:blip r:embed="rId5"/>
          <a:stretch>
            <a:fillRect/>
          </a:stretch>
        </p:blipFill>
        <p:spPr>
          <a:xfrm>
            <a:off x="11464413" y="6003506"/>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233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childTnLst>
        </p:cTn>
      </p:par>
    </p:tnLst>
    <p:bldLst>
      <p:bldP spid="19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1"/>
          <p:cNvSpPr txBox="1">
            <a:spLocks noGrp="1"/>
          </p:cNvSpPr>
          <p:nvPr>
            <p:ph type="title"/>
          </p:nvPr>
        </p:nvSpPr>
        <p:spPr>
          <a:xfrm>
            <a:off x="267300" y="2828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dirty="0"/>
              <a:t>Bone window CT without contrast</a:t>
            </a:r>
            <a:endParaRPr dirty="0"/>
          </a:p>
          <a:p>
            <a:pPr marL="0" lvl="0" indent="0" algn="l" rtl="0">
              <a:lnSpc>
                <a:spcPct val="90000"/>
              </a:lnSpc>
              <a:spcBef>
                <a:spcPts val="0"/>
              </a:spcBef>
              <a:spcAft>
                <a:spcPts val="0"/>
              </a:spcAft>
              <a:buClr>
                <a:schemeClr val="dk1"/>
              </a:buClr>
              <a:buSzPts val="4000"/>
              <a:buFont typeface="Arial"/>
              <a:buNone/>
            </a:pPr>
            <a:r>
              <a:rPr lang="en-US" dirty="0"/>
              <a:t>Skull Base </a:t>
            </a:r>
            <a:endParaRPr dirty="0"/>
          </a:p>
        </p:txBody>
      </p:sp>
      <p:pic>
        <p:nvPicPr>
          <p:cNvPr id="204" name="Google Shape;204;p11"/>
          <p:cNvPicPr preferRelativeResize="0"/>
          <p:nvPr/>
        </p:nvPicPr>
        <p:blipFill rotWithShape="1">
          <a:blip r:embed="rId5">
            <a:alphaModFix/>
          </a:blip>
          <a:srcRect b="64989"/>
          <a:stretch/>
        </p:blipFill>
        <p:spPr>
          <a:xfrm>
            <a:off x="2881575" y="1500246"/>
            <a:ext cx="8244166" cy="5357751"/>
          </a:xfrm>
          <a:prstGeom prst="rect">
            <a:avLst/>
          </a:prstGeom>
          <a:noFill/>
          <a:ln>
            <a:noFill/>
          </a:ln>
        </p:spPr>
      </p:pic>
      <p:sp>
        <p:nvSpPr>
          <p:cNvPr id="205" name="Google Shape;205;p11"/>
          <p:cNvSpPr txBox="1"/>
          <p:nvPr/>
        </p:nvSpPr>
        <p:spPr>
          <a:xfrm>
            <a:off x="3802475" y="6350100"/>
            <a:ext cx="78993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latin typeface="Calibri"/>
                <a:ea typeface="Calibri"/>
                <a:cs typeface="Calibri"/>
                <a:sym typeface="Calibri"/>
              </a:rPr>
              <a:t>Presentation                                           Seven months prior</a:t>
            </a:r>
            <a:endParaRPr sz="2100">
              <a:solidFill>
                <a:schemeClr val="lt1"/>
              </a:solidFill>
              <a:latin typeface="Calibri"/>
              <a:ea typeface="Calibri"/>
              <a:cs typeface="Calibri"/>
              <a:sym typeface="Calibri"/>
            </a:endParaRPr>
          </a:p>
        </p:txBody>
      </p:sp>
      <p:cxnSp>
        <p:nvCxnSpPr>
          <p:cNvPr id="206" name="Google Shape;206;p11"/>
          <p:cNvCxnSpPr/>
          <p:nvPr/>
        </p:nvCxnSpPr>
        <p:spPr>
          <a:xfrm>
            <a:off x="2485875" y="2996900"/>
            <a:ext cx="2125800" cy="685800"/>
          </a:xfrm>
          <a:prstGeom prst="straightConnector1">
            <a:avLst/>
          </a:prstGeom>
          <a:noFill/>
          <a:ln w="38100" cap="flat" cmpd="sng">
            <a:solidFill>
              <a:srgbClr val="FFFF00"/>
            </a:solidFill>
            <a:prstDash val="solid"/>
            <a:round/>
            <a:headEnd type="none" w="med" len="med"/>
            <a:tailEnd type="triangle" w="med" len="med"/>
          </a:ln>
        </p:spPr>
      </p:cxnSp>
      <p:sp>
        <p:nvSpPr>
          <p:cNvPr id="207" name="Google Shape;207;p11"/>
          <p:cNvSpPr txBox="1"/>
          <p:nvPr/>
        </p:nvSpPr>
        <p:spPr>
          <a:xfrm>
            <a:off x="797057" y="2251114"/>
            <a:ext cx="1931700" cy="1391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Clr>
                <a:schemeClr val="dk1"/>
              </a:buClr>
              <a:buSzPts val="1100"/>
              <a:buFont typeface="Arial"/>
              <a:buNone/>
            </a:pPr>
            <a:r>
              <a:rPr lang="en-US" dirty="0">
                <a:solidFill>
                  <a:schemeClr val="dk1"/>
                </a:solidFill>
              </a:rPr>
              <a:t>new cortical erosions along the left anterior margin of the clivus and posterior margin of the left pterygoid</a:t>
            </a:r>
            <a:endParaRPr sz="3000" dirty="0">
              <a:solidFill>
                <a:schemeClr val="dk1"/>
              </a:solidFill>
              <a:latin typeface="Calibri"/>
              <a:ea typeface="Calibri"/>
              <a:cs typeface="Calibri"/>
              <a:sym typeface="Calibri"/>
            </a:endParaRPr>
          </a:p>
        </p:txBody>
      </p:sp>
      <p:pic>
        <p:nvPicPr>
          <p:cNvPr id="2" name="Recorded Sound">
            <a:hlinkClick r:id="" action="ppaction://media"/>
            <a:extLst>
              <a:ext uri="{FF2B5EF4-FFF2-40B4-BE49-F238E27FC236}">
                <a16:creationId xmlns:a16="http://schemas.microsoft.com/office/drawing/2014/main" id="{47815A9E-26A2-704C-9105-C287851196A2}"/>
              </a:ext>
            </a:extLst>
          </p:cNvPr>
          <p:cNvPicPr>
            <a:picLocks noChangeAspect="1"/>
          </p:cNvPicPr>
          <p:nvPr>
            <a:audioFile r:link="rId1"/>
            <p:extLst>
              <p:ext uri="{DAA4B4D4-6D71-4841-9C94-3DE7FCFB9230}">
                <p14:media xmlns:p14="http://schemas.microsoft.com/office/powerpoint/2010/main" r:embed="rId2">
                  <p14:trim st="1319"/>
                </p14:media>
              </p:ext>
            </p:extLst>
          </p:nvPr>
        </p:nvPicPr>
        <p:blipFill>
          <a:blip r:embed="rId6"/>
          <a:stretch>
            <a:fillRect/>
          </a:stretch>
        </p:blipFill>
        <p:spPr>
          <a:xfrm>
            <a:off x="11396447" y="6262298"/>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304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39326e081ce_0_30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a:t>CT</a:t>
            </a:r>
            <a:endParaRPr/>
          </a:p>
        </p:txBody>
      </p:sp>
      <p:sp>
        <p:nvSpPr>
          <p:cNvPr id="214" name="Google Shape;214;g39326e081ce_0_306"/>
          <p:cNvSpPr txBox="1"/>
          <p:nvPr/>
        </p:nvSpPr>
        <p:spPr>
          <a:xfrm>
            <a:off x="765935" y="2868275"/>
            <a:ext cx="2169000" cy="895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US">
                <a:solidFill>
                  <a:schemeClr val="dk1"/>
                </a:solidFill>
              </a:rPr>
              <a:t>asymmetric infiltration </a:t>
            </a:r>
            <a:br>
              <a:rPr lang="en-US">
                <a:solidFill>
                  <a:schemeClr val="dk1"/>
                </a:solidFill>
              </a:rPr>
            </a:br>
            <a:r>
              <a:rPr lang="en-US">
                <a:solidFill>
                  <a:schemeClr val="dk1"/>
                </a:solidFill>
              </a:rPr>
              <a:t>of the fat below the left stylomastoid foramen</a:t>
            </a:r>
            <a:endParaRPr sz="3000">
              <a:solidFill>
                <a:schemeClr val="dk1"/>
              </a:solidFill>
              <a:latin typeface="Calibri"/>
              <a:ea typeface="Calibri"/>
              <a:cs typeface="Calibri"/>
              <a:sym typeface="Calibri"/>
            </a:endParaRPr>
          </a:p>
        </p:txBody>
      </p:sp>
      <p:pic>
        <p:nvPicPr>
          <p:cNvPr id="215" name="Google Shape;215;g39326e081ce_0_306"/>
          <p:cNvPicPr preferRelativeResize="0"/>
          <p:nvPr/>
        </p:nvPicPr>
        <p:blipFill rotWithShape="1">
          <a:blip r:embed="rId5">
            <a:alphaModFix/>
          </a:blip>
          <a:srcRect t="34257" b="38478"/>
          <a:stretch/>
        </p:blipFill>
        <p:spPr>
          <a:xfrm>
            <a:off x="2817737" y="2119175"/>
            <a:ext cx="9363599" cy="4738825"/>
          </a:xfrm>
          <a:prstGeom prst="rect">
            <a:avLst/>
          </a:prstGeom>
          <a:noFill/>
          <a:ln>
            <a:noFill/>
          </a:ln>
        </p:spPr>
      </p:pic>
      <p:cxnSp>
        <p:nvCxnSpPr>
          <p:cNvPr id="216" name="Google Shape;216;g39326e081ce_0_306"/>
          <p:cNvCxnSpPr/>
          <p:nvPr/>
        </p:nvCxnSpPr>
        <p:spPr>
          <a:xfrm>
            <a:off x="2691600" y="3394600"/>
            <a:ext cx="3264000" cy="1028700"/>
          </a:xfrm>
          <a:prstGeom prst="straightConnector1">
            <a:avLst/>
          </a:prstGeom>
          <a:noFill/>
          <a:ln w="38100" cap="flat" cmpd="sng">
            <a:solidFill>
              <a:srgbClr val="FF0000"/>
            </a:solidFill>
            <a:prstDash val="solid"/>
            <a:round/>
            <a:headEnd type="none" w="med" len="med"/>
            <a:tailEnd type="triangle" w="med" len="med"/>
          </a:ln>
        </p:spPr>
      </p:cxnSp>
      <p:sp>
        <p:nvSpPr>
          <p:cNvPr id="217" name="Google Shape;217;g39326e081ce_0_306"/>
          <p:cNvSpPr txBox="1"/>
          <p:nvPr/>
        </p:nvSpPr>
        <p:spPr>
          <a:xfrm>
            <a:off x="4351046" y="6459814"/>
            <a:ext cx="78993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latin typeface="Calibri"/>
                <a:ea typeface="Calibri"/>
                <a:cs typeface="Calibri"/>
                <a:sym typeface="Calibri"/>
              </a:rPr>
              <a:t>Presentation                                                 Seven months prior</a:t>
            </a:r>
            <a:endParaRPr sz="2100">
              <a:solidFill>
                <a:schemeClr val="lt1"/>
              </a:solidFill>
              <a:latin typeface="Calibri"/>
              <a:ea typeface="Calibri"/>
              <a:cs typeface="Calibri"/>
              <a:sym typeface="Calibri"/>
            </a:endParaRPr>
          </a:p>
        </p:txBody>
      </p:sp>
      <p:cxnSp>
        <p:nvCxnSpPr>
          <p:cNvPr id="218" name="Google Shape;218;g39326e081ce_0_306"/>
          <p:cNvCxnSpPr/>
          <p:nvPr/>
        </p:nvCxnSpPr>
        <p:spPr>
          <a:xfrm>
            <a:off x="10796725" y="2942025"/>
            <a:ext cx="137100" cy="1450500"/>
          </a:xfrm>
          <a:prstGeom prst="straightConnector1">
            <a:avLst/>
          </a:prstGeom>
          <a:noFill/>
          <a:ln w="38100" cap="flat" cmpd="sng">
            <a:solidFill>
              <a:srgbClr val="FFFF00"/>
            </a:solidFill>
            <a:prstDash val="solid"/>
            <a:round/>
            <a:headEnd type="none" w="med" len="med"/>
            <a:tailEnd type="triangle" w="med" len="med"/>
          </a:ln>
        </p:spPr>
      </p:cxnSp>
      <p:sp>
        <p:nvSpPr>
          <p:cNvPr id="219" name="Google Shape;219;g39326e081ce_0_306"/>
          <p:cNvSpPr txBox="1"/>
          <p:nvPr/>
        </p:nvSpPr>
        <p:spPr>
          <a:xfrm>
            <a:off x="10179167" y="2622961"/>
            <a:ext cx="2169000" cy="400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US">
                <a:solidFill>
                  <a:schemeClr val="lt1"/>
                </a:solidFill>
              </a:rPr>
              <a:t>normal fat</a:t>
            </a:r>
            <a:endParaRPr sz="3000">
              <a:solidFill>
                <a:schemeClr val="lt1"/>
              </a:solidFill>
              <a:latin typeface="Calibri"/>
              <a:ea typeface="Calibri"/>
              <a:cs typeface="Calibri"/>
              <a:sym typeface="Calibri"/>
            </a:endParaRPr>
          </a:p>
        </p:txBody>
      </p:sp>
      <p:pic>
        <p:nvPicPr>
          <p:cNvPr id="2" name="Recorded Sound">
            <a:hlinkClick r:id="" action="ppaction://media"/>
            <a:extLst>
              <a:ext uri="{FF2B5EF4-FFF2-40B4-BE49-F238E27FC236}">
                <a16:creationId xmlns:a16="http://schemas.microsoft.com/office/drawing/2014/main" id="{55C96BB2-830C-4CA9-DC03-E3C92C74111B}"/>
              </a:ext>
            </a:extLst>
          </p:cNvPr>
          <p:cNvPicPr>
            <a:picLocks noChangeAspect="1"/>
          </p:cNvPicPr>
          <p:nvPr>
            <a:audioFile r:link="rId1"/>
            <p:extLst>
              <p:ext uri="{DAA4B4D4-6D71-4841-9C94-3DE7FCFB9230}">
                <p14:media xmlns:p14="http://schemas.microsoft.com/office/powerpoint/2010/main" r:embed="rId2">
                  <p14:trim st="1655"/>
                </p14:media>
              </p:ext>
            </p:extLst>
          </p:nvPr>
        </p:nvPicPr>
        <p:blipFill>
          <a:blip r:embed="rId6"/>
          <a:stretch>
            <a:fillRect/>
          </a:stretch>
        </p:blipFill>
        <p:spPr>
          <a:xfrm>
            <a:off x="389153" y="4968333"/>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14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13"/>
          <p:cNvSpPr txBox="1">
            <a:spLocks noGrp="1"/>
          </p:cNvSpPr>
          <p:nvPr>
            <p:ph type="title"/>
          </p:nvPr>
        </p:nvSpPr>
        <p:spPr>
          <a:xfrm>
            <a:off x="0" y="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a:t>MRI - Axial T1 pre-contrast </a:t>
            </a:r>
            <a:endParaRPr/>
          </a:p>
        </p:txBody>
      </p:sp>
      <p:pic>
        <p:nvPicPr>
          <p:cNvPr id="226" name="Google Shape;226;p13"/>
          <p:cNvPicPr preferRelativeResize="0"/>
          <p:nvPr/>
        </p:nvPicPr>
        <p:blipFill rotWithShape="1">
          <a:blip r:embed="rId5">
            <a:alphaModFix/>
          </a:blip>
          <a:srcRect t="62650"/>
          <a:stretch/>
        </p:blipFill>
        <p:spPr>
          <a:xfrm>
            <a:off x="3279250" y="1056525"/>
            <a:ext cx="8367774" cy="5801476"/>
          </a:xfrm>
          <a:prstGeom prst="rect">
            <a:avLst/>
          </a:prstGeom>
          <a:noFill/>
          <a:ln>
            <a:noFill/>
          </a:ln>
        </p:spPr>
      </p:pic>
      <p:sp>
        <p:nvSpPr>
          <p:cNvPr id="227" name="Google Shape;227;p13"/>
          <p:cNvSpPr txBox="1"/>
          <p:nvPr/>
        </p:nvSpPr>
        <p:spPr>
          <a:xfrm>
            <a:off x="4419618" y="6459814"/>
            <a:ext cx="78993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a:solidFill>
                  <a:schemeClr val="lt1"/>
                </a:solidFill>
                <a:latin typeface="Calibri"/>
                <a:ea typeface="Calibri"/>
                <a:cs typeface="Calibri"/>
                <a:sym typeface="Calibri"/>
              </a:rPr>
              <a:t>    Presentation                                      Seven months prior</a:t>
            </a:r>
            <a:endParaRPr sz="2100">
              <a:solidFill>
                <a:schemeClr val="lt1"/>
              </a:solidFill>
              <a:latin typeface="Calibri"/>
              <a:ea typeface="Calibri"/>
              <a:cs typeface="Calibri"/>
              <a:sym typeface="Calibri"/>
            </a:endParaRPr>
          </a:p>
        </p:txBody>
      </p:sp>
      <p:cxnSp>
        <p:nvCxnSpPr>
          <p:cNvPr id="228" name="Google Shape;228;p13"/>
          <p:cNvCxnSpPr/>
          <p:nvPr/>
        </p:nvCxnSpPr>
        <p:spPr>
          <a:xfrm>
            <a:off x="2828725" y="2777475"/>
            <a:ext cx="2454900" cy="589800"/>
          </a:xfrm>
          <a:prstGeom prst="straightConnector1">
            <a:avLst/>
          </a:prstGeom>
          <a:noFill/>
          <a:ln w="38100" cap="flat" cmpd="sng">
            <a:solidFill>
              <a:srgbClr val="FFFF00"/>
            </a:solidFill>
            <a:prstDash val="solid"/>
            <a:round/>
            <a:headEnd type="none" w="med" len="med"/>
            <a:tailEnd type="triangle" w="med" len="med"/>
          </a:ln>
        </p:spPr>
      </p:cxnSp>
      <p:sp>
        <p:nvSpPr>
          <p:cNvPr id="229" name="Google Shape;229;p13"/>
          <p:cNvSpPr txBox="1"/>
          <p:nvPr/>
        </p:nvSpPr>
        <p:spPr>
          <a:xfrm>
            <a:off x="979149" y="1975875"/>
            <a:ext cx="2300100" cy="1391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US">
                <a:solidFill>
                  <a:schemeClr val="dk1"/>
                </a:solidFill>
              </a:rPr>
              <a:t>new hypointense signal involving the left clivus and petrous apex in the expected region of Dorello’s canal</a:t>
            </a:r>
            <a:endParaRPr sz="3000">
              <a:solidFill>
                <a:schemeClr val="dk1"/>
              </a:solidFill>
              <a:latin typeface="Calibri"/>
              <a:ea typeface="Calibri"/>
              <a:cs typeface="Calibri"/>
              <a:sym typeface="Calibri"/>
            </a:endParaRPr>
          </a:p>
        </p:txBody>
      </p:sp>
      <p:sp>
        <p:nvSpPr>
          <p:cNvPr id="230" name="Google Shape;230;p13"/>
          <p:cNvSpPr txBox="1"/>
          <p:nvPr/>
        </p:nvSpPr>
        <p:spPr>
          <a:xfrm>
            <a:off x="9699142" y="3959386"/>
            <a:ext cx="2169000" cy="400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US">
                <a:solidFill>
                  <a:schemeClr val="lt1"/>
                </a:solidFill>
                <a:highlight>
                  <a:schemeClr val="dk1"/>
                </a:highlight>
              </a:rPr>
              <a:t>petrous apex</a:t>
            </a:r>
            <a:endParaRPr sz="3000">
              <a:solidFill>
                <a:schemeClr val="lt1"/>
              </a:solidFill>
              <a:highlight>
                <a:schemeClr val="dk1"/>
              </a:highlight>
              <a:latin typeface="Calibri"/>
              <a:ea typeface="Calibri"/>
              <a:cs typeface="Calibri"/>
              <a:sym typeface="Calibri"/>
            </a:endParaRPr>
          </a:p>
        </p:txBody>
      </p:sp>
      <p:sp>
        <p:nvSpPr>
          <p:cNvPr id="231" name="Google Shape;231;p13"/>
          <p:cNvSpPr txBox="1"/>
          <p:nvPr/>
        </p:nvSpPr>
        <p:spPr>
          <a:xfrm>
            <a:off x="8927729" y="3757163"/>
            <a:ext cx="648000" cy="400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US">
                <a:solidFill>
                  <a:schemeClr val="lt1"/>
                </a:solidFill>
                <a:highlight>
                  <a:schemeClr val="dk1"/>
                </a:highlight>
              </a:rPr>
              <a:t>clivus</a:t>
            </a:r>
            <a:endParaRPr sz="3000">
              <a:solidFill>
                <a:schemeClr val="lt1"/>
              </a:solidFill>
              <a:highlight>
                <a:schemeClr val="dk1"/>
              </a:highlight>
              <a:latin typeface="Calibri"/>
              <a:ea typeface="Calibri"/>
              <a:cs typeface="Calibri"/>
              <a:sym typeface="Calibri"/>
            </a:endParaRPr>
          </a:p>
        </p:txBody>
      </p:sp>
      <p:pic>
        <p:nvPicPr>
          <p:cNvPr id="2" name="Recorded Sound">
            <a:hlinkClick r:id="" action="ppaction://media"/>
            <a:extLst>
              <a:ext uri="{FF2B5EF4-FFF2-40B4-BE49-F238E27FC236}">
                <a16:creationId xmlns:a16="http://schemas.microsoft.com/office/drawing/2014/main" id="{F95B3975-646F-8161-9581-A97A2B3A68BD}"/>
              </a:ext>
            </a:extLst>
          </p:cNvPr>
          <p:cNvPicPr>
            <a:picLocks noChangeAspect="1"/>
          </p:cNvPicPr>
          <p:nvPr>
            <a:audioFile r:link="rId1"/>
            <p:extLst>
              <p:ext uri="{DAA4B4D4-6D71-4841-9C94-3DE7FCFB9230}">
                <p14:media xmlns:p14="http://schemas.microsoft.com/office/powerpoint/2010/main" r:embed="rId2">
                  <p14:trim st="1139"/>
                </p14:media>
              </p:ext>
            </p:extLst>
          </p:nvPr>
        </p:nvPicPr>
        <p:blipFill>
          <a:blip r:embed="rId6"/>
          <a:stretch>
            <a:fillRect/>
          </a:stretch>
        </p:blipFill>
        <p:spPr>
          <a:xfrm>
            <a:off x="1476080" y="4830313"/>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654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17"/>
          <p:cNvSpPr txBox="1">
            <a:spLocks noGrp="1"/>
          </p:cNvSpPr>
          <p:nvPr>
            <p:ph type="title"/>
          </p:nvPr>
        </p:nvSpPr>
        <p:spPr>
          <a:xfrm>
            <a:off x="740575" y="2293450"/>
            <a:ext cx="113538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sz="4000"/>
              <a:t>How would you summarize this presentation?</a:t>
            </a:r>
            <a:endParaRPr/>
          </a:p>
        </p:txBody>
      </p:sp>
      <p:pic>
        <p:nvPicPr>
          <p:cNvPr id="2" name="Recorded Sound">
            <a:hlinkClick r:id="" action="ppaction://media"/>
            <a:extLst>
              <a:ext uri="{FF2B5EF4-FFF2-40B4-BE49-F238E27FC236}">
                <a16:creationId xmlns:a16="http://schemas.microsoft.com/office/drawing/2014/main" id="{4D4851FA-2D99-EE80-8637-91BE6BB5100F}"/>
              </a:ext>
            </a:extLst>
          </p:cNvPr>
          <p:cNvPicPr>
            <a:picLocks noChangeAspect="1"/>
          </p:cNvPicPr>
          <p:nvPr>
            <a:audioFile r:link="rId1"/>
            <p:extLst>
              <p:ext uri="{DAA4B4D4-6D71-4841-9C94-3DE7FCFB9230}">
                <p14:media xmlns:p14="http://schemas.microsoft.com/office/powerpoint/2010/main" r:embed="rId2">
                  <p14:trim st="1109"/>
                </p14:media>
              </p:ext>
            </p:extLst>
          </p:nvPr>
        </p:nvPicPr>
        <p:blipFill>
          <a:blip r:embed="rId5"/>
          <a:stretch>
            <a:fillRect/>
          </a:stretch>
        </p:blipFill>
        <p:spPr>
          <a:xfrm>
            <a:off x="11396452" y="6055264"/>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4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8"/>
          <p:cNvSpPr txBox="1">
            <a:spLocks noGrp="1"/>
          </p:cNvSpPr>
          <p:nvPr>
            <p:ph type="title"/>
          </p:nvPr>
        </p:nvSpPr>
        <p:spPr>
          <a:xfrm>
            <a:off x="464574" y="287031"/>
            <a:ext cx="11522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dirty="0"/>
              <a:t>Case Summary</a:t>
            </a:r>
            <a:endParaRPr dirty="0"/>
          </a:p>
        </p:txBody>
      </p:sp>
      <p:sp>
        <p:nvSpPr>
          <p:cNvPr id="244" name="Google Shape;244;p18"/>
          <p:cNvSpPr txBox="1">
            <a:spLocks noGrp="1"/>
          </p:cNvSpPr>
          <p:nvPr>
            <p:ph type="body" idx="1"/>
          </p:nvPr>
        </p:nvSpPr>
        <p:spPr>
          <a:xfrm>
            <a:off x="464574" y="1736100"/>
            <a:ext cx="10803194" cy="3671642"/>
          </a:xfrm>
          <a:prstGeom prst="rect">
            <a:avLst/>
          </a:prstGeom>
          <a:noFill/>
          <a:ln>
            <a:noFill/>
          </a:ln>
        </p:spPr>
        <p:txBody>
          <a:bodyPr spcFirstLastPara="1" wrap="square" lIns="91425" tIns="45700" rIns="91425" bIns="45700" anchor="t" anchorCtr="0">
            <a:normAutofit/>
          </a:bodyPr>
          <a:lstStyle/>
          <a:p>
            <a:pPr indent="-457200">
              <a:lnSpc>
                <a:spcPct val="100000"/>
              </a:lnSpc>
              <a:spcBef>
                <a:spcPts val="0"/>
              </a:spcBef>
              <a:buSzPts val="3200"/>
            </a:pPr>
            <a:r>
              <a:rPr lang="en-US" dirty="0"/>
              <a:t>Elderly male with history of poorly controlled diabetes mellitus, hypertension and complicated otitis externa presenting with ipsilateral facial pain and isolated ipsilateral cranial nerve VI palsy.</a:t>
            </a:r>
          </a:p>
          <a:p>
            <a:pPr indent="-457200">
              <a:lnSpc>
                <a:spcPct val="100000"/>
              </a:lnSpc>
              <a:spcBef>
                <a:spcPts val="0"/>
              </a:spcBef>
              <a:buSzPts val="3200"/>
            </a:pPr>
            <a:r>
              <a:rPr lang="en-US" dirty="0"/>
              <a:t>Comparison of current and previous neuroradiology revealed progressive intracranial infiltration of prior otitis.</a:t>
            </a:r>
          </a:p>
          <a:p>
            <a:pPr indent="-457200">
              <a:lnSpc>
                <a:spcPct val="100000"/>
              </a:lnSpc>
              <a:spcBef>
                <a:spcPts val="0"/>
              </a:spcBef>
              <a:buSzPts val="3200"/>
            </a:pPr>
            <a:r>
              <a:rPr lang="en-US" dirty="0"/>
              <a:t>Found to have ipsilateral petrous temporal osteomyelitis or </a:t>
            </a:r>
            <a:r>
              <a:rPr lang="en-US" dirty="0" err="1"/>
              <a:t>Gradenigo</a:t>
            </a:r>
            <a:r>
              <a:rPr lang="en-US" dirty="0"/>
              <a:t> syndrome.</a:t>
            </a:r>
          </a:p>
          <a:p>
            <a:pPr indent="-457200">
              <a:lnSpc>
                <a:spcPct val="115000"/>
              </a:lnSpc>
              <a:spcBef>
                <a:spcPts val="0"/>
              </a:spcBef>
            </a:pPr>
            <a:endParaRPr dirty="0"/>
          </a:p>
          <a:p>
            <a:pPr marL="228600" lvl="0" indent="-25400" algn="ctr" rtl="0">
              <a:lnSpc>
                <a:spcPct val="90000"/>
              </a:lnSpc>
              <a:spcBef>
                <a:spcPts val="1000"/>
              </a:spcBef>
              <a:spcAft>
                <a:spcPts val="0"/>
              </a:spcAft>
              <a:buClr>
                <a:schemeClr val="dk1"/>
              </a:buClr>
              <a:buSzPts val="3200"/>
              <a:buNone/>
            </a:pPr>
            <a:endParaRPr dirty="0"/>
          </a:p>
        </p:txBody>
      </p:sp>
      <p:pic>
        <p:nvPicPr>
          <p:cNvPr id="2" name="Recorded Sound">
            <a:hlinkClick r:id="" action="ppaction://media"/>
            <a:extLst>
              <a:ext uri="{FF2B5EF4-FFF2-40B4-BE49-F238E27FC236}">
                <a16:creationId xmlns:a16="http://schemas.microsoft.com/office/drawing/2014/main" id="{31998E09-AB1C-3EDE-900F-C10A9727E84C}"/>
              </a:ext>
            </a:extLst>
          </p:cNvPr>
          <p:cNvPicPr>
            <a:picLocks noChangeAspect="1"/>
          </p:cNvPicPr>
          <p:nvPr>
            <a:audioFile r:link="rId1"/>
            <p:extLst>
              <p:ext uri="{DAA4B4D4-6D71-4841-9C94-3DE7FCFB9230}">
                <p14:media xmlns:p14="http://schemas.microsoft.com/office/powerpoint/2010/main" r:embed="rId2">
                  <p14:trim st="1529"/>
                </p14:media>
              </p:ext>
            </p:extLst>
          </p:nvPr>
        </p:nvPicPr>
        <p:blipFill>
          <a:blip r:embed="rId5"/>
          <a:stretch>
            <a:fillRect/>
          </a:stretch>
        </p:blipFill>
        <p:spPr>
          <a:xfrm>
            <a:off x="11503595" y="6194761"/>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883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2"/>
                </p:tgtEl>
              </p:cMediaNode>
            </p:audio>
          </p:childTnLst>
        </p:cTn>
      </p:par>
    </p:tnLst>
    <p:bldLst>
      <p:bldP spid="24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146FB0-9CCC-57F4-1C61-D2ED5D79F4C5}"/>
              </a:ext>
            </a:extLst>
          </p:cNvPr>
          <p:cNvSpPr>
            <a:spLocks noGrp="1"/>
          </p:cNvSpPr>
          <p:nvPr>
            <p:ph type="title"/>
          </p:nvPr>
        </p:nvSpPr>
        <p:spPr>
          <a:xfrm>
            <a:off x="838200" y="1957951"/>
            <a:ext cx="10515600" cy="1325563"/>
          </a:xfrm>
        </p:spPr>
        <p:txBody>
          <a:bodyPr/>
          <a:lstStyle/>
          <a:p>
            <a:r>
              <a:rPr lang="en-US" b="1" dirty="0"/>
              <a:t>What is petrous temporal osteomyelitis or </a:t>
            </a:r>
            <a:r>
              <a:rPr lang="en-US" b="1" dirty="0" err="1"/>
              <a:t>Gradenigo</a:t>
            </a:r>
            <a:r>
              <a:rPr lang="en-US" b="1" dirty="0"/>
              <a:t> syndrome?</a:t>
            </a:r>
          </a:p>
        </p:txBody>
      </p:sp>
      <p:pic>
        <p:nvPicPr>
          <p:cNvPr id="2" name="Recorded Sound">
            <a:hlinkClick r:id="" action="ppaction://media"/>
            <a:extLst>
              <a:ext uri="{FF2B5EF4-FFF2-40B4-BE49-F238E27FC236}">
                <a16:creationId xmlns:a16="http://schemas.microsoft.com/office/drawing/2014/main" id="{56B8C79D-EFA6-C15C-8AA8-370F1DF0D44E}"/>
              </a:ext>
            </a:extLst>
          </p:cNvPr>
          <p:cNvPicPr>
            <a:picLocks noChangeAspect="1"/>
          </p:cNvPicPr>
          <p:nvPr>
            <a:audioFile r:link="rId1"/>
            <p:extLst>
              <p:ext uri="{DAA4B4D4-6D71-4841-9C94-3DE7FCFB9230}">
                <p14:media xmlns:p14="http://schemas.microsoft.com/office/powerpoint/2010/main" r:embed="rId2">
                  <p14:trim st="1290"/>
                </p14:media>
              </p:ext>
            </p:extLst>
          </p:nvPr>
        </p:nvPicPr>
        <p:blipFill>
          <a:blip r:embed="rId5"/>
          <a:stretch>
            <a:fillRect/>
          </a:stretch>
        </p:blipFill>
        <p:spPr>
          <a:xfrm>
            <a:off x="11353800" y="6176034"/>
            <a:ext cx="406400" cy="406400"/>
          </a:xfrm>
          <a:prstGeom prst="rect">
            <a:avLst/>
          </a:prstGeom>
        </p:spPr>
      </p:pic>
    </p:spTree>
    <p:extLst>
      <p:ext uri="{BB962C8B-B14F-4D97-AF65-F5344CB8AC3E}">
        <p14:creationId xmlns:p14="http://schemas.microsoft.com/office/powerpoint/2010/main" val="267689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dirty="0" err="1"/>
              <a:t>Gradenigo</a:t>
            </a:r>
            <a:r>
              <a:rPr lang="en-US" dirty="0"/>
              <a:t> Syndrome</a:t>
            </a:r>
            <a:endParaRPr dirty="0"/>
          </a:p>
        </p:txBody>
      </p:sp>
      <p:sp>
        <p:nvSpPr>
          <p:cNvPr id="280" name="Google Shape;280;p33"/>
          <p:cNvSpPr txBox="1"/>
          <p:nvPr/>
        </p:nvSpPr>
        <p:spPr>
          <a:xfrm>
            <a:off x="934550" y="1502650"/>
            <a:ext cx="10885500" cy="2769959"/>
          </a:xfrm>
          <a:prstGeom prst="rect">
            <a:avLst/>
          </a:prstGeom>
          <a:noFill/>
          <a:ln>
            <a:noFill/>
          </a:ln>
        </p:spPr>
        <p:txBody>
          <a:bodyPr spcFirstLastPara="1" wrap="square" lIns="91425" tIns="91425" rIns="91425" bIns="91425" anchor="t" anchorCtr="0">
            <a:spAutoFit/>
          </a:bodyPr>
          <a:lstStyle/>
          <a:p>
            <a:pPr marL="457200" lvl="0" indent="-406400" algn="l" rtl="0">
              <a:spcBef>
                <a:spcPts val="0"/>
              </a:spcBef>
              <a:spcAft>
                <a:spcPts val="0"/>
              </a:spcAft>
              <a:buClr>
                <a:schemeClr val="dk1"/>
              </a:buClr>
              <a:buSzPts val="2800"/>
              <a:buChar char="●"/>
            </a:pPr>
            <a:r>
              <a:rPr lang="en-US" sz="2800" dirty="0">
                <a:solidFill>
                  <a:schemeClr val="dk1"/>
                </a:solidFill>
              </a:rPr>
              <a:t>Triad: </a:t>
            </a:r>
            <a:endParaRPr sz="2800" dirty="0">
              <a:solidFill>
                <a:schemeClr val="dk1"/>
              </a:solidFill>
            </a:endParaRPr>
          </a:p>
          <a:p>
            <a:pPr marL="914400" lvl="1" indent="-406400" algn="l" rtl="0">
              <a:spcBef>
                <a:spcPts val="0"/>
              </a:spcBef>
              <a:spcAft>
                <a:spcPts val="0"/>
              </a:spcAft>
              <a:buClr>
                <a:schemeClr val="dk1"/>
              </a:buClr>
              <a:buSzPts val="2800"/>
              <a:buChar char="○"/>
            </a:pPr>
            <a:r>
              <a:rPr lang="en-US" sz="2800" dirty="0">
                <a:solidFill>
                  <a:schemeClr val="dk1"/>
                </a:solidFill>
              </a:rPr>
              <a:t>otitis media</a:t>
            </a:r>
            <a:endParaRPr sz="2800" dirty="0">
              <a:solidFill>
                <a:schemeClr val="dk1"/>
              </a:solidFill>
            </a:endParaRPr>
          </a:p>
          <a:p>
            <a:pPr marL="914400" lvl="1" indent="-406400" algn="l" rtl="0">
              <a:spcBef>
                <a:spcPts val="0"/>
              </a:spcBef>
              <a:spcAft>
                <a:spcPts val="0"/>
              </a:spcAft>
              <a:buClr>
                <a:schemeClr val="dk1"/>
              </a:buClr>
              <a:buSzPts val="2800"/>
              <a:buChar char="○"/>
            </a:pPr>
            <a:r>
              <a:rPr lang="en-US" sz="2800" dirty="0">
                <a:solidFill>
                  <a:schemeClr val="dk1"/>
                </a:solidFill>
              </a:rPr>
              <a:t>facial pain</a:t>
            </a:r>
            <a:endParaRPr sz="2800" dirty="0">
              <a:solidFill>
                <a:schemeClr val="dk1"/>
              </a:solidFill>
            </a:endParaRPr>
          </a:p>
          <a:p>
            <a:pPr marL="914400" lvl="1" indent="-406400" algn="l" rtl="0">
              <a:spcBef>
                <a:spcPts val="0"/>
              </a:spcBef>
              <a:spcAft>
                <a:spcPts val="0"/>
              </a:spcAft>
              <a:buClr>
                <a:schemeClr val="dk1"/>
              </a:buClr>
              <a:buSzPts val="2800"/>
              <a:buChar char="○"/>
            </a:pPr>
            <a:r>
              <a:rPr lang="en-US" sz="2800" dirty="0">
                <a:solidFill>
                  <a:schemeClr val="dk1"/>
                </a:solidFill>
              </a:rPr>
              <a:t>ipsilateral sixth nerve palsy</a:t>
            </a:r>
          </a:p>
          <a:p>
            <a:pPr marL="508000">
              <a:buClr>
                <a:schemeClr val="dk1"/>
              </a:buClr>
              <a:buSzPts val="2800"/>
            </a:pPr>
            <a:endParaRPr sz="2800" dirty="0">
              <a:solidFill>
                <a:schemeClr val="dk1"/>
              </a:solidFill>
            </a:endParaRPr>
          </a:p>
          <a:p>
            <a:pPr marL="457200" lvl="0" indent="0" algn="l" rtl="0">
              <a:spcBef>
                <a:spcPts val="0"/>
              </a:spcBef>
              <a:spcAft>
                <a:spcPts val="0"/>
              </a:spcAft>
              <a:buNone/>
            </a:pPr>
            <a:endParaRPr sz="2800" dirty="0">
              <a:solidFill>
                <a:schemeClr val="dk1"/>
              </a:solidFill>
            </a:endParaRPr>
          </a:p>
        </p:txBody>
      </p:sp>
      <p:pic>
        <p:nvPicPr>
          <p:cNvPr id="2" name="Recorded Sound">
            <a:hlinkClick r:id="" action="ppaction://media"/>
            <a:extLst>
              <a:ext uri="{FF2B5EF4-FFF2-40B4-BE49-F238E27FC236}">
                <a16:creationId xmlns:a16="http://schemas.microsoft.com/office/drawing/2014/main" id="{35F68F3B-759A-B689-E3A3-EFC70A88422E}"/>
              </a:ext>
            </a:extLst>
          </p:cNvPr>
          <p:cNvPicPr>
            <a:picLocks noChangeAspect="1"/>
          </p:cNvPicPr>
          <p:nvPr>
            <a:audioFile r:link="rId1"/>
            <p:extLst>
              <p:ext uri="{DAA4B4D4-6D71-4841-9C94-3DE7FCFB9230}">
                <p14:media xmlns:p14="http://schemas.microsoft.com/office/powerpoint/2010/main" r:embed="rId2">
                  <p14:trim st="1196"/>
                </p14:media>
              </p:ext>
            </p:extLst>
          </p:nvPr>
        </p:nvPicPr>
        <p:blipFill>
          <a:blip r:embed="rId5"/>
          <a:stretch>
            <a:fillRect/>
          </a:stretch>
        </p:blipFill>
        <p:spPr>
          <a:xfrm>
            <a:off x="10637329" y="5410134"/>
            <a:ext cx="369977" cy="3699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76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g393344cca0f_0_7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a:t>Gradenigo Syndrome</a:t>
            </a:r>
            <a:endParaRPr/>
          </a:p>
        </p:txBody>
      </p:sp>
      <p:sp>
        <p:nvSpPr>
          <p:cNvPr id="287" name="Google Shape;287;g393344cca0f_0_79"/>
          <p:cNvSpPr txBox="1"/>
          <p:nvPr/>
        </p:nvSpPr>
        <p:spPr>
          <a:xfrm>
            <a:off x="838200" y="1336863"/>
            <a:ext cx="10885500" cy="4852580"/>
          </a:xfrm>
          <a:prstGeom prst="rect">
            <a:avLst/>
          </a:prstGeom>
          <a:noFill/>
          <a:ln>
            <a:noFill/>
          </a:ln>
        </p:spPr>
        <p:txBody>
          <a:bodyPr spcFirstLastPara="1" wrap="square" lIns="91425" tIns="91425" rIns="91425" bIns="91425" anchor="t" anchorCtr="0">
            <a:spAutoFit/>
          </a:bodyPr>
          <a:lstStyle/>
          <a:p>
            <a:pPr marL="457200" lvl="0" indent="-406400" algn="l" rtl="0">
              <a:spcBef>
                <a:spcPts val="0"/>
              </a:spcBef>
              <a:spcAft>
                <a:spcPts val="0"/>
              </a:spcAft>
              <a:buClr>
                <a:schemeClr val="dk1"/>
              </a:buClr>
              <a:buSzPts val="2800"/>
              <a:buChar char="●"/>
            </a:pPr>
            <a:r>
              <a:rPr lang="en-US" sz="2600" dirty="0">
                <a:solidFill>
                  <a:schemeClr val="dk1"/>
                </a:solidFill>
              </a:rPr>
              <a:t>Often results from progression of untreated otitis media.</a:t>
            </a:r>
          </a:p>
          <a:p>
            <a:pPr marL="457200" lvl="0" indent="-406400" algn="l" rtl="0">
              <a:spcBef>
                <a:spcPts val="0"/>
              </a:spcBef>
              <a:spcAft>
                <a:spcPts val="0"/>
              </a:spcAft>
              <a:buClr>
                <a:schemeClr val="dk1"/>
              </a:buClr>
              <a:buSzPts val="2800"/>
              <a:buChar char="●"/>
            </a:pPr>
            <a:r>
              <a:rPr lang="en-US" sz="2600" dirty="0">
                <a:solidFill>
                  <a:schemeClr val="dk1"/>
                </a:solidFill>
              </a:rPr>
              <a:t>Prior to the advent of antibiotics, intracranial complications resulting from extension of ear infections including meningitis, labyrinthitis, venous sinus thrombosis and intracranial abscesses occurred in 2.3-6.4%. </a:t>
            </a:r>
          </a:p>
          <a:p>
            <a:pPr marL="457200" lvl="0" indent="-406400" algn="l" rtl="0">
              <a:spcBef>
                <a:spcPts val="0"/>
              </a:spcBef>
              <a:spcAft>
                <a:spcPts val="0"/>
              </a:spcAft>
              <a:buClr>
                <a:schemeClr val="dk1"/>
              </a:buClr>
              <a:buSzPts val="2800"/>
              <a:buChar char="●"/>
            </a:pPr>
            <a:r>
              <a:rPr lang="en-US" sz="2600" dirty="0">
                <a:solidFill>
                  <a:schemeClr val="dk1"/>
                </a:solidFill>
              </a:rPr>
              <a:t>With the introduction of antibiotics and enhanced imaging techniques, these complications have decreased significantly.</a:t>
            </a:r>
          </a:p>
          <a:p>
            <a:pPr marL="457200" indent="-406400">
              <a:buClr>
                <a:schemeClr val="dk1"/>
              </a:buClr>
              <a:buSzPts val="2800"/>
              <a:buFont typeface="Arial"/>
              <a:buChar char="●"/>
            </a:pPr>
            <a:r>
              <a:rPr lang="en-US" sz="2600" dirty="0">
                <a:solidFill>
                  <a:schemeClr val="dk1"/>
                </a:solidFill>
              </a:rPr>
              <a:t>In the post-antibiotic era, </a:t>
            </a:r>
            <a:r>
              <a:rPr lang="en-US" sz="2600" dirty="0" err="1">
                <a:solidFill>
                  <a:schemeClr val="dk1"/>
                </a:solidFill>
              </a:rPr>
              <a:t>Gradenigo</a:t>
            </a:r>
            <a:r>
              <a:rPr lang="en-US" sz="2600" dirty="0">
                <a:solidFill>
                  <a:schemeClr val="dk1"/>
                </a:solidFill>
              </a:rPr>
              <a:t> Syndrome exceedingly rare (2 per 100,000), and may present without manifesting the full triad.</a:t>
            </a:r>
            <a:r>
              <a:rPr lang="en-US" sz="2600" baseline="30000" dirty="0">
                <a:solidFill>
                  <a:schemeClr val="dk1"/>
                </a:solidFill>
              </a:rPr>
              <a:t>4,10</a:t>
            </a:r>
          </a:p>
          <a:p>
            <a:pPr marL="457200" indent="-406400">
              <a:buClr>
                <a:schemeClr val="dk1"/>
              </a:buClr>
              <a:buSzPts val="2800"/>
              <a:buFont typeface="Arial"/>
              <a:buChar char="●"/>
            </a:pPr>
            <a:r>
              <a:rPr lang="en-US" sz="2600" dirty="0">
                <a:solidFill>
                  <a:schemeClr val="dk1"/>
                </a:solidFill>
              </a:rPr>
              <a:t>Other causes of </a:t>
            </a:r>
            <a:r>
              <a:rPr lang="en-US" sz="2600" dirty="0" err="1">
                <a:solidFill>
                  <a:schemeClr val="dk1"/>
                </a:solidFill>
              </a:rPr>
              <a:t>Gradenigo</a:t>
            </a:r>
            <a:r>
              <a:rPr lang="en-US" sz="2600" dirty="0">
                <a:solidFill>
                  <a:schemeClr val="dk1"/>
                </a:solidFill>
              </a:rPr>
              <a:t> syndrome include inflammation and neoplasia.</a:t>
            </a:r>
          </a:p>
          <a:p>
            <a:pPr marL="457200" lvl="0" indent="-406400" algn="l" rtl="0">
              <a:spcBef>
                <a:spcPts val="0"/>
              </a:spcBef>
              <a:spcAft>
                <a:spcPts val="0"/>
              </a:spcAft>
              <a:buClr>
                <a:schemeClr val="dk1"/>
              </a:buClr>
              <a:buSzPts val="2800"/>
              <a:buChar char="●"/>
            </a:pPr>
            <a:endParaRPr sz="2600" baseline="30000" dirty="0">
              <a:solidFill>
                <a:schemeClr val="dk1"/>
              </a:solidFill>
            </a:endParaRPr>
          </a:p>
        </p:txBody>
      </p:sp>
      <p:pic>
        <p:nvPicPr>
          <p:cNvPr id="2" name="Recorded Sound">
            <a:hlinkClick r:id="" action="ppaction://media"/>
            <a:extLst>
              <a:ext uri="{FF2B5EF4-FFF2-40B4-BE49-F238E27FC236}">
                <a16:creationId xmlns:a16="http://schemas.microsoft.com/office/drawing/2014/main" id="{C354398C-A0D3-8F8B-1D3A-33927EF1397B}"/>
              </a:ext>
            </a:extLst>
          </p:cNvPr>
          <p:cNvPicPr>
            <a:picLocks noChangeAspect="1"/>
          </p:cNvPicPr>
          <p:nvPr>
            <a:audioFile r:link="rId1"/>
            <p:extLst>
              <p:ext uri="{DAA4B4D4-6D71-4841-9C94-3DE7FCFB9230}">
                <p14:media xmlns:p14="http://schemas.microsoft.com/office/powerpoint/2010/main" r:embed="rId2">
                  <p14:trim st="1190"/>
                </p14:media>
              </p:ext>
            </p:extLst>
          </p:nvPr>
        </p:nvPicPr>
        <p:blipFill>
          <a:blip r:embed="rId5"/>
          <a:stretch>
            <a:fillRect/>
          </a:stretch>
        </p:blipFill>
        <p:spPr>
          <a:xfrm>
            <a:off x="11520500" y="6189443"/>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4052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21"/>
          <p:cNvSpPr txBox="1">
            <a:spLocks noGrp="1"/>
          </p:cNvSpPr>
          <p:nvPr>
            <p:ph type="title"/>
          </p:nvPr>
        </p:nvSpPr>
        <p:spPr>
          <a:xfrm>
            <a:off x="1016475" y="816081"/>
            <a:ext cx="10515600" cy="2852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Arial"/>
              <a:buNone/>
            </a:pPr>
            <a:r>
              <a:rPr lang="en-US" dirty="0"/>
              <a:t>What would you do next?</a:t>
            </a:r>
            <a:endParaRPr dirty="0"/>
          </a:p>
        </p:txBody>
      </p:sp>
      <p:pic>
        <p:nvPicPr>
          <p:cNvPr id="2" name="Recorded Sound">
            <a:hlinkClick r:id="" action="ppaction://media"/>
            <a:extLst>
              <a:ext uri="{FF2B5EF4-FFF2-40B4-BE49-F238E27FC236}">
                <a16:creationId xmlns:a16="http://schemas.microsoft.com/office/drawing/2014/main" id="{2CA89874-1FD3-D0CA-6C8F-37A25F4BE049}"/>
              </a:ext>
            </a:extLst>
          </p:cNvPr>
          <p:cNvPicPr>
            <a:picLocks noChangeAspect="1"/>
          </p:cNvPicPr>
          <p:nvPr>
            <a:audioFile r:link="rId1"/>
            <p:extLst>
              <p:ext uri="{DAA4B4D4-6D71-4841-9C94-3DE7FCFB9230}">
                <p14:media xmlns:p14="http://schemas.microsoft.com/office/powerpoint/2010/main" r:embed="rId2">
                  <p14:trim st="1351"/>
                </p14:media>
              </p:ext>
            </p:extLst>
          </p:nvPr>
        </p:nvPicPr>
        <p:blipFill>
          <a:blip r:embed="rId5"/>
          <a:stretch>
            <a:fillRect/>
          </a:stretch>
        </p:blipFill>
        <p:spPr>
          <a:xfrm>
            <a:off x="11328875" y="5838719"/>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9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g393344cca0f_0_49"/>
          <p:cNvSpPr txBox="1">
            <a:spLocks noGrp="1"/>
          </p:cNvSpPr>
          <p:nvPr>
            <p:ph type="title"/>
          </p:nvPr>
        </p:nvSpPr>
        <p:spPr>
          <a:xfrm>
            <a:off x="148675" y="10855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Laboratory Studies Summary</a:t>
            </a:r>
            <a:endParaRPr dirty="0"/>
          </a:p>
        </p:txBody>
      </p:sp>
      <p:sp>
        <p:nvSpPr>
          <p:cNvPr id="307" name="Google Shape;307;g393344cca0f_0_49"/>
          <p:cNvSpPr txBox="1">
            <a:spLocks noGrp="1"/>
          </p:cNvSpPr>
          <p:nvPr>
            <p:ph type="body" idx="1"/>
          </p:nvPr>
        </p:nvSpPr>
        <p:spPr>
          <a:xfrm>
            <a:off x="613300" y="1152175"/>
            <a:ext cx="11081400" cy="4434900"/>
          </a:xfrm>
          <a:prstGeom prst="rect">
            <a:avLst/>
          </a:prstGeom>
        </p:spPr>
        <p:txBody>
          <a:bodyPr spcFirstLastPara="1" wrap="square" lIns="91425" tIns="45700" rIns="91425" bIns="45700" anchor="t" anchorCtr="0">
            <a:noAutofit/>
          </a:bodyPr>
          <a:lstStyle/>
          <a:p>
            <a:pPr marL="0" lvl="0" indent="0" algn="l" rtl="0">
              <a:lnSpc>
                <a:spcPct val="80000"/>
              </a:lnSpc>
              <a:spcBef>
                <a:spcPts val="1000"/>
              </a:spcBef>
              <a:spcAft>
                <a:spcPts val="0"/>
              </a:spcAft>
              <a:buSzPts val="1018"/>
              <a:buNone/>
            </a:pPr>
            <a:r>
              <a:rPr lang="en-US" sz="3090" u="sng" dirty="0"/>
              <a:t>Normal</a:t>
            </a:r>
            <a:r>
              <a:rPr lang="en-US" sz="3090" dirty="0"/>
              <a:t>:</a:t>
            </a:r>
            <a:endParaRPr sz="3090" dirty="0"/>
          </a:p>
          <a:p>
            <a:pPr marL="457200" lvl="0" indent="-424815" algn="l" rtl="0">
              <a:lnSpc>
                <a:spcPct val="80000"/>
              </a:lnSpc>
              <a:spcBef>
                <a:spcPts val="1000"/>
              </a:spcBef>
              <a:spcAft>
                <a:spcPts val="0"/>
              </a:spcAft>
              <a:buSzPts val="3090"/>
              <a:buChar char="•"/>
            </a:pPr>
            <a:r>
              <a:rPr lang="en-US" sz="3090" dirty="0"/>
              <a:t>WBC, </a:t>
            </a:r>
            <a:r>
              <a:rPr lang="en-US" sz="3090" dirty="0" err="1"/>
              <a:t>Plt</a:t>
            </a:r>
            <a:r>
              <a:rPr lang="en-US" sz="3090" dirty="0"/>
              <a:t>, normocytic anemia as baseline, age-corrected ESR, CMP</a:t>
            </a:r>
            <a:endParaRPr sz="3090" dirty="0"/>
          </a:p>
          <a:p>
            <a:pPr marL="457200" lvl="0" indent="-424815" algn="l" rtl="0">
              <a:lnSpc>
                <a:spcPct val="80000"/>
              </a:lnSpc>
              <a:spcBef>
                <a:spcPts val="0"/>
              </a:spcBef>
              <a:spcAft>
                <a:spcPts val="0"/>
              </a:spcAft>
              <a:buSzPts val="3090"/>
              <a:buChar char="•"/>
            </a:pPr>
            <a:r>
              <a:rPr lang="en-US" sz="3090" dirty="0"/>
              <a:t>Blood culture, </a:t>
            </a:r>
            <a:r>
              <a:rPr lang="en-US" sz="3090" dirty="0" err="1"/>
              <a:t>Quantiferon</a:t>
            </a:r>
            <a:r>
              <a:rPr lang="en-US" sz="3090" dirty="0"/>
              <a:t>, syphilis, Lyme, Aspergillus Galactomannan Antigen, </a:t>
            </a:r>
            <a:r>
              <a:rPr lang="en-US" sz="3090" dirty="0" err="1"/>
              <a:t>Fungitell</a:t>
            </a:r>
            <a:r>
              <a:rPr lang="en-US" sz="3090" dirty="0"/>
              <a:t> B-D glucan</a:t>
            </a:r>
            <a:endParaRPr sz="3090" dirty="0"/>
          </a:p>
          <a:p>
            <a:pPr marL="457200" lvl="0" indent="-424815" algn="l" rtl="0">
              <a:lnSpc>
                <a:spcPct val="80000"/>
              </a:lnSpc>
              <a:spcBef>
                <a:spcPts val="0"/>
              </a:spcBef>
              <a:spcAft>
                <a:spcPts val="0"/>
              </a:spcAft>
              <a:buSzPts val="3090"/>
              <a:buChar char="•"/>
            </a:pPr>
            <a:r>
              <a:rPr lang="en-US" sz="3090" dirty="0"/>
              <a:t>ACE, ANCA, IgG4, ANA</a:t>
            </a:r>
            <a:endParaRPr sz="3090" dirty="0"/>
          </a:p>
          <a:p>
            <a:pPr marL="457200" lvl="0" indent="-424815" algn="l" rtl="0">
              <a:lnSpc>
                <a:spcPct val="80000"/>
              </a:lnSpc>
              <a:spcBef>
                <a:spcPts val="0"/>
              </a:spcBef>
              <a:spcAft>
                <a:spcPts val="0"/>
              </a:spcAft>
              <a:buSzPts val="3090"/>
              <a:buChar char="•"/>
            </a:pPr>
            <a:r>
              <a:rPr lang="en-US" sz="3090" dirty="0"/>
              <a:t>Vitamin B12/folate, MMA, Homocysteine, Vitamin B6, iron studies, clotting profile</a:t>
            </a:r>
            <a:endParaRPr sz="3090" dirty="0"/>
          </a:p>
          <a:p>
            <a:pPr marL="0" lvl="0" indent="0" algn="l" rtl="0">
              <a:lnSpc>
                <a:spcPct val="80000"/>
              </a:lnSpc>
              <a:spcBef>
                <a:spcPts val="1000"/>
              </a:spcBef>
              <a:spcAft>
                <a:spcPts val="0"/>
              </a:spcAft>
              <a:buSzPts val="1018"/>
              <a:buNone/>
            </a:pPr>
            <a:r>
              <a:rPr lang="en-US" sz="3090" u="sng" dirty="0"/>
              <a:t>Abnormal</a:t>
            </a:r>
            <a:r>
              <a:rPr lang="en-US" sz="3090" dirty="0"/>
              <a:t>: </a:t>
            </a:r>
            <a:endParaRPr sz="3090" dirty="0"/>
          </a:p>
          <a:p>
            <a:pPr marL="457200" lvl="0" indent="-424815" algn="l" rtl="0">
              <a:lnSpc>
                <a:spcPct val="80000"/>
              </a:lnSpc>
              <a:spcBef>
                <a:spcPts val="1000"/>
              </a:spcBef>
              <a:spcAft>
                <a:spcPts val="0"/>
              </a:spcAft>
              <a:buSzPts val="3090"/>
              <a:buChar char="•"/>
            </a:pPr>
            <a:r>
              <a:rPr lang="en-US" sz="3090" dirty="0"/>
              <a:t>CRP (12 mg/L; normal &lt;10mg/L)</a:t>
            </a:r>
            <a:endParaRPr sz="3090" dirty="0"/>
          </a:p>
        </p:txBody>
      </p:sp>
      <p:pic>
        <p:nvPicPr>
          <p:cNvPr id="2" name="Recorded Sound">
            <a:hlinkClick r:id="" action="ppaction://media"/>
            <a:extLst>
              <a:ext uri="{FF2B5EF4-FFF2-40B4-BE49-F238E27FC236}">
                <a16:creationId xmlns:a16="http://schemas.microsoft.com/office/drawing/2014/main" id="{205E0294-BE8C-9C78-F5CF-452BA753D593}"/>
              </a:ext>
            </a:extLst>
          </p:cNvPr>
          <p:cNvPicPr>
            <a:picLocks noChangeAspect="1"/>
          </p:cNvPicPr>
          <p:nvPr>
            <a:audioFile r:link="rId1"/>
            <p:extLst>
              <p:ext uri="{DAA4B4D4-6D71-4841-9C94-3DE7FCFB9230}">
                <p14:media xmlns:p14="http://schemas.microsoft.com/office/powerpoint/2010/main" r:embed="rId2">
                  <p14:trim st="1279"/>
                </p14:media>
              </p:ext>
            </p:extLst>
          </p:nvPr>
        </p:nvPicPr>
        <p:blipFill>
          <a:blip r:embed="rId5"/>
          <a:stretch>
            <a:fillRect/>
          </a:stretch>
        </p:blipFill>
        <p:spPr>
          <a:xfrm>
            <a:off x="11288300" y="5951747"/>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769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22"/>
          <p:cNvSpPr txBox="1">
            <a:spLocks noGrp="1"/>
          </p:cNvSpPr>
          <p:nvPr>
            <p:ph type="body" idx="1"/>
          </p:nvPr>
        </p:nvSpPr>
        <p:spPr>
          <a:xfrm>
            <a:off x="350400" y="1710390"/>
            <a:ext cx="11491200" cy="4684500"/>
          </a:xfrm>
          <a:prstGeom prst="rect">
            <a:avLst/>
          </a:prstGeom>
          <a:noFill/>
          <a:ln>
            <a:noFill/>
          </a:ln>
        </p:spPr>
        <p:txBody>
          <a:bodyPr spcFirstLastPara="1" wrap="square" lIns="91425" tIns="45700" rIns="91425" bIns="45700" anchor="t" anchorCtr="0">
            <a:noAutofit/>
          </a:bodyPr>
          <a:lstStyle/>
          <a:p>
            <a:pPr marL="342900" lvl="0" indent="-300990" algn="l" rtl="0">
              <a:lnSpc>
                <a:spcPct val="95000"/>
              </a:lnSpc>
              <a:spcBef>
                <a:spcPts val="0"/>
              </a:spcBef>
              <a:spcAft>
                <a:spcPts val="0"/>
              </a:spcAft>
              <a:buClr>
                <a:schemeClr val="dk1"/>
              </a:buClr>
              <a:buSzPts val="2540"/>
              <a:buFont typeface="Arial"/>
              <a:buChar char="•"/>
            </a:pPr>
            <a:r>
              <a:rPr lang="en-US" sz="2800" dirty="0">
                <a:solidFill>
                  <a:schemeClr val="dk1"/>
                </a:solidFill>
                <a:latin typeface="Arial"/>
                <a:ea typeface="Arial"/>
                <a:cs typeface="Arial"/>
                <a:sym typeface="Arial"/>
              </a:rPr>
              <a:t>ENT assessment and subsequent left canaloplasty with removal of a “verrucous” lesion.</a:t>
            </a:r>
            <a:endParaRPr sz="2800" dirty="0"/>
          </a:p>
          <a:p>
            <a:pPr marL="342900" lvl="0" indent="-300990" algn="l" rtl="0">
              <a:lnSpc>
                <a:spcPct val="95000"/>
              </a:lnSpc>
              <a:spcBef>
                <a:spcPts val="1500"/>
              </a:spcBef>
              <a:spcAft>
                <a:spcPts val="0"/>
              </a:spcAft>
              <a:buClr>
                <a:schemeClr val="dk1"/>
              </a:buClr>
              <a:buSzPts val="2540"/>
              <a:buFont typeface="Arial"/>
              <a:buChar char="•"/>
            </a:pPr>
            <a:r>
              <a:rPr lang="en-US" sz="2800" dirty="0">
                <a:solidFill>
                  <a:schemeClr val="dk1"/>
                </a:solidFill>
                <a:latin typeface="Arial"/>
                <a:ea typeface="Arial"/>
                <a:cs typeface="Arial"/>
                <a:sym typeface="Arial"/>
              </a:rPr>
              <a:t>Histopathology revealed reactive squamous mucosa with edema and active chronic inflammation.</a:t>
            </a:r>
            <a:endParaRPr sz="2800" dirty="0">
              <a:solidFill>
                <a:schemeClr val="dk1"/>
              </a:solidFill>
              <a:latin typeface="Arial"/>
              <a:ea typeface="Arial"/>
              <a:cs typeface="Arial"/>
              <a:sym typeface="Arial"/>
            </a:endParaRPr>
          </a:p>
          <a:p>
            <a:pPr marL="342900" lvl="0" indent="-300990" algn="l" rtl="0">
              <a:lnSpc>
                <a:spcPct val="95000"/>
              </a:lnSpc>
              <a:spcBef>
                <a:spcPts val="1500"/>
              </a:spcBef>
              <a:spcAft>
                <a:spcPts val="0"/>
              </a:spcAft>
              <a:buClr>
                <a:schemeClr val="dk1"/>
              </a:buClr>
              <a:buSzPts val="2540"/>
              <a:buFont typeface="Arial"/>
              <a:buChar char="•"/>
            </a:pPr>
            <a:r>
              <a:rPr lang="en-US" sz="2800" dirty="0">
                <a:solidFill>
                  <a:schemeClr val="dk1"/>
                </a:solidFill>
                <a:latin typeface="Arial"/>
                <a:ea typeface="Arial"/>
                <a:cs typeface="Arial"/>
                <a:sym typeface="Arial"/>
              </a:rPr>
              <a:t>Tissue cultures grew </a:t>
            </a:r>
            <a:r>
              <a:rPr lang="en-US" sz="2800" i="1" dirty="0">
                <a:solidFill>
                  <a:schemeClr val="dk1"/>
                </a:solidFill>
                <a:latin typeface="Arial"/>
                <a:ea typeface="Arial"/>
                <a:cs typeface="Arial"/>
                <a:sym typeface="Arial"/>
              </a:rPr>
              <a:t>Staphylococcus </a:t>
            </a:r>
            <a:r>
              <a:rPr lang="en-US" sz="2800" i="1" dirty="0" err="1">
                <a:solidFill>
                  <a:schemeClr val="dk1"/>
                </a:solidFill>
                <a:latin typeface="Arial"/>
                <a:ea typeface="Arial"/>
                <a:cs typeface="Arial"/>
                <a:sym typeface="Arial"/>
              </a:rPr>
              <a:t>lugdunensis</a:t>
            </a:r>
            <a:r>
              <a:rPr lang="en-US" sz="2800" i="1" dirty="0">
                <a:solidFill>
                  <a:schemeClr val="dk1"/>
                </a:solidFill>
                <a:latin typeface="Arial"/>
                <a:ea typeface="Arial"/>
                <a:cs typeface="Arial"/>
                <a:sym typeface="Arial"/>
              </a:rPr>
              <a:t>.</a:t>
            </a:r>
            <a:endParaRPr sz="2800" dirty="0">
              <a:solidFill>
                <a:schemeClr val="dk1"/>
              </a:solidFill>
              <a:latin typeface="Arial"/>
              <a:ea typeface="Arial"/>
              <a:cs typeface="Arial"/>
              <a:sym typeface="Arial"/>
            </a:endParaRPr>
          </a:p>
        </p:txBody>
      </p:sp>
      <p:sp>
        <p:nvSpPr>
          <p:cNvPr id="314" name="Google Shape;314;p22"/>
          <p:cNvSpPr txBox="1"/>
          <p:nvPr/>
        </p:nvSpPr>
        <p:spPr>
          <a:xfrm>
            <a:off x="86000" y="-313400"/>
            <a:ext cx="10515600" cy="1325700"/>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6000"/>
              <a:buFont typeface="Arial"/>
              <a:buNone/>
            </a:pPr>
            <a:r>
              <a:rPr lang="en-US" sz="6000" b="1">
                <a:solidFill>
                  <a:schemeClr val="dk1"/>
                </a:solidFill>
              </a:rPr>
              <a:t>Tissue biopsy and culture </a:t>
            </a:r>
            <a:endParaRPr/>
          </a:p>
        </p:txBody>
      </p:sp>
      <p:pic>
        <p:nvPicPr>
          <p:cNvPr id="2" name="Recorded Sound">
            <a:hlinkClick r:id="" action="ppaction://media"/>
            <a:extLst>
              <a:ext uri="{FF2B5EF4-FFF2-40B4-BE49-F238E27FC236}">
                <a16:creationId xmlns:a16="http://schemas.microsoft.com/office/drawing/2014/main" id="{CE862D22-C39A-FA34-D4D3-5878853A8E61}"/>
              </a:ext>
            </a:extLst>
          </p:cNvPr>
          <p:cNvPicPr>
            <a:picLocks noChangeAspect="1"/>
          </p:cNvPicPr>
          <p:nvPr>
            <a:audioFile r:link="rId1"/>
            <p:extLst>
              <p:ext uri="{DAA4B4D4-6D71-4841-9C94-3DE7FCFB9230}">
                <p14:media xmlns:p14="http://schemas.microsoft.com/office/powerpoint/2010/main" r:embed="rId2">
                  <p14:trim st="986"/>
                </p14:media>
              </p:ext>
            </p:extLst>
          </p:nvPr>
        </p:nvPicPr>
        <p:blipFill>
          <a:blip r:embed="rId5"/>
          <a:stretch>
            <a:fillRect/>
          </a:stretch>
        </p:blipFill>
        <p:spPr>
          <a:xfrm>
            <a:off x="11337434" y="6191690"/>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3153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F9C585-1FF6-2550-9816-AEFDD6626D65}"/>
              </a:ext>
            </a:extLst>
          </p:cNvPr>
          <p:cNvSpPr>
            <a:spLocks noGrp="1"/>
          </p:cNvSpPr>
          <p:nvPr>
            <p:ph type="title"/>
          </p:nvPr>
        </p:nvSpPr>
        <p:spPr>
          <a:xfrm>
            <a:off x="373626" y="2103437"/>
            <a:ext cx="11582400" cy="1325563"/>
          </a:xfrm>
        </p:spPr>
        <p:txBody>
          <a:bodyPr>
            <a:normAutofit/>
          </a:bodyPr>
          <a:lstStyle/>
          <a:p>
            <a:r>
              <a:rPr lang="en-US" sz="4000" b="1" dirty="0">
                <a:latin typeface="+mj-lt"/>
              </a:rPr>
              <a:t>What do you know about </a:t>
            </a:r>
            <a:r>
              <a:rPr lang="en-US" sz="4000" b="1" i="1" dirty="0">
                <a:latin typeface="+mj-lt"/>
                <a:ea typeface="Arial"/>
                <a:cs typeface="Arial"/>
                <a:sym typeface="Arial"/>
              </a:rPr>
              <a:t>Staphylococcus </a:t>
            </a:r>
            <a:r>
              <a:rPr lang="en-US" sz="4000" b="1" i="1" dirty="0" err="1">
                <a:latin typeface="+mj-lt"/>
                <a:ea typeface="Arial"/>
                <a:cs typeface="Arial"/>
                <a:sym typeface="Arial"/>
              </a:rPr>
              <a:t>lugdunensis</a:t>
            </a:r>
            <a:r>
              <a:rPr lang="en-US" sz="4000" b="1" i="1" dirty="0">
                <a:latin typeface="+mj-lt"/>
                <a:ea typeface="Arial"/>
                <a:cs typeface="Arial"/>
                <a:sym typeface="Arial"/>
              </a:rPr>
              <a:t>?</a:t>
            </a:r>
            <a:endParaRPr lang="en-US" sz="4000" b="1" dirty="0">
              <a:latin typeface="+mj-lt"/>
            </a:endParaRPr>
          </a:p>
        </p:txBody>
      </p:sp>
      <p:pic>
        <p:nvPicPr>
          <p:cNvPr id="2" name="Recorded Sound">
            <a:hlinkClick r:id="" action="ppaction://media"/>
            <a:extLst>
              <a:ext uri="{FF2B5EF4-FFF2-40B4-BE49-F238E27FC236}">
                <a16:creationId xmlns:a16="http://schemas.microsoft.com/office/drawing/2014/main" id="{8FEECA58-1D23-0A4F-AB11-49F44184BF7E}"/>
              </a:ext>
            </a:extLst>
          </p:cNvPr>
          <p:cNvPicPr>
            <a:picLocks noChangeAspect="1"/>
          </p:cNvPicPr>
          <p:nvPr>
            <a:audioFile r:link="rId1"/>
            <p:extLst>
              <p:ext uri="{DAA4B4D4-6D71-4841-9C94-3DE7FCFB9230}">
                <p14:media xmlns:p14="http://schemas.microsoft.com/office/powerpoint/2010/main" r:embed="rId2">
                  <p14:trim st="1703"/>
                </p14:media>
              </p:ext>
            </p:extLst>
          </p:nvPr>
        </p:nvPicPr>
        <p:blipFill>
          <a:blip r:embed="rId5"/>
          <a:stretch>
            <a:fillRect/>
          </a:stretch>
        </p:blipFill>
        <p:spPr>
          <a:xfrm>
            <a:off x="11549626" y="6193287"/>
            <a:ext cx="406400" cy="406400"/>
          </a:xfrm>
          <a:prstGeom prst="rect">
            <a:avLst/>
          </a:prstGeom>
        </p:spPr>
      </p:pic>
    </p:spTree>
    <p:extLst>
      <p:ext uri="{BB962C8B-B14F-4D97-AF65-F5344CB8AC3E}">
        <p14:creationId xmlns:p14="http://schemas.microsoft.com/office/powerpoint/2010/main" val="1615540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9D8DF-BD60-19F1-7C13-2AEDE9342A1D}"/>
              </a:ext>
            </a:extLst>
          </p:cNvPr>
          <p:cNvSpPr>
            <a:spLocks noGrp="1"/>
          </p:cNvSpPr>
          <p:nvPr>
            <p:ph type="title"/>
          </p:nvPr>
        </p:nvSpPr>
        <p:spPr/>
        <p:txBody>
          <a:bodyPr/>
          <a:lstStyle/>
          <a:p>
            <a:r>
              <a:rPr lang="en-US" dirty="0"/>
              <a:t>Staphylococcus </a:t>
            </a:r>
            <a:r>
              <a:rPr lang="en-US" dirty="0" err="1"/>
              <a:t>lugdunensis</a:t>
            </a:r>
            <a:endParaRPr lang="en-US" b="1" dirty="0"/>
          </a:p>
        </p:txBody>
      </p:sp>
      <p:sp>
        <p:nvSpPr>
          <p:cNvPr id="3" name="Text Placeholder 2">
            <a:extLst>
              <a:ext uri="{FF2B5EF4-FFF2-40B4-BE49-F238E27FC236}">
                <a16:creationId xmlns:a16="http://schemas.microsoft.com/office/drawing/2014/main" id="{0D99F092-3EAB-3918-79DA-E437217EC42A}"/>
              </a:ext>
            </a:extLst>
          </p:cNvPr>
          <p:cNvSpPr>
            <a:spLocks noGrp="1"/>
          </p:cNvSpPr>
          <p:nvPr>
            <p:ph type="body" idx="1"/>
          </p:nvPr>
        </p:nvSpPr>
        <p:spPr>
          <a:xfrm>
            <a:off x="838200" y="1340540"/>
            <a:ext cx="10946938" cy="4404277"/>
          </a:xfrm>
        </p:spPr>
        <p:txBody>
          <a:bodyPr>
            <a:noAutofit/>
          </a:bodyPr>
          <a:lstStyle/>
          <a:p>
            <a:pPr marL="342900" lvl="0" indent="-300990">
              <a:lnSpc>
                <a:spcPct val="95000"/>
              </a:lnSpc>
              <a:spcBef>
                <a:spcPts val="1500"/>
              </a:spcBef>
              <a:buSzPts val="2540"/>
            </a:pPr>
            <a:r>
              <a:rPr lang="en-US" sz="2600" dirty="0"/>
              <a:t>Rare and virulent gram (+), coagulase-negative, skin commensal bacterium.</a:t>
            </a:r>
          </a:p>
          <a:p>
            <a:pPr marL="342900" lvl="0" indent="-300990">
              <a:lnSpc>
                <a:spcPct val="95000"/>
              </a:lnSpc>
              <a:spcBef>
                <a:spcPts val="1500"/>
              </a:spcBef>
              <a:buSzPts val="2540"/>
            </a:pPr>
            <a:r>
              <a:rPr lang="en-US" sz="2600" dirty="0"/>
              <a:t>Often infection of middle-aged and elderly patients.</a:t>
            </a:r>
          </a:p>
          <a:p>
            <a:pPr marL="342900" lvl="0" indent="-300990">
              <a:lnSpc>
                <a:spcPct val="95000"/>
              </a:lnSpc>
              <a:spcBef>
                <a:spcPts val="1500"/>
              </a:spcBef>
              <a:buSzPts val="2540"/>
            </a:pPr>
            <a:r>
              <a:rPr lang="en-US" sz="2600" dirty="0"/>
              <a:t>Associated with up to 40% mortality in patients with infective endocarditis.</a:t>
            </a:r>
            <a:r>
              <a:rPr lang="en-US" sz="2600" baseline="30000" dirty="0"/>
              <a:t>6,11</a:t>
            </a:r>
          </a:p>
          <a:p>
            <a:pPr marL="342900" lvl="0" indent="-300990">
              <a:lnSpc>
                <a:spcPct val="95000"/>
              </a:lnSpc>
              <a:spcBef>
                <a:spcPts val="1500"/>
              </a:spcBef>
              <a:buSzPts val="2540"/>
            </a:pPr>
            <a:r>
              <a:rPr lang="en-US" sz="2600" dirty="0"/>
              <a:t>Has been associated with cases of suppurative otitis media and temporal bone osteomyelitis.</a:t>
            </a:r>
            <a:r>
              <a:rPr lang="en-US" sz="2600" baseline="30000" dirty="0"/>
              <a:t>12 </a:t>
            </a:r>
          </a:p>
          <a:p>
            <a:pPr marL="342900" lvl="0" indent="-300990">
              <a:lnSpc>
                <a:spcPct val="95000"/>
              </a:lnSpc>
              <a:spcBef>
                <a:spcPts val="1500"/>
              </a:spcBef>
              <a:buSzPts val="2540"/>
            </a:pPr>
            <a:r>
              <a:rPr lang="en-US" sz="2600" baseline="30000" dirty="0"/>
              <a:t> </a:t>
            </a:r>
            <a:r>
              <a:rPr lang="en-US" sz="2600" dirty="0"/>
              <a:t>To our knowledge, this is the first report of its association with </a:t>
            </a:r>
            <a:r>
              <a:rPr lang="en-US" sz="2600" dirty="0" err="1"/>
              <a:t>Gradenigo</a:t>
            </a:r>
            <a:r>
              <a:rPr lang="en-US" sz="2600" dirty="0"/>
              <a:t> syndrome.</a:t>
            </a:r>
          </a:p>
        </p:txBody>
      </p:sp>
      <p:pic>
        <p:nvPicPr>
          <p:cNvPr id="4" name="Recorded Sound">
            <a:hlinkClick r:id="" action="ppaction://media"/>
            <a:extLst>
              <a:ext uri="{FF2B5EF4-FFF2-40B4-BE49-F238E27FC236}">
                <a16:creationId xmlns:a16="http://schemas.microsoft.com/office/drawing/2014/main" id="{A94367A2-3C3A-8F1B-51C8-E65D0848DAFA}"/>
              </a:ext>
            </a:extLst>
          </p:cNvPr>
          <p:cNvPicPr>
            <a:picLocks noChangeAspect="1"/>
          </p:cNvPicPr>
          <p:nvPr>
            <a:audioFile r:link="rId1"/>
            <p:extLst>
              <p:ext uri="{DAA4B4D4-6D71-4841-9C94-3DE7FCFB9230}">
                <p14:media xmlns:p14="http://schemas.microsoft.com/office/powerpoint/2010/main" r:embed="rId2">
                  <p14:trim st="1254"/>
                </p14:media>
              </p:ext>
            </p:extLst>
          </p:nvPr>
        </p:nvPicPr>
        <p:blipFill>
          <a:blip r:embed="rId5"/>
          <a:stretch>
            <a:fillRect/>
          </a:stretch>
        </p:blipFill>
        <p:spPr>
          <a:xfrm>
            <a:off x="11581938" y="6378530"/>
            <a:ext cx="406400" cy="406400"/>
          </a:xfrm>
          <a:prstGeom prst="rect">
            <a:avLst/>
          </a:prstGeom>
        </p:spPr>
      </p:pic>
    </p:spTree>
    <p:extLst>
      <p:ext uri="{BB962C8B-B14F-4D97-AF65-F5344CB8AC3E}">
        <p14:creationId xmlns:p14="http://schemas.microsoft.com/office/powerpoint/2010/main" val="2980729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27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810C5E-C02B-057E-64E9-5613B7A3D29D}"/>
              </a:ext>
            </a:extLst>
          </p:cNvPr>
          <p:cNvSpPr>
            <a:spLocks noGrp="1"/>
          </p:cNvSpPr>
          <p:nvPr>
            <p:ph type="title"/>
          </p:nvPr>
        </p:nvSpPr>
        <p:spPr>
          <a:xfrm>
            <a:off x="769374" y="2103437"/>
            <a:ext cx="10515600" cy="1762885"/>
          </a:xfrm>
        </p:spPr>
        <p:txBody>
          <a:bodyPr>
            <a:normAutofit fontScale="90000"/>
          </a:bodyPr>
          <a:lstStyle/>
          <a:p>
            <a:r>
              <a:rPr lang="en-US" b="1" dirty="0">
                <a:latin typeface="+mj-lt"/>
              </a:rPr>
              <a:t>How would you manage this patient with </a:t>
            </a:r>
            <a:r>
              <a:rPr lang="en-US" b="1" i="1" dirty="0">
                <a:ea typeface="Arial"/>
                <a:cs typeface="Arial"/>
                <a:sym typeface="Arial"/>
              </a:rPr>
              <a:t>Staphylococcus </a:t>
            </a:r>
            <a:r>
              <a:rPr lang="en-US" b="1" i="1" dirty="0" err="1">
                <a:ea typeface="Arial"/>
                <a:cs typeface="Arial"/>
                <a:sym typeface="Arial"/>
              </a:rPr>
              <a:t>lugdunensis</a:t>
            </a:r>
            <a:r>
              <a:rPr lang="en-US" b="1" i="1" dirty="0">
                <a:ea typeface="Arial"/>
                <a:cs typeface="Arial"/>
                <a:sym typeface="Arial"/>
              </a:rPr>
              <a:t> </a:t>
            </a:r>
            <a:r>
              <a:rPr lang="en-US" b="1" dirty="0">
                <a:ea typeface="Arial"/>
                <a:cs typeface="Arial"/>
                <a:sym typeface="Arial"/>
              </a:rPr>
              <a:t>– associated </a:t>
            </a:r>
            <a:r>
              <a:rPr lang="en-US" b="1" dirty="0" err="1">
                <a:latin typeface="+mj-lt"/>
              </a:rPr>
              <a:t>Gradenigo</a:t>
            </a:r>
            <a:r>
              <a:rPr lang="en-US" b="1" dirty="0">
                <a:latin typeface="+mj-lt"/>
              </a:rPr>
              <a:t> syndrome?</a:t>
            </a:r>
          </a:p>
        </p:txBody>
      </p:sp>
      <p:pic>
        <p:nvPicPr>
          <p:cNvPr id="2" name="Recorded Sound">
            <a:hlinkClick r:id="" action="ppaction://media"/>
            <a:extLst>
              <a:ext uri="{FF2B5EF4-FFF2-40B4-BE49-F238E27FC236}">
                <a16:creationId xmlns:a16="http://schemas.microsoft.com/office/drawing/2014/main" id="{F4AFF78A-9712-E21E-0824-ADFF77E5F2BF}"/>
              </a:ext>
            </a:extLst>
          </p:cNvPr>
          <p:cNvPicPr>
            <a:picLocks noChangeAspect="1"/>
          </p:cNvPicPr>
          <p:nvPr>
            <a:audioFile r:link="rId1"/>
            <p:extLst>
              <p:ext uri="{DAA4B4D4-6D71-4841-9C94-3DE7FCFB9230}">
                <p14:media xmlns:p14="http://schemas.microsoft.com/office/powerpoint/2010/main" r:embed="rId2">
                  <p14:trim st="1683"/>
                </p14:media>
              </p:ext>
            </p:extLst>
          </p:nvPr>
        </p:nvPicPr>
        <p:blipFill>
          <a:blip r:embed="rId5"/>
          <a:stretch>
            <a:fillRect/>
          </a:stretch>
        </p:blipFill>
        <p:spPr>
          <a:xfrm>
            <a:off x="11284974" y="6055264"/>
            <a:ext cx="406400" cy="406400"/>
          </a:xfrm>
          <a:prstGeom prst="rect">
            <a:avLst/>
          </a:prstGeom>
        </p:spPr>
      </p:pic>
    </p:spTree>
    <p:extLst>
      <p:ext uri="{BB962C8B-B14F-4D97-AF65-F5344CB8AC3E}">
        <p14:creationId xmlns:p14="http://schemas.microsoft.com/office/powerpoint/2010/main" val="1127145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9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1DAC3-1028-7E45-CB32-0490B0325094}"/>
              </a:ext>
            </a:extLst>
          </p:cNvPr>
          <p:cNvSpPr>
            <a:spLocks noGrp="1"/>
          </p:cNvSpPr>
          <p:nvPr>
            <p:ph type="title"/>
          </p:nvPr>
        </p:nvSpPr>
        <p:spPr/>
        <p:txBody>
          <a:bodyPr/>
          <a:lstStyle/>
          <a:p>
            <a:r>
              <a:rPr lang="en-US" dirty="0"/>
              <a:t>Our Patient with </a:t>
            </a:r>
            <a:r>
              <a:rPr lang="en-US" dirty="0" err="1"/>
              <a:t>Gradenigo</a:t>
            </a:r>
            <a:r>
              <a:rPr lang="en-US" dirty="0"/>
              <a:t> Syndrome</a:t>
            </a:r>
          </a:p>
        </p:txBody>
      </p:sp>
      <p:sp>
        <p:nvSpPr>
          <p:cNvPr id="3" name="Text Placeholder 2">
            <a:extLst>
              <a:ext uri="{FF2B5EF4-FFF2-40B4-BE49-F238E27FC236}">
                <a16:creationId xmlns:a16="http://schemas.microsoft.com/office/drawing/2014/main" id="{833FF47D-BEE6-2D94-56D1-6E8075F455D0}"/>
              </a:ext>
            </a:extLst>
          </p:cNvPr>
          <p:cNvSpPr>
            <a:spLocks noGrp="1"/>
          </p:cNvSpPr>
          <p:nvPr>
            <p:ph type="body" idx="1"/>
          </p:nvPr>
        </p:nvSpPr>
        <p:spPr>
          <a:xfrm>
            <a:off x="838200" y="1401417"/>
            <a:ext cx="10744199" cy="4448777"/>
          </a:xfrm>
        </p:spPr>
        <p:txBody>
          <a:bodyPr>
            <a:normAutofit lnSpcReduction="10000"/>
          </a:bodyPr>
          <a:lstStyle/>
          <a:p>
            <a:r>
              <a:rPr lang="en-US" dirty="0"/>
              <a:t>The patient was treated with a course of IV Meropenem and topical Ciprofloxacin eardrops with good effect.</a:t>
            </a:r>
          </a:p>
          <a:p>
            <a:pPr marL="50800" indent="0">
              <a:buNone/>
            </a:pPr>
            <a:endParaRPr lang="en-US" dirty="0"/>
          </a:p>
          <a:p>
            <a:r>
              <a:rPr lang="en-US" dirty="0"/>
              <a:t>Multidisciplinary management:</a:t>
            </a:r>
          </a:p>
          <a:p>
            <a:pPr lvl="1"/>
            <a:r>
              <a:rPr lang="en-US" dirty="0"/>
              <a:t>Internal medicine – management of poorly controlled HTN and DM II</a:t>
            </a:r>
          </a:p>
          <a:p>
            <a:pPr lvl="1"/>
            <a:r>
              <a:rPr lang="en-US" dirty="0"/>
              <a:t>Infectious Diseases – assessment and suggestion of 2 weeks of IV therapy. Long-term oral levofloxacin therapy was prescribed for 2 months post-discharge.</a:t>
            </a:r>
          </a:p>
          <a:p>
            <a:pPr lvl="1"/>
            <a:r>
              <a:rPr lang="en-US" dirty="0"/>
              <a:t>ENT – post-op daily drainage of aural cavity</a:t>
            </a:r>
          </a:p>
          <a:p>
            <a:pPr lvl="1"/>
            <a:r>
              <a:rPr lang="en-US" dirty="0"/>
              <a:t>Ophthalmology initial assessment and monitoring of eye movements</a:t>
            </a:r>
          </a:p>
          <a:p>
            <a:pPr lvl="1"/>
            <a:r>
              <a:rPr lang="en-US" dirty="0"/>
              <a:t>Neurology initial assessment and monitoring.</a:t>
            </a:r>
          </a:p>
          <a:p>
            <a:pPr marL="533400" lvl="1" indent="0">
              <a:buNone/>
            </a:pPr>
            <a:endParaRPr lang="en-US" dirty="0"/>
          </a:p>
          <a:p>
            <a:endParaRPr lang="en-US" dirty="0"/>
          </a:p>
          <a:p>
            <a:endParaRPr lang="en-US" dirty="0"/>
          </a:p>
        </p:txBody>
      </p:sp>
      <p:pic>
        <p:nvPicPr>
          <p:cNvPr id="4" name="Recorded Sound">
            <a:hlinkClick r:id="" action="ppaction://media"/>
            <a:extLst>
              <a:ext uri="{FF2B5EF4-FFF2-40B4-BE49-F238E27FC236}">
                <a16:creationId xmlns:a16="http://schemas.microsoft.com/office/drawing/2014/main" id="{7F3200A6-8F4D-ACC3-2833-CDD264758640}"/>
              </a:ext>
            </a:extLst>
          </p:cNvPr>
          <p:cNvPicPr>
            <a:picLocks noChangeAspect="1"/>
          </p:cNvPicPr>
          <p:nvPr>
            <a:audioFile r:link="rId1"/>
            <p:extLst>
              <p:ext uri="{DAA4B4D4-6D71-4841-9C94-3DE7FCFB9230}">
                <p14:media xmlns:p14="http://schemas.microsoft.com/office/powerpoint/2010/main" r:embed="rId2">
                  <p14:trim st="1500"/>
                </p14:media>
              </p:ext>
            </p:extLst>
          </p:nvPr>
        </p:nvPicPr>
        <p:blipFill>
          <a:blip r:embed="rId5"/>
          <a:stretch>
            <a:fillRect/>
          </a:stretch>
        </p:blipFill>
        <p:spPr>
          <a:xfrm>
            <a:off x="11428562" y="6210540"/>
            <a:ext cx="406400" cy="406400"/>
          </a:xfrm>
          <a:prstGeom prst="rect">
            <a:avLst/>
          </a:prstGeom>
        </p:spPr>
      </p:pic>
    </p:spTree>
    <p:extLst>
      <p:ext uri="{BB962C8B-B14F-4D97-AF65-F5344CB8AC3E}">
        <p14:creationId xmlns:p14="http://schemas.microsoft.com/office/powerpoint/2010/main" val="2283039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141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1"/>
          <p:cNvSpPr txBox="1">
            <a:spLocks noGrp="1"/>
          </p:cNvSpPr>
          <p:nvPr>
            <p:ph type="title"/>
          </p:nvPr>
        </p:nvSpPr>
        <p:spPr>
          <a:xfrm>
            <a:off x="522775" y="82096"/>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dirty="0"/>
              <a:t>Case Summary</a:t>
            </a:r>
            <a:endParaRPr dirty="0"/>
          </a:p>
        </p:txBody>
      </p:sp>
      <p:sp>
        <p:nvSpPr>
          <p:cNvPr id="321" name="Google Shape;321;p31"/>
          <p:cNvSpPr txBox="1">
            <a:spLocks noGrp="1"/>
          </p:cNvSpPr>
          <p:nvPr>
            <p:ph type="body" idx="1"/>
          </p:nvPr>
        </p:nvSpPr>
        <p:spPr>
          <a:xfrm>
            <a:off x="522775" y="1176032"/>
            <a:ext cx="11509513" cy="4505935"/>
          </a:xfrm>
          <a:prstGeom prst="rect">
            <a:avLst/>
          </a:prstGeom>
          <a:noFill/>
          <a:ln>
            <a:noFill/>
          </a:ln>
        </p:spPr>
        <p:txBody>
          <a:bodyPr spcFirstLastPara="1" wrap="square" lIns="91425" tIns="45700" rIns="91425" bIns="45700" anchor="t" anchorCtr="0">
            <a:normAutofit fontScale="92500" lnSpcReduction="10000"/>
          </a:bodyPr>
          <a:lstStyle/>
          <a:p>
            <a:r>
              <a:rPr lang="en-US" dirty="0"/>
              <a:t>Elderly male with history of poorly controlled HTN, DM II, and complicated otitis externa.</a:t>
            </a:r>
          </a:p>
          <a:p>
            <a:r>
              <a:rPr lang="en-US" dirty="0"/>
              <a:t>Presenting with isolated cranial nerve VI palsy and ipsilateral facial pain. </a:t>
            </a:r>
          </a:p>
          <a:p>
            <a:r>
              <a:rPr lang="en-US" dirty="0"/>
              <a:t>Found to have cortical erosions of the central skull base with marrow infiltration.</a:t>
            </a:r>
          </a:p>
          <a:p>
            <a:r>
              <a:rPr lang="en-US" dirty="0"/>
              <a:t>Tissue culture revealed </a:t>
            </a:r>
            <a:r>
              <a:rPr lang="en-US" i="1" dirty="0"/>
              <a:t>Staphylococcus </a:t>
            </a:r>
            <a:r>
              <a:rPr lang="en-US" i="1" dirty="0" err="1"/>
              <a:t>lugdunensis</a:t>
            </a:r>
            <a:r>
              <a:rPr lang="en-US" i="1" dirty="0"/>
              <a:t> </a:t>
            </a:r>
            <a:r>
              <a:rPr lang="en-US" dirty="0"/>
              <a:t>infection</a:t>
            </a:r>
            <a:r>
              <a:rPr lang="en-US" i="1" dirty="0"/>
              <a:t>.</a:t>
            </a:r>
            <a:r>
              <a:rPr lang="en-US" b="1" dirty="0"/>
              <a:t> </a:t>
            </a:r>
          </a:p>
          <a:p>
            <a:pPr marL="76200" lvl="0" indent="0">
              <a:buClr>
                <a:srgbClr val="000000"/>
              </a:buClr>
              <a:buSzPts val="3000"/>
              <a:buNone/>
            </a:pPr>
            <a:endParaRPr lang="en-US" b="1" dirty="0"/>
          </a:p>
          <a:p>
            <a:pPr marL="76200" lvl="0" indent="0">
              <a:buClr>
                <a:srgbClr val="000000"/>
              </a:buClr>
              <a:buSzPts val="3000"/>
              <a:buNone/>
            </a:pPr>
            <a:r>
              <a:rPr lang="en-US" b="1" dirty="0">
                <a:solidFill>
                  <a:srgbClr val="000000"/>
                </a:solidFill>
              </a:rPr>
              <a:t>Diagnosis: </a:t>
            </a:r>
            <a:r>
              <a:rPr lang="en-US" dirty="0">
                <a:solidFill>
                  <a:srgbClr val="000000"/>
                </a:solidFill>
              </a:rPr>
              <a:t>Atypical</a:t>
            </a:r>
            <a:r>
              <a:rPr lang="en-US" b="1" dirty="0">
                <a:solidFill>
                  <a:srgbClr val="000000"/>
                </a:solidFill>
              </a:rPr>
              <a:t> </a:t>
            </a:r>
            <a:r>
              <a:rPr lang="en-US" dirty="0" err="1">
                <a:solidFill>
                  <a:srgbClr val="000000"/>
                </a:solidFill>
              </a:rPr>
              <a:t>Gradenigo</a:t>
            </a:r>
            <a:r>
              <a:rPr lang="en-US" dirty="0">
                <a:solidFill>
                  <a:srgbClr val="000000"/>
                </a:solidFill>
              </a:rPr>
              <a:t> syndrome </a:t>
            </a:r>
          </a:p>
          <a:p>
            <a:pPr marL="76200" lvl="0" indent="0">
              <a:buClr>
                <a:srgbClr val="000000"/>
              </a:buClr>
              <a:buSzPts val="3000"/>
              <a:buNone/>
            </a:pPr>
            <a:r>
              <a:rPr lang="en-US" b="1" dirty="0"/>
              <a:t>Treatment: </a:t>
            </a:r>
            <a:r>
              <a:rPr lang="en-US" dirty="0"/>
              <a:t>Surgical excision and drainage and IV, oral and topical antibiotics</a:t>
            </a:r>
            <a:endParaRPr lang="en-US" dirty="0">
              <a:solidFill>
                <a:srgbClr val="000000"/>
              </a:solidFill>
              <a:latin typeface="Calibri"/>
              <a:ea typeface="Calibri"/>
              <a:cs typeface="Calibri"/>
              <a:sym typeface="Calibri"/>
            </a:endParaRPr>
          </a:p>
          <a:p>
            <a:endParaRPr sz="1500" dirty="0"/>
          </a:p>
          <a:p>
            <a:pPr marL="228600" lvl="0" indent="-50800" algn="l" rtl="0">
              <a:lnSpc>
                <a:spcPct val="90000"/>
              </a:lnSpc>
              <a:spcBef>
                <a:spcPts val="1000"/>
              </a:spcBef>
              <a:spcAft>
                <a:spcPts val="0"/>
              </a:spcAft>
              <a:buClr>
                <a:schemeClr val="dk1"/>
              </a:buClr>
              <a:buSzPts val="2800"/>
              <a:buNone/>
            </a:pPr>
            <a:endParaRPr dirty="0"/>
          </a:p>
        </p:txBody>
      </p:sp>
      <p:pic>
        <p:nvPicPr>
          <p:cNvPr id="2" name="Recorded Sound">
            <a:hlinkClick r:id="" action="ppaction://media"/>
            <a:extLst>
              <a:ext uri="{FF2B5EF4-FFF2-40B4-BE49-F238E27FC236}">
                <a16:creationId xmlns:a16="http://schemas.microsoft.com/office/drawing/2014/main" id="{945F5B57-4C6C-CCCA-5BEA-64BB6604C45A}"/>
              </a:ext>
            </a:extLst>
          </p:cNvPr>
          <p:cNvPicPr>
            <a:picLocks noChangeAspect="1"/>
          </p:cNvPicPr>
          <p:nvPr>
            <a:audioFile r:link="rId1"/>
            <p:extLst>
              <p:ext uri="{DAA4B4D4-6D71-4841-9C94-3DE7FCFB9230}">
                <p14:media xmlns:p14="http://schemas.microsoft.com/office/powerpoint/2010/main" r:embed="rId2">
                  <p14:trim st="1802"/>
                </p14:media>
              </p:ext>
            </p:extLst>
          </p:nvPr>
        </p:nvPicPr>
        <p:blipFill>
          <a:blip r:embed="rId5"/>
          <a:stretch>
            <a:fillRect/>
          </a:stretch>
        </p:blipFill>
        <p:spPr>
          <a:xfrm>
            <a:off x="11625888" y="6369503"/>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21">
                                            <p:txEl>
                                              <p:pRg st="0" end="0"/>
                                            </p:txEl>
                                          </p:spTgt>
                                        </p:tgtEl>
                                        <p:attrNameLst>
                                          <p:attrName>style.visibility</p:attrName>
                                        </p:attrNameLst>
                                      </p:cBhvr>
                                      <p:to>
                                        <p:strVal val="visible"/>
                                      </p:to>
                                    </p:set>
                                    <p:animEffect transition="in" filter="fade">
                                      <p:cBhvr>
                                        <p:cTn id="13" dur="500"/>
                                        <p:tgtEl>
                                          <p:spTgt spid="32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21">
                                            <p:txEl>
                                              <p:pRg st="1" end="1"/>
                                            </p:txEl>
                                          </p:spTgt>
                                        </p:tgtEl>
                                        <p:attrNameLst>
                                          <p:attrName>style.visibility</p:attrName>
                                        </p:attrNameLst>
                                      </p:cBhvr>
                                      <p:to>
                                        <p:strVal val="visible"/>
                                      </p:to>
                                    </p:set>
                                    <p:animEffect transition="in" filter="fade">
                                      <p:cBhvr>
                                        <p:cTn id="18" dur="500"/>
                                        <p:tgtEl>
                                          <p:spTgt spid="321">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21">
                                            <p:txEl>
                                              <p:pRg st="2" end="2"/>
                                            </p:txEl>
                                          </p:spTgt>
                                        </p:tgtEl>
                                        <p:attrNameLst>
                                          <p:attrName>style.visibility</p:attrName>
                                        </p:attrNameLst>
                                      </p:cBhvr>
                                      <p:to>
                                        <p:strVal val="visible"/>
                                      </p:to>
                                    </p:set>
                                    <p:animEffect transition="in" filter="fade">
                                      <p:cBhvr>
                                        <p:cTn id="23" dur="500"/>
                                        <p:tgtEl>
                                          <p:spTgt spid="32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21">
                                            <p:txEl>
                                              <p:pRg st="3" end="3"/>
                                            </p:txEl>
                                          </p:spTgt>
                                        </p:tgtEl>
                                        <p:attrNameLst>
                                          <p:attrName>style.visibility</p:attrName>
                                        </p:attrNameLst>
                                      </p:cBhvr>
                                      <p:to>
                                        <p:strVal val="visible"/>
                                      </p:to>
                                    </p:set>
                                    <p:animEffect transition="in" filter="fade">
                                      <p:cBhvr>
                                        <p:cTn id="28" dur="500"/>
                                        <p:tgtEl>
                                          <p:spTgt spid="321">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21">
                                            <p:txEl>
                                              <p:pRg st="5" end="5"/>
                                            </p:txEl>
                                          </p:spTgt>
                                        </p:tgtEl>
                                        <p:attrNameLst>
                                          <p:attrName>style.visibility</p:attrName>
                                        </p:attrNameLst>
                                      </p:cBhvr>
                                      <p:to>
                                        <p:strVal val="visible"/>
                                      </p:to>
                                    </p:set>
                                    <p:animEffect transition="in" filter="fade">
                                      <p:cBhvr>
                                        <p:cTn id="33" dur="500"/>
                                        <p:tgtEl>
                                          <p:spTgt spid="321">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21">
                                            <p:txEl>
                                              <p:pRg st="6" end="6"/>
                                            </p:txEl>
                                          </p:spTgt>
                                        </p:tgtEl>
                                        <p:attrNameLst>
                                          <p:attrName>style.visibility</p:attrName>
                                        </p:attrNameLst>
                                      </p:cBhvr>
                                      <p:to>
                                        <p:strVal val="visible"/>
                                      </p:to>
                                    </p:set>
                                    <p:animEffect transition="in" filter="fade">
                                      <p:cBhvr>
                                        <p:cTn id="38" dur="500"/>
                                        <p:tgtEl>
                                          <p:spTgt spid="321">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495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3" fill="hold" display="0">
                  <p:stCondLst>
                    <p:cond delay="indefinite"/>
                  </p:stCondLst>
                  <p:endCondLst>
                    <p:cond evt="onStopAudio" delay="0">
                      <p:tgtEl>
                        <p:sldTgt/>
                      </p:tgtEl>
                    </p:cond>
                  </p:endCondLst>
                </p:cTn>
                <p:tgtEl>
                  <p:spTgt spid="2"/>
                </p:tgtEl>
              </p:cMediaNode>
            </p:audio>
          </p:childTnLst>
        </p:cTn>
      </p:par>
    </p:tnLst>
    <p:bldLst>
      <p:bldP spid="321"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g39326e081ce_0_286"/>
          <p:cNvSpPr txBox="1">
            <a:spLocks noGrp="1"/>
          </p:cNvSpPr>
          <p:nvPr>
            <p:ph type="title"/>
          </p:nvPr>
        </p:nvSpPr>
        <p:spPr>
          <a:xfrm>
            <a:off x="86000" y="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a:t>Patient Outcome</a:t>
            </a:r>
            <a:endParaRPr/>
          </a:p>
        </p:txBody>
      </p:sp>
      <p:sp>
        <p:nvSpPr>
          <p:cNvPr id="329" name="Google Shape;329;g39326e081ce_0_286"/>
          <p:cNvSpPr txBox="1"/>
          <p:nvPr/>
        </p:nvSpPr>
        <p:spPr>
          <a:xfrm>
            <a:off x="356375" y="1048325"/>
            <a:ext cx="11495100" cy="4785895"/>
          </a:xfrm>
          <a:prstGeom prst="rect">
            <a:avLst/>
          </a:prstGeom>
          <a:noFill/>
          <a:ln>
            <a:noFill/>
          </a:ln>
        </p:spPr>
        <p:txBody>
          <a:bodyPr spcFirstLastPara="1" wrap="square" lIns="91425" tIns="91425" rIns="91425" bIns="91425" anchor="t" anchorCtr="0">
            <a:spAutoFit/>
          </a:bodyPr>
          <a:lstStyle/>
          <a:p>
            <a:pPr marL="457200" lvl="0" indent="-406400">
              <a:lnSpc>
                <a:spcPct val="115000"/>
              </a:lnSpc>
              <a:buClr>
                <a:schemeClr val="dk1"/>
              </a:buClr>
              <a:buSzPts val="2800"/>
              <a:buChar char="●"/>
            </a:pPr>
            <a:r>
              <a:rPr lang="en-US" sz="2600" dirty="0"/>
              <a:t>A high index of suspicion and appropriate laboratory and neuroradiologic investigations with timely surgical and medical management helped to avert a poor outcome.</a:t>
            </a:r>
          </a:p>
          <a:p>
            <a:pPr marL="457200" lvl="0" indent="-406400">
              <a:lnSpc>
                <a:spcPct val="115000"/>
              </a:lnSpc>
              <a:buClr>
                <a:schemeClr val="dk1"/>
              </a:buClr>
              <a:buSzPts val="2800"/>
              <a:buChar char="●"/>
            </a:pPr>
            <a:r>
              <a:rPr lang="en-US" sz="2600" dirty="0"/>
              <a:t>Despite a potentially lethal infection with a virulent bacterium, this patient had an uncomplicated hospital course and completed a two-week course of intravenous antibiotics. </a:t>
            </a:r>
            <a:endParaRPr sz="2600" dirty="0">
              <a:solidFill>
                <a:schemeClr val="dk1"/>
              </a:solidFill>
            </a:endParaRPr>
          </a:p>
          <a:p>
            <a:pPr marL="457200" lvl="0" indent="-406400" algn="l" rtl="0">
              <a:lnSpc>
                <a:spcPct val="115000"/>
              </a:lnSpc>
              <a:spcBef>
                <a:spcPts val="0"/>
              </a:spcBef>
              <a:spcAft>
                <a:spcPts val="0"/>
              </a:spcAft>
              <a:buClr>
                <a:schemeClr val="dk1"/>
              </a:buClr>
              <a:buSzPts val="2800"/>
              <a:buChar char="●"/>
            </a:pPr>
            <a:r>
              <a:rPr lang="en-US" sz="2600" dirty="0">
                <a:solidFill>
                  <a:schemeClr val="dk1"/>
                </a:solidFill>
              </a:rPr>
              <a:t>He was discharged home on oral levofloxacin with planned close ENT and Ophthalmology follow up. </a:t>
            </a:r>
            <a:endParaRPr sz="2600" dirty="0">
              <a:solidFill>
                <a:schemeClr val="dk1"/>
              </a:solidFill>
            </a:endParaRPr>
          </a:p>
          <a:p>
            <a:pPr marL="457200" lvl="0" indent="-406400" algn="l" rtl="0">
              <a:lnSpc>
                <a:spcPct val="115000"/>
              </a:lnSpc>
              <a:spcBef>
                <a:spcPts val="0"/>
              </a:spcBef>
              <a:spcAft>
                <a:spcPts val="0"/>
              </a:spcAft>
              <a:buClr>
                <a:schemeClr val="dk1"/>
              </a:buClr>
              <a:buSzPts val="2800"/>
              <a:buChar char="●"/>
            </a:pPr>
            <a:r>
              <a:rPr lang="en-US" sz="2600" dirty="0">
                <a:solidFill>
                  <a:schemeClr val="dk1"/>
                </a:solidFill>
              </a:rPr>
              <a:t>At his last outpatient appointment, three months post-discharge, the patient had full resolution of left facial pain and lateral rectus palsy.</a:t>
            </a:r>
            <a:endParaRPr sz="2600" dirty="0">
              <a:solidFill>
                <a:schemeClr val="dk1"/>
              </a:solidFill>
            </a:endParaRPr>
          </a:p>
        </p:txBody>
      </p:sp>
      <p:pic>
        <p:nvPicPr>
          <p:cNvPr id="2" name="Recorded Sound">
            <a:hlinkClick r:id="" action="ppaction://media"/>
            <a:extLst>
              <a:ext uri="{FF2B5EF4-FFF2-40B4-BE49-F238E27FC236}">
                <a16:creationId xmlns:a16="http://schemas.microsoft.com/office/drawing/2014/main" id="{DF0A0C1D-8E3C-EF83-669D-DB1699232888}"/>
              </a:ext>
            </a:extLst>
          </p:cNvPr>
          <p:cNvPicPr>
            <a:picLocks noChangeAspect="1"/>
          </p:cNvPicPr>
          <p:nvPr>
            <a:audioFile r:link="rId1"/>
            <p:extLst>
              <p:ext uri="{DAA4B4D4-6D71-4841-9C94-3DE7FCFB9230}">
                <p14:media xmlns:p14="http://schemas.microsoft.com/office/powerpoint/2010/main" r:embed="rId2">
                  <p14:trim st="1263"/>
                </p14:media>
              </p:ext>
            </p:extLst>
          </p:nvPr>
        </p:nvPicPr>
        <p:blipFill>
          <a:blip r:embed="rId5"/>
          <a:stretch>
            <a:fillRect/>
          </a:stretch>
        </p:blipFill>
        <p:spPr>
          <a:xfrm>
            <a:off x="11648275" y="6210539"/>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3321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g39326e081ce_0_27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a:t>Learning Points</a:t>
            </a:r>
            <a:endParaRPr/>
          </a:p>
        </p:txBody>
      </p:sp>
      <p:sp>
        <p:nvSpPr>
          <p:cNvPr id="336" name="Google Shape;336;g39326e081ce_0_275"/>
          <p:cNvSpPr txBox="1"/>
          <p:nvPr/>
        </p:nvSpPr>
        <p:spPr>
          <a:xfrm>
            <a:off x="838200" y="1690825"/>
            <a:ext cx="10990006" cy="3631733"/>
          </a:xfrm>
          <a:prstGeom prst="rect">
            <a:avLst/>
          </a:prstGeom>
          <a:noFill/>
          <a:ln>
            <a:noFill/>
          </a:ln>
        </p:spPr>
        <p:txBody>
          <a:bodyPr spcFirstLastPara="1" wrap="square" lIns="91425" tIns="91425" rIns="91425" bIns="91425" anchor="t" anchorCtr="0">
            <a:spAutoFit/>
          </a:bodyPr>
          <a:lstStyle/>
          <a:p>
            <a:pPr marL="285750" lvl="0" indent="-285750">
              <a:buFont typeface="Arial" panose="020B0604020202020204" pitchFamily="34" charset="0"/>
              <a:buChar char="•"/>
            </a:pPr>
            <a:r>
              <a:rPr lang="en-US" sz="2800" dirty="0"/>
              <a:t>Otologic symptoms or history should prompt scrutiny of the petrous apex, clivus, </a:t>
            </a:r>
            <a:r>
              <a:rPr lang="en-US" sz="2800" dirty="0" err="1"/>
              <a:t>Dorello’s</a:t>
            </a:r>
            <a:r>
              <a:rPr lang="en-US" sz="2800" dirty="0"/>
              <a:t> canal, cavernous sinus and skull base. </a:t>
            </a:r>
          </a:p>
          <a:p>
            <a:pPr marL="285750" lvl="0" indent="-285750">
              <a:buFont typeface="Arial" panose="020B0604020202020204" pitchFamily="34" charset="0"/>
              <a:buChar char="•"/>
            </a:pPr>
            <a:r>
              <a:rPr lang="en-US" sz="2800" dirty="0"/>
              <a:t>Malignant otitis externa can produce an atypical </a:t>
            </a:r>
            <a:r>
              <a:rPr lang="en-US" sz="2800" dirty="0" err="1"/>
              <a:t>Gradenigo</a:t>
            </a:r>
            <a:r>
              <a:rPr lang="en-US" sz="2800" dirty="0"/>
              <a:t> syndrome.</a:t>
            </a:r>
          </a:p>
          <a:p>
            <a:pPr marL="285750" lvl="0" indent="-285750">
              <a:buFont typeface="Arial" panose="020B0604020202020204" pitchFamily="34" charset="0"/>
              <a:buChar char="•"/>
            </a:pPr>
            <a:r>
              <a:rPr lang="en-US" sz="2800" dirty="0"/>
              <a:t>Consider neuroradiologic investigation for all isolated cranial nerve palsy especially for atypical presentations despite advanced age and known microvascular risk factors.</a:t>
            </a:r>
          </a:p>
        </p:txBody>
      </p:sp>
      <p:pic>
        <p:nvPicPr>
          <p:cNvPr id="2" name="Recorded Sound">
            <a:hlinkClick r:id="" action="ppaction://media"/>
            <a:extLst>
              <a:ext uri="{FF2B5EF4-FFF2-40B4-BE49-F238E27FC236}">
                <a16:creationId xmlns:a16="http://schemas.microsoft.com/office/drawing/2014/main" id="{FBC2D79A-C878-26DE-D6D0-4FBC7876F3D1}"/>
              </a:ext>
            </a:extLst>
          </p:cNvPr>
          <p:cNvPicPr>
            <a:picLocks noChangeAspect="1"/>
          </p:cNvPicPr>
          <p:nvPr>
            <a:audioFile r:link="rId1"/>
            <p:extLst>
              <p:ext uri="{DAA4B4D4-6D71-4841-9C94-3DE7FCFB9230}">
                <p14:media xmlns:p14="http://schemas.microsoft.com/office/powerpoint/2010/main" r:embed="rId2">
                  <p14:trim st="1248"/>
                </p14:media>
              </p:ext>
            </p:extLst>
          </p:nvPr>
        </p:nvPicPr>
        <p:blipFill>
          <a:blip r:embed="rId5"/>
          <a:stretch>
            <a:fillRect/>
          </a:stretch>
        </p:blipFill>
        <p:spPr>
          <a:xfrm>
            <a:off x="11353800" y="6241858"/>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326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38"/>
          <p:cNvSpPr txBox="1">
            <a:spLocks noGrp="1"/>
          </p:cNvSpPr>
          <p:nvPr>
            <p:ph type="title"/>
          </p:nvPr>
        </p:nvSpPr>
        <p:spPr>
          <a:xfrm>
            <a:off x="-11" y="-240847"/>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a:t>References</a:t>
            </a:r>
            <a:endParaRPr/>
          </a:p>
        </p:txBody>
      </p:sp>
      <p:sp>
        <p:nvSpPr>
          <p:cNvPr id="343" name="Google Shape;343;p38"/>
          <p:cNvSpPr txBox="1">
            <a:spLocks noGrp="1"/>
          </p:cNvSpPr>
          <p:nvPr>
            <p:ph type="body" idx="1"/>
          </p:nvPr>
        </p:nvSpPr>
        <p:spPr>
          <a:xfrm>
            <a:off x="138450" y="934713"/>
            <a:ext cx="11915100" cy="6105900"/>
          </a:xfrm>
          <a:prstGeom prst="rect">
            <a:avLst/>
          </a:prstGeom>
          <a:noFill/>
          <a:ln>
            <a:noFill/>
          </a:ln>
        </p:spPr>
        <p:txBody>
          <a:bodyPr spcFirstLastPara="1" wrap="square" lIns="91425" tIns="45700" rIns="91425" bIns="45700" anchor="t" anchorCtr="0">
            <a:noAutofit/>
          </a:bodyPr>
          <a:lstStyle/>
          <a:p>
            <a:pPr marL="457200" lvl="0" indent="-317500" algn="l" rtl="0">
              <a:lnSpc>
                <a:spcPct val="115000"/>
              </a:lnSpc>
              <a:spcBef>
                <a:spcPts val="1200"/>
              </a:spcBef>
              <a:spcAft>
                <a:spcPts val="0"/>
              </a:spcAft>
              <a:buSzPts val="1400"/>
              <a:buAutoNum type="arabicPeriod"/>
            </a:pPr>
            <a:r>
              <a:rPr lang="en-US" sz="1300" dirty="0"/>
              <a:t>Chi, </a:t>
            </a:r>
            <a:r>
              <a:rPr lang="en-US" sz="1300" dirty="0" err="1"/>
              <a:t>Sulene</a:t>
            </a:r>
            <a:r>
              <a:rPr lang="en-US" sz="1300" dirty="0"/>
              <a:t> L, Bhatti, M Tariq. The diagnostic dilemma of neuro-imaging in acute isolated sixth nerve palsy. Current Opinion in Ophthalmology. 2009;20(6):423-429. </a:t>
            </a:r>
            <a:endParaRPr sz="1300" dirty="0"/>
          </a:p>
          <a:p>
            <a:pPr marL="457200" lvl="0" indent="-317500" algn="l" rtl="0">
              <a:lnSpc>
                <a:spcPct val="115000"/>
              </a:lnSpc>
              <a:spcBef>
                <a:spcPts val="0"/>
              </a:spcBef>
              <a:spcAft>
                <a:spcPts val="0"/>
              </a:spcAft>
              <a:buSzPts val="1400"/>
              <a:buAutoNum type="arabicPeriod"/>
            </a:pPr>
            <a:r>
              <a:rPr lang="en-US" sz="1300" dirty="0"/>
              <a:t>Tamhankar MA, </a:t>
            </a:r>
            <a:r>
              <a:rPr lang="en-US" sz="1300" dirty="0" err="1"/>
              <a:t>Biousse</a:t>
            </a:r>
            <a:r>
              <a:rPr lang="en-US" sz="1300" dirty="0"/>
              <a:t> V, Ying GS, Prasad S, Subramanian PS, Lee MS, Eggenberger E, Moss HE, </a:t>
            </a:r>
            <a:r>
              <a:rPr lang="en-US" sz="1300" dirty="0" err="1"/>
              <a:t>Pineles</a:t>
            </a:r>
            <a:r>
              <a:rPr lang="en-US" sz="1300" dirty="0"/>
              <a:t> S, Bennett J, Osborne B, Volpe NJ, Liu GT, Bruce BB, Newman NJ, Galetta SL, Balcer LJ. Isolated third, fourth, and sixth cranial nerve palsies from presumed microvascular versus other causes: a prospective study. Ophthalmology. 2013 Nov;120(11):2264-9.</a:t>
            </a:r>
            <a:endParaRPr sz="1300" dirty="0"/>
          </a:p>
          <a:p>
            <a:pPr marL="457200" lvl="0" indent="-317500" algn="l" rtl="0">
              <a:lnSpc>
                <a:spcPct val="115000"/>
              </a:lnSpc>
              <a:spcBef>
                <a:spcPts val="0"/>
              </a:spcBef>
              <a:spcAft>
                <a:spcPts val="0"/>
              </a:spcAft>
              <a:buSzPts val="1400"/>
              <a:buAutoNum type="arabicPeriod"/>
            </a:pPr>
            <a:r>
              <a:rPr lang="en-US" sz="1300" dirty="0"/>
              <a:t>Kline LB, Bhatti MT, Chung SM, Eggenberger E, </a:t>
            </a:r>
            <a:r>
              <a:rPr lang="en-US" sz="1300" dirty="0" err="1"/>
              <a:t>Foroozan</a:t>
            </a:r>
            <a:r>
              <a:rPr lang="en-US" sz="1300" dirty="0"/>
              <a:t> R. Basic and clinical science course; Neuro-ophthalmology. San Francisco: American Academy of Ophthalmology; 2010-2011.</a:t>
            </a:r>
            <a:endParaRPr sz="1300" dirty="0"/>
          </a:p>
          <a:p>
            <a:pPr marL="457200" lvl="0" indent="-317500" algn="l" rtl="0">
              <a:lnSpc>
                <a:spcPct val="115000"/>
              </a:lnSpc>
              <a:spcBef>
                <a:spcPts val="0"/>
              </a:spcBef>
              <a:spcAft>
                <a:spcPts val="0"/>
              </a:spcAft>
              <a:buSzPts val="1400"/>
              <a:buAutoNum type="arabicPeriod"/>
            </a:pPr>
            <a:r>
              <a:rPr lang="en-US" sz="1300" dirty="0"/>
              <a:t>Azarmina M, Azarmina H. The six syndromes of the sixth cranial nerve. J Ophthalmic Vis Res. 2013 Apr;8(2):160-71. PMID: 23943691; PMCID: PMC3740468.</a:t>
            </a:r>
            <a:endParaRPr sz="1300" dirty="0"/>
          </a:p>
          <a:p>
            <a:pPr marL="457200" lvl="0" indent="-317500" algn="l" rtl="0">
              <a:lnSpc>
                <a:spcPct val="115000"/>
              </a:lnSpc>
              <a:spcBef>
                <a:spcPts val="0"/>
              </a:spcBef>
              <a:spcAft>
                <a:spcPts val="0"/>
              </a:spcAft>
              <a:buSzPts val="1400"/>
              <a:buAutoNum type="arabicPeriod"/>
            </a:pPr>
            <a:r>
              <a:rPr lang="en-US" sz="1300" dirty="0" err="1"/>
              <a:t>Thurtell</a:t>
            </a:r>
            <a:r>
              <a:rPr lang="en-US" sz="1300" dirty="0"/>
              <a:t> MJ, </a:t>
            </a:r>
            <a:r>
              <a:rPr lang="en-US" sz="1300" dirty="0" err="1"/>
              <a:t>Tomsak</a:t>
            </a:r>
            <a:r>
              <a:rPr lang="en-US" sz="1300" dirty="0"/>
              <a:t> RJ, </a:t>
            </a:r>
            <a:r>
              <a:rPr lang="en-US" sz="1300" dirty="0" err="1"/>
              <a:t>Daroff</a:t>
            </a:r>
            <a:r>
              <a:rPr lang="en-US" sz="1300" dirty="0"/>
              <a:t> RB. What do I do now? Neuro-ophthalmology. Oxford, New York; 2011.</a:t>
            </a:r>
            <a:endParaRPr sz="1300" dirty="0"/>
          </a:p>
          <a:p>
            <a:pPr marL="457200" lvl="0" indent="-317500" algn="l" rtl="0">
              <a:lnSpc>
                <a:spcPct val="115000"/>
              </a:lnSpc>
              <a:spcBef>
                <a:spcPts val="0"/>
              </a:spcBef>
              <a:spcAft>
                <a:spcPts val="0"/>
              </a:spcAft>
              <a:buSzPts val="1400"/>
              <a:buAutoNum type="arabicPeriod"/>
            </a:pPr>
            <a:r>
              <a:rPr lang="en-US" sz="1300" dirty="0"/>
              <a:t>Von Noorden GK. Binocular Vision and Ocular Motility: Theory and Management of Strabismus, Third ed. 1985.</a:t>
            </a:r>
            <a:endParaRPr sz="1300" dirty="0"/>
          </a:p>
          <a:p>
            <a:pPr marL="457200" lvl="0" indent="-317500" algn="l" rtl="0">
              <a:lnSpc>
                <a:spcPct val="115000"/>
              </a:lnSpc>
              <a:spcBef>
                <a:spcPts val="0"/>
              </a:spcBef>
              <a:spcAft>
                <a:spcPts val="0"/>
              </a:spcAft>
              <a:buSzPts val="1400"/>
              <a:buAutoNum type="arabicPeriod"/>
            </a:pPr>
            <a:r>
              <a:rPr lang="en-US" sz="1300" dirty="0"/>
              <a:t>Silverman IE, Liu GT, Volpe NJ, Galetta SL. The crossed paralyses. The original brain-stem syndromes of Millard-Gubler, </a:t>
            </a:r>
            <a:r>
              <a:rPr lang="en-US" sz="1300" dirty="0" err="1"/>
              <a:t>Foville</a:t>
            </a:r>
            <a:r>
              <a:rPr lang="en-US" sz="1300" dirty="0"/>
              <a:t>, Weber, and Raymond-</a:t>
            </a:r>
            <a:r>
              <a:rPr lang="en-US" sz="1300" dirty="0" err="1"/>
              <a:t>Cestan</a:t>
            </a:r>
            <a:r>
              <a:rPr lang="en-US" sz="1300" dirty="0"/>
              <a:t>. Arch Neurol. 1995;52:635–638.</a:t>
            </a:r>
            <a:endParaRPr sz="1300" dirty="0"/>
          </a:p>
          <a:p>
            <a:pPr marL="457200" lvl="0" indent="-317500" algn="l" rtl="0">
              <a:lnSpc>
                <a:spcPct val="115000"/>
              </a:lnSpc>
              <a:spcBef>
                <a:spcPts val="0"/>
              </a:spcBef>
              <a:spcAft>
                <a:spcPts val="0"/>
              </a:spcAft>
              <a:buSzPts val="1400"/>
              <a:buAutoNum type="arabicPeriod"/>
            </a:pPr>
            <a:r>
              <a:rPr lang="en-US" sz="1300" dirty="0" err="1"/>
              <a:t>Kurbanyan</a:t>
            </a:r>
            <a:r>
              <a:rPr lang="en-US" sz="1300" dirty="0"/>
              <a:t> K, </a:t>
            </a:r>
            <a:r>
              <a:rPr lang="en-US" sz="1300" dirty="0" err="1"/>
              <a:t>Lessell</a:t>
            </a:r>
            <a:r>
              <a:rPr lang="en-US" sz="1300" dirty="0"/>
              <a:t> S. Intracranial hypotension and abducens palsy following upper spinal manipulation. Br J </a:t>
            </a:r>
            <a:r>
              <a:rPr lang="en-US" sz="1300" dirty="0" err="1"/>
              <a:t>Ophthalmol</a:t>
            </a:r>
            <a:r>
              <a:rPr lang="en-US" sz="1300" dirty="0"/>
              <a:t>. 2008;92:153–155.</a:t>
            </a:r>
            <a:endParaRPr sz="1300" dirty="0"/>
          </a:p>
          <a:p>
            <a:pPr marL="457200" lvl="0" indent="-317500" algn="l" rtl="0">
              <a:lnSpc>
                <a:spcPct val="115000"/>
              </a:lnSpc>
              <a:spcBef>
                <a:spcPts val="0"/>
              </a:spcBef>
              <a:spcAft>
                <a:spcPts val="0"/>
              </a:spcAft>
              <a:buSzPts val="1400"/>
              <a:buAutoNum type="arabicPeriod"/>
            </a:pPr>
            <a:r>
              <a:rPr lang="en-US" sz="1300" dirty="0"/>
              <a:t>Valles JM, Fekete R. </a:t>
            </a:r>
            <a:r>
              <a:rPr lang="en-US" sz="1300" dirty="0" err="1"/>
              <a:t>Gradenigo</a:t>
            </a:r>
            <a:r>
              <a:rPr lang="en-US" sz="1300" dirty="0"/>
              <a:t> Syndrome: Unusual Consequence of Otitis Media. Case Reports in Neurology. 2014;6:197-201.</a:t>
            </a:r>
            <a:endParaRPr sz="1300" dirty="0"/>
          </a:p>
          <a:p>
            <a:pPr marL="457200" lvl="0" indent="-317500" algn="l" rtl="0">
              <a:lnSpc>
                <a:spcPct val="115000"/>
              </a:lnSpc>
              <a:spcBef>
                <a:spcPts val="0"/>
              </a:spcBef>
              <a:spcAft>
                <a:spcPts val="0"/>
              </a:spcAft>
              <a:buSzPts val="1400"/>
              <a:buAutoNum type="arabicPeriod"/>
            </a:pPr>
            <a:r>
              <a:rPr lang="en-US" sz="1300" dirty="0"/>
              <a:t>Hafidh MA, Keogh I, Walsh RM, Walsh M, </a:t>
            </a:r>
            <a:r>
              <a:rPr lang="en-US" sz="1300" dirty="0" err="1"/>
              <a:t>Rawluk</a:t>
            </a:r>
            <a:r>
              <a:rPr lang="en-US" sz="1300" dirty="0"/>
              <a:t> D. </a:t>
            </a:r>
            <a:r>
              <a:rPr lang="en-US" sz="1300" dirty="0" err="1"/>
              <a:t>Otogenic</a:t>
            </a:r>
            <a:r>
              <a:rPr lang="en-US" sz="1300" dirty="0"/>
              <a:t> intracranial complications. a 7-year retrospective review. Am J </a:t>
            </a:r>
            <a:r>
              <a:rPr lang="en-US" sz="1300" dirty="0" err="1"/>
              <a:t>Otolaryngol</a:t>
            </a:r>
            <a:r>
              <a:rPr lang="en-US" sz="1300" dirty="0"/>
              <a:t>. 2006;27(6):390-5.</a:t>
            </a:r>
            <a:endParaRPr sz="1300" dirty="0"/>
          </a:p>
          <a:p>
            <a:pPr marL="457200" lvl="0" indent="-317500" algn="l" rtl="0">
              <a:lnSpc>
                <a:spcPct val="115000"/>
              </a:lnSpc>
              <a:spcBef>
                <a:spcPts val="0"/>
              </a:spcBef>
              <a:spcAft>
                <a:spcPts val="0"/>
              </a:spcAft>
              <a:buSzPts val="1400"/>
              <a:buAutoNum type="arabicPeriod"/>
            </a:pPr>
            <a:r>
              <a:rPr lang="en-US" sz="1300" dirty="0"/>
              <a:t>Heilbronner S, Foster TJ. Staphylococcus </a:t>
            </a:r>
            <a:r>
              <a:rPr lang="en-US" sz="1300" dirty="0" err="1"/>
              <a:t>lugdunensis</a:t>
            </a:r>
            <a:r>
              <a:rPr lang="en-US" sz="1300" dirty="0"/>
              <a:t>: A Skin Commensal with Invasive Pathogenic Potential. Clin </a:t>
            </a:r>
            <a:r>
              <a:rPr lang="en-US" sz="1300" dirty="0" err="1"/>
              <a:t>Microbiol</a:t>
            </a:r>
            <a:r>
              <a:rPr lang="en-US" sz="1300" dirty="0"/>
              <a:t> Rev. 2020;34(2):e00205-20.</a:t>
            </a:r>
            <a:endParaRPr sz="1300" dirty="0"/>
          </a:p>
          <a:p>
            <a:pPr marL="457200" lvl="0" indent="-317500" algn="l" rtl="0">
              <a:lnSpc>
                <a:spcPct val="115000"/>
              </a:lnSpc>
              <a:spcBef>
                <a:spcPts val="0"/>
              </a:spcBef>
              <a:spcAft>
                <a:spcPts val="0"/>
              </a:spcAft>
              <a:buSzPts val="1400"/>
              <a:buAutoNum type="arabicPeriod"/>
            </a:pPr>
            <a:r>
              <a:rPr lang="en-US" sz="1300" dirty="0"/>
              <a:t>Thomas S, Hoy C, Capper R. Osteomyelitis of the ear canal caused by Staphylococcus </a:t>
            </a:r>
            <a:r>
              <a:rPr lang="en-US" sz="1300" dirty="0" err="1"/>
              <a:t>lugdunensis</a:t>
            </a:r>
            <a:r>
              <a:rPr lang="en-US" sz="1300" dirty="0"/>
              <a:t>. J Infect. 2006 Nov;53(5):e227-9.</a:t>
            </a:r>
            <a:endParaRPr sz="1300" dirty="0"/>
          </a:p>
          <a:p>
            <a:pPr marL="0" lvl="0" indent="0" algn="l" rtl="0">
              <a:lnSpc>
                <a:spcPct val="90000"/>
              </a:lnSpc>
              <a:spcBef>
                <a:spcPts val="1200"/>
              </a:spcBef>
              <a:spcAft>
                <a:spcPts val="0"/>
              </a:spcAft>
              <a:buNone/>
            </a:pPr>
            <a:endParaRPr sz="1300" dirty="0"/>
          </a:p>
        </p:txBody>
      </p:sp>
      <p:pic>
        <p:nvPicPr>
          <p:cNvPr id="2" name="Recorded Sound">
            <a:hlinkClick r:id="" action="ppaction://media"/>
            <a:extLst>
              <a:ext uri="{FF2B5EF4-FFF2-40B4-BE49-F238E27FC236}">
                <a16:creationId xmlns:a16="http://schemas.microsoft.com/office/drawing/2014/main" id="{F7156129-50EA-162E-C9D1-4A7433C360AE}"/>
              </a:ext>
            </a:extLst>
          </p:cNvPr>
          <p:cNvPicPr>
            <a:picLocks noChangeAspect="1"/>
          </p:cNvPicPr>
          <p:nvPr>
            <a:audioFile r:link="rId1"/>
            <p:extLst>
              <p:ext uri="{DAA4B4D4-6D71-4841-9C94-3DE7FCFB9230}">
                <p14:media xmlns:p14="http://schemas.microsoft.com/office/powerpoint/2010/main" r:embed="rId2">
                  <p14:trim st="1321"/>
                </p14:media>
              </p:ext>
            </p:extLst>
          </p:nvPr>
        </p:nvPicPr>
        <p:blipFill>
          <a:blip r:embed="rId5"/>
          <a:stretch>
            <a:fillRect/>
          </a:stretch>
        </p:blipFill>
        <p:spPr>
          <a:xfrm>
            <a:off x="11647150" y="6262298"/>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FBAB2-D399-B66E-A236-77F64868377B}"/>
              </a:ext>
            </a:extLst>
          </p:cNvPr>
          <p:cNvSpPr>
            <a:spLocks noGrp="1"/>
          </p:cNvSpPr>
          <p:nvPr>
            <p:ph type="title"/>
          </p:nvPr>
        </p:nvSpPr>
        <p:spPr/>
        <p:txBody>
          <a:bodyPr/>
          <a:lstStyle/>
          <a:p>
            <a:r>
              <a:rPr lang="en-US" dirty="0"/>
              <a:t>Acknowledgment</a:t>
            </a:r>
          </a:p>
        </p:txBody>
      </p:sp>
      <p:sp>
        <p:nvSpPr>
          <p:cNvPr id="3" name="Text Placeholder 2">
            <a:extLst>
              <a:ext uri="{FF2B5EF4-FFF2-40B4-BE49-F238E27FC236}">
                <a16:creationId xmlns:a16="http://schemas.microsoft.com/office/drawing/2014/main" id="{24090EB8-9C8E-6924-6D2F-C0B4706B7D05}"/>
              </a:ext>
            </a:extLst>
          </p:cNvPr>
          <p:cNvSpPr>
            <a:spLocks noGrp="1"/>
          </p:cNvSpPr>
          <p:nvPr>
            <p:ph type="body" idx="1"/>
          </p:nvPr>
        </p:nvSpPr>
        <p:spPr>
          <a:xfrm>
            <a:off x="838200" y="1719724"/>
            <a:ext cx="9866243" cy="3820766"/>
          </a:xfrm>
        </p:spPr>
        <p:txBody>
          <a:bodyPr/>
          <a:lstStyle/>
          <a:p>
            <a:pPr marL="50800" indent="0">
              <a:buNone/>
            </a:pPr>
            <a:r>
              <a:rPr lang="en-US" dirty="0"/>
              <a:t>The authors wish to thank the patient for consent to present his case, clinical course and images for educational purposes and publication.</a:t>
            </a:r>
          </a:p>
        </p:txBody>
      </p:sp>
      <p:pic>
        <p:nvPicPr>
          <p:cNvPr id="4" name="Recorded Sound">
            <a:hlinkClick r:id="" action="ppaction://media"/>
            <a:extLst>
              <a:ext uri="{FF2B5EF4-FFF2-40B4-BE49-F238E27FC236}">
                <a16:creationId xmlns:a16="http://schemas.microsoft.com/office/drawing/2014/main" id="{C6733454-629D-2D9C-D8CE-337FD574572D}"/>
              </a:ext>
            </a:extLst>
          </p:cNvPr>
          <p:cNvPicPr>
            <a:picLocks noChangeAspect="1"/>
          </p:cNvPicPr>
          <p:nvPr>
            <a:audioFile r:link="rId1"/>
            <p:extLst>
              <p:ext uri="{DAA4B4D4-6D71-4841-9C94-3DE7FCFB9230}">
                <p14:media xmlns:p14="http://schemas.microsoft.com/office/powerpoint/2010/main" r:embed="rId2">
                  <p14:trim st="1476"/>
                </p14:media>
              </p:ext>
            </p:extLst>
          </p:nvPr>
        </p:nvPicPr>
        <p:blipFill>
          <a:blip r:embed="rId5"/>
          <a:stretch>
            <a:fillRect/>
          </a:stretch>
        </p:blipFill>
        <p:spPr>
          <a:xfrm>
            <a:off x="11551729" y="6141528"/>
            <a:ext cx="406400" cy="406400"/>
          </a:xfrm>
          <a:prstGeom prst="rect">
            <a:avLst/>
          </a:prstGeom>
        </p:spPr>
      </p:pic>
    </p:spTree>
    <p:extLst>
      <p:ext uri="{BB962C8B-B14F-4D97-AF65-F5344CB8AC3E}">
        <p14:creationId xmlns:p14="http://schemas.microsoft.com/office/powerpoint/2010/main" val="2256244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A43540878E76499657FA2D03773445" ma:contentTypeVersion="10" ma:contentTypeDescription="Create a new document." ma:contentTypeScope="" ma:versionID="e2d6217a60ac9aef75800bc4ec02dae7">
  <xsd:schema xmlns:xsd="http://www.w3.org/2001/XMLSchema" xmlns:xs="http://www.w3.org/2001/XMLSchema" xmlns:p="http://schemas.microsoft.com/office/2006/metadata/properties" xmlns:ns1="http://schemas.microsoft.com/sharepoint/v3" xmlns:ns3="45dad7ee-dcff-4554-b294-c7c68dfb95ae" targetNamespace="http://schemas.microsoft.com/office/2006/metadata/properties" ma:root="true" ma:fieldsID="c6e08ebeaaabe6184af1babdce1c484d" ns1:_="" ns3:_="">
    <xsd:import namespace="http://schemas.microsoft.com/sharepoint/v3"/>
    <xsd:import namespace="45dad7ee-dcff-4554-b294-c7c68dfb95ae"/>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DateTaken" minOccurs="0"/>
                <xsd:element ref="ns3:MediaServiceSearchProperties" minOccurs="0"/>
                <xsd:element ref="ns1:_ip_UnifiedCompliancePolicyProperties" minOccurs="0"/>
                <xsd:element ref="ns1:_ip_UnifiedCompliancePolicyUIAction" minOccurs="0"/>
                <xsd:element ref="ns3:_activity"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5dad7ee-dcff-4554-b294-c7c68dfb95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_activity" ma:index="15" nillable="true" ma:displayName="_activity" ma:hidden="true" ma:internalName="_activity">
      <xsd:simpleType>
        <xsd:restriction base="dms:Note"/>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_activity xmlns="45dad7ee-dcff-4554-b294-c7c68dfb95ae" xsi:nil="true"/>
  </documentManagement>
</p:properties>
</file>

<file path=customXml/itemProps1.xml><?xml version="1.0" encoding="utf-8"?>
<ds:datastoreItem xmlns:ds="http://schemas.openxmlformats.org/officeDocument/2006/customXml" ds:itemID="{DCD7C980-5653-48CA-9AEC-C8D23B8AE0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5dad7ee-dcff-4554-b294-c7c68dfb95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AE5790E-E8ED-400D-9DD1-242A8404B24B}">
  <ds:schemaRefs>
    <ds:schemaRef ds:uri="http://schemas.microsoft.com/sharepoint/v3/contenttype/forms"/>
  </ds:schemaRefs>
</ds:datastoreItem>
</file>

<file path=customXml/itemProps3.xml><?xml version="1.0" encoding="utf-8"?>
<ds:datastoreItem xmlns:ds="http://schemas.openxmlformats.org/officeDocument/2006/customXml" ds:itemID="{31744A21-F9DB-4DF3-87D3-9CFFC8915B11}">
  <ds:schemaRefs>
    <ds:schemaRef ds:uri="http://schemas.microsoft.com/office/2006/documentManagement/types"/>
    <ds:schemaRef ds:uri="http://schemas.microsoft.com/office/2006/metadata/properties"/>
    <ds:schemaRef ds:uri="http://purl.org/dc/dcmitype/"/>
    <ds:schemaRef ds:uri="http://www.w3.org/XML/1998/namespace"/>
    <ds:schemaRef ds:uri="http://purl.org/dc/terms/"/>
    <ds:schemaRef ds:uri="http://schemas.microsoft.com/office/infopath/2007/PartnerControls"/>
    <ds:schemaRef ds:uri="http://purl.org/dc/elements/1.1/"/>
    <ds:schemaRef ds:uri="http://schemas.openxmlformats.org/package/2006/metadata/core-properties"/>
    <ds:schemaRef ds:uri="45dad7ee-dcff-4554-b294-c7c68dfb95ae"/>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otalTime>1945</TotalTime>
  <Words>4472</Words>
  <Application>Microsoft Office PowerPoint</Application>
  <PresentationFormat>Widescreen</PresentationFormat>
  <Paragraphs>396</Paragraphs>
  <Slides>38</Slides>
  <Notes>38</Notes>
  <HiddenSlides>0</HiddenSlides>
  <MMClips>38</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Arial</vt:lpstr>
      <vt:lpstr>Arial,Sans-Serif</vt:lpstr>
      <vt:lpstr>Wingdings</vt:lpstr>
      <vt:lpstr>Calibri,Sans-Serif</vt:lpstr>
      <vt:lpstr>Wingdings,sans-serif</vt:lpstr>
      <vt:lpstr>Calibri</vt:lpstr>
      <vt:lpstr>Roboto</vt:lpstr>
      <vt:lpstr>1_Office Theme</vt:lpstr>
      <vt:lpstr>Isolated Abducens Palsy in a  Patient with Poorly Controlled Diabetes </vt:lpstr>
      <vt:lpstr>91-year-old male with diplopia and facial pain</vt:lpstr>
      <vt:lpstr>Ophthalmology Exam</vt:lpstr>
      <vt:lpstr>Ophthalmology Exam</vt:lpstr>
      <vt:lpstr>Ophthalmology Exam</vt:lpstr>
      <vt:lpstr>What is your differential diagnosis for isolated cranial nerve VI palsy?</vt:lpstr>
      <vt:lpstr>PowerPoint Presentation</vt:lpstr>
      <vt:lpstr>PowerPoint Presentation</vt:lpstr>
      <vt:lpstr>Cranial Nerve VI Course</vt:lpstr>
      <vt:lpstr>How is Cranial Nerve VI Palsy Localized? </vt:lpstr>
      <vt:lpstr>PowerPoint Presentation</vt:lpstr>
      <vt:lpstr>PowerPoint Presentation</vt:lpstr>
      <vt:lpstr>Which action would you take next?</vt:lpstr>
      <vt:lpstr>Which action would you take next?</vt:lpstr>
      <vt:lpstr>B. Neuroimaging</vt:lpstr>
      <vt:lpstr>Neuroimaging in Isolated Cranial Nerve VI Palsy</vt:lpstr>
      <vt:lpstr>Other choices</vt:lpstr>
      <vt:lpstr>PowerPoint Presentation</vt:lpstr>
      <vt:lpstr>Bone window CT without contrast Skull Base </vt:lpstr>
      <vt:lpstr>CT</vt:lpstr>
      <vt:lpstr>MRI - Axial T1 pre-contrast </vt:lpstr>
      <vt:lpstr>How would you summarize this presentation?</vt:lpstr>
      <vt:lpstr>Case Summary</vt:lpstr>
      <vt:lpstr>What is petrous temporal osteomyelitis or Gradenigo syndrome?</vt:lpstr>
      <vt:lpstr>Gradenigo Syndrome</vt:lpstr>
      <vt:lpstr>Gradenigo Syndrome</vt:lpstr>
      <vt:lpstr>What would you do next?</vt:lpstr>
      <vt:lpstr>Laboratory Studies Summary</vt:lpstr>
      <vt:lpstr>PowerPoint Presentation</vt:lpstr>
      <vt:lpstr>What do you know about Staphylococcus lugdunensis?</vt:lpstr>
      <vt:lpstr>Staphylococcus lugdunensis</vt:lpstr>
      <vt:lpstr>How would you manage this patient with Staphylococcus lugdunensis – associated Gradenigo syndrome?</vt:lpstr>
      <vt:lpstr>Our Patient with Gradenigo Syndrome</vt:lpstr>
      <vt:lpstr>Case Summary</vt:lpstr>
      <vt:lpstr>Patient Outcome</vt:lpstr>
      <vt:lpstr>Learning Points</vt:lpstr>
      <vt:lpstr>References</vt:lpstr>
      <vt:lpstr>Acknowledgment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Larry Frohman</dc:creator>
  <cp:lastModifiedBy>JOYCE MBEKEANI</cp:lastModifiedBy>
  <cp:revision>332</cp:revision>
  <dcterms:created xsi:type="dcterms:W3CDTF">2024-05-30T18:26:45Z</dcterms:created>
  <dcterms:modified xsi:type="dcterms:W3CDTF">2026-08-07T04:46:22Z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0x01010020A43540878E76499657FA2D03773445</vt:lpwstr>
  </property>
</Properties>
</file>