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8" r:id="rId2"/>
    <p:sldId id="257" r:id="rId3"/>
    <p:sldId id="259" r:id="rId4"/>
    <p:sldId id="260" r:id="rId5"/>
    <p:sldId id="262" r:id="rId6"/>
    <p:sldId id="261"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939A"/>
    <a:srgbClr val="0F2B4E"/>
    <a:srgbClr val="62B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23526E-19A8-42EE-9062-BFEBED666E8A}" v="1" dt="2026-09-18T02:43:58.0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5799" autoAdjust="0"/>
    <p:restoredTop sz="63791" autoAdjust="0"/>
  </p:normalViewPr>
  <p:slideViewPr>
    <p:cSldViewPr snapToGrid="0" snapToObjects="1">
      <p:cViewPr varScale="1">
        <p:scale>
          <a:sx n="82" d="100"/>
          <a:sy n="82" d="100"/>
        </p:scale>
        <p:origin x="1296" y="72"/>
      </p:cViewPr>
      <p:guideLst/>
    </p:cSldViewPr>
  </p:slideViewPr>
  <p:outlineViewPr>
    <p:cViewPr>
      <p:scale>
        <a:sx n="33" d="100"/>
        <a:sy n="33" d="100"/>
      </p:scale>
      <p:origin x="0" y="-26429"/>
    </p:cViewPr>
  </p:outlineViewPr>
  <p:notesTextViewPr>
    <p:cViewPr>
      <p:scale>
        <a:sx n="125" d="100"/>
        <a:sy n="125"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dmaja Sudhakar" userId="77d4f50aae4a2811" providerId="LiveId" clId="{FD03A28F-E37D-4234-AE4E-DA1F4914749C}"/>
    <pc:docChg chg="custSel modSld">
      <pc:chgData name="Padmaja Sudhakar" userId="77d4f50aae4a2811" providerId="LiveId" clId="{FD03A28F-E37D-4234-AE4E-DA1F4914749C}" dt="2026-09-18T02:45:48.714" v="59" actId="20577"/>
      <pc:docMkLst>
        <pc:docMk/>
      </pc:docMkLst>
      <pc:sldChg chg="modSp mod">
        <pc:chgData name="Padmaja Sudhakar" userId="77d4f50aae4a2811" providerId="LiveId" clId="{FD03A28F-E37D-4234-AE4E-DA1F4914749C}" dt="2026-09-18T02:45:48.714" v="59" actId="20577"/>
        <pc:sldMkLst>
          <pc:docMk/>
          <pc:sldMk cId="3160731721" sldId="258"/>
        </pc:sldMkLst>
        <pc:spChg chg="mod">
          <ac:chgData name="Padmaja Sudhakar" userId="77d4f50aae4a2811" providerId="LiveId" clId="{FD03A28F-E37D-4234-AE4E-DA1F4914749C}" dt="2026-09-18T02:43:58.019" v="5"/>
          <ac:spMkLst>
            <pc:docMk/>
            <pc:sldMk cId="3160731721" sldId="258"/>
            <ac:spMk id="5" creationId="{9755E869-E9DC-8E2A-B44C-B71DF0028E60}"/>
          </ac:spMkLst>
        </pc:spChg>
        <pc:spChg chg="mod">
          <ac:chgData name="Padmaja Sudhakar" userId="77d4f50aae4a2811" providerId="LiveId" clId="{FD03A28F-E37D-4234-AE4E-DA1F4914749C}" dt="2026-09-18T02:45:48.714" v="59" actId="20577"/>
          <ac:spMkLst>
            <pc:docMk/>
            <pc:sldMk cId="3160731721" sldId="258"/>
            <ac:spMk id="6" creationId="{36F7522A-FDA6-60DB-5303-189F2352BEE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Capitalize "p" in presentation – </a:t>
            </a:r>
            <a:r>
              <a:rPr lang="en-US" sz="1200" b="1" i="1" kern="1200" dirty="0">
                <a:solidFill>
                  <a:srgbClr val="FF0000"/>
                </a:solidFill>
                <a:effectLst/>
                <a:latin typeface="+mn-lt"/>
                <a:ea typeface="+mn-ea"/>
                <a:cs typeface="+mn-cs"/>
              </a:rPr>
              <a:t>done</a:t>
            </a:r>
            <a:r>
              <a:rPr lang="en-US" sz="1200" kern="1200" dirty="0">
                <a:solidFill>
                  <a:srgbClr val="FF0000"/>
                </a:solidFill>
                <a:effectLst/>
                <a:latin typeface="+mn-lt"/>
                <a:ea typeface="+mn-ea"/>
                <a:cs typeface="+mn-cs"/>
              </a:rPr>
              <a:t> </a:t>
            </a:r>
          </a:p>
          <a:p>
            <a:pPr lvl="0"/>
            <a:r>
              <a:rPr lang="en-US" sz="1200" kern="1200" dirty="0">
                <a:solidFill>
                  <a:schemeClr val="tx1"/>
                </a:solidFill>
                <a:effectLst/>
                <a:latin typeface="+mn-lt"/>
                <a:ea typeface="+mn-ea"/>
                <a:cs typeface="+mn-cs"/>
              </a:rPr>
              <a:t>"behavioral arrest with bilateral arm extension</a:t>
            </a:r>
            <a:r>
              <a:rPr lang="en-US" sz="1200" b="1" kern="1200" dirty="0">
                <a:solidFill>
                  <a:schemeClr val="tx1"/>
                </a:solidFill>
                <a:effectLst/>
                <a:latin typeface="+mn-lt"/>
                <a:ea typeface="+mn-ea"/>
                <a:cs typeface="+mn-cs"/>
              </a:rPr>
              <a:t> [and]</a:t>
            </a:r>
            <a:r>
              <a:rPr lang="en-US" sz="1200" kern="1200" dirty="0">
                <a:solidFill>
                  <a:schemeClr val="tx1"/>
                </a:solidFill>
                <a:effectLst/>
                <a:latin typeface="+mn-lt"/>
                <a:ea typeface="+mn-ea"/>
                <a:cs typeface="+mn-cs"/>
              </a:rPr>
              <a:t>, stiffening, and tongue biting – </a:t>
            </a:r>
            <a:r>
              <a:rPr lang="en-US" sz="1200" b="1" i="1" kern="1200" dirty="0">
                <a:solidFill>
                  <a:schemeClr val="tx1"/>
                </a:solidFill>
                <a:effectLst/>
                <a:latin typeface="+mn-lt"/>
                <a:ea typeface="+mn-ea"/>
                <a:cs typeface="+mn-cs"/>
              </a:rPr>
              <a:t>done </a:t>
            </a:r>
          </a:p>
          <a:p>
            <a:pPr lvl="0"/>
            <a:r>
              <a:rPr lang="en-US" sz="1200" kern="1200" dirty="0">
                <a:solidFill>
                  <a:schemeClr val="tx1"/>
                </a:solidFill>
                <a:effectLst/>
                <a:latin typeface="+mn-lt"/>
                <a:ea typeface="+mn-ea"/>
                <a:cs typeface="+mn-cs"/>
              </a:rPr>
              <a:t>Add photophobia to presentation symptom – </a:t>
            </a:r>
            <a:r>
              <a:rPr lang="en-US" sz="1200" b="1" i="1" kern="1200" dirty="0">
                <a:solidFill>
                  <a:schemeClr val="tx1"/>
                </a:solidFill>
                <a:effectLst/>
                <a:latin typeface="+mn-lt"/>
                <a:ea typeface="+mn-ea"/>
                <a:cs typeface="+mn-cs"/>
              </a:rPr>
              <a:t>done</a:t>
            </a:r>
            <a:r>
              <a:rPr lang="en-US" sz="1200" i="1"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B279AFA2-2AC1-4B6C-8588-93B7FCD14C2C}" type="slidenum">
              <a:rPr lang="en-US" smtClean="0"/>
              <a:t>2</a:t>
            </a:fld>
            <a:endParaRPr lang="en-US" dirty="0"/>
          </a:p>
        </p:txBody>
      </p:sp>
    </p:spTree>
    <p:extLst>
      <p:ext uri="{BB962C8B-B14F-4D97-AF65-F5344CB8AC3E}">
        <p14:creationId xmlns:p14="http://schemas.microsoft.com/office/powerpoint/2010/main" val="3845896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Would put bullet/asterisk of "had received migraine cocktail..." after the exam as the last bullet point on the slide – </a:t>
            </a:r>
            <a:r>
              <a:rPr lang="en-US" sz="1200" b="1" i="1" kern="1200" dirty="0">
                <a:solidFill>
                  <a:schemeClr val="tx1"/>
                </a:solidFill>
                <a:effectLst/>
                <a:latin typeface="+mn-lt"/>
                <a:ea typeface="+mn-ea"/>
                <a:cs typeface="+mn-cs"/>
              </a:rPr>
              <a:t>done </a:t>
            </a:r>
          </a:p>
          <a:p>
            <a:pPr lvl="0"/>
            <a:r>
              <a:rPr lang="en-US" sz="1200" kern="1200" dirty="0">
                <a:solidFill>
                  <a:schemeClr val="tx1"/>
                </a:solidFill>
                <a:effectLst/>
                <a:latin typeface="+mn-lt"/>
                <a:ea typeface="+mn-ea"/>
                <a:cs typeface="+mn-cs"/>
              </a:rPr>
              <a:t>"cardiovascular and respiratory exam</a:t>
            </a:r>
            <a:r>
              <a:rPr lang="en-US" sz="1200" b="1" kern="1200" dirty="0">
                <a:solidFill>
                  <a:schemeClr val="tx1"/>
                </a:solidFill>
                <a:effectLst/>
                <a:latin typeface="+mn-lt"/>
                <a:ea typeface="+mn-ea"/>
                <a:cs typeface="+mn-cs"/>
              </a:rPr>
              <a:t>s“ – </a:t>
            </a:r>
            <a:r>
              <a:rPr lang="en-US" sz="1200" b="1" i="1" kern="1200" dirty="0">
                <a:solidFill>
                  <a:schemeClr val="tx1"/>
                </a:solidFill>
                <a:effectLst/>
                <a:latin typeface="+mn-lt"/>
                <a:ea typeface="+mn-ea"/>
                <a:cs typeface="+mn-cs"/>
              </a:rPr>
              <a:t>done </a:t>
            </a:r>
            <a:endParaRPr lang="en-US" sz="1200" i="1"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Fundus exam deferred </a:t>
            </a:r>
            <a:r>
              <a:rPr lang="en-US" sz="1200" b="1" kern="1200" dirty="0">
                <a:solidFill>
                  <a:schemeClr val="tx1"/>
                </a:solidFill>
                <a:effectLst/>
                <a:latin typeface="+mn-lt"/>
                <a:ea typeface="+mn-ea"/>
                <a:cs typeface="+mn-cs"/>
              </a:rPr>
              <a:t>due to photophobia </a:t>
            </a:r>
            <a:r>
              <a:rPr lang="en-US" sz="1200" kern="1200" dirty="0">
                <a:solidFill>
                  <a:schemeClr val="tx1"/>
                </a:solidFill>
                <a:effectLst/>
                <a:latin typeface="+mn-lt"/>
                <a:ea typeface="+mn-ea"/>
                <a:cs typeface="+mn-cs"/>
              </a:rPr>
              <a:t>[take out "+photophobia" this should be in history on previous slide – </a:t>
            </a:r>
            <a:r>
              <a:rPr lang="en-US" sz="1200" b="1" i="1" kern="1200" dirty="0">
                <a:solidFill>
                  <a:schemeClr val="tx1"/>
                </a:solidFill>
                <a:effectLst/>
                <a:latin typeface="+mn-lt"/>
                <a:ea typeface="+mn-ea"/>
                <a:cs typeface="+mn-cs"/>
              </a:rPr>
              <a:t>done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B279AFA2-2AC1-4B6C-8588-93B7FCD14C2C}" type="slidenum">
              <a:rPr lang="en-US" smtClean="0"/>
              <a:t>3</a:t>
            </a:fld>
            <a:endParaRPr lang="en-US" dirty="0"/>
          </a:p>
        </p:txBody>
      </p:sp>
    </p:spTree>
    <p:extLst>
      <p:ext uri="{BB962C8B-B14F-4D97-AF65-F5344CB8AC3E}">
        <p14:creationId xmlns:p14="http://schemas.microsoft.com/office/powerpoint/2010/main" val="4034171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Should a differential come up before imaging? – </a:t>
            </a:r>
            <a:r>
              <a:rPr lang="en-US" sz="1200" b="1" i="1" kern="1200" dirty="0">
                <a:solidFill>
                  <a:schemeClr val="tx1"/>
                </a:solidFill>
                <a:effectLst/>
                <a:latin typeface="+mn-lt"/>
                <a:ea typeface="+mn-ea"/>
                <a:cs typeface="+mn-cs"/>
              </a:rPr>
              <a:t>added a sentence </a:t>
            </a:r>
          </a:p>
          <a:p>
            <a:pPr lvl="0"/>
            <a:r>
              <a:rPr lang="en-US" sz="1200" kern="1200" dirty="0">
                <a:solidFill>
                  <a:schemeClr val="tx1"/>
                </a:solidFill>
                <a:effectLst/>
                <a:latin typeface="+mn-lt"/>
                <a:ea typeface="+mn-ea"/>
                <a:cs typeface="+mn-cs"/>
              </a:rPr>
              <a:t>Perhaps "what additional tests would  you order" rather than just imaging – </a:t>
            </a:r>
            <a:r>
              <a:rPr lang="en-US" sz="1200" b="1" i="1" kern="1200" dirty="0">
                <a:solidFill>
                  <a:schemeClr val="tx1"/>
                </a:solidFill>
                <a:effectLst/>
                <a:latin typeface="+mn-lt"/>
                <a:ea typeface="+mn-ea"/>
                <a:cs typeface="+mn-cs"/>
              </a:rPr>
              <a:t>changed </a:t>
            </a:r>
          </a:p>
          <a:p>
            <a:pPr lvl="0"/>
            <a:r>
              <a:rPr lang="en-US" sz="1200" kern="1200" dirty="0">
                <a:solidFill>
                  <a:schemeClr val="tx1"/>
                </a:solidFill>
                <a:effectLst/>
                <a:latin typeface="+mn-lt"/>
                <a:ea typeface="+mn-ea"/>
                <a:cs typeface="+mn-cs"/>
              </a:rPr>
              <a:t>Would show MRI with contrast or at minimum state the study was unremarkable not just FLAIR/T2 </a:t>
            </a:r>
            <a:r>
              <a:rPr lang="en-US" sz="1200" b="1" i="1" kern="1200" dirty="0">
                <a:solidFill>
                  <a:schemeClr val="tx1"/>
                </a:solidFill>
                <a:effectLst/>
                <a:latin typeface="+mn-lt"/>
                <a:ea typeface="+mn-ea"/>
                <a:cs typeface="+mn-cs"/>
              </a:rPr>
              <a:t>-  FLAIR/T2 was showed to reflect no PRES- changes made</a:t>
            </a:r>
          </a:p>
          <a:p>
            <a:pPr lvl="0"/>
            <a:r>
              <a:rPr lang="en-US" sz="1200" kern="1200" dirty="0">
                <a:solidFill>
                  <a:schemeClr val="tx1"/>
                </a:solidFill>
                <a:effectLst/>
                <a:latin typeface="+mn-lt"/>
                <a:ea typeface="+mn-ea"/>
                <a:cs typeface="+mn-cs"/>
              </a:rPr>
              <a:t>Confirm that the MRI did not confirm the edema seen on the NCHCT –</a:t>
            </a:r>
            <a:r>
              <a:rPr lang="en-US" sz="1200" b="1" i="1" kern="1200" dirty="0">
                <a:solidFill>
                  <a:schemeClr val="tx1"/>
                </a:solidFill>
                <a:effectLst/>
                <a:latin typeface="+mn-lt"/>
                <a:ea typeface="+mn-ea"/>
                <a:cs typeface="+mn-cs"/>
              </a:rPr>
              <a:t> done </a:t>
            </a:r>
          </a:p>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4</a:t>
            </a:fld>
            <a:endParaRPr lang="en-US"/>
          </a:p>
        </p:txBody>
      </p:sp>
    </p:spTree>
    <p:extLst>
      <p:ext uri="{BB962C8B-B14F-4D97-AF65-F5344CB8AC3E}">
        <p14:creationId xmlns:p14="http://schemas.microsoft.com/office/powerpoint/2010/main" val="2726310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7</a:t>
            </a:fld>
            <a:endParaRPr lang="en-US"/>
          </a:p>
        </p:txBody>
      </p:sp>
    </p:spTree>
    <p:extLst>
      <p:ext uri="{BB962C8B-B14F-4D97-AF65-F5344CB8AC3E}">
        <p14:creationId xmlns:p14="http://schemas.microsoft.com/office/powerpoint/2010/main" val="2846552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Was patient treated with anything over the five days between imaging and LP? Progressive or acute decline - would clarify – </a:t>
            </a:r>
            <a:r>
              <a:rPr lang="en-US" sz="1200" b="1" i="1" kern="1200" dirty="0">
                <a:solidFill>
                  <a:schemeClr val="tx1"/>
                </a:solidFill>
                <a:effectLst/>
                <a:latin typeface="+mn-lt"/>
                <a:ea typeface="+mn-ea"/>
                <a:cs typeface="+mn-cs"/>
              </a:rPr>
              <a:t>was continued on levetiracetam and symptomatic headache treatment.</a:t>
            </a:r>
          </a:p>
          <a:p>
            <a:pPr lvl="0"/>
            <a:r>
              <a:rPr lang="en-US" sz="1200" kern="1200" dirty="0">
                <a:solidFill>
                  <a:schemeClr val="tx1"/>
                </a:solidFill>
                <a:effectLst/>
                <a:latin typeface="+mn-lt"/>
                <a:ea typeface="+mn-ea"/>
                <a:cs typeface="+mn-cs"/>
              </a:rPr>
              <a:t>Any other focality on neurological exam? </a:t>
            </a:r>
            <a:r>
              <a:rPr lang="en-US" sz="1200" b="1" i="1" kern="1200" dirty="0">
                <a:solidFill>
                  <a:schemeClr val="tx1"/>
                </a:solidFill>
                <a:effectLst/>
                <a:latin typeface="+mn-lt"/>
                <a:ea typeface="+mn-ea"/>
                <a:cs typeface="+mn-cs"/>
              </a:rPr>
              <a:t>No, mentioned it</a:t>
            </a:r>
          </a:p>
          <a:p>
            <a:pPr lvl="0"/>
            <a:r>
              <a:rPr lang="en-US" sz="1200" kern="1200" dirty="0">
                <a:solidFill>
                  <a:schemeClr val="tx1"/>
                </a:solidFill>
                <a:effectLst/>
                <a:latin typeface="+mn-lt"/>
                <a:ea typeface="+mn-ea"/>
                <a:cs typeface="+mn-cs"/>
              </a:rPr>
              <a:t>Any changes on EEG if still connected? Would state explicitly – </a:t>
            </a:r>
            <a:r>
              <a:rPr lang="en-US" sz="1200" b="1" i="1" kern="1200" dirty="0">
                <a:solidFill>
                  <a:schemeClr val="tx1"/>
                </a:solidFill>
                <a:effectLst/>
                <a:latin typeface="+mn-lt"/>
                <a:ea typeface="+mn-ea"/>
                <a:cs typeface="+mn-cs"/>
              </a:rPr>
              <a:t>done</a:t>
            </a:r>
          </a:p>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8</a:t>
            </a:fld>
            <a:endParaRPr lang="en-US"/>
          </a:p>
        </p:txBody>
      </p:sp>
    </p:spTree>
    <p:extLst>
      <p:ext uri="{BB962C8B-B14F-4D97-AF65-F5344CB8AC3E}">
        <p14:creationId xmlns:p14="http://schemas.microsoft.com/office/powerpoint/2010/main" val="3558101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Were cytology/flow cytometry performed on CSF </a:t>
            </a:r>
            <a:r>
              <a:rPr lang="en-US" sz="1200" b="1" i="1" kern="1200" dirty="0">
                <a:solidFill>
                  <a:schemeClr val="tx1"/>
                </a:solidFill>
                <a:effectLst/>
                <a:latin typeface="+mn-lt"/>
                <a:ea typeface="+mn-ea"/>
                <a:cs typeface="+mn-cs"/>
              </a:rPr>
              <a:t>– yes, mentioned.</a:t>
            </a:r>
          </a:p>
          <a:p>
            <a:pPr lvl="0"/>
            <a:r>
              <a:rPr lang="en-US" sz="1200" kern="1200" dirty="0">
                <a:solidFill>
                  <a:schemeClr val="tx1"/>
                </a:solidFill>
                <a:effectLst/>
                <a:latin typeface="+mn-lt"/>
                <a:ea typeface="+mn-ea"/>
                <a:cs typeface="+mn-cs"/>
              </a:rPr>
              <a:t>Add autoimmune/paraneoplastic encephalitis, carcinomatous meningitis? vasculitis, autoimmune/lupus, to differential?- </a:t>
            </a:r>
            <a:r>
              <a:rPr lang="en-US" sz="1200" b="1" i="1" kern="1200" dirty="0">
                <a:solidFill>
                  <a:schemeClr val="tx1"/>
                </a:solidFill>
                <a:effectLst/>
                <a:latin typeface="+mn-lt"/>
                <a:ea typeface="+mn-ea"/>
                <a:cs typeface="+mn-cs"/>
              </a:rPr>
              <a:t>added.</a:t>
            </a:r>
          </a:p>
          <a:p>
            <a:endParaRPr lang="en-US" dirty="0"/>
          </a:p>
        </p:txBody>
      </p:sp>
      <p:sp>
        <p:nvSpPr>
          <p:cNvPr id="4" name="Slide Number Placeholder 3"/>
          <p:cNvSpPr>
            <a:spLocks noGrp="1"/>
          </p:cNvSpPr>
          <p:nvPr>
            <p:ph type="sldNum" sz="quarter" idx="5"/>
          </p:nvPr>
        </p:nvSpPr>
        <p:spPr/>
        <p:txBody>
          <a:bodyPr/>
          <a:lstStyle/>
          <a:p>
            <a:fld id="{B279AFA2-2AC1-4B6C-8588-93B7FCD14C2C}" type="slidenum">
              <a:rPr lang="en-US" smtClean="0"/>
              <a:t>9</a:t>
            </a:fld>
            <a:endParaRPr lang="en-US" dirty="0"/>
          </a:p>
        </p:txBody>
      </p:sp>
    </p:spTree>
    <p:extLst>
      <p:ext uri="{BB962C8B-B14F-4D97-AF65-F5344CB8AC3E}">
        <p14:creationId xmlns:p14="http://schemas.microsoft.com/office/powerpoint/2010/main" val="1912910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First bullet needs space after hypertension and take away space after parenthesis – </a:t>
            </a:r>
            <a:r>
              <a:rPr lang="en-US" sz="1200" b="1" i="1" kern="1200" dirty="0">
                <a:solidFill>
                  <a:schemeClr val="tx1"/>
                </a:solidFill>
                <a:effectLst/>
                <a:latin typeface="+mn-lt"/>
                <a:ea typeface="+mn-ea"/>
                <a:cs typeface="+mn-cs"/>
              </a:rPr>
              <a:t>done </a:t>
            </a:r>
          </a:p>
          <a:p>
            <a:pPr lvl="0"/>
            <a:r>
              <a:rPr lang="en-US" sz="1200" kern="1200" dirty="0">
                <a:solidFill>
                  <a:schemeClr val="tx1"/>
                </a:solidFill>
                <a:effectLst/>
                <a:latin typeface="+mn-lt"/>
                <a:ea typeface="+mn-ea"/>
                <a:cs typeface="+mn-cs"/>
              </a:rPr>
              <a:t>Would clarify /repeat what medications patient is on ?still levetiracetam - </a:t>
            </a:r>
            <a:r>
              <a:rPr lang="en-US" sz="1200" b="1" i="1" kern="1200" dirty="0">
                <a:solidFill>
                  <a:schemeClr val="tx1"/>
                </a:solidFill>
                <a:effectLst/>
                <a:latin typeface="+mn-lt"/>
                <a:ea typeface="+mn-ea"/>
                <a:cs typeface="+mn-cs"/>
              </a:rPr>
              <a:t>now mentioned.</a:t>
            </a:r>
          </a:p>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10</a:t>
            </a:fld>
            <a:endParaRPr lang="en-US"/>
          </a:p>
        </p:txBody>
      </p:sp>
    </p:spTree>
    <p:extLst>
      <p:ext uri="{BB962C8B-B14F-4D97-AF65-F5344CB8AC3E}">
        <p14:creationId xmlns:p14="http://schemas.microsoft.com/office/powerpoint/2010/main" val="2693917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Were there any abnormalities on the MRI ? FLAIR hyperintensities? Enhancement ? Stigmata of intracranial hypertension? Would show here- </a:t>
            </a:r>
            <a:r>
              <a:rPr lang="en-US" sz="1200" b="1" i="1" kern="1200" dirty="0">
                <a:solidFill>
                  <a:schemeClr val="tx1"/>
                </a:solidFill>
                <a:effectLst/>
                <a:latin typeface="+mn-lt"/>
                <a:ea typeface="+mn-ea"/>
                <a:cs typeface="+mn-cs"/>
              </a:rPr>
              <a:t>none noted.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Added sentence about symptoms of elevated ICP</a:t>
            </a:r>
          </a:p>
          <a:p>
            <a:endParaRPr lang="en-US" dirty="0"/>
          </a:p>
        </p:txBody>
      </p:sp>
      <p:sp>
        <p:nvSpPr>
          <p:cNvPr id="4" name="Slide Number Placeholder 3"/>
          <p:cNvSpPr>
            <a:spLocks noGrp="1"/>
          </p:cNvSpPr>
          <p:nvPr>
            <p:ph type="sldNum" sz="quarter" idx="5"/>
          </p:nvPr>
        </p:nvSpPr>
        <p:spPr/>
        <p:txBody>
          <a:bodyPr/>
          <a:lstStyle/>
          <a:p>
            <a:fld id="{B279AFA2-2AC1-4B6C-8588-93B7FCD14C2C}" type="slidenum">
              <a:rPr lang="en-US" smtClean="0"/>
              <a:t>11</a:t>
            </a:fld>
            <a:endParaRPr lang="en-US" dirty="0"/>
          </a:p>
        </p:txBody>
      </p:sp>
    </p:spTree>
    <p:extLst>
      <p:ext uri="{BB962C8B-B14F-4D97-AF65-F5344CB8AC3E}">
        <p14:creationId xmlns:p14="http://schemas.microsoft.com/office/powerpoint/2010/main" val="908117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Extra space between "both" and "ovaries" could also just say about 9 years prior to presentation rather than age of surgery </a:t>
            </a:r>
            <a:r>
              <a:rPr lang="en-US" sz="1200" b="1" i="1" kern="1200" dirty="0">
                <a:solidFill>
                  <a:schemeClr val="tx1"/>
                </a:solidFill>
                <a:effectLst/>
                <a:latin typeface="+mn-lt"/>
                <a:ea typeface="+mn-ea"/>
                <a:cs typeface="+mn-cs"/>
              </a:rPr>
              <a:t>– changed.</a:t>
            </a:r>
          </a:p>
          <a:p>
            <a:endParaRPr lang="en-US" dirty="0"/>
          </a:p>
        </p:txBody>
      </p:sp>
      <p:sp>
        <p:nvSpPr>
          <p:cNvPr id="4" name="Slide Number Placeholder 3"/>
          <p:cNvSpPr>
            <a:spLocks noGrp="1"/>
          </p:cNvSpPr>
          <p:nvPr>
            <p:ph type="sldNum" sz="quarter" idx="5"/>
          </p:nvPr>
        </p:nvSpPr>
        <p:spPr/>
        <p:txBody>
          <a:bodyPr/>
          <a:lstStyle/>
          <a:p>
            <a:fld id="{B279AFA2-2AC1-4B6C-8588-93B7FCD14C2C}" type="slidenum">
              <a:rPr lang="en-US" smtClean="0"/>
              <a:t>12</a:t>
            </a:fld>
            <a:endParaRPr lang="en-US" dirty="0"/>
          </a:p>
        </p:txBody>
      </p:sp>
    </p:spTree>
    <p:extLst>
      <p:ext uri="{BB962C8B-B14F-4D97-AF65-F5344CB8AC3E}">
        <p14:creationId xmlns:p14="http://schemas.microsoft.com/office/powerpoint/2010/main" val="26099851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13</a:t>
            </a:fld>
            <a:endParaRPr lang="en-US"/>
          </a:p>
        </p:txBody>
      </p:sp>
    </p:spTree>
    <p:extLst>
      <p:ext uri="{BB962C8B-B14F-4D97-AF65-F5344CB8AC3E}">
        <p14:creationId xmlns:p14="http://schemas.microsoft.com/office/powerpoint/2010/main" val="3185717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14</a:t>
            </a:fld>
            <a:endParaRPr lang="en-US"/>
          </a:p>
        </p:txBody>
      </p:sp>
    </p:spTree>
    <p:extLst>
      <p:ext uri="{BB962C8B-B14F-4D97-AF65-F5344CB8AC3E}">
        <p14:creationId xmlns:p14="http://schemas.microsoft.com/office/powerpoint/2010/main" val="3320104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15</a:t>
            </a:fld>
            <a:endParaRPr lang="en-US"/>
          </a:p>
        </p:txBody>
      </p:sp>
    </p:spTree>
    <p:extLst>
      <p:ext uri="{BB962C8B-B14F-4D97-AF65-F5344CB8AC3E}">
        <p14:creationId xmlns:p14="http://schemas.microsoft.com/office/powerpoint/2010/main" val="45133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 SECOND USE OF ARROWS SUPPOSED TO BE ARROWHEADS? – </a:t>
            </a:r>
            <a:r>
              <a:rPr lang="en-US" b="1" i="1" dirty="0"/>
              <a:t>no</a:t>
            </a:r>
          </a:p>
          <a:p>
            <a:endParaRPr lang="en-US" dirty="0"/>
          </a:p>
          <a:p>
            <a:pPr lvl="0"/>
            <a:r>
              <a:rPr lang="en-US" sz="1200" kern="1200" dirty="0">
                <a:solidFill>
                  <a:schemeClr val="tx1"/>
                </a:solidFill>
                <a:effectLst/>
                <a:latin typeface="+mn-lt"/>
                <a:ea typeface="+mn-ea"/>
                <a:cs typeface="+mn-cs"/>
              </a:rPr>
              <a:t>If possible would make asterisks a more contrasted color to the light background – </a:t>
            </a:r>
            <a:r>
              <a:rPr lang="en-US" sz="1200" b="1" i="1" kern="1200" dirty="0">
                <a:solidFill>
                  <a:schemeClr val="tx1"/>
                </a:solidFill>
                <a:effectLst/>
                <a:latin typeface="+mn-lt"/>
                <a:ea typeface="+mn-ea"/>
                <a:cs typeface="+mn-cs"/>
              </a:rPr>
              <a:t>unable to change.</a:t>
            </a:r>
          </a:p>
          <a:p>
            <a:pPr lvl="0"/>
            <a:r>
              <a:rPr lang="en-US" sz="1200" kern="1200" dirty="0">
                <a:solidFill>
                  <a:schemeClr val="tx1"/>
                </a:solidFill>
                <a:effectLst/>
                <a:latin typeface="+mn-lt"/>
                <a:ea typeface="+mn-ea"/>
                <a:cs typeface="+mn-cs"/>
              </a:rPr>
              <a:t>Don't see black arrowheads – </a:t>
            </a:r>
            <a:r>
              <a:rPr lang="en-US" sz="1200" b="1" i="1" kern="1200" dirty="0">
                <a:solidFill>
                  <a:schemeClr val="tx1"/>
                </a:solidFill>
                <a:effectLst/>
                <a:latin typeface="+mn-lt"/>
                <a:ea typeface="+mn-ea"/>
                <a:cs typeface="+mn-cs"/>
              </a:rPr>
              <a:t>next to hair follicle above green and blue arrow heads  </a:t>
            </a:r>
          </a:p>
          <a:p>
            <a:pPr lvl="0"/>
            <a:r>
              <a:rPr lang="en-US" sz="1200" kern="1200" dirty="0">
                <a:solidFill>
                  <a:schemeClr val="tx1"/>
                </a:solidFill>
                <a:effectLst/>
                <a:latin typeface="+mn-lt"/>
                <a:ea typeface="+mn-ea"/>
                <a:cs typeface="+mn-cs"/>
              </a:rPr>
              <a:t>Don't see orange arrowheads – </a:t>
            </a:r>
            <a:r>
              <a:rPr lang="en-US" sz="1200" b="1" i="1" kern="1200" dirty="0">
                <a:solidFill>
                  <a:schemeClr val="tx1"/>
                </a:solidFill>
                <a:effectLst/>
                <a:latin typeface="+mn-lt"/>
                <a:ea typeface="+mn-ea"/>
                <a:cs typeface="+mn-cs"/>
              </a:rPr>
              <a:t>far left – it is the top most arrowhead </a:t>
            </a:r>
          </a:p>
          <a:p>
            <a:pPr lvl="0"/>
            <a:r>
              <a:rPr lang="en-US" sz="1200" kern="1200" dirty="0">
                <a:solidFill>
                  <a:schemeClr val="tx1"/>
                </a:solidFill>
                <a:effectLst/>
                <a:latin typeface="+mn-lt"/>
                <a:ea typeface="+mn-ea"/>
                <a:cs typeface="+mn-cs"/>
              </a:rPr>
              <a:t>But do see white and gray arrowheads that are not labeled - </a:t>
            </a:r>
            <a:r>
              <a:rPr lang="en-US" sz="1200" b="1" i="1" kern="1200" dirty="0">
                <a:solidFill>
                  <a:schemeClr val="tx1"/>
                </a:solidFill>
                <a:effectLst/>
                <a:latin typeface="+mn-lt"/>
                <a:ea typeface="+mn-ea"/>
                <a:cs typeface="+mn-cs"/>
              </a:rPr>
              <a:t>no white or gray arrowhead shown</a:t>
            </a:r>
          </a:p>
          <a:p>
            <a:endParaRPr lang="en-US" dirty="0"/>
          </a:p>
        </p:txBody>
      </p:sp>
      <p:sp>
        <p:nvSpPr>
          <p:cNvPr id="4" name="Slide Number Placeholder 3"/>
          <p:cNvSpPr>
            <a:spLocks noGrp="1"/>
          </p:cNvSpPr>
          <p:nvPr>
            <p:ph type="sldNum" sz="quarter" idx="5"/>
          </p:nvPr>
        </p:nvSpPr>
        <p:spPr/>
        <p:txBody>
          <a:bodyPr/>
          <a:lstStyle/>
          <a:p>
            <a:fld id="{B279AFA2-2AC1-4B6C-8588-93B7FCD14C2C}" type="slidenum">
              <a:rPr lang="en-US" smtClean="0"/>
              <a:t>16</a:t>
            </a:fld>
            <a:endParaRPr lang="en-US" dirty="0"/>
          </a:p>
        </p:txBody>
      </p:sp>
    </p:spTree>
    <p:extLst>
      <p:ext uri="{BB962C8B-B14F-4D97-AF65-F5344CB8AC3E}">
        <p14:creationId xmlns:p14="http://schemas.microsoft.com/office/powerpoint/2010/main" val="31652001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YOU, WHEN YOU DICTATE AFTER REVISIONS ALL DONE, INCLUDE IN NARRATION THE TIME COURSE- HOW LONG FROM INITIATION OF RITUXIMAB UNTIL WAS ABLE TO BE DISCHARGED? – </a:t>
            </a:r>
            <a:r>
              <a:rPr lang="en-US" b="1" i="1" dirty="0"/>
              <a:t>rituximab was only initiated as outpatient</a:t>
            </a:r>
          </a:p>
          <a:p>
            <a:endParaRPr lang="en-US" dirty="0"/>
          </a:p>
          <a:p>
            <a:pPr lvl="0"/>
            <a:r>
              <a:rPr lang="en-US" sz="1200" kern="1200" dirty="0">
                <a:solidFill>
                  <a:schemeClr val="tx1"/>
                </a:solidFill>
                <a:effectLst/>
                <a:latin typeface="+mn-lt"/>
                <a:ea typeface="+mn-ea"/>
                <a:cs typeface="+mn-cs"/>
              </a:rPr>
              <a:t>Third bullet .."with </a:t>
            </a:r>
            <a:r>
              <a:rPr lang="en-US" sz="1200" b="1" kern="1200" dirty="0">
                <a:solidFill>
                  <a:schemeClr val="tx1"/>
                </a:solidFill>
                <a:effectLst/>
                <a:latin typeface="+mn-lt"/>
                <a:ea typeface="+mn-ea"/>
                <a:cs typeface="+mn-cs"/>
              </a:rPr>
              <a:t>eventual</a:t>
            </a:r>
            <a:r>
              <a:rPr lang="en-US" sz="1200" kern="1200" dirty="0">
                <a:solidFill>
                  <a:schemeClr val="tx1"/>
                </a:solidFill>
                <a:effectLst/>
                <a:latin typeface="+mn-lt"/>
                <a:ea typeface="+mn-ea"/>
                <a:cs typeface="+mn-cs"/>
              </a:rPr>
              <a:t> tracheostomy and feeding tube reversal“ – </a:t>
            </a:r>
            <a:r>
              <a:rPr lang="en-US" sz="1200" b="1" i="1" kern="1200" dirty="0">
                <a:solidFill>
                  <a:schemeClr val="tx1"/>
                </a:solidFill>
                <a:effectLst/>
                <a:latin typeface="+mn-lt"/>
                <a:ea typeface="+mn-ea"/>
                <a:cs typeface="+mn-cs"/>
              </a:rPr>
              <a:t>done </a:t>
            </a:r>
          </a:p>
          <a:p>
            <a:pPr lvl="0"/>
            <a:r>
              <a:rPr lang="en-US" sz="1200" kern="1200" dirty="0">
                <a:solidFill>
                  <a:schemeClr val="tx1"/>
                </a:solidFill>
                <a:effectLst/>
                <a:latin typeface="+mn-lt"/>
                <a:ea typeface="+mn-ea"/>
                <a:cs typeface="+mn-cs"/>
              </a:rPr>
              <a:t>Continued acetazolamide? - </a:t>
            </a:r>
            <a:r>
              <a:rPr lang="en-US" sz="1200" b="1" i="1" kern="1200" dirty="0">
                <a:solidFill>
                  <a:schemeClr val="tx1"/>
                </a:solidFill>
                <a:effectLst/>
                <a:latin typeface="+mn-lt"/>
                <a:ea typeface="+mn-ea"/>
                <a:cs typeface="+mn-cs"/>
              </a:rPr>
              <a:t>mentioned</a:t>
            </a:r>
          </a:p>
          <a:p>
            <a:pPr lvl="0"/>
            <a:r>
              <a:rPr lang="en-US" sz="1200" kern="1200" dirty="0">
                <a:solidFill>
                  <a:schemeClr val="tx1"/>
                </a:solidFill>
                <a:effectLst/>
                <a:latin typeface="+mn-lt"/>
                <a:ea typeface="+mn-ea"/>
                <a:cs typeface="+mn-cs"/>
              </a:rPr>
              <a:t>What happened to lumbar drain? – </a:t>
            </a:r>
            <a:r>
              <a:rPr lang="en-US" sz="1200" b="1" i="1" kern="1200" dirty="0">
                <a:solidFill>
                  <a:schemeClr val="tx1"/>
                </a:solidFill>
                <a:effectLst/>
                <a:latin typeface="+mn-lt"/>
                <a:ea typeface="+mn-ea"/>
                <a:cs typeface="+mn-cs"/>
              </a:rPr>
              <a:t>removed in 72 hours – mentioned in slide 11</a:t>
            </a:r>
          </a:p>
          <a:p>
            <a:endParaRPr lang="en-US" dirty="0"/>
          </a:p>
        </p:txBody>
      </p:sp>
      <p:sp>
        <p:nvSpPr>
          <p:cNvPr id="4" name="Slide Number Placeholder 3"/>
          <p:cNvSpPr>
            <a:spLocks noGrp="1"/>
          </p:cNvSpPr>
          <p:nvPr>
            <p:ph type="sldNum" sz="quarter" idx="5"/>
          </p:nvPr>
        </p:nvSpPr>
        <p:spPr/>
        <p:txBody>
          <a:bodyPr/>
          <a:lstStyle/>
          <a:p>
            <a:fld id="{B279AFA2-2AC1-4B6C-8588-93B7FCD14C2C}" type="slidenum">
              <a:rPr lang="en-US" smtClean="0"/>
              <a:t>18</a:t>
            </a:fld>
            <a:endParaRPr lang="en-US" dirty="0"/>
          </a:p>
        </p:txBody>
      </p:sp>
    </p:spTree>
    <p:extLst>
      <p:ext uri="{BB962C8B-B14F-4D97-AF65-F5344CB8AC3E}">
        <p14:creationId xmlns:p14="http://schemas.microsoft.com/office/powerpoint/2010/main" val="22935533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Back to cognitive baseline? </a:t>
            </a:r>
            <a:r>
              <a:rPr lang="en-US" sz="1200" b="1" i="1" kern="1200" dirty="0">
                <a:solidFill>
                  <a:schemeClr val="tx1"/>
                </a:solidFill>
                <a:effectLst/>
                <a:latin typeface="+mn-lt"/>
                <a:ea typeface="+mn-ea"/>
                <a:cs typeface="+mn-cs"/>
              </a:rPr>
              <a:t>Yes , mentioned.</a:t>
            </a:r>
          </a:p>
          <a:p>
            <a:endParaRPr lang="en-US" dirty="0"/>
          </a:p>
        </p:txBody>
      </p:sp>
      <p:sp>
        <p:nvSpPr>
          <p:cNvPr id="4" name="Slide Number Placeholder 3"/>
          <p:cNvSpPr>
            <a:spLocks noGrp="1"/>
          </p:cNvSpPr>
          <p:nvPr>
            <p:ph type="sldNum" sz="quarter" idx="5"/>
          </p:nvPr>
        </p:nvSpPr>
        <p:spPr/>
        <p:txBody>
          <a:bodyPr/>
          <a:lstStyle/>
          <a:p>
            <a:fld id="{B279AFA2-2AC1-4B6C-8588-93B7FCD14C2C}" type="slidenum">
              <a:rPr lang="en-US" smtClean="0"/>
              <a:t>19</a:t>
            </a:fld>
            <a:endParaRPr lang="en-US"/>
          </a:p>
        </p:txBody>
      </p:sp>
    </p:spTree>
    <p:extLst>
      <p:ext uri="{BB962C8B-B14F-4D97-AF65-F5344CB8AC3E}">
        <p14:creationId xmlns:p14="http://schemas.microsoft.com/office/powerpoint/2010/main" val="33103753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Dalmau J, Gleichman AJ, Hughes EG et al: Anti-NMDA-receptor encephalitis: Case series and analysis of the effects of antibodies. Lancet Neurol, 2008; 7: 1091–98.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lvl="0"/>
            <a:r>
              <a:rPr lang="en-US" sz="1200" kern="1200" dirty="0">
                <a:solidFill>
                  <a:schemeClr val="tx1"/>
                </a:solidFill>
                <a:effectLst/>
                <a:latin typeface="+mn-lt"/>
                <a:ea typeface="+mn-ea"/>
                <a:cs typeface="+mn-cs"/>
              </a:rPr>
              <a:t>Extra space after "Typically" in second bullet – </a:t>
            </a:r>
            <a:r>
              <a:rPr lang="en-US" sz="1200" b="1" i="1" kern="1200" dirty="0">
                <a:solidFill>
                  <a:schemeClr val="tx1"/>
                </a:solidFill>
                <a:effectLst/>
                <a:latin typeface="+mn-lt"/>
                <a:ea typeface="+mn-ea"/>
                <a:cs typeface="+mn-cs"/>
              </a:rPr>
              <a:t>done </a:t>
            </a:r>
          </a:p>
          <a:p>
            <a:pPr lvl="0"/>
            <a:r>
              <a:rPr lang="en-US" sz="1200" kern="1200" dirty="0">
                <a:solidFill>
                  <a:schemeClr val="tx1"/>
                </a:solidFill>
                <a:effectLst/>
                <a:latin typeface="+mn-lt"/>
                <a:ea typeface="+mn-ea"/>
                <a:cs typeface="+mn-cs"/>
              </a:rPr>
              <a:t>Extra space after pacemaker before close parenthesis second bullet – </a:t>
            </a:r>
            <a:r>
              <a:rPr lang="en-US" sz="1200" b="1" i="1" kern="1200" dirty="0">
                <a:solidFill>
                  <a:schemeClr val="tx1"/>
                </a:solidFill>
                <a:effectLst/>
                <a:latin typeface="+mn-lt"/>
                <a:ea typeface="+mn-ea"/>
                <a:cs typeface="+mn-cs"/>
              </a:rPr>
              <a:t>done </a:t>
            </a:r>
          </a:p>
          <a:p>
            <a:pPr lvl="0"/>
            <a:r>
              <a:rPr lang="en-US" sz="1200" kern="1200" dirty="0">
                <a:solidFill>
                  <a:schemeClr val="tx1"/>
                </a:solidFill>
                <a:effectLst/>
                <a:latin typeface="+mn-lt"/>
                <a:ea typeface="+mn-ea"/>
                <a:cs typeface="+mn-cs"/>
              </a:rPr>
              <a:t>Would just clarify whether for this patient the bradycardia and subsequent intubation due to Cushing reflex or autonomic instability- I see it is later in slide 25 so perhaps can disregard here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B279AFA2-2AC1-4B6C-8588-93B7FCD14C2C}" type="slidenum">
              <a:rPr lang="en-US" smtClean="0"/>
              <a:t>21</a:t>
            </a:fld>
            <a:endParaRPr lang="en-US"/>
          </a:p>
        </p:txBody>
      </p:sp>
    </p:spTree>
    <p:extLst>
      <p:ext uri="{BB962C8B-B14F-4D97-AF65-F5344CB8AC3E}">
        <p14:creationId xmlns:p14="http://schemas.microsoft.com/office/powerpoint/2010/main" val="25987383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Dalmau J, Tüzün E, Wu HY et al: Paraneoplastic anti-N-methyl-D-aspartate receptor encephalitis associated with ovarian teratoma. Ann Neurol, 2007; 61: 25–36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lvl="0"/>
            <a:r>
              <a:rPr lang="en-US" sz="1200" kern="1200" dirty="0">
                <a:solidFill>
                  <a:schemeClr val="tx1"/>
                </a:solidFill>
                <a:effectLst/>
                <a:latin typeface="+mn-lt"/>
                <a:ea typeface="+mn-ea"/>
                <a:cs typeface="+mn-cs"/>
              </a:rPr>
              <a:t>Bullet 1 I think can just have the reference rather than include Dalmo 12 young women who predominantly had ovarian teratoma or state that 11/12 had in his series – </a:t>
            </a:r>
            <a:r>
              <a:rPr lang="en-US" sz="1200" b="1" i="1" kern="1200" dirty="0">
                <a:solidFill>
                  <a:schemeClr val="tx1"/>
                </a:solidFill>
                <a:effectLst/>
                <a:latin typeface="+mn-lt"/>
                <a:ea typeface="+mn-ea"/>
                <a:cs typeface="+mn-cs"/>
              </a:rPr>
              <a:t>done </a:t>
            </a:r>
          </a:p>
          <a:p>
            <a:pPr lvl="0"/>
            <a:r>
              <a:rPr lang="en-US" sz="1200" kern="1200" dirty="0">
                <a:solidFill>
                  <a:schemeClr val="tx1"/>
                </a:solidFill>
                <a:effectLst/>
                <a:latin typeface="+mn-lt"/>
                <a:ea typeface="+mn-ea"/>
                <a:cs typeface="+mn-cs"/>
              </a:rPr>
              <a:t>Extra space after "NMDAR" bullet 2 – </a:t>
            </a:r>
            <a:r>
              <a:rPr lang="en-US" sz="1200" b="1" i="1" kern="1200" dirty="0">
                <a:solidFill>
                  <a:schemeClr val="tx1"/>
                </a:solidFill>
                <a:effectLst/>
                <a:latin typeface="+mn-lt"/>
                <a:ea typeface="+mn-ea"/>
                <a:cs typeface="+mn-cs"/>
              </a:rPr>
              <a:t>done </a:t>
            </a:r>
          </a:p>
          <a:p>
            <a:pPr lvl="0"/>
            <a:r>
              <a:rPr lang="en-US" sz="1200" kern="1200" dirty="0">
                <a:solidFill>
                  <a:schemeClr val="tx1"/>
                </a:solidFill>
                <a:effectLst/>
                <a:latin typeface="+mn-lt"/>
                <a:ea typeface="+mn-ea"/>
                <a:cs typeface="+mn-cs"/>
              </a:rPr>
              <a:t>Extra space after "associations" bullet 3 before colon – </a:t>
            </a:r>
            <a:r>
              <a:rPr lang="en-US" sz="1200" b="1" i="1" kern="1200" dirty="0">
                <a:solidFill>
                  <a:schemeClr val="tx1"/>
                </a:solidFill>
                <a:effectLst/>
                <a:latin typeface="+mn-lt"/>
                <a:ea typeface="+mn-ea"/>
                <a:cs typeface="+mn-cs"/>
              </a:rPr>
              <a:t>done </a:t>
            </a:r>
          </a:p>
          <a:p>
            <a:pPr lvl="0"/>
            <a:r>
              <a:rPr lang="en-US" sz="1200" kern="1200" dirty="0">
                <a:solidFill>
                  <a:schemeClr val="tx1"/>
                </a:solidFill>
                <a:effectLst/>
                <a:latin typeface="+mn-lt"/>
                <a:ea typeface="+mn-ea"/>
                <a:cs typeface="+mn-cs"/>
              </a:rPr>
              <a:t>Do you mean following HSV encephalitis rather than preceding it (HSV is the trigger for developing the Ab), preceding appearance of neoplasm, rare cases after vaccination (reported H1N1 and DPT) - would fix spacing here as well </a:t>
            </a:r>
            <a:r>
              <a:rPr lang="en-US" sz="1200" b="1" i="1" kern="1200" dirty="0">
                <a:solidFill>
                  <a:schemeClr val="tx1"/>
                </a:solidFill>
                <a:effectLst/>
                <a:latin typeface="+mn-lt"/>
                <a:ea typeface="+mn-ea"/>
                <a:cs typeface="+mn-cs"/>
              </a:rPr>
              <a:t>– all changes made.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a:p>
          <a:p>
            <a:endParaRPr lang="en-US" dirty="0"/>
          </a:p>
        </p:txBody>
      </p:sp>
      <p:sp>
        <p:nvSpPr>
          <p:cNvPr id="4" name="Slide Number Placeholder 3"/>
          <p:cNvSpPr>
            <a:spLocks noGrp="1"/>
          </p:cNvSpPr>
          <p:nvPr>
            <p:ph type="sldNum" sz="quarter" idx="5"/>
          </p:nvPr>
        </p:nvSpPr>
        <p:spPr/>
        <p:txBody>
          <a:bodyPr/>
          <a:lstStyle/>
          <a:p>
            <a:fld id="{B279AFA2-2AC1-4B6C-8588-93B7FCD14C2C}" type="slidenum">
              <a:rPr lang="en-US" smtClean="0"/>
              <a:t>22</a:t>
            </a:fld>
            <a:endParaRPr lang="en-US"/>
          </a:p>
        </p:txBody>
      </p:sp>
    </p:spTree>
    <p:extLst>
      <p:ext uri="{BB962C8B-B14F-4D97-AF65-F5344CB8AC3E}">
        <p14:creationId xmlns:p14="http://schemas.microsoft.com/office/powerpoint/2010/main" val="19804409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Spell out what Rx means (prescription vs. resection vs. treatment?) – </a:t>
            </a:r>
            <a:r>
              <a:rPr lang="en-US" sz="1200" b="1" i="1" kern="1200" dirty="0">
                <a:solidFill>
                  <a:schemeClr val="tx1"/>
                </a:solidFill>
                <a:effectLst/>
                <a:latin typeface="+mn-lt"/>
                <a:ea typeface="+mn-ea"/>
                <a:cs typeface="+mn-cs"/>
              </a:rPr>
              <a:t>done </a:t>
            </a:r>
          </a:p>
          <a:p>
            <a:pPr lvl="0"/>
            <a:r>
              <a:rPr lang="en-US" sz="1200" kern="1200" dirty="0">
                <a:solidFill>
                  <a:schemeClr val="tx1"/>
                </a:solidFill>
                <a:effectLst/>
                <a:latin typeface="+mn-lt"/>
                <a:ea typeface="+mn-ea"/>
                <a:cs typeface="+mn-cs"/>
              </a:rPr>
              <a:t>Would take out "</a:t>
            </a:r>
            <a:r>
              <a:rPr lang="en-US" sz="1200" kern="1200" dirty="0" err="1">
                <a:solidFill>
                  <a:schemeClr val="tx1"/>
                </a:solidFill>
                <a:effectLst/>
                <a:latin typeface="+mn-lt"/>
                <a:ea typeface="+mn-ea"/>
                <a:cs typeface="+mn-cs"/>
              </a:rPr>
              <a:t>etc</a:t>
            </a:r>
            <a:r>
              <a:rPr lang="en-US" sz="1200" kern="1200" dirty="0">
                <a:solidFill>
                  <a:schemeClr val="tx1"/>
                </a:solidFill>
                <a:effectLst/>
                <a:latin typeface="+mn-lt"/>
                <a:ea typeface="+mn-ea"/>
                <a:cs typeface="+mn-cs"/>
              </a:rPr>
              <a:t>" from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line therapy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bullet – </a:t>
            </a:r>
            <a:r>
              <a:rPr lang="en-US" sz="1200" b="1" i="1" kern="1200" dirty="0">
                <a:solidFill>
                  <a:schemeClr val="tx1"/>
                </a:solidFill>
                <a:effectLst/>
                <a:latin typeface="+mn-lt"/>
                <a:ea typeface="+mn-ea"/>
                <a:cs typeface="+mn-cs"/>
              </a:rPr>
              <a:t>done </a:t>
            </a:r>
          </a:p>
          <a:p>
            <a:pPr lvl="0"/>
            <a:r>
              <a:rPr lang="en-US" sz="1200" kern="1200" dirty="0">
                <a:solidFill>
                  <a:schemeClr val="tx1"/>
                </a:solidFill>
                <a:effectLst/>
                <a:latin typeface="+mn-lt"/>
                <a:ea typeface="+mn-ea"/>
                <a:cs typeface="+mn-cs"/>
              </a:rPr>
              <a:t>Would spell out resection fourth bullet – </a:t>
            </a:r>
            <a:r>
              <a:rPr lang="en-US" sz="1200" b="1" i="1" kern="1200" dirty="0">
                <a:solidFill>
                  <a:schemeClr val="tx1"/>
                </a:solidFill>
                <a:effectLst/>
                <a:latin typeface="+mn-lt"/>
                <a:ea typeface="+mn-ea"/>
                <a:cs typeface="+mn-cs"/>
              </a:rPr>
              <a:t>done </a:t>
            </a:r>
          </a:p>
          <a:p>
            <a:pPr lvl="0"/>
            <a:r>
              <a:rPr lang="en-US" sz="1200" b="1" kern="1200" dirty="0">
                <a:solidFill>
                  <a:schemeClr val="tx1"/>
                </a:solidFill>
                <a:effectLst/>
                <a:latin typeface="+mn-lt"/>
                <a:ea typeface="+mn-ea"/>
                <a:cs typeface="+mn-cs"/>
              </a:rPr>
              <a:t>Residual</a:t>
            </a:r>
            <a:r>
              <a:rPr lang="en-US" sz="1200" kern="1200" dirty="0">
                <a:solidFill>
                  <a:schemeClr val="tx1"/>
                </a:solidFill>
                <a:effectLst/>
                <a:latin typeface="+mn-lt"/>
                <a:ea typeface="+mn-ea"/>
                <a:cs typeface="+mn-cs"/>
              </a:rPr>
              <a:t> mild neurological deficits – </a:t>
            </a:r>
            <a:r>
              <a:rPr lang="en-US" sz="1200" b="1" i="1" kern="1200" dirty="0">
                <a:solidFill>
                  <a:schemeClr val="tx1"/>
                </a:solidFill>
                <a:effectLst/>
                <a:latin typeface="+mn-lt"/>
                <a:ea typeface="+mn-ea"/>
                <a:cs typeface="+mn-cs"/>
              </a:rPr>
              <a:t>done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B279AFA2-2AC1-4B6C-8588-93B7FCD14C2C}" type="slidenum">
              <a:rPr lang="en-US" smtClean="0"/>
              <a:t>23</a:t>
            </a:fld>
            <a:endParaRPr lang="en-US"/>
          </a:p>
        </p:txBody>
      </p:sp>
    </p:spTree>
    <p:extLst>
      <p:ext uri="{BB962C8B-B14F-4D97-AF65-F5344CB8AC3E}">
        <p14:creationId xmlns:p14="http://schemas.microsoft.com/office/powerpoint/2010/main" val="41643000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Would flip bullet points 3 and 4 (I believe you are saying the intracranial hypertension is transient and self limited though would clarify if it is meant to be the contribution to autonomic instability is transient and self limited </a:t>
            </a:r>
            <a:r>
              <a:rPr lang="en-US" sz="1200" b="1" i="1" kern="1200" dirty="0">
                <a:solidFill>
                  <a:schemeClr val="tx1"/>
                </a:solidFill>
                <a:effectLst/>
                <a:latin typeface="+mn-lt"/>
                <a:ea typeface="+mn-ea"/>
                <a:cs typeface="+mn-cs"/>
              </a:rPr>
              <a:t>– done </a:t>
            </a:r>
          </a:p>
          <a:p>
            <a:pPr lvl="0"/>
            <a:r>
              <a:rPr lang="en-US" sz="1200" kern="1200" dirty="0">
                <a:solidFill>
                  <a:schemeClr val="tx1"/>
                </a:solidFill>
                <a:effectLst/>
                <a:latin typeface="+mn-lt"/>
                <a:ea typeface="+mn-ea"/>
                <a:cs typeface="+mn-cs"/>
              </a:rPr>
              <a:t>What does it mean that clinical significance is unknown - seems like this patient had symptoms from it –  </a:t>
            </a:r>
            <a:r>
              <a:rPr lang="en-US" sz="1200" b="1" kern="1200" dirty="0">
                <a:solidFill>
                  <a:schemeClr val="tx1"/>
                </a:solidFill>
                <a:effectLst/>
                <a:latin typeface="+mn-lt"/>
                <a:ea typeface="+mn-ea"/>
                <a:cs typeface="+mn-cs"/>
              </a:rPr>
              <a:t>removed  it.</a:t>
            </a:r>
          </a:p>
          <a:p>
            <a:endParaRPr lang="en-US" dirty="0"/>
          </a:p>
        </p:txBody>
      </p:sp>
      <p:sp>
        <p:nvSpPr>
          <p:cNvPr id="4" name="Slide Number Placeholder 3"/>
          <p:cNvSpPr>
            <a:spLocks noGrp="1"/>
          </p:cNvSpPr>
          <p:nvPr>
            <p:ph type="sldNum" sz="quarter" idx="5"/>
          </p:nvPr>
        </p:nvSpPr>
        <p:spPr/>
        <p:txBody>
          <a:bodyPr/>
          <a:lstStyle/>
          <a:p>
            <a:fld id="{B279AFA2-2AC1-4B6C-8588-93B7FCD14C2C}" type="slidenum">
              <a:rPr lang="en-US" smtClean="0"/>
              <a:t>24</a:t>
            </a:fld>
            <a:endParaRPr lang="en-US"/>
          </a:p>
        </p:txBody>
      </p:sp>
    </p:spTree>
    <p:extLst>
      <p:ext uri="{BB962C8B-B14F-4D97-AF65-F5344CB8AC3E}">
        <p14:creationId xmlns:p14="http://schemas.microsoft.com/office/powerpoint/2010/main" val="34043395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 YOU HAVE ANYTHING THAT DOCUMENTS THE DISC EDEMA IN THIS CASE?  PHOTOS?  OCT? MRI CUTS? </a:t>
            </a:r>
            <a:r>
              <a:rPr lang="en-US" b="1" i="1" dirty="0"/>
              <a:t>–  unfortunately no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solidFill>
                  <a:srgbClr val="FF0000"/>
                </a:solidFill>
              </a:rPr>
              <a:t>Have MRI cuts showing widened </a:t>
            </a:r>
            <a:r>
              <a:rPr lang="en-US" b="1" i="1" dirty="0" err="1">
                <a:solidFill>
                  <a:srgbClr val="FF0000"/>
                </a:solidFill>
              </a:rPr>
              <a:t>perioptic</a:t>
            </a:r>
            <a:r>
              <a:rPr lang="en-US" b="1" i="1" dirty="0">
                <a:solidFill>
                  <a:srgbClr val="FF0000"/>
                </a:solidFill>
              </a:rPr>
              <a:t> CSF spaces and posterior disc flattening- no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Yuan J, Peng B, Guan HZ et al: Immunotherapy strategy for 35 cases of severe anti-N-methyl-D-aspartate receptor encephalitis. Zhonghua Yi Xue Za Zhi, 2016; 96: 1035–39</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Need space after "reports" before parenthesis bullet 1 – </a:t>
            </a:r>
            <a:r>
              <a:rPr lang="en-US" sz="1200" b="1" i="1" kern="1200" dirty="0">
                <a:solidFill>
                  <a:schemeClr val="tx1"/>
                </a:solidFill>
                <a:effectLst/>
                <a:latin typeface="+mn-lt"/>
                <a:ea typeface="+mn-ea"/>
                <a:cs typeface="+mn-cs"/>
              </a:rPr>
              <a:t>done </a:t>
            </a:r>
          </a:p>
          <a:p>
            <a:endParaRPr lang="en-US" dirty="0"/>
          </a:p>
        </p:txBody>
      </p:sp>
      <p:sp>
        <p:nvSpPr>
          <p:cNvPr id="4" name="Slide Number Placeholder 3"/>
          <p:cNvSpPr>
            <a:spLocks noGrp="1"/>
          </p:cNvSpPr>
          <p:nvPr>
            <p:ph type="sldNum" sz="quarter" idx="5"/>
          </p:nvPr>
        </p:nvSpPr>
        <p:spPr/>
        <p:txBody>
          <a:bodyPr/>
          <a:lstStyle/>
          <a:p>
            <a:fld id="{B279AFA2-2AC1-4B6C-8588-93B7FCD14C2C}" type="slidenum">
              <a:rPr lang="en-US" smtClean="0"/>
              <a:t>25</a:t>
            </a:fld>
            <a:endParaRPr lang="en-US"/>
          </a:p>
        </p:txBody>
      </p:sp>
    </p:spTree>
    <p:extLst>
      <p:ext uri="{BB962C8B-B14F-4D97-AF65-F5344CB8AC3E}">
        <p14:creationId xmlns:p14="http://schemas.microsoft.com/office/powerpoint/2010/main" val="28456691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Could the elevated CSF protein be contributing to the intracranial hypertension </a:t>
            </a:r>
            <a:r>
              <a:rPr lang="en-US" sz="1200" i="1" kern="1200" dirty="0">
                <a:solidFill>
                  <a:schemeClr val="tx1"/>
                </a:solidFill>
                <a:effectLst/>
                <a:latin typeface="+mn-lt"/>
                <a:ea typeface="+mn-ea"/>
                <a:cs typeface="+mn-cs"/>
              </a:rPr>
              <a:t>– </a:t>
            </a:r>
            <a:r>
              <a:rPr lang="en-US" sz="1200" b="1" i="1" kern="1200" dirty="0">
                <a:solidFill>
                  <a:schemeClr val="tx1"/>
                </a:solidFill>
                <a:effectLst/>
                <a:latin typeface="+mn-lt"/>
                <a:ea typeface="+mn-ea"/>
                <a:cs typeface="+mn-cs"/>
              </a:rPr>
              <a:t>not sure but possible, valid point.</a:t>
            </a:r>
          </a:p>
          <a:p>
            <a:r>
              <a:rPr lang="en-US" sz="1200" i="1"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26</a:t>
            </a:fld>
            <a:endParaRPr lang="en-US"/>
          </a:p>
        </p:txBody>
      </p:sp>
    </p:spTree>
    <p:extLst>
      <p:ext uri="{BB962C8B-B14F-4D97-AF65-F5344CB8AC3E}">
        <p14:creationId xmlns:p14="http://schemas.microsoft.com/office/powerpoint/2010/main" val="29540808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9/17/2026</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9/17/2026</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9/17/2026</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9/17/2026</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9/17/2026</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9/17/2026</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9/17/2026</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9/17/2026</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9/17/2026</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9/17/2026</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2.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audio" Target="../media/media2.m4a"/></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7.jpg"/><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8.jpg"/><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2.png"/><Relationship Id="rId4"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2.png"/><Relationship Id="rId4" Type="http://schemas.openxmlformats.org/officeDocument/2006/relationships/notesSlide" Target="../notesSlides/notesSlide1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2.png"/><Relationship Id="rId4"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2.png"/><Relationship Id="rId4" Type="http://schemas.openxmlformats.org/officeDocument/2006/relationships/notesSlide" Target="../notesSlides/notesSlide20.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2.png"/><Relationship Id="rId4" Type="http://schemas.openxmlformats.org/officeDocument/2006/relationships/notesSlide" Target="../notesSlides/notesSlide21.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55E869-E9DC-8E2A-B44C-B71DF0028E60}"/>
              </a:ext>
            </a:extLst>
          </p:cNvPr>
          <p:cNvSpPr>
            <a:spLocks noGrp="1"/>
          </p:cNvSpPr>
          <p:nvPr>
            <p:ph type="title"/>
          </p:nvPr>
        </p:nvSpPr>
        <p:spPr/>
        <p:txBody>
          <a:bodyPr/>
          <a:lstStyle/>
          <a:p>
            <a:r>
              <a:rPr lang="en-US" dirty="0"/>
              <a:t>Upfront case</a:t>
            </a:r>
            <a:br>
              <a:rPr lang="en-US" dirty="0"/>
            </a:br>
            <a:r>
              <a:rPr lang="en-US" dirty="0"/>
              <a:t>Wake Me Up Before You Go </a:t>
            </a:r>
            <a:r>
              <a:rPr lang="en-US" dirty="0" err="1"/>
              <a:t>Go</a:t>
            </a:r>
            <a:r>
              <a:rPr lang="en-US" dirty="0"/>
              <a:t> </a:t>
            </a:r>
          </a:p>
        </p:txBody>
      </p:sp>
      <p:sp>
        <p:nvSpPr>
          <p:cNvPr id="6" name="Content Placeholder 5">
            <a:extLst>
              <a:ext uri="{FF2B5EF4-FFF2-40B4-BE49-F238E27FC236}">
                <a16:creationId xmlns:a16="http://schemas.microsoft.com/office/drawing/2014/main" id="{36F7522A-FDA6-60DB-5303-189F2352BEEB}"/>
              </a:ext>
            </a:extLst>
          </p:cNvPr>
          <p:cNvSpPr>
            <a:spLocks noGrp="1"/>
          </p:cNvSpPr>
          <p:nvPr>
            <p:ph idx="1"/>
          </p:nvPr>
        </p:nvSpPr>
        <p:spPr>
          <a:xfrm>
            <a:off x="1490869" y="2211354"/>
            <a:ext cx="9866243" cy="3294923"/>
          </a:xfrm>
        </p:spPr>
        <p:txBody>
          <a:bodyPr>
            <a:normAutofit lnSpcReduction="10000"/>
          </a:bodyPr>
          <a:lstStyle/>
          <a:p>
            <a:r>
              <a:rPr lang="en-US" dirty="0"/>
              <a:t>Nicholas Demas, MD</a:t>
            </a:r>
          </a:p>
          <a:p>
            <a:r>
              <a:rPr lang="en-US" dirty="0"/>
              <a:t>Gabriela Keeton, MD</a:t>
            </a:r>
          </a:p>
          <a:p>
            <a:r>
              <a:rPr lang="en-US" dirty="0"/>
              <a:t>Nathan Shelman, MD</a:t>
            </a:r>
          </a:p>
          <a:p>
            <a:r>
              <a:rPr lang="en-US"/>
              <a:t>Douglas </a:t>
            </a:r>
            <a:r>
              <a:rPr lang="en-US" dirty="0"/>
              <a:t>Lukins</a:t>
            </a:r>
          </a:p>
          <a:p>
            <a:r>
              <a:rPr lang="en-US" dirty="0"/>
              <a:t>Padmaja Sudhakar, MD</a:t>
            </a:r>
          </a:p>
          <a:p>
            <a:pPr marL="0" indent="0">
              <a:buNone/>
            </a:pPr>
            <a:r>
              <a:rPr lang="en-US" dirty="0"/>
              <a:t>Department of Ophthalmology and Neurology</a:t>
            </a:r>
          </a:p>
          <a:p>
            <a:pPr marL="0" indent="0">
              <a:buNone/>
            </a:pPr>
            <a:r>
              <a:rPr lang="en-US" dirty="0"/>
              <a:t>University of Kentucky</a:t>
            </a:r>
          </a:p>
        </p:txBody>
      </p:sp>
      <p:pic>
        <p:nvPicPr>
          <p:cNvPr id="2" name="Recorded Sound">
            <a:hlinkClick r:id="" action="ppaction://media"/>
            <a:extLst>
              <a:ext uri="{FF2B5EF4-FFF2-40B4-BE49-F238E27FC236}">
                <a16:creationId xmlns:a16="http://schemas.microsoft.com/office/drawing/2014/main" id="{B30A641B-E3A1-7EC0-B0D8-00B24968ACD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851525" y="3184525"/>
            <a:ext cx="487363" cy="487363"/>
          </a:xfrm>
          <a:prstGeom prst="rect">
            <a:avLst/>
          </a:prstGeom>
        </p:spPr>
      </p:pic>
      <p:pic>
        <p:nvPicPr>
          <p:cNvPr id="7" name="Audio 6">
            <a:hlinkClick r:id="" action="ppaction://media"/>
            <a:extLst>
              <a:ext uri="{FF2B5EF4-FFF2-40B4-BE49-F238E27FC236}">
                <a16:creationId xmlns:a16="http://schemas.microsoft.com/office/drawing/2014/main" id="{95019AA6-7A39-4263-5AD5-EFD6E1D9757A}"/>
              </a:ext>
            </a:extLst>
          </p:cNvPr>
          <p:cNvPicPr>
            <a:picLocks noChangeAspect="1"/>
          </p:cNvPicPr>
          <p:nvPr>
            <a:audioFile r:link="rId4"/>
            <p:extLst>
              <p:ext uri="{DAA4B4D4-6D71-4841-9C94-3DE7FCFB9230}">
                <p14:media xmlns:p14="http://schemas.microsoft.com/office/powerpoint/2010/main" r:embed="rId3"/>
              </p:ext>
            </p:extLst>
          </p:nvPr>
        </p:nvPicPr>
        <p:blipFill>
          <a:blip r:embed="rId7"/>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xmlns:p14="http://schemas.microsoft.com/office/powerpoint/2010/main">
    <mc:Choice Requires="p14">
      <p:transition spd="slow" p14:dur="2000" advTm="11448"/>
    </mc:Choice>
    <mc:Fallback xmlns="">
      <p:transition spd="slow" advTm="114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par>
                          <p:cTn id="7" fill="hold">
                            <p:stCondLst>
                              <p:cond delay="1"/>
                            </p:stCondLst>
                            <p:childTnLst>
                              <p:par>
                                <p:cTn id="8" presetID="1" presetClass="mediacall" presetSubtype="0" fill="hold" nodeType="afterEffect">
                                  <p:stCondLst>
                                    <p:cond delay="0"/>
                                  </p:stCondLst>
                                  <p:childTnLst>
                                    <p:cmd type="call" cmd="playFrom(0.0)">
                                      <p:cBhvr>
                                        <p:cTn id="9" dur="298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audio isNarration="1">
              <p:cMediaNode vol="80000" showWhenStopped="0">
                <p:cTn id="11" fill="hold" display="0">
                  <p:stCondLst>
                    <p:cond delay="indefinite"/>
                  </p:stCondLst>
                  <p:endCondLst>
                    <p:cond evt="onStopAudio" delay="0">
                      <p:tgtEl>
                        <p:sldTgt/>
                      </p:tgtEl>
                    </p:cond>
                  </p:endCondLst>
                </p:cTn>
                <p:tgtEl>
                  <p:spTgt spid="7"/>
                </p:tgtEl>
              </p:cMediaNode>
            </p:audio>
          </p:childTnLst>
        </p:cTn>
      </p:par>
    </p:tnLst>
  </p:timing>
  <p:extLst>
    <p:ext uri="{E180D4A7-C9FB-4DFB-919C-405C955672EB}">
      <p14:showEvtLst xmlns:p14="http://schemas.microsoft.com/office/powerpoint/2010/main">
        <p14:playEvt time="79" objId="2"/>
        <p14:stopEvt time="3063"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76B7D-56FC-424D-8010-E7536BA0F260}"/>
              </a:ext>
            </a:extLst>
          </p:cNvPr>
          <p:cNvSpPr>
            <a:spLocks noGrp="1"/>
          </p:cNvSpPr>
          <p:nvPr>
            <p:ph type="title"/>
          </p:nvPr>
        </p:nvSpPr>
        <p:spPr/>
        <p:txBody>
          <a:bodyPr/>
          <a:lstStyle/>
          <a:p>
            <a:pPr algn="ctr"/>
            <a:r>
              <a:rPr lang="en-US" dirty="0"/>
              <a:t>24 year-old Caucasian woman Presentation</a:t>
            </a:r>
          </a:p>
        </p:txBody>
      </p:sp>
      <p:sp>
        <p:nvSpPr>
          <p:cNvPr id="3" name="Content Placeholder 2">
            <a:extLst>
              <a:ext uri="{FF2B5EF4-FFF2-40B4-BE49-F238E27FC236}">
                <a16:creationId xmlns:a16="http://schemas.microsoft.com/office/drawing/2014/main" id="{9A83CE85-FF97-42CC-8A47-52D2B1DAFD3D}"/>
              </a:ext>
            </a:extLst>
          </p:cNvPr>
          <p:cNvSpPr>
            <a:spLocks noGrp="1"/>
          </p:cNvSpPr>
          <p:nvPr>
            <p:ph idx="1"/>
          </p:nvPr>
        </p:nvSpPr>
        <p:spPr>
          <a:xfrm>
            <a:off x="1490869" y="1798402"/>
            <a:ext cx="9866243" cy="3820766"/>
          </a:xfrm>
        </p:spPr>
        <p:txBody>
          <a:bodyPr>
            <a:normAutofit fontScale="77500" lnSpcReduction="20000"/>
          </a:bodyPr>
          <a:lstStyle/>
          <a:p>
            <a:r>
              <a:rPr lang="en-US" dirty="0"/>
              <a:t>1-week of severe headaches thought to be due to stress working as a CNA</a:t>
            </a:r>
          </a:p>
          <a:p>
            <a:r>
              <a:rPr lang="en-US" dirty="0"/>
              <a:t>New onset seizure: behavioral arrest with bilateral arm extension and stiffening, and tongue biting</a:t>
            </a:r>
          </a:p>
          <a:p>
            <a:r>
              <a:rPr lang="en-US" dirty="0"/>
              <a:t>Auditory and visual hallucinations</a:t>
            </a:r>
          </a:p>
          <a:p>
            <a:r>
              <a:rPr lang="en-US" dirty="0"/>
              <a:t>Transient visual obscurations</a:t>
            </a:r>
          </a:p>
          <a:p>
            <a:r>
              <a:rPr lang="en-US" dirty="0"/>
              <a:t>Pulsatile tinnitus</a:t>
            </a:r>
          </a:p>
          <a:p>
            <a:r>
              <a:rPr lang="en-US" dirty="0"/>
              <a:t>Photophobia</a:t>
            </a:r>
          </a:p>
          <a:p>
            <a:r>
              <a:rPr lang="en-US" dirty="0"/>
              <a:t>No recent fevers or preceding illnesses</a:t>
            </a:r>
          </a:p>
          <a:p>
            <a:r>
              <a:rPr lang="en-US" dirty="0"/>
              <a:t>PMH: polycystic ovarian syndrome (PCOS), HTN, migraines</a:t>
            </a:r>
          </a:p>
          <a:p>
            <a:r>
              <a:rPr lang="en-US" dirty="0"/>
              <a:t>FMH: non-contributory</a:t>
            </a:r>
          </a:p>
          <a:p>
            <a:r>
              <a:rPr lang="en-US" dirty="0"/>
              <a:t>Social Hx:  vaping, energy drinks and 5 cups of coffee daily</a:t>
            </a:r>
          </a:p>
          <a:p>
            <a:pPr marL="0" indent="0">
              <a:buNone/>
            </a:pPr>
            <a:endParaRPr lang="en-US" dirty="0"/>
          </a:p>
          <a:p>
            <a:endParaRPr lang="en-US" dirty="0"/>
          </a:p>
        </p:txBody>
      </p:sp>
      <p:pic>
        <p:nvPicPr>
          <p:cNvPr id="6" name="Audio 5">
            <a:hlinkClick r:id="" action="ppaction://media"/>
            <a:extLst>
              <a:ext uri="{FF2B5EF4-FFF2-40B4-BE49-F238E27FC236}">
                <a16:creationId xmlns:a16="http://schemas.microsoft.com/office/drawing/2014/main" id="{4D9E8C9F-13AC-A024-5224-E98313936C1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27635"/>
            <a:ext cx="2057400" cy="2057400"/>
          </a:xfrm>
          <a:prstGeom prst="ellipse">
            <a:avLst/>
          </a:prstGeom>
        </p:spPr>
      </p:pic>
    </p:spTree>
    <p:extLst>
      <p:ext uri="{BB962C8B-B14F-4D97-AF65-F5344CB8AC3E}">
        <p14:creationId xmlns:p14="http://schemas.microsoft.com/office/powerpoint/2010/main" val="1082957984"/>
      </p:ext>
    </p:extLst>
  </p:cSld>
  <p:clrMapOvr>
    <a:masterClrMapping/>
  </p:clrMapOvr>
  <mc:AlternateContent xmlns:mc="http://schemas.openxmlformats.org/markup-compatibility/2006" xmlns:p14="http://schemas.microsoft.com/office/powerpoint/2010/main">
    <mc:Choice Requires="p14">
      <p:transition spd="slow" p14:dur="2000" advTm="54770"/>
    </mc:Choice>
    <mc:Fallback xmlns="">
      <p:transition spd="slow" advTm="547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E5174-BF69-48F3-8F3A-D639FA17C664}"/>
              </a:ext>
            </a:extLst>
          </p:cNvPr>
          <p:cNvSpPr>
            <a:spLocks noGrp="1"/>
          </p:cNvSpPr>
          <p:nvPr>
            <p:ph type="title"/>
          </p:nvPr>
        </p:nvSpPr>
        <p:spPr/>
        <p:txBody>
          <a:bodyPr/>
          <a:lstStyle/>
          <a:p>
            <a:r>
              <a:rPr lang="en-US" dirty="0"/>
              <a:t>Initial Evaluation</a:t>
            </a:r>
          </a:p>
        </p:txBody>
      </p:sp>
      <p:sp>
        <p:nvSpPr>
          <p:cNvPr id="3" name="Content Placeholder 2">
            <a:extLst>
              <a:ext uri="{FF2B5EF4-FFF2-40B4-BE49-F238E27FC236}">
                <a16:creationId xmlns:a16="http://schemas.microsoft.com/office/drawing/2014/main" id="{154F483C-2D6F-45E6-B51E-808702AE2379}"/>
              </a:ext>
            </a:extLst>
          </p:cNvPr>
          <p:cNvSpPr>
            <a:spLocks noGrp="1"/>
          </p:cNvSpPr>
          <p:nvPr>
            <p:ph idx="1"/>
          </p:nvPr>
        </p:nvSpPr>
        <p:spPr>
          <a:xfrm>
            <a:off x="1103312" y="1402916"/>
            <a:ext cx="8946541" cy="4845484"/>
          </a:xfrm>
        </p:spPr>
        <p:txBody>
          <a:bodyPr/>
          <a:lstStyle/>
          <a:p>
            <a:r>
              <a:rPr lang="en-US" dirty="0"/>
              <a:t>Vital signs within normal limits</a:t>
            </a:r>
          </a:p>
          <a:p>
            <a:r>
              <a:rPr lang="en-US" dirty="0"/>
              <a:t>Unremarkable cardiovascular and respiratory exam</a:t>
            </a:r>
            <a:r>
              <a:rPr lang="en-US" dirty="0">
                <a:solidFill>
                  <a:schemeClr val="accent6"/>
                </a:solidFill>
              </a:rPr>
              <a:t>s</a:t>
            </a:r>
          </a:p>
          <a:p>
            <a:r>
              <a:rPr lang="en-US" dirty="0"/>
              <a:t>Neurologic exam: </a:t>
            </a:r>
          </a:p>
          <a:p>
            <a:pPr lvl="1"/>
            <a:r>
              <a:rPr lang="en-US" dirty="0"/>
              <a:t>Alert &amp; oriented but intermittent hallucinations</a:t>
            </a:r>
          </a:p>
          <a:p>
            <a:pPr lvl="1"/>
            <a:r>
              <a:rPr lang="en-US" dirty="0"/>
              <a:t>Non-focal exam</a:t>
            </a:r>
          </a:p>
          <a:p>
            <a:r>
              <a:rPr lang="en-US" dirty="0"/>
              <a:t>Fundus exam deferred due to photophobia</a:t>
            </a:r>
          </a:p>
          <a:p>
            <a:r>
              <a:rPr lang="en-US" dirty="0"/>
              <a:t>Received migraine cocktail, started on levetiracetam after witnessed generalized tonic </a:t>
            </a:r>
            <a:r>
              <a:rPr lang="en-US" dirty="0" err="1"/>
              <a:t>clonic</a:t>
            </a:r>
            <a:r>
              <a:rPr lang="en-US" dirty="0"/>
              <a:t> seizure before transfer to our facility</a:t>
            </a:r>
          </a:p>
          <a:p>
            <a:endParaRPr lang="en-US" dirty="0"/>
          </a:p>
          <a:p>
            <a:endParaRPr lang="en-US" dirty="0"/>
          </a:p>
          <a:p>
            <a:endParaRPr lang="en-US" dirty="0"/>
          </a:p>
        </p:txBody>
      </p:sp>
      <p:pic>
        <p:nvPicPr>
          <p:cNvPr id="5" name="Audio 4">
            <a:hlinkClick r:id="" action="ppaction://media"/>
            <a:extLst>
              <a:ext uri="{FF2B5EF4-FFF2-40B4-BE49-F238E27FC236}">
                <a16:creationId xmlns:a16="http://schemas.microsoft.com/office/drawing/2014/main" id="{9B3D5CFB-071E-378E-0C1A-548BEB9B6A4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2957599"/>
      </p:ext>
    </p:extLst>
  </p:cSld>
  <p:clrMapOvr>
    <a:masterClrMapping/>
  </p:clrMapOvr>
  <mc:AlternateContent xmlns:mc="http://schemas.openxmlformats.org/markup-compatibility/2006" xmlns:p14="http://schemas.microsoft.com/office/powerpoint/2010/main">
    <mc:Choice Requires="p14">
      <p:transition spd="slow" p14:dur="2000" advTm="36257"/>
    </mc:Choice>
    <mc:Fallback xmlns="">
      <p:transition spd="slow" advTm="362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B38CAC-36AB-4B89-9176-147BC38067ED}"/>
              </a:ext>
            </a:extLst>
          </p:cNvPr>
          <p:cNvSpPr>
            <a:spLocks noGrp="1"/>
          </p:cNvSpPr>
          <p:nvPr>
            <p:ph type="title"/>
          </p:nvPr>
        </p:nvSpPr>
        <p:spPr/>
        <p:txBody>
          <a:bodyPr/>
          <a:lstStyle/>
          <a:p>
            <a:r>
              <a:rPr lang="en-US" dirty="0"/>
              <a:t>Initial Work-Up</a:t>
            </a:r>
          </a:p>
        </p:txBody>
      </p:sp>
      <p:sp>
        <p:nvSpPr>
          <p:cNvPr id="3" name="Content Placeholder 2">
            <a:extLst>
              <a:ext uri="{FF2B5EF4-FFF2-40B4-BE49-F238E27FC236}">
                <a16:creationId xmlns:a16="http://schemas.microsoft.com/office/drawing/2014/main" id="{C1FD4D8A-B40E-495F-84F0-D82121C98944}"/>
              </a:ext>
            </a:extLst>
          </p:cNvPr>
          <p:cNvSpPr>
            <a:spLocks noGrp="1"/>
          </p:cNvSpPr>
          <p:nvPr>
            <p:ph idx="1"/>
          </p:nvPr>
        </p:nvSpPr>
        <p:spPr>
          <a:xfrm>
            <a:off x="1104293" y="1331259"/>
            <a:ext cx="8946541" cy="4195481"/>
          </a:xfrm>
        </p:spPr>
        <p:txBody>
          <a:bodyPr/>
          <a:lstStyle/>
          <a:p>
            <a:r>
              <a:rPr lang="en-US" dirty="0"/>
              <a:t>Unremarkable CBC, CMP, UA, UDS</a:t>
            </a:r>
          </a:p>
          <a:p>
            <a:r>
              <a:rPr lang="en-US" dirty="0"/>
              <a:t>Negative pregnancy urine test and COVID-19 PCR</a:t>
            </a:r>
          </a:p>
          <a:p>
            <a:r>
              <a:rPr lang="en-US" dirty="0"/>
              <a:t>EEG: rhythmic theta-delta slowing of the left frontotemporal lobe but no seizures</a:t>
            </a:r>
          </a:p>
          <a:p>
            <a:r>
              <a:rPr lang="en-US" dirty="0"/>
              <a:t>What differential would you consider at this point ?</a:t>
            </a:r>
          </a:p>
          <a:p>
            <a:r>
              <a:rPr lang="en-US" dirty="0"/>
              <a:t>What additional tests would you order ?</a:t>
            </a:r>
          </a:p>
          <a:p>
            <a:r>
              <a:rPr lang="en-US" dirty="0"/>
              <a:t>Do you want imaging?</a:t>
            </a:r>
          </a:p>
          <a:p>
            <a:endParaRPr lang="en-US" dirty="0"/>
          </a:p>
        </p:txBody>
      </p:sp>
      <p:pic>
        <p:nvPicPr>
          <p:cNvPr id="5" name="Audio 4">
            <a:hlinkClick r:id="" action="ppaction://media"/>
            <a:extLst>
              <a:ext uri="{FF2B5EF4-FFF2-40B4-BE49-F238E27FC236}">
                <a16:creationId xmlns:a16="http://schemas.microsoft.com/office/drawing/2014/main" id="{35F9884A-11E9-C3CA-45CC-E9BE67601D9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08712693"/>
      </p:ext>
    </p:extLst>
  </p:cSld>
  <p:clrMapOvr>
    <a:masterClrMapping/>
  </p:clrMapOvr>
  <mc:AlternateContent xmlns:mc="http://schemas.openxmlformats.org/markup-compatibility/2006" xmlns:p14="http://schemas.microsoft.com/office/powerpoint/2010/main">
    <mc:Choice Requires="p14">
      <p:transition spd="slow" p14:dur="2000" advTm="38405"/>
    </mc:Choice>
    <mc:Fallback xmlns="">
      <p:transition spd="slow" advTm="384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8269D-5A6A-4BBF-801C-A93D1B97DB6A}"/>
              </a:ext>
            </a:extLst>
          </p:cNvPr>
          <p:cNvSpPr>
            <a:spLocks noGrp="1"/>
          </p:cNvSpPr>
          <p:nvPr>
            <p:ph type="title"/>
          </p:nvPr>
        </p:nvSpPr>
        <p:spPr/>
        <p:txBody>
          <a:bodyPr/>
          <a:lstStyle/>
          <a:p>
            <a:r>
              <a:rPr lang="en-US" dirty="0"/>
              <a:t>Imaging: CT head</a:t>
            </a:r>
          </a:p>
        </p:txBody>
      </p:sp>
      <p:sp>
        <p:nvSpPr>
          <p:cNvPr id="3" name="Content Placeholder 2">
            <a:extLst>
              <a:ext uri="{FF2B5EF4-FFF2-40B4-BE49-F238E27FC236}">
                <a16:creationId xmlns:a16="http://schemas.microsoft.com/office/drawing/2014/main" id="{29DABB84-9BB8-4368-A432-EC723C6299EB}"/>
              </a:ext>
            </a:extLst>
          </p:cNvPr>
          <p:cNvSpPr>
            <a:spLocks noGrp="1"/>
          </p:cNvSpPr>
          <p:nvPr>
            <p:ph idx="1"/>
          </p:nvPr>
        </p:nvSpPr>
        <p:spPr>
          <a:xfrm>
            <a:off x="6188735" y="1413812"/>
            <a:ext cx="3861118" cy="4834588"/>
          </a:xfrm>
        </p:spPr>
        <p:txBody>
          <a:bodyPr/>
          <a:lstStyle/>
          <a:p>
            <a:r>
              <a:rPr lang="en-US" dirty="0"/>
              <a:t>Vasogenic edema in the occipital lobes</a:t>
            </a:r>
          </a:p>
          <a:p>
            <a:r>
              <a:rPr lang="en-US" dirty="0"/>
              <a:t>Concern for PRES but BP was normal and no inciting medications noted</a:t>
            </a:r>
          </a:p>
          <a:p>
            <a:endParaRPr lang="en-US" dirty="0"/>
          </a:p>
        </p:txBody>
      </p:sp>
      <p:pic>
        <p:nvPicPr>
          <p:cNvPr id="4" name="Content Placeholder 3">
            <a:extLst>
              <a:ext uri="{FF2B5EF4-FFF2-40B4-BE49-F238E27FC236}">
                <a16:creationId xmlns:a16="http://schemas.microsoft.com/office/drawing/2014/main" id="{698B5FC8-97F0-4B19-9108-79979221299D}"/>
              </a:ext>
            </a:extLst>
          </p:cNvPr>
          <p:cNvPicPr>
            <a:picLocks noChangeAspect="1"/>
          </p:cNvPicPr>
          <p:nvPr/>
        </p:nvPicPr>
        <p:blipFill rotWithShape="1">
          <a:blip r:embed="rId4"/>
          <a:srcRect b="9319"/>
          <a:stretch/>
        </p:blipFill>
        <p:spPr>
          <a:xfrm>
            <a:off x="646111" y="1413811"/>
            <a:ext cx="5357156" cy="4857924"/>
          </a:xfrm>
          <a:prstGeom prst="rect">
            <a:avLst/>
          </a:prstGeom>
        </p:spPr>
      </p:pic>
      <p:sp>
        <p:nvSpPr>
          <p:cNvPr id="6" name="Arrow: Left 5">
            <a:extLst>
              <a:ext uri="{FF2B5EF4-FFF2-40B4-BE49-F238E27FC236}">
                <a16:creationId xmlns:a16="http://schemas.microsoft.com/office/drawing/2014/main" id="{01E44EC5-1F47-4039-8836-C52168439EB5}"/>
              </a:ext>
            </a:extLst>
          </p:cNvPr>
          <p:cNvSpPr/>
          <p:nvPr/>
        </p:nvSpPr>
        <p:spPr>
          <a:xfrm>
            <a:off x="4709786" y="4904544"/>
            <a:ext cx="789140" cy="20041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Audio 6">
            <a:hlinkClick r:id="" action="ppaction://media"/>
            <a:extLst>
              <a:ext uri="{FF2B5EF4-FFF2-40B4-BE49-F238E27FC236}">
                <a16:creationId xmlns:a16="http://schemas.microsoft.com/office/drawing/2014/main" id="{349D5AEF-EE1E-6B32-D711-FE1046F3AA9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80928859"/>
      </p:ext>
    </p:extLst>
  </p:cSld>
  <p:clrMapOvr>
    <a:masterClrMapping/>
  </p:clrMapOvr>
  <mc:AlternateContent xmlns:mc="http://schemas.openxmlformats.org/markup-compatibility/2006" xmlns:p14="http://schemas.microsoft.com/office/powerpoint/2010/main">
    <mc:Choice Requires="p14">
      <p:transition spd="slow" p14:dur="2000" advTm="22364"/>
    </mc:Choice>
    <mc:Fallback xmlns="">
      <p:transition spd="slow" advTm="223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B9575-7502-4088-AFBB-80876F392E50}"/>
              </a:ext>
            </a:extLst>
          </p:cNvPr>
          <p:cNvSpPr>
            <a:spLocks noGrp="1"/>
          </p:cNvSpPr>
          <p:nvPr>
            <p:ph type="title"/>
          </p:nvPr>
        </p:nvSpPr>
        <p:spPr>
          <a:xfrm>
            <a:off x="838200" y="139212"/>
            <a:ext cx="10515600" cy="1325563"/>
          </a:xfrm>
        </p:spPr>
        <p:txBody>
          <a:bodyPr/>
          <a:lstStyle/>
          <a:p>
            <a:r>
              <a:rPr lang="en-US" dirty="0"/>
              <a:t>Imaging: CTV</a:t>
            </a:r>
          </a:p>
        </p:txBody>
      </p:sp>
      <p:sp>
        <p:nvSpPr>
          <p:cNvPr id="3" name="Content Placeholder 2">
            <a:extLst>
              <a:ext uri="{FF2B5EF4-FFF2-40B4-BE49-F238E27FC236}">
                <a16:creationId xmlns:a16="http://schemas.microsoft.com/office/drawing/2014/main" id="{2E0783C7-3FB1-438F-A07D-E43A29A17D84}"/>
              </a:ext>
            </a:extLst>
          </p:cNvPr>
          <p:cNvSpPr>
            <a:spLocks noGrp="1"/>
          </p:cNvSpPr>
          <p:nvPr>
            <p:ph idx="1"/>
          </p:nvPr>
        </p:nvSpPr>
        <p:spPr>
          <a:xfrm>
            <a:off x="6551112" y="1355464"/>
            <a:ext cx="3499722" cy="5283080"/>
          </a:xfrm>
        </p:spPr>
        <p:txBody>
          <a:bodyPr/>
          <a:lstStyle/>
          <a:p>
            <a:r>
              <a:rPr lang="en-US" dirty="0"/>
              <a:t>Severe stenosis at right transverse/sigmoid sinus junction (red arrow)</a:t>
            </a:r>
          </a:p>
          <a:p>
            <a:r>
              <a:rPr lang="en-US" dirty="0"/>
              <a:t>Moderate stenosis on the left (yellow arrow)</a:t>
            </a:r>
          </a:p>
        </p:txBody>
      </p:sp>
      <p:pic>
        <p:nvPicPr>
          <p:cNvPr id="4" name="Picture 3">
            <a:extLst>
              <a:ext uri="{FF2B5EF4-FFF2-40B4-BE49-F238E27FC236}">
                <a16:creationId xmlns:a16="http://schemas.microsoft.com/office/drawing/2014/main" id="{094B926C-BCD9-46C9-BA3C-C5A814BBF4E8}"/>
              </a:ext>
            </a:extLst>
          </p:cNvPr>
          <p:cNvPicPr>
            <a:picLocks noChangeAspect="1"/>
          </p:cNvPicPr>
          <p:nvPr/>
        </p:nvPicPr>
        <p:blipFill>
          <a:blip r:embed="rId4"/>
          <a:stretch>
            <a:fillRect/>
          </a:stretch>
        </p:blipFill>
        <p:spPr>
          <a:xfrm>
            <a:off x="760333" y="1152983"/>
            <a:ext cx="5485561" cy="5485561"/>
          </a:xfrm>
          <a:prstGeom prst="rect">
            <a:avLst/>
          </a:prstGeom>
        </p:spPr>
      </p:pic>
      <p:sp>
        <p:nvSpPr>
          <p:cNvPr id="9" name="Arrow: Right 8">
            <a:extLst>
              <a:ext uri="{FF2B5EF4-FFF2-40B4-BE49-F238E27FC236}">
                <a16:creationId xmlns:a16="http://schemas.microsoft.com/office/drawing/2014/main" id="{7F16F579-50B2-43E2-9BAC-A9DA03436D6D}"/>
              </a:ext>
            </a:extLst>
          </p:cNvPr>
          <p:cNvSpPr/>
          <p:nvPr/>
        </p:nvSpPr>
        <p:spPr>
          <a:xfrm>
            <a:off x="1342974" y="4901110"/>
            <a:ext cx="623612" cy="207285"/>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rrow: Left 9">
            <a:extLst>
              <a:ext uri="{FF2B5EF4-FFF2-40B4-BE49-F238E27FC236}">
                <a16:creationId xmlns:a16="http://schemas.microsoft.com/office/drawing/2014/main" id="{24B5F275-670C-4527-8650-D3AF9B198FF3}"/>
              </a:ext>
            </a:extLst>
          </p:cNvPr>
          <p:cNvSpPr/>
          <p:nvPr/>
        </p:nvSpPr>
        <p:spPr>
          <a:xfrm>
            <a:off x="4972833" y="4709784"/>
            <a:ext cx="814192" cy="207285"/>
          </a:xfrm>
          <a:prstGeom prst="leftArrow">
            <a:avLst/>
          </a:prstGeom>
          <a:solidFill>
            <a:srgbClr val="FFFF0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Audio 5">
            <a:hlinkClick r:id="" action="ppaction://media"/>
            <a:extLst>
              <a:ext uri="{FF2B5EF4-FFF2-40B4-BE49-F238E27FC236}">
                <a16:creationId xmlns:a16="http://schemas.microsoft.com/office/drawing/2014/main" id="{28ADDCB1-2FF4-5589-230F-520E45B62E5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40548104"/>
      </p:ext>
    </p:extLst>
  </p:cSld>
  <p:clrMapOvr>
    <a:masterClrMapping/>
  </p:clrMapOvr>
  <mc:AlternateContent xmlns:mc="http://schemas.openxmlformats.org/markup-compatibility/2006" xmlns:p14="http://schemas.microsoft.com/office/powerpoint/2010/main">
    <mc:Choice Requires="p14">
      <p:transition spd="slow" p14:dur="2000" advTm="13348"/>
    </mc:Choice>
    <mc:Fallback xmlns="">
      <p:transition spd="slow" advTm="13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1D919-52E3-43FD-9A3D-15228BD76D4F}"/>
              </a:ext>
            </a:extLst>
          </p:cNvPr>
          <p:cNvSpPr>
            <a:spLocks noGrp="1"/>
          </p:cNvSpPr>
          <p:nvPr>
            <p:ph type="title"/>
          </p:nvPr>
        </p:nvSpPr>
        <p:spPr>
          <a:xfrm>
            <a:off x="646111" y="-235773"/>
            <a:ext cx="9650284" cy="1400530"/>
          </a:xfrm>
        </p:spPr>
        <p:txBody>
          <a:bodyPr/>
          <a:lstStyle/>
          <a:p>
            <a:r>
              <a:rPr lang="en-US" sz="3400" dirty="0"/>
              <a:t>Imaging: MRI head with and without contrast</a:t>
            </a:r>
          </a:p>
        </p:txBody>
      </p:sp>
      <p:sp>
        <p:nvSpPr>
          <p:cNvPr id="3" name="Content Placeholder 2">
            <a:extLst>
              <a:ext uri="{FF2B5EF4-FFF2-40B4-BE49-F238E27FC236}">
                <a16:creationId xmlns:a16="http://schemas.microsoft.com/office/drawing/2014/main" id="{DC75477E-3BCF-418A-BEE1-610A5C247C5F}"/>
              </a:ext>
            </a:extLst>
          </p:cNvPr>
          <p:cNvSpPr>
            <a:spLocks noGrp="1"/>
          </p:cNvSpPr>
          <p:nvPr>
            <p:ph idx="1"/>
          </p:nvPr>
        </p:nvSpPr>
        <p:spPr>
          <a:xfrm>
            <a:off x="3536068" y="5610578"/>
            <a:ext cx="7470599" cy="894157"/>
          </a:xfrm>
        </p:spPr>
        <p:txBody>
          <a:bodyPr>
            <a:normAutofit fontScale="85000" lnSpcReduction="10000"/>
          </a:bodyPr>
          <a:lstStyle/>
          <a:p>
            <a:r>
              <a:rPr lang="en-US" dirty="0"/>
              <a:t>MRI head with and without contrast unremarkable</a:t>
            </a:r>
          </a:p>
          <a:p>
            <a:r>
              <a:rPr lang="en-US" dirty="0"/>
              <a:t>MRI did not show the edema seen on the NCHCT</a:t>
            </a:r>
          </a:p>
        </p:txBody>
      </p:sp>
      <p:pic>
        <p:nvPicPr>
          <p:cNvPr id="4" name="Picture 3" descr="A picture containing dark&#10;&#10;Description automatically generated">
            <a:extLst>
              <a:ext uri="{FF2B5EF4-FFF2-40B4-BE49-F238E27FC236}">
                <a16:creationId xmlns:a16="http://schemas.microsoft.com/office/drawing/2014/main" id="{AC83F42B-F80A-4548-9F54-56586B455B9D}"/>
              </a:ext>
            </a:extLst>
          </p:cNvPr>
          <p:cNvPicPr>
            <a:picLocks noChangeAspect="1"/>
          </p:cNvPicPr>
          <p:nvPr/>
        </p:nvPicPr>
        <p:blipFill>
          <a:blip r:embed="rId5"/>
          <a:stretch>
            <a:fillRect/>
          </a:stretch>
        </p:blipFill>
        <p:spPr>
          <a:xfrm>
            <a:off x="646111" y="1105197"/>
            <a:ext cx="4063455" cy="4055528"/>
          </a:xfrm>
          <a:prstGeom prst="rect">
            <a:avLst/>
          </a:prstGeom>
        </p:spPr>
      </p:pic>
      <p:pic>
        <p:nvPicPr>
          <p:cNvPr id="5" name="Picture 4">
            <a:extLst>
              <a:ext uri="{FF2B5EF4-FFF2-40B4-BE49-F238E27FC236}">
                <a16:creationId xmlns:a16="http://schemas.microsoft.com/office/drawing/2014/main" id="{B97284C6-034E-4F9C-8506-7B50B5CDB795}"/>
              </a:ext>
            </a:extLst>
          </p:cNvPr>
          <p:cNvPicPr>
            <a:picLocks noChangeAspect="1"/>
          </p:cNvPicPr>
          <p:nvPr/>
        </p:nvPicPr>
        <p:blipFill>
          <a:blip r:embed="rId6"/>
          <a:stretch>
            <a:fillRect/>
          </a:stretch>
        </p:blipFill>
        <p:spPr>
          <a:xfrm>
            <a:off x="5483759" y="1105196"/>
            <a:ext cx="4072968" cy="4049187"/>
          </a:xfrm>
          <a:prstGeom prst="rect">
            <a:avLst/>
          </a:prstGeom>
        </p:spPr>
      </p:pic>
      <p:sp>
        <p:nvSpPr>
          <p:cNvPr id="6" name="Content Placeholder 2">
            <a:extLst>
              <a:ext uri="{FF2B5EF4-FFF2-40B4-BE49-F238E27FC236}">
                <a16:creationId xmlns:a16="http://schemas.microsoft.com/office/drawing/2014/main" id="{BF6A5BD6-EE01-7B1B-A9D0-4450957BBDDC}"/>
              </a:ext>
            </a:extLst>
          </p:cNvPr>
          <p:cNvSpPr txBox="1">
            <a:spLocks/>
          </p:cNvSpPr>
          <p:nvPr/>
        </p:nvSpPr>
        <p:spPr>
          <a:xfrm>
            <a:off x="640464" y="5209717"/>
            <a:ext cx="4225043" cy="400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Axial T2 FLAIR</a:t>
            </a:r>
          </a:p>
        </p:txBody>
      </p:sp>
      <p:sp>
        <p:nvSpPr>
          <p:cNvPr id="7" name="Content Placeholder 2">
            <a:extLst>
              <a:ext uri="{FF2B5EF4-FFF2-40B4-BE49-F238E27FC236}">
                <a16:creationId xmlns:a16="http://schemas.microsoft.com/office/drawing/2014/main" id="{030A49B5-29F7-6B1E-FD95-A918D36D178E}"/>
              </a:ext>
            </a:extLst>
          </p:cNvPr>
          <p:cNvSpPr txBox="1">
            <a:spLocks/>
          </p:cNvSpPr>
          <p:nvPr/>
        </p:nvSpPr>
        <p:spPr>
          <a:xfrm>
            <a:off x="5500334" y="5215360"/>
            <a:ext cx="4225043" cy="40086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Coronal T2</a:t>
            </a:r>
          </a:p>
        </p:txBody>
      </p:sp>
      <p:pic>
        <p:nvPicPr>
          <p:cNvPr id="9" name="Audio 8">
            <a:hlinkClick r:id="" action="ppaction://media"/>
            <a:extLst>
              <a:ext uri="{FF2B5EF4-FFF2-40B4-BE49-F238E27FC236}">
                <a16:creationId xmlns:a16="http://schemas.microsoft.com/office/drawing/2014/main" id="{FDFFCBF1-F5F5-BDA8-0E96-347FBE82E70B}"/>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86205239"/>
      </p:ext>
    </p:extLst>
  </p:cSld>
  <p:clrMapOvr>
    <a:masterClrMapping/>
  </p:clrMapOvr>
  <mc:AlternateContent xmlns:mc="http://schemas.openxmlformats.org/markup-compatibility/2006" xmlns:p14="http://schemas.microsoft.com/office/powerpoint/2010/main">
    <mc:Choice Requires="p14">
      <p:transition spd="slow" p14:dur="2000" advTm="22528"/>
    </mc:Choice>
    <mc:Fallback xmlns="">
      <p:transition spd="slow" advTm="225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4EFE6-6558-4280-88CB-5CD47145DC2A}"/>
              </a:ext>
            </a:extLst>
          </p:cNvPr>
          <p:cNvSpPr>
            <a:spLocks noGrp="1"/>
          </p:cNvSpPr>
          <p:nvPr>
            <p:ph type="title"/>
          </p:nvPr>
        </p:nvSpPr>
        <p:spPr/>
        <p:txBody>
          <a:bodyPr/>
          <a:lstStyle/>
          <a:p>
            <a:r>
              <a:rPr lang="en-US" dirty="0"/>
              <a:t>Hospital Course</a:t>
            </a:r>
          </a:p>
        </p:txBody>
      </p:sp>
      <p:sp>
        <p:nvSpPr>
          <p:cNvPr id="3" name="Content Placeholder 2">
            <a:extLst>
              <a:ext uri="{FF2B5EF4-FFF2-40B4-BE49-F238E27FC236}">
                <a16:creationId xmlns:a16="http://schemas.microsoft.com/office/drawing/2014/main" id="{1F767EB2-8D45-464C-ADA8-E17A8B20C72B}"/>
              </a:ext>
            </a:extLst>
          </p:cNvPr>
          <p:cNvSpPr>
            <a:spLocks noGrp="1"/>
          </p:cNvSpPr>
          <p:nvPr>
            <p:ph idx="1"/>
          </p:nvPr>
        </p:nvSpPr>
        <p:spPr>
          <a:xfrm>
            <a:off x="646110" y="1406565"/>
            <a:ext cx="9404723" cy="4195481"/>
          </a:xfrm>
        </p:spPr>
        <p:txBody>
          <a:bodyPr>
            <a:normAutofit lnSpcReduction="10000"/>
          </a:bodyPr>
          <a:lstStyle/>
          <a:p>
            <a:r>
              <a:rPr lang="en-US" dirty="0"/>
              <a:t>Remained on levetiracetam, headache abortive treatment prn. </a:t>
            </a:r>
          </a:p>
          <a:p>
            <a:r>
              <a:rPr lang="en-US" dirty="0"/>
              <a:t>5 days after presentation: developed stupor, mutism, and oral dyskinesias</a:t>
            </a:r>
          </a:p>
          <a:p>
            <a:r>
              <a:rPr lang="en-US" dirty="0"/>
              <a:t>Exam:</a:t>
            </a:r>
          </a:p>
          <a:p>
            <a:pPr lvl="1"/>
            <a:r>
              <a:rPr lang="en-US" dirty="0"/>
              <a:t>Fundus Exam: OU grade 4 disc edema</a:t>
            </a:r>
          </a:p>
          <a:p>
            <a:pPr lvl="1"/>
            <a:r>
              <a:rPr lang="en-US" dirty="0"/>
              <a:t>Unable to assess visual acuity due to stupor</a:t>
            </a:r>
          </a:p>
          <a:p>
            <a:pPr lvl="1"/>
            <a:r>
              <a:rPr lang="en-US" dirty="0"/>
              <a:t>No other focal findings on exam</a:t>
            </a:r>
          </a:p>
          <a:p>
            <a:r>
              <a:rPr lang="en-US" dirty="0"/>
              <a:t>What additional work-up do you want?</a:t>
            </a:r>
          </a:p>
          <a:p>
            <a:r>
              <a:rPr lang="en-US" dirty="0"/>
              <a:t>EEG showed no seizures </a:t>
            </a:r>
          </a:p>
        </p:txBody>
      </p:sp>
      <p:pic>
        <p:nvPicPr>
          <p:cNvPr id="5" name="Audio 4">
            <a:hlinkClick r:id="" action="ppaction://media"/>
            <a:extLst>
              <a:ext uri="{FF2B5EF4-FFF2-40B4-BE49-F238E27FC236}">
                <a16:creationId xmlns:a16="http://schemas.microsoft.com/office/drawing/2014/main" id="{C8423FA1-BCC8-4C04-06D8-65C4F0F4064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40229499"/>
      </p:ext>
    </p:extLst>
  </p:cSld>
  <p:clrMapOvr>
    <a:masterClrMapping/>
  </p:clrMapOvr>
  <mc:AlternateContent xmlns:mc="http://schemas.openxmlformats.org/markup-compatibility/2006" xmlns:p14="http://schemas.microsoft.com/office/powerpoint/2010/main">
    <mc:Choice Requires="p14">
      <p:transition spd="slow" p14:dur="2000" advTm="38078"/>
    </mc:Choice>
    <mc:Fallback xmlns="">
      <p:transition spd="slow" advTm="380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346C2-E42E-4433-94FA-C29FAB6DE0B4}"/>
              </a:ext>
            </a:extLst>
          </p:cNvPr>
          <p:cNvSpPr>
            <a:spLocks noGrp="1"/>
          </p:cNvSpPr>
          <p:nvPr>
            <p:ph type="title"/>
          </p:nvPr>
        </p:nvSpPr>
        <p:spPr/>
        <p:txBody>
          <a:bodyPr/>
          <a:lstStyle/>
          <a:p>
            <a:r>
              <a:rPr lang="en-US" dirty="0"/>
              <a:t>Lumbar Puncture (LP)</a:t>
            </a:r>
          </a:p>
        </p:txBody>
      </p:sp>
      <p:sp>
        <p:nvSpPr>
          <p:cNvPr id="3" name="Content Placeholder 2">
            <a:extLst>
              <a:ext uri="{FF2B5EF4-FFF2-40B4-BE49-F238E27FC236}">
                <a16:creationId xmlns:a16="http://schemas.microsoft.com/office/drawing/2014/main" id="{E46D6512-D25F-412C-B649-B3926167F73B}"/>
              </a:ext>
            </a:extLst>
          </p:cNvPr>
          <p:cNvSpPr>
            <a:spLocks noGrp="1"/>
          </p:cNvSpPr>
          <p:nvPr>
            <p:ph idx="1"/>
          </p:nvPr>
        </p:nvSpPr>
        <p:spPr>
          <a:xfrm>
            <a:off x="2489660" y="1652221"/>
            <a:ext cx="8946541" cy="4920640"/>
          </a:xfrm>
        </p:spPr>
        <p:txBody>
          <a:bodyPr>
            <a:normAutofit fontScale="92500" lnSpcReduction="20000"/>
          </a:bodyPr>
          <a:lstStyle/>
          <a:p>
            <a:r>
              <a:rPr lang="en-US" dirty="0"/>
              <a:t>Elevated opening pressure 54 cmH2O</a:t>
            </a:r>
          </a:p>
          <a:p>
            <a:r>
              <a:rPr lang="en-US" dirty="0"/>
              <a:t>Lymphocytic pleocytosis (225 cells- 91% lymphocytes)</a:t>
            </a:r>
          </a:p>
          <a:p>
            <a:r>
              <a:rPr lang="en-US" dirty="0"/>
              <a:t>Elevated protein (54) (ref: 15-45)</a:t>
            </a:r>
          </a:p>
          <a:p>
            <a:r>
              <a:rPr lang="en-US" dirty="0"/>
              <a:t>Negative for gram stain and culture, viral studies</a:t>
            </a:r>
          </a:p>
          <a:p>
            <a:r>
              <a:rPr lang="en-US" dirty="0"/>
              <a:t>Cytology/flow cytometry was negative for malignancy</a:t>
            </a:r>
          </a:p>
          <a:p>
            <a:r>
              <a:rPr lang="en-US" dirty="0"/>
              <a:t>What is the possible diagnosis and treatment?</a:t>
            </a:r>
          </a:p>
          <a:p>
            <a:pPr>
              <a:buFont typeface="Wingdings" panose="05000000000000000000" pitchFamily="2" charset="2"/>
              <a:buChar char="ü"/>
            </a:pPr>
            <a:r>
              <a:rPr lang="en-US" dirty="0"/>
              <a:t>Meningoencephalitis </a:t>
            </a:r>
          </a:p>
          <a:p>
            <a:pPr>
              <a:buFont typeface="Wingdings" panose="05000000000000000000" pitchFamily="2" charset="2"/>
              <a:buChar char="ü"/>
            </a:pPr>
            <a:r>
              <a:rPr lang="en-US" dirty="0" err="1"/>
              <a:t>Neurosarcoidosis</a:t>
            </a:r>
            <a:endParaRPr lang="en-US" dirty="0"/>
          </a:p>
          <a:p>
            <a:pPr>
              <a:buFont typeface="Wingdings" panose="05000000000000000000" pitchFamily="2" charset="2"/>
              <a:buChar char="ü"/>
            </a:pPr>
            <a:r>
              <a:rPr lang="en-US" dirty="0"/>
              <a:t>autoimmune/paraneoplastic encephalitis</a:t>
            </a:r>
          </a:p>
          <a:p>
            <a:pPr>
              <a:buFont typeface="Wingdings" panose="05000000000000000000" pitchFamily="2" charset="2"/>
              <a:buChar char="ü"/>
            </a:pPr>
            <a:r>
              <a:rPr lang="en-US" dirty="0"/>
              <a:t>Carcinomatous meningitis</a:t>
            </a:r>
          </a:p>
          <a:p>
            <a:pPr>
              <a:buFont typeface="Wingdings" panose="05000000000000000000" pitchFamily="2" charset="2"/>
              <a:buChar char="ü"/>
            </a:pPr>
            <a:r>
              <a:rPr lang="en-US" dirty="0"/>
              <a:t>Cerebral vasculitis</a:t>
            </a:r>
          </a:p>
          <a:p>
            <a:pPr>
              <a:buFont typeface="Wingdings" panose="05000000000000000000" pitchFamily="2" charset="2"/>
              <a:buChar char="ü"/>
            </a:pPr>
            <a:r>
              <a:rPr lang="en-US" dirty="0"/>
              <a:t>Lupus cerebritis </a:t>
            </a:r>
          </a:p>
        </p:txBody>
      </p:sp>
      <p:pic>
        <p:nvPicPr>
          <p:cNvPr id="5" name="Audio 4">
            <a:hlinkClick r:id="" action="ppaction://media"/>
            <a:extLst>
              <a:ext uri="{FF2B5EF4-FFF2-40B4-BE49-F238E27FC236}">
                <a16:creationId xmlns:a16="http://schemas.microsoft.com/office/drawing/2014/main" id="{C9BC0EBF-BFFC-0FDA-EDD7-ADA880C8DE5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061124994"/>
      </p:ext>
    </p:extLst>
  </p:cSld>
  <p:clrMapOvr>
    <a:masterClrMapping/>
  </p:clrMapOvr>
  <mc:AlternateContent xmlns:mc="http://schemas.openxmlformats.org/markup-compatibility/2006" xmlns:p14="http://schemas.microsoft.com/office/powerpoint/2010/main">
    <mc:Choice Requires="p14">
      <p:transition spd="slow" p14:dur="2000" advTm="37747"/>
    </mc:Choice>
    <mc:Fallback xmlns="">
      <p:transition spd="slow" advTm="377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38133-0FA6-4618-A0AD-BAD44EA39265}"/>
              </a:ext>
            </a:extLst>
          </p:cNvPr>
          <p:cNvSpPr>
            <a:spLocks noGrp="1"/>
          </p:cNvSpPr>
          <p:nvPr>
            <p:ph type="title"/>
          </p:nvPr>
        </p:nvSpPr>
        <p:spPr/>
        <p:txBody>
          <a:bodyPr/>
          <a:lstStyle/>
          <a:p>
            <a:r>
              <a:rPr lang="en-US" dirty="0"/>
              <a:t>Hospital Course</a:t>
            </a:r>
          </a:p>
        </p:txBody>
      </p:sp>
      <p:sp>
        <p:nvSpPr>
          <p:cNvPr id="3" name="Content Placeholder 2">
            <a:extLst>
              <a:ext uri="{FF2B5EF4-FFF2-40B4-BE49-F238E27FC236}">
                <a16:creationId xmlns:a16="http://schemas.microsoft.com/office/drawing/2014/main" id="{41B8D396-8798-4B05-8C05-C6EDD9BBDE7D}"/>
              </a:ext>
            </a:extLst>
          </p:cNvPr>
          <p:cNvSpPr>
            <a:spLocks noGrp="1"/>
          </p:cNvSpPr>
          <p:nvPr>
            <p:ph idx="1"/>
          </p:nvPr>
        </p:nvSpPr>
        <p:spPr/>
        <p:txBody>
          <a:bodyPr>
            <a:normAutofit lnSpcReduction="10000"/>
          </a:bodyPr>
          <a:lstStyle/>
          <a:p>
            <a:r>
              <a:rPr lang="en-US" dirty="0"/>
              <a:t>Concern for viral meningoencephalitis</a:t>
            </a:r>
          </a:p>
          <a:p>
            <a:pPr lvl="1"/>
            <a:r>
              <a:rPr lang="en-US" dirty="0"/>
              <a:t>Started on IV acyclovir and acetazolamide 500 mg bid for intracranial hypertension (after LP)</a:t>
            </a:r>
          </a:p>
          <a:p>
            <a:pPr lvl="1"/>
            <a:r>
              <a:rPr lang="en-US" dirty="0"/>
              <a:t>Remained on levetiracetam </a:t>
            </a:r>
          </a:p>
          <a:p>
            <a:r>
              <a:rPr lang="en-US" dirty="0"/>
              <a:t>Episode of worsening stupor with apnea and bradycardia</a:t>
            </a:r>
          </a:p>
          <a:p>
            <a:pPr lvl="1"/>
            <a:r>
              <a:rPr lang="en-US" dirty="0"/>
              <a:t>Subsequent intubation and ICU upgrade</a:t>
            </a:r>
          </a:p>
          <a:p>
            <a:r>
              <a:rPr lang="en-US" dirty="0"/>
              <a:t>Continued oral automatisms and new left gaze preference</a:t>
            </a:r>
          </a:p>
          <a:p>
            <a:r>
              <a:rPr lang="en-US" dirty="0"/>
              <a:t>What workup do you want?</a:t>
            </a:r>
          </a:p>
          <a:p>
            <a:r>
              <a:rPr lang="en-US" dirty="0"/>
              <a:t>Any medication changes?</a:t>
            </a:r>
          </a:p>
          <a:p>
            <a:endParaRPr lang="en-US" dirty="0"/>
          </a:p>
        </p:txBody>
      </p:sp>
      <p:pic>
        <p:nvPicPr>
          <p:cNvPr id="5" name="Audio 4">
            <a:hlinkClick r:id="" action="ppaction://media"/>
            <a:extLst>
              <a:ext uri="{FF2B5EF4-FFF2-40B4-BE49-F238E27FC236}">
                <a16:creationId xmlns:a16="http://schemas.microsoft.com/office/drawing/2014/main" id="{320BFBDA-F65E-B480-049C-1F829299A4E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68610164"/>
      </p:ext>
    </p:extLst>
  </p:cSld>
  <p:clrMapOvr>
    <a:masterClrMapping/>
  </p:clrMapOvr>
  <mc:AlternateContent xmlns:mc="http://schemas.openxmlformats.org/markup-compatibility/2006" xmlns:p14="http://schemas.microsoft.com/office/powerpoint/2010/main">
    <mc:Choice Requires="p14">
      <p:transition spd="slow" p14:dur="2000" advTm="38056"/>
    </mc:Choice>
    <mc:Fallback xmlns="">
      <p:transition spd="slow" advTm="380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3993B-C579-40E1-975E-88CBFD2CB541}"/>
              </a:ext>
            </a:extLst>
          </p:cNvPr>
          <p:cNvSpPr>
            <a:spLocks noGrp="1"/>
          </p:cNvSpPr>
          <p:nvPr>
            <p:ph type="title"/>
          </p:nvPr>
        </p:nvSpPr>
        <p:spPr>
          <a:xfrm>
            <a:off x="838200" y="42392"/>
            <a:ext cx="10515600" cy="1325563"/>
          </a:xfrm>
        </p:spPr>
        <p:txBody>
          <a:bodyPr/>
          <a:lstStyle/>
          <a:p>
            <a:r>
              <a:rPr lang="en-US" dirty="0"/>
              <a:t>Further Work-up</a:t>
            </a:r>
          </a:p>
        </p:txBody>
      </p:sp>
      <p:sp>
        <p:nvSpPr>
          <p:cNvPr id="3" name="Content Placeholder 2">
            <a:extLst>
              <a:ext uri="{FF2B5EF4-FFF2-40B4-BE49-F238E27FC236}">
                <a16:creationId xmlns:a16="http://schemas.microsoft.com/office/drawing/2014/main" id="{384941F4-C974-43C3-A962-F839E5C100AC}"/>
              </a:ext>
            </a:extLst>
          </p:cNvPr>
          <p:cNvSpPr>
            <a:spLocks noGrp="1"/>
          </p:cNvSpPr>
          <p:nvPr>
            <p:ph idx="1"/>
          </p:nvPr>
        </p:nvSpPr>
        <p:spPr>
          <a:xfrm>
            <a:off x="1103312" y="1152396"/>
            <a:ext cx="8946541" cy="5096004"/>
          </a:xfrm>
        </p:spPr>
        <p:txBody>
          <a:bodyPr>
            <a:normAutofit fontScale="85000" lnSpcReduction="20000"/>
          </a:bodyPr>
          <a:lstStyle/>
          <a:p>
            <a:r>
              <a:rPr lang="en-US" dirty="0"/>
              <a:t>Repeat MRI Head with and without contrast: no acute findings</a:t>
            </a:r>
          </a:p>
          <a:p>
            <a:r>
              <a:rPr lang="en-US" dirty="0"/>
              <a:t>Repeat EEG did not show epileptiform activity</a:t>
            </a:r>
          </a:p>
          <a:p>
            <a:r>
              <a:rPr lang="en-US" dirty="0"/>
              <a:t>Levetiracetam increased to 1500mg BID with concern for ongoing seizures causing hemodynamic instability</a:t>
            </a:r>
          </a:p>
          <a:p>
            <a:r>
              <a:rPr lang="en-US" dirty="0"/>
              <a:t>Serial LPs</a:t>
            </a:r>
          </a:p>
          <a:p>
            <a:pPr lvl="1"/>
            <a:r>
              <a:rPr lang="en-US" dirty="0"/>
              <a:t>Opening pressure persistently elevated (&gt;55, 45, 30 cm H2O)</a:t>
            </a:r>
          </a:p>
          <a:p>
            <a:pPr lvl="1"/>
            <a:r>
              <a:rPr lang="en-US" dirty="0"/>
              <a:t>Lumbar drain placed and removed in 72 hours </a:t>
            </a:r>
          </a:p>
          <a:p>
            <a:r>
              <a:rPr lang="en-US" dirty="0"/>
              <a:t>Acetazolamide dose increased to 1500 mg bid</a:t>
            </a:r>
          </a:p>
          <a:p>
            <a:r>
              <a:rPr lang="en-US" dirty="0"/>
              <a:t>No significant improvement in mental status</a:t>
            </a:r>
          </a:p>
          <a:p>
            <a:r>
              <a:rPr lang="en-US" dirty="0"/>
              <a:t>Since patient was obtunded additional symptoms of intracranial hypertension could not be elicited.</a:t>
            </a:r>
          </a:p>
          <a:p>
            <a:r>
              <a:rPr lang="en-US" dirty="0"/>
              <a:t>She was monitored with serial neurological exams.</a:t>
            </a:r>
          </a:p>
          <a:p>
            <a:r>
              <a:rPr lang="en-US" dirty="0"/>
              <a:t>Important additional history obtained from family</a:t>
            </a:r>
          </a:p>
          <a:p>
            <a:pPr lvl="1"/>
            <a:r>
              <a:rPr lang="en-US" dirty="0"/>
              <a:t>Thoughts on possible history?</a:t>
            </a:r>
          </a:p>
        </p:txBody>
      </p:sp>
      <p:pic>
        <p:nvPicPr>
          <p:cNvPr id="5" name="Audio 4">
            <a:hlinkClick r:id="" action="ppaction://media"/>
            <a:extLst>
              <a:ext uri="{FF2B5EF4-FFF2-40B4-BE49-F238E27FC236}">
                <a16:creationId xmlns:a16="http://schemas.microsoft.com/office/drawing/2014/main" id="{4951ADD4-DF89-3E03-8D29-D6ED5AC7596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33066711"/>
      </p:ext>
    </p:extLst>
  </p:cSld>
  <p:clrMapOvr>
    <a:masterClrMapping/>
  </p:clrMapOvr>
  <mc:AlternateContent xmlns:mc="http://schemas.openxmlformats.org/markup-compatibility/2006" xmlns:p14="http://schemas.microsoft.com/office/powerpoint/2010/main">
    <mc:Choice Requires="p14">
      <p:transition spd="slow" p14:dur="2000" advTm="65410"/>
    </mc:Choice>
    <mc:Fallback xmlns="">
      <p:transition spd="slow" advTm="654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78D7-4B07-4D1D-93BC-69E9BBC4108B}"/>
              </a:ext>
            </a:extLst>
          </p:cNvPr>
          <p:cNvSpPr>
            <a:spLocks noGrp="1"/>
          </p:cNvSpPr>
          <p:nvPr>
            <p:ph type="title"/>
          </p:nvPr>
        </p:nvSpPr>
        <p:spPr>
          <a:xfrm>
            <a:off x="646111" y="452718"/>
            <a:ext cx="9404723" cy="962723"/>
          </a:xfrm>
        </p:spPr>
        <p:txBody>
          <a:bodyPr/>
          <a:lstStyle/>
          <a:p>
            <a:r>
              <a:rPr lang="en-US" dirty="0"/>
              <a:t>Further History and Work-up</a:t>
            </a:r>
          </a:p>
        </p:txBody>
      </p:sp>
      <p:sp>
        <p:nvSpPr>
          <p:cNvPr id="3" name="Content Placeholder 2">
            <a:extLst>
              <a:ext uri="{FF2B5EF4-FFF2-40B4-BE49-F238E27FC236}">
                <a16:creationId xmlns:a16="http://schemas.microsoft.com/office/drawing/2014/main" id="{78E1FA9B-B966-470A-A764-864DD3AD479A}"/>
              </a:ext>
            </a:extLst>
          </p:cNvPr>
          <p:cNvSpPr>
            <a:spLocks noGrp="1"/>
          </p:cNvSpPr>
          <p:nvPr>
            <p:ph idx="1"/>
          </p:nvPr>
        </p:nvSpPr>
        <p:spPr>
          <a:xfrm>
            <a:off x="1103312" y="1277654"/>
            <a:ext cx="8946541" cy="4970745"/>
          </a:xfrm>
        </p:spPr>
        <p:txBody>
          <a:bodyPr/>
          <a:lstStyle/>
          <a:p>
            <a:r>
              <a:rPr lang="en-US" dirty="0"/>
              <a:t>Patient’s mom reported prior dermoid tumor removal from both ovaries of the patient about 9 years prior to presentation</a:t>
            </a:r>
          </a:p>
          <a:p>
            <a:pPr lvl="1"/>
            <a:r>
              <a:rPr lang="en-US" dirty="0"/>
              <a:t>What is concerning in patient’s history with this new information?</a:t>
            </a:r>
          </a:p>
          <a:p>
            <a:pPr lvl="2"/>
            <a:r>
              <a:rPr lang="en-US" dirty="0"/>
              <a:t>What work-up do you want?</a:t>
            </a:r>
          </a:p>
        </p:txBody>
      </p:sp>
      <p:pic>
        <p:nvPicPr>
          <p:cNvPr id="5" name="Audio 4">
            <a:hlinkClick r:id="" action="ppaction://media"/>
            <a:extLst>
              <a:ext uri="{FF2B5EF4-FFF2-40B4-BE49-F238E27FC236}">
                <a16:creationId xmlns:a16="http://schemas.microsoft.com/office/drawing/2014/main" id="{99F44C87-2FFF-D760-812E-CB27A76A1FC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37354913"/>
      </p:ext>
    </p:extLst>
  </p:cSld>
  <p:clrMapOvr>
    <a:masterClrMapping/>
  </p:clrMapOvr>
  <mc:AlternateContent xmlns:mc="http://schemas.openxmlformats.org/markup-compatibility/2006" xmlns:p14="http://schemas.microsoft.com/office/powerpoint/2010/main">
    <mc:Choice Requires="p14">
      <p:transition spd="slow" p14:dur="2000" advTm="16427"/>
    </mc:Choice>
    <mc:Fallback xmlns="">
      <p:transition spd="slow" advTm="164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CD863-0942-47A7-A34A-ADFE2CCDBDB8}"/>
              </a:ext>
            </a:extLst>
          </p:cNvPr>
          <p:cNvSpPr>
            <a:spLocks noGrp="1"/>
          </p:cNvSpPr>
          <p:nvPr>
            <p:ph type="title"/>
          </p:nvPr>
        </p:nvSpPr>
        <p:spPr>
          <a:xfrm>
            <a:off x="838200" y="289819"/>
            <a:ext cx="10515600" cy="1325563"/>
          </a:xfrm>
        </p:spPr>
        <p:txBody>
          <a:bodyPr/>
          <a:lstStyle/>
          <a:p>
            <a:r>
              <a:rPr lang="en-US" dirty="0"/>
              <a:t>Further Work-up</a:t>
            </a:r>
          </a:p>
        </p:txBody>
      </p:sp>
      <p:sp>
        <p:nvSpPr>
          <p:cNvPr id="3" name="Content Placeholder 2">
            <a:extLst>
              <a:ext uri="{FF2B5EF4-FFF2-40B4-BE49-F238E27FC236}">
                <a16:creationId xmlns:a16="http://schemas.microsoft.com/office/drawing/2014/main" id="{7DB63F8B-431B-4917-86B9-9971D45AE89D}"/>
              </a:ext>
            </a:extLst>
          </p:cNvPr>
          <p:cNvSpPr>
            <a:spLocks noGrp="1"/>
          </p:cNvSpPr>
          <p:nvPr>
            <p:ph idx="1"/>
          </p:nvPr>
        </p:nvSpPr>
        <p:spPr>
          <a:xfrm>
            <a:off x="1103312" y="1484554"/>
            <a:ext cx="8946541" cy="4763845"/>
          </a:xfrm>
        </p:spPr>
        <p:txBody>
          <a:bodyPr/>
          <a:lstStyle/>
          <a:p>
            <a:r>
              <a:rPr lang="en-US" dirty="0"/>
              <a:t>CT chest/abdomen/pelvis: demonstrated 12 mm fat-containing nodule on patient’s left ovary</a:t>
            </a:r>
          </a:p>
          <a:p>
            <a:pPr lvl="1"/>
            <a:r>
              <a:rPr lang="en-US" dirty="0"/>
              <a:t>What are you concerned for?</a:t>
            </a:r>
          </a:p>
          <a:p>
            <a:pPr lvl="1"/>
            <a:r>
              <a:rPr lang="en-US" dirty="0"/>
              <a:t>Any medication changes?</a:t>
            </a:r>
          </a:p>
        </p:txBody>
      </p:sp>
      <p:pic>
        <p:nvPicPr>
          <p:cNvPr id="5" name="Audio 4">
            <a:hlinkClick r:id="" action="ppaction://media"/>
            <a:extLst>
              <a:ext uri="{FF2B5EF4-FFF2-40B4-BE49-F238E27FC236}">
                <a16:creationId xmlns:a16="http://schemas.microsoft.com/office/drawing/2014/main" id="{BA0D0E1F-ED3D-96A3-2FA9-61EC5147C887}"/>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5790564"/>
      </p:ext>
    </p:extLst>
  </p:cSld>
  <p:clrMapOvr>
    <a:masterClrMapping/>
  </p:clrMapOvr>
  <mc:AlternateContent xmlns:mc="http://schemas.openxmlformats.org/markup-compatibility/2006" xmlns:p14="http://schemas.microsoft.com/office/powerpoint/2010/main">
    <mc:Choice Requires="p14">
      <p:transition spd="slow" p14:dur="2000" advTm="13307"/>
    </mc:Choice>
    <mc:Fallback xmlns="">
      <p:transition spd="slow" advTm="133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EFF27-5D9B-49E8-9388-F9A7AFD0EC6F}"/>
              </a:ext>
            </a:extLst>
          </p:cNvPr>
          <p:cNvSpPr>
            <a:spLocks noGrp="1"/>
          </p:cNvSpPr>
          <p:nvPr>
            <p:ph type="title"/>
          </p:nvPr>
        </p:nvSpPr>
        <p:spPr/>
        <p:txBody>
          <a:bodyPr/>
          <a:lstStyle/>
          <a:p>
            <a:r>
              <a:rPr lang="en-US" dirty="0"/>
              <a:t>Further Work-up</a:t>
            </a:r>
          </a:p>
        </p:txBody>
      </p:sp>
      <p:sp>
        <p:nvSpPr>
          <p:cNvPr id="3" name="Content Placeholder 2">
            <a:extLst>
              <a:ext uri="{FF2B5EF4-FFF2-40B4-BE49-F238E27FC236}">
                <a16:creationId xmlns:a16="http://schemas.microsoft.com/office/drawing/2014/main" id="{60590C49-528D-43CB-A5FB-E7FD1E859B31}"/>
              </a:ext>
            </a:extLst>
          </p:cNvPr>
          <p:cNvSpPr>
            <a:spLocks noGrp="1"/>
          </p:cNvSpPr>
          <p:nvPr>
            <p:ph idx="1"/>
          </p:nvPr>
        </p:nvSpPr>
        <p:spPr>
          <a:xfrm>
            <a:off x="1103312" y="1277656"/>
            <a:ext cx="8946541" cy="4970744"/>
          </a:xfrm>
        </p:spPr>
        <p:txBody>
          <a:bodyPr/>
          <a:lstStyle/>
          <a:p>
            <a:r>
              <a:rPr lang="en-US" dirty="0"/>
              <a:t>Started IV methylprednisolone 1000mg daily for 5 days</a:t>
            </a:r>
          </a:p>
          <a:p>
            <a:r>
              <a:rPr lang="en-US" dirty="0"/>
              <a:t>IV immunoglobulin (IVIG) 2 grams/kg</a:t>
            </a:r>
          </a:p>
          <a:p>
            <a:r>
              <a:rPr lang="en-US" dirty="0"/>
              <a:t>Serum NMDA antibody (-)</a:t>
            </a:r>
          </a:p>
          <a:p>
            <a:r>
              <a:rPr lang="en-US" dirty="0"/>
              <a:t>CSF NMDA antibodies (+)</a:t>
            </a:r>
          </a:p>
          <a:p>
            <a:r>
              <a:rPr lang="en-US" dirty="0"/>
              <a:t>Underwent diagnostic laparoscopy, left oophorectomy, partial left salpingectomy, and lysis of adhesions</a:t>
            </a:r>
          </a:p>
          <a:p>
            <a:pPr lvl="1"/>
            <a:r>
              <a:rPr lang="en-US" dirty="0"/>
              <a:t>Biopsy taken of left ovarian nodule</a:t>
            </a:r>
          </a:p>
          <a:p>
            <a:pPr lvl="2"/>
            <a:r>
              <a:rPr lang="en-US" dirty="0"/>
              <a:t>What pathology do you suspect?</a:t>
            </a:r>
          </a:p>
        </p:txBody>
      </p:sp>
      <p:pic>
        <p:nvPicPr>
          <p:cNvPr id="5" name="Audio 4">
            <a:hlinkClick r:id="" action="ppaction://media"/>
            <a:extLst>
              <a:ext uri="{FF2B5EF4-FFF2-40B4-BE49-F238E27FC236}">
                <a16:creationId xmlns:a16="http://schemas.microsoft.com/office/drawing/2014/main" id="{ADA551D8-A02F-8535-46EB-DB6B5983E30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33314452"/>
      </p:ext>
    </p:extLst>
  </p:cSld>
  <p:clrMapOvr>
    <a:masterClrMapping/>
  </p:clrMapOvr>
  <mc:AlternateContent xmlns:mc="http://schemas.openxmlformats.org/markup-compatibility/2006" xmlns:p14="http://schemas.microsoft.com/office/powerpoint/2010/main">
    <mc:Choice Requires="p14">
      <p:transition spd="slow" p14:dur="2000" advTm="34294"/>
    </mc:Choice>
    <mc:Fallback xmlns="">
      <p:transition spd="slow" advTm="342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45F53-3DA4-473B-855F-79BE27D4E577}"/>
              </a:ext>
            </a:extLst>
          </p:cNvPr>
          <p:cNvSpPr>
            <a:spLocks noGrp="1"/>
          </p:cNvSpPr>
          <p:nvPr>
            <p:ph type="title"/>
          </p:nvPr>
        </p:nvSpPr>
        <p:spPr>
          <a:xfrm>
            <a:off x="646111" y="452718"/>
            <a:ext cx="9404723" cy="837463"/>
          </a:xfrm>
        </p:spPr>
        <p:txBody>
          <a:bodyPr/>
          <a:lstStyle/>
          <a:p>
            <a:r>
              <a:rPr lang="en-US" dirty="0"/>
              <a:t>Pathology</a:t>
            </a:r>
          </a:p>
        </p:txBody>
      </p:sp>
      <p:sp>
        <p:nvSpPr>
          <p:cNvPr id="3" name="Content Placeholder 2">
            <a:extLst>
              <a:ext uri="{FF2B5EF4-FFF2-40B4-BE49-F238E27FC236}">
                <a16:creationId xmlns:a16="http://schemas.microsoft.com/office/drawing/2014/main" id="{73CAED07-CEA8-4DB3-B7B4-ED0828079206}"/>
              </a:ext>
            </a:extLst>
          </p:cNvPr>
          <p:cNvSpPr>
            <a:spLocks noGrp="1"/>
          </p:cNvSpPr>
          <p:nvPr>
            <p:ph idx="1"/>
          </p:nvPr>
        </p:nvSpPr>
        <p:spPr>
          <a:xfrm>
            <a:off x="7580935" y="1177445"/>
            <a:ext cx="3997741" cy="4958218"/>
          </a:xfrm>
        </p:spPr>
        <p:txBody>
          <a:bodyPr/>
          <a:lstStyle/>
          <a:p>
            <a:r>
              <a:rPr lang="en-US" dirty="0"/>
              <a:t>Pathology confirmed mature cystic teratoma of left ovary</a:t>
            </a:r>
          </a:p>
          <a:p>
            <a:r>
              <a:rPr lang="en-US" dirty="0"/>
              <a:t>Denuded cyst lining with embedded hair and adjacent ovarian stroma</a:t>
            </a:r>
          </a:p>
          <a:p>
            <a:endParaRPr lang="en-US" dirty="0"/>
          </a:p>
        </p:txBody>
      </p:sp>
      <p:pic>
        <p:nvPicPr>
          <p:cNvPr id="16" name="Picture 15">
            <a:extLst>
              <a:ext uri="{FF2B5EF4-FFF2-40B4-BE49-F238E27FC236}">
                <a16:creationId xmlns:a16="http://schemas.microsoft.com/office/drawing/2014/main" id="{D1B0069D-2D71-4362-9FAE-3DF4F58DCC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111" y="1177445"/>
            <a:ext cx="6875380" cy="5392455"/>
          </a:xfrm>
          <a:prstGeom prst="rect">
            <a:avLst/>
          </a:prstGeom>
        </p:spPr>
      </p:pic>
      <p:sp>
        <p:nvSpPr>
          <p:cNvPr id="17" name="TextBox 3">
            <a:extLst>
              <a:ext uri="{FF2B5EF4-FFF2-40B4-BE49-F238E27FC236}">
                <a16:creationId xmlns:a16="http://schemas.microsoft.com/office/drawing/2014/main" id="{DBAD4B2C-DC1E-4004-A880-3DC08848892C}"/>
              </a:ext>
            </a:extLst>
          </p:cNvPr>
          <p:cNvSpPr txBox="1"/>
          <p:nvPr/>
        </p:nvSpPr>
        <p:spPr>
          <a:xfrm>
            <a:off x="5581487" y="2838686"/>
            <a:ext cx="862487"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dirty="0">
                <a:solidFill>
                  <a:schemeClr val="bg1"/>
                </a:solidFill>
              </a:rPr>
              <a:t>*</a:t>
            </a:r>
          </a:p>
        </p:txBody>
      </p:sp>
      <p:sp>
        <p:nvSpPr>
          <p:cNvPr id="18" name="Isosceles Triangle 17">
            <a:extLst>
              <a:ext uri="{FF2B5EF4-FFF2-40B4-BE49-F238E27FC236}">
                <a16:creationId xmlns:a16="http://schemas.microsoft.com/office/drawing/2014/main" id="{3C120B66-19C9-4795-A62A-330A6A584C72}"/>
              </a:ext>
            </a:extLst>
          </p:cNvPr>
          <p:cNvSpPr/>
          <p:nvPr/>
        </p:nvSpPr>
        <p:spPr>
          <a:xfrm rot="18755641">
            <a:off x="2160273" y="2803695"/>
            <a:ext cx="146591" cy="132691"/>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19" name="Isosceles Triangle 18">
            <a:extLst>
              <a:ext uri="{FF2B5EF4-FFF2-40B4-BE49-F238E27FC236}">
                <a16:creationId xmlns:a16="http://schemas.microsoft.com/office/drawing/2014/main" id="{734B67FE-0A58-4820-B16E-F1A128407580}"/>
              </a:ext>
            </a:extLst>
          </p:cNvPr>
          <p:cNvSpPr/>
          <p:nvPr/>
        </p:nvSpPr>
        <p:spPr>
          <a:xfrm rot="18755641">
            <a:off x="1293113" y="3163589"/>
            <a:ext cx="146591" cy="132691"/>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20" name="Isosceles Triangle 19">
            <a:extLst>
              <a:ext uri="{FF2B5EF4-FFF2-40B4-BE49-F238E27FC236}">
                <a16:creationId xmlns:a16="http://schemas.microsoft.com/office/drawing/2014/main" id="{B42D8EA0-9394-4A8E-B2C8-EE02992D0006}"/>
              </a:ext>
            </a:extLst>
          </p:cNvPr>
          <p:cNvSpPr/>
          <p:nvPr/>
        </p:nvSpPr>
        <p:spPr>
          <a:xfrm rot="18755641">
            <a:off x="2344315" y="2071141"/>
            <a:ext cx="146591" cy="132691"/>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21" name="TextBox 7">
            <a:extLst>
              <a:ext uri="{FF2B5EF4-FFF2-40B4-BE49-F238E27FC236}">
                <a16:creationId xmlns:a16="http://schemas.microsoft.com/office/drawing/2014/main" id="{437C6A0F-D58B-483D-9946-201ABCAB9AB1}"/>
              </a:ext>
            </a:extLst>
          </p:cNvPr>
          <p:cNvSpPr txBox="1"/>
          <p:nvPr/>
        </p:nvSpPr>
        <p:spPr>
          <a:xfrm>
            <a:off x="4182164" y="5478977"/>
            <a:ext cx="3339327" cy="52322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Asterisk – Hair embedded within cyst lining</a:t>
            </a:r>
          </a:p>
          <a:p>
            <a:r>
              <a:rPr lang="en-US" sz="1400" dirty="0"/>
              <a:t>Arrow heads – Ovarian stroma</a:t>
            </a:r>
          </a:p>
        </p:txBody>
      </p:sp>
      <p:pic>
        <p:nvPicPr>
          <p:cNvPr id="5" name="Audio 4">
            <a:hlinkClick r:id="" action="ppaction://media"/>
            <a:extLst>
              <a:ext uri="{FF2B5EF4-FFF2-40B4-BE49-F238E27FC236}">
                <a16:creationId xmlns:a16="http://schemas.microsoft.com/office/drawing/2014/main" id="{C5B6C867-66BB-C1CD-09FB-952A72B066BE}"/>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90630290"/>
      </p:ext>
    </p:extLst>
  </p:cSld>
  <p:clrMapOvr>
    <a:masterClrMapping/>
  </p:clrMapOvr>
  <mc:AlternateContent xmlns:mc="http://schemas.openxmlformats.org/markup-compatibility/2006" xmlns:p14="http://schemas.microsoft.com/office/powerpoint/2010/main">
    <mc:Choice Requires="p14">
      <p:transition spd="slow" p14:dur="2000" advTm="16108"/>
    </mc:Choice>
    <mc:Fallback xmlns="">
      <p:transition spd="slow" advTm="161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02914D-D7E9-4691-A549-15BCD3EFE7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469" y="1306378"/>
            <a:ext cx="6314404" cy="4952474"/>
          </a:xfrm>
          <a:prstGeom prst="rect">
            <a:avLst/>
          </a:prstGeom>
          <a:solidFill>
            <a:schemeClr val="bg1"/>
          </a:solidFill>
        </p:spPr>
      </p:pic>
      <p:cxnSp>
        <p:nvCxnSpPr>
          <p:cNvPr id="5" name="Straight Arrow Connector 4">
            <a:extLst>
              <a:ext uri="{FF2B5EF4-FFF2-40B4-BE49-F238E27FC236}">
                <a16:creationId xmlns:a16="http://schemas.microsoft.com/office/drawing/2014/main" id="{4D5DA5BA-315F-4459-AFE7-F073D1D4F0BD}"/>
              </a:ext>
            </a:extLst>
          </p:cNvPr>
          <p:cNvCxnSpPr>
            <a:cxnSpLocks/>
          </p:cNvCxnSpPr>
          <p:nvPr/>
        </p:nvCxnSpPr>
        <p:spPr>
          <a:xfrm>
            <a:off x="1702980" y="5352749"/>
            <a:ext cx="251953" cy="198873"/>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4A422D9D-BD5C-4BE2-BCB6-30F643D24D1A}"/>
              </a:ext>
            </a:extLst>
          </p:cNvPr>
          <p:cNvCxnSpPr>
            <a:cxnSpLocks/>
          </p:cNvCxnSpPr>
          <p:nvPr/>
        </p:nvCxnSpPr>
        <p:spPr>
          <a:xfrm>
            <a:off x="3298541" y="4361702"/>
            <a:ext cx="251953" cy="198873"/>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D59DB76-1001-40D4-A6CB-3AC3BA8E797D}"/>
              </a:ext>
            </a:extLst>
          </p:cNvPr>
          <p:cNvCxnSpPr>
            <a:cxnSpLocks/>
          </p:cNvCxnSpPr>
          <p:nvPr/>
        </p:nvCxnSpPr>
        <p:spPr>
          <a:xfrm>
            <a:off x="4988676" y="3194327"/>
            <a:ext cx="251953" cy="198873"/>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9">
            <a:extLst>
              <a:ext uri="{FF2B5EF4-FFF2-40B4-BE49-F238E27FC236}">
                <a16:creationId xmlns:a16="http://schemas.microsoft.com/office/drawing/2014/main" id="{F4E9CD56-9346-4F4E-ACAF-D4A821E00840}"/>
              </a:ext>
            </a:extLst>
          </p:cNvPr>
          <p:cNvSpPr txBox="1"/>
          <p:nvPr/>
        </p:nvSpPr>
        <p:spPr>
          <a:xfrm rot="3179500">
            <a:off x="3647623" y="2565724"/>
            <a:ext cx="926440" cy="501675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3200" dirty="0">
              <a:solidFill>
                <a:schemeClr val="bg1"/>
              </a:solidFill>
            </a:endParaRPr>
          </a:p>
          <a:p>
            <a:endParaRPr lang="en-US" sz="3200" dirty="0">
              <a:solidFill>
                <a:schemeClr val="bg1"/>
              </a:solidFill>
            </a:endParaRPr>
          </a:p>
          <a:p>
            <a:endParaRPr lang="en-US" sz="3200" dirty="0">
              <a:solidFill>
                <a:schemeClr val="bg1"/>
              </a:solidFill>
            </a:endParaRPr>
          </a:p>
          <a:p>
            <a:r>
              <a:rPr lang="en-US" sz="3200" dirty="0">
                <a:solidFill>
                  <a:srgbClr val="FF0000"/>
                </a:solidFill>
              </a:rPr>
              <a:t>*</a:t>
            </a:r>
          </a:p>
          <a:p>
            <a:endParaRPr lang="en-US" sz="3200" dirty="0">
              <a:solidFill>
                <a:schemeClr val="bg1"/>
              </a:solidFill>
            </a:endParaRPr>
          </a:p>
          <a:p>
            <a:endParaRPr lang="en-US" sz="3200" dirty="0">
              <a:solidFill>
                <a:schemeClr val="bg1"/>
              </a:solidFill>
            </a:endParaRPr>
          </a:p>
          <a:p>
            <a:r>
              <a:rPr lang="en-US" sz="3200" dirty="0">
                <a:solidFill>
                  <a:srgbClr val="FF0000"/>
                </a:solidFill>
              </a:rPr>
              <a:t>*</a:t>
            </a:r>
          </a:p>
          <a:p>
            <a:endParaRPr lang="en-US" sz="3200" dirty="0">
              <a:solidFill>
                <a:schemeClr val="bg1"/>
              </a:solidFill>
            </a:endParaRPr>
          </a:p>
          <a:p>
            <a:endParaRPr lang="en-US" sz="3200" dirty="0">
              <a:solidFill>
                <a:schemeClr val="bg1"/>
              </a:solidFill>
            </a:endParaRPr>
          </a:p>
          <a:p>
            <a:endParaRPr lang="en-US" sz="3200" dirty="0">
              <a:solidFill>
                <a:schemeClr val="bg1"/>
              </a:solidFill>
            </a:endParaRPr>
          </a:p>
        </p:txBody>
      </p:sp>
      <p:sp>
        <p:nvSpPr>
          <p:cNvPr id="9" name="Isosceles Triangle 8">
            <a:extLst>
              <a:ext uri="{FF2B5EF4-FFF2-40B4-BE49-F238E27FC236}">
                <a16:creationId xmlns:a16="http://schemas.microsoft.com/office/drawing/2014/main" id="{84783EDD-AC10-4EE1-9136-B41FEA2A89F0}"/>
              </a:ext>
            </a:extLst>
          </p:cNvPr>
          <p:cNvSpPr/>
          <p:nvPr/>
        </p:nvSpPr>
        <p:spPr>
          <a:xfrm rot="19105870">
            <a:off x="1898569" y="2770403"/>
            <a:ext cx="162832" cy="14253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10" name="Isosceles Triangle 9">
            <a:extLst>
              <a:ext uri="{FF2B5EF4-FFF2-40B4-BE49-F238E27FC236}">
                <a16:creationId xmlns:a16="http://schemas.microsoft.com/office/drawing/2014/main" id="{D545DDE3-5E99-426B-B693-668E46646934}"/>
              </a:ext>
            </a:extLst>
          </p:cNvPr>
          <p:cNvSpPr/>
          <p:nvPr/>
        </p:nvSpPr>
        <p:spPr>
          <a:xfrm rot="19105870">
            <a:off x="2795227" y="2753427"/>
            <a:ext cx="162832" cy="142530"/>
          </a:xfrm>
          <a:prstGeom prst="triangl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11" name="Isosceles Triangle 10">
            <a:extLst>
              <a:ext uri="{FF2B5EF4-FFF2-40B4-BE49-F238E27FC236}">
                <a16:creationId xmlns:a16="http://schemas.microsoft.com/office/drawing/2014/main" id="{6E553C46-1D03-4A5F-AACC-FF446F8BB99E}"/>
              </a:ext>
            </a:extLst>
          </p:cNvPr>
          <p:cNvSpPr/>
          <p:nvPr/>
        </p:nvSpPr>
        <p:spPr>
          <a:xfrm rot="19105870">
            <a:off x="2144874" y="3532856"/>
            <a:ext cx="162832" cy="142530"/>
          </a:xfrm>
          <a:prstGeom prst="triangl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12" name="Isosceles Triangle 11">
            <a:extLst>
              <a:ext uri="{FF2B5EF4-FFF2-40B4-BE49-F238E27FC236}">
                <a16:creationId xmlns:a16="http://schemas.microsoft.com/office/drawing/2014/main" id="{CD776417-FA34-40FB-AD26-52505F94D5B0}"/>
              </a:ext>
            </a:extLst>
          </p:cNvPr>
          <p:cNvSpPr/>
          <p:nvPr/>
        </p:nvSpPr>
        <p:spPr>
          <a:xfrm rot="19105870">
            <a:off x="3808073" y="2715611"/>
            <a:ext cx="162832" cy="142530"/>
          </a:xfrm>
          <a:prstGeom prst="triangle">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13" name="Isosceles Triangle 12">
            <a:extLst>
              <a:ext uri="{FF2B5EF4-FFF2-40B4-BE49-F238E27FC236}">
                <a16:creationId xmlns:a16="http://schemas.microsoft.com/office/drawing/2014/main" id="{8AD859B3-AB3C-4AD9-836C-9815C054EDA6}"/>
              </a:ext>
            </a:extLst>
          </p:cNvPr>
          <p:cNvSpPr/>
          <p:nvPr/>
        </p:nvSpPr>
        <p:spPr>
          <a:xfrm rot="19105870">
            <a:off x="3824796" y="1694489"/>
            <a:ext cx="162832" cy="14253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14" name="Isosceles Triangle 13">
            <a:extLst>
              <a:ext uri="{FF2B5EF4-FFF2-40B4-BE49-F238E27FC236}">
                <a16:creationId xmlns:a16="http://schemas.microsoft.com/office/drawing/2014/main" id="{2E8D725B-5038-40EB-9A47-AC733A59BF2F}"/>
              </a:ext>
            </a:extLst>
          </p:cNvPr>
          <p:cNvSpPr/>
          <p:nvPr/>
        </p:nvSpPr>
        <p:spPr>
          <a:xfrm rot="19105870">
            <a:off x="1475787" y="1677035"/>
            <a:ext cx="162832" cy="142530"/>
          </a:xfrm>
          <a:prstGeom prst="triangle">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chemeClr val="bg1"/>
              </a:solidFill>
            </a:endParaRPr>
          </a:p>
        </p:txBody>
      </p:sp>
      <p:sp>
        <p:nvSpPr>
          <p:cNvPr id="18" name="Title 1">
            <a:extLst>
              <a:ext uri="{FF2B5EF4-FFF2-40B4-BE49-F238E27FC236}">
                <a16:creationId xmlns:a16="http://schemas.microsoft.com/office/drawing/2014/main" id="{F6976EBB-B920-4DB1-9262-647BD8B7030E}"/>
              </a:ext>
            </a:extLst>
          </p:cNvPr>
          <p:cNvSpPr>
            <a:spLocks noGrp="1"/>
          </p:cNvSpPr>
          <p:nvPr>
            <p:ph type="title"/>
          </p:nvPr>
        </p:nvSpPr>
        <p:spPr>
          <a:xfrm>
            <a:off x="794469" y="424995"/>
            <a:ext cx="9404723" cy="837463"/>
          </a:xfrm>
        </p:spPr>
        <p:txBody>
          <a:bodyPr/>
          <a:lstStyle/>
          <a:p>
            <a:r>
              <a:rPr lang="en-US" dirty="0"/>
              <a:t>Pathology</a:t>
            </a:r>
          </a:p>
        </p:txBody>
      </p:sp>
      <p:sp>
        <p:nvSpPr>
          <p:cNvPr id="19" name="Content Placeholder 2">
            <a:extLst>
              <a:ext uri="{FF2B5EF4-FFF2-40B4-BE49-F238E27FC236}">
                <a16:creationId xmlns:a16="http://schemas.microsoft.com/office/drawing/2014/main" id="{BAD4A521-FF2A-4786-A275-CDF4EEE3A25A}"/>
              </a:ext>
            </a:extLst>
          </p:cNvPr>
          <p:cNvSpPr>
            <a:spLocks noGrp="1"/>
          </p:cNvSpPr>
          <p:nvPr>
            <p:ph idx="1"/>
          </p:nvPr>
        </p:nvSpPr>
        <p:spPr>
          <a:xfrm>
            <a:off x="7151567" y="1262458"/>
            <a:ext cx="4405049" cy="4942021"/>
          </a:xfrm>
        </p:spPr>
        <p:txBody>
          <a:bodyPr>
            <a:normAutofit/>
          </a:bodyPr>
          <a:lstStyle/>
          <a:p>
            <a:r>
              <a:rPr lang="en-US" sz="1600" dirty="0"/>
              <a:t>Asterisks: cyst components</a:t>
            </a:r>
          </a:p>
          <a:p>
            <a:r>
              <a:rPr lang="en-US" sz="1600" dirty="0"/>
              <a:t>White Arrows: cyst lining</a:t>
            </a:r>
          </a:p>
          <a:p>
            <a:r>
              <a:rPr lang="en-US" sz="1600" dirty="0"/>
              <a:t>Arrowheads: fully formed cyst components</a:t>
            </a:r>
          </a:p>
          <a:p>
            <a:pPr lvl="1"/>
            <a:r>
              <a:rPr lang="en-US" sz="1600" dirty="0"/>
              <a:t>Black: hair follicles</a:t>
            </a:r>
          </a:p>
          <a:p>
            <a:pPr lvl="1"/>
            <a:r>
              <a:rPr lang="en-US" sz="1600" dirty="0"/>
              <a:t>Blue: sebaceous glands</a:t>
            </a:r>
          </a:p>
          <a:p>
            <a:pPr lvl="1"/>
            <a:r>
              <a:rPr lang="en-US" sz="1600" dirty="0"/>
              <a:t>Green: erector pili-type muscle</a:t>
            </a:r>
          </a:p>
          <a:p>
            <a:pPr lvl="1"/>
            <a:r>
              <a:rPr lang="en-US" sz="1600" dirty="0"/>
              <a:t>Orange: deep adipose tissue</a:t>
            </a:r>
          </a:p>
        </p:txBody>
      </p:sp>
      <p:pic>
        <p:nvPicPr>
          <p:cNvPr id="3" name="Audio 2">
            <a:hlinkClick r:id="" action="ppaction://media"/>
            <a:extLst>
              <a:ext uri="{FF2B5EF4-FFF2-40B4-BE49-F238E27FC236}">
                <a16:creationId xmlns:a16="http://schemas.microsoft.com/office/drawing/2014/main" id="{07B0D0D2-9CE7-8AF2-2ABD-13B535BB3188}"/>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05682699"/>
      </p:ext>
    </p:extLst>
  </p:cSld>
  <p:clrMapOvr>
    <a:masterClrMapping/>
  </p:clrMapOvr>
  <mc:AlternateContent xmlns:mc="http://schemas.openxmlformats.org/markup-compatibility/2006" xmlns:p14="http://schemas.microsoft.com/office/powerpoint/2010/main">
    <mc:Choice Requires="p14">
      <p:transition spd="slow" p14:dur="2000" advTm="28768"/>
    </mc:Choice>
    <mc:Fallback xmlns="">
      <p:transition spd="slow" advTm="28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EEBD8-E81F-4CED-90AB-39A184E7F55A}"/>
              </a:ext>
            </a:extLst>
          </p:cNvPr>
          <p:cNvSpPr>
            <a:spLocks noGrp="1"/>
          </p:cNvSpPr>
          <p:nvPr>
            <p:ph type="title"/>
          </p:nvPr>
        </p:nvSpPr>
        <p:spPr/>
        <p:txBody>
          <a:bodyPr/>
          <a:lstStyle/>
          <a:p>
            <a:pPr algn="ctr"/>
            <a:r>
              <a:rPr lang="en-US" sz="6600" dirty="0"/>
              <a:t>Final Diagnosis</a:t>
            </a:r>
          </a:p>
        </p:txBody>
      </p:sp>
      <p:sp>
        <p:nvSpPr>
          <p:cNvPr id="3" name="Content Placeholder 2">
            <a:extLst>
              <a:ext uri="{FF2B5EF4-FFF2-40B4-BE49-F238E27FC236}">
                <a16:creationId xmlns:a16="http://schemas.microsoft.com/office/drawing/2014/main" id="{08F46693-B457-4046-8BE9-303253A992F5}"/>
              </a:ext>
            </a:extLst>
          </p:cNvPr>
          <p:cNvSpPr>
            <a:spLocks noGrp="1"/>
          </p:cNvSpPr>
          <p:nvPr>
            <p:ph idx="1"/>
          </p:nvPr>
        </p:nvSpPr>
        <p:spPr>
          <a:xfrm>
            <a:off x="1104293" y="2353543"/>
            <a:ext cx="8946541" cy="4195481"/>
          </a:xfrm>
        </p:spPr>
        <p:txBody>
          <a:bodyPr>
            <a:normAutofit/>
          </a:bodyPr>
          <a:lstStyle/>
          <a:p>
            <a:pPr marL="0" indent="0" algn="ctr">
              <a:buNone/>
            </a:pPr>
            <a:r>
              <a:rPr lang="en-US" sz="4000" dirty="0"/>
              <a:t>Anti-NMDA Receptor Encephalitis with Intracranial Hypertension</a:t>
            </a:r>
          </a:p>
        </p:txBody>
      </p:sp>
      <p:pic>
        <p:nvPicPr>
          <p:cNvPr id="5" name="Audio 4">
            <a:hlinkClick r:id="" action="ppaction://media"/>
            <a:extLst>
              <a:ext uri="{FF2B5EF4-FFF2-40B4-BE49-F238E27FC236}">
                <a16:creationId xmlns:a16="http://schemas.microsoft.com/office/drawing/2014/main" id="{CBD22F60-5297-5BE7-15CF-20D67C8ACFE0}"/>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32810684"/>
      </p:ext>
    </p:extLst>
  </p:cSld>
  <p:clrMapOvr>
    <a:masterClrMapping/>
  </p:clrMapOvr>
  <mc:AlternateContent xmlns:mc="http://schemas.openxmlformats.org/markup-compatibility/2006" xmlns:p14="http://schemas.microsoft.com/office/powerpoint/2010/main">
    <mc:Choice Requires="p14">
      <p:transition spd="slow" p14:dur="2000" advTm="7481"/>
    </mc:Choice>
    <mc:Fallback xmlns="">
      <p:transition spd="slow" advTm="74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41967-5B59-4F8A-970F-E140747CE68B}"/>
              </a:ext>
            </a:extLst>
          </p:cNvPr>
          <p:cNvSpPr>
            <a:spLocks noGrp="1"/>
          </p:cNvSpPr>
          <p:nvPr>
            <p:ph type="title"/>
          </p:nvPr>
        </p:nvSpPr>
        <p:spPr/>
        <p:txBody>
          <a:bodyPr/>
          <a:lstStyle/>
          <a:p>
            <a:r>
              <a:rPr lang="en-US" dirty="0"/>
              <a:t>Further Hospital Course</a:t>
            </a:r>
          </a:p>
        </p:txBody>
      </p:sp>
      <p:sp>
        <p:nvSpPr>
          <p:cNvPr id="3" name="Content Placeholder 2">
            <a:extLst>
              <a:ext uri="{FF2B5EF4-FFF2-40B4-BE49-F238E27FC236}">
                <a16:creationId xmlns:a16="http://schemas.microsoft.com/office/drawing/2014/main" id="{F403A5E9-CFCB-4598-A961-FFF8E9B09EDC}"/>
              </a:ext>
            </a:extLst>
          </p:cNvPr>
          <p:cNvSpPr>
            <a:spLocks noGrp="1"/>
          </p:cNvSpPr>
          <p:nvPr>
            <p:ph idx="1"/>
          </p:nvPr>
        </p:nvSpPr>
        <p:spPr>
          <a:xfrm>
            <a:off x="1103312" y="1290182"/>
            <a:ext cx="8946541" cy="4958218"/>
          </a:xfrm>
        </p:spPr>
        <p:txBody>
          <a:bodyPr/>
          <a:lstStyle/>
          <a:p>
            <a:r>
              <a:rPr lang="en-US" dirty="0"/>
              <a:t>Remained on levetiracetam with negative repeat EEG</a:t>
            </a:r>
          </a:p>
          <a:p>
            <a:r>
              <a:rPr lang="en-US" dirty="0"/>
              <a:t>Tracheostomy and feeding tube placement</a:t>
            </a:r>
          </a:p>
          <a:p>
            <a:r>
              <a:rPr lang="en-US" dirty="0"/>
              <a:t>Gradual daily improvement noted with eventual tracheostomy and feeding tube reversal</a:t>
            </a:r>
          </a:p>
          <a:p>
            <a:r>
              <a:rPr lang="en-US" dirty="0"/>
              <a:t>Discharged to rehab facility</a:t>
            </a:r>
          </a:p>
          <a:p>
            <a:r>
              <a:rPr lang="en-US" dirty="0"/>
              <a:t>Initiated on Rituximab as outpatient after discharge from rehab</a:t>
            </a:r>
          </a:p>
          <a:p>
            <a:r>
              <a:rPr lang="en-US" dirty="0"/>
              <a:t>Continued on acetazolamide </a:t>
            </a:r>
          </a:p>
          <a:p>
            <a:pPr marL="0" indent="0">
              <a:buNone/>
            </a:pPr>
            <a:endParaRPr lang="en-US" dirty="0"/>
          </a:p>
        </p:txBody>
      </p:sp>
      <p:pic>
        <p:nvPicPr>
          <p:cNvPr id="5" name="Audio 4">
            <a:hlinkClick r:id="" action="ppaction://media"/>
            <a:extLst>
              <a:ext uri="{FF2B5EF4-FFF2-40B4-BE49-F238E27FC236}">
                <a16:creationId xmlns:a16="http://schemas.microsoft.com/office/drawing/2014/main" id="{5C364ECF-5818-EF75-3433-CBE4D85FEC3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32057868"/>
      </p:ext>
    </p:extLst>
  </p:cSld>
  <p:clrMapOvr>
    <a:masterClrMapping/>
  </p:clrMapOvr>
  <mc:AlternateContent xmlns:mc="http://schemas.openxmlformats.org/markup-compatibility/2006" xmlns:p14="http://schemas.microsoft.com/office/powerpoint/2010/main">
    <mc:Choice Requires="p14">
      <p:transition spd="slow" p14:dur="2000" advTm="27960"/>
    </mc:Choice>
    <mc:Fallback xmlns="">
      <p:transition spd="slow" advTm="279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8D382-DF26-4E98-BB81-956BB7784546}"/>
              </a:ext>
            </a:extLst>
          </p:cNvPr>
          <p:cNvSpPr>
            <a:spLocks noGrp="1"/>
          </p:cNvSpPr>
          <p:nvPr>
            <p:ph type="title"/>
          </p:nvPr>
        </p:nvSpPr>
        <p:spPr>
          <a:xfrm>
            <a:off x="645129" y="164619"/>
            <a:ext cx="9404723" cy="878873"/>
          </a:xfrm>
        </p:spPr>
        <p:txBody>
          <a:bodyPr/>
          <a:lstStyle/>
          <a:p>
            <a:r>
              <a:rPr lang="en-US" sz="4000" dirty="0"/>
              <a:t>Clinic Follow-up</a:t>
            </a:r>
          </a:p>
        </p:txBody>
      </p:sp>
      <p:sp>
        <p:nvSpPr>
          <p:cNvPr id="3" name="Content Placeholder 2">
            <a:extLst>
              <a:ext uri="{FF2B5EF4-FFF2-40B4-BE49-F238E27FC236}">
                <a16:creationId xmlns:a16="http://schemas.microsoft.com/office/drawing/2014/main" id="{9B680C0B-4450-4766-A087-C746D3D24B15}"/>
              </a:ext>
            </a:extLst>
          </p:cNvPr>
          <p:cNvSpPr>
            <a:spLocks noGrp="1"/>
          </p:cNvSpPr>
          <p:nvPr>
            <p:ph idx="1"/>
          </p:nvPr>
        </p:nvSpPr>
        <p:spPr>
          <a:xfrm>
            <a:off x="2742209" y="4868875"/>
            <a:ext cx="8946541" cy="2078025"/>
          </a:xfrm>
        </p:spPr>
        <p:txBody>
          <a:bodyPr>
            <a:normAutofit fontScale="92500" lnSpcReduction="20000"/>
          </a:bodyPr>
          <a:lstStyle/>
          <a:p>
            <a:r>
              <a:rPr lang="en-US" sz="2000" dirty="0"/>
              <a:t>Neuro-ophthalmology exam (10 weeks after discharge)</a:t>
            </a:r>
          </a:p>
          <a:p>
            <a:pPr lvl="1"/>
            <a:r>
              <a:rPr lang="en-US" sz="1800" dirty="0"/>
              <a:t>Visual Acuity: OD 20/20, OS 20/20</a:t>
            </a:r>
          </a:p>
          <a:p>
            <a:pPr lvl="1"/>
            <a:r>
              <a:rPr lang="en-US" sz="1800" dirty="0"/>
              <a:t>Color vision: OU 14/14 Ishihara plates</a:t>
            </a:r>
          </a:p>
          <a:p>
            <a:pPr lvl="1"/>
            <a:r>
              <a:rPr lang="en-US" sz="1800" dirty="0"/>
              <a:t>Pupils RTL, no APD</a:t>
            </a:r>
          </a:p>
          <a:p>
            <a:pPr lvl="1"/>
            <a:r>
              <a:rPr lang="en-US" sz="1800" dirty="0"/>
              <a:t>IOP OU normal  and anterior segment OU normal</a:t>
            </a:r>
          </a:p>
          <a:p>
            <a:pPr lvl="1"/>
            <a:r>
              <a:rPr lang="en-US" sz="1800" dirty="0"/>
              <a:t>Fundus: OU healthy optic discs and no retinal abnormalities</a:t>
            </a:r>
          </a:p>
          <a:p>
            <a:pPr lvl="1"/>
            <a:r>
              <a:rPr lang="en-US" sz="1800" dirty="0"/>
              <a:t>OCT OU robust RNFL, intact Ganglion cell analysis</a:t>
            </a:r>
          </a:p>
          <a:p>
            <a:pPr marL="457200" lvl="1" indent="0">
              <a:buNone/>
            </a:pPr>
            <a:r>
              <a:rPr lang="en-US" sz="1800" dirty="0"/>
              <a:t>Patient appeared to be back to cognitive baseline </a:t>
            </a:r>
          </a:p>
          <a:p>
            <a:pPr marL="457200" lvl="1" indent="0">
              <a:buNone/>
            </a:pPr>
            <a:endParaRPr lang="en-US" sz="1800" dirty="0"/>
          </a:p>
        </p:txBody>
      </p:sp>
      <p:pic>
        <p:nvPicPr>
          <p:cNvPr id="4" name="Picture 3">
            <a:extLst>
              <a:ext uri="{FF2B5EF4-FFF2-40B4-BE49-F238E27FC236}">
                <a16:creationId xmlns:a16="http://schemas.microsoft.com/office/drawing/2014/main" id="{A94A332D-441D-4568-9B39-1BD656369C20}"/>
              </a:ext>
            </a:extLst>
          </p:cNvPr>
          <p:cNvPicPr>
            <a:picLocks noChangeAspect="1"/>
          </p:cNvPicPr>
          <p:nvPr/>
        </p:nvPicPr>
        <p:blipFill rotWithShape="1">
          <a:blip r:embed="rId5"/>
          <a:srcRect t="2400"/>
          <a:stretch/>
        </p:blipFill>
        <p:spPr>
          <a:xfrm>
            <a:off x="4334607" y="889332"/>
            <a:ext cx="3522786" cy="3911282"/>
          </a:xfrm>
          <a:prstGeom prst="rect">
            <a:avLst/>
          </a:prstGeom>
        </p:spPr>
      </p:pic>
      <p:pic>
        <p:nvPicPr>
          <p:cNvPr id="5" name="Picture 4">
            <a:extLst>
              <a:ext uri="{FF2B5EF4-FFF2-40B4-BE49-F238E27FC236}">
                <a16:creationId xmlns:a16="http://schemas.microsoft.com/office/drawing/2014/main" id="{87658A9E-C859-4098-8665-228503510E30}"/>
              </a:ext>
            </a:extLst>
          </p:cNvPr>
          <p:cNvPicPr>
            <a:picLocks noChangeAspect="1"/>
          </p:cNvPicPr>
          <p:nvPr/>
        </p:nvPicPr>
        <p:blipFill>
          <a:blip r:embed="rId6"/>
          <a:stretch>
            <a:fillRect/>
          </a:stretch>
        </p:blipFill>
        <p:spPr>
          <a:xfrm>
            <a:off x="526134" y="911239"/>
            <a:ext cx="3367405" cy="3911282"/>
          </a:xfrm>
          <a:prstGeom prst="rect">
            <a:avLst/>
          </a:prstGeom>
        </p:spPr>
      </p:pic>
      <p:pic>
        <p:nvPicPr>
          <p:cNvPr id="6" name="Picture 5">
            <a:extLst>
              <a:ext uri="{FF2B5EF4-FFF2-40B4-BE49-F238E27FC236}">
                <a16:creationId xmlns:a16="http://schemas.microsoft.com/office/drawing/2014/main" id="{12557CCA-554D-4808-BEE3-33A179996702}"/>
              </a:ext>
            </a:extLst>
          </p:cNvPr>
          <p:cNvPicPr>
            <a:picLocks noChangeAspect="1"/>
          </p:cNvPicPr>
          <p:nvPr/>
        </p:nvPicPr>
        <p:blipFill>
          <a:blip r:embed="rId7"/>
          <a:stretch>
            <a:fillRect/>
          </a:stretch>
        </p:blipFill>
        <p:spPr>
          <a:xfrm>
            <a:off x="8252528" y="911239"/>
            <a:ext cx="3114540" cy="3911282"/>
          </a:xfrm>
          <a:prstGeom prst="rect">
            <a:avLst/>
          </a:prstGeom>
        </p:spPr>
      </p:pic>
      <p:pic>
        <p:nvPicPr>
          <p:cNvPr id="8" name="Audio 7">
            <a:hlinkClick r:id="" action="ppaction://media"/>
            <a:extLst>
              <a:ext uri="{FF2B5EF4-FFF2-40B4-BE49-F238E27FC236}">
                <a16:creationId xmlns:a16="http://schemas.microsoft.com/office/drawing/2014/main" id="{1DB95DB9-2E9A-86ED-5965-90B0A37FC3FE}"/>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36669540"/>
      </p:ext>
    </p:extLst>
  </p:cSld>
  <p:clrMapOvr>
    <a:masterClrMapping/>
  </p:clrMapOvr>
  <mc:AlternateContent xmlns:mc="http://schemas.openxmlformats.org/markup-compatibility/2006" xmlns:p14="http://schemas.microsoft.com/office/powerpoint/2010/main">
    <mc:Choice Requires="p14">
      <p:transition spd="slow" p14:dur="2000" advTm="35112"/>
    </mc:Choice>
    <mc:Fallback xmlns="">
      <p:transition spd="slow" advTm="35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44387-B7EE-46F3-8155-EC09E92E7FA3}"/>
              </a:ext>
            </a:extLst>
          </p:cNvPr>
          <p:cNvSpPr>
            <a:spLocks noGrp="1"/>
          </p:cNvSpPr>
          <p:nvPr>
            <p:ph type="title"/>
          </p:nvPr>
        </p:nvSpPr>
        <p:spPr/>
        <p:txBody>
          <a:bodyPr/>
          <a:lstStyle/>
          <a:p>
            <a:r>
              <a:rPr lang="en-US" dirty="0"/>
              <a:t>Further Follow-up</a:t>
            </a:r>
          </a:p>
        </p:txBody>
      </p:sp>
      <p:sp>
        <p:nvSpPr>
          <p:cNvPr id="3" name="Content Placeholder 2">
            <a:extLst>
              <a:ext uri="{FF2B5EF4-FFF2-40B4-BE49-F238E27FC236}">
                <a16:creationId xmlns:a16="http://schemas.microsoft.com/office/drawing/2014/main" id="{BE4134E2-16BD-4634-9899-DFD98E3A6B13}"/>
              </a:ext>
            </a:extLst>
          </p:cNvPr>
          <p:cNvSpPr>
            <a:spLocks noGrp="1"/>
          </p:cNvSpPr>
          <p:nvPr>
            <p:ph idx="1"/>
          </p:nvPr>
        </p:nvSpPr>
        <p:spPr/>
        <p:txBody>
          <a:bodyPr/>
          <a:lstStyle/>
          <a:p>
            <a:r>
              <a:rPr lang="en-US" dirty="0"/>
              <a:t>Neuro-ophthalmology exams stable without papilledema</a:t>
            </a:r>
          </a:p>
          <a:p>
            <a:pPr lvl="1"/>
            <a:r>
              <a:rPr lang="en-US" dirty="0"/>
              <a:t>Acetazolamide stopped</a:t>
            </a:r>
          </a:p>
          <a:p>
            <a:r>
              <a:rPr lang="en-US" dirty="0"/>
              <a:t>Repeat MRI head with and without contrast at 9 months from symptom onset normal</a:t>
            </a:r>
          </a:p>
          <a:p>
            <a:r>
              <a:rPr lang="en-US" dirty="0"/>
              <a:t>OBGYN clinically monitoring teratoma, no recurrence</a:t>
            </a:r>
          </a:p>
        </p:txBody>
      </p:sp>
      <p:pic>
        <p:nvPicPr>
          <p:cNvPr id="5" name="Audio 4">
            <a:hlinkClick r:id="" action="ppaction://media"/>
            <a:extLst>
              <a:ext uri="{FF2B5EF4-FFF2-40B4-BE49-F238E27FC236}">
                <a16:creationId xmlns:a16="http://schemas.microsoft.com/office/drawing/2014/main" id="{970DD04E-79B0-B315-6B68-5D2028415D6E}"/>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94967634"/>
      </p:ext>
    </p:extLst>
  </p:cSld>
  <p:clrMapOvr>
    <a:masterClrMapping/>
  </p:clrMapOvr>
  <mc:AlternateContent xmlns:mc="http://schemas.openxmlformats.org/markup-compatibility/2006" xmlns:p14="http://schemas.microsoft.com/office/powerpoint/2010/main">
    <mc:Choice Requires="p14">
      <p:transition spd="slow" p14:dur="2000" advTm="20698"/>
    </mc:Choice>
    <mc:Fallback xmlns="">
      <p:transition spd="slow" advTm="206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101E9-36CC-448D-9752-190CD0000767}"/>
              </a:ext>
            </a:extLst>
          </p:cNvPr>
          <p:cNvSpPr>
            <a:spLocks noGrp="1"/>
          </p:cNvSpPr>
          <p:nvPr>
            <p:ph type="title"/>
          </p:nvPr>
        </p:nvSpPr>
        <p:spPr/>
        <p:txBody>
          <a:bodyPr/>
          <a:lstStyle/>
          <a:p>
            <a:r>
              <a:rPr lang="en-US" sz="3600" dirty="0"/>
              <a:t>Anti-N-methyl-D-aspartate receptor (NMDAR) encephalitis</a:t>
            </a:r>
          </a:p>
        </p:txBody>
      </p:sp>
      <p:sp>
        <p:nvSpPr>
          <p:cNvPr id="3" name="Content Placeholder 2">
            <a:extLst>
              <a:ext uri="{FF2B5EF4-FFF2-40B4-BE49-F238E27FC236}">
                <a16:creationId xmlns:a16="http://schemas.microsoft.com/office/drawing/2014/main" id="{16B0BEE2-5C9C-4C14-AA3A-CB01AC2BF472}"/>
              </a:ext>
            </a:extLst>
          </p:cNvPr>
          <p:cNvSpPr>
            <a:spLocks noGrp="1"/>
          </p:cNvSpPr>
          <p:nvPr>
            <p:ph idx="1"/>
          </p:nvPr>
        </p:nvSpPr>
        <p:spPr/>
        <p:txBody>
          <a:bodyPr>
            <a:normAutofit fontScale="77500" lnSpcReduction="20000"/>
          </a:bodyPr>
          <a:lstStyle/>
          <a:p>
            <a:r>
              <a:rPr lang="en-US" dirty="0"/>
              <a:t>Rare autoimmune encephalitis, 1st described by Dalmau et al. in 2007. </a:t>
            </a:r>
          </a:p>
          <a:p>
            <a:r>
              <a:rPr lang="en-US" dirty="0"/>
              <a:t>Typically: acute psychiatric disturbances, insomnia, neurological deficits (seizures, dyskinesias) and autonomic instability(tachycardia, hyperthermia, bradycardia , asystole– may require permanent cardiac pacemaker) and central hypoventilation requiring mechanical ventilation.</a:t>
            </a:r>
          </a:p>
          <a:p>
            <a:r>
              <a:rPr lang="en-US" dirty="0"/>
              <a:t>About 80% are women.</a:t>
            </a:r>
          </a:p>
          <a:p>
            <a:r>
              <a:rPr lang="en-US" dirty="0"/>
              <a:t>Involves IgG antibody formation against GluN1 subunit of the NMDA receptor (crucial in synaptic transmission and plasticity)in the serum and CSF of the patients. </a:t>
            </a:r>
          </a:p>
          <a:p>
            <a:r>
              <a:rPr lang="en-US" dirty="0">
                <a:solidFill>
                  <a:srgbClr val="FF0000"/>
                </a:solidFill>
              </a:rPr>
              <a:t>The sensitivity of NMDAR antibody testing is higher in CSF than in serum.</a:t>
            </a:r>
          </a:p>
          <a:p>
            <a:endParaRPr lang="en-US" dirty="0">
              <a:solidFill>
                <a:srgbClr val="FF0000"/>
              </a:solidFill>
            </a:endParaRPr>
          </a:p>
          <a:p>
            <a:endParaRPr lang="en-US" dirty="0"/>
          </a:p>
        </p:txBody>
      </p:sp>
      <p:pic>
        <p:nvPicPr>
          <p:cNvPr id="5" name="Audio 4">
            <a:hlinkClick r:id="" action="ppaction://media"/>
            <a:extLst>
              <a:ext uri="{FF2B5EF4-FFF2-40B4-BE49-F238E27FC236}">
                <a16:creationId xmlns:a16="http://schemas.microsoft.com/office/drawing/2014/main" id="{5A56AA6A-7E26-0291-3CC5-63BEC0F9392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55773299"/>
      </p:ext>
    </p:extLst>
  </p:cSld>
  <p:clrMapOvr>
    <a:masterClrMapping/>
  </p:clrMapOvr>
  <mc:AlternateContent xmlns:mc="http://schemas.openxmlformats.org/markup-compatibility/2006" xmlns:p14="http://schemas.microsoft.com/office/powerpoint/2010/main">
    <mc:Choice Requires="p14">
      <p:transition spd="slow" p14:dur="2000" advTm="68673"/>
    </mc:Choice>
    <mc:Fallback xmlns="">
      <p:transition spd="slow" advTm="686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42E3C-CE31-4339-A883-590657CFB386}"/>
              </a:ext>
            </a:extLst>
          </p:cNvPr>
          <p:cNvSpPr>
            <a:spLocks noGrp="1"/>
          </p:cNvSpPr>
          <p:nvPr>
            <p:ph type="title"/>
          </p:nvPr>
        </p:nvSpPr>
        <p:spPr/>
        <p:txBody>
          <a:bodyPr/>
          <a:lstStyle/>
          <a:p>
            <a:r>
              <a:rPr lang="en-US" dirty="0"/>
              <a:t>Associations</a:t>
            </a:r>
          </a:p>
        </p:txBody>
      </p:sp>
      <p:sp>
        <p:nvSpPr>
          <p:cNvPr id="3" name="Content Placeholder 2">
            <a:extLst>
              <a:ext uri="{FF2B5EF4-FFF2-40B4-BE49-F238E27FC236}">
                <a16:creationId xmlns:a16="http://schemas.microsoft.com/office/drawing/2014/main" id="{D1820CC6-4255-45A6-AD7F-C9399370E73B}"/>
              </a:ext>
            </a:extLst>
          </p:cNvPr>
          <p:cNvSpPr>
            <a:spLocks noGrp="1"/>
          </p:cNvSpPr>
          <p:nvPr>
            <p:ph idx="1"/>
          </p:nvPr>
        </p:nvSpPr>
        <p:spPr/>
        <p:txBody>
          <a:bodyPr>
            <a:normAutofit fontScale="85000" lnSpcReduction="20000"/>
          </a:bodyPr>
          <a:lstStyle/>
          <a:p>
            <a:r>
              <a:rPr lang="en-US" dirty="0"/>
              <a:t>Associated with certain tumors, most notably</a:t>
            </a:r>
            <a:r>
              <a:rPr lang="en-US" dirty="0">
                <a:solidFill>
                  <a:srgbClr val="FFFF00"/>
                </a:solidFill>
              </a:rPr>
              <a:t> </a:t>
            </a:r>
            <a:r>
              <a:rPr lang="en-US" dirty="0">
                <a:solidFill>
                  <a:srgbClr val="FF0000"/>
                </a:solidFill>
              </a:rPr>
              <a:t>ovarian teratomas </a:t>
            </a:r>
            <a:r>
              <a:rPr lang="en-US" dirty="0"/>
              <a:t>(Dalmau J, Gleichman AJ, Hughes EG et al Lancet Neurol, 2008; 7: 1091–98).</a:t>
            </a:r>
          </a:p>
          <a:p>
            <a:r>
              <a:rPr lang="en-US" dirty="0"/>
              <a:t>Dalmau et al noted ovarian teratoma predominantly in 12 young women in his case series. </a:t>
            </a:r>
          </a:p>
          <a:p>
            <a:r>
              <a:rPr lang="en-US" dirty="0"/>
              <a:t>Ovarian teratomas express NMDAR and become immunological trigger for the development of NMDAR antibodies.</a:t>
            </a:r>
          </a:p>
          <a:p>
            <a:r>
              <a:rPr lang="en-US" dirty="0"/>
              <a:t>Other associations: after HSV encephalitis, preceding appearance of neoplasm, rare cases after vaccination against H1N1 influenza and one patient after a booster vaccination against  DPT(diphtheria, pertussis, tetanus)and poliomyelitis, can occur without any underlying neoplasm.</a:t>
            </a:r>
          </a:p>
          <a:p>
            <a:endParaRPr lang="en-US" dirty="0"/>
          </a:p>
        </p:txBody>
      </p:sp>
      <p:pic>
        <p:nvPicPr>
          <p:cNvPr id="5" name="Audio 4">
            <a:hlinkClick r:id="" action="ppaction://media"/>
            <a:extLst>
              <a:ext uri="{FF2B5EF4-FFF2-40B4-BE49-F238E27FC236}">
                <a16:creationId xmlns:a16="http://schemas.microsoft.com/office/drawing/2014/main" id="{7B38B8EE-018B-16FD-033D-119AD0382E3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36540391"/>
      </p:ext>
    </p:extLst>
  </p:cSld>
  <p:clrMapOvr>
    <a:masterClrMapping/>
  </p:clrMapOvr>
  <mc:AlternateContent xmlns:mc="http://schemas.openxmlformats.org/markup-compatibility/2006" xmlns:p14="http://schemas.microsoft.com/office/powerpoint/2010/main">
    <mc:Choice Requires="p14">
      <p:transition spd="slow" p14:dur="2000" advTm="52779"/>
    </mc:Choice>
    <mc:Fallback xmlns="">
      <p:transition spd="slow" advTm="527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BE977-38F3-4186-8CB9-A7DE2B54C1FE}"/>
              </a:ext>
            </a:extLst>
          </p:cNvPr>
          <p:cNvSpPr>
            <a:spLocks noGrp="1"/>
          </p:cNvSpPr>
          <p:nvPr>
            <p:ph type="title"/>
          </p:nvPr>
        </p:nvSpPr>
        <p:spPr>
          <a:xfrm>
            <a:off x="295382" y="452718"/>
            <a:ext cx="9888278" cy="1400530"/>
          </a:xfrm>
        </p:spPr>
        <p:txBody>
          <a:bodyPr/>
          <a:lstStyle/>
          <a:p>
            <a:r>
              <a:rPr lang="en-US" dirty="0"/>
              <a:t>Management of NMDAR Encephalitis</a:t>
            </a:r>
          </a:p>
        </p:txBody>
      </p:sp>
      <p:sp>
        <p:nvSpPr>
          <p:cNvPr id="3" name="Content Placeholder 2">
            <a:extLst>
              <a:ext uri="{FF2B5EF4-FFF2-40B4-BE49-F238E27FC236}">
                <a16:creationId xmlns:a16="http://schemas.microsoft.com/office/drawing/2014/main" id="{6AA98089-FD3C-480B-91E6-ABDECC4E93E0}"/>
              </a:ext>
            </a:extLst>
          </p:cNvPr>
          <p:cNvSpPr>
            <a:spLocks noGrp="1"/>
          </p:cNvSpPr>
          <p:nvPr>
            <p:ph idx="1"/>
          </p:nvPr>
        </p:nvSpPr>
        <p:spPr>
          <a:xfrm>
            <a:off x="1103312" y="1503124"/>
            <a:ext cx="8946541" cy="4745276"/>
          </a:xfrm>
        </p:spPr>
        <p:txBody>
          <a:bodyPr/>
          <a:lstStyle/>
          <a:p>
            <a:r>
              <a:rPr lang="en-US" dirty="0"/>
              <a:t>Definitive treatment: immunotherapy, and detection and management of tumors, especially ovarian teratoma. </a:t>
            </a:r>
          </a:p>
          <a:p>
            <a:r>
              <a:rPr lang="en-US" dirty="0"/>
              <a:t>1</a:t>
            </a:r>
            <a:r>
              <a:rPr lang="en-US" baseline="30000" dirty="0"/>
              <a:t>st</a:t>
            </a:r>
            <a:r>
              <a:rPr lang="en-US" dirty="0"/>
              <a:t> line immunotherapy: PLEX, IVIG and or IVMP. </a:t>
            </a:r>
          </a:p>
          <a:p>
            <a:r>
              <a:rPr lang="en-US" dirty="0"/>
              <a:t>2</a:t>
            </a:r>
            <a:r>
              <a:rPr lang="en-US" baseline="30000" dirty="0"/>
              <a:t>nd</a:t>
            </a:r>
            <a:r>
              <a:rPr lang="en-US" dirty="0"/>
              <a:t> line immunotherapy: cyclophosphamide, rituximab.</a:t>
            </a:r>
          </a:p>
          <a:p>
            <a:r>
              <a:rPr lang="en-US" dirty="0"/>
              <a:t>Prognosis is good with early immunotherapy and resection of teratomas, 75% recover with mild residual neurological deficits.</a:t>
            </a:r>
          </a:p>
          <a:p>
            <a:endParaRPr lang="en-US" dirty="0"/>
          </a:p>
        </p:txBody>
      </p:sp>
      <p:pic>
        <p:nvPicPr>
          <p:cNvPr id="5" name="Audio 4">
            <a:hlinkClick r:id="" action="ppaction://media"/>
            <a:extLst>
              <a:ext uri="{FF2B5EF4-FFF2-40B4-BE49-F238E27FC236}">
                <a16:creationId xmlns:a16="http://schemas.microsoft.com/office/drawing/2014/main" id="{C461EF20-D071-F091-7DBD-D9F0D14D517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3043904"/>
      </p:ext>
    </p:extLst>
  </p:cSld>
  <p:clrMapOvr>
    <a:masterClrMapping/>
  </p:clrMapOvr>
  <mc:AlternateContent xmlns:mc="http://schemas.openxmlformats.org/markup-compatibility/2006" xmlns:p14="http://schemas.microsoft.com/office/powerpoint/2010/main">
    <mc:Choice Requires="p14">
      <p:transition spd="slow" p14:dur="2000" advTm="29434"/>
    </mc:Choice>
    <mc:Fallback xmlns="">
      <p:transition spd="slow" advTm="294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68FCC-5651-47CA-9C3D-8D041634AB4E}"/>
              </a:ext>
            </a:extLst>
          </p:cNvPr>
          <p:cNvSpPr>
            <a:spLocks noGrp="1"/>
          </p:cNvSpPr>
          <p:nvPr>
            <p:ph type="title"/>
          </p:nvPr>
        </p:nvSpPr>
        <p:spPr/>
        <p:txBody>
          <a:bodyPr/>
          <a:lstStyle/>
          <a:p>
            <a:r>
              <a:rPr lang="en-US" dirty="0"/>
              <a:t>Intracranial Hypertension complicating the picture</a:t>
            </a:r>
          </a:p>
        </p:txBody>
      </p:sp>
      <p:sp>
        <p:nvSpPr>
          <p:cNvPr id="3" name="Content Placeholder 2">
            <a:extLst>
              <a:ext uri="{FF2B5EF4-FFF2-40B4-BE49-F238E27FC236}">
                <a16:creationId xmlns:a16="http://schemas.microsoft.com/office/drawing/2014/main" id="{6DCB63DA-2E5D-4C02-8BF2-69EE065935F7}"/>
              </a:ext>
            </a:extLst>
          </p:cNvPr>
          <p:cNvSpPr>
            <a:spLocks noGrp="1"/>
          </p:cNvSpPr>
          <p:nvPr>
            <p:ph idx="1"/>
          </p:nvPr>
        </p:nvSpPr>
        <p:spPr/>
        <p:txBody>
          <a:bodyPr>
            <a:normAutofit fontScale="92500" lnSpcReduction="10000"/>
          </a:bodyPr>
          <a:lstStyle/>
          <a:p>
            <a:r>
              <a:rPr lang="en-US" dirty="0">
                <a:solidFill>
                  <a:srgbClr val="FF0000"/>
                </a:solidFill>
              </a:rPr>
              <a:t>Intracranial hypertension is an atypical and underrecognized finding that may present a diagnostic or management challenge in anti-NMDAR encephalitis.</a:t>
            </a:r>
          </a:p>
          <a:p>
            <a:r>
              <a:rPr lang="en-US" dirty="0"/>
              <a:t>Could be related to the dysregulation of glutaminergic transmission leading to vasodilation of cerebral blood vessels.</a:t>
            </a:r>
          </a:p>
          <a:p>
            <a:r>
              <a:rPr lang="en-US" dirty="0"/>
              <a:t>Transient and self limited, incidence remains unknown.</a:t>
            </a:r>
          </a:p>
          <a:p>
            <a:r>
              <a:rPr lang="en-US" dirty="0">
                <a:ea typeface="Calibri" panose="020F0502020204030204" pitchFamily="34" charset="0"/>
                <a:cs typeface="Times New Roman" panose="02020603050405020304" pitchFamily="18" charset="0"/>
              </a:rPr>
              <a:t>Intracranial hypertension is believed to contribute to the </a:t>
            </a:r>
            <a:r>
              <a:rPr lang="en-US" dirty="0">
                <a:solidFill>
                  <a:srgbClr val="FF0000"/>
                </a:solidFill>
                <a:ea typeface="Calibri" panose="020F0502020204030204" pitchFamily="34" charset="0"/>
                <a:cs typeface="Times New Roman" panose="02020603050405020304" pitchFamily="18" charset="0"/>
              </a:rPr>
              <a:t>autonomic instability and </a:t>
            </a:r>
            <a:r>
              <a:rPr lang="en-US" dirty="0">
                <a:solidFill>
                  <a:srgbClr val="FF0000"/>
                </a:solidFill>
              </a:rPr>
              <a:t> hemodynamic instability</a:t>
            </a:r>
            <a:r>
              <a:rPr lang="en-US" dirty="0"/>
              <a:t>, as seen in Cushing’s reflex (characterized by hypertension, bradycardia, and apnea secondary to raised ICP). </a:t>
            </a:r>
          </a:p>
          <a:p>
            <a:endParaRPr lang="en-US" dirty="0"/>
          </a:p>
          <a:p>
            <a:endParaRPr lang="en-US" dirty="0"/>
          </a:p>
          <a:p>
            <a:endParaRPr lang="en-US" dirty="0"/>
          </a:p>
        </p:txBody>
      </p:sp>
      <p:pic>
        <p:nvPicPr>
          <p:cNvPr id="5" name="Audio 4">
            <a:hlinkClick r:id="" action="ppaction://media"/>
            <a:extLst>
              <a:ext uri="{FF2B5EF4-FFF2-40B4-BE49-F238E27FC236}">
                <a16:creationId xmlns:a16="http://schemas.microsoft.com/office/drawing/2014/main" id="{E2F2E61A-EBAB-C4E9-073E-A0F84274F7C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44777744"/>
      </p:ext>
    </p:extLst>
  </p:cSld>
  <p:clrMapOvr>
    <a:masterClrMapping/>
  </p:clrMapOvr>
  <mc:AlternateContent xmlns:mc="http://schemas.openxmlformats.org/markup-compatibility/2006" xmlns:p14="http://schemas.microsoft.com/office/powerpoint/2010/main">
    <mc:Choice Requires="p14">
      <p:transition spd="slow" p14:dur="2000" advTm="37093"/>
    </mc:Choice>
    <mc:Fallback xmlns="">
      <p:transition spd="slow" advTm="370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19014-909A-4BFE-BF90-9D811A23E572}"/>
              </a:ext>
            </a:extLst>
          </p:cNvPr>
          <p:cNvSpPr>
            <a:spLocks noGrp="1"/>
          </p:cNvSpPr>
          <p:nvPr>
            <p:ph type="title"/>
          </p:nvPr>
        </p:nvSpPr>
        <p:spPr/>
        <p:txBody>
          <a:bodyPr/>
          <a:lstStyle/>
          <a:p>
            <a:r>
              <a:rPr lang="en-US" dirty="0"/>
              <a:t>Intracranial Hypertension complicating the picture</a:t>
            </a:r>
          </a:p>
        </p:txBody>
      </p:sp>
      <p:sp>
        <p:nvSpPr>
          <p:cNvPr id="3" name="Content Placeholder 2">
            <a:extLst>
              <a:ext uri="{FF2B5EF4-FFF2-40B4-BE49-F238E27FC236}">
                <a16:creationId xmlns:a16="http://schemas.microsoft.com/office/drawing/2014/main" id="{723DBEB4-EC8B-4B71-8E55-62BA761AA618}"/>
              </a:ext>
            </a:extLst>
          </p:cNvPr>
          <p:cNvSpPr>
            <a:spLocks noGrp="1"/>
          </p:cNvSpPr>
          <p:nvPr>
            <p:ph idx="1"/>
          </p:nvPr>
        </p:nvSpPr>
        <p:spPr/>
        <p:txBody>
          <a:bodyPr/>
          <a:lstStyle/>
          <a:p>
            <a:r>
              <a:rPr lang="en-US" dirty="0"/>
              <a:t>There are very few reports (only 5 articles), including 2 case reports that report elevated ICPs in anti-NMDAR encephalitis, none have documented papilledema.</a:t>
            </a:r>
          </a:p>
          <a:p>
            <a:r>
              <a:rPr lang="en-US" dirty="0"/>
              <a:t>A retrospective study on 35 cases indicated about 42.86%  had elevated ICP. </a:t>
            </a:r>
          </a:p>
          <a:p>
            <a:r>
              <a:rPr lang="en-US" dirty="0"/>
              <a:t>Noting elevated ICP during spinal tap may help to identify patients who are more prone for severe or refractory autonomic instability.</a:t>
            </a:r>
          </a:p>
          <a:p>
            <a:pPr marL="0" indent="0">
              <a:buNone/>
            </a:pPr>
            <a:endParaRPr lang="en-US" dirty="0"/>
          </a:p>
          <a:p>
            <a:pPr marL="0" marR="0">
              <a:lnSpc>
                <a:spcPct val="107000"/>
              </a:lnSpc>
              <a:spcBef>
                <a:spcPts val="0"/>
              </a:spcBef>
              <a:spcAft>
                <a:spcPts val="800"/>
              </a:spcAft>
            </a:pPr>
            <a:endParaRPr lang="en-US" dirty="0">
              <a:ea typeface="Calibri" panose="020F0502020204030204" pitchFamily="34" charset="0"/>
              <a:cs typeface="Times New Roman" panose="02020603050405020304" pitchFamily="18" charset="0"/>
            </a:endParaRPr>
          </a:p>
          <a:p>
            <a:endParaRPr lang="en-US" sz="3200" dirty="0"/>
          </a:p>
          <a:p>
            <a:endParaRPr lang="en-US" dirty="0"/>
          </a:p>
        </p:txBody>
      </p:sp>
      <p:pic>
        <p:nvPicPr>
          <p:cNvPr id="5" name="Audio 4">
            <a:hlinkClick r:id="" action="ppaction://media"/>
            <a:extLst>
              <a:ext uri="{FF2B5EF4-FFF2-40B4-BE49-F238E27FC236}">
                <a16:creationId xmlns:a16="http://schemas.microsoft.com/office/drawing/2014/main" id="{78ACF89B-A7E7-B53B-B6B1-965458066A5E}"/>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80818960"/>
      </p:ext>
    </p:extLst>
  </p:cSld>
  <p:clrMapOvr>
    <a:masterClrMapping/>
  </p:clrMapOvr>
  <mc:AlternateContent xmlns:mc="http://schemas.openxmlformats.org/markup-compatibility/2006" xmlns:p14="http://schemas.microsoft.com/office/powerpoint/2010/main">
    <mc:Choice Requires="p14">
      <p:transition spd="slow" p14:dur="2000" advTm="31810"/>
    </mc:Choice>
    <mc:Fallback xmlns="">
      <p:transition spd="slow" advTm="31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25B0C-384C-4362-854C-F6066B919EED}"/>
              </a:ext>
            </a:extLst>
          </p:cNvPr>
          <p:cNvSpPr>
            <a:spLocks noGrp="1"/>
          </p:cNvSpPr>
          <p:nvPr>
            <p:ph type="title"/>
          </p:nvPr>
        </p:nvSpPr>
        <p:spPr/>
        <p:txBody>
          <a:bodyPr/>
          <a:lstStyle/>
          <a:p>
            <a:r>
              <a:rPr lang="en-US" dirty="0"/>
              <a:t>Teaching Points</a:t>
            </a:r>
          </a:p>
        </p:txBody>
      </p:sp>
      <p:sp>
        <p:nvSpPr>
          <p:cNvPr id="3" name="Content Placeholder 2">
            <a:extLst>
              <a:ext uri="{FF2B5EF4-FFF2-40B4-BE49-F238E27FC236}">
                <a16:creationId xmlns:a16="http://schemas.microsoft.com/office/drawing/2014/main" id="{97198B7A-124F-4412-B476-14D8BC0092B4}"/>
              </a:ext>
            </a:extLst>
          </p:cNvPr>
          <p:cNvSpPr>
            <a:spLocks noGrp="1"/>
          </p:cNvSpPr>
          <p:nvPr>
            <p:ph idx="1"/>
          </p:nvPr>
        </p:nvSpPr>
        <p:spPr>
          <a:xfrm>
            <a:off x="1103312" y="1440494"/>
            <a:ext cx="8946541" cy="4807906"/>
          </a:xfrm>
        </p:spPr>
        <p:txBody>
          <a:bodyPr>
            <a:normAutofit fontScale="92500" lnSpcReduction="20000"/>
          </a:bodyPr>
          <a:lstStyle/>
          <a:p>
            <a:pPr>
              <a:lnSpc>
                <a:spcPct val="107000"/>
              </a:lnSpc>
              <a:spcBef>
                <a:spcPts val="0"/>
              </a:spcBef>
              <a:spcAft>
                <a:spcPts val="800"/>
              </a:spcAft>
            </a:pPr>
            <a:r>
              <a:rPr lang="en-US" dirty="0">
                <a:ea typeface="Calibri" panose="020F0502020204030204" pitchFamily="34" charset="0"/>
                <a:cs typeface="Times New Roman" panose="02020603050405020304" pitchFamily="18" charset="0"/>
              </a:rPr>
              <a:t>In cases of meningoencephalitis, autoimmune etiologies such as anti-NMDAR encephalitis should be considered early in the diagnosis. </a:t>
            </a:r>
          </a:p>
          <a:p>
            <a:pPr>
              <a:lnSpc>
                <a:spcPct val="107000"/>
              </a:lnSpc>
              <a:spcBef>
                <a:spcPts val="0"/>
              </a:spcBef>
              <a:spcAft>
                <a:spcPts val="800"/>
              </a:spcAft>
            </a:pPr>
            <a:r>
              <a:rPr lang="en-US" dirty="0">
                <a:ea typeface="Calibri" panose="020F0502020204030204" pitchFamily="34" charset="0"/>
                <a:cs typeface="Times New Roman" panose="02020603050405020304" pitchFamily="18" charset="0"/>
              </a:rPr>
              <a:t>Unless thought about, testing for this antibody might not be included in ordered CSF studies.</a:t>
            </a:r>
          </a:p>
          <a:p>
            <a:pPr>
              <a:lnSpc>
                <a:spcPct val="107000"/>
              </a:lnSpc>
              <a:spcBef>
                <a:spcPts val="0"/>
              </a:spcBef>
              <a:spcAft>
                <a:spcPts val="800"/>
              </a:spcAft>
            </a:pPr>
            <a:r>
              <a:rPr lang="en-US" dirty="0">
                <a:ea typeface="Calibri" panose="020F0502020204030204" pitchFamily="34" charset="0"/>
                <a:cs typeface="Times New Roman" panose="02020603050405020304" pitchFamily="18" charset="0"/>
              </a:rPr>
              <a:t>Early immunotherapy within 4 weeks promotes early recovery.</a:t>
            </a:r>
          </a:p>
          <a:p>
            <a:pPr>
              <a:lnSpc>
                <a:spcPct val="107000"/>
              </a:lnSpc>
              <a:spcBef>
                <a:spcPts val="0"/>
              </a:spcBef>
              <a:spcAft>
                <a:spcPts val="800"/>
              </a:spcAft>
            </a:pPr>
            <a:r>
              <a:rPr lang="en-US" dirty="0">
                <a:ea typeface="Calibri" panose="020F0502020204030204" pitchFamily="34" charset="0"/>
                <a:cs typeface="Times New Roman" panose="02020603050405020304" pitchFamily="18" charset="0"/>
              </a:rPr>
              <a:t>Getting a detailed history in PCOS, especially regarding ovarian masses or other known problems is encouraged.</a:t>
            </a:r>
          </a:p>
          <a:p>
            <a:pPr>
              <a:lnSpc>
                <a:spcPct val="107000"/>
              </a:lnSpc>
              <a:spcBef>
                <a:spcPts val="0"/>
              </a:spcBef>
              <a:spcAft>
                <a:spcPts val="800"/>
              </a:spcAft>
            </a:pPr>
            <a:r>
              <a:rPr lang="en-US" dirty="0">
                <a:ea typeface="Calibri" panose="020F0502020204030204" pitchFamily="34" charset="0"/>
                <a:cs typeface="Times New Roman" panose="02020603050405020304" pitchFamily="18" charset="0"/>
              </a:rPr>
              <a:t>Intracranial hypertension is rarely reported in anti-NMDAR encephalitis and is under recognized, mechanisms are not well understood.</a:t>
            </a:r>
          </a:p>
          <a:p>
            <a:endParaRPr lang="en-US" sz="3200" dirty="0"/>
          </a:p>
          <a:p>
            <a:endParaRPr lang="en-US" dirty="0"/>
          </a:p>
        </p:txBody>
      </p:sp>
      <p:pic>
        <p:nvPicPr>
          <p:cNvPr id="5" name="Audio 4">
            <a:hlinkClick r:id="" action="ppaction://media"/>
            <a:extLst>
              <a:ext uri="{FF2B5EF4-FFF2-40B4-BE49-F238E27FC236}">
                <a16:creationId xmlns:a16="http://schemas.microsoft.com/office/drawing/2014/main" id="{C11333E0-FA91-A000-F6D0-FEDBBA2EF35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1075" t="-161075" r="-161075" b="-16107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646633488"/>
      </p:ext>
    </p:extLst>
  </p:cSld>
  <p:clrMapOvr>
    <a:masterClrMapping/>
  </p:clrMapOvr>
  <mc:AlternateContent xmlns:mc="http://schemas.openxmlformats.org/markup-compatibility/2006" xmlns:p14="http://schemas.microsoft.com/office/powerpoint/2010/main">
    <mc:Choice Requires="p14">
      <p:transition spd="slow" p14:dur="2000" advTm="46107"/>
    </mc:Choice>
    <mc:Fallback xmlns="">
      <p:transition spd="slow" advTm="461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0229B-2716-46EA-8337-479C8AE8379F}"/>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0198C377-0025-45A1-A9FE-8EF2E3E4CF89}"/>
              </a:ext>
            </a:extLst>
          </p:cNvPr>
          <p:cNvSpPr>
            <a:spLocks noGrp="1"/>
          </p:cNvSpPr>
          <p:nvPr>
            <p:ph idx="1"/>
          </p:nvPr>
        </p:nvSpPr>
        <p:spPr>
          <a:xfrm>
            <a:off x="1103312" y="1453020"/>
            <a:ext cx="8946541" cy="4795380"/>
          </a:xfrm>
        </p:spPr>
        <p:txBody>
          <a:bodyPr>
            <a:normAutofit fontScale="47500" lnSpcReduction="20000"/>
          </a:bodyPr>
          <a:lstStyle/>
          <a:p>
            <a:r>
              <a:rPr lang="en-US" dirty="0"/>
              <a:t>Dalmau J, Gleichman AJ, Hughes EG et al: Anti-NMDA-receptor encephalitis: Case series and analysis of the effects of antibodies. Lancet Neurol, 2008; 7: 1091–98.</a:t>
            </a:r>
          </a:p>
          <a:p>
            <a:r>
              <a:rPr lang="en-US" dirty="0" err="1"/>
              <a:t>Gresa-Arribas</a:t>
            </a:r>
            <a:r>
              <a:rPr lang="en-US" dirty="0"/>
              <a:t> N, </a:t>
            </a:r>
            <a:r>
              <a:rPr lang="en-US" dirty="0" err="1"/>
              <a:t>Titulaer</a:t>
            </a:r>
            <a:r>
              <a:rPr lang="en-US" dirty="0"/>
              <a:t> MJ, Torrents A et al: Antibody </a:t>
            </a:r>
            <a:r>
              <a:rPr lang="en-US" dirty="0" err="1"/>
              <a:t>titres</a:t>
            </a:r>
            <a:r>
              <a:rPr lang="en-US" dirty="0"/>
              <a:t> at diagnosis and during follow-up of anti-NMDA receptor encephalitis: A retrospective study. Lancet Neurol, 2014; 13: 167–77</a:t>
            </a:r>
          </a:p>
          <a:p>
            <a:r>
              <a:rPr lang="en-US" dirty="0"/>
              <a:t>Dalmau J, </a:t>
            </a:r>
            <a:r>
              <a:rPr lang="en-US" dirty="0" err="1"/>
              <a:t>Tüzün</a:t>
            </a:r>
            <a:r>
              <a:rPr lang="en-US" dirty="0"/>
              <a:t> E, Wu HY et al: Paraneoplastic anti-N-methyl-D-aspartate receptor encephalitis associated with ovarian teratoma. Ann Neurol, 2007; 61: 25–36 </a:t>
            </a:r>
          </a:p>
          <a:p>
            <a:r>
              <a:rPr lang="en-US" dirty="0"/>
              <a:t>Lee M, Lawn N, Prentice D, Chan J: Anti-NMDA receptor encephalitis associated with ictal asystole. J Clin </a:t>
            </a:r>
            <a:r>
              <a:rPr lang="en-US" dirty="0" err="1"/>
              <a:t>Neurosci</a:t>
            </a:r>
            <a:r>
              <a:rPr lang="en-US" dirty="0"/>
              <a:t>, 2011; 18: 1716–18 </a:t>
            </a:r>
          </a:p>
          <a:p>
            <a:r>
              <a:rPr lang="en-US" dirty="0" err="1"/>
              <a:t>Titulaer</a:t>
            </a:r>
            <a:r>
              <a:rPr lang="en-US" dirty="0"/>
              <a:t> MJ, McCracken L, </a:t>
            </a:r>
            <a:r>
              <a:rPr lang="en-US" dirty="0" err="1"/>
              <a:t>Gabilondo</a:t>
            </a:r>
            <a:r>
              <a:rPr lang="en-US" dirty="0"/>
              <a:t> I et al: Treatment and prognostic factors for long-term outcome in patients with anti-NMDA receptor encephalitis: An observational cohort study. Lancet Neurol, 2013; 12: 157–65</a:t>
            </a:r>
          </a:p>
          <a:p>
            <a:r>
              <a:rPr lang="en-US" dirty="0"/>
              <a:t>Dalmau J, Lancaster E, Martinez-Hernandez E et al: Clinical experience and laboratory investigations in patients with anti-NMDAR encephalitis. Lancet Neurol, 2011; 10: 63–74</a:t>
            </a:r>
          </a:p>
          <a:p>
            <a:r>
              <a:rPr lang="en-US" dirty="0"/>
              <a:t>Chawla R, </a:t>
            </a:r>
            <a:r>
              <a:rPr lang="en-US" dirty="0" err="1"/>
              <a:t>Zukas</a:t>
            </a:r>
            <a:r>
              <a:rPr lang="en-US" dirty="0"/>
              <a:t> AM, Pitcher JH et al: Autonomic instability and asystole: Broadening the differential diagnosis of cardiac arrhythmias. Int J </a:t>
            </a:r>
            <a:r>
              <a:rPr lang="en-US" dirty="0" err="1"/>
              <a:t>Cardiol</a:t>
            </a:r>
            <a:r>
              <a:rPr lang="en-US" dirty="0"/>
              <a:t>, 2016; 220: 665–67 13. </a:t>
            </a:r>
          </a:p>
          <a:p>
            <a:r>
              <a:rPr lang="en-US" dirty="0"/>
              <a:t>Lim SY, </a:t>
            </a:r>
            <a:r>
              <a:rPr lang="en-US" dirty="0" err="1"/>
              <a:t>Panikkath</a:t>
            </a:r>
            <a:r>
              <a:rPr lang="en-US" dirty="0"/>
              <a:t> R, </a:t>
            </a:r>
            <a:r>
              <a:rPr lang="en-US" dirty="0" err="1"/>
              <a:t>Mankongpaisarnrung</a:t>
            </a:r>
            <a:r>
              <a:rPr lang="en-US" dirty="0"/>
              <a:t> C et al: Anti-N-methyl-D-aspartate receptor encephalitis. Am J Med Sci, 2013; 345: 491–93.</a:t>
            </a:r>
          </a:p>
          <a:p>
            <a:r>
              <a:rPr lang="en-US" dirty="0"/>
              <a:t>Yuan J, Peng B, Guan HZ et al: Immunotherapy strategy for 35 cases of severe anti-N-methyl-D-aspartate receptor encephalitis. </a:t>
            </a:r>
            <a:r>
              <a:rPr lang="en-US" dirty="0" err="1"/>
              <a:t>Zhonghua</a:t>
            </a:r>
            <a:r>
              <a:rPr lang="en-US" dirty="0"/>
              <a:t> Yi </a:t>
            </a:r>
            <a:r>
              <a:rPr lang="en-US" dirty="0" err="1"/>
              <a:t>Xue</a:t>
            </a:r>
            <a:r>
              <a:rPr lang="en-US" dirty="0"/>
              <a:t> Za </a:t>
            </a:r>
            <a:r>
              <a:rPr lang="en-US" dirty="0" err="1"/>
              <a:t>Zhi</a:t>
            </a:r>
            <a:r>
              <a:rPr lang="en-US" dirty="0"/>
              <a:t>, 2016; 96: 1035–39</a:t>
            </a:r>
          </a:p>
          <a:p>
            <a:r>
              <a:rPr lang="en-US" dirty="0">
                <a:latin typeface="BlinkMacSystemFont"/>
              </a:rPr>
              <a:t>Salehi N, Yuan AK, Stevens G, Koshy R, Klein WF. A Case of Severe Anti-N-Methyl D-Aspartate (Anti-NMDA) Receptor Encephalitis with Refractory Autonomic Instability and Elevated Intracranial Pressure. Am J Case Rep. 2018 Oct 12;19:1216-1221. </a:t>
            </a:r>
            <a:r>
              <a:rPr lang="en-US" dirty="0" err="1">
                <a:latin typeface="BlinkMacSystemFont"/>
              </a:rPr>
              <a:t>doi</a:t>
            </a:r>
            <a:r>
              <a:rPr lang="en-US" dirty="0">
                <a:latin typeface="BlinkMacSystemFont"/>
              </a:rPr>
              <a:t>: 10.12659/AJCR.911165. PMID: 30310049; PMCID: PMC6196582.</a:t>
            </a:r>
          </a:p>
          <a:p>
            <a:r>
              <a:rPr lang="en-US" dirty="0"/>
              <a:t>Agrawal A, Timothy J, </a:t>
            </a:r>
            <a:r>
              <a:rPr lang="en-US" dirty="0" err="1"/>
              <a:t>Cincu</a:t>
            </a:r>
            <a:r>
              <a:rPr lang="en-US" dirty="0"/>
              <a:t> R et al: Bradycardia in neurosurgery. Clin Neurol </a:t>
            </a:r>
            <a:r>
              <a:rPr lang="en-US" dirty="0" err="1"/>
              <a:t>Neurosurg</a:t>
            </a:r>
            <a:r>
              <a:rPr lang="en-US" dirty="0"/>
              <a:t>, 2008; 110: 321–27.</a:t>
            </a:r>
          </a:p>
          <a:p>
            <a:endParaRPr lang="en-US" dirty="0"/>
          </a:p>
        </p:txBody>
      </p:sp>
    </p:spTree>
    <p:extLst>
      <p:ext uri="{BB962C8B-B14F-4D97-AF65-F5344CB8AC3E}">
        <p14:creationId xmlns:p14="http://schemas.microsoft.com/office/powerpoint/2010/main" val="40465013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277</TotalTime>
  <Words>2730</Words>
  <Application>Microsoft Office PowerPoint</Application>
  <PresentationFormat>Widescreen</PresentationFormat>
  <Paragraphs>276</Paragraphs>
  <Slides>27</Slides>
  <Notes>22</Notes>
  <HiddenSlides>0</HiddenSlides>
  <MMClips>27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BlinkMacSystemFont</vt:lpstr>
      <vt:lpstr>Calibri</vt:lpstr>
      <vt:lpstr>Calibri Light</vt:lpstr>
      <vt:lpstr>Wingdings</vt:lpstr>
      <vt:lpstr>Office Theme</vt:lpstr>
      <vt:lpstr>Upfront case Wake Me Up Before You Go Go </vt:lpstr>
      <vt:lpstr>24 year-old Caucasian woman Presentation</vt:lpstr>
      <vt:lpstr>Initial Evaluation</vt:lpstr>
      <vt:lpstr>Initial Work-Up</vt:lpstr>
      <vt:lpstr>Imaging: CT head</vt:lpstr>
      <vt:lpstr>Imaging: CTV</vt:lpstr>
      <vt:lpstr>Imaging: MRI head with and without contrast</vt:lpstr>
      <vt:lpstr>Hospital Course</vt:lpstr>
      <vt:lpstr>Lumbar Puncture (LP)</vt:lpstr>
      <vt:lpstr>Hospital Course</vt:lpstr>
      <vt:lpstr>Further Work-up</vt:lpstr>
      <vt:lpstr>Further History and Work-up</vt:lpstr>
      <vt:lpstr>Further Work-up</vt:lpstr>
      <vt:lpstr>Further Work-up</vt:lpstr>
      <vt:lpstr>Pathology</vt:lpstr>
      <vt:lpstr>Pathology</vt:lpstr>
      <vt:lpstr>Final Diagnosis</vt:lpstr>
      <vt:lpstr>Further Hospital Course</vt:lpstr>
      <vt:lpstr>Clinic Follow-up</vt:lpstr>
      <vt:lpstr>Further Follow-up</vt:lpstr>
      <vt:lpstr>Anti-N-methyl-D-aspartate receptor (NMDAR) encephalitis</vt:lpstr>
      <vt:lpstr>Associations</vt:lpstr>
      <vt:lpstr>Management of NMDAR Encephalitis</vt:lpstr>
      <vt:lpstr>Intracranial Hypertension complicating the picture</vt:lpstr>
      <vt:lpstr>Intracranial Hypertension complicating the picture</vt:lpstr>
      <vt:lpstr>Teaching Points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Padmaja Sudhakar</cp:lastModifiedBy>
  <cp:revision>36</cp:revision>
  <dcterms:created xsi:type="dcterms:W3CDTF">2020-07-23T19:54:38Z</dcterms:created>
  <dcterms:modified xsi:type="dcterms:W3CDTF">2026-09-18T02:45:52Z</dcterms:modified>
</cp:coreProperties>
</file>