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ags/tag1.xml" ContentType="application/vnd.openxmlformats-officedocument.presentationml.tag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2"/>
  </p:notesMasterIdLst>
  <p:sldIdLst>
    <p:sldId id="1195" r:id="rId2"/>
    <p:sldId id="1196" r:id="rId3"/>
    <p:sldId id="1198" r:id="rId4"/>
    <p:sldId id="1236" r:id="rId5"/>
    <p:sldId id="1199" r:id="rId6"/>
    <p:sldId id="1201" r:id="rId7"/>
    <p:sldId id="1233" r:id="rId8"/>
    <p:sldId id="1202" r:id="rId9"/>
    <p:sldId id="1200" r:id="rId10"/>
    <p:sldId id="1203" r:id="rId11"/>
    <p:sldId id="1204" r:id="rId12"/>
    <p:sldId id="258" r:id="rId13"/>
    <p:sldId id="259" r:id="rId14"/>
    <p:sldId id="262" r:id="rId15"/>
    <p:sldId id="1224" r:id="rId16"/>
    <p:sldId id="1218" r:id="rId17"/>
    <p:sldId id="1219" r:id="rId18"/>
    <p:sldId id="1205" r:id="rId19"/>
    <p:sldId id="1206" r:id="rId20"/>
    <p:sldId id="1231" r:id="rId21"/>
    <p:sldId id="1213" r:id="rId22"/>
    <p:sldId id="1220" r:id="rId23"/>
    <p:sldId id="1234" r:id="rId24"/>
    <p:sldId id="296" r:id="rId25"/>
    <p:sldId id="1223" r:id="rId26"/>
    <p:sldId id="1214" r:id="rId27"/>
    <p:sldId id="1229" r:id="rId28"/>
    <p:sldId id="1207" r:id="rId29"/>
    <p:sldId id="1226" r:id="rId30"/>
    <p:sldId id="1208" r:id="rId31"/>
    <p:sldId id="294" r:id="rId32"/>
    <p:sldId id="1225" r:id="rId33"/>
    <p:sldId id="1221" r:id="rId34"/>
    <p:sldId id="1222" r:id="rId35"/>
    <p:sldId id="1209" r:id="rId36"/>
    <p:sldId id="1232" r:id="rId37"/>
    <p:sldId id="1215" r:id="rId38"/>
    <p:sldId id="1210" r:id="rId39"/>
    <p:sldId id="1235" r:id="rId40"/>
    <p:sldId id="1211"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4" autoAdjust="0"/>
    <p:restoredTop sz="94467" autoAdjust="0"/>
  </p:normalViewPr>
  <p:slideViewPr>
    <p:cSldViewPr snapToGrid="0">
      <p:cViewPr varScale="1">
        <p:scale>
          <a:sx n="119" d="100"/>
          <a:sy n="119" d="100"/>
        </p:scale>
        <p:origin x="54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AFE3F4-B0E2-4D44-9FD8-BD808CF7DB6C}" type="datetimeFigureOut">
              <a:rPr lang="en-US" smtClean="0"/>
              <a:t>6/4/26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C3DEA1-6E84-4ABF-B4AB-8D83D3834BF3}" type="slidenum">
              <a:rPr lang="en-US" smtClean="0"/>
              <a:t>‹#›</a:t>
            </a:fld>
            <a:endParaRPr lang="en-US"/>
          </a:p>
        </p:txBody>
      </p:sp>
    </p:spTree>
    <p:extLst>
      <p:ext uri="{BB962C8B-B14F-4D97-AF65-F5344CB8AC3E}">
        <p14:creationId xmlns:p14="http://schemas.microsoft.com/office/powerpoint/2010/main" val="27690278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Hello, this is Matt Wieder presenting a case of  presumed multiple sclerosis as an Upfront case presentation brought to you by the North American Neuro-Ophthalmology Society and the Journal of Neuro-ophthalmology. Our case details the re-evaluation of a case of atypical multiple sclerosis that disclosed a rare multisystemic disease.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CBB243-8E3B-4AC6-9701-33AFAACBCA1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58253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A 54YO female with a history of hypertension was referred by a Retina specialist for re-evaluation or retinal vasculopathy and progressive neurologic deficits. The retinal features were being treated with sequential anti-VEGF injections. Neuroimaging for the neurologic features revealed new white matter lesions. A full assessment and investigations by a neurologist was unrevealing and she was diagnosed with atypical MS. She was unresponsive to disease-modifying treatment for MS and retina and neurologic symptoms and signs continued to progress. The rest of her history is detailed here. Of note her mother had the diagnosis of macular degeneration and died after a CVA.</a:t>
            </a:r>
          </a:p>
        </p:txBody>
      </p:sp>
      <p:sp>
        <p:nvSpPr>
          <p:cNvPr id="4" name="Slide Number Placeholder 3"/>
          <p:cNvSpPr>
            <a:spLocks noGrp="1"/>
          </p:cNvSpPr>
          <p:nvPr>
            <p:ph type="sldNum" sz="quarter" idx="5"/>
          </p:nvPr>
        </p:nvSpPr>
        <p:spPr/>
        <p:txBody>
          <a:bodyPr/>
          <a:lstStyle/>
          <a:p>
            <a:fld id="{31C3DEA1-6E84-4ABF-B4AB-8D83D3834BF3}" type="slidenum">
              <a:rPr lang="en-US" smtClean="0"/>
              <a:t>2</a:t>
            </a:fld>
            <a:endParaRPr lang="en-US"/>
          </a:p>
        </p:txBody>
      </p:sp>
    </p:spTree>
    <p:extLst>
      <p:ext uri="{BB962C8B-B14F-4D97-AF65-F5344CB8AC3E}">
        <p14:creationId xmlns:p14="http://schemas.microsoft.com/office/powerpoint/2010/main" val="27575265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story begins in 2015 when a then 51-year-old woman with HTN presented with visual distortions. Presented are her fundus at presentation showing in the right eye clear media with a blunted foveal reflex (blue circle) with a few small microaneurysms, and perifoveal telangiectatic vessels along with scattered cotton wool spots (CWS) an index of vascular disruption and resulting  retinal infarctions. In the left eye again clear media with perifoveal telangiectatic vessels (green circle) and scattered CWS (blue arrows).</a:t>
            </a:r>
          </a:p>
          <a:p>
            <a:endParaRPr lang="en-US" dirty="0"/>
          </a:p>
        </p:txBody>
      </p:sp>
      <p:sp>
        <p:nvSpPr>
          <p:cNvPr id="4" name="Slide Number Placeholder 3"/>
          <p:cNvSpPr>
            <a:spLocks noGrp="1"/>
          </p:cNvSpPr>
          <p:nvPr>
            <p:ph type="sldNum" sz="quarter" idx="5"/>
          </p:nvPr>
        </p:nvSpPr>
        <p:spPr/>
        <p:txBody>
          <a:bodyPr/>
          <a:lstStyle/>
          <a:p>
            <a:fld id="{31C3DEA1-6E84-4ABF-B4AB-8D83D3834BF3}" type="slidenum">
              <a:rPr lang="en-US" smtClean="0"/>
              <a:t>3</a:t>
            </a:fld>
            <a:endParaRPr lang="en-US"/>
          </a:p>
        </p:txBody>
      </p:sp>
    </p:spTree>
    <p:extLst>
      <p:ext uri="{BB962C8B-B14F-4D97-AF65-F5344CB8AC3E}">
        <p14:creationId xmlns:p14="http://schemas.microsoft.com/office/powerpoint/2010/main" val="40648742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 dirty="0"/>
              <a:t>OCT  is </a:t>
            </a:r>
            <a:r>
              <a:rPr lang="en-US" dirty="0"/>
              <a:t>a non-invasive, painless imaging  investigation that uses light waves to capture cross sectional images of the retina; images detail the ordered layering of cells that make up the retina. It helps identify anatomic and vascular disruptions of the retina, optic nerves and vitreous. Visual distortions usually suggest macular disease and fundus photos showed abnormalities at both maculae. Thus, macula OCT was performed by the retina specialist on </a:t>
            </a:r>
            <a:r>
              <a:rPr lang="en" dirty="0"/>
              <a:t>the same day. </a:t>
            </a:r>
            <a:endParaRPr lang="en-US" dirty="0"/>
          </a:p>
        </p:txBody>
      </p:sp>
      <p:sp>
        <p:nvSpPr>
          <p:cNvPr id="4" name="Slide Number Placeholder 3"/>
          <p:cNvSpPr>
            <a:spLocks noGrp="1"/>
          </p:cNvSpPr>
          <p:nvPr>
            <p:ph type="sldNum" sz="quarter" idx="5"/>
          </p:nvPr>
        </p:nvSpPr>
        <p:spPr/>
        <p:txBody>
          <a:bodyPr/>
          <a:lstStyle/>
          <a:p>
            <a:fld id="{31C3DEA1-6E84-4ABF-B4AB-8D83D3834BF3}" type="slidenum">
              <a:rPr lang="en-US" smtClean="0"/>
              <a:t>4</a:t>
            </a:fld>
            <a:endParaRPr lang="en-US"/>
          </a:p>
        </p:txBody>
      </p:sp>
    </p:spTree>
    <p:extLst>
      <p:ext uri="{BB962C8B-B14F-4D97-AF65-F5344CB8AC3E}">
        <p14:creationId xmlns:p14="http://schemas.microsoft.com/office/powerpoint/2010/main" val="37444974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Macula OCT </a:t>
            </a:r>
            <a:r>
              <a:rPr lang="en" dirty="0"/>
              <a:t>showed in the right eye cystic edema (yellow arrow) and small pocket of subretinal fluid (blue arrow) in the area that appeared blunted in the right retinal image. The left showed altered foveal contour and intraretinal disorganization and atrophy temporal macular atrophy. The patient is started on ranibizumab injections and the edema improves.</a:t>
            </a:r>
            <a:endParaRPr lang="en-US" dirty="0"/>
          </a:p>
          <a:p>
            <a:endParaRPr lang="en-US" dirty="0"/>
          </a:p>
        </p:txBody>
      </p:sp>
      <p:sp>
        <p:nvSpPr>
          <p:cNvPr id="4" name="Slide Number Placeholder 3"/>
          <p:cNvSpPr>
            <a:spLocks noGrp="1"/>
          </p:cNvSpPr>
          <p:nvPr>
            <p:ph type="sldNum" sz="quarter" idx="5"/>
          </p:nvPr>
        </p:nvSpPr>
        <p:spPr/>
        <p:txBody>
          <a:bodyPr/>
          <a:lstStyle/>
          <a:p>
            <a:fld id="{31C3DEA1-6E84-4ABF-B4AB-8D83D3834BF3}" type="slidenum">
              <a:rPr lang="en-US" smtClean="0"/>
              <a:t>5</a:t>
            </a:fld>
            <a:endParaRPr lang="en-US"/>
          </a:p>
        </p:txBody>
      </p:sp>
    </p:spTree>
    <p:extLst>
      <p:ext uri="{BB962C8B-B14F-4D97-AF65-F5344CB8AC3E}">
        <p14:creationId xmlns:p14="http://schemas.microsoft.com/office/powerpoint/2010/main" val="7300393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100"/>
              <a:buNone/>
            </a:pPr>
            <a:r>
              <a:rPr lang="en-US" dirty="0"/>
              <a:t>Fundus fluorescein angiography (FFA) is an invasive dynamic </a:t>
            </a:r>
            <a:r>
              <a:rPr lang="en-US" sz="1200" b="0" i="0" kern="1200" dirty="0">
                <a:solidFill>
                  <a:schemeClr val="tx1"/>
                </a:solidFill>
                <a:effectLst/>
                <a:latin typeface="+mn-lt"/>
                <a:ea typeface="+mn-ea"/>
                <a:cs typeface="+mn-cs"/>
              </a:rPr>
              <a:t>diagnostic imaging test that uses fluorescein dye injected intravenously to visualize retinal blood vessels and determine their structural integrity. It highlights vascular leakages, occlusions and anormal new vessel formation. FFA was performed to detail all vascular anomalies. </a:t>
            </a:r>
            <a:r>
              <a:rPr lang="en-US" dirty="0"/>
              <a:t>Right eye: First frame displayed is at 33 seconds. The eye had normal transit time. in the early phases we see few areas of blockage in the locations of the CWS seen on the prior fundus photos. Additionally, we see a single microaneurysm inferiorly and lacy </a:t>
            </a:r>
            <a:r>
              <a:rPr lang="en-US" dirty="0" err="1"/>
              <a:t>hyperfluorescence</a:t>
            </a:r>
            <a:r>
              <a:rPr lang="en-US" dirty="0"/>
              <a:t> in the ST macula as well as perifoveal telangiectatic vessels especially superiorly. In the later frames on the right eye, we see leakage from the telangiectatic vessels and some vessel staining superiorly and inferiorly which continues to leak in later stages (yellow arrows).</a:t>
            </a:r>
          </a:p>
          <a:p>
            <a:endParaRPr lang="en-US" dirty="0"/>
          </a:p>
        </p:txBody>
      </p:sp>
      <p:sp>
        <p:nvSpPr>
          <p:cNvPr id="4" name="Slide Number Placeholder 3"/>
          <p:cNvSpPr>
            <a:spLocks noGrp="1"/>
          </p:cNvSpPr>
          <p:nvPr>
            <p:ph type="sldNum" sz="quarter" idx="5"/>
          </p:nvPr>
        </p:nvSpPr>
        <p:spPr/>
        <p:txBody>
          <a:bodyPr/>
          <a:lstStyle/>
          <a:p>
            <a:fld id="{31C3DEA1-6E84-4ABF-B4AB-8D83D3834BF3}" type="slidenum">
              <a:rPr lang="en-US" smtClean="0"/>
              <a:t>6</a:t>
            </a:fld>
            <a:endParaRPr lang="en-US"/>
          </a:p>
        </p:txBody>
      </p:sp>
    </p:spTree>
    <p:extLst>
      <p:ext uri="{BB962C8B-B14F-4D97-AF65-F5344CB8AC3E}">
        <p14:creationId xmlns:p14="http://schemas.microsoft.com/office/powerpoint/2010/main" val="35347819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Left eye demonstrates an enlarged foveal avascular zone (FAZ) (blue arrow), with ischemic changes and a shunt vessel (yellow arrow) crossing the horizontal raphe, later phases with some leakage nasally and inferiorly</a:t>
            </a:r>
          </a:p>
          <a:p>
            <a:endParaRPr lang="en-US" dirty="0"/>
          </a:p>
        </p:txBody>
      </p:sp>
      <p:sp>
        <p:nvSpPr>
          <p:cNvPr id="4" name="Slide Number Placeholder 3"/>
          <p:cNvSpPr>
            <a:spLocks noGrp="1"/>
          </p:cNvSpPr>
          <p:nvPr>
            <p:ph type="sldNum" sz="quarter" idx="5"/>
          </p:nvPr>
        </p:nvSpPr>
        <p:spPr/>
        <p:txBody>
          <a:bodyPr/>
          <a:lstStyle/>
          <a:p>
            <a:fld id="{31C3DEA1-6E84-4ABF-B4AB-8D83D3834BF3}" type="slidenum">
              <a:rPr lang="en-US" smtClean="0"/>
              <a:t>7</a:t>
            </a:fld>
            <a:endParaRPr lang="en-US"/>
          </a:p>
        </p:txBody>
      </p:sp>
    </p:spTree>
    <p:extLst>
      <p:ext uri="{BB962C8B-B14F-4D97-AF65-F5344CB8AC3E}">
        <p14:creationId xmlns:p14="http://schemas.microsoft.com/office/powerpoint/2010/main" val="33823194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The differential diagnosis was wide but was felt to be atypical vein occlusion possibly related to a vasculitis of unknown etiology.</a:t>
            </a:r>
          </a:p>
        </p:txBody>
      </p:sp>
      <p:sp>
        <p:nvSpPr>
          <p:cNvPr id="4" name="Slide Number Placeholder 3"/>
          <p:cNvSpPr>
            <a:spLocks noGrp="1"/>
          </p:cNvSpPr>
          <p:nvPr>
            <p:ph type="sldNum" sz="quarter" idx="5"/>
          </p:nvPr>
        </p:nvSpPr>
        <p:spPr/>
        <p:txBody>
          <a:bodyPr/>
          <a:lstStyle/>
          <a:p>
            <a:fld id="{31C3DEA1-6E84-4ABF-B4AB-8D83D3834BF3}" type="slidenum">
              <a:rPr lang="en-US" smtClean="0"/>
              <a:t>8</a:t>
            </a:fld>
            <a:endParaRPr lang="en-US"/>
          </a:p>
        </p:txBody>
      </p:sp>
    </p:spTree>
    <p:extLst>
      <p:ext uri="{BB962C8B-B14F-4D97-AF65-F5344CB8AC3E}">
        <p14:creationId xmlns:p14="http://schemas.microsoft.com/office/powerpoint/2010/main" val="19935164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There was a good response to intra-vitreous injection of  Ranibizumab, an anti-vascular endothelial growth factor (anti-</a:t>
            </a:r>
            <a:r>
              <a:rPr lang="en-US" dirty="0" err="1"/>
              <a:t>VEGFagent</a:t>
            </a:r>
            <a:r>
              <a:rPr lang="en-US" dirty="0"/>
              <a:t>), with resolution of cystoid macular edema ( right image-yellow arrow) and subretinal fluid  (right image-blue arrow). Subsequently  the left eye developed similar retinopathy which also was treated successfully with intravitreal anti-VEGF therapy.</a:t>
            </a:r>
          </a:p>
        </p:txBody>
      </p:sp>
      <p:sp>
        <p:nvSpPr>
          <p:cNvPr id="4" name="Slide Number Placeholder 3"/>
          <p:cNvSpPr>
            <a:spLocks noGrp="1"/>
          </p:cNvSpPr>
          <p:nvPr>
            <p:ph type="sldNum" sz="quarter" idx="5"/>
          </p:nvPr>
        </p:nvSpPr>
        <p:spPr/>
        <p:txBody>
          <a:bodyPr/>
          <a:lstStyle/>
          <a:p>
            <a:fld id="{31C3DEA1-6E84-4ABF-B4AB-8D83D3834BF3}" type="slidenum">
              <a:rPr lang="en-US" smtClean="0"/>
              <a:t>9</a:t>
            </a:fld>
            <a:endParaRPr lang="en-US"/>
          </a:p>
        </p:txBody>
      </p:sp>
    </p:spTree>
    <p:extLst>
      <p:ext uri="{BB962C8B-B14F-4D97-AF65-F5344CB8AC3E}">
        <p14:creationId xmlns:p14="http://schemas.microsoft.com/office/powerpoint/2010/main" val="37767720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Two years later, she developed focal neurological features. What would you do at this point?</a:t>
            </a:r>
          </a:p>
        </p:txBody>
      </p:sp>
      <p:sp>
        <p:nvSpPr>
          <p:cNvPr id="4" name="Slide Number Placeholder 3"/>
          <p:cNvSpPr>
            <a:spLocks noGrp="1"/>
          </p:cNvSpPr>
          <p:nvPr>
            <p:ph type="sldNum" sz="quarter" idx="5"/>
          </p:nvPr>
        </p:nvSpPr>
        <p:spPr/>
        <p:txBody>
          <a:bodyPr/>
          <a:lstStyle/>
          <a:p>
            <a:fld id="{31C3DEA1-6E84-4ABF-B4AB-8D83D3834BF3}" type="slidenum">
              <a:rPr lang="en-US" smtClean="0"/>
              <a:t>10</a:t>
            </a:fld>
            <a:endParaRPr lang="en-US"/>
          </a:p>
        </p:txBody>
      </p:sp>
    </p:spTree>
    <p:extLst>
      <p:ext uri="{BB962C8B-B14F-4D97-AF65-F5344CB8AC3E}">
        <p14:creationId xmlns:p14="http://schemas.microsoft.com/office/powerpoint/2010/main" val="11249208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dk1"/>
                </a:solidFill>
                <a:latin typeface="Calibri"/>
                <a:ea typeface="Calibri"/>
                <a:cs typeface="Calibri"/>
                <a:sym typeface="Calibri"/>
              </a:rPr>
              <a:t>MRI (2016) was reported as normal. Repeat MRI brain and spinal cord (2017) - Axial and Coronal sections demonstrate multifocal T2/FLAIR hyperintense lesions distributed primarily within periventricular white matter tracts, which spare gray matter and subcortical U-fibers, the largest within the right frontal periventricular and corona radiata white matter.  Spinal cord MRI was negative for any lesions. Because of symptoms and white matter lesions, Neurology service felt this might represent multiple sclerosis and </a:t>
            </a:r>
            <a:r>
              <a:rPr lang="en-US" dirty="0" err="1">
                <a:solidFill>
                  <a:schemeClr val="dk1"/>
                </a:solidFill>
                <a:latin typeface="Calibri"/>
                <a:ea typeface="Calibri"/>
                <a:cs typeface="Calibri"/>
                <a:sym typeface="Calibri"/>
              </a:rPr>
              <a:t>Glatimer</a:t>
            </a:r>
            <a:r>
              <a:rPr lang="en-US" dirty="0">
                <a:solidFill>
                  <a:schemeClr val="dk1"/>
                </a:solidFill>
                <a:latin typeface="Calibri"/>
                <a:ea typeface="Calibri"/>
                <a:cs typeface="Calibri"/>
                <a:sym typeface="Calibri"/>
              </a:rPr>
              <a:t> management was commenced. There was minimal response to MS therapy. </a:t>
            </a:r>
            <a:endParaRPr lang="en-US" dirty="0"/>
          </a:p>
          <a:p>
            <a:endParaRPr lang="en-US" dirty="0"/>
          </a:p>
        </p:txBody>
      </p:sp>
      <p:sp>
        <p:nvSpPr>
          <p:cNvPr id="4" name="Slide Number Placeholder 3"/>
          <p:cNvSpPr>
            <a:spLocks noGrp="1"/>
          </p:cNvSpPr>
          <p:nvPr>
            <p:ph type="sldNum" sz="quarter" idx="5"/>
          </p:nvPr>
        </p:nvSpPr>
        <p:spPr/>
        <p:txBody>
          <a:bodyPr/>
          <a:lstStyle/>
          <a:p>
            <a:fld id="{31C3DEA1-6E84-4ABF-B4AB-8D83D3834BF3}" type="slidenum">
              <a:rPr lang="en-US" smtClean="0"/>
              <a:t>11</a:t>
            </a:fld>
            <a:endParaRPr lang="en-US"/>
          </a:p>
        </p:txBody>
      </p:sp>
    </p:spTree>
    <p:extLst>
      <p:ext uri="{BB962C8B-B14F-4D97-AF65-F5344CB8AC3E}">
        <p14:creationId xmlns:p14="http://schemas.microsoft.com/office/powerpoint/2010/main" val="19332861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Diffusion weighted image shows heterogeneous diffusion restriction within the dominant lesion.</a:t>
            </a:r>
          </a:p>
          <a:p>
            <a:endParaRPr lang="en-US" dirty="0"/>
          </a:p>
        </p:txBody>
      </p:sp>
      <p:sp>
        <p:nvSpPr>
          <p:cNvPr id="4" name="Slide Number Placeholder 3"/>
          <p:cNvSpPr>
            <a:spLocks noGrp="1"/>
          </p:cNvSpPr>
          <p:nvPr>
            <p:ph type="sldNum" sz="quarter" idx="5"/>
          </p:nvPr>
        </p:nvSpPr>
        <p:spPr/>
        <p:txBody>
          <a:bodyPr/>
          <a:lstStyle/>
          <a:p>
            <a:fld id="{31C3DEA1-6E84-4ABF-B4AB-8D83D3834BF3}" type="slidenum">
              <a:rPr lang="en-US" smtClean="0"/>
              <a:t>12</a:t>
            </a:fld>
            <a:endParaRPr lang="en-US"/>
          </a:p>
        </p:txBody>
      </p:sp>
    </p:spTree>
    <p:extLst>
      <p:ext uri="{BB962C8B-B14F-4D97-AF65-F5344CB8AC3E}">
        <p14:creationId xmlns:p14="http://schemas.microsoft.com/office/powerpoint/2010/main" val="17301480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Axial and coronal post contrast gadolinium enhanced T1 weighted sequences demonstrated associated patchy, heterogeneous enhancement pattern.</a:t>
            </a:r>
          </a:p>
          <a:p>
            <a:endParaRPr lang="en-US" dirty="0"/>
          </a:p>
        </p:txBody>
      </p:sp>
      <p:sp>
        <p:nvSpPr>
          <p:cNvPr id="4" name="Slide Number Placeholder 3"/>
          <p:cNvSpPr>
            <a:spLocks noGrp="1"/>
          </p:cNvSpPr>
          <p:nvPr>
            <p:ph type="sldNum" sz="quarter" idx="5"/>
          </p:nvPr>
        </p:nvSpPr>
        <p:spPr/>
        <p:txBody>
          <a:bodyPr/>
          <a:lstStyle/>
          <a:p>
            <a:fld id="{31C3DEA1-6E84-4ABF-B4AB-8D83D3834BF3}" type="slidenum">
              <a:rPr lang="en-US" smtClean="0"/>
              <a:t>13</a:t>
            </a:fld>
            <a:endParaRPr lang="en-US"/>
          </a:p>
        </p:txBody>
      </p:sp>
    </p:spTree>
    <p:extLst>
      <p:ext uri="{BB962C8B-B14F-4D97-AF65-F5344CB8AC3E}">
        <p14:creationId xmlns:p14="http://schemas.microsoft.com/office/powerpoint/2010/main" val="27409697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dirty="0"/>
              <a:t>Additional cerebellar FLAIR hyperintense lesions were also identified (Left), also demonstrating corresponding enhancement on post contrast sequences (Right). Differential diagnostic considerations based on these findings include multiple sclerosis, primary CNS vasculitis, CADASIL, and neoplasm, among other considerations.</a:t>
            </a:r>
            <a:endParaRPr lang="en-US" dirty="0"/>
          </a:p>
        </p:txBody>
      </p:sp>
      <p:sp>
        <p:nvSpPr>
          <p:cNvPr id="4" name="Slide Number Placeholder 3"/>
          <p:cNvSpPr>
            <a:spLocks noGrp="1"/>
          </p:cNvSpPr>
          <p:nvPr>
            <p:ph type="sldNum" sz="quarter" idx="5"/>
          </p:nvPr>
        </p:nvSpPr>
        <p:spPr/>
        <p:txBody>
          <a:bodyPr/>
          <a:lstStyle/>
          <a:p>
            <a:fld id="{31C3DEA1-6E84-4ABF-B4AB-8D83D3834BF3}" type="slidenum">
              <a:rPr lang="en-US" smtClean="0"/>
              <a:t>14</a:t>
            </a:fld>
            <a:endParaRPr lang="en-US"/>
          </a:p>
        </p:txBody>
      </p:sp>
    </p:spTree>
    <p:extLst>
      <p:ext uri="{BB962C8B-B14F-4D97-AF65-F5344CB8AC3E}">
        <p14:creationId xmlns:p14="http://schemas.microsoft.com/office/powerpoint/2010/main" val="2369036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A diagnosis of atypical MS was made, and she was managed at an MS Center without any effect.</a:t>
            </a:r>
          </a:p>
        </p:txBody>
      </p:sp>
      <p:sp>
        <p:nvSpPr>
          <p:cNvPr id="4" name="Slide Number Placeholder 3"/>
          <p:cNvSpPr>
            <a:spLocks noGrp="1"/>
          </p:cNvSpPr>
          <p:nvPr>
            <p:ph type="sldNum" sz="quarter" idx="5"/>
          </p:nvPr>
        </p:nvSpPr>
        <p:spPr/>
        <p:txBody>
          <a:bodyPr/>
          <a:lstStyle/>
          <a:p>
            <a:fld id="{31C3DEA1-6E84-4ABF-B4AB-8D83D3834BF3}" type="slidenum">
              <a:rPr lang="en-US" smtClean="0"/>
              <a:t>15</a:t>
            </a:fld>
            <a:endParaRPr lang="en-US"/>
          </a:p>
        </p:txBody>
      </p:sp>
    </p:spTree>
    <p:extLst>
      <p:ext uri="{BB962C8B-B14F-4D97-AF65-F5344CB8AC3E}">
        <p14:creationId xmlns:p14="http://schemas.microsoft.com/office/powerpoint/2010/main" val="15091831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What would you have done at this stage?</a:t>
            </a:r>
          </a:p>
        </p:txBody>
      </p:sp>
      <p:sp>
        <p:nvSpPr>
          <p:cNvPr id="4" name="Slide Number Placeholder 3"/>
          <p:cNvSpPr>
            <a:spLocks noGrp="1"/>
          </p:cNvSpPr>
          <p:nvPr>
            <p:ph type="sldNum" sz="quarter" idx="5"/>
          </p:nvPr>
        </p:nvSpPr>
        <p:spPr/>
        <p:txBody>
          <a:bodyPr/>
          <a:lstStyle/>
          <a:p>
            <a:fld id="{31C3DEA1-6E84-4ABF-B4AB-8D83D3834BF3}" type="slidenum">
              <a:rPr lang="en-US" smtClean="0"/>
              <a:t>16</a:t>
            </a:fld>
            <a:endParaRPr lang="en-US"/>
          </a:p>
        </p:txBody>
      </p:sp>
    </p:spTree>
    <p:extLst>
      <p:ext uri="{BB962C8B-B14F-4D97-AF65-F5344CB8AC3E}">
        <p14:creationId xmlns:p14="http://schemas.microsoft.com/office/powerpoint/2010/main" val="12452677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Repeat brain MRI was performed, followed by brain biopsy and repeat FFA</a:t>
            </a:r>
          </a:p>
        </p:txBody>
      </p:sp>
      <p:sp>
        <p:nvSpPr>
          <p:cNvPr id="4" name="Slide Number Placeholder 3"/>
          <p:cNvSpPr>
            <a:spLocks noGrp="1"/>
          </p:cNvSpPr>
          <p:nvPr>
            <p:ph type="sldNum" sz="quarter" idx="5"/>
          </p:nvPr>
        </p:nvSpPr>
        <p:spPr/>
        <p:txBody>
          <a:bodyPr/>
          <a:lstStyle/>
          <a:p>
            <a:fld id="{31C3DEA1-6E84-4ABF-B4AB-8D83D3834BF3}" type="slidenum">
              <a:rPr lang="en-US" smtClean="0"/>
              <a:t>17</a:t>
            </a:fld>
            <a:endParaRPr lang="en-US"/>
          </a:p>
        </p:txBody>
      </p:sp>
    </p:spTree>
    <p:extLst>
      <p:ext uri="{BB962C8B-B14F-4D97-AF65-F5344CB8AC3E}">
        <p14:creationId xmlns:p14="http://schemas.microsoft.com/office/powerpoint/2010/main" val="14261039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dk1"/>
                </a:solidFill>
                <a:latin typeface="Calibri"/>
                <a:ea typeface="Calibri"/>
                <a:cs typeface="Calibri"/>
                <a:sym typeface="Calibri"/>
              </a:rPr>
              <a:t>Follow up brain MRI performed on 1/4/18 demonstrated slight decrease in size of the dominant FLAIR hyperintense lesion within the right frontal lobe white matter (Left image), which demonstrated persistent heterogeneous, nodular enhancement (Right image), and interval increased size of a FLAIR hyperintense lesion within the left frontal periventricular white matter (Middle image), with new nodular enhancement (Right image).</a:t>
            </a:r>
            <a:endParaRPr lang="en-US" dirty="0"/>
          </a:p>
          <a:p>
            <a:endParaRPr lang="en-US" dirty="0"/>
          </a:p>
        </p:txBody>
      </p:sp>
      <p:sp>
        <p:nvSpPr>
          <p:cNvPr id="4" name="Slide Number Placeholder 3"/>
          <p:cNvSpPr>
            <a:spLocks noGrp="1"/>
          </p:cNvSpPr>
          <p:nvPr>
            <p:ph type="sldNum" sz="quarter" idx="5"/>
          </p:nvPr>
        </p:nvSpPr>
        <p:spPr/>
        <p:txBody>
          <a:bodyPr/>
          <a:lstStyle/>
          <a:p>
            <a:fld id="{31C3DEA1-6E84-4ABF-B4AB-8D83D3834BF3}" type="slidenum">
              <a:rPr lang="en-US" smtClean="0"/>
              <a:t>18</a:t>
            </a:fld>
            <a:endParaRPr lang="en-US"/>
          </a:p>
        </p:txBody>
      </p:sp>
    </p:spTree>
    <p:extLst>
      <p:ext uri="{BB962C8B-B14F-4D97-AF65-F5344CB8AC3E}">
        <p14:creationId xmlns:p14="http://schemas.microsoft.com/office/powerpoint/2010/main" val="722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dk1"/>
                </a:solidFill>
                <a:latin typeface="Calibri"/>
                <a:ea typeface="Calibri"/>
                <a:cs typeface="Calibri"/>
                <a:sym typeface="Calibri"/>
              </a:rPr>
              <a:t>Subsequent follow up brain MRI performed on 4/9/18 demonstrated persistent FLAIR hyperintense lesions within the right and left frontal periventricular white matter, both of which demonstrate persistent nodular enhancement, atypical for demyelinating disease, and with a new smaller FLAIR hyperintense lesion within the left frontal corona radiata white matter (Left) which demonstrates corresponding nodular enhancement (Right).</a:t>
            </a:r>
            <a:endParaRPr lang="en-US" dirty="0"/>
          </a:p>
          <a:p>
            <a:endParaRPr lang="en-US" dirty="0"/>
          </a:p>
        </p:txBody>
      </p:sp>
      <p:sp>
        <p:nvSpPr>
          <p:cNvPr id="4" name="Slide Number Placeholder 3"/>
          <p:cNvSpPr>
            <a:spLocks noGrp="1"/>
          </p:cNvSpPr>
          <p:nvPr>
            <p:ph type="sldNum" sz="quarter" idx="5"/>
          </p:nvPr>
        </p:nvSpPr>
        <p:spPr/>
        <p:txBody>
          <a:bodyPr/>
          <a:lstStyle/>
          <a:p>
            <a:fld id="{31C3DEA1-6E84-4ABF-B4AB-8D83D3834BF3}" type="slidenum">
              <a:rPr lang="en-US" smtClean="0"/>
              <a:t>19</a:t>
            </a:fld>
            <a:endParaRPr lang="en-US"/>
          </a:p>
        </p:txBody>
      </p:sp>
    </p:spTree>
    <p:extLst>
      <p:ext uri="{BB962C8B-B14F-4D97-AF65-F5344CB8AC3E}">
        <p14:creationId xmlns:p14="http://schemas.microsoft.com/office/powerpoint/2010/main" val="21253441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Above is the brain biopsy histopathology and immunohistochemistry.  In summary, there was reactive inflammation and sclerotic vessels with areas of parenchymal axonal damage and loss with cavitation. Specific staining failed to disclose demyelinating disease or malignancy.</a:t>
            </a:r>
          </a:p>
        </p:txBody>
      </p:sp>
      <p:sp>
        <p:nvSpPr>
          <p:cNvPr id="4" name="Slide Number Placeholder 3"/>
          <p:cNvSpPr>
            <a:spLocks noGrp="1"/>
          </p:cNvSpPr>
          <p:nvPr>
            <p:ph type="sldNum" sz="quarter" idx="5"/>
          </p:nvPr>
        </p:nvSpPr>
        <p:spPr/>
        <p:txBody>
          <a:bodyPr/>
          <a:lstStyle/>
          <a:p>
            <a:fld id="{31C3DEA1-6E84-4ABF-B4AB-8D83D3834BF3}" type="slidenum">
              <a:rPr lang="en-US" smtClean="0"/>
              <a:t>20</a:t>
            </a:fld>
            <a:endParaRPr lang="en-US"/>
          </a:p>
        </p:txBody>
      </p:sp>
    </p:spTree>
    <p:extLst>
      <p:ext uri="{BB962C8B-B14F-4D97-AF65-F5344CB8AC3E}">
        <p14:creationId xmlns:p14="http://schemas.microsoft.com/office/powerpoint/2010/main" val="24470667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100"/>
              <a:buNone/>
            </a:pPr>
            <a:r>
              <a:rPr lang="en-US" dirty="0"/>
              <a:t>Simultaneous ocular evaluation - 3 years later</a:t>
            </a:r>
          </a:p>
          <a:p>
            <a:pPr marL="0" lvl="0" indent="0" algn="l" rtl="0">
              <a:lnSpc>
                <a:spcPct val="100000"/>
              </a:lnSpc>
              <a:spcBef>
                <a:spcPts val="0"/>
              </a:spcBef>
              <a:spcAft>
                <a:spcPts val="0"/>
              </a:spcAft>
              <a:buSzPts val="1100"/>
              <a:buNone/>
            </a:pPr>
            <a:r>
              <a:rPr lang="en-US" dirty="0"/>
              <a:t>FFA in the right eye again demonstrates telangiectatic vessels now with perifoveal capillary dropout which in later frames again demonstrates leakage superiorly. The left eye also displayed an enlarging FAZ and similar perifoveal capillary dropout, with new neovascularization at the disc (NVD) as displayed by the progressive leakage of dye at the optic nerve. No longer seen are the shunt vessels in the left eye. Previous vessel staining no longer seen. </a:t>
            </a:r>
          </a:p>
          <a:p>
            <a:endParaRPr lang="en-US" dirty="0"/>
          </a:p>
        </p:txBody>
      </p:sp>
      <p:sp>
        <p:nvSpPr>
          <p:cNvPr id="4" name="Slide Number Placeholder 3"/>
          <p:cNvSpPr>
            <a:spLocks noGrp="1"/>
          </p:cNvSpPr>
          <p:nvPr>
            <p:ph type="sldNum" sz="quarter" idx="5"/>
          </p:nvPr>
        </p:nvSpPr>
        <p:spPr/>
        <p:txBody>
          <a:bodyPr/>
          <a:lstStyle/>
          <a:p>
            <a:fld id="{31C3DEA1-6E84-4ABF-B4AB-8D83D3834BF3}" type="slidenum">
              <a:rPr lang="en-US" smtClean="0"/>
              <a:t>21</a:t>
            </a:fld>
            <a:endParaRPr lang="en-US"/>
          </a:p>
        </p:txBody>
      </p:sp>
    </p:spTree>
    <p:extLst>
      <p:ext uri="{BB962C8B-B14F-4D97-AF65-F5344CB8AC3E}">
        <p14:creationId xmlns:p14="http://schemas.microsoft.com/office/powerpoint/2010/main" val="28436155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What are the likely diagnoses for this patient’s progressive retinal vasculopathy and not-specific white matter disease.</a:t>
            </a:r>
          </a:p>
        </p:txBody>
      </p:sp>
      <p:sp>
        <p:nvSpPr>
          <p:cNvPr id="4" name="Slide Number Placeholder 3"/>
          <p:cNvSpPr>
            <a:spLocks noGrp="1"/>
          </p:cNvSpPr>
          <p:nvPr>
            <p:ph type="sldNum" sz="quarter" idx="5"/>
          </p:nvPr>
        </p:nvSpPr>
        <p:spPr/>
        <p:txBody>
          <a:bodyPr/>
          <a:lstStyle/>
          <a:p>
            <a:fld id="{31C3DEA1-6E84-4ABF-B4AB-8D83D3834BF3}" type="slidenum">
              <a:rPr lang="en-US" smtClean="0"/>
              <a:t>22</a:t>
            </a:fld>
            <a:endParaRPr lang="en-US"/>
          </a:p>
        </p:txBody>
      </p:sp>
    </p:spTree>
    <p:extLst>
      <p:ext uri="{BB962C8B-B14F-4D97-AF65-F5344CB8AC3E}">
        <p14:creationId xmlns:p14="http://schemas.microsoft.com/office/powerpoint/2010/main" val="40432297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Arial" panose="020B0604020202020204" pitchFamily="34" charset="0"/>
                <a:ea typeface="+mn-ea"/>
                <a:cs typeface="Arial" panose="020B0604020202020204" pitchFamily="34" charset="0"/>
              </a:rPr>
              <a:t>Frontal lobe lesion biopsy did not reveal any neoplastic changes and was interpreted as non-specific, representing either ischemia/stroke  or demyelination. </a:t>
            </a:r>
            <a:r>
              <a:rPr lang="en-US" sz="1200" b="0" i="0" kern="1200" dirty="0">
                <a:solidFill>
                  <a:schemeClr val="tx1"/>
                </a:solidFill>
                <a:effectLst/>
                <a:latin typeface="Arial" panose="020B0604020202020204" pitchFamily="34" charset="0"/>
                <a:ea typeface="+mn-ea"/>
                <a:cs typeface="Arial" panose="020B0604020202020204" pitchFamily="34" charset="0"/>
              </a:rPr>
              <a:t>The differential diagnoses of MS. autoimmune vasculitis, brain tumor, Susac’s syndrome or CADASIL were not supported by clinical or histopathology findings. </a:t>
            </a:r>
            <a:r>
              <a:rPr lang="en-US" sz="1200" kern="1200" dirty="0">
                <a:solidFill>
                  <a:schemeClr val="tx1"/>
                </a:solidFill>
                <a:effectLst/>
                <a:latin typeface="Arial" panose="020B0604020202020204" pitchFamily="34" charset="0"/>
                <a:ea typeface="+mn-ea"/>
                <a:cs typeface="Arial" panose="020B0604020202020204" pitchFamily="34" charset="0"/>
              </a:rPr>
              <a:t>At this point, she carried two separate diagnoses that were the best fit, one of retinal vasculitis and the other of multiple sclerosis. *</a:t>
            </a:r>
            <a:r>
              <a:rPr lang="en-US" dirty="0">
                <a:latin typeface="Arial" panose="020B0604020202020204" pitchFamily="34" charset="0"/>
                <a:cs typeface="Arial" panose="020B0604020202020204" pitchFamily="34" charset="0"/>
              </a:rPr>
              <a:t>GOM= </a:t>
            </a:r>
            <a:r>
              <a:rPr lang="en-US" sz="1200" b="0" i="0" kern="1200" dirty="0">
                <a:solidFill>
                  <a:schemeClr val="tx1"/>
                </a:solidFill>
                <a:effectLst/>
                <a:latin typeface="Arial" panose="020B0604020202020204" pitchFamily="34" charset="0"/>
                <a:ea typeface="+mn-ea"/>
                <a:cs typeface="Arial" panose="020B0604020202020204" pitchFamily="34" charset="0"/>
              </a:rPr>
              <a:t>non-amyloid, granular osmiophilic material.</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31C3DEA1-6E84-4ABF-B4AB-8D83D3834BF3}" type="slidenum">
              <a:rPr lang="en-US" smtClean="0"/>
              <a:t>23</a:t>
            </a:fld>
            <a:endParaRPr lang="en-US"/>
          </a:p>
        </p:txBody>
      </p:sp>
    </p:spTree>
    <p:extLst>
      <p:ext uri="{BB962C8B-B14F-4D97-AF65-F5344CB8AC3E}">
        <p14:creationId xmlns:p14="http://schemas.microsoft.com/office/powerpoint/2010/main" val="35989745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What would you do now?</a:t>
            </a:r>
          </a:p>
        </p:txBody>
      </p:sp>
      <p:sp>
        <p:nvSpPr>
          <p:cNvPr id="4" name="Slide Number Placeholder 3"/>
          <p:cNvSpPr>
            <a:spLocks noGrp="1"/>
          </p:cNvSpPr>
          <p:nvPr>
            <p:ph type="sldNum" sz="quarter" idx="5"/>
          </p:nvPr>
        </p:nvSpPr>
        <p:spPr/>
        <p:txBody>
          <a:bodyPr/>
          <a:lstStyle/>
          <a:p>
            <a:fld id="{31C3DEA1-6E84-4ABF-B4AB-8D83D3834BF3}" type="slidenum">
              <a:rPr lang="en-US" smtClean="0"/>
              <a:t>24</a:t>
            </a:fld>
            <a:endParaRPr lang="en-US"/>
          </a:p>
        </p:txBody>
      </p:sp>
    </p:spTree>
    <p:extLst>
      <p:ext uri="{BB962C8B-B14F-4D97-AF65-F5344CB8AC3E}">
        <p14:creationId xmlns:p14="http://schemas.microsoft.com/office/powerpoint/2010/main" val="27293467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She was referred to </a:t>
            </a:r>
            <a:r>
              <a:rPr lang="en-US" dirty="0" err="1"/>
              <a:t>Neuroophthalmology</a:t>
            </a:r>
            <a:r>
              <a:rPr lang="en-US" dirty="0"/>
              <a:t> for re-evaluation. </a:t>
            </a:r>
            <a:r>
              <a:rPr lang="en-US" dirty="0" err="1"/>
              <a:t>Neuroophthalmic</a:t>
            </a:r>
            <a:r>
              <a:rPr lang="en-US" dirty="0"/>
              <a:t> exam remarkable for normal Snellen but abnormal color vision; HVF showed vague inferonasal defects left&gt;right; SLE was normal and DFE revealed pale optic nerves without obvious neovascularization. Macular drusen and scattered CWS were noted. The was no evidence of occlusive vasculopathy. </a:t>
            </a:r>
          </a:p>
          <a:p>
            <a:endParaRPr lang="en-US" dirty="0"/>
          </a:p>
        </p:txBody>
      </p:sp>
      <p:sp>
        <p:nvSpPr>
          <p:cNvPr id="4" name="Slide Number Placeholder 3"/>
          <p:cNvSpPr>
            <a:spLocks noGrp="1"/>
          </p:cNvSpPr>
          <p:nvPr>
            <p:ph type="sldNum" sz="quarter" idx="5"/>
          </p:nvPr>
        </p:nvSpPr>
        <p:spPr/>
        <p:txBody>
          <a:bodyPr/>
          <a:lstStyle/>
          <a:p>
            <a:fld id="{31C3DEA1-6E84-4ABF-B4AB-8D83D3834BF3}" type="slidenum">
              <a:rPr lang="en-US" smtClean="0"/>
              <a:t>25</a:t>
            </a:fld>
            <a:endParaRPr lang="en-US"/>
          </a:p>
        </p:txBody>
      </p:sp>
    </p:spTree>
    <p:extLst>
      <p:ext uri="{BB962C8B-B14F-4D97-AF65-F5344CB8AC3E}">
        <p14:creationId xmlns:p14="http://schemas.microsoft.com/office/powerpoint/2010/main" val="24710748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OCTA: Optical Coherence Tomography-Angiography </a:t>
            </a:r>
            <a:r>
              <a:rPr lang="en-US" sz="1200" dirty="0"/>
              <a:t>is a quick non-invasive, new technology that uses laser light reflectance that differentiates moving red blood cells from immobile surrounding tissue This testing generates a high-resolution image of the vast network of optic nerve, choroid and retinal vessels. It accurately depicts these vessels without the need </a:t>
            </a:r>
            <a:r>
              <a:rPr lang="en-US" sz="1200"/>
              <a:t>for intravenous fluoresceine </a:t>
            </a:r>
            <a:r>
              <a:rPr lang="en-US" sz="1200" dirty="0"/>
              <a:t>dye.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Neuroopthalmology</a:t>
            </a:r>
            <a:r>
              <a:rPr lang="en-US" dirty="0"/>
              <a:t> ordered OCT-Angiography. The </a:t>
            </a:r>
            <a:r>
              <a:rPr lang="en-US" sz="1200" kern="1200" dirty="0">
                <a:solidFill>
                  <a:schemeClr val="tx1"/>
                </a:solidFill>
                <a:effectLst/>
                <a:latin typeface="+mn-lt"/>
                <a:ea typeface="+mn-ea"/>
                <a:cs typeface="+mn-cs"/>
              </a:rPr>
              <a:t>swept field OCT-angiography revealed obvious capillary dropout (yellow arrows) and increase in the size of the capillary free foveal avascular zone (FAZ) bilaterally especially in the left eye. Although the FAZ in the center of the macula is a normal anatomical feature, these zones were notable for their increased size.</a:t>
            </a:r>
            <a:endParaRPr lang="en-US" dirty="0"/>
          </a:p>
        </p:txBody>
      </p:sp>
      <p:sp>
        <p:nvSpPr>
          <p:cNvPr id="4" name="Slide Number Placeholder 3"/>
          <p:cNvSpPr>
            <a:spLocks noGrp="1"/>
          </p:cNvSpPr>
          <p:nvPr>
            <p:ph type="sldNum" sz="quarter" idx="5"/>
          </p:nvPr>
        </p:nvSpPr>
        <p:spPr/>
        <p:txBody>
          <a:bodyPr/>
          <a:lstStyle/>
          <a:p>
            <a:fld id="{31C3DEA1-6E84-4ABF-B4AB-8D83D3834BF3}" type="slidenum">
              <a:rPr lang="en-US" smtClean="0"/>
              <a:t>26</a:t>
            </a:fld>
            <a:endParaRPr lang="en-US"/>
          </a:p>
        </p:txBody>
      </p:sp>
    </p:spTree>
    <p:extLst>
      <p:ext uri="{BB962C8B-B14F-4D97-AF65-F5344CB8AC3E}">
        <p14:creationId xmlns:p14="http://schemas.microsoft.com/office/powerpoint/2010/main" val="24967094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Neuroophthalmology</a:t>
            </a:r>
            <a:r>
              <a:rPr lang="en-US" dirty="0"/>
              <a:t> </a:t>
            </a:r>
            <a:r>
              <a:rPr lang="en-US" sz="1200" kern="1200" dirty="0">
                <a:solidFill>
                  <a:schemeClr val="tx1"/>
                </a:solidFill>
                <a:effectLst/>
                <a:latin typeface="+mn-lt"/>
                <a:ea typeface="+mn-ea"/>
                <a:cs typeface="+mn-cs"/>
              </a:rPr>
              <a:t>re-evaluation at one month revealed her examination overall was unchanged. Visual fields revealed inferonasal changes on the right and a nasal defect on the left, densest inferiorly. It was felt, instead of two diagnoses, there was a likely unifying diagnosis for </a:t>
            </a:r>
            <a:r>
              <a:rPr lang="en-US" sz="1200" kern="1200" dirty="0" err="1">
                <a:solidFill>
                  <a:schemeClr val="tx1"/>
                </a:solidFill>
                <a:effectLst/>
                <a:latin typeface="+mn-lt"/>
                <a:ea typeface="+mn-ea"/>
                <a:cs typeface="+mn-cs"/>
              </a:rPr>
              <a:t>retino</a:t>
            </a:r>
            <a:r>
              <a:rPr lang="en-US" sz="1200" kern="1200" dirty="0">
                <a:solidFill>
                  <a:schemeClr val="tx1"/>
                </a:solidFill>
                <a:effectLst/>
                <a:latin typeface="+mn-lt"/>
                <a:ea typeface="+mn-ea"/>
                <a:cs typeface="+mn-cs"/>
              </a:rPr>
              <a:t>-vasculopathy and brain lesions. What testing would you order at this time?</a:t>
            </a:r>
          </a:p>
          <a:p>
            <a:r>
              <a:rPr lang="en-US" dirty="0"/>
              <a:t> </a:t>
            </a:r>
          </a:p>
        </p:txBody>
      </p:sp>
      <p:sp>
        <p:nvSpPr>
          <p:cNvPr id="4" name="Slide Number Placeholder 3"/>
          <p:cNvSpPr>
            <a:spLocks noGrp="1"/>
          </p:cNvSpPr>
          <p:nvPr>
            <p:ph type="sldNum" sz="quarter" idx="5"/>
          </p:nvPr>
        </p:nvSpPr>
        <p:spPr/>
        <p:txBody>
          <a:bodyPr/>
          <a:lstStyle/>
          <a:p>
            <a:fld id="{31C3DEA1-6E84-4ABF-B4AB-8D83D3834BF3}" type="slidenum">
              <a:rPr lang="en-US" smtClean="0"/>
              <a:t>27</a:t>
            </a:fld>
            <a:endParaRPr lang="en-US"/>
          </a:p>
        </p:txBody>
      </p:sp>
    </p:spTree>
    <p:extLst>
      <p:ext uri="{BB962C8B-B14F-4D97-AF65-F5344CB8AC3E}">
        <p14:creationId xmlns:p14="http://schemas.microsoft.com/office/powerpoint/2010/main" val="11999711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The </a:t>
            </a:r>
            <a:r>
              <a:rPr lang="en-US" dirty="0" err="1"/>
              <a:t>neuroophthalmologist</a:t>
            </a:r>
            <a:r>
              <a:rPr lang="en-US" dirty="0"/>
              <a:t> felt there was likely one diagnosis unifying the progressive retinovascular and cerebrovascular manifestations. This patient’s clinical manifestations and course resembled a condition first described by Grand et al in 1988. Also, t</a:t>
            </a:r>
            <a:r>
              <a:rPr lang="en-US" sz="1200" kern="1200" dirty="0">
                <a:solidFill>
                  <a:schemeClr val="tx1"/>
                </a:solidFill>
                <a:effectLst/>
                <a:latin typeface="+mn-lt"/>
                <a:ea typeface="+mn-ea"/>
                <a:cs typeface="+mn-cs"/>
              </a:rPr>
              <a:t>he previous FFAs and OCTA revealed large FAZ. Although not pathognomonic , these findings are typical in </a:t>
            </a:r>
            <a:r>
              <a:rPr lang="en" dirty="0"/>
              <a:t>cerebral leukoencephalopathy and systemic manifestations (RVCL-S).</a:t>
            </a:r>
            <a:r>
              <a:rPr lang="en-US" dirty="0"/>
              <a:t> Genetic testing was ordered and was positive for a common variant of TREX-1 mutation and RVCL-S</a:t>
            </a:r>
          </a:p>
        </p:txBody>
      </p:sp>
      <p:sp>
        <p:nvSpPr>
          <p:cNvPr id="4" name="Slide Number Placeholder 3"/>
          <p:cNvSpPr>
            <a:spLocks noGrp="1"/>
          </p:cNvSpPr>
          <p:nvPr>
            <p:ph type="sldNum" sz="quarter" idx="5"/>
          </p:nvPr>
        </p:nvSpPr>
        <p:spPr/>
        <p:txBody>
          <a:bodyPr/>
          <a:lstStyle/>
          <a:p>
            <a:fld id="{31C3DEA1-6E84-4ABF-B4AB-8D83D3834BF3}" type="slidenum">
              <a:rPr lang="en-US" smtClean="0"/>
              <a:t>28</a:t>
            </a:fld>
            <a:endParaRPr lang="en-US"/>
          </a:p>
        </p:txBody>
      </p:sp>
    </p:spTree>
    <p:extLst>
      <p:ext uri="{BB962C8B-B14F-4D97-AF65-F5344CB8AC3E}">
        <p14:creationId xmlns:p14="http://schemas.microsoft.com/office/powerpoint/2010/main" val="10292871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In summary, a middle-aged female with a history of hypertension was referred for  progressive </a:t>
            </a:r>
            <a:r>
              <a:rPr lang="en-US" dirty="0" err="1"/>
              <a:t>retino</a:t>
            </a:r>
            <a:r>
              <a:rPr lang="en-US" dirty="0"/>
              <a:t>-vasculopathy disease with vascular occlusion and neovascularization neurologic deficits with increased white matter lesions. Genetic testing revealed a TREX-1 mutation and diagnosis of RVCL-S was made.</a:t>
            </a:r>
          </a:p>
        </p:txBody>
      </p:sp>
      <p:sp>
        <p:nvSpPr>
          <p:cNvPr id="4" name="Slide Number Placeholder 3"/>
          <p:cNvSpPr>
            <a:spLocks noGrp="1"/>
          </p:cNvSpPr>
          <p:nvPr>
            <p:ph type="sldNum" sz="quarter" idx="5"/>
          </p:nvPr>
        </p:nvSpPr>
        <p:spPr/>
        <p:txBody>
          <a:bodyPr/>
          <a:lstStyle/>
          <a:p>
            <a:fld id="{31C3DEA1-6E84-4ABF-B4AB-8D83D3834BF3}" type="slidenum">
              <a:rPr lang="en-US" smtClean="0"/>
              <a:t>29</a:t>
            </a:fld>
            <a:endParaRPr lang="en-US"/>
          </a:p>
        </p:txBody>
      </p:sp>
    </p:spTree>
    <p:extLst>
      <p:ext uri="{BB962C8B-B14F-4D97-AF65-F5344CB8AC3E}">
        <p14:creationId xmlns:p14="http://schemas.microsoft.com/office/powerpoint/2010/main" val="12747984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First described  in 1988 as a cerebral leukoencephalopathy, RVCL-S has also been named:</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cerebroretinal</a:t>
            </a:r>
            <a:r>
              <a:rPr lang="en-US" sz="1200" kern="1200" dirty="0">
                <a:solidFill>
                  <a:schemeClr val="tx1"/>
                </a:solidFill>
                <a:effectLst/>
                <a:latin typeface="+mn-lt"/>
                <a:ea typeface="+mn-ea"/>
                <a:cs typeface="+mn-cs"/>
              </a:rPr>
              <a:t> vasculopathy (CRV),  hereditary vascular retinopathy (HVR), Hereditary systemic angiopathy (HSA), hereditary </a:t>
            </a:r>
            <a:r>
              <a:rPr lang="en-US" sz="1200" kern="1200" dirty="0" err="1">
                <a:solidFill>
                  <a:schemeClr val="tx1"/>
                </a:solidFill>
                <a:effectLst/>
                <a:latin typeface="+mn-lt"/>
                <a:ea typeface="+mn-ea"/>
                <a:cs typeface="+mn-cs"/>
              </a:rPr>
              <a:t>endotheliopathy</a:t>
            </a:r>
            <a:r>
              <a:rPr lang="en-US" sz="1200" kern="1200" dirty="0">
                <a:solidFill>
                  <a:schemeClr val="tx1"/>
                </a:solidFill>
                <a:effectLst/>
                <a:latin typeface="+mn-lt"/>
                <a:ea typeface="+mn-ea"/>
                <a:cs typeface="+mn-cs"/>
              </a:rPr>
              <a:t>, retinopathy, nephropathy and stroke (HERNS) and retinal vasculopathy with cerebral leukodystrophy (RVCL). Patients with this disorder have a chromosome 3p211.-p21.3 heterozygous C-terminal frameshift and present in middle age with retina, brain and various systemic manifestations. Phenotypic variability within one pedigree has been reported..</a:t>
            </a:r>
            <a:endParaRPr lang="en-US" dirty="0"/>
          </a:p>
        </p:txBody>
      </p:sp>
      <p:sp>
        <p:nvSpPr>
          <p:cNvPr id="4" name="Slide Number Placeholder 3"/>
          <p:cNvSpPr>
            <a:spLocks noGrp="1"/>
          </p:cNvSpPr>
          <p:nvPr>
            <p:ph type="sldNum" sz="quarter" idx="5"/>
          </p:nvPr>
        </p:nvSpPr>
        <p:spPr/>
        <p:txBody>
          <a:bodyPr/>
          <a:lstStyle/>
          <a:p>
            <a:fld id="{31C3DEA1-6E84-4ABF-B4AB-8D83D3834BF3}" type="slidenum">
              <a:rPr lang="en-US" smtClean="0"/>
              <a:t>30</a:t>
            </a:fld>
            <a:endParaRPr lang="en-US"/>
          </a:p>
        </p:txBody>
      </p:sp>
    </p:spTree>
    <p:extLst>
      <p:ext uri="{BB962C8B-B14F-4D97-AF65-F5344CB8AC3E}">
        <p14:creationId xmlns:p14="http://schemas.microsoft.com/office/powerpoint/2010/main" val="12615505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Common clinical manifestations of RVCL-S are retina and brain lesions. Additional systemic features are renal and hepatic insufficiency, anemia, hypertension and Raynaud’s phenomenon. Currently, there are no known pathognomonic clinical, radiologic or histopathology findings nor a consensus of criteria of clinical symptoms/signs to suggest RVCL-S and prompt genetic testing.</a:t>
            </a:r>
          </a:p>
          <a:p>
            <a:endParaRPr lang="en-US" dirty="0"/>
          </a:p>
        </p:txBody>
      </p:sp>
      <p:sp>
        <p:nvSpPr>
          <p:cNvPr id="4" name="Slide Number Placeholder 3"/>
          <p:cNvSpPr>
            <a:spLocks noGrp="1"/>
          </p:cNvSpPr>
          <p:nvPr>
            <p:ph type="sldNum" sz="quarter" idx="5"/>
          </p:nvPr>
        </p:nvSpPr>
        <p:spPr/>
        <p:txBody>
          <a:bodyPr/>
          <a:lstStyle/>
          <a:p>
            <a:fld id="{31C3DEA1-6E84-4ABF-B4AB-8D83D3834BF3}" type="slidenum">
              <a:rPr lang="en-US" smtClean="0"/>
              <a:t>31</a:t>
            </a:fld>
            <a:endParaRPr lang="en-US"/>
          </a:p>
        </p:txBody>
      </p:sp>
    </p:spTree>
    <p:extLst>
      <p:ext uri="{BB962C8B-B14F-4D97-AF65-F5344CB8AC3E}">
        <p14:creationId xmlns:p14="http://schemas.microsoft.com/office/powerpoint/2010/main" val="25960529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RVCL-S often is misdiagnosed as MS, brain tumor, autoimmune vasculitis or CADASIL (</a:t>
            </a:r>
            <a:r>
              <a:rPr lang="en-US" sz="1200" b="0" i="0" kern="1200" dirty="0">
                <a:solidFill>
                  <a:schemeClr val="tx1"/>
                </a:solidFill>
                <a:effectLst/>
                <a:latin typeface="+mn-lt"/>
                <a:ea typeface="+mn-ea"/>
                <a:cs typeface="+mn-cs"/>
              </a:rPr>
              <a:t>cerebral autosomal dominant arteriopathy with subcortical infarcts and leukoencephalopathy).</a:t>
            </a:r>
          </a:p>
          <a:p>
            <a:r>
              <a:rPr lang="en-US" sz="1200" b="0" i="0" kern="1200" dirty="0">
                <a:solidFill>
                  <a:schemeClr val="tx1"/>
                </a:solidFill>
                <a:effectLst/>
                <a:latin typeface="+mn-lt"/>
                <a:ea typeface="+mn-ea"/>
                <a:cs typeface="+mn-cs"/>
              </a:rPr>
              <a:t>Constellation of symptoms and signs with genetic testing only means for diagnosis; FFA and OCTA findings of large FAZ and lost </a:t>
            </a:r>
            <a:r>
              <a:rPr lang="en-US" sz="1200" b="0" i="0" kern="1200" dirty="0" err="1">
                <a:solidFill>
                  <a:schemeClr val="tx1"/>
                </a:solidFill>
                <a:effectLst/>
                <a:latin typeface="+mn-lt"/>
                <a:ea typeface="+mn-ea"/>
                <a:cs typeface="+mn-cs"/>
              </a:rPr>
              <a:t>decr</a:t>
            </a:r>
            <a:r>
              <a:rPr lang="en-US" sz="1200" b="0" i="0" kern="1200" dirty="0">
                <a:solidFill>
                  <a:schemeClr val="tx1"/>
                </a:solidFill>
                <a:effectLst/>
                <a:latin typeface="+mn-lt"/>
                <a:ea typeface="+mn-ea"/>
                <a:cs typeface="+mn-cs"/>
              </a:rPr>
              <a:t> retinal vascular density are suggestive and may found in pre-symptomatic patients and undiagnosed relations. There are no recognized treatments, and premature death occurs within 10yrs. For various reasons, early recognition is important not least of which is to avoid unnecessary procedures like brain biopsy.</a:t>
            </a:r>
            <a:endParaRPr lang="en-US" dirty="0"/>
          </a:p>
        </p:txBody>
      </p:sp>
      <p:sp>
        <p:nvSpPr>
          <p:cNvPr id="4" name="Slide Number Placeholder 3"/>
          <p:cNvSpPr>
            <a:spLocks noGrp="1"/>
          </p:cNvSpPr>
          <p:nvPr>
            <p:ph type="sldNum" sz="quarter" idx="5"/>
          </p:nvPr>
        </p:nvSpPr>
        <p:spPr/>
        <p:txBody>
          <a:bodyPr/>
          <a:lstStyle/>
          <a:p>
            <a:fld id="{31C3DEA1-6E84-4ABF-B4AB-8D83D3834BF3}" type="slidenum">
              <a:rPr lang="en-US" smtClean="0"/>
              <a:t>32</a:t>
            </a:fld>
            <a:endParaRPr lang="en-US"/>
          </a:p>
        </p:txBody>
      </p:sp>
    </p:spTree>
    <p:extLst>
      <p:ext uri="{BB962C8B-B14F-4D97-AF65-F5344CB8AC3E}">
        <p14:creationId xmlns:p14="http://schemas.microsoft.com/office/powerpoint/2010/main" val="6833007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We referred this patient to an established RVCL-S center for assistance with management and help with constructing a family tree.</a:t>
            </a:r>
          </a:p>
        </p:txBody>
      </p:sp>
      <p:sp>
        <p:nvSpPr>
          <p:cNvPr id="4" name="Slide Number Placeholder 3"/>
          <p:cNvSpPr>
            <a:spLocks noGrp="1"/>
          </p:cNvSpPr>
          <p:nvPr>
            <p:ph type="sldNum" sz="quarter" idx="5"/>
          </p:nvPr>
        </p:nvSpPr>
        <p:spPr/>
        <p:txBody>
          <a:bodyPr/>
          <a:lstStyle/>
          <a:p>
            <a:fld id="{31C3DEA1-6E84-4ABF-B4AB-8D83D3834BF3}" type="slidenum">
              <a:rPr lang="en-US" smtClean="0"/>
              <a:t>34</a:t>
            </a:fld>
            <a:endParaRPr lang="en-US"/>
          </a:p>
        </p:txBody>
      </p:sp>
    </p:spTree>
    <p:extLst>
      <p:ext uri="{BB962C8B-B14F-4D97-AF65-F5344CB8AC3E}">
        <p14:creationId xmlns:p14="http://schemas.microsoft.com/office/powerpoint/2010/main" val="1554674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Calibri"/>
                <a:cs typeface="Calibri"/>
              </a:rPr>
              <a:t>A family tree was constructed with information accumulated at Washington University RVCL-S center. Here is the pedigree of the proband’s (arrow </a:t>
            </a:r>
            <a:r>
              <a:rPr lang="en-US" sz="1200" dirty="0">
                <a:latin typeface="Calibri"/>
                <a:cs typeface="Calibri"/>
                <a:sym typeface="Wingdings"/>
              </a:rPr>
              <a:t>)</a:t>
            </a:r>
            <a:r>
              <a:rPr lang="en-US" sz="1200" dirty="0">
                <a:latin typeface="Calibri"/>
                <a:cs typeface="Calibri"/>
              </a:rPr>
              <a:t> immediate and extended 30-member family traced back to their unifying ancestor. 1 of 3 siblings also tested positive for the TREX-1 mutation (M/W) along with 2 others in the extended family. Suspected TREX-1 positive family members are labeled with an asterisk (*). All confirmed and suspected members are labeled by color with the organ systems affected by RVCL-S: Red </a:t>
            </a:r>
            <a:r>
              <a:rPr lang="mr-IN" sz="1200" dirty="0">
                <a:latin typeface="Calibri"/>
                <a:cs typeface="Calibri"/>
              </a:rPr>
              <a:t>–</a:t>
            </a:r>
            <a:r>
              <a:rPr lang="en-US" sz="1200" dirty="0">
                <a:latin typeface="Calibri"/>
                <a:cs typeface="Calibri"/>
              </a:rPr>
              <a:t> Brain lesion, Blue </a:t>
            </a:r>
            <a:r>
              <a:rPr lang="mr-IN" sz="1200" dirty="0">
                <a:latin typeface="Calibri"/>
                <a:cs typeface="Calibri"/>
              </a:rPr>
              <a:t>–</a:t>
            </a:r>
            <a:r>
              <a:rPr lang="en-US" sz="1200" dirty="0">
                <a:latin typeface="Calibri"/>
                <a:cs typeface="Calibri"/>
              </a:rPr>
              <a:t> Ocular lesion, Green </a:t>
            </a:r>
            <a:r>
              <a:rPr lang="mr-IN" sz="1200" dirty="0">
                <a:latin typeface="Calibri"/>
                <a:cs typeface="Calibri"/>
              </a:rPr>
              <a:t>–</a:t>
            </a:r>
            <a:r>
              <a:rPr lang="en-US" sz="1200" dirty="0">
                <a:latin typeface="Calibri"/>
                <a:cs typeface="Calibri"/>
              </a:rPr>
              <a:t> Systemic lesion, Yellow </a:t>
            </a:r>
            <a:r>
              <a:rPr lang="mr-IN" sz="1200" dirty="0">
                <a:latin typeface="Calibri"/>
                <a:cs typeface="Calibri"/>
              </a:rPr>
              <a:t>–</a:t>
            </a:r>
            <a:r>
              <a:rPr lang="en-US" sz="1200" dirty="0">
                <a:latin typeface="Calibri"/>
                <a:cs typeface="Calibri"/>
              </a:rPr>
              <a:t> Migraines. Three other members are suspected of having had RVCL-S, although currently, we lack clinical histories. Most patients with RVCL-S in this </a:t>
            </a:r>
            <a:r>
              <a:rPr lang="en-US" dirty="0"/>
              <a:t>pedigree, had ocular manifestations  that frequently were the initiating disorder. Of note her mother had a history of “macular degeneration” and died after a CVA. 13 of 30 members of this family have confirmed or suspected RVCL-S. Phenotypic variation has been reported in other pedigrees and is obvious in this extended family.</a:t>
            </a:r>
          </a:p>
          <a:p>
            <a:endParaRPr lang="en-US" dirty="0"/>
          </a:p>
        </p:txBody>
      </p:sp>
      <p:sp>
        <p:nvSpPr>
          <p:cNvPr id="4" name="Slide Number Placeholder 3"/>
          <p:cNvSpPr>
            <a:spLocks noGrp="1"/>
          </p:cNvSpPr>
          <p:nvPr>
            <p:ph type="sldNum" sz="quarter" idx="5"/>
          </p:nvPr>
        </p:nvSpPr>
        <p:spPr/>
        <p:txBody>
          <a:bodyPr/>
          <a:lstStyle/>
          <a:p>
            <a:fld id="{31C3DEA1-6E84-4ABF-B4AB-8D83D3834BF3}" type="slidenum">
              <a:rPr lang="en-US" smtClean="0"/>
              <a:t>35</a:t>
            </a:fld>
            <a:endParaRPr lang="en-US"/>
          </a:p>
        </p:txBody>
      </p:sp>
    </p:spTree>
    <p:extLst>
      <p:ext uri="{BB962C8B-B14F-4D97-AF65-F5344CB8AC3E}">
        <p14:creationId xmlns:p14="http://schemas.microsoft.com/office/powerpoint/2010/main" val="220574467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She was placed in a clinical trial with Crizanlizumab, an FDA-approved drug used for painful sickle cell crises. It works by mitigating microvascular ischemia. Although this drug has been shown to reduce retinal nonperfusion in RVCL-S, our patient failed to respond at the end of her treatment course. She has been lost to follow up since 2023.</a:t>
            </a:r>
          </a:p>
        </p:txBody>
      </p:sp>
      <p:sp>
        <p:nvSpPr>
          <p:cNvPr id="4" name="Slide Number Placeholder 3"/>
          <p:cNvSpPr>
            <a:spLocks noGrp="1"/>
          </p:cNvSpPr>
          <p:nvPr>
            <p:ph type="sldNum" sz="quarter" idx="5"/>
          </p:nvPr>
        </p:nvSpPr>
        <p:spPr/>
        <p:txBody>
          <a:bodyPr/>
          <a:lstStyle/>
          <a:p>
            <a:fld id="{31C3DEA1-6E84-4ABF-B4AB-8D83D3834BF3}" type="slidenum">
              <a:rPr lang="en-US" smtClean="0"/>
              <a:t>36</a:t>
            </a:fld>
            <a:endParaRPr lang="en-US"/>
          </a:p>
        </p:txBody>
      </p:sp>
    </p:spTree>
    <p:extLst>
      <p:ext uri="{BB962C8B-B14F-4D97-AF65-F5344CB8AC3E}">
        <p14:creationId xmlns:p14="http://schemas.microsoft.com/office/powerpoint/2010/main" val="34003055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RVCL-S was  a challenging diagnosis to make. Often underdiagnosed or misdiagnosed, genetic testing when confronted with progressive non-specific retinal vasculopathy and white matter disease, may disclose this rare condition. Exploration of the family tree exposed a new pedigree and revealed phenotypic variation.</a:t>
            </a:r>
          </a:p>
        </p:txBody>
      </p:sp>
      <p:sp>
        <p:nvSpPr>
          <p:cNvPr id="4" name="Slide Number Placeholder 3"/>
          <p:cNvSpPr>
            <a:spLocks noGrp="1"/>
          </p:cNvSpPr>
          <p:nvPr>
            <p:ph type="sldNum" sz="quarter" idx="5"/>
          </p:nvPr>
        </p:nvSpPr>
        <p:spPr/>
        <p:txBody>
          <a:bodyPr/>
          <a:lstStyle/>
          <a:p>
            <a:fld id="{31C3DEA1-6E84-4ABF-B4AB-8D83D3834BF3}" type="slidenum">
              <a:rPr lang="en-US" smtClean="0"/>
              <a:t>37</a:t>
            </a:fld>
            <a:endParaRPr lang="en-US"/>
          </a:p>
        </p:txBody>
      </p:sp>
    </p:spTree>
    <p:extLst>
      <p:ext uri="{BB962C8B-B14F-4D97-AF65-F5344CB8AC3E}">
        <p14:creationId xmlns:p14="http://schemas.microsoft.com/office/powerpoint/2010/main" val="106630085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RVCL-S is a rare monogenetic disorder affecting small blood vessels. Currently, there are no diagnostic criteria nor pathognomonic features to suggest genetic  testing.  The constellation of </a:t>
            </a:r>
            <a:r>
              <a:rPr lang="en-US" dirty="0" err="1"/>
              <a:t>retino</a:t>
            </a:r>
            <a:r>
              <a:rPr lang="en-US" dirty="0"/>
              <a:t>-vascular disease, white matter disease +/- systemic disorders should prompt testing for TREX-1 mutation to diagnose RVCL-S.</a:t>
            </a:r>
          </a:p>
        </p:txBody>
      </p:sp>
      <p:sp>
        <p:nvSpPr>
          <p:cNvPr id="4" name="Slide Number Placeholder 3"/>
          <p:cNvSpPr>
            <a:spLocks noGrp="1"/>
          </p:cNvSpPr>
          <p:nvPr>
            <p:ph type="sldNum" sz="quarter" idx="5"/>
          </p:nvPr>
        </p:nvSpPr>
        <p:spPr/>
        <p:txBody>
          <a:bodyPr/>
          <a:lstStyle/>
          <a:p>
            <a:fld id="{31C3DEA1-6E84-4ABF-B4AB-8D83D3834BF3}" type="slidenum">
              <a:rPr lang="en-US" smtClean="0"/>
              <a:t>38</a:t>
            </a:fld>
            <a:endParaRPr lang="en-US"/>
          </a:p>
        </p:txBody>
      </p:sp>
    </p:spTree>
    <p:extLst>
      <p:ext uri="{BB962C8B-B14F-4D97-AF65-F5344CB8AC3E}">
        <p14:creationId xmlns:p14="http://schemas.microsoft.com/office/powerpoint/2010/main" val="293629987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Listed here are our acknowledgements.</a:t>
            </a:r>
          </a:p>
        </p:txBody>
      </p:sp>
      <p:sp>
        <p:nvSpPr>
          <p:cNvPr id="4" name="Slide Number Placeholder 3"/>
          <p:cNvSpPr>
            <a:spLocks noGrp="1"/>
          </p:cNvSpPr>
          <p:nvPr>
            <p:ph type="sldNum" sz="quarter" idx="5"/>
          </p:nvPr>
        </p:nvSpPr>
        <p:spPr/>
        <p:txBody>
          <a:bodyPr/>
          <a:lstStyle/>
          <a:p>
            <a:fld id="{31C3DEA1-6E84-4ABF-B4AB-8D83D3834BF3}" type="slidenum">
              <a:rPr lang="en-US" smtClean="0"/>
              <a:t>39</a:t>
            </a:fld>
            <a:endParaRPr lang="en-US"/>
          </a:p>
        </p:txBody>
      </p:sp>
    </p:spTree>
    <p:extLst>
      <p:ext uri="{BB962C8B-B14F-4D97-AF65-F5344CB8AC3E}">
        <p14:creationId xmlns:p14="http://schemas.microsoft.com/office/powerpoint/2010/main" val="122160278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Here is a list of some of references we used for this presentation. Thank you for your attention.</a:t>
            </a:r>
          </a:p>
        </p:txBody>
      </p:sp>
      <p:sp>
        <p:nvSpPr>
          <p:cNvPr id="4" name="Slide Number Placeholder 3"/>
          <p:cNvSpPr>
            <a:spLocks noGrp="1"/>
          </p:cNvSpPr>
          <p:nvPr>
            <p:ph type="sldNum" sz="quarter" idx="5"/>
          </p:nvPr>
        </p:nvSpPr>
        <p:spPr/>
        <p:txBody>
          <a:bodyPr/>
          <a:lstStyle/>
          <a:p>
            <a:fld id="{31C3DEA1-6E84-4ABF-B4AB-8D83D3834BF3}" type="slidenum">
              <a:rPr lang="en-US" smtClean="0"/>
              <a:t>40</a:t>
            </a:fld>
            <a:endParaRPr lang="en-US"/>
          </a:p>
        </p:txBody>
      </p:sp>
    </p:spTree>
    <p:extLst>
      <p:ext uri="{BB962C8B-B14F-4D97-AF65-F5344CB8AC3E}">
        <p14:creationId xmlns:p14="http://schemas.microsoft.com/office/powerpoint/2010/main" val="234618637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6D07A79-73E8-F742-93ED-4E631E6F4B38}"/>
              </a:ext>
            </a:extLst>
          </p:cNvPr>
          <p:cNvPicPr>
            <a:picLocks noChangeAspect="1"/>
          </p:cNvPicPr>
          <p:nvPr userDrawn="1"/>
        </p:nvPicPr>
        <p:blipFill>
          <a:blip r:embed="rId2"/>
          <a:stretch>
            <a:fillRect/>
          </a:stretch>
        </p:blipFill>
        <p:spPr>
          <a:xfrm>
            <a:off x="178903" y="5829697"/>
            <a:ext cx="2570757" cy="1028303"/>
          </a:xfrm>
          <a:prstGeom prst="rect">
            <a:avLst/>
          </a:prstGeom>
        </p:spPr>
      </p:pic>
    </p:spTree>
    <p:extLst>
      <p:ext uri="{BB962C8B-B14F-4D97-AF65-F5344CB8AC3E}">
        <p14:creationId xmlns:p14="http://schemas.microsoft.com/office/powerpoint/2010/main" val="2290698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B5E2E-3D42-5845-95CB-7A6FD38BB1B8}"/>
              </a:ext>
            </a:extLst>
          </p:cNvPr>
          <p:cNvSpPr>
            <a:spLocks noGrp="1"/>
          </p:cNvSpPr>
          <p:nvPr>
            <p:ph type="title"/>
          </p:nvPr>
        </p:nvSpPr>
        <p:spPr/>
        <p:txBody>
          <a:bodyPr>
            <a:normAutofit/>
          </a:bodyPr>
          <a:lstStyle>
            <a:lvl1pPr>
              <a:defRPr sz="4000" b="1" i="0" baseline="0">
                <a:latin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4901E915-E638-6549-90DF-FD86C654E2CF}"/>
              </a:ext>
            </a:extLst>
          </p:cNvPr>
          <p:cNvSpPr>
            <a:spLocks noGrp="1"/>
          </p:cNvSpPr>
          <p:nvPr>
            <p:ph idx="1"/>
          </p:nvPr>
        </p:nvSpPr>
        <p:spPr/>
        <p:txBody>
          <a:bodyPr/>
          <a:lstStyle>
            <a:lvl1pPr>
              <a:defRPr baseline="0">
                <a:latin typeface="Arial" panose="020B0604020202020204" pitchFamily="34" charset="0"/>
              </a:defRPr>
            </a:lvl1pPr>
            <a:lvl2pPr>
              <a:defRPr baseline="0">
                <a:latin typeface="Arial" panose="020B0604020202020204" pitchFamily="34" charset="0"/>
              </a:defRPr>
            </a:lvl2pPr>
            <a:lvl3pPr>
              <a:defRPr baseline="0">
                <a:latin typeface="Arial" panose="020B0604020202020204" pitchFamily="34" charset="0"/>
              </a:defRPr>
            </a:lvl3pPr>
            <a:lvl4pPr>
              <a:defRPr baseline="0">
                <a:latin typeface="Arial" panose="020B0604020202020204" pitchFamily="34" charset="0"/>
              </a:defRPr>
            </a:lvl4pPr>
            <a:lvl5pPr>
              <a:defRPr baseline="0">
                <a:latin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1697790-D484-E14C-9687-8C2097F24183}"/>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6/4/26</a:t>
            </a:fld>
            <a:endParaRPr lang="en-US" dirty="0"/>
          </a:p>
        </p:txBody>
      </p:sp>
      <p:sp>
        <p:nvSpPr>
          <p:cNvPr id="5" name="Footer Placeholder 4">
            <a:extLst>
              <a:ext uri="{FF2B5EF4-FFF2-40B4-BE49-F238E27FC236}">
                <a16:creationId xmlns:a16="http://schemas.microsoft.com/office/drawing/2014/main" id="{EC56AD5B-F34E-5E48-90E6-30D2BEB6B749}"/>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BACC3795-C7FD-6940-A607-B1CC79511D6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dirty="0"/>
          </a:p>
        </p:txBody>
      </p:sp>
    </p:spTree>
    <p:extLst>
      <p:ext uri="{BB962C8B-B14F-4D97-AF65-F5344CB8AC3E}">
        <p14:creationId xmlns:p14="http://schemas.microsoft.com/office/powerpoint/2010/main" val="41626686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D99BE-5837-6D47-8BDE-2BEEFA2F888C}"/>
              </a:ext>
            </a:extLst>
          </p:cNvPr>
          <p:cNvSpPr>
            <a:spLocks noGrp="1"/>
          </p:cNvSpPr>
          <p:nvPr>
            <p:ph type="title"/>
          </p:nvPr>
        </p:nvSpPr>
        <p:spPr>
          <a:xfrm>
            <a:off x="831850" y="1709738"/>
            <a:ext cx="10515600" cy="2852737"/>
          </a:xfrm>
        </p:spPr>
        <p:txBody>
          <a:bodyPr anchor="b"/>
          <a:lstStyle>
            <a:lvl1pPr>
              <a:defRPr sz="6000" b="1" i="0" baseline="0">
                <a:latin typeface="Arial" panose="020B06040202020202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D337D132-D9B8-0446-8AA6-2059F369C1C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01B6436-576E-4C43-9EBE-952FDFF32D70}"/>
              </a:ext>
            </a:extLst>
          </p:cNvPr>
          <p:cNvSpPr>
            <a:spLocks noGrp="1"/>
          </p:cNvSpPr>
          <p:nvPr>
            <p:ph type="dt" sz="half" idx="10"/>
          </p:nvPr>
        </p:nvSpPr>
        <p:spPr>
          <a:xfrm>
            <a:off x="838200" y="6356350"/>
            <a:ext cx="2743200" cy="365125"/>
          </a:xfrm>
          <a:prstGeom prst="rect">
            <a:avLst/>
          </a:prstGeom>
        </p:spPr>
        <p:txBody>
          <a:bodyPr/>
          <a:lstStyle/>
          <a:p>
            <a:endParaRPr lang="en-US" dirty="0"/>
          </a:p>
        </p:txBody>
      </p:sp>
      <p:sp>
        <p:nvSpPr>
          <p:cNvPr id="5" name="Footer Placeholder 4">
            <a:extLst>
              <a:ext uri="{FF2B5EF4-FFF2-40B4-BE49-F238E27FC236}">
                <a16:creationId xmlns:a16="http://schemas.microsoft.com/office/drawing/2014/main" id="{E1D41B9B-C1BE-ED48-BE04-6733ADE0D126}"/>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A1D356B6-0F5A-AF44-B639-6C06BC495FFA}"/>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dirty="0"/>
          </a:p>
        </p:txBody>
      </p:sp>
    </p:spTree>
    <p:extLst>
      <p:ext uri="{BB962C8B-B14F-4D97-AF65-F5344CB8AC3E}">
        <p14:creationId xmlns:p14="http://schemas.microsoft.com/office/powerpoint/2010/main" val="41632972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AC389-5A6D-E94B-817A-0F1A6015ED4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372A26-61C3-1248-AF22-934EDA62F2E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ADB9C2E-AD78-D042-A817-966E279C55D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2800399-8CF6-7442-8B78-07F45C1D4F26}"/>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6/4/26</a:t>
            </a:fld>
            <a:endParaRPr lang="en-US" dirty="0"/>
          </a:p>
        </p:txBody>
      </p:sp>
      <p:sp>
        <p:nvSpPr>
          <p:cNvPr id="6" name="Footer Placeholder 5">
            <a:extLst>
              <a:ext uri="{FF2B5EF4-FFF2-40B4-BE49-F238E27FC236}">
                <a16:creationId xmlns:a16="http://schemas.microsoft.com/office/drawing/2014/main" id="{540EBDC1-19C9-394D-B478-F98FC52977BE}"/>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B1A76B8B-0482-1B4E-8AF9-A1CD603C0F8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dirty="0"/>
          </a:p>
        </p:txBody>
      </p:sp>
    </p:spTree>
    <p:extLst>
      <p:ext uri="{BB962C8B-B14F-4D97-AF65-F5344CB8AC3E}">
        <p14:creationId xmlns:p14="http://schemas.microsoft.com/office/powerpoint/2010/main" val="3351011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547C3-3DAD-734C-A80C-FF2711B2535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8F4E6C-0DCA-A546-9ECF-8A111612B2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0A51435-1D3C-D747-94F8-E65BC83195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019366C-E616-5A46-909C-3EBEA0992B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6A56452-80F3-2C4F-82E8-60B912F023D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6573786-1F4B-FD4A-85AD-4F94D79BC1F1}"/>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6/4/26</a:t>
            </a:fld>
            <a:endParaRPr lang="en-US" dirty="0"/>
          </a:p>
        </p:txBody>
      </p:sp>
      <p:sp>
        <p:nvSpPr>
          <p:cNvPr id="8" name="Footer Placeholder 7">
            <a:extLst>
              <a:ext uri="{FF2B5EF4-FFF2-40B4-BE49-F238E27FC236}">
                <a16:creationId xmlns:a16="http://schemas.microsoft.com/office/drawing/2014/main" id="{E3FBF8D1-D293-AE42-A48E-E18AB0BB4447}"/>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9" name="Slide Number Placeholder 8">
            <a:extLst>
              <a:ext uri="{FF2B5EF4-FFF2-40B4-BE49-F238E27FC236}">
                <a16:creationId xmlns:a16="http://schemas.microsoft.com/office/drawing/2014/main" id="{7B34D73A-4E16-7143-8429-E8A35483B731}"/>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dirty="0"/>
          </a:p>
        </p:txBody>
      </p:sp>
    </p:spTree>
    <p:extLst>
      <p:ext uri="{BB962C8B-B14F-4D97-AF65-F5344CB8AC3E}">
        <p14:creationId xmlns:p14="http://schemas.microsoft.com/office/powerpoint/2010/main" val="29828678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8CE90-90FB-D843-9364-CDE551AE6D4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0EAB8C-2571-2645-A309-BF902FD0CD41}"/>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6/4/26</a:t>
            </a:fld>
            <a:endParaRPr lang="en-US" dirty="0"/>
          </a:p>
        </p:txBody>
      </p:sp>
      <p:sp>
        <p:nvSpPr>
          <p:cNvPr id="4" name="Footer Placeholder 3">
            <a:extLst>
              <a:ext uri="{FF2B5EF4-FFF2-40B4-BE49-F238E27FC236}">
                <a16:creationId xmlns:a16="http://schemas.microsoft.com/office/drawing/2014/main" id="{FBB89D80-3AC3-F74C-B7B9-09CF7F962A8E}"/>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5" name="Slide Number Placeholder 4">
            <a:extLst>
              <a:ext uri="{FF2B5EF4-FFF2-40B4-BE49-F238E27FC236}">
                <a16:creationId xmlns:a16="http://schemas.microsoft.com/office/drawing/2014/main" id="{C217ED0C-970C-6044-B9DE-069BA135F3E2}"/>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dirty="0"/>
          </a:p>
        </p:txBody>
      </p:sp>
    </p:spTree>
    <p:extLst>
      <p:ext uri="{BB962C8B-B14F-4D97-AF65-F5344CB8AC3E}">
        <p14:creationId xmlns:p14="http://schemas.microsoft.com/office/powerpoint/2010/main" val="651212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6DAEA4-100D-5E49-A323-41AEC76315FB}"/>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6/4/26</a:t>
            </a:fld>
            <a:endParaRPr lang="en-US" dirty="0"/>
          </a:p>
        </p:txBody>
      </p:sp>
      <p:sp>
        <p:nvSpPr>
          <p:cNvPr id="3" name="Footer Placeholder 2">
            <a:extLst>
              <a:ext uri="{FF2B5EF4-FFF2-40B4-BE49-F238E27FC236}">
                <a16:creationId xmlns:a16="http://schemas.microsoft.com/office/drawing/2014/main" id="{FECD6CD9-B64B-9145-A79A-5E00251981B3}"/>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7F752BF5-49BE-BC47-89BE-67C0FA5B17AE}"/>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dirty="0"/>
          </a:p>
        </p:txBody>
      </p:sp>
    </p:spTree>
    <p:extLst>
      <p:ext uri="{BB962C8B-B14F-4D97-AF65-F5344CB8AC3E}">
        <p14:creationId xmlns:p14="http://schemas.microsoft.com/office/powerpoint/2010/main" val="19764877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BC489-72DE-BE47-AEE8-FAAA8C925F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4FD9F1B-DF44-A24C-AECE-92FF4636625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483FEB7-0421-CF4C-A92A-571E43B666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24BB9A-EE10-6641-ACAA-C8511BE4760E}"/>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6/4/26</a:t>
            </a:fld>
            <a:endParaRPr lang="en-US" dirty="0"/>
          </a:p>
        </p:txBody>
      </p:sp>
      <p:sp>
        <p:nvSpPr>
          <p:cNvPr id="6" name="Footer Placeholder 5">
            <a:extLst>
              <a:ext uri="{FF2B5EF4-FFF2-40B4-BE49-F238E27FC236}">
                <a16:creationId xmlns:a16="http://schemas.microsoft.com/office/drawing/2014/main" id="{D391A377-74EE-CD4B-B15A-5DF964F85128}"/>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288E1C73-98C8-9045-AA78-EF049CB3C456}"/>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dirty="0"/>
          </a:p>
        </p:txBody>
      </p:sp>
    </p:spTree>
    <p:extLst>
      <p:ext uri="{BB962C8B-B14F-4D97-AF65-F5344CB8AC3E}">
        <p14:creationId xmlns:p14="http://schemas.microsoft.com/office/powerpoint/2010/main" val="11221324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0DC57-47C1-BB45-B2DC-79CCA540AB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1BCD955-75C8-444D-ABD1-E060697F144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D50748B4-AEC3-B949-9617-9434F518D8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DC61A1-BFF5-3D41-92DA-7217625F94C2}"/>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6/4/26</a:t>
            </a:fld>
            <a:endParaRPr lang="en-US" dirty="0"/>
          </a:p>
        </p:txBody>
      </p:sp>
      <p:sp>
        <p:nvSpPr>
          <p:cNvPr id="6" name="Footer Placeholder 5">
            <a:extLst>
              <a:ext uri="{FF2B5EF4-FFF2-40B4-BE49-F238E27FC236}">
                <a16:creationId xmlns:a16="http://schemas.microsoft.com/office/drawing/2014/main" id="{88AB864B-F91B-1642-A8DD-64280F6BA474}"/>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40BF34D7-825F-4E4D-8DF8-A9006979E893}"/>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dirty="0"/>
          </a:p>
        </p:txBody>
      </p:sp>
    </p:spTree>
    <p:extLst>
      <p:ext uri="{BB962C8B-B14F-4D97-AF65-F5344CB8AC3E}">
        <p14:creationId xmlns:p14="http://schemas.microsoft.com/office/powerpoint/2010/main" val="40440645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B43EA-2692-AA4D-8E2A-F3B8A0306E5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D27E752-78A5-9841-AA7F-13DA9822AB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AAD1C5-8C9D-574D-8E5B-0DD9BA4B0652}"/>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6/4/26</a:t>
            </a:fld>
            <a:endParaRPr lang="en-US" dirty="0"/>
          </a:p>
        </p:txBody>
      </p:sp>
      <p:sp>
        <p:nvSpPr>
          <p:cNvPr id="5" name="Footer Placeholder 4">
            <a:extLst>
              <a:ext uri="{FF2B5EF4-FFF2-40B4-BE49-F238E27FC236}">
                <a16:creationId xmlns:a16="http://schemas.microsoft.com/office/drawing/2014/main" id="{34CF00D9-4C5D-6C45-8C5B-D4B23AC4F731}"/>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B804A8E2-4634-0845-ACD1-8A9913F5302D}"/>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dirty="0"/>
          </a:p>
        </p:txBody>
      </p:sp>
    </p:spTree>
    <p:extLst>
      <p:ext uri="{BB962C8B-B14F-4D97-AF65-F5344CB8AC3E}">
        <p14:creationId xmlns:p14="http://schemas.microsoft.com/office/powerpoint/2010/main" val="37072135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50E2A9-E185-384F-AF89-63182856DF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3267E1E-FB37-1D46-8AAE-968742CD648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6D0789-C00C-4548-9624-40C25A7E30B4}"/>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6/4/26</a:t>
            </a:fld>
            <a:endParaRPr lang="en-US" dirty="0"/>
          </a:p>
        </p:txBody>
      </p:sp>
      <p:sp>
        <p:nvSpPr>
          <p:cNvPr id="5" name="Footer Placeholder 4">
            <a:extLst>
              <a:ext uri="{FF2B5EF4-FFF2-40B4-BE49-F238E27FC236}">
                <a16:creationId xmlns:a16="http://schemas.microsoft.com/office/drawing/2014/main" id="{0A448589-75C3-3147-9838-3BE263B7F2CF}"/>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3AC69C64-F88B-1E45-9F75-09DAB5B5065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dirty="0"/>
          </a:p>
        </p:txBody>
      </p:sp>
    </p:spTree>
    <p:extLst>
      <p:ext uri="{BB962C8B-B14F-4D97-AF65-F5344CB8AC3E}">
        <p14:creationId xmlns:p14="http://schemas.microsoft.com/office/powerpoint/2010/main" val="25800046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1F939A"/>
            </a:gs>
            <a:gs pos="11000">
              <a:srgbClr val="62B5BB"/>
            </a:gs>
            <a:gs pos="90000">
              <a:schemeClr val="bg1"/>
            </a:gs>
          </a:gsLst>
          <a:lin ang="162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4C20BC-B0A7-0743-8FDE-66F90F8967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382238C-2B35-834B-9E16-6581BC188469}"/>
              </a:ext>
            </a:extLst>
          </p:cNvPr>
          <p:cNvSpPr>
            <a:spLocks noGrp="1"/>
          </p:cNvSpPr>
          <p:nvPr>
            <p:ph type="body" idx="1"/>
          </p:nvPr>
        </p:nvSpPr>
        <p:spPr>
          <a:xfrm>
            <a:off x="1490869" y="1685512"/>
            <a:ext cx="9866243" cy="38207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C681372A-5854-BC42-B062-4DEFDB60D269}"/>
              </a:ext>
            </a:extLst>
          </p:cNvPr>
          <p:cNvPicPr>
            <a:picLocks noChangeAspect="1"/>
          </p:cNvPicPr>
          <p:nvPr userDrawn="1"/>
        </p:nvPicPr>
        <p:blipFill>
          <a:blip r:embed="rId13"/>
          <a:stretch>
            <a:fillRect/>
          </a:stretch>
        </p:blipFill>
        <p:spPr>
          <a:xfrm>
            <a:off x="178903" y="5829697"/>
            <a:ext cx="2570757" cy="1028303"/>
          </a:xfrm>
          <a:prstGeom prst="rect">
            <a:avLst/>
          </a:prstGeom>
        </p:spPr>
      </p:pic>
    </p:spTree>
    <p:extLst>
      <p:ext uri="{BB962C8B-B14F-4D97-AF65-F5344CB8AC3E}">
        <p14:creationId xmlns:p14="http://schemas.microsoft.com/office/powerpoint/2010/main" val="19882734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3.png"/><Relationship Id="rId5" Type="http://schemas.openxmlformats.org/officeDocument/2006/relationships/image" Target="../media/image4.jp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3.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hyperlink" Target="https://www.aao.org/eye-health/treatments/what-is-optical-coherence-tomography" TargetMode="External"/><Relationship Id="rId5" Type="http://schemas.openxmlformats.org/officeDocument/2006/relationships/image" Target="../media/image5.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3.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6.xml"/><Relationship Id="rId7" Type="http://schemas.openxmlformats.org/officeDocument/2006/relationships/image" Target="../media/image10.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3.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3.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7.png"/><Relationship Id="rId5" Type="http://schemas.openxmlformats.org/officeDocument/2006/relationships/image" Target="../media/image13.jp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3.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3.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15.jpg"/><Relationship Id="rId5" Type="http://schemas.openxmlformats.org/officeDocument/2006/relationships/image" Target="../media/image14.jp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3.png"/><Relationship Id="rId5" Type="http://schemas.openxmlformats.org/officeDocument/2006/relationships/image" Target="../media/image16.JP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3.png"/><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20.JPG"/><Relationship Id="rId5" Type="http://schemas.openxmlformats.org/officeDocument/2006/relationships/image" Target="../media/image19.JP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3.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3.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3.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6.xml"/><Relationship Id="rId7" Type="http://schemas.openxmlformats.org/officeDocument/2006/relationships/image" Target="../media/image23.jpg"/><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22.jpg"/><Relationship Id="rId5" Type="http://schemas.openxmlformats.org/officeDocument/2006/relationships/image" Target="../media/image21.jp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25.jpg"/><Relationship Id="rId5" Type="http://schemas.openxmlformats.org/officeDocument/2006/relationships/image" Target="../media/image24.jp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3.png"/><Relationship Id="rId5" Type="http://schemas.openxmlformats.org/officeDocument/2006/relationships/image" Target="../media/image26.tif"/><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slideLayout" Target="../slideLayouts/slideLayout6.xml"/><Relationship Id="rId7" Type="http://schemas.openxmlformats.org/officeDocument/2006/relationships/image" Target="../media/image29.png"/><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notesSlide" Target="../notesSlides/notesSlide21.xml"/><Relationship Id="rId9"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2.m4a"/><Relationship Id="rId1" Type="http://schemas.microsoft.com/office/2007/relationships/media" Target="../media/media22.m4a"/><Relationship Id="rId5" Type="http://schemas.openxmlformats.org/officeDocument/2006/relationships/image" Target="../media/image3.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3.m4a"/><Relationship Id="rId1" Type="http://schemas.microsoft.com/office/2007/relationships/media" Target="../media/media23.m4a"/><Relationship Id="rId5" Type="http://schemas.openxmlformats.org/officeDocument/2006/relationships/image" Target="../media/image3.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24.m4a"/><Relationship Id="rId1" Type="http://schemas.microsoft.com/office/2007/relationships/media" Target="../media/media24.m4a"/><Relationship Id="rId5" Type="http://schemas.openxmlformats.org/officeDocument/2006/relationships/image" Target="../media/image3.pn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5.m4a"/><Relationship Id="rId1" Type="http://schemas.microsoft.com/office/2007/relationships/media" Target="../media/media25.m4a"/><Relationship Id="rId5" Type="http://schemas.openxmlformats.org/officeDocument/2006/relationships/image" Target="../media/image3.pn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3.png"/><Relationship Id="rId2" Type="http://schemas.openxmlformats.org/officeDocument/2006/relationships/audio" Target="../media/media26.m4a"/><Relationship Id="rId1" Type="http://schemas.microsoft.com/office/2007/relationships/media" Target="../media/media26.m4a"/><Relationship Id="rId6" Type="http://schemas.openxmlformats.org/officeDocument/2006/relationships/image" Target="../media/image32.jpg"/><Relationship Id="rId5" Type="http://schemas.openxmlformats.org/officeDocument/2006/relationships/image" Target="../media/image31.jpg"/><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7.m4a"/><Relationship Id="rId1" Type="http://schemas.microsoft.com/office/2007/relationships/media" Target="../media/media27.m4a"/><Relationship Id="rId5" Type="http://schemas.openxmlformats.org/officeDocument/2006/relationships/image" Target="../media/image3.png"/><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8.m4a"/><Relationship Id="rId1" Type="http://schemas.microsoft.com/office/2007/relationships/media" Target="../media/media28.m4a"/><Relationship Id="rId5" Type="http://schemas.openxmlformats.org/officeDocument/2006/relationships/image" Target="../media/image3.png"/><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9.m4a"/><Relationship Id="rId1" Type="http://schemas.microsoft.com/office/2007/relationships/media" Target="../media/media29.m4a"/><Relationship Id="rId5" Type="http://schemas.openxmlformats.org/officeDocument/2006/relationships/image" Target="../media/image3.png"/><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0.m4a"/><Relationship Id="rId1" Type="http://schemas.microsoft.com/office/2007/relationships/media" Target="../media/media30.m4a"/><Relationship Id="rId5" Type="http://schemas.openxmlformats.org/officeDocument/2006/relationships/image" Target="../media/image3.png"/><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3" Type="http://schemas.openxmlformats.org/officeDocument/2006/relationships/audio" Target="../media/media31.m4a"/><Relationship Id="rId2" Type="http://schemas.microsoft.com/office/2007/relationships/media" Target="../media/media31.m4a"/><Relationship Id="rId1" Type="http://schemas.openxmlformats.org/officeDocument/2006/relationships/tags" Target="../tags/tag1.xml"/><Relationship Id="rId6" Type="http://schemas.openxmlformats.org/officeDocument/2006/relationships/image" Target="../media/image3.png"/><Relationship Id="rId5" Type="http://schemas.openxmlformats.org/officeDocument/2006/relationships/notesSlide" Target="../notesSlides/notesSlide31.xml"/><Relationship Id="rId4"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4a"/><Relationship Id="rId1" Type="http://schemas.microsoft.com/office/2007/relationships/media" Target="../media/media32.m4a"/><Relationship Id="rId5" Type="http://schemas.openxmlformats.org/officeDocument/2006/relationships/image" Target="../media/image3.png"/><Relationship Id="rId4"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33.m4a"/><Relationship Id="rId1" Type="http://schemas.microsoft.com/office/2007/relationships/media" Target="../media/media33.m4a"/><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m4a"/><Relationship Id="rId1" Type="http://schemas.microsoft.com/office/2007/relationships/media" Target="../media/media34.m4a"/><Relationship Id="rId5" Type="http://schemas.openxmlformats.org/officeDocument/2006/relationships/image" Target="../media/image3.png"/><Relationship Id="rId4" Type="http://schemas.openxmlformats.org/officeDocument/2006/relationships/notesSlide" Target="../notesSlides/notesSlide33.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35.m4a"/><Relationship Id="rId1" Type="http://schemas.microsoft.com/office/2007/relationships/media" Target="../media/media35.m4a"/><Relationship Id="rId6" Type="http://schemas.openxmlformats.org/officeDocument/2006/relationships/image" Target="../media/image3.png"/><Relationship Id="rId5" Type="http://schemas.openxmlformats.org/officeDocument/2006/relationships/image" Target="../media/image33.png"/><Relationship Id="rId4" Type="http://schemas.openxmlformats.org/officeDocument/2006/relationships/notesSlide" Target="../notesSlides/notesSlide34.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m4a"/><Relationship Id="rId1" Type="http://schemas.microsoft.com/office/2007/relationships/media" Target="../media/media36.m4a"/><Relationship Id="rId5" Type="http://schemas.openxmlformats.org/officeDocument/2006/relationships/image" Target="../media/image3.png"/><Relationship Id="rId4" Type="http://schemas.openxmlformats.org/officeDocument/2006/relationships/notesSlide" Target="../notesSlides/notesSlide35.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m4a"/><Relationship Id="rId1" Type="http://schemas.microsoft.com/office/2007/relationships/media" Target="../media/media37.m4a"/><Relationship Id="rId5" Type="http://schemas.openxmlformats.org/officeDocument/2006/relationships/image" Target="../media/image3.png"/><Relationship Id="rId4" Type="http://schemas.openxmlformats.org/officeDocument/2006/relationships/notesSlide" Target="../notesSlides/notesSlide36.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8.m4a"/><Relationship Id="rId1" Type="http://schemas.microsoft.com/office/2007/relationships/media" Target="../media/media38.m4a"/><Relationship Id="rId5" Type="http://schemas.openxmlformats.org/officeDocument/2006/relationships/image" Target="../media/image3.png"/><Relationship Id="rId4" Type="http://schemas.openxmlformats.org/officeDocument/2006/relationships/notesSlide" Target="../notesSlides/notesSlide37.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9.m4a"/><Relationship Id="rId1" Type="http://schemas.microsoft.com/office/2007/relationships/media" Target="../media/media39.m4a"/><Relationship Id="rId5" Type="http://schemas.openxmlformats.org/officeDocument/2006/relationships/image" Target="../media/image3.png"/><Relationship Id="rId4" Type="http://schemas.openxmlformats.org/officeDocument/2006/relationships/notesSlide" Target="../notesSlides/notesSlide38.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0.m4a"/><Relationship Id="rId1" Type="http://schemas.microsoft.com/office/2007/relationships/media" Target="../media/media40.m4a"/><Relationship Id="rId6" Type="http://schemas.openxmlformats.org/officeDocument/2006/relationships/image" Target="../media/image3.png"/><Relationship Id="rId5" Type="http://schemas.openxmlformats.org/officeDocument/2006/relationships/hyperlink" Target="https://www.ncbi.nlm.nih.gov/pubmed/9371916" TargetMode="External"/><Relationship Id="rId4" Type="http://schemas.openxmlformats.org/officeDocument/2006/relationships/notesSlide" Target="../notesSlides/notesSlide3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FFC9C-3060-B04F-8B7E-FDFE18C0DDB8}"/>
              </a:ext>
            </a:extLst>
          </p:cNvPr>
          <p:cNvSpPr>
            <a:spLocks noGrp="1"/>
          </p:cNvSpPr>
          <p:nvPr>
            <p:ph type="ctrTitle" idx="4294967295"/>
          </p:nvPr>
        </p:nvSpPr>
        <p:spPr>
          <a:xfrm>
            <a:off x="0" y="1344706"/>
            <a:ext cx="12066494" cy="1176630"/>
          </a:xfrm>
        </p:spPr>
        <p:txBody>
          <a:bodyPr>
            <a:noAutofit/>
          </a:bodyPr>
          <a:lstStyle/>
          <a:p>
            <a:pPr algn="ctr"/>
            <a:r>
              <a:rPr lang="en-US" sz="4000" b="1" dirty="0">
                <a:latin typeface="Arial" panose="020B0604020202020204" pitchFamily="34" charset="0"/>
                <a:cs typeface="Arial" panose="020B0604020202020204" pitchFamily="34" charset="0"/>
              </a:rPr>
              <a:t>Re-evaluation of Patient Diagnosed with Atypical Multiple Sclerosis and Retinovascular Disease</a:t>
            </a:r>
          </a:p>
        </p:txBody>
      </p:sp>
      <p:pic>
        <p:nvPicPr>
          <p:cNvPr id="4" name="Picture 3">
            <a:extLst>
              <a:ext uri="{FF2B5EF4-FFF2-40B4-BE49-F238E27FC236}">
                <a16:creationId xmlns:a16="http://schemas.microsoft.com/office/drawing/2014/main" id="{ED67C78D-5CEE-C00F-4400-0EDDCE82FC8D}"/>
              </a:ext>
            </a:extLst>
          </p:cNvPr>
          <p:cNvPicPr>
            <a:picLocks noChangeAspect="1"/>
          </p:cNvPicPr>
          <p:nvPr/>
        </p:nvPicPr>
        <p:blipFill>
          <a:blip r:embed="rId5"/>
          <a:stretch>
            <a:fillRect/>
          </a:stretch>
        </p:blipFill>
        <p:spPr>
          <a:xfrm>
            <a:off x="3559476" y="93012"/>
            <a:ext cx="5492972" cy="1176630"/>
          </a:xfrm>
          <a:prstGeom prst="rect">
            <a:avLst/>
          </a:prstGeom>
        </p:spPr>
      </p:pic>
      <p:sp>
        <p:nvSpPr>
          <p:cNvPr id="5" name="Subtitle 2">
            <a:extLst>
              <a:ext uri="{FF2B5EF4-FFF2-40B4-BE49-F238E27FC236}">
                <a16:creationId xmlns:a16="http://schemas.microsoft.com/office/drawing/2014/main" id="{2CFB2D35-C5DA-FB2E-042D-C9EDF625BCDC}"/>
              </a:ext>
            </a:extLst>
          </p:cNvPr>
          <p:cNvSpPr txBox="1">
            <a:spLocks/>
          </p:cNvSpPr>
          <p:nvPr/>
        </p:nvSpPr>
        <p:spPr>
          <a:xfrm>
            <a:off x="298450" y="3094975"/>
            <a:ext cx="11595099" cy="265780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500" b="1" dirty="0">
                <a:latin typeface="Arial" panose="020B0604020202020204" pitchFamily="34" charset="0"/>
                <a:cs typeface="Arial" panose="020B0604020202020204" pitchFamily="34" charset="0"/>
              </a:rPr>
              <a:t>Matthew S. Wieder MD</a:t>
            </a:r>
            <a:r>
              <a:rPr lang="en-US" sz="1500" dirty="0">
                <a:latin typeface="Arial" panose="020B0604020202020204" pitchFamily="34" charset="0"/>
                <a:cs typeface="Arial" panose="020B0604020202020204" pitchFamily="34" charset="0"/>
              </a:rPr>
              <a:t>, Department of Ophthalmology &amp; Visual Sciences, Montefiore Medical Center/AECOM, Bronx, NY.</a:t>
            </a:r>
          </a:p>
          <a:p>
            <a:pPr marL="0" indent="0">
              <a:buNone/>
            </a:pPr>
            <a:r>
              <a:rPr lang="en-US" sz="1500" b="1" dirty="0">
                <a:latin typeface="Arial" panose="020B0604020202020204" pitchFamily="34" charset="0"/>
                <a:cs typeface="Arial" panose="020B0604020202020204" pitchFamily="34" charset="0"/>
              </a:rPr>
              <a:t>Joyce N. Mbekeani MD, FRCS, </a:t>
            </a:r>
            <a:r>
              <a:rPr lang="en-US" sz="1500" b="1" dirty="0" err="1">
                <a:latin typeface="Arial" panose="020B0604020202020204" pitchFamily="34" charset="0"/>
                <a:cs typeface="Arial" panose="020B0604020202020204" pitchFamily="34" charset="0"/>
              </a:rPr>
              <a:t>FRCOphth</a:t>
            </a:r>
            <a:r>
              <a:rPr lang="en-US" sz="1500" dirty="0">
                <a:latin typeface="Arial" panose="020B0604020202020204" pitchFamily="34" charset="0"/>
                <a:cs typeface="Arial" panose="020B0604020202020204" pitchFamily="34" charset="0"/>
              </a:rPr>
              <a:t>, Dept of Surgery (Ophthalmology), Jacobi Medical Center, Bronx, NY.</a:t>
            </a:r>
          </a:p>
          <a:p>
            <a:pPr marL="0" indent="0">
              <a:buNone/>
            </a:pPr>
            <a:r>
              <a:rPr lang="en-US" sz="1500" b="1" dirty="0">
                <a:latin typeface="Arial" panose="020B0604020202020204" pitchFamily="34" charset="0"/>
                <a:cs typeface="Arial" panose="020B0604020202020204" pitchFamily="34" charset="0"/>
              </a:rPr>
              <a:t>Phyllis L. Faust MD, PhD</a:t>
            </a:r>
            <a:r>
              <a:rPr lang="en-US" sz="1500" dirty="0">
                <a:latin typeface="Arial" panose="020B0604020202020204" pitchFamily="34" charset="0"/>
                <a:cs typeface="Arial" panose="020B0604020202020204" pitchFamily="34" charset="0"/>
              </a:rPr>
              <a:t>, Department of Pathology and Cell Biology, Columbia University, NY, NY.</a:t>
            </a:r>
          </a:p>
          <a:p>
            <a:pPr marL="0" indent="0">
              <a:buNone/>
            </a:pPr>
            <a:r>
              <a:rPr lang="en-US" sz="1500" b="1" dirty="0">
                <a:latin typeface="Arial" panose="020B0604020202020204" pitchFamily="34" charset="0"/>
                <a:cs typeface="Arial" panose="020B0604020202020204" pitchFamily="34" charset="0"/>
              </a:rPr>
              <a:t>David J. </a:t>
            </a:r>
            <a:r>
              <a:rPr lang="en-US" sz="1500" b="1" dirty="0" err="1">
                <a:latin typeface="Arial" panose="020B0604020202020204" pitchFamily="34" charset="0"/>
                <a:cs typeface="Arial" panose="020B0604020202020204" pitchFamily="34" charset="0"/>
              </a:rPr>
              <a:t>Monoky</a:t>
            </a:r>
            <a:r>
              <a:rPr lang="en-US" sz="1500" b="1" dirty="0">
                <a:latin typeface="Arial" panose="020B0604020202020204" pitchFamily="34" charset="0"/>
                <a:cs typeface="Arial" panose="020B0604020202020204" pitchFamily="34" charset="0"/>
              </a:rPr>
              <a:t> MD</a:t>
            </a:r>
            <a:r>
              <a:rPr lang="en-US" sz="1500" dirty="0">
                <a:latin typeface="Arial" panose="020B0604020202020204" pitchFamily="34" charset="0"/>
                <a:cs typeface="Arial" panose="020B0604020202020204" pitchFamily="34" charset="0"/>
              </a:rPr>
              <a:t>, Department of Radiology, Hackensack University Health Network, NJ.</a:t>
            </a:r>
          </a:p>
          <a:p>
            <a:pPr marL="0" indent="0">
              <a:buNone/>
            </a:pPr>
            <a:r>
              <a:rPr lang="en-US" sz="1500" b="1" dirty="0">
                <a:latin typeface="Arial" panose="020B0604020202020204" pitchFamily="34" charset="0"/>
                <a:cs typeface="Arial" panose="020B0604020202020204" pitchFamily="34" charset="0"/>
              </a:rPr>
              <a:t>Andria L. Ford MD, MSCI</a:t>
            </a:r>
            <a:r>
              <a:rPr lang="en-US" sz="1500" dirty="0">
                <a:latin typeface="Arial" panose="020B0604020202020204" pitchFamily="34" charset="0"/>
                <a:cs typeface="Arial" panose="020B0604020202020204" pitchFamily="34" charset="0"/>
              </a:rPr>
              <a:t>, Department of Neurology, Washington University School of Medicine, St. Louis, Missouri.</a:t>
            </a:r>
          </a:p>
          <a:p>
            <a:pPr marL="0" indent="0">
              <a:buNone/>
            </a:pPr>
            <a:r>
              <a:rPr lang="en-US" sz="1500" b="1" dirty="0">
                <a:latin typeface="Arial" panose="020B0604020202020204" pitchFamily="34" charset="0"/>
                <a:cs typeface="Arial" panose="020B0604020202020204" pitchFamily="34" charset="0"/>
              </a:rPr>
              <a:t>John P. Atkinson MD</a:t>
            </a:r>
            <a:r>
              <a:rPr lang="en-US" sz="1500" dirty="0">
                <a:latin typeface="Arial" panose="020B0604020202020204" pitchFamily="34" charset="0"/>
                <a:cs typeface="Arial" panose="020B0604020202020204" pitchFamily="34" charset="0"/>
              </a:rPr>
              <a:t>, Department of Medicine, Division of Rheumatology, Washington University School of Medicine, St. Louis, Missouri.</a:t>
            </a:r>
            <a:endParaRPr lang="en-US" sz="1500" strike="sngStrike" baseline="30000" dirty="0">
              <a:latin typeface="Arial" panose="020B0604020202020204" pitchFamily="34" charset="0"/>
              <a:cs typeface="Arial" panose="020B0604020202020204" pitchFamily="34" charset="0"/>
            </a:endParaRPr>
          </a:p>
          <a:p>
            <a:pPr marL="0" indent="0">
              <a:buNone/>
            </a:pPr>
            <a:r>
              <a:rPr lang="en-US" sz="1500" b="1" dirty="0">
                <a:latin typeface="Arial" panose="020B0604020202020204" pitchFamily="34" charset="0"/>
                <a:cs typeface="Arial" panose="020B0604020202020204" pitchFamily="34" charset="0"/>
              </a:rPr>
              <a:t>Thomas L. </a:t>
            </a:r>
            <a:r>
              <a:rPr lang="en-US" sz="1500" b="1" dirty="0" err="1">
                <a:latin typeface="Arial" panose="020B0604020202020204" pitchFamily="34" charset="0"/>
                <a:cs typeface="Arial" panose="020B0604020202020204" pitchFamily="34" charset="0"/>
              </a:rPr>
              <a:t>Slamovits</a:t>
            </a:r>
            <a:r>
              <a:rPr lang="en-US" sz="1500" b="1" dirty="0">
                <a:latin typeface="Arial" panose="020B0604020202020204" pitchFamily="34" charset="0"/>
                <a:cs typeface="Arial" panose="020B0604020202020204" pitchFamily="34" charset="0"/>
              </a:rPr>
              <a:t> MD</a:t>
            </a:r>
            <a:r>
              <a:rPr lang="en-US" sz="1500" dirty="0">
                <a:latin typeface="Arial" panose="020B0604020202020204" pitchFamily="34" charset="0"/>
                <a:cs typeface="Arial" panose="020B0604020202020204" pitchFamily="34" charset="0"/>
              </a:rPr>
              <a:t>,</a:t>
            </a:r>
            <a:r>
              <a:rPr lang="en-US" sz="1500" baseline="30000" dirty="0">
                <a:latin typeface="Arial" panose="020B0604020202020204" pitchFamily="34" charset="0"/>
                <a:cs typeface="Arial" panose="020B0604020202020204" pitchFamily="34" charset="0"/>
              </a:rPr>
              <a:t> </a:t>
            </a:r>
            <a:r>
              <a:rPr lang="en-US" sz="1500" dirty="0">
                <a:latin typeface="Arial" panose="020B0604020202020204" pitchFamily="34" charset="0"/>
                <a:cs typeface="Arial" panose="020B0604020202020204" pitchFamily="34" charset="0"/>
              </a:rPr>
              <a:t>Department of Ophthalmology &amp; Visual Sciences Dept of Neurology, and Dept of Neurological Surgery, Montefiore Medical Center/AECOM, Bronx, NY.</a:t>
            </a:r>
          </a:p>
          <a:p>
            <a:pPr marL="0" indent="0">
              <a:buFont typeface="Arial" panose="020B0604020202020204" pitchFamily="34" charset="0"/>
              <a:buNone/>
            </a:pPr>
            <a:endParaRPr lang="en-US" sz="1500" dirty="0">
              <a:latin typeface="Arial" panose="020B0604020202020204" pitchFamily="34" charset="0"/>
              <a:cs typeface="Arial" panose="020B0604020202020204" pitchFamily="34" charset="0"/>
            </a:endParaRPr>
          </a:p>
        </p:txBody>
      </p:sp>
      <p:pic>
        <p:nvPicPr>
          <p:cNvPr id="18" name="Audio 17">
            <a:extLst>
              <a:ext uri="{FF2B5EF4-FFF2-40B4-BE49-F238E27FC236}">
                <a16:creationId xmlns:a16="http://schemas.microsoft.com/office/drawing/2014/main" id="{AF848A2B-5BAB-47AB-C3CF-ED3A87AFA45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160731721"/>
      </p:ext>
    </p:extLst>
  </p:cSld>
  <p:clrMapOvr>
    <a:masterClrMapping/>
  </p:clrMapOvr>
  <mc:AlternateContent xmlns:mc="http://schemas.openxmlformats.org/markup-compatibility/2006" xmlns:p14="http://schemas.microsoft.com/office/powerpoint/2010/main">
    <mc:Choice Requires="p14">
      <p:transition spd="slow" p14:dur="2000" advTm="22058"/>
    </mc:Choice>
    <mc:Fallback xmlns="">
      <p:transition spd="slow" advTm="220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594C3CB-735B-8E7C-20EA-EA4A51D240FF}"/>
              </a:ext>
            </a:extLst>
          </p:cNvPr>
          <p:cNvSpPr>
            <a:spLocks noGrp="1"/>
          </p:cNvSpPr>
          <p:nvPr>
            <p:ph type="title"/>
          </p:nvPr>
        </p:nvSpPr>
        <p:spPr>
          <a:xfrm>
            <a:off x="631371" y="2494"/>
            <a:ext cx="10319659" cy="1325563"/>
          </a:xfrm>
        </p:spPr>
        <p:txBody>
          <a:bodyPr>
            <a:normAutofit/>
          </a:bodyPr>
          <a:lstStyle/>
          <a:p>
            <a:r>
              <a:rPr lang="en-US" dirty="0"/>
              <a:t>Referred to </a:t>
            </a:r>
            <a:r>
              <a:rPr lang="en-US" dirty="0" err="1"/>
              <a:t>Neuroophthalmology</a:t>
            </a:r>
            <a:r>
              <a:rPr lang="en-US" dirty="0"/>
              <a:t> for re-evaluation (2019)</a:t>
            </a:r>
          </a:p>
        </p:txBody>
      </p:sp>
      <p:sp>
        <p:nvSpPr>
          <p:cNvPr id="5" name="Content Placeholder 4">
            <a:extLst>
              <a:ext uri="{FF2B5EF4-FFF2-40B4-BE49-F238E27FC236}">
                <a16:creationId xmlns:a16="http://schemas.microsoft.com/office/drawing/2014/main" id="{9C78E49E-EACE-1994-333E-90203E3D7EF2}"/>
              </a:ext>
            </a:extLst>
          </p:cNvPr>
          <p:cNvSpPr>
            <a:spLocks noGrp="1"/>
          </p:cNvSpPr>
          <p:nvPr>
            <p:ph idx="1"/>
          </p:nvPr>
        </p:nvSpPr>
        <p:spPr>
          <a:xfrm>
            <a:off x="544286" y="1328057"/>
            <a:ext cx="11440885" cy="4637313"/>
          </a:xfrm>
        </p:spPr>
        <p:txBody>
          <a:bodyPr>
            <a:noAutofit/>
          </a:bodyPr>
          <a:lstStyle/>
          <a:p>
            <a:pPr marL="0" indent="0">
              <a:buNone/>
            </a:pPr>
            <a:r>
              <a:rPr lang="en-US" sz="1600" b="1" dirty="0"/>
              <a:t>54 YO F </a:t>
            </a:r>
            <a:r>
              <a:rPr lang="en-US" sz="1600" dirty="0"/>
              <a:t>was</a:t>
            </a:r>
            <a:r>
              <a:rPr lang="en-US" sz="1600" b="1" dirty="0"/>
              <a:t> </a:t>
            </a:r>
            <a:r>
              <a:rPr lang="en-US" sz="1600" dirty="0"/>
              <a:t>referred for progression of ocular and neurologic symptoms while receiving management for retinal vasculopathy and presumed multiple sclerosis (MS).</a:t>
            </a:r>
          </a:p>
          <a:p>
            <a:r>
              <a:rPr lang="en-US" sz="1600" b="1" dirty="0"/>
              <a:t>HPI</a:t>
            </a:r>
            <a:r>
              <a:rPr lang="en-US" sz="1600" dirty="0"/>
              <a:t>:  </a:t>
            </a:r>
          </a:p>
          <a:p>
            <a:pPr lvl="1"/>
            <a:r>
              <a:rPr lang="en-US" sz="1600" dirty="0"/>
              <a:t>18 months before consultation, she noted visual distortions.</a:t>
            </a:r>
          </a:p>
          <a:p>
            <a:pPr lvl="1"/>
            <a:r>
              <a:rPr lang="en-US" sz="1600" dirty="0"/>
              <a:t>Retinal evaluation for her visual complaints revealed bilateral vasculitis-type venous occlusions managed with series of an intravitreal VEGF agent.</a:t>
            </a:r>
          </a:p>
          <a:p>
            <a:pPr lvl="1"/>
            <a:r>
              <a:rPr lang="en-US" sz="1600" dirty="0"/>
              <a:t>Developed slurred speech, headaches and handwriting changes.</a:t>
            </a:r>
          </a:p>
          <a:p>
            <a:pPr lvl="1"/>
            <a:r>
              <a:rPr lang="en-US" sz="1600" dirty="0"/>
              <a:t>Brain MRI was initially normal. Subsequent MRI - new left frontal T2-hyperintense, periventricular, corona radiata lesion; MS diagnosed.</a:t>
            </a:r>
          </a:p>
          <a:p>
            <a:r>
              <a:rPr lang="en-US" sz="1600" b="1" dirty="0" err="1"/>
              <a:t>POHx</a:t>
            </a:r>
            <a:r>
              <a:rPr lang="en-US" sz="1600" dirty="0"/>
              <a:t>: None</a:t>
            </a:r>
          </a:p>
          <a:p>
            <a:r>
              <a:rPr lang="en-US" sz="1600" b="1" dirty="0"/>
              <a:t>PMHx</a:t>
            </a:r>
            <a:r>
              <a:rPr lang="en-US" sz="1600" dirty="0"/>
              <a:t>: Hypertension</a:t>
            </a:r>
          </a:p>
          <a:p>
            <a:r>
              <a:rPr lang="en-US" sz="1600" b="1" dirty="0"/>
              <a:t>Medications</a:t>
            </a:r>
            <a:r>
              <a:rPr lang="en-US" sz="1600" dirty="0"/>
              <a:t>: Valsartan, Zoloft, Glatiramer, baby aspirin, Claritin, Flonase, vitamin D</a:t>
            </a:r>
            <a:r>
              <a:rPr lang="en-US" sz="1600" baseline="-25000" dirty="0"/>
              <a:t>3</a:t>
            </a:r>
            <a:r>
              <a:rPr lang="en-US" sz="1600" dirty="0"/>
              <a:t>, biotin, alpha-lipoic acid, and vitamin B</a:t>
            </a:r>
            <a:r>
              <a:rPr lang="en-US" sz="1600" baseline="-25000" dirty="0"/>
              <a:t>12</a:t>
            </a:r>
            <a:endParaRPr lang="en-US" sz="1600" dirty="0"/>
          </a:p>
          <a:p>
            <a:r>
              <a:rPr lang="en-US" sz="1600" b="1" dirty="0"/>
              <a:t>Social </a:t>
            </a:r>
            <a:r>
              <a:rPr lang="en-US" sz="1600" b="1" dirty="0" err="1"/>
              <a:t>Hx</a:t>
            </a:r>
            <a:r>
              <a:rPr lang="en-US" sz="1600" dirty="0"/>
              <a:t>: 3-4 glasses of wine/week; occ smoker</a:t>
            </a:r>
          </a:p>
          <a:p>
            <a:r>
              <a:rPr lang="en-US" sz="1600" b="1" dirty="0"/>
              <a:t>Family </a:t>
            </a:r>
            <a:r>
              <a:rPr lang="en-US" sz="1600" b="1" dirty="0" err="1"/>
              <a:t>Hx</a:t>
            </a:r>
            <a:r>
              <a:rPr lang="en-US" sz="1600" dirty="0"/>
              <a:t>: mother had macular degeneration and died after a CVA; father with bladder/renal cancer; one of 3 siblings has breast cancer.</a:t>
            </a:r>
          </a:p>
        </p:txBody>
      </p:sp>
      <p:pic>
        <p:nvPicPr>
          <p:cNvPr id="17" name="Audio 16">
            <a:extLst>
              <a:ext uri="{FF2B5EF4-FFF2-40B4-BE49-F238E27FC236}">
                <a16:creationId xmlns:a16="http://schemas.microsoft.com/office/drawing/2014/main" id="{E88579B9-12B4-229E-6CBE-879607A40F2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572317607"/>
      </p:ext>
    </p:extLst>
  </p:cSld>
  <p:clrMapOvr>
    <a:masterClrMapping/>
  </p:clrMapOvr>
  <mc:AlternateContent xmlns:mc="http://schemas.openxmlformats.org/markup-compatibility/2006" xmlns:p14="http://schemas.microsoft.com/office/powerpoint/2010/main">
    <mc:Choice Requires="p14">
      <p:transition spd="slow" p14:dur="2000" advTm="47530"/>
    </mc:Choice>
    <mc:Fallback xmlns="">
      <p:transition spd="slow" advTm="475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7"/>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C9E45-85BC-D66B-4EA3-042269981FE6}"/>
              </a:ext>
            </a:extLst>
          </p:cNvPr>
          <p:cNvSpPr>
            <a:spLocks noGrp="1"/>
          </p:cNvSpPr>
          <p:nvPr>
            <p:ph type="title"/>
          </p:nvPr>
        </p:nvSpPr>
        <p:spPr>
          <a:xfrm>
            <a:off x="838200" y="197189"/>
            <a:ext cx="10515600" cy="1325563"/>
          </a:xfrm>
        </p:spPr>
        <p:txBody>
          <a:bodyPr/>
          <a:lstStyle/>
          <a:p>
            <a:r>
              <a:rPr lang="en" dirty="0">
                <a:latin typeface="Calibri"/>
                <a:ea typeface="Calibri"/>
                <a:cs typeface="Calibri"/>
                <a:sym typeface="Calibri"/>
              </a:rPr>
              <a:t>Retina Evaluation - Fundus Photography (2015) </a:t>
            </a:r>
            <a:endParaRPr lang="en-US" dirty="0"/>
          </a:p>
        </p:txBody>
      </p:sp>
      <p:pic>
        <p:nvPicPr>
          <p:cNvPr id="9" name="Google Shape;75;p2">
            <a:extLst>
              <a:ext uri="{FF2B5EF4-FFF2-40B4-BE49-F238E27FC236}">
                <a16:creationId xmlns:a16="http://schemas.microsoft.com/office/drawing/2014/main" id="{D3FE1370-7BA7-E95D-B969-9022A41F6C8F}"/>
              </a:ext>
            </a:extLst>
          </p:cNvPr>
          <p:cNvPicPr preferRelativeResize="0"/>
          <p:nvPr/>
        </p:nvPicPr>
        <p:blipFill rotWithShape="1">
          <a:blip r:embed="rId5">
            <a:alphaModFix/>
          </a:blip>
          <a:srcRect b="13748"/>
          <a:stretch/>
        </p:blipFill>
        <p:spPr>
          <a:xfrm>
            <a:off x="1263181" y="1522752"/>
            <a:ext cx="10047988" cy="4312517"/>
          </a:xfrm>
          <a:prstGeom prst="rect">
            <a:avLst/>
          </a:prstGeom>
          <a:noFill/>
          <a:ln>
            <a:noFill/>
          </a:ln>
        </p:spPr>
      </p:pic>
      <p:sp>
        <p:nvSpPr>
          <p:cNvPr id="10" name="Google Shape;76;p2">
            <a:extLst>
              <a:ext uri="{FF2B5EF4-FFF2-40B4-BE49-F238E27FC236}">
                <a16:creationId xmlns:a16="http://schemas.microsoft.com/office/drawing/2014/main" id="{ABD35DBD-DEFE-595A-6E05-9BF195104AFF}"/>
              </a:ext>
            </a:extLst>
          </p:cNvPr>
          <p:cNvSpPr/>
          <p:nvPr/>
        </p:nvSpPr>
        <p:spPr>
          <a:xfrm>
            <a:off x="3419705" y="3099095"/>
            <a:ext cx="1041988" cy="868491"/>
          </a:xfrm>
          <a:prstGeom prst="ellipse">
            <a:avLst/>
          </a:prstGeom>
          <a:noFill/>
          <a:ln w="9525" cap="flat" cmpd="sng">
            <a:solidFill>
              <a:srgbClr val="009586"/>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1" name="Google Shape;77;p2">
            <a:extLst>
              <a:ext uri="{FF2B5EF4-FFF2-40B4-BE49-F238E27FC236}">
                <a16:creationId xmlns:a16="http://schemas.microsoft.com/office/drawing/2014/main" id="{89E9BAC3-ACFD-D3C8-2F90-EEBF3E3F2903}"/>
              </a:ext>
            </a:extLst>
          </p:cNvPr>
          <p:cNvSpPr/>
          <p:nvPr/>
        </p:nvSpPr>
        <p:spPr>
          <a:xfrm>
            <a:off x="6287175" y="5500748"/>
            <a:ext cx="707799" cy="132471"/>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78;p2">
            <a:extLst>
              <a:ext uri="{FF2B5EF4-FFF2-40B4-BE49-F238E27FC236}">
                <a16:creationId xmlns:a16="http://schemas.microsoft.com/office/drawing/2014/main" id="{60E478EB-2CFE-CFD2-9B67-0986AB0E1F5A}"/>
              </a:ext>
            </a:extLst>
          </p:cNvPr>
          <p:cNvSpPr/>
          <p:nvPr/>
        </p:nvSpPr>
        <p:spPr>
          <a:xfrm>
            <a:off x="8622967" y="3005539"/>
            <a:ext cx="598145" cy="499441"/>
          </a:xfrm>
          <a:prstGeom prst="ellipse">
            <a:avLst/>
          </a:prstGeom>
          <a:noFill/>
          <a:ln w="9525" cap="flat" cmpd="sng">
            <a:solidFill>
              <a:srgbClr val="009586"/>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3" name="Google Shape;79;p2">
            <a:extLst>
              <a:ext uri="{FF2B5EF4-FFF2-40B4-BE49-F238E27FC236}">
                <a16:creationId xmlns:a16="http://schemas.microsoft.com/office/drawing/2014/main" id="{8B703BCF-40D9-87D6-36B6-22E70628E443}"/>
              </a:ext>
            </a:extLst>
          </p:cNvPr>
          <p:cNvSpPr/>
          <p:nvPr/>
        </p:nvSpPr>
        <p:spPr>
          <a:xfrm>
            <a:off x="1263181" y="5487210"/>
            <a:ext cx="707799" cy="132471"/>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Arrow: Down 13">
            <a:extLst>
              <a:ext uri="{FF2B5EF4-FFF2-40B4-BE49-F238E27FC236}">
                <a16:creationId xmlns:a16="http://schemas.microsoft.com/office/drawing/2014/main" id="{D6641547-F427-AEF0-07D1-482069F410E3}"/>
              </a:ext>
            </a:extLst>
          </p:cNvPr>
          <p:cNvSpPr/>
          <p:nvPr/>
        </p:nvSpPr>
        <p:spPr>
          <a:xfrm>
            <a:off x="5050972" y="2061202"/>
            <a:ext cx="206829" cy="499442"/>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Down 14">
            <a:extLst>
              <a:ext uri="{FF2B5EF4-FFF2-40B4-BE49-F238E27FC236}">
                <a16:creationId xmlns:a16="http://schemas.microsoft.com/office/drawing/2014/main" id="{03E8D4A2-5143-6526-D5E9-A8AFE9662A08}"/>
              </a:ext>
            </a:extLst>
          </p:cNvPr>
          <p:cNvSpPr/>
          <p:nvPr/>
        </p:nvSpPr>
        <p:spPr>
          <a:xfrm>
            <a:off x="7730309" y="3960221"/>
            <a:ext cx="206829" cy="499442"/>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Down 15">
            <a:extLst>
              <a:ext uri="{FF2B5EF4-FFF2-40B4-BE49-F238E27FC236}">
                <a16:creationId xmlns:a16="http://schemas.microsoft.com/office/drawing/2014/main" id="{D3EB3866-8444-6E99-A580-830E7D3A9B64}"/>
              </a:ext>
            </a:extLst>
          </p:cNvPr>
          <p:cNvSpPr/>
          <p:nvPr/>
        </p:nvSpPr>
        <p:spPr>
          <a:xfrm rot="2355579">
            <a:off x="8580518" y="4580822"/>
            <a:ext cx="206829" cy="499442"/>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rrow: Down 16">
            <a:extLst>
              <a:ext uri="{FF2B5EF4-FFF2-40B4-BE49-F238E27FC236}">
                <a16:creationId xmlns:a16="http://schemas.microsoft.com/office/drawing/2014/main" id="{23B191D9-A484-F51A-8B67-9638FC962B82}"/>
              </a:ext>
            </a:extLst>
          </p:cNvPr>
          <p:cNvSpPr/>
          <p:nvPr/>
        </p:nvSpPr>
        <p:spPr>
          <a:xfrm rot="18944873">
            <a:off x="3643457" y="4211255"/>
            <a:ext cx="206829" cy="499442"/>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2" name="Audio 41">
            <a:extLst>
              <a:ext uri="{FF2B5EF4-FFF2-40B4-BE49-F238E27FC236}">
                <a16:creationId xmlns:a16="http://schemas.microsoft.com/office/drawing/2014/main" id="{290B32DB-89E2-CC57-6E3F-03BC1D1A247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90425458"/>
      </p:ext>
    </p:extLst>
  </p:cSld>
  <p:clrMapOvr>
    <a:masterClrMapping/>
  </p:clrMapOvr>
  <mc:AlternateContent xmlns:mc="http://schemas.openxmlformats.org/markup-compatibility/2006" xmlns:p14="http://schemas.microsoft.com/office/powerpoint/2010/main">
    <mc:Choice Requires="p14">
      <p:transition spd="slow" p14:dur="2000" advTm="41301"/>
    </mc:Choice>
    <mc:Fallback xmlns="">
      <p:transition spd="slow" advTm="413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4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B8301-45FE-58CF-2173-B2AED4DAD631}"/>
              </a:ext>
            </a:extLst>
          </p:cNvPr>
          <p:cNvSpPr>
            <a:spLocks noGrp="1"/>
          </p:cNvSpPr>
          <p:nvPr>
            <p:ph type="title"/>
          </p:nvPr>
        </p:nvSpPr>
        <p:spPr>
          <a:xfrm>
            <a:off x="838200" y="161561"/>
            <a:ext cx="10515600" cy="1325563"/>
          </a:xfrm>
        </p:spPr>
        <p:txBody>
          <a:bodyPr/>
          <a:lstStyle/>
          <a:p>
            <a:r>
              <a:rPr lang="en-US" b="1" dirty="0">
                <a:latin typeface="Arial" panose="020B0604020202020204" pitchFamily="34" charset="0"/>
                <a:cs typeface="Arial" panose="020B0604020202020204" pitchFamily="34" charset="0"/>
              </a:rPr>
              <a:t>Optical Coherence Tomography (OCT)</a:t>
            </a:r>
            <a:endParaRPr lang="en-US" dirty="0"/>
          </a:p>
        </p:txBody>
      </p:sp>
      <p:sp>
        <p:nvSpPr>
          <p:cNvPr id="4" name="AutoShape 2" descr="An optical coherence tomography image of a representative normal retina, with the layers of the retina labeled.">
            <a:extLst>
              <a:ext uri="{FF2B5EF4-FFF2-40B4-BE49-F238E27FC236}">
                <a16:creationId xmlns:a16="http://schemas.microsoft.com/office/drawing/2014/main" id="{CEE37C03-30B1-7580-BCCD-F6A9404C76F3}"/>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a:extLst>
              <a:ext uri="{FF2B5EF4-FFF2-40B4-BE49-F238E27FC236}">
                <a16:creationId xmlns:a16="http://schemas.microsoft.com/office/drawing/2014/main" id="{7DE5807F-DAFF-9A47-403C-5DD63E8706D7}"/>
              </a:ext>
            </a:extLst>
          </p:cNvPr>
          <p:cNvPicPr>
            <a:picLocks noChangeAspect="1"/>
          </p:cNvPicPr>
          <p:nvPr/>
        </p:nvPicPr>
        <p:blipFill>
          <a:blip r:embed="rId5"/>
          <a:stretch>
            <a:fillRect/>
          </a:stretch>
        </p:blipFill>
        <p:spPr>
          <a:xfrm>
            <a:off x="2545897" y="1300162"/>
            <a:ext cx="7905750" cy="3952875"/>
          </a:xfrm>
          <a:prstGeom prst="rect">
            <a:avLst/>
          </a:prstGeom>
        </p:spPr>
      </p:pic>
      <p:sp>
        <p:nvSpPr>
          <p:cNvPr id="7" name="TextBox 6">
            <a:extLst>
              <a:ext uri="{FF2B5EF4-FFF2-40B4-BE49-F238E27FC236}">
                <a16:creationId xmlns:a16="http://schemas.microsoft.com/office/drawing/2014/main" id="{C4789217-1488-3EC2-6AD0-92A60D91968D}"/>
              </a:ext>
            </a:extLst>
          </p:cNvPr>
          <p:cNvSpPr txBox="1"/>
          <p:nvPr/>
        </p:nvSpPr>
        <p:spPr>
          <a:xfrm>
            <a:off x="2928257" y="5560029"/>
            <a:ext cx="7206343" cy="1077218"/>
          </a:xfrm>
          <a:prstGeom prst="rect">
            <a:avLst/>
          </a:prstGeom>
          <a:noFill/>
        </p:spPr>
        <p:txBody>
          <a:bodyPr wrap="square" rtlCol="0">
            <a:spAutoFit/>
          </a:bodyPr>
          <a:lstStyle/>
          <a:p>
            <a:pPr algn="just"/>
            <a:r>
              <a:rPr lang="en-US" sz="1600" dirty="0"/>
              <a:t>Normal optical coherence tomography image  through the macula depicting the various retinal layers in a patient with a normal retinal architecture. From </a:t>
            </a:r>
            <a:r>
              <a:rPr lang="en-US" sz="1600" dirty="0">
                <a:hlinkClick r:id="rId6">
                  <a:extLst>
                    <a:ext uri="{A12FA001-AC4F-418D-AE19-62706E023703}">
                      <ahyp:hlinkClr xmlns:ahyp="http://schemas.microsoft.com/office/drawing/2018/hyperlinkcolor" val="tx"/>
                    </a:ext>
                  </a:extLst>
                </a:hlinkClick>
              </a:rPr>
              <a:t>https://www.aao.org/eye-health/treatments/what-is-optical-coherence-tomography</a:t>
            </a:r>
            <a:r>
              <a:rPr lang="en-US" sz="1600" dirty="0"/>
              <a:t>. (Accessed 04-15-2026).</a:t>
            </a:r>
          </a:p>
        </p:txBody>
      </p:sp>
      <p:pic>
        <p:nvPicPr>
          <p:cNvPr id="22" name="Audio 21">
            <a:extLst>
              <a:ext uri="{FF2B5EF4-FFF2-40B4-BE49-F238E27FC236}">
                <a16:creationId xmlns:a16="http://schemas.microsoft.com/office/drawing/2014/main" id="{E2CE0666-4911-8558-BFDE-7C0E5FA6FC90}"/>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321467941"/>
      </p:ext>
    </p:extLst>
  </p:cSld>
  <p:clrMapOvr>
    <a:masterClrMapping/>
  </p:clrMapOvr>
  <mc:AlternateContent xmlns:mc="http://schemas.openxmlformats.org/markup-compatibility/2006" xmlns:p14="http://schemas.microsoft.com/office/powerpoint/2010/main">
    <mc:Choice Requires="p14">
      <p:transition spd="slow" p14:dur="2000" advTm="33749"/>
    </mc:Choice>
    <mc:Fallback xmlns="">
      <p:transition spd="slow" advTm="337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6A417-E982-5A97-9FB3-8FB0BBA56DC9}"/>
              </a:ext>
            </a:extLst>
          </p:cNvPr>
          <p:cNvSpPr>
            <a:spLocks noGrp="1"/>
          </p:cNvSpPr>
          <p:nvPr>
            <p:ph type="title"/>
          </p:nvPr>
        </p:nvSpPr>
        <p:spPr>
          <a:xfrm>
            <a:off x="850446" y="196663"/>
            <a:ext cx="10515600" cy="1325563"/>
          </a:xfrm>
        </p:spPr>
        <p:txBody>
          <a:bodyPr>
            <a:normAutofit/>
          </a:bodyPr>
          <a:lstStyle/>
          <a:p>
            <a:r>
              <a:rPr lang="en-US" sz="4000" b="1" dirty="0">
                <a:latin typeface="Arial" panose="020B0604020202020204" pitchFamily="34" charset="0"/>
                <a:cs typeface="Arial" panose="020B0604020202020204" pitchFamily="34" charset="0"/>
              </a:rPr>
              <a:t>Macular Optical Coherence Tomography (OCT)</a:t>
            </a:r>
          </a:p>
        </p:txBody>
      </p:sp>
      <p:pic>
        <p:nvPicPr>
          <p:cNvPr id="4" name="Google Shape;84;p3">
            <a:extLst>
              <a:ext uri="{FF2B5EF4-FFF2-40B4-BE49-F238E27FC236}">
                <a16:creationId xmlns:a16="http://schemas.microsoft.com/office/drawing/2014/main" id="{B703B8EF-C139-AF82-4BAE-ED1DBC06944F}"/>
              </a:ext>
            </a:extLst>
          </p:cNvPr>
          <p:cNvPicPr preferRelativeResize="0"/>
          <p:nvPr/>
        </p:nvPicPr>
        <p:blipFill rotWithShape="1">
          <a:blip r:embed="rId5">
            <a:alphaModFix/>
          </a:blip>
          <a:srcRect t="12941" b="20340"/>
          <a:stretch/>
        </p:blipFill>
        <p:spPr>
          <a:xfrm>
            <a:off x="6845349" y="1522226"/>
            <a:ext cx="4496205" cy="4232224"/>
          </a:xfrm>
          <a:prstGeom prst="rect">
            <a:avLst/>
          </a:prstGeom>
          <a:noFill/>
          <a:ln>
            <a:noFill/>
          </a:ln>
        </p:spPr>
      </p:pic>
      <p:pic>
        <p:nvPicPr>
          <p:cNvPr id="5" name="Google Shape;85;p3">
            <a:extLst>
              <a:ext uri="{FF2B5EF4-FFF2-40B4-BE49-F238E27FC236}">
                <a16:creationId xmlns:a16="http://schemas.microsoft.com/office/drawing/2014/main" id="{730DFCCD-487A-338F-CA94-175FCC37A978}"/>
              </a:ext>
            </a:extLst>
          </p:cNvPr>
          <p:cNvPicPr preferRelativeResize="0"/>
          <p:nvPr/>
        </p:nvPicPr>
        <p:blipFill rotWithShape="1">
          <a:blip r:embed="rId6">
            <a:alphaModFix/>
          </a:blip>
          <a:srcRect t="13212" b="20258"/>
          <a:stretch/>
        </p:blipFill>
        <p:spPr>
          <a:xfrm>
            <a:off x="2001206" y="1522226"/>
            <a:ext cx="4508451" cy="4232224"/>
          </a:xfrm>
          <a:prstGeom prst="rect">
            <a:avLst/>
          </a:prstGeom>
          <a:noFill/>
          <a:ln>
            <a:noFill/>
          </a:ln>
        </p:spPr>
      </p:pic>
      <p:sp>
        <p:nvSpPr>
          <p:cNvPr id="6" name="TextBox 5">
            <a:extLst>
              <a:ext uri="{FF2B5EF4-FFF2-40B4-BE49-F238E27FC236}">
                <a16:creationId xmlns:a16="http://schemas.microsoft.com/office/drawing/2014/main" id="{9CE95C89-81CD-4720-A6F5-4F5EA6050639}"/>
              </a:ext>
            </a:extLst>
          </p:cNvPr>
          <p:cNvSpPr txBox="1"/>
          <p:nvPr/>
        </p:nvSpPr>
        <p:spPr>
          <a:xfrm>
            <a:off x="2877671" y="6079991"/>
            <a:ext cx="8219045" cy="369332"/>
          </a:xfrm>
          <a:prstGeom prst="rect">
            <a:avLst/>
          </a:prstGeom>
          <a:noFill/>
        </p:spPr>
        <p:txBody>
          <a:bodyPr wrap="none" rtlCol="0">
            <a:spAutoFit/>
          </a:bodyPr>
          <a:lstStyle/>
          <a:p>
            <a:r>
              <a:rPr lang="en-US" dirty="0"/>
              <a:t>OCT: optical coherence tomography with abnormal macular architecture in both eyes.</a:t>
            </a:r>
          </a:p>
        </p:txBody>
      </p:sp>
      <p:cxnSp>
        <p:nvCxnSpPr>
          <p:cNvPr id="3" name="Straight Arrow Connector 2">
            <a:extLst>
              <a:ext uri="{FF2B5EF4-FFF2-40B4-BE49-F238E27FC236}">
                <a16:creationId xmlns:a16="http://schemas.microsoft.com/office/drawing/2014/main" id="{62E351E7-0029-BE5A-DDCF-C6277BBCABAD}"/>
              </a:ext>
            </a:extLst>
          </p:cNvPr>
          <p:cNvCxnSpPr>
            <a:cxnSpLocks/>
          </p:cNvCxnSpPr>
          <p:nvPr/>
        </p:nvCxnSpPr>
        <p:spPr>
          <a:xfrm flipH="1">
            <a:off x="3657505" y="3246873"/>
            <a:ext cx="432175" cy="364253"/>
          </a:xfrm>
          <a:prstGeom prst="straightConnector1">
            <a:avLst/>
          </a:prstGeom>
          <a:ln w="38100" cap="flat" cmpd="sng" algn="ctr">
            <a:solidFill>
              <a:schemeClr val="accent4"/>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7" name="Straight Arrow Connector 6">
            <a:extLst>
              <a:ext uri="{FF2B5EF4-FFF2-40B4-BE49-F238E27FC236}">
                <a16:creationId xmlns:a16="http://schemas.microsoft.com/office/drawing/2014/main" id="{55940BF6-86A9-8E8F-9C70-04685F8E7DEF}"/>
              </a:ext>
            </a:extLst>
          </p:cNvPr>
          <p:cNvCxnSpPr>
            <a:cxnSpLocks/>
          </p:cNvCxnSpPr>
          <p:nvPr/>
        </p:nvCxnSpPr>
        <p:spPr>
          <a:xfrm flipH="1">
            <a:off x="3657504" y="4754562"/>
            <a:ext cx="432175" cy="364253"/>
          </a:xfrm>
          <a:prstGeom prst="straightConnector1">
            <a:avLst/>
          </a:prstGeom>
          <a:ln w="38100" cap="flat" cmpd="sng" algn="ctr">
            <a:solidFill>
              <a:srgbClr val="0070C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29" name="Audio 28">
            <a:extLst>
              <a:ext uri="{FF2B5EF4-FFF2-40B4-BE49-F238E27FC236}">
                <a16:creationId xmlns:a16="http://schemas.microsoft.com/office/drawing/2014/main" id="{98BA89B9-A3E3-B6C0-A75C-0672795AA87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872314968"/>
      </p:ext>
    </p:extLst>
  </p:cSld>
  <p:clrMapOvr>
    <a:masterClrMapping/>
  </p:clrMapOvr>
  <mc:AlternateContent xmlns:mc="http://schemas.openxmlformats.org/markup-compatibility/2006" xmlns:p14="http://schemas.microsoft.com/office/powerpoint/2010/main">
    <mc:Choice Requires="p14">
      <p:transition spd="slow" p14:dur="2000" advTm="27178"/>
    </mc:Choice>
    <mc:Fallback xmlns="">
      <p:transition spd="slow" advTm="271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29"/>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B49AE-6E9A-1340-0385-2742C17F358F}"/>
              </a:ext>
            </a:extLst>
          </p:cNvPr>
          <p:cNvSpPr>
            <a:spLocks noGrp="1"/>
          </p:cNvSpPr>
          <p:nvPr>
            <p:ph type="title"/>
          </p:nvPr>
        </p:nvSpPr>
        <p:spPr>
          <a:xfrm>
            <a:off x="454889" y="218623"/>
            <a:ext cx="10515600" cy="1325563"/>
          </a:xfrm>
        </p:spPr>
        <p:txBody>
          <a:bodyPr>
            <a:normAutofit/>
          </a:bodyPr>
          <a:lstStyle/>
          <a:p>
            <a:r>
              <a:rPr lang="en-US" sz="4000" b="1" dirty="0">
                <a:latin typeface="Arial" panose="020B0604020202020204" pitchFamily="34" charset="0"/>
                <a:cs typeface="Arial" panose="020B0604020202020204" pitchFamily="34" charset="0"/>
              </a:rPr>
              <a:t>Right Fundus fluorescein angiography </a:t>
            </a:r>
            <a:r>
              <a:rPr lang="en-US" sz="4000" dirty="0">
                <a:latin typeface="Arial" panose="020B0604020202020204" pitchFamily="34" charset="0"/>
                <a:cs typeface="Arial" panose="020B0604020202020204" pitchFamily="34" charset="0"/>
              </a:rPr>
              <a:t>(</a:t>
            </a:r>
            <a:r>
              <a:rPr lang="en-US" sz="4000" b="1" dirty="0">
                <a:latin typeface="Arial" panose="020B0604020202020204" pitchFamily="34" charset="0"/>
                <a:cs typeface="Arial" panose="020B0604020202020204" pitchFamily="34" charset="0"/>
              </a:rPr>
              <a:t>FFA) 2015</a:t>
            </a:r>
          </a:p>
        </p:txBody>
      </p:sp>
      <p:pic>
        <p:nvPicPr>
          <p:cNvPr id="4" name="Google Shape;93;p4">
            <a:extLst>
              <a:ext uri="{FF2B5EF4-FFF2-40B4-BE49-F238E27FC236}">
                <a16:creationId xmlns:a16="http://schemas.microsoft.com/office/drawing/2014/main" id="{FC95A0DC-C17D-88EF-6D4B-7736ED8EF4D9}"/>
              </a:ext>
            </a:extLst>
          </p:cNvPr>
          <p:cNvPicPr preferRelativeResize="0"/>
          <p:nvPr/>
        </p:nvPicPr>
        <p:blipFill>
          <a:blip r:embed="rId5">
            <a:alphaModFix/>
          </a:blip>
          <a:stretch>
            <a:fillRect/>
          </a:stretch>
        </p:blipFill>
        <p:spPr>
          <a:xfrm>
            <a:off x="320321" y="1690688"/>
            <a:ext cx="3438144" cy="3657600"/>
          </a:xfrm>
          <a:prstGeom prst="rect">
            <a:avLst/>
          </a:prstGeom>
          <a:noFill/>
          <a:ln>
            <a:noFill/>
          </a:ln>
        </p:spPr>
      </p:pic>
      <p:pic>
        <p:nvPicPr>
          <p:cNvPr id="6" name="Google Shape;95;p4">
            <a:extLst>
              <a:ext uri="{FF2B5EF4-FFF2-40B4-BE49-F238E27FC236}">
                <a16:creationId xmlns:a16="http://schemas.microsoft.com/office/drawing/2014/main" id="{F5BF1F98-CA16-D873-0463-A1E83A69E394}"/>
              </a:ext>
            </a:extLst>
          </p:cNvPr>
          <p:cNvPicPr preferRelativeResize="0"/>
          <p:nvPr/>
        </p:nvPicPr>
        <p:blipFill>
          <a:blip r:embed="rId6">
            <a:alphaModFix/>
          </a:blip>
          <a:stretch>
            <a:fillRect/>
          </a:stretch>
        </p:blipFill>
        <p:spPr>
          <a:xfrm>
            <a:off x="3985275" y="1690688"/>
            <a:ext cx="3438144" cy="3657600"/>
          </a:xfrm>
          <a:prstGeom prst="rect">
            <a:avLst/>
          </a:prstGeom>
          <a:noFill/>
          <a:ln>
            <a:noFill/>
          </a:ln>
        </p:spPr>
      </p:pic>
      <p:pic>
        <p:nvPicPr>
          <p:cNvPr id="8" name="Google Shape;97;p4">
            <a:extLst>
              <a:ext uri="{FF2B5EF4-FFF2-40B4-BE49-F238E27FC236}">
                <a16:creationId xmlns:a16="http://schemas.microsoft.com/office/drawing/2014/main" id="{C069224C-592B-0842-56EE-771DF0B623AF}"/>
              </a:ext>
            </a:extLst>
          </p:cNvPr>
          <p:cNvPicPr preferRelativeResize="0"/>
          <p:nvPr/>
        </p:nvPicPr>
        <p:blipFill>
          <a:blip r:embed="rId7">
            <a:alphaModFix/>
          </a:blip>
          <a:stretch>
            <a:fillRect/>
          </a:stretch>
        </p:blipFill>
        <p:spPr>
          <a:xfrm>
            <a:off x="7669537" y="1690688"/>
            <a:ext cx="3438144" cy="3657600"/>
          </a:xfrm>
          <a:prstGeom prst="rect">
            <a:avLst/>
          </a:prstGeom>
          <a:noFill/>
          <a:ln>
            <a:noFill/>
          </a:ln>
        </p:spPr>
      </p:pic>
      <p:sp>
        <p:nvSpPr>
          <p:cNvPr id="7" name="Google Shape;104;p4">
            <a:extLst>
              <a:ext uri="{FF2B5EF4-FFF2-40B4-BE49-F238E27FC236}">
                <a16:creationId xmlns:a16="http://schemas.microsoft.com/office/drawing/2014/main" id="{F55E768C-4E4B-E0B6-AE4F-62AACBD7A2DF}"/>
              </a:ext>
            </a:extLst>
          </p:cNvPr>
          <p:cNvSpPr/>
          <p:nvPr/>
        </p:nvSpPr>
        <p:spPr>
          <a:xfrm>
            <a:off x="8845707" y="2415632"/>
            <a:ext cx="1517493" cy="1201238"/>
          </a:xfrm>
          <a:prstGeom prst="ellipse">
            <a:avLst/>
          </a:prstGeom>
          <a:noFill/>
          <a:ln w="9525" cap="flat" cmpd="sng">
            <a:solidFill>
              <a:srgbClr val="FF0000"/>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 name="Google Shape;104;p4">
            <a:extLst>
              <a:ext uri="{FF2B5EF4-FFF2-40B4-BE49-F238E27FC236}">
                <a16:creationId xmlns:a16="http://schemas.microsoft.com/office/drawing/2014/main" id="{EEB00061-E60D-869D-8966-45C343CFF4FA}"/>
              </a:ext>
            </a:extLst>
          </p:cNvPr>
          <p:cNvSpPr/>
          <p:nvPr/>
        </p:nvSpPr>
        <p:spPr>
          <a:xfrm>
            <a:off x="4953943" y="2318250"/>
            <a:ext cx="1517493" cy="1201238"/>
          </a:xfrm>
          <a:prstGeom prst="ellipse">
            <a:avLst/>
          </a:prstGeom>
          <a:noFill/>
          <a:ln w="9525" cap="flat" cmpd="sng">
            <a:solidFill>
              <a:srgbClr val="FF0000"/>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 name="Google Shape;104;p4">
            <a:extLst>
              <a:ext uri="{FF2B5EF4-FFF2-40B4-BE49-F238E27FC236}">
                <a16:creationId xmlns:a16="http://schemas.microsoft.com/office/drawing/2014/main" id="{61D326D9-B382-7922-08C4-50BA3111CBDE}"/>
              </a:ext>
            </a:extLst>
          </p:cNvPr>
          <p:cNvSpPr/>
          <p:nvPr/>
        </p:nvSpPr>
        <p:spPr>
          <a:xfrm>
            <a:off x="1560314" y="2550660"/>
            <a:ext cx="1224584" cy="968828"/>
          </a:xfrm>
          <a:prstGeom prst="ellipse">
            <a:avLst/>
          </a:prstGeom>
          <a:noFill/>
          <a:ln w="9525" cap="flat" cmpd="sng">
            <a:solidFill>
              <a:srgbClr val="FF0000"/>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10" name="Straight Arrow Connector 9">
            <a:extLst>
              <a:ext uri="{FF2B5EF4-FFF2-40B4-BE49-F238E27FC236}">
                <a16:creationId xmlns:a16="http://schemas.microsoft.com/office/drawing/2014/main" id="{1FFB2F28-5352-A643-AD8F-7451F192290D}"/>
              </a:ext>
            </a:extLst>
          </p:cNvPr>
          <p:cNvCxnSpPr>
            <a:cxnSpLocks/>
          </p:cNvCxnSpPr>
          <p:nvPr/>
        </p:nvCxnSpPr>
        <p:spPr>
          <a:xfrm flipH="1" flipV="1">
            <a:off x="10231735" y="4004357"/>
            <a:ext cx="526767" cy="337457"/>
          </a:xfrm>
          <a:prstGeom prst="straightConnector1">
            <a:avLst/>
          </a:prstGeom>
          <a:ln w="19050" cap="flat" cmpd="sng" algn="ctr">
            <a:solidFill>
              <a:schemeClr val="accent4"/>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1" name="TextBox 10">
            <a:extLst>
              <a:ext uri="{FF2B5EF4-FFF2-40B4-BE49-F238E27FC236}">
                <a16:creationId xmlns:a16="http://schemas.microsoft.com/office/drawing/2014/main" id="{50190B1D-4E3A-4601-B536-2E2ADDDA5654}"/>
              </a:ext>
            </a:extLst>
          </p:cNvPr>
          <p:cNvSpPr txBox="1"/>
          <p:nvPr/>
        </p:nvSpPr>
        <p:spPr>
          <a:xfrm>
            <a:off x="2926380" y="5833157"/>
            <a:ext cx="8181302" cy="646331"/>
          </a:xfrm>
          <a:prstGeom prst="rect">
            <a:avLst/>
          </a:prstGeom>
          <a:noFill/>
        </p:spPr>
        <p:txBody>
          <a:bodyPr wrap="square" rtlCol="0">
            <a:spAutoFit/>
          </a:bodyPr>
          <a:lstStyle/>
          <a:p>
            <a:r>
              <a:rPr lang="en-US" dirty="0"/>
              <a:t>FFA: Fundus fluorescein angiography showing gradual leakage of dye with time in right </a:t>
            </a:r>
            <a:r>
              <a:rPr lang="en-US" dirty="0" err="1"/>
              <a:t>superotemporal</a:t>
            </a:r>
            <a:r>
              <a:rPr lang="en-US" dirty="0"/>
              <a:t> retina (red circle).</a:t>
            </a:r>
          </a:p>
        </p:txBody>
      </p:sp>
      <p:cxnSp>
        <p:nvCxnSpPr>
          <p:cNvPr id="9" name="Straight Arrow Connector 8">
            <a:extLst>
              <a:ext uri="{FF2B5EF4-FFF2-40B4-BE49-F238E27FC236}">
                <a16:creationId xmlns:a16="http://schemas.microsoft.com/office/drawing/2014/main" id="{3B3A7C30-E2BD-8FF7-9DA6-AEBCBA4DD25B}"/>
              </a:ext>
            </a:extLst>
          </p:cNvPr>
          <p:cNvCxnSpPr>
            <a:cxnSpLocks/>
          </p:cNvCxnSpPr>
          <p:nvPr/>
        </p:nvCxnSpPr>
        <p:spPr>
          <a:xfrm flipH="1">
            <a:off x="10005754" y="2166882"/>
            <a:ext cx="549135" cy="497500"/>
          </a:xfrm>
          <a:prstGeom prst="straightConnector1">
            <a:avLst/>
          </a:prstGeom>
          <a:ln w="19050" cap="flat" cmpd="sng" algn="ctr">
            <a:solidFill>
              <a:schemeClr val="accent4"/>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37" name="Audio 36">
            <a:extLst>
              <a:ext uri="{FF2B5EF4-FFF2-40B4-BE49-F238E27FC236}">
                <a16:creationId xmlns:a16="http://schemas.microsoft.com/office/drawing/2014/main" id="{758AB787-02F4-28E1-594F-AD99047C870D}"/>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533940591"/>
      </p:ext>
    </p:extLst>
  </p:cSld>
  <p:clrMapOvr>
    <a:masterClrMapping/>
  </p:clrMapOvr>
  <mc:AlternateContent xmlns:mc="http://schemas.openxmlformats.org/markup-compatibility/2006" xmlns:p14="http://schemas.microsoft.com/office/powerpoint/2010/main">
    <mc:Choice Requires="p14">
      <p:transition spd="slow" p14:dur="2000" advTm="69632"/>
    </mc:Choice>
    <mc:Fallback xmlns="">
      <p:transition spd="slow" advTm="696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3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5DB35-7EFD-D7CD-6F4A-C384D0451615}"/>
              </a:ext>
            </a:extLst>
          </p:cNvPr>
          <p:cNvSpPr>
            <a:spLocks noGrp="1"/>
          </p:cNvSpPr>
          <p:nvPr>
            <p:ph type="title"/>
          </p:nvPr>
        </p:nvSpPr>
        <p:spPr>
          <a:xfrm>
            <a:off x="838200" y="184987"/>
            <a:ext cx="10515600" cy="1325563"/>
          </a:xfrm>
        </p:spPr>
        <p:txBody>
          <a:bodyPr>
            <a:normAutofit/>
          </a:bodyPr>
          <a:lstStyle/>
          <a:p>
            <a:r>
              <a:rPr lang="en-US" sz="4000" b="1" dirty="0">
                <a:latin typeface="Arial" panose="020B0604020202020204" pitchFamily="34" charset="0"/>
                <a:cs typeface="Arial" panose="020B0604020202020204" pitchFamily="34" charset="0"/>
              </a:rPr>
              <a:t>Left Fundus fluorescein angiography 2015</a:t>
            </a:r>
            <a:endParaRPr lang="en-US" sz="4000" dirty="0"/>
          </a:p>
        </p:txBody>
      </p:sp>
      <p:pic>
        <p:nvPicPr>
          <p:cNvPr id="3" name="Picture 2">
            <a:extLst>
              <a:ext uri="{FF2B5EF4-FFF2-40B4-BE49-F238E27FC236}">
                <a16:creationId xmlns:a16="http://schemas.microsoft.com/office/drawing/2014/main" id="{6A7CF826-B213-69AB-18A4-F90CFAE63AA5}"/>
              </a:ext>
            </a:extLst>
          </p:cNvPr>
          <p:cNvPicPr>
            <a:picLocks noChangeAspect="1"/>
          </p:cNvPicPr>
          <p:nvPr/>
        </p:nvPicPr>
        <p:blipFill>
          <a:blip r:embed="rId5"/>
          <a:stretch>
            <a:fillRect/>
          </a:stretch>
        </p:blipFill>
        <p:spPr>
          <a:xfrm>
            <a:off x="6415249" y="1773712"/>
            <a:ext cx="3436322" cy="3657600"/>
          </a:xfrm>
          <a:prstGeom prst="rect">
            <a:avLst/>
          </a:prstGeom>
        </p:spPr>
      </p:pic>
      <p:pic>
        <p:nvPicPr>
          <p:cNvPr id="4" name="Picture 3">
            <a:extLst>
              <a:ext uri="{FF2B5EF4-FFF2-40B4-BE49-F238E27FC236}">
                <a16:creationId xmlns:a16="http://schemas.microsoft.com/office/drawing/2014/main" id="{8FB5F921-5B79-686F-3A6A-ADBECD67BD82}"/>
              </a:ext>
            </a:extLst>
          </p:cNvPr>
          <p:cNvPicPr>
            <a:picLocks noChangeAspect="1"/>
          </p:cNvPicPr>
          <p:nvPr/>
        </p:nvPicPr>
        <p:blipFill>
          <a:blip r:embed="rId6"/>
          <a:stretch>
            <a:fillRect/>
          </a:stretch>
        </p:blipFill>
        <p:spPr>
          <a:xfrm>
            <a:off x="2498174" y="1773712"/>
            <a:ext cx="3436322" cy="3657600"/>
          </a:xfrm>
          <a:prstGeom prst="rect">
            <a:avLst/>
          </a:prstGeom>
        </p:spPr>
      </p:pic>
      <p:sp>
        <p:nvSpPr>
          <p:cNvPr id="5" name="Google Shape;104;p4">
            <a:extLst>
              <a:ext uri="{FF2B5EF4-FFF2-40B4-BE49-F238E27FC236}">
                <a16:creationId xmlns:a16="http://schemas.microsoft.com/office/drawing/2014/main" id="{3D46CC2A-457C-39DF-4FEC-C7FE86F64F8D}"/>
              </a:ext>
            </a:extLst>
          </p:cNvPr>
          <p:cNvSpPr/>
          <p:nvPr/>
        </p:nvSpPr>
        <p:spPr>
          <a:xfrm>
            <a:off x="3792138" y="3001893"/>
            <a:ext cx="1517493" cy="1201238"/>
          </a:xfrm>
          <a:prstGeom prst="ellipse">
            <a:avLst/>
          </a:prstGeom>
          <a:noFill/>
          <a:ln w="9525" cap="flat" cmpd="sng">
            <a:solidFill>
              <a:srgbClr val="FF0000"/>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 name="Google Shape;104;p4">
            <a:extLst>
              <a:ext uri="{FF2B5EF4-FFF2-40B4-BE49-F238E27FC236}">
                <a16:creationId xmlns:a16="http://schemas.microsoft.com/office/drawing/2014/main" id="{0F9CDCD2-EE58-D4AA-7D93-F5E479053408}"/>
              </a:ext>
            </a:extLst>
          </p:cNvPr>
          <p:cNvSpPr/>
          <p:nvPr/>
        </p:nvSpPr>
        <p:spPr>
          <a:xfrm>
            <a:off x="7822451" y="3001893"/>
            <a:ext cx="1517493" cy="1201238"/>
          </a:xfrm>
          <a:prstGeom prst="ellipse">
            <a:avLst/>
          </a:prstGeom>
          <a:noFill/>
          <a:ln w="9525" cap="flat" cmpd="sng">
            <a:solidFill>
              <a:srgbClr val="FF0000"/>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9" name="Straight Arrow Connector 8">
            <a:extLst>
              <a:ext uri="{FF2B5EF4-FFF2-40B4-BE49-F238E27FC236}">
                <a16:creationId xmlns:a16="http://schemas.microsoft.com/office/drawing/2014/main" id="{9CC3A7B4-D112-711D-8F73-6E46934F7DF5}"/>
              </a:ext>
            </a:extLst>
          </p:cNvPr>
          <p:cNvCxnSpPr>
            <a:cxnSpLocks/>
          </p:cNvCxnSpPr>
          <p:nvPr/>
        </p:nvCxnSpPr>
        <p:spPr>
          <a:xfrm flipH="1" flipV="1">
            <a:off x="8581197" y="3602512"/>
            <a:ext cx="526767" cy="337457"/>
          </a:xfrm>
          <a:prstGeom prst="straightConnector1">
            <a:avLst/>
          </a:prstGeom>
          <a:ln w="38100" cap="flat" cmpd="sng" algn="ctr">
            <a:solidFill>
              <a:schemeClr val="accent4"/>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6" name="TextBox 5">
            <a:extLst>
              <a:ext uri="{FF2B5EF4-FFF2-40B4-BE49-F238E27FC236}">
                <a16:creationId xmlns:a16="http://schemas.microsoft.com/office/drawing/2014/main" id="{CFB5AF00-5870-4C73-B7F4-922E9DE65CF8}"/>
              </a:ext>
            </a:extLst>
          </p:cNvPr>
          <p:cNvSpPr txBox="1"/>
          <p:nvPr/>
        </p:nvSpPr>
        <p:spPr>
          <a:xfrm>
            <a:off x="3334871" y="6221506"/>
            <a:ext cx="3734356" cy="369332"/>
          </a:xfrm>
          <a:prstGeom prst="rect">
            <a:avLst/>
          </a:prstGeom>
          <a:noFill/>
        </p:spPr>
        <p:txBody>
          <a:bodyPr wrap="none" rtlCol="0">
            <a:spAutoFit/>
          </a:bodyPr>
          <a:lstStyle/>
          <a:p>
            <a:r>
              <a:rPr lang="en-US" dirty="0"/>
              <a:t>FFA: Fundus fluorescein angiography</a:t>
            </a:r>
          </a:p>
        </p:txBody>
      </p:sp>
      <p:cxnSp>
        <p:nvCxnSpPr>
          <p:cNvPr id="7" name="Straight Arrow Connector 6">
            <a:extLst>
              <a:ext uri="{FF2B5EF4-FFF2-40B4-BE49-F238E27FC236}">
                <a16:creationId xmlns:a16="http://schemas.microsoft.com/office/drawing/2014/main" id="{DC0E5E7B-7A75-69AB-8536-7A28557157C4}"/>
              </a:ext>
            </a:extLst>
          </p:cNvPr>
          <p:cNvCxnSpPr>
            <a:cxnSpLocks/>
          </p:cNvCxnSpPr>
          <p:nvPr/>
        </p:nvCxnSpPr>
        <p:spPr>
          <a:xfrm flipH="1">
            <a:off x="8238233" y="2812318"/>
            <a:ext cx="606347" cy="510969"/>
          </a:xfrm>
          <a:prstGeom prst="straightConnector1">
            <a:avLst/>
          </a:prstGeom>
          <a:ln w="38100" cap="flat" cmpd="sng" algn="ctr">
            <a:solidFill>
              <a:schemeClr val="accent5"/>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30" name="Audio 29">
            <a:extLst>
              <a:ext uri="{FF2B5EF4-FFF2-40B4-BE49-F238E27FC236}">
                <a16:creationId xmlns:a16="http://schemas.microsoft.com/office/drawing/2014/main" id="{D2B4F0C1-A325-9BD5-683F-25AAC885D02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068809689"/>
      </p:ext>
    </p:extLst>
  </p:cSld>
  <p:clrMapOvr>
    <a:masterClrMapping/>
  </p:clrMapOvr>
  <mc:AlternateContent xmlns:mc="http://schemas.openxmlformats.org/markup-compatibility/2006" xmlns:p14="http://schemas.microsoft.com/office/powerpoint/2010/main">
    <mc:Choice Requires="p14">
      <p:transition spd="slow" p14:dur="2000" advTm="18048"/>
    </mc:Choice>
    <mc:Fallback xmlns="">
      <p:transition spd="slow" advTm="180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30"/>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54818-A577-33AD-616F-8059EB1FDE7B}"/>
              </a:ext>
            </a:extLst>
          </p:cNvPr>
          <p:cNvSpPr>
            <a:spLocks noGrp="1"/>
          </p:cNvSpPr>
          <p:nvPr>
            <p:ph type="title"/>
          </p:nvPr>
        </p:nvSpPr>
        <p:spPr/>
        <p:txBody>
          <a:bodyPr/>
          <a:lstStyle/>
          <a:p>
            <a:r>
              <a:rPr lang="en" dirty="0"/>
              <a:t>Differential Diagnosis </a:t>
            </a:r>
            <a:endParaRPr lang="en-US" dirty="0"/>
          </a:p>
        </p:txBody>
      </p:sp>
      <p:sp>
        <p:nvSpPr>
          <p:cNvPr id="3" name="Content Placeholder 2">
            <a:extLst>
              <a:ext uri="{FF2B5EF4-FFF2-40B4-BE49-F238E27FC236}">
                <a16:creationId xmlns:a16="http://schemas.microsoft.com/office/drawing/2014/main" id="{FDE185A1-4F31-A111-9110-63AC62DB8950}"/>
              </a:ext>
            </a:extLst>
          </p:cNvPr>
          <p:cNvSpPr>
            <a:spLocks noGrp="1"/>
          </p:cNvSpPr>
          <p:nvPr>
            <p:ph idx="1"/>
          </p:nvPr>
        </p:nvSpPr>
        <p:spPr>
          <a:xfrm>
            <a:off x="957469" y="1690688"/>
            <a:ext cx="9866243" cy="3820766"/>
          </a:xfrm>
        </p:spPr>
        <p:txBody>
          <a:bodyPr>
            <a:normAutofit fontScale="92500" lnSpcReduction="20000"/>
          </a:bodyPr>
          <a:lstStyle/>
          <a:p>
            <a:pPr marL="0" lvl="0" indent="0">
              <a:lnSpc>
                <a:spcPct val="115000"/>
              </a:lnSpc>
              <a:spcBef>
                <a:spcPts val="0"/>
              </a:spcBef>
              <a:buSzPts val="1800"/>
              <a:buNone/>
            </a:pPr>
            <a:r>
              <a:rPr lang="en-US" dirty="0"/>
              <a:t>Retinal Vein Occlusion </a:t>
            </a:r>
          </a:p>
          <a:p>
            <a:pPr marL="0" lvl="0" indent="0">
              <a:lnSpc>
                <a:spcPct val="115000"/>
              </a:lnSpc>
              <a:spcBef>
                <a:spcPts val="1600"/>
              </a:spcBef>
              <a:buSzPts val="1800"/>
              <a:buNone/>
            </a:pPr>
            <a:r>
              <a:rPr lang="en-US" dirty="0"/>
              <a:t>Macular Telangiectasia Spectrum</a:t>
            </a:r>
          </a:p>
          <a:p>
            <a:pPr marL="0" lvl="0" indent="0">
              <a:lnSpc>
                <a:spcPct val="115000"/>
              </a:lnSpc>
              <a:spcBef>
                <a:spcPts val="1600"/>
              </a:spcBef>
              <a:buSzPts val="1800"/>
              <a:buNone/>
            </a:pPr>
            <a:r>
              <a:rPr lang="en-US" dirty="0"/>
              <a:t>Inherited Retinal Vasculitis/Vasculopathy</a:t>
            </a:r>
          </a:p>
          <a:p>
            <a:pPr marL="0" lvl="0" indent="0">
              <a:lnSpc>
                <a:spcPct val="115000"/>
              </a:lnSpc>
              <a:spcBef>
                <a:spcPts val="1600"/>
              </a:spcBef>
              <a:buSzPts val="1800"/>
              <a:buNone/>
            </a:pPr>
            <a:r>
              <a:rPr lang="en-US" dirty="0"/>
              <a:t>Acquired Retinal Vasculitis/Vasculopathy</a:t>
            </a:r>
          </a:p>
          <a:p>
            <a:pPr marL="0" lvl="0" indent="0">
              <a:lnSpc>
                <a:spcPct val="115000"/>
              </a:lnSpc>
              <a:spcBef>
                <a:spcPts val="1600"/>
              </a:spcBef>
              <a:buSzPts val="1800"/>
              <a:buNone/>
            </a:pPr>
            <a:endParaRPr lang="en-US" dirty="0"/>
          </a:p>
          <a:p>
            <a:pPr marL="0" lvl="0" indent="0">
              <a:lnSpc>
                <a:spcPct val="115000"/>
              </a:lnSpc>
              <a:spcBef>
                <a:spcPts val="1600"/>
              </a:spcBef>
              <a:buSzPts val="1800"/>
              <a:buNone/>
            </a:pPr>
            <a:r>
              <a:rPr lang="en-US" dirty="0"/>
              <a:t>The diagnosis of the treating retina physician at the time was atypical venous occlusions secondary to vasculitis.</a:t>
            </a:r>
          </a:p>
          <a:p>
            <a:pPr marL="0" indent="0">
              <a:buNone/>
            </a:pPr>
            <a:endParaRPr lang="en-US" dirty="0"/>
          </a:p>
        </p:txBody>
      </p:sp>
      <p:pic>
        <p:nvPicPr>
          <p:cNvPr id="20" name="Audio 19">
            <a:extLst>
              <a:ext uri="{FF2B5EF4-FFF2-40B4-BE49-F238E27FC236}">
                <a16:creationId xmlns:a16="http://schemas.microsoft.com/office/drawing/2014/main" id="{063F26CD-817F-8489-F13E-82C966D0F5F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579505309"/>
      </p:ext>
    </p:extLst>
  </p:cSld>
  <p:clrMapOvr>
    <a:masterClrMapping/>
  </p:clrMapOvr>
  <mc:AlternateContent xmlns:mc="http://schemas.openxmlformats.org/markup-compatibility/2006" xmlns:p14="http://schemas.microsoft.com/office/powerpoint/2010/main">
    <mc:Choice Requires="p14">
      <p:transition spd="slow" p14:dur="2000" advTm="9898"/>
    </mc:Choice>
    <mc:Fallback xmlns="">
      <p:transition spd="slow" advTm="98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0"/>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87;p3">
            <a:extLst>
              <a:ext uri="{FF2B5EF4-FFF2-40B4-BE49-F238E27FC236}">
                <a16:creationId xmlns:a16="http://schemas.microsoft.com/office/drawing/2014/main" id="{ADBB4021-B6DA-7EA7-D819-3613BA1A1E4E}"/>
              </a:ext>
            </a:extLst>
          </p:cNvPr>
          <p:cNvPicPr preferRelativeResize="0">
            <a:picLocks noGrp="1"/>
          </p:cNvPicPr>
          <p:nvPr>
            <p:ph idx="1"/>
          </p:nvPr>
        </p:nvPicPr>
        <p:blipFill rotWithShape="1">
          <a:blip r:embed="rId5">
            <a:alphaModFix/>
          </a:blip>
          <a:srcRect l="16188" t="13360" r="9138" b="23970"/>
          <a:stretch/>
        </p:blipFill>
        <p:spPr>
          <a:xfrm>
            <a:off x="5930102" y="1299011"/>
            <a:ext cx="5674070" cy="5193864"/>
          </a:xfrm>
          <a:prstGeom prst="rect">
            <a:avLst/>
          </a:prstGeom>
          <a:noFill/>
          <a:ln>
            <a:noFill/>
          </a:ln>
        </p:spPr>
      </p:pic>
      <p:sp>
        <p:nvSpPr>
          <p:cNvPr id="5" name="Google Shape;88;p3">
            <a:extLst>
              <a:ext uri="{FF2B5EF4-FFF2-40B4-BE49-F238E27FC236}">
                <a16:creationId xmlns:a16="http://schemas.microsoft.com/office/drawing/2014/main" id="{1F105851-87D3-9644-656E-5EFAE1140E2C}"/>
              </a:ext>
            </a:extLst>
          </p:cNvPr>
          <p:cNvSpPr txBox="1">
            <a:spLocks noGrp="1"/>
          </p:cNvSpPr>
          <p:nvPr>
            <p:ph type="title"/>
          </p:nvPr>
        </p:nvSpPr>
        <p:spPr>
          <a:xfrm>
            <a:off x="838200" y="365125"/>
            <a:ext cx="10515600" cy="1325563"/>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3000"/>
              <a:buFont typeface="Arial"/>
              <a:buNone/>
            </a:pPr>
            <a:r>
              <a:rPr lang="en" i="0" u="none" strike="noStrike" cap="none" dirty="0">
                <a:latin typeface="Arial"/>
                <a:ea typeface="Arial"/>
                <a:cs typeface="Arial"/>
                <a:sym typeface="Arial"/>
              </a:rPr>
              <a:t>After Ranibizumab – Right OCT</a:t>
            </a:r>
            <a:endParaRPr i="0" u="none" strike="noStrike" cap="none" dirty="0">
              <a:latin typeface="Arial"/>
              <a:ea typeface="Arial"/>
              <a:cs typeface="Arial"/>
              <a:sym typeface="Arial"/>
            </a:endParaRPr>
          </a:p>
        </p:txBody>
      </p:sp>
      <p:pic>
        <p:nvPicPr>
          <p:cNvPr id="2" name="Google Shape;85;p3">
            <a:extLst>
              <a:ext uri="{FF2B5EF4-FFF2-40B4-BE49-F238E27FC236}">
                <a16:creationId xmlns:a16="http://schemas.microsoft.com/office/drawing/2014/main" id="{B3C4D6EB-650C-8A94-A62F-22D3007C64DF}"/>
              </a:ext>
            </a:extLst>
          </p:cNvPr>
          <p:cNvPicPr preferRelativeResize="0"/>
          <p:nvPr/>
        </p:nvPicPr>
        <p:blipFill rotWithShape="1">
          <a:blip r:embed="rId6">
            <a:alphaModFix/>
          </a:blip>
          <a:srcRect t="13212" b="20258"/>
          <a:stretch/>
        </p:blipFill>
        <p:spPr>
          <a:xfrm>
            <a:off x="259492" y="1312888"/>
            <a:ext cx="4508451" cy="4232224"/>
          </a:xfrm>
          <a:prstGeom prst="rect">
            <a:avLst/>
          </a:prstGeom>
          <a:noFill/>
          <a:ln>
            <a:noFill/>
          </a:ln>
        </p:spPr>
      </p:pic>
      <p:sp>
        <p:nvSpPr>
          <p:cNvPr id="3" name="Arrow: Right 2">
            <a:extLst>
              <a:ext uri="{FF2B5EF4-FFF2-40B4-BE49-F238E27FC236}">
                <a16:creationId xmlns:a16="http://schemas.microsoft.com/office/drawing/2014/main" id="{DF04680C-7D06-B176-37F9-17A51CA0A273}"/>
              </a:ext>
            </a:extLst>
          </p:cNvPr>
          <p:cNvSpPr/>
          <p:nvPr/>
        </p:nvSpPr>
        <p:spPr>
          <a:xfrm>
            <a:off x="4859818" y="3265714"/>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a:extLst>
              <a:ext uri="{FF2B5EF4-FFF2-40B4-BE49-F238E27FC236}">
                <a16:creationId xmlns:a16="http://schemas.microsoft.com/office/drawing/2014/main" id="{5F51F899-8618-AB92-D6B8-FB186EC06B68}"/>
              </a:ext>
            </a:extLst>
          </p:cNvPr>
          <p:cNvCxnSpPr>
            <a:cxnSpLocks/>
          </p:cNvCxnSpPr>
          <p:nvPr/>
        </p:nvCxnSpPr>
        <p:spPr>
          <a:xfrm flipH="1">
            <a:off x="1979430" y="3064747"/>
            <a:ext cx="432175" cy="364253"/>
          </a:xfrm>
          <a:prstGeom prst="straightConnector1">
            <a:avLst/>
          </a:prstGeom>
          <a:ln w="38100" cap="flat" cmpd="sng" algn="ctr">
            <a:solidFill>
              <a:schemeClr val="accent4"/>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0" name="Straight Arrow Connector 9">
            <a:extLst>
              <a:ext uri="{FF2B5EF4-FFF2-40B4-BE49-F238E27FC236}">
                <a16:creationId xmlns:a16="http://schemas.microsoft.com/office/drawing/2014/main" id="{6EF3350E-9D51-79AB-3267-42726FFE9EFE}"/>
              </a:ext>
            </a:extLst>
          </p:cNvPr>
          <p:cNvCxnSpPr>
            <a:cxnSpLocks/>
          </p:cNvCxnSpPr>
          <p:nvPr/>
        </p:nvCxnSpPr>
        <p:spPr>
          <a:xfrm flipH="1">
            <a:off x="1945099" y="4531806"/>
            <a:ext cx="432175" cy="364253"/>
          </a:xfrm>
          <a:prstGeom prst="straightConnector1">
            <a:avLst/>
          </a:prstGeom>
          <a:ln w="38100" cap="flat" cmpd="sng" algn="ctr">
            <a:solidFill>
              <a:srgbClr val="0070C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41" name="Audio 40">
            <a:extLst>
              <a:ext uri="{FF2B5EF4-FFF2-40B4-BE49-F238E27FC236}">
                <a16:creationId xmlns:a16="http://schemas.microsoft.com/office/drawing/2014/main" id="{13CFEC0E-0F01-D06E-9E06-3AC5F6837968}"/>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104114773"/>
      </p:ext>
    </p:extLst>
  </p:cSld>
  <p:clrMapOvr>
    <a:masterClrMapping/>
  </p:clrMapOvr>
  <mc:AlternateContent xmlns:mc="http://schemas.openxmlformats.org/markup-compatibility/2006" xmlns:p14="http://schemas.microsoft.com/office/powerpoint/2010/main">
    <mc:Choice Requires="p14">
      <p:transition spd="slow" p14:dur="2000" advTm="21930"/>
    </mc:Choice>
    <mc:Fallback xmlns="">
      <p:transition spd="slow" advTm="219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41"/>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FC4B3-13F2-6149-1F70-EE2DC72BA4A0}"/>
              </a:ext>
            </a:extLst>
          </p:cNvPr>
          <p:cNvSpPr>
            <a:spLocks noGrp="1"/>
          </p:cNvSpPr>
          <p:nvPr>
            <p:ph type="title"/>
          </p:nvPr>
        </p:nvSpPr>
        <p:spPr/>
        <p:txBody>
          <a:bodyPr/>
          <a:lstStyle/>
          <a:p>
            <a:r>
              <a:rPr lang="en" dirty="0"/>
              <a:t>The story continues (2017)</a:t>
            </a:r>
            <a:endParaRPr lang="en-US" dirty="0"/>
          </a:p>
        </p:txBody>
      </p:sp>
      <p:sp>
        <p:nvSpPr>
          <p:cNvPr id="3" name="Content Placeholder 2">
            <a:extLst>
              <a:ext uri="{FF2B5EF4-FFF2-40B4-BE49-F238E27FC236}">
                <a16:creationId xmlns:a16="http://schemas.microsoft.com/office/drawing/2014/main" id="{472603BE-8ED4-66D5-62B7-917CCDE0676B}"/>
              </a:ext>
            </a:extLst>
          </p:cNvPr>
          <p:cNvSpPr>
            <a:spLocks noGrp="1"/>
          </p:cNvSpPr>
          <p:nvPr>
            <p:ph idx="1"/>
          </p:nvPr>
        </p:nvSpPr>
        <p:spPr>
          <a:xfrm>
            <a:off x="993158" y="1690688"/>
            <a:ext cx="9866243" cy="3820766"/>
          </a:xfrm>
        </p:spPr>
        <p:txBody>
          <a:bodyPr/>
          <a:lstStyle/>
          <a:p>
            <a:pPr marL="0" indent="0">
              <a:buNone/>
            </a:pPr>
            <a:r>
              <a:rPr lang="en-US" dirty="0">
                <a:solidFill>
                  <a:schemeClr val="dk1"/>
                </a:solidFill>
                <a:ea typeface="Calibri"/>
                <a:cs typeface="Arial" panose="020B0604020202020204" pitchFamily="34" charset="0"/>
                <a:sym typeface="Calibri"/>
              </a:rPr>
              <a:t>She subsequently developed slurred speech, headaches and handwriting changes in addition to her visual symptoms.</a:t>
            </a:r>
          </a:p>
          <a:p>
            <a:pPr marL="0" indent="0">
              <a:buNone/>
            </a:pPr>
            <a:endParaRPr lang="en-US" dirty="0">
              <a:solidFill>
                <a:schemeClr val="dk1"/>
              </a:solidFill>
              <a:ea typeface="Calibri"/>
              <a:cs typeface="Arial" panose="020B0604020202020204" pitchFamily="34" charset="0"/>
              <a:sym typeface="Calibri"/>
            </a:endParaRPr>
          </a:p>
          <a:p>
            <a:pPr marL="0" indent="0">
              <a:buNone/>
            </a:pPr>
            <a:r>
              <a:rPr lang="en-US" sz="4000" b="1" dirty="0">
                <a:cs typeface="Arial" panose="020B0604020202020204" pitchFamily="34" charset="0"/>
              </a:rPr>
              <a:t>Next Steps?</a:t>
            </a:r>
            <a:endParaRPr lang="en-US" sz="4000" dirty="0">
              <a:cs typeface="Arial" panose="020B0604020202020204" pitchFamily="34" charset="0"/>
            </a:endParaRPr>
          </a:p>
          <a:p>
            <a:pPr marL="0" indent="0">
              <a:buNone/>
            </a:pPr>
            <a:endParaRPr lang="en-US" dirty="0">
              <a:cs typeface="Arial" panose="020B0604020202020204" pitchFamily="34" charset="0"/>
            </a:endParaRPr>
          </a:p>
        </p:txBody>
      </p:sp>
      <p:pic>
        <p:nvPicPr>
          <p:cNvPr id="18" name="Audio 17">
            <a:extLst>
              <a:ext uri="{FF2B5EF4-FFF2-40B4-BE49-F238E27FC236}">
                <a16:creationId xmlns:a16="http://schemas.microsoft.com/office/drawing/2014/main" id="{A1DD5673-A48D-020F-67D6-4AA070DFF01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496103222"/>
      </p:ext>
    </p:extLst>
  </p:cSld>
  <p:clrMapOvr>
    <a:masterClrMapping/>
  </p:clrMapOvr>
  <mc:AlternateContent xmlns:mc="http://schemas.openxmlformats.org/markup-compatibility/2006" xmlns:p14="http://schemas.microsoft.com/office/powerpoint/2010/main">
    <mc:Choice Requires="p14">
      <p:transition spd="slow" p14:dur="2000" advTm="8106"/>
    </mc:Choice>
    <mc:Fallback xmlns="">
      <p:transition spd="slow" advTm="81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8"/>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4476C-1CD0-040D-E13D-B7CC32DBDA39}"/>
              </a:ext>
            </a:extLst>
          </p:cNvPr>
          <p:cNvSpPr>
            <a:spLocks noGrp="1"/>
          </p:cNvSpPr>
          <p:nvPr>
            <p:ph type="title"/>
          </p:nvPr>
        </p:nvSpPr>
        <p:spPr/>
        <p:txBody>
          <a:bodyPr>
            <a:normAutofit/>
          </a:bodyPr>
          <a:lstStyle/>
          <a:p>
            <a:pPr algn="ctr"/>
            <a:r>
              <a:rPr lang="en" sz="4000" b="1" dirty="0">
                <a:latin typeface="Arial" panose="020B0604020202020204" pitchFamily="34" charset="0"/>
                <a:cs typeface="Arial" panose="020B0604020202020204" pitchFamily="34" charset="0"/>
              </a:rPr>
              <a:t>Repeat MRI – T2/FLAIR (9/12/17)</a:t>
            </a:r>
            <a:endParaRPr lang="en-US" sz="4000" b="1" dirty="0">
              <a:latin typeface="Arial" panose="020B0604020202020204" pitchFamily="34" charset="0"/>
              <a:cs typeface="Arial" panose="020B0604020202020204" pitchFamily="34" charset="0"/>
            </a:endParaRPr>
          </a:p>
        </p:txBody>
      </p:sp>
      <p:pic>
        <p:nvPicPr>
          <p:cNvPr id="4" name="Google Shape;122;p7">
            <a:extLst>
              <a:ext uri="{FF2B5EF4-FFF2-40B4-BE49-F238E27FC236}">
                <a16:creationId xmlns:a16="http://schemas.microsoft.com/office/drawing/2014/main" id="{4B2BD441-294D-5894-50E3-8C5D9E9BAABC}"/>
              </a:ext>
            </a:extLst>
          </p:cNvPr>
          <p:cNvPicPr preferRelativeResize="0">
            <a:picLocks/>
          </p:cNvPicPr>
          <p:nvPr/>
        </p:nvPicPr>
        <p:blipFill rotWithShape="1">
          <a:blip r:embed="rId5">
            <a:alphaModFix/>
          </a:blip>
          <a:srcRect/>
          <a:stretch/>
        </p:blipFill>
        <p:spPr>
          <a:xfrm>
            <a:off x="2144486" y="1797250"/>
            <a:ext cx="3032453" cy="3263500"/>
          </a:xfrm>
          <a:prstGeom prst="rect">
            <a:avLst/>
          </a:prstGeom>
          <a:noFill/>
          <a:ln>
            <a:noFill/>
          </a:ln>
        </p:spPr>
      </p:pic>
      <p:pic>
        <p:nvPicPr>
          <p:cNvPr id="5" name="Google Shape;124;p7">
            <a:extLst>
              <a:ext uri="{FF2B5EF4-FFF2-40B4-BE49-F238E27FC236}">
                <a16:creationId xmlns:a16="http://schemas.microsoft.com/office/drawing/2014/main" id="{FB0DC7F1-493D-AFC6-7A3C-8E2D186C3D2D}"/>
              </a:ext>
            </a:extLst>
          </p:cNvPr>
          <p:cNvPicPr preferRelativeResize="0"/>
          <p:nvPr/>
        </p:nvPicPr>
        <p:blipFill rotWithShape="1">
          <a:blip r:embed="rId6">
            <a:alphaModFix/>
          </a:blip>
          <a:srcRect/>
          <a:stretch/>
        </p:blipFill>
        <p:spPr>
          <a:xfrm>
            <a:off x="5638799" y="1797249"/>
            <a:ext cx="3598370" cy="3263501"/>
          </a:xfrm>
          <a:prstGeom prst="rect">
            <a:avLst/>
          </a:prstGeom>
          <a:noFill/>
          <a:ln>
            <a:noFill/>
          </a:ln>
        </p:spPr>
      </p:pic>
      <p:cxnSp>
        <p:nvCxnSpPr>
          <p:cNvPr id="6" name="Google Shape;125;p7">
            <a:extLst>
              <a:ext uri="{FF2B5EF4-FFF2-40B4-BE49-F238E27FC236}">
                <a16:creationId xmlns:a16="http://schemas.microsoft.com/office/drawing/2014/main" id="{B39DAA91-7C89-C700-3976-4CE34DE72B93}"/>
              </a:ext>
            </a:extLst>
          </p:cNvPr>
          <p:cNvCxnSpPr/>
          <p:nvPr/>
        </p:nvCxnSpPr>
        <p:spPr>
          <a:xfrm>
            <a:off x="2242030" y="2769826"/>
            <a:ext cx="898526" cy="467319"/>
          </a:xfrm>
          <a:prstGeom prst="straightConnector1">
            <a:avLst/>
          </a:prstGeom>
          <a:noFill/>
          <a:ln w="25400" cap="flat" cmpd="sng">
            <a:solidFill>
              <a:srgbClr val="FF0000"/>
            </a:solidFill>
            <a:prstDash val="solid"/>
            <a:round/>
            <a:headEnd type="none" w="sm" len="sm"/>
            <a:tailEnd type="stealth" w="med" len="med"/>
          </a:ln>
          <a:effectLst>
            <a:outerShdw blurRad="40000" dist="20000" dir="5400000" rotWithShape="0">
              <a:srgbClr val="000000">
                <a:alpha val="37647"/>
              </a:srgbClr>
            </a:outerShdw>
          </a:effectLst>
        </p:spPr>
      </p:cxnSp>
      <p:cxnSp>
        <p:nvCxnSpPr>
          <p:cNvPr id="7" name="Google Shape;126;p7">
            <a:extLst>
              <a:ext uri="{FF2B5EF4-FFF2-40B4-BE49-F238E27FC236}">
                <a16:creationId xmlns:a16="http://schemas.microsoft.com/office/drawing/2014/main" id="{A84C54EE-2FE4-FE3A-E283-E43F4CC7B9CC}"/>
              </a:ext>
            </a:extLst>
          </p:cNvPr>
          <p:cNvCxnSpPr/>
          <p:nvPr/>
        </p:nvCxnSpPr>
        <p:spPr>
          <a:xfrm>
            <a:off x="6302212" y="2228419"/>
            <a:ext cx="527135" cy="647057"/>
          </a:xfrm>
          <a:prstGeom prst="straightConnector1">
            <a:avLst/>
          </a:prstGeom>
          <a:noFill/>
          <a:ln w="25400" cap="flat" cmpd="sng">
            <a:solidFill>
              <a:srgbClr val="FF0000"/>
            </a:solidFill>
            <a:prstDash val="solid"/>
            <a:round/>
            <a:headEnd type="none" w="sm" len="sm"/>
            <a:tailEnd type="stealth" w="med" len="med"/>
          </a:ln>
          <a:effectLst>
            <a:outerShdw blurRad="40000" dist="20000" dir="5400000" rotWithShape="0">
              <a:srgbClr val="000000">
                <a:alpha val="37647"/>
              </a:srgbClr>
            </a:outerShdw>
          </a:effectLst>
        </p:spPr>
      </p:cxnSp>
      <p:pic>
        <p:nvPicPr>
          <p:cNvPr id="19" name="Audio 18">
            <a:extLst>
              <a:ext uri="{FF2B5EF4-FFF2-40B4-BE49-F238E27FC236}">
                <a16:creationId xmlns:a16="http://schemas.microsoft.com/office/drawing/2014/main" id="{59A5830F-F6E2-BEB5-5C28-2A92A8376D8B}"/>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888947201"/>
      </p:ext>
    </p:extLst>
  </p:cSld>
  <p:clrMapOvr>
    <a:masterClrMapping/>
  </p:clrMapOvr>
  <mc:AlternateContent xmlns:mc="http://schemas.openxmlformats.org/markup-compatibility/2006" xmlns:p14="http://schemas.microsoft.com/office/powerpoint/2010/main">
    <mc:Choice Requires="p14">
      <p:transition spd="slow" p14:dur="2000" advTm="43648"/>
    </mc:Choice>
    <mc:Fallback xmlns="">
      <p:transition spd="slow" advTm="436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9"/>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35EC1-5B1D-BB4D-93F6-105F3D62D42C}"/>
              </a:ext>
            </a:extLst>
          </p:cNvPr>
          <p:cNvSpPr>
            <a:spLocks noGrp="1"/>
          </p:cNvSpPr>
          <p:nvPr>
            <p:ph type="title"/>
          </p:nvPr>
        </p:nvSpPr>
        <p:spPr>
          <a:xfrm>
            <a:off x="838200" y="365125"/>
            <a:ext cx="10515600" cy="1127365"/>
          </a:xfrm>
        </p:spPr>
        <p:txBody>
          <a:bodyPr/>
          <a:lstStyle/>
          <a:p>
            <a:pPr algn="ctr"/>
            <a:r>
              <a:rPr lang="en-US" dirty="0"/>
              <a:t>MRI – DWI (9/12/17)</a:t>
            </a:r>
          </a:p>
        </p:txBody>
      </p:sp>
      <p:pic>
        <p:nvPicPr>
          <p:cNvPr id="7" name="Content Placeholder 6">
            <a:extLst>
              <a:ext uri="{FF2B5EF4-FFF2-40B4-BE49-F238E27FC236}">
                <a16:creationId xmlns:a16="http://schemas.microsoft.com/office/drawing/2014/main" id="{99104947-9F9D-5042-8344-3B206BCEAF4D}"/>
              </a:ext>
            </a:extLst>
          </p:cNvPr>
          <p:cNvPicPr>
            <a:picLocks noGrp="1" noChangeAspect="1"/>
          </p:cNvPicPr>
          <p:nvPr>
            <p:ph idx="1"/>
          </p:nvPr>
        </p:nvPicPr>
        <p:blipFill>
          <a:blip r:embed="rId5"/>
          <a:stretch>
            <a:fillRect/>
          </a:stretch>
        </p:blipFill>
        <p:spPr>
          <a:xfrm>
            <a:off x="4091195" y="1670877"/>
            <a:ext cx="4009609" cy="4351338"/>
          </a:xfrm>
        </p:spPr>
      </p:pic>
      <p:cxnSp>
        <p:nvCxnSpPr>
          <p:cNvPr id="3" name="Google Shape;125;p7">
            <a:extLst>
              <a:ext uri="{FF2B5EF4-FFF2-40B4-BE49-F238E27FC236}">
                <a16:creationId xmlns:a16="http://schemas.microsoft.com/office/drawing/2014/main" id="{1FE30C76-054D-D926-4718-9DE6DEF1D141}"/>
              </a:ext>
            </a:extLst>
          </p:cNvPr>
          <p:cNvCxnSpPr/>
          <p:nvPr/>
        </p:nvCxnSpPr>
        <p:spPr>
          <a:xfrm>
            <a:off x="4506258" y="3041969"/>
            <a:ext cx="898526" cy="467319"/>
          </a:xfrm>
          <a:prstGeom prst="straightConnector1">
            <a:avLst/>
          </a:prstGeom>
          <a:noFill/>
          <a:ln w="25400" cap="flat" cmpd="sng">
            <a:solidFill>
              <a:srgbClr val="FF0000"/>
            </a:solidFill>
            <a:prstDash val="solid"/>
            <a:round/>
            <a:headEnd type="none" w="sm" len="sm"/>
            <a:tailEnd type="stealth" w="med" len="med"/>
          </a:ln>
          <a:effectLst>
            <a:outerShdw blurRad="40000" dist="20000" dir="5400000" rotWithShape="0">
              <a:srgbClr val="000000">
                <a:alpha val="37647"/>
              </a:srgbClr>
            </a:outerShdw>
          </a:effectLst>
        </p:spPr>
      </p:cxnSp>
      <p:sp>
        <p:nvSpPr>
          <p:cNvPr id="4" name="TextBox 3">
            <a:extLst>
              <a:ext uri="{FF2B5EF4-FFF2-40B4-BE49-F238E27FC236}">
                <a16:creationId xmlns:a16="http://schemas.microsoft.com/office/drawing/2014/main" id="{C24A419C-A292-4ACB-AAD8-5B3F6F25C21C}"/>
              </a:ext>
            </a:extLst>
          </p:cNvPr>
          <p:cNvSpPr txBox="1"/>
          <p:nvPr/>
        </p:nvSpPr>
        <p:spPr>
          <a:xfrm>
            <a:off x="4222376" y="6308209"/>
            <a:ext cx="3243901" cy="369332"/>
          </a:xfrm>
          <a:prstGeom prst="rect">
            <a:avLst/>
          </a:prstGeom>
          <a:noFill/>
        </p:spPr>
        <p:txBody>
          <a:bodyPr wrap="none" rtlCol="0">
            <a:spAutoFit/>
          </a:bodyPr>
          <a:lstStyle/>
          <a:p>
            <a:r>
              <a:rPr lang="en-US" dirty="0"/>
              <a:t>DWI: diffusion weighted imaging</a:t>
            </a:r>
          </a:p>
        </p:txBody>
      </p:sp>
      <p:pic>
        <p:nvPicPr>
          <p:cNvPr id="31" name="Audio 30">
            <a:extLst>
              <a:ext uri="{FF2B5EF4-FFF2-40B4-BE49-F238E27FC236}">
                <a16:creationId xmlns:a16="http://schemas.microsoft.com/office/drawing/2014/main" id="{7433CD1E-43EF-178D-B255-1336C04DB5B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245629910"/>
      </p:ext>
    </p:extLst>
  </p:cSld>
  <p:clrMapOvr>
    <a:masterClrMapping/>
  </p:clrMapOvr>
  <mc:AlternateContent xmlns:mc="http://schemas.openxmlformats.org/markup-compatibility/2006" xmlns:p14="http://schemas.microsoft.com/office/powerpoint/2010/main">
    <mc:Choice Requires="p14">
      <p:transition spd="slow" p14:dur="2000" advTm="6656"/>
    </mc:Choice>
    <mc:Fallback xmlns="">
      <p:transition spd="slow" advTm="66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1"/>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AFF0E92B-2542-9C46-9F40-EDA15181BA96}"/>
              </a:ext>
            </a:extLst>
          </p:cNvPr>
          <p:cNvSpPr>
            <a:spLocks noGrp="1"/>
          </p:cNvSpPr>
          <p:nvPr>
            <p:ph type="title"/>
          </p:nvPr>
        </p:nvSpPr>
        <p:spPr>
          <a:xfrm>
            <a:off x="268941" y="365125"/>
            <a:ext cx="11501717" cy="1325563"/>
          </a:xfrm>
        </p:spPr>
        <p:txBody>
          <a:bodyPr>
            <a:normAutofit/>
          </a:bodyPr>
          <a:lstStyle/>
          <a:p>
            <a:pPr algn="ctr"/>
            <a:r>
              <a:rPr lang="en-US" sz="4000" b="1" dirty="0">
                <a:latin typeface="Arial" panose="020B0604020202020204" pitchFamily="34" charset="0"/>
                <a:cs typeface="Arial" panose="020B0604020202020204" pitchFamily="34" charset="0"/>
              </a:rPr>
              <a:t>MRI - Post-Contrast T1 (9/12/17)</a:t>
            </a:r>
          </a:p>
        </p:txBody>
      </p:sp>
      <p:pic>
        <p:nvPicPr>
          <p:cNvPr id="5" name="Content Placeholder 4">
            <a:extLst>
              <a:ext uri="{FF2B5EF4-FFF2-40B4-BE49-F238E27FC236}">
                <a16:creationId xmlns:a16="http://schemas.microsoft.com/office/drawing/2014/main" id="{230ED352-DDAA-9241-BE1B-0BCFB8BDE970}"/>
              </a:ext>
            </a:extLst>
          </p:cNvPr>
          <p:cNvPicPr>
            <a:picLocks noGrp="1" noChangeAspect="1"/>
          </p:cNvPicPr>
          <p:nvPr>
            <p:ph sz="half" idx="1"/>
          </p:nvPr>
        </p:nvPicPr>
        <p:blipFill>
          <a:blip r:embed="rId5"/>
          <a:stretch>
            <a:fillRect/>
          </a:stretch>
        </p:blipFill>
        <p:spPr>
          <a:xfrm>
            <a:off x="2303014" y="1776044"/>
            <a:ext cx="3580030" cy="4002258"/>
          </a:xfrm>
        </p:spPr>
      </p:pic>
      <p:pic>
        <p:nvPicPr>
          <p:cNvPr id="13" name="Content Placeholder 12">
            <a:extLst>
              <a:ext uri="{FF2B5EF4-FFF2-40B4-BE49-F238E27FC236}">
                <a16:creationId xmlns:a16="http://schemas.microsoft.com/office/drawing/2014/main" id="{D9FF224D-D4E0-B54A-B401-F3673B17BF71}"/>
              </a:ext>
            </a:extLst>
          </p:cNvPr>
          <p:cNvPicPr>
            <a:picLocks noGrp="1" noChangeAspect="1"/>
          </p:cNvPicPr>
          <p:nvPr>
            <p:ph sz="half" idx="2"/>
          </p:nvPr>
        </p:nvPicPr>
        <p:blipFill>
          <a:blip r:embed="rId6"/>
          <a:stretch>
            <a:fillRect/>
          </a:stretch>
        </p:blipFill>
        <p:spPr>
          <a:xfrm>
            <a:off x="6408334" y="1776045"/>
            <a:ext cx="4653030" cy="4002257"/>
          </a:xfrm>
        </p:spPr>
      </p:pic>
      <p:cxnSp>
        <p:nvCxnSpPr>
          <p:cNvPr id="2" name="Google Shape;125;p7">
            <a:extLst>
              <a:ext uri="{FF2B5EF4-FFF2-40B4-BE49-F238E27FC236}">
                <a16:creationId xmlns:a16="http://schemas.microsoft.com/office/drawing/2014/main" id="{511E01A1-9ADE-59F7-683E-4E3C6C509DDE}"/>
              </a:ext>
            </a:extLst>
          </p:cNvPr>
          <p:cNvCxnSpPr/>
          <p:nvPr/>
        </p:nvCxnSpPr>
        <p:spPr>
          <a:xfrm>
            <a:off x="2623029" y="3063741"/>
            <a:ext cx="898526" cy="467319"/>
          </a:xfrm>
          <a:prstGeom prst="straightConnector1">
            <a:avLst/>
          </a:prstGeom>
          <a:noFill/>
          <a:ln w="25400" cap="flat" cmpd="sng">
            <a:solidFill>
              <a:srgbClr val="FF0000"/>
            </a:solidFill>
            <a:prstDash val="solid"/>
            <a:round/>
            <a:headEnd type="none" w="sm" len="sm"/>
            <a:tailEnd type="stealth" w="med" len="med"/>
          </a:ln>
          <a:effectLst>
            <a:outerShdw blurRad="40000" dist="20000" dir="5400000" rotWithShape="0">
              <a:srgbClr val="000000">
                <a:alpha val="37647"/>
              </a:srgbClr>
            </a:outerShdw>
          </a:effectLst>
        </p:spPr>
      </p:cxnSp>
      <p:cxnSp>
        <p:nvCxnSpPr>
          <p:cNvPr id="3" name="Google Shape;125;p7">
            <a:extLst>
              <a:ext uri="{FF2B5EF4-FFF2-40B4-BE49-F238E27FC236}">
                <a16:creationId xmlns:a16="http://schemas.microsoft.com/office/drawing/2014/main" id="{187A1411-CC47-A451-88E3-808DFFE9BF1E}"/>
              </a:ext>
            </a:extLst>
          </p:cNvPr>
          <p:cNvCxnSpPr/>
          <p:nvPr/>
        </p:nvCxnSpPr>
        <p:spPr>
          <a:xfrm>
            <a:off x="7187762" y="2704511"/>
            <a:ext cx="898526" cy="467319"/>
          </a:xfrm>
          <a:prstGeom prst="straightConnector1">
            <a:avLst/>
          </a:prstGeom>
          <a:noFill/>
          <a:ln w="25400" cap="flat" cmpd="sng">
            <a:solidFill>
              <a:srgbClr val="FF0000"/>
            </a:solidFill>
            <a:prstDash val="solid"/>
            <a:round/>
            <a:headEnd type="none" w="sm" len="sm"/>
            <a:tailEnd type="stealth" w="med" len="med"/>
          </a:ln>
          <a:effectLst>
            <a:outerShdw blurRad="40000" dist="20000" dir="5400000" rotWithShape="0">
              <a:srgbClr val="000000">
                <a:alpha val="37647"/>
              </a:srgbClr>
            </a:outerShdw>
          </a:effectLst>
        </p:spPr>
      </p:cxnSp>
      <p:pic>
        <p:nvPicPr>
          <p:cNvPr id="24" name="Audio 23">
            <a:extLst>
              <a:ext uri="{FF2B5EF4-FFF2-40B4-BE49-F238E27FC236}">
                <a16:creationId xmlns:a16="http://schemas.microsoft.com/office/drawing/2014/main" id="{8D6C0F6A-BDE4-C829-C6EF-AB3C139C2E41}"/>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364278583"/>
      </p:ext>
    </p:extLst>
  </p:cSld>
  <p:clrMapOvr>
    <a:masterClrMapping/>
  </p:clrMapOvr>
  <mc:AlternateContent xmlns:mc="http://schemas.openxmlformats.org/markup-compatibility/2006" xmlns:p14="http://schemas.microsoft.com/office/powerpoint/2010/main">
    <mc:Choice Requires="p14">
      <p:transition spd="slow" p14:dur="2000" advTm="10325"/>
    </mc:Choice>
    <mc:Fallback xmlns="">
      <p:transition spd="slow" advTm="103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AC78CF7-4D71-794A-A910-6C6F92165859}"/>
              </a:ext>
            </a:extLst>
          </p:cNvPr>
          <p:cNvPicPr>
            <a:picLocks noGrp="1" noChangeAspect="1"/>
          </p:cNvPicPr>
          <p:nvPr>
            <p:ph idx="1"/>
          </p:nvPr>
        </p:nvPicPr>
        <p:blipFill>
          <a:blip r:embed="rId5"/>
          <a:stretch>
            <a:fillRect/>
          </a:stretch>
        </p:blipFill>
        <p:spPr>
          <a:xfrm>
            <a:off x="1904416" y="1525708"/>
            <a:ext cx="3938363" cy="4351338"/>
          </a:xfrm>
        </p:spPr>
      </p:pic>
      <p:pic>
        <p:nvPicPr>
          <p:cNvPr id="8" name="Content Placeholder 4">
            <a:extLst>
              <a:ext uri="{FF2B5EF4-FFF2-40B4-BE49-F238E27FC236}">
                <a16:creationId xmlns:a16="http://schemas.microsoft.com/office/drawing/2014/main" id="{A7967AA1-FAE3-4E40-9C8C-15293BA9D1A6}"/>
              </a:ext>
            </a:extLst>
          </p:cNvPr>
          <p:cNvPicPr>
            <a:picLocks noChangeAspect="1"/>
          </p:cNvPicPr>
          <p:nvPr/>
        </p:nvPicPr>
        <p:blipFill>
          <a:blip r:embed="rId6"/>
          <a:stretch>
            <a:fillRect/>
          </a:stretch>
        </p:blipFill>
        <p:spPr>
          <a:xfrm>
            <a:off x="6711774" y="1525708"/>
            <a:ext cx="3519808" cy="4351338"/>
          </a:xfrm>
          <a:prstGeom prst="rect">
            <a:avLst/>
          </a:prstGeom>
        </p:spPr>
      </p:pic>
      <p:sp>
        <p:nvSpPr>
          <p:cNvPr id="10" name="Title 9">
            <a:extLst>
              <a:ext uri="{FF2B5EF4-FFF2-40B4-BE49-F238E27FC236}">
                <a16:creationId xmlns:a16="http://schemas.microsoft.com/office/drawing/2014/main" id="{7CB19612-B9C1-E745-8A65-6EDF8CEE8E97}"/>
              </a:ext>
            </a:extLst>
          </p:cNvPr>
          <p:cNvSpPr>
            <a:spLocks noGrp="1"/>
          </p:cNvSpPr>
          <p:nvPr>
            <p:ph type="title"/>
          </p:nvPr>
        </p:nvSpPr>
        <p:spPr>
          <a:xfrm>
            <a:off x="197224" y="200145"/>
            <a:ext cx="11923058" cy="1325563"/>
          </a:xfrm>
        </p:spPr>
        <p:txBody>
          <a:bodyPr/>
          <a:lstStyle/>
          <a:p>
            <a:pPr algn="ctr"/>
            <a:r>
              <a:rPr lang="en-US" dirty="0"/>
              <a:t>MRI - Axial T2-FLAIR and Post-contrast T1 (9/12/17)</a:t>
            </a:r>
          </a:p>
        </p:txBody>
      </p:sp>
      <p:cxnSp>
        <p:nvCxnSpPr>
          <p:cNvPr id="2" name="Google Shape;125;p7">
            <a:extLst>
              <a:ext uri="{FF2B5EF4-FFF2-40B4-BE49-F238E27FC236}">
                <a16:creationId xmlns:a16="http://schemas.microsoft.com/office/drawing/2014/main" id="{CD01D9C7-E795-41FF-9861-062F02D1FAB3}"/>
              </a:ext>
            </a:extLst>
          </p:cNvPr>
          <p:cNvCxnSpPr>
            <a:cxnSpLocks/>
          </p:cNvCxnSpPr>
          <p:nvPr/>
        </p:nvCxnSpPr>
        <p:spPr>
          <a:xfrm flipH="1">
            <a:off x="4330219" y="4005943"/>
            <a:ext cx="691213" cy="515717"/>
          </a:xfrm>
          <a:prstGeom prst="straightConnector1">
            <a:avLst/>
          </a:prstGeom>
          <a:noFill/>
          <a:ln w="25400" cap="flat" cmpd="sng">
            <a:solidFill>
              <a:srgbClr val="FF0000"/>
            </a:solidFill>
            <a:prstDash val="solid"/>
            <a:round/>
            <a:headEnd type="none" w="sm" len="sm"/>
            <a:tailEnd type="stealth" w="med" len="med"/>
          </a:ln>
          <a:effectLst>
            <a:outerShdw blurRad="40000" dist="20000" dir="5400000" rotWithShape="0">
              <a:srgbClr val="000000">
                <a:alpha val="37647"/>
              </a:srgbClr>
            </a:outerShdw>
          </a:effectLst>
        </p:spPr>
      </p:cxnSp>
      <p:cxnSp>
        <p:nvCxnSpPr>
          <p:cNvPr id="3" name="Google Shape;125;p7">
            <a:extLst>
              <a:ext uri="{FF2B5EF4-FFF2-40B4-BE49-F238E27FC236}">
                <a16:creationId xmlns:a16="http://schemas.microsoft.com/office/drawing/2014/main" id="{6D697562-8A22-C032-59C1-AFFC1A38289B}"/>
              </a:ext>
            </a:extLst>
          </p:cNvPr>
          <p:cNvCxnSpPr>
            <a:cxnSpLocks/>
          </p:cNvCxnSpPr>
          <p:nvPr/>
        </p:nvCxnSpPr>
        <p:spPr>
          <a:xfrm flipH="1">
            <a:off x="8920941" y="4136571"/>
            <a:ext cx="712916" cy="504831"/>
          </a:xfrm>
          <a:prstGeom prst="straightConnector1">
            <a:avLst/>
          </a:prstGeom>
          <a:noFill/>
          <a:ln w="25400" cap="flat" cmpd="sng">
            <a:solidFill>
              <a:srgbClr val="FF0000"/>
            </a:solidFill>
            <a:prstDash val="solid"/>
            <a:round/>
            <a:headEnd type="none" w="sm" len="sm"/>
            <a:tailEnd type="stealth" w="med" len="med"/>
          </a:ln>
          <a:effectLst>
            <a:outerShdw blurRad="40000" dist="20000" dir="5400000" rotWithShape="0">
              <a:srgbClr val="000000">
                <a:alpha val="37647"/>
              </a:srgbClr>
            </a:outerShdw>
          </a:effectLst>
        </p:spPr>
      </p:cxnSp>
      <p:pic>
        <p:nvPicPr>
          <p:cNvPr id="27" name="Audio 26">
            <a:extLst>
              <a:ext uri="{FF2B5EF4-FFF2-40B4-BE49-F238E27FC236}">
                <a16:creationId xmlns:a16="http://schemas.microsoft.com/office/drawing/2014/main" id="{87679944-8F71-FFC7-DA58-9449FEA2430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66974439"/>
      </p:ext>
    </p:extLst>
  </p:cSld>
  <p:clrMapOvr>
    <a:masterClrMapping/>
  </p:clrMapOvr>
  <mc:AlternateContent xmlns:mc="http://schemas.openxmlformats.org/markup-compatibility/2006" xmlns:p14="http://schemas.microsoft.com/office/powerpoint/2010/main">
    <mc:Choice Requires="p14">
      <p:transition spd="slow" p14:dur="2000" advTm="27690"/>
    </mc:Choice>
    <mc:Fallback xmlns="">
      <p:transition spd="slow" advTm="276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7"/>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B6FEFCB-5538-B987-42F7-9F9E8A3D5D49}"/>
              </a:ext>
            </a:extLst>
          </p:cNvPr>
          <p:cNvSpPr>
            <a:spLocks noGrp="1"/>
          </p:cNvSpPr>
          <p:nvPr>
            <p:ph type="title"/>
          </p:nvPr>
        </p:nvSpPr>
        <p:spPr/>
        <p:txBody>
          <a:bodyPr/>
          <a:lstStyle/>
          <a:p>
            <a:pPr algn="ctr"/>
            <a:r>
              <a:rPr lang="en-US" dirty="0"/>
              <a:t>Diagnosis: Presumed Multiple Sclerosis</a:t>
            </a:r>
          </a:p>
        </p:txBody>
      </p:sp>
      <p:sp>
        <p:nvSpPr>
          <p:cNvPr id="5" name="Content Placeholder 4">
            <a:extLst>
              <a:ext uri="{FF2B5EF4-FFF2-40B4-BE49-F238E27FC236}">
                <a16:creationId xmlns:a16="http://schemas.microsoft.com/office/drawing/2014/main" id="{D5E77EF3-3719-3C30-0E60-B39998FF1392}"/>
              </a:ext>
            </a:extLst>
          </p:cNvPr>
          <p:cNvSpPr>
            <a:spLocks noGrp="1"/>
          </p:cNvSpPr>
          <p:nvPr>
            <p:ph idx="1"/>
          </p:nvPr>
        </p:nvSpPr>
        <p:spPr>
          <a:xfrm>
            <a:off x="960501" y="1690688"/>
            <a:ext cx="9866243" cy="3788229"/>
          </a:xfrm>
        </p:spPr>
        <p:txBody>
          <a:bodyPr>
            <a:normAutofit lnSpcReduction="10000"/>
          </a:bodyPr>
          <a:lstStyle/>
          <a:p>
            <a:r>
              <a:rPr lang="en-US" dirty="0"/>
              <a:t>Evaluated at a Multiple Sclerosis Center</a:t>
            </a:r>
          </a:p>
          <a:p>
            <a:r>
              <a:rPr lang="en-US" dirty="0"/>
              <a:t>Full blood and serologic work up done, reported as negative.</a:t>
            </a:r>
          </a:p>
          <a:p>
            <a:r>
              <a:rPr lang="en-US" dirty="0"/>
              <a:t>CSF with standard MS analyses (-).</a:t>
            </a:r>
          </a:p>
          <a:p>
            <a:pPr lvl="1"/>
            <a:r>
              <a:rPr lang="en-US" dirty="0"/>
              <a:t>Oligoclonal bands (-).</a:t>
            </a:r>
          </a:p>
          <a:p>
            <a:r>
              <a:rPr lang="en-US" dirty="0"/>
              <a:t>Based on symptoms and predominantly white matter lesions, patient diagnosed with atypical MS.</a:t>
            </a:r>
          </a:p>
          <a:p>
            <a:r>
              <a:rPr lang="en-US" dirty="0"/>
              <a:t>Glatiramer commenced. </a:t>
            </a:r>
          </a:p>
          <a:p>
            <a:pPr lvl="1"/>
            <a:r>
              <a:rPr lang="en-US" dirty="0"/>
              <a:t>No effect on progression of neurological symptoms and signs.</a:t>
            </a:r>
          </a:p>
        </p:txBody>
      </p:sp>
      <p:pic>
        <p:nvPicPr>
          <p:cNvPr id="18" name="Audio 17">
            <a:extLst>
              <a:ext uri="{FF2B5EF4-FFF2-40B4-BE49-F238E27FC236}">
                <a16:creationId xmlns:a16="http://schemas.microsoft.com/office/drawing/2014/main" id="{48AE17CF-FE7B-E10B-3048-8211B099EF7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980047823"/>
      </p:ext>
    </p:extLst>
  </p:cSld>
  <p:clrMapOvr>
    <a:masterClrMapping/>
  </p:clrMapOvr>
  <mc:AlternateContent xmlns:mc="http://schemas.openxmlformats.org/markup-compatibility/2006" xmlns:p14="http://schemas.microsoft.com/office/powerpoint/2010/main">
    <mc:Choice Requires="p14">
      <p:transition spd="slow" p14:dur="2000" advTm="8021"/>
    </mc:Choice>
    <mc:Fallback xmlns="">
      <p:transition spd="slow" advTm="80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8"/>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E75516-D80E-5C87-344C-A7EFF42C5A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8EEBDB-4D6B-84F5-EC7C-74267693CDF7}"/>
              </a:ext>
            </a:extLst>
          </p:cNvPr>
          <p:cNvSpPr>
            <a:spLocks noGrp="1"/>
          </p:cNvSpPr>
          <p:nvPr>
            <p:ph type="title"/>
          </p:nvPr>
        </p:nvSpPr>
        <p:spPr/>
        <p:txBody>
          <a:bodyPr/>
          <a:lstStyle/>
          <a:p>
            <a:r>
              <a:rPr lang="en-US" b="1" dirty="0">
                <a:latin typeface="Arial" panose="020B0604020202020204" pitchFamily="34" charset="0"/>
                <a:cs typeface="Arial" panose="020B0604020202020204" pitchFamily="34" charset="0"/>
              </a:rPr>
              <a:t>Next Steps?</a:t>
            </a:r>
          </a:p>
        </p:txBody>
      </p:sp>
      <p:pic>
        <p:nvPicPr>
          <p:cNvPr id="8" name="Audio 7">
            <a:extLst>
              <a:ext uri="{FF2B5EF4-FFF2-40B4-BE49-F238E27FC236}">
                <a16:creationId xmlns:a16="http://schemas.microsoft.com/office/drawing/2014/main" id="{D503E38E-AA7D-F195-FA80-23C61736F64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979931490"/>
      </p:ext>
    </p:extLst>
  </p:cSld>
  <p:clrMapOvr>
    <a:masterClrMapping/>
  </p:clrMapOvr>
  <mc:AlternateContent xmlns:mc="http://schemas.openxmlformats.org/markup-compatibility/2006" xmlns:p14="http://schemas.microsoft.com/office/powerpoint/2010/main">
    <mc:Choice Requires="p14">
      <p:transition spd="slow" p14:dur="2000" advTm="3712"/>
    </mc:Choice>
    <mc:Fallback xmlns="">
      <p:transition spd="slow" advTm="37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ED3834-B606-024E-7640-7C7E47F403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324C19-5460-31C1-08D8-26357F2972DD}"/>
              </a:ext>
            </a:extLst>
          </p:cNvPr>
          <p:cNvSpPr>
            <a:spLocks noGrp="1"/>
          </p:cNvSpPr>
          <p:nvPr>
            <p:ph type="title"/>
          </p:nvPr>
        </p:nvSpPr>
        <p:spPr/>
        <p:txBody>
          <a:bodyPr>
            <a:normAutofit/>
          </a:bodyPr>
          <a:lstStyle/>
          <a:p>
            <a:r>
              <a:rPr lang="en-US" sz="4400" b="1" dirty="0">
                <a:latin typeface="Arial" panose="020B0604020202020204" pitchFamily="34" charset="0"/>
                <a:cs typeface="Arial" panose="020B0604020202020204" pitchFamily="34" charset="0"/>
              </a:rPr>
              <a:t>Next Steps?</a:t>
            </a:r>
          </a:p>
        </p:txBody>
      </p:sp>
      <p:sp>
        <p:nvSpPr>
          <p:cNvPr id="7" name="Content Placeholder 6">
            <a:extLst>
              <a:ext uri="{FF2B5EF4-FFF2-40B4-BE49-F238E27FC236}">
                <a16:creationId xmlns:a16="http://schemas.microsoft.com/office/drawing/2014/main" id="{D08CCE16-2962-0631-F8C6-1D33FDA2A6AE}"/>
              </a:ext>
            </a:extLst>
          </p:cNvPr>
          <p:cNvSpPr>
            <a:spLocks noGrp="1"/>
          </p:cNvSpPr>
          <p:nvPr>
            <p:ph idx="1"/>
          </p:nvPr>
        </p:nvSpPr>
        <p:spPr>
          <a:xfrm>
            <a:off x="703791" y="1690688"/>
            <a:ext cx="9866243" cy="3820766"/>
          </a:xfrm>
        </p:spPr>
        <p:txBody>
          <a:bodyPr/>
          <a:lstStyle/>
          <a:p>
            <a:r>
              <a:rPr lang="en-US" dirty="0"/>
              <a:t>Repeat MRIs</a:t>
            </a:r>
          </a:p>
          <a:p>
            <a:r>
              <a:rPr lang="en-US" dirty="0"/>
              <a:t>Brain biopsy</a:t>
            </a:r>
          </a:p>
          <a:p>
            <a:r>
              <a:rPr lang="en-US" dirty="0"/>
              <a:t>Repeat FFA</a:t>
            </a:r>
          </a:p>
        </p:txBody>
      </p:sp>
      <p:pic>
        <p:nvPicPr>
          <p:cNvPr id="16" name="Audio 15">
            <a:extLst>
              <a:ext uri="{FF2B5EF4-FFF2-40B4-BE49-F238E27FC236}">
                <a16:creationId xmlns:a16="http://schemas.microsoft.com/office/drawing/2014/main" id="{C0CE9C8B-4DC8-0972-B2B3-B86E5593A05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347923059"/>
      </p:ext>
    </p:extLst>
  </p:cSld>
  <p:clrMapOvr>
    <a:masterClrMapping/>
  </p:clrMapOvr>
  <mc:AlternateContent xmlns:mc="http://schemas.openxmlformats.org/markup-compatibility/2006" xmlns:p14="http://schemas.microsoft.com/office/powerpoint/2010/main">
    <mc:Choice Requires="p14">
      <p:transition spd="slow" p14:dur="2000" advTm="8405"/>
    </mc:Choice>
    <mc:Fallback xmlns="">
      <p:transition spd="slow" advTm="84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92374-D3EB-9D23-7B7D-1B79D9CEF28B}"/>
              </a:ext>
            </a:extLst>
          </p:cNvPr>
          <p:cNvSpPr>
            <a:spLocks noGrp="1"/>
          </p:cNvSpPr>
          <p:nvPr>
            <p:ph type="title"/>
          </p:nvPr>
        </p:nvSpPr>
        <p:spPr>
          <a:xfrm>
            <a:off x="441704" y="74027"/>
            <a:ext cx="11265446" cy="1325563"/>
          </a:xfrm>
        </p:spPr>
        <p:txBody>
          <a:bodyPr/>
          <a:lstStyle/>
          <a:p>
            <a:r>
              <a:rPr lang="en" b="1" dirty="0">
                <a:latin typeface="Arial" panose="020B0604020202020204" pitchFamily="34" charset="0"/>
                <a:cs typeface="Arial" panose="020B0604020202020204" pitchFamily="34" charset="0"/>
              </a:rPr>
              <a:t>MRI - </a:t>
            </a:r>
            <a:r>
              <a:rPr lang="en-US" b="1" dirty="0">
                <a:latin typeface="Arial" panose="020B0604020202020204" pitchFamily="34" charset="0"/>
                <a:cs typeface="Arial" panose="020B0604020202020204" pitchFamily="34" charset="0"/>
              </a:rPr>
              <a:t>Axial T2-</a:t>
            </a:r>
            <a:r>
              <a:rPr lang="en" b="1" dirty="0">
                <a:latin typeface="Arial" panose="020B0604020202020204" pitchFamily="34" charset="0"/>
                <a:cs typeface="Arial" panose="020B0604020202020204" pitchFamily="34" charset="0"/>
              </a:rPr>
              <a:t>FLAIR 3.0T magnet (1/4/18)</a:t>
            </a:r>
            <a:endParaRPr lang="en-US" b="1" dirty="0">
              <a:latin typeface="Arial" panose="020B0604020202020204" pitchFamily="34" charset="0"/>
              <a:cs typeface="Arial" panose="020B0604020202020204" pitchFamily="34" charset="0"/>
            </a:endParaRPr>
          </a:p>
        </p:txBody>
      </p:sp>
      <p:pic>
        <p:nvPicPr>
          <p:cNvPr id="4" name="Google Shape;132;p8">
            <a:extLst>
              <a:ext uri="{FF2B5EF4-FFF2-40B4-BE49-F238E27FC236}">
                <a16:creationId xmlns:a16="http://schemas.microsoft.com/office/drawing/2014/main" id="{E6DAA108-6B59-F25F-4B6B-668B1E072EF0}"/>
              </a:ext>
            </a:extLst>
          </p:cNvPr>
          <p:cNvPicPr preferRelativeResize="0">
            <a:picLocks/>
          </p:cNvPicPr>
          <p:nvPr/>
        </p:nvPicPr>
        <p:blipFill rotWithShape="1">
          <a:blip r:embed="rId5">
            <a:alphaModFix/>
          </a:blip>
          <a:srcRect/>
          <a:stretch/>
        </p:blipFill>
        <p:spPr>
          <a:xfrm>
            <a:off x="838200" y="1797245"/>
            <a:ext cx="3559828" cy="3569299"/>
          </a:xfrm>
          <a:prstGeom prst="rect">
            <a:avLst/>
          </a:prstGeom>
          <a:noFill/>
          <a:ln>
            <a:noFill/>
          </a:ln>
        </p:spPr>
      </p:pic>
      <p:pic>
        <p:nvPicPr>
          <p:cNvPr id="5" name="Google Shape;133;p8">
            <a:extLst>
              <a:ext uri="{FF2B5EF4-FFF2-40B4-BE49-F238E27FC236}">
                <a16:creationId xmlns:a16="http://schemas.microsoft.com/office/drawing/2014/main" id="{1FD42222-2297-3C65-CE3E-C8854ECF66DE}"/>
              </a:ext>
            </a:extLst>
          </p:cNvPr>
          <p:cNvPicPr preferRelativeResize="0"/>
          <p:nvPr/>
        </p:nvPicPr>
        <p:blipFill rotWithShape="1">
          <a:blip r:embed="rId6">
            <a:alphaModFix/>
          </a:blip>
          <a:srcRect/>
          <a:stretch/>
        </p:blipFill>
        <p:spPr>
          <a:xfrm>
            <a:off x="4500448" y="1797133"/>
            <a:ext cx="3549754" cy="3569416"/>
          </a:xfrm>
          <a:prstGeom prst="rect">
            <a:avLst/>
          </a:prstGeom>
          <a:noFill/>
          <a:ln>
            <a:noFill/>
          </a:ln>
        </p:spPr>
      </p:pic>
      <p:pic>
        <p:nvPicPr>
          <p:cNvPr id="6" name="Google Shape;134;p8">
            <a:extLst>
              <a:ext uri="{FF2B5EF4-FFF2-40B4-BE49-F238E27FC236}">
                <a16:creationId xmlns:a16="http://schemas.microsoft.com/office/drawing/2014/main" id="{7A1D9930-EF49-606A-78E4-88474F99F4F0}"/>
              </a:ext>
            </a:extLst>
          </p:cNvPr>
          <p:cNvPicPr preferRelativeResize="0"/>
          <p:nvPr/>
        </p:nvPicPr>
        <p:blipFill rotWithShape="1">
          <a:blip r:embed="rId7">
            <a:alphaModFix/>
          </a:blip>
          <a:srcRect/>
          <a:stretch/>
        </p:blipFill>
        <p:spPr>
          <a:xfrm>
            <a:off x="8152622" y="1797133"/>
            <a:ext cx="3525200" cy="3569411"/>
          </a:xfrm>
          <a:prstGeom prst="rect">
            <a:avLst/>
          </a:prstGeom>
          <a:noFill/>
          <a:ln>
            <a:noFill/>
          </a:ln>
        </p:spPr>
      </p:pic>
      <p:cxnSp>
        <p:nvCxnSpPr>
          <p:cNvPr id="7" name="Google Shape;136;p8">
            <a:extLst>
              <a:ext uri="{FF2B5EF4-FFF2-40B4-BE49-F238E27FC236}">
                <a16:creationId xmlns:a16="http://schemas.microsoft.com/office/drawing/2014/main" id="{E9AC322E-F998-F00E-36DD-84A7105C4992}"/>
              </a:ext>
            </a:extLst>
          </p:cNvPr>
          <p:cNvCxnSpPr>
            <a:cxnSpLocks/>
          </p:cNvCxnSpPr>
          <p:nvPr/>
        </p:nvCxnSpPr>
        <p:spPr>
          <a:xfrm>
            <a:off x="1099457" y="3048000"/>
            <a:ext cx="906211" cy="381000"/>
          </a:xfrm>
          <a:prstGeom prst="straightConnector1">
            <a:avLst/>
          </a:prstGeom>
          <a:noFill/>
          <a:ln w="25400" cap="flat" cmpd="sng">
            <a:solidFill>
              <a:srgbClr val="FF0000"/>
            </a:solidFill>
            <a:prstDash val="solid"/>
            <a:round/>
            <a:headEnd type="none" w="sm" len="sm"/>
            <a:tailEnd type="stealth" w="med" len="med"/>
          </a:ln>
          <a:effectLst>
            <a:outerShdw blurRad="40000" dist="20000" dir="5400000" rotWithShape="0">
              <a:srgbClr val="000000">
                <a:alpha val="37650"/>
              </a:srgbClr>
            </a:outerShdw>
          </a:effectLst>
        </p:spPr>
      </p:cxnSp>
      <p:cxnSp>
        <p:nvCxnSpPr>
          <p:cNvPr id="8" name="Google Shape;137;p8">
            <a:extLst>
              <a:ext uri="{FF2B5EF4-FFF2-40B4-BE49-F238E27FC236}">
                <a16:creationId xmlns:a16="http://schemas.microsoft.com/office/drawing/2014/main" id="{900DE02E-2B75-E0DF-43DD-EFE88350B71B}"/>
              </a:ext>
            </a:extLst>
          </p:cNvPr>
          <p:cNvCxnSpPr>
            <a:cxnSpLocks/>
          </p:cNvCxnSpPr>
          <p:nvPr/>
        </p:nvCxnSpPr>
        <p:spPr>
          <a:xfrm>
            <a:off x="4855029" y="3184301"/>
            <a:ext cx="822064" cy="397537"/>
          </a:xfrm>
          <a:prstGeom prst="straightConnector1">
            <a:avLst/>
          </a:prstGeom>
          <a:noFill/>
          <a:ln w="25400" cap="flat" cmpd="sng">
            <a:solidFill>
              <a:srgbClr val="FF0000"/>
            </a:solidFill>
            <a:prstDash val="solid"/>
            <a:round/>
            <a:headEnd type="none" w="sm" len="sm"/>
            <a:tailEnd type="stealth" w="med" len="med"/>
          </a:ln>
          <a:effectLst>
            <a:outerShdw blurRad="40000" dist="20000" dir="5400000" rotWithShape="0">
              <a:srgbClr val="000000">
                <a:alpha val="37650"/>
              </a:srgbClr>
            </a:outerShdw>
          </a:effectLst>
        </p:spPr>
      </p:cxnSp>
      <p:pic>
        <p:nvPicPr>
          <p:cNvPr id="30" name="Audio 29">
            <a:extLst>
              <a:ext uri="{FF2B5EF4-FFF2-40B4-BE49-F238E27FC236}">
                <a16:creationId xmlns:a16="http://schemas.microsoft.com/office/drawing/2014/main" id="{1B5ED443-27DA-CE1D-BD82-A2F03442AE93}"/>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661763421"/>
      </p:ext>
    </p:extLst>
  </p:cSld>
  <p:clrMapOvr>
    <a:masterClrMapping/>
  </p:clrMapOvr>
  <mc:AlternateContent xmlns:mc="http://schemas.openxmlformats.org/markup-compatibility/2006" xmlns:p14="http://schemas.microsoft.com/office/powerpoint/2010/main">
    <mc:Choice Requires="p14">
      <p:transition spd="slow" p14:dur="2000" advTm="34730"/>
    </mc:Choice>
    <mc:Fallback xmlns="">
      <p:transition spd="slow" advTm="347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0"/>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A3B46-4820-BA96-273C-7DBE6A80356B}"/>
              </a:ext>
            </a:extLst>
          </p:cNvPr>
          <p:cNvSpPr>
            <a:spLocks noGrp="1"/>
          </p:cNvSpPr>
          <p:nvPr>
            <p:ph type="title"/>
          </p:nvPr>
        </p:nvSpPr>
        <p:spPr/>
        <p:txBody>
          <a:bodyPr/>
          <a:lstStyle/>
          <a:p>
            <a:r>
              <a:rPr lang="en" dirty="0"/>
              <a:t>MRI - Axial </a:t>
            </a:r>
            <a:r>
              <a:rPr lang="en-US" dirty="0"/>
              <a:t>T2-</a:t>
            </a:r>
            <a:r>
              <a:rPr lang="en" dirty="0"/>
              <a:t>FLAIR 3.0T magnet (4/9/18) </a:t>
            </a:r>
            <a:endParaRPr lang="en-US" dirty="0"/>
          </a:p>
        </p:txBody>
      </p:sp>
      <p:pic>
        <p:nvPicPr>
          <p:cNvPr id="4" name="Google Shape;143;p9">
            <a:extLst>
              <a:ext uri="{FF2B5EF4-FFF2-40B4-BE49-F238E27FC236}">
                <a16:creationId xmlns:a16="http://schemas.microsoft.com/office/drawing/2014/main" id="{B9B847DD-FE6F-CFD9-1E76-89EF29399EB9}"/>
              </a:ext>
            </a:extLst>
          </p:cNvPr>
          <p:cNvPicPr preferRelativeResize="0">
            <a:picLocks/>
          </p:cNvPicPr>
          <p:nvPr/>
        </p:nvPicPr>
        <p:blipFill rotWithShape="1">
          <a:blip r:embed="rId5">
            <a:alphaModFix/>
          </a:blip>
          <a:srcRect/>
          <a:stretch/>
        </p:blipFill>
        <p:spPr>
          <a:xfrm>
            <a:off x="2387504" y="1766270"/>
            <a:ext cx="3708496" cy="3659362"/>
          </a:xfrm>
          <a:prstGeom prst="rect">
            <a:avLst/>
          </a:prstGeom>
          <a:noFill/>
          <a:ln>
            <a:noFill/>
          </a:ln>
        </p:spPr>
      </p:pic>
      <p:pic>
        <p:nvPicPr>
          <p:cNvPr id="5" name="Google Shape;145;p9">
            <a:extLst>
              <a:ext uri="{FF2B5EF4-FFF2-40B4-BE49-F238E27FC236}">
                <a16:creationId xmlns:a16="http://schemas.microsoft.com/office/drawing/2014/main" id="{0E5E6BBC-AE68-CA41-8AC2-9A25689B69B3}"/>
              </a:ext>
            </a:extLst>
          </p:cNvPr>
          <p:cNvPicPr preferRelativeResize="0"/>
          <p:nvPr/>
        </p:nvPicPr>
        <p:blipFill rotWithShape="1">
          <a:blip r:embed="rId6">
            <a:alphaModFix/>
          </a:blip>
          <a:srcRect/>
          <a:stretch/>
        </p:blipFill>
        <p:spPr>
          <a:xfrm>
            <a:off x="6726683" y="1766157"/>
            <a:ext cx="3470766" cy="3659475"/>
          </a:xfrm>
          <a:prstGeom prst="rect">
            <a:avLst/>
          </a:prstGeom>
          <a:noFill/>
          <a:ln>
            <a:noFill/>
          </a:ln>
        </p:spPr>
      </p:pic>
      <p:cxnSp>
        <p:nvCxnSpPr>
          <p:cNvPr id="6" name="Google Shape;146;p9">
            <a:extLst>
              <a:ext uri="{FF2B5EF4-FFF2-40B4-BE49-F238E27FC236}">
                <a16:creationId xmlns:a16="http://schemas.microsoft.com/office/drawing/2014/main" id="{F08D0B78-F679-1F5C-37B0-DB99B2D7B3A8}"/>
              </a:ext>
            </a:extLst>
          </p:cNvPr>
          <p:cNvCxnSpPr>
            <a:cxnSpLocks/>
          </p:cNvCxnSpPr>
          <p:nvPr/>
        </p:nvCxnSpPr>
        <p:spPr>
          <a:xfrm>
            <a:off x="3864429" y="2677886"/>
            <a:ext cx="818884" cy="462657"/>
          </a:xfrm>
          <a:prstGeom prst="straightConnector1">
            <a:avLst/>
          </a:prstGeom>
          <a:noFill/>
          <a:ln w="25400" cap="flat" cmpd="sng">
            <a:solidFill>
              <a:srgbClr val="FF0000"/>
            </a:solidFill>
            <a:prstDash val="solid"/>
            <a:round/>
            <a:headEnd type="none" w="sm" len="sm"/>
            <a:tailEnd type="stealth" w="med" len="med"/>
          </a:ln>
          <a:effectLst>
            <a:outerShdw blurRad="40000" dist="20000" dir="5400000" rotWithShape="0">
              <a:srgbClr val="000000">
                <a:alpha val="37650"/>
              </a:srgbClr>
            </a:outerShdw>
          </a:effectLst>
        </p:spPr>
      </p:cxnSp>
      <p:cxnSp>
        <p:nvCxnSpPr>
          <p:cNvPr id="7" name="Google Shape;146;p9">
            <a:extLst>
              <a:ext uri="{FF2B5EF4-FFF2-40B4-BE49-F238E27FC236}">
                <a16:creationId xmlns:a16="http://schemas.microsoft.com/office/drawing/2014/main" id="{A0551616-0CA8-E6BC-0B21-2DB2EBD2BD21}"/>
              </a:ext>
            </a:extLst>
          </p:cNvPr>
          <p:cNvCxnSpPr>
            <a:cxnSpLocks/>
          </p:cNvCxnSpPr>
          <p:nvPr/>
        </p:nvCxnSpPr>
        <p:spPr>
          <a:xfrm>
            <a:off x="8305800" y="2547257"/>
            <a:ext cx="565708" cy="533429"/>
          </a:xfrm>
          <a:prstGeom prst="straightConnector1">
            <a:avLst/>
          </a:prstGeom>
          <a:noFill/>
          <a:ln w="25400" cap="flat" cmpd="sng">
            <a:solidFill>
              <a:srgbClr val="FF0000"/>
            </a:solidFill>
            <a:prstDash val="solid"/>
            <a:round/>
            <a:headEnd type="none" w="sm" len="sm"/>
            <a:tailEnd type="stealth" w="med" len="med"/>
          </a:ln>
          <a:effectLst>
            <a:outerShdw blurRad="40000" dist="20000" dir="5400000" rotWithShape="0">
              <a:srgbClr val="000000">
                <a:alpha val="37650"/>
              </a:srgbClr>
            </a:outerShdw>
          </a:effectLst>
        </p:spPr>
      </p:cxnSp>
      <p:pic>
        <p:nvPicPr>
          <p:cNvPr id="23" name="Audio 22">
            <a:extLst>
              <a:ext uri="{FF2B5EF4-FFF2-40B4-BE49-F238E27FC236}">
                <a16:creationId xmlns:a16="http://schemas.microsoft.com/office/drawing/2014/main" id="{2E7F5B56-ADBD-DA23-C043-0D5DFFDC5AF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759285054"/>
      </p:ext>
    </p:extLst>
  </p:cSld>
  <p:clrMapOvr>
    <a:masterClrMapping/>
  </p:clrMapOvr>
  <mc:AlternateContent xmlns:mc="http://schemas.openxmlformats.org/markup-compatibility/2006" xmlns:p14="http://schemas.microsoft.com/office/powerpoint/2010/main">
    <mc:Choice Requires="p14">
      <p:transition spd="slow" p14:dur="2000" advTm="31317"/>
    </mc:Choice>
    <mc:Fallback xmlns="">
      <p:transition spd="slow" advTm="313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3"/>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43E607D-8A52-32E7-3FC4-F94B5FC78F87}"/>
              </a:ext>
            </a:extLst>
          </p:cNvPr>
          <p:cNvSpPr>
            <a:spLocks noGrp="1"/>
          </p:cNvSpPr>
          <p:nvPr>
            <p:ph type="title"/>
          </p:nvPr>
        </p:nvSpPr>
        <p:spPr>
          <a:xfrm>
            <a:off x="838200" y="97290"/>
            <a:ext cx="10515600" cy="1325563"/>
          </a:xfrm>
        </p:spPr>
        <p:txBody>
          <a:bodyPr>
            <a:normAutofit/>
          </a:bodyPr>
          <a:lstStyle/>
          <a:p>
            <a:r>
              <a:rPr lang="en-US" sz="4000" b="1" dirty="0">
                <a:latin typeface="Arial" panose="020B0604020202020204" pitchFamily="34" charset="0"/>
                <a:cs typeface="Arial" panose="020B0604020202020204" pitchFamily="34" charset="0"/>
              </a:rPr>
              <a:t>BRAIN HISTOPATHOLOGY (2018)</a:t>
            </a:r>
          </a:p>
        </p:txBody>
      </p:sp>
      <p:pic>
        <p:nvPicPr>
          <p:cNvPr id="9" name="Content Placeholder 8">
            <a:extLst>
              <a:ext uri="{FF2B5EF4-FFF2-40B4-BE49-F238E27FC236}">
                <a16:creationId xmlns:a16="http://schemas.microsoft.com/office/drawing/2014/main" id="{2D06FBEC-FCB6-FB7E-1076-2565C4D9B2DB}"/>
              </a:ext>
            </a:extLst>
          </p:cNvPr>
          <p:cNvPicPr>
            <a:picLocks noGrp="1" noChangeAspect="1"/>
          </p:cNvPicPr>
          <p:nvPr>
            <p:ph sz="half" idx="1"/>
          </p:nvPr>
        </p:nvPicPr>
        <p:blipFill>
          <a:blip r:embed="rId5">
            <a:extLst>
              <a:ext uri="{28A0092B-C50C-407E-A947-70E740481C1C}">
                <a14:useLocalDpi xmlns:a14="http://schemas.microsoft.com/office/drawing/2010/main" val="0"/>
              </a:ext>
            </a:extLst>
          </a:blip>
          <a:stretch>
            <a:fillRect/>
          </a:stretch>
        </p:blipFill>
        <p:spPr>
          <a:xfrm>
            <a:off x="0" y="1422853"/>
            <a:ext cx="5995722" cy="4520746"/>
          </a:xfrm>
        </p:spPr>
      </p:pic>
      <p:sp>
        <p:nvSpPr>
          <p:cNvPr id="7" name="Content Placeholder 6">
            <a:extLst>
              <a:ext uri="{FF2B5EF4-FFF2-40B4-BE49-F238E27FC236}">
                <a16:creationId xmlns:a16="http://schemas.microsoft.com/office/drawing/2014/main" id="{F120E75C-9E0C-D6A0-11A9-9492E824FFDB}"/>
              </a:ext>
            </a:extLst>
          </p:cNvPr>
          <p:cNvSpPr>
            <a:spLocks noGrp="1"/>
          </p:cNvSpPr>
          <p:nvPr>
            <p:ph sz="half" idx="2"/>
          </p:nvPr>
        </p:nvSpPr>
        <p:spPr>
          <a:xfrm>
            <a:off x="6096000" y="1397906"/>
            <a:ext cx="5995722" cy="4422776"/>
          </a:xfrm>
          <a:ln>
            <a:solidFill>
              <a:schemeClr val="tx1"/>
            </a:solidFill>
          </a:ln>
        </p:spPr>
        <p:txBody>
          <a:bodyPr>
            <a:noAutofit/>
          </a:bodyPr>
          <a:lstStyle/>
          <a:p>
            <a:pPr marL="0" lvl="0" indent="0" algn="just">
              <a:lnSpc>
                <a:spcPct val="100000"/>
              </a:lnSpc>
              <a:spcBef>
                <a:spcPts val="0"/>
              </a:spcBef>
              <a:buNone/>
            </a:pPr>
            <a:r>
              <a:rPr lang="en-US" sz="1500" dirty="0">
                <a:latin typeface="Arial" panose="020B0604020202020204" pitchFamily="34" charset="0"/>
                <a:cs typeface="Arial" panose="020B0604020202020204" pitchFamily="34" charset="0"/>
              </a:rPr>
              <a:t>Pathology of brain biopsy from right posterior frontal periventricular white matter: </a:t>
            </a:r>
            <a:r>
              <a:rPr lang="en-US" sz="1500" b="1" dirty="0">
                <a:latin typeface="Arial" panose="020B0604020202020204" pitchFamily="34" charset="0"/>
                <a:cs typeface="Arial" panose="020B0604020202020204" pitchFamily="34" charset="0"/>
              </a:rPr>
              <a:t>A</a:t>
            </a:r>
            <a:r>
              <a:rPr lang="en-US" sz="1500" dirty="0">
                <a:latin typeface="Arial" panose="020B0604020202020204" pitchFamily="34" charset="0"/>
                <a:cs typeface="Arial" panose="020B0604020202020204" pitchFamily="34" charset="0"/>
              </a:rPr>
              <a:t>. </a:t>
            </a:r>
            <a:r>
              <a:rPr lang="en-US" sz="1500" b="1" dirty="0">
                <a:latin typeface="Arial" panose="020B0604020202020204" pitchFamily="34" charset="0"/>
                <a:cs typeface="Arial" panose="020B0604020202020204" pitchFamily="34" charset="0"/>
              </a:rPr>
              <a:t>H&amp;E (40x) </a:t>
            </a:r>
            <a:r>
              <a:rPr lang="en-US" sz="1500" dirty="0">
                <a:latin typeface="Arial" panose="020B0604020202020204" pitchFamily="34" charset="0"/>
                <a:cs typeface="Arial" panose="020B0604020202020204" pitchFamily="34" charset="0"/>
              </a:rPr>
              <a:t>demonstrates reactive and sclerotic vasculature, perivascular and parenchymal </a:t>
            </a:r>
            <a:r>
              <a:rPr lang="en-US" sz="1500" dirty="0" err="1">
                <a:latin typeface="Arial" panose="020B0604020202020204" pitchFamily="34" charset="0"/>
                <a:cs typeface="Arial" panose="020B0604020202020204" pitchFamily="34" charset="0"/>
              </a:rPr>
              <a:t>lymphohistiocytic</a:t>
            </a:r>
            <a:r>
              <a:rPr lang="en-US" sz="1500" dirty="0">
                <a:latin typeface="Arial" panose="020B0604020202020204" pitchFamily="34" charset="0"/>
                <a:cs typeface="Arial" panose="020B0604020202020204" pitchFamily="34" charset="0"/>
              </a:rPr>
              <a:t> infiltrates and an area of cavitation. </a:t>
            </a:r>
            <a:r>
              <a:rPr lang="en-US" sz="1500" b="1" dirty="0">
                <a:latin typeface="Arial" panose="020B0604020202020204" pitchFamily="34" charset="0"/>
                <a:cs typeface="Arial" panose="020B0604020202020204" pitchFamily="34" charset="0"/>
              </a:rPr>
              <a:t>B. H&amp;E (100x) </a:t>
            </a:r>
            <a:r>
              <a:rPr lang="en-US" sz="1500" dirty="0">
                <a:latin typeface="Arial" panose="020B0604020202020204" pitchFamily="34" charset="0"/>
                <a:cs typeface="Arial" panose="020B0604020202020204" pitchFamily="34" charset="0"/>
              </a:rPr>
              <a:t>with area of parenchymal rarefaction and cavitation, reactive and thickened vessel walls, and </a:t>
            </a:r>
            <a:r>
              <a:rPr lang="en-US" sz="1500" dirty="0" err="1">
                <a:latin typeface="Arial" panose="020B0604020202020204" pitchFamily="34" charset="0"/>
                <a:cs typeface="Arial" panose="020B0604020202020204" pitchFamily="34" charset="0"/>
              </a:rPr>
              <a:t>astrocytosis</a:t>
            </a:r>
            <a:r>
              <a:rPr lang="en-US" sz="1500" b="1" dirty="0">
                <a:latin typeface="Arial" panose="020B0604020202020204" pitchFamily="34" charset="0"/>
                <a:cs typeface="Arial" panose="020B0604020202020204" pitchFamily="34" charset="0"/>
              </a:rPr>
              <a:t>. C&amp;D</a:t>
            </a:r>
            <a:r>
              <a:rPr lang="en-US" sz="1500" dirty="0">
                <a:latin typeface="Arial" panose="020B0604020202020204" pitchFamily="34" charset="0"/>
                <a:cs typeface="Arial" panose="020B0604020202020204" pitchFamily="34" charset="0"/>
              </a:rPr>
              <a:t>.  </a:t>
            </a:r>
            <a:r>
              <a:rPr lang="en-US" sz="1500" b="1" dirty="0" err="1">
                <a:latin typeface="Arial" panose="020B0604020202020204" pitchFamily="34" charset="0"/>
                <a:cs typeface="Arial" panose="020B0604020202020204" pitchFamily="34" charset="0"/>
              </a:rPr>
              <a:t>Luxol</a:t>
            </a:r>
            <a:r>
              <a:rPr lang="en-US" sz="1500" b="1" dirty="0">
                <a:latin typeface="Arial" panose="020B0604020202020204" pitchFamily="34" charset="0"/>
                <a:cs typeface="Arial" panose="020B0604020202020204" pitchFamily="34" charset="0"/>
              </a:rPr>
              <a:t> fast blue-H&amp;E</a:t>
            </a:r>
            <a:r>
              <a:rPr lang="en-US" sz="1500" dirty="0">
                <a:latin typeface="Arial" panose="020B0604020202020204" pitchFamily="34" charset="0"/>
                <a:cs typeface="Arial" panose="020B0604020202020204" pitchFamily="34" charset="0"/>
              </a:rPr>
              <a:t> </a:t>
            </a:r>
            <a:r>
              <a:rPr lang="en-US" sz="1500" b="1" dirty="0">
                <a:latin typeface="Arial" panose="020B0604020202020204" pitchFamily="34" charset="0"/>
                <a:cs typeface="Arial" panose="020B0604020202020204" pitchFamily="34" charset="0"/>
              </a:rPr>
              <a:t>stain (40x, 100x</a:t>
            </a:r>
            <a:r>
              <a:rPr lang="en-US" sz="1500" dirty="0">
                <a:latin typeface="Arial" panose="020B0604020202020204" pitchFamily="34" charset="0"/>
                <a:cs typeface="Arial" panose="020B0604020202020204" pitchFamily="34" charset="0"/>
              </a:rPr>
              <a:t>) - Myelin loss in area of cavitation and macrophages with cytoplasmic myelin debris. </a:t>
            </a:r>
            <a:r>
              <a:rPr lang="en-US" sz="1500" b="1" dirty="0">
                <a:latin typeface="Arial" panose="020B0604020202020204" pitchFamily="34" charset="0"/>
                <a:cs typeface="Arial" panose="020B0604020202020204" pitchFamily="34" charset="0"/>
              </a:rPr>
              <a:t>E</a:t>
            </a:r>
            <a:r>
              <a:rPr lang="en-US" sz="1500" dirty="0">
                <a:latin typeface="Arial" panose="020B0604020202020204" pitchFamily="34" charset="0"/>
                <a:cs typeface="Arial" panose="020B0604020202020204" pitchFamily="34" charset="0"/>
              </a:rPr>
              <a:t>. Immunohistochemistry against </a:t>
            </a:r>
            <a:r>
              <a:rPr lang="en-US" sz="1500" b="1" dirty="0">
                <a:latin typeface="Arial" panose="020B0604020202020204" pitchFamily="34" charset="0"/>
                <a:cs typeface="Arial" panose="020B0604020202020204" pitchFamily="34" charset="0"/>
              </a:rPr>
              <a:t>phosphorylated neurofilament (40x) </a:t>
            </a:r>
            <a:r>
              <a:rPr lang="en-US" sz="1500" dirty="0">
                <a:latin typeface="Arial" panose="020B0604020202020204" pitchFamily="34" charset="0"/>
                <a:cs typeface="Arial" panose="020B0604020202020204" pitchFamily="34" charset="0"/>
              </a:rPr>
              <a:t>demonstrates axonal loss in the area of cavitation (right side). Axonal spheroids and swollen axons are highlighted (inset), indicative of axonal damage.</a:t>
            </a:r>
            <a:r>
              <a:rPr lang="en-US" sz="1500" b="1" dirty="0">
                <a:latin typeface="Arial" panose="020B0604020202020204" pitchFamily="34" charset="0"/>
                <a:cs typeface="Arial" panose="020B0604020202020204" pitchFamily="34" charset="0"/>
              </a:rPr>
              <a:t> F. H&amp;E (100x) </a:t>
            </a:r>
            <a:r>
              <a:rPr lang="en-US" sz="1500" dirty="0">
                <a:latin typeface="Arial" panose="020B0604020202020204" pitchFamily="34" charset="0"/>
                <a:cs typeface="Arial" panose="020B0604020202020204" pitchFamily="34" charset="0"/>
              </a:rPr>
              <a:t>Prominent perivascular and patchy parenchymal infiltration by foamy macrophages. </a:t>
            </a:r>
            <a:r>
              <a:rPr lang="en-US" sz="1500" b="1" dirty="0">
                <a:latin typeface="Arial" panose="020B0604020202020204" pitchFamily="34" charset="0"/>
                <a:cs typeface="Arial" panose="020B0604020202020204" pitchFamily="34" charset="0"/>
              </a:rPr>
              <a:t>G. CD68 </a:t>
            </a:r>
            <a:r>
              <a:rPr lang="en-US" sz="1500" b="1" dirty="0" err="1">
                <a:latin typeface="Arial" panose="020B0604020202020204" pitchFamily="34" charset="0"/>
                <a:cs typeface="Arial" panose="020B0604020202020204" pitchFamily="34" charset="0"/>
              </a:rPr>
              <a:t>immunostain</a:t>
            </a:r>
            <a:r>
              <a:rPr lang="en-US" sz="1500" b="1" dirty="0">
                <a:latin typeface="Arial" panose="020B0604020202020204" pitchFamily="34" charset="0"/>
                <a:cs typeface="Arial" panose="020B0604020202020204" pitchFamily="34" charset="0"/>
              </a:rPr>
              <a:t> (100x) </a:t>
            </a:r>
            <a:r>
              <a:rPr lang="en-US" sz="1500" dirty="0">
                <a:latin typeface="Arial" panose="020B0604020202020204" pitchFamily="34" charset="0"/>
                <a:cs typeface="Arial" panose="020B0604020202020204" pitchFamily="34" charset="0"/>
              </a:rPr>
              <a:t>– Highlights numerous perivascular and parenchymal macrophages. </a:t>
            </a:r>
            <a:r>
              <a:rPr lang="en-US" sz="1500" b="1" dirty="0">
                <a:latin typeface="Arial" panose="020B0604020202020204" pitchFamily="34" charset="0"/>
                <a:cs typeface="Arial" panose="020B0604020202020204" pitchFamily="34" charset="0"/>
              </a:rPr>
              <a:t>H. CD3 </a:t>
            </a:r>
            <a:r>
              <a:rPr lang="en-US" sz="1500" b="1" dirty="0" err="1">
                <a:latin typeface="Arial" panose="020B0604020202020204" pitchFamily="34" charset="0"/>
                <a:cs typeface="Arial" panose="020B0604020202020204" pitchFamily="34" charset="0"/>
              </a:rPr>
              <a:t>Immunostain</a:t>
            </a:r>
            <a:r>
              <a:rPr lang="en-US" sz="1500" b="1" dirty="0">
                <a:latin typeface="Arial" panose="020B0604020202020204" pitchFamily="34" charset="0"/>
                <a:cs typeface="Arial" panose="020B0604020202020204" pitchFamily="34" charset="0"/>
              </a:rPr>
              <a:t> (40x) </a:t>
            </a:r>
            <a:r>
              <a:rPr lang="en-US" sz="1500" dirty="0">
                <a:latin typeface="Arial" panose="020B0604020202020204" pitchFamily="34" charset="0"/>
                <a:cs typeface="Arial" panose="020B0604020202020204" pitchFamily="34" charset="0"/>
              </a:rPr>
              <a:t>demonstrates predominantly perivascular T cell infiltrates. </a:t>
            </a:r>
            <a:r>
              <a:rPr lang="en-US" sz="1500" b="1" dirty="0">
                <a:latin typeface="Arial" panose="020B0604020202020204" pitchFamily="34" charset="0"/>
                <a:cs typeface="Arial" panose="020B0604020202020204" pitchFamily="34" charset="0"/>
              </a:rPr>
              <a:t>I. GFAP </a:t>
            </a:r>
            <a:r>
              <a:rPr lang="en-US" sz="1500" b="1" dirty="0" err="1">
                <a:latin typeface="Arial" panose="020B0604020202020204" pitchFamily="34" charset="0"/>
                <a:cs typeface="Arial" panose="020B0604020202020204" pitchFamily="34" charset="0"/>
              </a:rPr>
              <a:t>immunostain</a:t>
            </a:r>
            <a:r>
              <a:rPr lang="en-US" sz="1500" b="1" dirty="0">
                <a:latin typeface="Arial" panose="020B0604020202020204" pitchFamily="34" charset="0"/>
                <a:cs typeface="Arial" panose="020B0604020202020204" pitchFamily="34" charset="0"/>
              </a:rPr>
              <a:t> (100x</a:t>
            </a:r>
            <a:r>
              <a:rPr lang="en-US" sz="1500" dirty="0">
                <a:latin typeface="Arial" panose="020B0604020202020204" pitchFamily="34" charset="0"/>
                <a:cs typeface="Arial" panose="020B0604020202020204" pitchFamily="34" charset="0"/>
              </a:rPr>
              <a:t>) highlights the dense reactive astrogliosis within the biopsy. The reactive and sclerotic small vessels with perivascular </a:t>
            </a:r>
            <a:r>
              <a:rPr lang="en-US" sz="1500" dirty="0" err="1">
                <a:latin typeface="Arial" panose="020B0604020202020204" pitchFamily="34" charset="0"/>
                <a:cs typeface="Arial" panose="020B0604020202020204" pitchFamily="34" charset="0"/>
              </a:rPr>
              <a:t>lymphohistocytic</a:t>
            </a:r>
            <a:r>
              <a:rPr lang="en-US" sz="1500" dirty="0">
                <a:latin typeface="Arial" panose="020B0604020202020204" pitchFamily="34" charset="0"/>
                <a:cs typeface="Arial" panose="020B0604020202020204" pitchFamily="34" charset="0"/>
              </a:rPr>
              <a:t> infiltrates stand out as unstained areas.</a:t>
            </a:r>
          </a:p>
          <a:p>
            <a:pPr marL="0" lvl="0" indent="0">
              <a:lnSpc>
                <a:spcPct val="100000"/>
              </a:lnSpc>
              <a:spcBef>
                <a:spcPts val="0"/>
              </a:spcBef>
              <a:buSzPts val="1100"/>
              <a:buNone/>
            </a:pPr>
            <a:endParaRPr lang="en-US" sz="1500" dirty="0">
              <a:latin typeface="Arial" panose="020B0604020202020204" pitchFamily="34" charset="0"/>
              <a:cs typeface="Arial" panose="020B0604020202020204" pitchFamily="34" charset="0"/>
            </a:endParaRPr>
          </a:p>
          <a:p>
            <a:pPr marL="0" indent="0">
              <a:buNone/>
            </a:pPr>
            <a:endParaRPr lang="en-US" sz="1500" dirty="0">
              <a:latin typeface="Arial" panose="020B0604020202020204" pitchFamily="34" charset="0"/>
              <a:cs typeface="Arial" panose="020B0604020202020204" pitchFamily="34" charset="0"/>
            </a:endParaRPr>
          </a:p>
        </p:txBody>
      </p:sp>
      <p:pic>
        <p:nvPicPr>
          <p:cNvPr id="13" name="Audio 12">
            <a:extLst>
              <a:ext uri="{FF2B5EF4-FFF2-40B4-BE49-F238E27FC236}">
                <a16:creationId xmlns:a16="http://schemas.microsoft.com/office/drawing/2014/main" id="{1CDFB0E5-8E2D-7B35-8C0F-27479233316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4093807710"/>
      </p:ext>
    </p:extLst>
  </p:cSld>
  <p:clrMapOvr>
    <a:masterClrMapping/>
  </p:clrMapOvr>
  <mc:AlternateContent xmlns:mc="http://schemas.openxmlformats.org/markup-compatibility/2006" xmlns:p14="http://schemas.microsoft.com/office/powerpoint/2010/main">
    <mc:Choice Requires="p14">
      <p:transition spd="slow" p14:dur="2000" advTm="18858"/>
    </mc:Choice>
    <mc:Fallback xmlns="">
      <p:transition spd="slow" advTm="188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oogle Shape;182;p11">
            <a:extLst>
              <a:ext uri="{FF2B5EF4-FFF2-40B4-BE49-F238E27FC236}">
                <a16:creationId xmlns:a16="http://schemas.microsoft.com/office/drawing/2014/main" id="{4E8F8DF4-6E7D-2EA6-B4BC-2B71809A91AA}"/>
              </a:ext>
            </a:extLst>
          </p:cNvPr>
          <p:cNvPicPr preferRelativeResize="0"/>
          <p:nvPr/>
        </p:nvPicPr>
        <p:blipFill rotWithShape="1">
          <a:blip r:embed="rId5">
            <a:alphaModFix/>
          </a:blip>
          <a:srcRect/>
          <a:stretch/>
        </p:blipFill>
        <p:spPr>
          <a:xfrm>
            <a:off x="83365" y="1632857"/>
            <a:ext cx="3200400" cy="3200400"/>
          </a:xfrm>
          <a:prstGeom prst="rect">
            <a:avLst/>
          </a:prstGeom>
          <a:noFill/>
          <a:ln>
            <a:noFill/>
          </a:ln>
        </p:spPr>
      </p:pic>
      <p:pic>
        <p:nvPicPr>
          <p:cNvPr id="4" name="Google Shape;184;p11">
            <a:extLst>
              <a:ext uri="{FF2B5EF4-FFF2-40B4-BE49-F238E27FC236}">
                <a16:creationId xmlns:a16="http://schemas.microsoft.com/office/drawing/2014/main" id="{4073EC2B-B700-D22D-6318-90FD8EF874CD}"/>
              </a:ext>
            </a:extLst>
          </p:cNvPr>
          <p:cNvPicPr preferRelativeResize="0"/>
          <p:nvPr/>
        </p:nvPicPr>
        <p:blipFill rotWithShape="1">
          <a:blip r:embed="rId6">
            <a:alphaModFix/>
          </a:blip>
          <a:srcRect/>
          <a:stretch/>
        </p:blipFill>
        <p:spPr>
          <a:xfrm>
            <a:off x="3089683" y="1632857"/>
            <a:ext cx="3200400" cy="3200400"/>
          </a:xfrm>
          <a:prstGeom prst="rect">
            <a:avLst/>
          </a:prstGeom>
          <a:noFill/>
          <a:ln>
            <a:noFill/>
          </a:ln>
        </p:spPr>
      </p:pic>
      <p:pic>
        <p:nvPicPr>
          <p:cNvPr id="6" name="Google Shape;186;p11">
            <a:extLst>
              <a:ext uri="{FF2B5EF4-FFF2-40B4-BE49-F238E27FC236}">
                <a16:creationId xmlns:a16="http://schemas.microsoft.com/office/drawing/2014/main" id="{7250A5BD-2A0F-66D9-8E8C-DC3D8C2D1B3D}"/>
              </a:ext>
            </a:extLst>
          </p:cNvPr>
          <p:cNvPicPr preferRelativeResize="0"/>
          <p:nvPr/>
        </p:nvPicPr>
        <p:blipFill>
          <a:blip r:embed="rId7">
            <a:alphaModFix/>
          </a:blip>
          <a:stretch>
            <a:fillRect/>
          </a:stretch>
        </p:blipFill>
        <p:spPr>
          <a:xfrm>
            <a:off x="6096000" y="1632857"/>
            <a:ext cx="3200400" cy="3200400"/>
          </a:xfrm>
          <a:prstGeom prst="rect">
            <a:avLst/>
          </a:prstGeom>
          <a:noFill/>
          <a:ln>
            <a:noFill/>
          </a:ln>
        </p:spPr>
      </p:pic>
      <p:pic>
        <p:nvPicPr>
          <p:cNvPr id="8" name="Google Shape;188;p11">
            <a:extLst>
              <a:ext uri="{FF2B5EF4-FFF2-40B4-BE49-F238E27FC236}">
                <a16:creationId xmlns:a16="http://schemas.microsoft.com/office/drawing/2014/main" id="{CE654F03-6EFF-5314-D306-D114EA06342D}"/>
              </a:ext>
            </a:extLst>
          </p:cNvPr>
          <p:cNvPicPr preferRelativeResize="0"/>
          <p:nvPr/>
        </p:nvPicPr>
        <p:blipFill rotWithShape="1">
          <a:blip r:embed="rId8">
            <a:alphaModFix/>
          </a:blip>
          <a:srcRect/>
          <a:stretch/>
        </p:blipFill>
        <p:spPr>
          <a:xfrm>
            <a:off x="8908235" y="1632857"/>
            <a:ext cx="3200400" cy="3200400"/>
          </a:xfrm>
          <a:prstGeom prst="rect">
            <a:avLst/>
          </a:prstGeom>
          <a:noFill/>
          <a:ln>
            <a:noFill/>
          </a:ln>
        </p:spPr>
      </p:pic>
      <p:sp>
        <p:nvSpPr>
          <p:cNvPr id="13" name="Title 12">
            <a:extLst>
              <a:ext uri="{FF2B5EF4-FFF2-40B4-BE49-F238E27FC236}">
                <a16:creationId xmlns:a16="http://schemas.microsoft.com/office/drawing/2014/main" id="{F2796179-88CB-BF38-43B7-AC567CA92428}"/>
              </a:ext>
            </a:extLst>
          </p:cNvPr>
          <p:cNvSpPr>
            <a:spLocks noGrp="1"/>
          </p:cNvSpPr>
          <p:nvPr>
            <p:ph type="title"/>
          </p:nvPr>
        </p:nvSpPr>
        <p:spPr>
          <a:xfrm>
            <a:off x="291353" y="259976"/>
            <a:ext cx="11609294" cy="1065075"/>
          </a:xfrm>
        </p:spPr>
        <p:txBody>
          <a:bodyPr>
            <a:normAutofit fontScale="90000"/>
          </a:bodyPr>
          <a:lstStyle/>
          <a:p>
            <a:r>
              <a:rPr lang="en-US" b="1" dirty="0">
                <a:latin typeface="Arial" panose="020B0604020202020204" pitchFamily="34" charset="0"/>
                <a:cs typeface="Arial" panose="020B0604020202020204" pitchFamily="34" charset="0"/>
              </a:rPr>
              <a:t>Repeat FFA – 3 years Post-presentation (2018)</a:t>
            </a:r>
            <a:br>
              <a:rPr lang="en-US" b="1" dirty="0">
                <a:latin typeface="Arial" panose="020B0604020202020204" pitchFamily="34" charset="0"/>
                <a:cs typeface="Arial" panose="020B0604020202020204" pitchFamily="34" charset="0"/>
              </a:rPr>
            </a:br>
            <a:endParaRPr lang="en-US" dirty="0"/>
          </a:p>
        </p:txBody>
      </p:sp>
      <p:sp>
        <p:nvSpPr>
          <p:cNvPr id="14" name="TextBox 13">
            <a:extLst>
              <a:ext uri="{FF2B5EF4-FFF2-40B4-BE49-F238E27FC236}">
                <a16:creationId xmlns:a16="http://schemas.microsoft.com/office/drawing/2014/main" id="{030E4FEA-3312-8B04-B7C4-CB2B099AA2DF}"/>
              </a:ext>
            </a:extLst>
          </p:cNvPr>
          <p:cNvSpPr txBox="1"/>
          <p:nvPr/>
        </p:nvSpPr>
        <p:spPr>
          <a:xfrm>
            <a:off x="2313628" y="4994310"/>
            <a:ext cx="970137" cy="461665"/>
          </a:xfrm>
          <a:prstGeom prst="rect">
            <a:avLst/>
          </a:prstGeom>
          <a:noFill/>
          <a:ln>
            <a:solidFill>
              <a:schemeClr val="tx1"/>
            </a:solidFill>
          </a:ln>
        </p:spPr>
        <p:txBody>
          <a:bodyPr wrap="none" rtlCol="0">
            <a:spAutoFit/>
          </a:bodyPr>
          <a:lstStyle/>
          <a:p>
            <a:r>
              <a:rPr lang="en-US" sz="2400" b="1" dirty="0">
                <a:latin typeface="Arial" panose="020B0604020202020204" pitchFamily="34" charset="0"/>
                <a:cs typeface="Arial" panose="020B0604020202020204" pitchFamily="34" charset="0"/>
              </a:rPr>
              <a:t>Right</a:t>
            </a:r>
          </a:p>
        </p:txBody>
      </p:sp>
      <p:sp>
        <p:nvSpPr>
          <p:cNvPr id="15" name="TextBox 14">
            <a:extLst>
              <a:ext uri="{FF2B5EF4-FFF2-40B4-BE49-F238E27FC236}">
                <a16:creationId xmlns:a16="http://schemas.microsoft.com/office/drawing/2014/main" id="{F7766012-48C3-7876-5CE2-A41E8FB16F2E}"/>
              </a:ext>
            </a:extLst>
          </p:cNvPr>
          <p:cNvSpPr txBox="1"/>
          <p:nvPr/>
        </p:nvSpPr>
        <p:spPr>
          <a:xfrm>
            <a:off x="8533773" y="4990908"/>
            <a:ext cx="748923" cy="461665"/>
          </a:xfrm>
          <a:prstGeom prst="rect">
            <a:avLst/>
          </a:prstGeom>
          <a:noFill/>
          <a:ln>
            <a:solidFill>
              <a:schemeClr val="tx1"/>
            </a:solidFill>
          </a:ln>
        </p:spPr>
        <p:txBody>
          <a:bodyPr wrap="none" rtlCol="0">
            <a:spAutoFit/>
          </a:bodyPr>
          <a:lstStyle/>
          <a:p>
            <a:r>
              <a:rPr lang="en-US" sz="2400" b="1" dirty="0">
                <a:latin typeface="Arial" panose="020B0604020202020204" pitchFamily="34" charset="0"/>
                <a:cs typeface="Arial" panose="020B0604020202020204" pitchFamily="34" charset="0"/>
              </a:rPr>
              <a:t>Left</a:t>
            </a:r>
          </a:p>
        </p:txBody>
      </p:sp>
      <p:sp>
        <p:nvSpPr>
          <p:cNvPr id="3" name="Google Shape;104;p4">
            <a:extLst>
              <a:ext uri="{FF2B5EF4-FFF2-40B4-BE49-F238E27FC236}">
                <a16:creationId xmlns:a16="http://schemas.microsoft.com/office/drawing/2014/main" id="{3562CE4E-C9CF-5C7E-D499-19265F00ABB3}"/>
              </a:ext>
            </a:extLst>
          </p:cNvPr>
          <p:cNvSpPr/>
          <p:nvPr/>
        </p:nvSpPr>
        <p:spPr>
          <a:xfrm>
            <a:off x="1462343" y="2253342"/>
            <a:ext cx="1019600" cy="830717"/>
          </a:xfrm>
          <a:prstGeom prst="ellipse">
            <a:avLst/>
          </a:prstGeom>
          <a:noFill/>
          <a:ln w="9525" cap="flat" cmpd="sng">
            <a:solidFill>
              <a:srgbClr val="FF0000"/>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 name="Google Shape;104;p4">
            <a:extLst>
              <a:ext uri="{FF2B5EF4-FFF2-40B4-BE49-F238E27FC236}">
                <a16:creationId xmlns:a16="http://schemas.microsoft.com/office/drawing/2014/main" id="{269429B3-03BC-AEAD-A302-4859A681719C}"/>
              </a:ext>
            </a:extLst>
          </p:cNvPr>
          <p:cNvSpPr/>
          <p:nvPr/>
        </p:nvSpPr>
        <p:spPr>
          <a:xfrm>
            <a:off x="3488734" y="2253342"/>
            <a:ext cx="1224584" cy="968828"/>
          </a:xfrm>
          <a:prstGeom prst="ellipse">
            <a:avLst/>
          </a:prstGeom>
          <a:noFill/>
          <a:ln w="9525" cap="flat" cmpd="sng">
            <a:solidFill>
              <a:srgbClr val="FF0000"/>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7" name="Google Shape;104;p4">
            <a:extLst>
              <a:ext uri="{FF2B5EF4-FFF2-40B4-BE49-F238E27FC236}">
                <a16:creationId xmlns:a16="http://schemas.microsoft.com/office/drawing/2014/main" id="{96ACC050-4A92-5250-E8A1-1EFB64928148}"/>
              </a:ext>
            </a:extLst>
          </p:cNvPr>
          <p:cNvSpPr/>
          <p:nvPr/>
        </p:nvSpPr>
        <p:spPr>
          <a:xfrm>
            <a:off x="10464892" y="2748643"/>
            <a:ext cx="1224584" cy="968828"/>
          </a:xfrm>
          <a:prstGeom prst="ellipse">
            <a:avLst/>
          </a:prstGeom>
          <a:noFill/>
          <a:ln w="9525" cap="flat" cmpd="sng">
            <a:solidFill>
              <a:srgbClr val="FF0000"/>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9" name="Google Shape;125;p7">
            <a:extLst>
              <a:ext uri="{FF2B5EF4-FFF2-40B4-BE49-F238E27FC236}">
                <a16:creationId xmlns:a16="http://schemas.microsoft.com/office/drawing/2014/main" id="{4F46E3B2-0A13-F9FB-6AD9-38EA543E3947}"/>
              </a:ext>
            </a:extLst>
          </p:cNvPr>
          <p:cNvCxnSpPr/>
          <p:nvPr/>
        </p:nvCxnSpPr>
        <p:spPr>
          <a:xfrm>
            <a:off x="6290083" y="2157837"/>
            <a:ext cx="898526" cy="467319"/>
          </a:xfrm>
          <a:prstGeom prst="straightConnector1">
            <a:avLst/>
          </a:prstGeom>
          <a:noFill/>
          <a:ln w="25400" cap="flat" cmpd="sng">
            <a:solidFill>
              <a:srgbClr val="FF0000"/>
            </a:solidFill>
            <a:prstDash val="solid"/>
            <a:round/>
            <a:headEnd type="none" w="sm" len="sm"/>
            <a:tailEnd type="stealth" w="med" len="med"/>
          </a:ln>
          <a:effectLst>
            <a:outerShdw blurRad="40000" dist="20000" dir="5400000" rotWithShape="0">
              <a:srgbClr val="000000">
                <a:alpha val="37647"/>
              </a:srgbClr>
            </a:outerShdw>
          </a:effectLst>
        </p:spPr>
      </p:cxnSp>
      <p:cxnSp>
        <p:nvCxnSpPr>
          <p:cNvPr id="10" name="Google Shape;125;p7">
            <a:extLst>
              <a:ext uri="{FF2B5EF4-FFF2-40B4-BE49-F238E27FC236}">
                <a16:creationId xmlns:a16="http://schemas.microsoft.com/office/drawing/2014/main" id="{D0863E5C-8DC2-E7D7-4540-7017BC5C1573}"/>
              </a:ext>
            </a:extLst>
          </p:cNvPr>
          <p:cNvCxnSpPr/>
          <p:nvPr/>
        </p:nvCxnSpPr>
        <p:spPr>
          <a:xfrm>
            <a:off x="9041220" y="2255810"/>
            <a:ext cx="898526" cy="467319"/>
          </a:xfrm>
          <a:prstGeom prst="straightConnector1">
            <a:avLst/>
          </a:prstGeom>
          <a:noFill/>
          <a:ln w="25400" cap="flat" cmpd="sng">
            <a:solidFill>
              <a:srgbClr val="FF0000"/>
            </a:solidFill>
            <a:prstDash val="solid"/>
            <a:round/>
            <a:headEnd type="none" w="sm" len="sm"/>
            <a:tailEnd type="stealth" w="med" len="med"/>
          </a:ln>
          <a:effectLst>
            <a:outerShdw blurRad="40000" dist="20000" dir="5400000" rotWithShape="0">
              <a:srgbClr val="000000">
                <a:alpha val="37647"/>
              </a:srgbClr>
            </a:outerShdw>
          </a:effectLst>
        </p:spPr>
      </p:cxnSp>
      <p:pic>
        <p:nvPicPr>
          <p:cNvPr id="22" name="Audio 21">
            <a:extLst>
              <a:ext uri="{FF2B5EF4-FFF2-40B4-BE49-F238E27FC236}">
                <a16:creationId xmlns:a16="http://schemas.microsoft.com/office/drawing/2014/main" id="{EA90AA54-C663-653A-C5F6-B963B17D9AC4}"/>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938289184"/>
      </p:ext>
    </p:extLst>
  </p:cSld>
  <p:clrMapOvr>
    <a:masterClrMapping/>
  </p:clrMapOvr>
  <mc:AlternateContent xmlns:mc="http://schemas.openxmlformats.org/markup-compatibility/2006" xmlns:p14="http://schemas.microsoft.com/office/powerpoint/2010/main">
    <mc:Choice Requires="p14">
      <p:transition spd="slow" p14:dur="2000" advTm="36736"/>
    </mc:Choice>
    <mc:Fallback xmlns="">
      <p:transition spd="slow" advTm="367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22"/>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93035-5975-41A8-0D9B-A5D0197199DA}"/>
              </a:ext>
            </a:extLst>
          </p:cNvPr>
          <p:cNvSpPr>
            <a:spLocks noGrp="1"/>
          </p:cNvSpPr>
          <p:nvPr>
            <p:ph type="title"/>
          </p:nvPr>
        </p:nvSpPr>
        <p:spPr>
          <a:xfrm>
            <a:off x="1088572" y="2585811"/>
            <a:ext cx="10515600" cy="1325563"/>
          </a:xfrm>
        </p:spPr>
        <p:txBody>
          <a:bodyPr>
            <a:normAutofit/>
          </a:bodyPr>
          <a:lstStyle/>
          <a:p>
            <a:r>
              <a:rPr lang="en-US" sz="6000" b="1" dirty="0">
                <a:latin typeface="Arial" panose="020B0604020202020204" pitchFamily="34" charset="0"/>
                <a:cs typeface="Arial" panose="020B0604020202020204" pitchFamily="34" charset="0"/>
              </a:rPr>
              <a:t>What are likely diagnoses?</a:t>
            </a:r>
          </a:p>
        </p:txBody>
      </p:sp>
      <p:pic>
        <p:nvPicPr>
          <p:cNvPr id="9" name="Audio 8">
            <a:extLst>
              <a:ext uri="{FF2B5EF4-FFF2-40B4-BE49-F238E27FC236}">
                <a16:creationId xmlns:a16="http://schemas.microsoft.com/office/drawing/2014/main" id="{9CC3225C-6D75-D480-114A-D8B893CB002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064111633"/>
      </p:ext>
    </p:extLst>
  </p:cSld>
  <p:clrMapOvr>
    <a:masterClrMapping/>
  </p:clrMapOvr>
  <mc:AlternateContent xmlns:mc="http://schemas.openxmlformats.org/markup-compatibility/2006" xmlns:p14="http://schemas.microsoft.com/office/powerpoint/2010/main">
    <mc:Choice Requires="p14">
      <p:transition spd="slow" p14:dur="2000" advTm="8021"/>
    </mc:Choice>
    <mc:Fallback xmlns="">
      <p:transition spd="slow" advTm="80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8B2FB-A40E-3E8C-05BB-0323C8977B52}"/>
              </a:ext>
            </a:extLst>
          </p:cNvPr>
          <p:cNvSpPr>
            <a:spLocks noGrp="1"/>
          </p:cNvSpPr>
          <p:nvPr>
            <p:ph type="title"/>
          </p:nvPr>
        </p:nvSpPr>
        <p:spPr>
          <a:xfrm>
            <a:off x="838200" y="0"/>
            <a:ext cx="10515600" cy="1325563"/>
          </a:xfrm>
        </p:spPr>
        <p:txBody>
          <a:bodyPr>
            <a:normAutofit/>
          </a:bodyPr>
          <a:lstStyle/>
          <a:p>
            <a:r>
              <a:rPr lang="en-US" sz="4000" b="1" dirty="0">
                <a:latin typeface="Arial" panose="020B0604020202020204" pitchFamily="34" charset="0"/>
                <a:cs typeface="Arial" panose="020B0604020202020204" pitchFamily="34" charset="0"/>
              </a:rPr>
              <a:t>Differential Diagnosis</a:t>
            </a:r>
          </a:p>
        </p:txBody>
      </p:sp>
      <p:graphicFrame>
        <p:nvGraphicFramePr>
          <p:cNvPr id="3" name="Table 2">
            <a:extLst>
              <a:ext uri="{FF2B5EF4-FFF2-40B4-BE49-F238E27FC236}">
                <a16:creationId xmlns:a16="http://schemas.microsoft.com/office/drawing/2014/main" id="{40FF6548-D068-EC85-C346-1F34A00B8D86}"/>
              </a:ext>
            </a:extLst>
          </p:cNvPr>
          <p:cNvGraphicFramePr>
            <a:graphicFrameLocks noGrp="1"/>
          </p:cNvGraphicFramePr>
          <p:nvPr>
            <p:extLst>
              <p:ext uri="{D42A27DB-BD31-4B8C-83A1-F6EECF244321}">
                <p14:modId xmlns:p14="http://schemas.microsoft.com/office/powerpoint/2010/main" val="1477817826"/>
              </p:ext>
            </p:extLst>
          </p:nvPr>
        </p:nvGraphicFramePr>
        <p:xfrm>
          <a:off x="2775856" y="860834"/>
          <a:ext cx="9329059" cy="5997166"/>
        </p:xfrm>
        <a:graphic>
          <a:graphicData uri="http://schemas.openxmlformats.org/drawingml/2006/table">
            <a:tbl>
              <a:tblPr firstRow="1" bandRow="1">
                <a:tableStyleId>{616DA210-FB5B-4158-B5E0-FEB733F419BA}</a:tableStyleId>
              </a:tblPr>
              <a:tblGrid>
                <a:gridCol w="2115180">
                  <a:extLst>
                    <a:ext uri="{9D8B030D-6E8A-4147-A177-3AD203B41FA5}">
                      <a16:colId xmlns:a16="http://schemas.microsoft.com/office/drawing/2014/main" val="4277910449"/>
                    </a:ext>
                  </a:extLst>
                </a:gridCol>
                <a:gridCol w="3182939">
                  <a:extLst>
                    <a:ext uri="{9D8B030D-6E8A-4147-A177-3AD203B41FA5}">
                      <a16:colId xmlns:a16="http://schemas.microsoft.com/office/drawing/2014/main" val="4268884799"/>
                    </a:ext>
                  </a:extLst>
                </a:gridCol>
                <a:gridCol w="4030940">
                  <a:extLst>
                    <a:ext uri="{9D8B030D-6E8A-4147-A177-3AD203B41FA5}">
                      <a16:colId xmlns:a16="http://schemas.microsoft.com/office/drawing/2014/main" val="4292410104"/>
                    </a:ext>
                  </a:extLst>
                </a:gridCol>
              </a:tblGrid>
              <a:tr h="419326">
                <a:tc>
                  <a:txBody>
                    <a:bodyPr/>
                    <a:lstStyle/>
                    <a:p>
                      <a:r>
                        <a:rPr lang="en-US" dirty="0">
                          <a:latin typeface="Arial" panose="020B0604020202020204" pitchFamily="34" charset="0"/>
                          <a:cs typeface="Arial" panose="020B0604020202020204" pitchFamily="34" charset="0"/>
                        </a:rPr>
                        <a:t>Diagnosis</a:t>
                      </a:r>
                    </a:p>
                  </a:txBody>
                  <a:tcPr/>
                </a:tc>
                <a:tc>
                  <a:txBody>
                    <a:bodyPr/>
                    <a:lstStyle/>
                    <a:p>
                      <a:r>
                        <a:rPr lang="en-US" dirty="0">
                          <a:latin typeface="Arial" panose="020B0604020202020204" pitchFamily="34" charset="0"/>
                          <a:cs typeface="Arial" panose="020B0604020202020204" pitchFamily="34" charset="0"/>
                        </a:rPr>
                        <a:t>Supporting Features</a:t>
                      </a:r>
                    </a:p>
                  </a:txBody>
                  <a:tcPr/>
                </a:tc>
                <a:tc>
                  <a:txBody>
                    <a:bodyPr/>
                    <a:lstStyle/>
                    <a:p>
                      <a:r>
                        <a:rPr lang="en-US" dirty="0">
                          <a:latin typeface="Arial" panose="020B0604020202020204" pitchFamily="34" charset="0"/>
                          <a:cs typeface="Arial" panose="020B0604020202020204" pitchFamily="34" charset="0"/>
                        </a:rPr>
                        <a:t>Unsupportive Features</a:t>
                      </a:r>
                    </a:p>
                  </a:txBody>
                  <a:tcPr/>
                </a:tc>
                <a:extLst>
                  <a:ext uri="{0D108BD9-81ED-4DB2-BD59-A6C34878D82A}">
                    <a16:rowId xmlns:a16="http://schemas.microsoft.com/office/drawing/2014/main" val="357089496"/>
                  </a:ext>
                </a:extLst>
              </a:tr>
              <a:tr h="572735">
                <a:tc>
                  <a:txBody>
                    <a:bodyPr/>
                    <a:lstStyle/>
                    <a:p>
                      <a:r>
                        <a:rPr lang="en-US" sz="1400" b="1" dirty="0">
                          <a:latin typeface="Arial" panose="020B0604020202020204" pitchFamily="34" charset="0"/>
                          <a:cs typeface="Arial" panose="020B0604020202020204" pitchFamily="34" charset="0"/>
                        </a:rPr>
                        <a:t>Multiple sclerosis</a:t>
                      </a:r>
                    </a:p>
                  </a:txBody>
                  <a:tcPr/>
                </a:tc>
                <a:tc>
                  <a:txBody>
                    <a:bodyPr/>
                    <a:lstStyle/>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Progressive neurological deficits</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MRI predominately white matter lesions</a:t>
                      </a:r>
                    </a:p>
                  </a:txBody>
                  <a:tcPr/>
                </a:tc>
                <a:tc>
                  <a:txBody>
                    <a:bodyPr/>
                    <a:lstStyle/>
                    <a:p>
                      <a:pPr marL="285750" lvl="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MRI and retinal changes are atypical</a:t>
                      </a:r>
                    </a:p>
                    <a:p>
                      <a:pPr marL="285750" lvl="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Serology and CSF analyses (-)</a:t>
                      </a:r>
                    </a:p>
                    <a:p>
                      <a:pPr marL="285750" lvl="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Poor response to Glatiramer therapy</a:t>
                      </a:r>
                    </a:p>
                  </a:txBody>
                  <a:tcPr/>
                </a:tc>
                <a:extLst>
                  <a:ext uri="{0D108BD9-81ED-4DB2-BD59-A6C34878D82A}">
                    <a16:rowId xmlns:a16="http://schemas.microsoft.com/office/drawing/2014/main" val="2062436184"/>
                  </a:ext>
                </a:extLst>
              </a:tr>
              <a:tr h="601374">
                <a:tc>
                  <a:txBody>
                    <a:bodyPr/>
                    <a:lstStyle/>
                    <a:p>
                      <a:r>
                        <a:rPr lang="en-US" sz="1400" b="1" dirty="0">
                          <a:latin typeface="Arial" panose="020B0604020202020204" pitchFamily="34" charset="0"/>
                          <a:cs typeface="Arial" panose="020B0604020202020204" pitchFamily="34" charset="0"/>
                        </a:rPr>
                        <a:t>Brain Tumor</a:t>
                      </a:r>
                    </a:p>
                  </a:txBody>
                  <a:tcPr/>
                </a:tc>
                <a:tc>
                  <a:txBody>
                    <a:bodyPr/>
                    <a:lstStyle/>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Progressive neurological deficits</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MRI tumefaction lesions</a:t>
                      </a:r>
                    </a:p>
                  </a:txBody>
                  <a:tcPr/>
                </a:tc>
                <a:tc>
                  <a:txBody>
                    <a:bodyPr/>
                    <a:lstStyle/>
                    <a:p>
                      <a:pPr marL="285750" lvl="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Retinal changes are atypical</a:t>
                      </a:r>
                    </a:p>
                    <a:p>
                      <a:pPr marL="285750" lvl="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Brain biopsy histopathology and immunohistochemistry unsupportive</a:t>
                      </a:r>
                    </a:p>
                  </a:txBody>
                  <a:tcPr/>
                </a:tc>
                <a:extLst>
                  <a:ext uri="{0D108BD9-81ED-4DB2-BD59-A6C34878D82A}">
                    <a16:rowId xmlns:a16="http://schemas.microsoft.com/office/drawing/2014/main" val="1777015195"/>
                  </a:ext>
                </a:extLst>
              </a:tr>
              <a:tr h="773195">
                <a:tc>
                  <a:txBody>
                    <a:bodyPr/>
                    <a:lstStyle/>
                    <a:p>
                      <a:r>
                        <a:rPr lang="en-US" sz="1400" b="1" dirty="0">
                          <a:latin typeface="Arial" panose="020B0604020202020204" pitchFamily="34" charset="0"/>
                          <a:cs typeface="Arial" panose="020B0604020202020204" pitchFamily="34" charset="0"/>
                        </a:rPr>
                        <a:t>Vasculitis</a:t>
                      </a:r>
                    </a:p>
                  </a:txBody>
                  <a:tcPr/>
                </a:tc>
                <a:tc>
                  <a:txBody>
                    <a:bodyPr/>
                    <a:lstStyle/>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Progressive neurological deficits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latin typeface="Arial" panose="020B0604020202020204" pitchFamily="34" charset="0"/>
                          <a:cs typeface="Arial" panose="020B0604020202020204" pitchFamily="34" charset="0"/>
                        </a:rPr>
                        <a:t>Retinal lesions can occur</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MRI tumefaction lesions</a:t>
                      </a: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latin typeface="Arial" panose="020B0604020202020204" pitchFamily="34" charset="0"/>
                          <a:cs typeface="Arial" panose="020B0604020202020204" pitchFamily="34" charset="0"/>
                        </a:rPr>
                        <a:t>Initial blood/CSF tests for infection/autoimmunity unsupportive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latin typeface="Arial" panose="020B0604020202020204" pitchFamily="34" charset="0"/>
                          <a:cs typeface="Arial" panose="020B0604020202020204" pitchFamily="34" charset="0"/>
                        </a:rPr>
                        <a:t>Brain biopsy histopathology and immunohistochemistry unsupportive</a:t>
                      </a:r>
                    </a:p>
                  </a:txBody>
                  <a:tcPr/>
                </a:tc>
                <a:extLst>
                  <a:ext uri="{0D108BD9-81ED-4DB2-BD59-A6C34878D82A}">
                    <a16:rowId xmlns:a16="http://schemas.microsoft.com/office/drawing/2014/main" val="3490086915"/>
                  </a:ext>
                </a:extLst>
              </a:tr>
              <a:tr h="53680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latin typeface="Arial" panose="020B0604020202020204" pitchFamily="34" charset="0"/>
                          <a:cs typeface="Arial" panose="020B0604020202020204" pitchFamily="34" charset="0"/>
                        </a:rPr>
                        <a:t>CADASIL </a:t>
                      </a:r>
                      <a:r>
                        <a:rPr lang="en-US" sz="1400" b="0" dirty="0">
                          <a:latin typeface="Arial" panose="020B0604020202020204" pitchFamily="34" charset="0"/>
                          <a:cs typeface="Arial" panose="020B0604020202020204" pitchFamily="34" charset="0"/>
                        </a:rPr>
                        <a:t>(Cerebral </a:t>
                      </a:r>
                      <a:r>
                        <a:rPr lang="en-US" sz="1400" dirty="0">
                          <a:latin typeface="Arial" panose="020B0604020202020204" pitchFamily="34" charset="0"/>
                          <a:cs typeface="Arial" panose="020B0604020202020204" pitchFamily="34" charset="0"/>
                        </a:rPr>
                        <a:t>autosomal dominant arteriopathy with subcortical infarcts and leukoencephalopathy; NOTCH 3 mutation)</a:t>
                      </a:r>
                      <a:endParaRPr lang="en-US" sz="1400" b="1" dirty="0">
                        <a:latin typeface="Arial" panose="020B0604020202020204" pitchFamily="34" charset="0"/>
                        <a:cs typeface="Arial" panose="020B0604020202020204" pitchFamily="34" charset="0"/>
                      </a:endParaRP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latin typeface="Arial" panose="020B0604020202020204" pitchFamily="34" charset="0"/>
                          <a:cs typeface="Arial" panose="020B0604020202020204" pitchFamily="34" charset="0"/>
                        </a:rPr>
                        <a:t>Progressive neurological deficits with small vessel disruption</a:t>
                      </a:r>
                    </a:p>
                    <a:p>
                      <a:pPr marL="285750" lvl="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Typical MRI findings (may mimic MS) and predominately display white matter lesions</a:t>
                      </a: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latin typeface="Arial" panose="020B0604020202020204" pitchFamily="34" charset="0"/>
                          <a:cs typeface="Arial" panose="020B0604020202020204" pitchFamily="34" charset="0"/>
                        </a:rPr>
                        <a:t>Histopathology: small arterial wall thickening with intimal hyperplasia and smooth muscle cell degeneration and GOM (</a:t>
                      </a:r>
                      <a:r>
                        <a:rPr lang="en-US" sz="1400" b="0" i="0" kern="1200" dirty="0">
                          <a:solidFill>
                            <a:schemeClr val="tx1"/>
                          </a:solidFill>
                          <a:effectLst/>
                          <a:latin typeface="Arial" panose="020B0604020202020204" pitchFamily="34" charset="0"/>
                          <a:ea typeface="+mn-ea"/>
                          <a:cs typeface="Arial" panose="020B0604020202020204" pitchFamily="34" charset="0"/>
                        </a:rPr>
                        <a:t>non-amyloid, granular osmiophilic material </a:t>
                      </a:r>
                      <a:r>
                        <a:rPr lang="en-US" sz="1400" dirty="0">
                          <a:latin typeface="Arial" panose="020B0604020202020204" pitchFamily="34" charset="0"/>
                          <a:cs typeface="Arial" panose="020B0604020202020204" pitchFamily="34" charset="0"/>
                        </a:rPr>
                        <a:t>accumulation of brain, skin and muscle biopsy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err="1">
                          <a:latin typeface="Arial" panose="020B0604020202020204" pitchFamily="34" charset="0"/>
                          <a:cs typeface="Arial" panose="020B0604020202020204" pitchFamily="34" charset="0"/>
                        </a:rPr>
                        <a:t>Retinovasculopathy</a:t>
                      </a:r>
                      <a:r>
                        <a:rPr lang="en-US" sz="1400" dirty="0">
                          <a:latin typeface="Arial" panose="020B0604020202020204" pitchFamily="34" charset="0"/>
                          <a:cs typeface="Arial" panose="020B0604020202020204" pitchFamily="34" charset="0"/>
                        </a:rPr>
                        <a:t> rarely occurs</a:t>
                      </a:r>
                    </a:p>
                  </a:txBody>
                  <a:tcPr/>
                </a:tc>
                <a:extLst>
                  <a:ext uri="{0D108BD9-81ED-4DB2-BD59-A6C34878D82A}">
                    <a16:rowId xmlns:a16="http://schemas.microsoft.com/office/drawing/2014/main" val="3814944018"/>
                  </a:ext>
                </a:extLst>
              </a:tr>
              <a:tr h="1240930">
                <a:tc>
                  <a:txBody>
                    <a:bodyPr/>
                    <a:lstStyle/>
                    <a:p>
                      <a:r>
                        <a:rPr lang="en-US" sz="1400" b="1" dirty="0">
                          <a:latin typeface="Arial" panose="020B0604020202020204" pitchFamily="34" charset="0"/>
                          <a:cs typeface="Arial" panose="020B0604020202020204" pitchFamily="34" charset="0"/>
                        </a:rPr>
                        <a:t>Susac’s syndrome </a:t>
                      </a:r>
                      <a:r>
                        <a:rPr lang="en-US" sz="1400" b="0" dirty="0">
                          <a:latin typeface="Arial" panose="020B0604020202020204" pitchFamily="34" charset="0"/>
                          <a:cs typeface="Arial" panose="020B0604020202020204" pitchFamily="34" charset="0"/>
                        </a:rPr>
                        <a:t>(Autoimmune disease of unknown etiology)</a:t>
                      </a: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latin typeface="Arial" panose="020B0604020202020204" pitchFamily="34" charset="0"/>
                          <a:cs typeface="Arial" panose="020B0604020202020204" pitchFamily="34" charset="0"/>
                        </a:rPr>
                        <a:t>Progressive neurological deficits with arterial disruption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latin typeface="Arial" panose="020B0604020202020204" pitchFamily="34" charset="0"/>
                          <a:cs typeface="Arial" panose="020B0604020202020204" pitchFamily="34" charset="0"/>
                        </a:rPr>
                        <a:t>Retinal vasculopathy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latin typeface="Arial" panose="020B0604020202020204" pitchFamily="34" charset="0"/>
                          <a:cs typeface="Arial" panose="020B0604020202020204" pitchFamily="34" charset="0"/>
                        </a:rPr>
                        <a:t>MRI predominantly white matter disease</a:t>
                      </a:r>
                    </a:p>
                  </a:txBody>
                  <a:tcPr/>
                </a:tc>
                <a:tc>
                  <a:txBody>
                    <a:bodyPr/>
                    <a:lstStyle/>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Even after 3yrs did not have full  triad: BRAO (branch retinal artery occlusion), sensorineural hearing loss and neurologic dysfunction</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Typically starts 20-40yr of age</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MRI with typical corpus callosum and pericallosal lesions.</a:t>
                      </a:r>
                    </a:p>
                  </a:txBody>
                  <a:tcPr/>
                </a:tc>
                <a:extLst>
                  <a:ext uri="{0D108BD9-81ED-4DB2-BD59-A6C34878D82A}">
                    <a16:rowId xmlns:a16="http://schemas.microsoft.com/office/drawing/2014/main" val="2966417796"/>
                  </a:ext>
                </a:extLst>
              </a:tr>
            </a:tbl>
          </a:graphicData>
        </a:graphic>
      </p:graphicFrame>
      <p:pic>
        <p:nvPicPr>
          <p:cNvPr id="17" name="Audio 16">
            <a:extLst>
              <a:ext uri="{FF2B5EF4-FFF2-40B4-BE49-F238E27FC236}">
                <a16:creationId xmlns:a16="http://schemas.microsoft.com/office/drawing/2014/main" id="{CA2F5252-D554-0C8B-99D5-FC6BC1A28EC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123352779"/>
      </p:ext>
    </p:extLst>
  </p:cSld>
  <p:clrMapOvr>
    <a:masterClrMapping/>
  </p:clrMapOvr>
  <mc:AlternateContent xmlns:mc="http://schemas.openxmlformats.org/markup-compatibility/2006" xmlns:p14="http://schemas.microsoft.com/office/powerpoint/2010/main">
    <mc:Choice Requires="p14">
      <p:transition spd="slow" p14:dur="2000" advTm="33621"/>
    </mc:Choice>
    <mc:Fallback xmlns="">
      <p:transition spd="slow" advTm="336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7"/>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BEE0E-5143-67AA-C179-8ECA9E7943B3}"/>
              </a:ext>
            </a:extLst>
          </p:cNvPr>
          <p:cNvSpPr>
            <a:spLocks noGrp="1"/>
          </p:cNvSpPr>
          <p:nvPr>
            <p:ph type="title"/>
          </p:nvPr>
        </p:nvSpPr>
        <p:spPr>
          <a:xfrm>
            <a:off x="838200" y="2656114"/>
            <a:ext cx="10515600" cy="1492704"/>
          </a:xfrm>
        </p:spPr>
        <p:txBody>
          <a:bodyPr>
            <a:normAutofit/>
          </a:bodyPr>
          <a:lstStyle/>
          <a:p>
            <a:pPr algn="ctr"/>
            <a:r>
              <a:rPr lang="en-US" sz="4000" dirty="0"/>
              <a:t>What would you do now?</a:t>
            </a:r>
          </a:p>
        </p:txBody>
      </p:sp>
      <p:pic>
        <p:nvPicPr>
          <p:cNvPr id="17" name="Audio 16">
            <a:extLst>
              <a:ext uri="{FF2B5EF4-FFF2-40B4-BE49-F238E27FC236}">
                <a16:creationId xmlns:a16="http://schemas.microsoft.com/office/drawing/2014/main" id="{8ABFFECE-ADC5-7150-B4CA-D04050CA03C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4154135679"/>
      </p:ext>
    </p:extLst>
  </p:cSld>
  <p:clrMapOvr>
    <a:masterClrMapping/>
  </p:clrMapOvr>
  <mc:AlternateContent xmlns:mc="http://schemas.openxmlformats.org/markup-compatibility/2006" xmlns:p14="http://schemas.microsoft.com/office/powerpoint/2010/main">
    <mc:Choice Requires="p14">
      <p:transition spd="slow" p14:dur="2000" advTm="2645"/>
    </mc:Choice>
    <mc:Fallback xmlns="">
      <p:transition spd="slow" advTm="26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7"/>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F3842F5-79D3-311D-8B0D-04CB53291570}"/>
              </a:ext>
            </a:extLst>
          </p:cNvPr>
          <p:cNvSpPr>
            <a:spLocks noGrp="1"/>
          </p:cNvSpPr>
          <p:nvPr>
            <p:ph type="title"/>
          </p:nvPr>
        </p:nvSpPr>
        <p:spPr>
          <a:xfrm>
            <a:off x="448236" y="67875"/>
            <a:ext cx="11528612" cy="1325563"/>
          </a:xfrm>
        </p:spPr>
        <p:txBody>
          <a:bodyPr>
            <a:normAutofit/>
          </a:bodyPr>
          <a:lstStyle/>
          <a:p>
            <a:r>
              <a:rPr lang="en-US" sz="4000" b="1" dirty="0">
                <a:latin typeface="Arial" panose="020B0604020202020204" pitchFamily="34" charset="0"/>
                <a:cs typeface="Arial" panose="020B0604020202020204" pitchFamily="34" charset="0"/>
              </a:rPr>
              <a:t>Neuro-ophthalmology Examination (2019)</a:t>
            </a:r>
          </a:p>
        </p:txBody>
      </p:sp>
      <p:graphicFrame>
        <p:nvGraphicFramePr>
          <p:cNvPr id="6" name="Google Shape;105;p21">
            <a:extLst>
              <a:ext uri="{FF2B5EF4-FFF2-40B4-BE49-F238E27FC236}">
                <a16:creationId xmlns:a16="http://schemas.microsoft.com/office/drawing/2014/main" id="{CD2991D7-89A0-73D6-17E9-14AB38611534}"/>
              </a:ext>
            </a:extLst>
          </p:cNvPr>
          <p:cNvGraphicFramePr/>
          <p:nvPr>
            <p:extLst>
              <p:ext uri="{D42A27DB-BD31-4B8C-83A1-F6EECF244321}">
                <p14:modId xmlns:p14="http://schemas.microsoft.com/office/powerpoint/2010/main" val="4198819965"/>
              </p:ext>
            </p:extLst>
          </p:nvPr>
        </p:nvGraphicFramePr>
        <p:xfrm>
          <a:off x="2993773" y="1312056"/>
          <a:ext cx="8384460" cy="5177905"/>
        </p:xfrm>
        <a:graphic>
          <a:graphicData uri="http://schemas.openxmlformats.org/drawingml/2006/table">
            <a:tbl>
              <a:tblPr>
                <a:noFill/>
              </a:tblPr>
              <a:tblGrid>
                <a:gridCol w="2044866">
                  <a:extLst>
                    <a:ext uri="{9D8B030D-6E8A-4147-A177-3AD203B41FA5}">
                      <a16:colId xmlns:a16="http://schemas.microsoft.com/office/drawing/2014/main" val="20000"/>
                    </a:ext>
                  </a:extLst>
                </a:gridCol>
                <a:gridCol w="3270801">
                  <a:extLst>
                    <a:ext uri="{9D8B030D-6E8A-4147-A177-3AD203B41FA5}">
                      <a16:colId xmlns:a16="http://schemas.microsoft.com/office/drawing/2014/main" val="20001"/>
                    </a:ext>
                  </a:extLst>
                </a:gridCol>
                <a:gridCol w="3068793">
                  <a:extLst>
                    <a:ext uri="{9D8B030D-6E8A-4147-A177-3AD203B41FA5}">
                      <a16:colId xmlns:a16="http://schemas.microsoft.com/office/drawing/2014/main" val="20002"/>
                    </a:ext>
                  </a:extLst>
                </a:gridCol>
              </a:tblGrid>
              <a:tr h="423385">
                <a:tc>
                  <a:txBody>
                    <a:bodyPr/>
                    <a:lstStyle/>
                    <a:p>
                      <a:pPr marL="0" marR="0" lvl="0" indent="0" algn="ctr" rtl="0">
                        <a:lnSpc>
                          <a:spcPct val="115000"/>
                        </a:lnSpc>
                        <a:spcBef>
                          <a:spcPts val="0"/>
                        </a:spcBef>
                        <a:spcAft>
                          <a:spcPts val="0"/>
                        </a:spcAft>
                        <a:buNone/>
                      </a:pPr>
                      <a:endParaRPr sz="1400" b="1" dirty="0">
                        <a:solidFill>
                          <a:srgbClr val="212121"/>
                        </a:solidFill>
                        <a:latin typeface="Arial" panose="020B0604020202020204" pitchFamily="34" charset="0"/>
                        <a:cs typeface="Arial" panose="020B0604020202020204" pitchFamily="34" charset="0"/>
                      </a:endParaRPr>
                    </a:p>
                  </a:txBody>
                  <a:tcPr marL="91425" marR="91425" marT="91425" marB="91425" anchor="ctr">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chemeClr val="accent3">
                        <a:lumMod val="20000"/>
                        <a:lumOff val="80000"/>
                      </a:schemeClr>
                    </a:solidFill>
                  </a:tcPr>
                </a:tc>
                <a:tc>
                  <a:txBody>
                    <a:bodyPr/>
                    <a:lstStyle/>
                    <a:p>
                      <a:pPr marL="0" marR="0" lvl="0" indent="0" algn="ctr" rtl="0">
                        <a:lnSpc>
                          <a:spcPct val="115000"/>
                        </a:lnSpc>
                        <a:spcBef>
                          <a:spcPts val="0"/>
                        </a:spcBef>
                        <a:spcAft>
                          <a:spcPts val="0"/>
                        </a:spcAft>
                        <a:buNone/>
                      </a:pPr>
                      <a:r>
                        <a:rPr lang="en" sz="1800" b="1" dirty="0">
                          <a:solidFill>
                            <a:srgbClr val="212121"/>
                          </a:solidFill>
                          <a:latin typeface="Arial" panose="020B0604020202020204" pitchFamily="34" charset="0"/>
                          <a:cs typeface="Arial" panose="020B0604020202020204" pitchFamily="34" charset="0"/>
                        </a:rPr>
                        <a:t>OD</a:t>
                      </a:r>
                      <a:endParaRPr sz="1800" b="1" dirty="0">
                        <a:solidFill>
                          <a:srgbClr val="212121"/>
                        </a:solidFill>
                        <a:latin typeface="Arial" panose="020B0604020202020204" pitchFamily="34" charset="0"/>
                        <a:cs typeface="Arial" panose="020B0604020202020204" pitchFamily="34" charset="0"/>
                      </a:endParaRPr>
                    </a:p>
                  </a:txBody>
                  <a:tcPr marL="91425" marR="91425" marT="91425" marB="91425" anchor="ctr">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chemeClr val="accent3">
                        <a:lumMod val="20000"/>
                        <a:lumOff val="80000"/>
                      </a:schemeClr>
                    </a:solidFill>
                  </a:tcPr>
                </a:tc>
                <a:tc>
                  <a:txBody>
                    <a:bodyPr/>
                    <a:lstStyle/>
                    <a:p>
                      <a:pPr marL="0" marR="0" lvl="0" indent="0" algn="ctr" rtl="0">
                        <a:lnSpc>
                          <a:spcPct val="115000"/>
                        </a:lnSpc>
                        <a:spcBef>
                          <a:spcPts val="0"/>
                        </a:spcBef>
                        <a:spcAft>
                          <a:spcPts val="0"/>
                        </a:spcAft>
                        <a:buNone/>
                      </a:pPr>
                      <a:r>
                        <a:rPr lang="en" sz="1800" b="1" dirty="0">
                          <a:solidFill>
                            <a:srgbClr val="212121"/>
                          </a:solidFill>
                          <a:latin typeface="Arial" panose="020B0604020202020204" pitchFamily="34" charset="0"/>
                          <a:cs typeface="Arial" panose="020B0604020202020204" pitchFamily="34" charset="0"/>
                        </a:rPr>
                        <a:t>OS</a:t>
                      </a:r>
                      <a:endParaRPr sz="1800" b="1" dirty="0">
                        <a:solidFill>
                          <a:srgbClr val="212121"/>
                        </a:solidFill>
                        <a:latin typeface="Arial" panose="020B0604020202020204" pitchFamily="34" charset="0"/>
                        <a:cs typeface="Arial" panose="020B0604020202020204" pitchFamily="34" charset="0"/>
                      </a:endParaRPr>
                    </a:p>
                  </a:txBody>
                  <a:tcPr marL="91425" marR="91425" marT="91425" marB="91425" anchor="ctr">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chemeClr val="accent3">
                        <a:lumMod val="20000"/>
                        <a:lumOff val="80000"/>
                      </a:schemeClr>
                    </a:solidFill>
                  </a:tcPr>
                </a:tc>
                <a:extLst>
                  <a:ext uri="{0D108BD9-81ED-4DB2-BD59-A6C34878D82A}">
                    <a16:rowId xmlns:a16="http://schemas.microsoft.com/office/drawing/2014/main" val="10000"/>
                  </a:ext>
                </a:extLst>
              </a:tr>
              <a:tr h="394246">
                <a:tc>
                  <a:txBody>
                    <a:bodyPr/>
                    <a:lstStyle/>
                    <a:p>
                      <a:pPr marL="0" marR="0" lvl="0" indent="0" algn="ctr" rtl="0">
                        <a:lnSpc>
                          <a:spcPct val="115000"/>
                        </a:lnSpc>
                        <a:spcBef>
                          <a:spcPts val="0"/>
                        </a:spcBef>
                        <a:spcAft>
                          <a:spcPts val="0"/>
                        </a:spcAft>
                        <a:buNone/>
                      </a:pPr>
                      <a:r>
                        <a:rPr lang="en" sz="1600" b="1" dirty="0">
                          <a:solidFill>
                            <a:srgbClr val="212121"/>
                          </a:solidFill>
                          <a:latin typeface="Arial" panose="020B0604020202020204" pitchFamily="34" charset="0"/>
                          <a:cs typeface="Arial" panose="020B0604020202020204" pitchFamily="34" charset="0"/>
                        </a:rPr>
                        <a:t>VA near cc</a:t>
                      </a:r>
                      <a:endParaRPr sz="1600" b="1" dirty="0">
                        <a:solidFill>
                          <a:srgbClr val="212121"/>
                        </a:solidFill>
                        <a:latin typeface="Arial" panose="020B0604020202020204" pitchFamily="34" charset="0"/>
                        <a:cs typeface="Arial" panose="020B0604020202020204" pitchFamily="34" charset="0"/>
                      </a:endParaRPr>
                    </a:p>
                  </a:txBody>
                  <a:tcPr marL="91425" marR="91425" marT="91425" marB="91425" anchor="ctr">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chemeClr val="accent3">
                        <a:lumMod val="20000"/>
                        <a:lumOff val="80000"/>
                      </a:schemeClr>
                    </a:solidFill>
                  </a:tcPr>
                </a:tc>
                <a:tc>
                  <a:txBody>
                    <a:bodyPr/>
                    <a:lstStyle/>
                    <a:p>
                      <a:pPr marL="0" marR="0" lvl="0" indent="0" algn="ctr" rtl="0">
                        <a:lnSpc>
                          <a:spcPct val="115000"/>
                        </a:lnSpc>
                        <a:spcBef>
                          <a:spcPts val="0"/>
                        </a:spcBef>
                        <a:spcAft>
                          <a:spcPts val="0"/>
                        </a:spcAft>
                        <a:buNone/>
                      </a:pPr>
                      <a:r>
                        <a:rPr lang="en" sz="1600" dirty="0">
                          <a:solidFill>
                            <a:srgbClr val="212121"/>
                          </a:solidFill>
                          <a:latin typeface="Arial" panose="020B0604020202020204" pitchFamily="34" charset="0"/>
                          <a:cs typeface="Arial" panose="020B0604020202020204" pitchFamily="34" charset="0"/>
                        </a:rPr>
                        <a:t>20/40</a:t>
                      </a:r>
                      <a:endParaRPr sz="1600" dirty="0">
                        <a:solidFill>
                          <a:srgbClr val="212121"/>
                        </a:solidFill>
                        <a:latin typeface="Arial" panose="020B0604020202020204" pitchFamily="34" charset="0"/>
                        <a:cs typeface="Arial" panose="020B0604020202020204" pitchFamily="34" charset="0"/>
                      </a:endParaRPr>
                    </a:p>
                  </a:txBody>
                  <a:tcPr marL="91425" marR="91425" marT="91425" marB="91425" anchor="ctr">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chemeClr val="bg1"/>
                    </a:solidFill>
                  </a:tcPr>
                </a:tc>
                <a:tc>
                  <a:txBody>
                    <a:bodyPr/>
                    <a:lstStyle/>
                    <a:p>
                      <a:pPr marL="0" marR="0" lvl="0" indent="0" algn="ctr" rtl="0">
                        <a:lnSpc>
                          <a:spcPct val="115000"/>
                        </a:lnSpc>
                        <a:spcBef>
                          <a:spcPts val="0"/>
                        </a:spcBef>
                        <a:spcAft>
                          <a:spcPts val="0"/>
                        </a:spcAft>
                        <a:buNone/>
                      </a:pPr>
                      <a:r>
                        <a:rPr lang="en" sz="1600" dirty="0">
                          <a:solidFill>
                            <a:srgbClr val="212121"/>
                          </a:solidFill>
                          <a:latin typeface="Arial" panose="020B0604020202020204" pitchFamily="34" charset="0"/>
                          <a:cs typeface="Arial" panose="020B0604020202020204" pitchFamily="34" charset="0"/>
                        </a:rPr>
                        <a:t>20/40</a:t>
                      </a:r>
                      <a:endParaRPr sz="1600" dirty="0">
                        <a:solidFill>
                          <a:srgbClr val="212121"/>
                        </a:solidFill>
                        <a:latin typeface="Arial" panose="020B0604020202020204" pitchFamily="34" charset="0"/>
                        <a:cs typeface="Arial" panose="020B0604020202020204" pitchFamily="34" charset="0"/>
                      </a:endParaRPr>
                    </a:p>
                  </a:txBody>
                  <a:tcPr marL="91425" marR="91425" marT="91425" marB="91425" anchor="ctr">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chemeClr val="bg1"/>
                    </a:solidFill>
                  </a:tcPr>
                </a:tc>
                <a:extLst>
                  <a:ext uri="{0D108BD9-81ED-4DB2-BD59-A6C34878D82A}">
                    <a16:rowId xmlns:a16="http://schemas.microsoft.com/office/drawing/2014/main" val="10001"/>
                  </a:ext>
                </a:extLst>
              </a:tr>
              <a:tr h="394246">
                <a:tc>
                  <a:txBody>
                    <a:bodyPr/>
                    <a:lstStyle/>
                    <a:p>
                      <a:pPr marL="0" marR="0" lvl="0" indent="0" algn="ctr" rtl="0">
                        <a:lnSpc>
                          <a:spcPct val="115000"/>
                        </a:lnSpc>
                        <a:spcBef>
                          <a:spcPts val="0"/>
                        </a:spcBef>
                        <a:spcAft>
                          <a:spcPts val="0"/>
                        </a:spcAft>
                        <a:buNone/>
                      </a:pPr>
                      <a:r>
                        <a:rPr lang="en" sz="1600" b="1" dirty="0">
                          <a:solidFill>
                            <a:srgbClr val="212121"/>
                          </a:solidFill>
                          <a:latin typeface="Arial" panose="020B0604020202020204" pitchFamily="34" charset="0"/>
                          <a:cs typeface="Arial" panose="020B0604020202020204" pitchFamily="34" charset="0"/>
                        </a:rPr>
                        <a:t>Pupils</a:t>
                      </a:r>
                      <a:endParaRPr sz="1600" b="1" dirty="0">
                        <a:solidFill>
                          <a:srgbClr val="212121"/>
                        </a:solidFill>
                        <a:latin typeface="Arial" panose="020B0604020202020204" pitchFamily="34" charset="0"/>
                        <a:cs typeface="Arial" panose="020B0604020202020204" pitchFamily="34" charset="0"/>
                      </a:endParaRPr>
                    </a:p>
                  </a:txBody>
                  <a:tcPr marL="91425" marR="91425" marT="91425" marB="91425" anchor="ctr">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chemeClr val="accent3">
                        <a:lumMod val="20000"/>
                        <a:lumOff val="80000"/>
                      </a:schemeClr>
                    </a:solidFill>
                  </a:tcPr>
                </a:tc>
                <a:tc>
                  <a:txBody>
                    <a:bodyPr/>
                    <a:lstStyle/>
                    <a:p>
                      <a:pPr marL="0" marR="0" lvl="0" indent="0" algn="ctr" rtl="0">
                        <a:lnSpc>
                          <a:spcPct val="115000"/>
                        </a:lnSpc>
                        <a:spcBef>
                          <a:spcPts val="0"/>
                        </a:spcBef>
                        <a:spcAft>
                          <a:spcPts val="0"/>
                        </a:spcAft>
                        <a:buNone/>
                      </a:pPr>
                      <a:r>
                        <a:rPr lang="en" sz="1600" dirty="0">
                          <a:solidFill>
                            <a:srgbClr val="212121"/>
                          </a:solidFill>
                          <a:latin typeface="Arial" panose="020B0604020202020204" pitchFamily="34" charset="0"/>
                          <a:cs typeface="Arial" panose="020B0604020202020204" pitchFamily="34" charset="0"/>
                        </a:rPr>
                        <a:t>RR, no RAPD</a:t>
                      </a:r>
                      <a:endParaRPr sz="1600" dirty="0">
                        <a:solidFill>
                          <a:srgbClr val="212121"/>
                        </a:solidFill>
                        <a:latin typeface="Arial" panose="020B0604020202020204" pitchFamily="34" charset="0"/>
                        <a:cs typeface="Arial" panose="020B0604020202020204" pitchFamily="34" charset="0"/>
                      </a:endParaRPr>
                    </a:p>
                  </a:txBody>
                  <a:tcPr marL="91425" marR="91425" marT="91425" marB="91425" anchor="ctr">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chemeClr val="bg1"/>
                    </a:solidFill>
                  </a:tcPr>
                </a:tc>
                <a:tc>
                  <a:txBody>
                    <a:bodyPr/>
                    <a:lstStyle/>
                    <a:p>
                      <a:pPr marL="0" marR="0" lvl="0" indent="0" algn="ctr" rtl="0">
                        <a:lnSpc>
                          <a:spcPct val="115000"/>
                        </a:lnSpc>
                        <a:spcBef>
                          <a:spcPts val="0"/>
                        </a:spcBef>
                        <a:spcAft>
                          <a:spcPts val="0"/>
                        </a:spcAft>
                        <a:buNone/>
                      </a:pPr>
                      <a:r>
                        <a:rPr lang="en" sz="1600">
                          <a:solidFill>
                            <a:srgbClr val="212121"/>
                          </a:solidFill>
                          <a:latin typeface="Arial" panose="020B0604020202020204" pitchFamily="34" charset="0"/>
                          <a:cs typeface="Arial" panose="020B0604020202020204" pitchFamily="34" charset="0"/>
                        </a:rPr>
                        <a:t>RR, no RAPD</a:t>
                      </a:r>
                      <a:endParaRPr sz="1600">
                        <a:solidFill>
                          <a:srgbClr val="212121"/>
                        </a:solidFill>
                        <a:latin typeface="Arial" panose="020B0604020202020204" pitchFamily="34" charset="0"/>
                        <a:cs typeface="Arial" panose="020B0604020202020204" pitchFamily="34" charset="0"/>
                      </a:endParaRPr>
                    </a:p>
                  </a:txBody>
                  <a:tcPr marL="91425" marR="91425" marT="91425" marB="91425" anchor="ctr">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chemeClr val="bg1"/>
                    </a:solidFill>
                  </a:tcPr>
                </a:tc>
                <a:extLst>
                  <a:ext uri="{0D108BD9-81ED-4DB2-BD59-A6C34878D82A}">
                    <a16:rowId xmlns:a16="http://schemas.microsoft.com/office/drawing/2014/main" val="10002"/>
                  </a:ext>
                </a:extLst>
              </a:tr>
              <a:tr h="394246">
                <a:tc>
                  <a:txBody>
                    <a:bodyPr/>
                    <a:lstStyle/>
                    <a:p>
                      <a:pPr marL="0" marR="0" lvl="0" indent="0" algn="ctr" rtl="0">
                        <a:lnSpc>
                          <a:spcPct val="115000"/>
                        </a:lnSpc>
                        <a:spcBef>
                          <a:spcPts val="0"/>
                        </a:spcBef>
                        <a:spcAft>
                          <a:spcPts val="0"/>
                        </a:spcAft>
                        <a:buNone/>
                      </a:pPr>
                      <a:r>
                        <a:rPr lang="en" sz="1600" b="1" dirty="0">
                          <a:solidFill>
                            <a:srgbClr val="212121"/>
                          </a:solidFill>
                          <a:latin typeface="Arial" panose="020B0604020202020204" pitchFamily="34" charset="0"/>
                          <a:cs typeface="Arial" panose="020B0604020202020204" pitchFamily="34" charset="0"/>
                        </a:rPr>
                        <a:t>IOP</a:t>
                      </a:r>
                      <a:endParaRPr sz="1600" b="1" dirty="0">
                        <a:solidFill>
                          <a:srgbClr val="212121"/>
                        </a:solidFill>
                        <a:latin typeface="Arial" panose="020B0604020202020204" pitchFamily="34" charset="0"/>
                        <a:cs typeface="Arial" panose="020B0604020202020204" pitchFamily="34" charset="0"/>
                      </a:endParaRPr>
                    </a:p>
                  </a:txBody>
                  <a:tcPr marL="91425" marR="91425" marT="91425" marB="91425" anchor="ctr">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chemeClr val="accent3">
                        <a:lumMod val="20000"/>
                        <a:lumOff val="80000"/>
                      </a:schemeClr>
                    </a:solidFill>
                  </a:tcPr>
                </a:tc>
                <a:tc>
                  <a:txBody>
                    <a:bodyPr/>
                    <a:lstStyle/>
                    <a:p>
                      <a:pPr marL="0" marR="0" lvl="0" indent="0" algn="ctr" rtl="0">
                        <a:lnSpc>
                          <a:spcPct val="115000"/>
                        </a:lnSpc>
                        <a:spcBef>
                          <a:spcPts val="0"/>
                        </a:spcBef>
                        <a:spcAft>
                          <a:spcPts val="0"/>
                        </a:spcAft>
                        <a:buNone/>
                      </a:pPr>
                      <a:r>
                        <a:rPr lang="en" sz="1600" dirty="0">
                          <a:solidFill>
                            <a:srgbClr val="212121"/>
                          </a:solidFill>
                          <a:latin typeface="Arial" panose="020B0604020202020204" pitchFamily="34" charset="0"/>
                          <a:cs typeface="Arial" panose="020B0604020202020204" pitchFamily="34" charset="0"/>
                        </a:rPr>
                        <a:t>Normal</a:t>
                      </a:r>
                      <a:endParaRPr sz="1600" dirty="0">
                        <a:solidFill>
                          <a:srgbClr val="212121"/>
                        </a:solidFill>
                        <a:latin typeface="Arial" panose="020B0604020202020204" pitchFamily="34" charset="0"/>
                        <a:cs typeface="Arial" panose="020B0604020202020204" pitchFamily="34" charset="0"/>
                      </a:endParaRPr>
                    </a:p>
                  </a:txBody>
                  <a:tcPr marL="91425" marR="91425" marT="91425" marB="91425" anchor="ctr">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chemeClr val="bg1"/>
                    </a:solidFill>
                  </a:tcPr>
                </a:tc>
                <a:tc>
                  <a:txBody>
                    <a:bodyPr/>
                    <a:lstStyle/>
                    <a:p>
                      <a:pPr marL="0" marR="0" lvl="0" indent="0" algn="ctr" rtl="0">
                        <a:lnSpc>
                          <a:spcPct val="115000"/>
                        </a:lnSpc>
                        <a:spcBef>
                          <a:spcPts val="0"/>
                        </a:spcBef>
                        <a:spcAft>
                          <a:spcPts val="0"/>
                        </a:spcAft>
                        <a:buNone/>
                      </a:pPr>
                      <a:r>
                        <a:rPr lang="en" sz="1600" dirty="0">
                          <a:solidFill>
                            <a:srgbClr val="212121"/>
                          </a:solidFill>
                          <a:latin typeface="Arial" panose="020B0604020202020204" pitchFamily="34" charset="0"/>
                          <a:cs typeface="Arial" panose="020B0604020202020204" pitchFamily="34" charset="0"/>
                        </a:rPr>
                        <a:t>Normal</a:t>
                      </a:r>
                      <a:endParaRPr sz="1600" dirty="0">
                        <a:solidFill>
                          <a:srgbClr val="212121"/>
                        </a:solidFill>
                        <a:latin typeface="Arial" panose="020B0604020202020204" pitchFamily="34" charset="0"/>
                        <a:cs typeface="Arial" panose="020B0604020202020204" pitchFamily="34" charset="0"/>
                      </a:endParaRPr>
                    </a:p>
                  </a:txBody>
                  <a:tcPr marL="91425" marR="91425" marT="91425" marB="91425" anchor="ctr">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chemeClr val="bg1"/>
                    </a:solidFill>
                  </a:tcPr>
                </a:tc>
                <a:extLst>
                  <a:ext uri="{0D108BD9-81ED-4DB2-BD59-A6C34878D82A}">
                    <a16:rowId xmlns:a16="http://schemas.microsoft.com/office/drawing/2014/main" val="10003"/>
                  </a:ext>
                </a:extLst>
              </a:tr>
              <a:tr h="394246">
                <a:tc>
                  <a:txBody>
                    <a:bodyPr/>
                    <a:lstStyle/>
                    <a:p>
                      <a:pPr marL="0" marR="0" lvl="0" indent="0" algn="ctr" rtl="0">
                        <a:lnSpc>
                          <a:spcPct val="115000"/>
                        </a:lnSpc>
                        <a:spcBef>
                          <a:spcPts val="0"/>
                        </a:spcBef>
                        <a:spcAft>
                          <a:spcPts val="0"/>
                        </a:spcAft>
                        <a:buNone/>
                      </a:pPr>
                      <a:r>
                        <a:rPr lang="en" sz="1600" b="1" dirty="0">
                          <a:solidFill>
                            <a:srgbClr val="212121"/>
                          </a:solidFill>
                          <a:latin typeface="Arial" panose="020B0604020202020204" pitchFamily="34" charset="0"/>
                          <a:cs typeface="Arial" panose="020B0604020202020204" pitchFamily="34" charset="0"/>
                        </a:rPr>
                        <a:t>HVF 24-2</a:t>
                      </a:r>
                      <a:endParaRPr sz="1600" b="1" dirty="0">
                        <a:solidFill>
                          <a:srgbClr val="212121"/>
                        </a:solidFill>
                        <a:latin typeface="Arial" panose="020B0604020202020204" pitchFamily="34" charset="0"/>
                        <a:cs typeface="Arial" panose="020B0604020202020204" pitchFamily="34" charset="0"/>
                      </a:endParaRPr>
                    </a:p>
                  </a:txBody>
                  <a:tcPr marL="91425" marR="91425" marT="91425" marB="91425" anchor="ctr">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chemeClr val="accent3">
                        <a:lumMod val="20000"/>
                        <a:lumOff val="80000"/>
                      </a:schemeClr>
                    </a:solidFill>
                  </a:tcPr>
                </a:tc>
                <a:tc>
                  <a:txBody>
                    <a:bodyPr/>
                    <a:lstStyle/>
                    <a:p>
                      <a:pPr marL="0" marR="0" lvl="0" indent="0" algn="ctr" rtl="0">
                        <a:lnSpc>
                          <a:spcPct val="115000"/>
                        </a:lnSpc>
                        <a:spcBef>
                          <a:spcPts val="0"/>
                        </a:spcBef>
                        <a:spcAft>
                          <a:spcPts val="0"/>
                        </a:spcAft>
                        <a:buNone/>
                      </a:pPr>
                      <a:r>
                        <a:rPr lang="en-US" sz="1600" dirty="0">
                          <a:solidFill>
                            <a:srgbClr val="212121"/>
                          </a:solidFill>
                          <a:latin typeface="Arial" panose="020B0604020202020204" pitchFamily="34" charset="0"/>
                          <a:cs typeface="Arial" panose="020B0604020202020204" pitchFamily="34" charset="0"/>
                        </a:rPr>
                        <a:t>I</a:t>
                      </a:r>
                      <a:r>
                        <a:rPr lang="en" sz="1600" dirty="0">
                          <a:solidFill>
                            <a:srgbClr val="212121"/>
                          </a:solidFill>
                          <a:latin typeface="Arial" panose="020B0604020202020204" pitchFamily="34" charset="0"/>
                          <a:cs typeface="Arial" panose="020B0604020202020204" pitchFamily="34" charset="0"/>
                        </a:rPr>
                        <a:t>nfranasal defect (MD = </a:t>
                      </a:r>
                      <a:r>
                        <a:rPr lang="en-US" sz="1800" kern="1200" dirty="0">
                          <a:solidFill>
                            <a:schemeClr val="tx1"/>
                          </a:solidFill>
                          <a:effectLst/>
                          <a:latin typeface="Arial" panose="020B0604020202020204" pitchFamily="34" charset="0"/>
                          <a:ea typeface="+mn-ea"/>
                          <a:cs typeface="Arial" panose="020B0604020202020204" pitchFamily="34" charset="0"/>
                        </a:rPr>
                        <a:t>- 8.55) </a:t>
                      </a:r>
                      <a:endParaRPr sz="1600" dirty="0">
                        <a:solidFill>
                          <a:srgbClr val="212121"/>
                        </a:solidFill>
                        <a:latin typeface="Arial" panose="020B0604020202020204" pitchFamily="34" charset="0"/>
                        <a:cs typeface="Arial" panose="020B0604020202020204" pitchFamily="34" charset="0"/>
                      </a:endParaRPr>
                    </a:p>
                  </a:txBody>
                  <a:tcPr marL="91425" marR="91425" marT="91425" marB="91425" anchor="ctr">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chemeClr val="bg1"/>
                    </a:solidFill>
                  </a:tcPr>
                </a:tc>
                <a:tc>
                  <a:txBody>
                    <a:bodyPr/>
                    <a:lstStyle/>
                    <a:p>
                      <a:pPr marL="0" marR="0" lvl="0" indent="0" algn="ctr" rtl="0">
                        <a:lnSpc>
                          <a:spcPct val="115000"/>
                        </a:lnSpc>
                        <a:spcBef>
                          <a:spcPts val="0"/>
                        </a:spcBef>
                        <a:spcAft>
                          <a:spcPts val="0"/>
                        </a:spcAft>
                        <a:buNone/>
                      </a:pPr>
                      <a:r>
                        <a:rPr lang="en-US" sz="1600" dirty="0" err="1">
                          <a:solidFill>
                            <a:srgbClr val="212121"/>
                          </a:solidFill>
                          <a:latin typeface="Arial" panose="020B0604020202020204" pitchFamily="34" charset="0"/>
                          <a:cs typeface="Arial" panose="020B0604020202020204" pitchFamily="34" charset="0"/>
                        </a:rPr>
                        <a:t>Infranasal</a:t>
                      </a:r>
                      <a:r>
                        <a:rPr lang="en-US" sz="1600" dirty="0">
                          <a:solidFill>
                            <a:srgbClr val="212121"/>
                          </a:solidFill>
                          <a:latin typeface="Arial" panose="020B0604020202020204" pitchFamily="34" charset="0"/>
                          <a:cs typeface="Arial" panose="020B0604020202020204" pitchFamily="34" charset="0"/>
                        </a:rPr>
                        <a:t> defect (</a:t>
                      </a:r>
                      <a:r>
                        <a:rPr lang="en-US" sz="1600" kern="1200" dirty="0">
                          <a:solidFill>
                            <a:schemeClr val="tx1"/>
                          </a:solidFill>
                          <a:effectLst/>
                          <a:latin typeface="Arial" panose="020B0604020202020204" pitchFamily="34" charset="0"/>
                          <a:ea typeface="+mn-ea"/>
                          <a:cs typeface="Arial" panose="020B0604020202020204" pitchFamily="34" charset="0"/>
                        </a:rPr>
                        <a:t>MD = -11.93) </a:t>
                      </a:r>
                      <a:endParaRPr lang="en-US" sz="1600" dirty="0">
                        <a:solidFill>
                          <a:srgbClr val="212121"/>
                        </a:solidFill>
                        <a:latin typeface="Arial" panose="020B0604020202020204" pitchFamily="34" charset="0"/>
                        <a:cs typeface="Arial" panose="020B0604020202020204" pitchFamily="34" charset="0"/>
                      </a:endParaRPr>
                    </a:p>
                  </a:txBody>
                  <a:tcPr marL="91425" marR="91425" marT="91425" marB="91425" anchor="ctr">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chemeClr val="bg1"/>
                    </a:solidFill>
                  </a:tcPr>
                </a:tc>
                <a:extLst>
                  <a:ext uri="{0D108BD9-81ED-4DB2-BD59-A6C34878D82A}">
                    <a16:rowId xmlns:a16="http://schemas.microsoft.com/office/drawing/2014/main" val="10004"/>
                  </a:ext>
                </a:extLst>
              </a:tr>
              <a:tr h="394246">
                <a:tc>
                  <a:txBody>
                    <a:bodyPr/>
                    <a:lstStyle/>
                    <a:p>
                      <a:pPr marL="0" marR="0" lvl="0" indent="0" algn="ctr" rtl="0">
                        <a:lnSpc>
                          <a:spcPct val="115000"/>
                        </a:lnSpc>
                        <a:spcBef>
                          <a:spcPts val="0"/>
                        </a:spcBef>
                        <a:spcAft>
                          <a:spcPts val="0"/>
                        </a:spcAft>
                        <a:buNone/>
                      </a:pPr>
                      <a:r>
                        <a:rPr lang="en" sz="1600" b="1" dirty="0">
                          <a:solidFill>
                            <a:srgbClr val="212121"/>
                          </a:solidFill>
                          <a:latin typeface="Arial" panose="020B0604020202020204" pitchFamily="34" charset="0"/>
                          <a:cs typeface="Arial" panose="020B0604020202020204" pitchFamily="34" charset="0"/>
                        </a:rPr>
                        <a:t>Color (Ishihara)</a:t>
                      </a:r>
                      <a:endParaRPr sz="1600" b="1" dirty="0">
                        <a:solidFill>
                          <a:srgbClr val="212121"/>
                        </a:solidFill>
                        <a:latin typeface="Arial" panose="020B0604020202020204" pitchFamily="34" charset="0"/>
                        <a:cs typeface="Arial" panose="020B0604020202020204" pitchFamily="34" charset="0"/>
                      </a:endParaRPr>
                    </a:p>
                  </a:txBody>
                  <a:tcPr marL="91425" marR="91425" marT="91425" marB="91425" anchor="ctr">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chemeClr val="accent3">
                        <a:lumMod val="20000"/>
                        <a:lumOff val="80000"/>
                      </a:schemeClr>
                    </a:solidFill>
                  </a:tcPr>
                </a:tc>
                <a:tc>
                  <a:txBody>
                    <a:bodyPr/>
                    <a:lstStyle/>
                    <a:p>
                      <a:pPr marL="0" marR="0" lvl="0" indent="0" algn="ctr" rtl="0">
                        <a:lnSpc>
                          <a:spcPct val="115000"/>
                        </a:lnSpc>
                        <a:spcBef>
                          <a:spcPts val="0"/>
                        </a:spcBef>
                        <a:spcAft>
                          <a:spcPts val="0"/>
                        </a:spcAft>
                        <a:buNone/>
                      </a:pPr>
                      <a:r>
                        <a:rPr lang="en" sz="1600" dirty="0">
                          <a:solidFill>
                            <a:srgbClr val="212121"/>
                          </a:solidFill>
                          <a:latin typeface="Arial" panose="020B0604020202020204" pitchFamily="34" charset="0"/>
                          <a:cs typeface="Arial" panose="020B0604020202020204" pitchFamily="34" charset="0"/>
                        </a:rPr>
                        <a:t>Test plate</a:t>
                      </a:r>
                      <a:endParaRPr sz="1600" dirty="0">
                        <a:solidFill>
                          <a:srgbClr val="212121"/>
                        </a:solidFill>
                        <a:latin typeface="Arial" panose="020B0604020202020204" pitchFamily="34" charset="0"/>
                        <a:cs typeface="Arial" panose="020B0604020202020204" pitchFamily="34" charset="0"/>
                      </a:endParaRPr>
                    </a:p>
                  </a:txBody>
                  <a:tcPr marL="91425" marR="91425" marT="91425" marB="91425" anchor="ctr">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chemeClr val="bg1"/>
                    </a:solidFill>
                  </a:tcPr>
                </a:tc>
                <a:tc>
                  <a:txBody>
                    <a:bodyPr/>
                    <a:lstStyle/>
                    <a:p>
                      <a:pPr marL="0" marR="0" lvl="0" indent="0" algn="ctr" rtl="0">
                        <a:lnSpc>
                          <a:spcPct val="115000"/>
                        </a:lnSpc>
                        <a:spcBef>
                          <a:spcPts val="0"/>
                        </a:spcBef>
                        <a:spcAft>
                          <a:spcPts val="0"/>
                        </a:spcAft>
                        <a:buNone/>
                      </a:pPr>
                      <a:r>
                        <a:rPr lang="en-US" sz="1600" dirty="0">
                          <a:solidFill>
                            <a:srgbClr val="212121"/>
                          </a:solidFill>
                          <a:latin typeface="Arial" panose="020B0604020202020204" pitchFamily="34" charset="0"/>
                          <a:cs typeface="Arial" panose="020B0604020202020204" pitchFamily="34" charset="0"/>
                        </a:rPr>
                        <a:t>Test plate</a:t>
                      </a:r>
                    </a:p>
                  </a:txBody>
                  <a:tcPr marL="91425" marR="91425" marT="91425" marB="91425" anchor="ctr">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chemeClr val="bg1"/>
                    </a:solidFill>
                  </a:tcPr>
                </a:tc>
                <a:extLst>
                  <a:ext uri="{0D108BD9-81ED-4DB2-BD59-A6C34878D82A}">
                    <a16:rowId xmlns:a16="http://schemas.microsoft.com/office/drawing/2014/main" val="10005"/>
                  </a:ext>
                </a:extLst>
              </a:tr>
              <a:tr h="394246">
                <a:tc>
                  <a:txBody>
                    <a:bodyPr/>
                    <a:lstStyle/>
                    <a:p>
                      <a:pPr marL="0" marR="0" lvl="0" indent="0" algn="ctr" rtl="0">
                        <a:lnSpc>
                          <a:spcPct val="115000"/>
                        </a:lnSpc>
                        <a:spcBef>
                          <a:spcPts val="0"/>
                        </a:spcBef>
                        <a:spcAft>
                          <a:spcPts val="0"/>
                        </a:spcAft>
                        <a:buNone/>
                      </a:pPr>
                      <a:r>
                        <a:rPr lang="en" sz="1600" b="1" dirty="0">
                          <a:solidFill>
                            <a:srgbClr val="212121"/>
                          </a:solidFill>
                          <a:latin typeface="Arial" panose="020B0604020202020204" pitchFamily="34" charset="0"/>
                          <a:cs typeface="Arial" panose="020B0604020202020204" pitchFamily="34" charset="0"/>
                        </a:rPr>
                        <a:t>EOM</a:t>
                      </a:r>
                      <a:endParaRPr sz="1600" b="1" dirty="0">
                        <a:solidFill>
                          <a:srgbClr val="212121"/>
                        </a:solidFill>
                        <a:latin typeface="Arial" panose="020B0604020202020204" pitchFamily="34" charset="0"/>
                        <a:cs typeface="Arial" panose="020B0604020202020204" pitchFamily="34" charset="0"/>
                      </a:endParaRPr>
                    </a:p>
                  </a:txBody>
                  <a:tcPr marL="91425" marR="91425" marT="91425" marB="91425" anchor="ctr">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chemeClr val="accent3">
                        <a:lumMod val="20000"/>
                        <a:lumOff val="80000"/>
                      </a:schemeClr>
                    </a:solidFill>
                  </a:tcPr>
                </a:tc>
                <a:tc>
                  <a:txBody>
                    <a:bodyPr/>
                    <a:lstStyle/>
                    <a:p>
                      <a:pPr marL="0" marR="0" lvl="0" indent="0" algn="ctr" rtl="0">
                        <a:lnSpc>
                          <a:spcPct val="115000"/>
                        </a:lnSpc>
                        <a:spcBef>
                          <a:spcPts val="0"/>
                        </a:spcBef>
                        <a:spcAft>
                          <a:spcPts val="0"/>
                        </a:spcAft>
                        <a:buNone/>
                      </a:pPr>
                      <a:r>
                        <a:rPr lang="en" sz="1600">
                          <a:solidFill>
                            <a:srgbClr val="212121"/>
                          </a:solidFill>
                          <a:latin typeface="Arial" panose="020B0604020202020204" pitchFamily="34" charset="0"/>
                          <a:cs typeface="Arial" panose="020B0604020202020204" pitchFamily="34" charset="0"/>
                        </a:rPr>
                        <a:t>Full, Ortho</a:t>
                      </a:r>
                      <a:endParaRPr sz="1600">
                        <a:solidFill>
                          <a:srgbClr val="212121"/>
                        </a:solidFill>
                        <a:latin typeface="Arial" panose="020B0604020202020204" pitchFamily="34" charset="0"/>
                        <a:cs typeface="Arial" panose="020B0604020202020204" pitchFamily="34" charset="0"/>
                      </a:endParaRPr>
                    </a:p>
                  </a:txBody>
                  <a:tcPr marL="91425" marR="91425" marT="91425" marB="91425" anchor="ctr">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chemeClr val="bg1"/>
                    </a:solidFill>
                  </a:tcPr>
                </a:tc>
                <a:tc>
                  <a:txBody>
                    <a:bodyPr/>
                    <a:lstStyle/>
                    <a:p>
                      <a:pPr marL="0" marR="0" lvl="0" indent="0" algn="ctr" rtl="0">
                        <a:lnSpc>
                          <a:spcPct val="115000"/>
                        </a:lnSpc>
                        <a:spcBef>
                          <a:spcPts val="0"/>
                        </a:spcBef>
                        <a:spcAft>
                          <a:spcPts val="0"/>
                        </a:spcAft>
                        <a:buNone/>
                      </a:pPr>
                      <a:r>
                        <a:rPr lang="en" sz="1600" dirty="0">
                          <a:solidFill>
                            <a:srgbClr val="212121"/>
                          </a:solidFill>
                          <a:latin typeface="Arial" panose="020B0604020202020204" pitchFamily="34" charset="0"/>
                          <a:cs typeface="Arial" panose="020B0604020202020204" pitchFamily="34" charset="0"/>
                        </a:rPr>
                        <a:t>Full, Ortho</a:t>
                      </a:r>
                      <a:endParaRPr sz="1600" dirty="0">
                        <a:solidFill>
                          <a:srgbClr val="212121"/>
                        </a:solidFill>
                        <a:latin typeface="Arial" panose="020B0604020202020204" pitchFamily="34" charset="0"/>
                        <a:cs typeface="Arial" panose="020B0604020202020204" pitchFamily="34" charset="0"/>
                      </a:endParaRPr>
                    </a:p>
                  </a:txBody>
                  <a:tcPr marL="91425" marR="91425" marT="91425" marB="91425" anchor="ctr">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chemeClr val="bg1"/>
                    </a:solidFill>
                  </a:tcPr>
                </a:tc>
                <a:extLst>
                  <a:ext uri="{0D108BD9-81ED-4DB2-BD59-A6C34878D82A}">
                    <a16:rowId xmlns:a16="http://schemas.microsoft.com/office/drawing/2014/main" val="10006"/>
                  </a:ext>
                </a:extLst>
              </a:tr>
              <a:tr h="394246">
                <a:tc>
                  <a:txBody>
                    <a:bodyPr/>
                    <a:lstStyle/>
                    <a:p>
                      <a:pPr marL="0" marR="0" lvl="0" indent="0" algn="ctr" rtl="0">
                        <a:lnSpc>
                          <a:spcPct val="115000"/>
                        </a:lnSpc>
                        <a:spcBef>
                          <a:spcPts val="0"/>
                        </a:spcBef>
                        <a:spcAft>
                          <a:spcPts val="0"/>
                        </a:spcAft>
                        <a:buNone/>
                      </a:pPr>
                      <a:r>
                        <a:rPr lang="en" sz="1600" b="1" dirty="0">
                          <a:solidFill>
                            <a:srgbClr val="212121"/>
                          </a:solidFill>
                          <a:latin typeface="Arial" panose="020B0604020202020204" pitchFamily="34" charset="0"/>
                          <a:cs typeface="Arial" panose="020B0604020202020204" pitchFamily="34" charset="0"/>
                        </a:rPr>
                        <a:t>External</a:t>
                      </a:r>
                      <a:endParaRPr sz="1600" b="1" dirty="0">
                        <a:solidFill>
                          <a:srgbClr val="212121"/>
                        </a:solidFill>
                        <a:latin typeface="Arial" panose="020B0604020202020204" pitchFamily="34" charset="0"/>
                        <a:cs typeface="Arial" panose="020B0604020202020204" pitchFamily="34" charset="0"/>
                      </a:endParaRPr>
                    </a:p>
                  </a:txBody>
                  <a:tcPr marL="91425" marR="91425" marT="91425" marB="91425" anchor="ctr">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chemeClr val="accent3">
                        <a:lumMod val="20000"/>
                        <a:lumOff val="80000"/>
                      </a:schemeClr>
                    </a:solidFill>
                  </a:tcPr>
                </a:tc>
                <a:tc>
                  <a:txBody>
                    <a:bodyPr/>
                    <a:lstStyle/>
                    <a:p>
                      <a:pPr marL="0" marR="0" lvl="0" indent="0" algn="ctr" rtl="0">
                        <a:lnSpc>
                          <a:spcPct val="115000"/>
                        </a:lnSpc>
                        <a:spcBef>
                          <a:spcPts val="0"/>
                        </a:spcBef>
                        <a:spcAft>
                          <a:spcPts val="0"/>
                        </a:spcAft>
                        <a:buClr>
                          <a:schemeClr val="dk1"/>
                        </a:buClr>
                        <a:buSzPts val="1100"/>
                        <a:buFont typeface="Arial"/>
                        <a:buNone/>
                      </a:pPr>
                      <a:r>
                        <a:rPr lang="en" sz="1600" b="0" dirty="0">
                          <a:solidFill>
                            <a:srgbClr val="212121"/>
                          </a:solidFill>
                          <a:latin typeface="Arial" panose="020B0604020202020204" pitchFamily="34" charset="0"/>
                          <a:cs typeface="Arial" panose="020B0604020202020204" pitchFamily="34" charset="0"/>
                        </a:rPr>
                        <a:t>WNL</a:t>
                      </a:r>
                      <a:endParaRPr sz="1600" b="0" dirty="0">
                        <a:solidFill>
                          <a:srgbClr val="212121"/>
                        </a:solidFill>
                        <a:latin typeface="Arial" panose="020B0604020202020204" pitchFamily="34" charset="0"/>
                        <a:cs typeface="Arial" panose="020B0604020202020204" pitchFamily="34" charset="0"/>
                      </a:endParaRPr>
                    </a:p>
                  </a:txBody>
                  <a:tcPr marL="91425" marR="91425" marT="91425" marB="91425" anchor="ctr">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chemeClr val="bg1"/>
                    </a:solidFill>
                  </a:tcPr>
                </a:tc>
                <a:tc>
                  <a:txBody>
                    <a:bodyPr/>
                    <a:lstStyle/>
                    <a:p>
                      <a:pPr marL="0" marR="0" lvl="0" indent="0" algn="ctr" rtl="0">
                        <a:lnSpc>
                          <a:spcPct val="115000"/>
                        </a:lnSpc>
                        <a:spcBef>
                          <a:spcPts val="0"/>
                        </a:spcBef>
                        <a:spcAft>
                          <a:spcPts val="0"/>
                        </a:spcAft>
                        <a:buNone/>
                      </a:pPr>
                      <a:r>
                        <a:rPr lang="en" sz="1600" dirty="0">
                          <a:solidFill>
                            <a:srgbClr val="212121"/>
                          </a:solidFill>
                          <a:latin typeface="Arial" panose="020B0604020202020204" pitchFamily="34" charset="0"/>
                          <a:cs typeface="Arial" panose="020B0604020202020204" pitchFamily="34" charset="0"/>
                        </a:rPr>
                        <a:t>WNL</a:t>
                      </a:r>
                      <a:endParaRPr sz="1600" dirty="0">
                        <a:solidFill>
                          <a:srgbClr val="212121"/>
                        </a:solidFill>
                        <a:latin typeface="Arial" panose="020B0604020202020204" pitchFamily="34" charset="0"/>
                        <a:cs typeface="Arial" panose="020B0604020202020204" pitchFamily="34" charset="0"/>
                      </a:endParaRPr>
                    </a:p>
                  </a:txBody>
                  <a:tcPr marL="91425" marR="91425" marT="91425" marB="91425" anchor="ctr">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chemeClr val="bg1"/>
                    </a:solidFill>
                  </a:tcPr>
                </a:tc>
                <a:extLst>
                  <a:ext uri="{0D108BD9-81ED-4DB2-BD59-A6C34878D82A}">
                    <a16:rowId xmlns:a16="http://schemas.microsoft.com/office/drawing/2014/main" val="10007"/>
                  </a:ext>
                </a:extLst>
              </a:tr>
              <a:tr h="394246">
                <a:tc>
                  <a:txBody>
                    <a:bodyPr/>
                    <a:lstStyle/>
                    <a:p>
                      <a:pPr marL="0" marR="0" lvl="0" indent="0" algn="ctr" rtl="0">
                        <a:lnSpc>
                          <a:spcPct val="115000"/>
                        </a:lnSpc>
                        <a:spcBef>
                          <a:spcPts val="0"/>
                        </a:spcBef>
                        <a:spcAft>
                          <a:spcPts val="0"/>
                        </a:spcAft>
                        <a:buNone/>
                      </a:pPr>
                      <a:r>
                        <a:rPr lang="en" sz="1600" b="1" dirty="0">
                          <a:solidFill>
                            <a:srgbClr val="212121"/>
                          </a:solidFill>
                          <a:latin typeface="Arial" panose="020B0604020202020204" pitchFamily="34" charset="0"/>
                          <a:cs typeface="Arial" panose="020B0604020202020204" pitchFamily="34" charset="0"/>
                        </a:rPr>
                        <a:t>Slit Lamp Exam</a:t>
                      </a:r>
                      <a:endParaRPr sz="1600" b="1" dirty="0">
                        <a:solidFill>
                          <a:srgbClr val="212121"/>
                        </a:solidFill>
                        <a:latin typeface="Arial" panose="020B0604020202020204" pitchFamily="34" charset="0"/>
                        <a:cs typeface="Arial" panose="020B0604020202020204" pitchFamily="34" charset="0"/>
                      </a:endParaRPr>
                    </a:p>
                  </a:txBody>
                  <a:tcPr marL="91425" marR="91425" marT="91425" marB="91425" anchor="ctr">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chemeClr val="accent3">
                        <a:lumMod val="20000"/>
                        <a:lumOff val="80000"/>
                      </a:schemeClr>
                    </a:solidFill>
                  </a:tcPr>
                </a:tc>
                <a:tc>
                  <a:txBody>
                    <a:bodyPr/>
                    <a:lstStyle/>
                    <a:p>
                      <a:pPr marL="0" marR="0" lvl="0" indent="0" algn="ctr" rtl="0">
                        <a:lnSpc>
                          <a:spcPct val="115000"/>
                        </a:lnSpc>
                        <a:spcBef>
                          <a:spcPts val="0"/>
                        </a:spcBef>
                        <a:spcAft>
                          <a:spcPts val="0"/>
                        </a:spcAft>
                        <a:buNone/>
                      </a:pPr>
                      <a:r>
                        <a:rPr lang="en" sz="1600">
                          <a:solidFill>
                            <a:srgbClr val="212121"/>
                          </a:solidFill>
                          <a:latin typeface="Arial" panose="020B0604020202020204" pitchFamily="34" charset="0"/>
                          <a:cs typeface="Arial" panose="020B0604020202020204" pitchFamily="34" charset="0"/>
                        </a:rPr>
                        <a:t>WNL</a:t>
                      </a:r>
                      <a:endParaRPr sz="1600">
                        <a:solidFill>
                          <a:srgbClr val="212121"/>
                        </a:solidFill>
                        <a:latin typeface="Arial" panose="020B0604020202020204" pitchFamily="34" charset="0"/>
                        <a:cs typeface="Arial" panose="020B0604020202020204" pitchFamily="34" charset="0"/>
                      </a:endParaRPr>
                    </a:p>
                  </a:txBody>
                  <a:tcPr marL="91425" marR="91425" marT="91425" marB="91425" anchor="ctr">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chemeClr val="bg1"/>
                    </a:solidFill>
                  </a:tcPr>
                </a:tc>
                <a:tc>
                  <a:txBody>
                    <a:bodyPr/>
                    <a:lstStyle/>
                    <a:p>
                      <a:pPr marL="0" marR="0" lvl="0" indent="0" algn="ctr" rtl="0">
                        <a:lnSpc>
                          <a:spcPct val="115000"/>
                        </a:lnSpc>
                        <a:spcBef>
                          <a:spcPts val="0"/>
                        </a:spcBef>
                        <a:spcAft>
                          <a:spcPts val="0"/>
                        </a:spcAft>
                        <a:buNone/>
                      </a:pPr>
                      <a:r>
                        <a:rPr lang="en" sz="1600" dirty="0">
                          <a:solidFill>
                            <a:srgbClr val="212121"/>
                          </a:solidFill>
                          <a:latin typeface="Arial" panose="020B0604020202020204" pitchFamily="34" charset="0"/>
                          <a:cs typeface="Arial" panose="020B0604020202020204" pitchFamily="34" charset="0"/>
                        </a:rPr>
                        <a:t>WNL</a:t>
                      </a:r>
                      <a:endParaRPr sz="1600" dirty="0">
                        <a:solidFill>
                          <a:srgbClr val="212121"/>
                        </a:solidFill>
                        <a:latin typeface="Arial" panose="020B0604020202020204" pitchFamily="34" charset="0"/>
                        <a:cs typeface="Arial" panose="020B0604020202020204" pitchFamily="34" charset="0"/>
                      </a:endParaRPr>
                    </a:p>
                  </a:txBody>
                  <a:tcPr marL="91425" marR="91425" marT="91425" marB="91425" anchor="ctr">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chemeClr val="bg1"/>
                    </a:solidFill>
                  </a:tcPr>
                </a:tc>
                <a:extLst>
                  <a:ext uri="{0D108BD9-81ED-4DB2-BD59-A6C34878D82A}">
                    <a16:rowId xmlns:a16="http://schemas.microsoft.com/office/drawing/2014/main" val="10008"/>
                  </a:ext>
                </a:extLst>
              </a:tr>
              <a:tr h="394246">
                <a:tc>
                  <a:txBody>
                    <a:bodyPr/>
                    <a:lstStyle/>
                    <a:p>
                      <a:pPr marL="0" marR="0" lvl="0" indent="0" algn="ctr" rtl="0">
                        <a:lnSpc>
                          <a:spcPct val="115000"/>
                        </a:lnSpc>
                        <a:spcBef>
                          <a:spcPts val="0"/>
                        </a:spcBef>
                        <a:spcAft>
                          <a:spcPts val="0"/>
                        </a:spcAft>
                        <a:buNone/>
                      </a:pPr>
                      <a:r>
                        <a:rPr lang="en" sz="1600" b="1" dirty="0">
                          <a:solidFill>
                            <a:srgbClr val="212121"/>
                          </a:solidFill>
                          <a:latin typeface="Arial" panose="020B0604020202020204" pitchFamily="34" charset="0"/>
                          <a:cs typeface="Arial" panose="020B0604020202020204" pitchFamily="34" charset="0"/>
                        </a:rPr>
                        <a:t>Disc</a:t>
                      </a:r>
                      <a:endParaRPr sz="1600" b="1" dirty="0">
                        <a:solidFill>
                          <a:srgbClr val="212121"/>
                        </a:solidFill>
                        <a:latin typeface="Arial" panose="020B0604020202020204" pitchFamily="34" charset="0"/>
                        <a:cs typeface="Arial" panose="020B0604020202020204" pitchFamily="34" charset="0"/>
                      </a:endParaRPr>
                    </a:p>
                  </a:txBody>
                  <a:tcPr marL="91425" marR="91425" marT="91425" marB="91425" anchor="ctr">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chemeClr val="accent3">
                        <a:lumMod val="20000"/>
                        <a:lumOff val="80000"/>
                      </a:schemeClr>
                    </a:solidFill>
                  </a:tcPr>
                </a:tc>
                <a:tc>
                  <a:txBody>
                    <a:bodyPr/>
                    <a:lstStyle/>
                    <a:p>
                      <a:pPr marL="0" marR="0" lvl="0" indent="0" algn="ctr" rtl="0">
                        <a:lnSpc>
                          <a:spcPct val="115000"/>
                        </a:lnSpc>
                        <a:spcBef>
                          <a:spcPts val="0"/>
                        </a:spcBef>
                        <a:spcAft>
                          <a:spcPts val="0"/>
                        </a:spcAft>
                        <a:buClr>
                          <a:schemeClr val="dk1"/>
                        </a:buClr>
                        <a:buSzPts val="1100"/>
                        <a:buFont typeface="Arial"/>
                        <a:buNone/>
                      </a:pPr>
                      <a:r>
                        <a:rPr lang="en" sz="1600" dirty="0">
                          <a:solidFill>
                            <a:srgbClr val="212121"/>
                          </a:solidFill>
                          <a:latin typeface="Arial" panose="020B0604020202020204" pitchFamily="34" charset="0"/>
                          <a:cs typeface="Arial" panose="020B0604020202020204" pitchFamily="34" charset="0"/>
                        </a:rPr>
                        <a:t>Pale without obvious NVD</a:t>
                      </a:r>
                      <a:endParaRPr sz="1600" dirty="0">
                        <a:solidFill>
                          <a:srgbClr val="212121"/>
                        </a:solidFill>
                        <a:latin typeface="Arial" panose="020B0604020202020204" pitchFamily="34" charset="0"/>
                        <a:cs typeface="Arial" panose="020B0604020202020204" pitchFamily="34" charset="0"/>
                      </a:endParaRPr>
                    </a:p>
                  </a:txBody>
                  <a:tcPr marL="91425" marR="91425" marT="91425" marB="91425" anchor="ctr">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chemeClr val="bg1"/>
                    </a:solidFill>
                  </a:tcPr>
                </a:tc>
                <a:tc>
                  <a:txBody>
                    <a:bodyPr/>
                    <a:lstStyle/>
                    <a:p>
                      <a:pPr marL="0" marR="0" lvl="0" indent="0" algn="ctr" rtl="0">
                        <a:lnSpc>
                          <a:spcPct val="115000"/>
                        </a:lnSpc>
                        <a:spcBef>
                          <a:spcPts val="0"/>
                        </a:spcBef>
                        <a:spcAft>
                          <a:spcPts val="0"/>
                        </a:spcAft>
                        <a:buClr>
                          <a:schemeClr val="dk1"/>
                        </a:buClr>
                        <a:buSzPts val="1100"/>
                        <a:buFont typeface="Arial"/>
                        <a:buNone/>
                      </a:pPr>
                      <a:r>
                        <a:rPr lang="en-US" sz="1600" dirty="0">
                          <a:solidFill>
                            <a:srgbClr val="212121"/>
                          </a:solidFill>
                          <a:latin typeface="Arial" panose="020B0604020202020204" pitchFamily="34" charset="0"/>
                          <a:cs typeface="Arial" panose="020B0604020202020204" pitchFamily="34" charset="0"/>
                        </a:rPr>
                        <a:t>Pale without obvious NVD</a:t>
                      </a:r>
                    </a:p>
                  </a:txBody>
                  <a:tcPr marL="91425" marR="91425" marT="91425" marB="91425" anchor="ctr">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chemeClr val="bg1"/>
                    </a:solidFill>
                  </a:tcPr>
                </a:tc>
                <a:extLst>
                  <a:ext uri="{0D108BD9-81ED-4DB2-BD59-A6C34878D82A}">
                    <a16:rowId xmlns:a16="http://schemas.microsoft.com/office/drawing/2014/main" val="10009"/>
                  </a:ext>
                </a:extLst>
              </a:tr>
              <a:tr h="502423">
                <a:tc>
                  <a:txBody>
                    <a:bodyPr/>
                    <a:lstStyle/>
                    <a:p>
                      <a:pPr marL="0" marR="0" lvl="0" indent="0" algn="ctr" rtl="0">
                        <a:lnSpc>
                          <a:spcPct val="115000"/>
                        </a:lnSpc>
                        <a:spcBef>
                          <a:spcPts val="0"/>
                        </a:spcBef>
                        <a:spcAft>
                          <a:spcPts val="0"/>
                        </a:spcAft>
                        <a:buNone/>
                      </a:pPr>
                      <a:r>
                        <a:rPr lang="en" sz="1600" b="1" dirty="0">
                          <a:solidFill>
                            <a:srgbClr val="212121"/>
                          </a:solidFill>
                          <a:latin typeface="Arial" panose="020B0604020202020204" pitchFamily="34" charset="0"/>
                          <a:cs typeface="Arial" panose="020B0604020202020204" pitchFamily="34" charset="0"/>
                        </a:rPr>
                        <a:t>Dilated Fundus Exam</a:t>
                      </a:r>
                      <a:endParaRPr sz="1600" b="1" dirty="0">
                        <a:solidFill>
                          <a:srgbClr val="212121"/>
                        </a:solidFill>
                        <a:latin typeface="Arial" panose="020B0604020202020204" pitchFamily="34" charset="0"/>
                        <a:cs typeface="Arial" panose="020B0604020202020204" pitchFamily="34" charset="0"/>
                      </a:endParaRPr>
                    </a:p>
                  </a:txBody>
                  <a:tcPr marL="91425" marR="91425" marT="91425" marB="91425">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chemeClr val="accent3">
                        <a:lumMod val="20000"/>
                        <a:lumOff val="80000"/>
                      </a:schemeClr>
                    </a:solidFill>
                  </a:tcPr>
                </a:tc>
                <a:tc>
                  <a:txBody>
                    <a:bodyPr/>
                    <a:lstStyle/>
                    <a:p>
                      <a:pPr marL="0" marR="0" lvl="0" indent="0" algn="ctr" rtl="0">
                        <a:lnSpc>
                          <a:spcPct val="115000"/>
                        </a:lnSpc>
                        <a:spcBef>
                          <a:spcPts val="0"/>
                        </a:spcBef>
                        <a:spcAft>
                          <a:spcPts val="0"/>
                        </a:spcAft>
                        <a:buNone/>
                      </a:pPr>
                      <a:r>
                        <a:rPr lang="en" sz="1600" dirty="0">
                          <a:solidFill>
                            <a:srgbClr val="212121"/>
                          </a:solidFill>
                          <a:latin typeface="Arial" panose="020B0604020202020204" pitchFamily="34" charset="0"/>
                          <a:cs typeface="Arial" panose="020B0604020202020204" pitchFamily="34" charset="0"/>
                        </a:rPr>
                        <a:t>No obvious vascular occlusion; macular drusen and CWS</a:t>
                      </a:r>
                      <a:endParaRPr sz="1600" dirty="0">
                        <a:solidFill>
                          <a:srgbClr val="212121"/>
                        </a:solidFill>
                        <a:latin typeface="Arial" panose="020B0604020202020204" pitchFamily="34" charset="0"/>
                        <a:cs typeface="Arial" panose="020B0604020202020204" pitchFamily="34" charset="0"/>
                      </a:endParaRPr>
                    </a:p>
                  </a:txBody>
                  <a:tcPr marL="91425" marR="91425" marT="91425" marB="91425">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chemeClr val="bg1"/>
                    </a:solidFill>
                  </a:tcPr>
                </a:tc>
                <a:tc>
                  <a:txBody>
                    <a:bodyPr/>
                    <a:lstStyle/>
                    <a:p>
                      <a:pPr marL="0" marR="0" lvl="0" indent="0" algn="ctr" rtl="0">
                        <a:lnSpc>
                          <a:spcPct val="115000"/>
                        </a:lnSpc>
                        <a:spcBef>
                          <a:spcPts val="0"/>
                        </a:spcBef>
                        <a:spcAft>
                          <a:spcPts val="0"/>
                        </a:spcAft>
                        <a:buNone/>
                      </a:pPr>
                      <a:r>
                        <a:rPr lang="en-US" sz="1600" dirty="0">
                          <a:solidFill>
                            <a:srgbClr val="212121"/>
                          </a:solidFill>
                          <a:latin typeface="Arial" panose="020B0604020202020204" pitchFamily="34" charset="0"/>
                          <a:cs typeface="Arial" panose="020B0604020202020204" pitchFamily="34" charset="0"/>
                        </a:rPr>
                        <a:t>No obvious vascular occlusion; macular drusen and CWS</a:t>
                      </a:r>
                      <a:endParaRPr sz="1600" dirty="0">
                        <a:solidFill>
                          <a:srgbClr val="212121"/>
                        </a:solidFill>
                        <a:latin typeface="Arial" panose="020B0604020202020204" pitchFamily="34" charset="0"/>
                        <a:cs typeface="Arial" panose="020B0604020202020204" pitchFamily="34" charset="0"/>
                      </a:endParaRPr>
                    </a:p>
                  </a:txBody>
                  <a:tcPr marL="91425" marR="91425" marT="91425" marB="91425" anchor="ctr">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chemeClr val="bg1"/>
                    </a:solidFill>
                  </a:tcPr>
                </a:tc>
                <a:extLst>
                  <a:ext uri="{0D108BD9-81ED-4DB2-BD59-A6C34878D82A}">
                    <a16:rowId xmlns:a16="http://schemas.microsoft.com/office/drawing/2014/main" val="10010"/>
                  </a:ext>
                </a:extLst>
              </a:tr>
            </a:tbl>
          </a:graphicData>
        </a:graphic>
      </p:graphicFrame>
      <p:pic>
        <p:nvPicPr>
          <p:cNvPr id="31" name="Audio 30">
            <a:extLst>
              <a:ext uri="{FF2B5EF4-FFF2-40B4-BE49-F238E27FC236}">
                <a16:creationId xmlns:a16="http://schemas.microsoft.com/office/drawing/2014/main" id="{3AD85625-85DA-E73E-0FFB-BE9FF744FB5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957524295"/>
      </p:ext>
    </p:extLst>
  </p:cSld>
  <p:clrMapOvr>
    <a:masterClrMapping/>
  </p:clrMapOvr>
  <mc:AlternateContent xmlns:mc="http://schemas.openxmlformats.org/markup-compatibility/2006" xmlns:p14="http://schemas.microsoft.com/office/powerpoint/2010/main">
    <mc:Choice Requires="p14">
      <p:transition spd="slow" p14:dur="2000" advTm="29781"/>
    </mc:Choice>
    <mc:Fallback xmlns="">
      <p:transition spd="slow" advTm="297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1"/>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oogle Shape;195;p12">
            <a:extLst>
              <a:ext uri="{FF2B5EF4-FFF2-40B4-BE49-F238E27FC236}">
                <a16:creationId xmlns:a16="http://schemas.microsoft.com/office/drawing/2014/main" id="{57D58C8F-4B65-9CAF-BE97-A9E9E3C39E60}"/>
              </a:ext>
            </a:extLst>
          </p:cNvPr>
          <p:cNvPicPr preferRelativeResize="0"/>
          <p:nvPr/>
        </p:nvPicPr>
        <p:blipFill rotWithShape="1">
          <a:blip r:embed="rId5">
            <a:alphaModFix/>
          </a:blip>
          <a:srcRect l="1315" t="11894" r="26819" b="24494"/>
          <a:stretch/>
        </p:blipFill>
        <p:spPr>
          <a:xfrm>
            <a:off x="6441169" y="1817793"/>
            <a:ext cx="4960719" cy="3841542"/>
          </a:xfrm>
          <a:prstGeom prst="rect">
            <a:avLst/>
          </a:prstGeom>
          <a:noFill/>
          <a:ln>
            <a:noFill/>
          </a:ln>
        </p:spPr>
      </p:pic>
      <p:pic>
        <p:nvPicPr>
          <p:cNvPr id="3" name="Google Shape;196;p12">
            <a:extLst>
              <a:ext uri="{FF2B5EF4-FFF2-40B4-BE49-F238E27FC236}">
                <a16:creationId xmlns:a16="http://schemas.microsoft.com/office/drawing/2014/main" id="{763D6475-EEA8-2BB1-FFE3-9F026C9D74EA}"/>
              </a:ext>
            </a:extLst>
          </p:cNvPr>
          <p:cNvPicPr preferRelativeResize="0"/>
          <p:nvPr/>
        </p:nvPicPr>
        <p:blipFill rotWithShape="1">
          <a:blip r:embed="rId6">
            <a:alphaModFix/>
          </a:blip>
          <a:srcRect l="1099" t="12799" r="27034" b="25246"/>
          <a:stretch/>
        </p:blipFill>
        <p:spPr>
          <a:xfrm>
            <a:off x="598714" y="1817793"/>
            <a:ext cx="5093187" cy="3841527"/>
          </a:xfrm>
          <a:prstGeom prst="rect">
            <a:avLst/>
          </a:prstGeom>
          <a:noFill/>
          <a:ln>
            <a:noFill/>
          </a:ln>
        </p:spPr>
      </p:pic>
      <p:cxnSp>
        <p:nvCxnSpPr>
          <p:cNvPr id="4" name="Google Shape;198;p12">
            <a:extLst>
              <a:ext uri="{FF2B5EF4-FFF2-40B4-BE49-F238E27FC236}">
                <a16:creationId xmlns:a16="http://schemas.microsoft.com/office/drawing/2014/main" id="{8E0AD096-2FA4-D392-0A49-A9A564003784}"/>
              </a:ext>
            </a:extLst>
          </p:cNvPr>
          <p:cNvCxnSpPr>
            <a:cxnSpLocks/>
          </p:cNvCxnSpPr>
          <p:nvPr/>
        </p:nvCxnSpPr>
        <p:spPr>
          <a:xfrm flipV="1">
            <a:off x="9546120" y="4043189"/>
            <a:ext cx="479214" cy="455336"/>
          </a:xfrm>
          <a:prstGeom prst="straightConnector1">
            <a:avLst/>
          </a:prstGeom>
          <a:noFill/>
          <a:ln w="38100" cap="flat" cmpd="sng">
            <a:solidFill>
              <a:srgbClr val="FF0000"/>
            </a:solidFill>
            <a:prstDash val="solid"/>
            <a:round/>
            <a:headEnd type="none" w="sm" len="sm"/>
            <a:tailEnd type="stealth" w="med" len="med"/>
          </a:ln>
          <a:effectLst>
            <a:outerShdw blurRad="40000" dist="20000" dir="5400000" rotWithShape="0">
              <a:srgbClr val="000000">
                <a:alpha val="37647"/>
              </a:srgbClr>
            </a:outerShdw>
          </a:effectLst>
        </p:spPr>
      </p:cxnSp>
      <p:cxnSp>
        <p:nvCxnSpPr>
          <p:cNvPr id="5" name="Google Shape;199;p12">
            <a:extLst>
              <a:ext uri="{FF2B5EF4-FFF2-40B4-BE49-F238E27FC236}">
                <a16:creationId xmlns:a16="http://schemas.microsoft.com/office/drawing/2014/main" id="{DAC0C480-0CDF-4E06-0E8E-95A4869AE677}"/>
              </a:ext>
            </a:extLst>
          </p:cNvPr>
          <p:cNvCxnSpPr>
            <a:cxnSpLocks/>
          </p:cNvCxnSpPr>
          <p:nvPr/>
        </p:nvCxnSpPr>
        <p:spPr>
          <a:xfrm flipH="1" flipV="1">
            <a:off x="2166666" y="4195120"/>
            <a:ext cx="467677" cy="606810"/>
          </a:xfrm>
          <a:prstGeom prst="straightConnector1">
            <a:avLst/>
          </a:prstGeom>
          <a:noFill/>
          <a:ln w="38100" cap="flat" cmpd="sng">
            <a:solidFill>
              <a:srgbClr val="FF0000"/>
            </a:solidFill>
            <a:prstDash val="solid"/>
            <a:round/>
            <a:headEnd type="none" w="sm" len="sm"/>
            <a:tailEnd type="stealth" w="med" len="med"/>
          </a:ln>
          <a:effectLst>
            <a:outerShdw blurRad="40000" dist="20000" dir="5400000" rotWithShape="0">
              <a:srgbClr val="000000">
                <a:alpha val="37647"/>
              </a:srgbClr>
            </a:outerShdw>
          </a:effectLst>
        </p:spPr>
      </p:cxnSp>
      <p:sp>
        <p:nvSpPr>
          <p:cNvPr id="6" name="Title 5">
            <a:extLst>
              <a:ext uri="{FF2B5EF4-FFF2-40B4-BE49-F238E27FC236}">
                <a16:creationId xmlns:a16="http://schemas.microsoft.com/office/drawing/2014/main" id="{F925268F-0737-48FC-4367-42BAF305F214}"/>
              </a:ext>
            </a:extLst>
          </p:cNvPr>
          <p:cNvSpPr>
            <a:spLocks noGrp="1"/>
          </p:cNvSpPr>
          <p:nvPr>
            <p:ph type="title"/>
          </p:nvPr>
        </p:nvSpPr>
        <p:spPr>
          <a:xfrm>
            <a:off x="489857" y="183286"/>
            <a:ext cx="11212286" cy="1325563"/>
          </a:xfrm>
        </p:spPr>
        <p:txBody>
          <a:bodyPr>
            <a:normAutofit/>
          </a:bodyPr>
          <a:lstStyle/>
          <a:p>
            <a:r>
              <a:rPr lang="en-US" sz="4000" b="1" dirty="0">
                <a:latin typeface="Arial" panose="020B0604020202020204" pitchFamily="34" charset="0"/>
                <a:cs typeface="Arial" panose="020B0604020202020204" pitchFamily="34" charset="0"/>
              </a:rPr>
              <a:t>Optical Coherence Tomography-Angiography (2019)</a:t>
            </a:r>
          </a:p>
        </p:txBody>
      </p:sp>
      <p:sp>
        <p:nvSpPr>
          <p:cNvPr id="8" name="TextBox 7">
            <a:extLst>
              <a:ext uri="{FF2B5EF4-FFF2-40B4-BE49-F238E27FC236}">
                <a16:creationId xmlns:a16="http://schemas.microsoft.com/office/drawing/2014/main" id="{22C6E006-7E90-A8A8-1013-985924343725}"/>
              </a:ext>
            </a:extLst>
          </p:cNvPr>
          <p:cNvSpPr txBox="1"/>
          <p:nvPr/>
        </p:nvSpPr>
        <p:spPr>
          <a:xfrm>
            <a:off x="2824843" y="5982367"/>
            <a:ext cx="7941130" cy="584775"/>
          </a:xfrm>
          <a:prstGeom prst="rect">
            <a:avLst/>
          </a:prstGeom>
          <a:noFill/>
        </p:spPr>
        <p:txBody>
          <a:bodyPr wrap="square" rtlCol="0">
            <a:spAutoFit/>
          </a:bodyPr>
          <a:lstStyle/>
          <a:p>
            <a:pPr algn="just"/>
            <a:r>
              <a:rPr lang="en-US" sz="1600" b="1" dirty="0"/>
              <a:t>OCTA: Optical Coherence Tomography-Angiography </a:t>
            </a:r>
            <a:r>
              <a:rPr lang="en-US" sz="1600" dirty="0"/>
              <a:t>showing areas of capillary non-perfusion (yellow arrows) and larger than normal foveal avascular zones (red arrows) in both eyes.</a:t>
            </a:r>
          </a:p>
        </p:txBody>
      </p:sp>
      <p:cxnSp>
        <p:nvCxnSpPr>
          <p:cNvPr id="9" name="Google Shape;199;p12">
            <a:extLst>
              <a:ext uri="{FF2B5EF4-FFF2-40B4-BE49-F238E27FC236}">
                <a16:creationId xmlns:a16="http://schemas.microsoft.com/office/drawing/2014/main" id="{4695A024-0BC2-43F5-5BB5-139AD943036A}"/>
              </a:ext>
            </a:extLst>
          </p:cNvPr>
          <p:cNvCxnSpPr>
            <a:cxnSpLocks/>
          </p:cNvCxnSpPr>
          <p:nvPr/>
        </p:nvCxnSpPr>
        <p:spPr>
          <a:xfrm flipH="1" flipV="1">
            <a:off x="3283936" y="3588310"/>
            <a:ext cx="467677" cy="606810"/>
          </a:xfrm>
          <a:prstGeom prst="straightConnector1">
            <a:avLst/>
          </a:prstGeom>
          <a:ln w="19050" cap="flat" cmpd="sng" algn="ctr">
            <a:solidFill>
              <a:schemeClr val="accent4"/>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0" name="Google Shape;199;p12">
            <a:extLst>
              <a:ext uri="{FF2B5EF4-FFF2-40B4-BE49-F238E27FC236}">
                <a16:creationId xmlns:a16="http://schemas.microsoft.com/office/drawing/2014/main" id="{226A43A1-8AA2-D353-D84D-C7B4EAEF7979}"/>
              </a:ext>
            </a:extLst>
          </p:cNvPr>
          <p:cNvCxnSpPr>
            <a:cxnSpLocks/>
          </p:cNvCxnSpPr>
          <p:nvPr/>
        </p:nvCxnSpPr>
        <p:spPr>
          <a:xfrm flipH="1" flipV="1">
            <a:off x="10532134" y="2669659"/>
            <a:ext cx="467677" cy="606810"/>
          </a:xfrm>
          <a:prstGeom prst="straightConnector1">
            <a:avLst/>
          </a:prstGeom>
          <a:ln w="19050" cap="flat" cmpd="sng" algn="ctr">
            <a:solidFill>
              <a:schemeClr val="accent4"/>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32" name="Audio 31">
            <a:extLst>
              <a:ext uri="{FF2B5EF4-FFF2-40B4-BE49-F238E27FC236}">
                <a16:creationId xmlns:a16="http://schemas.microsoft.com/office/drawing/2014/main" id="{D9D048EA-B1C7-0990-D4E5-206EE3D0944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09879310"/>
      </p:ext>
    </p:extLst>
  </p:cSld>
  <p:clrMapOvr>
    <a:masterClrMapping/>
  </p:clrMapOvr>
  <mc:AlternateContent xmlns:mc="http://schemas.openxmlformats.org/markup-compatibility/2006" xmlns:p14="http://schemas.microsoft.com/office/powerpoint/2010/main">
    <mc:Choice Requires="p14">
      <p:transition spd="slow" p14:dur="2000" advTm="51754"/>
    </mc:Choice>
    <mc:Fallback xmlns="">
      <p:transition spd="slow" advTm="517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32"/>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4EFFA-F292-7FA7-85CF-CAEDDFAC58E5}"/>
              </a:ext>
            </a:extLst>
          </p:cNvPr>
          <p:cNvSpPr>
            <a:spLocks noGrp="1"/>
          </p:cNvSpPr>
          <p:nvPr>
            <p:ph type="title"/>
          </p:nvPr>
        </p:nvSpPr>
        <p:spPr>
          <a:xfrm>
            <a:off x="195943" y="2766218"/>
            <a:ext cx="11560628" cy="1325563"/>
          </a:xfrm>
        </p:spPr>
        <p:txBody>
          <a:bodyPr>
            <a:normAutofit/>
          </a:bodyPr>
          <a:lstStyle/>
          <a:p>
            <a:r>
              <a:rPr lang="en-US" sz="4000" b="1" dirty="0">
                <a:latin typeface="Arial" panose="020B0604020202020204" pitchFamily="34" charset="0"/>
                <a:cs typeface="Arial" panose="020B0604020202020204" pitchFamily="34" charset="0"/>
              </a:rPr>
              <a:t>What testing would help make the diagnosis?</a:t>
            </a:r>
          </a:p>
        </p:txBody>
      </p:sp>
      <p:pic>
        <p:nvPicPr>
          <p:cNvPr id="10" name="Audio 9">
            <a:extLst>
              <a:ext uri="{FF2B5EF4-FFF2-40B4-BE49-F238E27FC236}">
                <a16:creationId xmlns:a16="http://schemas.microsoft.com/office/drawing/2014/main" id="{EB989748-E999-BD49-5E2C-538FF2E0675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279311715"/>
      </p:ext>
    </p:extLst>
  </p:cSld>
  <p:clrMapOvr>
    <a:masterClrMapping/>
  </p:clrMapOvr>
  <mc:AlternateContent xmlns:mc="http://schemas.openxmlformats.org/markup-compatibility/2006" xmlns:p14="http://schemas.microsoft.com/office/powerpoint/2010/main">
    <mc:Choice Requires="p14">
      <p:transition spd="slow" p14:dur="2000" advTm="26368"/>
    </mc:Choice>
    <mc:Fallback xmlns="">
      <p:transition spd="slow" advTm="263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D2D34-F046-847A-035E-6AFFD67EF4C3}"/>
              </a:ext>
            </a:extLst>
          </p:cNvPr>
          <p:cNvSpPr>
            <a:spLocks noGrp="1"/>
          </p:cNvSpPr>
          <p:nvPr>
            <p:ph type="title"/>
          </p:nvPr>
        </p:nvSpPr>
        <p:spPr/>
        <p:txBody>
          <a:bodyPr/>
          <a:lstStyle/>
          <a:p>
            <a:r>
              <a:rPr lang="en-US" dirty="0"/>
              <a:t>Genetic testing</a:t>
            </a:r>
          </a:p>
        </p:txBody>
      </p:sp>
      <p:sp>
        <p:nvSpPr>
          <p:cNvPr id="3" name="Content Placeholder 2">
            <a:extLst>
              <a:ext uri="{FF2B5EF4-FFF2-40B4-BE49-F238E27FC236}">
                <a16:creationId xmlns:a16="http://schemas.microsoft.com/office/drawing/2014/main" id="{9EB7A2D6-CEB8-00E5-DA1C-F3A0EF8186FA}"/>
              </a:ext>
            </a:extLst>
          </p:cNvPr>
          <p:cNvSpPr>
            <a:spLocks noGrp="1"/>
          </p:cNvSpPr>
          <p:nvPr>
            <p:ph idx="1"/>
          </p:nvPr>
        </p:nvSpPr>
        <p:spPr>
          <a:xfrm>
            <a:off x="838200" y="1690688"/>
            <a:ext cx="10145486" cy="3820766"/>
          </a:xfrm>
        </p:spPr>
        <p:txBody>
          <a:bodyPr>
            <a:normAutofit/>
          </a:bodyPr>
          <a:lstStyle/>
          <a:p>
            <a:r>
              <a:rPr lang="en-US" dirty="0"/>
              <a:t>The coexistence of progressive </a:t>
            </a:r>
            <a:r>
              <a:rPr lang="en-US" dirty="0" err="1"/>
              <a:t>retino</a:t>
            </a:r>
            <a:r>
              <a:rPr lang="en-US" dirty="0"/>
              <a:t>-vasculopathy and leukoencephalopathy led us to suspect </a:t>
            </a:r>
            <a:r>
              <a:rPr lang="en" dirty="0"/>
              <a:t>cerebral leukoencephalopathy and systemic manifestations (RVCL-S).</a:t>
            </a:r>
            <a:r>
              <a:rPr lang="en-US" dirty="0"/>
              <a:t> </a:t>
            </a:r>
          </a:p>
          <a:p>
            <a:pPr marL="0" indent="0">
              <a:buNone/>
            </a:pPr>
            <a:endParaRPr lang="en" dirty="0"/>
          </a:p>
          <a:p>
            <a:r>
              <a:rPr lang="en" dirty="0"/>
              <a:t> Genetic testing was ordered and was positive for TREX-1, </a:t>
            </a:r>
            <a:r>
              <a:rPr lang="en-US" u="sng" dirty="0"/>
              <a:t>t</a:t>
            </a:r>
            <a:r>
              <a:rPr lang="en-US" dirty="0"/>
              <a:t>hree prime </a:t>
            </a:r>
            <a:r>
              <a:rPr lang="en-US" u="sng" dirty="0"/>
              <a:t>re</a:t>
            </a:r>
            <a:r>
              <a:rPr lang="en-US" dirty="0"/>
              <a:t>pair </a:t>
            </a:r>
            <a:r>
              <a:rPr lang="en-US" u="sng" dirty="0"/>
              <a:t>ex</a:t>
            </a:r>
            <a:r>
              <a:rPr lang="en-US" dirty="0"/>
              <a:t>onuclease -1 enzyme</a:t>
            </a:r>
            <a:r>
              <a:rPr lang="en" dirty="0"/>
              <a:t> gene mutation</a:t>
            </a:r>
            <a:r>
              <a:rPr lang="en-US" dirty="0"/>
              <a:t> (Chromosome 3: V235Gfs*6)</a:t>
            </a:r>
            <a:r>
              <a:rPr lang="en" dirty="0"/>
              <a:t>.</a:t>
            </a:r>
          </a:p>
        </p:txBody>
      </p:sp>
      <p:sp>
        <p:nvSpPr>
          <p:cNvPr id="4" name="TextBox 3">
            <a:extLst>
              <a:ext uri="{FF2B5EF4-FFF2-40B4-BE49-F238E27FC236}">
                <a16:creationId xmlns:a16="http://schemas.microsoft.com/office/drawing/2014/main" id="{B378576A-DB13-93F3-E4DC-3A28B3367C25}"/>
              </a:ext>
            </a:extLst>
          </p:cNvPr>
          <p:cNvSpPr txBox="1"/>
          <p:nvPr/>
        </p:nvSpPr>
        <p:spPr>
          <a:xfrm>
            <a:off x="2971256" y="5569545"/>
            <a:ext cx="8458745" cy="923330"/>
          </a:xfrm>
          <a:prstGeom prst="rect">
            <a:avLst/>
          </a:prstGeom>
          <a:noFill/>
        </p:spPr>
        <p:txBody>
          <a:bodyPr wrap="square" rtlCol="0">
            <a:spAutoFit/>
          </a:bodyPr>
          <a:lstStyle/>
          <a:p>
            <a:r>
              <a:rPr lang="en-US" b="1" dirty="0"/>
              <a:t>TREX-1 gene encodes for three prime repair exonuclease 1 enzyme</a:t>
            </a:r>
            <a:r>
              <a:rPr lang="en-US" dirty="0"/>
              <a:t>. This enzyme helps remove incorrect or damaged nucleotides from DNA and is required to maintain the integrity of genetic material. </a:t>
            </a:r>
          </a:p>
        </p:txBody>
      </p:sp>
      <p:pic>
        <p:nvPicPr>
          <p:cNvPr id="12" name="Audio 11">
            <a:extLst>
              <a:ext uri="{FF2B5EF4-FFF2-40B4-BE49-F238E27FC236}">
                <a16:creationId xmlns:a16="http://schemas.microsoft.com/office/drawing/2014/main" id="{B77CFF38-E742-CCFE-78A9-2D4310327A6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889396921"/>
      </p:ext>
    </p:extLst>
  </p:cSld>
  <p:clrMapOvr>
    <a:masterClrMapping/>
  </p:clrMapOvr>
  <mc:AlternateContent xmlns:mc="http://schemas.openxmlformats.org/markup-compatibility/2006" xmlns:p14="http://schemas.microsoft.com/office/powerpoint/2010/main">
    <mc:Choice Requires="p14">
      <p:transition spd="slow" p14:dur="2000" advTm="43392"/>
    </mc:Choice>
    <mc:Fallback xmlns="">
      <p:transition spd="slow" advTm="433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C01A4-7CE3-3090-2DA9-75A9E6F9DC9D}"/>
              </a:ext>
            </a:extLst>
          </p:cNvPr>
          <p:cNvSpPr>
            <a:spLocks noGrp="1"/>
          </p:cNvSpPr>
          <p:nvPr>
            <p:ph type="title"/>
          </p:nvPr>
        </p:nvSpPr>
        <p:spPr>
          <a:xfrm>
            <a:off x="667467" y="103868"/>
            <a:ext cx="10515600" cy="1325563"/>
          </a:xfrm>
        </p:spPr>
        <p:txBody>
          <a:bodyPr/>
          <a:lstStyle/>
          <a:p>
            <a:r>
              <a:rPr lang="en-US" dirty="0"/>
              <a:t>Case Summary</a:t>
            </a:r>
          </a:p>
        </p:txBody>
      </p:sp>
      <p:sp>
        <p:nvSpPr>
          <p:cNvPr id="3" name="Content Placeholder 2">
            <a:extLst>
              <a:ext uri="{FF2B5EF4-FFF2-40B4-BE49-F238E27FC236}">
                <a16:creationId xmlns:a16="http://schemas.microsoft.com/office/drawing/2014/main" id="{446F57F9-DD9B-F67C-EC3D-BAD1E3FAE6C0}"/>
              </a:ext>
            </a:extLst>
          </p:cNvPr>
          <p:cNvSpPr>
            <a:spLocks noGrp="1"/>
          </p:cNvSpPr>
          <p:nvPr>
            <p:ph idx="1"/>
          </p:nvPr>
        </p:nvSpPr>
        <p:spPr>
          <a:xfrm>
            <a:off x="471809" y="1233487"/>
            <a:ext cx="11248381" cy="4394427"/>
          </a:xfrm>
        </p:spPr>
        <p:txBody>
          <a:bodyPr>
            <a:noAutofit/>
          </a:bodyPr>
          <a:lstStyle/>
          <a:p>
            <a:r>
              <a:rPr lang="en-US" sz="2000" dirty="0"/>
              <a:t>54YO female with progressive </a:t>
            </a:r>
            <a:r>
              <a:rPr lang="en-US" sz="2000" dirty="0" err="1"/>
              <a:t>retino</a:t>
            </a:r>
            <a:r>
              <a:rPr lang="en-US" sz="2000" dirty="0"/>
              <a:t>-vasculopathy and neurological dysfunction over 3 years.</a:t>
            </a:r>
          </a:p>
          <a:p>
            <a:r>
              <a:rPr lang="en-US" sz="2000" dirty="0"/>
              <a:t>Retinal changes responsive to anti-VEGF series but neurologic deficits were unresponsive to MS therapy.</a:t>
            </a:r>
          </a:p>
          <a:p>
            <a:r>
              <a:rPr lang="en-US" sz="2000" dirty="0"/>
              <a:t>Neurologic symptoms were progressive with new mostly white matter lesions on sequential brain MRI.</a:t>
            </a:r>
          </a:p>
          <a:p>
            <a:r>
              <a:rPr lang="en-US" sz="2000" dirty="0"/>
              <a:t>Brain biopsy was non-specific and exhibited: </a:t>
            </a:r>
          </a:p>
          <a:p>
            <a:pPr lvl="1"/>
            <a:r>
              <a:rPr lang="en-US" sz="1800" dirty="0"/>
              <a:t>White matter gliosis, </a:t>
            </a:r>
            <a:r>
              <a:rPr lang="en-US" sz="1800" dirty="0" err="1"/>
              <a:t>lymphohistiocystic</a:t>
            </a:r>
            <a:r>
              <a:rPr lang="en-US" sz="1800" dirty="0"/>
              <a:t> infiltration</a:t>
            </a:r>
          </a:p>
          <a:p>
            <a:pPr lvl="1"/>
            <a:r>
              <a:rPr lang="en-US" sz="1800" dirty="0"/>
              <a:t>Variably reactive and sclerotic small vessels and parenchymal cavitation </a:t>
            </a:r>
          </a:p>
          <a:p>
            <a:pPr lvl="1"/>
            <a:r>
              <a:rPr lang="en-US" sz="1800" dirty="0"/>
              <a:t>Immunohistochemistry confirmed perivascular and parenchymal inflammation and absence of demyelination and malignancy </a:t>
            </a:r>
          </a:p>
          <a:p>
            <a:r>
              <a:rPr lang="en-US" sz="2000" dirty="0"/>
              <a:t>TREX-1 mutation was detected. </a:t>
            </a:r>
          </a:p>
          <a:p>
            <a:pPr marL="0" indent="0">
              <a:buNone/>
            </a:pPr>
            <a:r>
              <a:rPr lang="en-US" sz="2000" b="1" dirty="0"/>
              <a:t>Diagnosis: </a:t>
            </a:r>
            <a:r>
              <a:rPr lang="en-US" sz="2000" dirty="0"/>
              <a:t>Retinal vasculopathy with cerebral leukoencephalopathy (RVCL-S) resulting from a autosomal dominant frame shift mutation in the TREX-1 gene. </a:t>
            </a:r>
            <a:r>
              <a:rPr lang="en-US" sz="2000" b="1" dirty="0"/>
              <a:t> </a:t>
            </a:r>
            <a:endParaRPr lang="en-US" sz="2000" dirty="0"/>
          </a:p>
        </p:txBody>
      </p:sp>
      <p:pic>
        <p:nvPicPr>
          <p:cNvPr id="18" name="Audio 17">
            <a:extLst>
              <a:ext uri="{FF2B5EF4-FFF2-40B4-BE49-F238E27FC236}">
                <a16:creationId xmlns:a16="http://schemas.microsoft.com/office/drawing/2014/main" id="{3AF6AB60-6A8E-E90B-BEE6-BFC9AD0A155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708531276"/>
      </p:ext>
    </p:extLst>
  </p:cSld>
  <p:clrMapOvr>
    <a:masterClrMapping/>
  </p:clrMapOvr>
  <mc:AlternateContent xmlns:mc="http://schemas.openxmlformats.org/markup-compatibility/2006" xmlns:p14="http://schemas.microsoft.com/office/powerpoint/2010/main">
    <mc:Choice Requires="p14">
      <p:transition spd="slow" p14:dur="2000" advTm="22144"/>
    </mc:Choice>
    <mc:Fallback xmlns="">
      <p:transition spd="slow" advTm="221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8"/>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AE35B-7469-5F60-98E3-D89099BD5C7B}"/>
              </a:ext>
            </a:extLst>
          </p:cNvPr>
          <p:cNvSpPr>
            <a:spLocks noGrp="1"/>
          </p:cNvSpPr>
          <p:nvPr>
            <p:ph type="title"/>
          </p:nvPr>
        </p:nvSpPr>
        <p:spPr>
          <a:xfrm>
            <a:off x="489857" y="197189"/>
            <a:ext cx="11397343" cy="1325563"/>
          </a:xfrm>
        </p:spPr>
        <p:txBody>
          <a:bodyPr>
            <a:noAutofit/>
          </a:bodyPr>
          <a:lstStyle/>
          <a:p>
            <a:r>
              <a:rPr lang="en" sz="3200" dirty="0"/>
              <a:t>Retinal Vasculopathy with Cerebral Leukoencephalopathy and Systemic Manifestations (RVCL-S)</a:t>
            </a:r>
            <a:endParaRPr lang="en-US" sz="3200" dirty="0"/>
          </a:p>
        </p:txBody>
      </p:sp>
      <p:sp>
        <p:nvSpPr>
          <p:cNvPr id="3" name="Content Placeholder 2">
            <a:extLst>
              <a:ext uri="{FF2B5EF4-FFF2-40B4-BE49-F238E27FC236}">
                <a16:creationId xmlns:a16="http://schemas.microsoft.com/office/drawing/2014/main" id="{6154AB7E-6DBE-26AE-33B5-1607120107E4}"/>
              </a:ext>
            </a:extLst>
          </p:cNvPr>
          <p:cNvSpPr>
            <a:spLocks noGrp="1"/>
          </p:cNvSpPr>
          <p:nvPr>
            <p:ph idx="1"/>
          </p:nvPr>
        </p:nvSpPr>
        <p:spPr>
          <a:xfrm>
            <a:off x="489857" y="1611086"/>
            <a:ext cx="10961914" cy="3951515"/>
          </a:xfrm>
        </p:spPr>
        <p:txBody>
          <a:bodyPr>
            <a:noAutofit/>
          </a:bodyPr>
          <a:lstStyle/>
          <a:p>
            <a:pPr marL="457200" lvl="0" indent="-342900">
              <a:lnSpc>
                <a:spcPct val="115000"/>
              </a:lnSpc>
              <a:spcBef>
                <a:spcPts val="0"/>
              </a:spcBef>
              <a:buSzPts val="1800"/>
              <a:buChar char="●"/>
            </a:pPr>
            <a:r>
              <a:rPr lang="en-US" sz="2000" dirty="0"/>
              <a:t>First described by Grand et al in 1988 under the name cerebral leukoencephalopathy.</a:t>
            </a:r>
          </a:p>
          <a:p>
            <a:pPr marL="457200" lvl="0" indent="-342900">
              <a:lnSpc>
                <a:spcPct val="115000"/>
              </a:lnSpc>
              <a:spcBef>
                <a:spcPts val="0"/>
              </a:spcBef>
              <a:buSzPts val="1800"/>
              <a:buChar char="●"/>
            </a:pPr>
            <a:r>
              <a:rPr lang="en-US" sz="2000" dirty="0"/>
              <a:t>Subsequently published under various other names (CRV, HRV, HERNS and HAS) prior to being recognized as one inherited disorder.</a:t>
            </a:r>
          </a:p>
          <a:p>
            <a:pPr marL="457200" lvl="0" indent="-342900">
              <a:lnSpc>
                <a:spcPct val="115000"/>
              </a:lnSpc>
              <a:spcBef>
                <a:spcPts val="0"/>
              </a:spcBef>
              <a:buSzPts val="1800"/>
              <a:buChar char="●"/>
            </a:pPr>
            <a:r>
              <a:rPr lang="en-US" sz="2000" dirty="0"/>
              <a:t>In 2016, these were unified and recognized as one, rare autosomal dominant condition resulting from a truncated chromosome 3 TREX-1 gene.</a:t>
            </a:r>
          </a:p>
          <a:p>
            <a:pPr marL="457200" indent="-342900">
              <a:lnSpc>
                <a:spcPct val="115000"/>
              </a:lnSpc>
              <a:spcBef>
                <a:spcPts val="0"/>
              </a:spcBef>
              <a:buSzPts val="1800"/>
              <a:buFont typeface="Arial" panose="020B0604020202020204" pitchFamily="34" charset="0"/>
              <a:buChar char="●"/>
            </a:pPr>
            <a:r>
              <a:rPr lang="en-US" sz="2000" dirty="0"/>
              <a:t>100% penetrance and phenotypic variation between families and within one pedigree Currently, less than 50 families identified worldwide.</a:t>
            </a:r>
          </a:p>
          <a:p>
            <a:pPr marL="457200" indent="-342900">
              <a:lnSpc>
                <a:spcPct val="115000"/>
              </a:lnSpc>
              <a:spcBef>
                <a:spcPts val="0"/>
              </a:spcBef>
              <a:buSzPts val="1800"/>
              <a:buFont typeface="Arial" panose="020B0604020202020204" pitchFamily="34" charset="0"/>
              <a:buChar char="●"/>
            </a:pPr>
            <a:r>
              <a:rPr lang="en-US" sz="2000" dirty="0"/>
              <a:t>Presents between 30-50yrs of age with retinal vasculopathy, neurologic complaints.</a:t>
            </a:r>
          </a:p>
          <a:p>
            <a:pPr marL="457200" lvl="0" indent="-342900">
              <a:lnSpc>
                <a:spcPct val="115000"/>
              </a:lnSpc>
              <a:spcBef>
                <a:spcPts val="0"/>
              </a:spcBef>
              <a:buSzPts val="1800"/>
              <a:buChar char="●"/>
            </a:pPr>
            <a:r>
              <a:rPr lang="en-US" sz="2000" dirty="0"/>
              <a:t>Causes progressive retina, brain and various systemic microangiopathy.</a:t>
            </a:r>
          </a:p>
          <a:p>
            <a:pPr marL="457200" lvl="0" indent="-342900">
              <a:lnSpc>
                <a:spcPct val="115000"/>
              </a:lnSpc>
              <a:spcBef>
                <a:spcPts val="0"/>
              </a:spcBef>
              <a:buSzPts val="1800"/>
              <a:buChar char="●"/>
            </a:pPr>
            <a:r>
              <a:rPr lang="en-US" sz="2000" dirty="0"/>
              <a:t>Clinical features usually asynchronous and may occur at any time in the disease course.</a:t>
            </a:r>
          </a:p>
          <a:p>
            <a:pPr marL="114300" lvl="0" indent="0">
              <a:lnSpc>
                <a:spcPct val="115000"/>
              </a:lnSpc>
              <a:spcBef>
                <a:spcPts val="0"/>
              </a:spcBef>
              <a:buSzPts val="1800"/>
              <a:buNone/>
            </a:pPr>
            <a:endParaRPr lang="en-US" sz="2000" dirty="0"/>
          </a:p>
          <a:p>
            <a:endParaRPr lang="en-US" sz="2000" dirty="0"/>
          </a:p>
        </p:txBody>
      </p:sp>
      <p:pic>
        <p:nvPicPr>
          <p:cNvPr id="19" name="Audio 18">
            <a:extLst>
              <a:ext uri="{FF2B5EF4-FFF2-40B4-BE49-F238E27FC236}">
                <a16:creationId xmlns:a16="http://schemas.microsoft.com/office/drawing/2014/main" id="{F77B9D3B-6E6E-25EA-0F0A-59DFBB3EA56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22053451"/>
      </p:ext>
    </p:extLst>
  </p:cSld>
  <p:clrMapOvr>
    <a:masterClrMapping/>
  </p:clrMapOvr>
  <mc:AlternateContent xmlns:mc="http://schemas.openxmlformats.org/markup-compatibility/2006" xmlns:p14="http://schemas.microsoft.com/office/powerpoint/2010/main">
    <mc:Choice Requires="p14">
      <p:transition spd="slow" p14:dur="2000" advTm="43605"/>
    </mc:Choice>
    <mc:Fallback xmlns="">
      <p:transition spd="slow" advTm="436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9"/>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505819-FB1C-9473-73E5-774535D4F61D}"/>
            </a:ext>
          </a:extLst>
        </p:cNvPr>
        <p:cNvGrpSpPr/>
        <p:nvPr/>
      </p:nvGrpSpPr>
      <p:grpSpPr>
        <a:xfrm>
          <a:off x="0" y="0"/>
          <a:ext cx="0" cy="0"/>
          <a:chOff x="0" y="0"/>
          <a:chExt cx="0" cy="0"/>
        </a:xfrm>
      </p:grpSpPr>
      <p:sp>
        <p:nvSpPr>
          <p:cNvPr id="3" name="Google Shape;128;p24">
            <a:extLst>
              <a:ext uri="{FF2B5EF4-FFF2-40B4-BE49-F238E27FC236}">
                <a16:creationId xmlns:a16="http://schemas.microsoft.com/office/drawing/2014/main" id="{46BF45CD-75CC-1A5A-0A00-7E0CB1B8E4B6}"/>
              </a:ext>
            </a:extLst>
          </p:cNvPr>
          <p:cNvSpPr/>
          <p:nvPr/>
        </p:nvSpPr>
        <p:spPr>
          <a:xfrm>
            <a:off x="7377194" y="1904509"/>
            <a:ext cx="2077779" cy="530069"/>
          </a:xfrm>
          <a:prstGeom prst="roundRect">
            <a:avLst>
              <a:gd name="adj" fmla="val 50000"/>
            </a:avLst>
          </a:prstGeom>
          <a:solidFill>
            <a:schemeClr val="bg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dirty="0">
                <a:latin typeface="Roboto"/>
                <a:ea typeface="Roboto"/>
                <a:cs typeface="Roboto"/>
                <a:sym typeface="Roboto"/>
              </a:rPr>
              <a:t>Hepatic</a:t>
            </a:r>
            <a:endParaRPr b="1" dirty="0"/>
          </a:p>
        </p:txBody>
      </p:sp>
      <p:sp>
        <p:nvSpPr>
          <p:cNvPr id="4" name="Google Shape;129;p24">
            <a:extLst>
              <a:ext uri="{FF2B5EF4-FFF2-40B4-BE49-F238E27FC236}">
                <a16:creationId xmlns:a16="http://schemas.microsoft.com/office/drawing/2014/main" id="{8F0729ED-273A-15B7-75E6-993EE6C74672}"/>
              </a:ext>
            </a:extLst>
          </p:cNvPr>
          <p:cNvSpPr/>
          <p:nvPr/>
        </p:nvSpPr>
        <p:spPr>
          <a:xfrm>
            <a:off x="5058812" y="1904510"/>
            <a:ext cx="2198980" cy="530069"/>
          </a:xfrm>
          <a:prstGeom prst="roundRect">
            <a:avLst>
              <a:gd name="adj" fmla="val 50000"/>
            </a:avLst>
          </a:prstGeom>
          <a:solidFill>
            <a:schemeClr val="bg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dirty="0">
                <a:latin typeface="Roboto"/>
                <a:ea typeface="Roboto"/>
                <a:cs typeface="Roboto"/>
                <a:sym typeface="Roboto"/>
              </a:rPr>
              <a:t>Renal</a:t>
            </a:r>
            <a:endParaRPr b="1" dirty="0"/>
          </a:p>
        </p:txBody>
      </p:sp>
      <p:sp>
        <p:nvSpPr>
          <p:cNvPr id="5" name="Google Shape;130;p24">
            <a:extLst>
              <a:ext uri="{FF2B5EF4-FFF2-40B4-BE49-F238E27FC236}">
                <a16:creationId xmlns:a16="http://schemas.microsoft.com/office/drawing/2014/main" id="{7E488960-9B06-2295-93F1-1CDB7B756B13}"/>
              </a:ext>
            </a:extLst>
          </p:cNvPr>
          <p:cNvSpPr/>
          <p:nvPr/>
        </p:nvSpPr>
        <p:spPr>
          <a:xfrm>
            <a:off x="2449533" y="1717732"/>
            <a:ext cx="2516015" cy="4055753"/>
          </a:xfrm>
          <a:prstGeom prst="roundRect">
            <a:avLst/>
          </a:prstGeom>
          <a:solidFill>
            <a:schemeClr val="bg1"/>
          </a:solidFill>
          <a:ln>
            <a:noFill/>
          </a:ln>
        </p:spPr>
        <p:txBody>
          <a:bodyPr spcFirstLastPara="1" wrap="square" lIns="91425" tIns="91425" rIns="91425" bIns="91425" anchor="ctr" anchorCtr="0">
            <a:noAutofit/>
          </a:bodyPr>
          <a:lstStyle/>
          <a:p>
            <a:pPr marL="117475" lvl="0" indent="-117475" rtl="0">
              <a:spcBef>
                <a:spcPts val="0"/>
              </a:spcBef>
              <a:spcAft>
                <a:spcPts val="0"/>
              </a:spcAft>
              <a:buFont typeface="Arial" panose="020B0604020202020204" pitchFamily="34" charset="0"/>
              <a:buChar char="•"/>
            </a:pPr>
            <a:r>
              <a:rPr lang="en-US" sz="2000" dirty="0"/>
              <a:t>Focal/global dysfunction:</a:t>
            </a:r>
          </a:p>
          <a:p>
            <a:pPr marL="117475" indent="-117475">
              <a:buFont typeface="Arial" panose="020B0604020202020204" pitchFamily="34" charset="0"/>
              <a:buChar char="•"/>
            </a:pPr>
            <a:r>
              <a:rPr lang="en-US" sz="1400" dirty="0"/>
              <a:t>Stroke-like episodes</a:t>
            </a:r>
          </a:p>
          <a:p>
            <a:pPr marL="117475" indent="-117475">
              <a:buFont typeface="Arial" panose="020B0604020202020204" pitchFamily="34" charset="0"/>
              <a:buChar char="•"/>
            </a:pPr>
            <a:r>
              <a:rPr lang="en-US" sz="1400" dirty="0"/>
              <a:t>Headaches</a:t>
            </a:r>
          </a:p>
          <a:p>
            <a:pPr marL="117475" indent="-117475">
              <a:buFont typeface="Arial" panose="020B0604020202020204" pitchFamily="34" charset="0"/>
              <a:buChar char="•"/>
            </a:pPr>
            <a:r>
              <a:rPr lang="en-US" sz="1400" dirty="0"/>
              <a:t>Seizure disorder</a:t>
            </a:r>
          </a:p>
          <a:p>
            <a:pPr marL="117475" indent="-117475">
              <a:buFont typeface="Arial" panose="020B0604020202020204" pitchFamily="34" charset="0"/>
              <a:buChar char="•"/>
            </a:pPr>
            <a:r>
              <a:rPr lang="en-US" sz="1400" dirty="0"/>
              <a:t>Gait imbalance</a:t>
            </a:r>
          </a:p>
          <a:p>
            <a:pPr marL="117475" indent="-117475">
              <a:buFont typeface="Arial" panose="020B0604020202020204" pitchFamily="34" charset="0"/>
              <a:buChar char="•"/>
            </a:pPr>
            <a:r>
              <a:rPr lang="en-US" sz="1400" dirty="0"/>
              <a:t>Cognitive impairment</a:t>
            </a:r>
          </a:p>
          <a:p>
            <a:pPr marL="117475" indent="-117475">
              <a:buFont typeface="Arial" panose="020B0604020202020204" pitchFamily="34" charset="0"/>
              <a:buChar char="•"/>
            </a:pPr>
            <a:r>
              <a:rPr lang="en-US" sz="2000" dirty="0"/>
              <a:t>MRI: </a:t>
            </a:r>
            <a:r>
              <a:rPr lang="en-US" sz="1400" dirty="0"/>
              <a:t>punctate/nodular T2 hypersensitivity and rim-enhancing WML “pseudotumors” with mass effects +/- edema, prolonged contrast enhancement and DWI; mostly </a:t>
            </a:r>
            <a:r>
              <a:rPr lang="en-US" sz="1400" dirty="0" err="1"/>
              <a:t>fronto</a:t>
            </a:r>
            <a:r>
              <a:rPr lang="en-US" sz="1400" dirty="0"/>
              <a:t>-parietal and peri-ventricular.</a:t>
            </a:r>
          </a:p>
          <a:p>
            <a:pPr marL="117475" lvl="0" indent="-117475" rtl="0">
              <a:spcBef>
                <a:spcPts val="0"/>
              </a:spcBef>
              <a:spcAft>
                <a:spcPts val="0"/>
              </a:spcAft>
              <a:buFont typeface="Arial" panose="020B0604020202020204" pitchFamily="34" charset="0"/>
              <a:buChar char="•"/>
            </a:pPr>
            <a:r>
              <a:rPr lang="en-US" sz="2000" dirty="0"/>
              <a:t>CT Scan</a:t>
            </a:r>
            <a:r>
              <a:rPr lang="en-US" sz="1400" dirty="0"/>
              <a:t>: calcified WML</a:t>
            </a:r>
          </a:p>
        </p:txBody>
      </p:sp>
      <p:sp>
        <p:nvSpPr>
          <p:cNvPr id="8" name="Google Shape;133;p24">
            <a:extLst>
              <a:ext uri="{FF2B5EF4-FFF2-40B4-BE49-F238E27FC236}">
                <a16:creationId xmlns:a16="http://schemas.microsoft.com/office/drawing/2014/main" id="{7CFD3615-2639-2F22-A514-C3A46882FAE4}"/>
              </a:ext>
            </a:extLst>
          </p:cNvPr>
          <p:cNvSpPr/>
          <p:nvPr/>
        </p:nvSpPr>
        <p:spPr>
          <a:xfrm>
            <a:off x="1480457" y="184716"/>
            <a:ext cx="8850086" cy="716195"/>
          </a:xfrm>
          <a:prstGeom prst="roundRect">
            <a:avLst>
              <a:gd name="adj" fmla="val 50000"/>
            </a:avLst>
          </a:prstGeom>
          <a:solidFill>
            <a:schemeClr val="bg1"/>
          </a:solidFill>
          <a:ln>
            <a:noFill/>
          </a:ln>
        </p:spPr>
        <p:txBody>
          <a:bodyPr spcFirstLastPara="1" wrap="square" lIns="91425" tIns="91425" rIns="91425" bIns="91425" anchor="ctr" anchorCtr="0">
            <a:noAutofit/>
          </a:bodyPr>
          <a:lstStyle/>
          <a:p>
            <a:pPr marL="0" lvl="0" indent="0" rtl="0">
              <a:spcBef>
                <a:spcPts val="0"/>
              </a:spcBef>
              <a:spcAft>
                <a:spcPts val="0"/>
              </a:spcAft>
              <a:buNone/>
            </a:pPr>
            <a:r>
              <a:rPr lang="en" sz="4000" b="1" dirty="0">
                <a:latin typeface="Arial" panose="020B0604020202020204" pitchFamily="34" charset="0"/>
                <a:ea typeface="Roboto"/>
                <a:cs typeface="Arial" panose="020B0604020202020204" pitchFamily="34" charset="0"/>
                <a:sym typeface="Roboto"/>
              </a:rPr>
              <a:t>RVCL-S Clinical Manifestations</a:t>
            </a:r>
            <a:endParaRPr sz="4000" b="1" dirty="0">
              <a:latin typeface="Arial" panose="020B0604020202020204" pitchFamily="34" charset="0"/>
              <a:cs typeface="Arial" panose="020B0604020202020204" pitchFamily="34" charset="0"/>
            </a:endParaRPr>
          </a:p>
        </p:txBody>
      </p:sp>
      <p:sp>
        <p:nvSpPr>
          <p:cNvPr id="9" name="Google Shape;134;p24">
            <a:extLst>
              <a:ext uri="{FF2B5EF4-FFF2-40B4-BE49-F238E27FC236}">
                <a16:creationId xmlns:a16="http://schemas.microsoft.com/office/drawing/2014/main" id="{E6D8DB23-F77A-2AAC-E758-032E54DA0DE4}"/>
              </a:ext>
            </a:extLst>
          </p:cNvPr>
          <p:cNvSpPr/>
          <p:nvPr/>
        </p:nvSpPr>
        <p:spPr>
          <a:xfrm>
            <a:off x="9646134" y="1192313"/>
            <a:ext cx="2077779" cy="530069"/>
          </a:xfrm>
          <a:prstGeom prst="roundRect">
            <a:avLst>
              <a:gd name="adj" fmla="val 50000"/>
            </a:avLst>
          </a:prstGeom>
          <a:solidFill>
            <a:schemeClr val="bg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dirty="0">
                <a:latin typeface="Roboto"/>
                <a:ea typeface="Roboto"/>
                <a:cs typeface="Roboto"/>
                <a:sym typeface="Roboto"/>
              </a:rPr>
              <a:t>Other Systemic</a:t>
            </a:r>
            <a:endParaRPr b="1" dirty="0"/>
          </a:p>
        </p:txBody>
      </p:sp>
      <p:sp>
        <p:nvSpPr>
          <p:cNvPr id="10" name="Google Shape;135;p24">
            <a:extLst>
              <a:ext uri="{FF2B5EF4-FFF2-40B4-BE49-F238E27FC236}">
                <a16:creationId xmlns:a16="http://schemas.microsoft.com/office/drawing/2014/main" id="{15423B35-9903-E6EA-EBBA-48FF39203EF2}"/>
              </a:ext>
            </a:extLst>
          </p:cNvPr>
          <p:cNvSpPr/>
          <p:nvPr/>
        </p:nvSpPr>
        <p:spPr>
          <a:xfrm>
            <a:off x="351108" y="1098001"/>
            <a:ext cx="1817081" cy="530069"/>
          </a:xfrm>
          <a:prstGeom prst="roundRect">
            <a:avLst>
              <a:gd name="adj" fmla="val 50000"/>
            </a:avLst>
          </a:prstGeom>
          <a:solidFill>
            <a:schemeClr val="bg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dirty="0">
                <a:latin typeface="Roboto"/>
                <a:ea typeface="Roboto"/>
                <a:cs typeface="Roboto"/>
                <a:sym typeface="Roboto"/>
              </a:rPr>
              <a:t>Retina</a:t>
            </a:r>
            <a:endParaRPr b="1" dirty="0"/>
          </a:p>
        </p:txBody>
      </p:sp>
      <p:sp>
        <p:nvSpPr>
          <p:cNvPr id="11" name="Google Shape;136;p24">
            <a:extLst>
              <a:ext uri="{FF2B5EF4-FFF2-40B4-BE49-F238E27FC236}">
                <a16:creationId xmlns:a16="http://schemas.microsoft.com/office/drawing/2014/main" id="{227D97D1-F3A1-2A58-A2FE-4F89C835C87E}"/>
              </a:ext>
            </a:extLst>
          </p:cNvPr>
          <p:cNvSpPr/>
          <p:nvPr/>
        </p:nvSpPr>
        <p:spPr>
          <a:xfrm>
            <a:off x="101576" y="1688743"/>
            <a:ext cx="2257562" cy="4113732"/>
          </a:xfrm>
          <a:prstGeom prst="roundRect">
            <a:avLst/>
          </a:prstGeom>
          <a:solidFill>
            <a:schemeClr val="bg1"/>
          </a:solidFill>
          <a:ln>
            <a:noFill/>
          </a:ln>
        </p:spPr>
        <p:txBody>
          <a:bodyPr spcFirstLastPara="1" wrap="square" lIns="91425" tIns="91425" rIns="91425" bIns="91425" anchor="ctr" anchorCtr="0">
            <a:noAutofit/>
          </a:bodyPr>
          <a:lstStyle/>
          <a:p>
            <a:pPr marL="117475" lvl="0" indent="-117475" rtl="0">
              <a:spcBef>
                <a:spcPts val="0"/>
              </a:spcBef>
              <a:spcAft>
                <a:spcPts val="0"/>
              </a:spcAft>
              <a:buFont typeface="Arial" panose="020B0604020202020204" pitchFamily="34" charset="0"/>
              <a:buChar char="•"/>
            </a:pPr>
            <a:r>
              <a:rPr lang="en-US" sz="2000" dirty="0"/>
              <a:t>Vascular retinopathy: </a:t>
            </a:r>
            <a:r>
              <a:rPr lang="en-US" sz="1400" dirty="0"/>
              <a:t>hemorrhages, microaneurysms,  CWS, and telangiectasia.</a:t>
            </a:r>
          </a:p>
          <a:p>
            <a:pPr marL="117475" lvl="0" indent="-117475" rtl="0">
              <a:spcBef>
                <a:spcPts val="0"/>
              </a:spcBef>
              <a:spcAft>
                <a:spcPts val="0"/>
              </a:spcAft>
              <a:buFont typeface="Arial" panose="020B0604020202020204" pitchFamily="34" charset="0"/>
              <a:buChar char="•"/>
            </a:pPr>
            <a:r>
              <a:rPr lang="en-US" sz="2000" dirty="0"/>
              <a:t>FFA</a:t>
            </a:r>
            <a:r>
              <a:rPr lang="en-US" sz="1400" dirty="0"/>
              <a:t>:  microvascular anomalies, focal and extensive ischemia and perifoveal capillary occlusion and wide FAZ, and neovascularization.</a:t>
            </a:r>
          </a:p>
          <a:p>
            <a:pPr marL="117475" indent="-117475">
              <a:buFont typeface="Arial" panose="020B0604020202020204" pitchFamily="34" charset="0"/>
              <a:buChar char="•"/>
            </a:pPr>
            <a:r>
              <a:rPr lang="en-US" sz="2000" dirty="0"/>
              <a:t>OCTA: </a:t>
            </a:r>
            <a:r>
              <a:rPr lang="en-US" sz="1400" dirty="0"/>
              <a:t>deep and superficial capillary occlusion; wide FAZ  -  also present in those with pre-symptomatic RVCL-S.</a:t>
            </a:r>
            <a:endParaRPr sz="1400" dirty="0"/>
          </a:p>
        </p:txBody>
      </p:sp>
      <p:sp>
        <p:nvSpPr>
          <p:cNvPr id="12" name="Google Shape;137;p24">
            <a:extLst>
              <a:ext uri="{FF2B5EF4-FFF2-40B4-BE49-F238E27FC236}">
                <a16:creationId xmlns:a16="http://schemas.microsoft.com/office/drawing/2014/main" id="{780C47F0-FD63-3394-263F-E9C81D5DA1C2}"/>
              </a:ext>
            </a:extLst>
          </p:cNvPr>
          <p:cNvSpPr/>
          <p:nvPr/>
        </p:nvSpPr>
        <p:spPr>
          <a:xfrm>
            <a:off x="5055943" y="2877894"/>
            <a:ext cx="2258568" cy="2871783"/>
          </a:xfrm>
          <a:prstGeom prst="roundRect">
            <a:avLst/>
          </a:prstGeom>
          <a:solidFill>
            <a:schemeClr val="bg1"/>
          </a:solidFill>
          <a:ln>
            <a:noFill/>
          </a:ln>
        </p:spPr>
        <p:txBody>
          <a:bodyPr spcFirstLastPara="1" wrap="square" lIns="91425" tIns="91425" rIns="91425" bIns="91425" anchor="ctr" anchorCtr="0">
            <a:noAutofit/>
          </a:bodyPr>
          <a:lstStyle/>
          <a:p>
            <a:pPr marL="117475" lvl="0" indent="-117475" rtl="0">
              <a:spcBef>
                <a:spcPts val="0"/>
              </a:spcBef>
              <a:spcAft>
                <a:spcPts val="0"/>
              </a:spcAft>
              <a:buFont typeface="Arial" panose="020B0604020202020204" pitchFamily="34" charset="0"/>
              <a:buChar char="•"/>
            </a:pPr>
            <a:r>
              <a:rPr lang="en-US" sz="2000" dirty="0"/>
              <a:t>Microvascular Nephropathy: </a:t>
            </a:r>
            <a:r>
              <a:rPr lang="en-US" sz="1400" dirty="0"/>
              <a:t>Nephrosclerosis and glomerulosclerosis</a:t>
            </a:r>
            <a:r>
              <a:rPr lang="en-US" sz="2000" dirty="0"/>
              <a:t> -&gt; </a:t>
            </a:r>
            <a:r>
              <a:rPr lang="en-US" sz="1400" dirty="0"/>
              <a:t>Elevated creatinine and proteinuria</a:t>
            </a:r>
            <a:endParaRPr lang="en-US" sz="2000" dirty="0"/>
          </a:p>
          <a:p>
            <a:pPr marL="117475" lvl="0" indent="-117475" rtl="0">
              <a:spcBef>
                <a:spcPts val="0"/>
              </a:spcBef>
              <a:spcAft>
                <a:spcPts val="0"/>
              </a:spcAft>
              <a:buFont typeface="Arial" panose="020B0604020202020204" pitchFamily="34" charset="0"/>
              <a:buChar char="•"/>
            </a:pPr>
            <a:r>
              <a:rPr lang="en-US" sz="2000" dirty="0"/>
              <a:t>Usually mild</a:t>
            </a:r>
          </a:p>
          <a:p>
            <a:pPr marL="117475" lvl="0" indent="-117475" rtl="0">
              <a:spcBef>
                <a:spcPts val="0"/>
              </a:spcBef>
              <a:spcAft>
                <a:spcPts val="0"/>
              </a:spcAft>
              <a:buFont typeface="Arial" panose="020B0604020202020204" pitchFamily="34" charset="0"/>
              <a:buChar char="•"/>
            </a:pPr>
            <a:r>
              <a:rPr lang="en-US" sz="2000" dirty="0"/>
              <a:t>ESRD (rare)</a:t>
            </a:r>
            <a:endParaRPr sz="2000" dirty="0"/>
          </a:p>
        </p:txBody>
      </p:sp>
      <p:sp>
        <p:nvSpPr>
          <p:cNvPr id="13" name="Google Shape;138;p24">
            <a:extLst>
              <a:ext uri="{FF2B5EF4-FFF2-40B4-BE49-F238E27FC236}">
                <a16:creationId xmlns:a16="http://schemas.microsoft.com/office/drawing/2014/main" id="{52999658-C2AA-203D-3D3B-AF1DA1C45C6D}"/>
              </a:ext>
            </a:extLst>
          </p:cNvPr>
          <p:cNvSpPr/>
          <p:nvPr/>
        </p:nvSpPr>
        <p:spPr>
          <a:xfrm>
            <a:off x="7387566" y="2878461"/>
            <a:ext cx="2258568" cy="2871216"/>
          </a:xfrm>
          <a:prstGeom prst="roundRect">
            <a:avLst/>
          </a:prstGeom>
          <a:solidFill>
            <a:schemeClr val="bg1"/>
          </a:solidFill>
          <a:ln>
            <a:noFill/>
          </a:ln>
        </p:spPr>
        <p:txBody>
          <a:bodyPr spcFirstLastPara="1" wrap="square" lIns="91425" tIns="91425" rIns="91425" bIns="91425" anchor="ctr" anchorCtr="0">
            <a:noAutofit/>
          </a:bodyPr>
          <a:lstStyle/>
          <a:p>
            <a:pPr marL="117475" lvl="0" indent="-117475">
              <a:buFont typeface="Arial" panose="020B0604020202020204" pitchFamily="34" charset="0"/>
              <a:buChar char="•"/>
            </a:pPr>
            <a:r>
              <a:rPr lang="en-US" sz="2000" dirty="0"/>
              <a:t>Microvascular Hepatic disease: </a:t>
            </a:r>
            <a:r>
              <a:rPr lang="en-US" sz="1400" dirty="0"/>
              <a:t>elevated alkaline phosphatase and gamma-glutamyl transferase</a:t>
            </a:r>
          </a:p>
          <a:p>
            <a:pPr marL="117475" lvl="0" indent="-117475">
              <a:buFont typeface="Arial" panose="020B0604020202020204" pitchFamily="34" charset="0"/>
              <a:buChar char="•"/>
            </a:pPr>
            <a:r>
              <a:rPr lang="en-US" sz="2000" dirty="0"/>
              <a:t>Usually mild -modest</a:t>
            </a:r>
          </a:p>
          <a:p>
            <a:pPr marL="117475" lvl="0" indent="-117475">
              <a:buFont typeface="Arial" panose="020B0604020202020204" pitchFamily="34" charset="0"/>
              <a:buChar char="•"/>
            </a:pPr>
            <a:r>
              <a:rPr lang="en-US" sz="2000" dirty="0"/>
              <a:t>Cirrhosis (rare)</a:t>
            </a:r>
            <a:endParaRPr sz="2000" dirty="0"/>
          </a:p>
        </p:txBody>
      </p:sp>
      <p:sp>
        <p:nvSpPr>
          <p:cNvPr id="14" name="Google Shape;139;p24">
            <a:extLst>
              <a:ext uri="{FF2B5EF4-FFF2-40B4-BE49-F238E27FC236}">
                <a16:creationId xmlns:a16="http://schemas.microsoft.com/office/drawing/2014/main" id="{8D4C5C19-08E4-39E5-2922-B29AC7E8C49F}"/>
              </a:ext>
            </a:extLst>
          </p:cNvPr>
          <p:cNvSpPr/>
          <p:nvPr/>
        </p:nvSpPr>
        <p:spPr>
          <a:xfrm>
            <a:off x="9751529" y="2406483"/>
            <a:ext cx="2258568" cy="3298925"/>
          </a:xfrm>
          <a:prstGeom prst="roundRect">
            <a:avLst/>
          </a:prstGeom>
          <a:solidFill>
            <a:schemeClr val="bg1"/>
          </a:solidFill>
          <a:ln>
            <a:noFill/>
          </a:ln>
        </p:spPr>
        <p:txBody>
          <a:bodyPr spcFirstLastPara="1" wrap="square" lIns="91425" tIns="91425" rIns="91425" bIns="91425" anchor="ctr" anchorCtr="0">
            <a:noAutofit/>
          </a:bodyPr>
          <a:lstStyle/>
          <a:p>
            <a:pPr marL="117475" lvl="0" indent="-117475" rtl="0">
              <a:spcBef>
                <a:spcPts val="0"/>
              </a:spcBef>
              <a:spcAft>
                <a:spcPts val="0"/>
              </a:spcAft>
              <a:buFont typeface="Arial" panose="020B0604020202020204" pitchFamily="34" charset="0"/>
              <a:buChar char="•"/>
            </a:pPr>
            <a:r>
              <a:rPr lang="en-US" sz="2000" dirty="0"/>
              <a:t>Hypertension</a:t>
            </a:r>
          </a:p>
          <a:p>
            <a:pPr marL="117475" lvl="0" indent="-117475" rtl="0">
              <a:spcBef>
                <a:spcPts val="0"/>
              </a:spcBef>
              <a:spcAft>
                <a:spcPts val="0"/>
              </a:spcAft>
              <a:buFont typeface="Arial" panose="020B0604020202020204" pitchFamily="34" charset="0"/>
              <a:buChar char="•"/>
            </a:pPr>
            <a:r>
              <a:rPr lang="en-US" sz="2000" dirty="0"/>
              <a:t>Raynaud’s phenomenon</a:t>
            </a:r>
          </a:p>
          <a:p>
            <a:pPr marL="117475" lvl="0" indent="-117475" rtl="0">
              <a:spcBef>
                <a:spcPts val="0"/>
              </a:spcBef>
              <a:spcAft>
                <a:spcPts val="0"/>
              </a:spcAft>
              <a:buFont typeface="Arial" panose="020B0604020202020204" pitchFamily="34" charset="0"/>
              <a:buChar char="•"/>
            </a:pPr>
            <a:r>
              <a:rPr lang="en-US" sz="2000" dirty="0"/>
              <a:t>Anemia</a:t>
            </a:r>
          </a:p>
          <a:p>
            <a:pPr marL="117475" lvl="0" indent="-117475" rtl="0">
              <a:spcBef>
                <a:spcPts val="0"/>
              </a:spcBef>
              <a:spcAft>
                <a:spcPts val="0"/>
              </a:spcAft>
              <a:buFont typeface="Arial" panose="020B0604020202020204" pitchFamily="34" charset="0"/>
              <a:buChar char="•"/>
            </a:pPr>
            <a:r>
              <a:rPr lang="en-US" sz="2000" dirty="0"/>
              <a:t>Sub-clinical hypothyroidism</a:t>
            </a:r>
          </a:p>
          <a:p>
            <a:pPr marL="117475" lvl="0" indent="-117475" rtl="0">
              <a:spcBef>
                <a:spcPts val="0"/>
              </a:spcBef>
              <a:spcAft>
                <a:spcPts val="0"/>
              </a:spcAft>
              <a:buFont typeface="Arial" panose="020B0604020202020204" pitchFamily="34" charset="0"/>
              <a:buChar char="•"/>
            </a:pPr>
            <a:r>
              <a:rPr lang="en-US" sz="2000" dirty="0"/>
              <a:t>Gastrointestinal bleeds</a:t>
            </a:r>
          </a:p>
          <a:p>
            <a:pPr marL="117475" lvl="0" indent="-117475" rtl="0">
              <a:spcBef>
                <a:spcPts val="0"/>
              </a:spcBef>
              <a:spcAft>
                <a:spcPts val="0"/>
              </a:spcAft>
              <a:buFont typeface="Arial" panose="020B0604020202020204" pitchFamily="34" charset="0"/>
              <a:buChar char="•"/>
            </a:pPr>
            <a:r>
              <a:rPr lang="en-US" sz="2000" dirty="0"/>
              <a:t>Psychiatric disorders</a:t>
            </a:r>
            <a:endParaRPr sz="2000" dirty="0"/>
          </a:p>
        </p:txBody>
      </p:sp>
      <p:sp>
        <p:nvSpPr>
          <p:cNvPr id="19" name="Google Shape;144;p24">
            <a:extLst>
              <a:ext uri="{FF2B5EF4-FFF2-40B4-BE49-F238E27FC236}">
                <a16:creationId xmlns:a16="http://schemas.microsoft.com/office/drawing/2014/main" id="{1AF0B93E-0CD2-6E6D-BD14-A0D4E01F59A3}"/>
              </a:ext>
            </a:extLst>
          </p:cNvPr>
          <p:cNvSpPr/>
          <p:nvPr/>
        </p:nvSpPr>
        <p:spPr>
          <a:xfrm>
            <a:off x="2520262" y="1120853"/>
            <a:ext cx="2183607" cy="549304"/>
          </a:xfrm>
          <a:prstGeom prst="roundRect">
            <a:avLst>
              <a:gd name="adj" fmla="val 50000"/>
            </a:avLst>
          </a:prstGeom>
          <a:solidFill>
            <a:schemeClr val="bg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dirty="0">
                <a:latin typeface="Roboto"/>
                <a:ea typeface="Roboto"/>
                <a:cs typeface="Roboto"/>
                <a:sym typeface="Roboto"/>
              </a:rPr>
              <a:t>Brain</a:t>
            </a:r>
            <a:endParaRPr b="1" dirty="0"/>
          </a:p>
        </p:txBody>
      </p:sp>
      <p:sp>
        <p:nvSpPr>
          <p:cNvPr id="2" name="Google Shape;134;p24">
            <a:extLst>
              <a:ext uri="{FF2B5EF4-FFF2-40B4-BE49-F238E27FC236}">
                <a16:creationId xmlns:a16="http://schemas.microsoft.com/office/drawing/2014/main" id="{AC114609-D464-14BD-64F0-B3A8C8E896DF}"/>
              </a:ext>
            </a:extLst>
          </p:cNvPr>
          <p:cNvSpPr/>
          <p:nvPr/>
        </p:nvSpPr>
        <p:spPr>
          <a:xfrm>
            <a:off x="5055943" y="1169421"/>
            <a:ext cx="4399030" cy="530069"/>
          </a:xfrm>
          <a:prstGeom prst="roundRect">
            <a:avLst>
              <a:gd name="adj" fmla="val 50000"/>
            </a:avLst>
          </a:prstGeom>
          <a:solidFill>
            <a:schemeClr val="bg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dirty="0">
                <a:latin typeface="Roboto"/>
                <a:ea typeface="Roboto"/>
                <a:cs typeface="Roboto"/>
                <a:sym typeface="Roboto"/>
              </a:rPr>
              <a:t>Common Systemic Manifestations</a:t>
            </a:r>
            <a:endParaRPr b="1" dirty="0"/>
          </a:p>
        </p:txBody>
      </p:sp>
      <p:sp>
        <p:nvSpPr>
          <p:cNvPr id="6" name="TextBox 5">
            <a:extLst>
              <a:ext uri="{FF2B5EF4-FFF2-40B4-BE49-F238E27FC236}">
                <a16:creationId xmlns:a16="http://schemas.microsoft.com/office/drawing/2014/main" id="{BEA78D50-82F0-D1A5-DAAF-69DBE132D99E}"/>
              </a:ext>
            </a:extLst>
          </p:cNvPr>
          <p:cNvSpPr txBox="1"/>
          <p:nvPr/>
        </p:nvSpPr>
        <p:spPr>
          <a:xfrm>
            <a:off x="3030476" y="6051959"/>
            <a:ext cx="8693437" cy="461665"/>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CWS: </a:t>
            </a:r>
            <a:r>
              <a:rPr lang="en-US" sz="1200" dirty="0">
                <a:latin typeface="Arial" panose="020B0604020202020204" pitchFamily="34" charset="0"/>
                <a:cs typeface="Arial" panose="020B0604020202020204" pitchFamily="34" charset="0"/>
              </a:rPr>
              <a:t>cotton wool spot; </a:t>
            </a:r>
            <a:r>
              <a:rPr lang="en-US" sz="1200" b="1" dirty="0">
                <a:latin typeface="Arial" panose="020B0604020202020204" pitchFamily="34" charset="0"/>
                <a:cs typeface="Arial" panose="020B0604020202020204" pitchFamily="34" charset="0"/>
              </a:rPr>
              <a:t>FFA: </a:t>
            </a:r>
            <a:r>
              <a:rPr lang="en-US" sz="1200" dirty="0">
                <a:latin typeface="Arial" panose="020B0604020202020204" pitchFamily="34" charset="0"/>
                <a:cs typeface="Arial" panose="020B0604020202020204" pitchFamily="34" charset="0"/>
              </a:rPr>
              <a:t>Fundus fluorescein angiogram</a:t>
            </a:r>
            <a:r>
              <a:rPr lang="en-US" sz="1200" b="1" dirty="0">
                <a:latin typeface="Arial" panose="020B0604020202020204" pitchFamily="34" charset="0"/>
                <a:cs typeface="Arial" panose="020B0604020202020204" pitchFamily="34" charset="0"/>
              </a:rPr>
              <a:t>; OCTA: </a:t>
            </a:r>
            <a:r>
              <a:rPr lang="en-US" sz="1200" dirty="0">
                <a:latin typeface="Arial" panose="020B0604020202020204" pitchFamily="34" charset="0"/>
                <a:cs typeface="Arial" panose="020B0604020202020204" pitchFamily="34" charset="0"/>
              </a:rPr>
              <a:t>optical coherence tomogram – angiography</a:t>
            </a:r>
            <a:r>
              <a:rPr lang="en-US" sz="1200" b="1" dirty="0">
                <a:latin typeface="Arial" panose="020B0604020202020204" pitchFamily="34" charset="0"/>
                <a:cs typeface="Arial" panose="020B0604020202020204" pitchFamily="34" charset="0"/>
              </a:rPr>
              <a:t>; WML: </a:t>
            </a:r>
            <a:r>
              <a:rPr lang="en-US" sz="1200" dirty="0"/>
              <a:t>white matter lesions; </a:t>
            </a:r>
            <a:r>
              <a:rPr lang="en-US" sz="1200" b="1" dirty="0">
                <a:latin typeface="Arial" panose="020B0604020202020204" pitchFamily="34" charset="0"/>
                <a:cs typeface="Arial" panose="020B0604020202020204" pitchFamily="34" charset="0"/>
              </a:rPr>
              <a:t>DWI: </a:t>
            </a:r>
            <a:r>
              <a:rPr lang="en-US" sz="1200" dirty="0">
                <a:latin typeface="Arial" panose="020B0604020202020204" pitchFamily="34" charset="0"/>
                <a:cs typeface="Arial" panose="020B0604020202020204" pitchFamily="34" charset="0"/>
              </a:rPr>
              <a:t>Diffusion weighted imaging;</a:t>
            </a:r>
            <a:r>
              <a:rPr lang="en-US" sz="1200" b="1" dirty="0">
                <a:latin typeface="Arial" panose="020B0604020202020204" pitchFamily="34" charset="0"/>
                <a:cs typeface="Arial" panose="020B0604020202020204" pitchFamily="34" charset="0"/>
              </a:rPr>
              <a:t> ESRD: </a:t>
            </a:r>
            <a:r>
              <a:rPr lang="en-US" sz="1200" dirty="0">
                <a:latin typeface="Arial" panose="020B0604020202020204" pitchFamily="34" charset="0"/>
                <a:cs typeface="Arial" panose="020B0604020202020204" pitchFamily="34" charset="0"/>
              </a:rPr>
              <a:t>end-stage renal disease); </a:t>
            </a:r>
            <a:r>
              <a:rPr lang="en-US" sz="1200" b="1" dirty="0">
                <a:latin typeface="Arial" panose="020B0604020202020204" pitchFamily="34" charset="0"/>
                <a:cs typeface="Arial" panose="020B0604020202020204" pitchFamily="34" charset="0"/>
              </a:rPr>
              <a:t>FAZ:</a:t>
            </a:r>
            <a:r>
              <a:rPr lang="en-US" sz="1200" dirty="0">
                <a:latin typeface="Arial" panose="020B0604020202020204" pitchFamily="34" charset="0"/>
                <a:cs typeface="Arial" panose="020B0604020202020204" pitchFamily="34" charset="0"/>
              </a:rPr>
              <a:t> foveal avascular zone.</a:t>
            </a:r>
            <a:r>
              <a:rPr lang="en-US" sz="1200" b="1" dirty="0">
                <a:latin typeface="Arial" panose="020B0604020202020204" pitchFamily="34" charset="0"/>
                <a:cs typeface="Arial" panose="020B0604020202020204" pitchFamily="34" charset="0"/>
              </a:rPr>
              <a:t> </a:t>
            </a:r>
            <a:endParaRPr lang="en-US" sz="1200" dirty="0">
              <a:latin typeface="Arial" panose="020B0604020202020204" pitchFamily="34" charset="0"/>
              <a:cs typeface="Arial" panose="020B0604020202020204" pitchFamily="34" charset="0"/>
            </a:endParaRPr>
          </a:p>
        </p:txBody>
      </p:sp>
      <p:pic>
        <p:nvPicPr>
          <p:cNvPr id="29" name="Audio 28">
            <a:extLst>
              <a:ext uri="{FF2B5EF4-FFF2-40B4-BE49-F238E27FC236}">
                <a16:creationId xmlns:a16="http://schemas.microsoft.com/office/drawing/2014/main" id="{0FF26871-8CDD-C619-A70C-0E4F1A5DB523}"/>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226800" y="5892800"/>
            <a:ext cx="812800" cy="812800"/>
          </a:xfrm>
          <a:prstGeom prst="rect">
            <a:avLst/>
          </a:prstGeom>
        </p:spPr>
      </p:pic>
    </p:spTree>
    <p:custDataLst>
      <p:tags r:id="rId1"/>
    </p:custDataLst>
    <p:extLst>
      <p:ext uri="{BB962C8B-B14F-4D97-AF65-F5344CB8AC3E}">
        <p14:creationId xmlns:p14="http://schemas.microsoft.com/office/powerpoint/2010/main" val="487207562"/>
      </p:ext>
    </p:extLst>
  </p:cSld>
  <p:clrMapOvr>
    <a:masterClrMapping/>
  </p:clrMapOvr>
  <mc:AlternateContent xmlns:mc="http://schemas.openxmlformats.org/markup-compatibility/2006" xmlns:p14="http://schemas.microsoft.com/office/powerpoint/2010/main">
    <mc:Choice Requires="p14">
      <p:transition spd="slow" p14:dur="2000" advTm="29738"/>
    </mc:Choice>
    <mc:Fallback xmlns="">
      <p:transition spd="slow" advTm="297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9"/>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00"/>
                                        <p:tgtEl>
                                          <p:spTgt spid="11"/>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4" fill="hold" display="0">
                  <p:stCondLst>
                    <p:cond delay="indefinite"/>
                  </p:stCondLst>
                  <p:endCondLst>
                    <p:cond evt="onStopAudio" delay="0">
                      <p:tgtEl>
                        <p:sldTgt/>
                      </p:tgtEl>
                    </p:cond>
                  </p:endCondLst>
                </p:cTn>
                <p:tgtEl>
                  <p:spTgt spid="29"/>
                </p:tgtEl>
              </p:cMediaNode>
            </p:audio>
          </p:childTnLst>
        </p:cTn>
      </p:par>
    </p:tnLst>
    <p:bldLst>
      <p:bldP spid="5" grpId="0" animBg="1"/>
      <p:bldP spid="11" grpId="0" animBg="1"/>
      <p:bldP spid="12" grpId="0" animBg="1"/>
      <p:bldP spid="13" grpId="0" animBg="1"/>
      <p:bldP spid="1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A6FACDE-6C11-E899-7A23-E8E4EEBA2757}"/>
              </a:ext>
            </a:extLst>
          </p:cNvPr>
          <p:cNvSpPr>
            <a:spLocks noGrp="1"/>
          </p:cNvSpPr>
          <p:nvPr>
            <p:ph idx="1"/>
          </p:nvPr>
        </p:nvSpPr>
        <p:spPr>
          <a:xfrm>
            <a:off x="348228" y="1326487"/>
            <a:ext cx="11495541" cy="4888471"/>
          </a:xfrm>
        </p:spPr>
        <p:txBody>
          <a:bodyPr>
            <a:normAutofit fontScale="62500" lnSpcReduction="20000"/>
          </a:bodyPr>
          <a:lstStyle/>
          <a:p>
            <a:r>
              <a:rPr lang="en-US" dirty="0"/>
              <a:t>RVCL-S often is misdiagnosed as MS, brain tumor, autoimmune vasculitis or CADASIL.</a:t>
            </a:r>
          </a:p>
          <a:p>
            <a:r>
              <a:rPr lang="en-US" dirty="0"/>
              <a:t>RVCL-S is likely under-recognized and underdiagnosed.</a:t>
            </a:r>
          </a:p>
          <a:p>
            <a:r>
              <a:rPr lang="en-US" dirty="0"/>
              <a:t>High index of suspicion from constellation of symptoms/signs with genetic testing is best means for diagnosing RVCL-S.</a:t>
            </a:r>
          </a:p>
          <a:p>
            <a:r>
              <a:rPr lang="en-US" dirty="0"/>
              <a:t>Early retinal changes in pre-symptomatic patients with TREX-1 mutation noted on OCTA analysis.</a:t>
            </a:r>
          </a:p>
          <a:p>
            <a:pPr lvl="1"/>
            <a:r>
              <a:rPr lang="en-US" dirty="0"/>
              <a:t>Decreased retinal vascular density</a:t>
            </a:r>
          </a:p>
          <a:p>
            <a:pPr lvl="1"/>
            <a:r>
              <a:rPr lang="en-US" dirty="0"/>
              <a:t>Enlarged FAZ</a:t>
            </a:r>
          </a:p>
          <a:p>
            <a:r>
              <a:rPr lang="en-US" dirty="0"/>
              <a:t>Currently, there is no treatment; manage with a multi-disciplinary team for all clinical manifestations.</a:t>
            </a:r>
          </a:p>
          <a:p>
            <a:pPr lvl="1"/>
            <a:r>
              <a:rPr lang="en-US" dirty="0"/>
              <a:t>Corticosteroids and immunosuppressants are not effective</a:t>
            </a:r>
          </a:p>
          <a:p>
            <a:pPr lvl="1"/>
            <a:r>
              <a:rPr lang="en-US" dirty="0"/>
              <a:t>Thrombolytic therapy (e.g. TPA) not indicated – not thromboembolic disease</a:t>
            </a:r>
          </a:p>
          <a:p>
            <a:r>
              <a:rPr lang="en-US" dirty="0"/>
              <a:t> Premature death often occurs 5-10 years after onset of symptoms from complications of neurologic or systemic disease.</a:t>
            </a:r>
          </a:p>
          <a:p>
            <a:r>
              <a:rPr lang="en-US" dirty="0"/>
              <a:t>Early recognition important for:</a:t>
            </a:r>
          </a:p>
          <a:p>
            <a:pPr lvl="1"/>
            <a:r>
              <a:rPr lang="en-US" dirty="0"/>
              <a:t>Management of complications</a:t>
            </a:r>
          </a:p>
          <a:p>
            <a:pPr lvl="1"/>
            <a:r>
              <a:rPr lang="en-US" dirty="0"/>
              <a:t>Prevention of misdiagnosis and inappropriate management or unnecessary biopsies.</a:t>
            </a:r>
          </a:p>
          <a:p>
            <a:pPr lvl="1"/>
            <a:r>
              <a:rPr lang="en-US" dirty="0"/>
              <a:t>Genetic counselling </a:t>
            </a:r>
          </a:p>
          <a:p>
            <a:pPr lvl="1"/>
            <a:r>
              <a:rPr lang="en-US" dirty="0"/>
              <a:t>Detailing disease course, characterizing pathogenesis, identifying biomarkers and for trials of possible disease-modifying intervention</a:t>
            </a:r>
          </a:p>
          <a:p>
            <a:endParaRPr lang="en-US" dirty="0"/>
          </a:p>
        </p:txBody>
      </p:sp>
      <p:sp>
        <p:nvSpPr>
          <p:cNvPr id="5" name="Title 1">
            <a:extLst>
              <a:ext uri="{FF2B5EF4-FFF2-40B4-BE49-F238E27FC236}">
                <a16:creationId xmlns:a16="http://schemas.microsoft.com/office/drawing/2014/main" id="{1CC9A4C5-285F-C9A0-F9C2-0605476AE423}"/>
              </a:ext>
            </a:extLst>
          </p:cNvPr>
          <p:cNvSpPr>
            <a:spLocks noGrp="1"/>
          </p:cNvSpPr>
          <p:nvPr>
            <p:ph type="title"/>
          </p:nvPr>
        </p:nvSpPr>
        <p:spPr>
          <a:xfrm>
            <a:off x="348228" y="64398"/>
            <a:ext cx="11495541" cy="1157288"/>
          </a:xfrm>
        </p:spPr>
        <p:txBody>
          <a:bodyPr>
            <a:normAutofit/>
          </a:bodyPr>
          <a:lstStyle/>
          <a:p>
            <a:r>
              <a:rPr lang="en" sz="3200" dirty="0"/>
              <a:t>Retinal Vasculopathy with Cerebral Leukoencephalopathy and Systemic Manifestations (RVCL-S)</a:t>
            </a:r>
            <a:endParaRPr lang="en-US" sz="3200" dirty="0"/>
          </a:p>
        </p:txBody>
      </p:sp>
      <p:sp>
        <p:nvSpPr>
          <p:cNvPr id="2" name="TextBox 1">
            <a:extLst>
              <a:ext uri="{FF2B5EF4-FFF2-40B4-BE49-F238E27FC236}">
                <a16:creationId xmlns:a16="http://schemas.microsoft.com/office/drawing/2014/main" id="{51C94F10-2010-4F07-0D34-C0DD1296D72B}"/>
              </a:ext>
            </a:extLst>
          </p:cNvPr>
          <p:cNvSpPr txBox="1"/>
          <p:nvPr/>
        </p:nvSpPr>
        <p:spPr>
          <a:xfrm>
            <a:off x="3584018" y="6214958"/>
            <a:ext cx="8051722" cy="461665"/>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CADASIL </a:t>
            </a:r>
            <a:r>
              <a:rPr lang="en-US" sz="1200" dirty="0">
                <a:latin typeface="Arial" panose="020B0604020202020204" pitchFamily="34" charset="0"/>
                <a:cs typeface="Arial" panose="020B0604020202020204" pitchFamily="34" charset="0"/>
              </a:rPr>
              <a:t>(Cerebral autosomal dominant arteriopathy with subcortical infarcts and leukoencephalopathy; </a:t>
            </a:r>
            <a:r>
              <a:rPr lang="en-US" sz="1200" b="1" dirty="0">
                <a:latin typeface="Arial" panose="020B0604020202020204" pitchFamily="34" charset="0"/>
                <a:cs typeface="Arial" panose="020B0604020202020204" pitchFamily="34" charset="0"/>
              </a:rPr>
              <a:t>OCTA: </a:t>
            </a:r>
            <a:r>
              <a:rPr lang="en-US" sz="1200" dirty="0">
                <a:latin typeface="Arial" panose="020B0604020202020204" pitchFamily="34" charset="0"/>
                <a:cs typeface="Arial" panose="020B0604020202020204" pitchFamily="34" charset="0"/>
              </a:rPr>
              <a:t>Optical Coherence Tomography – Angiography; </a:t>
            </a:r>
            <a:r>
              <a:rPr lang="en-US" sz="1200" b="1" dirty="0"/>
              <a:t>FAZ</a:t>
            </a:r>
            <a:r>
              <a:rPr lang="en-US" sz="1200" dirty="0"/>
              <a:t>: foveal avascular zone; </a:t>
            </a:r>
            <a:r>
              <a:rPr lang="en-US" sz="1200" b="1" dirty="0"/>
              <a:t>TPA</a:t>
            </a:r>
            <a:r>
              <a:rPr lang="en-US" sz="1200" dirty="0"/>
              <a:t>: Tissue Plasminogen Activator</a:t>
            </a:r>
          </a:p>
        </p:txBody>
      </p:sp>
      <p:pic>
        <p:nvPicPr>
          <p:cNvPr id="25" name="Audio 24">
            <a:extLst>
              <a:ext uri="{FF2B5EF4-FFF2-40B4-BE49-F238E27FC236}">
                <a16:creationId xmlns:a16="http://schemas.microsoft.com/office/drawing/2014/main" id="{D2AEECE7-BF07-343F-7E6C-8A1DEAEBC81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727553576"/>
      </p:ext>
    </p:extLst>
  </p:cSld>
  <p:clrMapOvr>
    <a:masterClrMapping/>
  </p:clrMapOvr>
  <mc:AlternateContent xmlns:mc="http://schemas.openxmlformats.org/markup-compatibility/2006" xmlns:p14="http://schemas.microsoft.com/office/powerpoint/2010/main">
    <mc:Choice Requires="p14">
      <p:transition spd="slow" p14:dur="2000" advTm="18432"/>
    </mc:Choice>
    <mc:Fallback xmlns="">
      <p:transition spd="slow" advTm="184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5"/>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73ED2-B5B2-EE7B-375B-37F2DB7894FF}"/>
              </a:ext>
            </a:extLst>
          </p:cNvPr>
          <p:cNvSpPr>
            <a:spLocks noGrp="1"/>
          </p:cNvSpPr>
          <p:nvPr>
            <p:ph type="title"/>
          </p:nvPr>
        </p:nvSpPr>
        <p:spPr>
          <a:xfrm>
            <a:off x="968829" y="2564039"/>
            <a:ext cx="10515600" cy="1325563"/>
          </a:xfrm>
        </p:spPr>
        <p:txBody>
          <a:bodyPr/>
          <a:lstStyle/>
          <a:p>
            <a:r>
              <a:rPr lang="en-US" b="1" dirty="0">
                <a:latin typeface="Arial" panose="020B0604020202020204" pitchFamily="34" charset="0"/>
                <a:cs typeface="Arial" panose="020B0604020202020204" pitchFamily="34" charset="0"/>
              </a:rPr>
              <a:t>What would you do next?</a:t>
            </a:r>
          </a:p>
        </p:txBody>
      </p:sp>
      <p:pic>
        <p:nvPicPr>
          <p:cNvPr id="16" name="Audio 15">
            <a:extLst>
              <a:ext uri="{FF2B5EF4-FFF2-40B4-BE49-F238E27FC236}">
                <a16:creationId xmlns:a16="http://schemas.microsoft.com/office/drawing/2014/main" id="{B336BB80-2500-A46B-7E07-FD33E8C35A0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532683132"/>
      </p:ext>
    </p:extLst>
  </p:cSld>
  <p:clrMapOvr>
    <a:masterClrMapping/>
  </p:clrMapOvr>
  <mc:AlternateContent xmlns:mc="http://schemas.openxmlformats.org/markup-compatibility/2006">
    <mc:Choice xmlns:p14="http://schemas.microsoft.com/office/powerpoint/2010/main" Requires="p14">
      <p:transition spd="slow" p14:dur="2000" advTm="2602"/>
    </mc:Choice>
    <mc:Fallback>
      <p:transition spd="slow" advTm="26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9C0F9-1192-7BF5-CA6C-066F798CDB69}"/>
              </a:ext>
            </a:extLst>
          </p:cNvPr>
          <p:cNvSpPr>
            <a:spLocks noGrp="1"/>
          </p:cNvSpPr>
          <p:nvPr>
            <p:ph type="title"/>
          </p:nvPr>
        </p:nvSpPr>
        <p:spPr>
          <a:xfrm>
            <a:off x="1162878" y="212725"/>
            <a:ext cx="9866244" cy="1325563"/>
          </a:xfrm>
        </p:spPr>
        <p:txBody>
          <a:bodyPr/>
          <a:lstStyle/>
          <a:p>
            <a:r>
              <a:rPr lang="en-US" b="1" dirty="0">
                <a:latin typeface="Arial" panose="020B0604020202020204" pitchFamily="34" charset="0"/>
                <a:cs typeface="Arial" panose="020B0604020202020204" pitchFamily="34" charset="0"/>
              </a:rPr>
              <a:t>Referral to </a:t>
            </a:r>
            <a:r>
              <a:rPr lang="en-US" dirty="0">
                <a:cs typeface="Arial" panose="020B0604020202020204" pitchFamily="34" charset="0"/>
              </a:rPr>
              <a:t>RVCL-S Center and Family Members Identification</a:t>
            </a:r>
            <a:endParaRPr lang="en-US" b="1"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5BA23416-4475-71AF-0F3B-8641EA11DF67}"/>
              </a:ext>
            </a:extLst>
          </p:cNvPr>
          <p:cNvSpPr>
            <a:spLocks noGrp="1"/>
          </p:cNvSpPr>
          <p:nvPr>
            <p:ph idx="1"/>
          </p:nvPr>
        </p:nvSpPr>
        <p:spPr>
          <a:xfrm>
            <a:off x="1005421" y="1868950"/>
            <a:ext cx="9866243" cy="3991697"/>
          </a:xfrm>
        </p:spPr>
        <p:txBody>
          <a:bodyPr>
            <a:normAutofit/>
          </a:bodyPr>
          <a:lstStyle/>
          <a:p>
            <a:r>
              <a:rPr lang="en-US" sz="2600" dirty="0"/>
              <a:t>There is no identifiable treatment for this condition, however, autosomal dominant inheritance means 50% of the extended family may be affected.</a:t>
            </a:r>
          </a:p>
          <a:p>
            <a:r>
              <a:rPr lang="en-US" sz="2600" dirty="0"/>
              <a:t>Family history from patient and collected data from a databank, stored at Washington University in St Louis, was detailed.</a:t>
            </a:r>
          </a:p>
          <a:p>
            <a:r>
              <a:rPr lang="en-US" sz="2600" dirty="0"/>
              <a:t>Previously unlinked family members in other parts of USA were identified, and a family tree was constructed.</a:t>
            </a:r>
          </a:p>
          <a:p>
            <a:r>
              <a:rPr lang="en-US" sz="2600" dirty="0"/>
              <a:t>Family members suspected of having the mutation were also identified, including the one unifying case at top of pedigree.</a:t>
            </a:r>
          </a:p>
          <a:p>
            <a:pPr marL="0" indent="0">
              <a:buNone/>
            </a:pPr>
            <a:endParaRPr lang="en-US" sz="2600" dirty="0"/>
          </a:p>
        </p:txBody>
      </p:sp>
      <p:pic>
        <p:nvPicPr>
          <p:cNvPr id="18" name="Audio 17">
            <a:extLst>
              <a:ext uri="{FF2B5EF4-FFF2-40B4-BE49-F238E27FC236}">
                <a16:creationId xmlns:a16="http://schemas.microsoft.com/office/drawing/2014/main" id="{9C72062D-F30A-6D17-AFAF-FBB495A69ED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844778513"/>
      </p:ext>
    </p:extLst>
  </p:cSld>
  <p:clrMapOvr>
    <a:masterClrMapping/>
  </p:clrMapOvr>
  <mc:AlternateContent xmlns:mc="http://schemas.openxmlformats.org/markup-compatibility/2006">
    <mc:Choice xmlns:p14="http://schemas.microsoft.com/office/powerpoint/2010/main" Requires="p14">
      <p:transition spd="slow" p14:dur="2000" advTm="10197"/>
    </mc:Choice>
    <mc:Fallback>
      <p:transition spd="slow" advTm="101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8"/>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7AF26-FACE-ACD8-12E7-78967A14B1F6}"/>
              </a:ext>
            </a:extLst>
          </p:cNvPr>
          <p:cNvSpPr>
            <a:spLocks noGrp="1"/>
          </p:cNvSpPr>
          <p:nvPr>
            <p:ph type="title"/>
          </p:nvPr>
        </p:nvSpPr>
        <p:spPr>
          <a:xfrm>
            <a:off x="860695" y="115138"/>
            <a:ext cx="10515600" cy="1325563"/>
          </a:xfrm>
        </p:spPr>
        <p:txBody>
          <a:bodyPr>
            <a:normAutofit/>
          </a:bodyPr>
          <a:lstStyle/>
          <a:p>
            <a:r>
              <a:rPr lang="en" sz="4000" b="1" dirty="0">
                <a:latin typeface="Arial" panose="020B0604020202020204" pitchFamily="34" charset="0"/>
                <a:cs typeface="Arial" panose="020B0604020202020204" pitchFamily="34" charset="0"/>
              </a:rPr>
              <a:t>Patient’s Pedigree</a:t>
            </a:r>
            <a:endParaRPr lang="en-US" sz="4000" b="1" dirty="0">
              <a:latin typeface="Arial" panose="020B0604020202020204" pitchFamily="34" charset="0"/>
              <a:cs typeface="Arial" panose="020B0604020202020204" pitchFamily="34" charset="0"/>
            </a:endParaRPr>
          </a:p>
        </p:txBody>
      </p:sp>
      <p:grpSp>
        <p:nvGrpSpPr>
          <p:cNvPr id="4" name="Google Shape;216;p15">
            <a:extLst>
              <a:ext uri="{FF2B5EF4-FFF2-40B4-BE49-F238E27FC236}">
                <a16:creationId xmlns:a16="http://schemas.microsoft.com/office/drawing/2014/main" id="{662FA827-80E9-631B-E6EA-843DAD09A05F}"/>
              </a:ext>
            </a:extLst>
          </p:cNvPr>
          <p:cNvGrpSpPr/>
          <p:nvPr/>
        </p:nvGrpSpPr>
        <p:grpSpPr>
          <a:xfrm>
            <a:off x="3336759" y="1302781"/>
            <a:ext cx="7334824" cy="5309828"/>
            <a:chOff x="26389506" y="18609739"/>
            <a:chExt cx="9288960" cy="8060373"/>
          </a:xfrm>
        </p:grpSpPr>
        <p:grpSp>
          <p:nvGrpSpPr>
            <p:cNvPr id="5" name="Google Shape;217;p15">
              <a:extLst>
                <a:ext uri="{FF2B5EF4-FFF2-40B4-BE49-F238E27FC236}">
                  <a16:creationId xmlns:a16="http://schemas.microsoft.com/office/drawing/2014/main" id="{72B055BA-CCBD-EACE-6A90-E9315A1CB904}"/>
                </a:ext>
              </a:extLst>
            </p:cNvPr>
            <p:cNvGrpSpPr/>
            <p:nvPr/>
          </p:nvGrpSpPr>
          <p:grpSpPr>
            <a:xfrm>
              <a:off x="26389506" y="18812931"/>
              <a:ext cx="9288960" cy="7857181"/>
              <a:chOff x="26389506" y="18812931"/>
              <a:chExt cx="9288960" cy="7857181"/>
            </a:xfrm>
          </p:grpSpPr>
          <p:grpSp>
            <p:nvGrpSpPr>
              <p:cNvPr id="17" name="Google Shape;218;p15">
                <a:extLst>
                  <a:ext uri="{FF2B5EF4-FFF2-40B4-BE49-F238E27FC236}">
                    <a16:creationId xmlns:a16="http://schemas.microsoft.com/office/drawing/2014/main" id="{8E905E0B-6F85-4924-F330-6D140EE0740C}"/>
                  </a:ext>
                </a:extLst>
              </p:cNvPr>
              <p:cNvGrpSpPr/>
              <p:nvPr/>
            </p:nvGrpSpPr>
            <p:grpSpPr>
              <a:xfrm>
                <a:off x="26389506" y="18812931"/>
                <a:ext cx="9221721" cy="7857181"/>
                <a:chOff x="870936" y="0"/>
                <a:chExt cx="8292914" cy="6853786"/>
              </a:xfrm>
            </p:grpSpPr>
            <p:pic>
              <p:nvPicPr>
                <p:cNvPr id="19" name="Google Shape;219;p15" descr="trex pedigree up 2-27.png">
                  <a:extLst>
                    <a:ext uri="{FF2B5EF4-FFF2-40B4-BE49-F238E27FC236}">
                      <a16:creationId xmlns:a16="http://schemas.microsoft.com/office/drawing/2014/main" id="{8F22757A-9147-13C4-36D2-634ACBE1EBBE}"/>
                    </a:ext>
                  </a:extLst>
                </p:cNvPr>
                <p:cNvPicPr preferRelativeResize="0"/>
                <p:nvPr/>
              </p:nvPicPr>
              <p:blipFill rotWithShape="1">
                <a:blip r:embed="rId5">
                  <a:alphaModFix/>
                </a:blip>
                <a:srcRect l="15579" t="14099" r="11586" b="12001"/>
                <a:stretch/>
              </p:blipFill>
              <p:spPr>
                <a:xfrm>
                  <a:off x="870936" y="0"/>
                  <a:ext cx="8292914" cy="6853786"/>
                </a:xfrm>
                <a:prstGeom prst="rect">
                  <a:avLst/>
                </a:prstGeom>
                <a:noFill/>
                <a:ln>
                  <a:noFill/>
                </a:ln>
              </p:spPr>
            </p:pic>
            <p:pic>
              <p:nvPicPr>
                <p:cNvPr id="20" name="Google Shape;220;p15" descr="trex pedigree up 2-27.png">
                  <a:extLst>
                    <a:ext uri="{FF2B5EF4-FFF2-40B4-BE49-F238E27FC236}">
                      <a16:creationId xmlns:a16="http://schemas.microsoft.com/office/drawing/2014/main" id="{DBD1612F-4906-90E5-9F29-F283C6545B93}"/>
                    </a:ext>
                  </a:extLst>
                </p:cNvPr>
                <p:cNvPicPr preferRelativeResize="0"/>
                <p:nvPr/>
              </p:nvPicPr>
              <p:blipFill rotWithShape="1">
                <a:blip r:embed="rId5">
                  <a:alphaModFix/>
                </a:blip>
                <a:srcRect l="14162" r="43408" b="94213"/>
                <a:stretch/>
              </p:blipFill>
              <p:spPr>
                <a:xfrm>
                  <a:off x="5571738" y="0"/>
                  <a:ext cx="3572261" cy="396845"/>
                </a:xfrm>
                <a:prstGeom prst="rect">
                  <a:avLst/>
                </a:prstGeom>
                <a:noFill/>
                <a:ln>
                  <a:noFill/>
                </a:ln>
              </p:spPr>
            </p:pic>
            <p:pic>
              <p:nvPicPr>
                <p:cNvPr id="21" name="Google Shape;221;p15" descr="trex pedigree up 2-27.png">
                  <a:extLst>
                    <a:ext uri="{FF2B5EF4-FFF2-40B4-BE49-F238E27FC236}">
                      <a16:creationId xmlns:a16="http://schemas.microsoft.com/office/drawing/2014/main" id="{D4108DAF-D895-E8F8-8389-880A6C49E26C}"/>
                    </a:ext>
                  </a:extLst>
                </p:cNvPr>
                <p:cNvPicPr preferRelativeResize="0"/>
                <p:nvPr/>
              </p:nvPicPr>
              <p:blipFill rotWithShape="1">
                <a:blip r:embed="rId5">
                  <a:alphaModFix/>
                </a:blip>
                <a:srcRect l="57533" t="-775" r="6401" b="94212"/>
                <a:stretch/>
              </p:blipFill>
              <p:spPr>
                <a:xfrm>
                  <a:off x="5591584" y="396846"/>
                  <a:ext cx="3036424" cy="450034"/>
                </a:xfrm>
                <a:prstGeom prst="rect">
                  <a:avLst/>
                </a:prstGeom>
                <a:noFill/>
                <a:ln>
                  <a:noFill/>
                </a:ln>
              </p:spPr>
            </p:pic>
          </p:grpSp>
          <p:sp>
            <p:nvSpPr>
              <p:cNvPr id="18" name="Google Shape;222;p15">
                <a:extLst>
                  <a:ext uri="{FF2B5EF4-FFF2-40B4-BE49-F238E27FC236}">
                    <a16:creationId xmlns:a16="http://schemas.microsoft.com/office/drawing/2014/main" id="{9014A0C1-6AA1-C955-767A-A8F3DFC73A87}"/>
                  </a:ext>
                </a:extLst>
              </p:cNvPr>
              <p:cNvSpPr txBox="1"/>
              <p:nvPr/>
            </p:nvSpPr>
            <p:spPr>
              <a:xfrm>
                <a:off x="33765066" y="19676538"/>
                <a:ext cx="1913400" cy="831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Calibri"/>
                    <a:ea typeface="Calibri"/>
                    <a:cs typeface="Calibri"/>
                    <a:sym typeface="Calibri"/>
                  </a:rPr>
                  <a:t>M – Mutation</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Calibri"/>
                    <a:ea typeface="Calibri"/>
                    <a:cs typeface="Calibri"/>
                    <a:sym typeface="Calibri"/>
                  </a:rPr>
                  <a:t>W- Wild Type</a:t>
                </a:r>
                <a:endParaRPr sz="1200" b="0" i="0" u="none" strike="noStrike" cap="none">
                  <a:solidFill>
                    <a:srgbClr val="000000"/>
                  </a:solidFill>
                  <a:latin typeface="Arial"/>
                  <a:ea typeface="Arial"/>
                  <a:cs typeface="Arial"/>
                  <a:sym typeface="Arial"/>
                </a:endParaRPr>
              </a:p>
            </p:txBody>
          </p:sp>
        </p:grpSp>
        <p:grpSp>
          <p:nvGrpSpPr>
            <p:cNvPr id="6" name="Google Shape;223;p15">
              <a:extLst>
                <a:ext uri="{FF2B5EF4-FFF2-40B4-BE49-F238E27FC236}">
                  <a16:creationId xmlns:a16="http://schemas.microsoft.com/office/drawing/2014/main" id="{0F9511C3-7B80-C08A-987B-9E361F8C4080}"/>
                </a:ext>
              </a:extLst>
            </p:cNvPr>
            <p:cNvGrpSpPr/>
            <p:nvPr/>
          </p:nvGrpSpPr>
          <p:grpSpPr>
            <a:xfrm>
              <a:off x="28481856" y="18609739"/>
              <a:ext cx="6502487" cy="7093989"/>
              <a:chOff x="28481856" y="18609739"/>
              <a:chExt cx="6502487" cy="7093989"/>
            </a:xfrm>
          </p:grpSpPr>
          <p:sp>
            <p:nvSpPr>
              <p:cNvPr id="7" name="Google Shape;224;p15">
                <a:extLst>
                  <a:ext uri="{FF2B5EF4-FFF2-40B4-BE49-F238E27FC236}">
                    <a16:creationId xmlns:a16="http://schemas.microsoft.com/office/drawing/2014/main" id="{78E7D3A5-12A9-72A4-4654-E03C83700EB1}"/>
                  </a:ext>
                </a:extLst>
              </p:cNvPr>
              <p:cNvSpPr/>
              <p:nvPr/>
            </p:nvSpPr>
            <p:spPr>
              <a:xfrm rot="-1848331">
                <a:off x="31376812" y="25227894"/>
                <a:ext cx="558847" cy="357988"/>
              </a:xfrm>
              <a:prstGeom prst="rightArrow">
                <a:avLst>
                  <a:gd name="adj1" fmla="val 50000"/>
                  <a:gd name="adj2" fmla="val 50000"/>
                </a:avLst>
              </a:prstGeom>
              <a:gradFill>
                <a:gsLst>
                  <a:gs pos="0">
                    <a:srgbClr val="3E7FCD"/>
                  </a:gs>
                  <a:gs pos="100000">
                    <a:srgbClr val="96C0FF"/>
                  </a:gs>
                </a:gsLst>
                <a:lin ang="16200038" scaled="0"/>
              </a:gradFill>
              <a:ln w="9525" cap="flat" cmpd="sng">
                <a:solidFill>
                  <a:srgbClr val="4A7DB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9500"/>
                  <a:buFont typeface="Arial"/>
                  <a:buNone/>
                </a:pPr>
                <a:endParaRPr sz="9500" b="0" i="0" u="none" strike="noStrike" cap="none">
                  <a:solidFill>
                    <a:srgbClr val="FFFFFF"/>
                  </a:solidFill>
                  <a:latin typeface="Calibri"/>
                  <a:ea typeface="Calibri"/>
                  <a:cs typeface="Calibri"/>
                  <a:sym typeface="Calibri"/>
                </a:endParaRPr>
              </a:p>
            </p:txBody>
          </p:sp>
          <p:sp>
            <p:nvSpPr>
              <p:cNvPr id="8" name="Google Shape;225;p15">
                <a:extLst>
                  <a:ext uri="{FF2B5EF4-FFF2-40B4-BE49-F238E27FC236}">
                    <a16:creationId xmlns:a16="http://schemas.microsoft.com/office/drawing/2014/main" id="{6C5E86B4-27C2-DB8B-E654-74EABB9C7552}"/>
                  </a:ext>
                </a:extLst>
              </p:cNvPr>
              <p:cNvSpPr txBox="1"/>
              <p:nvPr/>
            </p:nvSpPr>
            <p:spPr>
              <a:xfrm>
                <a:off x="28888256" y="22944669"/>
                <a:ext cx="4065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3000"/>
                  <a:buFont typeface="Arial"/>
                  <a:buNone/>
                </a:pPr>
                <a:r>
                  <a:rPr lang="en" sz="3000" b="0" i="0" u="none" strike="noStrike" cap="none">
                    <a:solidFill>
                      <a:srgbClr val="000000"/>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
            <p:nvSpPr>
              <p:cNvPr id="9" name="Google Shape;226;p15">
                <a:extLst>
                  <a:ext uri="{FF2B5EF4-FFF2-40B4-BE49-F238E27FC236}">
                    <a16:creationId xmlns:a16="http://schemas.microsoft.com/office/drawing/2014/main" id="{DB2DD583-2332-66F4-9B94-89B95B777187}"/>
                  </a:ext>
                </a:extLst>
              </p:cNvPr>
              <p:cNvSpPr txBox="1"/>
              <p:nvPr/>
            </p:nvSpPr>
            <p:spPr>
              <a:xfrm>
                <a:off x="28888256" y="21505334"/>
                <a:ext cx="4065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3000"/>
                  <a:buFont typeface="Arial"/>
                  <a:buNone/>
                </a:pPr>
                <a:r>
                  <a:rPr lang="en" sz="3000" b="0" i="0" u="none" strike="noStrike" cap="none" dirty="0">
                    <a:solidFill>
                      <a:srgbClr val="000000"/>
                    </a:solidFill>
                    <a:latin typeface="Calibri"/>
                    <a:ea typeface="Calibri"/>
                    <a:cs typeface="Calibri"/>
                    <a:sym typeface="Calibri"/>
                  </a:rPr>
                  <a:t>*</a:t>
                </a:r>
                <a:endParaRPr sz="1400" b="0" i="0" u="none" strike="noStrike" cap="none" dirty="0">
                  <a:solidFill>
                    <a:srgbClr val="000000"/>
                  </a:solidFill>
                  <a:latin typeface="Arial"/>
                  <a:ea typeface="Arial"/>
                  <a:cs typeface="Arial"/>
                  <a:sym typeface="Arial"/>
                </a:endParaRPr>
              </a:p>
            </p:txBody>
          </p:sp>
          <p:sp>
            <p:nvSpPr>
              <p:cNvPr id="10" name="Google Shape;227;p15">
                <a:extLst>
                  <a:ext uri="{FF2B5EF4-FFF2-40B4-BE49-F238E27FC236}">
                    <a16:creationId xmlns:a16="http://schemas.microsoft.com/office/drawing/2014/main" id="{E978541D-DA2D-7B74-CDCA-DD6A67F94801}"/>
                  </a:ext>
                </a:extLst>
              </p:cNvPr>
              <p:cNvSpPr txBox="1"/>
              <p:nvPr/>
            </p:nvSpPr>
            <p:spPr>
              <a:xfrm>
                <a:off x="30124384" y="18609739"/>
                <a:ext cx="4065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3000"/>
                  <a:buFont typeface="Arial"/>
                  <a:buNone/>
                </a:pPr>
                <a:r>
                  <a:rPr lang="en" sz="3000" b="0" i="0" u="none" strike="noStrike" cap="none">
                    <a:solidFill>
                      <a:srgbClr val="000000"/>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
            <p:nvSpPr>
              <p:cNvPr id="11" name="Google Shape;228;p15">
                <a:extLst>
                  <a:ext uri="{FF2B5EF4-FFF2-40B4-BE49-F238E27FC236}">
                    <a16:creationId xmlns:a16="http://schemas.microsoft.com/office/drawing/2014/main" id="{91D7A667-86BD-6003-0217-60CF116E8679}"/>
                  </a:ext>
                </a:extLst>
              </p:cNvPr>
              <p:cNvSpPr txBox="1"/>
              <p:nvPr/>
            </p:nvSpPr>
            <p:spPr>
              <a:xfrm>
                <a:off x="28481856" y="20049070"/>
                <a:ext cx="4065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3000"/>
                  <a:buFont typeface="Arial"/>
                  <a:buNone/>
                </a:pPr>
                <a:r>
                  <a:rPr lang="en" sz="3000" b="0" i="0" u="none" strike="noStrike" cap="none">
                    <a:solidFill>
                      <a:srgbClr val="000000"/>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
            <p:nvSpPr>
              <p:cNvPr id="12" name="Google Shape;229;p15">
                <a:extLst>
                  <a:ext uri="{FF2B5EF4-FFF2-40B4-BE49-F238E27FC236}">
                    <a16:creationId xmlns:a16="http://schemas.microsoft.com/office/drawing/2014/main" id="{9802457B-27C8-4E1F-6D56-343EBFA43890}"/>
                  </a:ext>
                </a:extLst>
              </p:cNvPr>
              <p:cNvSpPr txBox="1"/>
              <p:nvPr/>
            </p:nvSpPr>
            <p:spPr>
              <a:xfrm>
                <a:off x="32139450" y="22944669"/>
                <a:ext cx="4065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3000"/>
                  <a:buFont typeface="Arial"/>
                  <a:buNone/>
                </a:pPr>
                <a:r>
                  <a:rPr lang="en" sz="3000" b="0" i="0" u="none" strike="noStrike" cap="none">
                    <a:solidFill>
                      <a:srgbClr val="000000"/>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
            <p:nvSpPr>
              <p:cNvPr id="13" name="Google Shape;230;p15">
                <a:extLst>
                  <a:ext uri="{FF2B5EF4-FFF2-40B4-BE49-F238E27FC236}">
                    <a16:creationId xmlns:a16="http://schemas.microsoft.com/office/drawing/2014/main" id="{C0436CC2-7772-BF23-7E69-20555F89C252}"/>
                  </a:ext>
                </a:extLst>
              </p:cNvPr>
              <p:cNvSpPr txBox="1"/>
              <p:nvPr/>
            </p:nvSpPr>
            <p:spPr>
              <a:xfrm>
                <a:off x="32139450" y="21522270"/>
                <a:ext cx="4065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3000"/>
                  <a:buFont typeface="Arial"/>
                  <a:buNone/>
                </a:pPr>
                <a:r>
                  <a:rPr lang="en" sz="3000" b="0" i="0" u="none" strike="noStrike" cap="none">
                    <a:solidFill>
                      <a:srgbClr val="000000"/>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
            <p:nvSpPr>
              <p:cNvPr id="14" name="Google Shape;231;p15">
                <a:extLst>
                  <a:ext uri="{FF2B5EF4-FFF2-40B4-BE49-F238E27FC236}">
                    <a16:creationId xmlns:a16="http://schemas.microsoft.com/office/drawing/2014/main" id="{452C0069-8526-E01C-FD2E-CD40557F6BB7}"/>
                  </a:ext>
                </a:extLst>
              </p:cNvPr>
              <p:cNvSpPr txBox="1"/>
              <p:nvPr/>
            </p:nvSpPr>
            <p:spPr>
              <a:xfrm>
                <a:off x="32562781" y="20066003"/>
                <a:ext cx="4065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3000"/>
                  <a:buFont typeface="Arial"/>
                  <a:buNone/>
                </a:pPr>
                <a:r>
                  <a:rPr lang="en" sz="3000" b="0" i="0" u="none" strike="noStrike" cap="none">
                    <a:solidFill>
                      <a:srgbClr val="000000"/>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
            <p:nvSpPr>
              <p:cNvPr id="15" name="Google Shape;232;p15">
                <a:extLst>
                  <a:ext uri="{FF2B5EF4-FFF2-40B4-BE49-F238E27FC236}">
                    <a16:creationId xmlns:a16="http://schemas.microsoft.com/office/drawing/2014/main" id="{7B2C95A6-582D-3D89-F879-D9233A30E305}"/>
                  </a:ext>
                </a:extLst>
              </p:cNvPr>
              <p:cNvSpPr txBox="1"/>
              <p:nvPr/>
            </p:nvSpPr>
            <p:spPr>
              <a:xfrm>
                <a:off x="33781978" y="22944669"/>
                <a:ext cx="4065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3000"/>
                  <a:buFont typeface="Arial"/>
                  <a:buNone/>
                </a:pPr>
                <a:r>
                  <a:rPr lang="en" sz="3000" b="0" i="0" u="none" strike="noStrike" cap="none">
                    <a:solidFill>
                      <a:srgbClr val="000000"/>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
            <p:nvSpPr>
              <p:cNvPr id="16" name="Google Shape;233;p15">
                <a:extLst>
                  <a:ext uri="{FF2B5EF4-FFF2-40B4-BE49-F238E27FC236}">
                    <a16:creationId xmlns:a16="http://schemas.microsoft.com/office/drawing/2014/main" id="{32EA8C68-1216-F183-3095-AD95E48984CA}"/>
                  </a:ext>
                </a:extLst>
              </p:cNvPr>
              <p:cNvSpPr txBox="1"/>
              <p:nvPr/>
            </p:nvSpPr>
            <p:spPr>
              <a:xfrm>
                <a:off x="34577844" y="21505336"/>
                <a:ext cx="4065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3000"/>
                  <a:buFont typeface="Arial"/>
                  <a:buNone/>
                </a:pPr>
                <a:r>
                  <a:rPr lang="en" sz="3000" b="0" i="0" u="none" strike="noStrike" cap="none" dirty="0">
                    <a:solidFill>
                      <a:srgbClr val="000000"/>
                    </a:solidFill>
                    <a:latin typeface="Calibri"/>
                    <a:ea typeface="Calibri"/>
                    <a:cs typeface="Calibri"/>
                    <a:sym typeface="Calibri"/>
                  </a:rPr>
                  <a:t>*</a:t>
                </a:r>
                <a:endParaRPr sz="1400" b="0" i="0" u="none" strike="noStrike" cap="none" dirty="0">
                  <a:solidFill>
                    <a:srgbClr val="000000"/>
                  </a:solidFill>
                  <a:latin typeface="Arial"/>
                  <a:ea typeface="Arial"/>
                  <a:cs typeface="Arial"/>
                  <a:sym typeface="Arial"/>
                </a:endParaRPr>
              </a:p>
            </p:txBody>
          </p:sp>
        </p:grpSp>
      </p:grpSp>
      <p:pic>
        <p:nvPicPr>
          <p:cNvPr id="38" name="Audio 37">
            <a:extLst>
              <a:ext uri="{FF2B5EF4-FFF2-40B4-BE49-F238E27FC236}">
                <a16:creationId xmlns:a16="http://schemas.microsoft.com/office/drawing/2014/main" id="{C7681073-F315-7D00-E30C-D427B0F8ACA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942236816"/>
      </p:ext>
    </p:extLst>
  </p:cSld>
  <p:clrMapOvr>
    <a:masterClrMapping/>
  </p:clrMapOvr>
  <mc:AlternateContent xmlns:mc="http://schemas.openxmlformats.org/markup-compatibility/2006">
    <mc:Choice xmlns:p14="http://schemas.microsoft.com/office/powerpoint/2010/main" Requires="p14">
      <p:transition spd="slow" p14:dur="2000" advTm="84736"/>
    </mc:Choice>
    <mc:Fallback>
      <p:transition spd="slow" advTm="847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8"/>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6C0C287-4806-5739-A44D-B38D4CDE33A0}"/>
              </a:ext>
            </a:extLst>
          </p:cNvPr>
          <p:cNvSpPr>
            <a:spLocks noGrp="1"/>
          </p:cNvSpPr>
          <p:nvPr>
            <p:ph type="title"/>
          </p:nvPr>
        </p:nvSpPr>
        <p:spPr>
          <a:xfrm>
            <a:off x="838200" y="195442"/>
            <a:ext cx="10515600" cy="1325563"/>
          </a:xfrm>
        </p:spPr>
        <p:txBody>
          <a:bodyPr/>
          <a:lstStyle/>
          <a:p>
            <a:r>
              <a:rPr lang="en-US" dirty="0"/>
              <a:t>Clinical Course of Our Patient</a:t>
            </a:r>
          </a:p>
        </p:txBody>
      </p:sp>
      <p:sp>
        <p:nvSpPr>
          <p:cNvPr id="4" name="Content Placeholder 3">
            <a:extLst>
              <a:ext uri="{FF2B5EF4-FFF2-40B4-BE49-F238E27FC236}">
                <a16:creationId xmlns:a16="http://schemas.microsoft.com/office/drawing/2014/main" id="{57AAE141-1348-35C4-F07C-89E68136B3A4}"/>
              </a:ext>
            </a:extLst>
          </p:cNvPr>
          <p:cNvSpPr>
            <a:spLocks noGrp="1"/>
          </p:cNvSpPr>
          <p:nvPr>
            <p:ph idx="1"/>
          </p:nvPr>
        </p:nvSpPr>
        <p:spPr>
          <a:xfrm>
            <a:off x="987288" y="1261339"/>
            <a:ext cx="10366512" cy="4610626"/>
          </a:xfrm>
        </p:spPr>
        <p:txBody>
          <a:bodyPr>
            <a:normAutofit fontScale="85000" lnSpcReduction="20000"/>
          </a:bodyPr>
          <a:lstStyle/>
          <a:p>
            <a:r>
              <a:rPr lang="en-US" dirty="0"/>
              <a:t>Care transferred to the RVCL-S Research Center at Wash U, St Louis.</a:t>
            </a:r>
          </a:p>
          <a:p>
            <a:r>
              <a:rPr lang="en-US" dirty="0"/>
              <a:t>Placed on trial drug: Crizanlizumab (ADAKVEO) 10 mg/mL solution (2019-2021).</a:t>
            </a:r>
          </a:p>
          <a:p>
            <a:pPr lvl="1"/>
            <a:r>
              <a:rPr lang="en-US" dirty="0"/>
              <a:t>Crizanlizumab is an FDA-approved humanized monoclonal P-selectin antibody used in sickle cell pain crises.</a:t>
            </a:r>
          </a:p>
          <a:p>
            <a:pPr lvl="1"/>
            <a:r>
              <a:rPr lang="en-US" dirty="0"/>
              <a:t>Reduces microvascular occlusion by preventing leukocyte-endothelium interactions and ischemia that results in </a:t>
            </a:r>
            <a:r>
              <a:rPr lang="en-US" dirty="0" err="1"/>
              <a:t>microvasculopathy</a:t>
            </a:r>
            <a:r>
              <a:rPr lang="en-US" dirty="0"/>
              <a:t>.</a:t>
            </a:r>
          </a:p>
          <a:p>
            <a:pPr lvl="1"/>
            <a:r>
              <a:rPr lang="en-US" dirty="0"/>
              <a:t>Phase II studies have shown reduced progression of retina nonperfusion in the second year of treatment.</a:t>
            </a:r>
          </a:p>
          <a:p>
            <a:r>
              <a:rPr lang="en-US" dirty="0"/>
              <a:t>Series of clinical examinations, MRI and FFA were performed.</a:t>
            </a:r>
          </a:p>
          <a:p>
            <a:r>
              <a:rPr lang="en-US" dirty="0"/>
              <a:t>Followed off medication (2021-2023).</a:t>
            </a:r>
          </a:p>
          <a:p>
            <a:r>
              <a:rPr lang="en-US" dirty="0"/>
              <a:t>Failed to respond to this therapy and had similar ocular and neurologic symptoms and signs as at presentation.</a:t>
            </a:r>
          </a:p>
          <a:p>
            <a:r>
              <a:rPr lang="en-US" dirty="0"/>
              <a:t>Lost to follow up since 2023.</a:t>
            </a:r>
          </a:p>
        </p:txBody>
      </p:sp>
      <p:pic>
        <p:nvPicPr>
          <p:cNvPr id="27" name="Audio 26">
            <a:extLst>
              <a:ext uri="{FF2B5EF4-FFF2-40B4-BE49-F238E27FC236}">
                <a16:creationId xmlns:a16="http://schemas.microsoft.com/office/drawing/2014/main" id="{F6B801F1-8605-46E9-741F-47CD51E4598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081407186"/>
      </p:ext>
    </p:extLst>
  </p:cSld>
  <p:clrMapOvr>
    <a:masterClrMapping/>
  </p:clrMapOvr>
  <mc:AlternateContent xmlns:mc="http://schemas.openxmlformats.org/markup-compatibility/2006">
    <mc:Choice xmlns:p14="http://schemas.microsoft.com/office/powerpoint/2010/main" Requires="p14">
      <p:transition spd="slow" p14:dur="2000" advTm="22698"/>
    </mc:Choice>
    <mc:Fallback>
      <p:transition spd="slow" advTm="226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7"/>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88A39-A7B2-1742-FDDF-A3A665BF403B}"/>
              </a:ext>
            </a:extLst>
          </p:cNvPr>
          <p:cNvSpPr>
            <a:spLocks noGrp="1"/>
          </p:cNvSpPr>
          <p:nvPr>
            <p:ph type="title"/>
          </p:nvPr>
        </p:nvSpPr>
        <p:spPr>
          <a:xfrm>
            <a:off x="838199" y="100467"/>
            <a:ext cx="10515600" cy="977220"/>
          </a:xfrm>
        </p:spPr>
        <p:txBody>
          <a:bodyPr/>
          <a:lstStyle/>
          <a:p>
            <a:r>
              <a:rPr lang="en-US" dirty="0"/>
              <a:t>Summary</a:t>
            </a:r>
          </a:p>
        </p:txBody>
      </p:sp>
      <p:sp>
        <p:nvSpPr>
          <p:cNvPr id="3" name="Content Placeholder 2">
            <a:extLst>
              <a:ext uri="{FF2B5EF4-FFF2-40B4-BE49-F238E27FC236}">
                <a16:creationId xmlns:a16="http://schemas.microsoft.com/office/drawing/2014/main" id="{A0B25141-6D46-5869-3B85-00DA48DBD7BD}"/>
              </a:ext>
            </a:extLst>
          </p:cNvPr>
          <p:cNvSpPr>
            <a:spLocks noGrp="1"/>
          </p:cNvSpPr>
          <p:nvPr>
            <p:ph idx="1"/>
          </p:nvPr>
        </p:nvSpPr>
        <p:spPr>
          <a:xfrm>
            <a:off x="620980" y="890649"/>
            <a:ext cx="11310257" cy="4922322"/>
          </a:xfrm>
        </p:spPr>
        <p:txBody>
          <a:bodyPr>
            <a:noAutofit/>
          </a:bodyPr>
          <a:lstStyle/>
          <a:p>
            <a:pPr lvl="0"/>
            <a:r>
              <a:rPr lang="en-US" sz="2000" dirty="0"/>
              <a:t>Challenges in this case stemmed from the initial assumption that the patient’s findings were due to two separate disorders, </a:t>
            </a:r>
            <a:r>
              <a:rPr lang="en-US" sz="2000" dirty="0" err="1"/>
              <a:t>retino</a:t>
            </a:r>
            <a:r>
              <a:rPr lang="en-US" sz="2000" dirty="0"/>
              <a:t>-vasculopathy and atypical multiple sclerosis, treated by different physicians. </a:t>
            </a:r>
          </a:p>
          <a:p>
            <a:pPr marL="0" lvl="0" indent="0">
              <a:buNone/>
            </a:pPr>
            <a:endParaRPr lang="en-US" sz="2000" dirty="0"/>
          </a:p>
          <a:p>
            <a:pPr lvl="0"/>
            <a:r>
              <a:rPr lang="en-US" sz="2000" dirty="0"/>
              <a:t>Malignancy and multiple sclerosis are among the known misdiagnoses in patients with RVCL-S and both were initially considered in our patient. </a:t>
            </a:r>
          </a:p>
          <a:p>
            <a:pPr marL="0" lvl="0" indent="0">
              <a:buNone/>
            </a:pPr>
            <a:endParaRPr lang="en-US" sz="2000" dirty="0"/>
          </a:p>
          <a:p>
            <a:pPr lvl="0"/>
            <a:r>
              <a:rPr lang="en-US" sz="2000" dirty="0"/>
              <a:t>RVCL-S is a very rare autosomal dominant disease, making the diagnosis elusive in this patient. All symptoms, signs and most importantly the retinal findings were considered as manifestations of one disease, prompting genetic  testing for the TREX-1 gene mutation and thus arriving at the correct unifying diagnosis.</a:t>
            </a:r>
          </a:p>
          <a:p>
            <a:pPr lvl="0"/>
            <a:endParaRPr lang="en-US" sz="2000" dirty="0"/>
          </a:p>
          <a:p>
            <a:pPr lvl="0"/>
            <a:r>
              <a:rPr lang="en-US" sz="2000" dirty="0"/>
              <a:t>Construction of the family tree revealed a new pedigree with 13 of 30 members with confirmed or suspected RVCL-S. Phenotypic variation, which has been reported in other pedigrees, was noted in this family.</a:t>
            </a:r>
          </a:p>
          <a:p>
            <a:pPr lvl="0"/>
            <a:endParaRPr lang="en-US" sz="2000" dirty="0"/>
          </a:p>
          <a:p>
            <a:pPr marL="0" lvl="0" indent="0">
              <a:buNone/>
            </a:pPr>
            <a:endParaRPr lang="en-US" sz="2000" dirty="0"/>
          </a:p>
        </p:txBody>
      </p:sp>
      <p:pic>
        <p:nvPicPr>
          <p:cNvPr id="23" name="Audio 22">
            <a:extLst>
              <a:ext uri="{FF2B5EF4-FFF2-40B4-BE49-F238E27FC236}">
                <a16:creationId xmlns:a16="http://schemas.microsoft.com/office/drawing/2014/main" id="{63757817-55F2-12F4-03AD-0EED29DA5D6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795635303"/>
      </p:ext>
    </p:extLst>
  </p:cSld>
  <p:clrMapOvr>
    <a:masterClrMapping/>
  </p:clrMapOvr>
  <mc:AlternateContent xmlns:mc="http://schemas.openxmlformats.org/markup-compatibility/2006">
    <mc:Choice xmlns:p14="http://schemas.microsoft.com/office/powerpoint/2010/main" Requires="p14">
      <p:transition spd="slow" p14:dur="2000" advTm="23936"/>
    </mc:Choice>
    <mc:Fallback>
      <p:transition spd="slow" advTm="239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3"/>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FC709-1913-A2C9-FE1C-61F684CB3F68}"/>
              </a:ext>
            </a:extLst>
          </p:cNvPr>
          <p:cNvSpPr>
            <a:spLocks noGrp="1"/>
          </p:cNvSpPr>
          <p:nvPr>
            <p:ph type="title"/>
          </p:nvPr>
        </p:nvSpPr>
        <p:spPr/>
        <p:txBody>
          <a:bodyPr/>
          <a:lstStyle/>
          <a:p>
            <a:r>
              <a:rPr lang="en-US" dirty="0"/>
              <a:t>Teaching Points</a:t>
            </a:r>
          </a:p>
        </p:txBody>
      </p:sp>
      <p:sp>
        <p:nvSpPr>
          <p:cNvPr id="3" name="Content Placeholder 2">
            <a:extLst>
              <a:ext uri="{FF2B5EF4-FFF2-40B4-BE49-F238E27FC236}">
                <a16:creationId xmlns:a16="http://schemas.microsoft.com/office/drawing/2014/main" id="{BC4E7852-8208-6D5D-8BEA-3463BC3609AD}"/>
              </a:ext>
            </a:extLst>
          </p:cNvPr>
          <p:cNvSpPr>
            <a:spLocks noGrp="1"/>
          </p:cNvSpPr>
          <p:nvPr>
            <p:ph idx="1"/>
          </p:nvPr>
        </p:nvSpPr>
        <p:spPr>
          <a:xfrm>
            <a:off x="723426" y="1513114"/>
            <a:ext cx="10858974" cy="4283529"/>
          </a:xfrm>
        </p:spPr>
        <p:txBody>
          <a:bodyPr>
            <a:normAutofit lnSpcReduction="10000"/>
          </a:bodyPr>
          <a:lstStyle/>
          <a:p>
            <a:pPr lvl="0"/>
            <a:r>
              <a:rPr lang="en-US" dirty="0"/>
              <a:t>RVCL-S is a very rare monogenetic disorder with autosomal dominant inheritance that likely is under-recognized and often misdiagnosed.</a:t>
            </a:r>
          </a:p>
          <a:p>
            <a:pPr lvl="0"/>
            <a:r>
              <a:rPr lang="en-US" dirty="0"/>
              <a:t>Currently there is no consensus on the diagnostic criteria. </a:t>
            </a:r>
          </a:p>
          <a:p>
            <a:pPr lvl="0"/>
            <a:r>
              <a:rPr lang="en-US" dirty="0"/>
              <a:t>Diagnosis can be challenging due to rarity, phenotypic variations and the lack of pathognomonic clinical, neuroradiologic or histopathologic features.</a:t>
            </a:r>
          </a:p>
          <a:p>
            <a:pPr lvl="0"/>
            <a:r>
              <a:rPr lang="en-US" dirty="0"/>
              <a:t>Coexistence of progressive white matter brain disease resembling multiple sclerosis or neoplasia and retinal vasculopathy and possible systemic disorders should raise suspicion for RVCL-S and prompt genetic testing for the TREX-1 mutation. </a:t>
            </a:r>
          </a:p>
          <a:p>
            <a:endParaRPr lang="en-US" dirty="0"/>
          </a:p>
        </p:txBody>
      </p:sp>
      <p:pic>
        <p:nvPicPr>
          <p:cNvPr id="13" name="Audio 12">
            <a:extLst>
              <a:ext uri="{FF2B5EF4-FFF2-40B4-BE49-F238E27FC236}">
                <a16:creationId xmlns:a16="http://schemas.microsoft.com/office/drawing/2014/main" id="{C8AC7045-B749-A87A-1476-0CE3C142186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886310052"/>
      </p:ext>
    </p:extLst>
  </p:cSld>
  <p:clrMapOvr>
    <a:masterClrMapping/>
  </p:clrMapOvr>
  <mc:AlternateContent xmlns:mc="http://schemas.openxmlformats.org/markup-compatibility/2006">
    <mc:Choice xmlns:p14="http://schemas.microsoft.com/office/powerpoint/2010/main" Requires="p14">
      <p:transition spd="slow" p14:dur="2000" advTm="26368"/>
    </mc:Choice>
    <mc:Fallback>
      <p:transition spd="slow" advTm="263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64DAB-5733-258A-0E36-CC7604DF68FA}"/>
              </a:ext>
            </a:extLst>
          </p:cNvPr>
          <p:cNvSpPr>
            <a:spLocks noGrp="1"/>
          </p:cNvSpPr>
          <p:nvPr>
            <p:ph type="title"/>
          </p:nvPr>
        </p:nvSpPr>
        <p:spPr/>
        <p:txBody>
          <a:bodyPr/>
          <a:lstStyle/>
          <a:p>
            <a:r>
              <a:rPr lang="en-US" dirty="0"/>
              <a:t>ACKNOWLEDGMENTS</a:t>
            </a:r>
          </a:p>
        </p:txBody>
      </p:sp>
      <p:sp>
        <p:nvSpPr>
          <p:cNvPr id="3" name="Content Placeholder 2">
            <a:extLst>
              <a:ext uri="{FF2B5EF4-FFF2-40B4-BE49-F238E27FC236}">
                <a16:creationId xmlns:a16="http://schemas.microsoft.com/office/drawing/2014/main" id="{4614889A-3B93-AF45-7449-8F36E537B4E2}"/>
              </a:ext>
            </a:extLst>
          </p:cNvPr>
          <p:cNvSpPr>
            <a:spLocks noGrp="1"/>
          </p:cNvSpPr>
          <p:nvPr>
            <p:ph idx="1"/>
          </p:nvPr>
        </p:nvSpPr>
        <p:spPr>
          <a:xfrm>
            <a:off x="838200" y="1995488"/>
            <a:ext cx="9866243" cy="2153077"/>
          </a:xfrm>
        </p:spPr>
        <p:txBody>
          <a:bodyPr>
            <a:normAutofit/>
          </a:bodyPr>
          <a:lstStyle/>
          <a:p>
            <a:pPr marL="0" indent="0">
              <a:buNone/>
            </a:pPr>
            <a:r>
              <a:rPr lang="en-US" dirty="0"/>
              <a:t>The authors wish to thank the patient for consenting to the presentation of her case and Madonna Bogacki and Lorraine Schwartz from RVCL-S Research Center, WashU, St Louis, for providing information for the pedigree construction and for update of the patient’s clinical course. </a:t>
            </a:r>
          </a:p>
        </p:txBody>
      </p:sp>
      <p:pic>
        <p:nvPicPr>
          <p:cNvPr id="18" name="Audio 17">
            <a:extLst>
              <a:ext uri="{FF2B5EF4-FFF2-40B4-BE49-F238E27FC236}">
                <a16:creationId xmlns:a16="http://schemas.microsoft.com/office/drawing/2014/main" id="{398961DD-5B77-2F68-9C6B-AACBD160DA6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879386925"/>
      </p:ext>
    </p:extLst>
  </p:cSld>
  <p:clrMapOvr>
    <a:masterClrMapping/>
  </p:clrMapOvr>
  <mc:AlternateContent xmlns:mc="http://schemas.openxmlformats.org/markup-compatibility/2006">
    <mc:Choice xmlns:p14="http://schemas.microsoft.com/office/powerpoint/2010/main" Requires="p14">
      <p:transition spd="slow" p14:dur="2000" advTm="4394"/>
    </mc:Choice>
    <mc:Fallback>
      <p:transition spd="slow" advTm="43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8"/>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9F3D7-3D14-3C89-2288-643DCDCE3B9B}"/>
              </a:ext>
            </a:extLst>
          </p:cNvPr>
          <p:cNvSpPr>
            <a:spLocks noGrp="1"/>
          </p:cNvSpPr>
          <p:nvPr>
            <p:ph type="title"/>
          </p:nvPr>
        </p:nvSpPr>
        <p:spPr>
          <a:xfrm>
            <a:off x="838200" y="113121"/>
            <a:ext cx="10515600" cy="824845"/>
          </a:xfrm>
        </p:spPr>
        <p:txBody>
          <a:bodyPr/>
          <a:lstStyle/>
          <a:p>
            <a:r>
              <a:rPr lang="en-US" dirty="0"/>
              <a:t>References</a:t>
            </a:r>
          </a:p>
        </p:txBody>
      </p:sp>
      <p:sp>
        <p:nvSpPr>
          <p:cNvPr id="3" name="Content Placeholder 2">
            <a:extLst>
              <a:ext uri="{FF2B5EF4-FFF2-40B4-BE49-F238E27FC236}">
                <a16:creationId xmlns:a16="http://schemas.microsoft.com/office/drawing/2014/main" id="{4A81FDA4-DF5B-C8F3-C8F2-F92E1C911279}"/>
              </a:ext>
            </a:extLst>
          </p:cNvPr>
          <p:cNvSpPr>
            <a:spLocks noGrp="1"/>
          </p:cNvSpPr>
          <p:nvPr>
            <p:ph idx="1"/>
          </p:nvPr>
        </p:nvSpPr>
        <p:spPr>
          <a:xfrm>
            <a:off x="263951" y="842913"/>
            <a:ext cx="11802358" cy="4898012"/>
          </a:xfrm>
        </p:spPr>
        <p:txBody>
          <a:bodyPr>
            <a:noAutofit/>
          </a:bodyPr>
          <a:lstStyle/>
          <a:p>
            <a:pPr marL="571500" lvl="0" indent="-571500">
              <a:lnSpc>
                <a:spcPct val="96000"/>
              </a:lnSpc>
              <a:spcAft>
                <a:spcPts val="600"/>
              </a:spcAft>
              <a:buFont typeface="+mj-lt"/>
              <a:buAutoNum type="arabicPeriod"/>
            </a:pPr>
            <a:r>
              <a:rPr lang="en-US" sz="900" dirty="0"/>
              <a:t>Grand MG, Kaine J, Fulling K, Atkinson J, </a:t>
            </a:r>
            <a:r>
              <a:rPr lang="en-US" sz="900" dirty="0" err="1"/>
              <a:t>Dowton</a:t>
            </a:r>
            <a:r>
              <a:rPr lang="en-US" sz="900" dirty="0"/>
              <a:t> SB, Farber M, Craver J, Rice K. </a:t>
            </a:r>
            <a:r>
              <a:rPr lang="en-US" sz="900" dirty="0" err="1"/>
              <a:t>Cerebroretinal</a:t>
            </a:r>
            <a:r>
              <a:rPr lang="en-US" sz="900" dirty="0"/>
              <a:t> vasculopathy. A new hereditary syndrome. Ophthalmology. 1988;95(5):649-59. </a:t>
            </a:r>
          </a:p>
          <a:p>
            <a:pPr marL="571500" lvl="0" indent="-571500">
              <a:lnSpc>
                <a:spcPct val="96000"/>
              </a:lnSpc>
              <a:spcAft>
                <a:spcPts val="600"/>
              </a:spcAft>
              <a:buFont typeface="+mj-lt"/>
              <a:buAutoNum type="arabicPeriod"/>
            </a:pPr>
            <a:r>
              <a:rPr lang="en-US" sz="900" dirty="0"/>
              <a:t>Gutmann DH, Fischbeck KH, Sergott RC. Hereditary retinal vasculopathy with cerebral white matter lesions. Am J Med Genet.1989;34:217-220.</a:t>
            </a:r>
          </a:p>
          <a:p>
            <a:pPr marL="571500" lvl="0" indent="-571500">
              <a:lnSpc>
                <a:spcPct val="96000"/>
              </a:lnSpc>
              <a:spcAft>
                <a:spcPts val="600"/>
              </a:spcAft>
              <a:buFont typeface="+mj-lt"/>
              <a:buAutoNum type="arabicPeriod"/>
            </a:pPr>
            <a:r>
              <a:rPr lang="en-US" sz="900" dirty="0"/>
              <a:t>Triplett JD, Qiu J, O'Brien B, Gopinath S, Trewin B, Spring PJ, Shaffi M, Ip J, Chan F, Chen L, Wilson I, Muller C, </a:t>
            </a:r>
            <a:r>
              <a:rPr lang="en-US" sz="900" dirty="0" err="1"/>
              <a:t>Beadnall</a:t>
            </a:r>
            <a:r>
              <a:rPr lang="en-US" sz="900" dirty="0"/>
              <a:t> HN, </a:t>
            </a:r>
            <a:r>
              <a:rPr lang="en-US" sz="900" dirty="0" err="1"/>
              <a:t>Boggild</a:t>
            </a:r>
            <a:r>
              <a:rPr lang="en-US" sz="900" dirty="0"/>
              <a:t> M, Van der Walt A, Roxburgh R, Seery N, </a:t>
            </a:r>
            <a:r>
              <a:rPr lang="en-US" sz="900" dirty="0" err="1"/>
              <a:t>Kalincik</a:t>
            </a:r>
            <a:r>
              <a:rPr lang="en-US" sz="900" dirty="0"/>
              <a:t> T, Barnett MH, Parratt JDE, Reddel SW, Tsang B, Hardy TA. Diagnosis, differential diagnosis and misdiagnosis of Susac syndrome. </a:t>
            </a:r>
            <a:r>
              <a:rPr lang="en-US" sz="900" dirty="0" err="1"/>
              <a:t>Eur</a:t>
            </a:r>
            <a:r>
              <a:rPr lang="en-US" sz="900" dirty="0"/>
              <a:t> J Neurol. 2022;29(6):1771-1781. </a:t>
            </a:r>
          </a:p>
          <a:p>
            <a:pPr marL="571500" lvl="0" indent="-571500">
              <a:lnSpc>
                <a:spcPct val="96000"/>
              </a:lnSpc>
              <a:spcAft>
                <a:spcPts val="600"/>
              </a:spcAft>
              <a:buFont typeface="+mj-lt"/>
              <a:buAutoNum type="arabicPeriod"/>
            </a:pPr>
            <a:r>
              <a:rPr lang="en-US" sz="900" dirty="0"/>
              <a:t>Jen J, Cohen AH, Yue Q, Stout JT, Vinters HV, Nelson S, Baloh RW. Hereditary </a:t>
            </a:r>
            <a:r>
              <a:rPr lang="en-US" sz="900" dirty="0" err="1"/>
              <a:t>endotheliopathy</a:t>
            </a:r>
            <a:r>
              <a:rPr lang="en-US" sz="900" dirty="0"/>
              <a:t> with retinopathy, nephropathy, and stroke (HERNS)</a:t>
            </a:r>
            <a:r>
              <a:rPr lang="en-US" sz="900" dirty="0">
                <a:hlinkClick r:id="rId5"/>
              </a:rPr>
              <a:t>.</a:t>
            </a:r>
            <a:r>
              <a:rPr lang="en-US" sz="900" dirty="0"/>
              <a:t> Neurology. 1997 Nov;49(5):1322-30.</a:t>
            </a:r>
          </a:p>
          <a:p>
            <a:pPr marL="571500" lvl="0" indent="-571500">
              <a:lnSpc>
                <a:spcPct val="96000"/>
              </a:lnSpc>
              <a:spcAft>
                <a:spcPts val="600"/>
              </a:spcAft>
              <a:buFont typeface="+mj-lt"/>
              <a:buAutoNum type="arabicPeriod"/>
            </a:pPr>
            <a:r>
              <a:rPr lang="en-US" sz="900" dirty="0"/>
              <a:t>Stam AH, Kothari PH, Shaikh A, et al. Retinal vasculopathy with cerebral leukoencephalopathy and systemic manifestations. Brain. 2016;139:2909-2922.</a:t>
            </a:r>
          </a:p>
          <a:p>
            <a:pPr marL="571500" lvl="0" indent="-571500">
              <a:lnSpc>
                <a:spcPct val="96000"/>
              </a:lnSpc>
              <a:spcAft>
                <a:spcPts val="600"/>
              </a:spcAft>
              <a:buFont typeface="+mj-lt"/>
              <a:buAutoNum type="arabicPeriod"/>
            </a:pPr>
            <a:r>
              <a:rPr lang="en-US" sz="900" dirty="0"/>
              <a:t>Richards A, van den </a:t>
            </a:r>
            <a:r>
              <a:rPr lang="en-US" sz="900" dirty="0" err="1"/>
              <a:t>Maagdenberg</a:t>
            </a:r>
            <a:r>
              <a:rPr lang="en-US" sz="900" dirty="0"/>
              <a:t> AM, Jen JC, et al. C-terminal truncations in human 3′-5′ DNA exonuclease TREX1 cause autosomal dominant retinal vasculopathy with cerebral leukodystrophy. Nature genetics. 2007;39(9):1068-1070.</a:t>
            </a:r>
          </a:p>
          <a:p>
            <a:pPr marL="571500" lvl="0" indent="-571500">
              <a:lnSpc>
                <a:spcPct val="96000"/>
              </a:lnSpc>
              <a:spcAft>
                <a:spcPts val="600"/>
              </a:spcAft>
              <a:buFont typeface="+mj-lt"/>
              <a:buAutoNum type="arabicPeriod"/>
            </a:pPr>
            <a:r>
              <a:rPr lang="en-US" sz="900" dirty="0"/>
              <a:t>Liszewski KM and Atkinson JP. Retinal Vasculopathy with Cerebral Leukodystrophy. Available at: </a:t>
            </a:r>
            <a:r>
              <a:rPr lang="en-US" sz="900" u="sng" dirty="0"/>
              <a:t>https://rarediseases.org/rare-diseases/retinal-vasculopathy-cerebral-leukodystrophy/</a:t>
            </a:r>
            <a:r>
              <a:rPr lang="en-US" sz="900" dirty="0"/>
              <a:t>. Accessed Oct 17, 2018. (Updated November, 2018).</a:t>
            </a:r>
          </a:p>
          <a:p>
            <a:pPr marL="571500" lvl="0" indent="-571500">
              <a:lnSpc>
                <a:spcPct val="96000"/>
              </a:lnSpc>
              <a:spcAft>
                <a:spcPts val="600"/>
              </a:spcAft>
              <a:buFont typeface="+mj-lt"/>
              <a:buAutoNum type="arabicPeriod"/>
            </a:pPr>
            <a:r>
              <a:rPr lang="en-US" sz="900" dirty="0"/>
              <a:t>Pelzer N, Hoogeveen ES, Haan J, </a:t>
            </a:r>
            <a:r>
              <a:rPr lang="en-US" sz="900" dirty="0" err="1"/>
              <a:t>Bunnik</a:t>
            </a:r>
            <a:r>
              <a:rPr lang="en-US" sz="900" dirty="0"/>
              <a:t> R, Poot CC, van </a:t>
            </a:r>
            <a:r>
              <a:rPr lang="en-US" sz="900" dirty="0" err="1"/>
              <a:t>Zwet</a:t>
            </a:r>
            <a:r>
              <a:rPr lang="en-US" sz="900" dirty="0"/>
              <a:t> EW, </a:t>
            </a:r>
            <a:r>
              <a:rPr lang="en-US" sz="900" dirty="0" err="1"/>
              <a:t>Inderson</a:t>
            </a:r>
            <a:r>
              <a:rPr lang="en-US" sz="900" dirty="0"/>
              <a:t> A, </a:t>
            </a:r>
            <a:r>
              <a:rPr lang="en-US" sz="900" dirty="0" err="1"/>
              <a:t>Fogteloo</a:t>
            </a:r>
            <a:r>
              <a:rPr lang="en-US" sz="900" dirty="0"/>
              <a:t> AJ, Reinders MEJ, </a:t>
            </a:r>
            <a:r>
              <a:rPr lang="en-US" sz="900" dirty="0" err="1"/>
              <a:t>Middelkoop</a:t>
            </a:r>
            <a:r>
              <a:rPr lang="en-US" sz="900" dirty="0"/>
              <a:t> HAM, Kruit MC, van den </a:t>
            </a:r>
            <a:r>
              <a:rPr lang="en-US" sz="900" dirty="0" err="1"/>
              <a:t>Maagdenberg</a:t>
            </a:r>
            <a:r>
              <a:rPr lang="en-US" sz="900" dirty="0"/>
              <a:t> AMJM, Ferrari MD, </a:t>
            </a:r>
            <a:r>
              <a:rPr lang="en-US" sz="900" dirty="0" err="1"/>
              <a:t>Terwindt</a:t>
            </a:r>
            <a:r>
              <a:rPr lang="en-US" sz="900" dirty="0"/>
              <a:t> GM. Systemic features of retinal vasculopathy with cerebral leukoencephalopathy and systemic manifestations: a monogenic small vessel disease. J Intern Med. 2019;285(3):317-332.</a:t>
            </a:r>
          </a:p>
          <a:p>
            <a:pPr marL="571500" lvl="0" indent="-571500">
              <a:lnSpc>
                <a:spcPct val="96000"/>
              </a:lnSpc>
              <a:spcAft>
                <a:spcPts val="600"/>
              </a:spcAft>
              <a:buFont typeface="+mj-lt"/>
              <a:buAutoNum type="arabicPeriod"/>
            </a:pPr>
            <a:r>
              <a:rPr lang="en-US" sz="900" dirty="0"/>
              <a:t>Hoogeveen ES, Pelzer N, de Boer I, van </a:t>
            </a:r>
            <a:r>
              <a:rPr lang="en-US" sz="900" dirty="0" err="1"/>
              <a:t>Buchem</a:t>
            </a:r>
            <a:r>
              <a:rPr lang="en-US" sz="900" dirty="0"/>
              <a:t> MA, </a:t>
            </a:r>
            <a:r>
              <a:rPr lang="en-US" sz="900" dirty="0" err="1"/>
              <a:t>Terwindt</a:t>
            </a:r>
            <a:r>
              <a:rPr lang="en-US" sz="900" dirty="0"/>
              <a:t> GM, Kruit MC. Neuroimaging Findings in Retinal Vasculopathy with Cerebral Leukoencephalopathy and Systemic Manifestations. AJNR Am J </a:t>
            </a:r>
            <a:r>
              <a:rPr lang="en-US" sz="900" dirty="0" err="1"/>
              <a:t>Neuroradiol</a:t>
            </a:r>
            <a:r>
              <a:rPr lang="en-US" sz="900" dirty="0"/>
              <a:t>. 2021;42(9):1604-1609..</a:t>
            </a:r>
          </a:p>
          <a:p>
            <a:pPr marL="571500" lvl="0" indent="-571500">
              <a:lnSpc>
                <a:spcPct val="96000"/>
              </a:lnSpc>
              <a:spcAft>
                <a:spcPts val="600"/>
              </a:spcAft>
              <a:buFont typeface="+mj-lt"/>
              <a:buAutoNum type="arabicPeriod"/>
            </a:pPr>
            <a:r>
              <a:rPr lang="en-US" sz="900" dirty="0"/>
              <a:t>Ford AL, Chin VW, Fellah S, Binkley MM, Bodin AM, </a:t>
            </a:r>
            <a:r>
              <a:rPr lang="en-US" sz="900" dirty="0" err="1"/>
              <a:t>Balasetti</a:t>
            </a:r>
            <a:r>
              <a:rPr lang="en-US" sz="900" dirty="0"/>
              <a:t> V, Taiwo Y, Kang P, Lin D, Jen JC, Grand MG, Bogacki M, Liszewski MK, </a:t>
            </a:r>
            <a:r>
              <a:rPr lang="en-US" sz="900" dirty="0" err="1"/>
              <a:t>Hourcade</a:t>
            </a:r>
            <a:r>
              <a:rPr lang="en-US" sz="900" dirty="0"/>
              <a:t> D, Chen Y, Hassenstab J, Lee JM, An H, Miner JJ, Atkinson JP. Lesion evolution and neurodegeneration in RVCL-S: A monogenic </a:t>
            </a:r>
            <a:r>
              <a:rPr lang="en-US" sz="900" dirty="0" err="1"/>
              <a:t>microvasculopathy</a:t>
            </a:r>
            <a:r>
              <a:rPr lang="en-US" sz="900" dirty="0"/>
              <a:t>. Neurology. 2020 Oct 6;95(14):e1918-e1931. Erratum in: Neurology. 2021;96(19):919.</a:t>
            </a:r>
          </a:p>
          <a:p>
            <a:pPr marL="571500" indent="-571500">
              <a:lnSpc>
                <a:spcPct val="96000"/>
              </a:lnSpc>
              <a:spcAft>
                <a:spcPts val="600"/>
              </a:spcAft>
              <a:buFont typeface="+mj-lt"/>
              <a:buAutoNum type="arabicPeriod"/>
            </a:pPr>
            <a:r>
              <a:rPr lang="en-US" sz="900" dirty="0"/>
              <a:t>Wilms AE, de Boer I, </a:t>
            </a:r>
            <a:r>
              <a:rPr lang="en-US" sz="900" dirty="0" err="1"/>
              <a:t>Terwindt</a:t>
            </a:r>
            <a:r>
              <a:rPr lang="en-US" sz="900" dirty="0"/>
              <a:t> GM. Retinal Vasculopathy with Cerebral Leukoencephalopathy and Systemic manifestations (RVCL-S): An update on basic science and clinical perspectives. </a:t>
            </a:r>
            <a:r>
              <a:rPr lang="en-US" sz="900" dirty="0" err="1"/>
              <a:t>Cereb</a:t>
            </a:r>
            <a:r>
              <a:rPr lang="en-US" sz="900" dirty="0"/>
              <a:t> Circ </a:t>
            </a:r>
            <a:r>
              <a:rPr lang="en-US" sz="900" dirty="0" err="1"/>
              <a:t>Cogn</a:t>
            </a:r>
            <a:r>
              <a:rPr lang="en-US" sz="900" dirty="0"/>
              <a:t> </a:t>
            </a:r>
            <a:r>
              <a:rPr lang="en-US" sz="900" dirty="0" err="1"/>
              <a:t>Behav</a:t>
            </a:r>
            <a:r>
              <a:rPr lang="en-US" sz="900" dirty="0"/>
              <a:t>. 2022;3:100046.</a:t>
            </a:r>
          </a:p>
          <a:p>
            <a:pPr marL="571500" indent="-571500">
              <a:lnSpc>
                <a:spcPct val="96000"/>
              </a:lnSpc>
              <a:spcAft>
                <a:spcPts val="600"/>
              </a:spcAft>
              <a:buFont typeface="+mj-lt"/>
              <a:buAutoNum type="arabicPeriod"/>
            </a:pPr>
            <a:r>
              <a:rPr lang="en-US" sz="900" dirty="0"/>
              <a:t>Wang WX, Spiegelman D, Rao PK, Rhee RL, Ford AL, Miner JJ, Apte RS. Crizanlizumab for retinal vasculopathy with cerebral leukoencephalopathy in a phase II clinical study. J Clin Invest. 2024 May 7;134(12):e180916.. Erratum in: J Clin Invest. 2024 Dec 16;134(24):e189023.</a:t>
            </a:r>
          </a:p>
          <a:p>
            <a:pPr marL="571500" lvl="0" indent="-571500">
              <a:lnSpc>
                <a:spcPct val="96000"/>
              </a:lnSpc>
              <a:spcAft>
                <a:spcPts val="600"/>
              </a:spcAft>
              <a:buFont typeface="+mj-lt"/>
              <a:buAutoNum type="arabicPeriod"/>
            </a:pPr>
            <a:endParaRPr lang="en-US" sz="900" dirty="0"/>
          </a:p>
          <a:p>
            <a:pPr marL="571500" lvl="0" indent="-571500">
              <a:lnSpc>
                <a:spcPct val="96000"/>
              </a:lnSpc>
              <a:spcAft>
                <a:spcPts val="600"/>
              </a:spcAft>
              <a:buFont typeface="+mj-lt"/>
              <a:buAutoNum type="arabicPeriod"/>
            </a:pPr>
            <a:endParaRPr lang="en-US" sz="900" dirty="0"/>
          </a:p>
        </p:txBody>
      </p:sp>
      <p:pic>
        <p:nvPicPr>
          <p:cNvPr id="15" name="Audio 14">
            <a:extLst>
              <a:ext uri="{FF2B5EF4-FFF2-40B4-BE49-F238E27FC236}">
                <a16:creationId xmlns:a16="http://schemas.microsoft.com/office/drawing/2014/main" id="{DF1CEF51-411F-BFDF-824F-5D6A8502BE0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544446676"/>
      </p:ext>
    </p:extLst>
  </p:cSld>
  <p:clrMapOvr>
    <a:masterClrMapping/>
  </p:clrMapOvr>
  <mc:AlternateContent xmlns:mc="http://schemas.openxmlformats.org/markup-compatibility/2006">
    <mc:Choice xmlns:p14="http://schemas.microsoft.com/office/powerpoint/2010/main" Requires="p14">
      <p:transition spd="slow" p14:dur="2000" advTm="7040"/>
    </mc:Choice>
    <mc:Fallback>
      <p:transition spd="slow" advTm="70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4.3"/>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2371</TotalTime>
  <Words>5361</Words>
  <Application>Microsoft Macintosh PowerPoint</Application>
  <PresentationFormat>Widescreen</PresentationFormat>
  <Paragraphs>347</Paragraphs>
  <Slides>40</Slides>
  <Notes>39</Notes>
  <HiddenSlides>0</HiddenSlides>
  <MMClips>40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40</vt:i4>
      </vt:variant>
    </vt:vector>
  </HeadingPairs>
  <TitlesOfParts>
    <vt:vector size="46" baseType="lpstr">
      <vt:lpstr>Aptos</vt:lpstr>
      <vt:lpstr>Arial</vt:lpstr>
      <vt:lpstr>Calibri</vt:lpstr>
      <vt:lpstr>Calibri Light</vt:lpstr>
      <vt:lpstr>Roboto</vt:lpstr>
      <vt:lpstr>1_Office Theme</vt:lpstr>
      <vt:lpstr>Re-evaluation of Patient Diagnosed with Atypical Multiple Sclerosis and Retinovascular Disease</vt:lpstr>
      <vt:lpstr>Referred to Neuroophthalmology for re-evaluation (2019)</vt:lpstr>
      <vt:lpstr>Retina Evaluation - Fundus Photography (2015) </vt:lpstr>
      <vt:lpstr>Optical Coherence Tomography (OCT)</vt:lpstr>
      <vt:lpstr>Macular Optical Coherence Tomography (OCT)</vt:lpstr>
      <vt:lpstr>Right Fundus fluorescein angiography (FFA) 2015</vt:lpstr>
      <vt:lpstr>Left Fundus fluorescein angiography 2015</vt:lpstr>
      <vt:lpstr>Differential Diagnosis </vt:lpstr>
      <vt:lpstr>After Ranibizumab – Right OCT</vt:lpstr>
      <vt:lpstr>The story continues (2017)</vt:lpstr>
      <vt:lpstr>Repeat MRI – T2/FLAIR (9/12/17)</vt:lpstr>
      <vt:lpstr>MRI – DWI (9/12/17)</vt:lpstr>
      <vt:lpstr>MRI - Post-Contrast T1 (9/12/17)</vt:lpstr>
      <vt:lpstr>MRI - Axial T2-FLAIR and Post-contrast T1 (9/12/17)</vt:lpstr>
      <vt:lpstr>Diagnosis: Presumed Multiple Sclerosis</vt:lpstr>
      <vt:lpstr>Next Steps?</vt:lpstr>
      <vt:lpstr>Next Steps?</vt:lpstr>
      <vt:lpstr>MRI - Axial T2-FLAIR 3.0T magnet (1/4/18)</vt:lpstr>
      <vt:lpstr>MRI - Axial T2-FLAIR 3.0T magnet (4/9/18) </vt:lpstr>
      <vt:lpstr>BRAIN HISTOPATHOLOGY (2018)</vt:lpstr>
      <vt:lpstr>Repeat FFA – 3 years Post-presentation (2018) </vt:lpstr>
      <vt:lpstr>What are likely diagnoses?</vt:lpstr>
      <vt:lpstr>Differential Diagnosis</vt:lpstr>
      <vt:lpstr>What would you do now?</vt:lpstr>
      <vt:lpstr>Neuro-ophthalmology Examination (2019)</vt:lpstr>
      <vt:lpstr>Optical Coherence Tomography-Angiography (2019)</vt:lpstr>
      <vt:lpstr>What testing would help make the diagnosis?</vt:lpstr>
      <vt:lpstr>Genetic testing</vt:lpstr>
      <vt:lpstr>Case Summary</vt:lpstr>
      <vt:lpstr>Retinal Vasculopathy with Cerebral Leukoencephalopathy and Systemic Manifestations (RVCL-S)</vt:lpstr>
      <vt:lpstr>PowerPoint Presentation</vt:lpstr>
      <vt:lpstr>Retinal Vasculopathy with Cerebral Leukoencephalopathy and Systemic Manifestations (RVCL-S)</vt:lpstr>
      <vt:lpstr>What would you do next?</vt:lpstr>
      <vt:lpstr>Referral to RVCL-S Center and Family Members Identification</vt:lpstr>
      <vt:lpstr>Patient’s Pedigree</vt:lpstr>
      <vt:lpstr>Clinical Course of Our Patient</vt:lpstr>
      <vt:lpstr>Summary</vt:lpstr>
      <vt:lpstr>Teaching Points</vt:lpstr>
      <vt:lpstr>ACKNOWLEDGMENTS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Add title</dc:title>
  <dc:creator>Larry Frohman</dc:creator>
  <cp:lastModifiedBy>Matthew Wieder</cp:lastModifiedBy>
  <cp:revision>95</cp:revision>
  <dcterms:created xsi:type="dcterms:W3CDTF">2024-05-30T18:26:45Z</dcterms:created>
  <dcterms:modified xsi:type="dcterms:W3CDTF">2026-06-04T13:50:28Z</dcterms:modified>
</cp:coreProperties>
</file>