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58" r:id="rId2"/>
    <p:sldId id="263" r:id="rId3"/>
    <p:sldId id="267" r:id="rId4"/>
    <p:sldId id="264" r:id="rId5"/>
    <p:sldId id="259" r:id="rId6"/>
    <p:sldId id="295" r:id="rId7"/>
    <p:sldId id="265" r:id="rId8"/>
    <p:sldId id="260" r:id="rId9"/>
    <p:sldId id="269" r:id="rId10"/>
    <p:sldId id="318" r:id="rId11"/>
    <p:sldId id="270" r:id="rId12"/>
    <p:sldId id="319" r:id="rId13"/>
    <p:sldId id="271" r:id="rId14"/>
    <p:sldId id="296" r:id="rId15"/>
    <p:sldId id="294" r:id="rId16"/>
    <p:sldId id="308" r:id="rId17"/>
    <p:sldId id="311" r:id="rId18"/>
    <p:sldId id="261" r:id="rId19"/>
    <p:sldId id="312" r:id="rId20"/>
    <p:sldId id="317" r:id="rId21"/>
    <p:sldId id="309" r:id="rId22"/>
    <p:sldId id="310" r:id="rId23"/>
    <p:sldId id="315" r:id="rId24"/>
    <p:sldId id="275" r:id="rId25"/>
    <p:sldId id="292" r:id="rId26"/>
    <p:sldId id="277" r:id="rId27"/>
    <p:sldId id="293" r:id="rId28"/>
    <p:sldId id="297" r:id="rId29"/>
    <p:sldId id="290" r:id="rId30"/>
    <p:sldId id="291" r:id="rId31"/>
    <p:sldId id="313" r:id="rId32"/>
    <p:sldId id="298" r:id="rId33"/>
    <p:sldId id="314" r:id="rId34"/>
    <p:sldId id="276" r:id="rId35"/>
    <p:sldId id="320" r:id="rId36"/>
    <p:sldId id="278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16" autoAdjust="0"/>
    <p:restoredTop sz="71769"/>
  </p:normalViewPr>
  <p:slideViewPr>
    <p:cSldViewPr snapToGrid="0">
      <p:cViewPr varScale="1">
        <p:scale>
          <a:sx n="90" d="100"/>
          <a:sy n="90" d="100"/>
        </p:scale>
        <p:origin x="1140" y="90"/>
      </p:cViewPr>
      <p:guideLst/>
    </p:cSldViewPr>
  </p:slideViewPr>
  <p:notesTextViewPr>
    <p:cViewPr>
      <p:scale>
        <a:sx n="80" d="100"/>
        <a:sy n="80" d="100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98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45" Type="http://schemas.openxmlformats.org/officeDocument/2006/relationships/customXml" Target="../customXml/item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customXml" Target="../customXml/item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CE276-F0BC-401B-974D-A8480C270D51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23573D-9208-4F6C-BC32-6F4D2874A6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782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BB243-8E3B-4AC6-9701-33AFAACBCA1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5825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7932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7961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7038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0544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737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1369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1307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9505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3396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9531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427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3511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 algn="l">
              <a:buFont typeface="Arial" panose="020B0604020202020204" pitchFamily="34" charset="0"/>
              <a:buNone/>
            </a:pPr>
            <a:endParaRPr lang="en-US" baseline="0" dirty="0">
              <a:latin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9829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0370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3498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6715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45249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788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91848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4720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i="0" u="none" strike="noStrike" dirty="0">
              <a:solidFill>
                <a:srgbClr val="212529"/>
              </a:solidFill>
              <a:effectLst/>
              <a:latin typeface="Lato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7484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6954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2039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43871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6433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8636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9197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2452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65771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 i="0" u="none" strike="noStrike" dirty="0">
              <a:solidFill>
                <a:srgbClr val="E1E1E1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02800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64560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13476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17062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63481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23573D-9208-4F6C-BC32-6F4D2874A652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701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6D07A79-73E8-F742-93ED-4E631E6F4B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78903" y="5829697"/>
            <a:ext cx="2570757" cy="1028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76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B5E2E-3D42-5845-95CB-7A6FD38BB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 b="1" i="0" baseline="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1E915-E638-6549-90DF-FD86C654E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</a:defRPr>
            </a:lvl1pPr>
            <a:lvl2pPr>
              <a:defRPr baseline="0">
                <a:latin typeface="Arial" panose="020B0604020202020204" pitchFamily="34" charset="0"/>
              </a:defRPr>
            </a:lvl2pPr>
            <a:lvl3pPr>
              <a:defRPr baseline="0">
                <a:latin typeface="Arial" panose="020B0604020202020204" pitchFamily="34" charset="0"/>
              </a:defRPr>
            </a:lvl3pPr>
            <a:lvl4pPr>
              <a:defRPr baseline="0">
                <a:latin typeface="Arial" panose="020B0604020202020204" pitchFamily="34" charset="0"/>
              </a:defRPr>
            </a:lvl4pPr>
            <a:lvl5pPr>
              <a:defRPr baseline="0">
                <a:latin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97790-D484-E14C-9687-8C2097F241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5C84DD1-35AE-C042-9C45-A63BF1CEEB39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56AD5B-F34E-5E48-90E6-30D2BEB6B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3795-C7FD-6940-A607-B1CC79511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C86733-290F-284F-A769-EF0A47507B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991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D99BE-5837-6D47-8BDE-2BEEFA2F8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baseline="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7D132-D9B8-0446-8AA6-2059F369C1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B6436-576E-4C43-9EBE-952FDFF32D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5C84DD1-35AE-C042-9C45-A63BF1CEEB39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D41B9B-C1BE-ED48-BE04-6733ADE0D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D356B6-0F5A-AF44-B639-6C06BC495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C86733-290F-284F-A769-EF0A47507B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287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AC389-5A6D-E94B-817A-0F1A6015E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72A26-61C3-1248-AF22-934EDA62F2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DB9C2E-AD78-D042-A817-966E279C55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800399-8CF6-7442-8B78-07F45C1D4F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5C84DD1-35AE-C042-9C45-A63BF1CEEB39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0EBDC1-19C9-394D-B478-F98FC5297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A76B8B-0482-1B4E-8AF9-A1CD603C0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C86733-290F-284F-A769-EF0A47507B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627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547C3-3DAD-734C-A80C-FF2711B25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8F4E6C-0DCA-A546-9ECF-8A111612B2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A51435-1D3C-D747-94F8-E65BC83195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19366C-E616-5A46-909C-3EBEA0992B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A56452-80F3-2C4F-82E8-60B912F023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573786-1F4B-FD4A-85AD-4F94D79BC1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5C84DD1-35AE-C042-9C45-A63BF1CEEB39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FBF8D1-D293-AE42-A48E-E18AB0BB4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34D73A-4E16-7143-8429-E8A35483B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C86733-290F-284F-A769-EF0A47507B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185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8CE90-90FB-D843-9364-CDE551AE6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0EAB8C-2571-2645-A309-BF902FD0CD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5C84DD1-35AE-C042-9C45-A63BF1CEEB39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B89D80-3AC3-F74C-B7B9-09CF7F962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17ED0C-970C-6044-B9DE-069BA135F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C86733-290F-284F-A769-EF0A47507B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834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6DAEA4-100D-5E49-A323-41AEC76315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5C84DD1-35AE-C042-9C45-A63BF1CEEB39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CD6CD9-B64B-9145-A79A-5E0025198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752BF5-49BE-BC47-89BE-67C0FA5B1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C86733-290F-284F-A769-EF0A47507B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428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BC489-72DE-BE47-AEE8-FAAA8C925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D9F1B-DF44-A24C-AECE-92FF463662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83FEB7-0421-CF4C-A92A-571E43B666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4BB9A-EE10-6641-ACAA-C8511BE476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5C84DD1-35AE-C042-9C45-A63BF1CEEB39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91A377-74EE-CD4B-B15A-5DF964F85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8E1C73-98C8-9045-AA78-EF049CB3C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C86733-290F-284F-A769-EF0A47507B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326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0DC57-47C1-BB45-B2DC-79CCA540A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BCD955-75C8-444D-ABD1-E060697F14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0748B4-AEC3-B949-9617-9434F518D8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DC61A1-BFF5-3D41-92DA-7217625F94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5C84DD1-35AE-C042-9C45-A63BF1CEEB39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AB864B-F91B-1642-A8DD-64280F6BA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BF34D7-825F-4E4D-8DF8-A9006979E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C86733-290F-284F-A769-EF0A47507B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151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B43EA-2692-AA4D-8E2A-F3B8A0306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27E752-78A5-9841-AA7F-13DA9822AB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AD1C5-8C9D-574D-8E5B-0DD9BA4B06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5C84DD1-35AE-C042-9C45-A63BF1CEEB39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F00D9-4C5D-6C45-8C5B-D4B23AC4F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04A8E2-4634-0845-ACD1-8A9913F53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C86733-290F-284F-A769-EF0A47507B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563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50E2A9-E185-384F-AF89-63182856DF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67E1E-FB37-1D46-8AAE-968742CD64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D0789-C00C-4548-9624-40C25A7E30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5C84DD1-35AE-C042-9C45-A63BF1CEEB39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448589-75C3-3147-9838-3BE263B7F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69C64-F88B-1E45-9F75-09DAB5B50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C86733-290F-284F-A769-EF0A47507B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010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1F939A"/>
            </a:gs>
            <a:gs pos="11000">
              <a:srgbClr val="62B5BB"/>
            </a:gs>
            <a:gs pos="90000">
              <a:schemeClr val="bg1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4C20BC-B0A7-0743-8FDE-66F90F896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82238C-2B35-834B-9E16-6581BC1884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0869" y="1685512"/>
            <a:ext cx="9866243" cy="38207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681372A-5854-BC42-B062-4DEFDB60D269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178903" y="5829697"/>
            <a:ext cx="2570757" cy="1028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155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NULL" TargetMode="External"/><Relationship Id="rId7" Type="http://schemas.openxmlformats.org/officeDocument/2006/relationships/image" Target="../media/image4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notesSlide" Target="../notesSlides/notesSlide11.xml"/><Relationship Id="rId5" Type="http://schemas.openxmlformats.org/officeDocument/2006/relationships/slideLayout" Target="../slideLayouts/slideLayout2.xml"/><Relationship Id="rId4" Type="http://schemas.microsoft.com/office/2007/relationships/media" Target="../media/media12.m4a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15.mp3"/><Relationship Id="rId7" Type="http://schemas.openxmlformats.org/officeDocument/2006/relationships/image" Target="../media/image5.png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notesSlide" Target="../notesSlides/notesSlide13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5.mp3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6.mp3"/><Relationship Id="rId1" Type="http://schemas.openxmlformats.org/officeDocument/2006/relationships/audio" Target="NULL" TargetMode="External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p3"/><Relationship Id="rId1" Type="http://schemas.microsoft.com/office/2007/relationships/media" Target="../media/media17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media" Target="../media/media19.mp3"/><Relationship Id="rId7" Type="http://schemas.openxmlformats.org/officeDocument/2006/relationships/image" Target="../media/image3.png"/><Relationship Id="rId2" Type="http://schemas.openxmlformats.org/officeDocument/2006/relationships/audio" Target="../media/media18.mp3"/><Relationship Id="rId1" Type="http://schemas.microsoft.com/office/2007/relationships/media" Target="../media/media18.mp3"/><Relationship Id="rId6" Type="http://schemas.openxmlformats.org/officeDocument/2006/relationships/notesSlide" Target="../notesSlides/notesSlide16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9.mp3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p3"/><Relationship Id="rId1" Type="http://schemas.microsoft.com/office/2007/relationships/media" Target="../media/media20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p3"/><Relationship Id="rId1" Type="http://schemas.microsoft.com/office/2007/relationships/media" Target="../media/media21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p3"/><Relationship Id="rId1" Type="http://schemas.microsoft.com/office/2007/relationships/media" Target="../media/media22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3.mp3"/><Relationship Id="rId1" Type="http://schemas.microsoft.com/office/2007/relationships/media" Target="../media/media23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p3"/><Relationship Id="rId1" Type="http://schemas.microsoft.com/office/2007/relationships/media" Target="../media/media24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p3"/><Relationship Id="rId1" Type="http://schemas.microsoft.com/office/2007/relationships/media" Target="../media/media25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p3"/><Relationship Id="rId1" Type="http://schemas.microsoft.com/office/2007/relationships/media" Target="../media/media26.mp3"/><Relationship Id="rId6" Type="http://schemas.openxmlformats.org/officeDocument/2006/relationships/image" Target="../media/image3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p3"/><Relationship Id="rId1" Type="http://schemas.microsoft.com/office/2007/relationships/media" Target="../media/media27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p3"/><Relationship Id="rId1" Type="http://schemas.microsoft.com/office/2007/relationships/media" Target="../media/media28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p3"/><Relationship Id="rId1" Type="http://schemas.microsoft.com/office/2007/relationships/media" Target="../media/media29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p3"/><Relationship Id="rId1" Type="http://schemas.microsoft.com/office/2007/relationships/media" Target="../media/media30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p3"/><Relationship Id="rId1" Type="http://schemas.microsoft.com/office/2007/relationships/media" Target="../media/media31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p3"/><Relationship Id="rId1" Type="http://schemas.microsoft.com/office/2007/relationships/media" Target="../media/media32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p3"/><Relationship Id="rId1" Type="http://schemas.microsoft.com/office/2007/relationships/media" Target="../media/media33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p3"/><Relationship Id="rId1" Type="http://schemas.microsoft.com/office/2007/relationships/media" Target="../media/media34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p3"/><Relationship Id="rId1" Type="http://schemas.microsoft.com/office/2007/relationships/media" Target="../media/media35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p3"/><Relationship Id="rId1" Type="http://schemas.microsoft.com/office/2007/relationships/media" Target="../media/media36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p3"/><Relationship Id="rId1" Type="http://schemas.microsoft.com/office/2007/relationships/media" Target="../media/media37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p3"/><Relationship Id="rId1" Type="http://schemas.microsoft.com/office/2007/relationships/media" Target="../media/media38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p3"/><Relationship Id="rId1" Type="http://schemas.microsoft.com/office/2007/relationships/media" Target="../media/media39.mp3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FFC9C-3060-B04F-8B7E-FDFE18C0DDB8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299049" y="1093668"/>
            <a:ext cx="11593902" cy="2387600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Acute Onset of Diplopia and Nystagmus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6FB864-BBF6-694D-B073-6D507171B852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483743" y="3481268"/>
            <a:ext cx="9270848" cy="1655762"/>
          </a:xfrm>
        </p:spPr>
        <p:txBody>
          <a:bodyPr>
            <a:normAutofit fontScale="92500"/>
          </a:bodyPr>
          <a:lstStyle/>
          <a:p>
            <a:pPr marL="0" marR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Nikita U. </a:t>
            </a:r>
            <a:r>
              <a:rPr lang="en-US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Saladi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MD; Hari R. Anandarajah, BA; </a:t>
            </a:r>
            <a:r>
              <a:rPr lang="en-US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Ryan D. Walsh, MD</a:t>
            </a:r>
          </a:p>
          <a:p>
            <a:pPr marL="0" marR="0" indent="0" algn="l">
              <a:spcBef>
                <a:spcPts val="0"/>
              </a:spcBef>
              <a:spcAft>
                <a:spcPts val="0"/>
              </a:spcAft>
              <a:buNone/>
            </a:pPr>
            <a:endParaRPr lang="en-US" b="1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Departments of Ophthalmology &amp; Visual Sciences, and Neurology </a:t>
            </a:r>
          </a:p>
          <a:p>
            <a:pPr marL="0" marR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Medical College of Wisconsin—Eye Institute</a:t>
            </a:r>
          </a:p>
          <a:p>
            <a:pPr marL="0" marR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en-US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B3F285-C4CA-47F2-9928-4641F216A8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327" y="134327"/>
            <a:ext cx="5492972" cy="1176630"/>
          </a:xfrm>
          <a:prstGeom prst="rect">
            <a:avLst/>
          </a:prstGeom>
        </p:spPr>
      </p:pic>
      <p:pic>
        <p:nvPicPr>
          <p:cNvPr id="4" name="Slide 1 Audio.mp3">
            <a:hlinkClick r:id="" action="ppaction://media"/>
            <a:extLst>
              <a:ext uri="{FF2B5EF4-FFF2-40B4-BE49-F238E27FC236}">
                <a16:creationId xmlns:a16="http://schemas.microsoft.com/office/drawing/2014/main" id="{1DE4AFB8-2522-5080-966B-B01C0ADDFF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17311" y="576433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731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84"/>
    </mc:Choice>
    <mc:Fallback xmlns="">
      <p:transition spd="slow" advTm="2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29F4E-3042-609E-F886-AFAE4B84B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773B1-2729-3BA9-CFD3-AC8B652DC6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 50-year-old female referred to the neuro-ophthalmology clinic for evaluation of diplopia</a:t>
            </a:r>
          </a:p>
          <a:p>
            <a:r>
              <a:rPr lang="en-US" dirty="0"/>
              <a:t>The diplopia began two months prior, and she presented to her ophthalmologist a day later noting images vertically aligned. </a:t>
            </a:r>
          </a:p>
          <a:p>
            <a:r>
              <a:rPr lang="en-US" dirty="0"/>
              <a:t>She was diagnosed with 4</a:t>
            </a:r>
            <a:r>
              <a:rPr lang="en-US" baseline="30000" dirty="0"/>
              <a:t>th</a:t>
            </a:r>
            <a:r>
              <a:rPr lang="en-US" dirty="0"/>
              <a:t> nerve palsy and referred to neurology for stroke w/u and, later, neuro-ophthalmology.</a:t>
            </a:r>
          </a:p>
          <a:p>
            <a:r>
              <a:rPr lang="en-US" dirty="0"/>
              <a:t>Patient’s husband noted that she has been “wobbly” since onset with standing up and walking</a:t>
            </a:r>
          </a:p>
        </p:txBody>
      </p:sp>
      <p:pic>
        <p:nvPicPr>
          <p:cNvPr id="6" name="Slide 2 Narration.mp3">
            <a:hlinkClick r:id="" action="ppaction://media"/>
            <a:extLst>
              <a:ext uri="{FF2B5EF4-FFF2-40B4-BE49-F238E27FC236}">
                <a16:creationId xmlns:a16="http://schemas.microsoft.com/office/drawing/2014/main" id="{BBEB2568-4E63-4FDA-F456-AC9A39B470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0350" y="57611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41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0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4C548-1705-0A4C-D71C-73D4610CB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8D4A1-816D-1637-E9EA-77CA952887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Diplopia</a:t>
            </a:r>
          </a:p>
          <a:p>
            <a:pPr lvl="1"/>
            <a:r>
              <a:rPr lang="en-US" dirty="0"/>
              <a:t>Onset: sudden, two months prior, constant </a:t>
            </a:r>
          </a:p>
          <a:p>
            <a:pPr lvl="1"/>
            <a:r>
              <a:rPr lang="en-US" dirty="0"/>
              <a:t>Binocular</a:t>
            </a:r>
          </a:p>
          <a:p>
            <a:pPr lvl="2"/>
            <a:r>
              <a:rPr lang="en-US" dirty="0"/>
              <a:t>Angle (mainly vertical)</a:t>
            </a:r>
          </a:p>
          <a:p>
            <a:pPr lvl="2"/>
            <a:r>
              <a:rPr lang="en-US" dirty="0"/>
              <a:t>No torsional component</a:t>
            </a:r>
          </a:p>
          <a:p>
            <a:pPr lvl="1"/>
            <a:r>
              <a:rPr lang="en-US" dirty="0"/>
              <a:t>Worsens when looking to the right and at distance</a:t>
            </a:r>
          </a:p>
          <a:p>
            <a:pPr lvl="1"/>
            <a:r>
              <a:rPr lang="en-US" dirty="0"/>
              <a:t>No head trauma, eye or orbital surgery, or prior eye misalignment</a:t>
            </a:r>
          </a:p>
          <a:p>
            <a:pPr lvl="1"/>
            <a:endParaRPr lang="en-US" dirty="0"/>
          </a:p>
        </p:txBody>
      </p:sp>
      <p:pic>
        <p:nvPicPr>
          <p:cNvPr id="5" name="Slide 3 Narration.mp3">
            <a:hlinkClick r:id="" action="ppaction://media"/>
            <a:extLst>
              <a:ext uri="{FF2B5EF4-FFF2-40B4-BE49-F238E27FC236}">
                <a16:creationId xmlns:a16="http://schemas.microsoft.com/office/drawing/2014/main" id="{EDAE6AD5-A3DB-129D-42CD-EDE7C93F14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2210" y="576491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20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7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B1382-16FC-1624-63AA-3B5085DED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Prior Workup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C7FB5-BA49-D939-5A00-0BCAC2D71D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Ophthalmology</a:t>
            </a:r>
          </a:p>
          <a:p>
            <a:pPr lvl="1"/>
            <a:r>
              <a:rPr lang="en-US" dirty="0">
                <a:latin typeface="Arial"/>
                <a:cs typeface="Arial"/>
              </a:rPr>
              <a:t>Right hypertropia concerning for 4</a:t>
            </a:r>
            <a:r>
              <a:rPr lang="en-US" baseline="30000" dirty="0">
                <a:latin typeface="Arial"/>
                <a:cs typeface="Arial"/>
              </a:rPr>
              <a:t>th</a:t>
            </a:r>
            <a:r>
              <a:rPr lang="en-US" dirty="0">
                <a:latin typeface="Arial"/>
                <a:cs typeface="Arial"/>
              </a:rPr>
              <a:t> nerve palsy</a:t>
            </a:r>
          </a:p>
          <a:p>
            <a:pPr lvl="1"/>
            <a:r>
              <a:rPr lang="en-US" dirty="0"/>
              <a:t>Acetylcholine receptor binding antibody: negative</a:t>
            </a:r>
          </a:p>
          <a:p>
            <a:r>
              <a:rPr lang="en-US" dirty="0"/>
              <a:t>Neurology</a:t>
            </a:r>
          </a:p>
          <a:p>
            <a:pPr lvl="1"/>
            <a:r>
              <a:rPr lang="en-US" dirty="0"/>
              <a:t>Obtained MRI due to concern for stroke</a:t>
            </a:r>
          </a:p>
          <a:p>
            <a:pPr lvl="1"/>
            <a:r>
              <a:rPr lang="en-US" dirty="0">
                <a:latin typeface="Arial"/>
                <a:cs typeface="Arial"/>
              </a:rPr>
              <a:t>MRI: normal; no infarcts, no structural abnormalities identified</a:t>
            </a:r>
          </a:p>
        </p:txBody>
      </p:sp>
      <p:pic>
        <p:nvPicPr>
          <p:cNvPr id="5" name="Slide 4 Audio.mp3">
            <a:hlinkClick r:id="" action="ppaction://media"/>
            <a:extLst>
              <a:ext uri="{FF2B5EF4-FFF2-40B4-BE49-F238E27FC236}">
                <a16:creationId xmlns:a16="http://schemas.microsoft.com/office/drawing/2014/main" id="{832A536C-69DD-E110-22BE-047848FE56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6245" y="575783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90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BA02F-0BC1-6DE5-2DE0-E3124FBB7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07178-63A3-AF79-3336-91243A07F4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dirty="0">
                <a:latin typeface="Arial"/>
                <a:cs typeface="Arial"/>
              </a:rPr>
              <a:t>PMHx</a:t>
            </a:r>
          </a:p>
          <a:p>
            <a:pPr lvl="1"/>
            <a:r>
              <a:rPr lang="en-US" dirty="0"/>
              <a:t>HTN</a:t>
            </a:r>
          </a:p>
          <a:p>
            <a:pPr lvl="1"/>
            <a:r>
              <a:rPr lang="en-US" dirty="0"/>
              <a:t>Hypothyroidism</a:t>
            </a:r>
          </a:p>
          <a:p>
            <a:pPr lvl="1"/>
            <a:r>
              <a:rPr lang="en-US" dirty="0">
                <a:latin typeface="Arial"/>
                <a:cs typeface="Arial"/>
              </a:rPr>
              <a:t>Optic neuritis OS</a:t>
            </a:r>
            <a:endParaRPr lang="en-US" dirty="0">
              <a:cs typeface="Arial"/>
            </a:endParaRPr>
          </a:p>
          <a:p>
            <a:pPr lvl="2"/>
            <a:r>
              <a:rPr lang="en-US" dirty="0"/>
              <a:t>18 years prior</a:t>
            </a:r>
          </a:p>
          <a:p>
            <a:pPr lvl="2"/>
            <a:r>
              <a:rPr lang="en-US" dirty="0">
                <a:latin typeface="Arial"/>
                <a:cs typeface="Arial"/>
              </a:rPr>
              <a:t>Residual optic atrophy documented on subsequent eye exams</a:t>
            </a:r>
            <a:endParaRPr lang="en-US" dirty="0">
              <a:cs typeface="Arial"/>
            </a:endParaRPr>
          </a:p>
          <a:p>
            <a:pPr lvl="2"/>
            <a:r>
              <a:rPr lang="en-US" dirty="0"/>
              <a:t>Evaluated by neurologist who had low suspicion for multiple sclerosis</a:t>
            </a:r>
          </a:p>
          <a:p>
            <a:pPr lvl="2"/>
            <a:r>
              <a:rPr lang="en-US" dirty="0"/>
              <a:t>Had good recovery of vision</a:t>
            </a:r>
          </a:p>
          <a:p>
            <a:pPr lvl="1"/>
            <a:r>
              <a:rPr lang="en-US" dirty="0"/>
              <a:t>Breast cancer </a:t>
            </a:r>
          </a:p>
          <a:p>
            <a:pPr lvl="2"/>
            <a:r>
              <a:rPr lang="en-US" dirty="0"/>
              <a:t>Stage III C right breast cancer diagnosed two years prior</a:t>
            </a:r>
          </a:p>
          <a:p>
            <a:pPr lvl="2"/>
            <a:r>
              <a:rPr lang="en-US" dirty="0"/>
              <a:t>Estrogen Receptor (ER), Progesterone Receptor (PR) negative</a:t>
            </a:r>
          </a:p>
          <a:p>
            <a:pPr lvl="2"/>
            <a:r>
              <a:rPr lang="en-US" dirty="0">
                <a:latin typeface="Arial"/>
                <a:cs typeface="Arial"/>
              </a:rPr>
              <a:t>HER-2 Neu positive </a:t>
            </a:r>
            <a:endParaRPr lang="en-US" dirty="0">
              <a:cs typeface="Arial"/>
            </a:endParaRPr>
          </a:p>
          <a:p>
            <a:pPr lvl="2"/>
            <a:r>
              <a:rPr lang="en-US" dirty="0"/>
              <a:t>S/p docetaxel, carboplatin, </a:t>
            </a:r>
            <a:r>
              <a:rPr lang="en-US" dirty="0" err="1"/>
              <a:t>trastuzumab</a:t>
            </a:r>
            <a:r>
              <a:rPr lang="en-US" dirty="0"/>
              <a:t>, radiation, bilateral mastectomy</a:t>
            </a:r>
          </a:p>
          <a:p>
            <a:pPr lvl="2"/>
            <a:r>
              <a:rPr lang="en-US" dirty="0"/>
              <a:t>Ultimately noted to have BRCA2 mutation</a:t>
            </a:r>
          </a:p>
          <a:p>
            <a:pPr lvl="2"/>
            <a:r>
              <a:rPr lang="en-US" dirty="0"/>
              <a:t>Followed by oncologist; in clinical remission</a:t>
            </a:r>
          </a:p>
        </p:txBody>
      </p:sp>
      <p:pic>
        <p:nvPicPr>
          <p:cNvPr id="4" name="Slide 5 Audio.mp3">
            <a:hlinkClick r:id="" action="ppaction://media"/>
            <a:extLst>
              <a:ext uri="{FF2B5EF4-FFF2-40B4-BE49-F238E27FC236}">
                <a16:creationId xmlns:a16="http://schemas.microsoft.com/office/drawing/2014/main" id="{8C3A2C3A-5175-188A-A4D2-58EB8495A0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04661" y="575637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80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2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/>
              <a:t>PSHx</a:t>
            </a:r>
            <a:r>
              <a:rPr lang="en-US" dirty="0"/>
              <a:t>: </a:t>
            </a:r>
          </a:p>
          <a:p>
            <a:pPr lvl="1"/>
            <a:r>
              <a:rPr lang="en-US" dirty="0"/>
              <a:t>Bilateral mastectomy</a:t>
            </a:r>
          </a:p>
          <a:p>
            <a:pPr lvl="1"/>
            <a:r>
              <a:rPr lang="en-US" dirty="0"/>
              <a:t>Bilateral </a:t>
            </a:r>
            <a:r>
              <a:rPr lang="en-US" dirty="0" err="1"/>
              <a:t>salpingo</a:t>
            </a:r>
            <a:r>
              <a:rPr lang="en-US" dirty="0"/>
              <a:t>-oophorectomy with hysterectomy </a:t>
            </a:r>
          </a:p>
          <a:p>
            <a:r>
              <a:rPr lang="en-US" dirty="0" err="1"/>
              <a:t>FHx</a:t>
            </a:r>
            <a:r>
              <a:rPr lang="en-US" dirty="0"/>
              <a:t>: </a:t>
            </a:r>
          </a:p>
          <a:p>
            <a:pPr lvl="1"/>
            <a:r>
              <a:rPr lang="en-US" dirty="0"/>
              <a:t>Macular degeneration</a:t>
            </a:r>
          </a:p>
          <a:p>
            <a:pPr lvl="1"/>
            <a:r>
              <a:rPr lang="en-US" dirty="0"/>
              <a:t>Ovarian cancer</a:t>
            </a:r>
          </a:p>
          <a:p>
            <a:pPr lvl="1"/>
            <a:r>
              <a:rPr lang="en-US" dirty="0"/>
              <a:t>Breast cancer</a:t>
            </a:r>
          </a:p>
          <a:p>
            <a:pPr lvl="1"/>
            <a:r>
              <a:rPr lang="en-US" dirty="0"/>
              <a:t>Colon cancer</a:t>
            </a:r>
          </a:p>
          <a:p>
            <a:pPr lvl="1"/>
            <a:r>
              <a:rPr lang="en-US" dirty="0"/>
              <a:t>No imbalance or cerebellar disorders</a:t>
            </a:r>
          </a:p>
          <a:p>
            <a:r>
              <a:rPr lang="en-US" dirty="0"/>
              <a:t>Medications: levothyroxine 150mcg daily</a:t>
            </a:r>
          </a:p>
          <a:p>
            <a:r>
              <a:rPr lang="en-US" dirty="0"/>
              <a:t>Social </a:t>
            </a:r>
            <a:r>
              <a:rPr lang="en-US" dirty="0" err="1"/>
              <a:t>Hx</a:t>
            </a:r>
            <a:endParaRPr lang="en-US" dirty="0"/>
          </a:p>
          <a:p>
            <a:pPr lvl="1"/>
            <a:r>
              <a:rPr lang="en-US" dirty="0"/>
              <a:t>Never used tobacco</a:t>
            </a:r>
          </a:p>
        </p:txBody>
      </p:sp>
      <p:pic>
        <p:nvPicPr>
          <p:cNvPr id="7" name="Slide 6 Narration.mp3">
            <a:hlinkClick r:id="" action="ppaction://media"/>
            <a:extLst>
              <a:ext uri="{FF2B5EF4-FFF2-40B4-BE49-F238E27FC236}">
                <a16:creationId xmlns:a16="http://schemas.microsoft.com/office/drawing/2014/main" id="{9495AE1C-3BC5-225D-5E97-AAEDBC3E89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2202" y="575707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89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40B96-7B34-1065-719C-81CADC448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A74D3-FBEF-225E-E654-864490C6E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ROS</a:t>
            </a:r>
          </a:p>
          <a:p>
            <a:pPr lvl="1"/>
            <a:r>
              <a:rPr lang="en-US" dirty="0"/>
              <a:t>(-) Ptosis</a:t>
            </a:r>
          </a:p>
          <a:p>
            <a:pPr lvl="1"/>
            <a:r>
              <a:rPr lang="en-US" dirty="0"/>
              <a:t>(-) Facial numbness/weakness</a:t>
            </a:r>
          </a:p>
          <a:p>
            <a:pPr lvl="1"/>
            <a:r>
              <a:rPr lang="en-US" dirty="0"/>
              <a:t>(-) Extremity numbness/weakness</a:t>
            </a:r>
          </a:p>
          <a:p>
            <a:pPr lvl="1"/>
            <a:r>
              <a:rPr lang="en-US" dirty="0"/>
              <a:t>(-) Nausea</a:t>
            </a:r>
          </a:p>
          <a:p>
            <a:pPr lvl="1"/>
            <a:r>
              <a:rPr lang="en-US" dirty="0"/>
              <a:t>(-) Vomiting</a:t>
            </a:r>
          </a:p>
          <a:p>
            <a:pPr lvl="1"/>
            <a:r>
              <a:rPr lang="en-US" dirty="0"/>
              <a:t>(-) Headache</a:t>
            </a:r>
          </a:p>
          <a:p>
            <a:pPr lvl="1"/>
            <a:r>
              <a:rPr lang="en-US" dirty="0"/>
              <a:t>(-) Eye redness</a:t>
            </a:r>
          </a:p>
          <a:p>
            <a:pPr lvl="1"/>
            <a:r>
              <a:rPr lang="en-US" dirty="0"/>
              <a:t>(-) Pain</a:t>
            </a:r>
          </a:p>
        </p:txBody>
      </p:sp>
      <p:pic>
        <p:nvPicPr>
          <p:cNvPr id="5" name="Slide 7 Audio.mp3">
            <a:hlinkClick r:id="" action="ppaction://media"/>
            <a:extLst>
              <a:ext uri="{FF2B5EF4-FFF2-40B4-BE49-F238E27FC236}">
                <a16:creationId xmlns:a16="http://schemas.microsoft.com/office/drawing/2014/main" id="{13D3A77D-0B80-9348-1E71-32B68D7039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8262" y="57607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28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3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8F7E2-59C1-7A08-FBDA-63E733019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Ophthalmologic Examination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F7715-5573-B081-F149-F748CE85B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Visual Acuity</a:t>
            </a:r>
          </a:p>
          <a:p>
            <a:pPr lvl="1"/>
            <a:r>
              <a:rPr lang="en-US" dirty="0"/>
              <a:t>OD: 20/30 +1, 20/20 with pinhole</a:t>
            </a:r>
          </a:p>
          <a:p>
            <a:pPr lvl="1"/>
            <a:r>
              <a:rPr lang="en-US" dirty="0"/>
              <a:t>OS: 20/25, NI with pinhole</a:t>
            </a:r>
          </a:p>
          <a:p>
            <a:r>
              <a:rPr lang="en-US" dirty="0"/>
              <a:t>Pupils</a:t>
            </a:r>
          </a:p>
          <a:p>
            <a:pPr lvl="1"/>
            <a:r>
              <a:rPr lang="en-US" dirty="0"/>
              <a:t>OD: 5mm in dark, 3mm in light, round, brisk reaction, no </a:t>
            </a:r>
            <a:r>
              <a:rPr lang="en-US" dirty="0" err="1"/>
              <a:t>rAPD</a:t>
            </a:r>
            <a:endParaRPr lang="en-US" dirty="0"/>
          </a:p>
          <a:p>
            <a:pPr lvl="1"/>
            <a:r>
              <a:rPr lang="en-US" dirty="0"/>
              <a:t>OS: 5.5mm in dark, 3mm in light, round, brisk reaction, no </a:t>
            </a:r>
            <a:r>
              <a:rPr lang="en-US" dirty="0" err="1"/>
              <a:t>rAPD</a:t>
            </a:r>
            <a:endParaRPr lang="en-US" dirty="0"/>
          </a:p>
        </p:txBody>
      </p:sp>
      <p:pic>
        <p:nvPicPr>
          <p:cNvPr id="6" name="Slide 8 Narration.mp3">
            <a:hlinkClick r:id="" action="ppaction://media"/>
            <a:extLst>
              <a:ext uri="{FF2B5EF4-FFF2-40B4-BE49-F238E27FC236}">
                <a16:creationId xmlns:a16="http://schemas.microsoft.com/office/drawing/2014/main" id="{7D8CB9AE-D15A-B25C-1619-DFA483479F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1720" y="576237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822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B6F22-CEE9-7442-253C-8A8E7007D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Ophthalmologic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BA310-F828-43DA-8872-B5EF646929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Visual fields by confrontation and color vision were normal</a:t>
            </a:r>
          </a:p>
          <a:p>
            <a:r>
              <a:rPr lang="en-US" dirty="0"/>
              <a:t>No proptosis</a:t>
            </a:r>
          </a:p>
          <a:p>
            <a:r>
              <a:rPr lang="en-US" dirty="0"/>
              <a:t>Extraocular Movement</a:t>
            </a:r>
          </a:p>
          <a:p>
            <a:pPr lvl="1"/>
            <a:r>
              <a:rPr lang="en-US" dirty="0"/>
              <a:t>Full</a:t>
            </a:r>
          </a:p>
          <a:p>
            <a:pPr lvl="1"/>
            <a:r>
              <a:rPr lang="en-US" dirty="0"/>
              <a:t>Normal smooth pursuit</a:t>
            </a:r>
          </a:p>
          <a:p>
            <a:pPr lvl="1"/>
            <a:r>
              <a:rPr lang="en-US" dirty="0">
                <a:solidFill>
                  <a:srgbClr val="FF0000"/>
                </a:solidFill>
                <a:latin typeface="Arial"/>
                <a:cs typeface="Arial"/>
              </a:rPr>
              <a:t>Impaired gaze-holding</a:t>
            </a:r>
            <a:r>
              <a:rPr lang="en-US" dirty="0">
                <a:latin typeface="Arial"/>
                <a:cs typeface="Arial"/>
              </a:rPr>
              <a:t> manifest as end gaze nystagmus</a:t>
            </a:r>
            <a:endParaRPr lang="en-US" dirty="0">
              <a:cs typeface="Arial"/>
            </a:endParaRPr>
          </a:p>
          <a:p>
            <a:pPr lvl="1"/>
            <a:r>
              <a:rPr lang="en-US" dirty="0">
                <a:solidFill>
                  <a:srgbClr val="FF0000"/>
                </a:solidFill>
              </a:rPr>
              <a:t>Hypermetric saccades</a:t>
            </a:r>
          </a:p>
          <a:p>
            <a:r>
              <a:rPr lang="en-US" dirty="0"/>
              <a:t>Stereo</a:t>
            </a:r>
          </a:p>
          <a:p>
            <a:pPr lvl="1"/>
            <a:r>
              <a:rPr lang="en-US" dirty="0"/>
              <a:t>Fly: +</a:t>
            </a:r>
          </a:p>
          <a:p>
            <a:pPr lvl="1"/>
            <a:r>
              <a:rPr lang="en-US" dirty="0"/>
              <a:t>Animals: 3/3</a:t>
            </a:r>
          </a:p>
          <a:p>
            <a:pPr lvl="1"/>
            <a:r>
              <a:rPr lang="en-US" dirty="0"/>
              <a:t>Circles: </a:t>
            </a:r>
            <a:r>
              <a:rPr lang="en-US" dirty="0">
                <a:solidFill>
                  <a:srgbClr val="FF0000"/>
                </a:solidFill>
              </a:rPr>
              <a:t>0/9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80878" y="4422098"/>
            <a:ext cx="527653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Why might this patient have decreased stereopsis?</a:t>
            </a:r>
          </a:p>
          <a:p>
            <a:endParaRPr lang="en-US" sz="2800" dirty="0"/>
          </a:p>
        </p:txBody>
      </p:sp>
      <p:pic>
        <p:nvPicPr>
          <p:cNvPr id="8" name="Slide 9 Narration.mp3">
            <a:hlinkClick r:id="" action="ppaction://media"/>
            <a:extLst>
              <a:ext uri="{FF2B5EF4-FFF2-40B4-BE49-F238E27FC236}">
                <a16:creationId xmlns:a16="http://schemas.microsoft.com/office/drawing/2014/main" id="{D6F54943-56C8-64F9-492D-55534DFA28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455" y="575965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8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68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A4E07-E20D-FB86-8556-8C0600ECF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878" y="2800700"/>
            <a:ext cx="9866243" cy="1256599"/>
          </a:xfrm>
        </p:spPr>
        <p:txBody>
          <a:bodyPr/>
          <a:lstStyle/>
          <a:p>
            <a:pPr marL="0" indent="0" algn="ctr">
              <a:buNone/>
            </a:pPr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Stereopsis or depth perception requires both eyes to be working together to create an image. The patient is not able to fuse the two images together and therefore, cannot create a 3D image.</a:t>
            </a:r>
          </a:p>
        </p:txBody>
      </p:sp>
      <p:pic>
        <p:nvPicPr>
          <p:cNvPr id="2" name="Slide 10 Narration.mp3">
            <a:hlinkClick r:id="" action="ppaction://media"/>
            <a:extLst>
              <a:ext uri="{FF2B5EF4-FFF2-40B4-BE49-F238E27FC236}">
                <a16:creationId xmlns:a16="http://schemas.microsoft.com/office/drawing/2014/main" id="{BCFB9082-3D96-05D3-80DD-E731BB5568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2408" y="576167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57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C9BF7-4F98-9319-95A1-D34DF3C20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Nystagmus</a:t>
            </a:r>
          </a:p>
        </p:txBody>
      </p:sp>
      <p:pic>
        <p:nvPicPr>
          <p:cNvPr id="4" name="Nystagmus.mp4">
            <a:hlinkClick r:id="" action="ppaction://media"/>
            <a:extLst>
              <a:ext uri="{FF2B5EF4-FFF2-40B4-BE49-F238E27FC236}">
                <a16:creationId xmlns:a16="http://schemas.microsoft.com/office/drawing/2014/main" id="{7BEE0598-87B8-EA2A-5C64-14342617011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027363" y="1685925"/>
            <a:ext cx="6792912" cy="3821113"/>
          </a:xfrm>
        </p:spPr>
      </p:pic>
      <p:sp>
        <p:nvSpPr>
          <p:cNvPr id="3" name="Rectangle 2"/>
          <p:cNvSpPr/>
          <p:nvPr/>
        </p:nvSpPr>
        <p:spPr>
          <a:xfrm>
            <a:off x="5806190" y="5515864"/>
            <a:ext cx="6096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800" b="1" i="1" dirty="0"/>
              <a:t>How would you describe this patient’s nystagmus?</a:t>
            </a:r>
            <a:endParaRPr lang="en-US" sz="2800" dirty="0"/>
          </a:p>
        </p:txBody>
      </p:sp>
      <p:pic>
        <p:nvPicPr>
          <p:cNvPr id="7" name="Audio Recording Jul 11, 2023 at 3:31:15 PM">
            <a:hlinkClick r:id="" action="ppaction://media"/>
            <a:extLst>
              <a:ext uri="{FF2B5EF4-FFF2-40B4-BE49-F238E27FC236}">
                <a16:creationId xmlns:a16="http://schemas.microsoft.com/office/drawing/2014/main" id="{8D1BD5DE-E535-A203-44A7-47AEFD2319E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st="445.9384" end="235.2128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17406" y="576362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934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7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58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52D84-6BDB-972A-93F6-CCFA43BB9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878" y="2806850"/>
            <a:ext cx="9866243" cy="12443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b="1" i="1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The patient’s nystagmus can be described as downbeat nystagmus mixed with end-gaze nystagmus in right- and left-end gaze.</a:t>
            </a:r>
            <a:r>
              <a:rPr lang="en-US" b="1" i="1" dirty="0">
                <a:effectLst/>
                <a:latin typeface="+mn-lt"/>
              </a:rPr>
              <a:t> </a:t>
            </a:r>
            <a:endParaRPr lang="en-US" b="1" i="1" dirty="0">
              <a:latin typeface="+mn-lt"/>
            </a:endParaRPr>
          </a:p>
          <a:p>
            <a:endParaRPr lang="en-US" dirty="0"/>
          </a:p>
        </p:txBody>
      </p:sp>
      <p:pic>
        <p:nvPicPr>
          <p:cNvPr id="5" name="Slide 12 Audio.mp3">
            <a:hlinkClick r:id="" action="ppaction://media"/>
            <a:extLst>
              <a:ext uri="{FF2B5EF4-FFF2-40B4-BE49-F238E27FC236}">
                <a16:creationId xmlns:a16="http://schemas.microsoft.com/office/drawing/2014/main" id="{32CD2DE0-F861-1234-CA81-1EC994F3D7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9244" y="576469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440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F8B5F-5AE7-AE4D-A7A6-1824FF17C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Hypermetric Saccades</a:t>
            </a:r>
          </a:p>
        </p:txBody>
      </p:sp>
      <p:pic>
        <p:nvPicPr>
          <p:cNvPr id="4" name="Hypermetric Saccades.mp4">
            <a:hlinkClick r:id="" action="ppaction://media"/>
            <a:extLst>
              <a:ext uri="{FF2B5EF4-FFF2-40B4-BE49-F238E27FC236}">
                <a16:creationId xmlns:a16="http://schemas.microsoft.com/office/drawing/2014/main" id="{B17FCBBA-37D0-A79E-740E-707D2607867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027363" y="1685925"/>
            <a:ext cx="6792912" cy="3821113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D38667F-CDE3-41F9-5C22-51E2A9B8DBC4}"/>
              </a:ext>
            </a:extLst>
          </p:cNvPr>
          <p:cNvSpPr/>
          <p:nvPr/>
        </p:nvSpPr>
        <p:spPr>
          <a:xfrm>
            <a:off x="7406390" y="5901867"/>
            <a:ext cx="609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800" b="1" i="1" dirty="0"/>
              <a:t>Note overshoot</a:t>
            </a:r>
            <a:endParaRPr lang="en-US" sz="2800" dirty="0"/>
          </a:p>
        </p:txBody>
      </p:sp>
      <p:pic>
        <p:nvPicPr>
          <p:cNvPr id="7" name="Slide 13 Narration.mp3">
            <a:hlinkClick r:id="" action="ppaction://media"/>
            <a:extLst>
              <a:ext uri="{FF2B5EF4-FFF2-40B4-BE49-F238E27FC236}">
                <a16:creationId xmlns:a16="http://schemas.microsoft.com/office/drawing/2014/main" id="{D46BD0F9-5A5E-2EF6-C547-C0283AF25C8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17612" y="575707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17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3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819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FBD1A-CFA4-3EBD-98C6-9832F2C1B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Ophthalmologic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76680-2A74-324D-8DA0-5E0F52925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1760"/>
            <a:ext cx="9866243" cy="466588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Alignment testing (by Maddox Rod)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sz="1800" dirty="0"/>
              <a:t>Right head tilt: RH 4, X 2</a:t>
            </a:r>
          </a:p>
          <a:p>
            <a:pPr marL="0" indent="0">
              <a:buNone/>
            </a:pPr>
            <a:r>
              <a:rPr lang="en-US" sz="1800" dirty="0"/>
              <a:t>Left head tilt: LH 2, E 4</a:t>
            </a:r>
          </a:p>
          <a:p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3993968"/>
              </p:ext>
            </p:extLst>
          </p:nvPr>
        </p:nvGraphicFramePr>
        <p:xfrm>
          <a:off x="2189481" y="1983043"/>
          <a:ext cx="8127999" cy="274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Up gaze </a:t>
                      </a:r>
                    </a:p>
                    <a:p>
                      <a:pPr algn="ctr"/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RH 3</a:t>
                      </a:r>
                    </a:p>
                    <a:p>
                      <a:pPr algn="ctr"/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E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Right</a:t>
                      </a:r>
                      <a:r>
                        <a:rPr lang="en-US" b="0" baseline="0" dirty="0">
                          <a:solidFill>
                            <a:schemeClr val="tx1"/>
                          </a:solidFill>
                        </a:rPr>
                        <a:t> gaze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RH 4</a:t>
                      </a:r>
                    </a:p>
                    <a:p>
                      <a:pPr algn="ctr"/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E</a:t>
                      </a:r>
                      <a:r>
                        <a:rPr lang="en-US" b="0" i="1" baseline="0" dirty="0">
                          <a:solidFill>
                            <a:schemeClr val="tx1"/>
                          </a:solidFill>
                        </a:rPr>
                        <a:t> 4</a:t>
                      </a:r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Primary</a:t>
                      </a:r>
                      <a:r>
                        <a:rPr lang="en-US" b="0" baseline="0" dirty="0">
                          <a:solidFill>
                            <a:schemeClr val="tx1"/>
                          </a:solidFill>
                        </a:rPr>
                        <a:t> gaze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Ortho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Left gaze</a:t>
                      </a:r>
                    </a:p>
                    <a:p>
                      <a:pPr algn="ctr"/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RH 4</a:t>
                      </a:r>
                    </a:p>
                    <a:p>
                      <a:pPr algn="ctr"/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E</a:t>
                      </a:r>
                      <a:r>
                        <a:rPr lang="en-US" b="0" i="1" baseline="0" dirty="0">
                          <a:solidFill>
                            <a:schemeClr val="tx1"/>
                          </a:solidFill>
                        </a:rPr>
                        <a:t> 2</a:t>
                      </a:r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Down gaze</a:t>
                      </a:r>
                    </a:p>
                    <a:p>
                      <a:pPr algn="ctr"/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LH 1</a:t>
                      </a:r>
                    </a:p>
                    <a:p>
                      <a:pPr algn="ctr"/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X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368424" y="5018598"/>
            <a:ext cx="3660697" cy="1477328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lIns="91440" tIns="45720" rIns="91440" bIns="45720" numCol="2" rtlCol="0" anchor="t">
            <a:spAutoFit/>
          </a:bodyPr>
          <a:lstStyle/>
          <a:p>
            <a:r>
              <a:rPr lang="en-US" dirty="0"/>
              <a:t>R = right</a:t>
            </a:r>
          </a:p>
          <a:p>
            <a:r>
              <a:rPr lang="en-US" dirty="0"/>
              <a:t>L = left</a:t>
            </a:r>
            <a:endParaRPr lang="en-US" dirty="0">
              <a:cs typeface="Calibri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H = hyperphoria</a:t>
            </a:r>
            <a:endParaRPr lang="en-US" dirty="0">
              <a:cs typeface="Calibri"/>
            </a:endParaRPr>
          </a:p>
          <a:p>
            <a:r>
              <a:rPr lang="en-US" dirty="0"/>
              <a:t>E = esophoria</a:t>
            </a:r>
            <a:endParaRPr lang="en-US" dirty="0">
              <a:cs typeface="Calibri" panose="020F0502020204030204"/>
            </a:endParaRPr>
          </a:p>
          <a:p>
            <a:r>
              <a:rPr lang="en-US" dirty="0"/>
              <a:t>X = exophoria</a:t>
            </a:r>
            <a:endParaRPr lang="en-US" dirty="0">
              <a:cs typeface="Calibri"/>
            </a:endParaRPr>
          </a:p>
        </p:txBody>
      </p:sp>
      <p:pic>
        <p:nvPicPr>
          <p:cNvPr id="8" name="Slide 14 Audio.mp3">
            <a:hlinkClick r:id="" action="ppaction://media"/>
            <a:extLst>
              <a:ext uri="{FF2B5EF4-FFF2-40B4-BE49-F238E27FC236}">
                <a16:creationId xmlns:a16="http://schemas.microsoft.com/office/drawing/2014/main" id="{DA5A791E-B965-7FE3-8867-3DD656C9D98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6954.236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8535" y="575726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267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7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Ophthalmologic Exam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7557" y="1690688"/>
            <a:ext cx="9866243" cy="38207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Anterior Segment </a:t>
            </a:r>
          </a:p>
          <a:p>
            <a:pPr lvl="1"/>
            <a:r>
              <a:rPr lang="en-US" dirty="0"/>
              <a:t>Brow ptosis and dermatochalasis OU</a:t>
            </a:r>
          </a:p>
          <a:p>
            <a:r>
              <a:rPr lang="en-US" dirty="0"/>
              <a:t>Dilated Fundus Exam</a:t>
            </a:r>
          </a:p>
          <a:p>
            <a:pPr lvl="1"/>
            <a:r>
              <a:rPr lang="en-US" dirty="0"/>
              <a:t>OD: normal, mildly tilted disc</a:t>
            </a:r>
          </a:p>
          <a:p>
            <a:pPr lvl="1"/>
            <a:r>
              <a:rPr lang="en-US" dirty="0">
                <a:latin typeface="Arial"/>
                <a:cs typeface="Arial"/>
              </a:rPr>
              <a:t>OS: mild temporal pallor, mildly tilted disc</a:t>
            </a:r>
          </a:p>
          <a:p>
            <a:endParaRPr lang="en-US" dirty="0"/>
          </a:p>
        </p:txBody>
      </p:sp>
      <p:sp>
        <p:nvSpPr>
          <p:cNvPr id="7" name="Bent Arrow 6"/>
          <p:cNvSpPr/>
          <p:nvPr/>
        </p:nvSpPr>
        <p:spPr>
          <a:xfrm flipV="1">
            <a:off x="4084320" y="3860800"/>
            <a:ext cx="1402080" cy="974614"/>
          </a:xfrm>
          <a:prstGeom prst="ben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486400" y="4250104"/>
            <a:ext cx="5867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Suspect longstanding in the setting of previous optic neuritis episode</a:t>
            </a:r>
            <a:endParaRPr lang="en-US" sz="2800" dirty="0"/>
          </a:p>
        </p:txBody>
      </p:sp>
      <p:pic>
        <p:nvPicPr>
          <p:cNvPr id="5" name="Slide 15 Narration.mp3">
            <a:hlinkClick r:id="" action="ppaction://media"/>
            <a:extLst>
              <a:ext uri="{FF2B5EF4-FFF2-40B4-BE49-F238E27FC236}">
                <a16:creationId xmlns:a16="http://schemas.microsoft.com/office/drawing/2014/main" id="{11632564-94E7-E2C7-0BD1-60976C4B55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0970" y="576054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0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3C765-899F-AE8F-89A4-3CC5213CF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Speech Testing</a:t>
            </a:r>
          </a:p>
        </p:txBody>
      </p:sp>
      <p:pic>
        <p:nvPicPr>
          <p:cNvPr id="8" name="Cerebellar Dysarthria">
            <a:hlinkClick r:id="" action="ppaction://media"/>
            <a:extLst>
              <a:ext uri="{FF2B5EF4-FFF2-40B4-BE49-F238E27FC236}">
                <a16:creationId xmlns:a16="http://schemas.microsoft.com/office/drawing/2014/main" id="{4F838B5C-4DF9-39F4-E512-560A651DB074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968730" y="2301730"/>
            <a:ext cx="2254539" cy="2254539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01BBA37-C8CB-36E6-56A1-EB4E889B9392}"/>
              </a:ext>
            </a:extLst>
          </p:cNvPr>
          <p:cNvSpPr/>
          <p:nvPr/>
        </p:nvSpPr>
        <p:spPr>
          <a:xfrm>
            <a:off x="7406390" y="5901867"/>
            <a:ext cx="609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800" b="1" i="1" dirty="0"/>
              <a:t>Audio clip</a:t>
            </a:r>
            <a:endParaRPr lang="en-US" sz="2800" dirty="0"/>
          </a:p>
        </p:txBody>
      </p:sp>
      <p:pic>
        <p:nvPicPr>
          <p:cNvPr id="6" name="Slide 16 Narration.mp3">
            <a:hlinkClick r:id="" action="ppaction://media"/>
            <a:extLst>
              <a:ext uri="{FF2B5EF4-FFF2-40B4-BE49-F238E27FC236}">
                <a16:creationId xmlns:a16="http://schemas.microsoft.com/office/drawing/2014/main" id="{143E1862-E2F3-74CC-4D58-B32C4BA426A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3566" y="575707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006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7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3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BAA4F-BD29-6357-318E-1A1BB37F8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Dysarthria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9AE05-393A-3330-54B3-AB2D8FA05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0869" y="1685511"/>
            <a:ext cx="9866243" cy="4069829"/>
          </a:xfrm>
        </p:spPr>
        <p:txBody>
          <a:bodyPr>
            <a:noAutofit/>
          </a:bodyPr>
          <a:lstStyle/>
          <a:p>
            <a:r>
              <a:rPr lang="en-US" sz="2000" dirty="0"/>
              <a:t>Types of Dysarthria</a:t>
            </a:r>
          </a:p>
          <a:p>
            <a:pPr marL="914400" lvl="1" indent="-457200">
              <a:buAutoNum type="arabicPeriod"/>
            </a:pPr>
            <a:r>
              <a:rPr lang="en-US" sz="2000" dirty="0"/>
              <a:t>Flaccid – lower motor neurons </a:t>
            </a:r>
          </a:p>
          <a:p>
            <a:pPr marL="914400" lvl="1" indent="-457200">
              <a:buAutoNum type="arabicPeriod"/>
            </a:pPr>
            <a:r>
              <a:rPr lang="en-US" sz="2000" dirty="0"/>
              <a:t>Spastic – upper motor neurons </a:t>
            </a:r>
          </a:p>
          <a:p>
            <a:pPr marL="914400" lvl="1" indent="-457200">
              <a:buAutoNum type="arabicPeriod"/>
            </a:pPr>
            <a:r>
              <a:rPr lang="en-US" sz="2000" dirty="0"/>
              <a:t>Hypokinetic – extrapyramidal tract and substantia nigra</a:t>
            </a:r>
          </a:p>
          <a:p>
            <a:pPr marL="914400" lvl="1" indent="-457200">
              <a:buAutoNum type="arabicPeriod"/>
            </a:pPr>
            <a:r>
              <a:rPr lang="en-US" sz="2000" dirty="0"/>
              <a:t>Hyperkinetic – extrapyramidal tract and basal ganglia</a:t>
            </a:r>
          </a:p>
          <a:p>
            <a:pPr marL="914400" lvl="1" indent="-457200">
              <a:buAutoNum type="arabicPeriod"/>
            </a:pPr>
            <a:r>
              <a:rPr lang="en-US" sz="2000" dirty="0"/>
              <a:t>Ataxic – cerebellar</a:t>
            </a:r>
          </a:p>
          <a:p>
            <a:pPr marL="914400" lvl="1" indent="-457200">
              <a:buAutoNum type="arabicPeriod"/>
            </a:pPr>
            <a:r>
              <a:rPr lang="en-US" sz="2000" dirty="0"/>
              <a:t>Mixed – upper and lower motor neurons</a:t>
            </a:r>
          </a:p>
          <a:p>
            <a:r>
              <a:rPr lang="en-US" sz="2000" dirty="0"/>
              <a:t>This patient exhibits ataxic dysarthria</a:t>
            </a:r>
          </a:p>
          <a:p>
            <a:pPr lvl="1"/>
            <a:r>
              <a:rPr lang="en-US" sz="2000" dirty="0"/>
              <a:t>Errors in consonant production, articulatory breakdowns and distortion in vowel sounds</a:t>
            </a:r>
          </a:p>
          <a:p>
            <a:pPr lvl="1"/>
            <a:r>
              <a:rPr lang="en-US" sz="2000" dirty="0"/>
              <a:t>Inappropriate variation of pitch, volume, tone</a:t>
            </a:r>
          </a:p>
          <a:p>
            <a:pPr lvl="1"/>
            <a:r>
              <a:rPr lang="en-US" sz="2000" dirty="0"/>
              <a:t>Excess and equal stress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pic>
        <p:nvPicPr>
          <p:cNvPr id="6" name="Slide 17 Narration.mp3">
            <a:hlinkClick r:id="" action="ppaction://media"/>
            <a:extLst>
              <a:ext uri="{FF2B5EF4-FFF2-40B4-BE49-F238E27FC236}">
                <a16:creationId xmlns:a16="http://schemas.microsoft.com/office/drawing/2014/main" id="{A077AB69-8D92-C816-1AC8-CACEC24911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563" y="576251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328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FCBD5-802C-8DDC-61F7-86E48180C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Neurological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ABA23-8E01-5E98-44E3-58D188CFD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latin typeface="Arial"/>
                <a:ea typeface="Arial" charset="0"/>
                <a:cs typeface="Arial"/>
              </a:rPr>
              <a:t>Cranial Nerves</a:t>
            </a:r>
          </a:p>
          <a:p>
            <a:pPr lvl="1"/>
            <a:r>
              <a:rPr lang="en-US" dirty="0">
                <a:latin typeface="Arial"/>
                <a:ea typeface="Arial" charset="0"/>
                <a:cs typeface="Arial"/>
              </a:rPr>
              <a:t>Speech: </a:t>
            </a:r>
            <a:r>
              <a:rPr lang="en-US" dirty="0" err="1">
                <a:solidFill>
                  <a:srgbClr val="FF0000"/>
                </a:solidFill>
                <a:latin typeface="Arial"/>
                <a:ea typeface="Arial" charset="0"/>
                <a:cs typeface="Arial"/>
              </a:rPr>
              <a:t>dysarthric</a:t>
            </a:r>
            <a:endParaRPr lang="en-US" dirty="0">
              <a:solidFill>
                <a:srgbClr val="FF0000"/>
              </a:solidFill>
              <a:latin typeface="Arial"/>
              <a:ea typeface="Arial" charset="0"/>
              <a:cs typeface="Arial"/>
            </a:endParaRPr>
          </a:p>
          <a:p>
            <a:pPr lvl="1"/>
            <a:r>
              <a:rPr lang="en-US" dirty="0">
                <a:latin typeface="Arial"/>
                <a:ea typeface="Arial" charset="0"/>
                <a:cs typeface="Arial"/>
              </a:rPr>
              <a:t>EOMs: </a:t>
            </a:r>
            <a:r>
              <a:rPr lang="en-US" dirty="0">
                <a:solidFill>
                  <a:srgbClr val="FF0000"/>
                </a:solidFill>
                <a:latin typeface="Arial"/>
                <a:ea typeface="Arial" charset="0"/>
                <a:cs typeface="Arial"/>
              </a:rPr>
              <a:t>downbeat nystagmus intermixed with end-gaze nystagmus in right- and left-end gaze; hypermetric saccades; skew deviation</a:t>
            </a:r>
            <a:endParaRPr lang="en-US" dirty="0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Reflexes: reduced (1+) bilateral biceps, triceps, brachioradialis, patellar and Achilles reflex</a:t>
            </a:r>
          </a:p>
          <a:p>
            <a:r>
              <a:rPr lang="en-US" dirty="0">
                <a:latin typeface="Arial"/>
                <a:cs typeface="Arial"/>
              </a:rPr>
              <a:t>Coordination: finger to nose testing intact bilaterally; </a:t>
            </a:r>
            <a:r>
              <a:rPr lang="en-US" dirty="0">
                <a:solidFill>
                  <a:srgbClr val="FF0000"/>
                </a:solidFill>
                <a:latin typeface="Arial"/>
                <a:cs typeface="Arial"/>
              </a:rPr>
              <a:t>mild dysmetria with heel-to-shin testing bilaterally</a:t>
            </a:r>
            <a:r>
              <a:rPr lang="en-US" dirty="0">
                <a:latin typeface="Arial"/>
                <a:cs typeface="Arial"/>
              </a:rPr>
              <a:t>; no truncal ataxia</a:t>
            </a:r>
            <a:endParaRPr lang="en-US" dirty="0"/>
          </a:p>
          <a:p>
            <a:r>
              <a:rPr lang="en-US" dirty="0">
                <a:latin typeface="Arial"/>
                <a:cs typeface="Arial"/>
              </a:rPr>
              <a:t>Gait: </a:t>
            </a:r>
            <a:r>
              <a:rPr lang="en-US" dirty="0">
                <a:solidFill>
                  <a:srgbClr val="FF0000"/>
                </a:solidFill>
                <a:latin typeface="Arial"/>
                <a:cs typeface="Arial"/>
              </a:rPr>
              <a:t>mildly ataxic/unsteady; mild-moderate difficulty with tandem gait</a:t>
            </a:r>
            <a:endParaRPr lang="en-US" dirty="0">
              <a:solidFill>
                <a:srgbClr val="FF0000"/>
              </a:solidFill>
              <a:cs typeface="Arial"/>
            </a:endParaRPr>
          </a:p>
          <a:p>
            <a:endParaRPr lang="en-US" dirty="0">
              <a:solidFill>
                <a:srgbClr val="FF0000"/>
              </a:solidFill>
              <a:cs typeface="Arial"/>
            </a:endParaRPr>
          </a:p>
        </p:txBody>
      </p:sp>
      <p:pic>
        <p:nvPicPr>
          <p:cNvPr id="6" name="Slide 18 Narration.mp3">
            <a:hlinkClick r:id="" action="ppaction://media"/>
            <a:extLst>
              <a:ext uri="{FF2B5EF4-FFF2-40B4-BE49-F238E27FC236}">
                <a16:creationId xmlns:a16="http://schemas.microsoft.com/office/drawing/2014/main" id="{F7EE34B3-D5DC-C674-CBFC-6221CE0161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0245" y="575924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79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6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49CDB-39A7-95C3-F629-B7C9A11FD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205"/>
            <a:ext cx="10515600" cy="1325563"/>
          </a:xfrm>
        </p:spPr>
        <p:txBody>
          <a:bodyPr/>
          <a:lstStyle/>
          <a:p>
            <a:r>
              <a:rPr lang="en-US" dirty="0"/>
              <a:t>Pertinent Exam Findings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3E23F45-979A-1690-E36E-45B0FC5B29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0668962"/>
              </p:ext>
            </p:extLst>
          </p:nvPr>
        </p:nvGraphicFramePr>
        <p:xfrm>
          <a:off x="649705" y="1228725"/>
          <a:ext cx="10706736" cy="46634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353368">
                  <a:extLst>
                    <a:ext uri="{9D8B030D-6E8A-4147-A177-3AD203B41FA5}">
                      <a16:colId xmlns:a16="http://schemas.microsoft.com/office/drawing/2014/main" val="731516638"/>
                    </a:ext>
                  </a:extLst>
                </a:gridCol>
                <a:gridCol w="5353368">
                  <a:extLst>
                    <a:ext uri="{9D8B030D-6E8A-4147-A177-3AD203B41FA5}">
                      <a16:colId xmlns:a16="http://schemas.microsoft.com/office/drawing/2014/main" val="246712511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Finding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Primary Localization Consideration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026238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Downbeat nystagmus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Cerebellum, </a:t>
                      </a:r>
                      <a:r>
                        <a:rPr lang="en-US" sz="2400" dirty="0" err="1"/>
                        <a:t>cervicomedullary</a:t>
                      </a:r>
                      <a:r>
                        <a:rPr lang="en-US" sz="2400" dirty="0"/>
                        <a:t> junction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7440567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dirty="0"/>
                        <a:t>Horizontal end gaze nystagmus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dirty="0"/>
                        <a:t>Cerebellum, medulla--"Neural integrator" (nucleus prepositus </a:t>
                      </a:r>
                      <a:r>
                        <a:rPr lang="en-US" sz="2400" dirty="0" err="1"/>
                        <a:t>hypoglossi</a:t>
                      </a:r>
                      <a:r>
                        <a:rPr lang="en-US" sz="2400" dirty="0"/>
                        <a:t>, medial vestibular nucleus, and cerebellar flocculus)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801892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Hypermetric saccades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Cerebellum, connections to and from brainstem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9246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Skew deviation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/>
                        <a:t>Brainstem, cerebellum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40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Dysarthric speech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/>
                        <a:t>Cerebellum, brainstem, neuromuscular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733642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Ataxia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Cerebellum, brainstem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5237063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750478" y="5843067"/>
            <a:ext cx="8242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What are your differential diagnoses?</a:t>
            </a:r>
          </a:p>
        </p:txBody>
      </p:sp>
      <p:pic>
        <p:nvPicPr>
          <p:cNvPr id="6" name="Slide 17 Audio.mp3">
            <a:hlinkClick r:id="" action="ppaction://media"/>
            <a:extLst>
              <a:ext uri="{FF2B5EF4-FFF2-40B4-BE49-F238E27FC236}">
                <a16:creationId xmlns:a16="http://schemas.microsoft.com/office/drawing/2014/main" id="{767B1CFE-9F70-F5EF-199A-06A70D13DF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32571" y="576517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49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0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138DF-3368-F3B1-139B-CB81C1F85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latin typeface="Arial"/>
                <a:cs typeface="Arial"/>
              </a:rPr>
              <a:t>Differential Diagnoses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E0E141-18F2-1E03-A40A-9DF68BA29B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76959" y="1585099"/>
            <a:ext cx="5219041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Neurodegenerative disease</a:t>
            </a:r>
          </a:p>
          <a:p>
            <a:pPr lvl="1"/>
            <a:r>
              <a:rPr lang="en-US" dirty="0">
                <a:latin typeface="Arial"/>
                <a:cs typeface="Arial"/>
              </a:rPr>
              <a:t>Multiple System Atrophy Type C</a:t>
            </a:r>
          </a:p>
          <a:p>
            <a:pPr lvl="1"/>
            <a:r>
              <a:rPr lang="en-US" dirty="0">
                <a:latin typeface="Arial"/>
                <a:cs typeface="Arial"/>
              </a:rPr>
              <a:t>Creutzfeldt-Jakob disease</a:t>
            </a:r>
          </a:p>
          <a:p>
            <a:r>
              <a:rPr lang="en-US" dirty="0">
                <a:latin typeface="Arial"/>
                <a:cs typeface="Arial"/>
              </a:rPr>
              <a:t>Demyelinating disease</a:t>
            </a:r>
          </a:p>
          <a:p>
            <a:r>
              <a:rPr lang="en-US" dirty="0">
                <a:latin typeface="Arial"/>
                <a:cs typeface="Arial"/>
              </a:rPr>
              <a:t>Bickerstaff’s encephalitis</a:t>
            </a:r>
          </a:p>
          <a:p>
            <a:r>
              <a:rPr lang="en-US" dirty="0">
                <a:latin typeface="Arial"/>
                <a:cs typeface="Arial"/>
              </a:rPr>
              <a:t>Mass lesion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469C61-79EC-53CB-CE52-600985C70C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473587"/>
            <a:ext cx="5183188" cy="36845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 err="1">
                <a:latin typeface="Arial"/>
                <a:cs typeface="Arial"/>
              </a:rPr>
              <a:t>Cerebellitis</a:t>
            </a:r>
            <a:endParaRPr lang="en-US" dirty="0">
              <a:latin typeface="Arial"/>
              <a:cs typeface="Arial"/>
            </a:endParaRPr>
          </a:p>
          <a:p>
            <a:pPr lvl="1"/>
            <a:r>
              <a:rPr lang="en-US" dirty="0">
                <a:latin typeface="Arial"/>
                <a:cs typeface="Arial"/>
              </a:rPr>
              <a:t>Infectious</a:t>
            </a:r>
          </a:p>
          <a:p>
            <a:pPr lvl="1"/>
            <a:r>
              <a:rPr lang="en-US" dirty="0">
                <a:latin typeface="Arial"/>
                <a:cs typeface="Arial"/>
              </a:rPr>
              <a:t>Autoimmune</a:t>
            </a:r>
          </a:p>
          <a:p>
            <a:r>
              <a:rPr lang="en-US" dirty="0">
                <a:latin typeface="Arial"/>
                <a:cs typeface="Arial"/>
              </a:rPr>
              <a:t>Cerebellar degeneration</a:t>
            </a:r>
          </a:p>
          <a:p>
            <a:pPr lvl="1"/>
            <a:r>
              <a:rPr lang="en-US" dirty="0">
                <a:latin typeface="Arial"/>
                <a:cs typeface="Arial"/>
              </a:rPr>
              <a:t>Nutritional/toxic/metabolic</a:t>
            </a:r>
          </a:p>
          <a:p>
            <a:pPr lvl="1"/>
            <a:r>
              <a:rPr lang="en-US" dirty="0">
                <a:latin typeface="Arial"/>
                <a:cs typeface="Arial"/>
              </a:rPr>
              <a:t>Genetic</a:t>
            </a:r>
          </a:p>
          <a:p>
            <a:pPr lvl="1"/>
            <a:r>
              <a:rPr lang="en-US" dirty="0">
                <a:latin typeface="Arial"/>
                <a:cs typeface="Arial"/>
              </a:rPr>
              <a:t>Autoimmune/paraneoplastic</a:t>
            </a:r>
          </a:p>
          <a:p>
            <a:r>
              <a:rPr lang="en-US" dirty="0">
                <a:latin typeface="Arial"/>
                <a:cs typeface="Arial"/>
              </a:rPr>
              <a:t>Stroke</a:t>
            </a:r>
          </a:p>
          <a:p>
            <a:pPr lvl="1"/>
            <a:r>
              <a:rPr lang="en-US" dirty="0">
                <a:latin typeface="Arial"/>
                <a:cs typeface="Arial"/>
              </a:rPr>
              <a:t>Ischemic</a:t>
            </a:r>
          </a:p>
          <a:p>
            <a:pPr lvl="1"/>
            <a:r>
              <a:rPr lang="en-US" dirty="0">
                <a:latin typeface="Arial"/>
                <a:cs typeface="Arial"/>
              </a:rPr>
              <a:t>Hemorrhagic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A516D3-1652-AE6A-FEDC-33AA7D7931D5}"/>
              </a:ext>
            </a:extLst>
          </p:cNvPr>
          <p:cNvSpPr txBox="1"/>
          <p:nvPr/>
        </p:nvSpPr>
        <p:spPr>
          <a:xfrm>
            <a:off x="1422426" y="5843330"/>
            <a:ext cx="9982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How does the normal MRI narrow the differential?</a:t>
            </a:r>
          </a:p>
        </p:txBody>
      </p:sp>
      <p:pic>
        <p:nvPicPr>
          <p:cNvPr id="9" name="Slide 20 Narration.mp3">
            <a:hlinkClick r:id="" action="ppaction://media"/>
            <a:extLst>
              <a:ext uri="{FF2B5EF4-FFF2-40B4-BE49-F238E27FC236}">
                <a16:creationId xmlns:a16="http://schemas.microsoft.com/office/drawing/2014/main" id="{1A4B8124-B274-91C8-7276-0E6338E624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5756" y="576009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26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1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Skew Deviation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0869" y="1685511"/>
            <a:ext cx="9866243" cy="46403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Vertical eye misalignment caused by damage to supranuclear vestibular pathways to nuclei of CN III and IV</a:t>
            </a:r>
            <a:endParaRPr lang="en-US" dirty="0"/>
          </a:p>
          <a:p>
            <a:r>
              <a:rPr lang="en-US" dirty="0"/>
              <a:t>Often caused by acute injury to posterior fossa</a:t>
            </a:r>
          </a:p>
          <a:p>
            <a:pPr lvl="1"/>
            <a:r>
              <a:rPr lang="en-US" dirty="0"/>
              <a:t>Ischemia</a:t>
            </a:r>
          </a:p>
          <a:p>
            <a:pPr lvl="1"/>
            <a:r>
              <a:rPr lang="en-US" dirty="0"/>
              <a:t>Multiple sclerosis</a:t>
            </a:r>
          </a:p>
          <a:p>
            <a:pPr lvl="1"/>
            <a:r>
              <a:rPr lang="en-US" dirty="0"/>
              <a:t>Malignancy</a:t>
            </a:r>
          </a:p>
          <a:p>
            <a:pPr lvl="1"/>
            <a:r>
              <a:rPr lang="en-US" dirty="0"/>
              <a:t>Trauma</a:t>
            </a:r>
          </a:p>
          <a:p>
            <a:pPr lvl="1"/>
            <a:r>
              <a:rPr lang="en-US" dirty="0"/>
              <a:t>Abscess</a:t>
            </a:r>
          </a:p>
          <a:p>
            <a:pPr lvl="1"/>
            <a:r>
              <a:rPr lang="en-US" dirty="0"/>
              <a:t>Hemorrhage</a:t>
            </a:r>
          </a:p>
          <a:p>
            <a:pPr lvl="1"/>
            <a:r>
              <a:rPr lang="en-US" dirty="0" err="1"/>
              <a:t>Syringobulbia</a:t>
            </a:r>
            <a:endParaRPr lang="en-US" dirty="0"/>
          </a:p>
          <a:p>
            <a:pPr lvl="1"/>
            <a:r>
              <a:rPr lang="en-US" dirty="0"/>
              <a:t>Neurosurgical intervention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96000" y="3577786"/>
            <a:ext cx="63458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Why might her ocular misalignment have </a:t>
            </a:r>
            <a:r>
              <a:rPr lang="en-US" sz="3600" b="1" i="1"/>
              <a:t>been diagnosed as a CN IV palsy?</a:t>
            </a:r>
            <a:endParaRPr lang="en-US" sz="3600" b="1" i="1" dirty="0"/>
          </a:p>
        </p:txBody>
      </p:sp>
      <p:pic>
        <p:nvPicPr>
          <p:cNvPr id="7" name="Slide 21 Narration.mp3">
            <a:hlinkClick r:id="" action="ppaction://media"/>
            <a:extLst>
              <a:ext uri="{FF2B5EF4-FFF2-40B4-BE49-F238E27FC236}">
                <a16:creationId xmlns:a16="http://schemas.microsoft.com/office/drawing/2014/main" id="{A9F489BE-E395-4596-F91C-509F8802FD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33017" y="576115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611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52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Skew Deviation vs CN IV Palsy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2356689"/>
              </p:ext>
            </p:extLst>
          </p:nvPr>
        </p:nvGraphicFramePr>
        <p:xfrm>
          <a:off x="1162843" y="1692331"/>
          <a:ext cx="10190958" cy="1112520"/>
        </p:xfrm>
        <a:graphic>
          <a:graphicData uri="http://schemas.openxmlformats.org/drawingml/2006/table">
            <a:tbl>
              <a:tblPr firstRow="1" bandRow="1">
                <a:tableStyleId>{5202B0CA-FC54-4496-8BCA-5EF66A818D29}</a:tableStyleId>
              </a:tblPr>
              <a:tblGrid>
                <a:gridCol w="33969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969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969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Skew Deviation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CN IV</a:t>
                      </a:r>
                      <a:r>
                        <a:rPr lang="en-US" baseline="0" dirty="0"/>
                        <a:t> Palsy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  <a:r>
                        <a:rPr lang="en-US" baseline="0" dirty="0"/>
                        <a:t> Step Test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+ / 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+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Rotation of </a:t>
                      </a:r>
                      <a:r>
                        <a:rPr lang="en-US" dirty="0" err="1"/>
                        <a:t>HYPERtropic</a:t>
                      </a:r>
                      <a:r>
                        <a:rPr lang="en-US" baseline="0" dirty="0"/>
                        <a:t> eye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incyclotorsion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excyclotorsion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162843" y="3350302"/>
            <a:ext cx="998983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Parks-</a:t>
            </a:r>
            <a:r>
              <a:rPr lang="en-US" sz="2800" b="1" dirty="0" err="1"/>
              <a:t>Bielschowsky</a:t>
            </a:r>
            <a:r>
              <a:rPr lang="en-US" sz="2800" b="1" dirty="0"/>
              <a:t> 3 Step Test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800" dirty="0"/>
              <a:t>Which side has </a:t>
            </a:r>
            <a:r>
              <a:rPr lang="en-US" sz="2800" dirty="0" err="1"/>
              <a:t>hypertropia</a:t>
            </a:r>
            <a:r>
              <a:rPr lang="en-US" sz="2800" dirty="0"/>
              <a:t> in primary gaze?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800" dirty="0"/>
              <a:t>Is </a:t>
            </a:r>
            <a:r>
              <a:rPr lang="en-US" sz="2800" dirty="0" err="1"/>
              <a:t>hypertropia</a:t>
            </a:r>
            <a:r>
              <a:rPr lang="en-US" sz="2800" dirty="0"/>
              <a:t> greater in right or left gaze?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800" dirty="0"/>
              <a:t>Is </a:t>
            </a:r>
            <a:r>
              <a:rPr lang="en-US" sz="2800" dirty="0" err="1"/>
              <a:t>hypertropia</a:t>
            </a:r>
            <a:r>
              <a:rPr lang="en-US" sz="2800" dirty="0"/>
              <a:t> greater in right or left head tilt?</a:t>
            </a:r>
          </a:p>
        </p:txBody>
      </p:sp>
      <p:pic>
        <p:nvPicPr>
          <p:cNvPr id="7" name="Slide 22 Narration.mp3">
            <a:hlinkClick r:id="" action="ppaction://media"/>
            <a:extLst>
              <a:ext uri="{FF2B5EF4-FFF2-40B4-BE49-F238E27FC236}">
                <a16:creationId xmlns:a16="http://schemas.microsoft.com/office/drawing/2014/main" id="{9B0F671E-B089-9FCB-6F6F-8D3D755B9D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4200" y="576299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56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1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141976" cy="1325563"/>
          </a:xfrm>
        </p:spPr>
        <p:txBody>
          <a:bodyPr/>
          <a:lstStyle/>
          <a:p>
            <a:r>
              <a:rPr lang="en-US" dirty="0"/>
              <a:t>Work Up for </a:t>
            </a:r>
            <a:r>
              <a:rPr lang="en-US"/>
              <a:t>Cerebellar Ataxia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809" y="218821"/>
            <a:ext cx="4756558" cy="6257965"/>
          </a:xfrm>
        </p:spPr>
      </p:pic>
      <p:sp>
        <p:nvSpPr>
          <p:cNvPr id="5" name="Rectangle 4"/>
          <p:cNvSpPr/>
          <p:nvPr/>
        </p:nvSpPr>
        <p:spPr>
          <a:xfrm>
            <a:off x="5157216" y="6513362"/>
            <a:ext cx="85740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Shakkottai</a:t>
            </a:r>
            <a:r>
              <a:rPr lang="en-US" sz="1400" dirty="0"/>
              <a:t> VG, </a:t>
            </a:r>
            <a:r>
              <a:rPr lang="en-US" sz="1400" dirty="0" err="1"/>
              <a:t>Fogel</a:t>
            </a:r>
            <a:r>
              <a:rPr lang="en-US" sz="1400" dirty="0"/>
              <a:t> BL.  Autosomal Dominant Spinocerebellar Ataxia. </a:t>
            </a:r>
            <a:r>
              <a:rPr lang="en-US" sz="1400" i="1" dirty="0" err="1"/>
              <a:t>Neurol</a:t>
            </a:r>
            <a:r>
              <a:rPr lang="en-US" sz="1400" i="1" dirty="0"/>
              <a:t> </a:t>
            </a:r>
            <a:r>
              <a:rPr lang="en-US" sz="1400" i="1" dirty="0" err="1"/>
              <a:t>Clin</a:t>
            </a:r>
            <a:r>
              <a:rPr lang="en-US" sz="1400" i="1" dirty="0"/>
              <a:t>. </a:t>
            </a:r>
            <a:r>
              <a:rPr lang="en-US" sz="1400" dirty="0"/>
              <a:t>2013; 31 (4).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38200" y="1772202"/>
            <a:ext cx="472660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/>
              <a:t>Recommend obtaining all testing above dotted line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/>
              <a:t>Additional testing below dotted line should be obtained based on clinical scenario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/>
              <a:t>Dotted line represents a suggested threshold for obtaining lumbar puncture</a:t>
            </a:r>
          </a:p>
        </p:txBody>
      </p:sp>
      <p:pic>
        <p:nvPicPr>
          <p:cNvPr id="9" name="Slide 23 Audio.mp3">
            <a:hlinkClick r:id="" action="ppaction://media"/>
            <a:extLst>
              <a:ext uri="{FF2B5EF4-FFF2-40B4-BE49-F238E27FC236}">
                <a16:creationId xmlns:a16="http://schemas.microsoft.com/office/drawing/2014/main" id="{E52352B6-1A78-866E-5DCF-05CCDBBF4A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17959" y="576109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073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1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62193-8F55-4150-A303-66C00876F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Pertinent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8C80E-AED8-CAD6-B4F5-D2E6E581C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MRI normal</a:t>
            </a:r>
          </a:p>
          <a:p>
            <a:r>
              <a:rPr lang="en-US" dirty="0">
                <a:latin typeface="Arial"/>
                <a:cs typeface="Arial"/>
              </a:rPr>
              <a:t>Anti-GQ1b antibody: negative</a:t>
            </a:r>
          </a:p>
          <a:p>
            <a:pPr lvl="1"/>
            <a:r>
              <a:rPr lang="en-US" dirty="0"/>
              <a:t>Miller Fisher syndrome less likely</a:t>
            </a:r>
          </a:p>
          <a:p>
            <a:r>
              <a:rPr lang="en-US" dirty="0">
                <a:latin typeface="Arial"/>
                <a:cs typeface="Arial"/>
              </a:rPr>
              <a:t>EMG: negative</a:t>
            </a:r>
          </a:p>
          <a:p>
            <a:pPr lvl="1"/>
            <a:r>
              <a:rPr lang="en-US" dirty="0"/>
              <a:t>No evidence to suggest demyelinating polyneuropathy</a:t>
            </a:r>
          </a:p>
          <a:p>
            <a:r>
              <a:rPr lang="en-US" dirty="0">
                <a:latin typeface="Arial"/>
                <a:cs typeface="Arial"/>
              </a:rPr>
              <a:t>Anti-</a:t>
            </a:r>
            <a:r>
              <a:rPr lang="en-US" dirty="0" err="1">
                <a:latin typeface="Arial"/>
                <a:cs typeface="Arial"/>
              </a:rPr>
              <a:t>Yo</a:t>
            </a:r>
            <a:r>
              <a:rPr lang="en-US" dirty="0">
                <a:latin typeface="Arial"/>
                <a:cs typeface="Arial"/>
              </a:rPr>
              <a:t> antibody: </a:t>
            </a:r>
            <a:r>
              <a:rPr lang="en-US" dirty="0">
                <a:solidFill>
                  <a:srgbClr val="FF0000"/>
                </a:solidFill>
                <a:latin typeface="Arial"/>
                <a:cs typeface="Arial"/>
              </a:rPr>
              <a:t>positive in serum (titer &gt;1:640) and CSF (titer &gt;1:16)</a:t>
            </a:r>
          </a:p>
          <a:p>
            <a:pPr lvl="1"/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Paraneoplastic cerebellar degeneration related to anti-</a:t>
            </a:r>
            <a:r>
              <a:rPr lang="en-US" sz="2000" dirty="0" err="1">
                <a:solidFill>
                  <a:srgbClr val="FF0000"/>
                </a:solidFill>
                <a:latin typeface="Arial"/>
                <a:cs typeface="Arial"/>
              </a:rPr>
              <a:t>Yo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 antibodies</a:t>
            </a:r>
          </a:p>
          <a:p>
            <a:pPr lvl="1"/>
            <a:endParaRPr lang="en-US" dirty="0">
              <a:cs typeface="Arial"/>
            </a:endParaRPr>
          </a:p>
          <a:p>
            <a:pPr marL="457200" lvl="1" indent="0">
              <a:buNone/>
            </a:pPr>
            <a:endParaRPr lang="en-US" dirty="0">
              <a:cs typeface="Arial" panose="020B0604020202020204" pitchFamily="34" charset="0"/>
            </a:endParaRPr>
          </a:p>
        </p:txBody>
      </p:sp>
      <p:pic>
        <p:nvPicPr>
          <p:cNvPr id="8" name="Slide 24 Audio.mp3">
            <a:hlinkClick r:id="" action="ppaction://media"/>
            <a:extLst>
              <a:ext uri="{FF2B5EF4-FFF2-40B4-BE49-F238E27FC236}">
                <a16:creationId xmlns:a16="http://schemas.microsoft.com/office/drawing/2014/main" id="{734F37E2-DB4F-BCB7-A672-17A7F7FCBF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5189" y="576178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17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0DA93-6934-CFF5-066E-7486C36C5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Paraneoplastic Cerebellar Degeneration (PCD)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E56DC-A8B8-98EF-417B-4120968CE6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PCD is defined by cross-reactive antibodies produced by the immune system in response to malignant tumors</a:t>
            </a:r>
          </a:p>
          <a:p>
            <a:pPr lvl="1"/>
            <a:r>
              <a:rPr lang="en-US" dirty="0"/>
              <a:t>These antibodies cause T-cell mediated destruction of cerebellar Purkinje cells.</a:t>
            </a:r>
          </a:p>
          <a:p>
            <a:r>
              <a:rPr lang="en-US" dirty="0"/>
              <a:t>Rare disorder, only affecting 1-3% of all cancer patients.</a:t>
            </a:r>
          </a:p>
          <a:p>
            <a:pPr lvl="1"/>
            <a:r>
              <a:rPr lang="en-US" dirty="0"/>
              <a:t>Most are associated with breast and pelvic malignancies.</a:t>
            </a:r>
          </a:p>
          <a:p>
            <a:endParaRPr lang="en-US" dirty="0"/>
          </a:p>
        </p:txBody>
      </p:sp>
      <p:pic>
        <p:nvPicPr>
          <p:cNvPr id="5" name="Slide 23 Audio.mp3">
            <a:hlinkClick r:id="" action="ppaction://media"/>
            <a:extLst>
              <a:ext uri="{FF2B5EF4-FFF2-40B4-BE49-F238E27FC236}">
                <a16:creationId xmlns:a16="http://schemas.microsoft.com/office/drawing/2014/main" id="{A986073C-E06E-5CE9-B2C6-01B39F449C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7881" y="57568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41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5EE72-5D00-C1A9-6588-999BD867C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Paraneoplastic Cerebellar Degeneration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D2574-3EFB-8A25-E68F-80ACDC178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Anti-</a:t>
            </a:r>
            <a:r>
              <a:rPr lang="en-US" dirty="0" err="1"/>
              <a:t>Yo</a:t>
            </a:r>
            <a:r>
              <a:rPr lang="en-US" dirty="0"/>
              <a:t> antibodies are the most detected antibodies in PCD</a:t>
            </a:r>
          </a:p>
          <a:p>
            <a:pPr lvl="1"/>
            <a:r>
              <a:rPr lang="en-US" dirty="0"/>
              <a:t>Commonly associated with breast and ovarian cancer</a:t>
            </a:r>
          </a:p>
          <a:p>
            <a:pPr lvl="1"/>
            <a:r>
              <a:rPr lang="en-US" dirty="0"/>
              <a:t>Almost all female, predominantly ages 60-70</a:t>
            </a:r>
          </a:p>
          <a:p>
            <a:r>
              <a:rPr lang="en-US" dirty="0"/>
              <a:t>Other antibodies</a:t>
            </a:r>
          </a:p>
          <a:p>
            <a:pPr lvl="1"/>
            <a:r>
              <a:rPr lang="en-US" dirty="0"/>
              <a:t>Anti-Hu: small cell lung cancer, prostate cancer, seminoma testicular cancer</a:t>
            </a:r>
          </a:p>
          <a:p>
            <a:pPr lvl="1"/>
            <a:r>
              <a:rPr lang="en-US" dirty="0"/>
              <a:t>Anti-</a:t>
            </a:r>
            <a:r>
              <a:rPr lang="en-US" dirty="0" err="1"/>
              <a:t>Ri</a:t>
            </a:r>
            <a:r>
              <a:rPr lang="en-US" dirty="0"/>
              <a:t>: breast, ovarian, small cell lung cancer</a:t>
            </a:r>
          </a:p>
          <a:p>
            <a:pPr lvl="1"/>
            <a:r>
              <a:rPr lang="en-US" dirty="0"/>
              <a:t>Anti-</a:t>
            </a:r>
            <a:r>
              <a:rPr lang="en-US" dirty="0" err="1"/>
              <a:t>Tr</a:t>
            </a:r>
            <a:r>
              <a:rPr lang="en-US" dirty="0"/>
              <a:t>: Hodgkin lymphoma</a:t>
            </a:r>
          </a:p>
          <a:p>
            <a:pPr lvl="1"/>
            <a:r>
              <a:rPr lang="en-US" dirty="0"/>
              <a:t>Anti-VGCC: small cell lung cancer and lymphoma</a:t>
            </a:r>
          </a:p>
          <a:p>
            <a:pPr lvl="1"/>
            <a:r>
              <a:rPr lang="en-US" dirty="0"/>
              <a:t>Anti-Ma2: small cell lung cancer and testicular cancer</a:t>
            </a:r>
          </a:p>
          <a:p>
            <a:pPr lvl="1"/>
            <a:r>
              <a:rPr lang="en-US" dirty="0"/>
              <a:t>Anti-CRMP5: small cell lung cancer and thymoma</a:t>
            </a:r>
          </a:p>
          <a:p>
            <a:pPr lvl="1"/>
            <a:r>
              <a:rPr lang="en-US" dirty="0"/>
              <a:t>Anti-mGluR1: Hodgkin lymphoma</a:t>
            </a:r>
          </a:p>
        </p:txBody>
      </p:sp>
      <p:pic>
        <p:nvPicPr>
          <p:cNvPr id="5" name="Slide 24 Audio.mp3">
            <a:hlinkClick r:id="" action="ppaction://media"/>
            <a:extLst>
              <a:ext uri="{FF2B5EF4-FFF2-40B4-BE49-F238E27FC236}">
                <a16:creationId xmlns:a16="http://schemas.microsoft.com/office/drawing/2014/main" id="{AD7CF41F-C5BD-8519-BDBB-89EE977E2B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5757" y="575784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830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0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55642-844E-DA8B-2FFF-0C8754133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PCD: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AF40B-AB61-AC58-770B-322C47F1D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Initial</a:t>
            </a:r>
          </a:p>
          <a:p>
            <a:pPr lvl="1"/>
            <a:r>
              <a:rPr lang="en-US" dirty="0"/>
              <a:t>unsteady gait, double vision, difficulty with fine hand movements</a:t>
            </a:r>
          </a:p>
          <a:p>
            <a:r>
              <a:rPr lang="en-US" dirty="0"/>
              <a:t>Later (over weeks to months)</a:t>
            </a:r>
          </a:p>
          <a:p>
            <a:pPr lvl="1"/>
            <a:r>
              <a:rPr lang="en-US" dirty="0"/>
              <a:t>limb and truncal ataxia</a:t>
            </a:r>
          </a:p>
          <a:p>
            <a:r>
              <a:rPr lang="en-US" dirty="0"/>
              <a:t>Can include nystagmus, dysarthria, dysphagia</a:t>
            </a:r>
          </a:p>
          <a:p>
            <a:r>
              <a:rPr lang="en-US" dirty="0"/>
              <a:t>Can be associated with flu-like </a:t>
            </a:r>
            <a:r>
              <a:rPr lang="en-US" dirty="0" err="1"/>
              <a:t>prodrome</a:t>
            </a:r>
            <a:endParaRPr lang="en-US" dirty="0"/>
          </a:p>
        </p:txBody>
      </p:sp>
      <p:pic>
        <p:nvPicPr>
          <p:cNvPr id="4" name="Slide 25 Audio.mp3">
            <a:hlinkClick r:id="" action="ppaction://media"/>
            <a:extLst>
              <a:ext uri="{FF2B5EF4-FFF2-40B4-BE49-F238E27FC236}">
                <a16:creationId xmlns:a16="http://schemas.microsoft.com/office/drawing/2014/main" id="{38B69DFB-1028-04A0-9568-4B5DF45E8E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0823" y="575683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27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PCD: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R/o structural posterior fossa pathology with cranial imaging</a:t>
            </a:r>
            <a:endParaRPr lang="en-US" b="1" dirty="0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</a:rPr>
              <a:t>Paraneoplastic antibody assay </a:t>
            </a:r>
            <a:endParaRPr lang="en-US" dirty="0"/>
          </a:p>
          <a:p>
            <a:pPr lvl="1"/>
            <a:r>
              <a:rPr lang="en-US" dirty="0"/>
              <a:t>If positive, obtain CT chest/abdomen/pelvis</a:t>
            </a:r>
          </a:p>
          <a:p>
            <a:pPr lvl="1"/>
            <a:r>
              <a:rPr lang="en-US" dirty="0"/>
              <a:t>If CT negative, obtain PET scan and age-appropriate cancer screening to evaluate for occult malignancy</a:t>
            </a:r>
          </a:p>
          <a:p>
            <a:r>
              <a:rPr lang="en-US" dirty="0">
                <a:latin typeface="Arial"/>
                <a:cs typeface="Arial"/>
              </a:rPr>
              <a:t>Lumbar puncture results are often nonspecific, but can demonstrate a lymphocytic pleocytosis with elevated protein </a:t>
            </a:r>
            <a:endParaRPr lang="en-US" dirty="0">
              <a:cs typeface="Arial"/>
            </a:endParaRPr>
          </a:p>
        </p:txBody>
      </p:sp>
      <p:pic>
        <p:nvPicPr>
          <p:cNvPr id="4" name="Slide 26 Audio.mp3">
            <a:hlinkClick r:id="" action="ppaction://media"/>
            <a:extLst>
              <a:ext uri="{FF2B5EF4-FFF2-40B4-BE49-F238E27FC236}">
                <a16:creationId xmlns:a16="http://schemas.microsoft.com/office/drawing/2014/main" id="{40CBD63D-5172-1081-F4DF-9CBFC54EC5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1944" y="576075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633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5AA3C-38A9-D999-6848-F7EA4469A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PCD: Treatment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B9398-6211-C345-2752-59061E45F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Identification and treatment of underlying malignancy </a:t>
            </a:r>
          </a:p>
          <a:p>
            <a:r>
              <a:rPr lang="en-US" dirty="0"/>
              <a:t>Immunotherapy</a:t>
            </a:r>
          </a:p>
          <a:p>
            <a:pPr lvl="1"/>
            <a:r>
              <a:rPr lang="en-US" dirty="0"/>
              <a:t>Systemic corticosteroids</a:t>
            </a:r>
          </a:p>
          <a:p>
            <a:pPr lvl="1"/>
            <a:r>
              <a:rPr lang="en-US" dirty="0"/>
              <a:t>IVIG</a:t>
            </a:r>
          </a:p>
          <a:p>
            <a:pPr lvl="1"/>
            <a:r>
              <a:rPr lang="en-US" dirty="0"/>
              <a:t>Plasma exchange</a:t>
            </a:r>
          </a:p>
          <a:p>
            <a:pPr lvl="1"/>
            <a:r>
              <a:rPr lang="en-US" dirty="0"/>
              <a:t>Cyclophosphamide</a:t>
            </a:r>
          </a:p>
          <a:p>
            <a:pPr lvl="1"/>
            <a:r>
              <a:rPr lang="en-US" dirty="0"/>
              <a:t>Tacrolimus</a:t>
            </a:r>
          </a:p>
          <a:p>
            <a:pPr lvl="1"/>
            <a:r>
              <a:rPr lang="en-US" dirty="0"/>
              <a:t>Rituximab</a:t>
            </a:r>
          </a:p>
        </p:txBody>
      </p:sp>
      <p:pic>
        <p:nvPicPr>
          <p:cNvPr id="8" name="Slide 29 Narration.mp3">
            <a:hlinkClick r:id="" action="ppaction://media"/>
            <a:extLst>
              <a:ext uri="{FF2B5EF4-FFF2-40B4-BE49-F238E27FC236}">
                <a16:creationId xmlns:a16="http://schemas.microsoft.com/office/drawing/2014/main" id="{3A9BBFD6-A7EA-7DC0-32A1-DD901B2B7C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41690" y="576082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66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6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5EE72-5D00-C1A9-6588-999BD867C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PCD: Prognosis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D2574-3EFB-8A25-E68F-80ACDC178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Symptoms normally stabilize after 6 months</a:t>
            </a:r>
          </a:p>
          <a:p>
            <a:r>
              <a:rPr lang="en-US" dirty="0"/>
              <a:t>Majority of patients are significantly disabled</a:t>
            </a:r>
          </a:p>
          <a:p>
            <a:r>
              <a:rPr lang="en-US" dirty="0"/>
              <a:t>Anti-</a:t>
            </a:r>
            <a:r>
              <a:rPr lang="en-US" dirty="0" err="1"/>
              <a:t>Yo</a:t>
            </a:r>
            <a:r>
              <a:rPr lang="en-US" dirty="0"/>
              <a:t> and anti-Hu antibodies are associated with worse outcomes</a:t>
            </a:r>
          </a:p>
          <a:p>
            <a:r>
              <a:rPr lang="en-US" dirty="0">
                <a:solidFill>
                  <a:srgbClr val="212121"/>
                </a:solidFill>
                <a:cs typeface="Arial" panose="020B0604020202020204" pitchFamily="34" charset="0"/>
              </a:rPr>
              <a:t>M</a:t>
            </a:r>
            <a:r>
              <a:rPr lang="en-US" b="0" i="0" u="none" strike="noStrike" dirty="0">
                <a:solidFill>
                  <a:srgbClr val="212121"/>
                </a:solidFill>
                <a:effectLst/>
                <a:cs typeface="Arial" panose="020B0604020202020204" pitchFamily="34" charset="0"/>
              </a:rPr>
              <a:t>ore than 90% of patients with cerebellar ataxia and anti-</a:t>
            </a:r>
            <a:r>
              <a:rPr lang="en-US" b="0" i="0" u="none" strike="noStrike" dirty="0" err="1">
                <a:solidFill>
                  <a:srgbClr val="212121"/>
                </a:solidFill>
                <a:effectLst/>
                <a:cs typeface="Arial" panose="020B0604020202020204" pitchFamily="34" charset="0"/>
              </a:rPr>
              <a:t>Yo</a:t>
            </a:r>
            <a:r>
              <a:rPr lang="en-US" b="0" i="0" u="none" strike="noStrike" dirty="0">
                <a:solidFill>
                  <a:srgbClr val="212121"/>
                </a:solidFill>
                <a:effectLst/>
                <a:cs typeface="Arial" panose="020B0604020202020204" pitchFamily="34" charset="0"/>
              </a:rPr>
              <a:t> antibodies have been diagnosed with cancer</a:t>
            </a:r>
          </a:p>
          <a:p>
            <a:r>
              <a:rPr lang="en-US" dirty="0"/>
              <a:t>Treatment should be started before pronounced cerebellar degeneration has occurred</a:t>
            </a:r>
          </a:p>
        </p:txBody>
      </p:sp>
      <p:pic>
        <p:nvPicPr>
          <p:cNvPr id="5" name="Slide 28 Audio.mp3">
            <a:hlinkClick r:id="" action="ppaction://media"/>
            <a:extLst>
              <a:ext uri="{FF2B5EF4-FFF2-40B4-BE49-F238E27FC236}">
                <a16:creationId xmlns:a16="http://schemas.microsoft.com/office/drawing/2014/main" id="{ADED72C6-AA5F-DA2F-DD49-4BD98DD9E0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7607" y="57606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81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1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D2D0D-2B51-17E5-471A-19F88A129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PCD: Treatment Course in this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62B82-0FCB-2B55-EB98-5C591CF67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Immunosuppressive treatment with IV methylprednisolone and IVIG </a:t>
            </a:r>
          </a:p>
          <a:p>
            <a:r>
              <a:rPr lang="en-US" dirty="0" err="1"/>
              <a:t>Capecitabine</a:t>
            </a:r>
            <a:r>
              <a:rPr lang="en-US" dirty="0"/>
              <a:t> with </a:t>
            </a:r>
            <a:r>
              <a:rPr lang="en-US" dirty="0" err="1"/>
              <a:t>trastuzumab</a:t>
            </a:r>
            <a:r>
              <a:rPr lang="en-US" dirty="0"/>
              <a:t> and </a:t>
            </a:r>
            <a:r>
              <a:rPr lang="en-US" dirty="0" err="1"/>
              <a:t>lapatinib</a:t>
            </a:r>
            <a:endParaRPr lang="en-US" dirty="0"/>
          </a:p>
          <a:p>
            <a:r>
              <a:rPr lang="en-US" dirty="0"/>
              <a:t>5 sessions of plasma exchange</a:t>
            </a:r>
          </a:p>
          <a:p>
            <a:r>
              <a:rPr lang="en-US" dirty="0"/>
              <a:t>4 doses of rituximab </a:t>
            </a:r>
          </a:p>
          <a:p>
            <a:r>
              <a:rPr lang="en-US" dirty="0"/>
              <a:t>Capecitabine and </a:t>
            </a:r>
            <a:r>
              <a:rPr lang="en-US" dirty="0" err="1"/>
              <a:t>lapatinib</a:t>
            </a:r>
            <a:r>
              <a:rPr lang="en-US" dirty="0"/>
              <a:t> stopped due to side effects</a:t>
            </a:r>
          </a:p>
          <a:p>
            <a:r>
              <a:rPr lang="en-US" dirty="0" err="1"/>
              <a:t>Trastuzumab</a:t>
            </a:r>
            <a:r>
              <a:rPr lang="en-US" dirty="0"/>
              <a:t> stopped as no response</a:t>
            </a:r>
          </a:p>
          <a:p>
            <a:r>
              <a:rPr lang="en-US" dirty="0"/>
              <a:t>Cytoxan 6 cycles</a:t>
            </a:r>
          </a:p>
          <a:p>
            <a:r>
              <a:rPr lang="en-US" dirty="0" err="1"/>
              <a:t>Traztuzumab-emtansine</a:t>
            </a:r>
            <a:r>
              <a:rPr lang="en-US" dirty="0"/>
              <a:t> every 3 weeks</a:t>
            </a:r>
          </a:p>
        </p:txBody>
      </p:sp>
      <p:pic>
        <p:nvPicPr>
          <p:cNvPr id="8" name="Slide 31 Narration.mp3">
            <a:hlinkClick r:id="" action="ppaction://media"/>
            <a:extLst>
              <a:ext uri="{FF2B5EF4-FFF2-40B4-BE49-F238E27FC236}">
                <a16:creationId xmlns:a16="http://schemas.microsoft.com/office/drawing/2014/main" id="{4293F7EF-42BC-3510-0599-F324A081FC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0236" y="576383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746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9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One Year Later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Persistent difficulty with speech, double vision, and sense of imbalance</a:t>
            </a:r>
          </a:p>
          <a:p>
            <a:r>
              <a:rPr lang="en-US" dirty="0"/>
              <a:t>Less “darting” of her eyes per husband</a:t>
            </a:r>
          </a:p>
          <a:p>
            <a:r>
              <a:rPr lang="en-US" dirty="0"/>
              <a:t>Persistent diplopia with varying degrees of misalignment</a:t>
            </a:r>
          </a:p>
          <a:p>
            <a:r>
              <a:rPr lang="en-US" dirty="0"/>
              <a:t>Using tape to occlude one eyeglass lens on glasses and walker</a:t>
            </a:r>
          </a:p>
          <a:p>
            <a:r>
              <a:rPr lang="en-US" dirty="0"/>
              <a:t>No evidence of malignancy on CT chest/abdomen/pelvis, PET-CT, and bone scan</a:t>
            </a:r>
          </a:p>
        </p:txBody>
      </p:sp>
      <p:pic>
        <p:nvPicPr>
          <p:cNvPr id="7" name="Slide 32 Narration.mp3">
            <a:hlinkClick r:id="" action="ppaction://media"/>
            <a:extLst>
              <a:ext uri="{FF2B5EF4-FFF2-40B4-BE49-F238E27FC236}">
                <a16:creationId xmlns:a16="http://schemas.microsoft.com/office/drawing/2014/main" id="{22F230CC-1999-5494-FCD3-9680BFD258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4127" y="576291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1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1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Six Years Later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Left sided tongue lesion noted by patient</a:t>
            </a:r>
          </a:p>
          <a:p>
            <a:r>
              <a:rPr lang="en-US" dirty="0"/>
              <a:t>Biopsy showed squamous cell carcinoma, ultimately diagnosed as stage III</a:t>
            </a:r>
          </a:p>
          <a:p>
            <a:r>
              <a:rPr lang="en-US" dirty="0"/>
              <a:t>Now s/p left partial </a:t>
            </a:r>
            <a:r>
              <a:rPr lang="en-US" dirty="0" err="1"/>
              <a:t>glossectomy</a:t>
            </a:r>
            <a:r>
              <a:rPr lang="en-US" dirty="0"/>
              <a:t> and neck dissection</a:t>
            </a:r>
          </a:p>
          <a:p>
            <a:r>
              <a:rPr lang="en-US" dirty="0"/>
              <a:t>Recent biopsies of site negative for malignancy</a:t>
            </a:r>
          </a:p>
        </p:txBody>
      </p:sp>
      <p:pic>
        <p:nvPicPr>
          <p:cNvPr id="7" name="Slide 33 Narration.mp3">
            <a:hlinkClick r:id="" action="ppaction://media"/>
            <a:extLst>
              <a:ext uri="{FF2B5EF4-FFF2-40B4-BE49-F238E27FC236}">
                <a16:creationId xmlns:a16="http://schemas.microsoft.com/office/drawing/2014/main" id="{7CE9B3ED-9ACA-43C0-4CC2-0EE8999FBC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6117" y="57618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392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E96C5-085D-858E-6796-962023CAF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Take Home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D1A9C-46E4-B88C-300A-B585DE813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Consider PCD for a patient with cerebellar dysfunction and a history of cancer, especially breast and pelvic malignancies.</a:t>
            </a:r>
          </a:p>
          <a:p>
            <a:r>
              <a:rPr lang="en-US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Cancer evaluation in a patient found to have paraneoplastic syndromes may be negative initially. </a:t>
            </a:r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US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roviders need to be diligent about repeating appropriate screening tests over time.</a:t>
            </a:r>
            <a:r>
              <a:rPr lang="en-US" dirty="0">
                <a:effectLst/>
                <a:cs typeface="Arial" panose="020B0604020202020204" pitchFamily="34" charset="0"/>
              </a:rPr>
              <a:t> </a:t>
            </a:r>
            <a:endParaRPr lang="en-US" dirty="0">
              <a:cs typeface="Arial" panose="020B0604020202020204" pitchFamily="34" charset="0"/>
            </a:endParaRPr>
          </a:p>
          <a:p>
            <a:r>
              <a:rPr lang="en-US" dirty="0"/>
              <a:t>PCD is associated with anti-</a:t>
            </a:r>
            <a:r>
              <a:rPr lang="en-US" dirty="0" err="1"/>
              <a:t>Yo</a:t>
            </a:r>
            <a:r>
              <a:rPr lang="en-US" dirty="0"/>
              <a:t> antibody positivity. </a:t>
            </a:r>
          </a:p>
          <a:p>
            <a:r>
              <a:rPr lang="en-US" dirty="0"/>
              <a:t>Neurologic deficits associated with PCD do not typically resolve with treatment, but early treatment may prevent further progression. </a:t>
            </a:r>
          </a:p>
        </p:txBody>
      </p:sp>
      <p:pic>
        <p:nvPicPr>
          <p:cNvPr id="5" name="Slide 32 Audio.mp3">
            <a:hlinkClick r:id="" action="ppaction://media"/>
            <a:extLst>
              <a:ext uri="{FF2B5EF4-FFF2-40B4-BE49-F238E27FC236}">
                <a16:creationId xmlns:a16="http://schemas.microsoft.com/office/drawing/2014/main" id="{A04A1668-1FD6-03C9-BE4F-0572E60CB1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8868" y="575698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190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4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59910"/>
          </a:xfrm>
        </p:spPr>
        <p:txBody>
          <a:bodyPr>
            <a:normAutofit/>
          </a:bodyPr>
          <a:lstStyle/>
          <a:p>
            <a:r>
              <a:rPr lang="en-US" dirty="0"/>
              <a:t>Thank you to our patient and her family who generously allowed us to learn from and share this case!</a:t>
            </a:r>
            <a:br>
              <a:rPr lang="en-US" dirty="0"/>
            </a:br>
            <a:endParaRPr lang="en-US" dirty="0"/>
          </a:p>
        </p:txBody>
      </p:sp>
      <p:pic>
        <p:nvPicPr>
          <p:cNvPr id="4" name="Slide 35 Narration.mp3">
            <a:hlinkClick r:id="" action="ppaction://media"/>
            <a:extLst>
              <a:ext uri="{FF2B5EF4-FFF2-40B4-BE49-F238E27FC236}">
                <a16:creationId xmlns:a16="http://schemas.microsoft.com/office/drawing/2014/main" id="{AAE02AAC-8CB5-B82B-6E73-BF59D5F9A7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6105" y="576028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75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22A63-48D6-4447-0E41-1777E7E75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22B91-3119-2368-AAD9-C14701FFC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Al Othman B, Raabe J, 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Kini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A, Lee AG. Update: the Miller Fisher variants of Guillain-Barré syndrome [published correction appears in 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Curr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Opin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Ophthalmol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. 2020 Jan;31(1):80]. </a:t>
            </a:r>
            <a:r>
              <a:rPr lang="en-US" sz="1200" b="0" i="1" u="none" strike="noStrike" dirty="0" err="1">
                <a:effectLst/>
                <a:cs typeface="Arial" panose="020B0604020202020204" pitchFamily="34" charset="0"/>
              </a:rPr>
              <a:t>Curr</a:t>
            </a:r>
            <a:r>
              <a:rPr lang="en-US" sz="1200" b="0" i="1" u="none" strike="noStrike" dirty="0">
                <a:effectLst/>
                <a:cs typeface="Arial" panose="020B0604020202020204" pitchFamily="34" charset="0"/>
              </a:rPr>
              <a:t> </a:t>
            </a:r>
            <a:r>
              <a:rPr lang="en-US" sz="1200" b="0" i="1" u="none" strike="noStrike" dirty="0" err="1">
                <a:effectLst/>
                <a:cs typeface="Arial" panose="020B0604020202020204" pitchFamily="34" charset="0"/>
              </a:rPr>
              <a:t>Opin</a:t>
            </a:r>
            <a:r>
              <a:rPr lang="en-US" sz="1200" b="0" i="1" u="none" strike="noStrike" dirty="0">
                <a:effectLst/>
                <a:cs typeface="Arial" panose="020B0604020202020204" pitchFamily="34" charset="0"/>
              </a:rPr>
              <a:t> </a:t>
            </a:r>
            <a:r>
              <a:rPr lang="en-US" sz="1200" b="0" i="1" u="none" strike="noStrike" dirty="0" err="1">
                <a:effectLst/>
                <a:cs typeface="Arial" panose="020B0604020202020204" pitchFamily="34" charset="0"/>
              </a:rPr>
              <a:t>Ophthalmol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. 2019;30(6):462-466. doi:10.1097/ICU.0000000000000611</a:t>
            </a:r>
          </a:p>
          <a:p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Aly R, 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Emmady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PD. Paraneoplastic Cerebellar Degeneration. In: </a:t>
            </a:r>
            <a:r>
              <a:rPr lang="en-US" sz="1200" b="0" i="1" u="none" strike="noStrike" dirty="0" err="1">
                <a:effectLst/>
                <a:cs typeface="Arial" panose="020B0604020202020204" pitchFamily="34" charset="0"/>
              </a:rPr>
              <a:t>StatPearls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. Treasure Island (FL): 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StatPearls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Publishing; July 4, 2022.</a:t>
            </a:r>
          </a:p>
          <a:p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Brodsky MC, Donahue SP, 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Vaphiades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M, Brandt T. Skew Deviation Revisited. </a:t>
            </a:r>
            <a:r>
              <a:rPr lang="en-US" sz="1200" b="0" i="1" u="none" strike="noStrike" dirty="0">
                <a:effectLst/>
                <a:cs typeface="Arial" panose="020B0604020202020204" pitchFamily="34" charset="0"/>
              </a:rPr>
              <a:t>Survey of Ophthalmology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. 2006;51(2):105-128. doi:10.1016/j.survophthal.2005.12.008</a:t>
            </a:r>
          </a:p>
          <a:p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Enderby P. Disorders of communication: dysarthria. 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Handb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Clin Neurol. 2013;110:273-281. doi:10.1016/B978-0-444-52901-5.00022-8</a:t>
            </a:r>
          </a:p>
          <a:p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Filizoglu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N, Ones T, 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Kesim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S, 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Ozguven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S, 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Erdil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TY. Paraneoplastic cerebellar degeneration: Initial presentation of occult breast cancer. </a:t>
            </a:r>
            <a:r>
              <a:rPr lang="en-US" sz="1200" b="0" i="1" u="none" strike="noStrike" dirty="0">
                <a:effectLst/>
                <a:cs typeface="Arial" panose="020B0604020202020204" pitchFamily="34" charset="0"/>
              </a:rPr>
              <a:t>Breast J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. 2021;27(5):484-485. doi:10.1111/tbj.14203</a:t>
            </a:r>
          </a:p>
          <a:p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Loehrer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PA, 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Zieger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L, Simon OJ. Update on Paraneoplastic Cerebellar Degeneration. </a:t>
            </a:r>
            <a:r>
              <a:rPr lang="en-US" sz="1200" b="0" i="1" u="none" strike="noStrike" dirty="0">
                <a:effectLst/>
                <a:cs typeface="Arial" panose="020B0604020202020204" pitchFamily="34" charset="0"/>
              </a:rPr>
              <a:t>Brain Sci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. 2021;11(11):1414. Published 2021 Oct 26. doi:10.3390/brainsci11111414</a:t>
            </a:r>
          </a:p>
          <a:p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Lou Y, Xu SH, Zhang SR, Shu QF, Liu XL. Anti-</a:t>
            </a:r>
            <a:r>
              <a:rPr lang="en-US" sz="1200" b="0" i="0" u="none" strike="noStrike" dirty="0" err="1">
                <a:effectLst/>
                <a:cs typeface="Arial" panose="020B0604020202020204" pitchFamily="34" charset="0"/>
              </a:rPr>
              <a:t>Yo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 antibody-positive paraneoplastic cerebellar degeneration in a patient with possible cholangiocarcinoma: A case report and review of the literature. World J Clin Cases. 2021;9(17):4423-4432. doi:10.12998/wjcc.v9.i17.4423</a:t>
            </a:r>
          </a:p>
          <a:p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Teener JW. Miller Fisher's syndrome. </a:t>
            </a:r>
            <a:r>
              <a:rPr lang="en-US" sz="1200" b="0" i="1" u="none" strike="noStrike" dirty="0">
                <a:effectLst/>
                <a:cs typeface="Arial" panose="020B0604020202020204" pitchFamily="34" charset="0"/>
              </a:rPr>
              <a:t>Semin Neurol</a:t>
            </a:r>
            <a:r>
              <a:rPr lang="en-US" sz="1200" b="0" i="0" u="none" strike="noStrike" dirty="0">
                <a:effectLst/>
                <a:cs typeface="Arial" panose="020B0604020202020204" pitchFamily="34" charset="0"/>
              </a:rPr>
              <a:t>. 2012;32(5):512-516. doi:10.1055/s-0033-1334470</a:t>
            </a:r>
          </a:p>
          <a:p>
            <a:r>
              <a:rPr lang="en-US" sz="1200" dirty="0" err="1"/>
              <a:t>Shakkottai</a:t>
            </a:r>
            <a:r>
              <a:rPr lang="en-US" sz="1200" dirty="0"/>
              <a:t> VG, </a:t>
            </a:r>
            <a:r>
              <a:rPr lang="en-US" sz="1200" dirty="0" err="1"/>
              <a:t>Fogel</a:t>
            </a:r>
            <a:r>
              <a:rPr lang="en-US" sz="1200" dirty="0"/>
              <a:t> BL.  Autosomal Dominant Spinocerebellar Ataxia. </a:t>
            </a:r>
            <a:r>
              <a:rPr lang="en-US" sz="1200" i="1" dirty="0" err="1"/>
              <a:t>Neurol</a:t>
            </a:r>
            <a:r>
              <a:rPr lang="en-US" sz="1200" i="1" dirty="0"/>
              <a:t> </a:t>
            </a:r>
            <a:r>
              <a:rPr lang="en-US" sz="1200" i="1" dirty="0" err="1"/>
              <a:t>Clin</a:t>
            </a:r>
            <a:r>
              <a:rPr lang="en-US" sz="1200" i="1" dirty="0"/>
              <a:t>. </a:t>
            </a:r>
            <a:r>
              <a:rPr lang="en-US" sz="1200" dirty="0"/>
              <a:t>2013; 31 (4).</a:t>
            </a:r>
          </a:p>
          <a:p>
            <a:r>
              <a:rPr lang="en-US" sz="1200" dirty="0"/>
              <a:t>Wong AM, </a:t>
            </a:r>
            <a:r>
              <a:rPr lang="en-US" sz="1200" dirty="0" err="1"/>
              <a:t>Colpa</a:t>
            </a:r>
            <a:r>
              <a:rPr lang="en-US" sz="1200" dirty="0"/>
              <a:t> L, </a:t>
            </a:r>
            <a:r>
              <a:rPr lang="en-US" sz="1200" dirty="0" err="1"/>
              <a:t>Chandrakumar</a:t>
            </a:r>
            <a:r>
              <a:rPr lang="en-US" sz="1200" dirty="0"/>
              <a:t> M. Ability of an upright-supine test to differentiate skew deviation from other vertical strabismus causes. Arch </a:t>
            </a:r>
            <a:r>
              <a:rPr lang="en-US" sz="1200" dirty="0" err="1"/>
              <a:t>Ophthalmol</a:t>
            </a:r>
            <a:r>
              <a:rPr lang="en-US" sz="1200" dirty="0"/>
              <a:t>. 2011 Dec;129(12):1570-5.</a:t>
            </a:r>
          </a:p>
        </p:txBody>
      </p:sp>
      <p:pic>
        <p:nvPicPr>
          <p:cNvPr id="5" name="Slide 33 Audio.mp3">
            <a:hlinkClick r:id="" action="ppaction://media"/>
            <a:extLst>
              <a:ext uri="{FF2B5EF4-FFF2-40B4-BE49-F238E27FC236}">
                <a16:creationId xmlns:a16="http://schemas.microsoft.com/office/drawing/2014/main" id="{7CD0B864-4C91-6607-99AF-C43989141E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9030" y="57589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867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BB406ACBDCA5642AD7DA0405E184CB7" ma:contentTypeVersion="1" ma:contentTypeDescription="Create a new document." ma:contentTypeScope="" ma:versionID="a6afa5656477947cae8adb8454316338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ded79842d4747cc85621c7c303666abe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DB8977A0-4D0D-4645-B994-A88A98E15B11}"/>
</file>

<file path=customXml/itemProps2.xml><?xml version="1.0" encoding="utf-8"?>
<ds:datastoreItem xmlns:ds="http://schemas.openxmlformats.org/officeDocument/2006/customXml" ds:itemID="{07A8C5CA-6AFD-49D6-ACA9-6E6F0B72B8D0}"/>
</file>

<file path=customXml/itemProps3.xml><?xml version="1.0" encoding="utf-8"?>
<ds:datastoreItem xmlns:ds="http://schemas.openxmlformats.org/officeDocument/2006/customXml" ds:itemID="{61478D1D-5144-40B0-B2E8-0CEBF21BB3B6}"/>
</file>

<file path=docProps/app.xml><?xml version="1.0" encoding="utf-8"?>
<Properties xmlns="http://schemas.openxmlformats.org/officeDocument/2006/extended-properties" xmlns:vt="http://schemas.openxmlformats.org/officeDocument/2006/docPropsVTypes">
  <TotalTime>12149</TotalTime>
  <Words>1994</Words>
  <Application>Microsoft Office PowerPoint</Application>
  <PresentationFormat>Widescreen</PresentationFormat>
  <Paragraphs>341</Paragraphs>
  <Slides>36</Slides>
  <Notes>36</Notes>
  <HiddenSlides>0</HiddenSlides>
  <MMClips>39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1_Office Theme</vt:lpstr>
      <vt:lpstr>Acute Onset of Diplopia and Nystagmus</vt:lpstr>
      <vt:lpstr>Presentation</vt:lpstr>
      <vt:lpstr>Presentation</vt:lpstr>
      <vt:lpstr>Prior Workup</vt:lpstr>
      <vt:lpstr>History</vt:lpstr>
      <vt:lpstr>History</vt:lpstr>
      <vt:lpstr>History</vt:lpstr>
      <vt:lpstr>Ophthalmologic Examination</vt:lpstr>
      <vt:lpstr>Ophthalmologic Exam</vt:lpstr>
      <vt:lpstr>PowerPoint Presentation</vt:lpstr>
      <vt:lpstr>Nystagmus</vt:lpstr>
      <vt:lpstr>PowerPoint Presentation</vt:lpstr>
      <vt:lpstr>Hypermetric Saccades</vt:lpstr>
      <vt:lpstr>Ophthalmologic Exam</vt:lpstr>
      <vt:lpstr>Ophthalmologic Exam</vt:lpstr>
      <vt:lpstr>Speech Testing</vt:lpstr>
      <vt:lpstr>Dysarthria</vt:lpstr>
      <vt:lpstr>Neurological Exam</vt:lpstr>
      <vt:lpstr>Pertinent Exam Findings</vt:lpstr>
      <vt:lpstr>Differential Diagnoses</vt:lpstr>
      <vt:lpstr>Skew Deviation</vt:lpstr>
      <vt:lpstr>Skew Deviation vs CN IV Palsy</vt:lpstr>
      <vt:lpstr>Work Up for Cerebellar Ataxia</vt:lpstr>
      <vt:lpstr>Pertinent Testing</vt:lpstr>
      <vt:lpstr>Paraneoplastic Cerebellar Degeneration (PCD)</vt:lpstr>
      <vt:lpstr>Paraneoplastic Cerebellar Degeneration</vt:lpstr>
      <vt:lpstr>PCD: Symptoms</vt:lpstr>
      <vt:lpstr>PCD: Evaluation</vt:lpstr>
      <vt:lpstr>PCD: Treatment</vt:lpstr>
      <vt:lpstr>PCD: Prognosis</vt:lpstr>
      <vt:lpstr>PCD: Treatment Course in this Case</vt:lpstr>
      <vt:lpstr>One Year Later </vt:lpstr>
      <vt:lpstr>Six Years Later</vt:lpstr>
      <vt:lpstr>Take Home Points</vt:lpstr>
      <vt:lpstr>Thank you to our patient and her family who generously allowed us to learn from and share this case!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Larry Frohman</dc:creator>
  <cp:lastModifiedBy>Walsh, Ryan</cp:lastModifiedBy>
  <cp:revision>252</cp:revision>
  <dcterms:created xsi:type="dcterms:W3CDTF">2022-03-14T12:50:37Z</dcterms:created>
  <dcterms:modified xsi:type="dcterms:W3CDTF">2023-10-26T14:05:51Z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0x0101001BB406ACBDCA5642AD7DA0405E184CB7</vt:lpwstr>
  </property>
</Properties>
</file>