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entation.xml" ContentType="application/vnd.openxmlformats-officedocument.presentationml.presentation.main+xml"/>
  <Override PartName="/ppt/slides/slide1.xml" ContentType="application/vnd.openxmlformats-officedocument.presentationml.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3.xml" ContentType="application/vnd.openxmlformats-officedocument.presentationml.notesSlide+xml"/>
  <Override PartName="/ppt/notesSlides/notesSlide12.xml" ContentType="application/vnd.openxmlformats-officedocument.presentationml.notesSlide+xml"/>
  <Override PartName="/ppt/notesSlides/notesSlide8.xml" ContentType="application/vnd.openxmlformats-officedocument.presentationml.notesSlide+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notesSlides/notesSlide10.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1.xml" ContentType="application/vnd.openxmlformats-officedocument.presentationml.notesSlide+xml"/>
  <Override PartName="/ppt/slideMasters/slideMaster1.xml" ContentType="application/vnd.openxmlformats-officedocument.presentationml.slideMaster+xml"/>
  <Override PartName="/ppt/notesSlides/notesSlide2.xml" ContentType="application/vnd.openxmlformats-officedocument.presentationml.notesSlide+xml"/>
  <Override PartName="/ppt/notesSlides/notesSlide13.xml" ContentType="application/vnd.openxmlformats-officedocument.presentationml.notesSlide+xml"/>
  <Override PartName="/ppt/notesSlides/notesSlide5.xml" ContentType="application/vnd.openxmlformats-officedocument.presentationml.notesSlide+xml"/>
  <Override PartName="/ppt/notesSlides/notesSlide9.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authors.xml" ContentType="application/vnd.ms-powerpoint.authors+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sldIdLst>
    <p:sldId id="258" r:id="rId2"/>
    <p:sldId id="259" r:id="rId3"/>
    <p:sldId id="301" r:id="rId4"/>
    <p:sldId id="302" r:id="rId5"/>
    <p:sldId id="303" r:id="rId6"/>
    <p:sldId id="304" r:id="rId7"/>
    <p:sldId id="305" r:id="rId8"/>
    <p:sldId id="306" r:id="rId9"/>
    <p:sldId id="307" r:id="rId10"/>
    <p:sldId id="308" r:id="rId11"/>
    <p:sldId id="263" r:id="rId12"/>
    <p:sldId id="264" r:id="rId13"/>
    <p:sldId id="265" r:id="rId14"/>
    <p:sldId id="268" r:id="rId15"/>
    <p:sldId id="324" r:id="rId16"/>
    <p:sldId id="325" r:id="rId17"/>
    <p:sldId id="288" r:id="rId18"/>
    <p:sldId id="309" r:id="rId19"/>
    <p:sldId id="310" r:id="rId20"/>
    <p:sldId id="274" r:id="rId21"/>
    <p:sldId id="312" r:id="rId22"/>
    <p:sldId id="313" r:id="rId23"/>
    <p:sldId id="314" r:id="rId24"/>
    <p:sldId id="284" r:id="rId25"/>
    <p:sldId id="326" r:id="rId26"/>
    <p:sldId id="317" r:id="rId27"/>
    <p:sldId id="278" r:id="rId28"/>
    <p:sldId id="279" r:id="rId29"/>
    <p:sldId id="327" r:id="rId30"/>
    <p:sldId id="328" r:id="rId31"/>
    <p:sldId id="319" r:id="rId32"/>
    <p:sldId id="287" r:id="rId33"/>
    <p:sldId id="289" r:id="rId34"/>
    <p:sldId id="329" r:id="rId35"/>
    <p:sldId id="290" r:id="rId36"/>
    <p:sldId id="291" r:id="rId37"/>
    <p:sldId id="293" r:id="rId38"/>
    <p:sldId id="294" r:id="rId39"/>
    <p:sldId id="295" r:id="rId40"/>
    <p:sldId id="296" r:id="rId41"/>
    <p:sldId id="297" r:id="rId42"/>
    <p:sldId id="330" r:id="rId43"/>
    <p:sldId id="300" r:id="rId44"/>
    <p:sldId id="333" r:id="rId45"/>
    <p:sldId id="332" r:id="rId46"/>
    <p:sldId id="331"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983A6FB-4174-DFFC-E6C2-3502F6D72A29}" name="shonar pilania" initials="sp" userId="6432e4533f3ed13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939A"/>
    <a:srgbClr val="0F2B4E"/>
    <a:srgbClr val="62B5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153" autoAdjust="0"/>
    <p:restoredTop sz="86383" autoAdjust="0"/>
  </p:normalViewPr>
  <p:slideViewPr>
    <p:cSldViewPr snapToGrid="0" snapToObjects="1">
      <p:cViewPr varScale="1">
        <p:scale>
          <a:sx n="65" d="100"/>
          <a:sy n="65" d="100"/>
        </p:scale>
        <p:origin x="208" y="1016"/>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55"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8/10/relationships/authors" Target="author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openxmlformats.org/officeDocument/2006/relationships/customXml" Target="../customXml/item3.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789D0D-C076-4221-B6CE-F6D177721025}" type="datetimeFigureOut">
              <a:rPr lang="en-US" smtClean="0"/>
              <a:t>10/3/24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2A17EC-4D04-40A7-B3A0-ABAA5973FB94}" type="slidenum">
              <a:rPr lang="en-US" smtClean="0"/>
              <a:t>‹#›</a:t>
            </a:fld>
            <a:endParaRPr lang="en-US"/>
          </a:p>
        </p:txBody>
      </p:sp>
    </p:spTree>
    <p:extLst>
      <p:ext uri="{BB962C8B-B14F-4D97-AF65-F5344CB8AC3E}">
        <p14:creationId xmlns:p14="http://schemas.microsoft.com/office/powerpoint/2010/main" val="2114905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CBB243-8E3B-4AC6-9701-33AFAACBCA1D}" type="slidenum">
              <a:rPr lang="en-US" smtClean="0"/>
              <a:t>1</a:t>
            </a:fld>
            <a:endParaRPr lang="en-US"/>
          </a:p>
        </p:txBody>
      </p:sp>
    </p:spTree>
    <p:extLst>
      <p:ext uri="{BB962C8B-B14F-4D97-AF65-F5344CB8AC3E}">
        <p14:creationId xmlns:p14="http://schemas.microsoft.com/office/powerpoint/2010/main" val="153582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719BBA-E2BF-489B-BC32-0CB72025AF4C}" type="slidenum">
              <a:rPr lang="en-US" smtClean="0"/>
              <a:t>2</a:t>
            </a:fld>
            <a:endParaRPr lang="en-US"/>
          </a:p>
        </p:txBody>
      </p:sp>
    </p:spTree>
    <p:extLst>
      <p:ext uri="{BB962C8B-B14F-4D97-AF65-F5344CB8AC3E}">
        <p14:creationId xmlns:p14="http://schemas.microsoft.com/office/powerpoint/2010/main" val="2991693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719BBA-E2BF-489B-BC32-0CB72025AF4C}" type="slidenum">
              <a:rPr lang="en-US" smtClean="0"/>
              <a:t>5</a:t>
            </a:fld>
            <a:endParaRPr lang="en-US"/>
          </a:p>
        </p:txBody>
      </p:sp>
    </p:spTree>
    <p:extLst>
      <p:ext uri="{BB962C8B-B14F-4D97-AF65-F5344CB8AC3E}">
        <p14:creationId xmlns:p14="http://schemas.microsoft.com/office/powerpoint/2010/main" val="1190109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719BBA-E2BF-489B-BC32-0CB72025AF4C}" type="slidenum">
              <a:rPr lang="en-US" smtClean="0"/>
              <a:t>8</a:t>
            </a:fld>
            <a:endParaRPr lang="en-US"/>
          </a:p>
        </p:txBody>
      </p:sp>
    </p:spTree>
    <p:extLst>
      <p:ext uri="{BB962C8B-B14F-4D97-AF65-F5344CB8AC3E}">
        <p14:creationId xmlns:p14="http://schemas.microsoft.com/office/powerpoint/2010/main" val="2227880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719BBA-E2BF-489B-BC32-0CB72025AF4C}" type="slidenum">
              <a:rPr lang="en-US" smtClean="0"/>
              <a:t>11</a:t>
            </a:fld>
            <a:endParaRPr lang="en-US"/>
          </a:p>
        </p:txBody>
      </p:sp>
    </p:spTree>
    <p:extLst>
      <p:ext uri="{BB962C8B-B14F-4D97-AF65-F5344CB8AC3E}">
        <p14:creationId xmlns:p14="http://schemas.microsoft.com/office/powerpoint/2010/main" val="810169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719BBA-E2BF-489B-BC32-0CB72025AF4C}" type="slidenum">
              <a:rPr lang="en-US" smtClean="0"/>
              <a:t>14</a:t>
            </a:fld>
            <a:endParaRPr lang="en-US"/>
          </a:p>
        </p:txBody>
      </p:sp>
    </p:spTree>
    <p:extLst>
      <p:ext uri="{BB962C8B-B14F-4D97-AF65-F5344CB8AC3E}">
        <p14:creationId xmlns:p14="http://schemas.microsoft.com/office/powerpoint/2010/main" val="20879364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719BBA-E2BF-489B-BC32-0CB72025AF4C}" type="slidenum">
              <a:rPr lang="en-US" smtClean="0"/>
              <a:t>15</a:t>
            </a:fld>
            <a:endParaRPr lang="en-US"/>
          </a:p>
        </p:txBody>
      </p:sp>
    </p:spTree>
    <p:extLst>
      <p:ext uri="{BB962C8B-B14F-4D97-AF65-F5344CB8AC3E}">
        <p14:creationId xmlns:p14="http://schemas.microsoft.com/office/powerpoint/2010/main" val="40738098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719BBA-E2BF-489B-BC32-0CB72025AF4C}" type="slidenum">
              <a:rPr lang="en-US" smtClean="0"/>
              <a:t>22</a:t>
            </a:fld>
            <a:endParaRPr lang="en-US"/>
          </a:p>
        </p:txBody>
      </p:sp>
    </p:spTree>
    <p:extLst>
      <p:ext uri="{BB962C8B-B14F-4D97-AF65-F5344CB8AC3E}">
        <p14:creationId xmlns:p14="http://schemas.microsoft.com/office/powerpoint/2010/main" val="20753106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24</a:t>
            </a:fld>
            <a:endParaRPr lang="en-US"/>
          </a:p>
        </p:txBody>
      </p:sp>
    </p:spTree>
    <p:extLst>
      <p:ext uri="{BB962C8B-B14F-4D97-AF65-F5344CB8AC3E}">
        <p14:creationId xmlns:p14="http://schemas.microsoft.com/office/powerpoint/2010/main" val="2124194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719BBA-E2BF-489B-BC32-0CB72025AF4C}" type="slidenum">
              <a:rPr lang="en-US" smtClean="0"/>
              <a:t>31</a:t>
            </a:fld>
            <a:endParaRPr lang="en-US"/>
          </a:p>
        </p:txBody>
      </p:sp>
    </p:spTree>
    <p:extLst>
      <p:ext uri="{BB962C8B-B14F-4D97-AF65-F5344CB8AC3E}">
        <p14:creationId xmlns:p14="http://schemas.microsoft.com/office/powerpoint/2010/main" val="32821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719BBA-E2BF-489B-BC32-0CB72025AF4C}" type="slidenum">
              <a:rPr lang="en-US" smtClean="0"/>
              <a:t>33</a:t>
            </a:fld>
            <a:endParaRPr lang="en-US"/>
          </a:p>
        </p:txBody>
      </p:sp>
    </p:spTree>
    <p:extLst>
      <p:ext uri="{BB962C8B-B14F-4D97-AF65-F5344CB8AC3E}">
        <p14:creationId xmlns:p14="http://schemas.microsoft.com/office/powerpoint/2010/main" val="7943518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23719BBA-E2BF-489B-BC32-0CB72025AF4C}" type="slidenum">
              <a:rPr lang="en-US" smtClean="0"/>
              <a:t>39</a:t>
            </a:fld>
            <a:endParaRPr lang="en-US"/>
          </a:p>
        </p:txBody>
      </p:sp>
    </p:spTree>
    <p:extLst>
      <p:ext uri="{BB962C8B-B14F-4D97-AF65-F5344CB8AC3E}">
        <p14:creationId xmlns:p14="http://schemas.microsoft.com/office/powerpoint/2010/main" val="33000732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46</a:t>
            </a:fld>
            <a:endParaRPr lang="en-US"/>
          </a:p>
        </p:txBody>
      </p:sp>
    </p:spTree>
    <p:extLst>
      <p:ext uri="{BB962C8B-B14F-4D97-AF65-F5344CB8AC3E}">
        <p14:creationId xmlns:p14="http://schemas.microsoft.com/office/powerpoint/2010/main" val="31803967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949006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10/3/24</a:t>
            </a:fld>
            <a:endParaRPr lang="en-US"/>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38269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10/3/24</a:t>
            </a:fld>
            <a:endParaRPr lang="en-US"/>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24249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10/3/24</a:t>
            </a:fld>
            <a:endParaRPr lang="en-US"/>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96771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10/3/24</a:t>
            </a:fld>
            <a:endParaRPr lang="en-US"/>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42253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10/3/24</a:t>
            </a:fld>
            <a:endParaRPr lang="en-US"/>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66813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10/3/24</a:t>
            </a:fld>
            <a:endParaRPr lang="en-US"/>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750530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10/3/24</a:t>
            </a:fld>
            <a:endParaRPr lang="en-US"/>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017229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10/3/24</a:t>
            </a:fld>
            <a:endParaRPr lang="en-US"/>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107211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10/3/24</a:t>
            </a:fld>
            <a:endParaRPr lang="en-US"/>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34315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10/3/24</a:t>
            </a:fld>
            <a:endParaRPr lang="en-US"/>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44389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3371573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microsoft.com/office/2007/relationships/media" Target="../media/media7.m4a"/><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slideLayout" Target="../slideLayouts/slideLayout2.xml"/><Relationship Id="rId4" Type="http://schemas.openxmlformats.org/officeDocument/2006/relationships/audio" Target="../media/media7.m4a"/></Relationships>
</file>

<file path=ppt/slides/_rels/slide7.xml.rels><?xml version="1.0" encoding="UTF-8" standalone="yes"?>
<Relationships xmlns="http://schemas.openxmlformats.org/package/2006/relationships"><Relationship Id="rId8" Type="http://schemas.openxmlformats.org/officeDocument/2006/relationships/audio" Target="../media/media11.m4a"/><Relationship Id="rId3" Type="http://schemas.microsoft.com/office/2007/relationships/media" Target="../media/media9.m4a"/><Relationship Id="rId7" Type="http://schemas.microsoft.com/office/2007/relationships/media" Target="../media/media11.m4a"/><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audio" Target="../media/media10.m4a"/><Relationship Id="rId5" Type="http://schemas.microsoft.com/office/2007/relationships/media" Target="../media/media10.m4a"/><Relationship Id="rId10" Type="http://schemas.openxmlformats.org/officeDocument/2006/relationships/image" Target="../media/image3.png"/><Relationship Id="rId4" Type="http://schemas.openxmlformats.org/officeDocument/2006/relationships/audio" Target="../media/media9.m4a"/><Relationship Id="rId9"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media" Target="../media/media13.m4a"/><Relationship Id="rId7" Type="http://schemas.openxmlformats.org/officeDocument/2006/relationships/image" Target="../media/image3.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audio" Target="../media/media13.m4a"/></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microsoft.com/office/2007/relationships/media" Target="../media/media18.m4a"/><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3.png"/><Relationship Id="rId5" Type="http://schemas.openxmlformats.org/officeDocument/2006/relationships/slideLayout" Target="../slideLayouts/slideLayout2.xml"/><Relationship Id="rId4" Type="http://schemas.openxmlformats.org/officeDocument/2006/relationships/audio" Target="../media/media18.m4a"/></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3.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3.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microsoft.com/office/2007/relationships/media" Target="../media/media25.m4a"/><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3.png"/><Relationship Id="rId5" Type="http://schemas.openxmlformats.org/officeDocument/2006/relationships/slideLayout" Target="../slideLayouts/slideLayout2.xml"/><Relationship Id="rId4" Type="http://schemas.openxmlformats.org/officeDocument/2006/relationships/audio" Target="../media/media25.m4a"/></Relationships>
</file>

<file path=ppt/slides/_rels/slide19.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27.m4a"/><Relationship Id="rId7"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audio" Target="../media/media28.m4a"/><Relationship Id="rId5" Type="http://schemas.microsoft.com/office/2007/relationships/media" Target="../media/media28.m4a"/><Relationship Id="rId4" Type="http://schemas.openxmlformats.org/officeDocument/2006/relationships/audio" Target="../media/media27.m4a"/></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5" Type="http://schemas.openxmlformats.org/officeDocument/2006/relationships/image" Target="../media/image3.png"/><Relationship Id="rId4" Type="http://schemas.openxmlformats.org/officeDocument/2006/relationships/notesSlide" Target="../notesSlides/notesSlide8.xml"/></Relationships>
</file>

<file path=ppt/slides/_rels/slide23.xml.rels><?xml version="1.0" encoding="UTF-8" standalone="yes"?>
<Relationships xmlns="http://schemas.openxmlformats.org/package/2006/relationships"><Relationship Id="rId3" Type="http://schemas.microsoft.com/office/2007/relationships/media" Target="../media/media33.m4a"/><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3.png"/><Relationship Id="rId5" Type="http://schemas.openxmlformats.org/officeDocument/2006/relationships/slideLayout" Target="../slideLayouts/slideLayout2.xml"/><Relationship Id="rId4" Type="http://schemas.openxmlformats.org/officeDocument/2006/relationships/audio" Target="../media/media33.m4a"/></Relationships>
</file>

<file path=ppt/slides/_rels/slide24.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media" Target="../media/media35.m4a"/><Relationship Id="rId7" Type="http://schemas.openxmlformats.org/officeDocument/2006/relationships/image" Target="../media/image11.png"/><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audio" Target="../media/media35.m4a"/><Relationship Id="rId9"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5" Type="http://schemas.openxmlformats.org/officeDocument/2006/relationships/image" Target="../media/image3.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4a"/><Relationship Id="rId1" Type="http://schemas.microsoft.com/office/2007/relationships/media" Target="../media/media37.m4a"/><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microsoft.com/office/2007/relationships/media" Target="../media/media39.m4a"/><Relationship Id="rId2" Type="http://schemas.openxmlformats.org/officeDocument/2006/relationships/audio" Target="../media/media38.m4a"/><Relationship Id="rId1" Type="http://schemas.microsoft.com/office/2007/relationships/media" Target="../media/media38.m4a"/><Relationship Id="rId6" Type="http://schemas.openxmlformats.org/officeDocument/2006/relationships/image" Target="../media/image3.png"/><Relationship Id="rId5" Type="http://schemas.openxmlformats.org/officeDocument/2006/relationships/slideLayout" Target="../slideLayouts/slideLayout2.xml"/><Relationship Id="rId4" Type="http://schemas.openxmlformats.org/officeDocument/2006/relationships/audio" Target="../media/media39.m4a"/></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4a"/><Relationship Id="rId1" Type="http://schemas.microsoft.com/office/2007/relationships/media" Target="../media/media40.m4a"/><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4a"/><Relationship Id="rId1" Type="http://schemas.microsoft.com/office/2007/relationships/media" Target="../media/media41.m4a"/><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2.m4a"/><Relationship Id="rId1" Type="http://schemas.microsoft.com/office/2007/relationships/media" Target="../media/media42.m4a"/><Relationship Id="rId6" Type="http://schemas.openxmlformats.org/officeDocument/2006/relationships/image" Target="../media/image3.png"/><Relationship Id="rId5" Type="http://schemas.openxmlformats.org/officeDocument/2006/relationships/image" Target="../media/image14.png"/><Relationship Id="rId4" Type="http://schemas.openxmlformats.org/officeDocument/2006/relationships/notesSlide" Target="../notesSlides/notesSlide10.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m4a"/><Relationship Id="rId1" Type="http://schemas.microsoft.com/office/2007/relationships/media" Target="../media/media43.m4a"/><Relationship Id="rId5" Type="http://schemas.openxmlformats.org/officeDocument/2006/relationships/image" Target="../media/image3.png"/><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microsoft.com/office/2007/relationships/media" Target="../media/media45.m4a"/><Relationship Id="rId7" Type="http://schemas.openxmlformats.org/officeDocument/2006/relationships/image" Target="../media/image3.png"/><Relationship Id="rId2" Type="http://schemas.openxmlformats.org/officeDocument/2006/relationships/audio" Target="../media/media44.m4a"/><Relationship Id="rId1" Type="http://schemas.microsoft.com/office/2007/relationships/media" Target="../media/media44.m4a"/><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audio" Target="../media/media45.m4a"/></Relationships>
</file>

<file path=ppt/slides/_rels/slide34.xml.rels><?xml version="1.0" encoding="UTF-8" standalone="yes"?>
<Relationships xmlns="http://schemas.openxmlformats.org/package/2006/relationships"><Relationship Id="rId8" Type="http://schemas.openxmlformats.org/officeDocument/2006/relationships/audio" Target="../media/media49.m4a"/><Relationship Id="rId3" Type="http://schemas.microsoft.com/office/2007/relationships/media" Target="../media/media47.m4a"/><Relationship Id="rId7" Type="http://schemas.microsoft.com/office/2007/relationships/media" Target="../media/media49.m4a"/><Relationship Id="rId2" Type="http://schemas.openxmlformats.org/officeDocument/2006/relationships/audio" Target="../media/media46.m4a"/><Relationship Id="rId1" Type="http://schemas.microsoft.com/office/2007/relationships/media" Target="../media/media46.m4a"/><Relationship Id="rId6" Type="http://schemas.openxmlformats.org/officeDocument/2006/relationships/audio" Target="../media/media48.m4a"/><Relationship Id="rId5" Type="http://schemas.microsoft.com/office/2007/relationships/media" Target="../media/media48.m4a"/><Relationship Id="rId10" Type="http://schemas.openxmlformats.org/officeDocument/2006/relationships/image" Target="../media/image3.png"/><Relationship Id="rId4" Type="http://schemas.openxmlformats.org/officeDocument/2006/relationships/audio" Target="../media/media47.m4a"/><Relationship Id="rId9"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0.m4a"/><Relationship Id="rId1" Type="http://schemas.microsoft.com/office/2007/relationships/media" Target="../media/media50.m4a"/><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microsoft.com/office/2007/relationships/media" Target="../media/media52.m4a"/><Relationship Id="rId2" Type="http://schemas.openxmlformats.org/officeDocument/2006/relationships/audio" Target="../media/media51.m4a"/><Relationship Id="rId1" Type="http://schemas.microsoft.com/office/2007/relationships/media" Target="../media/media51.m4a"/><Relationship Id="rId6" Type="http://schemas.openxmlformats.org/officeDocument/2006/relationships/image" Target="../media/image3.png"/><Relationship Id="rId5" Type="http://schemas.openxmlformats.org/officeDocument/2006/relationships/slideLayout" Target="../slideLayouts/slideLayout2.xml"/><Relationship Id="rId4" Type="http://schemas.openxmlformats.org/officeDocument/2006/relationships/audio" Target="../media/media52.m4a"/></Relationships>
</file>

<file path=ppt/slides/_rels/slide37.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54.m4a"/><Relationship Id="rId7" Type="http://schemas.openxmlformats.org/officeDocument/2006/relationships/slideLayout" Target="../slideLayouts/slideLayout2.xml"/><Relationship Id="rId2" Type="http://schemas.openxmlformats.org/officeDocument/2006/relationships/audio" Target="../media/media53.m4a"/><Relationship Id="rId1" Type="http://schemas.microsoft.com/office/2007/relationships/media" Target="../media/media53.m4a"/><Relationship Id="rId6" Type="http://schemas.openxmlformats.org/officeDocument/2006/relationships/audio" Target="../media/media55.m4a"/><Relationship Id="rId5" Type="http://schemas.microsoft.com/office/2007/relationships/media" Target="../media/media55.m4a"/><Relationship Id="rId4" Type="http://schemas.openxmlformats.org/officeDocument/2006/relationships/audio" Target="../media/media54.m4a"/></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6.m4a"/><Relationship Id="rId1" Type="http://schemas.microsoft.com/office/2007/relationships/media" Target="../media/media56.m4a"/><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7.m4a"/><Relationship Id="rId1" Type="http://schemas.microsoft.com/office/2007/relationships/media" Target="../media/media57.m4a"/><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8.m4a"/><Relationship Id="rId1" Type="http://schemas.microsoft.com/office/2007/relationships/media" Target="../media/media58.m4a"/><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microsoft.com/office/2007/relationships/media" Target="../media/media60.m4a"/><Relationship Id="rId2" Type="http://schemas.openxmlformats.org/officeDocument/2006/relationships/audio" Target="../media/media59.m4a"/><Relationship Id="rId1" Type="http://schemas.microsoft.com/office/2007/relationships/media" Target="../media/media59.m4a"/><Relationship Id="rId6" Type="http://schemas.openxmlformats.org/officeDocument/2006/relationships/image" Target="../media/image3.png"/><Relationship Id="rId5" Type="http://schemas.openxmlformats.org/officeDocument/2006/relationships/slideLayout" Target="../slideLayouts/slideLayout2.xml"/><Relationship Id="rId4" Type="http://schemas.openxmlformats.org/officeDocument/2006/relationships/audio" Target="../media/media60.m4a"/></Relationships>
</file>

<file path=ppt/slides/_rels/slide42.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62.m4a"/><Relationship Id="rId7" Type="http://schemas.openxmlformats.org/officeDocument/2006/relationships/slideLayout" Target="../slideLayouts/slideLayout2.xml"/><Relationship Id="rId2" Type="http://schemas.openxmlformats.org/officeDocument/2006/relationships/audio" Target="../media/media61.m4a"/><Relationship Id="rId1" Type="http://schemas.microsoft.com/office/2007/relationships/media" Target="../media/media61.m4a"/><Relationship Id="rId6" Type="http://schemas.openxmlformats.org/officeDocument/2006/relationships/audio" Target="../media/media63.m4a"/><Relationship Id="rId5" Type="http://schemas.microsoft.com/office/2007/relationships/media" Target="../media/media63.m4a"/><Relationship Id="rId4" Type="http://schemas.openxmlformats.org/officeDocument/2006/relationships/audio" Target="../media/media62.m4a"/></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4.m4a"/><Relationship Id="rId1" Type="http://schemas.microsoft.com/office/2007/relationships/media" Target="../media/media64.m4a"/><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5.m4a"/><Relationship Id="rId1" Type="http://schemas.microsoft.com/office/2007/relationships/media" Target="../media/media65.m4a"/><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microsoft.com/office/2007/relationships/media" Target="../media/media67.m4a"/><Relationship Id="rId2" Type="http://schemas.openxmlformats.org/officeDocument/2006/relationships/audio" Target="../media/media66.m4a"/><Relationship Id="rId1" Type="http://schemas.microsoft.com/office/2007/relationships/media" Target="../media/media66.m4a"/><Relationship Id="rId6" Type="http://schemas.openxmlformats.org/officeDocument/2006/relationships/image" Target="../media/image3.png"/><Relationship Id="rId5" Type="http://schemas.openxmlformats.org/officeDocument/2006/relationships/slideLayout" Target="../slideLayouts/slideLayout2.xml"/><Relationship Id="rId4" Type="http://schemas.openxmlformats.org/officeDocument/2006/relationships/audio" Target="../media/media67.m4a"/></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8.m4a"/><Relationship Id="rId1" Type="http://schemas.microsoft.com/office/2007/relationships/media" Target="../media/media68.m4a"/><Relationship Id="rId5" Type="http://schemas.openxmlformats.org/officeDocument/2006/relationships/image" Target="../media/image3.png"/><Relationship Id="rId4"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FC9C-3060-B04F-8B7E-FDFE18C0DDB8}"/>
              </a:ext>
            </a:extLst>
          </p:cNvPr>
          <p:cNvSpPr>
            <a:spLocks noGrp="1"/>
          </p:cNvSpPr>
          <p:nvPr>
            <p:ph type="ctrTitle" idx="4294967295"/>
          </p:nvPr>
        </p:nvSpPr>
        <p:spPr>
          <a:xfrm>
            <a:off x="299049" y="1231233"/>
            <a:ext cx="11593902" cy="2387600"/>
          </a:xfrm>
        </p:spPr>
        <p:txBody>
          <a:bodyPr>
            <a:normAutofit/>
          </a:bodyPr>
          <a:lstStyle/>
          <a:p>
            <a:pPr algn="ctr"/>
            <a:r>
              <a:rPr lang="en-US" sz="6000" dirty="0">
                <a:solidFill>
                  <a:srgbClr val="000000"/>
                </a:solidFill>
                <a:latin typeface="Calibri" panose="020F0502020204030204" pitchFamily="34" charset="0"/>
                <a:cs typeface="Calibri" panose="020F0502020204030204" pitchFamily="34" charset="0"/>
              </a:rPr>
              <a:t>A</a:t>
            </a:r>
            <a:r>
              <a:rPr lang="en-US" sz="6000" b="0" i="0" dirty="0">
                <a:solidFill>
                  <a:srgbClr val="000000"/>
                </a:solidFill>
                <a:effectLst/>
                <a:latin typeface="Calibri" panose="020F0502020204030204" pitchFamily="34" charset="0"/>
                <a:cs typeface="Calibri" panose="020F0502020204030204" pitchFamily="34" charset="0"/>
              </a:rPr>
              <a:t>lternating </a:t>
            </a:r>
            <a:r>
              <a:rPr lang="en-US" sz="6000" dirty="0">
                <a:solidFill>
                  <a:srgbClr val="000000"/>
                </a:solidFill>
                <a:latin typeface="Calibri" panose="020F0502020204030204" pitchFamily="34" charset="0"/>
                <a:cs typeface="Calibri" panose="020F0502020204030204" pitchFamily="34" charset="0"/>
              </a:rPr>
              <a:t>B</a:t>
            </a:r>
            <a:r>
              <a:rPr lang="en-US" sz="6000" b="0" i="0" dirty="0">
                <a:solidFill>
                  <a:srgbClr val="000000"/>
                </a:solidFill>
                <a:effectLst/>
                <a:latin typeface="Calibri" panose="020F0502020204030204" pitchFamily="34" charset="0"/>
                <a:cs typeface="Calibri" panose="020F0502020204030204" pitchFamily="34" charset="0"/>
              </a:rPr>
              <a:t>ilateral </a:t>
            </a:r>
            <a:r>
              <a:rPr lang="en-US" sz="6000" dirty="0">
                <a:solidFill>
                  <a:srgbClr val="000000"/>
                </a:solidFill>
                <a:latin typeface="Calibri" panose="020F0502020204030204" pitchFamily="34" charset="0"/>
                <a:cs typeface="Calibri" panose="020F0502020204030204" pitchFamily="34" charset="0"/>
              </a:rPr>
              <a:t>P</a:t>
            </a:r>
            <a:r>
              <a:rPr lang="en-US" sz="6000" b="0" i="0" dirty="0">
                <a:solidFill>
                  <a:srgbClr val="000000"/>
                </a:solidFill>
                <a:effectLst/>
                <a:latin typeface="Calibri" panose="020F0502020204030204" pitchFamily="34" charset="0"/>
                <a:cs typeface="Calibri" panose="020F0502020204030204" pitchFamily="34" charset="0"/>
              </a:rPr>
              <a:t>ainful </a:t>
            </a:r>
            <a:r>
              <a:rPr lang="en-US" sz="6000" dirty="0">
                <a:solidFill>
                  <a:srgbClr val="000000"/>
                </a:solidFill>
                <a:latin typeface="Calibri" panose="020F0502020204030204" pitchFamily="34" charset="0"/>
                <a:cs typeface="Calibri" panose="020F0502020204030204" pitchFamily="34" charset="0"/>
              </a:rPr>
              <a:t>O</a:t>
            </a:r>
            <a:r>
              <a:rPr lang="en-US" sz="6000" b="0" i="0" dirty="0">
                <a:solidFill>
                  <a:srgbClr val="000000"/>
                </a:solidFill>
                <a:effectLst/>
                <a:latin typeface="Calibri" panose="020F0502020204030204" pitchFamily="34" charset="0"/>
                <a:cs typeface="Calibri" panose="020F0502020204030204" pitchFamily="34" charset="0"/>
              </a:rPr>
              <a:t>phthalmoplegia</a:t>
            </a:r>
            <a:endParaRPr lang="en-US" sz="6000" b="1"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662609" y="3945907"/>
            <a:ext cx="11230342" cy="1655762"/>
          </a:xfrm>
        </p:spPr>
        <p:txBody>
          <a:bodyPr>
            <a:norm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atin typeface="Arial"/>
                <a:ea typeface="Arial"/>
                <a:cs typeface="Arial"/>
                <a:sym typeface="Arial"/>
              </a:defRPr>
            </a:pPr>
            <a:r>
              <a:rPr kumimoji="0" lang="en-US" sz="1400" b="0" i="0" u="none" strike="noStrike" kern="1200" cap="none" spc="0" normalizeH="0" baseline="0" noProof="0" dirty="0">
                <a:ln>
                  <a:noFill/>
                </a:ln>
                <a:solidFill>
                  <a:prstClr val="black"/>
                </a:solidFill>
                <a:effectLst/>
                <a:uLnTx/>
                <a:uFillTx/>
                <a:latin typeface="Arial"/>
                <a:cs typeface="Arial"/>
                <a:sym typeface="Arial"/>
              </a:rPr>
              <a:t>Shonar Singh, MBBS DNB, Wilmer Eye Institute, Johns Hopkins University School of Medicine, Baltimore, MD, USA</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atin typeface="Arial"/>
                <a:ea typeface="Arial"/>
                <a:cs typeface="Arial"/>
                <a:sym typeface="Arial"/>
              </a:defRPr>
            </a:pPr>
            <a:r>
              <a:rPr kumimoji="0" lang="en-US" sz="1400" b="0" i="0" u="none" strike="noStrike" kern="1200" cap="none" spc="0" normalizeH="0" baseline="0" noProof="0" dirty="0">
                <a:ln>
                  <a:noFill/>
                </a:ln>
                <a:solidFill>
                  <a:prstClr val="black"/>
                </a:solidFill>
                <a:effectLst/>
                <a:uLnTx/>
                <a:uFillTx/>
                <a:latin typeface="Arial"/>
                <a:cs typeface="Arial"/>
                <a:sym typeface="Arial"/>
              </a:rPr>
              <a:t>Andrew R. Carey, MD, Wilmer Eye Institute, Johns Hopkins University School of Medicine, Baltimore, MD, USA</a:t>
            </a:r>
          </a:p>
        </p:txBody>
      </p:sp>
      <p:pic>
        <p:nvPicPr>
          <p:cNvPr id="4" name="Picture 3">
            <a:extLst>
              <a:ext uri="{FF2B5EF4-FFF2-40B4-BE49-F238E27FC236}">
                <a16:creationId xmlns:a16="http://schemas.microsoft.com/office/drawing/2014/main" id="{ED67C78D-5CEE-C00F-4400-0EDDCE82FC8D}"/>
              </a:ext>
            </a:extLst>
          </p:cNvPr>
          <p:cNvPicPr>
            <a:picLocks noChangeAspect="1"/>
          </p:cNvPicPr>
          <p:nvPr/>
        </p:nvPicPr>
        <p:blipFill>
          <a:blip r:embed="rId5"/>
          <a:stretch>
            <a:fillRect/>
          </a:stretch>
        </p:blipFill>
        <p:spPr>
          <a:xfrm>
            <a:off x="3536327" y="134327"/>
            <a:ext cx="5492972" cy="1176630"/>
          </a:xfrm>
          <a:prstGeom prst="rect">
            <a:avLst/>
          </a:prstGeom>
        </p:spPr>
      </p:pic>
      <p:pic>
        <p:nvPicPr>
          <p:cNvPr id="5" name="Audio Recording Sep 29, 2024 at 10:31:16 PM">
            <a:hlinkClick r:id="" action="ppaction://media"/>
            <a:extLst>
              <a:ext uri="{FF2B5EF4-FFF2-40B4-BE49-F238E27FC236}">
                <a16:creationId xmlns:a16="http://schemas.microsoft.com/office/drawing/2014/main" id="{791820CC-550F-EAC9-0D43-DD8E4241F2AA}"/>
              </a:ext>
            </a:extLst>
          </p:cNvPr>
          <p:cNvPicPr>
            <a:picLocks noChangeAspect="1"/>
          </p:cNvPicPr>
          <p:nvPr>
            <a:audioFile r:link="rId2"/>
            <p:extLst>
              <p:ext uri="{DAA4B4D4-6D71-4841-9C94-3DE7FCFB9230}">
                <p14:media xmlns:p14="http://schemas.microsoft.com/office/powerpoint/2010/main" r:embed="rId1">
                  <p14:fade out="250"/>
                </p14:media>
              </p:ext>
            </p:extLst>
          </p:nvPr>
        </p:nvPicPr>
        <p:blipFill>
          <a:blip r:embed="rId6"/>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160731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59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C09D7-1FC6-F081-4943-4980855DA3DD}"/>
              </a:ext>
            </a:extLst>
          </p:cNvPr>
          <p:cNvSpPr>
            <a:spLocks noGrp="1"/>
          </p:cNvSpPr>
          <p:nvPr>
            <p:ph type="title"/>
          </p:nvPr>
        </p:nvSpPr>
        <p:spPr/>
        <p:txBody>
          <a:bodyPr>
            <a:normAutofit/>
          </a:bodyPr>
          <a:lstStyle/>
          <a:p>
            <a:r>
              <a:rPr lang="en-US" sz="3600" dirty="0">
                <a:latin typeface="Calibri" panose="020F0502020204030204" pitchFamily="34" charset="0"/>
                <a:cs typeface="Calibri" panose="020F0502020204030204" pitchFamily="34" charset="0"/>
              </a:rPr>
              <a:t>51-year-old F presented in ER</a:t>
            </a:r>
          </a:p>
        </p:txBody>
      </p:sp>
      <p:sp>
        <p:nvSpPr>
          <p:cNvPr id="3" name="Content Placeholder 2">
            <a:extLst>
              <a:ext uri="{FF2B5EF4-FFF2-40B4-BE49-F238E27FC236}">
                <a16:creationId xmlns:a16="http://schemas.microsoft.com/office/drawing/2014/main" id="{C02FBDDF-EAA8-E8D6-ED1A-846780056783}"/>
              </a:ext>
            </a:extLst>
          </p:cNvPr>
          <p:cNvSpPr>
            <a:spLocks noGrp="1"/>
          </p:cNvSpPr>
          <p:nvPr>
            <p:ph idx="1"/>
          </p:nvPr>
        </p:nvSpPr>
        <p:spPr/>
        <p:txBody>
          <a:bodyPr vert="horz" lIns="91440" tIns="45720" rIns="91440" bIns="45720" rtlCol="0" anchor="t">
            <a:normAutofit/>
          </a:bodyPr>
          <a:lstStyle/>
          <a:p>
            <a:r>
              <a:rPr lang="en-US" sz="1800" dirty="0">
                <a:latin typeface="Calibri" panose="020F0502020204030204" pitchFamily="34" charset="0"/>
                <a:cs typeface="Calibri" panose="020F0502020204030204" pitchFamily="34" charset="0"/>
              </a:rPr>
              <a:t>New onset sudden constant horizontal diplopia and drooping of right eye lid from last 2 weeks.</a:t>
            </a:r>
          </a:p>
          <a:p>
            <a:r>
              <a:rPr lang="en-US" sz="1800" dirty="0">
                <a:latin typeface="Calibri" panose="020F0502020204030204" pitchFamily="34" charset="0"/>
                <a:cs typeface="Calibri" panose="020F0502020204030204" pitchFamily="34" charset="0"/>
              </a:rPr>
              <a:t>She was not able to move the eye in any direction.</a:t>
            </a:r>
          </a:p>
          <a:p>
            <a:r>
              <a:rPr lang="en-US" sz="1800" dirty="0">
                <a:latin typeface="Calibri" panose="020F0502020204030204" pitchFamily="34" charset="0"/>
                <a:cs typeface="Calibri" panose="020F0502020204030204" pitchFamily="34" charset="0"/>
              </a:rPr>
              <a:t>Intermittent right side frontal headache from last 1 month. </a:t>
            </a:r>
          </a:p>
          <a:p>
            <a:r>
              <a:rPr lang="en-US" sz="1800" dirty="0">
                <a:latin typeface="Calibri" panose="020F0502020204030204" pitchFamily="34" charset="0"/>
                <a:ea typeface="+mn-lt"/>
                <a:cs typeface="Calibri" panose="020F0502020204030204" pitchFamily="34" charset="0"/>
              </a:rPr>
              <a:t>Denies vision changes, eye pain, pain with eye movements, </a:t>
            </a:r>
            <a:r>
              <a:rPr lang="en-US" sz="1800" dirty="0">
                <a:effectLst/>
                <a:latin typeface="Calibri" panose="020F0502020204030204" pitchFamily="34" charset="0"/>
                <a:cs typeface="Calibri" panose="020F0502020204030204" pitchFamily="34" charset="0"/>
              </a:rPr>
              <a:t>amaurosis,</a:t>
            </a:r>
            <a:r>
              <a:rPr lang="en-US" sz="1800" dirty="0">
                <a:latin typeface="Calibri" panose="020F0502020204030204" pitchFamily="34" charset="0"/>
                <a:cs typeface="Calibri" panose="020F0502020204030204" pitchFamily="34" charset="0"/>
              </a:rPr>
              <a:t> scalp tenderness, jaw claudication, weight loss, myalgia,</a:t>
            </a:r>
            <a:r>
              <a:rPr lang="en-US" sz="1800" dirty="0">
                <a:latin typeface="Calibri" panose="020F0502020204030204" pitchFamily="34" charset="0"/>
                <a:ea typeface="+mn-lt"/>
                <a:cs typeface="Calibri" panose="020F0502020204030204" pitchFamily="34" charset="0"/>
              </a:rPr>
              <a:t> neurological deficit, recent infection.</a:t>
            </a:r>
          </a:p>
          <a:p>
            <a:r>
              <a:rPr lang="en-US" sz="1800" dirty="0">
                <a:latin typeface="Calibri" panose="020F0502020204030204" pitchFamily="34" charset="0"/>
                <a:ea typeface="+mn-lt"/>
                <a:cs typeface="Calibri" panose="020F0502020204030204" pitchFamily="34" charset="0"/>
              </a:rPr>
              <a:t>No significant past medical history. </a:t>
            </a:r>
          </a:p>
          <a:p>
            <a:r>
              <a:rPr lang="en-US" sz="1800" dirty="0">
                <a:latin typeface="Calibri" panose="020F0502020204030204" pitchFamily="34" charset="0"/>
                <a:ea typeface="+mn-lt"/>
                <a:cs typeface="Calibri" panose="020F0502020204030204" pitchFamily="34" charset="0"/>
              </a:rPr>
              <a:t>No history of recent illness, trauma, insect bite.</a:t>
            </a:r>
          </a:p>
          <a:p>
            <a:r>
              <a:rPr lang="en-US" sz="1800" dirty="0">
                <a:latin typeface="Calibri" panose="020F0502020204030204" pitchFamily="34" charset="0"/>
                <a:ea typeface="+mn-lt"/>
                <a:cs typeface="Calibri" panose="020F0502020204030204" pitchFamily="34" charset="0"/>
              </a:rPr>
              <a:t>No history of recent travel. </a:t>
            </a:r>
          </a:p>
          <a:p>
            <a:pPr marL="0" indent="0">
              <a:buNone/>
            </a:pPr>
            <a:endParaRPr lang="en-US" sz="1800" dirty="0">
              <a:latin typeface="Calibri" panose="020F0502020204030204" pitchFamily="34" charset="0"/>
              <a:ea typeface="+mn-lt"/>
              <a:cs typeface="Calibri" panose="020F0502020204030204" pitchFamily="34" charset="0"/>
            </a:endParaRPr>
          </a:p>
          <a:p>
            <a:pPr marL="0" indent="0">
              <a:buNone/>
            </a:pPr>
            <a:endParaRPr lang="en-US" sz="2400" dirty="0">
              <a:latin typeface="Times New Roman"/>
              <a:cs typeface="Calibri"/>
            </a:endParaRPr>
          </a:p>
        </p:txBody>
      </p:sp>
      <p:pic>
        <p:nvPicPr>
          <p:cNvPr id="4" name="Audio Recording Sep 29, 2024 at 10:35:52 PM">
            <a:hlinkClick r:id="" action="ppaction://media"/>
            <a:extLst>
              <a:ext uri="{FF2B5EF4-FFF2-40B4-BE49-F238E27FC236}">
                <a16:creationId xmlns:a16="http://schemas.microsoft.com/office/drawing/2014/main" id="{F85E4383-18DC-8556-55CB-CA9E04C3E065}"/>
              </a:ext>
            </a:extLst>
          </p:cNvPr>
          <p:cNvPicPr>
            <a:picLocks noChangeAspect="1"/>
          </p:cNvPicPr>
          <p:nvPr>
            <a:audioFile r:link="rId2"/>
            <p:extLst>
              <p:ext uri="{DAA4B4D4-6D71-4841-9C94-3DE7FCFB9230}">
                <p14:media xmlns:p14="http://schemas.microsoft.com/office/powerpoint/2010/main" r:embed="rId1">
                  <p14:fade out="250"/>
                </p14:media>
              </p:ext>
            </p:extLst>
          </p:nvPr>
        </p:nvPicPr>
        <p:blipFill>
          <a:blip r:embed="rId5"/>
          <a:stretch>
            <a:fillRect/>
          </a:stretch>
        </p:blipFill>
        <p:spPr>
          <a:xfrm>
            <a:off x="8665882" y="4766088"/>
            <a:ext cx="812800" cy="812800"/>
          </a:xfrm>
          <a:prstGeom prst="rect">
            <a:avLst/>
          </a:prstGeom>
        </p:spPr>
      </p:pic>
    </p:spTree>
    <p:extLst>
      <p:ext uri="{BB962C8B-B14F-4D97-AF65-F5344CB8AC3E}">
        <p14:creationId xmlns:p14="http://schemas.microsoft.com/office/powerpoint/2010/main" val="3951396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91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person wearing a face mask&#10;&#10;Description automatically generated with medium confidence">
            <a:extLst>
              <a:ext uri="{FF2B5EF4-FFF2-40B4-BE49-F238E27FC236}">
                <a16:creationId xmlns:a16="http://schemas.microsoft.com/office/drawing/2014/main" id="{E270AC76-2719-1BF2-78E2-60284562AE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9800" y="777288"/>
            <a:ext cx="7772400" cy="4746687"/>
          </a:xfrm>
          <a:prstGeom prst="rect">
            <a:avLst/>
          </a:prstGeom>
        </p:spPr>
      </p:pic>
      <p:sp>
        <p:nvSpPr>
          <p:cNvPr id="2" name="TextBox 1">
            <a:extLst>
              <a:ext uri="{FF2B5EF4-FFF2-40B4-BE49-F238E27FC236}">
                <a16:creationId xmlns:a16="http://schemas.microsoft.com/office/drawing/2014/main" id="{08DA42CB-F02C-B286-B28C-B311ED658FE4}"/>
              </a:ext>
            </a:extLst>
          </p:cNvPr>
          <p:cNvSpPr txBox="1"/>
          <p:nvPr/>
        </p:nvSpPr>
        <p:spPr>
          <a:xfrm>
            <a:off x="2209800" y="323385"/>
            <a:ext cx="1637115" cy="369332"/>
          </a:xfrm>
          <a:prstGeom prst="rect">
            <a:avLst/>
          </a:prstGeom>
          <a:noFill/>
        </p:spPr>
        <p:txBody>
          <a:bodyPr wrap="none" rtlCol="0">
            <a:spAutoFit/>
          </a:bodyPr>
          <a:lstStyle/>
          <a:p>
            <a:r>
              <a:rPr lang="en-US" dirty="0"/>
              <a:t>At presentation</a:t>
            </a:r>
          </a:p>
        </p:txBody>
      </p:sp>
      <p:pic>
        <p:nvPicPr>
          <p:cNvPr id="3" name="Audio Recording Sep 29, 2024 at 10:38:21 PM">
            <a:hlinkClick r:id="" action="ppaction://media"/>
            <a:extLst>
              <a:ext uri="{FF2B5EF4-FFF2-40B4-BE49-F238E27FC236}">
                <a16:creationId xmlns:a16="http://schemas.microsoft.com/office/drawing/2014/main" id="{ACEF0208-3368-4F65-CC6C-7642E16787CA}"/>
              </a:ext>
            </a:extLst>
          </p:cNvPr>
          <p:cNvPicPr>
            <a:picLocks noChangeAspect="1"/>
          </p:cNvPicPr>
          <p:nvPr>
            <a:audioFile r:link="rId2"/>
            <p:extLst>
              <p:ext uri="{DAA4B4D4-6D71-4841-9C94-3DE7FCFB9230}">
                <p14:media xmlns:p14="http://schemas.microsoft.com/office/powerpoint/2010/main" r:embed="rId1">
                  <p14:fade out="250"/>
                </p14:media>
              </p:ext>
            </p:extLst>
          </p:nvPr>
        </p:nvPicPr>
        <p:blipFill>
          <a:blip r:embed="rId5"/>
          <a:stretch>
            <a:fillRect/>
          </a:stretch>
        </p:blipFill>
        <p:spPr>
          <a:xfrm>
            <a:off x="8863106" y="5523975"/>
            <a:ext cx="812800" cy="812800"/>
          </a:xfrm>
          <a:prstGeom prst="rect">
            <a:avLst/>
          </a:prstGeom>
        </p:spPr>
      </p:pic>
    </p:spTree>
    <p:extLst>
      <p:ext uri="{BB962C8B-B14F-4D97-AF65-F5344CB8AC3E}">
        <p14:creationId xmlns:p14="http://schemas.microsoft.com/office/powerpoint/2010/main" val="2326431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74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A1EB0-14F5-7D3E-46E6-092F77439C0C}"/>
              </a:ext>
            </a:extLst>
          </p:cNvPr>
          <p:cNvSpPr>
            <a:spLocks noGrp="1"/>
          </p:cNvSpPr>
          <p:nvPr>
            <p:ph type="title"/>
          </p:nvPr>
        </p:nvSpPr>
        <p:spPr/>
        <p:txBody>
          <a:bodyPr>
            <a:normAutofit/>
          </a:bodyPr>
          <a:lstStyle/>
          <a:p>
            <a:r>
              <a:rPr lang="en-US" sz="3600" dirty="0">
                <a:latin typeface="Calibri" panose="020F0502020204030204" pitchFamily="34" charset="0"/>
                <a:cs typeface="Calibri" panose="020F0502020204030204" pitchFamily="34" charset="0"/>
              </a:rPr>
              <a:t>Exams</a:t>
            </a:r>
          </a:p>
        </p:txBody>
      </p:sp>
      <p:graphicFrame>
        <p:nvGraphicFramePr>
          <p:cNvPr id="7" name="Table 7">
            <a:extLst>
              <a:ext uri="{FF2B5EF4-FFF2-40B4-BE49-F238E27FC236}">
                <a16:creationId xmlns:a16="http://schemas.microsoft.com/office/drawing/2014/main" id="{D16CF5CB-4202-B5FB-A829-95294BCED914}"/>
              </a:ext>
            </a:extLst>
          </p:cNvPr>
          <p:cNvGraphicFramePr>
            <a:graphicFrameLocks noGrp="1"/>
          </p:cNvGraphicFramePr>
          <p:nvPr>
            <p:ph idx="1"/>
            <p:extLst>
              <p:ext uri="{D42A27DB-BD31-4B8C-83A1-F6EECF244321}">
                <p14:modId xmlns:p14="http://schemas.microsoft.com/office/powerpoint/2010/main" val="1803471169"/>
              </p:ext>
            </p:extLst>
          </p:nvPr>
        </p:nvGraphicFramePr>
        <p:xfrm>
          <a:off x="838200" y="1825625"/>
          <a:ext cx="10515600" cy="2865120"/>
        </p:xfrm>
        <a:graphic>
          <a:graphicData uri="http://schemas.openxmlformats.org/drawingml/2006/table">
            <a:tbl>
              <a:tblPr firstRow="1" bandRow="1">
                <a:tableStyleId>{073A0DAA-6AF3-43AB-8588-CEC1D06C72B9}</a:tableStyleId>
              </a:tblPr>
              <a:tblGrid>
                <a:gridCol w="3505200">
                  <a:extLst>
                    <a:ext uri="{9D8B030D-6E8A-4147-A177-3AD203B41FA5}">
                      <a16:colId xmlns:a16="http://schemas.microsoft.com/office/drawing/2014/main" val="3706183369"/>
                    </a:ext>
                  </a:extLst>
                </a:gridCol>
                <a:gridCol w="3505200">
                  <a:extLst>
                    <a:ext uri="{9D8B030D-6E8A-4147-A177-3AD203B41FA5}">
                      <a16:colId xmlns:a16="http://schemas.microsoft.com/office/drawing/2014/main" val="1462243009"/>
                    </a:ext>
                  </a:extLst>
                </a:gridCol>
                <a:gridCol w="3505200">
                  <a:extLst>
                    <a:ext uri="{9D8B030D-6E8A-4147-A177-3AD203B41FA5}">
                      <a16:colId xmlns:a16="http://schemas.microsoft.com/office/drawing/2014/main" val="153520180"/>
                    </a:ext>
                  </a:extLst>
                </a:gridCol>
              </a:tblGrid>
              <a:tr h="370840">
                <a:tc>
                  <a:txBody>
                    <a:bodyPr/>
                    <a:lstStyle/>
                    <a:p>
                      <a:endParaRPr lang="en-US" dirty="0"/>
                    </a:p>
                  </a:txBody>
                  <a:tcPr/>
                </a:tc>
                <a:tc>
                  <a:txBody>
                    <a:bodyPr/>
                    <a:lstStyle/>
                    <a:p>
                      <a:r>
                        <a:rPr lang="en-US" dirty="0"/>
                        <a:t>                             OD</a:t>
                      </a:r>
                    </a:p>
                  </a:txBody>
                  <a:tcPr/>
                </a:tc>
                <a:tc>
                  <a:txBody>
                    <a:bodyPr/>
                    <a:lstStyle/>
                    <a:p>
                      <a:r>
                        <a:rPr lang="en-US"/>
                        <a:t>                         OS</a:t>
                      </a:r>
                    </a:p>
                  </a:txBody>
                  <a:tcPr/>
                </a:tc>
                <a:extLst>
                  <a:ext uri="{0D108BD9-81ED-4DB2-BD59-A6C34878D82A}">
                    <a16:rowId xmlns:a16="http://schemas.microsoft.com/office/drawing/2014/main" val="1661345646"/>
                  </a:ext>
                </a:extLst>
              </a:tr>
              <a:tr h="370840">
                <a:tc>
                  <a:txBody>
                    <a:bodyPr/>
                    <a:lstStyle/>
                    <a:p>
                      <a:r>
                        <a:rPr lang="en-US"/>
                        <a:t>Vision</a:t>
                      </a:r>
                    </a:p>
                  </a:txBody>
                  <a:tcPr/>
                </a:tc>
                <a:tc>
                  <a:txBody>
                    <a:bodyPr/>
                    <a:lstStyle/>
                    <a:p>
                      <a:r>
                        <a:rPr lang="en-US"/>
                        <a:t>20/25-2</a:t>
                      </a:r>
                    </a:p>
                  </a:txBody>
                  <a:tcPr/>
                </a:tc>
                <a:tc>
                  <a:txBody>
                    <a:bodyPr/>
                    <a:lstStyle/>
                    <a:p>
                      <a:r>
                        <a:rPr lang="en-US"/>
                        <a:t>20/20-2</a:t>
                      </a:r>
                    </a:p>
                  </a:txBody>
                  <a:tcPr/>
                </a:tc>
                <a:extLst>
                  <a:ext uri="{0D108BD9-81ED-4DB2-BD59-A6C34878D82A}">
                    <a16:rowId xmlns:a16="http://schemas.microsoft.com/office/drawing/2014/main" val="2704364542"/>
                  </a:ext>
                </a:extLst>
              </a:tr>
              <a:tr h="370840">
                <a:tc>
                  <a:txBody>
                    <a:bodyPr/>
                    <a:lstStyle/>
                    <a:p>
                      <a:r>
                        <a:rPr lang="en-US"/>
                        <a:t>Pupils</a:t>
                      </a:r>
                    </a:p>
                  </a:txBody>
                  <a:tcPr/>
                </a:tc>
                <a:tc>
                  <a:txBody>
                    <a:bodyPr/>
                    <a:lstStyle/>
                    <a:p>
                      <a:r>
                        <a:rPr lang="en-US" dirty="0"/>
                        <a:t>Normal size, shape, reaction, no anisocoria, no RAPD</a:t>
                      </a:r>
                    </a:p>
                  </a:txBody>
                  <a:tcPr/>
                </a:tc>
                <a:tc>
                  <a:txBody>
                    <a:bodyPr/>
                    <a:lstStyle/>
                    <a:p>
                      <a:r>
                        <a:rPr lang="en-US" dirty="0"/>
                        <a:t>Normal size, shape, reaction, no anisocoria, no RAPD</a:t>
                      </a:r>
                    </a:p>
                  </a:txBody>
                  <a:tcPr/>
                </a:tc>
                <a:extLst>
                  <a:ext uri="{0D108BD9-81ED-4DB2-BD59-A6C34878D82A}">
                    <a16:rowId xmlns:a16="http://schemas.microsoft.com/office/drawing/2014/main" val="776992071"/>
                  </a:ext>
                </a:extLst>
              </a:tr>
              <a:tr h="370840">
                <a:tc>
                  <a:txBody>
                    <a:bodyPr/>
                    <a:lstStyle/>
                    <a:p>
                      <a:r>
                        <a:rPr lang="en-US" dirty="0"/>
                        <a:t>Colors</a:t>
                      </a:r>
                    </a:p>
                  </a:txBody>
                  <a:tcPr/>
                </a:tc>
                <a:tc>
                  <a:txBody>
                    <a:bodyPr/>
                    <a:lstStyle/>
                    <a:p>
                      <a:r>
                        <a:rPr lang="en-US"/>
                        <a:t>10/10</a:t>
                      </a:r>
                    </a:p>
                  </a:txBody>
                  <a:tcPr/>
                </a:tc>
                <a:tc>
                  <a:txBody>
                    <a:bodyPr/>
                    <a:lstStyle/>
                    <a:p>
                      <a:r>
                        <a:rPr lang="en-US"/>
                        <a:t>10/10</a:t>
                      </a:r>
                    </a:p>
                  </a:txBody>
                  <a:tcPr/>
                </a:tc>
                <a:extLst>
                  <a:ext uri="{0D108BD9-81ED-4DB2-BD59-A6C34878D82A}">
                    <a16:rowId xmlns:a16="http://schemas.microsoft.com/office/drawing/2014/main" val="1142662524"/>
                  </a:ext>
                </a:extLst>
              </a:tr>
              <a:tr h="370840">
                <a:tc>
                  <a:txBody>
                    <a:bodyPr/>
                    <a:lstStyle/>
                    <a:p>
                      <a:r>
                        <a:rPr lang="en-US" dirty="0"/>
                        <a:t>EOM</a:t>
                      </a:r>
                    </a:p>
                  </a:txBody>
                  <a:tcPr/>
                </a:tc>
                <a:tc>
                  <a:txBody>
                    <a:bodyPr/>
                    <a:lstStyle/>
                    <a:p>
                      <a:r>
                        <a:rPr lang="en-US" dirty="0">
                          <a:solidFill>
                            <a:srgbClr val="FF0000"/>
                          </a:solidFill>
                        </a:rPr>
                        <a:t>Complete ophthalmoplegia</a:t>
                      </a:r>
                    </a:p>
                  </a:txBody>
                  <a:tcPr/>
                </a:tc>
                <a:tc>
                  <a:txBody>
                    <a:bodyPr/>
                    <a:lstStyle/>
                    <a:p>
                      <a:r>
                        <a:rPr lang="en-US"/>
                        <a:t>Full</a:t>
                      </a:r>
                    </a:p>
                  </a:txBody>
                  <a:tcPr/>
                </a:tc>
                <a:extLst>
                  <a:ext uri="{0D108BD9-81ED-4DB2-BD59-A6C34878D82A}">
                    <a16:rowId xmlns:a16="http://schemas.microsoft.com/office/drawing/2014/main" val="1641167347"/>
                  </a:ext>
                </a:extLst>
              </a:tr>
              <a:tr h="370840">
                <a:tc>
                  <a:txBody>
                    <a:bodyPr/>
                    <a:lstStyle/>
                    <a:p>
                      <a:r>
                        <a:rPr lang="en-US"/>
                        <a:t>IOP</a:t>
                      </a:r>
                    </a:p>
                  </a:txBody>
                  <a:tcPr/>
                </a:tc>
                <a:tc>
                  <a:txBody>
                    <a:bodyPr/>
                    <a:lstStyle/>
                    <a:p>
                      <a:r>
                        <a:rPr lang="en-US" dirty="0"/>
                        <a:t>14</a:t>
                      </a:r>
                    </a:p>
                  </a:txBody>
                  <a:tcPr/>
                </a:tc>
                <a:tc>
                  <a:txBody>
                    <a:bodyPr/>
                    <a:lstStyle/>
                    <a:p>
                      <a:r>
                        <a:rPr lang="en-US"/>
                        <a:t>15</a:t>
                      </a:r>
                    </a:p>
                  </a:txBody>
                  <a:tcPr/>
                </a:tc>
                <a:extLst>
                  <a:ext uri="{0D108BD9-81ED-4DB2-BD59-A6C34878D82A}">
                    <a16:rowId xmlns:a16="http://schemas.microsoft.com/office/drawing/2014/main" val="4229183249"/>
                  </a:ext>
                </a:extLst>
              </a:tr>
              <a:tr h="370840">
                <a:tc>
                  <a:txBody>
                    <a:bodyPr/>
                    <a:lstStyle/>
                    <a:p>
                      <a:r>
                        <a:rPr lang="en-US"/>
                        <a:t>HVF</a:t>
                      </a:r>
                    </a:p>
                  </a:txBody>
                  <a:tcPr/>
                </a:tc>
                <a:tc>
                  <a:txBody>
                    <a:bodyPr/>
                    <a:lstStyle/>
                    <a:p>
                      <a:r>
                        <a:rPr lang="en-US"/>
                        <a:t>Full</a:t>
                      </a:r>
                    </a:p>
                  </a:txBody>
                  <a:tcPr/>
                </a:tc>
                <a:tc>
                  <a:txBody>
                    <a:bodyPr/>
                    <a:lstStyle/>
                    <a:p>
                      <a:r>
                        <a:rPr lang="en-US" dirty="0"/>
                        <a:t>Full</a:t>
                      </a:r>
                    </a:p>
                  </a:txBody>
                  <a:tcPr/>
                </a:tc>
                <a:extLst>
                  <a:ext uri="{0D108BD9-81ED-4DB2-BD59-A6C34878D82A}">
                    <a16:rowId xmlns:a16="http://schemas.microsoft.com/office/drawing/2014/main" val="4175240017"/>
                  </a:ext>
                </a:extLst>
              </a:tr>
            </a:tbl>
          </a:graphicData>
        </a:graphic>
      </p:graphicFrame>
      <p:sp>
        <p:nvSpPr>
          <p:cNvPr id="3" name="TextBox 2">
            <a:extLst>
              <a:ext uri="{FF2B5EF4-FFF2-40B4-BE49-F238E27FC236}">
                <a16:creationId xmlns:a16="http://schemas.microsoft.com/office/drawing/2014/main" id="{534B31A1-CB04-EEA2-8D3B-FAC59979D7AC}"/>
              </a:ext>
            </a:extLst>
          </p:cNvPr>
          <p:cNvSpPr txBox="1"/>
          <p:nvPr/>
        </p:nvSpPr>
        <p:spPr>
          <a:xfrm>
            <a:off x="945931" y="5150069"/>
            <a:ext cx="6454267" cy="646331"/>
          </a:xfrm>
          <a:prstGeom prst="rect">
            <a:avLst/>
          </a:prstGeom>
          <a:noFill/>
        </p:spPr>
        <p:txBody>
          <a:bodyPr wrap="none" rtlCol="0">
            <a:spAutoFit/>
          </a:bodyPr>
          <a:lstStyle/>
          <a:p>
            <a:r>
              <a:rPr lang="en-US" dirty="0">
                <a:effectLst/>
                <a:latin typeface="Calibri" panose="020F0502020204030204" pitchFamily="34" charset="0"/>
                <a:cs typeface="Calibri" panose="020F0502020204030204" pitchFamily="34" charset="0"/>
              </a:rPr>
              <a:t>Cranial nerve examination is normal except for Right 3</a:t>
            </a:r>
            <a:r>
              <a:rPr lang="en-US" baseline="30000" dirty="0">
                <a:effectLst/>
                <a:latin typeface="Calibri" panose="020F0502020204030204" pitchFamily="34" charset="0"/>
                <a:cs typeface="Calibri" panose="020F0502020204030204" pitchFamily="34" charset="0"/>
              </a:rPr>
              <a:t>rd</a:t>
            </a:r>
            <a:r>
              <a:rPr lang="en-US" dirty="0">
                <a:effectLst/>
                <a:latin typeface="Calibri" panose="020F0502020204030204" pitchFamily="34" charset="0"/>
                <a:cs typeface="Calibri" panose="020F0502020204030204" pitchFamily="34" charset="0"/>
              </a:rPr>
              <a:t>, 4</a:t>
            </a:r>
            <a:r>
              <a:rPr lang="en-US" baseline="30000" dirty="0">
                <a:effectLst/>
                <a:latin typeface="Calibri" panose="020F0502020204030204" pitchFamily="34" charset="0"/>
                <a:cs typeface="Calibri" panose="020F0502020204030204" pitchFamily="34" charset="0"/>
              </a:rPr>
              <a:t>th</a:t>
            </a:r>
            <a:r>
              <a:rPr lang="en-US" dirty="0">
                <a:effectLst/>
                <a:latin typeface="Calibri" panose="020F0502020204030204" pitchFamily="34" charset="0"/>
                <a:cs typeface="Calibri" panose="020F0502020204030204" pitchFamily="34" charset="0"/>
              </a:rPr>
              <a:t> and 6</a:t>
            </a:r>
            <a:r>
              <a:rPr lang="en-US" baseline="30000" dirty="0">
                <a:effectLst/>
                <a:latin typeface="Calibri" panose="020F0502020204030204" pitchFamily="34" charset="0"/>
                <a:cs typeface="Calibri" panose="020F0502020204030204" pitchFamily="34" charset="0"/>
              </a:rPr>
              <a:t>th</a:t>
            </a:r>
            <a:r>
              <a:rPr lang="en-US" dirty="0">
                <a:effectLst/>
                <a:latin typeface="Calibri" panose="020F0502020204030204" pitchFamily="34" charset="0"/>
                <a:cs typeface="Calibri" panose="020F0502020204030204" pitchFamily="34" charset="0"/>
              </a:rPr>
              <a:t>.</a:t>
            </a:r>
          </a:p>
          <a:p>
            <a:endParaRPr lang="en-US" dirty="0"/>
          </a:p>
        </p:txBody>
      </p:sp>
      <p:pic>
        <p:nvPicPr>
          <p:cNvPr id="4" name="Audio Recording Sep 29, 2024 at 10:40:47 PM">
            <a:hlinkClick r:id="" action="ppaction://media"/>
            <a:extLst>
              <a:ext uri="{FF2B5EF4-FFF2-40B4-BE49-F238E27FC236}">
                <a16:creationId xmlns:a16="http://schemas.microsoft.com/office/drawing/2014/main" id="{2CBFF0C9-8B61-C880-8458-E081231CA1D2}"/>
              </a:ext>
            </a:extLst>
          </p:cNvPr>
          <p:cNvPicPr>
            <a:picLocks noChangeAspect="1"/>
          </p:cNvPicPr>
          <p:nvPr>
            <a:audioFile r:link="rId2"/>
            <p:extLst>
              <p:ext uri="{DAA4B4D4-6D71-4841-9C94-3DE7FCFB9230}">
                <p14:media xmlns:p14="http://schemas.microsoft.com/office/powerpoint/2010/main" r:embed="rId1">
                  <p14:fade out="250"/>
                </p14:media>
              </p:ext>
            </p:extLst>
          </p:nvPr>
        </p:nvPicPr>
        <p:blipFill>
          <a:blip r:embed="rId4"/>
          <a:stretch>
            <a:fillRect/>
          </a:stretch>
        </p:blipFill>
        <p:spPr>
          <a:xfrm>
            <a:off x="8791389" y="5150069"/>
            <a:ext cx="812800" cy="812800"/>
          </a:xfrm>
          <a:prstGeom prst="rect">
            <a:avLst/>
          </a:prstGeom>
        </p:spPr>
      </p:pic>
    </p:spTree>
    <p:extLst>
      <p:ext uri="{BB962C8B-B14F-4D97-AF65-F5344CB8AC3E}">
        <p14:creationId xmlns:p14="http://schemas.microsoft.com/office/powerpoint/2010/main" val="2931245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1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292B8-6DC1-FDE2-B7F1-3BBFEC746254}"/>
              </a:ext>
            </a:extLst>
          </p:cNvPr>
          <p:cNvSpPr>
            <a:spLocks noGrp="1"/>
          </p:cNvSpPr>
          <p:nvPr>
            <p:ph type="title"/>
          </p:nvPr>
        </p:nvSpPr>
        <p:spPr/>
        <p:txBody>
          <a:bodyPr>
            <a:normAutofit/>
          </a:bodyPr>
          <a:lstStyle/>
          <a:p>
            <a:r>
              <a:rPr lang="en-US" sz="3600">
                <a:latin typeface="Calibri" panose="020F0502020204030204" pitchFamily="34" charset="0"/>
                <a:cs typeface="Calibri" panose="020F0502020204030204" pitchFamily="34" charset="0"/>
              </a:rPr>
              <a:t>Exams</a:t>
            </a:r>
            <a:endParaRPr lang="en-US" sz="3600" dirty="0">
              <a:latin typeface="Calibri" panose="020F0502020204030204" pitchFamily="34" charset="0"/>
              <a:cs typeface="Calibri" panose="020F0502020204030204" pitchFamily="34" charset="0"/>
            </a:endParaRPr>
          </a:p>
        </p:txBody>
      </p:sp>
      <p:graphicFrame>
        <p:nvGraphicFramePr>
          <p:cNvPr id="5" name="Table 5">
            <a:extLst>
              <a:ext uri="{FF2B5EF4-FFF2-40B4-BE49-F238E27FC236}">
                <a16:creationId xmlns:a16="http://schemas.microsoft.com/office/drawing/2014/main" id="{5C7E2917-F99B-8BC1-436A-C20DC40C8E0D}"/>
              </a:ext>
            </a:extLst>
          </p:cNvPr>
          <p:cNvGraphicFramePr>
            <a:graphicFrameLocks noGrp="1"/>
          </p:cNvGraphicFramePr>
          <p:nvPr>
            <p:ph idx="1"/>
          </p:nvPr>
        </p:nvGraphicFramePr>
        <p:xfrm>
          <a:off x="838200" y="1825625"/>
          <a:ext cx="10515597" cy="4820920"/>
        </p:xfrm>
        <a:graphic>
          <a:graphicData uri="http://schemas.openxmlformats.org/drawingml/2006/table">
            <a:tbl>
              <a:tblPr firstRow="1" bandRow="1">
                <a:tableStyleId>{073A0DAA-6AF3-43AB-8588-CEC1D06C72B9}</a:tableStyleId>
              </a:tblPr>
              <a:tblGrid>
                <a:gridCol w="3505199">
                  <a:extLst>
                    <a:ext uri="{9D8B030D-6E8A-4147-A177-3AD203B41FA5}">
                      <a16:colId xmlns:a16="http://schemas.microsoft.com/office/drawing/2014/main" val="1258470825"/>
                    </a:ext>
                  </a:extLst>
                </a:gridCol>
                <a:gridCol w="3505199">
                  <a:extLst>
                    <a:ext uri="{9D8B030D-6E8A-4147-A177-3AD203B41FA5}">
                      <a16:colId xmlns:a16="http://schemas.microsoft.com/office/drawing/2014/main" val="864458441"/>
                    </a:ext>
                  </a:extLst>
                </a:gridCol>
                <a:gridCol w="3505199">
                  <a:extLst>
                    <a:ext uri="{9D8B030D-6E8A-4147-A177-3AD203B41FA5}">
                      <a16:colId xmlns:a16="http://schemas.microsoft.com/office/drawing/2014/main" val="3022045014"/>
                    </a:ext>
                  </a:extLst>
                </a:gridCol>
              </a:tblGrid>
              <a:tr h="370840">
                <a:tc>
                  <a:txBody>
                    <a:bodyPr/>
                    <a:lstStyle/>
                    <a:p>
                      <a:endParaRPr lang="en-US" dirty="0"/>
                    </a:p>
                  </a:txBody>
                  <a:tcPr/>
                </a:tc>
                <a:tc>
                  <a:txBody>
                    <a:bodyPr/>
                    <a:lstStyle/>
                    <a:p>
                      <a:r>
                        <a:rPr lang="en-US" dirty="0"/>
                        <a:t>OD</a:t>
                      </a:r>
                    </a:p>
                  </a:txBody>
                  <a:tcPr/>
                </a:tc>
                <a:tc>
                  <a:txBody>
                    <a:bodyPr/>
                    <a:lstStyle/>
                    <a:p>
                      <a:r>
                        <a:rPr lang="en-US" dirty="0"/>
                        <a:t>OS</a:t>
                      </a:r>
                    </a:p>
                  </a:txBody>
                  <a:tcPr/>
                </a:tc>
                <a:extLst>
                  <a:ext uri="{0D108BD9-81ED-4DB2-BD59-A6C34878D82A}">
                    <a16:rowId xmlns:a16="http://schemas.microsoft.com/office/drawing/2014/main" val="908284729"/>
                  </a:ext>
                </a:extLst>
              </a:tr>
              <a:tr h="370840">
                <a:tc>
                  <a:txBody>
                    <a:bodyPr/>
                    <a:lstStyle/>
                    <a:p>
                      <a:r>
                        <a:rPr lang="en-US" dirty="0"/>
                        <a:t>External exam</a:t>
                      </a:r>
                    </a:p>
                  </a:txBody>
                  <a:tcPr/>
                </a:tc>
                <a:tc>
                  <a:txBody>
                    <a:bodyPr/>
                    <a:lstStyle/>
                    <a:p>
                      <a:r>
                        <a:rPr lang="en-US" dirty="0">
                          <a:solidFill>
                            <a:srgbClr val="FF0000"/>
                          </a:solidFill>
                        </a:rPr>
                        <a:t>Frontalis overaction</a:t>
                      </a:r>
                    </a:p>
                  </a:txBody>
                  <a:tcPr/>
                </a:tc>
                <a:tc>
                  <a:txBody>
                    <a:bodyPr/>
                    <a:lstStyle/>
                    <a:p>
                      <a:r>
                        <a:rPr lang="en-US" dirty="0"/>
                        <a:t>Normal</a:t>
                      </a:r>
                    </a:p>
                  </a:txBody>
                  <a:tcPr/>
                </a:tc>
                <a:extLst>
                  <a:ext uri="{0D108BD9-81ED-4DB2-BD59-A6C34878D82A}">
                    <a16:rowId xmlns:a16="http://schemas.microsoft.com/office/drawing/2014/main" val="3861730520"/>
                  </a:ext>
                </a:extLst>
              </a:tr>
              <a:tr h="370840">
                <a:tc>
                  <a:txBody>
                    <a:bodyPr/>
                    <a:lstStyle/>
                    <a:p>
                      <a:r>
                        <a:rPr lang="en-US" dirty="0"/>
                        <a:t>Lids</a:t>
                      </a:r>
                    </a:p>
                  </a:txBody>
                  <a:tcPr/>
                </a:tc>
                <a:tc>
                  <a:txBody>
                    <a:bodyPr/>
                    <a:lstStyle/>
                    <a:p>
                      <a:r>
                        <a:rPr lang="en-US" dirty="0">
                          <a:solidFill>
                            <a:srgbClr val="FF0000"/>
                          </a:solidFill>
                        </a:rPr>
                        <a:t>Complete ptosis</a:t>
                      </a:r>
                    </a:p>
                  </a:txBody>
                  <a:tcPr/>
                </a:tc>
                <a:tc>
                  <a:txBody>
                    <a:bodyPr/>
                    <a:lstStyle/>
                    <a:p>
                      <a:r>
                        <a:rPr lang="en-US" dirty="0"/>
                        <a:t>Normal</a:t>
                      </a:r>
                    </a:p>
                  </a:txBody>
                  <a:tcPr/>
                </a:tc>
                <a:extLst>
                  <a:ext uri="{0D108BD9-81ED-4DB2-BD59-A6C34878D82A}">
                    <a16:rowId xmlns:a16="http://schemas.microsoft.com/office/drawing/2014/main" val="3611137128"/>
                  </a:ext>
                </a:extLst>
              </a:tr>
              <a:tr h="370840">
                <a:tc>
                  <a:txBody>
                    <a:bodyPr/>
                    <a:lstStyle/>
                    <a:p>
                      <a:r>
                        <a:rPr lang="en-US" dirty="0"/>
                        <a:t>Conjunctiva/ sclera</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2548216124"/>
                  </a:ext>
                </a:extLst>
              </a:tr>
              <a:tr h="370840">
                <a:tc>
                  <a:txBody>
                    <a:bodyPr/>
                    <a:lstStyle/>
                    <a:p>
                      <a:r>
                        <a:rPr lang="en-US" dirty="0"/>
                        <a:t>Cornea</a:t>
                      </a:r>
                    </a:p>
                  </a:txBody>
                  <a:tcPr/>
                </a:tc>
                <a:tc>
                  <a:txBody>
                    <a:bodyPr/>
                    <a:lstStyle/>
                    <a:p>
                      <a:r>
                        <a:rPr lang="en-US" dirty="0"/>
                        <a:t>Clear</a:t>
                      </a:r>
                    </a:p>
                  </a:txBody>
                  <a:tcPr/>
                </a:tc>
                <a:tc>
                  <a:txBody>
                    <a:bodyPr/>
                    <a:lstStyle/>
                    <a:p>
                      <a:r>
                        <a:rPr lang="en-US" dirty="0"/>
                        <a:t>Clear</a:t>
                      </a:r>
                    </a:p>
                  </a:txBody>
                  <a:tcPr/>
                </a:tc>
                <a:extLst>
                  <a:ext uri="{0D108BD9-81ED-4DB2-BD59-A6C34878D82A}">
                    <a16:rowId xmlns:a16="http://schemas.microsoft.com/office/drawing/2014/main" val="1290154066"/>
                  </a:ext>
                </a:extLst>
              </a:tr>
              <a:tr h="370840">
                <a:tc>
                  <a:txBody>
                    <a:bodyPr/>
                    <a:lstStyle/>
                    <a:p>
                      <a:r>
                        <a:rPr lang="en-US" dirty="0"/>
                        <a:t>Anterior Chamber</a:t>
                      </a:r>
                    </a:p>
                  </a:txBody>
                  <a:tcPr/>
                </a:tc>
                <a:tc>
                  <a:txBody>
                    <a:bodyPr/>
                    <a:lstStyle/>
                    <a:p>
                      <a:r>
                        <a:rPr lang="en-US" dirty="0"/>
                        <a:t>Deep and quiet</a:t>
                      </a:r>
                    </a:p>
                  </a:txBody>
                  <a:tcPr/>
                </a:tc>
                <a:tc>
                  <a:txBody>
                    <a:bodyPr/>
                    <a:lstStyle/>
                    <a:p>
                      <a:r>
                        <a:rPr lang="en-US" dirty="0"/>
                        <a:t>Deep and quiet</a:t>
                      </a:r>
                    </a:p>
                  </a:txBody>
                  <a:tcPr/>
                </a:tc>
                <a:extLst>
                  <a:ext uri="{0D108BD9-81ED-4DB2-BD59-A6C34878D82A}">
                    <a16:rowId xmlns:a16="http://schemas.microsoft.com/office/drawing/2014/main" val="887396506"/>
                  </a:ext>
                </a:extLst>
              </a:tr>
              <a:tr h="370840">
                <a:tc>
                  <a:txBody>
                    <a:bodyPr/>
                    <a:lstStyle/>
                    <a:p>
                      <a:r>
                        <a:rPr lang="en-US" dirty="0"/>
                        <a:t>Iris</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1746630653"/>
                  </a:ext>
                </a:extLst>
              </a:tr>
              <a:tr h="370840">
                <a:tc>
                  <a:txBody>
                    <a:bodyPr/>
                    <a:lstStyle/>
                    <a:p>
                      <a:r>
                        <a:rPr lang="en-US" dirty="0"/>
                        <a:t>Lens</a:t>
                      </a:r>
                    </a:p>
                  </a:txBody>
                  <a:tcPr/>
                </a:tc>
                <a:tc>
                  <a:txBody>
                    <a:bodyPr/>
                    <a:lstStyle/>
                    <a:p>
                      <a:r>
                        <a:rPr lang="en-US" dirty="0"/>
                        <a:t>Nuclear sclerosis 1+</a:t>
                      </a:r>
                    </a:p>
                  </a:txBody>
                  <a:tcPr/>
                </a:tc>
                <a:tc>
                  <a:txBody>
                    <a:bodyPr/>
                    <a:lstStyle/>
                    <a:p>
                      <a:r>
                        <a:rPr lang="en-US" dirty="0"/>
                        <a:t>Nuclear sclerosis 1+</a:t>
                      </a:r>
                    </a:p>
                  </a:txBody>
                  <a:tcPr/>
                </a:tc>
                <a:extLst>
                  <a:ext uri="{0D108BD9-81ED-4DB2-BD59-A6C34878D82A}">
                    <a16:rowId xmlns:a16="http://schemas.microsoft.com/office/drawing/2014/main" val="2571098283"/>
                  </a:ext>
                </a:extLst>
              </a:tr>
              <a:tr h="370840">
                <a:tc>
                  <a:txBody>
                    <a:bodyPr/>
                    <a:lstStyle/>
                    <a:p>
                      <a:r>
                        <a:rPr lang="en-US" dirty="0"/>
                        <a:t>Disc</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3578056528"/>
                  </a:ext>
                </a:extLst>
              </a:tr>
              <a:tr h="370840">
                <a:tc>
                  <a:txBody>
                    <a:bodyPr/>
                    <a:lstStyle/>
                    <a:p>
                      <a:r>
                        <a:rPr lang="en-US" dirty="0"/>
                        <a:t>C:D</a:t>
                      </a:r>
                    </a:p>
                  </a:txBody>
                  <a:tcPr/>
                </a:tc>
                <a:tc>
                  <a:txBody>
                    <a:bodyPr/>
                    <a:lstStyle/>
                    <a:p>
                      <a:r>
                        <a:rPr lang="en-US" dirty="0"/>
                        <a:t>0.4</a:t>
                      </a:r>
                    </a:p>
                  </a:txBody>
                  <a:tcPr/>
                </a:tc>
                <a:tc>
                  <a:txBody>
                    <a:bodyPr/>
                    <a:lstStyle/>
                    <a:p>
                      <a:r>
                        <a:rPr lang="en-US" dirty="0"/>
                        <a:t>0.4</a:t>
                      </a:r>
                    </a:p>
                  </a:txBody>
                  <a:tcPr/>
                </a:tc>
                <a:extLst>
                  <a:ext uri="{0D108BD9-81ED-4DB2-BD59-A6C34878D82A}">
                    <a16:rowId xmlns:a16="http://schemas.microsoft.com/office/drawing/2014/main" val="1055982786"/>
                  </a:ext>
                </a:extLst>
              </a:tr>
              <a:tr h="370840">
                <a:tc>
                  <a:txBody>
                    <a:bodyPr/>
                    <a:lstStyle/>
                    <a:p>
                      <a:r>
                        <a:rPr lang="en-US" dirty="0"/>
                        <a:t>Macula</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1550874306"/>
                  </a:ext>
                </a:extLst>
              </a:tr>
              <a:tr h="370840">
                <a:tc>
                  <a:txBody>
                    <a:bodyPr/>
                    <a:lstStyle/>
                    <a:p>
                      <a:r>
                        <a:rPr lang="en-US" dirty="0"/>
                        <a:t>Vessels</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1379537017"/>
                  </a:ext>
                </a:extLst>
              </a:tr>
              <a:tr h="370840">
                <a:tc>
                  <a:txBody>
                    <a:bodyPr/>
                    <a:lstStyle/>
                    <a:p>
                      <a:r>
                        <a:rPr lang="en-US" dirty="0"/>
                        <a:t>Periphery</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2204178886"/>
                  </a:ext>
                </a:extLst>
              </a:tr>
            </a:tbl>
          </a:graphicData>
        </a:graphic>
      </p:graphicFrame>
      <p:pic>
        <p:nvPicPr>
          <p:cNvPr id="3" name="Audio Recording Sep 29, 2024 at 10:41:40 PM">
            <a:hlinkClick r:id="" action="ppaction://media"/>
            <a:extLst>
              <a:ext uri="{FF2B5EF4-FFF2-40B4-BE49-F238E27FC236}">
                <a16:creationId xmlns:a16="http://schemas.microsoft.com/office/drawing/2014/main" id="{2531F12E-F3D5-CB80-5740-0CC69D0B98F3}"/>
              </a:ext>
            </a:extLst>
          </p:cNvPr>
          <p:cNvPicPr>
            <a:picLocks noChangeAspect="1"/>
          </p:cNvPicPr>
          <p:nvPr>
            <a:audioFile r:link="rId2"/>
            <p:extLst>
              <p:ext uri="{DAA4B4D4-6D71-4841-9C94-3DE7FCFB9230}">
                <p14:media xmlns:p14="http://schemas.microsoft.com/office/powerpoint/2010/main" r:embed="rId1">
                  <p14:fade out="250"/>
                </p14:media>
              </p:ext>
            </p:extLst>
          </p:nvPr>
        </p:nvPicPr>
        <p:blipFill>
          <a:blip r:embed="rId5"/>
          <a:stretch>
            <a:fillRect/>
          </a:stretch>
        </p:blipFill>
        <p:spPr>
          <a:xfrm>
            <a:off x="9885082" y="877888"/>
            <a:ext cx="812800" cy="812800"/>
          </a:xfrm>
          <a:prstGeom prst="rect">
            <a:avLst/>
          </a:prstGeom>
        </p:spPr>
      </p:pic>
    </p:spTree>
    <p:extLst>
      <p:ext uri="{BB962C8B-B14F-4D97-AF65-F5344CB8AC3E}">
        <p14:creationId xmlns:p14="http://schemas.microsoft.com/office/powerpoint/2010/main" val="2613765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5B537-780C-301E-684F-3A5E7B5CABA4}"/>
              </a:ext>
            </a:extLst>
          </p:cNvPr>
          <p:cNvSpPr>
            <a:spLocks noGrp="1"/>
          </p:cNvSpPr>
          <p:nvPr>
            <p:ph type="title"/>
          </p:nvPr>
        </p:nvSpPr>
        <p:spPr/>
        <p:txBody>
          <a:bodyPr>
            <a:normAutofit/>
          </a:bodyPr>
          <a:lstStyle/>
          <a:p>
            <a:r>
              <a:rPr lang="en-US" sz="3600" dirty="0">
                <a:latin typeface="Calibri" panose="020F0502020204030204" pitchFamily="34" charset="0"/>
                <a:cs typeface="Calibri" panose="020F0502020204030204" pitchFamily="34" charset="0"/>
              </a:rPr>
              <a:t>Where do you localize the lesion at this point?</a:t>
            </a:r>
          </a:p>
        </p:txBody>
      </p:sp>
      <p:sp>
        <p:nvSpPr>
          <p:cNvPr id="3" name="Content Placeholder 2">
            <a:extLst>
              <a:ext uri="{FF2B5EF4-FFF2-40B4-BE49-F238E27FC236}">
                <a16:creationId xmlns:a16="http://schemas.microsoft.com/office/drawing/2014/main" id="{2DFBEDAE-1583-7C88-8972-85A880D8B568}"/>
              </a:ext>
            </a:extLst>
          </p:cNvPr>
          <p:cNvSpPr>
            <a:spLocks noGrp="1"/>
          </p:cNvSpPr>
          <p:nvPr>
            <p:ph idx="1"/>
          </p:nvPr>
        </p:nvSpPr>
        <p:spPr/>
        <p:txBody>
          <a:bodyPr>
            <a:normAutofit/>
          </a:bodyPr>
          <a:lstStyle/>
          <a:p>
            <a:r>
              <a:rPr lang="en-US" sz="1800" dirty="0">
                <a:solidFill>
                  <a:srgbClr val="000000"/>
                </a:solidFill>
                <a:latin typeface="Calibri" panose="020F0502020204030204" pitchFamily="34" charset="0"/>
                <a:cs typeface="Calibri" panose="020F0502020204030204" pitchFamily="34" charset="0"/>
              </a:rPr>
              <a:t>B</a:t>
            </a:r>
            <a:r>
              <a:rPr lang="en-US" sz="1800" b="0" i="0" dirty="0">
                <a:solidFill>
                  <a:srgbClr val="000000"/>
                </a:solidFill>
                <a:effectLst/>
                <a:latin typeface="Calibri" panose="020F0502020204030204" pitchFamily="34" charset="0"/>
                <a:cs typeface="Calibri" panose="020F0502020204030204" pitchFamily="34" charset="0"/>
              </a:rPr>
              <a:t>rainstem</a:t>
            </a:r>
          </a:p>
          <a:p>
            <a:r>
              <a:rPr lang="en-US" sz="1800" b="0" i="0" dirty="0">
                <a:solidFill>
                  <a:srgbClr val="000000"/>
                </a:solidFill>
                <a:effectLst/>
                <a:latin typeface="Calibri" panose="020F0502020204030204" pitchFamily="34" charset="0"/>
                <a:cs typeface="Calibri" panose="020F0502020204030204" pitchFamily="34" charset="0"/>
              </a:rPr>
              <a:t>CSF / </a:t>
            </a:r>
            <a:r>
              <a:rPr lang="en-US" sz="1800" dirty="0">
                <a:solidFill>
                  <a:srgbClr val="000000"/>
                </a:solidFill>
                <a:latin typeface="Calibri" panose="020F0502020204030204" pitchFamily="34" charset="0"/>
                <a:cs typeface="Calibri" panose="020F0502020204030204" pitchFamily="34" charset="0"/>
              </a:rPr>
              <a:t>D</a:t>
            </a:r>
            <a:r>
              <a:rPr lang="en-US" sz="1800" b="0" i="0" dirty="0">
                <a:solidFill>
                  <a:srgbClr val="000000"/>
                </a:solidFill>
                <a:effectLst/>
                <a:latin typeface="Calibri" panose="020F0502020204030204" pitchFamily="34" charset="0"/>
                <a:cs typeface="Calibri" panose="020F0502020204030204" pitchFamily="34" charset="0"/>
              </a:rPr>
              <a:t>ural-meninges</a:t>
            </a:r>
          </a:p>
          <a:p>
            <a:r>
              <a:rPr lang="en-US" sz="1800" dirty="0">
                <a:solidFill>
                  <a:srgbClr val="000000"/>
                </a:solidFill>
                <a:latin typeface="Calibri" panose="020F0502020204030204" pitchFamily="34" charset="0"/>
                <a:cs typeface="Calibri" panose="020F0502020204030204" pitchFamily="34" charset="0"/>
              </a:rPr>
              <a:t>C</a:t>
            </a:r>
            <a:r>
              <a:rPr lang="en-US" sz="1800" b="0" i="0" dirty="0">
                <a:solidFill>
                  <a:srgbClr val="000000"/>
                </a:solidFill>
                <a:effectLst/>
                <a:latin typeface="Calibri" panose="020F0502020204030204" pitchFamily="34" charset="0"/>
                <a:cs typeface="Calibri" panose="020F0502020204030204" pitchFamily="34" charset="0"/>
              </a:rPr>
              <a:t>avernous sinus</a:t>
            </a:r>
          </a:p>
          <a:p>
            <a:r>
              <a:rPr lang="en-US" sz="1800" dirty="0">
                <a:solidFill>
                  <a:srgbClr val="000000"/>
                </a:solidFill>
                <a:latin typeface="Calibri" panose="020F0502020204030204" pitchFamily="34" charset="0"/>
                <a:cs typeface="Calibri" panose="020F0502020204030204" pitchFamily="34" charset="0"/>
              </a:rPr>
              <a:t>S</a:t>
            </a:r>
            <a:r>
              <a:rPr lang="en-US" sz="1800" b="0" i="0" dirty="0">
                <a:solidFill>
                  <a:srgbClr val="000000"/>
                </a:solidFill>
                <a:effectLst/>
                <a:latin typeface="Calibri" panose="020F0502020204030204" pitchFamily="34" charset="0"/>
                <a:cs typeface="Calibri" panose="020F0502020204030204" pitchFamily="34" charset="0"/>
              </a:rPr>
              <a:t>uperior orbital fissure</a:t>
            </a:r>
          </a:p>
          <a:p>
            <a:r>
              <a:rPr lang="en-US" sz="1800" dirty="0">
                <a:solidFill>
                  <a:srgbClr val="000000"/>
                </a:solidFill>
                <a:latin typeface="Calibri" panose="020F0502020204030204" pitchFamily="34" charset="0"/>
                <a:cs typeface="Calibri" panose="020F0502020204030204" pitchFamily="34" charset="0"/>
              </a:rPr>
              <a:t>O</a:t>
            </a:r>
            <a:r>
              <a:rPr lang="en-US" sz="1800" b="0" i="0" dirty="0">
                <a:solidFill>
                  <a:srgbClr val="000000"/>
                </a:solidFill>
                <a:effectLst/>
                <a:latin typeface="Calibri" panose="020F0502020204030204" pitchFamily="34" charset="0"/>
                <a:cs typeface="Calibri" panose="020F0502020204030204" pitchFamily="34" charset="0"/>
              </a:rPr>
              <a:t>rbital apex</a:t>
            </a:r>
          </a:p>
          <a:p>
            <a:r>
              <a:rPr lang="en-US" sz="1800" dirty="0">
                <a:solidFill>
                  <a:srgbClr val="000000"/>
                </a:solidFill>
                <a:latin typeface="Calibri" panose="020F0502020204030204" pitchFamily="34" charset="0"/>
                <a:cs typeface="Calibri" panose="020F0502020204030204" pitchFamily="34" charset="0"/>
              </a:rPr>
              <a:t>Neuro muscular junction disorder</a:t>
            </a:r>
            <a:endParaRPr lang="en-US" sz="1800" dirty="0">
              <a:latin typeface="Calibri" panose="020F0502020204030204" pitchFamily="34" charset="0"/>
              <a:cs typeface="Calibri" panose="020F0502020204030204" pitchFamily="34" charset="0"/>
            </a:endParaRPr>
          </a:p>
        </p:txBody>
      </p:sp>
      <p:pic>
        <p:nvPicPr>
          <p:cNvPr id="4" name="Audio Recording Sep 29, 2024 at 10:42:07 PM">
            <a:hlinkClick r:id="" action="ppaction://media"/>
            <a:extLst>
              <a:ext uri="{FF2B5EF4-FFF2-40B4-BE49-F238E27FC236}">
                <a16:creationId xmlns:a16="http://schemas.microsoft.com/office/drawing/2014/main" id="{D23C004C-2160-3BB7-D21E-A4E2B55DE9D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89600" y="4264439"/>
            <a:ext cx="812800" cy="812800"/>
          </a:xfrm>
          <a:prstGeom prst="rect">
            <a:avLst/>
          </a:prstGeom>
        </p:spPr>
      </p:pic>
      <p:pic>
        <p:nvPicPr>
          <p:cNvPr id="5" name="Audio Recording Sep 29, 2024 at 10:43:27 PM">
            <a:hlinkClick r:id="" action="ppaction://media"/>
            <a:extLst>
              <a:ext uri="{FF2B5EF4-FFF2-40B4-BE49-F238E27FC236}">
                <a16:creationId xmlns:a16="http://schemas.microsoft.com/office/drawing/2014/main" id="{C7CBE0F7-3E28-E85C-8F1F-9A95C36BA529}"/>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9442173" y="1685512"/>
            <a:ext cx="970629" cy="885651"/>
          </a:xfrm>
          <a:prstGeom prst="rect">
            <a:avLst/>
          </a:prstGeom>
        </p:spPr>
      </p:pic>
    </p:spTree>
    <p:extLst>
      <p:ext uri="{BB962C8B-B14F-4D97-AF65-F5344CB8AC3E}">
        <p14:creationId xmlns:p14="http://schemas.microsoft.com/office/powerpoint/2010/main" val="369417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36" fill="hold"/>
                                        <p:tgtEl>
                                          <p:spTgt spid="4"/>
                                        </p:tgtEl>
                                      </p:cBhvr>
                                    </p:cmd>
                                  </p:childTnLst>
                                </p:cTn>
                              </p:par>
                            </p:childTnLst>
                          </p:cTn>
                        </p:par>
                        <p:par>
                          <p:cTn id="7" fill="hold">
                            <p:stCondLst>
                              <p:cond delay="3136"/>
                            </p:stCondLst>
                            <p:childTnLst>
                              <p:par>
                                <p:cTn id="8" presetID="1" presetClass="mediacall" presetSubtype="0" fill="hold" nodeType="afterEffect">
                                  <p:stCondLst>
                                    <p:cond delay="0"/>
                                  </p:stCondLst>
                                  <p:childTnLst>
                                    <p:cmd type="call" cmd="playFrom(0.0)">
                                      <p:cBhvr>
                                        <p:cTn id="9" dur="9216" fill="hold"/>
                                        <p:tgtEl>
                                          <p:spTgt spid="5"/>
                                        </p:tgtEl>
                                      </p:cBhvr>
                                    </p:cmd>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additive="base">
                                        <p:cTn id="3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 calcmode="lin" valueType="num">
                                      <p:cBhvr additive="base">
                                        <p:cTn id="44"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6" fill="hold" display="0">
                  <p:stCondLst>
                    <p:cond delay="indefinite"/>
                  </p:stCondLst>
                  <p:endCondLst>
                    <p:cond evt="onStopAudio" delay="0">
                      <p:tgtEl>
                        <p:sldTgt/>
                      </p:tgtEl>
                    </p:cond>
                  </p:endCondLst>
                </p:cTn>
                <p:tgtEl>
                  <p:spTgt spid="4"/>
                </p:tgtEl>
              </p:cMediaNode>
            </p:audio>
            <p:audio>
              <p:cMediaNode vol="80000" showWhenStopped="0">
                <p:cTn id="47" fill="hold" display="0">
                  <p:stCondLst>
                    <p:cond delay="indefinite"/>
                  </p:stCondLst>
                  <p:endCondLst>
                    <p:cond evt="onStopAudio" delay="0">
                      <p:tgtEl>
                        <p:sldTgt/>
                      </p:tgtEl>
                    </p:cond>
                  </p:endCondLst>
                </p:cTn>
                <p:tgtEl>
                  <p:spTgt spid="5"/>
                </p:tgtEl>
              </p:cMediaNode>
            </p:audio>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63D6F-7106-27F7-327A-692BD9A76D7B}"/>
              </a:ext>
            </a:extLst>
          </p:cNvPr>
          <p:cNvSpPr>
            <a:spLocks noGrp="1"/>
          </p:cNvSpPr>
          <p:nvPr>
            <p:ph type="title"/>
          </p:nvPr>
        </p:nvSpPr>
        <p:spPr/>
        <p:txBody>
          <a:bodyPr>
            <a:normAutofit/>
          </a:bodyPr>
          <a:lstStyle/>
          <a:p>
            <a:r>
              <a:rPr lang="en-US" sz="3600" dirty="0">
                <a:latin typeface="Calibri" panose="020F0502020204030204" pitchFamily="34" charset="0"/>
                <a:cs typeface="Calibri" panose="020F0502020204030204" pitchFamily="34" charset="0"/>
              </a:rPr>
              <a:t>What differentials should be kept in mind?</a:t>
            </a:r>
            <a:endParaRPr lang="en-US" sz="3600" dirty="0"/>
          </a:p>
        </p:txBody>
      </p:sp>
      <p:sp>
        <p:nvSpPr>
          <p:cNvPr id="3" name="Content Placeholder 2">
            <a:extLst>
              <a:ext uri="{FF2B5EF4-FFF2-40B4-BE49-F238E27FC236}">
                <a16:creationId xmlns:a16="http://schemas.microsoft.com/office/drawing/2014/main" id="{B5AFB40F-E4CD-78DB-1597-AAEF3C5ED7C7}"/>
              </a:ext>
            </a:extLst>
          </p:cNvPr>
          <p:cNvSpPr>
            <a:spLocks noGrp="1"/>
          </p:cNvSpPr>
          <p:nvPr>
            <p:ph idx="1"/>
          </p:nvPr>
        </p:nvSpPr>
        <p:spPr/>
        <p:txBody>
          <a:bodyPr>
            <a:normAutofit/>
          </a:bodyPr>
          <a:lstStyle/>
          <a:p>
            <a:r>
              <a:rPr lang="en-US" sz="1600" dirty="0">
                <a:effectLst/>
                <a:latin typeface="Calibri" panose="020F0502020204030204" pitchFamily="34" charset="0"/>
                <a:cs typeface="Calibri" panose="020F0502020204030204" pitchFamily="34" charset="0"/>
              </a:rPr>
              <a:t>Infection- Cavernous sinus infection, Herpes zoster ophthalmicus, </a:t>
            </a:r>
            <a:r>
              <a:rPr lang="en-US" sz="1600" dirty="0" err="1">
                <a:effectLst/>
                <a:latin typeface="Calibri" panose="020F0502020204030204" pitchFamily="34" charset="0"/>
                <a:cs typeface="Calibri" panose="020F0502020204030204" pitchFamily="34" charset="0"/>
              </a:rPr>
              <a:t>mucormycosis</a:t>
            </a:r>
            <a:r>
              <a:rPr lang="en-US" sz="1600" dirty="0">
                <a:effectLst/>
                <a:latin typeface="Calibri" panose="020F0502020204030204" pitchFamily="34" charset="0"/>
                <a:cs typeface="Calibri" panose="020F0502020204030204" pitchFamily="34" charset="0"/>
              </a:rPr>
              <a:t>, post covid Miller Fischer syndrome, peri orbital cellulitis</a:t>
            </a:r>
          </a:p>
          <a:p>
            <a:r>
              <a:rPr lang="en-US" sz="1600" dirty="0">
                <a:effectLst/>
                <a:latin typeface="Calibri" panose="020F0502020204030204" pitchFamily="34" charset="0"/>
                <a:cs typeface="Calibri" panose="020F0502020204030204" pitchFamily="34" charset="0"/>
              </a:rPr>
              <a:t>Inflammation- </a:t>
            </a:r>
            <a:r>
              <a:rPr lang="en-US" sz="1600" dirty="0">
                <a:latin typeface="Calibri" panose="020F0502020204030204" pitchFamily="34" charset="0"/>
                <a:cs typeface="Calibri" panose="020F0502020204030204" pitchFamily="34" charset="0"/>
              </a:rPr>
              <a:t>Thyroid eye disease, Sarcoidosis, Nonspecific orbital inflammation (NSOI), IgG4 related sclerosing disease, ANCA associated vasculitis.</a:t>
            </a:r>
          </a:p>
          <a:p>
            <a:r>
              <a:rPr lang="en-US" sz="1600" dirty="0">
                <a:latin typeface="Calibri" panose="020F0502020204030204" pitchFamily="34" charset="0"/>
                <a:cs typeface="Calibri" panose="020F0502020204030204" pitchFamily="34" charset="0"/>
              </a:rPr>
              <a:t>Vascular – Cavernous Sinus thrombosis, Carotid cavernous fistula, carotid aneurysm, Ophthalmic artery occlusion. </a:t>
            </a:r>
          </a:p>
          <a:p>
            <a:r>
              <a:rPr lang="en-US" sz="1600" dirty="0">
                <a:latin typeface="Calibri" panose="020F0502020204030204" pitchFamily="34" charset="0"/>
                <a:cs typeface="Calibri" panose="020F0502020204030204" pitchFamily="34" charset="0"/>
              </a:rPr>
              <a:t>Neoplastic – Lymphoma, Meningioma, Histiocytic disease and Metastatic disease.</a:t>
            </a:r>
          </a:p>
          <a:p>
            <a:r>
              <a:rPr lang="en-US" sz="1600" dirty="0">
                <a:latin typeface="Calibri" panose="020F0502020204030204" pitchFamily="34" charset="0"/>
                <a:cs typeface="Calibri" panose="020F0502020204030204" pitchFamily="34" charset="0"/>
              </a:rPr>
              <a:t>Neuro muscular junction disorder – Myasthenia Gravis</a:t>
            </a:r>
          </a:p>
          <a:p>
            <a:endParaRPr lang="en-US" sz="2400" dirty="0">
              <a:cs typeface="Calibri" panose="020F0502020204030204" pitchFamily="34" charset="0"/>
            </a:endParaRPr>
          </a:p>
          <a:p>
            <a:endParaRPr lang="en-US" sz="2400" dirty="0">
              <a:effectLst/>
            </a:endParaRPr>
          </a:p>
          <a:p>
            <a:endParaRPr lang="en-US" dirty="0">
              <a:effectLst/>
              <a:latin typeface="Arial" panose="020B0604020202020204" pitchFamily="34" charset="0"/>
            </a:endParaRPr>
          </a:p>
          <a:p>
            <a:endParaRPr lang="en-US" dirty="0"/>
          </a:p>
        </p:txBody>
      </p:sp>
      <p:pic>
        <p:nvPicPr>
          <p:cNvPr id="4" name="Audio Recording Sep 29, 2024 at 10:44:08 PM">
            <a:hlinkClick r:id="" action="ppaction://media"/>
            <a:extLst>
              <a:ext uri="{FF2B5EF4-FFF2-40B4-BE49-F238E27FC236}">
                <a16:creationId xmlns:a16="http://schemas.microsoft.com/office/drawing/2014/main" id="{57533D9E-0106-6964-4586-A442E7C23D3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589105" y="4295359"/>
            <a:ext cx="812800" cy="812800"/>
          </a:xfrm>
          <a:prstGeom prst="rect">
            <a:avLst/>
          </a:prstGeom>
        </p:spPr>
      </p:pic>
      <p:pic>
        <p:nvPicPr>
          <p:cNvPr id="5" name="Audio Recording Sep 29, 2024 at 10:44:29 PM">
            <a:hlinkClick r:id="" action="ppaction://media"/>
            <a:extLst>
              <a:ext uri="{FF2B5EF4-FFF2-40B4-BE49-F238E27FC236}">
                <a16:creationId xmlns:a16="http://schemas.microsoft.com/office/drawing/2014/main" id="{25AE01EA-16B2-1713-5DA4-E233A9D32C3D}"/>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7379252" y="4345537"/>
            <a:ext cx="812800" cy="812800"/>
          </a:xfrm>
          <a:prstGeom prst="rect">
            <a:avLst/>
          </a:prstGeom>
        </p:spPr>
      </p:pic>
      <p:pic>
        <p:nvPicPr>
          <p:cNvPr id="6" name="Audio Recording Sep 29, 2024 at 10:49:22 PM">
            <a:hlinkClick r:id="" action="ppaction://media"/>
            <a:extLst>
              <a:ext uri="{FF2B5EF4-FFF2-40B4-BE49-F238E27FC236}">
                <a16:creationId xmlns:a16="http://schemas.microsoft.com/office/drawing/2014/main" id="{E07F2B01-EEFE-D4C6-C582-B5F3F287C339}"/>
              </a:ext>
            </a:extLst>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10146747" y="4359688"/>
            <a:ext cx="812800" cy="812800"/>
          </a:xfrm>
          <a:prstGeom prst="rect">
            <a:avLst/>
          </a:prstGeom>
        </p:spPr>
      </p:pic>
      <p:pic>
        <p:nvPicPr>
          <p:cNvPr id="7" name="Audio Recording Sep 29, 2024 at 10:52:46 PM">
            <a:hlinkClick r:id="" action="ppaction://media"/>
            <a:extLst>
              <a:ext uri="{FF2B5EF4-FFF2-40B4-BE49-F238E27FC236}">
                <a16:creationId xmlns:a16="http://schemas.microsoft.com/office/drawing/2014/main" id="{264A234A-B1AC-F921-B123-8877FB72E1FA}"/>
              </a:ext>
            </a:extLst>
          </p:cNvPr>
          <p:cNvPicPr>
            <a:picLocks noChangeAspect="1"/>
          </p:cNvPicPr>
          <p:nvPr>
            <a:audioFile r:link="rId8"/>
            <p:extLst>
              <p:ext uri="{DAA4B4D4-6D71-4841-9C94-3DE7FCFB9230}">
                <p14:media xmlns:p14="http://schemas.microsoft.com/office/powerpoint/2010/main" r:embed="rId7"/>
              </p:ext>
            </p:extLst>
          </p:nvPr>
        </p:nvPicPr>
        <p:blipFill>
          <a:blip r:embed="rId10"/>
          <a:stretch>
            <a:fillRect/>
          </a:stretch>
        </p:blipFill>
        <p:spPr>
          <a:xfrm>
            <a:off x="1084469" y="4359688"/>
            <a:ext cx="812800" cy="812800"/>
          </a:xfrm>
          <a:prstGeom prst="rect">
            <a:avLst/>
          </a:prstGeom>
        </p:spPr>
      </p:pic>
    </p:spTree>
    <p:extLst>
      <p:ext uri="{BB962C8B-B14F-4D97-AF65-F5344CB8AC3E}">
        <p14:creationId xmlns:p14="http://schemas.microsoft.com/office/powerpoint/2010/main" val="3489917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80" fill="hold"/>
                                        <p:tgtEl>
                                          <p:spTgt spid="4"/>
                                        </p:tgtEl>
                                      </p:cBhvr>
                                    </p:cmd>
                                  </p:childTnLst>
                                </p:cTn>
                              </p:par>
                            </p:childTnLst>
                          </p:cTn>
                        </p:par>
                        <p:par>
                          <p:cTn id="7" fill="hold">
                            <p:stCondLst>
                              <p:cond delay="2880"/>
                            </p:stCondLst>
                            <p:childTnLst>
                              <p:par>
                                <p:cTn id="8" presetID="1" presetClass="mediacall" presetSubtype="0" fill="hold" nodeType="afterEffect">
                                  <p:stCondLst>
                                    <p:cond delay="0"/>
                                  </p:stCondLst>
                                  <p:childTnLst>
                                    <p:cmd type="call" cmd="playFrom(0.0)">
                                      <p:cBhvr>
                                        <p:cTn id="9" dur="6272" fill="hold"/>
                                        <p:tgtEl>
                                          <p:spTgt spid="5"/>
                                        </p:tgtEl>
                                      </p:cBhvr>
                                    </p:cmd>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20" fill="hold">
                            <p:stCondLst>
                              <p:cond delay="8272"/>
                            </p:stCondLst>
                            <p:childTnLst>
                              <p:par>
                                <p:cTn id="21" presetID="1" presetClass="mediacall" presetSubtype="0" fill="hold" nodeType="afterEffect">
                                  <p:stCondLst>
                                    <p:cond delay="0"/>
                                  </p:stCondLst>
                                  <p:childTnLst>
                                    <p:cmd type="call" cmd="playFrom(0.0)">
                                      <p:cBhvr>
                                        <p:cTn id="22" dur="21248" fill="hold"/>
                                        <p:tgtEl>
                                          <p:spTgt spid="6"/>
                                        </p:tgtEl>
                                      </p:cBhvr>
                                    </p:cmd>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additive="base">
                                        <p:cTn id="2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16704" fill="hold"/>
                                        <p:tgtEl>
                                          <p:spTgt spid="7"/>
                                        </p:tgtEl>
                                      </p:cBhvr>
                                    </p:cmd>
                                  </p:childTnLst>
                                </p:cTn>
                              </p:par>
                              <p:par>
                                <p:cTn id="37" presetID="2" presetClass="entr" presetSubtype="4" fill="hold" nodeType="with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additive="base">
                                        <p:cTn id="3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1" fill="hold" display="0">
                  <p:stCondLst>
                    <p:cond delay="indefinite"/>
                  </p:stCondLst>
                  <p:endCondLst>
                    <p:cond evt="onStopAudio" delay="0">
                      <p:tgtEl>
                        <p:sldTgt/>
                      </p:tgtEl>
                    </p:cond>
                  </p:endCondLst>
                </p:cTn>
                <p:tgtEl>
                  <p:spTgt spid="4"/>
                </p:tgtEl>
              </p:cMediaNode>
            </p:audio>
            <p:audio>
              <p:cMediaNode vol="80000" showWhenStopped="0">
                <p:cTn id="42" fill="hold" display="0">
                  <p:stCondLst>
                    <p:cond delay="indefinite"/>
                  </p:stCondLst>
                  <p:endCondLst>
                    <p:cond evt="onStopAudio" delay="0">
                      <p:tgtEl>
                        <p:sldTgt/>
                      </p:tgtEl>
                    </p:cond>
                  </p:endCondLst>
                </p:cTn>
                <p:tgtEl>
                  <p:spTgt spid="5"/>
                </p:tgtEl>
              </p:cMediaNode>
            </p:audio>
            <p:audio>
              <p:cMediaNode vol="80000" showWhenStopped="0">
                <p:cTn id="43" fill="hold" display="0">
                  <p:stCondLst>
                    <p:cond delay="indefinite"/>
                  </p:stCondLst>
                  <p:endCondLst>
                    <p:cond evt="onStopAudio" delay="0">
                      <p:tgtEl>
                        <p:sldTgt/>
                      </p:tgtEl>
                    </p:cond>
                  </p:endCondLst>
                </p:cTn>
                <p:tgtEl>
                  <p:spTgt spid="6"/>
                </p:tgtEl>
              </p:cMediaNode>
            </p:audio>
            <p:audio>
              <p:cMediaNode vol="80000" showWhenStopped="0">
                <p:cTn id="44"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EB317-5F25-942E-BF2F-D0130ED19955}"/>
              </a:ext>
            </a:extLst>
          </p:cNvPr>
          <p:cNvSpPr>
            <a:spLocks noGrp="1"/>
          </p:cNvSpPr>
          <p:nvPr>
            <p:ph type="title"/>
          </p:nvPr>
        </p:nvSpPr>
        <p:spPr/>
        <p:txBody>
          <a:bodyPr>
            <a:normAutofit/>
          </a:bodyPr>
          <a:lstStyle/>
          <a:p>
            <a:r>
              <a:rPr lang="en-US" sz="3600" dirty="0">
                <a:latin typeface="Calibri" panose="020F0502020204030204" pitchFamily="34" charset="0"/>
                <a:cs typeface="Calibri" panose="020F0502020204030204" pitchFamily="34" charset="0"/>
              </a:rPr>
              <a:t>What investigations should be done at this point?</a:t>
            </a:r>
            <a:br>
              <a:rPr lang="en-US" sz="3600" dirty="0">
                <a:latin typeface="Calibri" panose="020F0502020204030204" pitchFamily="34" charset="0"/>
                <a:cs typeface="Calibri" panose="020F0502020204030204" pitchFamily="34" charset="0"/>
              </a:rPr>
            </a:br>
            <a:endParaRPr lang="en-US" sz="3600" dirty="0"/>
          </a:p>
        </p:txBody>
      </p:sp>
      <p:sp>
        <p:nvSpPr>
          <p:cNvPr id="3" name="Content Placeholder 2">
            <a:extLst>
              <a:ext uri="{FF2B5EF4-FFF2-40B4-BE49-F238E27FC236}">
                <a16:creationId xmlns:a16="http://schemas.microsoft.com/office/drawing/2014/main" id="{7F58C800-79DA-F667-D331-646F701C589B}"/>
              </a:ext>
            </a:extLst>
          </p:cNvPr>
          <p:cNvSpPr>
            <a:spLocks noGrp="1"/>
          </p:cNvSpPr>
          <p:nvPr>
            <p:ph idx="1"/>
          </p:nvPr>
        </p:nvSpPr>
        <p:spPr/>
        <p:txBody>
          <a:bodyPr/>
          <a:lstStyle/>
          <a:p>
            <a:r>
              <a:rPr lang="en-US" sz="1600" dirty="0">
                <a:latin typeface="Calibri" panose="020F0502020204030204" pitchFamily="34" charset="0"/>
                <a:cs typeface="Calibri" panose="020F0502020204030204" pitchFamily="34" charset="0"/>
              </a:rPr>
              <a:t>Blood tests –Complete blood count, Erythrocyte sedimentation rate, Complete metabolic profile, Angiotensin converting enzyme, Anti- neutrophil cytoplasmic antibody, Thyroid stimulating Hormone, T3, T4, Lyme, syphilis, QuantiFERON- Tb gold, HIV, IgG subclass antibody.</a:t>
            </a:r>
          </a:p>
          <a:p>
            <a:r>
              <a:rPr lang="en-US" sz="1600" dirty="0">
                <a:latin typeface="Calibri" panose="020F0502020204030204" pitchFamily="34" charset="0"/>
                <a:cs typeface="Calibri" panose="020F0502020204030204" pitchFamily="34" charset="0"/>
              </a:rPr>
              <a:t>Imaging- MRI brain and orbits w/wo contrast, Chest X ray.</a:t>
            </a:r>
          </a:p>
          <a:p>
            <a:r>
              <a:rPr lang="en-US" sz="1600" dirty="0">
                <a:latin typeface="Calibri" panose="020F0502020204030204" pitchFamily="34" charset="0"/>
                <a:cs typeface="Calibri" panose="020F0502020204030204" pitchFamily="34" charset="0"/>
              </a:rPr>
              <a:t>CSF studies – cell count w differentials (depending upon the MRI findings)</a:t>
            </a:r>
          </a:p>
          <a:p>
            <a:pPr marL="0" indent="0">
              <a:buNone/>
            </a:pPr>
            <a:endParaRPr lang="en-US" dirty="0"/>
          </a:p>
        </p:txBody>
      </p:sp>
      <p:pic>
        <p:nvPicPr>
          <p:cNvPr id="4" name="Audio Recording Sep 29, 2024 at 11:02:08 PM">
            <a:hlinkClick r:id="" action="ppaction://media"/>
            <a:extLst>
              <a:ext uri="{FF2B5EF4-FFF2-40B4-BE49-F238E27FC236}">
                <a16:creationId xmlns:a16="http://schemas.microsoft.com/office/drawing/2014/main" id="{792F4F90-07D2-F7EF-B13F-96695836AF6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192083"/>
            <a:ext cx="812800" cy="812800"/>
          </a:xfrm>
          <a:prstGeom prst="rect">
            <a:avLst/>
          </a:prstGeom>
        </p:spPr>
      </p:pic>
      <p:pic>
        <p:nvPicPr>
          <p:cNvPr id="5" name="Audio Recording Sep 29, 2024 at 11:13:01 PM">
            <a:hlinkClick r:id="" action="ppaction://media"/>
            <a:extLst>
              <a:ext uri="{FF2B5EF4-FFF2-40B4-BE49-F238E27FC236}">
                <a16:creationId xmlns:a16="http://schemas.microsoft.com/office/drawing/2014/main" id="{84361BCA-5EB2-D76B-16DA-34D34EA92F93}"/>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3766379" y="3192083"/>
            <a:ext cx="812800" cy="812800"/>
          </a:xfrm>
          <a:prstGeom prst="rect">
            <a:avLst/>
          </a:prstGeom>
        </p:spPr>
      </p:pic>
    </p:spTree>
    <p:extLst>
      <p:ext uri="{BB962C8B-B14F-4D97-AF65-F5344CB8AC3E}">
        <p14:creationId xmlns:p14="http://schemas.microsoft.com/office/powerpoint/2010/main" val="2005453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8"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7856"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3" fill="hold" display="0">
                  <p:stCondLst>
                    <p:cond delay="indefinite"/>
                  </p:stCondLst>
                  <p:endCondLst>
                    <p:cond evt="onStopAudio" delay="0">
                      <p:tgtEl>
                        <p:sldTgt/>
                      </p:tgtEl>
                    </p:cond>
                  </p:endCondLst>
                </p:cTn>
                <p:tgtEl>
                  <p:spTgt spid="4"/>
                </p:tgtEl>
              </p:cMediaNode>
            </p:audio>
            <p:audio>
              <p:cMediaNode vol="80000" showWhenStopped="0">
                <p:cTn id="24"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medical imaging, black and white, x-ray film, monochrome&#10;&#10;Description automatically generated">
            <a:extLst>
              <a:ext uri="{FF2B5EF4-FFF2-40B4-BE49-F238E27FC236}">
                <a16:creationId xmlns:a16="http://schemas.microsoft.com/office/drawing/2014/main" id="{4C748B76-C669-97A5-BA39-3105E3766A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009" y="1319746"/>
            <a:ext cx="5359400" cy="3263900"/>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8E32C9E7-2661-1A54-B413-64B9C4BBDFB3}"/>
              </a:ext>
            </a:extLst>
          </p:cNvPr>
          <p:cNvPicPr>
            <a:picLocks noChangeAspect="1"/>
          </p:cNvPicPr>
          <p:nvPr/>
        </p:nvPicPr>
        <p:blipFill>
          <a:blip r:embed="rId5"/>
          <a:stretch>
            <a:fillRect/>
          </a:stretch>
        </p:blipFill>
        <p:spPr>
          <a:xfrm>
            <a:off x="6436593" y="1319746"/>
            <a:ext cx="5419047" cy="3224677"/>
          </a:xfrm>
          <a:prstGeom prst="rect">
            <a:avLst/>
          </a:prstGeom>
        </p:spPr>
      </p:pic>
      <p:sp>
        <p:nvSpPr>
          <p:cNvPr id="7" name="TextBox 6">
            <a:extLst>
              <a:ext uri="{FF2B5EF4-FFF2-40B4-BE49-F238E27FC236}">
                <a16:creationId xmlns:a16="http://schemas.microsoft.com/office/drawing/2014/main" id="{EA17DFC0-257B-F8AB-1E29-99E8ACDFA326}"/>
              </a:ext>
            </a:extLst>
          </p:cNvPr>
          <p:cNvSpPr txBox="1"/>
          <p:nvPr/>
        </p:nvSpPr>
        <p:spPr>
          <a:xfrm>
            <a:off x="396009" y="4906750"/>
            <a:ext cx="4582510" cy="646331"/>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T1 post contrast axial view: Right posterior optic nerve sheath enhancement</a:t>
            </a:r>
          </a:p>
        </p:txBody>
      </p:sp>
      <p:sp>
        <p:nvSpPr>
          <p:cNvPr id="8" name="TextBox 7">
            <a:extLst>
              <a:ext uri="{FF2B5EF4-FFF2-40B4-BE49-F238E27FC236}">
                <a16:creationId xmlns:a16="http://schemas.microsoft.com/office/drawing/2014/main" id="{5FC9D403-2085-E084-7590-43BE30BE4E78}"/>
              </a:ext>
            </a:extLst>
          </p:cNvPr>
          <p:cNvSpPr txBox="1"/>
          <p:nvPr/>
        </p:nvSpPr>
        <p:spPr>
          <a:xfrm>
            <a:off x="6450517" y="4768250"/>
            <a:ext cx="5047801" cy="923330"/>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T1 post contrast coronal view: Right posterior optic nerve sheath enhancement</a:t>
            </a:r>
          </a:p>
          <a:p>
            <a:endParaRPr lang="en-US" dirty="0"/>
          </a:p>
        </p:txBody>
      </p:sp>
      <p:sp>
        <p:nvSpPr>
          <p:cNvPr id="4" name="TextBox 3">
            <a:extLst>
              <a:ext uri="{FF2B5EF4-FFF2-40B4-BE49-F238E27FC236}">
                <a16:creationId xmlns:a16="http://schemas.microsoft.com/office/drawing/2014/main" id="{FFE0A15E-3520-19A0-4996-CA347321112F}"/>
              </a:ext>
            </a:extLst>
          </p:cNvPr>
          <p:cNvSpPr txBox="1"/>
          <p:nvPr/>
        </p:nvSpPr>
        <p:spPr>
          <a:xfrm>
            <a:off x="396009" y="604196"/>
            <a:ext cx="7154138" cy="646331"/>
          </a:xfrm>
          <a:prstGeom prst="rect">
            <a:avLst/>
          </a:prstGeom>
          <a:noFill/>
        </p:spPr>
        <p:txBody>
          <a:bodyPr wrap="none" rtlCol="0">
            <a:spAutoFit/>
          </a:bodyPr>
          <a:lstStyle/>
          <a:p>
            <a:r>
              <a:rPr lang="en-US" sz="3600" dirty="0">
                <a:latin typeface="Calibri" panose="020F0502020204030204" pitchFamily="34" charset="0"/>
                <a:cs typeface="Calibri" panose="020F0502020204030204" pitchFamily="34" charset="0"/>
              </a:rPr>
              <a:t>MRI Orbits with and without contrast</a:t>
            </a:r>
          </a:p>
        </p:txBody>
      </p:sp>
      <p:cxnSp>
        <p:nvCxnSpPr>
          <p:cNvPr id="5" name="Straight Arrow Connector 4">
            <a:extLst>
              <a:ext uri="{FF2B5EF4-FFF2-40B4-BE49-F238E27FC236}">
                <a16:creationId xmlns:a16="http://schemas.microsoft.com/office/drawing/2014/main" id="{28DEC8E2-8292-B638-C1E9-45C7D3624D5A}"/>
              </a:ext>
            </a:extLst>
          </p:cNvPr>
          <p:cNvCxnSpPr/>
          <p:nvPr/>
        </p:nvCxnSpPr>
        <p:spPr>
          <a:xfrm flipV="1">
            <a:off x="735980" y="2810106"/>
            <a:ext cx="914400" cy="182880"/>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2" name="Straight Arrow Connector 11">
            <a:extLst>
              <a:ext uri="{FF2B5EF4-FFF2-40B4-BE49-F238E27FC236}">
                <a16:creationId xmlns:a16="http://schemas.microsoft.com/office/drawing/2014/main" id="{932779E1-2BD0-0A43-FB1A-AE6FC9CF4794}"/>
              </a:ext>
            </a:extLst>
          </p:cNvPr>
          <p:cNvCxnSpPr/>
          <p:nvPr/>
        </p:nvCxnSpPr>
        <p:spPr>
          <a:xfrm>
            <a:off x="7627434" y="2297151"/>
            <a:ext cx="640080" cy="0"/>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pic>
        <p:nvPicPr>
          <p:cNvPr id="10" name="Audio Recording Oct 2, 2024 at 8:58:25 PM">
            <a:hlinkClick r:id="" action="ppaction://media"/>
            <a:extLst>
              <a:ext uri="{FF2B5EF4-FFF2-40B4-BE49-F238E27FC236}">
                <a16:creationId xmlns:a16="http://schemas.microsoft.com/office/drawing/2014/main" id="{62F8674F-7B83-DD95-502F-0A3F496E355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803681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0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A picture containing weapon, spectacles&#10;&#10;Description automatically generated">
            <a:extLst>
              <a:ext uri="{FF2B5EF4-FFF2-40B4-BE49-F238E27FC236}">
                <a16:creationId xmlns:a16="http://schemas.microsoft.com/office/drawing/2014/main" id="{A4548F86-DD31-A4FD-8604-3F822831022B}"/>
              </a:ext>
            </a:extLst>
          </p:cNvPr>
          <p:cNvPicPr>
            <a:picLocks noChangeAspect="1"/>
          </p:cNvPicPr>
          <p:nvPr/>
        </p:nvPicPr>
        <p:blipFill>
          <a:blip r:embed="rId4"/>
          <a:stretch>
            <a:fillRect/>
          </a:stretch>
        </p:blipFill>
        <p:spPr>
          <a:xfrm>
            <a:off x="331565" y="709496"/>
            <a:ext cx="5455917" cy="3396307"/>
          </a:xfrm>
          <a:prstGeom prst="rect">
            <a:avLst/>
          </a:prstGeom>
        </p:spPr>
      </p:pic>
      <p:pic>
        <p:nvPicPr>
          <p:cNvPr id="4" name="Picture 3" descr="A close up of an x-ray&#10;&#10;Description automatically generated with low confidence">
            <a:extLst>
              <a:ext uri="{FF2B5EF4-FFF2-40B4-BE49-F238E27FC236}">
                <a16:creationId xmlns:a16="http://schemas.microsoft.com/office/drawing/2014/main" id="{28A5BE65-9188-2A10-1A34-3352027CC7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99414" y="703462"/>
            <a:ext cx="5448300" cy="3396307"/>
          </a:xfrm>
          <a:prstGeom prst="rect">
            <a:avLst/>
          </a:prstGeom>
        </p:spPr>
      </p:pic>
      <p:sp>
        <p:nvSpPr>
          <p:cNvPr id="5" name="TextBox 4">
            <a:extLst>
              <a:ext uri="{FF2B5EF4-FFF2-40B4-BE49-F238E27FC236}">
                <a16:creationId xmlns:a16="http://schemas.microsoft.com/office/drawing/2014/main" id="{5EDA53FF-FBBA-671A-BEF9-FF59BA7F5AB4}"/>
              </a:ext>
            </a:extLst>
          </p:cNvPr>
          <p:cNvSpPr txBox="1"/>
          <p:nvPr/>
        </p:nvSpPr>
        <p:spPr>
          <a:xfrm>
            <a:off x="331565" y="4456385"/>
            <a:ext cx="5455917" cy="646331"/>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T1 post contrast axial view: Right orbital apex thickening and enhancement</a:t>
            </a:r>
          </a:p>
        </p:txBody>
      </p:sp>
      <p:sp>
        <p:nvSpPr>
          <p:cNvPr id="6" name="TextBox 5">
            <a:extLst>
              <a:ext uri="{FF2B5EF4-FFF2-40B4-BE49-F238E27FC236}">
                <a16:creationId xmlns:a16="http://schemas.microsoft.com/office/drawing/2014/main" id="{476F241C-323B-CA41-5697-69E09D4704F9}"/>
              </a:ext>
            </a:extLst>
          </p:cNvPr>
          <p:cNvSpPr txBox="1"/>
          <p:nvPr/>
        </p:nvSpPr>
        <p:spPr>
          <a:xfrm>
            <a:off x="6404520" y="4456384"/>
            <a:ext cx="4477406" cy="646331"/>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T1 post contrast coronal view: Right orbital apex thickening and enhancement</a:t>
            </a:r>
          </a:p>
        </p:txBody>
      </p:sp>
      <p:cxnSp>
        <p:nvCxnSpPr>
          <p:cNvPr id="7" name="Straight Arrow Connector 6">
            <a:extLst>
              <a:ext uri="{FF2B5EF4-FFF2-40B4-BE49-F238E27FC236}">
                <a16:creationId xmlns:a16="http://schemas.microsoft.com/office/drawing/2014/main" id="{409D3462-48D4-54F7-E386-6989EF5A7F84}"/>
              </a:ext>
            </a:extLst>
          </p:cNvPr>
          <p:cNvCxnSpPr/>
          <p:nvPr/>
        </p:nvCxnSpPr>
        <p:spPr>
          <a:xfrm>
            <a:off x="1616927" y="2531327"/>
            <a:ext cx="535258" cy="0"/>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9" name="Straight Arrow Connector 8">
            <a:extLst>
              <a:ext uri="{FF2B5EF4-FFF2-40B4-BE49-F238E27FC236}">
                <a16:creationId xmlns:a16="http://schemas.microsoft.com/office/drawing/2014/main" id="{B759F5ED-E063-3581-3A55-33CBCF305B31}"/>
              </a:ext>
            </a:extLst>
          </p:cNvPr>
          <p:cNvCxnSpPr/>
          <p:nvPr/>
        </p:nvCxnSpPr>
        <p:spPr>
          <a:xfrm>
            <a:off x="7449015" y="1672683"/>
            <a:ext cx="512956"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pic>
        <p:nvPicPr>
          <p:cNvPr id="8" name="Audio Recording Oct 2, 2024 at 9:01:02 PM">
            <a:hlinkClick r:id="" action="ppaction://media"/>
            <a:extLst>
              <a:ext uri="{FF2B5EF4-FFF2-40B4-BE49-F238E27FC236}">
                <a16:creationId xmlns:a16="http://schemas.microsoft.com/office/drawing/2014/main" id="{D6F7E837-606B-D962-2CC0-E8EDE2A22FD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49709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38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0EE31-8A6C-375A-3366-D3FEA7EE4960}"/>
              </a:ext>
            </a:extLst>
          </p:cNvPr>
          <p:cNvSpPr>
            <a:spLocks noGrp="1"/>
          </p:cNvSpPr>
          <p:nvPr>
            <p:ph type="title"/>
          </p:nvPr>
        </p:nvSpPr>
        <p:spPr/>
        <p:txBody>
          <a:bodyPr>
            <a:normAutofit/>
          </a:bodyPr>
          <a:lstStyle/>
          <a:p>
            <a:r>
              <a:rPr lang="en-US" sz="3600" dirty="0">
                <a:latin typeface="Calibri" panose="020F0502020204030204" pitchFamily="34" charset="0"/>
                <a:cs typeface="Calibri" panose="020F0502020204030204" pitchFamily="34" charset="0"/>
              </a:rPr>
              <a:t>Labs Results</a:t>
            </a:r>
          </a:p>
        </p:txBody>
      </p:sp>
      <p:sp>
        <p:nvSpPr>
          <p:cNvPr id="3" name="Content Placeholder 2">
            <a:extLst>
              <a:ext uri="{FF2B5EF4-FFF2-40B4-BE49-F238E27FC236}">
                <a16:creationId xmlns:a16="http://schemas.microsoft.com/office/drawing/2014/main" id="{A293AC55-8BDC-F81B-4649-BB2636C4E846}"/>
              </a:ext>
            </a:extLst>
          </p:cNvPr>
          <p:cNvSpPr>
            <a:spLocks noGrp="1"/>
          </p:cNvSpPr>
          <p:nvPr>
            <p:ph idx="1"/>
          </p:nvPr>
        </p:nvSpPr>
        <p:spPr/>
        <p:txBody>
          <a:bodyPr vert="horz" lIns="91440" tIns="45720" rIns="91440" bIns="45720" rtlCol="0" anchor="t">
            <a:normAutofit/>
          </a:bodyPr>
          <a:lstStyle/>
          <a:p>
            <a:pPr marL="0" indent="0">
              <a:buNone/>
            </a:pPr>
            <a:r>
              <a:rPr lang="en-US" sz="1800" b="1" dirty="0">
                <a:latin typeface="Calibri" panose="020F0502020204030204" pitchFamily="34" charset="0"/>
                <a:ea typeface="+mn-lt"/>
                <a:cs typeface="Calibri" panose="020F0502020204030204" pitchFamily="34" charset="0"/>
              </a:rPr>
              <a:t>Unremarkable</a:t>
            </a:r>
            <a:r>
              <a:rPr lang="en-US" sz="1800" dirty="0">
                <a:latin typeface="Calibri" panose="020F0502020204030204" pitchFamily="34" charset="0"/>
                <a:ea typeface="+mn-lt"/>
                <a:cs typeface="Calibri" panose="020F0502020204030204" pitchFamily="34" charset="0"/>
              </a:rPr>
              <a:t>: </a:t>
            </a:r>
          </a:p>
          <a:p>
            <a:pPr marL="0" indent="0">
              <a:buNone/>
            </a:pPr>
            <a:r>
              <a:rPr lang="en-US" sz="1800" dirty="0">
                <a:latin typeface="Calibri" panose="020F0502020204030204" pitchFamily="34" charset="0"/>
                <a:ea typeface="+mn-lt"/>
                <a:cs typeface="Calibri" panose="020F0502020204030204" pitchFamily="34" charset="0"/>
              </a:rPr>
              <a:t>Lyme, Syphilis, Tb, HIV C, Hepatitis panel</a:t>
            </a:r>
          </a:p>
          <a:p>
            <a:pPr marL="0" indent="0">
              <a:buNone/>
            </a:pPr>
            <a:r>
              <a:rPr lang="en-US" sz="1800" dirty="0">
                <a:latin typeface="Calibri" panose="020F0502020204030204" pitchFamily="34" charset="0"/>
                <a:ea typeface="+mn-lt"/>
                <a:cs typeface="Calibri" panose="020F0502020204030204" pitchFamily="34" charset="0"/>
              </a:rPr>
              <a:t>Erythrocyte sedimentation rate, C- Reactive protein, Angiotensin converting enzyme, Anti- neutrophil cytoplasmic antibody, Thyroid, IgG panel, Ds DNA, ACA, Sjogren's, Rheumatoid factor, Serum protein electrophoresis, Beta-2 glycoprotein 1 antibodies, HbA1c (glycated hemoglobin)</a:t>
            </a:r>
          </a:p>
          <a:p>
            <a:pPr marL="0" indent="0">
              <a:buNone/>
            </a:pPr>
            <a:r>
              <a:rPr lang="en-US" sz="1800" dirty="0">
                <a:latin typeface="Calibri" panose="020F0502020204030204" pitchFamily="34" charset="0"/>
                <a:cs typeface="Calibri" panose="020F0502020204030204" pitchFamily="34" charset="0"/>
              </a:rPr>
              <a:t>CSF studies </a:t>
            </a:r>
          </a:p>
        </p:txBody>
      </p:sp>
      <p:pic>
        <p:nvPicPr>
          <p:cNvPr id="5" name="Audio Recording Oct 2, 2024 at 9:04:31 PM">
            <a:hlinkClick r:id="" action="ppaction://media"/>
            <a:extLst>
              <a:ext uri="{FF2B5EF4-FFF2-40B4-BE49-F238E27FC236}">
                <a16:creationId xmlns:a16="http://schemas.microsoft.com/office/drawing/2014/main" id="{3DF5BF56-DF8E-5243-59EE-9F2A85A9167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52208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4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8D15A-0F4C-554D-DD32-A5236D596089}"/>
              </a:ext>
            </a:extLst>
          </p:cNvPr>
          <p:cNvSpPr>
            <a:spLocks noGrp="1"/>
          </p:cNvSpPr>
          <p:nvPr>
            <p:ph type="title"/>
          </p:nvPr>
        </p:nvSpPr>
        <p:spPr/>
        <p:txBody>
          <a:bodyPr>
            <a:normAutofit/>
          </a:bodyPr>
          <a:lstStyle/>
          <a:p>
            <a:r>
              <a:rPr lang="en-US" sz="3600" dirty="0">
                <a:latin typeface="Calibri" panose="020F0502020204030204" pitchFamily="34" charset="0"/>
                <a:cs typeface="Calibri" panose="020F0502020204030204" pitchFamily="34" charset="0"/>
              </a:rPr>
              <a:t>How do you treat the patient?</a:t>
            </a:r>
          </a:p>
        </p:txBody>
      </p:sp>
      <p:sp>
        <p:nvSpPr>
          <p:cNvPr id="3" name="Content Placeholder 2">
            <a:extLst>
              <a:ext uri="{FF2B5EF4-FFF2-40B4-BE49-F238E27FC236}">
                <a16:creationId xmlns:a16="http://schemas.microsoft.com/office/drawing/2014/main" id="{FA217377-6876-1799-F66F-B5BAB11CCCD8}"/>
              </a:ext>
            </a:extLst>
          </p:cNvPr>
          <p:cNvSpPr>
            <a:spLocks noGrp="1"/>
          </p:cNvSpPr>
          <p:nvPr>
            <p:ph idx="1"/>
          </p:nvPr>
        </p:nvSpPr>
        <p:spPr/>
        <p:txBody>
          <a:bodyPr vert="horz" lIns="91440" tIns="45720" rIns="91440" bIns="45720" rtlCol="0" anchor="t">
            <a:normAutofit/>
          </a:bodyPr>
          <a:lstStyle/>
          <a:p>
            <a:r>
              <a:rPr lang="en-US" sz="1800" dirty="0">
                <a:latin typeface="Calibri" panose="020F0502020204030204" pitchFamily="34" charset="0"/>
                <a:cs typeface="Calibri" panose="020F0502020204030204" pitchFamily="34" charset="0"/>
              </a:rPr>
              <a:t>High dose steroids</a:t>
            </a:r>
          </a:p>
          <a:p>
            <a:endParaRPr lang="en-US" sz="2000" dirty="0">
              <a:cs typeface="Calibri"/>
            </a:endParaRPr>
          </a:p>
          <a:p>
            <a:endParaRPr lang="en-US" sz="2000" dirty="0">
              <a:cs typeface="Calibri"/>
            </a:endParaRPr>
          </a:p>
          <a:p>
            <a:endParaRPr lang="en-US" sz="2000" dirty="0">
              <a:cs typeface="Calibri"/>
            </a:endParaRPr>
          </a:p>
          <a:p>
            <a:pPr marL="0" indent="0">
              <a:buNone/>
            </a:pPr>
            <a:endParaRPr lang="en-US" dirty="0">
              <a:cs typeface="Calibri"/>
            </a:endParaRPr>
          </a:p>
          <a:p>
            <a:pPr marL="0" indent="0">
              <a:buNone/>
            </a:pPr>
            <a:endParaRPr lang="en-US" dirty="0">
              <a:cs typeface="Calibri"/>
            </a:endParaRPr>
          </a:p>
          <a:p>
            <a:pPr marL="0" indent="0">
              <a:buNone/>
            </a:pPr>
            <a:endParaRPr lang="en-US" dirty="0">
              <a:cs typeface="Calibri"/>
            </a:endParaRPr>
          </a:p>
          <a:p>
            <a:pPr marL="0" indent="0">
              <a:buNone/>
            </a:pPr>
            <a:endParaRPr lang="en-US" dirty="0">
              <a:cs typeface="Calibri"/>
            </a:endParaRPr>
          </a:p>
        </p:txBody>
      </p:sp>
      <p:pic>
        <p:nvPicPr>
          <p:cNvPr id="5" name="Audio Recording Sep 29, 2024 at 11:27:34 PM">
            <a:hlinkClick r:id="" action="ppaction://media"/>
            <a:extLst>
              <a:ext uri="{FF2B5EF4-FFF2-40B4-BE49-F238E27FC236}">
                <a16:creationId xmlns:a16="http://schemas.microsoft.com/office/drawing/2014/main" id="{3C854CF4-EA02-CD04-3235-FAE0CFBB480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267712" y="3011075"/>
            <a:ext cx="812800" cy="812800"/>
          </a:xfrm>
          <a:prstGeom prst="rect">
            <a:avLst/>
          </a:prstGeom>
        </p:spPr>
      </p:pic>
      <p:pic>
        <p:nvPicPr>
          <p:cNvPr id="6" name="Audio Recording Oct 2, 2024 at 9:07:24 PM">
            <a:hlinkClick r:id="" action="ppaction://media"/>
            <a:extLst>
              <a:ext uri="{FF2B5EF4-FFF2-40B4-BE49-F238E27FC236}">
                <a16:creationId xmlns:a16="http://schemas.microsoft.com/office/drawing/2014/main" id="{46EB8FE5-48B3-164D-D8EB-A419CAECD9D2}"/>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545849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52"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774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5"/>
                </p:tgtEl>
              </p:cMediaNode>
            </p:audio>
            <p:audio>
              <p:cMediaNode vol="80000" showWhenStopped="0">
                <p:cTn id="18"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2942D-DA34-EFA1-4A42-A11E17DD181C}"/>
              </a:ext>
            </a:extLst>
          </p:cNvPr>
          <p:cNvSpPr>
            <a:spLocks noGrp="1"/>
          </p:cNvSpPr>
          <p:nvPr>
            <p:ph type="title"/>
          </p:nvPr>
        </p:nvSpPr>
        <p:spPr/>
        <p:txBody>
          <a:bodyPr>
            <a:normAutofit/>
          </a:bodyPr>
          <a:lstStyle/>
          <a:p>
            <a:r>
              <a:rPr lang="en-US" sz="2400" dirty="0">
                <a:latin typeface="Calibri" panose="020F0502020204030204" pitchFamily="34" charset="0"/>
                <a:cs typeface="Calibri" panose="020F0502020204030204" pitchFamily="34" charset="0"/>
              </a:rPr>
              <a:t>Ongoing history</a:t>
            </a:r>
          </a:p>
        </p:txBody>
      </p:sp>
      <p:sp>
        <p:nvSpPr>
          <p:cNvPr id="3" name="Content Placeholder 2">
            <a:extLst>
              <a:ext uri="{FF2B5EF4-FFF2-40B4-BE49-F238E27FC236}">
                <a16:creationId xmlns:a16="http://schemas.microsoft.com/office/drawing/2014/main" id="{E85BD44F-3014-C548-38CA-B7AAA4240793}"/>
              </a:ext>
            </a:extLst>
          </p:cNvPr>
          <p:cNvSpPr>
            <a:spLocks noGrp="1"/>
          </p:cNvSpPr>
          <p:nvPr>
            <p:ph idx="1"/>
          </p:nvPr>
        </p:nvSpPr>
        <p:spPr/>
        <p:txBody>
          <a:bodyPr vert="horz" lIns="91440" tIns="45720" rIns="91440" bIns="45720" rtlCol="0" anchor="t">
            <a:normAutofit/>
          </a:bodyPr>
          <a:lstStyle/>
          <a:p>
            <a:r>
              <a:rPr lang="en-US" sz="2000" dirty="0">
                <a:latin typeface="Calibri" panose="020F0502020204030204" pitchFamily="34" charset="0"/>
                <a:cs typeface="Calibri" panose="020F0502020204030204" pitchFamily="34" charset="0"/>
              </a:rPr>
              <a:t>Significant improvement in symptoms on the second day of intravenous steroid.</a:t>
            </a:r>
          </a:p>
          <a:p>
            <a:r>
              <a:rPr lang="en-US" sz="2000" dirty="0">
                <a:latin typeface="Calibri" panose="020F0502020204030204" pitchFamily="34" charset="0"/>
                <a:cs typeface="Calibri" panose="020F0502020204030204" pitchFamily="34" charset="0"/>
              </a:rPr>
              <a:t>Discharged home with slow prednisolone taper over 3 weeks.</a:t>
            </a:r>
          </a:p>
          <a:p>
            <a:pPr marL="0" indent="0">
              <a:buNone/>
            </a:pPr>
            <a:endParaRPr lang="en-US" sz="2000" dirty="0">
              <a:latin typeface="Calibri" panose="020F0502020204030204" pitchFamily="34" charset="0"/>
              <a:cs typeface="Calibri" panose="020F0502020204030204" pitchFamily="34" charset="0"/>
            </a:endParaRPr>
          </a:p>
          <a:p>
            <a:pPr marL="0" indent="0">
              <a:buNone/>
            </a:pPr>
            <a:r>
              <a:rPr lang="en-US" dirty="0">
                <a:ea typeface="+mn-lt"/>
                <a:cs typeface="+mn-lt"/>
              </a:rPr>
              <a:t>                         March 8th                                                March 30</a:t>
            </a:r>
          </a:p>
        </p:txBody>
      </p:sp>
      <p:pic>
        <p:nvPicPr>
          <p:cNvPr id="4" name="Picture 4">
            <a:extLst>
              <a:ext uri="{FF2B5EF4-FFF2-40B4-BE49-F238E27FC236}">
                <a16:creationId xmlns:a16="http://schemas.microsoft.com/office/drawing/2014/main" id="{39EED82E-0F77-9C8B-6934-D4EADE75B07B}"/>
              </a:ext>
            </a:extLst>
          </p:cNvPr>
          <p:cNvPicPr>
            <a:picLocks noChangeAspect="1"/>
          </p:cNvPicPr>
          <p:nvPr/>
        </p:nvPicPr>
        <p:blipFill>
          <a:blip r:embed="rId4"/>
          <a:stretch>
            <a:fillRect/>
          </a:stretch>
        </p:blipFill>
        <p:spPr>
          <a:xfrm>
            <a:off x="926690" y="2887579"/>
            <a:ext cx="10338619" cy="2496045"/>
          </a:xfrm>
          <a:prstGeom prst="rect">
            <a:avLst/>
          </a:prstGeom>
        </p:spPr>
      </p:pic>
      <p:sp>
        <p:nvSpPr>
          <p:cNvPr id="5" name="TextBox 4">
            <a:extLst>
              <a:ext uri="{FF2B5EF4-FFF2-40B4-BE49-F238E27FC236}">
                <a16:creationId xmlns:a16="http://schemas.microsoft.com/office/drawing/2014/main" id="{3B183F1D-E48B-8D1A-07F1-3791BB2FEEF5}"/>
              </a:ext>
            </a:extLst>
          </p:cNvPr>
          <p:cNvSpPr txBox="1"/>
          <p:nvPr/>
        </p:nvSpPr>
        <p:spPr>
          <a:xfrm>
            <a:off x="2535382" y="5791200"/>
            <a:ext cx="2036618" cy="369332"/>
          </a:xfrm>
          <a:prstGeom prst="rect">
            <a:avLst/>
          </a:prstGeom>
          <a:noFill/>
        </p:spPr>
        <p:txBody>
          <a:bodyPr wrap="square" rtlCol="0">
            <a:spAutoFit/>
          </a:bodyPr>
          <a:lstStyle/>
          <a:p>
            <a:r>
              <a:rPr lang="en-US" dirty="0"/>
              <a:t>At Presentation</a:t>
            </a:r>
          </a:p>
        </p:txBody>
      </p:sp>
      <p:sp>
        <p:nvSpPr>
          <p:cNvPr id="6" name="TextBox 5">
            <a:extLst>
              <a:ext uri="{FF2B5EF4-FFF2-40B4-BE49-F238E27FC236}">
                <a16:creationId xmlns:a16="http://schemas.microsoft.com/office/drawing/2014/main" id="{314E3249-9F40-8E5A-0F09-4968493DB8B5}"/>
              </a:ext>
            </a:extLst>
          </p:cNvPr>
          <p:cNvSpPr txBox="1"/>
          <p:nvPr/>
        </p:nvSpPr>
        <p:spPr>
          <a:xfrm>
            <a:off x="7897091" y="5805055"/>
            <a:ext cx="2798617" cy="369332"/>
          </a:xfrm>
          <a:prstGeom prst="rect">
            <a:avLst/>
          </a:prstGeom>
          <a:noFill/>
        </p:spPr>
        <p:txBody>
          <a:bodyPr wrap="square" rtlCol="0">
            <a:spAutoFit/>
          </a:bodyPr>
          <a:lstStyle/>
          <a:p>
            <a:r>
              <a:rPr lang="en-US" dirty="0"/>
              <a:t>After day 2 of I/V steroids</a:t>
            </a:r>
          </a:p>
        </p:txBody>
      </p:sp>
      <p:pic>
        <p:nvPicPr>
          <p:cNvPr id="8" name="Audio Recording Sep 29, 2024 at 11:30:53 PM">
            <a:hlinkClick r:id="" action="ppaction://media"/>
            <a:extLst>
              <a:ext uri="{FF2B5EF4-FFF2-40B4-BE49-F238E27FC236}">
                <a16:creationId xmlns:a16="http://schemas.microsoft.com/office/drawing/2014/main" id="{7764012A-A814-6146-B9E5-B3D5AFBAFF3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300954" y="3022600"/>
            <a:ext cx="812800" cy="812800"/>
          </a:xfrm>
          <a:prstGeom prst="rect">
            <a:avLst/>
          </a:prstGeom>
        </p:spPr>
      </p:pic>
    </p:spTree>
    <p:extLst>
      <p:ext uri="{BB962C8B-B14F-4D97-AF65-F5344CB8AC3E}">
        <p14:creationId xmlns:p14="http://schemas.microsoft.com/office/powerpoint/2010/main" val="1208288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6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39D06-2771-6CBB-3BAC-C47B46335A7E}"/>
              </a:ext>
            </a:extLst>
          </p:cNvPr>
          <p:cNvSpPr>
            <a:spLocks noGrp="1"/>
          </p:cNvSpPr>
          <p:nvPr>
            <p:ph type="title"/>
          </p:nvPr>
        </p:nvSpPr>
        <p:spPr/>
        <p:txBody>
          <a:bodyPr>
            <a:normAutofit/>
          </a:bodyPr>
          <a:lstStyle/>
          <a:p>
            <a:r>
              <a:rPr lang="en-US" sz="2400" dirty="0">
                <a:latin typeface="Calibri" panose="020F0502020204030204" pitchFamily="34" charset="0"/>
                <a:cs typeface="Calibri" panose="020F0502020204030204" pitchFamily="34" charset="0"/>
              </a:rPr>
              <a:t>Clinic follow up at 8 weeks after initial presentation</a:t>
            </a:r>
          </a:p>
        </p:txBody>
      </p:sp>
      <p:sp>
        <p:nvSpPr>
          <p:cNvPr id="3" name="Content Placeholder 2">
            <a:extLst>
              <a:ext uri="{FF2B5EF4-FFF2-40B4-BE49-F238E27FC236}">
                <a16:creationId xmlns:a16="http://schemas.microsoft.com/office/drawing/2014/main" id="{0C9DAC42-00C9-E052-E172-F25D583B3A77}"/>
              </a:ext>
            </a:extLst>
          </p:cNvPr>
          <p:cNvSpPr>
            <a:spLocks noGrp="1"/>
          </p:cNvSpPr>
          <p:nvPr>
            <p:ph idx="1"/>
          </p:nvPr>
        </p:nvSpPr>
        <p:spPr/>
        <p:txBody>
          <a:bodyPr vert="horz" lIns="91440" tIns="45720" rIns="91440" bIns="45720" rtlCol="0" anchor="t">
            <a:normAutofit/>
          </a:bodyPr>
          <a:lstStyle/>
          <a:p>
            <a:r>
              <a:rPr lang="en-US" sz="2000" dirty="0">
                <a:latin typeface="Calibri" panose="020F0502020204030204" pitchFamily="34" charset="0"/>
                <a:ea typeface="+mn-lt"/>
                <a:cs typeface="Calibri" panose="020F0502020204030204" pitchFamily="34" charset="0"/>
              </a:rPr>
              <a:t>Diplopia nearly resolved ( slight only in right gaze) </a:t>
            </a:r>
          </a:p>
          <a:p>
            <a:r>
              <a:rPr lang="en-US" sz="2000" dirty="0">
                <a:latin typeface="Calibri" panose="020F0502020204030204" pitchFamily="34" charset="0"/>
                <a:cs typeface="Calibri" panose="020F0502020204030204" pitchFamily="34" charset="0"/>
              </a:rPr>
              <a:t>Intermittent right temple throbbing headache from last 5 days, scale (3-5/10), improves with naproxen.</a:t>
            </a:r>
          </a:p>
          <a:p>
            <a:r>
              <a:rPr lang="en-US" sz="2000" dirty="0">
                <a:latin typeface="Calibri" panose="020F0502020204030204" pitchFamily="34" charset="0"/>
                <a:cs typeface="Calibri" panose="020F0502020204030204" pitchFamily="34" charset="0"/>
              </a:rPr>
              <a:t>Scalp tenderness and right ear pain.</a:t>
            </a:r>
          </a:p>
          <a:p>
            <a:r>
              <a:rPr lang="en-US" sz="2000" dirty="0">
                <a:latin typeface="Calibri" panose="020F0502020204030204" pitchFamily="34" charset="0"/>
                <a:cs typeface="Calibri" panose="020F0502020204030204" pitchFamily="34" charset="0"/>
              </a:rPr>
              <a:t>Denies vision changes/ jaw pain/ TVO.</a:t>
            </a:r>
          </a:p>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Off Prednisone for last 4.5 weeks.</a:t>
            </a:r>
          </a:p>
          <a:p>
            <a:pPr marL="0" indent="0">
              <a:buNone/>
            </a:pPr>
            <a:endParaRPr lang="en-US" sz="2400" dirty="0">
              <a:latin typeface="Times New Roman"/>
              <a:cs typeface="Calibri"/>
            </a:endParaRPr>
          </a:p>
          <a:p>
            <a:endParaRPr lang="en-US" dirty="0">
              <a:cs typeface="Calibri"/>
            </a:endParaRPr>
          </a:p>
          <a:p>
            <a:endParaRPr lang="en-US" dirty="0">
              <a:cs typeface="Calibri"/>
            </a:endParaRPr>
          </a:p>
        </p:txBody>
      </p:sp>
      <p:pic>
        <p:nvPicPr>
          <p:cNvPr id="5" name="Audio Recording Oct 2, 2024 at 10:56:54 PM">
            <a:hlinkClick r:id="" action="ppaction://media"/>
            <a:extLst>
              <a:ext uri="{FF2B5EF4-FFF2-40B4-BE49-F238E27FC236}">
                <a16:creationId xmlns:a16="http://schemas.microsoft.com/office/drawing/2014/main" id="{0E4DACB4-79D0-6517-06F0-6D100A64AB1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969401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97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B1FFD-988A-37BB-2EC4-380AD07BDF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A22EE1-4A2E-ABE8-F9A1-7BB69542D2CF}"/>
              </a:ext>
            </a:extLst>
          </p:cNvPr>
          <p:cNvSpPr>
            <a:spLocks noGrp="1"/>
          </p:cNvSpPr>
          <p:nvPr>
            <p:ph type="title"/>
          </p:nvPr>
        </p:nvSpPr>
        <p:spPr/>
        <p:txBody>
          <a:bodyPr/>
          <a:lstStyle/>
          <a:p>
            <a:r>
              <a:rPr lang="en-US" dirty="0">
                <a:latin typeface="+mn-lt"/>
                <a:cs typeface="Calibri Light"/>
              </a:rPr>
              <a:t>Exam</a:t>
            </a:r>
            <a:endParaRPr lang="en-US" dirty="0">
              <a:latin typeface="+mn-lt"/>
            </a:endParaRPr>
          </a:p>
        </p:txBody>
      </p:sp>
      <p:graphicFrame>
        <p:nvGraphicFramePr>
          <p:cNvPr id="7" name="Table 7">
            <a:extLst>
              <a:ext uri="{FF2B5EF4-FFF2-40B4-BE49-F238E27FC236}">
                <a16:creationId xmlns:a16="http://schemas.microsoft.com/office/drawing/2014/main" id="{4D623113-E46E-A6D2-EF69-E5314A5EAF4E}"/>
              </a:ext>
            </a:extLst>
          </p:cNvPr>
          <p:cNvGraphicFramePr>
            <a:graphicFrameLocks noGrp="1"/>
          </p:cNvGraphicFramePr>
          <p:nvPr>
            <p:ph idx="1"/>
            <p:extLst>
              <p:ext uri="{D42A27DB-BD31-4B8C-83A1-F6EECF244321}">
                <p14:modId xmlns:p14="http://schemas.microsoft.com/office/powerpoint/2010/main" val="1436603671"/>
              </p:ext>
            </p:extLst>
          </p:nvPr>
        </p:nvGraphicFramePr>
        <p:xfrm>
          <a:off x="838200" y="1825625"/>
          <a:ext cx="10515600" cy="2865120"/>
        </p:xfrm>
        <a:graphic>
          <a:graphicData uri="http://schemas.openxmlformats.org/drawingml/2006/table">
            <a:tbl>
              <a:tblPr firstRow="1" bandRow="1">
                <a:tableStyleId>{073A0DAA-6AF3-43AB-8588-CEC1D06C72B9}</a:tableStyleId>
              </a:tblPr>
              <a:tblGrid>
                <a:gridCol w="3505200">
                  <a:extLst>
                    <a:ext uri="{9D8B030D-6E8A-4147-A177-3AD203B41FA5}">
                      <a16:colId xmlns:a16="http://schemas.microsoft.com/office/drawing/2014/main" val="3706183369"/>
                    </a:ext>
                  </a:extLst>
                </a:gridCol>
                <a:gridCol w="3505200">
                  <a:extLst>
                    <a:ext uri="{9D8B030D-6E8A-4147-A177-3AD203B41FA5}">
                      <a16:colId xmlns:a16="http://schemas.microsoft.com/office/drawing/2014/main" val="1462243009"/>
                    </a:ext>
                  </a:extLst>
                </a:gridCol>
                <a:gridCol w="3505200">
                  <a:extLst>
                    <a:ext uri="{9D8B030D-6E8A-4147-A177-3AD203B41FA5}">
                      <a16:colId xmlns:a16="http://schemas.microsoft.com/office/drawing/2014/main" val="153520180"/>
                    </a:ext>
                  </a:extLst>
                </a:gridCol>
              </a:tblGrid>
              <a:tr h="370840">
                <a:tc>
                  <a:txBody>
                    <a:bodyPr/>
                    <a:lstStyle/>
                    <a:p>
                      <a:endParaRPr lang="en-US" dirty="0"/>
                    </a:p>
                  </a:txBody>
                  <a:tcPr/>
                </a:tc>
                <a:tc>
                  <a:txBody>
                    <a:bodyPr/>
                    <a:lstStyle/>
                    <a:p>
                      <a:r>
                        <a:rPr lang="en-US" dirty="0"/>
                        <a:t>                             OD</a:t>
                      </a:r>
                    </a:p>
                  </a:txBody>
                  <a:tcPr/>
                </a:tc>
                <a:tc>
                  <a:txBody>
                    <a:bodyPr/>
                    <a:lstStyle/>
                    <a:p>
                      <a:r>
                        <a:rPr lang="en-US"/>
                        <a:t>                         OS</a:t>
                      </a:r>
                    </a:p>
                  </a:txBody>
                  <a:tcPr/>
                </a:tc>
                <a:extLst>
                  <a:ext uri="{0D108BD9-81ED-4DB2-BD59-A6C34878D82A}">
                    <a16:rowId xmlns:a16="http://schemas.microsoft.com/office/drawing/2014/main" val="1661345646"/>
                  </a:ext>
                </a:extLst>
              </a:tr>
              <a:tr h="370840">
                <a:tc>
                  <a:txBody>
                    <a:bodyPr/>
                    <a:lstStyle/>
                    <a:p>
                      <a:r>
                        <a:rPr lang="en-US"/>
                        <a:t>Vision</a:t>
                      </a:r>
                    </a:p>
                  </a:txBody>
                  <a:tcPr/>
                </a:tc>
                <a:tc>
                  <a:txBody>
                    <a:bodyPr/>
                    <a:lstStyle/>
                    <a:p>
                      <a:r>
                        <a:rPr lang="en-US" dirty="0"/>
                        <a:t>20/20-1 (with Ph)</a:t>
                      </a:r>
                    </a:p>
                  </a:txBody>
                  <a:tcPr/>
                </a:tc>
                <a:tc>
                  <a:txBody>
                    <a:bodyPr/>
                    <a:lstStyle/>
                    <a:p>
                      <a:r>
                        <a:rPr lang="en-US"/>
                        <a:t>20/20-2</a:t>
                      </a:r>
                    </a:p>
                  </a:txBody>
                  <a:tcPr/>
                </a:tc>
                <a:extLst>
                  <a:ext uri="{0D108BD9-81ED-4DB2-BD59-A6C34878D82A}">
                    <a16:rowId xmlns:a16="http://schemas.microsoft.com/office/drawing/2014/main" val="2704364542"/>
                  </a:ext>
                </a:extLst>
              </a:tr>
              <a:tr h="370840">
                <a:tc>
                  <a:txBody>
                    <a:bodyPr/>
                    <a:lstStyle/>
                    <a:p>
                      <a:r>
                        <a:rPr lang="en-US"/>
                        <a:t>Pupils</a:t>
                      </a:r>
                    </a:p>
                  </a:txBody>
                  <a:tcPr/>
                </a:tc>
                <a:tc>
                  <a:txBody>
                    <a:bodyPr/>
                    <a:lstStyle/>
                    <a:p>
                      <a:r>
                        <a:rPr lang="en-US" dirty="0"/>
                        <a:t>Normal size, shape, reaction, no anisocoria, no RAPD</a:t>
                      </a:r>
                    </a:p>
                  </a:txBody>
                  <a:tcPr/>
                </a:tc>
                <a:tc>
                  <a:txBody>
                    <a:bodyPr/>
                    <a:lstStyle/>
                    <a:p>
                      <a:r>
                        <a:rPr lang="en-US" dirty="0"/>
                        <a:t>Normal size, shape, reaction, no anisocoria, no RAPD</a:t>
                      </a:r>
                    </a:p>
                  </a:txBody>
                  <a:tcPr/>
                </a:tc>
                <a:extLst>
                  <a:ext uri="{0D108BD9-81ED-4DB2-BD59-A6C34878D82A}">
                    <a16:rowId xmlns:a16="http://schemas.microsoft.com/office/drawing/2014/main" val="776992071"/>
                  </a:ext>
                </a:extLst>
              </a:tr>
              <a:tr h="370840">
                <a:tc>
                  <a:txBody>
                    <a:bodyPr/>
                    <a:lstStyle/>
                    <a:p>
                      <a:r>
                        <a:rPr lang="en-US"/>
                        <a:t>Colors</a:t>
                      </a:r>
                    </a:p>
                  </a:txBody>
                  <a:tcPr/>
                </a:tc>
                <a:tc>
                  <a:txBody>
                    <a:bodyPr/>
                    <a:lstStyle/>
                    <a:p>
                      <a:r>
                        <a:rPr lang="en-US"/>
                        <a:t>10/10</a:t>
                      </a:r>
                    </a:p>
                  </a:txBody>
                  <a:tcPr/>
                </a:tc>
                <a:tc>
                  <a:txBody>
                    <a:bodyPr/>
                    <a:lstStyle/>
                    <a:p>
                      <a:r>
                        <a:rPr lang="en-US"/>
                        <a:t>10/10</a:t>
                      </a:r>
                    </a:p>
                  </a:txBody>
                  <a:tcPr/>
                </a:tc>
                <a:extLst>
                  <a:ext uri="{0D108BD9-81ED-4DB2-BD59-A6C34878D82A}">
                    <a16:rowId xmlns:a16="http://schemas.microsoft.com/office/drawing/2014/main" val="1142662524"/>
                  </a:ext>
                </a:extLst>
              </a:tr>
              <a:tr h="370840">
                <a:tc>
                  <a:txBody>
                    <a:bodyPr/>
                    <a:lstStyle/>
                    <a:p>
                      <a:r>
                        <a:rPr lang="en-US"/>
                        <a:t>EOM</a:t>
                      </a:r>
                    </a:p>
                  </a:txBody>
                  <a:tcPr/>
                </a:tc>
                <a:tc>
                  <a:txBody>
                    <a:bodyPr/>
                    <a:lstStyle/>
                    <a:p>
                      <a:r>
                        <a:rPr lang="en-US" dirty="0">
                          <a:solidFill>
                            <a:srgbClr val="FF0000"/>
                          </a:solidFill>
                        </a:rPr>
                        <a:t>Trace abduction deficit (-0.5)</a:t>
                      </a:r>
                    </a:p>
                  </a:txBody>
                  <a:tcPr/>
                </a:tc>
                <a:tc>
                  <a:txBody>
                    <a:bodyPr/>
                    <a:lstStyle/>
                    <a:p>
                      <a:r>
                        <a:rPr lang="en-US"/>
                        <a:t>Full</a:t>
                      </a:r>
                    </a:p>
                  </a:txBody>
                  <a:tcPr/>
                </a:tc>
                <a:extLst>
                  <a:ext uri="{0D108BD9-81ED-4DB2-BD59-A6C34878D82A}">
                    <a16:rowId xmlns:a16="http://schemas.microsoft.com/office/drawing/2014/main" val="1641167347"/>
                  </a:ext>
                </a:extLst>
              </a:tr>
              <a:tr h="370840">
                <a:tc>
                  <a:txBody>
                    <a:bodyPr/>
                    <a:lstStyle/>
                    <a:p>
                      <a:r>
                        <a:rPr lang="en-US"/>
                        <a:t>IOP</a:t>
                      </a:r>
                    </a:p>
                  </a:txBody>
                  <a:tcPr/>
                </a:tc>
                <a:tc>
                  <a:txBody>
                    <a:bodyPr/>
                    <a:lstStyle/>
                    <a:p>
                      <a:r>
                        <a:rPr lang="en-US"/>
                        <a:t>14</a:t>
                      </a:r>
                    </a:p>
                  </a:txBody>
                  <a:tcPr/>
                </a:tc>
                <a:tc>
                  <a:txBody>
                    <a:bodyPr/>
                    <a:lstStyle/>
                    <a:p>
                      <a:r>
                        <a:rPr lang="en-US"/>
                        <a:t>15</a:t>
                      </a:r>
                    </a:p>
                  </a:txBody>
                  <a:tcPr/>
                </a:tc>
                <a:extLst>
                  <a:ext uri="{0D108BD9-81ED-4DB2-BD59-A6C34878D82A}">
                    <a16:rowId xmlns:a16="http://schemas.microsoft.com/office/drawing/2014/main" val="4229183249"/>
                  </a:ext>
                </a:extLst>
              </a:tr>
              <a:tr h="370840">
                <a:tc>
                  <a:txBody>
                    <a:bodyPr/>
                    <a:lstStyle/>
                    <a:p>
                      <a:r>
                        <a:rPr lang="en-US"/>
                        <a:t>HVF</a:t>
                      </a:r>
                    </a:p>
                  </a:txBody>
                  <a:tcPr/>
                </a:tc>
                <a:tc>
                  <a:txBody>
                    <a:bodyPr/>
                    <a:lstStyle/>
                    <a:p>
                      <a:r>
                        <a:rPr lang="en-US"/>
                        <a:t>Full</a:t>
                      </a:r>
                    </a:p>
                  </a:txBody>
                  <a:tcPr/>
                </a:tc>
                <a:tc>
                  <a:txBody>
                    <a:bodyPr/>
                    <a:lstStyle/>
                    <a:p>
                      <a:r>
                        <a:rPr lang="en-US" dirty="0"/>
                        <a:t>Full</a:t>
                      </a:r>
                    </a:p>
                  </a:txBody>
                  <a:tcPr/>
                </a:tc>
                <a:extLst>
                  <a:ext uri="{0D108BD9-81ED-4DB2-BD59-A6C34878D82A}">
                    <a16:rowId xmlns:a16="http://schemas.microsoft.com/office/drawing/2014/main" val="4175240017"/>
                  </a:ext>
                </a:extLst>
              </a:tr>
            </a:tbl>
          </a:graphicData>
        </a:graphic>
      </p:graphicFrame>
      <p:sp>
        <p:nvSpPr>
          <p:cNvPr id="3" name="TextBox 2">
            <a:extLst>
              <a:ext uri="{FF2B5EF4-FFF2-40B4-BE49-F238E27FC236}">
                <a16:creationId xmlns:a16="http://schemas.microsoft.com/office/drawing/2014/main" id="{104E53F8-2249-0191-910A-8522A412839D}"/>
              </a:ext>
            </a:extLst>
          </p:cNvPr>
          <p:cNvSpPr txBox="1"/>
          <p:nvPr/>
        </p:nvSpPr>
        <p:spPr>
          <a:xfrm>
            <a:off x="945931" y="5150069"/>
            <a:ext cx="4903586" cy="646331"/>
          </a:xfrm>
          <a:prstGeom prst="rect">
            <a:avLst/>
          </a:prstGeom>
          <a:noFill/>
        </p:spPr>
        <p:txBody>
          <a:bodyPr wrap="none" rtlCol="0">
            <a:spAutoFit/>
          </a:bodyPr>
          <a:lstStyle/>
          <a:p>
            <a:r>
              <a:rPr lang="en-US" dirty="0">
                <a:effectLst/>
              </a:rPr>
              <a:t>Cranial nerve examination is normal except for 6</a:t>
            </a:r>
            <a:r>
              <a:rPr lang="en-US" baseline="30000" dirty="0">
                <a:effectLst/>
              </a:rPr>
              <a:t>th</a:t>
            </a:r>
            <a:r>
              <a:rPr lang="en-US" dirty="0">
                <a:effectLst/>
              </a:rPr>
              <a:t>.</a:t>
            </a:r>
          </a:p>
          <a:p>
            <a:endParaRPr lang="en-US" dirty="0"/>
          </a:p>
        </p:txBody>
      </p:sp>
      <p:pic>
        <p:nvPicPr>
          <p:cNvPr id="4" name="Audio Recording Sep 29, 2024 at 11:39:46 PM">
            <a:hlinkClick r:id="" action="ppaction://media"/>
            <a:extLst>
              <a:ext uri="{FF2B5EF4-FFF2-40B4-BE49-F238E27FC236}">
                <a16:creationId xmlns:a16="http://schemas.microsoft.com/office/drawing/2014/main" id="{8788B8F4-82AB-3106-D4F5-48CD9AB4D1F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742136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36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8AA6F-D323-44E5-CAC6-F2A852CB40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5CE4E2-EF11-2879-E86C-60688BF464AC}"/>
              </a:ext>
            </a:extLst>
          </p:cNvPr>
          <p:cNvSpPr>
            <a:spLocks noGrp="1"/>
          </p:cNvSpPr>
          <p:nvPr>
            <p:ph type="title"/>
          </p:nvPr>
        </p:nvSpPr>
        <p:spPr/>
        <p:txBody>
          <a:bodyPr>
            <a:normAutofit/>
          </a:bodyPr>
          <a:lstStyle/>
          <a:p>
            <a:r>
              <a:rPr lang="en-US" sz="3600" dirty="0">
                <a:latin typeface="+mn-lt"/>
              </a:rPr>
              <a:t>Exam</a:t>
            </a:r>
          </a:p>
        </p:txBody>
      </p:sp>
      <p:graphicFrame>
        <p:nvGraphicFramePr>
          <p:cNvPr id="5" name="Table 5">
            <a:extLst>
              <a:ext uri="{FF2B5EF4-FFF2-40B4-BE49-F238E27FC236}">
                <a16:creationId xmlns:a16="http://schemas.microsoft.com/office/drawing/2014/main" id="{A0F0E070-3681-6903-C640-300284EB5F16}"/>
              </a:ext>
            </a:extLst>
          </p:cNvPr>
          <p:cNvGraphicFramePr>
            <a:graphicFrameLocks noGrp="1"/>
          </p:cNvGraphicFramePr>
          <p:nvPr>
            <p:ph idx="1"/>
          </p:nvPr>
        </p:nvGraphicFramePr>
        <p:xfrm>
          <a:off x="838203" y="1402715"/>
          <a:ext cx="10515597" cy="5090160"/>
        </p:xfrm>
        <a:graphic>
          <a:graphicData uri="http://schemas.openxmlformats.org/drawingml/2006/table">
            <a:tbl>
              <a:tblPr firstRow="1" bandRow="1">
                <a:tableStyleId>{073A0DAA-6AF3-43AB-8588-CEC1D06C72B9}</a:tableStyleId>
              </a:tblPr>
              <a:tblGrid>
                <a:gridCol w="3505199">
                  <a:extLst>
                    <a:ext uri="{9D8B030D-6E8A-4147-A177-3AD203B41FA5}">
                      <a16:colId xmlns:a16="http://schemas.microsoft.com/office/drawing/2014/main" val="1258470825"/>
                    </a:ext>
                  </a:extLst>
                </a:gridCol>
                <a:gridCol w="3505199">
                  <a:extLst>
                    <a:ext uri="{9D8B030D-6E8A-4147-A177-3AD203B41FA5}">
                      <a16:colId xmlns:a16="http://schemas.microsoft.com/office/drawing/2014/main" val="864458441"/>
                    </a:ext>
                  </a:extLst>
                </a:gridCol>
                <a:gridCol w="3505199">
                  <a:extLst>
                    <a:ext uri="{9D8B030D-6E8A-4147-A177-3AD203B41FA5}">
                      <a16:colId xmlns:a16="http://schemas.microsoft.com/office/drawing/2014/main" val="3022045014"/>
                    </a:ext>
                  </a:extLst>
                </a:gridCol>
              </a:tblGrid>
              <a:tr h="370840">
                <a:tc>
                  <a:txBody>
                    <a:bodyPr/>
                    <a:lstStyle/>
                    <a:p>
                      <a:endParaRPr lang="en-US" dirty="0"/>
                    </a:p>
                  </a:txBody>
                  <a:tcPr/>
                </a:tc>
                <a:tc>
                  <a:txBody>
                    <a:bodyPr/>
                    <a:lstStyle/>
                    <a:p>
                      <a:r>
                        <a:rPr lang="en-US" dirty="0"/>
                        <a:t>OD</a:t>
                      </a:r>
                    </a:p>
                  </a:txBody>
                  <a:tcPr/>
                </a:tc>
                <a:tc>
                  <a:txBody>
                    <a:bodyPr/>
                    <a:lstStyle/>
                    <a:p>
                      <a:r>
                        <a:rPr lang="en-US" dirty="0"/>
                        <a:t>OS</a:t>
                      </a:r>
                    </a:p>
                  </a:txBody>
                  <a:tcPr/>
                </a:tc>
                <a:extLst>
                  <a:ext uri="{0D108BD9-81ED-4DB2-BD59-A6C34878D82A}">
                    <a16:rowId xmlns:a16="http://schemas.microsoft.com/office/drawing/2014/main" val="908284729"/>
                  </a:ext>
                </a:extLst>
              </a:tr>
              <a:tr h="370840">
                <a:tc>
                  <a:txBody>
                    <a:bodyPr/>
                    <a:lstStyle/>
                    <a:p>
                      <a:r>
                        <a:rPr lang="en-US" dirty="0"/>
                        <a:t>External exam</a:t>
                      </a:r>
                    </a:p>
                  </a:txBody>
                  <a:tcPr/>
                </a:tc>
                <a:tc>
                  <a:txBody>
                    <a:bodyPr/>
                    <a:lstStyle/>
                    <a:p>
                      <a:r>
                        <a:rPr lang="en-US" dirty="0"/>
                        <a:t>Normal</a:t>
                      </a:r>
                      <a:endParaRPr lang="en-US" dirty="0">
                        <a:solidFill>
                          <a:srgbClr val="FF0000"/>
                        </a:solidFill>
                      </a:endParaRPr>
                    </a:p>
                  </a:txBody>
                  <a:tcPr/>
                </a:tc>
                <a:tc>
                  <a:txBody>
                    <a:bodyPr/>
                    <a:lstStyle/>
                    <a:p>
                      <a:r>
                        <a:rPr lang="en-US" dirty="0"/>
                        <a:t>Normal</a:t>
                      </a:r>
                    </a:p>
                  </a:txBody>
                  <a:tcPr/>
                </a:tc>
                <a:extLst>
                  <a:ext uri="{0D108BD9-81ED-4DB2-BD59-A6C34878D82A}">
                    <a16:rowId xmlns:a16="http://schemas.microsoft.com/office/drawing/2014/main" val="3861730520"/>
                  </a:ext>
                </a:extLst>
              </a:tr>
              <a:tr h="370840">
                <a:tc>
                  <a:txBody>
                    <a:bodyPr/>
                    <a:lstStyle/>
                    <a:p>
                      <a:r>
                        <a:rPr lang="en-US" dirty="0"/>
                        <a:t>Lids</a:t>
                      </a:r>
                    </a:p>
                  </a:txBody>
                  <a:tcPr/>
                </a:tc>
                <a:tc>
                  <a:txBody>
                    <a:bodyPr/>
                    <a:lstStyle/>
                    <a:p>
                      <a:r>
                        <a:rPr lang="en-US" dirty="0">
                          <a:solidFill>
                            <a:srgbClr val="FF0000"/>
                          </a:solidFill>
                        </a:rPr>
                        <a:t>No obvious ptosis, 5/5 Orbicularis action</a:t>
                      </a:r>
                    </a:p>
                  </a:txBody>
                  <a:tcPr/>
                </a:tc>
                <a:tc>
                  <a:txBody>
                    <a:bodyPr/>
                    <a:lstStyle/>
                    <a:p>
                      <a:r>
                        <a:rPr lang="en-US" dirty="0"/>
                        <a:t>Normal</a:t>
                      </a:r>
                    </a:p>
                  </a:txBody>
                  <a:tcPr/>
                </a:tc>
                <a:extLst>
                  <a:ext uri="{0D108BD9-81ED-4DB2-BD59-A6C34878D82A}">
                    <a16:rowId xmlns:a16="http://schemas.microsoft.com/office/drawing/2014/main" val="3611137128"/>
                  </a:ext>
                </a:extLst>
              </a:tr>
              <a:tr h="370840">
                <a:tc>
                  <a:txBody>
                    <a:bodyPr/>
                    <a:lstStyle/>
                    <a:p>
                      <a:r>
                        <a:rPr lang="en-US" dirty="0"/>
                        <a:t>Conjunctiva/ sclera</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2548216124"/>
                  </a:ext>
                </a:extLst>
              </a:tr>
              <a:tr h="370840">
                <a:tc>
                  <a:txBody>
                    <a:bodyPr/>
                    <a:lstStyle/>
                    <a:p>
                      <a:r>
                        <a:rPr lang="en-US" dirty="0"/>
                        <a:t>Cornea</a:t>
                      </a:r>
                    </a:p>
                  </a:txBody>
                  <a:tcPr/>
                </a:tc>
                <a:tc>
                  <a:txBody>
                    <a:bodyPr/>
                    <a:lstStyle/>
                    <a:p>
                      <a:r>
                        <a:rPr lang="en-US" dirty="0"/>
                        <a:t>Clear</a:t>
                      </a:r>
                    </a:p>
                  </a:txBody>
                  <a:tcPr/>
                </a:tc>
                <a:tc>
                  <a:txBody>
                    <a:bodyPr/>
                    <a:lstStyle/>
                    <a:p>
                      <a:r>
                        <a:rPr lang="en-US" dirty="0"/>
                        <a:t>Clear</a:t>
                      </a:r>
                    </a:p>
                  </a:txBody>
                  <a:tcPr/>
                </a:tc>
                <a:extLst>
                  <a:ext uri="{0D108BD9-81ED-4DB2-BD59-A6C34878D82A}">
                    <a16:rowId xmlns:a16="http://schemas.microsoft.com/office/drawing/2014/main" val="1290154066"/>
                  </a:ext>
                </a:extLst>
              </a:tr>
              <a:tr h="370840">
                <a:tc>
                  <a:txBody>
                    <a:bodyPr/>
                    <a:lstStyle/>
                    <a:p>
                      <a:r>
                        <a:rPr lang="en-US" dirty="0"/>
                        <a:t>Anterior Chamber</a:t>
                      </a:r>
                    </a:p>
                  </a:txBody>
                  <a:tcPr/>
                </a:tc>
                <a:tc>
                  <a:txBody>
                    <a:bodyPr/>
                    <a:lstStyle/>
                    <a:p>
                      <a:r>
                        <a:rPr lang="en-US" dirty="0"/>
                        <a:t>Deep and quiet</a:t>
                      </a:r>
                    </a:p>
                  </a:txBody>
                  <a:tcPr/>
                </a:tc>
                <a:tc>
                  <a:txBody>
                    <a:bodyPr/>
                    <a:lstStyle/>
                    <a:p>
                      <a:r>
                        <a:rPr lang="en-US" dirty="0"/>
                        <a:t>Deep and quiet</a:t>
                      </a:r>
                    </a:p>
                  </a:txBody>
                  <a:tcPr/>
                </a:tc>
                <a:extLst>
                  <a:ext uri="{0D108BD9-81ED-4DB2-BD59-A6C34878D82A}">
                    <a16:rowId xmlns:a16="http://schemas.microsoft.com/office/drawing/2014/main" val="887396506"/>
                  </a:ext>
                </a:extLst>
              </a:tr>
              <a:tr h="370840">
                <a:tc>
                  <a:txBody>
                    <a:bodyPr/>
                    <a:lstStyle/>
                    <a:p>
                      <a:r>
                        <a:rPr lang="en-US" dirty="0"/>
                        <a:t>Iris</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1746630653"/>
                  </a:ext>
                </a:extLst>
              </a:tr>
              <a:tr h="370840">
                <a:tc>
                  <a:txBody>
                    <a:bodyPr/>
                    <a:lstStyle/>
                    <a:p>
                      <a:r>
                        <a:rPr lang="en-US" dirty="0"/>
                        <a:t>Lens</a:t>
                      </a:r>
                    </a:p>
                  </a:txBody>
                  <a:tcPr/>
                </a:tc>
                <a:tc>
                  <a:txBody>
                    <a:bodyPr/>
                    <a:lstStyle/>
                    <a:p>
                      <a:r>
                        <a:rPr lang="en-US" dirty="0"/>
                        <a:t>Nuclear sclerosis 1+</a:t>
                      </a:r>
                    </a:p>
                  </a:txBody>
                  <a:tcPr/>
                </a:tc>
                <a:tc>
                  <a:txBody>
                    <a:bodyPr/>
                    <a:lstStyle/>
                    <a:p>
                      <a:r>
                        <a:rPr lang="en-US" dirty="0"/>
                        <a:t>Nuclear sclerosis 1+</a:t>
                      </a:r>
                    </a:p>
                  </a:txBody>
                  <a:tcPr/>
                </a:tc>
                <a:extLst>
                  <a:ext uri="{0D108BD9-81ED-4DB2-BD59-A6C34878D82A}">
                    <a16:rowId xmlns:a16="http://schemas.microsoft.com/office/drawing/2014/main" val="2571098283"/>
                  </a:ext>
                </a:extLst>
              </a:tr>
              <a:tr h="370840">
                <a:tc>
                  <a:txBody>
                    <a:bodyPr/>
                    <a:lstStyle/>
                    <a:p>
                      <a:r>
                        <a:rPr lang="en-US" dirty="0"/>
                        <a:t>Disc</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3578056528"/>
                  </a:ext>
                </a:extLst>
              </a:tr>
              <a:tr h="370840">
                <a:tc>
                  <a:txBody>
                    <a:bodyPr/>
                    <a:lstStyle/>
                    <a:p>
                      <a:r>
                        <a:rPr lang="en-US" dirty="0"/>
                        <a:t>C:D</a:t>
                      </a:r>
                    </a:p>
                  </a:txBody>
                  <a:tcPr/>
                </a:tc>
                <a:tc>
                  <a:txBody>
                    <a:bodyPr/>
                    <a:lstStyle/>
                    <a:p>
                      <a:r>
                        <a:rPr lang="en-US" dirty="0"/>
                        <a:t>0.4</a:t>
                      </a:r>
                    </a:p>
                  </a:txBody>
                  <a:tcPr/>
                </a:tc>
                <a:tc>
                  <a:txBody>
                    <a:bodyPr/>
                    <a:lstStyle/>
                    <a:p>
                      <a:r>
                        <a:rPr lang="en-US" dirty="0"/>
                        <a:t>0.4</a:t>
                      </a:r>
                    </a:p>
                  </a:txBody>
                  <a:tcPr/>
                </a:tc>
                <a:extLst>
                  <a:ext uri="{0D108BD9-81ED-4DB2-BD59-A6C34878D82A}">
                    <a16:rowId xmlns:a16="http://schemas.microsoft.com/office/drawing/2014/main" val="1055982786"/>
                  </a:ext>
                </a:extLst>
              </a:tr>
              <a:tr h="370840">
                <a:tc>
                  <a:txBody>
                    <a:bodyPr/>
                    <a:lstStyle/>
                    <a:p>
                      <a:r>
                        <a:rPr lang="en-US" dirty="0"/>
                        <a:t>Macula</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1550874306"/>
                  </a:ext>
                </a:extLst>
              </a:tr>
              <a:tr h="370840">
                <a:tc>
                  <a:txBody>
                    <a:bodyPr/>
                    <a:lstStyle/>
                    <a:p>
                      <a:r>
                        <a:rPr lang="en-US" dirty="0"/>
                        <a:t>Vessels</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1379537017"/>
                  </a:ext>
                </a:extLst>
              </a:tr>
              <a:tr h="370840">
                <a:tc>
                  <a:txBody>
                    <a:bodyPr/>
                    <a:lstStyle/>
                    <a:p>
                      <a:r>
                        <a:rPr lang="en-US" dirty="0"/>
                        <a:t>Periphery</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2204178886"/>
                  </a:ext>
                </a:extLst>
              </a:tr>
            </a:tbl>
          </a:graphicData>
        </a:graphic>
      </p:graphicFrame>
      <p:pic>
        <p:nvPicPr>
          <p:cNvPr id="3" name="Audio Recording Sep 29, 2024 at 11:40:39 PM">
            <a:hlinkClick r:id="" action="ppaction://media"/>
            <a:extLst>
              <a:ext uri="{FF2B5EF4-FFF2-40B4-BE49-F238E27FC236}">
                <a16:creationId xmlns:a16="http://schemas.microsoft.com/office/drawing/2014/main" id="{33A3E272-F940-9728-9A23-750A7598D4E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4276690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raphical user interface&#10;&#10;Description automatically generated">
            <a:extLst>
              <a:ext uri="{FF2B5EF4-FFF2-40B4-BE49-F238E27FC236}">
                <a16:creationId xmlns:a16="http://schemas.microsoft.com/office/drawing/2014/main" id="{3592ABC3-8FCD-374C-8F97-80DD1AE4C473}"/>
              </a:ext>
            </a:extLst>
          </p:cNvPr>
          <p:cNvPicPr>
            <a:picLocks noGrp="1" noChangeAspect="1"/>
          </p:cNvPicPr>
          <p:nvPr>
            <p:ph idx="1"/>
          </p:nvPr>
        </p:nvPicPr>
        <p:blipFill>
          <a:blip r:embed="rId4"/>
          <a:stretch>
            <a:fillRect/>
          </a:stretch>
        </p:blipFill>
        <p:spPr>
          <a:xfrm>
            <a:off x="643467" y="1016254"/>
            <a:ext cx="10905066" cy="4825491"/>
          </a:xfrm>
          <a:prstGeom prst="rect">
            <a:avLst/>
          </a:prstGeom>
        </p:spPr>
      </p:pic>
      <p:sp>
        <p:nvSpPr>
          <p:cNvPr id="2" name="TextBox 1">
            <a:extLst>
              <a:ext uri="{FF2B5EF4-FFF2-40B4-BE49-F238E27FC236}">
                <a16:creationId xmlns:a16="http://schemas.microsoft.com/office/drawing/2014/main" id="{FDA2169D-40C2-DD54-C16C-25B2A20A8320}"/>
              </a:ext>
            </a:extLst>
          </p:cNvPr>
          <p:cNvSpPr txBox="1"/>
          <p:nvPr/>
        </p:nvSpPr>
        <p:spPr>
          <a:xfrm>
            <a:off x="1059366" y="6021659"/>
            <a:ext cx="4355872" cy="369332"/>
          </a:xfrm>
          <a:prstGeom prst="rect">
            <a:avLst/>
          </a:prstGeom>
          <a:noFill/>
        </p:spPr>
        <p:txBody>
          <a:bodyPr wrap="none" rtlCol="0">
            <a:spAutoFit/>
          </a:bodyPr>
          <a:lstStyle/>
          <a:p>
            <a:r>
              <a:rPr lang="en-US" dirty="0"/>
              <a:t>OCT RNFL within normal limits (both eyes)</a:t>
            </a:r>
          </a:p>
        </p:txBody>
      </p:sp>
      <p:sp>
        <p:nvSpPr>
          <p:cNvPr id="5" name="TextBox 4">
            <a:extLst>
              <a:ext uri="{FF2B5EF4-FFF2-40B4-BE49-F238E27FC236}">
                <a16:creationId xmlns:a16="http://schemas.microsoft.com/office/drawing/2014/main" id="{CE47966B-538F-4F48-C810-631F9CD1F770}"/>
              </a:ext>
            </a:extLst>
          </p:cNvPr>
          <p:cNvSpPr txBox="1"/>
          <p:nvPr/>
        </p:nvSpPr>
        <p:spPr>
          <a:xfrm>
            <a:off x="7348653" y="6067825"/>
            <a:ext cx="4298613" cy="646331"/>
          </a:xfrm>
          <a:prstGeom prst="rect">
            <a:avLst/>
          </a:prstGeom>
          <a:noFill/>
        </p:spPr>
        <p:txBody>
          <a:bodyPr wrap="none" rtlCol="0">
            <a:spAutoFit/>
          </a:bodyPr>
          <a:lstStyle/>
          <a:p>
            <a:r>
              <a:rPr lang="en-US" dirty="0"/>
              <a:t>OCT GCC within normal limits (both eyes)</a:t>
            </a:r>
          </a:p>
          <a:p>
            <a:endParaRPr lang="en-US" dirty="0"/>
          </a:p>
        </p:txBody>
      </p:sp>
      <p:pic>
        <p:nvPicPr>
          <p:cNvPr id="3" name="Audio Recording Sep 29, 2024 at 11:42:38 PM">
            <a:hlinkClick r:id="" action="ppaction://media"/>
            <a:extLst>
              <a:ext uri="{FF2B5EF4-FFF2-40B4-BE49-F238E27FC236}">
                <a16:creationId xmlns:a16="http://schemas.microsoft.com/office/drawing/2014/main" id="{4788A5CB-AAFD-6E4B-31C6-2509F14183F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791056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55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DA190-05D3-3FC3-836F-9DDE7FB90C46}"/>
              </a:ext>
            </a:extLst>
          </p:cNvPr>
          <p:cNvSpPr>
            <a:spLocks noGrp="1"/>
          </p:cNvSpPr>
          <p:nvPr>
            <p:ph type="title"/>
          </p:nvPr>
        </p:nvSpPr>
        <p:spPr/>
        <p:txBody>
          <a:bodyPr>
            <a:normAutofit/>
          </a:bodyPr>
          <a:lstStyle/>
          <a:p>
            <a:r>
              <a:rPr lang="en-US" sz="2400" dirty="0">
                <a:latin typeface="Calibri" panose="020F0502020204030204" pitchFamily="34" charset="0"/>
                <a:cs typeface="Calibri" panose="020F0502020204030204" pitchFamily="34" charset="0"/>
              </a:rPr>
              <a:t>Any additional investigations at this point?</a:t>
            </a:r>
          </a:p>
        </p:txBody>
      </p:sp>
      <p:sp>
        <p:nvSpPr>
          <p:cNvPr id="3" name="Content Placeholder 2">
            <a:extLst>
              <a:ext uri="{FF2B5EF4-FFF2-40B4-BE49-F238E27FC236}">
                <a16:creationId xmlns:a16="http://schemas.microsoft.com/office/drawing/2014/main" id="{25108DEB-AE27-BB17-11CF-25EA2686EE52}"/>
              </a:ext>
            </a:extLst>
          </p:cNvPr>
          <p:cNvSpPr>
            <a:spLocks noGrp="1"/>
          </p:cNvSpPr>
          <p:nvPr>
            <p:ph idx="1"/>
          </p:nvPr>
        </p:nvSpPr>
        <p:spPr/>
        <p:txBody>
          <a:bodyPr/>
          <a:lstStyle/>
          <a:p>
            <a:r>
              <a:rPr lang="en-US" sz="1800" dirty="0">
                <a:latin typeface="Calibri" panose="020F0502020204030204" pitchFamily="34" charset="0"/>
                <a:ea typeface="+mn-lt"/>
                <a:cs typeface="Calibri" panose="020F0502020204030204" pitchFamily="34" charset="0"/>
              </a:rPr>
              <a:t>Repeat ESR &amp; CRP given new Headaches.</a:t>
            </a:r>
          </a:p>
          <a:p>
            <a:r>
              <a:rPr lang="en-US" sz="1800" dirty="0">
                <a:latin typeface="Calibri" panose="020F0502020204030204" pitchFamily="34" charset="0"/>
                <a:ea typeface="+mn-lt"/>
                <a:cs typeface="Calibri" panose="020F0502020204030204" pitchFamily="34" charset="0"/>
              </a:rPr>
              <a:t>Check labs for MOG (myelin oligodendrocyte glycoprotein) Abs which has known to be been associated with orbital inflammation.</a:t>
            </a:r>
          </a:p>
          <a:p>
            <a:pPr marL="0" indent="0">
              <a:buNone/>
            </a:pPr>
            <a:endParaRPr lang="en-US" sz="2800" dirty="0">
              <a:latin typeface="Times New Roman"/>
              <a:cs typeface="Calibri"/>
            </a:endParaRPr>
          </a:p>
          <a:p>
            <a:pPr marL="0" indent="0">
              <a:buNone/>
            </a:pPr>
            <a:endParaRPr lang="en-US" dirty="0"/>
          </a:p>
        </p:txBody>
      </p:sp>
      <p:pic>
        <p:nvPicPr>
          <p:cNvPr id="4" name="Audio Recording Sep 29, 2024 at 11:43:03 PM">
            <a:hlinkClick r:id="" action="ppaction://media"/>
            <a:extLst>
              <a:ext uri="{FF2B5EF4-FFF2-40B4-BE49-F238E27FC236}">
                <a16:creationId xmlns:a16="http://schemas.microsoft.com/office/drawing/2014/main" id="{3766598B-24DB-55CF-A64D-90AE8617B4D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89600" y="3022600"/>
            <a:ext cx="812800" cy="812800"/>
          </a:xfrm>
          <a:prstGeom prst="rect">
            <a:avLst/>
          </a:prstGeom>
        </p:spPr>
      </p:pic>
      <p:pic>
        <p:nvPicPr>
          <p:cNvPr id="5" name="Audio Recording Sep 29, 2024 at 11:44:40 PM">
            <a:hlinkClick r:id="" action="ppaction://media"/>
            <a:extLst>
              <a:ext uri="{FF2B5EF4-FFF2-40B4-BE49-F238E27FC236}">
                <a16:creationId xmlns:a16="http://schemas.microsoft.com/office/drawing/2014/main" id="{CFA6A5DE-A78E-E8A3-871C-CCA0FD5F02ED}"/>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2986157" y="3189495"/>
            <a:ext cx="812800" cy="812800"/>
          </a:xfrm>
          <a:prstGeom prst="rect">
            <a:avLst/>
          </a:prstGeom>
        </p:spPr>
      </p:pic>
    </p:spTree>
    <p:extLst>
      <p:ext uri="{BB962C8B-B14F-4D97-AF65-F5344CB8AC3E}">
        <p14:creationId xmlns:p14="http://schemas.microsoft.com/office/powerpoint/2010/main" val="146189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96"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 presetClass="mediacall" presetSubtype="0" fill="hold" nodeType="afterEffect">
                                  <p:stCondLst>
                                    <p:cond delay="0"/>
                                  </p:stCondLst>
                                  <p:childTnLst>
                                    <p:cmd type="call" cmd="playFrom(0.0)">
                                      <p:cBhvr>
                                        <p:cTn id="21" dur="883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2" fill="hold" display="0">
                  <p:stCondLst>
                    <p:cond delay="indefinite"/>
                  </p:stCondLst>
                  <p:endCondLst>
                    <p:cond evt="onStopAudio" delay="0">
                      <p:tgtEl>
                        <p:sldTgt/>
                      </p:tgtEl>
                    </p:cond>
                  </p:endCondLst>
                </p:cTn>
                <p:tgtEl>
                  <p:spTgt spid="4"/>
                </p:tgtEl>
              </p:cMediaNode>
            </p:audio>
            <p:audio>
              <p:cMediaNode vol="80000" showWhenStopped="0">
                <p:cTn id="23"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A0022-058E-4C06-AE76-7DEE3E342D4A}"/>
              </a:ext>
            </a:extLst>
          </p:cNvPr>
          <p:cNvSpPr>
            <a:spLocks noGrp="1"/>
          </p:cNvSpPr>
          <p:nvPr>
            <p:ph type="title"/>
          </p:nvPr>
        </p:nvSpPr>
        <p:spPr/>
        <p:txBody>
          <a:bodyPr>
            <a:normAutofit/>
          </a:bodyPr>
          <a:lstStyle/>
          <a:p>
            <a:r>
              <a:rPr lang="en-US" sz="2400" dirty="0">
                <a:latin typeface="Calibri" panose="020F0502020204030204" pitchFamily="34" charset="0"/>
                <a:cs typeface="Calibri" panose="020F0502020204030204" pitchFamily="34" charset="0"/>
              </a:rPr>
              <a:t>How do you want to treat?</a:t>
            </a:r>
          </a:p>
        </p:txBody>
      </p:sp>
      <p:sp>
        <p:nvSpPr>
          <p:cNvPr id="3" name="Content Placeholder 2">
            <a:extLst>
              <a:ext uri="{FF2B5EF4-FFF2-40B4-BE49-F238E27FC236}">
                <a16:creationId xmlns:a16="http://schemas.microsoft.com/office/drawing/2014/main" id="{C4174C83-D13C-F1DD-6122-6860A1020332}"/>
              </a:ext>
            </a:extLst>
          </p:cNvPr>
          <p:cNvSpPr>
            <a:spLocks noGrp="1"/>
          </p:cNvSpPr>
          <p:nvPr>
            <p:ph idx="1"/>
          </p:nvPr>
        </p:nvSpPr>
        <p:spPr/>
        <p:txBody>
          <a:bodyPr/>
          <a:lstStyle/>
          <a:p>
            <a:r>
              <a:rPr lang="en-US" sz="1800" dirty="0">
                <a:latin typeface="+mn-lt"/>
                <a:ea typeface="+mn-lt"/>
                <a:cs typeface="Calibri" panose="020F0502020204030204" pitchFamily="34" charset="0"/>
              </a:rPr>
              <a:t>Restart prednisone 20 mg and taper by 2.5 every 2 weeks</a:t>
            </a:r>
          </a:p>
          <a:p>
            <a:endParaRPr lang="en-US" sz="1800" dirty="0">
              <a:latin typeface="+mn-lt"/>
              <a:ea typeface="+mn-lt"/>
              <a:cs typeface="Calibri" panose="020F0502020204030204" pitchFamily="34" charset="0"/>
            </a:endParaRPr>
          </a:p>
          <a:p>
            <a:endParaRPr lang="en-US" sz="1800" dirty="0">
              <a:latin typeface="+mn-lt"/>
              <a:ea typeface="+mn-lt"/>
              <a:cs typeface="Calibri" panose="020F0502020204030204" pitchFamily="34" charset="0"/>
            </a:endParaRPr>
          </a:p>
          <a:p>
            <a:pPr marL="0" indent="0">
              <a:buNone/>
            </a:pPr>
            <a:endParaRPr lang="en-US" sz="1800" dirty="0">
              <a:latin typeface="+mn-lt"/>
              <a:ea typeface="+mn-lt"/>
              <a:cs typeface="+mn-lt"/>
            </a:endParaRPr>
          </a:p>
          <a:p>
            <a:r>
              <a:rPr lang="en-US" sz="1800" dirty="0">
                <a:latin typeface="+mn-lt"/>
                <a:cs typeface="Calibri"/>
              </a:rPr>
              <a:t>Symptoms completely resolved with prednisone </a:t>
            </a:r>
          </a:p>
          <a:p>
            <a:pPr marL="0" indent="0">
              <a:buNone/>
            </a:pPr>
            <a:endParaRPr lang="en-US" sz="2000" dirty="0">
              <a:cs typeface="Calibri"/>
            </a:endParaRPr>
          </a:p>
          <a:p>
            <a:pPr marL="0" indent="0">
              <a:buNone/>
            </a:pPr>
            <a:endParaRPr lang="en-US" dirty="0"/>
          </a:p>
        </p:txBody>
      </p:sp>
      <p:pic>
        <p:nvPicPr>
          <p:cNvPr id="4" name="Audio Recording Sep 29, 2024 at 11:45:06 PM">
            <a:hlinkClick r:id="" action="ppaction://media"/>
            <a:extLst>
              <a:ext uri="{FF2B5EF4-FFF2-40B4-BE49-F238E27FC236}">
                <a16:creationId xmlns:a16="http://schemas.microsoft.com/office/drawing/2014/main" id="{6231178B-1FCB-E742-AD9F-EE6CD1C1543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689600" y="3022600"/>
            <a:ext cx="812800" cy="812800"/>
          </a:xfrm>
          <a:prstGeom prst="rect">
            <a:avLst/>
          </a:prstGeom>
        </p:spPr>
      </p:pic>
      <p:pic>
        <p:nvPicPr>
          <p:cNvPr id="5" name="Audio Recording Sep 29, 2024 at 11:46:55 PM">
            <a:hlinkClick r:id="" action="ppaction://media"/>
            <a:extLst>
              <a:ext uri="{FF2B5EF4-FFF2-40B4-BE49-F238E27FC236}">
                <a16:creationId xmlns:a16="http://schemas.microsoft.com/office/drawing/2014/main" id="{DD59103D-1DE3-2B06-22D5-1F45E975F63F}"/>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7993821" y="3022600"/>
            <a:ext cx="812800" cy="812800"/>
          </a:xfrm>
          <a:prstGeom prst="rect">
            <a:avLst/>
          </a:prstGeom>
        </p:spPr>
      </p:pic>
      <p:pic>
        <p:nvPicPr>
          <p:cNvPr id="6" name="Audio Recording Sep 29, 2024 at 11:47:24 PM">
            <a:hlinkClick r:id="" action="ppaction://media"/>
            <a:extLst>
              <a:ext uri="{FF2B5EF4-FFF2-40B4-BE49-F238E27FC236}">
                <a16:creationId xmlns:a16="http://schemas.microsoft.com/office/drawing/2014/main" id="{5C59B792-0395-0663-CF07-36BB4BBC13E0}"/>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6748669" y="3022600"/>
            <a:ext cx="812800" cy="812800"/>
          </a:xfrm>
          <a:prstGeom prst="rect">
            <a:avLst/>
          </a:prstGeom>
        </p:spPr>
      </p:pic>
    </p:spTree>
    <p:extLst>
      <p:ext uri="{BB962C8B-B14F-4D97-AF65-F5344CB8AC3E}">
        <p14:creationId xmlns:p14="http://schemas.microsoft.com/office/powerpoint/2010/main" val="359956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6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 presetClass="mediacall" presetSubtype="0" fill="hold" nodeType="afterEffect">
                                  <p:stCondLst>
                                    <p:cond delay="0"/>
                                  </p:stCondLst>
                                  <p:childTnLst>
                                    <p:cmd type="call" cmd="playFrom(0.0)">
                                      <p:cBhvr>
                                        <p:cTn id="21" dur="7744" fill="hold"/>
                                        <p:tgtEl>
                                          <p:spTgt spid="5"/>
                                        </p:tgtEl>
                                      </p:cBhvr>
                                    </p:cmd>
                                  </p:childTnLst>
                                </p:cTn>
                              </p:par>
                            </p:childTnLst>
                          </p:cTn>
                        </p:par>
                        <p:par>
                          <p:cTn id="22" fill="hold">
                            <p:stCondLst>
                              <p:cond delay="8244"/>
                            </p:stCondLst>
                            <p:childTnLst>
                              <p:par>
                                <p:cTn id="23" presetID="1" presetClass="mediacall" presetSubtype="0" fill="hold" nodeType="afterEffect">
                                  <p:stCondLst>
                                    <p:cond delay="0"/>
                                  </p:stCondLst>
                                  <p:childTnLst>
                                    <p:cmd type="call" cmd="playFrom(0.0)">
                                      <p:cBhvr>
                                        <p:cTn id="24" dur="48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5" fill="hold" display="0">
                  <p:stCondLst>
                    <p:cond delay="indefinite"/>
                  </p:stCondLst>
                  <p:endCondLst>
                    <p:cond evt="onStopAudio" delay="0">
                      <p:tgtEl>
                        <p:sldTgt/>
                      </p:tgtEl>
                    </p:cond>
                  </p:endCondLst>
                </p:cTn>
                <p:tgtEl>
                  <p:spTgt spid="4"/>
                </p:tgtEl>
              </p:cMediaNode>
            </p:audio>
            <p:audio>
              <p:cMediaNode vol="80000" showWhenStopped="0">
                <p:cTn id="26" fill="hold" display="0">
                  <p:stCondLst>
                    <p:cond delay="indefinite"/>
                  </p:stCondLst>
                  <p:endCondLst>
                    <p:cond evt="onStopAudio" delay="0">
                      <p:tgtEl>
                        <p:sldTgt/>
                      </p:tgtEl>
                    </p:cond>
                  </p:endCondLst>
                </p:cTn>
                <p:tgtEl>
                  <p:spTgt spid="5"/>
                </p:tgtEl>
              </p:cMediaNode>
            </p:audio>
            <p:audio>
              <p:cMediaNode vol="80000" showWhenStopped="0">
                <p:cTn id="27" fill="hold" display="0">
                  <p:stCondLst>
                    <p:cond delay="indefinite"/>
                  </p:stCondLst>
                  <p:endCondLst>
                    <p:cond evt="onStopAudio" delay="0">
                      <p:tgtEl>
                        <p:sldTgt/>
                      </p:tgtEl>
                    </p:cond>
                  </p:endCondLst>
                </p:cTn>
                <p:tgtEl>
                  <p:spTgt spid="6"/>
                </p:tgtEl>
              </p:cMediaNode>
            </p:audio>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F4CB1-BD88-03D8-63B5-8DC21B58E38B}"/>
              </a:ext>
            </a:extLst>
          </p:cNvPr>
          <p:cNvSpPr>
            <a:spLocks noGrp="1"/>
          </p:cNvSpPr>
          <p:nvPr>
            <p:ph type="title"/>
          </p:nvPr>
        </p:nvSpPr>
        <p:spPr/>
        <p:txBody>
          <a:bodyPr>
            <a:normAutofit/>
          </a:bodyPr>
          <a:lstStyle/>
          <a:p>
            <a:r>
              <a:rPr lang="en-US" sz="2400" dirty="0">
                <a:latin typeface="Calibri" panose="020F0502020204030204" pitchFamily="34" charset="0"/>
                <a:cs typeface="Calibri" panose="020F0502020204030204" pitchFamily="34" charset="0"/>
              </a:rPr>
              <a:t>ER visit 3 months later</a:t>
            </a:r>
          </a:p>
        </p:txBody>
      </p:sp>
      <p:sp>
        <p:nvSpPr>
          <p:cNvPr id="3" name="Content Placeholder 2">
            <a:extLst>
              <a:ext uri="{FF2B5EF4-FFF2-40B4-BE49-F238E27FC236}">
                <a16:creationId xmlns:a16="http://schemas.microsoft.com/office/drawing/2014/main" id="{1B6BD116-3825-890B-CD31-B8254C9C0F39}"/>
              </a:ext>
            </a:extLst>
          </p:cNvPr>
          <p:cNvSpPr>
            <a:spLocks noGrp="1"/>
          </p:cNvSpPr>
          <p:nvPr>
            <p:ph idx="1"/>
          </p:nvPr>
        </p:nvSpPr>
        <p:spPr/>
        <p:txBody>
          <a:bodyPr vert="horz" lIns="91440" tIns="45720" rIns="91440" bIns="45720" rtlCol="0" anchor="t">
            <a:normAutofit/>
          </a:bodyPr>
          <a:lstStyle/>
          <a:p>
            <a:r>
              <a:rPr lang="en-US" sz="1800" dirty="0">
                <a:latin typeface="+mn-lt"/>
                <a:cs typeface="Calibri"/>
              </a:rPr>
              <a:t>New onset worsening diplopia and outward deviation of the right eye from last 2 days</a:t>
            </a:r>
          </a:p>
          <a:p>
            <a:r>
              <a:rPr lang="en-US" sz="1800" dirty="0">
                <a:latin typeface="+mn-lt"/>
                <a:cs typeface="Calibri"/>
              </a:rPr>
              <a:t>Bulging of </a:t>
            </a:r>
            <a:r>
              <a:rPr lang="en-US" sz="1800" b="1" dirty="0">
                <a:latin typeface="+mn-lt"/>
                <a:cs typeface="Calibri"/>
              </a:rPr>
              <a:t>left</a:t>
            </a:r>
            <a:r>
              <a:rPr lang="en-US" sz="1800" dirty="0">
                <a:solidFill>
                  <a:srgbClr val="FF0000"/>
                </a:solidFill>
                <a:latin typeface="+mn-lt"/>
                <a:cs typeface="Calibri"/>
              </a:rPr>
              <a:t> </a:t>
            </a:r>
            <a:r>
              <a:rPr lang="en-US" sz="1800" dirty="0">
                <a:latin typeface="+mn-lt"/>
                <a:cs typeface="Calibri"/>
              </a:rPr>
              <a:t>eye with dull pain from last 1 day</a:t>
            </a:r>
          </a:p>
          <a:p>
            <a:r>
              <a:rPr lang="en-US" sz="1800" dirty="0">
                <a:latin typeface="+mn-lt"/>
                <a:cs typeface="Calibri"/>
              </a:rPr>
              <a:t>Denies visual acuity changes/ TVO/ headache/ jaw pain/ scalp tenderness/ recent illness/ focal neurological deficit.</a:t>
            </a:r>
          </a:p>
        </p:txBody>
      </p:sp>
      <p:pic>
        <p:nvPicPr>
          <p:cNvPr id="4" name="Audio Recording Sep 29, 2024 at 11:49:06 PM">
            <a:hlinkClick r:id="" action="ppaction://media"/>
            <a:extLst>
              <a:ext uri="{FF2B5EF4-FFF2-40B4-BE49-F238E27FC236}">
                <a16:creationId xmlns:a16="http://schemas.microsoft.com/office/drawing/2014/main" id="{8145D288-1E22-EA42-EEA2-884ED1777C8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738090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9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C714E-1829-76C3-9864-AAB95F061A79}"/>
              </a:ext>
            </a:extLst>
          </p:cNvPr>
          <p:cNvSpPr>
            <a:spLocks noGrp="1"/>
          </p:cNvSpPr>
          <p:nvPr>
            <p:ph type="title"/>
          </p:nvPr>
        </p:nvSpPr>
        <p:spPr/>
        <p:txBody>
          <a:bodyPr>
            <a:normAutofit/>
          </a:bodyPr>
          <a:lstStyle/>
          <a:p>
            <a:r>
              <a:rPr lang="en-US" sz="3600" dirty="0">
                <a:latin typeface="+mn-lt"/>
              </a:rPr>
              <a:t>Exam</a:t>
            </a:r>
          </a:p>
        </p:txBody>
      </p:sp>
      <p:graphicFrame>
        <p:nvGraphicFramePr>
          <p:cNvPr id="7" name="Table 7">
            <a:extLst>
              <a:ext uri="{FF2B5EF4-FFF2-40B4-BE49-F238E27FC236}">
                <a16:creationId xmlns:a16="http://schemas.microsoft.com/office/drawing/2014/main" id="{16EEBBF8-2EB9-877E-EF23-BAAFD378223E}"/>
              </a:ext>
            </a:extLst>
          </p:cNvPr>
          <p:cNvGraphicFramePr>
            <a:graphicFrameLocks/>
          </p:cNvGraphicFramePr>
          <p:nvPr>
            <p:extLst>
              <p:ext uri="{D42A27DB-BD31-4B8C-83A1-F6EECF244321}">
                <p14:modId xmlns:p14="http://schemas.microsoft.com/office/powerpoint/2010/main" val="1255083886"/>
              </p:ext>
            </p:extLst>
          </p:nvPr>
        </p:nvGraphicFramePr>
        <p:xfrm>
          <a:off x="990600" y="1978025"/>
          <a:ext cx="10515600" cy="3134360"/>
        </p:xfrm>
        <a:graphic>
          <a:graphicData uri="http://schemas.openxmlformats.org/drawingml/2006/table">
            <a:tbl>
              <a:tblPr firstRow="1" bandRow="1">
                <a:tableStyleId>{073A0DAA-6AF3-43AB-8588-CEC1D06C72B9}</a:tableStyleId>
              </a:tblPr>
              <a:tblGrid>
                <a:gridCol w="3505200">
                  <a:extLst>
                    <a:ext uri="{9D8B030D-6E8A-4147-A177-3AD203B41FA5}">
                      <a16:colId xmlns:a16="http://schemas.microsoft.com/office/drawing/2014/main" val="3706183369"/>
                    </a:ext>
                  </a:extLst>
                </a:gridCol>
                <a:gridCol w="3505200">
                  <a:extLst>
                    <a:ext uri="{9D8B030D-6E8A-4147-A177-3AD203B41FA5}">
                      <a16:colId xmlns:a16="http://schemas.microsoft.com/office/drawing/2014/main" val="1462243009"/>
                    </a:ext>
                  </a:extLst>
                </a:gridCol>
                <a:gridCol w="3505200">
                  <a:extLst>
                    <a:ext uri="{9D8B030D-6E8A-4147-A177-3AD203B41FA5}">
                      <a16:colId xmlns:a16="http://schemas.microsoft.com/office/drawing/2014/main" val="153520180"/>
                    </a:ext>
                  </a:extLst>
                </a:gridCol>
              </a:tblGrid>
              <a:tr h="370840">
                <a:tc>
                  <a:txBody>
                    <a:bodyPr/>
                    <a:lstStyle/>
                    <a:p>
                      <a:endParaRPr lang="en-US" dirty="0"/>
                    </a:p>
                  </a:txBody>
                  <a:tcPr/>
                </a:tc>
                <a:tc>
                  <a:txBody>
                    <a:bodyPr/>
                    <a:lstStyle/>
                    <a:p>
                      <a:r>
                        <a:rPr lang="en-US" dirty="0"/>
                        <a:t>                             OD</a:t>
                      </a:r>
                    </a:p>
                  </a:txBody>
                  <a:tcPr/>
                </a:tc>
                <a:tc>
                  <a:txBody>
                    <a:bodyPr/>
                    <a:lstStyle/>
                    <a:p>
                      <a:r>
                        <a:rPr lang="en-US"/>
                        <a:t>                         OS</a:t>
                      </a:r>
                    </a:p>
                  </a:txBody>
                  <a:tcPr/>
                </a:tc>
                <a:extLst>
                  <a:ext uri="{0D108BD9-81ED-4DB2-BD59-A6C34878D82A}">
                    <a16:rowId xmlns:a16="http://schemas.microsoft.com/office/drawing/2014/main" val="1661345646"/>
                  </a:ext>
                </a:extLst>
              </a:tr>
              <a:tr h="370840">
                <a:tc>
                  <a:txBody>
                    <a:bodyPr/>
                    <a:lstStyle/>
                    <a:p>
                      <a:r>
                        <a:rPr lang="en-US"/>
                        <a:t>Vision</a:t>
                      </a:r>
                    </a:p>
                  </a:txBody>
                  <a:tcPr/>
                </a:tc>
                <a:tc>
                  <a:txBody>
                    <a:bodyPr/>
                    <a:lstStyle/>
                    <a:p>
                      <a:r>
                        <a:rPr lang="en-US" dirty="0"/>
                        <a:t>20/20-2</a:t>
                      </a:r>
                    </a:p>
                  </a:txBody>
                  <a:tcPr/>
                </a:tc>
                <a:tc>
                  <a:txBody>
                    <a:bodyPr/>
                    <a:lstStyle/>
                    <a:p>
                      <a:r>
                        <a:rPr lang="en-US"/>
                        <a:t>20/20-2</a:t>
                      </a:r>
                    </a:p>
                  </a:txBody>
                  <a:tcPr/>
                </a:tc>
                <a:extLst>
                  <a:ext uri="{0D108BD9-81ED-4DB2-BD59-A6C34878D82A}">
                    <a16:rowId xmlns:a16="http://schemas.microsoft.com/office/drawing/2014/main" val="2704364542"/>
                  </a:ext>
                </a:extLst>
              </a:tr>
              <a:tr h="370840">
                <a:tc>
                  <a:txBody>
                    <a:bodyPr/>
                    <a:lstStyle/>
                    <a:p>
                      <a:r>
                        <a:rPr lang="en-US"/>
                        <a:t>Pupils</a:t>
                      </a:r>
                    </a:p>
                  </a:txBody>
                  <a:tcPr/>
                </a:tc>
                <a:tc>
                  <a:txBody>
                    <a:bodyPr/>
                    <a:lstStyle/>
                    <a:p>
                      <a:r>
                        <a:rPr lang="en-US" dirty="0"/>
                        <a:t>Normal size, shape, reaction, no anisocoria, no RAPD</a:t>
                      </a:r>
                    </a:p>
                  </a:txBody>
                  <a:tcPr/>
                </a:tc>
                <a:tc>
                  <a:txBody>
                    <a:bodyPr/>
                    <a:lstStyle/>
                    <a:p>
                      <a:r>
                        <a:rPr lang="en-US" dirty="0"/>
                        <a:t>Normal size, shape, reaction, no anisocoria, no RAPD</a:t>
                      </a:r>
                    </a:p>
                  </a:txBody>
                  <a:tcPr/>
                </a:tc>
                <a:extLst>
                  <a:ext uri="{0D108BD9-81ED-4DB2-BD59-A6C34878D82A}">
                    <a16:rowId xmlns:a16="http://schemas.microsoft.com/office/drawing/2014/main" val="776992071"/>
                  </a:ext>
                </a:extLst>
              </a:tr>
              <a:tr h="370840">
                <a:tc>
                  <a:txBody>
                    <a:bodyPr/>
                    <a:lstStyle/>
                    <a:p>
                      <a:r>
                        <a:rPr lang="en-US"/>
                        <a:t>Colors</a:t>
                      </a:r>
                    </a:p>
                  </a:txBody>
                  <a:tcPr/>
                </a:tc>
                <a:tc>
                  <a:txBody>
                    <a:bodyPr/>
                    <a:lstStyle/>
                    <a:p>
                      <a:r>
                        <a:rPr lang="en-US"/>
                        <a:t>10/10</a:t>
                      </a:r>
                    </a:p>
                  </a:txBody>
                  <a:tcPr/>
                </a:tc>
                <a:tc>
                  <a:txBody>
                    <a:bodyPr/>
                    <a:lstStyle/>
                    <a:p>
                      <a:r>
                        <a:rPr lang="en-US"/>
                        <a:t>10/10</a:t>
                      </a:r>
                    </a:p>
                  </a:txBody>
                  <a:tcPr/>
                </a:tc>
                <a:extLst>
                  <a:ext uri="{0D108BD9-81ED-4DB2-BD59-A6C34878D82A}">
                    <a16:rowId xmlns:a16="http://schemas.microsoft.com/office/drawing/2014/main" val="1142662524"/>
                  </a:ext>
                </a:extLst>
              </a:tr>
              <a:tr h="370840">
                <a:tc>
                  <a:txBody>
                    <a:bodyPr/>
                    <a:lstStyle/>
                    <a:p>
                      <a:r>
                        <a:rPr lang="en-US"/>
                        <a:t>EOM</a:t>
                      </a:r>
                    </a:p>
                  </a:txBody>
                  <a:tcPr/>
                </a:tc>
                <a:tc>
                  <a:txBody>
                    <a:bodyPr/>
                    <a:lstStyle/>
                    <a:p>
                      <a:r>
                        <a:rPr lang="en-US" dirty="0">
                          <a:solidFill>
                            <a:schemeClr val="tx1"/>
                          </a:solidFill>
                        </a:rPr>
                        <a:t>Full</a:t>
                      </a:r>
                    </a:p>
                  </a:txBody>
                  <a:tcPr/>
                </a:tc>
                <a:tc>
                  <a:txBody>
                    <a:bodyPr/>
                    <a:lstStyle/>
                    <a:p>
                      <a:r>
                        <a:rPr lang="en-US" dirty="0">
                          <a:solidFill>
                            <a:srgbClr val="FF0000"/>
                          </a:solidFill>
                        </a:rPr>
                        <a:t>Adduction deficit (-2), abduction deficit (-3.5) with LHT 8PD</a:t>
                      </a:r>
                    </a:p>
                  </a:txBody>
                  <a:tcPr/>
                </a:tc>
                <a:extLst>
                  <a:ext uri="{0D108BD9-81ED-4DB2-BD59-A6C34878D82A}">
                    <a16:rowId xmlns:a16="http://schemas.microsoft.com/office/drawing/2014/main" val="1641167347"/>
                  </a:ext>
                </a:extLst>
              </a:tr>
              <a:tr h="370840">
                <a:tc>
                  <a:txBody>
                    <a:bodyPr/>
                    <a:lstStyle/>
                    <a:p>
                      <a:r>
                        <a:rPr lang="en-US"/>
                        <a:t>IOP</a:t>
                      </a:r>
                    </a:p>
                  </a:txBody>
                  <a:tcPr/>
                </a:tc>
                <a:tc>
                  <a:txBody>
                    <a:bodyPr/>
                    <a:lstStyle/>
                    <a:p>
                      <a:r>
                        <a:rPr lang="en-US" dirty="0"/>
                        <a:t>14</a:t>
                      </a:r>
                    </a:p>
                  </a:txBody>
                  <a:tcPr/>
                </a:tc>
                <a:tc>
                  <a:txBody>
                    <a:bodyPr/>
                    <a:lstStyle/>
                    <a:p>
                      <a:r>
                        <a:rPr lang="en-US"/>
                        <a:t>15</a:t>
                      </a:r>
                    </a:p>
                  </a:txBody>
                  <a:tcPr/>
                </a:tc>
                <a:extLst>
                  <a:ext uri="{0D108BD9-81ED-4DB2-BD59-A6C34878D82A}">
                    <a16:rowId xmlns:a16="http://schemas.microsoft.com/office/drawing/2014/main" val="4229183249"/>
                  </a:ext>
                </a:extLst>
              </a:tr>
              <a:tr h="370840">
                <a:tc>
                  <a:txBody>
                    <a:bodyPr/>
                    <a:lstStyle/>
                    <a:p>
                      <a:r>
                        <a:rPr lang="en-US"/>
                        <a:t>HVF</a:t>
                      </a:r>
                    </a:p>
                  </a:txBody>
                  <a:tcPr/>
                </a:tc>
                <a:tc>
                  <a:txBody>
                    <a:bodyPr/>
                    <a:lstStyle/>
                    <a:p>
                      <a:r>
                        <a:rPr lang="en-US"/>
                        <a:t>Full</a:t>
                      </a:r>
                    </a:p>
                  </a:txBody>
                  <a:tcPr/>
                </a:tc>
                <a:tc>
                  <a:txBody>
                    <a:bodyPr/>
                    <a:lstStyle/>
                    <a:p>
                      <a:r>
                        <a:rPr lang="en-US" dirty="0"/>
                        <a:t>Full</a:t>
                      </a:r>
                    </a:p>
                  </a:txBody>
                  <a:tcPr/>
                </a:tc>
                <a:extLst>
                  <a:ext uri="{0D108BD9-81ED-4DB2-BD59-A6C34878D82A}">
                    <a16:rowId xmlns:a16="http://schemas.microsoft.com/office/drawing/2014/main" val="4175240017"/>
                  </a:ext>
                </a:extLst>
              </a:tr>
            </a:tbl>
          </a:graphicData>
        </a:graphic>
      </p:graphicFrame>
      <p:graphicFrame>
        <p:nvGraphicFramePr>
          <p:cNvPr id="9" name="Table 9">
            <a:extLst>
              <a:ext uri="{FF2B5EF4-FFF2-40B4-BE49-F238E27FC236}">
                <a16:creationId xmlns:a16="http://schemas.microsoft.com/office/drawing/2014/main" id="{6CD98434-6466-9E70-479A-23C472FE720A}"/>
              </a:ext>
            </a:extLst>
          </p:cNvPr>
          <p:cNvGraphicFramePr>
            <a:graphicFrameLocks noGrp="1"/>
          </p:cNvGraphicFramePr>
          <p:nvPr/>
        </p:nvGraphicFramePr>
        <p:xfrm>
          <a:off x="990600" y="4843145"/>
          <a:ext cx="10515600" cy="463146"/>
        </p:xfrm>
        <a:graphic>
          <a:graphicData uri="http://schemas.openxmlformats.org/drawingml/2006/table">
            <a:tbl>
              <a:tblPr firstRow="1" bandRow="1">
                <a:tableStyleId>{EB344D84-9AFB-497E-A393-DC336BA19D2E}</a:tableStyleId>
              </a:tblPr>
              <a:tblGrid>
                <a:gridCol w="3505200">
                  <a:extLst>
                    <a:ext uri="{9D8B030D-6E8A-4147-A177-3AD203B41FA5}">
                      <a16:colId xmlns:a16="http://schemas.microsoft.com/office/drawing/2014/main" val="2114846197"/>
                    </a:ext>
                  </a:extLst>
                </a:gridCol>
                <a:gridCol w="3505200">
                  <a:extLst>
                    <a:ext uri="{9D8B030D-6E8A-4147-A177-3AD203B41FA5}">
                      <a16:colId xmlns:a16="http://schemas.microsoft.com/office/drawing/2014/main" val="3559071771"/>
                    </a:ext>
                  </a:extLst>
                </a:gridCol>
                <a:gridCol w="3505200">
                  <a:extLst>
                    <a:ext uri="{9D8B030D-6E8A-4147-A177-3AD203B41FA5}">
                      <a16:colId xmlns:a16="http://schemas.microsoft.com/office/drawing/2014/main" val="402144643"/>
                    </a:ext>
                  </a:extLst>
                </a:gridCol>
              </a:tblGrid>
              <a:tr h="463146">
                <a:tc>
                  <a:txBody>
                    <a:bodyPr/>
                    <a:lstStyle/>
                    <a:p>
                      <a:r>
                        <a:rPr lang="en-US" dirty="0" err="1"/>
                        <a:t>Exophthalmometry</a:t>
                      </a:r>
                      <a:endParaRPr lang="en-US" dirty="0"/>
                    </a:p>
                  </a:txBody>
                  <a:tcPr/>
                </a:tc>
                <a:tc>
                  <a:txBody>
                    <a:bodyPr/>
                    <a:lstStyle/>
                    <a:p>
                      <a:r>
                        <a:rPr lang="en-US" dirty="0"/>
                        <a:t>23</a:t>
                      </a:r>
                    </a:p>
                  </a:txBody>
                  <a:tcPr/>
                </a:tc>
                <a:tc>
                  <a:txBody>
                    <a:bodyPr/>
                    <a:lstStyle/>
                    <a:p>
                      <a:r>
                        <a:rPr lang="en-US" dirty="0"/>
                        <a:t>24</a:t>
                      </a:r>
                    </a:p>
                  </a:txBody>
                  <a:tcPr/>
                </a:tc>
                <a:extLst>
                  <a:ext uri="{0D108BD9-81ED-4DB2-BD59-A6C34878D82A}">
                    <a16:rowId xmlns:a16="http://schemas.microsoft.com/office/drawing/2014/main" val="1472148909"/>
                  </a:ext>
                </a:extLst>
              </a:tr>
            </a:tbl>
          </a:graphicData>
        </a:graphic>
      </p:graphicFrame>
      <p:pic>
        <p:nvPicPr>
          <p:cNvPr id="3" name="Audio Recording Sep 29, 2024 at 11:50:30 PM">
            <a:hlinkClick r:id="" action="ppaction://media"/>
            <a:extLst>
              <a:ext uri="{FF2B5EF4-FFF2-40B4-BE49-F238E27FC236}">
                <a16:creationId xmlns:a16="http://schemas.microsoft.com/office/drawing/2014/main" id="{9D003F42-34D7-C851-FB68-E656C2A8351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193730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6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6E011-C0EE-1999-F622-3E501C5DF1C9}"/>
              </a:ext>
            </a:extLst>
          </p:cNvPr>
          <p:cNvSpPr>
            <a:spLocks noGrp="1"/>
          </p:cNvSpPr>
          <p:nvPr>
            <p:ph type="title"/>
          </p:nvPr>
        </p:nvSpPr>
        <p:spPr/>
        <p:txBody>
          <a:bodyPr>
            <a:normAutofit/>
          </a:bodyPr>
          <a:lstStyle/>
          <a:p>
            <a:r>
              <a:rPr lang="en-US" sz="3600" dirty="0">
                <a:latin typeface="+mn-lt"/>
              </a:rPr>
              <a:t>Exam</a:t>
            </a:r>
          </a:p>
        </p:txBody>
      </p:sp>
      <p:graphicFrame>
        <p:nvGraphicFramePr>
          <p:cNvPr id="4" name="Content Placeholder 3">
            <a:extLst>
              <a:ext uri="{FF2B5EF4-FFF2-40B4-BE49-F238E27FC236}">
                <a16:creationId xmlns:a16="http://schemas.microsoft.com/office/drawing/2014/main" id="{0F29495A-ABEB-57CD-3735-E4BB54E4D89D}"/>
              </a:ext>
            </a:extLst>
          </p:cNvPr>
          <p:cNvGraphicFramePr>
            <a:graphicFrameLocks noGrp="1"/>
          </p:cNvGraphicFramePr>
          <p:nvPr>
            <p:ph idx="1"/>
            <p:extLst>
              <p:ext uri="{D42A27DB-BD31-4B8C-83A1-F6EECF244321}">
                <p14:modId xmlns:p14="http://schemas.microsoft.com/office/powerpoint/2010/main" val="2069692461"/>
              </p:ext>
            </p:extLst>
          </p:nvPr>
        </p:nvGraphicFramePr>
        <p:xfrm>
          <a:off x="838200" y="1825625"/>
          <a:ext cx="10515597" cy="4450080"/>
        </p:xfrm>
        <a:graphic>
          <a:graphicData uri="http://schemas.openxmlformats.org/drawingml/2006/table">
            <a:tbl>
              <a:tblPr firstRow="1" bandRow="1">
                <a:tableStyleId>{073A0DAA-6AF3-43AB-8588-CEC1D06C72B9}</a:tableStyleId>
              </a:tblPr>
              <a:tblGrid>
                <a:gridCol w="3505199">
                  <a:extLst>
                    <a:ext uri="{9D8B030D-6E8A-4147-A177-3AD203B41FA5}">
                      <a16:colId xmlns:a16="http://schemas.microsoft.com/office/drawing/2014/main" val="1258470825"/>
                    </a:ext>
                  </a:extLst>
                </a:gridCol>
                <a:gridCol w="3505199">
                  <a:extLst>
                    <a:ext uri="{9D8B030D-6E8A-4147-A177-3AD203B41FA5}">
                      <a16:colId xmlns:a16="http://schemas.microsoft.com/office/drawing/2014/main" val="864458441"/>
                    </a:ext>
                  </a:extLst>
                </a:gridCol>
                <a:gridCol w="3505199">
                  <a:extLst>
                    <a:ext uri="{9D8B030D-6E8A-4147-A177-3AD203B41FA5}">
                      <a16:colId xmlns:a16="http://schemas.microsoft.com/office/drawing/2014/main" val="3022045014"/>
                    </a:ext>
                  </a:extLst>
                </a:gridCol>
              </a:tblGrid>
              <a:tr h="370840">
                <a:tc>
                  <a:txBody>
                    <a:bodyPr/>
                    <a:lstStyle/>
                    <a:p>
                      <a:endParaRPr lang="en-US" dirty="0"/>
                    </a:p>
                  </a:txBody>
                  <a:tcPr/>
                </a:tc>
                <a:tc>
                  <a:txBody>
                    <a:bodyPr/>
                    <a:lstStyle/>
                    <a:p>
                      <a:r>
                        <a:rPr lang="en-US" dirty="0"/>
                        <a:t>OD</a:t>
                      </a:r>
                    </a:p>
                  </a:txBody>
                  <a:tcPr/>
                </a:tc>
                <a:tc>
                  <a:txBody>
                    <a:bodyPr/>
                    <a:lstStyle/>
                    <a:p>
                      <a:r>
                        <a:rPr lang="en-US" dirty="0"/>
                        <a:t>OS</a:t>
                      </a:r>
                    </a:p>
                  </a:txBody>
                  <a:tcPr/>
                </a:tc>
                <a:extLst>
                  <a:ext uri="{0D108BD9-81ED-4DB2-BD59-A6C34878D82A}">
                    <a16:rowId xmlns:a16="http://schemas.microsoft.com/office/drawing/2014/main" val="908284729"/>
                  </a:ext>
                </a:extLst>
              </a:tr>
              <a:tr h="370840">
                <a:tc>
                  <a:txBody>
                    <a:bodyPr/>
                    <a:lstStyle/>
                    <a:p>
                      <a:r>
                        <a:rPr lang="en-US" dirty="0"/>
                        <a:t>External exam</a:t>
                      </a:r>
                    </a:p>
                  </a:txBody>
                  <a:tcPr/>
                </a:tc>
                <a:tc>
                  <a:txBody>
                    <a:bodyPr/>
                    <a:lstStyle/>
                    <a:p>
                      <a:r>
                        <a:rPr lang="en-US" dirty="0"/>
                        <a:t>Normal</a:t>
                      </a:r>
                      <a:endParaRPr lang="en-US" dirty="0">
                        <a:solidFill>
                          <a:srgbClr val="FF0000"/>
                        </a:solidFill>
                      </a:endParaRPr>
                    </a:p>
                  </a:txBody>
                  <a:tcPr/>
                </a:tc>
                <a:tc>
                  <a:txBody>
                    <a:bodyPr/>
                    <a:lstStyle/>
                    <a:p>
                      <a:r>
                        <a:rPr lang="en-US" dirty="0"/>
                        <a:t>Normal</a:t>
                      </a:r>
                    </a:p>
                  </a:txBody>
                  <a:tcPr/>
                </a:tc>
                <a:extLst>
                  <a:ext uri="{0D108BD9-81ED-4DB2-BD59-A6C34878D82A}">
                    <a16:rowId xmlns:a16="http://schemas.microsoft.com/office/drawing/2014/main" val="3861730520"/>
                  </a:ext>
                </a:extLst>
              </a:tr>
              <a:tr h="370840">
                <a:tc>
                  <a:txBody>
                    <a:bodyPr/>
                    <a:lstStyle/>
                    <a:p>
                      <a:r>
                        <a:rPr lang="en-US" dirty="0"/>
                        <a:t>Lids</a:t>
                      </a:r>
                    </a:p>
                  </a:txBody>
                  <a:tcPr/>
                </a:tc>
                <a:tc>
                  <a:txBody>
                    <a:bodyPr/>
                    <a:lstStyle/>
                    <a:p>
                      <a:r>
                        <a:rPr lang="en-US" dirty="0"/>
                        <a:t>No Ptosis</a:t>
                      </a:r>
                      <a:endParaRPr lang="en-US" dirty="0">
                        <a:solidFill>
                          <a:srgbClr val="FF0000"/>
                        </a:solidFill>
                      </a:endParaRPr>
                    </a:p>
                  </a:txBody>
                  <a:tcPr/>
                </a:tc>
                <a:tc>
                  <a:txBody>
                    <a:bodyPr/>
                    <a:lstStyle/>
                    <a:p>
                      <a:r>
                        <a:rPr lang="en-US" dirty="0"/>
                        <a:t>No Ptosis</a:t>
                      </a:r>
                    </a:p>
                  </a:txBody>
                  <a:tcPr/>
                </a:tc>
                <a:extLst>
                  <a:ext uri="{0D108BD9-81ED-4DB2-BD59-A6C34878D82A}">
                    <a16:rowId xmlns:a16="http://schemas.microsoft.com/office/drawing/2014/main" val="3611137128"/>
                  </a:ext>
                </a:extLst>
              </a:tr>
              <a:tr h="370840">
                <a:tc>
                  <a:txBody>
                    <a:bodyPr/>
                    <a:lstStyle/>
                    <a:p>
                      <a:r>
                        <a:rPr lang="en-US" dirty="0"/>
                        <a:t>Conjunctiva/ sclera</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2548216124"/>
                  </a:ext>
                </a:extLst>
              </a:tr>
              <a:tr h="370840">
                <a:tc>
                  <a:txBody>
                    <a:bodyPr/>
                    <a:lstStyle/>
                    <a:p>
                      <a:r>
                        <a:rPr lang="en-US" dirty="0"/>
                        <a:t>Cornea</a:t>
                      </a:r>
                    </a:p>
                  </a:txBody>
                  <a:tcPr/>
                </a:tc>
                <a:tc>
                  <a:txBody>
                    <a:bodyPr/>
                    <a:lstStyle/>
                    <a:p>
                      <a:r>
                        <a:rPr lang="en-US" dirty="0"/>
                        <a:t>Clear</a:t>
                      </a:r>
                    </a:p>
                  </a:txBody>
                  <a:tcPr/>
                </a:tc>
                <a:tc>
                  <a:txBody>
                    <a:bodyPr/>
                    <a:lstStyle/>
                    <a:p>
                      <a:r>
                        <a:rPr lang="en-US" dirty="0"/>
                        <a:t>Clear</a:t>
                      </a:r>
                    </a:p>
                  </a:txBody>
                  <a:tcPr/>
                </a:tc>
                <a:extLst>
                  <a:ext uri="{0D108BD9-81ED-4DB2-BD59-A6C34878D82A}">
                    <a16:rowId xmlns:a16="http://schemas.microsoft.com/office/drawing/2014/main" val="1290154066"/>
                  </a:ext>
                </a:extLst>
              </a:tr>
              <a:tr h="370840">
                <a:tc>
                  <a:txBody>
                    <a:bodyPr/>
                    <a:lstStyle/>
                    <a:p>
                      <a:r>
                        <a:rPr lang="en-US" dirty="0"/>
                        <a:t>Anterior Chamber</a:t>
                      </a:r>
                    </a:p>
                  </a:txBody>
                  <a:tcPr/>
                </a:tc>
                <a:tc>
                  <a:txBody>
                    <a:bodyPr/>
                    <a:lstStyle/>
                    <a:p>
                      <a:r>
                        <a:rPr lang="en-US" dirty="0"/>
                        <a:t>Deep and quiet</a:t>
                      </a:r>
                    </a:p>
                  </a:txBody>
                  <a:tcPr/>
                </a:tc>
                <a:tc>
                  <a:txBody>
                    <a:bodyPr/>
                    <a:lstStyle/>
                    <a:p>
                      <a:r>
                        <a:rPr lang="en-US" dirty="0"/>
                        <a:t>Deep and quiet</a:t>
                      </a:r>
                    </a:p>
                  </a:txBody>
                  <a:tcPr/>
                </a:tc>
                <a:extLst>
                  <a:ext uri="{0D108BD9-81ED-4DB2-BD59-A6C34878D82A}">
                    <a16:rowId xmlns:a16="http://schemas.microsoft.com/office/drawing/2014/main" val="887396506"/>
                  </a:ext>
                </a:extLst>
              </a:tr>
              <a:tr h="370840">
                <a:tc>
                  <a:txBody>
                    <a:bodyPr/>
                    <a:lstStyle/>
                    <a:p>
                      <a:r>
                        <a:rPr lang="en-US" dirty="0"/>
                        <a:t>Lens</a:t>
                      </a:r>
                    </a:p>
                  </a:txBody>
                  <a:tcPr/>
                </a:tc>
                <a:tc>
                  <a:txBody>
                    <a:bodyPr/>
                    <a:lstStyle/>
                    <a:p>
                      <a:r>
                        <a:rPr lang="en-US" dirty="0"/>
                        <a:t>Nuclear sclerosis 1+</a:t>
                      </a:r>
                    </a:p>
                  </a:txBody>
                  <a:tcPr/>
                </a:tc>
                <a:tc>
                  <a:txBody>
                    <a:bodyPr/>
                    <a:lstStyle/>
                    <a:p>
                      <a:r>
                        <a:rPr lang="en-US" dirty="0"/>
                        <a:t>Nuclear sclerosis 1+</a:t>
                      </a:r>
                    </a:p>
                  </a:txBody>
                  <a:tcPr/>
                </a:tc>
                <a:extLst>
                  <a:ext uri="{0D108BD9-81ED-4DB2-BD59-A6C34878D82A}">
                    <a16:rowId xmlns:a16="http://schemas.microsoft.com/office/drawing/2014/main" val="2571098283"/>
                  </a:ext>
                </a:extLst>
              </a:tr>
              <a:tr h="370840">
                <a:tc>
                  <a:txBody>
                    <a:bodyPr/>
                    <a:lstStyle/>
                    <a:p>
                      <a:r>
                        <a:rPr lang="en-US" dirty="0"/>
                        <a:t>Disc</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3578056528"/>
                  </a:ext>
                </a:extLst>
              </a:tr>
              <a:tr h="370840">
                <a:tc>
                  <a:txBody>
                    <a:bodyPr/>
                    <a:lstStyle/>
                    <a:p>
                      <a:r>
                        <a:rPr lang="en-US" dirty="0"/>
                        <a:t>C:D</a:t>
                      </a:r>
                    </a:p>
                  </a:txBody>
                  <a:tcPr/>
                </a:tc>
                <a:tc>
                  <a:txBody>
                    <a:bodyPr/>
                    <a:lstStyle/>
                    <a:p>
                      <a:r>
                        <a:rPr lang="en-US" dirty="0"/>
                        <a:t>0.4</a:t>
                      </a:r>
                    </a:p>
                  </a:txBody>
                  <a:tcPr/>
                </a:tc>
                <a:tc>
                  <a:txBody>
                    <a:bodyPr/>
                    <a:lstStyle/>
                    <a:p>
                      <a:r>
                        <a:rPr lang="en-US" dirty="0"/>
                        <a:t>0.4</a:t>
                      </a:r>
                    </a:p>
                  </a:txBody>
                  <a:tcPr/>
                </a:tc>
                <a:extLst>
                  <a:ext uri="{0D108BD9-81ED-4DB2-BD59-A6C34878D82A}">
                    <a16:rowId xmlns:a16="http://schemas.microsoft.com/office/drawing/2014/main" val="1055982786"/>
                  </a:ext>
                </a:extLst>
              </a:tr>
              <a:tr h="370840">
                <a:tc>
                  <a:txBody>
                    <a:bodyPr/>
                    <a:lstStyle/>
                    <a:p>
                      <a:r>
                        <a:rPr lang="en-US" dirty="0"/>
                        <a:t>Macula</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1550874306"/>
                  </a:ext>
                </a:extLst>
              </a:tr>
              <a:tr h="370840">
                <a:tc>
                  <a:txBody>
                    <a:bodyPr/>
                    <a:lstStyle/>
                    <a:p>
                      <a:r>
                        <a:rPr lang="en-US" dirty="0"/>
                        <a:t>Vessels</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1379537017"/>
                  </a:ext>
                </a:extLst>
              </a:tr>
              <a:tr h="370840">
                <a:tc>
                  <a:txBody>
                    <a:bodyPr/>
                    <a:lstStyle/>
                    <a:p>
                      <a:r>
                        <a:rPr lang="en-US" dirty="0"/>
                        <a:t>Periphery</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2204178886"/>
                  </a:ext>
                </a:extLst>
              </a:tr>
            </a:tbl>
          </a:graphicData>
        </a:graphic>
      </p:graphicFrame>
      <p:pic>
        <p:nvPicPr>
          <p:cNvPr id="3" name="Audio Recording Sep 29, 2024 at 11:52:12 PM">
            <a:hlinkClick r:id="" action="ppaction://media"/>
            <a:extLst>
              <a:ext uri="{FF2B5EF4-FFF2-40B4-BE49-F238E27FC236}">
                <a16:creationId xmlns:a16="http://schemas.microsoft.com/office/drawing/2014/main" id="{74C32ACC-FFC0-13BA-4CEE-CC1A91B9D7D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121244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D7F20-9F80-0AD8-8282-7F68FEA0C730}"/>
              </a:ext>
            </a:extLst>
          </p:cNvPr>
          <p:cNvSpPr>
            <a:spLocks noGrp="1"/>
          </p:cNvSpPr>
          <p:nvPr>
            <p:ph type="title"/>
          </p:nvPr>
        </p:nvSpPr>
        <p:spPr/>
        <p:txBody>
          <a:bodyPr>
            <a:normAutofit/>
          </a:bodyPr>
          <a:lstStyle/>
          <a:p>
            <a:r>
              <a:rPr lang="en-US" sz="2400" dirty="0">
                <a:latin typeface="Calibri" panose="020F0502020204030204" pitchFamily="34" charset="0"/>
                <a:cs typeface="Calibri" panose="020F0502020204030204" pitchFamily="34" charset="0"/>
              </a:rPr>
              <a:t>What will you do next?</a:t>
            </a:r>
          </a:p>
        </p:txBody>
      </p:sp>
      <p:sp>
        <p:nvSpPr>
          <p:cNvPr id="3" name="Content Placeholder 2">
            <a:extLst>
              <a:ext uri="{FF2B5EF4-FFF2-40B4-BE49-F238E27FC236}">
                <a16:creationId xmlns:a16="http://schemas.microsoft.com/office/drawing/2014/main" id="{51C45187-D0B9-FCC0-E2A3-22341DE0B2B9}"/>
              </a:ext>
            </a:extLst>
          </p:cNvPr>
          <p:cNvSpPr>
            <a:spLocks noGrp="1"/>
          </p:cNvSpPr>
          <p:nvPr>
            <p:ph idx="1"/>
          </p:nvPr>
        </p:nvSpPr>
        <p:spPr/>
        <p:txBody>
          <a:bodyPr/>
          <a:lstStyle/>
          <a:p>
            <a:r>
              <a:rPr lang="en-US" sz="1800" dirty="0">
                <a:latin typeface="Calibri" panose="020F0502020204030204" pitchFamily="34" charset="0"/>
                <a:cs typeface="Calibri" panose="020F0502020204030204" pitchFamily="34" charset="0"/>
              </a:rPr>
              <a:t>Repeat infectious  and inflammatory workup</a:t>
            </a:r>
          </a:p>
          <a:p>
            <a:r>
              <a:rPr lang="en-US" sz="1800" dirty="0">
                <a:latin typeface="Calibri" panose="020F0502020204030204" pitchFamily="34" charset="0"/>
                <a:cs typeface="Calibri" panose="020F0502020204030204" pitchFamily="34" charset="0"/>
              </a:rPr>
              <a:t>Repeat MRI</a:t>
            </a:r>
          </a:p>
          <a:p>
            <a:r>
              <a:rPr lang="en-US" sz="1800" dirty="0">
                <a:latin typeface="Calibri" panose="020F0502020204030204" pitchFamily="34" charset="0"/>
                <a:cs typeface="Calibri" panose="020F0502020204030204" pitchFamily="34" charset="0"/>
              </a:rPr>
              <a:t>Repeat LP</a:t>
            </a:r>
          </a:p>
          <a:p>
            <a:r>
              <a:rPr lang="en-US" sz="1800" dirty="0">
                <a:latin typeface="Calibri" panose="020F0502020204030204" pitchFamily="34" charset="0"/>
                <a:cs typeface="Calibri" panose="020F0502020204030204" pitchFamily="34" charset="0"/>
              </a:rPr>
              <a:t>PET-CT</a:t>
            </a:r>
          </a:p>
          <a:p>
            <a:endParaRPr lang="en-US" sz="2000" dirty="0">
              <a:latin typeface="Times New Roman"/>
              <a:cs typeface="Calibri"/>
            </a:endParaRPr>
          </a:p>
          <a:p>
            <a:endParaRPr lang="en-US" dirty="0"/>
          </a:p>
        </p:txBody>
      </p:sp>
      <p:pic>
        <p:nvPicPr>
          <p:cNvPr id="7" name="Audio Recording Oct 2, 2024 at 11:33:23 PM">
            <a:hlinkClick r:id="" action="ppaction://media"/>
            <a:extLst>
              <a:ext uri="{FF2B5EF4-FFF2-40B4-BE49-F238E27FC236}">
                <a16:creationId xmlns:a16="http://schemas.microsoft.com/office/drawing/2014/main" id="{1D090A22-9394-D462-DD96-A0833E5D0E5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188199" y="3011075"/>
            <a:ext cx="812800" cy="812800"/>
          </a:xfrm>
          <a:prstGeom prst="rect">
            <a:avLst/>
          </a:prstGeom>
        </p:spPr>
      </p:pic>
      <p:pic>
        <p:nvPicPr>
          <p:cNvPr id="8" name="Audio Recording Oct 2, 2024 at 11:35:12 PM">
            <a:hlinkClick r:id="" action="ppaction://media"/>
            <a:extLst>
              <a:ext uri="{FF2B5EF4-FFF2-40B4-BE49-F238E27FC236}">
                <a16:creationId xmlns:a16="http://schemas.microsoft.com/office/drawing/2014/main" id="{F9DD6EFD-4A0F-BCB5-FA1D-6F02C40ED080}"/>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59847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68" fill="hold"/>
                                        <p:tgtEl>
                                          <p:spTgt spid="7"/>
                                        </p:tgtEl>
                                      </p:cBhvr>
                                    </p:cmd>
                                  </p:childTnLst>
                                </p:cTn>
                              </p:par>
                            </p:childTnLst>
                          </p:cTn>
                        </p:par>
                        <p:par>
                          <p:cTn id="7" fill="hold">
                            <p:stCondLst>
                              <p:cond delay="2368"/>
                            </p:stCondLst>
                            <p:childTnLst>
                              <p:par>
                                <p:cTn id="8" presetID="1" presetClass="mediacall" presetSubtype="0" fill="hold" nodeType="afterEffect">
                                  <p:stCondLst>
                                    <p:cond delay="0"/>
                                  </p:stCondLst>
                                  <p:childTnLst>
                                    <p:cmd type="call" cmd="playFrom(0.0)">
                                      <p:cBhvr>
                                        <p:cTn id="9" dur="18752" fill="hold"/>
                                        <p:tgtEl>
                                          <p:spTgt spid="8"/>
                                        </p:tgtEl>
                                      </p:cBhvr>
                                    </p:cmd>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4" fill="hold" display="0">
                  <p:stCondLst>
                    <p:cond delay="indefinite"/>
                  </p:stCondLst>
                  <p:endCondLst>
                    <p:cond evt="onStopAudio" delay="0">
                      <p:tgtEl>
                        <p:sldTgt/>
                      </p:tgtEl>
                    </p:cond>
                  </p:endCondLst>
                </p:cTn>
                <p:tgtEl>
                  <p:spTgt spid="7"/>
                </p:tgtEl>
              </p:cMediaNode>
            </p:audio>
            <p:audio>
              <p:cMediaNode vol="80000" showWhenStopped="0">
                <p:cTn id="35" fill="hold" display="0">
                  <p:stCondLst>
                    <p:cond delay="indefinite"/>
                  </p:stCondLst>
                  <p:endCondLst>
                    <p:cond evt="onStopAudio" delay="0">
                      <p:tgtEl>
                        <p:sldTgt/>
                      </p:tgtEl>
                    </p:cond>
                  </p:endCondLst>
                </p:cTn>
                <p:tgtEl>
                  <p:spTgt spid="8"/>
                </p:tgtEl>
              </p:cMediaNode>
            </p:audio>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C0347-B209-F107-9870-23E0274C4974}"/>
              </a:ext>
            </a:extLst>
          </p:cNvPr>
          <p:cNvSpPr>
            <a:spLocks noGrp="1"/>
          </p:cNvSpPr>
          <p:nvPr>
            <p:ph type="title"/>
          </p:nvPr>
        </p:nvSpPr>
        <p:spPr/>
        <p:txBody>
          <a:bodyPr>
            <a:normAutofit/>
          </a:bodyPr>
          <a:lstStyle/>
          <a:p>
            <a:r>
              <a:rPr lang="en-US" sz="2400" dirty="0">
                <a:latin typeface="Calibri" panose="020F0502020204030204" pitchFamily="34" charset="0"/>
                <a:cs typeface="Calibri" panose="020F0502020204030204" pitchFamily="34" charset="0"/>
              </a:rPr>
              <a:t>MRI Orbits with and without contrast</a:t>
            </a:r>
            <a:br>
              <a:rPr lang="en-US" sz="2400" dirty="0">
                <a:latin typeface="Calibri" panose="020F0502020204030204" pitchFamily="34" charset="0"/>
                <a:cs typeface="Calibri" panose="020F0502020204030204" pitchFamily="34" charset="0"/>
              </a:rPr>
            </a:br>
            <a:endParaRPr lang="en-US" sz="2400" dirty="0">
              <a:latin typeface="Calibri" panose="020F0502020204030204" pitchFamily="34" charset="0"/>
              <a:cs typeface="Calibri" panose="020F0502020204030204" pitchFamily="34" charset="0"/>
            </a:endParaRPr>
          </a:p>
        </p:txBody>
      </p:sp>
      <p:pic>
        <p:nvPicPr>
          <p:cNvPr id="5" name="Picture 4" descr="An x-ray of a human body&#10;&#10;Description automatically generated with low confidence">
            <a:extLst>
              <a:ext uri="{FF2B5EF4-FFF2-40B4-BE49-F238E27FC236}">
                <a16:creationId xmlns:a16="http://schemas.microsoft.com/office/drawing/2014/main" id="{7788D43D-480E-9EE1-AA49-0B1234FF20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5827" y="1561735"/>
            <a:ext cx="4991100" cy="2755900"/>
          </a:xfrm>
          <a:prstGeom prst="rect">
            <a:avLst/>
          </a:prstGeom>
        </p:spPr>
      </p:pic>
      <p:cxnSp>
        <p:nvCxnSpPr>
          <p:cNvPr id="12" name="Straight Arrow Connector 11">
            <a:extLst>
              <a:ext uri="{FF2B5EF4-FFF2-40B4-BE49-F238E27FC236}">
                <a16:creationId xmlns:a16="http://schemas.microsoft.com/office/drawing/2014/main" id="{2BFA8A97-3679-6C55-E40E-E90F397F1E94}"/>
              </a:ext>
            </a:extLst>
          </p:cNvPr>
          <p:cNvCxnSpPr>
            <a:cxnSpLocks/>
          </p:cNvCxnSpPr>
          <p:nvPr/>
        </p:nvCxnSpPr>
        <p:spPr>
          <a:xfrm flipH="1">
            <a:off x="3915508" y="3610707"/>
            <a:ext cx="539261" cy="0"/>
          </a:xfrm>
          <a:prstGeom prst="straightConnector1">
            <a:avLst/>
          </a:prstGeom>
          <a:ln>
            <a:headEnd type="none" w="med" len="med"/>
            <a:tailEnd type="arrow" w="med" len="med"/>
          </a:ln>
        </p:spPr>
        <p:style>
          <a:lnRef idx="3">
            <a:schemeClr val="accent2"/>
          </a:lnRef>
          <a:fillRef idx="0">
            <a:schemeClr val="accent2"/>
          </a:fillRef>
          <a:effectRef idx="2">
            <a:schemeClr val="accent2"/>
          </a:effectRef>
          <a:fontRef idx="minor">
            <a:schemeClr val="tx1"/>
          </a:fontRef>
        </p:style>
      </p:cxnSp>
      <p:sp>
        <p:nvSpPr>
          <p:cNvPr id="16" name="TextBox 15">
            <a:extLst>
              <a:ext uri="{FF2B5EF4-FFF2-40B4-BE49-F238E27FC236}">
                <a16:creationId xmlns:a16="http://schemas.microsoft.com/office/drawing/2014/main" id="{16140603-1381-DFDD-04DC-CD78BB5F0265}"/>
              </a:ext>
            </a:extLst>
          </p:cNvPr>
          <p:cNvSpPr txBox="1"/>
          <p:nvPr/>
        </p:nvSpPr>
        <p:spPr>
          <a:xfrm>
            <a:off x="655827" y="4700954"/>
            <a:ext cx="4991100" cy="923330"/>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T1 post contrast axial view: Left posterior optic nerve sheath enhancement</a:t>
            </a:r>
          </a:p>
          <a:p>
            <a:endParaRPr lang="en-US" dirty="0"/>
          </a:p>
        </p:txBody>
      </p:sp>
      <p:pic>
        <p:nvPicPr>
          <p:cNvPr id="23" name="Picture 4" descr="A picture containing spectacles, sunglasses&#10;&#10;Description automatically generated">
            <a:extLst>
              <a:ext uri="{FF2B5EF4-FFF2-40B4-BE49-F238E27FC236}">
                <a16:creationId xmlns:a16="http://schemas.microsoft.com/office/drawing/2014/main" id="{B13EB843-8EB1-81F0-1993-5F90AFD307BA}"/>
              </a:ext>
            </a:extLst>
          </p:cNvPr>
          <p:cNvPicPr>
            <a:picLocks noGrp="1" noChangeAspect="1"/>
          </p:cNvPicPr>
          <p:nvPr>
            <p:ph idx="1"/>
          </p:nvPr>
        </p:nvPicPr>
        <p:blipFill>
          <a:blip r:embed="rId8"/>
          <a:stretch>
            <a:fillRect/>
          </a:stretch>
        </p:blipFill>
        <p:spPr>
          <a:xfrm>
            <a:off x="6195986" y="1561736"/>
            <a:ext cx="5157814" cy="2755900"/>
          </a:xfrm>
        </p:spPr>
      </p:pic>
      <p:cxnSp>
        <p:nvCxnSpPr>
          <p:cNvPr id="24" name="Straight Arrow Connector 23">
            <a:extLst>
              <a:ext uri="{FF2B5EF4-FFF2-40B4-BE49-F238E27FC236}">
                <a16:creationId xmlns:a16="http://schemas.microsoft.com/office/drawing/2014/main" id="{9146B188-A097-F6A1-FF94-861AEB1C6BD7}"/>
              </a:ext>
            </a:extLst>
          </p:cNvPr>
          <p:cNvCxnSpPr>
            <a:cxnSpLocks/>
          </p:cNvCxnSpPr>
          <p:nvPr/>
        </p:nvCxnSpPr>
        <p:spPr>
          <a:xfrm flipH="1">
            <a:off x="9366738" y="3429000"/>
            <a:ext cx="539261" cy="0"/>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5" name="TextBox 24">
            <a:extLst>
              <a:ext uri="{FF2B5EF4-FFF2-40B4-BE49-F238E27FC236}">
                <a16:creationId xmlns:a16="http://schemas.microsoft.com/office/drawing/2014/main" id="{BBA754BD-FC49-9F6A-D2A9-9AA5A59A5BEB}"/>
              </a:ext>
            </a:extLst>
          </p:cNvPr>
          <p:cNvSpPr txBox="1"/>
          <p:nvPr/>
        </p:nvSpPr>
        <p:spPr>
          <a:xfrm>
            <a:off x="6195985" y="4700954"/>
            <a:ext cx="4991099" cy="646331"/>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T1 post contrast axial view: </a:t>
            </a:r>
            <a:r>
              <a:rPr lang="en-US" dirty="0">
                <a:effectLst/>
                <a:latin typeface="Calibri" panose="020F0502020204030204" pitchFamily="34" charset="0"/>
                <a:cs typeface="Calibri" panose="020F0502020204030204" pitchFamily="34" charset="0"/>
              </a:rPr>
              <a:t>SOF </a:t>
            </a:r>
            <a:r>
              <a:rPr lang="en-US" dirty="0" err="1">
                <a:effectLst/>
                <a:latin typeface="Calibri" panose="020F0502020204030204" pitchFamily="34" charset="0"/>
                <a:cs typeface="Calibri" panose="020F0502020204030204" pitchFamily="34" charset="0"/>
              </a:rPr>
              <a:t>dural</a:t>
            </a:r>
            <a:r>
              <a:rPr lang="en-US" dirty="0">
                <a:effectLst/>
                <a:latin typeface="Calibri" panose="020F0502020204030204" pitchFamily="34" charset="0"/>
                <a:cs typeface="Calibri" panose="020F0502020204030204" pitchFamily="34" charset="0"/>
              </a:rPr>
              <a:t> thickening, extends to cavernous sinus &amp; foramen </a:t>
            </a:r>
            <a:r>
              <a:rPr lang="en-US" dirty="0" err="1">
                <a:effectLst/>
                <a:latin typeface="Calibri" panose="020F0502020204030204" pitchFamily="34" charset="0"/>
                <a:cs typeface="Calibri" panose="020F0502020204030204" pitchFamily="34" charset="0"/>
              </a:rPr>
              <a:t>ovale</a:t>
            </a:r>
            <a:r>
              <a:rPr lang="en-US" dirty="0">
                <a:effectLst/>
                <a:latin typeface="Calibri" panose="020F0502020204030204" pitchFamily="34" charset="0"/>
                <a:cs typeface="Calibri" panose="020F0502020204030204" pitchFamily="34" charset="0"/>
              </a:rPr>
              <a:t> </a:t>
            </a:r>
          </a:p>
        </p:txBody>
      </p:sp>
      <p:pic>
        <p:nvPicPr>
          <p:cNvPr id="3" name="Audio Recording Sep 29, 2024 at 11:58:07 PM">
            <a:hlinkClick r:id="" action="ppaction://media"/>
            <a:extLst>
              <a:ext uri="{FF2B5EF4-FFF2-40B4-BE49-F238E27FC236}">
                <a16:creationId xmlns:a16="http://schemas.microsoft.com/office/drawing/2014/main" id="{80BB892C-973E-4DFD-BFB3-579D0DF29ACF}"/>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689600" y="3022600"/>
            <a:ext cx="812800" cy="812800"/>
          </a:xfrm>
          <a:prstGeom prst="rect">
            <a:avLst/>
          </a:prstGeom>
        </p:spPr>
      </p:pic>
      <p:pic>
        <p:nvPicPr>
          <p:cNvPr id="4" name="Audio Recording Sep 29, 2024 at 11:58:46 PM">
            <a:hlinkClick r:id="" action="ppaction://media"/>
            <a:extLst>
              <a:ext uri="{FF2B5EF4-FFF2-40B4-BE49-F238E27FC236}">
                <a16:creationId xmlns:a16="http://schemas.microsoft.com/office/drawing/2014/main" id="{AB0354B0-7F05-C816-B1FC-E6306E94B02F}"/>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7041323" y="2939685"/>
            <a:ext cx="812800" cy="812800"/>
          </a:xfrm>
          <a:prstGeom prst="rect">
            <a:avLst/>
          </a:prstGeom>
        </p:spPr>
      </p:pic>
    </p:spTree>
    <p:extLst>
      <p:ext uri="{BB962C8B-B14F-4D97-AF65-F5344CB8AC3E}">
        <p14:creationId xmlns:p14="http://schemas.microsoft.com/office/powerpoint/2010/main" val="2366012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64" fill="hold"/>
                                        <p:tgtEl>
                                          <p:spTgt spid="3"/>
                                        </p:tgtEl>
                                      </p:cBhvr>
                                    </p:cmd>
                                  </p:childTnLst>
                                </p:cTn>
                              </p:par>
                            </p:childTnLst>
                          </p:cTn>
                        </p:par>
                        <p:par>
                          <p:cTn id="7" fill="hold">
                            <p:stCondLst>
                              <p:cond delay="3264"/>
                            </p:stCondLst>
                            <p:childTnLst>
                              <p:par>
                                <p:cTn id="8" presetID="1" presetClass="mediacall" presetSubtype="0" fill="hold" nodeType="afterEffect">
                                  <p:stCondLst>
                                    <p:cond delay="0"/>
                                  </p:stCondLst>
                                  <p:childTnLst>
                                    <p:cmd type="call" cmd="playFrom(0.0)">
                                      <p:cBhvr>
                                        <p:cTn id="9" dur="143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audio>
              <p:cMediaNode vol="80000" showWhenStopped="0">
                <p:cTn id="11"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A92B5-BE5D-811B-CE99-F2481F1B12FC}"/>
              </a:ext>
            </a:extLst>
          </p:cNvPr>
          <p:cNvSpPr>
            <a:spLocks noGrp="1"/>
          </p:cNvSpPr>
          <p:nvPr>
            <p:ph type="title"/>
          </p:nvPr>
        </p:nvSpPr>
        <p:spPr/>
        <p:txBody>
          <a:bodyPr>
            <a:normAutofit/>
          </a:bodyPr>
          <a:lstStyle/>
          <a:p>
            <a:r>
              <a:rPr lang="en-US" sz="2400" dirty="0">
                <a:latin typeface="Calibri" panose="020F0502020204030204" pitchFamily="34" charset="0"/>
                <a:cs typeface="Calibri" panose="020F0502020204030204" pitchFamily="34" charset="0"/>
              </a:rPr>
              <a:t>MRI Orbits with and without contrast</a:t>
            </a:r>
            <a:br>
              <a:rPr lang="en-US" sz="2400" dirty="0">
                <a:latin typeface="Calibri" panose="020F0502020204030204" pitchFamily="34" charset="0"/>
                <a:cs typeface="Calibri" panose="020F0502020204030204" pitchFamily="34" charset="0"/>
              </a:rPr>
            </a:br>
            <a:endParaRPr lang="en-US" sz="2400" dirty="0">
              <a:latin typeface="Calibri" panose="020F0502020204030204" pitchFamily="34" charset="0"/>
              <a:cs typeface="Calibri" panose="020F0502020204030204" pitchFamily="34" charset="0"/>
            </a:endParaRPr>
          </a:p>
        </p:txBody>
      </p:sp>
      <p:pic>
        <p:nvPicPr>
          <p:cNvPr id="5" name="Picture 4" descr="A picture containing x-ray film, medical imaging, radiology, medical radiography&#10;&#10;Description automatically generated">
            <a:extLst>
              <a:ext uri="{FF2B5EF4-FFF2-40B4-BE49-F238E27FC236}">
                <a16:creationId xmlns:a16="http://schemas.microsoft.com/office/drawing/2014/main" id="{AA01E4E8-EFA3-F67C-326A-2F42B15225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0777" y="1483458"/>
            <a:ext cx="4838700" cy="2730500"/>
          </a:xfrm>
          <a:prstGeom prst="rect">
            <a:avLst/>
          </a:prstGeom>
        </p:spPr>
      </p:pic>
      <p:cxnSp>
        <p:nvCxnSpPr>
          <p:cNvPr id="6" name="Straight Arrow Connector 5">
            <a:extLst>
              <a:ext uri="{FF2B5EF4-FFF2-40B4-BE49-F238E27FC236}">
                <a16:creationId xmlns:a16="http://schemas.microsoft.com/office/drawing/2014/main" id="{6EB86E3C-0818-7D62-4AF4-DAAC03D0CB45}"/>
              </a:ext>
            </a:extLst>
          </p:cNvPr>
          <p:cNvCxnSpPr/>
          <p:nvPr/>
        </p:nvCxnSpPr>
        <p:spPr>
          <a:xfrm>
            <a:off x="3118339" y="2907323"/>
            <a:ext cx="703384"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7" name="TextBox 6">
            <a:extLst>
              <a:ext uri="{FF2B5EF4-FFF2-40B4-BE49-F238E27FC236}">
                <a16:creationId xmlns:a16="http://schemas.microsoft.com/office/drawing/2014/main" id="{2BC1CFF3-06F2-92E3-B5ED-86FB58C7705A}"/>
              </a:ext>
            </a:extLst>
          </p:cNvPr>
          <p:cNvSpPr txBox="1"/>
          <p:nvPr/>
        </p:nvSpPr>
        <p:spPr>
          <a:xfrm>
            <a:off x="940777" y="4507263"/>
            <a:ext cx="4838700" cy="923330"/>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T1 post contrast coronal view: Left orbital apex thickening and enhancement</a:t>
            </a:r>
          </a:p>
          <a:p>
            <a:endParaRPr lang="en-US" dirty="0"/>
          </a:p>
        </p:txBody>
      </p:sp>
      <p:pic>
        <p:nvPicPr>
          <p:cNvPr id="3" name="Audio Recording Sep 30, 2024 at 12:00:07 AM">
            <a:hlinkClick r:id="" action="ppaction://media"/>
            <a:extLst>
              <a:ext uri="{FF2B5EF4-FFF2-40B4-BE49-F238E27FC236}">
                <a16:creationId xmlns:a16="http://schemas.microsoft.com/office/drawing/2014/main" id="{F9FDD7B4-CC82-BE65-62FD-1E4D2D0BC86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9694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AA578-FE43-C67E-7BDA-788C49B65BEB}"/>
              </a:ext>
            </a:extLst>
          </p:cNvPr>
          <p:cNvSpPr>
            <a:spLocks noGrp="1"/>
          </p:cNvSpPr>
          <p:nvPr>
            <p:ph type="title"/>
          </p:nvPr>
        </p:nvSpPr>
        <p:spPr/>
        <p:txBody>
          <a:bodyPr>
            <a:normAutofit/>
          </a:bodyPr>
          <a:lstStyle/>
          <a:p>
            <a:r>
              <a:rPr lang="en-US" sz="2400" b="1" dirty="0">
                <a:effectLst/>
                <a:latin typeface="Calibri" panose="020F0502020204030204" pitchFamily="34" charset="0"/>
                <a:cs typeface="Calibri" panose="020F0502020204030204" pitchFamily="34" charset="0"/>
              </a:rPr>
              <a:t>PET scan</a:t>
            </a:r>
            <a:endParaRPr lang="en-US" sz="24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5366274-DD64-7DFB-F16C-57625729323E}"/>
              </a:ext>
            </a:extLst>
          </p:cNvPr>
          <p:cNvSpPr>
            <a:spLocks noGrp="1"/>
          </p:cNvSpPr>
          <p:nvPr>
            <p:ph idx="1"/>
          </p:nvPr>
        </p:nvSpPr>
        <p:spPr/>
        <p:txBody>
          <a:bodyPr/>
          <a:lstStyle/>
          <a:p>
            <a:r>
              <a:rPr lang="en-US" sz="1800" dirty="0">
                <a:effectLst/>
                <a:latin typeface="Calibri" panose="020F0502020204030204" pitchFamily="34" charset="0"/>
                <a:cs typeface="Calibri" panose="020F0502020204030204" pitchFamily="34" charset="0"/>
              </a:rPr>
              <a:t>Asymmetric relative increased FDG activity is noted of the left ocular muscles &amp; posterior globe. No other suspicious foci. </a:t>
            </a:r>
          </a:p>
          <a:p>
            <a:endParaRPr lang="en-US" dirty="0"/>
          </a:p>
        </p:txBody>
      </p:sp>
      <p:pic>
        <p:nvPicPr>
          <p:cNvPr id="4" name="Audio Recording Sep 30, 2024 at 12:04:47 AM">
            <a:hlinkClick r:id="" action="ppaction://media"/>
            <a:extLst>
              <a:ext uri="{FF2B5EF4-FFF2-40B4-BE49-F238E27FC236}">
                <a16:creationId xmlns:a16="http://schemas.microsoft.com/office/drawing/2014/main" id="{3EE0831F-F198-3FBB-5318-28A2EE88899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890978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1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B5D5A-5381-5851-D0DD-FA8D4238202B}"/>
              </a:ext>
            </a:extLst>
          </p:cNvPr>
          <p:cNvSpPr>
            <a:spLocks noGrp="1"/>
          </p:cNvSpPr>
          <p:nvPr>
            <p:ph type="title"/>
          </p:nvPr>
        </p:nvSpPr>
        <p:spPr/>
        <p:txBody>
          <a:bodyPr>
            <a:normAutofit/>
          </a:bodyPr>
          <a:lstStyle/>
          <a:p>
            <a:r>
              <a:rPr lang="en-US" sz="2400" dirty="0">
                <a:latin typeface="Calibri" panose="020F0502020204030204" pitchFamily="34" charset="0"/>
                <a:cs typeface="Calibri" panose="020F0502020204030204" pitchFamily="34" charset="0"/>
              </a:rPr>
              <a:t>What do want to do next?</a:t>
            </a:r>
          </a:p>
        </p:txBody>
      </p:sp>
      <p:sp>
        <p:nvSpPr>
          <p:cNvPr id="3" name="Content Placeholder 2">
            <a:extLst>
              <a:ext uri="{FF2B5EF4-FFF2-40B4-BE49-F238E27FC236}">
                <a16:creationId xmlns:a16="http://schemas.microsoft.com/office/drawing/2014/main" id="{C214F4CA-B673-A883-AC0D-E9F551F2F3F1}"/>
              </a:ext>
            </a:extLst>
          </p:cNvPr>
          <p:cNvSpPr>
            <a:spLocks noGrp="1"/>
          </p:cNvSpPr>
          <p:nvPr>
            <p:ph idx="1"/>
          </p:nvPr>
        </p:nvSpPr>
        <p:spPr/>
        <p:txBody>
          <a:bodyPr vert="horz" lIns="91440" tIns="45720" rIns="91440" bIns="45720" rtlCol="0" anchor="t">
            <a:normAutofit/>
          </a:bodyPr>
          <a:lstStyle/>
          <a:p>
            <a:r>
              <a:rPr lang="en-US" sz="1800" dirty="0">
                <a:latin typeface="+mn-lt"/>
                <a:cs typeface="Times New Roman" panose="02020603050405020304" pitchFamily="18" charset="0"/>
              </a:rPr>
              <a:t>With negative infectious work up start high dose steroids followed by oral taper.</a:t>
            </a:r>
          </a:p>
          <a:p>
            <a:pPr marL="0" indent="0">
              <a:buNone/>
            </a:pPr>
            <a:endParaRPr lang="en-US" dirty="0">
              <a:cs typeface="Calibri"/>
            </a:endParaRPr>
          </a:p>
        </p:txBody>
      </p:sp>
      <p:pic>
        <p:nvPicPr>
          <p:cNvPr id="4" name="Audio Recording Sep 30, 2024 at 12:05:09 AM">
            <a:hlinkClick r:id="" action="ppaction://media"/>
            <a:extLst>
              <a:ext uri="{FF2B5EF4-FFF2-40B4-BE49-F238E27FC236}">
                <a16:creationId xmlns:a16="http://schemas.microsoft.com/office/drawing/2014/main" id="{46210911-31A4-0CDF-491D-1484F1A83B4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89600" y="3022600"/>
            <a:ext cx="812800" cy="812800"/>
          </a:xfrm>
          <a:prstGeom prst="rect">
            <a:avLst/>
          </a:prstGeom>
        </p:spPr>
      </p:pic>
      <p:pic>
        <p:nvPicPr>
          <p:cNvPr id="5" name="Audio Recording Sep 30, 2024 at 12:05:30 AM">
            <a:hlinkClick r:id="" action="ppaction://media"/>
            <a:extLst>
              <a:ext uri="{FF2B5EF4-FFF2-40B4-BE49-F238E27FC236}">
                <a16:creationId xmlns:a16="http://schemas.microsoft.com/office/drawing/2014/main" id="{585AB812-8AB4-4329-CC81-B25EE38D98AF}"/>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4144066" y="3011075"/>
            <a:ext cx="812800" cy="812800"/>
          </a:xfrm>
          <a:prstGeom prst="rect">
            <a:avLst/>
          </a:prstGeom>
        </p:spPr>
      </p:pic>
    </p:spTree>
    <p:extLst>
      <p:ext uri="{BB962C8B-B14F-4D97-AF65-F5344CB8AC3E}">
        <p14:creationId xmlns:p14="http://schemas.microsoft.com/office/powerpoint/2010/main" val="949843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52"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 presetClass="mediacall" presetSubtype="0" fill="hold" nodeType="afterEffect">
                                  <p:stCondLst>
                                    <p:cond delay="0"/>
                                  </p:stCondLst>
                                  <p:childTnLst>
                                    <p:cmd type="call" cmd="playFrom(0.0)">
                                      <p:cBhvr>
                                        <p:cTn id="15" dur="50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6" fill="hold" display="0">
                  <p:stCondLst>
                    <p:cond delay="indefinite"/>
                  </p:stCondLst>
                  <p:endCondLst>
                    <p:cond evt="onStopAudio" delay="0">
                      <p:tgtEl>
                        <p:sldTgt/>
                      </p:tgtEl>
                    </p:cond>
                  </p:endCondLst>
                </p:cTn>
                <p:tgtEl>
                  <p:spTgt spid="5"/>
                </p:tgtEl>
              </p:cMediaNode>
            </p:audio>
            <p:audio>
              <p:cMediaNode vol="80000" showWhenStopped="0">
                <p:cTn id="17"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E63AF-DCDB-3D48-8B67-22B5D2B21255}"/>
              </a:ext>
            </a:extLst>
          </p:cNvPr>
          <p:cNvSpPr>
            <a:spLocks noGrp="1"/>
          </p:cNvSpPr>
          <p:nvPr>
            <p:ph type="title"/>
          </p:nvPr>
        </p:nvSpPr>
        <p:spPr/>
        <p:txBody>
          <a:bodyPr>
            <a:normAutofit/>
          </a:bodyPr>
          <a:lstStyle/>
          <a:p>
            <a:r>
              <a:rPr lang="en-US" sz="2400" dirty="0">
                <a:latin typeface="Calibri" panose="020F0502020204030204" pitchFamily="34" charset="0"/>
                <a:cs typeface="Calibri" panose="020F0502020204030204" pitchFamily="34" charset="0"/>
              </a:rPr>
              <a:t>Clinic  1 month follow up</a:t>
            </a:r>
          </a:p>
        </p:txBody>
      </p:sp>
      <p:sp>
        <p:nvSpPr>
          <p:cNvPr id="3" name="Content Placeholder 2">
            <a:extLst>
              <a:ext uri="{FF2B5EF4-FFF2-40B4-BE49-F238E27FC236}">
                <a16:creationId xmlns:a16="http://schemas.microsoft.com/office/drawing/2014/main" id="{043759B6-16A7-B925-E8EF-F2592DFBD6FF}"/>
              </a:ext>
            </a:extLst>
          </p:cNvPr>
          <p:cNvSpPr>
            <a:spLocks noGrp="1"/>
          </p:cNvSpPr>
          <p:nvPr>
            <p:ph idx="1"/>
          </p:nvPr>
        </p:nvSpPr>
        <p:spPr/>
        <p:txBody>
          <a:bodyPr vert="horz" lIns="91440" tIns="45720" rIns="91440" bIns="45720" rtlCol="0" anchor="t">
            <a:normAutofit/>
          </a:bodyPr>
          <a:lstStyle/>
          <a:p>
            <a:r>
              <a:rPr lang="en-US" sz="1800" dirty="0">
                <a:latin typeface="Calibri" panose="020F0502020204030204" pitchFamily="34" charset="0"/>
                <a:ea typeface="+mn-lt"/>
                <a:cs typeface="Calibri" panose="020F0502020204030204" pitchFamily="34" charset="0"/>
              </a:rPr>
              <a:t>Patient reports significant improvement in her symptoms since her visit in ED. </a:t>
            </a:r>
          </a:p>
          <a:p>
            <a:r>
              <a:rPr lang="en-US" sz="1800" dirty="0">
                <a:latin typeface="Calibri" panose="020F0502020204030204" pitchFamily="34" charset="0"/>
                <a:ea typeface="+mn-lt"/>
                <a:cs typeface="Calibri" panose="020F0502020204030204" pitchFamily="34" charset="0"/>
              </a:rPr>
              <a:t>Still see diagonal diplopia in far-right gaze. No diplopia in primary and down gaze. </a:t>
            </a:r>
          </a:p>
          <a:p>
            <a:r>
              <a:rPr lang="en-US" sz="1800" dirty="0">
                <a:latin typeface="Calibri" panose="020F0502020204030204" pitchFamily="34" charset="0"/>
                <a:ea typeface="+mn-lt"/>
                <a:cs typeface="Calibri" panose="020F0502020204030204" pitchFamily="34" charset="0"/>
              </a:rPr>
              <a:t>No headache/ eye pain/ swelling/ redness. Denies any decrease in vision. </a:t>
            </a:r>
          </a:p>
          <a:p>
            <a:r>
              <a:rPr lang="en-US" sz="1800" dirty="0">
                <a:latin typeface="Calibri" panose="020F0502020204030204" pitchFamily="34" charset="0"/>
                <a:ea typeface="+mn-lt"/>
                <a:cs typeface="Calibri" panose="020F0502020204030204" pitchFamily="34" charset="0"/>
              </a:rPr>
              <a:t>Tapering prednisolone by 10mg every week, taking 30mg/day </a:t>
            </a:r>
          </a:p>
          <a:p>
            <a:r>
              <a:rPr lang="en-US" sz="1800" dirty="0">
                <a:latin typeface="Calibri" panose="020F0502020204030204" pitchFamily="34" charset="0"/>
                <a:ea typeface="+mn-lt"/>
                <a:cs typeface="Calibri" panose="020F0502020204030204" pitchFamily="34" charset="0"/>
              </a:rPr>
              <a:t>Patient was started on mycophenolate 10 weeks after the last flare in consultation with neurology.</a:t>
            </a:r>
            <a:endParaRPr lang="en-US" sz="1800" dirty="0">
              <a:latin typeface="Calibri" panose="020F0502020204030204" pitchFamily="34" charset="0"/>
              <a:cs typeface="Calibri" panose="020F0502020204030204" pitchFamily="34" charset="0"/>
            </a:endParaRPr>
          </a:p>
        </p:txBody>
      </p:sp>
      <p:pic>
        <p:nvPicPr>
          <p:cNvPr id="4" name="Audio Recording Sep 30, 2024 at 12:09:19 AM">
            <a:hlinkClick r:id="" action="ppaction://media"/>
            <a:extLst>
              <a:ext uri="{FF2B5EF4-FFF2-40B4-BE49-F238E27FC236}">
                <a16:creationId xmlns:a16="http://schemas.microsoft.com/office/drawing/2014/main" id="{E0171119-34D5-6D13-0AF6-1A58A90B669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4054750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1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15CE4-8E3E-A68B-1402-1E282E0EFD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C78555-3B96-C2A5-B494-248398A8F442}"/>
              </a:ext>
            </a:extLst>
          </p:cNvPr>
          <p:cNvSpPr>
            <a:spLocks noGrp="1"/>
          </p:cNvSpPr>
          <p:nvPr>
            <p:ph type="title"/>
          </p:nvPr>
        </p:nvSpPr>
        <p:spPr/>
        <p:txBody>
          <a:bodyPr>
            <a:normAutofit/>
          </a:bodyPr>
          <a:lstStyle/>
          <a:p>
            <a:r>
              <a:rPr lang="en-US" sz="3600" dirty="0">
                <a:latin typeface="Calibri" panose="020F0502020204030204" pitchFamily="34" charset="0"/>
                <a:cs typeface="Calibri" panose="020F0502020204030204" pitchFamily="34" charset="0"/>
              </a:rPr>
              <a:t>Exam</a:t>
            </a:r>
          </a:p>
        </p:txBody>
      </p:sp>
      <p:graphicFrame>
        <p:nvGraphicFramePr>
          <p:cNvPr id="7" name="Table 7">
            <a:extLst>
              <a:ext uri="{FF2B5EF4-FFF2-40B4-BE49-F238E27FC236}">
                <a16:creationId xmlns:a16="http://schemas.microsoft.com/office/drawing/2014/main" id="{C6EE5368-0AEC-0415-9D80-AAC63D5D8167}"/>
              </a:ext>
            </a:extLst>
          </p:cNvPr>
          <p:cNvGraphicFramePr>
            <a:graphicFrameLocks noGrp="1"/>
          </p:cNvGraphicFramePr>
          <p:nvPr>
            <p:ph idx="1"/>
            <p:extLst>
              <p:ext uri="{D42A27DB-BD31-4B8C-83A1-F6EECF244321}">
                <p14:modId xmlns:p14="http://schemas.microsoft.com/office/powerpoint/2010/main" val="2471558113"/>
              </p:ext>
            </p:extLst>
          </p:nvPr>
        </p:nvGraphicFramePr>
        <p:xfrm>
          <a:off x="838200" y="1825625"/>
          <a:ext cx="10515600" cy="2865120"/>
        </p:xfrm>
        <a:graphic>
          <a:graphicData uri="http://schemas.openxmlformats.org/drawingml/2006/table">
            <a:tbl>
              <a:tblPr firstRow="1" bandRow="1">
                <a:tableStyleId>{073A0DAA-6AF3-43AB-8588-CEC1D06C72B9}</a:tableStyleId>
              </a:tblPr>
              <a:tblGrid>
                <a:gridCol w="3505200">
                  <a:extLst>
                    <a:ext uri="{9D8B030D-6E8A-4147-A177-3AD203B41FA5}">
                      <a16:colId xmlns:a16="http://schemas.microsoft.com/office/drawing/2014/main" val="3706183369"/>
                    </a:ext>
                  </a:extLst>
                </a:gridCol>
                <a:gridCol w="3505200">
                  <a:extLst>
                    <a:ext uri="{9D8B030D-6E8A-4147-A177-3AD203B41FA5}">
                      <a16:colId xmlns:a16="http://schemas.microsoft.com/office/drawing/2014/main" val="1462243009"/>
                    </a:ext>
                  </a:extLst>
                </a:gridCol>
                <a:gridCol w="3505200">
                  <a:extLst>
                    <a:ext uri="{9D8B030D-6E8A-4147-A177-3AD203B41FA5}">
                      <a16:colId xmlns:a16="http://schemas.microsoft.com/office/drawing/2014/main" val="153520180"/>
                    </a:ext>
                  </a:extLst>
                </a:gridCol>
              </a:tblGrid>
              <a:tr h="370840">
                <a:tc>
                  <a:txBody>
                    <a:bodyPr/>
                    <a:lstStyle/>
                    <a:p>
                      <a:endParaRPr lang="en-US" dirty="0"/>
                    </a:p>
                  </a:txBody>
                  <a:tcPr/>
                </a:tc>
                <a:tc>
                  <a:txBody>
                    <a:bodyPr/>
                    <a:lstStyle/>
                    <a:p>
                      <a:r>
                        <a:rPr lang="en-US" dirty="0"/>
                        <a:t>                             OD</a:t>
                      </a:r>
                    </a:p>
                  </a:txBody>
                  <a:tcPr/>
                </a:tc>
                <a:tc>
                  <a:txBody>
                    <a:bodyPr/>
                    <a:lstStyle/>
                    <a:p>
                      <a:r>
                        <a:rPr lang="en-US"/>
                        <a:t>                         OS</a:t>
                      </a:r>
                    </a:p>
                  </a:txBody>
                  <a:tcPr/>
                </a:tc>
                <a:extLst>
                  <a:ext uri="{0D108BD9-81ED-4DB2-BD59-A6C34878D82A}">
                    <a16:rowId xmlns:a16="http://schemas.microsoft.com/office/drawing/2014/main" val="1661345646"/>
                  </a:ext>
                </a:extLst>
              </a:tr>
              <a:tr h="370840">
                <a:tc>
                  <a:txBody>
                    <a:bodyPr/>
                    <a:lstStyle/>
                    <a:p>
                      <a:r>
                        <a:rPr lang="en-US"/>
                        <a:t>Vision</a:t>
                      </a:r>
                    </a:p>
                  </a:txBody>
                  <a:tcPr/>
                </a:tc>
                <a:tc>
                  <a:txBody>
                    <a:bodyPr/>
                    <a:lstStyle/>
                    <a:p>
                      <a:r>
                        <a:rPr lang="en-US" dirty="0"/>
                        <a:t>20/20-1 (with Ph)</a:t>
                      </a:r>
                    </a:p>
                  </a:txBody>
                  <a:tcPr/>
                </a:tc>
                <a:tc>
                  <a:txBody>
                    <a:bodyPr/>
                    <a:lstStyle/>
                    <a:p>
                      <a:r>
                        <a:rPr lang="en-US"/>
                        <a:t>20/20-2</a:t>
                      </a:r>
                    </a:p>
                  </a:txBody>
                  <a:tcPr/>
                </a:tc>
                <a:extLst>
                  <a:ext uri="{0D108BD9-81ED-4DB2-BD59-A6C34878D82A}">
                    <a16:rowId xmlns:a16="http://schemas.microsoft.com/office/drawing/2014/main" val="2704364542"/>
                  </a:ext>
                </a:extLst>
              </a:tr>
              <a:tr h="370840">
                <a:tc>
                  <a:txBody>
                    <a:bodyPr/>
                    <a:lstStyle/>
                    <a:p>
                      <a:r>
                        <a:rPr lang="en-US"/>
                        <a:t>Pupils</a:t>
                      </a:r>
                    </a:p>
                  </a:txBody>
                  <a:tcPr/>
                </a:tc>
                <a:tc>
                  <a:txBody>
                    <a:bodyPr/>
                    <a:lstStyle/>
                    <a:p>
                      <a:r>
                        <a:rPr lang="en-US" dirty="0"/>
                        <a:t>Normal size, shape, reaction, no anisocoria, no RAPD</a:t>
                      </a:r>
                    </a:p>
                  </a:txBody>
                  <a:tcPr/>
                </a:tc>
                <a:tc>
                  <a:txBody>
                    <a:bodyPr/>
                    <a:lstStyle/>
                    <a:p>
                      <a:r>
                        <a:rPr lang="en-US" dirty="0"/>
                        <a:t>Normal size, shape, reaction, no anisocoria, no RAPD</a:t>
                      </a:r>
                    </a:p>
                  </a:txBody>
                  <a:tcPr/>
                </a:tc>
                <a:extLst>
                  <a:ext uri="{0D108BD9-81ED-4DB2-BD59-A6C34878D82A}">
                    <a16:rowId xmlns:a16="http://schemas.microsoft.com/office/drawing/2014/main" val="776992071"/>
                  </a:ext>
                </a:extLst>
              </a:tr>
              <a:tr h="370840">
                <a:tc>
                  <a:txBody>
                    <a:bodyPr/>
                    <a:lstStyle/>
                    <a:p>
                      <a:r>
                        <a:rPr lang="en-US"/>
                        <a:t>Colors</a:t>
                      </a:r>
                    </a:p>
                  </a:txBody>
                  <a:tcPr/>
                </a:tc>
                <a:tc>
                  <a:txBody>
                    <a:bodyPr/>
                    <a:lstStyle/>
                    <a:p>
                      <a:r>
                        <a:rPr lang="en-US"/>
                        <a:t>10/10</a:t>
                      </a:r>
                    </a:p>
                  </a:txBody>
                  <a:tcPr/>
                </a:tc>
                <a:tc>
                  <a:txBody>
                    <a:bodyPr/>
                    <a:lstStyle/>
                    <a:p>
                      <a:r>
                        <a:rPr lang="en-US"/>
                        <a:t>10/10</a:t>
                      </a:r>
                    </a:p>
                  </a:txBody>
                  <a:tcPr/>
                </a:tc>
                <a:extLst>
                  <a:ext uri="{0D108BD9-81ED-4DB2-BD59-A6C34878D82A}">
                    <a16:rowId xmlns:a16="http://schemas.microsoft.com/office/drawing/2014/main" val="1142662524"/>
                  </a:ext>
                </a:extLst>
              </a:tr>
              <a:tr h="370840">
                <a:tc>
                  <a:txBody>
                    <a:bodyPr/>
                    <a:lstStyle/>
                    <a:p>
                      <a:r>
                        <a:rPr lang="en-US"/>
                        <a:t>EOM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Full</a:t>
                      </a:r>
                    </a:p>
                  </a:txBody>
                  <a:tcPr/>
                </a:tc>
                <a:tc>
                  <a:txBody>
                    <a:bodyPr/>
                    <a:lstStyle/>
                    <a:p>
                      <a:r>
                        <a:rPr lang="en-US" dirty="0"/>
                        <a:t>Full</a:t>
                      </a:r>
                    </a:p>
                  </a:txBody>
                  <a:tcPr/>
                </a:tc>
                <a:extLst>
                  <a:ext uri="{0D108BD9-81ED-4DB2-BD59-A6C34878D82A}">
                    <a16:rowId xmlns:a16="http://schemas.microsoft.com/office/drawing/2014/main" val="1641167347"/>
                  </a:ext>
                </a:extLst>
              </a:tr>
              <a:tr h="370840">
                <a:tc>
                  <a:txBody>
                    <a:bodyPr/>
                    <a:lstStyle/>
                    <a:p>
                      <a:r>
                        <a:rPr lang="en-US"/>
                        <a:t>IOP</a:t>
                      </a:r>
                    </a:p>
                  </a:txBody>
                  <a:tcPr/>
                </a:tc>
                <a:tc>
                  <a:txBody>
                    <a:bodyPr/>
                    <a:lstStyle/>
                    <a:p>
                      <a:r>
                        <a:rPr lang="en-US"/>
                        <a:t>14</a:t>
                      </a:r>
                    </a:p>
                  </a:txBody>
                  <a:tcPr/>
                </a:tc>
                <a:tc>
                  <a:txBody>
                    <a:bodyPr/>
                    <a:lstStyle/>
                    <a:p>
                      <a:r>
                        <a:rPr lang="en-US"/>
                        <a:t>15</a:t>
                      </a:r>
                    </a:p>
                  </a:txBody>
                  <a:tcPr/>
                </a:tc>
                <a:extLst>
                  <a:ext uri="{0D108BD9-81ED-4DB2-BD59-A6C34878D82A}">
                    <a16:rowId xmlns:a16="http://schemas.microsoft.com/office/drawing/2014/main" val="4229183249"/>
                  </a:ext>
                </a:extLst>
              </a:tr>
              <a:tr h="370840">
                <a:tc>
                  <a:txBody>
                    <a:bodyPr/>
                    <a:lstStyle/>
                    <a:p>
                      <a:r>
                        <a:rPr lang="en-US"/>
                        <a:t>HVF</a:t>
                      </a:r>
                    </a:p>
                  </a:txBody>
                  <a:tcPr/>
                </a:tc>
                <a:tc>
                  <a:txBody>
                    <a:bodyPr/>
                    <a:lstStyle/>
                    <a:p>
                      <a:r>
                        <a:rPr lang="en-US"/>
                        <a:t>Full</a:t>
                      </a:r>
                    </a:p>
                  </a:txBody>
                  <a:tcPr/>
                </a:tc>
                <a:tc>
                  <a:txBody>
                    <a:bodyPr/>
                    <a:lstStyle/>
                    <a:p>
                      <a:r>
                        <a:rPr lang="en-US" dirty="0"/>
                        <a:t>Full</a:t>
                      </a:r>
                    </a:p>
                  </a:txBody>
                  <a:tcPr/>
                </a:tc>
                <a:extLst>
                  <a:ext uri="{0D108BD9-81ED-4DB2-BD59-A6C34878D82A}">
                    <a16:rowId xmlns:a16="http://schemas.microsoft.com/office/drawing/2014/main" val="4175240017"/>
                  </a:ext>
                </a:extLst>
              </a:tr>
            </a:tbl>
          </a:graphicData>
        </a:graphic>
      </p:graphicFrame>
      <p:pic>
        <p:nvPicPr>
          <p:cNvPr id="3" name="Audio Recording Oct 1, 2024 at 11:52:38 PM">
            <a:hlinkClick r:id="" action="ppaction://media"/>
            <a:extLst>
              <a:ext uri="{FF2B5EF4-FFF2-40B4-BE49-F238E27FC236}">
                <a16:creationId xmlns:a16="http://schemas.microsoft.com/office/drawing/2014/main" id="{0E38F3C7-827D-10CC-1FEC-DA49BE61802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503582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3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9D7B3-6CBC-6F64-7279-62FEFE1E9B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0302A7-E3B1-7795-7034-FDB0D9BA7760}"/>
              </a:ext>
            </a:extLst>
          </p:cNvPr>
          <p:cNvSpPr>
            <a:spLocks noGrp="1"/>
          </p:cNvSpPr>
          <p:nvPr>
            <p:ph type="title"/>
          </p:nvPr>
        </p:nvSpPr>
        <p:spPr/>
        <p:txBody>
          <a:bodyPr>
            <a:normAutofit/>
          </a:bodyPr>
          <a:lstStyle/>
          <a:p>
            <a:r>
              <a:rPr lang="en-US" sz="3600" dirty="0">
                <a:latin typeface="Calibri" panose="020F0502020204030204" pitchFamily="34" charset="0"/>
                <a:cs typeface="Calibri" panose="020F0502020204030204" pitchFamily="34" charset="0"/>
              </a:rPr>
              <a:t>Exam</a:t>
            </a:r>
          </a:p>
        </p:txBody>
      </p:sp>
      <p:graphicFrame>
        <p:nvGraphicFramePr>
          <p:cNvPr id="5" name="Table 5">
            <a:extLst>
              <a:ext uri="{FF2B5EF4-FFF2-40B4-BE49-F238E27FC236}">
                <a16:creationId xmlns:a16="http://schemas.microsoft.com/office/drawing/2014/main" id="{4AA3A08F-A1D4-EDBA-9E69-816D0B82BDBB}"/>
              </a:ext>
            </a:extLst>
          </p:cNvPr>
          <p:cNvGraphicFramePr>
            <a:graphicFrameLocks noGrp="1"/>
          </p:cNvGraphicFramePr>
          <p:nvPr>
            <p:ph idx="1"/>
          </p:nvPr>
        </p:nvGraphicFramePr>
        <p:xfrm>
          <a:off x="838203" y="1402715"/>
          <a:ext cx="10515597" cy="5090160"/>
        </p:xfrm>
        <a:graphic>
          <a:graphicData uri="http://schemas.openxmlformats.org/drawingml/2006/table">
            <a:tbl>
              <a:tblPr firstRow="1" bandRow="1">
                <a:tableStyleId>{073A0DAA-6AF3-43AB-8588-CEC1D06C72B9}</a:tableStyleId>
              </a:tblPr>
              <a:tblGrid>
                <a:gridCol w="3505199">
                  <a:extLst>
                    <a:ext uri="{9D8B030D-6E8A-4147-A177-3AD203B41FA5}">
                      <a16:colId xmlns:a16="http://schemas.microsoft.com/office/drawing/2014/main" val="1258470825"/>
                    </a:ext>
                  </a:extLst>
                </a:gridCol>
                <a:gridCol w="3505199">
                  <a:extLst>
                    <a:ext uri="{9D8B030D-6E8A-4147-A177-3AD203B41FA5}">
                      <a16:colId xmlns:a16="http://schemas.microsoft.com/office/drawing/2014/main" val="864458441"/>
                    </a:ext>
                  </a:extLst>
                </a:gridCol>
                <a:gridCol w="3505199">
                  <a:extLst>
                    <a:ext uri="{9D8B030D-6E8A-4147-A177-3AD203B41FA5}">
                      <a16:colId xmlns:a16="http://schemas.microsoft.com/office/drawing/2014/main" val="3022045014"/>
                    </a:ext>
                  </a:extLst>
                </a:gridCol>
              </a:tblGrid>
              <a:tr h="370840">
                <a:tc>
                  <a:txBody>
                    <a:bodyPr/>
                    <a:lstStyle/>
                    <a:p>
                      <a:endParaRPr lang="en-US" dirty="0"/>
                    </a:p>
                  </a:txBody>
                  <a:tcPr/>
                </a:tc>
                <a:tc>
                  <a:txBody>
                    <a:bodyPr/>
                    <a:lstStyle/>
                    <a:p>
                      <a:r>
                        <a:rPr lang="en-US" dirty="0"/>
                        <a:t>OD</a:t>
                      </a:r>
                    </a:p>
                  </a:txBody>
                  <a:tcPr/>
                </a:tc>
                <a:tc>
                  <a:txBody>
                    <a:bodyPr/>
                    <a:lstStyle/>
                    <a:p>
                      <a:r>
                        <a:rPr lang="en-US" dirty="0"/>
                        <a:t>OS</a:t>
                      </a:r>
                    </a:p>
                  </a:txBody>
                  <a:tcPr/>
                </a:tc>
                <a:extLst>
                  <a:ext uri="{0D108BD9-81ED-4DB2-BD59-A6C34878D82A}">
                    <a16:rowId xmlns:a16="http://schemas.microsoft.com/office/drawing/2014/main" val="908284729"/>
                  </a:ext>
                </a:extLst>
              </a:tr>
              <a:tr h="370840">
                <a:tc>
                  <a:txBody>
                    <a:bodyPr/>
                    <a:lstStyle/>
                    <a:p>
                      <a:r>
                        <a:rPr lang="en-US" dirty="0"/>
                        <a:t>External exam</a:t>
                      </a:r>
                    </a:p>
                  </a:txBody>
                  <a:tcPr/>
                </a:tc>
                <a:tc>
                  <a:txBody>
                    <a:bodyPr/>
                    <a:lstStyle/>
                    <a:p>
                      <a:r>
                        <a:rPr lang="en-US" dirty="0"/>
                        <a:t>Normal</a:t>
                      </a:r>
                      <a:endParaRPr lang="en-US" dirty="0">
                        <a:solidFill>
                          <a:srgbClr val="FF0000"/>
                        </a:solidFill>
                      </a:endParaRPr>
                    </a:p>
                  </a:txBody>
                  <a:tcPr/>
                </a:tc>
                <a:tc>
                  <a:txBody>
                    <a:bodyPr/>
                    <a:lstStyle/>
                    <a:p>
                      <a:r>
                        <a:rPr lang="en-US" dirty="0"/>
                        <a:t>Normal</a:t>
                      </a:r>
                    </a:p>
                  </a:txBody>
                  <a:tcPr/>
                </a:tc>
                <a:extLst>
                  <a:ext uri="{0D108BD9-81ED-4DB2-BD59-A6C34878D82A}">
                    <a16:rowId xmlns:a16="http://schemas.microsoft.com/office/drawing/2014/main" val="3861730520"/>
                  </a:ext>
                </a:extLst>
              </a:tr>
              <a:tr h="370840">
                <a:tc>
                  <a:txBody>
                    <a:bodyPr/>
                    <a:lstStyle/>
                    <a:p>
                      <a:r>
                        <a:rPr lang="en-US" dirty="0"/>
                        <a:t>Lids</a:t>
                      </a:r>
                    </a:p>
                  </a:txBody>
                  <a:tcPr/>
                </a:tc>
                <a:tc>
                  <a:txBody>
                    <a:bodyPr/>
                    <a:lstStyle/>
                    <a:p>
                      <a:r>
                        <a:rPr lang="en-US" dirty="0">
                          <a:solidFill>
                            <a:srgbClr val="FF0000"/>
                          </a:solidFill>
                        </a:rPr>
                        <a:t>No obvious ptosis, 5/5 Orbicularis action</a:t>
                      </a:r>
                    </a:p>
                  </a:txBody>
                  <a:tcPr/>
                </a:tc>
                <a:tc>
                  <a:txBody>
                    <a:bodyPr/>
                    <a:lstStyle/>
                    <a:p>
                      <a:r>
                        <a:rPr lang="en-US" dirty="0"/>
                        <a:t>Normal</a:t>
                      </a:r>
                    </a:p>
                  </a:txBody>
                  <a:tcPr/>
                </a:tc>
                <a:extLst>
                  <a:ext uri="{0D108BD9-81ED-4DB2-BD59-A6C34878D82A}">
                    <a16:rowId xmlns:a16="http://schemas.microsoft.com/office/drawing/2014/main" val="3611137128"/>
                  </a:ext>
                </a:extLst>
              </a:tr>
              <a:tr h="370840">
                <a:tc>
                  <a:txBody>
                    <a:bodyPr/>
                    <a:lstStyle/>
                    <a:p>
                      <a:r>
                        <a:rPr lang="en-US" dirty="0"/>
                        <a:t>Conjunctiva/ sclera</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2548216124"/>
                  </a:ext>
                </a:extLst>
              </a:tr>
              <a:tr h="370840">
                <a:tc>
                  <a:txBody>
                    <a:bodyPr/>
                    <a:lstStyle/>
                    <a:p>
                      <a:r>
                        <a:rPr lang="en-US" dirty="0"/>
                        <a:t>Cornea</a:t>
                      </a:r>
                    </a:p>
                  </a:txBody>
                  <a:tcPr/>
                </a:tc>
                <a:tc>
                  <a:txBody>
                    <a:bodyPr/>
                    <a:lstStyle/>
                    <a:p>
                      <a:r>
                        <a:rPr lang="en-US" dirty="0"/>
                        <a:t>Clear</a:t>
                      </a:r>
                    </a:p>
                  </a:txBody>
                  <a:tcPr/>
                </a:tc>
                <a:tc>
                  <a:txBody>
                    <a:bodyPr/>
                    <a:lstStyle/>
                    <a:p>
                      <a:r>
                        <a:rPr lang="en-US" dirty="0"/>
                        <a:t>Clear</a:t>
                      </a:r>
                    </a:p>
                  </a:txBody>
                  <a:tcPr/>
                </a:tc>
                <a:extLst>
                  <a:ext uri="{0D108BD9-81ED-4DB2-BD59-A6C34878D82A}">
                    <a16:rowId xmlns:a16="http://schemas.microsoft.com/office/drawing/2014/main" val="1290154066"/>
                  </a:ext>
                </a:extLst>
              </a:tr>
              <a:tr h="370840">
                <a:tc>
                  <a:txBody>
                    <a:bodyPr/>
                    <a:lstStyle/>
                    <a:p>
                      <a:r>
                        <a:rPr lang="en-US" dirty="0"/>
                        <a:t>Anterior Chamber</a:t>
                      </a:r>
                    </a:p>
                  </a:txBody>
                  <a:tcPr/>
                </a:tc>
                <a:tc>
                  <a:txBody>
                    <a:bodyPr/>
                    <a:lstStyle/>
                    <a:p>
                      <a:r>
                        <a:rPr lang="en-US" dirty="0"/>
                        <a:t>Deep and quiet</a:t>
                      </a:r>
                    </a:p>
                  </a:txBody>
                  <a:tcPr/>
                </a:tc>
                <a:tc>
                  <a:txBody>
                    <a:bodyPr/>
                    <a:lstStyle/>
                    <a:p>
                      <a:r>
                        <a:rPr lang="en-US" dirty="0"/>
                        <a:t>Deep and quiet</a:t>
                      </a:r>
                    </a:p>
                  </a:txBody>
                  <a:tcPr/>
                </a:tc>
                <a:extLst>
                  <a:ext uri="{0D108BD9-81ED-4DB2-BD59-A6C34878D82A}">
                    <a16:rowId xmlns:a16="http://schemas.microsoft.com/office/drawing/2014/main" val="887396506"/>
                  </a:ext>
                </a:extLst>
              </a:tr>
              <a:tr h="370840">
                <a:tc>
                  <a:txBody>
                    <a:bodyPr/>
                    <a:lstStyle/>
                    <a:p>
                      <a:r>
                        <a:rPr lang="en-US" dirty="0"/>
                        <a:t>Iris</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1746630653"/>
                  </a:ext>
                </a:extLst>
              </a:tr>
              <a:tr h="370840">
                <a:tc>
                  <a:txBody>
                    <a:bodyPr/>
                    <a:lstStyle/>
                    <a:p>
                      <a:r>
                        <a:rPr lang="en-US" dirty="0"/>
                        <a:t>Lens</a:t>
                      </a:r>
                    </a:p>
                  </a:txBody>
                  <a:tcPr/>
                </a:tc>
                <a:tc>
                  <a:txBody>
                    <a:bodyPr/>
                    <a:lstStyle/>
                    <a:p>
                      <a:r>
                        <a:rPr lang="en-US" dirty="0"/>
                        <a:t>Nuclear sclerosis 1+</a:t>
                      </a:r>
                    </a:p>
                  </a:txBody>
                  <a:tcPr/>
                </a:tc>
                <a:tc>
                  <a:txBody>
                    <a:bodyPr/>
                    <a:lstStyle/>
                    <a:p>
                      <a:r>
                        <a:rPr lang="en-US" dirty="0"/>
                        <a:t>Nuclear sclerosis 1+</a:t>
                      </a:r>
                    </a:p>
                  </a:txBody>
                  <a:tcPr/>
                </a:tc>
                <a:extLst>
                  <a:ext uri="{0D108BD9-81ED-4DB2-BD59-A6C34878D82A}">
                    <a16:rowId xmlns:a16="http://schemas.microsoft.com/office/drawing/2014/main" val="2571098283"/>
                  </a:ext>
                </a:extLst>
              </a:tr>
              <a:tr h="370840">
                <a:tc>
                  <a:txBody>
                    <a:bodyPr/>
                    <a:lstStyle/>
                    <a:p>
                      <a:r>
                        <a:rPr lang="en-US" dirty="0"/>
                        <a:t>Disc</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3578056528"/>
                  </a:ext>
                </a:extLst>
              </a:tr>
              <a:tr h="370840">
                <a:tc>
                  <a:txBody>
                    <a:bodyPr/>
                    <a:lstStyle/>
                    <a:p>
                      <a:r>
                        <a:rPr lang="en-US" dirty="0"/>
                        <a:t>C:D</a:t>
                      </a:r>
                    </a:p>
                  </a:txBody>
                  <a:tcPr/>
                </a:tc>
                <a:tc>
                  <a:txBody>
                    <a:bodyPr/>
                    <a:lstStyle/>
                    <a:p>
                      <a:r>
                        <a:rPr lang="en-US" dirty="0"/>
                        <a:t>0.4</a:t>
                      </a:r>
                    </a:p>
                  </a:txBody>
                  <a:tcPr/>
                </a:tc>
                <a:tc>
                  <a:txBody>
                    <a:bodyPr/>
                    <a:lstStyle/>
                    <a:p>
                      <a:r>
                        <a:rPr lang="en-US" dirty="0"/>
                        <a:t>0.4</a:t>
                      </a:r>
                    </a:p>
                  </a:txBody>
                  <a:tcPr/>
                </a:tc>
                <a:extLst>
                  <a:ext uri="{0D108BD9-81ED-4DB2-BD59-A6C34878D82A}">
                    <a16:rowId xmlns:a16="http://schemas.microsoft.com/office/drawing/2014/main" val="1055982786"/>
                  </a:ext>
                </a:extLst>
              </a:tr>
              <a:tr h="370840">
                <a:tc>
                  <a:txBody>
                    <a:bodyPr/>
                    <a:lstStyle/>
                    <a:p>
                      <a:r>
                        <a:rPr lang="en-US" dirty="0"/>
                        <a:t>Macula</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1550874306"/>
                  </a:ext>
                </a:extLst>
              </a:tr>
              <a:tr h="370840">
                <a:tc>
                  <a:txBody>
                    <a:bodyPr/>
                    <a:lstStyle/>
                    <a:p>
                      <a:r>
                        <a:rPr lang="en-US" dirty="0"/>
                        <a:t>Vessels</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1379537017"/>
                  </a:ext>
                </a:extLst>
              </a:tr>
              <a:tr h="370840">
                <a:tc>
                  <a:txBody>
                    <a:bodyPr/>
                    <a:lstStyle/>
                    <a:p>
                      <a:r>
                        <a:rPr lang="en-US" dirty="0"/>
                        <a:t>Periphery</a:t>
                      </a:r>
                    </a:p>
                  </a:txBody>
                  <a:tcPr/>
                </a:tc>
                <a:tc>
                  <a:txBody>
                    <a:bodyPr/>
                    <a:lstStyle/>
                    <a:p>
                      <a:r>
                        <a:rPr lang="en-US" dirty="0"/>
                        <a:t>Normal</a:t>
                      </a:r>
                    </a:p>
                  </a:txBody>
                  <a:tcPr/>
                </a:tc>
                <a:tc>
                  <a:txBody>
                    <a:bodyPr/>
                    <a:lstStyle/>
                    <a:p>
                      <a:r>
                        <a:rPr lang="en-US" dirty="0"/>
                        <a:t>Normal</a:t>
                      </a:r>
                    </a:p>
                  </a:txBody>
                  <a:tcPr/>
                </a:tc>
                <a:extLst>
                  <a:ext uri="{0D108BD9-81ED-4DB2-BD59-A6C34878D82A}">
                    <a16:rowId xmlns:a16="http://schemas.microsoft.com/office/drawing/2014/main" val="2204178886"/>
                  </a:ext>
                </a:extLst>
              </a:tr>
            </a:tbl>
          </a:graphicData>
        </a:graphic>
      </p:graphicFrame>
    </p:spTree>
    <p:extLst>
      <p:ext uri="{BB962C8B-B14F-4D97-AF65-F5344CB8AC3E}">
        <p14:creationId xmlns:p14="http://schemas.microsoft.com/office/powerpoint/2010/main" val="42178954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llage of a person's face&#10;&#10;Description automatically generated with medium confidence">
            <a:extLst>
              <a:ext uri="{FF2B5EF4-FFF2-40B4-BE49-F238E27FC236}">
                <a16:creationId xmlns:a16="http://schemas.microsoft.com/office/drawing/2014/main" id="{87E16CDB-2D01-4081-E6E0-71DE6F064B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51150" y="1670050"/>
            <a:ext cx="6489700" cy="3517900"/>
          </a:xfrm>
          <a:prstGeom prst="rect">
            <a:avLst/>
          </a:prstGeom>
        </p:spPr>
      </p:pic>
      <p:sp>
        <p:nvSpPr>
          <p:cNvPr id="2" name="Rectangle 1">
            <a:extLst>
              <a:ext uri="{FF2B5EF4-FFF2-40B4-BE49-F238E27FC236}">
                <a16:creationId xmlns:a16="http://schemas.microsoft.com/office/drawing/2014/main" id="{6CE76A8E-C127-50ED-DAA7-B3B8071DFA41}"/>
              </a:ext>
            </a:extLst>
          </p:cNvPr>
          <p:cNvSpPr/>
          <p:nvPr/>
        </p:nvSpPr>
        <p:spPr>
          <a:xfrm>
            <a:off x="3501483" y="2888166"/>
            <a:ext cx="1092820" cy="45719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F9E4E19-6F53-84CE-BE5F-675141BDCC0C}"/>
              </a:ext>
            </a:extLst>
          </p:cNvPr>
          <p:cNvSpPr/>
          <p:nvPr/>
        </p:nvSpPr>
        <p:spPr>
          <a:xfrm>
            <a:off x="5806069" y="2793380"/>
            <a:ext cx="1092820" cy="57242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AC19004-E8D3-BD90-F5E1-9D685A1F8047}"/>
              </a:ext>
            </a:extLst>
          </p:cNvPr>
          <p:cNvSpPr/>
          <p:nvPr/>
        </p:nvSpPr>
        <p:spPr>
          <a:xfrm>
            <a:off x="7683190" y="4574629"/>
            <a:ext cx="1092820" cy="61331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C0B3200-D238-D091-3AB1-1DD0A0C99D4E}"/>
              </a:ext>
            </a:extLst>
          </p:cNvPr>
          <p:cNvSpPr/>
          <p:nvPr/>
        </p:nvSpPr>
        <p:spPr>
          <a:xfrm>
            <a:off x="5549590" y="4574630"/>
            <a:ext cx="1092820" cy="61331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0D77693-DF4E-B7FF-E92B-C199E56CD43B}"/>
              </a:ext>
            </a:extLst>
          </p:cNvPr>
          <p:cNvSpPr/>
          <p:nvPr/>
        </p:nvSpPr>
        <p:spPr>
          <a:xfrm>
            <a:off x="7761249" y="2752490"/>
            <a:ext cx="1092820" cy="61331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A1AD77C-A1BF-90BD-205F-B124D2AF085C}"/>
              </a:ext>
            </a:extLst>
          </p:cNvPr>
          <p:cNvSpPr/>
          <p:nvPr/>
        </p:nvSpPr>
        <p:spPr>
          <a:xfrm>
            <a:off x="3501483" y="4574631"/>
            <a:ext cx="1092820" cy="61331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1106896-2017-6148-7DA7-99F0CBE34CC1}"/>
              </a:ext>
            </a:extLst>
          </p:cNvPr>
          <p:cNvSpPr txBox="1"/>
          <p:nvPr/>
        </p:nvSpPr>
        <p:spPr>
          <a:xfrm>
            <a:off x="4377822" y="5545022"/>
            <a:ext cx="3383427" cy="369332"/>
          </a:xfrm>
          <a:prstGeom prst="rect">
            <a:avLst/>
          </a:prstGeom>
          <a:noFill/>
        </p:spPr>
        <p:txBody>
          <a:bodyPr wrap="none" rtlCol="0">
            <a:spAutoFit/>
          </a:bodyPr>
          <a:lstStyle/>
          <a:p>
            <a:r>
              <a:rPr lang="en-US" dirty="0"/>
              <a:t>Picture showing Improved EOMs</a:t>
            </a:r>
          </a:p>
        </p:txBody>
      </p:sp>
      <p:sp>
        <p:nvSpPr>
          <p:cNvPr id="10" name="TextBox 9">
            <a:extLst>
              <a:ext uri="{FF2B5EF4-FFF2-40B4-BE49-F238E27FC236}">
                <a16:creationId xmlns:a16="http://schemas.microsoft.com/office/drawing/2014/main" id="{D4229E1B-9CEF-E7D1-6C94-7F9574D76A98}"/>
              </a:ext>
            </a:extLst>
          </p:cNvPr>
          <p:cNvSpPr txBox="1"/>
          <p:nvPr/>
        </p:nvSpPr>
        <p:spPr>
          <a:xfrm>
            <a:off x="4350859" y="6085722"/>
            <a:ext cx="3437351" cy="369332"/>
          </a:xfrm>
          <a:prstGeom prst="rect">
            <a:avLst/>
          </a:prstGeom>
          <a:noFill/>
        </p:spPr>
        <p:txBody>
          <a:bodyPr wrap="none" rtlCol="0">
            <a:spAutoFit/>
          </a:bodyPr>
          <a:lstStyle/>
          <a:p>
            <a:r>
              <a:rPr lang="en-US" dirty="0"/>
              <a:t>1 month after the second ER visit</a:t>
            </a:r>
          </a:p>
        </p:txBody>
      </p:sp>
      <p:pic>
        <p:nvPicPr>
          <p:cNvPr id="11" name="Audio Recording Oct 1, 2024 at 11:53:10 PM">
            <a:hlinkClick r:id="" action="ppaction://media"/>
            <a:extLst>
              <a:ext uri="{FF2B5EF4-FFF2-40B4-BE49-F238E27FC236}">
                <a16:creationId xmlns:a16="http://schemas.microsoft.com/office/drawing/2014/main" id="{8A2BDD60-03B3-CCBB-546E-E0B81DFBFB0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185789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192"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Diagram&#10;&#10;Description automatically generated">
            <a:extLst>
              <a:ext uri="{FF2B5EF4-FFF2-40B4-BE49-F238E27FC236}">
                <a16:creationId xmlns:a16="http://schemas.microsoft.com/office/drawing/2014/main" id="{FDE80F88-B0A5-54CD-A83D-FE84F6701899}"/>
              </a:ext>
            </a:extLst>
          </p:cNvPr>
          <p:cNvPicPr>
            <a:picLocks noGrp="1" noChangeAspect="1"/>
          </p:cNvPicPr>
          <p:nvPr>
            <p:ph idx="1"/>
          </p:nvPr>
        </p:nvPicPr>
        <p:blipFill>
          <a:blip r:embed="rId4"/>
          <a:stretch>
            <a:fillRect/>
          </a:stretch>
        </p:blipFill>
        <p:spPr>
          <a:xfrm>
            <a:off x="764834" y="643466"/>
            <a:ext cx="10662332" cy="5571067"/>
          </a:xfrm>
          <a:prstGeom prst="rect">
            <a:avLst/>
          </a:prstGeom>
        </p:spPr>
      </p:pic>
      <p:pic>
        <p:nvPicPr>
          <p:cNvPr id="2" name="Audio Recording Oct 2, 2024 at 11:43:52 PM">
            <a:hlinkClick r:id="" action="ppaction://media"/>
            <a:extLst>
              <a:ext uri="{FF2B5EF4-FFF2-40B4-BE49-F238E27FC236}">
                <a16:creationId xmlns:a16="http://schemas.microsoft.com/office/drawing/2014/main" id="{63B23B06-73A2-8C3A-AF2A-9068628D331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690065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BD94A-E381-CC6A-2CBF-A04A75CE621D}"/>
              </a:ext>
            </a:extLst>
          </p:cNvPr>
          <p:cNvSpPr>
            <a:spLocks noGrp="1"/>
          </p:cNvSpPr>
          <p:nvPr>
            <p:ph type="title"/>
          </p:nvPr>
        </p:nvSpPr>
        <p:spPr/>
        <p:txBody>
          <a:bodyPr>
            <a:normAutofit/>
          </a:bodyPr>
          <a:lstStyle/>
          <a:p>
            <a:r>
              <a:rPr lang="en-US" sz="2400" dirty="0" err="1">
                <a:latin typeface="Calibri" panose="020F0502020204030204" pitchFamily="34" charset="0"/>
                <a:cs typeface="Calibri" panose="020F0502020204030204" pitchFamily="34" charset="0"/>
              </a:rPr>
              <a:t>Tolosa</a:t>
            </a:r>
            <a:r>
              <a:rPr lang="en-US" sz="2400" dirty="0">
                <a:latin typeface="Calibri" panose="020F0502020204030204" pitchFamily="34" charset="0"/>
                <a:cs typeface="Calibri" panose="020F0502020204030204" pitchFamily="34" charset="0"/>
              </a:rPr>
              <a:t> Hunt Syndrome</a:t>
            </a:r>
          </a:p>
        </p:txBody>
      </p:sp>
      <p:sp>
        <p:nvSpPr>
          <p:cNvPr id="6" name="Content Placeholder 5">
            <a:extLst>
              <a:ext uri="{FF2B5EF4-FFF2-40B4-BE49-F238E27FC236}">
                <a16:creationId xmlns:a16="http://schemas.microsoft.com/office/drawing/2014/main" id="{A130AEC4-889F-BE5E-DF19-247003C09A6B}"/>
              </a:ext>
            </a:extLst>
          </p:cNvPr>
          <p:cNvSpPr>
            <a:spLocks noGrp="1"/>
          </p:cNvSpPr>
          <p:nvPr>
            <p:ph idx="1"/>
          </p:nvPr>
        </p:nvSpPr>
        <p:spPr/>
        <p:txBody>
          <a:bodyPr vert="horz" lIns="91440" tIns="45720" rIns="91440" bIns="45720" rtlCol="0" anchor="t">
            <a:normAutofit/>
          </a:bodyPr>
          <a:lstStyle/>
          <a:p>
            <a:r>
              <a:rPr lang="en-US" sz="1800" dirty="0">
                <a:latin typeface="Calibri" panose="020F0502020204030204" pitchFamily="34" charset="0"/>
                <a:ea typeface="+mn-lt"/>
                <a:cs typeface="Calibri" panose="020F0502020204030204" pitchFamily="34" charset="0"/>
              </a:rPr>
              <a:t>First described in the year 1954 by Dr. Eduardo Tolosa</a:t>
            </a:r>
            <a:r>
              <a:rPr lang="en-US" sz="1800" baseline="30000" dirty="0">
                <a:latin typeface="Calibri" panose="020F0502020204030204" pitchFamily="34" charset="0"/>
                <a:ea typeface="+mn-lt"/>
                <a:cs typeface="Calibri" panose="020F0502020204030204" pitchFamily="34" charset="0"/>
              </a:rPr>
              <a:t>1</a:t>
            </a:r>
            <a:r>
              <a:rPr lang="en-US" sz="1800" dirty="0">
                <a:latin typeface="Calibri" panose="020F0502020204030204" pitchFamily="34" charset="0"/>
                <a:ea typeface="+mn-lt"/>
                <a:cs typeface="Calibri" panose="020F0502020204030204" pitchFamily="34" charset="0"/>
              </a:rPr>
              <a:t>, a Spanish neurosurgeon as severe and unilateral periorbital headache associated with painful and restricted eye movements.</a:t>
            </a:r>
          </a:p>
          <a:p>
            <a:r>
              <a:rPr lang="en-US" sz="1800" dirty="0">
                <a:latin typeface="Calibri" panose="020F0502020204030204" pitchFamily="34" charset="0"/>
                <a:cs typeface="Calibri" panose="020F0502020204030204" pitchFamily="34" charset="0"/>
              </a:rPr>
              <a:t>Seven years later, Hunt et al</a:t>
            </a:r>
            <a:r>
              <a:rPr lang="en-US" sz="1800" baseline="30000" dirty="0">
                <a:latin typeface="Calibri" panose="020F0502020204030204" pitchFamily="34" charset="0"/>
                <a:cs typeface="Calibri" panose="020F0502020204030204" pitchFamily="34" charset="0"/>
              </a:rPr>
              <a:t>2</a:t>
            </a:r>
            <a:r>
              <a:rPr lang="en-US" sz="1800" dirty="0">
                <a:latin typeface="Calibri" panose="020F0502020204030204" pitchFamily="34" charset="0"/>
                <a:cs typeface="Calibri" panose="020F0502020204030204" pitchFamily="34" charset="0"/>
              </a:rPr>
              <a:t> defined a clinical entity “of somewhat obscure </a:t>
            </a:r>
            <a:r>
              <a:rPr lang="en-US" sz="1800" dirty="0" err="1">
                <a:latin typeface="Calibri" panose="020F0502020204030204" pitchFamily="34" charset="0"/>
                <a:cs typeface="Calibri" panose="020F0502020204030204" pitchFamily="34" charset="0"/>
              </a:rPr>
              <a:t>aetiology</a:t>
            </a:r>
            <a:r>
              <a:rPr lang="en-US" sz="1800" dirty="0">
                <a:latin typeface="Calibri" panose="020F0502020204030204" pitchFamily="34" charset="0"/>
                <a:cs typeface="Calibri" panose="020F0502020204030204" pitchFamily="34" charset="0"/>
              </a:rPr>
              <a:t>” on the basis of six patients. In one patient surgical exploration of the </a:t>
            </a:r>
            <a:r>
              <a:rPr lang="en-US" sz="1800" dirty="0" err="1">
                <a:latin typeface="Calibri" panose="020F0502020204030204" pitchFamily="34" charset="0"/>
                <a:cs typeface="Calibri" panose="020F0502020204030204" pitchFamily="34" charset="0"/>
              </a:rPr>
              <a:t>parasellar</a:t>
            </a:r>
            <a:r>
              <a:rPr lang="en-US" sz="1800" dirty="0">
                <a:latin typeface="Calibri" panose="020F0502020204030204" pitchFamily="34" charset="0"/>
                <a:cs typeface="Calibri" panose="020F0502020204030204" pitchFamily="34" charset="0"/>
              </a:rPr>
              <a:t> region showed all structures to be “intact and healthy”. The authors thought that this syndrome of painful ophthalmoplegia was caused by an inflammatory lesion in the cavernous sinus, as described by </a:t>
            </a:r>
            <a:r>
              <a:rPr lang="en-US" sz="1800" dirty="0" err="1">
                <a:latin typeface="Calibri" panose="020F0502020204030204" pitchFamily="34" charset="0"/>
                <a:cs typeface="Calibri" panose="020F0502020204030204" pitchFamily="34" charset="0"/>
              </a:rPr>
              <a:t>Tolosa</a:t>
            </a:r>
            <a:r>
              <a:rPr lang="en-US" sz="1800" dirty="0">
                <a:latin typeface="Calibri" panose="020F0502020204030204" pitchFamily="34" charset="0"/>
                <a:cs typeface="Calibri" panose="020F0502020204030204" pitchFamily="34" charset="0"/>
              </a:rPr>
              <a:t>.</a:t>
            </a:r>
          </a:p>
          <a:p>
            <a:r>
              <a:rPr lang="en-US" sz="1800" dirty="0">
                <a:latin typeface="Calibri" panose="020F0502020204030204" pitchFamily="34" charset="0"/>
                <a:cs typeface="Calibri" panose="020F0502020204030204" pitchFamily="34" charset="0"/>
              </a:rPr>
              <a:t>In 1966, Smith and Taxdal</a:t>
            </a:r>
            <a:r>
              <a:rPr lang="en-US" sz="1800" baseline="30000" dirty="0">
                <a:latin typeface="Calibri" panose="020F0502020204030204" pitchFamily="34" charset="0"/>
                <a:cs typeface="Calibri" panose="020F0502020204030204" pitchFamily="34" charset="0"/>
              </a:rPr>
              <a:t>3</a:t>
            </a:r>
            <a:r>
              <a:rPr lang="en-US" sz="1800" dirty="0">
                <a:latin typeface="Calibri" panose="020F0502020204030204" pitchFamily="34" charset="0"/>
                <a:cs typeface="Calibri" panose="020F0502020204030204" pitchFamily="34" charset="0"/>
              </a:rPr>
              <a:t> were the first to apply the eponym “</a:t>
            </a:r>
            <a:r>
              <a:rPr lang="en-US" sz="1800" dirty="0" err="1">
                <a:latin typeface="Calibri" panose="020F0502020204030204" pitchFamily="34" charset="0"/>
                <a:cs typeface="Calibri" panose="020F0502020204030204" pitchFamily="34" charset="0"/>
              </a:rPr>
              <a:t>Tolosa</a:t>
            </a:r>
            <a:r>
              <a:rPr lang="en-US" sz="1800" dirty="0">
                <a:latin typeface="Calibri" panose="020F0502020204030204" pitchFamily="34" charset="0"/>
                <a:cs typeface="Calibri" panose="020F0502020204030204" pitchFamily="34" charset="0"/>
              </a:rPr>
              <a:t>-Hunt syndrome” to this entity.</a:t>
            </a:r>
          </a:p>
        </p:txBody>
      </p:sp>
      <p:pic>
        <p:nvPicPr>
          <p:cNvPr id="3" name="Audio Recording Sep 30, 2024 at 11:55:40 PM">
            <a:hlinkClick r:id="" action="ppaction://media"/>
            <a:extLst>
              <a:ext uri="{FF2B5EF4-FFF2-40B4-BE49-F238E27FC236}">
                <a16:creationId xmlns:a16="http://schemas.microsoft.com/office/drawing/2014/main" id="{DA6BDA98-9CA5-715F-63C3-E99AA808A95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pic>
        <p:nvPicPr>
          <p:cNvPr id="5" name="Audio Recording Sep 30, 2024 at 11:58:38 PM">
            <a:hlinkClick r:id="" action="ppaction://media"/>
            <a:extLst>
              <a:ext uri="{FF2B5EF4-FFF2-40B4-BE49-F238E27FC236}">
                <a16:creationId xmlns:a16="http://schemas.microsoft.com/office/drawing/2014/main" id="{6A609073-DA2C-4593-A7C0-CBD247193DB2}"/>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3683000" y="3022600"/>
            <a:ext cx="812800" cy="812800"/>
          </a:xfrm>
          <a:prstGeom prst="rect">
            <a:avLst/>
          </a:prstGeom>
        </p:spPr>
      </p:pic>
    </p:spTree>
    <p:extLst>
      <p:ext uri="{BB962C8B-B14F-4D97-AF65-F5344CB8AC3E}">
        <p14:creationId xmlns:p14="http://schemas.microsoft.com/office/powerpoint/2010/main" val="2037702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872"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 calcmode="lin" valueType="num">
                                      <p:cBhvr additive="base">
                                        <p:cTn id="1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additive="base">
                                        <p:cTn id="21"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1" presetClass="mediacall" presetSubtype="0" fill="hold" nodeType="afterEffect">
                                  <p:stCondLst>
                                    <p:cond delay="0"/>
                                  </p:stCondLst>
                                  <p:childTnLst>
                                    <p:cmd type="call" cmd="playFrom(0.0)">
                                      <p:cBhvr>
                                        <p:cTn id="25" dur="2233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6" fill="hold" display="0">
                  <p:stCondLst>
                    <p:cond delay="indefinite"/>
                  </p:stCondLst>
                  <p:endCondLst>
                    <p:cond evt="onStopAudio" delay="0">
                      <p:tgtEl>
                        <p:sldTgt/>
                      </p:tgtEl>
                    </p:cond>
                  </p:endCondLst>
                </p:cTn>
                <p:tgtEl>
                  <p:spTgt spid="3"/>
                </p:tgtEl>
              </p:cMediaNode>
            </p:audio>
            <p:audio>
              <p:cMediaNode vol="80000" showWhenStopped="0">
                <p:cTn id="27" fill="hold" display="0">
                  <p:stCondLst>
                    <p:cond delay="indefinite"/>
                  </p:stCondLst>
                  <p:endCondLst>
                    <p:cond evt="onStopAudio" delay="0">
                      <p:tgtEl>
                        <p:sldTgt/>
                      </p:tgtEl>
                    </p:cond>
                  </p:endCondLst>
                </p:cTn>
                <p:tgtEl>
                  <p:spTgt spid="5"/>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52830-1672-7A2F-C24A-22EB15A6513D}"/>
              </a:ext>
            </a:extLst>
          </p:cNvPr>
          <p:cNvSpPr>
            <a:spLocks noGrp="1"/>
          </p:cNvSpPr>
          <p:nvPr>
            <p:ph type="title"/>
          </p:nvPr>
        </p:nvSpPr>
        <p:spPr/>
        <p:txBody>
          <a:bodyPr>
            <a:normAutofit/>
          </a:bodyPr>
          <a:lstStyle/>
          <a:p>
            <a:r>
              <a:rPr lang="en-US" sz="2400" dirty="0">
                <a:latin typeface="Calibri" panose="020F0502020204030204" pitchFamily="34" charset="0"/>
                <a:cs typeface="Calibri" panose="020F0502020204030204" pitchFamily="34" charset="0"/>
              </a:rPr>
              <a:t>Hunt et al</a:t>
            </a:r>
            <a:r>
              <a:rPr lang="en-US" sz="2400" baseline="30000" dirty="0">
                <a:latin typeface="Calibri" panose="020F0502020204030204" pitchFamily="34" charset="0"/>
                <a:cs typeface="Calibri" panose="020F0502020204030204" pitchFamily="34" charset="0"/>
              </a:rPr>
              <a:t>2</a:t>
            </a:r>
            <a:r>
              <a:rPr lang="en-US" sz="2400" dirty="0">
                <a:latin typeface="Calibri" panose="020F0502020204030204" pitchFamily="34" charset="0"/>
                <a:cs typeface="Calibri" panose="020F0502020204030204" pitchFamily="34" charset="0"/>
              </a:rPr>
              <a:t> diagnostic criteria:</a:t>
            </a:r>
          </a:p>
        </p:txBody>
      </p:sp>
      <p:sp>
        <p:nvSpPr>
          <p:cNvPr id="3" name="Content Placeholder 2">
            <a:extLst>
              <a:ext uri="{FF2B5EF4-FFF2-40B4-BE49-F238E27FC236}">
                <a16:creationId xmlns:a16="http://schemas.microsoft.com/office/drawing/2014/main" id="{D49F9845-A214-10E6-11E1-2417432C556E}"/>
              </a:ext>
            </a:extLst>
          </p:cNvPr>
          <p:cNvSpPr>
            <a:spLocks noGrp="1"/>
          </p:cNvSpPr>
          <p:nvPr>
            <p:ph idx="1"/>
          </p:nvPr>
        </p:nvSpPr>
        <p:spPr/>
        <p:txBody>
          <a:bodyPr>
            <a:normAutofit/>
          </a:bodyPr>
          <a:lstStyle/>
          <a:p>
            <a:pPr marL="457200" indent="-457200">
              <a:buFont typeface="+mj-lt"/>
              <a:buAutoNum type="arabicPeriod"/>
            </a:pPr>
            <a:r>
              <a:rPr lang="en-US" sz="1800" dirty="0">
                <a:latin typeface="Calibri" panose="020F0502020204030204" pitchFamily="34" charset="0"/>
                <a:cs typeface="Calibri" panose="020F0502020204030204" pitchFamily="34" charset="0"/>
              </a:rPr>
              <a:t>Steady pain behind the eye often described as “gnawing” or “boring” may precede the ophthalmoplegia by several days, or may not appear until some time later</a:t>
            </a:r>
          </a:p>
          <a:p>
            <a:pPr marL="457200" indent="-457200">
              <a:buFont typeface="+mj-lt"/>
              <a:buAutoNum type="arabicPeriod"/>
            </a:pPr>
            <a:r>
              <a:rPr lang="en-US" sz="1800" dirty="0">
                <a:latin typeface="Calibri" panose="020F0502020204030204" pitchFamily="34" charset="0"/>
                <a:cs typeface="Calibri" panose="020F0502020204030204" pitchFamily="34" charset="0"/>
              </a:rPr>
              <a:t>Neurological involvement is not confined to the third cranial nerve, but may include the fourth, sixth, and first division of the fifth cranial nerves. Periarterial sympathetic </a:t>
            </a:r>
            <a:r>
              <a:rPr lang="en-US" sz="1800" dirty="0" err="1">
                <a:latin typeface="Calibri" panose="020F0502020204030204" pitchFamily="34" charset="0"/>
                <a:cs typeface="Calibri" panose="020F0502020204030204" pitchFamily="34" charset="0"/>
              </a:rPr>
              <a:t>fibres</a:t>
            </a:r>
            <a:r>
              <a:rPr lang="en-US" sz="1800" dirty="0">
                <a:latin typeface="Calibri" panose="020F0502020204030204" pitchFamily="34" charset="0"/>
                <a:cs typeface="Calibri" panose="020F0502020204030204" pitchFamily="34" charset="0"/>
              </a:rPr>
              <a:t> and the optic nerve may be involved. </a:t>
            </a:r>
          </a:p>
          <a:p>
            <a:pPr marL="457200" indent="-457200">
              <a:buFont typeface="+mj-lt"/>
              <a:buAutoNum type="arabicPeriod"/>
            </a:pPr>
            <a:r>
              <a:rPr lang="en-US" sz="1800" dirty="0">
                <a:latin typeface="Calibri" panose="020F0502020204030204" pitchFamily="34" charset="0"/>
                <a:cs typeface="Calibri" panose="020F0502020204030204" pitchFamily="34" charset="0"/>
              </a:rPr>
              <a:t>Symptoms last for days to weeks. </a:t>
            </a:r>
          </a:p>
          <a:p>
            <a:pPr marL="457200" indent="-457200">
              <a:buFont typeface="+mj-lt"/>
              <a:buAutoNum type="arabicPeriod"/>
            </a:pPr>
            <a:r>
              <a:rPr lang="en-US" sz="1800" dirty="0">
                <a:latin typeface="Calibri" panose="020F0502020204030204" pitchFamily="34" charset="0"/>
                <a:cs typeface="Calibri" panose="020F0502020204030204" pitchFamily="34" charset="0"/>
              </a:rPr>
              <a:t>Spontaneous remissions occur, sometimes with residual neurological deficit. </a:t>
            </a:r>
          </a:p>
          <a:p>
            <a:pPr marL="457200" indent="-457200">
              <a:buFont typeface="+mj-lt"/>
              <a:buAutoNum type="arabicPeriod"/>
            </a:pPr>
            <a:r>
              <a:rPr lang="en-US" sz="1800" dirty="0">
                <a:latin typeface="Calibri" panose="020F0502020204030204" pitchFamily="34" charset="0"/>
                <a:cs typeface="Calibri" panose="020F0502020204030204" pitchFamily="34" charset="0"/>
              </a:rPr>
              <a:t>Attacks recur at intervals of months or years. </a:t>
            </a:r>
          </a:p>
          <a:p>
            <a:pPr marL="457200" indent="-457200">
              <a:buFont typeface="+mj-lt"/>
              <a:buAutoNum type="arabicPeriod"/>
            </a:pPr>
            <a:r>
              <a:rPr lang="en-US" sz="1800" dirty="0">
                <a:latin typeface="Calibri" panose="020F0502020204030204" pitchFamily="34" charset="0"/>
                <a:cs typeface="Calibri" panose="020F0502020204030204" pitchFamily="34" charset="0"/>
              </a:rPr>
              <a:t>Exhaustive studies, including angiography and surgical exploration, have produced no evidence of involvement of structures outside of the cavernous sinus. There is no systemic reaction.</a:t>
            </a:r>
          </a:p>
          <a:p>
            <a:endParaRPr lang="en-US" dirty="0"/>
          </a:p>
        </p:txBody>
      </p:sp>
      <p:pic>
        <p:nvPicPr>
          <p:cNvPr id="6" name="Audio Recording Oct 1, 2024 at 12:10:21 AM">
            <a:hlinkClick r:id="" action="ppaction://media"/>
            <a:extLst>
              <a:ext uri="{FF2B5EF4-FFF2-40B4-BE49-F238E27FC236}">
                <a16:creationId xmlns:a16="http://schemas.microsoft.com/office/drawing/2014/main" id="{10DB8F0C-5C2A-5607-DFD0-CA7A77BA7B10}"/>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4506567" y="5099878"/>
            <a:ext cx="812800" cy="812800"/>
          </a:xfrm>
          <a:prstGeom prst="rect">
            <a:avLst/>
          </a:prstGeom>
        </p:spPr>
      </p:pic>
      <p:pic>
        <p:nvPicPr>
          <p:cNvPr id="8" name="Audio Recording Oct 1, 2024 at 12:13:06 AM">
            <a:hlinkClick r:id="" action="ppaction://media"/>
            <a:extLst>
              <a:ext uri="{FF2B5EF4-FFF2-40B4-BE49-F238E27FC236}">
                <a16:creationId xmlns:a16="http://schemas.microsoft.com/office/drawing/2014/main" id="{6F137775-0A36-3AD6-E918-51412F82FD17}"/>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5513180" y="5089939"/>
            <a:ext cx="812800" cy="812800"/>
          </a:xfrm>
          <a:prstGeom prst="rect">
            <a:avLst/>
          </a:prstGeom>
        </p:spPr>
      </p:pic>
      <p:pic>
        <p:nvPicPr>
          <p:cNvPr id="9" name="Audio Recording Oct 2, 2024 at 11:52:31 PM">
            <a:hlinkClick r:id="" action="ppaction://media"/>
            <a:extLst>
              <a:ext uri="{FF2B5EF4-FFF2-40B4-BE49-F238E27FC236}">
                <a16:creationId xmlns:a16="http://schemas.microsoft.com/office/drawing/2014/main" id="{0A4907F4-00B9-5EDA-5671-3B63F8562B26}"/>
              </a:ext>
            </a:extLst>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1371737" y="5169452"/>
            <a:ext cx="812800" cy="812800"/>
          </a:xfrm>
          <a:prstGeom prst="rect">
            <a:avLst/>
          </a:prstGeom>
        </p:spPr>
      </p:pic>
      <p:pic>
        <p:nvPicPr>
          <p:cNvPr id="10" name="Audio Recording Oct 2, 2024 at 11:54:27 PM">
            <a:hlinkClick r:id="" action="ppaction://media"/>
            <a:extLst>
              <a:ext uri="{FF2B5EF4-FFF2-40B4-BE49-F238E27FC236}">
                <a16:creationId xmlns:a16="http://schemas.microsoft.com/office/drawing/2014/main" id="{772E92E0-9744-3B2E-720C-8733741223CC}"/>
              </a:ext>
            </a:extLst>
          </p:cNvPr>
          <p:cNvPicPr>
            <a:picLocks noChangeAspect="1"/>
          </p:cNvPicPr>
          <p:nvPr>
            <a:audioFile r:link="rId8"/>
            <p:extLst>
              <p:ext uri="{DAA4B4D4-6D71-4841-9C94-3DE7FCFB9230}">
                <p14:media xmlns:p14="http://schemas.microsoft.com/office/powerpoint/2010/main" r:embed="rId7"/>
              </p:ext>
            </p:extLst>
          </p:nvPr>
        </p:nvPicPr>
        <p:blipFill>
          <a:blip r:embed="rId10"/>
          <a:stretch>
            <a:fillRect/>
          </a:stretch>
        </p:blipFill>
        <p:spPr>
          <a:xfrm>
            <a:off x="2528541" y="5159513"/>
            <a:ext cx="812800" cy="812800"/>
          </a:xfrm>
          <a:prstGeom prst="rect">
            <a:avLst/>
          </a:prstGeom>
        </p:spPr>
      </p:pic>
    </p:spTree>
    <p:extLst>
      <p:ext uri="{BB962C8B-B14F-4D97-AF65-F5344CB8AC3E}">
        <p14:creationId xmlns:p14="http://schemas.microsoft.com/office/powerpoint/2010/main" val="2555368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480"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10944" fill="hold"/>
                                        <p:tgtEl>
                                          <p:spTgt spid="10"/>
                                        </p:tgtEl>
                                      </p:cBhvr>
                                    </p:cmd>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11264" fill="hold"/>
                                        <p:tgtEl>
                                          <p:spTgt spid="6"/>
                                        </p:tgtEl>
                                      </p:cBhvr>
                                    </p:cmd>
                                  </p:childTnLst>
                                </p:cTn>
                              </p:par>
                              <p:par>
                                <p:cTn id="35" presetID="2" presetClass="entr" presetSubtype="4" fill="hold" nodeType="with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1094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9" fill="hold" display="0">
                  <p:stCondLst>
                    <p:cond delay="indefinite"/>
                  </p:stCondLst>
                  <p:endCondLst>
                    <p:cond evt="onStopAudio" delay="0">
                      <p:tgtEl>
                        <p:sldTgt/>
                      </p:tgtEl>
                    </p:cond>
                  </p:endCondLst>
                </p:cTn>
                <p:tgtEl>
                  <p:spTgt spid="9"/>
                </p:tgtEl>
              </p:cMediaNode>
            </p:audio>
            <p:audio>
              <p:cMediaNode vol="80000" showWhenStopped="0">
                <p:cTn id="50" fill="hold" display="0">
                  <p:stCondLst>
                    <p:cond delay="indefinite"/>
                  </p:stCondLst>
                  <p:endCondLst>
                    <p:cond evt="onStopAudio" delay="0">
                      <p:tgtEl>
                        <p:sldTgt/>
                      </p:tgtEl>
                    </p:cond>
                  </p:endCondLst>
                </p:cTn>
                <p:tgtEl>
                  <p:spTgt spid="10"/>
                </p:tgtEl>
              </p:cMediaNode>
            </p:audio>
            <p:audio>
              <p:cMediaNode vol="80000" showWhenStopped="0">
                <p:cTn id="51" fill="hold" display="0">
                  <p:stCondLst>
                    <p:cond delay="indefinite"/>
                  </p:stCondLst>
                  <p:endCondLst>
                    <p:cond evt="onStopAudio" delay="0">
                      <p:tgtEl>
                        <p:sldTgt/>
                      </p:tgtEl>
                    </p:cond>
                  </p:endCondLst>
                </p:cTn>
                <p:tgtEl>
                  <p:spTgt spid="6"/>
                </p:tgtEl>
              </p:cMediaNode>
            </p:audio>
            <p:audio>
              <p:cMediaNode vol="80000" showWhenStopped="0">
                <p:cTn id="52" fill="hold" display="0">
                  <p:stCondLst>
                    <p:cond delay="indefinite"/>
                  </p:stCondLst>
                  <p:endCondLst>
                    <p:cond evt="onStopAudio" delay="0">
                      <p:tgtEl>
                        <p:sldTgt/>
                      </p:tgtEl>
                    </p:cond>
                  </p:endCondLst>
                </p:cTn>
                <p:tgtEl>
                  <p:spTgt spid="8"/>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B26A1-E347-C9B1-90A2-80B3796FC2E6}"/>
              </a:ext>
            </a:extLst>
          </p:cNvPr>
          <p:cNvSpPr>
            <a:spLocks noGrp="1"/>
          </p:cNvSpPr>
          <p:nvPr>
            <p:ph type="title"/>
          </p:nvPr>
        </p:nvSpPr>
        <p:spPr/>
        <p:txBody>
          <a:bodyPr>
            <a:normAutofit/>
          </a:bodyPr>
          <a:lstStyle/>
          <a:p>
            <a:r>
              <a:rPr lang="en-US" sz="2400" dirty="0">
                <a:latin typeface="Calibri" panose="020F0502020204030204" pitchFamily="34" charset="0"/>
                <a:ea typeface="+mj-lt"/>
                <a:cs typeface="Calibri" panose="020F0502020204030204" pitchFamily="34" charset="0"/>
              </a:rPr>
              <a:t>Pathogenesis</a:t>
            </a:r>
            <a:endParaRPr lang="en-US" sz="24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B7172334-3A70-B9C2-8EE9-9F36F13937F7}"/>
              </a:ext>
            </a:extLst>
          </p:cNvPr>
          <p:cNvSpPr>
            <a:spLocks noGrp="1"/>
          </p:cNvSpPr>
          <p:nvPr>
            <p:ph idx="1"/>
          </p:nvPr>
        </p:nvSpPr>
        <p:spPr/>
        <p:txBody>
          <a:bodyPr vert="horz" lIns="91440" tIns="45720" rIns="91440" bIns="45720" rtlCol="0" anchor="t">
            <a:normAutofit/>
          </a:bodyPr>
          <a:lstStyle/>
          <a:p>
            <a:r>
              <a:rPr lang="en-US" sz="1800" dirty="0">
                <a:latin typeface="Calibri" panose="020F0502020204030204" pitchFamily="34" charset="0"/>
                <a:ea typeface="+mn-lt"/>
                <a:cs typeface="Calibri" panose="020F0502020204030204" pitchFamily="34" charset="0"/>
              </a:rPr>
              <a:t>Usually idiopathic and is thought to be from non-specific inflammation in the region of the cavernous sinus and/or superior orbital fissure</a:t>
            </a:r>
            <a:r>
              <a:rPr lang="en-US" sz="1800" baseline="30000" dirty="0">
                <a:latin typeface="Calibri" panose="020F0502020204030204" pitchFamily="34" charset="0"/>
                <a:ea typeface="+mn-lt"/>
                <a:cs typeface="Calibri" panose="020F0502020204030204" pitchFamily="34" charset="0"/>
              </a:rPr>
              <a:t>1</a:t>
            </a:r>
            <a:r>
              <a:rPr lang="en-US" sz="1800" dirty="0">
                <a:latin typeface="Calibri" panose="020F0502020204030204" pitchFamily="34" charset="0"/>
                <a:ea typeface="+mn-lt"/>
                <a:cs typeface="Calibri" panose="020F0502020204030204" pitchFamily="34" charset="0"/>
              </a:rPr>
              <a:t>. </a:t>
            </a:r>
          </a:p>
          <a:p>
            <a:r>
              <a:rPr lang="en-US" sz="1800" b="0" i="0" dirty="0">
                <a:solidFill>
                  <a:srgbClr val="232323"/>
                </a:solidFill>
                <a:effectLst/>
                <a:latin typeface="Calibri" panose="020F0502020204030204" pitchFamily="34" charset="0"/>
                <a:cs typeface="Calibri" panose="020F0502020204030204" pitchFamily="34" charset="0"/>
              </a:rPr>
              <a:t>The inflammation produces pressure and secondary dysfunction of the structures within the cavernous sinus, including cranial nerves III, IV, and VI, as well as the superior divisions of cranial nerve V</a:t>
            </a:r>
            <a:r>
              <a:rPr lang="en-US" sz="1800" b="0" i="0" baseline="30000" dirty="0">
                <a:solidFill>
                  <a:srgbClr val="232323"/>
                </a:solidFill>
                <a:effectLst/>
                <a:latin typeface="Calibri" panose="020F0502020204030204" pitchFamily="34" charset="0"/>
                <a:cs typeface="Calibri" panose="020F0502020204030204" pitchFamily="34" charset="0"/>
              </a:rPr>
              <a:t>2</a:t>
            </a:r>
            <a:r>
              <a:rPr lang="en-US" sz="1800" b="0" i="0" dirty="0">
                <a:solidFill>
                  <a:srgbClr val="232323"/>
                </a:solidFill>
                <a:effectLst/>
                <a:latin typeface="Calibri" panose="020F0502020204030204" pitchFamily="34" charset="0"/>
                <a:cs typeface="Calibri" panose="020F0502020204030204" pitchFamily="34" charset="0"/>
              </a:rPr>
              <a:t>.</a:t>
            </a:r>
          </a:p>
          <a:p>
            <a:r>
              <a:rPr lang="en-US" sz="1800" b="0" i="0" dirty="0">
                <a:solidFill>
                  <a:srgbClr val="232323"/>
                </a:solidFill>
                <a:effectLst/>
                <a:latin typeface="Calibri" panose="020F0502020204030204" pitchFamily="34" charset="0"/>
                <a:cs typeface="Calibri" panose="020F0502020204030204" pitchFamily="34" charset="0"/>
              </a:rPr>
              <a:t>While reports of intracranial extension of the inflammation exist</a:t>
            </a:r>
            <a:r>
              <a:rPr lang="en-US" sz="1800" b="0" i="0" baseline="30000" dirty="0">
                <a:solidFill>
                  <a:srgbClr val="232323"/>
                </a:solidFill>
                <a:effectLst/>
                <a:latin typeface="Calibri" panose="020F0502020204030204" pitchFamily="34" charset="0"/>
                <a:cs typeface="Calibri" panose="020F0502020204030204" pitchFamily="34" charset="0"/>
              </a:rPr>
              <a:t>1</a:t>
            </a:r>
            <a:r>
              <a:rPr lang="en-US" sz="1800" b="0" i="0" dirty="0">
                <a:solidFill>
                  <a:srgbClr val="232323"/>
                </a:solidFill>
                <a:effectLst/>
                <a:latin typeface="Calibri" panose="020F0502020204030204" pitchFamily="34" charset="0"/>
                <a:cs typeface="Calibri" panose="020F0502020204030204" pitchFamily="34" charset="0"/>
              </a:rPr>
              <a:t>, there are no reports of systemic involvement</a:t>
            </a:r>
            <a:r>
              <a:rPr lang="en-US" sz="1800" b="0" i="0" baseline="30000" dirty="0">
                <a:solidFill>
                  <a:srgbClr val="232323"/>
                </a:solidFill>
                <a:effectLst/>
                <a:latin typeface="Calibri" panose="020F0502020204030204" pitchFamily="34" charset="0"/>
                <a:cs typeface="Calibri" panose="020F0502020204030204" pitchFamily="34" charset="0"/>
              </a:rPr>
              <a:t>4</a:t>
            </a:r>
            <a:r>
              <a:rPr lang="en-US" sz="1800" b="0" i="0" dirty="0">
                <a:solidFill>
                  <a:srgbClr val="232323"/>
                </a:solidFill>
                <a:effectLst/>
                <a:latin typeface="Calibri" panose="020F0502020204030204" pitchFamily="34" charset="0"/>
                <a:cs typeface="Calibri" panose="020F0502020204030204" pitchFamily="34" charset="0"/>
              </a:rPr>
              <a:t>.</a:t>
            </a:r>
          </a:p>
          <a:p>
            <a:endParaRPr lang="en-US" sz="2000" dirty="0">
              <a:latin typeface="Times New Roman" panose="02020603050405020304" pitchFamily="18" charset="0"/>
              <a:ea typeface="+mn-lt"/>
              <a:cs typeface="Times New Roman" panose="02020603050405020304" pitchFamily="18" charset="0"/>
            </a:endParaRPr>
          </a:p>
          <a:p>
            <a:pPr marL="0" indent="0">
              <a:buNone/>
            </a:pPr>
            <a:endParaRPr lang="en-US" dirty="0">
              <a:cs typeface="Calibri"/>
            </a:endParaRPr>
          </a:p>
        </p:txBody>
      </p:sp>
      <p:pic>
        <p:nvPicPr>
          <p:cNvPr id="4" name="Audio Recording Oct 1, 2024 at 12:14:27 AM">
            <a:hlinkClick r:id="" action="ppaction://media"/>
            <a:extLst>
              <a:ext uri="{FF2B5EF4-FFF2-40B4-BE49-F238E27FC236}">
                <a16:creationId xmlns:a16="http://schemas.microsoft.com/office/drawing/2014/main" id="{BA868E94-D0DD-5F66-029A-C10AC4E32DC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447269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40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65E4C-AF15-53D9-4A10-468BBD9EC6D1}"/>
              </a:ext>
            </a:extLst>
          </p:cNvPr>
          <p:cNvSpPr>
            <a:spLocks noGrp="1"/>
          </p:cNvSpPr>
          <p:nvPr>
            <p:ph type="title"/>
          </p:nvPr>
        </p:nvSpPr>
        <p:spPr/>
        <p:txBody>
          <a:bodyPr>
            <a:normAutofit/>
          </a:bodyPr>
          <a:lstStyle/>
          <a:p>
            <a:r>
              <a:rPr lang="en-US" sz="2400" dirty="0">
                <a:latin typeface="Calibri" panose="020F0502020204030204" pitchFamily="34" charset="0"/>
                <a:cs typeface="Calibri" panose="020F0502020204030204" pitchFamily="34" charset="0"/>
              </a:rPr>
              <a:t>Epidemiology</a:t>
            </a:r>
          </a:p>
        </p:txBody>
      </p:sp>
      <p:sp>
        <p:nvSpPr>
          <p:cNvPr id="3" name="Content Placeholder 2">
            <a:extLst>
              <a:ext uri="{FF2B5EF4-FFF2-40B4-BE49-F238E27FC236}">
                <a16:creationId xmlns:a16="http://schemas.microsoft.com/office/drawing/2014/main" id="{1FAF6848-A6EF-AB04-5795-D59560876CA7}"/>
              </a:ext>
            </a:extLst>
          </p:cNvPr>
          <p:cNvSpPr>
            <a:spLocks noGrp="1"/>
          </p:cNvSpPr>
          <p:nvPr>
            <p:ph idx="1"/>
          </p:nvPr>
        </p:nvSpPr>
        <p:spPr/>
        <p:txBody>
          <a:bodyPr vert="horz" lIns="91440" tIns="45720" rIns="91440" bIns="45720" rtlCol="0" anchor="t">
            <a:normAutofit/>
          </a:bodyPr>
          <a:lstStyle/>
          <a:p>
            <a:r>
              <a:rPr lang="en-US" sz="1800" dirty="0">
                <a:latin typeface="Calibri" panose="020F0502020204030204" pitchFamily="34" charset="0"/>
                <a:ea typeface="+mn-lt"/>
                <a:cs typeface="Calibri" panose="020F0502020204030204" pitchFamily="34" charset="0"/>
              </a:rPr>
              <a:t>The annual estimated incidence is about one case per million per year</a:t>
            </a:r>
            <a:r>
              <a:rPr lang="en-US" sz="1800" baseline="30000" dirty="0">
                <a:latin typeface="Calibri" panose="020F0502020204030204" pitchFamily="34" charset="0"/>
                <a:ea typeface="+mn-lt"/>
                <a:cs typeface="Calibri" panose="020F0502020204030204" pitchFamily="34" charset="0"/>
              </a:rPr>
              <a:t>4</a:t>
            </a:r>
            <a:r>
              <a:rPr lang="en-US" sz="1800" dirty="0">
                <a:latin typeface="Calibri" panose="020F0502020204030204" pitchFamily="34" charset="0"/>
                <a:ea typeface="+mn-lt"/>
                <a:cs typeface="Calibri" panose="020F0502020204030204" pitchFamily="34" charset="0"/>
              </a:rPr>
              <a:t>.</a:t>
            </a:r>
          </a:p>
          <a:p>
            <a:r>
              <a:rPr lang="en-US" sz="1800" dirty="0">
                <a:latin typeface="Calibri" panose="020F0502020204030204" pitchFamily="34" charset="0"/>
                <a:ea typeface="+mn-lt"/>
                <a:cs typeface="Calibri" panose="020F0502020204030204" pitchFamily="34" charset="0"/>
              </a:rPr>
              <a:t> No geographical or racial or gender preponderance. </a:t>
            </a:r>
          </a:p>
          <a:p>
            <a:r>
              <a:rPr lang="en-US" sz="1800" dirty="0">
                <a:latin typeface="Calibri" panose="020F0502020204030204" pitchFamily="34" charset="0"/>
                <a:ea typeface="+mn-lt"/>
                <a:cs typeface="Calibri" panose="020F0502020204030204" pitchFamily="34" charset="0"/>
              </a:rPr>
              <a:t>The average age of onset is 41 years according to the National Organization for Rare Disorder. </a:t>
            </a:r>
          </a:p>
          <a:p>
            <a:r>
              <a:rPr lang="en-US" sz="1800" dirty="0">
                <a:latin typeface="Calibri" panose="020F0502020204030204" pitchFamily="34" charset="0"/>
                <a:ea typeface="+mn-lt"/>
                <a:cs typeface="Calibri" panose="020F0502020204030204" pitchFamily="34" charset="0"/>
              </a:rPr>
              <a:t>Although usually unilateral, either side can be affected, and there have been case reports about bilateral simultaneous/ sequential involvement (approximately 5%)</a:t>
            </a:r>
            <a:r>
              <a:rPr lang="en-US" sz="1800" baseline="30000" dirty="0">
                <a:latin typeface="Calibri" panose="020F0502020204030204" pitchFamily="34" charset="0"/>
                <a:ea typeface="+mn-lt"/>
                <a:cs typeface="Calibri" panose="020F0502020204030204" pitchFamily="34" charset="0"/>
              </a:rPr>
              <a:t>5</a:t>
            </a:r>
            <a:r>
              <a:rPr lang="en-US" sz="2000" baseline="30000" dirty="0">
                <a:latin typeface="Calibri" panose="020F0502020204030204" pitchFamily="34" charset="0"/>
                <a:ea typeface="+mn-lt"/>
                <a:cs typeface="Calibri" panose="020F0502020204030204" pitchFamily="34" charset="0"/>
              </a:rPr>
              <a:t>.</a:t>
            </a:r>
            <a:r>
              <a:rPr lang="en-US" sz="2000" dirty="0">
                <a:latin typeface="Calibri" panose="020F0502020204030204" pitchFamily="34" charset="0"/>
                <a:ea typeface="+mn-lt"/>
                <a:cs typeface="Calibri" panose="020F0502020204030204" pitchFamily="34" charset="0"/>
              </a:rPr>
              <a:t> </a:t>
            </a:r>
            <a:endParaRPr lang="en-US" sz="2000" dirty="0">
              <a:latin typeface="Calibri" panose="020F0502020204030204" pitchFamily="34" charset="0"/>
              <a:cs typeface="Calibri" panose="020F0502020204030204" pitchFamily="34" charset="0"/>
            </a:endParaRPr>
          </a:p>
        </p:txBody>
      </p:sp>
      <p:pic>
        <p:nvPicPr>
          <p:cNvPr id="4" name="Audio Recording Oct 1, 2024 at 12:16:07 AM">
            <a:hlinkClick r:id="" action="ppaction://media"/>
            <a:extLst>
              <a:ext uri="{FF2B5EF4-FFF2-40B4-BE49-F238E27FC236}">
                <a16:creationId xmlns:a16="http://schemas.microsoft.com/office/drawing/2014/main" id="{48FBF85C-D1F4-CF5B-A251-78357AC0A56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009269" y="3122509"/>
            <a:ext cx="812800" cy="812800"/>
          </a:xfrm>
          <a:prstGeom prst="rect">
            <a:avLst/>
          </a:prstGeom>
        </p:spPr>
      </p:pic>
      <p:pic>
        <p:nvPicPr>
          <p:cNvPr id="5" name="Audio Recording Oct 1, 2024 at 12:17:47 AM">
            <a:hlinkClick r:id="" action="ppaction://media"/>
            <a:extLst>
              <a:ext uri="{FF2B5EF4-FFF2-40B4-BE49-F238E27FC236}">
                <a16:creationId xmlns:a16="http://schemas.microsoft.com/office/drawing/2014/main" id="{4A4C84EB-50A5-30BD-61A4-73F6DCAFC3E0}"/>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311138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424"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7" fill="hold">
                            <p:stCondLst>
                              <p:cond delay="15924"/>
                            </p:stCondLst>
                            <p:childTnLst>
                              <p:par>
                                <p:cTn id="28" presetID="1" presetClass="mediacall" presetSubtype="0" fill="hold" nodeType="afterEffect">
                                  <p:stCondLst>
                                    <p:cond delay="0"/>
                                  </p:stCondLst>
                                  <p:childTnLst>
                                    <p:cmd type="call" cmd="playFrom(0.0)">
                                      <p:cBhvr>
                                        <p:cTn id="29" dur="870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0" fill="hold" display="0">
                  <p:stCondLst>
                    <p:cond delay="indefinite"/>
                  </p:stCondLst>
                  <p:endCondLst>
                    <p:cond evt="onStopAudio" delay="0">
                      <p:tgtEl>
                        <p:sldTgt/>
                      </p:tgtEl>
                    </p:cond>
                  </p:endCondLst>
                </p:cTn>
                <p:tgtEl>
                  <p:spTgt spid="4"/>
                </p:tgtEl>
              </p:cMediaNode>
            </p:audio>
            <p:audio>
              <p:cMediaNode vol="80000" showWhenStopped="0">
                <p:cTn id="31" fill="hold" display="0">
                  <p:stCondLst>
                    <p:cond delay="indefinite"/>
                  </p:stCondLst>
                  <p:endCondLst>
                    <p:cond evt="onStopAudio" delay="0">
                      <p:tgtEl>
                        <p:sldTgt/>
                      </p:tgtEl>
                    </p:cond>
                  </p:endCondLst>
                </p:cTn>
                <p:tgtEl>
                  <p:spTgt spid="5"/>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A57A0-B5B0-43CE-F796-CC1412E2EECA}"/>
              </a:ext>
            </a:extLst>
          </p:cNvPr>
          <p:cNvSpPr>
            <a:spLocks noGrp="1"/>
          </p:cNvSpPr>
          <p:nvPr>
            <p:ph type="title"/>
          </p:nvPr>
        </p:nvSpPr>
        <p:spPr/>
        <p:txBody>
          <a:bodyPr>
            <a:normAutofit/>
          </a:bodyPr>
          <a:lstStyle/>
          <a:p>
            <a:r>
              <a:rPr lang="en-US" sz="2400" dirty="0">
                <a:latin typeface="Calibri" panose="020F0502020204030204" pitchFamily="34" charset="0"/>
                <a:cs typeface="Calibri" panose="020F0502020204030204" pitchFamily="34" charset="0"/>
              </a:rPr>
              <a:t>Evaluation</a:t>
            </a:r>
          </a:p>
        </p:txBody>
      </p:sp>
      <p:sp>
        <p:nvSpPr>
          <p:cNvPr id="3" name="Content Placeholder 2">
            <a:extLst>
              <a:ext uri="{FF2B5EF4-FFF2-40B4-BE49-F238E27FC236}">
                <a16:creationId xmlns:a16="http://schemas.microsoft.com/office/drawing/2014/main" id="{88AAFE86-8063-CBEE-2D97-96C33E1EDCD2}"/>
              </a:ext>
            </a:extLst>
          </p:cNvPr>
          <p:cNvSpPr>
            <a:spLocks noGrp="1"/>
          </p:cNvSpPr>
          <p:nvPr>
            <p:ph idx="1"/>
          </p:nvPr>
        </p:nvSpPr>
        <p:spPr/>
        <p:txBody>
          <a:bodyPr vert="horz" lIns="91440" tIns="45720" rIns="91440" bIns="45720" rtlCol="0" anchor="t">
            <a:normAutofit/>
          </a:bodyPr>
          <a:lstStyle/>
          <a:p>
            <a:r>
              <a:rPr lang="en-US" sz="1800" dirty="0">
                <a:latin typeface="Calibri" panose="020F0502020204030204" pitchFamily="34" charset="0"/>
                <a:ea typeface="+mn-lt"/>
                <a:cs typeface="Calibri" panose="020F0502020204030204" pitchFamily="34" charset="0"/>
              </a:rPr>
              <a:t>Clinical presentation, neuroimaging studies, and response to steroids. </a:t>
            </a:r>
          </a:p>
          <a:p>
            <a:r>
              <a:rPr lang="en-US" sz="1800" dirty="0">
                <a:latin typeface="Calibri" panose="020F0502020204030204" pitchFamily="34" charset="0"/>
                <a:ea typeface="+mn-lt"/>
                <a:cs typeface="Calibri" panose="020F0502020204030204" pitchFamily="34" charset="0"/>
              </a:rPr>
              <a:t>Laboratory tests and cerebrospinal fluid (CSF) studies - ruling out other causes of ophthalmoplegia. </a:t>
            </a:r>
          </a:p>
          <a:p>
            <a:r>
              <a:rPr lang="en-US" sz="1800" dirty="0">
                <a:latin typeface="Calibri" panose="020F0502020204030204" pitchFamily="34" charset="0"/>
                <a:ea typeface="+mn-lt"/>
                <a:cs typeface="Calibri" panose="020F0502020204030204" pitchFamily="34" charset="0"/>
              </a:rPr>
              <a:t>Tissue biopsy is diagnostic but is considered the procedure of the last choice and rarely performed, given high risk and technical difficulties of cavernous sinus surgery.</a:t>
            </a:r>
            <a:endParaRPr lang="en-US" sz="1800" dirty="0">
              <a:latin typeface="Calibri" panose="020F0502020204030204" pitchFamily="34" charset="0"/>
              <a:cs typeface="Calibri" panose="020F0502020204030204" pitchFamily="34" charset="0"/>
            </a:endParaRPr>
          </a:p>
        </p:txBody>
      </p:sp>
      <p:pic>
        <p:nvPicPr>
          <p:cNvPr id="4" name="Audio Recording Oct 1, 2024 at 12:18:33 AM">
            <a:hlinkClick r:id="" action="ppaction://media"/>
            <a:extLst>
              <a:ext uri="{FF2B5EF4-FFF2-40B4-BE49-F238E27FC236}">
                <a16:creationId xmlns:a16="http://schemas.microsoft.com/office/drawing/2014/main" id="{9D5EE8D8-8236-B198-5E09-C71887C6E24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689600" y="3022600"/>
            <a:ext cx="812800" cy="812800"/>
          </a:xfrm>
          <a:prstGeom prst="rect">
            <a:avLst/>
          </a:prstGeom>
        </p:spPr>
      </p:pic>
      <p:pic>
        <p:nvPicPr>
          <p:cNvPr id="5" name="Audio Recording Oct 1, 2024 at 12:19:52 AM">
            <a:hlinkClick r:id="" action="ppaction://media"/>
            <a:extLst>
              <a:ext uri="{FF2B5EF4-FFF2-40B4-BE49-F238E27FC236}">
                <a16:creationId xmlns:a16="http://schemas.microsoft.com/office/drawing/2014/main" id="{3CD462A0-FC80-CC94-9838-26449EB195F1}"/>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6977822" y="3022600"/>
            <a:ext cx="812800" cy="812800"/>
          </a:xfrm>
          <a:prstGeom prst="rect">
            <a:avLst/>
          </a:prstGeom>
        </p:spPr>
      </p:pic>
      <p:pic>
        <p:nvPicPr>
          <p:cNvPr id="6" name="Audio Recording Oct 1, 2024 at 12:21:19 AM">
            <a:hlinkClick r:id="" action="ppaction://media"/>
            <a:extLst>
              <a:ext uri="{FF2B5EF4-FFF2-40B4-BE49-F238E27FC236}">
                <a16:creationId xmlns:a16="http://schemas.microsoft.com/office/drawing/2014/main" id="{24D890AD-7A6A-8B08-D16A-0C4FD429AF6F}"/>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4550466" y="3022600"/>
            <a:ext cx="812800" cy="812800"/>
          </a:xfrm>
          <a:prstGeom prst="rect">
            <a:avLst/>
          </a:prstGeom>
        </p:spPr>
      </p:pic>
    </p:spTree>
    <p:extLst>
      <p:ext uri="{BB962C8B-B14F-4D97-AF65-F5344CB8AC3E}">
        <p14:creationId xmlns:p14="http://schemas.microsoft.com/office/powerpoint/2010/main" val="139879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8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 presetClass="mediacall" presetSubtype="0" fill="hold" nodeType="afterEffect">
                                  <p:stCondLst>
                                    <p:cond delay="0"/>
                                  </p:stCondLst>
                                  <p:childTnLst>
                                    <p:cmd type="call" cmd="playFrom(0.0)">
                                      <p:cBhvr>
                                        <p:cTn id="21" dur="6400" fill="hold"/>
                                        <p:tgtEl>
                                          <p:spTgt spid="5"/>
                                        </p:tgtEl>
                                      </p:cBhvr>
                                    </p:cmd>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8" fill="hold">
                            <p:stCondLst>
                              <p:cond delay="500"/>
                            </p:stCondLst>
                            <p:childTnLst>
                              <p:par>
                                <p:cTn id="29" presetID="1" presetClass="mediacall" presetSubtype="0" fill="hold" nodeType="afterEffect">
                                  <p:stCondLst>
                                    <p:cond delay="0"/>
                                  </p:stCondLst>
                                  <p:childTnLst>
                                    <p:cmd type="call" cmd="playFrom(0.0)">
                                      <p:cBhvr>
                                        <p:cTn id="30" dur="972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1" fill="hold" display="0">
                  <p:stCondLst>
                    <p:cond delay="indefinite"/>
                  </p:stCondLst>
                  <p:endCondLst>
                    <p:cond evt="onStopAudio" delay="0">
                      <p:tgtEl>
                        <p:sldTgt/>
                      </p:tgtEl>
                    </p:cond>
                  </p:endCondLst>
                </p:cTn>
                <p:tgtEl>
                  <p:spTgt spid="4"/>
                </p:tgtEl>
              </p:cMediaNode>
            </p:audio>
            <p:audio>
              <p:cMediaNode vol="80000" showWhenStopped="0">
                <p:cTn id="32" fill="hold" display="0">
                  <p:stCondLst>
                    <p:cond delay="indefinite"/>
                  </p:stCondLst>
                  <p:endCondLst>
                    <p:cond evt="onStopAudio" delay="0">
                      <p:tgtEl>
                        <p:sldTgt/>
                      </p:tgtEl>
                    </p:cond>
                  </p:endCondLst>
                </p:cTn>
                <p:tgtEl>
                  <p:spTgt spid="5"/>
                </p:tgtEl>
              </p:cMediaNode>
            </p:audio>
            <p:audio>
              <p:cMediaNode vol="80000" showWhenStopped="0">
                <p:cTn id="33" fill="hold" display="0">
                  <p:stCondLst>
                    <p:cond delay="indefinite"/>
                  </p:stCondLst>
                  <p:endCondLst>
                    <p:cond evt="onStopAudio" delay="0">
                      <p:tgtEl>
                        <p:sldTgt/>
                      </p:tgtEl>
                    </p:cond>
                  </p:endCondLst>
                </p:cTn>
                <p:tgtEl>
                  <p:spTgt spid="6"/>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741CB-C0FC-FCE9-A481-8D9CDF09FEE6}"/>
              </a:ext>
            </a:extLst>
          </p:cNvPr>
          <p:cNvSpPr>
            <a:spLocks noGrp="1"/>
          </p:cNvSpPr>
          <p:nvPr>
            <p:ph type="title"/>
          </p:nvPr>
        </p:nvSpPr>
        <p:spPr/>
        <p:txBody>
          <a:bodyPr>
            <a:normAutofit/>
          </a:bodyPr>
          <a:lstStyle/>
          <a:p>
            <a:r>
              <a:rPr lang="en-US" sz="2400" b="1" dirty="0">
                <a:latin typeface="Calibri" panose="020F0502020204030204" pitchFamily="34" charset="0"/>
                <a:ea typeface="+mj-lt"/>
                <a:cs typeface="Calibri" panose="020F0502020204030204" pitchFamily="34" charset="0"/>
              </a:rPr>
              <a:t>International Headache Society (IHS) Diagnostic Criteria</a:t>
            </a:r>
            <a:endParaRPr lang="en-US" sz="24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64DF6F97-6F64-4513-3BFD-F1BC4055B05E}"/>
              </a:ext>
            </a:extLst>
          </p:cNvPr>
          <p:cNvSpPr>
            <a:spLocks noGrp="1"/>
          </p:cNvSpPr>
          <p:nvPr>
            <p:ph idx="1"/>
          </p:nvPr>
        </p:nvSpPr>
        <p:spPr/>
        <p:txBody>
          <a:bodyPr vert="horz" lIns="91440" tIns="45720" rIns="91440" bIns="45720" rtlCol="0" anchor="t">
            <a:noAutofit/>
          </a:bodyPr>
          <a:lstStyle/>
          <a:p>
            <a:pPr marL="0" indent="0">
              <a:buNone/>
            </a:pPr>
            <a:r>
              <a:rPr lang="en-US" sz="1800" dirty="0">
                <a:latin typeface="Calibri" panose="020F0502020204030204" pitchFamily="34" charset="0"/>
                <a:ea typeface="+mn-lt"/>
                <a:cs typeface="Calibri" panose="020F0502020204030204" pitchFamily="34" charset="0"/>
              </a:rPr>
              <a:t>Unilateral headache</a:t>
            </a:r>
            <a:endParaRPr lang="en-US" sz="1800" dirty="0">
              <a:latin typeface="Calibri" panose="020F0502020204030204" pitchFamily="34" charset="0"/>
              <a:cs typeface="Calibri" panose="020F0502020204030204" pitchFamily="34" charset="0"/>
            </a:endParaRPr>
          </a:p>
          <a:p>
            <a:pPr marL="0" indent="0">
              <a:buNone/>
            </a:pPr>
            <a:r>
              <a:rPr lang="en-US" sz="1800" dirty="0">
                <a:latin typeface="Calibri" panose="020F0502020204030204" pitchFamily="34" charset="0"/>
                <a:ea typeface="+mn-lt"/>
                <a:cs typeface="Calibri" panose="020F0502020204030204" pitchFamily="34" charset="0"/>
              </a:rPr>
              <a:t>Includes </a:t>
            </a:r>
            <a:r>
              <a:rPr lang="en-US" sz="1800" b="1" dirty="0">
                <a:latin typeface="Calibri" panose="020F0502020204030204" pitchFamily="34" charset="0"/>
                <a:ea typeface="+mn-lt"/>
                <a:cs typeface="Calibri" panose="020F0502020204030204" pitchFamily="34" charset="0"/>
              </a:rPr>
              <a:t>both </a:t>
            </a:r>
            <a:r>
              <a:rPr lang="en-US" sz="1800" dirty="0">
                <a:latin typeface="Calibri" panose="020F0502020204030204" pitchFamily="34" charset="0"/>
                <a:ea typeface="+mn-lt"/>
                <a:cs typeface="Calibri" panose="020F0502020204030204" pitchFamily="34" charset="0"/>
              </a:rPr>
              <a:t>of the following:</a:t>
            </a:r>
            <a:endParaRPr lang="en-US" sz="1800" dirty="0">
              <a:latin typeface="Calibri" panose="020F0502020204030204" pitchFamily="34" charset="0"/>
              <a:cs typeface="Calibri" panose="020F0502020204030204" pitchFamily="34" charset="0"/>
            </a:endParaRPr>
          </a:p>
          <a:p>
            <a:r>
              <a:rPr lang="en-US" sz="1800" dirty="0">
                <a:latin typeface="Calibri" panose="020F0502020204030204" pitchFamily="34" charset="0"/>
                <a:ea typeface="+mn-lt"/>
                <a:cs typeface="Calibri" panose="020F0502020204030204" pitchFamily="34" charset="0"/>
              </a:rPr>
              <a:t>Presence of</a:t>
            </a:r>
            <a:r>
              <a:rPr lang="en-US" sz="1800" b="1" dirty="0">
                <a:latin typeface="Calibri" panose="020F0502020204030204" pitchFamily="34" charset="0"/>
                <a:ea typeface="+mn-lt"/>
                <a:cs typeface="Calibri" panose="020F0502020204030204" pitchFamily="34" charset="0"/>
              </a:rPr>
              <a:t> granulomatous inflammation </a:t>
            </a:r>
            <a:r>
              <a:rPr lang="en-US" sz="1800" dirty="0">
                <a:latin typeface="Calibri" panose="020F0502020204030204" pitchFamily="34" charset="0"/>
                <a:ea typeface="+mn-lt"/>
                <a:cs typeface="Calibri" panose="020F0502020204030204" pitchFamily="34" charset="0"/>
              </a:rPr>
              <a:t>of the cavernous sinus, superior orbital fissure or orbit, as seen on MRI or biopsy</a:t>
            </a:r>
            <a:endParaRPr lang="en-US" sz="1800" dirty="0">
              <a:latin typeface="Calibri" panose="020F0502020204030204" pitchFamily="34" charset="0"/>
              <a:cs typeface="Calibri" panose="020F0502020204030204" pitchFamily="34" charset="0"/>
            </a:endParaRPr>
          </a:p>
          <a:p>
            <a:r>
              <a:rPr lang="en-US" sz="1800" b="1" dirty="0">
                <a:latin typeface="Calibri" panose="020F0502020204030204" pitchFamily="34" charset="0"/>
                <a:ea typeface="+mn-lt"/>
                <a:cs typeface="Calibri" panose="020F0502020204030204" pitchFamily="34" charset="0"/>
              </a:rPr>
              <a:t>Palsies</a:t>
            </a:r>
            <a:r>
              <a:rPr lang="en-US" sz="1800" dirty="0">
                <a:latin typeface="Calibri" panose="020F0502020204030204" pitchFamily="34" charset="0"/>
                <a:ea typeface="+mn-lt"/>
                <a:cs typeface="Calibri" panose="020F0502020204030204" pitchFamily="34" charset="0"/>
              </a:rPr>
              <a:t> of one or more of the cranial nerves (</a:t>
            </a:r>
            <a:r>
              <a:rPr lang="en-US" sz="1800" b="1" dirty="0">
                <a:latin typeface="Calibri" panose="020F0502020204030204" pitchFamily="34" charset="0"/>
                <a:ea typeface="+mn-lt"/>
                <a:cs typeface="Calibri" panose="020F0502020204030204" pitchFamily="34" charset="0"/>
              </a:rPr>
              <a:t>III, IV, and/or VI</a:t>
            </a:r>
            <a:r>
              <a:rPr lang="en-US" sz="1800" dirty="0">
                <a:latin typeface="Calibri" panose="020F0502020204030204" pitchFamily="34" charset="0"/>
                <a:ea typeface="+mn-lt"/>
                <a:cs typeface="Calibri" panose="020F0502020204030204" pitchFamily="34" charset="0"/>
              </a:rPr>
              <a:t>) on the same side</a:t>
            </a:r>
            <a:endParaRPr lang="en-US" sz="1800" dirty="0">
              <a:latin typeface="Calibri" panose="020F0502020204030204" pitchFamily="34" charset="0"/>
              <a:cs typeface="Calibri" panose="020F0502020204030204" pitchFamily="34" charset="0"/>
            </a:endParaRPr>
          </a:p>
          <a:p>
            <a:pPr marL="0" indent="0">
              <a:buNone/>
            </a:pPr>
            <a:r>
              <a:rPr lang="en-US" sz="1800" dirty="0">
                <a:latin typeface="Calibri" panose="020F0502020204030204" pitchFamily="34" charset="0"/>
                <a:ea typeface="+mn-lt"/>
                <a:cs typeface="Calibri" panose="020F0502020204030204" pitchFamily="34" charset="0"/>
              </a:rPr>
              <a:t>Corroboration of the cause as evidenced by both of the following:</a:t>
            </a:r>
            <a:endParaRPr lang="en-US" sz="1800" dirty="0">
              <a:latin typeface="Calibri" panose="020F0502020204030204" pitchFamily="34" charset="0"/>
              <a:cs typeface="Calibri" panose="020F0502020204030204" pitchFamily="34" charset="0"/>
            </a:endParaRPr>
          </a:p>
          <a:p>
            <a:r>
              <a:rPr lang="en-US" sz="1800" b="1" dirty="0">
                <a:latin typeface="Calibri" panose="020F0502020204030204" pitchFamily="34" charset="0"/>
                <a:ea typeface="+mn-lt"/>
                <a:cs typeface="Calibri" panose="020F0502020204030204" pitchFamily="34" charset="0"/>
              </a:rPr>
              <a:t>Palsies </a:t>
            </a:r>
            <a:r>
              <a:rPr lang="en-US" sz="1800" dirty="0">
                <a:latin typeface="Calibri" panose="020F0502020204030204" pitchFamily="34" charset="0"/>
                <a:ea typeface="+mn-lt"/>
                <a:cs typeface="Calibri" panose="020F0502020204030204" pitchFamily="34" charset="0"/>
              </a:rPr>
              <a:t>of cranial nerves III, IV, and/or VI have </a:t>
            </a:r>
            <a:r>
              <a:rPr lang="en-US" sz="1800" b="1" dirty="0">
                <a:latin typeface="Calibri" panose="020F0502020204030204" pitchFamily="34" charset="0"/>
                <a:ea typeface="+mn-lt"/>
                <a:cs typeface="Calibri" panose="020F0502020204030204" pitchFamily="34" charset="0"/>
              </a:rPr>
              <a:t>followed headache</a:t>
            </a:r>
            <a:r>
              <a:rPr lang="en-US" sz="1800" dirty="0">
                <a:latin typeface="Calibri" panose="020F0502020204030204" pitchFamily="34" charset="0"/>
                <a:ea typeface="+mn-lt"/>
                <a:cs typeface="Calibri" panose="020F0502020204030204" pitchFamily="34" charset="0"/>
              </a:rPr>
              <a:t> in two weeks or less, or have </a:t>
            </a:r>
            <a:r>
              <a:rPr lang="en-US" sz="1800" b="1" dirty="0">
                <a:latin typeface="Calibri" panose="020F0502020204030204" pitchFamily="34" charset="0"/>
                <a:ea typeface="+mn-lt"/>
                <a:cs typeface="Calibri" panose="020F0502020204030204" pitchFamily="34" charset="0"/>
              </a:rPr>
              <a:t>developed simultaneously</a:t>
            </a:r>
            <a:r>
              <a:rPr lang="en-US" sz="1800" dirty="0">
                <a:latin typeface="Calibri" panose="020F0502020204030204" pitchFamily="34" charset="0"/>
                <a:ea typeface="+mn-lt"/>
                <a:cs typeface="Calibri" panose="020F0502020204030204" pitchFamily="34" charset="0"/>
              </a:rPr>
              <a:t> with a headache</a:t>
            </a:r>
            <a:endParaRPr lang="en-US" sz="1800" dirty="0">
              <a:latin typeface="Calibri" panose="020F0502020204030204" pitchFamily="34" charset="0"/>
              <a:cs typeface="Calibri" panose="020F0502020204030204" pitchFamily="34" charset="0"/>
            </a:endParaRPr>
          </a:p>
          <a:p>
            <a:r>
              <a:rPr lang="en-US" sz="1800" dirty="0">
                <a:latin typeface="Calibri" panose="020F0502020204030204" pitchFamily="34" charset="0"/>
                <a:ea typeface="+mn-lt"/>
                <a:cs typeface="Calibri" panose="020F0502020204030204" pitchFamily="34" charset="0"/>
              </a:rPr>
              <a:t>Localization of a </a:t>
            </a:r>
            <a:r>
              <a:rPr lang="en-US" sz="1800" b="1" dirty="0">
                <a:latin typeface="Calibri" panose="020F0502020204030204" pitchFamily="34" charset="0"/>
                <a:ea typeface="+mn-lt"/>
                <a:cs typeface="Calibri" panose="020F0502020204030204" pitchFamily="34" charset="0"/>
              </a:rPr>
              <a:t>headache is ipsilateral to granulomatous inflammation.</a:t>
            </a:r>
            <a:endParaRPr lang="en-US" sz="1800" b="1" dirty="0">
              <a:latin typeface="Calibri" panose="020F0502020204030204" pitchFamily="34" charset="0"/>
              <a:cs typeface="Calibri" panose="020F0502020204030204" pitchFamily="34" charset="0"/>
            </a:endParaRPr>
          </a:p>
          <a:p>
            <a:pPr marL="0" indent="0">
              <a:buNone/>
            </a:pPr>
            <a:endParaRPr lang="en-US" sz="2400" dirty="0">
              <a:latin typeface="Times New Roman"/>
              <a:cs typeface="Calibri"/>
            </a:endParaRPr>
          </a:p>
        </p:txBody>
      </p:sp>
      <p:pic>
        <p:nvPicPr>
          <p:cNvPr id="5" name="Audio Recording Oct 1, 2024 at 11:12:41 PM">
            <a:hlinkClick r:id="" action="ppaction://media"/>
            <a:extLst>
              <a:ext uri="{FF2B5EF4-FFF2-40B4-BE49-F238E27FC236}">
                <a16:creationId xmlns:a16="http://schemas.microsoft.com/office/drawing/2014/main" id="{CDC7A48A-1EEB-5E22-C789-0F339DC795A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39833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96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EC1D1-FDBD-ADD2-50A5-8F566737E504}"/>
              </a:ext>
            </a:extLst>
          </p:cNvPr>
          <p:cNvSpPr>
            <a:spLocks noGrp="1"/>
          </p:cNvSpPr>
          <p:nvPr>
            <p:ph type="title"/>
          </p:nvPr>
        </p:nvSpPr>
        <p:spPr/>
        <p:txBody>
          <a:bodyPr>
            <a:normAutofit/>
          </a:bodyPr>
          <a:lstStyle/>
          <a:p>
            <a:r>
              <a:rPr lang="en-US" sz="2400" dirty="0">
                <a:latin typeface="Calibri" panose="020F0502020204030204" pitchFamily="34" charset="0"/>
                <a:cs typeface="Calibri" panose="020F0502020204030204" pitchFamily="34" charset="0"/>
              </a:rPr>
              <a:t>Diagnosis</a:t>
            </a:r>
          </a:p>
        </p:txBody>
      </p:sp>
      <p:sp>
        <p:nvSpPr>
          <p:cNvPr id="3" name="Content Placeholder 2">
            <a:extLst>
              <a:ext uri="{FF2B5EF4-FFF2-40B4-BE49-F238E27FC236}">
                <a16:creationId xmlns:a16="http://schemas.microsoft.com/office/drawing/2014/main" id="{E666F1C0-2D39-4E6F-FAB5-3F5BA3EA5DA6}"/>
              </a:ext>
            </a:extLst>
          </p:cNvPr>
          <p:cNvSpPr>
            <a:spLocks noGrp="1"/>
          </p:cNvSpPr>
          <p:nvPr>
            <p:ph idx="1"/>
          </p:nvPr>
        </p:nvSpPr>
        <p:spPr/>
        <p:txBody>
          <a:bodyPr vert="horz" lIns="91440" tIns="45720" rIns="91440" bIns="45720" rtlCol="0" anchor="t">
            <a:normAutofit/>
          </a:bodyPr>
          <a:lstStyle/>
          <a:p>
            <a:pPr marL="0" indent="0">
              <a:buNone/>
            </a:pPr>
            <a:r>
              <a:rPr lang="en-US" sz="2400" b="1" dirty="0">
                <a:latin typeface="Calibri" panose="020F0502020204030204" pitchFamily="34" charset="0"/>
                <a:cs typeface="Calibri" panose="020F0502020204030204" pitchFamily="34" charset="0"/>
              </a:rPr>
              <a:t>Clinical Diagnosis</a:t>
            </a:r>
          </a:p>
          <a:p>
            <a:r>
              <a:rPr lang="en-US" sz="1800" dirty="0" err="1">
                <a:latin typeface="Calibri" panose="020F0502020204030204" pitchFamily="34" charset="0"/>
                <a:cs typeface="Calibri" panose="020F0502020204030204" pitchFamily="34" charset="0"/>
              </a:rPr>
              <a:t>Hemicranial</a:t>
            </a:r>
            <a:r>
              <a:rPr lang="en-US" sz="1800" dirty="0">
                <a:latin typeface="Calibri" panose="020F0502020204030204" pitchFamily="34" charset="0"/>
                <a:cs typeface="Calibri" panose="020F0502020204030204" pitchFamily="34" charset="0"/>
              </a:rPr>
              <a:t> headache followed by involvement of one or more of the third, fourth and/or six cranial nerves strongly suggest a lesion in cavernous sinus or subarachnoid space.</a:t>
            </a:r>
          </a:p>
          <a:p>
            <a:r>
              <a:rPr lang="en-US" sz="1800" b="0" i="0" dirty="0">
                <a:solidFill>
                  <a:srgbClr val="212529"/>
                </a:solidFill>
                <a:effectLst/>
                <a:latin typeface="Calibri" panose="020F0502020204030204" pitchFamily="34" charset="0"/>
                <a:cs typeface="Calibri" panose="020F0502020204030204" pitchFamily="34" charset="0"/>
              </a:rPr>
              <a:t>Only one nerve may be involved, most likely the sixth cranial nerve, which is the only one not protected within the </a:t>
            </a:r>
            <a:r>
              <a:rPr lang="en-US" sz="1800" b="0" i="0" dirty="0" err="1">
                <a:solidFill>
                  <a:srgbClr val="212529"/>
                </a:solidFill>
                <a:effectLst/>
                <a:latin typeface="Calibri" panose="020F0502020204030204" pitchFamily="34" charset="0"/>
                <a:cs typeface="Calibri" panose="020F0502020204030204" pitchFamily="34" charset="0"/>
              </a:rPr>
              <a:t>dural</a:t>
            </a:r>
            <a:r>
              <a:rPr lang="en-US" sz="1800" b="0" i="0" dirty="0">
                <a:solidFill>
                  <a:srgbClr val="212529"/>
                </a:solidFill>
                <a:effectLst/>
                <a:latin typeface="Calibri" panose="020F0502020204030204" pitchFamily="34" charset="0"/>
                <a:cs typeface="Calibri" panose="020F0502020204030204" pitchFamily="34" charset="0"/>
              </a:rPr>
              <a:t> wall of the cavernous sinus.</a:t>
            </a:r>
            <a:endParaRPr lang="en-US" sz="1800" dirty="0">
              <a:latin typeface="Calibri" panose="020F0502020204030204" pitchFamily="34" charset="0"/>
              <a:cs typeface="Calibri" panose="020F0502020204030204" pitchFamily="34" charset="0"/>
            </a:endParaRPr>
          </a:p>
          <a:p>
            <a:pPr marL="0" indent="0">
              <a:buNone/>
            </a:pPr>
            <a:r>
              <a:rPr lang="en-US" sz="2400" b="1" dirty="0">
                <a:latin typeface="Calibri" panose="020F0502020204030204" pitchFamily="34" charset="0"/>
                <a:cs typeface="Calibri" panose="020F0502020204030204" pitchFamily="34" charset="0"/>
              </a:rPr>
              <a:t>Neuroimaging</a:t>
            </a:r>
          </a:p>
          <a:p>
            <a:r>
              <a:rPr lang="en-US" sz="1800" dirty="0">
                <a:latin typeface="Calibri" panose="020F0502020204030204" pitchFamily="34" charset="0"/>
                <a:ea typeface="+mn-lt"/>
                <a:cs typeface="Calibri" panose="020F0502020204030204" pitchFamily="34" charset="0"/>
              </a:rPr>
              <a:t>MRI brain with contrast, especially the coronal view, is a crucial diagnostic study.</a:t>
            </a:r>
          </a:p>
          <a:p>
            <a:r>
              <a:rPr lang="en-US" sz="1800" dirty="0">
                <a:latin typeface="Calibri" panose="020F0502020204030204" pitchFamily="34" charset="0"/>
                <a:ea typeface="+mn-lt"/>
                <a:cs typeface="Calibri" panose="020F0502020204030204" pitchFamily="34" charset="0"/>
              </a:rPr>
              <a:t>MR angiography, CT angiography, digital subtraction angiography for vascular abnormalities</a:t>
            </a:r>
          </a:p>
        </p:txBody>
      </p:sp>
      <p:pic>
        <p:nvPicPr>
          <p:cNvPr id="5" name="Audio Recording Oct 3, 2024 at 12:15:47 AM">
            <a:hlinkClick r:id="" action="ppaction://media"/>
            <a:extLst>
              <a:ext uri="{FF2B5EF4-FFF2-40B4-BE49-F238E27FC236}">
                <a16:creationId xmlns:a16="http://schemas.microsoft.com/office/drawing/2014/main" id="{F986B461-05F4-2065-6E8C-D301B3DDB2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574646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49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5E00A-A5E5-498C-9116-7FB2480CC2DB}"/>
              </a:ext>
            </a:extLst>
          </p:cNvPr>
          <p:cNvSpPr>
            <a:spLocks noGrp="1"/>
          </p:cNvSpPr>
          <p:nvPr>
            <p:ph type="title"/>
          </p:nvPr>
        </p:nvSpPr>
        <p:spPr/>
        <p:txBody>
          <a:bodyPr>
            <a:normAutofit/>
          </a:bodyPr>
          <a:lstStyle/>
          <a:p>
            <a:r>
              <a:rPr lang="en-US" sz="2400" b="1" dirty="0">
                <a:latin typeface="Calibri" panose="020F0502020204030204" pitchFamily="34" charset="0"/>
                <a:cs typeface="Calibri" panose="020F0502020204030204" pitchFamily="34" charset="0"/>
              </a:rPr>
              <a:t>Blood study</a:t>
            </a:r>
          </a:p>
        </p:txBody>
      </p:sp>
      <p:sp>
        <p:nvSpPr>
          <p:cNvPr id="3" name="Content Placeholder 2">
            <a:extLst>
              <a:ext uri="{FF2B5EF4-FFF2-40B4-BE49-F238E27FC236}">
                <a16:creationId xmlns:a16="http://schemas.microsoft.com/office/drawing/2014/main" id="{DDA9EDC5-CE1B-6EAA-0810-84CB3AB6EB3A}"/>
              </a:ext>
            </a:extLst>
          </p:cNvPr>
          <p:cNvSpPr>
            <a:spLocks noGrp="1"/>
          </p:cNvSpPr>
          <p:nvPr>
            <p:ph idx="1"/>
          </p:nvPr>
        </p:nvSpPr>
        <p:spPr/>
        <p:txBody>
          <a:bodyPr vert="horz" lIns="91440" tIns="45720" rIns="91440" bIns="45720" rtlCol="0" anchor="t">
            <a:normAutofit/>
          </a:bodyPr>
          <a:lstStyle/>
          <a:p>
            <a:r>
              <a:rPr lang="en-US" sz="1800" dirty="0">
                <a:latin typeface="Calibri" panose="020F0502020204030204" pitchFamily="34" charset="0"/>
                <a:ea typeface="+mn-lt"/>
                <a:cs typeface="Calibri" panose="020F0502020204030204" pitchFamily="34" charset="0"/>
              </a:rPr>
              <a:t>Complete blood count, Complete metabolic profile, HbA1c (glycated hemoglobin)</a:t>
            </a:r>
          </a:p>
          <a:p>
            <a:r>
              <a:rPr lang="en-US" sz="1800" dirty="0">
                <a:latin typeface="Calibri" panose="020F0502020204030204" pitchFamily="34" charset="0"/>
                <a:ea typeface="+mn-lt"/>
                <a:cs typeface="Calibri" panose="020F0502020204030204" pitchFamily="34" charset="0"/>
              </a:rPr>
              <a:t>Erythrocyte sedimentation rate, C- Reactive protein, Angiotensin converting enzyme, Anti-nuclear antibody, Anti-neutrophil cytoplasmic antibody, Anti-double standard Antibody, Anti- smith Antibody, Rheumatoid factor.</a:t>
            </a:r>
            <a:endParaRPr lang="en-US" sz="1800" dirty="0">
              <a:latin typeface="Calibri" panose="020F0502020204030204" pitchFamily="34" charset="0"/>
              <a:cs typeface="Calibri" panose="020F0502020204030204" pitchFamily="34" charset="0"/>
            </a:endParaRPr>
          </a:p>
          <a:p>
            <a:r>
              <a:rPr lang="en-US" sz="1800" dirty="0">
                <a:latin typeface="Calibri" panose="020F0502020204030204" pitchFamily="34" charset="0"/>
                <a:ea typeface="+mn-lt"/>
                <a:cs typeface="Calibri" panose="020F0502020204030204" pitchFamily="34" charset="0"/>
              </a:rPr>
              <a:t> Lyme, Tuberculosis, HIV </a:t>
            </a:r>
            <a:endParaRPr lang="en-US" sz="1800" dirty="0">
              <a:latin typeface="Calibri" panose="020F0502020204030204" pitchFamily="34" charset="0"/>
              <a:cs typeface="Calibri" panose="020F0502020204030204" pitchFamily="34" charset="0"/>
            </a:endParaRPr>
          </a:p>
          <a:p>
            <a:r>
              <a:rPr lang="en-US" sz="1800" dirty="0">
                <a:latin typeface="Calibri" panose="020F0502020204030204" pitchFamily="34" charset="0"/>
                <a:ea typeface="+mn-lt"/>
                <a:cs typeface="Calibri" panose="020F0502020204030204" pitchFamily="34" charset="0"/>
              </a:rPr>
              <a:t> CSF studies include glucose, protein, cell count and differential, cytology, culture and gram stain.</a:t>
            </a:r>
            <a:endParaRPr lang="en-US" sz="1800" dirty="0">
              <a:latin typeface="Calibri" panose="020F0502020204030204" pitchFamily="34" charset="0"/>
              <a:cs typeface="Calibri" panose="020F0502020204030204" pitchFamily="34" charset="0"/>
            </a:endParaRPr>
          </a:p>
        </p:txBody>
      </p:sp>
      <p:pic>
        <p:nvPicPr>
          <p:cNvPr id="5" name="Audio Recording Oct 3, 2024 at 12:17:13 AM">
            <a:hlinkClick r:id="" action="ppaction://media"/>
            <a:extLst>
              <a:ext uri="{FF2B5EF4-FFF2-40B4-BE49-F238E27FC236}">
                <a16:creationId xmlns:a16="http://schemas.microsoft.com/office/drawing/2014/main" id="{C91BFB16-6FBA-DA2D-FF5C-B21365655B8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68089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E2030-7FDD-25C4-505A-48654A60B4C6}"/>
              </a:ext>
            </a:extLst>
          </p:cNvPr>
          <p:cNvSpPr>
            <a:spLocks noGrp="1"/>
          </p:cNvSpPr>
          <p:nvPr>
            <p:ph type="title"/>
          </p:nvPr>
        </p:nvSpPr>
        <p:spPr/>
        <p:txBody>
          <a:bodyPr/>
          <a:lstStyle/>
          <a:p>
            <a:pPr>
              <a:spcBef>
                <a:spcPts val="1000"/>
              </a:spcBef>
            </a:pPr>
            <a:r>
              <a:rPr lang="en-US" sz="2400" b="1" dirty="0">
                <a:latin typeface="Calibri" panose="020F0502020204030204" pitchFamily="34" charset="0"/>
                <a:ea typeface="+mj-lt"/>
                <a:cs typeface="Calibri" panose="020F0502020204030204" pitchFamily="34" charset="0"/>
              </a:rPr>
              <a:t>Differential Diagnosis</a:t>
            </a:r>
            <a:endParaRPr lang="en-US" sz="2400" dirty="0">
              <a:latin typeface="Calibri" panose="020F0502020204030204" pitchFamily="34" charset="0"/>
              <a:ea typeface="+mj-lt"/>
              <a:cs typeface="Calibri" panose="020F0502020204030204" pitchFamily="34" charset="0"/>
            </a:endParaRPr>
          </a:p>
          <a:p>
            <a:endParaRPr lang="en-US" dirty="0">
              <a:cs typeface="Calibri Light"/>
            </a:endParaRPr>
          </a:p>
        </p:txBody>
      </p:sp>
      <p:sp>
        <p:nvSpPr>
          <p:cNvPr id="3" name="Content Placeholder 2">
            <a:extLst>
              <a:ext uri="{FF2B5EF4-FFF2-40B4-BE49-F238E27FC236}">
                <a16:creationId xmlns:a16="http://schemas.microsoft.com/office/drawing/2014/main" id="{8D6963D8-0C28-F1DA-47A9-59E5D54F09B5}"/>
              </a:ext>
            </a:extLst>
          </p:cNvPr>
          <p:cNvSpPr>
            <a:spLocks noGrp="1"/>
          </p:cNvSpPr>
          <p:nvPr>
            <p:ph idx="1"/>
          </p:nvPr>
        </p:nvSpPr>
        <p:spPr/>
        <p:txBody>
          <a:bodyPr vert="horz" lIns="91440" tIns="45720" rIns="91440" bIns="45720" rtlCol="0" anchor="t">
            <a:noAutofit/>
          </a:bodyPr>
          <a:lstStyle/>
          <a:p>
            <a:r>
              <a:rPr lang="en-US" sz="1800" b="1" dirty="0">
                <a:latin typeface="Calibri" panose="020F0502020204030204" pitchFamily="34" charset="0"/>
                <a:ea typeface="+mn-lt"/>
                <a:cs typeface="Calibri" panose="020F0502020204030204" pitchFamily="34" charset="0"/>
              </a:rPr>
              <a:t>Ischemic disease:</a:t>
            </a:r>
            <a:r>
              <a:rPr lang="en-US" sz="1800" dirty="0">
                <a:latin typeface="Calibri" panose="020F0502020204030204" pitchFamily="34" charset="0"/>
                <a:ea typeface="+mn-lt"/>
                <a:cs typeface="Calibri" panose="020F0502020204030204" pitchFamily="34" charset="0"/>
              </a:rPr>
              <a:t> Hemorrhage, ischemic mononeuropathy</a:t>
            </a:r>
            <a:endParaRPr lang="en-US" sz="1800" dirty="0">
              <a:latin typeface="Calibri" panose="020F0502020204030204" pitchFamily="34" charset="0"/>
              <a:cs typeface="Calibri" panose="020F0502020204030204" pitchFamily="34" charset="0"/>
            </a:endParaRPr>
          </a:p>
          <a:p>
            <a:r>
              <a:rPr lang="en-US" sz="1800" b="1" dirty="0">
                <a:latin typeface="Calibri" panose="020F0502020204030204" pitchFamily="34" charset="0"/>
                <a:ea typeface="+mn-lt"/>
                <a:cs typeface="Calibri" panose="020F0502020204030204" pitchFamily="34" charset="0"/>
              </a:rPr>
              <a:t>Infectious process:</a:t>
            </a:r>
            <a:r>
              <a:rPr lang="en-US" sz="1800" dirty="0">
                <a:latin typeface="Calibri" panose="020F0502020204030204" pitchFamily="34" charset="0"/>
                <a:ea typeface="+mn-lt"/>
                <a:cs typeface="Calibri" panose="020F0502020204030204" pitchFamily="34" charset="0"/>
              </a:rPr>
              <a:t> post viral syndrome, chronic inflammation of petrous bone (recurrent ear infections), syphilis, basal meningitis</a:t>
            </a:r>
            <a:endParaRPr lang="en-US" sz="1800" dirty="0">
              <a:latin typeface="Calibri" panose="020F0502020204030204" pitchFamily="34" charset="0"/>
              <a:cs typeface="Calibri" panose="020F0502020204030204" pitchFamily="34" charset="0"/>
            </a:endParaRPr>
          </a:p>
          <a:p>
            <a:r>
              <a:rPr lang="en-US" sz="1800" b="1" dirty="0">
                <a:latin typeface="Calibri" panose="020F0502020204030204" pitchFamily="34" charset="0"/>
                <a:ea typeface="+mn-lt"/>
                <a:cs typeface="Calibri" panose="020F0502020204030204" pitchFamily="34" charset="0"/>
              </a:rPr>
              <a:t>Anatomical malformation:</a:t>
            </a:r>
            <a:r>
              <a:rPr lang="en-US" sz="1800" dirty="0">
                <a:latin typeface="Calibri" panose="020F0502020204030204" pitchFamily="34" charset="0"/>
                <a:ea typeface="+mn-lt"/>
                <a:cs typeface="Calibri" panose="020F0502020204030204" pitchFamily="34" charset="0"/>
              </a:rPr>
              <a:t> aneurysm, AVM, carotid-cavernous fistula, cavernous sinus thrombosis, pseudotumor cerebri, Duane syndrome/Moebius syndrome, Chiari malformation</a:t>
            </a:r>
            <a:endParaRPr lang="en-US" sz="1800" dirty="0">
              <a:latin typeface="Calibri" panose="020F0502020204030204" pitchFamily="34" charset="0"/>
              <a:cs typeface="Calibri" panose="020F0502020204030204" pitchFamily="34" charset="0"/>
            </a:endParaRPr>
          </a:p>
          <a:p>
            <a:r>
              <a:rPr lang="en-US" sz="1800" b="1" dirty="0">
                <a:latin typeface="Calibri" panose="020F0502020204030204" pitchFamily="34" charset="0"/>
                <a:ea typeface="+mn-lt"/>
                <a:cs typeface="Calibri" panose="020F0502020204030204" pitchFamily="34" charset="0"/>
              </a:rPr>
              <a:t>Inflammatory disease:</a:t>
            </a:r>
            <a:r>
              <a:rPr lang="en-US" sz="1800" dirty="0">
                <a:latin typeface="Calibri" panose="020F0502020204030204" pitchFamily="34" charset="0"/>
                <a:ea typeface="+mn-lt"/>
                <a:cs typeface="Calibri" panose="020F0502020204030204" pitchFamily="34" charset="0"/>
              </a:rPr>
              <a:t> Sarcoidosis, granulomatosis with polyangiitis (formerly Wegener's), Behcet’s disease, IgG4 Disease</a:t>
            </a:r>
            <a:endParaRPr lang="en-US" sz="1800" dirty="0">
              <a:latin typeface="Calibri" panose="020F0502020204030204" pitchFamily="34" charset="0"/>
              <a:cs typeface="Calibri" panose="020F0502020204030204" pitchFamily="34" charset="0"/>
            </a:endParaRPr>
          </a:p>
          <a:p>
            <a:r>
              <a:rPr lang="en-US" sz="1800" b="1" dirty="0">
                <a:latin typeface="Calibri" panose="020F0502020204030204" pitchFamily="34" charset="0"/>
                <a:ea typeface="+mn-lt"/>
                <a:cs typeface="Calibri" panose="020F0502020204030204" pitchFamily="34" charset="0"/>
              </a:rPr>
              <a:t>Autoimmune condition</a:t>
            </a:r>
            <a:r>
              <a:rPr lang="en-US" sz="1800" dirty="0">
                <a:latin typeface="Calibri" panose="020F0502020204030204" pitchFamily="34" charset="0"/>
                <a:ea typeface="+mn-lt"/>
                <a:cs typeface="Calibri" panose="020F0502020204030204" pitchFamily="34" charset="0"/>
              </a:rPr>
              <a:t>: thyroid disease, lupus</a:t>
            </a:r>
            <a:endParaRPr lang="en-US" sz="1800" dirty="0">
              <a:latin typeface="Calibri" panose="020F0502020204030204" pitchFamily="34" charset="0"/>
              <a:cs typeface="Calibri" panose="020F0502020204030204" pitchFamily="34" charset="0"/>
            </a:endParaRPr>
          </a:p>
          <a:p>
            <a:r>
              <a:rPr lang="en-US" sz="1800" b="1" dirty="0">
                <a:latin typeface="Calibri" panose="020F0502020204030204" pitchFamily="34" charset="0"/>
                <a:ea typeface="+mn-lt"/>
                <a:cs typeface="Calibri" panose="020F0502020204030204" pitchFamily="34" charset="0"/>
              </a:rPr>
              <a:t>Neoplastic disease:</a:t>
            </a:r>
            <a:r>
              <a:rPr lang="en-US" sz="1800" dirty="0">
                <a:latin typeface="Calibri" panose="020F0502020204030204" pitchFamily="34" charset="0"/>
                <a:ea typeface="+mn-lt"/>
                <a:cs typeface="Calibri" panose="020F0502020204030204" pitchFamily="34" charset="0"/>
              </a:rPr>
              <a:t> meningioma, neurogenic tumor, hemangioma, lymphoma/leukemia, schwannoma, pituitary adenoma, metastasis, CPA lesion, nasopharyngeal carcinoma, chordoma, chondrosarcoma, brain stem glioma in children</a:t>
            </a:r>
            <a:endParaRPr lang="en-US" sz="1800" dirty="0">
              <a:latin typeface="Calibri" panose="020F0502020204030204" pitchFamily="34" charset="0"/>
              <a:cs typeface="Calibri" panose="020F0502020204030204" pitchFamily="34" charset="0"/>
            </a:endParaRPr>
          </a:p>
          <a:p>
            <a:r>
              <a:rPr lang="en-US" sz="1800" b="1" dirty="0">
                <a:latin typeface="Calibri" panose="020F0502020204030204" pitchFamily="34" charset="0"/>
                <a:ea typeface="+mn-lt"/>
                <a:cs typeface="Calibri" panose="020F0502020204030204" pitchFamily="34" charset="0"/>
              </a:rPr>
              <a:t>Demyelinating disease:</a:t>
            </a:r>
            <a:r>
              <a:rPr lang="en-US" sz="1800" dirty="0">
                <a:latin typeface="Calibri" panose="020F0502020204030204" pitchFamily="34" charset="0"/>
                <a:ea typeface="+mn-lt"/>
                <a:cs typeface="Calibri" panose="020F0502020204030204" pitchFamily="34" charset="0"/>
              </a:rPr>
              <a:t> MS</a:t>
            </a:r>
            <a:endParaRPr lang="en-US" sz="1800" dirty="0">
              <a:latin typeface="Calibri" panose="020F0502020204030204" pitchFamily="34" charset="0"/>
              <a:cs typeface="Calibri" panose="020F0502020204030204" pitchFamily="34" charset="0"/>
            </a:endParaRPr>
          </a:p>
          <a:p>
            <a:r>
              <a:rPr lang="en-US" sz="1800" b="1" dirty="0">
                <a:latin typeface="Calibri" panose="020F0502020204030204" pitchFamily="34" charset="0"/>
                <a:ea typeface="+mn-lt"/>
                <a:cs typeface="Calibri" panose="020F0502020204030204" pitchFamily="34" charset="0"/>
              </a:rPr>
              <a:t>Others</a:t>
            </a:r>
            <a:r>
              <a:rPr lang="en-US" sz="1800" dirty="0">
                <a:latin typeface="Calibri" panose="020F0502020204030204" pitchFamily="34" charset="0"/>
                <a:ea typeface="+mn-lt"/>
                <a:cs typeface="Calibri" panose="020F0502020204030204" pitchFamily="34" charset="0"/>
              </a:rPr>
              <a:t>: Diabetes mellitus, Head trauma, BBPV, Meniere’s, ophthalmoplegic migraine</a:t>
            </a:r>
            <a:endParaRPr lang="en-US" sz="1800" dirty="0">
              <a:latin typeface="Calibri" panose="020F0502020204030204" pitchFamily="34" charset="0"/>
              <a:cs typeface="Calibri" panose="020F0502020204030204" pitchFamily="34" charset="0"/>
            </a:endParaRPr>
          </a:p>
          <a:p>
            <a:endParaRPr lang="en-US" dirty="0">
              <a:cs typeface="Calibri"/>
            </a:endParaRPr>
          </a:p>
        </p:txBody>
      </p:sp>
      <p:pic>
        <p:nvPicPr>
          <p:cNvPr id="4" name="Audio Recording Oct 1, 2024 at 11:25:17 PM">
            <a:hlinkClick r:id="" action="ppaction://media"/>
            <a:extLst>
              <a:ext uri="{FF2B5EF4-FFF2-40B4-BE49-F238E27FC236}">
                <a16:creationId xmlns:a16="http://schemas.microsoft.com/office/drawing/2014/main" id="{A7F4C9D7-BD0A-7807-408D-A34897CA93D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09478" y="3022600"/>
            <a:ext cx="812800" cy="812800"/>
          </a:xfrm>
          <a:prstGeom prst="rect">
            <a:avLst/>
          </a:prstGeom>
        </p:spPr>
      </p:pic>
      <p:pic>
        <p:nvPicPr>
          <p:cNvPr id="6" name="Audio Recording Oct 3, 2024 at 12:25:25 AM">
            <a:hlinkClick r:id="" action="ppaction://media"/>
            <a:extLst>
              <a:ext uri="{FF2B5EF4-FFF2-40B4-BE49-F238E27FC236}">
                <a16:creationId xmlns:a16="http://schemas.microsoft.com/office/drawing/2014/main" id="{E63A22C5-C185-72C0-9528-34C4A05F6774}"/>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4337878" y="3022600"/>
            <a:ext cx="812800" cy="812800"/>
          </a:xfrm>
          <a:prstGeom prst="rect">
            <a:avLst/>
          </a:prstGeom>
        </p:spPr>
      </p:pic>
    </p:spTree>
    <p:extLst>
      <p:ext uri="{BB962C8B-B14F-4D97-AF65-F5344CB8AC3E}">
        <p14:creationId xmlns:p14="http://schemas.microsoft.com/office/powerpoint/2010/main" val="1589988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152"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1" presetClass="mediacall" presetSubtype="0" fill="hold" nodeType="afterEffect">
                                  <p:stCondLst>
                                    <p:cond delay="0"/>
                                  </p:stCondLst>
                                  <p:childTnLst>
                                    <p:cmd type="call" cmd="playFrom(0.0)">
                                      <p:cBhvr>
                                        <p:cTn id="45" dur="3155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6" fill="hold" display="0">
                  <p:stCondLst>
                    <p:cond delay="indefinite"/>
                  </p:stCondLst>
                  <p:endCondLst>
                    <p:cond evt="onStopAudio" delay="0">
                      <p:tgtEl>
                        <p:sldTgt/>
                      </p:tgtEl>
                    </p:cond>
                  </p:endCondLst>
                </p:cTn>
                <p:tgtEl>
                  <p:spTgt spid="4"/>
                </p:tgtEl>
              </p:cMediaNode>
            </p:audio>
            <p:audio>
              <p:cMediaNode vol="80000" showWhenStopped="0">
                <p:cTn id="47" fill="hold" display="0">
                  <p:stCondLst>
                    <p:cond delay="indefinite"/>
                  </p:stCondLst>
                  <p:endCondLst>
                    <p:cond evt="onStopAudio" delay="0">
                      <p:tgtEl>
                        <p:sldTgt/>
                      </p:tgtEl>
                    </p:cond>
                  </p:endCondLst>
                </p:cTn>
                <p:tgtEl>
                  <p:spTgt spid="6"/>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809BD-C193-DCFC-A9BD-54D72FBCF2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1D2F04-A8B0-A0A1-70B5-458E0F42279F}"/>
              </a:ext>
            </a:extLst>
          </p:cNvPr>
          <p:cNvSpPr>
            <a:spLocks noGrp="1"/>
          </p:cNvSpPr>
          <p:nvPr>
            <p:ph type="title"/>
          </p:nvPr>
        </p:nvSpPr>
        <p:spPr/>
        <p:txBody>
          <a:bodyPr>
            <a:normAutofit/>
          </a:bodyPr>
          <a:lstStyle/>
          <a:p>
            <a:r>
              <a:rPr lang="en-US" sz="2400" dirty="0">
                <a:latin typeface="Calibri" panose="020F0502020204030204" pitchFamily="34" charset="0"/>
                <a:cs typeface="Calibri" panose="020F0502020204030204" pitchFamily="34" charset="0"/>
              </a:rPr>
              <a:t>Treatment of </a:t>
            </a:r>
            <a:r>
              <a:rPr lang="en-US" sz="2400" dirty="0" err="1">
                <a:latin typeface="Calibri" panose="020F0502020204030204" pitchFamily="34" charset="0"/>
                <a:cs typeface="Calibri" panose="020F0502020204030204" pitchFamily="34" charset="0"/>
              </a:rPr>
              <a:t>Tolosa</a:t>
            </a:r>
            <a:r>
              <a:rPr lang="en-US" sz="2400" dirty="0">
                <a:latin typeface="Calibri" panose="020F0502020204030204" pitchFamily="34" charset="0"/>
                <a:cs typeface="Calibri" panose="020F0502020204030204" pitchFamily="34" charset="0"/>
              </a:rPr>
              <a:t> Hunt</a:t>
            </a:r>
          </a:p>
        </p:txBody>
      </p:sp>
      <p:sp>
        <p:nvSpPr>
          <p:cNvPr id="3" name="Content Placeholder 2">
            <a:extLst>
              <a:ext uri="{FF2B5EF4-FFF2-40B4-BE49-F238E27FC236}">
                <a16:creationId xmlns:a16="http://schemas.microsoft.com/office/drawing/2014/main" id="{19E49233-63CF-4F0E-CB26-8F3FC22519BF}"/>
              </a:ext>
            </a:extLst>
          </p:cNvPr>
          <p:cNvSpPr>
            <a:spLocks noGrp="1"/>
          </p:cNvSpPr>
          <p:nvPr>
            <p:ph idx="1"/>
          </p:nvPr>
        </p:nvSpPr>
        <p:spPr>
          <a:xfrm>
            <a:off x="838200" y="1494263"/>
            <a:ext cx="10515600" cy="4682700"/>
          </a:xfrm>
        </p:spPr>
        <p:txBody>
          <a:bodyPr>
            <a:normAutofit/>
          </a:bodyPr>
          <a:lstStyle/>
          <a:p>
            <a:pPr algn="l"/>
            <a:r>
              <a:rPr lang="en-US" sz="1800" b="0" i="0" dirty="0">
                <a:solidFill>
                  <a:srgbClr val="0D0D0D"/>
                </a:solidFill>
                <a:effectLst/>
                <a:latin typeface="Calibri" panose="020F0502020204030204" pitchFamily="34" charset="0"/>
                <a:cs typeface="Calibri" panose="020F0502020204030204" pitchFamily="34" charset="0"/>
              </a:rPr>
              <a:t>Glucocorticoids have been the primary treatment for </a:t>
            </a:r>
            <a:r>
              <a:rPr lang="en-US" sz="1800" b="0" i="0" dirty="0" err="1">
                <a:solidFill>
                  <a:srgbClr val="0D0D0D"/>
                </a:solidFill>
                <a:effectLst/>
                <a:latin typeface="Calibri" panose="020F0502020204030204" pitchFamily="34" charset="0"/>
                <a:cs typeface="Calibri" panose="020F0502020204030204" pitchFamily="34" charset="0"/>
              </a:rPr>
              <a:t>Tolosa</a:t>
            </a:r>
            <a:r>
              <a:rPr lang="en-US" sz="1800" b="0" i="0" dirty="0">
                <a:solidFill>
                  <a:srgbClr val="0D0D0D"/>
                </a:solidFill>
                <a:effectLst/>
                <a:latin typeface="Calibri" panose="020F0502020204030204" pitchFamily="34" charset="0"/>
                <a:cs typeface="Calibri" panose="020F0502020204030204" pitchFamily="34" charset="0"/>
              </a:rPr>
              <a:t>-Hunt syndrome since its initial description. However, there is a lack of specific data to provide recommendations regarding dosage, duration, or administration method</a:t>
            </a:r>
            <a:r>
              <a:rPr lang="en-US" sz="1800" b="0" i="0" baseline="30000" dirty="0">
                <a:solidFill>
                  <a:srgbClr val="0D0D0D"/>
                </a:solidFill>
                <a:effectLst/>
                <a:latin typeface="Calibri" panose="020F0502020204030204" pitchFamily="34" charset="0"/>
                <a:cs typeface="Calibri" panose="020F0502020204030204" pitchFamily="34" charset="0"/>
              </a:rPr>
              <a:t>5</a:t>
            </a:r>
            <a:r>
              <a:rPr lang="en-US" sz="1800" b="0" i="0" dirty="0">
                <a:solidFill>
                  <a:srgbClr val="0D0D0D"/>
                </a:solidFill>
                <a:effectLst/>
                <a:latin typeface="Calibri" panose="020F0502020204030204" pitchFamily="34" charset="0"/>
                <a:cs typeface="Calibri" panose="020F0502020204030204" pitchFamily="34" charset="0"/>
              </a:rPr>
              <a:t>.</a:t>
            </a:r>
          </a:p>
          <a:p>
            <a:pPr algn="l"/>
            <a:r>
              <a:rPr lang="en-US" sz="1800" b="0" i="0" dirty="0">
                <a:solidFill>
                  <a:srgbClr val="0D0D0D"/>
                </a:solidFill>
                <a:effectLst/>
                <a:latin typeface="Calibri" panose="020F0502020204030204" pitchFamily="34" charset="0"/>
                <a:cs typeface="Calibri" panose="020F0502020204030204" pitchFamily="34" charset="0"/>
              </a:rPr>
              <a:t>Typically, treatment involves initiating high-dose glucocorticoid therapy for several days, followed by a gradual taper over weeks to months, guided by symptom resolution</a:t>
            </a:r>
            <a:r>
              <a:rPr lang="en-US" sz="1800" b="0" i="0" baseline="30000" dirty="0">
                <a:solidFill>
                  <a:srgbClr val="0D0D0D"/>
                </a:solidFill>
                <a:effectLst/>
                <a:latin typeface="Calibri" panose="020F0502020204030204" pitchFamily="34" charset="0"/>
                <a:cs typeface="Calibri" panose="020F0502020204030204" pitchFamily="34" charset="0"/>
              </a:rPr>
              <a:t>6</a:t>
            </a:r>
            <a:r>
              <a:rPr lang="en-US" sz="1800" b="0" i="0" dirty="0">
                <a:solidFill>
                  <a:srgbClr val="0D0D0D"/>
                </a:solidFill>
                <a:effectLst/>
                <a:latin typeface="Calibri" panose="020F0502020204030204" pitchFamily="34" charset="0"/>
                <a:cs typeface="Calibri" panose="020F0502020204030204" pitchFamily="34" charset="0"/>
              </a:rPr>
              <a:t>.</a:t>
            </a:r>
          </a:p>
          <a:p>
            <a:pPr algn="l"/>
            <a:r>
              <a:rPr lang="en-US" sz="1800" b="0" i="0" dirty="0">
                <a:solidFill>
                  <a:srgbClr val="0D0D0D"/>
                </a:solidFill>
                <a:effectLst/>
                <a:latin typeface="Calibri" panose="020F0502020204030204" pitchFamily="34" charset="0"/>
                <a:cs typeface="Calibri" panose="020F0502020204030204" pitchFamily="34" charset="0"/>
              </a:rPr>
              <a:t>Follow-up imaging studies, such as MRI, may show improvement, but this often lags behind symptomatic relief by a few weeks.</a:t>
            </a:r>
          </a:p>
          <a:p>
            <a:pPr algn="l"/>
            <a:r>
              <a:rPr lang="en-US" sz="1800" b="0" i="0" dirty="0">
                <a:solidFill>
                  <a:srgbClr val="0D0D0D"/>
                </a:solidFill>
                <a:effectLst/>
                <a:latin typeface="Calibri" panose="020F0502020204030204" pitchFamily="34" charset="0"/>
                <a:cs typeface="Calibri" panose="020F0502020204030204" pitchFamily="34" charset="0"/>
              </a:rPr>
              <a:t>Cranial nerve palsies usually improve over two to eight weeks.</a:t>
            </a:r>
          </a:p>
          <a:p>
            <a:pPr algn="l"/>
            <a:r>
              <a:rPr lang="en-US" sz="1800" b="0" i="0" dirty="0">
                <a:solidFill>
                  <a:srgbClr val="0D0D0D"/>
                </a:solidFill>
                <a:effectLst/>
                <a:latin typeface="Calibri" panose="020F0502020204030204" pitchFamily="34" charset="0"/>
                <a:cs typeface="Calibri" panose="020F0502020204030204" pitchFamily="34" charset="0"/>
              </a:rPr>
              <a:t>Relapses occur in approximately 40% to 50% of patients and can involve the same side, the opposite side, or both sides. They are more common in younger patients</a:t>
            </a:r>
            <a:r>
              <a:rPr lang="en-US" sz="1800" b="0" i="0" baseline="30000" dirty="0">
                <a:solidFill>
                  <a:srgbClr val="0D0D0D"/>
                </a:solidFill>
                <a:effectLst/>
                <a:latin typeface="Calibri" panose="020F0502020204030204" pitchFamily="34" charset="0"/>
                <a:cs typeface="Calibri" panose="020F0502020204030204" pitchFamily="34" charset="0"/>
              </a:rPr>
              <a:t>2</a:t>
            </a:r>
            <a:r>
              <a:rPr lang="en-US" sz="1800" b="0" i="0" dirty="0">
                <a:solidFill>
                  <a:srgbClr val="0D0D0D"/>
                </a:solidFill>
                <a:effectLst/>
                <a:latin typeface="Calibri" panose="020F0502020204030204" pitchFamily="34" charset="0"/>
                <a:cs typeface="Calibri" panose="020F0502020204030204" pitchFamily="34" charset="0"/>
              </a:rPr>
              <a:t>.</a:t>
            </a:r>
          </a:p>
          <a:p>
            <a:pPr algn="l"/>
            <a:r>
              <a:rPr lang="en-US" sz="1800" b="0" i="0" dirty="0">
                <a:solidFill>
                  <a:srgbClr val="0D0D0D"/>
                </a:solidFill>
                <a:effectLst/>
                <a:latin typeface="Calibri" panose="020F0502020204030204" pitchFamily="34" charset="0"/>
                <a:cs typeface="Calibri" panose="020F0502020204030204" pitchFamily="34" charset="0"/>
              </a:rPr>
              <a:t>Each relapse should be thoroughly investigated, as </a:t>
            </a:r>
            <a:r>
              <a:rPr lang="en-US" sz="1800" b="0" i="0" dirty="0" err="1">
                <a:solidFill>
                  <a:srgbClr val="0D0D0D"/>
                </a:solidFill>
                <a:effectLst/>
                <a:latin typeface="Calibri" panose="020F0502020204030204" pitchFamily="34" charset="0"/>
                <a:cs typeface="Calibri" panose="020F0502020204030204" pitchFamily="34" charset="0"/>
              </a:rPr>
              <a:t>Tolosa</a:t>
            </a:r>
            <a:r>
              <a:rPr lang="en-US" sz="1800" b="0" i="0" dirty="0">
                <a:solidFill>
                  <a:srgbClr val="0D0D0D"/>
                </a:solidFill>
                <a:effectLst/>
                <a:latin typeface="Calibri" panose="020F0502020204030204" pitchFamily="34" charset="0"/>
                <a:cs typeface="Calibri" panose="020F0502020204030204" pitchFamily="34" charset="0"/>
              </a:rPr>
              <a:t>-Hunt syndrome is a diagnosis of exclusion</a:t>
            </a:r>
            <a:r>
              <a:rPr lang="en-US" sz="1800" b="0" i="0" baseline="30000" dirty="0">
                <a:solidFill>
                  <a:srgbClr val="0D0D0D"/>
                </a:solidFill>
                <a:effectLst/>
                <a:latin typeface="Calibri" panose="020F0502020204030204" pitchFamily="34" charset="0"/>
                <a:cs typeface="Calibri" panose="020F0502020204030204" pitchFamily="34" charset="0"/>
              </a:rPr>
              <a:t>7</a:t>
            </a:r>
            <a:r>
              <a:rPr lang="en-US" sz="1800" b="0" i="0" dirty="0">
                <a:solidFill>
                  <a:srgbClr val="0D0D0D"/>
                </a:solidFill>
                <a:effectLst/>
                <a:latin typeface="Calibri" panose="020F0502020204030204" pitchFamily="34" charset="0"/>
                <a:cs typeface="Calibri" panose="020F0502020204030204" pitchFamily="34" charset="0"/>
              </a:rPr>
              <a:t>.</a:t>
            </a:r>
          </a:p>
          <a:p>
            <a:pPr algn="l"/>
            <a:r>
              <a:rPr lang="en-US" sz="1800" b="0" i="0" dirty="0">
                <a:solidFill>
                  <a:srgbClr val="0D0D0D"/>
                </a:solidFill>
                <a:effectLst/>
                <a:latin typeface="Calibri" panose="020F0502020204030204" pitchFamily="34" charset="0"/>
                <a:cs typeface="Calibri" panose="020F0502020204030204" pitchFamily="34" charset="0"/>
              </a:rPr>
              <a:t>For cases resistant to initial treatment, immunosuppressive therapies can be considered, and in refractory cases or those intolerant to these therapies, radiation therapy may be an option.</a:t>
            </a:r>
          </a:p>
          <a:p>
            <a:pPr marL="0" indent="0">
              <a:buNone/>
            </a:pPr>
            <a:endParaRPr lang="en-US" sz="1800" dirty="0">
              <a:latin typeface="Calibri" panose="020F0502020204030204" pitchFamily="34" charset="0"/>
              <a:cs typeface="Calibri" panose="020F0502020204030204" pitchFamily="34" charset="0"/>
            </a:endParaRPr>
          </a:p>
          <a:p>
            <a:endParaRPr lang="en-US" dirty="0"/>
          </a:p>
        </p:txBody>
      </p:sp>
      <p:pic>
        <p:nvPicPr>
          <p:cNvPr id="6" name="Audio Recording Oct 3, 2024 at 12:29:57 AM">
            <a:hlinkClick r:id="" action="ppaction://media"/>
            <a:extLst>
              <a:ext uri="{FF2B5EF4-FFF2-40B4-BE49-F238E27FC236}">
                <a16:creationId xmlns:a16="http://schemas.microsoft.com/office/drawing/2014/main" id="{E48B8B47-DCBC-ED5D-F0F6-7CB67A3ADF8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003287" y="5364163"/>
            <a:ext cx="812800" cy="812800"/>
          </a:xfrm>
          <a:prstGeom prst="rect">
            <a:avLst/>
          </a:prstGeom>
        </p:spPr>
      </p:pic>
      <p:pic>
        <p:nvPicPr>
          <p:cNvPr id="7" name="Audio Recording Oct 3, 2024 at 12:31:27 AM">
            <a:hlinkClick r:id="" action="ppaction://media"/>
            <a:extLst>
              <a:ext uri="{FF2B5EF4-FFF2-40B4-BE49-F238E27FC236}">
                <a16:creationId xmlns:a16="http://schemas.microsoft.com/office/drawing/2014/main" id="{D6E6A3FF-CAC6-A293-3BF3-287E29E8403A}"/>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5133008" y="5392588"/>
            <a:ext cx="812800" cy="812800"/>
          </a:xfrm>
          <a:prstGeom prst="rect">
            <a:avLst/>
          </a:prstGeom>
        </p:spPr>
      </p:pic>
      <p:pic>
        <p:nvPicPr>
          <p:cNvPr id="8" name="Audio Recording Oct 3, 2024 at 12:32:28 AM">
            <a:hlinkClick r:id="" action="ppaction://media"/>
            <a:extLst>
              <a:ext uri="{FF2B5EF4-FFF2-40B4-BE49-F238E27FC236}">
                <a16:creationId xmlns:a16="http://schemas.microsoft.com/office/drawing/2014/main" id="{201F8154-B4DA-AC70-BCE1-D3DBAF20B496}"/>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9375913" y="5392588"/>
            <a:ext cx="812800" cy="812800"/>
          </a:xfrm>
          <a:prstGeom prst="rect">
            <a:avLst/>
          </a:prstGeom>
        </p:spPr>
      </p:pic>
    </p:spTree>
    <p:extLst>
      <p:ext uri="{BB962C8B-B14F-4D97-AF65-F5344CB8AC3E}">
        <p14:creationId xmlns:p14="http://schemas.microsoft.com/office/powerpoint/2010/main" val="4116823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952"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20288" fill="hold"/>
                                        <p:tgtEl>
                                          <p:spTgt spid="7"/>
                                        </p:tgtEl>
                                      </p:cBhvr>
                                    </p:cmd>
                                  </p:childTnLst>
                                </p:cTn>
                              </p:par>
                              <p:par>
                                <p:cTn id="30" presetID="2" presetClass="entr" presetSubtype="4" fill="hold" nodeType="with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calcmode="lin" valueType="num">
                                      <p:cBhvr additive="base">
                                        <p:cTn id="3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par>
                          <p:cTn id="38" fill="hold">
                            <p:stCondLst>
                              <p:cond delay="20788"/>
                            </p:stCondLst>
                            <p:childTnLst>
                              <p:par>
                                <p:cTn id="39" presetID="1" presetClass="mediacall" presetSubtype="0" fill="hold" nodeType="afterEffect">
                                  <p:stCondLst>
                                    <p:cond delay="0"/>
                                  </p:stCondLst>
                                  <p:childTnLst>
                                    <p:cmd type="call" cmd="playFrom(0.0)">
                                      <p:cBhvr>
                                        <p:cTn id="40" dur="18496" fill="hold"/>
                                        <p:tgtEl>
                                          <p:spTgt spid="8"/>
                                        </p:tgtEl>
                                      </p:cBhvr>
                                    </p:cmd>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 calcmode="lin" valueType="num">
                                      <p:cBhvr additive="base">
                                        <p:cTn id="4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6"/>
                </p:tgtEl>
              </p:cMediaNode>
            </p:audio>
            <p:audio>
              <p:cMediaNode vol="80000" showWhenStopped="0">
                <p:cTn id="48" fill="hold" display="0">
                  <p:stCondLst>
                    <p:cond delay="indefinite"/>
                  </p:stCondLst>
                  <p:endCondLst>
                    <p:cond evt="onStopAudio" delay="0">
                      <p:tgtEl>
                        <p:sldTgt/>
                      </p:tgtEl>
                    </p:cond>
                  </p:endCondLst>
                </p:cTn>
                <p:tgtEl>
                  <p:spTgt spid="7"/>
                </p:tgtEl>
              </p:cMediaNode>
            </p:audio>
            <p:audio>
              <p:cMediaNode vol="80000" showWhenStopped="0">
                <p:cTn id="49" fill="hold" display="0">
                  <p:stCondLst>
                    <p:cond delay="indefinite"/>
                  </p:stCondLst>
                  <p:endCondLst>
                    <p:cond evt="onStopAudio" delay="0">
                      <p:tgtEl>
                        <p:sldTgt/>
                      </p:tgtEl>
                    </p:cond>
                  </p:endCondLst>
                </p:cTn>
                <p:tgtEl>
                  <p:spTgt spid="8"/>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9053A-84D0-CDC9-3B26-94B32F545809}"/>
              </a:ext>
            </a:extLst>
          </p:cNvPr>
          <p:cNvSpPr>
            <a:spLocks noGrp="1"/>
          </p:cNvSpPr>
          <p:nvPr>
            <p:ph type="title"/>
          </p:nvPr>
        </p:nvSpPr>
        <p:spPr/>
        <p:txBody>
          <a:bodyPr>
            <a:normAutofit/>
          </a:bodyPr>
          <a:lstStyle/>
          <a:p>
            <a:r>
              <a:rPr lang="en-US" sz="2400" dirty="0">
                <a:latin typeface="Calibri" panose="020F0502020204030204" pitchFamily="34" charset="0"/>
                <a:cs typeface="Calibri" panose="020F0502020204030204" pitchFamily="34" charset="0"/>
              </a:rPr>
              <a:t>Follow up</a:t>
            </a:r>
          </a:p>
        </p:txBody>
      </p:sp>
      <p:sp>
        <p:nvSpPr>
          <p:cNvPr id="3" name="Content Placeholder 2">
            <a:extLst>
              <a:ext uri="{FF2B5EF4-FFF2-40B4-BE49-F238E27FC236}">
                <a16:creationId xmlns:a16="http://schemas.microsoft.com/office/drawing/2014/main" id="{AB4A64BA-2006-BFBB-B315-A918211D8E19}"/>
              </a:ext>
            </a:extLst>
          </p:cNvPr>
          <p:cNvSpPr>
            <a:spLocks noGrp="1"/>
          </p:cNvSpPr>
          <p:nvPr>
            <p:ph idx="1"/>
          </p:nvPr>
        </p:nvSpPr>
        <p:spPr/>
        <p:txBody>
          <a:bodyPr vert="horz" lIns="91440" tIns="45720" rIns="91440" bIns="45720" rtlCol="0" anchor="t">
            <a:normAutofit/>
          </a:bodyPr>
          <a:lstStyle/>
          <a:p>
            <a:r>
              <a:rPr lang="en-US" sz="1800" dirty="0">
                <a:latin typeface="Calibri" panose="020F0502020204030204" pitchFamily="34" charset="0"/>
                <a:ea typeface="+mn-lt"/>
                <a:cs typeface="Calibri" panose="020F0502020204030204" pitchFamily="34" charset="0"/>
              </a:rPr>
              <a:t>Close clinical follow-up is necessary to be sure the glucocorticoid treatment remains effective, and no evidence of another etiology develops. </a:t>
            </a:r>
          </a:p>
          <a:p>
            <a:endParaRPr lang="en-US" sz="2000" dirty="0">
              <a:latin typeface="Calibri" panose="020F0502020204030204" pitchFamily="34" charset="0"/>
              <a:cs typeface="Calibri" panose="020F0502020204030204" pitchFamily="34" charset="0"/>
            </a:endParaRPr>
          </a:p>
        </p:txBody>
      </p:sp>
      <p:pic>
        <p:nvPicPr>
          <p:cNvPr id="5" name="Audio Recording Oct 3, 2024 at 12:37:17 AM">
            <a:hlinkClick r:id="" action="ppaction://media"/>
            <a:extLst>
              <a:ext uri="{FF2B5EF4-FFF2-40B4-BE49-F238E27FC236}">
                <a16:creationId xmlns:a16="http://schemas.microsoft.com/office/drawing/2014/main" id="{E5BDD210-0E37-74FA-B0F1-613BE2F32D2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192363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9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16BA1-5F2A-E3EF-B811-C02B1900DCA8}"/>
              </a:ext>
            </a:extLst>
          </p:cNvPr>
          <p:cNvSpPr>
            <a:spLocks noGrp="1"/>
          </p:cNvSpPr>
          <p:nvPr>
            <p:ph type="title"/>
          </p:nvPr>
        </p:nvSpPr>
        <p:spPr/>
        <p:txBody>
          <a:bodyPr>
            <a:normAutofit/>
          </a:bodyPr>
          <a:lstStyle/>
          <a:p>
            <a:r>
              <a:rPr lang="en-US" sz="2400" dirty="0">
                <a:latin typeface="+mn-lt"/>
              </a:rPr>
              <a:t>How to rule out Sarcoidosis?</a:t>
            </a:r>
          </a:p>
        </p:txBody>
      </p:sp>
      <p:sp>
        <p:nvSpPr>
          <p:cNvPr id="3" name="Content Placeholder 2">
            <a:extLst>
              <a:ext uri="{FF2B5EF4-FFF2-40B4-BE49-F238E27FC236}">
                <a16:creationId xmlns:a16="http://schemas.microsoft.com/office/drawing/2014/main" id="{1E483818-CDDF-F171-0DAE-9472B16D6502}"/>
              </a:ext>
            </a:extLst>
          </p:cNvPr>
          <p:cNvSpPr>
            <a:spLocks noGrp="1"/>
          </p:cNvSpPr>
          <p:nvPr>
            <p:ph idx="1"/>
          </p:nvPr>
        </p:nvSpPr>
        <p:spPr>
          <a:xfrm>
            <a:off x="1162878" y="1393964"/>
            <a:ext cx="9866243" cy="3820766"/>
          </a:xfrm>
        </p:spPr>
        <p:txBody>
          <a:bodyPr>
            <a:normAutofit/>
          </a:bodyPr>
          <a:lstStyle/>
          <a:p>
            <a:endParaRPr lang="en-US" dirty="0">
              <a:solidFill>
                <a:srgbClr val="000000"/>
              </a:solidFill>
              <a:highlight>
                <a:srgbClr val="FFFFFF"/>
              </a:highlight>
              <a:latin typeface="Times New Roman" panose="02020603050405020304" pitchFamily="18" charset="0"/>
            </a:endParaRPr>
          </a:p>
          <a:p>
            <a:r>
              <a:rPr lang="en-US" sz="1800" dirty="0">
                <a:latin typeface="Calibri" panose="020F0502020204030204" pitchFamily="34" charset="0"/>
                <a:ea typeface="+mn-lt"/>
                <a:cs typeface="Calibri" panose="020F0502020204030204" pitchFamily="34" charset="0"/>
              </a:rPr>
              <a:t>Sarcoidosis is a multi-system inflammatory disease that can present similarly to </a:t>
            </a:r>
            <a:r>
              <a:rPr lang="en-US" sz="1800" dirty="0" err="1">
                <a:latin typeface="Calibri" panose="020F0502020204030204" pitchFamily="34" charset="0"/>
                <a:ea typeface="+mn-lt"/>
                <a:cs typeface="Calibri" panose="020F0502020204030204" pitchFamily="34" charset="0"/>
              </a:rPr>
              <a:t>Tolosa</a:t>
            </a:r>
            <a:r>
              <a:rPr lang="en-US" sz="1800" dirty="0">
                <a:latin typeface="Calibri" panose="020F0502020204030204" pitchFamily="34" charset="0"/>
                <a:ea typeface="+mn-lt"/>
                <a:cs typeface="Calibri" panose="020F0502020204030204" pitchFamily="34" charset="0"/>
              </a:rPr>
              <a:t>-Hunt syndrome, making it crucial to differentiate between the two. </a:t>
            </a:r>
          </a:p>
          <a:p>
            <a:r>
              <a:rPr lang="en-US" sz="1800" dirty="0">
                <a:latin typeface="Calibri" panose="020F0502020204030204" pitchFamily="34" charset="0"/>
                <a:ea typeface="+mn-lt"/>
                <a:cs typeface="Calibri" panose="020F0502020204030204" pitchFamily="34" charset="0"/>
              </a:rPr>
              <a:t>Sarcoidosis may exhibit pulmonary symptoms (dyspnea, cough), skin lesions (erythema nodosum), and ophthalmic manifestations (ophthalmoplegia, uveitis). </a:t>
            </a:r>
          </a:p>
          <a:p>
            <a:r>
              <a:rPr lang="en-US" sz="1800" dirty="0">
                <a:latin typeface="Calibri" panose="020F0502020204030204" pitchFamily="34" charset="0"/>
                <a:ea typeface="+mn-lt"/>
                <a:cs typeface="Calibri" panose="020F0502020204030204" pitchFamily="34" charset="0"/>
              </a:rPr>
              <a:t>Diagnostic differentiation can be aided by lab tests (ACE, lysozyme), PET or Gallium scan, and biopsies.</a:t>
            </a:r>
          </a:p>
        </p:txBody>
      </p:sp>
      <p:pic>
        <p:nvPicPr>
          <p:cNvPr id="5" name="Audio Recording Oct 3, 2024 at 12:38:46 AM">
            <a:hlinkClick r:id="" action="ppaction://media"/>
            <a:extLst>
              <a:ext uri="{FF2B5EF4-FFF2-40B4-BE49-F238E27FC236}">
                <a16:creationId xmlns:a16="http://schemas.microsoft.com/office/drawing/2014/main" id="{97F4E2AC-FEB0-37C6-8BE3-1CD3B3F9B0E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173793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896"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5" fill="hold" display="0">
                  <p:stCondLst>
                    <p:cond delay="indefinite"/>
                  </p:stCondLst>
                  <p:endCondLst>
                    <p:cond evt="onStopAudio" delay="0">
                      <p:tgtEl>
                        <p:sldTgt/>
                      </p:tgtEl>
                    </p:cond>
                  </p:endCondLst>
                </p:cTn>
                <p:tgtEl>
                  <p:spTgt spid="5"/>
                </p:tgtEl>
              </p:cMediaNode>
            </p:audio>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D3821-CC8E-5239-328A-3F133DDEEAEC}"/>
              </a:ext>
            </a:extLst>
          </p:cNvPr>
          <p:cNvSpPr>
            <a:spLocks noGrp="1"/>
          </p:cNvSpPr>
          <p:nvPr>
            <p:ph type="title"/>
          </p:nvPr>
        </p:nvSpPr>
        <p:spPr/>
        <p:txBody>
          <a:bodyPr>
            <a:normAutofit/>
          </a:bodyPr>
          <a:lstStyle/>
          <a:p>
            <a:r>
              <a:rPr lang="en-US" sz="2400" dirty="0">
                <a:latin typeface="+mn-lt"/>
              </a:rPr>
              <a:t>IgG4 related ocular disease</a:t>
            </a:r>
          </a:p>
        </p:txBody>
      </p:sp>
      <p:sp>
        <p:nvSpPr>
          <p:cNvPr id="3" name="Content Placeholder 2">
            <a:extLst>
              <a:ext uri="{FF2B5EF4-FFF2-40B4-BE49-F238E27FC236}">
                <a16:creationId xmlns:a16="http://schemas.microsoft.com/office/drawing/2014/main" id="{326C2AD9-662D-4808-480A-137299F9EF30}"/>
              </a:ext>
            </a:extLst>
          </p:cNvPr>
          <p:cNvSpPr>
            <a:spLocks noGrp="1"/>
          </p:cNvSpPr>
          <p:nvPr>
            <p:ph idx="1"/>
          </p:nvPr>
        </p:nvSpPr>
        <p:spPr>
          <a:xfrm>
            <a:off x="993912" y="1690688"/>
            <a:ext cx="9866243" cy="3820766"/>
          </a:xfrm>
        </p:spPr>
        <p:txBody>
          <a:bodyPr>
            <a:normAutofit/>
          </a:bodyPr>
          <a:lstStyle/>
          <a:p>
            <a:r>
              <a:rPr lang="en-US" sz="1800" dirty="0">
                <a:latin typeface="Calibri" panose="020F0502020204030204" pitchFamily="34" charset="0"/>
                <a:ea typeface="+mn-lt"/>
                <a:cs typeface="Calibri" panose="020F0502020204030204" pitchFamily="34" charset="0"/>
              </a:rPr>
              <a:t>IgG4 disease closely resembles THS (</a:t>
            </a:r>
            <a:r>
              <a:rPr lang="en-US" sz="1800" dirty="0" err="1">
                <a:latin typeface="Calibri" panose="020F0502020204030204" pitchFamily="34" charset="0"/>
                <a:ea typeface="+mn-lt"/>
                <a:cs typeface="Calibri" panose="020F0502020204030204" pitchFamily="34" charset="0"/>
              </a:rPr>
              <a:t>Tolosa</a:t>
            </a:r>
            <a:r>
              <a:rPr lang="en-US" sz="1800" dirty="0">
                <a:latin typeface="Calibri" panose="020F0502020204030204" pitchFamily="34" charset="0"/>
                <a:ea typeface="+mn-lt"/>
                <a:cs typeface="Calibri" panose="020F0502020204030204" pitchFamily="34" charset="0"/>
              </a:rPr>
              <a:t> Hunt syndrome) in its eye related symptoms. However, in addition to ocular manifestations, </a:t>
            </a:r>
            <a:r>
              <a:rPr lang="en-US" sz="1800" dirty="0" err="1">
                <a:latin typeface="Calibri" panose="020F0502020204030204" pitchFamily="34" charset="0"/>
                <a:ea typeface="+mn-lt"/>
                <a:cs typeface="Calibri" panose="020F0502020204030204" pitchFamily="34" charset="0"/>
              </a:rPr>
              <a:t>tumefactive</a:t>
            </a:r>
            <a:r>
              <a:rPr lang="en-US" sz="1800" dirty="0">
                <a:latin typeface="Calibri" panose="020F0502020204030204" pitchFamily="34" charset="0"/>
                <a:ea typeface="+mn-lt"/>
                <a:cs typeface="Calibri" panose="020F0502020204030204" pitchFamily="34" charset="0"/>
              </a:rPr>
              <a:t> lesions are often observed in multiple organs beyond the eyes.</a:t>
            </a:r>
          </a:p>
          <a:p>
            <a:r>
              <a:rPr lang="en-US" sz="1800" dirty="0">
                <a:latin typeface="Calibri" panose="020F0502020204030204" pitchFamily="34" charset="0"/>
                <a:ea typeface="+mn-lt"/>
                <a:cs typeface="Calibri" panose="020F0502020204030204" pitchFamily="34" charset="0"/>
              </a:rPr>
              <a:t>Ophthalmological manifestations of IgG4 disease commonly affects structures such as the orbits, lacrimal gland, and extraocular muscles. Moreover, conditions like </a:t>
            </a:r>
            <a:r>
              <a:rPr lang="en-US" sz="1800" dirty="0" err="1">
                <a:latin typeface="Calibri" panose="020F0502020204030204" pitchFamily="34" charset="0"/>
                <a:ea typeface="+mn-lt"/>
                <a:cs typeface="Calibri" panose="020F0502020204030204" pitchFamily="34" charset="0"/>
              </a:rPr>
              <a:t>hypophysitis</a:t>
            </a:r>
            <a:r>
              <a:rPr lang="en-US" sz="1800" dirty="0">
                <a:latin typeface="Calibri" panose="020F0502020204030204" pitchFamily="34" charset="0"/>
                <a:ea typeface="+mn-lt"/>
                <a:cs typeface="Calibri" panose="020F0502020204030204" pitchFamily="34" charset="0"/>
              </a:rPr>
              <a:t> and hypertrophic pachymeningitis are other conditions of interest.</a:t>
            </a:r>
          </a:p>
          <a:p>
            <a:r>
              <a:rPr lang="en-US" sz="1800" dirty="0">
                <a:latin typeface="Calibri" panose="020F0502020204030204" pitchFamily="34" charset="0"/>
                <a:ea typeface="+mn-lt"/>
                <a:cs typeface="Calibri" panose="020F0502020204030204" pitchFamily="34" charset="0"/>
              </a:rPr>
              <a:t>Unlike THS, systemic symptoms typically coincide with neuro-ophthalmological manifestations in IgG4 disease. This differentiation became evident as previous cases diagnosed as THS were later identified as IgG4 related due to broader involvement.</a:t>
            </a:r>
          </a:p>
          <a:p>
            <a:r>
              <a:rPr lang="en-US" sz="1800" dirty="0">
                <a:latin typeface="Calibri" panose="020F0502020204030204" pitchFamily="34" charset="0"/>
                <a:ea typeface="+mn-lt"/>
                <a:cs typeface="Calibri" panose="020F0502020204030204" pitchFamily="34" charset="0"/>
              </a:rPr>
              <a:t>A key distinguishing characteristic is its progressive nature and favorable response to immunomodulatory treatment. </a:t>
            </a:r>
          </a:p>
          <a:p>
            <a:endParaRPr lang="en-US" dirty="0"/>
          </a:p>
        </p:txBody>
      </p:sp>
      <p:pic>
        <p:nvPicPr>
          <p:cNvPr id="5" name="Audio Recording Oct 3, 2024 at 12:42:17 AM">
            <a:hlinkClick r:id="" action="ppaction://media"/>
            <a:extLst>
              <a:ext uri="{FF2B5EF4-FFF2-40B4-BE49-F238E27FC236}">
                <a16:creationId xmlns:a16="http://schemas.microsoft.com/office/drawing/2014/main" id="{AC6AE34E-26DC-B027-FD29-21E9EDAE89E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911061" y="4745244"/>
            <a:ext cx="812800" cy="812800"/>
          </a:xfrm>
          <a:prstGeom prst="rect">
            <a:avLst/>
          </a:prstGeom>
        </p:spPr>
      </p:pic>
      <p:pic>
        <p:nvPicPr>
          <p:cNvPr id="7" name="Audio Recording Oct 3, 2024 at 12:52:22 AM">
            <a:hlinkClick r:id="" action="ppaction://media"/>
            <a:extLst>
              <a:ext uri="{FF2B5EF4-FFF2-40B4-BE49-F238E27FC236}">
                <a16:creationId xmlns:a16="http://schemas.microsoft.com/office/drawing/2014/main" id="{B22DC8D4-53B4-3873-DA82-73BD49CE5172}"/>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3221849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568"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1" presetClass="mediacall" presetSubtype="0" fill="hold" nodeType="afterEffect">
                                  <p:stCondLst>
                                    <p:cond delay="0"/>
                                  </p:stCondLst>
                                  <p:childTnLst>
                                    <p:cmd type="call" cmd="playFrom(0.0)">
                                      <p:cBhvr>
                                        <p:cTn id="29" dur="2387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0" fill="hold" display="0">
                  <p:stCondLst>
                    <p:cond delay="indefinite"/>
                  </p:stCondLst>
                  <p:endCondLst>
                    <p:cond evt="onStopAudio" delay="0">
                      <p:tgtEl>
                        <p:sldTgt/>
                      </p:tgtEl>
                    </p:cond>
                  </p:endCondLst>
                </p:cTn>
                <p:tgtEl>
                  <p:spTgt spid="5"/>
                </p:tgtEl>
              </p:cMediaNode>
            </p:audio>
            <p:audio>
              <p:cMediaNode vol="80000" showWhenStopped="0">
                <p:cTn id="31" fill="hold" display="0">
                  <p:stCondLst>
                    <p:cond delay="indefinite"/>
                  </p:stCondLst>
                  <p:endCondLst>
                    <p:cond evt="onStopAudio" delay="0">
                      <p:tgtEl>
                        <p:sldTgt/>
                      </p:tgtEl>
                    </p:cond>
                  </p:endCondLst>
                </p:cTn>
                <p:tgtEl>
                  <p:spTgt spid="7"/>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50FA4-4DE6-ABC3-00C4-3C758B2BD5B6}"/>
              </a:ext>
            </a:extLst>
          </p:cNvPr>
          <p:cNvSpPr>
            <a:spLocks noGrp="1"/>
          </p:cNvSpPr>
          <p:nvPr>
            <p:ph type="title"/>
          </p:nvPr>
        </p:nvSpPr>
        <p:spPr/>
        <p:txBody>
          <a:bodyPr>
            <a:normAutofit/>
          </a:bodyPr>
          <a:lstStyle/>
          <a:p>
            <a:r>
              <a:rPr lang="en-US" sz="2400" dirty="0">
                <a:latin typeface="Calibri" panose="020F0502020204030204" pitchFamily="34" charset="0"/>
                <a:cs typeface="Calibri" panose="020F0502020204030204" pitchFamily="34" charset="0"/>
              </a:rPr>
              <a:t>References</a:t>
            </a:r>
          </a:p>
        </p:txBody>
      </p:sp>
      <p:sp>
        <p:nvSpPr>
          <p:cNvPr id="3" name="Content Placeholder 2">
            <a:extLst>
              <a:ext uri="{FF2B5EF4-FFF2-40B4-BE49-F238E27FC236}">
                <a16:creationId xmlns:a16="http://schemas.microsoft.com/office/drawing/2014/main" id="{575AA9BB-6B36-BD65-AB16-AFE2261E3515}"/>
              </a:ext>
            </a:extLst>
          </p:cNvPr>
          <p:cNvSpPr>
            <a:spLocks noGrp="1"/>
          </p:cNvSpPr>
          <p:nvPr>
            <p:ph idx="1"/>
          </p:nvPr>
        </p:nvSpPr>
        <p:spPr/>
        <p:txBody>
          <a:bodyPr>
            <a:normAutofit fontScale="62500" lnSpcReduction="20000"/>
          </a:bodyPr>
          <a:lstStyle/>
          <a:p>
            <a:pPr marL="514350" indent="-514350">
              <a:buFont typeface="+mj-lt"/>
              <a:buAutoNum type="arabicPeriod"/>
            </a:pPr>
            <a:r>
              <a:rPr lang="en-US" sz="2600" dirty="0" err="1">
                <a:latin typeface="Calibri" panose="020F0502020204030204" pitchFamily="34" charset="0"/>
                <a:cs typeface="Calibri" panose="020F0502020204030204" pitchFamily="34" charset="0"/>
              </a:rPr>
              <a:t>Tolosa</a:t>
            </a:r>
            <a:r>
              <a:rPr lang="en-US" sz="2600" dirty="0">
                <a:latin typeface="Calibri" panose="020F0502020204030204" pitchFamily="34" charset="0"/>
                <a:cs typeface="Calibri" panose="020F0502020204030204" pitchFamily="34" charset="0"/>
              </a:rPr>
              <a:t> E. </a:t>
            </a:r>
            <a:r>
              <a:rPr lang="en-US" sz="2600" dirty="0" err="1">
                <a:latin typeface="Calibri" panose="020F0502020204030204" pitchFamily="34" charset="0"/>
                <a:cs typeface="Calibri" panose="020F0502020204030204" pitchFamily="34" charset="0"/>
              </a:rPr>
              <a:t>Periarteritic</a:t>
            </a:r>
            <a:r>
              <a:rPr lang="en-US" sz="2600" dirty="0">
                <a:latin typeface="Calibri" panose="020F0502020204030204" pitchFamily="34" charset="0"/>
                <a:cs typeface="Calibri" panose="020F0502020204030204" pitchFamily="34" charset="0"/>
              </a:rPr>
              <a:t> lesions of the carotid siphon with the clinical features of a carotid </a:t>
            </a:r>
            <a:r>
              <a:rPr lang="en-US" sz="2600" dirty="0" err="1">
                <a:latin typeface="Calibri" panose="020F0502020204030204" pitchFamily="34" charset="0"/>
                <a:cs typeface="Calibri" panose="020F0502020204030204" pitchFamily="34" charset="0"/>
              </a:rPr>
              <a:t>infraclinoid</a:t>
            </a:r>
            <a:r>
              <a:rPr lang="en-US" sz="2600" dirty="0">
                <a:latin typeface="Calibri" panose="020F0502020204030204" pitchFamily="34" charset="0"/>
                <a:cs typeface="Calibri" panose="020F0502020204030204" pitchFamily="34" charset="0"/>
              </a:rPr>
              <a:t> aneurysm. J Neurol </a:t>
            </a:r>
            <a:r>
              <a:rPr lang="en-US" sz="2600" dirty="0" err="1">
                <a:latin typeface="Calibri" panose="020F0502020204030204" pitchFamily="34" charset="0"/>
                <a:cs typeface="Calibri" panose="020F0502020204030204" pitchFamily="34" charset="0"/>
              </a:rPr>
              <a:t>Neurosurg</a:t>
            </a:r>
            <a:r>
              <a:rPr lang="en-US" sz="2600" dirty="0">
                <a:latin typeface="Calibri" panose="020F0502020204030204" pitchFamily="34" charset="0"/>
                <a:cs typeface="Calibri" panose="020F0502020204030204" pitchFamily="34" charset="0"/>
              </a:rPr>
              <a:t> Psychiatry 1954;17:300–2. </a:t>
            </a:r>
          </a:p>
          <a:p>
            <a:pPr marL="514350" indent="-514350">
              <a:buFont typeface="+mj-lt"/>
              <a:buAutoNum type="arabicPeriod"/>
            </a:pPr>
            <a:r>
              <a:rPr lang="en-US" sz="2600" dirty="0">
                <a:latin typeface="Calibri" panose="020F0502020204030204" pitchFamily="34" charset="0"/>
                <a:cs typeface="Calibri" panose="020F0502020204030204" pitchFamily="34" charset="0"/>
              </a:rPr>
              <a:t>Hunt WE, Meagher JN, Le Fever HE, et al. Painful ophthalmoplegia. Its relation to indolent inflammation of the cavernous sinus. Neurology 1961;11:56–62.</a:t>
            </a:r>
          </a:p>
          <a:p>
            <a:pPr marL="514350" indent="-514350">
              <a:buFont typeface="+mj-lt"/>
              <a:buAutoNum type="arabicPeriod"/>
            </a:pPr>
            <a:r>
              <a:rPr lang="en-US" sz="2600" dirty="0">
                <a:latin typeface="Calibri" panose="020F0502020204030204" pitchFamily="34" charset="0"/>
                <a:cs typeface="Calibri" panose="020F0502020204030204" pitchFamily="34" charset="0"/>
              </a:rPr>
              <a:t>Smith JL, </a:t>
            </a:r>
            <a:r>
              <a:rPr lang="en-US" sz="2600" dirty="0" err="1">
                <a:latin typeface="Calibri" panose="020F0502020204030204" pitchFamily="34" charset="0"/>
                <a:cs typeface="Calibri" panose="020F0502020204030204" pitchFamily="34" charset="0"/>
              </a:rPr>
              <a:t>Taxdal</a:t>
            </a:r>
            <a:r>
              <a:rPr lang="en-US" sz="2600" dirty="0">
                <a:latin typeface="Calibri" panose="020F0502020204030204" pitchFamily="34" charset="0"/>
                <a:cs typeface="Calibri" panose="020F0502020204030204" pitchFamily="34" charset="0"/>
              </a:rPr>
              <a:t> DSR. Painful ophthalmoplegia. the </a:t>
            </a:r>
            <a:r>
              <a:rPr lang="en-US" sz="2600" dirty="0" err="1">
                <a:latin typeface="Calibri" panose="020F0502020204030204" pitchFamily="34" charset="0"/>
                <a:cs typeface="Calibri" panose="020F0502020204030204" pitchFamily="34" charset="0"/>
              </a:rPr>
              <a:t>Tolosa</a:t>
            </a:r>
            <a:r>
              <a:rPr lang="en-US" sz="2600" dirty="0">
                <a:latin typeface="Calibri" panose="020F0502020204030204" pitchFamily="34" charset="0"/>
                <a:cs typeface="Calibri" panose="020F0502020204030204" pitchFamily="34" charset="0"/>
              </a:rPr>
              <a:t>-Hunt syndrome. Am J </a:t>
            </a:r>
            <a:r>
              <a:rPr lang="en-US" sz="2600" dirty="0" err="1">
                <a:latin typeface="Calibri" panose="020F0502020204030204" pitchFamily="34" charset="0"/>
                <a:cs typeface="Calibri" panose="020F0502020204030204" pitchFamily="34" charset="0"/>
              </a:rPr>
              <a:t>Ophthalmol</a:t>
            </a:r>
            <a:r>
              <a:rPr lang="en-US" sz="2600" dirty="0">
                <a:latin typeface="Calibri" panose="020F0502020204030204" pitchFamily="34" charset="0"/>
                <a:cs typeface="Calibri" panose="020F0502020204030204" pitchFamily="34" charset="0"/>
              </a:rPr>
              <a:t> 1966;61:1466– 72.</a:t>
            </a:r>
          </a:p>
          <a:p>
            <a:pPr marL="514350" indent="-514350">
              <a:buFont typeface="+mj-lt"/>
              <a:buAutoNum type="arabicPeriod"/>
            </a:pPr>
            <a:r>
              <a:rPr lang="en-US" sz="2600" b="0" i="0" dirty="0" err="1">
                <a:solidFill>
                  <a:srgbClr val="303030"/>
                </a:solidFill>
                <a:effectLst/>
                <a:latin typeface="Calibri" panose="020F0502020204030204" pitchFamily="34" charset="0"/>
                <a:cs typeface="Calibri" panose="020F0502020204030204" pitchFamily="34" charset="0"/>
              </a:rPr>
              <a:t>Iaconetta</a:t>
            </a:r>
            <a:r>
              <a:rPr lang="en-US" sz="2600" b="0" i="0" dirty="0">
                <a:solidFill>
                  <a:srgbClr val="303030"/>
                </a:solidFill>
                <a:effectLst/>
                <a:latin typeface="Calibri" panose="020F0502020204030204" pitchFamily="34" charset="0"/>
                <a:cs typeface="Calibri" panose="020F0502020204030204" pitchFamily="34" charset="0"/>
              </a:rPr>
              <a:t> G, Stella L, Esposito M, </a:t>
            </a:r>
            <a:r>
              <a:rPr lang="en-US" sz="2600" b="0" i="0" dirty="0" err="1">
                <a:solidFill>
                  <a:srgbClr val="303030"/>
                </a:solidFill>
                <a:effectLst/>
                <a:latin typeface="Calibri" panose="020F0502020204030204" pitchFamily="34" charset="0"/>
                <a:cs typeface="Calibri" panose="020F0502020204030204" pitchFamily="34" charset="0"/>
              </a:rPr>
              <a:t>Cappabianca</a:t>
            </a:r>
            <a:r>
              <a:rPr lang="en-US" sz="2600" b="0" i="0" dirty="0">
                <a:solidFill>
                  <a:srgbClr val="303030"/>
                </a:solidFill>
                <a:effectLst/>
                <a:latin typeface="Calibri" panose="020F0502020204030204" pitchFamily="34" charset="0"/>
                <a:cs typeface="Calibri" panose="020F0502020204030204" pitchFamily="34" charset="0"/>
              </a:rPr>
              <a:t> P. </a:t>
            </a:r>
            <a:r>
              <a:rPr lang="en-US" sz="2600" b="0" i="0" dirty="0" err="1">
                <a:solidFill>
                  <a:srgbClr val="303030"/>
                </a:solidFill>
                <a:effectLst/>
                <a:latin typeface="Calibri" panose="020F0502020204030204" pitchFamily="34" charset="0"/>
                <a:cs typeface="Calibri" panose="020F0502020204030204" pitchFamily="34" charset="0"/>
              </a:rPr>
              <a:t>Tolosa</a:t>
            </a:r>
            <a:r>
              <a:rPr lang="en-US" sz="2600" b="0" i="0" dirty="0">
                <a:solidFill>
                  <a:srgbClr val="303030"/>
                </a:solidFill>
                <a:effectLst/>
                <a:latin typeface="Calibri" panose="020F0502020204030204" pitchFamily="34" charset="0"/>
                <a:cs typeface="Calibri" panose="020F0502020204030204" pitchFamily="34" charset="0"/>
              </a:rPr>
              <a:t>-Hunt syndrome extending in the </a:t>
            </a:r>
            <a:r>
              <a:rPr lang="en-US" sz="2600" b="0" i="0" dirty="0" err="1">
                <a:solidFill>
                  <a:srgbClr val="303030"/>
                </a:solidFill>
                <a:effectLst/>
                <a:latin typeface="Calibri" panose="020F0502020204030204" pitchFamily="34" charset="0"/>
                <a:cs typeface="Calibri" panose="020F0502020204030204" pitchFamily="34" charset="0"/>
              </a:rPr>
              <a:t>cerebello</a:t>
            </a:r>
            <a:r>
              <a:rPr lang="en-US" sz="2600" b="0" i="0" dirty="0">
                <a:solidFill>
                  <a:srgbClr val="303030"/>
                </a:solidFill>
                <a:effectLst/>
                <a:latin typeface="Calibri" panose="020F0502020204030204" pitchFamily="34" charset="0"/>
                <a:cs typeface="Calibri" panose="020F0502020204030204" pitchFamily="34" charset="0"/>
              </a:rPr>
              <a:t>-pontine angle. Cephalalgia. 2005 Sep;25(9):746-50.</a:t>
            </a:r>
          </a:p>
          <a:p>
            <a:pPr marL="514350" indent="-514350">
              <a:buFont typeface="+mj-lt"/>
              <a:buAutoNum type="arabicPeriod"/>
            </a:pPr>
            <a:r>
              <a:rPr lang="en-US" sz="2600" b="0" i="0" dirty="0">
                <a:solidFill>
                  <a:srgbClr val="303030"/>
                </a:solidFill>
                <a:effectLst/>
                <a:latin typeface="Calibri" panose="020F0502020204030204" pitchFamily="34" charset="0"/>
                <a:cs typeface="Calibri" panose="020F0502020204030204" pitchFamily="34" charset="0"/>
              </a:rPr>
              <a:t>Kline LB, Hoyt WF. The </a:t>
            </a:r>
            <a:r>
              <a:rPr lang="en-US" sz="2600" b="0" i="0" dirty="0" err="1">
                <a:solidFill>
                  <a:srgbClr val="303030"/>
                </a:solidFill>
                <a:effectLst/>
                <a:latin typeface="Calibri" panose="020F0502020204030204" pitchFamily="34" charset="0"/>
                <a:cs typeface="Calibri" panose="020F0502020204030204" pitchFamily="34" charset="0"/>
              </a:rPr>
              <a:t>Tolosa</a:t>
            </a:r>
            <a:r>
              <a:rPr lang="en-US" sz="2600" b="0" i="0" dirty="0">
                <a:solidFill>
                  <a:srgbClr val="303030"/>
                </a:solidFill>
                <a:effectLst/>
                <a:latin typeface="Calibri" panose="020F0502020204030204" pitchFamily="34" charset="0"/>
                <a:cs typeface="Calibri" panose="020F0502020204030204" pitchFamily="34" charset="0"/>
              </a:rPr>
              <a:t>-Hunt syndrome. J Neurol </a:t>
            </a:r>
            <a:r>
              <a:rPr lang="en-US" sz="2600" b="0" i="0" dirty="0" err="1">
                <a:solidFill>
                  <a:srgbClr val="303030"/>
                </a:solidFill>
                <a:effectLst/>
                <a:latin typeface="Calibri" panose="020F0502020204030204" pitchFamily="34" charset="0"/>
                <a:cs typeface="Calibri" panose="020F0502020204030204" pitchFamily="34" charset="0"/>
              </a:rPr>
              <a:t>Neurosurg</a:t>
            </a:r>
            <a:r>
              <a:rPr lang="en-US" sz="2600" b="0" i="0" dirty="0">
                <a:solidFill>
                  <a:srgbClr val="303030"/>
                </a:solidFill>
                <a:effectLst/>
                <a:latin typeface="Calibri" panose="020F0502020204030204" pitchFamily="34" charset="0"/>
                <a:cs typeface="Calibri" panose="020F0502020204030204" pitchFamily="34" charset="0"/>
              </a:rPr>
              <a:t> Psychiatry. 2001 Nov;71(5):577-82.</a:t>
            </a:r>
          </a:p>
          <a:p>
            <a:pPr marL="514350" indent="-514350">
              <a:buFont typeface="+mj-lt"/>
              <a:buAutoNum type="arabicPeriod"/>
            </a:pPr>
            <a:r>
              <a:rPr lang="en-US" sz="2600" b="0" i="0" dirty="0">
                <a:solidFill>
                  <a:srgbClr val="303030"/>
                </a:solidFill>
                <a:effectLst/>
                <a:latin typeface="Calibri" panose="020F0502020204030204" pitchFamily="34" charset="0"/>
                <a:cs typeface="Calibri" panose="020F0502020204030204" pitchFamily="34" charset="0"/>
              </a:rPr>
              <a:t>Sugano H, Iizuka Y, Arai H, Sato K. Progression of </a:t>
            </a:r>
            <a:r>
              <a:rPr lang="en-US" sz="2600" b="0" i="0" dirty="0" err="1">
                <a:solidFill>
                  <a:srgbClr val="303030"/>
                </a:solidFill>
                <a:effectLst/>
                <a:latin typeface="Calibri" panose="020F0502020204030204" pitchFamily="34" charset="0"/>
                <a:cs typeface="Calibri" panose="020F0502020204030204" pitchFamily="34" charset="0"/>
              </a:rPr>
              <a:t>Tolosa</a:t>
            </a:r>
            <a:r>
              <a:rPr lang="en-US" sz="2600" b="0" i="0" dirty="0">
                <a:solidFill>
                  <a:srgbClr val="303030"/>
                </a:solidFill>
                <a:effectLst/>
                <a:latin typeface="Calibri" panose="020F0502020204030204" pitchFamily="34" charset="0"/>
                <a:cs typeface="Calibri" panose="020F0502020204030204" pitchFamily="34" charset="0"/>
              </a:rPr>
              <a:t>-Hunt syndrome to a cavernous </a:t>
            </a:r>
            <a:r>
              <a:rPr lang="en-US" sz="2600" b="0" i="0" dirty="0" err="1">
                <a:solidFill>
                  <a:srgbClr val="303030"/>
                </a:solidFill>
                <a:effectLst/>
                <a:latin typeface="Calibri" panose="020F0502020204030204" pitchFamily="34" charset="0"/>
                <a:cs typeface="Calibri" panose="020F0502020204030204" pitchFamily="34" charset="0"/>
              </a:rPr>
              <a:t>dural</a:t>
            </a:r>
            <a:r>
              <a:rPr lang="en-US" sz="2600" b="0" i="0" dirty="0">
                <a:solidFill>
                  <a:srgbClr val="303030"/>
                </a:solidFill>
                <a:effectLst/>
                <a:latin typeface="Calibri" panose="020F0502020204030204" pitchFamily="34" charset="0"/>
                <a:cs typeface="Calibri" panose="020F0502020204030204" pitchFamily="34" charset="0"/>
              </a:rPr>
              <a:t> arteriovenous fistula: a case report. Headache. 2003 Feb;43(2):122-6. </a:t>
            </a:r>
          </a:p>
          <a:p>
            <a:pPr marL="514350" indent="-514350">
              <a:buFont typeface="+mj-lt"/>
              <a:buAutoNum type="arabicPeriod"/>
            </a:pPr>
            <a:r>
              <a:rPr lang="en-US" sz="2600" b="0" i="0" dirty="0" err="1">
                <a:solidFill>
                  <a:srgbClr val="303030"/>
                </a:solidFill>
                <a:effectLst/>
                <a:latin typeface="Calibri" panose="020F0502020204030204" pitchFamily="34" charset="0"/>
                <a:cs typeface="Calibri" panose="020F0502020204030204" pitchFamily="34" charset="0"/>
              </a:rPr>
              <a:t>Förderreuther</a:t>
            </a:r>
            <a:r>
              <a:rPr lang="en-US" sz="2600" b="0" i="0" dirty="0">
                <a:solidFill>
                  <a:srgbClr val="303030"/>
                </a:solidFill>
                <a:effectLst/>
                <a:latin typeface="Calibri" panose="020F0502020204030204" pitchFamily="34" charset="0"/>
                <a:cs typeface="Calibri" panose="020F0502020204030204" pitchFamily="34" charset="0"/>
              </a:rPr>
              <a:t> S, </a:t>
            </a:r>
            <a:r>
              <a:rPr lang="en-US" sz="2600" b="0" i="0" dirty="0" err="1">
                <a:solidFill>
                  <a:srgbClr val="303030"/>
                </a:solidFill>
                <a:effectLst/>
                <a:latin typeface="Calibri" panose="020F0502020204030204" pitchFamily="34" charset="0"/>
                <a:cs typeface="Calibri" panose="020F0502020204030204" pitchFamily="34" charset="0"/>
              </a:rPr>
              <a:t>Straube</a:t>
            </a:r>
            <a:r>
              <a:rPr lang="en-US" sz="2600" b="0" i="0" dirty="0">
                <a:solidFill>
                  <a:srgbClr val="303030"/>
                </a:solidFill>
                <a:effectLst/>
                <a:latin typeface="Calibri" panose="020F0502020204030204" pitchFamily="34" charset="0"/>
                <a:cs typeface="Calibri" panose="020F0502020204030204" pitchFamily="34" charset="0"/>
              </a:rPr>
              <a:t> A. The criteria of the International Headache Society for </a:t>
            </a:r>
            <a:r>
              <a:rPr lang="en-US" sz="2600" b="0" i="0" dirty="0" err="1">
                <a:solidFill>
                  <a:srgbClr val="303030"/>
                </a:solidFill>
                <a:effectLst/>
                <a:latin typeface="Calibri" panose="020F0502020204030204" pitchFamily="34" charset="0"/>
                <a:cs typeface="Calibri" panose="020F0502020204030204" pitchFamily="34" charset="0"/>
              </a:rPr>
              <a:t>Tolosa</a:t>
            </a:r>
            <a:r>
              <a:rPr lang="en-US" sz="2600" b="0" i="0" dirty="0">
                <a:solidFill>
                  <a:srgbClr val="303030"/>
                </a:solidFill>
                <a:effectLst/>
                <a:latin typeface="Calibri" panose="020F0502020204030204" pitchFamily="34" charset="0"/>
                <a:cs typeface="Calibri" panose="020F0502020204030204" pitchFamily="34" charset="0"/>
              </a:rPr>
              <a:t>-Hunt syndrome need to be revised. J Neurol. 1999 May;246(5):371-7.</a:t>
            </a:r>
          </a:p>
          <a:p>
            <a:pPr marL="514350" indent="-514350">
              <a:buFont typeface="+mj-lt"/>
              <a:buAutoNum type="arabicPeriod"/>
            </a:pPr>
            <a:r>
              <a:rPr lang="en-US" sz="2600" b="0" i="0" dirty="0">
                <a:solidFill>
                  <a:srgbClr val="303030"/>
                </a:solidFill>
                <a:effectLst/>
                <a:latin typeface="Calibri" panose="020F0502020204030204" pitchFamily="34" charset="0"/>
                <a:cs typeface="Calibri" panose="020F0502020204030204" pitchFamily="34" charset="0"/>
              </a:rPr>
              <a:t>Kapila AT, Ray S, Lal V. </a:t>
            </a:r>
            <a:r>
              <a:rPr lang="en-US" sz="2600" b="0" i="0" dirty="0" err="1">
                <a:solidFill>
                  <a:srgbClr val="303030"/>
                </a:solidFill>
                <a:effectLst/>
                <a:latin typeface="Calibri" panose="020F0502020204030204" pitchFamily="34" charset="0"/>
                <a:cs typeface="Calibri" panose="020F0502020204030204" pitchFamily="34" charset="0"/>
              </a:rPr>
              <a:t>Tolosa</a:t>
            </a:r>
            <a:r>
              <a:rPr lang="en-US" sz="2600" b="0" i="0" dirty="0">
                <a:solidFill>
                  <a:srgbClr val="303030"/>
                </a:solidFill>
                <a:effectLst/>
                <a:latin typeface="Calibri" panose="020F0502020204030204" pitchFamily="34" charset="0"/>
                <a:cs typeface="Calibri" panose="020F0502020204030204" pitchFamily="34" charset="0"/>
              </a:rPr>
              <a:t>-Hunt Syndrome and IgG4 Disease in Neuro-Ophthalmology. Ann </a:t>
            </a:r>
            <a:r>
              <a:rPr lang="en-US" sz="2600" dirty="0">
                <a:solidFill>
                  <a:srgbClr val="303030"/>
                </a:solidFill>
                <a:latin typeface="Calibri" panose="020F0502020204030204" pitchFamily="34" charset="0"/>
                <a:cs typeface="Calibri" panose="020F0502020204030204" pitchFamily="34" charset="0"/>
              </a:rPr>
              <a:t>I</a:t>
            </a:r>
            <a:r>
              <a:rPr lang="en-US" sz="2600" b="0" i="0" dirty="0">
                <a:solidFill>
                  <a:srgbClr val="303030"/>
                </a:solidFill>
                <a:effectLst/>
                <a:latin typeface="Calibri" panose="020F0502020204030204" pitchFamily="34" charset="0"/>
                <a:cs typeface="Calibri" panose="020F0502020204030204" pitchFamily="34" charset="0"/>
              </a:rPr>
              <a:t>ndian </a:t>
            </a:r>
            <a:r>
              <a:rPr lang="en-US" sz="2600" b="0" i="0" dirty="0" err="1">
                <a:solidFill>
                  <a:srgbClr val="303030"/>
                </a:solidFill>
                <a:effectLst/>
                <a:latin typeface="Calibri" panose="020F0502020204030204" pitchFamily="34" charset="0"/>
                <a:cs typeface="Calibri" panose="020F0502020204030204" pitchFamily="34" charset="0"/>
              </a:rPr>
              <a:t>Acad</a:t>
            </a:r>
            <a:r>
              <a:rPr lang="en-US" sz="2600" b="0" i="0" dirty="0">
                <a:solidFill>
                  <a:srgbClr val="303030"/>
                </a:solidFill>
                <a:effectLst/>
                <a:latin typeface="Calibri" panose="020F0502020204030204" pitchFamily="34" charset="0"/>
                <a:cs typeface="Calibri" panose="020F0502020204030204" pitchFamily="34" charset="0"/>
              </a:rPr>
              <a:t> Neurol. 2022 Oct;25(suppl 2);S83-S90. </a:t>
            </a:r>
            <a:r>
              <a:rPr lang="en-US" sz="2600" b="0" i="0" dirty="0" err="1">
                <a:solidFill>
                  <a:srgbClr val="303030"/>
                </a:solidFill>
                <a:effectLst/>
                <a:latin typeface="Calibri" panose="020F0502020204030204" pitchFamily="34" charset="0"/>
                <a:cs typeface="Calibri" panose="020F0502020204030204" pitchFamily="34" charset="0"/>
              </a:rPr>
              <a:t>doi</a:t>
            </a:r>
            <a:r>
              <a:rPr lang="en-US" sz="2600" b="0" i="0" dirty="0">
                <a:solidFill>
                  <a:srgbClr val="303030"/>
                </a:solidFill>
                <a:effectLst/>
                <a:latin typeface="Calibri" panose="020F0502020204030204" pitchFamily="34" charset="0"/>
                <a:cs typeface="Calibri" panose="020F0502020204030204" pitchFamily="34" charset="0"/>
              </a:rPr>
              <a:t>: 10.4103/aian.aian_457_22.Epub 2022 Oct 19. PMID:36589035; PMCID. PMC9795703</a:t>
            </a:r>
          </a:p>
          <a:p>
            <a:pPr marL="514350" indent="-514350">
              <a:buFont typeface="+mj-lt"/>
              <a:buAutoNum type="arabicPeriod"/>
            </a:pPr>
            <a:endParaRPr lang="en-US" sz="2600" b="0" i="0" dirty="0">
              <a:solidFill>
                <a:srgbClr val="303030"/>
              </a:solidFill>
              <a:effectLst/>
              <a:latin typeface="Calibri" panose="020F0502020204030204" pitchFamily="34" charset="0"/>
              <a:cs typeface="Calibri" panose="020F0502020204030204" pitchFamily="34" charset="0"/>
            </a:endParaRPr>
          </a:p>
          <a:p>
            <a:pPr marL="514350" indent="-514350">
              <a:buFont typeface="+mj-lt"/>
              <a:buAutoNum type="arabicPeriod"/>
            </a:pPr>
            <a:endParaRPr lang="en-US" sz="1800" b="0" i="0" dirty="0">
              <a:solidFill>
                <a:srgbClr val="303030"/>
              </a:solidFill>
              <a:effectLst/>
              <a:latin typeface="Calibri" panose="020F0502020204030204" pitchFamily="34" charset="0"/>
              <a:cs typeface="Calibri" panose="020F0502020204030204" pitchFamily="34" charset="0"/>
            </a:endParaRPr>
          </a:p>
          <a:p>
            <a:pPr marL="514350" indent="-514350">
              <a:buFont typeface="+mj-lt"/>
              <a:buAutoNum type="arabicPeriod"/>
            </a:pPr>
            <a:endParaRPr lang="en-US" sz="1800" dirty="0">
              <a:solidFill>
                <a:srgbClr val="303030"/>
              </a:solidFill>
              <a:latin typeface="Calibri" panose="020F0502020204030204" pitchFamily="34" charset="0"/>
              <a:cs typeface="Calibri" panose="020F0502020204030204" pitchFamily="34" charset="0"/>
            </a:endParaRPr>
          </a:p>
          <a:p>
            <a:pPr marL="514350" indent="-514350">
              <a:buFont typeface="+mj-lt"/>
              <a:buAutoNum type="arabicPeriod"/>
            </a:pPr>
            <a:endParaRPr lang="en-US" sz="1800" b="0" i="0" dirty="0">
              <a:solidFill>
                <a:srgbClr val="303030"/>
              </a:solidFill>
              <a:effectLst/>
              <a:latin typeface="Calibri" panose="020F0502020204030204" pitchFamily="34" charset="0"/>
              <a:cs typeface="Calibri" panose="020F0502020204030204" pitchFamily="34" charset="0"/>
            </a:endParaRPr>
          </a:p>
          <a:p>
            <a:pPr marL="514350" indent="-514350">
              <a:buFont typeface="+mj-lt"/>
              <a:buAutoNum type="arabicPeriod"/>
            </a:pPr>
            <a:endParaRPr lang="en-US" sz="1800" dirty="0">
              <a:latin typeface="Calibri" panose="020F0502020204030204" pitchFamily="34" charset="0"/>
              <a:cs typeface="Calibri" panose="020F0502020204030204" pitchFamily="34" charset="0"/>
            </a:endParaRPr>
          </a:p>
          <a:p>
            <a:pPr marL="514350" indent="-514350">
              <a:buFont typeface="+mj-lt"/>
              <a:buAutoNum type="arabicPeriod"/>
            </a:pPr>
            <a:endParaRPr lang="en-US" sz="2000" dirty="0">
              <a:latin typeface="Calibri" panose="020F0502020204030204" pitchFamily="34" charset="0"/>
              <a:cs typeface="Calibri" panose="020F0502020204030204" pitchFamily="34" charset="0"/>
            </a:endParaRPr>
          </a:p>
        </p:txBody>
      </p:sp>
      <p:pic>
        <p:nvPicPr>
          <p:cNvPr id="4" name="Audio Recording Oct 3, 2024 at 12:54:04 AM">
            <a:hlinkClick r:id="" action="ppaction://media"/>
            <a:extLst>
              <a:ext uri="{FF2B5EF4-FFF2-40B4-BE49-F238E27FC236}">
                <a16:creationId xmlns:a16="http://schemas.microsoft.com/office/drawing/2014/main" id="{96A61223-01B8-A324-8684-0D26EC4E424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2700807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205AD40F-BF6F-448C-98AF-8BB01C19AA78}"/>
</file>

<file path=customXml/itemProps2.xml><?xml version="1.0" encoding="utf-8"?>
<ds:datastoreItem xmlns:ds="http://schemas.openxmlformats.org/officeDocument/2006/customXml" ds:itemID="{43B14439-BEDD-4BBC-AC82-A81263A99AFE}"/>
</file>

<file path=customXml/itemProps3.xml><?xml version="1.0" encoding="utf-8"?>
<ds:datastoreItem xmlns:ds="http://schemas.openxmlformats.org/officeDocument/2006/customXml" ds:itemID="{575F9EC9-89FA-4EAC-A494-21A60C423063}"/>
</file>

<file path=docProps/app.xml><?xml version="1.0" encoding="utf-8"?>
<Properties xmlns="http://schemas.openxmlformats.org/officeDocument/2006/extended-properties" xmlns:vt="http://schemas.openxmlformats.org/officeDocument/2006/docPropsVTypes">
  <Template/>
  <TotalTime>25590</TotalTime>
  <Words>2895</Words>
  <Application>Microsoft Macintosh PowerPoint</Application>
  <PresentationFormat>Widescreen</PresentationFormat>
  <Paragraphs>441</Paragraphs>
  <Slides>46</Slides>
  <Notes>13</Notes>
  <HiddenSlides>0</HiddenSlides>
  <MMClips>68</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Calibri</vt:lpstr>
      <vt:lpstr>Calibri Light</vt:lpstr>
      <vt:lpstr>Times New Roman</vt:lpstr>
      <vt:lpstr>Office Theme</vt:lpstr>
      <vt:lpstr>Alternating Bilateral Painful Ophthalmoplegia</vt:lpstr>
      <vt:lpstr>51-year-old F presented in ER</vt:lpstr>
      <vt:lpstr>PowerPoint Presentation</vt:lpstr>
      <vt:lpstr>Exams</vt:lpstr>
      <vt:lpstr>Exams</vt:lpstr>
      <vt:lpstr>Where do you localize the lesion at this point?</vt:lpstr>
      <vt:lpstr>What differentials should be kept in mind?</vt:lpstr>
      <vt:lpstr>What investigations should be done at this point? </vt:lpstr>
      <vt:lpstr>PowerPoint Presentation</vt:lpstr>
      <vt:lpstr>PowerPoint Presentation</vt:lpstr>
      <vt:lpstr>Labs Results</vt:lpstr>
      <vt:lpstr>How do you treat the patient?</vt:lpstr>
      <vt:lpstr>Ongoing history</vt:lpstr>
      <vt:lpstr>Clinic follow up at 8 weeks after initial presentation</vt:lpstr>
      <vt:lpstr>Exam</vt:lpstr>
      <vt:lpstr>Exam</vt:lpstr>
      <vt:lpstr>PowerPoint Presentation</vt:lpstr>
      <vt:lpstr>Any additional investigations at this point?</vt:lpstr>
      <vt:lpstr>How do you want to treat?</vt:lpstr>
      <vt:lpstr>ER visit 3 months later</vt:lpstr>
      <vt:lpstr>Exam</vt:lpstr>
      <vt:lpstr>Exam</vt:lpstr>
      <vt:lpstr>What will you do next?</vt:lpstr>
      <vt:lpstr>MRI Orbits with and without contrast </vt:lpstr>
      <vt:lpstr>MRI Orbits with and without contrast </vt:lpstr>
      <vt:lpstr>PET scan</vt:lpstr>
      <vt:lpstr>What do want to do next?</vt:lpstr>
      <vt:lpstr>Clinic  1 month follow up</vt:lpstr>
      <vt:lpstr>Exam</vt:lpstr>
      <vt:lpstr>Exam</vt:lpstr>
      <vt:lpstr>PowerPoint Presentation</vt:lpstr>
      <vt:lpstr>PowerPoint Presentation</vt:lpstr>
      <vt:lpstr>Tolosa Hunt Syndrome</vt:lpstr>
      <vt:lpstr>Hunt et al2 diagnostic criteria:</vt:lpstr>
      <vt:lpstr>Pathogenesis</vt:lpstr>
      <vt:lpstr>Epidemiology</vt:lpstr>
      <vt:lpstr>Evaluation</vt:lpstr>
      <vt:lpstr>International Headache Society (IHS) Diagnostic Criteria</vt:lpstr>
      <vt:lpstr>Diagnosis</vt:lpstr>
      <vt:lpstr>Blood study</vt:lpstr>
      <vt:lpstr>Differential Diagnosis </vt:lpstr>
      <vt:lpstr>Treatment of Tolosa Hunt</vt:lpstr>
      <vt:lpstr>Follow up</vt:lpstr>
      <vt:lpstr>How to rule out Sarcoidosis?</vt:lpstr>
      <vt:lpstr>IgG4 related ocular disease</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Fortin</dc:creator>
  <cp:lastModifiedBy>Singh, Shonar</cp:lastModifiedBy>
  <cp:revision>79</cp:revision>
  <dcterms:created xsi:type="dcterms:W3CDTF">2020-07-23T19:54:38Z</dcterms:created>
  <dcterms:modified xsi:type="dcterms:W3CDTF">2024-10-03T06:18:16Z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