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58" r:id="rId5"/>
    <p:sldId id="259" r:id="rId6"/>
    <p:sldId id="286" r:id="rId7"/>
    <p:sldId id="287" r:id="rId8"/>
    <p:sldId id="284" r:id="rId9"/>
    <p:sldId id="300" r:id="rId10"/>
    <p:sldId id="308" r:id="rId11"/>
    <p:sldId id="301" r:id="rId12"/>
    <p:sldId id="299" r:id="rId13"/>
    <p:sldId id="260" r:id="rId14"/>
    <p:sldId id="291" r:id="rId15"/>
    <p:sldId id="310" r:id="rId16"/>
    <p:sldId id="311" r:id="rId17"/>
    <p:sldId id="307" r:id="rId18"/>
    <p:sldId id="288" r:id="rId19"/>
    <p:sldId id="261" r:id="rId20"/>
    <p:sldId id="303" r:id="rId21"/>
    <p:sldId id="302" r:id="rId22"/>
    <p:sldId id="264" r:id="rId23"/>
    <p:sldId id="294" r:id="rId24"/>
    <p:sldId id="309" r:id="rId25"/>
    <p:sldId id="265" r:id="rId26"/>
    <p:sldId id="273" r:id="rId27"/>
    <p:sldId id="304" r:id="rId28"/>
    <p:sldId id="305" r:id="rId29"/>
    <p:sldId id="296" r:id="rId30"/>
    <p:sldId id="281" r:id="rId31"/>
    <p:sldId id="28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33A7"/>
    <a:srgbClr val="3B5B6F"/>
    <a:srgbClr val="4B748B"/>
    <a:srgbClr val="55829B"/>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0" autoAdjust="0"/>
    <p:restoredTop sz="86395" autoAdjust="0"/>
  </p:normalViewPr>
  <p:slideViewPr>
    <p:cSldViewPr snapToGrid="0" snapToObjects="1">
      <p:cViewPr varScale="1">
        <p:scale>
          <a:sx n="110" d="100"/>
          <a:sy n="110" d="100"/>
        </p:scale>
        <p:origin x="1080" y="16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p:scale>
          <a:sx n="148" d="100"/>
          <a:sy n="148" d="100"/>
        </p:scale>
        <p:origin x="2514" y="-11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6/3/24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dirty="0"/>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dirty="0"/>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2987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92074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983889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38563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6</a:t>
            </a:fld>
            <a:endParaRPr lang="en-US" dirty="0"/>
          </a:p>
        </p:txBody>
      </p:sp>
    </p:spTree>
    <p:extLst>
      <p:ext uri="{BB962C8B-B14F-4D97-AF65-F5344CB8AC3E}">
        <p14:creationId xmlns:p14="http://schemas.microsoft.com/office/powerpoint/2010/main" val="809757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8</a:t>
            </a:fld>
            <a:endParaRPr lang="en-US" dirty="0"/>
          </a:p>
        </p:txBody>
      </p:sp>
    </p:spTree>
    <p:extLst>
      <p:ext uri="{BB962C8B-B14F-4D97-AF65-F5344CB8AC3E}">
        <p14:creationId xmlns:p14="http://schemas.microsoft.com/office/powerpoint/2010/main" val="1856226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9</a:t>
            </a:fld>
            <a:endParaRPr lang="en-US" dirty="0"/>
          </a:p>
        </p:txBody>
      </p:sp>
    </p:spTree>
    <p:extLst>
      <p:ext uri="{BB962C8B-B14F-4D97-AF65-F5344CB8AC3E}">
        <p14:creationId xmlns:p14="http://schemas.microsoft.com/office/powerpoint/2010/main" val="2190882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343768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764809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145858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00413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3200" dirty="0">
              <a:solidFill>
                <a:srgbClr val="3B5B6F"/>
              </a:solidFill>
            </a:endParaRPr>
          </a:p>
          <a:p>
            <a:pPr lvl="1"/>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17</a:t>
            </a:fld>
            <a:endParaRPr lang="en-US" dirty="0"/>
          </a:p>
        </p:txBody>
      </p:sp>
    </p:spTree>
    <p:extLst>
      <p:ext uri="{BB962C8B-B14F-4D97-AF65-F5344CB8AC3E}">
        <p14:creationId xmlns:p14="http://schemas.microsoft.com/office/powerpoint/2010/main" val="27400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18</a:t>
            </a:fld>
            <a:endParaRPr lang="en-US" dirty="0"/>
          </a:p>
        </p:txBody>
      </p:sp>
    </p:spTree>
    <p:extLst>
      <p:ext uri="{BB962C8B-B14F-4D97-AF65-F5344CB8AC3E}">
        <p14:creationId xmlns:p14="http://schemas.microsoft.com/office/powerpoint/2010/main" val="3396322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19</a:t>
            </a:fld>
            <a:endParaRPr lang="en-US" dirty="0"/>
          </a:p>
        </p:txBody>
      </p:sp>
    </p:spTree>
    <p:extLst>
      <p:ext uri="{BB962C8B-B14F-4D97-AF65-F5344CB8AC3E}">
        <p14:creationId xmlns:p14="http://schemas.microsoft.com/office/powerpoint/2010/main" val="2056279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20</a:t>
            </a:fld>
            <a:endParaRPr lang="en-US" dirty="0"/>
          </a:p>
        </p:txBody>
      </p:sp>
    </p:spTree>
    <p:extLst>
      <p:ext uri="{BB962C8B-B14F-4D97-AF65-F5344CB8AC3E}">
        <p14:creationId xmlns:p14="http://schemas.microsoft.com/office/powerpoint/2010/main" val="1031474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05961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23</a:t>
            </a:fld>
            <a:endParaRPr lang="en-US" dirty="0"/>
          </a:p>
        </p:txBody>
      </p:sp>
    </p:spTree>
    <p:extLst>
      <p:ext uri="{BB962C8B-B14F-4D97-AF65-F5344CB8AC3E}">
        <p14:creationId xmlns:p14="http://schemas.microsoft.com/office/powerpoint/2010/main" val="266578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24</a:t>
            </a:fld>
            <a:endParaRPr lang="en-US" dirty="0"/>
          </a:p>
        </p:txBody>
      </p:sp>
    </p:spTree>
    <p:extLst>
      <p:ext uri="{BB962C8B-B14F-4D97-AF65-F5344CB8AC3E}">
        <p14:creationId xmlns:p14="http://schemas.microsoft.com/office/powerpoint/2010/main" val="4272536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25</a:t>
            </a:fld>
            <a:endParaRPr lang="en-US" dirty="0"/>
          </a:p>
        </p:txBody>
      </p:sp>
    </p:spTree>
    <p:extLst>
      <p:ext uri="{BB962C8B-B14F-4D97-AF65-F5344CB8AC3E}">
        <p14:creationId xmlns:p14="http://schemas.microsoft.com/office/powerpoint/2010/main" val="712962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78157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27</a:t>
            </a:fld>
            <a:endParaRPr lang="en-US" dirty="0"/>
          </a:p>
        </p:txBody>
      </p:sp>
    </p:spTree>
    <p:extLst>
      <p:ext uri="{BB962C8B-B14F-4D97-AF65-F5344CB8AC3E}">
        <p14:creationId xmlns:p14="http://schemas.microsoft.com/office/powerpoint/2010/main" val="2669042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28</a:t>
            </a:fld>
            <a:endParaRPr lang="en-US" dirty="0"/>
          </a:p>
        </p:txBody>
      </p:sp>
    </p:spTree>
    <p:extLst>
      <p:ext uri="{BB962C8B-B14F-4D97-AF65-F5344CB8AC3E}">
        <p14:creationId xmlns:p14="http://schemas.microsoft.com/office/powerpoint/2010/main" val="16940507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6/3/24</a:t>
            </a:fld>
            <a:endParaRPr lang="en-US" dirty="0"/>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1313677"/>
            <a:ext cx="11593902" cy="2387600"/>
          </a:xfrm>
        </p:spPr>
        <p:txBody>
          <a:bodyPr>
            <a:normAutofit fontScale="90000"/>
          </a:bodyPr>
          <a:lstStyle/>
          <a:p>
            <a:pPr algn="ctr"/>
            <a:r>
              <a:rPr lang="en-US" sz="6000" b="1" dirty="0">
                <a:solidFill>
                  <a:srgbClr val="C00000"/>
                </a:solidFill>
                <a:latin typeface="Arial" panose="020B0604020202020204" pitchFamily="34" charset="0"/>
                <a:cs typeface="Arial" panose="020B0604020202020204" pitchFamily="34" charset="0"/>
              </a:rPr>
              <a:t>Progressive Blurry Vision &amp; Hearing Loss in a Young Male Patient</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483743" y="3901571"/>
            <a:ext cx="9144000" cy="1655762"/>
          </a:xfrm>
        </p:spPr>
        <p:txBody>
          <a:bodyPr>
            <a:noAutofit/>
          </a:bodyPr>
          <a:lstStyle/>
          <a:p>
            <a:pPr marL="0" indent="0" algn="ctr">
              <a:buNone/>
            </a:pPr>
            <a:r>
              <a:rPr lang="en-US" sz="2200" b="1" dirty="0">
                <a:solidFill>
                  <a:srgbClr val="0070C0"/>
                </a:solidFill>
                <a:latin typeface="Arial" panose="020B0604020202020204" pitchFamily="34" charset="0"/>
                <a:cs typeface="Arial" panose="020B0604020202020204" pitchFamily="34" charset="0"/>
              </a:rPr>
              <a:t>Marko Oydanich, MD, MS</a:t>
            </a:r>
          </a:p>
          <a:p>
            <a:pPr marL="0" indent="0" algn="ctr">
              <a:buNone/>
            </a:pPr>
            <a:r>
              <a:rPr lang="en-US" sz="1400" b="1" dirty="0">
                <a:solidFill>
                  <a:srgbClr val="0070C0"/>
                </a:solidFill>
                <a:latin typeface="Arial" panose="020B0604020202020204" pitchFamily="34" charset="0"/>
                <a:cs typeface="Arial" panose="020B0604020202020204" pitchFamily="34" charset="0"/>
              </a:rPr>
              <a:t>Resident Physician</a:t>
            </a:r>
          </a:p>
          <a:p>
            <a:pPr marL="0" indent="0" algn="ctr">
              <a:buNone/>
            </a:pPr>
            <a:r>
              <a:rPr lang="en-US" sz="2200" b="1" dirty="0">
                <a:solidFill>
                  <a:srgbClr val="0070C0"/>
                </a:solidFill>
                <a:latin typeface="Arial" panose="020B0604020202020204" pitchFamily="34" charset="0"/>
                <a:cs typeface="Arial" panose="020B0604020202020204" pitchFamily="34" charset="0"/>
              </a:rPr>
              <a:t>Larry Frohman, MD</a:t>
            </a:r>
          </a:p>
          <a:p>
            <a:pPr marL="0" indent="0" algn="ctr">
              <a:buNone/>
            </a:pPr>
            <a:r>
              <a:rPr lang="en-US" sz="1400" b="1" dirty="0">
                <a:solidFill>
                  <a:srgbClr val="0070C0"/>
                </a:solidFill>
                <a:latin typeface="Arial" panose="020B0604020202020204" pitchFamily="34" charset="0"/>
                <a:cs typeface="Arial" panose="020B0604020202020204" pitchFamily="34" charset="0"/>
              </a:rPr>
              <a:t>Professor of Ophthalmology</a:t>
            </a:r>
          </a:p>
          <a:p>
            <a:pPr marL="0" indent="0" algn="ctr">
              <a:buNone/>
            </a:pPr>
            <a:endParaRPr lang="en-US" sz="1400" b="1" dirty="0">
              <a:solidFill>
                <a:srgbClr val="0070C0"/>
              </a:solidFill>
              <a:latin typeface="Arial" panose="020B0604020202020204" pitchFamily="34" charset="0"/>
              <a:cs typeface="Arial" panose="020B0604020202020204" pitchFamily="34" charset="0"/>
            </a:endParaRPr>
          </a:p>
          <a:p>
            <a:pPr marL="0" indent="0" algn="ctr">
              <a:buNone/>
            </a:pPr>
            <a:r>
              <a:rPr lang="en-US" sz="1400" b="1" dirty="0">
                <a:solidFill>
                  <a:srgbClr val="0070C0"/>
                </a:solidFill>
                <a:latin typeface="Arial" panose="020B0604020202020204" pitchFamily="34" charset="0"/>
                <a:cs typeface="Arial" panose="020B0604020202020204" pitchFamily="34" charset="0"/>
              </a:rPr>
              <a:t>Department of Ophthalmology &amp; Visual Science, </a:t>
            </a:r>
          </a:p>
          <a:p>
            <a:pPr marL="0" indent="0" algn="ctr">
              <a:buNone/>
            </a:pPr>
            <a:r>
              <a:rPr lang="en-US" sz="1400" b="1" dirty="0">
                <a:solidFill>
                  <a:srgbClr val="0070C0"/>
                </a:solidFill>
                <a:latin typeface="Arial" panose="020B0604020202020204" pitchFamily="34" charset="0"/>
                <a:cs typeface="Arial" panose="020B0604020202020204" pitchFamily="34" charset="0"/>
              </a:rPr>
              <a:t>Rutgers New Jersey Medical School</a:t>
            </a:r>
          </a:p>
        </p:txBody>
      </p:sp>
      <p:pic>
        <p:nvPicPr>
          <p:cNvPr id="5" name="Picture 4" descr="Logo, company name&#10;&#10;Description automatically generated">
            <a:extLst>
              <a:ext uri="{FF2B5EF4-FFF2-40B4-BE49-F238E27FC236}">
                <a16:creationId xmlns:a16="http://schemas.microsoft.com/office/drawing/2014/main" id="{F135F46E-8237-46E5-B60C-850E74F829BA}"/>
              </a:ext>
            </a:extLst>
          </p:cNvPr>
          <p:cNvPicPr>
            <a:picLocks noChangeAspect="1"/>
          </p:cNvPicPr>
          <p:nvPr/>
        </p:nvPicPr>
        <p:blipFill rotWithShape="1">
          <a:blip r:embed="rId5">
            <a:extLst>
              <a:ext uri="{28A0092B-C50C-407E-A947-70E740481C1C}">
                <a14:useLocalDpi xmlns:a14="http://schemas.microsoft.com/office/drawing/2010/main" val="0"/>
              </a:ext>
            </a:extLst>
          </a:blip>
          <a:srcRect b="67961"/>
          <a:stretch/>
        </p:blipFill>
        <p:spPr>
          <a:xfrm>
            <a:off x="3467324" y="215017"/>
            <a:ext cx="5494020" cy="1173480"/>
          </a:xfrm>
          <a:prstGeom prst="rect">
            <a:avLst/>
          </a:prstGeom>
        </p:spPr>
      </p:pic>
      <p:pic>
        <p:nvPicPr>
          <p:cNvPr id="6" name="Online Media 5" descr="Recorded Sound">
            <a:hlinkClick r:id="" action="ppaction://media"/>
            <a:extLst>
              <a:ext uri="{FF2B5EF4-FFF2-40B4-BE49-F238E27FC236}">
                <a16:creationId xmlns:a16="http://schemas.microsoft.com/office/drawing/2014/main" id="{072AAF13-F209-A84B-84ED-CF9BE93EDA9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35219" y="5544323"/>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27463"/>
    </mc:Choice>
    <mc:Fallback xmlns="">
      <p:transition spd="slow" advTm="274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5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05858"/>
            <a:ext cx="11684000" cy="928837"/>
          </a:xfrm>
        </p:spPr>
        <p:txBody>
          <a:bodyPr>
            <a:normAutofit fontScale="90000"/>
          </a:bodyPr>
          <a:lstStyle/>
          <a:p>
            <a:pPr algn="ctr">
              <a:defRPr/>
            </a:pPr>
            <a:r>
              <a:rPr lang="en-US" sz="3600" dirty="0">
                <a:solidFill>
                  <a:srgbClr val="3B5B6F"/>
                </a:solidFill>
                <a:cs typeface="Arial" panose="020B0604020202020204" pitchFamily="34" charset="0"/>
              </a:rPr>
              <a:t>26</a:t>
            </a:r>
            <a:r>
              <a:rPr lang="en-US" sz="3600" b="1" dirty="0">
                <a:solidFill>
                  <a:srgbClr val="3B5B6F"/>
                </a:solidFill>
                <a:latin typeface="Arial" panose="020B0604020202020204" pitchFamily="34" charset="0"/>
                <a:cs typeface="Arial" panose="020B0604020202020204" pitchFamily="34" charset="0"/>
              </a:rPr>
              <a:t>-Year-Old Male </a:t>
            </a:r>
            <a:r>
              <a:rPr lang="en-US" sz="3600" dirty="0">
                <a:solidFill>
                  <a:srgbClr val="3B5B6F"/>
                </a:solidFill>
                <a:cs typeface="Arial" panose="020B0604020202020204" pitchFamily="34" charset="0"/>
              </a:rPr>
              <a:t>with Progressive Blurry Vision </a:t>
            </a:r>
            <a:br>
              <a:rPr lang="en-US" sz="3600" dirty="0">
                <a:solidFill>
                  <a:srgbClr val="3B5B6F"/>
                </a:solidFill>
                <a:cs typeface="Arial" panose="020B0604020202020204" pitchFamily="34" charset="0"/>
              </a:rPr>
            </a:br>
            <a:r>
              <a:rPr lang="en-US" sz="3600" dirty="0">
                <a:solidFill>
                  <a:srgbClr val="3B5B6F"/>
                </a:solidFill>
                <a:cs typeface="Arial" panose="020B0604020202020204" pitchFamily="34" charset="0"/>
              </a:rPr>
              <a:t>&amp; Hearing Loss</a:t>
            </a:r>
            <a:endParaRPr lang="en-US" sz="3600" b="1" dirty="0">
              <a:solidFill>
                <a:srgbClr val="3B5B6F"/>
              </a:solidFill>
              <a:latin typeface="Arial" panose="020B0604020202020204" pitchFamily="34" charset="0"/>
              <a:cs typeface="Arial" panose="020B0604020202020204" pitchFamily="34" charset="0"/>
            </a:endParaRPr>
          </a:p>
        </p:txBody>
      </p:sp>
      <p:sp>
        <p:nvSpPr>
          <p:cNvPr id="5123" name="Rectangle 3"/>
          <p:cNvSpPr>
            <a:spLocks noGrp="1" noChangeArrowheads="1"/>
          </p:cNvSpPr>
          <p:nvPr>
            <p:ph idx="1"/>
          </p:nvPr>
        </p:nvSpPr>
        <p:spPr>
          <a:xfrm>
            <a:off x="1409246" y="1780143"/>
            <a:ext cx="9727578" cy="4571999"/>
          </a:xfrm>
        </p:spPr>
        <p:txBody>
          <a:bodyPr>
            <a:normAutofit/>
          </a:bodyPr>
          <a:lstStyle/>
          <a:p>
            <a:pPr>
              <a:lnSpc>
                <a:spcPct val="90000"/>
              </a:lnSpc>
            </a:pPr>
            <a:r>
              <a:rPr lang="en-US" altLang="en-US" sz="3600" dirty="0">
                <a:solidFill>
                  <a:srgbClr val="3B5B6F"/>
                </a:solidFill>
                <a:latin typeface="Arial" panose="020B0604020202020204" pitchFamily="34" charset="0"/>
                <a:cs typeface="Arial" panose="020B0604020202020204" pitchFamily="34" charset="0"/>
              </a:rPr>
              <a:t>Presents to emergency department with a 2 month history of left-sided blurry vision that is progressive in nature and left-sided hearing loss.</a:t>
            </a:r>
          </a:p>
        </p:txBody>
      </p:sp>
      <p:sp>
        <p:nvSpPr>
          <p:cNvPr id="5125" name="Slide Number Placeholder 5"/>
          <p:cNvSpPr>
            <a:spLocks noGrp="1"/>
          </p:cNvSpPr>
          <p:nvPr>
            <p:ph type="sldNum" sz="quarter" idx="12"/>
          </p:nvPr>
        </p:nvSpPr>
        <p:spPr>
          <a:xfrm>
            <a:off x="6096000" y="635214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a:t>
            </a:fld>
            <a:endParaRPr kumimoji="0" lang="en-US" altLang="en-US" sz="1400" b="0" dirty="0">
              <a:solidFill>
                <a:schemeClr val="tx2"/>
              </a:solidFill>
              <a:latin typeface="Arial Black" panose="020B0A04020102020204" pitchFamily="34" charset="0"/>
            </a:endParaRPr>
          </a:p>
        </p:txBody>
      </p:sp>
      <p:pic>
        <p:nvPicPr>
          <p:cNvPr id="2" name="Online Media 1" descr="Recorded Sound">
            <a:hlinkClick r:id="" action="ppaction://media"/>
            <a:extLst>
              <a:ext uri="{FF2B5EF4-FFF2-40B4-BE49-F238E27FC236}">
                <a16:creationId xmlns:a16="http://schemas.microsoft.com/office/drawing/2014/main" id="{C363966F-9B3C-8044-8CF6-C372E53D04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1960" y="5539342"/>
            <a:ext cx="812800" cy="812800"/>
          </a:xfrm>
          <a:prstGeom prst="rect">
            <a:avLst/>
          </a:prstGeom>
        </p:spPr>
      </p:pic>
    </p:spTree>
    <p:extLst>
      <p:ext uri="{BB962C8B-B14F-4D97-AF65-F5344CB8AC3E}">
        <p14:creationId xmlns:p14="http://schemas.microsoft.com/office/powerpoint/2010/main" val="2416888013"/>
      </p:ext>
    </p:extLst>
  </p:cSld>
  <p:clrMapOvr>
    <a:masterClrMapping/>
  </p:clrMapOvr>
  <mc:AlternateContent xmlns:mc="http://schemas.openxmlformats.org/markup-compatibility/2006" xmlns:p14="http://schemas.microsoft.com/office/powerpoint/2010/main">
    <mc:Choice Requires="p14">
      <p:transition spd="slow" p14:dur="2000" advTm="10795"/>
    </mc:Choice>
    <mc:Fallback xmlns="">
      <p:transition spd="slow" advTm="107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05858"/>
            <a:ext cx="11684000" cy="928837"/>
          </a:xfrm>
        </p:spPr>
        <p:txBody>
          <a:bodyPr>
            <a:normAutofit/>
          </a:bodyPr>
          <a:lstStyle/>
          <a:p>
            <a:pPr algn="ctr">
              <a:defRPr/>
            </a:pPr>
            <a:r>
              <a:rPr lang="en-US" sz="3600" dirty="0">
                <a:solidFill>
                  <a:srgbClr val="3B5B6F"/>
                </a:solidFill>
                <a:cs typeface="Arial" panose="020B0604020202020204" pitchFamily="34" charset="0"/>
              </a:rPr>
              <a:t>26 year old male with left-sided blurry vision</a:t>
            </a:r>
            <a:endParaRPr lang="en-US" sz="3600" b="1" dirty="0">
              <a:solidFill>
                <a:srgbClr val="3B5B6F"/>
              </a:solidFill>
              <a:latin typeface="Arial" panose="020B0604020202020204" pitchFamily="34" charset="0"/>
              <a:cs typeface="Arial" panose="020B0604020202020204" pitchFamily="34" charset="0"/>
            </a:endParaRPr>
          </a:p>
        </p:txBody>
      </p:sp>
      <p:sp>
        <p:nvSpPr>
          <p:cNvPr id="5123" name="Rectangle 3"/>
          <p:cNvSpPr>
            <a:spLocks noGrp="1" noChangeArrowheads="1"/>
          </p:cNvSpPr>
          <p:nvPr>
            <p:ph idx="1"/>
          </p:nvPr>
        </p:nvSpPr>
        <p:spPr>
          <a:xfrm>
            <a:off x="589902" y="975724"/>
            <a:ext cx="11355355" cy="5184443"/>
          </a:xfrm>
        </p:spPr>
        <p:txBody>
          <a:bodyPr>
            <a:normAutofit fontScale="92500" lnSpcReduction="20000"/>
          </a:bodyPr>
          <a:lstStyle/>
          <a:p>
            <a:pPr marL="457200" lvl="1" indent="0">
              <a:lnSpc>
                <a:spcPct val="90000"/>
              </a:lnSpc>
              <a:buNone/>
            </a:pPr>
            <a:endParaRPr lang="en-US" altLang="en-US" sz="3200" dirty="0">
              <a:solidFill>
                <a:srgbClr val="3B5B6F"/>
              </a:solidFill>
              <a:latin typeface="Arial" panose="020B0604020202020204" pitchFamily="34" charset="0"/>
              <a:cs typeface="Arial" panose="020B0604020202020204" pitchFamily="34" charset="0"/>
            </a:endParaRPr>
          </a:p>
          <a:p>
            <a:r>
              <a:rPr lang="en-US" altLang="en-US" sz="3600" dirty="0">
                <a:solidFill>
                  <a:srgbClr val="3B5B6F"/>
                </a:solidFill>
                <a:latin typeface="Arial" panose="020B0604020202020204" pitchFamily="34" charset="0"/>
                <a:cs typeface="Arial" panose="020B0604020202020204" pitchFamily="34" charset="0"/>
              </a:rPr>
              <a:t>PMH: Autism spectrum disorder, Asthma, ADHD, HTN</a:t>
            </a:r>
          </a:p>
          <a:p>
            <a:r>
              <a:rPr lang="en-US" altLang="en-US" sz="3600" dirty="0">
                <a:solidFill>
                  <a:srgbClr val="3B5B6F"/>
                </a:solidFill>
                <a:cs typeface="Arial" panose="020B0604020202020204" pitchFamily="34" charset="0"/>
              </a:rPr>
              <a:t>POH: Strabismus surgery at 3 years old with amblyopia of right eye </a:t>
            </a:r>
          </a:p>
          <a:p>
            <a:r>
              <a:rPr lang="en-US" altLang="en-US" sz="3600" dirty="0">
                <a:solidFill>
                  <a:srgbClr val="3B5B6F"/>
                </a:solidFill>
                <a:latin typeface="Arial" panose="020B0604020202020204" pitchFamily="34" charset="0"/>
                <a:cs typeface="Arial" panose="020B0604020202020204" pitchFamily="34" charset="0"/>
              </a:rPr>
              <a:t>Medications: Ritalin</a:t>
            </a:r>
          </a:p>
          <a:p>
            <a:r>
              <a:rPr lang="en-US" altLang="en-US" sz="3600" dirty="0">
                <a:solidFill>
                  <a:srgbClr val="3B5B6F"/>
                </a:solidFill>
                <a:cs typeface="Arial" panose="020B0604020202020204" pitchFamily="34" charset="0"/>
              </a:rPr>
              <a:t>Family Hx: Huntington’s disease in mother, maternal aunt, and maternal grandmother</a:t>
            </a:r>
            <a:endParaRPr lang="en-US" altLang="en-US" sz="3600" dirty="0">
              <a:solidFill>
                <a:srgbClr val="3B5B6F"/>
              </a:solidFill>
              <a:latin typeface="Arial" panose="020B0604020202020204" pitchFamily="34" charset="0"/>
              <a:cs typeface="Arial" panose="020B0604020202020204" pitchFamily="34" charset="0"/>
            </a:endParaRPr>
          </a:p>
          <a:p>
            <a:r>
              <a:rPr lang="en-US" altLang="en-US" sz="3600" dirty="0">
                <a:solidFill>
                  <a:srgbClr val="3B5B6F"/>
                </a:solidFill>
                <a:cs typeface="Arial" panose="020B0604020202020204" pitchFamily="34" charset="0"/>
              </a:rPr>
              <a:t>Social Hx: No alcohol or drug use, no recent travel</a:t>
            </a:r>
          </a:p>
          <a:p>
            <a:r>
              <a:rPr lang="en-US" altLang="en-US" sz="3600" dirty="0">
                <a:solidFill>
                  <a:srgbClr val="3B5B6F"/>
                </a:solidFill>
                <a:latin typeface="Arial" panose="020B0604020202020204" pitchFamily="34" charset="0"/>
                <a:cs typeface="Arial" panose="020B0604020202020204" pitchFamily="34" charset="0"/>
              </a:rPr>
              <a:t>Patient was previously evaluated by ENT one month prior for hearing loss. Hearing loss was diagnosed as sensorineural and the initial CT scan was read as negative</a:t>
            </a:r>
          </a:p>
        </p:txBody>
      </p:sp>
      <p:sp>
        <p:nvSpPr>
          <p:cNvPr id="5125" name="Slide Number Placeholder 5"/>
          <p:cNvSpPr>
            <a:spLocks noGrp="1"/>
          </p:cNvSpPr>
          <p:nvPr>
            <p:ph type="sldNum" sz="quarter" idx="12"/>
          </p:nvPr>
        </p:nvSpPr>
        <p:spPr>
          <a:xfrm>
            <a:off x="5878975" y="644747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3</a:t>
            </a:fld>
            <a:endParaRPr kumimoji="0" lang="en-US" altLang="en-US" sz="1400" b="0" dirty="0">
              <a:solidFill>
                <a:schemeClr val="tx2"/>
              </a:solidFill>
              <a:latin typeface="Arial Black" panose="020B0A04020102020204" pitchFamily="34" charset="0"/>
            </a:endParaRPr>
          </a:p>
        </p:txBody>
      </p:sp>
      <p:pic>
        <p:nvPicPr>
          <p:cNvPr id="3" name="Online Media 2" descr="Recorded Sound">
            <a:hlinkClick r:id="" action="ppaction://media"/>
            <a:extLst>
              <a:ext uri="{FF2B5EF4-FFF2-40B4-BE49-F238E27FC236}">
                <a16:creationId xmlns:a16="http://schemas.microsoft.com/office/drawing/2014/main" id="{E02DBE85-9B21-364D-AC65-E05354C18E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26875" y="5539342"/>
            <a:ext cx="812800" cy="812800"/>
          </a:xfrm>
          <a:prstGeom prst="rect">
            <a:avLst/>
          </a:prstGeom>
        </p:spPr>
      </p:pic>
    </p:spTree>
    <p:extLst>
      <p:ext uri="{BB962C8B-B14F-4D97-AF65-F5344CB8AC3E}">
        <p14:creationId xmlns:p14="http://schemas.microsoft.com/office/powerpoint/2010/main" val="2577697122"/>
      </p:ext>
    </p:extLst>
  </p:cSld>
  <p:clrMapOvr>
    <a:masterClrMapping/>
  </p:clrMapOvr>
  <mc:AlternateContent xmlns:mc="http://schemas.openxmlformats.org/markup-compatibility/2006" xmlns:p14="http://schemas.microsoft.com/office/powerpoint/2010/main">
    <mc:Choice Requires="p14">
      <p:transition spd="slow" p14:dur="2000" advTm="23614"/>
    </mc:Choice>
    <mc:Fallback xmlns="">
      <p:transition spd="slow" advTm="23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7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1337527" y="1434695"/>
            <a:ext cx="9531459" cy="3657070"/>
          </a:xfrm>
        </p:spPr>
        <p:txBody>
          <a:bodyPr numCol="2">
            <a:normAutofit fontScale="92500"/>
          </a:bodyPr>
          <a:lstStyle/>
          <a:p>
            <a:pPr marL="0" indent="0">
              <a:buNone/>
            </a:pPr>
            <a:r>
              <a:rPr lang="en-US" altLang="en-US" sz="3600" dirty="0">
                <a:solidFill>
                  <a:srgbClr val="3B5B6F"/>
                </a:solidFill>
                <a:cs typeface="Arial" panose="020B0604020202020204" pitchFamily="34" charset="0"/>
              </a:rPr>
              <a:t>ROS </a:t>
            </a:r>
          </a:p>
          <a:p>
            <a:r>
              <a:rPr lang="en-US" altLang="en-US" sz="3600" dirty="0">
                <a:solidFill>
                  <a:srgbClr val="3B5B6F"/>
                </a:solidFill>
                <a:cs typeface="Arial" panose="020B0604020202020204" pitchFamily="34" charset="0"/>
              </a:rPr>
              <a:t>(+) L sided hearing loss  </a:t>
            </a:r>
          </a:p>
          <a:p>
            <a:r>
              <a:rPr lang="en-US" altLang="en-US" sz="3600" dirty="0">
                <a:solidFill>
                  <a:srgbClr val="3B5B6F"/>
                </a:solidFill>
                <a:cs typeface="Arial" panose="020B0604020202020204" pitchFamily="34" charset="0"/>
              </a:rPr>
              <a:t>(-) Headache </a:t>
            </a:r>
          </a:p>
          <a:p>
            <a:r>
              <a:rPr lang="en-US" altLang="en-US" sz="3600" dirty="0">
                <a:solidFill>
                  <a:srgbClr val="3B5B6F"/>
                </a:solidFill>
                <a:cs typeface="Arial" panose="020B0604020202020204" pitchFamily="34" charset="0"/>
              </a:rPr>
              <a:t>(-) Lethargy</a:t>
            </a:r>
          </a:p>
          <a:p>
            <a:r>
              <a:rPr lang="en-US" altLang="en-US" sz="3600" dirty="0">
                <a:solidFill>
                  <a:srgbClr val="3B5B6F"/>
                </a:solidFill>
                <a:cs typeface="Arial" panose="020B0604020202020204" pitchFamily="34" charset="0"/>
              </a:rPr>
              <a:t>(-) Weakness</a:t>
            </a:r>
          </a:p>
          <a:p>
            <a:r>
              <a:rPr lang="en-US" altLang="en-US" sz="3600" dirty="0">
                <a:solidFill>
                  <a:srgbClr val="3B5B6F"/>
                </a:solidFill>
                <a:cs typeface="Arial" panose="020B0604020202020204" pitchFamily="34" charset="0"/>
              </a:rPr>
              <a:t>(-) Fevers</a:t>
            </a:r>
          </a:p>
          <a:p>
            <a:pPr marL="0" indent="0">
              <a:buNone/>
            </a:pPr>
            <a:endParaRPr lang="en-US" altLang="en-US" sz="3600" dirty="0">
              <a:solidFill>
                <a:srgbClr val="3B5B6F"/>
              </a:solidFill>
              <a:cs typeface="Arial" panose="020B0604020202020204" pitchFamily="34" charset="0"/>
            </a:endParaRPr>
          </a:p>
          <a:p>
            <a:r>
              <a:rPr lang="en-US" altLang="en-US" sz="3600" dirty="0">
                <a:solidFill>
                  <a:srgbClr val="3B5B6F"/>
                </a:solidFill>
                <a:cs typeface="Arial" panose="020B0604020202020204" pitchFamily="34" charset="0"/>
              </a:rPr>
              <a:t>(-) Transient visual </a:t>
            </a:r>
          </a:p>
          <a:p>
            <a:pPr marL="0" indent="0">
              <a:buNone/>
            </a:pPr>
            <a:r>
              <a:rPr lang="en-US" altLang="en-US" sz="3600" dirty="0">
                <a:solidFill>
                  <a:srgbClr val="3B5B6F"/>
                </a:solidFill>
                <a:cs typeface="Arial" panose="020B0604020202020204" pitchFamily="34" charset="0"/>
              </a:rPr>
              <a:t>obscurations</a:t>
            </a:r>
          </a:p>
          <a:p>
            <a:r>
              <a:rPr lang="en-US" altLang="en-US" sz="3600" dirty="0">
                <a:solidFill>
                  <a:srgbClr val="3B5B6F"/>
                </a:solidFill>
                <a:cs typeface="Arial" panose="020B0604020202020204" pitchFamily="34" charset="0"/>
              </a:rPr>
              <a:t>(-) Diplopia  </a:t>
            </a:r>
          </a:p>
          <a:p>
            <a:pPr marL="0" indent="0">
              <a:buNone/>
            </a:pPr>
            <a:endParaRPr lang="en-US" altLang="en-US" sz="3600" dirty="0">
              <a:solidFill>
                <a:srgbClr val="3B5B6F"/>
              </a:solidFill>
              <a:cs typeface="Arial" panose="020B0604020202020204" pitchFamily="34" charset="0"/>
            </a:endParaRPr>
          </a:p>
          <a:p>
            <a:pPr>
              <a:lnSpc>
                <a:spcPct val="90000"/>
              </a:lnSpc>
            </a:pPr>
            <a:endParaRPr lang="en-US" altLang="en-US" sz="3600" dirty="0">
              <a:solidFill>
                <a:srgbClr val="3B5B6F"/>
              </a:solidFill>
            </a:endParaRPr>
          </a:p>
        </p:txBody>
      </p:sp>
      <p:sp>
        <p:nvSpPr>
          <p:cNvPr id="5125" name="Slide Number Placeholder 5"/>
          <p:cNvSpPr>
            <a:spLocks noGrp="1"/>
          </p:cNvSpPr>
          <p:nvPr>
            <p:ph type="sldNum" sz="quarter" idx="12"/>
          </p:nvPr>
        </p:nvSpPr>
        <p:spPr>
          <a:xfrm>
            <a:off x="6096000" y="635214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4</a:t>
            </a:fld>
            <a:endParaRPr kumimoji="0" lang="en-US" altLang="en-US" sz="1400" b="0" dirty="0">
              <a:solidFill>
                <a:schemeClr val="tx2"/>
              </a:solidFill>
              <a:latin typeface="Arial Black" panose="020B0A04020102020204" pitchFamily="34" charset="0"/>
            </a:endParaRPr>
          </a:p>
        </p:txBody>
      </p:sp>
      <p:sp>
        <p:nvSpPr>
          <p:cNvPr id="10" name="Rectangle 2">
            <a:extLst>
              <a:ext uri="{FF2B5EF4-FFF2-40B4-BE49-F238E27FC236}">
                <a16:creationId xmlns:a16="http://schemas.microsoft.com/office/drawing/2014/main" id="{E8BEC73C-B8A1-3E4F-980C-AAE7806FDAA5}"/>
              </a:ext>
            </a:extLst>
          </p:cNvPr>
          <p:cNvSpPr>
            <a:spLocks noGrp="1" noChangeArrowheads="1"/>
          </p:cNvSpPr>
          <p:nvPr>
            <p:ph type="title"/>
          </p:nvPr>
        </p:nvSpPr>
        <p:spPr>
          <a:xfrm>
            <a:off x="261257" y="505858"/>
            <a:ext cx="11684000" cy="928837"/>
          </a:xfrm>
        </p:spPr>
        <p:txBody>
          <a:bodyPr>
            <a:normAutofit/>
          </a:bodyPr>
          <a:lstStyle/>
          <a:p>
            <a:pPr algn="ctr">
              <a:defRPr/>
            </a:pPr>
            <a:r>
              <a:rPr lang="en-US" sz="3600" dirty="0">
                <a:solidFill>
                  <a:srgbClr val="3B5B6F"/>
                </a:solidFill>
                <a:cs typeface="Arial" panose="020B0604020202020204" pitchFamily="34" charset="0"/>
              </a:rPr>
              <a:t>26 year old male with left-sided blurry vision</a:t>
            </a:r>
            <a:endParaRPr lang="en-US" sz="3600" b="1" dirty="0">
              <a:solidFill>
                <a:srgbClr val="3B5B6F"/>
              </a:solidFill>
              <a:latin typeface="Arial" panose="020B0604020202020204" pitchFamily="34" charset="0"/>
              <a:cs typeface="Arial" panose="020B0604020202020204" pitchFamily="34" charset="0"/>
            </a:endParaRPr>
          </a:p>
        </p:txBody>
      </p:sp>
      <p:pic>
        <p:nvPicPr>
          <p:cNvPr id="2" name="Online Media 1" descr="Recorded Sound">
            <a:hlinkClick r:id="" action="ppaction://media"/>
            <a:extLst>
              <a:ext uri="{FF2B5EF4-FFF2-40B4-BE49-F238E27FC236}">
                <a16:creationId xmlns:a16="http://schemas.microsoft.com/office/drawing/2014/main" id="{44CB27DF-19F1-E74A-AF78-7D7C9391AF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07233" y="5539342"/>
            <a:ext cx="812800" cy="812800"/>
          </a:xfrm>
          <a:prstGeom prst="rect">
            <a:avLst/>
          </a:prstGeom>
        </p:spPr>
      </p:pic>
    </p:spTree>
    <p:extLst>
      <p:ext uri="{BB962C8B-B14F-4D97-AF65-F5344CB8AC3E}">
        <p14:creationId xmlns:p14="http://schemas.microsoft.com/office/powerpoint/2010/main" val="4191650563"/>
      </p:ext>
    </p:extLst>
  </p:cSld>
  <p:clrMapOvr>
    <a:masterClrMapping/>
  </p:clrMapOvr>
  <mc:AlternateContent xmlns:mc="http://schemas.openxmlformats.org/markup-compatibility/2006" xmlns:p14="http://schemas.microsoft.com/office/powerpoint/2010/main">
    <mc:Choice Requires="p14">
      <p:transition p14:dur="0" advTm="9612"/>
    </mc:Choice>
    <mc:Fallback xmlns="">
      <p:transition advTm="96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74869"/>
            <a:ext cx="11684000" cy="928837"/>
          </a:xfrm>
        </p:spPr>
        <p:txBody>
          <a:bodyPr>
            <a:normAutofit/>
          </a:bodyPr>
          <a:lstStyle/>
          <a:p>
            <a:pPr algn="ctr">
              <a:defRPr/>
            </a:pPr>
            <a:r>
              <a:rPr lang="en-US" sz="3600" dirty="0">
                <a:solidFill>
                  <a:srgbClr val="3B5B6F"/>
                </a:solidFill>
                <a:cs typeface="Arial" panose="020B0604020202020204" pitchFamily="34" charset="0"/>
              </a:rPr>
              <a:t>Initial Evaluation by Ophthalmology </a:t>
            </a:r>
            <a:endParaRPr lang="en-US" sz="3600" b="1" dirty="0">
              <a:solidFill>
                <a:srgbClr val="3B5B6F"/>
              </a:solidFill>
              <a:latin typeface="Arial" panose="020B0604020202020204" pitchFamily="34" charset="0"/>
              <a:cs typeface="Arial" panose="020B0604020202020204" pitchFamily="34" charset="0"/>
            </a:endParaRPr>
          </a:p>
        </p:txBody>
      </p:sp>
      <p:sp>
        <p:nvSpPr>
          <p:cNvPr id="5125" name="Slide Number Placeholder 5"/>
          <p:cNvSpPr>
            <a:spLocks noGrp="1"/>
          </p:cNvSpPr>
          <p:nvPr>
            <p:ph type="sldNum" sz="quarter" idx="12"/>
          </p:nvPr>
        </p:nvSpPr>
        <p:spPr>
          <a:xfrm>
            <a:off x="5794433" y="6313654"/>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5</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sp>
        <p:nvSpPr>
          <p:cNvPr id="7" name="Rectangle 3">
            <a:extLst>
              <a:ext uri="{FF2B5EF4-FFF2-40B4-BE49-F238E27FC236}">
                <a16:creationId xmlns:a16="http://schemas.microsoft.com/office/drawing/2014/main" id="{1E4C3C42-2AE6-BC48-8453-4AD4D845BD08}"/>
              </a:ext>
            </a:extLst>
          </p:cNvPr>
          <p:cNvSpPr txBox="1">
            <a:spLocks noChangeArrowheads="1"/>
          </p:cNvSpPr>
          <p:nvPr/>
        </p:nvSpPr>
        <p:spPr>
          <a:xfrm>
            <a:off x="1010704" y="1386038"/>
            <a:ext cx="9567459" cy="4437246"/>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a:solidFill>
                  <a:srgbClr val="3B5B6F"/>
                </a:solidFill>
              </a:rPr>
              <a:t>Visual acuity (corrected): 20/80, 20/400</a:t>
            </a:r>
          </a:p>
          <a:p>
            <a:r>
              <a:rPr lang="en-US" altLang="en-US" sz="3200" dirty="0">
                <a:solidFill>
                  <a:srgbClr val="3B5B6F"/>
                </a:solidFill>
              </a:rPr>
              <a:t>Ishihara Color plates: R: 6/6, L: 4.5/6</a:t>
            </a:r>
          </a:p>
          <a:p>
            <a:r>
              <a:rPr lang="en-US" altLang="en-US" sz="3200" dirty="0">
                <a:solidFill>
                  <a:srgbClr val="3B5B6F"/>
                </a:solidFill>
              </a:rPr>
              <a:t>Pupils: R: 5=&gt;4, L: 5.5=&gt; 4.5 +1 left APD </a:t>
            </a:r>
          </a:p>
          <a:p>
            <a:r>
              <a:rPr lang="en-US" altLang="en-US" sz="3200" dirty="0">
                <a:solidFill>
                  <a:srgbClr val="3B5B6F"/>
                </a:solidFill>
              </a:rPr>
              <a:t>EOMs: Ortho in primary gaze, right eye has -1 elevation deficit, left eye normal </a:t>
            </a:r>
          </a:p>
          <a:p>
            <a:r>
              <a:rPr lang="en-US" altLang="en-US" sz="3200" dirty="0">
                <a:solidFill>
                  <a:srgbClr val="3B5B6F"/>
                </a:solidFill>
              </a:rPr>
              <a:t>IOP: 23, 20 </a:t>
            </a:r>
          </a:p>
          <a:p>
            <a:r>
              <a:rPr lang="en-US" altLang="en-US" sz="3200" dirty="0">
                <a:solidFill>
                  <a:srgbClr val="3B5B6F"/>
                </a:solidFill>
              </a:rPr>
              <a:t>Slit-lamp exam: </a:t>
            </a:r>
          </a:p>
          <a:p>
            <a:pPr lvl="1"/>
            <a:r>
              <a:rPr lang="en-US" altLang="en-US" sz="2800" dirty="0">
                <a:solidFill>
                  <a:srgbClr val="3B5B6F"/>
                </a:solidFill>
              </a:rPr>
              <a:t>R: narrow interpalpebral fissure (approximately 9 mm) when compared to L, no corneal pathology, anterior/posterior cortical lens changes, vitreous clear</a:t>
            </a:r>
          </a:p>
          <a:p>
            <a:pPr lvl="1"/>
            <a:r>
              <a:rPr lang="en-US" altLang="en-US" sz="2800" dirty="0">
                <a:solidFill>
                  <a:srgbClr val="3B5B6F"/>
                </a:solidFill>
              </a:rPr>
              <a:t>L: supraorbital lipoma (above left eyebrow), no corneal pathology, lens pigment present on lens capsule</a:t>
            </a:r>
          </a:p>
          <a:p>
            <a:r>
              <a:rPr lang="en-US" altLang="en-US" sz="3200" dirty="0">
                <a:solidFill>
                  <a:srgbClr val="3B5B6F"/>
                </a:solidFill>
              </a:rPr>
              <a:t>Dilated fundus exam:</a:t>
            </a:r>
          </a:p>
          <a:p>
            <a:pPr lvl="1"/>
            <a:r>
              <a:rPr lang="en-US" altLang="en-US" sz="2800" dirty="0">
                <a:solidFill>
                  <a:srgbClr val="3B5B6F"/>
                </a:solidFill>
              </a:rPr>
              <a:t>R: Florid disc edema with extension along superior arcade </a:t>
            </a:r>
          </a:p>
          <a:p>
            <a:pPr lvl="1"/>
            <a:r>
              <a:rPr lang="en-US" altLang="en-US" sz="2800" dirty="0">
                <a:solidFill>
                  <a:srgbClr val="3B5B6F"/>
                </a:solidFill>
              </a:rPr>
              <a:t>L: Florid disc edema, chorioretinal scarring observed in periphery superiorly, temporally, and inferiorly (most likely a chronic finding and not significant). Inferior lesion surrounded by retinal exudates.</a:t>
            </a:r>
            <a:endParaRPr lang="en-US" altLang="en-US" sz="3200" dirty="0">
              <a:solidFill>
                <a:srgbClr val="3B5B6F"/>
              </a:solidFill>
            </a:endParaRPr>
          </a:p>
        </p:txBody>
      </p:sp>
      <p:pic>
        <p:nvPicPr>
          <p:cNvPr id="2" name="Online Media 1" descr="Recorded Sound">
            <a:hlinkClick r:id="" action="ppaction://media"/>
            <a:extLst>
              <a:ext uri="{FF2B5EF4-FFF2-40B4-BE49-F238E27FC236}">
                <a16:creationId xmlns:a16="http://schemas.microsoft.com/office/drawing/2014/main" id="{DA5EFF9D-69F9-714F-A685-28B033D382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55178" y="5526052"/>
            <a:ext cx="812800" cy="812800"/>
          </a:xfrm>
          <a:prstGeom prst="rect">
            <a:avLst/>
          </a:prstGeom>
        </p:spPr>
      </p:pic>
    </p:spTree>
    <p:extLst>
      <p:ext uri="{BB962C8B-B14F-4D97-AF65-F5344CB8AC3E}">
        <p14:creationId xmlns:p14="http://schemas.microsoft.com/office/powerpoint/2010/main" val="2982329192"/>
      </p:ext>
    </p:extLst>
  </p:cSld>
  <p:clrMapOvr>
    <a:masterClrMapping/>
  </p:clrMapOvr>
  <mc:AlternateContent xmlns:mc="http://schemas.openxmlformats.org/markup-compatibility/2006" xmlns:p14="http://schemas.microsoft.com/office/powerpoint/2010/main">
    <mc:Choice Requires="p14">
      <p:transition spd="slow" p14:dur="2000" advTm="22022"/>
    </mc:Choice>
    <mc:Fallback xmlns="">
      <p:transition spd="slow" advTm="220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2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a:stretch>
            <a:fillRect/>
          </a:stretch>
        </p:blipFill>
        <p:spPr>
          <a:xfrm>
            <a:off x="5909600" y="1460672"/>
            <a:ext cx="4107982" cy="3680767"/>
          </a:xfrm>
          <a:prstGeom prst="rect">
            <a:avLst/>
          </a:prstGeom>
        </p:spPr>
      </p:pic>
      <p:sp>
        <p:nvSpPr>
          <p:cNvPr id="5" name="Rectangle 2"/>
          <p:cNvSpPr txBox="1">
            <a:spLocks noChangeArrowheads="1"/>
          </p:cNvSpPr>
          <p:nvPr/>
        </p:nvSpPr>
        <p:spPr>
          <a:xfrm>
            <a:off x="0" y="326712"/>
            <a:ext cx="11684000" cy="928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dirty="0">
                <a:solidFill>
                  <a:srgbClr val="3B5B6F"/>
                </a:solidFill>
                <a:cs typeface="Arial" panose="020B0604020202020204" pitchFamily="34" charset="0"/>
              </a:rPr>
              <a:t>Emergency Room Fundus Exam</a:t>
            </a:r>
          </a:p>
        </p:txBody>
      </p:sp>
      <p:sp>
        <p:nvSpPr>
          <p:cNvPr id="7" name="TextBox 6">
            <a:extLst>
              <a:ext uri="{FF2B5EF4-FFF2-40B4-BE49-F238E27FC236}">
                <a16:creationId xmlns:a16="http://schemas.microsoft.com/office/drawing/2014/main" id="{6B32210B-E19A-284D-8DD7-F5B33DCE9702}"/>
              </a:ext>
            </a:extLst>
          </p:cNvPr>
          <p:cNvSpPr txBox="1"/>
          <p:nvPr/>
        </p:nvSpPr>
        <p:spPr>
          <a:xfrm>
            <a:off x="3841493" y="5461041"/>
            <a:ext cx="3338946" cy="523220"/>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Optic Disc Edema</a:t>
            </a:r>
          </a:p>
        </p:txBody>
      </p:sp>
      <p:pic>
        <p:nvPicPr>
          <p:cNvPr id="2" name="Picture 1"/>
          <p:cNvPicPr>
            <a:picLocks noChangeAspect="1"/>
          </p:cNvPicPr>
          <p:nvPr/>
        </p:nvPicPr>
        <p:blipFill>
          <a:blip r:embed="rId6"/>
          <a:stretch>
            <a:fillRect/>
          </a:stretch>
        </p:blipFill>
        <p:spPr>
          <a:xfrm>
            <a:off x="1302144" y="1471858"/>
            <a:ext cx="4174423" cy="3672775"/>
          </a:xfrm>
          <a:prstGeom prst="rect">
            <a:avLst/>
          </a:prstGeom>
        </p:spPr>
      </p:pic>
      <p:sp>
        <p:nvSpPr>
          <p:cNvPr id="8" name="Right Arrow 7">
            <a:extLst>
              <a:ext uri="{FF2B5EF4-FFF2-40B4-BE49-F238E27FC236}">
                <a16:creationId xmlns:a16="http://schemas.microsoft.com/office/drawing/2014/main" id="{2428DA0E-69F0-CB47-A42D-E7429948F50C}"/>
              </a:ext>
            </a:extLst>
          </p:cNvPr>
          <p:cNvSpPr/>
          <p:nvPr/>
        </p:nvSpPr>
        <p:spPr>
          <a:xfrm rot="14671106" flipV="1">
            <a:off x="3934379" y="4404061"/>
            <a:ext cx="2003226" cy="319168"/>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ight Arrow 8">
            <a:extLst>
              <a:ext uri="{FF2B5EF4-FFF2-40B4-BE49-F238E27FC236}">
                <a16:creationId xmlns:a16="http://schemas.microsoft.com/office/drawing/2014/main" id="{2428DA0E-69F0-CB47-A42D-E7429948F50C}"/>
              </a:ext>
            </a:extLst>
          </p:cNvPr>
          <p:cNvSpPr/>
          <p:nvPr/>
        </p:nvSpPr>
        <p:spPr>
          <a:xfrm rot="18069958" flipV="1">
            <a:off x="5159632" y="4352517"/>
            <a:ext cx="2201297" cy="319168"/>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2487024" y="1031171"/>
            <a:ext cx="1603324" cy="461665"/>
          </a:xfrm>
          <a:prstGeom prst="rect">
            <a:avLst/>
          </a:prstGeom>
          <a:noFill/>
        </p:spPr>
        <p:txBody>
          <a:bodyPr wrap="none" rtlCol="0">
            <a:spAutoFit/>
          </a:bodyPr>
          <a:lstStyle/>
          <a:p>
            <a:r>
              <a:rPr lang="en-US" sz="2400" b="1" dirty="0">
                <a:solidFill>
                  <a:schemeClr val="accent1">
                    <a:lumMod val="50000"/>
                  </a:schemeClr>
                </a:solidFill>
                <a:latin typeface="Arial" panose="020B0604020202020204" pitchFamily="34" charset="0"/>
                <a:cs typeface="Arial" panose="020B0604020202020204" pitchFamily="34" charset="0"/>
              </a:rPr>
              <a:t>Right Eye</a:t>
            </a:r>
          </a:p>
        </p:txBody>
      </p:sp>
      <p:sp>
        <p:nvSpPr>
          <p:cNvPr id="12" name="TextBox 11"/>
          <p:cNvSpPr txBox="1"/>
          <p:nvPr/>
        </p:nvSpPr>
        <p:spPr>
          <a:xfrm>
            <a:off x="7180439" y="1036974"/>
            <a:ext cx="1382110" cy="461665"/>
          </a:xfrm>
          <a:prstGeom prst="rect">
            <a:avLst/>
          </a:prstGeom>
          <a:noFill/>
        </p:spPr>
        <p:txBody>
          <a:bodyPr wrap="none" rtlCol="0">
            <a:spAutoFit/>
          </a:bodyPr>
          <a:lstStyle/>
          <a:p>
            <a:r>
              <a:rPr lang="en-US" sz="2400" b="1" dirty="0">
                <a:solidFill>
                  <a:schemeClr val="accent1">
                    <a:lumMod val="50000"/>
                  </a:schemeClr>
                </a:solidFill>
                <a:latin typeface="Arial" panose="020B0604020202020204" pitchFamily="34" charset="0"/>
                <a:cs typeface="Arial" panose="020B0604020202020204" pitchFamily="34" charset="0"/>
              </a:rPr>
              <a:t>Left Eye</a:t>
            </a:r>
          </a:p>
        </p:txBody>
      </p:sp>
      <p:sp>
        <p:nvSpPr>
          <p:cNvPr id="13" name="TextBox 12">
            <a:extLst>
              <a:ext uri="{FF2B5EF4-FFF2-40B4-BE49-F238E27FC236}">
                <a16:creationId xmlns:a16="http://schemas.microsoft.com/office/drawing/2014/main" id="{6B32210B-E19A-284D-8DD7-F5B33DCE9702}"/>
              </a:ext>
            </a:extLst>
          </p:cNvPr>
          <p:cNvSpPr txBox="1"/>
          <p:nvPr/>
        </p:nvSpPr>
        <p:spPr>
          <a:xfrm>
            <a:off x="7336300" y="5291763"/>
            <a:ext cx="3338946" cy="1384995"/>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What other tests would you like to order? </a:t>
            </a:r>
          </a:p>
        </p:txBody>
      </p:sp>
      <p:pic>
        <p:nvPicPr>
          <p:cNvPr id="3" name="Online Media 2" descr="Recorded Sound">
            <a:hlinkClick r:id="" action="ppaction://media"/>
            <a:extLst>
              <a:ext uri="{FF2B5EF4-FFF2-40B4-BE49-F238E27FC236}">
                <a16:creationId xmlns:a16="http://schemas.microsoft.com/office/drawing/2014/main" id="{6BB6F1B8-0AFA-8245-A4D3-513CCB02724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31107" y="5577860"/>
            <a:ext cx="812800" cy="812800"/>
          </a:xfrm>
          <a:prstGeom prst="rect">
            <a:avLst/>
          </a:prstGeom>
        </p:spPr>
      </p:pic>
      <p:sp>
        <p:nvSpPr>
          <p:cNvPr id="14" name="Slide Number Placeholder 5">
            <a:extLst>
              <a:ext uri="{FF2B5EF4-FFF2-40B4-BE49-F238E27FC236}">
                <a16:creationId xmlns:a16="http://schemas.microsoft.com/office/drawing/2014/main" id="{6410BC38-896D-3242-90A4-32DD921F260B}"/>
              </a:ext>
            </a:extLst>
          </p:cNvPr>
          <p:cNvSpPr>
            <a:spLocks noGrp="1"/>
          </p:cNvSpPr>
          <p:nvPr>
            <p:ph type="sldNum" sz="quarter" idx="12"/>
          </p:nvPr>
        </p:nvSpPr>
        <p:spPr>
          <a:xfrm>
            <a:off x="5690261" y="639066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6</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52334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322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bldLst>
      <p:bldP spid="7" grpId="0" animBg="1"/>
      <p:bldP spid="8" grpId="0" animBg="1"/>
      <p:bldP spid="9"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38199" y="126293"/>
            <a:ext cx="10515600" cy="1325563"/>
          </a:xfrm>
        </p:spPr>
        <p:txBody>
          <a:bodyPr>
            <a:normAutofit/>
          </a:bodyPr>
          <a:lstStyle/>
          <a:p>
            <a:pPr algn="ctr">
              <a:defRPr/>
            </a:pPr>
            <a:r>
              <a:rPr lang="en-US" sz="4000" b="1" dirty="0">
                <a:solidFill>
                  <a:srgbClr val="3B5B6F"/>
                </a:solidFill>
              </a:rPr>
              <a:t>Optical Coherence Tomography – Optic Nerve</a:t>
            </a:r>
          </a:p>
        </p:txBody>
      </p:sp>
      <p:pic>
        <p:nvPicPr>
          <p:cNvPr id="5" name="Picture 4"/>
          <p:cNvPicPr>
            <a:picLocks noChangeAspect="1"/>
          </p:cNvPicPr>
          <p:nvPr/>
        </p:nvPicPr>
        <p:blipFill>
          <a:blip r:embed="rId4"/>
          <a:stretch>
            <a:fillRect/>
          </a:stretch>
        </p:blipFill>
        <p:spPr>
          <a:xfrm>
            <a:off x="2997993" y="1354137"/>
            <a:ext cx="3907632" cy="5172783"/>
          </a:xfrm>
          <a:prstGeom prst="rect">
            <a:avLst/>
          </a:prstGeom>
        </p:spPr>
      </p:pic>
      <p:sp>
        <p:nvSpPr>
          <p:cNvPr id="6" name="TextBox 5">
            <a:extLst>
              <a:ext uri="{FF2B5EF4-FFF2-40B4-BE49-F238E27FC236}">
                <a16:creationId xmlns:a16="http://schemas.microsoft.com/office/drawing/2014/main" id="{6B32210B-E19A-284D-8DD7-F5B33DCE9702}"/>
              </a:ext>
            </a:extLst>
          </p:cNvPr>
          <p:cNvSpPr txBox="1"/>
          <p:nvPr/>
        </p:nvSpPr>
        <p:spPr>
          <a:xfrm>
            <a:off x="7055157" y="1365611"/>
            <a:ext cx="3453475" cy="3108543"/>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Poor quality images due to significant disc edema causing distortion. Poor patient compliance with exam as well.</a:t>
            </a:r>
          </a:p>
        </p:txBody>
      </p:sp>
      <p:sp>
        <p:nvSpPr>
          <p:cNvPr id="7" name="TextBox 6">
            <a:extLst>
              <a:ext uri="{FF2B5EF4-FFF2-40B4-BE49-F238E27FC236}">
                <a16:creationId xmlns:a16="http://schemas.microsoft.com/office/drawing/2014/main" id="{6B32210B-E19A-284D-8DD7-F5B33DCE9702}"/>
              </a:ext>
            </a:extLst>
          </p:cNvPr>
          <p:cNvSpPr txBox="1"/>
          <p:nvPr/>
        </p:nvSpPr>
        <p:spPr>
          <a:xfrm>
            <a:off x="7055158" y="4712708"/>
            <a:ext cx="3453474" cy="1384995"/>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Elevation of the nerve is appreciated</a:t>
            </a:r>
          </a:p>
        </p:txBody>
      </p:sp>
      <p:pic>
        <p:nvPicPr>
          <p:cNvPr id="2" name="Online Media 1" descr="Recorded Sound">
            <a:hlinkClick r:id="" action="ppaction://media"/>
            <a:extLst>
              <a:ext uri="{FF2B5EF4-FFF2-40B4-BE49-F238E27FC236}">
                <a16:creationId xmlns:a16="http://schemas.microsoft.com/office/drawing/2014/main" id="{147F7823-068B-4342-870B-BB386C5621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58166" y="5521326"/>
            <a:ext cx="812800" cy="812800"/>
          </a:xfrm>
          <a:prstGeom prst="rect">
            <a:avLst/>
          </a:prstGeom>
        </p:spPr>
      </p:pic>
      <p:sp>
        <p:nvSpPr>
          <p:cNvPr id="8" name="Slide Number Placeholder 5">
            <a:extLst>
              <a:ext uri="{FF2B5EF4-FFF2-40B4-BE49-F238E27FC236}">
                <a16:creationId xmlns:a16="http://schemas.microsoft.com/office/drawing/2014/main" id="{229D0050-B3AC-B145-9655-3E300E32DAC5}"/>
              </a:ext>
            </a:extLst>
          </p:cNvPr>
          <p:cNvSpPr>
            <a:spLocks noGrp="1"/>
          </p:cNvSpPr>
          <p:nvPr>
            <p:ph type="sldNum" sz="quarter" idx="12"/>
          </p:nvPr>
        </p:nvSpPr>
        <p:spPr>
          <a:xfrm>
            <a:off x="6095999" y="652692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7</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78588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67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379903" y="0"/>
            <a:ext cx="11178073" cy="1325563"/>
          </a:xfrm>
        </p:spPr>
        <p:txBody>
          <a:bodyPr>
            <a:normAutofit/>
          </a:bodyPr>
          <a:lstStyle/>
          <a:p>
            <a:pPr algn="ctr">
              <a:defRPr/>
            </a:pPr>
            <a:r>
              <a:rPr lang="en-US" sz="4000" b="1" dirty="0">
                <a:solidFill>
                  <a:srgbClr val="3B5B6F"/>
                </a:solidFill>
              </a:rPr>
              <a:t>Visual Field Testing</a:t>
            </a:r>
          </a:p>
        </p:txBody>
      </p:sp>
      <p:pic>
        <p:nvPicPr>
          <p:cNvPr id="5" name="Picture 4"/>
          <p:cNvPicPr>
            <a:picLocks noChangeAspect="1"/>
          </p:cNvPicPr>
          <p:nvPr/>
        </p:nvPicPr>
        <p:blipFill>
          <a:blip r:embed="rId5"/>
          <a:stretch>
            <a:fillRect/>
          </a:stretch>
        </p:blipFill>
        <p:spPr>
          <a:xfrm>
            <a:off x="4687090" y="1130055"/>
            <a:ext cx="3587515" cy="4563623"/>
          </a:xfrm>
          <a:prstGeom prst="rect">
            <a:avLst/>
          </a:prstGeom>
        </p:spPr>
      </p:pic>
      <p:pic>
        <p:nvPicPr>
          <p:cNvPr id="6" name="Picture 5"/>
          <p:cNvPicPr>
            <a:picLocks noChangeAspect="1"/>
          </p:cNvPicPr>
          <p:nvPr/>
        </p:nvPicPr>
        <p:blipFill>
          <a:blip r:embed="rId6"/>
          <a:stretch>
            <a:fillRect/>
          </a:stretch>
        </p:blipFill>
        <p:spPr>
          <a:xfrm>
            <a:off x="796641" y="1130056"/>
            <a:ext cx="3529286" cy="4563623"/>
          </a:xfrm>
          <a:prstGeom prst="rect">
            <a:avLst/>
          </a:prstGeom>
        </p:spPr>
      </p:pic>
      <p:sp>
        <p:nvSpPr>
          <p:cNvPr id="7" name="TextBox 6">
            <a:extLst>
              <a:ext uri="{FF2B5EF4-FFF2-40B4-BE49-F238E27FC236}">
                <a16:creationId xmlns:a16="http://schemas.microsoft.com/office/drawing/2014/main" id="{6B32210B-E19A-284D-8DD7-F5B33DCE9702}"/>
              </a:ext>
            </a:extLst>
          </p:cNvPr>
          <p:cNvSpPr txBox="1"/>
          <p:nvPr/>
        </p:nvSpPr>
        <p:spPr>
          <a:xfrm>
            <a:off x="8527125" y="1130057"/>
            <a:ext cx="3556232" cy="1384995"/>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How would you interpret these fields?</a:t>
            </a:r>
          </a:p>
        </p:txBody>
      </p:sp>
      <p:sp>
        <p:nvSpPr>
          <p:cNvPr id="8" name="TextBox 7">
            <a:extLst>
              <a:ext uri="{FF2B5EF4-FFF2-40B4-BE49-F238E27FC236}">
                <a16:creationId xmlns:a16="http://schemas.microsoft.com/office/drawing/2014/main" id="{6B32210B-E19A-284D-8DD7-F5B33DCE9702}"/>
              </a:ext>
            </a:extLst>
          </p:cNvPr>
          <p:cNvSpPr txBox="1"/>
          <p:nvPr/>
        </p:nvSpPr>
        <p:spPr>
          <a:xfrm>
            <a:off x="8527125" y="2798607"/>
            <a:ext cx="3556232" cy="1815882"/>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Asymmetric nasal defects worse in the left eye than right eye</a:t>
            </a:r>
          </a:p>
        </p:txBody>
      </p:sp>
      <p:pic>
        <p:nvPicPr>
          <p:cNvPr id="2" name="Online Media 1" descr="Recorded Sound">
            <a:hlinkClick r:id="" action="ppaction://media"/>
            <a:extLst>
              <a:ext uri="{FF2B5EF4-FFF2-40B4-BE49-F238E27FC236}">
                <a16:creationId xmlns:a16="http://schemas.microsoft.com/office/drawing/2014/main" id="{93AA5389-C747-6943-AFA1-EC4E61B1136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82559" y="5577860"/>
            <a:ext cx="812800" cy="812800"/>
          </a:xfrm>
          <a:prstGeom prst="rect">
            <a:avLst/>
          </a:prstGeom>
        </p:spPr>
      </p:pic>
      <p:sp>
        <p:nvSpPr>
          <p:cNvPr id="9" name="Slide Number Placeholder 5">
            <a:extLst>
              <a:ext uri="{FF2B5EF4-FFF2-40B4-BE49-F238E27FC236}">
                <a16:creationId xmlns:a16="http://schemas.microsoft.com/office/drawing/2014/main" id="{DB1A6527-E019-CD4D-8223-ACE9FE24708F}"/>
              </a:ext>
            </a:extLst>
          </p:cNvPr>
          <p:cNvSpPr>
            <a:spLocks noGrp="1"/>
          </p:cNvSpPr>
          <p:nvPr>
            <p:ph type="sldNum" sz="quarter" idx="12"/>
          </p:nvPr>
        </p:nvSpPr>
        <p:spPr>
          <a:xfrm>
            <a:off x="5690261" y="639066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8</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61153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92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0869" y="1377502"/>
            <a:ext cx="9866243" cy="4426531"/>
          </a:xfrm>
        </p:spPr>
        <p:txBody>
          <a:bodyPr/>
          <a:lstStyle/>
          <a:p>
            <a:r>
              <a:rPr lang="en-US" dirty="0"/>
              <a:t>CBC: </a:t>
            </a:r>
            <a:r>
              <a:rPr lang="en-US" b="1" dirty="0"/>
              <a:t>WBC 15.5</a:t>
            </a:r>
            <a:r>
              <a:rPr lang="en-US" dirty="0"/>
              <a:t>, Hgb 14.9, Plts 338</a:t>
            </a:r>
          </a:p>
          <a:p>
            <a:r>
              <a:rPr lang="en-US" dirty="0"/>
              <a:t>BMP: Na 137, K 4.4, Cl 100, CO2 22, BUN 8, Cr 0.7</a:t>
            </a:r>
          </a:p>
          <a:p>
            <a:r>
              <a:rPr lang="en-US" dirty="0"/>
              <a:t>PT/PTT: WNL</a:t>
            </a:r>
          </a:p>
          <a:p>
            <a:r>
              <a:rPr lang="en-US" dirty="0"/>
              <a:t>ESR: 8 </a:t>
            </a:r>
          </a:p>
          <a:p>
            <a:r>
              <a:rPr lang="en-US" dirty="0"/>
              <a:t>CRP: 13 </a:t>
            </a:r>
          </a:p>
          <a:p>
            <a:r>
              <a:rPr lang="en-US" dirty="0"/>
              <a:t>Lyme: negative</a:t>
            </a:r>
          </a:p>
          <a:p>
            <a:r>
              <a:rPr lang="en-US" dirty="0"/>
              <a:t>Quantiferon TB Gold: negative</a:t>
            </a:r>
          </a:p>
          <a:p>
            <a:r>
              <a:rPr lang="en-US" dirty="0"/>
              <a:t>RPR: negative</a:t>
            </a:r>
          </a:p>
          <a:p>
            <a:endParaRPr lang="en-US" dirty="0"/>
          </a:p>
        </p:txBody>
      </p:sp>
      <p:sp>
        <p:nvSpPr>
          <p:cNvPr id="4" name="Rectangle 2"/>
          <p:cNvSpPr>
            <a:spLocks noGrp="1" noChangeArrowheads="1"/>
          </p:cNvSpPr>
          <p:nvPr>
            <p:ph type="title"/>
          </p:nvPr>
        </p:nvSpPr>
        <p:spPr/>
        <p:txBody>
          <a:bodyPr>
            <a:normAutofit/>
          </a:bodyPr>
          <a:lstStyle/>
          <a:p>
            <a:pPr algn="ctr">
              <a:defRPr/>
            </a:pPr>
            <a:r>
              <a:rPr lang="en-US" sz="4000" b="1" dirty="0">
                <a:solidFill>
                  <a:srgbClr val="3B5B6F"/>
                </a:solidFill>
              </a:rPr>
              <a:t>Lab Results</a:t>
            </a:r>
          </a:p>
        </p:txBody>
      </p:sp>
      <p:sp>
        <p:nvSpPr>
          <p:cNvPr id="5" name="TextBox 4">
            <a:extLst>
              <a:ext uri="{FF2B5EF4-FFF2-40B4-BE49-F238E27FC236}">
                <a16:creationId xmlns:a16="http://schemas.microsoft.com/office/drawing/2014/main" id="{6B32210B-E19A-284D-8DD7-F5B33DCE9702}"/>
              </a:ext>
            </a:extLst>
          </p:cNvPr>
          <p:cNvSpPr txBox="1"/>
          <p:nvPr/>
        </p:nvSpPr>
        <p:spPr>
          <a:xfrm>
            <a:off x="7315200" y="4478171"/>
            <a:ext cx="3503595" cy="523220"/>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Any neuroimaging?</a:t>
            </a:r>
          </a:p>
        </p:txBody>
      </p:sp>
      <p:sp>
        <p:nvSpPr>
          <p:cNvPr id="6" name="Slide Number Placeholder 5">
            <a:extLst>
              <a:ext uri="{FF2B5EF4-FFF2-40B4-BE49-F238E27FC236}">
                <a16:creationId xmlns:a16="http://schemas.microsoft.com/office/drawing/2014/main" id="{811D7970-2D12-5444-8EED-687E0959BBE2}"/>
              </a:ext>
            </a:extLst>
          </p:cNvPr>
          <p:cNvSpPr>
            <a:spLocks noGrp="1"/>
          </p:cNvSpPr>
          <p:nvPr>
            <p:ph type="sldNum" sz="quarter" idx="12"/>
          </p:nvPr>
        </p:nvSpPr>
        <p:spPr>
          <a:xfrm>
            <a:off x="5690261" y="639066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9</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pic>
        <p:nvPicPr>
          <p:cNvPr id="7" name="Online Media 6" descr="Recorded Sound">
            <a:hlinkClick r:id="" action="ppaction://media"/>
            <a:extLst>
              <a:ext uri="{FF2B5EF4-FFF2-40B4-BE49-F238E27FC236}">
                <a16:creationId xmlns:a16="http://schemas.microsoft.com/office/drawing/2014/main" id="{42335D4D-42A2-1B43-9107-5A484A14DD9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12395" y="5480498"/>
            <a:ext cx="812800" cy="812800"/>
          </a:xfrm>
          <a:prstGeom prst="rect">
            <a:avLst/>
          </a:prstGeom>
        </p:spPr>
      </p:pic>
    </p:spTree>
    <p:extLst>
      <p:ext uri="{BB962C8B-B14F-4D97-AF65-F5344CB8AC3E}">
        <p14:creationId xmlns:p14="http://schemas.microsoft.com/office/powerpoint/2010/main" val="124841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654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7"/>
                </p:tgtEl>
              </p:cMediaNode>
            </p:audio>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2923691" y="1356662"/>
            <a:ext cx="3607179" cy="4755203"/>
          </a:xfrm>
          <a:prstGeom prst="rect">
            <a:avLst/>
          </a:prstGeom>
        </p:spPr>
      </p:pic>
      <p:sp>
        <p:nvSpPr>
          <p:cNvPr id="93186" name="Rectangle 2"/>
          <p:cNvSpPr>
            <a:spLocks noGrp="1" noChangeArrowheads="1"/>
          </p:cNvSpPr>
          <p:nvPr>
            <p:ph type="title"/>
          </p:nvPr>
        </p:nvSpPr>
        <p:spPr>
          <a:xfrm>
            <a:off x="466531" y="365125"/>
            <a:ext cx="11178073" cy="1325563"/>
          </a:xfrm>
        </p:spPr>
        <p:txBody>
          <a:bodyPr>
            <a:normAutofit/>
          </a:bodyPr>
          <a:lstStyle/>
          <a:p>
            <a:pPr algn="ctr">
              <a:defRPr/>
            </a:pPr>
            <a:r>
              <a:rPr lang="en-US" sz="4000" b="1" dirty="0">
                <a:solidFill>
                  <a:srgbClr val="3B5B6F"/>
                </a:solidFill>
              </a:rPr>
              <a:t>Imaging: </a:t>
            </a:r>
            <a:r>
              <a:rPr lang="en-US" dirty="0">
                <a:solidFill>
                  <a:srgbClr val="3B5B6F"/>
                </a:solidFill>
              </a:rPr>
              <a:t>CT Head with Contrast</a:t>
            </a:r>
            <a:endParaRPr lang="en-US" sz="4000" b="1" dirty="0">
              <a:solidFill>
                <a:srgbClr val="3B5B6F"/>
              </a:solidFill>
            </a:endParaRPr>
          </a:p>
        </p:txBody>
      </p:sp>
      <p:sp>
        <p:nvSpPr>
          <p:cNvPr id="5125" name="Slide Number Placeholder 5"/>
          <p:cNvSpPr>
            <a:spLocks noGrp="1"/>
          </p:cNvSpPr>
          <p:nvPr>
            <p:ph type="sldNum" sz="quarter" idx="12"/>
          </p:nvPr>
        </p:nvSpPr>
        <p:spPr>
          <a:xfrm>
            <a:off x="6096000" y="6409395"/>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10</a:t>
            </a:fld>
            <a:endParaRPr kumimoji="0" lang="en-US" altLang="en-US" sz="1400" b="0" dirty="0">
              <a:solidFill>
                <a:schemeClr val="tx2"/>
              </a:solidFill>
              <a:latin typeface="Arial Black" panose="020B0A04020102020204" pitchFamily="34" charset="0"/>
            </a:endParaRPr>
          </a:p>
        </p:txBody>
      </p:sp>
      <p:sp>
        <p:nvSpPr>
          <p:cNvPr id="6" name="TextBox 5">
            <a:extLst>
              <a:ext uri="{FF2B5EF4-FFF2-40B4-BE49-F238E27FC236}">
                <a16:creationId xmlns:a16="http://schemas.microsoft.com/office/drawing/2014/main" id="{44A367DD-542C-474A-B996-38774F3061E6}"/>
              </a:ext>
            </a:extLst>
          </p:cNvPr>
          <p:cNvSpPr txBox="1"/>
          <p:nvPr/>
        </p:nvSpPr>
        <p:spPr>
          <a:xfrm>
            <a:off x="6219323" y="2521683"/>
            <a:ext cx="2391277" cy="954107"/>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Vestibular Schwannoma</a:t>
            </a:r>
          </a:p>
        </p:txBody>
      </p:sp>
      <p:sp>
        <p:nvSpPr>
          <p:cNvPr id="7" name="Right Arrow 6">
            <a:extLst>
              <a:ext uri="{FF2B5EF4-FFF2-40B4-BE49-F238E27FC236}">
                <a16:creationId xmlns:a16="http://schemas.microsoft.com/office/drawing/2014/main" id="{E8BCEBB4-C37A-8247-925F-EAA89F54AA52}"/>
              </a:ext>
            </a:extLst>
          </p:cNvPr>
          <p:cNvSpPr/>
          <p:nvPr/>
        </p:nvSpPr>
        <p:spPr>
          <a:xfrm rot="8552794">
            <a:off x="5241331" y="3573996"/>
            <a:ext cx="872577" cy="187238"/>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0ABFD58-F269-1B48-A6EC-F17CEB14E327}"/>
              </a:ext>
            </a:extLst>
          </p:cNvPr>
          <p:cNvSpPr txBox="1"/>
          <p:nvPr/>
        </p:nvSpPr>
        <p:spPr>
          <a:xfrm>
            <a:off x="651090" y="2713508"/>
            <a:ext cx="2394301" cy="954107"/>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Vestibular </a:t>
            </a:r>
          </a:p>
          <a:p>
            <a:r>
              <a:rPr lang="en-US" sz="2800" b="1" dirty="0">
                <a:latin typeface="Comic Sans MS" panose="030F0702030302020204" pitchFamily="66" charset="0"/>
              </a:rPr>
              <a:t>Schwannoma</a:t>
            </a:r>
          </a:p>
        </p:txBody>
      </p:sp>
      <p:sp>
        <p:nvSpPr>
          <p:cNvPr id="10" name="Right Arrow 9">
            <a:extLst>
              <a:ext uri="{FF2B5EF4-FFF2-40B4-BE49-F238E27FC236}">
                <a16:creationId xmlns:a16="http://schemas.microsoft.com/office/drawing/2014/main" id="{2428DA0E-69F0-CB47-A42D-E7429948F50C}"/>
              </a:ext>
            </a:extLst>
          </p:cNvPr>
          <p:cNvSpPr/>
          <p:nvPr/>
        </p:nvSpPr>
        <p:spPr>
          <a:xfrm rot="1304279" flipV="1">
            <a:off x="3218834" y="3629958"/>
            <a:ext cx="872577" cy="208608"/>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B32210B-E19A-284D-8DD7-F5B33DCE9702}"/>
              </a:ext>
            </a:extLst>
          </p:cNvPr>
          <p:cNvSpPr txBox="1"/>
          <p:nvPr/>
        </p:nvSpPr>
        <p:spPr>
          <a:xfrm>
            <a:off x="8706529" y="1413688"/>
            <a:ext cx="3338946" cy="954107"/>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What do you see here? </a:t>
            </a:r>
          </a:p>
        </p:txBody>
      </p:sp>
      <p:sp>
        <p:nvSpPr>
          <p:cNvPr id="12" name="TextBox 11">
            <a:extLst>
              <a:ext uri="{FF2B5EF4-FFF2-40B4-BE49-F238E27FC236}">
                <a16:creationId xmlns:a16="http://schemas.microsoft.com/office/drawing/2014/main" id="{6B32210B-E19A-284D-8DD7-F5B33DCE9702}"/>
              </a:ext>
            </a:extLst>
          </p:cNvPr>
          <p:cNvSpPr txBox="1"/>
          <p:nvPr/>
        </p:nvSpPr>
        <p:spPr>
          <a:xfrm>
            <a:off x="8706529" y="3327981"/>
            <a:ext cx="3338946" cy="2246769"/>
          </a:xfrm>
          <a:prstGeom prst="rect">
            <a:avLst/>
          </a:prstGeom>
          <a:solidFill>
            <a:schemeClr val="bg1"/>
          </a:solidFill>
          <a:ln>
            <a:solidFill>
              <a:srgbClr val="1F939A"/>
            </a:solidFill>
          </a:ln>
        </p:spPr>
        <p:txBody>
          <a:bodyPr wrap="square" rtlCol="0">
            <a:spAutoFit/>
          </a:bodyPr>
          <a:lstStyle/>
          <a:p>
            <a:r>
              <a:rPr lang="en-US" sz="2000" b="1" dirty="0">
                <a:latin typeface="Comic Sans MS" panose="030F0702030302020204" pitchFamily="66" charset="0"/>
              </a:rPr>
              <a:t>It should be stated that this patient was extremely claustrophobic and would only agree to a stand-up MRI to be done at an outside facility</a:t>
            </a:r>
          </a:p>
        </p:txBody>
      </p:sp>
      <p:pic>
        <p:nvPicPr>
          <p:cNvPr id="5" name="Online Media 4" descr="Recorded Sound">
            <a:hlinkClick r:id="" action="ppaction://media"/>
            <a:extLst>
              <a:ext uri="{FF2B5EF4-FFF2-40B4-BE49-F238E27FC236}">
                <a16:creationId xmlns:a16="http://schemas.microsoft.com/office/drawing/2014/main" id="{498EA048-ADC9-F640-847D-3000653CEA1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62542" y="5574750"/>
            <a:ext cx="812800" cy="812800"/>
          </a:xfrm>
          <a:prstGeom prst="rect">
            <a:avLst/>
          </a:prstGeom>
        </p:spPr>
      </p:pic>
    </p:spTree>
    <p:extLst>
      <p:ext uri="{BB962C8B-B14F-4D97-AF65-F5344CB8AC3E}">
        <p14:creationId xmlns:p14="http://schemas.microsoft.com/office/powerpoint/2010/main" val="3998000639"/>
      </p:ext>
    </p:extLst>
  </p:cSld>
  <p:clrMapOvr>
    <a:masterClrMapping/>
  </p:clrMapOvr>
  <mc:AlternateContent xmlns:mc="http://schemas.openxmlformats.org/markup-compatibility/2006" xmlns:p14="http://schemas.microsoft.com/office/powerpoint/2010/main">
    <mc:Choice Requires="p14">
      <p:transition spd="slow" p14:dur="2000" advTm="9612"/>
    </mc:Choice>
    <mc:Fallback xmlns="">
      <p:transition spd="slow" advTm="96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5570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1" fill="hold" display="0">
                  <p:stCondLst>
                    <p:cond delay="indefinite"/>
                  </p:stCondLst>
                  <p:endCondLst>
                    <p:cond evt="onStopAudio" delay="0">
                      <p:tgtEl>
                        <p:sldTgt/>
                      </p:tgtEl>
                    </p:cond>
                  </p:endCondLst>
                </p:cTn>
                <p:tgtEl>
                  <p:spTgt spid="5"/>
                </p:tgtEl>
              </p:cMediaNode>
            </p:audio>
          </p:childTnLst>
        </p:cTn>
      </p:par>
    </p:tnLst>
    <p:bldLst>
      <p:bldP spid="6" grpId="0" animBg="1"/>
      <p:bldP spid="7" grpId="0" animBg="1"/>
      <p:bldP spid="8"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Slide Number Placeholder 5"/>
          <p:cNvSpPr>
            <a:spLocks noGrp="1"/>
          </p:cNvSpPr>
          <p:nvPr>
            <p:ph type="sldNum" sz="quarter" idx="12"/>
          </p:nvPr>
        </p:nvSpPr>
        <p:spPr>
          <a:xfrm>
            <a:off x="5647367" y="653891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11</a:t>
            </a:fld>
            <a:endParaRPr kumimoji="0" lang="en-US" altLang="en-US" sz="1400" b="0" dirty="0">
              <a:solidFill>
                <a:schemeClr val="tx2"/>
              </a:solidFill>
              <a:latin typeface="Arial Black" panose="020B0A04020102020204" pitchFamily="34" charset="0"/>
            </a:endParaRPr>
          </a:p>
        </p:txBody>
      </p:sp>
      <p:pic>
        <p:nvPicPr>
          <p:cNvPr id="3" name="Picture 2"/>
          <p:cNvPicPr>
            <a:picLocks noChangeAspect="1"/>
          </p:cNvPicPr>
          <p:nvPr/>
        </p:nvPicPr>
        <p:blipFill>
          <a:blip r:embed="rId5"/>
          <a:stretch>
            <a:fillRect/>
          </a:stretch>
        </p:blipFill>
        <p:spPr>
          <a:xfrm>
            <a:off x="2998425" y="1170360"/>
            <a:ext cx="5297884" cy="5368552"/>
          </a:xfrm>
          <a:prstGeom prst="rect">
            <a:avLst/>
          </a:prstGeom>
        </p:spPr>
      </p:pic>
      <p:sp>
        <p:nvSpPr>
          <p:cNvPr id="8" name="Right Arrow 7">
            <a:extLst>
              <a:ext uri="{FF2B5EF4-FFF2-40B4-BE49-F238E27FC236}">
                <a16:creationId xmlns:a16="http://schemas.microsoft.com/office/drawing/2014/main" id="{2428DA0E-69F0-CB47-A42D-E7429948F50C}"/>
              </a:ext>
            </a:extLst>
          </p:cNvPr>
          <p:cNvSpPr/>
          <p:nvPr/>
        </p:nvSpPr>
        <p:spPr>
          <a:xfrm rot="8882740" flipV="1">
            <a:off x="6120159" y="3637139"/>
            <a:ext cx="1470895" cy="199367"/>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0ABFD58-F269-1B48-A6EC-F17CEB14E327}"/>
              </a:ext>
            </a:extLst>
          </p:cNvPr>
          <p:cNvSpPr txBox="1"/>
          <p:nvPr/>
        </p:nvSpPr>
        <p:spPr>
          <a:xfrm>
            <a:off x="7666435" y="2433688"/>
            <a:ext cx="2794460" cy="1384995"/>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Bilateral Vestibular </a:t>
            </a:r>
          </a:p>
          <a:p>
            <a:r>
              <a:rPr lang="en-US" sz="2800" b="1" dirty="0">
                <a:latin typeface="Comic Sans MS" panose="030F0702030302020204" pitchFamily="66" charset="0"/>
              </a:rPr>
              <a:t>Schwannomas</a:t>
            </a:r>
          </a:p>
        </p:txBody>
      </p:sp>
      <p:sp>
        <p:nvSpPr>
          <p:cNvPr id="11" name="Right Arrow 10">
            <a:extLst>
              <a:ext uri="{FF2B5EF4-FFF2-40B4-BE49-F238E27FC236}">
                <a16:creationId xmlns:a16="http://schemas.microsoft.com/office/drawing/2014/main" id="{2428DA0E-69F0-CB47-A42D-E7429948F50C}"/>
              </a:ext>
            </a:extLst>
          </p:cNvPr>
          <p:cNvSpPr/>
          <p:nvPr/>
        </p:nvSpPr>
        <p:spPr>
          <a:xfrm rot="9751097" flipV="1">
            <a:off x="5149030" y="3448579"/>
            <a:ext cx="2181896" cy="230774"/>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2"/>
          <p:cNvSpPr txBox="1">
            <a:spLocks noChangeArrowheads="1"/>
          </p:cNvSpPr>
          <p:nvPr/>
        </p:nvSpPr>
        <p:spPr>
          <a:xfrm>
            <a:off x="539817" y="177088"/>
            <a:ext cx="10515600" cy="669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200" dirty="0">
                <a:solidFill>
                  <a:srgbClr val="3B5B6F"/>
                </a:solidFill>
              </a:rPr>
              <a:t>Imaging: Stand-Up MRI Brain w/ &amp; w/o Contrast</a:t>
            </a:r>
          </a:p>
        </p:txBody>
      </p:sp>
      <p:sp>
        <p:nvSpPr>
          <p:cNvPr id="12" name="Rectangle 2"/>
          <p:cNvSpPr txBox="1">
            <a:spLocks noChangeArrowheads="1"/>
          </p:cNvSpPr>
          <p:nvPr/>
        </p:nvSpPr>
        <p:spPr>
          <a:xfrm>
            <a:off x="3805902" y="730935"/>
            <a:ext cx="3860533" cy="5322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2000" dirty="0">
                <a:solidFill>
                  <a:srgbClr val="3B5B6F"/>
                </a:solidFill>
              </a:rPr>
              <a:t>Axial T1</a:t>
            </a:r>
          </a:p>
        </p:txBody>
      </p:sp>
      <p:pic>
        <p:nvPicPr>
          <p:cNvPr id="2" name="Online Media 1" descr="Recorded Sound">
            <a:hlinkClick r:id="" action="ppaction://media"/>
            <a:extLst>
              <a:ext uri="{FF2B5EF4-FFF2-40B4-BE49-F238E27FC236}">
                <a16:creationId xmlns:a16="http://schemas.microsoft.com/office/drawing/2014/main" id="{A263F4A4-1FE5-7F41-A5E9-2ABA78CEB6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47400" y="5726112"/>
            <a:ext cx="812800" cy="812800"/>
          </a:xfrm>
          <a:prstGeom prst="rect">
            <a:avLst/>
          </a:prstGeom>
        </p:spPr>
      </p:pic>
    </p:spTree>
    <p:extLst>
      <p:ext uri="{BB962C8B-B14F-4D97-AF65-F5344CB8AC3E}">
        <p14:creationId xmlns:p14="http://schemas.microsoft.com/office/powerpoint/2010/main" val="4221605865"/>
      </p:ext>
    </p:extLst>
  </p:cSld>
  <p:clrMapOvr>
    <a:masterClrMapping/>
  </p:clrMapOvr>
  <mc:AlternateContent xmlns:mc="http://schemas.openxmlformats.org/markup-compatibility/2006" xmlns:p14="http://schemas.microsoft.com/office/powerpoint/2010/main">
    <mc:Choice Requires="p14">
      <p:transition spd="slow" p14:dur="2000" advTm="9612"/>
    </mc:Choice>
    <mc:Fallback xmlns="">
      <p:transition spd="slow" advTm="96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0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2"/>
                </p:tgtEl>
              </p:cMediaNode>
            </p:audio>
          </p:childTnLst>
        </p:cTn>
      </p:par>
    </p:tnLst>
    <p:bldLst>
      <p:bldP spid="8" grpId="0" animBg="1"/>
      <p:bldP spid="9"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4216825" y="1499737"/>
            <a:ext cx="3701486" cy="3941136"/>
          </a:xfrm>
          <a:prstGeom prst="rect">
            <a:avLst/>
          </a:prstGeom>
        </p:spPr>
      </p:pic>
      <p:pic>
        <p:nvPicPr>
          <p:cNvPr id="5" name="Picture 4"/>
          <p:cNvPicPr>
            <a:picLocks noChangeAspect="1"/>
          </p:cNvPicPr>
          <p:nvPr/>
        </p:nvPicPr>
        <p:blipFill>
          <a:blip r:embed="rId5"/>
          <a:stretch>
            <a:fillRect/>
          </a:stretch>
        </p:blipFill>
        <p:spPr>
          <a:xfrm>
            <a:off x="303775" y="1496378"/>
            <a:ext cx="3536705" cy="3942816"/>
          </a:xfrm>
          <a:prstGeom prst="rect">
            <a:avLst/>
          </a:prstGeom>
        </p:spPr>
      </p:pic>
      <p:sp>
        <p:nvSpPr>
          <p:cNvPr id="6" name="TextBox 5">
            <a:extLst>
              <a:ext uri="{FF2B5EF4-FFF2-40B4-BE49-F238E27FC236}">
                <a16:creationId xmlns:a16="http://schemas.microsoft.com/office/drawing/2014/main" id="{60ABFD58-F269-1B48-A6EC-F17CEB14E327}"/>
              </a:ext>
            </a:extLst>
          </p:cNvPr>
          <p:cNvSpPr txBox="1"/>
          <p:nvPr/>
        </p:nvSpPr>
        <p:spPr>
          <a:xfrm>
            <a:off x="1324994" y="4703100"/>
            <a:ext cx="2214619" cy="523220"/>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Meningioma</a:t>
            </a:r>
          </a:p>
        </p:txBody>
      </p:sp>
      <p:sp>
        <p:nvSpPr>
          <p:cNvPr id="7" name="Right Arrow 6">
            <a:extLst>
              <a:ext uri="{FF2B5EF4-FFF2-40B4-BE49-F238E27FC236}">
                <a16:creationId xmlns:a16="http://schemas.microsoft.com/office/drawing/2014/main" id="{2428DA0E-69F0-CB47-A42D-E7429948F50C}"/>
              </a:ext>
            </a:extLst>
          </p:cNvPr>
          <p:cNvSpPr/>
          <p:nvPr/>
        </p:nvSpPr>
        <p:spPr>
          <a:xfrm rot="14503968" flipV="1">
            <a:off x="906170" y="3946871"/>
            <a:ext cx="1181258" cy="24442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6"/>
          <a:stretch>
            <a:fillRect/>
          </a:stretch>
        </p:blipFill>
        <p:spPr>
          <a:xfrm>
            <a:off x="8166662" y="1498057"/>
            <a:ext cx="3591562" cy="3942816"/>
          </a:xfrm>
          <a:prstGeom prst="rect">
            <a:avLst/>
          </a:prstGeom>
        </p:spPr>
      </p:pic>
      <p:sp>
        <p:nvSpPr>
          <p:cNvPr id="11" name="TextBox 10">
            <a:extLst>
              <a:ext uri="{FF2B5EF4-FFF2-40B4-BE49-F238E27FC236}">
                <a16:creationId xmlns:a16="http://schemas.microsoft.com/office/drawing/2014/main" id="{60ABFD58-F269-1B48-A6EC-F17CEB14E327}"/>
              </a:ext>
            </a:extLst>
          </p:cNvPr>
          <p:cNvSpPr txBox="1"/>
          <p:nvPr/>
        </p:nvSpPr>
        <p:spPr>
          <a:xfrm>
            <a:off x="4518260" y="5539934"/>
            <a:ext cx="2943298" cy="954107"/>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Intraventricular Meningioma</a:t>
            </a:r>
          </a:p>
        </p:txBody>
      </p:sp>
      <p:sp>
        <p:nvSpPr>
          <p:cNvPr id="12" name="Right Arrow 11">
            <a:extLst>
              <a:ext uri="{FF2B5EF4-FFF2-40B4-BE49-F238E27FC236}">
                <a16:creationId xmlns:a16="http://schemas.microsoft.com/office/drawing/2014/main" id="{2428DA0E-69F0-CB47-A42D-E7429948F50C}"/>
              </a:ext>
            </a:extLst>
          </p:cNvPr>
          <p:cNvSpPr/>
          <p:nvPr/>
        </p:nvSpPr>
        <p:spPr>
          <a:xfrm rot="17937713" flipV="1">
            <a:off x="5478102" y="4750423"/>
            <a:ext cx="1436711" cy="24442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60ABFD58-F269-1B48-A6EC-F17CEB14E327}"/>
              </a:ext>
            </a:extLst>
          </p:cNvPr>
          <p:cNvSpPr txBox="1"/>
          <p:nvPr/>
        </p:nvSpPr>
        <p:spPr>
          <a:xfrm>
            <a:off x="8166662" y="5478512"/>
            <a:ext cx="3987860" cy="523220"/>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Additional meningioma</a:t>
            </a:r>
          </a:p>
        </p:txBody>
      </p:sp>
      <p:sp>
        <p:nvSpPr>
          <p:cNvPr id="14" name="Right Arrow 13">
            <a:extLst>
              <a:ext uri="{FF2B5EF4-FFF2-40B4-BE49-F238E27FC236}">
                <a16:creationId xmlns:a16="http://schemas.microsoft.com/office/drawing/2014/main" id="{2428DA0E-69F0-CB47-A42D-E7429948F50C}"/>
              </a:ext>
            </a:extLst>
          </p:cNvPr>
          <p:cNvSpPr/>
          <p:nvPr/>
        </p:nvSpPr>
        <p:spPr>
          <a:xfrm rot="14985821" flipV="1">
            <a:off x="8927464" y="4258145"/>
            <a:ext cx="1880975" cy="242365"/>
          </a:xfrm>
          <a:prstGeom prst="rightArrow">
            <a:avLst>
              <a:gd name="adj1" fmla="val 53916"/>
              <a:gd name="adj2" fmla="val 5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2"/>
          <p:cNvSpPr txBox="1">
            <a:spLocks noChangeArrowheads="1"/>
          </p:cNvSpPr>
          <p:nvPr/>
        </p:nvSpPr>
        <p:spPr>
          <a:xfrm>
            <a:off x="4200404" y="673083"/>
            <a:ext cx="3860533" cy="5322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2000" dirty="0">
                <a:solidFill>
                  <a:srgbClr val="3B5B6F"/>
                </a:solidFill>
              </a:rPr>
              <a:t>Axial T1 (IAC)</a:t>
            </a:r>
          </a:p>
        </p:txBody>
      </p:sp>
      <p:sp>
        <p:nvSpPr>
          <p:cNvPr id="18" name="Rectangle 2"/>
          <p:cNvSpPr txBox="1">
            <a:spLocks noChangeArrowheads="1"/>
          </p:cNvSpPr>
          <p:nvPr/>
        </p:nvSpPr>
        <p:spPr>
          <a:xfrm>
            <a:off x="732109" y="163793"/>
            <a:ext cx="10515600" cy="669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200" dirty="0">
                <a:solidFill>
                  <a:srgbClr val="3B5B6F"/>
                </a:solidFill>
              </a:rPr>
              <a:t>Imaging: Stand-Up MRI Brain w/ &amp; w/o Contrast</a:t>
            </a:r>
          </a:p>
        </p:txBody>
      </p:sp>
      <p:pic>
        <p:nvPicPr>
          <p:cNvPr id="3" name="Online Media 2" descr="Recorded Sound">
            <a:hlinkClick r:id="" action="ppaction://media"/>
            <a:extLst>
              <a:ext uri="{FF2B5EF4-FFF2-40B4-BE49-F238E27FC236}">
                <a16:creationId xmlns:a16="http://schemas.microsoft.com/office/drawing/2014/main" id="{79C2D175-9A2F-6442-8E25-C57CEAABFA5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61170" y="6039371"/>
            <a:ext cx="812800" cy="812800"/>
          </a:xfrm>
          <a:prstGeom prst="rect">
            <a:avLst/>
          </a:prstGeom>
        </p:spPr>
      </p:pic>
      <p:sp>
        <p:nvSpPr>
          <p:cNvPr id="16" name="Slide Number Placeholder 5">
            <a:extLst>
              <a:ext uri="{FF2B5EF4-FFF2-40B4-BE49-F238E27FC236}">
                <a16:creationId xmlns:a16="http://schemas.microsoft.com/office/drawing/2014/main" id="{F9A65355-CF1F-EB4A-9717-E02AB17B289E}"/>
              </a:ext>
            </a:extLst>
          </p:cNvPr>
          <p:cNvSpPr>
            <a:spLocks noGrp="1"/>
          </p:cNvSpPr>
          <p:nvPr>
            <p:ph type="sldNum" sz="quarter" idx="12"/>
          </p:nvPr>
        </p:nvSpPr>
        <p:spPr>
          <a:xfrm>
            <a:off x="5989909" y="6511644"/>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12</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82571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linds(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linds(horizontal)">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140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3"/>
                </p:tgtEl>
              </p:cMediaNode>
            </p:audio>
          </p:childTnLst>
        </p:cTn>
      </p:par>
    </p:tnLst>
    <p:bldLst>
      <p:bldP spid="6" grpId="0" animBg="1"/>
      <p:bldP spid="7" grpId="0" animBg="1"/>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732109" y="498458"/>
            <a:ext cx="10515600" cy="9934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200" dirty="0">
                <a:solidFill>
                  <a:srgbClr val="3B5B6F"/>
                </a:solidFill>
              </a:rPr>
              <a:t>Imaging: MRI of the Cervical, Thoracic, and Lumbar Spine With &amp; Without Contrast</a:t>
            </a:r>
          </a:p>
        </p:txBody>
      </p:sp>
      <p:pic>
        <p:nvPicPr>
          <p:cNvPr id="6" name="Picture 5"/>
          <p:cNvPicPr>
            <a:picLocks noChangeAspect="1"/>
          </p:cNvPicPr>
          <p:nvPr/>
        </p:nvPicPr>
        <p:blipFill>
          <a:blip r:embed="rId4"/>
          <a:stretch>
            <a:fillRect/>
          </a:stretch>
        </p:blipFill>
        <p:spPr>
          <a:xfrm>
            <a:off x="8348355" y="1486627"/>
            <a:ext cx="3045844" cy="4166652"/>
          </a:xfrm>
          <a:prstGeom prst="rect">
            <a:avLst/>
          </a:prstGeom>
        </p:spPr>
      </p:pic>
      <p:pic>
        <p:nvPicPr>
          <p:cNvPr id="8" name="Picture 7"/>
          <p:cNvPicPr>
            <a:picLocks noChangeAspect="1"/>
          </p:cNvPicPr>
          <p:nvPr/>
        </p:nvPicPr>
        <p:blipFill>
          <a:blip r:embed="rId5"/>
          <a:stretch>
            <a:fillRect/>
          </a:stretch>
        </p:blipFill>
        <p:spPr>
          <a:xfrm>
            <a:off x="1025642" y="1491916"/>
            <a:ext cx="3045844" cy="4171941"/>
          </a:xfrm>
          <a:prstGeom prst="rect">
            <a:avLst/>
          </a:prstGeom>
        </p:spPr>
      </p:pic>
      <p:pic>
        <p:nvPicPr>
          <p:cNvPr id="9" name="Picture 8"/>
          <p:cNvPicPr>
            <a:picLocks noChangeAspect="1"/>
          </p:cNvPicPr>
          <p:nvPr/>
        </p:nvPicPr>
        <p:blipFill>
          <a:blip r:embed="rId6"/>
          <a:stretch>
            <a:fillRect/>
          </a:stretch>
        </p:blipFill>
        <p:spPr>
          <a:xfrm>
            <a:off x="4686998" y="1491916"/>
            <a:ext cx="3045844" cy="4171941"/>
          </a:xfrm>
          <a:prstGeom prst="rect">
            <a:avLst/>
          </a:prstGeom>
        </p:spPr>
      </p:pic>
      <p:sp>
        <p:nvSpPr>
          <p:cNvPr id="10" name="TextBox 9">
            <a:extLst>
              <a:ext uri="{FF2B5EF4-FFF2-40B4-BE49-F238E27FC236}">
                <a16:creationId xmlns:a16="http://schemas.microsoft.com/office/drawing/2014/main" id="{60ABFD58-F269-1B48-A6EC-F17CEB14E327}"/>
              </a:ext>
            </a:extLst>
          </p:cNvPr>
          <p:cNvSpPr txBox="1"/>
          <p:nvPr/>
        </p:nvSpPr>
        <p:spPr>
          <a:xfrm>
            <a:off x="3266622" y="5770940"/>
            <a:ext cx="2943298" cy="523220"/>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Schwannomas</a:t>
            </a:r>
          </a:p>
        </p:txBody>
      </p:sp>
      <p:sp>
        <p:nvSpPr>
          <p:cNvPr id="11" name="Right Arrow 10">
            <a:extLst>
              <a:ext uri="{FF2B5EF4-FFF2-40B4-BE49-F238E27FC236}">
                <a16:creationId xmlns:a16="http://schemas.microsoft.com/office/drawing/2014/main" id="{2428DA0E-69F0-CB47-A42D-E7429948F50C}"/>
              </a:ext>
            </a:extLst>
          </p:cNvPr>
          <p:cNvSpPr/>
          <p:nvPr/>
        </p:nvSpPr>
        <p:spPr>
          <a:xfrm rot="14503968" flipV="1">
            <a:off x="1891150" y="4630749"/>
            <a:ext cx="1992952" cy="211000"/>
          </a:xfrm>
          <a:prstGeom prst="rightArrow">
            <a:avLst>
              <a:gd name="adj1" fmla="val 69764"/>
              <a:gd name="adj2" fmla="val 5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Arrow 11">
            <a:extLst>
              <a:ext uri="{FF2B5EF4-FFF2-40B4-BE49-F238E27FC236}">
                <a16:creationId xmlns:a16="http://schemas.microsoft.com/office/drawing/2014/main" id="{2428DA0E-69F0-CB47-A42D-E7429948F50C}"/>
              </a:ext>
            </a:extLst>
          </p:cNvPr>
          <p:cNvSpPr/>
          <p:nvPr/>
        </p:nvSpPr>
        <p:spPr>
          <a:xfrm rot="17937713" flipV="1">
            <a:off x="4729976" y="4533343"/>
            <a:ext cx="2163123" cy="250127"/>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60ABFD58-F269-1B48-A6EC-F17CEB14E327}"/>
              </a:ext>
            </a:extLst>
          </p:cNvPr>
          <p:cNvSpPr txBox="1"/>
          <p:nvPr/>
        </p:nvSpPr>
        <p:spPr>
          <a:xfrm>
            <a:off x="7991022" y="5689928"/>
            <a:ext cx="2731522" cy="954107"/>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Intramedullary Ependymomas</a:t>
            </a:r>
          </a:p>
        </p:txBody>
      </p:sp>
      <p:sp>
        <p:nvSpPr>
          <p:cNvPr id="14" name="Right Arrow 13">
            <a:extLst>
              <a:ext uri="{FF2B5EF4-FFF2-40B4-BE49-F238E27FC236}">
                <a16:creationId xmlns:a16="http://schemas.microsoft.com/office/drawing/2014/main" id="{2428DA0E-69F0-CB47-A42D-E7429948F50C}"/>
              </a:ext>
            </a:extLst>
          </p:cNvPr>
          <p:cNvSpPr/>
          <p:nvPr/>
        </p:nvSpPr>
        <p:spPr>
          <a:xfrm rot="17002880" flipV="1">
            <a:off x="7747515" y="3792854"/>
            <a:ext cx="3422519" cy="277587"/>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Arrow 14">
            <a:extLst>
              <a:ext uri="{FF2B5EF4-FFF2-40B4-BE49-F238E27FC236}">
                <a16:creationId xmlns:a16="http://schemas.microsoft.com/office/drawing/2014/main" id="{2428DA0E-69F0-CB47-A42D-E7429948F50C}"/>
              </a:ext>
            </a:extLst>
          </p:cNvPr>
          <p:cNvSpPr/>
          <p:nvPr/>
        </p:nvSpPr>
        <p:spPr>
          <a:xfrm rot="17002880" flipV="1">
            <a:off x="8495209" y="4144312"/>
            <a:ext cx="2665486" cy="28905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lide Number Placeholder 5">
            <a:extLst>
              <a:ext uri="{FF2B5EF4-FFF2-40B4-BE49-F238E27FC236}">
                <a16:creationId xmlns:a16="http://schemas.microsoft.com/office/drawing/2014/main" id="{7DBDAE8E-32B2-AF4E-9E89-E85162071C50}"/>
              </a:ext>
            </a:extLst>
          </p:cNvPr>
          <p:cNvSpPr>
            <a:spLocks noGrp="1"/>
          </p:cNvSpPr>
          <p:nvPr>
            <p:ph type="sldNum" sz="quarter" idx="12"/>
          </p:nvPr>
        </p:nvSpPr>
        <p:spPr>
          <a:xfrm>
            <a:off x="5989909" y="6492875"/>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13</a:t>
            </a:fld>
            <a:endParaRPr kumimoji="0" lang="en-US" altLang="en-US" sz="1400" b="0" dirty="0">
              <a:solidFill>
                <a:schemeClr val="tx2"/>
              </a:solidFill>
              <a:latin typeface="Arial Black" panose="020B0A04020102020204" pitchFamily="34" charset="0"/>
            </a:endParaRPr>
          </a:p>
        </p:txBody>
      </p:sp>
      <p:pic>
        <p:nvPicPr>
          <p:cNvPr id="3" name="Online Media 2" descr="Recorded Sound">
            <a:hlinkClick r:id="" action="ppaction://media"/>
            <a:extLst>
              <a:ext uri="{FF2B5EF4-FFF2-40B4-BE49-F238E27FC236}">
                <a16:creationId xmlns:a16="http://schemas.microsoft.com/office/drawing/2014/main" id="{E5FD30F0-ED79-E747-AA4B-E4AB443CAD7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00548" y="5618846"/>
            <a:ext cx="812800" cy="812800"/>
          </a:xfrm>
          <a:prstGeom prst="rect">
            <a:avLst/>
          </a:prstGeom>
        </p:spPr>
      </p:pic>
    </p:spTree>
    <p:extLst>
      <p:ext uri="{BB962C8B-B14F-4D97-AF65-F5344CB8AC3E}">
        <p14:creationId xmlns:p14="http://schemas.microsoft.com/office/powerpoint/2010/main" val="299541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linds(horizont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linds(horizontal)">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291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P spid="12" grpId="0"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38200" y="0"/>
            <a:ext cx="10515600" cy="1325563"/>
          </a:xfrm>
        </p:spPr>
        <p:txBody>
          <a:bodyPr>
            <a:normAutofit/>
          </a:bodyPr>
          <a:lstStyle/>
          <a:p>
            <a:pPr algn="ctr">
              <a:defRPr/>
            </a:pPr>
            <a:r>
              <a:rPr lang="en-US" sz="4000" b="1" dirty="0">
                <a:solidFill>
                  <a:srgbClr val="3B5B6F"/>
                </a:solidFill>
              </a:rPr>
              <a:t>Lumbar Puncture</a:t>
            </a:r>
          </a:p>
        </p:txBody>
      </p:sp>
      <p:sp>
        <p:nvSpPr>
          <p:cNvPr id="5" name="Rectangle 3"/>
          <p:cNvSpPr>
            <a:spLocks noGrp="1" noChangeArrowheads="1"/>
          </p:cNvSpPr>
          <p:nvPr>
            <p:ph idx="1"/>
          </p:nvPr>
        </p:nvSpPr>
        <p:spPr>
          <a:xfrm>
            <a:off x="589902" y="975724"/>
            <a:ext cx="11355355" cy="5184443"/>
          </a:xfrm>
        </p:spPr>
        <p:txBody>
          <a:bodyPr>
            <a:normAutofit/>
          </a:bodyPr>
          <a:lstStyle/>
          <a:p>
            <a:pPr marL="457200" lvl="1" indent="0">
              <a:lnSpc>
                <a:spcPct val="90000"/>
              </a:lnSpc>
              <a:buNone/>
            </a:pPr>
            <a:endParaRPr lang="en-US" altLang="en-US" sz="3200" dirty="0">
              <a:solidFill>
                <a:srgbClr val="3B5B6F"/>
              </a:solidFill>
              <a:latin typeface="Arial" panose="020B0604020202020204" pitchFamily="34" charset="0"/>
              <a:cs typeface="Arial" panose="020B0604020202020204" pitchFamily="34" charset="0"/>
            </a:endParaRPr>
          </a:p>
          <a:p>
            <a:r>
              <a:rPr lang="en-US" altLang="en-US" sz="3600" dirty="0">
                <a:solidFill>
                  <a:srgbClr val="3B5B6F"/>
                </a:solidFill>
                <a:latin typeface="Arial" panose="020B0604020202020204" pitchFamily="34" charset="0"/>
                <a:cs typeface="Arial" panose="020B0604020202020204" pitchFamily="34" charset="0"/>
              </a:rPr>
              <a:t>Lumbar puncture (LP) was attempted </a:t>
            </a:r>
          </a:p>
          <a:p>
            <a:r>
              <a:rPr lang="en-US" altLang="en-US" sz="3600" dirty="0">
                <a:solidFill>
                  <a:srgbClr val="3B5B6F"/>
                </a:solidFill>
                <a:cs typeface="Arial" panose="020B0604020202020204" pitchFamily="34" charset="0"/>
              </a:rPr>
              <a:t>Clear cerebrospinal fluid (CSF) was obtained, however, only 1-2 drops of fluid were collected</a:t>
            </a:r>
          </a:p>
          <a:p>
            <a:r>
              <a:rPr lang="en-US" altLang="en-US" sz="3600" dirty="0">
                <a:solidFill>
                  <a:srgbClr val="3B5B6F"/>
                </a:solidFill>
                <a:latin typeface="Arial" panose="020B0604020202020204" pitchFamily="34" charset="0"/>
                <a:cs typeface="Arial" panose="020B0604020202020204" pitchFamily="34" charset="0"/>
              </a:rPr>
              <a:t>No opening pressure was obtained and there was not enough fluid for CSF analysis </a:t>
            </a:r>
          </a:p>
        </p:txBody>
      </p:sp>
      <p:sp>
        <p:nvSpPr>
          <p:cNvPr id="6" name="TextBox 5">
            <a:extLst>
              <a:ext uri="{FF2B5EF4-FFF2-40B4-BE49-F238E27FC236}">
                <a16:creationId xmlns:a16="http://schemas.microsoft.com/office/drawing/2014/main" id="{6B32210B-E19A-284D-8DD7-F5B33DCE9702}"/>
              </a:ext>
            </a:extLst>
          </p:cNvPr>
          <p:cNvSpPr txBox="1"/>
          <p:nvPr/>
        </p:nvSpPr>
        <p:spPr>
          <a:xfrm>
            <a:off x="2983831" y="4870770"/>
            <a:ext cx="6964170" cy="954107"/>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Given all of this information what is your differential diagnosis? </a:t>
            </a:r>
          </a:p>
        </p:txBody>
      </p:sp>
      <p:pic>
        <p:nvPicPr>
          <p:cNvPr id="2" name="Online Media 1" descr="Recorded Sound">
            <a:hlinkClick r:id="" action="ppaction://media"/>
            <a:extLst>
              <a:ext uri="{FF2B5EF4-FFF2-40B4-BE49-F238E27FC236}">
                <a16:creationId xmlns:a16="http://schemas.microsoft.com/office/drawing/2014/main" id="{776D4AAA-A95B-A249-9CF7-611CA80D73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41000" y="5475876"/>
            <a:ext cx="812800" cy="812800"/>
          </a:xfrm>
          <a:prstGeom prst="rect">
            <a:avLst/>
          </a:prstGeom>
        </p:spPr>
      </p:pic>
      <p:sp>
        <p:nvSpPr>
          <p:cNvPr id="7" name="Slide Number Placeholder 5">
            <a:extLst>
              <a:ext uri="{FF2B5EF4-FFF2-40B4-BE49-F238E27FC236}">
                <a16:creationId xmlns:a16="http://schemas.microsoft.com/office/drawing/2014/main" id="{FD530B15-357E-3B43-9121-F09DB31072E8}"/>
              </a:ext>
            </a:extLst>
          </p:cNvPr>
          <p:cNvSpPr>
            <a:spLocks noGrp="1"/>
          </p:cNvSpPr>
          <p:nvPr>
            <p:ph type="sldNum" sz="quarter" idx="12"/>
          </p:nvPr>
        </p:nvSpPr>
        <p:spPr>
          <a:xfrm>
            <a:off x="6096000" y="6388441"/>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14</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58865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66531" y="365125"/>
            <a:ext cx="11178073" cy="1325563"/>
          </a:xfrm>
        </p:spPr>
        <p:txBody>
          <a:bodyPr>
            <a:normAutofit/>
          </a:bodyPr>
          <a:lstStyle/>
          <a:p>
            <a:pPr algn="ctr">
              <a:defRPr/>
            </a:pPr>
            <a:r>
              <a:rPr lang="en-US" sz="4000" dirty="0">
                <a:solidFill>
                  <a:srgbClr val="3B5B6F"/>
                </a:solidFill>
              </a:rPr>
              <a:t>	</a:t>
            </a:r>
            <a:r>
              <a:rPr lang="en-US" dirty="0">
                <a:solidFill>
                  <a:srgbClr val="3B5B6F"/>
                </a:solidFill>
              </a:rPr>
              <a:t>Differential Diagnoses</a:t>
            </a:r>
            <a:endParaRPr lang="en-US" sz="4000" b="1" dirty="0">
              <a:solidFill>
                <a:srgbClr val="3B5B6F"/>
              </a:solidFill>
            </a:endParaRPr>
          </a:p>
        </p:txBody>
      </p:sp>
      <p:sp>
        <p:nvSpPr>
          <p:cNvPr id="5123" name="Rectangle 3"/>
          <p:cNvSpPr>
            <a:spLocks noGrp="1" noChangeArrowheads="1"/>
          </p:cNvSpPr>
          <p:nvPr>
            <p:ph idx="1"/>
          </p:nvPr>
        </p:nvSpPr>
        <p:spPr>
          <a:xfrm>
            <a:off x="1289837" y="1690688"/>
            <a:ext cx="9531459" cy="3820766"/>
          </a:xfrm>
        </p:spPr>
        <p:txBody>
          <a:bodyPr>
            <a:normAutofit lnSpcReduction="10000"/>
          </a:bodyPr>
          <a:lstStyle/>
          <a:p>
            <a:pPr>
              <a:lnSpc>
                <a:spcPct val="90000"/>
              </a:lnSpc>
            </a:pPr>
            <a:r>
              <a:rPr lang="en-US" altLang="en-US" sz="3200" dirty="0">
                <a:solidFill>
                  <a:srgbClr val="3B5B6F"/>
                </a:solidFill>
              </a:rPr>
              <a:t>Neurofibromatosis Type 2</a:t>
            </a:r>
          </a:p>
          <a:p>
            <a:pPr>
              <a:lnSpc>
                <a:spcPct val="90000"/>
              </a:lnSpc>
            </a:pPr>
            <a:r>
              <a:rPr lang="en-US" altLang="en-US" sz="3200" dirty="0">
                <a:solidFill>
                  <a:srgbClr val="3B5B6F"/>
                </a:solidFill>
              </a:rPr>
              <a:t>Multiple meningiomatosis </a:t>
            </a:r>
          </a:p>
          <a:p>
            <a:pPr>
              <a:lnSpc>
                <a:spcPct val="90000"/>
              </a:lnSpc>
            </a:pPr>
            <a:r>
              <a:rPr lang="en-US" altLang="en-US" sz="3200" dirty="0">
                <a:solidFill>
                  <a:srgbClr val="3B5B6F"/>
                </a:solidFill>
              </a:rPr>
              <a:t>Tuberous sclerosis </a:t>
            </a:r>
          </a:p>
          <a:p>
            <a:pPr>
              <a:lnSpc>
                <a:spcPct val="90000"/>
              </a:lnSpc>
            </a:pPr>
            <a:r>
              <a:rPr lang="en-US" altLang="en-US" sz="3200" dirty="0">
                <a:solidFill>
                  <a:srgbClr val="3B5B6F"/>
                </a:solidFill>
              </a:rPr>
              <a:t>Other brain tumor or metastasis </a:t>
            </a:r>
          </a:p>
          <a:p>
            <a:pPr>
              <a:lnSpc>
                <a:spcPct val="90000"/>
              </a:lnSpc>
            </a:pPr>
            <a:r>
              <a:rPr lang="en-US" altLang="en-US" sz="3200" dirty="0">
                <a:solidFill>
                  <a:srgbClr val="3B5B6F"/>
                </a:solidFill>
              </a:rPr>
              <a:t>Venous sinus thrombosis or stenosis </a:t>
            </a:r>
          </a:p>
          <a:p>
            <a:pPr>
              <a:lnSpc>
                <a:spcPct val="90000"/>
              </a:lnSpc>
            </a:pPr>
            <a:r>
              <a:rPr lang="en-US" altLang="en-US" sz="3200" dirty="0">
                <a:solidFill>
                  <a:srgbClr val="3B5B6F"/>
                </a:solidFill>
              </a:rPr>
              <a:t>Jugular vein compression </a:t>
            </a:r>
          </a:p>
          <a:p>
            <a:pPr>
              <a:lnSpc>
                <a:spcPct val="90000"/>
              </a:lnSpc>
            </a:pPr>
            <a:r>
              <a:rPr lang="en-US" altLang="en-US" sz="3200" dirty="0">
                <a:solidFill>
                  <a:srgbClr val="3B5B6F"/>
                </a:solidFill>
              </a:rPr>
              <a:t>Choroid plexus papilloma</a:t>
            </a:r>
          </a:p>
          <a:p>
            <a:pPr marL="0" indent="0">
              <a:lnSpc>
                <a:spcPct val="90000"/>
              </a:lnSpc>
              <a:buNone/>
            </a:pPr>
            <a:endParaRPr lang="en-US" altLang="en-US" sz="3200" dirty="0">
              <a:solidFill>
                <a:srgbClr val="3B5B6F"/>
              </a:solidFill>
            </a:endParaRPr>
          </a:p>
        </p:txBody>
      </p:sp>
      <p:sp>
        <p:nvSpPr>
          <p:cNvPr id="5125" name="Slide Number Placeholder 5"/>
          <p:cNvSpPr>
            <a:spLocks noGrp="1"/>
          </p:cNvSpPr>
          <p:nvPr>
            <p:ph type="sldNum" sz="quarter" idx="12"/>
          </p:nvPr>
        </p:nvSpPr>
        <p:spPr>
          <a:xfrm>
            <a:off x="6055566" y="631031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15</a:t>
            </a:fld>
            <a:endParaRPr kumimoji="0" lang="en-US" altLang="en-US" sz="1400" b="0" dirty="0">
              <a:solidFill>
                <a:schemeClr val="tx2"/>
              </a:solidFill>
              <a:latin typeface="Arial Black" panose="020B0A04020102020204" pitchFamily="34" charset="0"/>
            </a:endParaRPr>
          </a:p>
        </p:txBody>
      </p:sp>
      <p:pic>
        <p:nvPicPr>
          <p:cNvPr id="3" name="Online Media 2" descr="Recorded Sound">
            <a:hlinkClick r:id="" action="ppaction://media"/>
            <a:extLst>
              <a:ext uri="{FF2B5EF4-FFF2-40B4-BE49-F238E27FC236}">
                <a16:creationId xmlns:a16="http://schemas.microsoft.com/office/drawing/2014/main" id="{D09E533D-1B8B-FE4A-9803-F7BEC4C6BB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19474" y="5497512"/>
            <a:ext cx="812800" cy="812800"/>
          </a:xfrm>
          <a:prstGeom prst="rect">
            <a:avLst/>
          </a:prstGeom>
        </p:spPr>
      </p:pic>
    </p:spTree>
    <p:extLst>
      <p:ext uri="{BB962C8B-B14F-4D97-AF65-F5344CB8AC3E}">
        <p14:creationId xmlns:p14="http://schemas.microsoft.com/office/powerpoint/2010/main" val="2368001356"/>
      </p:ext>
    </p:extLst>
  </p:cSld>
  <p:clrMapOvr>
    <a:masterClrMapping/>
  </p:clrMapOvr>
  <mc:AlternateContent xmlns:mc="http://schemas.openxmlformats.org/markup-compatibility/2006" xmlns:p14="http://schemas.microsoft.com/office/powerpoint/2010/main">
    <mc:Choice Requires="p14">
      <p:transition spd="slow" p14:dur="2000" advTm="9612"/>
    </mc:Choice>
    <mc:Fallback xmlns="">
      <p:transition spd="slow" advTm="96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28800" y="304800"/>
            <a:ext cx="8534400" cy="1143000"/>
          </a:xfrm>
        </p:spPr>
        <p:txBody>
          <a:bodyPr>
            <a:normAutofit/>
          </a:bodyPr>
          <a:lstStyle/>
          <a:p>
            <a:pPr algn="ctr"/>
            <a:r>
              <a:rPr lang="en-US" altLang="en-US" sz="4800" b="1" dirty="0">
                <a:solidFill>
                  <a:srgbClr val="3B5B6F"/>
                </a:solidFill>
              </a:rPr>
              <a:t>Hospital Course</a:t>
            </a:r>
          </a:p>
        </p:txBody>
      </p:sp>
      <p:sp>
        <p:nvSpPr>
          <p:cNvPr id="7171" name="Rectangle 3"/>
          <p:cNvSpPr>
            <a:spLocks noGrp="1" noChangeArrowheads="1"/>
          </p:cNvSpPr>
          <p:nvPr>
            <p:ph idx="1"/>
          </p:nvPr>
        </p:nvSpPr>
        <p:spPr>
          <a:xfrm>
            <a:off x="1306287" y="1685511"/>
            <a:ext cx="10050826" cy="4147397"/>
          </a:xfrm>
        </p:spPr>
        <p:txBody>
          <a:bodyPr>
            <a:normAutofit fontScale="92500" lnSpcReduction="20000"/>
          </a:bodyPr>
          <a:lstStyle/>
          <a:p>
            <a:pPr>
              <a:lnSpc>
                <a:spcPct val="90000"/>
              </a:lnSpc>
            </a:pPr>
            <a:r>
              <a:rPr lang="en-US" altLang="en-US" sz="4000" dirty="0">
                <a:solidFill>
                  <a:srgbClr val="3B5B6F"/>
                </a:solidFill>
              </a:rPr>
              <a:t>Plan: </a:t>
            </a:r>
          </a:p>
          <a:p>
            <a:pPr lvl="1"/>
            <a:r>
              <a:rPr lang="en-US" altLang="en-US" sz="3600" dirty="0">
                <a:solidFill>
                  <a:srgbClr val="3B5B6F"/>
                </a:solidFill>
              </a:rPr>
              <a:t>Patient was started on 500 mg Diamox BID due to bilateral optic disc swelling which was believed to be caused by interference with venous sinus drainage by intracranial masses </a:t>
            </a:r>
          </a:p>
          <a:p>
            <a:pPr lvl="1"/>
            <a:r>
              <a:rPr lang="en-US" altLang="en-US" sz="3600" dirty="0">
                <a:solidFill>
                  <a:srgbClr val="3B5B6F"/>
                </a:solidFill>
              </a:rPr>
              <a:t>Referral to neurosurgery was made for further evaluation and intervention with the decision to proceed with resection of the left vestibular schwannoma through a retrosigmoid transtemporal skull-base approach</a:t>
            </a:r>
          </a:p>
        </p:txBody>
      </p:sp>
      <p:sp>
        <p:nvSpPr>
          <p:cNvPr id="7173" name="Slide Number Placeholder 5"/>
          <p:cNvSpPr>
            <a:spLocks noGrp="1"/>
          </p:cNvSpPr>
          <p:nvPr>
            <p:ph type="sldNum" sz="quarter" idx="12"/>
          </p:nvPr>
        </p:nvSpPr>
        <p:spPr>
          <a:xfrm>
            <a:off x="6096000" y="6370637"/>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DBC6B577-9B9B-4C9F-9F5C-74C0767B05FA}" type="slidenum">
              <a:rPr kumimoji="0" lang="en-US" altLang="en-US" sz="1400" b="0">
                <a:solidFill>
                  <a:schemeClr val="tx2"/>
                </a:solidFill>
                <a:latin typeface="Arial Black" panose="020B0A04020102020204" pitchFamily="34" charset="0"/>
              </a:rPr>
              <a:pPr>
                <a:spcBef>
                  <a:spcPct val="50000"/>
                </a:spcBef>
                <a:buClrTx/>
                <a:buFontTx/>
                <a:buNone/>
              </a:pPr>
              <a:t>16</a:t>
            </a:fld>
            <a:endParaRPr kumimoji="0" lang="en-US" altLang="en-US" sz="1400" b="0" dirty="0">
              <a:solidFill>
                <a:schemeClr val="tx2"/>
              </a:solidFill>
              <a:latin typeface="Arial Black" panose="020B0A04020102020204" pitchFamily="34" charset="0"/>
            </a:endParaRPr>
          </a:p>
        </p:txBody>
      </p:sp>
      <p:pic>
        <p:nvPicPr>
          <p:cNvPr id="2" name="Online Media 1" descr="Recorded Sound">
            <a:hlinkClick r:id="" action="ppaction://media"/>
            <a:extLst>
              <a:ext uri="{FF2B5EF4-FFF2-40B4-BE49-F238E27FC236}">
                <a16:creationId xmlns:a16="http://schemas.microsoft.com/office/drawing/2014/main" id="{F8425EB0-C6E9-3B48-BEF8-D677D3E729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72913" y="5557837"/>
            <a:ext cx="812800" cy="812800"/>
          </a:xfrm>
          <a:prstGeom prst="rect">
            <a:avLst/>
          </a:prstGeom>
        </p:spPr>
      </p:pic>
    </p:spTree>
    <p:extLst>
      <p:ext uri="{BB962C8B-B14F-4D97-AF65-F5344CB8AC3E}">
        <p14:creationId xmlns:p14="http://schemas.microsoft.com/office/powerpoint/2010/main" val="612261835"/>
      </p:ext>
    </p:extLst>
  </p:cSld>
  <p:clrMapOvr>
    <a:masterClrMapping/>
  </p:clrMapOvr>
  <mc:AlternateContent xmlns:mc="http://schemas.openxmlformats.org/markup-compatibility/2006" xmlns:p14="http://schemas.microsoft.com/office/powerpoint/2010/main">
    <mc:Choice Requires="p14">
      <p:transition spd="slow" p14:dur="2000" advTm="17239"/>
    </mc:Choice>
    <mc:Fallback xmlns="">
      <p:transition spd="slow" advTm="172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4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01284" y="26152"/>
            <a:ext cx="11178073" cy="1325563"/>
          </a:xfrm>
        </p:spPr>
        <p:txBody>
          <a:bodyPr>
            <a:normAutofit/>
          </a:bodyPr>
          <a:lstStyle/>
          <a:p>
            <a:pPr algn="ctr">
              <a:defRPr/>
            </a:pPr>
            <a:r>
              <a:rPr lang="en-US" dirty="0">
                <a:solidFill>
                  <a:srgbClr val="3B5B6F"/>
                </a:solidFill>
              </a:rPr>
              <a:t>Post-operative Visit (1 Month Post-op)</a:t>
            </a:r>
            <a:endParaRPr lang="en-US" sz="4000" b="1" dirty="0">
              <a:solidFill>
                <a:srgbClr val="3B5B6F"/>
              </a:solidFill>
            </a:endParaRPr>
          </a:p>
        </p:txBody>
      </p:sp>
      <p:sp>
        <p:nvSpPr>
          <p:cNvPr id="5" name="Rectangle 3">
            <a:extLst>
              <a:ext uri="{FF2B5EF4-FFF2-40B4-BE49-F238E27FC236}">
                <a16:creationId xmlns:a16="http://schemas.microsoft.com/office/drawing/2014/main" id="{1E4C3C42-2AE6-BC48-8453-4AD4D845BD08}"/>
              </a:ext>
            </a:extLst>
          </p:cNvPr>
          <p:cNvSpPr txBox="1">
            <a:spLocks noChangeArrowheads="1"/>
          </p:cNvSpPr>
          <p:nvPr/>
        </p:nvSpPr>
        <p:spPr>
          <a:xfrm>
            <a:off x="1010704" y="1386038"/>
            <a:ext cx="9567459" cy="44372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a:solidFill>
                  <a:srgbClr val="3B5B6F"/>
                </a:solidFill>
              </a:rPr>
              <a:t>Visual acuity (corrected): 20/40, 20/150</a:t>
            </a:r>
          </a:p>
          <a:p>
            <a:r>
              <a:rPr lang="en-US" altLang="en-US" sz="3200" dirty="0">
                <a:solidFill>
                  <a:srgbClr val="3B5B6F"/>
                </a:solidFill>
              </a:rPr>
              <a:t>Pupils: R: 6=&gt;4, L: 6.5=&gt; 4.5 +2 left APD </a:t>
            </a:r>
          </a:p>
          <a:p>
            <a:r>
              <a:rPr lang="en-US" altLang="en-US" sz="3200" dirty="0">
                <a:solidFill>
                  <a:srgbClr val="3B5B6F"/>
                </a:solidFill>
              </a:rPr>
              <a:t>Color plates: R: 6/6, L: 1.5/6</a:t>
            </a:r>
          </a:p>
          <a:p>
            <a:r>
              <a:rPr lang="en-US" altLang="en-US" sz="3200" dirty="0">
                <a:solidFill>
                  <a:srgbClr val="3B5B6F"/>
                </a:solidFill>
              </a:rPr>
              <a:t>Dilated fundus exam:</a:t>
            </a:r>
          </a:p>
          <a:p>
            <a:pPr lvl="1"/>
            <a:r>
              <a:rPr lang="en-US" altLang="en-US" sz="2800" dirty="0">
                <a:solidFill>
                  <a:srgbClr val="3B5B6F"/>
                </a:solidFill>
              </a:rPr>
              <a:t>Defervescing disc edema</a:t>
            </a:r>
          </a:p>
        </p:txBody>
      </p:sp>
      <p:pic>
        <p:nvPicPr>
          <p:cNvPr id="3" name="Online Media 2" descr="Recorded Sound">
            <a:hlinkClick r:id="" action="ppaction://media"/>
            <a:extLst>
              <a:ext uri="{FF2B5EF4-FFF2-40B4-BE49-F238E27FC236}">
                <a16:creationId xmlns:a16="http://schemas.microsoft.com/office/drawing/2014/main" id="{7EFE9AEA-2564-A647-B165-05D2E3DCDD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68496" y="5471962"/>
            <a:ext cx="812800" cy="812800"/>
          </a:xfrm>
          <a:prstGeom prst="rect">
            <a:avLst/>
          </a:prstGeom>
        </p:spPr>
      </p:pic>
      <p:sp>
        <p:nvSpPr>
          <p:cNvPr id="6" name="Slide Number Placeholder 5">
            <a:extLst>
              <a:ext uri="{FF2B5EF4-FFF2-40B4-BE49-F238E27FC236}">
                <a16:creationId xmlns:a16="http://schemas.microsoft.com/office/drawing/2014/main" id="{2EFCAE47-4AAE-CD44-810A-00BFDAF6FD1D}"/>
              </a:ext>
            </a:extLst>
          </p:cNvPr>
          <p:cNvSpPr>
            <a:spLocks noGrp="1"/>
          </p:cNvSpPr>
          <p:nvPr>
            <p:ph type="sldNum" sz="quarter" idx="12"/>
          </p:nvPr>
        </p:nvSpPr>
        <p:spPr>
          <a:xfrm>
            <a:off x="6190320" y="6492875"/>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17</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260649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01284" y="26152"/>
            <a:ext cx="11178073" cy="1325563"/>
          </a:xfrm>
        </p:spPr>
        <p:txBody>
          <a:bodyPr>
            <a:normAutofit/>
          </a:bodyPr>
          <a:lstStyle/>
          <a:p>
            <a:pPr algn="ctr">
              <a:defRPr/>
            </a:pPr>
            <a:r>
              <a:rPr lang="en-US" dirty="0">
                <a:solidFill>
                  <a:srgbClr val="3B5B6F"/>
                </a:solidFill>
              </a:rPr>
              <a:t>Post-operative 1-Month Testing</a:t>
            </a:r>
            <a:endParaRPr lang="en-US" sz="4000" b="1" dirty="0">
              <a:solidFill>
                <a:srgbClr val="3B5B6F"/>
              </a:solidFill>
            </a:endParaRPr>
          </a:p>
        </p:txBody>
      </p:sp>
      <p:pic>
        <p:nvPicPr>
          <p:cNvPr id="5" name="Picture 4"/>
          <p:cNvPicPr>
            <a:picLocks noChangeAspect="1"/>
          </p:cNvPicPr>
          <p:nvPr/>
        </p:nvPicPr>
        <p:blipFill>
          <a:blip r:embed="rId5"/>
          <a:stretch>
            <a:fillRect/>
          </a:stretch>
        </p:blipFill>
        <p:spPr>
          <a:xfrm>
            <a:off x="279182" y="976840"/>
            <a:ext cx="3676801" cy="4763540"/>
          </a:xfrm>
          <a:prstGeom prst="rect">
            <a:avLst/>
          </a:prstGeom>
        </p:spPr>
      </p:pic>
      <p:pic>
        <p:nvPicPr>
          <p:cNvPr id="6" name="Picture 5"/>
          <p:cNvPicPr>
            <a:picLocks noChangeAspect="1"/>
          </p:cNvPicPr>
          <p:nvPr/>
        </p:nvPicPr>
        <p:blipFill>
          <a:blip r:embed="rId6"/>
          <a:stretch>
            <a:fillRect/>
          </a:stretch>
        </p:blipFill>
        <p:spPr>
          <a:xfrm>
            <a:off x="4149121" y="976840"/>
            <a:ext cx="3767268" cy="4765974"/>
          </a:xfrm>
          <a:prstGeom prst="rect">
            <a:avLst/>
          </a:prstGeom>
        </p:spPr>
      </p:pic>
      <p:pic>
        <p:nvPicPr>
          <p:cNvPr id="7" name="Picture 6"/>
          <p:cNvPicPr>
            <a:picLocks noChangeAspect="1"/>
          </p:cNvPicPr>
          <p:nvPr/>
        </p:nvPicPr>
        <p:blipFill>
          <a:blip r:embed="rId7"/>
          <a:stretch>
            <a:fillRect/>
          </a:stretch>
        </p:blipFill>
        <p:spPr>
          <a:xfrm>
            <a:off x="8109527" y="976840"/>
            <a:ext cx="3720097" cy="4763540"/>
          </a:xfrm>
          <a:prstGeom prst="rect">
            <a:avLst/>
          </a:prstGeom>
        </p:spPr>
      </p:pic>
      <p:pic>
        <p:nvPicPr>
          <p:cNvPr id="2" name="Online Media 1" descr="Recorded Sound">
            <a:hlinkClick r:id="" action="ppaction://media"/>
            <a:extLst>
              <a:ext uri="{FF2B5EF4-FFF2-40B4-BE49-F238E27FC236}">
                <a16:creationId xmlns:a16="http://schemas.microsoft.com/office/drawing/2014/main" id="{C0A54A12-DC89-7B4D-865A-1090DC88C7C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597267" y="5740380"/>
            <a:ext cx="812800" cy="812800"/>
          </a:xfrm>
          <a:prstGeom prst="rect">
            <a:avLst/>
          </a:prstGeom>
        </p:spPr>
      </p:pic>
      <p:sp>
        <p:nvSpPr>
          <p:cNvPr id="8" name="Slide Number Placeholder 5">
            <a:extLst>
              <a:ext uri="{FF2B5EF4-FFF2-40B4-BE49-F238E27FC236}">
                <a16:creationId xmlns:a16="http://schemas.microsoft.com/office/drawing/2014/main" id="{7469D589-DC84-1044-BCFC-B26D0A3C9965}"/>
              </a:ext>
            </a:extLst>
          </p:cNvPr>
          <p:cNvSpPr>
            <a:spLocks noGrp="1"/>
          </p:cNvSpPr>
          <p:nvPr>
            <p:ph type="sldNum" sz="quarter" idx="12"/>
          </p:nvPr>
        </p:nvSpPr>
        <p:spPr>
          <a:xfrm>
            <a:off x="6190320" y="6374151"/>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r>
              <a:rPr kumimoji="0" lang="en-US" altLang="en-US" sz="1400" b="0" dirty="0">
                <a:solidFill>
                  <a:schemeClr val="tx2"/>
                </a:solidFill>
                <a:latin typeface="Arial Black" panose="020B0A04020102020204" pitchFamily="34" charset="0"/>
              </a:rPr>
              <a:t>19</a:t>
            </a:r>
          </a:p>
        </p:txBody>
      </p:sp>
    </p:spTree>
    <p:extLst>
      <p:ext uri="{BB962C8B-B14F-4D97-AF65-F5344CB8AC3E}">
        <p14:creationId xmlns:p14="http://schemas.microsoft.com/office/powerpoint/2010/main" val="160330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7103"/>
            <a:ext cx="10515600" cy="1325563"/>
          </a:xfrm>
        </p:spPr>
        <p:txBody>
          <a:bodyPr/>
          <a:lstStyle/>
          <a:p>
            <a:pPr algn="ctr"/>
            <a:r>
              <a:rPr lang="en-US" dirty="0">
                <a:solidFill>
                  <a:srgbClr val="3B5B6F"/>
                </a:solidFill>
              </a:rPr>
              <a:t>Neurofibromatosis Type 2 </a:t>
            </a:r>
            <a:endParaRPr lang="en-US" b="1" dirty="0">
              <a:solidFill>
                <a:srgbClr val="3B5B6F"/>
              </a:solidFill>
            </a:endParaRPr>
          </a:p>
        </p:txBody>
      </p:sp>
      <p:sp>
        <p:nvSpPr>
          <p:cNvPr id="5" name="Rectangle 3">
            <a:extLst>
              <a:ext uri="{FF2B5EF4-FFF2-40B4-BE49-F238E27FC236}">
                <a16:creationId xmlns:a16="http://schemas.microsoft.com/office/drawing/2014/main" id="{7E03B1CE-CFDC-E346-8AE3-2934B60B90BD}"/>
              </a:ext>
            </a:extLst>
          </p:cNvPr>
          <p:cNvSpPr>
            <a:spLocks noGrp="1" noChangeArrowheads="1"/>
          </p:cNvSpPr>
          <p:nvPr>
            <p:ph idx="1"/>
          </p:nvPr>
        </p:nvSpPr>
        <p:spPr>
          <a:xfrm>
            <a:off x="589902" y="1690777"/>
            <a:ext cx="11355355" cy="4330460"/>
          </a:xfrm>
        </p:spPr>
        <p:txBody>
          <a:bodyPr>
            <a:normAutofit/>
          </a:bodyPr>
          <a:lstStyle/>
          <a:p>
            <a:pPr lvl="1">
              <a:lnSpc>
                <a:spcPct val="90000"/>
              </a:lnSpc>
            </a:pPr>
            <a:r>
              <a:rPr lang="en-US" altLang="en-US" sz="3200" dirty="0">
                <a:solidFill>
                  <a:srgbClr val="3B5B6F"/>
                </a:solidFill>
                <a:latin typeface="Arial" panose="020B0604020202020204" pitchFamily="34" charset="0"/>
                <a:cs typeface="Arial" panose="020B0604020202020204" pitchFamily="34" charset="0"/>
              </a:rPr>
              <a:t>Autosomal dominant disorder characterized by the development of multiple tumors involving the CNS </a:t>
            </a:r>
            <a:endParaRPr lang="en-US" altLang="en-US" sz="3200" dirty="0">
              <a:solidFill>
                <a:srgbClr val="3B5B6F"/>
              </a:solidFill>
              <a:cs typeface="Arial" panose="020B0604020202020204" pitchFamily="34" charset="0"/>
            </a:endParaRPr>
          </a:p>
          <a:p>
            <a:pPr lvl="1">
              <a:lnSpc>
                <a:spcPct val="90000"/>
              </a:lnSpc>
            </a:pPr>
            <a:r>
              <a:rPr lang="en-US" altLang="en-US" sz="3200" dirty="0">
                <a:solidFill>
                  <a:srgbClr val="3B5B6F"/>
                </a:solidFill>
                <a:cs typeface="Arial" panose="020B0604020202020204" pitchFamily="34" charset="0"/>
              </a:rPr>
              <a:t>Common features of NF-2 include bilateral vestibular acoustic neuromas, spinal and cerebral tumors including meningiomas &amp; ependymomas, and early onset cataracts (usually bilateral)</a:t>
            </a:r>
            <a:endParaRPr lang="en-US" altLang="en-US" sz="3200" dirty="0">
              <a:solidFill>
                <a:srgbClr val="3B5B6F"/>
              </a:solidFill>
              <a:latin typeface="Arial" panose="020B0604020202020204" pitchFamily="34" charset="0"/>
              <a:cs typeface="Arial" panose="020B0604020202020204" pitchFamily="34" charset="0"/>
            </a:endParaRPr>
          </a:p>
          <a:p>
            <a:pPr lvl="1">
              <a:lnSpc>
                <a:spcPct val="90000"/>
              </a:lnSpc>
            </a:pPr>
            <a:r>
              <a:rPr lang="en-US" altLang="en-US" sz="3200" dirty="0">
                <a:solidFill>
                  <a:srgbClr val="3B5B6F"/>
                </a:solidFill>
                <a:cs typeface="Arial" panose="020B0604020202020204" pitchFamily="34" charset="0"/>
              </a:rPr>
              <a:t>Patients usually present with tinnitus, sensorineural hearing loss, and increased intracranial pressure depending on the size of the CNS tumors </a:t>
            </a:r>
          </a:p>
          <a:p>
            <a:pPr marL="457200" lvl="1" indent="0">
              <a:lnSpc>
                <a:spcPct val="90000"/>
              </a:lnSpc>
              <a:buNone/>
            </a:pPr>
            <a:endParaRPr lang="en-US" altLang="en-US" sz="3200" dirty="0">
              <a:solidFill>
                <a:srgbClr val="3B5B6F"/>
              </a:solidFill>
              <a:latin typeface="Arial" panose="020B0604020202020204" pitchFamily="34" charset="0"/>
              <a:cs typeface="Arial" panose="020B0604020202020204" pitchFamily="34" charset="0"/>
            </a:endParaRPr>
          </a:p>
        </p:txBody>
      </p:sp>
      <p:pic>
        <p:nvPicPr>
          <p:cNvPr id="3" name="Online Media 2" descr="Recorded Sound">
            <a:hlinkClick r:id="" action="ppaction://media"/>
            <a:extLst>
              <a:ext uri="{FF2B5EF4-FFF2-40B4-BE49-F238E27FC236}">
                <a16:creationId xmlns:a16="http://schemas.microsoft.com/office/drawing/2014/main" id="{6A52F127-444F-EE48-960C-02241EDA20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41000" y="5476433"/>
            <a:ext cx="812800" cy="812800"/>
          </a:xfrm>
          <a:prstGeom prst="rect">
            <a:avLst/>
          </a:prstGeom>
        </p:spPr>
      </p:pic>
      <p:sp>
        <p:nvSpPr>
          <p:cNvPr id="6" name="Slide Number Placeholder 5">
            <a:extLst>
              <a:ext uri="{FF2B5EF4-FFF2-40B4-BE49-F238E27FC236}">
                <a16:creationId xmlns:a16="http://schemas.microsoft.com/office/drawing/2014/main" id="{6668E891-AAB1-B148-9BA1-5D58063015E2}"/>
              </a:ext>
            </a:extLst>
          </p:cNvPr>
          <p:cNvSpPr>
            <a:spLocks noGrp="1"/>
          </p:cNvSpPr>
          <p:nvPr>
            <p:ph type="sldNum" sz="quarter" idx="12"/>
          </p:nvPr>
        </p:nvSpPr>
        <p:spPr>
          <a:xfrm>
            <a:off x="6267579" y="6492875"/>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19</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520163669"/>
      </p:ext>
    </p:extLst>
  </p:cSld>
  <p:clrMapOvr>
    <a:masterClrMapping/>
  </p:clrMapOvr>
  <mc:AlternateContent xmlns:mc="http://schemas.openxmlformats.org/markup-compatibility/2006" xmlns:p14="http://schemas.microsoft.com/office/powerpoint/2010/main">
    <mc:Choice Requires="p14">
      <p:transition spd="slow" p14:dur="2000" advTm="10644"/>
    </mc:Choice>
    <mc:Fallback xmlns="">
      <p:transition spd="slow" advTm="106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7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7103"/>
            <a:ext cx="10515600" cy="1325563"/>
          </a:xfrm>
        </p:spPr>
        <p:txBody>
          <a:bodyPr/>
          <a:lstStyle/>
          <a:p>
            <a:pPr algn="ctr"/>
            <a:r>
              <a:rPr lang="en-US" dirty="0">
                <a:solidFill>
                  <a:srgbClr val="3B5B6F"/>
                </a:solidFill>
              </a:rPr>
              <a:t>Etiology &amp; Epidemiology</a:t>
            </a:r>
            <a:endParaRPr lang="en-US" b="1" dirty="0">
              <a:solidFill>
                <a:srgbClr val="3B5B6F"/>
              </a:solidFill>
            </a:endParaRPr>
          </a:p>
        </p:txBody>
      </p:sp>
      <p:sp>
        <p:nvSpPr>
          <p:cNvPr id="5" name="Rectangle 3">
            <a:extLst>
              <a:ext uri="{FF2B5EF4-FFF2-40B4-BE49-F238E27FC236}">
                <a16:creationId xmlns:a16="http://schemas.microsoft.com/office/drawing/2014/main" id="{7E03B1CE-CFDC-E346-8AE3-2934B60B90BD}"/>
              </a:ext>
            </a:extLst>
          </p:cNvPr>
          <p:cNvSpPr>
            <a:spLocks noGrp="1" noChangeArrowheads="1"/>
          </p:cNvSpPr>
          <p:nvPr>
            <p:ph idx="1"/>
          </p:nvPr>
        </p:nvSpPr>
        <p:spPr>
          <a:xfrm>
            <a:off x="418322" y="1552666"/>
            <a:ext cx="11355355" cy="4330460"/>
          </a:xfrm>
        </p:spPr>
        <p:txBody>
          <a:bodyPr>
            <a:normAutofit/>
          </a:bodyPr>
          <a:lstStyle/>
          <a:p>
            <a:pPr lvl="1">
              <a:lnSpc>
                <a:spcPct val="90000"/>
              </a:lnSpc>
            </a:pPr>
            <a:r>
              <a:rPr lang="en-US" altLang="en-US" sz="3200" dirty="0">
                <a:solidFill>
                  <a:srgbClr val="3B5B6F"/>
                </a:solidFill>
                <a:cs typeface="Arial" panose="020B0604020202020204" pitchFamily="34" charset="0"/>
              </a:rPr>
              <a:t>Mutation of the tumor suppressor gene NF2, located on chromosome 22q12</a:t>
            </a:r>
          </a:p>
          <a:p>
            <a:pPr lvl="1">
              <a:lnSpc>
                <a:spcPct val="90000"/>
              </a:lnSpc>
            </a:pPr>
            <a:r>
              <a:rPr lang="en-US" altLang="en-US" sz="3200" dirty="0">
                <a:solidFill>
                  <a:srgbClr val="3B5B6F"/>
                </a:solidFill>
                <a:latin typeface="Arial" panose="020B0604020202020204" pitchFamily="34" charset="0"/>
                <a:cs typeface="Arial" panose="020B0604020202020204" pitchFamily="34" charset="0"/>
              </a:rPr>
              <a:t>This gene encodes the protein </a:t>
            </a:r>
            <a:r>
              <a:rPr lang="en-US" altLang="en-US" sz="3200" i="1" dirty="0">
                <a:solidFill>
                  <a:srgbClr val="3B5B6F"/>
                </a:solidFill>
                <a:latin typeface="Arial" panose="020B0604020202020204" pitchFamily="34" charset="0"/>
                <a:cs typeface="Arial" panose="020B0604020202020204" pitchFamily="34" charset="0"/>
              </a:rPr>
              <a:t>merlin</a:t>
            </a:r>
            <a:r>
              <a:rPr lang="en-US" altLang="en-US" sz="3200" dirty="0">
                <a:solidFill>
                  <a:srgbClr val="3B5B6F"/>
                </a:solidFill>
                <a:latin typeface="Arial" panose="020B0604020202020204" pitchFamily="34" charset="0"/>
                <a:cs typeface="Arial" panose="020B0604020202020204" pitchFamily="34" charset="0"/>
              </a:rPr>
              <a:t> which regulates various mitogenic signaling pathways including PI3K and MAP kinase </a:t>
            </a:r>
          </a:p>
          <a:p>
            <a:pPr lvl="1">
              <a:lnSpc>
                <a:spcPct val="90000"/>
              </a:lnSpc>
            </a:pPr>
            <a:r>
              <a:rPr lang="en-US" altLang="en-US" sz="3200" dirty="0">
                <a:solidFill>
                  <a:srgbClr val="3B5B6F"/>
                </a:solidFill>
                <a:cs typeface="Arial" panose="020B0604020202020204" pitchFamily="34" charset="0"/>
              </a:rPr>
              <a:t>Birth incidence of 1 in 25-33,000</a:t>
            </a:r>
            <a:endParaRPr lang="en-US" altLang="en-US" sz="3200" dirty="0">
              <a:solidFill>
                <a:srgbClr val="3B5B6F"/>
              </a:solidFill>
              <a:latin typeface="Arial" panose="020B0604020202020204" pitchFamily="34" charset="0"/>
              <a:cs typeface="Arial" panose="020B0604020202020204" pitchFamily="34" charset="0"/>
            </a:endParaRPr>
          </a:p>
        </p:txBody>
      </p:sp>
      <p:pic>
        <p:nvPicPr>
          <p:cNvPr id="3" name="Online Media 2" descr="Recorded Sound">
            <a:hlinkClick r:id="" action="ppaction://media"/>
            <a:extLst>
              <a:ext uri="{FF2B5EF4-FFF2-40B4-BE49-F238E27FC236}">
                <a16:creationId xmlns:a16="http://schemas.microsoft.com/office/drawing/2014/main" id="{DD5CDFE2-794B-D349-B996-F71ED73A2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57428" y="5592180"/>
            <a:ext cx="812800" cy="812800"/>
          </a:xfrm>
          <a:prstGeom prst="rect">
            <a:avLst/>
          </a:prstGeom>
        </p:spPr>
      </p:pic>
      <p:sp>
        <p:nvSpPr>
          <p:cNvPr id="6" name="Slide Number Placeholder 5">
            <a:extLst>
              <a:ext uri="{FF2B5EF4-FFF2-40B4-BE49-F238E27FC236}">
                <a16:creationId xmlns:a16="http://schemas.microsoft.com/office/drawing/2014/main" id="{EE2626AD-A4EA-7D41-8CAF-F22FD6C27032}"/>
              </a:ext>
            </a:extLst>
          </p:cNvPr>
          <p:cNvSpPr>
            <a:spLocks noGrp="1"/>
          </p:cNvSpPr>
          <p:nvPr>
            <p:ph type="sldNum" sz="quarter" idx="12"/>
          </p:nvPr>
        </p:nvSpPr>
        <p:spPr>
          <a:xfrm>
            <a:off x="6095999" y="6492875"/>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20</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165339909"/>
      </p:ext>
    </p:extLst>
  </p:cSld>
  <p:clrMapOvr>
    <a:masterClrMapping/>
  </p:clrMapOvr>
  <mc:AlternateContent xmlns:mc="http://schemas.openxmlformats.org/markup-compatibility/2006" xmlns:p14="http://schemas.microsoft.com/office/powerpoint/2010/main">
    <mc:Choice Requires="p14">
      <p:transition spd="slow" p14:dur="2000" advTm="10644"/>
    </mc:Choice>
    <mc:Fallback xmlns="">
      <p:transition spd="slow" advTm="106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193675"/>
            <a:ext cx="10515600" cy="1325563"/>
          </a:xfrm>
        </p:spPr>
        <p:txBody>
          <a:bodyPr/>
          <a:lstStyle/>
          <a:p>
            <a:pPr algn="ctr"/>
            <a:r>
              <a:rPr lang="en-US" b="1" dirty="0">
                <a:solidFill>
                  <a:srgbClr val="3B5B6F"/>
                </a:solidFill>
              </a:rPr>
              <a:t>Back to the case: Clinical Course</a:t>
            </a:r>
          </a:p>
        </p:txBody>
      </p:sp>
      <p:sp>
        <p:nvSpPr>
          <p:cNvPr id="5" name="Rectangle 3">
            <a:extLst>
              <a:ext uri="{FF2B5EF4-FFF2-40B4-BE49-F238E27FC236}">
                <a16:creationId xmlns:a16="http://schemas.microsoft.com/office/drawing/2014/main" id="{1E4C3C42-2AE6-BC48-8453-4AD4D845BD08}"/>
              </a:ext>
            </a:extLst>
          </p:cNvPr>
          <p:cNvSpPr txBox="1">
            <a:spLocks noGrp="1" noChangeArrowheads="1"/>
          </p:cNvSpPr>
          <p:nvPr>
            <p:ph idx="1"/>
          </p:nvPr>
        </p:nvSpPr>
        <p:spPr>
          <a:xfrm>
            <a:off x="957263" y="1257300"/>
            <a:ext cx="9866312" cy="417195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a:solidFill>
                  <a:srgbClr val="3B5B6F"/>
                </a:solidFill>
              </a:rPr>
              <a:t>Patient was re-evaluated 2 months postoperatively</a:t>
            </a:r>
          </a:p>
          <a:p>
            <a:r>
              <a:rPr lang="en-US" altLang="en-US" sz="3200" dirty="0">
                <a:solidFill>
                  <a:srgbClr val="3B5B6F"/>
                </a:solidFill>
              </a:rPr>
              <a:t>Subjectively, patient felt vision was improving. Denied any headaches, hearing loss, tinnitus, or TVOs</a:t>
            </a:r>
          </a:p>
          <a:p>
            <a:r>
              <a:rPr lang="en-US" altLang="en-US" sz="3200" dirty="0">
                <a:solidFill>
                  <a:srgbClr val="3B5B6F"/>
                </a:solidFill>
              </a:rPr>
              <a:t>BCVA: 20/40, 20/100 </a:t>
            </a:r>
          </a:p>
          <a:p>
            <a:r>
              <a:rPr lang="en-US" altLang="en-US" sz="3200" dirty="0">
                <a:solidFill>
                  <a:srgbClr val="3B5B6F"/>
                </a:solidFill>
              </a:rPr>
              <a:t>Pupils: R: 6=&gt;4, L: 6=&gt; 4 +2 left APD </a:t>
            </a:r>
          </a:p>
          <a:p>
            <a:r>
              <a:rPr lang="en-US" altLang="en-US" sz="3200" dirty="0">
                <a:solidFill>
                  <a:srgbClr val="3B5B6F"/>
                </a:solidFill>
              </a:rPr>
              <a:t>Color plates: R: 5.5/6, L: 1.0/6 (unchanged from previous)</a:t>
            </a:r>
          </a:p>
          <a:p>
            <a:r>
              <a:rPr lang="en-US" altLang="en-US" sz="3200" dirty="0">
                <a:solidFill>
                  <a:srgbClr val="3B5B6F"/>
                </a:solidFill>
              </a:rPr>
              <a:t>Dilated fundus exam:</a:t>
            </a:r>
          </a:p>
          <a:p>
            <a:pPr lvl="1"/>
            <a:r>
              <a:rPr lang="en-US" altLang="en-US" sz="2800" dirty="0">
                <a:solidFill>
                  <a:srgbClr val="3B5B6F"/>
                </a:solidFill>
              </a:rPr>
              <a:t>No optic nerve swelling appreciated</a:t>
            </a:r>
          </a:p>
          <a:p>
            <a:pPr lvl="1"/>
            <a:r>
              <a:rPr lang="en-US" altLang="en-US" sz="2800" dirty="0">
                <a:solidFill>
                  <a:srgbClr val="3B5B6F"/>
                </a:solidFill>
              </a:rPr>
              <a:t>Optic nerve pallor observed OU </a:t>
            </a:r>
          </a:p>
          <a:p>
            <a:r>
              <a:rPr lang="en-US" altLang="en-US" sz="3200" dirty="0">
                <a:solidFill>
                  <a:srgbClr val="3B5B6F"/>
                </a:solidFill>
              </a:rPr>
              <a:t>Plan: Follow-up in 4 months and be evaluated by oncologist for further management </a:t>
            </a:r>
          </a:p>
        </p:txBody>
      </p:sp>
      <p:sp>
        <p:nvSpPr>
          <p:cNvPr id="6" name="TextBox 5">
            <a:extLst>
              <a:ext uri="{FF2B5EF4-FFF2-40B4-BE49-F238E27FC236}">
                <a16:creationId xmlns:a16="http://schemas.microsoft.com/office/drawing/2014/main" id="{6B32210B-E19A-284D-8DD7-F5B33DCE9702}"/>
              </a:ext>
            </a:extLst>
          </p:cNvPr>
          <p:cNvSpPr txBox="1"/>
          <p:nvPr/>
        </p:nvSpPr>
        <p:spPr>
          <a:xfrm>
            <a:off x="2898106" y="5396252"/>
            <a:ext cx="6964170" cy="954107"/>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Is there any additional therapy we can give post-operatively?</a:t>
            </a:r>
          </a:p>
        </p:txBody>
      </p:sp>
      <p:pic>
        <p:nvPicPr>
          <p:cNvPr id="2" name="Online Media 1" descr="Recorded Sound">
            <a:hlinkClick r:id="" action="ppaction://media"/>
            <a:extLst>
              <a:ext uri="{FF2B5EF4-FFF2-40B4-BE49-F238E27FC236}">
                <a16:creationId xmlns:a16="http://schemas.microsoft.com/office/drawing/2014/main" id="{018C35FE-10C4-B140-848C-DAB3715E2A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23575" y="5537559"/>
            <a:ext cx="812800" cy="812800"/>
          </a:xfrm>
          <a:prstGeom prst="rect">
            <a:avLst/>
          </a:prstGeom>
        </p:spPr>
      </p:pic>
      <p:sp>
        <p:nvSpPr>
          <p:cNvPr id="7" name="Slide Number Placeholder 5">
            <a:extLst>
              <a:ext uri="{FF2B5EF4-FFF2-40B4-BE49-F238E27FC236}">
                <a16:creationId xmlns:a16="http://schemas.microsoft.com/office/drawing/2014/main" id="{DE8D5507-F7FC-7547-A9D2-EC46965F1B21}"/>
              </a:ext>
            </a:extLst>
          </p:cNvPr>
          <p:cNvSpPr>
            <a:spLocks noGrp="1"/>
          </p:cNvSpPr>
          <p:nvPr>
            <p:ph type="sldNum" sz="quarter" idx="12"/>
          </p:nvPr>
        </p:nvSpPr>
        <p:spPr>
          <a:xfrm>
            <a:off x="5886561" y="648176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21</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101239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56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a:r>
              <a:rPr lang="en-US" altLang="en-US" dirty="0">
                <a:solidFill>
                  <a:srgbClr val="3B5B6F"/>
                </a:solidFill>
              </a:rPr>
              <a:t> Management &amp; Treatment</a:t>
            </a:r>
            <a:br>
              <a:rPr lang="en-US" altLang="en-US" b="1" dirty="0">
                <a:solidFill>
                  <a:srgbClr val="3B5B6F"/>
                </a:solidFill>
              </a:rPr>
            </a:br>
            <a:r>
              <a:rPr lang="en-US" altLang="en-US" b="1" dirty="0">
                <a:solidFill>
                  <a:srgbClr val="3B5B6F"/>
                </a:solidFill>
              </a:rPr>
              <a:t>	</a:t>
            </a:r>
          </a:p>
        </p:txBody>
      </p:sp>
      <p:sp>
        <p:nvSpPr>
          <p:cNvPr id="9220" name="Slide Number Placeholder 5"/>
          <p:cNvSpPr>
            <a:spLocks noGrp="1"/>
          </p:cNvSpPr>
          <p:nvPr>
            <p:ph type="sldNum" sz="quarter" idx="12"/>
          </p:nvPr>
        </p:nvSpPr>
        <p:spPr>
          <a:xfrm>
            <a:off x="6095999" y="631031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91064871-1B06-4359-BBB2-BA0068077073}" type="slidenum">
              <a:rPr kumimoji="0" lang="en-US" altLang="en-US" sz="1400" b="0">
                <a:solidFill>
                  <a:schemeClr val="tx2"/>
                </a:solidFill>
                <a:latin typeface="Arial Black" panose="020B0A04020102020204" pitchFamily="34" charset="0"/>
              </a:rPr>
              <a:pPr>
                <a:spcBef>
                  <a:spcPct val="50000"/>
                </a:spcBef>
                <a:buClrTx/>
                <a:buFontTx/>
                <a:buNone/>
              </a:pPr>
              <a:t>22</a:t>
            </a:fld>
            <a:endParaRPr kumimoji="0" lang="en-US" altLang="en-US" sz="1400" b="0" dirty="0">
              <a:solidFill>
                <a:schemeClr val="tx2"/>
              </a:solidFill>
              <a:latin typeface="Arial Black" panose="020B0A04020102020204" pitchFamily="34" charset="0"/>
            </a:endParaRPr>
          </a:p>
        </p:txBody>
      </p:sp>
      <p:sp>
        <p:nvSpPr>
          <p:cNvPr id="8" name="Rectangle 3">
            <a:extLst>
              <a:ext uri="{FF2B5EF4-FFF2-40B4-BE49-F238E27FC236}">
                <a16:creationId xmlns:a16="http://schemas.microsoft.com/office/drawing/2014/main" id="{0DF97EB8-B4E4-1E4A-8E5C-A1EDE2E1EE2A}"/>
              </a:ext>
            </a:extLst>
          </p:cNvPr>
          <p:cNvSpPr>
            <a:spLocks noGrp="1" noChangeArrowheads="1"/>
          </p:cNvSpPr>
          <p:nvPr>
            <p:ph idx="1"/>
          </p:nvPr>
        </p:nvSpPr>
        <p:spPr>
          <a:xfrm>
            <a:off x="418322" y="1552666"/>
            <a:ext cx="11355355" cy="4330460"/>
          </a:xfrm>
        </p:spPr>
        <p:txBody>
          <a:bodyPr>
            <a:normAutofit fontScale="92500" lnSpcReduction="20000"/>
          </a:bodyPr>
          <a:lstStyle/>
          <a:p>
            <a:pPr lvl="1">
              <a:lnSpc>
                <a:spcPct val="90000"/>
              </a:lnSpc>
            </a:pPr>
            <a:r>
              <a:rPr lang="en-US" altLang="en-US" sz="3200" dirty="0">
                <a:solidFill>
                  <a:srgbClr val="3B5B6F"/>
                </a:solidFill>
                <a:latin typeface="Arial" panose="020B0604020202020204" pitchFamily="34" charset="0"/>
                <a:cs typeface="Arial" panose="020B0604020202020204" pitchFamily="34" charset="0"/>
              </a:rPr>
              <a:t>Often requires multidisciplinary management including ophthalmologists, neurosurgeons, oncologists, and neuroradiologists </a:t>
            </a:r>
          </a:p>
          <a:p>
            <a:pPr lvl="1">
              <a:lnSpc>
                <a:spcPct val="90000"/>
              </a:lnSpc>
            </a:pPr>
            <a:r>
              <a:rPr lang="en-US" sz="3200" dirty="0">
                <a:solidFill>
                  <a:srgbClr val="3B5B6F"/>
                </a:solidFill>
                <a:cs typeface="Arial" panose="020B0604020202020204" pitchFamily="34" charset="0"/>
              </a:rPr>
              <a:t>Surgical resection of large symptomatic vestibular schwannomas is the primary treatment. Spinal cord ependymomas are usually low-grade tumors and are monitored until symptoms appear </a:t>
            </a:r>
          </a:p>
          <a:p>
            <a:pPr lvl="1">
              <a:lnSpc>
                <a:spcPct val="90000"/>
              </a:lnSpc>
            </a:pPr>
            <a:r>
              <a:rPr lang="en-US" sz="3200" dirty="0">
                <a:solidFill>
                  <a:srgbClr val="3B5B6F"/>
                </a:solidFill>
                <a:cs typeface="Arial" panose="020B0604020202020204" pitchFamily="34" charset="0"/>
              </a:rPr>
              <a:t>Bevacizumab (Avastin), a monoclonal antibody against vascular endothelial growth factor (VEGF) has been shown to induce tumor regression and control symptoms in patients with NF2 (partial volumetric tumor response seen in 39% of treated NF2 patients, Morris et al. 2016)</a:t>
            </a:r>
            <a:endParaRPr lang="en-US" sz="2800" dirty="0">
              <a:solidFill>
                <a:srgbClr val="3B5B6F"/>
              </a:solidFill>
            </a:endParaRPr>
          </a:p>
          <a:p>
            <a:pPr marL="457200" lvl="1" indent="0">
              <a:lnSpc>
                <a:spcPct val="90000"/>
              </a:lnSpc>
              <a:buNone/>
            </a:pPr>
            <a:endParaRPr lang="en-US" altLang="en-US" sz="2400" dirty="0">
              <a:solidFill>
                <a:srgbClr val="3B5B6F"/>
              </a:solidFill>
              <a:cs typeface="Arial" panose="020B0604020202020204" pitchFamily="34" charset="0"/>
            </a:endParaRPr>
          </a:p>
          <a:p>
            <a:pPr marL="457200" lvl="1" indent="0">
              <a:lnSpc>
                <a:spcPct val="90000"/>
              </a:lnSpc>
              <a:buNone/>
            </a:pPr>
            <a:endParaRPr lang="en-US" altLang="en-US" sz="3200" dirty="0">
              <a:solidFill>
                <a:srgbClr val="3B5B6F"/>
              </a:solidFill>
              <a:latin typeface="Arial" panose="020B0604020202020204" pitchFamily="34" charset="0"/>
              <a:cs typeface="Arial" panose="020B0604020202020204" pitchFamily="34" charset="0"/>
            </a:endParaRPr>
          </a:p>
        </p:txBody>
      </p:sp>
      <p:pic>
        <p:nvPicPr>
          <p:cNvPr id="2" name="Online Media 1" descr="Recorded Sound">
            <a:hlinkClick r:id="" action="ppaction://media"/>
            <a:extLst>
              <a:ext uri="{FF2B5EF4-FFF2-40B4-BE49-F238E27FC236}">
                <a16:creationId xmlns:a16="http://schemas.microsoft.com/office/drawing/2014/main" id="{8615B400-4D2C-DF45-A06B-5438E25F16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78288" y="5476726"/>
            <a:ext cx="812800" cy="812800"/>
          </a:xfrm>
          <a:prstGeom prst="rect">
            <a:avLst/>
          </a:prstGeom>
        </p:spPr>
      </p:pic>
    </p:spTree>
    <p:extLst>
      <p:ext uri="{BB962C8B-B14F-4D97-AF65-F5344CB8AC3E}">
        <p14:creationId xmlns:p14="http://schemas.microsoft.com/office/powerpoint/2010/main" val="2603130409"/>
      </p:ext>
    </p:extLst>
  </p:cSld>
  <p:clrMapOvr>
    <a:masterClrMapping/>
  </p:clrMapOvr>
  <mc:AlternateContent xmlns:mc="http://schemas.openxmlformats.org/markup-compatibility/2006" xmlns:p14="http://schemas.microsoft.com/office/powerpoint/2010/main">
    <mc:Choice Requires="p14">
      <p:transition spd="slow" p14:dur="2000" advTm="22760"/>
    </mc:Choice>
    <mc:Fallback xmlns="">
      <p:transition spd="slow" advTm="227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Back to the case: Clinical Course</a:t>
            </a:r>
          </a:p>
        </p:txBody>
      </p:sp>
      <p:sp>
        <p:nvSpPr>
          <p:cNvPr id="9" name="Rectangle 3">
            <a:extLst>
              <a:ext uri="{FF2B5EF4-FFF2-40B4-BE49-F238E27FC236}">
                <a16:creationId xmlns:a16="http://schemas.microsoft.com/office/drawing/2014/main" id="{DEA16301-9FF6-FB46-B135-CF3B4D0256AF}"/>
              </a:ext>
            </a:extLst>
          </p:cNvPr>
          <p:cNvSpPr txBox="1">
            <a:spLocks noChangeArrowheads="1"/>
          </p:cNvSpPr>
          <p:nvPr/>
        </p:nvSpPr>
        <p:spPr>
          <a:xfrm>
            <a:off x="1162878" y="1851767"/>
            <a:ext cx="9866243" cy="38207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600" dirty="0">
                <a:solidFill>
                  <a:srgbClr val="3B5B6F"/>
                </a:solidFill>
              </a:rPr>
              <a:t>Patient was started on IV Avastin (5mg/kg) therapy 4 months post-operatively (managed by his oncologist). He received bi-weekly treatments and annual MRI scans for tumor surveillance</a:t>
            </a:r>
          </a:p>
          <a:p>
            <a:r>
              <a:rPr lang="en-US" altLang="en-US" sz="3600" dirty="0">
                <a:solidFill>
                  <a:srgbClr val="3B5B6F"/>
                </a:solidFill>
              </a:rPr>
              <a:t>MRI scans consistently showed stable tumors and his ophthalmic exams showed improvement.</a:t>
            </a:r>
          </a:p>
        </p:txBody>
      </p:sp>
      <p:pic>
        <p:nvPicPr>
          <p:cNvPr id="3" name="Online Media 2" descr="Recorded Sound">
            <a:hlinkClick r:id="" action="ppaction://media"/>
            <a:extLst>
              <a:ext uri="{FF2B5EF4-FFF2-40B4-BE49-F238E27FC236}">
                <a16:creationId xmlns:a16="http://schemas.microsoft.com/office/drawing/2014/main" id="{B8F45C94-DC87-2E4A-BE00-EE6CADDA14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16321" y="5427212"/>
            <a:ext cx="812800" cy="812800"/>
          </a:xfrm>
          <a:prstGeom prst="rect">
            <a:avLst/>
          </a:prstGeom>
        </p:spPr>
      </p:pic>
      <p:sp>
        <p:nvSpPr>
          <p:cNvPr id="5" name="Slide Number Placeholder 5">
            <a:extLst>
              <a:ext uri="{FF2B5EF4-FFF2-40B4-BE49-F238E27FC236}">
                <a16:creationId xmlns:a16="http://schemas.microsoft.com/office/drawing/2014/main" id="{D083835A-D41E-7E4E-8951-5A2A9D990ED4}"/>
              </a:ext>
            </a:extLst>
          </p:cNvPr>
          <p:cNvSpPr>
            <a:spLocks noGrp="1"/>
          </p:cNvSpPr>
          <p:nvPr>
            <p:ph type="sldNum" sz="quarter" idx="12"/>
          </p:nvPr>
        </p:nvSpPr>
        <p:spPr>
          <a:xfrm>
            <a:off x="6095999" y="6446054"/>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23</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1359191899"/>
      </p:ext>
    </p:extLst>
  </p:cSld>
  <p:clrMapOvr>
    <a:masterClrMapping/>
  </p:clrMapOvr>
  <mc:AlternateContent xmlns:mc="http://schemas.openxmlformats.org/markup-compatibility/2006" xmlns:p14="http://schemas.microsoft.com/office/powerpoint/2010/main">
    <mc:Choice Requires="p14">
      <p:transition spd="slow" p14:dur="2000" advTm="20815"/>
    </mc:Choice>
    <mc:Fallback xmlns="">
      <p:transition spd="slow" advTm="208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algn="ctr"/>
            <a:r>
              <a:rPr lang="en-US" b="1" dirty="0">
                <a:solidFill>
                  <a:srgbClr val="3B5B6F"/>
                </a:solidFill>
              </a:rPr>
              <a:t>Back to the case: Clinical Course</a:t>
            </a:r>
          </a:p>
        </p:txBody>
      </p:sp>
      <p:sp>
        <p:nvSpPr>
          <p:cNvPr id="6" name="Rectangle 3">
            <a:extLst>
              <a:ext uri="{FF2B5EF4-FFF2-40B4-BE49-F238E27FC236}">
                <a16:creationId xmlns:a16="http://schemas.microsoft.com/office/drawing/2014/main" id="{DEA16301-9FF6-FB46-B135-CF3B4D0256AF}"/>
              </a:ext>
            </a:extLst>
          </p:cNvPr>
          <p:cNvSpPr txBox="1">
            <a:spLocks noChangeArrowheads="1"/>
          </p:cNvSpPr>
          <p:nvPr/>
        </p:nvSpPr>
        <p:spPr>
          <a:xfrm>
            <a:off x="1162878" y="1466756"/>
            <a:ext cx="9866243" cy="3820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600" dirty="0">
                <a:solidFill>
                  <a:srgbClr val="3B5B6F"/>
                </a:solidFill>
              </a:rPr>
              <a:t>Visual acuity stabilized to 20/40, 20/100 with stable color vision and fundus findings </a:t>
            </a:r>
          </a:p>
          <a:p>
            <a:r>
              <a:rPr lang="en-US" altLang="en-US" sz="3600" dirty="0">
                <a:solidFill>
                  <a:srgbClr val="3B5B6F"/>
                </a:solidFill>
              </a:rPr>
              <a:t>Fundus exam showed pale nerves OU with no evidence of swelling</a:t>
            </a:r>
          </a:p>
          <a:p>
            <a:r>
              <a:rPr lang="en-US" altLang="en-US" sz="3600" dirty="0">
                <a:solidFill>
                  <a:srgbClr val="3B5B6F"/>
                </a:solidFill>
              </a:rPr>
              <a:t>OCT-N and HVF testing while grossly unreliable for left eye stabilized with no change or worsening of visual field defects</a:t>
            </a:r>
          </a:p>
        </p:txBody>
      </p:sp>
      <p:pic>
        <p:nvPicPr>
          <p:cNvPr id="2" name="Online Media 1" descr="Recorded Sound">
            <a:hlinkClick r:id="" action="ppaction://media"/>
            <a:extLst>
              <a:ext uri="{FF2B5EF4-FFF2-40B4-BE49-F238E27FC236}">
                <a16:creationId xmlns:a16="http://schemas.microsoft.com/office/drawing/2014/main" id="{E7B3329C-3C80-6A4F-B501-CE8E5899051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23646" y="5488008"/>
            <a:ext cx="812800" cy="812800"/>
          </a:xfrm>
          <a:prstGeom prst="rect">
            <a:avLst/>
          </a:prstGeom>
        </p:spPr>
      </p:pic>
      <p:sp>
        <p:nvSpPr>
          <p:cNvPr id="5" name="Slide Number Placeholder 5">
            <a:extLst>
              <a:ext uri="{FF2B5EF4-FFF2-40B4-BE49-F238E27FC236}">
                <a16:creationId xmlns:a16="http://schemas.microsoft.com/office/drawing/2014/main" id="{019731FA-AAC6-894A-8D87-8DB1436E85E2}"/>
              </a:ext>
            </a:extLst>
          </p:cNvPr>
          <p:cNvSpPr>
            <a:spLocks noGrp="1"/>
          </p:cNvSpPr>
          <p:nvPr>
            <p:ph type="sldNum" sz="quarter" idx="12"/>
          </p:nvPr>
        </p:nvSpPr>
        <p:spPr>
          <a:xfrm>
            <a:off x="6095999" y="6480778"/>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24</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62776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algn="ctr"/>
            <a:r>
              <a:rPr lang="en-US" b="1" dirty="0">
                <a:solidFill>
                  <a:srgbClr val="3B5B6F"/>
                </a:solidFill>
              </a:rPr>
              <a:t>Back to the case: Clinical Course</a:t>
            </a:r>
          </a:p>
        </p:txBody>
      </p:sp>
      <p:pic>
        <p:nvPicPr>
          <p:cNvPr id="8" name="Picture 7"/>
          <p:cNvPicPr>
            <a:picLocks noChangeAspect="1"/>
          </p:cNvPicPr>
          <p:nvPr/>
        </p:nvPicPr>
        <p:blipFill>
          <a:blip r:embed="rId5"/>
          <a:stretch>
            <a:fillRect/>
          </a:stretch>
        </p:blipFill>
        <p:spPr>
          <a:xfrm>
            <a:off x="6798643" y="1433084"/>
            <a:ext cx="4081112" cy="4135608"/>
          </a:xfrm>
          <a:prstGeom prst="rect">
            <a:avLst/>
          </a:prstGeom>
        </p:spPr>
      </p:pic>
      <p:pic>
        <p:nvPicPr>
          <p:cNvPr id="9" name="Picture 8"/>
          <p:cNvPicPr>
            <a:picLocks noChangeAspect="1"/>
          </p:cNvPicPr>
          <p:nvPr/>
        </p:nvPicPr>
        <p:blipFill>
          <a:blip r:embed="rId6"/>
          <a:stretch>
            <a:fillRect/>
          </a:stretch>
        </p:blipFill>
        <p:spPr>
          <a:xfrm>
            <a:off x="1333396" y="1433084"/>
            <a:ext cx="4094765" cy="4131544"/>
          </a:xfrm>
          <a:prstGeom prst="rect">
            <a:avLst/>
          </a:prstGeom>
        </p:spPr>
      </p:pic>
      <p:sp>
        <p:nvSpPr>
          <p:cNvPr id="10" name="TextBox 9">
            <a:extLst>
              <a:ext uri="{FF2B5EF4-FFF2-40B4-BE49-F238E27FC236}">
                <a16:creationId xmlns:a16="http://schemas.microsoft.com/office/drawing/2014/main" id="{469BE836-0F70-D64C-AE7E-2EBC150CCE1C}"/>
              </a:ext>
            </a:extLst>
          </p:cNvPr>
          <p:cNvSpPr txBox="1"/>
          <p:nvPr/>
        </p:nvSpPr>
        <p:spPr>
          <a:xfrm>
            <a:off x="3184863" y="5682544"/>
            <a:ext cx="6151842" cy="954107"/>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Although poor reliability, judged to have stable visual fields</a:t>
            </a:r>
          </a:p>
        </p:txBody>
      </p:sp>
      <p:pic>
        <p:nvPicPr>
          <p:cNvPr id="2" name="Online Media 1" descr="Recorded Sound">
            <a:hlinkClick r:id="" action="ppaction://media"/>
            <a:extLst>
              <a:ext uri="{FF2B5EF4-FFF2-40B4-BE49-F238E27FC236}">
                <a16:creationId xmlns:a16="http://schemas.microsoft.com/office/drawing/2014/main" id="{4F998863-ACD2-1049-879F-4CDDD5F9CA0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707187" y="5564628"/>
            <a:ext cx="812800" cy="812800"/>
          </a:xfrm>
          <a:prstGeom prst="rect">
            <a:avLst/>
          </a:prstGeom>
        </p:spPr>
      </p:pic>
    </p:spTree>
    <p:extLst>
      <p:ext uri="{BB962C8B-B14F-4D97-AF65-F5344CB8AC3E}">
        <p14:creationId xmlns:p14="http://schemas.microsoft.com/office/powerpoint/2010/main" val="363851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67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Slide Number Placeholder 5"/>
          <p:cNvSpPr>
            <a:spLocks noGrp="1"/>
          </p:cNvSpPr>
          <p:nvPr>
            <p:ph type="sldNum" sz="quarter" idx="12"/>
          </p:nvPr>
        </p:nvSpPr>
        <p:spPr>
          <a:xfrm>
            <a:off x="5932370" y="6387403"/>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26</a:t>
            </a:fld>
            <a:endParaRPr kumimoji="0" lang="en-US" altLang="en-US" sz="1400" b="0" dirty="0">
              <a:solidFill>
                <a:schemeClr val="tx2"/>
              </a:solidFill>
              <a:latin typeface="Arial Black" panose="020B0A04020102020204" pitchFamily="34" charset="0"/>
            </a:endParaRPr>
          </a:p>
        </p:txBody>
      </p:sp>
      <p:sp>
        <p:nvSpPr>
          <p:cNvPr id="9" name="Title 1"/>
          <p:cNvSpPr txBox="1">
            <a:spLocks/>
          </p:cNvSpPr>
          <p:nvPr/>
        </p:nvSpPr>
        <p:spPr>
          <a:xfrm>
            <a:off x="838200" y="1244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Back to the case: Clinical Course</a:t>
            </a:r>
          </a:p>
        </p:txBody>
      </p:sp>
      <p:sp>
        <p:nvSpPr>
          <p:cNvPr id="10" name="Rectangle 3">
            <a:extLst>
              <a:ext uri="{FF2B5EF4-FFF2-40B4-BE49-F238E27FC236}">
                <a16:creationId xmlns:a16="http://schemas.microsoft.com/office/drawing/2014/main" id="{DEA16301-9FF6-FB46-B135-CF3B4D0256AF}"/>
              </a:ext>
            </a:extLst>
          </p:cNvPr>
          <p:cNvSpPr txBox="1">
            <a:spLocks noChangeArrowheads="1"/>
          </p:cNvSpPr>
          <p:nvPr/>
        </p:nvSpPr>
        <p:spPr>
          <a:xfrm>
            <a:off x="999249" y="1332001"/>
            <a:ext cx="9866243" cy="454492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600" dirty="0">
                <a:solidFill>
                  <a:srgbClr val="3B5B6F"/>
                </a:solidFill>
              </a:rPr>
              <a:t>After being treated with Avastin for 6 years the patient began to develop hypertension and a rising creatinine level</a:t>
            </a:r>
          </a:p>
          <a:p>
            <a:r>
              <a:rPr lang="en-US" altLang="en-US" sz="3600" dirty="0">
                <a:solidFill>
                  <a:srgbClr val="3B5B6F"/>
                </a:solidFill>
              </a:rPr>
              <a:t>Avastin was discontinued due to nephrotoxicity, confirmed on elective renal biopsy </a:t>
            </a:r>
          </a:p>
          <a:p>
            <a:r>
              <a:rPr lang="en-US" altLang="en-US" sz="3600" dirty="0">
                <a:solidFill>
                  <a:srgbClr val="3B5B6F"/>
                </a:solidFill>
              </a:rPr>
              <a:t>After being off Avastin for 8 months, patient began to experience hearing loss on right side (consistent with enlarging, right-sided acoustic neuroma not removed surgically) and was referred to radiation oncology for further management</a:t>
            </a:r>
          </a:p>
          <a:p>
            <a:r>
              <a:rPr lang="en-US" altLang="en-US" sz="3600" dirty="0">
                <a:solidFill>
                  <a:srgbClr val="3B5B6F"/>
                </a:solidFill>
              </a:rPr>
              <a:t>Patient was recommended to undergo CyberKnife radiosurgery of right acoustic neuroma due to tumor enlargement</a:t>
            </a:r>
          </a:p>
        </p:txBody>
      </p:sp>
      <p:pic>
        <p:nvPicPr>
          <p:cNvPr id="2" name="Online Media 1" descr="Recorded Sound">
            <a:hlinkClick r:id="" action="ppaction://media"/>
            <a:extLst>
              <a:ext uri="{FF2B5EF4-FFF2-40B4-BE49-F238E27FC236}">
                <a16:creationId xmlns:a16="http://schemas.microsoft.com/office/drawing/2014/main" id="{946F67BA-B277-8D46-9ACB-31522BFE6C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59092" y="5525999"/>
            <a:ext cx="812800" cy="812800"/>
          </a:xfrm>
          <a:prstGeom prst="rect">
            <a:avLst/>
          </a:prstGeom>
        </p:spPr>
      </p:pic>
    </p:spTree>
    <p:extLst>
      <p:ext uri="{BB962C8B-B14F-4D97-AF65-F5344CB8AC3E}">
        <p14:creationId xmlns:p14="http://schemas.microsoft.com/office/powerpoint/2010/main" val="3474837400"/>
      </p:ext>
    </p:extLst>
  </p:cSld>
  <p:clrMapOvr>
    <a:masterClrMapping/>
  </p:clrMapOvr>
  <mc:AlternateContent xmlns:mc="http://schemas.openxmlformats.org/markup-compatibility/2006" xmlns:p14="http://schemas.microsoft.com/office/powerpoint/2010/main">
    <mc:Choice Requires="p14">
      <p:transition spd="slow" p14:dur="2000" advTm="37556"/>
    </mc:Choice>
    <mc:Fallback xmlns="">
      <p:transition spd="slow" advTm="375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11498"/>
            <a:ext cx="11876690" cy="1325563"/>
          </a:xfrm>
        </p:spPr>
        <p:txBody>
          <a:bodyPr>
            <a:normAutofit fontScale="90000"/>
          </a:bodyPr>
          <a:lstStyle/>
          <a:p>
            <a:pPr algn="ctr"/>
            <a:r>
              <a:rPr lang="en-US" b="1" dirty="0">
                <a:solidFill>
                  <a:srgbClr val="3B5B6F"/>
                </a:solidFill>
                <a:latin typeface="Arial" panose="020B0604020202020204" pitchFamily="34" charset="0"/>
                <a:cs typeface="Arial" panose="020B0604020202020204" pitchFamily="34" charset="0"/>
              </a:rPr>
              <a:t>Summary: Neurofibromatosis type 2 may present with signs of intracranial pressure, providing a pivotal role for neuro-ophthalmology</a:t>
            </a:r>
            <a:br>
              <a:rPr lang="en-US" dirty="0">
                <a:solidFill>
                  <a:srgbClr val="3B5B6F"/>
                </a:solidFill>
              </a:rPr>
            </a:br>
            <a:endParaRPr lang="en-US" b="1" dirty="0">
              <a:solidFill>
                <a:srgbClr val="3B5B6F"/>
              </a:solidFill>
            </a:endParaRPr>
          </a:p>
        </p:txBody>
      </p:sp>
      <p:sp>
        <p:nvSpPr>
          <p:cNvPr id="12" name="Rectangle 3">
            <a:extLst>
              <a:ext uri="{FF2B5EF4-FFF2-40B4-BE49-F238E27FC236}">
                <a16:creationId xmlns:a16="http://schemas.microsoft.com/office/drawing/2014/main" id="{EEB1BF9C-74F4-BC46-9428-0823CC5FF1C0}"/>
              </a:ext>
            </a:extLst>
          </p:cNvPr>
          <p:cNvSpPr>
            <a:spLocks noGrp="1" noChangeArrowheads="1"/>
          </p:cNvSpPr>
          <p:nvPr>
            <p:ph idx="1"/>
          </p:nvPr>
        </p:nvSpPr>
        <p:spPr>
          <a:xfrm>
            <a:off x="1074556" y="2286001"/>
            <a:ext cx="9727578" cy="4571999"/>
          </a:xfrm>
        </p:spPr>
        <p:txBody>
          <a:bodyPr>
            <a:normAutofit/>
          </a:bodyPr>
          <a:lstStyle/>
          <a:p>
            <a:pPr marL="0" indent="0" algn="ctr">
              <a:lnSpc>
                <a:spcPct val="90000"/>
              </a:lnSpc>
              <a:buNone/>
            </a:pPr>
            <a:r>
              <a:rPr lang="en-US" altLang="en-US" sz="3600" i="1" dirty="0">
                <a:solidFill>
                  <a:srgbClr val="3B5B6F"/>
                </a:solidFill>
                <a:latin typeface="Arial" panose="020B0604020202020204" pitchFamily="34" charset="0"/>
                <a:cs typeface="Arial" panose="020B0604020202020204" pitchFamily="34" charset="0"/>
              </a:rPr>
              <a:t>Although papilledema is not always a presenting sign for patients with NF-2, patients should be frequently evaluated for visual changes that may suggest optic nerve swelling and receive the appropriate imaging and multidisciplinary care. </a:t>
            </a:r>
          </a:p>
        </p:txBody>
      </p:sp>
      <p:pic>
        <p:nvPicPr>
          <p:cNvPr id="3" name="Online Media 2" descr="Recorded Sound">
            <a:hlinkClick r:id="" action="ppaction://media"/>
            <a:extLst>
              <a:ext uri="{FF2B5EF4-FFF2-40B4-BE49-F238E27FC236}">
                <a16:creationId xmlns:a16="http://schemas.microsoft.com/office/drawing/2014/main" id="{97DBA7AE-166D-0E4D-A1BB-676400263D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95734" y="5383835"/>
            <a:ext cx="812800" cy="812800"/>
          </a:xfrm>
          <a:prstGeom prst="rect">
            <a:avLst/>
          </a:prstGeom>
        </p:spPr>
      </p:pic>
      <p:sp>
        <p:nvSpPr>
          <p:cNvPr id="5" name="Slide Number Placeholder 5">
            <a:extLst>
              <a:ext uri="{FF2B5EF4-FFF2-40B4-BE49-F238E27FC236}">
                <a16:creationId xmlns:a16="http://schemas.microsoft.com/office/drawing/2014/main" id="{14D15611-8AC9-4947-9ED8-21E7B37702F4}"/>
              </a:ext>
            </a:extLst>
          </p:cNvPr>
          <p:cNvSpPr>
            <a:spLocks noGrp="1"/>
          </p:cNvSpPr>
          <p:nvPr>
            <p:ph type="sldNum" sz="quarter" idx="12"/>
          </p:nvPr>
        </p:nvSpPr>
        <p:spPr>
          <a:xfrm>
            <a:off x="5888188" y="6318993"/>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27</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3105986382"/>
      </p:ext>
    </p:extLst>
  </p:cSld>
  <p:clrMapOvr>
    <a:masterClrMapping/>
  </p:clrMapOvr>
  <mc:AlternateContent xmlns:mc="http://schemas.openxmlformats.org/markup-compatibility/2006" xmlns:p14="http://schemas.microsoft.com/office/powerpoint/2010/main">
    <mc:Choice Requires="p14">
      <p:transition spd="slow" p14:dur="2000" advTm="45692"/>
    </mc:Choice>
    <mc:Fallback xmlns="">
      <p:transition spd="slow" advTm="456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985" y="0"/>
            <a:ext cx="10515600" cy="1325563"/>
          </a:xfrm>
        </p:spPr>
        <p:txBody>
          <a:bodyPr/>
          <a:lstStyle/>
          <a:p>
            <a:pPr algn="ctr"/>
            <a:r>
              <a:rPr lang="en-US" b="1" dirty="0">
                <a:solidFill>
                  <a:srgbClr val="3B5B6F"/>
                </a:solidFill>
              </a:rPr>
              <a:t>References</a:t>
            </a:r>
          </a:p>
        </p:txBody>
      </p:sp>
      <p:sp>
        <p:nvSpPr>
          <p:cNvPr id="3" name="Content Placeholder 2"/>
          <p:cNvSpPr>
            <a:spLocks noGrp="1"/>
          </p:cNvSpPr>
          <p:nvPr>
            <p:ph idx="1"/>
          </p:nvPr>
        </p:nvSpPr>
        <p:spPr>
          <a:xfrm>
            <a:off x="0" y="1125994"/>
            <a:ext cx="12191999" cy="4495160"/>
          </a:xfrm>
        </p:spPr>
        <p:txBody>
          <a:bodyPr>
            <a:normAutofit fontScale="85000" lnSpcReduction="10000"/>
          </a:bodyPr>
          <a:lstStyle/>
          <a:p>
            <a:r>
              <a:rPr lang="en-US" sz="2000" dirty="0">
                <a:solidFill>
                  <a:srgbClr val="3B5B6F"/>
                </a:solidFill>
              </a:rPr>
              <a:t>Dinh CT, Nisenbaum E, Chyou D, Misztal C, Yan D, Mittal R, Young J, Tekin M, Telischi F, Fernandez-Valle C, Liu XZ. Genomics, Epigenetics, and Hearing Loss in Neurofibromatosis Type 2. Otol Neurotol. 2020 Jun;41(5):e529-e537. doi: 10.1097/MAO.0000000000002613. PMID: 32150022; PMCID: PMC7547625.</a:t>
            </a:r>
          </a:p>
          <a:p>
            <a:r>
              <a:rPr lang="en-US" sz="2000" dirty="0">
                <a:solidFill>
                  <a:srgbClr val="3B5B6F"/>
                </a:solidFill>
              </a:rPr>
              <a:t>Gürsoy S, Erçal D. Genetic Evaluation of Common Neurocutaneous Syndromes. Pediatr Neurol. 2018 Dec;89:3-10. doi: 10.1016/j.pediatrneurol.2018.08.006. Epub 2018 Aug 10. PMID: 30424961.</a:t>
            </a:r>
          </a:p>
          <a:p>
            <a:r>
              <a:rPr lang="en-US" sz="2000" dirty="0">
                <a:solidFill>
                  <a:srgbClr val="3B5B6F"/>
                </a:solidFill>
              </a:rPr>
              <a:t>Asthagiri AR, Parry DM, Butman JA, Kim HJ, Tsilou ET, Zhuang Z, Lonser RR. Neurofibromatosis type 2. Lancet. 2009 Jun 6;373(9679):1974-86. doi: 10.1016/S0140-6736(09)60259-2. Epub 2009 May 22. PMID: 19476995; PMCID: PMC4748851.</a:t>
            </a:r>
          </a:p>
          <a:p>
            <a:r>
              <a:rPr lang="en-US" sz="2000" dirty="0">
                <a:solidFill>
                  <a:srgbClr val="3B5B6F"/>
                </a:solidFill>
              </a:rPr>
              <a:t>Morris KA, Golding JF, Axon PR, Afridi S, Blesing C, Ferner RE, Halliday D, Jena R, Pretorius PM; UK NF2 Research group; Evans DG, McCabe MG, Parry A. Bevacizumab in neurofibromatosis type 2 (NF2) related vestibular schwannomas: a nationally coordinated approach to delivery and prospective evaluation. Neurooncol Pract. 2016 Dec;3(4):281-289. doi: 10.1093/nop/npv065. Epub 2016 Jan 7. PMID: 29692918; PMCID: PMC5909937.</a:t>
            </a:r>
          </a:p>
          <a:p>
            <a:r>
              <a:rPr lang="en-US" sz="2000" dirty="0">
                <a:solidFill>
                  <a:srgbClr val="3B5B6F"/>
                </a:solidFill>
              </a:rPr>
              <a:t>Mautner VF, Nguyen R, Kutta H, Fuensterer C, Bokemeyer C, Hagel C, Friedrich RE, Panse J. Bevacizumab induces regression of vestibular schwannomas in patients with neurofibromatosis type 2. Neuro Oncol. 2010 Jan;12(1):14-8. doi: 10.1093/neuonc/nop010. Epub 2009 Oct 20. PMID: 20150363; PMCID: PMC2940556.</a:t>
            </a:r>
          </a:p>
          <a:p>
            <a:r>
              <a:rPr lang="en-US" sz="2000" dirty="0">
                <a:solidFill>
                  <a:srgbClr val="3B5B6F"/>
                </a:solidFill>
              </a:rPr>
              <a:t>Morris KA, Golding JF, Axon PR, Afridi S, Blesing C, Ferner RE, Halliday D, Jena R, Pretorius PM; UK NF2 Research group; Evans DG, McCabe MG, Parry A. Bevacizumab in neurofibromatosis type 2 (NF2) related vestibular schwannomas: a nationally coordinated approach to delivery and prospective evaluation. Neurooncol Pract. 2016 Dec;3(4):281-289. doi: 10.1093/nop/npv065. Epub 2016 Jan 7. PMID: 29692918; PMCID: PMC5909937.</a:t>
            </a:r>
          </a:p>
        </p:txBody>
      </p:sp>
    </p:spTree>
    <p:extLst>
      <p:ext uri="{BB962C8B-B14F-4D97-AF65-F5344CB8AC3E}">
        <p14:creationId xmlns:p14="http://schemas.microsoft.com/office/powerpoint/2010/main" val="3328466473"/>
      </p:ext>
    </p:extLst>
  </p:cSld>
  <p:clrMapOvr>
    <a:masterClrMapping/>
  </p:clrMapOvr>
  <mc:AlternateContent xmlns:mc="http://schemas.openxmlformats.org/markup-compatibility/2006" xmlns:p14="http://schemas.microsoft.com/office/powerpoint/2010/main">
    <mc:Choice Requires="p14">
      <p:transition spd="slow" p14:dur="2000" advTm="1031"/>
    </mc:Choice>
    <mc:Fallback xmlns="">
      <p:transition spd="slow" advTm="1031"/>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08C521-8D56-4252-BC91-19ACAA31AF1C}">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B7B87B42-F563-442D-B5EF-5467A068F205}">
  <ds:schemaRefs>
    <ds:schemaRef ds:uri="http://schemas.microsoft.com/sharepoint/v3/contenttype/forms"/>
  </ds:schemaRefs>
</ds:datastoreItem>
</file>

<file path=customXml/itemProps3.xml><?xml version="1.0" encoding="utf-8"?>
<ds:datastoreItem xmlns:ds="http://schemas.openxmlformats.org/officeDocument/2006/customXml" ds:itemID="{9F49963E-5A81-41B1-A0FD-13DBD1CF70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16718</TotalTime>
  <Words>1786</Words>
  <Application>Microsoft Macintosh PowerPoint</Application>
  <PresentationFormat>Widescreen</PresentationFormat>
  <Paragraphs>190</Paragraphs>
  <Slides>28</Slides>
  <Notes>23</Notes>
  <HiddenSlides>0</HiddenSlides>
  <MMClips>27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Arial Black</vt:lpstr>
      <vt:lpstr>Calibri</vt:lpstr>
      <vt:lpstr>Calibri Light</vt:lpstr>
      <vt:lpstr>Comic Sans MS</vt:lpstr>
      <vt:lpstr>Office Theme</vt:lpstr>
      <vt:lpstr>Progressive Blurry Vision &amp; Hearing Loss in a Young Male Patient</vt:lpstr>
      <vt:lpstr>26-Year-Old Male with Progressive Blurry Vision  &amp; Hearing Loss</vt:lpstr>
      <vt:lpstr>26 year old male with left-sided blurry vision</vt:lpstr>
      <vt:lpstr>26 year old male with left-sided blurry vision</vt:lpstr>
      <vt:lpstr>Initial Evaluation by Ophthalmology </vt:lpstr>
      <vt:lpstr>PowerPoint Presentation</vt:lpstr>
      <vt:lpstr>Optical Coherence Tomography – Optic Nerve</vt:lpstr>
      <vt:lpstr>Visual Field Testing</vt:lpstr>
      <vt:lpstr>Lab Results</vt:lpstr>
      <vt:lpstr>Imaging: CT Head with Contrast</vt:lpstr>
      <vt:lpstr>PowerPoint Presentation</vt:lpstr>
      <vt:lpstr>PowerPoint Presentation</vt:lpstr>
      <vt:lpstr>PowerPoint Presentation</vt:lpstr>
      <vt:lpstr>Lumbar Puncture</vt:lpstr>
      <vt:lpstr> Differential Diagnoses</vt:lpstr>
      <vt:lpstr>Hospital Course</vt:lpstr>
      <vt:lpstr>Post-operative Visit (1 Month Post-op)</vt:lpstr>
      <vt:lpstr>Post-operative 1-Month Testing</vt:lpstr>
      <vt:lpstr>Neurofibromatosis Type 2 </vt:lpstr>
      <vt:lpstr>Etiology &amp; Epidemiology</vt:lpstr>
      <vt:lpstr>Back to the case: Clinical Course</vt:lpstr>
      <vt:lpstr> Management &amp; Treatment  </vt:lpstr>
      <vt:lpstr>Back to the case: Clinical Course</vt:lpstr>
      <vt:lpstr>Back to the case: Clinical Course</vt:lpstr>
      <vt:lpstr>Back to the case: Clinical Course</vt:lpstr>
      <vt:lpstr>PowerPoint Presentation</vt:lpstr>
      <vt:lpstr>Summary: Neurofibromatosis type 2 may present with signs of intracranial pressure, providing a pivotal role for neuro-ophthalmology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Marko Oydanich</cp:lastModifiedBy>
  <cp:revision>189</cp:revision>
  <dcterms:created xsi:type="dcterms:W3CDTF">2020-07-23T19:54:38Z</dcterms:created>
  <dcterms:modified xsi:type="dcterms:W3CDTF">2024-06-07T16:26:34Z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