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3.xml" ContentType="application/vnd.openxmlformats-officedocument.presentationml.notesSlid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7.xml" ContentType="application/vnd.openxmlformats-officedocument.presentationml.notesSlide+xml"/>
  <Override PartName="/ppt/notesSlides/notesSlide8.xml" ContentType="application/vnd.openxmlformats-officedocument.presentationml.notesSl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8" r:id="rId2"/>
    <p:sldId id="259" r:id="rId3"/>
    <p:sldId id="274" r:id="rId4"/>
    <p:sldId id="260" r:id="rId5"/>
    <p:sldId id="276" r:id="rId6"/>
    <p:sldId id="278" r:id="rId7"/>
    <p:sldId id="275" r:id="rId8"/>
    <p:sldId id="264" r:id="rId9"/>
    <p:sldId id="277" r:id="rId10"/>
    <p:sldId id="262" r:id="rId11"/>
    <p:sldId id="268" r:id="rId12"/>
    <p:sldId id="266" r:id="rId13"/>
    <p:sldId id="272" r:id="rId14"/>
    <p:sldId id="271" r:id="rId15"/>
    <p:sldId id="273" r:id="rId16"/>
    <p:sldId id="261" r:id="rId17"/>
    <p:sldId id="270" r:id="rId18"/>
    <p:sldId id="269" r:id="rId19"/>
    <p:sldId id="267" r:id="rId20"/>
    <p:sldId id="26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939A"/>
    <a:srgbClr val="62B5BB"/>
    <a:srgbClr val="0F2B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9" autoAdjust="0"/>
    <p:restoredTop sz="86391" autoAdjust="0"/>
  </p:normalViewPr>
  <p:slideViewPr>
    <p:cSldViewPr snapToGrid="0" snapToObjects="1">
      <p:cViewPr varScale="1">
        <p:scale>
          <a:sx n="93" d="100"/>
          <a:sy n="93" d="100"/>
        </p:scale>
        <p:origin x="232" y="320"/>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89D0D-C076-4221-B6CE-F6D177721025}" type="datetimeFigureOut">
              <a:rPr lang="en-US" smtClean="0"/>
              <a:t>7/13/24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A17EC-4D04-40A7-B3A0-ABAA5973FB94}" type="slidenum">
              <a:rPr lang="en-US" smtClean="0"/>
              <a:t>‹#›</a:t>
            </a:fld>
            <a:endParaRPr lang="en-US"/>
          </a:p>
        </p:txBody>
      </p:sp>
    </p:spTree>
    <p:extLst>
      <p:ext uri="{BB962C8B-B14F-4D97-AF65-F5344CB8AC3E}">
        <p14:creationId xmlns:p14="http://schemas.microsoft.com/office/powerpoint/2010/main" val="211490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This case is brought to you by the Journal of Neuro-ophthalmology and the North American Neuro-ophthalmology society. My name is Frances de la Camara and I am an ophthalmology resident at Atrium Wake Forest Baptist Medical center. This case is about a young patient with vision changes in spin class.</a:t>
            </a:r>
          </a:p>
        </p:txBody>
      </p:sp>
      <p:sp>
        <p:nvSpPr>
          <p:cNvPr id="4" name="Slide Number Placeholder 3"/>
          <p:cNvSpPr>
            <a:spLocks noGrp="1"/>
          </p:cNvSpPr>
          <p:nvPr>
            <p:ph type="sldNum" sz="quarter" idx="10"/>
          </p:nvPr>
        </p:nvSpPr>
        <p:spPr/>
        <p:txBody>
          <a:bodyPr/>
          <a:lstStyle/>
          <a:p>
            <a:fld id="{E9CBB243-8E3B-4AC6-9701-33AFAACBCA1D}" type="slidenum">
              <a:rPr lang="en-US" smtClean="0"/>
              <a:t>1</a:t>
            </a:fld>
            <a:endParaRPr lang="en-US"/>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want to say “or MRA”</a:t>
            </a:r>
          </a:p>
        </p:txBody>
      </p:sp>
      <p:sp>
        <p:nvSpPr>
          <p:cNvPr id="4" name="Slide Number Placeholder 3"/>
          <p:cNvSpPr>
            <a:spLocks noGrp="1"/>
          </p:cNvSpPr>
          <p:nvPr>
            <p:ph type="sldNum" sz="quarter" idx="5"/>
          </p:nvPr>
        </p:nvSpPr>
        <p:spPr/>
        <p:txBody>
          <a:bodyPr/>
          <a:lstStyle/>
          <a:p>
            <a:fld id="{ED2A17EC-4D04-40A7-B3A0-ABAA5973FB94}" type="slidenum">
              <a:rPr lang="en-US" smtClean="0"/>
              <a:t>7</a:t>
            </a:fld>
            <a:endParaRPr lang="en-US"/>
          </a:p>
        </p:txBody>
      </p:sp>
    </p:spTree>
    <p:extLst>
      <p:ext uri="{BB962C8B-B14F-4D97-AF65-F5344CB8AC3E}">
        <p14:creationId xmlns:p14="http://schemas.microsoft.com/office/powerpoint/2010/main" val="754794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 infectious causes of hypercoagulable state </a:t>
            </a:r>
          </a:p>
          <a:p>
            <a:r>
              <a:rPr lang="en-US" dirty="0"/>
              <a:t>homocysteine was collected to rule out </a:t>
            </a:r>
            <a:r>
              <a:rPr lang="en-US" dirty="0" err="1"/>
              <a:t>homocystineuria</a:t>
            </a:r>
            <a:r>
              <a:rPr lang="en-US" dirty="0"/>
              <a:t> as cause of thromboembolic </a:t>
            </a:r>
            <a:r>
              <a:rPr lang="en-US" dirty="0" err="1"/>
              <a:t>dz</a:t>
            </a:r>
            <a:r>
              <a:rPr lang="en-US" dirty="0"/>
              <a:t>/vascular </a:t>
            </a:r>
            <a:r>
              <a:rPr lang="en-US" dirty="0" err="1"/>
              <a:t>dz</a:t>
            </a:r>
            <a:endParaRPr lang="en-US" dirty="0"/>
          </a:p>
          <a:p>
            <a:r>
              <a:rPr lang="en-US" dirty="0"/>
              <a:t>C3/C4, ESR, CRP were collected to evaluate for auto immune etiology of hypercoagulable state </a:t>
            </a:r>
          </a:p>
        </p:txBody>
      </p:sp>
      <p:sp>
        <p:nvSpPr>
          <p:cNvPr id="4" name="Slide Number Placeholder 3"/>
          <p:cNvSpPr>
            <a:spLocks noGrp="1"/>
          </p:cNvSpPr>
          <p:nvPr>
            <p:ph type="sldNum" sz="quarter" idx="5"/>
          </p:nvPr>
        </p:nvSpPr>
        <p:spPr/>
        <p:txBody>
          <a:bodyPr/>
          <a:lstStyle/>
          <a:p>
            <a:fld id="{ED2A17EC-4D04-40A7-B3A0-ABAA5973FB94}" type="slidenum">
              <a:rPr lang="en-US" smtClean="0"/>
              <a:t>10</a:t>
            </a:fld>
            <a:endParaRPr lang="en-US"/>
          </a:p>
        </p:txBody>
      </p:sp>
    </p:spTree>
    <p:extLst>
      <p:ext uri="{BB962C8B-B14F-4D97-AF65-F5344CB8AC3E}">
        <p14:creationId xmlns:p14="http://schemas.microsoft.com/office/powerpoint/2010/main" val="1479357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14</a:t>
            </a:fld>
            <a:endParaRPr lang="en-US"/>
          </a:p>
        </p:txBody>
      </p:sp>
    </p:spTree>
    <p:extLst>
      <p:ext uri="{BB962C8B-B14F-4D97-AF65-F5344CB8AC3E}">
        <p14:creationId xmlns:p14="http://schemas.microsoft.com/office/powerpoint/2010/main" val="615144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16</a:t>
            </a:fld>
            <a:endParaRPr lang="en-US"/>
          </a:p>
        </p:txBody>
      </p:sp>
    </p:spTree>
    <p:extLst>
      <p:ext uri="{BB962C8B-B14F-4D97-AF65-F5344CB8AC3E}">
        <p14:creationId xmlns:p14="http://schemas.microsoft.com/office/powerpoint/2010/main" val="2906254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evaluation of a </a:t>
            </a:r>
            <a:r>
              <a:rPr lang="en-US" dirty="0" err="1"/>
              <a:t>horner</a:t>
            </a:r>
            <a:r>
              <a:rPr lang="en-US" dirty="0"/>
              <a:t> syndrome includes pharmacologic testing. </a:t>
            </a:r>
          </a:p>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17</a:t>
            </a:fld>
            <a:endParaRPr lang="en-US"/>
          </a:p>
        </p:txBody>
      </p:sp>
    </p:spTree>
    <p:extLst>
      <p:ext uri="{BB962C8B-B14F-4D97-AF65-F5344CB8AC3E}">
        <p14:creationId xmlns:p14="http://schemas.microsoft.com/office/powerpoint/2010/main" val="2011228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19</a:t>
            </a:fld>
            <a:endParaRPr lang="en-US"/>
          </a:p>
        </p:txBody>
      </p:sp>
    </p:spTree>
    <p:extLst>
      <p:ext uri="{BB962C8B-B14F-4D97-AF65-F5344CB8AC3E}">
        <p14:creationId xmlns:p14="http://schemas.microsoft.com/office/powerpoint/2010/main" val="2169771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references where you can learn more about the oculo-sympathetic pathway</a:t>
            </a:r>
          </a:p>
        </p:txBody>
      </p:sp>
      <p:sp>
        <p:nvSpPr>
          <p:cNvPr id="4" name="Slide Number Placeholder 3"/>
          <p:cNvSpPr>
            <a:spLocks noGrp="1"/>
          </p:cNvSpPr>
          <p:nvPr>
            <p:ph type="sldNum" sz="quarter" idx="5"/>
          </p:nvPr>
        </p:nvSpPr>
        <p:spPr/>
        <p:txBody>
          <a:bodyPr/>
          <a:lstStyle/>
          <a:p>
            <a:fld id="{ED2A17EC-4D04-40A7-B3A0-ABAA5973FB94}" type="slidenum">
              <a:rPr lang="en-US" smtClean="0"/>
              <a:t>20</a:t>
            </a:fld>
            <a:endParaRPr lang="en-US"/>
          </a:p>
        </p:txBody>
      </p:sp>
    </p:spTree>
    <p:extLst>
      <p:ext uri="{BB962C8B-B14F-4D97-AF65-F5344CB8AC3E}">
        <p14:creationId xmlns:p14="http://schemas.microsoft.com/office/powerpoint/2010/main" val="440771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4900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7/13/24</a:t>
            </a:fld>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3826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7/13/24</a:t>
            </a:fld>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24249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7/13/24</a:t>
            </a:fld>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96771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7/13/24</a:t>
            </a:fld>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225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7/13/24</a:t>
            </a:fld>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6681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7/13/24</a:t>
            </a:fld>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750530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7/13/24</a:t>
            </a:fld>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017229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7/13/24</a:t>
            </a:fld>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10721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7/13/24</a:t>
            </a:fld>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3431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7/13/24</a:t>
            </a:fld>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4438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37157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3.png"/><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99049" y="1231233"/>
            <a:ext cx="11593902" cy="2387600"/>
          </a:xfrm>
        </p:spPr>
        <p:txBody>
          <a:bodyPr>
            <a:normAutofit/>
          </a:bodyPr>
          <a:lstStyle/>
          <a:p>
            <a:pPr algn="ctr"/>
            <a:r>
              <a:rPr lang="en-US" sz="6000" b="1" dirty="0">
                <a:latin typeface="Arial"/>
                <a:cs typeface="Arial"/>
              </a:rPr>
              <a:t>Spin Class Spins Unexpected Diagnosis</a:t>
            </a:r>
            <a:endParaRPr lang="en-US" sz="6000"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1524000" y="3945907"/>
            <a:ext cx="9144000" cy="1655762"/>
          </a:xfrm>
        </p:spPr>
        <p:txBody>
          <a:bodyPr vert="horz" lIns="91440" tIns="45720" rIns="91440" bIns="45720" rtlCol="0" anchor="t">
            <a:normAutofit/>
          </a:bodyPr>
          <a:lstStyle/>
          <a:p>
            <a:pPr algn="ctr"/>
            <a:r>
              <a:rPr lang="en-US" b="1" dirty="0">
                <a:latin typeface="Arial"/>
                <a:cs typeface="Arial"/>
              </a:rPr>
              <a:t>Frances M de la Camara, MD</a:t>
            </a:r>
          </a:p>
          <a:p>
            <a:pPr algn="ctr"/>
            <a:r>
              <a:rPr lang="en-US" b="1" dirty="0">
                <a:latin typeface="Arial"/>
                <a:cs typeface="Arial"/>
              </a:rPr>
              <a:t>Caitlin Tedeschi, BS</a:t>
            </a:r>
          </a:p>
          <a:p>
            <a:pPr algn="ctr"/>
            <a:r>
              <a:rPr lang="en-US" b="1" dirty="0">
                <a:latin typeface="Arial"/>
                <a:cs typeface="Arial"/>
              </a:rPr>
              <a:t>Timothy Martin, MD</a:t>
            </a:r>
          </a:p>
        </p:txBody>
      </p:sp>
      <p:pic>
        <p:nvPicPr>
          <p:cNvPr id="4" name="Picture 3">
            <a:extLst>
              <a:ext uri="{FF2B5EF4-FFF2-40B4-BE49-F238E27FC236}">
                <a16:creationId xmlns:a16="http://schemas.microsoft.com/office/drawing/2014/main" id="{ED67C78D-5CEE-C00F-4400-0EDDCE82FC8D}"/>
              </a:ext>
            </a:extLst>
          </p:cNvPr>
          <p:cNvPicPr>
            <a:picLocks noChangeAspect="1"/>
          </p:cNvPicPr>
          <p:nvPr/>
        </p:nvPicPr>
        <p:blipFill>
          <a:blip r:embed="rId5"/>
          <a:stretch>
            <a:fillRect/>
          </a:stretch>
        </p:blipFill>
        <p:spPr>
          <a:xfrm>
            <a:off x="3536327" y="134327"/>
            <a:ext cx="5492972" cy="1176630"/>
          </a:xfrm>
          <a:prstGeom prst="rect">
            <a:avLst/>
          </a:prstGeom>
        </p:spPr>
      </p:pic>
      <p:pic>
        <p:nvPicPr>
          <p:cNvPr id="14" name="Audio 13">
            <a:extLst>
              <a:ext uri="{FF2B5EF4-FFF2-40B4-BE49-F238E27FC236}">
                <a16:creationId xmlns:a16="http://schemas.microsoft.com/office/drawing/2014/main" id="{12D3B2D9-9A7A-ACB7-82B5-2A10AD4C64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mc:Choice xmlns:p14="http://schemas.microsoft.com/office/powerpoint/2010/main" Requires="p14">
      <p:transition spd="slow" p14:dur="2000" advTm="22095"/>
    </mc:Choice>
    <mc:Fallback>
      <p:transition spd="slow" advTm="220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E22BA-1E6F-46B6-5EAB-99C04C7994D8}"/>
              </a:ext>
            </a:extLst>
          </p:cNvPr>
          <p:cNvSpPr>
            <a:spLocks noGrp="1"/>
          </p:cNvSpPr>
          <p:nvPr>
            <p:ph type="title"/>
          </p:nvPr>
        </p:nvSpPr>
        <p:spPr>
          <a:xfrm>
            <a:off x="838200" y="231960"/>
            <a:ext cx="10515600" cy="1325563"/>
          </a:xfrm>
        </p:spPr>
        <p:txBody>
          <a:bodyPr>
            <a:normAutofit/>
          </a:bodyPr>
          <a:lstStyle/>
          <a:p>
            <a:r>
              <a:rPr lang="en-US" dirty="0">
                <a:latin typeface="Arial"/>
                <a:cs typeface="Arial"/>
              </a:rPr>
              <a:t>27 year old female presents to the ED with vision change in her left eye </a:t>
            </a:r>
            <a:endParaRPr lang="en-US" dirty="0">
              <a:cs typeface="Arial"/>
            </a:endParaRPr>
          </a:p>
        </p:txBody>
      </p:sp>
      <p:sp>
        <p:nvSpPr>
          <p:cNvPr id="3" name="Content Placeholder 2">
            <a:extLst>
              <a:ext uri="{FF2B5EF4-FFF2-40B4-BE49-F238E27FC236}">
                <a16:creationId xmlns:a16="http://schemas.microsoft.com/office/drawing/2014/main" id="{2DB7C1C2-C5E4-85A1-6275-8195DF82C915}"/>
              </a:ext>
            </a:extLst>
          </p:cNvPr>
          <p:cNvSpPr>
            <a:spLocks noGrp="1"/>
          </p:cNvSpPr>
          <p:nvPr>
            <p:ph idx="1"/>
          </p:nvPr>
        </p:nvSpPr>
        <p:spPr>
          <a:xfrm>
            <a:off x="1163730" y="1712542"/>
            <a:ext cx="9866243" cy="4089707"/>
          </a:xfrm>
        </p:spPr>
        <p:txBody>
          <a:bodyPr vert="horz" lIns="91440" tIns="45720" rIns="91440" bIns="45720" rtlCol="0" anchor="t">
            <a:noAutofit/>
          </a:bodyPr>
          <a:lstStyle/>
          <a:p>
            <a:r>
              <a:rPr lang="en-US" sz="2400" dirty="0">
                <a:solidFill>
                  <a:srgbClr val="000000"/>
                </a:solidFill>
                <a:latin typeface="Arial"/>
                <a:cs typeface="Arial"/>
              </a:rPr>
              <a:t>Patient describes an episode of bright sparking lights in the left eye, worse with exertion and relieved with rest during spin class. After class the patient noted the vision was gray in her left eye which prompted ED visit. </a:t>
            </a:r>
          </a:p>
        </p:txBody>
      </p:sp>
      <p:pic>
        <p:nvPicPr>
          <p:cNvPr id="10" name="Audio 9">
            <a:extLst>
              <a:ext uri="{FF2B5EF4-FFF2-40B4-BE49-F238E27FC236}">
                <a16:creationId xmlns:a16="http://schemas.microsoft.com/office/drawing/2014/main" id="{CA78AD46-3B9D-9910-F645-4D1CEA5588A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53739954"/>
      </p:ext>
    </p:extLst>
  </p:cSld>
  <p:clrMapOvr>
    <a:masterClrMapping/>
  </p:clrMapOvr>
  <mc:AlternateContent xmlns:mc="http://schemas.openxmlformats.org/markup-compatibility/2006">
    <mc:Choice xmlns:p14="http://schemas.microsoft.com/office/powerpoint/2010/main" Requires="p14">
      <p:transition spd="slow" p14:dur="2000" advTm="28134"/>
    </mc:Choice>
    <mc:Fallback>
      <p:transition spd="slow" advTm="28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21DB-CE5D-002F-E763-4F5EE7DEF192}"/>
              </a:ext>
            </a:extLst>
          </p:cNvPr>
          <p:cNvSpPr>
            <a:spLocks noGrp="1"/>
          </p:cNvSpPr>
          <p:nvPr>
            <p:ph type="title"/>
          </p:nvPr>
        </p:nvSpPr>
        <p:spPr/>
        <p:txBody>
          <a:bodyPr/>
          <a:lstStyle/>
          <a:p>
            <a:r>
              <a:rPr lang="en-US" dirty="0">
                <a:latin typeface="Arial"/>
                <a:cs typeface="Arial"/>
              </a:rPr>
              <a:t>History continued:</a:t>
            </a:r>
            <a:endParaRPr lang="en-US" dirty="0">
              <a:latin typeface="Arial"/>
            </a:endParaRPr>
          </a:p>
        </p:txBody>
      </p:sp>
      <p:sp>
        <p:nvSpPr>
          <p:cNvPr id="3" name="Content Placeholder 2">
            <a:extLst>
              <a:ext uri="{FF2B5EF4-FFF2-40B4-BE49-F238E27FC236}">
                <a16:creationId xmlns:a16="http://schemas.microsoft.com/office/drawing/2014/main" id="{65C95669-229D-6CDD-BB5D-D9A0EB1B70AD}"/>
              </a:ext>
            </a:extLst>
          </p:cNvPr>
          <p:cNvSpPr>
            <a:spLocks noGrp="1"/>
          </p:cNvSpPr>
          <p:nvPr>
            <p:ph idx="1"/>
          </p:nvPr>
        </p:nvSpPr>
        <p:spPr/>
        <p:txBody>
          <a:bodyPr vert="horz" lIns="91440" tIns="45720" rIns="91440" bIns="45720" rtlCol="0" anchor="t">
            <a:normAutofit/>
          </a:bodyPr>
          <a:lstStyle/>
          <a:p>
            <a:r>
              <a:rPr lang="en-US" sz="2400">
                <a:latin typeface="Arial"/>
                <a:cs typeface="Arial"/>
              </a:rPr>
              <a:t>Patient noted headaches the week prior, which she attributed to upcoming exams. Hx of a single migraine years prior with visual aura, not on abortive medications, not following with Neurology. Had a headache night prior to presentation however no headache on day of presentation.</a:t>
            </a:r>
          </a:p>
          <a:p>
            <a:r>
              <a:rPr lang="en-US" sz="2400">
                <a:latin typeface="Arial"/>
                <a:cs typeface="Arial"/>
              </a:rPr>
              <a:t>No pain with EOMs </a:t>
            </a:r>
          </a:p>
          <a:p>
            <a:r>
              <a:rPr lang="en-US" sz="2400">
                <a:latin typeface="Arial"/>
                <a:cs typeface="Arial"/>
              </a:rPr>
              <a:t>No floaters, no recent trauma </a:t>
            </a:r>
          </a:p>
          <a:p>
            <a:r>
              <a:rPr lang="en-US" sz="2400">
                <a:latin typeface="Arial"/>
                <a:cs typeface="Arial"/>
              </a:rPr>
              <a:t>Ocular history: myopia, wears corrective lenses and CL</a:t>
            </a:r>
          </a:p>
          <a:p>
            <a:r>
              <a:rPr lang="en-US" sz="2400">
                <a:latin typeface="Arial"/>
                <a:cs typeface="Arial"/>
              </a:rPr>
              <a:t>Family history: mother with RP</a:t>
            </a:r>
            <a:endParaRPr lang="en-US">
              <a:latin typeface="Arial"/>
            </a:endParaRPr>
          </a:p>
        </p:txBody>
      </p:sp>
      <p:pic>
        <p:nvPicPr>
          <p:cNvPr id="7" name="Audio 6">
            <a:extLst>
              <a:ext uri="{FF2B5EF4-FFF2-40B4-BE49-F238E27FC236}">
                <a16:creationId xmlns:a16="http://schemas.microsoft.com/office/drawing/2014/main" id="{6D66BFFC-5F31-4E25-BC23-67FCE8F3C21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79422098"/>
      </p:ext>
    </p:extLst>
  </p:cSld>
  <p:clrMapOvr>
    <a:masterClrMapping/>
  </p:clrMapOvr>
  <mc:AlternateContent xmlns:mc="http://schemas.openxmlformats.org/markup-compatibility/2006">
    <mc:Choice xmlns:p14="http://schemas.microsoft.com/office/powerpoint/2010/main" Requires="p14">
      <p:transition spd="slow" p14:dur="2000" advTm="42349"/>
    </mc:Choice>
    <mc:Fallback>
      <p:transition spd="slow" advTm="423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3A14E-6605-64D6-2216-1A5A05D51454}"/>
              </a:ext>
            </a:extLst>
          </p:cNvPr>
          <p:cNvSpPr>
            <a:spLocks noGrp="1"/>
          </p:cNvSpPr>
          <p:nvPr>
            <p:ph type="title"/>
          </p:nvPr>
        </p:nvSpPr>
        <p:spPr/>
        <p:txBody>
          <a:bodyPr/>
          <a:lstStyle/>
          <a:p>
            <a:r>
              <a:rPr lang="en-US" dirty="0">
                <a:latin typeface="Arial"/>
                <a:cs typeface="Arial"/>
              </a:rPr>
              <a:t>Neuro-ophthalmic exam:</a:t>
            </a:r>
            <a:endParaRPr lang="en-US" dirty="0"/>
          </a:p>
        </p:txBody>
      </p:sp>
      <p:sp>
        <p:nvSpPr>
          <p:cNvPr id="3" name="Content Placeholder 2">
            <a:extLst>
              <a:ext uri="{FF2B5EF4-FFF2-40B4-BE49-F238E27FC236}">
                <a16:creationId xmlns:a16="http://schemas.microsoft.com/office/drawing/2014/main" id="{0CA693EF-93A1-AC72-B828-5D6E348AE5B2}"/>
              </a:ext>
            </a:extLst>
          </p:cNvPr>
          <p:cNvSpPr>
            <a:spLocks noGrp="1"/>
          </p:cNvSpPr>
          <p:nvPr>
            <p:ph idx="1"/>
          </p:nvPr>
        </p:nvSpPr>
        <p:spPr>
          <a:xfrm>
            <a:off x="258499" y="1422105"/>
            <a:ext cx="8295206" cy="3820766"/>
          </a:xfrm>
        </p:spPr>
        <p:txBody>
          <a:bodyPr vert="horz" lIns="91440" tIns="45720" rIns="91440" bIns="45720" rtlCol="0" anchor="t">
            <a:normAutofit fontScale="92500" lnSpcReduction="20000"/>
          </a:bodyPr>
          <a:lstStyle/>
          <a:p>
            <a:r>
              <a:rPr lang="en-US" dirty="0">
                <a:latin typeface="Arial"/>
                <a:cs typeface="Arial"/>
              </a:rPr>
              <a:t>Visual Acuity:  20/20 OD, 20/20 OS</a:t>
            </a:r>
          </a:p>
          <a:p>
            <a:r>
              <a:rPr lang="en-US" dirty="0">
                <a:latin typeface="Arial"/>
                <a:cs typeface="Arial"/>
              </a:rPr>
              <a:t>External Examination: </a:t>
            </a:r>
            <a:endParaRPr lang="en-US" dirty="0">
              <a:cs typeface="Arial"/>
            </a:endParaRPr>
          </a:p>
          <a:p>
            <a:pPr lvl="1"/>
            <a:r>
              <a:rPr lang="en-US" dirty="0">
                <a:latin typeface="Arial"/>
                <a:cs typeface="Arial"/>
              </a:rPr>
              <a:t>Right pupil:  6 (dark) --&gt; 4 (light)</a:t>
            </a:r>
          </a:p>
          <a:p>
            <a:pPr lvl="1"/>
            <a:r>
              <a:rPr lang="en-US" dirty="0">
                <a:latin typeface="Arial"/>
                <a:cs typeface="Arial"/>
              </a:rPr>
              <a:t>Left pupil:    4 (dark) --&gt; 3 (light)</a:t>
            </a:r>
          </a:p>
          <a:p>
            <a:pPr lvl="1"/>
            <a:r>
              <a:rPr lang="en-US" dirty="0">
                <a:latin typeface="Arial"/>
                <a:cs typeface="Arial"/>
              </a:rPr>
              <a:t>1.5 mm left ptosis </a:t>
            </a:r>
          </a:p>
          <a:p>
            <a:pPr lvl="1"/>
            <a:r>
              <a:rPr lang="en-US" dirty="0">
                <a:latin typeface="Arial"/>
                <a:cs typeface="Arial"/>
              </a:rPr>
              <a:t>No facial anhidrosis</a:t>
            </a:r>
          </a:p>
          <a:p>
            <a:r>
              <a:rPr lang="en-US" dirty="0">
                <a:latin typeface="Arial"/>
                <a:cs typeface="Arial"/>
              </a:rPr>
              <a:t>EOMs full in all gazes OU</a:t>
            </a:r>
          </a:p>
          <a:p>
            <a:r>
              <a:rPr lang="en-US" dirty="0">
                <a:latin typeface="Arial"/>
                <a:cs typeface="Arial"/>
              </a:rPr>
              <a:t>Slit Lamp Examination: WNL OU</a:t>
            </a:r>
            <a:endParaRPr lang="en-US" dirty="0"/>
          </a:p>
          <a:p>
            <a:r>
              <a:rPr lang="en-US" dirty="0">
                <a:latin typeface="Arial"/>
                <a:cs typeface="Arial"/>
              </a:rPr>
              <a:t>Confrontation Visual Fields: normal OU</a:t>
            </a:r>
            <a:endParaRPr lang="en-US" dirty="0"/>
          </a:p>
          <a:p>
            <a:r>
              <a:rPr lang="en-US" dirty="0">
                <a:latin typeface="Arial"/>
                <a:cs typeface="Arial"/>
              </a:rPr>
              <a:t>Fundus Examination: normal OU</a:t>
            </a:r>
            <a:endParaRPr lang="en-US" dirty="0"/>
          </a:p>
          <a:p>
            <a:pPr marL="0" indent="0">
              <a:buNone/>
            </a:pPr>
            <a:endParaRPr lang="en-US" dirty="0">
              <a:latin typeface="Arial"/>
              <a:cs typeface="Arial"/>
            </a:endParaRPr>
          </a:p>
          <a:p>
            <a:endParaRPr lang="en-US" dirty="0">
              <a:highlight>
                <a:srgbClr val="C0C0C0"/>
              </a:highlight>
              <a:latin typeface="Arial"/>
              <a:cs typeface="Arial"/>
            </a:endParaRPr>
          </a:p>
        </p:txBody>
      </p:sp>
      <p:sp>
        <p:nvSpPr>
          <p:cNvPr id="4" name="TextBox 3">
            <a:extLst>
              <a:ext uri="{FF2B5EF4-FFF2-40B4-BE49-F238E27FC236}">
                <a16:creationId xmlns:a16="http://schemas.microsoft.com/office/drawing/2014/main" id="{EC59C9A7-9514-FE12-E4A1-00048EB4A39D}"/>
              </a:ext>
            </a:extLst>
          </p:cNvPr>
          <p:cNvSpPr txBox="1"/>
          <p:nvPr/>
        </p:nvSpPr>
        <p:spPr>
          <a:xfrm>
            <a:off x="8038400" y="3006241"/>
            <a:ext cx="2850444" cy="2092881"/>
          </a:xfrm>
          <a:prstGeom prst="rect">
            <a:avLst/>
          </a:prstGeom>
          <a:solidFill>
            <a:schemeClr val="bg1"/>
          </a:solid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1F939A"/>
                </a:solidFill>
                <a:latin typeface="Verdana"/>
                <a:ea typeface="Verdana"/>
              </a:rPr>
              <a:t>Given these findings, which pupil is abnormal?</a:t>
            </a:r>
          </a:p>
          <a:p>
            <a:pPr algn="l"/>
            <a:endParaRPr lang="en-US" dirty="0">
              <a:cs typeface="Calibri"/>
            </a:endParaRPr>
          </a:p>
        </p:txBody>
      </p:sp>
      <p:pic>
        <p:nvPicPr>
          <p:cNvPr id="22" name="Audio 21">
            <a:extLst>
              <a:ext uri="{FF2B5EF4-FFF2-40B4-BE49-F238E27FC236}">
                <a16:creationId xmlns:a16="http://schemas.microsoft.com/office/drawing/2014/main" id="{569F3BBF-96C2-B7BC-2E5F-68170C123AC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069489568"/>
      </p:ext>
    </p:extLst>
  </p:cSld>
  <p:clrMapOvr>
    <a:masterClrMapping/>
  </p:clrMapOvr>
  <mc:AlternateContent xmlns:mc="http://schemas.openxmlformats.org/markup-compatibility/2006">
    <mc:Choice xmlns:p14="http://schemas.microsoft.com/office/powerpoint/2010/main" Requires="p14">
      <p:transition spd="slow" p14:dur="2000" advTm="49243"/>
    </mc:Choice>
    <mc:Fallback>
      <p:transition spd="slow" advTm="492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22"/>
                </p:tgtEl>
              </p:cMediaNode>
            </p:audio>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08533-CBA8-F4A1-A28F-C4D9595425C6}"/>
              </a:ext>
            </a:extLst>
          </p:cNvPr>
          <p:cNvSpPr>
            <a:spLocks noGrp="1"/>
          </p:cNvSpPr>
          <p:nvPr>
            <p:ph type="title"/>
          </p:nvPr>
        </p:nvSpPr>
        <p:spPr>
          <a:xfrm>
            <a:off x="838200" y="2762637"/>
            <a:ext cx="10515600" cy="1325563"/>
          </a:xfrm>
        </p:spPr>
        <p:txBody>
          <a:bodyPr/>
          <a:lstStyle/>
          <a:p>
            <a:r>
              <a:rPr lang="en-US" dirty="0">
                <a:solidFill>
                  <a:srgbClr val="FF0000"/>
                </a:solidFill>
                <a:latin typeface="Arial"/>
                <a:cs typeface="Arial"/>
              </a:rPr>
              <a:t>Pupil with difference greater in darkness suggests smaller pupil is abnormal</a:t>
            </a:r>
            <a:endParaRPr lang="en-US" dirty="0">
              <a:solidFill>
                <a:srgbClr val="FF0000"/>
              </a:solidFill>
            </a:endParaRPr>
          </a:p>
        </p:txBody>
      </p:sp>
      <p:pic>
        <p:nvPicPr>
          <p:cNvPr id="7" name="Audio 6">
            <a:extLst>
              <a:ext uri="{FF2B5EF4-FFF2-40B4-BE49-F238E27FC236}">
                <a16:creationId xmlns:a16="http://schemas.microsoft.com/office/drawing/2014/main" id="{9EEB5205-EB88-5979-6C7B-D66D55CF074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54166967"/>
      </p:ext>
    </p:extLst>
  </p:cSld>
  <p:clrMapOvr>
    <a:masterClrMapping/>
  </p:clrMapOvr>
  <mc:AlternateContent xmlns:mc="http://schemas.openxmlformats.org/markup-compatibility/2006">
    <mc:Choice xmlns:p14="http://schemas.microsoft.com/office/powerpoint/2010/main" Requires="p14">
      <p:transition spd="slow" p14:dur="2000" advTm="10063"/>
    </mc:Choice>
    <mc:Fallback>
      <p:transition spd="slow" advTm="100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82DED-8B1F-6EAE-0F0A-AE3D0DFA0441}"/>
              </a:ext>
            </a:extLst>
          </p:cNvPr>
          <p:cNvSpPr>
            <a:spLocks noGrp="1"/>
          </p:cNvSpPr>
          <p:nvPr>
            <p:ph type="title"/>
          </p:nvPr>
        </p:nvSpPr>
        <p:spPr>
          <a:xfrm>
            <a:off x="838200" y="2688296"/>
            <a:ext cx="10515600" cy="1325563"/>
          </a:xfrm>
        </p:spPr>
        <p:txBody>
          <a:bodyPr/>
          <a:lstStyle/>
          <a:p>
            <a:pPr algn="ctr"/>
            <a:r>
              <a:rPr lang="en-US" b="1" dirty="0">
                <a:solidFill>
                  <a:srgbClr val="1F939A"/>
                </a:solidFill>
                <a:latin typeface="Arial"/>
                <a:cs typeface="Arial"/>
              </a:rPr>
              <a:t>What is your leading diagnosis?</a:t>
            </a:r>
            <a:endParaRPr lang="en-US" b="1">
              <a:latin typeface="Arial"/>
              <a:cs typeface="Arial"/>
            </a:endParaRPr>
          </a:p>
        </p:txBody>
      </p:sp>
      <p:pic>
        <p:nvPicPr>
          <p:cNvPr id="6" name="Audio 5">
            <a:extLst>
              <a:ext uri="{FF2B5EF4-FFF2-40B4-BE49-F238E27FC236}">
                <a16:creationId xmlns:a16="http://schemas.microsoft.com/office/drawing/2014/main" id="{542589A5-C58E-E9B2-FF74-0AC4F616253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40928565"/>
      </p:ext>
    </p:extLst>
  </p:cSld>
  <p:clrMapOvr>
    <a:masterClrMapping/>
  </p:clrMapOvr>
  <mc:AlternateContent xmlns:mc="http://schemas.openxmlformats.org/markup-compatibility/2006">
    <mc:Choice xmlns:p14="http://schemas.microsoft.com/office/powerpoint/2010/main" Requires="p14">
      <p:transition spd="slow" p14:dur="2000" advTm="4426"/>
    </mc:Choice>
    <mc:Fallback>
      <p:transition spd="slow" advTm="44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9BC2-EA7E-9805-58F1-8E13DEFD5EB7}"/>
              </a:ext>
            </a:extLst>
          </p:cNvPr>
          <p:cNvSpPr>
            <a:spLocks noGrp="1"/>
          </p:cNvSpPr>
          <p:nvPr>
            <p:ph type="title"/>
          </p:nvPr>
        </p:nvSpPr>
        <p:spPr/>
        <p:txBody>
          <a:bodyPr/>
          <a:lstStyle/>
          <a:p>
            <a:r>
              <a:rPr lang="en-US" dirty="0">
                <a:solidFill>
                  <a:srgbClr val="FF0000"/>
                </a:solidFill>
                <a:latin typeface="Arial"/>
                <a:cs typeface="Arial"/>
              </a:rPr>
              <a:t>Acute Left Horner Syndrome </a:t>
            </a:r>
            <a:endParaRPr lang="en-US" dirty="0">
              <a:solidFill>
                <a:srgbClr val="FF0000"/>
              </a:solidFill>
            </a:endParaRPr>
          </a:p>
        </p:txBody>
      </p:sp>
      <p:sp>
        <p:nvSpPr>
          <p:cNvPr id="3" name="Content Placeholder 2">
            <a:extLst>
              <a:ext uri="{FF2B5EF4-FFF2-40B4-BE49-F238E27FC236}">
                <a16:creationId xmlns:a16="http://schemas.microsoft.com/office/drawing/2014/main" id="{28D3CC0D-8147-E7C1-D8F7-E0C40BD317DB}"/>
              </a:ext>
            </a:extLst>
          </p:cNvPr>
          <p:cNvSpPr>
            <a:spLocks noGrp="1"/>
          </p:cNvSpPr>
          <p:nvPr>
            <p:ph idx="1"/>
          </p:nvPr>
        </p:nvSpPr>
        <p:spPr/>
        <p:txBody>
          <a:bodyPr vert="horz" lIns="91440" tIns="45720" rIns="91440" bIns="45720" rtlCol="0" anchor="t">
            <a:normAutofit/>
          </a:bodyPr>
          <a:lstStyle/>
          <a:p>
            <a:r>
              <a:rPr lang="en-US" b="1" dirty="0">
                <a:solidFill>
                  <a:srgbClr val="1F939A"/>
                </a:solidFill>
                <a:latin typeface="Arial"/>
                <a:cs typeface="Arial"/>
              </a:rPr>
              <a:t>...What would you like to do next?</a:t>
            </a:r>
            <a:endParaRPr lang="en-US" b="1" dirty="0">
              <a:solidFill>
                <a:srgbClr val="1F939A"/>
              </a:solidFill>
            </a:endParaRPr>
          </a:p>
        </p:txBody>
      </p:sp>
      <p:sp>
        <p:nvSpPr>
          <p:cNvPr id="4" name="TextBox 3">
            <a:extLst>
              <a:ext uri="{FF2B5EF4-FFF2-40B4-BE49-F238E27FC236}">
                <a16:creationId xmlns:a16="http://schemas.microsoft.com/office/drawing/2014/main" id="{8897A54F-4919-867A-B851-DED8C8688CD2}"/>
              </a:ext>
            </a:extLst>
          </p:cNvPr>
          <p:cNvSpPr txBox="1"/>
          <p:nvPr/>
        </p:nvSpPr>
        <p:spPr>
          <a:xfrm>
            <a:off x="3810000" y="3038707"/>
            <a:ext cx="4571999" cy="2308324"/>
          </a:xfrm>
          <a:prstGeom prst="rect">
            <a:avLst/>
          </a:prstGeom>
          <a:solidFill>
            <a:schemeClr val="bg1"/>
          </a:solid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rgbClr val="FF0000"/>
                </a:solidFill>
                <a:latin typeface="Verdana"/>
                <a:ea typeface="Calibri"/>
                <a:cs typeface="Calibri"/>
              </a:rPr>
              <a:t>CTA head and neck OR MRA head and neck with T1 MRI of neck is required in evaluation of an acute Horner syndrome</a:t>
            </a:r>
            <a:endParaRPr lang="en-US" sz="2400" b="1" dirty="0">
              <a:solidFill>
                <a:srgbClr val="FF0000"/>
              </a:solidFill>
              <a:latin typeface="Verdana"/>
            </a:endParaRPr>
          </a:p>
        </p:txBody>
      </p:sp>
      <p:pic>
        <p:nvPicPr>
          <p:cNvPr id="14" name="Audio 13">
            <a:extLst>
              <a:ext uri="{FF2B5EF4-FFF2-40B4-BE49-F238E27FC236}">
                <a16:creationId xmlns:a16="http://schemas.microsoft.com/office/drawing/2014/main" id="{160EF768-4DA9-8F6E-F12F-B2F7E3E6C5A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111838811"/>
      </p:ext>
    </p:extLst>
  </p:cSld>
  <p:clrMapOvr>
    <a:masterClrMapping/>
  </p:clrMapOvr>
  <mc:AlternateContent xmlns:mc="http://schemas.openxmlformats.org/markup-compatibility/2006">
    <mc:Choice xmlns:p14="http://schemas.microsoft.com/office/powerpoint/2010/main" Requires="p14">
      <p:transition spd="slow" p14:dur="2000" advTm="24291"/>
    </mc:Choice>
    <mc:Fallback>
      <p:transition spd="slow" advTm="242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2" fill="hold" display="0">
                  <p:stCondLst>
                    <p:cond delay="indefinite"/>
                  </p:stCondLst>
                  <p:endCondLst>
                    <p:cond evt="onStopAudio" delay="0">
                      <p:tgtEl>
                        <p:sldTgt/>
                      </p:tgtEl>
                    </p:cond>
                  </p:endCondLst>
                </p:cTn>
                <p:tgtEl>
                  <p:spTgt spid="14"/>
                </p:tgtEl>
              </p:cMediaNode>
            </p:audio>
          </p:childTnLst>
        </p:cTn>
      </p:par>
    </p:tnLst>
    <p:bldLst>
      <p:bldP spid="2" grpId="0"/>
      <p:bldP spid="3" grpId="0" build="p"/>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up of a mri&#10;&#10;Description automatically generated">
            <a:extLst>
              <a:ext uri="{FF2B5EF4-FFF2-40B4-BE49-F238E27FC236}">
                <a16:creationId xmlns:a16="http://schemas.microsoft.com/office/drawing/2014/main" id="{888E2364-1342-7D41-83EE-8DA4DBA6E2E7}"/>
              </a:ext>
            </a:extLst>
          </p:cNvPr>
          <p:cNvPicPr>
            <a:picLocks noChangeAspect="1"/>
          </p:cNvPicPr>
          <p:nvPr/>
        </p:nvPicPr>
        <p:blipFill>
          <a:blip r:embed="rId4"/>
          <a:stretch>
            <a:fillRect/>
          </a:stretch>
        </p:blipFill>
        <p:spPr>
          <a:xfrm>
            <a:off x="3401785" y="1322337"/>
            <a:ext cx="5390604" cy="5379544"/>
          </a:xfrm>
          <a:prstGeom prst="rect">
            <a:avLst/>
          </a:prstGeom>
        </p:spPr>
      </p:pic>
      <p:sp>
        <p:nvSpPr>
          <p:cNvPr id="3" name="TextBox 2">
            <a:extLst>
              <a:ext uri="{FF2B5EF4-FFF2-40B4-BE49-F238E27FC236}">
                <a16:creationId xmlns:a16="http://schemas.microsoft.com/office/drawing/2014/main" id="{47F056CB-86DA-76C9-DC9B-443C8811EED5}"/>
              </a:ext>
            </a:extLst>
          </p:cNvPr>
          <p:cNvSpPr txBox="1"/>
          <p:nvPr/>
        </p:nvSpPr>
        <p:spPr>
          <a:xfrm>
            <a:off x="4227422" y="-3584"/>
            <a:ext cx="378675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b="1" dirty="0">
                <a:solidFill>
                  <a:srgbClr val="1F939A"/>
                </a:solidFill>
                <a:latin typeface="Arial"/>
                <a:cs typeface="Calibri"/>
              </a:rPr>
              <a:t>MRA from our patient. What do you notice? If not sure, compare left and right sided structures</a:t>
            </a:r>
            <a:endParaRPr lang="en-US" sz="2200" b="1" dirty="0">
              <a:solidFill>
                <a:srgbClr val="1F939A"/>
              </a:solidFill>
              <a:latin typeface="Arial"/>
              <a:ea typeface="Calibri"/>
              <a:cs typeface="Calibri"/>
            </a:endParaRPr>
          </a:p>
        </p:txBody>
      </p:sp>
      <p:sp>
        <p:nvSpPr>
          <p:cNvPr id="6" name="Arrow: Up 5">
            <a:extLst>
              <a:ext uri="{FF2B5EF4-FFF2-40B4-BE49-F238E27FC236}">
                <a16:creationId xmlns:a16="http://schemas.microsoft.com/office/drawing/2014/main" id="{29C1F125-698B-703F-5F88-9785A27CA0DF}"/>
              </a:ext>
            </a:extLst>
          </p:cNvPr>
          <p:cNvSpPr/>
          <p:nvPr/>
        </p:nvSpPr>
        <p:spPr>
          <a:xfrm>
            <a:off x="6698074" y="4430887"/>
            <a:ext cx="413925" cy="837259"/>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Audio 9">
            <a:extLst>
              <a:ext uri="{FF2B5EF4-FFF2-40B4-BE49-F238E27FC236}">
                <a16:creationId xmlns:a16="http://schemas.microsoft.com/office/drawing/2014/main" id="{E2CA544F-6418-E67C-82A1-8E80C3E76FD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10108144"/>
      </p:ext>
    </p:extLst>
  </p:cSld>
  <p:clrMapOvr>
    <a:masterClrMapping/>
  </p:clrMapOvr>
  <mc:AlternateContent xmlns:mc="http://schemas.openxmlformats.org/markup-compatibility/2006">
    <mc:Choice xmlns:p14="http://schemas.microsoft.com/office/powerpoint/2010/main" Requires="p14">
      <p:transition spd="slow" p14:dur="2000" advTm="14052"/>
    </mc:Choice>
    <mc:Fallback>
      <p:transition spd="slow" advTm="140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0"/>
                </p:tgtEl>
              </p:cMediaNode>
            </p:audio>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77625F-C5E6-916E-5BCE-0A65A0A6D9BC}"/>
              </a:ext>
            </a:extLst>
          </p:cNvPr>
          <p:cNvSpPr txBox="1"/>
          <p:nvPr/>
        </p:nvSpPr>
        <p:spPr>
          <a:xfrm>
            <a:off x="4016963" y="376296"/>
            <a:ext cx="41016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Representative image from a patient with Horner syndrome and headache:</a:t>
            </a:r>
            <a:endParaRPr lang="en-US" b="1" dirty="0"/>
          </a:p>
        </p:txBody>
      </p:sp>
      <p:pic>
        <p:nvPicPr>
          <p:cNvPr id="6" name="Picture 5" descr="Stroke Medicine for Stroke Physicians and Neurologists">
            <a:extLst>
              <a:ext uri="{FF2B5EF4-FFF2-40B4-BE49-F238E27FC236}">
                <a16:creationId xmlns:a16="http://schemas.microsoft.com/office/drawing/2014/main" id="{32E920B8-59B4-EB4C-16C9-79F7F4C75AAC}"/>
              </a:ext>
            </a:extLst>
          </p:cNvPr>
          <p:cNvPicPr>
            <a:picLocks noChangeAspect="1"/>
          </p:cNvPicPr>
          <p:nvPr/>
        </p:nvPicPr>
        <p:blipFill>
          <a:blip r:embed="rId4"/>
          <a:stretch>
            <a:fillRect/>
          </a:stretch>
        </p:blipFill>
        <p:spPr>
          <a:xfrm>
            <a:off x="3492030" y="1120328"/>
            <a:ext cx="5198533" cy="5219418"/>
          </a:xfrm>
          <a:prstGeom prst="rect">
            <a:avLst/>
          </a:prstGeom>
        </p:spPr>
      </p:pic>
      <p:pic>
        <p:nvPicPr>
          <p:cNvPr id="4" name="Audio 3">
            <a:extLst>
              <a:ext uri="{FF2B5EF4-FFF2-40B4-BE49-F238E27FC236}">
                <a16:creationId xmlns:a16="http://schemas.microsoft.com/office/drawing/2014/main" id="{32FA4F64-D065-7772-A5E0-31D2CC4B1CE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163416486"/>
      </p:ext>
    </p:extLst>
  </p:cSld>
  <p:clrMapOvr>
    <a:masterClrMapping/>
  </p:clrMapOvr>
  <mc:AlternateContent xmlns:mc="http://schemas.openxmlformats.org/markup-compatibility/2006">
    <mc:Choice xmlns:p14="http://schemas.microsoft.com/office/powerpoint/2010/main" Requires="p14">
      <p:transition spd="slow" p14:dur="2000" advTm="20567"/>
    </mc:Choice>
    <mc:Fallback>
      <p:transition spd="slow" advTm="205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3DCDD-7AA5-D54D-E3F4-37BF39BDDCE8}"/>
              </a:ext>
            </a:extLst>
          </p:cNvPr>
          <p:cNvSpPr>
            <a:spLocks noGrp="1"/>
          </p:cNvSpPr>
          <p:nvPr>
            <p:ph type="title"/>
          </p:nvPr>
        </p:nvSpPr>
        <p:spPr/>
        <p:txBody>
          <a:bodyPr/>
          <a:lstStyle/>
          <a:p>
            <a:r>
              <a:rPr lang="en-US" dirty="0">
                <a:latin typeface="Arial"/>
                <a:cs typeface="Arial"/>
              </a:rPr>
              <a:t>Evaluation: </a:t>
            </a:r>
            <a:endParaRPr lang="en-US" dirty="0"/>
          </a:p>
        </p:txBody>
      </p:sp>
      <p:sp>
        <p:nvSpPr>
          <p:cNvPr id="3" name="Content Placeholder 2">
            <a:extLst>
              <a:ext uri="{FF2B5EF4-FFF2-40B4-BE49-F238E27FC236}">
                <a16:creationId xmlns:a16="http://schemas.microsoft.com/office/drawing/2014/main" id="{C110EBA2-BCAC-DF04-88B6-99D85769A6C9}"/>
              </a:ext>
            </a:extLst>
          </p:cNvPr>
          <p:cNvSpPr>
            <a:spLocks noGrp="1"/>
          </p:cNvSpPr>
          <p:nvPr>
            <p:ph idx="1"/>
          </p:nvPr>
        </p:nvSpPr>
        <p:spPr>
          <a:xfrm>
            <a:off x="474869" y="1461394"/>
            <a:ext cx="7408645" cy="3805825"/>
          </a:xfrm>
        </p:spPr>
        <p:txBody>
          <a:bodyPr vert="horz" lIns="91440" tIns="45720" rIns="91440" bIns="45720" rtlCol="0" anchor="t">
            <a:normAutofit lnSpcReduction="10000"/>
          </a:bodyPr>
          <a:lstStyle/>
          <a:p>
            <a:r>
              <a:rPr lang="en-US" dirty="0">
                <a:latin typeface="Arial"/>
                <a:cs typeface="Arial"/>
              </a:rPr>
              <a:t>CTA: left cervical internal carotid dissection </a:t>
            </a:r>
            <a:endParaRPr lang="en-US" dirty="0">
              <a:cs typeface="Arial" panose="020B0604020202020204" pitchFamily="34" charset="0"/>
            </a:endParaRPr>
          </a:p>
          <a:p>
            <a:r>
              <a:rPr lang="en-US" dirty="0">
                <a:latin typeface="Arial"/>
                <a:cs typeface="Arial"/>
              </a:rPr>
              <a:t>MRI: small L frontal lobe cortical infarct </a:t>
            </a:r>
          </a:p>
          <a:p>
            <a:r>
              <a:rPr lang="en-US" dirty="0">
                <a:latin typeface="Arial"/>
                <a:cs typeface="Arial"/>
              </a:rPr>
              <a:t>Labs: CBC, CMP, A1C, lipids, RPR, ESR, CRP, homocysteine,  C3, C4, ANA, UDS, </a:t>
            </a:r>
            <a:r>
              <a:rPr lang="en-US" dirty="0" err="1">
                <a:latin typeface="Arial"/>
                <a:cs typeface="Arial"/>
              </a:rPr>
              <a:t>anca</a:t>
            </a:r>
            <a:r>
              <a:rPr lang="en-US" dirty="0">
                <a:latin typeface="Arial"/>
                <a:cs typeface="Arial"/>
              </a:rPr>
              <a:t>, HIV- all within normal limits </a:t>
            </a:r>
          </a:p>
          <a:p>
            <a:r>
              <a:rPr lang="en-US" dirty="0">
                <a:latin typeface="Arial"/>
                <a:cs typeface="Arial"/>
              </a:rPr>
              <a:t>Genetic testing: TGF8R2 (uncertain significance) </a:t>
            </a:r>
            <a:endParaRPr lang="en-US" dirty="0">
              <a:cs typeface="Arial"/>
            </a:endParaRPr>
          </a:p>
          <a:p>
            <a:pPr lvl="1"/>
            <a:r>
              <a:rPr lang="en-US" dirty="0">
                <a:latin typeface="Arial"/>
                <a:cs typeface="Arial"/>
              </a:rPr>
              <a:t>Associated with AD </a:t>
            </a:r>
            <a:r>
              <a:rPr lang="en-US" dirty="0" err="1">
                <a:latin typeface="Arial"/>
                <a:cs typeface="Arial"/>
              </a:rPr>
              <a:t>Loeys</a:t>
            </a:r>
            <a:r>
              <a:rPr lang="en-US" dirty="0">
                <a:latin typeface="Arial"/>
                <a:cs typeface="Arial"/>
              </a:rPr>
              <a:t>-Dietz syndrome 2 (rare; connective tissue disorder) and non-syndromic thoracic aortic aneurysms </a:t>
            </a:r>
            <a:endParaRPr lang="en-US" dirty="0">
              <a:cs typeface="Arial"/>
            </a:endParaRPr>
          </a:p>
        </p:txBody>
      </p:sp>
      <p:pic>
        <p:nvPicPr>
          <p:cNvPr id="12" name="Audio 11">
            <a:extLst>
              <a:ext uri="{FF2B5EF4-FFF2-40B4-BE49-F238E27FC236}">
                <a16:creationId xmlns:a16="http://schemas.microsoft.com/office/drawing/2014/main" id="{21FBDF64-9575-7959-721B-ED8C2A3DA4C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35101976"/>
      </p:ext>
    </p:extLst>
  </p:cSld>
  <p:clrMapOvr>
    <a:masterClrMapping/>
  </p:clrMapOvr>
  <mc:AlternateContent xmlns:mc="http://schemas.openxmlformats.org/markup-compatibility/2006">
    <mc:Choice xmlns:p14="http://schemas.microsoft.com/office/powerpoint/2010/main" Requires="p14">
      <p:transition spd="slow" p14:dur="2000" advTm="67278"/>
    </mc:Choice>
    <mc:Fallback>
      <p:transition spd="slow" advTm="672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7A181-FD1D-49D2-206F-776B0F3D031B}"/>
              </a:ext>
            </a:extLst>
          </p:cNvPr>
          <p:cNvSpPr>
            <a:spLocks noGrp="1"/>
          </p:cNvSpPr>
          <p:nvPr>
            <p:ph type="title"/>
          </p:nvPr>
        </p:nvSpPr>
        <p:spPr/>
        <p:txBody>
          <a:bodyPr/>
          <a:lstStyle/>
          <a:p>
            <a:r>
              <a:rPr lang="en-US" dirty="0">
                <a:solidFill>
                  <a:srgbClr val="1F939A"/>
                </a:solidFill>
                <a:latin typeface="Arial"/>
                <a:cs typeface="Arial"/>
              </a:rPr>
              <a:t>What is the classic triad of a Horner syndrome?</a:t>
            </a:r>
            <a:endParaRPr lang="en-US">
              <a:solidFill>
                <a:srgbClr val="1F939A"/>
              </a:solidFill>
              <a:cs typeface="Arial"/>
            </a:endParaRPr>
          </a:p>
        </p:txBody>
      </p:sp>
      <p:pic>
        <p:nvPicPr>
          <p:cNvPr id="4" name="Picture 3" descr="The Purpose of Thinking: Why It Exists and How to Approach It">
            <a:extLst>
              <a:ext uri="{FF2B5EF4-FFF2-40B4-BE49-F238E27FC236}">
                <a16:creationId xmlns:a16="http://schemas.microsoft.com/office/drawing/2014/main" id="{BF3B7538-E65A-7662-8417-EAA64D43C04E}"/>
              </a:ext>
            </a:extLst>
          </p:cNvPr>
          <p:cNvPicPr>
            <a:picLocks noChangeAspect="1"/>
          </p:cNvPicPr>
          <p:nvPr/>
        </p:nvPicPr>
        <p:blipFill>
          <a:blip r:embed="rId4"/>
          <a:stretch>
            <a:fillRect/>
          </a:stretch>
        </p:blipFill>
        <p:spPr>
          <a:xfrm>
            <a:off x="3415916" y="1953350"/>
            <a:ext cx="5360168" cy="4136634"/>
          </a:xfrm>
          <a:prstGeom prst="rect">
            <a:avLst/>
          </a:prstGeom>
        </p:spPr>
      </p:pic>
      <p:pic>
        <p:nvPicPr>
          <p:cNvPr id="8" name="Audio 7">
            <a:extLst>
              <a:ext uri="{FF2B5EF4-FFF2-40B4-BE49-F238E27FC236}">
                <a16:creationId xmlns:a16="http://schemas.microsoft.com/office/drawing/2014/main" id="{74DCC0B6-5E20-60B2-E286-AEAD990F58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863004178"/>
      </p:ext>
    </p:extLst>
  </p:cSld>
  <p:clrMapOvr>
    <a:masterClrMapping/>
  </p:clrMapOvr>
  <mc:AlternateContent xmlns:mc="http://schemas.openxmlformats.org/markup-compatibility/2006">
    <mc:Choice xmlns:p14="http://schemas.microsoft.com/office/powerpoint/2010/main" Requires="p14">
      <p:transition spd="slow" p14:dur="2000" advTm="4462"/>
    </mc:Choice>
    <mc:Fallback>
      <p:transition spd="slow" advTm="4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3868A024-B0D3-E194-FF10-CB788A478A70}"/>
              </a:ext>
            </a:extLst>
          </p:cNvPr>
          <p:cNvSpPr>
            <a:spLocks noGrp="1"/>
          </p:cNvSpPr>
          <p:nvPr/>
        </p:nvSpPr>
        <p:spPr>
          <a:xfrm>
            <a:off x="199505" y="1140691"/>
            <a:ext cx="6387058" cy="4566853"/>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Clr>
                <a:srgbClr val="9E7E38"/>
              </a:buClr>
              <a:buFont typeface="Arial" panose="020B0604020202020204" pitchFamily="34" charset="0"/>
              <a:buChar char="•"/>
              <a:defRPr sz="2000" kern="1200" baseline="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9E7E38"/>
              </a:buClr>
              <a:buFont typeface="Arial" panose="020B0604020202020204" pitchFamily="34" charset="0"/>
              <a:buChar char="•"/>
              <a:defRPr sz="2000" kern="1200" baseline="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9E7E38"/>
              </a:buClr>
              <a:buFont typeface="Arial" panose="020B0604020202020204" pitchFamily="34" charset="0"/>
              <a:buChar char="•"/>
              <a:defRPr sz="1800" kern="1200" baseline="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9E7E38"/>
              </a:buClr>
              <a:buFont typeface="Arial" panose="020B0604020202020204" pitchFamily="34" charset="0"/>
              <a:buChar char="•"/>
              <a:defRPr sz="1600" kern="1200" baseline="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9E7E38"/>
              </a:buClr>
              <a:buFont typeface="Arial" panose="020B0604020202020204" pitchFamily="34" charset="0"/>
              <a:buChar char="•"/>
              <a:defRPr sz="1400" kern="1200" baseline="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solidFill>
                  <a:schemeClr val="tx1"/>
                </a:solidFill>
                <a:latin typeface="Arial"/>
                <a:cs typeface="Arial"/>
              </a:rPr>
              <a:t>Classic triad of </a:t>
            </a:r>
            <a:r>
              <a:rPr lang="en-US" sz="2200" b="1" dirty="0">
                <a:solidFill>
                  <a:srgbClr val="FF0000"/>
                </a:solidFill>
                <a:latin typeface="Arial"/>
                <a:cs typeface="Arial"/>
              </a:rPr>
              <a:t>(1) miosis, (2) ptosis (3) facial anhidrosis </a:t>
            </a:r>
          </a:p>
          <a:p>
            <a:r>
              <a:rPr lang="en-US" sz="2200" dirty="0">
                <a:solidFill>
                  <a:schemeClr val="tx1"/>
                </a:solidFill>
                <a:latin typeface="Arial"/>
                <a:cs typeface="Arial"/>
              </a:rPr>
              <a:t>Anisocoria most prominent in the dark – small pupil with dilation lag </a:t>
            </a:r>
            <a:endParaRPr lang="en-US" sz="2200">
              <a:solidFill>
                <a:schemeClr val="tx1"/>
              </a:solidFill>
            </a:endParaRPr>
          </a:p>
          <a:p>
            <a:pPr lvl="1"/>
            <a:r>
              <a:rPr lang="en-US" sz="2200" dirty="0">
                <a:solidFill>
                  <a:schemeClr val="tx1"/>
                </a:solidFill>
                <a:latin typeface="Arial"/>
                <a:cs typeface="Arial"/>
              </a:rPr>
              <a:t>Dilation lag: In the dark, the normal pupil dilates; the Horner pupil will also dilate, but very slowly, as the constrictor muscle is “turned off”. After 5-10 seconds in the dark anisocoria is most notable. Eventually, the anisocoria slowly diminishes as the sympathetically-denervated pupil continues to dilate approaching the size of the normal pupil.</a:t>
            </a:r>
          </a:p>
          <a:p>
            <a:pPr marL="0" lvl="1" indent="0"/>
            <a:r>
              <a:rPr lang="en-US" sz="2200" dirty="0">
                <a:solidFill>
                  <a:schemeClr val="tx1"/>
                </a:solidFill>
                <a:latin typeface="Arial"/>
                <a:cs typeface="Arial"/>
              </a:rPr>
              <a:t>  Ptosis: secondary to paresis of Muller's muscle </a:t>
            </a:r>
            <a:endParaRPr lang="en-US" sz="2200">
              <a:solidFill>
                <a:schemeClr val="tx1"/>
              </a:solidFill>
            </a:endParaRPr>
          </a:p>
          <a:p>
            <a:pPr marL="228600" lvl="1"/>
            <a:r>
              <a:rPr lang="en-US" sz="2200" dirty="0">
                <a:solidFill>
                  <a:schemeClr val="tx1"/>
                </a:solidFill>
                <a:latin typeface="Arial"/>
                <a:cs typeface="Arial"/>
              </a:rPr>
              <a:t>Anhidrosis: interruption of sympathetic pathway at level of superior cervical ganglion or more proximally as it may interrupt vasomotor and sudomotor innervation to the face</a:t>
            </a:r>
          </a:p>
          <a:p>
            <a:pPr lvl="1"/>
            <a:endParaRPr lang="en-US"/>
          </a:p>
          <a:p>
            <a:endParaRPr lang="en-US"/>
          </a:p>
        </p:txBody>
      </p:sp>
      <p:sp>
        <p:nvSpPr>
          <p:cNvPr id="7" name="TextBox 6">
            <a:extLst>
              <a:ext uri="{FF2B5EF4-FFF2-40B4-BE49-F238E27FC236}">
                <a16:creationId xmlns:a16="http://schemas.microsoft.com/office/drawing/2014/main" id="{48DA1B50-B5B7-FECE-BCC4-0D7053247924}"/>
              </a:ext>
            </a:extLst>
          </p:cNvPr>
          <p:cNvSpPr txBox="1"/>
          <p:nvPr/>
        </p:nvSpPr>
        <p:spPr>
          <a:xfrm>
            <a:off x="292485" y="92363"/>
            <a:ext cx="6683535"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300" b="1" dirty="0">
                <a:cs typeface="Calibri"/>
              </a:rPr>
              <a:t>Horner Syndrome, Oculo-sympathetic paresis:</a:t>
            </a:r>
            <a:endParaRPr lang="en-US" sz="3300" b="1" dirty="0"/>
          </a:p>
        </p:txBody>
      </p:sp>
      <p:pic>
        <p:nvPicPr>
          <p:cNvPr id="2" name="Picture 1" descr="A diagram of the body&#10;&#10;Description automatically generated">
            <a:extLst>
              <a:ext uri="{FF2B5EF4-FFF2-40B4-BE49-F238E27FC236}">
                <a16:creationId xmlns:a16="http://schemas.microsoft.com/office/drawing/2014/main" id="{2CE307A0-5921-7D69-9A4C-8738E9BAC290}"/>
              </a:ext>
            </a:extLst>
          </p:cNvPr>
          <p:cNvPicPr>
            <a:picLocks noChangeAspect="1"/>
          </p:cNvPicPr>
          <p:nvPr/>
        </p:nvPicPr>
        <p:blipFill>
          <a:blip r:embed="rId4"/>
          <a:stretch>
            <a:fillRect/>
          </a:stretch>
        </p:blipFill>
        <p:spPr>
          <a:xfrm>
            <a:off x="6579309" y="136879"/>
            <a:ext cx="5616213" cy="6718298"/>
          </a:xfrm>
          <a:prstGeom prst="rect">
            <a:avLst/>
          </a:prstGeom>
        </p:spPr>
      </p:pic>
      <p:pic>
        <p:nvPicPr>
          <p:cNvPr id="11" name="Audio 10">
            <a:extLst>
              <a:ext uri="{FF2B5EF4-FFF2-40B4-BE49-F238E27FC236}">
                <a16:creationId xmlns:a16="http://schemas.microsoft.com/office/drawing/2014/main" id="{F5941624-E682-120E-3B9D-F4209E01472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83943303"/>
      </p:ext>
    </p:extLst>
  </p:cSld>
  <p:clrMapOvr>
    <a:masterClrMapping/>
  </p:clrMapOvr>
  <mc:AlternateContent xmlns:mc="http://schemas.openxmlformats.org/markup-compatibility/2006">
    <mc:Choice xmlns:p14="http://schemas.microsoft.com/office/powerpoint/2010/main" Requires="p14">
      <p:transition spd="slow" p14:dur="2000" advTm="74344"/>
    </mc:Choice>
    <mc:Fallback>
      <p:transition spd="slow" advTm="74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 calcmode="lin" valueType="num">
                                      <p:cBhvr additive="base">
                                        <p:cTn id="1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additive="base">
                                        <p:cTn id="2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 calcmode="lin" valueType="num">
                                      <p:cBhvr additive="base">
                                        <p:cTn id="2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1"/>
                </p:tgtEl>
              </p:cMediaNode>
            </p:audio>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1C130-9B69-E4DE-5699-788F08AC30EF}"/>
              </a:ext>
            </a:extLst>
          </p:cNvPr>
          <p:cNvSpPr>
            <a:spLocks noGrp="1"/>
          </p:cNvSpPr>
          <p:nvPr>
            <p:ph type="title"/>
          </p:nvPr>
        </p:nvSpPr>
        <p:spPr>
          <a:xfrm>
            <a:off x="1000957" y="1711572"/>
            <a:ext cx="10515600" cy="1325563"/>
          </a:xfrm>
        </p:spPr>
        <p:txBody>
          <a:bodyPr>
            <a:normAutofit fontScale="90000"/>
          </a:bodyPr>
          <a:lstStyle/>
          <a:p>
            <a:r>
              <a:rPr lang="en-US" dirty="0">
                <a:latin typeface="Arial"/>
                <a:cs typeface="Arial"/>
              </a:rPr>
              <a:t>The Oculo-sympathetic pathway is a 3 neuron chain. </a:t>
            </a:r>
            <a:r>
              <a:rPr lang="en-US" dirty="0">
                <a:solidFill>
                  <a:srgbClr val="1F939A"/>
                </a:solidFill>
                <a:latin typeface="Arial"/>
                <a:cs typeface="Arial"/>
              </a:rPr>
              <a:t>Where would you expect an internal carotid dissection to be located on the oculo-sympathetic chain?</a:t>
            </a:r>
            <a:endParaRPr lang="en-US">
              <a:solidFill>
                <a:srgbClr val="1F939A"/>
              </a:solidFill>
              <a:cs typeface="Arial"/>
            </a:endParaRPr>
          </a:p>
        </p:txBody>
      </p:sp>
      <p:sp>
        <p:nvSpPr>
          <p:cNvPr id="3" name="TextBox 2">
            <a:extLst>
              <a:ext uri="{FF2B5EF4-FFF2-40B4-BE49-F238E27FC236}">
                <a16:creationId xmlns:a16="http://schemas.microsoft.com/office/drawing/2014/main" id="{354C0230-2093-416F-9C54-E1FA9AEF5EB3}"/>
              </a:ext>
            </a:extLst>
          </p:cNvPr>
          <p:cNvSpPr txBox="1"/>
          <p:nvPr/>
        </p:nvSpPr>
        <p:spPr>
          <a:xfrm>
            <a:off x="1128888" y="150517"/>
            <a:ext cx="722488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600" b="1" dirty="0">
              <a:latin typeface="Arial"/>
              <a:cs typeface="Arial"/>
            </a:endParaRPr>
          </a:p>
        </p:txBody>
      </p:sp>
      <p:pic>
        <p:nvPicPr>
          <p:cNvPr id="7" name="Audio 6">
            <a:extLst>
              <a:ext uri="{FF2B5EF4-FFF2-40B4-BE49-F238E27FC236}">
                <a16:creationId xmlns:a16="http://schemas.microsoft.com/office/drawing/2014/main" id="{4FCDD2B1-B979-A9EB-E3EE-1C3E9B39A06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54300507"/>
      </p:ext>
    </p:extLst>
  </p:cSld>
  <p:clrMapOvr>
    <a:masterClrMapping/>
  </p:clrMapOvr>
  <mc:AlternateContent xmlns:mc="http://schemas.openxmlformats.org/markup-compatibility/2006">
    <mc:Choice xmlns:p14="http://schemas.microsoft.com/office/powerpoint/2010/main" Requires="p14">
      <p:transition spd="slow" p14:dur="2000" advTm="12898"/>
    </mc:Choice>
    <mc:Fallback>
      <p:transition spd="slow" advTm="128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6D48A-9494-A3D2-302D-0CBF50A3CBA3}"/>
              </a:ext>
            </a:extLst>
          </p:cNvPr>
          <p:cNvSpPr>
            <a:spLocks noGrp="1"/>
          </p:cNvSpPr>
          <p:nvPr>
            <p:ph type="title"/>
          </p:nvPr>
        </p:nvSpPr>
        <p:spPr>
          <a:xfrm>
            <a:off x="320336" y="39610"/>
            <a:ext cx="6141156" cy="1325563"/>
          </a:xfrm>
        </p:spPr>
        <p:txBody>
          <a:bodyPr>
            <a:normAutofit/>
          </a:bodyPr>
          <a:lstStyle/>
          <a:p>
            <a:r>
              <a:rPr lang="en-US" sz="3300" dirty="0">
                <a:latin typeface="Arial"/>
                <a:cs typeface="Arial"/>
              </a:rPr>
              <a:t>In the Oculo-sympathetic Chain:</a:t>
            </a:r>
            <a:endParaRPr lang="en-US" sz="3300" dirty="0">
              <a:cs typeface="Arial"/>
            </a:endParaRPr>
          </a:p>
        </p:txBody>
      </p:sp>
      <p:sp>
        <p:nvSpPr>
          <p:cNvPr id="3" name="Content Placeholder 2">
            <a:extLst>
              <a:ext uri="{FF2B5EF4-FFF2-40B4-BE49-F238E27FC236}">
                <a16:creationId xmlns:a16="http://schemas.microsoft.com/office/drawing/2014/main" id="{A8ED4452-EF05-D9A2-3709-B5364F8A6F8A}"/>
              </a:ext>
            </a:extLst>
          </p:cNvPr>
          <p:cNvSpPr>
            <a:spLocks noGrp="1"/>
          </p:cNvSpPr>
          <p:nvPr>
            <p:ph idx="1"/>
          </p:nvPr>
        </p:nvSpPr>
        <p:spPr>
          <a:xfrm>
            <a:off x="40849" y="1108463"/>
            <a:ext cx="6418748" cy="4449600"/>
          </a:xfrm>
        </p:spPr>
        <p:txBody>
          <a:bodyPr vert="horz" lIns="91440" tIns="45720" rIns="91440" bIns="45720" rtlCol="0" anchor="t">
            <a:noAutofit/>
          </a:bodyPr>
          <a:lstStyle/>
          <a:p>
            <a:r>
              <a:rPr lang="en-US" sz="2100" dirty="0">
                <a:latin typeface="Arial"/>
                <a:cs typeface="Arial"/>
              </a:rPr>
              <a:t>First order neuron runs from posterolateral hypothalamus, through the brainstem, to the </a:t>
            </a:r>
            <a:r>
              <a:rPr lang="en-US" sz="2100" dirty="0" err="1">
                <a:latin typeface="Arial"/>
                <a:cs typeface="Arial"/>
              </a:rPr>
              <a:t>ciliospinal</a:t>
            </a:r>
            <a:r>
              <a:rPr lang="en-US" sz="2100" dirty="0">
                <a:latin typeface="Arial"/>
                <a:cs typeface="Arial"/>
              </a:rPr>
              <a:t> center of budge (~C8-T2)</a:t>
            </a:r>
          </a:p>
          <a:p>
            <a:r>
              <a:rPr lang="en-US" sz="2100" dirty="0">
                <a:latin typeface="Arial"/>
                <a:cs typeface="Arial"/>
              </a:rPr>
              <a:t>Second order neuron (</a:t>
            </a:r>
            <a:r>
              <a:rPr lang="en-US" sz="2100" i="1" dirty="0">
                <a:latin typeface="Arial"/>
                <a:cs typeface="Arial"/>
              </a:rPr>
              <a:t>pre-ganglionic)</a:t>
            </a:r>
            <a:r>
              <a:rPr lang="en-US" sz="2100" dirty="0">
                <a:latin typeface="Arial"/>
                <a:cs typeface="Arial"/>
              </a:rPr>
              <a:t> runs from </a:t>
            </a:r>
            <a:r>
              <a:rPr lang="en-US" sz="2100" dirty="0" err="1">
                <a:latin typeface="Arial"/>
                <a:cs typeface="Arial"/>
              </a:rPr>
              <a:t>ciliospinal</a:t>
            </a:r>
            <a:r>
              <a:rPr lang="en-US" sz="2100" dirty="0">
                <a:latin typeface="Arial"/>
                <a:cs typeface="Arial"/>
              </a:rPr>
              <a:t> center of budge, exits spinal cord around T1 around the apex of the lung, courses around the subclavian artery, and finally arrives to the superior cervical ganglion at the carotid bifurcation (C3-C4). </a:t>
            </a:r>
          </a:p>
          <a:p>
            <a:r>
              <a:rPr lang="en-US" sz="2100" dirty="0">
                <a:solidFill>
                  <a:srgbClr val="FF0000"/>
                </a:solidFill>
                <a:latin typeface="Arial"/>
                <a:cs typeface="Arial"/>
              </a:rPr>
              <a:t>Third order neuron</a:t>
            </a:r>
            <a:r>
              <a:rPr lang="en-US" sz="2100" dirty="0">
                <a:latin typeface="Arial"/>
                <a:cs typeface="Arial"/>
              </a:rPr>
              <a:t> (</a:t>
            </a:r>
            <a:r>
              <a:rPr lang="en-US" sz="2100" i="1" dirty="0">
                <a:latin typeface="Arial"/>
                <a:cs typeface="Arial"/>
              </a:rPr>
              <a:t>post-ganglionic) </a:t>
            </a:r>
            <a:r>
              <a:rPr lang="en-US" sz="2100" dirty="0">
                <a:latin typeface="Arial"/>
                <a:cs typeface="Arial"/>
              </a:rPr>
              <a:t>travels from the superior cervical ganglion through the cavernous sinus and then ultimately reaches the pupil. Some fibers travel along the external carotid to supply vasomotor and sudomotor innervation to the face</a:t>
            </a:r>
            <a:endParaRPr lang="en-US" sz="2100" dirty="0">
              <a:cs typeface="Arial"/>
            </a:endParaRPr>
          </a:p>
        </p:txBody>
      </p:sp>
      <p:pic>
        <p:nvPicPr>
          <p:cNvPr id="5" name="Picture 4" descr="A diagram of the body&#10;&#10;Description automatically generated">
            <a:extLst>
              <a:ext uri="{FF2B5EF4-FFF2-40B4-BE49-F238E27FC236}">
                <a16:creationId xmlns:a16="http://schemas.microsoft.com/office/drawing/2014/main" id="{14CCF8AF-1815-2427-BCB7-1905E53A1F86}"/>
              </a:ext>
            </a:extLst>
          </p:cNvPr>
          <p:cNvPicPr>
            <a:picLocks noChangeAspect="1"/>
          </p:cNvPicPr>
          <p:nvPr/>
        </p:nvPicPr>
        <p:blipFill>
          <a:blip r:embed="rId5"/>
          <a:stretch>
            <a:fillRect/>
          </a:stretch>
        </p:blipFill>
        <p:spPr>
          <a:xfrm>
            <a:off x="6453543" y="-3684"/>
            <a:ext cx="5741979" cy="6866259"/>
          </a:xfrm>
          <a:prstGeom prst="rect">
            <a:avLst/>
          </a:prstGeom>
        </p:spPr>
      </p:pic>
      <p:pic>
        <p:nvPicPr>
          <p:cNvPr id="14" name="Audio 13">
            <a:extLst>
              <a:ext uri="{FF2B5EF4-FFF2-40B4-BE49-F238E27FC236}">
                <a16:creationId xmlns:a16="http://schemas.microsoft.com/office/drawing/2014/main" id="{88BEC622-6423-1017-342F-7FA80DB4868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526042485"/>
      </p:ext>
    </p:extLst>
  </p:cSld>
  <p:clrMapOvr>
    <a:masterClrMapping/>
  </p:clrMapOvr>
  <mc:AlternateContent xmlns:mc="http://schemas.openxmlformats.org/markup-compatibility/2006">
    <mc:Choice xmlns:p14="http://schemas.microsoft.com/office/powerpoint/2010/main" Requires="p14">
      <p:transition spd="slow" p14:dur="2000" advTm="56010"/>
    </mc:Choice>
    <mc:Fallback>
      <p:transition spd="slow" advTm="560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CBE6A-E624-D361-1585-416F449FC6E7}"/>
              </a:ext>
            </a:extLst>
          </p:cNvPr>
          <p:cNvSpPr>
            <a:spLocks noGrp="1"/>
          </p:cNvSpPr>
          <p:nvPr>
            <p:ph type="title"/>
          </p:nvPr>
        </p:nvSpPr>
        <p:spPr>
          <a:xfrm>
            <a:off x="364724" y="365125"/>
            <a:ext cx="10515600" cy="1325563"/>
          </a:xfrm>
        </p:spPr>
        <p:txBody>
          <a:bodyPr/>
          <a:lstStyle/>
          <a:p>
            <a:r>
              <a:rPr lang="en-US" dirty="0">
                <a:latin typeface="Arial"/>
                <a:cs typeface="Arial"/>
              </a:rPr>
              <a:t>Internal Carotid Dissection:</a:t>
            </a:r>
            <a:endParaRPr lang="en-US" dirty="0"/>
          </a:p>
        </p:txBody>
      </p:sp>
      <p:sp>
        <p:nvSpPr>
          <p:cNvPr id="3" name="Content Placeholder 2">
            <a:extLst>
              <a:ext uri="{FF2B5EF4-FFF2-40B4-BE49-F238E27FC236}">
                <a16:creationId xmlns:a16="http://schemas.microsoft.com/office/drawing/2014/main" id="{DBD6C652-5B6F-7989-2EFF-D6A92CC1C721}"/>
              </a:ext>
            </a:extLst>
          </p:cNvPr>
          <p:cNvSpPr>
            <a:spLocks noGrp="1"/>
          </p:cNvSpPr>
          <p:nvPr>
            <p:ph idx="1"/>
          </p:nvPr>
        </p:nvSpPr>
        <p:spPr>
          <a:xfrm>
            <a:off x="188811" y="1700308"/>
            <a:ext cx="7498866" cy="4168474"/>
          </a:xfrm>
        </p:spPr>
        <p:txBody>
          <a:bodyPr vert="horz" lIns="91440" tIns="45720" rIns="91440" bIns="45720" rtlCol="0" anchor="t">
            <a:normAutofit fontScale="92500" lnSpcReduction="20000"/>
          </a:bodyPr>
          <a:lstStyle/>
          <a:p>
            <a:r>
              <a:rPr lang="en-US" dirty="0">
                <a:latin typeface="Arial"/>
                <a:cs typeface="Arial"/>
              </a:rPr>
              <a:t>Pathology located at</a:t>
            </a:r>
            <a:r>
              <a:rPr lang="en-US" dirty="0">
                <a:solidFill>
                  <a:srgbClr val="FF0000"/>
                </a:solidFill>
                <a:latin typeface="Arial"/>
                <a:cs typeface="Arial"/>
              </a:rPr>
              <a:t> post-ganglionic neuron/third order neuron</a:t>
            </a:r>
            <a:r>
              <a:rPr lang="en-US" dirty="0">
                <a:latin typeface="Arial"/>
                <a:cs typeface="Arial"/>
              </a:rPr>
              <a:t> </a:t>
            </a:r>
          </a:p>
          <a:p>
            <a:r>
              <a:rPr lang="en-US" dirty="0">
                <a:latin typeface="Arial"/>
                <a:cs typeface="Arial"/>
              </a:rPr>
              <a:t>Occurs when tears in the intimal layer of the vessel allow blood to dissect the arterial wall creating a false lumen, narrowing the lumen and ultimately occluding arterial branches </a:t>
            </a:r>
          </a:p>
          <a:p>
            <a:r>
              <a:rPr lang="en-US" dirty="0">
                <a:latin typeface="Arial"/>
                <a:cs typeface="Arial"/>
              </a:rPr>
              <a:t>Symptoms include (but are not limited to): neck pain, throat pain, facial pain, or headache, and pain may be migratory. If left untreated, the dissection continues to propagate, distal branches may become fully occluded and possible stroke may occur. Prompt identification is crucial.</a:t>
            </a:r>
          </a:p>
          <a:p>
            <a:endParaRPr lang="en-US" dirty="0">
              <a:latin typeface="Arial"/>
              <a:cs typeface="Arial"/>
            </a:endParaRPr>
          </a:p>
        </p:txBody>
      </p:sp>
      <p:pic>
        <p:nvPicPr>
          <p:cNvPr id="5" name="Picture 4" descr="A close-up of a mri&#10;&#10;Description automatically generated">
            <a:extLst>
              <a:ext uri="{FF2B5EF4-FFF2-40B4-BE49-F238E27FC236}">
                <a16:creationId xmlns:a16="http://schemas.microsoft.com/office/drawing/2014/main" id="{2408DFAD-BCCF-5A2B-1C32-7B4B3CBC696B}"/>
              </a:ext>
            </a:extLst>
          </p:cNvPr>
          <p:cNvPicPr>
            <a:picLocks noChangeAspect="1"/>
          </p:cNvPicPr>
          <p:nvPr/>
        </p:nvPicPr>
        <p:blipFill>
          <a:blip r:embed="rId4"/>
          <a:stretch>
            <a:fillRect/>
          </a:stretch>
        </p:blipFill>
        <p:spPr>
          <a:xfrm>
            <a:off x="7924000" y="1234"/>
            <a:ext cx="4265916" cy="4254856"/>
          </a:xfrm>
          <a:prstGeom prst="rect">
            <a:avLst/>
          </a:prstGeom>
        </p:spPr>
      </p:pic>
      <p:pic>
        <p:nvPicPr>
          <p:cNvPr id="15" name="Audio 14">
            <a:extLst>
              <a:ext uri="{FF2B5EF4-FFF2-40B4-BE49-F238E27FC236}">
                <a16:creationId xmlns:a16="http://schemas.microsoft.com/office/drawing/2014/main" id="{F794D73A-96E6-C8E1-135C-93882BC020E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62428315"/>
      </p:ext>
    </p:extLst>
  </p:cSld>
  <p:clrMapOvr>
    <a:masterClrMapping/>
  </p:clrMapOvr>
  <mc:AlternateContent xmlns:mc="http://schemas.openxmlformats.org/markup-compatibility/2006">
    <mc:Choice xmlns:p14="http://schemas.microsoft.com/office/powerpoint/2010/main" Requires="p14">
      <p:transition spd="slow" p14:dur="2000" advTm="53956"/>
    </mc:Choice>
    <mc:Fallback>
      <p:transition spd="slow" advTm="539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11BA5-E60F-97D9-1FDA-45A858A290E4}"/>
              </a:ext>
            </a:extLst>
          </p:cNvPr>
          <p:cNvSpPr>
            <a:spLocks noGrp="1"/>
          </p:cNvSpPr>
          <p:nvPr>
            <p:ph type="title"/>
          </p:nvPr>
        </p:nvSpPr>
        <p:spPr/>
        <p:txBody>
          <a:bodyPr/>
          <a:lstStyle/>
          <a:p>
            <a:r>
              <a:rPr lang="en-US" dirty="0">
                <a:latin typeface="Arial"/>
                <a:cs typeface="Arial"/>
              </a:rPr>
              <a:t>Acquired Horner Syndrome </a:t>
            </a:r>
            <a:r>
              <a:rPr lang="en-US" dirty="0" err="1">
                <a:latin typeface="Arial"/>
                <a:cs typeface="Arial"/>
              </a:rPr>
              <a:t>ddx</a:t>
            </a:r>
            <a:r>
              <a:rPr lang="en-US" dirty="0">
                <a:latin typeface="Arial"/>
                <a:cs typeface="Arial"/>
              </a:rPr>
              <a:t>: </a:t>
            </a:r>
            <a:endParaRPr lang="en-US" dirty="0"/>
          </a:p>
        </p:txBody>
      </p:sp>
      <p:sp>
        <p:nvSpPr>
          <p:cNvPr id="3" name="Content Placeholder 2">
            <a:extLst>
              <a:ext uri="{FF2B5EF4-FFF2-40B4-BE49-F238E27FC236}">
                <a16:creationId xmlns:a16="http://schemas.microsoft.com/office/drawing/2014/main" id="{B589E82C-A607-CBB6-5B56-0D6B654A1D69}"/>
              </a:ext>
            </a:extLst>
          </p:cNvPr>
          <p:cNvSpPr>
            <a:spLocks noGrp="1"/>
          </p:cNvSpPr>
          <p:nvPr>
            <p:ph idx="1"/>
          </p:nvPr>
        </p:nvSpPr>
        <p:spPr>
          <a:xfrm>
            <a:off x="2327575" y="1311982"/>
            <a:ext cx="9866243" cy="5568883"/>
          </a:xfrm>
        </p:spPr>
        <p:txBody>
          <a:bodyPr vert="horz" lIns="91440" tIns="45720" rIns="91440" bIns="45720" rtlCol="0" anchor="t">
            <a:normAutofit fontScale="92500" lnSpcReduction="10000"/>
          </a:bodyPr>
          <a:lstStyle/>
          <a:p>
            <a:r>
              <a:rPr lang="en-US" dirty="0">
                <a:latin typeface="Arial"/>
                <a:cs typeface="Arial"/>
              </a:rPr>
              <a:t>First order:</a:t>
            </a:r>
            <a:endParaRPr lang="en-US" dirty="0"/>
          </a:p>
          <a:p>
            <a:pPr lvl="1"/>
            <a:r>
              <a:rPr lang="en-US" dirty="0">
                <a:latin typeface="Arial"/>
                <a:cs typeface="Arial"/>
              </a:rPr>
              <a:t>Tumor, hemorrhage or infarction in hypothalamus, mesencephalon, pons </a:t>
            </a:r>
          </a:p>
          <a:p>
            <a:pPr lvl="1"/>
            <a:r>
              <a:rPr lang="en-US" dirty="0">
                <a:latin typeface="Arial"/>
                <a:cs typeface="Arial"/>
              </a:rPr>
              <a:t>Demyelinating lesion in spinal cord, syringomyelia </a:t>
            </a:r>
          </a:p>
          <a:p>
            <a:pPr lvl="1"/>
            <a:r>
              <a:rPr lang="en-US" dirty="0">
                <a:latin typeface="Arial"/>
                <a:cs typeface="Arial"/>
              </a:rPr>
              <a:t>Stroke in medulla – Wallenburg syndrome </a:t>
            </a:r>
          </a:p>
          <a:p>
            <a:r>
              <a:rPr lang="en-US" dirty="0">
                <a:latin typeface="Arial"/>
                <a:cs typeface="Arial"/>
              </a:rPr>
              <a:t>Second order:</a:t>
            </a:r>
          </a:p>
          <a:p>
            <a:pPr lvl="1"/>
            <a:r>
              <a:rPr lang="en-US" dirty="0">
                <a:latin typeface="Arial"/>
                <a:cs typeface="Arial"/>
              </a:rPr>
              <a:t>Thoracic cavity: Pancoast tumor, metastatic disease, mediastinal mass, chest surgery, thoracic aneurysm, central vascular access </a:t>
            </a:r>
          </a:p>
          <a:p>
            <a:pPr lvl="1"/>
            <a:r>
              <a:rPr lang="en-US" dirty="0">
                <a:latin typeface="Arial"/>
                <a:cs typeface="Arial"/>
              </a:rPr>
              <a:t>Neck: Trauma, abscess, LAD, thyroid neoplasm, thyroidectomy, radical neck surgery, central vascular access </a:t>
            </a:r>
          </a:p>
          <a:p>
            <a:r>
              <a:rPr lang="en-US" dirty="0">
                <a:latin typeface="Arial"/>
                <a:cs typeface="Arial"/>
              </a:rPr>
              <a:t>Third order: </a:t>
            </a:r>
          </a:p>
          <a:p>
            <a:pPr lvl="1"/>
            <a:r>
              <a:rPr lang="en-US" dirty="0">
                <a:latin typeface="Arial"/>
                <a:cs typeface="Arial"/>
              </a:rPr>
              <a:t>Carotid artery plexus, superior cervical ganglion: Carotid artery dissection or thrombosis, trauma</a:t>
            </a:r>
          </a:p>
          <a:p>
            <a:pPr lvl="1"/>
            <a:r>
              <a:rPr lang="en-US" dirty="0">
                <a:latin typeface="Arial"/>
                <a:cs typeface="Arial"/>
              </a:rPr>
              <a:t>Cavernous sinus, superior orbital fissure, orbit: CC-fistula, nasopharyngeal carcinoma </a:t>
            </a:r>
            <a:endParaRPr lang="en-US" dirty="0">
              <a:cs typeface="Arial" panose="020B0604020202020204" pitchFamily="34" charset="0"/>
            </a:endParaRPr>
          </a:p>
          <a:p>
            <a:pPr lvl="1"/>
            <a:r>
              <a:rPr lang="en-US" dirty="0">
                <a:latin typeface="Arial"/>
                <a:cs typeface="Arial"/>
              </a:rPr>
              <a:t>Cluster HA, microvascular ischemia, GCA, autonomic neuropathies </a:t>
            </a:r>
            <a:endParaRPr lang="en-US" dirty="0">
              <a:cs typeface="Arial"/>
            </a:endParaRPr>
          </a:p>
          <a:p>
            <a:pPr lvl="1"/>
            <a:endParaRPr lang="en-US" dirty="0">
              <a:latin typeface="Arial"/>
              <a:cs typeface="Arial"/>
            </a:endParaRPr>
          </a:p>
          <a:p>
            <a:endParaRPr lang="en-US" dirty="0">
              <a:latin typeface="Arial"/>
              <a:cs typeface="Arial"/>
            </a:endParaRPr>
          </a:p>
        </p:txBody>
      </p:sp>
      <p:pic>
        <p:nvPicPr>
          <p:cNvPr id="57" name="Audio 56">
            <a:extLst>
              <a:ext uri="{FF2B5EF4-FFF2-40B4-BE49-F238E27FC236}">
                <a16:creationId xmlns:a16="http://schemas.microsoft.com/office/drawing/2014/main" id="{B34BED9E-956F-56C3-04DD-4BBC5F00265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071963721"/>
      </p:ext>
    </p:extLst>
  </p:cSld>
  <p:clrMapOvr>
    <a:masterClrMapping/>
  </p:clrMapOvr>
  <mc:AlternateContent xmlns:mc="http://schemas.openxmlformats.org/markup-compatibility/2006">
    <mc:Choice xmlns:p14="http://schemas.microsoft.com/office/powerpoint/2010/main" Requires="p14">
      <p:transition spd="slow" p14:dur="2000" advTm="87075"/>
    </mc:Choice>
    <mc:Fallback>
      <p:transition spd="slow" advTm="870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FB96-A3D0-C248-DB6E-CE72C14200CF}"/>
              </a:ext>
            </a:extLst>
          </p:cNvPr>
          <p:cNvSpPr>
            <a:spLocks noGrp="1"/>
          </p:cNvSpPr>
          <p:nvPr>
            <p:ph type="title"/>
          </p:nvPr>
        </p:nvSpPr>
        <p:spPr/>
        <p:txBody>
          <a:bodyPr/>
          <a:lstStyle/>
          <a:p>
            <a:r>
              <a:rPr lang="en-US" dirty="0">
                <a:latin typeface="Arial"/>
                <a:cs typeface="Arial"/>
              </a:rPr>
              <a:t>Pharmacologic testing:</a:t>
            </a:r>
            <a:endParaRPr lang="en-US" dirty="0"/>
          </a:p>
        </p:txBody>
      </p:sp>
      <p:sp>
        <p:nvSpPr>
          <p:cNvPr id="3" name="Content Placeholder 2">
            <a:extLst>
              <a:ext uri="{FF2B5EF4-FFF2-40B4-BE49-F238E27FC236}">
                <a16:creationId xmlns:a16="http://schemas.microsoft.com/office/drawing/2014/main" id="{DD04BF88-D09C-DB2A-DE54-4DA8BFA80EAF}"/>
              </a:ext>
            </a:extLst>
          </p:cNvPr>
          <p:cNvSpPr>
            <a:spLocks noGrp="1"/>
          </p:cNvSpPr>
          <p:nvPr>
            <p:ph idx="1"/>
          </p:nvPr>
        </p:nvSpPr>
        <p:spPr>
          <a:xfrm>
            <a:off x="1490869" y="1694919"/>
            <a:ext cx="5585873" cy="3811359"/>
          </a:xfrm>
        </p:spPr>
        <p:txBody>
          <a:bodyPr vert="horz" lIns="91440" tIns="45720" rIns="91440" bIns="45720" rtlCol="0" anchor="t">
            <a:normAutofit/>
          </a:bodyPr>
          <a:lstStyle/>
          <a:p>
            <a:r>
              <a:rPr lang="en-US" b="1" dirty="0">
                <a:solidFill>
                  <a:srgbClr val="1F939A"/>
                </a:solidFill>
                <a:latin typeface="Arial"/>
                <a:cs typeface="Arial"/>
              </a:rPr>
              <a:t>Apraclonidine testing: </a:t>
            </a:r>
          </a:p>
          <a:p>
            <a:pPr lvl="1"/>
            <a:r>
              <a:rPr lang="en-US" b="1" dirty="0">
                <a:solidFill>
                  <a:srgbClr val="1F939A"/>
                </a:solidFill>
                <a:latin typeface="Arial"/>
                <a:cs typeface="Arial"/>
              </a:rPr>
              <a:t>Mechanism of action (MOA): ?</a:t>
            </a:r>
          </a:p>
          <a:p>
            <a:pPr lvl="1"/>
            <a:r>
              <a:rPr lang="en-US" b="1" dirty="0">
                <a:solidFill>
                  <a:srgbClr val="1F939A"/>
                </a:solidFill>
                <a:latin typeface="Arial"/>
                <a:cs typeface="Arial"/>
              </a:rPr>
              <a:t>What signifies a (+) test?</a:t>
            </a:r>
            <a:endParaRPr lang="en-US" b="1">
              <a:solidFill>
                <a:srgbClr val="1F939A"/>
              </a:solidFill>
              <a:cs typeface="Arial"/>
            </a:endParaRPr>
          </a:p>
          <a:p>
            <a:r>
              <a:rPr lang="en-US" b="1" dirty="0">
                <a:solidFill>
                  <a:srgbClr val="1F939A"/>
                </a:solidFill>
                <a:latin typeface="Arial"/>
                <a:cs typeface="Arial"/>
              </a:rPr>
              <a:t>Cocaine testing: </a:t>
            </a:r>
            <a:endParaRPr lang="en-US" b="1">
              <a:solidFill>
                <a:srgbClr val="1F939A"/>
              </a:solidFill>
              <a:cs typeface="Arial" panose="020B0604020202020204" pitchFamily="34" charset="0"/>
            </a:endParaRPr>
          </a:p>
          <a:p>
            <a:pPr lvl="1"/>
            <a:r>
              <a:rPr lang="en-US" b="1" dirty="0">
                <a:solidFill>
                  <a:srgbClr val="1F939A"/>
                </a:solidFill>
                <a:latin typeface="Arial"/>
                <a:cs typeface="Arial"/>
              </a:rPr>
              <a:t>Mechanism of action (MOA): ?</a:t>
            </a:r>
            <a:endParaRPr lang="en-US" b="1">
              <a:solidFill>
                <a:srgbClr val="1F939A"/>
              </a:solidFill>
              <a:cs typeface="Arial" panose="020B0604020202020204" pitchFamily="34" charset="0"/>
            </a:endParaRPr>
          </a:p>
          <a:p>
            <a:pPr lvl="1"/>
            <a:r>
              <a:rPr lang="en-US" b="1" dirty="0">
                <a:solidFill>
                  <a:srgbClr val="1F939A"/>
                </a:solidFill>
                <a:latin typeface="Arial"/>
                <a:cs typeface="Arial"/>
              </a:rPr>
              <a:t>What signifies a (+) test?</a:t>
            </a:r>
            <a:endParaRPr lang="en-US" dirty="0">
              <a:solidFill>
                <a:srgbClr val="1F939A"/>
              </a:solidFill>
              <a:cs typeface="Arial"/>
            </a:endParaRPr>
          </a:p>
          <a:p>
            <a:endParaRPr lang="en-US" dirty="0">
              <a:latin typeface="Arial"/>
              <a:cs typeface="Arial"/>
            </a:endParaRPr>
          </a:p>
          <a:p>
            <a:pPr lvl="1"/>
            <a:endParaRPr lang="en-US" dirty="0">
              <a:cs typeface="Arial"/>
            </a:endParaRPr>
          </a:p>
        </p:txBody>
      </p:sp>
      <p:pic>
        <p:nvPicPr>
          <p:cNvPr id="4" name="Picture 3" descr="Download Question Mark Question Response Royalty-Free Stock Illustration  Image - Pixabay">
            <a:extLst>
              <a:ext uri="{FF2B5EF4-FFF2-40B4-BE49-F238E27FC236}">
                <a16:creationId xmlns:a16="http://schemas.microsoft.com/office/drawing/2014/main" id="{C3726996-BB9A-F51A-C5B2-5B6C5A576C73}"/>
              </a:ext>
            </a:extLst>
          </p:cNvPr>
          <p:cNvPicPr>
            <a:picLocks noChangeAspect="1"/>
          </p:cNvPicPr>
          <p:nvPr/>
        </p:nvPicPr>
        <p:blipFill>
          <a:blip r:embed="rId5"/>
          <a:stretch>
            <a:fillRect/>
          </a:stretch>
        </p:blipFill>
        <p:spPr>
          <a:xfrm>
            <a:off x="8383881" y="2054566"/>
            <a:ext cx="2743200" cy="2748868"/>
          </a:xfrm>
          <a:prstGeom prst="rect">
            <a:avLst/>
          </a:prstGeom>
        </p:spPr>
      </p:pic>
      <p:pic>
        <p:nvPicPr>
          <p:cNvPr id="22" name="Audio 21">
            <a:extLst>
              <a:ext uri="{FF2B5EF4-FFF2-40B4-BE49-F238E27FC236}">
                <a16:creationId xmlns:a16="http://schemas.microsoft.com/office/drawing/2014/main" id="{4DC940D2-3682-A773-BA7E-C354902729C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161597123"/>
      </p:ext>
    </p:extLst>
  </p:cSld>
  <p:clrMapOvr>
    <a:masterClrMapping/>
  </p:clrMapOvr>
  <mc:AlternateContent xmlns:mc="http://schemas.openxmlformats.org/markup-compatibility/2006">
    <mc:Choice xmlns:p14="http://schemas.microsoft.com/office/powerpoint/2010/main" Requires="p14">
      <p:transition spd="slow" p14:dur="2000" advTm="24004"/>
    </mc:Choice>
    <mc:Fallback>
      <p:transition spd="slow" advTm="240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22"/>
                </p:tgtEl>
              </p:cMediaNode>
            </p:audio>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89DB7-80C3-9C00-D306-70ED9D177A12}"/>
              </a:ext>
            </a:extLst>
          </p:cNvPr>
          <p:cNvSpPr>
            <a:spLocks noGrp="1"/>
          </p:cNvSpPr>
          <p:nvPr>
            <p:ph type="title"/>
          </p:nvPr>
        </p:nvSpPr>
        <p:spPr/>
        <p:txBody>
          <a:bodyPr/>
          <a:lstStyle/>
          <a:p>
            <a:r>
              <a:rPr lang="en-US" dirty="0">
                <a:latin typeface="Arial"/>
                <a:cs typeface="Arial"/>
              </a:rPr>
              <a:t>Pharmacologic testing</a:t>
            </a:r>
            <a:endParaRPr lang="en-US" dirty="0"/>
          </a:p>
        </p:txBody>
      </p:sp>
      <p:sp>
        <p:nvSpPr>
          <p:cNvPr id="3" name="Content Placeholder 2">
            <a:extLst>
              <a:ext uri="{FF2B5EF4-FFF2-40B4-BE49-F238E27FC236}">
                <a16:creationId xmlns:a16="http://schemas.microsoft.com/office/drawing/2014/main" id="{307B4683-C513-CE5F-A5B5-A52D4511180C}"/>
              </a:ext>
            </a:extLst>
          </p:cNvPr>
          <p:cNvSpPr>
            <a:spLocks noGrp="1"/>
          </p:cNvSpPr>
          <p:nvPr>
            <p:ph idx="1"/>
          </p:nvPr>
        </p:nvSpPr>
        <p:spPr/>
        <p:txBody>
          <a:bodyPr vert="horz" lIns="91440" tIns="45720" rIns="91440" bIns="45720" rtlCol="0" anchor="t">
            <a:normAutofit fontScale="92500" lnSpcReduction="10000"/>
          </a:bodyPr>
          <a:lstStyle/>
          <a:p>
            <a:r>
              <a:rPr lang="en-US" sz="2400" b="1" dirty="0">
                <a:solidFill>
                  <a:srgbClr val="FF0000"/>
                </a:solidFill>
                <a:latin typeface="Arial"/>
                <a:cs typeface="Arial"/>
              </a:rPr>
              <a:t>Apraclonidine testing: </a:t>
            </a:r>
          </a:p>
          <a:p>
            <a:pPr lvl="1"/>
            <a:r>
              <a:rPr lang="en-US" sz="2000" dirty="0">
                <a:solidFill>
                  <a:srgbClr val="FF0000"/>
                </a:solidFill>
                <a:latin typeface="Arial"/>
                <a:cs typeface="Arial"/>
              </a:rPr>
              <a:t>MOA: apraclonidine is a direct alpha adrenergic receptor agonist. It has weak alpha 1 affinity in a normal eye. However, it will dilate a pupil in an eye with a Horner's due to upregulation of post junctional adrenergic receptors in the sympathetically denervated pupillary dilator muscles. In other words, apraclonidine causes reversal of anisocoria. Testing may be falsely negative early in the course as it takes a few weeks for upregulation of receptors.</a:t>
            </a:r>
          </a:p>
          <a:p>
            <a:pPr lvl="1"/>
            <a:r>
              <a:rPr lang="en-US" sz="2000" b="1" dirty="0">
                <a:solidFill>
                  <a:srgbClr val="FF0000"/>
                </a:solidFill>
                <a:highlight>
                  <a:srgbClr val="FFFF00"/>
                </a:highlight>
                <a:latin typeface="Arial"/>
                <a:cs typeface="Arial"/>
              </a:rPr>
              <a:t>Test is (+) if there is reversal of anisocoria (pupil will dilate)</a:t>
            </a:r>
            <a:endParaRPr lang="en-US" b="1">
              <a:solidFill>
                <a:srgbClr val="FF0000"/>
              </a:solidFill>
              <a:highlight>
                <a:srgbClr val="FFFF00"/>
              </a:highlight>
              <a:cs typeface="Arial"/>
            </a:endParaRPr>
          </a:p>
          <a:p>
            <a:r>
              <a:rPr lang="en-US" sz="2400" b="1" dirty="0">
                <a:solidFill>
                  <a:srgbClr val="FF0000"/>
                </a:solidFill>
                <a:latin typeface="Arial"/>
                <a:cs typeface="Arial"/>
              </a:rPr>
              <a:t>Cocaine testing: </a:t>
            </a:r>
            <a:endParaRPr lang="en-US" b="1">
              <a:solidFill>
                <a:srgbClr val="FF0000"/>
              </a:solidFill>
              <a:cs typeface="Arial"/>
            </a:endParaRPr>
          </a:p>
          <a:p>
            <a:pPr lvl="1"/>
            <a:r>
              <a:rPr lang="en-US" sz="2000" dirty="0">
                <a:solidFill>
                  <a:srgbClr val="FF0000"/>
                </a:solidFill>
                <a:latin typeface="Arial"/>
                <a:cs typeface="Arial"/>
              </a:rPr>
              <a:t>MOA: Norepinephine (NE) is the neurotransmitter at the synapse of the 3rd order neuron and iris dilator muscle. Topical cocaine blocks reuptake of NE. If there is no NE in the synapse --&gt; pupil won't dilate. Cocaine tells you there is a defect somewhere in the chain; testing accurate immediately unlike apraclonidine.</a:t>
            </a:r>
          </a:p>
          <a:p>
            <a:pPr lvl="1"/>
            <a:r>
              <a:rPr lang="en-US" sz="2000" b="1" dirty="0">
                <a:solidFill>
                  <a:srgbClr val="FF0000"/>
                </a:solidFill>
                <a:highlight>
                  <a:srgbClr val="FFFF00"/>
                </a:highlight>
                <a:latin typeface="Arial"/>
                <a:cs typeface="Arial"/>
              </a:rPr>
              <a:t>Test is (+) if the abnormal pupil fails to dilate as much as normal pupil </a:t>
            </a:r>
            <a:endParaRPr lang="en-US" b="1">
              <a:solidFill>
                <a:srgbClr val="FF0000"/>
              </a:solidFill>
              <a:highlight>
                <a:srgbClr val="FFFF00"/>
              </a:highlight>
            </a:endParaRPr>
          </a:p>
          <a:p>
            <a:endParaRPr lang="en-US" sz="2400" dirty="0">
              <a:latin typeface="Arial"/>
              <a:cs typeface="Arial"/>
            </a:endParaRPr>
          </a:p>
          <a:p>
            <a:pPr lvl="1"/>
            <a:endParaRPr lang="en-US" sz="2000" dirty="0">
              <a:latin typeface="Arial"/>
              <a:cs typeface="Arial"/>
            </a:endParaRPr>
          </a:p>
          <a:p>
            <a:pPr lvl="1"/>
            <a:endParaRPr lang="en-US">
              <a:latin typeface="Arial"/>
              <a:cs typeface="Arial"/>
            </a:endParaRPr>
          </a:p>
        </p:txBody>
      </p:sp>
      <p:pic>
        <p:nvPicPr>
          <p:cNvPr id="4" name="Picture 3" descr="A cartoon eyeball pouring milk into a bottle&#10;&#10;Description automatically generated">
            <a:extLst>
              <a:ext uri="{FF2B5EF4-FFF2-40B4-BE49-F238E27FC236}">
                <a16:creationId xmlns:a16="http://schemas.microsoft.com/office/drawing/2014/main" id="{178199FF-3F1F-7B14-2D86-2BA8CE157B2F}"/>
              </a:ext>
            </a:extLst>
          </p:cNvPr>
          <p:cNvPicPr>
            <a:picLocks noChangeAspect="1"/>
          </p:cNvPicPr>
          <p:nvPr/>
        </p:nvPicPr>
        <p:blipFill>
          <a:blip r:embed="rId4"/>
          <a:stretch>
            <a:fillRect/>
          </a:stretch>
        </p:blipFill>
        <p:spPr>
          <a:xfrm>
            <a:off x="10152475" y="-4066"/>
            <a:ext cx="2009422" cy="2002500"/>
          </a:xfrm>
          <a:prstGeom prst="rect">
            <a:avLst/>
          </a:prstGeom>
        </p:spPr>
      </p:pic>
      <p:pic>
        <p:nvPicPr>
          <p:cNvPr id="16" name="Audio 15">
            <a:extLst>
              <a:ext uri="{FF2B5EF4-FFF2-40B4-BE49-F238E27FC236}">
                <a16:creationId xmlns:a16="http://schemas.microsoft.com/office/drawing/2014/main" id="{CA758FFE-FCBF-271B-2DA4-7DE90D2E684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472534788"/>
      </p:ext>
    </p:extLst>
  </p:cSld>
  <p:clrMapOvr>
    <a:masterClrMapping/>
  </p:clrMapOvr>
  <mc:AlternateContent xmlns:mc="http://schemas.openxmlformats.org/markup-compatibility/2006">
    <mc:Choice xmlns:p14="http://schemas.microsoft.com/office/powerpoint/2010/main" Requires="p14">
      <p:transition spd="slow" p14:dur="2000" advTm="89942"/>
    </mc:Choice>
    <mc:Fallback>
      <p:transition spd="slow" advTm="899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6"/>
                </p:tgtEl>
              </p:cMediaNode>
            </p:audio>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E21FF-DA59-E648-9CAA-DED1300E410E}"/>
              </a:ext>
            </a:extLst>
          </p:cNvPr>
          <p:cNvSpPr>
            <a:spLocks noGrp="1"/>
          </p:cNvSpPr>
          <p:nvPr>
            <p:ph type="title"/>
          </p:nvPr>
        </p:nvSpPr>
        <p:spPr/>
        <p:txBody>
          <a:bodyPr/>
          <a:lstStyle/>
          <a:p>
            <a:r>
              <a:rPr lang="en-US" dirty="0">
                <a:latin typeface="Arial"/>
                <a:cs typeface="Arial"/>
              </a:rPr>
              <a:t>Take home message: </a:t>
            </a:r>
            <a:endParaRPr lang="en-US" dirty="0"/>
          </a:p>
        </p:txBody>
      </p:sp>
      <p:sp>
        <p:nvSpPr>
          <p:cNvPr id="3" name="Content Placeholder 2">
            <a:extLst>
              <a:ext uri="{FF2B5EF4-FFF2-40B4-BE49-F238E27FC236}">
                <a16:creationId xmlns:a16="http://schemas.microsoft.com/office/drawing/2014/main" id="{372677B8-DFA2-C740-5133-AF72D7E77247}"/>
              </a:ext>
            </a:extLst>
          </p:cNvPr>
          <p:cNvSpPr>
            <a:spLocks noGrp="1"/>
          </p:cNvSpPr>
          <p:nvPr>
            <p:ph idx="1"/>
          </p:nvPr>
        </p:nvSpPr>
        <p:spPr/>
        <p:txBody>
          <a:bodyPr vert="horz" lIns="91440" tIns="45720" rIns="91440" bIns="45720" rtlCol="0" anchor="t">
            <a:normAutofit fontScale="92500" lnSpcReduction="10000"/>
          </a:bodyPr>
          <a:lstStyle/>
          <a:p>
            <a:r>
              <a:rPr lang="en-US" dirty="0">
                <a:latin typeface="Arial"/>
                <a:cs typeface="Arial"/>
              </a:rPr>
              <a:t>The oculo-sympathetic pathway is a long path from the brain to the pupil; which in turn creates a long and broad differential for a Horner syndrome </a:t>
            </a:r>
          </a:p>
          <a:p>
            <a:r>
              <a:rPr lang="en-US" dirty="0">
                <a:latin typeface="Arial"/>
                <a:cs typeface="Arial"/>
              </a:rPr>
              <a:t>An acute Horner syndrome warrants emergency imaging (such as CTA head and neck or MRA head and neck) to evaluate for etiology and obtain further imaging as indicated. As in our case, MRI brain was obtained.</a:t>
            </a:r>
          </a:p>
          <a:p>
            <a:r>
              <a:rPr lang="en-US" dirty="0">
                <a:latin typeface="Arial"/>
                <a:cs typeface="Arial"/>
              </a:rPr>
              <a:t>Although a Horner syndrome is a triad of ptosis, miosis, and anhidrosis, as in our patient, anhidrosis is not always present if the lesion is distal to the superior cervical ganglion</a:t>
            </a:r>
          </a:p>
          <a:p>
            <a:pPr marL="0" indent="0">
              <a:buNone/>
            </a:pPr>
            <a:endParaRPr lang="en-US" dirty="0">
              <a:latin typeface="Arial"/>
              <a:cs typeface="Arial"/>
            </a:endParaRPr>
          </a:p>
        </p:txBody>
      </p:sp>
      <p:pic>
        <p:nvPicPr>
          <p:cNvPr id="16" name="Audio 15">
            <a:extLst>
              <a:ext uri="{FF2B5EF4-FFF2-40B4-BE49-F238E27FC236}">
                <a16:creationId xmlns:a16="http://schemas.microsoft.com/office/drawing/2014/main" id="{CE5AD75D-C184-8BF8-60FD-7F3AB439476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285984551"/>
      </p:ext>
    </p:extLst>
  </p:cSld>
  <p:clrMapOvr>
    <a:masterClrMapping/>
  </p:clrMapOvr>
  <mc:AlternateContent xmlns:mc="http://schemas.openxmlformats.org/markup-compatibility/2006">
    <mc:Choice xmlns:p14="http://schemas.microsoft.com/office/powerpoint/2010/main" Requires="p14">
      <p:transition spd="slow" p14:dur="2000" advTm="44979"/>
    </mc:Choice>
    <mc:Fallback>
      <p:transition spd="slow" advTm="449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62219-DC92-917B-50EA-88B89A1E8083}"/>
              </a:ext>
            </a:extLst>
          </p:cNvPr>
          <p:cNvSpPr>
            <a:spLocks noGrp="1"/>
          </p:cNvSpPr>
          <p:nvPr>
            <p:ph type="title"/>
          </p:nvPr>
        </p:nvSpPr>
        <p:spPr>
          <a:xfrm>
            <a:off x="838200" y="113591"/>
            <a:ext cx="10515600" cy="1325563"/>
          </a:xfrm>
        </p:spPr>
        <p:txBody>
          <a:bodyPr/>
          <a:lstStyle/>
          <a:p>
            <a:r>
              <a:rPr lang="en-US" dirty="0">
                <a:latin typeface="Arial"/>
                <a:cs typeface="Arial"/>
              </a:rPr>
              <a:t>References: </a:t>
            </a:r>
            <a:endParaRPr lang="en-US" dirty="0"/>
          </a:p>
        </p:txBody>
      </p:sp>
      <p:sp>
        <p:nvSpPr>
          <p:cNvPr id="3" name="Content Placeholder 2">
            <a:extLst>
              <a:ext uri="{FF2B5EF4-FFF2-40B4-BE49-F238E27FC236}">
                <a16:creationId xmlns:a16="http://schemas.microsoft.com/office/drawing/2014/main" id="{6DB9CA8E-539B-55D3-693F-8CF8A684F417}"/>
              </a:ext>
            </a:extLst>
          </p:cNvPr>
          <p:cNvSpPr>
            <a:spLocks noGrp="1"/>
          </p:cNvSpPr>
          <p:nvPr>
            <p:ph idx="1"/>
          </p:nvPr>
        </p:nvSpPr>
        <p:spPr>
          <a:xfrm>
            <a:off x="1498267" y="1286162"/>
            <a:ext cx="9866243" cy="5016060"/>
          </a:xfrm>
        </p:spPr>
        <p:txBody>
          <a:bodyPr vert="horz" lIns="91440" tIns="45720" rIns="91440" bIns="45720" rtlCol="0" anchor="t">
            <a:normAutofit fontScale="92500" lnSpcReduction="20000"/>
          </a:bodyPr>
          <a:lstStyle/>
          <a:p>
            <a:pPr marL="514350" indent="-514350">
              <a:buAutoNum type="arabicPeriod"/>
            </a:pPr>
            <a:r>
              <a:rPr lang="en-US" dirty="0">
                <a:latin typeface="Arial"/>
                <a:cs typeface="Arial"/>
              </a:rPr>
              <a:t>ACS Chem. </a:t>
            </a:r>
            <a:r>
              <a:rPr lang="en-US" dirty="0" err="1">
                <a:latin typeface="Arial"/>
                <a:cs typeface="Arial"/>
              </a:rPr>
              <a:t>Neurosci</a:t>
            </a:r>
            <a:r>
              <a:rPr lang="en-US" dirty="0">
                <a:latin typeface="Arial"/>
                <a:cs typeface="Arial"/>
              </a:rPr>
              <a:t>. 2018, 9, 2, 177–186. Publication Date: December 20, 2017 </a:t>
            </a:r>
            <a:endParaRPr lang="en-US" dirty="0">
              <a:cs typeface="Arial" panose="020B0604020202020204" pitchFamily="34" charset="0"/>
            </a:endParaRPr>
          </a:p>
          <a:p>
            <a:pPr marL="514350" indent="-514350">
              <a:buAutoNum type="arabicPeriod"/>
            </a:pPr>
            <a:r>
              <a:rPr lang="en-US" dirty="0">
                <a:latin typeface="Arial"/>
                <a:cs typeface="Arial"/>
              </a:rPr>
              <a:t>Martin T, Corbett J. Practical </a:t>
            </a:r>
            <a:r>
              <a:rPr lang="en-US" dirty="0" err="1">
                <a:latin typeface="Arial"/>
                <a:cs typeface="Arial"/>
              </a:rPr>
              <a:t>Neuroophthalmology</a:t>
            </a:r>
            <a:r>
              <a:rPr lang="en-US" dirty="0">
                <a:latin typeface="Arial"/>
                <a:cs typeface="Arial"/>
              </a:rPr>
              <a:t>. McGraw Hill Professional; 2013. </a:t>
            </a:r>
            <a:endParaRPr lang="en-US" dirty="0">
              <a:cs typeface="Arial" panose="020B0604020202020204" pitchFamily="34" charset="0"/>
            </a:endParaRPr>
          </a:p>
          <a:p>
            <a:pPr marL="514350" indent="-514350">
              <a:buAutoNum type="arabicPeriod"/>
            </a:pPr>
            <a:r>
              <a:rPr lang="en-US" dirty="0">
                <a:latin typeface="Arial"/>
                <a:cs typeface="Arial"/>
              </a:rPr>
              <a:t>Sung-Min Cho, Rodica Di Lorenzo, Jason Mathew, Andrew B. </a:t>
            </a:r>
            <a:r>
              <a:rPr lang="en-US" dirty="0" err="1">
                <a:latin typeface="Arial"/>
                <a:cs typeface="Arial"/>
              </a:rPr>
              <a:t>Buletko</a:t>
            </a:r>
            <a:r>
              <a:rPr lang="en-US" dirty="0">
                <a:latin typeface="Arial"/>
                <a:cs typeface="Arial"/>
              </a:rPr>
              <a:t>. Neurology Oct 2017, 89 (14) e174-e175; DOI: 10.1212/WNL.0000000000004540 </a:t>
            </a:r>
            <a:endParaRPr lang="en-US" dirty="0">
              <a:cs typeface="Arial" panose="020B0604020202020204" pitchFamily="34" charset="0"/>
            </a:endParaRPr>
          </a:p>
          <a:p>
            <a:pPr marL="514350" indent="-514350">
              <a:buAutoNum type="arabicPeriod"/>
            </a:pPr>
            <a:r>
              <a:rPr lang="en-US" dirty="0">
                <a:latin typeface="Arial"/>
                <a:cs typeface="Arial"/>
              </a:rPr>
              <a:t>M.D. DDO. Carotid dissection. Stroke Medicine for Stroke Physicians and Neurologists. Accessed October 11, 2023. https://neurovascularmedicine.com/carotiddissection.php. </a:t>
            </a:r>
            <a:endParaRPr lang="en-US" dirty="0">
              <a:cs typeface="Arial"/>
            </a:endParaRPr>
          </a:p>
          <a:p>
            <a:pPr marL="514350" indent="-514350">
              <a:buAutoNum type="arabicPeriod"/>
            </a:pPr>
            <a:r>
              <a:rPr lang="en-US" dirty="0" err="1">
                <a:latin typeface="Arial"/>
                <a:cs typeface="Arial"/>
              </a:rPr>
              <a:t>Galapp</a:t>
            </a:r>
            <a:r>
              <a:rPr lang="en-US" dirty="0">
                <a:latin typeface="Arial"/>
                <a:cs typeface="Arial"/>
              </a:rPr>
              <a:t> C. Sympathetic pathway. American Academy of Ophthalmology. December 6, 2013. Accessed October 11, 2023. https://www.aao.org/education/image/sympathetic-pathway-3. </a:t>
            </a:r>
            <a:endParaRPr lang="en-US" dirty="0">
              <a:cs typeface="Arial"/>
            </a:endParaRPr>
          </a:p>
          <a:p>
            <a:endParaRPr lang="en-US" dirty="0">
              <a:cs typeface="Arial"/>
            </a:endParaRPr>
          </a:p>
          <a:p>
            <a:endParaRPr lang="en-US" dirty="0">
              <a:cs typeface="Arial"/>
            </a:endParaRPr>
          </a:p>
          <a:p>
            <a:endParaRPr lang="en-US" dirty="0">
              <a:cs typeface="Arial"/>
            </a:endParaRPr>
          </a:p>
        </p:txBody>
      </p:sp>
      <p:pic>
        <p:nvPicPr>
          <p:cNvPr id="7" name="Audio 6">
            <a:extLst>
              <a:ext uri="{FF2B5EF4-FFF2-40B4-BE49-F238E27FC236}">
                <a16:creationId xmlns:a16="http://schemas.microsoft.com/office/drawing/2014/main" id="{63E30B29-2493-5E7C-7499-2006FD4646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94304237"/>
      </p:ext>
    </p:extLst>
  </p:cSld>
  <p:clrMapOvr>
    <a:masterClrMapping/>
  </p:clrMapOvr>
  <mc:AlternateContent xmlns:mc="http://schemas.openxmlformats.org/markup-compatibility/2006">
    <mc:Choice xmlns:p14="http://schemas.microsoft.com/office/powerpoint/2010/main" Requires="p14">
      <p:transition spd="slow" p14:dur="2000" advTm="6645"/>
    </mc:Choice>
    <mc:Fallback>
      <p:transition spd="slow" advTm="66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D4A07488-AA96-468B-87EA-DA1853FB9A5A}"/>
</file>

<file path=customXml/itemProps2.xml><?xml version="1.0" encoding="utf-8"?>
<ds:datastoreItem xmlns:ds="http://schemas.openxmlformats.org/officeDocument/2006/customXml" ds:itemID="{CD6D666B-428C-46A0-97A5-8618FC2A475B}"/>
</file>

<file path=customXml/itemProps3.xml><?xml version="1.0" encoding="utf-8"?>
<ds:datastoreItem xmlns:ds="http://schemas.openxmlformats.org/officeDocument/2006/customXml" ds:itemID="{013B2202-3B18-4EC5-8723-E1E6353234E6}"/>
</file>

<file path=docProps/app.xml><?xml version="1.0" encoding="utf-8"?>
<Properties xmlns="http://schemas.openxmlformats.org/officeDocument/2006/extended-properties" xmlns:vt="http://schemas.openxmlformats.org/officeDocument/2006/docPropsVTypes">
  <Template/>
  <TotalTime>1325</TotalTime>
  <Words>1480</Words>
  <Application>Microsoft Macintosh PowerPoint</Application>
  <PresentationFormat>Widescreen</PresentationFormat>
  <Paragraphs>106</Paragraphs>
  <Slides>20</Slides>
  <Notes>8</Notes>
  <HiddenSlides>0</HiddenSlides>
  <MMClips>20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Verdana</vt:lpstr>
      <vt:lpstr>Office Theme</vt:lpstr>
      <vt:lpstr>Spin Class Spins Unexpected Diagnosis</vt:lpstr>
      <vt:lpstr>27 year old female presents to the ED with vision change in her left eye </vt:lpstr>
      <vt:lpstr>History continued:</vt:lpstr>
      <vt:lpstr>Neuro-ophthalmic exam:</vt:lpstr>
      <vt:lpstr>Pupil with difference greater in darkness suggests smaller pupil is abnormal</vt:lpstr>
      <vt:lpstr>What is your leading diagnosis?</vt:lpstr>
      <vt:lpstr>Acute Left Horner Syndrome </vt:lpstr>
      <vt:lpstr>PowerPoint Presentation</vt:lpstr>
      <vt:lpstr>PowerPoint Presentation</vt:lpstr>
      <vt:lpstr>Evaluation: </vt:lpstr>
      <vt:lpstr>What is the classic triad of a Horner syndrome?</vt:lpstr>
      <vt:lpstr>PowerPoint Presentation</vt:lpstr>
      <vt:lpstr>The Oculo-sympathetic pathway is a 3 neuron chain. Where would you expect an internal carotid dissection to be located on the oculo-sympathetic chain?</vt:lpstr>
      <vt:lpstr>In the Oculo-sympathetic Chain:</vt:lpstr>
      <vt:lpstr>Internal Carotid Dissection:</vt:lpstr>
      <vt:lpstr>Acquired Horner Syndrome ddx: </vt:lpstr>
      <vt:lpstr>Pharmacologic testing:</vt:lpstr>
      <vt:lpstr>Pharmacologic testing</vt:lpstr>
      <vt:lpstr>Take home message: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Fortin</dc:creator>
  <cp:lastModifiedBy>Sidney Barrau (Medical Student)</cp:lastModifiedBy>
  <cp:revision>804</cp:revision>
  <dcterms:created xsi:type="dcterms:W3CDTF">2020-07-23T19:54:38Z</dcterms:created>
  <dcterms:modified xsi:type="dcterms:W3CDTF">2024-07-14T16:08:06Z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