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8" r:id="rId2"/>
    <p:sldId id="259" r:id="rId3"/>
    <p:sldId id="260" r:id="rId4"/>
    <p:sldId id="261" r:id="rId5"/>
    <p:sldId id="301" r:id="rId6"/>
    <p:sldId id="266" r:id="rId7"/>
    <p:sldId id="295" r:id="rId8"/>
    <p:sldId id="309" r:id="rId9"/>
    <p:sldId id="284" r:id="rId10"/>
    <p:sldId id="267" r:id="rId11"/>
    <p:sldId id="285" r:id="rId12"/>
    <p:sldId id="296" r:id="rId13"/>
    <p:sldId id="302" r:id="rId14"/>
    <p:sldId id="300" r:id="rId15"/>
    <p:sldId id="306" r:id="rId16"/>
    <p:sldId id="303" r:id="rId17"/>
    <p:sldId id="304" r:id="rId18"/>
    <p:sldId id="293" r:id="rId19"/>
    <p:sldId id="281" r:id="rId20"/>
    <p:sldId id="286" r:id="rId21"/>
    <p:sldId id="265" r:id="rId22"/>
    <p:sldId id="271" r:id="rId23"/>
    <p:sldId id="274" r:id="rId24"/>
    <p:sldId id="299" r:id="rId25"/>
    <p:sldId id="289" r:id="rId26"/>
    <p:sldId id="288" r:id="rId27"/>
    <p:sldId id="287" r:id="rId28"/>
    <p:sldId id="307" r:id="rId29"/>
    <p:sldId id="305" r:id="rId30"/>
    <p:sldId id="308" r:id="rId31"/>
    <p:sldId id="294" r:id="rId32"/>
    <p:sldId id="311" r:id="rId33"/>
    <p:sldId id="273" r:id="rId34"/>
    <p:sldId id="312" r:id="rId35"/>
    <p:sldId id="282" r:id="rId36"/>
    <p:sldId id="298" r:id="rId37"/>
    <p:sldId id="310" r:id="rId38"/>
    <p:sldId id="27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C1CBA-452A-434B-B4CF-95DEA749662D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FA9AEC-971C-47FB-B64B-ADC40396B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50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165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356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2839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734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99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34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9685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003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5953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529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82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110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752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839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154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6213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916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027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5808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702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8297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0952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807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2A17EC-4D04-40A7-B3A0-ABAA5973FB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948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28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6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55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5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5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7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58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9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8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8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38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6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3.png"/><Relationship Id="rId4" Type="http://schemas.openxmlformats.org/officeDocument/2006/relationships/hyperlink" Target="https://doi.org/10.1080/08820538.2020.182004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1578155"/>
            <a:ext cx="11593902" cy="1655762"/>
          </a:xfrm>
        </p:spPr>
        <p:txBody>
          <a:bodyPr>
            <a:normAutofit/>
          </a:bodyPr>
          <a:lstStyle/>
          <a:p>
            <a:pPr algn="ctr"/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Sequential Optic Neuritis</a:t>
            </a:r>
            <a:b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5400" dirty="0">
                <a:latin typeface="Arial" panose="020B0604020202020204" pitchFamily="34" charset="0"/>
                <a:cs typeface="Arial" panose="020B0604020202020204" pitchFamily="34" charset="0"/>
              </a:rPr>
              <a:t>hic…hic…hic…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960239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CA" dirty="0"/>
              <a:t>Daisy Liu MD and Imran Jivraj MD, FRCSC (Department of Ophthalmology and Visual Science, University of Alberta)</a:t>
            </a:r>
          </a:p>
          <a:p>
            <a:r>
              <a:rPr lang="en-CA" dirty="0"/>
              <a:t>Acknowledgement - Dr. Scott Haines for contributing MRI images in Discussion </a:t>
            </a: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425DED-754F-4344-831A-F3D608FF4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5" name="1 Recorded Sound">
            <a:hlinkClick r:id="" action="ppaction://media"/>
            <a:extLst>
              <a:ext uri="{FF2B5EF4-FFF2-40B4-BE49-F238E27FC236}">
                <a16:creationId xmlns:a16="http://schemas.microsoft.com/office/drawing/2014/main" id="{A5DFE462-730A-B2AB-30A8-CFD22B812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46294" y="607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61"/>
    </mc:Choice>
    <mc:Fallback xmlns="">
      <p:transition spd="slow" advTm="36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9CE21-28C2-EB2A-4E79-1749959AF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44-Year-Old Man with Severe Vision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93202-63DD-98BE-7C98-4F7366475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CC: 3 weeks of painful eye movement and 1 week of decreasing vision in right eye</a:t>
            </a:r>
          </a:p>
        </p:txBody>
      </p:sp>
      <p:pic>
        <p:nvPicPr>
          <p:cNvPr id="4" name="Slide 2">
            <a:hlinkClick r:id="" action="ppaction://media"/>
            <a:extLst>
              <a:ext uri="{FF2B5EF4-FFF2-40B4-BE49-F238E27FC236}">
                <a16:creationId xmlns:a16="http://schemas.microsoft.com/office/drawing/2014/main" id="{348C1988-0BC6-45DB-5BA7-155B4E4338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50712" y="57730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8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17"/>
    </mc:Choice>
    <mc:Fallback xmlns="">
      <p:transition spd="slow" advTm="10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C87DD-C2DA-C323-98E9-E631CBA56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44-Year-Old Man with Severe Vision Loss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0C578-2FEB-B704-C8D7-9AC473AAB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577935"/>
            <a:ext cx="10041329" cy="412361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Past Medical History </a:t>
            </a:r>
          </a:p>
          <a:p>
            <a:pPr lvl="1"/>
            <a:r>
              <a:rPr lang="en-US" dirty="0"/>
              <a:t>Seropositive ocular myasthenia gravis with thymectomy (2009), in remission</a:t>
            </a:r>
          </a:p>
          <a:p>
            <a:pPr lvl="1"/>
            <a:r>
              <a:rPr lang="en-US" b="1" dirty="0"/>
              <a:t>Episode of intractable hiccups lasting &gt;24 hours 4-5 years ago which prevented him from boarding a flight, never investigated </a:t>
            </a:r>
          </a:p>
          <a:p>
            <a:r>
              <a:rPr lang="en-CA" dirty="0"/>
              <a:t>Medications</a:t>
            </a:r>
          </a:p>
          <a:p>
            <a:pPr lvl="1"/>
            <a:r>
              <a:rPr lang="en-CA" dirty="0" err="1"/>
              <a:t>Mestinon</a:t>
            </a:r>
            <a:r>
              <a:rPr lang="en-CA" dirty="0"/>
              <a:t> (60mg/d) BID</a:t>
            </a:r>
          </a:p>
          <a:p>
            <a:pPr lvl="1"/>
            <a:r>
              <a:rPr lang="en-CA" dirty="0"/>
              <a:t>Vitamins C and D, omega-3, Zinc</a:t>
            </a:r>
          </a:p>
          <a:p>
            <a:r>
              <a:rPr lang="en-CA" dirty="0"/>
              <a:t>Family history </a:t>
            </a:r>
          </a:p>
          <a:p>
            <a:pPr lvl="1"/>
            <a:r>
              <a:rPr lang="en-CA" dirty="0"/>
              <a:t>Benign paroxysmal positional vertigo (mother)</a:t>
            </a:r>
          </a:p>
          <a:p>
            <a:pPr lvl="1"/>
            <a:r>
              <a:rPr lang="en-CA" dirty="0"/>
              <a:t>No neurologic or autoimmune disorders </a:t>
            </a:r>
          </a:p>
          <a:p>
            <a:r>
              <a:rPr lang="en-CA" dirty="0"/>
              <a:t>Social history</a:t>
            </a:r>
          </a:p>
          <a:p>
            <a:pPr lvl="1"/>
            <a:r>
              <a:rPr lang="en-CA" dirty="0"/>
              <a:t>South Asian with frequent travel to India, non-smoker, married with three children 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3">
            <a:hlinkClick r:id="" action="ppaction://media"/>
            <a:extLst>
              <a:ext uri="{FF2B5EF4-FFF2-40B4-BE49-F238E27FC236}">
                <a16:creationId xmlns:a16="http://schemas.microsoft.com/office/drawing/2014/main" id="{99DE801C-4578-86CC-6728-CB536E60FD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0600" y="5892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0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226"/>
    </mc:Choice>
    <mc:Fallback xmlns="">
      <p:transition spd="slow" advTm="54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B9DD-040D-42B5-2485-4A4E52E41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44-Year-Old Man with Severe Vision Loss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C3450-7AA0-BF61-2909-1C037AC4C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531" y="1503485"/>
            <a:ext cx="10515600" cy="41060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HPI</a:t>
            </a:r>
          </a:p>
          <a:p>
            <a:r>
              <a:rPr lang="en-US" sz="2000" dirty="0"/>
              <a:t>June 2020 – Patient presented to On-Call Ophthalmologist for urgent assessment</a:t>
            </a:r>
          </a:p>
          <a:p>
            <a:pPr lvl="1"/>
            <a:r>
              <a:rPr lang="en-US" sz="1800" dirty="0"/>
              <a:t>Painful eye movements, darkening of vision in the right eye for the past week</a:t>
            </a:r>
          </a:p>
          <a:p>
            <a:r>
              <a:rPr lang="en-US" sz="2000" dirty="0"/>
              <a:t>On examination: </a:t>
            </a:r>
          </a:p>
          <a:p>
            <a:pPr lvl="1"/>
            <a:r>
              <a:rPr lang="en-US" sz="1800" dirty="0"/>
              <a:t>VA: </a:t>
            </a:r>
            <a:r>
              <a:rPr lang="en-US" sz="1800" b="1" dirty="0"/>
              <a:t>Counting Fingers OD</a:t>
            </a:r>
            <a:r>
              <a:rPr lang="en-US" sz="1800" dirty="0"/>
              <a:t>, 20/20 OS</a:t>
            </a:r>
          </a:p>
          <a:p>
            <a:pPr lvl="1"/>
            <a:r>
              <a:rPr lang="en-US" sz="1800" dirty="0"/>
              <a:t>Pupils: </a:t>
            </a:r>
            <a:r>
              <a:rPr lang="en-US" sz="1800" b="1" dirty="0"/>
              <a:t>3+ relative afferent pupillary defect OD</a:t>
            </a:r>
          </a:p>
          <a:p>
            <a:pPr lvl="1"/>
            <a:r>
              <a:rPr lang="en-US" sz="1800" dirty="0"/>
              <a:t>Ishihara Color Plates: </a:t>
            </a:r>
            <a:r>
              <a:rPr lang="en-US" sz="1800" b="1" dirty="0"/>
              <a:t>0/17</a:t>
            </a:r>
            <a:r>
              <a:rPr lang="en-US" sz="1800" dirty="0"/>
              <a:t> OD, 17/17 OS </a:t>
            </a:r>
          </a:p>
          <a:p>
            <a:pPr lvl="1"/>
            <a:r>
              <a:rPr lang="en-US" sz="1800" dirty="0"/>
              <a:t>Peripheral confrontational visual fields full in both eyes; </a:t>
            </a:r>
            <a:r>
              <a:rPr lang="en-US" sz="1800" b="1" dirty="0"/>
              <a:t>dense central scotoma OD</a:t>
            </a:r>
          </a:p>
          <a:p>
            <a:pPr lvl="1"/>
            <a:r>
              <a:rPr lang="en-US" sz="1800" dirty="0"/>
              <a:t>Full extraocular movements with pain OD in all gazes, worse with left gaze</a:t>
            </a:r>
          </a:p>
          <a:p>
            <a:pPr lvl="1"/>
            <a:r>
              <a:rPr lang="en-US" sz="1800" b="1" dirty="0"/>
              <a:t>Moderate disc edema OD</a:t>
            </a:r>
            <a:r>
              <a:rPr lang="en-US" sz="1800" dirty="0"/>
              <a:t>, otherwise normal fundus examination OU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4F47EF-E262-95A0-EB81-7EB3C834C20E}"/>
              </a:ext>
            </a:extLst>
          </p:cNvPr>
          <p:cNvGrpSpPr/>
          <p:nvPr/>
        </p:nvGrpSpPr>
        <p:grpSpPr>
          <a:xfrm>
            <a:off x="4877268" y="5354515"/>
            <a:ext cx="7026455" cy="1404965"/>
            <a:chOff x="4257676" y="5535386"/>
            <a:chExt cx="7026455" cy="140496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E55FBD-5542-AF22-2AD1-92CDC6706B9B}"/>
                </a:ext>
              </a:extLst>
            </p:cNvPr>
            <p:cNvSpPr/>
            <p:nvPr/>
          </p:nvSpPr>
          <p:spPr>
            <a:xfrm>
              <a:off x="4914900" y="5894614"/>
              <a:ext cx="6369231" cy="13879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B6B3E5C-4F29-A39C-9742-9411016D19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4899" y="6082395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57F81EC-27D1-3286-E8B8-82A815F55FE1}"/>
                </a:ext>
              </a:extLst>
            </p:cNvPr>
            <p:cNvSpPr txBox="1"/>
            <p:nvPr/>
          </p:nvSpPr>
          <p:spPr>
            <a:xfrm>
              <a:off x="6833507" y="5535386"/>
              <a:ext cx="2514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Timeline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41D3F9-8C08-7FD7-9045-DD9266A9CEF4}"/>
                </a:ext>
              </a:extLst>
            </p:cNvPr>
            <p:cNvSpPr txBox="1"/>
            <p:nvPr/>
          </p:nvSpPr>
          <p:spPr>
            <a:xfrm>
              <a:off x="4257676" y="6417131"/>
              <a:ext cx="1461406" cy="52322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Right Vision Loss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June 2020</a:t>
              </a:r>
            </a:p>
          </p:txBody>
        </p:sp>
      </p:grpSp>
      <p:pic>
        <p:nvPicPr>
          <p:cNvPr id="5" name="4 Recorded Sound">
            <a:hlinkClick r:id="" action="ppaction://media"/>
            <a:extLst>
              <a:ext uri="{FF2B5EF4-FFF2-40B4-BE49-F238E27FC236}">
                <a16:creationId xmlns:a16="http://schemas.microsoft.com/office/drawing/2014/main" id="{93C75E17-7633-BA2D-E809-12E3CB08E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665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3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79"/>
    </mc:Choice>
    <mc:Fallback xmlns="">
      <p:transition spd="slow" advTm="68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02B09-2FAF-2D80-1AE3-F309FFC3984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dirty="0"/>
              <a:t>What is your next step?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EB5EE-EAD5-79BF-E6F2-C56677031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A. Take to the OR for orbital decompression surgery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B. Order an MRI Brain and Orbits with and without contrast 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C. Obtain a spinal tap for cerebrospinal fluid analysis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D. Perform intravitreal injection of anti-VEGF molecule </a:t>
            </a:r>
          </a:p>
        </p:txBody>
      </p:sp>
      <p:pic>
        <p:nvPicPr>
          <p:cNvPr id="4" name="5 Recorded Sound">
            <a:hlinkClick r:id="" action="ppaction://media"/>
            <a:extLst>
              <a:ext uri="{FF2B5EF4-FFF2-40B4-BE49-F238E27FC236}">
                <a16:creationId xmlns:a16="http://schemas.microsoft.com/office/drawing/2014/main" id="{BA28FD7B-84A1-9053-91FF-6A13719962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5743" y="61032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5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62"/>
    </mc:Choice>
    <mc:Fallback xmlns="">
      <p:transition spd="slow" advTm="22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E5CA9F-28A8-C65B-DA11-CC83C7887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650" y="1272112"/>
            <a:ext cx="3815543" cy="35978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55DFE8-BD6B-FA08-76D1-C0FB8E5D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331"/>
            <a:ext cx="7543800" cy="1325563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Answer: B! MRI Brain and Orbits </a:t>
            </a:r>
            <a:br>
              <a:rPr lang="en-US" sz="3200" dirty="0"/>
            </a:br>
            <a:r>
              <a:rPr lang="en-US" sz="3200" dirty="0"/>
              <a:t>Coronal T2-FLAIR without contrast</a:t>
            </a:r>
            <a:br>
              <a:rPr lang="en-US" sz="3200" dirty="0"/>
            </a:br>
            <a:r>
              <a:rPr lang="en-US" sz="3200" dirty="0"/>
              <a:t>July 2020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A089-1D1F-1564-6467-FA72F494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934894"/>
            <a:ext cx="6163181" cy="4298902"/>
          </a:xfrm>
        </p:spPr>
        <p:txBody>
          <a:bodyPr>
            <a:normAutofit/>
          </a:bodyPr>
          <a:lstStyle/>
          <a:p>
            <a:r>
              <a:rPr lang="en-US" sz="2000" dirty="0"/>
              <a:t>Unfortunately, MRI was performed </a:t>
            </a:r>
            <a:r>
              <a:rPr lang="en-US" sz="2000" b="1" dirty="0"/>
              <a:t>without contrast</a:t>
            </a:r>
          </a:p>
          <a:p>
            <a:r>
              <a:rPr lang="en-US" sz="2000" dirty="0"/>
              <a:t>Coronal FLAIR images shows mild central hyperintensity in right optic nerve </a:t>
            </a:r>
          </a:p>
          <a:p>
            <a:r>
              <a:rPr lang="en-US" sz="2000" dirty="0"/>
              <a:t>Few scattered white matter lesions including juxtacortical lesions and subtle linear lesion within deep white matter of left parietal lobe</a:t>
            </a:r>
          </a:p>
          <a:p>
            <a:r>
              <a:rPr lang="en-US" sz="2000" dirty="0"/>
              <a:t>Raised concern for possible demyelinating process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DCBA90-D33C-735E-E284-91D37DB1F9F2}"/>
              </a:ext>
            </a:extLst>
          </p:cNvPr>
          <p:cNvCxnSpPr>
            <a:cxnSpLocks/>
          </p:cNvCxnSpPr>
          <p:nvPr/>
        </p:nvCxnSpPr>
        <p:spPr>
          <a:xfrm flipV="1">
            <a:off x="8934664" y="3675076"/>
            <a:ext cx="252550" cy="36575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05DBA03-0AF9-7998-96C7-7DAF29E39B83}"/>
              </a:ext>
            </a:extLst>
          </p:cNvPr>
          <p:cNvSpPr txBox="1"/>
          <p:nvPr/>
        </p:nvSpPr>
        <p:spPr>
          <a:xfrm>
            <a:off x="7923262" y="4923107"/>
            <a:ext cx="36663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Slight hyperintensity of right intraorbital optic nerve (arrow) on non-contrast coronal FLAIR MRI</a:t>
            </a:r>
          </a:p>
        </p:txBody>
      </p:sp>
      <p:pic>
        <p:nvPicPr>
          <p:cNvPr id="6" name="6 Recorded Sound">
            <a:hlinkClick r:id="" action="ppaction://media"/>
            <a:extLst>
              <a:ext uri="{FF2B5EF4-FFF2-40B4-BE49-F238E27FC236}">
                <a16:creationId xmlns:a16="http://schemas.microsoft.com/office/drawing/2014/main" id="{7FD6B602-31D1-EFC0-DA4A-0E011E7DA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89343" y="584643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4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16"/>
    </mc:Choice>
    <mc:Fallback xmlns="">
      <p:transition spd="slow" advTm="11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D14867F-408B-4E7D-5CB6-C66838728639}"/>
              </a:ext>
            </a:extLst>
          </p:cNvPr>
          <p:cNvCxnSpPr>
            <a:cxnSpLocks/>
          </p:cNvCxnSpPr>
          <p:nvPr/>
        </p:nvCxnSpPr>
        <p:spPr>
          <a:xfrm flipV="1">
            <a:off x="5619443" y="5713159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A55DFE8-BD6B-FA08-76D1-C0FB8E5D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Diagnosis: Right Optic Neuritis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A089-1D1F-1564-6467-FA72F494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682227" cy="3820766"/>
          </a:xfrm>
        </p:spPr>
        <p:txBody>
          <a:bodyPr>
            <a:normAutofit/>
          </a:bodyPr>
          <a:lstStyle/>
          <a:p>
            <a:r>
              <a:rPr lang="en-US" sz="2000" dirty="0"/>
              <a:t>Treated with IV 1g Methylprednisolone daily x 3 days immediately following presentation with oral prednisone 40mg daily with taper</a:t>
            </a:r>
          </a:p>
          <a:p>
            <a:r>
              <a:rPr lang="en-US" sz="2000" dirty="0"/>
              <a:t>Workup :</a:t>
            </a:r>
          </a:p>
          <a:p>
            <a:pPr lvl="1"/>
            <a:r>
              <a:rPr lang="en-US" sz="2000" dirty="0"/>
              <a:t>Anti-Aquaporin-4 (cell-based assay) – negative, MOG – negative</a:t>
            </a:r>
          </a:p>
          <a:p>
            <a:pPr lvl="1"/>
            <a:r>
              <a:rPr lang="en-US" sz="2000" dirty="0"/>
              <a:t>Sarcoid, Syphilis, Autoimmune panel – negative</a:t>
            </a:r>
          </a:p>
          <a:p>
            <a:pPr lvl="1"/>
            <a:r>
              <a:rPr lang="en-US" sz="2000" dirty="0"/>
              <a:t>Lumbar puncture – normal cell count, protein, cultures, no oligoclonal bands </a:t>
            </a:r>
          </a:p>
          <a:p>
            <a:pPr lvl="1"/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EC5C1F-86CA-2A80-F913-C8A535072164}"/>
              </a:ext>
            </a:extLst>
          </p:cNvPr>
          <p:cNvSpPr/>
          <p:nvPr/>
        </p:nvSpPr>
        <p:spPr>
          <a:xfrm>
            <a:off x="5456534" y="5527492"/>
            <a:ext cx="6369231" cy="1387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FF9F4DA-3F5F-FFC1-545E-88D506FDB1B3}"/>
              </a:ext>
            </a:extLst>
          </p:cNvPr>
          <p:cNvCxnSpPr>
            <a:cxnSpLocks/>
          </p:cNvCxnSpPr>
          <p:nvPr/>
        </p:nvCxnSpPr>
        <p:spPr>
          <a:xfrm flipV="1">
            <a:off x="5456533" y="5715273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8C2EEF-8FCF-1665-5557-F872ABA629B3}"/>
              </a:ext>
            </a:extLst>
          </p:cNvPr>
          <p:cNvSpPr txBox="1"/>
          <p:nvPr/>
        </p:nvSpPr>
        <p:spPr>
          <a:xfrm>
            <a:off x="7375141" y="5168264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E382FE-2722-9D94-0F70-BADEF0194488}"/>
              </a:ext>
            </a:extLst>
          </p:cNvPr>
          <p:cNvSpPr txBox="1"/>
          <p:nvPr/>
        </p:nvSpPr>
        <p:spPr>
          <a:xfrm>
            <a:off x="4893900" y="6050009"/>
            <a:ext cx="1461406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days IVMP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June 2020</a:t>
            </a:r>
          </a:p>
        </p:txBody>
      </p:sp>
      <p:pic>
        <p:nvPicPr>
          <p:cNvPr id="4" name="7 Recorded Sound">
            <a:hlinkClick r:id="" action="ppaction://media"/>
            <a:extLst>
              <a:ext uri="{FF2B5EF4-FFF2-40B4-BE49-F238E27FC236}">
                <a16:creationId xmlns:a16="http://schemas.microsoft.com/office/drawing/2014/main" id="{8027A7DD-4DDC-7FE6-C90A-FC5D0E7976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66696" y="584680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60"/>
    </mc:Choice>
    <mc:Fallback xmlns="">
      <p:transition spd="slow" advTm="51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D6C6-DE57-9C30-1AC2-625F4C9A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Follow-Up: Right Optic Neuritis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A15BE-6203-1215-3AA9-9B9043F05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Poor visual recovery </a:t>
            </a:r>
            <a:r>
              <a:rPr lang="en-US" sz="2400" dirty="0"/>
              <a:t>(V</a:t>
            </a:r>
            <a:r>
              <a:rPr lang="en-US" sz="2400" baseline="-25000" dirty="0"/>
              <a:t>A</a:t>
            </a:r>
            <a:r>
              <a:rPr lang="en-US" sz="2400" dirty="0"/>
              <a:t> = Counting Fingers) with persistent central scotoma OD </a:t>
            </a:r>
            <a:r>
              <a:rPr lang="en-US" sz="2400" b="1" dirty="0"/>
              <a:t>two months following presentation (August 2020)</a:t>
            </a:r>
          </a:p>
          <a:p>
            <a:r>
              <a:rPr lang="en-US" sz="2400" dirty="0"/>
              <a:t>Referred to Neuro-Ophthalmology </a:t>
            </a:r>
          </a:p>
          <a:p>
            <a:pPr lvl="1"/>
            <a:r>
              <a:rPr lang="en-US" sz="2000" dirty="0"/>
              <a:t>NMO/MOG Panel Repeated, normal</a:t>
            </a:r>
          </a:p>
          <a:p>
            <a:r>
              <a:rPr lang="en-US" sz="2400" dirty="0"/>
              <a:t>Treated with 6 sessions of Plasmapheresis (August 2020)</a:t>
            </a:r>
          </a:p>
          <a:p>
            <a:pPr marL="0" indent="0">
              <a:buNone/>
            </a:pPr>
            <a:endParaRPr lang="en-CA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F89-15FE-BF2C-78F4-9891CDD70729}"/>
              </a:ext>
            </a:extLst>
          </p:cNvPr>
          <p:cNvSpPr/>
          <p:nvPr/>
        </p:nvSpPr>
        <p:spPr>
          <a:xfrm>
            <a:off x="5456534" y="5012485"/>
            <a:ext cx="6369231" cy="1387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D107123-59C9-BB5C-C4FA-CC7891CF5C56}"/>
              </a:ext>
            </a:extLst>
          </p:cNvPr>
          <p:cNvCxnSpPr>
            <a:cxnSpLocks/>
          </p:cNvCxnSpPr>
          <p:nvPr/>
        </p:nvCxnSpPr>
        <p:spPr>
          <a:xfrm flipV="1">
            <a:off x="5456533" y="5200266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F370C5D-9554-1859-2FB6-43B0CA95F18F}"/>
              </a:ext>
            </a:extLst>
          </p:cNvPr>
          <p:cNvSpPr txBox="1"/>
          <p:nvPr/>
        </p:nvSpPr>
        <p:spPr>
          <a:xfrm>
            <a:off x="7375141" y="4653257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Timeline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DDB2F5E-6E2A-46E2-3A81-FE22D50324AF}"/>
              </a:ext>
            </a:extLst>
          </p:cNvPr>
          <p:cNvCxnSpPr>
            <a:cxnSpLocks/>
          </p:cNvCxnSpPr>
          <p:nvPr/>
        </p:nvCxnSpPr>
        <p:spPr>
          <a:xfrm flipV="1">
            <a:off x="5619443" y="5205526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B163A21-704A-7B30-74BB-AB48C3B46CFE}"/>
              </a:ext>
            </a:extLst>
          </p:cNvPr>
          <p:cNvSpPr txBox="1"/>
          <p:nvPr/>
        </p:nvSpPr>
        <p:spPr>
          <a:xfrm>
            <a:off x="5456534" y="5550767"/>
            <a:ext cx="1785092" cy="10772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Referred to Neuro-Ophthalmology, Plasmapheresis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August 2020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75397D-47AF-BB32-F350-30648AB6D368}"/>
              </a:ext>
            </a:extLst>
          </p:cNvPr>
          <p:cNvCxnSpPr>
            <a:cxnSpLocks/>
          </p:cNvCxnSpPr>
          <p:nvPr/>
        </p:nvCxnSpPr>
        <p:spPr>
          <a:xfrm flipV="1">
            <a:off x="6339404" y="5210781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8 Recorded Sound">
            <a:hlinkClick r:id="" action="ppaction://media"/>
            <a:extLst>
              <a:ext uri="{FF2B5EF4-FFF2-40B4-BE49-F238E27FC236}">
                <a16:creationId xmlns:a16="http://schemas.microsoft.com/office/drawing/2014/main" id="{C4084A6D-8F83-E884-7777-D7EC3DD74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48571" y="62215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49"/>
    </mc:Choice>
    <mc:Fallback xmlns="">
      <p:transition spd="slow" advTm="29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B802-7A06-70E0-0E74-7D02A898F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76" y="324865"/>
            <a:ext cx="4036334" cy="44154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dirty="0">
                <a:solidFill>
                  <a:schemeClr val="tx1"/>
                </a:solidFill>
                <a:cs typeface="Arial" panose="020B0604020202020204" pitchFamily="34" charset="0"/>
              </a:rPr>
              <a:t>December 2020</a:t>
            </a:r>
            <a:br>
              <a:rPr lang="en-US" sz="360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br>
              <a:rPr lang="en-US" sz="360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  <a:t>- “My vision has not improved in the right eye!” </a:t>
            </a:r>
            <a:b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  <a:t>- </a:t>
            </a:r>
            <a:r>
              <a:rPr lang="en-US" sz="2400" kern="1200" dirty="0">
                <a:solidFill>
                  <a:schemeClr val="tx1"/>
                </a:solidFill>
                <a:cs typeface="Arial" panose="020B0604020202020204" pitchFamily="34" charset="0"/>
              </a:rPr>
              <a:t>Vision 20/400 OD</a:t>
            </a:r>
            <a: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  <a:t> and 20/20 OS</a:t>
            </a:r>
            <a:b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  <a:t>- Persistent 3+ Right APD</a:t>
            </a:r>
            <a:b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  <a:t>- Development of right optic disc pallor</a:t>
            </a:r>
            <a:br>
              <a:rPr lang="en-US" sz="2400" b="0" kern="1200" dirty="0">
                <a:solidFill>
                  <a:schemeClr val="tx1"/>
                </a:solidFill>
                <a:cs typeface="Arial" panose="020B0604020202020204" pitchFamily="34" charset="0"/>
              </a:rPr>
            </a:br>
            <a:endParaRPr lang="en-US" sz="2400" b="0" kern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Content Placeholder 8" descr="Graphical user interface&#10;&#10;Description automatically generated">
            <a:extLst>
              <a:ext uri="{FF2B5EF4-FFF2-40B4-BE49-F238E27FC236}">
                <a16:creationId xmlns:a16="http://schemas.microsoft.com/office/drawing/2014/main" id="{6FC4B697-B8B6-F64B-4710-C15356441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5" b="9680"/>
          <a:stretch/>
        </p:blipFill>
        <p:spPr>
          <a:xfrm>
            <a:off x="5133514" y="-56507"/>
            <a:ext cx="6790653" cy="69703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B94305-7184-87B5-6B9F-17E21B1186AB}"/>
              </a:ext>
            </a:extLst>
          </p:cNvPr>
          <p:cNvSpPr txBox="1"/>
          <p:nvPr/>
        </p:nvSpPr>
        <p:spPr>
          <a:xfrm>
            <a:off x="1466216" y="4519165"/>
            <a:ext cx="4147807" cy="16312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OCT unable to perform peri-papillary RNFL measurements on the right (absent green circle) because of poor fixation as a result of patient’s central scotoma</a:t>
            </a: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5CF7603B-088F-8070-1F17-F3155297B90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275692" y="2221932"/>
            <a:ext cx="3239004" cy="1355463"/>
          </a:xfrm>
          <a:prstGeom prst="bentConnector3">
            <a:avLst>
              <a:gd name="adj1" fmla="val 100151"/>
            </a:avLst>
          </a:prstGeom>
          <a:ln w="6032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9 Recorded Sound">
            <a:hlinkClick r:id="" action="ppaction://media"/>
            <a:extLst>
              <a:ext uri="{FF2B5EF4-FFF2-40B4-BE49-F238E27FC236}">
                <a16:creationId xmlns:a16="http://schemas.microsoft.com/office/drawing/2014/main" id="{A2569BEB-F913-0253-01D2-3DA5155F3E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61310" y="6350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89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54"/>
    </mc:Choice>
    <mc:Fallback xmlns="">
      <p:transition spd="slow" advTm="378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B802-7A06-70E0-0E74-7D02A898F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97" y="630747"/>
            <a:ext cx="3124151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Octopus Visual Fields</a:t>
            </a:r>
            <a:br>
              <a:rPr lang="en-US" sz="4000" dirty="0"/>
            </a:br>
            <a:br>
              <a:rPr lang="en-US" sz="4000" dirty="0"/>
            </a:br>
            <a:r>
              <a:rPr lang="en-US" sz="2400" dirty="0"/>
              <a:t>(December 2020) </a:t>
            </a:r>
            <a:endParaRPr lang="en-US" sz="4000" dirty="0"/>
          </a:p>
        </p:txBody>
      </p:sp>
      <p:pic>
        <p:nvPicPr>
          <p:cNvPr id="5" name="Content Placeholder 4" descr="Diagram, schematic&#10;&#10;Description automatically generated">
            <a:extLst>
              <a:ext uri="{FF2B5EF4-FFF2-40B4-BE49-F238E27FC236}">
                <a16:creationId xmlns:a16="http://schemas.microsoft.com/office/drawing/2014/main" id="{327A37E8-91AE-8475-54EC-1C4F220BD8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5"/>
          <a:stretch/>
        </p:blipFill>
        <p:spPr>
          <a:xfrm>
            <a:off x="7324381" y="679731"/>
            <a:ext cx="3808016" cy="4615113"/>
          </a:xfrm>
          <a:prstGeom prst="rect">
            <a:avLst/>
          </a:prstGeom>
        </p:spPr>
      </p:pic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91FE3164-5643-AF04-EA35-3E9F58C3A4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5"/>
          <a:stretch/>
        </p:blipFill>
        <p:spPr>
          <a:xfrm>
            <a:off x="3461648" y="679731"/>
            <a:ext cx="3808015" cy="461511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BA3B23B-F00B-E0BB-FBB3-43AE308E9C72}"/>
              </a:ext>
            </a:extLst>
          </p:cNvPr>
          <p:cNvCxnSpPr>
            <a:cxnSpLocks/>
          </p:cNvCxnSpPr>
          <p:nvPr/>
        </p:nvCxnSpPr>
        <p:spPr>
          <a:xfrm flipV="1">
            <a:off x="8597827" y="2403812"/>
            <a:ext cx="522514" cy="583474"/>
          </a:xfrm>
          <a:prstGeom prst="straightConnector1">
            <a:avLst/>
          </a:prstGeom>
          <a:ln w="666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4470430-9DF6-64DD-5D1D-E7DEB55EE79D}"/>
              </a:ext>
            </a:extLst>
          </p:cNvPr>
          <p:cNvSpPr txBox="1"/>
          <p:nvPr/>
        </p:nvSpPr>
        <p:spPr>
          <a:xfrm>
            <a:off x="3461649" y="5294844"/>
            <a:ext cx="76707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left field appears normal. On the right, there is a central scotoma (arrow showing red circle of decreased sensitivity) with decreased sensitivity 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supero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-temporally (constricted I4e red </a:t>
            </a:r>
            <a:r>
              <a:rPr kumimoji="0" lang="en-CA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isopter</a:t>
            </a: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purple shaded regions)</a:t>
            </a:r>
          </a:p>
        </p:txBody>
      </p:sp>
      <p:pic>
        <p:nvPicPr>
          <p:cNvPr id="3" name="10 Recorded Sound">
            <a:hlinkClick r:id="" action="ppaction://media"/>
            <a:extLst>
              <a:ext uri="{FF2B5EF4-FFF2-40B4-BE49-F238E27FC236}">
                <a16:creationId xmlns:a16="http://schemas.microsoft.com/office/drawing/2014/main" id="{8A31EF9B-BD06-0F51-F082-090DD5BBC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98250" y="611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48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76"/>
    </mc:Choice>
    <mc:Fallback xmlns="">
      <p:transition spd="slow" advTm="28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2B3-5077-EDE8-CCB2-FA25C334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months later - April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417AC-95C0-FFC2-97DD-23B69D69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594" y="1495179"/>
            <a:ext cx="3593750" cy="4448854"/>
          </a:xfrm>
        </p:spPr>
        <p:txBody>
          <a:bodyPr>
            <a:noAutofit/>
          </a:bodyPr>
          <a:lstStyle/>
          <a:p>
            <a:r>
              <a:rPr lang="en-US" sz="2000" b="1" dirty="0"/>
              <a:t>Gradual improvement in visual acuity OD</a:t>
            </a:r>
          </a:p>
          <a:p>
            <a:r>
              <a:rPr lang="en-US" sz="2000" dirty="0"/>
              <a:t>No new neurologic concerns</a:t>
            </a:r>
          </a:p>
          <a:p>
            <a:r>
              <a:rPr lang="en-US" sz="2000" dirty="0"/>
              <a:t>Ophthalmic Examination – </a:t>
            </a:r>
          </a:p>
          <a:p>
            <a:pPr lvl="1"/>
            <a:r>
              <a:rPr lang="en-US" sz="1800" b="1" dirty="0"/>
              <a:t>VA 20/30 OD</a:t>
            </a:r>
            <a:r>
              <a:rPr lang="en-US" sz="1800" dirty="0"/>
              <a:t>, 20/20 OS</a:t>
            </a:r>
          </a:p>
          <a:p>
            <a:pPr lvl="1"/>
            <a:r>
              <a:rPr lang="en-US" sz="1800" dirty="0"/>
              <a:t>Colour vision Ishihara plates 1/17 OD, 17/17 OS</a:t>
            </a:r>
          </a:p>
          <a:p>
            <a:pPr lvl="1"/>
            <a:r>
              <a:rPr lang="en-US" sz="1800" dirty="0"/>
              <a:t>Stable pallor of the right optic nerve</a:t>
            </a:r>
          </a:p>
          <a:p>
            <a:pPr marL="0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b="1" dirty="0"/>
          </a:p>
          <a:p>
            <a:endParaRPr lang="en-US" sz="2400" dirty="0"/>
          </a:p>
        </p:txBody>
      </p:sp>
      <p:pic>
        <p:nvPicPr>
          <p:cNvPr id="6" name="Picture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55A3A1F-DAA8-3495-553B-FF6DF40F2E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65" t="14950" r="4975" b="31742"/>
          <a:stretch/>
        </p:blipFill>
        <p:spPr>
          <a:xfrm>
            <a:off x="8304295" y="1316058"/>
            <a:ext cx="3879273" cy="3361307"/>
          </a:xfrm>
          <a:prstGeom prst="rect">
            <a:avLst/>
          </a:prstGeom>
        </p:spPr>
      </p:pic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43400EAA-023D-8017-8CBD-22CF496833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16" t="14950" r="5224" b="31742"/>
          <a:stretch/>
        </p:blipFill>
        <p:spPr>
          <a:xfrm>
            <a:off x="4364183" y="1316061"/>
            <a:ext cx="3879273" cy="336130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648A79-14AC-9009-BE99-9D029A35C3C5}"/>
              </a:ext>
            </a:extLst>
          </p:cNvPr>
          <p:cNvSpPr/>
          <p:nvPr/>
        </p:nvSpPr>
        <p:spPr>
          <a:xfrm>
            <a:off x="8304295" y="5486399"/>
            <a:ext cx="2778539" cy="258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5A4DB-49FE-2A4D-0A7C-A956E09259F1}"/>
              </a:ext>
            </a:extLst>
          </p:cNvPr>
          <p:cNvGrpSpPr/>
          <p:nvPr/>
        </p:nvGrpSpPr>
        <p:grpSpPr>
          <a:xfrm>
            <a:off x="5225864" y="4613326"/>
            <a:ext cx="6907375" cy="2244674"/>
            <a:chOff x="5225864" y="4613326"/>
            <a:chExt cx="6907375" cy="22446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CE5F485-EDBD-CB9E-844E-ECEBAF616D4A}"/>
                </a:ext>
              </a:extLst>
            </p:cNvPr>
            <p:cNvSpPr/>
            <p:nvPr/>
          </p:nvSpPr>
          <p:spPr>
            <a:xfrm>
              <a:off x="5225864" y="4613326"/>
              <a:ext cx="6907375" cy="2244674"/>
            </a:xfrm>
            <a:prstGeom prst="rect">
              <a:avLst/>
            </a:prstGeom>
            <a:gradFill flip="none" rotWithShape="1">
              <a:gsLst>
                <a:gs pos="5500">
                  <a:srgbClr val="41A4AB"/>
                </a:gs>
                <a:gs pos="0">
                  <a:srgbClr val="1F939A"/>
                </a:gs>
                <a:gs pos="11000">
                  <a:srgbClr val="62B5BB"/>
                </a:gs>
                <a:gs pos="90000">
                  <a:schemeClr val="bg1"/>
                </a:gs>
              </a:gsLst>
              <a:lin ang="16200000" scaled="1"/>
              <a:tileRect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62B5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05E7CAE-495D-6CDB-E994-B81BFB1A1ED6}"/>
                </a:ext>
              </a:extLst>
            </p:cNvPr>
            <p:cNvSpPr/>
            <p:nvPr/>
          </p:nvSpPr>
          <p:spPr>
            <a:xfrm>
              <a:off x="5456534" y="5012485"/>
              <a:ext cx="6369231" cy="13879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60CED60-5EF6-B53E-81C7-D165E47FA4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6533" y="5200266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49AE40-1DBC-A7FC-4D1D-37E4D34FC529}"/>
                </a:ext>
              </a:extLst>
            </p:cNvPr>
            <p:cNvSpPr txBox="1"/>
            <p:nvPr/>
          </p:nvSpPr>
          <p:spPr>
            <a:xfrm>
              <a:off x="7375141" y="4653257"/>
              <a:ext cx="2514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Timeline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347C3EC-34AE-EEBE-DD2D-16C2F96EBA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19443" y="5205526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FEAB35A-0A5F-0FDF-14AC-52FA77A27D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9404" y="5210781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EA117F-A1BC-B312-FC5B-3B5AE7E2A7B4}"/>
                </a:ext>
              </a:extLst>
            </p:cNvPr>
            <p:cNvSpPr txBox="1"/>
            <p:nvPr/>
          </p:nvSpPr>
          <p:spPr>
            <a:xfrm>
              <a:off x="6081898" y="5577047"/>
              <a:ext cx="1785092" cy="830997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Gradual Recovery of vision OD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April 2021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8E9C122-E853-6A87-1298-EC47DEF03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64768" y="5237061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13" name="11 Recorded Sound">
            <a:hlinkClick r:id="" action="ppaction://media"/>
            <a:extLst>
              <a:ext uri="{FF2B5EF4-FFF2-40B4-BE49-F238E27FC236}">
                <a16:creationId xmlns:a16="http://schemas.microsoft.com/office/drawing/2014/main" id="{F306763C-1936-BFC3-285A-AFB91C233D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5060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2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27"/>
    </mc:Choice>
    <mc:Fallback xmlns="">
      <p:transition spd="slow" advTm="38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4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2B3-5077-EDE8-CCB2-FA25C334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1.5 years later… February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417AC-95C0-FFC2-97DD-23B69D69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525" y="1690688"/>
            <a:ext cx="9709545" cy="3911385"/>
          </a:xfrm>
        </p:spPr>
        <p:txBody>
          <a:bodyPr>
            <a:normAutofit/>
          </a:bodyPr>
          <a:lstStyle/>
          <a:p>
            <a:r>
              <a:rPr lang="en-US" b="1" dirty="0"/>
              <a:t>Presents with </a:t>
            </a:r>
            <a:r>
              <a:rPr lang="en-US" b="1" dirty="0">
                <a:solidFill>
                  <a:srgbClr val="FF0000"/>
                </a:solidFill>
              </a:rPr>
              <a:t>new left sided pain with eye movements and blurred vision of the left eye</a:t>
            </a:r>
            <a:endParaRPr lang="en-US" b="1" dirty="0"/>
          </a:p>
          <a:p>
            <a:r>
              <a:rPr lang="en-US" b="1" dirty="0"/>
              <a:t>On Examination</a:t>
            </a:r>
          </a:p>
          <a:p>
            <a:pPr lvl="1"/>
            <a:r>
              <a:rPr lang="en-US" dirty="0"/>
              <a:t>VA 20/40 OD, 20/25 OS</a:t>
            </a:r>
          </a:p>
          <a:p>
            <a:pPr lvl="1"/>
            <a:r>
              <a:rPr lang="en-US" dirty="0"/>
              <a:t>Right RAPD</a:t>
            </a:r>
          </a:p>
          <a:p>
            <a:pPr lvl="1"/>
            <a:r>
              <a:rPr lang="en-US" dirty="0"/>
              <a:t>Colour vision Ishihara plates 1/17 OD, 17/17 OS</a:t>
            </a:r>
          </a:p>
          <a:p>
            <a:pPr lvl="1"/>
            <a:r>
              <a:rPr lang="en-US" dirty="0"/>
              <a:t>Stable pallor of the right optic nerve</a:t>
            </a:r>
          </a:p>
          <a:p>
            <a:pPr marL="457200" lvl="1" indent="0">
              <a:buNone/>
            </a:pPr>
            <a:endParaRPr lang="en-US" b="1" dirty="0"/>
          </a:p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2B670B-2970-D1D7-B4DA-93658079E17B}"/>
              </a:ext>
            </a:extLst>
          </p:cNvPr>
          <p:cNvGrpSpPr/>
          <p:nvPr/>
        </p:nvGrpSpPr>
        <p:grpSpPr>
          <a:xfrm>
            <a:off x="5299436" y="4613326"/>
            <a:ext cx="6907375" cy="2244674"/>
            <a:chOff x="5246884" y="4613326"/>
            <a:chExt cx="6907375" cy="224467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F1C4FE-E19C-04FD-BE70-17D146D05F2E}"/>
                </a:ext>
              </a:extLst>
            </p:cNvPr>
            <p:cNvSpPr/>
            <p:nvPr/>
          </p:nvSpPr>
          <p:spPr>
            <a:xfrm>
              <a:off x="5246884" y="4613326"/>
              <a:ext cx="6907375" cy="2244674"/>
            </a:xfrm>
            <a:prstGeom prst="rect">
              <a:avLst/>
            </a:prstGeom>
            <a:gradFill flip="none" rotWithShape="1">
              <a:gsLst>
                <a:gs pos="5500">
                  <a:srgbClr val="41A4AB"/>
                </a:gs>
                <a:gs pos="0">
                  <a:srgbClr val="1F939A"/>
                </a:gs>
                <a:gs pos="11000">
                  <a:srgbClr val="62B5BB"/>
                </a:gs>
                <a:gs pos="90000">
                  <a:schemeClr val="bg1"/>
                </a:gs>
              </a:gsLst>
              <a:lin ang="16200000" scaled="1"/>
              <a:tileRect/>
            </a:gra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62B5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D91034-85BC-C6FC-61B2-B08170A7CF65}"/>
                </a:ext>
              </a:extLst>
            </p:cNvPr>
            <p:cNvSpPr/>
            <p:nvPr/>
          </p:nvSpPr>
          <p:spPr>
            <a:xfrm>
              <a:off x="5456534" y="5012485"/>
              <a:ext cx="6369231" cy="13879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FD60122-51B6-754C-9B6C-8DEF2632A2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56533" y="5200266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659536-2753-D875-957B-9414CE15B737}"/>
                </a:ext>
              </a:extLst>
            </p:cNvPr>
            <p:cNvSpPr txBox="1"/>
            <p:nvPr/>
          </p:nvSpPr>
          <p:spPr>
            <a:xfrm>
              <a:off x="7352329" y="4653257"/>
              <a:ext cx="2514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Timeline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7E152A9-1310-7DF0-2E96-2C5B57969F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19443" y="5195016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A0B68C0-5517-D18B-CB35-7E18C5B301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9404" y="5179251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028DC51-2BDF-F694-7745-735409268A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64768" y="5174001"/>
              <a:ext cx="0" cy="3347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F4DCB0-DEB8-D836-80BC-FB1E7D3764A0}"/>
              </a:ext>
            </a:extLst>
          </p:cNvPr>
          <p:cNvSpPr txBox="1"/>
          <p:nvPr/>
        </p:nvSpPr>
        <p:spPr>
          <a:xfrm>
            <a:off x="8609629" y="5550774"/>
            <a:ext cx="1785092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Left Sided Symptoms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February 2022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9CD6BAC-DDDD-009C-7087-E84B6D1310BD}"/>
              </a:ext>
            </a:extLst>
          </p:cNvPr>
          <p:cNvCxnSpPr>
            <a:cxnSpLocks/>
          </p:cNvCxnSpPr>
          <p:nvPr/>
        </p:nvCxnSpPr>
        <p:spPr>
          <a:xfrm flipV="1">
            <a:off x="9492499" y="5158238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6E1E062-9E96-A0F1-BEA5-4A5E584DABCD}"/>
              </a:ext>
            </a:extLst>
          </p:cNvPr>
          <p:cNvSpPr txBox="1"/>
          <p:nvPr/>
        </p:nvSpPr>
        <p:spPr>
          <a:xfrm>
            <a:off x="8367892" y="4908330"/>
            <a:ext cx="5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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EFD0EB3-6548-1066-0F64-1FB686603CB0}"/>
              </a:ext>
            </a:extLst>
          </p:cNvPr>
          <p:cNvSpPr txBox="1"/>
          <p:nvPr/>
        </p:nvSpPr>
        <p:spPr>
          <a:xfrm>
            <a:off x="5143859" y="5537158"/>
            <a:ext cx="1407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June 2020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Right  Optic neuritis </a:t>
            </a:r>
          </a:p>
        </p:txBody>
      </p:sp>
      <p:pic>
        <p:nvPicPr>
          <p:cNvPr id="4" name="12 Recorded Sound">
            <a:hlinkClick r:id="" action="ppaction://media"/>
            <a:extLst>
              <a:ext uri="{FF2B5EF4-FFF2-40B4-BE49-F238E27FC236}">
                <a16:creationId xmlns:a16="http://schemas.microsoft.com/office/drawing/2014/main" id="{BBE45612-057E-CFA7-59CC-5B2393018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0600" y="57630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3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45"/>
    </mc:Choice>
    <mc:Fallback xmlns="">
      <p:transition spd="slow" advTm="35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2B3-5077-EDE8-CCB2-FA25C334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February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417AC-95C0-FFC2-97DD-23B69D69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810"/>
            <a:ext cx="4859384" cy="3911385"/>
          </a:xfrm>
        </p:spPr>
        <p:txBody>
          <a:bodyPr>
            <a:normAutofit/>
          </a:bodyPr>
          <a:lstStyle/>
          <a:p>
            <a:r>
              <a:rPr lang="en-US" sz="2400" dirty="0"/>
              <a:t>OCT shows superior, inferior, and temporal RNFL thinning OD from previous right optic neuritis.</a:t>
            </a:r>
          </a:p>
          <a:p>
            <a:r>
              <a:rPr lang="en-US" sz="2400" dirty="0"/>
              <a:t>Left OCT largely within normal limits, but there is </a:t>
            </a:r>
            <a:r>
              <a:rPr lang="en-US" sz="2400" b="1" dirty="0"/>
              <a:t>subtle RNFL elevation (*) </a:t>
            </a:r>
          </a:p>
          <a:p>
            <a:pPr marL="457200" lvl="1" indent="0">
              <a:buNone/>
            </a:pPr>
            <a:endParaRPr lang="en-US" b="1" dirty="0"/>
          </a:p>
          <a:p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7FF932-16DA-628C-5259-0FF39EB916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5789"/>
            <a:ext cx="5788973" cy="65264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840F5F-7A6D-9EEA-8572-AF39F1642B0F}"/>
              </a:ext>
            </a:extLst>
          </p:cNvPr>
          <p:cNvSpPr txBox="1"/>
          <p:nvPr/>
        </p:nvSpPr>
        <p:spPr>
          <a:xfrm>
            <a:off x="1853491" y="5080259"/>
            <a:ext cx="4147807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Note: Slight elevation in left RNFL thickness is seen inferiorly (*); this was not seen on previous OCT (slide 9, December 2020)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9132A345-18DA-8484-5AFC-692D643BD77B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6001298" y="2269864"/>
            <a:ext cx="3486947" cy="3472115"/>
          </a:xfrm>
          <a:prstGeom prst="bentConnector3">
            <a:avLst>
              <a:gd name="adj1" fmla="val 50000"/>
            </a:avLst>
          </a:prstGeom>
          <a:ln w="76200">
            <a:solidFill>
              <a:srgbClr val="F97F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E7387D4-2182-32B7-96ED-AA1CC291A558}"/>
              </a:ext>
            </a:extLst>
          </p:cNvPr>
          <p:cNvSpPr txBox="1"/>
          <p:nvPr/>
        </p:nvSpPr>
        <p:spPr>
          <a:xfrm>
            <a:off x="9431578" y="2047823"/>
            <a:ext cx="720762" cy="543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endParaRPr kumimoji="0" lang="en-CA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13 Recorded Sound">
            <a:hlinkClick r:id="" action="ppaction://media"/>
            <a:extLst>
              <a:ext uri="{FF2B5EF4-FFF2-40B4-BE49-F238E27FC236}">
                <a16:creationId xmlns:a16="http://schemas.microsoft.com/office/drawing/2014/main" id="{48FC9626-8BA1-ABE9-E9E1-873128790A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0600" y="61530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0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94"/>
    </mc:Choice>
    <mc:Fallback xmlns="">
      <p:transition spd="slow" advTm="328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3535-10F7-59BE-B707-6B875DEE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Octopus Visual Fields February 2022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8161873-D340-F310-95D1-9C767FB16D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842" b="13926"/>
          <a:stretch/>
        </p:blipFill>
        <p:spPr>
          <a:xfrm>
            <a:off x="2933592" y="1454527"/>
            <a:ext cx="9077273" cy="49262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F4602-DE68-5CE6-88D8-186443BBE909}"/>
              </a:ext>
            </a:extLst>
          </p:cNvPr>
          <p:cNvSpPr txBox="1"/>
          <p:nvPr/>
        </p:nvSpPr>
        <p:spPr>
          <a:xfrm>
            <a:off x="181135" y="1454527"/>
            <a:ext cx="26341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left visual field is normal.  The right visual field has decreased sensitivity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-nasally in right eye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(red arrow),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enlarged blind spot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(purple arrow),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absent I4e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isopter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(missing green circle) indicating a persistent central scotoma, all remnants of previous right optic neuritis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3DCEFE2-B790-92C3-418D-271CAFF3F2D0}"/>
              </a:ext>
            </a:extLst>
          </p:cNvPr>
          <p:cNvCxnSpPr/>
          <p:nvPr/>
        </p:nvCxnSpPr>
        <p:spPr>
          <a:xfrm>
            <a:off x="8466267" y="2296816"/>
            <a:ext cx="408791" cy="349565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2A488B5-8284-502D-3956-25824D8BB3B5}"/>
              </a:ext>
            </a:extLst>
          </p:cNvPr>
          <p:cNvCxnSpPr>
            <a:cxnSpLocks/>
          </p:cNvCxnSpPr>
          <p:nvPr/>
        </p:nvCxnSpPr>
        <p:spPr>
          <a:xfrm flipH="1">
            <a:off x="9879104" y="3058728"/>
            <a:ext cx="342453" cy="179235"/>
          </a:xfrm>
          <a:prstGeom prst="straightConnector1">
            <a:avLst/>
          </a:prstGeom>
          <a:ln w="603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14 Recorded Sound">
            <a:hlinkClick r:id="" action="ppaction://media"/>
            <a:extLst>
              <a:ext uri="{FF2B5EF4-FFF2-40B4-BE49-F238E27FC236}">
                <a16:creationId xmlns:a16="http://schemas.microsoft.com/office/drawing/2014/main" id="{1605ACEE-D88E-87D3-C743-4FD00F8DD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0343" y="585573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79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96"/>
    </mc:Choice>
    <mc:Fallback xmlns="">
      <p:transition spd="slow" advTm="35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052D-A198-CCEA-7EB9-21976136A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Previous right optic neuritis, new left sided pain!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B37CB9-FA30-76DB-48EA-6BCBFDFDA88E}"/>
              </a:ext>
            </a:extLst>
          </p:cNvPr>
          <p:cNvSpPr txBox="1"/>
          <p:nvPr/>
        </p:nvSpPr>
        <p:spPr>
          <a:xfrm>
            <a:off x="1842049" y="2307552"/>
            <a:ext cx="8859082" cy="22467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patient had right optic neuritis with a slow recovery and optic atrophy.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Now he has left sided symptoms but normal vision and a normal visual field.  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would you do next? </a:t>
            </a:r>
          </a:p>
        </p:txBody>
      </p:sp>
      <p:pic>
        <p:nvPicPr>
          <p:cNvPr id="3" name="15 Recorded Sound">
            <a:hlinkClick r:id="" action="ppaction://media"/>
            <a:extLst>
              <a:ext uri="{FF2B5EF4-FFF2-40B4-BE49-F238E27FC236}">
                <a16:creationId xmlns:a16="http://schemas.microsoft.com/office/drawing/2014/main" id="{361A0611-1C65-9E71-A7A4-02B3BB06D5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31600" y="608874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23"/>
    </mc:Choice>
    <mc:Fallback xmlns="">
      <p:transition spd="slow" advTm="18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02B09-2FAF-2D80-1AE3-F309FFC3984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dirty="0"/>
              <a:t>What is your next step?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EB5EE-EAD5-79BF-E6F2-C56677031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lphaUcPeriod"/>
            </a:pPr>
            <a:r>
              <a:rPr lang="en-US" sz="2400" dirty="0"/>
              <a:t>Reassurance that his vision is normal despite the new pain with eye movement</a:t>
            </a:r>
          </a:p>
          <a:p>
            <a:pPr marL="514350" indent="-514350">
              <a:buAutoNum type="alphaUcPeriod"/>
            </a:pPr>
            <a:r>
              <a:rPr lang="en-US" sz="2400" dirty="0"/>
              <a:t>Organize a lumbar puncture to look for </a:t>
            </a:r>
            <a:r>
              <a:rPr lang="en-US" sz="2400" dirty="0" err="1"/>
              <a:t>neurosarcoidosis</a:t>
            </a:r>
            <a:endParaRPr lang="en-US" sz="2400" dirty="0"/>
          </a:p>
          <a:p>
            <a:pPr marL="514350" indent="-514350">
              <a:buAutoNum type="alphaUcPeriod"/>
            </a:pPr>
            <a:r>
              <a:rPr lang="en-US" sz="2400" dirty="0"/>
              <a:t>Offer systemic NSAID for posterior scleritis</a:t>
            </a:r>
          </a:p>
          <a:p>
            <a:pPr marL="514350" indent="-514350">
              <a:buAutoNum type="alphaUcPeriod"/>
            </a:pPr>
            <a:r>
              <a:rPr lang="en-US" sz="2400" dirty="0"/>
              <a:t>Arrange an MRI Brain and Orbits with and without contrast and administer IV Steroids for sequential Optic Neuritis</a:t>
            </a:r>
          </a:p>
        </p:txBody>
      </p:sp>
      <p:pic>
        <p:nvPicPr>
          <p:cNvPr id="4" name="16 Recorded Sound">
            <a:hlinkClick r:id="" action="ppaction://media"/>
            <a:extLst>
              <a:ext uri="{FF2B5EF4-FFF2-40B4-BE49-F238E27FC236}">
                <a16:creationId xmlns:a16="http://schemas.microsoft.com/office/drawing/2014/main" id="{A0836C80-39B7-DFEF-88CD-C31206C7FC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99371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0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59"/>
    </mc:Choice>
    <mc:Fallback xmlns="">
      <p:transition spd="slow" advTm="30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5AFC4-7B38-6B74-112B-1BBB3AA4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Answer: Option D!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E4C9-589C-3F0C-9212-3DB29E962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Concern for left optic neuritis with impending vision loss.</a:t>
            </a:r>
          </a:p>
          <a:p>
            <a:r>
              <a:rPr lang="en-US" dirty="0"/>
              <a:t>Initiated 3 days of IV steroids followed by Prednisone 60mg PO daily</a:t>
            </a:r>
          </a:p>
        </p:txBody>
      </p:sp>
      <p:pic>
        <p:nvPicPr>
          <p:cNvPr id="4" name="17 Recorded Sound">
            <a:hlinkClick r:id="" action="ppaction://media"/>
            <a:extLst>
              <a:ext uri="{FF2B5EF4-FFF2-40B4-BE49-F238E27FC236}">
                <a16:creationId xmlns:a16="http://schemas.microsoft.com/office/drawing/2014/main" id="{0D248093-EF39-227A-2F42-EF624ED359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61598" y="5892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4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11"/>
    </mc:Choice>
    <mc:Fallback xmlns="">
      <p:transition spd="slow" advTm="21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2B3-5077-EDE8-CCB2-FA25C334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Few Days </a:t>
            </a:r>
            <a:r>
              <a:rPr lang="en-US" dirty="0"/>
              <a:t>l</a:t>
            </a:r>
            <a:r>
              <a:rPr lang="en-US"/>
              <a:t>ater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417AC-95C0-FFC2-97DD-23B69D69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072" y="1736187"/>
            <a:ext cx="4750574" cy="409311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Following 3 days of IV Steroids, patient reports </a:t>
            </a:r>
            <a:r>
              <a:rPr lang="en-US" b="1" dirty="0">
                <a:solidFill>
                  <a:srgbClr val="FF0000"/>
                </a:solidFill>
              </a:rPr>
              <a:t>worsening vision in the left eye </a:t>
            </a:r>
          </a:p>
          <a:p>
            <a:r>
              <a:rPr lang="en-US" dirty="0"/>
              <a:t>VA 20/30 OD, </a:t>
            </a:r>
            <a:r>
              <a:rPr lang="en-US" b="1" dirty="0"/>
              <a:t>20/100 OS</a:t>
            </a:r>
          </a:p>
          <a:p>
            <a:r>
              <a:rPr lang="en-US" dirty="0"/>
              <a:t>RAPD OD</a:t>
            </a:r>
          </a:p>
          <a:p>
            <a:r>
              <a:rPr lang="en-US" dirty="0"/>
              <a:t>Colour vision Ishihara plates 1/17 OD, </a:t>
            </a:r>
            <a:r>
              <a:rPr lang="en-US" b="1" dirty="0"/>
              <a:t>9/17 OS, new left central scotoma</a:t>
            </a:r>
          </a:p>
          <a:p>
            <a:r>
              <a:rPr lang="en-US" b="1" dirty="0"/>
              <a:t>Impression: Progression of left optic neuritis despite IV Steroids</a:t>
            </a:r>
          </a:p>
          <a:p>
            <a:r>
              <a:rPr lang="en-US" dirty="0"/>
              <a:t>Plan: Admission to Hospital, Completion of Seven Days of IV Steroids followed immediately by Plasmapheresis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7F08F7D2-FC91-15DD-786C-7AFB91D079F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035" b="12908"/>
          <a:stretch/>
        </p:blipFill>
        <p:spPr>
          <a:xfrm>
            <a:off x="6191794" y="658378"/>
            <a:ext cx="5927388" cy="604395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6CF46C-F429-989E-BB9D-0EAE3C727328}"/>
              </a:ext>
            </a:extLst>
          </p:cNvPr>
          <p:cNvSpPr/>
          <p:nvPr/>
        </p:nvSpPr>
        <p:spPr>
          <a:xfrm>
            <a:off x="6677247" y="6145619"/>
            <a:ext cx="3785190" cy="34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7DD9A7-7924-26BB-217D-585A29614DC9}"/>
              </a:ext>
            </a:extLst>
          </p:cNvPr>
          <p:cNvSpPr/>
          <p:nvPr/>
        </p:nvSpPr>
        <p:spPr>
          <a:xfrm>
            <a:off x="5236375" y="4989586"/>
            <a:ext cx="6893318" cy="1868414"/>
          </a:xfrm>
          <a:prstGeom prst="rect">
            <a:avLst/>
          </a:prstGeom>
          <a:gradFill flip="none" rotWithShape="1">
            <a:gsLst>
              <a:gs pos="5500">
                <a:srgbClr val="41A4AB"/>
              </a:gs>
              <a:gs pos="0">
                <a:srgbClr val="1F939A"/>
              </a:gs>
              <a:gs pos="11000">
                <a:srgbClr val="62B5BB"/>
              </a:gs>
              <a:gs pos="90000">
                <a:schemeClr val="bg1"/>
              </a:gs>
            </a:gsLst>
            <a:lin ang="162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srgbClr val="62B5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5024C-9333-D34F-0B69-2B1AE8450C3F}"/>
              </a:ext>
            </a:extLst>
          </p:cNvPr>
          <p:cNvSpPr/>
          <p:nvPr/>
        </p:nvSpPr>
        <p:spPr>
          <a:xfrm>
            <a:off x="5467044" y="5348814"/>
            <a:ext cx="6369231" cy="1387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047D28B-B13C-0D40-77A8-62DDD6537622}"/>
              </a:ext>
            </a:extLst>
          </p:cNvPr>
          <p:cNvCxnSpPr>
            <a:cxnSpLocks/>
          </p:cNvCxnSpPr>
          <p:nvPr/>
        </p:nvCxnSpPr>
        <p:spPr>
          <a:xfrm flipV="1">
            <a:off x="5456533" y="5536595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2C3B766-BC26-C65A-875F-762F9680D30C}"/>
              </a:ext>
            </a:extLst>
          </p:cNvPr>
          <p:cNvSpPr txBox="1"/>
          <p:nvPr/>
        </p:nvSpPr>
        <p:spPr>
          <a:xfrm>
            <a:off x="7385651" y="4989586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Timeline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2FA849A-2DE5-1D7F-6C26-684D95FFE1B7}"/>
              </a:ext>
            </a:extLst>
          </p:cNvPr>
          <p:cNvCxnSpPr>
            <a:cxnSpLocks/>
          </p:cNvCxnSpPr>
          <p:nvPr/>
        </p:nvCxnSpPr>
        <p:spPr>
          <a:xfrm flipV="1">
            <a:off x="5619443" y="5531345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0E6F6C-CABE-98A5-795D-485DF077E623}"/>
              </a:ext>
            </a:extLst>
          </p:cNvPr>
          <p:cNvCxnSpPr>
            <a:cxnSpLocks/>
          </p:cNvCxnSpPr>
          <p:nvPr/>
        </p:nvCxnSpPr>
        <p:spPr>
          <a:xfrm flipV="1">
            <a:off x="6339404" y="5515580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1E325A-C1A7-B690-F989-201E62C25BF2}"/>
              </a:ext>
            </a:extLst>
          </p:cNvPr>
          <p:cNvCxnSpPr>
            <a:cxnSpLocks/>
          </p:cNvCxnSpPr>
          <p:nvPr/>
        </p:nvCxnSpPr>
        <p:spPr>
          <a:xfrm flipV="1">
            <a:off x="6964768" y="5510330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0A5F32C-5917-435A-C4C6-3BDA1039EFD9}"/>
              </a:ext>
            </a:extLst>
          </p:cNvPr>
          <p:cNvCxnSpPr>
            <a:cxnSpLocks/>
          </p:cNvCxnSpPr>
          <p:nvPr/>
        </p:nvCxnSpPr>
        <p:spPr>
          <a:xfrm flipV="1">
            <a:off x="9492499" y="5494567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DAE3E1C-1AA2-16D1-BC7A-04086DF60048}"/>
              </a:ext>
            </a:extLst>
          </p:cNvPr>
          <p:cNvSpPr txBox="1"/>
          <p:nvPr/>
        </p:nvSpPr>
        <p:spPr>
          <a:xfrm>
            <a:off x="8367892" y="5223916"/>
            <a:ext cx="504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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10E0A3-7DC9-040D-92AB-7EB500A95451}"/>
              </a:ext>
            </a:extLst>
          </p:cNvPr>
          <p:cNvSpPr txBox="1"/>
          <p:nvPr/>
        </p:nvSpPr>
        <p:spPr>
          <a:xfrm>
            <a:off x="8730499" y="5850322"/>
            <a:ext cx="1785092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IV Steroids Plasmapheresis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February 2022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B5C512-88BA-6447-2A7A-9EC27E815FC1}"/>
              </a:ext>
            </a:extLst>
          </p:cNvPr>
          <p:cNvCxnSpPr>
            <a:cxnSpLocks/>
          </p:cNvCxnSpPr>
          <p:nvPr/>
        </p:nvCxnSpPr>
        <p:spPr>
          <a:xfrm flipV="1">
            <a:off x="9581839" y="5499826"/>
            <a:ext cx="0" cy="3347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3" name="18 Recorded Sound">
            <a:hlinkClick r:id="" action="ppaction://media"/>
            <a:extLst>
              <a:ext uri="{FF2B5EF4-FFF2-40B4-BE49-F238E27FC236}">
                <a16:creationId xmlns:a16="http://schemas.microsoft.com/office/drawing/2014/main" id="{2AC9CEA7-C527-E8D5-7FF6-9147B8CD8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2211" y="58713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31"/>
    </mc:Choice>
    <mc:Fallback xmlns="">
      <p:transition spd="slow" advTm="43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3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D560-997D-1883-6C68-DFFFA662E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089"/>
            <a:ext cx="10515600" cy="1325563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</a:pPr>
            <a:r>
              <a:rPr lang="en-US" sz="3600" dirty="0"/>
              <a:t>We decide to repeat his bloodwork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2500" dirty="0"/>
              <a:t>March 2022 Investigation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AD427-4903-8F07-3DBC-20947BBC2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6274"/>
            <a:ext cx="10323786" cy="3820766"/>
          </a:xfrm>
        </p:spPr>
        <p:txBody>
          <a:bodyPr>
            <a:normAutofit/>
          </a:bodyPr>
          <a:lstStyle/>
          <a:p>
            <a:r>
              <a:rPr lang="en-US" sz="2400" dirty="0"/>
              <a:t>Serum ACE, ANA, anti-dsDNA, ANCA, syphilis serology, </a:t>
            </a:r>
            <a:r>
              <a:rPr lang="en-US" sz="2400" dirty="0" err="1"/>
              <a:t>Quantiferon</a:t>
            </a:r>
            <a:r>
              <a:rPr lang="en-US" sz="2400" dirty="0"/>
              <a:t> TB, ENA, RF, paraneoplastic panel – all negative</a:t>
            </a:r>
          </a:p>
          <a:p>
            <a:r>
              <a:rPr lang="en-US" sz="2400" dirty="0"/>
              <a:t>Genetic testing for </a:t>
            </a:r>
            <a:r>
              <a:rPr lang="en-US" sz="2400" dirty="0" err="1"/>
              <a:t>Leber’s</a:t>
            </a:r>
            <a:r>
              <a:rPr lang="en-US" sz="2400" dirty="0"/>
              <a:t> Hereditary Optic Neuropathy negative</a:t>
            </a:r>
          </a:p>
          <a:p>
            <a:r>
              <a:rPr lang="en-US" sz="2400" dirty="0"/>
              <a:t>Chest X-ray for sarcoidosis negative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Serum Anti-Aquaporin 4 antibodies (Anti-Aq4)  HIGHLY POSITIVE</a:t>
            </a:r>
            <a:endParaRPr lang="en-US" sz="2400" b="1" dirty="0"/>
          </a:p>
          <a:p>
            <a:r>
              <a:rPr lang="en-US" sz="2400" dirty="0"/>
              <a:t>Anti-myelin oligodendrocyte glycoprotein (Anti-MOG) antibodies negative </a:t>
            </a:r>
          </a:p>
          <a:p>
            <a:r>
              <a:rPr lang="en-US" sz="2400" dirty="0"/>
              <a:t>Lumbar Puncture: acellular, no oligoclonal bands, negative Anti-Aq4 and Anti-MOG antibodies</a:t>
            </a:r>
          </a:p>
          <a:p>
            <a:endParaRPr lang="en-US" dirty="0"/>
          </a:p>
        </p:txBody>
      </p:sp>
      <p:pic>
        <p:nvPicPr>
          <p:cNvPr id="4" name="19 Recorded Sound">
            <a:hlinkClick r:id="" action="ppaction://media"/>
            <a:extLst>
              <a:ext uri="{FF2B5EF4-FFF2-40B4-BE49-F238E27FC236}">
                <a16:creationId xmlns:a16="http://schemas.microsoft.com/office/drawing/2014/main" id="{3D478806-D6E0-1CAD-507C-676BD4400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0257" y="609571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6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63"/>
    </mc:Choice>
    <mc:Fallback xmlns="">
      <p:transition spd="slow" advTm="47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D2FB9-D4A0-3A57-938A-98F12E53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Visual Fields March 2022 </a:t>
            </a:r>
          </a:p>
        </p:txBody>
      </p:sp>
      <p:pic>
        <p:nvPicPr>
          <p:cNvPr id="5" name="Content Placeholder 4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03A6875-9D51-0AC2-4886-2FB33B2EA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7"/>
          <a:stretch/>
        </p:blipFill>
        <p:spPr>
          <a:xfrm>
            <a:off x="1454727" y="1251416"/>
            <a:ext cx="4491048" cy="5463744"/>
          </a:xfr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70EA4ECE-0AD4-11A1-3DF9-5126C782CE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7"/>
          <a:stretch/>
        </p:blipFill>
        <p:spPr>
          <a:xfrm>
            <a:off x="6691746" y="1251416"/>
            <a:ext cx="4513552" cy="5463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C5048E-10C2-813D-39C4-C6EB8C152A48}"/>
              </a:ext>
            </a:extLst>
          </p:cNvPr>
          <p:cNvSpPr txBox="1"/>
          <p:nvPr/>
        </p:nvSpPr>
        <p:spPr>
          <a:xfrm>
            <a:off x="1880287" y="5439294"/>
            <a:ext cx="27598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Improving Central Scotoma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16B393-88F7-1B4C-671E-E651174F2E19}"/>
              </a:ext>
            </a:extLst>
          </p:cNvPr>
          <p:cNvSpPr txBox="1"/>
          <p:nvPr/>
        </p:nvSpPr>
        <p:spPr>
          <a:xfrm>
            <a:off x="6774876" y="5439294"/>
            <a:ext cx="318654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Persistent superior depression and reduced central sensitivity  on the right</a:t>
            </a:r>
          </a:p>
        </p:txBody>
      </p:sp>
      <p:pic>
        <p:nvPicPr>
          <p:cNvPr id="3" name="20 Recorded Sound">
            <a:hlinkClick r:id="" action="ppaction://media"/>
            <a:extLst>
              <a:ext uri="{FF2B5EF4-FFF2-40B4-BE49-F238E27FC236}">
                <a16:creationId xmlns:a16="http://schemas.microsoft.com/office/drawing/2014/main" id="{71A15419-0B2A-F9A7-58AE-716D480770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88428" y="61594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13"/>
    </mc:Choice>
    <mc:Fallback xmlns="">
      <p:transition spd="slow" advTm="16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8741-73E6-19B4-160E-A9333A09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12" y="54348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MRI Brain and Spine with and without contrast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March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B5EED-F5C8-DA4D-9448-32E365134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724" y="2166309"/>
            <a:ext cx="6242593" cy="4148202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While contrast was administered, no orbital fat suppressed images were performed, </a:t>
            </a:r>
            <a:r>
              <a:rPr lang="en-US" sz="2400" b="1" dirty="0"/>
              <a:t>therefore optic nerve enhancement could not be identified  </a:t>
            </a:r>
          </a:p>
          <a:p>
            <a:r>
              <a:rPr lang="en-US" sz="2400" dirty="0"/>
              <a:t>On FLAIR images, right optic nerve mildly hyperintense suggestive of atrophy, consistent with previous optic neuritis. Left optic nerve appears within normal limits</a:t>
            </a:r>
          </a:p>
          <a:p>
            <a:r>
              <a:rPr lang="en-US" sz="2400" dirty="0"/>
              <a:t>New lesion in left medulla more suggestive of demyelination (arrow)</a:t>
            </a:r>
          </a:p>
          <a:p>
            <a:r>
              <a:rPr lang="en-US" sz="2400" dirty="0"/>
              <a:t>No evidence of area postrema lesion</a:t>
            </a:r>
          </a:p>
          <a:p>
            <a:r>
              <a:rPr lang="en-US" sz="2400" dirty="0"/>
              <a:t>No cervical or thoracic spine lesions</a:t>
            </a:r>
            <a:endParaRPr lang="en-US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87164-7894-E46A-41D0-7B7425A07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4350" y="1766170"/>
            <a:ext cx="4719811" cy="453871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A6F96A4-516C-6EB6-010C-7FC9F1B8ABE2}"/>
              </a:ext>
            </a:extLst>
          </p:cNvPr>
          <p:cNvCxnSpPr>
            <a:cxnSpLocks/>
          </p:cNvCxnSpPr>
          <p:nvPr/>
        </p:nvCxnSpPr>
        <p:spPr>
          <a:xfrm flipH="1" flipV="1">
            <a:off x="9733514" y="4679256"/>
            <a:ext cx="527016" cy="4907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1BC57D7-0EB6-4973-4C2F-96E61AB92E40}"/>
              </a:ext>
            </a:extLst>
          </p:cNvPr>
          <p:cNvSpPr txBox="1"/>
          <p:nvPr/>
        </p:nvSpPr>
        <p:spPr>
          <a:xfrm>
            <a:off x="9754435" y="6314511"/>
            <a:ext cx="2437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 weighted axial MRI</a:t>
            </a:r>
          </a:p>
        </p:txBody>
      </p:sp>
      <p:pic>
        <p:nvPicPr>
          <p:cNvPr id="4" name="21 Recorded Sound">
            <a:hlinkClick r:id="" action="ppaction://media"/>
            <a:extLst>
              <a:ext uri="{FF2B5EF4-FFF2-40B4-BE49-F238E27FC236}">
                <a16:creationId xmlns:a16="http://schemas.microsoft.com/office/drawing/2014/main" id="{6CB62331-2B53-FDFE-2A9F-E3ED2032E1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02683" y="58984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8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28"/>
    </mc:Choice>
    <mc:Fallback xmlns="">
      <p:transition spd="slow" advTm="61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482C8-9782-8CBF-91DC-0357AA042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May 2022</a:t>
            </a:r>
            <a:br>
              <a:rPr lang="en-US" dirty="0"/>
            </a:br>
            <a:r>
              <a:rPr lang="en-US" dirty="0"/>
              <a:t>Final Follow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2050E-0004-09A1-812E-0A2006B64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25" y="1957027"/>
            <a:ext cx="4475181" cy="4564681"/>
          </a:xfrm>
        </p:spPr>
        <p:txBody>
          <a:bodyPr>
            <a:normAutofit/>
          </a:bodyPr>
          <a:lstStyle/>
          <a:p>
            <a:r>
              <a:rPr lang="en-US" sz="2400" b="1" dirty="0"/>
              <a:t>Patient reported improving vision in the left eye </a:t>
            </a:r>
          </a:p>
          <a:p>
            <a:r>
              <a:rPr lang="en-US" sz="2400" dirty="0"/>
              <a:t>VA 20/25 OD, 20/20 OS</a:t>
            </a:r>
          </a:p>
          <a:p>
            <a:r>
              <a:rPr lang="en-US" sz="2400" dirty="0"/>
              <a:t>RAPD OD</a:t>
            </a:r>
          </a:p>
          <a:p>
            <a:r>
              <a:rPr lang="en-US" sz="2400" dirty="0"/>
              <a:t>Ishihara 2.5/17 OD, 17/17 OS</a:t>
            </a:r>
          </a:p>
          <a:p>
            <a:r>
              <a:rPr lang="en-US" sz="2400" dirty="0"/>
              <a:t>Resolving central scotoma OS </a:t>
            </a:r>
            <a:r>
              <a:rPr lang="en-US" sz="2400" dirty="0">
                <a:solidFill>
                  <a:srgbClr val="FF0000"/>
                </a:solidFill>
              </a:rPr>
              <a:t>(red arrow)</a:t>
            </a:r>
            <a:r>
              <a:rPr lang="en-US" sz="2400" dirty="0"/>
              <a:t>, persistent superior and pericentral  visual field loss OD</a:t>
            </a:r>
          </a:p>
        </p:txBody>
      </p:sp>
      <p:pic>
        <p:nvPicPr>
          <p:cNvPr id="4" name="Content Placeholder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77BBC024-6342-5A70-619E-544A03ADD2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0"/>
          <a:stretch/>
        </p:blipFill>
        <p:spPr>
          <a:xfrm>
            <a:off x="8522546" y="1085596"/>
            <a:ext cx="3483923" cy="4116364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5CA803A5-EC6D-1A1D-3420-E99DEAD6D4F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2"/>
          <a:stretch/>
        </p:blipFill>
        <p:spPr>
          <a:xfrm>
            <a:off x="5133731" y="1082398"/>
            <a:ext cx="3483923" cy="410995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4E66732-E29C-9A0B-A39E-FD8157648DD2}"/>
              </a:ext>
            </a:extLst>
          </p:cNvPr>
          <p:cNvCxnSpPr>
            <a:cxnSpLocks/>
          </p:cNvCxnSpPr>
          <p:nvPr/>
        </p:nvCxnSpPr>
        <p:spPr>
          <a:xfrm flipH="1" flipV="1">
            <a:off x="7057016" y="3905880"/>
            <a:ext cx="376518" cy="333487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22 Recorded Sound">
            <a:hlinkClick r:id="" action="ppaction://media"/>
            <a:extLst>
              <a:ext uri="{FF2B5EF4-FFF2-40B4-BE49-F238E27FC236}">
                <a16:creationId xmlns:a16="http://schemas.microsoft.com/office/drawing/2014/main" id="{8BE27BEE-DF15-1BE4-B23B-7C36BEC99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58475" y="615885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6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36"/>
    </mc:Choice>
    <mc:Fallback xmlns="">
      <p:transition spd="slow" advTm="38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27A0D-B2F8-9DDB-750D-DB9DE3398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OCT </a:t>
            </a:r>
            <a:br>
              <a:rPr lang="en-US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May 2022</a:t>
            </a:r>
          </a:p>
        </p:txBody>
      </p:sp>
      <p:pic>
        <p:nvPicPr>
          <p:cNvPr id="5" name="Content Placeholder 4" descr="Diagram&#10;&#10;Description automatically generated with low confidence">
            <a:extLst>
              <a:ext uri="{FF2B5EF4-FFF2-40B4-BE49-F238E27FC236}">
                <a16:creationId xmlns:a16="http://schemas.microsoft.com/office/drawing/2014/main" id="{D124FEFE-BB9E-E20A-A0F7-409EEA31C1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8" b="10941"/>
          <a:stretch/>
        </p:blipFill>
        <p:spPr>
          <a:xfrm>
            <a:off x="4122246" y="369227"/>
            <a:ext cx="5560782" cy="57192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390826-F5DE-3AAC-4428-709EDBA5AFF6}"/>
              </a:ext>
            </a:extLst>
          </p:cNvPr>
          <p:cNvSpPr txBox="1"/>
          <p:nvPr/>
        </p:nvSpPr>
        <p:spPr>
          <a:xfrm>
            <a:off x="4232101" y="6057886"/>
            <a:ext cx="30764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Diffuse Optic nerve atrophy OD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23D8F7-CA59-8AE3-E018-DD21692E9266}"/>
              </a:ext>
            </a:extLst>
          </p:cNvPr>
          <p:cNvSpPr txBox="1"/>
          <p:nvPr/>
        </p:nvSpPr>
        <p:spPr>
          <a:xfrm>
            <a:off x="7771162" y="6035899"/>
            <a:ext cx="256693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Temporal RNFL thinning OS</a:t>
            </a:r>
          </a:p>
        </p:txBody>
      </p:sp>
      <p:pic>
        <p:nvPicPr>
          <p:cNvPr id="3" name="23 Recorded Sound">
            <a:hlinkClick r:id="" action="ppaction://media"/>
            <a:extLst>
              <a:ext uri="{FF2B5EF4-FFF2-40B4-BE49-F238E27FC236}">
                <a16:creationId xmlns:a16="http://schemas.microsoft.com/office/drawing/2014/main" id="{E58B9323-A7F2-8EE2-9535-A18D85358A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2114" y="608848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1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6"/>
    </mc:Choice>
    <mc:Fallback xmlns="">
      <p:transition spd="slow" advTm="11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11B78-37CC-66FC-1142-66BEE5AFD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F89D83-B1E5-A10F-3103-DB1758971F2D}"/>
              </a:ext>
            </a:extLst>
          </p:cNvPr>
          <p:cNvGrpSpPr/>
          <p:nvPr/>
        </p:nvGrpSpPr>
        <p:grpSpPr>
          <a:xfrm>
            <a:off x="323200" y="1447968"/>
            <a:ext cx="5694542" cy="4094312"/>
            <a:chOff x="1086576" y="85873"/>
            <a:chExt cx="10000524" cy="64530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121B58-447C-0DA8-3CEE-C29D09A81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900" y="319087"/>
              <a:ext cx="9982200" cy="621982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A3435D2-DFD8-07F6-196A-1143D24F0159}"/>
                </a:ext>
              </a:extLst>
            </p:cNvPr>
            <p:cNvSpPr txBox="1"/>
            <p:nvPr/>
          </p:nvSpPr>
          <p:spPr>
            <a:xfrm>
              <a:off x="1086576" y="85873"/>
              <a:ext cx="29550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OD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5A6AFE-B078-B237-846C-B03064142B2D}"/>
              </a:ext>
            </a:extLst>
          </p:cNvPr>
          <p:cNvGrpSpPr/>
          <p:nvPr/>
        </p:nvGrpSpPr>
        <p:grpSpPr>
          <a:xfrm>
            <a:off x="6174260" y="1445823"/>
            <a:ext cx="5859638" cy="4096457"/>
            <a:chOff x="1162050" y="71150"/>
            <a:chExt cx="9867900" cy="643910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8F0487C-50D5-10C4-3133-7DCACABEA0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1134"/>
            <a:stretch/>
          </p:blipFill>
          <p:spPr>
            <a:xfrm>
              <a:off x="1162050" y="276226"/>
              <a:ext cx="9867900" cy="623402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C6AC5B9-9133-2E55-6987-9CE342FE1258}"/>
                </a:ext>
              </a:extLst>
            </p:cNvPr>
            <p:cNvSpPr txBox="1"/>
            <p:nvPr/>
          </p:nvSpPr>
          <p:spPr>
            <a:xfrm>
              <a:off x="1162050" y="71150"/>
              <a:ext cx="2955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OS</a:t>
              </a: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9819FCE3-1542-5B05-9660-88BEEE35FCF0}"/>
              </a:ext>
            </a:extLst>
          </p:cNvPr>
          <p:cNvSpPr txBox="1">
            <a:spLocks/>
          </p:cNvSpPr>
          <p:nvPr/>
        </p:nvSpPr>
        <p:spPr>
          <a:xfrm>
            <a:off x="260840" y="59627"/>
            <a:ext cx="9789093" cy="12560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Ganglion Cell Analysis May 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8EFA2D-FCEE-D3EA-287C-8B205E9433E2}"/>
              </a:ext>
            </a:extLst>
          </p:cNvPr>
          <p:cNvSpPr txBox="1"/>
          <p:nvPr/>
        </p:nvSpPr>
        <p:spPr>
          <a:xfrm>
            <a:off x="3248810" y="5543156"/>
            <a:ext cx="79144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Bilateral ganglion cell loss, worse on the right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(the GCL analysis measures the retinal layer containing the cell bodies of the optic nerve axons) </a:t>
            </a:r>
          </a:p>
        </p:txBody>
      </p:sp>
      <p:pic>
        <p:nvPicPr>
          <p:cNvPr id="2" name="24 Recorded Sound">
            <a:hlinkClick r:id="" action="ppaction://media"/>
            <a:extLst>
              <a:ext uri="{FF2B5EF4-FFF2-40B4-BE49-F238E27FC236}">
                <a16:creationId xmlns:a16="http://schemas.microsoft.com/office/drawing/2014/main" id="{2AEDDDCF-21D3-E64E-930C-F56AC550A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57112" y="616640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0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64"/>
    </mc:Choice>
    <mc:Fallback xmlns="">
      <p:transition spd="slow" advTm="22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CABEB-43C7-D02B-B0D7-59559732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Diagnosis: </a:t>
            </a:r>
            <a:r>
              <a:rPr lang="en-US" dirty="0" err="1"/>
              <a:t>Neuromyelitis</a:t>
            </a:r>
            <a:r>
              <a:rPr lang="en-US" dirty="0"/>
              <a:t> Optica (NMO)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6C66F-08A5-00C2-5525-674A82D84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217" y="1685512"/>
            <a:ext cx="10700896" cy="4155890"/>
          </a:xfrm>
        </p:spPr>
        <p:txBody>
          <a:bodyPr>
            <a:normAutofit/>
          </a:bodyPr>
          <a:lstStyle/>
          <a:p>
            <a:r>
              <a:rPr lang="en-US" dirty="0"/>
              <a:t>Severe demyelinating inflammatory disease affecting the optic nerves, brainstem, and spinal cord</a:t>
            </a:r>
          </a:p>
          <a:p>
            <a:r>
              <a:rPr lang="en-US" dirty="0"/>
              <a:t>More common among women, patients with Asian or African descent; mean age of onset 35-37 years 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Clinical features include severe or bilateral simultaneous optic neuritis, relapsing course, longitudinally extensive transverse myelitis and area postrema syndrome as well as acute brainstem syndromes, symptomatic cerebral syndromes</a:t>
            </a:r>
            <a:r>
              <a:rPr lang="en-US" baseline="30000" dirty="0"/>
              <a:t>1</a:t>
            </a:r>
            <a:r>
              <a:rPr lang="en-US" dirty="0"/>
              <a:t> </a:t>
            </a:r>
          </a:p>
        </p:txBody>
      </p:sp>
      <p:pic>
        <p:nvPicPr>
          <p:cNvPr id="5" name="25 2 Recorded Sound">
            <a:hlinkClick r:id="" action="ppaction://media"/>
            <a:extLst>
              <a:ext uri="{FF2B5EF4-FFF2-40B4-BE49-F238E27FC236}">
                <a16:creationId xmlns:a16="http://schemas.microsoft.com/office/drawing/2014/main" id="{08C2310F-DAEA-05D6-D18D-4A14E54D95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4900" y="5930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4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301"/>
    </mc:Choice>
    <mc:Fallback xmlns="">
      <p:transition spd="slow" advTm="45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2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896A1-6534-C146-66A9-987E1254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Diagnosing NMO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14FF5-928E-F5DA-20B4-8B40CEA67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Suspected Neuromyelitis Optica spectrum disorder (NMOSD)</a:t>
            </a:r>
          </a:p>
          <a:p>
            <a:r>
              <a:rPr lang="en-US" sz="2400" dirty="0"/>
              <a:t>Clinical supplemented by serology and MRI</a:t>
            </a:r>
          </a:p>
          <a:p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BEF3D-A935-4E5C-1E36-7FDE68AC32EB}"/>
              </a:ext>
            </a:extLst>
          </p:cNvPr>
          <p:cNvSpPr txBox="1"/>
          <p:nvPr/>
        </p:nvSpPr>
        <p:spPr>
          <a:xfrm>
            <a:off x="8489505" y="4316579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Tables from Abel et al.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27EC81-4B0B-CB28-024F-762A9B3EE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721" y="2632314"/>
            <a:ext cx="9849552" cy="1325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E4DB9C-F005-90B4-DE56-3B1C6368D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721" y="4057010"/>
            <a:ext cx="6998636" cy="2548185"/>
          </a:xfrm>
          <a:prstGeom prst="rect">
            <a:avLst/>
          </a:prstGeom>
        </p:spPr>
      </p:pic>
      <p:pic>
        <p:nvPicPr>
          <p:cNvPr id="5" name="26 Recorded Sound">
            <a:hlinkClick r:id="" action="ppaction://media"/>
            <a:extLst>
              <a:ext uri="{FF2B5EF4-FFF2-40B4-BE49-F238E27FC236}">
                <a16:creationId xmlns:a16="http://schemas.microsoft.com/office/drawing/2014/main" id="{8AF4CA35-D969-B996-59D1-5748C9F3D5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637" y="619879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3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66"/>
    </mc:Choice>
    <mc:Fallback xmlns="">
      <p:transition spd="slow" advTm="54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CB714-4036-E3C7-5E9E-EE637807F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5749" cy="1325563"/>
          </a:xfrm>
        </p:spPr>
        <p:txBody>
          <a:bodyPr/>
          <a:lstStyle/>
          <a:p>
            <a:r>
              <a:rPr lang="en-CA" dirty="0"/>
              <a:t>Optic Neuritis in NMO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652A1A8-A2E0-B29F-201A-4B40A4C11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246" y="1459880"/>
            <a:ext cx="6401009" cy="4733101"/>
          </a:xfrm>
        </p:spPr>
        <p:txBody>
          <a:bodyPr>
            <a:normAutofit/>
          </a:bodyPr>
          <a:lstStyle/>
          <a:p>
            <a:r>
              <a:rPr lang="en-CA" sz="2400" dirty="0"/>
              <a:t>May present as a severe optic neuritis with painful eye movement and subacute vision loss with </a:t>
            </a:r>
            <a:r>
              <a:rPr lang="en-CA" sz="2400" b="1" dirty="0"/>
              <a:t>poor recovery, frequent relapses, and subsequent neurologic morbidity</a:t>
            </a:r>
            <a:r>
              <a:rPr lang="en-CA" sz="2400" b="1" baseline="30000" dirty="0"/>
              <a:t>3</a:t>
            </a:r>
            <a:endParaRPr lang="en-CA" sz="2400" dirty="0"/>
          </a:p>
          <a:p>
            <a:r>
              <a:rPr lang="en-CA" sz="2400" dirty="0"/>
              <a:t>MRI findings:</a:t>
            </a:r>
          </a:p>
          <a:p>
            <a:pPr lvl="1"/>
            <a:r>
              <a:rPr lang="en-CA" sz="2000" dirty="0"/>
              <a:t>Longitudinal enhancement of the optic nerve(s) involving half of the optic nerve (or ≥ 2 segments of the optic nerve versus &lt; 1 segment in optic neuritis from MS)</a:t>
            </a:r>
          </a:p>
          <a:p>
            <a:pPr lvl="1"/>
            <a:r>
              <a:rPr lang="en-CA" sz="2000" dirty="0"/>
              <a:t>More likely to be bilateral (25%)</a:t>
            </a:r>
            <a:r>
              <a:rPr lang="en-CA" sz="2000" baseline="30000" dirty="0"/>
              <a:t>3</a:t>
            </a:r>
            <a:endParaRPr lang="en-CA" sz="2000" dirty="0"/>
          </a:p>
          <a:p>
            <a:pPr lvl="1"/>
            <a:r>
              <a:rPr lang="en-CA" sz="2000" dirty="0"/>
              <a:t>More likely to involve the chiasm (25%) and optic tracts (18%)</a:t>
            </a:r>
            <a:r>
              <a:rPr lang="en-CA" sz="2000" baseline="30000" dirty="0"/>
              <a:t>3</a:t>
            </a:r>
          </a:p>
          <a:p>
            <a:pPr lvl="1"/>
            <a:endParaRPr lang="en-CA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AC085-661D-4196-0232-258C1CF7B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169" y="521320"/>
            <a:ext cx="3962400" cy="48768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9C79606-8E49-4766-70F2-E815B4CB8620}"/>
              </a:ext>
            </a:extLst>
          </p:cNvPr>
          <p:cNvCxnSpPr>
            <a:cxnSpLocks/>
          </p:cNvCxnSpPr>
          <p:nvPr/>
        </p:nvCxnSpPr>
        <p:spPr>
          <a:xfrm flipH="1" flipV="1">
            <a:off x="10346821" y="1846883"/>
            <a:ext cx="378691" cy="459137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91ADD82-8752-565A-FC37-C054CEE4F793}"/>
              </a:ext>
            </a:extLst>
          </p:cNvPr>
          <p:cNvSpPr txBox="1"/>
          <p:nvPr/>
        </p:nvSpPr>
        <p:spPr>
          <a:xfrm>
            <a:off x="7589339" y="5537521"/>
            <a:ext cx="44958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MRI T1 fat suppressed enhanced image showing longitudinal left optic nerve enhancement in NMO (kindly contributed by Dr. Scott Haines) </a:t>
            </a:r>
          </a:p>
        </p:txBody>
      </p:sp>
      <p:pic>
        <p:nvPicPr>
          <p:cNvPr id="4" name="27 Recorded Sound">
            <a:hlinkClick r:id="" action="ppaction://media"/>
            <a:extLst>
              <a:ext uri="{FF2B5EF4-FFF2-40B4-BE49-F238E27FC236}">
                <a16:creationId xmlns:a16="http://schemas.microsoft.com/office/drawing/2014/main" id="{9A92D0BA-26B0-4887-D526-88DCF1399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98348" y="627953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5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30"/>
    </mc:Choice>
    <mc:Fallback xmlns="">
      <p:transition spd="slow" advTm="50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8ACAB-17CE-9E39-1527-5FCA061D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Clinical Testing for Neuromyelitis Optica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FBDCC-2759-E5F2-0BAD-2F50209A0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Associated with anti-AQP4 antibodies</a:t>
            </a:r>
          </a:p>
          <a:p>
            <a:pPr lvl="1"/>
            <a:r>
              <a:rPr lang="en-US" dirty="0"/>
              <a:t>Aquaporins are a family of water transport channels located on cell membranes</a:t>
            </a:r>
          </a:p>
          <a:p>
            <a:pPr lvl="1"/>
            <a:r>
              <a:rPr lang="en-US" dirty="0"/>
              <a:t>Aqp-4 is the most common aquaporin within the central nervous system and is found in the brain, spinal cord, and optic nerve</a:t>
            </a:r>
          </a:p>
          <a:p>
            <a:pPr lvl="2"/>
            <a:r>
              <a:rPr lang="en-US" dirty="0"/>
              <a:t>Located on astrocyte foot processes</a:t>
            </a:r>
          </a:p>
          <a:p>
            <a:pPr lvl="2"/>
            <a:r>
              <a:rPr lang="en-US" dirty="0"/>
              <a:t>Concentrated at the blood brain barrier</a:t>
            </a:r>
          </a:p>
          <a:p>
            <a:endParaRPr lang="en-CA" dirty="0"/>
          </a:p>
        </p:txBody>
      </p:sp>
      <p:pic>
        <p:nvPicPr>
          <p:cNvPr id="4" name="28 Recorded Sound">
            <a:hlinkClick r:id="" action="ppaction://media"/>
            <a:extLst>
              <a:ext uri="{FF2B5EF4-FFF2-40B4-BE49-F238E27FC236}">
                <a16:creationId xmlns:a16="http://schemas.microsoft.com/office/drawing/2014/main" id="{D4CCE79D-AA91-3E16-9AD3-4CB1CAED24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7112" y="6216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6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50"/>
    </mc:Choice>
    <mc:Fallback xmlns="">
      <p:transition spd="slow" advTm="31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D50DC-97B4-5764-A4B5-1C772AF8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diagnosis and treatment are crucial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BF6CE-7E5B-1646-985B-9042CBFBAC3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05472" y="4376950"/>
            <a:ext cx="9728200" cy="1131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500" b="1" dirty="0"/>
              <a:t>Our patient’s poor visual outcome on the right and excellent outcome on the left side emphasizes the importance of timely and aggressive treatment</a:t>
            </a:r>
            <a:endParaRPr lang="en-US" sz="2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960A22-0E2D-B008-6F89-936BE28DE6E9}"/>
              </a:ext>
            </a:extLst>
          </p:cNvPr>
          <p:cNvSpPr txBox="1">
            <a:spLocks/>
          </p:cNvSpPr>
          <p:nvPr/>
        </p:nvSpPr>
        <p:spPr>
          <a:xfrm>
            <a:off x="838200" y="1820545"/>
            <a:ext cx="11044237" cy="3411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Early</a:t>
            </a: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initiation of high dose IV steroids followed by urgent plasmapheresis is associated with improved clinical outcomes in NMO spectrum disorder</a:t>
            </a:r>
            <a:r>
              <a:rPr kumimoji="0" lang="en-CA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5,6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Plasma exchange should be initiated as early as possible following optic neuritis if NMO is suspected</a:t>
            </a:r>
          </a:p>
        </p:txBody>
      </p:sp>
      <p:pic>
        <p:nvPicPr>
          <p:cNvPr id="3" name="29 Recorded Sound">
            <a:hlinkClick r:id="" action="ppaction://media"/>
            <a:extLst>
              <a:ext uri="{FF2B5EF4-FFF2-40B4-BE49-F238E27FC236}">
                <a16:creationId xmlns:a16="http://schemas.microsoft.com/office/drawing/2014/main" id="{C86A9B68-5A7B-7F21-8527-A73E187AC8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5060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8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651"/>
    </mc:Choice>
    <mc:Fallback xmlns="">
      <p:transition spd="slow" advTm="35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19AB-FCD0-29DF-11AD-8BF664B1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Long Term Treatment for NMO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D52C3-BD43-7500-522E-38A8A613C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Long term treatment involves immunosuppression</a:t>
            </a:r>
            <a:r>
              <a:rPr lang="en-CA" baseline="30000" dirty="0"/>
              <a:t>2, 7-9</a:t>
            </a:r>
            <a:r>
              <a:rPr lang="en-CA" dirty="0"/>
              <a:t>:</a:t>
            </a:r>
          </a:p>
          <a:p>
            <a:pPr lvl="1"/>
            <a:r>
              <a:rPr lang="en-CA" dirty="0"/>
              <a:t>Rituximab (CD20 mediated B cell depletion)</a:t>
            </a:r>
          </a:p>
          <a:p>
            <a:pPr lvl="1"/>
            <a:r>
              <a:rPr lang="en-CA" dirty="0"/>
              <a:t>Tocilizumab (competitive binding to IL6 receptor) </a:t>
            </a:r>
          </a:p>
          <a:p>
            <a:pPr lvl="1"/>
            <a:r>
              <a:rPr lang="en-CA" dirty="0"/>
              <a:t>Eculizumab (inhibition of complement protein C5 cleavage)</a:t>
            </a:r>
          </a:p>
          <a:p>
            <a:pPr lvl="1"/>
            <a:r>
              <a:rPr lang="en-CA" dirty="0" err="1"/>
              <a:t>Satralizumab</a:t>
            </a:r>
            <a:r>
              <a:rPr lang="en-CA" dirty="0"/>
              <a:t> (IL6 receptor antagonist)</a:t>
            </a:r>
          </a:p>
          <a:p>
            <a:pPr lvl="1"/>
            <a:r>
              <a:rPr lang="en-CA" dirty="0" err="1"/>
              <a:t>Inebilizumab</a:t>
            </a:r>
            <a:r>
              <a:rPr lang="en-CA" dirty="0"/>
              <a:t> (CD19 receptor mediated apoptosis of B cells)  </a:t>
            </a:r>
          </a:p>
          <a:p>
            <a:r>
              <a:rPr lang="en-CA" b="1" dirty="0"/>
              <a:t>Our patient was started Rituximab infusions and has been stable for two years</a:t>
            </a:r>
            <a:endParaRPr lang="en-CA" dirty="0"/>
          </a:p>
        </p:txBody>
      </p:sp>
      <p:pic>
        <p:nvPicPr>
          <p:cNvPr id="4" name="30 Recorded Sound">
            <a:hlinkClick r:id="" action="ppaction://media"/>
            <a:extLst>
              <a:ext uri="{FF2B5EF4-FFF2-40B4-BE49-F238E27FC236}">
                <a16:creationId xmlns:a16="http://schemas.microsoft.com/office/drawing/2014/main" id="{E776F440-E8BF-9A5F-111A-606CB457ED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05032" y="61930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0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93"/>
    </mc:Choice>
    <mc:Fallback xmlns="">
      <p:transition spd="slow" advTm="23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4E8C9-5494-FC26-08E1-D50EC23B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Transverse Myelitis in NMO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852AD-1371-D0A2-7AF3-7FCDE2663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608391" cy="3820766"/>
          </a:xfrm>
        </p:spPr>
        <p:txBody>
          <a:bodyPr>
            <a:normAutofit/>
          </a:bodyPr>
          <a:lstStyle/>
          <a:p>
            <a:r>
              <a:rPr lang="en-US" sz="2400" dirty="0"/>
              <a:t>Focal inflammation of the spinal cord</a:t>
            </a:r>
          </a:p>
          <a:p>
            <a:pPr lvl="1"/>
            <a:r>
              <a:rPr lang="en-US" sz="2200" dirty="0"/>
              <a:t>Longitudinally Extensive Transverse Myelitis (LETM) is defined as extensive spinal inflammation showing hyperintensity across ≥3 vertebral segments on T2-weighted MRI</a:t>
            </a:r>
            <a:r>
              <a:rPr lang="en-US" sz="2200" baseline="30000" dirty="0"/>
              <a:t>10</a:t>
            </a:r>
            <a:endParaRPr lang="en-US" sz="2200" dirty="0"/>
          </a:p>
          <a:p>
            <a:pPr lvl="1"/>
            <a:r>
              <a:rPr lang="en-US" sz="2200" dirty="0"/>
              <a:t>LETM incorporated into diagnostic criteria for NMO</a:t>
            </a:r>
          </a:p>
          <a:p>
            <a:pPr lvl="1"/>
            <a:r>
              <a:rPr lang="en-US" sz="2200" dirty="0"/>
              <a:t>CSF: oligoclonal bands rare in NMO</a:t>
            </a:r>
            <a:r>
              <a:rPr lang="en-US" sz="2200" baseline="30000" dirty="0"/>
              <a:t>11</a:t>
            </a:r>
            <a:endParaRPr lang="en-US" sz="2200" dirty="0"/>
          </a:p>
          <a:p>
            <a:r>
              <a:rPr lang="en-US" sz="2400" dirty="0"/>
              <a:t>Neurological signs include weakness, sensory deficits, and bladder and bowel autonomic dysfunction</a:t>
            </a:r>
          </a:p>
          <a:p>
            <a:pPr lvl="1"/>
            <a:r>
              <a:rPr lang="en-US" sz="2200" dirty="0"/>
              <a:t>Early diagnosis and treatment can mitigate future disability</a:t>
            </a:r>
            <a:r>
              <a:rPr lang="en-US" sz="2200" baseline="30000" dirty="0"/>
              <a:t>10,11</a:t>
            </a:r>
            <a:endParaRPr lang="en-US" sz="2200" dirty="0"/>
          </a:p>
        </p:txBody>
      </p:sp>
      <p:pic>
        <p:nvPicPr>
          <p:cNvPr id="4" name="31 Recorded Sound">
            <a:hlinkClick r:id="" action="ppaction://media"/>
            <a:extLst>
              <a:ext uri="{FF2B5EF4-FFF2-40B4-BE49-F238E27FC236}">
                <a16:creationId xmlns:a16="http://schemas.microsoft.com/office/drawing/2014/main" id="{13E79C28-6718-C781-AA7E-A4D1EA8BAA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50600" y="6289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0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53"/>
    </mc:Choice>
    <mc:Fallback xmlns="">
      <p:transition spd="slow" advTm="46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1E27-06F3-90EA-877C-6C461474B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Brain Lesions in NMO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E0EA2-3DC7-168E-8968-312A5F4FF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70" y="2187316"/>
            <a:ext cx="9451450" cy="3722829"/>
          </a:xfrm>
        </p:spPr>
        <p:txBody>
          <a:bodyPr>
            <a:normAutofit/>
          </a:bodyPr>
          <a:lstStyle/>
          <a:p>
            <a:r>
              <a:rPr lang="en-CA" b="1" dirty="0"/>
              <a:t>MRI frequently will reveal lesions surrounding the third ventricles and cerebral aqueduct</a:t>
            </a:r>
            <a:r>
              <a:rPr lang="en-CA" b="1" baseline="30000" dirty="0"/>
              <a:t>1,3,12</a:t>
            </a:r>
            <a:endParaRPr lang="en-CA" b="1" dirty="0"/>
          </a:p>
          <a:p>
            <a:pPr lvl="1"/>
            <a:r>
              <a:rPr lang="en-CA" dirty="0"/>
              <a:t>including thalamus, hypothalamus, and brainstem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32 Recorded Sound">
            <a:hlinkClick r:id="" action="ppaction://media"/>
            <a:extLst>
              <a:ext uri="{FF2B5EF4-FFF2-40B4-BE49-F238E27FC236}">
                <a16:creationId xmlns:a16="http://schemas.microsoft.com/office/drawing/2014/main" id="{52851A8D-6CD5-3AA4-0F23-1FA735C23A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395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5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1"/>
    </mc:Choice>
    <mc:Fallback xmlns="">
      <p:transition spd="slow" advTm="139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386FCF-11C2-C66F-D2A5-056971D04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237" y="481553"/>
            <a:ext cx="4114800" cy="4876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9AB325-757D-7D95-A006-763A6BB78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Area Postrema Syndrome </a:t>
            </a:r>
            <a:br>
              <a:rPr lang="en-CA" sz="3200" dirty="0"/>
            </a:br>
            <a:r>
              <a:rPr lang="en-CA" sz="3200" dirty="0"/>
              <a:t>– Uncontrolled Hiccups!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2A6AC-5D4A-3EC9-B1FA-24E0A64FC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512"/>
            <a:ext cx="6448720" cy="3820766"/>
          </a:xfrm>
        </p:spPr>
        <p:txBody>
          <a:bodyPr>
            <a:normAutofit fontScale="92500"/>
          </a:bodyPr>
          <a:lstStyle/>
          <a:p>
            <a:r>
              <a:rPr lang="en-CA" sz="2400" dirty="0"/>
              <a:t>Area postrema: an emetic reflex center which also contains chemo-sensitive neurons that mediate hiccups </a:t>
            </a:r>
          </a:p>
          <a:p>
            <a:pPr lvl="1"/>
            <a:r>
              <a:rPr lang="en-CA" sz="2000" dirty="0"/>
              <a:t>Location: floor of the 4</a:t>
            </a:r>
            <a:r>
              <a:rPr lang="en-CA" sz="2000" baseline="30000" dirty="0"/>
              <a:t>th</a:t>
            </a:r>
            <a:r>
              <a:rPr lang="en-CA" sz="2000" dirty="0"/>
              <a:t> ventricle</a:t>
            </a:r>
          </a:p>
          <a:p>
            <a:r>
              <a:rPr lang="en-CA" sz="2400" dirty="0"/>
              <a:t>Lesions of this region may lead </a:t>
            </a:r>
            <a:r>
              <a:rPr lang="en-CA" sz="2400" b="1" dirty="0"/>
              <a:t>to intractable vomiting, nausea and hiccups (i.e. area postrema syndrome)</a:t>
            </a:r>
          </a:p>
          <a:p>
            <a:r>
              <a:rPr lang="en-CA" sz="2400" dirty="0"/>
              <a:t>This region is dense in AQP4, and is a frequent target of NMO-associated demyelination</a:t>
            </a:r>
          </a:p>
          <a:p>
            <a:pPr lvl="1"/>
            <a:r>
              <a:rPr lang="en-CA" sz="2000" dirty="0"/>
              <a:t>Up to 30% of NMO patients will experience area postrema syndrome</a:t>
            </a:r>
            <a:r>
              <a:rPr lang="en-CA" sz="2000" baseline="30000" dirty="0"/>
              <a:t>12</a:t>
            </a:r>
            <a:endParaRPr lang="en-CA" sz="20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A97A648-A5FD-8340-8546-EFF5CDAEAE15}"/>
              </a:ext>
            </a:extLst>
          </p:cNvPr>
          <p:cNvCxnSpPr>
            <a:cxnSpLocks/>
          </p:cNvCxnSpPr>
          <p:nvPr/>
        </p:nvCxnSpPr>
        <p:spPr>
          <a:xfrm flipH="1" flipV="1">
            <a:off x="9555637" y="3366326"/>
            <a:ext cx="378691" cy="459137"/>
          </a:xfrm>
          <a:prstGeom prst="straightConnector1">
            <a:avLst/>
          </a:prstGeom>
          <a:ln w="6032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E7C397F-B059-04A9-7E32-86ACDD1117FF}"/>
              </a:ext>
            </a:extLst>
          </p:cNvPr>
          <p:cNvSpPr txBox="1"/>
          <p:nvPr/>
        </p:nvSpPr>
        <p:spPr>
          <a:xfrm>
            <a:off x="7589339" y="5537521"/>
            <a:ext cx="4495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FLAIR images showing hyperintense signal in area postrema in a patient with NMO (kindly contributed by Dr. Scott Haines) </a:t>
            </a:r>
          </a:p>
        </p:txBody>
      </p:sp>
      <p:pic>
        <p:nvPicPr>
          <p:cNvPr id="4" name="33 Recorded Sound">
            <a:hlinkClick r:id="" action="ppaction://media"/>
            <a:extLst>
              <a:ext uri="{FF2B5EF4-FFF2-40B4-BE49-F238E27FC236}">
                <a16:creationId xmlns:a16="http://schemas.microsoft.com/office/drawing/2014/main" id="{26338AA8-2C8F-C9FE-E644-83538E5DBF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09837" y="62185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871"/>
    </mc:Choice>
    <mc:Fallback xmlns="">
      <p:transition spd="slow" advTm="608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B852-E74B-3791-D0FA-9ED7B40AA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Serological Testing for NMO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D9871-DC61-2F84-50C6-B191584B1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2449" y="2047527"/>
            <a:ext cx="9664955" cy="3820766"/>
          </a:xfrm>
        </p:spPr>
        <p:txBody>
          <a:bodyPr>
            <a:normAutofit/>
          </a:bodyPr>
          <a:lstStyle/>
          <a:p>
            <a:r>
              <a:rPr lang="en-CA" dirty="0"/>
              <a:t>AQP4 antibody tests can be cell-based or tissue-based assays</a:t>
            </a:r>
          </a:p>
          <a:p>
            <a:pPr lvl="1"/>
            <a:r>
              <a:rPr lang="en-CA" b="1" dirty="0"/>
              <a:t>Cell based (preferred): 70-80% sensitive, &gt;99% specific</a:t>
            </a:r>
            <a:r>
              <a:rPr lang="en-CA" b="1" baseline="30000" dirty="0"/>
              <a:t>13</a:t>
            </a:r>
            <a:endParaRPr lang="en-CA" b="1" dirty="0"/>
          </a:p>
          <a:p>
            <a:pPr lvl="1"/>
            <a:r>
              <a:rPr lang="en-CA" dirty="0"/>
              <a:t>Tissue based: 48-53% sensitive, 100% specific</a:t>
            </a:r>
            <a:r>
              <a:rPr lang="en-CA" baseline="30000" dirty="0"/>
              <a:t>13</a:t>
            </a:r>
            <a:endParaRPr lang="en-CA" dirty="0"/>
          </a:p>
          <a:p>
            <a:endParaRPr lang="en-US" dirty="0"/>
          </a:p>
        </p:txBody>
      </p:sp>
      <p:pic>
        <p:nvPicPr>
          <p:cNvPr id="4" name="34 Recorded Sound">
            <a:hlinkClick r:id="" action="ppaction://media"/>
            <a:extLst>
              <a:ext uri="{FF2B5EF4-FFF2-40B4-BE49-F238E27FC236}">
                <a16:creationId xmlns:a16="http://schemas.microsoft.com/office/drawing/2014/main" id="{DB1EB1C5-FFA1-74FE-A1BA-06A1452F9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45875" y="6159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7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31"/>
    </mc:Choice>
    <mc:Fallback xmlns="">
      <p:transition spd="slow" advTm="23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2044-9A1D-988D-EA58-AB82B2029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Seroconversion in Neuromyelitis Optica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2D5E-61C6-13DB-BCB2-4E15C57B4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US" sz="2400" dirty="0"/>
              <a:t>Aquaporin 4 IgG-mediated NMOSD </a:t>
            </a:r>
            <a:r>
              <a:rPr lang="en-US" sz="2400" b="1" dirty="0"/>
              <a:t>may test negative initially</a:t>
            </a:r>
          </a:p>
          <a:p>
            <a:r>
              <a:rPr lang="en-US" sz="2400" dirty="0"/>
              <a:t>If high clinical suspicion or based on imaging, repeat testing after 3-6 months</a:t>
            </a:r>
            <a:r>
              <a:rPr lang="en-US" sz="2400" baseline="30000" dirty="0"/>
              <a:t>1,14</a:t>
            </a:r>
            <a:endParaRPr lang="en-US" sz="2400" dirty="0"/>
          </a:p>
          <a:p>
            <a:r>
              <a:rPr lang="en-US" sz="2400" dirty="0"/>
              <a:t>Patients may remain seronegative for many years until seroconversion</a:t>
            </a:r>
            <a:r>
              <a:rPr lang="en-US" sz="2400" baseline="30000" dirty="0"/>
              <a:t>15</a:t>
            </a:r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Seroconversion is most likely during acute attack or during treatment-free intervals</a:t>
            </a:r>
            <a:r>
              <a:rPr lang="en-US" sz="2400" b="1" baseline="30000" dirty="0">
                <a:solidFill>
                  <a:srgbClr val="FF0000"/>
                </a:solidFill>
              </a:rPr>
              <a:t>16</a:t>
            </a:r>
          </a:p>
          <a:p>
            <a:pPr lvl="1"/>
            <a:r>
              <a:rPr lang="en-US" b="1" baseline="30000" dirty="0"/>
              <a:t>Our patient tested negative in the year following his initial episode of right optic neuritis, but tested positive acutely after the second episode of optic neuritis  </a:t>
            </a:r>
            <a:endParaRPr lang="en-US" b="1" dirty="0"/>
          </a:p>
        </p:txBody>
      </p:sp>
      <p:pic>
        <p:nvPicPr>
          <p:cNvPr id="5" name="35 Recorded Sound">
            <a:hlinkClick r:id="" action="ppaction://media"/>
            <a:extLst>
              <a:ext uri="{FF2B5EF4-FFF2-40B4-BE49-F238E27FC236}">
                <a16:creationId xmlns:a16="http://schemas.microsoft.com/office/drawing/2014/main" id="{8D4E0F4D-DA08-EB64-2460-99160F1B4D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2214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84"/>
    </mc:Choice>
    <mc:Fallback xmlns="">
      <p:transition spd="slow" advTm="44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2044-9A1D-988D-EA58-AB82B2029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016"/>
            <a:ext cx="10515600" cy="1325563"/>
          </a:xfrm>
        </p:spPr>
        <p:txBody>
          <a:bodyPr/>
          <a:lstStyle/>
          <a:p>
            <a:r>
              <a:rPr lang="en-US" dirty="0"/>
              <a:t>Learning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2D5E-61C6-13DB-BCB2-4E15C57B4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1524" y="1710465"/>
            <a:ext cx="10009257" cy="4616155"/>
          </a:xfrm>
        </p:spPr>
        <p:txBody>
          <a:bodyPr>
            <a:normAutofit/>
          </a:bodyPr>
          <a:lstStyle/>
          <a:p>
            <a:r>
              <a:rPr lang="en-US" sz="2400" dirty="0"/>
              <a:t>When a patient presents with optic neuritis with severe vision loss, bilateral vision loss, or poor recovery following ON, </a:t>
            </a:r>
            <a:r>
              <a:rPr lang="en-US" sz="2400" b="1" dirty="0"/>
              <a:t>suspect an atypical form of optic neuritis such as NMO </a:t>
            </a:r>
            <a:r>
              <a:rPr lang="en-US" sz="2400" dirty="0"/>
              <a:t>(others should also be considered such as MOG or other infectious, inflammatory causes)</a:t>
            </a:r>
            <a:br>
              <a:rPr lang="en-US" sz="2400" dirty="0"/>
            </a:br>
            <a:endParaRPr lang="en-US" sz="2400" dirty="0"/>
          </a:p>
          <a:p>
            <a:r>
              <a:rPr lang="en-US" sz="2400" b="1" dirty="0"/>
              <a:t>Acutely, an MRI of the brain and orbits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with T1 post-contrast and orbital fat suppressed images </a:t>
            </a:r>
            <a:r>
              <a:rPr lang="en-US" sz="2400" dirty="0"/>
              <a:t>may show typical findings of NMO-Optic Neuritis such as longitudinal optic nerve involvement, chiasmal, or optic tract involvement and </a:t>
            </a:r>
            <a:r>
              <a:rPr lang="en-US" sz="2400" b="1" dirty="0"/>
              <a:t>demyelinating lesions atypical for multiple sclerosis. </a:t>
            </a:r>
            <a:r>
              <a:rPr lang="en-US" sz="2400" dirty="0"/>
              <a:t>Order the </a:t>
            </a:r>
            <a:r>
              <a:rPr lang="en-US" sz="2400" u="sng" dirty="0"/>
              <a:t>correct</a:t>
            </a:r>
            <a:r>
              <a:rPr lang="en-US" sz="2400" dirty="0"/>
              <a:t> MRI and discuss with your radiologist! </a:t>
            </a:r>
            <a:br>
              <a:rPr lang="en-US" sz="2400" b="1" dirty="0"/>
            </a:br>
            <a:endParaRPr lang="en-US" sz="2400" b="1" dirty="0"/>
          </a:p>
          <a:p>
            <a:pPr lvl="1"/>
            <a:endParaRPr lang="en-US" dirty="0"/>
          </a:p>
        </p:txBody>
      </p:sp>
      <p:pic>
        <p:nvPicPr>
          <p:cNvPr id="4" name="36 Recorded Sound">
            <a:hlinkClick r:id="" action="ppaction://media"/>
            <a:extLst>
              <a:ext uri="{FF2B5EF4-FFF2-40B4-BE49-F238E27FC236}">
                <a16:creationId xmlns:a16="http://schemas.microsoft.com/office/drawing/2014/main" id="{547A5B35-0CCD-8D37-B9AA-91DD5653B3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1677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4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22"/>
    </mc:Choice>
    <mc:Fallback xmlns="">
      <p:transition spd="slow" advTm="522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B334F-6A7D-F7D0-AAA5-6FFFC728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Learning Points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86E6-E4A7-5882-67D3-D3A2DAEDD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Cell-based assays for NMO based on serum have high specificity for NMO but have moderate sensitivity. </a:t>
            </a:r>
            <a:r>
              <a:rPr lang="en-US" sz="2800" b="1" dirty="0"/>
              <a:t>Seropositivity is most likely to be </a:t>
            </a:r>
            <a:r>
              <a:rPr lang="en-US" sz="2800" b="1" dirty="0">
                <a:solidFill>
                  <a:srgbClr val="FF0000"/>
                </a:solidFill>
              </a:rPr>
              <a:t>detected during an acute episode. </a:t>
            </a:r>
          </a:p>
          <a:p>
            <a:pPr lvl="1"/>
            <a:r>
              <a:rPr lang="en-US" b="1" dirty="0"/>
              <a:t>A negative or pending test for NMO should not prevent appropriate treatment in a convincing clinical scenario. </a:t>
            </a:r>
            <a:br>
              <a:rPr lang="en-US" b="1" dirty="0"/>
            </a:br>
            <a:endParaRPr lang="en-US" b="1" dirty="0"/>
          </a:p>
          <a:p>
            <a:r>
              <a:rPr lang="en-US" sz="2800" dirty="0"/>
              <a:t>Clinical suspicion for NMO-optic neuritis should prompt </a:t>
            </a:r>
            <a:r>
              <a:rPr lang="en-US" sz="2800" b="1" dirty="0"/>
              <a:t>urgent administration of IV corticosteroids</a:t>
            </a:r>
            <a:r>
              <a:rPr lang="en-US" b="1" dirty="0"/>
              <a:t> followed by</a:t>
            </a:r>
            <a:r>
              <a:rPr lang="en-US" sz="2800" b="1" dirty="0"/>
              <a:t> plasma exchange</a:t>
            </a:r>
            <a:r>
              <a:rPr lang="en-US" sz="2800" dirty="0"/>
              <a:t>, and consideration of</a:t>
            </a:r>
            <a:r>
              <a:rPr lang="en-US" sz="2800" b="1" dirty="0"/>
              <a:t> long-term immunosuppression </a:t>
            </a:r>
            <a:r>
              <a:rPr lang="en-US" sz="2800" dirty="0"/>
              <a:t>to prevent severe neurologic morbidity </a:t>
            </a:r>
          </a:p>
          <a:p>
            <a:endParaRPr lang="en-CA" dirty="0"/>
          </a:p>
        </p:txBody>
      </p:sp>
      <p:pic>
        <p:nvPicPr>
          <p:cNvPr id="4" name="37 Recorded Sound">
            <a:hlinkClick r:id="" action="ppaction://media"/>
            <a:extLst>
              <a:ext uri="{FF2B5EF4-FFF2-40B4-BE49-F238E27FC236}">
                <a16:creationId xmlns:a16="http://schemas.microsoft.com/office/drawing/2014/main" id="{5A61F4E2-08E4-9B4C-3CE7-1925B898D5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8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27"/>
    </mc:Choice>
    <mc:Fallback xmlns="">
      <p:transition spd="slow" advTm="36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F6E4-EBFC-E606-1C40-9B1A42917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-100049"/>
            <a:ext cx="10515600" cy="1325563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39F71-AAEE-335D-B6C4-CA5DDE067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25" y="838463"/>
            <a:ext cx="10715557" cy="4918488"/>
          </a:xfrm>
        </p:spPr>
        <p:txBody>
          <a:bodyPr>
            <a:noAutofit/>
          </a:bodyPr>
          <a:lstStyle/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Abel, Anne, et al. “Critical Review: Typical and Atypical Optic Neuritis.” </a:t>
            </a:r>
            <a:r>
              <a:rPr lang="en-US" sz="900" i="1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Survey of Ophthalmology</a:t>
            </a: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, 2019, doi:10.1016/j.survophthal.2019.06.001.</a:t>
            </a: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</a:rPr>
              <a:t>Brod SA. Review of approved NMO therapies based on mechanism of action, efficacy and long-term effects. </a:t>
            </a:r>
            <a:r>
              <a:rPr lang="en-US" sz="900" i="1" dirty="0" err="1">
                <a:effectLst/>
                <a:latin typeface="Calibri (body)"/>
              </a:rPr>
              <a:t>Mult</a:t>
            </a:r>
            <a:r>
              <a:rPr lang="en-US" sz="900" i="1" dirty="0">
                <a:effectLst/>
                <a:latin typeface="Calibri (body)"/>
              </a:rPr>
              <a:t> </a:t>
            </a:r>
            <a:r>
              <a:rPr lang="en-US" sz="900" i="1" dirty="0" err="1">
                <a:effectLst/>
                <a:latin typeface="Calibri (body)"/>
              </a:rPr>
              <a:t>Scler</a:t>
            </a:r>
            <a:r>
              <a:rPr lang="en-US" sz="900" i="1" dirty="0">
                <a:effectLst/>
                <a:latin typeface="Calibri (body)"/>
              </a:rPr>
              <a:t> </a:t>
            </a:r>
            <a:r>
              <a:rPr lang="en-US" sz="900" i="1" dirty="0" err="1">
                <a:effectLst/>
                <a:latin typeface="Calibri (body)"/>
              </a:rPr>
              <a:t>Relat</a:t>
            </a:r>
            <a:r>
              <a:rPr lang="en-US" sz="900" i="1" dirty="0">
                <a:effectLst/>
                <a:latin typeface="Calibri (body)"/>
              </a:rPr>
              <a:t> </a:t>
            </a:r>
            <a:r>
              <a:rPr lang="en-US" sz="900" i="1" dirty="0" err="1">
                <a:effectLst/>
                <a:latin typeface="Calibri (body)"/>
              </a:rPr>
              <a:t>Disord</a:t>
            </a:r>
            <a:r>
              <a:rPr lang="en-US" sz="900" dirty="0">
                <a:effectLst/>
                <a:latin typeface="Calibri (body)"/>
              </a:rPr>
              <a:t>. Published online 2020. doi:10.1016/j.msard.2020.102538</a:t>
            </a:r>
            <a:endParaRPr lang="en-US" sz="900" dirty="0">
              <a:effectLst/>
              <a:latin typeface="Calibri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900" dirty="0">
                <a:effectLst/>
                <a:latin typeface="Calibri (body)"/>
              </a:rPr>
              <a:t>Mealy, Maureen, et al. “Differentiating NMO and MS-Associated Optic Neuritis by MRI (S63.002).” </a:t>
            </a:r>
            <a:r>
              <a:rPr lang="en-US" sz="900" i="1" dirty="0">
                <a:effectLst/>
                <a:latin typeface="Calibri (body)"/>
              </a:rPr>
              <a:t>Neurology</a:t>
            </a:r>
            <a:r>
              <a:rPr lang="en-US" sz="900" dirty="0">
                <a:effectLst/>
                <a:latin typeface="Calibri (body)"/>
              </a:rPr>
              <a:t>, vol. 82, no. 10 Supplement, Apr. 2014, p. S63.002, http://n.neurology.org/content/82/10_Supplement/S63.002.abstract.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900" dirty="0">
                <a:effectLst/>
                <a:latin typeface="Calibri (body)"/>
              </a:rPr>
              <a:t>Dutra, Bruna </a:t>
            </a:r>
            <a:r>
              <a:rPr lang="en-US" sz="900" dirty="0" err="1">
                <a:effectLst/>
                <a:latin typeface="Calibri (body)"/>
              </a:rPr>
              <a:t>Garbugio</a:t>
            </a:r>
            <a:r>
              <a:rPr lang="en-US" sz="900" dirty="0">
                <a:effectLst/>
                <a:latin typeface="Calibri (body)"/>
              </a:rPr>
              <a:t>, et al. “Neuromyelitis Optica Spectrum Disorders: Spectrum of MR Imaging Findings and Their Differential Diagnosis.” </a:t>
            </a:r>
            <a:r>
              <a:rPr lang="en-US" sz="900" i="1" dirty="0" err="1">
                <a:effectLst/>
                <a:latin typeface="Calibri (body)"/>
              </a:rPr>
              <a:t>Radiographics</a:t>
            </a:r>
            <a:r>
              <a:rPr lang="en-US" sz="900" dirty="0">
                <a:effectLst/>
                <a:latin typeface="Calibri (body)"/>
              </a:rPr>
              <a:t>, 2018, doi:10.1148/rg.2018170141.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900" dirty="0">
                <a:effectLst/>
                <a:latin typeface="Calibri (body)"/>
              </a:rPr>
              <a:t>Nakamura M, Nakazawa T, Doi H, et al. Early high-dose intravenous methylprednisolone is effective in preserving retinal nerve fiber layer thickness in patients with neuromyelitis optica. </a:t>
            </a:r>
            <a:r>
              <a:rPr lang="en-US" sz="900" i="1" dirty="0" err="1">
                <a:effectLst/>
                <a:latin typeface="Calibri (body)"/>
              </a:rPr>
              <a:t>Graefe’s</a:t>
            </a:r>
            <a:r>
              <a:rPr lang="en-US" sz="900" i="1" dirty="0">
                <a:effectLst/>
                <a:latin typeface="Calibri (body)"/>
              </a:rPr>
              <a:t> Arch Clin Exp </a:t>
            </a:r>
            <a:r>
              <a:rPr lang="en-US" sz="900" i="1" dirty="0" err="1">
                <a:effectLst/>
                <a:latin typeface="Calibri (body)"/>
              </a:rPr>
              <a:t>Ophthalmol</a:t>
            </a:r>
            <a:r>
              <a:rPr lang="en-US" sz="900" dirty="0">
                <a:effectLst/>
                <a:latin typeface="Calibri (body)"/>
              </a:rPr>
              <a:t>. Published online 2010. doi:10.1007/s00417-010-1344-7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900" dirty="0" err="1">
                <a:effectLst/>
                <a:latin typeface="Calibri (body)"/>
              </a:rPr>
              <a:t>Bonnan</a:t>
            </a:r>
            <a:r>
              <a:rPr lang="en-US" sz="900" dirty="0">
                <a:effectLst/>
                <a:latin typeface="Calibri (body)"/>
              </a:rPr>
              <a:t> M, Valentino R, </a:t>
            </a:r>
            <a:r>
              <a:rPr lang="en-US" sz="900" dirty="0" err="1">
                <a:effectLst/>
                <a:latin typeface="Calibri (body)"/>
              </a:rPr>
              <a:t>Debeugny</a:t>
            </a:r>
            <a:r>
              <a:rPr lang="en-US" sz="900" dirty="0">
                <a:effectLst/>
                <a:latin typeface="Calibri (body)"/>
              </a:rPr>
              <a:t> S, et al. Short delay to initiate plasma exchange is the strongest predictor of outcome in severe attacks of NMO spectrum disorders. </a:t>
            </a:r>
            <a:r>
              <a:rPr lang="en-US" sz="900" i="1" dirty="0">
                <a:effectLst/>
                <a:latin typeface="Calibri (body)"/>
              </a:rPr>
              <a:t>J Neurol Neurosurg Psychiatry</a:t>
            </a:r>
            <a:r>
              <a:rPr lang="en-US" sz="900" dirty="0">
                <a:effectLst/>
                <a:latin typeface="Calibri (body)"/>
              </a:rPr>
              <a:t>. Published online 2018. doi:10.1136/jnnp-2017-316286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800" dirty="0" err="1">
                <a:effectLst/>
              </a:rPr>
              <a:t>Tahara</a:t>
            </a:r>
            <a:r>
              <a:rPr lang="en-US" sz="800" dirty="0">
                <a:effectLst/>
              </a:rPr>
              <a:t> M, </a:t>
            </a:r>
            <a:r>
              <a:rPr lang="en-US" sz="800" dirty="0" err="1">
                <a:effectLst/>
              </a:rPr>
              <a:t>Oeda</a:t>
            </a:r>
            <a:r>
              <a:rPr lang="en-US" sz="800" dirty="0">
                <a:effectLst/>
              </a:rPr>
              <a:t> T, Okada K, et al. Safety and efficacy of rituximab in neuromyelitis optica spectrum disorders (RIN-1 study): a </a:t>
            </a:r>
            <a:r>
              <a:rPr lang="en-US" sz="800" dirty="0" err="1">
                <a:effectLst/>
              </a:rPr>
              <a:t>multicentre</a:t>
            </a:r>
            <a:r>
              <a:rPr lang="en-US" sz="800" dirty="0">
                <a:effectLst/>
              </a:rPr>
              <a:t>, </a:t>
            </a:r>
            <a:r>
              <a:rPr lang="en-US" sz="800" dirty="0" err="1">
                <a:effectLst/>
              </a:rPr>
              <a:t>randomised</a:t>
            </a:r>
            <a:r>
              <a:rPr lang="en-US" sz="800" dirty="0">
                <a:effectLst/>
              </a:rPr>
              <a:t>, double-blind, placebo-controlled trial. </a:t>
            </a:r>
            <a:r>
              <a:rPr lang="en-US" sz="800" i="1" dirty="0">
                <a:effectLst/>
              </a:rPr>
              <a:t>Lancet Neurol</a:t>
            </a:r>
            <a:r>
              <a:rPr lang="en-US" sz="800" dirty="0">
                <a:effectLst/>
              </a:rPr>
              <a:t>. Published online 2020. doi:10.1016/S1474-4422(20)30066-1</a:t>
            </a:r>
            <a:r>
              <a:rPr lang="en-US" sz="900" dirty="0">
                <a:effectLst/>
                <a:latin typeface="Calibri (body)"/>
              </a:rPr>
              <a:t>Beh, Shin C., et al. “Transverse Myelitis.” </a:t>
            </a:r>
            <a:r>
              <a:rPr lang="en-US" sz="900" i="1" dirty="0">
                <a:effectLst/>
                <a:latin typeface="Calibri (body)"/>
              </a:rPr>
              <a:t>Neurologic Clinics</a:t>
            </a:r>
            <a:r>
              <a:rPr lang="en-US" sz="900" dirty="0">
                <a:effectLst/>
                <a:latin typeface="Calibri (body)"/>
              </a:rPr>
              <a:t>, 2013, doi:10.1016/j.ncl.2012.09.008.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800" dirty="0">
                <a:effectLst/>
              </a:rPr>
              <a:t>Barreras P, </a:t>
            </a:r>
            <a:r>
              <a:rPr lang="en-US" sz="800" dirty="0" err="1">
                <a:effectLst/>
              </a:rPr>
              <a:t>Vasileiou</a:t>
            </a:r>
            <a:r>
              <a:rPr lang="en-US" sz="800" dirty="0">
                <a:effectLst/>
              </a:rPr>
              <a:t> ES, </a:t>
            </a:r>
            <a:r>
              <a:rPr lang="en-US" sz="800" dirty="0" err="1">
                <a:effectLst/>
              </a:rPr>
              <a:t>Filippatou</a:t>
            </a:r>
            <a:r>
              <a:rPr lang="en-US" sz="800" dirty="0">
                <a:effectLst/>
              </a:rPr>
              <a:t> AG, et al. Long-term Effectiveness and Safety of Rituximab in Neuromyelitis Optica Spectrum Disorder and MOG Antibody Disease. </a:t>
            </a:r>
            <a:r>
              <a:rPr lang="en-US" sz="800" i="1" dirty="0">
                <a:effectLst/>
              </a:rPr>
              <a:t>Neurology</a:t>
            </a:r>
            <a:r>
              <a:rPr lang="en-US" sz="800" dirty="0">
                <a:effectLst/>
              </a:rPr>
              <a:t>. Published online 2022. doi:10.1212/WNL.0000000000201260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800" dirty="0">
                <a:effectLst/>
              </a:rPr>
              <a:t>Wang Y, Chang H, Zhang X, Yin L. Efficacy of rituximab in the treatment of neuromyelitis optica spectrum disorders: An update systematic review and meta -analysis. </a:t>
            </a:r>
            <a:r>
              <a:rPr lang="en-US" sz="800" i="1" dirty="0" err="1">
                <a:effectLst/>
              </a:rPr>
              <a:t>Mult</a:t>
            </a:r>
            <a:r>
              <a:rPr lang="en-US" sz="800" i="1" dirty="0">
                <a:effectLst/>
              </a:rPr>
              <a:t> </a:t>
            </a:r>
            <a:r>
              <a:rPr lang="en-US" sz="800" i="1" dirty="0" err="1">
                <a:effectLst/>
              </a:rPr>
              <a:t>Scler</a:t>
            </a:r>
            <a:r>
              <a:rPr lang="en-US" sz="800" i="1" dirty="0">
                <a:effectLst/>
              </a:rPr>
              <a:t> </a:t>
            </a:r>
            <a:r>
              <a:rPr lang="en-US" sz="800" i="1" dirty="0" err="1">
                <a:effectLst/>
              </a:rPr>
              <a:t>Relat</a:t>
            </a:r>
            <a:r>
              <a:rPr lang="en-US" sz="800" i="1" dirty="0">
                <a:effectLst/>
              </a:rPr>
              <a:t> </a:t>
            </a:r>
            <a:r>
              <a:rPr lang="en-US" sz="800" i="1" dirty="0" err="1">
                <a:effectLst/>
              </a:rPr>
              <a:t>Disord</a:t>
            </a:r>
            <a:r>
              <a:rPr lang="en-US" sz="800" dirty="0">
                <a:effectLst/>
              </a:rPr>
              <a:t>. Published online 2021. doi:10.1016/j.msard.2021.102843</a:t>
            </a:r>
            <a:br>
              <a:rPr lang="en-US" sz="900" dirty="0">
                <a:effectLst/>
                <a:latin typeface="Calibri (body)"/>
              </a:rPr>
            </a:br>
            <a:endParaRPr lang="en-US" sz="900" dirty="0">
              <a:effectLst/>
              <a:latin typeface="Calibri (body)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900" dirty="0">
                <a:effectLst/>
                <a:latin typeface="Calibri (body)"/>
              </a:rPr>
              <a:t>Lim, Pete A. C. “Transverse Myelitis.” </a:t>
            </a:r>
            <a:r>
              <a:rPr lang="en-US" sz="900" i="1" dirty="0">
                <a:effectLst/>
                <a:latin typeface="Calibri (body)"/>
              </a:rPr>
              <a:t>Essentials of Physical Medicine and Rehabilitation: Musculoskeletal Disorders, Pain, and Rehabilitation</a:t>
            </a:r>
            <a:r>
              <a:rPr lang="en-US" sz="900" dirty="0">
                <a:effectLst/>
                <a:latin typeface="Calibri (body)"/>
              </a:rPr>
              <a:t>, 2018, doi:10.1016/B978-0-323-54947-9.00162-0.</a:t>
            </a:r>
            <a:endParaRPr lang="en-US" sz="900" dirty="0">
              <a:effectLst/>
              <a:latin typeface="Calibri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CA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Eslam </a:t>
            </a:r>
            <a:r>
              <a:rPr lang="en-CA" sz="900" dirty="0" err="1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Shosha</a:t>
            </a:r>
            <a:r>
              <a:rPr lang="en-CA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 et al. (2018) Area of Postrema Syndrome, Neurology, 91 (17) e1642-e1651; DOI: 10.1212/WNL.0000000000006392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900" dirty="0">
                <a:effectLst/>
                <a:latin typeface="Calibri (body)"/>
              </a:rPr>
              <a:t>Kim HJ, Paul F, Lana-Peixoto MA, et al. MRI characteristics of neuromyelitis optica spectrum disorder: An international update. </a:t>
            </a:r>
            <a:r>
              <a:rPr lang="en-US" sz="900" i="1" dirty="0">
                <a:effectLst/>
                <a:latin typeface="Calibri (body)"/>
              </a:rPr>
              <a:t>Neurology</a:t>
            </a:r>
            <a:r>
              <a:rPr lang="en-US" sz="900" dirty="0">
                <a:effectLst/>
                <a:latin typeface="Calibri (body)"/>
              </a:rPr>
              <a:t>. Published online 2015. doi:10.1212/WNL.0000000000001367</a:t>
            </a:r>
            <a:br>
              <a:rPr lang="en-US" sz="900" dirty="0">
                <a:effectLst/>
                <a:latin typeface="Calibri (body)"/>
              </a:rPr>
            </a:br>
            <a:endParaRPr lang="en-CA" sz="900" dirty="0">
              <a:latin typeface="Calibri (body)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CA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Melanie Truong-Le &amp; Bart </a:t>
            </a:r>
            <a:r>
              <a:rPr lang="en-CA" sz="900" dirty="0" err="1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Chwalisz</a:t>
            </a:r>
            <a:r>
              <a:rPr lang="en-CA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 (2020) Antibody Testing in Atypical Optic Neuritis, Seminars in Ophthalmology, 35:5-6, 287-295, DOI: </a:t>
            </a:r>
            <a:r>
              <a:rPr lang="en-CA" sz="900" u="sng" dirty="0">
                <a:solidFill>
                  <a:srgbClr val="0563C1"/>
                </a:solidFill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10.1080/08820538.2020.1820047</a:t>
            </a:r>
            <a:endParaRPr lang="en-US" sz="900" u="sng" dirty="0">
              <a:solidFill>
                <a:srgbClr val="0563C1"/>
              </a:solidFill>
              <a:latin typeface="Calibri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</a:rPr>
              <a:t>Chen, J. (2019, June 3). </a:t>
            </a:r>
            <a:r>
              <a:rPr lang="en-US" sz="900" i="1" dirty="0">
                <a:effectLst/>
                <a:latin typeface="Calibri (body)"/>
              </a:rPr>
              <a:t>Optic Neuritis in the Era of Biomarkers</a:t>
            </a:r>
            <a:r>
              <a:rPr lang="en-US" sz="900" dirty="0">
                <a:effectLst/>
                <a:latin typeface="Calibri (body)"/>
              </a:rPr>
              <a:t>. MCL Education. Retrieved August 14, 2022, from https://news.mayocliniclabs.com/2019/06/03/optic-neuritis-in-the-era-of-biomarkers/ </a:t>
            </a:r>
            <a:endParaRPr lang="en-US" sz="900" dirty="0">
              <a:latin typeface="Calibri (body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Levin, Marc H. “Advances in Neuromyelitis Optica: Take Them to the Clinic.” </a:t>
            </a:r>
            <a:r>
              <a:rPr lang="en-US" sz="900" i="1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Journal of Neuro-Ophthalmology</a:t>
            </a: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, 2017, doi:10.1097/WNO.0000000000000509.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Ogawa, Yu, et al. “A Case of Recurrent Refractory Bilateral Optic Neuritis with Positivity for Anti-AQP4 Antibody at the Third Test.” </a:t>
            </a:r>
            <a:r>
              <a:rPr lang="en-US" sz="900" i="1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Neuro-Ophthalmology Japan</a:t>
            </a:r>
            <a:r>
              <a:rPr lang="en-US" sz="900" dirty="0">
                <a:effectLst/>
                <a:latin typeface="Calibri (body)"/>
                <a:ea typeface="Calibri" panose="020F0502020204030204" pitchFamily="34" charset="0"/>
                <a:cs typeface="Times New Roman" panose="02020603050405020304" pitchFamily="18" charset="0"/>
              </a:rPr>
              <a:t>, 2015.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900" dirty="0">
              <a:latin typeface="Calibri (body)"/>
            </a:endParaRPr>
          </a:p>
        </p:txBody>
      </p:sp>
      <p:pic>
        <p:nvPicPr>
          <p:cNvPr id="6" name="38 Recorded Sound">
            <a:hlinkClick r:id="" action="ppaction://media"/>
            <a:extLst>
              <a:ext uri="{FF2B5EF4-FFF2-40B4-BE49-F238E27FC236}">
                <a16:creationId xmlns:a16="http://schemas.microsoft.com/office/drawing/2014/main" id="{3905BD99-B4F4-9183-FBCA-6B221F7942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5382" y="611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9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91"/>
    </mc:Choice>
    <mc:Fallback xmlns="">
      <p:transition spd="slow" advTm="5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4266341-0355-4899-AECC-528BDC6CACB5}"/>
</file>

<file path=customXml/itemProps2.xml><?xml version="1.0" encoding="utf-8"?>
<ds:datastoreItem xmlns:ds="http://schemas.openxmlformats.org/officeDocument/2006/customXml" ds:itemID="{17A98092-7F98-4C99-A7F7-9903C2FA6455}"/>
</file>

<file path=customXml/itemProps3.xml><?xml version="1.0" encoding="utf-8"?>
<ds:datastoreItem xmlns:ds="http://schemas.openxmlformats.org/officeDocument/2006/customXml" ds:itemID="{50E16E39-C3EC-4A63-929F-9922684E1B8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2881</Words>
  <Application>Microsoft Office PowerPoint</Application>
  <PresentationFormat>Widescreen</PresentationFormat>
  <Paragraphs>259</Paragraphs>
  <Slides>38</Slides>
  <Notes>25</Notes>
  <HiddenSlides>0</HiddenSlides>
  <MMClips>38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Arial</vt:lpstr>
      <vt:lpstr>Calibri</vt:lpstr>
      <vt:lpstr>Calibri (body)</vt:lpstr>
      <vt:lpstr>Calibri Light</vt:lpstr>
      <vt:lpstr>1_Office Theme</vt:lpstr>
      <vt:lpstr>Sequential Optic Neuritis hic…hic…hic…</vt:lpstr>
      <vt:lpstr>44-Year-Old Man with Severe Vision Loss</vt:lpstr>
      <vt:lpstr>44-Year-Old Man with Severe Vision Loss</vt:lpstr>
      <vt:lpstr>44-Year-Old Man with Severe Vision Loss </vt:lpstr>
      <vt:lpstr>What is your next step?</vt:lpstr>
      <vt:lpstr>Answer: B! MRI Brain and Orbits  Coronal T2-FLAIR without contrast July 2020 </vt:lpstr>
      <vt:lpstr>Diagnosis: Right Optic Neuritis</vt:lpstr>
      <vt:lpstr>Follow-Up: Right Optic Neuritis</vt:lpstr>
      <vt:lpstr>December 2020  - “My vision has not improved in the right eye!”  - Vision 20/400 OD and 20/20 OS - Persistent 3+ Right APD - Development of right optic disc pallor </vt:lpstr>
      <vt:lpstr>Octopus Visual Fields  (December 2020) </vt:lpstr>
      <vt:lpstr>Four months later - April 2021</vt:lpstr>
      <vt:lpstr>1.5 years later… February 2022</vt:lpstr>
      <vt:lpstr>February 2022</vt:lpstr>
      <vt:lpstr>Octopus Visual Fields February 2022</vt:lpstr>
      <vt:lpstr>Previous right optic neuritis, new left sided pain!</vt:lpstr>
      <vt:lpstr>What is your next step?</vt:lpstr>
      <vt:lpstr>Answer: Option D!  </vt:lpstr>
      <vt:lpstr>Few Days later…</vt:lpstr>
      <vt:lpstr>We decide to repeat his bloodwork   March 2022 Investigation Results</vt:lpstr>
      <vt:lpstr>Visual Fields March 2022 </vt:lpstr>
      <vt:lpstr>MRI Brain and Spine with and without contrast  March 2022</vt:lpstr>
      <vt:lpstr>May 2022 Final Follow Up</vt:lpstr>
      <vt:lpstr>OCT  May 2022</vt:lpstr>
      <vt:lpstr>PowerPoint Presentation</vt:lpstr>
      <vt:lpstr>Diagnosis: Neuromyelitis Optica (NMO)</vt:lpstr>
      <vt:lpstr>Diagnosing NMO</vt:lpstr>
      <vt:lpstr>Optic Neuritis in NMO</vt:lpstr>
      <vt:lpstr>Clinical Testing for Neuromyelitis Optica </vt:lpstr>
      <vt:lpstr>Early diagnosis and treatment are crucial</vt:lpstr>
      <vt:lpstr>Long Term Treatment for NMO</vt:lpstr>
      <vt:lpstr>Transverse Myelitis in NMO</vt:lpstr>
      <vt:lpstr>Brain Lesions in NMO</vt:lpstr>
      <vt:lpstr>Area Postrema Syndrome  – Uncontrolled Hiccups! </vt:lpstr>
      <vt:lpstr>Serological Testing for NMO</vt:lpstr>
      <vt:lpstr>Seroconversion in Neuromyelitis Optica </vt:lpstr>
      <vt:lpstr>Learning Points</vt:lpstr>
      <vt:lpstr>Learning Points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Sequential Optic Neuritis hic…hic…hic…</dc:title>
  <dc:creator>Daisy Liu</dc:creator>
  <cp:lastModifiedBy>Daisy Liu</cp:lastModifiedBy>
  <cp:revision>1</cp:revision>
  <dcterms:created xsi:type="dcterms:W3CDTF">2024-05-03T18:34:45Z</dcterms:created>
  <dcterms:modified xsi:type="dcterms:W3CDTF">2024-05-03T18:35:24Z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