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3"/>
  </p:notesMasterIdLst>
  <p:sldIdLst>
    <p:sldId id="258" r:id="rId5"/>
    <p:sldId id="259" r:id="rId6"/>
    <p:sldId id="306" r:id="rId7"/>
    <p:sldId id="289" r:id="rId8"/>
    <p:sldId id="287" r:id="rId9"/>
    <p:sldId id="290" r:id="rId10"/>
    <p:sldId id="323" r:id="rId11"/>
    <p:sldId id="286" r:id="rId12"/>
    <p:sldId id="322" r:id="rId13"/>
    <p:sldId id="315" r:id="rId14"/>
    <p:sldId id="288" r:id="rId15"/>
    <p:sldId id="316" r:id="rId16"/>
    <p:sldId id="317" r:id="rId17"/>
    <p:sldId id="318" r:id="rId18"/>
    <p:sldId id="297" r:id="rId19"/>
    <p:sldId id="307" r:id="rId20"/>
    <p:sldId id="284" r:id="rId21"/>
    <p:sldId id="311" r:id="rId22"/>
    <p:sldId id="319" r:id="rId23"/>
    <p:sldId id="320" r:id="rId24"/>
    <p:sldId id="312" r:id="rId25"/>
    <p:sldId id="325" r:id="rId26"/>
    <p:sldId id="308" r:id="rId27"/>
    <p:sldId id="321" r:id="rId28"/>
    <p:sldId id="324" r:id="rId29"/>
    <p:sldId id="314" r:id="rId30"/>
    <p:sldId id="282" r:id="rId31"/>
    <p:sldId id="28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bramanian, Prem" initials="SP" lastIdx="4" clrIdx="0"/>
  <p:cmAuthor id="2" name="Vladislav Bekerman" initials="VB" lastIdx="4" clrIdx="1"/>
  <p:cmAuthor id="3" name="Microsoft Office User" initials="MOU" lastIdx="9" clrIdx="2">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5B6F"/>
    <a:srgbClr val="55829B"/>
    <a:srgbClr val="0F2B4E"/>
    <a:srgbClr val="4B748B"/>
    <a:srgbClr val="1F939A"/>
    <a:srgbClr val="62B5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A130F5-D143-8030-E1E2-B3D78DD83D16}" v="96" dt="2024-06-18T00:27:43.334"/>
    <p1510:client id="{905EF688-792B-2B8B-5665-86580D77FAB0}" v="14" dt="2024-06-19T02:22:30.082"/>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74" autoAdjust="0"/>
    <p:restoredTop sz="71729" autoAdjust="0"/>
  </p:normalViewPr>
  <p:slideViewPr>
    <p:cSldViewPr snapToGrid="0" snapToObjects="1">
      <p:cViewPr varScale="1">
        <p:scale>
          <a:sx n="74" d="100"/>
          <a:sy n="74" d="100"/>
        </p:scale>
        <p:origin x="728" y="184"/>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789D0D-C076-4221-B6CE-F6D177721025}" type="datetimeFigureOut">
              <a:rPr lang="en-US" smtClean="0"/>
              <a:t>6/18/2024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2A17EC-4D04-40A7-B3A0-ABAA5973FB94}" type="slidenum">
              <a:rPr lang="en-US" smtClean="0"/>
              <a:t>‹#›</a:t>
            </a:fld>
            <a:endParaRPr lang="en-US"/>
          </a:p>
        </p:txBody>
      </p:sp>
    </p:spTree>
    <p:extLst>
      <p:ext uri="{BB962C8B-B14F-4D97-AF65-F5344CB8AC3E}">
        <p14:creationId xmlns:p14="http://schemas.microsoft.com/office/powerpoint/2010/main" val="211490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1</a:t>
            </a:fld>
            <a:endParaRPr lang="en-US"/>
          </a:p>
        </p:txBody>
      </p:sp>
    </p:spTree>
    <p:extLst>
      <p:ext uri="{BB962C8B-B14F-4D97-AF65-F5344CB8AC3E}">
        <p14:creationId xmlns:p14="http://schemas.microsoft.com/office/powerpoint/2010/main" val="153582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a:cs typeface="Arial"/>
            </a:endParaRPr>
          </a:p>
        </p:txBody>
      </p:sp>
    </p:spTree>
    <p:extLst>
      <p:ext uri="{BB962C8B-B14F-4D97-AF65-F5344CB8AC3E}">
        <p14:creationId xmlns:p14="http://schemas.microsoft.com/office/powerpoint/2010/main" val="629874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cs typeface="Arial"/>
            </a:endParaRPr>
          </a:p>
        </p:txBody>
      </p:sp>
    </p:spTree>
    <p:extLst>
      <p:ext uri="{BB962C8B-B14F-4D97-AF65-F5344CB8AC3E}">
        <p14:creationId xmlns:p14="http://schemas.microsoft.com/office/powerpoint/2010/main" val="1529696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CD5BA9-0F52-4605-9E69-C49E005FB280}" type="slidenum">
              <a:rPr lang="en-US" smtClean="0"/>
              <a:t>4</a:t>
            </a:fld>
            <a:endParaRPr lang="en-US"/>
          </a:p>
        </p:txBody>
      </p:sp>
    </p:spTree>
    <p:extLst>
      <p:ext uri="{BB962C8B-B14F-4D97-AF65-F5344CB8AC3E}">
        <p14:creationId xmlns:p14="http://schemas.microsoft.com/office/powerpoint/2010/main" val="679167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posterior segment: sharp, flat and yellow optic disc nerves. The retina was unremarkable in both eyes. </a:t>
            </a:r>
          </a:p>
          <a:p>
            <a:r>
              <a:rPr lang="en-US" dirty="0"/>
              <a:t>What testing would you order now?</a:t>
            </a:r>
          </a:p>
        </p:txBody>
      </p:sp>
      <p:sp>
        <p:nvSpPr>
          <p:cNvPr id="4" name="Slide Number Placeholder 3"/>
          <p:cNvSpPr>
            <a:spLocks noGrp="1"/>
          </p:cNvSpPr>
          <p:nvPr>
            <p:ph type="sldNum" sz="quarter" idx="5"/>
          </p:nvPr>
        </p:nvSpPr>
        <p:spPr/>
        <p:txBody>
          <a:bodyPr/>
          <a:lstStyle/>
          <a:p>
            <a:fld id="{ED2A17EC-4D04-40A7-B3A0-ABAA5973FB94}" type="slidenum">
              <a:rPr lang="en-US" smtClean="0"/>
              <a:t>5</a:t>
            </a:fld>
            <a:endParaRPr lang="en-US"/>
          </a:p>
        </p:txBody>
      </p:sp>
    </p:spTree>
    <p:extLst>
      <p:ext uri="{BB962C8B-B14F-4D97-AF65-F5344CB8AC3E}">
        <p14:creationId xmlns:p14="http://schemas.microsoft.com/office/powerpoint/2010/main" val="3591470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2A17EC-4D04-40A7-B3A0-ABAA5973FB94}" type="slidenum">
              <a:rPr lang="en-US" smtClean="0"/>
              <a:t>6</a:t>
            </a:fld>
            <a:endParaRPr lang="en-US"/>
          </a:p>
        </p:txBody>
      </p:sp>
    </p:spTree>
    <p:extLst>
      <p:ext uri="{BB962C8B-B14F-4D97-AF65-F5344CB8AC3E}">
        <p14:creationId xmlns:p14="http://schemas.microsoft.com/office/powerpoint/2010/main" val="2015814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noProof="0" dirty="0"/>
              <a:t>First AION may not have color vision abnormalities that are evident in standard color testing. </a:t>
            </a:r>
          </a:p>
          <a:p>
            <a:endParaRPr lang="en-US" noProof="0" dirty="0"/>
          </a:p>
          <a:p>
            <a:r>
              <a:rPr lang="en-US" noProof="0" dirty="0"/>
              <a:t>Then, the way I interpret the chart, the only case that are to be neuroimaged are those leading to the box at the bottom middle, meaning a non-sophisticated user may think we do not image optic neuritis, traumatic optic neuropathy… I think the slide needs be reworked or have additional text added to clarify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222222"/>
                </a:solidFill>
                <a:effectLst/>
                <a:latin typeface="Arial" panose="020B0604020202020204" pitchFamily="34" charset="0"/>
                <a:ea typeface="Arial" panose="020B0604020202020204" pitchFamily="34" charset="0"/>
              </a:rPr>
              <a:t>We understand the concern, we add clarification. Always remembering the objective of the presentation</a:t>
            </a:r>
            <a:endParaRPr lang="es-MX" sz="1800" dirty="0">
              <a:effectLst/>
              <a:latin typeface="Arial" panose="020B0604020202020204" pitchFamily="34" charset="0"/>
              <a:ea typeface="Arial" panose="020B0604020202020204" pitchFamily="34" charset="0"/>
            </a:endParaRPr>
          </a:p>
          <a:p>
            <a:endParaRPr lang="en-US" noProof="0" dirty="0"/>
          </a:p>
          <a:p>
            <a:endParaRPr lang="en-US" noProof="0" dirty="0"/>
          </a:p>
        </p:txBody>
      </p:sp>
      <p:sp>
        <p:nvSpPr>
          <p:cNvPr id="4" name="Marcador de número de diapositiva 3"/>
          <p:cNvSpPr>
            <a:spLocks noGrp="1"/>
          </p:cNvSpPr>
          <p:nvPr>
            <p:ph type="sldNum" sz="quarter" idx="5"/>
          </p:nvPr>
        </p:nvSpPr>
        <p:spPr/>
        <p:txBody>
          <a:bodyPr/>
          <a:lstStyle/>
          <a:p>
            <a:fld id="{ED2A17EC-4D04-40A7-B3A0-ABAA5973FB94}" type="slidenum">
              <a:rPr lang="en-US" smtClean="0"/>
              <a:t>7</a:t>
            </a:fld>
            <a:endParaRPr lang="en-US"/>
          </a:p>
        </p:txBody>
      </p:sp>
    </p:spTree>
    <p:extLst>
      <p:ext uri="{BB962C8B-B14F-4D97-AF65-F5344CB8AC3E}">
        <p14:creationId xmlns:p14="http://schemas.microsoft.com/office/powerpoint/2010/main" val="4176249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nSpc>
                <a:spcPct val="115000"/>
              </a:lnSpc>
            </a:pPr>
            <a:r>
              <a:rPr lang="en-US" sz="1800" i="1" dirty="0">
                <a:solidFill>
                  <a:srgbClr val="222222"/>
                </a:solidFill>
                <a:effectLst/>
                <a:highlight>
                  <a:srgbClr val="FFFFFF"/>
                </a:highlight>
                <a:latin typeface="Arial" panose="020B0604020202020204" pitchFamily="34" charset="0"/>
                <a:ea typeface="Arial" panose="020B0604020202020204" pitchFamily="34" charset="0"/>
              </a:rPr>
              <a:t>I think slides 8,9,10 would be better if they had arrows flying in pointing out what the user should observe </a:t>
            </a:r>
            <a:endParaRPr lang="es-MX" sz="1800" dirty="0">
              <a:effectLst/>
              <a:latin typeface="Arial" panose="020B0604020202020204" pitchFamily="34" charset="0"/>
              <a:ea typeface="Arial" panose="020B0604020202020204" pitchFamily="34" charset="0"/>
            </a:endParaRPr>
          </a:p>
          <a:p>
            <a:pPr>
              <a:lnSpc>
                <a:spcPct val="115000"/>
              </a:lnSpc>
            </a:pPr>
            <a:r>
              <a:rPr lang="en-US" sz="1800" b="1" dirty="0">
                <a:solidFill>
                  <a:srgbClr val="222222"/>
                </a:solidFill>
                <a:effectLst/>
                <a:latin typeface="Arial" panose="020B0604020202020204" pitchFamily="34" charset="0"/>
                <a:ea typeface="Arial" panose="020B0604020202020204" pitchFamily="34" charset="0"/>
              </a:rPr>
              <a:t>Have been added</a:t>
            </a:r>
            <a:endParaRPr lang="es-MX" sz="1800" dirty="0">
              <a:effectLst/>
              <a:latin typeface="Arial" panose="020B0604020202020204" pitchFamily="34" charset="0"/>
              <a:ea typeface="Arial" panose="020B0604020202020204" pitchFamily="34" charset="0"/>
            </a:endParaRPr>
          </a:p>
          <a:p>
            <a:endParaRPr lang="es-MX" dirty="0">
              <a:cs typeface="Calibri" panose="020F0502020204030204"/>
            </a:endParaRPr>
          </a:p>
        </p:txBody>
      </p:sp>
      <p:sp>
        <p:nvSpPr>
          <p:cNvPr id="4" name="Marcador de número de diapositiva 3"/>
          <p:cNvSpPr>
            <a:spLocks noGrp="1"/>
          </p:cNvSpPr>
          <p:nvPr>
            <p:ph type="sldNum" sz="quarter" idx="5"/>
          </p:nvPr>
        </p:nvSpPr>
        <p:spPr/>
        <p:txBody>
          <a:bodyPr/>
          <a:lstStyle/>
          <a:p>
            <a:fld id="{FA3434E6-AA93-5840-A4D2-1B2CD25FC3F1}" type="slidenum">
              <a:rPr lang="es-MX" smtClean="0"/>
              <a:t>8</a:t>
            </a:fld>
            <a:endParaRPr lang="es-MX"/>
          </a:p>
        </p:txBody>
      </p:sp>
    </p:spTree>
    <p:extLst>
      <p:ext uri="{BB962C8B-B14F-4D97-AF65-F5344CB8AC3E}">
        <p14:creationId xmlns:p14="http://schemas.microsoft.com/office/powerpoint/2010/main" val="3470937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nSpc>
                <a:spcPct val="115000"/>
              </a:lnSpc>
            </a:pPr>
            <a:r>
              <a:rPr lang="en-US" sz="1800" i="1" dirty="0">
                <a:solidFill>
                  <a:srgbClr val="222222"/>
                </a:solidFill>
                <a:effectLst/>
                <a:highlight>
                  <a:srgbClr val="FFFFFF"/>
                </a:highlight>
                <a:latin typeface="Arial" panose="020B0604020202020204" pitchFamily="34" charset="0"/>
                <a:ea typeface="Arial" panose="020B0604020202020204" pitchFamily="34" charset="0"/>
              </a:rPr>
              <a:t>I think slides 8,9,10 would be better if they had arrows flying in pointing out what the user should observe </a:t>
            </a:r>
            <a:endParaRPr lang="es-MX" sz="1800" dirty="0">
              <a:effectLst/>
              <a:latin typeface="Arial" panose="020B0604020202020204" pitchFamily="34" charset="0"/>
              <a:ea typeface="Arial" panose="020B0604020202020204" pitchFamily="34" charset="0"/>
            </a:endParaRPr>
          </a:p>
          <a:p>
            <a:pPr>
              <a:lnSpc>
                <a:spcPct val="115000"/>
              </a:lnSpc>
            </a:pPr>
            <a:r>
              <a:rPr lang="en-US" sz="1800" b="1" dirty="0">
                <a:solidFill>
                  <a:srgbClr val="222222"/>
                </a:solidFill>
                <a:effectLst/>
                <a:latin typeface="Arial" panose="020B0604020202020204" pitchFamily="34" charset="0"/>
                <a:ea typeface="Arial" panose="020B0604020202020204" pitchFamily="34" charset="0"/>
              </a:rPr>
              <a:t>Have been added</a:t>
            </a:r>
            <a:endParaRPr lang="es-MX" sz="1800" dirty="0">
              <a:effectLst/>
              <a:latin typeface="Arial" panose="020B0604020202020204" pitchFamily="34" charset="0"/>
              <a:ea typeface="Arial" panose="020B0604020202020204" pitchFamily="34" charset="0"/>
            </a:endParaRPr>
          </a:p>
          <a:p>
            <a:endParaRPr lang="es-MX" dirty="0"/>
          </a:p>
        </p:txBody>
      </p:sp>
      <p:sp>
        <p:nvSpPr>
          <p:cNvPr id="4" name="Marcador de número de diapositiva 3"/>
          <p:cNvSpPr>
            <a:spLocks noGrp="1"/>
          </p:cNvSpPr>
          <p:nvPr>
            <p:ph type="sldNum" sz="quarter" idx="5"/>
          </p:nvPr>
        </p:nvSpPr>
        <p:spPr/>
        <p:txBody>
          <a:bodyPr/>
          <a:lstStyle/>
          <a:p>
            <a:fld id="{FA3434E6-AA93-5840-A4D2-1B2CD25FC3F1}" type="slidenum">
              <a:rPr lang="es-MX" smtClean="0"/>
              <a:t>9</a:t>
            </a:fld>
            <a:endParaRPr lang="es-MX"/>
          </a:p>
        </p:txBody>
      </p:sp>
    </p:spTree>
    <p:extLst>
      <p:ext uri="{BB962C8B-B14F-4D97-AF65-F5344CB8AC3E}">
        <p14:creationId xmlns:p14="http://schemas.microsoft.com/office/powerpoint/2010/main" val="249605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US" sz="1800" i="1" dirty="0">
                <a:solidFill>
                  <a:srgbClr val="222222"/>
                </a:solidFill>
                <a:effectLst/>
                <a:highlight>
                  <a:srgbClr val="FFFFFF"/>
                </a:highlight>
                <a:latin typeface="Arial" panose="020B0604020202020204" pitchFamily="34" charset="0"/>
                <a:ea typeface="Arial" panose="020B0604020202020204" pitchFamily="34" charset="0"/>
              </a:rPr>
              <a:t>I think slides 8,9,10 would be better if they had arrows flying in pointing out what the user should observe </a:t>
            </a:r>
            <a:endParaRPr lang="es-MX" sz="1800" dirty="0">
              <a:effectLst/>
              <a:latin typeface="Arial" panose="020B0604020202020204" pitchFamily="34" charset="0"/>
              <a:ea typeface="Arial" panose="020B0604020202020204" pitchFamily="34" charset="0"/>
            </a:endParaRPr>
          </a:p>
          <a:p>
            <a:pPr>
              <a:lnSpc>
                <a:spcPct val="115000"/>
              </a:lnSpc>
            </a:pPr>
            <a:r>
              <a:rPr lang="en-US" sz="1800" b="1" dirty="0">
                <a:solidFill>
                  <a:srgbClr val="222222"/>
                </a:solidFill>
                <a:effectLst/>
                <a:latin typeface="Arial" panose="020B0604020202020204" pitchFamily="34" charset="0"/>
                <a:ea typeface="Arial" panose="020B0604020202020204" pitchFamily="34" charset="0"/>
              </a:rPr>
              <a:t>Have been added</a:t>
            </a:r>
            <a:endParaRPr lang="es-MX" sz="1800" dirty="0">
              <a:effectLst/>
              <a:latin typeface="Arial" panose="020B0604020202020204" pitchFamily="34" charset="0"/>
              <a:ea typeface="Arial" panose="020B0604020202020204" pitchFamily="34" charset="0"/>
            </a:endParaRPr>
          </a:p>
          <a:p>
            <a:endParaRPr lang="en-US" dirty="0">
              <a:cs typeface="Calibri"/>
            </a:endParaRPr>
          </a:p>
        </p:txBody>
      </p:sp>
      <p:sp>
        <p:nvSpPr>
          <p:cNvPr id="4" name="Slide Number Placeholder 3"/>
          <p:cNvSpPr>
            <a:spLocks noGrp="1"/>
          </p:cNvSpPr>
          <p:nvPr>
            <p:ph type="sldNum" sz="quarter" idx="5"/>
          </p:nvPr>
        </p:nvSpPr>
        <p:spPr/>
        <p:txBody>
          <a:bodyPr/>
          <a:lstStyle/>
          <a:p>
            <a:fld id="{ED2A17EC-4D04-40A7-B3A0-ABAA5973FB94}" type="slidenum">
              <a:rPr lang="en-US" smtClean="0"/>
              <a:t>10</a:t>
            </a:fld>
            <a:endParaRPr lang="en-US"/>
          </a:p>
        </p:txBody>
      </p:sp>
    </p:spTree>
    <p:extLst>
      <p:ext uri="{BB962C8B-B14F-4D97-AF65-F5344CB8AC3E}">
        <p14:creationId xmlns:p14="http://schemas.microsoft.com/office/powerpoint/2010/main" val="656648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5"/>
          </p:nvPr>
        </p:nvSpPr>
        <p:spPr/>
        <p:txBody>
          <a:bodyPr/>
          <a:lstStyle/>
          <a:p>
            <a:fld id="{ED2A17EC-4D04-40A7-B3A0-ABAA5973FB94}" type="slidenum">
              <a:rPr lang="en-US" smtClean="0"/>
              <a:t>11</a:t>
            </a:fld>
            <a:endParaRPr lang="en-US"/>
          </a:p>
        </p:txBody>
      </p:sp>
    </p:spTree>
    <p:extLst>
      <p:ext uri="{BB962C8B-B14F-4D97-AF65-F5344CB8AC3E}">
        <p14:creationId xmlns:p14="http://schemas.microsoft.com/office/powerpoint/2010/main" val="1243637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nSpc>
                <a:spcPct val="115000"/>
              </a:lnSpc>
            </a:pPr>
            <a:r>
              <a:rPr lang="en-US" sz="1800" i="1" dirty="0">
                <a:solidFill>
                  <a:srgbClr val="222222"/>
                </a:solidFill>
                <a:effectLst/>
                <a:highlight>
                  <a:srgbClr val="FFFFFF"/>
                </a:highlight>
                <a:latin typeface="Arial" panose="020B0604020202020204" pitchFamily="34" charset="0"/>
                <a:ea typeface="Arial" panose="020B0604020202020204" pitchFamily="34" charset="0"/>
              </a:rPr>
              <a:t>Slide 12- narration will, I hope include differentiating </a:t>
            </a:r>
            <a:r>
              <a:rPr lang="en-US" sz="1800" i="1" dirty="0" err="1">
                <a:solidFill>
                  <a:srgbClr val="222222"/>
                </a:solidFill>
                <a:effectLst/>
                <a:highlight>
                  <a:srgbClr val="FFFFFF"/>
                </a:highlight>
                <a:latin typeface="Arial" panose="020B0604020202020204" pitchFamily="34" charset="0"/>
                <a:ea typeface="Arial" panose="020B0604020202020204" pitchFamily="34" charset="0"/>
              </a:rPr>
              <a:t>pacyhy</a:t>
            </a:r>
            <a:r>
              <a:rPr lang="en-US" sz="1800" i="1" dirty="0">
                <a:solidFill>
                  <a:srgbClr val="222222"/>
                </a:solidFill>
                <a:effectLst/>
                <a:highlight>
                  <a:srgbClr val="FFFFFF"/>
                </a:highlight>
                <a:latin typeface="Arial" panose="020B0604020202020204" pitchFamily="34" charset="0"/>
                <a:ea typeface="Arial" panose="020B0604020202020204" pitchFamily="34" charset="0"/>
              </a:rPr>
              <a:t> from </a:t>
            </a:r>
            <a:r>
              <a:rPr lang="en-US" sz="1800" i="1" dirty="0" err="1">
                <a:solidFill>
                  <a:srgbClr val="222222"/>
                </a:solidFill>
                <a:effectLst/>
                <a:highlight>
                  <a:srgbClr val="FFFFFF"/>
                </a:highlight>
                <a:latin typeface="Arial" panose="020B0604020202020204" pitchFamily="34" charset="0"/>
                <a:ea typeface="Arial" panose="020B0604020202020204" pitchFamily="34" charset="0"/>
              </a:rPr>
              <a:t>leptomengitis</a:t>
            </a:r>
            <a:r>
              <a:rPr lang="en-US" sz="1800" i="1" dirty="0">
                <a:solidFill>
                  <a:srgbClr val="222222"/>
                </a:solidFill>
                <a:effectLst/>
                <a:highlight>
                  <a:srgbClr val="FFFFFF"/>
                </a:highlight>
                <a:latin typeface="Arial" panose="020B0604020202020204" pitchFamily="34" charset="0"/>
                <a:ea typeface="Arial" panose="020B0604020202020204" pitchFamily="34" charset="0"/>
              </a:rPr>
              <a:t>? </a:t>
            </a:r>
            <a:endParaRPr lang="es-MX" sz="1800" dirty="0">
              <a:effectLst/>
              <a:latin typeface="Arial" panose="020B0604020202020204" pitchFamily="34" charset="0"/>
              <a:ea typeface="Arial" panose="020B0604020202020204" pitchFamily="34" charset="0"/>
            </a:endParaRPr>
          </a:p>
          <a:p>
            <a:pPr>
              <a:lnSpc>
                <a:spcPct val="115000"/>
              </a:lnSpc>
            </a:pPr>
            <a:r>
              <a:rPr lang="en-US" sz="1800" b="1" dirty="0">
                <a:solidFill>
                  <a:srgbClr val="222222"/>
                </a:solidFill>
                <a:effectLst/>
                <a:latin typeface="Arial" panose="020B0604020202020204" pitchFamily="34" charset="0"/>
                <a:ea typeface="Arial" panose="020B0604020202020204" pitchFamily="34" charset="0"/>
              </a:rPr>
              <a:t>This was exactly the idea of the narration for this slide.</a:t>
            </a:r>
            <a:endParaRPr lang="es-MX" sz="1800" dirty="0">
              <a:effectLst/>
              <a:latin typeface="Arial" panose="020B0604020202020204" pitchFamily="34" charset="0"/>
              <a:ea typeface="Arial" panose="020B0604020202020204" pitchFamily="34" charset="0"/>
            </a:endParaRPr>
          </a:p>
          <a:p>
            <a:endParaRPr lang="en-US" noProof="0" dirty="0">
              <a:cs typeface="Calibri"/>
            </a:endParaRPr>
          </a:p>
        </p:txBody>
      </p:sp>
      <p:sp>
        <p:nvSpPr>
          <p:cNvPr id="4" name="Marcador de número de diapositiva 3"/>
          <p:cNvSpPr>
            <a:spLocks noGrp="1"/>
          </p:cNvSpPr>
          <p:nvPr>
            <p:ph type="sldNum" sz="quarter" idx="5"/>
          </p:nvPr>
        </p:nvSpPr>
        <p:spPr/>
        <p:txBody>
          <a:bodyPr/>
          <a:lstStyle/>
          <a:p>
            <a:fld id="{ED2A17EC-4D04-40A7-B3A0-ABAA5973FB94}" type="slidenum">
              <a:rPr lang="en-US" smtClean="0"/>
              <a:t>12</a:t>
            </a:fld>
            <a:endParaRPr lang="en-US"/>
          </a:p>
        </p:txBody>
      </p:sp>
    </p:spTree>
    <p:extLst>
      <p:ext uri="{BB962C8B-B14F-4D97-AF65-F5344CB8AC3E}">
        <p14:creationId xmlns:p14="http://schemas.microsoft.com/office/powerpoint/2010/main" val="3515413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ED2A17EC-4D04-40A7-B3A0-ABAA5973FB94}" type="slidenum">
              <a:rPr lang="en-US" smtClean="0"/>
              <a:t>13</a:t>
            </a:fld>
            <a:endParaRPr lang="en-US"/>
          </a:p>
        </p:txBody>
      </p:sp>
    </p:spTree>
    <p:extLst>
      <p:ext uri="{BB962C8B-B14F-4D97-AF65-F5344CB8AC3E}">
        <p14:creationId xmlns:p14="http://schemas.microsoft.com/office/powerpoint/2010/main" val="26531021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800" dirty="0">
                <a:effectLst/>
                <a:latin typeface="Calibri" panose="020F0502020204030204" pitchFamily="34" charset="0"/>
                <a:ea typeface="Calibri" panose="020F0502020204030204" pitchFamily="34" charset="0"/>
                <a:cs typeface="Times New Roman" panose="02020603050405020304" pitchFamily="18" charset="0"/>
              </a:rPr>
              <a:t>The main causes of pachymeningitis are classified as: inflammatory, idiopathic, infectious, neoplastic and others etiologies.  The differential must be guided by the age, sex, course of the disease and a detailed history of the patient</a:t>
            </a:r>
            <a:endParaRPr lang="en-US" altLang="en-US" dirty="0">
              <a:latin typeface="Arial" panose="020B0604020202020204" pitchFamily="34" charset="0"/>
              <a:cs typeface="Arial"/>
            </a:endParaRPr>
          </a:p>
        </p:txBody>
      </p:sp>
    </p:spTree>
    <p:extLst>
      <p:ext uri="{BB962C8B-B14F-4D97-AF65-F5344CB8AC3E}">
        <p14:creationId xmlns:p14="http://schemas.microsoft.com/office/powerpoint/2010/main" val="42293107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dirty="0">
                <a:solidFill>
                  <a:srgbClr val="222222"/>
                </a:solidFill>
                <a:effectLst/>
                <a:highlight>
                  <a:srgbClr val="FFFFFF"/>
                </a:highlight>
                <a:latin typeface="Arial" panose="020B0604020202020204" pitchFamily="34" charset="0"/>
                <a:ea typeface="Arial" panose="020B0604020202020204" pitchFamily="34" charset="0"/>
              </a:rPr>
              <a:t>Slide 15- I think “sarcoidosis” is indented when it should not be </a:t>
            </a:r>
            <a:endParaRPr lang="es-MX" sz="1800" dirty="0">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222222"/>
                </a:solidFill>
                <a:effectLst/>
                <a:highlight>
                  <a:srgbClr val="FFFFFF"/>
                </a:highlight>
                <a:latin typeface="Arial" panose="020B0604020202020204" pitchFamily="34" charset="0"/>
                <a:ea typeface="Arial" panose="020B0604020202020204" pitchFamily="34" charset="0"/>
              </a:rPr>
              <a:t>Thank you for the observation. We remove the indentation</a:t>
            </a:r>
            <a:endParaRPr lang="en-US" altLang="en-US" dirty="0">
              <a:latin typeface="Arial" panose="020B0604020202020204" pitchFamily="34" charset="0"/>
            </a:endParaRPr>
          </a:p>
        </p:txBody>
      </p:sp>
    </p:spTree>
    <p:extLst>
      <p:ext uri="{BB962C8B-B14F-4D97-AF65-F5344CB8AC3E}">
        <p14:creationId xmlns:p14="http://schemas.microsoft.com/office/powerpoint/2010/main" val="603727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115000"/>
              </a:lnSpc>
            </a:pPr>
            <a:r>
              <a:rPr lang="en-US" sz="1800" i="1" dirty="0">
                <a:solidFill>
                  <a:srgbClr val="222222"/>
                </a:solidFill>
                <a:effectLst/>
                <a:highlight>
                  <a:srgbClr val="FFFFFF"/>
                </a:highlight>
                <a:latin typeface="Arial" panose="020B0604020202020204" pitchFamily="34" charset="0"/>
                <a:ea typeface="Arial" panose="020B0604020202020204" pitchFamily="34" charset="0"/>
              </a:rPr>
              <a:t>Slide 16- homogeneous is not spelled correctly </a:t>
            </a:r>
            <a:endParaRPr lang="es-MX" sz="1800" dirty="0">
              <a:effectLst/>
              <a:latin typeface="Arial" panose="020B0604020202020204" pitchFamily="34" charset="0"/>
              <a:ea typeface="Arial" panose="020B0604020202020204" pitchFamily="34" charset="0"/>
            </a:endParaRPr>
          </a:p>
          <a:p>
            <a:pPr>
              <a:lnSpc>
                <a:spcPct val="115000"/>
              </a:lnSpc>
            </a:pPr>
            <a:r>
              <a:rPr lang="en-US" sz="1800" b="1" dirty="0">
                <a:solidFill>
                  <a:srgbClr val="222222"/>
                </a:solidFill>
                <a:effectLst/>
                <a:highlight>
                  <a:srgbClr val="FFFFFF"/>
                </a:highlight>
                <a:latin typeface="Arial" panose="020B0604020202020204" pitchFamily="34" charset="0"/>
                <a:ea typeface="Arial" panose="020B0604020202020204" pitchFamily="34" charset="0"/>
              </a:rPr>
              <a:t>Thank you for the observation. It is now spelled correctly</a:t>
            </a:r>
            <a:endParaRPr lang="es-MX" sz="1800" dirty="0">
              <a:effectLst/>
              <a:latin typeface="Arial" panose="020B0604020202020204" pitchFamily="34" charset="0"/>
              <a:ea typeface="Arial" panose="020B0604020202020204" pitchFamily="34" charset="0"/>
            </a:endParaRPr>
          </a:p>
          <a:p>
            <a:endParaRPr lang="en-US" dirty="0"/>
          </a:p>
        </p:txBody>
      </p:sp>
    </p:spTree>
    <p:extLst>
      <p:ext uri="{BB962C8B-B14F-4D97-AF65-F5344CB8AC3E}">
        <p14:creationId xmlns:p14="http://schemas.microsoft.com/office/powerpoint/2010/main" val="1768015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2385630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cs typeface="Arial"/>
            </a:endParaRPr>
          </a:p>
        </p:txBody>
      </p:sp>
    </p:spTree>
    <p:extLst>
      <p:ext uri="{BB962C8B-B14F-4D97-AF65-F5344CB8AC3E}">
        <p14:creationId xmlns:p14="http://schemas.microsoft.com/office/powerpoint/2010/main" val="1739832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400" i="1" dirty="0">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CBB243-8E3B-4AC6-9701-33AFAACBCA1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03271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p:txBody>
      </p:sp>
    </p:spTree>
    <p:extLst>
      <p:ext uri="{BB962C8B-B14F-4D97-AF65-F5344CB8AC3E}">
        <p14:creationId xmlns:p14="http://schemas.microsoft.com/office/powerpoint/2010/main" val="33589438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38034569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4D84F62-9148-3260-F6A4-3490DF1EE4FA}"/>
            </a:ext>
          </a:extLst>
        </p:cNvPr>
        <p:cNvGrpSpPr/>
        <p:nvPr/>
      </p:nvGrpSpPr>
      <p:grpSpPr>
        <a:xfrm>
          <a:off x="0" y="0"/>
          <a:ext cx="0" cy="0"/>
          <a:chOff x="0" y="0"/>
          <a:chExt cx="0" cy="0"/>
        </a:xfrm>
      </p:grpSpPr>
      <p:sp>
        <p:nvSpPr>
          <p:cNvPr id="8194" name="Rectangle 2">
            <a:extLst>
              <a:ext uri="{FF2B5EF4-FFF2-40B4-BE49-F238E27FC236}">
                <a16:creationId xmlns:a16="http://schemas.microsoft.com/office/drawing/2014/main" id="{03B949A9-8429-03C1-8073-4A7353E9AF21}"/>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id="{A1F41125-4C20-D63A-5E42-74BCEF4F37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cs typeface="Calibri"/>
            </a:endParaRPr>
          </a:p>
        </p:txBody>
      </p:sp>
    </p:spTree>
    <p:extLst>
      <p:ext uri="{BB962C8B-B14F-4D97-AF65-F5344CB8AC3E}">
        <p14:creationId xmlns:p14="http://schemas.microsoft.com/office/powerpoint/2010/main" val="25218401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Is it possible to eliminate any of the differential diagnoses at this point? The incomplete paraclinical testing in our patient  lack of economic resources didn’t allow us to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ruleout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some of them. However, with the clinical history, the MRI, positive MPO/</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pANCA</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and rheumatology assessment, we leaned towards the diagnosis of a MPO positive vasculitis.</a:t>
            </a:r>
            <a:endParaRPr lang="es-MX" sz="1800" kern="100" dirty="0">
              <a:effectLst/>
              <a:latin typeface="Calibri" panose="020F0502020204030204" pitchFamily="34" charset="0"/>
              <a:ea typeface="Calibri" panose="020F0502020204030204" pitchFamily="34" charset="0"/>
              <a:cs typeface="Times New Roman" panose="02020603050405020304" pitchFamily="18" charset="0"/>
            </a:endParaRPr>
          </a:p>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7411775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b="1" dirty="0">
              <a:cs typeface="Calibri"/>
            </a:endParaRPr>
          </a:p>
        </p:txBody>
      </p:sp>
    </p:spTree>
    <p:extLst>
      <p:ext uri="{BB962C8B-B14F-4D97-AF65-F5344CB8AC3E}">
        <p14:creationId xmlns:p14="http://schemas.microsoft.com/office/powerpoint/2010/main" val="36505588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ED2A17EC-4D04-40A7-B3A0-ABAA5973FB94}" type="slidenum">
              <a:rPr lang="en-US" smtClean="0"/>
              <a:t>25</a:t>
            </a:fld>
            <a:endParaRPr lang="en-US"/>
          </a:p>
        </p:txBody>
      </p:sp>
    </p:spTree>
    <p:extLst>
      <p:ext uri="{BB962C8B-B14F-4D97-AF65-F5344CB8AC3E}">
        <p14:creationId xmlns:p14="http://schemas.microsoft.com/office/powerpoint/2010/main" val="5587071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ED2A17EC-4D04-40A7-B3A0-ABAA5973FB94}" type="slidenum">
              <a:rPr lang="en-US" smtClean="0"/>
              <a:t>26</a:t>
            </a:fld>
            <a:endParaRPr lang="en-US"/>
          </a:p>
        </p:txBody>
      </p:sp>
    </p:spTree>
    <p:extLst>
      <p:ext uri="{BB962C8B-B14F-4D97-AF65-F5344CB8AC3E}">
        <p14:creationId xmlns:p14="http://schemas.microsoft.com/office/powerpoint/2010/main" val="14676416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Etiologic diagnosis of a chronic pachymeningitis remains a challenge. However, when made promptly, it gives an opportunity for specific treatment which is crucial to avoid incapacitating sequelae. Pachymeningitis syndromes work-up include brain MRI (With contrast), serum IgG4 levels, ANCA, ANA, rheumatoid factor, serum VDRL, treponemal tests, HIV serology, PCR for Mycobacterium tb,  Galactomannan, hypophysis survey, Sinus CT, Abdominal MRI, Cervical US and long bones radiographies. Ultimately, </a:t>
            </a:r>
            <a:r>
              <a:rPr lang="en-US" dirty="0" err="1"/>
              <a:t>dural</a:t>
            </a:r>
            <a:r>
              <a:rPr lang="en-US" dirty="0"/>
              <a:t> biopsy is the gold standard, but is rarely done, and multidisciplinary assessment and management with rheumatology specialist is crucial.  AND DO NOT FORGET, an OPTIC NEUROPATHY CAN BE THE PRESETING COMPLAINT OF A SYSTEMIC INFLAMMATORY DISEASE </a:t>
            </a:r>
          </a:p>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27</a:t>
            </a:fld>
            <a:endParaRPr lang="en-US"/>
          </a:p>
        </p:txBody>
      </p:sp>
    </p:spTree>
    <p:extLst>
      <p:ext uri="{BB962C8B-B14F-4D97-AF65-F5344CB8AC3E}">
        <p14:creationId xmlns:p14="http://schemas.microsoft.com/office/powerpoint/2010/main" val="34987515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CBB243-8E3B-4AC6-9701-33AFAACBCA1D}" type="slidenum">
              <a:rPr lang="en-US" smtClean="0"/>
              <a:t>28</a:t>
            </a:fld>
            <a:endParaRPr lang="en-US"/>
          </a:p>
        </p:txBody>
      </p:sp>
    </p:spTree>
    <p:extLst>
      <p:ext uri="{BB962C8B-B14F-4D97-AF65-F5344CB8AC3E}">
        <p14:creationId xmlns:p14="http://schemas.microsoft.com/office/powerpoint/2010/main" val="16940507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6D07A79-73E8-F742-93ED-4E631E6F4B38}"/>
              </a:ext>
            </a:extLst>
          </p:cNvPr>
          <p:cNvPicPr>
            <a:picLocks noChangeAspect="1"/>
          </p:cNvPicPr>
          <p:nvPr userDrawn="1"/>
        </p:nvPicPr>
        <p:blipFill>
          <a:blip r:embed="rId2"/>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19490060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B5E2E-3D42-5845-95CB-7A6FD38BB1B8}"/>
              </a:ext>
            </a:extLst>
          </p:cNvPr>
          <p:cNvSpPr>
            <a:spLocks noGrp="1"/>
          </p:cNvSpPr>
          <p:nvPr>
            <p:ph type="title"/>
          </p:nvPr>
        </p:nvSpPr>
        <p:spPr/>
        <p:txBody>
          <a:bodyPr>
            <a:normAutofit/>
          </a:bodyPr>
          <a:lstStyle>
            <a:lvl1pPr>
              <a:defRPr sz="4000" b="1" i="0" baseline="0">
                <a:latin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4901E915-E638-6549-90DF-FD86C654E2CF}"/>
              </a:ext>
            </a:extLst>
          </p:cNvPr>
          <p:cNvSpPr>
            <a:spLocks noGrp="1"/>
          </p:cNvSpPr>
          <p:nvPr>
            <p:ph idx="1"/>
          </p:nvPr>
        </p:nvSpPr>
        <p:spPr/>
        <p:txBody>
          <a:bodyPr/>
          <a:lstStyle>
            <a:lvl1pPr>
              <a:defRPr baseline="0">
                <a:latin typeface="Arial" panose="020B0604020202020204" pitchFamily="34" charset="0"/>
              </a:defRPr>
            </a:lvl1pPr>
            <a:lvl2pPr>
              <a:defRPr baseline="0">
                <a:latin typeface="Arial" panose="020B0604020202020204" pitchFamily="34" charset="0"/>
              </a:defRPr>
            </a:lvl2pPr>
            <a:lvl3pPr>
              <a:defRPr baseline="0">
                <a:latin typeface="Arial" panose="020B0604020202020204" pitchFamily="34" charset="0"/>
              </a:defRPr>
            </a:lvl3pPr>
            <a:lvl4pPr>
              <a:defRPr baseline="0">
                <a:latin typeface="Arial" panose="020B0604020202020204" pitchFamily="34" charset="0"/>
              </a:defRPr>
            </a:lvl4pPr>
            <a:lvl5pPr>
              <a:defRPr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1697790-D484-E14C-9687-8C2097F24183}"/>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C56AD5B-F34E-5E48-90E6-30D2BEB6B74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ACC3795-C7FD-6940-A607-B1CC79511D6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382691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D99BE-5837-6D47-8BDE-2BEEFA2F888C}"/>
              </a:ext>
            </a:extLst>
          </p:cNvPr>
          <p:cNvSpPr>
            <a:spLocks noGrp="1"/>
          </p:cNvSpPr>
          <p:nvPr>
            <p:ph type="title"/>
          </p:nvPr>
        </p:nvSpPr>
        <p:spPr>
          <a:xfrm>
            <a:off x="831850" y="1709738"/>
            <a:ext cx="10515600" cy="2852737"/>
          </a:xfrm>
        </p:spPr>
        <p:txBody>
          <a:bodyPr anchor="b"/>
          <a:lstStyle>
            <a:lvl1pPr>
              <a:defRPr sz="6000" b="1" i="0" baseline="0">
                <a:latin typeface="Arial" panose="020B0604020202020204" pitchFamily="34" charset="0"/>
              </a:defRPr>
            </a:lvl1pPr>
          </a:lstStyle>
          <a:p>
            <a:r>
              <a:rPr lang="en-US" dirty="0"/>
              <a:t>Click to edit Master title style</a:t>
            </a:r>
          </a:p>
        </p:txBody>
      </p:sp>
      <p:sp>
        <p:nvSpPr>
          <p:cNvPr id="3" name="Text Placeholder 2">
            <a:extLst>
              <a:ext uri="{FF2B5EF4-FFF2-40B4-BE49-F238E27FC236}">
                <a16:creationId xmlns:a16="http://schemas.microsoft.com/office/drawing/2014/main" id="{D337D132-D9B8-0446-8AA6-2059F369C1C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1B6436-576E-4C43-9EBE-952FDFF32D7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1D41B9B-C1BE-ED48-BE04-6733ADE0D1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1D356B6-0F5A-AF44-B639-6C06BC495FFA}"/>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2424972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AC389-5A6D-E94B-817A-0F1A6015E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72A26-61C3-1248-AF22-934EDA62F2E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DB9C2E-AD78-D042-A817-966E279C55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800399-8CF6-7442-8B78-07F45C1D4F2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540EBDC1-19C9-394D-B478-F98FC52977B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A76B8B-0482-1B4E-8AF9-A1CD603C0F8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9677170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547C3-3DAD-734C-A80C-FF2711B2535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F8F4E6C-0DCA-A546-9ECF-8A111612B2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A51435-1D3C-D747-94F8-E65BC83195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019366C-E616-5A46-909C-3EBEA0992B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A56452-80F3-2C4F-82E8-60B912F023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573786-1F4B-FD4A-85AD-4F94D79BC1F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E3FBF8D1-D293-AE42-A48E-E18AB0BB444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34D73A-4E16-7143-8429-E8A35483B731}"/>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4225374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8CE90-90FB-D843-9364-CDE551AE6D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0EAB8C-2571-2645-A309-BF902FD0CD4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FBB89D80-3AC3-F74C-B7B9-09CF7F962A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217ED0C-970C-6044-B9DE-069BA135F3E2}"/>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3668135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6DAEA4-100D-5E49-A323-41AEC76315F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FECD6CD9-B64B-9145-A79A-5E00251981B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F752BF5-49BE-BC47-89BE-67C0FA5B17AE}"/>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7505305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BC489-72DE-BE47-AEE8-FAAA8C925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4FD9F1B-DF44-A24C-AECE-92FF463662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83FEB7-0421-CF4C-A92A-571E43B66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24BB9A-EE10-6641-ACAA-C8511BE4760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D391A377-74EE-CD4B-B15A-5DF964F8512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8E1C73-98C8-9045-AA78-EF049CB3C456}"/>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30172296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DC57-47C1-BB45-B2DC-79CCA540AB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BCD955-75C8-444D-ABD1-E060697F144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50748B4-AEC3-B949-9617-9434F518D8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C61A1-BFF5-3D41-92DA-7217625F94C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8AB864B-F91B-1642-A8DD-64280F6BA4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BF34D7-825F-4E4D-8DF8-A9006979E893}"/>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11072118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43EA-2692-AA4D-8E2A-F3B8A0306E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27E752-78A5-9841-AA7F-13DA9822AB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AAD1C5-8C9D-574D-8E5B-0DD9BA4B065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34CF00D9-4C5D-6C45-8C5B-D4B23AC4F7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804A8E2-4634-0845-ACD1-8A9913F5302D}"/>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343158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50E2A9-E185-384F-AF89-63182856D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3267E1E-FB37-1D46-8AAE-968742CD6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6D0789-C00C-4548-9624-40C25A7E30B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0A448589-75C3-3147-9838-3BE263B7F2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C69C64-F88B-1E45-9F75-09DAB5B50650}"/>
              </a:ext>
            </a:extLst>
          </p:cNvPr>
          <p:cNvSpPr>
            <a:spLocks noGrp="1"/>
          </p:cNvSpPr>
          <p:nvPr>
            <p:ph type="sldNum" sz="quarter" idx="12"/>
          </p:nvPr>
        </p:nvSpPr>
        <p:spPr>
          <a:xfrm>
            <a:off x="8610600" y="6356350"/>
            <a:ext cx="2743200" cy="365125"/>
          </a:xfrm>
          <a:prstGeom prst="rect">
            <a:avLst/>
          </a:prstGeom>
        </p:spPr>
        <p:txBody>
          <a:bodyPr/>
          <a:lstStyle/>
          <a:p>
            <a:fld id="{7CC86733-290F-284F-A769-EF0A47507B7A}" type="slidenum">
              <a:rPr lang="en-US" smtClean="0"/>
              <a:t>‹#›</a:t>
            </a:fld>
            <a:endParaRPr lang="en-US"/>
          </a:p>
        </p:txBody>
      </p:sp>
    </p:spTree>
    <p:extLst>
      <p:ext uri="{BB962C8B-B14F-4D97-AF65-F5344CB8AC3E}">
        <p14:creationId xmlns:p14="http://schemas.microsoft.com/office/powerpoint/2010/main" val="26443896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1F939A"/>
            </a:gs>
            <a:gs pos="11000">
              <a:srgbClr val="62B5BB"/>
            </a:gs>
            <a:gs pos="90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4C20BC-B0A7-0743-8FDE-66F90F89678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82238C-2B35-834B-9E16-6581BC188469}"/>
              </a:ext>
            </a:extLst>
          </p:cNvPr>
          <p:cNvSpPr>
            <a:spLocks noGrp="1"/>
          </p:cNvSpPr>
          <p:nvPr>
            <p:ph type="body" idx="1"/>
          </p:nvPr>
        </p:nvSpPr>
        <p:spPr>
          <a:xfrm>
            <a:off x="1490869" y="1685512"/>
            <a:ext cx="9866243" cy="38207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C681372A-5854-BC42-B062-4DEFDB60D269}"/>
              </a:ext>
            </a:extLst>
          </p:cNvPr>
          <p:cNvPicPr>
            <a:picLocks noChangeAspect="1"/>
          </p:cNvPicPr>
          <p:nvPr userDrawn="1"/>
        </p:nvPicPr>
        <p:blipFill>
          <a:blip r:embed="rId13"/>
          <a:stretch>
            <a:fillRect/>
          </a:stretch>
        </p:blipFill>
        <p:spPr>
          <a:xfrm>
            <a:off x="178903" y="5829697"/>
            <a:ext cx="2570757" cy="1028303"/>
          </a:xfrm>
          <a:prstGeom prst="rect">
            <a:avLst/>
          </a:prstGeom>
        </p:spPr>
      </p:pic>
    </p:spTree>
    <p:extLst>
      <p:ext uri="{BB962C8B-B14F-4D97-AF65-F5344CB8AC3E}">
        <p14:creationId xmlns:p14="http://schemas.microsoft.com/office/powerpoint/2010/main" val="3371573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10"/>
    </mc:Choice>
    <mc:Fallback xmlns="">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1.tmp"/><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10.tmp"/><Relationship Id="rId5" Type="http://schemas.openxmlformats.org/officeDocument/2006/relationships/image" Target="../media/image9.tmp"/><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4.tmp"/><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3.tmp"/><Relationship Id="rId5" Type="http://schemas.openxmlformats.org/officeDocument/2006/relationships/image" Target="../media/image12.tmp"/><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6.tmp"/><Relationship Id="rId5" Type="http://schemas.openxmlformats.org/officeDocument/2006/relationships/image" Target="../media/image15.tmp"/><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11.m4a"/><Relationship Id="rId1" Type="http://schemas.microsoft.com/office/2007/relationships/media" Target="../media/media11.m4a"/><Relationship Id="rId6" Type="http://schemas.microsoft.com/office/2007/relationships/hdphoto" Target="../media/hdphoto1.wdp"/><Relationship Id="rId5" Type="http://schemas.openxmlformats.org/officeDocument/2006/relationships/image" Target="../media/image17.png"/><Relationship Id="rId4" Type="http://schemas.openxmlformats.org/officeDocument/2006/relationships/notesSlide" Target="../notesSlides/notesSlide11.xml"/><Relationship Id="rId9"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0.tmp"/><Relationship Id="rId5" Type="http://schemas.openxmlformats.org/officeDocument/2006/relationships/image" Target="../media/image19.tmp"/><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slideLayout" Target="../slideLayouts/slideLayout2.xml"/><Relationship Id="rId7" Type="http://schemas.openxmlformats.org/officeDocument/2006/relationships/image" Target="../media/image22.png"/><Relationship Id="rId2" Type="http://schemas.openxmlformats.org/officeDocument/2006/relationships/audio" Target="../media/media13.m4a"/><Relationship Id="rId1" Type="http://schemas.microsoft.com/office/2007/relationships/media" Target="../media/media13.m4a"/><Relationship Id="rId6" Type="http://schemas.microsoft.com/office/2007/relationships/hdphoto" Target="../media/hdphoto3.wdp"/><Relationship Id="rId5" Type="http://schemas.openxmlformats.org/officeDocument/2006/relationships/image" Target="../media/image21.png"/><Relationship Id="rId4" Type="http://schemas.openxmlformats.org/officeDocument/2006/relationships/notesSlide" Target="../notesSlides/notesSlide13.xml"/><Relationship Id="rId9"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3.png"/><Relationship Id="rId5" Type="http://schemas.openxmlformats.org/officeDocument/2006/relationships/image" Target="../media/image2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3.png"/><Relationship Id="rId5" Type="http://schemas.openxmlformats.org/officeDocument/2006/relationships/image" Target="../media/image24.jpe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3.png"/><Relationship Id="rId5" Type="http://schemas.openxmlformats.org/officeDocument/2006/relationships/image" Target="../media/image25.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3.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3.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3.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FC9C-3060-B04F-8B7E-FDFE18C0DDB8}"/>
              </a:ext>
            </a:extLst>
          </p:cNvPr>
          <p:cNvSpPr>
            <a:spLocks noGrp="1"/>
          </p:cNvSpPr>
          <p:nvPr>
            <p:ph type="ctrTitle" idx="4294967295"/>
          </p:nvPr>
        </p:nvSpPr>
        <p:spPr>
          <a:xfrm>
            <a:off x="258792" y="846317"/>
            <a:ext cx="11593902" cy="2387600"/>
          </a:xfrm>
        </p:spPr>
        <p:txBody>
          <a:bodyPr>
            <a:normAutofit/>
          </a:bodyPr>
          <a:lstStyle/>
          <a:p>
            <a:pPr algn="ctr"/>
            <a:r>
              <a:rPr lang="en-US" sz="4800" b="1" dirty="0">
                <a:solidFill>
                  <a:srgbClr val="3B5B6F"/>
                </a:solidFill>
                <a:latin typeface="Arial"/>
                <a:cs typeface="Arial"/>
              </a:rPr>
              <a:t>Sequential vision loss in a 67 year-old patient</a:t>
            </a:r>
          </a:p>
        </p:txBody>
      </p:sp>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1340309" y="3014055"/>
            <a:ext cx="9453198" cy="3066197"/>
          </a:xfrm>
        </p:spPr>
        <p:txBody>
          <a:bodyPr vert="horz" lIns="91440" tIns="45720" rIns="91440" bIns="45720" rtlCol="0" anchor="t">
            <a:normAutofit fontScale="70000" lnSpcReduction="20000"/>
          </a:bodyPr>
          <a:lstStyle/>
          <a:p>
            <a:pPr marL="0" indent="0" algn="ctr">
              <a:buNone/>
            </a:pPr>
            <a:r>
              <a:rPr lang="en-US" sz="3100" b="1" dirty="0">
                <a:solidFill>
                  <a:srgbClr val="3B5B6F"/>
                </a:solidFill>
                <a:latin typeface="Arial" panose="020B0604020202020204" pitchFamily="34" charset="0"/>
                <a:cs typeface="Arial" panose="020B0604020202020204" pitchFamily="34" charset="0"/>
              </a:rPr>
              <a:t>Mariana Arroyo, MD</a:t>
            </a:r>
          </a:p>
          <a:p>
            <a:pPr marL="0" indent="0" algn="ctr">
              <a:buNone/>
            </a:pPr>
            <a:r>
              <a:rPr lang="en-US" sz="2100" b="1" dirty="0">
                <a:solidFill>
                  <a:srgbClr val="3B5B6F"/>
                </a:solidFill>
                <a:latin typeface="Arial"/>
                <a:cs typeface="Arial"/>
              </a:rPr>
              <a:t>Resident Physician in Neuro-Ophthalmology, Asociación para </a:t>
            </a:r>
            <a:r>
              <a:rPr lang="en-US" sz="2100" b="1" dirty="0" err="1">
                <a:solidFill>
                  <a:srgbClr val="3B5B6F"/>
                </a:solidFill>
                <a:latin typeface="Arial"/>
                <a:cs typeface="Arial"/>
              </a:rPr>
              <a:t>Evitar</a:t>
            </a:r>
            <a:r>
              <a:rPr lang="en-US" sz="2100" b="1" dirty="0">
                <a:solidFill>
                  <a:srgbClr val="3B5B6F"/>
                </a:solidFill>
                <a:latin typeface="Arial"/>
                <a:cs typeface="Arial"/>
              </a:rPr>
              <a:t> la </a:t>
            </a:r>
            <a:r>
              <a:rPr lang="en-US" sz="2100" b="1" dirty="0" err="1">
                <a:solidFill>
                  <a:srgbClr val="3B5B6F"/>
                </a:solidFill>
                <a:latin typeface="Arial"/>
                <a:cs typeface="Arial"/>
              </a:rPr>
              <a:t>Ceguera</a:t>
            </a:r>
            <a:r>
              <a:rPr lang="en-US" sz="2100" b="1" dirty="0">
                <a:solidFill>
                  <a:srgbClr val="3B5B6F"/>
                </a:solidFill>
                <a:latin typeface="Arial"/>
                <a:cs typeface="Arial"/>
              </a:rPr>
              <a:t> </a:t>
            </a:r>
            <a:r>
              <a:rPr lang="en-US" sz="2100" b="1" dirty="0" err="1">
                <a:solidFill>
                  <a:srgbClr val="3B5B6F"/>
                </a:solidFill>
                <a:latin typeface="Arial"/>
                <a:cs typeface="Arial"/>
              </a:rPr>
              <a:t>en</a:t>
            </a:r>
            <a:r>
              <a:rPr lang="en-US" sz="2100" b="1" dirty="0">
                <a:solidFill>
                  <a:srgbClr val="3B5B6F"/>
                </a:solidFill>
                <a:latin typeface="Arial"/>
                <a:cs typeface="Arial"/>
              </a:rPr>
              <a:t> México, I.A.P.</a:t>
            </a:r>
          </a:p>
          <a:p>
            <a:pPr marL="0" indent="0" algn="ctr">
              <a:buNone/>
            </a:pPr>
            <a:r>
              <a:rPr lang="en-US" sz="3100" b="1" dirty="0">
                <a:solidFill>
                  <a:srgbClr val="3B5B6F"/>
                </a:solidFill>
                <a:latin typeface="Arial" panose="020B0604020202020204" pitchFamily="34" charset="0"/>
                <a:cs typeface="Arial" panose="020B0604020202020204" pitchFamily="34" charset="0"/>
              </a:rPr>
              <a:t>Juan Manuel García-Gomez, MD</a:t>
            </a:r>
          </a:p>
          <a:p>
            <a:pPr marL="0" indent="0" algn="ctr">
              <a:buNone/>
            </a:pPr>
            <a:r>
              <a:rPr lang="en-US" sz="2200" b="1" dirty="0">
                <a:solidFill>
                  <a:srgbClr val="3B5B6F"/>
                </a:solidFill>
                <a:latin typeface="Arial"/>
                <a:cs typeface="Arial"/>
              </a:rPr>
              <a:t>Resident Physician in Neuro-Ophthalmology, Asociación para </a:t>
            </a:r>
            <a:r>
              <a:rPr lang="en-US" sz="2200" b="1" dirty="0" err="1">
                <a:solidFill>
                  <a:srgbClr val="3B5B6F"/>
                </a:solidFill>
                <a:latin typeface="Arial"/>
                <a:cs typeface="Arial"/>
              </a:rPr>
              <a:t>Evitar</a:t>
            </a:r>
            <a:r>
              <a:rPr lang="en-US" sz="2200" b="1" dirty="0">
                <a:solidFill>
                  <a:srgbClr val="3B5B6F"/>
                </a:solidFill>
                <a:latin typeface="Arial"/>
                <a:cs typeface="Arial"/>
              </a:rPr>
              <a:t> la </a:t>
            </a:r>
            <a:r>
              <a:rPr lang="en-US" sz="2200" b="1" dirty="0" err="1">
                <a:solidFill>
                  <a:srgbClr val="3B5B6F"/>
                </a:solidFill>
                <a:latin typeface="Arial"/>
                <a:cs typeface="Arial"/>
              </a:rPr>
              <a:t>Ceguera</a:t>
            </a:r>
            <a:r>
              <a:rPr lang="en-US" sz="2200" b="1" dirty="0">
                <a:solidFill>
                  <a:srgbClr val="3B5B6F"/>
                </a:solidFill>
                <a:latin typeface="Arial"/>
                <a:cs typeface="Arial"/>
              </a:rPr>
              <a:t> </a:t>
            </a:r>
            <a:r>
              <a:rPr lang="en-US" sz="2200" b="1" dirty="0" err="1">
                <a:solidFill>
                  <a:srgbClr val="3B5B6F"/>
                </a:solidFill>
                <a:latin typeface="Arial"/>
                <a:cs typeface="Arial"/>
              </a:rPr>
              <a:t>en</a:t>
            </a:r>
            <a:r>
              <a:rPr lang="en-US" sz="2200" b="1" dirty="0">
                <a:solidFill>
                  <a:srgbClr val="3B5B6F"/>
                </a:solidFill>
                <a:latin typeface="Arial"/>
                <a:cs typeface="Arial"/>
              </a:rPr>
              <a:t> México, I.A.P.</a:t>
            </a:r>
          </a:p>
          <a:p>
            <a:pPr marL="0" indent="0" algn="ctr">
              <a:buNone/>
            </a:pPr>
            <a:r>
              <a:rPr lang="en-US" sz="3100" b="1" dirty="0">
                <a:solidFill>
                  <a:srgbClr val="3B5B6F"/>
                </a:solidFill>
                <a:latin typeface="Arial"/>
                <a:cs typeface="Arial"/>
              </a:rPr>
              <a:t>Claudia Beatriz Hubbe-Tena, MD</a:t>
            </a:r>
          </a:p>
          <a:p>
            <a:pPr marL="0" indent="0" algn="ctr">
              <a:buNone/>
            </a:pPr>
            <a:r>
              <a:rPr lang="en-US" sz="2200" b="1" dirty="0">
                <a:solidFill>
                  <a:srgbClr val="3B5B6F"/>
                </a:solidFill>
                <a:latin typeface="Arial"/>
                <a:cs typeface="Arial"/>
              </a:rPr>
              <a:t>Attending Rheumatologist, Asociación para </a:t>
            </a:r>
            <a:r>
              <a:rPr lang="en-US" sz="2200" b="1" dirty="0" err="1">
                <a:solidFill>
                  <a:srgbClr val="3B5B6F"/>
                </a:solidFill>
                <a:latin typeface="Arial"/>
                <a:cs typeface="Arial"/>
              </a:rPr>
              <a:t>Evitar</a:t>
            </a:r>
            <a:r>
              <a:rPr lang="en-US" sz="2200" b="1" dirty="0">
                <a:solidFill>
                  <a:srgbClr val="3B5B6F"/>
                </a:solidFill>
                <a:latin typeface="Arial"/>
                <a:cs typeface="Arial"/>
              </a:rPr>
              <a:t> la </a:t>
            </a:r>
            <a:r>
              <a:rPr lang="en-US" sz="2200" b="1" dirty="0" err="1">
                <a:solidFill>
                  <a:srgbClr val="3B5B6F"/>
                </a:solidFill>
                <a:latin typeface="Arial"/>
                <a:cs typeface="Arial"/>
              </a:rPr>
              <a:t>Ceguera</a:t>
            </a:r>
            <a:r>
              <a:rPr lang="en-US" sz="2200" b="1" dirty="0">
                <a:solidFill>
                  <a:srgbClr val="3B5B6F"/>
                </a:solidFill>
                <a:latin typeface="Arial"/>
                <a:cs typeface="Arial"/>
              </a:rPr>
              <a:t> </a:t>
            </a:r>
            <a:r>
              <a:rPr lang="en-US" sz="2200" b="1" dirty="0" err="1">
                <a:solidFill>
                  <a:srgbClr val="3B5B6F"/>
                </a:solidFill>
                <a:latin typeface="Arial"/>
                <a:cs typeface="Arial"/>
              </a:rPr>
              <a:t>en</a:t>
            </a:r>
            <a:r>
              <a:rPr lang="en-US" sz="2200" b="1" dirty="0">
                <a:solidFill>
                  <a:srgbClr val="3B5B6F"/>
                </a:solidFill>
                <a:latin typeface="Arial"/>
                <a:cs typeface="Arial"/>
              </a:rPr>
              <a:t> México, I.A.P.</a:t>
            </a:r>
          </a:p>
          <a:p>
            <a:pPr marL="0" indent="0" algn="ctr">
              <a:buNone/>
            </a:pPr>
            <a:r>
              <a:rPr lang="en-US" sz="3100" b="1" dirty="0">
                <a:solidFill>
                  <a:srgbClr val="3B5B6F"/>
                </a:solidFill>
                <a:latin typeface="Arial"/>
                <a:cs typeface="Arial"/>
              </a:rPr>
              <a:t>Jorge Cárdenas-</a:t>
            </a:r>
            <a:r>
              <a:rPr lang="en-US" sz="3100" b="1" dirty="0" err="1">
                <a:solidFill>
                  <a:srgbClr val="3B5B6F"/>
                </a:solidFill>
                <a:latin typeface="Arial"/>
                <a:cs typeface="Arial"/>
              </a:rPr>
              <a:t>Belaunzarán</a:t>
            </a:r>
            <a:r>
              <a:rPr lang="en-US" sz="3100" b="1" dirty="0">
                <a:solidFill>
                  <a:srgbClr val="3B5B6F"/>
                </a:solidFill>
                <a:latin typeface="Arial"/>
                <a:cs typeface="Arial"/>
              </a:rPr>
              <a:t>, MD, MSc</a:t>
            </a:r>
          </a:p>
          <a:p>
            <a:pPr marL="0" indent="0" algn="ctr">
              <a:buNone/>
            </a:pPr>
            <a:r>
              <a:rPr lang="en-US" sz="2200" b="1" dirty="0">
                <a:solidFill>
                  <a:srgbClr val="3B5B6F"/>
                </a:solidFill>
                <a:latin typeface="Arial"/>
                <a:cs typeface="Arial"/>
              </a:rPr>
              <a:t>Professor of Neuro-Ophthalmology, Department Chair, Asociación para </a:t>
            </a:r>
            <a:r>
              <a:rPr lang="en-US" sz="2200" b="1" dirty="0" err="1">
                <a:solidFill>
                  <a:srgbClr val="3B5B6F"/>
                </a:solidFill>
                <a:latin typeface="Arial"/>
                <a:cs typeface="Arial"/>
              </a:rPr>
              <a:t>Evitar</a:t>
            </a:r>
            <a:r>
              <a:rPr lang="en-US" sz="2200" b="1" dirty="0">
                <a:solidFill>
                  <a:srgbClr val="3B5B6F"/>
                </a:solidFill>
                <a:latin typeface="Arial"/>
                <a:cs typeface="Arial"/>
              </a:rPr>
              <a:t> la </a:t>
            </a:r>
            <a:r>
              <a:rPr lang="en-US" sz="2200" b="1" dirty="0" err="1">
                <a:solidFill>
                  <a:srgbClr val="3B5B6F"/>
                </a:solidFill>
                <a:latin typeface="Arial"/>
                <a:cs typeface="Arial"/>
              </a:rPr>
              <a:t>Ceguera</a:t>
            </a:r>
            <a:r>
              <a:rPr lang="en-US" sz="2200" b="1" dirty="0">
                <a:solidFill>
                  <a:srgbClr val="3B5B6F"/>
                </a:solidFill>
                <a:latin typeface="Arial"/>
                <a:cs typeface="Arial"/>
              </a:rPr>
              <a:t> </a:t>
            </a:r>
            <a:r>
              <a:rPr lang="en-US" sz="2200" b="1" dirty="0" err="1">
                <a:solidFill>
                  <a:srgbClr val="3B5B6F"/>
                </a:solidFill>
                <a:latin typeface="Arial"/>
                <a:cs typeface="Arial"/>
              </a:rPr>
              <a:t>en</a:t>
            </a:r>
            <a:r>
              <a:rPr lang="en-US" sz="2200" b="1" dirty="0">
                <a:solidFill>
                  <a:srgbClr val="3B5B6F"/>
                </a:solidFill>
                <a:latin typeface="Arial"/>
                <a:cs typeface="Arial"/>
              </a:rPr>
              <a:t> México, I.A.P.</a:t>
            </a:r>
          </a:p>
          <a:p>
            <a:pPr marL="0" indent="0" algn="ctr">
              <a:buNone/>
            </a:pPr>
            <a:endParaRPr lang="en-US" sz="2200" b="1" dirty="0">
              <a:solidFill>
                <a:srgbClr val="3B5B6F"/>
              </a:solidFill>
              <a:latin typeface="Arial" panose="020B0604020202020204" pitchFamily="34" charset="0"/>
              <a:cs typeface="Arial" panose="020B0604020202020204" pitchFamily="34" charset="0"/>
            </a:endParaRPr>
          </a:p>
        </p:txBody>
      </p:sp>
      <p:pic>
        <p:nvPicPr>
          <p:cNvPr id="4" name="Picture 3" descr="Logo, company name&#10;&#10;Description automatically generated">
            <a:extLst>
              <a:ext uri="{FF2B5EF4-FFF2-40B4-BE49-F238E27FC236}">
                <a16:creationId xmlns:a16="http://schemas.microsoft.com/office/drawing/2014/main" id="{0A188CE5-2BB0-8C47-A9DD-A2AF4B4379E8}"/>
              </a:ext>
            </a:extLst>
          </p:cNvPr>
          <p:cNvPicPr>
            <a:picLocks noChangeAspect="1"/>
          </p:cNvPicPr>
          <p:nvPr/>
        </p:nvPicPr>
        <p:blipFill rotWithShape="1">
          <a:blip r:embed="rId5">
            <a:extLst>
              <a:ext uri="{28A0092B-C50C-407E-A947-70E740481C1C}">
                <a14:useLocalDpi xmlns:a14="http://schemas.microsoft.com/office/drawing/2010/main" val="0"/>
              </a:ext>
            </a:extLst>
          </a:blip>
          <a:srcRect b="67961"/>
          <a:stretch/>
        </p:blipFill>
        <p:spPr>
          <a:xfrm>
            <a:off x="3444175" y="0"/>
            <a:ext cx="5494020" cy="1173480"/>
          </a:xfrm>
          <a:prstGeom prst="rect">
            <a:avLst/>
          </a:prstGeom>
        </p:spPr>
      </p:pic>
      <p:pic>
        <p:nvPicPr>
          <p:cNvPr id="5" name="Audio Recording 30 may 2024 9:15:41">
            <a:hlinkClick r:id="" action="ppaction://media"/>
            <a:extLst>
              <a:ext uri="{FF2B5EF4-FFF2-40B4-BE49-F238E27FC236}">
                <a16:creationId xmlns:a16="http://schemas.microsoft.com/office/drawing/2014/main" id="{1330248E-30CB-5554-7647-8C3E4B4BF57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05028" y="5965371"/>
            <a:ext cx="812800" cy="812800"/>
          </a:xfrm>
          <a:prstGeom prst="rect">
            <a:avLst/>
          </a:prstGeom>
        </p:spPr>
      </p:pic>
    </p:spTree>
    <p:extLst>
      <p:ext uri="{BB962C8B-B14F-4D97-AF65-F5344CB8AC3E}">
        <p14:creationId xmlns:p14="http://schemas.microsoft.com/office/powerpoint/2010/main" val="316073172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7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261257" y="505858"/>
            <a:ext cx="11684000" cy="928837"/>
          </a:xfrm>
        </p:spPr>
        <p:txBody>
          <a:bodyPr>
            <a:normAutofit/>
          </a:bodyPr>
          <a:lstStyle/>
          <a:p>
            <a:pPr algn="ctr">
              <a:defRPr/>
            </a:pPr>
            <a:r>
              <a:rPr lang="en-US" sz="3600" b="1" dirty="0">
                <a:solidFill>
                  <a:srgbClr val="3B5B6F"/>
                </a:solidFill>
                <a:latin typeface="Arial" panose="020B0604020202020204" pitchFamily="34" charset="0"/>
                <a:cs typeface="Arial" panose="020B0604020202020204" pitchFamily="34" charset="0"/>
              </a:rPr>
              <a:t>67-Year-Old </a:t>
            </a:r>
            <a:r>
              <a:rPr lang="en-US" sz="3600" dirty="0">
                <a:solidFill>
                  <a:srgbClr val="3B5B6F"/>
                </a:solidFill>
                <a:cs typeface="Arial" panose="020B0604020202020204" pitchFamily="34" charset="0"/>
              </a:rPr>
              <a:t>Male</a:t>
            </a:r>
            <a:r>
              <a:rPr lang="en-US" sz="3600" b="1" dirty="0">
                <a:solidFill>
                  <a:srgbClr val="3B5B6F"/>
                </a:solidFill>
                <a:latin typeface="Arial" panose="020B0604020202020204" pitchFamily="34" charset="0"/>
                <a:cs typeface="Arial" panose="020B0604020202020204" pitchFamily="34" charset="0"/>
              </a:rPr>
              <a:t> </a:t>
            </a:r>
            <a:r>
              <a:rPr lang="en-US" sz="3600" dirty="0">
                <a:solidFill>
                  <a:srgbClr val="3B5B6F"/>
                </a:solidFill>
                <a:cs typeface="Arial" panose="020B0604020202020204" pitchFamily="34" charset="0"/>
              </a:rPr>
              <a:t>w</a:t>
            </a:r>
            <a:r>
              <a:rPr lang="en-US" sz="3600" b="1" dirty="0">
                <a:solidFill>
                  <a:srgbClr val="3B5B6F"/>
                </a:solidFill>
                <a:latin typeface="Arial" panose="020B0604020202020204" pitchFamily="34" charset="0"/>
                <a:cs typeface="Arial" panose="020B0604020202020204" pitchFamily="34" charset="0"/>
              </a:rPr>
              <a:t>ith </a:t>
            </a:r>
            <a:r>
              <a:rPr lang="en-US" sz="3600" dirty="0">
                <a:solidFill>
                  <a:srgbClr val="3B5B6F"/>
                </a:solidFill>
                <a:cs typeface="Arial" panose="020B0604020202020204" pitchFamily="34" charset="0"/>
              </a:rPr>
              <a:t>Sequential V</a:t>
            </a:r>
            <a:r>
              <a:rPr lang="en-US" sz="3600" b="1" dirty="0">
                <a:solidFill>
                  <a:srgbClr val="3B5B6F"/>
                </a:solidFill>
                <a:latin typeface="Arial" panose="020B0604020202020204" pitchFamily="34" charset="0"/>
                <a:cs typeface="Arial" panose="020B0604020202020204" pitchFamily="34" charset="0"/>
              </a:rPr>
              <a:t>ision </a:t>
            </a:r>
            <a:r>
              <a:rPr lang="en-US" sz="3600" dirty="0">
                <a:solidFill>
                  <a:srgbClr val="3B5B6F"/>
                </a:solidFill>
                <a:cs typeface="Arial" panose="020B0604020202020204" pitchFamily="34" charset="0"/>
              </a:rPr>
              <a:t>L</a:t>
            </a:r>
            <a:r>
              <a:rPr lang="en-US" sz="3600" b="1" dirty="0">
                <a:solidFill>
                  <a:srgbClr val="3B5B6F"/>
                </a:solidFill>
                <a:latin typeface="Arial" panose="020B0604020202020204" pitchFamily="34" charset="0"/>
                <a:cs typeface="Arial" panose="020B0604020202020204" pitchFamily="34" charset="0"/>
              </a:rPr>
              <a:t>oss</a:t>
            </a:r>
          </a:p>
        </p:txBody>
      </p:sp>
      <p:sp>
        <p:nvSpPr>
          <p:cNvPr id="5123" name="Rectangle 3"/>
          <p:cNvSpPr>
            <a:spLocks noGrp="1" noChangeArrowheads="1"/>
          </p:cNvSpPr>
          <p:nvPr>
            <p:ph idx="1"/>
          </p:nvPr>
        </p:nvSpPr>
        <p:spPr>
          <a:xfrm>
            <a:off x="1409246" y="1609523"/>
            <a:ext cx="9944554" cy="4571999"/>
          </a:xfrm>
        </p:spPr>
        <p:txBody>
          <a:bodyPr>
            <a:normAutofit/>
          </a:bodyPr>
          <a:lstStyle/>
          <a:p>
            <a:pPr>
              <a:lnSpc>
                <a:spcPct val="90000"/>
              </a:lnSpc>
            </a:pPr>
            <a:r>
              <a:rPr lang="en-US" altLang="en-US" dirty="0">
                <a:solidFill>
                  <a:srgbClr val="3B5B6F"/>
                </a:solidFill>
                <a:cs typeface="Arial" panose="020B0604020202020204" pitchFamily="34" charset="0"/>
              </a:rPr>
              <a:t>Progressive (days), diffuse</a:t>
            </a:r>
            <a:r>
              <a:rPr lang="en-US" altLang="en-US" dirty="0">
                <a:solidFill>
                  <a:srgbClr val="3B5B6F"/>
                </a:solidFill>
                <a:latin typeface="Arial" panose="020B0604020202020204" pitchFamily="34" charset="0"/>
                <a:cs typeface="Arial" panose="020B0604020202020204" pitchFamily="34" charset="0"/>
              </a:rPr>
              <a:t>, painless vision loss </a:t>
            </a:r>
            <a:r>
              <a:rPr lang="en-US" altLang="en-US" dirty="0">
                <a:solidFill>
                  <a:srgbClr val="3B5B6F"/>
                </a:solidFill>
                <a:cs typeface="Arial" panose="020B0604020202020204" pitchFamily="34" charset="0"/>
              </a:rPr>
              <a:t>in</a:t>
            </a:r>
            <a:r>
              <a:rPr lang="en-US" altLang="en-US" dirty="0">
                <a:solidFill>
                  <a:srgbClr val="3B5B6F"/>
                </a:solidFill>
                <a:latin typeface="Arial" panose="020B0604020202020204" pitchFamily="34" charset="0"/>
                <a:cs typeface="Arial" panose="020B0604020202020204" pitchFamily="34" charset="0"/>
              </a:rPr>
              <a:t> right eye (OD), first noted 1 year prior to presentation</a:t>
            </a:r>
          </a:p>
          <a:p>
            <a:pPr>
              <a:lnSpc>
                <a:spcPct val="90000"/>
              </a:lnSpc>
            </a:pPr>
            <a:endParaRPr lang="en-US" altLang="en-US" dirty="0">
              <a:solidFill>
                <a:srgbClr val="3B5B6F"/>
              </a:solidFill>
              <a:cs typeface="Arial" panose="020B0604020202020204" pitchFamily="34" charset="0"/>
            </a:endParaRPr>
          </a:p>
          <a:p>
            <a:pPr>
              <a:lnSpc>
                <a:spcPct val="90000"/>
              </a:lnSpc>
            </a:pPr>
            <a:r>
              <a:rPr lang="en-US" altLang="en-US" dirty="0">
                <a:solidFill>
                  <a:srgbClr val="3B5B6F"/>
                </a:solidFill>
                <a:cs typeface="Arial" panose="020B0604020202020204" pitchFamily="34" charset="0"/>
              </a:rPr>
              <a:t>Progressive (days), diffuse, painless vision loss in left eye (OS), first noted 6 months prior to presentation</a:t>
            </a:r>
          </a:p>
          <a:p>
            <a:pPr>
              <a:lnSpc>
                <a:spcPct val="90000"/>
              </a:lnSpc>
            </a:pPr>
            <a:endParaRPr lang="en-US" altLang="en-US" dirty="0">
              <a:solidFill>
                <a:srgbClr val="3B5B6F"/>
              </a:solidFill>
              <a:cs typeface="Arial" panose="020B0604020202020204" pitchFamily="34" charset="0"/>
            </a:endParaRPr>
          </a:p>
          <a:p>
            <a:pPr marL="0" indent="0">
              <a:lnSpc>
                <a:spcPct val="90000"/>
              </a:lnSpc>
              <a:buNone/>
            </a:pPr>
            <a:endParaRPr lang="en-US" altLang="en-US" dirty="0">
              <a:solidFill>
                <a:srgbClr val="3B5B6F"/>
              </a:solidFill>
              <a:cs typeface="Arial" panose="020B0604020202020204" pitchFamily="34" charset="0"/>
            </a:endParaRP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2</a:t>
            </a:fld>
            <a:endParaRPr kumimoji="0" lang="en-US" altLang="en-US" sz="1400" b="0" dirty="0">
              <a:solidFill>
                <a:schemeClr val="tx2"/>
              </a:solidFill>
              <a:latin typeface="Arial Black" panose="020B0A04020102020204" pitchFamily="34" charset="0"/>
            </a:endParaRPr>
          </a:p>
        </p:txBody>
      </p:sp>
      <p:pic>
        <p:nvPicPr>
          <p:cNvPr id="2" name="Audio Recording 30 may 2024 9:23:10">
            <a:hlinkClick r:id="" action="ppaction://media"/>
            <a:extLst>
              <a:ext uri="{FF2B5EF4-FFF2-40B4-BE49-F238E27FC236}">
                <a16:creationId xmlns:a16="http://schemas.microsoft.com/office/drawing/2014/main" id="{3EC23C14-23A3-99D7-364E-D9137023CFD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3800" y="6034314"/>
            <a:ext cx="812800" cy="812800"/>
          </a:xfrm>
          <a:prstGeom prst="rect">
            <a:avLst/>
          </a:prstGeom>
        </p:spPr>
      </p:pic>
    </p:spTree>
    <p:extLst>
      <p:ext uri="{BB962C8B-B14F-4D97-AF65-F5344CB8AC3E}">
        <p14:creationId xmlns:p14="http://schemas.microsoft.com/office/powerpoint/2010/main" val="24168880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2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853661" y="1434695"/>
            <a:ext cx="9727578" cy="4571999"/>
          </a:xfrm>
        </p:spPr>
        <p:txBody>
          <a:bodyPr>
            <a:normAutofit/>
          </a:bodyPr>
          <a:lstStyle/>
          <a:p>
            <a:r>
              <a:rPr lang="en-US" altLang="en-US" sz="3200" dirty="0">
                <a:solidFill>
                  <a:srgbClr val="3B5B6F"/>
                </a:solidFill>
                <a:cs typeface="Arial" panose="020B0604020202020204" pitchFamily="34" charset="0"/>
              </a:rPr>
              <a:t>PMH: </a:t>
            </a:r>
            <a:r>
              <a:rPr lang="en-US" sz="3200" dirty="0">
                <a:solidFill>
                  <a:srgbClr val="3B5B6F"/>
                </a:solidFill>
                <a:cs typeface="Arial" panose="020B0604020202020204" pitchFamily="34" charset="0"/>
              </a:rPr>
              <a:t>obesity, hypertension, former smoker </a:t>
            </a:r>
            <a:endParaRPr lang="en-US" altLang="en-US" sz="3200" dirty="0">
              <a:solidFill>
                <a:srgbClr val="3B5B6F"/>
              </a:solidFill>
              <a:cs typeface="Arial" panose="020B0604020202020204" pitchFamily="34" charset="0"/>
            </a:endParaRPr>
          </a:p>
          <a:p>
            <a:pPr>
              <a:lnSpc>
                <a:spcPct val="90000"/>
              </a:lnSpc>
            </a:pPr>
            <a:r>
              <a:rPr lang="en-US" altLang="en-US" sz="3200" dirty="0">
                <a:solidFill>
                  <a:srgbClr val="3B5B6F"/>
                </a:solidFill>
                <a:cs typeface="Arial" panose="020B0604020202020204" pitchFamily="34" charset="0"/>
              </a:rPr>
              <a:t>Denies alcohol or drug abuse</a:t>
            </a:r>
          </a:p>
          <a:p>
            <a:pPr>
              <a:lnSpc>
                <a:spcPct val="90000"/>
              </a:lnSpc>
            </a:pPr>
            <a:r>
              <a:rPr lang="en-US" altLang="en-US" sz="3200" dirty="0">
                <a:solidFill>
                  <a:srgbClr val="3B5B6F"/>
                </a:solidFill>
                <a:cs typeface="Arial" panose="020B0604020202020204" pitchFamily="34" charset="0"/>
              </a:rPr>
              <a:t>Denies ocular or head injury</a:t>
            </a:r>
          </a:p>
          <a:p>
            <a:pPr>
              <a:lnSpc>
                <a:spcPct val="90000"/>
              </a:lnSpc>
            </a:pPr>
            <a:r>
              <a:rPr lang="en-US" altLang="en-US" sz="3200" dirty="0">
                <a:solidFill>
                  <a:srgbClr val="3B5B6F"/>
                </a:solidFill>
                <a:cs typeface="Arial" panose="020B0604020202020204" pitchFamily="34" charset="0"/>
              </a:rPr>
              <a:t>Denies family history</a:t>
            </a:r>
          </a:p>
          <a:p>
            <a:pPr>
              <a:lnSpc>
                <a:spcPct val="90000"/>
              </a:lnSpc>
            </a:pPr>
            <a:r>
              <a:rPr lang="en-US" altLang="en-US" sz="3200" dirty="0">
                <a:solidFill>
                  <a:srgbClr val="3B5B6F"/>
                </a:solidFill>
                <a:cs typeface="Arial" panose="020B0604020202020204" pitchFamily="34" charset="0"/>
              </a:rPr>
              <a:t>ROS: </a:t>
            </a:r>
          </a:p>
          <a:p>
            <a:pPr lvl="1"/>
            <a:r>
              <a:rPr lang="en-US" altLang="en-US" sz="2800" dirty="0">
                <a:solidFill>
                  <a:srgbClr val="3B5B6F"/>
                </a:solidFill>
                <a:cs typeface="Arial" panose="020B0604020202020204" pitchFamily="34" charset="0"/>
              </a:rPr>
              <a:t>Diplopia (-)</a:t>
            </a:r>
          </a:p>
          <a:p>
            <a:pPr lvl="1"/>
            <a:r>
              <a:rPr lang="en-US" altLang="en-US" sz="2800" dirty="0">
                <a:solidFill>
                  <a:srgbClr val="3B5B6F"/>
                </a:solidFill>
                <a:cs typeface="Arial" panose="020B0604020202020204" pitchFamily="34" charset="0"/>
              </a:rPr>
              <a:t>Oscillopsia (-)</a:t>
            </a:r>
          </a:p>
          <a:p>
            <a:pPr lvl="1"/>
            <a:r>
              <a:rPr lang="en-US" altLang="en-US" sz="2800" dirty="0">
                <a:solidFill>
                  <a:srgbClr val="3B5B6F"/>
                </a:solidFill>
                <a:cs typeface="Arial" panose="020B0604020202020204" pitchFamily="34" charset="0"/>
              </a:rPr>
              <a:t>Vertigo (-)</a:t>
            </a:r>
          </a:p>
          <a:p>
            <a:pPr lvl="1"/>
            <a:endParaRPr lang="en-US" altLang="en-US" sz="2800" dirty="0">
              <a:solidFill>
                <a:srgbClr val="3B5B6F"/>
              </a:solidFill>
              <a:cs typeface="Arial" panose="020B0604020202020204" pitchFamily="34" charset="0"/>
            </a:endParaRPr>
          </a:p>
          <a:p>
            <a:pPr lvl="1"/>
            <a:endParaRPr lang="en-US" altLang="en-US" sz="2800" dirty="0">
              <a:solidFill>
                <a:srgbClr val="3B5B6F"/>
              </a:solidFill>
              <a:cs typeface="Arial" panose="020B0604020202020204" pitchFamily="34" charset="0"/>
            </a:endParaRPr>
          </a:p>
          <a:p>
            <a:pPr marL="457200" lvl="1" indent="0">
              <a:buNone/>
            </a:pPr>
            <a:endParaRPr lang="en-US" altLang="en-US" sz="2800" dirty="0">
              <a:solidFill>
                <a:srgbClr val="3B5B6F"/>
              </a:solidFill>
              <a:cs typeface="Arial" panose="020B0604020202020204" pitchFamily="34" charset="0"/>
            </a:endParaRPr>
          </a:p>
          <a:p>
            <a:pPr>
              <a:lnSpc>
                <a:spcPct val="90000"/>
              </a:lnSpc>
            </a:pPr>
            <a:endParaRPr lang="en-US" altLang="en-US" sz="3200" dirty="0">
              <a:solidFill>
                <a:srgbClr val="3B5B6F"/>
              </a:solidFill>
              <a:cs typeface="Arial" panose="020B0604020202020204" pitchFamily="34" charset="0"/>
            </a:endParaRPr>
          </a:p>
        </p:txBody>
      </p:sp>
      <p:sp>
        <p:nvSpPr>
          <p:cNvPr id="5125"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Char char="•"/>
              <a:defRPr kumimoji="1" sz="3200" b="1">
                <a:solidFill>
                  <a:schemeClr val="tx1"/>
                </a:solidFill>
                <a:latin typeface="Arial" panose="020B0604020202020204" pitchFamily="34" charset="0"/>
              </a:defRPr>
            </a:lvl1pPr>
            <a:lvl2pPr marL="742950" indent="-285750">
              <a:spcBef>
                <a:spcPct val="20000"/>
              </a:spcBef>
              <a:buClr>
                <a:schemeClr val="hlink"/>
              </a:buClr>
              <a:buChar char="•"/>
              <a:defRPr kumimoji="1" sz="2800" b="1">
                <a:solidFill>
                  <a:schemeClr val="tx1"/>
                </a:solidFill>
                <a:latin typeface="Arial" panose="020B0604020202020204" pitchFamily="34" charset="0"/>
              </a:defRPr>
            </a:lvl2pPr>
            <a:lvl3pPr marL="1143000" indent="-228600">
              <a:spcBef>
                <a:spcPct val="20000"/>
              </a:spcBef>
              <a:buClr>
                <a:schemeClr val="accent2"/>
              </a:buClr>
              <a:buChar char="•"/>
              <a:defRPr kumimoji="1" sz="2400" b="1">
                <a:solidFill>
                  <a:schemeClr val="tx1"/>
                </a:solidFill>
                <a:latin typeface="Arial" panose="020B0604020202020204" pitchFamily="34" charset="0"/>
              </a:defRPr>
            </a:lvl3pPr>
            <a:lvl4pPr marL="1600200" indent="-228600">
              <a:spcBef>
                <a:spcPct val="20000"/>
              </a:spcBef>
              <a:buClr>
                <a:schemeClr val="tx2"/>
              </a:buClr>
              <a:buChar char="•"/>
              <a:defRPr kumimoji="1" sz="2000" b="1">
                <a:solidFill>
                  <a:schemeClr val="tx1"/>
                </a:solidFill>
                <a:latin typeface="Arial" panose="020B0604020202020204" pitchFamily="34" charset="0"/>
              </a:defRPr>
            </a:lvl4pPr>
            <a:lvl5pPr marL="2057400" indent="-228600">
              <a:spcBef>
                <a:spcPct val="20000"/>
              </a:spcBef>
              <a:buClr>
                <a:schemeClr val="accent2"/>
              </a:buClr>
              <a:buChar char="•"/>
              <a:defRPr kumimoji="1"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kumimoji="1" sz="2000" b="1">
                <a:solidFill>
                  <a:schemeClr val="tx1"/>
                </a:solidFill>
                <a:latin typeface="Arial" panose="020B0604020202020204" pitchFamily="34" charset="0"/>
              </a:defRPr>
            </a:lvl9pPr>
          </a:lstStyle>
          <a:p>
            <a:pPr>
              <a:spcBef>
                <a:spcPct val="50000"/>
              </a:spcBef>
              <a:buClrTx/>
              <a:buFontTx/>
              <a:buNone/>
            </a:pPr>
            <a:fld id="{12E5B43D-5B81-467C-9E3B-839DE5489241}" type="slidenum">
              <a:rPr kumimoji="0" lang="en-US" altLang="en-US" sz="1400" b="0">
                <a:solidFill>
                  <a:schemeClr val="tx2"/>
                </a:solidFill>
                <a:latin typeface="Arial Black" panose="020B0A04020102020204" pitchFamily="34" charset="0"/>
              </a:rPr>
              <a:pPr>
                <a:spcBef>
                  <a:spcPct val="50000"/>
                </a:spcBef>
                <a:buClrTx/>
                <a:buFontTx/>
                <a:buNone/>
              </a:pPr>
              <a:t>3</a:t>
            </a:fld>
            <a:endParaRPr kumimoji="0" lang="en-US" altLang="en-US" sz="1400" b="0" dirty="0">
              <a:solidFill>
                <a:schemeClr val="tx2"/>
              </a:solidFill>
              <a:latin typeface="Arial Black" panose="020B0A04020102020204" pitchFamily="34" charset="0"/>
            </a:endParaRPr>
          </a:p>
        </p:txBody>
      </p:sp>
      <p:sp>
        <p:nvSpPr>
          <p:cNvPr id="7" name="Rectangle 2">
            <a:extLst>
              <a:ext uri="{FF2B5EF4-FFF2-40B4-BE49-F238E27FC236}">
                <a16:creationId xmlns:a16="http://schemas.microsoft.com/office/drawing/2014/main" id="{A373B0DD-03CC-AD48-91F9-944AD913E130}"/>
              </a:ext>
            </a:extLst>
          </p:cNvPr>
          <p:cNvSpPr txBox="1">
            <a:spLocks noChangeArrowheads="1"/>
          </p:cNvSpPr>
          <p:nvPr/>
        </p:nvSpPr>
        <p:spPr>
          <a:xfrm>
            <a:off x="261257" y="505858"/>
            <a:ext cx="11684000" cy="92883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pPr algn="ctr">
              <a:defRPr/>
            </a:pPr>
            <a:r>
              <a:rPr lang="en-US" sz="3600" b="1" dirty="0">
                <a:solidFill>
                  <a:srgbClr val="3B5B6F"/>
                </a:solidFill>
                <a:latin typeface="Arial" panose="020B0604020202020204" pitchFamily="34" charset="0"/>
                <a:cs typeface="Arial" panose="020B0604020202020204" pitchFamily="34" charset="0"/>
              </a:rPr>
              <a:t>67-Year-Old </a:t>
            </a:r>
            <a:r>
              <a:rPr lang="en-US" sz="3600" dirty="0">
                <a:solidFill>
                  <a:srgbClr val="3B5B6F"/>
                </a:solidFill>
                <a:cs typeface="Arial" panose="020B0604020202020204" pitchFamily="34" charset="0"/>
              </a:rPr>
              <a:t>Male</a:t>
            </a:r>
            <a:r>
              <a:rPr lang="en-US" sz="3600" b="1" dirty="0">
                <a:solidFill>
                  <a:srgbClr val="3B5B6F"/>
                </a:solidFill>
                <a:latin typeface="Arial" panose="020B0604020202020204" pitchFamily="34" charset="0"/>
                <a:cs typeface="Arial" panose="020B0604020202020204" pitchFamily="34" charset="0"/>
              </a:rPr>
              <a:t> </a:t>
            </a:r>
            <a:r>
              <a:rPr lang="en-US" sz="3600" dirty="0">
                <a:solidFill>
                  <a:srgbClr val="3B5B6F"/>
                </a:solidFill>
                <a:cs typeface="Arial" panose="020B0604020202020204" pitchFamily="34" charset="0"/>
              </a:rPr>
              <a:t>w</a:t>
            </a:r>
            <a:r>
              <a:rPr lang="en-US" sz="3600" b="1" dirty="0">
                <a:solidFill>
                  <a:srgbClr val="3B5B6F"/>
                </a:solidFill>
                <a:latin typeface="Arial" panose="020B0604020202020204" pitchFamily="34" charset="0"/>
                <a:cs typeface="Arial" panose="020B0604020202020204" pitchFamily="34" charset="0"/>
              </a:rPr>
              <a:t>ith </a:t>
            </a:r>
            <a:r>
              <a:rPr lang="en-US" sz="3600" dirty="0">
                <a:solidFill>
                  <a:srgbClr val="3B5B6F"/>
                </a:solidFill>
                <a:cs typeface="Arial" panose="020B0604020202020204" pitchFamily="34" charset="0"/>
              </a:rPr>
              <a:t>Sequential V</a:t>
            </a:r>
            <a:r>
              <a:rPr lang="en-US" sz="3600" b="1" dirty="0">
                <a:solidFill>
                  <a:srgbClr val="3B5B6F"/>
                </a:solidFill>
                <a:latin typeface="Arial" panose="020B0604020202020204" pitchFamily="34" charset="0"/>
                <a:cs typeface="Arial" panose="020B0604020202020204" pitchFamily="34" charset="0"/>
              </a:rPr>
              <a:t>ision </a:t>
            </a:r>
            <a:r>
              <a:rPr lang="en-US" sz="3600" dirty="0">
                <a:solidFill>
                  <a:srgbClr val="3B5B6F"/>
                </a:solidFill>
                <a:cs typeface="Arial" panose="020B0604020202020204" pitchFamily="34" charset="0"/>
              </a:rPr>
              <a:t>L</a:t>
            </a:r>
            <a:r>
              <a:rPr lang="en-US" sz="3600" b="1" dirty="0">
                <a:solidFill>
                  <a:srgbClr val="3B5B6F"/>
                </a:solidFill>
                <a:latin typeface="Arial" panose="020B0604020202020204" pitchFamily="34" charset="0"/>
                <a:cs typeface="Arial" panose="020B0604020202020204" pitchFamily="34" charset="0"/>
              </a:rPr>
              <a:t>oss</a:t>
            </a:r>
            <a:endParaRPr lang="en-US" sz="3600" dirty="0">
              <a:solidFill>
                <a:srgbClr val="3B5B6F"/>
              </a:solidFill>
              <a:cs typeface="Arial" panose="020B0604020202020204" pitchFamily="34" charset="0"/>
            </a:endParaRPr>
          </a:p>
        </p:txBody>
      </p:sp>
      <p:sp>
        <p:nvSpPr>
          <p:cNvPr id="8" name="Rectangle 3">
            <a:extLst>
              <a:ext uri="{FF2B5EF4-FFF2-40B4-BE49-F238E27FC236}">
                <a16:creationId xmlns:a16="http://schemas.microsoft.com/office/drawing/2014/main" id="{DEA61FF2-014B-124F-9FBE-6380630A0022}"/>
              </a:ext>
            </a:extLst>
          </p:cNvPr>
          <p:cNvSpPr txBox="1">
            <a:spLocks noChangeArrowheads="1"/>
          </p:cNvSpPr>
          <p:nvPr/>
        </p:nvSpPr>
        <p:spPr>
          <a:xfrm>
            <a:off x="3603677" y="3895523"/>
            <a:ext cx="9727578" cy="45719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altLang="en-US" sz="2800" dirty="0">
                <a:solidFill>
                  <a:srgbClr val="3B5B6F"/>
                </a:solidFill>
                <a:cs typeface="Arial" panose="020B0604020202020204" pitchFamily="34" charset="0"/>
              </a:rPr>
              <a:t>Headache (+)</a:t>
            </a:r>
          </a:p>
          <a:p>
            <a:pPr lvl="1"/>
            <a:r>
              <a:rPr lang="en-US" altLang="en-US" sz="2800" dirty="0">
                <a:solidFill>
                  <a:srgbClr val="3B5B6F"/>
                </a:solidFill>
                <a:cs typeface="Arial" panose="020B0604020202020204" pitchFamily="34" charset="0"/>
              </a:rPr>
              <a:t>Fever (-)</a:t>
            </a:r>
          </a:p>
          <a:p>
            <a:pPr lvl="1"/>
            <a:r>
              <a:rPr lang="en-US" altLang="en-US" sz="2800" dirty="0">
                <a:solidFill>
                  <a:srgbClr val="3B5B6F"/>
                </a:solidFill>
                <a:cs typeface="Arial" panose="020B0604020202020204" pitchFamily="34" charset="0"/>
              </a:rPr>
              <a:t>Weight Loss (-)</a:t>
            </a:r>
          </a:p>
          <a:p>
            <a:pPr lvl="1"/>
            <a:r>
              <a:rPr lang="en-US" altLang="en-US" sz="2800" dirty="0">
                <a:solidFill>
                  <a:srgbClr val="3B5B6F"/>
                </a:solidFill>
                <a:cs typeface="Arial" panose="020B0604020202020204" pitchFamily="34" charset="0"/>
              </a:rPr>
              <a:t>Sensory or motor abnormalities (-)</a:t>
            </a:r>
          </a:p>
          <a:p>
            <a:pPr marL="457200" lvl="1" indent="0">
              <a:buFont typeface="Arial" panose="020B0604020202020204" pitchFamily="34" charset="0"/>
              <a:buNone/>
            </a:pPr>
            <a:endParaRPr lang="en-US" altLang="en-US" sz="2800" dirty="0">
              <a:solidFill>
                <a:srgbClr val="3B5B6F"/>
              </a:solidFill>
              <a:cs typeface="Arial" panose="020B0604020202020204" pitchFamily="34" charset="0"/>
            </a:endParaRPr>
          </a:p>
          <a:p>
            <a:endParaRPr lang="en-US" altLang="en-US" sz="3200" dirty="0">
              <a:solidFill>
                <a:srgbClr val="3B5B6F"/>
              </a:solidFill>
              <a:cs typeface="Arial" panose="020B0604020202020204" pitchFamily="34" charset="0"/>
            </a:endParaRPr>
          </a:p>
        </p:txBody>
      </p:sp>
      <p:sp>
        <p:nvSpPr>
          <p:cNvPr id="2" name="Rectangle 3">
            <a:extLst>
              <a:ext uri="{FF2B5EF4-FFF2-40B4-BE49-F238E27FC236}">
                <a16:creationId xmlns:a16="http://schemas.microsoft.com/office/drawing/2014/main" id="{C7A290AC-B338-D5EA-7FC7-757B3EF973E4}"/>
              </a:ext>
            </a:extLst>
          </p:cNvPr>
          <p:cNvSpPr txBox="1">
            <a:spLocks noChangeArrowheads="1"/>
          </p:cNvSpPr>
          <p:nvPr/>
        </p:nvSpPr>
        <p:spPr>
          <a:xfrm>
            <a:off x="6474550" y="3895522"/>
            <a:ext cx="9727578" cy="45719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altLang="en-US" sz="2800" dirty="0">
                <a:solidFill>
                  <a:srgbClr val="3B5B6F"/>
                </a:solidFill>
                <a:cs typeface="Arial" panose="020B0604020202020204" pitchFamily="34" charset="0"/>
              </a:rPr>
              <a:t>Seizures (-)</a:t>
            </a:r>
          </a:p>
          <a:p>
            <a:pPr lvl="1"/>
            <a:r>
              <a:rPr lang="en-US" altLang="en-US" sz="2800" dirty="0">
                <a:solidFill>
                  <a:srgbClr val="3B5B6F"/>
                </a:solidFill>
                <a:cs typeface="Arial" panose="020B0604020202020204" pitchFamily="34" charset="0"/>
              </a:rPr>
              <a:t>Cough (+)</a:t>
            </a:r>
          </a:p>
          <a:p>
            <a:pPr lvl="1"/>
            <a:r>
              <a:rPr lang="en-US" altLang="en-US" sz="2800" dirty="0">
                <a:solidFill>
                  <a:srgbClr val="3B5B6F"/>
                </a:solidFill>
                <a:cs typeface="Arial" panose="020B0604020202020204" pitchFamily="34" charset="0"/>
              </a:rPr>
              <a:t>Meds (-) </a:t>
            </a:r>
          </a:p>
          <a:p>
            <a:pPr marL="457200" lvl="1" indent="0">
              <a:buFont typeface="Arial" panose="020B0604020202020204" pitchFamily="34" charset="0"/>
              <a:buNone/>
            </a:pPr>
            <a:endParaRPr lang="en-US" altLang="en-US" sz="2800" dirty="0">
              <a:solidFill>
                <a:srgbClr val="3B5B6F"/>
              </a:solidFill>
              <a:cs typeface="Arial" panose="020B0604020202020204" pitchFamily="34" charset="0"/>
            </a:endParaRPr>
          </a:p>
          <a:p>
            <a:endParaRPr lang="en-US" altLang="en-US" sz="3200" dirty="0">
              <a:solidFill>
                <a:srgbClr val="3B5B6F"/>
              </a:solidFill>
              <a:cs typeface="Arial" panose="020B0604020202020204" pitchFamily="34" charset="0"/>
            </a:endParaRPr>
          </a:p>
        </p:txBody>
      </p:sp>
      <p:sp>
        <p:nvSpPr>
          <p:cNvPr id="3" name="CuadroTexto 2">
            <a:extLst>
              <a:ext uri="{FF2B5EF4-FFF2-40B4-BE49-F238E27FC236}">
                <a16:creationId xmlns:a16="http://schemas.microsoft.com/office/drawing/2014/main" id="{1CE50AE8-665E-EA1E-E8F2-9325EF2F5E2B}"/>
              </a:ext>
            </a:extLst>
          </p:cNvPr>
          <p:cNvSpPr txBox="1"/>
          <p:nvPr/>
        </p:nvSpPr>
        <p:spPr>
          <a:xfrm>
            <a:off x="3385110" y="5719857"/>
            <a:ext cx="7700964" cy="923330"/>
          </a:xfrm>
          <a:prstGeom prst="rect">
            <a:avLst/>
          </a:prstGeom>
          <a:solidFill>
            <a:srgbClr val="55829B"/>
          </a:solidFill>
        </p:spPr>
        <p:txBody>
          <a:bodyPr wrap="square" lIns="91440" tIns="45720" rIns="91440" bIns="45720" rtlCol="0" anchor="t">
            <a:spAutoFit/>
          </a:bodyPr>
          <a:lstStyle/>
          <a:p>
            <a:r>
              <a:rPr lang="es-MX" dirty="0">
                <a:solidFill>
                  <a:schemeClr val="bg1"/>
                </a:solidFill>
              </a:rPr>
              <a:t>Headache: bilateral compressive frontotemporal, moderate-severe, 3-4 per week.</a:t>
            </a:r>
          </a:p>
          <a:p>
            <a:r>
              <a:rPr lang="es-MX" dirty="0" err="1">
                <a:solidFill>
                  <a:schemeClr val="bg1"/>
                </a:solidFill>
              </a:rPr>
              <a:t>Cough</a:t>
            </a:r>
            <a:r>
              <a:rPr lang="es-MX" dirty="0">
                <a:solidFill>
                  <a:schemeClr val="bg1"/>
                </a:solidFill>
              </a:rPr>
              <a:t>: </a:t>
            </a:r>
            <a:r>
              <a:rPr lang="es-MX" dirty="0" err="1">
                <a:solidFill>
                  <a:schemeClr val="bg1"/>
                </a:solidFill>
              </a:rPr>
              <a:t>chronic</a:t>
            </a:r>
            <a:r>
              <a:rPr lang="es-MX" dirty="0">
                <a:solidFill>
                  <a:schemeClr val="bg1"/>
                </a:solidFill>
              </a:rPr>
              <a:t>, no </a:t>
            </a:r>
            <a:r>
              <a:rPr lang="es-MX" dirty="0" err="1">
                <a:solidFill>
                  <a:schemeClr val="bg1"/>
                </a:solidFill>
              </a:rPr>
              <a:t>established</a:t>
            </a:r>
            <a:r>
              <a:rPr lang="es-MX" dirty="0">
                <a:solidFill>
                  <a:schemeClr val="bg1"/>
                </a:solidFill>
              </a:rPr>
              <a:t> diagnosis. </a:t>
            </a:r>
            <a:endParaRPr lang="es-MX" dirty="0">
              <a:solidFill>
                <a:schemeClr val="bg1"/>
              </a:solidFill>
              <a:cs typeface="Calibri"/>
            </a:endParaRPr>
          </a:p>
        </p:txBody>
      </p:sp>
      <p:pic>
        <p:nvPicPr>
          <p:cNvPr id="4" name="Audio Recording 30 may 2024 9:38:46">
            <a:hlinkClick r:id="" action="ppaction://media"/>
            <a:extLst>
              <a:ext uri="{FF2B5EF4-FFF2-40B4-BE49-F238E27FC236}">
                <a16:creationId xmlns:a16="http://schemas.microsoft.com/office/drawing/2014/main" id="{BDD42EF0-4F97-88F1-6759-E9AEB1E1C13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37185" y="6006694"/>
            <a:ext cx="812800" cy="812800"/>
          </a:xfrm>
          <a:prstGeom prst="rect">
            <a:avLst/>
          </a:prstGeom>
        </p:spPr>
      </p:pic>
    </p:spTree>
    <p:extLst>
      <p:ext uri="{BB962C8B-B14F-4D97-AF65-F5344CB8AC3E}">
        <p14:creationId xmlns:p14="http://schemas.microsoft.com/office/powerpoint/2010/main" val="29700124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22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CB44B-2446-40C6-8494-588A1383AB53}"/>
              </a:ext>
            </a:extLst>
          </p:cNvPr>
          <p:cNvSpPr>
            <a:spLocks noGrp="1"/>
          </p:cNvSpPr>
          <p:nvPr>
            <p:ph type="title"/>
          </p:nvPr>
        </p:nvSpPr>
        <p:spPr>
          <a:xfrm>
            <a:off x="545123" y="359949"/>
            <a:ext cx="11646877" cy="1325563"/>
          </a:xfrm>
        </p:spPr>
        <p:txBody>
          <a:bodyPr>
            <a:normAutofit/>
          </a:bodyPr>
          <a:lstStyle/>
          <a:p>
            <a:r>
              <a:rPr lang="en-US" sz="4400" dirty="0">
                <a:solidFill>
                  <a:srgbClr val="3B5B6F"/>
                </a:solidFill>
              </a:rPr>
              <a:t>Relevant Neuro-ophthalmic Examination</a:t>
            </a:r>
          </a:p>
        </p:txBody>
      </p:sp>
      <p:sp>
        <p:nvSpPr>
          <p:cNvPr id="3" name="Content Placeholder 2">
            <a:extLst>
              <a:ext uri="{FF2B5EF4-FFF2-40B4-BE49-F238E27FC236}">
                <a16:creationId xmlns:a16="http://schemas.microsoft.com/office/drawing/2014/main" id="{EC12F063-06FB-4242-AC6A-9C2EAD4A8EB5}"/>
              </a:ext>
            </a:extLst>
          </p:cNvPr>
          <p:cNvSpPr>
            <a:spLocks noGrp="1"/>
          </p:cNvSpPr>
          <p:nvPr>
            <p:ph idx="1"/>
          </p:nvPr>
        </p:nvSpPr>
        <p:spPr>
          <a:xfrm>
            <a:off x="545123" y="1685512"/>
            <a:ext cx="10982313" cy="3820766"/>
          </a:xfrm>
        </p:spPr>
        <p:txBody>
          <a:bodyPr vert="horz" lIns="91440" tIns="45720" rIns="91440" bIns="45720" rtlCol="0" anchor="t">
            <a:normAutofit fontScale="92500"/>
          </a:bodyPr>
          <a:lstStyle/>
          <a:p>
            <a:pPr marL="457200" indent="-457200">
              <a:buFont typeface="Wingdings" panose="05000000000000000000" pitchFamily="2" charset="2"/>
              <a:buChar char="§"/>
            </a:pPr>
            <a:endParaRPr lang="en-US" sz="2400" dirty="0">
              <a:solidFill>
                <a:srgbClr val="3B5B6F"/>
              </a:solidFill>
            </a:endParaRPr>
          </a:p>
          <a:p>
            <a:pPr marL="457200" indent="-457200">
              <a:buFont typeface="Wingdings" panose="05000000000000000000" pitchFamily="2" charset="2"/>
              <a:buChar char="§"/>
            </a:pPr>
            <a:r>
              <a:rPr lang="en-US" sz="2400" dirty="0">
                <a:solidFill>
                  <a:srgbClr val="3B5B6F"/>
                </a:solidFill>
              </a:rPr>
              <a:t>Best-corrected visual acuity:  No light perception OD, Counting fingers at 3 feet OS</a:t>
            </a:r>
          </a:p>
          <a:p>
            <a:pPr marL="457200" indent="-457200">
              <a:buFont typeface="Wingdings" panose="05000000000000000000" pitchFamily="2" charset="2"/>
              <a:buChar char="§"/>
            </a:pPr>
            <a:endParaRPr lang="en-US" sz="2400" dirty="0">
              <a:solidFill>
                <a:srgbClr val="3B5B6F"/>
              </a:solidFill>
            </a:endParaRPr>
          </a:p>
          <a:p>
            <a:pPr marL="457200" indent="-457200">
              <a:lnSpc>
                <a:spcPct val="100000"/>
              </a:lnSpc>
              <a:buFont typeface="Wingdings" panose="05000000000000000000" pitchFamily="2" charset="2"/>
              <a:buChar char="§"/>
            </a:pPr>
            <a:r>
              <a:rPr lang="en-US" sz="2400" dirty="0">
                <a:solidFill>
                  <a:srgbClr val="3B5B6F"/>
                </a:solidFill>
              </a:rPr>
              <a:t>Slit Lamp Examination: normal OU</a:t>
            </a:r>
          </a:p>
          <a:p>
            <a:pPr marL="0" indent="0">
              <a:buNone/>
            </a:pPr>
            <a:endParaRPr lang="en-US" sz="2400" dirty="0">
              <a:solidFill>
                <a:srgbClr val="3B5B6F"/>
              </a:solidFill>
            </a:endParaRPr>
          </a:p>
          <a:p>
            <a:pPr marL="457200" indent="-457200">
              <a:buFont typeface="Wingdings" panose="05000000000000000000" pitchFamily="2" charset="2"/>
              <a:buChar char="§"/>
            </a:pPr>
            <a:r>
              <a:rPr lang="en-US" sz="2400" dirty="0">
                <a:solidFill>
                  <a:srgbClr val="3B5B6F"/>
                </a:solidFill>
                <a:latin typeface="Arial"/>
                <a:cs typeface="Arial"/>
              </a:rPr>
              <a:t>Pupillary reactivity: equal in size in light and dark, relative afferent defect 2+ OD, amaurotic pupil OS</a:t>
            </a:r>
          </a:p>
          <a:p>
            <a:pPr marL="0" indent="0">
              <a:buNone/>
            </a:pPr>
            <a:endParaRPr lang="en-US" sz="2400" dirty="0">
              <a:solidFill>
                <a:srgbClr val="3B5B6F"/>
              </a:solidFill>
            </a:endParaRPr>
          </a:p>
          <a:p>
            <a:pPr marL="457200" indent="-457200">
              <a:buFont typeface="Wingdings" panose="05000000000000000000" pitchFamily="2" charset="2"/>
              <a:buChar char="§"/>
            </a:pPr>
            <a:r>
              <a:rPr lang="en-US" sz="2400" dirty="0">
                <a:solidFill>
                  <a:srgbClr val="3B5B6F"/>
                </a:solidFill>
              </a:rPr>
              <a:t>Optic Discs: to describe in next slide</a:t>
            </a:r>
          </a:p>
        </p:txBody>
      </p:sp>
      <p:sp>
        <p:nvSpPr>
          <p:cNvPr id="4" name="Slide Number Placeholder 3">
            <a:extLst>
              <a:ext uri="{FF2B5EF4-FFF2-40B4-BE49-F238E27FC236}">
                <a16:creationId xmlns:a16="http://schemas.microsoft.com/office/drawing/2014/main" id="{11E8ED7B-50DA-274D-B11D-F0BA147D2041}"/>
              </a:ext>
            </a:extLst>
          </p:cNvPr>
          <p:cNvSpPr>
            <a:spLocks noGrp="1"/>
          </p:cNvSpPr>
          <p:nvPr>
            <p:ph type="sldNum" sz="quarter" idx="12"/>
          </p:nvPr>
        </p:nvSpPr>
        <p:spPr/>
        <p:txBody>
          <a:bodyPr/>
          <a:lstStyle/>
          <a:p>
            <a:fld id="{7CC86733-290F-284F-A769-EF0A47507B7A}" type="slidenum">
              <a:rPr lang="en-US" smtClean="0"/>
              <a:t>4</a:t>
            </a:fld>
            <a:endParaRPr lang="en-US" dirty="0"/>
          </a:p>
        </p:txBody>
      </p:sp>
      <p:pic>
        <p:nvPicPr>
          <p:cNvPr id="6" name="Audio Recording 30 may 2024 10:19:18">
            <a:hlinkClick r:id="" action="ppaction://media"/>
            <a:extLst>
              <a:ext uri="{FF2B5EF4-FFF2-40B4-BE49-F238E27FC236}">
                <a16:creationId xmlns:a16="http://schemas.microsoft.com/office/drawing/2014/main" id="{8674FAA0-731F-703D-E414-CB6458A2FD2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3800" y="6019041"/>
            <a:ext cx="812800" cy="812800"/>
          </a:xfrm>
          <a:prstGeom prst="rect">
            <a:avLst/>
          </a:prstGeom>
        </p:spPr>
      </p:pic>
    </p:spTree>
    <p:extLst>
      <p:ext uri="{BB962C8B-B14F-4D97-AF65-F5344CB8AC3E}">
        <p14:creationId xmlns:p14="http://schemas.microsoft.com/office/powerpoint/2010/main" val="342836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79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CEBC3E1C-C12C-4712-B6E5-B422DDE7D8DE}"/>
              </a:ext>
            </a:extLst>
          </p:cNvPr>
          <p:cNvSpPr>
            <a:spLocks noGrp="1"/>
          </p:cNvSpPr>
          <p:nvPr>
            <p:ph type="title"/>
          </p:nvPr>
        </p:nvSpPr>
        <p:spPr>
          <a:xfrm>
            <a:off x="3305907" y="92024"/>
            <a:ext cx="7416689" cy="1325563"/>
          </a:xfrm>
        </p:spPr>
        <p:txBody>
          <a:bodyPr>
            <a:normAutofit/>
          </a:bodyPr>
          <a:lstStyle/>
          <a:p>
            <a:r>
              <a:rPr lang="en-US" sz="4400" dirty="0">
                <a:solidFill>
                  <a:srgbClr val="3B5B6F"/>
                </a:solidFill>
              </a:rPr>
              <a:t>Ophthalmoscopy</a:t>
            </a:r>
          </a:p>
        </p:txBody>
      </p:sp>
      <p:sp>
        <p:nvSpPr>
          <p:cNvPr id="8" name="TextBox 3">
            <a:extLst>
              <a:ext uri="{FF2B5EF4-FFF2-40B4-BE49-F238E27FC236}">
                <a16:creationId xmlns:a16="http://schemas.microsoft.com/office/drawing/2014/main" id="{6E7DD46D-9868-A640-B54F-4E33408AE041}"/>
              </a:ext>
            </a:extLst>
          </p:cNvPr>
          <p:cNvSpPr txBox="1"/>
          <p:nvPr/>
        </p:nvSpPr>
        <p:spPr>
          <a:xfrm>
            <a:off x="3547988" y="5531884"/>
            <a:ext cx="8277073" cy="492443"/>
          </a:xfrm>
          <a:prstGeom prst="rect">
            <a:avLst/>
          </a:prstGeom>
          <a:solidFill>
            <a:schemeClr val="bg1"/>
          </a:solidFill>
          <a:ln>
            <a:solidFill>
              <a:srgbClr val="1F939A"/>
            </a:solidFill>
          </a:ln>
        </p:spPr>
        <p:txBody>
          <a:bodyPr wrap="square" lIns="91440" tIns="45720" rIns="91440" bIns="45720" rtlCol="0" anchor="t">
            <a:spAutoFit/>
          </a:bodyPr>
          <a:lstStyle/>
          <a:p>
            <a:r>
              <a:rPr lang="en-US" sz="2600" b="1" dirty="0">
                <a:latin typeface="Comic Sans MS"/>
              </a:rPr>
              <a:t>What testing would you order now?</a:t>
            </a:r>
          </a:p>
        </p:txBody>
      </p:sp>
      <p:sp>
        <p:nvSpPr>
          <p:cNvPr id="2" name="Slide Number Placeholder 1">
            <a:extLst>
              <a:ext uri="{FF2B5EF4-FFF2-40B4-BE49-F238E27FC236}">
                <a16:creationId xmlns:a16="http://schemas.microsoft.com/office/drawing/2014/main" id="{5F8A7289-8E45-784A-BA9A-21120A1E3FF9}"/>
              </a:ext>
            </a:extLst>
          </p:cNvPr>
          <p:cNvSpPr>
            <a:spLocks noGrp="1"/>
          </p:cNvSpPr>
          <p:nvPr>
            <p:ph type="sldNum" sz="quarter" idx="12"/>
          </p:nvPr>
        </p:nvSpPr>
        <p:spPr/>
        <p:txBody>
          <a:bodyPr/>
          <a:lstStyle/>
          <a:p>
            <a:fld id="{7CC86733-290F-284F-A769-EF0A47507B7A}" type="slidenum">
              <a:rPr lang="en-US" smtClean="0"/>
              <a:t>5</a:t>
            </a:fld>
            <a:endParaRPr lang="en-US"/>
          </a:p>
        </p:txBody>
      </p:sp>
      <p:pic>
        <p:nvPicPr>
          <p:cNvPr id="4" name="Imagen 3">
            <a:extLst>
              <a:ext uri="{FF2B5EF4-FFF2-40B4-BE49-F238E27FC236}">
                <a16:creationId xmlns:a16="http://schemas.microsoft.com/office/drawing/2014/main" id="{56DA7F4B-AD00-795B-B2CB-FFD7A39BB2CA}"/>
              </a:ext>
            </a:extLst>
          </p:cNvPr>
          <p:cNvPicPr>
            <a:picLocks noChangeAspect="1"/>
          </p:cNvPicPr>
          <p:nvPr/>
        </p:nvPicPr>
        <p:blipFill rotWithShape="1">
          <a:blip r:embed="rId5"/>
          <a:srcRect t="63410" r="49247" b="8527"/>
          <a:stretch/>
        </p:blipFill>
        <p:spPr>
          <a:xfrm>
            <a:off x="5805377" y="1128530"/>
            <a:ext cx="5689397" cy="4071332"/>
          </a:xfrm>
          <a:prstGeom prst="rect">
            <a:avLst/>
          </a:prstGeom>
        </p:spPr>
      </p:pic>
      <p:pic>
        <p:nvPicPr>
          <p:cNvPr id="6" name="Imagen 5">
            <a:extLst>
              <a:ext uri="{FF2B5EF4-FFF2-40B4-BE49-F238E27FC236}">
                <a16:creationId xmlns:a16="http://schemas.microsoft.com/office/drawing/2014/main" id="{DCE9CF6E-6FAE-DB9E-D748-344C47714FD9}"/>
              </a:ext>
            </a:extLst>
          </p:cNvPr>
          <p:cNvPicPr>
            <a:picLocks noChangeAspect="1"/>
          </p:cNvPicPr>
          <p:nvPr/>
        </p:nvPicPr>
        <p:blipFill rotWithShape="1">
          <a:blip r:embed="rId6"/>
          <a:srcRect l="49906" t="62311" r="1" b="8217"/>
          <a:stretch/>
        </p:blipFill>
        <p:spPr>
          <a:xfrm>
            <a:off x="697226" y="1128530"/>
            <a:ext cx="5388654" cy="4102800"/>
          </a:xfrm>
          <a:prstGeom prst="rect">
            <a:avLst/>
          </a:prstGeom>
        </p:spPr>
      </p:pic>
      <p:pic>
        <p:nvPicPr>
          <p:cNvPr id="3" name="Audio Recording 30 may 2024 10:24:25">
            <a:hlinkClick r:id="" action="ppaction://media"/>
            <a:extLst>
              <a:ext uri="{FF2B5EF4-FFF2-40B4-BE49-F238E27FC236}">
                <a16:creationId xmlns:a16="http://schemas.microsoft.com/office/drawing/2014/main" id="{7062E7C7-635C-5B26-66ED-180A7FFC839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53800" y="6045200"/>
            <a:ext cx="812800" cy="812800"/>
          </a:xfrm>
          <a:prstGeom prst="rect">
            <a:avLst/>
          </a:prstGeom>
        </p:spPr>
      </p:pic>
    </p:spTree>
    <p:extLst>
      <p:ext uri="{BB962C8B-B14F-4D97-AF65-F5344CB8AC3E}">
        <p14:creationId xmlns:p14="http://schemas.microsoft.com/office/powerpoint/2010/main" val="12748032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28"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p:tgtEl>
                                          <p:spTgt spid="8"/>
                                        </p:tgtEl>
                                        <p:attrNameLst>
                                          <p:attrName>ppt_y</p:attrName>
                                        </p:attrNameLst>
                                      </p:cBhvr>
                                      <p:tavLst>
                                        <p:tav tm="0">
                                          <p:val>
                                            <p:strVal val="#ppt_y+#ppt_h*1.125000"/>
                                          </p:val>
                                        </p:tav>
                                        <p:tav tm="100000">
                                          <p:val>
                                            <p:strVal val="#ppt_y"/>
                                          </p:val>
                                        </p:tav>
                                      </p:tavLst>
                                    </p:anim>
                                    <p:animEffect transition="in" filter="wipe(up)">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B900D2A-209F-B142-9224-DECACC41D4C1}"/>
              </a:ext>
            </a:extLst>
          </p:cNvPr>
          <p:cNvSpPr txBox="1">
            <a:spLocks/>
          </p:cNvSpPr>
          <p:nvPr/>
        </p:nvSpPr>
        <p:spPr>
          <a:xfrm>
            <a:off x="-163902" y="-328066"/>
            <a:ext cx="11593902" cy="16557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algn="ctr"/>
            <a:r>
              <a:rPr lang="en-US" sz="4000" dirty="0" err="1">
                <a:solidFill>
                  <a:srgbClr val="3B5B6F"/>
                </a:solidFill>
              </a:rPr>
              <a:t>Goldmann</a:t>
            </a:r>
            <a:r>
              <a:rPr lang="en-US" sz="4000" dirty="0">
                <a:solidFill>
                  <a:srgbClr val="3B5B6F"/>
                </a:solidFill>
              </a:rPr>
              <a:t> Visual Field</a:t>
            </a:r>
          </a:p>
        </p:txBody>
      </p:sp>
      <p:sp>
        <p:nvSpPr>
          <p:cNvPr id="2" name="Slide Number Placeholder 1">
            <a:extLst>
              <a:ext uri="{FF2B5EF4-FFF2-40B4-BE49-F238E27FC236}">
                <a16:creationId xmlns:a16="http://schemas.microsoft.com/office/drawing/2014/main" id="{0F79016C-A2F1-8741-808A-F388E69E1BE1}"/>
              </a:ext>
            </a:extLst>
          </p:cNvPr>
          <p:cNvSpPr>
            <a:spLocks noGrp="1"/>
          </p:cNvSpPr>
          <p:nvPr>
            <p:ph type="sldNum" sz="quarter" idx="12"/>
          </p:nvPr>
        </p:nvSpPr>
        <p:spPr>
          <a:xfrm>
            <a:off x="9548552" y="6463808"/>
            <a:ext cx="2743200" cy="365125"/>
          </a:xfrm>
        </p:spPr>
        <p:txBody>
          <a:bodyPr/>
          <a:lstStyle/>
          <a:p>
            <a:fld id="{7CC86733-290F-284F-A769-EF0A47507B7A}" type="slidenum">
              <a:rPr lang="en-US" smtClean="0"/>
              <a:t>6</a:t>
            </a:fld>
            <a:endParaRPr lang="en-US" dirty="0"/>
          </a:p>
        </p:txBody>
      </p:sp>
      <p:sp>
        <p:nvSpPr>
          <p:cNvPr id="6" name="TextBox 9">
            <a:extLst>
              <a:ext uri="{FF2B5EF4-FFF2-40B4-BE49-F238E27FC236}">
                <a16:creationId xmlns:a16="http://schemas.microsoft.com/office/drawing/2014/main" id="{157AD1F9-568A-8A42-BA7F-FE16AC80D75A}"/>
              </a:ext>
            </a:extLst>
          </p:cNvPr>
          <p:cNvSpPr txBox="1"/>
          <p:nvPr/>
        </p:nvSpPr>
        <p:spPr>
          <a:xfrm>
            <a:off x="2966044" y="5965448"/>
            <a:ext cx="6582508" cy="892552"/>
          </a:xfrm>
          <a:prstGeom prst="rect">
            <a:avLst/>
          </a:prstGeom>
          <a:solidFill>
            <a:schemeClr val="bg1"/>
          </a:solidFill>
          <a:ln>
            <a:solidFill>
              <a:srgbClr val="1F939A"/>
            </a:solidFill>
          </a:ln>
        </p:spPr>
        <p:txBody>
          <a:bodyPr wrap="square" rtlCol="0">
            <a:spAutoFit/>
          </a:bodyPr>
          <a:lstStyle/>
          <a:p>
            <a:r>
              <a:rPr lang="en-US" sz="2600" b="1" dirty="0">
                <a:latin typeface="Comic Sans MS" panose="030F0702030302020204" pitchFamily="66" charset="0"/>
              </a:rPr>
              <a:t>What visual field abnormality do you see? </a:t>
            </a:r>
          </a:p>
        </p:txBody>
      </p:sp>
      <p:pic>
        <p:nvPicPr>
          <p:cNvPr id="3" name="Imagen 2">
            <a:extLst>
              <a:ext uri="{FF2B5EF4-FFF2-40B4-BE49-F238E27FC236}">
                <a16:creationId xmlns:a16="http://schemas.microsoft.com/office/drawing/2014/main" id="{F1A00096-9327-7FCC-3D22-483E588E317E}"/>
              </a:ext>
            </a:extLst>
          </p:cNvPr>
          <p:cNvPicPr>
            <a:picLocks noChangeAspect="1"/>
          </p:cNvPicPr>
          <p:nvPr/>
        </p:nvPicPr>
        <p:blipFill rotWithShape="1">
          <a:blip r:embed="rId5"/>
          <a:srcRect l="7159" t="15553" r="12023" b="22168"/>
          <a:stretch/>
        </p:blipFill>
        <p:spPr>
          <a:xfrm>
            <a:off x="446314" y="1000124"/>
            <a:ext cx="11299371" cy="4895539"/>
          </a:xfrm>
          <a:prstGeom prst="rect">
            <a:avLst/>
          </a:prstGeom>
        </p:spPr>
      </p:pic>
      <p:sp>
        <p:nvSpPr>
          <p:cNvPr id="4" name="CuadroTexto 3">
            <a:extLst>
              <a:ext uri="{FF2B5EF4-FFF2-40B4-BE49-F238E27FC236}">
                <a16:creationId xmlns:a16="http://schemas.microsoft.com/office/drawing/2014/main" id="{A4743E7F-0656-DC17-277B-689E8348B5A1}"/>
              </a:ext>
            </a:extLst>
          </p:cNvPr>
          <p:cNvSpPr txBox="1"/>
          <p:nvPr/>
        </p:nvSpPr>
        <p:spPr>
          <a:xfrm>
            <a:off x="10877550" y="601725"/>
            <a:ext cx="1314450" cy="369332"/>
          </a:xfrm>
          <a:prstGeom prst="rect">
            <a:avLst/>
          </a:prstGeom>
          <a:noFill/>
        </p:spPr>
        <p:txBody>
          <a:bodyPr wrap="square" rtlCol="0">
            <a:spAutoFit/>
          </a:bodyPr>
          <a:lstStyle/>
          <a:p>
            <a:r>
              <a:rPr lang="es-MX" dirty="0"/>
              <a:t>OD</a:t>
            </a:r>
          </a:p>
        </p:txBody>
      </p:sp>
      <p:sp>
        <p:nvSpPr>
          <p:cNvPr id="7" name="CuadroTexto 6">
            <a:extLst>
              <a:ext uri="{FF2B5EF4-FFF2-40B4-BE49-F238E27FC236}">
                <a16:creationId xmlns:a16="http://schemas.microsoft.com/office/drawing/2014/main" id="{945AD6BD-2414-098F-7E98-E7489D242ACA}"/>
              </a:ext>
            </a:extLst>
          </p:cNvPr>
          <p:cNvSpPr txBox="1"/>
          <p:nvPr/>
        </p:nvSpPr>
        <p:spPr>
          <a:xfrm>
            <a:off x="619125" y="623230"/>
            <a:ext cx="1314450" cy="369332"/>
          </a:xfrm>
          <a:prstGeom prst="rect">
            <a:avLst/>
          </a:prstGeom>
          <a:noFill/>
        </p:spPr>
        <p:txBody>
          <a:bodyPr wrap="square" rtlCol="0">
            <a:spAutoFit/>
          </a:bodyPr>
          <a:lstStyle/>
          <a:p>
            <a:r>
              <a:rPr lang="es-MX" dirty="0"/>
              <a:t>OS</a:t>
            </a:r>
          </a:p>
        </p:txBody>
      </p:sp>
      <p:pic>
        <p:nvPicPr>
          <p:cNvPr id="8" name="Audio Recording 30 may 2024 10:39:25">
            <a:hlinkClick r:id="" action="ppaction://media"/>
            <a:extLst>
              <a:ext uri="{FF2B5EF4-FFF2-40B4-BE49-F238E27FC236}">
                <a16:creationId xmlns:a16="http://schemas.microsoft.com/office/drawing/2014/main" id="{8A134A67-357F-9713-A748-9CAD327275D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39285" y="6045200"/>
            <a:ext cx="812800" cy="812800"/>
          </a:xfrm>
          <a:prstGeom prst="rect">
            <a:avLst/>
          </a:prstGeom>
        </p:spPr>
      </p:pic>
    </p:spTree>
    <p:extLst>
      <p:ext uri="{BB962C8B-B14F-4D97-AF65-F5344CB8AC3E}">
        <p14:creationId xmlns:p14="http://schemas.microsoft.com/office/powerpoint/2010/main" val="2866976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067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8"/>
                </p:tgtEl>
              </p:cMediaNode>
            </p:audio>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06E4A3E-A921-A8E8-9F2A-32C742A452AF}"/>
              </a:ext>
            </a:extLst>
          </p:cNvPr>
          <p:cNvSpPr>
            <a:spLocks noGrp="1"/>
          </p:cNvSpPr>
          <p:nvPr>
            <p:ph type="title"/>
          </p:nvPr>
        </p:nvSpPr>
        <p:spPr>
          <a:xfrm>
            <a:off x="1074683" y="43246"/>
            <a:ext cx="10515600" cy="1325563"/>
          </a:xfrm>
        </p:spPr>
        <p:txBody>
          <a:bodyPr/>
          <a:lstStyle/>
          <a:p>
            <a:r>
              <a:rPr lang="en-US" dirty="0">
                <a:solidFill>
                  <a:srgbClr val="3B5B6F"/>
                </a:solidFill>
              </a:rPr>
              <a:t>Differential diagnosis and approach  </a:t>
            </a:r>
          </a:p>
        </p:txBody>
      </p:sp>
      <p:sp>
        <p:nvSpPr>
          <p:cNvPr id="4" name="Marcador de número de diapositiva 3">
            <a:extLst>
              <a:ext uri="{FF2B5EF4-FFF2-40B4-BE49-F238E27FC236}">
                <a16:creationId xmlns:a16="http://schemas.microsoft.com/office/drawing/2014/main" id="{AD408B5A-6A74-D5F5-7311-B6727C6099FF}"/>
              </a:ext>
            </a:extLst>
          </p:cNvPr>
          <p:cNvSpPr>
            <a:spLocks noGrp="1"/>
          </p:cNvSpPr>
          <p:nvPr>
            <p:ph type="sldNum" sz="quarter" idx="12"/>
          </p:nvPr>
        </p:nvSpPr>
        <p:spPr>
          <a:xfrm>
            <a:off x="8525142" y="6399079"/>
            <a:ext cx="2743200" cy="365125"/>
          </a:xfrm>
        </p:spPr>
        <p:txBody>
          <a:bodyPr/>
          <a:lstStyle/>
          <a:p>
            <a:fld id="{7CC86733-290F-284F-A769-EF0A47507B7A}" type="slidenum">
              <a:rPr lang="en-US" smtClean="0"/>
              <a:t>7</a:t>
            </a:fld>
            <a:endParaRPr lang="en-US"/>
          </a:p>
        </p:txBody>
      </p:sp>
      <p:sp>
        <p:nvSpPr>
          <p:cNvPr id="5" name="CuadroTexto 4">
            <a:extLst>
              <a:ext uri="{FF2B5EF4-FFF2-40B4-BE49-F238E27FC236}">
                <a16:creationId xmlns:a16="http://schemas.microsoft.com/office/drawing/2014/main" id="{CC5A6EE0-5344-6B01-FF42-3DC60648BCFD}"/>
              </a:ext>
            </a:extLst>
          </p:cNvPr>
          <p:cNvSpPr txBox="1"/>
          <p:nvPr/>
        </p:nvSpPr>
        <p:spPr>
          <a:xfrm>
            <a:off x="8123364" y="1280513"/>
            <a:ext cx="4075218" cy="1477328"/>
          </a:xfrm>
          <a:prstGeom prst="rect">
            <a:avLst/>
          </a:prstGeom>
          <a:noFill/>
          <a:ln w="12700">
            <a:solidFill>
              <a:srgbClr val="3B5B6F"/>
            </a:solidFill>
          </a:ln>
        </p:spPr>
        <p:txBody>
          <a:bodyPr wrap="none" lIns="91440" tIns="45720" rIns="91440" bIns="45720" rtlCol="0" anchor="t">
            <a:spAutoFit/>
          </a:bodyPr>
          <a:lstStyle/>
          <a:p>
            <a:pPr marL="285750" indent="-285750">
              <a:buFont typeface="Arial" panose="020B0604020202020204" pitchFamily="34" charset="0"/>
              <a:buChar char="•"/>
            </a:pPr>
            <a:r>
              <a:rPr lang="en-US" dirty="0">
                <a:solidFill>
                  <a:srgbClr val="3B5B6F"/>
                </a:solidFill>
              </a:rPr>
              <a:t>Decreased visual acuity</a:t>
            </a:r>
            <a:endParaRPr lang="en-US" dirty="0">
              <a:solidFill>
                <a:srgbClr val="3B5B6F"/>
              </a:solidFill>
              <a:cs typeface="Calibri"/>
            </a:endParaRPr>
          </a:p>
          <a:p>
            <a:pPr marL="285750" indent="-285750">
              <a:buFont typeface="Arial" panose="020B0604020202020204" pitchFamily="34" charset="0"/>
              <a:buChar char="•"/>
            </a:pPr>
            <a:r>
              <a:rPr lang="en-US" dirty="0">
                <a:solidFill>
                  <a:srgbClr val="3B5B6F"/>
                </a:solidFill>
              </a:rPr>
              <a:t>Decreased color vision </a:t>
            </a:r>
            <a:endParaRPr lang="en-US" dirty="0">
              <a:solidFill>
                <a:srgbClr val="3B5B6F"/>
              </a:solidFill>
              <a:cs typeface="Calibri"/>
            </a:endParaRPr>
          </a:p>
          <a:p>
            <a:pPr marL="285750" indent="-285750">
              <a:buFont typeface="Arial" panose="020B0604020202020204" pitchFamily="34" charset="0"/>
              <a:buChar char="•"/>
            </a:pPr>
            <a:r>
              <a:rPr lang="en-US" dirty="0">
                <a:solidFill>
                  <a:srgbClr val="3B5B6F"/>
                </a:solidFill>
              </a:rPr>
              <a:t>Visual field defect </a:t>
            </a:r>
            <a:endParaRPr lang="en-US" dirty="0">
              <a:solidFill>
                <a:srgbClr val="3B5B6F"/>
              </a:solidFill>
              <a:cs typeface="Calibri"/>
            </a:endParaRPr>
          </a:p>
          <a:p>
            <a:pPr marL="285750" indent="-285750">
              <a:buFont typeface="Arial" panose="020B0604020202020204" pitchFamily="34" charset="0"/>
              <a:buChar char="•"/>
            </a:pPr>
            <a:r>
              <a:rPr lang="en-US" dirty="0">
                <a:solidFill>
                  <a:srgbClr val="3B5B6F"/>
                </a:solidFill>
              </a:rPr>
              <a:t>RAPD </a:t>
            </a:r>
            <a:endParaRPr lang="en-US" dirty="0">
              <a:solidFill>
                <a:srgbClr val="3B5B6F"/>
              </a:solidFill>
              <a:cs typeface="Calibri"/>
            </a:endParaRPr>
          </a:p>
          <a:p>
            <a:pPr marL="285750" indent="-285750">
              <a:buFont typeface="Arial" panose="020B0604020202020204" pitchFamily="34" charset="0"/>
              <a:buChar char="•"/>
            </a:pPr>
            <a:r>
              <a:rPr lang="en-US" dirty="0">
                <a:solidFill>
                  <a:srgbClr val="3B5B6F"/>
                </a:solidFill>
              </a:rPr>
              <a:t>Optic disc: normal, edema or atrophy  </a:t>
            </a:r>
            <a:endParaRPr lang="en-US" dirty="0">
              <a:solidFill>
                <a:srgbClr val="3B5B6F"/>
              </a:solidFill>
              <a:cs typeface="Calibri"/>
            </a:endParaRPr>
          </a:p>
        </p:txBody>
      </p:sp>
      <p:cxnSp>
        <p:nvCxnSpPr>
          <p:cNvPr id="7" name="Conector recto de flecha 6">
            <a:extLst>
              <a:ext uri="{FF2B5EF4-FFF2-40B4-BE49-F238E27FC236}">
                <a16:creationId xmlns:a16="http://schemas.microsoft.com/office/drawing/2014/main" id="{0014AC9D-3B2D-4044-6062-0E0D32DA01CA}"/>
              </a:ext>
            </a:extLst>
          </p:cNvPr>
          <p:cNvCxnSpPr>
            <a:stCxn id="5" idx="1"/>
          </p:cNvCxnSpPr>
          <p:nvPr/>
        </p:nvCxnSpPr>
        <p:spPr>
          <a:xfrm flipH="1">
            <a:off x="6444343" y="2019177"/>
            <a:ext cx="1679021" cy="1564"/>
          </a:xfrm>
          <a:prstGeom prst="straightConnector1">
            <a:avLst/>
          </a:prstGeom>
          <a:ln w="38100">
            <a:solidFill>
              <a:srgbClr val="3B5B6F"/>
            </a:solidFill>
            <a:tailEnd type="triangle"/>
          </a:ln>
        </p:spPr>
        <p:style>
          <a:lnRef idx="1">
            <a:schemeClr val="accent1"/>
          </a:lnRef>
          <a:fillRef idx="0">
            <a:schemeClr val="accent1"/>
          </a:fillRef>
          <a:effectRef idx="0">
            <a:schemeClr val="accent1"/>
          </a:effectRef>
          <a:fontRef idx="minor">
            <a:schemeClr val="tx1"/>
          </a:fontRef>
        </p:style>
      </p:cxnSp>
      <p:sp>
        <p:nvSpPr>
          <p:cNvPr id="8" name="CuadroTexto 7">
            <a:extLst>
              <a:ext uri="{FF2B5EF4-FFF2-40B4-BE49-F238E27FC236}">
                <a16:creationId xmlns:a16="http://schemas.microsoft.com/office/drawing/2014/main" id="{3D3FC3CD-13C4-11C6-BB03-D926E9708171}"/>
              </a:ext>
            </a:extLst>
          </p:cNvPr>
          <p:cNvSpPr txBox="1"/>
          <p:nvPr/>
        </p:nvSpPr>
        <p:spPr>
          <a:xfrm>
            <a:off x="3679612" y="1959260"/>
            <a:ext cx="2764731" cy="461665"/>
          </a:xfrm>
          <a:prstGeom prst="rect">
            <a:avLst/>
          </a:prstGeom>
          <a:noFill/>
        </p:spPr>
        <p:txBody>
          <a:bodyPr wrap="none" rtlCol="0">
            <a:spAutoFit/>
          </a:bodyPr>
          <a:lstStyle/>
          <a:p>
            <a:r>
              <a:rPr lang="es-ES_tradnl" sz="2400" b="1" dirty="0">
                <a:solidFill>
                  <a:srgbClr val="3B5B6F"/>
                </a:solidFill>
              </a:rPr>
              <a:t>OPTIC NEUROPATHY</a:t>
            </a:r>
          </a:p>
        </p:txBody>
      </p:sp>
      <p:cxnSp>
        <p:nvCxnSpPr>
          <p:cNvPr id="10" name="Conector angular 9">
            <a:extLst>
              <a:ext uri="{FF2B5EF4-FFF2-40B4-BE49-F238E27FC236}">
                <a16:creationId xmlns:a16="http://schemas.microsoft.com/office/drawing/2014/main" id="{597B6843-1104-2D26-21E8-353F084B3D93}"/>
              </a:ext>
            </a:extLst>
          </p:cNvPr>
          <p:cNvCxnSpPr>
            <a:stCxn id="8" idx="2"/>
          </p:cNvCxnSpPr>
          <p:nvPr/>
        </p:nvCxnSpPr>
        <p:spPr>
          <a:xfrm rot="5400000">
            <a:off x="4062330" y="1929109"/>
            <a:ext cx="507832" cy="1491464"/>
          </a:xfrm>
          <a:prstGeom prst="bentConnector2">
            <a:avLst/>
          </a:prstGeom>
          <a:ln w="38100">
            <a:solidFill>
              <a:srgbClr val="3B5B6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ector angular 11">
            <a:extLst>
              <a:ext uri="{FF2B5EF4-FFF2-40B4-BE49-F238E27FC236}">
                <a16:creationId xmlns:a16="http://schemas.microsoft.com/office/drawing/2014/main" id="{6F34E1C5-A656-12A9-7760-E3B960208C11}"/>
              </a:ext>
            </a:extLst>
          </p:cNvPr>
          <p:cNvCxnSpPr>
            <a:stCxn id="8" idx="2"/>
          </p:cNvCxnSpPr>
          <p:nvPr/>
        </p:nvCxnSpPr>
        <p:spPr>
          <a:xfrm rot="16200000" flipH="1">
            <a:off x="5499244" y="1983658"/>
            <a:ext cx="507832" cy="1382365"/>
          </a:xfrm>
          <a:prstGeom prst="bentConnector2">
            <a:avLst/>
          </a:prstGeom>
          <a:ln w="38100">
            <a:solidFill>
              <a:srgbClr val="3B5B6F"/>
            </a:solidFill>
            <a:tailEnd type="triangle"/>
          </a:ln>
        </p:spPr>
        <p:style>
          <a:lnRef idx="1">
            <a:schemeClr val="accent1"/>
          </a:lnRef>
          <a:fillRef idx="0">
            <a:schemeClr val="accent1"/>
          </a:fillRef>
          <a:effectRef idx="0">
            <a:schemeClr val="accent1"/>
          </a:effectRef>
          <a:fontRef idx="minor">
            <a:schemeClr val="tx1"/>
          </a:fontRef>
        </p:style>
      </p:cxnSp>
      <p:sp>
        <p:nvSpPr>
          <p:cNvPr id="13" name="CuadroTexto 12">
            <a:extLst>
              <a:ext uri="{FF2B5EF4-FFF2-40B4-BE49-F238E27FC236}">
                <a16:creationId xmlns:a16="http://schemas.microsoft.com/office/drawing/2014/main" id="{681E24EE-4920-6021-ECEF-C221022A1E69}"/>
              </a:ext>
            </a:extLst>
          </p:cNvPr>
          <p:cNvSpPr txBox="1"/>
          <p:nvPr/>
        </p:nvSpPr>
        <p:spPr>
          <a:xfrm>
            <a:off x="1865255" y="2744091"/>
            <a:ext cx="1668021" cy="369332"/>
          </a:xfrm>
          <a:prstGeom prst="rect">
            <a:avLst/>
          </a:prstGeom>
          <a:noFill/>
        </p:spPr>
        <p:txBody>
          <a:bodyPr wrap="none" rtlCol="0">
            <a:spAutoFit/>
          </a:bodyPr>
          <a:lstStyle/>
          <a:p>
            <a:r>
              <a:rPr lang="es-ES_tradnl" dirty="0">
                <a:solidFill>
                  <a:srgbClr val="3B5B6F"/>
                </a:solidFill>
              </a:rPr>
              <a:t>OPTIC NEURITIS</a:t>
            </a:r>
          </a:p>
        </p:txBody>
      </p:sp>
      <p:sp>
        <p:nvSpPr>
          <p:cNvPr id="14" name="CuadroTexto 13">
            <a:extLst>
              <a:ext uri="{FF2B5EF4-FFF2-40B4-BE49-F238E27FC236}">
                <a16:creationId xmlns:a16="http://schemas.microsoft.com/office/drawing/2014/main" id="{EDB07338-FF07-8AF9-2A97-5E1D1F4EAB01}"/>
              </a:ext>
            </a:extLst>
          </p:cNvPr>
          <p:cNvSpPr txBox="1"/>
          <p:nvPr/>
        </p:nvSpPr>
        <p:spPr>
          <a:xfrm>
            <a:off x="4802660" y="2928757"/>
            <a:ext cx="593111" cy="369332"/>
          </a:xfrm>
          <a:prstGeom prst="rect">
            <a:avLst/>
          </a:prstGeom>
          <a:noFill/>
        </p:spPr>
        <p:txBody>
          <a:bodyPr wrap="none" rtlCol="0">
            <a:spAutoFit/>
          </a:bodyPr>
          <a:lstStyle/>
          <a:p>
            <a:r>
              <a:rPr lang="es-ES_tradnl" dirty="0">
                <a:solidFill>
                  <a:srgbClr val="3B5B6F"/>
                </a:solidFill>
              </a:rPr>
              <a:t>Age </a:t>
            </a:r>
          </a:p>
        </p:txBody>
      </p:sp>
      <p:sp>
        <p:nvSpPr>
          <p:cNvPr id="15" name="CuadroTexto 14">
            <a:extLst>
              <a:ext uri="{FF2B5EF4-FFF2-40B4-BE49-F238E27FC236}">
                <a16:creationId xmlns:a16="http://schemas.microsoft.com/office/drawing/2014/main" id="{B4EC69B7-B66D-23ED-9257-38C11D7B0EE9}"/>
              </a:ext>
            </a:extLst>
          </p:cNvPr>
          <p:cNvSpPr txBox="1"/>
          <p:nvPr/>
        </p:nvSpPr>
        <p:spPr>
          <a:xfrm>
            <a:off x="4049185" y="2629347"/>
            <a:ext cx="534121" cy="369332"/>
          </a:xfrm>
          <a:prstGeom prst="rect">
            <a:avLst/>
          </a:prstGeom>
          <a:noFill/>
        </p:spPr>
        <p:txBody>
          <a:bodyPr wrap="none" rtlCol="0">
            <a:spAutoFit/>
          </a:bodyPr>
          <a:lstStyle/>
          <a:p>
            <a:r>
              <a:rPr lang="es-ES_tradnl" dirty="0">
                <a:solidFill>
                  <a:srgbClr val="3B5B6F"/>
                </a:solidFill>
              </a:rPr>
              <a:t>&lt;40</a:t>
            </a:r>
          </a:p>
        </p:txBody>
      </p:sp>
      <p:sp>
        <p:nvSpPr>
          <p:cNvPr id="16" name="CuadroTexto 15">
            <a:extLst>
              <a:ext uri="{FF2B5EF4-FFF2-40B4-BE49-F238E27FC236}">
                <a16:creationId xmlns:a16="http://schemas.microsoft.com/office/drawing/2014/main" id="{E84F069D-CBFA-8F9F-AD9D-93083385ED32}"/>
              </a:ext>
            </a:extLst>
          </p:cNvPr>
          <p:cNvSpPr txBox="1"/>
          <p:nvPr/>
        </p:nvSpPr>
        <p:spPr>
          <a:xfrm>
            <a:off x="5319203" y="2629347"/>
            <a:ext cx="534121" cy="369332"/>
          </a:xfrm>
          <a:prstGeom prst="rect">
            <a:avLst/>
          </a:prstGeom>
          <a:noFill/>
        </p:spPr>
        <p:txBody>
          <a:bodyPr wrap="none" rtlCol="0">
            <a:spAutoFit/>
          </a:bodyPr>
          <a:lstStyle/>
          <a:p>
            <a:r>
              <a:rPr lang="es-ES_tradnl" dirty="0">
                <a:solidFill>
                  <a:srgbClr val="3B5B6F"/>
                </a:solidFill>
              </a:rPr>
              <a:t>&gt;40</a:t>
            </a:r>
          </a:p>
        </p:txBody>
      </p:sp>
      <p:sp>
        <p:nvSpPr>
          <p:cNvPr id="17" name="CuadroTexto 16">
            <a:extLst>
              <a:ext uri="{FF2B5EF4-FFF2-40B4-BE49-F238E27FC236}">
                <a16:creationId xmlns:a16="http://schemas.microsoft.com/office/drawing/2014/main" id="{42F57C5D-38C7-D9B9-5DD5-14E59BF66C06}"/>
              </a:ext>
            </a:extLst>
          </p:cNvPr>
          <p:cNvSpPr txBox="1"/>
          <p:nvPr/>
        </p:nvSpPr>
        <p:spPr>
          <a:xfrm>
            <a:off x="6444343" y="2744091"/>
            <a:ext cx="4406463" cy="369332"/>
          </a:xfrm>
          <a:prstGeom prst="rect">
            <a:avLst/>
          </a:prstGeom>
          <a:noFill/>
          <a:ln w="38100">
            <a:noFill/>
          </a:ln>
        </p:spPr>
        <p:txBody>
          <a:bodyPr wrap="none" lIns="91440" tIns="45720" rIns="91440" bIns="45720" rtlCol="0" anchor="t">
            <a:spAutoFit/>
          </a:bodyPr>
          <a:lstStyle/>
          <a:p>
            <a:r>
              <a:rPr lang="es-ES_tradnl" b="1" dirty="0">
                <a:solidFill>
                  <a:srgbClr val="3B5B6F"/>
                </a:solidFill>
              </a:rPr>
              <a:t>Anterior </a:t>
            </a:r>
            <a:r>
              <a:rPr lang="es-ES_tradnl" b="1" dirty="0" err="1">
                <a:solidFill>
                  <a:srgbClr val="3B5B6F"/>
                </a:solidFill>
              </a:rPr>
              <a:t>ischemic</a:t>
            </a:r>
            <a:r>
              <a:rPr lang="es-ES_tradnl" b="1" dirty="0">
                <a:solidFill>
                  <a:srgbClr val="3B5B6F"/>
                </a:solidFill>
              </a:rPr>
              <a:t> </a:t>
            </a:r>
            <a:r>
              <a:rPr lang="es-ES_tradnl" b="1" dirty="0" err="1">
                <a:solidFill>
                  <a:srgbClr val="3B5B6F"/>
                </a:solidFill>
              </a:rPr>
              <a:t>optic</a:t>
            </a:r>
            <a:r>
              <a:rPr lang="es-ES_tradnl" b="1" dirty="0">
                <a:solidFill>
                  <a:srgbClr val="3B5B6F"/>
                </a:solidFill>
              </a:rPr>
              <a:t> </a:t>
            </a:r>
            <a:r>
              <a:rPr lang="es-ES_tradnl" b="1" dirty="0" err="1">
                <a:solidFill>
                  <a:srgbClr val="3B5B6F"/>
                </a:solidFill>
              </a:rPr>
              <a:t>neuropathy</a:t>
            </a:r>
            <a:r>
              <a:rPr lang="es-ES_tradnl" b="1" dirty="0">
                <a:solidFill>
                  <a:srgbClr val="3B5B6F"/>
                </a:solidFill>
              </a:rPr>
              <a:t> (NAION)</a:t>
            </a:r>
          </a:p>
        </p:txBody>
      </p:sp>
      <p:sp>
        <p:nvSpPr>
          <p:cNvPr id="18" name="CuadroTexto 17">
            <a:extLst>
              <a:ext uri="{FF2B5EF4-FFF2-40B4-BE49-F238E27FC236}">
                <a16:creationId xmlns:a16="http://schemas.microsoft.com/office/drawing/2014/main" id="{76A6B452-10F3-48F9-67BC-3F920283FD3E}"/>
              </a:ext>
            </a:extLst>
          </p:cNvPr>
          <p:cNvSpPr txBox="1"/>
          <p:nvPr/>
        </p:nvSpPr>
        <p:spPr>
          <a:xfrm>
            <a:off x="7636806" y="3133295"/>
            <a:ext cx="4702954" cy="2031325"/>
          </a:xfrm>
          <a:prstGeom prst="rect">
            <a:avLst/>
          </a:prstGeom>
          <a:noFill/>
        </p:spPr>
        <p:txBody>
          <a:bodyPr wrap="none" lIns="91440" tIns="45720" rIns="91440" bIns="45720" rtlCol="0" anchor="t">
            <a:spAutoFit/>
          </a:bodyPr>
          <a:lstStyle/>
          <a:p>
            <a:pPr marL="285750" indent="-285750">
              <a:buFont typeface="Arial" panose="020B0604020202020204" pitchFamily="34" charset="0"/>
              <a:buChar char="•"/>
            </a:pPr>
            <a:r>
              <a:rPr lang="en-US" dirty="0">
                <a:solidFill>
                  <a:srgbClr val="3B5B6F"/>
                </a:solidFill>
              </a:rPr>
              <a:t>Painless (90%)</a:t>
            </a:r>
          </a:p>
          <a:p>
            <a:pPr marL="285750" indent="-285750">
              <a:buFont typeface="Arial" panose="020B0604020202020204" pitchFamily="34" charset="0"/>
              <a:buChar char="•"/>
            </a:pPr>
            <a:r>
              <a:rPr lang="en-US" dirty="0">
                <a:solidFill>
                  <a:srgbClr val="3B5B6F"/>
                </a:solidFill>
              </a:rPr>
              <a:t>Unilateral</a:t>
            </a:r>
          </a:p>
          <a:p>
            <a:pPr marL="285750" indent="-285750">
              <a:buFont typeface="Arial" panose="020B0604020202020204" pitchFamily="34" charset="0"/>
              <a:buChar char="•"/>
            </a:pPr>
            <a:r>
              <a:rPr lang="en-US" dirty="0">
                <a:solidFill>
                  <a:srgbClr val="3B5B6F"/>
                </a:solidFill>
                <a:cs typeface="Calibri"/>
              </a:rPr>
              <a:t>Sudden onset</a:t>
            </a:r>
          </a:p>
          <a:p>
            <a:pPr marL="285750" indent="-285750">
              <a:buFont typeface="Arial" panose="020B0604020202020204" pitchFamily="34" charset="0"/>
              <a:buChar char="•"/>
            </a:pPr>
            <a:r>
              <a:rPr lang="en-US" dirty="0">
                <a:solidFill>
                  <a:srgbClr val="3B5B6F"/>
                </a:solidFill>
              </a:rPr>
              <a:t>Altitudinal visual field defect</a:t>
            </a:r>
          </a:p>
          <a:p>
            <a:pPr marL="285750" indent="-285750">
              <a:buFont typeface="Arial" panose="020B0604020202020204" pitchFamily="34" charset="0"/>
              <a:buChar char="•"/>
            </a:pPr>
            <a:r>
              <a:rPr lang="en-US" dirty="0">
                <a:solidFill>
                  <a:srgbClr val="3B5B6F"/>
                </a:solidFill>
                <a:cs typeface="Calibri"/>
              </a:rPr>
              <a:t>May not show evident decreased color vision</a:t>
            </a:r>
            <a:endParaRPr lang="en-US" dirty="0">
              <a:solidFill>
                <a:srgbClr val="3B5B6F"/>
              </a:solidFill>
            </a:endParaRPr>
          </a:p>
          <a:p>
            <a:pPr marL="285750" indent="-285750">
              <a:buFont typeface="Arial" panose="020B0604020202020204" pitchFamily="34" charset="0"/>
              <a:buChar char="•"/>
            </a:pPr>
            <a:r>
              <a:rPr lang="en-US" dirty="0">
                <a:solidFill>
                  <a:srgbClr val="3B5B6F"/>
                </a:solidFill>
              </a:rPr>
              <a:t>Small cup </a:t>
            </a:r>
          </a:p>
          <a:p>
            <a:pPr marL="285750" indent="-285750">
              <a:buFont typeface="Arial" panose="020B0604020202020204" pitchFamily="34" charset="0"/>
              <a:buChar char="•"/>
            </a:pPr>
            <a:r>
              <a:rPr lang="en-US" dirty="0" err="1">
                <a:solidFill>
                  <a:srgbClr val="3B5B6F"/>
                </a:solidFill>
              </a:rPr>
              <a:t>Vasculopathic</a:t>
            </a:r>
            <a:r>
              <a:rPr lang="en-US" dirty="0">
                <a:solidFill>
                  <a:srgbClr val="3B5B6F"/>
                </a:solidFill>
              </a:rPr>
              <a:t> risk factors  </a:t>
            </a:r>
            <a:endParaRPr lang="en-US" dirty="0">
              <a:solidFill>
                <a:srgbClr val="3B5B6F"/>
              </a:solidFill>
              <a:cs typeface="Calibri"/>
            </a:endParaRPr>
          </a:p>
        </p:txBody>
      </p:sp>
      <p:sp>
        <p:nvSpPr>
          <p:cNvPr id="23" name="CuadroTexto 22">
            <a:extLst>
              <a:ext uri="{FF2B5EF4-FFF2-40B4-BE49-F238E27FC236}">
                <a16:creationId xmlns:a16="http://schemas.microsoft.com/office/drawing/2014/main" id="{376DFA90-22C8-BD2C-0D66-7B5937AFBD22}"/>
              </a:ext>
            </a:extLst>
          </p:cNvPr>
          <p:cNvSpPr txBox="1"/>
          <p:nvPr/>
        </p:nvSpPr>
        <p:spPr>
          <a:xfrm>
            <a:off x="4609311" y="3527748"/>
            <a:ext cx="1486689" cy="923330"/>
          </a:xfrm>
          <a:prstGeom prst="rect">
            <a:avLst/>
          </a:prstGeom>
          <a:noFill/>
        </p:spPr>
        <p:txBody>
          <a:bodyPr wrap="none" rtlCol="0">
            <a:spAutoFit/>
          </a:bodyPr>
          <a:lstStyle/>
          <a:p>
            <a:r>
              <a:rPr lang="en-US" dirty="0">
                <a:solidFill>
                  <a:srgbClr val="3B5B6F"/>
                </a:solidFill>
              </a:rPr>
              <a:t>Macular Star?</a:t>
            </a:r>
          </a:p>
          <a:p>
            <a:r>
              <a:rPr lang="en-US" dirty="0">
                <a:solidFill>
                  <a:srgbClr val="3B5B6F"/>
                </a:solidFill>
              </a:rPr>
              <a:t>Trauma?</a:t>
            </a:r>
          </a:p>
          <a:p>
            <a:r>
              <a:rPr lang="en-US" dirty="0">
                <a:solidFill>
                  <a:srgbClr val="3B5B6F"/>
                </a:solidFill>
              </a:rPr>
              <a:t>Radiation?</a:t>
            </a:r>
          </a:p>
        </p:txBody>
      </p:sp>
      <p:cxnSp>
        <p:nvCxnSpPr>
          <p:cNvPr id="25" name="Conector angular 24">
            <a:extLst>
              <a:ext uri="{FF2B5EF4-FFF2-40B4-BE49-F238E27FC236}">
                <a16:creationId xmlns:a16="http://schemas.microsoft.com/office/drawing/2014/main" id="{B58F3798-D108-3DEA-EE28-67F3D44DBC52}"/>
              </a:ext>
            </a:extLst>
          </p:cNvPr>
          <p:cNvCxnSpPr>
            <a:cxnSpLocks/>
          </p:cNvCxnSpPr>
          <p:nvPr/>
        </p:nvCxnSpPr>
        <p:spPr>
          <a:xfrm rot="16200000" flipH="1">
            <a:off x="6696012" y="3221301"/>
            <a:ext cx="1035535" cy="846054"/>
          </a:xfrm>
          <a:prstGeom prst="bentConnector2">
            <a:avLst/>
          </a:prstGeom>
          <a:ln w="38100">
            <a:solidFill>
              <a:srgbClr val="3B5B6F"/>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ector angular 26">
            <a:extLst>
              <a:ext uri="{FF2B5EF4-FFF2-40B4-BE49-F238E27FC236}">
                <a16:creationId xmlns:a16="http://schemas.microsoft.com/office/drawing/2014/main" id="{F9F29C9C-0BB5-4B54-0D76-8EBF8D554C9B}"/>
              </a:ext>
            </a:extLst>
          </p:cNvPr>
          <p:cNvCxnSpPr>
            <a:cxnSpLocks/>
          </p:cNvCxnSpPr>
          <p:nvPr/>
        </p:nvCxnSpPr>
        <p:spPr>
          <a:xfrm rot="5400000">
            <a:off x="6005381" y="3379934"/>
            <a:ext cx="875990" cy="694752"/>
          </a:xfrm>
          <a:prstGeom prst="bentConnector2">
            <a:avLst/>
          </a:prstGeom>
          <a:ln w="38100">
            <a:solidFill>
              <a:srgbClr val="3B5B6F"/>
            </a:solidFill>
            <a:tailEnd type="triangle"/>
          </a:ln>
        </p:spPr>
        <p:style>
          <a:lnRef idx="1">
            <a:schemeClr val="accent1"/>
          </a:lnRef>
          <a:fillRef idx="0">
            <a:schemeClr val="accent1"/>
          </a:fillRef>
          <a:effectRef idx="0">
            <a:schemeClr val="accent1"/>
          </a:effectRef>
          <a:fontRef idx="minor">
            <a:schemeClr val="tx1"/>
          </a:fontRef>
        </p:style>
      </p:cxnSp>
      <p:sp>
        <p:nvSpPr>
          <p:cNvPr id="33" name="CuadroTexto 32">
            <a:extLst>
              <a:ext uri="{FF2B5EF4-FFF2-40B4-BE49-F238E27FC236}">
                <a16:creationId xmlns:a16="http://schemas.microsoft.com/office/drawing/2014/main" id="{919ECBEE-FDB8-2BA4-B12B-64DA158CE3F7}"/>
              </a:ext>
            </a:extLst>
          </p:cNvPr>
          <p:cNvSpPr txBox="1"/>
          <p:nvPr/>
        </p:nvSpPr>
        <p:spPr>
          <a:xfrm>
            <a:off x="6869602" y="3701411"/>
            <a:ext cx="485518" cy="369332"/>
          </a:xfrm>
          <a:prstGeom prst="rect">
            <a:avLst/>
          </a:prstGeom>
          <a:noFill/>
        </p:spPr>
        <p:txBody>
          <a:bodyPr wrap="none" rtlCol="0">
            <a:spAutoFit/>
          </a:bodyPr>
          <a:lstStyle/>
          <a:p>
            <a:r>
              <a:rPr lang="es-ES_tradnl" dirty="0">
                <a:solidFill>
                  <a:srgbClr val="3B5B6F"/>
                </a:solidFill>
              </a:rPr>
              <a:t>Yes</a:t>
            </a:r>
          </a:p>
        </p:txBody>
      </p:sp>
      <p:sp>
        <p:nvSpPr>
          <p:cNvPr id="34" name="CuadroTexto 33">
            <a:extLst>
              <a:ext uri="{FF2B5EF4-FFF2-40B4-BE49-F238E27FC236}">
                <a16:creationId xmlns:a16="http://schemas.microsoft.com/office/drawing/2014/main" id="{108EACC3-7FDE-791A-F5F6-A95AF12ACB63}"/>
              </a:ext>
            </a:extLst>
          </p:cNvPr>
          <p:cNvSpPr txBox="1"/>
          <p:nvPr/>
        </p:nvSpPr>
        <p:spPr>
          <a:xfrm>
            <a:off x="6232047" y="3701411"/>
            <a:ext cx="455574" cy="369332"/>
          </a:xfrm>
          <a:prstGeom prst="rect">
            <a:avLst/>
          </a:prstGeom>
          <a:noFill/>
        </p:spPr>
        <p:txBody>
          <a:bodyPr wrap="none" rtlCol="0">
            <a:spAutoFit/>
          </a:bodyPr>
          <a:lstStyle/>
          <a:p>
            <a:r>
              <a:rPr lang="es-ES_tradnl" dirty="0">
                <a:solidFill>
                  <a:srgbClr val="3B5B6F"/>
                </a:solidFill>
              </a:rPr>
              <a:t>No</a:t>
            </a:r>
          </a:p>
        </p:txBody>
      </p:sp>
      <p:sp>
        <p:nvSpPr>
          <p:cNvPr id="35" name="CuadroTexto 34">
            <a:extLst>
              <a:ext uri="{FF2B5EF4-FFF2-40B4-BE49-F238E27FC236}">
                <a16:creationId xmlns:a16="http://schemas.microsoft.com/office/drawing/2014/main" id="{410CB01A-EBAD-894D-6ACB-1EDBA4B716AD}"/>
              </a:ext>
            </a:extLst>
          </p:cNvPr>
          <p:cNvSpPr txBox="1"/>
          <p:nvPr/>
        </p:nvSpPr>
        <p:spPr>
          <a:xfrm>
            <a:off x="905866" y="3512359"/>
            <a:ext cx="2826158" cy="1200329"/>
          </a:xfrm>
          <a:prstGeom prst="rect">
            <a:avLst/>
          </a:prstGeom>
          <a:noFill/>
        </p:spPr>
        <p:txBody>
          <a:bodyPr wrap="none" rtlCol="0">
            <a:spAutoFit/>
          </a:bodyPr>
          <a:lstStyle/>
          <a:p>
            <a:pPr algn="r"/>
            <a:r>
              <a:rPr lang="en-US" dirty="0" err="1">
                <a:solidFill>
                  <a:srgbClr val="3B5B6F"/>
                </a:solidFill>
              </a:rPr>
              <a:t>Neuroretinitis</a:t>
            </a:r>
            <a:r>
              <a:rPr lang="en-US" dirty="0">
                <a:solidFill>
                  <a:srgbClr val="3B5B6F"/>
                </a:solidFill>
              </a:rPr>
              <a:t> </a:t>
            </a:r>
          </a:p>
          <a:p>
            <a:pPr algn="r"/>
            <a:r>
              <a:rPr lang="en-US" dirty="0">
                <a:solidFill>
                  <a:srgbClr val="3B5B6F"/>
                </a:solidFill>
              </a:rPr>
              <a:t>Traumatic optic neuropathy </a:t>
            </a:r>
          </a:p>
          <a:p>
            <a:pPr algn="r"/>
            <a:r>
              <a:rPr lang="en-US" dirty="0">
                <a:solidFill>
                  <a:srgbClr val="3B5B6F"/>
                </a:solidFill>
              </a:rPr>
              <a:t>Radiation optic neuropathy</a:t>
            </a:r>
          </a:p>
          <a:p>
            <a:pPr algn="r"/>
            <a:endParaRPr lang="es-ES_tradnl" dirty="0"/>
          </a:p>
        </p:txBody>
      </p:sp>
      <p:cxnSp>
        <p:nvCxnSpPr>
          <p:cNvPr id="37" name="Conector recto de flecha 36">
            <a:extLst>
              <a:ext uri="{FF2B5EF4-FFF2-40B4-BE49-F238E27FC236}">
                <a16:creationId xmlns:a16="http://schemas.microsoft.com/office/drawing/2014/main" id="{ED9D6840-798C-B30C-5AD0-AA47BE14ADB3}"/>
              </a:ext>
            </a:extLst>
          </p:cNvPr>
          <p:cNvCxnSpPr>
            <a:cxnSpLocks/>
            <a:stCxn id="23" idx="1"/>
          </p:cNvCxnSpPr>
          <p:nvPr/>
        </p:nvCxnSpPr>
        <p:spPr>
          <a:xfrm flipH="1">
            <a:off x="3793922" y="3995981"/>
            <a:ext cx="815389" cy="6569"/>
          </a:xfrm>
          <a:prstGeom prst="straightConnector1">
            <a:avLst/>
          </a:prstGeom>
          <a:ln w="38100">
            <a:solidFill>
              <a:srgbClr val="3B5B6F"/>
            </a:solidFill>
            <a:tailEnd type="triangle"/>
          </a:ln>
        </p:spPr>
        <p:style>
          <a:lnRef idx="1">
            <a:schemeClr val="accent1"/>
          </a:lnRef>
          <a:fillRef idx="0">
            <a:schemeClr val="accent1"/>
          </a:fillRef>
          <a:effectRef idx="0">
            <a:schemeClr val="accent1"/>
          </a:effectRef>
          <a:fontRef idx="minor">
            <a:schemeClr val="tx1"/>
          </a:fontRef>
        </p:style>
      </p:cxnSp>
      <p:sp>
        <p:nvSpPr>
          <p:cNvPr id="39" name="CuadroTexto 38">
            <a:extLst>
              <a:ext uri="{FF2B5EF4-FFF2-40B4-BE49-F238E27FC236}">
                <a16:creationId xmlns:a16="http://schemas.microsoft.com/office/drawing/2014/main" id="{925B86E6-9897-CBD6-4CE2-3654598890CC}"/>
              </a:ext>
            </a:extLst>
          </p:cNvPr>
          <p:cNvSpPr txBox="1"/>
          <p:nvPr/>
        </p:nvSpPr>
        <p:spPr>
          <a:xfrm>
            <a:off x="3959755" y="3566994"/>
            <a:ext cx="534121" cy="369332"/>
          </a:xfrm>
          <a:prstGeom prst="rect">
            <a:avLst/>
          </a:prstGeom>
          <a:noFill/>
        </p:spPr>
        <p:txBody>
          <a:bodyPr wrap="square" rtlCol="0">
            <a:spAutoFit/>
          </a:bodyPr>
          <a:lstStyle/>
          <a:p>
            <a:r>
              <a:rPr lang="es-ES_tradnl" dirty="0">
                <a:solidFill>
                  <a:srgbClr val="3B5B6F"/>
                </a:solidFill>
              </a:rPr>
              <a:t>Yes</a:t>
            </a:r>
          </a:p>
        </p:txBody>
      </p:sp>
      <p:cxnSp>
        <p:nvCxnSpPr>
          <p:cNvPr id="41" name="Conector recto de flecha 40">
            <a:extLst>
              <a:ext uri="{FF2B5EF4-FFF2-40B4-BE49-F238E27FC236}">
                <a16:creationId xmlns:a16="http://schemas.microsoft.com/office/drawing/2014/main" id="{A405EA33-A0E4-741C-FF25-0135C57C8FA3}"/>
              </a:ext>
            </a:extLst>
          </p:cNvPr>
          <p:cNvCxnSpPr>
            <a:stCxn id="23" idx="2"/>
          </p:cNvCxnSpPr>
          <p:nvPr/>
        </p:nvCxnSpPr>
        <p:spPr>
          <a:xfrm flipH="1">
            <a:off x="5352655" y="4451078"/>
            <a:ext cx="1" cy="286209"/>
          </a:xfrm>
          <a:prstGeom prst="straightConnector1">
            <a:avLst/>
          </a:prstGeom>
          <a:ln w="38100">
            <a:solidFill>
              <a:srgbClr val="3B5B6F"/>
            </a:solidFill>
            <a:tailEnd type="triangle"/>
          </a:ln>
        </p:spPr>
        <p:style>
          <a:lnRef idx="1">
            <a:schemeClr val="accent1"/>
          </a:lnRef>
          <a:fillRef idx="0">
            <a:schemeClr val="accent1"/>
          </a:fillRef>
          <a:effectRef idx="0">
            <a:schemeClr val="accent1"/>
          </a:effectRef>
          <a:fontRef idx="minor">
            <a:schemeClr val="tx1"/>
          </a:fontRef>
        </p:style>
      </p:cxnSp>
      <p:sp>
        <p:nvSpPr>
          <p:cNvPr id="42" name="CuadroTexto 41">
            <a:extLst>
              <a:ext uri="{FF2B5EF4-FFF2-40B4-BE49-F238E27FC236}">
                <a16:creationId xmlns:a16="http://schemas.microsoft.com/office/drawing/2014/main" id="{DE9D8710-5049-8A2D-B602-B28D5604D8B7}"/>
              </a:ext>
            </a:extLst>
          </p:cNvPr>
          <p:cNvSpPr txBox="1"/>
          <p:nvPr/>
        </p:nvSpPr>
        <p:spPr>
          <a:xfrm>
            <a:off x="5327881" y="4389867"/>
            <a:ext cx="455574" cy="369332"/>
          </a:xfrm>
          <a:prstGeom prst="rect">
            <a:avLst/>
          </a:prstGeom>
          <a:noFill/>
        </p:spPr>
        <p:txBody>
          <a:bodyPr wrap="none" rtlCol="0">
            <a:spAutoFit/>
          </a:bodyPr>
          <a:lstStyle/>
          <a:p>
            <a:r>
              <a:rPr lang="es-ES_tradnl" dirty="0">
                <a:solidFill>
                  <a:srgbClr val="3B5B6F"/>
                </a:solidFill>
              </a:rPr>
              <a:t>No</a:t>
            </a:r>
          </a:p>
        </p:txBody>
      </p:sp>
      <p:sp>
        <p:nvSpPr>
          <p:cNvPr id="43" name="CuadroTexto 42">
            <a:extLst>
              <a:ext uri="{FF2B5EF4-FFF2-40B4-BE49-F238E27FC236}">
                <a16:creationId xmlns:a16="http://schemas.microsoft.com/office/drawing/2014/main" id="{437AD004-7513-7EA4-B7FB-5CAFA304E5CA}"/>
              </a:ext>
            </a:extLst>
          </p:cNvPr>
          <p:cNvSpPr txBox="1"/>
          <p:nvPr/>
        </p:nvSpPr>
        <p:spPr>
          <a:xfrm>
            <a:off x="4424447" y="4713482"/>
            <a:ext cx="2123082" cy="369332"/>
          </a:xfrm>
          <a:prstGeom prst="rect">
            <a:avLst/>
          </a:prstGeom>
          <a:noFill/>
        </p:spPr>
        <p:txBody>
          <a:bodyPr wrap="none" lIns="91440" tIns="45720" rIns="91440" bIns="45720" rtlCol="0" anchor="t">
            <a:spAutoFit/>
          </a:bodyPr>
          <a:lstStyle/>
          <a:p>
            <a:r>
              <a:rPr lang="en-US" b="1" dirty="0">
                <a:solidFill>
                  <a:srgbClr val="3B5B6F"/>
                </a:solidFill>
              </a:rPr>
              <a:t>Neuroimaging (MRI)</a:t>
            </a:r>
          </a:p>
        </p:txBody>
      </p:sp>
      <p:sp>
        <p:nvSpPr>
          <p:cNvPr id="44" name="CuadroTexto 43">
            <a:extLst>
              <a:ext uri="{FF2B5EF4-FFF2-40B4-BE49-F238E27FC236}">
                <a16:creationId xmlns:a16="http://schemas.microsoft.com/office/drawing/2014/main" id="{4195DF6C-4E12-E17F-5327-C738A6073004}"/>
              </a:ext>
            </a:extLst>
          </p:cNvPr>
          <p:cNvSpPr txBox="1"/>
          <p:nvPr/>
        </p:nvSpPr>
        <p:spPr>
          <a:xfrm>
            <a:off x="2779483" y="5137331"/>
            <a:ext cx="5142347" cy="923330"/>
          </a:xfrm>
          <a:prstGeom prst="rect">
            <a:avLst/>
          </a:prstGeom>
          <a:noFill/>
          <a:ln w="28575">
            <a:solidFill>
              <a:schemeClr val="tx1"/>
            </a:solidFill>
          </a:ln>
        </p:spPr>
        <p:txBody>
          <a:bodyPr wrap="square" lIns="91440" tIns="45720" rIns="91440" bIns="45720" rtlCol="0" anchor="t">
            <a:spAutoFit/>
          </a:bodyPr>
          <a:lstStyle/>
          <a:p>
            <a:pPr marL="285750" indent="-285750">
              <a:buFont typeface="Arial" panose="020B0604020202020204" pitchFamily="34" charset="0"/>
              <a:buChar char="•"/>
            </a:pPr>
            <a:r>
              <a:rPr lang="en-US" dirty="0">
                <a:solidFill>
                  <a:srgbClr val="3B5B6F"/>
                </a:solidFill>
              </a:rPr>
              <a:t>Structural lesion: Compressive optic neuropathy  </a:t>
            </a:r>
          </a:p>
          <a:p>
            <a:pPr marL="285750" indent="-285750">
              <a:buFont typeface="Arial" panose="020B0604020202020204" pitchFamily="34" charset="0"/>
              <a:buChar char="•"/>
            </a:pPr>
            <a:r>
              <a:rPr lang="en-US" dirty="0">
                <a:solidFill>
                  <a:srgbClr val="3B5B6F"/>
                </a:solidFill>
              </a:rPr>
              <a:t>Inflammation: Infection, autoimmune</a:t>
            </a:r>
            <a:endParaRPr lang="en-US" dirty="0">
              <a:solidFill>
                <a:srgbClr val="3B5B6F"/>
              </a:solidFill>
              <a:cs typeface="Calibri"/>
            </a:endParaRPr>
          </a:p>
          <a:p>
            <a:pPr marL="285750" indent="-285750">
              <a:buFont typeface="Arial" panose="020B0604020202020204" pitchFamily="34" charset="0"/>
              <a:buChar char="•"/>
            </a:pPr>
            <a:r>
              <a:rPr lang="en-US" dirty="0">
                <a:solidFill>
                  <a:srgbClr val="3B5B6F"/>
                </a:solidFill>
              </a:rPr>
              <a:t>No visible lesion: Toxic, hereditary or nutritional </a:t>
            </a:r>
            <a:endParaRPr lang="en-US" dirty="0">
              <a:solidFill>
                <a:srgbClr val="3B5B6F"/>
              </a:solidFill>
              <a:cs typeface="Calibri"/>
            </a:endParaRPr>
          </a:p>
        </p:txBody>
      </p:sp>
      <p:pic>
        <p:nvPicPr>
          <p:cNvPr id="3" name="Graphic 2" descr="Badge Cross with solid fill">
            <a:extLst>
              <a:ext uri="{FF2B5EF4-FFF2-40B4-BE49-F238E27FC236}">
                <a16:creationId xmlns:a16="http://schemas.microsoft.com/office/drawing/2014/main" id="{C6B2EFB5-1CA5-1395-7366-997D929A038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420595" y="2232841"/>
            <a:ext cx="550460" cy="527714"/>
          </a:xfrm>
          <a:prstGeom prst="rect">
            <a:avLst/>
          </a:prstGeom>
        </p:spPr>
      </p:pic>
      <p:pic>
        <p:nvPicPr>
          <p:cNvPr id="6" name="Graphic 5" descr="Badge Cross with solid fill">
            <a:extLst>
              <a:ext uri="{FF2B5EF4-FFF2-40B4-BE49-F238E27FC236}">
                <a16:creationId xmlns:a16="http://schemas.microsoft.com/office/drawing/2014/main" id="{F6D8A052-E884-7A51-934C-A22774C5513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642829" y="3384762"/>
            <a:ext cx="550460" cy="527714"/>
          </a:xfrm>
          <a:prstGeom prst="rect">
            <a:avLst/>
          </a:prstGeom>
        </p:spPr>
      </p:pic>
      <p:sp>
        <p:nvSpPr>
          <p:cNvPr id="11" name="Marcador de número de diapositiva 3">
            <a:extLst>
              <a:ext uri="{FF2B5EF4-FFF2-40B4-BE49-F238E27FC236}">
                <a16:creationId xmlns:a16="http://schemas.microsoft.com/office/drawing/2014/main" id="{FE5E83E2-6629-0B4D-0E12-F73C6229F15C}"/>
              </a:ext>
            </a:extLst>
          </p:cNvPr>
          <p:cNvSpPr txBox="1">
            <a:spLocks/>
          </p:cNvSpPr>
          <p:nvPr/>
        </p:nvSpPr>
        <p:spPr>
          <a:xfrm>
            <a:off x="3053366" y="6442003"/>
            <a:ext cx="3279819" cy="365125"/>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Adapted from </a:t>
            </a:r>
            <a:r>
              <a:rPr lang="en-US" i="1" dirty="0"/>
              <a:t>Smith SV, 2019</a:t>
            </a:r>
            <a:endParaRPr lang="en-US" i="1" dirty="0">
              <a:cs typeface="Calibri"/>
            </a:endParaRPr>
          </a:p>
        </p:txBody>
      </p:sp>
      <p:pic>
        <p:nvPicPr>
          <p:cNvPr id="19" name="Graphic 18" descr="Badge Cross with solid fill">
            <a:extLst>
              <a:ext uri="{FF2B5EF4-FFF2-40B4-BE49-F238E27FC236}">
                <a16:creationId xmlns:a16="http://schemas.microsoft.com/office/drawing/2014/main" id="{BD8B5516-E4A8-E265-E507-93EE72CC2CC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410804" y="3427691"/>
            <a:ext cx="550460" cy="527714"/>
          </a:xfrm>
          <a:prstGeom prst="rect">
            <a:avLst/>
          </a:prstGeom>
        </p:spPr>
      </p:pic>
      <p:sp>
        <p:nvSpPr>
          <p:cNvPr id="9" name="CuadroTexto 8">
            <a:extLst>
              <a:ext uri="{FF2B5EF4-FFF2-40B4-BE49-F238E27FC236}">
                <a16:creationId xmlns:a16="http://schemas.microsoft.com/office/drawing/2014/main" id="{F2F64567-5F88-CC6E-3710-BABF7B86AFF0}"/>
              </a:ext>
            </a:extLst>
          </p:cNvPr>
          <p:cNvSpPr txBox="1"/>
          <p:nvPr/>
        </p:nvSpPr>
        <p:spPr>
          <a:xfrm>
            <a:off x="8834179" y="5547347"/>
            <a:ext cx="3085694" cy="1077218"/>
          </a:xfrm>
          <a:prstGeom prst="rect">
            <a:avLst/>
          </a:prstGeom>
          <a:noFill/>
        </p:spPr>
        <p:txBody>
          <a:bodyPr wrap="square" lIns="91440" tIns="45720" rIns="91440" bIns="45720" rtlCol="0" anchor="t">
            <a:spAutoFit/>
          </a:bodyPr>
          <a:lstStyle/>
          <a:p>
            <a:r>
              <a:rPr lang="es-ES_tradnl" sz="1600" dirty="0"/>
              <a:t>★  =   </a:t>
            </a:r>
            <a:r>
              <a:rPr lang="es-ES_tradnl" sz="1600" dirty="0" err="1"/>
              <a:t>Specific</a:t>
            </a:r>
            <a:r>
              <a:rPr lang="es-ES_tradnl" sz="1600" dirty="0"/>
              <a:t> </a:t>
            </a:r>
            <a:r>
              <a:rPr lang="es-ES_tradnl" sz="1600" dirty="0" err="1"/>
              <a:t>approach</a:t>
            </a:r>
            <a:r>
              <a:rPr lang="es-ES_tradnl" sz="1600" dirty="0"/>
              <a:t> </a:t>
            </a:r>
            <a:r>
              <a:rPr lang="es-ES_tradnl" sz="1600" dirty="0" err="1"/>
              <a:t>must</a:t>
            </a:r>
            <a:r>
              <a:rPr lang="es-ES_tradnl" sz="1600" dirty="0"/>
              <a:t> continue</a:t>
            </a:r>
            <a:endParaRPr lang="es-ES_tradnl" sz="1600" dirty="0">
              <a:cs typeface="Calibri"/>
            </a:endParaRPr>
          </a:p>
          <a:p>
            <a:r>
              <a:rPr lang="es-ES_tradnl" sz="1600" dirty="0">
                <a:latin typeface="Times"/>
                <a:cs typeface="Times"/>
              </a:rPr>
              <a:t> </a:t>
            </a:r>
            <a:r>
              <a:rPr lang="es-ES_tradnl" sz="1600" dirty="0"/>
              <a:t>  </a:t>
            </a:r>
            <a:r>
              <a:rPr lang="es-ES_tradnl" sz="1600" dirty="0">
                <a:latin typeface="Times"/>
                <a:cs typeface="Times"/>
              </a:rPr>
              <a:t>   </a:t>
            </a:r>
            <a:r>
              <a:rPr lang="es-ES_tradnl" sz="1600" dirty="0">
                <a:latin typeface="Calibri"/>
                <a:cs typeface="Times"/>
              </a:rPr>
              <a:t>=   </a:t>
            </a:r>
            <a:r>
              <a:rPr lang="es-ES_tradnl" sz="1600" dirty="0" err="1">
                <a:latin typeface="Calibri"/>
                <a:cs typeface="Times"/>
              </a:rPr>
              <a:t>Not</a:t>
            </a:r>
            <a:r>
              <a:rPr lang="es-ES_tradnl" sz="1600" dirty="0">
                <a:latin typeface="Calibri"/>
                <a:cs typeface="Times"/>
              </a:rPr>
              <a:t> </a:t>
            </a:r>
            <a:r>
              <a:rPr lang="es-ES_tradnl" sz="1600" dirty="0" err="1">
                <a:latin typeface="Calibri"/>
                <a:cs typeface="Times"/>
              </a:rPr>
              <a:t>the</a:t>
            </a:r>
            <a:r>
              <a:rPr lang="es-ES_tradnl" sz="1600" dirty="0">
                <a:latin typeface="Calibri"/>
                <a:cs typeface="Times"/>
              </a:rPr>
              <a:t> </a:t>
            </a:r>
            <a:r>
              <a:rPr lang="es-ES_tradnl" sz="1600" dirty="0" err="1">
                <a:latin typeface="Calibri"/>
                <a:cs typeface="Times"/>
              </a:rPr>
              <a:t>pathway</a:t>
            </a:r>
            <a:r>
              <a:rPr lang="es-ES_tradnl" sz="1600" dirty="0">
                <a:latin typeface="Calibri"/>
                <a:cs typeface="Times"/>
              </a:rPr>
              <a:t> in </a:t>
            </a:r>
            <a:r>
              <a:rPr lang="es-ES_tradnl" sz="1600" dirty="0" err="1">
                <a:latin typeface="Calibri"/>
                <a:cs typeface="Times"/>
              </a:rPr>
              <a:t>our</a:t>
            </a:r>
            <a:r>
              <a:rPr lang="es-ES_tradnl" sz="1600" dirty="0">
                <a:latin typeface="Calibri"/>
                <a:cs typeface="Times"/>
              </a:rPr>
              <a:t> </a:t>
            </a:r>
            <a:r>
              <a:rPr lang="es-ES_tradnl" sz="1600" dirty="0" err="1">
                <a:latin typeface="Calibri"/>
                <a:cs typeface="Times"/>
              </a:rPr>
              <a:t>patient</a:t>
            </a:r>
            <a:r>
              <a:rPr lang="es-ES_tradnl" sz="1600" dirty="0">
                <a:latin typeface="Calibri"/>
                <a:cs typeface="Times"/>
              </a:rPr>
              <a:t> </a:t>
            </a:r>
            <a:endParaRPr lang="es-ES_tradnl" dirty="0">
              <a:cs typeface="Calibri"/>
            </a:endParaRPr>
          </a:p>
        </p:txBody>
      </p:sp>
      <p:sp>
        <p:nvSpPr>
          <p:cNvPr id="21" name="CuadroTexto 20">
            <a:extLst>
              <a:ext uri="{FF2B5EF4-FFF2-40B4-BE49-F238E27FC236}">
                <a16:creationId xmlns:a16="http://schemas.microsoft.com/office/drawing/2014/main" id="{C9DA36D3-BDC4-CF86-0B1C-DEF605299872}"/>
              </a:ext>
            </a:extLst>
          </p:cNvPr>
          <p:cNvSpPr txBox="1"/>
          <p:nvPr/>
        </p:nvSpPr>
        <p:spPr>
          <a:xfrm>
            <a:off x="1608030" y="2759480"/>
            <a:ext cx="356188" cy="338554"/>
          </a:xfrm>
          <a:prstGeom prst="rect">
            <a:avLst/>
          </a:prstGeom>
          <a:noFill/>
        </p:spPr>
        <p:txBody>
          <a:bodyPr wrap="none" rtlCol="0">
            <a:spAutoFit/>
          </a:bodyPr>
          <a:lstStyle/>
          <a:p>
            <a:r>
              <a:rPr lang="es-ES_tradnl" sz="1600" dirty="0"/>
              <a:t>★</a:t>
            </a:r>
          </a:p>
        </p:txBody>
      </p:sp>
      <p:sp>
        <p:nvSpPr>
          <p:cNvPr id="22" name="CuadroTexto 21">
            <a:extLst>
              <a:ext uri="{FF2B5EF4-FFF2-40B4-BE49-F238E27FC236}">
                <a16:creationId xmlns:a16="http://schemas.microsoft.com/office/drawing/2014/main" id="{676A7814-E336-6422-295B-80485180B4A2}"/>
              </a:ext>
            </a:extLst>
          </p:cNvPr>
          <p:cNvSpPr txBox="1"/>
          <p:nvPr/>
        </p:nvSpPr>
        <p:spPr>
          <a:xfrm>
            <a:off x="2147219" y="3552615"/>
            <a:ext cx="356188" cy="338554"/>
          </a:xfrm>
          <a:prstGeom prst="rect">
            <a:avLst/>
          </a:prstGeom>
          <a:noFill/>
        </p:spPr>
        <p:txBody>
          <a:bodyPr wrap="none" rtlCol="0">
            <a:spAutoFit/>
          </a:bodyPr>
          <a:lstStyle/>
          <a:p>
            <a:r>
              <a:rPr lang="es-ES_tradnl" sz="1600" dirty="0"/>
              <a:t>★</a:t>
            </a:r>
          </a:p>
        </p:txBody>
      </p:sp>
      <p:sp>
        <p:nvSpPr>
          <p:cNvPr id="24" name="CuadroTexto 23">
            <a:extLst>
              <a:ext uri="{FF2B5EF4-FFF2-40B4-BE49-F238E27FC236}">
                <a16:creationId xmlns:a16="http://schemas.microsoft.com/office/drawing/2014/main" id="{C74A64F0-9718-7D47-4D88-26C6D0EB6C57}"/>
              </a:ext>
            </a:extLst>
          </p:cNvPr>
          <p:cNvSpPr txBox="1"/>
          <p:nvPr/>
        </p:nvSpPr>
        <p:spPr>
          <a:xfrm>
            <a:off x="749325" y="3798568"/>
            <a:ext cx="356188" cy="338554"/>
          </a:xfrm>
          <a:prstGeom prst="rect">
            <a:avLst/>
          </a:prstGeom>
          <a:noFill/>
        </p:spPr>
        <p:txBody>
          <a:bodyPr wrap="none" rtlCol="0">
            <a:spAutoFit/>
          </a:bodyPr>
          <a:lstStyle/>
          <a:p>
            <a:r>
              <a:rPr lang="es-ES_tradnl" sz="1600" dirty="0"/>
              <a:t>★</a:t>
            </a:r>
          </a:p>
        </p:txBody>
      </p:sp>
      <p:sp>
        <p:nvSpPr>
          <p:cNvPr id="26" name="CuadroTexto 25">
            <a:extLst>
              <a:ext uri="{FF2B5EF4-FFF2-40B4-BE49-F238E27FC236}">
                <a16:creationId xmlns:a16="http://schemas.microsoft.com/office/drawing/2014/main" id="{AE3861C7-E66A-4E43-C310-4F65478E1D58}"/>
              </a:ext>
            </a:extLst>
          </p:cNvPr>
          <p:cNvSpPr txBox="1"/>
          <p:nvPr/>
        </p:nvSpPr>
        <p:spPr>
          <a:xfrm>
            <a:off x="817349" y="4112524"/>
            <a:ext cx="356188" cy="338554"/>
          </a:xfrm>
          <a:prstGeom prst="rect">
            <a:avLst/>
          </a:prstGeom>
          <a:noFill/>
        </p:spPr>
        <p:txBody>
          <a:bodyPr wrap="none" rtlCol="0">
            <a:spAutoFit/>
          </a:bodyPr>
          <a:lstStyle/>
          <a:p>
            <a:r>
              <a:rPr lang="es-ES_tradnl" sz="1600" dirty="0"/>
              <a:t>★</a:t>
            </a:r>
          </a:p>
        </p:txBody>
      </p:sp>
      <p:sp>
        <p:nvSpPr>
          <p:cNvPr id="20" name="CuadroTexto 42">
            <a:extLst>
              <a:ext uri="{FF2B5EF4-FFF2-40B4-BE49-F238E27FC236}">
                <a16:creationId xmlns:a16="http://schemas.microsoft.com/office/drawing/2014/main" id="{A122BE32-B64E-4240-BE51-2082DAC2A471}"/>
              </a:ext>
            </a:extLst>
          </p:cNvPr>
          <p:cNvSpPr txBox="1"/>
          <p:nvPr/>
        </p:nvSpPr>
        <p:spPr>
          <a:xfrm>
            <a:off x="6000999" y="1632637"/>
            <a:ext cx="2123082" cy="369332"/>
          </a:xfrm>
          <a:prstGeom prst="rect">
            <a:avLst/>
          </a:prstGeom>
          <a:noFill/>
        </p:spPr>
        <p:txBody>
          <a:bodyPr wrap="none" lIns="91440" tIns="45720" rIns="91440" bIns="45720" rtlCol="0" anchor="t">
            <a:spAutoFit/>
          </a:bodyPr>
          <a:lstStyle/>
          <a:p>
            <a:r>
              <a:rPr lang="en-US" b="1" dirty="0">
                <a:solidFill>
                  <a:srgbClr val="3B5B6F"/>
                </a:solidFill>
              </a:rPr>
              <a:t>Neuroimaging (MRI)</a:t>
            </a:r>
          </a:p>
        </p:txBody>
      </p:sp>
      <p:pic>
        <p:nvPicPr>
          <p:cNvPr id="28" name="Graphic 27" descr="Badge Cross with solid fill">
            <a:extLst>
              <a:ext uri="{FF2B5EF4-FFF2-40B4-BE49-F238E27FC236}">
                <a16:creationId xmlns:a16="http://schemas.microsoft.com/office/drawing/2014/main" id="{0B48DB75-93D5-AB29-5317-5C94A1D2984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864560" y="6064900"/>
            <a:ext cx="366529" cy="350352"/>
          </a:xfrm>
          <a:prstGeom prst="rect">
            <a:avLst/>
          </a:prstGeom>
        </p:spPr>
      </p:pic>
      <p:pic>
        <p:nvPicPr>
          <p:cNvPr id="30" name="Audio Recording 30 may 2024 12:44:59">
            <a:hlinkClick r:id="" action="ppaction://media"/>
            <a:extLst>
              <a:ext uri="{FF2B5EF4-FFF2-40B4-BE49-F238E27FC236}">
                <a16:creationId xmlns:a16="http://schemas.microsoft.com/office/drawing/2014/main" id="{96EBA442-4793-C16B-3587-6CA81A1E373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12204" y="6045200"/>
            <a:ext cx="812800" cy="812800"/>
          </a:xfrm>
          <a:prstGeom prst="rect">
            <a:avLst/>
          </a:prstGeom>
        </p:spPr>
      </p:pic>
    </p:spTree>
    <p:extLst>
      <p:ext uri="{BB962C8B-B14F-4D97-AF65-F5344CB8AC3E}">
        <p14:creationId xmlns:p14="http://schemas.microsoft.com/office/powerpoint/2010/main" val="22793560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9936"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6D3AB0A1-BD6D-C577-EF27-8C008FA6ECB8}"/>
              </a:ext>
            </a:extLst>
          </p:cNvPr>
          <p:cNvSpPr txBox="1">
            <a:spLocks/>
          </p:cNvSpPr>
          <p:nvPr/>
        </p:nvSpPr>
        <p:spPr>
          <a:xfrm>
            <a:off x="743307" y="130630"/>
            <a:ext cx="1056198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r>
              <a:rPr lang="es-ES_tradnl" dirty="0">
                <a:solidFill>
                  <a:srgbClr val="E7E6E6"/>
                </a:solidFill>
              </a:rPr>
              <a:t>MRI, T1 non-</a:t>
            </a:r>
            <a:r>
              <a:rPr lang="es-ES_tradnl" dirty="0" err="1">
                <a:solidFill>
                  <a:srgbClr val="E7E6E6"/>
                </a:solidFill>
              </a:rPr>
              <a:t>contrast</a:t>
            </a:r>
            <a:endParaRPr lang="es-ES_tradnl" dirty="0">
              <a:solidFill>
                <a:srgbClr val="E7E6E6"/>
              </a:solidFill>
            </a:endParaRPr>
          </a:p>
        </p:txBody>
      </p:sp>
      <p:sp>
        <p:nvSpPr>
          <p:cNvPr id="8" name="Slide Number Placeholder 1">
            <a:extLst>
              <a:ext uri="{FF2B5EF4-FFF2-40B4-BE49-F238E27FC236}">
                <a16:creationId xmlns:a16="http://schemas.microsoft.com/office/drawing/2014/main" id="{B6AC7124-D88B-4EB7-9413-DB444D7735B3}"/>
              </a:ext>
            </a:extLst>
          </p:cNvPr>
          <p:cNvSpPr>
            <a:spLocks noGrp="1"/>
          </p:cNvSpPr>
          <p:nvPr>
            <p:ph type="sldNum" sz="quarter" idx="12"/>
          </p:nvPr>
        </p:nvSpPr>
        <p:spPr>
          <a:xfrm>
            <a:off x="9548552" y="6463808"/>
            <a:ext cx="2743200" cy="365125"/>
          </a:xfrm>
        </p:spPr>
        <p:txBody>
          <a:bodyPr/>
          <a:lstStyle/>
          <a:p>
            <a:fld id="{7CC86733-290F-284F-A769-EF0A47507B7A}" type="slidenum">
              <a:rPr lang="en-US" smtClean="0">
                <a:solidFill>
                  <a:srgbClr val="E7E6E6"/>
                </a:solidFill>
              </a:rPr>
              <a:t>8</a:t>
            </a:fld>
            <a:endParaRPr lang="en-US" dirty="0">
              <a:solidFill>
                <a:srgbClr val="E7E6E6"/>
              </a:solidFill>
            </a:endParaRPr>
          </a:p>
        </p:txBody>
      </p:sp>
      <p:pic>
        <p:nvPicPr>
          <p:cNvPr id="12" name="Imagen 11" descr="Recorte de pantalla">
            <a:extLst>
              <a:ext uri="{FF2B5EF4-FFF2-40B4-BE49-F238E27FC236}">
                <a16:creationId xmlns:a16="http://schemas.microsoft.com/office/drawing/2014/main" id="{5A7811F7-4F1A-3B80-2E91-A3B5920ED7DB}"/>
              </a:ext>
            </a:extLst>
          </p:cNvPr>
          <p:cNvPicPr>
            <a:picLocks noChangeAspect="1"/>
          </p:cNvPicPr>
          <p:nvPr/>
        </p:nvPicPr>
        <p:blipFill rotWithShape="1">
          <a:blip r:embed="rId5">
            <a:extLst>
              <a:ext uri="{28A0092B-C50C-407E-A947-70E740481C1C}">
                <a14:useLocalDpi xmlns:a14="http://schemas.microsoft.com/office/drawing/2010/main" val="0"/>
              </a:ext>
            </a:extLst>
          </a:blip>
          <a:srcRect l="7636" r="5414"/>
          <a:stretch/>
        </p:blipFill>
        <p:spPr>
          <a:xfrm>
            <a:off x="-119400" y="1512325"/>
            <a:ext cx="3932268" cy="4231931"/>
          </a:xfrm>
          <a:prstGeom prst="rect">
            <a:avLst/>
          </a:prstGeom>
        </p:spPr>
      </p:pic>
      <p:pic>
        <p:nvPicPr>
          <p:cNvPr id="13" name="Imagen 12" descr="Recorte de pantalla">
            <a:extLst>
              <a:ext uri="{FF2B5EF4-FFF2-40B4-BE49-F238E27FC236}">
                <a16:creationId xmlns:a16="http://schemas.microsoft.com/office/drawing/2014/main" id="{58460B58-6A3C-853D-0619-DDEFBB139392}"/>
              </a:ext>
            </a:extLst>
          </p:cNvPr>
          <p:cNvPicPr>
            <a:picLocks noChangeAspect="1"/>
          </p:cNvPicPr>
          <p:nvPr/>
        </p:nvPicPr>
        <p:blipFill rotWithShape="1">
          <a:blip r:embed="rId6">
            <a:extLst>
              <a:ext uri="{28A0092B-C50C-407E-A947-70E740481C1C}">
                <a14:useLocalDpi xmlns:a14="http://schemas.microsoft.com/office/drawing/2010/main" val="0"/>
              </a:ext>
            </a:extLst>
          </a:blip>
          <a:srcRect l="3939" r="1575"/>
          <a:stretch/>
        </p:blipFill>
        <p:spPr>
          <a:xfrm>
            <a:off x="3812867" y="1512325"/>
            <a:ext cx="4272793" cy="4231931"/>
          </a:xfrm>
          <a:prstGeom prst="rect">
            <a:avLst/>
          </a:prstGeom>
        </p:spPr>
      </p:pic>
      <p:pic>
        <p:nvPicPr>
          <p:cNvPr id="14" name="Imagen 13" descr="Recorte de pantalla">
            <a:extLst>
              <a:ext uri="{FF2B5EF4-FFF2-40B4-BE49-F238E27FC236}">
                <a16:creationId xmlns:a16="http://schemas.microsoft.com/office/drawing/2014/main" id="{17A673F2-62C2-0192-769E-F83E19EC524F}"/>
              </a:ext>
            </a:extLst>
          </p:cNvPr>
          <p:cNvPicPr>
            <a:picLocks noChangeAspect="1"/>
          </p:cNvPicPr>
          <p:nvPr/>
        </p:nvPicPr>
        <p:blipFill rotWithShape="1">
          <a:blip r:embed="rId7">
            <a:extLst>
              <a:ext uri="{28A0092B-C50C-407E-A947-70E740481C1C}">
                <a14:useLocalDpi xmlns:a14="http://schemas.microsoft.com/office/drawing/2010/main" val="0"/>
              </a:ext>
            </a:extLst>
          </a:blip>
          <a:srcRect l="7507" r="5052"/>
          <a:stretch/>
        </p:blipFill>
        <p:spPr>
          <a:xfrm>
            <a:off x="8085660" y="1498827"/>
            <a:ext cx="4164396" cy="4245429"/>
          </a:xfrm>
          <a:prstGeom prst="rect">
            <a:avLst/>
          </a:prstGeom>
        </p:spPr>
      </p:pic>
      <p:cxnSp>
        <p:nvCxnSpPr>
          <p:cNvPr id="2" name="Conector recto de flecha 1">
            <a:extLst>
              <a:ext uri="{FF2B5EF4-FFF2-40B4-BE49-F238E27FC236}">
                <a16:creationId xmlns:a16="http://schemas.microsoft.com/office/drawing/2014/main" id="{2C14BB51-D6DA-DD21-B50F-F1542DE60DBF}"/>
              </a:ext>
            </a:extLst>
          </p:cNvPr>
          <p:cNvCxnSpPr>
            <a:cxnSpLocks/>
          </p:cNvCxnSpPr>
          <p:nvPr/>
        </p:nvCxnSpPr>
        <p:spPr>
          <a:xfrm flipV="1">
            <a:off x="1928849" y="2402111"/>
            <a:ext cx="232219" cy="39960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4" name="Conector recto de flecha 3">
            <a:extLst>
              <a:ext uri="{FF2B5EF4-FFF2-40B4-BE49-F238E27FC236}">
                <a16:creationId xmlns:a16="http://schemas.microsoft.com/office/drawing/2014/main" id="{6C34F668-DB72-AA15-2F63-D19A7AA59730}"/>
              </a:ext>
            </a:extLst>
          </p:cNvPr>
          <p:cNvCxnSpPr>
            <a:cxnSpLocks/>
          </p:cNvCxnSpPr>
          <p:nvPr/>
        </p:nvCxnSpPr>
        <p:spPr>
          <a:xfrm flipV="1">
            <a:off x="2039249" y="2590700"/>
            <a:ext cx="384619" cy="4210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ector recto de flecha 4">
            <a:extLst>
              <a:ext uri="{FF2B5EF4-FFF2-40B4-BE49-F238E27FC236}">
                <a16:creationId xmlns:a16="http://schemas.microsoft.com/office/drawing/2014/main" id="{85768D47-1907-CC4A-1FE4-D7DD45B3ADC9}"/>
              </a:ext>
            </a:extLst>
          </p:cNvPr>
          <p:cNvCxnSpPr>
            <a:cxnSpLocks/>
          </p:cNvCxnSpPr>
          <p:nvPr/>
        </p:nvCxnSpPr>
        <p:spPr>
          <a:xfrm flipV="1">
            <a:off x="2189204" y="2857986"/>
            <a:ext cx="446542" cy="24802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ector recto de flecha 5">
            <a:extLst>
              <a:ext uri="{FF2B5EF4-FFF2-40B4-BE49-F238E27FC236}">
                <a16:creationId xmlns:a16="http://schemas.microsoft.com/office/drawing/2014/main" id="{40047D97-AFE8-083B-7FE5-F1E5F147F0F0}"/>
              </a:ext>
            </a:extLst>
          </p:cNvPr>
          <p:cNvCxnSpPr>
            <a:cxnSpLocks/>
          </p:cNvCxnSpPr>
          <p:nvPr/>
        </p:nvCxnSpPr>
        <p:spPr>
          <a:xfrm flipV="1">
            <a:off x="5987417" y="2258605"/>
            <a:ext cx="359307" cy="57163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a:extLst>
              <a:ext uri="{FF2B5EF4-FFF2-40B4-BE49-F238E27FC236}">
                <a16:creationId xmlns:a16="http://schemas.microsoft.com/office/drawing/2014/main" id="{1C8FE6D6-577A-BD80-5A3E-353543F223C4}"/>
              </a:ext>
            </a:extLst>
          </p:cNvPr>
          <p:cNvCxnSpPr>
            <a:cxnSpLocks/>
          </p:cNvCxnSpPr>
          <p:nvPr/>
        </p:nvCxnSpPr>
        <p:spPr>
          <a:xfrm flipV="1">
            <a:off x="6196089" y="2716030"/>
            <a:ext cx="605897" cy="26660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a:extLst>
              <a:ext uri="{FF2B5EF4-FFF2-40B4-BE49-F238E27FC236}">
                <a16:creationId xmlns:a16="http://schemas.microsoft.com/office/drawing/2014/main" id="{75877C89-D672-7615-FD2B-B19E115352C5}"/>
              </a:ext>
            </a:extLst>
          </p:cNvPr>
          <p:cNvCxnSpPr>
            <a:cxnSpLocks/>
          </p:cNvCxnSpPr>
          <p:nvPr/>
        </p:nvCxnSpPr>
        <p:spPr>
          <a:xfrm>
            <a:off x="6292217" y="3247582"/>
            <a:ext cx="326888" cy="30312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Conector recto de flecha 9">
            <a:extLst>
              <a:ext uri="{FF2B5EF4-FFF2-40B4-BE49-F238E27FC236}">
                <a16:creationId xmlns:a16="http://schemas.microsoft.com/office/drawing/2014/main" id="{7EF9CDFA-38BF-7797-E55A-08653ED9D392}"/>
              </a:ext>
            </a:extLst>
          </p:cNvPr>
          <p:cNvCxnSpPr>
            <a:cxnSpLocks/>
          </p:cNvCxnSpPr>
          <p:nvPr/>
        </p:nvCxnSpPr>
        <p:spPr>
          <a:xfrm flipV="1">
            <a:off x="10579400" y="2512154"/>
            <a:ext cx="444609" cy="38937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74C7A814-E9F1-B1DD-E748-E79B7E6BD75A}"/>
              </a:ext>
            </a:extLst>
          </p:cNvPr>
          <p:cNvCxnSpPr>
            <a:cxnSpLocks/>
          </p:cNvCxnSpPr>
          <p:nvPr/>
        </p:nvCxnSpPr>
        <p:spPr>
          <a:xfrm flipV="1">
            <a:off x="10659449" y="2832095"/>
            <a:ext cx="605897" cy="26660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ector recto de flecha 14">
            <a:extLst>
              <a:ext uri="{FF2B5EF4-FFF2-40B4-BE49-F238E27FC236}">
                <a16:creationId xmlns:a16="http://schemas.microsoft.com/office/drawing/2014/main" id="{56CFF176-7EF7-5CB9-9D08-1DACBBE99901}"/>
              </a:ext>
            </a:extLst>
          </p:cNvPr>
          <p:cNvCxnSpPr>
            <a:cxnSpLocks/>
          </p:cNvCxnSpPr>
          <p:nvPr/>
        </p:nvCxnSpPr>
        <p:spPr>
          <a:xfrm>
            <a:off x="10747829" y="3334931"/>
            <a:ext cx="558797"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6" name="Audio Recording 30 may 2024 12:47:50">
            <a:hlinkClick r:id="" action="ppaction://media"/>
            <a:extLst>
              <a:ext uri="{FF2B5EF4-FFF2-40B4-BE49-F238E27FC236}">
                <a16:creationId xmlns:a16="http://schemas.microsoft.com/office/drawing/2014/main" id="{36A7294B-9EAA-71D9-6DC5-873DE0CCBBE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65346" y="5980484"/>
            <a:ext cx="812800" cy="812800"/>
          </a:xfrm>
          <a:prstGeom prst="rect">
            <a:avLst/>
          </a:prstGeom>
        </p:spPr>
      </p:pic>
    </p:spTree>
    <p:extLst>
      <p:ext uri="{BB962C8B-B14F-4D97-AF65-F5344CB8AC3E}">
        <p14:creationId xmlns:p14="http://schemas.microsoft.com/office/powerpoint/2010/main" val="7316466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160"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dissolve">
                                      <p:cBhvr>
                                        <p:cTn id="11" dur="500"/>
                                        <p:tgtEl>
                                          <p:spTgt spid="2"/>
                                        </p:tgtEl>
                                      </p:cBhvr>
                                    </p:animEffect>
                                  </p:childTnLst>
                                </p:cTn>
                              </p:par>
                              <p:par>
                                <p:cTn id="12" presetID="9" presetClass="entr" presetSubtype="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dissolve">
                                      <p:cBhvr>
                                        <p:cTn id="14" dur="500"/>
                                        <p:tgtEl>
                                          <p:spTgt spid="4"/>
                                        </p:tgtEl>
                                      </p:cBhvr>
                                    </p:animEffect>
                                  </p:childTnLst>
                                </p:cTn>
                              </p:par>
                              <p:par>
                                <p:cTn id="15" presetID="9"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par>
                                <p:cTn id="18" presetID="9"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ssolve">
                                      <p:cBhvr>
                                        <p:cTn id="20" dur="500"/>
                                        <p:tgtEl>
                                          <p:spTgt spid="6"/>
                                        </p:tgtEl>
                                      </p:cBhvr>
                                    </p:animEffect>
                                  </p:childTnLst>
                                </p:cTn>
                              </p:par>
                              <p:par>
                                <p:cTn id="21" presetID="9"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par>
                                <p:cTn id="24" presetID="9"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dissolve">
                                      <p:cBhvr>
                                        <p:cTn id="26" dur="500"/>
                                        <p:tgtEl>
                                          <p:spTgt spid="9"/>
                                        </p:tgtEl>
                                      </p:cBhvr>
                                    </p:animEffect>
                                  </p:childTnLst>
                                </p:cTn>
                              </p:par>
                              <p:par>
                                <p:cTn id="27" presetID="9"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dissolve">
                                      <p:cBhvr>
                                        <p:cTn id="29" dur="500"/>
                                        <p:tgtEl>
                                          <p:spTgt spid="10"/>
                                        </p:tgtEl>
                                      </p:cBhvr>
                                    </p:animEffect>
                                  </p:childTnLst>
                                </p:cTn>
                              </p:par>
                              <p:par>
                                <p:cTn id="30" presetID="9"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dissolve">
                                      <p:cBhvr>
                                        <p:cTn id="32" dur="500"/>
                                        <p:tgtEl>
                                          <p:spTgt spid="11"/>
                                        </p:tgtEl>
                                      </p:cBhvr>
                                    </p:animEffect>
                                  </p:childTnLst>
                                </p:cTn>
                              </p:par>
                              <p:par>
                                <p:cTn id="33" presetID="9"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dissolve">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6" fill="hold" display="0">
                  <p:stCondLst>
                    <p:cond delay="indefinite"/>
                  </p:stCondLst>
                  <p:endCondLst>
                    <p:cond evt="onStopAudio" delay="0">
                      <p:tgtEl>
                        <p:sldTgt/>
                      </p:tgtEl>
                    </p:cond>
                  </p:endCondLst>
                </p:cTn>
                <p:tgtEl>
                  <p:spTgt spid="1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6D3AB0A1-BD6D-C577-EF27-8C008FA6ECB8}"/>
              </a:ext>
            </a:extLst>
          </p:cNvPr>
          <p:cNvSpPr txBox="1">
            <a:spLocks/>
          </p:cNvSpPr>
          <p:nvPr/>
        </p:nvSpPr>
        <p:spPr>
          <a:xfrm>
            <a:off x="743307" y="130630"/>
            <a:ext cx="10561983"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1" i="0" kern="1200" baseline="0">
                <a:solidFill>
                  <a:schemeClr val="tx1"/>
                </a:solidFill>
                <a:latin typeface="Arial" panose="020B0604020202020204" pitchFamily="34" charset="0"/>
                <a:ea typeface="+mj-ea"/>
                <a:cs typeface="+mj-cs"/>
              </a:defRPr>
            </a:lvl1pPr>
          </a:lstStyle>
          <a:p>
            <a:r>
              <a:rPr lang="es-ES_tradnl" dirty="0">
                <a:solidFill>
                  <a:srgbClr val="E7E6E6"/>
                </a:solidFill>
              </a:rPr>
              <a:t>MRI, post-</a:t>
            </a:r>
            <a:r>
              <a:rPr lang="es-ES_tradnl" dirty="0" err="1">
                <a:solidFill>
                  <a:srgbClr val="E7E6E6"/>
                </a:solidFill>
              </a:rPr>
              <a:t>contrast</a:t>
            </a:r>
            <a:r>
              <a:rPr lang="es-ES_tradnl" dirty="0">
                <a:solidFill>
                  <a:srgbClr val="E7E6E6"/>
                </a:solidFill>
              </a:rPr>
              <a:t> T1-weighted </a:t>
            </a:r>
            <a:r>
              <a:rPr lang="es-ES_tradnl" dirty="0" err="1">
                <a:solidFill>
                  <a:srgbClr val="E7E6E6"/>
                </a:solidFill>
              </a:rPr>
              <a:t>sequence</a:t>
            </a:r>
            <a:r>
              <a:rPr lang="es-ES_tradnl" dirty="0">
                <a:solidFill>
                  <a:srgbClr val="E7E6E6"/>
                </a:solidFill>
              </a:rPr>
              <a:t> </a:t>
            </a:r>
          </a:p>
        </p:txBody>
      </p:sp>
      <p:sp>
        <p:nvSpPr>
          <p:cNvPr id="8" name="Slide Number Placeholder 1">
            <a:extLst>
              <a:ext uri="{FF2B5EF4-FFF2-40B4-BE49-F238E27FC236}">
                <a16:creationId xmlns:a16="http://schemas.microsoft.com/office/drawing/2014/main" id="{B6AC7124-D88B-4EB7-9413-DB444D7735B3}"/>
              </a:ext>
            </a:extLst>
          </p:cNvPr>
          <p:cNvSpPr>
            <a:spLocks noGrp="1"/>
          </p:cNvSpPr>
          <p:nvPr>
            <p:ph type="sldNum" sz="quarter" idx="12"/>
          </p:nvPr>
        </p:nvSpPr>
        <p:spPr>
          <a:xfrm>
            <a:off x="9548552" y="6463808"/>
            <a:ext cx="2743200" cy="365125"/>
          </a:xfrm>
        </p:spPr>
        <p:txBody>
          <a:bodyPr/>
          <a:lstStyle/>
          <a:p>
            <a:fld id="{7CC86733-290F-284F-A769-EF0A47507B7A}" type="slidenum">
              <a:rPr lang="en-US" smtClean="0">
                <a:solidFill>
                  <a:srgbClr val="E7E6E6"/>
                </a:solidFill>
              </a:rPr>
              <a:t>9</a:t>
            </a:fld>
            <a:endParaRPr lang="en-US" dirty="0">
              <a:solidFill>
                <a:srgbClr val="E7E6E6"/>
              </a:solidFill>
            </a:endParaRPr>
          </a:p>
        </p:txBody>
      </p:sp>
      <p:pic>
        <p:nvPicPr>
          <p:cNvPr id="10" name="Imagen 9" descr="Recorte de pantalla">
            <a:extLst>
              <a:ext uri="{FF2B5EF4-FFF2-40B4-BE49-F238E27FC236}">
                <a16:creationId xmlns:a16="http://schemas.microsoft.com/office/drawing/2014/main" id="{882FCDD0-F8FB-6B6D-2F78-FDDB02793D46}"/>
              </a:ext>
            </a:extLst>
          </p:cNvPr>
          <p:cNvPicPr>
            <a:picLocks noChangeAspect="1"/>
          </p:cNvPicPr>
          <p:nvPr/>
        </p:nvPicPr>
        <p:blipFill rotWithShape="1">
          <a:blip r:embed="rId5">
            <a:extLst>
              <a:ext uri="{28A0092B-C50C-407E-A947-70E740481C1C}">
                <a14:useLocalDpi xmlns:a14="http://schemas.microsoft.com/office/drawing/2010/main" val="0"/>
              </a:ext>
            </a:extLst>
          </a:blip>
          <a:srcRect l="9543" r="5946"/>
          <a:stretch/>
        </p:blipFill>
        <p:spPr>
          <a:xfrm>
            <a:off x="0" y="1111511"/>
            <a:ext cx="3890111" cy="4648871"/>
          </a:xfrm>
          <a:prstGeom prst="rect">
            <a:avLst/>
          </a:prstGeom>
        </p:spPr>
      </p:pic>
      <p:pic>
        <p:nvPicPr>
          <p:cNvPr id="11" name="Imagen 10" descr="Recorte de pantalla">
            <a:extLst>
              <a:ext uri="{FF2B5EF4-FFF2-40B4-BE49-F238E27FC236}">
                <a16:creationId xmlns:a16="http://schemas.microsoft.com/office/drawing/2014/main" id="{B1E7C844-BCFB-67A9-22EF-BE67DB4862DC}"/>
              </a:ext>
            </a:extLst>
          </p:cNvPr>
          <p:cNvPicPr>
            <a:picLocks noChangeAspect="1"/>
          </p:cNvPicPr>
          <p:nvPr/>
        </p:nvPicPr>
        <p:blipFill rotWithShape="1">
          <a:blip r:embed="rId6">
            <a:extLst>
              <a:ext uri="{28A0092B-C50C-407E-A947-70E740481C1C}">
                <a14:useLocalDpi xmlns:a14="http://schemas.microsoft.com/office/drawing/2010/main" val="0"/>
              </a:ext>
            </a:extLst>
          </a:blip>
          <a:srcRect l="7775" t="2107" r="7013"/>
          <a:stretch/>
        </p:blipFill>
        <p:spPr>
          <a:xfrm>
            <a:off x="3899692" y="1119473"/>
            <a:ext cx="4136573" cy="4640909"/>
          </a:xfrm>
          <a:prstGeom prst="rect">
            <a:avLst/>
          </a:prstGeom>
        </p:spPr>
      </p:pic>
      <p:pic>
        <p:nvPicPr>
          <p:cNvPr id="12" name="Imagen 11" descr="Recorte de pantalla">
            <a:extLst>
              <a:ext uri="{FF2B5EF4-FFF2-40B4-BE49-F238E27FC236}">
                <a16:creationId xmlns:a16="http://schemas.microsoft.com/office/drawing/2014/main" id="{27258BD0-8BF8-4857-4364-A8B19401FC49}"/>
              </a:ext>
            </a:extLst>
          </p:cNvPr>
          <p:cNvPicPr>
            <a:picLocks noChangeAspect="1"/>
          </p:cNvPicPr>
          <p:nvPr/>
        </p:nvPicPr>
        <p:blipFill rotWithShape="1">
          <a:blip r:embed="rId7">
            <a:extLst>
              <a:ext uri="{28A0092B-C50C-407E-A947-70E740481C1C}">
                <a14:useLocalDpi xmlns:a14="http://schemas.microsoft.com/office/drawing/2010/main" val="0"/>
              </a:ext>
            </a:extLst>
          </a:blip>
          <a:srcRect l="5033" r="3526"/>
          <a:stretch/>
        </p:blipFill>
        <p:spPr>
          <a:xfrm>
            <a:off x="8027291" y="1119475"/>
            <a:ext cx="4136573" cy="4640907"/>
          </a:xfrm>
          <a:prstGeom prst="rect">
            <a:avLst/>
          </a:prstGeom>
        </p:spPr>
      </p:pic>
      <p:sp>
        <p:nvSpPr>
          <p:cNvPr id="5" name="TextBox 9">
            <a:extLst>
              <a:ext uri="{FF2B5EF4-FFF2-40B4-BE49-F238E27FC236}">
                <a16:creationId xmlns:a16="http://schemas.microsoft.com/office/drawing/2014/main" id="{0FC4062F-E278-F31B-3813-014B7323DEED}"/>
              </a:ext>
            </a:extLst>
          </p:cNvPr>
          <p:cNvSpPr txBox="1"/>
          <p:nvPr/>
        </p:nvSpPr>
        <p:spPr>
          <a:xfrm>
            <a:off x="3244401" y="5970183"/>
            <a:ext cx="5442904" cy="492443"/>
          </a:xfrm>
          <a:prstGeom prst="rect">
            <a:avLst/>
          </a:prstGeom>
          <a:solidFill>
            <a:schemeClr val="bg1"/>
          </a:solidFill>
          <a:ln>
            <a:solidFill>
              <a:srgbClr val="1F939A"/>
            </a:solidFill>
          </a:ln>
        </p:spPr>
        <p:txBody>
          <a:bodyPr wrap="square" lIns="91440" tIns="45720" rIns="91440" bIns="45720" rtlCol="0" anchor="t">
            <a:spAutoFit/>
          </a:bodyPr>
          <a:lstStyle/>
          <a:p>
            <a:r>
              <a:rPr lang="en-US" sz="2600" b="1" dirty="0">
                <a:latin typeface="Comic Sans MS"/>
              </a:rPr>
              <a:t>What abnormality do you see?</a:t>
            </a:r>
          </a:p>
        </p:txBody>
      </p:sp>
      <p:cxnSp>
        <p:nvCxnSpPr>
          <p:cNvPr id="4" name="Conector recto de flecha 3">
            <a:extLst>
              <a:ext uri="{FF2B5EF4-FFF2-40B4-BE49-F238E27FC236}">
                <a16:creationId xmlns:a16="http://schemas.microsoft.com/office/drawing/2014/main" id="{D9E5D2D1-03A3-1CE0-2D09-2EF1818CEA34}"/>
              </a:ext>
            </a:extLst>
          </p:cNvPr>
          <p:cNvCxnSpPr>
            <a:cxnSpLocks/>
          </p:cNvCxnSpPr>
          <p:nvPr/>
        </p:nvCxnSpPr>
        <p:spPr>
          <a:xfrm flipV="1">
            <a:off x="2103018" y="1981199"/>
            <a:ext cx="232219" cy="39960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ector recto de flecha 5">
            <a:extLst>
              <a:ext uri="{FF2B5EF4-FFF2-40B4-BE49-F238E27FC236}">
                <a16:creationId xmlns:a16="http://schemas.microsoft.com/office/drawing/2014/main" id="{E7FAFC47-4503-44B9-4E6E-F296EF656671}"/>
              </a:ext>
            </a:extLst>
          </p:cNvPr>
          <p:cNvCxnSpPr>
            <a:cxnSpLocks/>
          </p:cNvCxnSpPr>
          <p:nvPr/>
        </p:nvCxnSpPr>
        <p:spPr>
          <a:xfrm flipV="1">
            <a:off x="2213418" y="2169788"/>
            <a:ext cx="384619" cy="42101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a:extLst>
              <a:ext uri="{FF2B5EF4-FFF2-40B4-BE49-F238E27FC236}">
                <a16:creationId xmlns:a16="http://schemas.microsoft.com/office/drawing/2014/main" id="{1971E98D-453F-8A3E-0531-378CA1BC2D74}"/>
              </a:ext>
            </a:extLst>
          </p:cNvPr>
          <p:cNvCxnSpPr>
            <a:cxnSpLocks/>
          </p:cNvCxnSpPr>
          <p:nvPr/>
        </p:nvCxnSpPr>
        <p:spPr>
          <a:xfrm flipV="1">
            <a:off x="2363373" y="2437074"/>
            <a:ext cx="446542" cy="24802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a:extLst>
              <a:ext uri="{FF2B5EF4-FFF2-40B4-BE49-F238E27FC236}">
                <a16:creationId xmlns:a16="http://schemas.microsoft.com/office/drawing/2014/main" id="{D960A807-3328-F69E-102F-8523A517F6D6}"/>
              </a:ext>
            </a:extLst>
          </p:cNvPr>
          <p:cNvCxnSpPr>
            <a:cxnSpLocks/>
          </p:cNvCxnSpPr>
          <p:nvPr/>
        </p:nvCxnSpPr>
        <p:spPr>
          <a:xfrm flipV="1">
            <a:off x="6103529" y="1808661"/>
            <a:ext cx="359307" cy="57163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Conector recto de flecha 18">
            <a:extLst>
              <a:ext uri="{FF2B5EF4-FFF2-40B4-BE49-F238E27FC236}">
                <a16:creationId xmlns:a16="http://schemas.microsoft.com/office/drawing/2014/main" id="{7A37D9C9-8978-2544-9841-8866F106D88C}"/>
              </a:ext>
            </a:extLst>
          </p:cNvPr>
          <p:cNvCxnSpPr>
            <a:cxnSpLocks/>
          </p:cNvCxnSpPr>
          <p:nvPr/>
        </p:nvCxnSpPr>
        <p:spPr>
          <a:xfrm flipV="1">
            <a:off x="6312201" y="2266086"/>
            <a:ext cx="605897" cy="26660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6F29BF76-D35E-760F-336C-6B7486C05315}"/>
              </a:ext>
            </a:extLst>
          </p:cNvPr>
          <p:cNvCxnSpPr>
            <a:cxnSpLocks/>
          </p:cNvCxnSpPr>
          <p:nvPr/>
        </p:nvCxnSpPr>
        <p:spPr>
          <a:xfrm>
            <a:off x="6408329" y="2797638"/>
            <a:ext cx="326888" cy="30312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a:extLst>
              <a:ext uri="{FF2B5EF4-FFF2-40B4-BE49-F238E27FC236}">
                <a16:creationId xmlns:a16="http://schemas.microsoft.com/office/drawing/2014/main" id="{6A68F67F-C4E4-F54C-AE66-03D340BF925C}"/>
              </a:ext>
            </a:extLst>
          </p:cNvPr>
          <p:cNvCxnSpPr>
            <a:cxnSpLocks/>
          </p:cNvCxnSpPr>
          <p:nvPr/>
        </p:nvCxnSpPr>
        <p:spPr>
          <a:xfrm flipV="1">
            <a:off x="10448774" y="2047696"/>
            <a:ext cx="444609" cy="38937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Conector recto de flecha 27">
            <a:extLst>
              <a:ext uri="{FF2B5EF4-FFF2-40B4-BE49-F238E27FC236}">
                <a16:creationId xmlns:a16="http://schemas.microsoft.com/office/drawing/2014/main" id="{11805703-B70A-2D95-BD3C-3ADE47443C18}"/>
              </a:ext>
            </a:extLst>
          </p:cNvPr>
          <p:cNvCxnSpPr>
            <a:cxnSpLocks/>
          </p:cNvCxnSpPr>
          <p:nvPr/>
        </p:nvCxnSpPr>
        <p:spPr>
          <a:xfrm flipV="1">
            <a:off x="10528823" y="2367637"/>
            <a:ext cx="605897" cy="26660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recto de flecha 28">
            <a:extLst>
              <a:ext uri="{FF2B5EF4-FFF2-40B4-BE49-F238E27FC236}">
                <a16:creationId xmlns:a16="http://schemas.microsoft.com/office/drawing/2014/main" id="{C3560D3A-DC7A-0AD4-CDCB-5E95BD832806}"/>
              </a:ext>
            </a:extLst>
          </p:cNvPr>
          <p:cNvCxnSpPr>
            <a:cxnSpLocks/>
          </p:cNvCxnSpPr>
          <p:nvPr/>
        </p:nvCxnSpPr>
        <p:spPr>
          <a:xfrm>
            <a:off x="10617203" y="2870473"/>
            <a:ext cx="558797"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 name="Audio Recording 30 may 2024 13:22:35">
            <a:hlinkClick r:id="" action="ppaction://media"/>
            <a:extLst>
              <a:ext uri="{FF2B5EF4-FFF2-40B4-BE49-F238E27FC236}">
                <a16:creationId xmlns:a16="http://schemas.microsoft.com/office/drawing/2014/main" id="{E0970282-0A60-487C-85C1-7D737B37F24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51064" y="6056226"/>
            <a:ext cx="812800" cy="812800"/>
          </a:xfrm>
          <a:prstGeom prst="rect">
            <a:avLst/>
          </a:prstGeom>
        </p:spPr>
      </p:pic>
    </p:spTree>
    <p:extLst>
      <p:ext uri="{BB962C8B-B14F-4D97-AF65-F5344CB8AC3E}">
        <p14:creationId xmlns:p14="http://schemas.microsoft.com/office/powerpoint/2010/main" val="20993123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7760" fill="hold"/>
                                        <p:tgtEl>
                                          <p:spTgt spid="2"/>
                                        </p:tgtEl>
                                      </p:cBhvr>
                                    </p:cmd>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par>
                                <p:cTn id="18" presetID="9"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dissolve">
                                      <p:cBhvr>
                                        <p:cTn id="20" dur="500"/>
                                        <p:tgtEl>
                                          <p:spTgt spid="6"/>
                                        </p:tgtEl>
                                      </p:cBhvr>
                                    </p:animEffect>
                                  </p:childTnLst>
                                </p:cTn>
                              </p:par>
                              <p:par>
                                <p:cTn id="21" presetID="9"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par>
                                <p:cTn id="24" presetID="9" presetClass="entr" presetSubtype="0"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dissolve">
                                      <p:cBhvr>
                                        <p:cTn id="26" dur="500"/>
                                        <p:tgtEl>
                                          <p:spTgt spid="16"/>
                                        </p:tgtEl>
                                      </p:cBhvr>
                                    </p:animEffect>
                                  </p:childTnLst>
                                </p:cTn>
                              </p:par>
                              <p:par>
                                <p:cTn id="27" presetID="9"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dissolve">
                                      <p:cBhvr>
                                        <p:cTn id="29" dur="500"/>
                                        <p:tgtEl>
                                          <p:spTgt spid="19"/>
                                        </p:tgtEl>
                                      </p:cBhvr>
                                    </p:animEffect>
                                  </p:childTnLst>
                                </p:cTn>
                              </p:par>
                              <p:par>
                                <p:cTn id="30" presetID="9"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dissolve">
                                      <p:cBhvr>
                                        <p:cTn id="32" dur="500"/>
                                        <p:tgtEl>
                                          <p:spTgt spid="20"/>
                                        </p:tgtEl>
                                      </p:cBhvr>
                                    </p:animEffect>
                                  </p:childTnLst>
                                </p:cTn>
                              </p:par>
                              <p:par>
                                <p:cTn id="33" presetID="9"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dissolve">
                                      <p:cBhvr>
                                        <p:cTn id="35" dur="500"/>
                                        <p:tgtEl>
                                          <p:spTgt spid="27"/>
                                        </p:tgtEl>
                                      </p:cBhvr>
                                    </p:animEffect>
                                  </p:childTnLst>
                                </p:cTn>
                              </p:par>
                              <p:par>
                                <p:cTn id="36" presetID="9"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dissolve">
                                      <p:cBhvr>
                                        <p:cTn id="38" dur="500"/>
                                        <p:tgtEl>
                                          <p:spTgt spid="28"/>
                                        </p:tgtEl>
                                      </p:cBhvr>
                                    </p:animEffect>
                                  </p:childTnLst>
                                </p:cTn>
                              </p:par>
                              <p:par>
                                <p:cTn id="39" presetID="9" presetClass="entr" presetSubtype="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dissolve">
                                      <p:cBhvr>
                                        <p:cTn id="4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2" fill="hold" display="0">
                  <p:stCondLst>
                    <p:cond delay="indefinite"/>
                  </p:stCondLst>
                  <p:endCondLst>
                    <p:cond evt="onStopAudio" delay="0">
                      <p:tgtEl>
                        <p:sldTgt/>
                      </p:tgtEl>
                    </p:cond>
                  </p:endCondLst>
                </p:cTn>
                <p:tgtEl>
                  <p:spTgt spid="2"/>
                </p:tgtEl>
              </p:cMediaNode>
            </p:audio>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9">
            <a:extLst>
              <a:ext uri="{FF2B5EF4-FFF2-40B4-BE49-F238E27FC236}">
                <a16:creationId xmlns:a16="http://schemas.microsoft.com/office/drawing/2014/main" id="{CDCAEDEE-AD41-1E2D-6853-FCBD7315E8EC}"/>
              </a:ext>
            </a:extLst>
          </p:cNvPr>
          <p:cNvSpPr txBox="1"/>
          <p:nvPr/>
        </p:nvSpPr>
        <p:spPr>
          <a:xfrm>
            <a:off x="2962565" y="5938867"/>
            <a:ext cx="6591123" cy="901413"/>
          </a:xfrm>
          <a:prstGeom prst="rect">
            <a:avLst/>
          </a:prstGeom>
          <a:solidFill>
            <a:schemeClr val="bg1"/>
          </a:solidFill>
          <a:ln>
            <a:solidFill>
              <a:srgbClr val="1F939A"/>
            </a:solidFill>
          </a:ln>
        </p:spPr>
        <p:txBody>
          <a:bodyPr wrap="square" lIns="91440" tIns="45720" rIns="91440" bIns="45720" rtlCol="0" anchor="t">
            <a:spAutoFit/>
          </a:bodyPr>
          <a:lstStyle/>
          <a:p>
            <a:r>
              <a:rPr lang="en-US" sz="2600" b="1" dirty="0">
                <a:latin typeface="Comic Sans MS"/>
              </a:rPr>
              <a:t>What mechanism could cause an optic neuropathy in this case?</a:t>
            </a:r>
          </a:p>
        </p:txBody>
      </p:sp>
      <p:sp>
        <p:nvSpPr>
          <p:cNvPr id="6" name="Slide Number Placeholder 1">
            <a:extLst>
              <a:ext uri="{FF2B5EF4-FFF2-40B4-BE49-F238E27FC236}">
                <a16:creationId xmlns:a16="http://schemas.microsoft.com/office/drawing/2014/main" id="{2E63D677-25B9-2379-E254-07B7D0F0F745}"/>
              </a:ext>
            </a:extLst>
          </p:cNvPr>
          <p:cNvSpPr>
            <a:spLocks noGrp="1"/>
          </p:cNvSpPr>
          <p:nvPr>
            <p:ph type="sldNum" sz="quarter" idx="12"/>
          </p:nvPr>
        </p:nvSpPr>
        <p:spPr>
          <a:xfrm>
            <a:off x="9548552" y="6463808"/>
            <a:ext cx="2743200" cy="365125"/>
          </a:xfrm>
        </p:spPr>
        <p:txBody>
          <a:bodyPr/>
          <a:lstStyle/>
          <a:p>
            <a:fld id="{7CC86733-290F-284F-A769-EF0A47507B7A}" type="slidenum">
              <a:rPr lang="en-US" smtClean="0">
                <a:solidFill>
                  <a:srgbClr val="E7E6E6"/>
                </a:solidFill>
              </a:rPr>
              <a:t>10</a:t>
            </a:fld>
            <a:endParaRPr lang="en-US" dirty="0">
              <a:solidFill>
                <a:srgbClr val="E7E6E6"/>
              </a:solidFill>
            </a:endParaRPr>
          </a:p>
        </p:txBody>
      </p:sp>
      <p:pic>
        <p:nvPicPr>
          <p:cNvPr id="2" name="Imagen 1" descr="RadiAnt DICOM Viewer 1.9.16 (32-bit) - ActualTec, S.L.">
            <a:extLst>
              <a:ext uri="{FF2B5EF4-FFF2-40B4-BE49-F238E27FC236}">
                <a16:creationId xmlns:a16="http://schemas.microsoft.com/office/drawing/2014/main" id="{704E248B-85D7-434D-F542-818AE4CA6C10}"/>
              </a:ext>
            </a:extLst>
          </p:cNvPr>
          <p:cNvPicPr>
            <a:picLocks noChangeAspect="1"/>
          </p:cNvPicPr>
          <p:nvPr/>
        </p:nvPicPr>
        <p:blipFill rotWithShape="1">
          <a:blip r:embed="rId5">
            <a:extLst>
              <a:ext uri="{28A0092B-C50C-407E-A947-70E740481C1C}">
                <a14:useLocalDpi xmlns:a14="http://schemas.microsoft.com/office/drawing/2010/main" val="0"/>
              </a:ext>
            </a:extLst>
          </a:blip>
          <a:srcRect l="32885" t="11764" r="27654" b="15921"/>
          <a:stretch/>
        </p:blipFill>
        <p:spPr>
          <a:xfrm>
            <a:off x="0" y="0"/>
            <a:ext cx="5925130" cy="5922498"/>
          </a:xfrm>
          <a:prstGeom prst="rect">
            <a:avLst/>
          </a:prstGeom>
        </p:spPr>
      </p:pic>
      <p:pic>
        <p:nvPicPr>
          <p:cNvPr id="9" name="Imagen 8" descr="Recorte de pantalla">
            <a:extLst>
              <a:ext uri="{FF2B5EF4-FFF2-40B4-BE49-F238E27FC236}">
                <a16:creationId xmlns:a16="http://schemas.microsoft.com/office/drawing/2014/main" id="{5E0D1BAC-DD6B-550D-1B33-805FF2C0ED31}"/>
              </a:ext>
            </a:extLst>
          </p:cNvPr>
          <p:cNvPicPr>
            <a:picLocks noChangeAspect="1"/>
          </p:cNvPicPr>
          <p:nvPr/>
        </p:nvPicPr>
        <p:blipFill rotWithShape="1">
          <a:blip r:embed="rId6">
            <a:extLst>
              <a:ext uri="{28A0092B-C50C-407E-A947-70E740481C1C}">
                <a14:useLocalDpi xmlns:a14="http://schemas.microsoft.com/office/drawing/2010/main" val="0"/>
              </a:ext>
            </a:extLst>
          </a:blip>
          <a:srcRect l="5835" r="5970" b="17370"/>
          <a:stretch/>
        </p:blipFill>
        <p:spPr>
          <a:xfrm>
            <a:off x="5820894" y="-1"/>
            <a:ext cx="6371106" cy="5922497"/>
          </a:xfrm>
          <a:prstGeom prst="rect">
            <a:avLst/>
          </a:prstGeom>
        </p:spPr>
      </p:pic>
      <p:cxnSp>
        <p:nvCxnSpPr>
          <p:cNvPr id="4" name="Conector recto de flecha 3">
            <a:extLst>
              <a:ext uri="{FF2B5EF4-FFF2-40B4-BE49-F238E27FC236}">
                <a16:creationId xmlns:a16="http://schemas.microsoft.com/office/drawing/2014/main" id="{FBE67ABA-B229-AB8F-C328-98779C126E32}"/>
              </a:ext>
            </a:extLst>
          </p:cNvPr>
          <p:cNvCxnSpPr>
            <a:cxnSpLocks/>
          </p:cNvCxnSpPr>
          <p:nvPr/>
        </p:nvCxnSpPr>
        <p:spPr>
          <a:xfrm>
            <a:off x="1756229" y="3730171"/>
            <a:ext cx="588240" cy="17535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ector recto de flecha 6">
            <a:extLst>
              <a:ext uri="{FF2B5EF4-FFF2-40B4-BE49-F238E27FC236}">
                <a16:creationId xmlns:a16="http://schemas.microsoft.com/office/drawing/2014/main" id="{7C309C75-2CAA-0393-C3E0-ECCD7ADA789C}"/>
              </a:ext>
            </a:extLst>
          </p:cNvPr>
          <p:cNvCxnSpPr>
            <a:cxnSpLocks/>
          </p:cNvCxnSpPr>
          <p:nvPr/>
        </p:nvCxnSpPr>
        <p:spPr>
          <a:xfrm flipV="1">
            <a:off x="3520251" y="1349829"/>
            <a:ext cx="761462" cy="41002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ector recto de flecha 10">
            <a:extLst>
              <a:ext uri="{FF2B5EF4-FFF2-40B4-BE49-F238E27FC236}">
                <a16:creationId xmlns:a16="http://schemas.microsoft.com/office/drawing/2014/main" id="{065609BA-26BA-7EE8-8180-09D2A9DA6FC2}"/>
              </a:ext>
            </a:extLst>
          </p:cNvPr>
          <p:cNvCxnSpPr>
            <a:cxnSpLocks/>
          </p:cNvCxnSpPr>
          <p:nvPr/>
        </p:nvCxnSpPr>
        <p:spPr>
          <a:xfrm flipV="1">
            <a:off x="10247086" y="1935209"/>
            <a:ext cx="673066" cy="34353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ector recto de flecha 12">
            <a:extLst>
              <a:ext uri="{FF2B5EF4-FFF2-40B4-BE49-F238E27FC236}">
                <a16:creationId xmlns:a16="http://schemas.microsoft.com/office/drawing/2014/main" id="{C17161D9-C1AB-2EEF-FD5F-3F26B21ACF4C}"/>
              </a:ext>
            </a:extLst>
          </p:cNvPr>
          <p:cNvCxnSpPr>
            <a:cxnSpLocks/>
          </p:cNvCxnSpPr>
          <p:nvPr/>
        </p:nvCxnSpPr>
        <p:spPr>
          <a:xfrm flipH="1">
            <a:off x="9566621" y="3863162"/>
            <a:ext cx="1016998" cy="185056"/>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5" name="Audio Recording 30 may 2024 13:41:26">
            <a:hlinkClick r:id="" action="ppaction://media"/>
            <a:extLst>
              <a:ext uri="{FF2B5EF4-FFF2-40B4-BE49-F238E27FC236}">
                <a16:creationId xmlns:a16="http://schemas.microsoft.com/office/drawing/2014/main" id="{076C5359-1216-3167-F9FD-323F2FC6850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33192" y="6057408"/>
            <a:ext cx="812800" cy="812800"/>
          </a:xfrm>
          <a:prstGeom prst="rect">
            <a:avLst/>
          </a:prstGeom>
        </p:spPr>
      </p:pic>
    </p:spTree>
    <p:extLst>
      <p:ext uri="{BB962C8B-B14F-4D97-AF65-F5344CB8AC3E}">
        <p14:creationId xmlns:p14="http://schemas.microsoft.com/office/powerpoint/2010/main" val="24418879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dissolv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46848" fill="hold"/>
                                        <p:tgtEl>
                                          <p:spTgt spid="5"/>
                                        </p:tgtEl>
                                      </p:cBhvr>
                                    </p:cmd>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dissolv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3" fill="hold" display="0">
                  <p:stCondLst>
                    <p:cond delay="indefinite"/>
                  </p:stCondLst>
                  <p:endCondLst>
                    <p:cond evt="onStopAudio" delay="0">
                      <p:tgtEl>
                        <p:sldTgt/>
                      </p:tgtEl>
                    </p:cond>
                  </p:endCondLst>
                </p:cTn>
                <p:tgtEl>
                  <p:spTgt spid="5"/>
                </p:tgtEl>
              </p:cMediaNode>
            </p:audio>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TextBox 9">
            <a:extLst>
              <a:ext uri="{FF2B5EF4-FFF2-40B4-BE49-F238E27FC236}">
                <a16:creationId xmlns:a16="http://schemas.microsoft.com/office/drawing/2014/main" id="{77F47E11-2FDF-7D7F-1531-19B88D28BC95}"/>
              </a:ext>
            </a:extLst>
          </p:cNvPr>
          <p:cNvSpPr txBox="1"/>
          <p:nvPr/>
        </p:nvSpPr>
        <p:spPr>
          <a:xfrm>
            <a:off x="2886301" y="6089030"/>
            <a:ext cx="6614170" cy="707886"/>
          </a:xfrm>
          <a:prstGeom prst="rect">
            <a:avLst/>
          </a:prstGeom>
          <a:solidFill>
            <a:schemeClr val="bg1"/>
          </a:solidFill>
          <a:ln>
            <a:solidFill>
              <a:srgbClr val="1F939A"/>
            </a:solidFill>
          </a:ln>
        </p:spPr>
        <p:txBody>
          <a:bodyPr wrap="square" lIns="91440" tIns="45720" rIns="91440" bIns="45720" rtlCol="0" anchor="t">
            <a:spAutoFit/>
          </a:bodyPr>
          <a:lstStyle/>
          <a:p>
            <a:r>
              <a:rPr lang="en-US" sz="2000" b="1" dirty="0">
                <a:latin typeface="Comic Sans MS"/>
              </a:rPr>
              <a:t>Are those findings supratentorial or infratentorial and how does the pattern affect the differential?</a:t>
            </a:r>
          </a:p>
        </p:txBody>
      </p:sp>
      <p:sp>
        <p:nvSpPr>
          <p:cNvPr id="8" name="Slide Number Placeholder 1">
            <a:extLst>
              <a:ext uri="{FF2B5EF4-FFF2-40B4-BE49-F238E27FC236}">
                <a16:creationId xmlns:a16="http://schemas.microsoft.com/office/drawing/2014/main" id="{A3D7AF51-7772-D2BC-8D75-04B786B7E3B7}"/>
              </a:ext>
            </a:extLst>
          </p:cNvPr>
          <p:cNvSpPr>
            <a:spLocks noGrp="1"/>
          </p:cNvSpPr>
          <p:nvPr>
            <p:ph type="sldNum" sz="quarter" idx="12"/>
          </p:nvPr>
        </p:nvSpPr>
        <p:spPr>
          <a:xfrm>
            <a:off x="10292831" y="6428366"/>
            <a:ext cx="2743200" cy="365125"/>
          </a:xfrm>
        </p:spPr>
        <p:txBody>
          <a:bodyPr/>
          <a:lstStyle/>
          <a:p>
            <a:fld id="{7CC86733-290F-284F-A769-EF0A47507B7A}" type="slidenum">
              <a:rPr lang="en-US" smtClean="0">
                <a:solidFill>
                  <a:srgbClr val="E7E6E6"/>
                </a:solidFill>
              </a:rPr>
              <a:t>11</a:t>
            </a:fld>
            <a:endParaRPr lang="en-US" dirty="0">
              <a:solidFill>
                <a:srgbClr val="E7E6E6"/>
              </a:solidFill>
            </a:endParaRPr>
          </a:p>
        </p:txBody>
      </p:sp>
      <p:pic>
        <p:nvPicPr>
          <p:cNvPr id="2" name="Imagen 1" descr="Recorte de pantalla">
            <a:extLst>
              <a:ext uri="{FF2B5EF4-FFF2-40B4-BE49-F238E27FC236}">
                <a16:creationId xmlns:a16="http://schemas.microsoft.com/office/drawing/2014/main" id="{9B25CB58-F134-7661-9CC5-E9673F1B6475}"/>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l="5232" r="5895" b="16103"/>
          <a:stretch/>
        </p:blipFill>
        <p:spPr>
          <a:xfrm>
            <a:off x="-267287" y="0"/>
            <a:ext cx="6307015" cy="5753686"/>
          </a:xfrm>
          <a:prstGeom prst="rect">
            <a:avLst/>
          </a:prstGeom>
        </p:spPr>
      </p:pic>
      <p:pic>
        <p:nvPicPr>
          <p:cNvPr id="9" name="Imagen 8" descr="Recorte de pantalla">
            <a:extLst>
              <a:ext uri="{FF2B5EF4-FFF2-40B4-BE49-F238E27FC236}">
                <a16:creationId xmlns:a16="http://schemas.microsoft.com/office/drawing/2014/main" id="{30107400-976A-0D1C-F808-7AA87A3A52A5}"/>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l="5219" r="4812" b="8102"/>
          <a:stretch/>
        </p:blipFill>
        <p:spPr>
          <a:xfrm>
            <a:off x="6039728" y="0"/>
            <a:ext cx="6614170" cy="5753686"/>
          </a:xfrm>
          <a:prstGeom prst="rect">
            <a:avLst/>
          </a:prstGeom>
        </p:spPr>
      </p:pic>
      <p:cxnSp>
        <p:nvCxnSpPr>
          <p:cNvPr id="4" name="Conector recto 3">
            <a:extLst>
              <a:ext uri="{FF2B5EF4-FFF2-40B4-BE49-F238E27FC236}">
                <a16:creationId xmlns:a16="http://schemas.microsoft.com/office/drawing/2014/main" id="{78161E28-62E1-59AD-7A5E-589665E42B18}"/>
              </a:ext>
            </a:extLst>
          </p:cNvPr>
          <p:cNvCxnSpPr>
            <a:cxnSpLocks/>
          </p:cNvCxnSpPr>
          <p:nvPr/>
        </p:nvCxnSpPr>
        <p:spPr>
          <a:xfrm>
            <a:off x="10142203" y="3836894"/>
            <a:ext cx="956103" cy="484094"/>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Conector recto 5">
            <a:extLst>
              <a:ext uri="{FF2B5EF4-FFF2-40B4-BE49-F238E27FC236}">
                <a16:creationId xmlns:a16="http://schemas.microsoft.com/office/drawing/2014/main" id="{04B47516-2431-85C1-91F2-F13E33332617}"/>
              </a:ext>
            </a:extLst>
          </p:cNvPr>
          <p:cNvCxnSpPr>
            <a:cxnSpLocks/>
          </p:cNvCxnSpPr>
          <p:nvPr/>
        </p:nvCxnSpPr>
        <p:spPr>
          <a:xfrm flipH="1">
            <a:off x="7724201" y="4078941"/>
            <a:ext cx="862410" cy="385483"/>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Conector recto 12">
            <a:extLst>
              <a:ext uri="{FF2B5EF4-FFF2-40B4-BE49-F238E27FC236}">
                <a16:creationId xmlns:a16="http://schemas.microsoft.com/office/drawing/2014/main" id="{EECC6FC9-E929-39C7-CBE2-28CDDC64D472}"/>
              </a:ext>
            </a:extLst>
          </p:cNvPr>
          <p:cNvCxnSpPr>
            <a:cxnSpLocks/>
          </p:cNvCxnSpPr>
          <p:nvPr/>
        </p:nvCxnSpPr>
        <p:spPr>
          <a:xfrm flipH="1">
            <a:off x="1972441" y="3935505"/>
            <a:ext cx="431205" cy="336177"/>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 name="Conector recto 14">
            <a:extLst>
              <a:ext uri="{FF2B5EF4-FFF2-40B4-BE49-F238E27FC236}">
                <a16:creationId xmlns:a16="http://schemas.microsoft.com/office/drawing/2014/main" id="{C7AC5A2E-70FC-04F1-6987-02722313833D}"/>
              </a:ext>
            </a:extLst>
          </p:cNvPr>
          <p:cNvCxnSpPr>
            <a:cxnSpLocks/>
          </p:cNvCxnSpPr>
          <p:nvPr/>
        </p:nvCxnSpPr>
        <p:spPr>
          <a:xfrm>
            <a:off x="3537450" y="3935505"/>
            <a:ext cx="421788" cy="336177"/>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Audio Recording 30 may 2024 14:31:14">
            <a:hlinkClick r:id="" action="ppaction://media"/>
            <a:extLst>
              <a:ext uri="{FF2B5EF4-FFF2-40B4-BE49-F238E27FC236}">
                <a16:creationId xmlns:a16="http://schemas.microsoft.com/office/drawing/2014/main" id="{C66D5899-F1C5-E03E-6A88-C659FF92402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58031" y="5941872"/>
            <a:ext cx="812800" cy="812800"/>
          </a:xfrm>
          <a:prstGeom prst="rect">
            <a:avLst/>
          </a:prstGeom>
        </p:spPr>
      </p:pic>
    </p:spTree>
    <p:extLst>
      <p:ext uri="{BB962C8B-B14F-4D97-AF65-F5344CB8AC3E}">
        <p14:creationId xmlns:p14="http://schemas.microsoft.com/office/powerpoint/2010/main" val="20258990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ppt_y</p:attrName>
                                        </p:attrNameLst>
                                      </p:cBhvr>
                                      <p:tavLst>
                                        <p:tav tm="0">
                                          <p:val>
                                            <p:strVal val="#ppt_y+#ppt_h*1.125000"/>
                                          </p:val>
                                        </p:tav>
                                        <p:tav tm="100000">
                                          <p:val>
                                            <p:strVal val="#ppt_y"/>
                                          </p:val>
                                        </p:tav>
                                      </p:tavLst>
                                    </p:anim>
                                    <p:animEffect transition="in" filter="wipe(up)">
                                      <p:cBhvr>
                                        <p:cTn id="8" dur="500"/>
                                        <p:tgtEl>
                                          <p:spTgt spid="7"/>
                                        </p:tgtEl>
                                      </p:cBhvr>
                                    </p:animEffec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681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3"/>
                </p:tgtEl>
              </p:cMediaNode>
            </p:audio>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9">
            <a:extLst>
              <a:ext uri="{FF2B5EF4-FFF2-40B4-BE49-F238E27FC236}">
                <a16:creationId xmlns:a16="http://schemas.microsoft.com/office/drawing/2014/main" id="{C4761EE1-E85A-4DB9-33CC-060EBAFDCBF6}"/>
              </a:ext>
            </a:extLst>
          </p:cNvPr>
          <p:cNvSpPr txBox="1"/>
          <p:nvPr/>
        </p:nvSpPr>
        <p:spPr>
          <a:xfrm>
            <a:off x="2966044" y="5965448"/>
            <a:ext cx="5217997" cy="492443"/>
          </a:xfrm>
          <a:prstGeom prst="rect">
            <a:avLst/>
          </a:prstGeom>
          <a:solidFill>
            <a:schemeClr val="bg1"/>
          </a:solidFill>
          <a:ln>
            <a:solidFill>
              <a:srgbClr val="1F939A"/>
            </a:solidFill>
          </a:ln>
        </p:spPr>
        <p:txBody>
          <a:bodyPr wrap="square" rtlCol="0">
            <a:spAutoFit/>
          </a:bodyPr>
          <a:lstStyle/>
          <a:p>
            <a:r>
              <a:rPr lang="en-US" sz="2600" b="1" dirty="0">
                <a:latin typeface="Comic Sans MS" panose="030F0702030302020204" pitchFamily="66" charset="0"/>
              </a:rPr>
              <a:t>Why is it not </a:t>
            </a:r>
            <a:r>
              <a:rPr lang="en-US" sz="2600" b="1" dirty="0" err="1">
                <a:latin typeface="Comic Sans MS" panose="030F0702030302020204" pitchFamily="66" charset="0"/>
              </a:rPr>
              <a:t>leptomeningitis</a:t>
            </a:r>
            <a:r>
              <a:rPr lang="en-US" sz="2600" b="1" dirty="0">
                <a:latin typeface="Comic Sans MS" panose="030F0702030302020204" pitchFamily="66" charset="0"/>
              </a:rPr>
              <a:t>?</a:t>
            </a:r>
          </a:p>
        </p:txBody>
      </p:sp>
      <p:sp>
        <p:nvSpPr>
          <p:cNvPr id="7" name="Slide Number Placeholder 1">
            <a:extLst>
              <a:ext uri="{FF2B5EF4-FFF2-40B4-BE49-F238E27FC236}">
                <a16:creationId xmlns:a16="http://schemas.microsoft.com/office/drawing/2014/main" id="{B725BA8B-E592-FC4B-6543-0AAD8F05D411}"/>
              </a:ext>
            </a:extLst>
          </p:cNvPr>
          <p:cNvSpPr>
            <a:spLocks noGrp="1"/>
          </p:cNvSpPr>
          <p:nvPr>
            <p:ph type="sldNum" sz="quarter" idx="12"/>
          </p:nvPr>
        </p:nvSpPr>
        <p:spPr>
          <a:xfrm>
            <a:off x="9548552" y="6463808"/>
            <a:ext cx="2743200" cy="365125"/>
          </a:xfrm>
        </p:spPr>
        <p:txBody>
          <a:bodyPr/>
          <a:lstStyle/>
          <a:p>
            <a:fld id="{7CC86733-290F-284F-A769-EF0A47507B7A}" type="slidenum">
              <a:rPr lang="en-US" smtClean="0">
                <a:solidFill>
                  <a:srgbClr val="E7E6E6"/>
                </a:solidFill>
              </a:rPr>
              <a:t>12</a:t>
            </a:fld>
            <a:endParaRPr lang="en-US" dirty="0">
              <a:solidFill>
                <a:srgbClr val="E7E6E6"/>
              </a:solidFill>
            </a:endParaRPr>
          </a:p>
        </p:txBody>
      </p:sp>
      <p:pic>
        <p:nvPicPr>
          <p:cNvPr id="9" name="Imagen 8" descr="Recorte de pantalla">
            <a:extLst>
              <a:ext uri="{FF2B5EF4-FFF2-40B4-BE49-F238E27FC236}">
                <a16:creationId xmlns:a16="http://schemas.microsoft.com/office/drawing/2014/main" id="{5FB3BFBC-F3AE-4F96-04E9-B321D1E7B5C8}"/>
              </a:ext>
            </a:extLst>
          </p:cNvPr>
          <p:cNvPicPr>
            <a:picLocks noChangeAspect="1"/>
          </p:cNvPicPr>
          <p:nvPr/>
        </p:nvPicPr>
        <p:blipFill rotWithShape="1">
          <a:blip r:embed="rId5">
            <a:extLst>
              <a:ext uri="{28A0092B-C50C-407E-A947-70E740481C1C}">
                <a14:useLocalDpi xmlns:a14="http://schemas.microsoft.com/office/drawing/2010/main" val="0"/>
              </a:ext>
            </a:extLst>
          </a:blip>
          <a:srcRect l="10757" t="3173" r="8865" b="849"/>
          <a:stretch/>
        </p:blipFill>
        <p:spPr>
          <a:xfrm>
            <a:off x="745589" y="0"/>
            <a:ext cx="4881716" cy="5935242"/>
          </a:xfrm>
          <a:prstGeom prst="rect">
            <a:avLst/>
          </a:prstGeom>
        </p:spPr>
      </p:pic>
      <p:pic>
        <p:nvPicPr>
          <p:cNvPr id="10" name="Imagen 9" descr="Recorte de pantalla">
            <a:extLst>
              <a:ext uri="{FF2B5EF4-FFF2-40B4-BE49-F238E27FC236}">
                <a16:creationId xmlns:a16="http://schemas.microsoft.com/office/drawing/2014/main" id="{3598DD43-E3A4-D6E2-8626-826135FDFC73}"/>
              </a:ext>
            </a:extLst>
          </p:cNvPr>
          <p:cNvPicPr>
            <a:picLocks noChangeAspect="1"/>
          </p:cNvPicPr>
          <p:nvPr/>
        </p:nvPicPr>
        <p:blipFill rotWithShape="1">
          <a:blip r:embed="rId6">
            <a:extLst>
              <a:ext uri="{28A0092B-C50C-407E-A947-70E740481C1C}">
                <a14:useLocalDpi xmlns:a14="http://schemas.microsoft.com/office/drawing/2010/main" val="0"/>
              </a:ext>
            </a:extLst>
          </a:blip>
          <a:srcRect t="4471" b="2675"/>
          <a:stretch/>
        </p:blipFill>
        <p:spPr>
          <a:xfrm>
            <a:off x="6121135" y="29066"/>
            <a:ext cx="5456576" cy="5923211"/>
          </a:xfrm>
          <a:prstGeom prst="rect">
            <a:avLst/>
          </a:prstGeom>
        </p:spPr>
      </p:pic>
      <p:pic>
        <p:nvPicPr>
          <p:cNvPr id="2" name="Audio Recording 30 may 2024 14:58:34">
            <a:hlinkClick r:id="" action="ppaction://media"/>
            <a:extLst>
              <a:ext uri="{FF2B5EF4-FFF2-40B4-BE49-F238E27FC236}">
                <a16:creationId xmlns:a16="http://schemas.microsoft.com/office/drawing/2014/main" id="{D179C079-D0E2-2625-5886-273DB6213B3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79200" y="5965448"/>
            <a:ext cx="812800" cy="812800"/>
          </a:xfrm>
          <a:prstGeom prst="rect">
            <a:avLst/>
          </a:prstGeom>
        </p:spPr>
      </p:pic>
    </p:spTree>
    <p:extLst>
      <p:ext uri="{BB962C8B-B14F-4D97-AF65-F5344CB8AC3E}">
        <p14:creationId xmlns:p14="http://schemas.microsoft.com/office/powerpoint/2010/main" val="17640887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53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13" fill="hold" display="0">
                  <p:stCondLst>
                    <p:cond delay="indefinite"/>
                  </p:stCondLst>
                  <p:endCondLst>
                    <p:cond evt="onStopAudio" delay="0">
                      <p:tgtEl>
                        <p:sldTgt/>
                      </p:tgtEl>
                    </p:cond>
                  </p:endCondLst>
                </p:cTn>
                <p:tgtEl>
                  <p:spTgt spid="2"/>
                </p:tgtEl>
              </p:cMediaNode>
            </p:audio>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9">
            <a:extLst>
              <a:ext uri="{FF2B5EF4-FFF2-40B4-BE49-F238E27FC236}">
                <a16:creationId xmlns:a16="http://schemas.microsoft.com/office/drawing/2014/main" id="{0A2FCBF1-4E81-BE10-55B4-FFB129908BE1}"/>
              </a:ext>
            </a:extLst>
          </p:cNvPr>
          <p:cNvSpPr txBox="1"/>
          <p:nvPr/>
        </p:nvSpPr>
        <p:spPr>
          <a:xfrm>
            <a:off x="3482355" y="6032608"/>
            <a:ext cx="5506489" cy="830997"/>
          </a:xfrm>
          <a:prstGeom prst="rect">
            <a:avLst/>
          </a:prstGeom>
          <a:solidFill>
            <a:schemeClr val="bg1"/>
          </a:solidFill>
          <a:ln>
            <a:solidFill>
              <a:srgbClr val="1F939A"/>
            </a:solidFill>
          </a:ln>
        </p:spPr>
        <p:txBody>
          <a:bodyPr wrap="square" lIns="91440" tIns="45720" rIns="91440" bIns="45720" rtlCol="0" anchor="t">
            <a:spAutoFit/>
          </a:bodyPr>
          <a:lstStyle/>
          <a:p>
            <a:r>
              <a:rPr lang="en-US" sz="2400" b="1" dirty="0">
                <a:latin typeface="Comic Sans MS"/>
              </a:rPr>
              <a:t>What diseases could be the cause of this radiological syndrome?</a:t>
            </a:r>
          </a:p>
        </p:txBody>
      </p:sp>
      <p:sp>
        <p:nvSpPr>
          <p:cNvPr id="6" name="Slide Number Placeholder 1">
            <a:extLst>
              <a:ext uri="{FF2B5EF4-FFF2-40B4-BE49-F238E27FC236}">
                <a16:creationId xmlns:a16="http://schemas.microsoft.com/office/drawing/2014/main" id="{916BBD08-BE2D-D6A9-3988-071306F22FF9}"/>
              </a:ext>
            </a:extLst>
          </p:cNvPr>
          <p:cNvSpPr>
            <a:spLocks noGrp="1"/>
          </p:cNvSpPr>
          <p:nvPr>
            <p:ph type="sldNum" sz="quarter" idx="12"/>
          </p:nvPr>
        </p:nvSpPr>
        <p:spPr>
          <a:xfrm>
            <a:off x="9548552" y="6463808"/>
            <a:ext cx="2743200" cy="365125"/>
          </a:xfrm>
        </p:spPr>
        <p:txBody>
          <a:bodyPr/>
          <a:lstStyle/>
          <a:p>
            <a:fld id="{7CC86733-290F-284F-A769-EF0A47507B7A}" type="slidenum">
              <a:rPr lang="en-US" smtClean="0">
                <a:solidFill>
                  <a:srgbClr val="E7E6E6"/>
                </a:solidFill>
              </a:rPr>
              <a:t>13</a:t>
            </a:fld>
            <a:endParaRPr lang="en-US" dirty="0">
              <a:solidFill>
                <a:srgbClr val="E7E6E6"/>
              </a:solidFill>
            </a:endParaRPr>
          </a:p>
        </p:txBody>
      </p:sp>
      <p:pic>
        <p:nvPicPr>
          <p:cNvPr id="9" name="Imagen 8" descr="Recorte de pantalla">
            <a:extLst>
              <a:ext uri="{FF2B5EF4-FFF2-40B4-BE49-F238E27FC236}">
                <a16:creationId xmlns:a16="http://schemas.microsoft.com/office/drawing/2014/main" id="{A3C80A7D-5E9D-6597-91CB-62BDC8FD76BD}"/>
              </a:ext>
            </a:extLst>
          </p:cNvPr>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l="3136" t="4766" r="8755" b="16874"/>
          <a:stretch/>
        </p:blipFill>
        <p:spPr>
          <a:xfrm>
            <a:off x="168811" y="0"/>
            <a:ext cx="5791202" cy="5899302"/>
          </a:xfrm>
          <a:prstGeom prst="rect">
            <a:avLst/>
          </a:prstGeom>
        </p:spPr>
      </p:pic>
      <p:pic>
        <p:nvPicPr>
          <p:cNvPr id="10" name="Imagen 9" descr="Recorte de pantalla">
            <a:extLst>
              <a:ext uri="{FF2B5EF4-FFF2-40B4-BE49-F238E27FC236}">
                <a16:creationId xmlns:a16="http://schemas.microsoft.com/office/drawing/2014/main" id="{6089F65D-A1CF-075F-3498-91AE37238A71}"/>
              </a:ext>
            </a:extLst>
          </p:cNvPr>
          <p:cNvPicPr>
            <a:picLocks noChangeAspect="1"/>
          </p:cNvPicPr>
          <p:nvPr/>
        </p:nvPicPr>
        <p:blipFill rotWithShape="1">
          <a:blip r:embed="rId7">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l="6418" t="2562" r="5448" b="17028"/>
          <a:stretch/>
        </p:blipFill>
        <p:spPr>
          <a:xfrm>
            <a:off x="5960013" y="-1"/>
            <a:ext cx="6004648" cy="5899301"/>
          </a:xfrm>
          <a:prstGeom prst="rect">
            <a:avLst/>
          </a:prstGeom>
        </p:spPr>
      </p:pic>
      <p:pic>
        <p:nvPicPr>
          <p:cNvPr id="4" name="Audio Recording 31 may 2024 9:23:31">
            <a:hlinkClick r:id="" action="ppaction://media"/>
            <a:extLst>
              <a:ext uri="{FF2B5EF4-FFF2-40B4-BE49-F238E27FC236}">
                <a16:creationId xmlns:a16="http://schemas.microsoft.com/office/drawing/2014/main" id="{1095E227-8F79-CF2E-FA76-CFF1D0FE1515}"/>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298687" y="6045200"/>
            <a:ext cx="812800" cy="812800"/>
          </a:xfrm>
          <a:prstGeom prst="rect">
            <a:avLst/>
          </a:prstGeom>
        </p:spPr>
      </p:pic>
    </p:spTree>
    <p:extLst>
      <p:ext uri="{BB962C8B-B14F-4D97-AF65-F5344CB8AC3E}">
        <p14:creationId xmlns:p14="http://schemas.microsoft.com/office/powerpoint/2010/main" val="14494037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ppt_y</p:attrName>
                                        </p:attrNameLst>
                                      </p:cBhvr>
                                      <p:tavLst>
                                        <p:tav tm="0">
                                          <p:val>
                                            <p:strVal val="#ppt_y+#ppt_h*1.125000"/>
                                          </p:val>
                                        </p:tav>
                                        <p:tav tm="100000">
                                          <p:val>
                                            <p:strVal val="#ppt_y"/>
                                          </p:val>
                                        </p:tav>
                                      </p:tavLst>
                                    </p:anim>
                                    <p:animEffect transition="in" filter="wipe(up)">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21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90098" y="0"/>
            <a:ext cx="11684000" cy="1391478"/>
          </a:xfrm>
        </p:spPr>
        <p:txBody>
          <a:bodyPr>
            <a:normAutofit/>
          </a:bodyPr>
          <a:lstStyle/>
          <a:p>
            <a:pPr algn="ctr">
              <a:defRPr/>
            </a:pPr>
            <a:r>
              <a:rPr lang="en-US" sz="3600" b="1" dirty="0">
                <a:solidFill>
                  <a:srgbClr val="3B5B6F"/>
                </a:solidFill>
                <a:latin typeface="Arial" panose="020B0604020202020204" pitchFamily="34" charset="0"/>
                <a:cs typeface="Arial" panose="020B0604020202020204" pitchFamily="34" charset="0"/>
              </a:rPr>
              <a:t>Main causes of hypertrophic pachymeningitis</a:t>
            </a:r>
            <a:endParaRPr lang="en-US" sz="2200" b="1" dirty="0">
              <a:solidFill>
                <a:srgbClr val="3B5B6F"/>
              </a:solidFill>
              <a:latin typeface="Arial" panose="020B0604020202020204" pitchFamily="34" charset="0"/>
              <a:cs typeface="Arial" panose="020B0604020202020204" pitchFamily="34" charset="0"/>
            </a:endParaRPr>
          </a:p>
        </p:txBody>
      </p:sp>
      <p:graphicFrame>
        <p:nvGraphicFramePr>
          <p:cNvPr id="4" name="Tabla 4">
            <a:extLst>
              <a:ext uri="{FF2B5EF4-FFF2-40B4-BE49-F238E27FC236}">
                <a16:creationId xmlns:a16="http://schemas.microsoft.com/office/drawing/2014/main" id="{2C6DCC75-6B4D-8EAC-BD26-1706350A0838}"/>
              </a:ext>
            </a:extLst>
          </p:cNvPr>
          <p:cNvGraphicFramePr>
            <a:graphicFrameLocks noGrp="1"/>
          </p:cNvGraphicFramePr>
          <p:nvPr>
            <p:ph idx="1"/>
            <p:extLst>
              <p:ext uri="{D42A27DB-BD31-4B8C-83A1-F6EECF244321}">
                <p14:modId xmlns:p14="http://schemas.microsoft.com/office/powerpoint/2010/main" val="3295384096"/>
              </p:ext>
            </p:extLst>
          </p:nvPr>
        </p:nvGraphicFramePr>
        <p:xfrm>
          <a:off x="1164089" y="1098095"/>
          <a:ext cx="10784894" cy="4815840"/>
        </p:xfrm>
        <a:graphic>
          <a:graphicData uri="http://schemas.openxmlformats.org/drawingml/2006/table">
            <a:tbl>
              <a:tblPr firstRow="1" bandRow="1">
                <a:tableStyleId>{10A1B5D5-9B99-4C35-A422-299274C87663}</a:tableStyleId>
              </a:tblPr>
              <a:tblGrid>
                <a:gridCol w="4530246">
                  <a:extLst>
                    <a:ext uri="{9D8B030D-6E8A-4147-A177-3AD203B41FA5}">
                      <a16:colId xmlns:a16="http://schemas.microsoft.com/office/drawing/2014/main" val="386564841"/>
                    </a:ext>
                  </a:extLst>
                </a:gridCol>
                <a:gridCol w="6254648">
                  <a:extLst>
                    <a:ext uri="{9D8B030D-6E8A-4147-A177-3AD203B41FA5}">
                      <a16:colId xmlns:a16="http://schemas.microsoft.com/office/drawing/2014/main" val="1708537074"/>
                    </a:ext>
                  </a:extLst>
                </a:gridCol>
              </a:tblGrid>
              <a:tr h="370840">
                <a:tc>
                  <a:txBody>
                    <a:bodyPr/>
                    <a:lstStyle/>
                    <a:p>
                      <a:pPr algn="ctr"/>
                      <a:r>
                        <a:rPr lang="es-MX" dirty="0"/>
                        <a:t>Inflammatory </a:t>
                      </a:r>
                    </a:p>
                  </a:txBody>
                  <a:tcPr>
                    <a:solidFill>
                      <a:srgbClr val="3B5B6F"/>
                    </a:solidFill>
                  </a:tcPr>
                </a:tc>
                <a:tc>
                  <a:txBody>
                    <a:bodyPr/>
                    <a:lstStyle/>
                    <a:p>
                      <a:pPr algn="ctr"/>
                      <a:r>
                        <a:rPr lang="es-MX" dirty="0"/>
                        <a:t>Infectious</a:t>
                      </a:r>
                    </a:p>
                  </a:txBody>
                  <a:tcPr>
                    <a:solidFill>
                      <a:srgbClr val="3B5B6F"/>
                    </a:solidFill>
                  </a:tcPr>
                </a:tc>
                <a:extLst>
                  <a:ext uri="{0D108BD9-81ED-4DB2-BD59-A6C34878D82A}">
                    <a16:rowId xmlns:a16="http://schemas.microsoft.com/office/drawing/2014/main" val="3315948479"/>
                  </a:ext>
                </a:extLst>
              </a:tr>
              <a:tr h="370840">
                <a:tc>
                  <a:txBody>
                    <a:bodyPr/>
                    <a:lstStyle/>
                    <a:p>
                      <a:r>
                        <a:rPr lang="es-MX" dirty="0"/>
                        <a:t>IgG4-related disease</a:t>
                      </a:r>
                    </a:p>
                  </a:txBody>
                  <a:tcPr/>
                </a:tc>
                <a:tc>
                  <a:txBody>
                    <a:bodyPr/>
                    <a:lstStyle/>
                    <a:p>
                      <a:r>
                        <a:rPr lang="es-MX" dirty="0"/>
                        <a:t>Tuberculosis</a:t>
                      </a:r>
                    </a:p>
                  </a:txBody>
                  <a:tcPr/>
                </a:tc>
                <a:extLst>
                  <a:ext uri="{0D108BD9-81ED-4DB2-BD59-A6C34878D82A}">
                    <a16:rowId xmlns:a16="http://schemas.microsoft.com/office/drawing/2014/main" val="1769001616"/>
                  </a:ext>
                </a:extLst>
              </a:tr>
              <a:tr h="370840">
                <a:tc>
                  <a:txBody>
                    <a:bodyPr/>
                    <a:lstStyle/>
                    <a:p>
                      <a:r>
                        <a:rPr lang="es-MX" dirty="0" err="1"/>
                        <a:t>Granulomatosis</a:t>
                      </a:r>
                      <a:r>
                        <a:rPr lang="es-MX" dirty="0"/>
                        <a:t> </a:t>
                      </a:r>
                      <a:r>
                        <a:rPr lang="es-MX" dirty="0" err="1"/>
                        <a:t>with</a:t>
                      </a:r>
                      <a:r>
                        <a:rPr lang="es-MX" dirty="0"/>
                        <a:t> </a:t>
                      </a:r>
                      <a:r>
                        <a:rPr lang="es-MX" dirty="0" err="1"/>
                        <a:t>polyangiitis</a:t>
                      </a:r>
                    </a:p>
                  </a:txBody>
                  <a:tcPr/>
                </a:tc>
                <a:tc>
                  <a:txBody>
                    <a:bodyPr/>
                    <a:lstStyle/>
                    <a:p>
                      <a:r>
                        <a:rPr lang="es-MX" dirty="0"/>
                        <a:t>Syphilis</a:t>
                      </a:r>
                    </a:p>
                  </a:txBody>
                  <a:tcPr/>
                </a:tc>
                <a:extLst>
                  <a:ext uri="{0D108BD9-81ED-4DB2-BD59-A6C34878D82A}">
                    <a16:rowId xmlns:a16="http://schemas.microsoft.com/office/drawing/2014/main" val="949535629"/>
                  </a:ext>
                </a:extLst>
              </a:tr>
              <a:tr h="370840">
                <a:tc>
                  <a:txBody>
                    <a:bodyPr/>
                    <a:lstStyle/>
                    <a:p>
                      <a:r>
                        <a:rPr lang="es-MX" dirty="0"/>
                        <a:t>Sarcoidosis</a:t>
                      </a:r>
                    </a:p>
                  </a:txBody>
                  <a:tcPr/>
                </a:tc>
                <a:tc>
                  <a:txBody>
                    <a:bodyPr/>
                    <a:lstStyle/>
                    <a:p>
                      <a:r>
                        <a:rPr lang="es-MX" dirty="0"/>
                        <a:t>Fungal infections </a:t>
                      </a:r>
                    </a:p>
                  </a:txBody>
                  <a:tcPr/>
                </a:tc>
                <a:extLst>
                  <a:ext uri="{0D108BD9-81ED-4DB2-BD59-A6C34878D82A}">
                    <a16:rowId xmlns:a16="http://schemas.microsoft.com/office/drawing/2014/main" val="1202378624"/>
                  </a:ext>
                </a:extLst>
              </a:tr>
              <a:tr h="370840">
                <a:tc>
                  <a:txBody>
                    <a:bodyPr/>
                    <a:lstStyle/>
                    <a:p>
                      <a:pPr lvl="0">
                        <a:buNone/>
                      </a:pPr>
                      <a:r>
                        <a:rPr lang="es-MX" sz="1800" b="0" i="0" u="none" strike="noStrike" noProof="0" dirty="0" err="1">
                          <a:solidFill>
                            <a:srgbClr val="000000"/>
                          </a:solidFill>
                          <a:latin typeface="Calibri"/>
                        </a:rPr>
                        <a:t>Rheumatoid</a:t>
                      </a:r>
                      <a:r>
                        <a:rPr lang="es-MX" sz="1800" b="0" i="0" u="none" strike="noStrike" noProof="0" dirty="0">
                          <a:solidFill>
                            <a:srgbClr val="000000"/>
                          </a:solidFill>
                          <a:latin typeface="Calibri"/>
                        </a:rPr>
                        <a:t> </a:t>
                      </a:r>
                      <a:r>
                        <a:rPr lang="es-MX" sz="1800" b="0" i="0" u="none" strike="noStrike" noProof="0" dirty="0" err="1">
                          <a:solidFill>
                            <a:srgbClr val="000000"/>
                          </a:solidFill>
                          <a:latin typeface="Calibri"/>
                        </a:rPr>
                        <a:t>arthritis</a:t>
                      </a:r>
                      <a:r>
                        <a:rPr lang="es-MX" sz="1800" b="0" i="0" u="none" strike="noStrike" noProof="0" dirty="0">
                          <a:solidFill>
                            <a:srgbClr val="000000"/>
                          </a:solidFill>
                          <a:latin typeface="Calibri"/>
                        </a:rPr>
                        <a:t> </a:t>
                      </a:r>
                      <a:endParaRPr lang="es-MX" dirty="0"/>
                    </a:p>
                  </a:txBody>
                  <a:tcPr/>
                </a:tc>
                <a:tc>
                  <a:txBody>
                    <a:bodyPr/>
                    <a:lstStyle/>
                    <a:p>
                      <a:r>
                        <a:rPr lang="es-MX" dirty="0"/>
                        <a:t>Sinusitis complication </a:t>
                      </a:r>
                    </a:p>
                  </a:txBody>
                  <a:tcPr/>
                </a:tc>
                <a:extLst>
                  <a:ext uri="{0D108BD9-81ED-4DB2-BD59-A6C34878D82A}">
                    <a16:rowId xmlns:a16="http://schemas.microsoft.com/office/drawing/2014/main" val="3184640375"/>
                  </a:ext>
                </a:extLst>
              </a:tr>
              <a:tr h="370840">
                <a:tc>
                  <a:txBody>
                    <a:bodyPr/>
                    <a:lstStyle/>
                    <a:p>
                      <a:pPr lvl="0">
                        <a:buNone/>
                      </a:pPr>
                      <a:r>
                        <a:rPr lang="es-MX" sz="1800" b="0" i="0" u="none" strike="noStrike" noProof="0" dirty="0">
                          <a:solidFill>
                            <a:srgbClr val="000000"/>
                          </a:solidFill>
                          <a:latin typeface="Calibri"/>
                        </a:rPr>
                        <a:t>Sjögren </a:t>
                      </a:r>
                      <a:r>
                        <a:rPr lang="es-MX" sz="1800" b="0" i="0" u="none" strike="noStrike" noProof="0" dirty="0" err="1">
                          <a:solidFill>
                            <a:srgbClr val="000000"/>
                          </a:solidFill>
                          <a:latin typeface="Calibri"/>
                        </a:rPr>
                        <a:t>syndrome</a:t>
                      </a:r>
                      <a:endParaRPr lang="es-MX" dirty="0" err="1"/>
                    </a:p>
                  </a:txBody>
                  <a:tcPr/>
                </a:tc>
                <a:tc>
                  <a:txBody>
                    <a:bodyPr/>
                    <a:lstStyle/>
                    <a:p>
                      <a:pPr marL="0" algn="ctr" rtl="0" eaLnBrk="1" latinLnBrk="0" hangingPunct="1"/>
                      <a:r>
                        <a:rPr lang="es-MX" sz="1800" b="1" kern="1200" dirty="0">
                          <a:solidFill>
                            <a:schemeClr val="lt1"/>
                          </a:solidFill>
                        </a:rPr>
                        <a:t>Neoplasic </a:t>
                      </a:r>
                      <a:endParaRPr lang="es-MX" sz="1800" b="1" kern="1200" dirty="0">
                        <a:solidFill>
                          <a:schemeClr val="lt1"/>
                        </a:solidFill>
                        <a:latin typeface="+mn-lt"/>
                        <a:ea typeface="+mn-ea"/>
                        <a:cs typeface="+mn-cs"/>
                      </a:endParaRPr>
                    </a:p>
                  </a:txBody>
                  <a:tcPr>
                    <a:solidFill>
                      <a:srgbClr val="3B5B6F"/>
                    </a:solidFill>
                  </a:tcPr>
                </a:tc>
                <a:extLst>
                  <a:ext uri="{0D108BD9-81ED-4DB2-BD59-A6C34878D82A}">
                    <a16:rowId xmlns:a16="http://schemas.microsoft.com/office/drawing/2014/main" val="1924786937"/>
                  </a:ext>
                </a:extLst>
              </a:tr>
              <a:tr h="370840">
                <a:tc>
                  <a:txBody>
                    <a:bodyPr/>
                    <a:lstStyle/>
                    <a:p>
                      <a:pPr lvl="0">
                        <a:buNone/>
                      </a:pPr>
                      <a:r>
                        <a:rPr lang="es-MX" sz="1800" b="0" i="0" u="none" strike="noStrike" noProof="0" dirty="0" err="1">
                          <a:solidFill>
                            <a:srgbClr val="000000"/>
                          </a:solidFill>
                          <a:latin typeface="Calibri"/>
                        </a:rPr>
                        <a:t>Systemic</a:t>
                      </a:r>
                      <a:r>
                        <a:rPr lang="es-MX" sz="1800" b="0" i="0" u="none" strike="noStrike" noProof="0" dirty="0">
                          <a:solidFill>
                            <a:srgbClr val="000000"/>
                          </a:solidFill>
                          <a:latin typeface="Calibri"/>
                        </a:rPr>
                        <a:t> lupus </a:t>
                      </a:r>
                      <a:r>
                        <a:rPr lang="es-MX" sz="1800" b="0" i="0" u="none" strike="noStrike" noProof="0" dirty="0" err="1">
                          <a:solidFill>
                            <a:srgbClr val="000000"/>
                          </a:solidFill>
                          <a:latin typeface="Calibri"/>
                        </a:rPr>
                        <a:t>erythematosus</a:t>
                      </a:r>
                      <a:endParaRPr lang="es-MX" dirty="0" err="1"/>
                    </a:p>
                  </a:txBody>
                  <a:tcPr/>
                </a:tc>
                <a:tc>
                  <a:txBody>
                    <a:bodyPr/>
                    <a:lstStyle/>
                    <a:p>
                      <a:r>
                        <a:rPr lang="es-MX" dirty="0"/>
                        <a:t>Lymphoma </a:t>
                      </a:r>
                    </a:p>
                  </a:txBody>
                  <a:tcPr/>
                </a:tc>
                <a:extLst>
                  <a:ext uri="{0D108BD9-81ED-4DB2-BD59-A6C34878D82A}">
                    <a16:rowId xmlns:a16="http://schemas.microsoft.com/office/drawing/2014/main" val="3514590668"/>
                  </a:ext>
                </a:extLst>
              </a:tr>
              <a:tr h="370840">
                <a:tc>
                  <a:txBody>
                    <a:bodyPr/>
                    <a:lstStyle/>
                    <a:p>
                      <a:pPr lvl="0">
                        <a:buNone/>
                      </a:pPr>
                      <a:r>
                        <a:rPr lang="es-MX" sz="1800" b="0" i="0" u="none" strike="noStrike" noProof="0" dirty="0" err="1">
                          <a:solidFill>
                            <a:srgbClr val="000000"/>
                          </a:solidFill>
                          <a:latin typeface="Calibri"/>
                        </a:rPr>
                        <a:t>Giant-cell</a:t>
                      </a:r>
                      <a:r>
                        <a:rPr lang="es-MX" sz="1800" b="0" i="0" u="none" strike="noStrike" noProof="0" dirty="0">
                          <a:solidFill>
                            <a:srgbClr val="000000"/>
                          </a:solidFill>
                          <a:latin typeface="Calibri"/>
                        </a:rPr>
                        <a:t> arteritis</a:t>
                      </a:r>
                      <a:endParaRPr lang="es-MX" dirty="0"/>
                    </a:p>
                  </a:txBody>
                  <a:tcPr/>
                </a:tc>
                <a:tc>
                  <a:txBody>
                    <a:bodyPr/>
                    <a:lstStyle/>
                    <a:p>
                      <a:r>
                        <a:rPr lang="es-MX" dirty="0"/>
                        <a:t>En plaque meningioma </a:t>
                      </a:r>
                    </a:p>
                  </a:txBody>
                  <a:tcPr/>
                </a:tc>
                <a:extLst>
                  <a:ext uri="{0D108BD9-81ED-4DB2-BD59-A6C34878D82A}">
                    <a16:rowId xmlns:a16="http://schemas.microsoft.com/office/drawing/2014/main" val="2551265537"/>
                  </a:ext>
                </a:extLst>
              </a:tr>
              <a:tr h="354904">
                <a:tc>
                  <a:txBody>
                    <a:bodyPr/>
                    <a:lstStyle/>
                    <a:p>
                      <a:pPr lvl="0">
                        <a:buNone/>
                      </a:pPr>
                      <a:r>
                        <a:rPr lang="es-MX" sz="1800" b="0" i="0" u="none" strike="noStrike" noProof="0" dirty="0" err="1">
                          <a:solidFill>
                            <a:srgbClr val="000000"/>
                          </a:solidFill>
                          <a:latin typeface="Calibri"/>
                        </a:rPr>
                        <a:t>Behçet’s</a:t>
                      </a:r>
                      <a:r>
                        <a:rPr lang="es-MX" sz="1800" b="0" i="0" u="none" strike="noStrike" noProof="0" dirty="0">
                          <a:solidFill>
                            <a:srgbClr val="000000"/>
                          </a:solidFill>
                          <a:latin typeface="Calibri"/>
                        </a:rPr>
                        <a:t> </a:t>
                      </a:r>
                      <a:r>
                        <a:rPr lang="es-MX" sz="1800" b="0" i="0" u="none" strike="noStrike" noProof="0" dirty="0" err="1">
                          <a:solidFill>
                            <a:srgbClr val="000000"/>
                          </a:solidFill>
                          <a:latin typeface="Calibri"/>
                        </a:rPr>
                        <a:t>syndrome</a:t>
                      </a:r>
                      <a:endParaRPr lang="es-MX" dirty="0" err="1"/>
                    </a:p>
                  </a:txBody>
                  <a:tcPr/>
                </a:tc>
                <a:tc>
                  <a:txBody>
                    <a:bodyPr/>
                    <a:lstStyle/>
                    <a:p>
                      <a:r>
                        <a:rPr lang="es-MX" dirty="0"/>
                        <a:t>Carcinomatous meningitis </a:t>
                      </a:r>
                    </a:p>
                  </a:txBody>
                  <a:tcPr/>
                </a:tc>
                <a:extLst>
                  <a:ext uri="{0D108BD9-81ED-4DB2-BD59-A6C34878D82A}">
                    <a16:rowId xmlns:a16="http://schemas.microsoft.com/office/drawing/2014/main" val="2392146360"/>
                  </a:ext>
                </a:extLst>
              </a:tr>
              <a:tr h="370840">
                <a:tc>
                  <a:txBody>
                    <a:bodyPr/>
                    <a:lstStyle/>
                    <a:p>
                      <a:pPr lvl="0">
                        <a:buNone/>
                      </a:pPr>
                      <a:r>
                        <a:rPr lang="es-MX" sz="1800" b="0" i="0" u="none" strike="noStrike" noProof="0" dirty="0" err="1">
                          <a:solidFill>
                            <a:srgbClr val="000000"/>
                          </a:solidFill>
                          <a:latin typeface="Calibri"/>
                        </a:rPr>
                        <a:t>Relapsing</a:t>
                      </a:r>
                      <a:r>
                        <a:rPr lang="es-MX" sz="1800" b="0" i="0" u="none" strike="noStrike" noProof="0" dirty="0">
                          <a:solidFill>
                            <a:srgbClr val="000000"/>
                          </a:solidFill>
                          <a:latin typeface="Calibri"/>
                        </a:rPr>
                        <a:t> </a:t>
                      </a:r>
                      <a:r>
                        <a:rPr lang="es-MX" sz="1800" b="0" i="0" u="none" strike="noStrike" noProof="0" dirty="0" err="1">
                          <a:solidFill>
                            <a:srgbClr val="000000"/>
                          </a:solidFill>
                          <a:latin typeface="Calibri"/>
                        </a:rPr>
                        <a:t>polychondritis</a:t>
                      </a:r>
                      <a:endParaRPr lang="es-MX" dirty="0" err="1"/>
                    </a:p>
                  </a:txBody>
                  <a:tcPr/>
                </a:tc>
                <a:tc>
                  <a:txBody>
                    <a:bodyPr/>
                    <a:lstStyle/>
                    <a:p>
                      <a:r>
                        <a:rPr lang="es-MX" dirty="0"/>
                        <a:t>Histiocytosis </a:t>
                      </a:r>
                    </a:p>
                  </a:txBody>
                  <a:tcPr/>
                </a:tc>
                <a:extLst>
                  <a:ext uri="{0D108BD9-81ED-4DB2-BD59-A6C34878D82A}">
                    <a16:rowId xmlns:a16="http://schemas.microsoft.com/office/drawing/2014/main" val="2686692549"/>
                  </a:ext>
                </a:extLst>
              </a:tr>
              <a:tr h="370840">
                <a:tc>
                  <a:txBody>
                    <a:bodyPr/>
                    <a:lstStyle/>
                    <a:p>
                      <a:endParaRPr lang="es-MX" dirty="0"/>
                    </a:p>
                  </a:txBody>
                  <a:tcPr/>
                </a:tc>
                <a:tc>
                  <a:txBody>
                    <a:bodyPr/>
                    <a:lstStyle/>
                    <a:p>
                      <a:pPr marL="0" algn="ctr" defTabSz="914400" rtl="0" eaLnBrk="1" latinLnBrk="0" hangingPunct="1"/>
                      <a:r>
                        <a:rPr lang="es-MX" sz="1800" b="1" kern="1200" dirty="0">
                          <a:solidFill>
                            <a:schemeClr val="lt1"/>
                          </a:solidFill>
                        </a:rPr>
                        <a:t>Other</a:t>
                      </a:r>
                      <a:endParaRPr lang="es-MX" sz="1800" b="1" kern="1200" dirty="0">
                        <a:solidFill>
                          <a:schemeClr val="lt1"/>
                        </a:solidFill>
                        <a:latin typeface="+mn-lt"/>
                        <a:ea typeface="+mn-ea"/>
                        <a:cs typeface="+mn-cs"/>
                      </a:endParaRPr>
                    </a:p>
                  </a:txBody>
                  <a:tcPr>
                    <a:solidFill>
                      <a:srgbClr val="3B5B6F"/>
                    </a:solidFill>
                  </a:tcPr>
                </a:tc>
                <a:extLst>
                  <a:ext uri="{0D108BD9-81ED-4DB2-BD59-A6C34878D82A}">
                    <a16:rowId xmlns:a16="http://schemas.microsoft.com/office/drawing/2014/main" val="639845407"/>
                  </a:ext>
                </a:extLst>
              </a:tr>
              <a:tr h="370840">
                <a:tc>
                  <a:txBody>
                    <a:bodyPr/>
                    <a:lstStyle/>
                    <a:p>
                      <a:pPr lvl="0" algn="ctr">
                        <a:buNone/>
                      </a:pPr>
                      <a:r>
                        <a:rPr lang="es-MX" b="1" dirty="0" err="1">
                          <a:solidFill>
                            <a:schemeClr val="bg1"/>
                          </a:solidFill>
                        </a:rPr>
                        <a:t>Idiopathic</a:t>
                      </a:r>
                      <a:endParaRPr lang="es-MX" dirty="0" err="1">
                        <a:solidFill>
                          <a:schemeClr val="bg1"/>
                        </a:solidFill>
                      </a:endParaRPr>
                    </a:p>
                  </a:txBody>
                  <a:tcPr>
                    <a:solidFill>
                      <a:srgbClr val="3B5B6F"/>
                    </a:solidFill>
                  </a:tcPr>
                </a:tc>
                <a:tc>
                  <a:txBody>
                    <a:bodyPr/>
                    <a:lstStyle/>
                    <a:p>
                      <a:r>
                        <a:rPr lang="es-MX" dirty="0"/>
                        <a:t>Previous surgical procedure </a:t>
                      </a:r>
                    </a:p>
                  </a:txBody>
                  <a:tcPr/>
                </a:tc>
                <a:extLst>
                  <a:ext uri="{0D108BD9-81ED-4DB2-BD59-A6C34878D82A}">
                    <a16:rowId xmlns:a16="http://schemas.microsoft.com/office/drawing/2014/main" val="573452563"/>
                  </a:ext>
                </a:extLst>
              </a:tr>
              <a:tr h="370840">
                <a:tc>
                  <a:txBody>
                    <a:bodyPr/>
                    <a:lstStyle/>
                    <a:p>
                      <a:endParaRPr lang="es-MX"/>
                    </a:p>
                  </a:txBody>
                  <a:tcPr/>
                </a:tc>
                <a:tc>
                  <a:txBody>
                    <a:bodyPr/>
                    <a:lstStyle/>
                    <a:p>
                      <a:r>
                        <a:rPr lang="es-MX" dirty="0" err="1"/>
                        <a:t>Cerebrospinal</a:t>
                      </a:r>
                      <a:r>
                        <a:rPr lang="es-MX" dirty="0"/>
                        <a:t> fluid </a:t>
                      </a:r>
                      <a:r>
                        <a:rPr lang="es-MX" dirty="0" err="1"/>
                        <a:t>hypotension</a:t>
                      </a:r>
                      <a:r>
                        <a:rPr lang="es-MX" dirty="0"/>
                        <a:t> (</a:t>
                      </a:r>
                      <a:r>
                        <a:rPr lang="es-MX" dirty="0" err="1"/>
                        <a:t>eg</a:t>
                      </a:r>
                      <a:r>
                        <a:rPr lang="es-MX" dirty="0"/>
                        <a:t>. post </a:t>
                      </a:r>
                      <a:r>
                        <a:rPr lang="es-MX" dirty="0" err="1"/>
                        <a:t>spinal</a:t>
                      </a:r>
                      <a:r>
                        <a:rPr lang="es-MX" dirty="0"/>
                        <a:t> </a:t>
                      </a:r>
                      <a:r>
                        <a:rPr lang="es-MX" dirty="0" err="1"/>
                        <a:t>tap</a:t>
                      </a:r>
                      <a:r>
                        <a:rPr lang="es-MX" dirty="0"/>
                        <a:t>, CSF fistula)</a:t>
                      </a:r>
                      <a:endParaRPr lang="es-MX" dirty="0" err="1"/>
                    </a:p>
                  </a:txBody>
                  <a:tcPr/>
                </a:tc>
                <a:extLst>
                  <a:ext uri="{0D108BD9-81ED-4DB2-BD59-A6C34878D82A}">
                    <a16:rowId xmlns:a16="http://schemas.microsoft.com/office/drawing/2014/main" val="480977783"/>
                  </a:ext>
                </a:extLst>
              </a:tr>
            </a:tbl>
          </a:graphicData>
        </a:graphic>
      </p:graphicFrame>
      <p:sp>
        <p:nvSpPr>
          <p:cNvPr id="2" name="Slide Number Placeholder 1">
            <a:extLst>
              <a:ext uri="{FF2B5EF4-FFF2-40B4-BE49-F238E27FC236}">
                <a16:creationId xmlns:a16="http://schemas.microsoft.com/office/drawing/2014/main" id="{3505056A-32C8-E440-8777-DFE8C76CB560}"/>
              </a:ext>
            </a:extLst>
          </p:cNvPr>
          <p:cNvSpPr>
            <a:spLocks noGrp="1"/>
          </p:cNvSpPr>
          <p:nvPr>
            <p:ph type="sldNum" sz="quarter" idx="12"/>
          </p:nvPr>
        </p:nvSpPr>
        <p:spPr/>
        <p:txBody>
          <a:bodyPr/>
          <a:lstStyle/>
          <a:p>
            <a:fld id="{7CC86733-290F-284F-A769-EF0A47507B7A}" type="slidenum">
              <a:rPr lang="en-US" smtClean="0"/>
              <a:t>14</a:t>
            </a:fld>
            <a:endParaRPr lang="en-US"/>
          </a:p>
        </p:txBody>
      </p:sp>
      <p:pic>
        <p:nvPicPr>
          <p:cNvPr id="3" name="Audio Recording 30 may 2024 15:22:35">
            <a:hlinkClick r:id="" action="ppaction://media"/>
            <a:extLst>
              <a:ext uri="{FF2B5EF4-FFF2-40B4-BE49-F238E27FC236}">
                <a16:creationId xmlns:a16="http://schemas.microsoft.com/office/drawing/2014/main" id="{FA2FD500-9FD8-02A5-C653-D67020D1D9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3800" y="6045200"/>
            <a:ext cx="812800" cy="812800"/>
          </a:xfrm>
          <a:prstGeom prst="rect">
            <a:avLst/>
          </a:prstGeom>
        </p:spPr>
      </p:pic>
    </p:spTree>
    <p:extLst>
      <p:ext uri="{BB962C8B-B14F-4D97-AF65-F5344CB8AC3E}">
        <p14:creationId xmlns:p14="http://schemas.microsoft.com/office/powerpoint/2010/main" val="3517257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0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0" y="0"/>
            <a:ext cx="11684000" cy="1391478"/>
          </a:xfrm>
        </p:spPr>
        <p:txBody>
          <a:bodyPr>
            <a:normAutofit/>
          </a:bodyPr>
          <a:lstStyle/>
          <a:p>
            <a:pPr algn="ctr">
              <a:defRPr/>
            </a:pPr>
            <a:r>
              <a:rPr lang="en-US" sz="3600" b="1" dirty="0">
                <a:solidFill>
                  <a:srgbClr val="3B5B6F"/>
                </a:solidFill>
                <a:latin typeface="Arial" panose="020B0604020202020204" pitchFamily="34" charset="0"/>
                <a:cs typeface="Arial" panose="020B0604020202020204" pitchFamily="34" charset="0"/>
              </a:rPr>
              <a:t>Differential Diagnosis</a:t>
            </a:r>
            <a:br>
              <a:rPr lang="en-US" sz="3600" b="1" dirty="0">
                <a:solidFill>
                  <a:srgbClr val="3B5B6F"/>
                </a:solidFill>
                <a:latin typeface="Arial" panose="020B0604020202020204" pitchFamily="34" charset="0"/>
                <a:cs typeface="Arial" panose="020B0604020202020204" pitchFamily="34" charset="0"/>
              </a:rPr>
            </a:br>
            <a:r>
              <a:rPr lang="en-US" sz="2200" dirty="0">
                <a:solidFill>
                  <a:srgbClr val="3B5B6F"/>
                </a:solidFill>
                <a:cs typeface="Arial" panose="020B0604020202020204" pitchFamily="34" charset="0"/>
              </a:rPr>
              <a:t> Hypertrophic </a:t>
            </a:r>
            <a:r>
              <a:rPr lang="en-US" sz="2200" b="1" dirty="0">
                <a:solidFill>
                  <a:srgbClr val="3B5B6F"/>
                </a:solidFill>
                <a:latin typeface="Arial" panose="020B0604020202020204" pitchFamily="34" charset="0"/>
                <a:cs typeface="Arial" panose="020B0604020202020204" pitchFamily="34" charset="0"/>
              </a:rPr>
              <a:t>Pachymeningitis</a:t>
            </a:r>
          </a:p>
        </p:txBody>
      </p:sp>
      <p:sp>
        <p:nvSpPr>
          <p:cNvPr id="9" name="Content Placeholder 2"/>
          <p:cNvSpPr>
            <a:spLocks noGrp="1"/>
          </p:cNvSpPr>
          <p:nvPr>
            <p:ph idx="1"/>
          </p:nvPr>
        </p:nvSpPr>
        <p:spPr>
          <a:xfrm>
            <a:off x="502024" y="1518165"/>
            <a:ext cx="12192000" cy="4711498"/>
          </a:xfrm>
        </p:spPr>
        <p:txBody>
          <a:bodyPr vert="horz" lIns="91440" tIns="45720" rIns="91440" bIns="45720" numCol="2" rtlCol="0" anchor="t">
            <a:normAutofit/>
          </a:bodyPr>
          <a:lstStyle/>
          <a:p>
            <a:pPr>
              <a:lnSpc>
                <a:spcPct val="100000"/>
              </a:lnSpc>
              <a:spcAft>
                <a:spcPts val="600"/>
              </a:spcAft>
            </a:pPr>
            <a:r>
              <a:rPr lang="en-US" sz="2200" dirty="0">
                <a:solidFill>
                  <a:srgbClr val="3B5B6F"/>
                </a:solidFill>
                <a:latin typeface="Arial"/>
                <a:cs typeface="Arial"/>
              </a:rPr>
              <a:t>Granulomatosis with polyangiitis</a:t>
            </a:r>
          </a:p>
          <a:p>
            <a:pPr lvl="1">
              <a:lnSpc>
                <a:spcPct val="100000"/>
              </a:lnSpc>
              <a:spcAft>
                <a:spcPts val="600"/>
              </a:spcAft>
              <a:buFont typeface="Courier New" panose="02070309020205020404" pitchFamily="49" charset="0"/>
              <a:buChar char="o"/>
            </a:pPr>
            <a:r>
              <a:rPr lang="en-US" sz="1800" dirty="0">
                <a:solidFill>
                  <a:srgbClr val="3B5B6F"/>
                </a:solidFill>
                <a:latin typeface="Arial"/>
                <a:cs typeface="Arial"/>
              </a:rPr>
              <a:t>Vasculitis associated with anti-neutrophil cytoplasmic antibody (ANCA).</a:t>
            </a:r>
          </a:p>
          <a:p>
            <a:pPr lvl="1">
              <a:lnSpc>
                <a:spcPct val="100000"/>
              </a:lnSpc>
              <a:spcAft>
                <a:spcPts val="600"/>
              </a:spcAft>
              <a:buFont typeface="Courier New" panose="02070309020205020404" pitchFamily="49" charset="0"/>
              <a:buChar char="o"/>
            </a:pPr>
            <a:r>
              <a:rPr lang="en-US" sz="1800" dirty="0">
                <a:solidFill>
                  <a:srgbClr val="3B5B6F"/>
                </a:solidFill>
                <a:latin typeface="Arial"/>
                <a:cs typeface="Arial"/>
              </a:rPr>
              <a:t>Involvement of the respiratory tract and kidney. </a:t>
            </a:r>
          </a:p>
          <a:p>
            <a:pPr>
              <a:lnSpc>
                <a:spcPct val="100000"/>
              </a:lnSpc>
              <a:spcAft>
                <a:spcPts val="600"/>
              </a:spcAft>
              <a:buFont typeface="Arial" panose="02070309020205020404" pitchFamily="49" charset="0"/>
              <a:buChar char="•"/>
            </a:pPr>
            <a:r>
              <a:rPr lang="en-US" sz="2200" dirty="0">
                <a:solidFill>
                  <a:srgbClr val="3B5B6F"/>
                </a:solidFill>
                <a:latin typeface="Arial"/>
                <a:cs typeface="Arial"/>
              </a:rPr>
              <a:t>Sarcoidosis</a:t>
            </a:r>
            <a:r>
              <a:rPr lang="en-US" sz="2600" dirty="0">
                <a:solidFill>
                  <a:srgbClr val="3B5B6F"/>
                </a:solidFill>
                <a:latin typeface="Arial"/>
                <a:cs typeface="Arial"/>
              </a:rPr>
              <a:t> </a:t>
            </a:r>
            <a:endParaRPr lang="en-US" sz="2600">
              <a:solidFill>
                <a:srgbClr val="3B5B6F"/>
              </a:solidFill>
              <a:cs typeface="Arial"/>
            </a:endParaRPr>
          </a:p>
          <a:p>
            <a:pPr lvl="1">
              <a:lnSpc>
                <a:spcPct val="100000"/>
              </a:lnSpc>
              <a:spcAft>
                <a:spcPts val="600"/>
              </a:spcAft>
              <a:buFont typeface="Courier New" panose="02070309020205020404" pitchFamily="49" charset="0"/>
              <a:buChar char="o"/>
            </a:pPr>
            <a:r>
              <a:rPr lang="en-US" sz="1800" dirty="0">
                <a:solidFill>
                  <a:srgbClr val="3B5B6F"/>
                </a:solidFill>
                <a:latin typeface="Arial"/>
                <a:cs typeface="Arial"/>
              </a:rPr>
              <a:t>Noncaseating granulomas in any organ.</a:t>
            </a:r>
          </a:p>
          <a:p>
            <a:pPr>
              <a:lnSpc>
                <a:spcPct val="100000"/>
              </a:lnSpc>
              <a:spcAft>
                <a:spcPts val="600"/>
              </a:spcAft>
            </a:pPr>
            <a:r>
              <a:rPr lang="en-US" sz="2200" dirty="0">
                <a:solidFill>
                  <a:srgbClr val="3B5B6F"/>
                </a:solidFill>
                <a:latin typeface="Arial"/>
                <a:cs typeface="Arial"/>
              </a:rPr>
              <a:t>IgG4-related disease</a:t>
            </a:r>
          </a:p>
          <a:p>
            <a:pPr lvl="1">
              <a:lnSpc>
                <a:spcPct val="100000"/>
              </a:lnSpc>
              <a:spcAft>
                <a:spcPts val="600"/>
              </a:spcAft>
              <a:buFont typeface="Courier New" panose="02070309020205020404" pitchFamily="49" charset="0"/>
              <a:buChar char="o"/>
            </a:pPr>
            <a:r>
              <a:rPr lang="en-US" sz="1800" dirty="0">
                <a:solidFill>
                  <a:srgbClr val="3B5B6F"/>
                </a:solidFill>
                <a:latin typeface="Arial"/>
                <a:cs typeface="Arial"/>
              </a:rPr>
              <a:t>Fibroinflammatory disease that can affect  any organ, but most frequent: lacrimal and salivary glands, the pancreas and biliary tree and the retroperitoneal space. </a:t>
            </a:r>
            <a:endParaRPr lang="en-US" sz="1800" dirty="0">
              <a:solidFill>
                <a:srgbClr val="3B5B6F"/>
              </a:solidFill>
              <a:cs typeface="Arial"/>
            </a:endParaRPr>
          </a:p>
          <a:p>
            <a:pPr>
              <a:lnSpc>
                <a:spcPct val="100000"/>
              </a:lnSpc>
              <a:spcAft>
                <a:spcPts val="600"/>
              </a:spcAft>
            </a:pPr>
            <a:r>
              <a:rPr lang="en-US" sz="2200" dirty="0">
                <a:solidFill>
                  <a:srgbClr val="3B5B6F"/>
                </a:solidFill>
                <a:latin typeface="Arial"/>
                <a:cs typeface="Arial"/>
              </a:rPr>
              <a:t>Idiopathic pachymeningitis</a:t>
            </a:r>
          </a:p>
          <a:p>
            <a:pPr lvl="1">
              <a:lnSpc>
                <a:spcPct val="100000"/>
              </a:lnSpc>
              <a:spcAft>
                <a:spcPts val="600"/>
              </a:spcAft>
              <a:buFont typeface="Courier New" panose="02070309020205020404" pitchFamily="49" charset="0"/>
              <a:buChar char="o"/>
            </a:pPr>
            <a:r>
              <a:rPr lang="en-US" sz="1800" dirty="0">
                <a:solidFill>
                  <a:srgbClr val="3B5B6F"/>
                </a:solidFill>
                <a:latin typeface="Arial"/>
                <a:cs typeface="Arial"/>
              </a:rPr>
              <a:t>Exclusion of the others </a:t>
            </a:r>
            <a:endParaRPr lang="en-US" sz="1800" dirty="0">
              <a:solidFill>
                <a:srgbClr val="3B5B6F"/>
              </a:solidFill>
              <a:cs typeface="Arial"/>
            </a:endParaRPr>
          </a:p>
        </p:txBody>
      </p:sp>
      <p:sp>
        <p:nvSpPr>
          <p:cNvPr id="2" name="Slide Number Placeholder 1">
            <a:extLst>
              <a:ext uri="{FF2B5EF4-FFF2-40B4-BE49-F238E27FC236}">
                <a16:creationId xmlns:a16="http://schemas.microsoft.com/office/drawing/2014/main" id="{27EB9AA9-6D6C-1043-8FC1-5B90A9C6F1F1}"/>
              </a:ext>
            </a:extLst>
          </p:cNvPr>
          <p:cNvSpPr>
            <a:spLocks noGrp="1"/>
          </p:cNvSpPr>
          <p:nvPr>
            <p:ph type="sldNum" sz="quarter" idx="12"/>
          </p:nvPr>
        </p:nvSpPr>
        <p:spPr/>
        <p:txBody>
          <a:bodyPr/>
          <a:lstStyle/>
          <a:p>
            <a:fld id="{7CC86733-290F-284F-A769-EF0A47507B7A}" type="slidenum">
              <a:rPr lang="en-US" smtClean="0"/>
              <a:t>15</a:t>
            </a:fld>
            <a:endParaRPr lang="en-US"/>
          </a:p>
        </p:txBody>
      </p:sp>
      <p:pic>
        <p:nvPicPr>
          <p:cNvPr id="3" name="Audio Recording 31 may 2024 9:27:24">
            <a:hlinkClick r:id="" action="ppaction://media"/>
            <a:extLst>
              <a:ext uri="{FF2B5EF4-FFF2-40B4-BE49-F238E27FC236}">
                <a16:creationId xmlns:a16="http://schemas.microsoft.com/office/drawing/2014/main" id="{0EB3F836-DC43-5712-776E-CD8278757D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23634"/>
            <a:ext cx="812800" cy="812800"/>
          </a:xfrm>
          <a:prstGeom prst="rect">
            <a:avLst/>
          </a:prstGeom>
        </p:spPr>
      </p:pic>
    </p:spTree>
    <p:extLst>
      <p:ext uri="{BB962C8B-B14F-4D97-AF65-F5344CB8AC3E}">
        <p14:creationId xmlns:p14="http://schemas.microsoft.com/office/powerpoint/2010/main" val="29595858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2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90098" y="0"/>
            <a:ext cx="11684000" cy="1391478"/>
          </a:xfrm>
        </p:spPr>
        <p:txBody>
          <a:bodyPr>
            <a:normAutofit/>
          </a:bodyPr>
          <a:lstStyle/>
          <a:p>
            <a:pPr algn="ctr">
              <a:defRPr/>
            </a:pPr>
            <a:r>
              <a:rPr lang="en-US" sz="3600" dirty="0">
                <a:solidFill>
                  <a:srgbClr val="3B5B6F"/>
                </a:solidFill>
                <a:latin typeface="Arial"/>
                <a:cs typeface="Arial"/>
              </a:rPr>
              <a:t>Further Evaluation – Etiologic investigation </a:t>
            </a:r>
            <a:br>
              <a:rPr lang="en-US" sz="3600" b="1" dirty="0">
                <a:latin typeface="Arial" panose="020B0604020202020204" pitchFamily="34" charset="0"/>
                <a:cs typeface="Arial" panose="020B0604020202020204" pitchFamily="34" charset="0"/>
              </a:rPr>
            </a:br>
            <a:r>
              <a:rPr lang="en-US" sz="3600" b="1" dirty="0">
                <a:solidFill>
                  <a:srgbClr val="3B5B6F"/>
                </a:solidFill>
                <a:latin typeface="Arial"/>
                <a:cs typeface="Arial"/>
              </a:rPr>
              <a:t> </a:t>
            </a:r>
            <a:r>
              <a:rPr lang="en-US" sz="2200" b="1" dirty="0">
                <a:solidFill>
                  <a:srgbClr val="3B5B6F"/>
                </a:solidFill>
                <a:latin typeface="Arial"/>
                <a:cs typeface="Arial"/>
              </a:rPr>
              <a:t>S</a:t>
            </a:r>
            <a:r>
              <a:rPr lang="en-US" sz="2200" dirty="0">
                <a:solidFill>
                  <a:srgbClr val="3B5B6F"/>
                </a:solidFill>
                <a:latin typeface="Arial"/>
                <a:cs typeface="Arial"/>
              </a:rPr>
              <a:t>equential Vision loss + Bilateral optic atrophy </a:t>
            </a:r>
            <a:r>
              <a:rPr lang="en-US" sz="2200" b="1" dirty="0">
                <a:solidFill>
                  <a:srgbClr val="3B5B6F"/>
                </a:solidFill>
                <a:latin typeface="Arial"/>
                <a:cs typeface="Arial"/>
              </a:rPr>
              <a:t>+ Pachymeningitis</a:t>
            </a:r>
            <a:r>
              <a:rPr lang="en-US" sz="2200" dirty="0">
                <a:solidFill>
                  <a:srgbClr val="3B5B6F"/>
                </a:solidFill>
                <a:latin typeface="Arial"/>
                <a:cs typeface="Arial"/>
              </a:rPr>
              <a:t> </a:t>
            </a:r>
            <a:endParaRPr lang="en-US" sz="2200" b="1" dirty="0">
              <a:solidFill>
                <a:srgbClr val="3B5B6F"/>
              </a:solidFill>
              <a:latin typeface="Arial" panose="020B0604020202020204" pitchFamily="34" charset="0"/>
              <a:cs typeface="Arial" panose="020B0604020202020204" pitchFamily="34" charset="0"/>
            </a:endParaRPr>
          </a:p>
        </p:txBody>
      </p:sp>
      <p:sp>
        <p:nvSpPr>
          <p:cNvPr id="9" name="Content Placeholder 2"/>
          <p:cNvSpPr>
            <a:spLocks noGrp="1"/>
          </p:cNvSpPr>
          <p:nvPr>
            <p:ph idx="1"/>
          </p:nvPr>
        </p:nvSpPr>
        <p:spPr>
          <a:xfrm>
            <a:off x="104166" y="1525424"/>
            <a:ext cx="26183662" cy="4711498"/>
          </a:xfrm>
        </p:spPr>
        <p:txBody>
          <a:bodyPr vert="horz" lIns="91440" tIns="45720" rIns="91440" bIns="45720" numCol="2" rtlCol="0" anchor="t">
            <a:normAutofit/>
          </a:bodyPr>
          <a:lstStyle/>
          <a:p>
            <a:r>
              <a:rPr lang="es-MX" sz="2400" dirty="0">
                <a:solidFill>
                  <a:srgbClr val="3B5B6F"/>
                </a:solidFill>
                <a:latin typeface="Arial"/>
                <a:cs typeface="Arial"/>
              </a:rPr>
              <a:t>Erythrocyte sedimentation rate: </a:t>
            </a:r>
            <a:r>
              <a:rPr lang="es-MX" sz="2400" b="1" dirty="0">
                <a:solidFill>
                  <a:srgbClr val="3B5B6F"/>
                </a:solidFill>
                <a:latin typeface="Arial"/>
                <a:cs typeface="Arial"/>
              </a:rPr>
              <a:t>23 mm/h</a:t>
            </a:r>
            <a:endParaRPr lang="en-US" sz="2400" b="1" dirty="0">
              <a:cs typeface="Arial"/>
            </a:endParaRPr>
          </a:p>
          <a:p>
            <a:r>
              <a:rPr lang="es-MX" sz="2400" dirty="0">
                <a:solidFill>
                  <a:srgbClr val="3B5B6F"/>
                </a:solidFill>
                <a:latin typeface="Arial"/>
                <a:cs typeface="Arial"/>
              </a:rPr>
              <a:t>C-reactive </a:t>
            </a:r>
            <a:r>
              <a:rPr lang="es-MX" sz="2400" dirty="0" err="1">
                <a:solidFill>
                  <a:srgbClr val="3B5B6F"/>
                </a:solidFill>
                <a:latin typeface="Arial"/>
                <a:cs typeface="Arial"/>
              </a:rPr>
              <a:t>protein</a:t>
            </a:r>
            <a:r>
              <a:rPr lang="es-MX" sz="2400" dirty="0">
                <a:solidFill>
                  <a:srgbClr val="3B5B6F"/>
                </a:solidFill>
                <a:latin typeface="Arial"/>
                <a:cs typeface="Arial"/>
              </a:rPr>
              <a:t>: </a:t>
            </a:r>
            <a:r>
              <a:rPr lang="es-MX" sz="2400" b="1" dirty="0">
                <a:solidFill>
                  <a:srgbClr val="3B5B6F"/>
                </a:solidFill>
                <a:latin typeface="Arial"/>
                <a:cs typeface="Arial"/>
              </a:rPr>
              <a:t>Positive</a:t>
            </a:r>
            <a:r>
              <a:rPr lang="es-MX" sz="2400" dirty="0">
                <a:solidFill>
                  <a:srgbClr val="3B5B6F"/>
                </a:solidFill>
                <a:latin typeface="Arial"/>
                <a:cs typeface="Arial"/>
              </a:rPr>
              <a:t> </a:t>
            </a:r>
            <a:r>
              <a:rPr lang="es-MX" sz="2400" b="1" dirty="0">
                <a:solidFill>
                  <a:srgbClr val="3B5B6F"/>
                </a:solidFill>
                <a:latin typeface="Arial"/>
                <a:cs typeface="Arial"/>
              </a:rPr>
              <a:t>39.35 (0.10-3.0</a:t>
            </a:r>
            <a:r>
              <a:rPr lang="es-MX" sz="2400" dirty="0">
                <a:solidFill>
                  <a:srgbClr val="3B5B6F"/>
                </a:solidFill>
                <a:latin typeface="Arial"/>
                <a:cs typeface="Arial"/>
              </a:rPr>
              <a:t>)</a:t>
            </a:r>
            <a:endParaRPr lang="en-US" sz="2400" dirty="0">
              <a:solidFill>
                <a:srgbClr val="3B5B6F"/>
              </a:solidFill>
              <a:latin typeface="Arial"/>
              <a:cs typeface="Arial"/>
            </a:endParaRPr>
          </a:p>
          <a:p>
            <a:pPr>
              <a:lnSpc>
                <a:spcPct val="100000"/>
              </a:lnSpc>
            </a:pPr>
            <a:r>
              <a:rPr lang="en-US" sz="2400" dirty="0">
                <a:solidFill>
                  <a:srgbClr val="3B5B6F"/>
                </a:solidFill>
                <a:latin typeface="Arial"/>
                <a:cs typeface="Arial"/>
              </a:rPr>
              <a:t>Serum VDRL: Negative </a:t>
            </a:r>
            <a:endParaRPr lang="en-US" sz="2400" dirty="0">
              <a:solidFill>
                <a:srgbClr val="3B5B6F"/>
              </a:solidFill>
              <a:cs typeface="Arial"/>
            </a:endParaRPr>
          </a:p>
          <a:p>
            <a:pPr>
              <a:lnSpc>
                <a:spcPct val="100000"/>
              </a:lnSpc>
            </a:pPr>
            <a:r>
              <a:rPr lang="en-US" sz="2400" dirty="0">
                <a:solidFill>
                  <a:srgbClr val="3B5B6F"/>
                </a:solidFill>
                <a:latin typeface="Arial"/>
                <a:cs typeface="Arial"/>
              </a:rPr>
              <a:t>Rheumatoid factor: </a:t>
            </a:r>
            <a:r>
              <a:rPr lang="en-US" sz="2400" b="1" dirty="0">
                <a:solidFill>
                  <a:srgbClr val="3B5B6F"/>
                </a:solidFill>
                <a:latin typeface="Arial"/>
                <a:cs typeface="Arial"/>
              </a:rPr>
              <a:t>Positive</a:t>
            </a:r>
            <a:r>
              <a:rPr lang="en-US" sz="2400" dirty="0">
                <a:solidFill>
                  <a:srgbClr val="3B5B6F"/>
                </a:solidFill>
                <a:latin typeface="Arial"/>
                <a:cs typeface="Arial"/>
              </a:rPr>
              <a:t> </a:t>
            </a:r>
            <a:r>
              <a:rPr lang="en-US" sz="2400" b="1" dirty="0">
                <a:solidFill>
                  <a:srgbClr val="3B5B6F"/>
                </a:solidFill>
                <a:latin typeface="Arial"/>
                <a:cs typeface="Arial"/>
              </a:rPr>
              <a:t>(1:16)</a:t>
            </a:r>
          </a:p>
          <a:p>
            <a:pPr>
              <a:lnSpc>
                <a:spcPct val="100000"/>
              </a:lnSpc>
            </a:pPr>
            <a:r>
              <a:rPr lang="en-US" sz="2400" dirty="0">
                <a:solidFill>
                  <a:srgbClr val="3B5B6F"/>
                </a:solidFill>
                <a:latin typeface="Arial"/>
                <a:cs typeface="Arial"/>
              </a:rPr>
              <a:t>Serum ANA indirect immunofluorescence (nuclear): </a:t>
            </a:r>
            <a:r>
              <a:rPr lang="en-US" sz="2000" b="1" dirty="0">
                <a:solidFill>
                  <a:srgbClr val="3B5B6F"/>
                </a:solidFill>
                <a:latin typeface="Arial"/>
                <a:cs typeface="Arial"/>
              </a:rPr>
              <a:t>Positive (1:640)nuclear homogeneous</a:t>
            </a:r>
            <a:endParaRPr lang="en-US" sz="2000" b="1" dirty="0">
              <a:solidFill>
                <a:srgbClr val="3B5B6F"/>
              </a:solidFill>
              <a:cs typeface="Arial"/>
            </a:endParaRPr>
          </a:p>
          <a:p>
            <a:pPr>
              <a:lnSpc>
                <a:spcPct val="100000"/>
              </a:lnSpc>
            </a:pPr>
            <a:r>
              <a:rPr lang="en-US" sz="2400" dirty="0">
                <a:solidFill>
                  <a:srgbClr val="3B5B6F"/>
                </a:solidFill>
                <a:latin typeface="Arial"/>
                <a:cs typeface="Arial"/>
              </a:rPr>
              <a:t>MPO- ANCA ELISA: </a:t>
            </a:r>
            <a:r>
              <a:rPr lang="en-US" sz="2400" b="1" dirty="0">
                <a:solidFill>
                  <a:srgbClr val="3B5B6F"/>
                </a:solidFill>
                <a:latin typeface="Arial"/>
                <a:cs typeface="Arial"/>
              </a:rPr>
              <a:t>Positive</a:t>
            </a:r>
            <a:r>
              <a:rPr lang="en-US" sz="2400" dirty="0">
                <a:solidFill>
                  <a:srgbClr val="3B5B6F"/>
                </a:solidFill>
                <a:latin typeface="Arial"/>
                <a:cs typeface="Arial"/>
              </a:rPr>
              <a:t> </a:t>
            </a:r>
            <a:r>
              <a:rPr lang="en-US" sz="2400" b="1" dirty="0">
                <a:solidFill>
                  <a:srgbClr val="3B5B6F"/>
                </a:solidFill>
                <a:latin typeface="Arial"/>
                <a:cs typeface="Arial"/>
              </a:rPr>
              <a:t>(152.14 UR/mL)</a:t>
            </a:r>
            <a:r>
              <a:rPr lang="en-US" sz="2400" dirty="0">
                <a:solidFill>
                  <a:srgbClr val="3B5B6F"/>
                </a:solidFill>
                <a:latin typeface="Arial"/>
                <a:cs typeface="Arial"/>
              </a:rPr>
              <a:t> (&lt;20 Negative)</a:t>
            </a:r>
          </a:p>
          <a:p>
            <a:pPr>
              <a:lnSpc>
                <a:spcPct val="100000"/>
              </a:lnSpc>
            </a:pPr>
            <a:r>
              <a:rPr lang="en-US" sz="2400" dirty="0">
                <a:solidFill>
                  <a:srgbClr val="3B5B6F"/>
                </a:solidFill>
                <a:latin typeface="Arial"/>
                <a:cs typeface="Arial"/>
              </a:rPr>
              <a:t>PR3-ANCA: Negative (&lt;2.00 UR/mL) (&lt;20 Negative)</a:t>
            </a:r>
          </a:p>
          <a:p>
            <a:pPr>
              <a:lnSpc>
                <a:spcPct val="100000"/>
              </a:lnSpc>
            </a:pPr>
            <a:r>
              <a:rPr lang="en-US" sz="2400" dirty="0">
                <a:solidFill>
                  <a:srgbClr val="3B5B6F"/>
                </a:solidFill>
                <a:latin typeface="Arial"/>
                <a:cs typeface="Arial"/>
              </a:rPr>
              <a:t>ACE: 31.0 (13.3-63.9)</a:t>
            </a:r>
            <a:endParaRPr lang="en-US" sz="2400" dirty="0">
              <a:solidFill>
                <a:srgbClr val="3B5B6F"/>
              </a:solidFill>
              <a:cs typeface="Arial"/>
            </a:endParaRPr>
          </a:p>
        </p:txBody>
      </p:sp>
      <p:sp>
        <p:nvSpPr>
          <p:cNvPr id="2" name="Slide Number Placeholder 1">
            <a:extLst>
              <a:ext uri="{FF2B5EF4-FFF2-40B4-BE49-F238E27FC236}">
                <a16:creationId xmlns:a16="http://schemas.microsoft.com/office/drawing/2014/main" id="{3505056A-32C8-E440-8777-DFE8C76CB560}"/>
              </a:ext>
            </a:extLst>
          </p:cNvPr>
          <p:cNvSpPr>
            <a:spLocks noGrp="1"/>
          </p:cNvSpPr>
          <p:nvPr>
            <p:ph type="sldNum" sz="quarter" idx="12"/>
          </p:nvPr>
        </p:nvSpPr>
        <p:spPr/>
        <p:txBody>
          <a:bodyPr/>
          <a:lstStyle/>
          <a:p>
            <a:fld id="{7CC86733-290F-284F-A769-EF0A47507B7A}" type="slidenum">
              <a:rPr lang="en-US" smtClean="0"/>
              <a:t>16</a:t>
            </a:fld>
            <a:endParaRPr lang="en-US"/>
          </a:p>
        </p:txBody>
      </p:sp>
      <p:sp>
        <p:nvSpPr>
          <p:cNvPr id="4" name="CuadroTexto 3">
            <a:extLst>
              <a:ext uri="{FF2B5EF4-FFF2-40B4-BE49-F238E27FC236}">
                <a16:creationId xmlns:a16="http://schemas.microsoft.com/office/drawing/2014/main" id="{B1CEF611-D87F-1A35-0101-1CB7A1D1EE48}"/>
              </a:ext>
            </a:extLst>
          </p:cNvPr>
          <p:cNvSpPr txBox="1"/>
          <p:nvPr/>
        </p:nvSpPr>
        <p:spPr>
          <a:xfrm>
            <a:off x="7566892" y="4339543"/>
            <a:ext cx="3871701" cy="2031325"/>
          </a:xfrm>
          <a:prstGeom prst="rect">
            <a:avLst/>
          </a:prstGeom>
          <a:noFill/>
          <a:ln>
            <a:solidFill>
              <a:srgbClr val="0F2B4E"/>
            </a:solidFill>
          </a:ln>
        </p:spPr>
        <p:txBody>
          <a:bodyPr wrap="none" lIns="91440" tIns="45720" rIns="91440" bIns="45720" rtlCol="0" anchor="t">
            <a:spAutoFit/>
          </a:bodyPr>
          <a:lstStyle/>
          <a:p>
            <a:r>
              <a:rPr lang="en-US" dirty="0">
                <a:solidFill>
                  <a:srgbClr val="3B5B6F"/>
                </a:solidFill>
              </a:rPr>
              <a:t>N</a:t>
            </a:r>
            <a:r>
              <a:rPr lang="en-US" sz="1800" dirty="0">
                <a:solidFill>
                  <a:srgbClr val="3B5B6F"/>
                </a:solidFill>
              </a:rPr>
              <a:t>ot </a:t>
            </a:r>
            <a:r>
              <a:rPr lang="en-US" dirty="0">
                <a:solidFill>
                  <a:srgbClr val="3B5B6F"/>
                </a:solidFill>
              </a:rPr>
              <a:t>completed due</a:t>
            </a:r>
            <a:r>
              <a:rPr lang="en-US" sz="1800" dirty="0">
                <a:solidFill>
                  <a:srgbClr val="3B5B6F"/>
                </a:solidFill>
              </a:rPr>
              <a:t> to lack of resources</a:t>
            </a:r>
          </a:p>
          <a:p>
            <a:pPr marL="285750" indent="-285750">
              <a:lnSpc>
                <a:spcPct val="100000"/>
              </a:lnSpc>
              <a:buFont typeface="Arial" panose="020B0604020202020204" pitchFamily="34" charset="0"/>
              <a:buChar char="•"/>
            </a:pPr>
            <a:r>
              <a:rPr lang="en-US" sz="1800" dirty="0">
                <a:solidFill>
                  <a:srgbClr val="3B5B6F"/>
                </a:solidFill>
              </a:rPr>
              <a:t>HIV serology</a:t>
            </a:r>
          </a:p>
          <a:p>
            <a:pPr marL="285750" indent="-285750">
              <a:lnSpc>
                <a:spcPct val="100000"/>
              </a:lnSpc>
              <a:buFont typeface="Arial" panose="020B0604020202020204" pitchFamily="34" charset="0"/>
              <a:buChar char="•"/>
            </a:pPr>
            <a:r>
              <a:rPr lang="en-US" sz="1800" dirty="0">
                <a:solidFill>
                  <a:srgbClr val="3B5B6F"/>
                </a:solidFill>
              </a:rPr>
              <a:t>PCR for </a:t>
            </a:r>
            <a:r>
              <a:rPr lang="en-US" dirty="0">
                <a:solidFill>
                  <a:srgbClr val="3B5B6F"/>
                </a:solidFill>
              </a:rPr>
              <a:t>Mycobacterium</a:t>
            </a:r>
            <a:r>
              <a:rPr lang="en-US" sz="1800" dirty="0">
                <a:solidFill>
                  <a:srgbClr val="3B5B6F"/>
                </a:solidFill>
              </a:rPr>
              <a:t> </a:t>
            </a:r>
            <a:r>
              <a:rPr lang="en-US" sz="1800" i="1" dirty="0">
                <a:solidFill>
                  <a:srgbClr val="3B5B6F"/>
                </a:solidFill>
              </a:rPr>
              <a:t>tuberculosis</a:t>
            </a:r>
          </a:p>
          <a:p>
            <a:pPr marL="285750" indent="-285750">
              <a:lnSpc>
                <a:spcPct val="100000"/>
              </a:lnSpc>
              <a:buFont typeface="Arial" panose="020B0604020202020204" pitchFamily="34" charset="0"/>
              <a:buChar char="•"/>
            </a:pPr>
            <a:r>
              <a:rPr lang="en-US" dirty="0">
                <a:solidFill>
                  <a:srgbClr val="3B5B6F"/>
                </a:solidFill>
                <a:cs typeface="Calibri"/>
              </a:rPr>
              <a:t>PPD</a:t>
            </a:r>
            <a:endParaRPr lang="en-US" sz="1800" dirty="0">
              <a:solidFill>
                <a:srgbClr val="3B5B6F"/>
              </a:solidFill>
              <a:cs typeface="Calibri"/>
            </a:endParaRPr>
          </a:p>
          <a:p>
            <a:pPr marL="285750" indent="-285750">
              <a:lnSpc>
                <a:spcPct val="100000"/>
              </a:lnSpc>
              <a:buFont typeface="Arial" panose="020B0604020202020204" pitchFamily="34" charset="0"/>
              <a:buChar char="•"/>
            </a:pPr>
            <a:r>
              <a:rPr lang="en-US" sz="1800" dirty="0">
                <a:solidFill>
                  <a:srgbClr val="3B5B6F"/>
                </a:solidFill>
              </a:rPr>
              <a:t>Serum IgG4</a:t>
            </a:r>
          </a:p>
          <a:p>
            <a:pPr marL="285750" indent="-285750">
              <a:lnSpc>
                <a:spcPct val="100000"/>
              </a:lnSpc>
              <a:buFont typeface="Arial" panose="020B0604020202020204" pitchFamily="34" charset="0"/>
              <a:buChar char="•"/>
            </a:pPr>
            <a:r>
              <a:rPr lang="en-US" dirty="0">
                <a:solidFill>
                  <a:srgbClr val="3B5B6F"/>
                </a:solidFill>
              </a:rPr>
              <a:t>FTA-abs</a:t>
            </a:r>
            <a:endParaRPr lang="en-US" dirty="0">
              <a:solidFill>
                <a:srgbClr val="3B5B6F"/>
              </a:solidFill>
              <a:cs typeface="Calibri"/>
            </a:endParaRPr>
          </a:p>
          <a:p>
            <a:pPr marL="285750" indent="-285750">
              <a:buFont typeface="Arial" panose="020B0604020202020204" pitchFamily="34" charset="0"/>
              <a:buChar char="•"/>
            </a:pPr>
            <a:r>
              <a:rPr lang="en-US" altLang="en-US" dirty="0">
                <a:solidFill>
                  <a:srgbClr val="3B5B6F"/>
                </a:solidFill>
              </a:rPr>
              <a:t>Spinal tap </a:t>
            </a:r>
            <a:endParaRPr lang="en-US" dirty="0">
              <a:solidFill>
                <a:srgbClr val="3B5B6F"/>
              </a:solidFill>
            </a:endParaRPr>
          </a:p>
        </p:txBody>
      </p:sp>
      <p:pic>
        <p:nvPicPr>
          <p:cNvPr id="3" name="Audio Recording 31 may 2024 9:41:20">
            <a:hlinkClick r:id="" action="ppaction://media"/>
            <a:extLst>
              <a:ext uri="{FF2B5EF4-FFF2-40B4-BE49-F238E27FC236}">
                <a16:creationId xmlns:a16="http://schemas.microsoft.com/office/drawing/2014/main" id="{8F04DD44-77DE-5367-543D-A4A3F58D64D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7698" y="6045200"/>
            <a:ext cx="812800" cy="812800"/>
          </a:xfrm>
          <a:prstGeom prst="rect">
            <a:avLst/>
          </a:prstGeom>
        </p:spPr>
      </p:pic>
    </p:spTree>
    <p:extLst>
      <p:ext uri="{BB962C8B-B14F-4D97-AF65-F5344CB8AC3E}">
        <p14:creationId xmlns:p14="http://schemas.microsoft.com/office/powerpoint/2010/main" val="4716285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9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0" y="0"/>
            <a:ext cx="11684000" cy="1391478"/>
          </a:xfrm>
        </p:spPr>
        <p:txBody>
          <a:bodyPr>
            <a:normAutofit/>
          </a:bodyPr>
          <a:lstStyle/>
          <a:p>
            <a:pPr algn="ctr">
              <a:defRPr/>
            </a:pPr>
            <a:r>
              <a:rPr lang="es-MX" sz="3600" dirty="0">
                <a:solidFill>
                  <a:srgbClr val="3B5B6F"/>
                </a:solidFill>
                <a:latin typeface="Arial"/>
                <a:cs typeface="Arial"/>
              </a:rPr>
              <a:t>ANCA-</a:t>
            </a:r>
            <a:r>
              <a:rPr lang="es-MX" sz="3600" dirty="0" err="1">
                <a:solidFill>
                  <a:srgbClr val="3B5B6F"/>
                </a:solidFill>
                <a:latin typeface="Arial"/>
                <a:cs typeface="Arial"/>
              </a:rPr>
              <a:t>associated</a:t>
            </a:r>
            <a:r>
              <a:rPr lang="es-MX" sz="3600" dirty="0">
                <a:solidFill>
                  <a:srgbClr val="3B5B6F"/>
                </a:solidFill>
                <a:latin typeface="Arial"/>
                <a:cs typeface="Arial"/>
              </a:rPr>
              <a:t> Vasculitis (AAV)</a:t>
            </a:r>
            <a:endParaRPr lang="en-US" sz="2200" b="1" dirty="0">
              <a:solidFill>
                <a:srgbClr val="3B5B6F"/>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3505056A-32C8-E440-8777-DFE8C76CB560}"/>
              </a:ext>
            </a:extLst>
          </p:cNvPr>
          <p:cNvSpPr>
            <a:spLocks noGrp="1"/>
          </p:cNvSpPr>
          <p:nvPr>
            <p:ph type="sldNum" sz="quarter" idx="12"/>
          </p:nvPr>
        </p:nvSpPr>
        <p:spPr/>
        <p:txBody>
          <a:bodyPr/>
          <a:lstStyle/>
          <a:p>
            <a:fld id="{7CC86733-290F-284F-A769-EF0A47507B7A}" type="slidenum">
              <a:rPr lang="en-US" smtClean="0"/>
              <a:t>17</a:t>
            </a:fld>
            <a:endParaRPr lang="en-US"/>
          </a:p>
        </p:txBody>
      </p:sp>
      <p:graphicFrame>
        <p:nvGraphicFramePr>
          <p:cNvPr id="8" name="Tabla 4">
            <a:extLst>
              <a:ext uri="{FF2B5EF4-FFF2-40B4-BE49-F238E27FC236}">
                <a16:creationId xmlns:a16="http://schemas.microsoft.com/office/drawing/2014/main" id="{0326E26A-1FBD-D7D9-9954-3C3FE02F9085}"/>
              </a:ext>
            </a:extLst>
          </p:cNvPr>
          <p:cNvGraphicFramePr>
            <a:graphicFrameLocks noGrp="1"/>
          </p:cNvGraphicFramePr>
          <p:nvPr>
            <p:ph idx="1"/>
            <p:extLst>
              <p:ext uri="{D42A27DB-BD31-4B8C-83A1-F6EECF244321}">
                <p14:modId xmlns:p14="http://schemas.microsoft.com/office/powerpoint/2010/main" val="311469154"/>
              </p:ext>
            </p:extLst>
          </p:nvPr>
        </p:nvGraphicFramePr>
        <p:xfrm>
          <a:off x="988639" y="1935480"/>
          <a:ext cx="10515596" cy="1493520"/>
        </p:xfrm>
        <a:graphic>
          <a:graphicData uri="http://schemas.openxmlformats.org/drawingml/2006/table">
            <a:tbl>
              <a:tblPr firstRow="1" bandRow="1">
                <a:tableStyleId>{7E9639D4-E3E2-4D34-9284-5A2195B3D0D7}</a:tableStyleId>
              </a:tblPr>
              <a:tblGrid>
                <a:gridCol w="2628899">
                  <a:extLst>
                    <a:ext uri="{9D8B030D-6E8A-4147-A177-3AD203B41FA5}">
                      <a16:colId xmlns:a16="http://schemas.microsoft.com/office/drawing/2014/main" val="777195862"/>
                    </a:ext>
                  </a:extLst>
                </a:gridCol>
                <a:gridCol w="2628899">
                  <a:extLst>
                    <a:ext uri="{9D8B030D-6E8A-4147-A177-3AD203B41FA5}">
                      <a16:colId xmlns:a16="http://schemas.microsoft.com/office/drawing/2014/main" val="2437417622"/>
                    </a:ext>
                  </a:extLst>
                </a:gridCol>
                <a:gridCol w="2628899">
                  <a:extLst>
                    <a:ext uri="{9D8B030D-6E8A-4147-A177-3AD203B41FA5}">
                      <a16:colId xmlns:a16="http://schemas.microsoft.com/office/drawing/2014/main" val="3340970088"/>
                    </a:ext>
                  </a:extLst>
                </a:gridCol>
                <a:gridCol w="2628899">
                  <a:extLst>
                    <a:ext uri="{9D8B030D-6E8A-4147-A177-3AD203B41FA5}">
                      <a16:colId xmlns:a16="http://schemas.microsoft.com/office/drawing/2014/main" val="3558349370"/>
                    </a:ext>
                  </a:extLst>
                </a:gridCol>
              </a:tblGrid>
              <a:tr h="281753">
                <a:tc>
                  <a:txBody>
                    <a:bodyPr/>
                    <a:lstStyle/>
                    <a:p>
                      <a:pPr algn="ctr"/>
                      <a:endParaRPr lang="es-MX" sz="2000" dirty="0"/>
                    </a:p>
                  </a:txBody>
                  <a:tcPr anchor="ctr">
                    <a:solidFill>
                      <a:schemeClr val="tx2"/>
                    </a:solidFill>
                  </a:tcPr>
                </a:tc>
                <a:tc>
                  <a:txBody>
                    <a:bodyPr/>
                    <a:lstStyle/>
                    <a:p>
                      <a:pPr algn="ctr"/>
                      <a:r>
                        <a:rPr lang="es-MX" sz="2000" dirty="0"/>
                        <a:t>MPA</a:t>
                      </a:r>
                    </a:p>
                  </a:txBody>
                  <a:tcPr anchor="ctr">
                    <a:solidFill>
                      <a:schemeClr val="tx2"/>
                    </a:solidFill>
                  </a:tcPr>
                </a:tc>
                <a:tc>
                  <a:txBody>
                    <a:bodyPr/>
                    <a:lstStyle/>
                    <a:p>
                      <a:pPr algn="ctr"/>
                      <a:r>
                        <a:rPr lang="es-MX" sz="2000" dirty="0"/>
                        <a:t>GPA</a:t>
                      </a:r>
                    </a:p>
                  </a:txBody>
                  <a:tcPr anchor="ctr">
                    <a:solidFill>
                      <a:schemeClr val="tx2"/>
                    </a:solidFill>
                  </a:tcPr>
                </a:tc>
                <a:tc>
                  <a:txBody>
                    <a:bodyPr/>
                    <a:lstStyle/>
                    <a:p>
                      <a:pPr algn="ctr"/>
                      <a:r>
                        <a:rPr lang="es-MX" sz="2000" dirty="0"/>
                        <a:t>EGPA</a:t>
                      </a:r>
                    </a:p>
                  </a:txBody>
                  <a:tcPr anchor="ctr">
                    <a:solidFill>
                      <a:schemeClr val="tx2"/>
                    </a:solidFill>
                  </a:tcPr>
                </a:tc>
                <a:extLst>
                  <a:ext uri="{0D108BD9-81ED-4DB2-BD59-A6C34878D82A}">
                    <a16:rowId xmlns:a16="http://schemas.microsoft.com/office/drawing/2014/main" val="1409446914"/>
                  </a:ext>
                </a:extLst>
              </a:tr>
              <a:tr h="370840">
                <a:tc>
                  <a:txBody>
                    <a:bodyPr/>
                    <a:lstStyle/>
                    <a:p>
                      <a:pPr algn="ctr"/>
                      <a:r>
                        <a:rPr lang="es-MX" sz="2000" err="1">
                          <a:solidFill>
                            <a:srgbClr val="3B5B6F"/>
                          </a:solidFill>
                        </a:rPr>
                        <a:t>cANCA</a:t>
                      </a:r>
                      <a:r>
                        <a:rPr lang="es-MX" sz="2000" dirty="0">
                          <a:solidFill>
                            <a:srgbClr val="3B5B6F"/>
                          </a:solidFill>
                        </a:rPr>
                        <a:t>/PR3</a:t>
                      </a:r>
                    </a:p>
                  </a:txBody>
                  <a:tcPr anchor="ctr"/>
                </a:tc>
                <a:tc>
                  <a:txBody>
                    <a:bodyPr/>
                    <a:lstStyle/>
                    <a:p>
                      <a:pPr algn="ctr"/>
                      <a:r>
                        <a:rPr lang="es-MX" sz="2000" dirty="0">
                          <a:solidFill>
                            <a:srgbClr val="3B5B6F"/>
                          </a:solidFill>
                        </a:rPr>
                        <a:t>10-20%</a:t>
                      </a:r>
                    </a:p>
                  </a:txBody>
                  <a:tcPr anchor="ctr"/>
                </a:tc>
                <a:tc>
                  <a:txBody>
                    <a:bodyPr/>
                    <a:lstStyle/>
                    <a:p>
                      <a:pPr algn="ctr"/>
                      <a:r>
                        <a:rPr lang="es-MX" sz="2000" dirty="0">
                          <a:solidFill>
                            <a:srgbClr val="3B5B6F"/>
                          </a:solidFill>
                        </a:rPr>
                        <a:t>80-95% generalized</a:t>
                      </a:r>
                    </a:p>
                    <a:p>
                      <a:pPr algn="ctr"/>
                      <a:r>
                        <a:rPr lang="es-MX" sz="2000" dirty="0">
                          <a:solidFill>
                            <a:srgbClr val="3B5B6F"/>
                          </a:solidFill>
                        </a:rPr>
                        <a:t>40-75% localized</a:t>
                      </a:r>
                    </a:p>
                  </a:txBody>
                  <a:tcPr anchor="ctr"/>
                </a:tc>
                <a:tc>
                  <a:txBody>
                    <a:bodyPr/>
                    <a:lstStyle/>
                    <a:p>
                      <a:pPr algn="ctr"/>
                      <a:r>
                        <a:rPr lang="es-MX" sz="2000" dirty="0">
                          <a:solidFill>
                            <a:srgbClr val="3B5B6F"/>
                          </a:solidFill>
                        </a:rPr>
                        <a:t>0-10%</a:t>
                      </a:r>
                    </a:p>
                  </a:txBody>
                  <a:tcPr anchor="ctr"/>
                </a:tc>
                <a:extLst>
                  <a:ext uri="{0D108BD9-81ED-4DB2-BD59-A6C34878D82A}">
                    <a16:rowId xmlns:a16="http://schemas.microsoft.com/office/drawing/2014/main" val="1710596811"/>
                  </a:ext>
                </a:extLst>
              </a:tr>
              <a:tr h="370840">
                <a:tc>
                  <a:txBody>
                    <a:bodyPr/>
                    <a:lstStyle/>
                    <a:p>
                      <a:pPr algn="ctr"/>
                      <a:r>
                        <a:rPr lang="es-MX" sz="2000" err="1">
                          <a:solidFill>
                            <a:srgbClr val="3B5B6F"/>
                          </a:solidFill>
                        </a:rPr>
                        <a:t>pANCA</a:t>
                      </a:r>
                      <a:r>
                        <a:rPr lang="es-MX" sz="2000" dirty="0">
                          <a:solidFill>
                            <a:srgbClr val="3B5B6F"/>
                          </a:solidFill>
                        </a:rPr>
                        <a:t>/MPO</a:t>
                      </a:r>
                    </a:p>
                  </a:txBody>
                  <a:tcPr anchor="ctr"/>
                </a:tc>
                <a:tc>
                  <a:txBody>
                    <a:bodyPr/>
                    <a:lstStyle/>
                    <a:p>
                      <a:pPr algn="ctr"/>
                      <a:r>
                        <a:rPr lang="es-MX" sz="2000" dirty="0">
                          <a:solidFill>
                            <a:srgbClr val="3B5B6F"/>
                          </a:solidFill>
                        </a:rPr>
                        <a:t>60-85%</a:t>
                      </a:r>
                    </a:p>
                  </a:txBody>
                  <a:tcPr anchor="ctr"/>
                </a:tc>
                <a:tc>
                  <a:txBody>
                    <a:bodyPr/>
                    <a:lstStyle/>
                    <a:p>
                      <a:pPr algn="ctr"/>
                      <a:r>
                        <a:rPr lang="es-MX" sz="2000" dirty="0">
                          <a:solidFill>
                            <a:srgbClr val="3B5B6F"/>
                          </a:solidFill>
                        </a:rPr>
                        <a:t>0-10%</a:t>
                      </a:r>
                    </a:p>
                  </a:txBody>
                  <a:tcPr anchor="ctr"/>
                </a:tc>
                <a:tc>
                  <a:txBody>
                    <a:bodyPr/>
                    <a:lstStyle/>
                    <a:p>
                      <a:pPr algn="ctr"/>
                      <a:r>
                        <a:rPr lang="es-MX" sz="2000" dirty="0">
                          <a:solidFill>
                            <a:srgbClr val="3B5B6F"/>
                          </a:solidFill>
                        </a:rPr>
                        <a:t>30-60%</a:t>
                      </a:r>
                    </a:p>
                  </a:txBody>
                  <a:tcPr anchor="ctr"/>
                </a:tc>
                <a:extLst>
                  <a:ext uri="{0D108BD9-81ED-4DB2-BD59-A6C34878D82A}">
                    <a16:rowId xmlns:a16="http://schemas.microsoft.com/office/drawing/2014/main" val="328594191"/>
                  </a:ext>
                </a:extLst>
              </a:tr>
            </a:tbl>
          </a:graphicData>
        </a:graphic>
      </p:graphicFrame>
      <p:sp>
        <p:nvSpPr>
          <p:cNvPr id="10" name="CuadroTexto 9">
            <a:extLst>
              <a:ext uri="{FF2B5EF4-FFF2-40B4-BE49-F238E27FC236}">
                <a16:creationId xmlns:a16="http://schemas.microsoft.com/office/drawing/2014/main" id="{2843CEC9-BA18-B139-E57F-386D96D9620B}"/>
              </a:ext>
            </a:extLst>
          </p:cNvPr>
          <p:cNvSpPr txBox="1"/>
          <p:nvPr/>
        </p:nvSpPr>
        <p:spPr>
          <a:xfrm>
            <a:off x="1383086" y="3973002"/>
            <a:ext cx="5541132" cy="1200329"/>
          </a:xfrm>
          <a:prstGeom prst="rect">
            <a:avLst/>
          </a:prstGeom>
          <a:noFill/>
        </p:spPr>
        <p:txBody>
          <a:bodyPr wrap="none" rtlCol="0">
            <a:spAutoFit/>
          </a:bodyPr>
          <a:lstStyle/>
          <a:p>
            <a:r>
              <a:rPr lang="es-MX" dirty="0">
                <a:solidFill>
                  <a:srgbClr val="3B5B6F"/>
                </a:solidFill>
                <a:effectLst/>
                <a:latin typeface="Helvetica" pitchFamily="2" charset="0"/>
              </a:rPr>
              <a:t>MPA - Microscopic polyangiitis</a:t>
            </a:r>
          </a:p>
          <a:p>
            <a:r>
              <a:rPr lang="es-MX" dirty="0">
                <a:solidFill>
                  <a:srgbClr val="3B5B6F"/>
                </a:solidFill>
                <a:effectLst/>
                <a:latin typeface="Helvetica" pitchFamily="2" charset="0"/>
              </a:rPr>
              <a:t>GPA - Granulomatosis with polyangiitis</a:t>
            </a:r>
          </a:p>
          <a:p>
            <a:r>
              <a:rPr lang="es-MX" dirty="0">
                <a:solidFill>
                  <a:srgbClr val="3B5B6F"/>
                </a:solidFill>
                <a:effectLst/>
                <a:latin typeface="Helvetica" pitchFamily="2" charset="0"/>
              </a:rPr>
              <a:t>EGPA - Eosinophilic granulomatosis with polyangiitis</a:t>
            </a:r>
          </a:p>
          <a:p>
            <a:endParaRPr lang="es-MX" dirty="0">
              <a:solidFill>
                <a:srgbClr val="3B5B6F"/>
              </a:solidFill>
            </a:endParaRPr>
          </a:p>
        </p:txBody>
      </p:sp>
      <p:pic>
        <p:nvPicPr>
          <p:cNvPr id="3" name="Audio Recording 31 may 2024 9:53:21">
            <a:hlinkClick r:id="" action="ppaction://media"/>
            <a:extLst>
              <a:ext uri="{FF2B5EF4-FFF2-40B4-BE49-F238E27FC236}">
                <a16:creationId xmlns:a16="http://schemas.microsoft.com/office/drawing/2014/main" id="{A2C00666-F5B1-540B-519B-CBCA2BD1206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3800" y="5949950"/>
            <a:ext cx="812800" cy="812800"/>
          </a:xfrm>
          <a:prstGeom prst="rect">
            <a:avLst/>
          </a:prstGeom>
        </p:spPr>
      </p:pic>
    </p:spTree>
    <p:extLst>
      <p:ext uri="{BB962C8B-B14F-4D97-AF65-F5344CB8AC3E}">
        <p14:creationId xmlns:p14="http://schemas.microsoft.com/office/powerpoint/2010/main" val="29823291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85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0" y="0"/>
            <a:ext cx="11684000" cy="1391478"/>
          </a:xfrm>
        </p:spPr>
        <p:txBody>
          <a:bodyPr>
            <a:normAutofit/>
          </a:bodyPr>
          <a:lstStyle/>
          <a:p>
            <a:pPr algn="ctr">
              <a:defRPr/>
            </a:pPr>
            <a:r>
              <a:rPr lang="en-US" sz="3200" dirty="0">
                <a:solidFill>
                  <a:srgbClr val="3B5B6F"/>
                </a:solidFill>
                <a:latin typeface="Arial"/>
                <a:cs typeface="Arial"/>
              </a:rPr>
              <a:t>However, for the appointment when </a:t>
            </a:r>
            <a:r>
              <a:rPr lang="en-US" sz="3200" b="1" dirty="0">
                <a:solidFill>
                  <a:srgbClr val="3B5B6F"/>
                </a:solidFill>
                <a:latin typeface="Arial"/>
                <a:cs typeface="Arial"/>
              </a:rPr>
              <a:t>he </a:t>
            </a:r>
            <a:r>
              <a:rPr lang="en-US" sz="3200" dirty="0">
                <a:solidFill>
                  <a:srgbClr val="3B5B6F"/>
                </a:solidFill>
                <a:latin typeface="Arial"/>
                <a:cs typeface="Arial"/>
              </a:rPr>
              <a:t>brought</a:t>
            </a:r>
            <a:r>
              <a:rPr lang="en-US" sz="3200" b="1" dirty="0">
                <a:solidFill>
                  <a:srgbClr val="3B5B6F"/>
                </a:solidFill>
                <a:latin typeface="Arial"/>
                <a:cs typeface="Arial"/>
              </a:rPr>
              <a:t> these last </a:t>
            </a:r>
            <a:r>
              <a:rPr lang="en-US" sz="3200" dirty="0">
                <a:solidFill>
                  <a:srgbClr val="3B5B6F"/>
                </a:solidFill>
                <a:latin typeface="Arial"/>
                <a:cs typeface="Arial"/>
              </a:rPr>
              <a:t>results</a:t>
            </a:r>
            <a:r>
              <a:rPr lang="en-US" sz="3200" b="1" dirty="0">
                <a:solidFill>
                  <a:srgbClr val="3B5B6F"/>
                </a:solidFill>
                <a:latin typeface="Arial"/>
                <a:cs typeface="Arial"/>
              </a:rPr>
              <a:t>, the examination </a:t>
            </a:r>
            <a:r>
              <a:rPr lang="en-US" sz="3200" dirty="0">
                <a:solidFill>
                  <a:srgbClr val="3B5B6F"/>
                </a:solidFill>
                <a:latin typeface="Arial"/>
                <a:cs typeface="Arial"/>
              </a:rPr>
              <a:t>changed</a:t>
            </a:r>
            <a:r>
              <a:rPr lang="en-US" sz="3200" b="1" dirty="0">
                <a:solidFill>
                  <a:srgbClr val="3B5B6F"/>
                </a:solidFill>
                <a:latin typeface="Arial"/>
                <a:cs typeface="Arial"/>
              </a:rPr>
              <a:t>…</a:t>
            </a:r>
          </a:p>
        </p:txBody>
      </p:sp>
      <p:sp>
        <p:nvSpPr>
          <p:cNvPr id="2" name="Slide Number Placeholder 1">
            <a:extLst>
              <a:ext uri="{FF2B5EF4-FFF2-40B4-BE49-F238E27FC236}">
                <a16:creationId xmlns:a16="http://schemas.microsoft.com/office/drawing/2014/main" id="{27EB9AA9-6D6C-1043-8FC1-5B90A9C6F1F1}"/>
              </a:ext>
            </a:extLst>
          </p:cNvPr>
          <p:cNvSpPr>
            <a:spLocks noGrp="1"/>
          </p:cNvSpPr>
          <p:nvPr>
            <p:ph type="sldNum" sz="quarter" idx="12"/>
          </p:nvPr>
        </p:nvSpPr>
        <p:spPr/>
        <p:txBody>
          <a:bodyPr/>
          <a:lstStyle/>
          <a:p>
            <a:fld id="{7CC86733-290F-284F-A769-EF0A47507B7A}" type="slidenum">
              <a:rPr lang="en-US" smtClean="0"/>
              <a:t>18</a:t>
            </a:fld>
            <a:endParaRPr lang="en-US"/>
          </a:p>
        </p:txBody>
      </p:sp>
      <p:pic>
        <p:nvPicPr>
          <p:cNvPr id="1026" name="Picture 2" descr="3,782 ilustraciones de stock de Emoticon asustado ...">
            <a:extLst>
              <a:ext uri="{FF2B5EF4-FFF2-40B4-BE49-F238E27FC236}">
                <a16:creationId xmlns:a16="http://schemas.microsoft.com/office/drawing/2014/main" id="{9767961B-A4E4-5F2A-767D-AD2F724261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1574085"/>
            <a:ext cx="3048000" cy="304800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3B6C4D08-E812-2F20-79D8-BE57518A39A2}"/>
              </a:ext>
            </a:extLst>
          </p:cNvPr>
          <p:cNvSpPr>
            <a:spLocks noGrp="1"/>
          </p:cNvSpPr>
          <p:nvPr>
            <p:ph idx="1"/>
          </p:nvPr>
        </p:nvSpPr>
        <p:spPr>
          <a:xfrm>
            <a:off x="4549040" y="1655668"/>
            <a:ext cx="7575725" cy="3820766"/>
          </a:xfrm>
        </p:spPr>
        <p:txBody>
          <a:bodyPr>
            <a:normAutofit/>
          </a:bodyPr>
          <a:lstStyle/>
          <a:p>
            <a:pPr marL="457200" indent="-457200">
              <a:buFont typeface="Wingdings" panose="05000000000000000000" pitchFamily="2" charset="2"/>
              <a:buChar char="§"/>
            </a:pPr>
            <a:endParaRPr lang="en-US" sz="2400" dirty="0">
              <a:solidFill>
                <a:srgbClr val="3B5B6F"/>
              </a:solidFill>
            </a:endParaRPr>
          </a:p>
          <a:p>
            <a:pPr marL="0" indent="0">
              <a:buNone/>
            </a:pPr>
            <a:r>
              <a:rPr lang="en-US" sz="3600" dirty="0">
                <a:solidFill>
                  <a:srgbClr val="3B5B6F"/>
                </a:solidFill>
              </a:rPr>
              <a:t>Best-corrected visual acuity: </a:t>
            </a:r>
          </a:p>
          <a:p>
            <a:pPr marL="457200" lvl="1" indent="0">
              <a:buNone/>
            </a:pPr>
            <a:r>
              <a:rPr lang="en-US" sz="3200" dirty="0">
                <a:solidFill>
                  <a:srgbClr val="3B5B6F"/>
                </a:solidFill>
              </a:rPr>
              <a:t>No light perception OD</a:t>
            </a:r>
          </a:p>
          <a:p>
            <a:pPr marL="457200" lvl="1" indent="0">
              <a:buNone/>
            </a:pPr>
            <a:r>
              <a:rPr lang="en-US" sz="3200" b="1" dirty="0">
                <a:solidFill>
                  <a:srgbClr val="C00000"/>
                </a:solidFill>
              </a:rPr>
              <a:t>No light perception OS</a:t>
            </a:r>
          </a:p>
          <a:p>
            <a:pPr marL="0" indent="0">
              <a:buNone/>
            </a:pPr>
            <a:endParaRPr lang="en-US" sz="2400" dirty="0">
              <a:solidFill>
                <a:srgbClr val="3B5B6F"/>
              </a:solidFill>
            </a:endParaRPr>
          </a:p>
        </p:txBody>
      </p:sp>
      <p:sp>
        <p:nvSpPr>
          <p:cNvPr id="5" name="Content Placeholder 2">
            <a:extLst>
              <a:ext uri="{FF2B5EF4-FFF2-40B4-BE49-F238E27FC236}">
                <a16:creationId xmlns:a16="http://schemas.microsoft.com/office/drawing/2014/main" id="{8F7D23DC-C295-A858-2F92-78B66DC40346}"/>
              </a:ext>
            </a:extLst>
          </p:cNvPr>
          <p:cNvSpPr txBox="1">
            <a:spLocks/>
          </p:cNvSpPr>
          <p:nvPr/>
        </p:nvSpPr>
        <p:spPr>
          <a:xfrm>
            <a:off x="1209688" y="4947617"/>
            <a:ext cx="8866642" cy="680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solidFill>
                  <a:srgbClr val="3B5B6F"/>
                </a:solidFill>
              </a:rPr>
              <a:t>Former: No light perception OD, Counting fingers at 3 feet OS.</a:t>
            </a:r>
          </a:p>
          <a:p>
            <a:pPr marL="0" indent="0">
              <a:buFont typeface="Arial" panose="020B0604020202020204" pitchFamily="34" charset="0"/>
              <a:buNone/>
            </a:pPr>
            <a:endParaRPr lang="en-US" sz="2400" dirty="0">
              <a:solidFill>
                <a:srgbClr val="3B5B6F"/>
              </a:solidFill>
            </a:endParaRPr>
          </a:p>
        </p:txBody>
      </p:sp>
      <p:sp>
        <p:nvSpPr>
          <p:cNvPr id="6" name="TextBox 5">
            <a:extLst>
              <a:ext uri="{FF2B5EF4-FFF2-40B4-BE49-F238E27FC236}">
                <a16:creationId xmlns:a16="http://schemas.microsoft.com/office/drawing/2014/main" id="{551A8478-6520-CEED-296B-868FBF00611C}"/>
              </a:ext>
            </a:extLst>
          </p:cNvPr>
          <p:cNvSpPr txBox="1"/>
          <p:nvPr/>
        </p:nvSpPr>
        <p:spPr>
          <a:xfrm>
            <a:off x="8208682" y="5702710"/>
            <a:ext cx="3423024" cy="492443"/>
          </a:xfrm>
          <a:prstGeom prst="rect">
            <a:avLst/>
          </a:prstGeom>
          <a:solidFill>
            <a:schemeClr val="bg1"/>
          </a:solidFill>
          <a:ln>
            <a:solidFill>
              <a:srgbClr val="1F939A"/>
            </a:solidFill>
          </a:ln>
        </p:spPr>
        <p:txBody>
          <a:bodyPr wrap="square" rtlCol="0">
            <a:spAutoFit/>
          </a:bodyPr>
          <a:lstStyle/>
          <a:p>
            <a:pPr lvl="0">
              <a:defRPr/>
            </a:pPr>
            <a:r>
              <a:rPr lang="en-US" sz="2600" b="1" dirty="0">
                <a:solidFill>
                  <a:prstClr val="black"/>
                </a:solidFill>
                <a:latin typeface="Comic Sans MS" panose="030F0702030302020204" pitchFamily="66" charset="0"/>
              </a:rPr>
              <a:t>What would you do?</a:t>
            </a:r>
            <a:endParaRPr kumimoji="0" lang="en-US" sz="26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pic>
        <p:nvPicPr>
          <p:cNvPr id="3" name="Audio Recording 31 may 2024 9:59:40">
            <a:hlinkClick r:id="" action="ppaction://media"/>
            <a:extLst>
              <a:ext uri="{FF2B5EF4-FFF2-40B4-BE49-F238E27FC236}">
                <a16:creationId xmlns:a16="http://schemas.microsoft.com/office/drawing/2014/main" id="{BF20E109-CE26-A95D-B4E8-5DF6D36D51E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79200" y="6132512"/>
            <a:ext cx="812800" cy="812800"/>
          </a:xfrm>
          <a:prstGeom prst="rect">
            <a:avLst/>
          </a:prstGeom>
        </p:spPr>
      </p:pic>
    </p:spTree>
    <p:extLst>
      <p:ext uri="{BB962C8B-B14F-4D97-AF65-F5344CB8AC3E}">
        <p14:creationId xmlns:p14="http://schemas.microsoft.com/office/powerpoint/2010/main" val="16080958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70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6FB864-BBF6-694D-B073-6D507171B852}"/>
              </a:ext>
            </a:extLst>
          </p:cNvPr>
          <p:cNvSpPr>
            <a:spLocks noGrp="1"/>
          </p:cNvSpPr>
          <p:nvPr>
            <p:ph type="subTitle" idx="4294967295"/>
          </p:nvPr>
        </p:nvSpPr>
        <p:spPr>
          <a:xfrm>
            <a:off x="506954" y="1625636"/>
            <a:ext cx="11183216" cy="3226655"/>
          </a:xfrm>
        </p:spPr>
        <p:txBody>
          <a:bodyPr vert="horz" lIns="91440" tIns="45720" rIns="91440" bIns="45720" numCol="1" rtlCol="0" anchor="t">
            <a:normAutofit fontScale="92500" lnSpcReduction="20000"/>
          </a:bodyPr>
          <a:lstStyle/>
          <a:p>
            <a:r>
              <a:rPr lang="en-US" sz="3600" b="1" dirty="0">
                <a:solidFill>
                  <a:srgbClr val="3B5B6F"/>
                </a:solidFill>
              </a:rPr>
              <a:t>IV Methylprednisolone</a:t>
            </a:r>
            <a:r>
              <a:rPr lang="en-US" sz="3600" dirty="0">
                <a:solidFill>
                  <a:srgbClr val="3B5B6F"/>
                </a:solidFill>
              </a:rPr>
              <a:t> 1,000 mg/day for five days followed by </a:t>
            </a:r>
            <a:r>
              <a:rPr lang="en-US" sz="3600" b="1" dirty="0">
                <a:solidFill>
                  <a:srgbClr val="3B5B6F"/>
                </a:solidFill>
              </a:rPr>
              <a:t>prednisone</a:t>
            </a:r>
            <a:r>
              <a:rPr lang="en-US" sz="3600" dirty="0">
                <a:solidFill>
                  <a:srgbClr val="3B5B6F"/>
                </a:solidFill>
              </a:rPr>
              <a:t> 1mg/kg. </a:t>
            </a:r>
            <a:endParaRPr lang="en-US" sz="3600" b="1" dirty="0">
              <a:solidFill>
                <a:srgbClr val="3B5B6F"/>
              </a:solidFill>
              <a:cs typeface="Calibri"/>
            </a:endParaRPr>
          </a:p>
          <a:p>
            <a:r>
              <a:rPr lang="en-US" sz="3600" b="1" dirty="0">
                <a:solidFill>
                  <a:srgbClr val="3B5B6F"/>
                </a:solidFill>
              </a:rPr>
              <a:t>IV Cyclophosphamide </a:t>
            </a:r>
            <a:r>
              <a:rPr lang="en-US" sz="3600" dirty="0">
                <a:solidFill>
                  <a:srgbClr val="3B5B6F"/>
                </a:solidFill>
              </a:rPr>
              <a:t>1,000mg</a:t>
            </a:r>
            <a:r>
              <a:rPr lang="en-US" sz="3600" baseline="30000" dirty="0">
                <a:solidFill>
                  <a:srgbClr val="3B5B6F"/>
                </a:solidFill>
              </a:rPr>
              <a:t> </a:t>
            </a:r>
            <a:r>
              <a:rPr lang="en-US" sz="3600" dirty="0">
                <a:solidFill>
                  <a:srgbClr val="3B5B6F"/>
                </a:solidFill>
              </a:rPr>
              <a:t>every 2-3 weeks, four doses. </a:t>
            </a:r>
            <a:endParaRPr lang="en-US" sz="3600" dirty="0">
              <a:solidFill>
                <a:srgbClr val="3B5B6F"/>
              </a:solidFill>
              <a:cs typeface="Calibri"/>
            </a:endParaRPr>
          </a:p>
          <a:p>
            <a:endParaRPr lang="en-US" sz="3600" dirty="0">
              <a:solidFill>
                <a:srgbClr val="3B5B6F"/>
              </a:solidFill>
              <a:cs typeface="Calibri"/>
            </a:endParaRPr>
          </a:p>
          <a:p>
            <a:r>
              <a:rPr lang="en-US" sz="3600" dirty="0">
                <a:solidFill>
                  <a:srgbClr val="3B5B6F"/>
                </a:solidFill>
                <a:cs typeface="Calibri"/>
              </a:rPr>
              <a:t>Methotrexate: subcutaneous weekly 17.5mg was started at the end of cyclophosphamide cycles.</a:t>
            </a:r>
          </a:p>
          <a:p>
            <a:r>
              <a:rPr lang="en-US" sz="3600" dirty="0">
                <a:solidFill>
                  <a:srgbClr val="3B5B6F"/>
                </a:solidFill>
                <a:cs typeface="Calibri"/>
              </a:rPr>
              <a:t>Oral Prednisone: 7.5 mg </a:t>
            </a:r>
            <a:r>
              <a:rPr lang="en-US" sz="3600" dirty="0" err="1">
                <a:solidFill>
                  <a:srgbClr val="3B5B6F"/>
                </a:solidFill>
                <a:cs typeface="Calibri"/>
              </a:rPr>
              <a:t>qd</a:t>
            </a:r>
            <a:endParaRPr lang="en-US" sz="3600" dirty="0">
              <a:solidFill>
                <a:srgbClr val="3B5B6F"/>
              </a:solidFill>
              <a:cs typeface="Calibri"/>
            </a:endParaRPr>
          </a:p>
        </p:txBody>
      </p:sp>
      <p:sp>
        <p:nvSpPr>
          <p:cNvPr id="4" name="Title 1">
            <a:extLst>
              <a:ext uri="{FF2B5EF4-FFF2-40B4-BE49-F238E27FC236}">
                <a16:creationId xmlns:a16="http://schemas.microsoft.com/office/drawing/2014/main" id="{4C21FC6D-6648-2E49-862F-7935D29742BB}"/>
              </a:ext>
            </a:extLst>
          </p:cNvPr>
          <p:cNvSpPr txBox="1">
            <a:spLocks/>
          </p:cNvSpPr>
          <p:nvPr/>
        </p:nvSpPr>
        <p:spPr>
          <a:xfrm>
            <a:off x="774252" y="44422"/>
            <a:ext cx="10853045" cy="17444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C00000"/>
                </a:solidFill>
                <a:effectLst/>
                <a:uLnTx/>
                <a:uFillTx/>
                <a:latin typeface="Arial"/>
                <a:cs typeface="Arial"/>
              </a:rPr>
              <a:t>TREATMENT</a:t>
            </a:r>
          </a:p>
          <a:p>
            <a:pPr algn="ctr">
              <a:defRPr/>
            </a:pPr>
            <a:r>
              <a:rPr lang="en-US" sz="4000" dirty="0">
                <a:latin typeface="Arial"/>
                <a:cs typeface="Arial"/>
              </a:rPr>
              <a:t>Sight threatening disease</a:t>
            </a:r>
            <a:endParaRPr lang="en-US" dirty="0"/>
          </a:p>
        </p:txBody>
      </p:sp>
      <p:sp>
        <p:nvSpPr>
          <p:cNvPr id="6" name="Slide Number Placeholder 1">
            <a:extLst>
              <a:ext uri="{FF2B5EF4-FFF2-40B4-BE49-F238E27FC236}">
                <a16:creationId xmlns:a16="http://schemas.microsoft.com/office/drawing/2014/main" id="{89EC3CB2-30FD-2E7B-27B2-393169463DA7}"/>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CC86733-290F-284F-A769-EF0A47507B7A}" type="slidenum">
              <a:rPr lang="en-US" smtClean="0"/>
              <a:pPr/>
              <a:t>19</a:t>
            </a:fld>
            <a:endParaRPr lang="en-US"/>
          </a:p>
        </p:txBody>
      </p:sp>
      <p:pic>
        <p:nvPicPr>
          <p:cNvPr id="2" name="Audio Recording 31 may 2024 10:16:23">
            <a:hlinkClick r:id="" action="ppaction://media"/>
            <a:extLst>
              <a:ext uri="{FF2B5EF4-FFF2-40B4-BE49-F238E27FC236}">
                <a16:creationId xmlns:a16="http://schemas.microsoft.com/office/drawing/2014/main" id="{7C0E26EA-E37C-BF69-3FFA-03459D5E643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0897" y="6000778"/>
            <a:ext cx="812800" cy="812800"/>
          </a:xfrm>
          <a:prstGeom prst="rect">
            <a:avLst/>
          </a:prstGeom>
        </p:spPr>
      </p:pic>
    </p:spTree>
    <p:extLst>
      <p:ext uri="{BB962C8B-B14F-4D97-AF65-F5344CB8AC3E}">
        <p14:creationId xmlns:p14="http://schemas.microsoft.com/office/powerpoint/2010/main" val="8362961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9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828800" y="304800"/>
            <a:ext cx="8534400" cy="1143000"/>
          </a:xfrm>
        </p:spPr>
        <p:txBody>
          <a:bodyPr>
            <a:normAutofit/>
          </a:bodyPr>
          <a:lstStyle/>
          <a:p>
            <a:pPr algn="ctr"/>
            <a:r>
              <a:rPr lang="en-US" altLang="en-US" sz="4800" dirty="0">
                <a:solidFill>
                  <a:srgbClr val="3B5B6F"/>
                </a:solidFill>
              </a:rPr>
              <a:t>F</a:t>
            </a:r>
            <a:r>
              <a:rPr lang="en-US" altLang="en-US" sz="4800" b="1" dirty="0">
                <a:solidFill>
                  <a:srgbClr val="3B5B6F"/>
                </a:solidFill>
              </a:rPr>
              <a:t>ollow-up</a:t>
            </a:r>
          </a:p>
        </p:txBody>
      </p:sp>
      <p:sp>
        <p:nvSpPr>
          <p:cNvPr id="2" name="Slide Number Placeholder 1">
            <a:extLst>
              <a:ext uri="{FF2B5EF4-FFF2-40B4-BE49-F238E27FC236}">
                <a16:creationId xmlns:a16="http://schemas.microsoft.com/office/drawing/2014/main" id="{56DA7CC6-AF2B-FB4B-9C3B-CE86EFDE4853}"/>
              </a:ext>
            </a:extLst>
          </p:cNvPr>
          <p:cNvSpPr>
            <a:spLocks noGrp="1"/>
          </p:cNvSpPr>
          <p:nvPr>
            <p:ph type="sldNum" sz="quarter" idx="12"/>
          </p:nvPr>
        </p:nvSpPr>
        <p:spPr/>
        <p:txBody>
          <a:bodyPr/>
          <a:lstStyle/>
          <a:p>
            <a:fld id="{7CC86733-290F-284F-A769-EF0A47507B7A}" type="slidenum">
              <a:rPr lang="en-US" smtClean="0"/>
              <a:t>20</a:t>
            </a:fld>
            <a:endParaRPr lang="en-US"/>
          </a:p>
        </p:txBody>
      </p:sp>
      <p:graphicFrame>
        <p:nvGraphicFramePr>
          <p:cNvPr id="7" name="Tabla 7">
            <a:extLst>
              <a:ext uri="{FF2B5EF4-FFF2-40B4-BE49-F238E27FC236}">
                <a16:creationId xmlns:a16="http://schemas.microsoft.com/office/drawing/2014/main" id="{2E8DED71-C3FF-3738-FF98-1BC7B0BC8288}"/>
              </a:ext>
            </a:extLst>
          </p:cNvPr>
          <p:cNvGraphicFramePr>
            <a:graphicFrameLocks noGrp="1"/>
          </p:cNvGraphicFramePr>
          <p:nvPr>
            <p:ph idx="1"/>
            <p:extLst>
              <p:ext uri="{D42A27DB-BD31-4B8C-83A1-F6EECF244321}">
                <p14:modId xmlns:p14="http://schemas.microsoft.com/office/powerpoint/2010/main" val="2587993188"/>
              </p:ext>
            </p:extLst>
          </p:nvPr>
        </p:nvGraphicFramePr>
        <p:xfrm>
          <a:off x="1162844" y="1712043"/>
          <a:ext cx="9866312" cy="3517452"/>
        </p:xfrm>
        <a:graphic>
          <a:graphicData uri="http://schemas.openxmlformats.org/drawingml/2006/table">
            <a:tbl>
              <a:tblPr firstRow="1" bandRow="1">
                <a:tableStyleId>{5C22544A-7EE6-4342-B048-85BDC9FD1C3A}</a:tableStyleId>
              </a:tblPr>
              <a:tblGrid>
                <a:gridCol w="3586536">
                  <a:extLst>
                    <a:ext uri="{9D8B030D-6E8A-4147-A177-3AD203B41FA5}">
                      <a16:colId xmlns:a16="http://schemas.microsoft.com/office/drawing/2014/main" val="2249063006"/>
                    </a:ext>
                  </a:extLst>
                </a:gridCol>
                <a:gridCol w="6279776">
                  <a:extLst>
                    <a:ext uri="{9D8B030D-6E8A-4147-A177-3AD203B41FA5}">
                      <a16:colId xmlns:a16="http://schemas.microsoft.com/office/drawing/2014/main" val="1070509825"/>
                    </a:ext>
                  </a:extLst>
                </a:gridCol>
              </a:tblGrid>
              <a:tr h="499932">
                <a:tc>
                  <a:txBody>
                    <a:bodyPr/>
                    <a:lstStyle/>
                    <a:p>
                      <a:endParaRPr lang="es-MX" sz="2400"/>
                    </a:p>
                  </a:txBody>
                  <a:tcPr>
                    <a:solidFill>
                      <a:srgbClr val="55829B"/>
                    </a:solidFill>
                  </a:tcPr>
                </a:tc>
                <a:tc>
                  <a:txBody>
                    <a:bodyPr/>
                    <a:lstStyle/>
                    <a:p>
                      <a:r>
                        <a:rPr lang="es-MX" sz="2400" dirty="0"/>
                        <a:t>Visual Acuity OS</a:t>
                      </a:r>
                    </a:p>
                  </a:txBody>
                  <a:tcPr>
                    <a:solidFill>
                      <a:srgbClr val="55829B"/>
                    </a:solidFill>
                  </a:tcPr>
                </a:tc>
                <a:extLst>
                  <a:ext uri="{0D108BD9-81ED-4DB2-BD59-A6C34878D82A}">
                    <a16:rowId xmlns:a16="http://schemas.microsoft.com/office/drawing/2014/main" val="2099564419"/>
                  </a:ext>
                </a:extLst>
              </a:tr>
              <a:tr h="370840">
                <a:tc>
                  <a:txBody>
                    <a:bodyPr/>
                    <a:lstStyle/>
                    <a:p>
                      <a:r>
                        <a:rPr lang="es-MX" sz="2400" dirty="0" err="1"/>
                        <a:t>First</a:t>
                      </a:r>
                      <a:r>
                        <a:rPr lang="es-MX" sz="2400" dirty="0"/>
                        <a:t> </a:t>
                      </a:r>
                      <a:r>
                        <a:rPr lang="es-MX" sz="2400" dirty="0" err="1"/>
                        <a:t>visit</a:t>
                      </a:r>
                    </a:p>
                  </a:txBody>
                  <a:tcPr/>
                </a:tc>
                <a:tc>
                  <a:txBody>
                    <a:bodyPr/>
                    <a:lstStyle/>
                    <a:p>
                      <a:r>
                        <a:rPr lang="en-US" sz="2400" kern="1200" dirty="0">
                          <a:solidFill>
                            <a:schemeClr val="dk1"/>
                          </a:solidFill>
                          <a:latin typeface="+mn-lt"/>
                          <a:ea typeface="+mn-ea"/>
                          <a:cs typeface="+mn-cs"/>
                        </a:rPr>
                        <a:t>Counting fingers </a:t>
                      </a:r>
                      <a:r>
                        <a:rPr lang="es-MX" sz="2400" kern="1200" dirty="0">
                          <a:solidFill>
                            <a:schemeClr val="dk1"/>
                          </a:solidFill>
                          <a:latin typeface="+mn-lt"/>
                          <a:ea typeface="+mn-ea"/>
                          <a:cs typeface="+mn-cs"/>
                        </a:rPr>
                        <a:t>at </a:t>
                      </a:r>
                      <a:r>
                        <a:rPr lang="es-MX" sz="2400" dirty="0"/>
                        <a:t>3 feet</a:t>
                      </a:r>
                    </a:p>
                  </a:txBody>
                  <a:tcPr/>
                </a:tc>
                <a:extLst>
                  <a:ext uri="{0D108BD9-81ED-4DB2-BD59-A6C34878D82A}">
                    <a16:rowId xmlns:a16="http://schemas.microsoft.com/office/drawing/2014/main" val="4051467959"/>
                  </a:ext>
                </a:extLst>
              </a:tr>
              <a:tr h="370840">
                <a:tc>
                  <a:txBody>
                    <a:bodyPr/>
                    <a:lstStyle/>
                    <a:p>
                      <a:r>
                        <a:rPr lang="es-MX" sz="2400" dirty="0" err="1"/>
                        <a:t>Second</a:t>
                      </a:r>
                      <a:r>
                        <a:rPr lang="es-MX" sz="2400" dirty="0"/>
                        <a:t> </a:t>
                      </a:r>
                      <a:r>
                        <a:rPr lang="es-MX" sz="2400" dirty="0" err="1"/>
                        <a:t>visit</a:t>
                      </a:r>
                      <a:r>
                        <a:rPr lang="es-MX" sz="2400" dirty="0"/>
                        <a:t> </a:t>
                      </a:r>
                    </a:p>
                  </a:txBody>
                  <a:tcPr/>
                </a:tc>
                <a:tc>
                  <a:txBody>
                    <a:bodyPr/>
                    <a:lstStyle/>
                    <a:p>
                      <a:r>
                        <a:rPr lang="es-MX" sz="2400" dirty="0"/>
                        <a:t>No light perception </a:t>
                      </a:r>
                    </a:p>
                  </a:txBody>
                  <a:tcPr/>
                </a:tc>
                <a:extLst>
                  <a:ext uri="{0D108BD9-81ED-4DB2-BD59-A6C34878D82A}">
                    <a16:rowId xmlns:a16="http://schemas.microsoft.com/office/drawing/2014/main" val="1269729370"/>
                  </a:ext>
                </a:extLst>
              </a:tr>
              <a:tr h="370840">
                <a:tc>
                  <a:txBody>
                    <a:bodyPr/>
                    <a:lstStyle/>
                    <a:p>
                      <a:r>
                        <a:rPr lang="es-MX" sz="2400" dirty="0"/>
                        <a:t>After pulses </a:t>
                      </a:r>
                    </a:p>
                  </a:txBody>
                  <a:tcPr/>
                </a:tc>
                <a:tc>
                  <a:txBody>
                    <a:bodyPr/>
                    <a:lstStyle/>
                    <a:p>
                      <a:r>
                        <a:rPr lang="es-MX" sz="2400" dirty="0"/>
                        <a:t>Hand movement </a:t>
                      </a:r>
                    </a:p>
                  </a:txBody>
                  <a:tcPr/>
                </a:tc>
                <a:extLst>
                  <a:ext uri="{0D108BD9-81ED-4DB2-BD59-A6C34878D82A}">
                    <a16:rowId xmlns:a16="http://schemas.microsoft.com/office/drawing/2014/main" val="210069348"/>
                  </a:ext>
                </a:extLst>
              </a:tr>
              <a:tr h="370840">
                <a:tc>
                  <a:txBody>
                    <a:bodyPr/>
                    <a:lstStyle/>
                    <a:p>
                      <a:r>
                        <a:rPr lang="es-MX" sz="2400" dirty="0"/>
                        <a:t>One week after </a:t>
                      </a:r>
                      <a:r>
                        <a:rPr lang="en-US" sz="2400" b="0" dirty="0"/>
                        <a:t>methylprednisolone</a:t>
                      </a:r>
                      <a:r>
                        <a:rPr lang="en-US" sz="2400" b="1" dirty="0"/>
                        <a:t> </a:t>
                      </a:r>
                      <a:r>
                        <a:rPr lang="es-MX" sz="2400" dirty="0"/>
                        <a:t>pulses</a:t>
                      </a:r>
                    </a:p>
                  </a:txBody>
                  <a:tcPr/>
                </a:tc>
                <a:tc>
                  <a:txBody>
                    <a:bodyPr/>
                    <a:lstStyle/>
                    <a:p>
                      <a:r>
                        <a:rPr lang="es-MX" sz="2400" dirty="0"/>
                        <a:t>Counting fingers at 3 feet</a:t>
                      </a:r>
                    </a:p>
                  </a:txBody>
                  <a:tcPr/>
                </a:tc>
                <a:extLst>
                  <a:ext uri="{0D108BD9-81ED-4DB2-BD59-A6C34878D82A}">
                    <a16:rowId xmlns:a16="http://schemas.microsoft.com/office/drawing/2014/main" val="2608519156"/>
                  </a:ext>
                </a:extLst>
              </a:tr>
              <a:tr h="370839">
                <a:tc>
                  <a:txBody>
                    <a:bodyPr/>
                    <a:lstStyle/>
                    <a:p>
                      <a:pPr lvl="0">
                        <a:buNone/>
                      </a:pPr>
                      <a:r>
                        <a:rPr lang="es-MX" sz="2400" dirty="0" err="1"/>
                        <a:t>Nine</a:t>
                      </a:r>
                      <a:r>
                        <a:rPr lang="es-MX" sz="2400" dirty="0"/>
                        <a:t> </a:t>
                      </a:r>
                      <a:r>
                        <a:rPr lang="es-MX" sz="2400" dirty="0" err="1"/>
                        <a:t>months</a:t>
                      </a:r>
                      <a:r>
                        <a:rPr lang="es-MX" sz="2400" dirty="0"/>
                        <a:t> after </a:t>
                      </a:r>
                      <a:r>
                        <a:rPr lang="es-MX" sz="2400" dirty="0" err="1"/>
                        <a:t>methylprednisolone</a:t>
                      </a:r>
                      <a:r>
                        <a:rPr lang="es-MX" sz="2400" dirty="0"/>
                        <a:t> pulses</a:t>
                      </a:r>
                    </a:p>
                  </a:txBody>
                  <a:tcPr/>
                </a:tc>
                <a:tc>
                  <a:txBody>
                    <a:bodyPr/>
                    <a:lstStyle/>
                    <a:p>
                      <a:pPr lvl="0">
                        <a:buNone/>
                      </a:pPr>
                      <a:r>
                        <a:rPr lang="es-MX" sz="2400" b="0" i="0" u="none" strike="noStrike" noProof="0" dirty="0" err="1">
                          <a:solidFill>
                            <a:srgbClr val="000000"/>
                          </a:solidFill>
                          <a:latin typeface="Calibri"/>
                        </a:rPr>
                        <a:t>Counting</a:t>
                      </a:r>
                      <a:r>
                        <a:rPr lang="es-MX" sz="2400" b="0" i="0" u="none" strike="noStrike" noProof="0" dirty="0">
                          <a:solidFill>
                            <a:srgbClr val="000000"/>
                          </a:solidFill>
                          <a:latin typeface="Calibri"/>
                        </a:rPr>
                        <a:t> </a:t>
                      </a:r>
                      <a:r>
                        <a:rPr lang="es-MX" sz="2400" b="0" i="0" u="none" strike="noStrike" noProof="0" dirty="0" err="1">
                          <a:solidFill>
                            <a:srgbClr val="000000"/>
                          </a:solidFill>
                          <a:latin typeface="Calibri"/>
                        </a:rPr>
                        <a:t>fingers</a:t>
                      </a:r>
                      <a:r>
                        <a:rPr lang="es-MX" sz="2400" b="0" i="0" u="none" strike="noStrike" noProof="0" dirty="0">
                          <a:solidFill>
                            <a:srgbClr val="000000"/>
                          </a:solidFill>
                          <a:latin typeface="Calibri"/>
                        </a:rPr>
                        <a:t> at 3 </a:t>
                      </a:r>
                      <a:r>
                        <a:rPr lang="es-MX" sz="2400" b="0" i="0" u="none" strike="noStrike" noProof="0" dirty="0" err="1">
                          <a:solidFill>
                            <a:srgbClr val="000000"/>
                          </a:solidFill>
                          <a:latin typeface="Calibri"/>
                        </a:rPr>
                        <a:t>feet</a:t>
                      </a:r>
                      <a:endParaRPr lang="en-US" dirty="0"/>
                    </a:p>
                  </a:txBody>
                  <a:tcPr/>
                </a:tc>
                <a:extLst>
                  <a:ext uri="{0D108BD9-81ED-4DB2-BD59-A6C34878D82A}">
                    <a16:rowId xmlns:a16="http://schemas.microsoft.com/office/drawing/2014/main" val="905048164"/>
                  </a:ext>
                </a:extLst>
              </a:tr>
            </a:tbl>
          </a:graphicData>
        </a:graphic>
      </p:graphicFrame>
      <p:sp>
        <p:nvSpPr>
          <p:cNvPr id="8" name="TextBox 5">
            <a:extLst>
              <a:ext uri="{FF2B5EF4-FFF2-40B4-BE49-F238E27FC236}">
                <a16:creationId xmlns:a16="http://schemas.microsoft.com/office/drawing/2014/main" id="{DDF3141C-165A-35AC-C384-BFFEE34819A3}"/>
              </a:ext>
            </a:extLst>
          </p:cNvPr>
          <p:cNvSpPr txBox="1"/>
          <p:nvPr/>
        </p:nvSpPr>
        <p:spPr>
          <a:xfrm>
            <a:off x="5244861" y="5406624"/>
            <a:ext cx="6171570" cy="892552"/>
          </a:xfrm>
          <a:prstGeom prst="rect">
            <a:avLst/>
          </a:prstGeom>
          <a:solidFill>
            <a:schemeClr val="bg1"/>
          </a:solidFill>
          <a:ln>
            <a:solidFill>
              <a:srgbClr val="1F939A"/>
            </a:solidFill>
          </a:ln>
        </p:spPr>
        <p:txBody>
          <a:bodyPr wrap="square" lIns="91440" tIns="45720" rIns="91440" bIns="45720" rtlCol="0" anchor="t">
            <a:spAutoFit/>
          </a:bodyPr>
          <a:lstStyle/>
          <a:p>
            <a:pPr>
              <a:defRPr/>
            </a:pPr>
            <a:r>
              <a:rPr lang="en-US" sz="2600" b="1" dirty="0">
                <a:solidFill>
                  <a:prstClr val="black"/>
                </a:solidFill>
                <a:latin typeface="Comic Sans MS"/>
              </a:rPr>
              <a:t>What additional tests would you order for this patient’s follow-up</a:t>
            </a:r>
            <a:r>
              <a:rPr kumimoji="0" lang="en-US" sz="2600" b="1" i="0" u="none" strike="noStrike" kern="1200" cap="none" spc="0" normalizeH="0" baseline="0" noProof="0" dirty="0">
                <a:ln>
                  <a:noFill/>
                </a:ln>
                <a:solidFill>
                  <a:prstClr val="black"/>
                </a:solidFill>
                <a:effectLst/>
                <a:uLnTx/>
                <a:uFillTx/>
                <a:latin typeface="Comic Sans MS"/>
              </a:rPr>
              <a:t>?</a:t>
            </a:r>
          </a:p>
        </p:txBody>
      </p:sp>
      <p:pic>
        <p:nvPicPr>
          <p:cNvPr id="3" name="Audio Recording 31 may 2024 10:21:43">
            <a:hlinkClick r:id="" action="ppaction://media"/>
            <a:extLst>
              <a:ext uri="{FF2B5EF4-FFF2-40B4-BE49-F238E27FC236}">
                <a16:creationId xmlns:a16="http://schemas.microsoft.com/office/drawing/2014/main" id="{609CED3B-1201-E1DB-140C-B4C39514884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3800" y="6020567"/>
            <a:ext cx="812800" cy="812800"/>
          </a:xfrm>
          <a:prstGeom prst="rect">
            <a:avLst/>
          </a:prstGeom>
        </p:spPr>
      </p:pic>
    </p:spTree>
    <p:extLst>
      <p:ext uri="{BB962C8B-B14F-4D97-AF65-F5344CB8AC3E}">
        <p14:creationId xmlns:p14="http://schemas.microsoft.com/office/powerpoint/2010/main" val="37281932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118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05056A-32C8-E440-8777-DFE8C76CB560}"/>
              </a:ext>
            </a:extLst>
          </p:cNvPr>
          <p:cNvSpPr>
            <a:spLocks noGrp="1"/>
          </p:cNvSpPr>
          <p:nvPr>
            <p:ph type="sldNum" sz="quarter" idx="12"/>
          </p:nvPr>
        </p:nvSpPr>
        <p:spPr/>
        <p:txBody>
          <a:bodyPr/>
          <a:lstStyle/>
          <a:p>
            <a:fld id="{7CC86733-290F-284F-A769-EF0A47507B7A}" type="slidenum">
              <a:rPr lang="en-US" smtClean="0"/>
              <a:t>21</a:t>
            </a:fld>
            <a:endParaRPr lang="en-US"/>
          </a:p>
        </p:txBody>
      </p:sp>
      <p:pic>
        <p:nvPicPr>
          <p:cNvPr id="6" name="Imagen 5">
            <a:extLst>
              <a:ext uri="{FF2B5EF4-FFF2-40B4-BE49-F238E27FC236}">
                <a16:creationId xmlns:a16="http://schemas.microsoft.com/office/drawing/2014/main" id="{D4A9AE6A-2D62-DFAA-1F59-55BA8D236164}"/>
              </a:ext>
            </a:extLst>
          </p:cNvPr>
          <p:cNvPicPr>
            <a:picLocks noChangeAspect="1"/>
          </p:cNvPicPr>
          <p:nvPr/>
        </p:nvPicPr>
        <p:blipFill rotWithShape="1">
          <a:blip r:embed="rId5"/>
          <a:srcRect t="18741" r="2714" b="29583"/>
          <a:stretch/>
        </p:blipFill>
        <p:spPr>
          <a:xfrm>
            <a:off x="250829" y="914402"/>
            <a:ext cx="11593902" cy="4807142"/>
          </a:xfrm>
          <a:prstGeom prst="rect">
            <a:avLst/>
          </a:prstGeom>
        </p:spPr>
      </p:pic>
      <p:sp>
        <p:nvSpPr>
          <p:cNvPr id="7" name="Title 1">
            <a:extLst>
              <a:ext uri="{FF2B5EF4-FFF2-40B4-BE49-F238E27FC236}">
                <a16:creationId xmlns:a16="http://schemas.microsoft.com/office/drawing/2014/main" id="{D2752BBE-2DD7-1AA2-AEFF-F80717793EF4}"/>
              </a:ext>
            </a:extLst>
          </p:cNvPr>
          <p:cNvSpPr txBox="1">
            <a:spLocks/>
          </p:cNvSpPr>
          <p:nvPr/>
        </p:nvSpPr>
        <p:spPr>
          <a:xfrm>
            <a:off x="-163902" y="-328066"/>
            <a:ext cx="11593902" cy="16557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C00000"/>
                </a:solidFill>
                <a:latin typeface="Arial" panose="020B0604020202020204" pitchFamily="34" charset="0"/>
                <a:ea typeface="+mj-ea"/>
                <a:cs typeface="Arial" panose="020B0604020202020204" pitchFamily="34" charset="0"/>
              </a:defRPr>
            </a:lvl1pPr>
          </a:lstStyle>
          <a:p>
            <a:pPr algn="ctr"/>
            <a:r>
              <a:rPr lang="en-US" sz="4000" dirty="0" err="1">
                <a:solidFill>
                  <a:srgbClr val="3B5B6F"/>
                </a:solidFill>
              </a:rPr>
              <a:t>Goldmann</a:t>
            </a:r>
            <a:r>
              <a:rPr lang="en-US" sz="4000" dirty="0">
                <a:solidFill>
                  <a:srgbClr val="3B5B6F"/>
                </a:solidFill>
              </a:rPr>
              <a:t> Visual Field</a:t>
            </a:r>
          </a:p>
        </p:txBody>
      </p:sp>
      <p:sp>
        <p:nvSpPr>
          <p:cNvPr id="11" name="CuadroTexto 10">
            <a:extLst>
              <a:ext uri="{FF2B5EF4-FFF2-40B4-BE49-F238E27FC236}">
                <a16:creationId xmlns:a16="http://schemas.microsoft.com/office/drawing/2014/main" id="{82A7B2A2-64C7-22D1-BB1E-7326D9424709}"/>
              </a:ext>
            </a:extLst>
          </p:cNvPr>
          <p:cNvSpPr txBox="1"/>
          <p:nvPr/>
        </p:nvSpPr>
        <p:spPr>
          <a:xfrm>
            <a:off x="8729961" y="279596"/>
            <a:ext cx="3033395" cy="461665"/>
          </a:xfrm>
          <a:prstGeom prst="rect">
            <a:avLst/>
          </a:prstGeom>
          <a:noFill/>
        </p:spPr>
        <p:txBody>
          <a:bodyPr wrap="none" rtlCol="0">
            <a:spAutoFit/>
          </a:bodyPr>
          <a:lstStyle/>
          <a:p>
            <a:r>
              <a:rPr lang="es-MX" sz="2400" dirty="0">
                <a:solidFill>
                  <a:srgbClr val="3B5B6F"/>
                </a:solidFill>
              </a:rPr>
              <a:t>One week after pulses </a:t>
            </a:r>
          </a:p>
        </p:txBody>
      </p:sp>
      <p:pic>
        <p:nvPicPr>
          <p:cNvPr id="3" name="Audio Recording 31 may 2024 10:26:19">
            <a:hlinkClick r:id="" action="ppaction://media"/>
            <a:extLst>
              <a:ext uri="{FF2B5EF4-FFF2-40B4-BE49-F238E27FC236}">
                <a16:creationId xmlns:a16="http://schemas.microsoft.com/office/drawing/2014/main" id="{48B58FA2-E335-FA73-535E-E496992E7BC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53800" y="6045200"/>
            <a:ext cx="812800" cy="812800"/>
          </a:xfrm>
          <a:prstGeom prst="rect">
            <a:avLst/>
          </a:prstGeom>
        </p:spPr>
      </p:pic>
      <p:sp>
        <p:nvSpPr>
          <p:cNvPr id="5" name="CuadroTexto 3">
            <a:extLst>
              <a:ext uri="{FF2B5EF4-FFF2-40B4-BE49-F238E27FC236}">
                <a16:creationId xmlns:a16="http://schemas.microsoft.com/office/drawing/2014/main" id="{56E17F20-CCCC-0969-11BE-1C9B0F5352F5}"/>
              </a:ext>
            </a:extLst>
          </p:cNvPr>
          <p:cNvSpPr txBox="1"/>
          <p:nvPr/>
        </p:nvSpPr>
        <p:spPr>
          <a:xfrm>
            <a:off x="10877550" y="601725"/>
            <a:ext cx="1314450" cy="369332"/>
          </a:xfrm>
          <a:prstGeom prst="rect">
            <a:avLst/>
          </a:prstGeom>
          <a:noFill/>
        </p:spPr>
        <p:txBody>
          <a:bodyPr wrap="square" rtlCol="0">
            <a:spAutoFit/>
          </a:bodyPr>
          <a:lstStyle/>
          <a:p>
            <a:r>
              <a:rPr lang="es-MX" dirty="0"/>
              <a:t>OD</a:t>
            </a:r>
          </a:p>
        </p:txBody>
      </p:sp>
      <p:sp>
        <p:nvSpPr>
          <p:cNvPr id="9" name="CuadroTexto 6">
            <a:extLst>
              <a:ext uri="{FF2B5EF4-FFF2-40B4-BE49-F238E27FC236}">
                <a16:creationId xmlns:a16="http://schemas.microsoft.com/office/drawing/2014/main" id="{D47DFEBD-C94D-5A74-4C76-4CDE043C2AA0}"/>
              </a:ext>
            </a:extLst>
          </p:cNvPr>
          <p:cNvSpPr txBox="1"/>
          <p:nvPr/>
        </p:nvSpPr>
        <p:spPr>
          <a:xfrm>
            <a:off x="619125" y="623230"/>
            <a:ext cx="1314450" cy="369332"/>
          </a:xfrm>
          <a:prstGeom prst="rect">
            <a:avLst/>
          </a:prstGeom>
          <a:noFill/>
        </p:spPr>
        <p:txBody>
          <a:bodyPr wrap="square" rtlCol="0">
            <a:spAutoFit/>
          </a:bodyPr>
          <a:lstStyle/>
          <a:p>
            <a:r>
              <a:rPr lang="es-MX" dirty="0"/>
              <a:t>OS</a:t>
            </a:r>
          </a:p>
        </p:txBody>
      </p:sp>
    </p:spTree>
    <p:extLst>
      <p:ext uri="{BB962C8B-B14F-4D97-AF65-F5344CB8AC3E}">
        <p14:creationId xmlns:p14="http://schemas.microsoft.com/office/powerpoint/2010/main" val="4381220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8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395A4-9330-9742-4452-6502B9D11594}"/>
            </a:ext>
          </a:extLst>
        </p:cNvPr>
        <p:cNvGrpSpPr/>
        <p:nvPr/>
      </p:nvGrpSpPr>
      <p:grpSpPr>
        <a:xfrm>
          <a:off x="0" y="0"/>
          <a:ext cx="0" cy="0"/>
          <a:chOff x="0" y="0"/>
          <a:chExt cx="0" cy="0"/>
        </a:xfrm>
      </p:grpSpPr>
      <p:sp>
        <p:nvSpPr>
          <p:cNvPr id="7170" name="Rectangle 2">
            <a:extLst>
              <a:ext uri="{FF2B5EF4-FFF2-40B4-BE49-F238E27FC236}">
                <a16:creationId xmlns:a16="http://schemas.microsoft.com/office/drawing/2014/main" id="{27D1B833-A8F0-192C-A401-C1C2792CBA21}"/>
              </a:ext>
            </a:extLst>
          </p:cNvPr>
          <p:cNvSpPr>
            <a:spLocks noGrp="1" noChangeArrowheads="1"/>
          </p:cNvSpPr>
          <p:nvPr>
            <p:ph type="title"/>
          </p:nvPr>
        </p:nvSpPr>
        <p:spPr>
          <a:xfrm>
            <a:off x="1828800" y="304800"/>
            <a:ext cx="8534400" cy="1143000"/>
          </a:xfrm>
        </p:spPr>
        <p:txBody>
          <a:bodyPr>
            <a:normAutofit/>
          </a:bodyPr>
          <a:lstStyle/>
          <a:p>
            <a:pPr algn="ctr"/>
            <a:r>
              <a:rPr lang="en-US" altLang="en-US" sz="4800" dirty="0">
                <a:solidFill>
                  <a:srgbClr val="3B5B6F"/>
                </a:solidFill>
              </a:rPr>
              <a:t>F</a:t>
            </a:r>
            <a:r>
              <a:rPr lang="en-US" altLang="en-US" sz="4800" b="1" dirty="0">
                <a:solidFill>
                  <a:srgbClr val="3B5B6F"/>
                </a:solidFill>
              </a:rPr>
              <a:t>ollow-up</a:t>
            </a:r>
          </a:p>
        </p:txBody>
      </p:sp>
      <p:sp>
        <p:nvSpPr>
          <p:cNvPr id="2" name="Slide Number Placeholder 1">
            <a:extLst>
              <a:ext uri="{FF2B5EF4-FFF2-40B4-BE49-F238E27FC236}">
                <a16:creationId xmlns:a16="http://schemas.microsoft.com/office/drawing/2014/main" id="{9E100BB5-A928-E64D-7378-2EF18729A9F4}"/>
              </a:ext>
            </a:extLst>
          </p:cNvPr>
          <p:cNvSpPr>
            <a:spLocks noGrp="1"/>
          </p:cNvSpPr>
          <p:nvPr>
            <p:ph type="sldNum" sz="quarter" idx="12"/>
          </p:nvPr>
        </p:nvSpPr>
        <p:spPr/>
        <p:txBody>
          <a:bodyPr/>
          <a:lstStyle/>
          <a:p>
            <a:fld id="{7CC86733-290F-284F-A769-EF0A47507B7A}" type="slidenum">
              <a:rPr lang="en-US" smtClean="0"/>
              <a:t>22</a:t>
            </a:fld>
            <a:endParaRPr lang="en-US"/>
          </a:p>
        </p:txBody>
      </p:sp>
      <p:graphicFrame>
        <p:nvGraphicFramePr>
          <p:cNvPr id="7" name="Tabla 7">
            <a:extLst>
              <a:ext uri="{FF2B5EF4-FFF2-40B4-BE49-F238E27FC236}">
                <a16:creationId xmlns:a16="http://schemas.microsoft.com/office/drawing/2014/main" id="{2E016B06-1E4E-EB45-2371-82C710DBB1E2}"/>
              </a:ext>
            </a:extLst>
          </p:cNvPr>
          <p:cNvGraphicFramePr>
            <a:graphicFrameLocks noGrp="1"/>
          </p:cNvGraphicFramePr>
          <p:nvPr>
            <p:ph idx="1"/>
            <p:extLst>
              <p:ext uri="{D42A27DB-BD31-4B8C-83A1-F6EECF244321}">
                <p14:modId xmlns:p14="http://schemas.microsoft.com/office/powerpoint/2010/main" val="1312154031"/>
              </p:ext>
            </p:extLst>
          </p:nvPr>
        </p:nvGraphicFramePr>
        <p:xfrm>
          <a:off x="640926" y="1451084"/>
          <a:ext cx="11360501" cy="3883212"/>
        </p:xfrm>
        <a:graphic>
          <a:graphicData uri="http://schemas.openxmlformats.org/drawingml/2006/table">
            <a:tbl>
              <a:tblPr firstRow="1" bandRow="1">
                <a:tableStyleId>{5C22544A-7EE6-4342-B048-85BDC9FD1C3A}</a:tableStyleId>
              </a:tblPr>
              <a:tblGrid>
                <a:gridCol w="3903945">
                  <a:extLst>
                    <a:ext uri="{9D8B030D-6E8A-4147-A177-3AD203B41FA5}">
                      <a16:colId xmlns:a16="http://schemas.microsoft.com/office/drawing/2014/main" val="2249063006"/>
                    </a:ext>
                  </a:extLst>
                </a:gridCol>
                <a:gridCol w="3084763">
                  <a:extLst>
                    <a:ext uri="{9D8B030D-6E8A-4147-A177-3AD203B41FA5}">
                      <a16:colId xmlns:a16="http://schemas.microsoft.com/office/drawing/2014/main" val="1070509825"/>
                    </a:ext>
                  </a:extLst>
                </a:gridCol>
                <a:gridCol w="4371793">
                  <a:extLst>
                    <a:ext uri="{9D8B030D-6E8A-4147-A177-3AD203B41FA5}">
                      <a16:colId xmlns:a16="http://schemas.microsoft.com/office/drawing/2014/main" val="1429891202"/>
                    </a:ext>
                  </a:extLst>
                </a:gridCol>
              </a:tblGrid>
              <a:tr h="499932">
                <a:tc>
                  <a:txBody>
                    <a:bodyPr/>
                    <a:lstStyle/>
                    <a:p>
                      <a:endParaRPr lang="es-MX" sz="2400"/>
                    </a:p>
                  </a:txBody>
                  <a:tcPr>
                    <a:solidFill>
                      <a:srgbClr val="55829B"/>
                    </a:solidFill>
                  </a:tcPr>
                </a:tc>
                <a:tc>
                  <a:txBody>
                    <a:bodyPr/>
                    <a:lstStyle/>
                    <a:p>
                      <a:r>
                        <a:rPr lang="es-MX" sz="2400" dirty="0"/>
                        <a:t>Visual Acuity OS</a:t>
                      </a:r>
                    </a:p>
                  </a:txBody>
                  <a:tcPr>
                    <a:solidFill>
                      <a:srgbClr val="55829B"/>
                    </a:solidFill>
                  </a:tcPr>
                </a:tc>
                <a:tc>
                  <a:txBody>
                    <a:bodyPr/>
                    <a:lstStyle/>
                    <a:p>
                      <a:pPr lvl="0">
                        <a:buNone/>
                      </a:pPr>
                      <a:r>
                        <a:rPr lang="es-MX" sz="2400" dirty="0"/>
                        <a:t>C reactive </a:t>
                      </a:r>
                      <a:r>
                        <a:rPr lang="es-MX" sz="2400" dirty="0" err="1"/>
                        <a:t>protein</a:t>
                      </a:r>
                    </a:p>
                  </a:txBody>
                  <a:tcPr>
                    <a:solidFill>
                      <a:srgbClr val="55829B"/>
                    </a:solidFill>
                  </a:tcPr>
                </a:tc>
                <a:extLst>
                  <a:ext uri="{0D108BD9-81ED-4DB2-BD59-A6C34878D82A}">
                    <a16:rowId xmlns:a16="http://schemas.microsoft.com/office/drawing/2014/main" val="2099564419"/>
                  </a:ext>
                </a:extLst>
              </a:tr>
              <a:tr h="370840">
                <a:tc>
                  <a:txBody>
                    <a:bodyPr/>
                    <a:lstStyle/>
                    <a:p>
                      <a:r>
                        <a:rPr lang="es-MX" sz="2400" dirty="0" err="1"/>
                        <a:t>First</a:t>
                      </a:r>
                      <a:r>
                        <a:rPr lang="es-MX" sz="2400" dirty="0"/>
                        <a:t> </a:t>
                      </a:r>
                      <a:r>
                        <a:rPr lang="es-MX" sz="2400" dirty="0" err="1"/>
                        <a:t>visit</a:t>
                      </a:r>
                    </a:p>
                  </a:txBody>
                  <a:tcPr/>
                </a:tc>
                <a:tc>
                  <a:txBody>
                    <a:bodyPr/>
                    <a:lstStyle/>
                    <a:p>
                      <a:r>
                        <a:rPr lang="en-US" sz="2400" kern="1200" dirty="0">
                          <a:solidFill>
                            <a:schemeClr val="dk1"/>
                          </a:solidFill>
                          <a:latin typeface="+mn-lt"/>
                          <a:ea typeface="+mn-ea"/>
                          <a:cs typeface="+mn-cs"/>
                        </a:rPr>
                        <a:t>Counting fingers </a:t>
                      </a:r>
                      <a:r>
                        <a:rPr lang="es-MX" sz="2400" kern="1200" dirty="0">
                          <a:solidFill>
                            <a:schemeClr val="dk1"/>
                          </a:solidFill>
                          <a:latin typeface="+mn-lt"/>
                          <a:ea typeface="+mn-ea"/>
                          <a:cs typeface="+mn-cs"/>
                        </a:rPr>
                        <a:t>at </a:t>
                      </a:r>
                      <a:r>
                        <a:rPr lang="es-MX" sz="2400" dirty="0"/>
                        <a:t>3 feet</a:t>
                      </a:r>
                    </a:p>
                  </a:txBody>
                  <a:tcPr/>
                </a:tc>
                <a:tc>
                  <a:txBody>
                    <a:bodyPr/>
                    <a:lstStyle/>
                    <a:p>
                      <a:pPr lvl="0">
                        <a:buNone/>
                      </a:pPr>
                      <a:r>
                        <a:rPr lang="es-MX" sz="2400" dirty="0"/>
                        <a:t>NA</a:t>
                      </a:r>
                    </a:p>
                  </a:txBody>
                  <a:tcPr/>
                </a:tc>
                <a:extLst>
                  <a:ext uri="{0D108BD9-81ED-4DB2-BD59-A6C34878D82A}">
                    <a16:rowId xmlns:a16="http://schemas.microsoft.com/office/drawing/2014/main" val="4051467959"/>
                  </a:ext>
                </a:extLst>
              </a:tr>
              <a:tr h="370840">
                <a:tc>
                  <a:txBody>
                    <a:bodyPr/>
                    <a:lstStyle/>
                    <a:p>
                      <a:r>
                        <a:rPr lang="es-MX" sz="2400" dirty="0" err="1"/>
                        <a:t>Second</a:t>
                      </a:r>
                      <a:r>
                        <a:rPr lang="es-MX" sz="2400" dirty="0"/>
                        <a:t> </a:t>
                      </a:r>
                      <a:r>
                        <a:rPr lang="es-MX" sz="2400" dirty="0" err="1"/>
                        <a:t>visit</a:t>
                      </a:r>
                      <a:r>
                        <a:rPr lang="es-MX" sz="2400" dirty="0"/>
                        <a:t> </a:t>
                      </a:r>
                    </a:p>
                  </a:txBody>
                  <a:tcPr/>
                </a:tc>
                <a:tc>
                  <a:txBody>
                    <a:bodyPr/>
                    <a:lstStyle/>
                    <a:p>
                      <a:r>
                        <a:rPr lang="es-MX" sz="2400" dirty="0"/>
                        <a:t>No light perception </a:t>
                      </a:r>
                    </a:p>
                  </a:txBody>
                  <a:tcPr/>
                </a:tc>
                <a:tc>
                  <a:txBody>
                    <a:bodyPr/>
                    <a:lstStyle/>
                    <a:p>
                      <a:pPr lvl="0" algn="l">
                        <a:lnSpc>
                          <a:spcPct val="100000"/>
                        </a:lnSpc>
                        <a:spcBef>
                          <a:spcPts val="0"/>
                        </a:spcBef>
                        <a:spcAft>
                          <a:spcPts val="0"/>
                        </a:spcAft>
                        <a:buNone/>
                      </a:pPr>
                      <a:r>
                        <a:rPr lang="es-MX" sz="2400" b="1" i="0" u="none" strike="noStrike" noProof="0" dirty="0">
                          <a:solidFill>
                            <a:srgbClr val="3B5B6F"/>
                          </a:solidFill>
                          <a:latin typeface="Arial"/>
                        </a:rPr>
                        <a:t>39.35 (0.10-3.0</a:t>
                      </a:r>
                      <a:r>
                        <a:rPr lang="es-MX" sz="2400" b="0" i="0" u="none" strike="noStrike" noProof="0" dirty="0">
                          <a:solidFill>
                            <a:srgbClr val="3B5B6F"/>
                          </a:solidFill>
                          <a:latin typeface="Arial"/>
                        </a:rPr>
                        <a:t>)</a:t>
                      </a:r>
                    </a:p>
                  </a:txBody>
                  <a:tcPr/>
                </a:tc>
                <a:extLst>
                  <a:ext uri="{0D108BD9-81ED-4DB2-BD59-A6C34878D82A}">
                    <a16:rowId xmlns:a16="http://schemas.microsoft.com/office/drawing/2014/main" val="1269729370"/>
                  </a:ext>
                </a:extLst>
              </a:tr>
              <a:tr h="370840">
                <a:tc>
                  <a:txBody>
                    <a:bodyPr/>
                    <a:lstStyle/>
                    <a:p>
                      <a:r>
                        <a:rPr lang="es-MX" sz="2400" dirty="0"/>
                        <a:t>After pulses </a:t>
                      </a:r>
                    </a:p>
                  </a:txBody>
                  <a:tcPr/>
                </a:tc>
                <a:tc>
                  <a:txBody>
                    <a:bodyPr/>
                    <a:lstStyle/>
                    <a:p>
                      <a:r>
                        <a:rPr lang="es-MX" sz="2400" dirty="0"/>
                        <a:t>Hand movement </a:t>
                      </a:r>
                    </a:p>
                  </a:txBody>
                  <a:tcPr/>
                </a:tc>
                <a:tc>
                  <a:txBody>
                    <a:bodyPr/>
                    <a:lstStyle/>
                    <a:p>
                      <a:pPr lvl="0">
                        <a:buNone/>
                      </a:pPr>
                      <a:r>
                        <a:rPr lang="es-MX" sz="2400" dirty="0"/>
                        <a:t>NA</a:t>
                      </a:r>
                    </a:p>
                  </a:txBody>
                  <a:tcPr/>
                </a:tc>
                <a:extLst>
                  <a:ext uri="{0D108BD9-81ED-4DB2-BD59-A6C34878D82A}">
                    <a16:rowId xmlns:a16="http://schemas.microsoft.com/office/drawing/2014/main" val="210069348"/>
                  </a:ext>
                </a:extLst>
              </a:tr>
              <a:tr h="370840">
                <a:tc>
                  <a:txBody>
                    <a:bodyPr/>
                    <a:lstStyle/>
                    <a:p>
                      <a:r>
                        <a:rPr lang="es-MX" sz="2400" dirty="0"/>
                        <a:t>One week after </a:t>
                      </a:r>
                      <a:r>
                        <a:rPr lang="en-US" sz="2400" b="0" dirty="0"/>
                        <a:t>methylprednisolone</a:t>
                      </a:r>
                      <a:r>
                        <a:rPr lang="en-US" sz="2400" b="1" dirty="0"/>
                        <a:t> </a:t>
                      </a:r>
                      <a:r>
                        <a:rPr lang="es-MX" sz="2400" dirty="0"/>
                        <a:t>pulses</a:t>
                      </a:r>
                    </a:p>
                  </a:txBody>
                  <a:tcPr/>
                </a:tc>
                <a:tc>
                  <a:txBody>
                    <a:bodyPr/>
                    <a:lstStyle/>
                    <a:p>
                      <a:r>
                        <a:rPr lang="es-MX" sz="2400" dirty="0"/>
                        <a:t>Counting fingers at 3 feet</a:t>
                      </a:r>
                    </a:p>
                  </a:txBody>
                  <a:tcPr/>
                </a:tc>
                <a:tc>
                  <a:txBody>
                    <a:bodyPr/>
                    <a:lstStyle/>
                    <a:p>
                      <a:pPr lvl="0">
                        <a:buNone/>
                      </a:pPr>
                      <a:r>
                        <a:rPr lang="es-MX" sz="2400" b="1" i="0" u="none" strike="noStrike" noProof="0" dirty="0">
                          <a:solidFill>
                            <a:srgbClr val="3B5B6F"/>
                          </a:solidFill>
                          <a:latin typeface="Arial"/>
                        </a:rPr>
                        <a:t>1.67 (0.10-3.0</a:t>
                      </a:r>
                      <a:r>
                        <a:rPr lang="es-MX" sz="2400" b="0" i="0" u="none" strike="noStrike" noProof="0" dirty="0">
                          <a:solidFill>
                            <a:srgbClr val="3B5B6F"/>
                          </a:solidFill>
                          <a:latin typeface="Arial"/>
                        </a:rPr>
                        <a:t>)</a:t>
                      </a:r>
                      <a:endParaRPr lang="en-US" dirty="0"/>
                    </a:p>
                  </a:txBody>
                  <a:tcPr/>
                </a:tc>
                <a:extLst>
                  <a:ext uri="{0D108BD9-81ED-4DB2-BD59-A6C34878D82A}">
                    <a16:rowId xmlns:a16="http://schemas.microsoft.com/office/drawing/2014/main" val="2608519156"/>
                  </a:ext>
                </a:extLst>
              </a:tr>
              <a:tr h="370839">
                <a:tc>
                  <a:txBody>
                    <a:bodyPr/>
                    <a:lstStyle/>
                    <a:p>
                      <a:pPr lvl="0">
                        <a:buNone/>
                      </a:pPr>
                      <a:r>
                        <a:rPr lang="es-MX" sz="2400" err="1"/>
                        <a:t>Nine</a:t>
                      </a:r>
                      <a:r>
                        <a:rPr lang="es-MX" sz="2400" dirty="0"/>
                        <a:t> </a:t>
                      </a:r>
                      <a:r>
                        <a:rPr lang="es-MX" sz="2400" err="1"/>
                        <a:t>months</a:t>
                      </a:r>
                      <a:r>
                        <a:rPr lang="es-MX" sz="2400" dirty="0"/>
                        <a:t> after </a:t>
                      </a:r>
                      <a:r>
                        <a:rPr lang="es-MX" sz="2400" err="1"/>
                        <a:t>methylprednisolone</a:t>
                      </a:r>
                      <a:r>
                        <a:rPr lang="es-MX" sz="2400" dirty="0"/>
                        <a:t> pulses</a:t>
                      </a:r>
                    </a:p>
                  </a:txBody>
                  <a:tcPr/>
                </a:tc>
                <a:tc>
                  <a:txBody>
                    <a:bodyPr/>
                    <a:lstStyle/>
                    <a:p>
                      <a:pPr lvl="0">
                        <a:buNone/>
                      </a:pPr>
                      <a:r>
                        <a:rPr lang="es-MX" sz="2400" b="0" i="0" u="none" strike="noStrike" noProof="0" err="1">
                          <a:solidFill>
                            <a:srgbClr val="000000"/>
                          </a:solidFill>
                          <a:latin typeface="Calibri"/>
                        </a:rPr>
                        <a:t>Counting</a:t>
                      </a:r>
                      <a:r>
                        <a:rPr lang="es-MX" sz="2400" b="0" i="0" u="none" strike="noStrike" noProof="0" dirty="0">
                          <a:solidFill>
                            <a:srgbClr val="000000"/>
                          </a:solidFill>
                          <a:latin typeface="Calibri"/>
                        </a:rPr>
                        <a:t> </a:t>
                      </a:r>
                      <a:r>
                        <a:rPr lang="es-MX" sz="2400" b="0" i="0" u="none" strike="noStrike" noProof="0" err="1">
                          <a:solidFill>
                            <a:srgbClr val="000000"/>
                          </a:solidFill>
                          <a:latin typeface="Calibri"/>
                        </a:rPr>
                        <a:t>fingers</a:t>
                      </a:r>
                      <a:r>
                        <a:rPr lang="es-MX" sz="2400" b="0" i="0" u="none" strike="noStrike" noProof="0" dirty="0">
                          <a:solidFill>
                            <a:srgbClr val="000000"/>
                          </a:solidFill>
                          <a:latin typeface="Calibri"/>
                        </a:rPr>
                        <a:t> at 3 </a:t>
                      </a:r>
                      <a:r>
                        <a:rPr lang="es-MX" sz="2400" b="0" i="0" u="none" strike="noStrike" noProof="0" err="1">
                          <a:solidFill>
                            <a:srgbClr val="000000"/>
                          </a:solidFill>
                          <a:latin typeface="Calibri"/>
                        </a:rPr>
                        <a:t>feet</a:t>
                      </a:r>
                      <a:endParaRPr lang="en-US" err="1"/>
                    </a:p>
                  </a:txBody>
                  <a:tcPr/>
                </a:tc>
                <a:tc>
                  <a:txBody>
                    <a:bodyPr/>
                    <a:lstStyle/>
                    <a:p>
                      <a:pPr lvl="0">
                        <a:buNone/>
                      </a:pPr>
                      <a:r>
                        <a:rPr lang="es-MX" sz="2400" b="0" i="0" u="none" strike="noStrike" noProof="0" dirty="0">
                          <a:solidFill>
                            <a:srgbClr val="000000"/>
                          </a:solidFill>
                          <a:latin typeface="Calibri"/>
                        </a:rPr>
                        <a:t>NA</a:t>
                      </a:r>
                    </a:p>
                  </a:txBody>
                  <a:tcPr/>
                </a:tc>
                <a:extLst>
                  <a:ext uri="{0D108BD9-81ED-4DB2-BD59-A6C34878D82A}">
                    <a16:rowId xmlns:a16="http://schemas.microsoft.com/office/drawing/2014/main" val="905048164"/>
                  </a:ext>
                </a:extLst>
              </a:tr>
            </a:tbl>
          </a:graphicData>
        </a:graphic>
      </p:graphicFrame>
      <p:pic>
        <p:nvPicPr>
          <p:cNvPr id="3" name="Audio Recording 31 may 2024 10:27:46">
            <a:hlinkClick r:id="" action="ppaction://media"/>
            <a:extLst>
              <a:ext uri="{FF2B5EF4-FFF2-40B4-BE49-F238E27FC236}">
                <a16:creationId xmlns:a16="http://schemas.microsoft.com/office/drawing/2014/main" id="{08143AE4-B19A-54E0-74D6-1D66A608A98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49654" y="6001709"/>
            <a:ext cx="812800" cy="812800"/>
          </a:xfrm>
          <a:prstGeom prst="rect">
            <a:avLst/>
          </a:prstGeom>
        </p:spPr>
      </p:pic>
    </p:spTree>
    <p:extLst>
      <p:ext uri="{BB962C8B-B14F-4D97-AF65-F5344CB8AC3E}">
        <p14:creationId xmlns:p14="http://schemas.microsoft.com/office/powerpoint/2010/main" val="5561478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90098" y="0"/>
            <a:ext cx="11684000" cy="1391478"/>
          </a:xfrm>
        </p:spPr>
        <p:txBody>
          <a:bodyPr>
            <a:normAutofit/>
          </a:bodyPr>
          <a:lstStyle/>
          <a:p>
            <a:pPr algn="ctr">
              <a:defRPr/>
            </a:pPr>
            <a:r>
              <a:rPr lang="en-US" sz="3600" b="1" dirty="0">
                <a:solidFill>
                  <a:srgbClr val="3B5B6F"/>
                </a:solidFill>
                <a:latin typeface="Arial" panose="020B0604020202020204" pitchFamily="34" charset="0"/>
                <a:cs typeface="Arial" panose="020B0604020202020204" pitchFamily="34" charset="0"/>
              </a:rPr>
              <a:t>Differential Diagnosis</a:t>
            </a:r>
            <a:br>
              <a:rPr lang="en-US" sz="3600" b="1" dirty="0">
                <a:solidFill>
                  <a:srgbClr val="3B5B6F"/>
                </a:solidFill>
                <a:latin typeface="Arial" panose="020B0604020202020204" pitchFamily="34" charset="0"/>
                <a:cs typeface="Arial" panose="020B0604020202020204" pitchFamily="34" charset="0"/>
              </a:rPr>
            </a:br>
            <a:r>
              <a:rPr lang="en-US" sz="3600" b="1" dirty="0">
                <a:solidFill>
                  <a:srgbClr val="3B5B6F"/>
                </a:solidFill>
                <a:latin typeface="Arial" panose="020B0604020202020204" pitchFamily="34" charset="0"/>
                <a:cs typeface="Arial" panose="020B0604020202020204" pitchFamily="34" charset="0"/>
              </a:rPr>
              <a:t> </a:t>
            </a:r>
            <a:endParaRPr lang="en-US" sz="2200" b="1" dirty="0">
              <a:solidFill>
                <a:srgbClr val="3B5B6F"/>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3505056A-32C8-E440-8777-DFE8C76CB560}"/>
              </a:ext>
            </a:extLst>
          </p:cNvPr>
          <p:cNvSpPr>
            <a:spLocks noGrp="1"/>
          </p:cNvSpPr>
          <p:nvPr>
            <p:ph type="sldNum" sz="quarter" idx="12"/>
          </p:nvPr>
        </p:nvSpPr>
        <p:spPr/>
        <p:txBody>
          <a:bodyPr/>
          <a:lstStyle/>
          <a:p>
            <a:fld id="{7CC86733-290F-284F-A769-EF0A47507B7A}" type="slidenum">
              <a:rPr lang="en-US" smtClean="0"/>
              <a:t>23</a:t>
            </a:fld>
            <a:endParaRPr lang="en-US"/>
          </a:p>
        </p:txBody>
      </p:sp>
      <p:sp>
        <p:nvSpPr>
          <p:cNvPr id="5" name="TextBox 4">
            <a:extLst>
              <a:ext uri="{FF2B5EF4-FFF2-40B4-BE49-F238E27FC236}">
                <a16:creationId xmlns:a16="http://schemas.microsoft.com/office/drawing/2014/main" id="{D30A56D6-2920-E045-9351-54E230148514}"/>
              </a:ext>
            </a:extLst>
          </p:cNvPr>
          <p:cNvSpPr txBox="1"/>
          <p:nvPr/>
        </p:nvSpPr>
        <p:spPr>
          <a:xfrm>
            <a:off x="5614987" y="3873914"/>
            <a:ext cx="5991225" cy="892552"/>
          </a:xfrm>
          <a:prstGeom prst="rect">
            <a:avLst/>
          </a:prstGeom>
          <a:solidFill>
            <a:schemeClr val="bg1"/>
          </a:solidFill>
          <a:ln>
            <a:solidFill>
              <a:srgbClr val="1F939A"/>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600" b="1" dirty="0">
                <a:solidFill>
                  <a:prstClr val="black"/>
                </a:solidFill>
                <a:latin typeface="Comic Sans MS" panose="030F0702030302020204" pitchFamily="66" charset="0"/>
              </a:rPr>
              <a:t>Can you eliminate any differential diagnosis at this point</a:t>
            </a:r>
            <a:r>
              <a:rPr kumimoji="0" lang="en-US" sz="26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a:t>
            </a:r>
          </a:p>
        </p:txBody>
      </p:sp>
      <p:sp>
        <p:nvSpPr>
          <p:cNvPr id="4" name="Content Placeholder 2">
            <a:extLst>
              <a:ext uri="{FF2B5EF4-FFF2-40B4-BE49-F238E27FC236}">
                <a16:creationId xmlns:a16="http://schemas.microsoft.com/office/drawing/2014/main" id="{87522041-DCE7-5EA6-33D4-E124152FAFFB}"/>
              </a:ext>
            </a:extLst>
          </p:cNvPr>
          <p:cNvSpPr txBox="1">
            <a:spLocks/>
          </p:cNvSpPr>
          <p:nvPr/>
        </p:nvSpPr>
        <p:spPr>
          <a:xfrm>
            <a:off x="502024" y="1518165"/>
            <a:ext cx="12192000" cy="4711498"/>
          </a:xfrm>
          <a:prstGeom prst="rect">
            <a:avLst/>
          </a:prstGeom>
        </p:spPr>
        <p:txBody>
          <a:bodyPr vert="horz" lIns="91440" tIns="45720" rIns="91440" bIns="45720" numCol="2"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600"/>
              </a:spcAft>
            </a:pPr>
            <a:r>
              <a:rPr lang="en-US" sz="2400" dirty="0">
                <a:solidFill>
                  <a:srgbClr val="3B5B6F"/>
                </a:solidFill>
                <a:latin typeface="Arial"/>
                <a:cs typeface="Arial"/>
              </a:rPr>
              <a:t>Systemic vasculitis – ANCA associated vasculitis (AAV)</a:t>
            </a:r>
            <a:endParaRPr lang="en-US" sz="2400" dirty="0">
              <a:solidFill>
                <a:srgbClr val="3B5B6F"/>
              </a:solidFill>
            </a:endParaRPr>
          </a:p>
          <a:p>
            <a:pPr>
              <a:lnSpc>
                <a:spcPct val="100000"/>
              </a:lnSpc>
              <a:spcAft>
                <a:spcPts val="600"/>
              </a:spcAft>
            </a:pPr>
            <a:r>
              <a:rPr lang="en-US" sz="2400" dirty="0">
                <a:solidFill>
                  <a:srgbClr val="3B5B6F"/>
                </a:solidFill>
              </a:rPr>
              <a:t>Sarcoidosis </a:t>
            </a:r>
          </a:p>
          <a:p>
            <a:pPr>
              <a:lnSpc>
                <a:spcPct val="100000"/>
              </a:lnSpc>
              <a:spcAft>
                <a:spcPts val="600"/>
              </a:spcAft>
            </a:pPr>
            <a:r>
              <a:rPr lang="en-US" sz="2400" dirty="0">
                <a:solidFill>
                  <a:srgbClr val="3B5B6F"/>
                </a:solidFill>
              </a:rPr>
              <a:t>IgG4-related disease</a:t>
            </a:r>
          </a:p>
          <a:p>
            <a:pPr>
              <a:lnSpc>
                <a:spcPct val="100000"/>
              </a:lnSpc>
              <a:spcAft>
                <a:spcPts val="600"/>
              </a:spcAft>
            </a:pPr>
            <a:r>
              <a:rPr lang="en-US" sz="2400" dirty="0">
                <a:solidFill>
                  <a:srgbClr val="3B5B6F"/>
                </a:solidFill>
              </a:rPr>
              <a:t>Idiopathic pachymeningitis</a:t>
            </a:r>
          </a:p>
          <a:p>
            <a:pPr>
              <a:lnSpc>
                <a:spcPct val="100000"/>
              </a:lnSpc>
              <a:spcAft>
                <a:spcPts val="600"/>
              </a:spcAft>
            </a:pPr>
            <a:r>
              <a:rPr lang="en-US" sz="2400" dirty="0">
                <a:solidFill>
                  <a:srgbClr val="3B5B6F"/>
                </a:solidFill>
              </a:rPr>
              <a:t>Infectious</a:t>
            </a:r>
          </a:p>
          <a:p>
            <a:pPr>
              <a:lnSpc>
                <a:spcPct val="100000"/>
              </a:lnSpc>
              <a:spcAft>
                <a:spcPts val="600"/>
              </a:spcAft>
            </a:pPr>
            <a:r>
              <a:rPr lang="en-US" sz="2400" dirty="0">
                <a:solidFill>
                  <a:srgbClr val="3B5B6F"/>
                </a:solidFill>
              </a:rPr>
              <a:t>Neoplastic </a:t>
            </a:r>
          </a:p>
          <a:p>
            <a:pPr>
              <a:lnSpc>
                <a:spcPct val="100000"/>
              </a:lnSpc>
              <a:spcAft>
                <a:spcPts val="600"/>
              </a:spcAft>
            </a:pPr>
            <a:endParaRPr lang="en-US" sz="2200" dirty="0"/>
          </a:p>
        </p:txBody>
      </p:sp>
      <p:pic>
        <p:nvPicPr>
          <p:cNvPr id="3" name="Audio Recording 31 may 2024 10:34:36">
            <a:hlinkClick r:id="" action="ppaction://media"/>
            <a:extLst>
              <a:ext uri="{FF2B5EF4-FFF2-40B4-BE49-F238E27FC236}">
                <a16:creationId xmlns:a16="http://schemas.microsoft.com/office/drawing/2014/main" id="{24B964B8-AF1D-F3F3-7FAF-D5221015AD5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45200"/>
            <a:ext cx="812800" cy="812800"/>
          </a:xfrm>
          <a:prstGeom prst="rect">
            <a:avLst/>
          </a:prstGeom>
        </p:spPr>
      </p:pic>
    </p:spTree>
    <p:extLst>
      <p:ext uri="{BB962C8B-B14F-4D97-AF65-F5344CB8AC3E}">
        <p14:creationId xmlns:p14="http://schemas.microsoft.com/office/powerpoint/2010/main" val="2831319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83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1" y="0"/>
            <a:ext cx="12192001" cy="1391478"/>
          </a:xfrm>
        </p:spPr>
        <p:txBody>
          <a:bodyPr>
            <a:normAutofit/>
          </a:bodyPr>
          <a:lstStyle/>
          <a:p>
            <a:pPr algn="ctr">
              <a:defRPr/>
            </a:pPr>
            <a:r>
              <a:rPr lang="es-MX" sz="3600" dirty="0">
                <a:solidFill>
                  <a:srgbClr val="3B5B6F"/>
                </a:solidFill>
                <a:latin typeface="Arial"/>
                <a:cs typeface="Arial"/>
              </a:rPr>
              <a:t>MPO+ Vasculitis </a:t>
            </a:r>
            <a:br>
              <a:rPr lang="es-MX" sz="3600" dirty="0">
                <a:cs typeface="Arial" panose="020B0604020202020204" pitchFamily="34" charset="0"/>
              </a:rPr>
            </a:br>
            <a:r>
              <a:rPr lang="es-MX" sz="2400" dirty="0" err="1">
                <a:solidFill>
                  <a:srgbClr val="3B5B6F"/>
                </a:solidFill>
                <a:latin typeface="Arial"/>
                <a:cs typeface="Arial"/>
              </a:rPr>
              <a:t>Systemic</a:t>
            </a:r>
            <a:r>
              <a:rPr lang="es-MX" sz="2400" dirty="0">
                <a:solidFill>
                  <a:srgbClr val="3B5B6F"/>
                </a:solidFill>
                <a:latin typeface="Arial"/>
                <a:cs typeface="Arial"/>
              </a:rPr>
              <a:t> </a:t>
            </a:r>
            <a:r>
              <a:rPr lang="es-MX" sz="2400" dirty="0" err="1">
                <a:solidFill>
                  <a:srgbClr val="3B5B6F"/>
                </a:solidFill>
                <a:latin typeface="Arial"/>
                <a:cs typeface="Arial"/>
              </a:rPr>
              <a:t>Manifestations</a:t>
            </a:r>
            <a:r>
              <a:rPr lang="es-MX" sz="2400" dirty="0">
                <a:solidFill>
                  <a:srgbClr val="3B5B6F"/>
                </a:solidFill>
                <a:latin typeface="Arial"/>
                <a:cs typeface="Arial"/>
              </a:rPr>
              <a:t> </a:t>
            </a:r>
            <a:r>
              <a:rPr lang="es-MX" sz="3600" dirty="0">
                <a:solidFill>
                  <a:srgbClr val="3B5B6F"/>
                </a:solidFill>
                <a:latin typeface="Arial"/>
                <a:cs typeface="Arial"/>
              </a:rPr>
              <a:t> </a:t>
            </a:r>
            <a:endParaRPr lang="en-US" sz="2200" b="1" dirty="0">
              <a:solidFill>
                <a:srgbClr val="3B5B6F"/>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3505056A-32C8-E440-8777-DFE8C76CB560}"/>
              </a:ext>
            </a:extLst>
          </p:cNvPr>
          <p:cNvSpPr>
            <a:spLocks noGrp="1"/>
          </p:cNvSpPr>
          <p:nvPr>
            <p:ph type="sldNum" sz="quarter" idx="12"/>
          </p:nvPr>
        </p:nvSpPr>
        <p:spPr/>
        <p:txBody>
          <a:bodyPr/>
          <a:lstStyle/>
          <a:p>
            <a:fld id="{7CC86733-290F-284F-A769-EF0A47507B7A}" type="slidenum">
              <a:rPr lang="en-US" smtClean="0"/>
              <a:t>24</a:t>
            </a:fld>
            <a:endParaRPr lang="en-US"/>
          </a:p>
        </p:txBody>
      </p:sp>
      <mc:AlternateContent xmlns:mc="http://schemas.openxmlformats.org/markup-compatibility/2006" xmlns:a14="http://schemas.microsoft.com/office/drawing/2010/main">
        <mc:Choice Requires="a14">
          <p:graphicFrame>
            <p:nvGraphicFramePr>
              <p:cNvPr id="8" name="Tabla 4">
                <a:extLst>
                  <a:ext uri="{FF2B5EF4-FFF2-40B4-BE49-F238E27FC236}">
                    <a16:creationId xmlns:a16="http://schemas.microsoft.com/office/drawing/2014/main" id="{0326E26A-1FBD-D7D9-9954-3C3FE02F9085}"/>
                  </a:ext>
                </a:extLst>
              </p:cNvPr>
              <p:cNvGraphicFramePr>
                <a:graphicFrameLocks noGrp="1"/>
              </p:cNvGraphicFramePr>
              <p:nvPr>
                <p:ph idx="1"/>
                <p:extLst>
                  <p:ext uri="{D42A27DB-BD31-4B8C-83A1-F6EECF244321}">
                    <p14:modId xmlns:p14="http://schemas.microsoft.com/office/powerpoint/2010/main" val="3192024878"/>
                  </p:ext>
                </p:extLst>
              </p:nvPr>
            </p:nvGraphicFramePr>
            <p:xfrm>
              <a:off x="1107143" y="1694484"/>
              <a:ext cx="4504764" cy="3931920"/>
            </p:xfrm>
            <a:graphic>
              <a:graphicData uri="http://schemas.openxmlformats.org/drawingml/2006/table">
                <a:tbl>
                  <a:tblPr firstRow="1" bandRow="1">
                    <a:tableStyleId>{2D5ABB26-0587-4C30-8999-92F81FD0307C}</a:tableStyleId>
                  </a:tblPr>
                  <a:tblGrid>
                    <a:gridCol w="3321422">
                      <a:extLst>
                        <a:ext uri="{9D8B030D-6E8A-4147-A177-3AD203B41FA5}">
                          <a16:colId xmlns:a16="http://schemas.microsoft.com/office/drawing/2014/main" val="777195862"/>
                        </a:ext>
                      </a:extLst>
                    </a:gridCol>
                    <a:gridCol w="1183342">
                      <a:extLst>
                        <a:ext uri="{9D8B030D-6E8A-4147-A177-3AD203B41FA5}">
                          <a16:colId xmlns:a16="http://schemas.microsoft.com/office/drawing/2014/main" val="2437417622"/>
                        </a:ext>
                      </a:extLst>
                    </a:gridCol>
                  </a:tblGrid>
                  <a:tr h="370840">
                    <a:tc>
                      <a:txBody>
                        <a:bodyPr/>
                        <a:lstStyle/>
                        <a:p>
                          <a:pPr marL="342900" indent="-342900" algn="l">
                            <a:buFont typeface="Arial" panose="020B0604020202020204" pitchFamily="34" charset="0"/>
                            <a:buChar char="•"/>
                          </a:pPr>
                          <a:r>
                            <a:rPr lang="es-MX" sz="2400" b="1" dirty="0">
                              <a:solidFill>
                                <a:srgbClr val="3B5B6F"/>
                              </a:solidFill>
                            </a:rPr>
                            <a:t>Male/Female</a:t>
                          </a:r>
                        </a:p>
                      </a:txBody>
                      <a:tcPr anchor="ctr"/>
                    </a:tc>
                    <a:tc>
                      <a:txBody>
                        <a:bodyPr/>
                        <a:lstStyle/>
                        <a:p>
                          <a:pPr algn="l"/>
                          <a:r>
                            <a:rPr lang="es-MX" sz="2400" b="1" dirty="0">
                              <a:solidFill>
                                <a:srgbClr val="3B5B6F"/>
                              </a:solidFill>
                            </a:rPr>
                            <a:t>1.8:1</a:t>
                          </a:r>
                        </a:p>
                      </a:txBody>
                      <a:tcPr anchor="ctr"/>
                    </a:tc>
                    <a:extLst>
                      <a:ext uri="{0D108BD9-81ED-4DB2-BD59-A6C34878D82A}">
                        <a16:rowId xmlns:a16="http://schemas.microsoft.com/office/drawing/2014/main" val="1710596811"/>
                      </a:ext>
                    </a:extLst>
                  </a:tr>
                  <a:tr h="258781">
                    <a:tc>
                      <a:txBody>
                        <a:bodyPr/>
                        <a:lstStyle/>
                        <a:p>
                          <a:pPr marL="342900" indent="-342900" algn="l">
                            <a:buFont typeface="Arial" panose="020B0604020202020204" pitchFamily="34" charset="0"/>
                            <a:buChar char="•"/>
                          </a:pPr>
                          <a:r>
                            <a:rPr lang="es-MX" sz="2400" b="1" dirty="0">
                              <a:solidFill>
                                <a:srgbClr val="3B5B6F"/>
                              </a:solidFill>
                            </a:rPr>
                            <a:t>Age (yr)</a:t>
                          </a:r>
                        </a:p>
                      </a:txBody>
                      <a:tcPr anchor="ctr"/>
                    </a:tc>
                    <a:tc>
                      <a:txBody>
                        <a:bodyPr/>
                        <a:lstStyle/>
                        <a:p>
                          <a:pPr algn="l"/>
                          <a:r>
                            <a:rPr lang="es-MX" sz="2400" b="1" dirty="0">
                              <a:solidFill>
                                <a:srgbClr val="3B5B6F"/>
                              </a:solidFill>
                            </a:rPr>
                            <a:t>51 </a:t>
                          </a:r>
                          <a:r>
                            <a:rPr lang="es-MX" sz="2400" b="0" i="0" u="none" strike="noStrike" noProof="0" dirty="0">
                              <a:solidFill>
                                <a:srgbClr val="3B5B6F"/>
                              </a:solidFill>
                              <a:latin typeface="Calibri"/>
                            </a:rPr>
                            <a:t>± </a:t>
                          </a:r>
                          <a:r>
                            <a:rPr lang="es-MX" sz="2400" b="1" i="0" u="none" strike="noStrike" noProof="0" dirty="0">
                              <a:solidFill>
                                <a:srgbClr val="3B5B6F"/>
                              </a:solidFill>
                              <a:latin typeface="Calibri"/>
                            </a:rPr>
                            <a:t>17</a:t>
                          </a:r>
                          <a14:m>
                            <m:oMath xmlns:m="http://schemas.openxmlformats.org/officeDocument/2006/math">
                              <m:r>
                                <a:rPr lang="es-MX" sz="2400" b="1" kern="1200" dirty="0" smtClean="0">
                                  <a:solidFill>
                                    <a:srgbClr val="3B5B6F"/>
                                  </a:solidFill>
                                  <a:latin typeface="Cambria Math" panose="02040503050406030204" pitchFamily="18" charset="0"/>
                                  <a:ea typeface="+mn-ea"/>
                                  <a:cs typeface="+mn-cs"/>
                                </a:rPr>
                                <m:t>±</m:t>
                              </m:r>
                              <m:r>
                                <a:rPr lang="en-US" sz="2400" b="1" kern="1200" smtClean="0">
                                  <a:solidFill>
                                    <a:srgbClr val="3B5B6F"/>
                                  </a:solidFill>
                                  <a:latin typeface="Cambria Math" panose="02040503050406030204" pitchFamily="18" charset="0"/>
                                  <a:ea typeface="+mn-ea"/>
                                  <a:cs typeface="+mn-cs"/>
                                </a:rPr>
                                <m:t>𝟏𝟕</m:t>
                              </m:r>
                            </m:oMath>
                          </a14:m>
                          <a:endParaRPr lang="es-MX" sz="2400" b="1" kern="1200" dirty="0">
                            <a:solidFill>
                              <a:srgbClr val="3B5B6F"/>
                            </a:solidFill>
                            <a:latin typeface="+mn-lt"/>
                            <a:ea typeface="+mn-ea"/>
                            <a:cs typeface="+mn-cs"/>
                          </a:endParaRPr>
                        </a:p>
                      </a:txBody>
                      <a:tcPr anchor="ctr"/>
                    </a:tc>
                    <a:extLst>
                      <a:ext uri="{0D108BD9-81ED-4DB2-BD59-A6C34878D82A}">
                        <a16:rowId xmlns:a16="http://schemas.microsoft.com/office/drawing/2014/main" val="328594191"/>
                      </a:ext>
                    </a:extLst>
                  </a:tr>
                  <a:tr h="258781">
                    <a:tc>
                      <a:txBody>
                        <a:bodyPr/>
                        <a:lstStyle/>
                        <a:p>
                          <a:pPr marL="342900" indent="-342900" algn="l">
                            <a:buFont typeface="Arial" panose="020B0604020202020204" pitchFamily="34" charset="0"/>
                            <a:buChar char="•"/>
                          </a:pPr>
                          <a:r>
                            <a:rPr lang="es-MX" sz="2400" b="1" dirty="0">
                              <a:solidFill>
                                <a:srgbClr val="3B5B6F"/>
                              </a:solidFill>
                            </a:rPr>
                            <a:t>Myalgias</a:t>
                          </a:r>
                        </a:p>
                      </a:txBody>
                      <a:tcPr anchor="ctr"/>
                    </a:tc>
                    <a:tc>
                      <a:txBody>
                        <a:bodyPr/>
                        <a:lstStyle/>
                        <a:p>
                          <a:pPr algn="l"/>
                          <a:r>
                            <a:rPr lang="es-MX" sz="2400" b="1" dirty="0">
                              <a:solidFill>
                                <a:srgbClr val="3B5B6F"/>
                              </a:solidFill>
                            </a:rPr>
                            <a:t>57%</a:t>
                          </a:r>
                        </a:p>
                      </a:txBody>
                      <a:tcPr anchor="ctr"/>
                    </a:tc>
                    <a:extLst>
                      <a:ext uri="{0D108BD9-81ED-4DB2-BD59-A6C34878D82A}">
                        <a16:rowId xmlns:a16="http://schemas.microsoft.com/office/drawing/2014/main" val="3084207168"/>
                      </a:ext>
                    </a:extLst>
                  </a:tr>
                  <a:tr h="258781">
                    <a:tc>
                      <a:txBody>
                        <a:bodyPr/>
                        <a:lstStyle/>
                        <a:p>
                          <a:pPr marL="342900" indent="-342900" algn="l">
                            <a:buFont typeface="Arial" panose="020B0604020202020204" pitchFamily="34" charset="0"/>
                            <a:buChar char="•"/>
                          </a:pPr>
                          <a:r>
                            <a:rPr lang="es-MX" sz="2400" b="1" err="1">
                              <a:solidFill>
                                <a:srgbClr val="3B5B6F"/>
                              </a:solidFill>
                            </a:rPr>
                            <a:t>Arthralgias</a:t>
                          </a:r>
                          <a:r>
                            <a:rPr lang="es-MX" sz="2400" b="1" dirty="0">
                              <a:solidFill>
                                <a:srgbClr val="3B5B6F"/>
                              </a:solidFill>
                            </a:rPr>
                            <a:t> </a:t>
                          </a:r>
                          <a:r>
                            <a:rPr lang="es-MX" sz="2400" b="1" err="1">
                              <a:solidFill>
                                <a:srgbClr val="3B5B6F"/>
                              </a:solidFill>
                            </a:rPr>
                            <a:t>or</a:t>
                          </a:r>
                          <a:r>
                            <a:rPr lang="es-MX" sz="2400" b="1" dirty="0">
                              <a:solidFill>
                                <a:srgbClr val="3B5B6F"/>
                              </a:solidFill>
                            </a:rPr>
                            <a:t> </a:t>
                          </a:r>
                          <a:r>
                            <a:rPr lang="es-MX" sz="2400" b="1" err="1">
                              <a:solidFill>
                                <a:srgbClr val="3B5B6F"/>
                              </a:solidFill>
                            </a:rPr>
                            <a:t>arthritis</a:t>
                          </a:r>
                        </a:p>
                      </a:txBody>
                      <a:tcPr anchor="ctr"/>
                    </a:tc>
                    <a:tc>
                      <a:txBody>
                        <a:bodyPr/>
                        <a:lstStyle/>
                        <a:p>
                          <a:pPr algn="l"/>
                          <a:r>
                            <a:rPr lang="es-MX" sz="2400" b="1" dirty="0">
                              <a:solidFill>
                                <a:srgbClr val="3B5B6F"/>
                              </a:solidFill>
                            </a:rPr>
                            <a:t>51%</a:t>
                          </a:r>
                        </a:p>
                      </a:txBody>
                      <a:tcPr anchor="ctr"/>
                    </a:tc>
                    <a:extLst>
                      <a:ext uri="{0D108BD9-81ED-4DB2-BD59-A6C34878D82A}">
                        <a16:rowId xmlns:a16="http://schemas.microsoft.com/office/drawing/2014/main" val="2514722921"/>
                      </a:ext>
                    </a:extLst>
                  </a:tr>
                  <a:tr h="258781">
                    <a:tc>
                      <a:txBody>
                        <a:bodyPr/>
                        <a:lstStyle/>
                        <a:p>
                          <a:pPr marL="342900" indent="-342900" algn="l">
                            <a:buFont typeface="Arial" panose="020B0604020202020204" pitchFamily="34" charset="0"/>
                            <a:buChar char="•"/>
                          </a:pPr>
                          <a:r>
                            <a:rPr lang="es-MX" sz="2400" b="1" dirty="0">
                              <a:solidFill>
                                <a:srgbClr val="3B5B6F"/>
                              </a:solidFill>
                            </a:rPr>
                            <a:t>Fever </a:t>
                          </a:r>
                        </a:p>
                      </a:txBody>
                      <a:tcPr anchor="ctr"/>
                    </a:tc>
                    <a:tc>
                      <a:txBody>
                        <a:bodyPr/>
                        <a:lstStyle/>
                        <a:p>
                          <a:pPr algn="l"/>
                          <a:r>
                            <a:rPr lang="es-MX" sz="2400" b="1" dirty="0">
                              <a:solidFill>
                                <a:srgbClr val="3B5B6F"/>
                              </a:solidFill>
                            </a:rPr>
                            <a:t>62%</a:t>
                          </a:r>
                        </a:p>
                      </a:txBody>
                      <a:tcPr anchor="ctr"/>
                    </a:tc>
                    <a:extLst>
                      <a:ext uri="{0D108BD9-81ED-4DB2-BD59-A6C34878D82A}">
                        <a16:rowId xmlns:a16="http://schemas.microsoft.com/office/drawing/2014/main" val="1585418666"/>
                      </a:ext>
                    </a:extLst>
                  </a:tr>
                  <a:tr h="258781">
                    <a:tc>
                      <a:txBody>
                        <a:bodyPr/>
                        <a:lstStyle/>
                        <a:p>
                          <a:pPr marL="342900" indent="-342900" algn="l">
                            <a:buFont typeface="Arial" panose="020B0604020202020204" pitchFamily="34" charset="0"/>
                            <a:buChar char="•"/>
                          </a:pPr>
                          <a:r>
                            <a:rPr lang="es-MX" sz="2400" b="1" dirty="0">
                              <a:solidFill>
                                <a:srgbClr val="3B5B6F"/>
                              </a:solidFill>
                            </a:rPr>
                            <a:t>Weight loss &gt;2kg</a:t>
                          </a:r>
                        </a:p>
                      </a:txBody>
                      <a:tcPr anchor="ctr"/>
                    </a:tc>
                    <a:tc>
                      <a:txBody>
                        <a:bodyPr/>
                        <a:lstStyle/>
                        <a:p>
                          <a:pPr algn="l"/>
                          <a:r>
                            <a:rPr lang="es-MX" sz="2400" b="1" dirty="0">
                              <a:solidFill>
                                <a:srgbClr val="3B5B6F"/>
                              </a:solidFill>
                            </a:rPr>
                            <a:t>68%</a:t>
                          </a:r>
                        </a:p>
                      </a:txBody>
                      <a:tcPr anchor="ctr"/>
                    </a:tc>
                    <a:extLst>
                      <a:ext uri="{0D108BD9-81ED-4DB2-BD59-A6C34878D82A}">
                        <a16:rowId xmlns:a16="http://schemas.microsoft.com/office/drawing/2014/main" val="1721291798"/>
                      </a:ext>
                    </a:extLst>
                  </a:tr>
                  <a:tr h="258781">
                    <a:tc>
                      <a:txBody>
                        <a:bodyPr/>
                        <a:lstStyle/>
                        <a:p>
                          <a:pPr marL="342900" indent="-342900" algn="l">
                            <a:buFont typeface="Arial" panose="020B0604020202020204" pitchFamily="34" charset="0"/>
                            <a:buChar char="•"/>
                          </a:pPr>
                          <a:r>
                            <a:rPr lang="es-MX" sz="2400" b="1" dirty="0">
                              <a:solidFill>
                                <a:srgbClr val="3B5B6F"/>
                              </a:solidFill>
                            </a:rPr>
                            <a:t>Cutaneous </a:t>
                          </a:r>
                        </a:p>
                      </a:txBody>
                      <a:tcPr anchor="ctr"/>
                    </a:tc>
                    <a:tc>
                      <a:txBody>
                        <a:bodyPr/>
                        <a:lstStyle/>
                        <a:p>
                          <a:pPr algn="l"/>
                          <a:r>
                            <a:rPr lang="es-MX" sz="2400" b="1" dirty="0">
                              <a:solidFill>
                                <a:srgbClr val="3B5B6F"/>
                              </a:solidFill>
                            </a:rPr>
                            <a:t>59%</a:t>
                          </a:r>
                        </a:p>
                      </a:txBody>
                      <a:tcPr anchor="ctr"/>
                    </a:tc>
                    <a:extLst>
                      <a:ext uri="{0D108BD9-81ED-4DB2-BD59-A6C34878D82A}">
                        <a16:rowId xmlns:a16="http://schemas.microsoft.com/office/drawing/2014/main" val="1971537826"/>
                      </a:ext>
                    </a:extLst>
                  </a:tr>
                </a:tbl>
              </a:graphicData>
            </a:graphic>
          </p:graphicFrame>
        </mc:Choice>
        <mc:Fallback xmlns="">
          <p:graphicFrame>
            <p:nvGraphicFramePr>
              <p:cNvPr id="8" name="Tabla 4">
                <a:extLst>
                  <a:ext uri="{FF2B5EF4-FFF2-40B4-BE49-F238E27FC236}">
                    <a16:creationId xmlns:a16="http://schemas.microsoft.com/office/drawing/2014/main" id="{0326E26A-1FBD-D7D9-9954-3C3FE02F9085}"/>
                  </a:ext>
                </a:extLst>
              </p:cNvPr>
              <p:cNvGraphicFramePr>
                <a:graphicFrameLocks noGrp="1"/>
              </p:cNvGraphicFramePr>
              <p:nvPr>
                <p:ph idx="1"/>
                <p:extLst>
                  <p:ext uri="{D42A27DB-BD31-4B8C-83A1-F6EECF244321}">
                    <p14:modId xmlns:p14="http://schemas.microsoft.com/office/powerpoint/2010/main" val="3192024878"/>
                  </p:ext>
                </p:extLst>
              </p:nvPr>
            </p:nvGraphicFramePr>
            <p:xfrm>
              <a:off x="1107143" y="1694484"/>
              <a:ext cx="4504764" cy="3931920"/>
            </p:xfrm>
            <a:graphic>
              <a:graphicData uri="http://schemas.openxmlformats.org/drawingml/2006/table">
                <a:tbl>
                  <a:tblPr firstRow="1" bandRow="1">
                    <a:tableStyleId>{2D5ABB26-0587-4C30-8999-92F81FD0307C}</a:tableStyleId>
                  </a:tblPr>
                  <a:tblGrid>
                    <a:gridCol w="3321422">
                      <a:extLst>
                        <a:ext uri="{9D8B030D-6E8A-4147-A177-3AD203B41FA5}">
                          <a16:colId xmlns:a16="http://schemas.microsoft.com/office/drawing/2014/main" val="777195862"/>
                        </a:ext>
                      </a:extLst>
                    </a:gridCol>
                    <a:gridCol w="1183342">
                      <a:extLst>
                        <a:ext uri="{9D8B030D-6E8A-4147-A177-3AD203B41FA5}">
                          <a16:colId xmlns:a16="http://schemas.microsoft.com/office/drawing/2014/main" val="2437417622"/>
                        </a:ext>
                      </a:extLst>
                    </a:gridCol>
                  </a:tblGrid>
                  <a:tr h="457200">
                    <a:tc>
                      <a:txBody>
                        <a:bodyPr/>
                        <a:lstStyle/>
                        <a:p>
                          <a:pPr marL="342900" indent="-342900" algn="l">
                            <a:buFont typeface="Arial" panose="020B0604020202020204" pitchFamily="34" charset="0"/>
                            <a:buChar char="•"/>
                          </a:pPr>
                          <a:r>
                            <a:rPr lang="es-MX" sz="2400" b="1" dirty="0">
                              <a:solidFill>
                                <a:srgbClr val="3B5B6F"/>
                              </a:solidFill>
                            </a:rPr>
                            <a:t>Male/Female</a:t>
                          </a:r>
                        </a:p>
                      </a:txBody>
                      <a:tcPr anchor="ctr"/>
                    </a:tc>
                    <a:tc>
                      <a:txBody>
                        <a:bodyPr/>
                        <a:lstStyle/>
                        <a:p>
                          <a:pPr algn="l"/>
                          <a:r>
                            <a:rPr lang="es-MX" sz="2400" b="1" dirty="0">
                              <a:solidFill>
                                <a:srgbClr val="3B5B6F"/>
                              </a:solidFill>
                            </a:rPr>
                            <a:t>1.8:1</a:t>
                          </a:r>
                        </a:p>
                      </a:txBody>
                      <a:tcPr anchor="ctr"/>
                    </a:tc>
                    <a:extLst>
                      <a:ext uri="{0D108BD9-81ED-4DB2-BD59-A6C34878D82A}">
                        <a16:rowId xmlns:a16="http://schemas.microsoft.com/office/drawing/2014/main" val="1710596811"/>
                      </a:ext>
                    </a:extLst>
                  </a:tr>
                  <a:tr h="822960">
                    <a:tc>
                      <a:txBody>
                        <a:bodyPr/>
                        <a:lstStyle/>
                        <a:p>
                          <a:pPr marL="342900" indent="-342900" algn="l">
                            <a:buFont typeface="Arial" panose="020B0604020202020204" pitchFamily="34" charset="0"/>
                            <a:buChar char="•"/>
                          </a:pPr>
                          <a:r>
                            <a:rPr lang="es-MX" sz="2400" b="1" dirty="0">
                              <a:solidFill>
                                <a:srgbClr val="3B5B6F"/>
                              </a:solidFill>
                            </a:rPr>
                            <a:t>Age (yr)</a:t>
                          </a:r>
                        </a:p>
                      </a:txBody>
                      <a:tcPr anchor="ctr"/>
                    </a:tc>
                    <a:tc>
                      <a:txBody>
                        <a:bodyPr/>
                        <a:lstStyle/>
                        <a:p>
                          <a:endParaRPr lang="es-MX"/>
                        </a:p>
                      </a:txBody>
                      <a:tcPr anchor="ctr">
                        <a:blipFill>
                          <a:blip r:embed="rId5"/>
                          <a:stretch>
                            <a:fillRect l="-282796" t="-61538" r="-1075" b="-338462"/>
                          </a:stretch>
                        </a:blipFill>
                      </a:tcPr>
                    </a:tc>
                    <a:extLst>
                      <a:ext uri="{0D108BD9-81ED-4DB2-BD59-A6C34878D82A}">
                        <a16:rowId xmlns:a16="http://schemas.microsoft.com/office/drawing/2014/main" val="328594191"/>
                      </a:ext>
                    </a:extLst>
                  </a:tr>
                  <a:tr h="457200">
                    <a:tc>
                      <a:txBody>
                        <a:bodyPr/>
                        <a:lstStyle/>
                        <a:p>
                          <a:pPr marL="342900" indent="-342900" algn="l">
                            <a:buFont typeface="Arial" panose="020B0604020202020204" pitchFamily="34" charset="0"/>
                            <a:buChar char="•"/>
                          </a:pPr>
                          <a:r>
                            <a:rPr lang="es-MX" sz="2400" b="1" dirty="0">
                              <a:solidFill>
                                <a:srgbClr val="3B5B6F"/>
                              </a:solidFill>
                            </a:rPr>
                            <a:t>Myalgias</a:t>
                          </a:r>
                        </a:p>
                      </a:txBody>
                      <a:tcPr anchor="ctr"/>
                    </a:tc>
                    <a:tc>
                      <a:txBody>
                        <a:bodyPr/>
                        <a:lstStyle/>
                        <a:p>
                          <a:pPr algn="l"/>
                          <a:r>
                            <a:rPr lang="es-MX" sz="2400" b="1" dirty="0">
                              <a:solidFill>
                                <a:srgbClr val="3B5B6F"/>
                              </a:solidFill>
                            </a:rPr>
                            <a:t>57%</a:t>
                          </a:r>
                        </a:p>
                      </a:txBody>
                      <a:tcPr anchor="ctr"/>
                    </a:tc>
                    <a:extLst>
                      <a:ext uri="{0D108BD9-81ED-4DB2-BD59-A6C34878D82A}">
                        <a16:rowId xmlns:a16="http://schemas.microsoft.com/office/drawing/2014/main" val="3084207168"/>
                      </a:ext>
                    </a:extLst>
                  </a:tr>
                  <a:tr h="822960">
                    <a:tc>
                      <a:txBody>
                        <a:bodyPr/>
                        <a:lstStyle/>
                        <a:p>
                          <a:pPr marL="342900" indent="-342900" algn="l">
                            <a:buFont typeface="Arial" panose="020B0604020202020204" pitchFamily="34" charset="0"/>
                            <a:buChar char="•"/>
                          </a:pPr>
                          <a:r>
                            <a:rPr lang="es-MX" sz="2400" b="1" err="1">
                              <a:solidFill>
                                <a:srgbClr val="3B5B6F"/>
                              </a:solidFill>
                            </a:rPr>
                            <a:t>Arthralgias</a:t>
                          </a:r>
                          <a:r>
                            <a:rPr lang="es-MX" sz="2400" b="1" dirty="0">
                              <a:solidFill>
                                <a:srgbClr val="3B5B6F"/>
                              </a:solidFill>
                            </a:rPr>
                            <a:t> </a:t>
                          </a:r>
                          <a:r>
                            <a:rPr lang="es-MX" sz="2400" b="1" err="1">
                              <a:solidFill>
                                <a:srgbClr val="3B5B6F"/>
                              </a:solidFill>
                            </a:rPr>
                            <a:t>or</a:t>
                          </a:r>
                          <a:r>
                            <a:rPr lang="es-MX" sz="2400" b="1" dirty="0">
                              <a:solidFill>
                                <a:srgbClr val="3B5B6F"/>
                              </a:solidFill>
                            </a:rPr>
                            <a:t> </a:t>
                          </a:r>
                          <a:r>
                            <a:rPr lang="es-MX" sz="2400" b="1" err="1">
                              <a:solidFill>
                                <a:srgbClr val="3B5B6F"/>
                              </a:solidFill>
                            </a:rPr>
                            <a:t>arthritis</a:t>
                          </a:r>
                        </a:p>
                      </a:txBody>
                      <a:tcPr anchor="ctr"/>
                    </a:tc>
                    <a:tc>
                      <a:txBody>
                        <a:bodyPr/>
                        <a:lstStyle/>
                        <a:p>
                          <a:pPr algn="l"/>
                          <a:r>
                            <a:rPr lang="es-MX" sz="2400" b="1" dirty="0">
                              <a:solidFill>
                                <a:srgbClr val="3B5B6F"/>
                              </a:solidFill>
                            </a:rPr>
                            <a:t>51%</a:t>
                          </a:r>
                        </a:p>
                      </a:txBody>
                      <a:tcPr anchor="ctr"/>
                    </a:tc>
                    <a:extLst>
                      <a:ext uri="{0D108BD9-81ED-4DB2-BD59-A6C34878D82A}">
                        <a16:rowId xmlns:a16="http://schemas.microsoft.com/office/drawing/2014/main" val="2514722921"/>
                      </a:ext>
                    </a:extLst>
                  </a:tr>
                  <a:tr h="457200">
                    <a:tc>
                      <a:txBody>
                        <a:bodyPr/>
                        <a:lstStyle/>
                        <a:p>
                          <a:pPr marL="342900" indent="-342900" algn="l">
                            <a:buFont typeface="Arial" panose="020B0604020202020204" pitchFamily="34" charset="0"/>
                            <a:buChar char="•"/>
                          </a:pPr>
                          <a:r>
                            <a:rPr lang="es-MX" sz="2400" b="1" dirty="0">
                              <a:solidFill>
                                <a:srgbClr val="3B5B6F"/>
                              </a:solidFill>
                            </a:rPr>
                            <a:t>Fever </a:t>
                          </a:r>
                        </a:p>
                      </a:txBody>
                      <a:tcPr anchor="ctr"/>
                    </a:tc>
                    <a:tc>
                      <a:txBody>
                        <a:bodyPr/>
                        <a:lstStyle/>
                        <a:p>
                          <a:pPr algn="l"/>
                          <a:r>
                            <a:rPr lang="es-MX" sz="2400" b="1" dirty="0">
                              <a:solidFill>
                                <a:srgbClr val="3B5B6F"/>
                              </a:solidFill>
                            </a:rPr>
                            <a:t>62%</a:t>
                          </a:r>
                        </a:p>
                      </a:txBody>
                      <a:tcPr anchor="ctr"/>
                    </a:tc>
                    <a:extLst>
                      <a:ext uri="{0D108BD9-81ED-4DB2-BD59-A6C34878D82A}">
                        <a16:rowId xmlns:a16="http://schemas.microsoft.com/office/drawing/2014/main" val="1585418666"/>
                      </a:ext>
                    </a:extLst>
                  </a:tr>
                  <a:tr h="457200">
                    <a:tc>
                      <a:txBody>
                        <a:bodyPr/>
                        <a:lstStyle/>
                        <a:p>
                          <a:pPr marL="342900" indent="-342900" algn="l">
                            <a:buFont typeface="Arial" panose="020B0604020202020204" pitchFamily="34" charset="0"/>
                            <a:buChar char="•"/>
                          </a:pPr>
                          <a:r>
                            <a:rPr lang="es-MX" sz="2400" b="1" dirty="0">
                              <a:solidFill>
                                <a:srgbClr val="3B5B6F"/>
                              </a:solidFill>
                            </a:rPr>
                            <a:t>Weight loss &gt;2kg</a:t>
                          </a:r>
                        </a:p>
                      </a:txBody>
                      <a:tcPr anchor="ctr"/>
                    </a:tc>
                    <a:tc>
                      <a:txBody>
                        <a:bodyPr/>
                        <a:lstStyle/>
                        <a:p>
                          <a:pPr algn="l"/>
                          <a:r>
                            <a:rPr lang="es-MX" sz="2400" b="1" dirty="0">
                              <a:solidFill>
                                <a:srgbClr val="3B5B6F"/>
                              </a:solidFill>
                            </a:rPr>
                            <a:t>68%</a:t>
                          </a:r>
                        </a:p>
                      </a:txBody>
                      <a:tcPr anchor="ctr"/>
                    </a:tc>
                    <a:extLst>
                      <a:ext uri="{0D108BD9-81ED-4DB2-BD59-A6C34878D82A}">
                        <a16:rowId xmlns:a16="http://schemas.microsoft.com/office/drawing/2014/main" val="1721291798"/>
                      </a:ext>
                    </a:extLst>
                  </a:tr>
                  <a:tr h="457200">
                    <a:tc>
                      <a:txBody>
                        <a:bodyPr/>
                        <a:lstStyle/>
                        <a:p>
                          <a:pPr marL="342900" indent="-342900" algn="l">
                            <a:buFont typeface="Arial" panose="020B0604020202020204" pitchFamily="34" charset="0"/>
                            <a:buChar char="•"/>
                          </a:pPr>
                          <a:r>
                            <a:rPr lang="es-MX" sz="2400" b="1" dirty="0">
                              <a:solidFill>
                                <a:srgbClr val="3B5B6F"/>
                              </a:solidFill>
                            </a:rPr>
                            <a:t>Cutaneous </a:t>
                          </a:r>
                        </a:p>
                      </a:txBody>
                      <a:tcPr anchor="ctr"/>
                    </a:tc>
                    <a:tc>
                      <a:txBody>
                        <a:bodyPr/>
                        <a:lstStyle/>
                        <a:p>
                          <a:pPr algn="l"/>
                          <a:r>
                            <a:rPr lang="es-MX" sz="2400" b="1" dirty="0">
                              <a:solidFill>
                                <a:srgbClr val="3B5B6F"/>
                              </a:solidFill>
                            </a:rPr>
                            <a:t>59%</a:t>
                          </a:r>
                        </a:p>
                      </a:txBody>
                      <a:tcPr anchor="ctr"/>
                    </a:tc>
                    <a:extLst>
                      <a:ext uri="{0D108BD9-81ED-4DB2-BD59-A6C34878D82A}">
                        <a16:rowId xmlns:a16="http://schemas.microsoft.com/office/drawing/2014/main" val="1971537826"/>
                      </a:ext>
                    </a:extLst>
                  </a:tr>
                </a:tbl>
              </a:graphicData>
            </a:graphic>
          </p:graphicFrame>
        </mc:Fallback>
      </mc:AlternateContent>
      <p:graphicFrame>
        <p:nvGraphicFramePr>
          <p:cNvPr id="5" name="Tabla 4">
            <a:extLst>
              <a:ext uri="{FF2B5EF4-FFF2-40B4-BE49-F238E27FC236}">
                <a16:creationId xmlns:a16="http://schemas.microsoft.com/office/drawing/2014/main" id="{7BEEC2CA-D0EF-0C08-9A33-766CFB5C7B12}"/>
              </a:ext>
            </a:extLst>
          </p:cNvPr>
          <p:cNvGraphicFramePr>
            <a:graphicFrameLocks/>
          </p:cNvGraphicFramePr>
          <p:nvPr>
            <p:extLst>
              <p:ext uri="{D42A27DB-BD31-4B8C-83A1-F6EECF244321}">
                <p14:modId xmlns:p14="http://schemas.microsoft.com/office/powerpoint/2010/main" val="180188292"/>
              </p:ext>
            </p:extLst>
          </p:nvPr>
        </p:nvGraphicFramePr>
        <p:xfrm>
          <a:off x="6096002" y="1983151"/>
          <a:ext cx="5257798" cy="2743200"/>
        </p:xfrm>
        <a:graphic>
          <a:graphicData uri="http://schemas.openxmlformats.org/drawingml/2006/table">
            <a:tbl>
              <a:tblPr firstRow="1" bandRow="1">
                <a:tableStyleId>{2D5ABB26-0587-4C30-8999-92F81FD0307C}</a:tableStyleId>
              </a:tblPr>
              <a:tblGrid>
                <a:gridCol w="3388657">
                  <a:extLst>
                    <a:ext uri="{9D8B030D-6E8A-4147-A177-3AD203B41FA5}">
                      <a16:colId xmlns:a16="http://schemas.microsoft.com/office/drawing/2014/main" val="777195862"/>
                    </a:ext>
                  </a:extLst>
                </a:gridCol>
                <a:gridCol w="1869141">
                  <a:extLst>
                    <a:ext uri="{9D8B030D-6E8A-4147-A177-3AD203B41FA5}">
                      <a16:colId xmlns:a16="http://schemas.microsoft.com/office/drawing/2014/main" val="2437417622"/>
                    </a:ext>
                  </a:extLst>
                </a:gridCol>
              </a:tblGrid>
              <a:tr h="258781">
                <a:tc>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MX" sz="2400" b="1" kern="1200" dirty="0">
                          <a:solidFill>
                            <a:srgbClr val="3B5B6F"/>
                          </a:solidFill>
                        </a:rPr>
                        <a:t>Ear, nose and throat</a:t>
                      </a:r>
                      <a:endParaRPr lang="es-MX" sz="2400" b="1" kern="1200">
                        <a:solidFill>
                          <a:srgbClr val="3B5B6F"/>
                        </a:solidFill>
                        <a:latin typeface="+mn-lt"/>
                        <a:ea typeface="+mn-ea"/>
                        <a:cs typeface="+mn-cs"/>
                      </a:endParaRPr>
                    </a:p>
                  </a:txBody>
                  <a:tcPr anchor="ctr"/>
                </a:tc>
                <a:tc>
                  <a:txBody>
                    <a:bodyPr/>
                    <a:lstStyle/>
                    <a:p>
                      <a:pPr algn="l"/>
                      <a:r>
                        <a:rPr lang="es-MX" sz="2400" b="1" dirty="0">
                          <a:solidFill>
                            <a:srgbClr val="3B5B6F"/>
                          </a:solidFill>
                        </a:rPr>
                        <a:t>5%</a:t>
                      </a:r>
                    </a:p>
                  </a:txBody>
                  <a:tcPr anchor="ctr"/>
                </a:tc>
                <a:extLst>
                  <a:ext uri="{0D108BD9-81ED-4DB2-BD59-A6C34878D82A}">
                    <a16:rowId xmlns:a16="http://schemas.microsoft.com/office/drawing/2014/main" val="3983003333"/>
                  </a:ext>
                </a:extLst>
              </a:tr>
              <a:tr h="258781">
                <a:tc>
                  <a:txBody>
                    <a:bodyPr/>
                    <a:lstStyle/>
                    <a:p>
                      <a:pPr marL="342900" indent="-342900" algn="l">
                        <a:buFont typeface="Arial" panose="020B0604020202020204" pitchFamily="34" charset="0"/>
                        <a:buChar char="•"/>
                      </a:pPr>
                      <a:r>
                        <a:rPr lang="es-MX" sz="2400" b="1" dirty="0">
                          <a:solidFill>
                            <a:srgbClr val="3B5B6F"/>
                          </a:solidFill>
                        </a:rPr>
                        <a:t>Chest</a:t>
                      </a:r>
                    </a:p>
                  </a:txBody>
                  <a:tcPr anchor="ctr"/>
                </a:tc>
                <a:tc>
                  <a:txBody>
                    <a:bodyPr/>
                    <a:lstStyle/>
                    <a:p>
                      <a:pPr algn="l"/>
                      <a:r>
                        <a:rPr lang="es-MX" sz="2400" b="1" dirty="0">
                          <a:solidFill>
                            <a:srgbClr val="3B5B6F"/>
                          </a:solidFill>
                        </a:rPr>
                        <a:t>15%</a:t>
                      </a:r>
                    </a:p>
                  </a:txBody>
                  <a:tcPr anchor="ctr"/>
                </a:tc>
                <a:extLst>
                  <a:ext uri="{0D108BD9-81ED-4DB2-BD59-A6C34878D82A}">
                    <a16:rowId xmlns:a16="http://schemas.microsoft.com/office/drawing/2014/main" val="716832564"/>
                  </a:ext>
                </a:extLst>
              </a:tr>
              <a:tr h="258781">
                <a:tc>
                  <a:txBody>
                    <a:bodyPr/>
                    <a:lstStyle/>
                    <a:p>
                      <a:pPr marL="342900" indent="-342900" algn="l">
                        <a:buFont typeface="Arial" panose="020B0604020202020204" pitchFamily="34" charset="0"/>
                        <a:buChar char="•"/>
                      </a:pPr>
                      <a:r>
                        <a:rPr lang="es-MX" sz="2400" b="1" dirty="0">
                          <a:solidFill>
                            <a:srgbClr val="3B5B6F"/>
                          </a:solidFill>
                        </a:rPr>
                        <a:t>Cardiovascular</a:t>
                      </a:r>
                    </a:p>
                  </a:txBody>
                  <a:tcPr anchor="ctr"/>
                </a:tc>
                <a:tc>
                  <a:txBody>
                    <a:bodyPr/>
                    <a:lstStyle/>
                    <a:p>
                      <a:pPr algn="l"/>
                      <a:r>
                        <a:rPr lang="es-MX" sz="2400" b="1" dirty="0">
                          <a:solidFill>
                            <a:srgbClr val="3B5B6F"/>
                          </a:solidFill>
                        </a:rPr>
                        <a:t>23%</a:t>
                      </a:r>
                    </a:p>
                  </a:txBody>
                  <a:tcPr anchor="ctr"/>
                </a:tc>
                <a:extLst>
                  <a:ext uri="{0D108BD9-81ED-4DB2-BD59-A6C34878D82A}">
                    <a16:rowId xmlns:a16="http://schemas.microsoft.com/office/drawing/2014/main" val="2870800097"/>
                  </a:ext>
                </a:extLst>
              </a:tr>
              <a:tr h="258781">
                <a:tc>
                  <a:txBody>
                    <a:bodyPr/>
                    <a:lstStyle/>
                    <a:p>
                      <a:pPr marL="342900" indent="-342900" algn="l">
                        <a:buFont typeface="Arial" panose="020B0604020202020204" pitchFamily="34" charset="0"/>
                        <a:buChar char="•"/>
                      </a:pPr>
                      <a:r>
                        <a:rPr lang="es-MX" sz="2400" b="1" dirty="0">
                          <a:solidFill>
                            <a:srgbClr val="3B5B6F"/>
                          </a:solidFill>
                        </a:rPr>
                        <a:t>Abdominal</a:t>
                      </a:r>
                    </a:p>
                  </a:txBody>
                  <a:tcPr anchor="ctr"/>
                </a:tc>
                <a:tc>
                  <a:txBody>
                    <a:bodyPr/>
                    <a:lstStyle/>
                    <a:p>
                      <a:pPr algn="l"/>
                      <a:r>
                        <a:rPr lang="es-MX" sz="2400" b="1" dirty="0">
                          <a:solidFill>
                            <a:srgbClr val="3B5B6F"/>
                          </a:solidFill>
                        </a:rPr>
                        <a:t>45%</a:t>
                      </a:r>
                    </a:p>
                  </a:txBody>
                  <a:tcPr anchor="ctr"/>
                </a:tc>
                <a:extLst>
                  <a:ext uri="{0D108BD9-81ED-4DB2-BD59-A6C34878D82A}">
                    <a16:rowId xmlns:a16="http://schemas.microsoft.com/office/drawing/2014/main" val="988381222"/>
                  </a:ext>
                </a:extLst>
              </a:tr>
              <a:tr h="258781">
                <a:tc>
                  <a:txBody>
                    <a:bodyPr/>
                    <a:lstStyle/>
                    <a:p>
                      <a:pPr marL="342900" indent="-342900" algn="l">
                        <a:buFont typeface="Arial" panose="020B0604020202020204" pitchFamily="34" charset="0"/>
                        <a:buChar char="•"/>
                      </a:pPr>
                      <a:r>
                        <a:rPr lang="es-MX" sz="2400" b="1" dirty="0">
                          <a:solidFill>
                            <a:srgbClr val="3B5B6F"/>
                          </a:solidFill>
                        </a:rPr>
                        <a:t>Renal</a:t>
                      </a:r>
                    </a:p>
                  </a:txBody>
                  <a:tcPr anchor="ctr"/>
                </a:tc>
                <a:tc>
                  <a:txBody>
                    <a:bodyPr/>
                    <a:lstStyle/>
                    <a:p>
                      <a:pPr algn="l"/>
                      <a:r>
                        <a:rPr lang="es-MX" sz="2400" b="1" dirty="0">
                          <a:solidFill>
                            <a:srgbClr val="3B5B6F"/>
                          </a:solidFill>
                        </a:rPr>
                        <a:t>49%</a:t>
                      </a:r>
                    </a:p>
                  </a:txBody>
                  <a:tcPr anchor="ctr"/>
                </a:tc>
                <a:extLst>
                  <a:ext uri="{0D108BD9-81ED-4DB2-BD59-A6C34878D82A}">
                    <a16:rowId xmlns:a16="http://schemas.microsoft.com/office/drawing/2014/main" val="500392059"/>
                  </a:ext>
                </a:extLst>
              </a:tr>
              <a:tr h="258781">
                <a:tc>
                  <a:txBody>
                    <a:bodyPr/>
                    <a:lstStyle/>
                    <a:p>
                      <a:pPr marL="342900" indent="-342900" algn="l">
                        <a:buFont typeface="Arial" panose="020B0604020202020204" pitchFamily="34" charset="0"/>
                        <a:buChar char="•"/>
                      </a:pPr>
                      <a:r>
                        <a:rPr lang="es-MX" sz="2400" b="1" u="sng" dirty="0">
                          <a:solidFill>
                            <a:srgbClr val="3B5B6F"/>
                          </a:solidFill>
                        </a:rPr>
                        <a:t>Nervous system</a:t>
                      </a:r>
                    </a:p>
                  </a:txBody>
                  <a:tcPr anchor="ctr"/>
                </a:tc>
                <a:tc>
                  <a:txBody>
                    <a:bodyPr/>
                    <a:lstStyle/>
                    <a:p>
                      <a:pPr algn="l"/>
                      <a:r>
                        <a:rPr lang="es-MX" sz="2400" b="1" u="sng" dirty="0">
                          <a:solidFill>
                            <a:srgbClr val="3B5B6F"/>
                          </a:solidFill>
                        </a:rPr>
                        <a:t>75%</a:t>
                      </a:r>
                    </a:p>
                  </a:txBody>
                  <a:tcPr anchor="ctr"/>
                </a:tc>
                <a:extLst>
                  <a:ext uri="{0D108BD9-81ED-4DB2-BD59-A6C34878D82A}">
                    <a16:rowId xmlns:a16="http://schemas.microsoft.com/office/drawing/2014/main" val="303347244"/>
                  </a:ext>
                </a:extLst>
              </a:tr>
            </a:tbl>
          </a:graphicData>
        </a:graphic>
      </p:graphicFrame>
      <p:pic>
        <p:nvPicPr>
          <p:cNvPr id="3" name="Audio Recording 31 may 2024 10:42:41">
            <a:hlinkClick r:id="" action="ppaction://media"/>
            <a:extLst>
              <a:ext uri="{FF2B5EF4-FFF2-40B4-BE49-F238E27FC236}">
                <a16:creationId xmlns:a16="http://schemas.microsoft.com/office/drawing/2014/main" id="{AF23DE4A-4119-FA8B-2360-53B85FE45A0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56034" y="6045200"/>
            <a:ext cx="812800" cy="812800"/>
          </a:xfrm>
          <a:prstGeom prst="rect">
            <a:avLst/>
          </a:prstGeom>
        </p:spPr>
      </p:pic>
    </p:spTree>
    <p:extLst>
      <p:ext uri="{BB962C8B-B14F-4D97-AF65-F5344CB8AC3E}">
        <p14:creationId xmlns:p14="http://schemas.microsoft.com/office/powerpoint/2010/main" val="34842619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3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F80AE7-E093-7E37-C51E-643256C412A6}"/>
              </a:ext>
            </a:extLst>
          </p:cNvPr>
          <p:cNvSpPr>
            <a:spLocks noGrp="1"/>
          </p:cNvSpPr>
          <p:nvPr>
            <p:ph type="title"/>
          </p:nvPr>
        </p:nvSpPr>
        <p:spPr>
          <a:xfrm>
            <a:off x="838200" y="365125"/>
            <a:ext cx="11063068" cy="1325563"/>
          </a:xfrm>
        </p:spPr>
        <p:txBody>
          <a:bodyPr>
            <a:normAutofit/>
          </a:bodyPr>
          <a:lstStyle/>
          <a:p>
            <a:r>
              <a:rPr lang="en-US" sz="3400" dirty="0">
                <a:solidFill>
                  <a:srgbClr val="3B5B6F"/>
                </a:solidFill>
              </a:rPr>
              <a:t>Microscopic </a:t>
            </a:r>
            <a:r>
              <a:rPr lang="en-US" sz="3400" dirty="0" err="1">
                <a:solidFill>
                  <a:srgbClr val="3B5B6F"/>
                </a:solidFill>
              </a:rPr>
              <a:t>polyangitis</a:t>
            </a:r>
            <a:r>
              <a:rPr lang="en-US" sz="3400" dirty="0">
                <a:solidFill>
                  <a:srgbClr val="3B5B6F"/>
                </a:solidFill>
              </a:rPr>
              <a:t> - </a:t>
            </a:r>
            <a:r>
              <a:rPr lang="es-MX" sz="3400" dirty="0">
                <a:solidFill>
                  <a:srgbClr val="3B5B6F"/>
                </a:solidFill>
                <a:effectLst/>
                <a:latin typeface="Helvetica" pitchFamily="2" charset="0"/>
              </a:rPr>
              <a:t>anti-MPO immunoassay </a:t>
            </a:r>
            <a:endParaRPr lang="en-US" sz="3400" dirty="0">
              <a:solidFill>
                <a:srgbClr val="3B5B6F"/>
              </a:solidFill>
            </a:endParaRPr>
          </a:p>
        </p:txBody>
      </p:sp>
      <p:sp>
        <p:nvSpPr>
          <p:cNvPr id="3" name="Marcador de contenido 2">
            <a:extLst>
              <a:ext uri="{FF2B5EF4-FFF2-40B4-BE49-F238E27FC236}">
                <a16:creationId xmlns:a16="http://schemas.microsoft.com/office/drawing/2014/main" id="{0D6C0E12-251A-80C8-FD95-F8F74EA38793}"/>
              </a:ext>
            </a:extLst>
          </p:cNvPr>
          <p:cNvSpPr>
            <a:spLocks noGrp="1"/>
          </p:cNvSpPr>
          <p:nvPr>
            <p:ph idx="1"/>
          </p:nvPr>
        </p:nvSpPr>
        <p:spPr/>
        <p:txBody>
          <a:bodyPr vert="horz" lIns="91440" tIns="45720" rIns="91440" bIns="45720" rtlCol="0" anchor="t">
            <a:normAutofit/>
          </a:bodyPr>
          <a:lstStyle/>
          <a:p>
            <a:pPr marL="0" indent="0">
              <a:buNone/>
            </a:pPr>
            <a:r>
              <a:rPr lang="es-MX" dirty="0">
                <a:solidFill>
                  <a:srgbClr val="3B5B6F"/>
                </a:solidFill>
                <a:latin typeface="Helvetica"/>
                <a:cs typeface="Helvetica"/>
              </a:rPr>
              <a:t>Meta-analysis report</a:t>
            </a:r>
          </a:p>
          <a:p>
            <a:r>
              <a:rPr lang="es-MX" dirty="0">
                <a:solidFill>
                  <a:srgbClr val="3B5B6F"/>
                </a:solidFill>
                <a:latin typeface="Helvetica"/>
                <a:cs typeface="Helvetica"/>
              </a:rPr>
              <a:t>S</a:t>
            </a:r>
            <a:r>
              <a:rPr lang="es-MX" dirty="0">
                <a:solidFill>
                  <a:srgbClr val="3B5B6F"/>
                </a:solidFill>
                <a:effectLst/>
                <a:latin typeface="Helvetica"/>
                <a:cs typeface="Helvetica"/>
              </a:rPr>
              <a:t>ensitivity is 58.1% (34.6% to 78.5%)</a:t>
            </a:r>
            <a:r>
              <a:rPr lang="es-MX" dirty="0">
                <a:solidFill>
                  <a:srgbClr val="3B5B6F"/>
                </a:solidFill>
                <a:latin typeface="Helvetica"/>
                <a:cs typeface="Helvetica"/>
              </a:rPr>
              <a:t> </a:t>
            </a:r>
            <a:endParaRPr lang="es-MX" dirty="0">
              <a:solidFill>
                <a:srgbClr val="3B5B6F"/>
              </a:solidFill>
              <a:effectLst/>
              <a:latin typeface="Helvetica" pitchFamily="2" charset="0"/>
              <a:cs typeface="Helvetica"/>
            </a:endParaRPr>
          </a:p>
          <a:p>
            <a:r>
              <a:rPr lang="es-MX" dirty="0">
                <a:solidFill>
                  <a:srgbClr val="3B5B6F"/>
                </a:solidFill>
                <a:latin typeface="Helvetica"/>
                <a:cs typeface="Helvetica"/>
              </a:rPr>
              <a:t>S</a:t>
            </a:r>
            <a:r>
              <a:rPr lang="es-MX" dirty="0">
                <a:solidFill>
                  <a:srgbClr val="3B5B6F"/>
                </a:solidFill>
                <a:effectLst/>
                <a:latin typeface="Helvetica"/>
                <a:cs typeface="Helvetica"/>
              </a:rPr>
              <a:t>pecificity is 95.6% (92.0% to 97.6%)</a:t>
            </a:r>
          </a:p>
          <a:p>
            <a:endParaRPr lang="es-MX" dirty="0">
              <a:solidFill>
                <a:srgbClr val="3B5B6F"/>
              </a:solidFill>
              <a:latin typeface="Helvetica" pitchFamily="2" charset="0"/>
              <a:cs typeface="Helvetica"/>
            </a:endParaRPr>
          </a:p>
          <a:p>
            <a:pPr marL="0" indent="0">
              <a:buNone/>
            </a:pPr>
            <a:r>
              <a:rPr lang="es-MX" dirty="0">
                <a:solidFill>
                  <a:srgbClr val="3B5B6F"/>
                </a:solidFill>
                <a:effectLst/>
                <a:latin typeface="Helvetica"/>
                <a:cs typeface="Helvetica"/>
              </a:rPr>
              <a:t>A biopsy remains the most reliable way to </a:t>
            </a:r>
            <a:r>
              <a:rPr lang="es-MX" dirty="0" err="1">
                <a:solidFill>
                  <a:srgbClr val="3B5B6F"/>
                </a:solidFill>
                <a:effectLst/>
                <a:latin typeface="Helvetica"/>
                <a:cs typeface="Helvetica"/>
              </a:rPr>
              <a:t>diagnose</a:t>
            </a:r>
            <a:r>
              <a:rPr lang="es-MX" dirty="0">
                <a:solidFill>
                  <a:srgbClr val="3B5B6F"/>
                </a:solidFill>
                <a:effectLst/>
                <a:latin typeface="Helvetica"/>
                <a:cs typeface="Helvetica"/>
              </a:rPr>
              <a:t> AAV. </a:t>
            </a:r>
            <a:r>
              <a:rPr lang="es-MX" dirty="0" err="1">
                <a:solidFill>
                  <a:srgbClr val="3B5B6F"/>
                </a:solidFill>
                <a:effectLst/>
                <a:latin typeface="Helvetica"/>
                <a:cs typeface="Helvetica"/>
              </a:rPr>
              <a:t>However</a:t>
            </a:r>
            <a:r>
              <a:rPr lang="es-MX" dirty="0">
                <a:solidFill>
                  <a:srgbClr val="3B5B6F"/>
                </a:solidFill>
                <a:effectLst/>
                <a:latin typeface="Helvetica"/>
                <a:cs typeface="Helvetica"/>
              </a:rPr>
              <a:t>, </a:t>
            </a:r>
            <a:r>
              <a:rPr lang="es-MX" dirty="0" err="1">
                <a:solidFill>
                  <a:srgbClr val="3B5B6F"/>
                </a:solidFill>
                <a:effectLst/>
                <a:latin typeface="Helvetica"/>
                <a:cs typeface="Helvetica"/>
              </a:rPr>
              <a:t>considering</a:t>
            </a:r>
            <a:r>
              <a:rPr lang="es-MX" dirty="0">
                <a:solidFill>
                  <a:srgbClr val="3B5B6F"/>
                </a:solidFill>
                <a:effectLst/>
                <a:latin typeface="Helvetica"/>
                <a:cs typeface="Helvetica"/>
              </a:rPr>
              <a:t> </a:t>
            </a:r>
            <a:r>
              <a:rPr lang="es-MX" dirty="0" err="1">
                <a:solidFill>
                  <a:srgbClr val="3B5B6F"/>
                </a:solidFill>
                <a:effectLst/>
                <a:latin typeface="Helvetica"/>
                <a:cs typeface="Helvetica"/>
              </a:rPr>
              <a:t>that</a:t>
            </a:r>
            <a:r>
              <a:rPr lang="es-MX" dirty="0">
                <a:solidFill>
                  <a:srgbClr val="3B5B6F"/>
                </a:solidFill>
                <a:effectLst/>
                <a:latin typeface="Helvetica"/>
                <a:cs typeface="Helvetica"/>
              </a:rPr>
              <a:t> a </a:t>
            </a:r>
            <a:r>
              <a:rPr lang="es-MX" dirty="0" err="1">
                <a:solidFill>
                  <a:srgbClr val="3B5B6F"/>
                </a:solidFill>
                <a:effectLst/>
                <a:latin typeface="Helvetica"/>
                <a:cs typeface="Helvetica"/>
              </a:rPr>
              <a:t>biopsy</a:t>
            </a:r>
            <a:r>
              <a:rPr lang="es-MX" dirty="0">
                <a:solidFill>
                  <a:srgbClr val="3B5B6F"/>
                </a:solidFill>
                <a:effectLst/>
                <a:latin typeface="Helvetica"/>
                <a:cs typeface="Helvetica"/>
              </a:rPr>
              <a:t> </a:t>
            </a:r>
            <a:r>
              <a:rPr lang="es-MX" dirty="0" err="1">
                <a:solidFill>
                  <a:srgbClr val="3B5B6F"/>
                </a:solidFill>
                <a:effectLst/>
                <a:latin typeface="Helvetica"/>
                <a:cs typeface="Helvetica"/>
              </a:rPr>
              <a:t>is</a:t>
            </a:r>
            <a:r>
              <a:rPr lang="es-MX" dirty="0">
                <a:solidFill>
                  <a:srgbClr val="3B5B6F"/>
                </a:solidFill>
                <a:effectLst/>
                <a:latin typeface="Helvetica"/>
                <a:cs typeface="Helvetica"/>
              </a:rPr>
              <a:t> invasive </a:t>
            </a:r>
            <a:r>
              <a:rPr lang="es-MX" dirty="0" err="1">
                <a:solidFill>
                  <a:srgbClr val="3B5B6F"/>
                </a:solidFill>
                <a:effectLst/>
                <a:latin typeface="Helvetica"/>
                <a:cs typeface="Helvetica"/>
              </a:rPr>
              <a:t>for</a:t>
            </a:r>
            <a:r>
              <a:rPr lang="es-MX" dirty="0">
                <a:solidFill>
                  <a:srgbClr val="3B5B6F"/>
                </a:solidFill>
                <a:effectLst/>
                <a:latin typeface="Helvetica"/>
                <a:cs typeface="Helvetica"/>
              </a:rPr>
              <a:t> </a:t>
            </a:r>
            <a:r>
              <a:rPr lang="es-MX" dirty="0" err="1">
                <a:solidFill>
                  <a:srgbClr val="3B5B6F"/>
                </a:solidFill>
                <a:effectLst/>
                <a:latin typeface="Helvetica"/>
                <a:cs typeface="Helvetica"/>
              </a:rPr>
              <a:t>the</a:t>
            </a:r>
            <a:r>
              <a:rPr lang="es-MX" dirty="0">
                <a:solidFill>
                  <a:srgbClr val="3B5B6F"/>
                </a:solidFill>
                <a:effectLst/>
                <a:latin typeface="Helvetica"/>
                <a:cs typeface="Helvetica"/>
              </a:rPr>
              <a:t> </a:t>
            </a:r>
            <a:r>
              <a:rPr lang="es-MX" dirty="0" err="1">
                <a:solidFill>
                  <a:srgbClr val="3B5B6F"/>
                </a:solidFill>
                <a:effectLst/>
                <a:latin typeface="Helvetica"/>
                <a:cs typeface="Helvetica"/>
              </a:rPr>
              <a:t>patient</a:t>
            </a:r>
            <a:r>
              <a:rPr lang="es-MX" dirty="0">
                <a:solidFill>
                  <a:srgbClr val="3B5B6F"/>
                </a:solidFill>
                <a:latin typeface="Helvetica"/>
                <a:cs typeface="Helvetica"/>
              </a:rPr>
              <a:t> and </a:t>
            </a:r>
            <a:r>
              <a:rPr lang="es-MX" dirty="0" err="1">
                <a:solidFill>
                  <a:srgbClr val="3B5B6F"/>
                </a:solidFill>
                <a:latin typeface="Helvetica"/>
                <a:cs typeface="Helvetica"/>
              </a:rPr>
              <a:t>not</a:t>
            </a:r>
            <a:r>
              <a:rPr lang="es-MX" dirty="0">
                <a:solidFill>
                  <a:srgbClr val="3B5B6F"/>
                </a:solidFill>
                <a:latin typeface="Helvetica"/>
                <a:cs typeface="Helvetica"/>
              </a:rPr>
              <a:t> </a:t>
            </a:r>
            <a:r>
              <a:rPr lang="es-MX" dirty="0" err="1">
                <a:solidFill>
                  <a:srgbClr val="3B5B6F"/>
                </a:solidFill>
                <a:latin typeface="Helvetica"/>
                <a:cs typeface="Helvetica"/>
              </a:rPr>
              <a:t>always</a:t>
            </a:r>
            <a:r>
              <a:rPr lang="es-MX" dirty="0">
                <a:solidFill>
                  <a:srgbClr val="3B5B6F"/>
                </a:solidFill>
                <a:latin typeface="Helvetica"/>
                <a:cs typeface="Helvetica"/>
              </a:rPr>
              <a:t> </a:t>
            </a:r>
            <a:r>
              <a:rPr lang="es-MX" dirty="0" err="1">
                <a:solidFill>
                  <a:srgbClr val="3B5B6F"/>
                </a:solidFill>
                <a:latin typeface="Helvetica"/>
                <a:cs typeface="Helvetica"/>
              </a:rPr>
              <a:t>possible</a:t>
            </a:r>
            <a:r>
              <a:rPr lang="es-MX" dirty="0">
                <a:solidFill>
                  <a:srgbClr val="3B5B6F"/>
                </a:solidFill>
                <a:effectLst/>
                <a:latin typeface="Helvetica"/>
                <a:cs typeface="Helvetica"/>
              </a:rPr>
              <a:t>, ANCA </a:t>
            </a:r>
            <a:r>
              <a:rPr lang="es-MX" dirty="0" err="1">
                <a:solidFill>
                  <a:srgbClr val="3B5B6F"/>
                </a:solidFill>
                <a:effectLst/>
                <a:latin typeface="Helvetica"/>
                <a:cs typeface="Helvetica"/>
              </a:rPr>
              <a:t>serology</a:t>
            </a:r>
            <a:r>
              <a:rPr lang="es-MX" dirty="0">
                <a:solidFill>
                  <a:srgbClr val="3B5B6F"/>
                </a:solidFill>
                <a:effectLst/>
                <a:latin typeface="Helvetica"/>
                <a:cs typeface="Helvetica"/>
              </a:rPr>
              <a:t> </a:t>
            </a:r>
            <a:r>
              <a:rPr lang="es-MX" dirty="0" err="1">
                <a:solidFill>
                  <a:srgbClr val="3B5B6F"/>
                </a:solidFill>
                <a:effectLst/>
                <a:latin typeface="Helvetica"/>
                <a:cs typeface="Helvetica"/>
              </a:rPr>
              <a:t>takes</a:t>
            </a:r>
            <a:r>
              <a:rPr lang="es-MX" dirty="0">
                <a:solidFill>
                  <a:srgbClr val="3B5B6F"/>
                </a:solidFill>
                <a:effectLst/>
                <a:latin typeface="Helvetica"/>
                <a:cs typeface="Helvetica"/>
              </a:rPr>
              <a:t> </a:t>
            </a:r>
            <a:r>
              <a:rPr lang="es-MX" dirty="0" err="1">
                <a:solidFill>
                  <a:srgbClr val="3B5B6F"/>
                </a:solidFill>
                <a:effectLst/>
                <a:latin typeface="Helvetica"/>
                <a:cs typeface="Helvetica"/>
              </a:rPr>
              <a:t>an</a:t>
            </a:r>
            <a:r>
              <a:rPr lang="es-MX" dirty="0">
                <a:solidFill>
                  <a:srgbClr val="3B5B6F"/>
                </a:solidFill>
                <a:effectLst/>
                <a:latin typeface="Helvetica"/>
                <a:cs typeface="Helvetica"/>
              </a:rPr>
              <a:t> </a:t>
            </a:r>
            <a:r>
              <a:rPr lang="es-MX" dirty="0" err="1">
                <a:solidFill>
                  <a:srgbClr val="3B5B6F"/>
                </a:solidFill>
                <a:effectLst/>
                <a:latin typeface="Helvetica"/>
                <a:cs typeface="Helvetica"/>
              </a:rPr>
              <a:t>important</a:t>
            </a:r>
            <a:r>
              <a:rPr lang="es-MX" dirty="0">
                <a:solidFill>
                  <a:srgbClr val="3B5B6F"/>
                </a:solidFill>
                <a:effectLst/>
                <a:latin typeface="Helvetica"/>
                <a:cs typeface="Helvetica"/>
              </a:rPr>
              <a:t> place in </a:t>
            </a:r>
            <a:r>
              <a:rPr lang="es-MX" dirty="0" err="1">
                <a:solidFill>
                  <a:srgbClr val="3B5B6F"/>
                </a:solidFill>
                <a:effectLst/>
                <a:latin typeface="Helvetica"/>
                <a:cs typeface="Helvetica"/>
              </a:rPr>
              <a:t>the</a:t>
            </a:r>
            <a:r>
              <a:rPr lang="es-MX" dirty="0">
                <a:solidFill>
                  <a:srgbClr val="3B5B6F"/>
                </a:solidFill>
                <a:effectLst/>
                <a:latin typeface="Helvetica"/>
                <a:cs typeface="Helvetica"/>
              </a:rPr>
              <a:t> </a:t>
            </a:r>
            <a:r>
              <a:rPr lang="es-MX" dirty="0" err="1">
                <a:solidFill>
                  <a:srgbClr val="3B5B6F"/>
                </a:solidFill>
                <a:effectLst/>
                <a:latin typeface="Helvetica"/>
                <a:cs typeface="Helvetica"/>
              </a:rPr>
              <a:t>workup</a:t>
            </a:r>
            <a:r>
              <a:rPr lang="es-MX" dirty="0">
                <a:solidFill>
                  <a:srgbClr val="3B5B6F"/>
                </a:solidFill>
                <a:effectLst/>
                <a:latin typeface="Helvetica"/>
                <a:cs typeface="Helvetica"/>
              </a:rPr>
              <a:t> </a:t>
            </a:r>
            <a:r>
              <a:rPr lang="es-MX" dirty="0" err="1">
                <a:solidFill>
                  <a:srgbClr val="3B5B6F"/>
                </a:solidFill>
                <a:latin typeface="Helvetica"/>
                <a:cs typeface="Helvetica"/>
              </a:rPr>
              <a:t>for</a:t>
            </a:r>
            <a:r>
              <a:rPr lang="es-MX" dirty="0">
                <a:solidFill>
                  <a:srgbClr val="3B5B6F"/>
                </a:solidFill>
                <a:effectLst/>
                <a:latin typeface="Helvetica"/>
                <a:cs typeface="Helvetica"/>
              </a:rPr>
              <a:t> </a:t>
            </a:r>
            <a:r>
              <a:rPr lang="es-MX" dirty="0" err="1">
                <a:solidFill>
                  <a:srgbClr val="3B5B6F"/>
                </a:solidFill>
                <a:effectLst/>
                <a:latin typeface="Helvetica"/>
                <a:cs typeface="Helvetica"/>
              </a:rPr>
              <a:t>the</a:t>
            </a:r>
            <a:r>
              <a:rPr lang="es-MX" dirty="0">
                <a:solidFill>
                  <a:srgbClr val="3B5B6F"/>
                </a:solidFill>
                <a:effectLst/>
                <a:latin typeface="Helvetica"/>
                <a:cs typeface="Helvetica"/>
              </a:rPr>
              <a:t> diagnosis </a:t>
            </a:r>
            <a:r>
              <a:rPr lang="es-MX" dirty="0" err="1">
                <a:solidFill>
                  <a:srgbClr val="3B5B6F"/>
                </a:solidFill>
                <a:effectLst/>
                <a:latin typeface="Helvetica"/>
                <a:cs typeface="Helvetica"/>
              </a:rPr>
              <a:t>of</a:t>
            </a:r>
            <a:r>
              <a:rPr lang="es-MX" dirty="0">
                <a:solidFill>
                  <a:srgbClr val="3B5B6F"/>
                </a:solidFill>
                <a:latin typeface="Helvetica"/>
                <a:cs typeface="Helvetica"/>
              </a:rPr>
              <a:t> AAV</a:t>
            </a:r>
            <a:r>
              <a:rPr lang="es-MX" dirty="0">
                <a:solidFill>
                  <a:srgbClr val="3B5B6F"/>
                </a:solidFill>
                <a:effectLst/>
                <a:latin typeface="Helvetica"/>
                <a:cs typeface="Helvetica"/>
              </a:rPr>
              <a:t>. </a:t>
            </a:r>
          </a:p>
          <a:p>
            <a:endParaRPr lang="es-MX" dirty="0">
              <a:solidFill>
                <a:srgbClr val="3B5B6F"/>
              </a:solidFill>
              <a:latin typeface="Helvetica" pitchFamily="2" charset="0"/>
              <a:cs typeface="Helvetica"/>
            </a:endParaRPr>
          </a:p>
          <a:p>
            <a:pPr marL="0" indent="0">
              <a:buNone/>
            </a:pPr>
            <a:endParaRPr lang="es-ES_tradnl" dirty="0">
              <a:solidFill>
                <a:srgbClr val="3B5B6F"/>
              </a:solidFill>
              <a:cs typeface="Arial"/>
            </a:endParaRPr>
          </a:p>
        </p:txBody>
      </p:sp>
      <p:sp>
        <p:nvSpPr>
          <p:cNvPr id="4" name="Marcador de número de diapositiva 3">
            <a:extLst>
              <a:ext uri="{FF2B5EF4-FFF2-40B4-BE49-F238E27FC236}">
                <a16:creationId xmlns:a16="http://schemas.microsoft.com/office/drawing/2014/main" id="{DA981220-B1DF-C579-C899-89ABB8721F50}"/>
              </a:ext>
            </a:extLst>
          </p:cNvPr>
          <p:cNvSpPr>
            <a:spLocks noGrp="1"/>
          </p:cNvSpPr>
          <p:nvPr>
            <p:ph type="sldNum" sz="quarter" idx="12"/>
          </p:nvPr>
        </p:nvSpPr>
        <p:spPr/>
        <p:txBody>
          <a:bodyPr/>
          <a:lstStyle/>
          <a:p>
            <a:fld id="{7CC86733-290F-284F-A769-EF0A47507B7A}" type="slidenum">
              <a:rPr lang="en-US" smtClean="0"/>
              <a:t>25</a:t>
            </a:fld>
            <a:endParaRPr lang="en-US"/>
          </a:p>
        </p:txBody>
      </p:sp>
      <p:sp>
        <p:nvSpPr>
          <p:cNvPr id="7" name="Marcador de número de diapositiva 3">
            <a:extLst>
              <a:ext uri="{FF2B5EF4-FFF2-40B4-BE49-F238E27FC236}">
                <a16:creationId xmlns:a16="http://schemas.microsoft.com/office/drawing/2014/main" id="{E4CABCDA-74A0-7C84-6CCD-B22AFFB8380B}"/>
              </a:ext>
            </a:extLst>
          </p:cNvPr>
          <p:cNvSpPr txBox="1">
            <a:spLocks/>
          </p:cNvSpPr>
          <p:nvPr/>
        </p:nvSpPr>
        <p:spPr>
          <a:xfrm>
            <a:off x="3053366" y="6442003"/>
            <a:ext cx="3279819" cy="365125"/>
          </a:xfrm>
          <a:prstGeom prst="rect">
            <a:avLst/>
          </a:prstGeom>
        </p:spPr>
        <p:txBody>
          <a:bodyPr lIns="91440" tIns="45720" rIns="91440" bIns="4572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i="1" dirty="0" err="1"/>
              <a:t>Guchelaar</a:t>
            </a:r>
            <a:r>
              <a:rPr lang="en-US" i="1" dirty="0"/>
              <a:t> NAD, 2021</a:t>
            </a:r>
            <a:endParaRPr lang="en-US" i="1" dirty="0">
              <a:cs typeface="Calibri"/>
            </a:endParaRPr>
          </a:p>
        </p:txBody>
      </p:sp>
      <p:pic>
        <p:nvPicPr>
          <p:cNvPr id="5" name="Audio Recording 31 may 2024 10:51:16">
            <a:hlinkClick r:id="" action="ppaction://media"/>
            <a:extLst>
              <a:ext uri="{FF2B5EF4-FFF2-40B4-BE49-F238E27FC236}">
                <a16:creationId xmlns:a16="http://schemas.microsoft.com/office/drawing/2014/main" id="{9CEF45C4-AC39-FDAD-E8E7-F7A82CA801B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3800" y="6045200"/>
            <a:ext cx="812800" cy="812800"/>
          </a:xfrm>
          <a:prstGeom prst="rect">
            <a:avLst/>
          </a:prstGeom>
        </p:spPr>
      </p:pic>
    </p:spTree>
    <p:extLst>
      <p:ext uri="{BB962C8B-B14F-4D97-AF65-F5344CB8AC3E}">
        <p14:creationId xmlns:p14="http://schemas.microsoft.com/office/powerpoint/2010/main" val="9870849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13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n-US">
                <a:solidFill>
                  <a:srgbClr val="3B5B6F"/>
                </a:solidFill>
              </a:rPr>
              <a:t>Maintenance treatment</a:t>
            </a:r>
          </a:p>
        </p:txBody>
      </p:sp>
      <p:sp>
        <p:nvSpPr>
          <p:cNvPr id="3" name="Marcador de contenido 2"/>
          <p:cNvSpPr>
            <a:spLocks noGrp="1"/>
          </p:cNvSpPr>
          <p:nvPr>
            <p:ph idx="1"/>
          </p:nvPr>
        </p:nvSpPr>
        <p:spPr>
          <a:xfrm>
            <a:off x="1162878" y="1487488"/>
            <a:ext cx="9866243" cy="4093885"/>
          </a:xfrm>
        </p:spPr>
        <p:txBody>
          <a:bodyPr>
            <a:normAutofit/>
          </a:bodyPr>
          <a:lstStyle/>
          <a:p>
            <a:r>
              <a:rPr lang="en-US" sz="2400" dirty="0">
                <a:solidFill>
                  <a:srgbClr val="3B5B6F"/>
                </a:solidFill>
              </a:rPr>
              <a:t>Methotrexate (20-25 mg/week) </a:t>
            </a:r>
          </a:p>
          <a:p>
            <a:r>
              <a:rPr lang="en-US" sz="2400" dirty="0">
                <a:solidFill>
                  <a:srgbClr val="3B5B6F"/>
                </a:solidFill>
              </a:rPr>
              <a:t>Azathioprine (2-3 mg/kg/day)</a:t>
            </a:r>
          </a:p>
          <a:p>
            <a:r>
              <a:rPr lang="en-US" sz="2400" dirty="0">
                <a:solidFill>
                  <a:srgbClr val="3B5B6F"/>
                </a:solidFill>
              </a:rPr>
              <a:t>Mycophenolate mofetil (500-2,000 mg/day)</a:t>
            </a:r>
          </a:p>
          <a:p>
            <a:endParaRPr lang="en-US" sz="2400" dirty="0">
              <a:solidFill>
                <a:srgbClr val="3B5B6F"/>
              </a:solidFill>
            </a:endParaRPr>
          </a:p>
          <a:p>
            <a:pPr marL="0" indent="0">
              <a:buNone/>
            </a:pPr>
            <a:r>
              <a:rPr lang="en-US" sz="2400" dirty="0">
                <a:solidFill>
                  <a:srgbClr val="3B5B6F"/>
                </a:solidFill>
              </a:rPr>
              <a:t>Refractory: rituximab</a:t>
            </a:r>
          </a:p>
        </p:txBody>
      </p:sp>
      <p:sp>
        <p:nvSpPr>
          <p:cNvPr id="4" name="Slide Number Placeholder 3">
            <a:extLst>
              <a:ext uri="{FF2B5EF4-FFF2-40B4-BE49-F238E27FC236}">
                <a16:creationId xmlns:a16="http://schemas.microsoft.com/office/drawing/2014/main" id="{75326E19-2792-434F-8E9A-0732A6331182}"/>
              </a:ext>
            </a:extLst>
          </p:cNvPr>
          <p:cNvSpPr>
            <a:spLocks noGrp="1"/>
          </p:cNvSpPr>
          <p:nvPr>
            <p:ph type="sldNum" sz="quarter" idx="12"/>
          </p:nvPr>
        </p:nvSpPr>
        <p:spPr/>
        <p:txBody>
          <a:bodyPr/>
          <a:lstStyle/>
          <a:p>
            <a:fld id="{7CC86733-290F-284F-A769-EF0A47507B7A}" type="slidenum">
              <a:rPr lang="en-US" smtClean="0"/>
              <a:t>26</a:t>
            </a:fld>
            <a:endParaRPr lang="en-US"/>
          </a:p>
        </p:txBody>
      </p:sp>
      <p:pic>
        <p:nvPicPr>
          <p:cNvPr id="5" name="Audio Recording 31 may 2024 10:59:44">
            <a:hlinkClick r:id="" action="ppaction://media"/>
            <a:extLst>
              <a:ext uri="{FF2B5EF4-FFF2-40B4-BE49-F238E27FC236}">
                <a16:creationId xmlns:a16="http://schemas.microsoft.com/office/drawing/2014/main" id="{30CB47AD-FF36-0F29-EA7C-0A9E152CCF9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3800" y="6045200"/>
            <a:ext cx="812800" cy="812800"/>
          </a:xfrm>
          <a:prstGeom prst="rect">
            <a:avLst/>
          </a:prstGeom>
        </p:spPr>
      </p:pic>
    </p:spTree>
    <p:extLst>
      <p:ext uri="{BB962C8B-B14F-4D97-AF65-F5344CB8AC3E}">
        <p14:creationId xmlns:p14="http://schemas.microsoft.com/office/powerpoint/2010/main" val="19435826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6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3B5B6F"/>
                </a:solidFill>
              </a:rPr>
              <a:t>Summary</a:t>
            </a:r>
          </a:p>
        </p:txBody>
      </p:sp>
      <p:sp>
        <p:nvSpPr>
          <p:cNvPr id="3" name="Content Placeholder 2"/>
          <p:cNvSpPr>
            <a:spLocks noGrp="1"/>
          </p:cNvSpPr>
          <p:nvPr>
            <p:ph idx="1"/>
          </p:nvPr>
        </p:nvSpPr>
        <p:spPr>
          <a:xfrm>
            <a:off x="838201" y="1434353"/>
            <a:ext cx="10518912" cy="4071925"/>
          </a:xfrm>
        </p:spPr>
        <p:txBody>
          <a:bodyPr vert="horz" lIns="91440" tIns="45720" rIns="91440" bIns="45720" rtlCol="0" anchor="t">
            <a:normAutofit fontScale="85000" lnSpcReduction="20000"/>
          </a:bodyPr>
          <a:lstStyle/>
          <a:p>
            <a:pPr>
              <a:spcAft>
                <a:spcPts val="600"/>
              </a:spcAft>
            </a:pPr>
            <a:r>
              <a:rPr lang="en-US" sz="3200" dirty="0">
                <a:solidFill>
                  <a:srgbClr val="3B5B6F"/>
                </a:solidFill>
                <a:latin typeface="Arial"/>
                <a:cs typeface="Arial"/>
              </a:rPr>
              <a:t>Etiologic diagnosis of chronic pachymeningitis is a challenge, but when it is made promptly it creates a window of opportunity for treatment that is crucial to avoid permanent symptoms. </a:t>
            </a:r>
            <a:endParaRPr lang="en-US" sz="3200" dirty="0">
              <a:solidFill>
                <a:srgbClr val="3B5B6F"/>
              </a:solidFill>
            </a:endParaRPr>
          </a:p>
          <a:p>
            <a:pPr>
              <a:spcAft>
                <a:spcPts val="600"/>
              </a:spcAft>
            </a:pPr>
            <a:r>
              <a:rPr lang="en-US" sz="3200" dirty="0">
                <a:solidFill>
                  <a:srgbClr val="3B5B6F"/>
                </a:solidFill>
                <a:latin typeface="Arial"/>
                <a:cs typeface="Arial"/>
              </a:rPr>
              <a:t>Work-up includes </a:t>
            </a:r>
            <a:endParaRPr lang="en-US" sz="3200" dirty="0">
              <a:solidFill>
                <a:srgbClr val="3B5B6F"/>
              </a:solidFill>
              <a:cs typeface="Arial"/>
            </a:endParaRPr>
          </a:p>
          <a:p>
            <a:pPr lvl="1">
              <a:spcAft>
                <a:spcPts val="600"/>
              </a:spcAft>
              <a:buFont typeface="Courier New" panose="02070309020205020404" pitchFamily="49" charset="0"/>
              <a:buChar char="o"/>
            </a:pPr>
            <a:r>
              <a:rPr lang="en-US" sz="3200" dirty="0">
                <a:solidFill>
                  <a:srgbClr val="3B5B6F"/>
                </a:solidFill>
                <a:latin typeface="Arial"/>
                <a:cs typeface="Arial"/>
              </a:rPr>
              <a:t>Initial: MRI (brain and orbits) with contrast.</a:t>
            </a:r>
          </a:p>
          <a:p>
            <a:pPr lvl="1">
              <a:spcAft>
                <a:spcPts val="600"/>
              </a:spcAft>
              <a:buFont typeface="Courier New" panose="02070309020205020404" pitchFamily="49" charset="0"/>
              <a:buChar char="o"/>
            </a:pPr>
            <a:r>
              <a:rPr lang="en-US" sz="3200" dirty="0">
                <a:solidFill>
                  <a:srgbClr val="3B5B6F"/>
                </a:solidFill>
                <a:latin typeface="Arial"/>
                <a:cs typeface="Arial"/>
              </a:rPr>
              <a:t>Etiologic work-up: </a:t>
            </a:r>
            <a:r>
              <a:rPr lang="en-US" sz="2200" dirty="0">
                <a:solidFill>
                  <a:srgbClr val="3B5B6F"/>
                </a:solidFill>
                <a:latin typeface="Arial"/>
                <a:cs typeface="Arial"/>
              </a:rPr>
              <a:t>Serum IgG4, ANCA, ANA, Rheumatoid factor, Serum VDRL , FTA, HIV serology, PCR for Mycobacterium </a:t>
            </a:r>
            <a:r>
              <a:rPr lang="en-US" sz="2200" i="1" dirty="0">
                <a:solidFill>
                  <a:srgbClr val="3B5B6F"/>
                </a:solidFill>
                <a:latin typeface="Arial"/>
                <a:cs typeface="Arial"/>
              </a:rPr>
              <a:t>tb</a:t>
            </a:r>
            <a:r>
              <a:rPr lang="en-US" sz="2200" dirty="0">
                <a:solidFill>
                  <a:srgbClr val="3B5B6F"/>
                </a:solidFill>
                <a:latin typeface="Arial"/>
                <a:cs typeface="Arial"/>
              </a:rPr>
              <a:t>, Galactomannan, hypophysis survey, Sinus CT, Abdominal MRI, Cervical US,  long bones radiology</a:t>
            </a:r>
          </a:p>
          <a:p>
            <a:pPr>
              <a:spcAft>
                <a:spcPts val="600"/>
              </a:spcAft>
            </a:pPr>
            <a:r>
              <a:rPr lang="en-US" sz="3200" dirty="0">
                <a:solidFill>
                  <a:srgbClr val="3B5B6F"/>
                </a:solidFill>
                <a:latin typeface="Arial"/>
                <a:cs typeface="Arial"/>
              </a:rPr>
              <a:t>Dural biopsy is the gold standard test.</a:t>
            </a:r>
          </a:p>
          <a:p>
            <a:pPr>
              <a:spcAft>
                <a:spcPts val="600"/>
              </a:spcAft>
            </a:pPr>
            <a:r>
              <a:rPr lang="es-MX" sz="3200" dirty="0">
                <a:solidFill>
                  <a:srgbClr val="3B5B6F"/>
                </a:solidFill>
              </a:rPr>
              <a:t>Multidisciplinary assessment and management with rheumatology.</a:t>
            </a:r>
          </a:p>
          <a:p>
            <a:pPr marL="0" indent="0">
              <a:spcAft>
                <a:spcPts val="600"/>
              </a:spcAft>
              <a:buNone/>
            </a:pPr>
            <a:endParaRPr lang="en-US" sz="3200" dirty="0">
              <a:solidFill>
                <a:srgbClr val="3B5B6F"/>
              </a:solidFill>
            </a:endParaRPr>
          </a:p>
        </p:txBody>
      </p:sp>
      <p:sp>
        <p:nvSpPr>
          <p:cNvPr id="4" name="Slide Number Placeholder 3">
            <a:extLst>
              <a:ext uri="{FF2B5EF4-FFF2-40B4-BE49-F238E27FC236}">
                <a16:creationId xmlns:a16="http://schemas.microsoft.com/office/drawing/2014/main" id="{A4293D61-7870-F242-B81D-DAD96488D83D}"/>
              </a:ext>
            </a:extLst>
          </p:cNvPr>
          <p:cNvSpPr>
            <a:spLocks noGrp="1"/>
          </p:cNvSpPr>
          <p:nvPr>
            <p:ph type="sldNum" sz="quarter" idx="12"/>
          </p:nvPr>
        </p:nvSpPr>
        <p:spPr/>
        <p:txBody>
          <a:bodyPr/>
          <a:lstStyle/>
          <a:p>
            <a:fld id="{7CC86733-290F-284F-A769-EF0A47507B7A}" type="slidenum">
              <a:rPr lang="en-US" smtClean="0"/>
              <a:t>27</a:t>
            </a:fld>
            <a:endParaRPr lang="en-US"/>
          </a:p>
        </p:txBody>
      </p:sp>
      <p:pic>
        <p:nvPicPr>
          <p:cNvPr id="5" name="Audio Recording 31 may 2024 11:22:23">
            <a:hlinkClick r:id="" action="ppaction://media"/>
            <a:extLst>
              <a:ext uri="{FF2B5EF4-FFF2-40B4-BE49-F238E27FC236}">
                <a16:creationId xmlns:a16="http://schemas.microsoft.com/office/drawing/2014/main" id="{BB47BD35-0957-4284-D180-055E52A4C11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79200" y="6075392"/>
            <a:ext cx="812800" cy="812800"/>
          </a:xfrm>
          <a:prstGeom prst="rect">
            <a:avLst/>
          </a:prstGeom>
        </p:spPr>
      </p:pic>
    </p:spTree>
    <p:extLst>
      <p:ext uri="{BB962C8B-B14F-4D97-AF65-F5344CB8AC3E}">
        <p14:creationId xmlns:p14="http://schemas.microsoft.com/office/powerpoint/2010/main" val="8640944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1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985" y="0"/>
            <a:ext cx="10515600" cy="1325563"/>
          </a:xfrm>
        </p:spPr>
        <p:txBody>
          <a:bodyPr/>
          <a:lstStyle/>
          <a:p>
            <a:pPr algn="ctr"/>
            <a:r>
              <a:rPr lang="en-US" b="1" dirty="0">
                <a:solidFill>
                  <a:srgbClr val="3B5B6F"/>
                </a:solidFill>
              </a:rPr>
              <a:t>References</a:t>
            </a:r>
          </a:p>
        </p:txBody>
      </p:sp>
      <p:sp>
        <p:nvSpPr>
          <p:cNvPr id="4" name="Slide Number Placeholder 3">
            <a:extLst>
              <a:ext uri="{FF2B5EF4-FFF2-40B4-BE49-F238E27FC236}">
                <a16:creationId xmlns:a16="http://schemas.microsoft.com/office/drawing/2014/main" id="{C842BD47-46DB-7F4D-A005-FB630EB417A4}"/>
              </a:ext>
            </a:extLst>
          </p:cNvPr>
          <p:cNvSpPr>
            <a:spLocks noGrp="1"/>
          </p:cNvSpPr>
          <p:nvPr>
            <p:ph type="sldNum" sz="quarter" idx="12"/>
          </p:nvPr>
        </p:nvSpPr>
        <p:spPr/>
        <p:txBody>
          <a:bodyPr/>
          <a:lstStyle/>
          <a:p>
            <a:fld id="{7CC86733-290F-284F-A769-EF0A47507B7A}" type="slidenum">
              <a:rPr lang="en-US" smtClean="0"/>
              <a:t>28</a:t>
            </a:fld>
            <a:endParaRPr lang="en-US"/>
          </a:p>
        </p:txBody>
      </p:sp>
      <p:sp>
        <p:nvSpPr>
          <p:cNvPr id="7" name="Content Placeholder 2">
            <a:extLst>
              <a:ext uri="{FF2B5EF4-FFF2-40B4-BE49-F238E27FC236}">
                <a16:creationId xmlns:a16="http://schemas.microsoft.com/office/drawing/2014/main" id="{BF3FF874-B2A2-EF46-83F9-6B09A28CE05B}"/>
              </a:ext>
            </a:extLst>
          </p:cNvPr>
          <p:cNvSpPr>
            <a:spLocks noGrp="1"/>
          </p:cNvSpPr>
          <p:nvPr>
            <p:ph idx="1"/>
          </p:nvPr>
        </p:nvSpPr>
        <p:spPr>
          <a:xfrm>
            <a:off x="0" y="1125993"/>
            <a:ext cx="12191999" cy="4868407"/>
          </a:xfrm>
        </p:spPr>
        <p:txBody>
          <a:bodyPr vert="horz" lIns="91440" tIns="45720" rIns="91440" bIns="45720" rtlCol="0" anchor="t">
            <a:normAutofit fontScale="92500"/>
          </a:bodyPr>
          <a:lstStyle/>
          <a:p>
            <a:r>
              <a:rPr lang="es-MX" sz="1700" dirty="0">
                <a:solidFill>
                  <a:srgbClr val="3B5B6F"/>
                </a:solidFill>
              </a:rPr>
              <a:t>Abrantes FF, Moraes MPM, Rezende Filho FM, Pedroso JL, Barsottini OGP. A clinical approach to hypertrophic pachymeningitis. Arq Neuropsiquiatr. 2020 Dec;78(12):797-804. doi: 10.1590/0004-282X20200073. PMID: 33295420.</a:t>
            </a:r>
            <a:endParaRPr lang="es-ES_tradnl" sz="1700" dirty="0">
              <a:solidFill>
                <a:srgbClr val="3B5B6F"/>
              </a:solidFill>
            </a:endParaRPr>
          </a:p>
          <a:p>
            <a:r>
              <a:rPr lang="es-MX" sz="1700" dirty="0">
                <a:solidFill>
                  <a:srgbClr val="3B5B6F"/>
                </a:solidFill>
              </a:rPr>
              <a:t>Hellmich B, Sanchez-Alamo B, et al. EULAR recommendations for the management of ANCA-associated vasculitis: 2022 update. Ann Rheum Dis. 2023 Mar 16:ard-2022-223764. doi: 10.1136/ard-2022-223764. </a:t>
            </a:r>
          </a:p>
          <a:p>
            <a:r>
              <a:rPr lang="es-MX" sz="1700" dirty="0">
                <a:solidFill>
                  <a:srgbClr val="3B5B6F"/>
                </a:solidFill>
              </a:rPr>
              <a:t>M.J. Kupersmith, V. Martin, G. Heller, A. Shah, H.J. MitnickId Idiopathic hypertrophic pachymeningitis Neurology Mar 2004, 62 (5) 686-694;  DOI: 10.1212/01.WNL.0000113748.53023.B7</a:t>
            </a:r>
          </a:p>
          <a:p>
            <a:r>
              <a:rPr lang="es-MX" sz="1700" dirty="0">
                <a:solidFill>
                  <a:srgbClr val="3B5B6F"/>
                </a:solidFill>
              </a:rPr>
              <a:t>Xiao X, Fu D, Feng L. Hypertrophic Pachymeningitis in a Southern Chinese Population: A Retrospective Study. Front Neurol. 2020 Nov 17;11:565088. doi: 10.3389/fneur.2020.565088. PMID: 33281701; PMCID: PMC7705170.</a:t>
            </a:r>
          </a:p>
          <a:p>
            <a:r>
              <a:rPr lang="es-MX" sz="1700" dirty="0">
                <a:solidFill>
                  <a:srgbClr val="3B5B6F"/>
                </a:solidFill>
              </a:rPr>
              <a:t>Guchelaar NAD, Waling MM, Adhin AA, van Daele PLA, Schreurs MWJ, Rombach SM. The value of anti-neutrophil cytoplasmic antibodies (ANCA) testing for the diagnosis of ANCA-associated vasculitis, a systematic review and meta-analysis. Autoimmun Rev. 2021 Jan;20(1):102716. doi: 10.1016/j.autrev.2020.102716. Epub 2020 Nov 13. PMID: 33197574.</a:t>
            </a:r>
          </a:p>
          <a:p>
            <a:pPr algn="l"/>
            <a:r>
              <a:rPr lang="es-MX" sz="1700" dirty="0">
                <a:solidFill>
                  <a:srgbClr val="3B5B6F"/>
                </a:solidFill>
              </a:rPr>
              <a:t>Mekinian A, Maisonobe L, Boukari L, Melenotte C, Terrier B, Ayrignac X, Schleinitz N, Sène D, Hamidou M, Konaté A, Guilpain P, Abisror N, Ghrenassia E, Lachenal F, Cevallos R, Roos-Weil R, Du LTH, Lhote F, Larroche C, Bergmann JF, Humbert S, Fraison JB, Piette JC, Guillevin L, Dhote R, Amoura Z, Haroche J, Fain O. Characteristics, outcome and treatments with cranial pachymeningitis: A multicenter French retrospective study of 60 patients. Medicine (Baltimore). 2018 Jul;97(30):e11413. doi: 10.1097/MD.0000000000011413. Erratum in: Medicine (Baltimore). 2018 Aug;97(33):e12063. PMID: 30045263; PMCID: PMC6078725.</a:t>
            </a:r>
          </a:p>
          <a:p>
            <a:r>
              <a:rPr lang="es-MX" sz="1700" dirty="0">
                <a:solidFill>
                  <a:srgbClr val="3B5B6F"/>
                </a:solidFill>
                <a:latin typeface="Arial"/>
                <a:cs typeface="Helvetica"/>
              </a:rPr>
              <a:t>Smith SV, Lee AG, Brazil PW. Clinical Pathways in Neuro-Ophthalmology. 3rd ed. Thieme Medical Publishers, New York, 2019</a:t>
            </a:r>
            <a:r>
              <a:rPr lang="es-419" sz="1700" dirty="0">
                <a:solidFill>
                  <a:srgbClr val="3B5B6F"/>
                </a:solidFill>
                <a:latin typeface="Arial"/>
                <a:cs typeface="Calibri"/>
              </a:rPr>
              <a:t> </a:t>
            </a:r>
            <a:endParaRPr lang="es-MX" sz="1700" dirty="0">
              <a:solidFill>
                <a:srgbClr val="3B5B6F"/>
              </a:solidFill>
              <a:latin typeface="Arial"/>
              <a:cs typeface="Calibri"/>
            </a:endParaRPr>
          </a:p>
          <a:p>
            <a:endParaRPr lang="es-MX" sz="1700" dirty="0">
              <a:solidFill>
                <a:srgbClr val="3B5B6F"/>
              </a:solidFill>
              <a:cs typeface="Arial"/>
            </a:endParaRPr>
          </a:p>
          <a:p>
            <a:endParaRPr lang="es-MX" sz="1700" dirty="0">
              <a:solidFill>
                <a:srgbClr val="3B5B6F"/>
              </a:solidFill>
              <a:cs typeface="Arial" panose="020B0604020202020204" pitchFamily="34" charset="0"/>
            </a:endParaRPr>
          </a:p>
          <a:p>
            <a:endParaRPr lang="es-MX" sz="1700" dirty="0">
              <a:solidFill>
                <a:srgbClr val="3B5B6F"/>
              </a:solidFill>
              <a:cs typeface="Arial" panose="020B0604020202020204" pitchFamily="34" charset="0"/>
            </a:endParaRPr>
          </a:p>
          <a:p>
            <a:endParaRPr lang="es-ES_tradnl" sz="1600" dirty="0">
              <a:solidFill>
                <a:srgbClr val="3B5B6F"/>
              </a:solidFill>
              <a:cs typeface="Arial" panose="020B0604020202020204" pitchFamily="34" charset="0"/>
            </a:endParaRPr>
          </a:p>
        </p:txBody>
      </p:sp>
    </p:spTree>
    <p:extLst>
      <p:ext uri="{BB962C8B-B14F-4D97-AF65-F5344CB8AC3E}">
        <p14:creationId xmlns:p14="http://schemas.microsoft.com/office/powerpoint/2010/main" val="33284664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E5D251E-1A7E-4CB1-96ED-10C6349418BA}">
  <ds:schemaRefs>
    <ds:schemaRef ds:uri="http://schemas.microsoft.com/sharepoint/v3/contenttype/forms"/>
  </ds:schemaRefs>
</ds:datastoreItem>
</file>

<file path=customXml/itemProps2.xml><?xml version="1.0" encoding="utf-8"?>
<ds:datastoreItem xmlns:ds="http://schemas.openxmlformats.org/officeDocument/2006/customXml" ds:itemID="{54C508C8-17EA-4312-942B-AF1A4F5C64C5}">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F732D6FB-FC0F-49CE-948B-30F47F05375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47848</TotalTime>
  <Words>2207</Words>
  <Application>Microsoft Office PowerPoint</Application>
  <PresentationFormat>Widescreen</PresentationFormat>
  <Paragraphs>339</Paragraphs>
  <Slides>28</Slides>
  <Notes>28</Notes>
  <HiddenSlides>0</HiddenSlides>
  <MMClips>27</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Sequential vision loss in a 67 year-old patient</vt:lpstr>
      <vt:lpstr>67-Year-Old Male with Sequential Vision Loss</vt:lpstr>
      <vt:lpstr>PowerPoint Presentation</vt:lpstr>
      <vt:lpstr>Relevant Neuro-ophthalmic Examination</vt:lpstr>
      <vt:lpstr>Ophthalmoscopy</vt:lpstr>
      <vt:lpstr>PowerPoint Presentation</vt:lpstr>
      <vt:lpstr>Differential diagnosis and approach  </vt:lpstr>
      <vt:lpstr>PowerPoint Presentation</vt:lpstr>
      <vt:lpstr>PowerPoint Presentation</vt:lpstr>
      <vt:lpstr>PowerPoint Presentation</vt:lpstr>
      <vt:lpstr>PowerPoint Presentation</vt:lpstr>
      <vt:lpstr>PowerPoint Presentation</vt:lpstr>
      <vt:lpstr>PowerPoint Presentation</vt:lpstr>
      <vt:lpstr>Main causes of hypertrophic pachymeningitis</vt:lpstr>
      <vt:lpstr>Differential Diagnosis  Hypertrophic Pachymeningitis</vt:lpstr>
      <vt:lpstr>Further Evaluation – Etiologic investigation   Sequential Vision loss + Bilateral optic atrophy + Pachymeningitis </vt:lpstr>
      <vt:lpstr>ANCA-associated Vasculitis (AAV)</vt:lpstr>
      <vt:lpstr>However, for the appointment when he brought these last results, the examination changed…</vt:lpstr>
      <vt:lpstr>PowerPoint Presentation</vt:lpstr>
      <vt:lpstr>Follow-up</vt:lpstr>
      <vt:lpstr>PowerPoint Presentation</vt:lpstr>
      <vt:lpstr>Follow-up</vt:lpstr>
      <vt:lpstr>Differential Diagnosis  </vt:lpstr>
      <vt:lpstr>MPO+ Vasculitis  Systemic Manifestations  </vt:lpstr>
      <vt:lpstr>Microscopic polyangitis - anti-MPO immunoassay </vt:lpstr>
      <vt:lpstr>Maintenance treatment</vt:lpstr>
      <vt:lpstr>Summary</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Fortin</dc:creator>
  <cp:lastModifiedBy>Microsoft Office User</cp:lastModifiedBy>
  <cp:revision>729</cp:revision>
  <dcterms:created xsi:type="dcterms:W3CDTF">2020-07-23T19:54:38Z</dcterms:created>
  <dcterms:modified xsi:type="dcterms:W3CDTF">2024-06-19T02:22:46Z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