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Slides/notesSlide12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authors.xml" ContentType="application/vnd.ms-powerpoint.authors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3"/>
  </p:notesMasterIdLst>
  <p:sldIdLst>
    <p:sldId id="258" r:id="rId2"/>
    <p:sldId id="259" r:id="rId3"/>
    <p:sldId id="261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2" r:id="rId15"/>
    <p:sldId id="271" r:id="rId16"/>
    <p:sldId id="275" r:id="rId17"/>
    <p:sldId id="276" r:id="rId18"/>
    <p:sldId id="277" r:id="rId19"/>
    <p:sldId id="278" r:id="rId20"/>
    <p:sldId id="279" r:id="rId21"/>
    <p:sldId id="280" r:id="rId22"/>
    <p:sldId id="283" r:id="rId23"/>
    <p:sldId id="284" r:id="rId24"/>
    <p:sldId id="282" r:id="rId25"/>
    <p:sldId id="281" r:id="rId26"/>
    <p:sldId id="287" r:id="rId27"/>
    <p:sldId id="308" r:id="rId28"/>
    <p:sldId id="289" r:id="rId29"/>
    <p:sldId id="288" r:id="rId30"/>
    <p:sldId id="292" r:id="rId31"/>
    <p:sldId id="285" r:id="rId32"/>
    <p:sldId id="298" r:id="rId33"/>
    <p:sldId id="299" r:id="rId34"/>
    <p:sldId id="286" r:id="rId35"/>
    <p:sldId id="293" r:id="rId36"/>
    <p:sldId id="290" r:id="rId37"/>
    <p:sldId id="291" r:id="rId38"/>
    <p:sldId id="294" r:id="rId39"/>
    <p:sldId id="295" r:id="rId40"/>
    <p:sldId id="296" r:id="rId41"/>
    <p:sldId id="297" r:id="rId42"/>
    <p:sldId id="303" r:id="rId43"/>
    <p:sldId id="304" r:id="rId44"/>
    <p:sldId id="305" r:id="rId45"/>
    <p:sldId id="307" r:id="rId46"/>
    <p:sldId id="300" r:id="rId47"/>
    <p:sldId id="302" r:id="rId48"/>
    <p:sldId id="301" r:id="rId49"/>
    <p:sldId id="306" r:id="rId50"/>
    <p:sldId id="273" r:id="rId51"/>
    <p:sldId id="274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DD8AAA-9E7E-1AF7-7C13-9BC46A656293}" name="Amanda Henderson" initials="AH" userId="44c8f77cafda6c09" providerId="Windows Live"/>
  <p188:author id="{C254B3CA-F935-5D7D-FDD4-899401B97A04}" name="Uddin, Olivia" initials="UO" userId="S::olivia.uddin@som.umaryland.edu::966d632d-bce6-4748-b5a9-158cdd00654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939A"/>
    <a:srgbClr val="0F2B4E"/>
    <a:srgbClr val="62B5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 autoAdjust="0"/>
    <p:restoredTop sz="84394" autoAdjust="0"/>
  </p:normalViewPr>
  <p:slideViewPr>
    <p:cSldViewPr snapToGrid="0" snapToObjects="1">
      <p:cViewPr varScale="1">
        <p:scale>
          <a:sx n="90" d="100"/>
          <a:sy n="90" d="100"/>
        </p:scale>
        <p:origin x="232" y="2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microsoft.com/office/2018/10/relationships/authors" Target="authors.xml"/><Relationship Id="rId5" Type="http://schemas.openxmlformats.org/officeDocument/2006/relationships/slide" Target="slides/slide4.xml"/><Relationship Id="rId61" Type="http://schemas.openxmlformats.org/officeDocument/2006/relationships/customXml" Target="../customXml/item3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customXml" Target="../customXml/item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89D0D-C076-4221-B6CE-F6D177721025}" type="datetimeFigureOut">
              <a:rPr lang="en-US" smtClean="0"/>
              <a:t>4/4/24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2A17EC-4D04-40A7-B3A0-ABAA5973F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905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825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391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963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668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1638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087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3264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3048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541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4794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2777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506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6D07A79-73E8-F742-93ED-4E631E6F4B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006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B5E2E-3D42-5845-95CB-7A6FD38BB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1E915-E638-6549-90DF-FD86C654E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</a:defRPr>
            </a:lvl3pPr>
            <a:lvl4pPr>
              <a:defRPr baseline="0">
                <a:latin typeface="Arial" panose="020B0604020202020204" pitchFamily="34" charset="0"/>
              </a:defRPr>
            </a:lvl4pPr>
            <a:lvl5pPr>
              <a:defRPr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97790-D484-E14C-9687-8C2097F241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4/4/24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6AD5B-F34E-5E48-90E6-30D2BEB6B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3795-C7FD-6940-A607-B1CC7951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69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D99BE-5837-6D47-8BDE-2BEEFA2F8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7D132-D9B8-0446-8AA6-2059F369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B6436-576E-4C43-9EBE-952FDFF32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4/4/24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41B9B-C1BE-ED48-BE04-6733ADE0D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356B6-0F5A-AF44-B639-6C06BC495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97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AC389-5A6D-E94B-817A-0F1A6015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72A26-61C3-1248-AF22-934EDA62F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DB9C2E-AD78-D042-A817-966E279C5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00399-8CF6-7442-8B78-07F45C1D4F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4/4/24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EBDC1-19C9-394D-B478-F98FC5297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76B8B-0482-1B4E-8AF9-A1CD603C0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717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547C3-3DAD-734C-A80C-FF2711B25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F4E6C-0DCA-A546-9ECF-8A111612B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A51435-1D3C-D747-94F8-E65BC8319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9366C-E616-5A46-909C-3EBEA0992B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A56452-80F3-2C4F-82E8-60B912F02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73786-1F4B-FD4A-85AD-4F94D79BC1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4/4/24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FBF8D1-D293-AE42-A48E-E18AB0BB4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34D73A-4E16-7143-8429-E8A35483B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3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8CE90-90FB-D843-9364-CDE551AE6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0EAB8C-2571-2645-A309-BF902FD0C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4/4/24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89D80-3AC3-F74C-B7B9-09CF7F962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7ED0C-970C-6044-B9DE-069BA135F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81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6DAEA4-100D-5E49-A323-41AEC7631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4/4/24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CD6CD9-B64B-9145-A79A-5E0025198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52BF5-49BE-BC47-89BE-67C0FA5B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530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BC489-72DE-BE47-AEE8-FAAA8C92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D9F1B-DF44-A24C-AECE-92FF46366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3FEB7-0421-CF4C-A92A-571E43B66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4BB9A-EE10-6641-ACAA-C8511BE47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4/4/24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1A377-74EE-CD4B-B15A-5DF964F85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8E1C73-98C8-9045-AA78-EF049CB3C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229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0DC57-47C1-BB45-B2DC-79CCA540A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BCD955-75C8-444D-ABD1-E060697F1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748B4-AEC3-B949-9617-9434F518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DC61A1-BFF5-3D41-92DA-7217625F94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4/4/24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AB864B-F91B-1642-A8DD-64280F6BA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BF34D7-825F-4E4D-8DF8-A9006979E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11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B43EA-2692-AA4D-8E2A-F3B8A0306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27E752-78A5-9841-AA7F-13DA9822A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AD1C5-8C9D-574D-8E5B-0DD9BA4B06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4/4/24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F00D9-4C5D-6C45-8C5B-D4B23AC4F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4A8E2-4634-0845-ACD1-8A9913F5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315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50E2A9-E185-384F-AF89-63182856DF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67E1E-FB37-1D46-8AAE-968742CD6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D0789-C00C-4548-9624-40C25A7E30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4/4/24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48589-75C3-3147-9838-3BE263B7F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69C64-F88B-1E45-9F75-09DAB5B50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389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4C20BC-B0A7-0743-8FDE-66F90F896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2238C-2B35-834B-9E16-6581BC188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0869" y="1685512"/>
            <a:ext cx="9866243" cy="3820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81372A-5854-BC42-B062-4DEFDB60D26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573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.pn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3.png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3.png"/><Relationship Id="rId4" Type="http://schemas.openxmlformats.org/officeDocument/2006/relationships/image" Target="../media/image1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notesSlide" Target="../notesSlides/notesSlide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6" Type="http://schemas.openxmlformats.org/officeDocument/2006/relationships/image" Target="../media/image3.pn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3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6" Type="http://schemas.openxmlformats.org/officeDocument/2006/relationships/image" Target="../media/image3.pn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4a"/><Relationship Id="rId1" Type="http://schemas.microsoft.com/office/2007/relationships/media" Target="../media/media39.m4a"/><Relationship Id="rId6" Type="http://schemas.openxmlformats.org/officeDocument/2006/relationships/image" Target="../media/image3.pn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m4a"/><Relationship Id="rId1" Type="http://schemas.microsoft.com/office/2007/relationships/media" Target="../media/media40.m4a"/><Relationship Id="rId6" Type="http://schemas.openxmlformats.org/officeDocument/2006/relationships/image" Target="../media/image3.pn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m4a"/><Relationship Id="rId1" Type="http://schemas.microsoft.com/office/2007/relationships/media" Target="../media/media41.m4a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2.m4a"/><Relationship Id="rId1" Type="http://schemas.microsoft.com/office/2007/relationships/media" Target="../media/media42.m4a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3.m4a"/><Relationship Id="rId1" Type="http://schemas.microsoft.com/office/2007/relationships/media" Target="../media/media43.m4a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4.m4a"/><Relationship Id="rId1" Type="http://schemas.microsoft.com/office/2007/relationships/media" Target="../media/media44.m4a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5.m4a"/><Relationship Id="rId1" Type="http://schemas.microsoft.com/office/2007/relationships/media" Target="../media/media45.m4a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6.m4a"/><Relationship Id="rId1" Type="http://schemas.microsoft.com/office/2007/relationships/media" Target="../media/media46.m4a"/><Relationship Id="rId6" Type="http://schemas.openxmlformats.org/officeDocument/2006/relationships/image" Target="../media/image3.pn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7.m4a"/><Relationship Id="rId1" Type="http://schemas.microsoft.com/office/2007/relationships/media" Target="../media/media47.m4a"/><Relationship Id="rId6" Type="http://schemas.openxmlformats.org/officeDocument/2006/relationships/image" Target="../media/image3.pn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8.m4a"/><Relationship Id="rId1" Type="http://schemas.microsoft.com/office/2007/relationships/media" Target="../media/media48.m4a"/><Relationship Id="rId6" Type="http://schemas.openxmlformats.org/officeDocument/2006/relationships/image" Target="../media/image3.pn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9.m4a"/><Relationship Id="rId1" Type="http://schemas.microsoft.com/office/2007/relationships/media" Target="../media/media49.m4a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0.m4a"/><Relationship Id="rId1" Type="http://schemas.microsoft.com/office/2007/relationships/media" Target="../media/media50.m4a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1.m4a"/><Relationship Id="rId1" Type="http://schemas.microsoft.com/office/2007/relationships/media" Target="../media/media51.m4a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FFC9C-3060-B04F-8B7E-FDFE18C0DDB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99049" y="1231233"/>
            <a:ext cx="11593902" cy="23876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Headaches and Blurry Vision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6FB864-BBF6-694D-B073-6D507171B852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262743" y="3887858"/>
            <a:ext cx="9666514" cy="1655762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Olivia Uddin MD, PhD; Jacob Light, MD; Amanda Henderson, MD</a:t>
            </a:r>
          </a:p>
          <a:p>
            <a:pPr marL="0" indent="0" algn="ctr">
              <a:buNone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Wilmer Eye Institute, Johns Hopkins Hospital, Baltimore, MD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67C78D-5CEE-C00F-4400-0EDDCE82FC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6327" y="134327"/>
            <a:ext cx="5492972" cy="1176630"/>
          </a:xfrm>
          <a:prstGeom prst="rect">
            <a:avLst/>
          </a:prstGeom>
        </p:spPr>
      </p:pic>
      <p:pic>
        <p:nvPicPr>
          <p:cNvPr id="5" name="Audio Recording Mar 29, 2024 at 2:02:13 PM" descr="Audio Recording Mar 29, 2024 at 2:02:13 PM">
            <a:hlinkClick r:id="" action="ppaction://media"/>
            <a:extLst>
              <a:ext uri="{FF2B5EF4-FFF2-40B4-BE49-F238E27FC236}">
                <a16:creationId xmlns:a16="http://schemas.microsoft.com/office/drawing/2014/main" id="{55F087B0-B0C6-6347-A87F-B0FB15FDF5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6551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73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EEB2F-B5F5-ED4A-84FA-A3AA3E454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42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woman presenting with 1 month of headaches and blurry vision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9562B6-0AA5-E04C-BF27-22BB9D25B9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Headaches worse upon waking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Blurry vision OS&gt;OD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Intermittent flashes of light in peripheral vision OU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Went to an outside optometrist for glasses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rx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referred to ophthalmology </a:t>
            </a:r>
            <a:r>
              <a:rPr lang="en-US" dirty="0">
                <a:cs typeface="Arial" panose="020B0604020202020204" pitchFamily="34" charset="0"/>
              </a:rPr>
              <a:t>for evaluation of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bilateral optic nerve swelling</a:t>
            </a:r>
          </a:p>
          <a:p>
            <a:endParaRPr lang="en-US" dirty="0"/>
          </a:p>
        </p:txBody>
      </p:sp>
      <p:pic>
        <p:nvPicPr>
          <p:cNvPr id="4" name="Audio Recording Mar 29, 2024 at 2:10:36 PM" descr="Audio Recording Mar 29, 2024 at 2:10:36 PM">
            <a:hlinkClick r:id="" action="ppaction://media"/>
            <a:extLst>
              <a:ext uri="{FF2B5EF4-FFF2-40B4-BE49-F238E27FC236}">
                <a16:creationId xmlns:a16="http://schemas.microsoft.com/office/drawing/2014/main" id="{F9A7A2CD-71D4-CE46-8C7E-BDA4F9CDA9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7400" y="571273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422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7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A62C1-5F8E-BD4D-9E5E-96571883E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Medical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1D389-3AFE-A44F-AC0C-A00E0B8BEC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PMH: DVT while recovering from surgery (not currently on anti-coagulation), type 2 diabetes, hyperlipidemia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PSH: 2x C-sections, cholecystectomy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Meds: atorvastatin,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semaglutide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>
                <a:cs typeface="Arial" panose="020B0604020202020204" pitchFamily="34" charset="0"/>
              </a:rPr>
              <a:t>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etformin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Allergies: non-contributory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Family History: non-contributory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Social History: 2 children, no tobacco or e-cigs, occasional alcohol and marijuana, monogamous with 1 partner for last 5+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yrs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Audio Recording Mar 29, 2024 at 2:28:59 PM" descr="Audio Recording Mar 29, 2024 at 2:28:59 PM">
            <a:hlinkClick r:id="" action="ppaction://media"/>
            <a:extLst>
              <a:ext uri="{FF2B5EF4-FFF2-40B4-BE49-F238E27FC236}">
                <a16:creationId xmlns:a16="http://schemas.microsoft.com/office/drawing/2014/main" id="{BEA2FF5A-3C2A-FE4B-9A3C-701D4C162F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7400" y="571273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74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9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9001C-8FD1-004E-BC15-B6D15D27B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else do you want to know?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F8AB5D-ACD3-9842-8652-66CB5C0B7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Recent weight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loss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(30lb in last 2 months, on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semaglutide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dirty="0">
                <a:cs typeface="Arial" panose="020B0604020202020204" pitchFamily="34" charset="0"/>
              </a:rPr>
              <a:t>Hemoglobin A1c 7.6%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cs typeface="Arial" panose="020B0604020202020204" pitchFamily="34" charset="0"/>
              </a:rPr>
              <a:t>BMI &gt;40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 pulsatile tinnitus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 transient visual obscurations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 recent vitamin A derivatives or tetracyclines</a:t>
            </a:r>
          </a:p>
          <a:p>
            <a:endParaRPr lang="en-US" dirty="0"/>
          </a:p>
        </p:txBody>
      </p:sp>
      <p:pic>
        <p:nvPicPr>
          <p:cNvPr id="4" name="Audio Recording Mar 29, 2024 at 2:31:48 PM" descr="Audio Recording Mar 29, 2024 at 2:31:48 PM">
            <a:hlinkClick r:id="" action="ppaction://media"/>
            <a:extLst>
              <a:ext uri="{FF2B5EF4-FFF2-40B4-BE49-F238E27FC236}">
                <a16:creationId xmlns:a16="http://schemas.microsoft.com/office/drawing/2014/main" id="{9EA1D265-37A8-1449-8BEB-EA458F5981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7400" y="57998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991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9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C6E86-5ED9-054F-97E5-ECE9E1C30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919"/>
            <a:ext cx="10515600" cy="1325563"/>
          </a:xfrm>
        </p:spPr>
        <p:txBody>
          <a:bodyPr/>
          <a:lstStyle/>
          <a:p>
            <a:r>
              <a:rPr lang="en-US" dirty="0"/>
              <a:t>Initial Visit - Exam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38FF109-D5CC-714C-8CA3-C31B6767D3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3376712"/>
              </p:ext>
            </p:extLst>
          </p:nvPr>
        </p:nvGraphicFramePr>
        <p:xfrm>
          <a:off x="838200" y="1363482"/>
          <a:ext cx="10515600" cy="413103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787661786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716660432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433336735"/>
                    </a:ext>
                  </a:extLst>
                </a:gridCol>
              </a:tblGrid>
              <a:tr h="59014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813065"/>
                  </a:ext>
                </a:extLst>
              </a:tr>
              <a:tr h="59014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20/20 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583128"/>
                  </a:ext>
                </a:extLst>
              </a:tr>
              <a:tr h="59014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Pupils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RAPD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RAPD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156608"/>
                  </a:ext>
                </a:extLst>
              </a:tr>
              <a:tr h="59014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Intraocular Pressure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373357"/>
                  </a:ext>
                </a:extLst>
              </a:tr>
              <a:tr h="59014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015127"/>
                  </a:ext>
                </a:extLst>
              </a:tr>
              <a:tr h="59014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Confrontation Visual Fields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900612"/>
                  </a:ext>
                </a:extLst>
              </a:tr>
              <a:tr h="59014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Color Vision (Ishihara)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12.5/13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12.5/13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695882"/>
                  </a:ext>
                </a:extLst>
              </a:tr>
            </a:tbl>
          </a:graphicData>
        </a:graphic>
      </p:graphicFrame>
      <p:pic>
        <p:nvPicPr>
          <p:cNvPr id="3" name="Audio Recording Mar 29, 2024 at 2:37:46 PM" descr="Audio Recording Mar 29, 2024 at 2:37:46 PM">
            <a:hlinkClick r:id="" action="ppaction://media"/>
            <a:extLst>
              <a:ext uri="{FF2B5EF4-FFF2-40B4-BE49-F238E27FC236}">
                <a16:creationId xmlns:a16="http://schemas.microsoft.com/office/drawing/2014/main" id="{C7B1163C-B8B9-0042-B881-BEA0F35F5F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47400" y="600728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120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D4E79-8D1D-254C-B9BC-055A7268F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Initial Visit - Exam</a:t>
            </a:r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BA63BE11-3366-A546-8146-49A2B00174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6301374"/>
              </p:ext>
            </p:extLst>
          </p:nvPr>
        </p:nvGraphicFramePr>
        <p:xfrm>
          <a:off x="1218028" y="1045038"/>
          <a:ext cx="9374943" cy="470139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124981">
                  <a:extLst>
                    <a:ext uri="{9D8B030D-6E8A-4147-A177-3AD203B41FA5}">
                      <a16:colId xmlns:a16="http://schemas.microsoft.com/office/drawing/2014/main" val="2787661786"/>
                    </a:ext>
                  </a:extLst>
                </a:gridCol>
                <a:gridCol w="3124981">
                  <a:extLst>
                    <a:ext uri="{9D8B030D-6E8A-4147-A177-3AD203B41FA5}">
                      <a16:colId xmlns:a16="http://schemas.microsoft.com/office/drawing/2014/main" val="2716660432"/>
                    </a:ext>
                  </a:extLst>
                </a:gridCol>
                <a:gridCol w="3124981">
                  <a:extLst>
                    <a:ext uri="{9D8B030D-6E8A-4147-A177-3AD203B41FA5}">
                      <a16:colId xmlns:a16="http://schemas.microsoft.com/office/drawing/2014/main" val="2433336735"/>
                    </a:ext>
                  </a:extLst>
                </a:gridCol>
              </a:tblGrid>
              <a:tr h="535269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813065"/>
                  </a:ext>
                </a:extLst>
              </a:tr>
              <a:tr h="535269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L/L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583128"/>
                  </a:ext>
                </a:extLst>
              </a:tr>
              <a:tr h="535269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White and Quiet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White and Quiet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156608"/>
                  </a:ext>
                </a:extLst>
              </a:tr>
              <a:tr h="535269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373357"/>
                  </a:ext>
                </a:extLst>
              </a:tr>
              <a:tr h="620791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Deep and Quiet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Deep and Quiet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015127"/>
                  </a:ext>
                </a:extLst>
              </a:tr>
              <a:tr h="620791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900612"/>
                  </a:ext>
                </a:extLst>
              </a:tr>
              <a:tr h="620791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Clear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695882"/>
                  </a:ext>
                </a:extLst>
              </a:tr>
              <a:tr h="620791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Vitreous Syneresis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Vitreous Syneresis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730924"/>
                  </a:ext>
                </a:extLst>
              </a:tr>
            </a:tbl>
          </a:graphicData>
        </a:graphic>
      </p:graphicFrame>
      <p:pic>
        <p:nvPicPr>
          <p:cNvPr id="3" name="Audio Recording Mar 29, 2024 at 2:38:56 PM" descr="Audio Recording Mar 29, 2024 at 2:38:56 PM">
            <a:hlinkClick r:id="" action="ppaction://media"/>
            <a:extLst>
              <a:ext uri="{FF2B5EF4-FFF2-40B4-BE49-F238E27FC236}">
                <a16:creationId xmlns:a16="http://schemas.microsoft.com/office/drawing/2014/main" id="{C3DB587D-2A5B-614A-A490-542A878C9C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76000" y="6019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288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43F05-440C-DB49-90E8-13F77444F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Initial Visit – Fundus Exam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D503332-395E-7347-B0AE-494C6C4008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5425980"/>
              </p:ext>
            </p:extLst>
          </p:nvPr>
        </p:nvGraphicFramePr>
        <p:xfrm>
          <a:off x="838200" y="1324875"/>
          <a:ext cx="10134600" cy="469559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378200">
                  <a:extLst>
                    <a:ext uri="{9D8B030D-6E8A-4147-A177-3AD203B41FA5}">
                      <a16:colId xmlns:a16="http://schemas.microsoft.com/office/drawing/2014/main" val="2787661786"/>
                    </a:ext>
                  </a:extLst>
                </a:gridCol>
                <a:gridCol w="3378200">
                  <a:extLst>
                    <a:ext uri="{9D8B030D-6E8A-4147-A177-3AD203B41FA5}">
                      <a16:colId xmlns:a16="http://schemas.microsoft.com/office/drawing/2014/main" val="2716660432"/>
                    </a:ext>
                  </a:extLst>
                </a:gridCol>
                <a:gridCol w="3378200">
                  <a:extLst>
                    <a:ext uri="{9D8B030D-6E8A-4147-A177-3AD203B41FA5}">
                      <a16:colId xmlns:a16="http://schemas.microsoft.com/office/drawing/2014/main" val="2433336735"/>
                    </a:ext>
                  </a:extLst>
                </a:gridCol>
              </a:tblGrid>
              <a:tr h="701375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813065"/>
                  </a:ext>
                </a:extLst>
              </a:tr>
              <a:tr h="701375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Grade 2 edema, 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Paton’s lines</a:t>
                      </a:r>
                      <a:endParaRPr lang="en-US" baseline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Grade 2 edema, 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Paton’s lines</a:t>
                      </a:r>
                      <a:endParaRPr lang="en-US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583128"/>
                  </a:ext>
                </a:extLst>
              </a:tr>
              <a:tr h="701375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C/D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156608"/>
                  </a:ext>
                </a:extLst>
              </a:tr>
              <a:tr h="701375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Macula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373357"/>
                  </a:ext>
                </a:extLst>
              </a:tr>
              <a:tr h="701375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Vessels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Normal, no periarteritis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Dilated Vessels, </a:t>
                      </a: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periarteritis</a:t>
                      </a:r>
                      <a:endParaRPr lang="en-US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519815"/>
                  </a:ext>
                </a:extLst>
              </a:tr>
              <a:tr h="701375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Periphery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Normal, no exudates or hemorrhages, no RPE changes evident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Normal, no exudates or hemorrhages, no RPE changes evident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151900"/>
                  </a:ext>
                </a:extLst>
              </a:tr>
            </a:tbl>
          </a:graphicData>
        </a:graphic>
      </p:graphicFrame>
      <p:pic>
        <p:nvPicPr>
          <p:cNvPr id="3" name="Audio Recording Mar 29, 2024 at 2:40:38 PM" descr="Audio Recording Mar 29, 2024 at 2:40:38 PM">
            <a:hlinkClick r:id="" action="ppaction://media"/>
            <a:extLst>
              <a:ext uri="{FF2B5EF4-FFF2-40B4-BE49-F238E27FC236}">
                <a16:creationId xmlns:a16="http://schemas.microsoft.com/office/drawing/2014/main" id="{F7CCCD88-F5B6-5341-87C7-D2AE817B01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49000" y="602047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438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6198A-1151-DD41-A53E-BA7F3D4ED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042" y="0"/>
            <a:ext cx="10515600" cy="1325563"/>
          </a:xfrm>
        </p:spPr>
        <p:txBody>
          <a:bodyPr/>
          <a:lstStyle/>
          <a:p>
            <a:r>
              <a:rPr lang="en-US" dirty="0"/>
              <a:t>Initial Visit - Testing</a:t>
            </a:r>
          </a:p>
        </p:txBody>
      </p:sp>
      <p:pic>
        <p:nvPicPr>
          <p:cNvPr id="4" name="Content Placeholder 4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1A729928-0C9C-9B4A-9E62-240AFE6943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5852" t="13582" r="4653" b="20373"/>
          <a:stretch/>
        </p:blipFill>
        <p:spPr>
          <a:xfrm>
            <a:off x="6507518" y="1089677"/>
            <a:ext cx="4302766" cy="4492997"/>
          </a:xfrm>
        </p:spPr>
      </p:pic>
      <p:pic>
        <p:nvPicPr>
          <p:cNvPr id="5" name="Picture 4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414AED52-497A-B44B-979E-B68AB40BF29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271" b="20288"/>
          <a:stretch/>
        </p:blipFill>
        <p:spPr>
          <a:xfrm>
            <a:off x="954358" y="1089677"/>
            <a:ext cx="4730126" cy="4492997"/>
          </a:xfrm>
          <a:prstGeom prst="rect">
            <a:avLst/>
          </a:prstGeom>
        </p:spPr>
      </p:pic>
      <p:pic>
        <p:nvPicPr>
          <p:cNvPr id="3" name="Audio Recording Mar 29, 2024 at 2:42:14 PM" descr="Audio Recording Mar 29, 2024 at 2:42:14 PM">
            <a:hlinkClick r:id="" action="ppaction://media"/>
            <a:extLst>
              <a:ext uri="{FF2B5EF4-FFF2-40B4-BE49-F238E27FC236}">
                <a16:creationId xmlns:a16="http://schemas.microsoft.com/office/drawing/2014/main" id="{ADB2E8FC-8527-304F-B476-30F07E3C0C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56047" y="604968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142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28EBD-0334-874F-BD8E-764B9F7B7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01858"/>
          </a:xfrm>
        </p:spPr>
        <p:txBody>
          <a:bodyPr/>
          <a:lstStyle/>
          <a:p>
            <a:r>
              <a:rPr lang="en-US" dirty="0"/>
              <a:t>Initial Visit - Testing</a:t>
            </a:r>
          </a:p>
        </p:txBody>
      </p:sp>
      <p:pic>
        <p:nvPicPr>
          <p:cNvPr id="4" name="Content Placeholder 4" descr="Close-up of a medical chart&#10;&#10;Description automatically generated">
            <a:extLst>
              <a:ext uri="{FF2B5EF4-FFF2-40B4-BE49-F238E27FC236}">
                <a16:creationId xmlns:a16="http://schemas.microsoft.com/office/drawing/2014/main" id="{A7B4AA1D-6449-5944-BE7E-0C0168B4CC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4788" t="14141" r="58533" b="14254"/>
          <a:stretch/>
        </p:blipFill>
        <p:spPr>
          <a:xfrm>
            <a:off x="838200" y="801859"/>
            <a:ext cx="4647385" cy="4886625"/>
          </a:xfrm>
        </p:spPr>
      </p:pic>
      <p:pic>
        <p:nvPicPr>
          <p:cNvPr id="5" name="Content Placeholder 4" descr="Close-up of a medical chart&#10;&#10;Description automatically generated">
            <a:extLst>
              <a:ext uri="{FF2B5EF4-FFF2-40B4-BE49-F238E27FC236}">
                <a16:creationId xmlns:a16="http://schemas.microsoft.com/office/drawing/2014/main" id="{7973DB2B-CEDF-A840-840F-DBAD1A7574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525" t="14141" r="2290" b="14254"/>
          <a:stretch/>
        </p:blipFill>
        <p:spPr>
          <a:xfrm>
            <a:off x="6096000" y="801859"/>
            <a:ext cx="4964937" cy="4886625"/>
          </a:xfrm>
          <a:prstGeom prst="rect">
            <a:avLst/>
          </a:prstGeom>
        </p:spPr>
      </p:pic>
      <p:pic>
        <p:nvPicPr>
          <p:cNvPr id="3" name="Audio Recording Mar 29, 2024 at 2:48:17 PM" descr="Audio Recording Mar 29, 2024 at 2:48:17 PM">
            <a:hlinkClick r:id="" action="ppaction://media"/>
            <a:extLst>
              <a:ext uri="{FF2B5EF4-FFF2-40B4-BE49-F238E27FC236}">
                <a16:creationId xmlns:a16="http://schemas.microsoft.com/office/drawing/2014/main" id="{FAED9B98-67AC-0F40-8B0A-34F122D0D8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84131" y="604519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78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ADF41-D9E2-FD49-95FA-0BB76F7AE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/>
              <a:t>Differential Diagnosis: Bilateral Optic Disc Swelling with Enlarged Blind Spots and Preserved Central 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8673A-89C2-624E-98EB-B87D71D11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869" y="1685511"/>
            <a:ext cx="9866243" cy="4000913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Increased ICP due to space occupying lesion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Increased ICP due to venous sinus thrombosis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Pseudotumor cerebri (primary)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Pseudotumor cerebri (secondary)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Inflammatory (Sarcoid, SLE, vasculitis)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Infectious (Lyme, Bartonella, Syphilis, TB, Toxoplasmosis, viral illness)</a:t>
            </a:r>
          </a:p>
          <a:p>
            <a:pPr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Diabetic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papillopathy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? (not very likely - more likely in T1DM, not in well-controlled T2DM)</a:t>
            </a:r>
          </a:p>
          <a:p>
            <a:pPr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Hypertensive Emergency? (not very likely – she has no Dx of HTN, not encephalopathic, BP 130-140/60-90 in-office)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Acute idiopathic blind spot enlargement syndrome</a:t>
            </a:r>
          </a:p>
          <a:p>
            <a:endParaRPr lang="en-US" dirty="0"/>
          </a:p>
        </p:txBody>
      </p:sp>
      <p:pic>
        <p:nvPicPr>
          <p:cNvPr id="4" name="Audio Recording Mar 29, 2024 at 2:54:56 PM" descr="Audio Recording Mar 29, 2024 at 2:54:56 PM">
            <a:hlinkClick r:id="" action="ppaction://media"/>
            <a:extLst>
              <a:ext uri="{FF2B5EF4-FFF2-40B4-BE49-F238E27FC236}">
                <a16:creationId xmlns:a16="http://schemas.microsoft.com/office/drawing/2014/main" id="{32E5482C-D393-F349-9D06-DCA48B3A51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760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0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8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CE4E7-0315-C543-A127-5AC64F77A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after Initial Visit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75295C-AC22-9440-82C8-35B8A08898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Increased ICP leads the differential</a:t>
            </a:r>
          </a:p>
          <a:p>
            <a:r>
              <a:rPr lang="en-US" dirty="0"/>
              <a:t>“Red flag” symptom: headaches worse upon waking in the morning (i.e. some positional component)</a:t>
            </a:r>
          </a:p>
          <a:p>
            <a:r>
              <a:rPr lang="en-US" dirty="0"/>
              <a:t>STAT MRI and MRV to check for intracranial masses</a:t>
            </a:r>
          </a:p>
        </p:txBody>
      </p:sp>
      <p:pic>
        <p:nvPicPr>
          <p:cNvPr id="4" name="Audio Recording Mar 29, 2024 at 2:56:47 PM" descr="Audio Recording Mar 29, 2024 at 2:56:47 PM">
            <a:hlinkClick r:id="" action="ppaction://media"/>
            <a:extLst>
              <a:ext uri="{FF2B5EF4-FFF2-40B4-BE49-F238E27FC236}">
                <a16:creationId xmlns:a16="http://schemas.microsoft.com/office/drawing/2014/main" id="{63C44E6E-FB25-0B47-89BC-DC56FF3B33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73522" y="60138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436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11E05-DC93-E94E-9760-9B6F80172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00232"/>
            <a:ext cx="10515600" cy="1325563"/>
          </a:xfrm>
        </p:spPr>
        <p:txBody>
          <a:bodyPr/>
          <a:lstStyle/>
          <a:p>
            <a:r>
              <a:rPr lang="en-US" dirty="0"/>
              <a:t>Initial Workup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A55778-6083-7149-873D-767F4F55F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99244"/>
            <a:ext cx="9866243" cy="7671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MRI brain and orbits W/WO contrast and MRV head </a:t>
            </a:r>
            <a:r>
              <a:rPr lang="en-US" sz="2400" dirty="0">
                <a:cs typeface="Arial" panose="020B0604020202020204" pitchFamily="34" charset="0"/>
              </a:rPr>
              <a:t>showed non-specific features and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were read as unremarkable</a:t>
            </a:r>
          </a:p>
        </p:txBody>
      </p:sp>
      <p:pic>
        <p:nvPicPr>
          <p:cNvPr id="11" name="Picture 10" descr="A close-up of a brain mri&#10;&#10;Description automatically generated">
            <a:extLst>
              <a:ext uri="{FF2B5EF4-FFF2-40B4-BE49-F238E27FC236}">
                <a16:creationId xmlns:a16="http://schemas.microsoft.com/office/drawing/2014/main" id="{62C5F453-2532-C349-878E-932449F11C8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324"/>
          <a:stretch/>
        </p:blipFill>
        <p:spPr>
          <a:xfrm>
            <a:off x="6519157" y="2068953"/>
            <a:ext cx="2562033" cy="2968264"/>
          </a:xfrm>
          <a:prstGeom prst="rect">
            <a:avLst/>
          </a:prstGeom>
        </p:spPr>
      </p:pic>
      <p:pic>
        <p:nvPicPr>
          <p:cNvPr id="13" name="Picture 12" descr="A close-up of a brain&#10;&#10;Description automatically generated">
            <a:extLst>
              <a:ext uri="{FF2B5EF4-FFF2-40B4-BE49-F238E27FC236}">
                <a16:creationId xmlns:a16="http://schemas.microsoft.com/office/drawing/2014/main" id="{CEE90CE0-11E6-A047-9D5D-D4E33A418C3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714"/>
          <a:stretch/>
        </p:blipFill>
        <p:spPr>
          <a:xfrm>
            <a:off x="9227968" y="2082519"/>
            <a:ext cx="2876731" cy="2954698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6F372945-9270-6F4C-AA40-6D1617B160EF}"/>
              </a:ext>
            </a:extLst>
          </p:cNvPr>
          <p:cNvGrpSpPr/>
          <p:nvPr/>
        </p:nvGrpSpPr>
        <p:grpSpPr>
          <a:xfrm>
            <a:off x="98477" y="2068954"/>
            <a:ext cx="3227294" cy="2968264"/>
            <a:chOff x="2624447" y="213756"/>
            <a:chExt cx="7053944" cy="6279119"/>
          </a:xfrm>
        </p:grpSpPr>
        <p:pic>
          <p:nvPicPr>
            <p:cNvPr id="10" name="Picture 9" descr="A close up of a brain&#10;&#10;Description automatically generated">
              <a:extLst>
                <a:ext uri="{FF2B5EF4-FFF2-40B4-BE49-F238E27FC236}">
                  <a16:creationId xmlns:a16="http://schemas.microsoft.com/office/drawing/2014/main" id="{23672F51-1815-364E-AC4D-09FEBDA870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3228" t="3117" r="1734" b="5324"/>
            <a:stretch/>
          </p:blipFill>
          <p:spPr>
            <a:xfrm>
              <a:off x="2624447" y="213756"/>
              <a:ext cx="7053944" cy="6279119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7A0EF4B-F3F8-7E45-AF09-72B25F271AB8}"/>
                </a:ext>
              </a:extLst>
            </p:cNvPr>
            <p:cNvSpPr/>
            <p:nvPr/>
          </p:nvSpPr>
          <p:spPr>
            <a:xfrm>
              <a:off x="2635995" y="270960"/>
              <a:ext cx="973776" cy="52251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7EE9FEA-79F2-4747-AECA-56AF40D9FC07}"/>
                </a:ext>
              </a:extLst>
            </p:cNvPr>
            <p:cNvSpPr/>
            <p:nvPr/>
          </p:nvSpPr>
          <p:spPr>
            <a:xfrm>
              <a:off x="8692740" y="231241"/>
              <a:ext cx="973776" cy="52251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9" name="Picture 18" descr="A close up of a mri&#10;&#10;Description automatically generated">
            <a:extLst>
              <a:ext uri="{FF2B5EF4-FFF2-40B4-BE49-F238E27FC236}">
                <a16:creationId xmlns:a16="http://schemas.microsoft.com/office/drawing/2014/main" id="{8080658B-F344-7D41-92EE-093A15B89CD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2492" t="7795" r="6946"/>
          <a:stretch/>
        </p:blipFill>
        <p:spPr>
          <a:xfrm>
            <a:off x="3440107" y="2082519"/>
            <a:ext cx="2969025" cy="2968264"/>
          </a:xfrm>
          <a:prstGeom prst="rect">
            <a:avLst/>
          </a:prstGeom>
        </p:spPr>
      </p:pic>
      <p:pic>
        <p:nvPicPr>
          <p:cNvPr id="4" name="Audio Recording Mar 29, 2024 at 3:01:07 PM" descr="Audio Recording Mar 29, 2024 at 3:01:07 PM">
            <a:hlinkClick r:id="" action="ppaction://media"/>
            <a:extLst>
              <a:ext uri="{FF2B5EF4-FFF2-40B4-BE49-F238E27FC236}">
                <a16:creationId xmlns:a16="http://schemas.microsoft.com/office/drawing/2014/main" id="{D6995E57-80A0-124E-9F13-292C6DCA03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44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9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828A6-B054-244B-AAE4-ABE1E9D00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Pseudotumor Cerebri?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0387E-4AA4-3C4C-B715-948563860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868" y="1685511"/>
            <a:ext cx="10515599" cy="432952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For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Demographic: Woman of child-bearing age with high BMI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Headaches and blurry vision (typical symptoms)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Optic disc edema and enlarged blind spots</a:t>
            </a:r>
          </a:p>
          <a:p>
            <a:pPr lvl="1"/>
            <a:endParaRPr lang="en-US" dirty="0"/>
          </a:p>
          <a:p>
            <a:r>
              <a:rPr lang="en-US" dirty="0"/>
              <a:t>Against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No TVOs, pulsatile tinnitus, no recent weight gain or triggering exposures</a:t>
            </a:r>
          </a:p>
          <a:p>
            <a:pPr lvl="1">
              <a:lnSpc>
                <a:spcPct val="170000"/>
              </a:lnSpc>
            </a:pPr>
            <a:r>
              <a:rPr lang="en-US" dirty="0" err="1"/>
              <a:t>Photopsias</a:t>
            </a:r>
            <a:r>
              <a:rPr lang="en-US" dirty="0"/>
              <a:t> are less common, more common in papillitis or retinal disease</a:t>
            </a:r>
          </a:p>
          <a:p>
            <a:pPr lvl="1">
              <a:lnSpc>
                <a:spcPct val="170000"/>
              </a:lnSpc>
            </a:pPr>
            <a:r>
              <a:rPr lang="en-US" dirty="0"/>
              <a:t>No supporting neuroimaging findings like transverse venous sinus stenosis, empty </a:t>
            </a:r>
            <a:r>
              <a:rPr lang="en-US" dirty="0" err="1"/>
              <a:t>sella</a:t>
            </a:r>
            <a:r>
              <a:rPr lang="en-US" dirty="0"/>
              <a:t>, globe flattening, optic nerve sheath distension or optic nerve tortuosity (</a:t>
            </a:r>
            <a:r>
              <a:rPr lang="en-US" sz="2400" b="0" i="0" u="none" strike="noStrike" dirty="0" err="1">
                <a:solidFill>
                  <a:srgbClr val="21212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Kwee</a:t>
            </a:r>
            <a:r>
              <a:rPr lang="en-US" sz="2400" b="0" i="0" u="none" strike="noStrike" dirty="0">
                <a:solidFill>
                  <a:srgbClr val="21212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et al 2019)</a:t>
            </a:r>
            <a:endParaRPr lang="en-US" dirty="0"/>
          </a:p>
          <a:p>
            <a:endParaRPr lang="en-US" dirty="0"/>
          </a:p>
        </p:txBody>
      </p:sp>
      <p:pic>
        <p:nvPicPr>
          <p:cNvPr id="4" name="Audio Recording Mar 29, 2024 at 3:06:59 PM" descr="Audio Recording Mar 29, 2024 at 3:06:59 PM">
            <a:hlinkClick r:id="" action="ppaction://media"/>
            <a:extLst>
              <a:ext uri="{FF2B5EF4-FFF2-40B4-BE49-F238E27FC236}">
                <a16:creationId xmlns:a16="http://schemas.microsoft.com/office/drawing/2014/main" id="{15FDB2B9-295F-D141-8CBB-4148B1ED68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93667" y="600946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1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8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40B7C-6808-554B-B08F-DBE57D1C2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Should We Order a Lumbar Puncture?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70C7B3-6303-3D46-877A-903BBE198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557" y="1369530"/>
            <a:ext cx="9866243" cy="4118940"/>
          </a:xfrm>
        </p:spPr>
        <p:txBody>
          <a:bodyPr>
            <a:noAutofit/>
          </a:bodyPr>
          <a:lstStyle/>
          <a:p>
            <a:r>
              <a:rPr lang="en-US" sz="2000" dirty="0"/>
              <a:t>LP classically considered a necessary component for diagnosis of pseudotumor cerebri (Modified Dandy Criteria)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In recent years, neuro-imaging quality has improved as has awareness of cost and resource-effective care</a:t>
            </a:r>
          </a:p>
          <a:p>
            <a:endParaRPr lang="en-US" sz="2000" dirty="0"/>
          </a:p>
          <a:p>
            <a:r>
              <a:rPr lang="en-US" sz="2000" dirty="0"/>
              <a:t>Area of debate amongst experts in the field </a:t>
            </a:r>
            <a:r>
              <a:rPr lang="en-US" sz="2000" dirty="0">
                <a:cs typeface="Arial" panose="020B0604020202020204" pitchFamily="34" charset="0"/>
              </a:rPr>
              <a:t>(</a:t>
            </a:r>
            <a:r>
              <a:rPr lang="en-US" sz="2000" b="0" i="0" u="none" strike="noStrike" dirty="0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Moss et al 2021)</a:t>
            </a:r>
            <a:endParaRPr lang="en-US" sz="2000" dirty="0">
              <a:cs typeface="Arial" panose="020B0604020202020204" pitchFamily="34" charset="0"/>
            </a:endParaRPr>
          </a:p>
          <a:p>
            <a:endParaRPr lang="en-US" sz="2000" dirty="0"/>
          </a:p>
          <a:p>
            <a:r>
              <a:rPr lang="en-US" sz="2000" dirty="0"/>
              <a:t>Expert should comprehensively assess available data and pre-test probability of pseudotumor cerebri </a:t>
            </a:r>
          </a:p>
          <a:p>
            <a:endParaRPr lang="en-US" sz="2000" dirty="0"/>
          </a:p>
          <a:p>
            <a:r>
              <a:rPr lang="en-US" sz="2000" dirty="0"/>
              <a:t>Given unremarkable MRI, started acetazolamide 500mg BID and ordered LP</a:t>
            </a:r>
          </a:p>
        </p:txBody>
      </p:sp>
      <p:pic>
        <p:nvPicPr>
          <p:cNvPr id="4" name="Audio Recording Mar 29, 2024 at 3:16:01 PM" descr="Audio Recording Mar 29, 2024 at 3:16:01 PM">
            <a:hlinkClick r:id="" action="ppaction://media"/>
            <a:extLst>
              <a:ext uri="{FF2B5EF4-FFF2-40B4-BE49-F238E27FC236}">
                <a16:creationId xmlns:a16="http://schemas.microsoft.com/office/drawing/2014/main" id="{DE1B968F-E3B7-4E49-BF5E-0A49561467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538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309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34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74D1D-C70C-624D-9E77-6A3BBBC89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Lumbar Puncture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E406D-F860-0247-8F99-E1B52A515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9854" y="1735456"/>
            <a:ext cx="9866243" cy="3820766"/>
          </a:xfrm>
        </p:spPr>
        <p:txBody>
          <a:bodyPr>
            <a:normAutofit/>
          </a:bodyPr>
          <a:lstStyle/>
          <a:p>
            <a:pPr lvl="1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Normal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opening pressure (16cm H</a:t>
            </a:r>
            <a:r>
              <a:rPr lang="en-US" sz="32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O)</a:t>
            </a:r>
          </a:p>
          <a:p>
            <a:pPr lvl="1"/>
            <a:r>
              <a:rPr lang="en-US" sz="3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ild pleocytosis 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(WBC 12) with PMNs on </a:t>
            </a:r>
            <a:r>
              <a:rPr lang="en-US" sz="3200" dirty="0">
                <a:solidFill>
                  <a:srgbClr val="000000"/>
                </a:solidFill>
                <a:cs typeface="Arial" panose="020B0604020202020204" pitchFamily="34" charset="0"/>
              </a:rPr>
              <a:t>G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ram stain</a:t>
            </a:r>
          </a:p>
          <a:p>
            <a:pPr lvl="1"/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ormal glucose (66)</a:t>
            </a:r>
          </a:p>
          <a:p>
            <a:pPr lvl="1"/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ormal protein (39.5)</a:t>
            </a:r>
          </a:p>
          <a:p>
            <a:pPr lvl="1"/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egative cryptococcal antigen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Audio Recording Mar 29, 2024 at 3:18:53 PM" descr="Audio Recording Mar 29, 2024 at 3:18:53 PM">
            <a:hlinkClick r:id="" action="ppaction://media"/>
            <a:extLst>
              <a:ext uri="{FF2B5EF4-FFF2-40B4-BE49-F238E27FC236}">
                <a16:creationId xmlns:a16="http://schemas.microsoft.com/office/drawing/2014/main" id="{9E707230-4332-2F4D-BA30-0834E0A10E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99106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841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5FDA6-2019-694F-8C0A-BD753600D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Post-Lumbar Puncture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D3616B-5259-044E-844F-2250ED2718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Normal opening pressure does not support pseudotumor cerebri diagnosis</a:t>
            </a:r>
          </a:p>
          <a:p>
            <a:r>
              <a:rPr lang="en-US" dirty="0"/>
              <a:t>However, opening pressure does fluctuate, so a single “snapshot” measurement is not always accurate</a:t>
            </a:r>
          </a:p>
          <a:p>
            <a:r>
              <a:rPr lang="en-US" dirty="0"/>
              <a:t>Pleocytosis (WBCs) not normal, but only slight elevation</a:t>
            </a:r>
          </a:p>
          <a:p>
            <a:r>
              <a:rPr lang="en-US" dirty="0"/>
              <a:t>Based on history, exam, and studies so far, no other leading diagnosis</a:t>
            </a:r>
          </a:p>
        </p:txBody>
      </p:sp>
      <p:pic>
        <p:nvPicPr>
          <p:cNvPr id="4" name="Audio Recording Mar 29, 2024 at 3:22:27 PM" descr="Audio Recording Mar 29, 2024 at 3:22:27 PM">
            <a:hlinkClick r:id="" action="ppaction://media"/>
            <a:extLst>
              <a:ext uri="{FF2B5EF4-FFF2-40B4-BE49-F238E27FC236}">
                <a16:creationId xmlns:a16="http://schemas.microsoft.com/office/drawing/2014/main" id="{0FDA74BC-3CD5-A24D-8B42-7D87B6918E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53800" y="602380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758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1077D-504F-3F4C-B1B9-F1B5A610C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46739-B46A-C046-8714-0EC05A3DB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Continue </a:t>
            </a:r>
            <a:r>
              <a:rPr lang="en-US" sz="3200" dirty="0">
                <a:cs typeface="Arial" panose="020B0604020202020204" pitchFamily="34" charset="0"/>
              </a:rPr>
              <a:t>Acetazolamide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500mg BID </a:t>
            </a:r>
          </a:p>
          <a:p>
            <a:pPr marL="0" indent="0"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Return to Clinic</a:t>
            </a:r>
            <a:endParaRPr lang="en-US" sz="3200" dirty="0"/>
          </a:p>
        </p:txBody>
      </p:sp>
      <p:pic>
        <p:nvPicPr>
          <p:cNvPr id="4" name="Audio Recording Mar 29, 2024 at 3:23:22 PM" descr="Audio Recording Mar 29, 2024 at 3:23:22 PM">
            <a:hlinkClick r:id="" action="ppaction://media"/>
            <a:extLst>
              <a:ext uri="{FF2B5EF4-FFF2-40B4-BE49-F238E27FC236}">
                <a16:creationId xmlns:a16="http://schemas.microsoft.com/office/drawing/2014/main" id="{D0E2416D-27D3-124C-8762-951F60E52E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538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979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8B609-B819-D646-BE14-C3ACE8B68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Return to Clinic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27812-118A-9F4B-96D5-460307BFB8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Feels her headaches and OS “blind spot” are much improved</a:t>
            </a:r>
          </a:p>
          <a:p>
            <a:r>
              <a:rPr lang="en-US" dirty="0">
                <a:cs typeface="Arial" panose="020B0604020202020204" pitchFamily="34" charset="0"/>
              </a:rPr>
              <a:t>Blurry vision improving but not resolved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Still seeing some flashes in the periphery OU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 transient visual obscurations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 pulsatile tinnitus</a:t>
            </a:r>
          </a:p>
          <a:p>
            <a:endParaRPr lang="en-US" dirty="0"/>
          </a:p>
        </p:txBody>
      </p:sp>
      <p:pic>
        <p:nvPicPr>
          <p:cNvPr id="4" name="Audio Recording Mar 29, 2024 at 3:24:33 PM" descr="Audio Recording Mar 29, 2024 at 3:24:33 PM">
            <a:hlinkClick r:id="" action="ppaction://media"/>
            <a:extLst>
              <a:ext uri="{FF2B5EF4-FFF2-40B4-BE49-F238E27FC236}">
                <a16:creationId xmlns:a16="http://schemas.microsoft.com/office/drawing/2014/main" id="{A1B0AAE2-3E3E-3F4B-A8CC-2478AA2EB9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53800" y="598404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188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4EFE4-9A2A-4B4D-8EDC-5F2902EE8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Return to Clinic - Exam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705D1C3-404E-FB47-8829-1E8A1F508A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6277702"/>
              </p:ext>
            </p:extLst>
          </p:nvPr>
        </p:nvGraphicFramePr>
        <p:xfrm>
          <a:off x="838200" y="1383075"/>
          <a:ext cx="10515600" cy="409185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787661786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716660432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433336735"/>
                    </a:ext>
                  </a:extLst>
                </a:gridCol>
              </a:tblGrid>
              <a:tr h="5845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813065"/>
                  </a:ext>
                </a:extLst>
              </a:tr>
              <a:tr h="5845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583128"/>
                  </a:ext>
                </a:extLst>
              </a:tr>
              <a:tr h="5845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Pupils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APD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APD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156608"/>
                  </a:ext>
                </a:extLst>
              </a:tr>
              <a:tr h="5845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373357"/>
                  </a:ext>
                </a:extLst>
              </a:tr>
              <a:tr h="5845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015127"/>
                  </a:ext>
                </a:extLst>
              </a:tr>
              <a:tr h="5845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Fields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900612"/>
                  </a:ext>
                </a:extLst>
              </a:tr>
              <a:tr h="5845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Color 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695882"/>
                  </a:ext>
                </a:extLst>
              </a:tr>
            </a:tbl>
          </a:graphicData>
        </a:graphic>
      </p:graphicFrame>
      <p:pic>
        <p:nvPicPr>
          <p:cNvPr id="3" name="Audio Recording Mar 29, 2024 at 3:25:50 PM" descr="Audio Recording Mar 29, 2024 at 3:25:50 PM">
            <a:hlinkClick r:id="" action="ppaction://media"/>
            <a:extLst>
              <a:ext uri="{FF2B5EF4-FFF2-40B4-BE49-F238E27FC236}">
                <a16:creationId xmlns:a16="http://schemas.microsoft.com/office/drawing/2014/main" id="{ACEB8616-D7D7-8541-8D5C-34FD65CE10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538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884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49776-4707-0348-BD56-420A9AC6E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206"/>
            <a:ext cx="10515600" cy="861330"/>
          </a:xfrm>
        </p:spPr>
        <p:txBody>
          <a:bodyPr/>
          <a:lstStyle/>
          <a:p>
            <a:r>
              <a:rPr lang="en-US" dirty="0"/>
              <a:t>Return to Clinic - Exam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9118700-EA4A-FB4D-82FC-A1D15B2C10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1949385"/>
              </p:ext>
            </p:extLst>
          </p:nvPr>
        </p:nvGraphicFramePr>
        <p:xfrm>
          <a:off x="1828801" y="956604"/>
          <a:ext cx="8862645" cy="456356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954215">
                  <a:extLst>
                    <a:ext uri="{9D8B030D-6E8A-4147-A177-3AD203B41FA5}">
                      <a16:colId xmlns:a16="http://schemas.microsoft.com/office/drawing/2014/main" val="2787661786"/>
                    </a:ext>
                  </a:extLst>
                </a:gridCol>
                <a:gridCol w="2954215">
                  <a:extLst>
                    <a:ext uri="{9D8B030D-6E8A-4147-A177-3AD203B41FA5}">
                      <a16:colId xmlns:a16="http://schemas.microsoft.com/office/drawing/2014/main" val="2716660432"/>
                    </a:ext>
                  </a:extLst>
                </a:gridCol>
                <a:gridCol w="2954215">
                  <a:extLst>
                    <a:ext uri="{9D8B030D-6E8A-4147-A177-3AD203B41FA5}">
                      <a16:colId xmlns:a16="http://schemas.microsoft.com/office/drawing/2014/main" val="2433336735"/>
                    </a:ext>
                  </a:extLst>
                </a:gridCol>
              </a:tblGrid>
              <a:tr h="500811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813065"/>
                  </a:ext>
                </a:extLst>
              </a:tr>
              <a:tr h="500811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L/L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583128"/>
                  </a:ext>
                </a:extLst>
              </a:tr>
              <a:tr h="500811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White and Quiet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White and Quiet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156608"/>
                  </a:ext>
                </a:extLst>
              </a:tr>
              <a:tr h="500811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373357"/>
                  </a:ext>
                </a:extLst>
              </a:tr>
              <a:tr h="62460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Deep and Quiet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Deep and Quiet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015127"/>
                  </a:ext>
                </a:extLst>
              </a:tr>
              <a:tr h="62460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900612"/>
                  </a:ext>
                </a:extLst>
              </a:tr>
              <a:tr h="62460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Clear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695882"/>
                  </a:ext>
                </a:extLst>
              </a:tr>
              <a:tr h="62460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Anterior vitreous cell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Anterior vitreous cell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730924"/>
                  </a:ext>
                </a:extLst>
              </a:tr>
            </a:tbl>
          </a:graphicData>
        </a:graphic>
      </p:graphicFrame>
      <p:pic>
        <p:nvPicPr>
          <p:cNvPr id="3" name="Audio Recording Mar 29, 2024 at 3:26:39 PM" descr="Audio Recording Mar 29, 2024 at 3:26:39 PM">
            <a:hlinkClick r:id="" action="ppaction://media"/>
            <a:extLst>
              <a:ext uri="{FF2B5EF4-FFF2-40B4-BE49-F238E27FC236}">
                <a16:creationId xmlns:a16="http://schemas.microsoft.com/office/drawing/2014/main" id="{326A46B8-8E34-A344-9267-81E08F39A7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538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668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6B811-3720-904E-AE73-C3CA2E422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Return to Clinic - Exam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9C4E708-23CC-EC4E-BF01-1B1DED1AA9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1618687"/>
              </p:ext>
            </p:extLst>
          </p:nvPr>
        </p:nvGraphicFramePr>
        <p:xfrm>
          <a:off x="838200" y="2069960"/>
          <a:ext cx="10644051" cy="315250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548017">
                  <a:extLst>
                    <a:ext uri="{9D8B030D-6E8A-4147-A177-3AD203B41FA5}">
                      <a16:colId xmlns:a16="http://schemas.microsoft.com/office/drawing/2014/main" val="2787661786"/>
                    </a:ext>
                  </a:extLst>
                </a:gridCol>
                <a:gridCol w="3548017">
                  <a:extLst>
                    <a:ext uri="{9D8B030D-6E8A-4147-A177-3AD203B41FA5}">
                      <a16:colId xmlns:a16="http://schemas.microsoft.com/office/drawing/2014/main" val="2716660432"/>
                    </a:ext>
                  </a:extLst>
                </a:gridCol>
                <a:gridCol w="3548017">
                  <a:extLst>
                    <a:ext uri="{9D8B030D-6E8A-4147-A177-3AD203B41FA5}">
                      <a16:colId xmlns:a16="http://schemas.microsoft.com/office/drawing/2014/main" val="2433336735"/>
                    </a:ext>
                  </a:extLst>
                </a:gridCol>
              </a:tblGrid>
              <a:tr h="78812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813065"/>
                  </a:ext>
                </a:extLst>
              </a:tr>
              <a:tr h="78812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Grade 2 edema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Grade 2 edema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583128"/>
                  </a:ext>
                </a:extLst>
              </a:tr>
              <a:tr h="78812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C/D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156608"/>
                  </a:ext>
                </a:extLst>
              </a:tr>
              <a:tr h="78812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Macula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373357"/>
                  </a:ext>
                </a:extLst>
              </a:tr>
            </a:tbl>
          </a:graphicData>
        </a:graphic>
      </p:graphicFrame>
      <p:pic>
        <p:nvPicPr>
          <p:cNvPr id="3" name="Audio Recording Mar 29, 2024 at 3:27:21 PM" descr="Audio Recording Mar 29, 2024 at 3:27:21 PM">
            <a:hlinkClick r:id="" action="ppaction://media"/>
            <a:extLst>
              <a:ext uri="{FF2B5EF4-FFF2-40B4-BE49-F238E27FC236}">
                <a16:creationId xmlns:a16="http://schemas.microsoft.com/office/drawing/2014/main" id="{1709136F-6FC9-EE45-8BA5-8C9A753675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538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07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21515-7D32-D74C-825B-0E6C11FC8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31" y="-33580"/>
            <a:ext cx="10515600" cy="807303"/>
          </a:xfrm>
        </p:spPr>
        <p:txBody>
          <a:bodyPr/>
          <a:lstStyle/>
          <a:p>
            <a:r>
              <a:rPr lang="en-US" dirty="0"/>
              <a:t>Return to Clinic - Testing</a:t>
            </a:r>
          </a:p>
        </p:txBody>
      </p:sp>
      <p:pic>
        <p:nvPicPr>
          <p:cNvPr id="4" name="Picture 3" descr="A screenshot of a computer generated test&#10;&#10;Description automatically generated">
            <a:extLst>
              <a:ext uri="{FF2B5EF4-FFF2-40B4-BE49-F238E27FC236}">
                <a16:creationId xmlns:a16="http://schemas.microsoft.com/office/drawing/2014/main" id="{36A76521-7D70-5640-AA47-DF0B1074B9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396"/>
          <a:stretch/>
        </p:blipFill>
        <p:spPr>
          <a:xfrm>
            <a:off x="6439776" y="773723"/>
            <a:ext cx="5078161" cy="4944794"/>
          </a:xfrm>
          <a:prstGeom prst="rect">
            <a:avLst/>
          </a:prstGeom>
        </p:spPr>
      </p:pic>
      <p:pic>
        <p:nvPicPr>
          <p:cNvPr id="5" name="Picture 4" descr="A screenshot of a medical test&#10;&#10;Description automatically generated">
            <a:extLst>
              <a:ext uri="{FF2B5EF4-FFF2-40B4-BE49-F238E27FC236}">
                <a16:creationId xmlns:a16="http://schemas.microsoft.com/office/drawing/2014/main" id="{18E6360C-E0C5-4041-926A-7824E9BD4DE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241"/>
          <a:stretch/>
        </p:blipFill>
        <p:spPr>
          <a:xfrm>
            <a:off x="422031" y="847241"/>
            <a:ext cx="4861409" cy="4871276"/>
          </a:xfrm>
          <a:prstGeom prst="rect">
            <a:avLst/>
          </a:prstGeom>
        </p:spPr>
      </p:pic>
      <p:pic>
        <p:nvPicPr>
          <p:cNvPr id="3" name="Audio Recording Mar 29, 2024 at 3:29:52 PM" descr="Audio Recording Mar 29, 2024 at 3:29:52 PM">
            <a:hlinkClick r:id="" action="ppaction://media"/>
            <a:extLst>
              <a:ext uri="{FF2B5EF4-FFF2-40B4-BE49-F238E27FC236}">
                <a16:creationId xmlns:a16="http://schemas.microsoft.com/office/drawing/2014/main" id="{5609CCE6-4873-7442-8A44-1452917241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11537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432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A9CC0-091F-DF4C-8543-FD03ECD2C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190" y="102235"/>
            <a:ext cx="10515600" cy="463137"/>
          </a:xfrm>
        </p:spPr>
        <p:txBody>
          <a:bodyPr>
            <a:normAutofit fontScale="90000"/>
          </a:bodyPr>
          <a:lstStyle/>
          <a:p>
            <a:r>
              <a:rPr lang="en-US" dirty="0"/>
              <a:t>Return to Clinic - Testing</a:t>
            </a:r>
          </a:p>
        </p:txBody>
      </p:sp>
      <p:pic>
        <p:nvPicPr>
          <p:cNvPr id="4" name="Content Placeholder 4" descr="A screenshot of a medical report&#10;&#10;Description automatically generated">
            <a:extLst>
              <a:ext uri="{FF2B5EF4-FFF2-40B4-BE49-F238E27FC236}">
                <a16:creationId xmlns:a16="http://schemas.microsoft.com/office/drawing/2014/main" id="{C8024133-9365-7D43-A84B-CC94EB85E4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61705" t="15605" r="1562"/>
          <a:stretch/>
        </p:blipFill>
        <p:spPr>
          <a:xfrm>
            <a:off x="6314498" y="754672"/>
            <a:ext cx="4551290" cy="5004784"/>
          </a:xfrm>
        </p:spPr>
      </p:pic>
      <p:pic>
        <p:nvPicPr>
          <p:cNvPr id="5" name="Content Placeholder 4" descr="A screenshot of a medical report&#10;&#10;Description automatically generated">
            <a:extLst>
              <a:ext uri="{FF2B5EF4-FFF2-40B4-BE49-F238E27FC236}">
                <a16:creationId xmlns:a16="http://schemas.microsoft.com/office/drawing/2014/main" id="{DD766C20-4984-3646-BD41-CB12B76DEC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89" t="15605" r="58779"/>
          <a:stretch/>
        </p:blipFill>
        <p:spPr>
          <a:xfrm>
            <a:off x="1172817" y="747797"/>
            <a:ext cx="4551290" cy="5004782"/>
          </a:xfrm>
          <a:prstGeom prst="rect">
            <a:avLst/>
          </a:prstGeom>
        </p:spPr>
      </p:pic>
      <p:pic>
        <p:nvPicPr>
          <p:cNvPr id="3" name="Audio Recording Mar 29, 2024 at 3:31:48 PM" descr="Audio Recording Mar 29, 2024 at 3:31:48 PM">
            <a:hlinkClick r:id="" action="ppaction://media"/>
            <a:extLst>
              <a:ext uri="{FF2B5EF4-FFF2-40B4-BE49-F238E27FC236}">
                <a16:creationId xmlns:a16="http://schemas.microsoft.com/office/drawing/2014/main" id="{627FE584-4726-C34B-A8C0-DFDBC62AEC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12825" y="610332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41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24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94DF5-AD2B-9A4E-9D2F-54764F5F7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 Fundus Photos</a:t>
            </a:r>
          </a:p>
        </p:txBody>
      </p:sp>
      <p:pic>
        <p:nvPicPr>
          <p:cNvPr id="4" name="Picture 3" descr="Close-up of a human eye&#10;&#10;Description automatically generated">
            <a:extLst>
              <a:ext uri="{FF2B5EF4-FFF2-40B4-BE49-F238E27FC236}">
                <a16:creationId xmlns:a16="http://schemas.microsoft.com/office/drawing/2014/main" id="{8BD5A615-57BA-B84F-9EA1-3A6FFDEB79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173" y="1540565"/>
            <a:ext cx="4088031" cy="4110555"/>
          </a:xfrm>
          <a:prstGeom prst="rect">
            <a:avLst/>
          </a:prstGeom>
        </p:spPr>
      </p:pic>
      <p:pic>
        <p:nvPicPr>
          <p:cNvPr id="5" name="Picture 4" descr="A close-up of a red and yellow light&#10;&#10;Description automatically generated">
            <a:extLst>
              <a:ext uri="{FF2B5EF4-FFF2-40B4-BE49-F238E27FC236}">
                <a16:creationId xmlns:a16="http://schemas.microsoft.com/office/drawing/2014/main" id="{4EE5E676-1C92-D24B-9D52-847AD128F8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8986" y="1540565"/>
            <a:ext cx="4449208" cy="4110555"/>
          </a:xfrm>
          <a:prstGeom prst="rect">
            <a:avLst/>
          </a:prstGeom>
        </p:spPr>
      </p:pic>
      <p:pic>
        <p:nvPicPr>
          <p:cNvPr id="3" name="Audio Recording Mar 29, 2024 at 3:35:08 PM" descr="Audio Recording Mar 29, 2024 at 3:35:08 PM">
            <a:hlinkClick r:id="" action="ppaction://media"/>
            <a:extLst>
              <a:ext uri="{FF2B5EF4-FFF2-40B4-BE49-F238E27FC236}">
                <a16:creationId xmlns:a16="http://schemas.microsoft.com/office/drawing/2014/main" id="{0E81230C-4CA1-0541-B636-D3A6BCF668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538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472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1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333D6-E9A5-E046-B8F5-7372D7AED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Visit vs. Return Visit (so far)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FE0D2-9B91-6D4A-8121-FD04F52110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869" y="1685511"/>
            <a:ext cx="9866243" cy="403942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Qualitative/symptomatic improvement after acetazolamide</a:t>
            </a:r>
          </a:p>
          <a:p>
            <a:r>
              <a:rPr lang="en-US" dirty="0"/>
              <a:t>Worsening visual acuity OS (but still no color vision impairment or RAPD) </a:t>
            </a:r>
          </a:p>
          <a:p>
            <a:r>
              <a:rPr lang="en-US" dirty="0"/>
              <a:t>Progression of field changes OU</a:t>
            </a:r>
          </a:p>
          <a:p>
            <a:r>
              <a:rPr lang="en-US" dirty="0"/>
              <a:t>Stable bilateral disc edema</a:t>
            </a:r>
          </a:p>
          <a:p>
            <a:r>
              <a:rPr lang="en-US" b="1" dirty="0"/>
              <a:t>New evidence of inflammation</a:t>
            </a:r>
            <a:r>
              <a:rPr lang="en-US" dirty="0"/>
              <a:t> in the eye (vitreous cell) </a:t>
            </a:r>
            <a:r>
              <a:rPr lang="en-US" dirty="0">
                <a:sym typeface="Wingdings" pitchFamily="2" charset="2"/>
              </a:rPr>
              <a:t> need to cast a wider net and investigate retinal integrity and vasculature</a:t>
            </a:r>
          </a:p>
          <a:p>
            <a:r>
              <a:rPr lang="en-US" dirty="0">
                <a:sym typeface="Wingdings" pitchFamily="2" charset="2"/>
              </a:rPr>
              <a:t>How would you explain qualitative improvement vs. objective worsening on exam?</a:t>
            </a:r>
          </a:p>
          <a:p>
            <a:r>
              <a:rPr lang="en-US" dirty="0">
                <a:sym typeface="Wingdings" pitchFamily="2" charset="2"/>
              </a:rPr>
              <a:t>What further studies would you order?</a:t>
            </a:r>
            <a:endParaRPr lang="en-US" dirty="0"/>
          </a:p>
        </p:txBody>
      </p:sp>
      <p:pic>
        <p:nvPicPr>
          <p:cNvPr id="4" name="Audio Recording Mar 29, 2024 at 3:37:50 PM" descr="Audio Recording Mar 29, 2024 at 3:37:50 PM">
            <a:hlinkClick r:id="" action="ppaction://media"/>
            <a:extLst>
              <a:ext uri="{FF2B5EF4-FFF2-40B4-BE49-F238E27FC236}">
                <a16:creationId xmlns:a16="http://schemas.microsoft.com/office/drawing/2014/main" id="{84FB8D86-3F3D-6340-894E-56A05C4507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62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8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3A1FB-6924-D64C-AE9A-E565D7581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94522"/>
          </a:xfrm>
        </p:spPr>
        <p:txBody>
          <a:bodyPr/>
          <a:lstStyle/>
          <a:p>
            <a:r>
              <a:rPr lang="en-US" dirty="0"/>
              <a:t>Fluorescein Angiography (OD Transit)</a:t>
            </a:r>
          </a:p>
        </p:txBody>
      </p:sp>
      <p:pic>
        <p:nvPicPr>
          <p:cNvPr id="4" name="Picture 3" descr="A close-up of a vein&#10;&#10;Description automatically generated">
            <a:extLst>
              <a:ext uri="{FF2B5EF4-FFF2-40B4-BE49-F238E27FC236}">
                <a16:creationId xmlns:a16="http://schemas.microsoft.com/office/drawing/2014/main" id="{859E511F-CEFA-434A-A784-435EE020C8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894523"/>
            <a:ext cx="4767470" cy="4842994"/>
          </a:xfrm>
          <a:prstGeom prst="rect">
            <a:avLst/>
          </a:prstGeom>
        </p:spPr>
      </p:pic>
      <p:pic>
        <p:nvPicPr>
          <p:cNvPr id="5" name="Picture 4" descr="A close-up of a light&#10;&#10;Description automatically generated">
            <a:extLst>
              <a:ext uri="{FF2B5EF4-FFF2-40B4-BE49-F238E27FC236}">
                <a16:creationId xmlns:a16="http://schemas.microsoft.com/office/drawing/2014/main" id="{C412F2C1-30B4-C941-8EBA-D410C4A595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6728" y="894523"/>
            <a:ext cx="5117072" cy="4845636"/>
          </a:xfrm>
          <a:prstGeom prst="rect">
            <a:avLst/>
          </a:prstGeom>
        </p:spPr>
      </p:pic>
      <p:pic>
        <p:nvPicPr>
          <p:cNvPr id="3" name="Audio Recording Mar 29, 2024 at 3:40:00 PM" descr="Audio Recording Mar 29, 2024 at 3:40:00 PM">
            <a:hlinkClick r:id="" action="ppaction://media"/>
            <a:extLst>
              <a:ext uri="{FF2B5EF4-FFF2-40B4-BE49-F238E27FC236}">
                <a16:creationId xmlns:a16="http://schemas.microsoft.com/office/drawing/2014/main" id="{FF329ADC-A589-4D42-BFF4-575FFAAE48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47400" y="596347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53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41214-B1BA-6444-A6C7-E4B7A2943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162" y="564921"/>
            <a:ext cx="10515600" cy="734784"/>
          </a:xfrm>
        </p:spPr>
        <p:txBody>
          <a:bodyPr/>
          <a:lstStyle/>
          <a:p>
            <a:r>
              <a:rPr lang="en-US" dirty="0"/>
              <a:t>Fluorescein Angiography – Wide Field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CB9712-21D8-4F40-8039-D04645B7B3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251" y="1452331"/>
            <a:ext cx="5204147" cy="40485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F8CB05-432F-3847-B379-5022A630DE0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160"/>
          <a:stretch/>
        </p:blipFill>
        <p:spPr>
          <a:xfrm>
            <a:off x="6060393" y="1431961"/>
            <a:ext cx="5536293" cy="4068950"/>
          </a:xfrm>
          <a:prstGeom prst="rect">
            <a:avLst/>
          </a:prstGeom>
        </p:spPr>
      </p:pic>
      <p:pic>
        <p:nvPicPr>
          <p:cNvPr id="5" name="Audio Recording Mar 29, 2024 at 3:46:19 PM" descr="Audio Recording Mar 29, 2024 at 3:46:19 PM">
            <a:hlinkClick r:id="" action="ppaction://media"/>
            <a:extLst>
              <a:ext uri="{FF2B5EF4-FFF2-40B4-BE49-F238E27FC236}">
                <a16:creationId xmlns:a16="http://schemas.microsoft.com/office/drawing/2014/main" id="{C8D76012-2E52-124E-A212-44DA223FF5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90286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F7986-2F29-2A43-8BA3-8EBCFE60B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Fundus Autofluorescence Photographs</a:t>
            </a:r>
          </a:p>
        </p:txBody>
      </p:sp>
      <p:pic>
        <p:nvPicPr>
          <p:cNvPr id="4" name="Picture 3" descr="A close-up of a nerve system&#10;&#10;Description automatically generated">
            <a:extLst>
              <a:ext uri="{FF2B5EF4-FFF2-40B4-BE49-F238E27FC236}">
                <a16:creationId xmlns:a16="http://schemas.microsoft.com/office/drawing/2014/main" id="{A5F2D3E5-D8AA-024E-8D70-E7D5B63DAF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714" y="1490869"/>
            <a:ext cx="5223285" cy="4653829"/>
          </a:xfrm>
          <a:prstGeom prst="rect">
            <a:avLst/>
          </a:prstGeom>
        </p:spPr>
      </p:pic>
      <p:pic>
        <p:nvPicPr>
          <p:cNvPr id="5" name="Picture 4" descr="A close-up of a blood vessels&#10;&#10;Description automatically generated">
            <a:extLst>
              <a:ext uri="{FF2B5EF4-FFF2-40B4-BE49-F238E27FC236}">
                <a16:creationId xmlns:a16="http://schemas.microsoft.com/office/drawing/2014/main" id="{E323ADFF-3650-CC43-9E8A-911E15AA18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2099" y="1495085"/>
            <a:ext cx="4839901" cy="4649614"/>
          </a:xfrm>
          <a:prstGeom prst="rect">
            <a:avLst/>
          </a:prstGeom>
        </p:spPr>
      </p:pic>
      <p:pic>
        <p:nvPicPr>
          <p:cNvPr id="6" name="Audio Recording Mar 29, 2024 at 3:47:29 PM" descr="Audio Recording Mar 29, 2024 at 3:47:29 PM">
            <a:hlinkClick r:id="" action="ppaction://media"/>
            <a:extLst>
              <a:ext uri="{FF2B5EF4-FFF2-40B4-BE49-F238E27FC236}">
                <a16:creationId xmlns:a16="http://schemas.microsoft.com/office/drawing/2014/main" id="{6AB868EF-0C54-D640-90DE-1EBAE420DB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82693" y="614469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37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9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254B9-4415-4641-AAFE-05E29FF76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 and Fundus Photo Interpretation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BAEB0-0F9E-0346-BAA9-19733D9C44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Images were discussed with retinal specialty team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Disc leakage OU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Pinpoint areas of retinal leakage without evidence of retinal vasculitis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“Multi-focal evanescent white dot syndrome-like” appearance (MEWDS-like)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Audio Recording Mar 29, 2024 at 3:49:45 PM" descr="Audio Recording Mar 29, 2024 at 3:49:45 PM">
            <a:hlinkClick r:id="" action="ppaction://media"/>
            <a:extLst>
              <a:ext uri="{FF2B5EF4-FFF2-40B4-BE49-F238E27FC236}">
                <a16:creationId xmlns:a16="http://schemas.microsoft.com/office/drawing/2014/main" id="{1F040464-1A3D-4E48-A60F-F48D1F560F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94662" y="60138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496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9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113C1-C110-214B-BE6B-D34B9E521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Differential expanded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E47BE-90E4-2944-AB70-D21306D16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557" y="1943930"/>
            <a:ext cx="9866243" cy="3820766"/>
          </a:xfrm>
        </p:spPr>
        <p:txBody>
          <a:bodyPr/>
          <a:lstStyle/>
          <a:p>
            <a:r>
              <a:rPr lang="en-US" sz="3200" dirty="0"/>
              <a:t>MEWDS vs. MEWDS-like presentation with optic disc edema</a:t>
            </a:r>
          </a:p>
          <a:p>
            <a:pPr lvl="1"/>
            <a:r>
              <a:rPr lang="en-US" sz="2800" dirty="0"/>
              <a:t>Autoimmune: white dot syndromes, sarcoid</a:t>
            </a:r>
          </a:p>
          <a:p>
            <a:pPr lvl="1"/>
            <a:r>
              <a:rPr lang="en-US" sz="2800" dirty="0"/>
              <a:t>Infectious: TB, Lyme, Bartonella, syphilis</a:t>
            </a:r>
          </a:p>
          <a:p>
            <a:pPr lvl="1"/>
            <a:r>
              <a:rPr lang="en-US" sz="2800" dirty="0"/>
              <a:t>Malignancy: lymphoma</a:t>
            </a:r>
          </a:p>
        </p:txBody>
      </p:sp>
      <p:pic>
        <p:nvPicPr>
          <p:cNvPr id="4" name="Audio Recording Mar 29, 2024 at 3:52:39 PM" descr="Audio Recording Mar 29, 2024 at 3:52:39 PM">
            <a:hlinkClick r:id="" action="ppaction://media"/>
            <a:extLst>
              <a:ext uri="{FF2B5EF4-FFF2-40B4-BE49-F238E27FC236}">
                <a16:creationId xmlns:a16="http://schemas.microsoft.com/office/drawing/2014/main" id="{A337DB0B-329E-8C48-A683-ECBD5C2951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47400" y="60179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25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4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01440-A470-674A-AAD6-14E08C291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Lab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067FC-6E6F-7D45-A6CA-DA8037207B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T. Pallidum Antibody: 18.8 (ref &lt;0.90)</a:t>
            </a:r>
          </a:p>
          <a:p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RPR: 1:256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T-Spot TB Test: Negative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ACE: 15 (ref 9-67)</a:t>
            </a: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aPTT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33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B. Burgdorferi Antibody: 1.36 (ref &lt;1.91)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CMP: within normal limits</a:t>
            </a:r>
          </a:p>
          <a:p>
            <a:r>
              <a:rPr lang="en-US" dirty="0">
                <a:cs typeface="Arial" panose="020B0604020202020204" pitchFamily="34" charset="0"/>
              </a:rPr>
              <a:t>HIV: Negative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Audio Recording Mar 29, 2024 at 3:55:20 PM" descr="Audio Recording Mar 29, 2024 at 3:55:20 PM">
            <a:hlinkClick r:id="" action="ppaction://media"/>
            <a:extLst>
              <a:ext uri="{FF2B5EF4-FFF2-40B4-BE49-F238E27FC236}">
                <a16:creationId xmlns:a16="http://schemas.microsoft.com/office/drawing/2014/main" id="{D910AF77-2A20-EB48-9F0D-B812E91D06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47400" y="60138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750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B1A1F-12F4-8440-AA9C-48B432FA7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Syphilis: optic disc edema and MEWDS-like 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D1BEB9-2F07-4245-BA59-591C76803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2212"/>
            <a:ext cx="9866243" cy="3820766"/>
          </a:xfrm>
        </p:spPr>
        <p:txBody>
          <a:bodyPr/>
          <a:lstStyle/>
          <a:p>
            <a:r>
              <a:rPr lang="en-US" dirty="0"/>
              <a:t>Syphilis is a known MEWDS mimic</a:t>
            </a:r>
          </a:p>
          <a:p>
            <a:endParaRPr lang="en-US" dirty="0"/>
          </a:p>
          <a:p>
            <a:r>
              <a:rPr lang="en-US" dirty="0">
                <a:solidFill>
                  <a:srgbClr val="21212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Less commonly, syphilis can present with optic disc swelling – usually accompanied by some degree of chorioretinitis (</a:t>
            </a:r>
            <a:r>
              <a:rPr lang="en-US" dirty="0" err="1">
                <a:solidFill>
                  <a:srgbClr val="21212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Kabanovski</a:t>
            </a:r>
            <a:r>
              <a:rPr lang="en-US" dirty="0">
                <a:solidFill>
                  <a:srgbClr val="21212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et al 2022; Benson et al 2015; </a:t>
            </a:r>
            <a:r>
              <a:rPr lang="en-US" sz="2800" b="0" i="0" u="none" strike="noStrike" dirty="0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Oh et al 2022</a:t>
            </a:r>
            <a:r>
              <a:rPr lang="en-US" dirty="0">
                <a:solidFill>
                  <a:srgbClr val="21212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</a:p>
          <a:p>
            <a:endParaRPr lang="en-US" dirty="0">
              <a:solidFill>
                <a:srgbClr val="212121"/>
              </a:solidFill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solidFill>
                <a:srgbClr val="212121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lvl="1"/>
            <a:endParaRPr lang="en-US" dirty="0">
              <a:solidFill>
                <a:srgbClr val="212121"/>
              </a:solidFill>
              <a:ea typeface="Times New Roman" panose="02020603050405020304" pitchFamily="18" charset="0"/>
            </a:endParaRPr>
          </a:p>
          <a:p>
            <a:pPr lvl="1"/>
            <a:endParaRPr lang="en-US" dirty="0">
              <a:solidFill>
                <a:srgbClr val="212121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5" name="Audio Recording Mar 29, 2024 at 4:00:28 PM" descr="Audio Recording Mar 29, 2024 at 4:00:28 PM">
            <a:hlinkClick r:id="" action="ppaction://media"/>
            <a:extLst>
              <a:ext uri="{FF2B5EF4-FFF2-40B4-BE49-F238E27FC236}">
                <a16:creationId xmlns:a16="http://schemas.microsoft.com/office/drawing/2014/main" id="{1512470F-116F-EE4B-AFEE-4E65188103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47400" y="582429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062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08F6E-6FD2-8D42-A70E-9300862D6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512" y="26159"/>
            <a:ext cx="10515600" cy="1325563"/>
          </a:xfrm>
        </p:spPr>
        <p:txBody>
          <a:bodyPr/>
          <a:lstStyle/>
          <a:p>
            <a:r>
              <a:rPr lang="en-US" dirty="0"/>
              <a:t>Complicating factors in this 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9F6C47-BE4B-3746-8476-D7D9A82B8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869" y="1351722"/>
            <a:ext cx="10091531" cy="458832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Initial presentation suggestive of increased ICP / pseudotumor cerebri</a:t>
            </a:r>
          </a:p>
          <a:p>
            <a:endParaRPr lang="en-US" dirty="0"/>
          </a:p>
          <a:p>
            <a:r>
              <a:rPr lang="en-US" dirty="0"/>
              <a:t>Initial improvement symptomatically with acetazolamide</a:t>
            </a:r>
          </a:p>
          <a:p>
            <a:endParaRPr lang="en-US" dirty="0"/>
          </a:p>
          <a:p>
            <a:r>
              <a:rPr lang="en-US" dirty="0"/>
              <a:t>Social history did not reveal any risk factors for syphilis – important to keep an open mind</a:t>
            </a:r>
          </a:p>
          <a:p>
            <a:endParaRPr lang="en-US" dirty="0"/>
          </a:p>
          <a:p>
            <a:r>
              <a:rPr lang="en-US" dirty="0"/>
              <a:t>LP valuable in this case</a:t>
            </a:r>
          </a:p>
          <a:p>
            <a:pPr lvl="1"/>
            <a:r>
              <a:rPr lang="en-US" dirty="0"/>
              <a:t>Normal opening pressure led to questioning presumed diagnosis of pseudotumor cerebri</a:t>
            </a:r>
          </a:p>
          <a:p>
            <a:pPr lvl="1"/>
            <a:r>
              <a:rPr lang="en-US" dirty="0"/>
              <a:t>High WBCs – increased suspicion for inflammatory or infectious neurologic process</a:t>
            </a:r>
          </a:p>
          <a:p>
            <a:endParaRPr lang="en-US" dirty="0"/>
          </a:p>
          <a:p>
            <a:r>
              <a:rPr lang="en-US" dirty="0"/>
              <a:t>VDRL CSF testing not considered at initial LP due to absence of risk factors and initial presentation concerning for pseudotumor cerebri</a:t>
            </a:r>
          </a:p>
          <a:p>
            <a:endParaRPr lang="en-US" dirty="0"/>
          </a:p>
        </p:txBody>
      </p:sp>
      <p:pic>
        <p:nvPicPr>
          <p:cNvPr id="4" name="Audio Recording Mar 29, 2024 at 4:05:17 PM" descr="Audio Recording Mar 29, 2024 at 4:05:17 PM">
            <a:hlinkClick r:id="" action="ppaction://media"/>
            <a:extLst>
              <a:ext uri="{FF2B5EF4-FFF2-40B4-BE49-F238E27FC236}">
                <a16:creationId xmlns:a16="http://schemas.microsoft.com/office/drawing/2014/main" id="{4486F667-C451-6D4D-AE36-8B1DD96F57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76000" y="608902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966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7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15A9D-47F9-7F46-B609-16F0120A6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BEE53-56F3-CF4A-8C47-A39B9D2061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Admitted to the hospital for IV Penicillin treatment initiation (completed 14 days of therapy) and Acetazolamide stopped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cs typeface="Arial" panose="020B0604020202020204" pitchFamily="34" charset="0"/>
              </a:rPr>
              <a:t>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phthalmology team monitored while inpatient for daily vision checks</a:t>
            </a:r>
          </a:p>
          <a:p>
            <a:endParaRPr lang="en-US" dirty="0"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Discharged from hospital, partner treated, 6-month follow-up with infectious disease team </a:t>
            </a:r>
            <a:r>
              <a:rPr lang="en-US" dirty="0">
                <a:cs typeface="Arial" panose="020B0604020202020204" pitchFamily="34" charset="0"/>
              </a:rPr>
              <a:t>scheduled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Audio Recording Mar 29, 2024 at 4:08:21 PM" descr="Audio Recording Mar 29, 2024 at 4:08:21 PM">
            <a:hlinkClick r:id="" action="ppaction://media"/>
            <a:extLst>
              <a:ext uri="{FF2B5EF4-FFF2-40B4-BE49-F238E27FC236}">
                <a16:creationId xmlns:a16="http://schemas.microsoft.com/office/drawing/2014/main" id="{235B1914-1284-6A42-8F39-E859213C02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53800" y="60138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222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4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0C86-0BFE-6A4A-BE4D-41C7EA5A0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Follow-up Visit #1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A1583-5764-8C46-84AE-F3DF359AB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Completed 14 days of IV penicillin (no steroid pre-treatment)</a:t>
            </a:r>
          </a:p>
          <a:p>
            <a:r>
              <a:rPr lang="en-US" dirty="0"/>
              <a:t>Still seeing some spots OU</a:t>
            </a:r>
          </a:p>
          <a:p>
            <a:r>
              <a:rPr lang="en-US" dirty="0"/>
              <a:t>Headaches improved but not eliminated</a:t>
            </a:r>
          </a:p>
        </p:txBody>
      </p:sp>
      <p:pic>
        <p:nvPicPr>
          <p:cNvPr id="4" name="Audio Recording Mar 29, 2024 at 4:10:34 PM" descr="Audio Recording Mar 29, 2024 at 4:10:34 PM">
            <a:hlinkClick r:id="" action="ppaction://media"/>
            <a:extLst>
              <a:ext uri="{FF2B5EF4-FFF2-40B4-BE49-F238E27FC236}">
                <a16:creationId xmlns:a16="http://schemas.microsoft.com/office/drawing/2014/main" id="{D23905E0-89A2-554D-9B1F-0F272054E9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61012" y="60138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562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E412F-06D7-2744-94CD-CBDC61A3A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Follow-up Visit #1 - Exam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B544E8E-C98F-9343-AB85-4BE8D34B6E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5088367"/>
              </p:ext>
            </p:extLst>
          </p:nvPr>
        </p:nvGraphicFramePr>
        <p:xfrm>
          <a:off x="838200" y="1542101"/>
          <a:ext cx="10515600" cy="409185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787661786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716660432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433336735"/>
                    </a:ext>
                  </a:extLst>
                </a:gridCol>
              </a:tblGrid>
              <a:tr h="5845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813065"/>
                  </a:ext>
                </a:extLst>
              </a:tr>
              <a:tr h="5845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583128"/>
                  </a:ext>
                </a:extLst>
              </a:tr>
              <a:tr h="5845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Pupils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APD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APD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156608"/>
                  </a:ext>
                </a:extLst>
              </a:tr>
              <a:tr h="5845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373357"/>
                  </a:ext>
                </a:extLst>
              </a:tr>
              <a:tr h="5845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015127"/>
                  </a:ext>
                </a:extLst>
              </a:tr>
              <a:tr h="5845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Fields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900612"/>
                  </a:ext>
                </a:extLst>
              </a:tr>
              <a:tr h="5845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Color 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695882"/>
                  </a:ext>
                </a:extLst>
              </a:tr>
            </a:tbl>
          </a:graphicData>
        </a:graphic>
      </p:graphicFrame>
      <p:pic>
        <p:nvPicPr>
          <p:cNvPr id="3" name="Audio Recording Mar 29, 2024 at 4:11:49 PM" descr="Audio Recording Mar 29, 2024 at 4:11:49 PM">
            <a:hlinkClick r:id="" action="ppaction://media"/>
            <a:extLst>
              <a:ext uri="{FF2B5EF4-FFF2-40B4-BE49-F238E27FC236}">
                <a16:creationId xmlns:a16="http://schemas.microsoft.com/office/drawing/2014/main" id="{6873B232-C35F-0842-A932-841FA1A945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76000" y="599812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747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30524-436F-B44A-91A9-0DE4B71E8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Follow-up Visit #1 - Exam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0F3A358-CAC3-3742-9597-EBB53BA32F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8120982"/>
              </p:ext>
            </p:extLst>
          </p:nvPr>
        </p:nvGraphicFramePr>
        <p:xfrm>
          <a:off x="1664677" y="1114219"/>
          <a:ext cx="8771409" cy="45908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923803">
                  <a:extLst>
                    <a:ext uri="{9D8B030D-6E8A-4147-A177-3AD203B41FA5}">
                      <a16:colId xmlns:a16="http://schemas.microsoft.com/office/drawing/2014/main" val="2787661786"/>
                    </a:ext>
                  </a:extLst>
                </a:gridCol>
                <a:gridCol w="2923803">
                  <a:extLst>
                    <a:ext uri="{9D8B030D-6E8A-4147-A177-3AD203B41FA5}">
                      <a16:colId xmlns:a16="http://schemas.microsoft.com/office/drawing/2014/main" val="2716660432"/>
                    </a:ext>
                  </a:extLst>
                </a:gridCol>
                <a:gridCol w="2923803">
                  <a:extLst>
                    <a:ext uri="{9D8B030D-6E8A-4147-A177-3AD203B41FA5}">
                      <a16:colId xmlns:a16="http://schemas.microsoft.com/office/drawing/2014/main" val="2433336735"/>
                    </a:ext>
                  </a:extLst>
                </a:gridCol>
              </a:tblGrid>
              <a:tr h="46235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813065"/>
                  </a:ext>
                </a:extLst>
              </a:tr>
              <a:tr h="46235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L/L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583128"/>
                  </a:ext>
                </a:extLst>
              </a:tr>
              <a:tr h="46235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White and Quiet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White and Quiet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156608"/>
                  </a:ext>
                </a:extLst>
              </a:tr>
              <a:tr h="46235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373357"/>
                  </a:ext>
                </a:extLst>
              </a:tr>
              <a:tr h="68535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Deep and Quiet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Deep and Quiet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015127"/>
                  </a:ext>
                </a:extLst>
              </a:tr>
              <a:tr h="68535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900612"/>
                  </a:ext>
                </a:extLst>
              </a:tr>
              <a:tr h="68535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Clear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695882"/>
                  </a:ext>
                </a:extLst>
              </a:tr>
              <a:tr h="68535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Improved vitreous debris, 1+ anterior vitreous cell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1+ anterior vitreous cell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730924"/>
                  </a:ext>
                </a:extLst>
              </a:tr>
            </a:tbl>
          </a:graphicData>
        </a:graphic>
      </p:graphicFrame>
      <p:pic>
        <p:nvPicPr>
          <p:cNvPr id="3" name="Audio Recording Mar 29, 2024 at 4:12:53 PM" descr="Audio Recording Mar 29, 2024 at 4:12:53 PM">
            <a:hlinkClick r:id="" action="ppaction://media"/>
            <a:extLst>
              <a:ext uri="{FF2B5EF4-FFF2-40B4-BE49-F238E27FC236}">
                <a16:creationId xmlns:a16="http://schemas.microsoft.com/office/drawing/2014/main" id="{05A47BB8-6E55-E141-8BAE-A5B16F306C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01355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136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5508B-AF30-B044-9C00-B3DA7A919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Follow-up Visit #1 - Exam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5232B19-319F-5B4E-B007-61E82619CE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6799471"/>
              </p:ext>
            </p:extLst>
          </p:nvPr>
        </p:nvGraphicFramePr>
        <p:xfrm>
          <a:off x="838200" y="1441692"/>
          <a:ext cx="10015329" cy="397461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338443">
                  <a:extLst>
                    <a:ext uri="{9D8B030D-6E8A-4147-A177-3AD203B41FA5}">
                      <a16:colId xmlns:a16="http://schemas.microsoft.com/office/drawing/2014/main" val="2787661786"/>
                    </a:ext>
                  </a:extLst>
                </a:gridCol>
                <a:gridCol w="3338443">
                  <a:extLst>
                    <a:ext uri="{9D8B030D-6E8A-4147-A177-3AD203B41FA5}">
                      <a16:colId xmlns:a16="http://schemas.microsoft.com/office/drawing/2014/main" val="2716660432"/>
                    </a:ext>
                  </a:extLst>
                </a:gridCol>
                <a:gridCol w="3338443">
                  <a:extLst>
                    <a:ext uri="{9D8B030D-6E8A-4147-A177-3AD203B41FA5}">
                      <a16:colId xmlns:a16="http://schemas.microsoft.com/office/drawing/2014/main" val="2433336735"/>
                    </a:ext>
                  </a:extLst>
                </a:gridCol>
              </a:tblGrid>
              <a:tr h="66243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813065"/>
                  </a:ext>
                </a:extLst>
              </a:tr>
              <a:tr h="66243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Trace edema nasally and inferiorly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Trace edema nasally and superiorly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583128"/>
                  </a:ext>
                </a:extLst>
              </a:tr>
              <a:tr h="66243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C/D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156608"/>
                  </a:ext>
                </a:extLst>
              </a:tr>
              <a:tr h="66243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Macula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373357"/>
                  </a:ext>
                </a:extLst>
              </a:tr>
              <a:tr h="66243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Vessels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Dot Blot Hemorrhages in inferior arcade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387258"/>
                  </a:ext>
                </a:extLst>
              </a:tr>
              <a:tr h="66243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Periphery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602462"/>
                  </a:ext>
                </a:extLst>
              </a:tr>
            </a:tbl>
          </a:graphicData>
        </a:graphic>
      </p:graphicFrame>
      <p:pic>
        <p:nvPicPr>
          <p:cNvPr id="3" name="Audio Recording Mar 29, 2024 at 4:13:49 PM" descr="Audio Recording Mar 29, 2024 at 4:13:49 PM">
            <a:hlinkClick r:id="" action="ppaction://media"/>
            <a:extLst>
              <a:ext uri="{FF2B5EF4-FFF2-40B4-BE49-F238E27FC236}">
                <a16:creationId xmlns:a16="http://schemas.microsoft.com/office/drawing/2014/main" id="{915D0D00-6A1B-4A42-B44E-E8C642C7B8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38677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501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8708E-6475-144D-BE2B-E1DFD8D19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9183"/>
            <a:ext cx="10515600" cy="651668"/>
          </a:xfrm>
        </p:spPr>
        <p:txBody>
          <a:bodyPr/>
          <a:lstStyle/>
          <a:p>
            <a:r>
              <a:rPr lang="en-US" dirty="0"/>
              <a:t>Follow-up Visit #1 - Testing</a:t>
            </a:r>
          </a:p>
        </p:txBody>
      </p:sp>
      <p:pic>
        <p:nvPicPr>
          <p:cNvPr id="7" name="Picture 6" descr="A screenshot of a medical test&#10;&#10;Description automatically generated">
            <a:extLst>
              <a:ext uri="{FF2B5EF4-FFF2-40B4-BE49-F238E27FC236}">
                <a16:creationId xmlns:a16="http://schemas.microsoft.com/office/drawing/2014/main" id="{6852EE55-4C3F-5A4F-9EFF-62AEFF98FC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0" y="1174750"/>
            <a:ext cx="4495800" cy="4495800"/>
          </a:xfrm>
          <a:prstGeom prst="rect">
            <a:avLst/>
          </a:prstGeom>
        </p:spPr>
      </p:pic>
      <p:pic>
        <p:nvPicPr>
          <p:cNvPr id="9" name="Picture 8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97C443C4-1A7D-294E-ADE5-9D1D8F6CDF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964" y="1187450"/>
            <a:ext cx="4394200" cy="4483100"/>
          </a:xfrm>
          <a:prstGeom prst="rect">
            <a:avLst/>
          </a:prstGeom>
        </p:spPr>
      </p:pic>
      <p:pic>
        <p:nvPicPr>
          <p:cNvPr id="3" name="Audio Recording Mar 29, 2024 at 4:14:38 PM" descr="Audio Recording Mar 29, 2024 at 4:14:38 PM">
            <a:hlinkClick r:id="" action="ppaction://media"/>
            <a:extLst>
              <a:ext uri="{FF2B5EF4-FFF2-40B4-BE49-F238E27FC236}">
                <a16:creationId xmlns:a16="http://schemas.microsoft.com/office/drawing/2014/main" id="{3B185A86-C8C6-364B-A96D-C2B4F6BDA1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25447" y="602925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77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69FE6-C239-CB42-A226-097A07485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258" y="1"/>
            <a:ext cx="10515600" cy="914400"/>
          </a:xfrm>
        </p:spPr>
        <p:txBody>
          <a:bodyPr/>
          <a:lstStyle/>
          <a:p>
            <a:r>
              <a:rPr lang="en-US" dirty="0"/>
              <a:t>Follow-up Visit #1 - Testing</a:t>
            </a:r>
          </a:p>
        </p:txBody>
      </p:sp>
      <p:pic>
        <p:nvPicPr>
          <p:cNvPr id="5" name="Picture 4" descr="A close-up of a chart&#10;&#10;Description automatically generated">
            <a:extLst>
              <a:ext uri="{FF2B5EF4-FFF2-40B4-BE49-F238E27FC236}">
                <a16:creationId xmlns:a16="http://schemas.microsoft.com/office/drawing/2014/main" id="{20DC3506-EA12-8E40-98D6-2C4F731E20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8428" y="914401"/>
            <a:ext cx="4142124" cy="4789713"/>
          </a:xfrm>
          <a:prstGeom prst="rect">
            <a:avLst/>
          </a:prstGeom>
        </p:spPr>
      </p:pic>
      <p:pic>
        <p:nvPicPr>
          <p:cNvPr id="7" name="Picture 6" descr="A close-up of a medical scan&#10;&#10;Description automatically generated">
            <a:extLst>
              <a:ext uri="{FF2B5EF4-FFF2-40B4-BE49-F238E27FC236}">
                <a16:creationId xmlns:a16="http://schemas.microsoft.com/office/drawing/2014/main" id="{CB2DE514-3B56-9243-8C2D-F34A0963B8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1325" y="914401"/>
            <a:ext cx="4249141" cy="4789713"/>
          </a:xfrm>
          <a:prstGeom prst="rect">
            <a:avLst/>
          </a:prstGeom>
        </p:spPr>
      </p:pic>
      <p:pic>
        <p:nvPicPr>
          <p:cNvPr id="3" name="Audio Recording Mar 29, 2024 at 4:16:22 PM" descr="Audio Recording Mar 29, 2024 at 4:16:22 PM">
            <a:hlinkClick r:id="" action="ppaction://media"/>
            <a:extLst>
              <a:ext uri="{FF2B5EF4-FFF2-40B4-BE49-F238E27FC236}">
                <a16:creationId xmlns:a16="http://schemas.microsoft.com/office/drawing/2014/main" id="{5A956651-D35D-A34D-8CA0-5C2197AC4B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283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4FE3F-0751-8B43-8838-02541E927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Follow-up Visit #1: Summary and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F162B-1AFF-1F4A-B5FC-D97C63D80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After penicillin treatment</a:t>
            </a:r>
          </a:p>
          <a:p>
            <a:pPr lvl="1"/>
            <a:r>
              <a:rPr lang="en-US" dirty="0"/>
              <a:t>Significant improvement of visual acuity and reduction of blind spot enlargement on HVF</a:t>
            </a:r>
          </a:p>
          <a:p>
            <a:pPr lvl="1"/>
            <a:r>
              <a:rPr lang="en-US" dirty="0"/>
              <a:t>Improvement of optic disc edema (on exam and on OCT RNFL)</a:t>
            </a:r>
          </a:p>
          <a:p>
            <a:pPr lvl="1"/>
            <a:r>
              <a:rPr lang="en-US" dirty="0"/>
              <a:t>No further active intraocular inflammation</a:t>
            </a:r>
          </a:p>
          <a:p>
            <a:pPr lvl="1"/>
            <a:r>
              <a:rPr lang="en-US" dirty="0"/>
              <a:t>Return to clinic for repeat exam and testing in 6 weeks</a:t>
            </a:r>
          </a:p>
          <a:p>
            <a:pPr lvl="1"/>
            <a:r>
              <a:rPr lang="en-US" dirty="0"/>
              <a:t>ID follow-up for repeat RPR testing to ensure adequate treatment</a:t>
            </a:r>
          </a:p>
        </p:txBody>
      </p:sp>
      <p:pic>
        <p:nvPicPr>
          <p:cNvPr id="4" name="Audio Recording Mar 29, 2024 at 4:18:56 PM" descr="Audio Recording Mar 29, 2024 at 4:18:56 PM">
            <a:hlinkClick r:id="" action="ppaction://media"/>
            <a:extLst>
              <a:ext uri="{FF2B5EF4-FFF2-40B4-BE49-F238E27FC236}">
                <a16:creationId xmlns:a16="http://schemas.microsoft.com/office/drawing/2014/main" id="{BE823E65-2874-D346-BA9C-6819D8728B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53800" y="581169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648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8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14164-50F6-3B4B-9BFB-09D2D9C56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Follow-up Visit #2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951E3-5F0C-1542-9B9F-EA42790D6C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Continued clinical improvement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Continuing to monitor vision, fields, and OCT</a:t>
            </a:r>
          </a:p>
          <a:p>
            <a:endParaRPr lang="en-US" dirty="0"/>
          </a:p>
        </p:txBody>
      </p:sp>
      <p:pic>
        <p:nvPicPr>
          <p:cNvPr id="4" name="Audio Recording Mar 29, 2024 at 4:19:28 PM" descr="Audio Recording Mar 29, 2024 at 4:19:28 PM">
            <a:hlinkClick r:id="" action="ppaction://media"/>
            <a:extLst>
              <a:ext uri="{FF2B5EF4-FFF2-40B4-BE49-F238E27FC236}">
                <a16:creationId xmlns:a16="http://schemas.microsoft.com/office/drawing/2014/main" id="{3198D667-4C11-A043-9206-F84D3E39C0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48291" y="578398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351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9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67EF64F-22F0-AE40-B199-83F2209869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5752516"/>
              </p:ext>
            </p:extLst>
          </p:nvPr>
        </p:nvGraphicFramePr>
        <p:xfrm>
          <a:off x="838200" y="1542101"/>
          <a:ext cx="10515600" cy="409185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787661786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716660432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433336735"/>
                    </a:ext>
                  </a:extLst>
                </a:gridCol>
              </a:tblGrid>
              <a:tr h="5845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813065"/>
                  </a:ext>
                </a:extLst>
              </a:tr>
              <a:tr h="5845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20/25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583128"/>
                  </a:ext>
                </a:extLst>
              </a:tr>
              <a:tr h="5845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Pupils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APD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APD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156608"/>
                  </a:ext>
                </a:extLst>
              </a:tr>
              <a:tr h="5845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373357"/>
                  </a:ext>
                </a:extLst>
              </a:tr>
              <a:tr h="5845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015127"/>
                  </a:ext>
                </a:extLst>
              </a:tr>
              <a:tr h="5845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Fields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900612"/>
                  </a:ext>
                </a:extLst>
              </a:tr>
              <a:tr h="5845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Color 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13/13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695882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2CC6D85B-1E31-0F4B-97FF-610E052EB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Follow-up Visit #2 - Exam </a:t>
            </a:r>
          </a:p>
        </p:txBody>
      </p:sp>
      <p:pic>
        <p:nvPicPr>
          <p:cNvPr id="2" name="Audio Recording Mar 29, 2024 at 4:20:35 PM" descr="Audio Recording Mar 29, 2024 at 4:20:35 PM">
            <a:hlinkClick r:id="" action="ppaction://media"/>
            <a:extLst>
              <a:ext uri="{FF2B5EF4-FFF2-40B4-BE49-F238E27FC236}">
                <a16:creationId xmlns:a16="http://schemas.microsoft.com/office/drawing/2014/main" id="{96018FAF-0E0E-E84E-9C92-51B438A003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53800" y="599812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157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7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DA7D9-C5CD-2D47-90E5-C6C389F39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243" y="244928"/>
            <a:ext cx="10515600" cy="859518"/>
          </a:xfrm>
        </p:spPr>
        <p:txBody>
          <a:bodyPr/>
          <a:lstStyle/>
          <a:p>
            <a:r>
              <a:rPr lang="en-US" dirty="0"/>
              <a:t>Follow-up Visit #2 - Exam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1A0F0A8-90C1-9243-A873-A6AC341500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7666065"/>
              </p:ext>
            </p:extLst>
          </p:nvPr>
        </p:nvGraphicFramePr>
        <p:xfrm>
          <a:off x="1710295" y="1104446"/>
          <a:ext cx="8771409" cy="45908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923803">
                  <a:extLst>
                    <a:ext uri="{9D8B030D-6E8A-4147-A177-3AD203B41FA5}">
                      <a16:colId xmlns:a16="http://schemas.microsoft.com/office/drawing/2014/main" val="2787661786"/>
                    </a:ext>
                  </a:extLst>
                </a:gridCol>
                <a:gridCol w="2923803">
                  <a:extLst>
                    <a:ext uri="{9D8B030D-6E8A-4147-A177-3AD203B41FA5}">
                      <a16:colId xmlns:a16="http://schemas.microsoft.com/office/drawing/2014/main" val="2716660432"/>
                    </a:ext>
                  </a:extLst>
                </a:gridCol>
                <a:gridCol w="2923803">
                  <a:extLst>
                    <a:ext uri="{9D8B030D-6E8A-4147-A177-3AD203B41FA5}">
                      <a16:colId xmlns:a16="http://schemas.microsoft.com/office/drawing/2014/main" val="2433336735"/>
                    </a:ext>
                  </a:extLst>
                </a:gridCol>
              </a:tblGrid>
              <a:tr h="46235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813065"/>
                  </a:ext>
                </a:extLst>
              </a:tr>
              <a:tr h="46235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L/L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583128"/>
                  </a:ext>
                </a:extLst>
              </a:tr>
              <a:tr h="46235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White and Quiet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White and Quiet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156608"/>
                  </a:ext>
                </a:extLst>
              </a:tr>
              <a:tr h="462358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373357"/>
                  </a:ext>
                </a:extLst>
              </a:tr>
              <a:tr h="68535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Deep and Quiet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Deep and Quiet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015127"/>
                  </a:ext>
                </a:extLst>
              </a:tr>
              <a:tr h="68535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900612"/>
                  </a:ext>
                </a:extLst>
              </a:tr>
              <a:tr h="68535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 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 NS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695882"/>
                  </a:ext>
                </a:extLst>
              </a:tr>
              <a:tr h="68535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Clear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730924"/>
                  </a:ext>
                </a:extLst>
              </a:tr>
            </a:tbl>
          </a:graphicData>
        </a:graphic>
      </p:graphicFrame>
      <p:pic>
        <p:nvPicPr>
          <p:cNvPr id="3" name="Audio Recording Mar 29, 2024 at 4:21:05 PM" descr="Audio Recording Mar 29, 2024 at 4:21:05 PM">
            <a:hlinkClick r:id="" action="ppaction://media"/>
            <a:extLst>
              <a:ext uri="{FF2B5EF4-FFF2-40B4-BE49-F238E27FC236}">
                <a16:creationId xmlns:a16="http://schemas.microsoft.com/office/drawing/2014/main" id="{36C7CFDC-8F82-1745-A340-6E9FA1D302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17679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777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3A4BC-53C9-7D44-92A2-1153DC37E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8889"/>
          </a:xfrm>
        </p:spPr>
        <p:txBody>
          <a:bodyPr/>
          <a:lstStyle/>
          <a:p>
            <a:r>
              <a:rPr lang="en-US" dirty="0"/>
              <a:t>Follow-up Visit #2 - Exam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2E2F648-1984-A74E-9E2D-BDD29079FE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4772887"/>
              </p:ext>
            </p:extLst>
          </p:nvPr>
        </p:nvGraphicFramePr>
        <p:xfrm>
          <a:off x="838200" y="1441692"/>
          <a:ext cx="10015329" cy="397461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338443">
                  <a:extLst>
                    <a:ext uri="{9D8B030D-6E8A-4147-A177-3AD203B41FA5}">
                      <a16:colId xmlns:a16="http://schemas.microsoft.com/office/drawing/2014/main" val="2787661786"/>
                    </a:ext>
                  </a:extLst>
                </a:gridCol>
                <a:gridCol w="3338443">
                  <a:extLst>
                    <a:ext uri="{9D8B030D-6E8A-4147-A177-3AD203B41FA5}">
                      <a16:colId xmlns:a16="http://schemas.microsoft.com/office/drawing/2014/main" val="2716660432"/>
                    </a:ext>
                  </a:extLst>
                </a:gridCol>
                <a:gridCol w="3338443">
                  <a:extLst>
                    <a:ext uri="{9D8B030D-6E8A-4147-A177-3AD203B41FA5}">
                      <a16:colId xmlns:a16="http://schemas.microsoft.com/office/drawing/2014/main" val="2433336735"/>
                    </a:ext>
                  </a:extLst>
                </a:gridCol>
              </a:tblGrid>
              <a:tr h="66243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813065"/>
                  </a:ext>
                </a:extLst>
              </a:tr>
              <a:tr h="66243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Edema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Edema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583128"/>
                  </a:ext>
                </a:extLst>
              </a:tr>
              <a:tr h="66243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C/D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156608"/>
                  </a:ext>
                </a:extLst>
              </a:tr>
              <a:tr h="66243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Macula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373357"/>
                  </a:ext>
                </a:extLst>
              </a:tr>
              <a:tr h="66243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Vessels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387258"/>
                  </a:ext>
                </a:extLst>
              </a:tr>
              <a:tr h="66243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Periphery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602462"/>
                  </a:ext>
                </a:extLst>
              </a:tr>
            </a:tbl>
          </a:graphicData>
        </a:graphic>
      </p:graphicFrame>
      <p:pic>
        <p:nvPicPr>
          <p:cNvPr id="3" name="Audio Recording Mar 29, 2024 at 4:21:37 PM" descr="Audio Recording Mar 29, 2024 at 4:21:37 PM">
            <a:hlinkClick r:id="" action="ppaction://media"/>
            <a:extLst>
              <a:ext uri="{FF2B5EF4-FFF2-40B4-BE49-F238E27FC236}">
                <a16:creationId xmlns:a16="http://schemas.microsoft.com/office/drawing/2014/main" id="{1CDD697A-80E5-3C49-AF52-E8DD2533B5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48291" y="586711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25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31178-CE8D-CE45-AAC8-F092C8A95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0028"/>
            <a:ext cx="10515600" cy="588186"/>
          </a:xfrm>
        </p:spPr>
        <p:txBody>
          <a:bodyPr>
            <a:normAutofit fontScale="90000"/>
          </a:bodyPr>
          <a:lstStyle/>
          <a:p>
            <a:r>
              <a:rPr lang="en-US" dirty="0"/>
              <a:t>Follow-up Visit #2 - Testing</a:t>
            </a:r>
          </a:p>
        </p:txBody>
      </p:sp>
      <p:pic>
        <p:nvPicPr>
          <p:cNvPr id="5" name="Picture 4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5A28B3FA-EB23-5044-BDF9-9E455174C0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09"/>
          <a:stretch/>
        </p:blipFill>
        <p:spPr>
          <a:xfrm>
            <a:off x="6096000" y="852054"/>
            <a:ext cx="4975472" cy="4817506"/>
          </a:xfrm>
          <a:prstGeom prst="rect">
            <a:avLst/>
          </a:prstGeom>
        </p:spPr>
      </p:pic>
      <p:pic>
        <p:nvPicPr>
          <p:cNvPr id="7" name="Picture 6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253F3F9C-1329-C348-8F1C-309C83D81B8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509"/>
          <a:stretch/>
        </p:blipFill>
        <p:spPr>
          <a:xfrm>
            <a:off x="838200" y="852054"/>
            <a:ext cx="4831404" cy="4817505"/>
          </a:xfrm>
          <a:prstGeom prst="rect">
            <a:avLst/>
          </a:prstGeom>
        </p:spPr>
      </p:pic>
      <p:pic>
        <p:nvPicPr>
          <p:cNvPr id="3" name="Audio Recording Mar 29, 2024 at 4:23:29 PM" descr="Audio Recording Mar 29, 2024 at 4:23:29 PM">
            <a:hlinkClick r:id="" action="ppaction://media"/>
            <a:extLst>
              <a:ext uri="{FF2B5EF4-FFF2-40B4-BE49-F238E27FC236}">
                <a16:creationId xmlns:a16="http://schemas.microsoft.com/office/drawing/2014/main" id="{2744AB3E-01FB-2746-8A1C-5720B397C7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258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chart&#10;&#10;Description automatically generated">
            <a:extLst>
              <a:ext uri="{FF2B5EF4-FFF2-40B4-BE49-F238E27FC236}">
                <a16:creationId xmlns:a16="http://schemas.microsoft.com/office/drawing/2014/main" id="{F32A7015-3E4E-9741-8C8F-A3462A2373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8635" y="933856"/>
            <a:ext cx="4342917" cy="4930680"/>
          </a:xfrm>
          <a:prstGeom prst="rect">
            <a:avLst/>
          </a:prstGeom>
        </p:spPr>
      </p:pic>
      <p:pic>
        <p:nvPicPr>
          <p:cNvPr id="7" name="Picture 6" descr="A close-up of a medical chart&#10;&#10;Description automatically generated">
            <a:extLst>
              <a:ext uri="{FF2B5EF4-FFF2-40B4-BE49-F238E27FC236}">
                <a16:creationId xmlns:a16="http://schemas.microsoft.com/office/drawing/2014/main" id="{377AD525-7E85-4F4A-9B3F-B7ADD015CD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2185" y="933856"/>
            <a:ext cx="4617620" cy="493068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7CF0E0B-68B8-8647-AEAC-B8A8ABF9B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817" y="101672"/>
            <a:ext cx="10515600" cy="832184"/>
          </a:xfrm>
        </p:spPr>
        <p:txBody>
          <a:bodyPr/>
          <a:lstStyle/>
          <a:p>
            <a:r>
              <a:rPr lang="en-US" dirty="0"/>
              <a:t>Follow-up Visit #2 - Testing</a:t>
            </a:r>
          </a:p>
        </p:txBody>
      </p:sp>
      <p:pic>
        <p:nvPicPr>
          <p:cNvPr id="2" name="Audio Recording Mar 29, 2024 at 4:24:37 PM" descr="Audio Recording Mar 29, 2024 at 4:24:37 PM">
            <a:hlinkClick r:id="" action="ppaction://media"/>
            <a:extLst>
              <a:ext uri="{FF2B5EF4-FFF2-40B4-BE49-F238E27FC236}">
                <a16:creationId xmlns:a16="http://schemas.microsoft.com/office/drawing/2014/main" id="{140B2BE4-8485-E446-8498-95C1A1E89E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54617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047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microscope&#10;&#10;Description automatically generated">
            <a:extLst>
              <a:ext uri="{FF2B5EF4-FFF2-40B4-BE49-F238E27FC236}">
                <a16:creationId xmlns:a16="http://schemas.microsoft.com/office/drawing/2014/main" id="{C862B604-5CFD-6A42-9E24-DF5E234B35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9884" t="18451" r="7250" b="6792"/>
          <a:stretch/>
        </p:blipFill>
        <p:spPr>
          <a:xfrm>
            <a:off x="5852376" y="907286"/>
            <a:ext cx="5501424" cy="4702187"/>
          </a:xfrm>
        </p:spPr>
      </p:pic>
      <p:pic>
        <p:nvPicPr>
          <p:cNvPr id="7" name="Picture 6" descr="A close-up of a screen&#10;&#10;Description automatically generated">
            <a:extLst>
              <a:ext uri="{FF2B5EF4-FFF2-40B4-BE49-F238E27FC236}">
                <a16:creationId xmlns:a16="http://schemas.microsoft.com/office/drawing/2014/main" id="{7DC78AF5-4271-7B4F-BA88-4900F9EE6B8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989" t="18451" r="7790" b="6792"/>
          <a:stretch/>
        </p:blipFill>
        <p:spPr>
          <a:xfrm>
            <a:off x="621656" y="907286"/>
            <a:ext cx="5027432" cy="470218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F1F7727-82EC-4042-B373-4105E9924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29" y="23884"/>
            <a:ext cx="10515600" cy="883402"/>
          </a:xfrm>
        </p:spPr>
        <p:txBody>
          <a:bodyPr/>
          <a:lstStyle/>
          <a:p>
            <a:r>
              <a:rPr lang="en-US" dirty="0"/>
              <a:t>Follow-up Visit #2 – Color Fundus Photos</a:t>
            </a:r>
          </a:p>
        </p:txBody>
      </p:sp>
      <p:pic>
        <p:nvPicPr>
          <p:cNvPr id="2" name="Audio Recording Mar 29, 2024 at 4:25:40 PM" descr="Audio Recording Mar 29, 2024 at 4:25:40 PM">
            <a:hlinkClick r:id="" action="ppaction://media"/>
            <a:extLst>
              <a:ext uri="{FF2B5EF4-FFF2-40B4-BE49-F238E27FC236}">
                <a16:creationId xmlns:a16="http://schemas.microsoft.com/office/drawing/2014/main" id="{67001C77-F6BB-AE46-80C9-05C68FEE8F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14429" y="602131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804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47A39-9CB9-7144-9CF9-64D7F61B0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Follow-up Visit #2 -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74630-4F6E-EB40-8766-A0A4223FF9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Return to clinic in 6 months</a:t>
            </a:r>
          </a:p>
          <a:p>
            <a:r>
              <a:rPr lang="en-US" dirty="0"/>
              <a:t>Follow-up with infectious diseases team as scheduled</a:t>
            </a:r>
          </a:p>
        </p:txBody>
      </p:sp>
      <p:pic>
        <p:nvPicPr>
          <p:cNvPr id="4" name="Audio Recording Mar 29, 2024 at 4:26:41 PM" descr="Audio Recording Mar 29, 2024 at 4:26:41 PM">
            <a:hlinkClick r:id="" action="ppaction://media"/>
            <a:extLst>
              <a:ext uri="{FF2B5EF4-FFF2-40B4-BE49-F238E27FC236}">
                <a16:creationId xmlns:a16="http://schemas.microsoft.com/office/drawing/2014/main" id="{08C9677F-A18C-AD4A-B5DC-A78FA7072F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51738" y="60864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008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06E5B-5B9B-D344-81BA-C0E72044B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F7D69-420C-9141-9951-D033E3445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clinical scenarios in which pseudotumor cerebri is suspected, ordering a lumbar puncture is prudent</a:t>
            </a:r>
          </a:p>
          <a:p>
            <a:r>
              <a:rPr lang="en-US" dirty="0"/>
              <a:t>If LP does not support diagnosis of pseudotumor cerebri, then other potential disease processes should be considered</a:t>
            </a:r>
          </a:p>
        </p:txBody>
      </p:sp>
      <p:pic>
        <p:nvPicPr>
          <p:cNvPr id="4" name="Audio Recording Mar 29, 2024 at 4:33:06 PM" descr="Audio Recording Mar 29, 2024 at 4:33:06 PM">
            <a:hlinkClick r:id="" action="ppaction://media"/>
            <a:extLst>
              <a:ext uri="{FF2B5EF4-FFF2-40B4-BE49-F238E27FC236}">
                <a16:creationId xmlns:a16="http://schemas.microsoft.com/office/drawing/2014/main" id="{D99A3CA9-70AC-BE41-B1CF-443F62C801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81718" y="60138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63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8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6AF07-CB0F-9342-9DF0-39F2373B9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A4B1B-66D5-B543-8218-928953B6F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557" y="1049409"/>
            <a:ext cx="9866243" cy="4807694"/>
          </a:xfrm>
        </p:spPr>
        <p:txBody>
          <a:bodyPr>
            <a:noAutofit/>
          </a:bodyPr>
          <a:lstStyle/>
          <a:p>
            <a:r>
              <a:rPr lang="en-US" sz="1100" b="0" i="0" u="none" strike="noStrike" dirty="0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Azar G, Wolff B, Azam S, </a:t>
            </a:r>
            <a:r>
              <a:rPr lang="en-US" sz="1100" b="0" i="0" u="none" strike="noStrike" dirty="0" err="1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Mauget-Faÿsse</a:t>
            </a:r>
            <a:r>
              <a:rPr lang="en-US" sz="1100" b="0" i="0" u="none" strike="noStrike" dirty="0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 M. Acute syphilitic posterior placoid chorioretinopathy presenting as atypical multiple evanescent white dot syndrome. Eur J </a:t>
            </a:r>
            <a:r>
              <a:rPr lang="en-US" sz="1100" b="0" i="0" u="none" strike="noStrike" dirty="0" err="1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Ophthalmol</a:t>
            </a:r>
            <a:r>
              <a:rPr lang="en-US" sz="1100" b="0" i="0" u="none" strike="noStrike" dirty="0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. 2021 Mar;31(2):NP141-NP144. </a:t>
            </a:r>
            <a:r>
              <a:rPr lang="en-US" sz="1100" b="0" i="0" u="none" strike="noStrike" dirty="0" err="1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doi</a:t>
            </a:r>
            <a:r>
              <a:rPr lang="en-US" sz="1100" b="0" i="0" u="none" strike="noStrike" dirty="0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: 10.1177/1120672120957589. </a:t>
            </a:r>
            <a:r>
              <a:rPr lang="en-US" sz="1100" b="0" i="0" u="none" strike="noStrike" dirty="0" err="1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Epub</a:t>
            </a:r>
            <a:r>
              <a:rPr lang="en-US" sz="1100" b="0" i="0" u="none" strike="noStrike" dirty="0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 2020 Sep 2. Erratum in: Eur J </a:t>
            </a:r>
            <a:r>
              <a:rPr lang="en-US" sz="1100" b="0" i="0" u="none" strike="noStrike" dirty="0" err="1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Ophthalmol</a:t>
            </a:r>
            <a:r>
              <a:rPr lang="en-US" sz="1100" b="0" i="0" u="none" strike="noStrike" dirty="0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. 2020 Oct 22;:1120672120968426. PMID: 32878455.</a:t>
            </a:r>
            <a:endParaRPr lang="en-US" sz="1100" dirty="0">
              <a:solidFill>
                <a:srgbClr val="212121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n-US" sz="1100" dirty="0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Benson CE, Soliman MK, </a:t>
            </a:r>
            <a:r>
              <a:rPr lang="en-US" sz="1100" dirty="0" err="1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Knezevic</a:t>
            </a:r>
            <a:r>
              <a:rPr lang="en-US" sz="1100" dirty="0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A, Xu DD, Nguyen QD, Do DV. Bilateral papillitis and unilateral focal chorioretinitis as the presenting features of syphilis. J Ophthalmic </a:t>
            </a:r>
            <a:r>
              <a:rPr lang="en-US" sz="1100" dirty="0" err="1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Inflamm</a:t>
            </a:r>
            <a:r>
              <a:rPr lang="en-US" sz="1100" dirty="0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Infect. 2015 Jun 5;5:16. </a:t>
            </a:r>
            <a:r>
              <a:rPr lang="en-US" sz="1100" dirty="0" err="1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doi</a:t>
            </a:r>
            <a:r>
              <a:rPr lang="en-US" sz="1100" dirty="0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: 10.1186/s12348-015-0045-0. PMID: 26069511; PMCID: PMC4456579</a:t>
            </a:r>
            <a:r>
              <a:rPr lang="en-US" sz="1100" dirty="0">
                <a:effectLst/>
                <a:cs typeface="Arial" panose="020B0604020202020204" pitchFamily="34" charset="0"/>
              </a:rPr>
              <a:t> </a:t>
            </a:r>
            <a:endParaRPr lang="en-US" sz="1100" dirty="0">
              <a:solidFill>
                <a:srgbClr val="212121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en-US" sz="1100" dirty="0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Chen JJ, Bhatti MT, Bradley E, Garrity J, </a:t>
            </a:r>
            <a:r>
              <a:rPr lang="en-US" sz="1100" dirty="0" err="1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Thurtell</a:t>
            </a:r>
            <a:r>
              <a:rPr lang="en-US" sz="1100" dirty="0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MJ. Incipient Syphilitic Papillitis. </a:t>
            </a:r>
            <a:r>
              <a:rPr lang="en-US" sz="1100" dirty="0" err="1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Neuroophthalmology</a:t>
            </a:r>
            <a:r>
              <a:rPr lang="en-US" sz="1100" dirty="0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. 2019 May 28;44(1):11-15. </a:t>
            </a:r>
            <a:r>
              <a:rPr lang="en-US" sz="1100" dirty="0" err="1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doi</a:t>
            </a:r>
            <a:r>
              <a:rPr lang="en-US" sz="1100" dirty="0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: 10.1080/01658107.2019.1615959. PMID: 32076443; PMCID: PMC6999641.</a:t>
            </a:r>
          </a:p>
          <a:p>
            <a:r>
              <a:rPr lang="en-US" sz="1100" dirty="0" err="1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Kabanovski</a:t>
            </a:r>
            <a:r>
              <a:rPr lang="en-US" sz="1100" dirty="0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A, Donaldson L, Jeeva-Patel T, Margolin EA. Optic Disc Edema in Syphilis. J </a:t>
            </a:r>
            <a:r>
              <a:rPr lang="en-US" sz="1100" dirty="0" err="1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Neuroophthalmol</a:t>
            </a:r>
            <a:r>
              <a:rPr lang="en-US" sz="1100" dirty="0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. 2022 Mar 1;42(1):e173-e180. </a:t>
            </a:r>
            <a:r>
              <a:rPr lang="en-US" sz="1100" dirty="0" err="1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doi</a:t>
            </a:r>
            <a:r>
              <a:rPr lang="en-US" sz="1100" dirty="0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: 10.1097/WNO.0000000000001302. </a:t>
            </a:r>
            <a:r>
              <a:rPr lang="en-US" sz="1100" dirty="0" err="1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Epub</a:t>
            </a:r>
            <a:r>
              <a:rPr lang="en-US" sz="1100" dirty="0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2021 Dec 23. PMID: 34629401</a:t>
            </a:r>
            <a:endParaRPr lang="en-US" sz="1100" i="0" u="none" strike="noStrike" dirty="0">
              <a:solidFill>
                <a:srgbClr val="212121"/>
              </a:solidFill>
              <a:effectLst/>
              <a:cs typeface="Arial" panose="020B0604020202020204" pitchFamily="34" charset="0"/>
            </a:endParaRPr>
          </a:p>
          <a:p>
            <a:r>
              <a:rPr lang="en-US" sz="1100" i="0" u="none" strike="noStrike" dirty="0" err="1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Kwee</a:t>
            </a:r>
            <a:r>
              <a:rPr lang="en-US" sz="1100" i="0" u="none" strike="noStrike" dirty="0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 RM, </a:t>
            </a:r>
            <a:r>
              <a:rPr lang="en-US" sz="1100" i="0" u="none" strike="noStrike" dirty="0" err="1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Kwee</a:t>
            </a:r>
            <a:r>
              <a:rPr lang="en-US" sz="1100" i="0" u="none" strike="noStrike" dirty="0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 TC. Systematic review and meta-analysis of MRI signs for diagnosis of idiopathic intracranial hypertension. Eur J </a:t>
            </a:r>
            <a:r>
              <a:rPr lang="en-US" sz="1100" i="0" u="none" strike="noStrike" dirty="0" err="1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Radiol</a:t>
            </a:r>
            <a:r>
              <a:rPr lang="en-US" sz="1100" i="0" u="none" strike="noStrike" dirty="0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. 2019 Jul;116:106-115. </a:t>
            </a:r>
            <a:r>
              <a:rPr lang="en-US" sz="1100" i="0" u="none" strike="noStrike" dirty="0" err="1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doi</a:t>
            </a:r>
            <a:r>
              <a:rPr lang="en-US" sz="1100" i="0" u="none" strike="noStrike" dirty="0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: 10.1016/j.ejrad.2019.04.023. </a:t>
            </a:r>
            <a:r>
              <a:rPr lang="en-US" sz="1100" i="0" u="none" strike="noStrike" dirty="0" err="1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Epub</a:t>
            </a:r>
            <a:r>
              <a:rPr lang="en-US" sz="1100" i="0" u="none" strike="noStrike" dirty="0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 2019 May 1. PMID: 31153551.</a:t>
            </a:r>
          </a:p>
          <a:p>
            <a:r>
              <a:rPr lang="en-US" sz="1100" i="0" u="none" strike="noStrike" dirty="0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Moss HE, Margolin EA, Lee AG, Van </a:t>
            </a:r>
            <a:r>
              <a:rPr lang="en-US" sz="1100" i="0" u="none" strike="noStrike" dirty="0" err="1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Stavern</a:t>
            </a:r>
            <a:r>
              <a:rPr lang="en-US" sz="1100" i="0" u="none" strike="noStrike" dirty="0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 GP. Should Lumbar Puncture Be Required to Diagnose Every Patient With Idiopathic Intracranial Hypertension? J </a:t>
            </a:r>
            <a:r>
              <a:rPr lang="en-US" sz="1100" i="0" u="none" strike="noStrike" dirty="0" err="1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Neuroophthalmol</a:t>
            </a:r>
            <a:r>
              <a:rPr lang="en-US" sz="1100" i="0" u="none" strike="noStrike" dirty="0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. 2021 Sep 1;41(3):379-384. </a:t>
            </a:r>
            <a:r>
              <a:rPr lang="en-US" sz="1100" i="0" u="none" strike="noStrike" dirty="0" err="1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doi</a:t>
            </a:r>
            <a:r>
              <a:rPr lang="en-US" sz="1100" i="0" u="none" strike="noStrike" dirty="0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: 10.1097/WNO.0000000000001373. PMID: 34415272; PMCID: PMC9159906.</a:t>
            </a:r>
          </a:p>
          <a:p>
            <a:r>
              <a:rPr lang="en-US" sz="1100" b="0" i="0" u="none" strike="noStrike" dirty="0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Oh AJ, </a:t>
            </a:r>
            <a:r>
              <a:rPr lang="en-US" sz="1100" b="0" i="0" u="none" strike="noStrike" dirty="0" err="1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Fensterwald</a:t>
            </a:r>
            <a:r>
              <a:rPr lang="en-US" sz="1100" b="0" i="0" u="none" strike="noStrike" dirty="0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 MR, Spiegel S, </a:t>
            </a:r>
            <a:r>
              <a:rPr lang="en-US" sz="1100" b="0" i="0" u="none" strike="noStrike" dirty="0" err="1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Quiros</a:t>
            </a:r>
            <a:r>
              <a:rPr lang="en-US" sz="1100" b="0" i="0" u="none" strike="noStrike" dirty="0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 P. Bilateral Disc Edema: Could It Be Syphilis? J </a:t>
            </a:r>
            <a:r>
              <a:rPr lang="en-US" sz="1100" b="0" i="0" u="none" strike="noStrike" dirty="0" err="1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Neuroophthalmol</a:t>
            </a:r>
            <a:r>
              <a:rPr lang="en-US" sz="1100" b="0" i="0" u="none" strike="noStrike" dirty="0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. 2022 Dec 21. </a:t>
            </a:r>
            <a:r>
              <a:rPr lang="en-US" sz="1100" b="0" i="0" u="none" strike="noStrike" dirty="0" err="1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doi</a:t>
            </a:r>
            <a:r>
              <a:rPr lang="en-US" sz="1100" b="0" i="0" u="none" strike="noStrike" dirty="0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: 10.1097/WNO.0000000000001754. </a:t>
            </a:r>
            <a:r>
              <a:rPr lang="en-US" sz="1100" b="0" i="0" u="none" strike="noStrike" dirty="0" err="1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Epub</a:t>
            </a:r>
            <a:r>
              <a:rPr lang="en-US" sz="1100" b="0" i="0" u="none" strike="noStrike" dirty="0">
                <a:solidFill>
                  <a:srgbClr val="212121"/>
                </a:solidFill>
                <a:effectLst/>
                <a:cs typeface="Arial" panose="020B0604020202020204" pitchFamily="34" charset="0"/>
              </a:rPr>
              <a:t> ahead of print. PMID: 36648115.</a:t>
            </a:r>
            <a:endParaRPr lang="en-US" sz="1100" dirty="0">
              <a:solidFill>
                <a:srgbClr val="212121"/>
              </a:solidFill>
              <a:cs typeface="Arial" panose="020B0604020202020204" pitchFamily="34" charset="0"/>
            </a:endParaRPr>
          </a:p>
          <a:p>
            <a:r>
              <a:rPr lang="en-US" sz="1100" dirty="0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Russell JF, </a:t>
            </a:r>
            <a:r>
              <a:rPr lang="en-US" sz="1100" dirty="0" err="1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Pichi</a:t>
            </a:r>
            <a:r>
              <a:rPr lang="en-US" sz="1100" dirty="0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F, Scott NL, Hartley MJ, Bell D, Agarwal A, Leong B, Holland GN, Freund KB, </a:t>
            </a:r>
            <a:r>
              <a:rPr lang="en-US" sz="1100" dirty="0" err="1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Sarraf</a:t>
            </a:r>
            <a:r>
              <a:rPr lang="en-US" sz="1100" dirty="0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D. Masqueraders of multiple evanescent white dot syndrome (MEWDS). Int </a:t>
            </a:r>
            <a:r>
              <a:rPr lang="en-US" sz="1100" dirty="0" err="1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Ophthalmol</a:t>
            </a:r>
            <a:r>
              <a:rPr lang="en-US" sz="1100" dirty="0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. 2020 Mar;40(3):627-638. </a:t>
            </a:r>
            <a:r>
              <a:rPr lang="en-US" sz="1100" dirty="0" err="1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doi</a:t>
            </a:r>
            <a:r>
              <a:rPr lang="en-US" sz="1100" dirty="0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: 10.1007/s10792-019-01223-4. </a:t>
            </a:r>
            <a:r>
              <a:rPr lang="en-US" sz="1100" dirty="0" err="1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Epub</a:t>
            </a:r>
            <a:r>
              <a:rPr lang="en-US" sz="1100" dirty="0">
                <a:solidFill>
                  <a:srgbClr val="21212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2019 Dec 2. PMID: 31792848</a:t>
            </a:r>
            <a:endParaRPr lang="en-US" sz="1100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US" sz="1100" dirty="0">
              <a:cs typeface="Arial" panose="020B0604020202020204" pitchFamily="34" charset="0"/>
            </a:endParaRPr>
          </a:p>
          <a:p>
            <a:endParaRPr lang="en-US" sz="1100" dirty="0">
              <a:cs typeface="Arial" panose="020B0604020202020204" pitchFamily="34" charset="0"/>
            </a:endParaRPr>
          </a:p>
        </p:txBody>
      </p:sp>
      <p:pic>
        <p:nvPicPr>
          <p:cNvPr id="4" name="Audio Recording Mar 29, 2024 at 4:34:02 PM" descr="Audio Recording Mar 29, 2024 at 4:34:02 PM">
            <a:hlinkClick r:id="" action="ppaction://media"/>
            <a:extLst>
              <a:ext uri="{FF2B5EF4-FFF2-40B4-BE49-F238E27FC236}">
                <a16:creationId xmlns:a16="http://schemas.microsoft.com/office/drawing/2014/main" id="{A560760A-8640-324D-A585-C371793D18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021758" y="589478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703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B406ACBDCA5642AD7DA0405E184CB7" ma:contentTypeVersion="1" ma:contentTypeDescription="Create a new document." ma:contentTypeScope="" ma:versionID="a6afa5656477947cae8adb845431633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ed79842d4747cc85621c7c303666ab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3E8A98B-E331-4D0B-9665-B3F4A888C4B4}"/>
</file>

<file path=customXml/itemProps2.xml><?xml version="1.0" encoding="utf-8"?>
<ds:datastoreItem xmlns:ds="http://schemas.openxmlformats.org/officeDocument/2006/customXml" ds:itemID="{C2BACB32-22C5-4782-AF20-0CD54D470395}"/>
</file>

<file path=customXml/itemProps3.xml><?xml version="1.0" encoding="utf-8"?>
<ds:datastoreItem xmlns:ds="http://schemas.openxmlformats.org/officeDocument/2006/customXml" ds:itemID="{F00AB5A9-A081-49AD-A096-DB6BCDBB74D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2687</TotalTime>
  <Words>2133</Words>
  <Application>Microsoft Macintosh PowerPoint</Application>
  <PresentationFormat>Widescreen</PresentationFormat>
  <Paragraphs>446</Paragraphs>
  <Slides>51</Slides>
  <Notes>12</Notes>
  <HiddenSlides>0</HiddenSlides>
  <MMClips>51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Arial</vt:lpstr>
      <vt:lpstr>Calibri</vt:lpstr>
      <vt:lpstr>Calibri Light</vt:lpstr>
      <vt:lpstr>Times New Roman</vt:lpstr>
      <vt:lpstr>Office Theme</vt:lpstr>
      <vt:lpstr>Headaches and Blurry Vision</vt:lpstr>
      <vt:lpstr>42 yo woman presenting with 1 month of headaches and blurry vision </vt:lpstr>
      <vt:lpstr>Medical History</vt:lpstr>
      <vt:lpstr>What else do you want to know?</vt:lpstr>
      <vt:lpstr>Initial Visit - Exam</vt:lpstr>
      <vt:lpstr>Initial Visit - Exam</vt:lpstr>
      <vt:lpstr>Initial Visit – Fundus Exam</vt:lpstr>
      <vt:lpstr>Initial Visit - Testing</vt:lpstr>
      <vt:lpstr>Initial Visit - Testing</vt:lpstr>
      <vt:lpstr>Differential Diagnosis: Bilateral Optic Disc Swelling with Enlarged Blind Spots and Preserved Central Vision</vt:lpstr>
      <vt:lpstr>Plan after Initial Visit</vt:lpstr>
      <vt:lpstr>Initial Workup</vt:lpstr>
      <vt:lpstr>Pseudotumor Cerebri?</vt:lpstr>
      <vt:lpstr>Should We Order a Lumbar Puncture?</vt:lpstr>
      <vt:lpstr>Lumbar Puncture</vt:lpstr>
      <vt:lpstr>Post-Lumbar Puncture Considerations</vt:lpstr>
      <vt:lpstr>Initial Plan</vt:lpstr>
      <vt:lpstr>Return to Clinic</vt:lpstr>
      <vt:lpstr>Return to Clinic - Exam</vt:lpstr>
      <vt:lpstr>Return to Clinic - Exam</vt:lpstr>
      <vt:lpstr>Return to Clinic - Exam</vt:lpstr>
      <vt:lpstr>Return to Clinic - Testing</vt:lpstr>
      <vt:lpstr>Return to Clinic - Testing</vt:lpstr>
      <vt:lpstr>Color Fundus Photos</vt:lpstr>
      <vt:lpstr>Initial Visit vs. Return Visit (so far)</vt:lpstr>
      <vt:lpstr>Fluorescein Angiography (OD Transit)</vt:lpstr>
      <vt:lpstr>Fluorescein Angiography – Wide Field</vt:lpstr>
      <vt:lpstr>Fundus Autofluorescence Photographs</vt:lpstr>
      <vt:lpstr>FA and Fundus Photo Interpretation</vt:lpstr>
      <vt:lpstr>Differential expanded</vt:lpstr>
      <vt:lpstr>Further Lab Testing</vt:lpstr>
      <vt:lpstr>Syphilis: optic disc edema and MEWDS-like presentation</vt:lpstr>
      <vt:lpstr>Complicating factors in this case</vt:lpstr>
      <vt:lpstr>Management</vt:lpstr>
      <vt:lpstr>Follow-up Visit #1</vt:lpstr>
      <vt:lpstr>Follow-up Visit #1 - Exam</vt:lpstr>
      <vt:lpstr>Follow-up Visit #1 - Exam</vt:lpstr>
      <vt:lpstr>Follow-up Visit #1 - Exam</vt:lpstr>
      <vt:lpstr>Follow-up Visit #1 - Testing</vt:lpstr>
      <vt:lpstr>Follow-up Visit #1 - Testing</vt:lpstr>
      <vt:lpstr>Follow-up Visit #1: Summary and Plan</vt:lpstr>
      <vt:lpstr>Follow-up Visit #2 </vt:lpstr>
      <vt:lpstr>Follow-up Visit #2 - Exam </vt:lpstr>
      <vt:lpstr>Follow-up Visit #2 - Exam </vt:lpstr>
      <vt:lpstr>Follow-up Visit #2 - Exam </vt:lpstr>
      <vt:lpstr>Follow-up Visit #2 - Testing</vt:lpstr>
      <vt:lpstr>Follow-up Visit #2 - Testing</vt:lpstr>
      <vt:lpstr>Follow-up Visit #2 – Color Fundus Photos</vt:lpstr>
      <vt:lpstr>Follow-up Visit #2 - Plan</vt:lpstr>
      <vt:lpstr>Summary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Fortin</dc:creator>
  <cp:lastModifiedBy>Uddin, Olivia</cp:lastModifiedBy>
  <cp:revision>187</cp:revision>
  <dcterms:created xsi:type="dcterms:W3CDTF">2020-07-23T19:54:38Z</dcterms:created>
  <dcterms:modified xsi:type="dcterms:W3CDTF">2024-04-04T16:48:22Z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0x0101001BB406ACBDCA5642AD7DA0405E184CB7</vt:lpwstr>
  </property>
</Properties>
</file>