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58" r:id="rId5"/>
    <p:sldId id="354" r:id="rId6"/>
    <p:sldId id="364" r:id="rId7"/>
    <p:sldId id="363" r:id="rId8"/>
    <p:sldId id="365" r:id="rId9"/>
    <p:sldId id="261" r:id="rId10"/>
    <p:sldId id="359" r:id="rId11"/>
    <p:sldId id="260" r:id="rId12"/>
    <p:sldId id="368" r:id="rId13"/>
    <p:sldId id="264" r:id="rId14"/>
    <p:sldId id="355" r:id="rId15"/>
    <p:sldId id="350" r:id="rId16"/>
    <p:sldId id="351" r:id="rId17"/>
    <p:sldId id="361" r:id="rId18"/>
    <p:sldId id="352" r:id="rId19"/>
    <p:sldId id="353" r:id="rId20"/>
    <p:sldId id="273" r:id="rId21"/>
    <p:sldId id="274" r:id="rId22"/>
    <p:sldId id="366" r:id="rId23"/>
    <p:sldId id="358" r:id="rId24"/>
    <p:sldId id="36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bramanian, Prem" initials="SP" lastIdx="2" clrIdx="0">
    <p:extLst>
      <p:ext uri="{19B8F6BF-5375-455C-9EA6-DF929625EA0E}">
        <p15:presenceInfo xmlns:p15="http://schemas.microsoft.com/office/powerpoint/2012/main" userId="S::prem.subramanian@ucdenver.edu::c3064830-e446-4670-8662-48ff557f8d2d" providerId="AD"/>
      </p:ext>
    </p:extLst>
  </p:cmAuthor>
  <p:cmAuthor id="2" name="Vladislav Bekerman" initials="VB" lastIdx="2" clrIdx="1">
    <p:extLst>
      <p:ext uri="{19B8F6BF-5375-455C-9EA6-DF929625EA0E}">
        <p15:presenceInfo xmlns:p15="http://schemas.microsoft.com/office/powerpoint/2012/main" userId="S::vpb12@njms.rutgers.edu::bee7fd0a-ffc3-4e57-9124-afe8e75bcb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939A"/>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59" autoAdjust="0"/>
    <p:restoredTop sz="76056" autoAdjust="0"/>
  </p:normalViewPr>
  <p:slideViewPr>
    <p:cSldViewPr snapToGrid="0" snapToObjects="1">
      <p:cViewPr varScale="1">
        <p:scale>
          <a:sx n="86" d="100"/>
          <a:sy n="86" d="100"/>
        </p:scale>
        <p:origin x="756" y="96"/>
      </p:cViewPr>
      <p:guideLst/>
    </p:cSldViewPr>
  </p:slideViewPr>
  <p:outlineViewPr>
    <p:cViewPr>
      <p:scale>
        <a:sx n="33" d="100"/>
        <a:sy n="33" d="100"/>
      </p:scale>
      <p:origin x="0" y="0"/>
    </p:cViewPr>
  </p:outlineViewPr>
  <p:notesTextViewPr>
    <p:cViewPr>
      <p:scale>
        <a:sx n="110" d="100"/>
        <a:sy n="11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6/10/2024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name is Austin Gregg and on behalf of my co-authors at Boston Children’s Hospital and Harvard Medical School, we present this UPFRONT clinical case outlining the workup and treatment of vision loss and difficulty walking in a pediatric sexual assault victim. </a:t>
            </a:r>
          </a:p>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patient is an 11-year-old girl who presented for neuro-ophthalmic consultation with concerns for functional vision loss attributed to her history of sexual trauma. </a:t>
            </a:r>
          </a:p>
          <a:p>
            <a:endParaRPr lang="en-US" dirty="0"/>
          </a:p>
          <a:p>
            <a:r>
              <a:rPr lang="en-US" dirty="0"/>
              <a:t>Prior to age 6, she was noted to have motor, social, and language delays. She began suffering from insomnia, headaches and difficulties at school. After failing a vision screen with her PCP, she was referred to optometry where her best corrected visual acuity was 20/50 OD and 20/40 OS using LEA ( a visual acuity test designed for children who do know how to read letters). She had physiologic hyperopic astigmatism which was treated with glasses</a:t>
            </a:r>
          </a:p>
        </p:txBody>
      </p:sp>
      <p:sp>
        <p:nvSpPr>
          <p:cNvPr id="4" name="Slide Number Placeholder 3"/>
          <p:cNvSpPr>
            <a:spLocks noGrp="1"/>
          </p:cNvSpPr>
          <p:nvPr>
            <p:ph type="sldNum" sz="quarter" idx="5"/>
          </p:nvPr>
        </p:nvSpPr>
        <p:spPr/>
        <p:txBody>
          <a:bodyPr/>
          <a:lstStyle/>
          <a:p>
            <a:fld id="{ED2A17EC-4D04-40A7-B3A0-ABAA5973FB94}" type="slidenum">
              <a:rPr lang="en-US" smtClean="0"/>
              <a:t>2</a:t>
            </a:fld>
            <a:endParaRPr lang="en-US"/>
          </a:p>
        </p:txBody>
      </p:sp>
    </p:spTree>
    <p:extLst>
      <p:ext uri="{BB962C8B-B14F-4D97-AF65-F5344CB8AC3E}">
        <p14:creationId xmlns:p14="http://schemas.microsoft.com/office/powerpoint/2010/main" val="3114616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year later, her family suspected worsening visual function. On repeat exam, she was unable to see the </a:t>
            </a:r>
            <a:r>
              <a:rPr lang="en-US" dirty="0" err="1"/>
              <a:t>Feinbloom</a:t>
            </a:r>
            <a:r>
              <a:rPr lang="en-US" dirty="0"/>
              <a:t> chart for low vision at 1 foot. She described shapes when letters were presented. At this time, the differential diagnosis included functional vision loss or a visual processing disorder. </a:t>
            </a:r>
          </a:p>
          <a:p>
            <a:endParaRPr lang="en-US" dirty="0"/>
          </a:p>
          <a:p>
            <a:r>
              <a:rPr lang="en-US" dirty="0"/>
              <a:t>At age 8, she presented to the emergency department after suffering sexual assault and became more socially withdrawn at home and school.</a:t>
            </a:r>
          </a:p>
        </p:txBody>
      </p:sp>
      <p:sp>
        <p:nvSpPr>
          <p:cNvPr id="4" name="Slide Number Placeholder 3"/>
          <p:cNvSpPr>
            <a:spLocks noGrp="1"/>
          </p:cNvSpPr>
          <p:nvPr>
            <p:ph type="sldNum" sz="quarter" idx="5"/>
          </p:nvPr>
        </p:nvSpPr>
        <p:spPr/>
        <p:txBody>
          <a:bodyPr/>
          <a:lstStyle/>
          <a:p>
            <a:fld id="{ED2A17EC-4D04-40A7-B3A0-ABAA5973FB94}" type="slidenum">
              <a:rPr lang="en-US" smtClean="0"/>
              <a:t>3</a:t>
            </a:fld>
            <a:endParaRPr lang="en-US"/>
          </a:p>
        </p:txBody>
      </p:sp>
    </p:spTree>
    <p:extLst>
      <p:ext uri="{BB962C8B-B14F-4D97-AF65-F5344CB8AC3E}">
        <p14:creationId xmlns:p14="http://schemas.microsoft.com/office/powerpoint/2010/main" val="1027761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9 years old, she was formally diagnosed with ADHD.</a:t>
            </a:r>
          </a:p>
          <a:p>
            <a:endParaRPr lang="en-US" dirty="0"/>
          </a:p>
          <a:p>
            <a:r>
              <a:rPr lang="en-US" dirty="0"/>
              <a:t>One year later, her BCVA was 5/700 in both eyes on </a:t>
            </a:r>
            <a:r>
              <a:rPr lang="en-US" dirty="0" err="1"/>
              <a:t>Feinbloom</a:t>
            </a:r>
            <a:r>
              <a:rPr lang="en-US" dirty="0"/>
              <a:t> and the rest of her eye exam remained unremarkable.</a:t>
            </a:r>
          </a:p>
          <a:p>
            <a:endParaRPr lang="en-US" dirty="0"/>
          </a:p>
          <a:p>
            <a:r>
              <a:rPr lang="en-US" dirty="0"/>
              <a:t>At the age of 11, she displayed progressive worsening of neurologic symptoms including gait abnormalities, prominent stutter and was unable to perform heel-toe walk, jump, or walk on her toes.</a:t>
            </a:r>
          </a:p>
        </p:txBody>
      </p:sp>
      <p:sp>
        <p:nvSpPr>
          <p:cNvPr id="4" name="Slide Number Placeholder 3"/>
          <p:cNvSpPr>
            <a:spLocks noGrp="1"/>
          </p:cNvSpPr>
          <p:nvPr>
            <p:ph type="sldNum" sz="quarter" idx="5"/>
          </p:nvPr>
        </p:nvSpPr>
        <p:spPr/>
        <p:txBody>
          <a:bodyPr/>
          <a:lstStyle/>
          <a:p>
            <a:fld id="{ED2A17EC-4D04-40A7-B3A0-ABAA5973FB94}" type="slidenum">
              <a:rPr lang="en-US" smtClean="0"/>
              <a:t>4</a:t>
            </a:fld>
            <a:endParaRPr lang="en-US"/>
          </a:p>
        </p:txBody>
      </p:sp>
    </p:spTree>
    <p:extLst>
      <p:ext uri="{BB962C8B-B14F-4D97-AF65-F5344CB8AC3E}">
        <p14:creationId xmlns:p14="http://schemas.microsoft.com/office/powerpoint/2010/main" val="3514181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same year, her BCVA improved to 20/160 in both eyes from LEA at 3 feet, but she was unable to see </a:t>
            </a:r>
            <a:r>
              <a:rPr lang="en-US" dirty="0" err="1"/>
              <a:t>Feinbloom</a:t>
            </a:r>
            <a:r>
              <a:rPr lang="en-US" dirty="0"/>
              <a:t> or count fingers. She displayed jerky extraocular movements. Her vision loss appeared out of proportion to her eye exam. </a:t>
            </a:r>
            <a:r>
              <a:rPr lang="en-US" dirty="0" err="1"/>
              <a:t>Streff</a:t>
            </a:r>
            <a:r>
              <a:rPr lang="en-US" dirty="0"/>
              <a:t> Syndrome, a form of functional vision loss triggered by stress, was suspected. She was referred to pediatric neuro-ophthalmology for a second opinion by her neurologist.</a:t>
            </a:r>
          </a:p>
          <a:p>
            <a:endParaRPr lang="en-US" dirty="0"/>
          </a:p>
          <a:p>
            <a:r>
              <a:rPr lang="en-US" dirty="0"/>
              <a:t>She also underwent a neuropsychiatric evaluation and performed below age expectation leading to a diagnosis of autism. Neurologic exam showed bradykinesia and gait abnormalities.</a:t>
            </a:r>
          </a:p>
        </p:txBody>
      </p:sp>
      <p:sp>
        <p:nvSpPr>
          <p:cNvPr id="4" name="Slide Number Placeholder 3"/>
          <p:cNvSpPr>
            <a:spLocks noGrp="1"/>
          </p:cNvSpPr>
          <p:nvPr>
            <p:ph type="sldNum" sz="quarter" idx="5"/>
          </p:nvPr>
        </p:nvSpPr>
        <p:spPr/>
        <p:txBody>
          <a:bodyPr/>
          <a:lstStyle/>
          <a:p>
            <a:fld id="{ED2A17EC-4D04-40A7-B3A0-ABAA5973FB94}" type="slidenum">
              <a:rPr lang="en-US" smtClean="0"/>
              <a:t>5</a:t>
            </a:fld>
            <a:endParaRPr lang="en-US"/>
          </a:p>
        </p:txBody>
      </p:sp>
    </p:spTree>
    <p:extLst>
      <p:ext uri="{BB962C8B-B14F-4D97-AF65-F5344CB8AC3E}">
        <p14:creationId xmlns:p14="http://schemas.microsoft.com/office/powerpoint/2010/main" val="3045355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past medical history included an umbilical hernia, atrial septal defect, and contact dermatitis. </a:t>
            </a:r>
          </a:p>
          <a:p>
            <a:endParaRPr lang="en-US" dirty="0"/>
          </a:p>
          <a:p>
            <a:r>
              <a:rPr lang="en-US" dirty="0"/>
              <a:t>Her past ocular history incudes hyperopic astigmatism treated with glasses, suspected functional vision loss, and allergic conjunctivitis.</a:t>
            </a:r>
          </a:p>
        </p:txBody>
      </p:sp>
      <p:sp>
        <p:nvSpPr>
          <p:cNvPr id="4" name="Slide Number Placeholder 3"/>
          <p:cNvSpPr>
            <a:spLocks noGrp="1"/>
          </p:cNvSpPr>
          <p:nvPr>
            <p:ph type="sldNum" sz="quarter" idx="5"/>
          </p:nvPr>
        </p:nvSpPr>
        <p:spPr/>
        <p:txBody>
          <a:bodyPr/>
          <a:lstStyle/>
          <a:p>
            <a:fld id="{ED2A17EC-4D04-40A7-B3A0-ABAA5973FB94}" type="slidenum">
              <a:rPr lang="en-US" smtClean="0"/>
              <a:t>6</a:t>
            </a:fld>
            <a:endParaRPr lang="en-US"/>
          </a:p>
        </p:txBody>
      </p:sp>
    </p:spTree>
    <p:extLst>
      <p:ext uri="{BB962C8B-B14F-4D97-AF65-F5344CB8AC3E}">
        <p14:creationId xmlns:p14="http://schemas.microsoft.com/office/powerpoint/2010/main" val="986162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 paternal family history included ADHD, learning disability, and seizures and her maternal side included family members with brain aneurysms and migraines. Her brother has ADHD and a learning disability.</a:t>
            </a:r>
          </a:p>
          <a:p>
            <a:endParaRPr lang="en-US" dirty="0"/>
          </a:p>
          <a:p>
            <a:r>
              <a:rPr lang="en-US" dirty="0"/>
              <a:t>The patient lives at home with her mother and three maternal half siblings. She finished fifth grade on an individualized educational program.</a:t>
            </a:r>
          </a:p>
        </p:txBody>
      </p:sp>
      <p:sp>
        <p:nvSpPr>
          <p:cNvPr id="4" name="Slide Number Placeholder 3"/>
          <p:cNvSpPr>
            <a:spLocks noGrp="1"/>
          </p:cNvSpPr>
          <p:nvPr>
            <p:ph type="sldNum" sz="quarter" idx="5"/>
          </p:nvPr>
        </p:nvSpPr>
        <p:spPr/>
        <p:txBody>
          <a:bodyPr/>
          <a:lstStyle/>
          <a:p>
            <a:fld id="{ED2A17EC-4D04-40A7-B3A0-ABAA5973FB94}" type="slidenum">
              <a:rPr lang="en-US" smtClean="0"/>
              <a:t>7</a:t>
            </a:fld>
            <a:endParaRPr lang="en-US"/>
          </a:p>
        </p:txBody>
      </p:sp>
    </p:spTree>
    <p:extLst>
      <p:ext uri="{BB962C8B-B14F-4D97-AF65-F5344CB8AC3E}">
        <p14:creationId xmlns:p14="http://schemas.microsoft.com/office/powerpoint/2010/main" val="370491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presentation, her visual acuity was 20/2700 OU and she blinked in response to light. Her cycloplegic refraction showed mild physiologic hyperopic astigmatism. She has an eccentric fixation gaze where her eyes were directed above the point of fixation. Her pupils were sluggish, but she did not have a relative APD. She was unable to perform confrontation visual field testing. Her sensorimotor exam was notable for a highly variable exophoria without signs of nystagmus, and her anterior eye exam was unremarkable. </a:t>
            </a:r>
          </a:p>
          <a:p>
            <a:endParaRPr lang="en-US" dirty="0"/>
          </a:p>
          <a:p>
            <a:r>
              <a:rPr lang="en-US" dirty="0"/>
              <a:t>Of note, while this patient previously had gait abnormalities, at this visit she required a wheelchair at this visit and had difficulty following verbal directions.</a:t>
            </a:r>
          </a:p>
        </p:txBody>
      </p:sp>
      <p:sp>
        <p:nvSpPr>
          <p:cNvPr id="4" name="Slide Number Placeholder 3"/>
          <p:cNvSpPr>
            <a:spLocks noGrp="1"/>
          </p:cNvSpPr>
          <p:nvPr>
            <p:ph type="sldNum" sz="quarter" idx="5"/>
          </p:nvPr>
        </p:nvSpPr>
        <p:spPr/>
        <p:txBody>
          <a:bodyPr/>
          <a:lstStyle/>
          <a:p>
            <a:fld id="{ED2A17EC-4D04-40A7-B3A0-ABAA5973FB94}" type="slidenum">
              <a:rPr lang="en-US" smtClean="0"/>
              <a:t>8</a:t>
            </a:fld>
            <a:endParaRPr lang="en-US"/>
          </a:p>
        </p:txBody>
      </p:sp>
    </p:spTree>
    <p:extLst>
      <p:ext uri="{BB962C8B-B14F-4D97-AF65-F5344CB8AC3E}">
        <p14:creationId xmlns:p14="http://schemas.microsoft.com/office/powerpoint/2010/main" val="401428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dilated fundus exam, she had mild optic nerve pallor, retinal vascular attenuation, diffuse retinal pigment epithelium mottling, macular orange pigment deposition, and wrinkled cellophane-like macular surface with central retinal atrophy.</a:t>
            </a:r>
          </a:p>
          <a:p>
            <a:endParaRPr lang="en-US" b="1" dirty="0"/>
          </a:p>
          <a:p>
            <a:r>
              <a:rPr lang="en-US" b="1" dirty="0"/>
              <a:t>What ophthalmic testing at this time would help narrow your differential?</a:t>
            </a:r>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9</a:t>
            </a:fld>
            <a:endParaRPr lang="en-US"/>
          </a:p>
        </p:txBody>
      </p:sp>
    </p:spTree>
    <p:extLst>
      <p:ext uri="{BB962C8B-B14F-4D97-AF65-F5344CB8AC3E}">
        <p14:creationId xmlns:p14="http://schemas.microsoft.com/office/powerpoint/2010/main" val="1484594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 imaging was performed and showed markedly reduced thickness of all retinal layers, multiple hyperreflective granules at the level of the retinal pigment epithelium, and abnormal homogenous optical reflectivity of the inner retinal layers including the inner nuclear layer. </a:t>
            </a:r>
          </a:p>
          <a:p>
            <a:endParaRPr lang="en-US" dirty="0"/>
          </a:p>
          <a:p>
            <a:r>
              <a:rPr lang="en-US" b="1" dirty="0"/>
              <a:t>What is the differential for retinal atrophy with progressive neurologic decline in a child?</a:t>
            </a:r>
          </a:p>
        </p:txBody>
      </p:sp>
      <p:sp>
        <p:nvSpPr>
          <p:cNvPr id="4" name="Slide Number Placeholder 3"/>
          <p:cNvSpPr>
            <a:spLocks noGrp="1"/>
          </p:cNvSpPr>
          <p:nvPr>
            <p:ph type="sldNum" sz="quarter" idx="5"/>
          </p:nvPr>
        </p:nvSpPr>
        <p:spPr/>
        <p:txBody>
          <a:bodyPr/>
          <a:lstStyle/>
          <a:p>
            <a:fld id="{ED2A17EC-4D04-40A7-B3A0-ABAA5973FB94}" type="slidenum">
              <a:rPr lang="en-US" smtClean="0"/>
              <a:t>10</a:t>
            </a:fld>
            <a:endParaRPr lang="en-US"/>
          </a:p>
        </p:txBody>
      </p:sp>
    </p:spTree>
    <p:extLst>
      <p:ext uri="{BB962C8B-B14F-4D97-AF65-F5344CB8AC3E}">
        <p14:creationId xmlns:p14="http://schemas.microsoft.com/office/powerpoint/2010/main" val="359318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previously obtained brain MRI was reviewed and </a:t>
            </a:r>
            <a:r>
              <a:rPr lang="en-US" sz="1800" dirty="0">
                <a:effectLst/>
                <a:latin typeface="Arial" panose="020B0604020202020204" pitchFamily="34" charset="0"/>
                <a:ea typeface="Times New Roman" panose="02020603050405020304" pitchFamily="18" charset="0"/>
              </a:rPr>
              <a:t>interpreted as normal. </a:t>
            </a:r>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11</a:t>
            </a:fld>
            <a:endParaRPr lang="en-US"/>
          </a:p>
        </p:txBody>
      </p:sp>
    </p:spTree>
    <p:extLst>
      <p:ext uri="{BB962C8B-B14F-4D97-AF65-F5344CB8AC3E}">
        <p14:creationId xmlns:p14="http://schemas.microsoft.com/office/powerpoint/2010/main" val="3594768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i="0" dirty="0"/>
              <a:t>Basic labs were within normal limits. Genetic testing revealed </a:t>
            </a:r>
            <a:r>
              <a:rPr lang="en-US" sz="1200" dirty="0">
                <a:latin typeface="Arial" panose="020B0604020202020204" pitchFamily="34" charset="0"/>
                <a:cs typeface="Arial" panose="020B0604020202020204" pitchFamily="34" charset="0"/>
              </a:rPr>
              <a:t>compound heterozygous, pathologic variants in the CLN3 gene: one at a splice acceptor site and the other resulting in a nonsense mutation that introduced a premature stop codon. </a:t>
            </a:r>
          </a:p>
          <a:p>
            <a:endParaRPr lang="en-US" i="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225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the final diagnosis confirmed by genetic testing was Neuronal Ceroid Lipofuscinosis Type III (also known as NCL3 or Batten’s Disease)</a:t>
            </a:r>
          </a:p>
        </p:txBody>
      </p:sp>
      <p:sp>
        <p:nvSpPr>
          <p:cNvPr id="4" name="Slide Number Placeholder 3"/>
          <p:cNvSpPr>
            <a:spLocks noGrp="1"/>
          </p:cNvSpPr>
          <p:nvPr>
            <p:ph type="sldNum" sz="quarter" idx="5"/>
          </p:nvPr>
        </p:nvSpPr>
        <p:spPr/>
        <p:txBody>
          <a:bodyPr/>
          <a:lstStyle/>
          <a:p>
            <a:fld id="{ED2A17EC-4D04-40A7-B3A0-ABAA5973FB94}" type="slidenum">
              <a:rPr lang="en-US" smtClean="0"/>
              <a:t>13</a:t>
            </a:fld>
            <a:endParaRPr lang="en-US"/>
          </a:p>
        </p:txBody>
      </p:sp>
    </p:spTree>
    <p:extLst>
      <p:ext uri="{BB962C8B-B14F-4D97-AF65-F5344CB8AC3E}">
        <p14:creationId xmlns:p14="http://schemas.microsoft.com/office/powerpoint/2010/main" val="1831078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months later, visual acuity was 20/320 on LEA at six inches and 20/250 with both eyes. She displayed a manifest exotropia but had an otherwise unchanged examination. An EEG showed frequent epileptiform activity during sleep without clinical seizures most consistent with ESES. She received symptomatic treatment and continued seeing her support providers. </a:t>
            </a:r>
          </a:p>
        </p:txBody>
      </p:sp>
      <p:sp>
        <p:nvSpPr>
          <p:cNvPr id="4" name="Slide Number Placeholder 3"/>
          <p:cNvSpPr>
            <a:spLocks noGrp="1"/>
          </p:cNvSpPr>
          <p:nvPr>
            <p:ph type="sldNum" sz="quarter" idx="5"/>
          </p:nvPr>
        </p:nvSpPr>
        <p:spPr/>
        <p:txBody>
          <a:bodyPr/>
          <a:lstStyle/>
          <a:p>
            <a:fld id="{ED2A17EC-4D04-40A7-B3A0-ABAA5973FB94}" type="slidenum">
              <a:rPr lang="en-US" smtClean="0"/>
              <a:t>14</a:t>
            </a:fld>
            <a:endParaRPr lang="en-US"/>
          </a:p>
        </p:txBody>
      </p:sp>
    </p:spTree>
    <p:extLst>
      <p:ext uri="{BB962C8B-B14F-4D97-AF65-F5344CB8AC3E}">
        <p14:creationId xmlns:p14="http://schemas.microsoft.com/office/powerpoint/2010/main" val="1279599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12121"/>
                </a:solidFill>
                <a:effectLst/>
                <a:latin typeface="BlinkMacSystemFont"/>
              </a:rPr>
              <a:t>Neuronal ceroid lipofuscinoses are a family of lysosomal storage disorders that collectively represent the most commonly inherited pediatric neurodegenerative disorders worldwide. NCL can result from over 530 mutations spread across 13 genes and are typically inherited in an autosomal recessive pattern. Batten disease, or NCL type 3, is the most common, though the diagnosis is often delayed. In a retrospective case series of 8 patients observed over 8 years, </a:t>
            </a:r>
            <a:r>
              <a:rPr lang="en-US" b="0" i="0" u="none" strike="noStrike" dirty="0">
                <a:solidFill>
                  <a:srgbClr val="1F1F1F"/>
                </a:solidFill>
                <a:effectLst/>
                <a:latin typeface="ElsevierGulliver"/>
              </a:rPr>
              <a:t>the time from disease onset to diagnosis ranged from 1.5 to 5 years with a mean time of 2.9 years.</a:t>
            </a:r>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15</a:t>
            </a:fld>
            <a:endParaRPr lang="en-US"/>
          </a:p>
        </p:txBody>
      </p:sp>
    </p:spTree>
    <p:extLst>
      <p:ext uri="{BB962C8B-B14F-4D97-AF65-F5344CB8AC3E}">
        <p14:creationId xmlns:p14="http://schemas.microsoft.com/office/powerpoint/2010/main" val="3530886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12121"/>
                </a:solidFill>
                <a:effectLst/>
                <a:latin typeface="BlinkMacSystemFont"/>
              </a:rPr>
              <a:t>Genes mutated in NCL code for proteins that localize to the endomembrane system and regulate lysosomal functions including autophagy, lipid metabolism, ion homeostasis, and intracellular trafficking.</a:t>
            </a:r>
          </a:p>
          <a:p>
            <a:endParaRPr lang="en-US" b="0" i="0" u="none" strike="noStrike" dirty="0">
              <a:solidFill>
                <a:srgbClr val="212121"/>
              </a:solidFill>
              <a:effectLst/>
              <a:latin typeface="BlinkMacSystemFont"/>
            </a:endParaRPr>
          </a:p>
          <a:p>
            <a:r>
              <a:rPr lang="en-US" b="0" i="0" u="none" strike="noStrike" dirty="0">
                <a:solidFill>
                  <a:srgbClr val="212121"/>
                </a:solidFill>
                <a:effectLst/>
                <a:latin typeface="BlinkMacSystemFont"/>
              </a:rPr>
              <a:t>Disruption of this system leads to lysosomal dysfunction and the hallmark </a:t>
            </a:r>
            <a:r>
              <a:rPr lang="en-US" b="0" i="0" u="none" strike="noStrike" dirty="0">
                <a:solidFill>
                  <a:srgbClr val="000000"/>
                </a:solidFill>
                <a:effectLst/>
                <a:latin typeface="Open Sans" panose="020B0606030504020204" pitchFamily="34" charset="0"/>
              </a:rPr>
              <a:t>accumulation of </a:t>
            </a:r>
            <a:r>
              <a:rPr lang="en-US" b="0" i="0" u="none" strike="noStrike" dirty="0" err="1">
                <a:solidFill>
                  <a:srgbClr val="000000"/>
                </a:solidFill>
                <a:effectLst/>
                <a:latin typeface="Open Sans" panose="020B0606030504020204" pitchFamily="34" charset="0"/>
              </a:rPr>
              <a:t>autofluorescent</a:t>
            </a:r>
            <a:r>
              <a:rPr lang="en-US" b="0" i="0" u="none" strike="noStrike" dirty="0">
                <a:solidFill>
                  <a:srgbClr val="000000"/>
                </a:solidFill>
                <a:effectLst/>
                <a:latin typeface="Open Sans" panose="020B0606030504020204" pitchFamily="34" charset="0"/>
              </a:rPr>
              <a:t> ceroid lipofuscin material within neuronal lysosomes causing neurotoxicity and degeneration. </a:t>
            </a:r>
          </a:p>
          <a:p>
            <a:endParaRPr lang="en-US" b="0" i="0" u="none" strike="noStrike" dirty="0">
              <a:solidFill>
                <a:srgbClr val="000000"/>
              </a:solidFill>
              <a:effectLst/>
              <a:latin typeface="Open Sans" panose="020B0606030504020204" pitchFamily="34" charset="0"/>
            </a:endParaRPr>
          </a:p>
          <a:p>
            <a:endParaRPr lang="en-US" b="0" i="0" u="none" strike="noStrike" dirty="0">
              <a:solidFill>
                <a:srgbClr val="212121"/>
              </a:solidFill>
              <a:effectLst/>
              <a:latin typeface="BlinkMacSystemFont"/>
            </a:endParaRPr>
          </a:p>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16</a:t>
            </a:fld>
            <a:endParaRPr lang="en-US"/>
          </a:p>
        </p:txBody>
      </p:sp>
    </p:spTree>
    <p:extLst>
      <p:ext uri="{BB962C8B-B14F-4D97-AF65-F5344CB8AC3E}">
        <p14:creationId xmlns:p14="http://schemas.microsoft.com/office/powerpoint/2010/main" val="2136354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12121"/>
                </a:solidFill>
                <a:effectLst/>
                <a:latin typeface="Cambria" panose="02040503050406030204" pitchFamily="18" charset="0"/>
              </a:rPr>
              <a:t>Recently, enzyme replacement therapy has become available as a treatment for </a:t>
            </a:r>
            <a:r>
              <a:rPr lang="en-US" b="0" i="0" u="none" strike="noStrike" dirty="0">
                <a:solidFill>
                  <a:srgbClr val="333333"/>
                </a:solidFill>
                <a:effectLst/>
                <a:latin typeface="Open Sans" panose="020B0606030504020204" pitchFamily="34" charset="0"/>
              </a:rPr>
              <a:t>late infantile CLN type 2 and slows the decline of motor and language function. It is the first and only disease-modifying therapy for any NCL. While other symptomatic treatments can be offered to patients, </a:t>
            </a:r>
            <a:r>
              <a:rPr lang="en-US" b="0" i="0" u="none" strike="noStrike" dirty="0">
                <a:solidFill>
                  <a:srgbClr val="212121"/>
                </a:solidFill>
                <a:effectLst/>
                <a:latin typeface="Cambria" panose="02040503050406030204" pitchFamily="18" charset="0"/>
              </a:rPr>
              <a:t>progressive neurological decline is unfortunately fatal in NCL, usually by the third decade of life.</a:t>
            </a:r>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17</a:t>
            </a:fld>
            <a:endParaRPr lang="en-US"/>
          </a:p>
        </p:txBody>
      </p:sp>
    </p:spTree>
    <p:extLst>
      <p:ext uri="{BB962C8B-B14F-4D97-AF65-F5344CB8AC3E}">
        <p14:creationId xmlns:p14="http://schemas.microsoft.com/office/powerpoint/2010/main" val="939085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Ultimately, the diagnosis of functional disorders involves a mix of positive signs and targeted testing to investigate other plausible or concurrent diagnoses. When atypical disease features arise, one should reconsider prior or common diagnoses and consider a broader differential including rarer conditions. </a:t>
            </a:r>
          </a:p>
        </p:txBody>
      </p:sp>
      <p:sp>
        <p:nvSpPr>
          <p:cNvPr id="4" name="Slide Number Placeholder 3"/>
          <p:cNvSpPr>
            <a:spLocks noGrp="1"/>
          </p:cNvSpPr>
          <p:nvPr>
            <p:ph type="sldNum" sz="quarter" idx="5"/>
          </p:nvPr>
        </p:nvSpPr>
        <p:spPr/>
        <p:txBody>
          <a:bodyPr/>
          <a:lstStyle/>
          <a:p>
            <a:fld id="{ED2A17EC-4D04-40A7-B3A0-ABAA5973FB94}" type="slidenum">
              <a:rPr lang="en-US" smtClean="0"/>
              <a:t>18</a:t>
            </a:fld>
            <a:endParaRPr lang="en-US"/>
          </a:p>
        </p:txBody>
      </p:sp>
    </p:spTree>
    <p:extLst>
      <p:ext uri="{BB962C8B-B14F-4D97-AF65-F5344CB8AC3E}">
        <p14:creationId xmlns:p14="http://schemas.microsoft.com/office/powerpoint/2010/main" val="326741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Furthermore, objective data and patient subjective and historical data must be reconciled appropriately, requiring physician judgement and experience. In this case, careful review of the clinical record revealed evidence of decline prior to her trauma. </a:t>
            </a:r>
          </a:p>
          <a:p>
            <a:endParaRPr lang="en-US" b="1" dirty="0"/>
          </a:p>
          <a:p>
            <a:r>
              <a:rPr lang="en-US" b="0" dirty="0"/>
              <a:t>Lastly, juvenile neuronal ceroid lipofuscinoses should be suspected in patients under ten years of age with progressive visual impairment, retinopathy, and neurological or neuropsychiatric regression.</a:t>
            </a:r>
          </a:p>
        </p:txBody>
      </p:sp>
      <p:sp>
        <p:nvSpPr>
          <p:cNvPr id="4" name="Slide Number Placeholder 3"/>
          <p:cNvSpPr>
            <a:spLocks noGrp="1"/>
          </p:cNvSpPr>
          <p:nvPr>
            <p:ph type="sldNum" sz="quarter" idx="5"/>
          </p:nvPr>
        </p:nvSpPr>
        <p:spPr/>
        <p:txBody>
          <a:bodyPr/>
          <a:lstStyle/>
          <a:p>
            <a:fld id="{ED2A17EC-4D04-40A7-B3A0-ABAA5973FB94}" type="slidenum">
              <a:rPr lang="en-US" smtClean="0"/>
              <a:t>19</a:t>
            </a:fld>
            <a:endParaRPr lang="en-US"/>
          </a:p>
        </p:txBody>
      </p:sp>
    </p:spTree>
    <p:extLst>
      <p:ext uri="{BB962C8B-B14F-4D97-AF65-F5344CB8AC3E}">
        <p14:creationId xmlns:p14="http://schemas.microsoft.com/office/powerpoint/2010/main" val="537065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20</a:t>
            </a:fld>
            <a:endParaRPr lang="en-US"/>
          </a:p>
        </p:txBody>
      </p:sp>
    </p:spTree>
    <p:extLst>
      <p:ext uri="{BB962C8B-B14F-4D97-AF65-F5344CB8AC3E}">
        <p14:creationId xmlns:p14="http://schemas.microsoft.com/office/powerpoint/2010/main" val="27732767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9.m4a"/><Relationship Id="rId1" Type="http://schemas.microsoft.com/office/2007/relationships/media" Target="../media/media9.m4a"/><Relationship Id="rId6" Type="http://schemas.microsoft.com/office/2007/relationships/hdphoto" Target="../media/hdphoto1.wdp"/><Relationship Id="rId11" Type="http://schemas.openxmlformats.org/officeDocument/2006/relationships/image" Target="../media/image3.png"/><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notesSlide" Target="../notesSlides/notesSlide9.xml"/><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0" y="1226245"/>
            <a:ext cx="12192000" cy="2387600"/>
          </a:xfrm>
        </p:spPr>
        <p:txBody>
          <a:bodyPr>
            <a:normAutofit fontScale="90000"/>
          </a:bodyPr>
          <a:lstStyle/>
          <a:p>
            <a:pPr algn="ctr"/>
            <a:r>
              <a:rPr lang="en-US" sz="6000" b="1" dirty="0">
                <a:latin typeface="Arial" panose="020B0604020202020204" pitchFamily="34" charset="0"/>
                <a:cs typeface="Arial" panose="020B0604020202020204" pitchFamily="34" charset="0"/>
              </a:rPr>
              <a:t>Vision loss and difficulty walking in a pediatric sexual assault victim</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948629" y="3271837"/>
            <a:ext cx="8668367" cy="3071932"/>
          </a:xfrm>
        </p:spPr>
        <p:txBody>
          <a:bodyPr>
            <a:normAutofit/>
          </a:bodyPr>
          <a:lstStyle/>
          <a:p>
            <a:pPr marL="0" indent="0" algn="ctr">
              <a:buNone/>
            </a:pPr>
            <a:r>
              <a:rPr lang="en-US" sz="2200" dirty="0">
                <a:latin typeface="Arial" panose="020B0604020202020204" pitchFamily="34" charset="0"/>
                <a:cs typeface="Arial" panose="020B0604020202020204" pitchFamily="34" charset="0"/>
              </a:rPr>
              <a:t>James M. Harris, MD, PhD (Massachusetts Eye and Ear)</a:t>
            </a:r>
          </a:p>
          <a:p>
            <a:pPr marL="0" indent="0" algn="ctr">
              <a:buNone/>
            </a:pPr>
            <a:r>
              <a:rPr lang="en-US" sz="2200" dirty="0">
                <a:latin typeface="Arial" panose="020B0604020202020204" pitchFamily="34" charset="0"/>
                <a:cs typeface="Arial" panose="020B0604020202020204" pitchFamily="34" charset="0"/>
              </a:rPr>
              <a:t>Leyla Yavuz </a:t>
            </a:r>
            <a:r>
              <a:rPr lang="en-US" sz="2200" dirty="0" err="1">
                <a:latin typeface="Arial" panose="020B0604020202020204" pitchFamily="34" charset="0"/>
                <a:cs typeface="Arial" panose="020B0604020202020204" pitchFamily="34" charset="0"/>
              </a:rPr>
              <a:t>Saricay</a:t>
            </a:r>
            <a:r>
              <a:rPr lang="en-US" sz="2200" dirty="0">
                <a:latin typeface="Arial" panose="020B0604020202020204" pitchFamily="34" charset="0"/>
                <a:cs typeface="Arial" panose="020B0604020202020204" pitchFamily="34" charset="0"/>
              </a:rPr>
              <a:t>, MD, FEBO (Massachusetts Eye and Ear)</a:t>
            </a:r>
          </a:p>
          <a:p>
            <a:pPr marL="0" indent="0" algn="ctr">
              <a:buNone/>
            </a:pPr>
            <a:r>
              <a:rPr lang="en-US" sz="2200" dirty="0">
                <a:latin typeface="Arial" panose="020B0604020202020204" pitchFamily="34" charset="0"/>
                <a:cs typeface="Arial" panose="020B0604020202020204" pitchFamily="34" charset="0"/>
              </a:rPr>
              <a:t> Austin T. Gregg, BS (Harvard Medical School)</a:t>
            </a:r>
          </a:p>
          <a:p>
            <a:pPr marL="0" indent="0" algn="ctr">
              <a:buNone/>
            </a:pPr>
            <a:r>
              <a:rPr lang="en-US" sz="2200" dirty="0">
                <a:latin typeface="Arial" panose="020B0604020202020204" pitchFamily="34" charset="0"/>
                <a:cs typeface="Arial" panose="020B0604020202020204" pitchFamily="34" charset="0"/>
              </a:rPr>
              <a:t>Amy Armstrong-</a:t>
            </a:r>
            <a:r>
              <a:rPr lang="en-US" sz="2200" dirty="0" err="1">
                <a:latin typeface="Arial" panose="020B0604020202020204" pitchFamily="34" charset="0"/>
                <a:cs typeface="Arial" panose="020B0604020202020204" pitchFamily="34" charset="0"/>
              </a:rPr>
              <a:t>Javors</a:t>
            </a:r>
            <a:r>
              <a:rPr lang="en-US" sz="2200" dirty="0">
                <a:latin typeface="Arial" panose="020B0604020202020204" pitchFamily="34" charset="0"/>
                <a:cs typeface="Arial" panose="020B0604020202020204" pitchFamily="34" charset="0"/>
              </a:rPr>
              <a:t>, MD (Massachusetts General Hospital)</a:t>
            </a:r>
          </a:p>
          <a:p>
            <a:pPr marL="0" indent="0" algn="ctr">
              <a:buNone/>
            </a:pPr>
            <a:r>
              <a:rPr lang="en-US" sz="2200" dirty="0">
                <a:latin typeface="Arial" panose="020B0604020202020204" pitchFamily="34" charset="0"/>
                <a:cs typeface="Arial" panose="020B0604020202020204" pitchFamily="34" charset="0"/>
              </a:rPr>
              <a:t>Anne Fulton, MD (Boston Children’s Hospital)</a:t>
            </a:r>
          </a:p>
          <a:p>
            <a:pPr marL="0" indent="0" algn="ctr">
              <a:buNone/>
            </a:pPr>
            <a:r>
              <a:rPr lang="en-US" sz="2200" dirty="0">
                <a:latin typeface="Arial" panose="020B0604020202020204" pitchFamily="34" charset="0"/>
                <a:cs typeface="Arial" panose="020B0604020202020204" pitchFamily="34" charset="0"/>
              </a:rPr>
              <a:t> Eric D. </a:t>
            </a:r>
            <a:r>
              <a:rPr lang="en-US" sz="2200" dirty="0" err="1">
                <a:latin typeface="Arial" panose="020B0604020202020204" pitchFamily="34" charset="0"/>
                <a:cs typeface="Arial" panose="020B0604020202020204" pitchFamily="34" charset="0"/>
              </a:rPr>
              <a:t>Gaier</a:t>
            </a:r>
            <a:r>
              <a:rPr lang="en-US" sz="2200" dirty="0">
                <a:latin typeface="Arial" panose="020B0604020202020204" pitchFamily="34" charset="0"/>
                <a:cs typeface="Arial" panose="020B0604020202020204" pitchFamily="34" charset="0"/>
              </a:rPr>
              <a:t> MD, PhD (Boston Children’s Hospital)</a:t>
            </a:r>
            <a:endParaRPr lang="en-US" sz="2200" b="1" dirty="0">
              <a:latin typeface="Arial" panose="020B0604020202020204" pitchFamily="34" charset="0"/>
              <a:cs typeface="Arial" panose="020B0604020202020204" pitchFamily="34" charset="0"/>
            </a:endParaRPr>
          </a:p>
          <a:p>
            <a:pPr algn="ctr"/>
            <a:endParaRPr lang="en-US" sz="2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F425DED-754F-4344-831A-F3D608FF4F17}"/>
              </a:ext>
            </a:extLst>
          </p:cNvPr>
          <p:cNvPicPr>
            <a:picLocks noChangeAspect="1"/>
          </p:cNvPicPr>
          <p:nvPr/>
        </p:nvPicPr>
        <p:blipFill>
          <a:blip r:embed="rId5"/>
          <a:stretch>
            <a:fillRect/>
          </a:stretch>
        </p:blipFill>
        <p:spPr>
          <a:xfrm>
            <a:off x="3536327" y="134327"/>
            <a:ext cx="5492972" cy="1176630"/>
          </a:xfrm>
          <a:prstGeom prst="rect">
            <a:avLst/>
          </a:prstGeom>
        </p:spPr>
      </p:pic>
      <p:pic>
        <p:nvPicPr>
          <p:cNvPr id="12" name="Audio 11">
            <a:extLst>
              <a:ext uri="{FF2B5EF4-FFF2-40B4-BE49-F238E27FC236}">
                <a16:creationId xmlns:a16="http://schemas.microsoft.com/office/drawing/2014/main" id="{8C46A27C-F45F-888C-F82F-DB0EB884934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14640"/>
    </mc:Choice>
    <mc:Fallback xmlns="">
      <p:transition spd="slow" advTm="14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D49E-B4FD-BB15-45E8-9164F674EE4B}"/>
              </a:ext>
            </a:extLst>
          </p:cNvPr>
          <p:cNvSpPr>
            <a:spLocks noGrp="1"/>
          </p:cNvSpPr>
          <p:nvPr>
            <p:ph type="title"/>
          </p:nvPr>
        </p:nvSpPr>
        <p:spPr>
          <a:xfrm>
            <a:off x="520097" y="242288"/>
            <a:ext cx="10687050" cy="1325563"/>
          </a:xfrm>
        </p:spPr>
        <p:txBody>
          <a:bodyPr>
            <a:normAutofit fontScale="90000"/>
          </a:bodyPr>
          <a:lstStyle/>
          <a:p>
            <a:r>
              <a:rPr lang="en-US" dirty="0"/>
              <a:t>11-year-old girl with history of sexual trauma presents with concern for functional vision loss</a:t>
            </a:r>
          </a:p>
        </p:txBody>
      </p:sp>
      <p:sp>
        <p:nvSpPr>
          <p:cNvPr id="3" name="Content Placeholder 2">
            <a:extLst>
              <a:ext uri="{FF2B5EF4-FFF2-40B4-BE49-F238E27FC236}">
                <a16:creationId xmlns:a16="http://schemas.microsoft.com/office/drawing/2014/main" id="{605DE304-7D4F-1D04-A09B-20B966B64656}"/>
              </a:ext>
            </a:extLst>
          </p:cNvPr>
          <p:cNvSpPr>
            <a:spLocks noGrp="1"/>
          </p:cNvSpPr>
          <p:nvPr>
            <p:ph idx="1"/>
          </p:nvPr>
        </p:nvSpPr>
        <p:spPr>
          <a:xfrm>
            <a:off x="587829" y="1683673"/>
            <a:ext cx="11089821" cy="4269257"/>
          </a:xfrm>
        </p:spPr>
        <p:txBody>
          <a:bodyPr>
            <a:normAutofit/>
          </a:bodyPr>
          <a:lstStyle/>
          <a:p>
            <a:pPr marL="119063" lvl="1" indent="-111125">
              <a:tabLst>
                <a:tab pos="1370013" algn="l"/>
              </a:tabLst>
            </a:pPr>
            <a:r>
              <a:rPr lang="en-US" sz="2800" b="1" dirty="0"/>
              <a:t>Age &lt;6: </a:t>
            </a:r>
            <a:r>
              <a:rPr lang="en-US" sz="2800" dirty="0"/>
              <a:t>Motor, social, and language delay, but never received early intervention services. </a:t>
            </a:r>
          </a:p>
          <a:p>
            <a:pPr marL="119063" lvl="1" indent="-111125">
              <a:tabLst>
                <a:tab pos="1370013" algn="l"/>
              </a:tabLst>
            </a:pPr>
            <a:r>
              <a:rPr lang="en-US" sz="2800" b="1" dirty="0"/>
              <a:t>Age 6:</a:t>
            </a:r>
            <a:r>
              <a:rPr lang="en-US" sz="2800" dirty="0"/>
              <a:t> Insomnia, headaches, difficulties at school (inattention, acting up, unable to complete tasks; ADHD suspected). Failed vision screen with PCP, and referred to optometry where BCVA 20/50, 20/40 (LEA). Normal DFE. Physiologic hyperopic astigmatism, treated with eye-glasses.  </a:t>
            </a:r>
          </a:p>
        </p:txBody>
      </p:sp>
      <p:pic>
        <p:nvPicPr>
          <p:cNvPr id="12" name="Audio 11">
            <a:extLst>
              <a:ext uri="{FF2B5EF4-FFF2-40B4-BE49-F238E27FC236}">
                <a16:creationId xmlns:a16="http://schemas.microsoft.com/office/drawing/2014/main" id="{AB91E6D6-2776-7FB7-7BB1-AC1AB2FB5C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84693836"/>
      </p:ext>
    </p:extLst>
  </p:cSld>
  <p:clrMapOvr>
    <a:masterClrMapping/>
  </p:clrMapOvr>
  <mc:AlternateContent xmlns:mc="http://schemas.openxmlformats.org/markup-compatibility/2006" xmlns:p14="http://schemas.microsoft.com/office/powerpoint/2010/main">
    <mc:Choice Requires="p14">
      <p:transition spd="slow" p14:dur="2000" advTm="40864"/>
    </mc:Choice>
    <mc:Fallback xmlns="">
      <p:transition spd="slow" advTm="40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D49E-B4FD-BB15-45E8-9164F674EE4B}"/>
              </a:ext>
            </a:extLst>
          </p:cNvPr>
          <p:cNvSpPr>
            <a:spLocks noGrp="1"/>
          </p:cNvSpPr>
          <p:nvPr>
            <p:ph type="title"/>
          </p:nvPr>
        </p:nvSpPr>
        <p:spPr>
          <a:xfrm>
            <a:off x="520097" y="242288"/>
            <a:ext cx="10687050" cy="1325563"/>
          </a:xfrm>
        </p:spPr>
        <p:txBody>
          <a:bodyPr>
            <a:normAutofit fontScale="90000"/>
          </a:bodyPr>
          <a:lstStyle/>
          <a:p>
            <a:r>
              <a:rPr lang="en-US" dirty="0"/>
              <a:t>11-year-old girl with history of sexual trauma presents with concern for functional vision loss</a:t>
            </a:r>
          </a:p>
        </p:txBody>
      </p:sp>
      <p:sp>
        <p:nvSpPr>
          <p:cNvPr id="3" name="Content Placeholder 2">
            <a:extLst>
              <a:ext uri="{FF2B5EF4-FFF2-40B4-BE49-F238E27FC236}">
                <a16:creationId xmlns:a16="http://schemas.microsoft.com/office/drawing/2014/main" id="{605DE304-7D4F-1D04-A09B-20B966B64656}"/>
              </a:ext>
            </a:extLst>
          </p:cNvPr>
          <p:cNvSpPr>
            <a:spLocks noGrp="1"/>
          </p:cNvSpPr>
          <p:nvPr>
            <p:ph idx="1"/>
          </p:nvPr>
        </p:nvSpPr>
        <p:spPr>
          <a:xfrm>
            <a:off x="587829" y="1683673"/>
            <a:ext cx="11089821" cy="4269257"/>
          </a:xfrm>
        </p:spPr>
        <p:txBody>
          <a:bodyPr>
            <a:normAutofit/>
          </a:bodyPr>
          <a:lstStyle/>
          <a:p>
            <a:pPr marL="119063" lvl="1" indent="-111125"/>
            <a:r>
              <a:rPr lang="en-US" b="1" dirty="0"/>
              <a:t>Age 7:</a:t>
            </a:r>
            <a:r>
              <a:rPr lang="en-US" dirty="0"/>
              <a:t> Worsening visual function, sitting close to screens and squinting. BCVA: unable to see </a:t>
            </a:r>
            <a:r>
              <a:rPr lang="en-US" dirty="0" err="1"/>
              <a:t>Feinbloom</a:t>
            </a:r>
            <a:r>
              <a:rPr lang="en-US" dirty="0"/>
              <a:t> chart (see below) at 1 foot. Describes shape when letter is presented. </a:t>
            </a:r>
            <a:r>
              <a:rPr lang="en-US" dirty="0" err="1"/>
              <a:t>Ddx</a:t>
            </a:r>
            <a:r>
              <a:rPr lang="en-US" dirty="0"/>
              <a:t>: functional vision loss vs visual processing disorder.</a:t>
            </a:r>
          </a:p>
          <a:p>
            <a:pPr marL="119063" lvl="1" indent="-111125"/>
            <a:r>
              <a:rPr lang="en-US" b="1" dirty="0"/>
              <a:t>Age 8:</a:t>
            </a:r>
            <a:r>
              <a:rPr lang="en-US" dirty="0"/>
              <a:t> Presented to emergency department after sexual assault. HIV prophylaxis (lamivudine and lopinavir/ritonavir) initiated. Became withdrawn with decreased verbal engagement. </a:t>
            </a:r>
          </a:p>
        </p:txBody>
      </p:sp>
      <p:pic>
        <p:nvPicPr>
          <p:cNvPr id="6" name="Picture 5">
            <a:extLst>
              <a:ext uri="{FF2B5EF4-FFF2-40B4-BE49-F238E27FC236}">
                <a16:creationId xmlns:a16="http://schemas.microsoft.com/office/drawing/2014/main" id="{D301E449-F88E-5660-EE21-83A59B3200A8}"/>
              </a:ext>
            </a:extLst>
          </p:cNvPr>
          <p:cNvPicPr>
            <a:picLocks noChangeAspect="1"/>
          </p:cNvPicPr>
          <p:nvPr/>
        </p:nvPicPr>
        <p:blipFill>
          <a:blip r:embed="rId5"/>
          <a:stretch>
            <a:fillRect/>
          </a:stretch>
        </p:blipFill>
        <p:spPr>
          <a:xfrm>
            <a:off x="3403864" y="3865041"/>
            <a:ext cx="7772400" cy="2618572"/>
          </a:xfrm>
          <a:prstGeom prst="rect">
            <a:avLst/>
          </a:prstGeom>
        </p:spPr>
      </p:pic>
      <p:sp>
        <p:nvSpPr>
          <p:cNvPr id="7" name="TextBox 6">
            <a:extLst>
              <a:ext uri="{FF2B5EF4-FFF2-40B4-BE49-F238E27FC236}">
                <a16:creationId xmlns:a16="http://schemas.microsoft.com/office/drawing/2014/main" id="{0AE97B24-89B8-E861-100E-D65D999B0FCC}"/>
              </a:ext>
            </a:extLst>
          </p:cNvPr>
          <p:cNvSpPr txBox="1"/>
          <p:nvPr/>
        </p:nvSpPr>
        <p:spPr>
          <a:xfrm>
            <a:off x="3221726" y="6237391"/>
            <a:ext cx="8136676" cy="492443"/>
          </a:xfrm>
          <a:prstGeom prst="rect">
            <a:avLst/>
          </a:prstGeom>
          <a:solidFill>
            <a:schemeClr val="bg1"/>
          </a:solidFill>
          <a:ln>
            <a:solidFill>
              <a:srgbClr val="1F939A"/>
            </a:solidFill>
          </a:ln>
        </p:spPr>
        <p:txBody>
          <a:bodyPr wrap="square" rtlCol="0">
            <a:spAutoFit/>
          </a:bodyPr>
          <a:lstStyle/>
          <a:p>
            <a:pPr algn="ctr"/>
            <a:r>
              <a:rPr lang="en-US" sz="2600" b="1" dirty="0" err="1">
                <a:latin typeface="Arial" panose="020B0604020202020204" pitchFamily="34" charset="0"/>
                <a:cs typeface="Arial" panose="020B0604020202020204" pitchFamily="34" charset="0"/>
              </a:rPr>
              <a:t>Feinbloom</a:t>
            </a:r>
            <a:r>
              <a:rPr lang="en-US" sz="2600" b="1" dirty="0">
                <a:latin typeface="Arial" panose="020B0604020202020204" pitchFamily="34" charset="0"/>
                <a:cs typeface="Arial" panose="020B0604020202020204" pitchFamily="34" charset="0"/>
              </a:rPr>
              <a:t> Chart for low visual acuity</a:t>
            </a:r>
          </a:p>
        </p:txBody>
      </p:sp>
      <p:sp>
        <p:nvSpPr>
          <p:cNvPr id="5" name="TextBox 4">
            <a:extLst>
              <a:ext uri="{FF2B5EF4-FFF2-40B4-BE49-F238E27FC236}">
                <a16:creationId xmlns:a16="http://schemas.microsoft.com/office/drawing/2014/main" id="{5F28A005-2E62-67B2-84A1-A58435DA88F1}"/>
              </a:ext>
            </a:extLst>
          </p:cNvPr>
          <p:cNvSpPr txBox="1"/>
          <p:nvPr/>
        </p:nvSpPr>
        <p:spPr>
          <a:xfrm rot="16200000">
            <a:off x="10359348" y="5202448"/>
            <a:ext cx="1815970" cy="253916"/>
          </a:xfrm>
          <a:prstGeom prst="rect">
            <a:avLst/>
          </a:prstGeom>
          <a:noFill/>
        </p:spPr>
        <p:txBody>
          <a:bodyPr wrap="square">
            <a:spAutoFit/>
          </a:bodyPr>
          <a:lstStyle/>
          <a:p>
            <a:r>
              <a:rPr lang="en-US" sz="1050" dirty="0" err="1"/>
              <a:t>www.kornfeldlowvision.com</a:t>
            </a:r>
            <a:r>
              <a:rPr lang="en-US" sz="1050" dirty="0"/>
              <a:t>/</a:t>
            </a:r>
          </a:p>
        </p:txBody>
      </p:sp>
      <p:pic>
        <p:nvPicPr>
          <p:cNvPr id="48" name="Audio 47">
            <a:extLst>
              <a:ext uri="{FF2B5EF4-FFF2-40B4-BE49-F238E27FC236}">
                <a16:creationId xmlns:a16="http://schemas.microsoft.com/office/drawing/2014/main" id="{FB161BD2-2BDF-826B-9A7C-AEEA985CC02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58865361"/>
      </p:ext>
    </p:extLst>
  </p:cSld>
  <p:clrMapOvr>
    <a:masterClrMapping/>
  </p:clrMapOvr>
  <mc:AlternateContent xmlns:mc="http://schemas.openxmlformats.org/markup-compatibility/2006" xmlns:p14="http://schemas.microsoft.com/office/powerpoint/2010/main">
    <mc:Choice Requires="p14">
      <p:transition spd="slow" p14:dur="2000" advTm="26586"/>
    </mc:Choice>
    <mc:Fallback xmlns="">
      <p:transition spd="slow" advTm="265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8"/>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ppt_y</p:attrName>
                                        </p:attrNameLst>
                                      </p:cBhvr>
                                      <p:tavLst>
                                        <p:tav tm="0">
                                          <p:val>
                                            <p:strVal val="#ppt_y+#ppt_h*1.125000"/>
                                          </p:val>
                                        </p:tav>
                                        <p:tav tm="100000">
                                          <p:val>
                                            <p:strVal val="#ppt_y"/>
                                          </p:val>
                                        </p:tav>
                                      </p:tavLst>
                                    </p:anim>
                                    <p:animEffect transition="in" filter="wipe(up)">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48"/>
                </p:tgtEl>
              </p:cMediaNode>
            </p:audio>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D49E-B4FD-BB15-45E8-9164F674EE4B}"/>
              </a:ext>
            </a:extLst>
          </p:cNvPr>
          <p:cNvSpPr>
            <a:spLocks noGrp="1"/>
          </p:cNvSpPr>
          <p:nvPr>
            <p:ph type="title"/>
          </p:nvPr>
        </p:nvSpPr>
        <p:spPr>
          <a:xfrm>
            <a:off x="520097" y="242288"/>
            <a:ext cx="10687050" cy="1325563"/>
          </a:xfrm>
        </p:spPr>
        <p:txBody>
          <a:bodyPr>
            <a:normAutofit fontScale="90000"/>
          </a:bodyPr>
          <a:lstStyle/>
          <a:p>
            <a:r>
              <a:rPr lang="en-US" dirty="0"/>
              <a:t>11-year-old girl with history of sexual trauma presents with concern for functional vision loss</a:t>
            </a:r>
          </a:p>
        </p:txBody>
      </p:sp>
      <p:sp>
        <p:nvSpPr>
          <p:cNvPr id="3" name="Content Placeholder 2">
            <a:extLst>
              <a:ext uri="{FF2B5EF4-FFF2-40B4-BE49-F238E27FC236}">
                <a16:creationId xmlns:a16="http://schemas.microsoft.com/office/drawing/2014/main" id="{605DE304-7D4F-1D04-A09B-20B966B64656}"/>
              </a:ext>
            </a:extLst>
          </p:cNvPr>
          <p:cNvSpPr>
            <a:spLocks noGrp="1"/>
          </p:cNvSpPr>
          <p:nvPr>
            <p:ph idx="1"/>
          </p:nvPr>
        </p:nvSpPr>
        <p:spPr>
          <a:xfrm>
            <a:off x="587829" y="1683673"/>
            <a:ext cx="11089821" cy="4269257"/>
          </a:xfrm>
        </p:spPr>
        <p:txBody>
          <a:bodyPr>
            <a:normAutofit/>
          </a:bodyPr>
          <a:lstStyle/>
          <a:p>
            <a:pPr marL="119063" lvl="1" indent="-111125"/>
            <a:r>
              <a:rPr lang="en-US" sz="2800" b="1" dirty="0"/>
              <a:t>Age 9:</a:t>
            </a:r>
            <a:r>
              <a:rPr lang="en-US" sz="2800" dirty="0"/>
              <a:t> Formally diagnosed with ADHD, started on amphetamine-dextroamphetamine.</a:t>
            </a:r>
            <a:endParaRPr lang="en-US" sz="2800" b="1" dirty="0"/>
          </a:p>
          <a:p>
            <a:pPr marL="119063" lvl="1" indent="-111125"/>
            <a:r>
              <a:rPr lang="en-US" sz="2800" b="1" dirty="0"/>
              <a:t>Age 10:</a:t>
            </a:r>
            <a:r>
              <a:rPr lang="en-US" sz="2800" dirty="0"/>
              <a:t> BCVA 5/700 (</a:t>
            </a:r>
            <a:r>
              <a:rPr lang="en-US" sz="2800" dirty="0" err="1"/>
              <a:t>Feinbloom</a:t>
            </a:r>
            <a:r>
              <a:rPr lang="en-US" sz="2800" dirty="0"/>
              <a:t>). Otherwise unremarkable eye exam.</a:t>
            </a:r>
          </a:p>
          <a:p>
            <a:pPr marL="119063" lvl="1" indent="-111125"/>
            <a:r>
              <a:rPr lang="en-US" sz="2800" b="1" dirty="0"/>
              <a:t>Age 11: </a:t>
            </a:r>
            <a:r>
              <a:rPr lang="en-US" sz="2800" dirty="0"/>
              <a:t>Neurology: progressively worsening shuffling gait and fatigue. Worsening stutter. Unable to perform heel to toe, jump or walk on toes</a:t>
            </a:r>
          </a:p>
        </p:txBody>
      </p:sp>
      <p:pic>
        <p:nvPicPr>
          <p:cNvPr id="28" name="Audio 27">
            <a:extLst>
              <a:ext uri="{FF2B5EF4-FFF2-40B4-BE49-F238E27FC236}">
                <a16:creationId xmlns:a16="http://schemas.microsoft.com/office/drawing/2014/main" id="{C9E35217-DDAB-2652-4E73-C8D972C840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92988724"/>
      </p:ext>
    </p:extLst>
  </p:cSld>
  <p:clrMapOvr>
    <a:masterClrMapping/>
  </p:clrMapOvr>
  <mc:AlternateContent xmlns:mc="http://schemas.openxmlformats.org/markup-compatibility/2006" xmlns:p14="http://schemas.microsoft.com/office/powerpoint/2010/main">
    <mc:Choice Requires="p14">
      <p:transition spd="slow" p14:dur="2000" advTm="25696"/>
    </mc:Choice>
    <mc:Fallback xmlns="">
      <p:transition spd="slow" advTm="25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D49E-B4FD-BB15-45E8-9164F674EE4B}"/>
              </a:ext>
            </a:extLst>
          </p:cNvPr>
          <p:cNvSpPr>
            <a:spLocks noGrp="1"/>
          </p:cNvSpPr>
          <p:nvPr>
            <p:ph type="title"/>
          </p:nvPr>
        </p:nvSpPr>
        <p:spPr>
          <a:xfrm>
            <a:off x="520097" y="242288"/>
            <a:ext cx="10687050" cy="1325563"/>
          </a:xfrm>
        </p:spPr>
        <p:txBody>
          <a:bodyPr>
            <a:normAutofit fontScale="90000"/>
          </a:bodyPr>
          <a:lstStyle/>
          <a:p>
            <a:r>
              <a:rPr lang="en-US" dirty="0"/>
              <a:t>11-year-old girl with history of sexual trauma presents with concern for functional vision loss</a:t>
            </a:r>
          </a:p>
        </p:txBody>
      </p:sp>
      <p:sp>
        <p:nvSpPr>
          <p:cNvPr id="3" name="Content Placeholder 2">
            <a:extLst>
              <a:ext uri="{FF2B5EF4-FFF2-40B4-BE49-F238E27FC236}">
                <a16:creationId xmlns:a16="http://schemas.microsoft.com/office/drawing/2014/main" id="{605DE304-7D4F-1D04-A09B-20B966B64656}"/>
              </a:ext>
            </a:extLst>
          </p:cNvPr>
          <p:cNvSpPr>
            <a:spLocks noGrp="1"/>
          </p:cNvSpPr>
          <p:nvPr>
            <p:ph idx="1"/>
          </p:nvPr>
        </p:nvSpPr>
        <p:spPr>
          <a:xfrm>
            <a:off x="587829" y="1683673"/>
            <a:ext cx="11089821" cy="4269257"/>
          </a:xfrm>
        </p:spPr>
        <p:txBody>
          <a:bodyPr>
            <a:normAutofit/>
          </a:bodyPr>
          <a:lstStyle/>
          <a:p>
            <a:pPr marL="119063" lvl="1" indent="-111125"/>
            <a:r>
              <a:rPr lang="en-US" sz="2800" b="1" dirty="0"/>
              <a:t>Age 11: </a:t>
            </a:r>
            <a:r>
              <a:rPr lang="en-US" sz="2800" dirty="0"/>
              <a:t>BCVA 20/160 OU (LEA at 3ft), unable to see </a:t>
            </a:r>
            <a:r>
              <a:rPr lang="en-US" sz="2800" dirty="0" err="1"/>
              <a:t>Feinbloom</a:t>
            </a:r>
            <a:r>
              <a:rPr lang="en-US" sz="2800" dirty="0"/>
              <a:t> or count fingers. Jerky EOMs. Vision loss out of proportion to exam. </a:t>
            </a:r>
            <a:r>
              <a:rPr lang="en-US" sz="2800" dirty="0" err="1"/>
              <a:t>Streff</a:t>
            </a:r>
            <a:r>
              <a:rPr lang="en-US" sz="2800" dirty="0"/>
              <a:t> syndrome (functional vision loss) suspected. Advised second opinion with ophthalmology. </a:t>
            </a:r>
          </a:p>
          <a:p>
            <a:pPr marL="119063" lvl="1" indent="-111125"/>
            <a:r>
              <a:rPr lang="en-US" sz="2800" b="1" dirty="0"/>
              <a:t>Age 11: </a:t>
            </a:r>
            <a:r>
              <a:rPr lang="en-US" sz="2800" dirty="0"/>
              <a:t>Below age expectation for neuropsychiatric evaluation. Diagnosed with autism spectrum disorder. Neurologic exam with bradykinesia and gait abnormalities. Progressive cognitive decline. </a:t>
            </a:r>
          </a:p>
        </p:txBody>
      </p:sp>
      <p:pic>
        <p:nvPicPr>
          <p:cNvPr id="38" name="Audio 37">
            <a:extLst>
              <a:ext uri="{FF2B5EF4-FFF2-40B4-BE49-F238E27FC236}">
                <a16:creationId xmlns:a16="http://schemas.microsoft.com/office/drawing/2014/main" id="{9925F325-4A6D-DA15-82CC-8D57EF8E9E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75666736"/>
      </p:ext>
    </p:extLst>
  </p:cSld>
  <p:clrMapOvr>
    <a:masterClrMapping/>
  </p:clrMapOvr>
  <mc:AlternateContent xmlns:mc="http://schemas.openxmlformats.org/markup-compatibility/2006" xmlns:p14="http://schemas.microsoft.com/office/powerpoint/2010/main">
    <mc:Choice Requires="p14">
      <p:transition spd="slow" p14:dur="2000" advTm="40074"/>
    </mc:Choice>
    <mc:Fallback xmlns="">
      <p:transition spd="slow" advTm="400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D49E-B4FD-BB15-45E8-9164F674EE4B}"/>
              </a:ext>
            </a:extLst>
          </p:cNvPr>
          <p:cNvSpPr>
            <a:spLocks noGrp="1"/>
          </p:cNvSpPr>
          <p:nvPr>
            <p:ph type="title"/>
          </p:nvPr>
        </p:nvSpPr>
        <p:spPr>
          <a:xfrm>
            <a:off x="-2175933" y="265647"/>
            <a:ext cx="10515600" cy="1325563"/>
          </a:xfrm>
        </p:spPr>
        <p:txBody>
          <a:bodyPr>
            <a:normAutofit/>
          </a:bodyPr>
          <a:lstStyle/>
          <a:p>
            <a:pPr algn="ctr"/>
            <a:r>
              <a:rPr lang="en-US" dirty="0"/>
              <a:t>Past Medical History</a:t>
            </a:r>
          </a:p>
        </p:txBody>
      </p:sp>
      <p:sp>
        <p:nvSpPr>
          <p:cNvPr id="3" name="Content Placeholder 2">
            <a:extLst>
              <a:ext uri="{FF2B5EF4-FFF2-40B4-BE49-F238E27FC236}">
                <a16:creationId xmlns:a16="http://schemas.microsoft.com/office/drawing/2014/main" id="{D8494617-FB77-7085-7A78-53B85811113F}"/>
              </a:ext>
            </a:extLst>
          </p:cNvPr>
          <p:cNvSpPr>
            <a:spLocks noGrp="1"/>
          </p:cNvSpPr>
          <p:nvPr>
            <p:ph idx="1"/>
          </p:nvPr>
        </p:nvSpPr>
        <p:spPr>
          <a:xfrm>
            <a:off x="838200" y="1319354"/>
            <a:ext cx="10515600" cy="3981302"/>
          </a:xfrm>
        </p:spPr>
        <p:txBody>
          <a:bodyPr>
            <a:normAutofit/>
          </a:bodyPr>
          <a:lstStyle/>
          <a:p>
            <a:pPr lvl="1"/>
            <a:r>
              <a:rPr lang="en-US" sz="2800" dirty="0"/>
              <a:t>Insomnia, learning disability, ADHD</a:t>
            </a:r>
          </a:p>
          <a:p>
            <a:pPr lvl="1"/>
            <a:r>
              <a:rPr lang="en-US" sz="2800" dirty="0"/>
              <a:t>Sexual assault (Age 8) </a:t>
            </a:r>
          </a:p>
          <a:p>
            <a:pPr lvl="1"/>
            <a:r>
              <a:rPr lang="en-US" sz="2800" dirty="0"/>
              <a:t>Umbilical hernia, atrial septal defect</a:t>
            </a:r>
          </a:p>
          <a:p>
            <a:pPr lvl="1"/>
            <a:r>
              <a:rPr lang="en-US" sz="2800" dirty="0"/>
              <a:t>Contact dermatitis</a:t>
            </a:r>
          </a:p>
        </p:txBody>
      </p:sp>
      <p:sp>
        <p:nvSpPr>
          <p:cNvPr id="4" name="Title 1">
            <a:extLst>
              <a:ext uri="{FF2B5EF4-FFF2-40B4-BE49-F238E27FC236}">
                <a16:creationId xmlns:a16="http://schemas.microsoft.com/office/drawing/2014/main" id="{F62F83F8-DA88-AEFF-2A6F-B10A2BE4482A}"/>
              </a:ext>
            </a:extLst>
          </p:cNvPr>
          <p:cNvSpPr txBox="1">
            <a:spLocks/>
          </p:cNvSpPr>
          <p:nvPr/>
        </p:nvSpPr>
        <p:spPr>
          <a:xfrm>
            <a:off x="-2294466" y="283564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t>Past Ocular History</a:t>
            </a:r>
          </a:p>
        </p:txBody>
      </p:sp>
      <p:sp>
        <p:nvSpPr>
          <p:cNvPr id="5" name="Content Placeholder 2">
            <a:extLst>
              <a:ext uri="{FF2B5EF4-FFF2-40B4-BE49-F238E27FC236}">
                <a16:creationId xmlns:a16="http://schemas.microsoft.com/office/drawing/2014/main" id="{4019F6E9-8D71-FE87-FB16-899C9699DF1B}"/>
              </a:ext>
            </a:extLst>
          </p:cNvPr>
          <p:cNvSpPr txBox="1">
            <a:spLocks/>
          </p:cNvSpPr>
          <p:nvPr/>
        </p:nvSpPr>
        <p:spPr>
          <a:xfrm>
            <a:off x="838200" y="3869478"/>
            <a:ext cx="10515600" cy="15162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800" dirty="0"/>
              <a:t>Hyperopic astigmatism, treated with eye-glasses </a:t>
            </a:r>
          </a:p>
          <a:p>
            <a:pPr lvl="1"/>
            <a:r>
              <a:rPr lang="en-US" sz="2800" dirty="0" err="1"/>
              <a:t>Streff</a:t>
            </a:r>
            <a:r>
              <a:rPr lang="en-US" sz="2800" dirty="0"/>
              <a:t> syndrome (functional vision loss)</a:t>
            </a:r>
          </a:p>
          <a:p>
            <a:pPr lvl="1"/>
            <a:r>
              <a:rPr lang="en-US" sz="2800" dirty="0"/>
              <a:t>Allergic conjunctivitis </a:t>
            </a:r>
          </a:p>
        </p:txBody>
      </p:sp>
      <p:pic>
        <p:nvPicPr>
          <p:cNvPr id="19" name="Audio 18">
            <a:extLst>
              <a:ext uri="{FF2B5EF4-FFF2-40B4-BE49-F238E27FC236}">
                <a16:creationId xmlns:a16="http://schemas.microsoft.com/office/drawing/2014/main" id="{1094801F-E842-C75C-B3C8-BF31B3C57D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59079927"/>
      </p:ext>
    </p:extLst>
  </p:cSld>
  <p:clrMapOvr>
    <a:masterClrMapping/>
  </p:clrMapOvr>
  <mc:AlternateContent xmlns:mc="http://schemas.openxmlformats.org/markup-compatibility/2006" xmlns:p14="http://schemas.microsoft.com/office/powerpoint/2010/main">
    <mc:Choice Requires="p14">
      <p:transition spd="slow" p14:dur="2000" advTm="15919"/>
    </mc:Choice>
    <mc:Fallback xmlns="">
      <p:transition spd="slow" advTm="15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D49E-B4FD-BB15-45E8-9164F674EE4B}"/>
              </a:ext>
            </a:extLst>
          </p:cNvPr>
          <p:cNvSpPr>
            <a:spLocks noGrp="1"/>
          </p:cNvSpPr>
          <p:nvPr>
            <p:ph type="title"/>
          </p:nvPr>
        </p:nvSpPr>
        <p:spPr>
          <a:xfrm>
            <a:off x="-2904067" y="243852"/>
            <a:ext cx="10515600" cy="1325563"/>
          </a:xfrm>
        </p:spPr>
        <p:txBody>
          <a:bodyPr>
            <a:normAutofit/>
          </a:bodyPr>
          <a:lstStyle/>
          <a:p>
            <a:pPr algn="ctr"/>
            <a:r>
              <a:rPr lang="en-US" dirty="0"/>
              <a:t>Family History</a:t>
            </a:r>
          </a:p>
        </p:txBody>
      </p:sp>
      <p:sp>
        <p:nvSpPr>
          <p:cNvPr id="3" name="Content Placeholder 2">
            <a:extLst>
              <a:ext uri="{FF2B5EF4-FFF2-40B4-BE49-F238E27FC236}">
                <a16:creationId xmlns:a16="http://schemas.microsoft.com/office/drawing/2014/main" id="{D8494617-FB77-7085-7A78-53B85811113F}"/>
              </a:ext>
            </a:extLst>
          </p:cNvPr>
          <p:cNvSpPr>
            <a:spLocks noGrp="1"/>
          </p:cNvSpPr>
          <p:nvPr>
            <p:ph idx="1"/>
          </p:nvPr>
        </p:nvSpPr>
        <p:spPr>
          <a:xfrm>
            <a:off x="838200" y="1235558"/>
            <a:ext cx="10515600" cy="4386883"/>
          </a:xfrm>
        </p:spPr>
        <p:txBody>
          <a:bodyPr>
            <a:normAutofit/>
          </a:bodyPr>
          <a:lstStyle/>
          <a:p>
            <a:pPr lvl="1"/>
            <a:r>
              <a:rPr lang="en-US" sz="2800" dirty="0"/>
              <a:t>Paternal family members with ADHD, learning disability, seizures.</a:t>
            </a:r>
          </a:p>
          <a:p>
            <a:pPr lvl="1"/>
            <a:r>
              <a:rPr lang="en-US" sz="2800" dirty="0"/>
              <a:t>Maternal grandmother and great-grandmother with brain aneurysms and migraines. </a:t>
            </a:r>
          </a:p>
          <a:p>
            <a:pPr lvl="1"/>
            <a:r>
              <a:rPr lang="en-US" sz="2800" dirty="0"/>
              <a:t>Brother with ADHD and learning disability.</a:t>
            </a:r>
          </a:p>
          <a:p>
            <a:pPr lvl="1"/>
            <a:endParaRPr lang="en-US" sz="2800" dirty="0"/>
          </a:p>
          <a:p>
            <a:pPr marL="457200" lvl="1" indent="0">
              <a:buNone/>
            </a:pPr>
            <a:endParaRPr lang="en-US" sz="2800" dirty="0"/>
          </a:p>
          <a:p>
            <a:pPr lvl="1"/>
            <a:r>
              <a:rPr lang="en-US" sz="2800" dirty="0"/>
              <a:t>Lives with mother and 3 maternal half siblings. Finished 5th grade on an individualized educational program. </a:t>
            </a:r>
          </a:p>
          <a:p>
            <a:pPr lvl="1"/>
            <a:endParaRPr lang="en-US" sz="2800" dirty="0"/>
          </a:p>
        </p:txBody>
      </p:sp>
      <p:sp>
        <p:nvSpPr>
          <p:cNvPr id="5" name="Title 1">
            <a:extLst>
              <a:ext uri="{FF2B5EF4-FFF2-40B4-BE49-F238E27FC236}">
                <a16:creationId xmlns:a16="http://schemas.microsoft.com/office/drawing/2014/main" id="{B325BBF6-6802-4832-93A4-70955B0D2211}"/>
              </a:ext>
            </a:extLst>
          </p:cNvPr>
          <p:cNvSpPr txBox="1">
            <a:spLocks/>
          </p:cNvSpPr>
          <p:nvPr/>
        </p:nvSpPr>
        <p:spPr>
          <a:xfrm>
            <a:off x="-2904067" y="319977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t>Social History</a:t>
            </a:r>
          </a:p>
        </p:txBody>
      </p:sp>
      <p:pic>
        <p:nvPicPr>
          <p:cNvPr id="9" name="Audio 8">
            <a:extLst>
              <a:ext uri="{FF2B5EF4-FFF2-40B4-BE49-F238E27FC236}">
                <a16:creationId xmlns:a16="http://schemas.microsoft.com/office/drawing/2014/main" id="{F001C351-7EC9-C21C-4396-2E571A55B6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58307516"/>
      </p:ext>
    </p:extLst>
  </p:cSld>
  <p:clrMapOvr>
    <a:masterClrMapping/>
  </p:clrMapOvr>
  <mc:AlternateContent xmlns:mc="http://schemas.openxmlformats.org/markup-compatibility/2006" xmlns:p14="http://schemas.microsoft.com/office/powerpoint/2010/main">
    <mc:Choice Requires="p14">
      <p:transition spd="slow" p14:dur="2000" advTm="20715"/>
    </mc:Choice>
    <mc:Fallback xmlns="">
      <p:transition spd="slow" advTm="20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858E3B-477C-0C19-99EE-04A9AB1D6D92}"/>
              </a:ext>
            </a:extLst>
          </p:cNvPr>
          <p:cNvSpPr>
            <a:spLocks noGrp="1"/>
          </p:cNvSpPr>
          <p:nvPr>
            <p:ph idx="1"/>
          </p:nvPr>
        </p:nvSpPr>
        <p:spPr>
          <a:xfrm>
            <a:off x="2842566" y="6178366"/>
            <a:ext cx="11313701" cy="492443"/>
          </a:xfrm>
        </p:spPr>
        <p:txBody>
          <a:bodyPr>
            <a:noAutofit/>
          </a:bodyPr>
          <a:lstStyle/>
          <a:p>
            <a:r>
              <a:rPr lang="en-US" sz="1800" dirty="0"/>
              <a:t>Patient presented in wheelchair with difficulty following directions</a:t>
            </a:r>
          </a:p>
        </p:txBody>
      </p:sp>
      <p:graphicFrame>
        <p:nvGraphicFramePr>
          <p:cNvPr id="9" name="Table 9">
            <a:extLst>
              <a:ext uri="{FF2B5EF4-FFF2-40B4-BE49-F238E27FC236}">
                <a16:creationId xmlns:a16="http://schemas.microsoft.com/office/drawing/2014/main" id="{32F4AADA-EC7A-EC4B-5FB1-BD5DB3524490}"/>
              </a:ext>
            </a:extLst>
          </p:cNvPr>
          <p:cNvGraphicFramePr>
            <a:graphicFrameLocks noGrp="1"/>
          </p:cNvGraphicFramePr>
          <p:nvPr>
            <p:extLst>
              <p:ext uri="{D42A27DB-BD31-4B8C-83A1-F6EECF244321}">
                <p14:modId xmlns:p14="http://schemas.microsoft.com/office/powerpoint/2010/main" val="2074550365"/>
              </p:ext>
            </p:extLst>
          </p:nvPr>
        </p:nvGraphicFramePr>
        <p:xfrm>
          <a:off x="245037" y="1493894"/>
          <a:ext cx="11830421" cy="4141316"/>
        </p:xfrm>
        <a:graphic>
          <a:graphicData uri="http://schemas.openxmlformats.org/drawingml/2006/table">
            <a:tbl>
              <a:tblPr firstRow="1" bandRow="1">
                <a:tableStyleId>{5940675A-B579-460E-94D1-54222C63F5DA}</a:tableStyleId>
              </a:tblPr>
              <a:tblGrid>
                <a:gridCol w="3463765">
                  <a:extLst>
                    <a:ext uri="{9D8B030D-6E8A-4147-A177-3AD203B41FA5}">
                      <a16:colId xmlns:a16="http://schemas.microsoft.com/office/drawing/2014/main" val="810348371"/>
                    </a:ext>
                  </a:extLst>
                </a:gridCol>
                <a:gridCol w="4198069">
                  <a:extLst>
                    <a:ext uri="{9D8B030D-6E8A-4147-A177-3AD203B41FA5}">
                      <a16:colId xmlns:a16="http://schemas.microsoft.com/office/drawing/2014/main" val="1188270515"/>
                    </a:ext>
                  </a:extLst>
                </a:gridCol>
                <a:gridCol w="4168587">
                  <a:extLst>
                    <a:ext uri="{9D8B030D-6E8A-4147-A177-3AD203B41FA5}">
                      <a16:colId xmlns:a16="http://schemas.microsoft.com/office/drawing/2014/main" val="2589533121"/>
                    </a:ext>
                  </a:extLst>
                </a:gridCol>
              </a:tblGrid>
              <a:tr h="443684">
                <a:tc>
                  <a:txBody>
                    <a:bodyPr/>
                    <a:lstStyle/>
                    <a:p>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Right Eye</a:t>
                      </a:r>
                    </a:p>
                  </a:txBody>
                  <a:tcPr/>
                </a:tc>
                <a:tc>
                  <a:txBody>
                    <a:bodyPr/>
                    <a:lstStyle/>
                    <a:p>
                      <a:r>
                        <a:rPr lang="en-US" sz="2000" dirty="0">
                          <a:latin typeface="Arial" panose="020B0604020202020204" pitchFamily="34" charset="0"/>
                          <a:cs typeface="Arial" panose="020B0604020202020204" pitchFamily="34" charset="0"/>
                        </a:rPr>
                        <a:t>Left Eye</a:t>
                      </a:r>
                    </a:p>
                  </a:txBody>
                  <a:tcPr/>
                </a:tc>
                <a:extLst>
                  <a:ext uri="{0D108BD9-81ED-4DB2-BD59-A6C34878D82A}">
                    <a16:rowId xmlns:a16="http://schemas.microsoft.com/office/drawing/2014/main" val="4199874314"/>
                  </a:ext>
                </a:extLst>
              </a:tr>
              <a:tr h="443684">
                <a:tc>
                  <a:txBody>
                    <a:bodyPr/>
                    <a:lstStyle/>
                    <a:p>
                      <a:r>
                        <a:rPr lang="en-US" sz="2000" dirty="0">
                          <a:latin typeface="Arial" panose="020B0604020202020204" pitchFamily="34" charset="0"/>
                          <a:cs typeface="Arial" panose="020B0604020202020204" pitchFamily="34" charset="0"/>
                        </a:rPr>
                        <a:t>Visual acuity</a:t>
                      </a:r>
                    </a:p>
                  </a:txBody>
                  <a:tcPr/>
                </a:tc>
                <a:tc gridSpan="2">
                  <a:txBody>
                    <a:bodyPr/>
                    <a:lstStyle/>
                    <a:p>
                      <a:pPr algn="ctr"/>
                      <a:r>
                        <a:rPr lang="en-US" sz="2000" dirty="0">
                          <a:latin typeface="Arial" panose="020B0604020202020204" pitchFamily="34" charset="0"/>
                          <a:cs typeface="Arial" panose="020B0604020202020204" pitchFamily="34" charset="0"/>
                        </a:rPr>
                        <a:t>Blinks to light, 20/2700 OU</a:t>
                      </a:r>
                    </a:p>
                  </a:txBody>
                  <a:tcPr/>
                </a:tc>
                <a:tc hMerge="1">
                  <a:txBody>
                    <a:bodyPr/>
                    <a:lstStyle/>
                    <a:p>
                      <a:pPr algn="ct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83361822"/>
                  </a:ext>
                </a:extLst>
              </a:tr>
              <a:tr h="443684">
                <a:tc>
                  <a:txBody>
                    <a:bodyPr/>
                    <a:lstStyle/>
                    <a:p>
                      <a:r>
                        <a:rPr lang="en-US" sz="2000" dirty="0">
                          <a:latin typeface="Arial" panose="020B0604020202020204" pitchFamily="34" charset="0"/>
                          <a:cs typeface="Arial" panose="020B0604020202020204" pitchFamily="34" charset="0"/>
                        </a:rPr>
                        <a:t>Cycloplegic Refraction</a:t>
                      </a:r>
                    </a:p>
                  </a:txBody>
                  <a:tcPr/>
                </a:tc>
                <a:tc>
                  <a:txBody>
                    <a:bodyPr/>
                    <a:lstStyle/>
                    <a:p>
                      <a:r>
                        <a:rPr lang="en-US" sz="2000" dirty="0">
                          <a:latin typeface="Arial" panose="020B0604020202020204" pitchFamily="34" charset="0"/>
                          <a:cs typeface="Arial" panose="020B0604020202020204" pitchFamily="34" charset="0"/>
                        </a:rPr>
                        <a:t>Plano +1.50 x090</a:t>
                      </a:r>
                    </a:p>
                  </a:txBody>
                  <a:tcPr/>
                </a:tc>
                <a:tc>
                  <a:txBody>
                    <a:bodyPr/>
                    <a:lstStyle/>
                    <a:p>
                      <a:r>
                        <a:rPr lang="en-US" sz="2000">
                          <a:latin typeface="Arial" panose="020B0604020202020204" pitchFamily="34" charset="0"/>
                          <a:cs typeface="Arial" panose="020B0604020202020204" pitchFamily="34" charset="0"/>
                        </a:rPr>
                        <a:t>Plano +1.50 x090</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3890079"/>
                  </a:ext>
                </a:extLst>
              </a:tr>
              <a:tr h="727142">
                <a:tc>
                  <a:txBody>
                    <a:bodyPr/>
                    <a:lstStyle/>
                    <a:p>
                      <a:r>
                        <a:rPr lang="en-US" sz="2000" dirty="0">
                          <a:latin typeface="Arial" panose="020B0604020202020204" pitchFamily="34" charset="0"/>
                          <a:cs typeface="Arial" panose="020B0604020202020204" pitchFamily="34" charset="0"/>
                        </a:rPr>
                        <a:t>External</a:t>
                      </a:r>
                    </a:p>
                  </a:txBody>
                  <a:tcPr/>
                </a:tc>
                <a:tc gridSpan="2">
                  <a:txBody>
                    <a:bodyPr/>
                    <a:lstStyle/>
                    <a:p>
                      <a:pPr algn="ctr"/>
                      <a:r>
                        <a:rPr lang="en-US" sz="2000" dirty="0">
                          <a:latin typeface="Arial" panose="020B0604020202020204" pitchFamily="34" charset="0"/>
                          <a:cs typeface="Arial" panose="020B0604020202020204" pitchFamily="34" charset="0"/>
                        </a:rPr>
                        <a:t>Eccentric fixation with “overlooking”</a:t>
                      </a:r>
                    </a:p>
                    <a:p>
                      <a:pPr algn="ctr"/>
                      <a:r>
                        <a:rPr lang="en-US" sz="2000" dirty="0">
                          <a:latin typeface="Arial" panose="020B0604020202020204" pitchFamily="34" charset="0"/>
                          <a:cs typeface="Arial" panose="020B0604020202020204" pitchFamily="34" charset="0"/>
                        </a:rPr>
                        <a:t>(eyes directed above the fixation target)</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9825424"/>
                  </a:ext>
                </a:extLst>
              </a:tr>
              <a:tr h="726831">
                <a:tc>
                  <a:txBody>
                    <a:bodyPr/>
                    <a:lstStyle/>
                    <a:p>
                      <a:r>
                        <a:rPr lang="en-US" sz="2000" dirty="0">
                          <a:latin typeface="Arial" panose="020B0604020202020204" pitchFamily="34" charset="0"/>
                          <a:cs typeface="Arial" panose="020B0604020202020204" pitchFamily="34" charset="0"/>
                        </a:rPr>
                        <a:t>Pupils</a:t>
                      </a:r>
                    </a:p>
                  </a:txBody>
                  <a:tcPr/>
                </a:tc>
                <a:tc>
                  <a:txBody>
                    <a:bodyPr/>
                    <a:lstStyle/>
                    <a:p>
                      <a:r>
                        <a:rPr lang="en-US" sz="2000" dirty="0">
                          <a:latin typeface="Arial" panose="020B0604020202020204" pitchFamily="34" charset="0"/>
                          <a:cs typeface="Arial" panose="020B0604020202020204" pitchFamily="34" charset="0"/>
                        </a:rPr>
                        <a:t>Sluggish pupillary reflex, </a:t>
                      </a:r>
                    </a:p>
                    <a:p>
                      <a:r>
                        <a:rPr lang="en-US" sz="2000" dirty="0">
                          <a:latin typeface="Arial" panose="020B0604020202020204" pitchFamily="34" charset="0"/>
                          <a:cs typeface="Arial" panose="020B0604020202020204" pitchFamily="34" charset="0"/>
                        </a:rPr>
                        <a:t>No relative afferent pupillary defect</a:t>
                      </a:r>
                    </a:p>
                  </a:txBody>
                  <a:tcPr/>
                </a:tc>
                <a:tc>
                  <a:txBody>
                    <a:bodyPr/>
                    <a:lstStyle/>
                    <a:p>
                      <a:r>
                        <a:rPr lang="en-US" sz="2000" dirty="0">
                          <a:latin typeface="Arial" panose="020B0604020202020204" pitchFamily="34" charset="0"/>
                          <a:cs typeface="Arial" panose="020B0604020202020204" pitchFamily="34" charset="0"/>
                        </a:rPr>
                        <a:t>Sluggish pupillary reflex,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No relative afferent pupillary defect</a:t>
                      </a:r>
                    </a:p>
                  </a:txBody>
                  <a:tcPr/>
                </a:tc>
                <a:extLst>
                  <a:ext uri="{0D108BD9-81ED-4DB2-BD59-A6C34878D82A}">
                    <a16:rowId xmlns:a16="http://schemas.microsoft.com/office/drawing/2014/main" val="2725338179"/>
                  </a:ext>
                </a:extLst>
              </a:tr>
              <a:tr h="468923">
                <a:tc>
                  <a:txBody>
                    <a:bodyPr/>
                    <a:lstStyle/>
                    <a:p>
                      <a:r>
                        <a:rPr lang="en-US" sz="2000" dirty="0">
                          <a:latin typeface="Arial" panose="020B0604020202020204" pitchFamily="34" charset="0"/>
                          <a:cs typeface="Arial" panose="020B0604020202020204" pitchFamily="34" charset="0"/>
                        </a:rPr>
                        <a:t>Confrontational visual fields</a:t>
                      </a:r>
                    </a:p>
                  </a:txBody>
                  <a:tcPr/>
                </a:tc>
                <a:tc>
                  <a:txBody>
                    <a:bodyPr/>
                    <a:lstStyle/>
                    <a:p>
                      <a:r>
                        <a:rPr lang="en-US" sz="2000" dirty="0">
                          <a:latin typeface="Arial" panose="020B0604020202020204" pitchFamily="34" charset="0"/>
                          <a:cs typeface="Arial" panose="020B0604020202020204" pitchFamily="34" charset="0"/>
                        </a:rPr>
                        <a:t>Unable due to limited cooperation</a:t>
                      </a:r>
                      <a:endParaRPr lang="en-US" sz="2000" b="1"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Unable due to limited cooperation</a:t>
                      </a:r>
                      <a:endParaRPr lang="en-US" sz="2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43309793"/>
                  </a:ext>
                </a:extLst>
              </a:tr>
              <a:tr h="443684">
                <a:tc>
                  <a:txBody>
                    <a:bodyPr/>
                    <a:lstStyle/>
                    <a:p>
                      <a:r>
                        <a:rPr lang="en-US" sz="2000" dirty="0">
                          <a:latin typeface="Arial" panose="020B0604020202020204" pitchFamily="34" charset="0"/>
                          <a:cs typeface="Arial" panose="020B0604020202020204" pitchFamily="34" charset="0"/>
                        </a:rPr>
                        <a:t>Sensorimotor</a:t>
                      </a:r>
                    </a:p>
                  </a:txBody>
                  <a:tcPr/>
                </a:tc>
                <a:tc gridSpan="2">
                  <a:txBody>
                    <a:bodyPr/>
                    <a:lstStyle/>
                    <a:p>
                      <a:pPr algn="ctr"/>
                      <a:r>
                        <a:rPr lang="en-US" sz="2000" dirty="0">
                          <a:latin typeface="Arial" panose="020B0604020202020204" pitchFamily="34" charset="0"/>
                          <a:cs typeface="Arial" panose="020B0604020202020204" pitchFamily="34" charset="0"/>
                        </a:rPr>
                        <a:t>Highly variable exophoria, no nystagmus</a:t>
                      </a:r>
                    </a:p>
                  </a:txBody>
                  <a:tcPr/>
                </a:tc>
                <a:tc hMerge="1">
                  <a:txBody>
                    <a:bodyPr/>
                    <a:lstStyle/>
                    <a:p>
                      <a:pPr algn="ct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71433960"/>
                  </a:ext>
                </a:extLst>
              </a:tr>
              <a:tr h="443684">
                <a:tc>
                  <a:txBody>
                    <a:bodyPr/>
                    <a:lstStyle/>
                    <a:p>
                      <a:r>
                        <a:rPr lang="en-US" sz="2000" dirty="0">
                          <a:latin typeface="Arial" panose="020B0604020202020204" pitchFamily="34" charset="0"/>
                          <a:cs typeface="Arial" panose="020B0604020202020204" pitchFamily="34" charset="0"/>
                        </a:rPr>
                        <a:t>Anterior exam</a:t>
                      </a:r>
                    </a:p>
                  </a:txBody>
                  <a:tcPr/>
                </a:tc>
                <a:tc>
                  <a:txBody>
                    <a:bodyPr/>
                    <a:lstStyle/>
                    <a:p>
                      <a:r>
                        <a:rPr lang="en-US" sz="2000" dirty="0">
                          <a:latin typeface="Arial" panose="020B0604020202020204" pitchFamily="34" charset="0"/>
                          <a:cs typeface="Arial" panose="020B0604020202020204" pitchFamily="34" charset="0"/>
                        </a:rPr>
                        <a:t>Unremarkable</a:t>
                      </a:r>
                    </a:p>
                  </a:txBody>
                  <a:tcPr/>
                </a:tc>
                <a:tc>
                  <a:txBody>
                    <a:bodyPr/>
                    <a:lstStyle/>
                    <a:p>
                      <a:r>
                        <a:rPr lang="en-US" sz="2000" dirty="0">
                          <a:latin typeface="Arial" panose="020B0604020202020204" pitchFamily="34" charset="0"/>
                          <a:cs typeface="Arial" panose="020B0604020202020204" pitchFamily="34" charset="0"/>
                        </a:rPr>
                        <a:t>Unremarkable</a:t>
                      </a:r>
                    </a:p>
                  </a:txBody>
                  <a:tcPr/>
                </a:tc>
                <a:extLst>
                  <a:ext uri="{0D108BD9-81ED-4DB2-BD59-A6C34878D82A}">
                    <a16:rowId xmlns:a16="http://schemas.microsoft.com/office/drawing/2014/main" val="2888737159"/>
                  </a:ext>
                </a:extLst>
              </a:tr>
            </a:tbl>
          </a:graphicData>
        </a:graphic>
      </p:graphicFrame>
      <p:sp>
        <p:nvSpPr>
          <p:cNvPr id="5" name="Title 4">
            <a:extLst>
              <a:ext uri="{FF2B5EF4-FFF2-40B4-BE49-F238E27FC236}">
                <a16:creationId xmlns:a16="http://schemas.microsoft.com/office/drawing/2014/main" id="{538188E3-500A-1E72-17A5-A0A19C3EE002}"/>
              </a:ext>
            </a:extLst>
          </p:cNvPr>
          <p:cNvSpPr>
            <a:spLocks noGrp="1"/>
          </p:cNvSpPr>
          <p:nvPr>
            <p:ph type="title"/>
          </p:nvPr>
        </p:nvSpPr>
        <p:spPr/>
        <p:txBody>
          <a:bodyPr/>
          <a:lstStyle/>
          <a:p>
            <a:r>
              <a:rPr lang="en-US" dirty="0"/>
              <a:t>Initial Exam</a:t>
            </a:r>
          </a:p>
        </p:txBody>
      </p:sp>
      <p:pic>
        <p:nvPicPr>
          <p:cNvPr id="12" name="Audio 11">
            <a:extLst>
              <a:ext uri="{FF2B5EF4-FFF2-40B4-BE49-F238E27FC236}">
                <a16:creationId xmlns:a16="http://schemas.microsoft.com/office/drawing/2014/main" id="{3C80E39B-FC0B-C07A-86FF-2C258EF9A23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90301728"/>
      </p:ext>
    </p:extLst>
  </p:cSld>
  <p:clrMapOvr>
    <a:masterClrMapping/>
  </p:clrMapOvr>
  <mc:AlternateContent xmlns:mc="http://schemas.openxmlformats.org/markup-compatibility/2006" xmlns:p14="http://schemas.microsoft.com/office/powerpoint/2010/main">
    <mc:Choice Requires="p14">
      <p:transition spd="slow" p14:dur="2000" advTm="43605"/>
    </mc:Choice>
    <mc:Fallback xmlns="">
      <p:transition spd="slow" advTm="436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7228BC2-451B-77F9-F85F-4B27A0D26CEA}"/>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15000" contrast="-20000"/>
                    </a14:imgEffect>
                  </a14:imgLayer>
                </a14:imgProps>
              </a:ext>
            </a:extLst>
          </a:blip>
          <a:srcRect l="1180" r="2108" b="1573"/>
          <a:stretch/>
        </p:blipFill>
        <p:spPr>
          <a:xfrm>
            <a:off x="2560114" y="782371"/>
            <a:ext cx="4472963" cy="4478888"/>
          </a:xfrm>
          <a:prstGeom prst="rect">
            <a:avLst/>
          </a:prstGeom>
        </p:spPr>
      </p:pic>
      <p:pic>
        <p:nvPicPr>
          <p:cNvPr id="10" name="Picture 9">
            <a:extLst>
              <a:ext uri="{FF2B5EF4-FFF2-40B4-BE49-F238E27FC236}">
                <a16:creationId xmlns:a16="http://schemas.microsoft.com/office/drawing/2014/main" id="{FA2FBE87-7E3A-5361-00ED-16F96F0A15A0}"/>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5000" contrast="-15000"/>
                    </a14:imgEffect>
                  </a14:imgLayer>
                </a14:imgProps>
              </a:ext>
            </a:extLst>
          </a:blip>
          <a:srcRect l="1391" t="508" r="1396" b="1574"/>
          <a:stretch/>
        </p:blipFill>
        <p:spPr>
          <a:xfrm>
            <a:off x="7134681" y="807773"/>
            <a:ext cx="4801962" cy="4453486"/>
          </a:xfrm>
          <a:prstGeom prst="rect">
            <a:avLst/>
          </a:prstGeom>
        </p:spPr>
      </p:pic>
      <p:sp>
        <p:nvSpPr>
          <p:cNvPr id="14" name="Title 13">
            <a:extLst>
              <a:ext uri="{FF2B5EF4-FFF2-40B4-BE49-F238E27FC236}">
                <a16:creationId xmlns:a16="http://schemas.microsoft.com/office/drawing/2014/main" id="{15DD4E0E-796C-A943-5DB7-CA5AAFECA645}"/>
              </a:ext>
            </a:extLst>
          </p:cNvPr>
          <p:cNvSpPr>
            <a:spLocks noGrp="1"/>
          </p:cNvSpPr>
          <p:nvPr>
            <p:ph type="title"/>
          </p:nvPr>
        </p:nvSpPr>
        <p:spPr>
          <a:xfrm>
            <a:off x="-2125133" y="102386"/>
            <a:ext cx="10515600" cy="1325563"/>
          </a:xfrm>
        </p:spPr>
        <p:txBody>
          <a:bodyPr/>
          <a:lstStyle/>
          <a:p>
            <a:pPr algn="ctr"/>
            <a:r>
              <a:rPr lang="en-US" dirty="0"/>
              <a:t>Fundus Photography</a:t>
            </a:r>
            <a:br>
              <a:rPr lang="en-US" dirty="0"/>
            </a:br>
            <a:endParaRPr lang="en-US" dirty="0"/>
          </a:p>
        </p:txBody>
      </p:sp>
      <p:sp>
        <p:nvSpPr>
          <p:cNvPr id="2" name="TextBox 1">
            <a:extLst>
              <a:ext uri="{FF2B5EF4-FFF2-40B4-BE49-F238E27FC236}">
                <a16:creationId xmlns:a16="http://schemas.microsoft.com/office/drawing/2014/main" id="{28CB05EF-ECBD-49E2-1BD9-F775AAEFD44E}"/>
              </a:ext>
            </a:extLst>
          </p:cNvPr>
          <p:cNvSpPr txBox="1"/>
          <p:nvPr/>
        </p:nvSpPr>
        <p:spPr>
          <a:xfrm>
            <a:off x="2769965" y="5295858"/>
            <a:ext cx="8178799" cy="1754326"/>
          </a:xfrm>
          <a:prstGeom prst="rect">
            <a:avLst/>
          </a:prstGeom>
          <a:noFill/>
        </p:spPr>
        <p:txBody>
          <a:bodyPr wrap="square">
            <a:spAutoFit/>
          </a:bodyPr>
          <a:lstStyle/>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Optic nerve pallor </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Retinal vascular attenuation</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Diffuse retinal pigment epithelium mottling</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Macular orange pigment deposition</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Wrinkled cellophane-like macular surface with central retinal atrophy</a:t>
            </a:r>
          </a:p>
          <a:p>
            <a:pPr marL="285750" indent="-285750">
              <a:buFontTx/>
              <a:buChar char="-"/>
            </a:pPr>
            <a:endParaRPr lang="en-US" sz="18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603B07A-1BEB-CF02-32EC-E61F95BFC2DD}"/>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20000" contrast="-20000"/>
                    </a14:imgEffect>
                  </a14:imgLayer>
                </a14:imgProps>
              </a:ext>
            </a:extLst>
          </a:blip>
          <a:srcRect l="49021" t="11309" r="25559" b="27926"/>
          <a:stretch/>
        </p:blipFill>
        <p:spPr>
          <a:xfrm>
            <a:off x="255357" y="1932464"/>
            <a:ext cx="2723019" cy="3328795"/>
          </a:xfrm>
          <a:prstGeom prst="rect">
            <a:avLst/>
          </a:prstGeom>
        </p:spPr>
      </p:pic>
      <p:sp>
        <p:nvSpPr>
          <p:cNvPr id="3" name="TextBox 2">
            <a:extLst>
              <a:ext uri="{FF2B5EF4-FFF2-40B4-BE49-F238E27FC236}">
                <a16:creationId xmlns:a16="http://schemas.microsoft.com/office/drawing/2014/main" id="{CA5C249D-5710-9B3E-5D50-7D0C74FC4906}"/>
              </a:ext>
            </a:extLst>
          </p:cNvPr>
          <p:cNvSpPr txBox="1"/>
          <p:nvPr/>
        </p:nvSpPr>
        <p:spPr>
          <a:xfrm>
            <a:off x="1002618" y="4768816"/>
            <a:ext cx="10186764" cy="492443"/>
          </a:xfrm>
          <a:prstGeom prst="rect">
            <a:avLst/>
          </a:prstGeom>
          <a:solidFill>
            <a:schemeClr val="bg1"/>
          </a:solidFill>
          <a:ln>
            <a:solidFill>
              <a:srgbClr val="1F939A"/>
            </a:solidFill>
          </a:ln>
        </p:spPr>
        <p:txBody>
          <a:bodyPr wrap="square" rtlCol="0">
            <a:spAutoFit/>
          </a:bodyPr>
          <a:lstStyle/>
          <a:p>
            <a:pPr algn="ctr"/>
            <a:r>
              <a:rPr lang="en-US" sz="2600" b="1" dirty="0">
                <a:latin typeface="Arial" panose="020B0604020202020204" pitchFamily="34" charset="0"/>
                <a:cs typeface="Arial" panose="020B0604020202020204" pitchFamily="34" charset="0"/>
              </a:rPr>
              <a:t>What ophthalmic testing would help narrow the differential?</a:t>
            </a:r>
          </a:p>
        </p:txBody>
      </p:sp>
      <p:pic>
        <p:nvPicPr>
          <p:cNvPr id="13" name="Audio 12">
            <a:extLst>
              <a:ext uri="{FF2B5EF4-FFF2-40B4-BE49-F238E27FC236}">
                <a16:creationId xmlns:a16="http://schemas.microsoft.com/office/drawing/2014/main" id="{5F0E8C1D-DBF6-6C87-2851-12C3AC83A84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253762197"/>
      </p:ext>
    </p:extLst>
  </p:cSld>
  <p:clrMapOvr>
    <a:masterClrMapping/>
  </p:clrMapOvr>
  <mc:AlternateContent xmlns:mc="http://schemas.openxmlformats.org/markup-compatibility/2006" xmlns:p14="http://schemas.microsoft.com/office/powerpoint/2010/main">
    <mc:Choice Requires="p14">
      <p:transition spd="slow" p14:dur="2000" advTm="21314"/>
    </mc:Choice>
    <mc:Fallback xmlns="">
      <p:transition spd="slow" advTm="213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3"/>
                </p:tgtEl>
              </p:cMediaNode>
            </p:audio>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92BF-6E23-7F4E-F757-64A01E7213AC}"/>
              </a:ext>
            </a:extLst>
          </p:cNvPr>
          <p:cNvSpPr>
            <a:spLocks noGrp="1"/>
          </p:cNvSpPr>
          <p:nvPr>
            <p:ph type="title"/>
          </p:nvPr>
        </p:nvSpPr>
        <p:spPr>
          <a:xfrm>
            <a:off x="127000" y="265866"/>
            <a:ext cx="10515600" cy="1325563"/>
          </a:xfrm>
        </p:spPr>
        <p:txBody>
          <a:bodyPr/>
          <a:lstStyle/>
          <a:p>
            <a:pPr algn="ctr"/>
            <a:r>
              <a:rPr lang="en-US" dirty="0"/>
              <a:t>Optical Coherence Tomography Macula</a:t>
            </a:r>
          </a:p>
        </p:txBody>
      </p:sp>
      <p:sp>
        <p:nvSpPr>
          <p:cNvPr id="3" name="Content Placeholder 2">
            <a:extLst>
              <a:ext uri="{FF2B5EF4-FFF2-40B4-BE49-F238E27FC236}">
                <a16:creationId xmlns:a16="http://schemas.microsoft.com/office/drawing/2014/main" id="{92C27B32-9C19-F12C-ABE7-506AA9FAC913}"/>
              </a:ext>
            </a:extLst>
          </p:cNvPr>
          <p:cNvSpPr>
            <a:spLocks noGrp="1"/>
          </p:cNvSpPr>
          <p:nvPr>
            <p:ph idx="1"/>
          </p:nvPr>
        </p:nvSpPr>
        <p:spPr>
          <a:xfrm>
            <a:off x="935736" y="4319027"/>
            <a:ext cx="9372600" cy="1325563"/>
          </a:xfrm>
        </p:spPr>
        <p:txBody>
          <a:bodyPr>
            <a:noAutofit/>
          </a:bodyPr>
          <a:lstStyle/>
          <a:p>
            <a:pPr>
              <a:spcBef>
                <a:spcPts val="0"/>
              </a:spcBef>
            </a:pPr>
            <a:r>
              <a:rPr lang="en-US" sz="1800" b="1" dirty="0"/>
              <a:t>Markedly reduced thickness</a:t>
            </a:r>
            <a:r>
              <a:rPr lang="en-US" sz="1800" dirty="0"/>
              <a:t> of all retinal layers</a:t>
            </a:r>
          </a:p>
          <a:p>
            <a:pPr>
              <a:spcBef>
                <a:spcPts val="0"/>
              </a:spcBef>
            </a:pPr>
            <a:r>
              <a:rPr lang="en-US" sz="1800" dirty="0"/>
              <a:t>Multiple </a:t>
            </a:r>
            <a:r>
              <a:rPr lang="en-US" sz="1800" b="1" dirty="0"/>
              <a:t>hyperreflective granules </a:t>
            </a:r>
            <a:r>
              <a:rPr lang="en-US" sz="1800" dirty="0"/>
              <a:t>at the level of the retinal pigment epithelium</a:t>
            </a:r>
          </a:p>
          <a:p>
            <a:pPr>
              <a:spcBef>
                <a:spcPts val="0"/>
              </a:spcBef>
            </a:pPr>
            <a:r>
              <a:rPr lang="en-US" sz="1800" dirty="0"/>
              <a:t>Abnormal homogenous optical reflectivity of inner retinal layers including the inner nuclear layer</a:t>
            </a:r>
          </a:p>
        </p:txBody>
      </p:sp>
      <p:pic>
        <p:nvPicPr>
          <p:cNvPr id="8" name="Picture 7">
            <a:extLst>
              <a:ext uri="{FF2B5EF4-FFF2-40B4-BE49-F238E27FC236}">
                <a16:creationId xmlns:a16="http://schemas.microsoft.com/office/drawing/2014/main" id="{585139D9-A9E3-AABA-FE72-6B413A25B467}"/>
              </a:ext>
            </a:extLst>
          </p:cNvPr>
          <p:cNvPicPr>
            <a:picLocks noChangeAspect="1"/>
          </p:cNvPicPr>
          <p:nvPr/>
        </p:nvPicPr>
        <p:blipFill rotWithShape="1">
          <a:blip r:embed="rId5"/>
          <a:srcRect l="1125" t="2877" r="4702" b="17110"/>
          <a:stretch/>
        </p:blipFill>
        <p:spPr>
          <a:xfrm>
            <a:off x="90424" y="1614978"/>
            <a:ext cx="5964933" cy="2415910"/>
          </a:xfrm>
          <a:prstGeom prst="rect">
            <a:avLst/>
          </a:prstGeom>
        </p:spPr>
      </p:pic>
      <p:pic>
        <p:nvPicPr>
          <p:cNvPr id="9" name="Picture 8">
            <a:extLst>
              <a:ext uri="{FF2B5EF4-FFF2-40B4-BE49-F238E27FC236}">
                <a16:creationId xmlns:a16="http://schemas.microsoft.com/office/drawing/2014/main" id="{6FD8DEC4-9FC7-688C-4A05-9E433C36FD31}"/>
              </a:ext>
            </a:extLst>
          </p:cNvPr>
          <p:cNvPicPr>
            <a:picLocks noChangeAspect="1"/>
          </p:cNvPicPr>
          <p:nvPr/>
        </p:nvPicPr>
        <p:blipFill rotWithShape="1">
          <a:blip r:embed="rId6"/>
          <a:srcRect l="1142" t="2877" r="3268" b="17110"/>
          <a:stretch/>
        </p:blipFill>
        <p:spPr>
          <a:xfrm>
            <a:off x="6136644" y="1618005"/>
            <a:ext cx="5964932" cy="2415910"/>
          </a:xfrm>
          <a:prstGeom prst="rect">
            <a:avLst/>
          </a:prstGeom>
        </p:spPr>
      </p:pic>
      <p:sp>
        <p:nvSpPr>
          <p:cNvPr id="4" name="TextBox 3">
            <a:extLst>
              <a:ext uri="{FF2B5EF4-FFF2-40B4-BE49-F238E27FC236}">
                <a16:creationId xmlns:a16="http://schemas.microsoft.com/office/drawing/2014/main" id="{3B9761B5-8837-885F-5604-5E09A932130B}"/>
              </a:ext>
            </a:extLst>
          </p:cNvPr>
          <p:cNvSpPr txBox="1"/>
          <p:nvPr/>
        </p:nvSpPr>
        <p:spPr>
          <a:xfrm>
            <a:off x="2889810" y="5391093"/>
            <a:ext cx="9110166"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latin typeface="Arial" panose="020B0604020202020204" pitchFamily="34" charset="0"/>
                <a:cs typeface="Arial" panose="020B0604020202020204" pitchFamily="34" charset="0"/>
              </a:rPr>
              <a:t>What is the differential for retinal atrophy with progressive neurologic decline in a child?</a:t>
            </a:r>
          </a:p>
        </p:txBody>
      </p:sp>
      <p:pic>
        <p:nvPicPr>
          <p:cNvPr id="14" name="Audio 13">
            <a:extLst>
              <a:ext uri="{FF2B5EF4-FFF2-40B4-BE49-F238E27FC236}">
                <a16:creationId xmlns:a16="http://schemas.microsoft.com/office/drawing/2014/main" id="{4BD1F5EB-6B83-272D-7884-AABE32FA0D2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31614954"/>
      </p:ext>
    </p:extLst>
  </p:cSld>
  <p:clrMapOvr>
    <a:masterClrMapping/>
  </p:clrMapOvr>
  <mc:AlternateContent xmlns:mc="http://schemas.openxmlformats.org/markup-compatibility/2006" xmlns:p14="http://schemas.microsoft.com/office/powerpoint/2010/main">
    <mc:Choice Requires="p14">
      <p:transition spd="slow" p14:dur="2000" advTm="22869"/>
    </mc:Choice>
    <mc:Fallback xmlns="">
      <p:transition spd="slow" advTm="22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4"/>
                </p:tgtEl>
              </p:cMediaNode>
            </p:audio>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D49E-B4FD-BB15-45E8-9164F674EE4B}"/>
              </a:ext>
            </a:extLst>
          </p:cNvPr>
          <p:cNvSpPr>
            <a:spLocks noGrp="1"/>
          </p:cNvSpPr>
          <p:nvPr>
            <p:ph type="title"/>
          </p:nvPr>
        </p:nvSpPr>
        <p:spPr>
          <a:xfrm>
            <a:off x="-3453384" y="258419"/>
            <a:ext cx="10515600" cy="1325563"/>
          </a:xfrm>
        </p:spPr>
        <p:txBody>
          <a:bodyPr>
            <a:normAutofit/>
          </a:bodyPr>
          <a:lstStyle/>
          <a:p>
            <a:pPr algn="ctr"/>
            <a:r>
              <a:rPr lang="en-US" dirty="0"/>
              <a:t>MRI Brain</a:t>
            </a:r>
          </a:p>
        </p:txBody>
      </p:sp>
      <p:sp>
        <p:nvSpPr>
          <p:cNvPr id="3" name="Content Placeholder 2">
            <a:extLst>
              <a:ext uri="{FF2B5EF4-FFF2-40B4-BE49-F238E27FC236}">
                <a16:creationId xmlns:a16="http://schemas.microsoft.com/office/drawing/2014/main" id="{D8494617-FB77-7085-7A78-53B85811113F}"/>
              </a:ext>
            </a:extLst>
          </p:cNvPr>
          <p:cNvSpPr>
            <a:spLocks noGrp="1"/>
          </p:cNvSpPr>
          <p:nvPr>
            <p:ph idx="1"/>
          </p:nvPr>
        </p:nvSpPr>
        <p:spPr>
          <a:xfrm>
            <a:off x="2445034" y="5437324"/>
            <a:ext cx="9855460" cy="1504950"/>
          </a:xfrm>
        </p:spPr>
        <p:txBody>
          <a:bodyPr>
            <a:normAutofit/>
          </a:bodyPr>
          <a:lstStyle/>
          <a:p>
            <a:pPr marL="457200" lvl="1" indent="0">
              <a:buNone/>
            </a:pPr>
            <a:r>
              <a:rPr lang="en-US" sz="1800" b="1" dirty="0"/>
              <a:t>Impression:</a:t>
            </a:r>
          </a:p>
          <a:p>
            <a:pPr lvl="1"/>
            <a:r>
              <a:rPr lang="en-US" sz="1800" dirty="0"/>
              <a:t>No</a:t>
            </a:r>
            <a:r>
              <a:rPr lang="en-US" sz="1800" b="1" dirty="0"/>
              <a:t> </a:t>
            </a:r>
            <a:r>
              <a:rPr lang="en-US" sz="1800" dirty="0"/>
              <a:t>infarction, intracranial hemorrhage, encephalomalacia, hydrocephalus, or large malformation of cortical development</a:t>
            </a:r>
          </a:p>
          <a:p>
            <a:pPr lvl="1"/>
            <a:r>
              <a:rPr lang="en-US" sz="1800" dirty="0"/>
              <a:t>No optic nerve abnormality, though limited due to motion degradation </a:t>
            </a:r>
          </a:p>
        </p:txBody>
      </p:sp>
      <p:pic>
        <p:nvPicPr>
          <p:cNvPr id="8" name="Picture 7" descr="A close-up of a mri scan&#10;&#10;Description automatically generated">
            <a:extLst>
              <a:ext uri="{FF2B5EF4-FFF2-40B4-BE49-F238E27FC236}">
                <a16:creationId xmlns:a16="http://schemas.microsoft.com/office/drawing/2014/main" id="{3863C7F9-CE63-18C0-F404-E231EC3ACB8A}"/>
              </a:ext>
            </a:extLst>
          </p:cNvPr>
          <p:cNvPicPr>
            <a:picLocks noChangeAspect="1"/>
          </p:cNvPicPr>
          <p:nvPr/>
        </p:nvPicPr>
        <p:blipFill rotWithShape="1">
          <a:blip r:embed="rId5"/>
          <a:srcRect t="1" b="-678"/>
          <a:stretch/>
        </p:blipFill>
        <p:spPr>
          <a:xfrm>
            <a:off x="3292562" y="512687"/>
            <a:ext cx="4375590" cy="4924637"/>
          </a:xfrm>
          <a:prstGeom prst="rect">
            <a:avLst/>
          </a:prstGeom>
        </p:spPr>
      </p:pic>
      <p:sp>
        <p:nvSpPr>
          <p:cNvPr id="5" name="TextBox 4">
            <a:extLst>
              <a:ext uri="{FF2B5EF4-FFF2-40B4-BE49-F238E27FC236}">
                <a16:creationId xmlns:a16="http://schemas.microsoft.com/office/drawing/2014/main" id="{B057CAD3-F766-CFAE-1E8D-25F7EF0CDCF8}"/>
              </a:ext>
            </a:extLst>
          </p:cNvPr>
          <p:cNvSpPr txBox="1"/>
          <p:nvPr/>
        </p:nvSpPr>
        <p:spPr>
          <a:xfrm>
            <a:off x="3292562" y="550425"/>
            <a:ext cx="1290295" cy="369332"/>
          </a:xfrm>
          <a:prstGeom prst="rect">
            <a:avLst/>
          </a:prstGeom>
          <a:noFill/>
        </p:spPr>
        <p:txBody>
          <a:bodyPr wrap="square" rtlCol="0">
            <a:spAutoFit/>
          </a:bodyPr>
          <a:lstStyle/>
          <a:p>
            <a:r>
              <a:rPr lang="en-US" dirty="0">
                <a:solidFill>
                  <a:schemeClr val="bg1"/>
                </a:solidFill>
              </a:rPr>
              <a:t>Axial T2</a:t>
            </a:r>
          </a:p>
        </p:txBody>
      </p:sp>
      <p:pic>
        <p:nvPicPr>
          <p:cNvPr id="6" name="Picture 5" descr="A close-up of a mri scan&#10;&#10;Description automatically generated">
            <a:extLst>
              <a:ext uri="{FF2B5EF4-FFF2-40B4-BE49-F238E27FC236}">
                <a16:creationId xmlns:a16="http://schemas.microsoft.com/office/drawing/2014/main" id="{7C115BF4-32E8-03D1-CBCE-A5E4FD48BC89}"/>
              </a:ext>
            </a:extLst>
          </p:cNvPr>
          <p:cNvPicPr>
            <a:picLocks noChangeAspect="1"/>
          </p:cNvPicPr>
          <p:nvPr/>
        </p:nvPicPr>
        <p:blipFill>
          <a:blip r:embed="rId6"/>
          <a:stretch>
            <a:fillRect/>
          </a:stretch>
        </p:blipFill>
        <p:spPr>
          <a:xfrm>
            <a:off x="7722671" y="512063"/>
            <a:ext cx="4176912" cy="4873065"/>
          </a:xfrm>
          <a:prstGeom prst="rect">
            <a:avLst/>
          </a:prstGeom>
        </p:spPr>
      </p:pic>
      <p:sp>
        <p:nvSpPr>
          <p:cNvPr id="7" name="TextBox 6">
            <a:extLst>
              <a:ext uri="{FF2B5EF4-FFF2-40B4-BE49-F238E27FC236}">
                <a16:creationId xmlns:a16="http://schemas.microsoft.com/office/drawing/2014/main" id="{D3874AF9-5A30-EB0F-8572-350D530606A6}"/>
              </a:ext>
            </a:extLst>
          </p:cNvPr>
          <p:cNvSpPr txBox="1"/>
          <p:nvPr/>
        </p:nvSpPr>
        <p:spPr>
          <a:xfrm>
            <a:off x="7722671" y="512063"/>
            <a:ext cx="1592321" cy="369332"/>
          </a:xfrm>
          <a:prstGeom prst="rect">
            <a:avLst/>
          </a:prstGeom>
          <a:noFill/>
        </p:spPr>
        <p:txBody>
          <a:bodyPr wrap="square" rtlCol="0">
            <a:spAutoFit/>
          </a:bodyPr>
          <a:lstStyle/>
          <a:p>
            <a:r>
              <a:rPr lang="en-US" dirty="0">
                <a:solidFill>
                  <a:schemeClr val="bg1"/>
                </a:solidFill>
              </a:rPr>
              <a:t>Axial T1 Post</a:t>
            </a:r>
          </a:p>
        </p:txBody>
      </p:sp>
      <p:pic>
        <p:nvPicPr>
          <p:cNvPr id="28" name="Audio 27">
            <a:extLst>
              <a:ext uri="{FF2B5EF4-FFF2-40B4-BE49-F238E27FC236}">
                <a16:creationId xmlns:a16="http://schemas.microsoft.com/office/drawing/2014/main" id="{C68887B5-C7DF-B899-9B01-52E258A215C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49581482"/>
      </p:ext>
    </p:extLst>
  </p:cSld>
  <p:clrMapOvr>
    <a:masterClrMapping/>
  </p:clrMapOvr>
  <mc:AlternateContent xmlns:mc="http://schemas.openxmlformats.org/markup-compatibility/2006" xmlns:p14="http://schemas.microsoft.com/office/powerpoint/2010/main">
    <mc:Choice Requires="p14">
      <p:transition spd="slow" p14:dur="2000" advTm="6816"/>
    </mc:Choice>
    <mc:Fallback xmlns="">
      <p:transition spd="slow" advTm="6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21FC6D-6648-2E49-862F-7935D29742BB}"/>
              </a:ext>
            </a:extLst>
          </p:cNvPr>
          <p:cNvSpPr txBox="1">
            <a:spLocks/>
          </p:cNvSpPr>
          <p:nvPr/>
        </p:nvSpPr>
        <p:spPr>
          <a:xfrm>
            <a:off x="-2873226" y="46821"/>
            <a:ext cx="11593902" cy="17444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Laboratory Results</a:t>
            </a:r>
          </a:p>
        </p:txBody>
      </p:sp>
      <p:sp>
        <p:nvSpPr>
          <p:cNvPr id="9" name="TextBox 8">
            <a:extLst>
              <a:ext uri="{FF2B5EF4-FFF2-40B4-BE49-F238E27FC236}">
                <a16:creationId xmlns:a16="http://schemas.microsoft.com/office/drawing/2014/main" id="{1CEDED69-0A9B-8F71-8360-9F2E90879836}"/>
              </a:ext>
            </a:extLst>
          </p:cNvPr>
          <p:cNvSpPr txBox="1"/>
          <p:nvPr/>
        </p:nvSpPr>
        <p:spPr>
          <a:xfrm>
            <a:off x="1514863" y="1305341"/>
            <a:ext cx="10057466" cy="3539430"/>
          </a:xfrm>
          <a:prstGeom prst="rect">
            <a:avLst/>
          </a:prstGeom>
          <a:noFill/>
        </p:spPr>
        <p:txBody>
          <a:bodyPr wrap="square">
            <a:spAutoFit/>
          </a:bodyPr>
          <a:lstStyle/>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CBC/BMP – within normal limits</a:t>
            </a:r>
          </a:p>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TSH/A1c – within normal limits</a:t>
            </a:r>
          </a:p>
          <a:p>
            <a:pPr marL="342900" indent="-342900">
              <a:buFont typeface="Arial" panose="020B0604020202020204" pitchFamily="34" charset="0"/>
              <a:buChar char="•"/>
            </a:pPr>
            <a:r>
              <a:rPr lang="en-US" sz="2800" dirty="0" err="1">
                <a:latin typeface="Arial" panose="020B0604020202020204" pitchFamily="34" charset="0"/>
                <a:cs typeface="Arial" panose="020B0604020202020204" pitchFamily="34" charset="0"/>
              </a:rPr>
              <a:t>Invitae</a:t>
            </a:r>
            <a:r>
              <a:rPr lang="en-US" sz="2800" dirty="0">
                <a:latin typeface="Arial" panose="020B0604020202020204" pitchFamily="34" charset="0"/>
                <a:cs typeface="Arial" panose="020B0604020202020204" pitchFamily="34" charset="0"/>
              </a:rPr>
              <a:t> Neuronal Ceroid Lipofuscinosis gene panel (ATP13A2, CLN3, CLN5, CLN6, CLN8, CTSD, KCTD7, MFSD8, PPT1, and TPP1 genes) – heterozygous for two pathologic variants </a:t>
            </a:r>
          </a:p>
          <a:p>
            <a:pPr marL="800100" lvl="1"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c.461-1 G&gt;T (Splice acceptor)</a:t>
            </a:r>
          </a:p>
          <a:p>
            <a:pPr marL="800100" lvl="1"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c.883G&gt;T (p.Glu295*)</a:t>
            </a:r>
          </a:p>
        </p:txBody>
      </p:sp>
      <p:pic>
        <p:nvPicPr>
          <p:cNvPr id="16" name="Audio 15">
            <a:extLst>
              <a:ext uri="{FF2B5EF4-FFF2-40B4-BE49-F238E27FC236}">
                <a16:creationId xmlns:a16="http://schemas.microsoft.com/office/drawing/2014/main" id="{B26F2E53-5988-988C-5FBF-E75B3C3F4D8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81097638"/>
      </p:ext>
    </p:extLst>
  </p:cSld>
  <p:clrMapOvr>
    <a:masterClrMapping/>
  </p:clrMapOvr>
  <mc:AlternateContent xmlns:mc="http://schemas.openxmlformats.org/markup-compatibility/2006" xmlns:p14="http://schemas.microsoft.com/office/powerpoint/2010/main">
    <mc:Choice Requires="p14">
      <p:transition spd="slow" p14:dur="2000" advTm="16142"/>
    </mc:Choice>
    <mc:Fallback xmlns="">
      <p:transition spd="slow" advTm="161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EA68-BEF8-D526-2898-720F9267ED84}"/>
              </a:ext>
            </a:extLst>
          </p:cNvPr>
          <p:cNvSpPr>
            <a:spLocks noGrp="1"/>
          </p:cNvSpPr>
          <p:nvPr>
            <p:ph type="title"/>
          </p:nvPr>
        </p:nvSpPr>
        <p:spPr>
          <a:xfrm>
            <a:off x="-2759764" y="245856"/>
            <a:ext cx="10515600" cy="1325563"/>
          </a:xfrm>
        </p:spPr>
        <p:txBody>
          <a:bodyPr/>
          <a:lstStyle/>
          <a:p>
            <a:pPr algn="ctr"/>
            <a:r>
              <a:rPr lang="en-US" dirty="0"/>
              <a:t>Final Diagnosis</a:t>
            </a:r>
          </a:p>
        </p:txBody>
      </p:sp>
      <p:sp>
        <p:nvSpPr>
          <p:cNvPr id="3" name="Content Placeholder 2">
            <a:extLst>
              <a:ext uri="{FF2B5EF4-FFF2-40B4-BE49-F238E27FC236}">
                <a16:creationId xmlns:a16="http://schemas.microsoft.com/office/drawing/2014/main" id="{0E5B243E-3BE3-7BA0-4E4C-A7990F7D705E}"/>
              </a:ext>
            </a:extLst>
          </p:cNvPr>
          <p:cNvSpPr>
            <a:spLocks noGrp="1"/>
          </p:cNvSpPr>
          <p:nvPr>
            <p:ph idx="1"/>
          </p:nvPr>
        </p:nvSpPr>
        <p:spPr>
          <a:xfrm>
            <a:off x="1162878" y="2604241"/>
            <a:ext cx="9866243" cy="1143414"/>
          </a:xfrm>
        </p:spPr>
        <p:txBody>
          <a:bodyPr>
            <a:normAutofit/>
          </a:bodyPr>
          <a:lstStyle/>
          <a:p>
            <a:pPr marL="0" indent="0" algn="ctr">
              <a:buNone/>
            </a:pPr>
            <a:r>
              <a:rPr lang="en-US" b="1" dirty="0"/>
              <a:t>Genetically confirmed Neuronal Ceroid Lipofuscinosis Type III (NCL3, Batten’s Disease)</a:t>
            </a:r>
          </a:p>
        </p:txBody>
      </p:sp>
      <p:pic>
        <p:nvPicPr>
          <p:cNvPr id="9" name="Audio 8">
            <a:extLst>
              <a:ext uri="{FF2B5EF4-FFF2-40B4-BE49-F238E27FC236}">
                <a16:creationId xmlns:a16="http://schemas.microsoft.com/office/drawing/2014/main" id="{6805CFFD-A976-A5E9-5662-A8D249B9B2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58140476"/>
      </p:ext>
    </p:extLst>
  </p:cSld>
  <p:clrMapOvr>
    <a:masterClrMapping/>
  </p:clrMapOvr>
  <mc:AlternateContent xmlns:mc="http://schemas.openxmlformats.org/markup-compatibility/2006" xmlns:p14="http://schemas.microsoft.com/office/powerpoint/2010/main">
    <mc:Choice Requires="p14">
      <p:transition spd="slow" p14:dur="2000" advTm="10072"/>
    </mc:Choice>
    <mc:Fallback xmlns="">
      <p:transition spd="slow" advTm="100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EA68-BEF8-D526-2898-720F9267ED84}"/>
              </a:ext>
            </a:extLst>
          </p:cNvPr>
          <p:cNvSpPr>
            <a:spLocks noGrp="1"/>
          </p:cNvSpPr>
          <p:nvPr>
            <p:ph type="title"/>
          </p:nvPr>
        </p:nvSpPr>
        <p:spPr>
          <a:xfrm>
            <a:off x="-2759764" y="245856"/>
            <a:ext cx="10515600" cy="1325563"/>
          </a:xfrm>
        </p:spPr>
        <p:txBody>
          <a:bodyPr/>
          <a:lstStyle/>
          <a:p>
            <a:pPr algn="ctr"/>
            <a:r>
              <a:rPr lang="en-US" dirty="0"/>
              <a:t>Interval Update</a:t>
            </a:r>
          </a:p>
        </p:txBody>
      </p:sp>
      <p:sp>
        <p:nvSpPr>
          <p:cNvPr id="5" name="Content Placeholder 4">
            <a:extLst>
              <a:ext uri="{FF2B5EF4-FFF2-40B4-BE49-F238E27FC236}">
                <a16:creationId xmlns:a16="http://schemas.microsoft.com/office/drawing/2014/main" id="{662802BB-C479-6DAC-0587-B2D06438A259}"/>
              </a:ext>
            </a:extLst>
          </p:cNvPr>
          <p:cNvSpPr>
            <a:spLocks noGrp="1"/>
          </p:cNvSpPr>
          <p:nvPr>
            <p:ph idx="1"/>
          </p:nvPr>
        </p:nvSpPr>
        <p:spPr>
          <a:xfrm>
            <a:off x="1470991" y="1357318"/>
            <a:ext cx="9866243" cy="4448396"/>
          </a:xfrm>
        </p:spPr>
        <p:txBody>
          <a:bodyPr>
            <a:noAutofit/>
          </a:bodyPr>
          <a:lstStyle/>
          <a:p>
            <a:r>
              <a:rPr lang="en-US" sz="2400" dirty="0"/>
              <a:t>Four months after initial presentation, VA 20/320 on LEA near card at six inches, 20/250 with both eyes. Manifested exotropia. Otherwise, unchanged examination.</a:t>
            </a:r>
          </a:p>
          <a:p>
            <a:r>
              <a:rPr lang="en-US" sz="2400" dirty="0"/>
              <a:t>Sleep quality worsened, prescribed clonidine 0.1mg and EEG obtained.</a:t>
            </a:r>
          </a:p>
          <a:p>
            <a:r>
              <a:rPr lang="en-US" sz="2400" dirty="0"/>
              <a:t>EEG showed frequent epileptiform activity during sleep without clinical seizures, consistent with ESES (electrical status epilepticus of sleep). Treated with a 10-day course of high dose diazepam and maintained on clobazam. </a:t>
            </a:r>
          </a:p>
          <a:p>
            <a:r>
              <a:rPr lang="en-US" sz="2400" dirty="0"/>
              <a:t>Continued physical therapy/speech therapy/school counselor. </a:t>
            </a:r>
          </a:p>
          <a:p>
            <a:r>
              <a:rPr lang="en-US" sz="2400" dirty="0"/>
              <a:t>Followed by specialist in neuro-ophthalmology, inherited retinal disorders, epilepsy, and neurology. </a:t>
            </a:r>
          </a:p>
        </p:txBody>
      </p:sp>
      <p:pic>
        <p:nvPicPr>
          <p:cNvPr id="17" name="Audio 16">
            <a:extLst>
              <a:ext uri="{FF2B5EF4-FFF2-40B4-BE49-F238E27FC236}">
                <a16:creationId xmlns:a16="http://schemas.microsoft.com/office/drawing/2014/main" id="{BE13F91B-0429-E6B9-35A9-1FE07BA05E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67653177"/>
      </p:ext>
    </p:extLst>
  </p:cSld>
  <p:clrMapOvr>
    <a:masterClrMapping/>
  </p:clrMapOvr>
  <mc:AlternateContent xmlns:mc="http://schemas.openxmlformats.org/markup-compatibility/2006" xmlns:p14="http://schemas.microsoft.com/office/powerpoint/2010/main">
    <mc:Choice Requires="p14">
      <p:transition spd="slow" p14:dur="2000" advTm="26027"/>
    </mc:Choice>
    <mc:Fallback xmlns="">
      <p:transition spd="slow" advTm="26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DEB2-8749-0E3E-724E-53F76E468ECC}"/>
              </a:ext>
            </a:extLst>
          </p:cNvPr>
          <p:cNvSpPr>
            <a:spLocks noGrp="1"/>
          </p:cNvSpPr>
          <p:nvPr>
            <p:ph type="title"/>
          </p:nvPr>
        </p:nvSpPr>
        <p:spPr>
          <a:xfrm>
            <a:off x="0" y="247071"/>
            <a:ext cx="10515600" cy="1325563"/>
          </a:xfrm>
        </p:spPr>
        <p:txBody>
          <a:bodyPr/>
          <a:lstStyle/>
          <a:p>
            <a:pPr algn="ctr"/>
            <a:r>
              <a:rPr lang="en-US" b="1" dirty="0"/>
              <a:t>Neuronal Ceroid Lipofuscinoses (NCL)</a:t>
            </a:r>
            <a:endParaRPr lang="en-US" dirty="0"/>
          </a:p>
        </p:txBody>
      </p:sp>
      <p:sp>
        <p:nvSpPr>
          <p:cNvPr id="3" name="Content Placeholder 2">
            <a:extLst>
              <a:ext uri="{FF2B5EF4-FFF2-40B4-BE49-F238E27FC236}">
                <a16:creationId xmlns:a16="http://schemas.microsoft.com/office/drawing/2014/main" id="{08DB8100-E068-616C-772C-0033ACF1FE5C}"/>
              </a:ext>
            </a:extLst>
          </p:cNvPr>
          <p:cNvSpPr>
            <a:spLocks noGrp="1"/>
          </p:cNvSpPr>
          <p:nvPr>
            <p:ph idx="1"/>
          </p:nvPr>
        </p:nvSpPr>
        <p:spPr>
          <a:xfrm>
            <a:off x="1490869" y="1492937"/>
            <a:ext cx="9866243" cy="4192245"/>
          </a:xfrm>
        </p:spPr>
        <p:txBody>
          <a:bodyPr>
            <a:normAutofit/>
          </a:bodyPr>
          <a:lstStyle/>
          <a:p>
            <a:r>
              <a:rPr lang="en-US" dirty="0"/>
              <a:t>Inherited lysosomal storage disorders</a:t>
            </a:r>
          </a:p>
          <a:p>
            <a:pPr lvl="1"/>
            <a:r>
              <a:rPr lang="en-US" dirty="0"/>
              <a:t>Most common pediatric neurodegenerative disorder, 1-4 per 100,000)</a:t>
            </a:r>
            <a:r>
              <a:rPr lang="en-US" baseline="30000" dirty="0"/>
              <a:t>1,11</a:t>
            </a:r>
            <a:endParaRPr lang="en-US" dirty="0"/>
          </a:p>
          <a:p>
            <a:r>
              <a:rPr lang="en-US" dirty="0"/>
              <a:t>530 mutations in 13 disease-causing genes</a:t>
            </a:r>
            <a:r>
              <a:rPr lang="en-US" baseline="30000" dirty="0"/>
              <a:t>2</a:t>
            </a:r>
            <a:r>
              <a:rPr lang="en-US" dirty="0"/>
              <a:t> </a:t>
            </a:r>
          </a:p>
          <a:p>
            <a:pPr lvl="1"/>
            <a:r>
              <a:rPr lang="en-US" dirty="0"/>
              <a:t>Autosomal recessive (except CLN4, which is autosomal dominant and adult onset)</a:t>
            </a:r>
            <a:r>
              <a:rPr lang="en-US" baseline="30000" dirty="0"/>
              <a:t>3</a:t>
            </a:r>
            <a:endParaRPr lang="en-US" dirty="0"/>
          </a:p>
          <a:p>
            <a:pPr lvl="1"/>
            <a:r>
              <a:rPr lang="en-US" dirty="0"/>
              <a:t>CLN3 most common</a:t>
            </a:r>
            <a:r>
              <a:rPr lang="en-US" baseline="30000" dirty="0"/>
              <a:t>1</a:t>
            </a:r>
            <a:endParaRPr lang="en-US" dirty="0"/>
          </a:p>
          <a:p>
            <a:r>
              <a:rPr lang="en-US" b="1" dirty="0">
                <a:effectLst/>
                <a:cs typeface="Arial" panose="020B0604020202020204" pitchFamily="34" charset="0"/>
              </a:rPr>
              <a:t>Diagnosis often delayed</a:t>
            </a:r>
            <a:endParaRPr lang="en-US" b="1" dirty="0">
              <a:cs typeface="Arial" panose="020B0604020202020204" pitchFamily="34" charset="0"/>
            </a:endParaRPr>
          </a:p>
          <a:p>
            <a:pPr lvl="1"/>
            <a:r>
              <a:rPr lang="en-US" dirty="0">
                <a:effectLst/>
                <a:cs typeface="Arial" panose="020B0604020202020204" pitchFamily="34" charset="0"/>
              </a:rPr>
              <a:t>Average latency to diagnosis is </a:t>
            </a:r>
            <a:r>
              <a:rPr lang="en-US" b="1" dirty="0">
                <a:effectLst/>
                <a:cs typeface="Arial" panose="020B0604020202020204" pitchFamily="34" charset="0"/>
              </a:rPr>
              <a:t>2.9 years </a:t>
            </a:r>
            <a:r>
              <a:rPr lang="en-US" dirty="0">
                <a:effectLst/>
                <a:cs typeface="Arial" panose="020B0604020202020204" pitchFamily="34" charset="0"/>
              </a:rPr>
              <a:t>from first presentation</a:t>
            </a:r>
            <a:r>
              <a:rPr lang="en-US" baseline="30000" dirty="0">
                <a:effectLst/>
                <a:cs typeface="Arial" panose="020B0604020202020204" pitchFamily="34" charset="0"/>
              </a:rPr>
              <a:t>4</a:t>
            </a:r>
            <a:endParaRPr lang="en-US" dirty="0"/>
          </a:p>
          <a:p>
            <a:pPr marL="0" indent="0">
              <a:buNone/>
            </a:pPr>
            <a:endParaRPr lang="en-US" dirty="0"/>
          </a:p>
        </p:txBody>
      </p:sp>
      <p:pic>
        <p:nvPicPr>
          <p:cNvPr id="23" name="Audio 22">
            <a:extLst>
              <a:ext uri="{FF2B5EF4-FFF2-40B4-BE49-F238E27FC236}">
                <a16:creationId xmlns:a16="http://schemas.microsoft.com/office/drawing/2014/main" id="{47B0C3A2-EA4A-67BA-6EEF-79EB61441E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65224457"/>
      </p:ext>
    </p:extLst>
  </p:cSld>
  <p:clrMapOvr>
    <a:masterClrMapping/>
  </p:clrMapOvr>
  <mc:AlternateContent xmlns:mc="http://schemas.openxmlformats.org/markup-compatibility/2006" xmlns:p14="http://schemas.microsoft.com/office/powerpoint/2010/main">
    <mc:Choice Requires="p14">
      <p:transition spd="slow" p14:dur="2000" advTm="38912"/>
    </mc:Choice>
    <mc:Fallback xmlns="">
      <p:transition spd="slow" advTm="389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DEB2-8749-0E3E-724E-53F76E468ECC}"/>
              </a:ext>
            </a:extLst>
          </p:cNvPr>
          <p:cNvSpPr>
            <a:spLocks noGrp="1"/>
          </p:cNvSpPr>
          <p:nvPr>
            <p:ph type="title"/>
          </p:nvPr>
        </p:nvSpPr>
        <p:spPr>
          <a:xfrm>
            <a:off x="506896" y="513383"/>
            <a:ext cx="10515600" cy="1325563"/>
          </a:xfrm>
        </p:spPr>
        <p:txBody>
          <a:bodyPr/>
          <a:lstStyle/>
          <a:p>
            <a:r>
              <a:rPr lang="en-US" b="1" dirty="0"/>
              <a:t>Neuronal Ceroid Lipofuscinosis 	</a:t>
            </a:r>
            <a:r>
              <a:rPr lang="en-US" dirty="0"/>
              <a:t>Pathophysiology</a:t>
            </a:r>
          </a:p>
        </p:txBody>
      </p:sp>
      <p:sp>
        <p:nvSpPr>
          <p:cNvPr id="3" name="Content Placeholder 2">
            <a:extLst>
              <a:ext uri="{FF2B5EF4-FFF2-40B4-BE49-F238E27FC236}">
                <a16:creationId xmlns:a16="http://schemas.microsoft.com/office/drawing/2014/main" id="{08DB8100-E068-616C-772C-0033ACF1FE5C}"/>
              </a:ext>
            </a:extLst>
          </p:cNvPr>
          <p:cNvSpPr>
            <a:spLocks noGrp="1"/>
          </p:cNvSpPr>
          <p:nvPr>
            <p:ph idx="1"/>
          </p:nvPr>
        </p:nvSpPr>
        <p:spPr/>
        <p:txBody>
          <a:bodyPr>
            <a:normAutofit fontScale="92500" lnSpcReduction="10000"/>
          </a:bodyPr>
          <a:lstStyle/>
          <a:p>
            <a:endParaRPr lang="en-US" dirty="0"/>
          </a:p>
          <a:p>
            <a:r>
              <a:rPr lang="en-US" dirty="0"/>
              <a:t>NCL genes code for proteins important for lysosomal functions including autophagy, lipid metabolism, and intracellular trafficking</a:t>
            </a:r>
            <a:r>
              <a:rPr lang="en-US" baseline="30000" dirty="0"/>
              <a:t>7</a:t>
            </a:r>
            <a:r>
              <a:rPr lang="en-US" dirty="0"/>
              <a:t>.</a:t>
            </a:r>
          </a:p>
          <a:p>
            <a:r>
              <a:rPr lang="en-US" sz="2800" dirty="0"/>
              <a:t>Lysosomal dysfunction leads to accumulation of </a:t>
            </a:r>
            <a:r>
              <a:rPr lang="en-US" sz="2800" b="1" dirty="0" err="1"/>
              <a:t>autofluorescent</a:t>
            </a:r>
            <a:r>
              <a:rPr lang="en-US" sz="2800" b="1" dirty="0"/>
              <a:t> ceroid material</a:t>
            </a:r>
            <a:r>
              <a:rPr lang="en-US" sz="2800" dirty="0"/>
              <a:t> within neuronal lysosomes causing </a:t>
            </a:r>
            <a:r>
              <a:rPr lang="en-US" sz="2800" b="1" dirty="0"/>
              <a:t>neurotoxicity and degeneration</a:t>
            </a:r>
            <a:r>
              <a:rPr lang="en-US" sz="2800" baseline="30000" dirty="0"/>
              <a:t>7</a:t>
            </a:r>
            <a:r>
              <a:rPr lang="en-US" sz="2800" dirty="0"/>
              <a:t>.</a:t>
            </a:r>
            <a:endParaRPr lang="en-US" sz="2800" b="1" dirty="0"/>
          </a:p>
          <a:p>
            <a:r>
              <a:rPr lang="en-US" dirty="0"/>
              <a:t>Possible mechanistic similarities between NCL and other neurodegenerative diseases including Alzheimer’s disease, Frontotemporal dementia, and Parkinson’s disease</a:t>
            </a:r>
            <a:r>
              <a:rPr lang="en-US" baseline="30000" dirty="0"/>
              <a:t>8</a:t>
            </a:r>
            <a:r>
              <a:rPr lang="en-US" dirty="0"/>
              <a:t>.</a:t>
            </a:r>
            <a:endParaRPr lang="en-US" sz="2800" dirty="0"/>
          </a:p>
          <a:p>
            <a:pPr marL="0" indent="0">
              <a:buNone/>
            </a:pPr>
            <a:endParaRPr lang="en-US" dirty="0"/>
          </a:p>
        </p:txBody>
      </p:sp>
      <p:pic>
        <p:nvPicPr>
          <p:cNvPr id="14" name="Audio 13">
            <a:extLst>
              <a:ext uri="{FF2B5EF4-FFF2-40B4-BE49-F238E27FC236}">
                <a16:creationId xmlns:a16="http://schemas.microsoft.com/office/drawing/2014/main" id="{94E2E9A4-EDDD-B2F9-14CB-395B5B96B29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93575478"/>
      </p:ext>
    </p:extLst>
  </p:cSld>
  <p:clrMapOvr>
    <a:masterClrMapping/>
  </p:clrMapOvr>
  <mc:AlternateContent xmlns:mc="http://schemas.openxmlformats.org/markup-compatibility/2006" xmlns:p14="http://schemas.microsoft.com/office/powerpoint/2010/main">
    <mc:Choice Requires="p14">
      <p:transition spd="slow" p14:dur="2000" advTm="26485"/>
    </mc:Choice>
    <mc:Fallback xmlns="">
      <p:transition spd="slow" advTm="264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53B0E-4531-0B9A-F367-70A8B955A181}"/>
              </a:ext>
            </a:extLst>
          </p:cNvPr>
          <p:cNvSpPr>
            <a:spLocks noGrp="1"/>
          </p:cNvSpPr>
          <p:nvPr>
            <p:ph type="title"/>
          </p:nvPr>
        </p:nvSpPr>
        <p:spPr>
          <a:xfrm>
            <a:off x="-1988164" y="241897"/>
            <a:ext cx="10515600" cy="1325563"/>
          </a:xfrm>
        </p:spPr>
        <p:txBody>
          <a:bodyPr/>
          <a:lstStyle/>
          <a:p>
            <a:pPr algn="ctr"/>
            <a:r>
              <a:rPr lang="en-US" dirty="0"/>
              <a:t>Treatment and Course</a:t>
            </a:r>
          </a:p>
        </p:txBody>
      </p:sp>
      <p:sp>
        <p:nvSpPr>
          <p:cNvPr id="3" name="Content Placeholder 2">
            <a:extLst>
              <a:ext uri="{FF2B5EF4-FFF2-40B4-BE49-F238E27FC236}">
                <a16:creationId xmlns:a16="http://schemas.microsoft.com/office/drawing/2014/main" id="{4FE40D9E-63D8-972E-9C35-5369D13DC62F}"/>
              </a:ext>
            </a:extLst>
          </p:cNvPr>
          <p:cNvSpPr>
            <a:spLocks noGrp="1"/>
          </p:cNvSpPr>
          <p:nvPr>
            <p:ph idx="1"/>
          </p:nvPr>
        </p:nvSpPr>
        <p:spPr/>
        <p:txBody>
          <a:bodyPr>
            <a:normAutofit lnSpcReduction="10000"/>
          </a:bodyPr>
          <a:lstStyle/>
          <a:p>
            <a:r>
              <a:rPr lang="en-US" b="1" dirty="0"/>
              <a:t>CLN2 enzyme replacement therapy: </a:t>
            </a:r>
            <a:r>
              <a:rPr lang="en-US" dirty="0"/>
              <a:t>first and only disease-modifying therapy for NCL</a:t>
            </a:r>
          </a:p>
          <a:p>
            <a:pPr lvl="1"/>
            <a:r>
              <a:rPr lang="en-US" dirty="0"/>
              <a:t>Intracerebroventricular human recombinant </a:t>
            </a:r>
            <a:r>
              <a:rPr lang="en-US" dirty="0" err="1"/>
              <a:t>cerliponase</a:t>
            </a:r>
            <a:r>
              <a:rPr lang="en-US" dirty="0"/>
              <a:t> alfa replaces the function of the mutated gene in CLN2 (</a:t>
            </a:r>
            <a:r>
              <a:rPr lang="en-US" dirty="0" err="1"/>
              <a:t>Brineura</a:t>
            </a:r>
            <a:r>
              <a:rPr lang="en-US" dirty="0"/>
              <a:t>)</a:t>
            </a:r>
            <a:r>
              <a:rPr lang="en-US" baseline="30000" dirty="0"/>
              <a:t>9</a:t>
            </a:r>
            <a:endParaRPr lang="en-US" dirty="0"/>
          </a:p>
          <a:p>
            <a:r>
              <a:rPr lang="en-US" b="1" dirty="0"/>
              <a:t>Supportive treatment: </a:t>
            </a:r>
            <a:r>
              <a:rPr lang="en-US" dirty="0"/>
              <a:t>antiepileptics, antipsychotics/antidepressants, PT/OT/speech therapy/vision rehab, and symptomatic treatments for sleep and muscle/nerve pain</a:t>
            </a:r>
          </a:p>
          <a:p>
            <a:r>
              <a:rPr lang="en-US" sz="2800" b="1" dirty="0"/>
              <a:t>Progressive neurological deterioration is invariably fatal</a:t>
            </a:r>
            <a:r>
              <a:rPr lang="en-US" sz="2800" baseline="30000" dirty="0"/>
              <a:t>10</a:t>
            </a:r>
            <a:endParaRPr lang="en-US" dirty="0"/>
          </a:p>
        </p:txBody>
      </p:sp>
      <p:pic>
        <p:nvPicPr>
          <p:cNvPr id="26" name="Audio 25">
            <a:extLst>
              <a:ext uri="{FF2B5EF4-FFF2-40B4-BE49-F238E27FC236}">
                <a16:creationId xmlns:a16="http://schemas.microsoft.com/office/drawing/2014/main" id="{E5689371-0DB7-3E1F-AFB4-B928C7AFD6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59677343"/>
      </p:ext>
    </p:extLst>
  </p:cSld>
  <p:clrMapOvr>
    <a:masterClrMapping/>
  </p:clrMapOvr>
  <mc:AlternateContent xmlns:mc="http://schemas.openxmlformats.org/markup-compatibility/2006" xmlns:p14="http://schemas.microsoft.com/office/powerpoint/2010/main">
    <mc:Choice Requires="p14">
      <p:transition spd="slow" p14:dur="2000" advTm="23882"/>
    </mc:Choice>
    <mc:Fallback xmlns="">
      <p:transition spd="slow" advTm="238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68C9F-07BF-3311-198A-678E4677A3EB}"/>
              </a:ext>
            </a:extLst>
          </p:cNvPr>
          <p:cNvSpPr>
            <a:spLocks noGrp="1"/>
          </p:cNvSpPr>
          <p:nvPr>
            <p:ph type="title"/>
          </p:nvPr>
        </p:nvSpPr>
        <p:spPr>
          <a:xfrm>
            <a:off x="520148" y="280437"/>
            <a:ext cx="10515600" cy="1325563"/>
          </a:xfrm>
        </p:spPr>
        <p:txBody>
          <a:bodyPr/>
          <a:lstStyle/>
          <a:p>
            <a:r>
              <a:rPr lang="en-US" dirty="0"/>
              <a:t>Key Points </a:t>
            </a:r>
          </a:p>
        </p:txBody>
      </p:sp>
      <p:sp>
        <p:nvSpPr>
          <p:cNvPr id="3" name="Content Placeholder 2">
            <a:extLst>
              <a:ext uri="{FF2B5EF4-FFF2-40B4-BE49-F238E27FC236}">
                <a16:creationId xmlns:a16="http://schemas.microsoft.com/office/drawing/2014/main" id="{3797EF56-FA7A-61E5-23D6-F5FF86243173}"/>
              </a:ext>
            </a:extLst>
          </p:cNvPr>
          <p:cNvSpPr>
            <a:spLocks noGrp="1"/>
          </p:cNvSpPr>
          <p:nvPr>
            <p:ph idx="1"/>
          </p:nvPr>
        </p:nvSpPr>
        <p:spPr>
          <a:xfrm>
            <a:off x="1570382" y="1401417"/>
            <a:ext cx="9866243" cy="4215612"/>
          </a:xfrm>
        </p:spPr>
        <p:txBody>
          <a:bodyPr>
            <a:normAutofit fontScale="92500" lnSpcReduction="10000"/>
          </a:bodyPr>
          <a:lstStyle/>
          <a:p>
            <a:r>
              <a:rPr lang="en-US" dirty="0"/>
              <a:t>Functional vision loss and functional neurological disorder can be supported by highly suggestive, positive signs. However, a thorough examination and additional investigations, perhaps including brain MRI and OCT, are important in assessing for other potential pathologies that can explain the deficits or occur in conjunction with a functional disorder. In this sense, functional vision loss can also be considered a diagnosis of exclusion. </a:t>
            </a:r>
          </a:p>
          <a:p>
            <a:r>
              <a:rPr lang="en-US" dirty="0"/>
              <a:t>Prior or common diagnoses are often effective clinical heuristics. However, the presence of atypical features may suggest alternative diagnoses, especially for rare conditions. Focus on these features can help prevent misdiagnosis or delayed diagnosis and help avoid anchoring bias.</a:t>
            </a:r>
          </a:p>
        </p:txBody>
      </p:sp>
      <p:pic>
        <p:nvPicPr>
          <p:cNvPr id="22" name="Audio 21">
            <a:extLst>
              <a:ext uri="{FF2B5EF4-FFF2-40B4-BE49-F238E27FC236}">
                <a16:creationId xmlns:a16="http://schemas.microsoft.com/office/drawing/2014/main" id="{EB0EFB36-8BD3-DE39-F8A8-EF16A553DD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16966136"/>
      </p:ext>
    </p:extLst>
  </p:cSld>
  <p:clrMapOvr>
    <a:masterClrMapping/>
  </p:clrMapOvr>
  <mc:AlternateContent xmlns:mc="http://schemas.openxmlformats.org/markup-compatibility/2006" xmlns:p14="http://schemas.microsoft.com/office/powerpoint/2010/main">
    <mc:Choice Requires="p14">
      <p:transition spd="slow" p14:dur="2000" advTm="20042"/>
    </mc:Choice>
    <mc:Fallback xmlns="">
      <p:transition spd="slow" advTm="200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68C9F-07BF-3311-198A-678E4677A3EB}"/>
              </a:ext>
            </a:extLst>
          </p:cNvPr>
          <p:cNvSpPr>
            <a:spLocks noGrp="1"/>
          </p:cNvSpPr>
          <p:nvPr>
            <p:ph type="title"/>
          </p:nvPr>
        </p:nvSpPr>
        <p:spPr>
          <a:xfrm>
            <a:off x="520148" y="280437"/>
            <a:ext cx="10515600" cy="1325563"/>
          </a:xfrm>
        </p:spPr>
        <p:txBody>
          <a:bodyPr/>
          <a:lstStyle/>
          <a:p>
            <a:r>
              <a:rPr lang="en-US" dirty="0"/>
              <a:t>Key Points </a:t>
            </a:r>
          </a:p>
        </p:txBody>
      </p:sp>
      <p:sp>
        <p:nvSpPr>
          <p:cNvPr id="3" name="Content Placeholder 2">
            <a:extLst>
              <a:ext uri="{FF2B5EF4-FFF2-40B4-BE49-F238E27FC236}">
                <a16:creationId xmlns:a16="http://schemas.microsoft.com/office/drawing/2014/main" id="{3797EF56-FA7A-61E5-23D6-F5FF86243173}"/>
              </a:ext>
            </a:extLst>
          </p:cNvPr>
          <p:cNvSpPr>
            <a:spLocks noGrp="1"/>
          </p:cNvSpPr>
          <p:nvPr>
            <p:ph idx="1"/>
          </p:nvPr>
        </p:nvSpPr>
        <p:spPr>
          <a:xfrm>
            <a:off x="1570382" y="1401417"/>
            <a:ext cx="9866243" cy="4215612"/>
          </a:xfrm>
        </p:spPr>
        <p:txBody>
          <a:bodyPr>
            <a:normAutofit/>
          </a:bodyPr>
          <a:lstStyle/>
          <a:p>
            <a:r>
              <a:rPr lang="en-US" dirty="0"/>
              <a:t>Patients and their families may provide important historical and symptomatic information that can aid in the diagnostic process, but care should be taken to reconcile this information with objective data. </a:t>
            </a:r>
          </a:p>
          <a:p>
            <a:r>
              <a:rPr lang="en-US" dirty="0"/>
              <a:t>Juvenile neuronal ceroid lipofuscinoses should be suspected in patients &lt;10yo with progressive bilateral visual impairment, retinopathy, and neurological or neuropsychiatric regression.</a:t>
            </a:r>
          </a:p>
        </p:txBody>
      </p:sp>
      <p:pic>
        <p:nvPicPr>
          <p:cNvPr id="29" name="Audio 28">
            <a:extLst>
              <a:ext uri="{FF2B5EF4-FFF2-40B4-BE49-F238E27FC236}">
                <a16:creationId xmlns:a16="http://schemas.microsoft.com/office/drawing/2014/main" id="{E570B9F6-C1F3-9C18-E208-CFC973C64F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0486938"/>
      </p:ext>
    </p:extLst>
  </p:cSld>
  <p:clrMapOvr>
    <a:masterClrMapping/>
  </p:clrMapOvr>
  <mc:AlternateContent xmlns:mc="http://schemas.openxmlformats.org/markup-compatibility/2006" xmlns:p14="http://schemas.microsoft.com/office/powerpoint/2010/main">
    <mc:Choice Requires="p14">
      <p:transition spd="slow" p14:dur="2000" advTm="28373"/>
    </mc:Choice>
    <mc:Fallback xmlns="">
      <p:transition spd="slow" advTm="28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71A94-E6FE-B331-3A58-1786ED0DA84D}"/>
              </a:ext>
            </a:extLst>
          </p:cNvPr>
          <p:cNvSpPr>
            <a:spLocks noGrp="1"/>
          </p:cNvSpPr>
          <p:nvPr>
            <p:ph type="title"/>
          </p:nvPr>
        </p:nvSpPr>
        <p:spPr>
          <a:xfrm>
            <a:off x="-3177208" y="245855"/>
            <a:ext cx="10515600" cy="1325563"/>
          </a:xfrm>
        </p:spPr>
        <p:txBody>
          <a:bodyPr/>
          <a:lstStyle/>
          <a:p>
            <a:pPr algn="ctr"/>
            <a:r>
              <a:rPr lang="en-US" dirty="0"/>
              <a:t>References</a:t>
            </a:r>
          </a:p>
        </p:txBody>
      </p:sp>
      <p:sp>
        <p:nvSpPr>
          <p:cNvPr id="3" name="Content Placeholder 2">
            <a:extLst>
              <a:ext uri="{FF2B5EF4-FFF2-40B4-BE49-F238E27FC236}">
                <a16:creationId xmlns:a16="http://schemas.microsoft.com/office/drawing/2014/main" id="{45BF3169-CEBE-5460-0E67-942C3B1CF82D}"/>
              </a:ext>
            </a:extLst>
          </p:cNvPr>
          <p:cNvSpPr>
            <a:spLocks noGrp="1"/>
          </p:cNvSpPr>
          <p:nvPr>
            <p:ph idx="1"/>
          </p:nvPr>
        </p:nvSpPr>
        <p:spPr>
          <a:xfrm>
            <a:off x="675861" y="1192697"/>
            <a:ext cx="11516139" cy="4579453"/>
          </a:xfrm>
        </p:spPr>
        <p:txBody>
          <a:bodyPr>
            <a:noAutofit/>
          </a:bodyPr>
          <a:lstStyle/>
          <a:p>
            <a:pPr marL="342900" indent="-342900">
              <a:lnSpc>
                <a:spcPct val="120000"/>
              </a:lnSpc>
              <a:buFont typeface="+mj-lt"/>
              <a:buAutoNum type="arabicPeriod"/>
            </a:pPr>
            <a:r>
              <a:rPr lang="en-US" sz="1600" dirty="0" err="1">
                <a:solidFill>
                  <a:srgbClr val="212121"/>
                </a:solidFill>
                <a:cs typeface="Arial" panose="020B0604020202020204" pitchFamily="34" charset="0"/>
              </a:rPr>
              <a:t>Simonati</a:t>
            </a:r>
            <a:r>
              <a:rPr lang="en-US" sz="1600" dirty="0">
                <a:solidFill>
                  <a:srgbClr val="212121"/>
                </a:solidFill>
                <a:cs typeface="Arial" panose="020B0604020202020204" pitchFamily="34" charset="0"/>
              </a:rPr>
              <a:t> A, Williams RE. Neuronal Ceroid Lipofuscinosis: The Multifaceted Approach to the Clinical Issues, an Overview. Front Neurol. 2022 Mar 11;13:811686. </a:t>
            </a:r>
            <a:r>
              <a:rPr lang="en-US" sz="1600" dirty="0" err="1">
                <a:solidFill>
                  <a:srgbClr val="212121"/>
                </a:solidFill>
                <a:cs typeface="Arial" panose="020B0604020202020204" pitchFamily="34" charset="0"/>
              </a:rPr>
              <a:t>doi</a:t>
            </a:r>
            <a:r>
              <a:rPr lang="en-US" sz="1600" dirty="0">
                <a:solidFill>
                  <a:srgbClr val="212121"/>
                </a:solidFill>
                <a:cs typeface="Arial" panose="020B0604020202020204" pitchFamily="34" charset="0"/>
              </a:rPr>
              <a:t>: 10.3389/fneur.2022.811686. PMID: 35359645; PMCID: PMC8961688.</a:t>
            </a:r>
          </a:p>
          <a:p>
            <a:pPr marL="342900" indent="-342900">
              <a:lnSpc>
                <a:spcPct val="120000"/>
              </a:lnSpc>
              <a:buFont typeface="+mj-lt"/>
              <a:buAutoNum type="arabicPeriod"/>
            </a:pPr>
            <a:r>
              <a:rPr lang="en-US" sz="1600" dirty="0">
                <a:solidFill>
                  <a:srgbClr val="212121"/>
                </a:solidFill>
                <a:cs typeface="Arial" panose="020B0604020202020204" pitchFamily="34" charset="0"/>
              </a:rPr>
              <a:t>Gardner E, Mole SE. The Genetic Basis of Phenotypic Heterogeneity in the Neuronal Ceroid Lipofuscinoses. Front Neurol. 2021 Oct 18;12:754045. </a:t>
            </a:r>
            <a:r>
              <a:rPr lang="en-US" sz="1600" dirty="0" err="1">
                <a:solidFill>
                  <a:srgbClr val="212121"/>
                </a:solidFill>
                <a:cs typeface="Arial" panose="020B0604020202020204" pitchFamily="34" charset="0"/>
              </a:rPr>
              <a:t>doi</a:t>
            </a:r>
            <a:r>
              <a:rPr lang="en-US" sz="1600" dirty="0">
                <a:solidFill>
                  <a:srgbClr val="212121"/>
                </a:solidFill>
                <a:cs typeface="Arial" panose="020B0604020202020204" pitchFamily="34" charset="0"/>
              </a:rPr>
              <a:t>: 10.3389/fneur.2021.754045. PMID: 34733232; PMCID: PMC8558747.</a:t>
            </a:r>
          </a:p>
          <a:p>
            <a:pPr marL="342900" indent="-342900">
              <a:lnSpc>
                <a:spcPct val="120000"/>
              </a:lnSpc>
              <a:buFont typeface="+mj-lt"/>
              <a:buAutoNum type="arabicPeriod"/>
            </a:pPr>
            <a:r>
              <a:rPr lang="en-US" sz="1600" dirty="0" err="1">
                <a:solidFill>
                  <a:srgbClr val="212121"/>
                </a:solidFill>
                <a:cs typeface="Arial" panose="020B0604020202020204" pitchFamily="34" charset="0"/>
              </a:rPr>
              <a:t>Nijssen</a:t>
            </a:r>
            <a:r>
              <a:rPr lang="en-US" sz="1600" dirty="0">
                <a:solidFill>
                  <a:srgbClr val="212121"/>
                </a:solidFill>
                <a:cs typeface="Arial" panose="020B0604020202020204" pitchFamily="34" charset="0"/>
              </a:rPr>
              <a:t> PC, </a:t>
            </a:r>
            <a:r>
              <a:rPr lang="en-US" sz="1600" dirty="0" err="1">
                <a:solidFill>
                  <a:srgbClr val="212121"/>
                </a:solidFill>
                <a:cs typeface="Arial" panose="020B0604020202020204" pitchFamily="34" charset="0"/>
              </a:rPr>
              <a:t>Ceuterick</a:t>
            </a:r>
            <a:r>
              <a:rPr lang="en-US" sz="1600" dirty="0">
                <a:solidFill>
                  <a:srgbClr val="212121"/>
                </a:solidFill>
                <a:cs typeface="Arial" panose="020B0604020202020204" pitchFamily="34" charset="0"/>
              </a:rPr>
              <a:t> C, van </a:t>
            </a:r>
            <a:r>
              <a:rPr lang="en-US" sz="1600" dirty="0" err="1">
                <a:solidFill>
                  <a:srgbClr val="212121"/>
                </a:solidFill>
                <a:cs typeface="Arial" panose="020B0604020202020204" pitchFamily="34" charset="0"/>
              </a:rPr>
              <a:t>Diggelen</a:t>
            </a:r>
            <a:r>
              <a:rPr lang="en-US" sz="1600" dirty="0">
                <a:solidFill>
                  <a:srgbClr val="212121"/>
                </a:solidFill>
                <a:cs typeface="Arial" panose="020B0604020202020204" pitchFamily="34" charset="0"/>
              </a:rPr>
              <a:t> OP, </a:t>
            </a:r>
            <a:r>
              <a:rPr lang="en-US" sz="1600" dirty="0" err="1">
                <a:solidFill>
                  <a:srgbClr val="212121"/>
                </a:solidFill>
                <a:cs typeface="Arial" panose="020B0604020202020204" pitchFamily="34" charset="0"/>
              </a:rPr>
              <a:t>Elleder</a:t>
            </a:r>
            <a:r>
              <a:rPr lang="en-US" sz="1600" dirty="0">
                <a:solidFill>
                  <a:srgbClr val="212121"/>
                </a:solidFill>
                <a:cs typeface="Arial" panose="020B0604020202020204" pitchFamily="34" charset="0"/>
              </a:rPr>
              <a:t> M, Martin JJ, </a:t>
            </a:r>
            <a:r>
              <a:rPr lang="en-US" sz="1600" dirty="0" err="1">
                <a:solidFill>
                  <a:srgbClr val="212121"/>
                </a:solidFill>
                <a:cs typeface="Arial" panose="020B0604020202020204" pitchFamily="34" charset="0"/>
              </a:rPr>
              <a:t>Teepen</a:t>
            </a:r>
            <a:r>
              <a:rPr lang="en-US" sz="1600" dirty="0">
                <a:solidFill>
                  <a:srgbClr val="212121"/>
                </a:solidFill>
                <a:cs typeface="Arial" panose="020B0604020202020204" pitchFamily="34" charset="0"/>
              </a:rPr>
              <a:t> JL, </a:t>
            </a:r>
            <a:r>
              <a:rPr lang="en-US" sz="1600" dirty="0" err="1">
                <a:solidFill>
                  <a:srgbClr val="212121"/>
                </a:solidFill>
                <a:cs typeface="Arial" panose="020B0604020202020204" pitchFamily="34" charset="0"/>
              </a:rPr>
              <a:t>Tyynelä</a:t>
            </a:r>
            <a:r>
              <a:rPr lang="en-US" sz="1600" dirty="0">
                <a:solidFill>
                  <a:srgbClr val="212121"/>
                </a:solidFill>
                <a:cs typeface="Arial" panose="020B0604020202020204" pitchFamily="34" charset="0"/>
              </a:rPr>
              <a:t> J, </a:t>
            </a:r>
            <a:r>
              <a:rPr lang="en-US" sz="1600" dirty="0" err="1">
                <a:solidFill>
                  <a:srgbClr val="212121"/>
                </a:solidFill>
                <a:cs typeface="Arial" panose="020B0604020202020204" pitchFamily="34" charset="0"/>
              </a:rPr>
              <a:t>Roos</a:t>
            </a:r>
            <a:r>
              <a:rPr lang="en-US" sz="1600" dirty="0">
                <a:solidFill>
                  <a:srgbClr val="212121"/>
                </a:solidFill>
                <a:cs typeface="Arial" panose="020B0604020202020204" pitchFamily="34" charset="0"/>
              </a:rPr>
              <a:t> RA. Autosomal Dominant Adult Neuronal Ceroid Lipofuscinosis: A Novel Form of NCL with Granular Osmiophilic Deposits Without Palmitoyl Protein </a:t>
            </a:r>
            <a:r>
              <a:rPr lang="en-US" sz="1600" dirty="0" err="1">
                <a:solidFill>
                  <a:srgbClr val="212121"/>
                </a:solidFill>
                <a:cs typeface="Arial" panose="020B0604020202020204" pitchFamily="34" charset="0"/>
              </a:rPr>
              <a:t>Thioesterase</a:t>
            </a:r>
            <a:r>
              <a:rPr lang="en-US" sz="1600" dirty="0">
                <a:solidFill>
                  <a:srgbClr val="212121"/>
                </a:solidFill>
                <a:cs typeface="Arial" panose="020B0604020202020204" pitchFamily="34" charset="0"/>
              </a:rPr>
              <a:t> 1 Deficiency. Brain </a:t>
            </a:r>
            <a:r>
              <a:rPr lang="en-US" sz="1600" dirty="0" err="1">
                <a:solidFill>
                  <a:srgbClr val="212121"/>
                </a:solidFill>
                <a:cs typeface="Arial" panose="020B0604020202020204" pitchFamily="34" charset="0"/>
              </a:rPr>
              <a:t>Pathol</a:t>
            </a:r>
            <a:r>
              <a:rPr lang="en-US" sz="1600" dirty="0">
                <a:solidFill>
                  <a:srgbClr val="212121"/>
                </a:solidFill>
                <a:cs typeface="Arial" panose="020B0604020202020204" pitchFamily="34" charset="0"/>
              </a:rPr>
              <a:t>. 2003 Oct;13(4):574-81. </a:t>
            </a:r>
            <a:r>
              <a:rPr lang="en-US" sz="1600" dirty="0" err="1">
                <a:solidFill>
                  <a:srgbClr val="212121"/>
                </a:solidFill>
                <a:cs typeface="Arial" panose="020B0604020202020204" pitchFamily="34" charset="0"/>
              </a:rPr>
              <a:t>doi</a:t>
            </a:r>
            <a:r>
              <a:rPr lang="en-US" sz="1600" dirty="0">
                <a:solidFill>
                  <a:srgbClr val="212121"/>
                </a:solidFill>
                <a:cs typeface="Arial" panose="020B0604020202020204" pitchFamily="34" charset="0"/>
              </a:rPr>
              <a:t>: 10.1111/j.1750-3639.2003.tb00486.x. PMID: 14655761; PMCID: PMC8095852.</a:t>
            </a:r>
          </a:p>
          <a:p>
            <a:pPr marL="342900" indent="-342900">
              <a:lnSpc>
                <a:spcPct val="120000"/>
              </a:lnSpc>
              <a:buFont typeface="+mj-lt"/>
              <a:buAutoNum type="arabicPeriod"/>
            </a:pPr>
            <a:r>
              <a:rPr lang="en-US" sz="1600" dirty="0">
                <a:solidFill>
                  <a:srgbClr val="212121"/>
                </a:solidFill>
                <a:cs typeface="Arial" panose="020B0604020202020204" pitchFamily="34" charset="0"/>
              </a:rPr>
              <a:t>Wright GA, Georgiou M, Robson AG, Ali N, </a:t>
            </a:r>
            <a:r>
              <a:rPr lang="en-US" sz="1600" dirty="0" err="1">
                <a:solidFill>
                  <a:srgbClr val="212121"/>
                </a:solidFill>
                <a:cs typeface="Arial" panose="020B0604020202020204" pitchFamily="34" charset="0"/>
              </a:rPr>
              <a:t>Kalhoro</a:t>
            </a:r>
            <a:r>
              <a:rPr lang="en-US" sz="1600" dirty="0">
                <a:solidFill>
                  <a:srgbClr val="212121"/>
                </a:solidFill>
                <a:cs typeface="Arial" panose="020B0604020202020204" pitchFamily="34" charset="0"/>
              </a:rPr>
              <a:t> A, </a:t>
            </a:r>
            <a:r>
              <a:rPr lang="en-US" sz="1600" dirty="0" err="1">
                <a:solidFill>
                  <a:srgbClr val="212121"/>
                </a:solidFill>
                <a:cs typeface="Arial" panose="020B0604020202020204" pitchFamily="34" charset="0"/>
              </a:rPr>
              <a:t>Holthaus</a:t>
            </a:r>
            <a:r>
              <a:rPr lang="en-US" sz="1600" dirty="0">
                <a:solidFill>
                  <a:srgbClr val="212121"/>
                </a:solidFill>
                <a:cs typeface="Arial" panose="020B0604020202020204" pitchFamily="34" charset="0"/>
              </a:rPr>
              <a:t> SK, </a:t>
            </a:r>
            <a:r>
              <a:rPr lang="en-US" sz="1600" dirty="0" err="1">
                <a:solidFill>
                  <a:srgbClr val="212121"/>
                </a:solidFill>
                <a:cs typeface="Arial" panose="020B0604020202020204" pitchFamily="34" charset="0"/>
              </a:rPr>
              <a:t>Pontikos</a:t>
            </a:r>
            <a:r>
              <a:rPr lang="en-US" sz="1600" dirty="0">
                <a:solidFill>
                  <a:srgbClr val="212121"/>
                </a:solidFill>
                <a:cs typeface="Arial" panose="020B0604020202020204" pitchFamily="34" charset="0"/>
              </a:rPr>
              <a:t> N, </a:t>
            </a:r>
            <a:r>
              <a:rPr lang="en-US" sz="1600" dirty="0" err="1">
                <a:solidFill>
                  <a:srgbClr val="212121"/>
                </a:solidFill>
                <a:cs typeface="Arial" panose="020B0604020202020204" pitchFamily="34" charset="0"/>
              </a:rPr>
              <a:t>Oluonye</a:t>
            </a:r>
            <a:r>
              <a:rPr lang="en-US" sz="1600" dirty="0">
                <a:solidFill>
                  <a:srgbClr val="212121"/>
                </a:solidFill>
                <a:cs typeface="Arial" panose="020B0604020202020204" pitchFamily="34" charset="0"/>
              </a:rPr>
              <a:t> N, de Carvalho ER, </a:t>
            </a:r>
            <a:r>
              <a:rPr lang="en-US" sz="1600" dirty="0" err="1">
                <a:solidFill>
                  <a:srgbClr val="212121"/>
                </a:solidFill>
                <a:cs typeface="Arial" panose="020B0604020202020204" pitchFamily="34" charset="0"/>
              </a:rPr>
              <a:t>Neveu</a:t>
            </a:r>
            <a:r>
              <a:rPr lang="en-US" sz="1600" dirty="0">
                <a:solidFill>
                  <a:srgbClr val="212121"/>
                </a:solidFill>
                <a:cs typeface="Arial" panose="020B0604020202020204" pitchFamily="34" charset="0"/>
              </a:rPr>
              <a:t> MM, </a:t>
            </a:r>
            <a:r>
              <a:rPr lang="en-US" sz="1600" dirty="0" err="1">
                <a:solidFill>
                  <a:srgbClr val="212121"/>
                </a:solidFill>
                <a:cs typeface="Arial" panose="020B0604020202020204" pitchFamily="34" charset="0"/>
              </a:rPr>
              <a:t>Weleber</a:t>
            </a:r>
            <a:r>
              <a:rPr lang="en-US" sz="1600" dirty="0">
                <a:solidFill>
                  <a:srgbClr val="212121"/>
                </a:solidFill>
                <a:cs typeface="Arial" panose="020B0604020202020204" pitchFamily="34" charset="0"/>
              </a:rPr>
              <a:t> RG, </a:t>
            </a:r>
            <a:r>
              <a:rPr lang="en-US" sz="1600" dirty="0" err="1">
                <a:solidFill>
                  <a:srgbClr val="212121"/>
                </a:solidFill>
                <a:cs typeface="Arial" panose="020B0604020202020204" pitchFamily="34" charset="0"/>
              </a:rPr>
              <a:t>Michaelides</a:t>
            </a:r>
            <a:r>
              <a:rPr lang="en-US" sz="1600" dirty="0">
                <a:solidFill>
                  <a:srgbClr val="212121"/>
                </a:solidFill>
                <a:cs typeface="Arial" panose="020B0604020202020204" pitchFamily="34" charset="0"/>
              </a:rPr>
              <a:t> M. Juvenile Batten Disease (CLN3): Detailed Ocular Phenotype, Novel Observations, Delayed Diagnosis, Masquerades, and Prospects for Therapy. </a:t>
            </a:r>
            <a:r>
              <a:rPr lang="en-US" sz="1600" dirty="0" err="1">
                <a:solidFill>
                  <a:srgbClr val="212121"/>
                </a:solidFill>
                <a:cs typeface="Arial" panose="020B0604020202020204" pitchFamily="34" charset="0"/>
              </a:rPr>
              <a:t>Ophthalmol</a:t>
            </a:r>
            <a:r>
              <a:rPr lang="en-US" sz="1600" dirty="0">
                <a:solidFill>
                  <a:srgbClr val="212121"/>
                </a:solidFill>
                <a:cs typeface="Arial" panose="020B0604020202020204" pitchFamily="34" charset="0"/>
              </a:rPr>
              <a:t> Retina. 2020 Apr;4(4):433-445. </a:t>
            </a:r>
            <a:r>
              <a:rPr lang="en-US" sz="1600" dirty="0" err="1">
                <a:solidFill>
                  <a:srgbClr val="212121"/>
                </a:solidFill>
                <a:cs typeface="Arial" panose="020B0604020202020204" pitchFamily="34" charset="0"/>
              </a:rPr>
              <a:t>doi</a:t>
            </a:r>
            <a:r>
              <a:rPr lang="en-US" sz="1600" dirty="0">
                <a:solidFill>
                  <a:srgbClr val="212121"/>
                </a:solidFill>
                <a:cs typeface="Arial" panose="020B0604020202020204" pitchFamily="34" charset="0"/>
              </a:rPr>
              <a:t>: 10.1016/j.oret.2019.11.005. </a:t>
            </a:r>
            <a:r>
              <a:rPr lang="en-US" sz="1600" dirty="0" err="1">
                <a:solidFill>
                  <a:srgbClr val="212121"/>
                </a:solidFill>
                <a:cs typeface="Arial" panose="020B0604020202020204" pitchFamily="34" charset="0"/>
              </a:rPr>
              <a:t>Epub</a:t>
            </a:r>
            <a:r>
              <a:rPr lang="en-US" sz="1600" dirty="0">
                <a:solidFill>
                  <a:srgbClr val="212121"/>
                </a:solidFill>
                <a:cs typeface="Arial" panose="020B0604020202020204" pitchFamily="34" charset="0"/>
              </a:rPr>
              <a:t> 2019 Nov 13. PMID: 31926949; PMCID: PMC7479512.</a:t>
            </a:r>
          </a:p>
          <a:p>
            <a:pPr marL="342900" indent="-342900">
              <a:lnSpc>
                <a:spcPct val="120000"/>
              </a:lnSpc>
              <a:buFont typeface="+mj-lt"/>
              <a:buAutoNum type="arabicPeriod"/>
            </a:pPr>
            <a:r>
              <a:rPr lang="en-US" sz="1600" dirty="0">
                <a:solidFill>
                  <a:srgbClr val="212121"/>
                </a:solidFill>
                <a:cs typeface="Arial" panose="020B0604020202020204" pitchFamily="34" charset="0"/>
              </a:rPr>
              <a:t>Collins J, Holder GE, Herbert H, Adams GG. Batten disease: features to facilitate early diagnosis. Br J </a:t>
            </a:r>
            <a:r>
              <a:rPr lang="en-US" sz="1600" dirty="0" err="1">
                <a:solidFill>
                  <a:srgbClr val="212121"/>
                </a:solidFill>
                <a:cs typeface="Arial" panose="020B0604020202020204" pitchFamily="34" charset="0"/>
              </a:rPr>
              <a:t>Ophthalmol</a:t>
            </a:r>
            <a:r>
              <a:rPr lang="en-US" sz="1600" dirty="0">
                <a:solidFill>
                  <a:srgbClr val="212121"/>
                </a:solidFill>
                <a:cs typeface="Arial" panose="020B0604020202020204" pitchFamily="34" charset="0"/>
              </a:rPr>
              <a:t>. 2006 Sep;90(9):1119-24. </a:t>
            </a:r>
            <a:r>
              <a:rPr lang="en-US" sz="1600" dirty="0" err="1">
                <a:solidFill>
                  <a:srgbClr val="212121"/>
                </a:solidFill>
                <a:cs typeface="Arial" panose="020B0604020202020204" pitchFamily="34" charset="0"/>
              </a:rPr>
              <a:t>doi</a:t>
            </a:r>
            <a:r>
              <a:rPr lang="en-US" sz="1600" dirty="0">
                <a:solidFill>
                  <a:srgbClr val="212121"/>
                </a:solidFill>
                <a:cs typeface="Arial" panose="020B0604020202020204" pitchFamily="34" charset="0"/>
              </a:rPr>
              <a:t>: 10.1136/bjo.2006.091637. </a:t>
            </a:r>
            <a:r>
              <a:rPr lang="en-US" sz="1600" dirty="0" err="1">
                <a:solidFill>
                  <a:srgbClr val="212121"/>
                </a:solidFill>
                <a:cs typeface="Arial" panose="020B0604020202020204" pitchFamily="34" charset="0"/>
              </a:rPr>
              <a:t>Epub</a:t>
            </a:r>
            <a:r>
              <a:rPr lang="en-US" sz="1600" dirty="0">
                <a:solidFill>
                  <a:srgbClr val="212121"/>
                </a:solidFill>
                <a:cs typeface="Arial" panose="020B0604020202020204" pitchFamily="34" charset="0"/>
              </a:rPr>
              <a:t> 2006 Jun 5. PMID: 16754648; PMCID: PMC1857407.</a:t>
            </a:r>
          </a:p>
          <a:p>
            <a:pPr marL="0" indent="0">
              <a:lnSpc>
                <a:spcPct val="120000"/>
              </a:lnSpc>
              <a:buNone/>
            </a:pPr>
            <a:endParaRPr lang="en-US" sz="1400" b="0" i="0" u="none" strike="noStrike" dirty="0">
              <a:solidFill>
                <a:srgbClr val="212121"/>
              </a:solidFill>
              <a:effectLst/>
              <a:cs typeface="Arial" panose="020B0604020202020204" pitchFamily="34" charset="0"/>
            </a:endParaRPr>
          </a:p>
        </p:txBody>
      </p:sp>
    </p:spTree>
    <p:extLst>
      <p:ext uri="{BB962C8B-B14F-4D97-AF65-F5344CB8AC3E}">
        <p14:creationId xmlns:p14="http://schemas.microsoft.com/office/powerpoint/2010/main" val="3949557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71A94-E6FE-B331-3A58-1786ED0DA84D}"/>
              </a:ext>
            </a:extLst>
          </p:cNvPr>
          <p:cNvSpPr>
            <a:spLocks noGrp="1"/>
          </p:cNvSpPr>
          <p:nvPr>
            <p:ph type="title"/>
          </p:nvPr>
        </p:nvSpPr>
        <p:spPr>
          <a:xfrm>
            <a:off x="-3177208" y="245855"/>
            <a:ext cx="10515600" cy="1325563"/>
          </a:xfrm>
        </p:spPr>
        <p:txBody>
          <a:bodyPr/>
          <a:lstStyle/>
          <a:p>
            <a:pPr algn="ctr"/>
            <a:r>
              <a:rPr lang="en-US" dirty="0"/>
              <a:t>References</a:t>
            </a:r>
          </a:p>
        </p:txBody>
      </p:sp>
      <p:sp>
        <p:nvSpPr>
          <p:cNvPr id="3" name="Content Placeholder 2">
            <a:extLst>
              <a:ext uri="{FF2B5EF4-FFF2-40B4-BE49-F238E27FC236}">
                <a16:creationId xmlns:a16="http://schemas.microsoft.com/office/drawing/2014/main" id="{45BF3169-CEBE-5460-0E67-942C3B1CF82D}"/>
              </a:ext>
            </a:extLst>
          </p:cNvPr>
          <p:cNvSpPr>
            <a:spLocks noGrp="1"/>
          </p:cNvSpPr>
          <p:nvPr>
            <p:ph idx="1"/>
          </p:nvPr>
        </p:nvSpPr>
        <p:spPr>
          <a:xfrm>
            <a:off x="675861" y="1192697"/>
            <a:ext cx="11516139" cy="4579453"/>
          </a:xfrm>
        </p:spPr>
        <p:txBody>
          <a:bodyPr>
            <a:noAutofit/>
          </a:bodyPr>
          <a:lstStyle/>
          <a:p>
            <a:pPr marL="342900" indent="-342900">
              <a:lnSpc>
                <a:spcPct val="120000"/>
              </a:lnSpc>
              <a:buFont typeface="+mj-lt"/>
              <a:buAutoNum type="arabicPeriod" startAt="6"/>
            </a:pPr>
            <a:r>
              <a:rPr lang="en-US" sz="1400" dirty="0">
                <a:solidFill>
                  <a:srgbClr val="212121"/>
                </a:solidFill>
                <a:cs typeface="Arial" panose="020B0604020202020204" pitchFamily="34" charset="0"/>
              </a:rPr>
              <a:t>Mantel I, Brantley MA Jr, </a:t>
            </a:r>
            <a:r>
              <a:rPr lang="en-US" sz="1400" dirty="0" err="1">
                <a:solidFill>
                  <a:srgbClr val="212121"/>
                </a:solidFill>
                <a:cs typeface="Arial" panose="020B0604020202020204" pitchFamily="34" charset="0"/>
              </a:rPr>
              <a:t>Bellmann</a:t>
            </a:r>
            <a:r>
              <a:rPr lang="en-US" sz="1400" dirty="0">
                <a:solidFill>
                  <a:srgbClr val="212121"/>
                </a:solidFill>
                <a:cs typeface="Arial" panose="020B0604020202020204" pitchFamily="34" charset="0"/>
              </a:rPr>
              <a:t> C, Robson AG, Holder GE, Taylor A, Anderson G, Moore AT. Juvenile Neuronal Ceroid Lipofuscinosis (Batten disease) CLN3 mutation (</a:t>
            </a:r>
            <a:r>
              <a:rPr lang="en-US" sz="1400" dirty="0" err="1">
                <a:solidFill>
                  <a:srgbClr val="212121"/>
                </a:solidFill>
                <a:cs typeface="Arial" panose="020B0604020202020204" pitchFamily="34" charset="0"/>
              </a:rPr>
              <a:t>Chrom</a:t>
            </a:r>
            <a:r>
              <a:rPr lang="en-US" sz="1400" dirty="0">
                <a:solidFill>
                  <a:srgbClr val="212121"/>
                </a:solidFill>
                <a:cs typeface="Arial" panose="020B0604020202020204" pitchFamily="34" charset="0"/>
              </a:rPr>
              <a:t> 16p11.2) with Different Phenotypes in a Sibling Pair and Low Intensity in vivo Autofluorescence. </a:t>
            </a:r>
            <a:r>
              <a:rPr lang="en-US" sz="1400" dirty="0" err="1">
                <a:solidFill>
                  <a:srgbClr val="212121"/>
                </a:solidFill>
                <a:cs typeface="Arial" panose="020B0604020202020204" pitchFamily="34" charset="0"/>
              </a:rPr>
              <a:t>Klin</a:t>
            </a:r>
            <a:r>
              <a:rPr lang="en-US" sz="1400" dirty="0">
                <a:solidFill>
                  <a:srgbClr val="212121"/>
                </a:solidFill>
                <a:cs typeface="Arial" panose="020B0604020202020204" pitchFamily="34" charset="0"/>
              </a:rPr>
              <a:t> </a:t>
            </a:r>
            <a:r>
              <a:rPr lang="en-US" sz="1400" dirty="0" err="1">
                <a:solidFill>
                  <a:srgbClr val="212121"/>
                </a:solidFill>
                <a:cs typeface="Arial" panose="020B0604020202020204" pitchFamily="34" charset="0"/>
              </a:rPr>
              <a:t>Monbl</a:t>
            </a:r>
            <a:r>
              <a:rPr lang="en-US" sz="1400" dirty="0">
                <a:solidFill>
                  <a:srgbClr val="212121"/>
                </a:solidFill>
                <a:cs typeface="Arial" panose="020B0604020202020204" pitchFamily="34" charset="0"/>
              </a:rPr>
              <a:t> </a:t>
            </a:r>
            <a:r>
              <a:rPr lang="en-US" sz="1400" dirty="0" err="1">
                <a:solidFill>
                  <a:srgbClr val="212121"/>
                </a:solidFill>
                <a:cs typeface="Arial" panose="020B0604020202020204" pitchFamily="34" charset="0"/>
              </a:rPr>
              <a:t>Augenheilkd</a:t>
            </a:r>
            <a:r>
              <a:rPr lang="en-US" sz="1400" dirty="0">
                <a:solidFill>
                  <a:srgbClr val="212121"/>
                </a:solidFill>
                <a:cs typeface="Arial" panose="020B0604020202020204" pitchFamily="34" charset="0"/>
              </a:rPr>
              <a:t>. 2004 May;221(5):427-30. </a:t>
            </a:r>
            <a:r>
              <a:rPr lang="en-US" sz="1400" dirty="0" err="1">
                <a:solidFill>
                  <a:srgbClr val="212121"/>
                </a:solidFill>
                <a:cs typeface="Arial" panose="020B0604020202020204" pitchFamily="34" charset="0"/>
              </a:rPr>
              <a:t>doi</a:t>
            </a:r>
            <a:r>
              <a:rPr lang="en-US" sz="1400" dirty="0">
                <a:solidFill>
                  <a:srgbClr val="212121"/>
                </a:solidFill>
                <a:cs typeface="Arial" panose="020B0604020202020204" pitchFamily="34" charset="0"/>
              </a:rPr>
              <a:t>: 10.1055/s-2004-812819. PMID: 15162299.</a:t>
            </a:r>
          </a:p>
          <a:p>
            <a:pPr marL="342900" indent="-342900">
              <a:lnSpc>
                <a:spcPct val="120000"/>
              </a:lnSpc>
              <a:buFont typeface="+mj-lt"/>
              <a:buAutoNum type="arabicPeriod" startAt="6"/>
            </a:pPr>
            <a:r>
              <a:rPr lang="en-US" sz="1400" dirty="0">
                <a:solidFill>
                  <a:srgbClr val="212121"/>
                </a:solidFill>
                <a:cs typeface="Arial" panose="020B0604020202020204" pitchFamily="34" charset="0"/>
              </a:rPr>
              <a:t>Huber RJ. Recent Insights into the Networking of CLN Genes and Proteins in Mammalian Cells. J </a:t>
            </a:r>
            <a:r>
              <a:rPr lang="en-US" sz="1400" dirty="0" err="1">
                <a:solidFill>
                  <a:srgbClr val="212121"/>
                </a:solidFill>
                <a:cs typeface="Arial" panose="020B0604020202020204" pitchFamily="34" charset="0"/>
              </a:rPr>
              <a:t>Neurochem</a:t>
            </a:r>
            <a:r>
              <a:rPr lang="en-US" sz="1400" dirty="0">
                <a:solidFill>
                  <a:srgbClr val="212121"/>
                </a:solidFill>
                <a:cs typeface="Arial" panose="020B0604020202020204" pitchFamily="34" charset="0"/>
              </a:rPr>
              <a:t>. 2023 Jun;165(5):643-659. </a:t>
            </a:r>
            <a:r>
              <a:rPr lang="en-US" sz="1400" dirty="0" err="1">
                <a:solidFill>
                  <a:srgbClr val="212121"/>
                </a:solidFill>
                <a:cs typeface="Arial" panose="020B0604020202020204" pitchFamily="34" charset="0"/>
              </a:rPr>
              <a:t>doi</a:t>
            </a:r>
            <a:r>
              <a:rPr lang="en-US" sz="1400" dirty="0">
                <a:solidFill>
                  <a:srgbClr val="212121"/>
                </a:solidFill>
                <a:cs typeface="Arial" panose="020B0604020202020204" pitchFamily="34" charset="0"/>
              </a:rPr>
              <a:t>: 10.1111/jnc.15822. </a:t>
            </a:r>
            <a:r>
              <a:rPr lang="en-US" sz="1400" dirty="0" err="1">
                <a:solidFill>
                  <a:srgbClr val="212121"/>
                </a:solidFill>
                <a:cs typeface="Arial" panose="020B0604020202020204" pitchFamily="34" charset="0"/>
              </a:rPr>
              <a:t>Epub</a:t>
            </a:r>
            <a:r>
              <a:rPr lang="en-US" sz="1400" dirty="0">
                <a:solidFill>
                  <a:srgbClr val="212121"/>
                </a:solidFill>
                <a:cs typeface="Arial" panose="020B0604020202020204" pitchFamily="34" charset="0"/>
              </a:rPr>
              <a:t> 2023 Apr 28. PMID: 37022340.</a:t>
            </a:r>
          </a:p>
          <a:p>
            <a:pPr marL="342900" indent="-342900">
              <a:lnSpc>
                <a:spcPct val="120000"/>
              </a:lnSpc>
              <a:buFont typeface="+mj-lt"/>
              <a:buAutoNum type="arabicPeriod" startAt="6"/>
            </a:pPr>
            <a:r>
              <a:rPr lang="en-US" sz="1400" dirty="0">
                <a:solidFill>
                  <a:srgbClr val="212121"/>
                </a:solidFill>
                <a:cs typeface="Arial" panose="020B0604020202020204" pitchFamily="34" charset="0"/>
              </a:rPr>
              <a:t>Lee JY, Marian OC, Don AS. Defective Lysosomal Lipid Catabolism as a Common Pathogenic Mechanism for Dementia. </a:t>
            </a:r>
            <a:r>
              <a:rPr lang="en-US" sz="1400" dirty="0" err="1">
                <a:solidFill>
                  <a:srgbClr val="212121"/>
                </a:solidFill>
                <a:cs typeface="Arial" panose="020B0604020202020204" pitchFamily="34" charset="0"/>
              </a:rPr>
              <a:t>Neuromolecular</a:t>
            </a:r>
            <a:r>
              <a:rPr lang="en-US" sz="1400" dirty="0">
                <a:solidFill>
                  <a:srgbClr val="212121"/>
                </a:solidFill>
                <a:cs typeface="Arial" panose="020B0604020202020204" pitchFamily="34" charset="0"/>
              </a:rPr>
              <a:t> Med. 2021 Mar;23(1):1-24. </a:t>
            </a:r>
            <a:r>
              <a:rPr lang="en-US" sz="1400" dirty="0" err="1">
                <a:solidFill>
                  <a:srgbClr val="212121"/>
                </a:solidFill>
                <a:cs typeface="Arial" panose="020B0604020202020204" pitchFamily="34" charset="0"/>
              </a:rPr>
              <a:t>doi</a:t>
            </a:r>
            <a:r>
              <a:rPr lang="en-US" sz="1400" dirty="0">
                <a:solidFill>
                  <a:srgbClr val="212121"/>
                </a:solidFill>
                <a:cs typeface="Arial" panose="020B0604020202020204" pitchFamily="34" charset="0"/>
              </a:rPr>
              <a:t>: 10.1007/s12017-021-08644-4. </a:t>
            </a:r>
            <a:r>
              <a:rPr lang="en-US" sz="1400" dirty="0" err="1">
                <a:solidFill>
                  <a:srgbClr val="212121"/>
                </a:solidFill>
                <a:cs typeface="Arial" panose="020B0604020202020204" pitchFamily="34" charset="0"/>
              </a:rPr>
              <a:t>Epub</a:t>
            </a:r>
            <a:r>
              <a:rPr lang="en-US" sz="1400" dirty="0">
                <a:solidFill>
                  <a:srgbClr val="212121"/>
                </a:solidFill>
                <a:cs typeface="Arial" panose="020B0604020202020204" pitchFamily="34" charset="0"/>
              </a:rPr>
              <a:t> 2021 Feb 7. PMID: 33550528.</a:t>
            </a:r>
          </a:p>
          <a:p>
            <a:pPr marL="342900" indent="-342900">
              <a:lnSpc>
                <a:spcPct val="120000"/>
              </a:lnSpc>
              <a:buFont typeface="+mj-lt"/>
              <a:buAutoNum type="arabicPeriod" startAt="6"/>
            </a:pPr>
            <a:r>
              <a:rPr lang="en-US" sz="1400" dirty="0">
                <a:solidFill>
                  <a:srgbClr val="212121"/>
                </a:solidFill>
                <a:cs typeface="Arial" panose="020B0604020202020204" pitchFamily="34" charset="0"/>
              </a:rPr>
              <a:t>Lewis G, Morrill AM, Conway-Allen SL, Kim B. Review of </a:t>
            </a:r>
            <a:r>
              <a:rPr lang="en-US" sz="1400" dirty="0" err="1">
                <a:solidFill>
                  <a:srgbClr val="212121"/>
                </a:solidFill>
                <a:cs typeface="Arial" panose="020B0604020202020204" pitchFamily="34" charset="0"/>
              </a:rPr>
              <a:t>Cerliponase</a:t>
            </a:r>
            <a:r>
              <a:rPr lang="en-US" sz="1400" dirty="0">
                <a:solidFill>
                  <a:srgbClr val="212121"/>
                </a:solidFill>
                <a:cs typeface="Arial" panose="020B0604020202020204" pitchFamily="34" charset="0"/>
              </a:rPr>
              <a:t> Alfa: Recombinant Human Enzyme Replacement Therapy for Late-Infantile Neuronal Ceroid Lipofuscinosis Type 2. J Child Neurol. 2020 Apr;35(5):348-353. </a:t>
            </a:r>
            <a:r>
              <a:rPr lang="en-US" sz="1400" dirty="0" err="1">
                <a:solidFill>
                  <a:srgbClr val="212121"/>
                </a:solidFill>
                <a:cs typeface="Arial" panose="020B0604020202020204" pitchFamily="34" charset="0"/>
              </a:rPr>
              <a:t>doi</a:t>
            </a:r>
            <a:r>
              <a:rPr lang="en-US" sz="1400" dirty="0">
                <a:solidFill>
                  <a:srgbClr val="212121"/>
                </a:solidFill>
                <a:cs typeface="Arial" panose="020B0604020202020204" pitchFamily="34" charset="0"/>
              </a:rPr>
              <a:t>: 10.1177/0883073819895694. </a:t>
            </a:r>
            <a:r>
              <a:rPr lang="en-US" sz="1400" dirty="0" err="1">
                <a:solidFill>
                  <a:srgbClr val="212121"/>
                </a:solidFill>
                <a:cs typeface="Arial" panose="020B0604020202020204" pitchFamily="34" charset="0"/>
              </a:rPr>
              <a:t>Epub</a:t>
            </a:r>
            <a:r>
              <a:rPr lang="en-US" sz="1400" dirty="0">
                <a:solidFill>
                  <a:srgbClr val="212121"/>
                </a:solidFill>
                <a:cs typeface="Arial" panose="020B0604020202020204" pitchFamily="34" charset="0"/>
              </a:rPr>
              <a:t> 2019 Dec 29. PMID: 31884868.</a:t>
            </a:r>
          </a:p>
          <a:p>
            <a:pPr marL="342900" indent="-342900">
              <a:lnSpc>
                <a:spcPct val="120000"/>
              </a:lnSpc>
              <a:buFont typeface="+mj-lt"/>
              <a:buAutoNum type="arabicPeriod" startAt="6"/>
            </a:pPr>
            <a:r>
              <a:rPr lang="en-US" sz="1400" b="0" i="0" u="none" strike="noStrike" dirty="0" err="1">
                <a:solidFill>
                  <a:srgbClr val="212121"/>
                </a:solidFill>
                <a:effectLst/>
                <a:cs typeface="Arial" panose="020B0604020202020204" pitchFamily="34" charset="0"/>
              </a:rPr>
              <a:t>Bozorg</a:t>
            </a:r>
            <a:r>
              <a:rPr lang="en-US" sz="1400" b="0" i="0" u="none" strike="noStrike" dirty="0">
                <a:solidFill>
                  <a:srgbClr val="212121"/>
                </a:solidFill>
                <a:effectLst/>
                <a:cs typeface="Arial" panose="020B0604020202020204" pitchFamily="34" charset="0"/>
              </a:rPr>
              <a:t> S, Ramirez-</a:t>
            </a:r>
            <a:r>
              <a:rPr lang="en-US" sz="1400" b="0" i="0" u="none" strike="noStrike" dirty="0" err="1">
                <a:solidFill>
                  <a:srgbClr val="212121"/>
                </a:solidFill>
                <a:effectLst/>
                <a:cs typeface="Arial" panose="020B0604020202020204" pitchFamily="34" charset="0"/>
              </a:rPr>
              <a:t>Montealegre</a:t>
            </a:r>
            <a:r>
              <a:rPr lang="en-US" sz="1400" b="0" i="0" u="none" strike="noStrike" dirty="0">
                <a:solidFill>
                  <a:srgbClr val="212121"/>
                </a:solidFill>
                <a:effectLst/>
                <a:cs typeface="Arial" panose="020B0604020202020204" pitchFamily="34" charset="0"/>
              </a:rPr>
              <a:t> D, Chung M, Pearce DA. Juvenile Neuronal </a:t>
            </a:r>
            <a:r>
              <a:rPr lang="en-US" sz="1400" dirty="0">
                <a:solidFill>
                  <a:srgbClr val="212121"/>
                </a:solidFill>
                <a:cs typeface="Arial" panose="020B0604020202020204" pitchFamily="34" charset="0"/>
              </a:rPr>
              <a:t>C</a:t>
            </a:r>
            <a:r>
              <a:rPr lang="en-US" sz="1400" b="0" i="0" u="none" strike="noStrike" dirty="0">
                <a:solidFill>
                  <a:srgbClr val="212121"/>
                </a:solidFill>
                <a:effectLst/>
                <a:cs typeface="Arial" panose="020B0604020202020204" pitchFamily="34" charset="0"/>
              </a:rPr>
              <a:t>eroid Lipofuscinosis (JNCL) and the Eye. </a:t>
            </a:r>
            <a:r>
              <a:rPr lang="en-US" sz="1400" b="0" i="0" u="none" strike="noStrike" dirty="0" err="1">
                <a:solidFill>
                  <a:srgbClr val="212121"/>
                </a:solidFill>
                <a:effectLst/>
                <a:cs typeface="Arial" panose="020B0604020202020204" pitchFamily="34" charset="0"/>
              </a:rPr>
              <a:t>Surv</a:t>
            </a:r>
            <a:r>
              <a:rPr lang="en-US" sz="1400" b="0" i="0" u="none" strike="noStrike" dirty="0">
                <a:solidFill>
                  <a:srgbClr val="212121"/>
                </a:solidFill>
                <a:effectLst/>
                <a:cs typeface="Arial" panose="020B0604020202020204" pitchFamily="34" charset="0"/>
              </a:rPr>
              <a:t> </a:t>
            </a:r>
            <a:r>
              <a:rPr lang="en-US" sz="1400" b="0" i="0" u="none" strike="noStrike" dirty="0" err="1">
                <a:solidFill>
                  <a:srgbClr val="212121"/>
                </a:solidFill>
                <a:effectLst/>
                <a:cs typeface="Arial" panose="020B0604020202020204" pitchFamily="34" charset="0"/>
              </a:rPr>
              <a:t>Ophthalmol</a:t>
            </a:r>
            <a:r>
              <a:rPr lang="en-US" sz="1400" b="0" i="0" u="none" strike="noStrike" dirty="0">
                <a:solidFill>
                  <a:srgbClr val="212121"/>
                </a:solidFill>
                <a:effectLst/>
                <a:cs typeface="Arial" panose="020B0604020202020204" pitchFamily="34" charset="0"/>
              </a:rPr>
              <a:t>. 2009 Jul-Aug;54(4):463-71. </a:t>
            </a:r>
            <a:r>
              <a:rPr lang="en-US" sz="1400" b="0" i="0" u="none" strike="noStrike" dirty="0" err="1">
                <a:solidFill>
                  <a:srgbClr val="212121"/>
                </a:solidFill>
                <a:effectLst/>
                <a:cs typeface="Arial" panose="020B0604020202020204" pitchFamily="34" charset="0"/>
              </a:rPr>
              <a:t>doi</a:t>
            </a:r>
            <a:r>
              <a:rPr lang="en-US" sz="1400" b="0" i="0" u="none" strike="noStrike" dirty="0">
                <a:solidFill>
                  <a:srgbClr val="212121"/>
                </a:solidFill>
                <a:effectLst/>
                <a:cs typeface="Arial" panose="020B0604020202020204" pitchFamily="34" charset="0"/>
              </a:rPr>
              <a:t>: 10.1016/j.survophthal.2009.04.007. PMID: 19539834; PMCID: PMC4139962.</a:t>
            </a:r>
          </a:p>
          <a:p>
            <a:pPr marL="342900" indent="-342900">
              <a:lnSpc>
                <a:spcPct val="120000"/>
              </a:lnSpc>
              <a:buFont typeface="+mj-lt"/>
              <a:buAutoNum type="arabicPeriod" startAt="6"/>
            </a:pPr>
            <a:r>
              <a:rPr lang="en-US" sz="1400" b="0" i="0" u="none" strike="noStrike" dirty="0">
                <a:solidFill>
                  <a:srgbClr val="212121"/>
                </a:solidFill>
                <a:effectLst/>
                <a:cs typeface="Arial" panose="020B0604020202020204" pitchFamily="34" charset="0"/>
              </a:rPr>
              <a:t>Johnson TB, Cain JT, White KA, Ramirez-</a:t>
            </a:r>
            <a:r>
              <a:rPr lang="en-US" sz="1400" b="0" i="0" u="none" strike="noStrike" dirty="0" err="1">
                <a:solidFill>
                  <a:srgbClr val="212121"/>
                </a:solidFill>
                <a:effectLst/>
                <a:cs typeface="Arial" panose="020B0604020202020204" pitchFamily="34" charset="0"/>
              </a:rPr>
              <a:t>Montealegre</a:t>
            </a:r>
            <a:r>
              <a:rPr lang="en-US" sz="1400" b="0" i="0" u="none" strike="noStrike" dirty="0">
                <a:solidFill>
                  <a:srgbClr val="212121"/>
                </a:solidFill>
                <a:effectLst/>
                <a:cs typeface="Arial" panose="020B0604020202020204" pitchFamily="34" charset="0"/>
              </a:rPr>
              <a:t> D, Pearce DA, Weimer JM. Therapeutic landscape for Batten disease: current treatments and future prospects. Nat Rev Neurol. 2019 Mar;15(3):161-178. </a:t>
            </a:r>
            <a:r>
              <a:rPr lang="en-US" sz="1400" b="0" i="0" u="none" strike="noStrike" dirty="0" err="1">
                <a:solidFill>
                  <a:srgbClr val="212121"/>
                </a:solidFill>
                <a:effectLst/>
                <a:cs typeface="Arial" panose="020B0604020202020204" pitchFamily="34" charset="0"/>
              </a:rPr>
              <a:t>doi</a:t>
            </a:r>
            <a:r>
              <a:rPr lang="en-US" sz="1400" b="0" i="0" u="none" strike="noStrike" dirty="0">
                <a:solidFill>
                  <a:srgbClr val="212121"/>
                </a:solidFill>
                <a:effectLst/>
                <a:cs typeface="Arial" panose="020B0604020202020204" pitchFamily="34" charset="0"/>
              </a:rPr>
              <a:t>: 10.1038/s41582-019-0138-8. PMID: 30783219; PMCID: PMC6681450.</a:t>
            </a:r>
          </a:p>
        </p:txBody>
      </p:sp>
    </p:spTree>
    <p:extLst>
      <p:ext uri="{BB962C8B-B14F-4D97-AF65-F5344CB8AC3E}">
        <p14:creationId xmlns:p14="http://schemas.microsoft.com/office/powerpoint/2010/main" val="1133417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DF24F3-A02A-4B40-A107-AD1545CE61B1}">
  <ds:schemaRefs>
    <ds:schemaRef ds:uri="http://schemas.microsoft.com/sharepoint/v3/contenttype/forms"/>
  </ds:schemaRefs>
</ds:datastoreItem>
</file>

<file path=customXml/itemProps2.xml><?xml version="1.0" encoding="utf-8"?>
<ds:datastoreItem xmlns:ds="http://schemas.openxmlformats.org/officeDocument/2006/customXml" ds:itemID="{4A7F18DA-FC2D-464F-B034-7909277AB1A3}">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591D5998-261B-47DA-9B7F-1F773EBF91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40540</TotalTime>
  <Words>3118</Words>
  <Application>Microsoft Office PowerPoint</Application>
  <PresentationFormat>Widescreen</PresentationFormat>
  <Paragraphs>197</Paragraphs>
  <Slides>21</Slides>
  <Notes>20</Notes>
  <HiddenSlides>0</HiddenSlides>
  <MMClips>19</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BlinkMacSystemFont</vt:lpstr>
      <vt:lpstr>Calibri</vt:lpstr>
      <vt:lpstr>Calibri Light</vt:lpstr>
      <vt:lpstr>Cambria</vt:lpstr>
      <vt:lpstr>ElsevierGulliver</vt:lpstr>
      <vt:lpstr>Open Sans</vt:lpstr>
      <vt:lpstr>Office Theme</vt:lpstr>
      <vt:lpstr>Vision loss and difficulty walking in a pediatric sexual assault victim</vt:lpstr>
      <vt:lpstr>11-year-old girl with history of sexual trauma presents with concern for functional vision loss</vt:lpstr>
      <vt:lpstr>11-year-old girl with history of sexual trauma presents with concern for functional vision loss</vt:lpstr>
      <vt:lpstr>11-year-old girl with history of sexual trauma presents with concern for functional vision loss</vt:lpstr>
      <vt:lpstr>11-year-old girl with history of sexual trauma presents with concern for functional vision loss</vt:lpstr>
      <vt:lpstr>Past Medical History</vt:lpstr>
      <vt:lpstr>Family History</vt:lpstr>
      <vt:lpstr>Initial Exam</vt:lpstr>
      <vt:lpstr>Fundus Photography </vt:lpstr>
      <vt:lpstr>Optical Coherence Tomography Macula</vt:lpstr>
      <vt:lpstr>MRI Brain</vt:lpstr>
      <vt:lpstr>PowerPoint Presentation</vt:lpstr>
      <vt:lpstr>Final Diagnosis</vt:lpstr>
      <vt:lpstr>Interval Update</vt:lpstr>
      <vt:lpstr>Neuronal Ceroid Lipofuscinoses (NCL)</vt:lpstr>
      <vt:lpstr>Neuronal Ceroid Lipofuscinosis  Pathophysiology</vt:lpstr>
      <vt:lpstr>Treatment and Course</vt:lpstr>
      <vt:lpstr>Key Points </vt:lpstr>
      <vt:lpstr>Key Points </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Baugh, Mark</cp:lastModifiedBy>
  <cp:revision>70</cp:revision>
  <dcterms:created xsi:type="dcterms:W3CDTF">2020-07-23T19:54:38Z</dcterms:created>
  <dcterms:modified xsi:type="dcterms:W3CDTF">2024-06-10T18:11:55Z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