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8"/>
  </p:notesMasterIdLst>
  <p:sldIdLst>
    <p:sldId id="258" r:id="rId5"/>
    <p:sldId id="259" r:id="rId6"/>
    <p:sldId id="287" r:id="rId7"/>
    <p:sldId id="289" r:id="rId8"/>
    <p:sldId id="291" r:id="rId9"/>
    <p:sldId id="261" r:id="rId10"/>
    <p:sldId id="290" r:id="rId11"/>
    <p:sldId id="292" r:id="rId12"/>
    <p:sldId id="293" r:id="rId13"/>
    <p:sldId id="322" r:id="rId14"/>
    <p:sldId id="306" r:id="rId15"/>
    <p:sldId id="294" r:id="rId16"/>
    <p:sldId id="300" r:id="rId17"/>
    <p:sldId id="301" r:id="rId18"/>
    <p:sldId id="302" r:id="rId19"/>
    <p:sldId id="319" r:id="rId20"/>
    <p:sldId id="317" r:id="rId21"/>
    <p:sldId id="307" r:id="rId22"/>
    <p:sldId id="304" r:id="rId23"/>
    <p:sldId id="305" r:id="rId24"/>
    <p:sldId id="308" r:id="rId25"/>
    <p:sldId id="309" r:id="rId26"/>
    <p:sldId id="311" r:id="rId27"/>
    <p:sldId id="312" r:id="rId28"/>
    <p:sldId id="313" r:id="rId29"/>
    <p:sldId id="321" r:id="rId30"/>
    <p:sldId id="320" r:id="rId31"/>
    <p:sldId id="296" r:id="rId32"/>
    <p:sldId id="298" r:id="rId33"/>
    <p:sldId id="295" r:id="rId34"/>
    <p:sldId id="288" r:id="rId35"/>
    <p:sldId id="282" r:id="rId36"/>
    <p:sldId id="28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B6F"/>
    <a:srgbClr val="4B748B"/>
    <a:srgbClr val="62B5BB"/>
    <a:srgbClr val="55829B"/>
    <a:srgbClr val="1F939A"/>
    <a:srgbClr val="0F2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2" autoAdjust="0"/>
    <p:restoredTop sz="86491" autoAdjust="0"/>
  </p:normalViewPr>
  <p:slideViewPr>
    <p:cSldViewPr snapToGrid="0" snapToObjects="1">
      <p:cViewPr varScale="1">
        <p:scale>
          <a:sx n="85" d="100"/>
          <a:sy n="85" d="100"/>
        </p:scale>
        <p:origin x="936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7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770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230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medical chart review, the patient noted visual changes in both eyes during the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telestroke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evaluation, but the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patient did not receive further stroke work-up at that time besides the MRI brain with and without contrast. 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691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13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388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935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561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342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334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10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475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Carotid duplex exam at our institution includes evaluation of the vertebral circulation.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879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747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844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453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124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3143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162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No</a:t>
            </a:r>
            <a:r>
              <a:rPr lang="en-US" altLang="en-US" baseline="0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GRE or SWI sequences were</a:t>
            </a:r>
            <a:r>
              <a:rPr lang="en-US" altLang="en-US" baseline="0" dirty="0">
                <a:latin typeface="Arial" panose="020B0604020202020204" pitchFamily="34" charset="0"/>
              </a:rPr>
              <a:t> completed</a:t>
            </a:r>
            <a:r>
              <a:rPr lang="en-US" altLang="en-US" dirty="0">
                <a:latin typeface="Arial" panose="020B0604020202020204" pitchFamily="34" charset="0"/>
              </a:rPr>
              <a:t>. But an EP2D </a:t>
            </a:r>
            <a:r>
              <a:rPr lang="en-US" altLang="en-US" dirty="0" err="1">
                <a:latin typeface="Arial" panose="020B0604020202020204" pitchFamily="34" charset="0"/>
              </a:rPr>
              <a:t>tra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Hemo</a:t>
            </a:r>
            <a:r>
              <a:rPr lang="en-US" altLang="en-US" dirty="0">
                <a:latin typeface="Arial" panose="020B0604020202020204" pitchFamily="34" charset="0"/>
              </a:rPr>
              <a:t> sequence was done, which is similar to GRE. </a:t>
            </a:r>
          </a:p>
        </p:txBody>
      </p:sp>
    </p:spTree>
    <p:extLst>
      <p:ext uri="{BB962C8B-B14F-4D97-AF65-F5344CB8AC3E}">
        <p14:creationId xmlns:p14="http://schemas.microsoft.com/office/powerpoint/2010/main" val="1017677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392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2937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congruous field defect to the left eye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lost in the physiological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blind spot of the right eye.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93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1961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334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9765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4538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515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5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5.m4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8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2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3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4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15.m4a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microsoft.com/office/2007/relationships/media" Target="../media/media16.m4a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7.m4a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8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9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1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2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3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4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5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microsoft.com/office/2007/relationships/media" Target="../media/media26.m4a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microsoft.com/office/2007/relationships/media" Target="../media/media27.m4a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microsoft.com/office/2007/relationships/media" Target="../media/media28.m4a"/><Relationship Id="rId1" Type="http://schemas.openxmlformats.org/officeDocument/2006/relationships/audio" Target="NULL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9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0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99049" y="84631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Hiding in plain sight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122871" y="2788033"/>
            <a:ext cx="9946258" cy="37538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 Anthony Chacko, MD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PGY-2 Ophthalmology Resident, Jones Eye Institute, University of Arkansas for Medical Sciences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Joseph G. Chacko, MD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of Ophthalmology, Neurology, and Neurosurgery, Director of Neuro-ophthalmology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Jones Eye Institute, University of Arkansas for Medical Sciences</a:t>
            </a:r>
          </a:p>
          <a:p>
            <a:pPr marL="0" indent="0" algn="ctr">
              <a:buNone/>
            </a:pPr>
            <a:endParaRPr lang="en-US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udio Recording Nov 26, 2023 at 5:59:15 PM">
            <a:hlinkClick r:id="" action="ppaction://media"/>
            <a:extLst>
              <a:ext uri="{FF2B5EF4-FFF2-40B4-BE49-F238E27FC236}">
                <a16:creationId xmlns:a16="http://schemas.microsoft.com/office/drawing/2014/main" id="{7836A9C5-C430-085C-2291-CB4558841EE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22.781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9129" y="572908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31-Year-Old Caucasian Male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w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ith R-sided vision loss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09246" y="1780143"/>
            <a:ext cx="9727578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Referred to neuro-op clinic due to a R-sided visual field defect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PMH: 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Migraine headaches w/ aura x 1 year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Otherwise healthy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No ocular conditions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No ocular surgeries</a:t>
            </a:r>
          </a:p>
          <a:p>
            <a:pPr>
              <a:lnSpc>
                <a:spcPct val="90000"/>
              </a:lnSpc>
            </a:pPr>
            <a:endParaRPr lang="en-US" altLang="en-US" sz="36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36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ED5CFAA-DAE2-CA28-23F2-3A72687686F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67.934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32457" y="57306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History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09246" y="1780143"/>
            <a:ext cx="9727578" cy="4571999"/>
          </a:xfrm>
        </p:spPr>
        <p:txBody>
          <a:bodyPr>
            <a:normAutofit/>
          </a:bodyPr>
          <a:lstStyle/>
          <a:p>
            <a:pPr lvl="1"/>
            <a:r>
              <a:rPr lang="en-US" sz="3600" dirty="0">
                <a:solidFill>
                  <a:srgbClr val="3B5B6F"/>
                </a:solidFill>
              </a:rPr>
              <a:t>Right-sided vision loss started 10 months ago after an intense migraine that lasted for about 24 hours</a:t>
            </a:r>
          </a:p>
          <a:p>
            <a:pPr lvl="1"/>
            <a:r>
              <a:rPr lang="en-US" sz="3600" dirty="0">
                <a:solidFill>
                  <a:srgbClr val="3B5B6F"/>
                </a:solidFill>
              </a:rPr>
              <a:t>Vision loss is stable</a:t>
            </a:r>
          </a:p>
          <a:p>
            <a:pPr lvl="1"/>
            <a:endParaRPr lang="en-US" sz="3600" dirty="0">
              <a:solidFill>
                <a:srgbClr val="3B5B6F"/>
              </a:solidFill>
            </a:endParaRPr>
          </a:p>
          <a:p>
            <a:pPr lvl="1"/>
            <a:endParaRPr lang="en-US" sz="3200" dirty="0">
              <a:solidFill>
                <a:srgbClr val="3B5B6F"/>
              </a:solidFill>
            </a:endParaRPr>
          </a:p>
          <a:p>
            <a:pPr marL="457200" lvl="1" indent="0">
              <a:buNone/>
            </a:pP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8" end="188.67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36824" y="5833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7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239468" y="1434695"/>
            <a:ext cx="9727578" cy="4571999"/>
          </a:xfrm>
        </p:spPr>
        <p:txBody>
          <a:bodyPr>
            <a:normAutofit/>
          </a:bodyPr>
          <a:lstStyle/>
          <a:p>
            <a:pPr lvl="1"/>
            <a:r>
              <a:rPr lang="en-US" sz="3600" dirty="0">
                <a:solidFill>
                  <a:srgbClr val="3B5B6F"/>
                </a:solidFill>
              </a:rPr>
              <a:t>Persistent right-sided blurry/black spots in vision both eyes</a:t>
            </a:r>
          </a:p>
          <a:p>
            <a:pPr lvl="1"/>
            <a:endParaRPr lang="en-US" sz="3600" dirty="0">
              <a:solidFill>
                <a:srgbClr val="3B5B6F"/>
              </a:solidFill>
            </a:endParaRPr>
          </a:p>
          <a:p>
            <a:pPr lvl="1"/>
            <a:r>
              <a:rPr lang="en-US" sz="3600" dirty="0">
                <a:solidFill>
                  <a:srgbClr val="3B5B6F"/>
                </a:solidFill>
              </a:rPr>
              <a:t>Denied eye pain, double vision, flashes of light, or curtain coming down over vision</a:t>
            </a:r>
          </a:p>
          <a:p>
            <a:pPr lvl="1"/>
            <a:endParaRPr lang="en-US" sz="3600" dirty="0">
              <a:solidFill>
                <a:srgbClr val="3B5B6F"/>
              </a:solidFill>
            </a:endParaRPr>
          </a:p>
          <a:p>
            <a:pPr lvl="1"/>
            <a:r>
              <a:rPr lang="en-US" sz="3600" dirty="0">
                <a:solidFill>
                  <a:srgbClr val="3B5B6F"/>
                </a:solidFill>
              </a:rPr>
              <a:t>Endorsed seeing occasional floaters in the left eye</a:t>
            </a:r>
          </a:p>
          <a:p>
            <a:pPr marL="457200" lvl="1" indent="0">
              <a:buNone/>
            </a:pP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9119BA4-1207-174D-65AC-A698A5455E9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70.772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32457" y="57892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History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09246" y="1780143"/>
            <a:ext cx="9727578" cy="4571999"/>
          </a:xfrm>
        </p:spPr>
        <p:txBody>
          <a:bodyPr>
            <a:normAutofit/>
          </a:bodyPr>
          <a:lstStyle/>
          <a:p>
            <a:pPr lvl="1"/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Telestroke evaluation 10 months ago – NIHSS 1 (R-sided VF defect in both eyes)</a:t>
            </a:r>
          </a:p>
          <a:p>
            <a:pPr marL="457200" lvl="1" indent="0">
              <a:buNone/>
            </a:pPr>
            <a:endParaRPr lang="en-US" altLang="en-US" sz="36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MRI brain with and without contrast reported as normal </a:t>
            </a:r>
            <a:endParaRPr lang="en-US" altLang="en-US" sz="36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97.854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5657" y="59520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2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6666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Initia</a:t>
            </a:r>
            <a:r>
              <a:rPr lang="en-US" altLang="en-US" sz="3600" dirty="0">
                <a:solidFill>
                  <a:srgbClr val="3B5B6F"/>
                </a:solidFill>
              </a:rPr>
              <a:t>l Eye </a:t>
            </a:r>
            <a:r>
              <a:rPr lang="en-US" altLang="en-US" sz="3600" b="1" dirty="0">
                <a:solidFill>
                  <a:srgbClr val="3B5B6F"/>
                </a:solidFill>
              </a:rPr>
              <a:t>Examination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139607B-DBEB-4B47-B54D-3486C911A9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04441" y="1898024"/>
            <a:ext cx="8183117" cy="28578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65F389-72D4-4CFD-8471-2FF47786B5BC}"/>
              </a:ext>
            </a:extLst>
          </p:cNvPr>
          <p:cNvSpPr/>
          <p:nvPr/>
        </p:nvSpPr>
        <p:spPr>
          <a:xfrm>
            <a:off x="1921145" y="4910681"/>
            <a:ext cx="8349708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B5B6F"/>
                </a:solidFill>
                <a:latin typeface="Arial" panose="020B0604020202020204" pitchFamily="34" charset="0"/>
              </a:rPr>
              <a:t>Color vision (Ishihara): 11/11 both eyes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13E073-660A-66C0-C3D8-7A2328D17CA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61.455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3938" y="58009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6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Initia</a:t>
            </a:r>
            <a:r>
              <a:rPr lang="en-US" altLang="en-US" sz="3600" dirty="0">
                <a:solidFill>
                  <a:srgbClr val="3B5B6F"/>
                </a:solidFill>
              </a:rPr>
              <a:t>l Eye </a:t>
            </a:r>
            <a:r>
              <a:rPr lang="en-US" altLang="en-US" sz="3600" b="1" dirty="0">
                <a:solidFill>
                  <a:srgbClr val="3B5B6F"/>
                </a:solidFill>
              </a:rPr>
              <a:t>Examination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F6658732-90E9-4342-BFB1-8F0B57AB0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490663" y="1681754"/>
            <a:ext cx="9866312" cy="3494492"/>
          </a:xfr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7002E65-600B-71FF-4AE4-739CE179241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64.53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9446" y="58361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5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3B5B6F"/>
                </a:solidFill>
              </a:rPr>
              <a:t>Initial Eye Examination</a:t>
            </a:r>
            <a:endParaRPr lang="en-US" altLang="en-US" sz="3600" b="1" dirty="0">
              <a:solidFill>
                <a:srgbClr val="3B5B6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3B5B6F"/>
                </a:solidFill>
              </a:rPr>
              <a:t>HVF 30-2 from outside eye clinic…</a:t>
            </a:r>
          </a:p>
          <a:p>
            <a:endParaRPr lang="en-US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8FC96F1-513B-720B-0BC7-30FB99E0869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78.644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4277" y="58830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5029" y="284749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HVF 30-2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D37F01-D9DB-46B7-AE41-C325BFC32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903034" y="1239468"/>
            <a:ext cx="4688965" cy="561853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75AF25-ECEC-406E-B2EC-404CB36DC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" y="1239467"/>
            <a:ext cx="4688965" cy="5618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5A0C0F-F0A7-8544-932E-19836C28E48D}"/>
              </a:ext>
            </a:extLst>
          </p:cNvPr>
          <p:cNvSpPr txBox="1"/>
          <p:nvPr/>
        </p:nvSpPr>
        <p:spPr>
          <a:xfrm>
            <a:off x="424037" y="196281"/>
            <a:ext cx="4538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see here?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51F543-8B93-DF44-9C2B-3E949A962F08}"/>
              </a:ext>
            </a:extLst>
          </p:cNvPr>
          <p:cNvSpPr/>
          <p:nvPr/>
        </p:nvSpPr>
        <p:spPr>
          <a:xfrm>
            <a:off x="3810695" y="1339689"/>
            <a:ext cx="821221" cy="576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C493DE-666B-2D4D-B297-E512E0E55F0A}"/>
              </a:ext>
            </a:extLst>
          </p:cNvPr>
          <p:cNvSpPr/>
          <p:nvPr/>
        </p:nvSpPr>
        <p:spPr>
          <a:xfrm>
            <a:off x="3425967" y="5592586"/>
            <a:ext cx="1606484" cy="12654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E33B65-28EB-B14B-91A6-C62E15C3B24F}"/>
              </a:ext>
            </a:extLst>
          </p:cNvPr>
          <p:cNvSpPr/>
          <p:nvPr/>
        </p:nvSpPr>
        <p:spPr>
          <a:xfrm>
            <a:off x="10314483" y="1276914"/>
            <a:ext cx="821221" cy="576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C7EFA6-BC4A-F149-8930-7DD27852E386}"/>
              </a:ext>
            </a:extLst>
          </p:cNvPr>
          <p:cNvSpPr/>
          <p:nvPr/>
        </p:nvSpPr>
        <p:spPr>
          <a:xfrm>
            <a:off x="9985515" y="5488430"/>
            <a:ext cx="1606484" cy="13695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3A37A-2298-654D-94DF-F89F39726976}"/>
              </a:ext>
            </a:extLst>
          </p:cNvPr>
          <p:cNvSpPr txBox="1"/>
          <p:nvPr/>
        </p:nvSpPr>
        <p:spPr>
          <a:xfrm>
            <a:off x="8725129" y="810749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Eye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4A8A7F-774D-CD45-8FCF-D9A6EE8D4619}"/>
              </a:ext>
            </a:extLst>
          </p:cNvPr>
          <p:cNvSpPr txBox="1"/>
          <p:nvPr/>
        </p:nvSpPr>
        <p:spPr>
          <a:xfrm>
            <a:off x="1962196" y="81074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Eye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60EAD7-C31B-89DD-650F-8C8006E2A6F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84.748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55829" y="58973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5029" y="284749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HVF 30-2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D37F01-D9DB-46B7-AE41-C325BFC32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903034" y="1239468"/>
            <a:ext cx="4688965" cy="561853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75AF25-ECEC-406E-B2EC-404CB36DC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" y="1239467"/>
            <a:ext cx="4688965" cy="5618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5A0C0F-F0A7-8544-932E-19836C28E48D}"/>
              </a:ext>
            </a:extLst>
          </p:cNvPr>
          <p:cNvSpPr txBox="1"/>
          <p:nvPr/>
        </p:nvSpPr>
        <p:spPr>
          <a:xfrm>
            <a:off x="424037" y="196281"/>
            <a:ext cx="4538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see here?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51F543-8B93-DF44-9C2B-3E949A962F08}"/>
              </a:ext>
            </a:extLst>
          </p:cNvPr>
          <p:cNvSpPr/>
          <p:nvPr/>
        </p:nvSpPr>
        <p:spPr>
          <a:xfrm>
            <a:off x="3810695" y="1339689"/>
            <a:ext cx="821221" cy="576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C493DE-666B-2D4D-B297-E512E0E55F0A}"/>
              </a:ext>
            </a:extLst>
          </p:cNvPr>
          <p:cNvSpPr/>
          <p:nvPr/>
        </p:nvSpPr>
        <p:spPr>
          <a:xfrm>
            <a:off x="3425967" y="5592586"/>
            <a:ext cx="1606484" cy="126541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E33B65-28EB-B14B-91A6-C62E15C3B24F}"/>
              </a:ext>
            </a:extLst>
          </p:cNvPr>
          <p:cNvSpPr/>
          <p:nvPr/>
        </p:nvSpPr>
        <p:spPr>
          <a:xfrm>
            <a:off x="10314483" y="1276914"/>
            <a:ext cx="821221" cy="576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C7EFA6-BC4A-F149-8930-7DD27852E386}"/>
              </a:ext>
            </a:extLst>
          </p:cNvPr>
          <p:cNvSpPr/>
          <p:nvPr/>
        </p:nvSpPr>
        <p:spPr>
          <a:xfrm>
            <a:off x="9985515" y="5488430"/>
            <a:ext cx="1606484" cy="13695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3A37A-2298-654D-94DF-F89F39726976}"/>
              </a:ext>
            </a:extLst>
          </p:cNvPr>
          <p:cNvSpPr txBox="1"/>
          <p:nvPr/>
        </p:nvSpPr>
        <p:spPr>
          <a:xfrm>
            <a:off x="8725129" y="810749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Eye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4A8A7F-774D-CD45-8FCF-D9A6EE8D4619}"/>
              </a:ext>
            </a:extLst>
          </p:cNvPr>
          <p:cNvSpPr txBox="1"/>
          <p:nvPr/>
        </p:nvSpPr>
        <p:spPr>
          <a:xfrm>
            <a:off x="1962196" y="81074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Eye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4C6FB18-0313-B84C-B37F-AAC19F982666}"/>
              </a:ext>
            </a:extLst>
          </p:cNvPr>
          <p:cNvCxnSpPr>
            <a:cxnSpLocks/>
          </p:cNvCxnSpPr>
          <p:nvPr/>
        </p:nvCxnSpPr>
        <p:spPr>
          <a:xfrm flipH="1" flipV="1">
            <a:off x="4221305" y="3126012"/>
            <a:ext cx="536225" cy="505084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0B69985-2204-CE4C-B815-A932FB73E734}"/>
              </a:ext>
            </a:extLst>
          </p:cNvPr>
          <p:cNvCxnSpPr>
            <a:cxnSpLocks/>
          </p:cNvCxnSpPr>
          <p:nvPr/>
        </p:nvCxnSpPr>
        <p:spPr>
          <a:xfrm flipH="1" flipV="1">
            <a:off x="3092776" y="5923964"/>
            <a:ext cx="154006" cy="649287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6A5179-2DB3-50E9-4A5E-2E9A415944F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3719.425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20955" y="57407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4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Time to think!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878" y="1447800"/>
            <a:ext cx="9866243" cy="3820766"/>
          </a:xfrm>
        </p:spPr>
        <p:txBody>
          <a:bodyPr>
            <a:normAutofit fontScale="92500"/>
          </a:bodyPr>
          <a:lstStyle/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31-Year-Old Caucasian Male with history of migraines w/ aura and otherwise healthy who presents with p</a:t>
            </a:r>
            <a:r>
              <a:rPr lang="en-US" sz="3600" dirty="0">
                <a:solidFill>
                  <a:srgbClr val="3B5B6F"/>
                </a:solidFill>
              </a:rPr>
              <a:t>ersistent right-sided blurry/black spots in his vision both eyes</a:t>
            </a:r>
          </a:p>
          <a:p>
            <a:r>
              <a:rPr lang="en-US" sz="3600" dirty="0">
                <a:solidFill>
                  <a:srgbClr val="3B5B6F"/>
                </a:solidFill>
              </a:rPr>
              <a:t>Great VA and exam WNL OU</a:t>
            </a:r>
          </a:p>
          <a:p>
            <a:r>
              <a:rPr lang="en-US" sz="3600" dirty="0">
                <a:solidFill>
                  <a:srgbClr val="3B5B6F"/>
                </a:solidFill>
              </a:rPr>
              <a:t>HVF 30-2: WNL OD, small focal nasal scotoma OS</a:t>
            </a:r>
          </a:p>
          <a:p>
            <a:r>
              <a:rPr lang="en-US" sz="3600" b="1" dirty="0">
                <a:solidFill>
                  <a:srgbClr val="3B5B6F"/>
                </a:solidFill>
              </a:rPr>
              <a:t>Differential Diagnosis?</a:t>
            </a:r>
          </a:p>
          <a:p>
            <a:endParaRPr lang="en-US" dirty="0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69497AA-82FA-7917-EDAA-8BA82088EA5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43.532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29121" y="57772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3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Early Glaucoma</a:t>
            </a:r>
          </a:p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Focal chorioretinitis</a:t>
            </a:r>
          </a:p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Focal retinal scar</a:t>
            </a:r>
          </a:p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Mild optic neuropathy</a:t>
            </a:r>
          </a:p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Subacute cerebral infarct</a:t>
            </a:r>
          </a:p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Atypical Ocular Migraine</a:t>
            </a:r>
          </a:p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Functional Visual Field Loss</a:t>
            </a:r>
          </a:p>
          <a:p>
            <a:r>
              <a:rPr lang="en-US" sz="3600" b="1" dirty="0">
                <a:solidFill>
                  <a:srgbClr val="3B5B6F"/>
                </a:solidFill>
                <a:cs typeface="Arial" panose="020B0604020202020204" pitchFamily="34" charset="0"/>
              </a:rPr>
              <a:t>What work-up do we need?</a:t>
            </a:r>
          </a:p>
        </p:txBody>
      </p:sp>
      <p:pic>
        <p:nvPicPr>
          <p:cNvPr id="4" name="Audio Recording Nov 26, 2023 at 6:13:10 PM">
            <a:hlinkClick r:id="" action="ppaction://media"/>
            <a:extLst>
              <a:ext uri="{FF2B5EF4-FFF2-40B4-BE49-F238E27FC236}">
                <a16:creationId xmlns:a16="http://schemas.microsoft.com/office/drawing/2014/main" id="{CBBD7A95-2128-1202-39CF-60978812AC5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85.993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81871" y="588682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8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en-US" sz="3600" dirty="0">
                <a:solidFill>
                  <a:srgbClr val="3B5B6F"/>
                </a:solidFill>
              </a:rPr>
              <a:t>Bring MRI on CD to next appointment for review</a:t>
            </a:r>
          </a:p>
          <a:p>
            <a:pPr fontAlgn="t"/>
            <a:r>
              <a:rPr lang="en-US" sz="3600" dirty="0">
                <a:solidFill>
                  <a:srgbClr val="3B5B6F"/>
                </a:solidFill>
              </a:rPr>
              <a:t>Schedule ECHO</a:t>
            </a:r>
          </a:p>
          <a:p>
            <a:pPr fontAlgn="t"/>
            <a:r>
              <a:rPr lang="en-US" sz="3600" dirty="0">
                <a:solidFill>
                  <a:srgbClr val="3B5B6F"/>
                </a:solidFill>
              </a:rPr>
              <a:t>Vascular imaging of the head and neck (carotid duplex, CTA, MRA)</a:t>
            </a:r>
          </a:p>
        </p:txBody>
      </p:sp>
      <p:pic>
        <p:nvPicPr>
          <p:cNvPr id="4" name="Audio Recording Nov 26, 2023 at 6:18:37 PM">
            <a:hlinkClick r:id="" action="ppaction://media"/>
            <a:extLst>
              <a:ext uri="{FF2B5EF4-FFF2-40B4-BE49-F238E27FC236}">
                <a16:creationId xmlns:a16="http://schemas.microsoft.com/office/drawing/2014/main" id="{E09307DA-40D2-D6DF-95CD-81B8696BED8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61.8983" end="374.495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9106" y="58733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1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3B5B6F"/>
                </a:solidFill>
              </a:rPr>
              <a:t>Follow-up visit</a:t>
            </a:r>
            <a:endParaRPr lang="en-US" altLang="en-US" sz="3600" b="1" dirty="0">
              <a:solidFill>
                <a:srgbClr val="3B5B6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447800"/>
            <a:ext cx="9866243" cy="4058478"/>
          </a:xfrm>
        </p:spPr>
        <p:txBody>
          <a:bodyPr>
            <a:normAutofit fontScale="92500" lnSpcReduction="10000"/>
          </a:bodyPr>
          <a:lstStyle/>
          <a:p>
            <a:pPr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Vision stable</a:t>
            </a:r>
          </a:p>
          <a:p>
            <a:pPr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Exam unchanged</a:t>
            </a:r>
          </a:p>
          <a:p>
            <a:pPr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ECHO had an active order, but not completed yet</a:t>
            </a:r>
          </a:p>
          <a:p>
            <a:pPr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Carotid Duplex was WNL:</a:t>
            </a:r>
          </a:p>
          <a:p>
            <a:pPr lvl="1" fontAlgn="t"/>
            <a:r>
              <a:rPr lang="en-US" sz="3500" dirty="0">
                <a:solidFill>
                  <a:srgbClr val="3B5B6F"/>
                </a:solidFill>
                <a:cs typeface="Arial" panose="020B0604020202020204" pitchFamily="34" charset="0"/>
              </a:rPr>
              <a:t>“</a:t>
            </a:r>
            <a:r>
              <a:rPr lang="en-US" sz="3500" dirty="0">
                <a:solidFill>
                  <a:srgbClr val="3B5B6F"/>
                </a:solidFill>
              </a:rPr>
              <a:t>Impression: Normal common, internal, and external carotid arteries bilaterally. Antegrade flow vertebral artery bilaterally.”</a:t>
            </a:r>
          </a:p>
          <a:p>
            <a:pPr fontAlgn="t"/>
            <a:r>
              <a:rPr lang="en-US" sz="3600" dirty="0">
                <a:solidFill>
                  <a:srgbClr val="3B5B6F"/>
                </a:solidFill>
              </a:rPr>
              <a:t>Repeat HVF 30-2…</a:t>
            </a:r>
            <a:endParaRPr lang="en-US" sz="36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4DE32DF-F5AE-587A-31AB-C4E7911D107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71.846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50712" y="57793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3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HVF 30-2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F9818E-8B00-4A84-A659-D179DB888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176" y="1245702"/>
            <a:ext cx="4919670" cy="5028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C0A2C6-473B-4226-BC3A-96D78CFAB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918" y="1245702"/>
            <a:ext cx="5036307" cy="50284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728317-BF54-4044-8B7E-88B846FBDDC4}"/>
              </a:ext>
            </a:extLst>
          </p:cNvPr>
          <p:cNvSpPr txBox="1"/>
          <p:nvPr/>
        </p:nvSpPr>
        <p:spPr>
          <a:xfrm>
            <a:off x="304800" y="265021"/>
            <a:ext cx="4419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see here?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2405CB-BC50-DF4C-B7CB-BC987FAB1115}"/>
              </a:ext>
            </a:extLst>
          </p:cNvPr>
          <p:cNvSpPr/>
          <p:nvPr/>
        </p:nvSpPr>
        <p:spPr>
          <a:xfrm>
            <a:off x="4724600" y="1504952"/>
            <a:ext cx="1092823" cy="76531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97EF1F-6E7D-CB4E-A685-9D59FB192771}"/>
              </a:ext>
            </a:extLst>
          </p:cNvPr>
          <p:cNvSpPr/>
          <p:nvPr/>
        </p:nvSpPr>
        <p:spPr>
          <a:xfrm>
            <a:off x="10309156" y="1504952"/>
            <a:ext cx="1092823" cy="76531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F41A78-C782-7644-9458-7108AAB856AA}"/>
              </a:ext>
            </a:extLst>
          </p:cNvPr>
          <p:cNvSpPr txBox="1"/>
          <p:nvPr/>
        </p:nvSpPr>
        <p:spPr>
          <a:xfrm>
            <a:off x="2840545" y="90179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Eye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0CB614-292A-814A-B457-595908D36ABB}"/>
              </a:ext>
            </a:extLst>
          </p:cNvPr>
          <p:cNvSpPr txBox="1"/>
          <p:nvPr/>
        </p:nvSpPr>
        <p:spPr>
          <a:xfrm>
            <a:off x="8394541" y="87802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Eye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7DE1DBD-EFA4-A900-8E58-0ED428DC46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2.144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50712" y="3424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1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HVF 30-2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F9818E-8B00-4A84-A659-D179DB888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176" y="1245702"/>
            <a:ext cx="4919670" cy="50284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C0A2C6-473B-4226-BC3A-96D78CFAB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918" y="1245702"/>
            <a:ext cx="5036307" cy="50284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728317-BF54-4044-8B7E-88B846FBDDC4}"/>
              </a:ext>
            </a:extLst>
          </p:cNvPr>
          <p:cNvSpPr txBox="1"/>
          <p:nvPr/>
        </p:nvSpPr>
        <p:spPr>
          <a:xfrm>
            <a:off x="304800" y="249684"/>
            <a:ext cx="4419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you see here?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2405CB-BC50-DF4C-B7CB-BC987FAB1115}"/>
              </a:ext>
            </a:extLst>
          </p:cNvPr>
          <p:cNvSpPr/>
          <p:nvPr/>
        </p:nvSpPr>
        <p:spPr>
          <a:xfrm>
            <a:off x="4724600" y="1504952"/>
            <a:ext cx="1092823" cy="76531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97EF1F-6E7D-CB4E-A685-9D59FB192771}"/>
              </a:ext>
            </a:extLst>
          </p:cNvPr>
          <p:cNvSpPr/>
          <p:nvPr/>
        </p:nvSpPr>
        <p:spPr>
          <a:xfrm>
            <a:off x="10309156" y="1504952"/>
            <a:ext cx="1092823" cy="76531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7F00B0E-6335-4142-9A02-88DF572D3AB4}"/>
              </a:ext>
            </a:extLst>
          </p:cNvPr>
          <p:cNvCxnSpPr>
            <a:cxnSpLocks/>
          </p:cNvCxnSpPr>
          <p:nvPr/>
        </p:nvCxnSpPr>
        <p:spPr>
          <a:xfrm flipH="1" flipV="1">
            <a:off x="5063277" y="3349587"/>
            <a:ext cx="555588" cy="481170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999791-A222-C24D-AE16-99AAFB6E1D16}"/>
              </a:ext>
            </a:extLst>
          </p:cNvPr>
          <p:cNvCxnSpPr>
            <a:cxnSpLocks/>
          </p:cNvCxnSpPr>
          <p:nvPr/>
        </p:nvCxnSpPr>
        <p:spPr>
          <a:xfrm flipH="1" flipV="1">
            <a:off x="3860472" y="5793009"/>
            <a:ext cx="555588" cy="481170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F895577-0479-2940-A3CA-22E6D6775975}"/>
              </a:ext>
            </a:extLst>
          </p:cNvPr>
          <p:cNvSpPr txBox="1"/>
          <p:nvPr/>
        </p:nvSpPr>
        <p:spPr>
          <a:xfrm>
            <a:off x="2840545" y="916401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Eye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C3BA3-AAF3-494A-9BC1-84FF778353C7}"/>
              </a:ext>
            </a:extLst>
          </p:cNvPr>
          <p:cNvSpPr txBox="1"/>
          <p:nvPr/>
        </p:nvSpPr>
        <p:spPr>
          <a:xfrm>
            <a:off x="8394541" y="915973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Eye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6B8A95-7074-C846-5DD9-5C1EA8F7514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79.383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25087" y="2284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7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2B265-2ADE-5F43-9C9A-BFF98F162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3B5B6F"/>
                </a:solidFill>
              </a:rPr>
              <a:t>MRI scan uploaded from outside hospital…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1ED1ACE-9380-AC4B-AD66-BF5086B86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solidFill>
                  <a:srgbClr val="3B5B6F"/>
                </a:solidFill>
              </a:rPr>
              <a:t>Follow-up visit</a:t>
            </a:r>
            <a:endParaRPr lang="en-US" altLang="en-US" sz="3600" b="1" dirty="0">
              <a:solidFill>
                <a:srgbClr val="3B5B6F"/>
              </a:solidFill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2CD904-9D6F-B35C-36EE-7F6A2AA385C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18.582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53140" y="57439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6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15AA1-9A25-3146-8864-2DB1859F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3B5B6F"/>
                </a:solidFill>
              </a:rPr>
              <a:t>MRI from OSH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6D3F4-D926-3343-941F-9AC39849D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576" y="1325563"/>
            <a:ext cx="3256723" cy="901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3B5B6F"/>
                </a:solidFill>
              </a:rPr>
              <a:t>Axial T2 Flair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E2AC6-9F51-9B45-B17E-8E6CF07FF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7489" y="1083764"/>
            <a:ext cx="5157021" cy="566835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A669B3-51D2-184F-B6FB-6EFF25473C83}"/>
              </a:ext>
            </a:extLst>
          </p:cNvPr>
          <p:cNvSpPr txBox="1">
            <a:spLocks/>
          </p:cNvSpPr>
          <p:nvPr/>
        </p:nvSpPr>
        <p:spPr>
          <a:xfrm>
            <a:off x="-144432" y="2931356"/>
            <a:ext cx="3684731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>
                <a:solidFill>
                  <a:srgbClr val="3B5B6F"/>
                </a:solidFill>
              </a:rPr>
              <a:t>Do you notice any abnormalities?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BB125F-91D1-106E-ADAA-98F7C9DA313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44.314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95623" y="573151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8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2192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MRI scan from OSH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9CAC6-A84C-4A25-B3F6-436E28E75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489" y="1083764"/>
            <a:ext cx="5157021" cy="566835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436240D-EEBA-8448-AC6F-249AD95A9EDF}"/>
              </a:ext>
            </a:extLst>
          </p:cNvPr>
          <p:cNvCxnSpPr>
            <a:cxnSpLocks/>
          </p:cNvCxnSpPr>
          <p:nvPr/>
        </p:nvCxnSpPr>
        <p:spPr>
          <a:xfrm flipH="1" flipV="1">
            <a:off x="6652399" y="5119479"/>
            <a:ext cx="543531" cy="525947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99B83A-6CD8-034F-AAD8-64297D963D8C}"/>
              </a:ext>
            </a:extLst>
          </p:cNvPr>
          <p:cNvSpPr txBox="1">
            <a:spLocks/>
          </p:cNvSpPr>
          <p:nvPr/>
        </p:nvSpPr>
        <p:spPr>
          <a:xfrm>
            <a:off x="283576" y="1325563"/>
            <a:ext cx="3256723" cy="901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>
                <a:solidFill>
                  <a:srgbClr val="3B5B6F"/>
                </a:solidFill>
              </a:rPr>
              <a:t>Axial T2 Flair</a:t>
            </a:r>
            <a:endParaRPr lang="en-US" sz="3600" dirty="0">
              <a:solidFill>
                <a:srgbClr val="3B5B6F"/>
              </a:solidFill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2013D18-4BE7-4498-5890-2AA3796CE6D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14.219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95623" y="572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5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518617"/>
            <a:ext cx="9866243" cy="3820766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31-Year-Old Caucasian Male with history of migraines w/ aura and otherwise healthy who presents with p</a:t>
            </a:r>
            <a:r>
              <a:rPr lang="en-US" sz="3600" dirty="0">
                <a:solidFill>
                  <a:srgbClr val="3B5B6F"/>
                </a:solidFill>
              </a:rPr>
              <a:t>ersistent right-sided blurry/black spots in his vision both eyes</a:t>
            </a:r>
          </a:p>
          <a:p>
            <a:r>
              <a:rPr lang="en-US" sz="3600" dirty="0">
                <a:solidFill>
                  <a:srgbClr val="3B5B6F"/>
                </a:solidFill>
              </a:rPr>
              <a:t>Great VA and exam WNL OU</a:t>
            </a:r>
          </a:p>
          <a:p>
            <a:r>
              <a:rPr lang="en-US" sz="3600" dirty="0">
                <a:solidFill>
                  <a:srgbClr val="3B5B6F"/>
                </a:solidFill>
              </a:rPr>
              <a:t>HVF 30-2: WNL OD, small focal nasal scotoma OS</a:t>
            </a:r>
          </a:p>
          <a:p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MRI brain: 4 mm focus of enhancement in the L anterior occipital lobe</a:t>
            </a: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F30D8E-AE1A-4CEF-8EE8-B55FECC8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3B5B6F"/>
                </a:solidFill>
              </a:rPr>
              <a:t>Let’s review!</a:t>
            </a:r>
          </a:p>
        </p:txBody>
      </p:sp>
      <p:pic>
        <p:nvPicPr>
          <p:cNvPr id="4" name="Audio Recording Nov 26, 2023 at 8:01:42 PM">
            <a:hlinkClick r:id="" action="ppaction://media"/>
            <a:extLst>
              <a:ext uri="{FF2B5EF4-FFF2-40B4-BE49-F238E27FC236}">
                <a16:creationId xmlns:a16="http://schemas.microsoft.com/office/drawing/2014/main" id="{825EF23A-E8FC-12A7-92D5-0860E8B9CB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95318" y="5819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0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What is highest on your differential diagnosis? </a:t>
            </a:r>
          </a:p>
          <a:p>
            <a:pPr lvl="1"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What further work-up do we need? </a:t>
            </a: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F30D8E-AE1A-4CEF-8EE8-B55FECC8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3B5B6F"/>
                </a:solidFill>
              </a:rPr>
              <a:t>Review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47E0708-A69C-03BF-9042-E68DBBA147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45.26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98860" y="58801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9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Review MRI Brain with neuro-radiology</a:t>
            </a:r>
          </a:p>
          <a:p>
            <a:pPr lvl="1"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Schedule ECHO</a:t>
            </a: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F30D8E-AE1A-4CEF-8EE8-B55FECC8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3B5B6F"/>
                </a:solidFill>
              </a:rPr>
              <a:t>Plan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20A757-D8FA-1768-C15B-B2F46BAC927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78.8977" end="969.081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07420" y="5765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3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5035825" cy="4142845"/>
          </a:xfrm>
        </p:spPr>
        <p:txBody>
          <a:bodyPr>
            <a:normAutofit fontScale="85000" lnSpcReduction="20000"/>
          </a:bodyPr>
          <a:lstStyle/>
          <a:p>
            <a:pPr lvl="1"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MRI brain with a 4 mm focus of enhancement in L ant occipital lobe</a:t>
            </a:r>
          </a:p>
          <a:p>
            <a:pPr lvl="1" fontAlgn="t"/>
            <a:endParaRPr lang="en-US" sz="36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r>
              <a:rPr lang="en-US" sz="3600" dirty="0" err="1">
                <a:solidFill>
                  <a:srgbClr val="3B5B6F"/>
                </a:solidFill>
                <a:cs typeface="Arial" panose="020B0604020202020204" pitchFamily="34" charset="0"/>
              </a:rPr>
              <a:t>DDx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: </a:t>
            </a:r>
          </a:p>
          <a:p>
            <a:pPr lvl="2" fontAlgn="t"/>
            <a:r>
              <a:rPr 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small subacute embolic stroke</a:t>
            </a:r>
          </a:p>
          <a:p>
            <a:pPr lvl="2" fontAlgn="t"/>
            <a:r>
              <a:rPr 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small focus of demyelination</a:t>
            </a:r>
          </a:p>
          <a:p>
            <a:pPr lvl="2" fontAlgn="t"/>
            <a:r>
              <a:rPr 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small cavernous malformation with bleed</a:t>
            </a: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F30D8E-AE1A-4CEF-8EE8-B55FECC8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3B5B6F"/>
                </a:solidFill>
              </a:rPr>
              <a:t>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004414-5669-BF4A-BBEB-2D37DD787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6323" y="1394437"/>
            <a:ext cx="4280399" cy="470481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5A1A618-DD19-8A49-BEEA-5F97B00E8EBD}"/>
              </a:ext>
            </a:extLst>
          </p:cNvPr>
          <p:cNvCxnSpPr>
            <a:cxnSpLocks/>
          </p:cNvCxnSpPr>
          <p:nvPr/>
        </p:nvCxnSpPr>
        <p:spPr>
          <a:xfrm flipH="1" flipV="1">
            <a:off x="9210069" y="4695409"/>
            <a:ext cx="543531" cy="525947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Recording Nov 26, 2023 at 8:07:51 PM">
            <a:hlinkClick r:id="" action="ppaction://media"/>
            <a:extLst>
              <a:ext uri="{FF2B5EF4-FFF2-40B4-BE49-F238E27FC236}">
                <a16:creationId xmlns:a16="http://schemas.microsoft.com/office/drawing/2014/main" id="{95B27851-0736-ABFA-9008-E6F2C297BF5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3.4062" end="474.688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2620" y="58335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9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6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ECHO Report: “interatrial septum: Large (&gt;20 bubbles), early right-to-left shunt with injection of agitated saline, suggestive of a </a:t>
            </a:r>
            <a:r>
              <a:rPr lang="en-US" sz="3600" b="1" dirty="0">
                <a:solidFill>
                  <a:srgbClr val="3B5B6F"/>
                </a:solidFill>
                <a:cs typeface="Arial" panose="020B0604020202020204" pitchFamily="34" charset="0"/>
              </a:rPr>
              <a:t>PFO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”</a:t>
            </a:r>
          </a:p>
          <a:p>
            <a:pPr lvl="1"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Cardiology consult placed</a:t>
            </a:r>
          </a:p>
          <a:p>
            <a:pPr lvl="1"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Vascular neurology consult placed</a:t>
            </a: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F30D8E-AE1A-4CEF-8EE8-B55FECC8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3B5B6F"/>
                </a:solidFill>
              </a:rPr>
              <a:t>And the ECHO Results…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EA3311E-B762-45BC-B4B8-FF44BDD2AFB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56.009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1710" y="578866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7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Let’s look at the HVF 30-2 again…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C1DFB1D-AB33-84DF-D23A-760D95064E2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91.24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0831" y="569546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5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5029" y="13252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HVF 30-2 from outside eye clinic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D37F01-D9DB-46B7-AE41-C325BFC32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563027" y="1543182"/>
            <a:ext cx="3932715" cy="471235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75AF25-ECEC-406E-B2EC-404CB36DC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6535" y="1543181"/>
            <a:ext cx="3932715" cy="47123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51F543-8B93-DF44-9C2B-3E949A962F08}"/>
              </a:ext>
            </a:extLst>
          </p:cNvPr>
          <p:cNvSpPr/>
          <p:nvPr/>
        </p:nvSpPr>
        <p:spPr>
          <a:xfrm>
            <a:off x="4595796" y="1568883"/>
            <a:ext cx="821221" cy="576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C493DE-666B-2D4D-B297-E512E0E55F0A}"/>
              </a:ext>
            </a:extLst>
          </p:cNvPr>
          <p:cNvSpPr/>
          <p:nvPr/>
        </p:nvSpPr>
        <p:spPr>
          <a:xfrm>
            <a:off x="4288719" y="5468667"/>
            <a:ext cx="1400531" cy="7748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E33B65-28EB-B14B-91A6-C62E15C3B24F}"/>
              </a:ext>
            </a:extLst>
          </p:cNvPr>
          <p:cNvSpPr/>
          <p:nvPr/>
        </p:nvSpPr>
        <p:spPr>
          <a:xfrm>
            <a:off x="9389865" y="1568882"/>
            <a:ext cx="821221" cy="57692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C7EFA6-BC4A-F149-8930-7DD27852E386}"/>
              </a:ext>
            </a:extLst>
          </p:cNvPr>
          <p:cNvSpPr/>
          <p:nvPr/>
        </p:nvSpPr>
        <p:spPr>
          <a:xfrm>
            <a:off x="8889258" y="5572775"/>
            <a:ext cx="1606484" cy="6707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445A33-DA6E-6849-8A36-05C218A03BFF}"/>
              </a:ext>
            </a:extLst>
          </p:cNvPr>
          <p:cNvCxnSpPr>
            <a:cxnSpLocks/>
          </p:cNvCxnSpPr>
          <p:nvPr/>
        </p:nvCxnSpPr>
        <p:spPr>
          <a:xfrm flipH="1" flipV="1">
            <a:off x="5006406" y="3125805"/>
            <a:ext cx="410610" cy="416922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BC10B89-2CD3-A749-80F1-D477784B4792}"/>
              </a:ext>
            </a:extLst>
          </p:cNvPr>
          <p:cNvCxnSpPr>
            <a:cxnSpLocks/>
          </p:cNvCxnSpPr>
          <p:nvPr/>
        </p:nvCxnSpPr>
        <p:spPr>
          <a:xfrm flipH="1" flipV="1">
            <a:off x="4057525" y="5446027"/>
            <a:ext cx="130162" cy="410052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DE31BEB-CF31-F546-A5B1-4D1E91B6C8E1}"/>
              </a:ext>
            </a:extLst>
          </p:cNvPr>
          <p:cNvSpPr txBox="1"/>
          <p:nvPr/>
        </p:nvSpPr>
        <p:spPr>
          <a:xfrm>
            <a:off x="3006455" y="6346124"/>
            <a:ext cx="9073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congruous hemianopic scotoma hiding in the physiological blind spot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99C3291-AED3-0447-B7FA-DCCE1ECB7AE8}"/>
              </a:ext>
            </a:extLst>
          </p:cNvPr>
          <p:cNvCxnSpPr>
            <a:cxnSpLocks/>
          </p:cNvCxnSpPr>
          <p:nvPr/>
        </p:nvCxnSpPr>
        <p:spPr>
          <a:xfrm flipH="1" flipV="1">
            <a:off x="9722075" y="3156584"/>
            <a:ext cx="410610" cy="416922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D7ECB57-DEE4-B14A-86D3-33D1F3C27D64}"/>
              </a:ext>
            </a:extLst>
          </p:cNvPr>
          <p:cNvSpPr txBox="1"/>
          <p:nvPr/>
        </p:nvSpPr>
        <p:spPr>
          <a:xfrm>
            <a:off x="7936914" y="115625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Eye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5C918F-D6E6-6C4E-A888-45830CD30392}"/>
              </a:ext>
            </a:extLst>
          </p:cNvPr>
          <p:cNvSpPr txBox="1"/>
          <p:nvPr/>
        </p:nvSpPr>
        <p:spPr>
          <a:xfrm>
            <a:off x="3167518" y="115625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Eye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79" end="644.181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47400" y="53462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41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6212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Repeat HVF 30-2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 fontAlgn="t">
              <a:buNone/>
            </a:pP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fontAlgn="t"/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F9818E-8B00-4A84-A659-D179DB888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5845" y="1563397"/>
            <a:ext cx="4375286" cy="44720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C0A2C6-473B-4226-BC3A-96D78CFAB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001" y="1558063"/>
            <a:ext cx="4484359" cy="447738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62405CB-BC50-DF4C-B7CB-BC987FAB1115}"/>
              </a:ext>
            </a:extLst>
          </p:cNvPr>
          <p:cNvSpPr/>
          <p:nvPr/>
        </p:nvSpPr>
        <p:spPr>
          <a:xfrm>
            <a:off x="4801271" y="1813496"/>
            <a:ext cx="928720" cy="4811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97EF1F-6E7D-CB4E-A685-9D59FB192771}"/>
              </a:ext>
            </a:extLst>
          </p:cNvPr>
          <p:cNvSpPr/>
          <p:nvPr/>
        </p:nvSpPr>
        <p:spPr>
          <a:xfrm>
            <a:off x="9689362" y="1813497"/>
            <a:ext cx="912362" cy="48117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863C666-A593-A64F-A626-43E597CD04D0}"/>
              </a:ext>
            </a:extLst>
          </p:cNvPr>
          <p:cNvCxnSpPr>
            <a:cxnSpLocks/>
          </p:cNvCxnSpPr>
          <p:nvPr/>
        </p:nvCxnSpPr>
        <p:spPr>
          <a:xfrm flipH="1" flipV="1">
            <a:off x="9957454" y="3409131"/>
            <a:ext cx="538268" cy="487008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D8A761A-1C40-3845-83D9-BF6A2AABFE37}"/>
              </a:ext>
            </a:extLst>
          </p:cNvPr>
          <p:cNvCxnSpPr>
            <a:cxnSpLocks/>
          </p:cNvCxnSpPr>
          <p:nvPr/>
        </p:nvCxnSpPr>
        <p:spPr>
          <a:xfrm flipH="1" flipV="1">
            <a:off x="5118344" y="3429000"/>
            <a:ext cx="538268" cy="487008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D6DFC69-C21B-E847-A363-C7BDB0D9078A}"/>
              </a:ext>
            </a:extLst>
          </p:cNvPr>
          <p:cNvCxnSpPr>
            <a:cxnSpLocks/>
          </p:cNvCxnSpPr>
          <p:nvPr/>
        </p:nvCxnSpPr>
        <p:spPr>
          <a:xfrm flipH="1" flipV="1">
            <a:off x="4040359" y="5581581"/>
            <a:ext cx="399119" cy="453869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8E5FA43-58B4-2348-AE9D-0501DB5FEB23}"/>
              </a:ext>
            </a:extLst>
          </p:cNvPr>
          <p:cNvSpPr txBox="1"/>
          <p:nvPr/>
        </p:nvSpPr>
        <p:spPr>
          <a:xfrm>
            <a:off x="3108654" y="1167056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Eye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AC13A8-DC14-F348-B813-F8E2B28E6F2E}"/>
              </a:ext>
            </a:extLst>
          </p:cNvPr>
          <p:cNvSpPr txBox="1"/>
          <p:nvPr/>
        </p:nvSpPr>
        <p:spPr>
          <a:xfrm>
            <a:off x="7921018" y="1167056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Eye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E31BEB-CF31-F546-A5B1-4D1E91B6C8E1}"/>
              </a:ext>
            </a:extLst>
          </p:cNvPr>
          <p:cNvSpPr txBox="1"/>
          <p:nvPr/>
        </p:nvSpPr>
        <p:spPr>
          <a:xfrm>
            <a:off x="3006455" y="6294686"/>
            <a:ext cx="9073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congruous hemianopic scotoma hiding in the physiological blind spot</a:t>
            </a: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98" end="736.260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56153" y="54391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34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4435" y="234033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Homonymous Hemianopia (HH)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57880" y="1377033"/>
            <a:ext cx="8348941" cy="3820766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solidFill>
                  <a:srgbClr val="3B5B6F"/>
                </a:solidFill>
              </a:rPr>
              <a:t>loss of one half of the visual field in both eyes respecting the vertical meridian</a:t>
            </a:r>
          </a:p>
          <a:p>
            <a:pPr lvl="1"/>
            <a:endParaRPr lang="en-US" dirty="0">
              <a:solidFill>
                <a:srgbClr val="3B5B6F"/>
              </a:solidFill>
            </a:endParaRPr>
          </a:p>
          <a:p>
            <a:pPr lvl="1"/>
            <a:r>
              <a:rPr lang="en-US" dirty="0">
                <a:solidFill>
                  <a:srgbClr val="3B5B6F"/>
                </a:solidFill>
              </a:rPr>
              <a:t>any injury to the retro-chiasmal visual pathway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B947B7-16AB-4C81-A9DD-A98EBE26E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1526" y="3057220"/>
            <a:ext cx="4702814" cy="34566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7F1F88-03E2-4F68-8B36-B5F94ECC5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9334" y="304800"/>
            <a:ext cx="3898231" cy="6303662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44.086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7023" y="39031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6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Differential Diagnosis for HH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en-US" sz="4600" dirty="0">
                <a:solidFill>
                  <a:srgbClr val="3B5B6F"/>
                </a:solidFill>
              </a:rPr>
              <a:t>Vascular – stroke, venous thrombosis, vasculitis</a:t>
            </a:r>
          </a:p>
          <a:p>
            <a:pPr lvl="1"/>
            <a:endParaRPr lang="en-US" sz="4600" dirty="0">
              <a:solidFill>
                <a:srgbClr val="3B5B6F"/>
              </a:solidFill>
            </a:endParaRPr>
          </a:p>
          <a:p>
            <a:pPr lvl="1"/>
            <a:r>
              <a:rPr lang="en-US" sz="4600" dirty="0">
                <a:solidFill>
                  <a:srgbClr val="3B5B6F"/>
                </a:solidFill>
              </a:rPr>
              <a:t>Neurologic – seizures, posterior cortical atrophy, multiple sclerosis, sarcoidosis</a:t>
            </a:r>
          </a:p>
          <a:p>
            <a:pPr lvl="1"/>
            <a:endParaRPr lang="en-US" sz="4600" dirty="0">
              <a:solidFill>
                <a:srgbClr val="3B5B6F"/>
              </a:solidFill>
            </a:endParaRPr>
          </a:p>
          <a:p>
            <a:pPr lvl="1"/>
            <a:r>
              <a:rPr lang="en-US" sz="4600" dirty="0">
                <a:solidFill>
                  <a:srgbClr val="3B5B6F"/>
                </a:solidFill>
              </a:rPr>
              <a:t>Infectious – abscess, encephalomyelitis, toxoplasmosis, cysticercosis</a:t>
            </a:r>
          </a:p>
          <a:p>
            <a:pPr lvl="1"/>
            <a:endParaRPr lang="en-US" sz="4600" dirty="0">
              <a:solidFill>
                <a:srgbClr val="3B5B6F"/>
              </a:solidFill>
            </a:endParaRPr>
          </a:p>
          <a:p>
            <a:pPr lvl="1"/>
            <a:r>
              <a:rPr lang="en-US" sz="4600" dirty="0">
                <a:solidFill>
                  <a:srgbClr val="3B5B6F"/>
                </a:solidFill>
              </a:rPr>
              <a:t>Iatrogenic – radiation necrosis</a:t>
            </a:r>
          </a:p>
          <a:p>
            <a:endParaRPr lang="en-US" b="1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D0031C-FA6D-4A10-2AF6-86A6F143ED7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85.47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50712" y="574399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8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3B5B6F"/>
                </a:solidFill>
              </a:rPr>
              <a:t>Homonymous hemianopia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A60AA-2B28-4C60-9957-B0C3D846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9866243" cy="382076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3B5B6F"/>
                </a:solidFill>
              </a:rPr>
              <a:t>Stroke accounted for 69.7% of patients with homonymous hemianopia - mean age of 58 </a:t>
            </a:r>
          </a:p>
          <a:p>
            <a:r>
              <a:rPr lang="en-US" sz="3200" dirty="0">
                <a:solidFill>
                  <a:srgbClr val="3B5B6F"/>
                </a:solidFill>
              </a:rPr>
              <a:t>Other causes (head trauma, surgery, inflammatory conditions) - mean age of 36</a:t>
            </a:r>
          </a:p>
          <a:p>
            <a:r>
              <a:rPr lang="en-US" sz="3200" dirty="0">
                <a:solidFill>
                  <a:srgbClr val="3B5B6F"/>
                </a:solidFill>
              </a:rPr>
              <a:t>Lesions of the </a:t>
            </a:r>
            <a:r>
              <a:rPr lang="en-US" sz="3200" u="sng" dirty="0">
                <a:solidFill>
                  <a:srgbClr val="3B5B6F"/>
                </a:solidFill>
              </a:rPr>
              <a:t>occipital area</a:t>
            </a:r>
            <a:r>
              <a:rPr lang="en-US" sz="3200" dirty="0">
                <a:solidFill>
                  <a:srgbClr val="3B5B6F"/>
                </a:solidFill>
              </a:rPr>
              <a:t> were most common in stroke patients (54%) followed by lesions of the optic radiations (33%), and optic tract (6%)</a:t>
            </a:r>
          </a:p>
          <a:p>
            <a:endParaRPr lang="en-US" sz="3200" dirty="0">
              <a:solidFill>
                <a:srgbClr val="3B5B6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CDF220-F889-3C72-371E-A027E79D976F}"/>
              </a:ext>
            </a:extLst>
          </p:cNvPr>
          <p:cNvSpPr txBox="1"/>
          <p:nvPr/>
        </p:nvSpPr>
        <p:spPr>
          <a:xfrm>
            <a:off x="3818964" y="5932249"/>
            <a:ext cx="58091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Zhang X, Kedar S, Lynn MJ, Newman NJ, </a:t>
            </a:r>
            <a:r>
              <a:rPr lang="en-US" sz="1400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Biousse</a:t>
            </a:r>
            <a:r>
              <a:rPr lang="en-US" sz="14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V. Homonymous hemianopias: clinical-anatomic correlations in 904 cases. </a:t>
            </a:r>
            <a:r>
              <a:rPr lang="en-US" sz="1400" i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Neurology. </a:t>
            </a:r>
            <a:r>
              <a:rPr lang="en-US" sz="14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2006 Mar 28;66(6):906-10.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7DBDDDB-27D1-963F-ABC7-43D7BDEC157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3.637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70493" y="56912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0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B18CC-8273-4E12-BD30-3D803A148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3B5B6F"/>
                </a:solidFill>
              </a:rPr>
              <a:t>Future Plan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F4C4A-F8FE-44A6-9C07-BB13BACA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3B5B6F"/>
                </a:solidFill>
              </a:rPr>
              <a:t>Closure of Patent Foramen </a:t>
            </a:r>
            <a:r>
              <a:rPr lang="en-US" sz="3600" dirty="0" err="1">
                <a:solidFill>
                  <a:srgbClr val="3B5B6F"/>
                </a:solidFill>
              </a:rPr>
              <a:t>Ovale</a:t>
            </a:r>
            <a:r>
              <a:rPr lang="en-US" sz="3600" dirty="0">
                <a:solidFill>
                  <a:srgbClr val="3B5B6F"/>
                </a:solidFill>
              </a:rPr>
              <a:t> (PFO) with cardiology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8442F3C-A442-94C6-6C97-6FA8346E03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38840" y="56831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0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666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3B5B6F"/>
                </a:solidFill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3B5B6F"/>
                </a:solidFill>
              </a:rPr>
              <a:t>Trust, but verify! </a:t>
            </a:r>
          </a:p>
          <a:p>
            <a:pPr lvl="1"/>
            <a:r>
              <a:rPr lang="en-US" sz="3200" b="1" dirty="0">
                <a:solidFill>
                  <a:srgbClr val="3B5B6F"/>
                </a:solidFill>
              </a:rPr>
              <a:t>Always review neuro-imaging</a:t>
            </a:r>
          </a:p>
          <a:p>
            <a:r>
              <a:rPr lang="en-US" sz="3600" dirty="0">
                <a:solidFill>
                  <a:srgbClr val="3B5B6F"/>
                </a:solidFill>
              </a:rPr>
              <a:t>If your patient develops a homonymous hemianopia, a comprehensive stroke work-up is warranted</a:t>
            </a:r>
          </a:p>
          <a:p>
            <a:pPr lvl="1"/>
            <a:r>
              <a:rPr lang="en-US" sz="3200" b="1" dirty="0">
                <a:solidFill>
                  <a:srgbClr val="3B5B6F"/>
                </a:solidFill>
              </a:rPr>
              <a:t>MRI brain and orbits with and without contrast, ECHO, and vascular imaging of the head and neck (carotid duplex, CTA, MRA)</a:t>
            </a:r>
          </a:p>
        </p:txBody>
      </p:sp>
      <p:pic>
        <p:nvPicPr>
          <p:cNvPr id="5" name="Audio Recording Nov 26, 2023 at 8:22:15 PM">
            <a:hlinkClick r:id="" action="ppaction://media"/>
            <a:extLst>
              <a:ext uri="{FF2B5EF4-FFF2-40B4-BE49-F238E27FC236}">
                <a16:creationId xmlns:a16="http://schemas.microsoft.com/office/drawing/2014/main" id="{E8D9AC29-291B-0C21-E4A6-A68051A610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54976" y="56800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9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4"/>
    </mc:Choice>
    <mc:Fallback xmlns="">
      <p:transition spd="slow" advTm="13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98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3B5B6F"/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5993"/>
            <a:ext cx="12191999" cy="4845269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3B5B6F"/>
                </a:solidFill>
              </a:rPr>
              <a:t>https://www.stroke.nih.gov/documents/NIH_Stroke_Scale_508C.pdf.</a:t>
            </a:r>
          </a:p>
          <a:p>
            <a:r>
              <a:rPr lang="en-US" sz="2000" dirty="0">
                <a:solidFill>
                  <a:srgbClr val="3B5B6F"/>
                </a:solidFill>
              </a:rPr>
              <a:t>Ruddy J, Cardenas AC. Hemianopsia. [Updated 2022 Aug 8]. In: </a:t>
            </a:r>
            <a:r>
              <a:rPr lang="en-US" sz="2000" dirty="0" err="1">
                <a:solidFill>
                  <a:srgbClr val="3B5B6F"/>
                </a:solidFill>
              </a:rPr>
              <a:t>StatPearls</a:t>
            </a:r>
            <a:r>
              <a:rPr lang="en-US" sz="2000" dirty="0">
                <a:solidFill>
                  <a:srgbClr val="3B5B6F"/>
                </a:solidFill>
              </a:rPr>
              <a:t> [Internet]. Treasure Island (FL): </a:t>
            </a:r>
            <a:r>
              <a:rPr lang="en-US" sz="2000" dirty="0" err="1">
                <a:solidFill>
                  <a:srgbClr val="3B5B6F"/>
                </a:solidFill>
              </a:rPr>
              <a:t>StatPearls</a:t>
            </a:r>
            <a:r>
              <a:rPr lang="en-US" sz="2000" dirty="0">
                <a:solidFill>
                  <a:srgbClr val="3B5B6F"/>
                </a:solidFill>
              </a:rPr>
              <a:t> Publishing; 2023 Jan-. Available from: https://www.ncbi.nlm.nih.gov/books/NBK562262/.</a:t>
            </a:r>
          </a:p>
          <a:p>
            <a:r>
              <a:rPr lang="en-US" sz="2000" dirty="0">
                <a:solidFill>
                  <a:srgbClr val="3B5B6F"/>
                </a:solidFill>
              </a:rPr>
              <a:t>https://www.nanosweb.org/i4a/pages/index.cfm?pageid=4166.</a:t>
            </a:r>
          </a:p>
          <a:p>
            <a:r>
              <a:rPr lang="en-US" sz="2000" dirty="0">
                <a:solidFill>
                  <a:srgbClr val="3B5B6F"/>
                </a:solidFill>
              </a:rPr>
              <a:t>https://morancore.utah.edu/basic-ophthalmology-review/hemianopsia/.</a:t>
            </a:r>
          </a:p>
          <a:p>
            <a:r>
              <a:rPr lang="en-US" sz="2000" dirty="0">
                <a:solidFill>
                  <a:srgbClr val="3B5B6F"/>
                </a:solidFill>
              </a:rPr>
              <a:t>Zhang X, </a:t>
            </a:r>
            <a:r>
              <a:rPr lang="en-US" sz="2000" dirty="0" err="1">
                <a:solidFill>
                  <a:srgbClr val="3B5B6F"/>
                </a:solidFill>
              </a:rPr>
              <a:t>Kedar</a:t>
            </a:r>
            <a:r>
              <a:rPr lang="en-US" sz="2000" dirty="0">
                <a:solidFill>
                  <a:srgbClr val="3B5B6F"/>
                </a:solidFill>
              </a:rPr>
              <a:t> S, Lynn MJ, Newman NJ, </a:t>
            </a:r>
            <a:r>
              <a:rPr lang="en-US" sz="2000" dirty="0" err="1">
                <a:solidFill>
                  <a:srgbClr val="3B5B6F"/>
                </a:solidFill>
              </a:rPr>
              <a:t>Biousse</a:t>
            </a:r>
            <a:r>
              <a:rPr lang="en-US" sz="2000" dirty="0">
                <a:solidFill>
                  <a:srgbClr val="3B5B6F"/>
                </a:solidFill>
              </a:rPr>
              <a:t> V. Homonymous hemianopias: clinical-anatomic correlations in 904 cases. </a:t>
            </a:r>
            <a:r>
              <a:rPr lang="en-US" sz="2000" i="1" dirty="0">
                <a:solidFill>
                  <a:srgbClr val="3B5B6F"/>
                </a:solidFill>
              </a:rPr>
              <a:t>Neurology.</a:t>
            </a:r>
            <a:r>
              <a:rPr lang="en-US" sz="2000" dirty="0">
                <a:solidFill>
                  <a:srgbClr val="3B5B6F"/>
                </a:solidFill>
              </a:rPr>
              <a:t> 2006 Mar 28;66(6):906-10.</a:t>
            </a:r>
          </a:p>
          <a:p>
            <a:r>
              <a:rPr lang="en-US" sz="2000" dirty="0" err="1">
                <a:solidFill>
                  <a:srgbClr val="3B5B6F"/>
                </a:solidFill>
              </a:rPr>
              <a:t>Wolberg</a:t>
            </a:r>
            <a:r>
              <a:rPr lang="en-US" sz="2000" dirty="0">
                <a:solidFill>
                  <a:srgbClr val="3B5B6F"/>
                </a:solidFill>
              </a:rPr>
              <a:t> A, Kapoor N. Homonymous Hemianopsia. [Updated 2022 Jun 27]. In: </a:t>
            </a:r>
            <a:r>
              <a:rPr lang="en-US" sz="2000" dirty="0" err="1">
                <a:solidFill>
                  <a:srgbClr val="3B5B6F"/>
                </a:solidFill>
              </a:rPr>
              <a:t>StatPearls</a:t>
            </a:r>
            <a:r>
              <a:rPr lang="en-US" sz="2000" dirty="0">
                <a:solidFill>
                  <a:srgbClr val="3B5B6F"/>
                </a:solidFill>
              </a:rPr>
              <a:t> [Internet]. Treasure Island (FL): </a:t>
            </a:r>
            <a:r>
              <a:rPr lang="en-US" sz="2000" dirty="0" err="1">
                <a:solidFill>
                  <a:srgbClr val="3B5B6F"/>
                </a:solidFill>
              </a:rPr>
              <a:t>StatPearls</a:t>
            </a:r>
            <a:r>
              <a:rPr lang="en-US" sz="2000" dirty="0">
                <a:solidFill>
                  <a:srgbClr val="3B5B6F"/>
                </a:solidFill>
              </a:rPr>
              <a:t> Publishing; 2023 Jan-. Available from: https://www.ncbi.nlm.nih.gov/books/NBK558929/.</a:t>
            </a:r>
          </a:p>
          <a:p>
            <a:endParaRPr lang="en-US" sz="2000" dirty="0">
              <a:solidFill>
                <a:srgbClr val="3B5B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"/>
    </mc:Choice>
    <mc:Fallback xmlns="">
      <p:transition spd="slow" advTm="103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C508C8-17EA-4312-942B-AF1A4F5C64C5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732D6FB-FC0F-49CE-948B-30F47F0537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5D251E-1A7E-4CB1-96ED-10C6349418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2836</TotalTime>
  <Words>1129</Words>
  <Application>Microsoft Office PowerPoint</Application>
  <PresentationFormat>Widescreen</PresentationFormat>
  <Paragraphs>167</Paragraphs>
  <Slides>33</Slides>
  <Notes>30</Notes>
  <HiddenSlides>0</HiddenSlides>
  <MMClips>32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Hiding in plain sight</vt:lpstr>
      <vt:lpstr>31-Year-Old Caucasian Male with R-sided vision loss</vt:lpstr>
      <vt:lpstr>History</vt:lpstr>
      <vt:lpstr>Symptoms</vt:lpstr>
      <vt:lpstr>Additional History</vt:lpstr>
      <vt:lpstr>Initial Eye Examination</vt:lpstr>
      <vt:lpstr>Initial Eye Examination</vt:lpstr>
      <vt:lpstr>Initial Eye Examination</vt:lpstr>
      <vt:lpstr>HVF 30-2</vt:lpstr>
      <vt:lpstr>HVF 30-2</vt:lpstr>
      <vt:lpstr>Time to think!</vt:lpstr>
      <vt:lpstr>Differential Diagnosis</vt:lpstr>
      <vt:lpstr>Plan</vt:lpstr>
      <vt:lpstr>Follow-up visit</vt:lpstr>
      <vt:lpstr>HVF 30-2</vt:lpstr>
      <vt:lpstr>HVF 30-2</vt:lpstr>
      <vt:lpstr>Follow-up visit</vt:lpstr>
      <vt:lpstr>MRI from OSH</vt:lpstr>
      <vt:lpstr>MRI scan from OSH</vt:lpstr>
      <vt:lpstr>Let’s review!</vt:lpstr>
      <vt:lpstr>Review</vt:lpstr>
      <vt:lpstr>Plan</vt:lpstr>
      <vt:lpstr>Results</vt:lpstr>
      <vt:lpstr>And the ECHO Results…</vt:lpstr>
      <vt:lpstr>PowerPoint Presentation</vt:lpstr>
      <vt:lpstr>HVF 30-2 from outside eye clinic</vt:lpstr>
      <vt:lpstr>Repeat HVF 30-2</vt:lpstr>
      <vt:lpstr>Homonymous Hemianopia (HH)</vt:lpstr>
      <vt:lpstr>Differential Diagnosis for HH</vt:lpstr>
      <vt:lpstr>Homonymous hemianopia</vt:lpstr>
      <vt:lpstr>Future Plan</vt:lpstr>
      <vt:lpstr>Summary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Chacko, Joseph</cp:lastModifiedBy>
  <cp:revision>250</cp:revision>
  <dcterms:created xsi:type="dcterms:W3CDTF">2020-07-23T19:54:38Z</dcterms:created>
  <dcterms:modified xsi:type="dcterms:W3CDTF">2024-01-28T18:33:40Z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  <property fmtid="{D5CDD505-2E9C-101B-9397-08002B2CF9AE}" pid="3" name="MSIP_Label_8ca390d5-a4f3-448c-8368-24080179bc53_Enabled">
    <vt:lpwstr>true</vt:lpwstr>
  </property>
  <property fmtid="{D5CDD505-2E9C-101B-9397-08002B2CF9AE}" pid="4" name="MSIP_Label_8ca390d5-a4f3-448c-8368-24080179bc53_SetDate">
    <vt:lpwstr>2023-07-20T23:19:32Z</vt:lpwstr>
  </property>
  <property fmtid="{D5CDD505-2E9C-101B-9397-08002B2CF9AE}" pid="5" name="MSIP_Label_8ca390d5-a4f3-448c-8368-24080179bc53_Method">
    <vt:lpwstr>Standard</vt:lpwstr>
  </property>
  <property fmtid="{D5CDD505-2E9C-101B-9397-08002B2CF9AE}" pid="6" name="MSIP_Label_8ca390d5-a4f3-448c-8368-24080179bc53_Name">
    <vt:lpwstr>Low Risk</vt:lpwstr>
  </property>
  <property fmtid="{D5CDD505-2E9C-101B-9397-08002B2CF9AE}" pid="7" name="MSIP_Label_8ca390d5-a4f3-448c-8368-24080179bc53_SiteId">
    <vt:lpwstr>5b703aa0-061f-4ed9-beca-765a39ee1304</vt:lpwstr>
  </property>
  <property fmtid="{D5CDD505-2E9C-101B-9397-08002B2CF9AE}" pid="8" name="MSIP_Label_8ca390d5-a4f3-448c-8368-24080179bc53_ActionId">
    <vt:lpwstr>845a70b8-9df4-46af-bbba-e7cd0319e433</vt:lpwstr>
  </property>
  <property fmtid="{D5CDD505-2E9C-101B-9397-08002B2CF9AE}" pid="9" name="MSIP_Label_8ca390d5-a4f3-448c-8368-24080179bc53_ContentBits">
    <vt:lpwstr>0</vt:lpwstr>
  </property>
</Properties>
</file>