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sldIdLst>
    <p:sldId id="258" r:id="rId5"/>
    <p:sldId id="259" r:id="rId6"/>
    <p:sldId id="264" r:id="rId7"/>
    <p:sldId id="261" r:id="rId8"/>
    <p:sldId id="263" r:id="rId9"/>
    <p:sldId id="312" r:id="rId10"/>
    <p:sldId id="293" r:id="rId11"/>
    <p:sldId id="306" r:id="rId12"/>
    <p:sldId id="282" r:id="rId13"/>
    <p:sldId id="303" r:id="rId14"/>
    <p:sldId id="295" r:id="rId15"/>
    <p:sldId id="284" r:id="rId16"/>
    <p:sldId id="296" r:id="rId17"/>
    <p:sldId id="268" r:id="rId18"/>
    <p:sldId id="297" r:id="rId19"/>
    <p:sldId id="302" r:id="rId20"/>
    <p:sldId id="267" r:id="rId21"/>
    <p:sldId id="294" r:id="rId22"/>
    <p:sldId id="298" r:id="rId23"/>
    <p:sldId id="272" r:id="rId24"/>
    <p:sldId id="300" r:id="rId25"/>
    <p:sldId id="299" r:id="rId26"/>
    <p:sldId id="273" r:id="rId27"/>
    <p:sldId id="269" r:id="rId28"/>
    <p:sldId id="274" r:id="rId29"/>
    <p:sldId id="292" r:id="rId30"/>
    <p:sldId id="279" r:id="rId31"/>
    <p:sldId id="314" r:id="rId32"/>
    <p:sldId id="313" r:id="rId33"/>
    <p:sldId id="290" r:id="rId34"/>
    <p:sldId id="281" r:id="rId35"/>
    <p:sldId id="304" r:id="rId36"/>
    <p:sldId id="287" r:id="rId37"/>
    <p:sldId id="305" r:id="rId38"/>
    <p:sldId id="288" r:id="rId39"/>
    <p:sldId id="280" r:id="rId40"/>
    <p:sldId id="285" r:id="rId41"/>
    <p:sldId id="27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B6F"/>
    <a:srgbClr val="FFFF00"/>
    <a:srgbClr val="62B5BB"/>
    <a:srgbClr val="4B748B"/>
    <a:srgbClr val="1F939A"/>
    <a:srgbClr val="FFFFFF"/>
    <a:srgbClr val="55829B"/>
    <a:srgbClr val="0F2B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87"/>
    <p:restoredTop sz="94673"/>
  </p:normalViewPr>
  <p:slideViewPr>
    <p:cSldViewPr snapToGrid="0">
      <p:cViewPr varScale="1">
        <p:scale>
          <a:sx n="59" d="100"/>
          <a:sy n="59" d="100"/>
        </p:scale>
        <p:origin x="200" y="1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48579F-083A-A842-814A-5F20906FEC22}" type="doc">
      <dgm:prSet loTypeId="urn:microsoft.com/office/officeart/2005/8/layout/default" loCatId="" qsTypeId="urn:microsoft.com/office/officeart/2005/8/quickstyle/simple1" qsCatId="simple" csTypeId="urn:microsoft.com/office/officeart/2005/8/colors/accent0_3" csCatId="mainScheme" phldr="1"/>
      <dgm:spPr/>
    </dgm:pt>
    <dgm:pt modelId="{E0297198-4D4C-5445-A589-F436A9057529}">
      <dgm:prSet phldrT="[Text]"/>
      <dgm:spPr/>
      <dgm:t>
        <a:bodyPr/>
        <a:lstStyle/>
        <a:p>
          <a:r>
            <a:rPr lang="en-US" err="1"/>
            <a:t>Circumpapillary</a:t>
          </a:r>
          <a:r>
            <a:rPr lang="en-US"/>
            <a:t> </a:t>
          </a:r>
          <a:r>
            <a:rPr lang="en-US" err="1"/>
            <a:t>telangiectatic</a:t>
          </a:r>
          <a:r>
            <a:rPr lang="en-US"/>
            <a:t> </a:t>
          </a:r>
          <a:r>
            <a:rPr lang="en-US" err="1"/>
            <a:t>microangiopathy</a:t>
          </a:r>
          <a:endParaRPr lang="en-US"/>
        </a:p>
      </dgm:t>
    </dgm:pt>
    <dgm:pt modelId="{5E353DAE-94F3-774F-BE68-111052209837}" type="parTrans" cxnId="{1C07C798-2E33-424D-8A2B-B0A01A4257B5}">
      <dgm:prSet/>
      <dgm:spPr/>
      <dgm:t>
        <a:bodyPr/>
        <a:lstStyle/>
        <a:p>
          <a:endParaRPr lang="en-US"/>
        </a:p>
      </dgm:t>
    </dgm:pt>
    <dgm:pt modelId="{43F4A3F7-651F-0B44-A856-A9C9E1148698}" type="sibTrans" cxnId="{1C07C798-2E33-424D-8A2B-B0A01A4257B5}">
      <dgm:prSet/>
      <dgm:spPr/>
      <dgm:t>
        <a:bodyPr/>
        <a:lstStyle/>
        <a:p>
          <a:endParaRPr lang="en-US"/>
        </a:p>
      </dgm:t>
    </dgm:pt>
    <dgm:pt modelId="{48CD269D-F02A-D54C-AE5D-5408AB4AA58E}">
      <dgm:prSet phldrT="[Text]"/>
      <dgm:spPr/>
      <dgm:t>
        <a:bodyPr/>
        <a:lstStyle/>
        <a:p>
          <a:r>
            <a:rPr lang="en-US"/>
            <a:t>No leakage on fluorescein angiography</a:t>
          </a:r>
        </a:p>
      </dgm:t>
    </dgm:pt>
    <dgm:pt modelId="{2A1E6AC3-8821-C54C-B9B7-FFFA64808710}" type="parTrans" cxnId="{C0D4EF7F-E367-744E-BEF9-3E41E6E1BC9E}">
      <dgm:prSet/>
      <dgm:spPr/>
      <dgm:t>
        <a:bodyPr/>
        <a:lstStyle/>
        <a:p>
          <a:endParaRPr lang="en-US"/>
        </a:p>
      </dgm:t>
    </dgm:pt>
    <dgm:pt modelId="{02EC23E1-99A7-BB41-8DF9-EFD92B8D7E25}" type="sibTrans" cxnId="{C0D4EF7F-E367-744E-BEF9-3E41E6E1BC9E}">
      <dgm:prSet/>
      <dgm:spPr/>
      <dgm:t>
        <a:bodyPr/>
        <a:lstStyle/>
        <a:p>
          <a:endParaRPr lang="en-US"/>
        </a:p>
      </dgm:t>
    </dgm:pt>
    <dgm:pt modelId="{E15C7160-2A50-A248-AF7E-6F5DDE9FC460}">
      <dgm:prSet phldrT="[Text]"/>
      <dgm:spPr/>
      <dgm:t>
        <a:bodyPr/>
        <a:lstStyle/>
        <a:p>
          <a:r>
            <a:rPr lang="en-US"/>
            <a:t>Swelling of nerve fiber layer around disc (pseudo-edema)</a:t>
          </a:r>
        </a:p>
      </dgm:t>
    </dgm:pt>
    <dgm:pt modelId="{9FC3BA2D-D7BA-C044-AA31-6DD9FAA275B6}" type="parTrans" cxnId="{82475C6E-CE46-BA4F-A9F5-8CF7C7CA9FAE}">
      <dgm:prSet/>
      <dgm:spPr/>
      <dgm:t>
        <a:bodyPr/>
        <a:lstStyle/>
        <a:p>
          <a:endParaRPr lang="en-US"/>
        </a:p>
      </dgm:t>
    </dgm:pt>
    <dgm:pt modelId="{5B9FAFB8-AED5-6040-89A1-415684B8613D}" type="sibTrans" cxnId="{82475C6E-CE46-BA4F-A9F5-8CF7C7CA9FAE}">
      <dgm:prSet/>
      <dgm:spPr/>
      <dgm:t>
        <a:bodyPr/>
        <a:lstStyle/>
        <a:p>
          <a:endParaRPr lang="en-US"/>
        </a:p>
      </dgm:t>
    </dgm:pt>
    <dgm:pt modelId="{28ADA02A-DC5D-924F-8B09-44A506B2B7DB}" type="pres">
      <dgm:prSet presAssocID="{AA48579F-083A-A842-814A-5F20906FEC22}" presName="diagram" presStyleCnt="0">
        <dgm:presLayoutVars>
          <dgm:dir/>
          <dgm:resizeHandles val="exact"/>
        </dgm:presLayoutVars>
      </dgm:prSet>
      <dgm:spPr/>
    </dgm:pt>
    <dgm:pt modelId="{6F50FF62-260C-2D4D-AA1D-D7BDB6D0CB83}" type="pres">
      <dgm:prSet presAssocID="{E0297198-4D4C-5445-A589-F436A9057529}" presName="node" presStyleLbl="node1" presStyleIdx="0" presStyleCnt="3">
        <dgm:presLayoutVars>
          <dgm:bulletEnabled val="1"/>
        </dgm:presLayoutVars>
      </dgm:prSet>
      <dgm:spPr/>
    </dgm:pt>
    <dgm:pt modelId="{4F015651-DF0B-6440-A242-78EBCDBABE02}" type="pres">
      <dgm:prSet presAssocID="{43F4A3F7-651F-0B44-A856-A9C9E1148698}" presName="sibTrans" presStyleCnt="0"/>
      <dgm:spPr/>
    </dgm:pt>
    <dgm:pt modelId="{D1B30E97-6905-714D-AFD9-10C781DFB9DB}" type="pres">
      <dgm:prSet presAssocID="{48CD269D-F02A-D54C-AE5D-5408AB4AA58E}" presName="node" presStyleLbl="node1" presStyleIdx="1" presStyleCnt="3">
        <dgm:presLayoutVars>
          <dgm:bulletEnabled val="1"/>
        </dgm:presLayoutVars>
      </dgm:prSet>
      <dgm:spPr/>
    </dgm:pt>
    <dgm:pt modelId="{C9506D2C-7DD3-C54D-8BD4-2065AC6EB8F3}" type="pres">
      <dgm:prSet presAssocID="{02EC23E1-99A7-BB41-8DF9-EFD92B8D7E25}" presName="sibTrans" presStyleCnt="0"/>
      <dgm:spPr/>
    </dgm:pt>
    <dgm:pt modelId="{BA9C5B21-FC7F-9047-ADA5-651089B6348F}" type="pres">
      <dgm:prSet presAssocID="{E15C7160-2A50-A248-AF7E-6F5DDE9FC460}" presName="node" presStyleLbl="node1" presStyleIdx="2" presStyleCnt="3">
        <dgm:presLayoutVars>
          <dgm:bulletEnabled val="1"/>
        </dgm:presLayoutVars>
      </dgm:prSet>
      <dgm:spPr/>
    </dgm:pt>
  </dgm:ptLst>
  <dgm:cxnLst>
    <dgm:cxn modelId="{82475C6E-CE46-BA4F-A9F5-8CF7C7CA9FAE}" srcId="{AA48579F-083A-A842-814A-5F20906FEC22}" destId="{E15C7160-2A50-A248-AF7E-6F5DDE9FC460}" srcOrd="2" destOrd="0" parTransId="{9FC3BA2D-D7BA-C044-AA31-6DD9FAA275B6}" sibTransId="{5B9FAFB8-AED5-6040-89A1-415684B8613D}"/>
    <dgm:cxn modelId="{C0D4EF7F-E367-744E-BEF9-3E41E6E1BC9E}" srcId="{AA48579F-083A-A842-814A-5F20906FEC22}" destId="{48CD269D-F02A-D54C-AE5D-5408AB4AA58E}" srcOrd="1" destOrd="0" parTransId="{2A1E6AC3-8821-C54C-B9B7-FFFA64808710}" sibTransId="{02EC23E1-99A7-BB41-8DF9-EFD92B8D7E25}"/>
    <dgm:cxn modelId="{8C32C191-F378-9844-9E53-B787FECA6F7E}" type="presOf" srcId="{48CD269D-F02A-D54C-AE5D-5408AB4AA58E}" destId="{D1B30E97-6905-714D-AFD9-10C781DFB9DB}" srcOrd="0" destOrd="0" presId="urn:microsoft.com/office/officeart/2005/8/layout/default"/>
    <dgm:cxn modelId="{1C07C798-2E33-424D-8A2B-B0A01A4257B5}" srcId="{AA48579F-083A-A842-814A-5F20906FEC22}" destId="{E0297198-4D4C-5445-A589-F436A9057529}" srcOrd="0" destOrd="0" parTransId="{5E353DAE-94F3-774F-BE68-111052209837}" sibTransId="{43F4A3F7-651F-0B44-A856-A9C9E1148698}"/>
    <dgm:cxn modelId="{8F25F8C1-AF3C-9D4E-820F-0A0C859A720D}" type="presOf" srcId="{AA48579F-083A-A842-814A-5F20906FEC22}" destId="{28ADA02A-DC5D-924F-8B09-44A506B2B7DB}" srcOrd="0" destOrd="0" presId="urn:microsoft.com/office/officeart/2005/8/layout/default"/>
    <dgm:cxn modelId="{5BB97EFC-02A8-1243-B55C-FC268F66BBFE}" type="presOf" srcId="{E0297198-4D4C-5445-A589-F436A9057529}" destId="{6F50FF62-260C-2D4D-AA1D-D7BDB6D0CB83}" srcOrd="0" destOrd="0" presId="urn:microsoft.com/office/officeart/2005/8/layout/default"/>
    <dgm:cxn modelId="{04E2DBFE-A283-6F46-AC9D-DD184F3FB8F7}" type="presOf" srcId="{E15C7160-2A50-A248-AF7E-6F5DDE9FC460}" destId="{BA9C5B21-FC7F-9047-ADA5-651089B6348F}" srcOrd="0" destOrd="0" presId="urn:microsoft.com/office/officeart/2005/8/layout/default"/>
    <dgm:cxn modelId="{DB481730-CF2D-4D46-A7F1-A87680D98E86}" type="presParOf" srcId="{28ADA02A-DC5D-924F-8B09-44A506B2B7DB}" destId="{6F50FF62-260C-2D4D-AA1D-D7BDB6D0CB83}" srcOrd="0" destOrd="0" presId="urn:microsoft.com/office/officeart/2005/8/layout/default"/>
    <dgm:cxn modelId="{55DA8CD6-E39F-E049-A96D-8E8591CADADF}" type="presParOf" srcId="{28ADA02A-DC5D-924F-8B09-44A506B2B7DB}" destId="{4F015651-DF0B-6440-A242-78EBCDBABE02}" srcOrd="1" destOrd="0" presId="urn:microsoft.com/office/officeart/2005/8/layout/default"/>
    <dgm:cxn modelId="{05C9B968-8D6E-984C-B75E-9AF95A253C49}" type="presParOf" srcId="{28ADA02A-DC5D-924F-8B09-44A506B2B7DB}" destId="{D1B30E97-6905-714D-AFD9-10C781DFB9DB}" srcOrd="2" destOrd="0" presId="urn:microsoft.com/office/officeart/2005/8/layout/default"/>
    <dgm:cxn modelId="{48ACAF1D-3446-F049-8F4C-0B47F83E9247}" type="presParOf" srcId="{28ADA02A-DC5D-924F-8B09-44A506B2B7DB}" destId="{C9506D2C-7DD3-C54D-8BD4-2065AC6EB8F3}" srcOrd="3" destOrd="0" presId="urn:microsoft.com/office/officeart/2005/8/layout/default"/>
    <dgm:cxn modelId="{53E8EC55-DFDD-C84F-B23D-4C51A7778F40}" type="presParOf" srcId="{28ADA02A-DC5D-924F-8B09-44A506B2B7DB}" destId="{BA9C5B21-FC7F-9047-ADA5-651089B6348F}"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50FF62-260C-2D4D-AA1D-D7BDB6D0CB83}">
      <dsp:nvSpPr>
        <dsp:cNvPr id="0" name=""/>
        <dsp:cNvSpPr/>
      </dsp:nvSpPr>
      <dsp:spPr>
        <a:xfrm>
          <a:off x="734" y="143734"/>
          <a:ext cx="2864880" cy="171892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err="1"/>
            <a:t>Circumpapillary</a:t>
          </a:r>
          <a:r>
            <a:rPr lang="en-US" sz="2700" kern="1200"/>
            <a:t> </a:t>
          </a:r>
          <a:r>
            <a:rPr lang="en-US" sz="2700" kern="1200" err="1"/>
            <a:t>telangiectatic</a:t>
          </a:r>
          <a:r>
            <a:rPr lang="en-US" sz="2700" kern="1200"/>
            <a:t> </a:t>
          </a:r>
          <a:r>
            <a:rPr lang="en-US" sz="2700" kern="1200" err="1"/>
            <a:t>microangiopathy</a:t>
          </a:r>
          <a:endParaRPr lang="en-US" sz="2700" kern="1200"/>
        </a:p>
      </dsp:txBody>
      <dsp:txXfrm>
        <a:off x="734" y="143734"/>
        <a:ext cx="2864880" cy="1718928"/>
      </dsp:txXfrm>
    </dsp:sp>
    <dsp:sp modelId="{D1B30E97-6905-714D-AFD9-10C781DFB9DB}">
      <dsp:nvSpPr>
        <dsp:cNvPr id="0" name=""/>
        <dsp:cNvSpPr/>
      </dsp:nvSpPr>
      <dsp:spPr>
        <a:xfrm>
          <a:off x="3152103" y="143734"/>
          <a:ext cx="2864880" cy="171892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 leakage on fluorescein angiography</a:t>
          </a:r>
        </a:p>
      </dsp:txBody>
      <dsp:txXfrm>
        <a:off x="3152103" y="143734"/>
        <a:ext cx="2864880" cy="1718928"/>
      </dsp:txXfrm>
    </dsp:sp>
    <dsp:sp modelId="{BA9C5B21-FC7F-9047-ADA5-651089B6348F}">
      <dsp:nvSpPr>
        <dsp:cNvPr id="0" name=""/>
        <dsp:cNvSpPr/>
      </dsp:nvSpPr>
      <dsp:spPr>
        <a:xfrm>
          <a:off x="1576418" y="2149150"/>
          <a:ext cx="2864880" cy="171892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Swelling of nerve fiber layer around disc (pseudo-edema)</a:t>
          </a:r>
        </a:p>
      </dsp:txBody>
      <dsp:txXfrm>
        <a:off x="1576418" y="2149150"/>
        <a:ext cx="2864880" cy="171892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10/16/23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3</a:t>
            </a:fld>
            <a:endParaRPr lang="en-US"/>
          </a:p>
        </p:txBody>
      </p:sp>
    </p:spTree>
    <p:extLst>
      <p:ext uri="{BB962C8B-B14F-4D97-AF65-F5344CB8AC3E}">
        <p14:creationId xmlns:p14="http://schemas.microsoft.com/office/powerpoint/2010/main" val="2978133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4</a:t>
            </a:fld>
            <a:endParaRPr lang="en-US"/>
          </a:p>
        </p:txBody>
      </p:sp>
    </p:spTree>
    <p:extLst>
      <p:ext uri="{BB962C8B-B14F-4D97-AF65-F5344CB8AC3E}">
        <p14:creationId xmlns:p14="http://schemas.microsoft.com/office/powerpoint/2010/main" val="2478079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5</a:t>
            </a:fld>
            <a:endParaRPr lang="en-US"/>
          </a:p>
        </p:txBody>
      </p:sp>
    </p:spTree>
    <p:extLst>
      <p:ext uri="{BB962C8B-B14F-4D97-AF65-F5344CB8AC3E}">
        <p14:creationId xmlns:p14="http://schemas.microsoft.com/office/powerpoint/2010/main" val="1612195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6</a:t>
            </a:fld>
            <a:endParaRPr lang="en-US"/>
          </a:p>
        </p:txBody>
      </p:sp>
    </p:spTree>
    <p:extLst>
      <p:ext uri="{BB962C8B-B14F-4D97-AF65-F5344CB8AC3E}">
        <p14:creationId xmlns:p14="http://schemas.microsoft.com/office/powerpoint/2010/main" val="3666860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7</a:t>
            </a:fld>
            <a:endParaRPr lang="en-US"/>
          </a:p>
        </p:txBody>
      </p:sp>
    </p:spTree>
    <p:extLst>
      <p:ext uri="{BB962C8B-B14F-4D97-AF65-F5344CB8AC3E}">
        <p14:creationId xmlns:p14="http://schemas.microsoft.com/office/powerpoint/2010/main" val="2903785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8</a:t>
            </a:fld>
            <a:endParaRPr lang="en-US"/>
          </a:p>
        </p:txBody>
      </p:sp>
    </p:spTree>
    <p:extLst>
      <p:ext uri="{BB962C8B-B14F-4D97-AF65-F5344CB8AC3E}">
        <p14:creationId xmlns:p14="http://schemas.microsoft.com/office/powerpoint/2010/main" val="1578290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9</a:t>
            </a:fld>
            <a:endParaRPr lang="en-US"/>
          </a:p>
        </p:txBody>
      </p:sp>
    </p:spTree>
    <p:extLst>
      <p:ext uri="{BB962C8B-B14F-4D97-AF65-F5344CB8AC3E}">
        <p14:creationId xmlns:p14="http://schemas.microsoft.com/office/powerpoint/2010/main" val="798187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10</a:t>
            </a:fld>
            <a:endParaRPr lang="en-US"/>
          </a:p>
        </p:txBody>
      </p:sp>
    </p:spTree>
    <p:extLst>
      <p:ext uri="{BB962C8B-B14F-4D97-AF65-F5344CB8AC3E}">
        <p14:creationId xmlns:p14="http://schemas.microsoft.com/office/powerpoint/2010/main" val="1346306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12</a:t>
            </a:fld>
            <a:endParaRPr lang="en-US"/>
          </a:p>
        </p:txBody>
      </p:sp>
    </p:spTree>
    <p:extLst>
      <p:ext uri="{BB962C8B-B14F-4D97-AF65-F5344CB8AC3E}">
        <p14:creationId xmlns:p14="http://schemas.microsoft.com/office/powerpoint/2010/main" val="1486888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14</a:t>
            </a:fld>
            <a:endParaRPr lang="en-US"/>
          </a:p>
        </p:txBody>
      </p:sp>
    </p:spTree>
    <p:extLst>
      <p:ext uri="{BB962C8B-B14F-4D97-AF65-F5344CB8AC3E}">
        <p14:creationId xmlns:p14="http://schemas.microsoft.com/office/powerpoint/2010/main" val="3114418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15</a:t>
            </a:fld>
            <a:endParaRPr lang="en-US"/>
          </a:p>
        </p:txBody>
      </p:sp>
    </p:spTree>
    <p:extLst>
      <p:ext uri="{BB962C8B-B14F-4D97-AF65-F5344CB8AC3E}">
        <p14:creationId xmlns:p14="http://schemas.microsoft.com/office/powerpoint/2010/main" val="730601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1448823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18</a:t>
            </a:fld>
            <a:endParaRPr lang="en-US"/>
          </a:p>
        </p:txBody>
      </p:sp>
    </p:spTree>
    <p:extLst>
      <p:ext uri="{BB962C8B-B14F-4D97-AF65-F5344CB8AC3E}">
        <p14:creationId xmlns:p14="http://schemas.microsoft.com/office/powerpoint/2010/main" val="2481353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20</a:t>
            </a:fld>
            <a:endParaRPr lang="en-US"/>
          </a:p>
        </p:txBody>
      </p:sp>
    </p:spTree>
    <p:extLst>
      <p:ext uri="{BB962C8B-B14F-4D97-AF65-F5344CB8AC3E}">
        <p14:creationId xmlns:p14="http://schemas.microsoft.com/office/powerpoint/2010/main" val="3007887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21</a:t>
            </a:fld>
            <a:endParaRPr lang="en-US"/>
          </a:p>
        </p:txBody>
      </p:sp>
    </p:spTree>
    <p:extLst>
      <p:ext uri="{BB962C8B-B14F-4D97-AF65-F5344CB8AC3E}">
        <p14:creationId xmlns:p14="http://schemas.microsoft.com/office/powerpoint/2010/main" val="4269221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A17EC-4D04-40A7-B3A0-ABAA5973FB94}" type="slidenum">
              <a:rPr lang="en-US" smtClean="0"/>
              <a:t>22</a:t>
            </a:fld>
            <a:endParaRPr lang="en-US"/>
          </a:p>
        </p:txBody>
      </p:sp>
    </p:spTree>
    <p:extLst>
      <p:ext uri="{BB962C8B-B14F-4D97-AF65-F5344CB8AC3E}">
        <p14:creationId xmlns:p14="http://schemas.microsoft.com/office/powerpoint/2010/main" val="659725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1955351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25</a:t>
            </a:fld>
            <a:endParaRPr lang="en-US"/>
          </a:p>
        </p:txBody>
      </p:sp>
    </p:spTree>
    <p:extLst>
      <p:ext uri="{BB962C8B-B14F-4D97-AF65-F5344CB8AC3E}">
        <p14:creationId xmlns:p14="http://schemas.microsoft.com/office/powerpoint/2010/main" val="3025519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27</a:t>
            </a:fld>
            <a:endParaRPr lang="en-US"/>
          </a:p>
        </p:txBody>
      </p:sp>
    </p:spTree>
    <p:extLst>
      <p:ext uri="{BB962C8B-B14F-4D97-AF65-F5344CB8AC3E}">
        <p14:creationId xmlns:p14="http://schemas.microsoft.com/office/powerpoint/2010/main" val="2987569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28</a:t>
            </a:fld>
            <a:endParaRPr lang="en-US"/>
          </a:p>
        </p:txBody>
      </p:sp>
    </p:spTree>
    <p:extLst>
      <p:ext uri="{BB962C8B-B14F-4D97-AF65-F5344CB8AC3E}">
        <p14:creationId xmlns:p14="http://schemas.microsoft.com/office/powerpoint/2010/main" val="825846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29</a:t>
            </a:fld>
            <a:endParaRPr lang="en-US"/>
          </a:p>
        </p:txBody>
      </p:sp>
    </p:spTree>
    <p:extLst>
      <p:ext uri="{BB962C8B-B14F-4D97-AF65-F5344CB8AC3E}">
        <p14:creationId xmlns:p14="http://schemas.microsoft.com/office/powerpoint/2010/main" val="1707904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will need to get permission for figures/tables from other journals, or make sure they are open access</a:t>
            </a:r>
          </a:p>
          <a:p>
            <a:r>
              <a:rPr lang="en-US"/>
              <a:t> </a:t>
            </a:r>
          </a:p>
        </p:txBody>
      </p:sp>
      <p:sp>
        <p:nvSpPr>
          <p:cNvPr id="4" name="Slide Number Placeholder 3"/>
          <p:cNvSpPr>
            <a:spLocks noGrp="1"/>
          </p:cNvSpPr>
          <p:nvPr>
            <p:ph type="sldNum" sz="quarter" idx="10"/>
          </p:nvPr>
        </p:nvSpPr>
        <p:spPr/>
        <p:txBody>
          <a:bodyPr/>
          <a:lstStyle/>
          <a:p>
            <a:fld id="{ED2A17EC-4D04-40A7-B3A0-ABAA5973FB94}" type="slidenum">
              <a:rPr lang="en-US" smtClean="0"/>
              <a:t>33</a:t>
            </a:fld>
            <a:endParaRPr lang="en-US"/>
          </a:p>
        </p:txBody>
      </p:sp>
    </p:spTree>
    <p:extLst>
      <p:ext uri="{BB962C8B-B14F-4D97-AF65-F5344CB8AC3E}">
        <p14:creationId xmlns:p14="http://schemas.microsoft.com/office/powerpoint/2010/main" val="3782555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arLHON</a:t>
            </a:r>
            <a:r>
              <a:rPr lang="en-US"/>
              <a:t> patients showed a greater ratio of visual improvement after being treated with </a:t>
            </a:r>
            <a:r>
              <a:rPr lang="en-US" err="1"/>
              <a:t>idebenone</a:t>
            </a:r>
            <a:r>
              <a:rPr lang="en-US"/>
              <a:t>. </a:t>
            </a:r>
          </a:p>
          <a:p>
            <a:pPr marL="0" indent="0">
              <a:buNone/>
            </a:pPr>
            <a:r>
              <a:rPr lang="en-US"/>
              <a:t>(a) - NDUFS2 mutation, 2/3 siblings gained visual acuity. </a:t>
            </a:r>
          </a:p>
          <a:p>
            <a:pPr marL="0" indent="0">
              <a:buNone/>
            </a:pPr>
            <a:r>
              <a:rPr lang="en-US"/>
              <a:t>(b) - 1/12 individuals improved visual acuity </a:t>
            </a:r>
          </a:p>
          <a:p>
            <a:pPr marL="0" indent="0">
              <a:buNone/>
            </a:pPr>
            <a:r>
              <a:rPr lang="en-US"/>
              <a:t>(?) - no available data    </a:t>
            </a:r>
          </a:p>
          <a:p>
            <a:pPr marL="0" indent="0">
              <a:buNone/>
            </a:pPr>
            <a:r>
              <a:rPr lang="en-US"/>
              <a:t>In narration, will have to clarify how visual improvement was defined</a:t>
            </a:r>
          </a:p>
        </p:txBody>
      </p:sp>
      <p:sp>
        <p:nvSpPr>
          <p:cNvPr id="4" name="Slide Number Placeholder 3"/>
          <p:cNvSpPr>
            <a:spLocks noGrp="1"/>
          </p:cNvSpPr>
          <p:nvPr>
            <p:ph type="sldNum" sz="quarter" idx="5"/>
          </p:nvPr>
        </p:nvSpPr>
        <p:spPr/>
        <p:txBody>
          <a:bodyPr/>
          <a:lstStyle/>
          <a:p>
            <a:fld id="{ED2A17EC-4D04-40A7-B3A0-ABAA5973FB94}" type="slidenum">
              <a:rPr lang="en-US" smtClean="0"/>
              <a:t>35</a:t>
            </a:fld>
            <a:endParaRPr lang="en-US"/>
          </a:p>
        </p:txBody>
      </p:sp>
    </p:spTree>
    <p:extLst>
      <p:ext uri="{BB962C8B-B14F-4D97-AF65-F5344CB8AC3E}">
        <p14:creationId xmlns:p14="http://schemas.microsoft.com/office/powerpoint/2010/main" val="1192420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36</a:t>
            </a:fld>
            <a:endParaRPr lang="en-US"/>
          </a:p>
        </p:txBody>
      </p:sp>
    </p:spTree>
    <p:extLst>
      <p:ext uri="{BB962C8B-B14F-4D97-AF65-F5344CB8AC3E}">
        <p14:creationId xmlns:p14="http://schemas.microsoft.com/office/powerpoint/2010/main" val="1388485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2A17EC-4D04-40A7-B3A0-ABAA5973FB94}" type="slidenum">
              <a:rPr lang="en-US" smtClean="0"/>
              <a:t>37</a:t>
            </a:fld>
            <a:endParaRPr lang="en-US"/>
          </a:p>
        </p:txBody>
      </p:sp>
    </p:spTree>
    <p:extLst>
      <p:ext uri="{BB962C8B-B14F-4D97-AF65-F5344CB8AC3E}">
        <p14:creationId xmlns:p14="http://schemas.microsoft.com/office/powerpoint/2010/main" val="1103610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A17EC-4D04-40A7-B3A0-ABAA5973FB94}" type="slidenum">
              <a:rPr lang="en-US" smtClean="0"/>
              <a:t>38</a:t>
            </a:fld>
            <a:endParaRPr lang="en-US"/>
          </a:p>
        </p:txBody>
      </p:sp>
    </p:spTree>
    <p:extLst>
      <p:ext uri="{BB962C8B-B14F-4D97-AF65-F5344CB8AC3E}">
        <p14:creationId xmlns:p14="http://schemas.microsoft.com/office/powerpoint/2010/main" val="303732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10/16/23</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4.tiff"/><Relationship Id="rId5" Type="http://schemas.openxmlformats.org/officeDocument/2006/relationships/image" Target="../media/image13.tiff"/><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image" Target="../media/image16.tif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png"/><Relationship Id="rId5" Type="http://schemas.openxmlformats.org/officeDocument/2006/relationships/image" Target="../media/image17.tiff"/><Relationship Id="rId4"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3.png"/><Relationship Id="rId5" Type="http://schemas.openxmlformats.org/officeDocument/2006/relationships/image" Target="../media/image19.tiff"/><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3.pn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4800" b="1">
                <a:solidFill>
                  <a:srgbClr val="3B5B6F"/>
                </a:solidFill>
                <a:latin typeface="Arial"/>
                <a:cs typeface="Arial"/>
              </a:rPr>
              <a:t>A young girl with subacute vision loss</a:t>
            </a:r>
            <a:endParaRPr lang="en-US" sz="4800" b="1">
              <a:solidFill>
                <a:srgbClr val="3B5B6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983556"/>
            <a:ext cx="11513388" cy="3625587"/>
          </a:xfrm>
        </p:spPr>
        <p:txBody>
          <a:bodyPr vert="horz" lIns="91440" tIns="45720" rIns="91440" bIns="45720" rtlCol="0" anchor="t">
            <a:noAutofit/>
          </a:bodyPr>
          <a:lstStyle/>
          <a:p>
            <a:pPr marL="0" indent="0" algn="ctr">
              <a:buNone/>
            </a:pPr>
            <a:r>
              <a:rPr lang="en-US" sz="1800" b="1">
                <a:solidFill>
                  <a:srgbClr val="3B5B6F"/>
                </a:solidFill>
                <a:latin typeface="Arial" panose="020B0604020202020204" pitchFamily="34" charset="0"/>
                <a:cs typeface="Arial" panose="020B0604020202020204" pitchFamily="34" charset="0"/>
              </a:rPr>
              <a:t>Nhayoung Hwang</a:t>
            </a:r>
            <a:r>
              <a:rPr lang="en-US" sz="1800" b="1" baseline="30000">
                <a:solidFill>
                  <a:srgbClr val="3B5B6F"/>
                </a:solidFill>
                <a:latin typeface="Arial" panose="020B0604020202020204" pitchFamily="34" charset="0"/>
                <a:cs typeface="Arial" panose="020B0604020202020204" pitchFamily="34" charset="0"/>
              </a:rPr>
              <a:t>1</a:t>
            </a:r>
            <a:r>
              <a:rPr lang="en-US" sz="1800" b="1">
                <a:solidFill>
                  <a:srgbClr val="3B5B6F"/>
                </a:solidFill>
                <a:latin typeface="Arial" panose="020B0604020202020204" pitchFamily="34" charset="0"/>
                <a:cs typeface="Arial" panose="020B0604020202020204" pitchFamily="34" charset="0"/>
              </a:rPr>
              <a:t>, MD, Monica Tran</a:t>
            </a:r>
            <a:r>
              <a:rPr lang="en-US" sz="1800" b="1" baseline="30000">
                <a:solidFill>
                  <a:srgbClr val="3B5B6F"/>
                </a:solidFill>
                <a:latin typeface="Arial" panose="020B0604020202020204" pitchFamily="34" charset="0"/>
                <a:cs typeface="Arial" panose="020B0604020202020204" pitchFamily="34" charset="0"/>
              </a:rPr>
              <a:t>2</a:t>
            </a:r>
            <a:r>
              <a:rPr lang="en-US" sz="1800" b="1">
                <a:solidFill>
                  <a:srgbClr val="3B5B6F"/>
                </a:solidFill>
                <a:latin typeface="Arial" panose="020B0604020202020204" pitchFamily="34" charset="0"/>
                <a:cs typeface="Arial" panose="020B0604020202020204" pitchFamily="34" charset="0"/>
              </a:rPr>
              <a:t>, BS, Allan J. Fisher</a:t>
            </a:r>
            <a:r>
              <a:rPr lang="en-US" sz="1800" b="1" baseline="30000">
                <a:solidFill>
                  <a:srgbClr val="3B5B6F"/>
                </a:solidFill>
                <a:latin typeface="Arial" panose="020B0604020202020204" pitchFamily="34" charset="0"/>
                <a:cs typeface="Arial" panose="020B0604020202020204" pitchFamily="34" charset="0"/>
              </a:rPr>
              <a:t>3</a:t>
            </a:r>
            <a:r>
              <a:rPr lang="en-US" sz="1800" b="1">
                <a:solidFill>
                  <a:srgbClr val="3B5B6F"/>
                </a:solidFill>
                <a:latin typeface="Arial" panose="020B0604020202020204" pitchFamily="34" charset="0"/>
                <a:cs typeface="Arial" panose="020B0604020202020204" pitchFamily="34" charset="0"/>
              </a:rPr>
              <a:t>, MD, FACMG, FACOG,</a:t>
            </a:r>
          </a:p>
          <a:p>
            <a:pPr marL="0" indent="0" algn="ctr">
              <a:buNone/>
            </a:pPr>
            <a:r>
              <a:rPr lang="en-US" sz="1800" b="1">
                <a:solidFill>
                  <a:srgbClr val="3B5B6F"/>
                </a:solidFill>
                <a:latin typeface="Arial" panose="020B0604020202020204" pitchFamily="34" charset="0"/>
                <a:cs typeface="Arial" panose="020B0604020202020204" pitchFamily="34" charset="0"/>
              </a:rPr>
              <a:t>and Yin Allison Liu</a:t>
            </a:r>
            <a:r>
              <a:rPr lang="en-US" sz="1800" b="1" baseline="30000">
                <a:solidFill>
                  <a:srgbClr val="3B5B6F"/>
                </a:solidFill>
                <a:latin typeface="Arial" panose="020B0604020202020204" pitchFamily="34" charset="0"/>
                <a:cs typeface="Arial" panose="020B0604020202020204" pitchFamily="34" charset="0"/>
              </a:rPr>
              <a:t>1,2</a:t>
            </a:r>
            <a:r>
              <a:rPr lang="en-US" sz="1800" b="1">
                <a:solidFill>
                  <a:srgbClr val="3B5B6F"/>
                </a:solidFill>
                <a:latin typeface="Arial" panose="020B0604020202020204" pitchFamily="34" charset="0"/>
                <a:cs typeface="Arial" panose="020B0604020202020204" pitchFamily="34" charset="0"/>
              </a:rPr>
              <a:t>, MD, PhD</a:t>
            </a:r>
          </a:p>
          <a:p>
            <a:pPr marL="0" indent="0" algn="ctr">
              <a:buNone/>
            </a:pPr>
            <a:endParaRPr lang="en-US" sz="1800" b="1">
              <a:solidFill>
                <a:srgbClr val="3B5B6F"/>
              </a:solidFill>
              <a:latin typeface="Arial" panose="020B0604020202020204" pitchFamily="34" charset="0"/>
              <a:cs typeface="Arial" panose="020B0604020202020204" pitchFamily="34" charset="0"/>
            </a:endParaRPr>
          </a:p>
          <a:p>
            <a:pPr marL="0" indent="0" rtl="0" fontAlgn="base">
              <a:buNone/>
            </a:pPr>
            <a:r>
              <a:rPr lang="en-US" sz="1800">
                <a:effectLst/>
                <a:latin typeface="Arial" panose="020B0604020202020204" pitchFamily="34" charset="0"/>
                <a:cs typeface="Arial" panose="020B0604020202020204" pitchFamily="34" charset="0"/>
              </a:rPr>
              <a:t>1. Department of Neurology, University of California, Davis, Sacramento, CA</a:t>
            </a:r>
          </a:p>
          <a:p>
            <a:pPr marL="0" indent="0" rtl="0" fontAlgn="base">
              <a:buNone/>
            </a:pPr>
            <a:r>
              <a:rPr lang="en-US" sz="1800">
                <a:latin typeface="Arial" panose="020B0604020202020204" pitchFamily="34" charset="0"/>
                <a:cs typeface="Arial" panose="020B0604020202020204" pitchFamily="34" charset="0"/>
              </a:rPr>
              <a:t>2. Department of Ophthalmology, University of California, Davis, Sacramento, CA</a:t>
            </a:r>
          </a:p>
          <a:p>
            <a:pPr marL="0" indent="0" rtl="0" fontAlgn="base">
              <a:buNone/>
            </a:pPr>
            <a:r>
              <a:rPr lang="en-US" sz="1800">
                <a:effectLst/>
                <a:latin typeface="Arial" panose="020B0604020202020204" pitchFamily="34" charset="0"/>
                <a:cs typeface="Arial" panose="020B0604020202020204" pitchFamily="34" charset="0"/>
              </a:rPr>
              <a:t>3. Medical Director, </a:t>
            </a:r>
            <a:r>
              <a:rPr lang="en-US" sz="1800" err="1">
                <a:effectLst/>
                <a:latin typeface="Arial" panose="020B0604020202020204" pitchFamily="34" charset="0"/>
                <a:cs typeface="Arial" panose="020B0604020202020204" pitchFamily="34" charset="0"/>
              </a:rPr>
              <a:t>Variantyx</a:t>
            </a:r>
            <a:r>
              <a:rPr lang="en-US" sz="1800">
                <a:effectLst/>
                <a:latin typeface="Arial" panose="020B0604020202020204" pitchFamily="34" charset="0"/>
                <a:cs typeface="Arial" panose="020B0604020202020204" pitchFamily="34" charset="0"/>
              </a:rPr>
              <a:t>, Inc., Framingham, MA </a:t>
            </a:r>
            <a:endParaRPr lang="en-US" sz="1800">
              <a:latin typeface="Arial" panose="020B0604020202020204" pitchFamily="34" charset="0"/>
              <a:cs typeface="Arial" panose="020B0604020202020204" pitchFamily="34" charset="0"/>
            </a:endParaRPr>
          </a:p>
        </p:txBody>
      </p:sp>
      <p:pic>
        <p:nvPicPr>
          <p:cNvPr id="5" name="Picture 4" descr="Logo, company name&#10;&#10;Description automatically generated">
            <a:extLst>
              <a:ext uri="{FF2B5EF4-FFF2-40B4-BE49-F238E27FC236}">
                <a16:creationId xmlns:a16="http://schemas.microsoft.com/office/drawing/2014/main" id="{3E3FBDE3-E285-FF40-B470-E6B4DBAA048D}"/>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348989" y="0"/>
            <a:ext cx="5494020" cy="1173480"/>
          </a:xfrm>
          <a:prstGeom prst="rect">
            <a:avLst/>
          </a:prstGeom>
        </p:spPr>
      </p:pic>
      <p:pic>
        <p:nvPicPr>
          <p:cNvPr id="4" name="Slide 1">
            <a:hlinkClick r:id="" action="ppaction://media"/>
            <a:extLst>
              <a:ext uri="{FF2B5EF4-FFF2-40B4-BE49-F238E27FC236}">
                <a16:creationId xmlns:a16="http://schemas.microsoft.com/office/drawing/2014/main" id="{31340C5D-9D5D-344B-BA08-D0CC2F2177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8792" y="18034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7463"/>
    </mc:Choice>
    <mc:Fallback xmlns="">
      <p:transition spd="slow" advTm="274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a:bodyPr>
          <a:lstStyle/>
          <a:p>
            <a:pPr algn="ctr">
              <a:defRPr/>
            </a:pPr>
            <a:r>
              <a:rPr lang="en-US" b="1">
                <a:solidFill>
                  <a:srgbClr val="3B5B6F"/>
                </a:solidFill>
                <a:latin typeface="Arial" panose="020B0604020202020204" pitchFamily="34" charset="0"/>
                <a:cs typeface="Arial" panose="020B0604020202020204" pitchFamily="34" charset="0"/>
              </a:rPr>
              <a:t>Case description</a:t>
            </a:r>
          </a:p>
        </p:txBody>
      </p:sp>
      <p:sp>
        <p:nvSpPr>
          <p:cNvPr id="5123" name="Rectangle 3"/>
          <p:cNvSpPr>
            <a:spLocks noGrp="1" noChangeArrowheads="1"/>
          </p:cNvSpPr>
          <p:nvPr>
            <p:ph idx="1"/>
          </p:nvPr>
        </p:nvSpPr>
        <p:spPr>
          <a:xfrm>
            <a:off x="613459" y="1434695"/>
            <a:ext cx="11458936" cy="3461396"/>
          </a:xfrm>
        </p:spPr>
        <p:txBody>
          <a:bodyPr>
            <a:normAutofit/>
          </a:bodyPr>
          <a:lstStyle/>
          <a:p>
            <a:r>
              <a:rPr lang="en-US"/>
              <a:t>8-year-old girl</a:t>
            </a:r>
          </a:p>
          <a:p>
            <a:r>
              <a:rPr lang="en-US"/>
              <a:t>Subacute painless blurred vision of both eyes 1 year ago</a:t>
            </a:r>
          </a:p>
          <a:p>
            <a:r>
              <a:rPr lang="en-US"/>
              <a:t>Presented to an eye doctor overseas and underwent evaluation</a:t>
            </a:r>
          </a:p>
          <a:p>
            <a:r>
              <a:rPr lang="en-US"/>
              <a:t>Mother was told that glasses would not help </a:t>
            </a:r>
          </a:p>
          <a:p>
            <a:r>
              <a:rPr lang="en-US">
                <a:latin typeface="Arial"/>
                <a:cs typeface="Arial"/>
              </a:rPr>
              <a:t>Referred to an eye specialist and underwent IV and oral treatments that caused weight gain (likely steroids) without noticeable improvement </a:t>
            </a:r>
            <a:endParaRPr lang="en-US">
              <a:cs typeface="Arial"/>
            </a:endParaRPr>
          </a:p>
        </p:txBody>
      </p:sp>
      <p:pic>
        <p:nvPicPr>
          <p:cNvPr id="3" name="Slide 2">
            <a:hlinkClick r:id="" action="ppaction://media"/>
            <a:extLst>
              <a:ext uri="{FF2B5EF4-FFF2-40B4-BE49-F238E27FC236}">
                <a16:creationId xmlns:a16="http://schemas.microsoft.com/office/drawing/2014/main" id="{8FECF571-ED8D-7C4F-9D47-2E607B1009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4119" y="99458"/>
            <a:ext cx="812800" cy="8128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xmlns:p14="http://schemas.microsoft.com/office/powerpoint/2010/main">
    <mc:Choice Requires="p14">
      <p:transition spd="slow" p14:dur="2000" advTm="10795"/>
    </mc:Choice>
    <mc:Fallback xmlns="">
      <p:transition spd="slow" advTm="107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CC37B2-BD70-C44A-9A3B-AC45A8E52E27}"/>
              </a:ext>
            </a:extLst>
          </p:cNvPr>
          <p:cNvPicPr>
            <a:picLocks noChangeAspect="1"/>
          </p:cNvPicPr>
          <p:nvPr/>
        </p:nvPicPr>
        <p:blipFill>
          <a:blip r:embed="rId5"/>
          <a:stretch>
            <a:fillRect/>
          </a:stretch>
        </p:blipFill>
        <p:spPr>
          <a:xfrm>
            <a:off x="6482445" y="77029"/>
            <a:ext cx="5603640" cy="6597113"/>
          </a:xfrm>
          <a:prstGeom prst="rect">
            <a:avLst/>
          </a:prstGeom>
        </p:spPr>
      </p:pic>
      <p:sp>
        <p:nvSpPr>
          <p:cNvPr id="2" name="Title 1">
            <a:extLst>
              <a:ext uri="{FF2B5EF4-FFF2-40B4-BE49-F238E27FC236}">
                <a16:creationId xmlns:a16="http://schemas.microsoft.com/office/drawing/2014/main" id="{50F44F9B-8BC6-C744-88E6-1C89FB41DDF3}"/>
              </a:ext>
            </a:extLst>
          </p:cNvPr>
          <p:cNvSpPr>
            <a:spLocks noGrp="1"/>
          </p:cNvSpPr>
          <p:nvPr>
            <p:ph type="title"/>
          </p:nvPr>
        </p:nvSpPr>
        <p:spPr>
          <a:xfrm>
            <a:off x="202079" y="292712"/>
            <a:ext cx="6280366" cy="1325563"/>
          </a:xfrm>
        </p:spPr>
        <p:txBody>
          <a:bodyPr>
            <a:normAutofit fontScale="90000"/>
          </a:bodyPr>
          <a:lstStyle/>
          <a:p>
            <a:r>
              <a:rPr lang="en-US" sz="3600">
                <a:solidFill>
                  <a:srgbClr val="3B5B6F"/>
                </a:solidFill>
              </a:rPr>
              <a:t>Optical coherence tomography within 1 week of symptom onset</a:t>
            </a:r>
          </a:p>
        </p:txBody>
      </p:sp>
      <p:sp>
        <p:nvSpPr>
          <p:cNvPr id="3" name="Content Placeholder 2">
            <a:extLst>
              <a:ext uri="{FF2B5EF4-FFF2-40B4-BE49-F238E27FC236}">
                <a16:creationId xmlns:a16="http://schemas.microsoft.com/office/drawing/2014/main" id="{824A7291-BDEF-4346-A111-187D329C2BF3}"/>
              </a:ext>
            </a:extLst>
          </p:cNvPr>
          <p:cNvSpPr>
            <a:spLocks noGrp="1"/>
          </p:cNvSpPr>
          <p:nvPr>
            <p:ph idx="1"/>
          </p:nvPr>
        </p:nvSpPr>
        <p:spPr>
          <a:xfrm>
            <a:off x="202079" y="1887371"/>
            <a:ext cx="6102626" cy="3083258"/>
          </a:xfrm>
        </p:spPr>
        <p:txBody>
          <a:bodyPr>
            <a:noAutofit/>
          </a:bodyPr>
          <a:lstStyle/>
          <a:p>
            <a:pPr marL="0" indent="0">
              <a:buNone/>
            </a:pPr>
            <a:r>
              <a:rPr lang="en-US" sz="2400"/>
              <a:t>Right eye:</a:t>
            </a:r>
          </a:p>
          <a:p>
            <a:r>
              <a:rPr lang="en-US" sz="2400"/>
              <a:t>RNFL average thickness:</a:t>
            </a:r>
            <a:r>
              <a:rPr lang="en-US" sz="2400" b="1"/>
              <a:t> 143 um = thick</a:t>
            </a:r>
          </a:p>
          <a:p>
            <a:pPr marL="0" indent="0">
              <a:buNone/>
            </a:pPr>
            <a:endParaRPr lang="en-US" sz="2400"/>
          </a:p>
          <a:p>
            <a:pPr marL="0" indent="0">
              <a:buNone/>
            </a:pPr>
            <a:r>
              <a:rPr lang="en-US" sz="2400"/>
              <a:t>Left eye:</a:t>
            </a:r>
          </a:p>
          <a:p>
            <a:r>
              <a:rPr lang="en-US" sz="2400"/>
              <a:t>RNFL average thickness:</a:t>
            </a:r>
            <a:r>
              <a:rPr lang="en-US" sz="2400" b="1"/>
              <a:t> 134 um = thick</a:t>
            </a:r>
          </a:p>
          <a:p>
            <a:endParaRPr lang="en-US" sz="2400"/>
          </a:p>
          <a:p>
            <a:pPr marL="0" indent="0">
              <a:buNone/>
            </a:pPr>
            <a:r>
              <a:rPr lang="en-US" sz="2400"/>
              <a:t>(Mother hand-carried this record from Ukraine)</a:t>
            </a:r>
          </a:p>
        </p:txBody>
      </p:sp>
      <p:pic>
        <p:nvPicPr>
          <p:cNvPr id="6" name="Slide 3">
            <a:hlinkClick r:id="" action="ppaction://media"/>
            <a:extLst>
              <a:ext uri="{FF2B5EF4-FFF2-40B4-BE49-F238E27FC236}">
                <a16:creationId xmlns:a16="http://schemas.microsoft.com/office/drawing/2014/main" id="{04B50A8D-2C36-C940-99DC-C0A9203379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2079" y="77029"/>
            <a:ext cx="812800" cy="812800"/>
          </a:xfrm>
          <a:prstGeom prst="rect">
            <a:avLst/>
          </a:prstGeom>
        </p:spPr>
      </p:pic>
    </p:spTree>
    <p:extLst>
      <p:ext uri="{BB962C8B-B14F-4D97-AF65-F5344CB8AC3E}">
        <p14:creationId xmlns:p14="http://schemas.microsoft.com/office/powerpoint/2010/main" val="305627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1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F6AD-1CD7-DF46-AF28-F9FDDCD1C870}"/>
              </a:ext>
            </a:extLst>
          </p:cNvPr>
          <p:cNvSpPr>
            <a:spLocks noGrp="1"/>
          </p:cNvSpPr>
          <p:nvPr>
            <p:ph type="title"/>
          </p:nvPr>
        </p:nvSpPr>
        <p:spPr/>
        <p:txBody>
          <a:bodyPr/>
          <a:lstStyle/>
          <a:p>
            <a:r>
              <a:rPr lang="en-US">
                <a:solidFill>
                  <a:srgbClr val="3B5B6F"/>
                </a:solidFill>
              </a:rPr>
              <a:t>Further history</a:t>
            </a:r>
          </a:p>
        </p:txBody>
      </p:sp>
      <p:sp>
        <p:nvSpPr>
          <p:cNvPr id="3" name="Content Placeholder 2">
            <a:extLst>
              <a:ext uri="{FF2B5EF4-FFF2-40B4-BE49-F238E27FC236}">
                <a16:creationId xmlns:a16="http://schemas.microsoft.com/office/drawing/2014/main" id="{E32701E7-B55C-B54E-802E-4B9584CC6CA4}"/>
              </a:ext>
            </a:extLst>
          </p:cNvPr>
          <p:cNvSpPr>
            <a:spLocks noGrp="1"/>
          </p:cNvSpPr>
          <p:nvPr>
            <p:ph idx="1"/>
          </p:nvPr>
        </p:nvSpPr>
        <p:spPr>
          <a:xfrm>
            <a:off x="750089" y="1726196"/>
            <a:ext cx="11056088" cy="3820766"/>
          </a:xfrm>
        </p:spPr>
        <p:txBody>
          <a:bodyPr vert="horz" lIns="91440" tIns="45720" rIns="91440" bIns="45720" rtlCol="0" anchor="t">
            <a:normAutofit/>
          </a:bodyPr>
          <a:lstStyle/>
          <a:p>
            <a:r>
              <a:rPr lang="en-US"/>
              <a:t>Term birth, no perinatal complications, met all developmental milestones </a:t>
            </a:r>
          </a:p>
          <a:p>
            <a:r>
              <a:rPr lang="en-US"/>
              <a:t>Had 20/20 vision before 1st grade </a:t>
            </a:r>
          </a:p>
          <a:p>
            <a:r>
              <a:rPr lang="en-US"/>
              <a:t>No past medical or surgical history, no medications or allergies</a:t>
            </a:r>
          </a:p>
          <a:p>
            <a:r>
              <a:rPr lang="en-US">
                <a:latin typeface="Arial"/>
                <a:cs typeface="Arial"/>
              </a:rPr>
              <a:t>Several maternal family members wear glasses; otherwise, no known ophthalmologic family history </a:t>
            </a:r>
            <a:endParaRPr lang="en-US">
              <a:cs typeface="Arial"/>
            </a:endParaRPr>
          </a:p>
          <a:p>
            <a:r>
              <a:rPr lang="en-US"/>
              <a:t>Lives in US with family, recently fled the war in Ukraine </a:t>
            </a:r>
          </a:p>
          <a:p>
            <a:r>
              <a:rPr lang="en-US">
                <a:latin typeface="Arial"/>
                <a:cs typeface="Arial"/>
              </a:rPr>
              <a:t>Patient has been on a normal diet as per the mother’s report</a:t>
            </a:r>
          </a:p>
          <a:p>
            <a:endParaRPr lang="en-US">
              <a:cs typeface="Arial"/>
            </a:endParaRPr>
          </a:p>
        </p:txBody>
      </p:sp>
      <p:sp>
        <p:nvSpPr>
          <p:cNvPr id="5" name="Rectangle 4">
            <a:extLst>
              <a:ext uri="{FF2B5EF4-FFF2-40B4-BE49-F238E27FC236}">
                <a16:creationId xmlns:a16="http://schemas.microsoft.com/office/drawing/2014/main" id="{043D0829-A357-C843-8D8B-BA6D13BE2570}"/>
              </a:ext>
            </a:extLst>
          </p:cNvPr>
          <p:cNvSpPr/>
          <p:nvPr/>
        </p:nvSpPr>
        <p:spPr>
          <a:xfrm>
            <a:off x="5752797" y="3244334"/>
            <a:ext cx="686406" cy="369332"/>
          </a:xfrm>
          <a:prstGeom prst="rect">
            <a:avLst/>
          </a:prstGeom>
        </p:spPr>
        <p:txBody>
          <a:bodyPr wrap="none">
            <a:spAutoFit/>
          </a:bodyPr>
          <a:lstStyle/>
          <a:p>
            <a:r>
              <a:rPr lang="en-US" dirty="0"/>
              <a:t>Slide </a:t>
            </a:r>
          </a:p>
        </p:txBody>
      </p:sp>
      <p:pic>
        <p:nvPicPr>
          <p:cNvPr id="6" name="Slide 4">
            <a:hlinkClick r:id="" action="ppaction://media"/>
            <a:extLst>
              <a:ext uri="{FF2B5EF4-FFF2-40B4-BE49-F238E27FC236}">
                <a16:creationId xmlns:a16="http://schemas.microsoft.com/office/drawing/2014/main" id="{BB1D98B3-7C8C-D14E-88DD-68588C20B2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8694" y="215106"/>
            <a:ext cx="812800" cy="812800"/>
          </a:xfrm>
          <a:prstGeom prst="rect">
            <a:avLst/>
          </a:prstGeom>
        </p:spPr>
      </p:pic>
    </p:spTree>
    <p:extLst>
      <p:ext uri="{BB962C8B-B14F-4D97-AF65-F5344CB8AC3E}">
        <p14:creationId xmlns:p14="http://schemas.microsoft.com/office/powerpoint/2010/main" val="347412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7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4F9B-8BC6-C744-88E6-1C89FB41DDF3}"/>
              </a:ext>
            </a:extLst>
          </p:cNvPr>
          <p:cNvSpPr>
            <a:spLocks noGrp="1"/>
          </p:cNvSpPr>
          <p:nvPr>
            <p:ph type="title"/>
          </p:nvPr>
        </p:nvSpPr>
        <p:spPr>
          <a:xfrm>
            <a:off x="838199" y="95975"/>
            <a:ext cx="10515600" cy="1325563"/>
          </a:xfrm>
        </p:spPr>
        <p:txBody>
          <a:bodyPr/>
          <a:lstStyle/>
          <a:p>
            <a:r>
              <a:rPr lang="en-US">
                <a:solidFill>
                  <a:srgbClr val="3B5B6F"/>
                </a:solidFill>
                <a:latin typeface="Arial"/>
                <a:cs typeface="Arial"/>
              </a:rPr>
              <a:t>Ophthalmologic examination</a:t>
            </a:r>
            <a:endParaRPr lang="en-US">
              <a:solidFill>
                <a:srgbClr val="3B5B6F"/>
              </a:solidFill>
              <a:highlight>
                <a:srgbClr val="FFFF00"/>
              </a:highlight>
            </a:endParaRPr>
          </a:p>
        </p:txBody>
      </p:sp>
      <p:graphicFrame>
        <p:nvGraphicFramePr>
          <p:cNvPr id="6" name="Table 5">
            <a:extLst>
              <a:ext uri="{FF2B5EF4-FFF2-40B4-BE49-F238E27FC236}">
                <a16:creationId xmlns:a16="http://schemas.microsoft.com/office/drawing/2014/main" id="{FE0101CB-B7D9-C04B-9492-98DC80CAF764}"/>
              </a:ext>
            </a:extLst>
          </p:cNvPr>
          <p:cNvGraphicFramePr>
            <a:graphicFrameLocks noGrp="1"/>
          </p:cNvGraphicFramePr>
          <p:nvPr>
            <p:extLst>
              <p:ext uri="{D42A27DB-BD31-4B8C-83A1-F6EECF244321}">
                <p14:modId xmlns:p14="http://schemas.microsoft.com/office/powerpoint/2010/main" val="891763932"/>
              </p:ext>
            </p:extLst>
          </p:nvPr>
        </p:nvGraphicFramePr>
        <p:xfrm>
          <a:off x="631211" y="1577009"/>
          <a:ext cx="10951189" cy="3425895"/>
        </p:xfrm>
        <a:graphic>
          <a:graphicData uri="http://schemas.openxmlformats.org/drawingml/2006/table">
            <a:tbl>
              <a:tblPr firstRow="1" bandRow="1">
                <a:tableStyleId>{7DF18680-E054-41AD-8BC1-D1AEF772440D}</a:tableStyleId>
              </a:tblPr>
              <a:tblGrid>
                <a:gridCol w="3504648">
                  <a:extLst>
                    <a:ext uri="{9D8B030D-6E8A-4147-A177-3AD203B41FA5}">
                      <a16:colId xmlns:a16="http://schemas.microsoft.com/office/drawing/2014/main" val="4231413040"/>
                    </a:ext>
                  </a:extLst>
                </a:gridCol>
                <a:gridCol w="3661728">
                  <a:extLst>
                    <a:ext uri="{9D8B030D-6E8A-4147-A177-3AD203B41FA5}">
                      <a16:colId xmlns:a16="http://schemas.microsoft.com/office/drawing/2014/main" val="859111337"/>
                    </a:ext>
                  </a:extLst>
                </a:gridCol>
                <a:gridCol w="3784813">
                  <a:extLst>
                    <a:ext uri="{9D8B030D-6E8A-4147-A177-3AD203B41FA5}">
                      <a16:colId xmlns:a16="http://schemas.microsoft.com/office/drawing/2014/main" val="1319584843"/>
                    </a:ext>
                  </a:extLst>
                </a:gridCol>
              </a:tblGrid>
              <a:tr h="234355">
                <a:tc>
                  <a:txBody>
                    <a:bodyPr/>
                    <a:lstStyle/>
                    <a:p>
                      <a:endParaRPr lang="en-US"/>
                    </a:p>
                  </a:txBody>
                  <a:tcPr/>
                </a:tc>
                <a:tc>
                  <a:txBody>
                    <a:bodyPr/>
                    <a:lstStyle/>
                    <a:p>
                      <a:r>
                        <a:rPr lang="en-US"/>
                        <a:t>Right eye</a:t>
                      </a:r>
                    </a:p>
                  </a:txBody>
                  <a:tcPr/>
                </a:tc>
                <a:tc>
                  <a:txBody>
                    <a:bodyPr/>
                    <a:lstStyle/>
                    <a:p>
                      <a:r>
                        <a:rPr lang="en-US"/>
                        <a:t>Left eye</a:t>
                      </a:r>
                    </a:p>
                  </a:txBody>
                  <a:tcPr/>
                </a:tc>
                <a:extLst>
                  <a:ext uri="{0D108BD9-81ED-4DB2-BD59-A6C34878D82A}">
                    <a16:rowId xmlns:a16="http://schemas.microsoft.com/office/drawing/2014/main" val="698134909"/>
                  </a:ext>
                </a:extLst>
              </a:tr>
              <a:tr h="348741">
                <a:tc>
                  <a:txBody>
                    <a:bodyPr/>
                    <a:lstStyle/>
                    <a:p>
                      <a:r>
                        <a:rPr lang="en-US"/>
                        <a:t>Visual acuity</a:t>
                      </a:r>
                    </a:p>
                  </a:txBody>
                  <a:tcPr/>
                </a:tc>
                <a:tc>
                  <a:txBody>
                    <a:bodyPr/>
                    <a:lstStyle/>
                    <a:p>
                      <a:r>
                        <a:rPr lang="en-US"/>
                        <a:t>CF at 3’</a:t>
                      </a:r>
                    </a:p>
                  </a:txBody>
                  <a:tcPr/>
                </a:tc>
                <a:tc>
                  <a:txBody>
                    <a:bodyPr/>
                    <a:lstStyle/>
                    <a:p>
                      <a:r>
                        <a:rPr lang="en-US"/>
                        <a:t>20/150</a:t>
                      </a:r>
                    </a:p>
                  </a:txBody>
                  <a:tcPr/>
                </a:tc>
                <a:extLst>
                  <a:ext uri="{0D108BD9-81ED-4DB2-BD59-A6C34878D82A}">
                    <a16:rowId xmlns:a16="http://schemas.microsoft.com/office/drawing/2014/main" val="2432011360"/>
                  </a:ext>
                </a:extLst>
              </a:tr>
              <a:tr h="318263">
                <a:tc>
                  <a:txBody>
                    <a:bodyPr/>
                    <a:lstStyle/>
                    <a:p>
                      <a:r>
                        <a:rPr lang="en-US"/>
                        <a:t>Pupils</a:t>
                      </a:r>
                    </a:p>
                  </a:txBody>
                  <a:tcPr/>
                </a:tc>
                <a:tc>
                  <a:txBody>
                    <a:bodyPr/>
                    <a:lstStyle/>
                    <a:p>
                      <a:r>
                        <a:rPr lang="en-US"/>
                        <a:t>5mm, round, brisk, reactive, no </a:t>
                      </a:r>
                      <a:r>
                        <a:rPr lang="en-US" err="1"/>
                        <a:t>rAPD</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5mm, round, brisk, reactive, no </a:t>
                      </a:r>
                      <a:r>
                        <a:rPr lang="en-US" err="1"/>
                        <a:t>rAPD</a:t>
                      </a:r>
                      <a:endParaRPr lang="en-US"/>
                    </a:p>
                  </a:txBody>
                  <a:tcPr/>
                </a:tc>
                <a:extLst>
                  <a:ext uri="{0D108BD9-81ED-4DB2-BD59-A6C34878D82A}">
                    <a16:rowId xmlns:a16="http://schemas.microsoft.com/office/drawing/2014/main" val="2887682477"/>
                  </a:ext>
                </a:extLst>
              </a:tr>
              <a:tr h="374126">
                <a:tc>
                  <a:txBody>
                    <a:bodyPr/>
                    <a:lstStyle/>
                    <a:p>
                      <a:r>
                        <a:rPr lang="en-US"/>
                        <a:t>IOP</a:t>
                      </a:r>
                    </a:p>
                  </a:txBody>
                  <a:tcPr/>
                </a:tc>
                <a:tc>
                  <a:txBody>
                    <a:bodyPr/>
                    <a:lstStyle/>
                    <a:p>
                      <a:r>
                        <a:rPr lang="en-US"/>
                        <a:t>Soft to palpation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Soft to palpation</a:t>
                      </a:r>
                    </a:p>
                  </a:txBody>
                  <a:tcPr/>
                </a:tc>
                <a:extLst>
                  <a:ext uri="{0D108BD9-81ED-4DB2-BD59-A6C34878D82A}">
                    <a16:rowId xmlns:a16="http://schemas.microsoft.com/office/drawing/2014/main" val="3803761354"/>
                  </a:ext>
                </a:extLst>
              </a:tr>
              <a:tr h="331304">
                <a:tc>
                  <a:txBody>
                    <a:bodyPr/>
                    <a:lstStyle/>
                    <a:p>
                      <a:r>
                        <a:rPr lang="en-US"/>
                        <a:t>Confrontation Visual Field</a:t>
                      </a:r>
                    </a:p>
                  </a:txBody>
                  <a:tcPr/>
                </a:tc>
                <a:tc>
                  <a:txBody>
                    <a:bodyPr/>
                    <a:lstStyle/>
                    <a:p>
                      <a:r>
                        <a:rPr lang="en-US"/>
                        <a:t>Full</a:t>
                      </a:r>
                    </a:p>
                  </a:txBody>
                  <a:tcPr/>
                </a:tc>
                <a:tc>
                  <a:txBody>
                    <a:bodyPr/>
                    <a:lstStyle/>
                    <a:p>
                      <a:r>
                        <a:rPr lang="en-US"/>
                        <a:t>Full</a:t>
                      </a:r>
                    </a:p>
                  </a:txBody>
                  <a:tcPr/>
                </a:tc>
                <a:extLst>
                  <a:ext uri="{0D108BD9-81ED-4DB2-BD59-A6C34878D82A}">
                    <a16:rowId xmlns:a16="http://schemas.microsoft.com/office/drawing/2014/main" val="629062870"/>
                  </a:ext>
                </a:extLst>
              </a:tr>
              <a:tr h="402866">
                <a:tc>
                  <a:txBody>
                    <a:bodyPr/>
                    <a:lstStyle/>
                    <a:p>
                      <a:r>
                        <a:rPr lang="en-US"/>
                        <a:t>EOM</a:t>
                      </a:r>
                    </a:p>
                  </a:txBody>
                  <a:tcPr/>
                </a:tc>
                <a:tc>
                  <a:txBody>
                    <a:bodyPr/>
                    <a:lstStyle/>
                    <a:p>
                      <a:r>
                        <a:rPr lang="en-US"/>
                        <a:t>Full, orthotropic</a:t>
                      </a:r>
                    </a:p>
                  </a:txBody>
                  <a:tcPr/>
                </a:tc>
                <a:tc>
                  <a:txBody>
                    <a:bodyPr/>
                    <a:lstStyle/>
                    <a:p>
                      <a:r>
                        <a:rPr lang="en-US"/>
                        <a:t>Full, orthotropic</a:t>
                      </a:r>
                    </a:p>
                  </a:txBody>
                  <a:tcPr/>
                </a:tc>
                <a:extLst>
                  <a:ext uri="{0D108BD9-81ED-4DB2-BD59-A6C34878D82A}">
                    <a16:rowId xmlns:a16="http://schemas.microsoft.com/office/drawing/2014/main" val="2229042259"/>
                  </a:ext>
                </a:extLst>
              </a:tr>
              <a:tr h="371061">
                <a:tc>
                  <a:txBody>
                    <a:bodyPr/>
                    <a:lstStyle/>
                    <a:p>
                      <a:r>
                        <a:rPr lang="en-US"/>
                        <a:t>Ishihara color plates</a:t>
                      </a:r>
                    </a:p>
                  </a:txBody>
                  <a:tcPr/>
                </a:tc>
                <a:tc>
                  <a:txBody>
                    <a:bodyPr/>
                    <a:lstStyle/>
                    <a:p>
                      <a:r>
                        <a:rPr lang="en-US"/>
                        <a:t>1/14</a:t>
                      </a:r>
                    </a:p>
                  </a:txBody>
                  <a:tcPr/>
                </a:tc>
                <a:tc>
                  <a:txBody>
                    <a:bodyPr/>
                    <a:lstStyle/>
                    <a:p>
                      <a:r>
                        <a:rPr lang="en-US"/>
                        <a:t>14/14</a:t>
                      </a:r>
                    </a:p>
                  </a:txBody>
                  <a:tcPr/>
                </a:tc>
                <a:extLst>
                  <a:ext uri="{0D108BD9-81ED-4DB2-BD59-A6C34878D82A}">
                    <a16:rowId xmlns:a16="http://schemas.microsoft.com/office/drawing/2014/main" val="2307806429"/>
                  </a:ext>
                </a:extLst>
              </a:tr>
              <a:tr h="449042">
                <a:tc>
                  <a:txBody>
                    <a:bodyPr/>
                    <a:lstStyle/>
                    <a:p>
                      <a:r>
                        <a:rPr lang="en-US"/>
                        <a:t>Slit Lamp Exam</a:t>
                      </a:r>
                    </a:p>
                  </a:txBody>
                  <a:tcPr/>
                </a:tc>
                <a:tc>
                  <a:txBody>
                    <a:bodyPr/>
                    <a:lstStyle/>
                    <a:p>
                      <a:r>
                        <a:rPr lang="en-US"/>
                        <a:t>Unremarkable anterior segment</a:t>
                      </a:r>
                    </a:p>
                  </a:txBody>
                  <a:tcPr/>
                </a:tc>
                <a:tc>
                  <a:txBody>
                    <a:bodyPr/>
                    <a:lstStyle/>
                    <a:p>
                      <a:r>
                        <a:rPr lang="en-US"/>
                        <a:t>Unremarkable anterior segment</a:t>
                      </a:r>
                    </a:p>
                  </a:txBody>
                  <a:tcPr/>
                </a:tc>
                <a:extLst>
                  <a:ext uri="{0D108BD9-81ED-4DB2-BD59-A6C34878D82A}">
                    <a16:rowId xmlns:a16="http://schemas.microsoft.com/office/drawing/2014/main" val="1086092839"/>
                  </a:ext>
                </a:extLst>
              </a:tr>
              <a:tr h="357809">
                <a:tc>
                  <a:txBody>
                    <a:bodyPr/>
                    <a:lstStyle/>
                    <a:p>
                      <a:r>
                        <a:rPr lang="en-US"/>
                        <a:t>Fundus Exam</a:t>
                      </a:r>
                    </a:p>
                  </a:txBody>
                  <a:tcPr/>
                </a:tc>
                <a:tc>
                  <a:txBody>
                    <a:bodyPr/>
                    <a:lstStyle/>
                    <a:p>
                      <a:r>
                        <a:rPr lang="en-US"/>
                        <a:t>Optic disc pallor</a:t>
                      </a:r>
                    </a:p>
                  </a:txBody>
                  <a:tcPr/>
                </a:tc>
                <a:tc>
                  <a:txBody>
                    <a:bodyPr/>
                    <a:lstStyle/>
                    <a:p>
                      <a:r>
                        <a:rPr lang="en-US"/>
                        <a:t>Optic disc pallor</a:t>
                      </a:r>
                    </a:p>
                  </a:txBody>
                  <a:tcPr/>
                </a:tc>
                <a:extLst>
                  <a:ext uri="{0D108BD9-81ED-4DB2-BD59-A6C34878D82A}">
                    <a16:rowId xmlns:a16="http://schemas.microsoft.com/office/drawing/2014/main" val="1798508399"/>
                  </a:ext>
                </a:extLst>
              </a:tr>
            </a:tbl>
          </a:graphicData>
        </a:graphic>
      </p:graphicFrame>
      <p:pic>
        <p:nvPicPr>
          <p:cNvPr id="3" name="Slide 5">
            <a:hlinkClick r:id="" action="ppaction://media"/>
            <a:extLst>
              <a:ext uri="{FF2B5EF4-FFF2-40B4-BE49-F238E27FC236}">
                <a16:creationId xmlns:a16="http://schemas.microsoft.com/office/drawing/2014/main" id="{D43918C0-A4F8-8140-AD9D-63420F3F9B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399" y="95975"/>
            <a:ext cx="812800" cy="812800"/>
          </a:xfrm>
          <a:prstGeom prst="rect">
            <a:avLst/>
          </a:prstGeom>
        </p:spPr>
      </p:pic>
    </p:spTree>
    <p:extLst>
      <p:ext uri="{BB962C8B-B14F-4D97-AF65-F5344CB8AC3E}">
        <p14:creationId xmlns:p14="http://schemas.microsoft.com/office/powerpoint/2010/main" val="95371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1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F6AD-1CD7-DF46-AF28-F9FDDCD1C870}"/>
              </a:ext>
            </a:extLst>
          </p:cNvPr>
          <p:cNvSpPr>
            <a:spLocks noGrp="1"/>
          </p:cNvSpPr>
          <p:nvPr>
            <p:ph type="title"/>
          </p:nvPr>
        </p:nvSpPr>
        <p:spPr/>
        <p:txBody>
          <a:bodyPr/>
          <a:lstStyle/>
          <a:p>
            <a:r>
              <a:rPr lang="en-US">
                <a:solidFill>
                  <a:srgbClr val="3B5B6F"/>
                </a:solidFill>
                <a:latin typeface="Arial"/>
                <a:cs typeface="Arial"/>
              </a:rPr>
              <a:t>Neurological examination</a:t>
            </a:r>
            <a:endParaRPr lang="en-US">
              <a:solidFill>
                <a:srgbClr val="3B5B6F"/>
              </a:solidFill>
              <a:cs typeface="Arial"/>
            </a:endParaRPr>
          </a:p>
        </p:txBody>
      </p:sp>
      <p:sp>
        <p:nvSpPr>
          <p:cNvPr id="3" name="Content Placeholder 2">
            <a:extLst>
              <a:ext uri="{FF2B5EF4-FFF2-40B4-BE49-F238E27FC236}">
                <a16:creationId xmlns:a16="http://schemas.microsoft.com/office/drawing/2014/main" id="{E32701E7-B55C-B54E-802E-4B9584CC6CA4}"/>
              </a:ext>
            </a:extLst>
          </p:cNvPr>
          <p:cNvSpPr>
            <a:spLocks noGrp="1"/>
          </p:cNvSpPr>
          <p:nvPr>
            <p:ph idx="1"/>
          </p:nvPr>
        </p:nvSpPr>
        <p:spPr>
          <a:xfrm>
            <a:off x="750089" y="1726196"/>
            <a:ext cx="11056088" cy="3820766"/>
          </a:xfrm>
        </p:spPr>
        <p:txBody>
          <a:bodyPr vert="horz" lIns="91440" tIns="45720" rIns="91440" bIns="45720" rtlCol="0" anchor="t">
            <a:normAutofit lnSpcReduction="10000"/>
          </a:bodyPr>
          <a:lstStyle/>
          <a:p>
            <a:pPr marL="0" indent="0">
              <a:buNone/>
            </a:pPr>
            <a:r>
              <a:rPr lang="en-US" dirty="0">
                <a:latin typeface="Arial"/>
                <a:cs typeface="Arial"/>
              </a:rPr>
              <a:t>General exam: well-appearing young female, NAD </a:t>
            </a:r>
            <a:endParaRPr lang="en-US" dirty="0">
              <a:cs typeface="Arial"/>
            </a:endParaRPr>
          </a:p>
          <a:p>
            <a:pPr marL="0" indent="0">
              <a:buNone/>
            </a:pPr>
            <a:r>
              <a:rPr lang="en-US" dirty="0">
                <a:latin typeface="Arial"/>
                <a:cs typeface="Arial"/>
              </a:rPr>
              <a:t>HEENT: </a:t>
            </a:r>
            <a:r>
              <a:rPr lang="en-US" dirty="0" err="1">
                <a:latin typeface="Arial"/>
                <a:cs typeface="Arial"/>
              </a:rPr>
              <a:t>Normocephalic</a:t>
            </a:r>
            <a:r>
              <a:rPr lang="en-US" dirty="0">
                <a:latin typeface="Arial"/>
                <a:cs typeface="Arial"/>
              </a:rPr>
              <a:t>, atraumatic, normal conjunctivae, bilateral ears unremarkable </a:t>
            </a:r>
          </a:p>
          <a:p>
            <a:pPr marL="0" indent="0">
              <a:buNone/>
            </a:pPr>
            <a:r>
              <a:rPr lang="en-US" dirty="0">
                <a:latin typeface="Arial"/>
                <a:cs typeface="Arial"/>
              </a:rPr>
              <a:t>Neurologic: </a:t>
            </a:r>
            <a:endParaRPr lang="en-US" dirty="0">
              <a:cs typeface="Arial"/>
            </a:endParaRPr>
          </a:p>
          <a:p>
            <a:pPr marL="0" indent="0">
              <a:buNone/>
            </a:pPr>
            <a:r>
              <a:rPr lang="en-US" dirty="0">
                <a:latin typeface="Arial"/>
                <a:cs typeface="Arial"/>
              </a:rPr>
              <a:t>Awake, alert, appropriately responding to questions. </a:t>
            </a:r>
          </a:p>
          <a:p>
            <a:pPr marL="0" indent="0">
              <a:buNone/>
            </a:pPr>
            <a:r>
              <a:rPr lang="en-US" dirty="0">
                <a:latin typeface="Arial"/>
                <a:cs typeface="Arial"/>
              </a:rPr>
              <a:t>CN 3-12: Extraocular movements are intact, face is symmetric, hearing is intact on formal audiogram bilaterally. </a:t>
            </a:r>
          </a:p>
          <a:p>
            <a:pPr marL="0" indent="0">
              <a:buNone/>
            </a:pPr>
            <a:r>
              <a:rPr lang="en-US" dirty="0">
                <a:latin typeface="Arial"/>
                <a:cs typeface="Arial"/>
              </a:rPr>
              <a:t>No focal motor or sensory deficits. No truncal or appendicular ataxia noted.</a:t>
            </a:r>
            <a:endParaRPr lang="en-US" dirty="0">
              <a:cs typeface="Arial"/>
            </a:endParaRPr>
          </a:p>
        </p:txBody>
      </p:sp>
      <p:pic>
        <p:nvPicPr>
          <p:cNvPr id="4" name="Slide 6">
            <a:hlinkClick r:id="" action="ppaction://media"/>
            <a:extLst>
              <a:ext uri="{FF2B5EF4-FFF2-40B4-BE49-F238E27FC236}">
                <a16:creationId xmlns:a16="http://schemas.microsoft.com/office/drawing/2014/main" id="{9B314037-1439-834F-A807-7F03440A61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0"/>
            <a:ext cx="812800" cy="812800"/>
          </a:xfrm>
          <a:prstGeom prst="rect">
            <a:avLst/>
          </a:prstGeom>
        </p:spPr>
      </p:pic>
    </p:spTree>
    <p:extLst>
      <p:ext uri="{BB962C8B-B14F-4D97-AF65-F5344CB8AC3E}">
        <p14:creationId xmlns:p14="http://schemas.microsoft.com/office/powerpoint/2010/main" val="286636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3F7FB-E638-1792-410B-36E1338EC8A6}"/>
              </a:ext>
            </a:extLst>
          </p:cNvPr>
          <p:cNvSpPr>
            <a:spLocks noGrp="1"/>
          </p:cNvSpPr>
          <p:nvPr>
            <p:ph type="title"/>
          </p:nvPr>
        </p:nvSpPr>
        <p:spPr/>
        <p:txBody>
          <a:bodyPr/>
          <a:lstStyle/>
          <a:p>
            <a:r>
              <a:rPr lang="en-US" err="1">
                <a:solidFill>
                  <a:srgbClr val="4B748B"/>
                </a:solidFill>
              </a:rPr>
              <a:t>Optos</a:t>
            </a:r>
            <a:r>
              <a:rPr lang="en-US">
                <a:solidFill>
                  <a:srgbClr val="4B748B"/>
                </a:solidFill>
              </a:rPr>
              <a:t> scanning laser ophthalmoscopy</a:t>
            </a:r>
            <a:br>
              <a:rPr lang="en-US">
                <a:solidFill>
                  <a:srgbClr val="4B748B"/>
                </a:solidFill>
              </a:rPr>
            </a:br>
            <a:r>
              <a:rPr lang="en-US">
                <a:solidFill>
                  <a:srgbClr val="4B748B"/>
                </a:solidFill>
              </a:rPr>
              <a:t>1 year after onset</a:t>
            </a:r>
          </a:p>
        </p:txBody>
      </p:sp>
      <p:pic>
        <p:nvPicPr>
          <p:cNvPr id="6" name="Content Placeholder 5">
            <a:extLst>
              <a:ext uri="{FF2B5EF4-FFF2-40B4-BE49-F238E27FC236}">
                <a16:creationId xmlns:a16="http://schemas.microsoft.com/office/drawing/2014/main" id="{252296AB-A257-339E-CA20-CFD8500C085E}"/>
              </a:ext>
            </a:extLst>
          </p:cNvPr>
          <p:cNvPicPr>
            <a:picLocks noGrp="1" noChangeAspect="1"/>
          </p:cNvPicPr>
          <p:nvPr>
            <p:ph idx="1"/>
          </p:nvPr>
        </p:nvPicPr>
        <p:blipFill>
          <a:blip r:embed="rId5"/>
          <a:stretch>
            <a:fillRect/>
          </a:stretch>
        </p:blipFill>
        <p:spPr>
          <a:xfrm>
            <a:off x="2104912" y="2492788"/>
            <a:ext cx="3569266" cy="2546958"/>
          </a:xfrm>
        </p:spPr>
      </p:pic>
      <p:sp>
        <p:nvSpPr>
          <p:cNvPr id="7" name="Content Placeholder 2">
            <a:extLst>
              <a:ext uri="{FF2B5EF4-FFF2-40B4-BE49-F238E27FC236}">
                <a16:creationId xmlns:a16="http://schemas.microsoft.com/office/drawing/2014/main" id="{C4B5414A-E723-F96E-B1FD-2BD4B436F2C6}"/>
              </a:ext>
            </a:extLst>
          </p:cNvPr>
          <p:cNvSpPr txBox="1">
            <a:spLocks/>
          </p:cNvSpPr>
          <p:nvPr/>
        </p:nvSpPr>
        <p:spPr>
          <a:xfrm>
            <a:off x="2104912" y="1881517"/>
            <a:ext cx="3569266" cy="6057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t>Right eye</a:t>
            </a:r>
          </a:p>
        </p:txBody>
      </p:sp>
      <p:sp>
        <p:nvSpPr>
          <p:cNvPr id="8" name="Content Placeholder 2">
            <a:extLst>
              <a:ext uri="{FF2B5EF4-FFF2-40B4-BE49-F238E27FC236}">
                <a16:creationId xmlns:a16="http://schemas.microsoft.com/office/drawing/2014/main" id="{4685DDD5-1A47-BA7F-5492-3F27E00B89D6}"/>
              </a:ext>
            </a:extLst>
          </p:cNvPr>
          <p:cNvSpPr txBox="1">
            <a:spLocks/>
          </p:cNvSpPr>
          <p:nvPr/>
        </p:nvSpPr>
        <p:spPr>
          <a:xfrm>
            <a:off x="6715635" y="1881517"/>
            <a:ext cx="3569266" cy="60578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t>Left eye</a:t>
            </a:r>
          </a:p>
        </p:txBody>
      </p:sp>
      <p:pic>
        <p:nvPicPr>
          <p:cNvPr id="9" name="Content Placeholder 5">
            <a:extLst>
              <a:ext uri="{FF2B5EF4-FFF2-40B4-BE49-F238E27FC236}">
                <a16:creationId xmlns:a16="http://schemas.microsoft.com/office/drawing/2014/main" id="{2D874D30-B9A8-F446-9A25-4DA58BE9B8FA}"/>
              </a:ext>
            </a:extLst>
          </p:cNvPr>
          <p:cNvPicPr>
            <a:picLocks noChangeAspect="1"/>
          </p:cNvPicPr>
          <p:nvPr/>
        </p:nvPicPr>
        <p:blipFill>
          <a:blip r:embed="rId5"/>
          <a:stretch>
            <a:fillRect/>
          </a:stretch>
        </p:blipFill>
        <p:spPr>
          <a:xfrm>
            <a:off x="6715634" y="2492788"/>
            <a:ext cx="3569266" cy="2546958"/>
          </a:xfrm>
          <a:prstGeom prst="rect">
            <a:avLst/>
          </a:prstGeom>
        </p:spPr>
      </p:pic>
      <p:pic>
        <p:nvPicPr>
          <p:cNvPr id="12" name="Picture 11">
            <a:extLst>
              <a:ext uri="{FF2B5EF4-FFF2-40B4-BE49-F238E27FC236}">
                <a16:creationId xmlns:a16="http://schemas.microsoft.com/office/drawing/2014/main" id="{11E1B7D9-34BB-B941-AE86-17FC89104590}"/>
              </a:ext>
            </a:extLst>
          </p:cNvPr>
          <p:cNvPicPr>
            <a:picLocks noChangeAspect="1"/>
          </p:cNvPicPr>
          <p:nvPr/>
        </p:nvPicPr>
        <p:blipFill rotWithShape="1">
          <a:blip r:embed="rId6"/>
          <a:srcRect l="20354" t="22482" r="20354" b="26378"/>
          <a:stretch/>
        </p:blipFill>
        <p:spPr>
          <a:xfrm>
            <a:off x="6715633" y="2490043"/>
            <a:ext cx="3569268" cy="2552448"/>
          </a:xfrm>
          <a:prstGeom prst="rect">
            <a:avLst/>
          </a:prstGeom>
        </p:spPr>
      </p:pic>
      <p:sp>
        <p:nvSpPr>
          <p:cNvPr id="3" name="TextBox 2">
            <a:extLst>
              <a:ext uri="{FF2B5EF4-FFF2-40B4-BE49-F238E27FC236}">
                <a16:creationId xmlns:a16="http://schemas.microsoft.com/office/drawing/2014/main" id="{6545E5BF-FB33-824A-AB16-B48714D13746}"/>
              </a:ext>
            </a:extLst>
          </p:cNvPr>
          <p:cNvSpPr txBox="1"/>
          <p:nvPr/>
        </p:nvSpPr>
        <p:spPr>
          <a:xfrm>
            <a:off x="6715632" y="5841846"/>
            <a:ext cx="3569268" cy="584775"/>
          </a:xfrm>
          <a:prstGeom prst="rect">
            <a:avLst/>
          </a:prstGeom>
          <a:noFill/>
        </p:spPr>
        <p:txBody>
          <a:bodyPr wrap="square" rtlCol="0">
            <a:spAutoFit/>
          </a:bodyPr>
          <a:lstStyle/>
          <a:p>
            <a:pPr algn="r"/>
            <a:r>
              <a:rPr lang="en-US" sz="3200" b="1"/>
              <a:t>What do you see?</a:t>
            </a:r>
          </a:p>
        </p:txBody>
      </p:sp>
      <p:pic>
        <p:nvPicPr>
          <p:cNvPr id="4" name="ophthalmoscopy 7">
            <a:hlinkClick r:id="" action="ppaction://media"/>
            <a:extLst>
              <a:ext uri="{FF2B5EF4-FFF2-40B4-BE49-F238E27FC236}">
                <a16:creationId xmlns:a16="http://schemas.microsoft.com/office/drawing/2014/main" id="{8E48E7F7-2CFE-F943-AF6A-998912408F4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400" y="174296"/>
            <a:ext cx="812800" cy="812800"/>
          </a:xfrm>
          <a:prstGeom prst="rect">
            <a:avLst/>
          </a:prstGeom>
        </p:spPr>
      </p:pic>
    </p:spTree>
    <p:extLst>
      <p:ext uri="{BB962C8B-B14F-4D97-AF65-F5344CB8AC3E}">
        <p14:creationId xmlns:p14="http://schemas.microsoft.com/office/powerpoint/2010/main" val="400567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3F7FB-E638-1792-410B-36E1338EC8A6}"/>
              </a:ext>
            </a:extLst>
          </p:cNvPr>
          <p:cNvSpPr>
            <a:spLocks noGrp="1"/>
          </p:cNvSpPr>
          <p:nvPr>
            <p:ph type="title"/>
          </p:nvPr>
        </p:nvSpPr>
        <p:spPr/>
        <p:txBody>
          <a:bodyPr/>
          <a:lstStyle/>
          <a:p>
            <a:r>
              <a:rPr lang="en-US">
                <a:solidFill>
                  <a:srgbClr val="4B748B"/>
                </a:solidFill>
              </a:rPr>
              <a:t>Bilateral optic disc pallor</a:t>
            </a:r>
          </a:p>
        </p:txBody>
      </p:sp>
      <p:pic>
        <p:nvPicPr>
          <p:cNvPr id="6" name="Content Placeholder 5">
            <a:extLst>
              <a:ext uri="{FF2B5EF4-FFF2-40B4-BE49-F238E27FC236}">
                <a16:creationId xmlns:a16="http://schemas.microsoft.com/office/drawing/2014/main" id="{252296AB-A257-339E-CA20-CFD8500C085E}"/>
              </a:ext>
            </a:extLst>
          </p:cNvPr>
          <p:cNvPicPr>
            <a:picLocks noGrp="1" noChangeAspect="1"/>
          </p:cNvPicPr>
          <p:nvPr>
            <p:ph idx="1"/>
          </p:nvPr>
        </p:nvPicPr>
        <p:blipFill>
          <a:blip r:embed="rId5"/>
          <a:stretch>
            <a:fillRect/>
          </a:stretch>
        </p:blipFill>
        <p:spPr>
          <a:xfrm>
            <a:off x="2104912" y="2492788"/>
            <a:ext cx="3569266" cy="2546958"/>
          </a:xfrm>
        </p:spPr>
      </p:pic>
      <p:sp>
        <p:nvSpPr>
          <p:cNvPr id="7" name="Content Placeholder 2">
            <a:extLst>
              <a:ext uri="{FF2B5EF4-FFF2-40B4-BE49-F238E27FC236}">
                <a16:creationId xmlns:a16="http://schemas.microsoft.com/office/drawing/2014/main" id="{C4B5414A-E723-F96E-B1FD-2BD4B436F2C6}"/>
              </a:ext>
            </a:extLst>
          </p:cNvPr>
          <p:cNvSpPr txBox="1">
            <a:spLocks/>
          </p:cNvSpPr>
          <p:nvPr/>
        </p:nvSpPr>
        <p:spPr>
          <a:xfrm>
            <a:off x="2104912" y="1881517"/>
            <a:ext cx="3569266" cy="6057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t>Right eye</a:t>
            </a:r>
          </a:p>
        </p:txBody>
      </p:sp>
      <p:sp>
        <p:nvSpPr>
          <p:cNvPr id="8" name="Content Placeholder 2">
            <a:extLst>
              <a:ext uri="{FF2B5EF4-FFF2-40B4-BE49-F238E27FC236}">
                <a16:creationId xmlns:a16="http://schemas.microsoft.com/office/drawing/2014/main" id="{4685DDD5-1A47-BA7F-5492-3F27E00B89D6}"/>
              </a:ext>
            </a:extLst>
          </p:cNvPr>
          <p:cNvSpPr txBox="1">
            <a:spLocks/>
          </p:cNvSpPr>
          <p:nvPr/>
        </p:nvSpPr>
        <p:spPr>
          <a:xfrm>
            <a:off x="6715635" y="1881517"/>
            <a:ext cx="3569266" cy="60578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t>Left eye</a:t>
            </a:r>
          </a:p>
        </p:txBody>
      </p:sp>
      <p:pic>
        <p:nvPicPr>
          <p:cNvPr id="9" name="Content Placeholder 5">
            <a:extLst>
              <a:ext uri="{FF2B5EF4-FFF2-40B4-BE49-F238E27FC236}">
                <a16:creationId xmlns:a16="http://schemas.microsoft.com/office/drawing/2014/main" id="{2D874D30-B9A8-F446-9A25-4DA58BE9B8FA}"/>
              </a:ext>
            </a:extLst>
          </p:cNvPr>
          <p:cNvPicPr>
            <a:picLocks noChangeAspect="1"/>
          </p:cNvPicPr>
          <p:nvPr/>
        </p:nvPicPr>
        <p:blipFill>
          <a:blip r:embed="rId5"/>
          <a:stretch>
            <a:fillRect/>
          </a:stretch>
        </p:blipFill>
        <p:spPr>
          <a:xfrm>
            <a:off x="6715634" y="2492788"/>
            <a:ext cx="3569266" cy="2546958"/>
          </a:xfrm>
          <a:prstGeom prst="rect">
            <a:avLst/>
          </a:prstGeom>
        </p:spPr>
      </p:pic>
      <p:pic>
        <p:nvPicPr>
          <p:cNvPr id="12" name="Picture 11">
            <a:extLst>
              <a:ext uri="{FF2B5EF4-FFF2-40B4-BE49-F238E27FC236}">
                <a16:creationId xmlns:a16="http://schemas.microsoft.com/office/drawing/2014/main" id="{11E1B7D9-34BB-B941-AE86-17FC89104590}"/>
              </a:ext>
            </a:extLst>
          </p:cNvPr>
          <p:cNvPicPr>
            <a:picLocks noChangeAspect="1"/>
          </p:cNvPicPr>
          <p:nvPr/>
        </p:nvPicPr>
        <p:blipFill rotWithShape="1">
          <a:blip r:embed="rId6"/>
          <a:srcRect l="20354" t="22482" r="20354" b="26378"/>
          <a:stretch/>
        </p:blipFill>
        <p:spPr>
          <a:xfrm>
            <a:off x="6715633" y="2490043"/>
            <a:ext cx="3569268" cy="2552448"/>
          </a:xfrm>
          <a:prstGeom prst="rect">
            <a:avLst/>
          </a:prstGeom>
        </p:spPr>
      </p:pic>
      <p:cxnSp>
        <p:nvCxnSpPr>
          <p:cNvPr id="5" name="Straight Arrow Connector 4">
            <a:extLst>
              <a:ext uri="{FF2B5EF4-FFF2-40B4-BE49-F238E27FC236}">
                <a16:creationId xmlns:a16="http://schemas.microsoft.com/office/drawing/2014/main" id="{02224BA8-EB9A-BAA6-216C-48807A68CAF6}"/>
              </a:ext>
            </a:extLst>
          </p:cNvPr>
          <p:cNvCxnSpPr>
            <a:cxnSpLocks/>
          </p:cNvCxnSpPr>
          <p:nvPr/>
        </p:nvCxnSpPr>
        <p:spPr>
          <a:xfrm flipV="1">
            <a:off x="3993906" y="3859115"/>
            <a:ext cx="479116" cy="244017"/>
          </a:xfrm>
          <a:prstGeom prst="straightConnector1">
            <a:avLst/>
          </a:prstGeom>
          <a:ln w="730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D6EE2C5-B50A-80A2-EDAC-77104C32F154}"/>
              </a:ext>
            </a:extLst>
          </p:cNvPr>
          <p:cNvCxnSpPr>
            <a:cxnSpLocks/>
          </p:cNvCxnSpPr>
          <p:nvPr/>
        </p:nvCxnSpPr>
        <p:spPr>
          <a:xfrm flipH="1" flipV="1">
            <a:off x="8395614" y="3846211"/>
            <a:ext cx="419166" cy="244018"/>
          </a:xfrm>
          <a:prstGeom prst="straightConnector1">
            <a:avLst/>
          </a:prstGeom>
          <a:ln w="7302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 name="slide 8">
            <a:hlinkClick r:id="" action="ppaction://media"/>
            <a:extLst>
              <a:ext uri="{FF2B5EF4-FFF2-40B4-BE49-F238E27FC236}">
                <a16:creationId xmlns:a16="http://schemas.microsoft.com/office/drawing/2014/main" id="{B3A835CA-F1AB-B449-B631-54FC5E874F0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400" y="0"/>
            <a:ext cx="812800" cy="812800"/>
          </a:xfrm>
          <a:prstGeom prst="rect">
            <a:avLst/>
          </a:prstGeom>
        </p:spPr>
      </p:pic>
    </p:spTree>
    <p:extLst>
      <p:ext uri="{BB962C8B-B14F-4D97-AF65-F5344CB8AC3E}">
        <p14:creationId xmlns:p14="http://schemas.microsoft.com/office/powerpoint/2010/main" val="101879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4F9B-8BC6-C744-88E6-1C89FB41DDF3}"/>
              </a:ext>
            </a:extLst>
          </p:cNvPr>
          <p:cNvSpPr>
            <a:spLocks noGrp="1"/>
          </p:cNvSpPr>
          <p:nvPr>
            <p:ph type="title"/>
          </p:nvPr>
        </p:nvSpPr>
        <p:spPr>
          <a:xfrm>
            <a:off x="315686" y="126447"/>
            <a:ext cx="10012136" cy="821727"/>
          </a:xfrm>
        </p:spPr>
        <p:txBody>
          <a:bodyPr>
            <a:normAutofit/>
          </a:bodyPr>
          <a:lstStyle/>
          <a:p>
            <a:r>
              <a:rPr lang="en-US">
                <a:solidFill>
                  <a:srgbClr val="3B5B6F"/>
                </a:solidFill>
              </a:rPr>
              <a:t>OCT 1 year after onset</a:t>
            </a:r>
          </a:p>
        </p:txBody>
      </p:sp>
      <p:pic>
        <p:nvPicPr>
          <p:cNvPr id="7" name="Content Placeholder 4">
            <a:extLst>
              <a:ext uri="{FF2B5EF4-FFF2-40B4-BE49-F238E27FC236}">
                <a16:creationId xmlns:a16="http://schemas.microsoft.com/office/drawing/2014/main" id="{1BF52BD5-8EDE-6747-A01F-D10DBA79A1A9}"/>
              </a:ext>
            </a:extLst>
          </p:cNvPr>
          <p:cNvPicPr>
            <a:picLocks noChangeAspect="1"/>
          </p:cNvPicPr>
          <p:nvPr/>
        </p:nvPicPr>
        <p:blipFill>
          <a:blip r:embed="rId5"/>
          <a:stretch>
            <a:fillRect/>
          </a:stretch>
        </p:blipFill>
        <p:spPr>
          <a:xfrm>
            <a:off x="1506218" y="841854"/>
            <a:ext cx="4861928" cy="5505977"/>
          </a:xfrm>
          <a:prstGeom prst="rect">
            <a:avLst/>
          </a:prstGeom>
        </p:spPr>
      </p:pic>
      <p:pic>
        <p:nvPicPr>
          <p:cNvPr id="4" name="Content Placeholder 5">
            <a:extLst>
              <a:ext uri="{FF2B5EF4-FFF2-40B4-BE49-F238E27FC236}">
                <a16:creationId xmlns:a16="http://schemas.microsoft.com/office/drawing/2014/main" id="{A2E8F0C6-92ED-B0B1-03C5-54FCC03BDBB1}"/>
              </a:ext>
            </a:extLst>
          </p:cNvPr>
          <p:cNvPicPr>
            <a:picLocks noChangeAspect="1"/>
          </p:cNvPicPr>
          <p:nvPr/>
        </p:nvPicPr>
        <p:blipFill rotWithShape="1">
          <a:blip r:embed="rId6"/>
          <a:srcRect b="1476"/>
          <a:stretch/>
        </p:blipFill>
        <p:spPr>
          <a:xfrm>
            <a:off x="6727373" y="841854"/>
            <a:ext cx="4958962" cy="5505977"/>
          </a:xfrm>
          <a:prstGeom prst="rect">
            <a:avLst/>
          </a:prstGeom>
        </p:spPr>
      </p:pic>
      <p:sp>
        <p:nvSpPr>
          <p:cNvPr id="8" name="Rectangle 7">
            <a:extLst>
              <a:ext uri="{FF2B5EF4-FFF2-40B4-BE49-F238E27FC236}">
                <a16:creationId xmlns:a16="http://schemas.microsoft.com/office/drawing/2014/main" id="{6E1CF79C-D1B4-F932-D1A4-96263801D340}"/>
              </a:ext>
            </a:extLst>
          </p:cNvPr>
          <p:cNvSpPr/>
          <p:nvPr/>
        </p:nvSpPr>
        <p:spPr>
          <a:xfrm>
            <a:off x="3902531" y="1281793"/>
            <a:ext cx="1045029" cy="204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E74AE1-DBE1-171B-87E4-032770FDA65B}"/>
              </a:ext>
            </a:extLst>
          </p:cNvPr>
          <p:cNvSpPr/>
          <p:nvPr/>
        </p:nvSpPr>
        <p:spPr>
          <a:xfrm>
            <a:off x="9572492" y="4296055"/>
            <a:ext cx="639910" cy="204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slide 9">
            <a:hlinkClick r:id="" action="ppaction://media"/>
            <a:extLst>
              <a:ext uri="{FF2B5EF4-FFF2-40B4-BE49-F238E27FC236}">
                <a16:creationId xmlns:a16="http://schemas.microsoft.com/office/drawing/2014/main" id="{2BA868F6-9128-8742-B46F-88C94FF91B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152" y="29054"/>
            <a:ext cx="812800" cy="812800"/>
          </a:xfrm>
          <a:prstGeom prst="rect">
            <a:avLst/>
          </a:prstGeom>
        </p:spPr>
      </p:pic>
    </p:spTree>
    <p:extLst>
      <p:ext uri="{BB962C8B-B14F-4D97-AF65-F5344CB8AC3E}">
        <p14:creationId xmlns:p14="http://schemas.microsoft.com/office/powerpoint/2010/main" val="79212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4F9B-8BC6-C744-88E6-1C89FB41DDF3}"/>
              </a:ext>
            </a:extLst>
          </p:cNvPr>
          <p:cNvSpPr>
            <a:spLocks noGrp="1"/>
          </p:cNvSpPr>
          <p:nvPr>
            <p:ph type="title"/>
          </p:nvPr>
        </p:nvSpPr>
        <p:spPr>
          <a:xfrm>
            <a:off x="315686" y="126447"/>
            <a:ext cx="10012136" cy="821727"/>
          </a:xfrm>
        </p:spPr>
        <p:txBody>
          <a:bodyPr>
            <a:normAutofit/>
          </a:bodyPr>
          <a:lstStyle/>
          <a:p>
            <a:r>
              <a:rPr lang="en-US">
                <a:solidFill>
                  <a:srgbClr val="3B5B6F"/>
                </a:solidFill>
              </a:rPr>
              <a:t>OCT 1 year after onset</a:t>
            </a:r>
          </a:p>
        </p:txBody>
      </p:sp>
      <p:pic>
        <p:nvPicPr>
          <p:cNvPr id="7" name="Content Placeholder 4">
            <a:extLst>
              <a:ext uri="{FF2B5EF4-FFF2-40B4-BE49-F238E27FC236}">
                <a16:creationId xmlns:a16="http://schemas.microsoft.com/office/drawing/2014/main" id="{1BF52BD5-8EDE-6747-A01F-D10DBA79A1A9}"/>
              </a:ext>
            </a:extLst>
          </p:cNvPr>
          <p:cNvPicPr>
            <a:picLocks noChangeAspect="1"/>
          </p:cNvPicPr>
          <p:nvPr/>
        </p:nvPicPr>
        <p:blipFill>
          <a:blip r:embed="rId5"/>
          <a:stretch>
            <a:fillRect/>
          </a:stretch>
        </p:blipFill>
        <p:spPr>
          <a:xfrm>
            <a:off x="1506218" y="841854"/>
            <a:ext cx="4861928" cy="5505977"/>
          </a:xfrm>
          <a:prstGeom prst="rect">
            <a:avLst/>
          </a:prstGeom>
        </p:spPr>
      </p:pic>
      <p:pic>
        <p:nvPicPr>
          <p:cNvPr id="4" name="Content Placeholder 5">
            <a:extLst>
              <a:ext uri="{FF2B5EF4-FFF2-40B4-BE49-F238E27FC236}">
                <a16:creationId xmlns:a16="http://schemas.microsoft.com/office/drawing/2014/main" id="{A2E8F0C6-92ED-B0B1-03C5-54FCC03BDBB1}"/>
              </a:ext>
            </a:extLst>
          </p:cNvPr>
          <p:cNvPicPr>
            <a:picLocks noChangeAspect="1"/>
          </p:cNvPicPr>
          <p:nvPr/>
        </p:nvPicPr>
        <p:blipFill rotWithShape="1">
          <a:blip r:embed="rId6"/>
          <a:srcRect b="1476"/>
          <a:stretch/>
        </p:blipFill>
        <p:spPr>
          <a:xfrm>
            <a:off x="6727373" y="841854"/>
            <a:ext cx="4958962" cy="5505977"/>
          </a:xfrm>
          <a:prstGeom prst="rect">
            <a:avLst/>
          </a:prstGeom>
        </p:spPr>
      </p:pic>
      <p:sp>
        <p:nvSpPr>
          <p:cNvPr id="8" name="Rectangle 7">
            <a:extLst>
              <a:ext uri="{FF2B5EF4-FFF2-40B4-BE49-F238E27FC236}">
                <a16:creationId xmlns:a16="http://schemas.microsoft.com/office/drawing/2014/main" id="{6E1CF79C-D1B4-F932-D1A4-96263801D340}"/>
              </a:ext>
            </a:extLst>
          </p:cNvPr>
          <p:cNvSpPr/>
          <p:nvPr/>
        </p:nvSpPr>
        <p:spPr>
          <a:xfrm>
            <a:off x="3902531" y="1281793"/>
            <a:ext cx="1045029" cy="204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BE74AE1-DBE1-171B-87E4-032770FDA65B}"/>
              </a:ext>
            </a:extLst>
          </p:cNvPr>
          <p:cNvSpPr/>
          <p:nvPr/>
        </p:nvSpPr>
        <p:spPr>
          <a:xfrm>
            <a:off x="9572492" y="4296055"/>
            <a:ext cx="639910" cy="204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7861626-E7D2-404F-BB9B-82A695838593}"/>
              </a:ext>
            </a:extLst>
          </p:cNvPr>
          <p:cNvSpPr txBox="1"/>
          <p:nvPr/>
        </p:nvSpPr>
        <p:spPr>
          <a:xfrm>
            <a:off x="3012435" y="1522701"/>
            <a:ext cx="1935125" cy="369332"/>
          </a:xfrm>
          <a:prstGeom prst="rect">
            <a:avLst/>
          </a:prstGeom>
          <a:solidFill>
            <a:srgbClr val="FFFF00"/>
          </a:solidFill>
          <a:ln w="57150">
            <a:noFill/>
          </a:ln>
        </p:spPr>
        <p:txBody>
          <a:bodyPr wrap="square" rtlCol="0">
            <a:spAutoFit/>
          </a:bodyPr>
          <a:lstStyle/>
          <a:p>
            <a:r>
              <a:rPr lang="en-US"/>
              <a:t>Both are now thin</a:t>
            </a:r>
          </a:p>
        </p:txBody>
      </p:sp>
      <p:pic>
        <p:nvPicPr>
          <p:cNvPr id="5" name="slide 10">
            <a:hlinkClick r:id="" action="ppaction://media"/>
            <a:extLst>
              <a:ext uri="{FF2B5EF4-FFF2-40B4-BE49-F238E27FC236}">
                <a16:creationId xmlns:a16="http://schemas.microsoft.com/office/drawing/2014/main" id="{2000D03E-810C-AA4A-89EE-94E40F169D7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5821" y="126447"/>
            <a:ext cx="812800" cy="812800"/>
          </a:xfrm>
          <a:prstGeom prst="rect">
            <a:avLst/>
          </a:prstGeom>
        </p:spPr>
      </p:pic>
    </p:spTree>
    <p:extLst>
      <p:ext uri="{BB962C8B-B14F-4D97-AF65-F5344CB8AC3E}">
        <p14:creationId xmlns:p14="http://schemas.microsoft.com/office/powerpoint/2010/main" val="427176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73BC-A9D5-0486-4962-852A2C423915}"/>
              </a:ext>
            </a:extLst>
          </p:cNvPr>
          <p:cNvSpPr>
            <a:spLocks noGrp="1"/>
          </p:cNvSpPr>
          <p:nvPr>
            <p:ph type="title"/>
          </p:nvPr>
        </p:nvSpPr>
        <p:spPr>
          <a:xfrm>
            <a:off x="1490869" y="2386431"/>
            <a:ext cx="10515600" cy="1325563"/>
          </a:xfrm>
        </p:spPr>
        <p:txBody>
          <a:bodyPr/>
          <a:lstStyle/>
          <a:p>
            <a:r>
              <a:rPr lang="en-US">
                <a:solidFill>
                  <a:srgbClr val="3B5B6F"/>
                </a:solidFill>
              </a:rPr>
              <a:t>What are the differential diagnoses? </a:t>
            </a:r>
          </a:p>
        </p:txBody>
      </p:sp>
      <p:pic>
        <p:nvPicPr>
          <p:cNvPr id="3" name="slide 11">
            <a:hlinkClick r:id="" action="ppaction://media"/>
            <a:extLst>
              <a:ext uri="{FF2B5EF4-FFF2-40B4-BE49-F238E27FC236}">
                <a16:creationId xmlns:a16="http://schemas.microsoft.com/office/drawing/2014/main" id="{2C5B1669-37B9-B549-BEDA-A7D0AEC289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770" y="158630"/>
            <a:ext cx="812800" cy="812800"/>
          </a:xfrm>
          <a:prstGeom prst="rect">
            <a:avLst/>
          </a:prstGeom>
        </p:spPr>
      </p:pic>
    </p:spTree>
    <p:extLst>
      <p:ext uri="{BB962C8B-B14F-4D97-AF65-F5344CB8AC3E}">
        <p14:creationId xmlns:p14="http://schemas.microsoft.com/office/powerpoint/2010/main" val="45206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EC849-F626-934D-9A3D-B76688F11580}"/>
              </a:ext>
            </a:extLst>
          </p:cNvPr>
          <p:cNvSpPr>
            <a:spLocks noGrp="1"/>
          </p:cNvSpPr>
          <p:nvPr>
            <p:ph type="title"/>
          </p:nvPr>
        </p:nvSpPr>
        <p:spPr/>
        <p:txBody>
          <a:bodyPr>
            <a:normAutofit/>
          </a:bodyPr>
          <a:lstStyle/>
          <a:p>
            <a:r>
              <a:rPr lang="en-US" sz="3600" b="1">
                <a:solidFill>
                  <a:srgbClr val="3B5B6F"/>
                </a:solidFill>
                <a:latin typeface="Arial"/>
                <a:cs typeface="Arial"/>
              </a:rPr>
              <a:t>Differential diagnosis of bilateral optic atrophy in childhood</a:t>
            </a:r>
          </a:p>
        </p:txBody>
      </p:sp>
      <p:sp>
        <p:nvSpPr>
          <p:cNvPr id="3" name="Content Placeholder 2">
            <a:extLst>
              <a:ext uri="{FF2B5EF4-FFF2-40B4-BE49-F238E27FC236}">
                <a16:creationId xmlns:a16="http://schemas.microsoft.com/office/drawing/2014/main" id="{59ACD916-D35E-2A44-BAAB-46CE13D332B8}"/>
              </a:ext>
            </a:extLst>
          </p:cNvPr>
          <p:cNvSpPr>
            <a:spLocks noGrp="1"/>
          </p:cNvSpPr>
          <p:nvPr>
            <p:ph sz="half" idx="1"/>
          </p:nvPr>
        </p:nvSpPr>
        <p:spPr/>
        <p:txBody>
          <a:bodyPr vert="horz" lIns="91440" tIns="45720" rIns="91440" bIns="45720" rtlCol="0" anchor="t">
            <a:normAutofit fontScale="92500"/>
          </a:bodyPr>
          <a:lstStyle/>
          <a:p>
            <a:r>
              <a:rPr lang="en-US" sz="2200" dirty="0">
                <a:latin typeface="Arial"/>
                <a:cs typeface="Arial"/>
              </a:rPr>
              <a:t>Demyelinating optic neuritis </a:t>
            </a:r>
          </a:p>
          <a:p>
            <a:pPr lvl="1"/>
            <a:r>
              <a:rPr lang="en-US" sz="1800" dirty="0">
                <a:latin typeface="Arial"/>
                <a:cs typeface="Arial"/>
              </a:rPr>
              <a:t>Multiple sclerosis</a:t>
            </a:r>
          </a:p>
          <a:p>
            <a:pPr lvl="1"/>
            <a:r>
              <a:rPr lang="en-US" sz="1800" dirty="0">
                <a:latin typeface="Arial"/>
                <a:cs typeface="Arial"/>
              </a:rPr>
              <a:t>Myelin Oligodendrocyte glycoprotein associated diseases</a:t>
            </a:r>
          </a:p>
          <a:p>
            <a:pPr lvl="1"/>
            <a:r>
              <a:rPr lang="en-US" sz="1800" dirty="0" err="1">
                <a:latin typeface="Arial"/>
                <a:cs typeface="Arial"/>
              </a:rPr>
              <a:t>Neuromyelitis</a:t>
            </a:r>
            <a:r>
              <a:rPr lang="en-US" sz="1800" dirty="0">
                <a:latin typeface="Arial"/>
                <a:cs typeface="Arial"/>
              </a:rPr>
              <a:t> </a:t>
            </a:r>
            <a:r>
              <a:rPr lang="en-US" sz="1800" dirty="0" err="1">
                <a:latin typeface="Arial"/>
                <a:cs typeface="Arial"/>
              </a:rPr>
              <a:t>Optica</a:t>
            </a:r>
            <a:r>
              <a:rPr lang="en-US" sz="1800" dirty="0">
                <a:latin typeface="Arial"/>
                <a:cs typeface="Arial"/>
              </a:rPr>
              <a:t> Spectrum Disorder</a:t>
            </a:r>
            <a:endParaRPr lang="en-US" dirty="0"/>
          </a:p>
          <a:p>
            <a:pPr marL="342900" indent="-342900"/>
            <a:r>
              <a:rPr lang="en-US" sz="2200" dirty="0">
                <a:latin typeface="Arial"/>
                <a:cs typeface="Arial"/>
              </a:rPr>
              <a:t>Structural abnormalities of the brain/skull</a:t>
            </a:r>
            <a:endParaRPr lang="en-US" dirty="0">
              <a:cs typeface="Calibri"/>
            </a:endParaRPr>
          </a:p>
          <a:p>
            <a:pPr lvl="1"/>
            <a:r>
              <a:rPr lang="en-US" sz="1800" dirty="0">
                <a:latin typeface="Arial"/>
                <a:cs typeface="Arial"/>
              </a:rPr>
              <a:t>Chiari I malformation</a:t>
            </a:r>
          </a:p>
          <a:p>
            <a:pPr lvl="1"/>
            <a:r>
              <a:rPr lang="en-US" sz="1800" dirty="0" err="1">
                <a:latin typeface="Arial"/>
                <a:cs typeface="Arial"/>
              </a:rPr>
              <a:t>Craniosynostosis</a:t>
            </a:r>
            <a:r>
              <a:rPr lang="en-US" sz="1800" dirty="0">
                <a:latin typeface="Arial"/>
                <a:cs typeface="Arial"/>
              </a:rPr>
              <a:t> </a:t>
            </a:r>
          </a:p>
          <a:p>
            <a:r>
              <a:rPr lang="en-US" sz="2200" dirty="0">
                <a:latin typeface="Arial"/>
                <a:cs typeface="Arial"/>
              </a:rPr>
              <a:t>Sequelae of elevated intracranial pressure</a:t>
            </a:r>
          </a:p>
          <a:p>
            <a:pPr lvl="1"/>
            <a:r>
              <a:rPr lang="en-US" sz="1800" dirty="0" err="1">
                <a:latin typeface="Arial"/>
                <a:cs typeface="Arial"/>
              </a:rPr>
              <a:t>Pseudotumor</a:t>
            </a:r>
            <a:r>
              <a:rPr lang="en-US" sz="1800" dirty="0">
                <a:latin typeface="Arial"/>
                <a:cs typeface="Arial"/>
              </a:rPr>
              <a:t> </a:t>
            </a:r>
            <a:r>
              <a:rPr lang="en-US" sz="1800" dirty="0" err="1">
                <a:latin typeface="Arial"/>
                <a:cs typeface="Arial"/>
              </a:rPr>
              <a:t>cerebri</a:t>
            </a:r>
            <a:r>
              <a:rPr lang="en-US" sz="1800" dirty="0">
                <a:latin typeface="Arial"/>
                <a:cs typeface="Arial"/>
              </a:rPr>
              <a:t> syndrome (aka idiopathic intracranial hypertension or IIH)</a:t>
            </a:r>
            <a:endParaRPr lang="en-US" sz="1800" dirty="0">
              <a:cs typeface="Calibri" panose="020F0502020204030204"/>
            </a:endParaRPr>
          </a:p>
          <a:p>
            <a:pPr lvl="1"/>
            <a:r>
              <a:rPr lang="en-US" sz="1800" dirty="0">
                <a:latin typeface="Arial"/>
                <a:cs typeface="Arial"/>
              </a:rPr>
              <a:t>Hydrocephalus</a:t>
            </a:r>
          </a:p>
          <a:p>
            <a:pPr lvl="1"/>
            <a:r>
              <a:rPr lang="en-US" sz="1800" dirty="0">
                <a:latin typeface="Arial"/>
                <a:cs typeface="Arial"/>
              </a:rPr>
              <a:t>Intracranial tumor </a:t>
            </a:r>
          </a:p>
          <a:p>
            <a:pPr lvl="1"/>
            <a:r>
              <a:rPr lang="en-US" sz="1800" dirty="0">
                <a:latin typeface="Arial"/>
                <a:cs typeface="Arial"/>
              </a:rPr>
              <a:t>Cerebral venous sinus thrombosis </a:t>
            </a:r>
          </a:p>
          <a:p>
            <a:endParaRPr lang="en-US" sz="2200" dirty="0">
              <a:latin typeface="Arial"/>
              <a:cs typeface="Calibri"/>
            </a:endParaRPr>
          </a:p>
          <a:p>
            <a:endParaRPr lang="en-US" sz="2200" dirty="0">
              <a:latin typeface="Arial"/>
              <a:cs typeface="Calibri"/>
            </a:endParaRPr>
          </a:p>
        </p:txBody>
      </p:sp>
      <p:sp>
        <p:nvSpPr>
          <p:cNvPr id="4" name="Content Placeholder 3">
            <a:extLst>
              <a:ext uri="{FF2B5EF4-FFF2-40B4-BE49-F238E27FC236}">
                <a16:creationId xmlns:a16="http://schemas.microsoft.com/office/drawing/2014/main" id="{DC7E4F50-47EB-827E-AE70-A683EB0E4460}"/>
              </a:ext>
            </a:extLst>
          </p:cNvPr>
          <p:cNvSpPr>
            <a:spLocks noGrp="1"/>
          </p:cNvSpPr>
          <p:nvPr>
            <p:ph sz="half" idx="2"/>
          </p:nvPr>
        </p:nvSpPr>
        <p:spPr>
          <a:xfrm>
            <a:off x="6172200" y="1825625"/>
            <a:ext cx="5181600" cy="4556957"/>
          </a:xfrm>
        </p:spPr>
        <p:txBody>
          <a:bodyPr vert="horz" lIns="91440" tIns="45720" rIns="91440" bIns="45720" rtlCol="0" anchor="t">
            <a:normAutofit fontScale="92500"/>
          </a:bodyPr>
          <a:lstStyle/>
          <a:p>
            <a:pPr marL="342900" indent="-342900"/>
            <a:r>
              <a:rPr lang="en-US" sz="2200" dirty="0">
                <a:latin typeface="Arial"/>
                <a:cs typeface="Arial"/>
              </a:rPr>
              <a:t>Infectious/inflammatory</a:t>
            </a:r>
            <a:endParaRPr lang="en-US" dirty="0"/>
          </a:p>
          <a:p>
            <a:pPr lvl="1"/>
            <a:r>
              <a:rPr lang="en-US" sz="1800" dirty="0">
                <a:latin typeface="Arial"/>
                <a:cs typeface="Arial"/>
              </a:rPr>
              <a:t>Lyme disease, Bartonella </a:t>
            </a:r>
            <a:r>
              <a:rPr lang="en-US" sz="1800" dirty="0" err="1">
                <a:latin typeface="Arial"/>
                <a:cs typeface="Arial"/>
              </a:rPr>
              <a:t>henselae</a:t>
            </a:r>
            <a:r>
              <a:rPr lang="en-US" sz="1800" dirty="0">
                <a:latin typeface="Arial"/>
                <a:cs typeface="Arial"/>
              </a:rPr>
              <a:t>, syphilis, TB</a:t>
            </a:r>
          </a:p>
          <a:p>
            <a:r>
              <a:rPr lang="en-US" sz="2200" dirty="0">
                <a:latin typeface="Arial"/>
                <a:cs typeface="Arial"/>
              </a:rPr>
              <a:t>Infiltrative</a:t>
            </a:r>
          </a:p>
          <a:p>
            <a:pPr lvl="1"/>
            <a:r>
              <a:rPr lang="en-US" sz="1800" dirty="0">
                <a:latin typeface="Arial"/>
                <a:cs typeface="Arial"/>
              </a:rPr>
              <a:t>Sarcoidosis</a:t>
            </a:r>
          </a:p>
          <a:p>
            <a:r>
              <a:rPr lang="en-US" sz="2200" dirty="0">
                <a:latin typeface="Arial"/>
                <a:cs typeface="Arial"/>
              </a:rPr>
              <a:t>Neoplastic</a:t>
            </a:r>
            <a:endParaRPr lang="en-US" dirty="0"/>
          </a:p>
          <a:p>
            <a:pPr lvl="1"/>
            <a:r>
              <a:rPr lang="en-US" sz="1800" dirty="0">
                <a:latin typeface="Arial"/>
                <a:cs typeface="Arial"/>
              </a:rPr>
              <a:t>Optic nerve gliomas</a:t>
            </a:r>
          </a:p>
          <a:p>
            <a:r>
              <a:rPr lang="en-US" sz="2200" dirty="0">
                <a:latin typeface="Arial"/>
                <a:cs typeface="Arial"/>
              </a:rPr>
              <a:t>Toxic/metabolic/nutritional/genetic</a:t>
            </a:r>
          </a:p>
          <a:p>
            <a:pPr lvl="1"/>
            <a:r>
              <a:rPr lang="en-US" sz="1800" dirty="0">
                <a:latin typeface="Arial"/>
                <a:cs typeface="Arial"/>
              </a:rPr>
              <a:t>Methanol, ethambutol, lead poisoning, B12 deficiency</a:t>
            </a:r>
          </a:p>
          <a:p>
            <a:pPr lvl="1"/>
            <a:r>
              <a:rPr lang="en-US" sz="1800" dirty="0">
                <a:latin typeface="Arial"/>
                <a:cs typeface="Arial"/>
              </a:rPr>
              <a:t>S/p resolution of pseudo-edema in LHON</a:t>
            </a:r>
          </a:p>
        </p:txBody>
      </p:sp>
      <p:pic>
        <p:nvPicPr>
          <p:cNvPr id="5" name="slide 12">
            <a:hlinkClick r:id="" action="ppaction://media"/>
            <a:extLst>
              <a:ext uri="{FF2B5EF4-FFF2-40B4-BE49-F238E27FC236}">
                <a16:creationId xmlns:a16="http://schemas.microsoft.com/office/drawing/2014/main" id="{8085E026-4B5E-8E46-A419-6B203FA36F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706" y="215106"/>
            <a:ext cx="812800" cy="812800"/>
          </a:xfrm>
          <a:prstGeom prst="rect">
            <a:avLst/>
          </a:prstGeom>
        </p:spPr>
      </p:pic>
    </p:spTree>
    <p:extLst>
      <p:ext uri="{BB962C8B-B14F-4D97-AF65-F5344CB8AC3E}">
        <p14:creationId xmlns:p14="http://schemas.microsoft.com/office/powerpoint/2010/main" val="97636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5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8844F-2572-12B1-6F01-24ACC440BCF1}"/>
              </a:ext>
            </a:extLst>
          </p:cNvPr>
          <p:cNvSpPr>
            <a:spLocks noGrp="1"/>
          </p:cNvSpPr>
          <p:nvPr>
            <p:ph type="title"/>
          </p:nvPr>
        </p:nvSpPr>
        <p:spPr>
          <a:xfrm>
            <a:off x="838200" y="2459352"/>
            <a:ext cx="10515600" cy="1325563"/>
          </a:xfrm>
        </p:spPr>
        <p:txBody>
          <a:bodyPr>
            <a:normAutofit/>
          </a:bodyPr>
          <a:lstStyle/>
          <a:p>
            <a:pPr algn="ctr"/>
            <a:r>
              <a:rPr lang="en-US">
                <a:solidFill>
                  <a:srgbClr val="3B5B6F"/>
                </a:solidFill>
              </a:rPr>
              <a:t>What workup would you do?</a:t>
            </a:r>
          </a:p>
        </p:txBody>
      </p:sp>
      <p:pic>
        <p:nvPicPr>
          <p:cNvPr id="3" name="slide 13">
            <a:hlinkClick r:id="" action="ppaction://media"/>
            <a:extLst>
              <a:ext uri="{FF2B5EF4-FFF2-40B4-BE49-F238E27FC236}">
                <a16:creationId xmlns:a16="http://schemas.microsoft.com/office/drawing/2014/main" id="{CD3011A4-E58E-924E-8430-59CBE3B7020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5947" y="0"/>
            <a:ext cx="812800" cy="812800"/>
          </a:xfrm>
          <a:prstGeom prst="rect">
            <a:avLst/>
          </a:prstGeom>
        </p:spPr>
      </p:pic>
    </p:spTree>
    <p:extLst>
      <p:ext uri="{BB962C8B-B14F-4D97-AF65-F5344CB8AC3E}">
        <p14:creationId xmlns:p14="http://schemas.microsoft.com/office/powerpoint/2010/main" val="201712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15A3-1DCE-1540-8A7B-5EDACD4A7272}"/>
              </a:ext>
            </a:extLst>
          </p:cNvPr>
          <p:cNvSpPr>
            <a:spLocks noGrp="1"/>
          </p:cNvSpPr>
          <p:nvPr>
            <p:ph type="title"/>
          </p:nvPr>
        </p:nvSpPr>
        <p:spPr>
          <a:xfrm>
            <a:off x="220020" y="-1924"/>
            <a:ext cx="11528031" cy="1325563"/>
          </a:xfrm>
        </p:spPr>
        <p:txBody>
          <a:bodyPr>
            <a:normAutofit/>
          </a:bodyPr>
          <a:lstStyle/>
          <a:p>
            <a:r>
              <a:rPr lang="en-US" sz="3500">
                <a:solidFill>
                  <a:srgbClr val="3B5B6F"/>
                </a:solidFill>
              </a:rPr>
              <a:t>MRI Brain and Orbits – bilateral optic nerve atrophy (blue arrow)</a:t>
            </a:r>
          </a:p>
        </p:txBody>
      </p:sp>
      <p:pic>
        <p:nvPicPr>
          <p:cNvPr id="4" name="Picture 3">
            <a:extLst>
              <a:ext uri="{FF2B5EF4-FFF2-40B4-BE49-F238E27FC236}">
                <a16:creationId xmlns:a16="http://schemas.microsoft.com/office/drawing/2014/main" id="{21E79107-5A91-BD41-AB38-F42A24DE0208}"/>
              </a:ext>
            </a:extLst>
          </p:cNvPr>
          <p:cNvPicPr>
            <a:picLocks noChangeAspect="1"/>
          </p:cNvPicPr>
          <p:nvPr/>
        </p:nvPicPr>
        <p:blipFill rotWithShape="1">
          <a:blip r:embed="rId5"/>
          <a:srcRect t="2120"/>
          <a:stretch/>
        </p:blipFill>
        <p:spPr>
          <a:xfrm>
            <a:off x="1484215" y="1232452"/>
            <a:ext cx="4611785" cy="4514043"/>
          </a:xfrm>
          <a:prstGeom prst="rect">
            <a:avLst/>
          </a:prstGeom>
        </p:spPr>
      </p:pic>
      <p:pic>
        <p:nvPicPr>
          <p:cNvPr id="5" name="Picture 4">
            <a:extLst>
              <a:ext uri="{FF2B5EF4-FFF2-40B4-BE49-F238E27FC236}">
                <a16:creationId xmlns:a16="http://schemas.microsoft.com/office/drawing/2014/main" id="{9F0CF574-81E8-1E4D-B6FD-324E86425D43}"/>
              </a:ext>
            </a:extLst>
          </p:cNvPr>
          <p:cNvPicPr>
            <a:picLocks noChangeAspect="1"/>
          </p:cNvPicPr>
          <p:nvPr/>
        </p:nvPicPr>
        <p:blipFill rotWithShape="1">
          <a:blip r:embed="rId6"/>
          <a:srcRect t="2371"/>
          <a:stretch/>
        </p:blipFill>
        <p:spPr>
          <a:xfrm>
            <a:off x="6190690" y="1232452"/>
            <a:ext cx="4611785" cy="4502440"/>
          </a:xfrm>
          <a:prstGeom prst="rect">
            <a:avLst/>
          </a:prstGeom>
        </p:spPr>
      </p:pic>
      <p:sp>
        <p:nvSpPr>
          <p:cNvPr id="6" name="Arrow: Left 5">
            <a:extLst>
              <a:ext uri="{FF2B5EF4-FFF2-40B4-BE49-F238E27FC236}">
                <a16:creationId xmlns:a16="http://schemas.microsoft.com/office/drawing/2014/main" id="{837E10FB-55DC-DA2C-0F89-F4A323B5EADE}"/>
              </a:ext>
            </a:extLst>
          </p:cNvPr>
          <p:cNvSpPr/>
          <p:nvPr/>
        </p:nvSpPr>
        <p:spPr>
          <a:xfrm>
            <a:off x="4420435" y="2359831"/>
            <a:ext cx="430967" cy="22767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4B19ED7-3D81-321B-7BD1-6441F0D0753C}"/>
              </a:ext>
            </a:extLst>
          </p:cNvPr>
          <p:cNvSpPr txBox="1"/>
          <p:nvPr/>
        </p:nvSpPr>
        <p:spPr>
          <a:xfrm>
            <a:off x="2912047" y="5758098"/>
            <a:ext cx="34477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Axial T2 w/ fat sat</a:t>
            </a:r>
          </a:p>
        </p:txBody>
      </p:sp>
      <p:sp>
        <p:nvSpPr>
          <p:cNvPr id="14" name="TextBox 13">
            <a:extLst>
              <a:ext uri="{FF2B5EF4-FFF2-40B4-BE49-F238E27FC236}">
                <a16:creationId xmlns:a16="http://schemas.microsoft.com/office/drawing/2014/main" id="{2D0CDA98-3F26-285B-6EBB-14A944B453EF}"/>
              </a:ext>
            </a:extLst>
          </p:cNvPr>
          <p:cNvSpPr txBox="1"/>
          <p:nvPr/>
        </p:nvSpPr>
        <p:spPr>
          <a:xfrm>
            <a:off x="7354733" y="5758098"/>
            <a:ext cx="34477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Coronal T2 w/ fat sat</a:t>
            </a:r>
          </a:p>
        </p:txBody>
      </p:sp>
      <p:pic>
        <p:nvPicPr>
          <p:cNvPr id="3" name="slide 14">
            <a:hlinkClick r:id="" action="ppaction://media"/>
            <a:extLst>
              <a:ext uri="{FF2B5EF4-FFF2-40B4-BE49-F238E27FC236}">
                <a16:creationId xmlns:a16="http://schemas.microsoft.com/office/drawing/2014/main" id="{DEB53844-D954-BD40-81B0-1C75F6E7687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1924"/>
            <a:ext cx="812800" cy="812800"/>
          </a:xfrm>
          <a:prstGeom prst="rect">
            <a:avLst/>
          </a:prstGeom>
        </p:spPr>
      </p:pic>
    </p:spTree>
    <p:extLst>
      <p:ext uri="{BB962C8B-B14F-4D97-AF65-F5344CB8AC3E}">
        <p14:creationId xmlns:p14="http://schemas.microsoft.com/office/powerpoint/2010/main" val="373490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4C8A26-CF28-F7B6-75D4-2920321BFF8E}"/>
              </a:ext>
            </a:extLst>
          </p:cNvPr>
          <p:cNvSpPr txBox="1"/>
          <p:nvPr/>
        </p:nvSpPr>
        <p:spPr>
          <a:xfrm>
            <a:off x="1589372" y="5059489"/>
            <a:ext cx="35253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Axial T1+gad w/ fat sat</a:t>
            </a:r>
          </a:p>
        </p:txBody>
      </p:sp>
      <p:sp>
        <p:nvSpPr>
          <p:cNvPr id="6" name="TextBox 5">
            <a:extLst>
              <a:ext uri="{FF2B5EF4-FFF2-40B4-BE49-F238E27FC236}">
                <a16:creationId xmlns:a16="http://schemas.microsoft.com/office/drawing/2014/main" id="{7B1142D5-F927-E9B5-33B5-0765654A9AD6}"/>
              </a:ext>
            </a:extLst>
          </p:cNvPr>
          <p:cNvSpPr txBox="1"/>
          <p:nvPr/>
        </p:nvSpPr>
        <p:spPr>
          <a:xfrm>
            <a:off x="6436147" y="5059489"/>
            <a:ext cx="42037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Coronal T1+gad w/ fat sat</a:t>
            </a:r>
          </a:p>
        </p:txBody>
      </p:sp>
      <p:pic>
        <p:nvPicPr>
          <p:cNvPr id="10" name="Picture 9">
            <a:extLst>
              <a:ext uri="{FF2B5EF4-FFF2-40B4-BE49-F238E27FC236}">
                <a16:creationId xmlns:a16="http://schemas.microsoft.com/office/drawing/2014/main" id="{3091F311-B24E-EE3D-581E-62FD24F45125}"/>
              </a:ext>
            </a:extLst>
          </p:cNvPr>
          <p:cNvPicPr>
            <a:picLocks noChangeAspect="1"/>
          </p:cNvPicPr>
          <p:nvPr/>
        </p:nvPicPr>
        <p:blipFill>
          <a:blip r:embed="rId5"/>
          <a:stretch>
            <a:fillRect/>
          </a:stretch>
        </p:blipFill>
        <p:spPr>
          <a:xfrm>
            <a:off x="5970666" y="390266"/>
            <a:ext cx="4669223" cy="4669223"/>
          </a:xfrm>
          <a:prstGeom prst="rect">
            <a:avLst/>
          </a:prstGeom>
        </p:spPr>
      </p:pic>
      <p:pic>
        <p:nvPicPr>
          <p:cNvPr id="11" name="Picture 10">
            <a:extLst>
              <a:ext uri="{FF2B5EF4-FFF2-40B4-BE49-F238E27FC236}">
                <a16:creationId xmlns:a16="http://schemas.microsoft.com/office/drawing/2014/main" id="{741A3477-1F88-3DEF-04F1-FD194F3E0CCC}"/>
              </a:ext>
            </a:extLst>
          </p:cNvPr>
          <p:cNvPicPr>
            <a:picLocks noChangeAspect="1"/>
          </p:cNvPicPr>
          <p:nvPr/>
        </p:nvPicPr>
        <p:blipFill>
          <a:blip r:embed="rId6"/>
          <a:stretch>
            <a:fillRect/>
          </a:stretch>
        </p:blipFill>
        <p:spPr>
          <a:xfrm>
            <a:off x="1174704" y="390266"/>
            <a:ext cx="4662294" cy="4662294"/>
          </a:xfrm>
          <a:prstGeom prst="rect">
            <a:avLst/>
          </a:prstGeom>
        </p:spPr>
      </p:pic>
      <p:sp>
        <p:nvSpPr>
          <p:cNvPr id="14" name="TextBox 13">
            <a:extLst>
              <a:ext uri="{FF2B5EF4-FFF2-40B4-BE49-F238E27FC236}">
                <a16:creationId xmlns:a16="http://schemas.microsoft.com/office/drawing/2014/main" id="{887F073F-6E17-F140-BAAB-629ECD5C2870}"/>
              </a:ext>
            </a:extLst>
          </p:cNvPr>
          <p:cNvSpPr txBox="1"/>
          <p:nvPr/>
        </p:nvSpPr>
        <p:spPr>
          <a:xfrm>
            <a:off x="4021985" y="5873000"/>
            <a:ext cx="711808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No abnormal enhancement </a:t>
            </a:r>
          </a:p>
          <a:p>
            <a:r>
              <a:rPr lang="en-US" sz="1600" b="1" dirty="0"/>
              <a:t>(which is not unexpected as this study was obtained 1 year after symptom onset)</a:t>
            </a:r>
            <a:endParaRPr lang="en-US" sz="2400" b="1" dirty="0">
              <a:cs typeface="Calibri"/>
            </a:endParaRPr>
          </a:p>
        </p:txBody>
      </p:sp>
      <p:pic>
        <p:nvPicPr>
          <p:cNvPr id="2" name="slide 15">
            <a:hlinkClick r:id="" action="ppaction://media"/>
            <a:extLst>
              <a:ext uri="{FF2B5EF4-FFF2-40B4-BE49-F238E27FC236}">
                <a16:creationId xmlns:a16="http://schemas.microsoft.com/office/drawing/2014/main" id="{011878F3-B606-8A41-BF6F-7163A09CF25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16134"/>
            <a:ext cx="812800" cy="812800"/>
          </a:xfrm>
          <a:prstGeom prst="rect">
            <a:avLst/>
          </a:prstGeom>
        </p:spPr>
      </p:pic>
    </p:spTree>
    <p:extLst>
      <p:ext uri="{BB962C8B-B14F-4D97-AF65-F5344CB8AC3E}">
        <p14:creationId xmlns:p14="http://schemas.microsoft.com/office/powerpoint/2010/main" val="273821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DCC6D8-B353-504F-8A23-EB4F7D289082}"/>
              </a:ext>
            </a:extLst>
          </p:cNvPr>
          <p:cNvPicPr>
            <a:picLocks noChangeAspect="1"/>
          </p:cNvPicPr>
          <p:nvPr/>
        </p:nvPicPr>
        <p:blipFill>
          <a:blip r:embed="rId5"/>
          <a:stretch>
            <a:fillRect/>
          </a:stretch>
        </p:blipFill>
        <p:spPr>
          <a:xfrm>
            <a:off x="1349818" y="390266"/>
            <a:ext cx="4490734" cy="4635597"/>
          </a:xfrm>
          <a:prstGeom prst="rect">
            <a:avLst/>
          </a:prstGeom>
        </p:spPr>
      </p:pic>
      <p:pic>
        <p:nvPicPr>
          <p:cNvPr id="8" name="Picture 7">
            <a:extLst>
              <a:ext uri="{FF2B5EF4-FFF2-40B4-BE49-F238E27FC236}">
                <a16:creationId xmlns:a16="http://schemas.microsoft.com/office/drawing/2014/main" id="{BA4CCD05-3334-2048-BBC7-44CC12FFCAF1}"/>
              </a:ext>
            </a:extLst>
          </p:cNvPr>
          <p:cNvPicPr>
            <a:picLocks noChangeAspect="1"/>
          </p:cNvPicPr>
          <p:nvPr/>
        </p:nvPicPr>
        <p:blipFill>
          <a:blip r:embed="rId6"/>
          <a:stretch>
            <a:fillRect/>
          </a:stretch>
        </p:blipFill>
        <p:spPr>
          <a:xfrm>
            <a:off x="5995667" y="390266"/>
            <a:ext cx="4635597" cy="4635597"/>
          </a:xfrm>
          <a:prstGeom prst="rect">
            <a:avLst/>
          </a:prstGeom>
        </p:spPr>
      </p:pic>
      <p:sp>
        <p:nvSpPr>
          <p:cNvPr id="9" name="TextBox 8">
            <a:extLst>
              <a:ext uri="{FF2B5EF4-FFF2-40B4-BE49-F238E27FC236}">
                <a16:creationId xmlns:a16="http://schemas.microsoft.com/office/drawing/2014/main" id="{F41251DC-FD24-ED4D-8820-9B18824B9322}"/>
              </a:ext>
            </a:extLst>
          </p:cNvPr>
          <p:cNvSpPr txBox="1"/>
          <p:nvPr/>
        </p:nvSpPr>
        <p:spPr>
          <a:xfrm>
            <a:off x="2242812" y="5025863"/>
            <a:ext cx="23872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Axial T2 FLAIR</a:t>
            </a:r>
          </a:p>
        </p:txBody>
      </p:sp>
      <p:sp>
        <p:nvSpPr>
          <p:cNvPr id="12" name="TextBox 11">
            <a:extLst>
              <a:ext uri="{FF2B5EF4-FFF2-40B4-BE49-F238E27FC236}">
                <a16:creationId xmlns:a16="http://schemas.microsoft.com/office/drawing/2014/main" id="{165CF0EE-D0E3-1148-9B54-421868485365}"/>
              </a:ext>
            </a:extLst>
          </p:cNvPr>
          <p:cNvSpPr txBox="1"/>
          <p:nvPr/>
        </p:nvSpPr>
        <p:spPr>
          <a:xfrm>
            <a:off x="7050837" y="5025863"/>
            <a:ext cx="379134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Sagittal T1 w gad</a:t>
            </a:r>
          </a:p>
        </p:txBody>
      </p:sp>
      <p:sp>
        <p:nvSpPr>
          <p:cNvPr id="13" name="TextBox 12">
            <a:extLst>
              <a:ext uri="{FF2B5EF4-FFF2-40B4-BE49-F238E27FC236}">
                <a16:creationId xmlns:a16="http://schemas.microsoft.com/office/drawing/2014/main" id="{0598A257-1B75-4240-B242-092034982E3A}"/>
              </a:ext>
            </a:extLst>
          </p:cNvPr>
          <p:cNvSpPr txBox="1"/>
          <p:nvPr/>
        </p:nvSpPr>
        <p:spPr>
          <a:xfrm>
            <a:off x="4046954" y="5824522"/>
            <a:ext cx="468169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No intraparenchymal lesions  </a:t>
            </a:r>
          </a:p>
        </p:txBody>
      </p:sp>
      <p:pic>
        <p:nvPicPr>
          <p:cNvPr id="2" name="slide 16">
            <a:hlinkClick r:id="" action="ppaction://media"/>
            <a:extLst>
              <a:ext uri="{FF2B5EF4-FFF2-40B4-BE49-F238E27FC236}">
                <a16:creationId xmlns:a16="http://schemas.microsoft.com/office/drawing/2014/main" id="{22B02E85-74BF-0848-BBA5-8B29389A73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061" y="-16134"/>
            <a:ext cx="812800" cy="812800"/>
          </a:xfrm>
          <a:prstGeom prst="rect">
            <a:avLst/>
          </a:prstGeom>
        </p:spPr>
      </p:pic>
    </p:spTree>
    <p:extLst>
      <p:ext uri="{BB962C8B-B14F-4D97-AF65-F5344CB8AC3E}">
        <p14:creationId xmlns:p14="http://schemas.microsoft.com/office/powerpoint/2010/main" val="202755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15A3-1DCE-1540-8A7B-5EDACD4A7272}"/>
              </a:ext>
            </a:extLst>
          </p:cNvPr>
          <p:cNvSpPr>
            <a:spLocks noGrp="1"/>
          </p:cNvSpPr>
          <p:nvPr>
            <p:ph type="title"/>
          </p:nvPr>
        </p:nvSpPr>
        <p:spPr/>
        <p:txBody>
          <a:bodyPr/>
          <a:lstStyle/>
          <a:p>
            <a:r>
              <a:rPr lang="en-US">
                <a:solidFill>
                  <a:srgbClr val="3B5B6F"/>
                </a:solidFill>
              </a:rPr>
              <a:t>Labs </a:t>
            </a:r>
          </a:p>
        </p:txBody>
      </p:sp>
      <p:sp>
        <p:nvSpPr>
          <p:cNvPr id="3" name="Content Placeholder 2">
            <a:extLst>
              <a:ext uri="{FF2B5EF4-FFF2-40B4-BE49-F238E27FC236}">
                <a16:creationId xmlns:a16="http://schemas.microsoft.com/office/drawing/2014/main" id="{30A1E93C-5DFB-1340-B670-EC52B49C2597}"/>
              </a:ext>
            </a:extLst>
          </p:cNvPr>
          <p:cNvSpPr>
            <a:spLocks noGrp="1"/>
          </p:cNvSpPr>
          <p:nvPr>
            <p:ph idx="1"/>
          </p:nvPr>
        </p:nvSpPr>
        <p:spPr>
          <a:xfrm>
            <a:off x="838200" y="1518617"/>
            <a:ext cx="10870975" cy="3820766"/>
          </a:xfrm>
        </p:spPr>
        <p:txBody>
          <a:bodyPr vert="horz" lIns="91440" tIns="45720" rIns="91440" bIns="45720" rtlCol="0" anchor="t">
            <a:normAutofit/>
          </a:bodyPr>
          <a:lstStyle/>
          <a:p>
            <a:r>
              <a:rPr lang="en-US">
                <a:latin typeface="Arial"/>
                <a:cs typeface="Arial"/>
              </a:rPr>
              <a:t>CMP, CBC, T3, ACE, CRP, ESR, Vitamin B1, Vitamin B12, anticardiolipin Ab IgG, Myeloperoxidase Ab IgG, ANA, Anti-SSA Ab, Syphilis IgG/IgM Ab: All normal </a:t>
            </a:r>
            <a:endParaRPr lang="en-US"/>
          </a:p>
          <a:p>
            <a:pPr marL="0" indent="0">
              <a:buNone/>
            </a:pPr>
            <a:endParaRPr lang="en-US"/>
          </a:p>
          <a:p>
            <a:r>
              <a:rPr lang="en-US"/>
              <a:t>Mayo laboratory CNS Demyelinating Panel (MOG and NMO, test code CDS1): negative  </a:t>
            </a:r>
          </a:p>
        </p:txBody>
      </p:sp>
      <p:pic>
        <p:nvPicPr>
          <p:cNvPr id="4" name="slide 17">
            <a:hlinkClick r:id="" action="ppaction://media"/>
            <a:extLst>
              <a:ext uri="{FF2B5EF4-FFF2-40B4-BE49-F238E27FC236}">
                <a16:creationId xmlns:a16="http://schemas.microsoft.com/office/drawing/2014/main" id="{732239FF-A488-DE4E-A330-BA4803DD3B6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425" y="0"/>
            <a:ext cx="812800" cy="812800"/>
          </a:xfrm>
          <a:prstGeom prst="rect">
            <a:avLst/>
          </a:prstGeom>
        </p:spPr>
      </p:pic>
    </p:spTree>
    <p:extLst>
      <p:ext uri="{BB962C8B-B14F-4D97-AF65-F5344CB8AC3E}">
        <p14:creationId xmlns:p14="http://schemas.microsoft.com/office/powerpoint/2010/main" val="163249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ACD916-D35E-2A44-BAAB-46CE13D332B8}"/>
              </a:ext>
            </a:extLst>
          </p:cNvPr>
          <p:cNvSpPr>
            <a:spLocks noGrp="1"/>
          </p:cNvSpPr>
          <p:nvPr>
            <p:ph idx="1"/>
          </p:nvPr>
        </p:nvSpPr>
        <p:spPr>
          <a:xfrm>
            <a:off x="639417" y="1508733"/>
            <a:ext cx="10515601" cy="4383069"/>
          </a:xfrm>
        </p:spPr>
        <p:txBody>
          <a:bodyPr vert="horz" lIns="91440" tIns="45720" rIns="91440" bIns="45720" rtlCol="0" anchor="t">
            <a:normAutofit/>
          </a:bodyPr>
          <a:lstStyle/>
          <a:p>
            <a:r>
              <a:rPr lang="en-US" dirty="0">
                <a:solidFill>
                  <a:schemeClr val="bg1">
                    <a:lumMod val="50000"/>
                  </a:schemeClr>
                </a:solidFill>
                <a:latin typeface="Arial"/>
                <a:cs typeface="Arial"/>
              </a:rPr>
              <a:t>Elevated intracranial pressure, structural abnormalities, neoplastic, infiltrative </a:t>
            </a:r>
            <a:r>
              <a:rPr lang="en-US" dirty="0">
                <a:latin typeface="Arial"/>
                <a:cs typeface="Arial"/>
                <a:sym typeface="Wingdings" pitchFamily="2" charset="2"/>
              </a:rPr>
              <a:t> unremarkable MRI</a:t>
            </a:r>
            <a:endParaRPr lang="en-US" dirty="0">
              <a:latin typeface="Arial"/>
              <a:cs typeface="Arial"/>
            </a:endParaRPr>
          </a:p>
          <a:p>
            <a:r>
              <a:rPr lang="en-US" dirty="0">
                <a:solidFill>
                  <a:schemeClr val="bg1">
                    <a:lumMod val="50000"/>
                  </a:schemeClr>
                </a:solidFill>
                <a:latin typeface="Arial"/>
                <a:cs typeface="Arial"/>
              </a:rPr>
              <a:t>Demyelinating optic neuritis </a:t>
            </a:r>
            <a:r>
              <a:rPr lang="en-US" dirty="0">
                <a:latin typeface="Arial"/>
                <a:cs typeface="Arial"/>
                <a:sym typeface="Wingdings" pitchFamily="2" charset="2"/>
              </a:rPr>
              <a:t> </a:t>
            </a:r>
            <a:r>
              <a:rPr lang="en-US" dirty="0" err="1">
                <a:latin typeface="Arial"/>
                <a:cs typeface="Arial"/>
                <a:sym typeface="Wingdings" pitchFamily="2" charset="2"/>
              </a:rPr>
              <a:t>neg</a:t>
            </a:r>
            <a:r>
              <a:rPr lang="en-US" dirty="0">
                <a:latin typeface="Arial"/>
                <a:cs typeface="Arial"/>
                <a:sym typeface="Wingdings" pitchFamily="2" charset="2"/>
              </a:rPr>
              <a:t> MOG, NMO antibodies, unremarkable MRI</a:t>
            </a:r>
            <a:endParaRPr lang="en-US" dirty="0">
              <a:cs typeface="Arial" panose="020B0604020202020204" pitchFamily="34" charset="0"/>
            </a:endParaRPr>
          </a:p>
          <a:p>
            <a:r>
              <a:rPr lang="en-US" dirty="0">
                <a:solidFill>
                  <a:schemeClr val="bg1">
                    <a:lumMod val="50000"/>
                  </a:schemeClr>
                </a:solidFill>
              </a:rPr>
              <a:t>Infectious/inflammatory </a:t>
            </a:r>
            <a:r>
              <a:rPr lang="en-US" dirty="0">
                <a:sym typeface="Wingdings" pitchFamily="2" charset="2"/>
              </a:rPr>
              <a:t> inconsistent clinical course and unremarkable labs</a:t>
            </a:r>
            <a:endParaRPr lang="en-US" dirty="0"/>
          </a:p>
          <a:p>
            <a:r>
              <a:rPr lang="en-US" dirty="0">
                <a:solidFill>
                  <a:schemeClr val="bg1">
                    <a:lumMod val="50000"/>
                  </a:schemeClr>
                </a:solidFill>
                <a:latin typeface="Arial"/>
                <a:cs typeface="Arial"/>
              </a:rPr>
              <a:t>Toxic/metabolic/nutritional </a:t>
            </a:r>
            <a:r>
              <a:rPr lang="en-US" dirty="0">
                <a:latin typeface="Arial"/>
                <a:cs typeface="Arial"/>
                <a:sym typeface="Wingdings" pitchFamily="2" charset="2"/>
              </a:rPr>
              <a:t> no risk factors for toxic etiology and unremarkable labs</a:t>
            </a:r>
            <a:endParaRPr lang="en-US" dirty="0">
              <a:latin typeface="Arial"/>
              <a:cs typeface="Arial"/>
            </a:endParaRPr>
          </a:p>
        </p:txBody>
      </p:sp>
      <p:sp>
        <p:nvSpPr>
          <p:cNvPr id="4" name="Title 1">
            <a:extLst>
              <a:ext uri="{FF2B5EF4-FFF2-40B4-BE49-F238E27FC236}">
                <a16:creationId xmlns:a16="http://schemas.microsoft.com/office/drawing/2014/main" id="{978CC214-0564-5C4B-918C-524FB00E34A7}"/>
              </a:ext>
            </a:extLst>
          </p:cNvPr>
          <p:cNvSpPr txBox="1">
            <a:spLocks/>
          </p:cNvSpPr>
          <p:nvPr/>
        </p:nvSpPr>
        <p:spPr>
          <a:xfrm>
            <a:off x="337687" y="1594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n-US">
                <a:solidFill>
                  <a:srgbClr val="3B5B6F"/>
                </a:solidFill>
              </a:rPr>
              <a:t>Let’s revisit the differential diagnosis</a:t>
            </a:r>
            <a:endParaRPr lang="en-US">
              <a:solidFill>
                <a:srgbClr val="3B5B6F"/>
              </a:solidFill>
              <a:highlight>
                <a:srgbClr val="FFFF00"/>
              </a:highlight>
            </a:endParaRPr>
          </a:p>
        </p:txBody>
      </p:sp>
      <p:pic>
        <p:nvPicPr>
          <p:cNvPr id="2" name="slide 18">
            <a:hlinkClick r:id="" action="ppaction://media"/>
            <a:extLst>
              <a:ext uri="{FF2B5EF4-FFF2-40B4-BE49-F238E27FC236}">
                <a16:creationId xmlns:a16="http://schemas.microsoft.com/office/drawing/2014/main" id="{A3350B94-D579-B446-ACED-323E70ACAA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9412"/>
            <a:ext cx="812800" cy="812800"/>
          </a:xfrm>
          <a:prstGeom prst="rect">
            <a:avLst/>
          </a:prstGeom>
        </p:spPr>
      </p:pic>
    </p:spTree>
    <p:extLst>
      <p:ext uri="{BB962C8B-B14F-4D97-AF65-F5344CB8AC3E}">
        <p14:creationId xmlns:p14="http://schemas.microsoft.com/office/powerpoint/2010/main" val="5685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08325-1A4A-4718-2C81-90DE3E2B7397}"/>
              </a:ext>
            </a:extLst>
          </p:cNvPr>
          <p:cNvSpPr>
            <a:spLocks noGrp="1"/>
          </p:cNvSpPr>
          <p:nvPr>
            <p:ph type="title"/>
          </p:nvPr>
        </p:nvSpPr>
        <p:spPr/>
        <p:txBody>
          <a:bodyPr/>
          <a:lstStyle/>
          <a:p>
            <a:r>
              <a:rPr lang="en-US">
                <a:solidFill>
                  <a:srgbClr val="4B748B"/>
                </a:solidFill>
              </a:rPr>
              <a:t>What now? </a:t>
            </a:r>
          </a:p>
        </p:txBody>
      </p:sp>
      <p:sp>
        <p:nvSpPr>
          <p:cNvPr id="3" name="Content Placeholder 2">
            <a:extLst>
              <a:ext uri="{FF2B5EF4-FFF2-40B4-BE49-F238E27FC236}">
                <a16:creationId xmlns:a16="http://schemas.microsoft.com/office/drawing/2014/main" id="{661F6E4D-78C9-B334-7F05-90B4ABBB8268}"/>
              </a:ext>
            </a:extLst>
          </p:cNvPr>
          <p:cNvSpPr>
            <a:spLocks noGrp="1"/>
          </p:cNvSpPr>
          <p:nvPr>
            <p:ph idx="1"/>
          </p:nvPr>
        </p:nvSpPr>
        <p:spPr/>
        <p:txBody>
          <a:bodyPr/>
          <a:lstStyle/>
          <a:p>
            <a:pPr marL="0" indent="0">
              <a:buNone/>
            </a:pPr>
            <a:r>
              <a:rPr lang="en-US"/>
              <a:t>Would like to perform genetic testing: </a:t>
            </a:r>
          </a:p>
          <a:p>
            <a:pPr lvl="1"/>
            <a:r>
              <a:rPr lang="en-US"/>
              <a:t>Optic neuropathy panel </a:t>
            </a:r>
            <a:r>
              <a:rPr lang="en-US">
                <a:sym typeface="Wingdings" pitchFamily="2" charset="2"/>
              </a:rPr>
              <a:t> denied</a:t>
            </a:r>
            <a:endParaRPr lang="en-US"/>
          </a:p>
          <a:p>
            <a:pPr lvl="1"/>
            <a:r>
              <a:rPr lang="en-US"/>
              <a:t>Mitochondrial panel </a:t>
            </a:r>
            <a:r>
              <a:rPr lang="en-US">
                <a:sym typeface="Wingdings" pitchFamily="2" charset="2"/>
              </a:rPr>
              <a:t> denied</a:t>
            </a:r>
            <a:endParaRPr lang="en-US"/>
          </a:p>
          <a:p>
            <a:pPr lvl="1"/>
            <a:r>
              <a:rPr lang="en-US"/>
              <a:t>Whole genome sequencing </a:t>
            </a:r>
            <a:r>
              <a:rPr lang="en-US">
                <a:sym typeface="Wingdings" pitchFamily="2" charset="2"/>
              </a:rPr>
              <a:t> authorized!</a:t>
            </a:r>
            <a:endParaRPr lang="en-US"/>
          </a:p>
        </p:txBody>
      </p:sp>
      <p:pic>
        <p:nvPicPr>
          <p:cNvPr id="4" name="slide 19">
            <a:hlinkClick r:id="" action="ppaction://media"/>
            <a:extLst>
              <a:ext uri="{FF2B5EF4-FFF2-40B4-BE49-F238E27FC236}">
                <a16:creationId xmlns:a16="http://schemas.microsoft.com/office/drawing/2014/main" id="{78428377-C735-DA48-ACFE-E4DF21DF78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2088" y="0"/>
            <a:ext cx="812800" cy="812800"/>
          </a:xfrm>
          <a:prstGeom prst="rect">
            <a:avLst/>
          </a:prstGeom>
        </p:spPr>
      </p:pic>
    </p:spTree>
    <p:extLst>
      <p:ext uri="{BB962C8B-B14F-4D97-AF65-F5344CB8AC3E}">
        <p14:creationId xmlns:p14="http://schemas.microsoft.com/office/powerpoint/2010/main" val="9151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6BE24-51A3-EA4D-9288-2657ED0DB06D}"/>
              </a:ext>
            </a:extLst>
          </p:cNvPr>
          <p:cNvSpPr>
            <a:spLocks noGrp="1"/>
          </p:cNvSpPr>
          <p:nvPr>
            <p:ph type="title"/>
          </p:nvPr>
        </p:nvSpPr>
        <p:spPr>
          <a:xfrm>
            <a:off x="471638" y="386193"/>
            <a:ext cx="11614345" cy="1124174"/>
          </a:xfrm>
        </p:spPr>
        <p:txBody>
          <a:bodyPr>
            <a:normAutofit fontScale="90000"/>
          </a:bodyPr>
          <a:lstStyle/>
          <a:p>
            <a:r>
              <a:rPr lang="en-US" sz="4000" b="1">
                <a:solidFill>
                  <a:srgbClr val="3B5B6F"/>
                </a:solidFill>
                <a:latin typeface="Arial" panose="020B0604020202020204" pitchFamily="34" charset="0"/>
                <a:cs typeface="Arial" panose="020B0604020202020204" pitchFamily="34" charset="0"/>
              </a:rPr>
              <a:t>Whole Genome Sequencing – the only genetic testing that insurance company authorized </a:t>
            </a:r>
            <a:endParaRPr lang="en-US" sz="4000" b="1">
              <a:solidFill>
                <a:srgbClr val="3B5B6F"/>
              </a:solidFill>
              <a:highlight>
                <a:srgbClr val="FFFF00"/>
              </a:highlight>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C1638753-907E-6A4B-B3FA-A8148E28101F}"/>
              </a:ext>
            </a:extLst>
          </p:cNvPr>
          <p:cNvSpPr>
            <a:spLocks noGrp="1"/>
          </p:cNvSpPr>
          <p:nvPr>
            <p:ph type="body" sz="half" idx="2"/>
          </p:nvPr>
        </p:nvSpPr>
        <p:spPr>
          <a:xfrm>
            <a:off x="927126" y="1657580"/>
            <a:ext cx="10207563" cy="3811588"/>
          </a:xfrm>
        </p:spPr>
        <p:txBody>
          <a:bodyPr>
            <a:normAutofit/>
          </a:bodyPr>
          <a:lstStyle/>
          <a:p>
            <a:pPr marL="457200" indent="-457200">
              <a:buFont typeface="Arial" panose="020B0604020202020204" pitchFamily="34" charset="0"/>
              <a:buChar char="•"/>
            </a:pPr>
            <a:r>
              <a:rPr lang="en-US" sz="2800" dirty="0"/>
              <a:t>Positive for homozygous pathogenic variant in </a:t>
            </a:r>
            <a:r>
              <a:rPr lang="en-US" sz="2800" i="1" dirty="0"/>
              <a:t>DNAJC30</a:t>
            </a:r>
            <a:r>
              <a:rPr lang="en-US" sz="2800" dirty="0"/>
              <a:t> gene</a:t>
            </a:r>
          </a:p>
          <a:p>
            <a:pPr marL="457200" indent="-457200">
              <a:buFont typeface="Arial" panose="020B0604020202020204" pitchFamily="34" charset="0"/>
              <a:buChar char="•"/>
            </a:pPr>
            <a:r>
              <a:rPr lang="en-US" sz="2800" i="1" dirty="0"/>
              <a:t>DNAJC30</a:t>
            </a:r>
            <a:r>
              <a:rPr lang="en-US" sz="2800" dirty="0"/>
              <a:t> NM_032317.3 c.152A&gt;G p.Tyr51Cys (Homozygous)</a:t>
            </a:r>
          </a:p>
          <a:p>
            <a:pPr marL="457200" indent="-457200">
              <a:buFont typeface="Arial" panose="020B0604020202020204" pitchFamily="34" charset="0"/>
              <a:buChar char="•"/>
            </a:pPr>
            <a:endParaRPr lang="en-US" sz="2800" dirty="0"/>
          </a:p>
        </p:txBody>
      </p:sp>
      <p:pic>
        <p:nvPicPr>
          <p:cNvPr id="3" name="Picture 2">
            <a:extLst>
              <a:ext uri="{FF2B5EF4-FFF2-40B4-BE49-F238E27FC236}">
                <a16:creationId xmlns:a16="http://schemas.microsoft.com/office/drawing/2014/main" id="{280B73F2-2223-9A2B-44F2-436CF47B2D7C}"/>
              </a:ext>
            </a:extLst>
          </p:cNvPr>
          <p:cNvPicPr>
            <a:picLocks noChangeAspect="1"/>
          </p:cNvPicPr>
          <p:nvPr/>
        </p:nvPicPr>
        <p:blipFill>
          <a:blip r:embed="rId5"/>
          <a:stretch>
            <a:fillRect/>
          </a:stretch>
        </p:blipFill>
        <p:spPr>
          <a:xfrm>
            <a:off x="2275318" y="2754164"/>
            <a:ext cx="7297168" cy="2715004"/>
          </a:xfrm>
          <a:prstGeom prst="rect">
            <a:avLst/>
          </a:prstGeom>
        </p:spPr>
      </p:pic>
      <p:pic>
        <p:nvPicPr>
          <p:cNvPr id="5" name="slide 20">
            <a:hlinkClick r:id="" action="ppaction://media"/>
            <a:extLst>
              <a:ext uri="{FF2B5EF4-FFF2-40B4-BE49-F238E27FC236}">
                <a16:creationId xmlns:a16="http://schemas.microsoft.com/office/drawing/2014/main" id="{9541C4EB-AE9B-054A-8A0D-BDF87D1A5D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26" y="0"/>
            <a:ext cx="812800" cy="812800"/>
          </a:xfrm>
          <a:prstGeom prst="rect">
            <a:avLst/>
          </a:prstGeom>
        </p:spPr>
      </p:pic>
    </p:spTree>
    <p:extLst>
      <p:ext uri="{BB962C8B-B14F-4D97-AF65-F5344CB8AC3E}">
        <p14:creationId xmlns:p14="http://schemas.microsoft.com/office/powerpoint/2010/main" val="420965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FCB7FE-7373-4B8B-FA75-1DE2F907C1A5}"/>
              </a:ext>
            </a:extLst>
          </p:cNvPr>
          <p:cNvSpPr>
            <a:spLocks noGrp="1"/>
          </p:cNvSpPr>
          <p:nvPr>
            <p:ph type="title"/>
          </p:nvPr>
        </p:nvSpPr>
        <p:spPr>
          <a:xfrm>
            <a:off x="838200" y="872340"/>
            <a:ext cx="10515600" cy="2852737"/>
          </a:xfrm>
        </p:spPr>
        <p:txBody>
          <a:bodyPr/>
          <a:lstStyle/>
          <a:p>
            <a:pPr algn="ctr"/>
            <a:r>
              <a:rPr lang="en-US">
                <a:solidFill>
                  <a:srgbClr val="3B5B6F"/>
                </a:solidFill>
              </a:rPr>
              <a:t>We have questions! </a:t>
            </a:r>
          </a:p>
        </p:txBody>
      </p:sp>
      <p:pic>
        <p:nvPicPr>
          <p:cNvPr id="2" name="slide 21">
            <a:hlinkClick r:id="" action="ppaction://media"/>
            <a:extLst>
              <a:ext uri="{FF2B5EF4-FFF2-40B4-BE49-F238E27FC236}">
                <a16:creationId xmlns:a16="http://schemas.microsoft.com/office/drawing/2014/main" id="{FAD18DDD-A237-E04A-A0CA-1A095FA0BE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59540"/>
            <a:ext cx="812800" cy="812800"/>
          </a:xfrm>
          <a:prstGeom prst="rect">
            <a:avLst/>
          </a:prstGeom>
        </p:spPr>
      </p:pic>
    </p:spTree>
    <p:extLst>
      <p:ext uri="{BB962C8B-B14F-4D97-AF65-F5344CB8AC3E}">
        <p14:creationId xmlns:p14="http://schemas.microsoft.com/office/powerpoint/2010/main" val="318103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E040F6-A734-6F6A-ED2B-D4BC473CBB4F}"/>
              </a:ext>
            </a:extLst>
          </p:cNvPr>
          <p:cNvSpPr>
            <a:spLocks noGrp="1"/>
          </p:cNvSpPr>
          <p:nvPr>
            <p:ph type="title"/>
          </p:nvPr>
        </p:nvSpPr>
        <p:spPr/>
        <p:txBody>
          <a:bodyPr/>
          <a:lstStyle/>
          <a:p>
            <a:r>
              <a:rPr lang="en-US">
                <a:solidFill>
                  <a:srgbClr val="3B5B6F"/>
                </a:solidFill>
              </a:rPr>
              <a:t>AR LHON – a unicorn? </a:t>
            </a:r>
          </a:p>
        </p:txBody>
      </p:sp>
      <p:sp>
        <p:nvSpPr>
          <p:cNvPr id="6" name="Content Placeholder 5">
            <a:extLst>
              <a:ext uri="{FF2B5EF4-FFF2-40B4-BE49-F238E27FC236}">
                <a16:creationId xmlns:a16="http://schemas.microsoft.com/office/drawing/2014/main" id="{C8AC7837-06C8-C200-ADC8-2E7D0853E564}"/>
              </a:ext>
            </a:extLst>
          </p:cNvPr>
          <p:cNvSpPr>
            <a:spLocks noGrp="1"/>
          </p:cNvSpPr>
          <p:nvPr>
            <p:ph idx="1"/>
          </p:nvPr>
        </p:nvSpPr>
        <p:spPr/>
        <p:txBody>
          <a:bodyPr/>
          <a:lstStyle/>
          <a:p>
            <a:r>
              <a:rPr lang="en-US"/>
              <a:t>What is the difference between </a:t>
            </a:r>
            <a:r>
              <a:rPr lang="en-US" err="1"/>
              <a:t>arLHON</a:t>
            </a:r>
            <a:r>
              <a:rPr lang="en-US"/>
              <a:t> and </a:t>
            </a:r>
            <a:r>
              <a:rPr lang="en-US" err="1"/>
              <a:t>mtLHON</a:t>
            </a:r>
            <a:r>
              <a:rPr lang="en-US"/>
              <a:t>?</a:t>
            </a:r>
          </a:p>
          <a:p>
            <a:r>
              <a:rPr lang="en-US"/>
              <a:t>Isn’t LHON mitochondrial?</a:t>
            </a:r>
          </a:p>
          <a:p>
            <a:r>
              <a:rPr lang="en-US"/>
              <a:t>A girl with LHON? This is rare? </a:t>
            </a:r>
          </a:p>
          <a:p>
            <a:r>
              <a:rPr lang="en-US"/>
              <a:t>How do we treat her? </a:t>
            </a:r>
          </a:p>
          <a:p>
            <a:r>
              <a:rPr lang="en-US"/>
              <a:t>What is the visual outlook? </a:t>
            </a:r>
          </a:p>
        </p:txBody>
      </p:sp>
      <p:pic>
        <p:nvPicPr>
          <p:cNvPr id="2" name="slide 22">
            <a:hlinkClick r:id="" action="ppaction://media"/>
            <a:extLst>
              <a:ext uri="{FF2B5EF4-FFF2-40B4-BE49-F238E27FC236}">
                <a16:creationId xmlns:a16="http://schemas.microsoft.com/office/drawing/2014/main" id="{B38B57C7-DCC9-CA42-863A-7C570D1A2F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3200" y="0"/>
            <a:ext cx="812800" cy="812800"/>
          </a:xfrm>
          <a:prstGeom prst="rect">
            <a:avLst/>
          </a:prstGeom>
        </p:spPr>
      </p:pic>
    </p:spTree>
    <p:extLst>
      <p:ext uri="{BB962C8B-B14F-4D97-AF65-F5344CB8AC3E}">
        <p14:creationId xmlns:p14="http://schemas.microsoft.com/office/powerpoint/2010/main" val="206845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F5D9A-C754-BF40-835E-00F1850EEADE}"/>
              </a:ext>
            </a:extLst>
          </p:cNvPr>
          <p:cNvSpPr>
            <a:spLocks noGrp="1"/>
          </p:cNvSpPr>
          <p:nvPr>
            <p:ph type="title"/>
          </p:nvPr>
        </p:nvSpPr>
        <p:spPr>
          <a:xfrm>
            <a:off x="-65314" y="576263"/>
            <a:ext cx="12336235" cy="2852737"/>
          </a:xfrm>
        </p:spPr>
        <p:txBody>
          <a:bodyPr>
            <a:normAutofit/>
          </a:bodyPr>
          <a:lstStyle/>
          <a:p>
            <a:pPr algn="ctr"/>
            <a:r>
              <a:rPr lang="en-US" sz="5400" err="1">
                <a:solidFill>
                  <a:srgbClr val="3B5B6F"/>
                </a:solidFill>
              </a:rPr>
              <a:t>Leber</a:t>
            </a:r>
            <a:r>
              <a:rPr lang="en-US" sz="5400">
                <a:solidFill>
                  <a:srgbClr val="3B5B6F"/>
                </a:solidFill>
              </a:rPr>
              <a:t> hereditary optic neuropathy (LHON)</a:t>
            </a:r>
          </a:p>
        </p:txBody>
      </p:sp>
      <p:sp>
        <p:nvSpPr>
          <p:cNvPr id="3" name="Text Placeholder 2">
            <a:extLst>
              <a:ext uri="{FF2B5EF4-FFF2-40B4-BE49-F238E27FC236}">
                <a16:creationId xmlns:a16="http://schemas.microsoft.com/office/drawing/2014/main" id="{015E29FB-0AA5-A34A-9A60-A8F34547B930}"/>
              </a:ext>
            </a:extLst>
          </p:cNvPr>
          <p:cNvSpPr>
            <a:spLocks noGrp="1"/>
          </p:cNvSpPr>
          <p:nvPr>
            <p:ph type="body" idx="1"/>
          </p:nvPr>
        </p:nvSpPr>
        <p:spPr>
          <a:xfrm>
            <a:off x="2603775" y="3608043"/>
            <a:ext cx="6998056" cy="1500187"/>
          </a:xfrm>
        </p:spPr>
        <p:txBody>
          <a:bodyPr vert="horz" lIns="91440" tIns="45720" rIns="91440" bIns="45720" rtlCol="0" anchor="t">
            <a:normAutofit/>
          </a:bodyPr>
          <a:lstStyle/>
          <a:p>
            <a:r>
              <a:rPr lang="en-US" sz="3200">
                <a:solidFill>
                  <a:schemeClr val="tx1"/>
                </a:solidFill>
              </a:rPr>
              <a:t>And its two distinct inheritance patterns </a:t>
            </a:r>
          </a:p>
        </p:txBody>
      </p:sp>
      <p:pic>
        <p:nvPicPr>
          <p:cNvPr id="4" name="slide 23">
            <a:hlinkClick r:id="" action="ppaction://media"/>
            <a:extLst>
              <a:ext uri="{FF2B5EF4-FFF2-40B4-BE49-F238E27FC236}">
                <a16:creationId xmlns:a16="http://schemas.microsoft.com/office/drawing/2014/main" id="{E4F34356-BA61-C140-9A53-9DAECF3823D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03200" y="169863"/>
            <a:ext cx="812800" cy="812800"/>
          </a:xfrm>
          <a:prstGeom prst="rect">
            <a:avLst/>
          </a:prstGeom>
        </p:spPr>
      </p:pic>
    </p:spTree>
    <p:extLst>
      <p:ext uri="{BB962C8B-B14F-4D97-AF65-F5344CB8AC3E}">
        <p14:creationId xmlns:p14="http://schemas.microsoft.com/office/powerpoint/2010/main" val="303390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2A20B-424C-5E46-BD6A-B302C12897C4}"/>
              </a:ext>
            </a:extLst>
          </p:cNvPr>
          <p:cNvSpPr>
            <a:spLocks noGrp="1"/>
          </p:cNvSpPr>
          <p:nvPr>
            <p:ph type="title"/>
          </p:nvPr>
        </p:nvSpPr>
        <p:spPr/>
        <p:txBody>
          <a:bodyPr/>
          <a:lstStyle/>
          <a:p>
            <a:r>
              <a:rPr lang="en-US">
                <a:solidFill>
                  <a:srgbClr val="3B5B6F"/>
                </a:solidFill>
              </a:rPr>
              <a:t>Background</a:t>
            </a:r>
          </a:p>
        </p:txBody>
      </p:sp>
      <p:sp>
        <p:nvSpPr>
          <p:cNvPr id="3" name="Content Placeholder 2">
            <a:extLst>
              <a:ext uri="{FF2B5EF4-FFF2-40B4-BE49-F238E27FC236}">
                <a16:creationId xmlns:a16="http://schemas.microsoft.com/office/drawing/2014/main" id="{51DEB6EE-9A0C-5840-AB33-B8407BB014E8}"/>
              </a:ext>
            </a:extLst>
          </p:cNvPr>
          <p:cNvSpPr>
            <a:spLocks noGrp="1"/>
          </p:cNvSpPr>
          <p:nvPr>
            <p:ph idx="1"/>
          </p:nvPr>
        </p:nvSpPr>
        <p:spPr>
          <a:xfrm>
            <a:off x="731590" y="1690688"/>
            <a:ext cx="11253581" cy="3820766"/>
          </a:xfrm>
        </p:spPr>
        <p:txBody>
          <a:bodyPr/>
          <a:lstStyle/>
          <a:p>
            <a:r>
              <a:rPr lang="en-US" dirty="0"/>
              <a:t>LHON is commonly recognized as a mitochondrial genetic disease that causes subacute onset blindness in young adulthood</a:t>
            </a:r>
          </a:p>
          <a:p>
            <a:r>
              <a:rPr lang="en-US" dirty="0"/>
              <a:t>Preferentially affects males </a:t>
            </a:r>
          </a:p>
          <a:p>
            <a:r>
              <a:rPr lang="en-US" dirty="0"/>
              <a:t>Maternally inherited with approximately 95% of cases involving one of three </a:t>
            </a:r>
            <a:r>
              <a:rPr lang="en-US" dirty="0" err="1"/>
              <a:t>mtDNA</a:t>
            </a:r>
            <a:r>
              <a:rPr lang="en-US" dirty="0"/>
              <a:t> point mutations  (G3460A, G11778A, and T14484C)  </a:t>
            </a:r>
            <a:endParaRPr lang="en-US" dirty="0">
              <a:highlight>
                <a:srgbClr val="FFFF00"/>
              </a:highlight>
            </a:endParaRPr>
          </a:p>
        </p:txBody>
      </p:sp>
      <p:sp>
        <p:nvSpPr>
          <p:cNvPr id="4" name="Rectangle 3">
            <a:extLst>
              <a:ext uri="{FF2B5EF4-FFF2-40B4-BE49-F238E27FC236}">
                <a16:creationId xmlns:a16="http://schemas.microsoft.com/office/drawing/2014/main" id="{1CBC12F9-CF56-904C-AD5D-3A9EBE9EC8FB}"/>
              </a:ext>
            </a:extLst>
          </p:cNvPr>
          <p:cNvSpPr/>
          <p:nvPr/>
        </p:nvSpPr>
        <p:spPr>
          <a:xfrm>
            <a:off x="2727569" y="6436907"/>
            <a:ext cx="6096000" cy="400110"/>
          </a:xfrm>
          <a:prstGeom prst="rect">
            <a:avLst/>
          </a:prstGeom>
        </p:spPr>
        <p:txBody>
          <a:bodyPr>
            <a:spAutoFit/>
          </a:bodyPr>
          <a:lstStyle/>
          <a:p>
            <a:r>
              <a:rPr lang="en-US" sz="1000">
                <a:solidFill>
                  <a:srgbClr val="000000"/>
                </a:solidFill>
                <a:latin typeface="Arial"/>
                <a:cs typeface="Arial"/>
              </a:rPr>
              <a:t>Yu-Wai-Man P, Turnbull DM, </a:t>
            </a:r>
            <a:r>
              <a:rPr lang="en-US" sz="1000" err="1">
                <a:solidFill>
                  <a:srgbClr val="000000"/>
                </a:solidFill>
                <a:latin typeface="Arial"/>
                <a:cs typeface="Arial"/>
              </a:rPr>
              <a:t>Chinnery</a:t>
            </a:r>
            <a:r>
              <a:rPr lang="en-US" sz="1000">
                <a:solidFill>
                  <a:srgbClr val="000000"/>
                </a:solidFill>
                <a:latin typeface="Arial"/>
                <a:cs typeface="Arial"/>
              </a:rPr>
              <a:t> PF. </a:t>
            </a:r>
            <a:r>
              <a:rPr lang="en-US" sz="1000" err="1">
                <a:solidFill>
                  <a:srgbClr val="000000"/>
                </a:solidFill>
                <a:latin typeface="Arial"/>
                <a:cs typeface="Arial"/>
              </a:rPr>
              <a:t>Leber</a:t>
            </a:r>
            <a:r>
              <a:rPr lang="en-US" sz="1000">
                <a:solidFill>
                  <a:srgbClr val="000000"/>
                </a:solidFill>
                <a:latin typeface="Arial"/>
                <a:cs typeface="Arial"/>
              </a:rPr>
              <a:t> hereditary optic neuropathy. </a:t>
            </a:r>
            <a:r>
              <a:rPr lang="en-US" sz="1000" i="1">
                <a:solidFill>
                  <a:srgbClr val="000000"/>
                </a:solidFill>
                <a:latin typeface="Arial"/>
                <a:cs typeface="Arial"/>
              </a:rPr>
              <a:t>J Med Genet</a:t>
            </a:r>
            <a:r>
              <a:rPr lang="en-US" sz="1000">
                <a:solidFill>
                  <a:srgbClr val="000000"/>
                </a:solidFill>
                <a:latin typeface="Arial"/>
                <a:cs typeface="Arial"/>
              </a:rPr>
              <a:t>. 2002;39(3):162-169. doi:10.1136/jmg.39.3.162</a:t>
            </a:r>
          </a:p>
        </p:txBody>
      </p:sp>
      <p:pic>
        <p:nvPicPr>
          <p:cNvPr id="5" name="slide 24">
            <a:hlinkClick r:id="" action="ppaction://media"/>
            <a:extLst>
              <a:ext uri="{FF2B5EF4-FFF2-40B4-BE49-F238E27FC236}">
                <a16:creationId xmlns:a16="http://schemas.microsoft.com/office/drawing/2014/main" id="{AC756062-C0C0-1F41-A132-9065A65625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6829" y="215106"/>
            <a:ext cx="812800" cy="812800"/>
          </a:xfrm>
          <a:prstGeom prst="rect">
            <a:avLst/>
          </a:prstGeom>
        </p:spPr>
      </p:pic>
    </p:spTree>
    <p:extLst>
      <p:ext uri="{BB962C8B-B14F-4D97-AF65-F5344CB8AC3E}">
        <p14:creationId xmlns:p14="http://schemas.microsoft.com/office/powerpoint/2010/main" val="16202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p:txBody>
          <a:bodyPr/>
          <a:lstStyle/>
          <a:p>
            <a:r>
              <a:rPr lang="en-US" dirty="0">
                <a:solidFill>
                  <a:srgbClr val="3B5B6F"/>
                </a:solidFill>
              </a:rPr>
              <a:t>Identification of </a:t>
            </a:r>
            <a:r>
              <a:rPr lang="en-US" i="1" dirty="0">
                <a:solidFill>
                  <a:srgbClr val="3B5B6F"/>
                </a:solidFill>
              </a:rPr>
              <a:t>DNAJC30</a:t>
            </a:r>
            <a:endParaRPr lang="en-US" dirty="0">
              <a:solidFill>
                <a:srgbClr val="3B5B6F"/>
              </a:solidFill>
            </a:endParaRPr>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838200" y="1628362"/>
            <a:ext cx="11138807" cy="3820766"/>
          </a:xfrm>
        </p:spPr>
        <p:txBody>
          <a:bodyPr vert="horz" lIns="91440" tIns="45720" rIns="91440" bIns="45720" rtlCol="0" anchor="t">
            <a:normAutofit/>
          </a:bodyPr>
          <a:lstStyle/>
          <a:p>
            <a:r>
              <a:rPr lang="en-US" dirty="0">
                <a:latin typeface="Arial"/>
                <a:cs typeface="Arial"/>
              </a:rPr>
              <a:t>Whole exome sequencing in molecularly undiagnosed LHON patients have revealed pathogenic homozygous missense </a:t>
            </a:r>
            <a:r>
              <a:rPr lang="en-US" i="1" dirty="0">
                <a:latin typeface="Arial"/>
                <a:cs typeface="Arial"/>
              </a:rPr>
              <a:t>DNAJC30 </a:t>
            </a:r>
            <a:r>
              <a:rPr lang="en-US" dirty="0">
                <a:latin typeface="Arial"/>
                <a:cs typeface="Arial"/>
              </a:rPr>
              <a:t>mutations. Other identified genes in</a:t>
            </a:r>
            <a:r>
              <a:rPr lang="en-US" dirty="0"/>
              <a:t> </a:t>
            </a:r>
            <a:r>
              <a:rPr lang="en-US" i="1" dirty="0"/>
              <a:t>include NDUFS2, NDUFA12, </a:t>
            </a:r>
            <a:r>
              <a:rPr lang="en-US" dirty="0"/>
              <a:t>and</a:t>
            </a:r>
            <a:r>
              <a:rPr lang="en-US" i="1" dirty="0"/>
              <a:t> MCAT </a:t>
            </a:r>
            <a:r>
              <a:rPr lang="en-US" dirty="0"/>
              <a:t>genes.</a:t>
            </a:r>
            <a:endParaRPr lang="en-US" dirty="0">
              <a:latin typeface="Arial"/>
              <a:cs typeface="Arial"/>
            </a:endParaRPr>
          </a:p>
          <a:p>
            <a:pPr marL="0" indent="0">
              <a:buNone/>
            </a:pPr>
            <a:endParaRPr lang="en-US" dirty="0">
              <a:latin typeface="Arial"/>
              <a:cs typeface="Arial"/>
            </a:endParaRPr>
          </a:p>
          <a:p>
            <a:r>
              <a:rPr lang="en-US" dirty="0">
                <a:latin typeface="Arial"/>
                <a:cs typeface="Arial"/>
              </a:rPr>
              <a:t>Previously identified pedigrees indicate incomplete penetrance similar to mitochondrial LHON with significant male predominance for yet undetermined reasons </a:t>
            </a:r>
            <a:endParaRPr lang="en-US" dirty="0">
              <a:cs typeface="Arial"/>
            </a:endParaRPr>
          </a:p>
        </p:txBody>
      </p:sp>
      <p:sp>
        <p:nvSpPr>
          <p:cNvPr id="6" name="Rectangle 5">
            <a:extLst>
              <a:ext uri="{FF2B5EF4-FFF2-40B4-BE49-F238E27FC236}">
                <a16:creationId xmlns:a16="http://schemas.microsoft.com/office/drawing/2014/main" id="{9B7147EB-4EDE-7749-B9E3-EADB9EBD0E23}"/>
              </a:ext>
            </a:extLst>
          </p:cNvPr>
          <p:cNvSpPr/>
          <p:nvPr/>
        </p:nvSpPr>
        <p:spPr>
          <a:xfrm>
            <a:off x="2742630" y="6411377"/>
            <a:ext cx="6096000" cy="400110"/>
          </a:xfrm>
          <a:prstGeom prst="rect">
            <a:avLst/>
          </a:prstGeom>
        </p:spPr>
        <p:txBody>
          <a:bodyPr lIns="91440" tIns="45720" rIns="91440" bIns="45720" anchor="t">
            <a:spAutoFit/>
          </a:bodyPr>
          <a:lstStyle/>
          <a:p>
            <a:r>
              <a:rPr lang="en-US" sz="1000">
                <a:latin typeface="Arial"/>
                <a:cs typeface="Arial"/>
              </a:rPr>
              <a:t>Stenton SL, Sheremet NL, Catarino CB, et al. Impaired complex I repair causes recessive Leber's hereditary optic neuropathy. J Clin Invest. 2021;131(6):e138267. doi:10.1172/JCI138267</a:t>
            </a:r>
          </a:p>
        </p:txBody>
      </p:sp>
      <p:pic>
        <p:nvPicPr>
          <p:cNvPr id="4" name="slide 25">
            <a:hlinkClick r:id="" action="ppaction://media"/>
            <a:extLst>
              <a:ext uri="{FF2B5EF4-FFF2-40B4-BE49-F238E27FC236}">
                <a16:creationId xmlns:a16="http://schemas.microsoft.com/office/drawing/2014/main" id="{520B7F50-0BFB-3A4A-B27D-35AC645481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0"/>
            <a:ext cx="812800" cy="812800"/>
          </a:xfrm>
          <a:prstGeom prst="rect">
            <a:avLst/>
          </a:prstGeom>
        </p:spPr>
      </p:pic>
    </p:spTree>
    <p:extLst>
      <p:ext uri="{BB962C8B-B14F-4D97-AF65-F5344CB8AC3E}">
        <p14:creationId xmlns:p14="http://schemas.microsoft.com/office/powerpoint/2010/main" val="403043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C428B5-E9A6-214A-8FC1-3D6B1152B55B}"/>
              </a:ext>
            </a:extLst>
          </p:cNvPr>
          <p:cNvPicPr>
            <a:picLocks noChangeAspect="1"/>
          </p:cNvPicPr>
          <p:nvPr/>
        </p:nvPicPr>
        <p:blipFill>
          <a:blip r:embed="rId4"/>
          <a:stretch>
            <a:fillRect/>
          </a:stretch>
        </p:blipFill>
        <p:spPr>
          <a:xfrm>
            <a:off x="2196124" y="1353616"/>
            <a:ext cx="8135111" cy="4495142"/>
          </a:xfrm>
          <a:prstGeom prst="rect">
            <a:avLst/>
          </a:prstGeom>
        </p:spPr>
      </p:pic>
      <p:sp>
        <p:nvSpPr>
          <p:cNvPr id="5" name="Rectangle 4">
            <a:extLst>
              <a:ext uri="{FF2B5EF4-FFF2-40B4-BE49-F238E27FC236}">
                <a16:creationId xmlns:a16="http://schemas.microsoft.com/office/drawing/2014/main" id="{4C4AE25C-6410-D845-8BD7-96EFD09B2666}"/>
              </a:ext>
            </a:extLst>
          </p:cNvPr>
          <p:cNvSpPr/>
          <p:nvPr/>
        </p:nvSpPr>
        <p:spPr>
          <a:xfrm>
            <a:off x="329070" y="249327"/>
            <a:ext cx="11862930" cy="646331"/>
          </a:xfrm>
          <a:prstGeom prst="rect">
            <a:avLst/>
          </a:prstGeom>
        </p:spPr>
        <p:txBody>
          <a:bodyPr wrap="square">
            <a:spAutoFit/>
          </a:bodyPr>
          <a:lstStyle/>
          <a:p>
            <a:r>
              <a:rPr lang="en-US" sz="3600" dirty="0">
                <a:solidFill>
                  <a:srgbClr val="3B5B6F"/>
                </a:solidFill>
                <a:latin typeface="Arial"/>
                <a:cs typeface="Arial"/>
              </a:rPr>
              <a:t>Role of </a:t>
            </a:r>
            <a:r>
              <a:rPr lang="en-US" sz="3600" i="1" dirty="0">
                <a:solidFill>
                  <a:srgbClr val="3B5B6F"/>
                </a:solidFill>
                <a:latin typeface="Arial"/>
                <a:cs typeface="Arial"/>
              </a:rPr>
              <a:t>DNAJC30</a:t>
            </a:r>
            <a:r>
              <a:rPr lang="en-US" sz="3600" dirty="0">
                <a:solidFill>
                  <a:srgbClr val="3B5B6F"/>
                </a:solidFill>
                <a:latin typeface="Arial"/>
                <a:cs typeface="Arial"/>
              </a:rPr>
              <a:t> in complex I repair mechanism </a:t>
            </a:r>
            <a:endParaRPr lang="en-US" sz="3600" dirty="0">
              <a:solidFill>
                <a:srgbClr val="3B5B6F"/>
              </a:solidFill>
              <a:cs typeface="Arial"/>
            </a:endParaRPr>
          </a:p>
        </p:txBody>
      </p:sp>
      <p:sp>
        <p:nvSpPr>
          <p:cNvPr id="7" name="Rectangle 6">
            <a:extLst>
              <a:ext uri="{FF2B5EF4-FFF2-40B4-BE49-F238E27FC236}">
                <a16:creationId xmlns:a16="http://schemas.microsoft.com/office/drawing/2014/main" id="{51A84C7F-3C53-B64B-B52D-E3E4CAA22569}"/>
              </a:ext>
            </a:extLst>
          </p:cNvPr>
          <p:cNvSpPr/>
          <p:nvPr/>
        </p:nvSpPr>
        <p:spPr>
          <a:xfrm>
            <a:off x="2752066" y="6412033"/>
            <a:ext cx="6096000" cy="400110"/>
          </a:xfrm>
          <a:prstGeom prst="rect">
            <a:avLst/>
          </a:prstGeom>
        </p:spPr>
        <p:txBody>
          <a:bodyPr>
            <a:spAutoFit/>
          </a:bodyPr>
          <a:lstStyle/>
          <a:p>
            <a:r>
              <a:rPr lang="en-US" sz="1000" err="1"/>
              <a:t>Stenton</a:t>
            </a:r>
            <a:r>
              <a:rPr lang="en-US" sz="1000"/>
              <a:t> SL, </a:t>
            </a:r>
            <a:r>
              <a:rPr lang="en-US" sz="1000" err="1"/>
              <a:t>Sheremet</a:t>
            </a:r>
            <a:r>
              <a:rPr lang="en-US" sz="1000"/>
              <a:t> NL, </a:t>
            </a:r>
            <a:r>
              <a:rPr lang="en-US" sz="1000" err="1"/>
              <a:t>Catarino</a:t>
            </a:r>
            <a:r>
              <a:rPr lang="en-US" sz="1000"/>
              <a:t> CB, et al. Impaired complex I repair causes recessive </a:t>
            </a:r>
            <a:r>
              <a:rPr lang="en-US" sz="1000" err="1"/>
              <a:t>Leber's</a:t>
            </a:r>
            <a:r>
              <a:rPr lang="en-US" sz="1000"/>
              <a:t> hereditary optic neuropathy. J </a:t>
            </a:r>
            <a:r>
              <a:rPr lang="en-US" sz="1000" err="1"/>
              <a:t>Clin</a:t>
            </a:r>
            <a:r>
              <a:rPr lang="en-US" sz="1000"/>
              <a:t> Invest. 2021;131(6):e138267. doi:10.1172/JCI138267</a:t>
            </a:r>
          </a:p>
        </p:txBody>
      </p:sp>
      <p:pic>
        <p:nvPicPr>
          <p:cNvPr id="2" name="slide 26">
            <a:hlinkClick r:id="" action="ppaction://media"/>
            <a:extLst>
              <a:ext uri="{FF2B5EF4-FFF2-40B4-BE49-F238E27FC236}">
                <a16:creationId xmlns:a16="http://schemas.microsoft.com/office/drawing/2014/main" id="{86DAE7A5-BD3D-684F-B4B8-1478622E43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9070" y="166092"/>
            <a:ext cx="812800" cy="812800"/>
          </a:xfrm>
          <a:prstGeom prst="rect">
            <a:avLst/>
          </a:prstGeom>
        </p:spPr>
      </p:pic>
    </p:spTree>
    <p:extLst>
      <p:ext uri="{BB962C8B-B14F-4D97-AF65-F5344CB8AC3E}">
        <p14:creationId xmlns:p14="http://schemas.microsoft.com/office/powerpoint/2010/main" val="11753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1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p:txBody>
          <a:bodyPr/>
          <a:lstStyle/>
          <a:p>
            <a:r>
              <a:rPr lang="en-US">
                <a:solidFill>
                  <a:srgbClr val="3B5B6F"/>
                </a:solidFill>
                <a:latin typeface="Arial"/>
                <a:cs typeface="Arial"/>
              </a:rPr>
              <a:t>What are the clinical features?</a:t>
            </a:r>
            <a:endParaRPr lang="en-US"/>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838200" y="1620569"/>
            <a:ext cx="10515600" cy="3820766"/>
          </a:xfrm>
        </p:spPr>
        <p:txBody>
          <a:bodyPr vert="horz" lIns="91440" tIns="45720" rIns="91440" bIns="45720" rtlCol="0" anchor="t">
            <a:normAutofit/>
          </a:bodyPr>
          <a:lstStyle/>
          <a:p>
            <a:r>
              <a:rPr lang="en-US">
                <a:latin typeface="Arial"/>
                <a:cs typeface="Arial"/>
              </a:rPr>
              <a:t>Autosomal recessive and mitochondrial LHON are phenotypically nearly identical</a:t>
            </a:r>
          </a:p>
          <a:p>
            <a:r>
              <a:rPr lang="en-US">
                <a:latin typeface="Arial"/>
                <a:cs typeface="Arial"/>
              </a:rPr>
              <a:t>Prevalence of </a:t>
            </a:r>
            <a:r>
              <a:rPr lang="en-US" err="1">
                <a:latin typeface="Arial"/>
                <a:cs typeface="Arial"/>
              </a:rPr>
              <a:t>mtLHON</a:t>
            </a:r>
            <a:r>
              <a:rPr lang="en-US">
                <a:latin typeface="Arial"/>
                <a:cs typeface="Arial"/>
              </a:rPr>
              <a:t> disease is approximately 1 in 25,000 according to one study</a:t>
            </a:r>
            <a:r>
              <a:rPr lang="en-US" baseline="30000">
                <a:latin typeface="Arial"/>
                <a:cs typeface="Arial"/>
              </a:rPr>
              <a:t>1</a:t>
            </a:r>
            <a:r>
              <a:rPr lang="en-US">
                <a:latin typeface="Arial"/>
                <a:cs typeface="Arial"/>
              </a:rPr>
              <a:t>. On the other hand, </a:t>
            </a:r>
            <a:r>
              <a:rPr lang="en-US" err="1">
                <a:latin typeface="Arial"/>
                <a:cs typeface="Arial"/>
              </a:rPr>
              <a:t>arLHON</a:t>
            </a:r>
            <a:r>
              <a:rPr lang="en-US">
                <a:latin typeface="Arial"/>
                <a:cs typeface="Arial"/>
              </a:rPr>
              <a:t> is estimated to affect 1.09 per million individuals</a:t>
            </a:r>
            <a:r>
              <a:rPr lang="en-US" baseline="30000">
                <a:latin typeface="Arial"/>
                <a:cs typeface="Arial"/>
              </a:rPr>
              <a:t>2</a:t>
            </a:r>
            <a:r>
              <a:rPr lang="en-US">
                <a:latin typeface="Arial"/>
                <a:cs typeface="Arial"/>
              </a:rPr>
              <a:t>. </a:t>
            </a:r>
          </a:p>
          <a:p>
            <a:r>
              <a:rPr lang="en-US">
                <a:latin typeface="Arial"/>
                <a:cs typeface="Arial"/>
              </a:rPr>
              <a:t>Both present with subacute concurrent or sequential loss of central vision in young adults </a:t>
            </a:r>
          </a:p>
          <a:p>
            <a:r>
              <a:rPr lang="en-US">
                <a:latin typeface="Arial"/>
                <a:cs typeface="Arial"/>
              </a:rPr>
              <a:t>Degeneration of retinal ganglion cells and axons </a:t>
            </a:r>
          </a:p>
          <a:p>
            <a:endParaRPr lang="en-US">
              <a:cs typeface="Arial"/>
            </a:endParaRPr>
          </a:p>
          <a:p>
            <a:pPr marL="0" indent="0">
              <a:buNone/>
            </a:pPr>
            <a:endParaRPr lang="en-US">
              <a:cs typeface="Arial"/>
            </a:endParaRPr>
          </a:p>
        </p:txBody>
      </p:sp>
      <p:sp>
        <p:nvSpPr>
          <p:cNvPr id="4" name="Rectangle 3">
            <a:extLst>
              <a:ext uri="{FF2B5EF4-FFF2-40B4-BE49-F238E27FC236}">
                <a16:creationId xmlns:a16="http://schemas.microsoft.com/office/drawing/2014/main" id="{7F1124AE-58EB-D343-B9C5-A3327CAE0DAA}"/>
              </a:ext>
            </a:extLst>
          </p:cNvPr>
          <p:cNvSpPr/>
          <p:nvPr/>
        </p:nvSpPr>
        <p:spPr>
          <a:xfrm>
            <a:off x="2698376" y="5854648"/>
            <a:ext cx="6096000" cy="1003352"/>
          </a:xfrm>
          <a:prstGeom prst="rect">
            <a:avLst/>
          </a:prstGeom>
        </p:spPr>
        <p:txBody>
          <a:bodyPr>
            <a:spAutoFit/>
          </a:bodyPr>
          <a:lstStyle/>
          <a:p>
            <a:pPr marL="228600" indent="-228600">
              <a:lnSpc>
                <a:spcPct val="120000"/>
              </a:lnSpc>
              <a:buAutoNum type="arabicPeriod"/>
            </a:pPr>
            <a:r>
              <a:rPr lang="en-US" sz="1000"/>
              <a:t>Yu-Wai-Man P, Turnbull DM, </a:t>
            </a:r>
            <a:r>
              <a:rPr lang="en-US" sz="1000" err="1"/>
              <a:t>Chinnery</a:t>
            </a:r>
            <a:r>
              <a:rPr lang="en-US" sz="1000"/>
              <a:t> PF. </a:t>
            </a:r>
            <a:r>
              <a:rPr lang="en-US" sz="1000" err="1"/>
              <a:t>Leber</a:t>
            </a:r>
            <a:r>
              <a:rPr lang="en-US" sz="1000"/>
              <a:t> hereditary optic neuropathy. </a:t>
            </a:r>
            <a:r>
              <a:rPr lang="en-US" sz="1000" i="1"/>
              <a:t>J Med Genet</a:t>
            </a:r>
            <a:r>
              <a:rPr lang="en-US" sz="1000"/>
              <a:t>. 2002;39(3):162-169. doi:10.1136/jmg.39.3.162</a:t>
            </a:r>
          </a:p>
          <a:p>
            <a:pPr marL="228600" indent="-228600">
              <a:lnSpc>
                <a:spcPct val="120000"/>
              </a:lnSpc>
              <a:buAutoNum type="arabicPeriod"/>
            </a:pPr>
            <a:r>
              <a:rPr lang="en-US" sz="1000" err="1"/>
              <a:t>Stenton</a:t>
            </a:r>
            <a:r>
              <a:rPr lang="en-US" sz="1000"/>
              <a:t> SL, </a:t>
            </a:r>
            <a:r>
              <a:rPr lang="en-US" sz="1000" err="1"/>
              <a:t>Tesarova</a:t>
            </a:r>
            <a:r>
              <a:rPr lang="en-US" sz="1000"/>
              <a:t> M, </a:t>
            </a:r>
            <a:r>
              <a:rPr lang="en-US" sz="1000" err="1"/>
              <a:t>Sheremet</a:t>
            </a:r>
            <a:r>
              <a:rPr lang="en-US" sz="1000"/>
              <a:t> NL, et al. DNAJC30 defect: a frequent cause of recessive </a:t>
            </a:r>
            <a:r>
              <a:rPr lang="en-US" sz="1000" err="1"/>
              <a:t>Leber</a:t>
            </a:r>
            <a:r>
              <a:rPr lang="en-US" sz="1000"/>
              <a:t> hereditary optic neuropathy and Leigh syndrome. </a:t>
            </a:r>
            <a:r>
              <a:rPr lang="en-US" sz="1000" i="1"/>
              <a:t>Brain</a:t>
            </a:r>
            <a:r>
              <a:rPr lang="en-US" sz="1000"/>
              <a:t>. 2022;145(5):1624-1631. doi:10.1093/brain/awac052</a:t>
            </a:r>
          </a:p>
          <a:p>
            <a:pPr>
              <a:lnSpc>
                <a:spcPct val="120000"/>
              </a:lnSpc>
            </a:pPr>
            <a:endParaRPr lang="en-US" sz="1000"/>
          </a:p>
        </p:txBody>
      </p:sp>
      <p:pic>
        <p:nvPicPr>
          <p:cNvPr id="5" name="slide 27">
            <a:hlinkClick r:id="" action="ppaction://media"/>
            <a:extLst>
              <a:ext uri="{FF2B5EF4-FFF2-40B4-BE49-F238E27FC236}">
                <a16:creationId xmlns:a16="http://schemas.microsoft.com/office/drawing/2014/main" id="{6B68D5F7-18E9-6347-9F2B-8FB313348F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3200" y="180047"/>
            <a:ext cx="812800" cy="812800"/>
          </a:xfrm>
          <a:prstGeom prst="rect">
            <a:avLst/>
          </a:prstGeom>
        </p:spPr>
      </p:pic>
    </p:spTree>
    <p:extLst>
      <p:ext uri="{BB962C8B-B14F-4D97-AF65-F5344CB8AC3E}">
        <p14:creationId xmlns:p14="http://schemas.microsoft.com/office/powerpoint/2010/main" val="108169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7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p:txBody>
          <a:bodyPr/>
          <a:lstStyle/>
          <a:p>
            <a:r>
              <a:rPr lang="en-US" dirty="0">
                <a:solidFill>
                  <a:srgbClr val="3B5B6F"/>
                </a:solidFill>
                <a:latin typeface="Arial"/>
                <a:cs typeface="Arial"/>
              </a:rPr>
              <a:t>A note about </a:t>
            </a:r>
            <a:r>
              <a:rPr lang="en-US" i="1" dirty="0">
                <a:solidFill>
                  <a:srgbClr val="3B5B6F"/>
                </a:solidFill>
                <a:latin typeface="Arial"/>
                <a:cs typeface="Arial"/>
              </a:rPr>
              <a:t>DNAJC30</a:t>
            </a:r>
            <a:r>
              <a:rPr lang="en-US" dirty="0">
                <a:solidFill>
                  <a:srgbClr val="3B5B6F"/>
                </a:solidFill>
                <a:latin typeface="Arial"/>
                <a:cs typeface="Arial"/>
              </a:rPr>
              <a:t> mutations</a:t>
            </a:r>
            <a:endParaRPr lang="en-US" dirty="0"/>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838200" y="1620569"/>
            <a:ext cx="10515600" cy="3820766"/>
          </a:xfrm>
        </p:spPr>
        <p:txBody>
          <a:bodyPr vert="horz" lIns="91440" tIns="45720" rIns="91440" bIns="45720" rtlCol="0" anchor="t">
            <a:normAutofit/>
          </a:bodyPr>
          <a:lstStyle/>
          <a:p>
            <a:r>
              <a:rPr lang="en-US" dirty="0">
                <a:latin typeface="Arial"/>
                <a:cs typeface="Arial"/>
              </a:rPr>
              <a:t>Systemic neurologic symptoms such as ataxia and dysarthria can result from </a:t>
            </a:r>
            <a:r>
              <a:rPr lang="en-US" i="1" dirty="0">
                <a:latin typeface="Arial"/>
                <a:cs typeface="Arial"/>
              </a:rPr>
              <a:t>DNAJC30</a:t>
            </a:r>
            <a:r>
              <a:rPr lang="en-US" dirty="0">
                <a:latin typeface="Arial"/>
                <a:cs typeface="Arial"/>
              </a:rPr>
              <a:t> mutations</a:t>
            </a:r>
          </a:p>
          <a:p>
            <a:pPr lvl="1"/>
            <a:r>
              <a:rPr lang="en-US" dirty="0">
                <a:latin typeface="Arial"/>
                <a:cs typeface="Arial"/>
              </a:rPr>
              <a:t>Consider overlap with Leigh syndrome </a:t>
            </a:r>
          </a:p>
          <a:p>
            <a:pPr lvl="1"/>
            <a:r>
              <a:rPr lang="en-US" dirty="0">
                <a:latin typeface="Arial"/>
                <a:cs typeface="Arial"/>
              </a:rPr>
              <a:t>Characteristic MRI findings of symmetric T2 </a:t>
            </a:r>
            <a:r>
              <a:rPr lang="en-US" dirty="0" err="1">
                <a:latin typeface="Arial"/>
                <a:cs typeface="Arial"/>
              </a:rPr>
              <a:t>hyperintense</a:t>
            </a:r>
            <a:r>
              <a:rPr lang="en-US" dirty="0">
                <a:latin typeface="Arial"/>
                <a:cs typeface="Arial"/>
              </a:rPr>
              <a:t> necrotic lesions in the basal ganglia or brainstem </a:t>
            </a:r>
          </a:p>
        </p:txBody>
      </p:sp>
      <p:sp>
        <p:nvSpPr>
          <p:cNvPr id="4" name="Rectangle 3">
            <a:extLst>
              <a:ext uri="{FF2B5EF4-FFF2-40B4-BE49-F238E27FC236}">
                <a16:creationId xmlns:a16="http://schemas.microsoft.com/office/drawing/2014/main" id="{7F1124AE-58EB-D343-B9C5-A3327CAE0DAA}"/>
              </a:ext>
            </a:extLst>
          </p:cNvPr>
          <p:cNvSpPr/>
          <p:nvPr/>
        </p:nvSpPr>
        <p:spPr>
          <a:xfrm>
            <a:off x="2698376" y="5854648"/>
            <a:ext cx="6096000" cy="1003352"/>
          </a:xfrm>
          <a:prstGeom prst="rect">
            <a:avLst/>
          </a:prstGeom>
        </p:spPr>
        <p:txBody>
          <a:bodyPr>
            <a:spAutoFit/>
          </a:bodyPr>
          <a:lstStyle/>
          <a:p>
            <a:pPr marL="228600" indent="-228600">
              <a:lnSpc>
                <a:spcPct val="120000"/>
              </a:lnSpc>
              <a:buAutoNum type="arabicPeriod"/>
            </a:pPr>
            <a:r>
              <a:rPr lang="en-US" sz="1000" dirty="0"/>
              <a:t>Yu-Wai-Man P, Turnbull DM, </a:t>
            </a:r>
            <a:r>
              <a:rPr lang="en-US" sz="1000" dirty="0" err="1"/>
              <a:t>Chinnery</a:t>
            </a:r>
            <a:r>
              <a:rPr lang="en-US" sz="1000" dirty="0"/>
              <a:t> PF. </a:t>
            </a:r>
            <a:r>
              <a:rPr lang="en-US" sz="1000" dirty="0" err="1"/>
              <a:t>Leber</a:t>
            </a:r>
            <a:r>
              <a:rPr lang="en-US" sz="1000" dirty="0"/>
              <a:t> hereditary optic neuropathy. </a:t>
            </a:r>
            <a:r>
              <a:rPr lang="en-US" sz="1000" i="1" dirty="0"/>
              <a:t>J Med Genet</a:t>
            </a:r>
            <a:r>
              <a:rPr lang="en-US" sz="1000" dirty="0"/>
              <a:t>. 2002;39(3):162-169. doi:10.1136/jmg.39.3.162</a:t>
            </a:r>
          </a:p>
          <a:p>
            <a:pPr marL="228600" indent="-228600">
              <a:lnSpc>
                <a:spcPct val="120000"/>
              </a:lnSpc>
              <a:buAutoNum type="arabicPeriod"/>
            </a:pPr>
            <a:r>
              <a:rPr lang="en-US" sz="1000" dirty="0" err="1"/>
              <a:t>Stenton</a:t>
            </a:r>
            <a:r>
              <a:rPr lang="en-US" sz="1000" dirty="0"/>
              <a:t> SL, </a:t>
            </a:r>
            <a:r>
              <a:rPr lang="en-US" sz="1000" dirty="0" err="1"/>
              <a:t>Tesarova</a:t>
            </a:r>
            <a:r>
              <a:rPr lang="en-US" sz="1000" dirty="0"/>
              <a:t> M, </a:t>
            </a:r>
            <a:r>
              <a:rPr lang="en-US" sz="1000" dirty="0" err="1"/>
              <a:t>Sheremet</a:t>
            </a:r>
            <a:r>
              <a:rPr lang="en-US" sz="1000" dirty="0"/>
              <a:t> NL, et al. DNAJC30 defect: a frequent cause of recessive </a:t>
            </a:r>
            <a:r>
              <a:rPr lang="en-US" sz="1000" dirty="0" err="1"/>
              <a:t>Leber</a:t>
            </a:r>
            <a:r>
              <a:rPr lang="en-US" sz="1000" dirty="0"/>
              <a:t> hereditary optic neuropathy and Leigh syndrome. </a:t>
            </a:r>
            <a:r>
              <a:rPr lang="en-US" sz="1000" i="1" dirty="0"/>
              <a:t>Brain</a:t>
            </a:r>
            <a:r>
              <a:rPr lang="en-US" sz="1000" dirty="0"/>
              <a:t>. 2022;145(5):1624-1631. doi:10.1093/brain/awac052</a:t>
            </a:r>
          </a:p>
          <a:p>
            <a:pPr>
              <a:lnSpc>
                <a:spcPct val="120000"/>
              </a:lnSpc>
            </a:pPr>
            <a:endParaRPr lang="en-US" sz="1000" dirty="0"/>
          </a:p>
        </p:txBody>
      </p:sp>
      <p:pic>
        <p:nvPicPr>
          <p:cNvPr id="5" name="slide 28">
            <a:hlinkClick r:id="" action="ppaction://media"/>
            <a:extLst>
              <a:ext uri="{FF2B5EF4-FFF2-40B4-BE49-F238E27FC236}">
                <a16:creationId xmlns:a16="http://schemas.microsoft.com/office/drawing/2014/main" id="{CDC623A2-6818-BD4A-A2C3-A2B18F6267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0"/>
            <a:ext cx="812800" cy="812800"/>
          </a:xfrm>
          <a:prstGeom prst="rect">
            <a:avLst/>
          </a:prstGeom>
        </p:spPr>
      </p:pic>
    </p:spTree>
    <p:extLst>
      <p:ext uri="{BB962C8B-B14F-4D97-AF65-F5344CB8AC3E}">
        <p14:creationId xmlns:p14="http://schemas.microsoft.com/office/powerpoint/2010/main" val="212790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p:txBody>
          <a:bodyPr/>
          <a:lstStyle/>
          <a:p>
            <a:r>
              <a:rPr lang="en-US">
                <a:solidFill>
                  <a:srgbClr val="3B5B6F"/>
                </a:solidFill>
                <a:latin typeface="Arial"/>
                <a:cs typeface="Arial"/>
              </a:rPr>
              <a:t>What about the pseudo-edema?</a:t>
            </a:r>
            <a:endParaRPr lang="en-US">
              <a:solidFill>
                <a:srgbClr val="3B5B6F"/>
              </a:solidFill>
              <a:cs typeface="Arial"/>
            </a:endParaRPr>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838200" y="1780495"/>
            <a:ext cx="10515600" cy="3820766"/>
          </a:xfrm>
        </p:spPr>
        <p:txBody>
          <a:bodyPr vert="horz" lIns="91440" tIns="45720" rIns="91440" bIns="45720" rtlCol="0" anchor="t">
            <a:normAutofit/>
          </a:bodyPr>
          <a:lstStyle/>
          <a:p>
            <a:r>
              <a:rPr lang="en-US">
                <a:latin typeface="Arial"/>
                <a:cs typeface="Arial"/>
              </a:rPr>
              <a:t>LHON often misdiagnosed as optic neuritis given age at presentation and appearance of disc edema or RNFL thickening</a:t>
            </a:r>
            <a:r>
              <a:rPr lang="en-US" baseline="30000">
                <a:latin typeface="Arial"/>
                <a:cs typeface="Arial"/>
              </a:rPr>
              <a:t>1</a:t>
            </a:r>
            <a:endParaRPr lang="en-US" baseline="30000"/>
          </a:p>
          <a:p>
            <a:r>
              <a:rPr lang="en-US">
                <a:latin typeface="Arial"/>
                <a:cs typeface="Arial"/>
              </a:rPr>
              <a:t>Fluorescein angiography would reveal </a:t>
            </a:r>
            <a:r>
              <a:rPr lang="en-US" err="1">
                <a:latin typeface="Arial"/>
                <a:cs typeface="Arial"/>
              </a:rPr>
              <a:t>circumpapillary</a:t>
            </a:r>
            <a:r>
              <a:rPr lang="en-US">
                <a:latin typeface="Arial"/>
                <a:cs typeface="Arial"/>
              </a:rPr>
              <a:t> telangiectasis without dye leakage from the optic disc as opposed to vascular leakage in true disc edema</a:t>
            </a:r>
            <a:endParaRPr lang="en-US" baseline="30000">
              <a:cs typeface="Arial"/>
            </a:endParaRPr>
          </a:p>
          <a:p>
            <a:r>
              <a:rPr lang="en-US">
                <a:latin typeface="Arial"/>
                <a:cs typeface="Arial"/>
              </a:rPr>
              <a:t>With disease progression, telangiectatic vessels disappear, and pseudo-edema around disc resolves</a:t>
            </a:r>
            <a:r>
              <a:rPr lang="en-US" baseline="30000">
                <a:latin typeface="Arial"/>
                <a:cs typeface="Arial"/>
              </a:rPr>
              <a:t>2</a:t>
            </a:r>
            <a:r>
              <a:rPr lang="en-US">
                <a:latin typeface="Arial"/>
                <a:cs typeface="Arial"/>
              </a:rPr>
              <a:t> </a:t>
            </a:r>
          </a:p>
        </p:txBody>
      </p:sp>
      <p:sp>
        <p:nvSpPr>
          <p:cNvPr id="4" name="Rectangle 3">
            <a:extLst>
              <a:ext uri="{FF2B5EF4-FFF2-40B4-BE49-F238E27FC236}">
                <a16:creationId xmlns:a16="http://schemas.microsoft.com/office/drawing/2014/main" id="{7F1124AE-58EB-D343-B9C5-A3327CAE0DAA}"/>
              </a:ext>
            </a:extLst>
          </p:cNvPr>
          <p:cNvSpPr/>
          <p:nvPr/>
        </p:nvSpPr>
        <p:spPr>
          <a:xfrm>
            <a:off x="2698376" y="5854648"/>
            <a:ext cx="6096000" cy="264688"/>
          </a:xfrm>
          <a:prstGeom prst="rect">
            <a:avLst/>
          </a:prstGeom>
        </p:spPr>
        <p:txBody>
          <a:bodyPr lIns="91440" tIns="45720" rIns="91440" bIns="45720" anchor="t">
            <a:spAutoFit/>
          </a:bodyPr>
          <a:lstStyle/>
          <a:p>
            <a:pPr>
              <a:lnSpc>
                <a:spcPct val="120000"/>
              </a:lnSpc>
            </a:pPr>
            <a:endParaRPr lang="en-US" sz="1000">
              <a:cs typeface="Calibri"/>
            </a:endParaRPr>
          </a:p>
        </p:txBody>
      </p:sp>
      <p:sp>
        <p:nvSpPr>
          <p:cNvPr id="5" name="TextBox 4">
            <a:extLst>
              <a:ext uri="{FF2B5EF4-FFF2-40B4-BE49-F238E27FC236}">
                <a16:creationId xmlns:a16="http://schemas.microsoft.com/office/drawing/2014/main" id="{3D370C2D-1266-82C9-7831-8AEC22E403B8}"/>
              </a:ext>
            </a:extLst>
          </p:cNvPr>
          <p:cNvSpPr txBox="1"/>
          <p:nvPr/>
        </p:nvSpPr>
        <p:spPr>
          <a:xfrm>
            <a:off x="2749545" y="6033515"/>
            <a:ext cx="891985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AutoNum type="arabicPeriod"/>
            </a:pPr>
            <a:r>
              <a:rPr lang="en-US" sz="1000">
                <a:solidFill>
                  <a:srgbClr val="212121"/>
                </a:solidFill>
                <a:latin typeface="Arial"/>
                <a:ea typeface="Roboto"/>
                <a:cs typeface="Roboto"/>
              </a:rPr>
              <a:t>Chang M. Leber's hereditary optic neuropathy misdiagnosed as optic neuritis and Lyme disease in a patient with multiple sclerosis. </a:t>
            </a:r>
            <a:r>
              <a:rPr lang="en-US" sz="1000" i="1">
                <a:solidFill>
                  <a:srgbClr val="212121"/>
                </a:solidFill>
                <a:latin typeface="Arial"/>
                <a:ea typeface="Roboto"/>
                <a:cs typeface="Roboto"/>
              </a:rPr>
              <a:t>BMJ Case Rep</a:t>
            </a:r>
            <a:r>
              <a:rPr lang="en-US" sz="1000">
                <a:solidFill>
                  <a:srgbClr val="212121"/>
                </a:solidFill>
                <a:latin typeface="Arial"/>
                <a:ea typeface="Roboto"/>
                <a:cs typeface="Roboto"/>
              </a:rPr>
              <a:t>. 2018;11(1):e227109. Published 2018 Dec 7. doi:10.1136/bcr-2018-227109</a:t>
            </a:r>
            <a:endParaRPr lang="en-US"/>
          </a:p>
          <a:p>
            <a:pPr marL="228600" indent="-228600">
              <a:buAutoNum type="arabicPeriod"/>
            </a:pPr>
            <a:r>
              <a:rPr lang="en-US" sz="1000">
                <a:solidFill>
                  <a:srgbClr val="000000"/>
                </a:solidFill>
                <a:latin typeface="Arial"/>
                <a:ea typeface="Roboto"/>
                <a:cs typeface="Arial"/>
              </a:rPr>
              <a:t>Shemesh A, Sood G, Margolin E. Leber Hereditary Optic Neuropathy (LHON) [Updated 2022 Sep 24]. In: </a:t>
            </a:r>
            <a:r>
              <a:rPr lang="en-US" sz="1000" err="1">
                <a:solidFill>
                  <a:srgbClr val="000000"/>
                </a:solidFill>
                <a:latin typeface="Arial"/>
                <a:ea typeface="Roboto"/>
                <a:cs typeface="Arial"/>
              </a:rPr>
              <a:t>StatPearls</a:t>
            </a:r>
            <a:r>
              <a:rPr lang="en-US" sz="1000">
                <a:solidFill>
                  <a:srgbClr val="000000"/>
                </a:solidFill>
                <a:latin typeface="Arial"/>
                <a:ea typeface="Roboto"/>
                <a:cs typeface="Arial"/>
              </a:rPr>
              <a:t> [Internet]. Treasure Island (FL): </a:t>
            </a:r>
            <a:r>
              <a:rPr lang="en-US" sz="1000" err="1">
                <a:solidFill>
                  <a:srgbClr val="000000"/>
                </a:solidFill>
                <a:latin typeface="Arial"/>
                <a:ea typeface="Roboto"/>
                <a:cs typeface="Arial"/>
              </a:rPr>
              <a:t>StatPearls</a:t>
            </a:r>
            <a:r>
              <a:rPr lang="en-US" sz="1000">
                <a:solidFill>
                  <a:srgbClr val="000000"/>
                </a:solidFill>
                <a:latin typeface="Arial"/>
                <a:ea typeface="Roboto"/>
                <a:cs typeface="Arial"/>
              </a:rPr>
              <a:t> Publishing; 2023 Jan-. Available from: https://www.ncbi.nlm.nih.gov/books/NBK482499/</a:t>
            </a:r>
            <a:endParaRPr lang="en-US" sz="1000">
              <a:latin typeface="Arial"/>
              <a:cs typeface="Calibri"/>
            </a:endParaRPr>
          </a:p>
        </p:txBody>
      </p:sp>
      <p:pic>
        <p:nvPicPr>
          <p:cNvPr id="6" name="slide 29">
            <a:hlinkClick r:id="" action="ppaction://media"/>
            <a:extLst>
              <a:ext uri="{FF2B5EF4-FFF2-40B4-BE49-F238E27FC236}">
                <a16:creationId xmlns:a16="http://schemas.microsoft.com/office/drawing/2014/main" id="{7B819A5B-E538-DD46-BAF7-91CD6BB22C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0"/>
            <a:ext cx="812800" cy="812800"/>
          </a:xfrm>
          <a:prstGeom prst="rect">
            <a:avLst/>
          </a:prstGeom>
        </p:spPr>
      </p:pic>
    </p:spTree>
    <p:extLst>
      <p:ext uri="{BB962C8B-B14F-4D97-AF65-F5344CB8AC3E}">
        <p14:creationId xmlns:p14="http://schemas.microsoft.com/office/powerpoint/2010/main" val="141402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a:xfrm>
            <a:off x="838200" y="282947"/>
            <a:ext cx="10515600" cy="1325563"/>
          </a:xfrm>
        </p:spPr>
        <p:txBody>
          <a:bodyPr/>
          <a:lstStyle/>
          <a:p>
            <a:r>
              <a:rPr lang="en-US">
                <a:solidFill>
                  <a:srgbClr val="3B5B6F"/>
                </a:solidFill>
                <a:latin typeface="Arial"/>
                <a:cs typeface="Arial"/>
              </a:rPr>
              <a:t>Additional clinical features</a:t>
            </a:r>
            <a:endParaRPr lang="en-US"/>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1356115" y="1518617"/>
            <a:ext cx="9866243" cy="3820766"/>
          </a:xfrm>
        </p:spPr>
        <p:txBody>
          <a:bodyPr vert="horz" lIns="91440" tIns="45720" rIns="91440" bIns="45720" rtlCol="0" anchor="t">
            <a:normAutofit/>
          </a:bodyPr>
          <a:lstStyle/>
          <a:p>
            <a:r>
              <a:rPr lang="en-US">
                <a:latin typeface="Arial"/>
                <a:cs typeface="Arial"/>
              </a:rPr>
              <a:t>Pathognomonic triad also noted in autosomal recessive LHON </a:t>
            </a:r>
          </a:p>
        </p:txBody>
      </p:sp>
      <p:graphicFrame>
        <p:nvGraphicFramePr>
          <p:cNvPr id="4" name="Diagram 3">
            <a:extLst>
              <a:ext uri="{FF2B5EF4-FFF2-40B4-BE49-F238E27FC236}">
                <a16:creationId xmlns:a16="http://schemas.microsoft.com/office/drawing/2014/main" id="{C98D4EF9-B0A1-354D-8C98-3EFFF4129307}"/>
              </a:ext>
            </a:extLst>
          </p:cNvPr>
          <p:cNvGraphicFramePr/>
          <p:nvPr>
            <p:extLst>
              <p:ext uri="{D42A27DB-BD31-4B8C-83A1-F6EECF244321}">
                <p14:modId xmlns:p14="http://schemas.microsoft.com/office/powerpoint/2010/main" val="1142821818"/>
              </p:ext>
            </p:extLst>
          </p:nvPr>
        </p:nvGraphicFramePr>
        <p:xfrm>
          <a:off x="3087141" y="2148474"/>
          <a:ext cx="6017718" cy="4011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a:extLst>
              <a:ext uri="{FF2B5EF4-FFF2-40B4-BE49-F238E27FC236}">
                <a16:creationId xmlns:a16="http://schemas.microsoft.com/office/drawing/2014/main" id="{99D248D2-F5EB-57C6-9524-8512294BA9AF}"/>
              </a:ext>
            </a:extLst>
          </p:cNvPr>
          <p:cNvSpPr/>
          <p:nvPr/>
        </p:nvSpPr>
        <p:spPr>
          <a:xfrm>
            <a:off x="2750445" y="6344220"/>
            <a:ext cx="8471913" cy="461665"/>
          </a:xfrm>
          <a:prstGeom prst="rect">
            <a:avLst/>
          </a:prstGeom>
        </p:spPr>
        <p:txBody>
          <a:bodyPr wrap="square">
            <a:spAutoFit/>
          </a:bodyPr>
          <a:lstStyle/>
          <a:p>
            <a:r>
              <a:rPr lang="en-US" sz="1200" err="1"/>
              <a:t>Stenton</a:t>
            </a:r>
            <a:r>
              <a:rPr lang="en-US" sz="1200"/>
              <a:t> SL, </a:t>
            </a:r>
            <a:r>
              <a:rPr lang="en-US" sz="1200" err="1"/>
              <a:t>Sheremet</a:t>
            </a:r>
            <a:r>
              <a:rPr lang="en-US" sz="1200"/>
              <a:t> NL, </a:t>
            </a:r>
            <a:r>
              <a:rPr lang="en-US" sz="1200" err="1"/>
              <a:t>Catarino</a:t>
            </a:r>
            <a:r>
              <a:rPr lang="en-US" sz="1200"/>
              <a:t> CB, et al. Impaired complex I repair causes recessive </a:t>
            </a:r>
            <a:r>
              <a:rPr lang="en-US" sz="1200" err="1"/>
              <a:t>Leber's</a:t>
            </a:r>
            <a:r>
              <a:rPr lang="en-US" sz="1200"/>
              <a:t> hereditary optic neuropathy. J </a:t>
            </a:r>
            <a:r>
              <a:rPr lang="en-US" sz="1200" err="1"/>
              <a:t>Clin</a:t>
            </a:r>
            <a:r>
              <a:rPr lang="en-US" sz="1200"/>
              <a:t> Invest. 2021;131(6):e138267. doi:10.1172/JCI138267</a:t>
            </a:r>
          </a:p>
        </p:txBody>
      </p:sp>
      <p:pic>
        <p:nvPicPr>
          <p:cNvPr id="6" name="slide 30">
            <a:hlinkClick r:id="" action="ppaction://media"/>
            <a:extLst>
              <a:ext uri="{FF2B5EF4-FFF2-40B4-BE49-F238E27FC236}">
                <a16:creationId xmlns:a16="http://schemas.microsoft.com/office/drawing/2014/main" id="{A6C67A10-D82A-7143-AD1B-8883EE72B7E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03200" y="132928"/>
            <a:ext cx="812800" cy="812800"/>
          </a:xfrm>
          <a:prstGeom prst="rect">
            <a:avLst/>
          </a:prstGeom>
        </p:spPr>
      </p:pic>
    </p:spTree>
    <p:extLst>
      <p:ext uri="{BB962C8B-B14F-4D97-AF65-F5344CB8AC3E}">
        <p14:creationId xmlns:p14="http://schemas.microsoft.com/office/powerpoint/2010/main" val="401835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2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p:txBody>
          <a:bodyPr/>
          <a:lstStyle/>
          <a:p>
            <a:r>
              <a:rPr lang="en-US">
                <a:solidFill>
                  <a:srgbClr val="3B5B6F"/>
                </a:solidFill>
                <a:latin typeface="Arial"/>
                <a:cs typeface="Arial"/>
              </a:rPr>
              <a:t>Important notes</a:t>
            </a:r>
            <a:endParaRPr lang="en-US"/>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838201" y="1533111"/>
            <a:ext cx="10293625" cy="4190355"/>
          </a:xfrm>
        </p:spPr>
        <p:txBody>
          <a:bodyPr vert="horz" lIns="91440" tIns="45720" rIns="91440" bIns="45720" rtlCol="0" anchor="t">
            <a:normAutofit/>
          </a:bodyPr>
          <a:lstStyle/>
          <a:p>
            <a:r>
              <a:rPr lang="en-US" dirty="0">
                <a:latin typeface="Arial"/>
                <a:cs typeface="Arial"/>
              </a:rPr>
              <a:t>Some key differences:</a:t>
            </a:r>
          </a:p>
          <a:p>
            <a:pPr lvl="1"/>
            <a:r>
              <a:rPr lang="en-US" b="1" dirty="0">
                <a:latin typeface="Arial"/>
                <a:cs typeface="Arial"/>
              </a:rPr>
              <a:t>Age of onset is earlier </a:t>
            </a:r>
            <a:r>
              <a:rPr lang="en-US" dirty="0">
                <a:latin typeface="Arial"/>
                <a:cs typeface="Arial"/>
              </a:rPr>
              <a:t>in autosomal recessive LHON (mean of 19.9 </a:t>
            </a:r>
            <a:r>
              <a:rPr lang="en-US" u="sng" dirty="0">
                <a:latin typeface="Arial"/>
                <a:cs typeface="Arial"/>
              </a:rPr>
              <a:t>+</a:t>
            </a:r>
            <a:r>
              <a:rPr lang="en-US" dirty="0">
                <a:latin typeface="Arial"/>
                <a:cs typeface="Arial"/>
              </a:rPr>
              <a:t> 7.9 [SD] years vs 30.7 </a:t>
            </a:r>
            <a:r>
              <a:rPr lang="en-US" u="sng" dirty="0">
                <a:latin typeface="Arial"/>
                <a:cs typeface="Arial"/>
              </a:rPr>
              <a:t>+</a:t>
            </a:r>
            <a:r>
              <a:rPr lang="en-US" dirty="0">
                <a:latin typeface="Arial"/>
                <a:cs typeface="Arial"/>
              </a:rPr>
              <a:t> 15.0 [SD] years in mitochondrial LHON) </a:t>
            </a:r>
          </a:p>
          <a:p>
            <a:r>
              <a:rPr lang="en-US" dirty="0">
                <a:latin typeface="Arial"/>
                <a:cs typeface="Arial"/>
              </a:rPr>
              <a:t>Limitation of small sample size of identified autosomal recessive LHON cases </a:t>
            </a:r>
          </a:p>
        </p:txBody>
      </p:sp>
      <p:sp>
        <p:nvSpPr>
          <p:cNvPr id="5" name="Rectangle 4">
            <a:extLst>
              <a:ext uri="{FF2B5EF4-FFF2-40B4-BE49-F238E27FC236}">
                <a16:creationId xmlns:a16="http://schemas.microsoft.com/office/drawing/2014/main" id="{078BDC33-E7B0-7347-9F22-3DB806D82C91}"/>
              </a:ext>
            </a:extLst>
          </p:cNvPr>
          <p:cNvSpPr/>
          <p:nvPr/>
        </p:nvSpPr>
        <p:spPr>
          <a:xfrm>
            <a:off x="2750445" y="6154837"/>
            <a:ext cx="6096000" cy="707886"/>
          </a:xfrm>
          <a:prstGeom prst="rect">
            <a:avLst/>
          </a:prstGeom>
        </p:spPr>
        <p:txBody>
          <a:bodyPr lIns="91440" tIns="45720" rIns="91440" bIns="45720" anchor="t">
            <a:spAutoFit/>
          </a:bodyPr>
          <a:lstStyle/>
          <a:p>
            <a:r>
              <a:rPr lang="en-US" sz="1000" err="1">
                <a:solidFill>
                  <a:srgbClr val="000000"/>
                </a:solidFill>
                <a:latin typeface="Calibri"/>
                <a:cs typeface="Calibri"/>
              </a:rPr>
              <a:t>Kartikasalwah</a:t>
            </a:r>
            <a:r>
              <a:rPr lang="en-US" sz="1000">
                <a:solidFill>
                  <a:srgbClr val="000000"/>
                </a:solidFill>
                <a:latin typeface="Calibri"/>
                <a:cs typeface="Calibri"/>
              </a:rPr>
              <a:t> A, </a:t>
            </a:r>
            <a:r>
              <a:rPr lang="en-US" sz="1000" err="1">
                <a:solidFill>
                  <a:srgbClr val="000000"/>
                </a:solidFill>
                <a:latin typeface="Calibri"/>
                <a:cs typeface="Calibri"/>
              </a:rPr>
              <a:t>Lh</a:t>
            </a:r>
            <a:r>
              <a:rPr lang="en-US" sz="1000">
                <a:solidFill>
                  <a:srgbClr val="000000"/>
                </a:solidFill>
                <a:latin typeface="Calibri"/>
                <a:cs typeface="Calibri"/>
              </a:rPr>
              <a:t> N. Leigh syndrome: MRI findings in two children. </a:t>
            </a:r>
            <a:r>
              <a:rPr lang="en-US" sz="1000" i="1">
                <a:solidFill>
                  <a:srgbClr val="000000"/>
                </a:solidFill>
                <a:latin typeface="Calibri"/>
                <a:cs typeface="Calibri"/>
              </a:rPr>
              <a:t>Biomed Imaging </a:t>
            </a:r>
            <a:r>
              <a:rPr lang="en-US" sz="1000" i="1" err="1">
                <a:solidFill>
                  <a:srgbClr val="000000"/>
                </a:solidFill>
                <a:latin typeface="Calibri"/>
                <a:cs typeface="Calibri"/>
              </a:rPr>
              <a:t>Interv</a:t>
            </a:r>
            <a:r>
              <a:rPr lang="en-US" sz="1000" i="1">
                <a:solidFill>
                  <a:srgbClr val="000000"/>
                </a:solidFill>
                <a:latin typeface="Calibri"/>
                <a:cs typeface="Calibri"/>
              </a:rPr>
              <a:t> J</a:t>
            </a:r>
            <a:r>
              <a:rPr lang="en-US" sz="1000">
                <a:solidFill>
                  <a:srgbClr val="000000"/>
                </a:solidFill>
                <a:latin typeface="Calibri"/>
                <a:cs typeface="Calibri"/>
              </a:rPr>
              <a:t>. 2010;6(1):e6. doi:10.2349/biij.6.1.e6</a:t>
            </a:r>
          </a:p>
          <a:p>
            <a:r>
              <a:rPr lang="en-US" sz="1000">
                <a:solidFill>
                  <a:srgbClr val="000000"/>
                </a:solidFill>
                <a:latin typeface="Calibri"/>
                <a:cs typeface="Calibri"/>
              </a:rPr>
              <a:t>Stenton SL, Sheremet NL, Catarino CB, et al. Impaired complex I repair causes recessive Leber's hereditary optic neuropathy. J Clin Invest. 2021;131(6):e138267. doi:10.1172/JCI138267</a:t>
            </a:r>
          </a:p>
        </p:txBody>
      </p:sp>
      <p:pic>
        <p:nvPicPr>
          <p:cNvPr id="4" name="slide 31">
            <a:hlinkClick r:id="" action="ppaction://media"/>
            <a:extLst>
              <a:ext uri="{FF2B5EF4-FFF2-40B4-BE49-F238E27FC236}">
                <a16:creationId xmlns:a16="http://schemas.microsoft.com/office/drawing/2014/main" id="{0197C8F1-706F-1D48-9883-6D02E883B66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1442" y="136318"/>
            <a:ext cx="812800" cy="812800"/>
          </a:xfrm>
          <a:prstGeom prst="rect">
            <a:avLst/>
          </a:prstGeom>
        </p:spPr>
      </p:pic>
    </p:spTree>
    <p:extLst>
      <p:ext uri="{BB962C8B-B14F-4D97-AF65-F5344CB8AC3E}">
        <p14:creationId xmlns:p14="http://schemas.microsoft.com/office/powerpoint/2010/main" val="107713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BC696-0998-8E3D-5EB7-17DC3DD82806}"/>
              </a:ext>
            </a:extLst>
          </p:cNvPr>
          <p:cNvSpPr>
            <a:spLocks noGrp="1"/>
          </p:cNvSpPr>
          <p:nvPr>
            <p:ph type="title"/>
          </p:nvPr>
        </p:nvSpPr>
        <p:spPr>
          <a:xfrm>
            <a:off x="915202" y="2578936"/>
            <a:ext cx="10515600" cy="1325563"/>
          </a:xfrm>
        </p:spPr>
        <p:txBody>
          <a:bodyPr/>
          <a:lstStyle/>
          <a:p>
            <a:pPr algn="ctr"/>
            <a:r>
              <a:rPr lang="en-US">
                <a:solidFill>
                  <a:srgbClr val="3B5B6F"/>
                </a:solidFill>
              </a:rPr>
              <a:t>Now, how do we treat the patient?</a:t>
            </a:r>
          </a:p>
        </p:txBody>
      </p:sp>
      <p:pic>
        <p:nvPicPr>
          <p:cNvPr id="3" name="slide 32">
            <a:hlinkClick r:id="" action="ppaction://media"/>
            <a:extLst>
              <a:ext uri="{FF2B5EF4-FFF2-40B4-BE49-F238E27FC236}">
                <a16:creationId xmlns:a16="http://schemas.microsoft.com/office/drawing/2014/main" id="{6614B3CD-6540-F44B-BAFC-0A7914D151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402" y="158630"/>
            <a:ext cx="812800" cy="812800"/>
          </a:xfrm>
          <a:prstGeom prst="rect">
            <a:avLst/>
          </a:prstGeom>
        </p:spPr>
      </p:pic>
    </p:spTree>
    <p:extLst>
      <p:ext uri="{BB962C8B-B14F-4D97-AF65-F5344CB8AC3E}">
        <p14:creationId xmlns:p14="http://schemas.microsoft.com/office/powerpoint/2010/main" val="94654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FD2F43-17D3-8542-AB97-C7DE8DCC7B52}"/>
              </a:ext>
            </a:extLst>
          </p:cNvPr>
          <p:cNvPicPr>
            <a:picLocks noChangeAspect="1"/>
          </p:cNvPicPr>
          <p:nvPr/>
        </p:nvPicPr>
        <p:blipFill>
          <a:blip r:embed="rId5"/>
          <a:stretch>
            <a:fillRect/>
          </a:stretch>
        </p:blipFill>
        <p:spPr>
          <a:xfrm>
            <a:off x="1498842" y="1249419"/>
            <a:ext cx="9194316" cy="4514433"/>
          </a:xfrm>
          <a:prstGeom prst="rect">
            <a:avLst/>
          </a:prstGeom>
        </p:spPr>
      </p:pic>
      <p:sp>
        <p:nvSpPr>
          <p:cNvPr id="4" name="Content Placeholder 2">
            <a:extLst>
              <a:ext uri="{FF2B5EF4-FFF2-40B4-BE49-F238E27FC236}">
                <a16:creationId xmlns:a16="http://schemas.microsoft.com/office/drawing/2014/main" id="{2297554D-DC77-494F-A336-2E86EFC8F9E1}"/>
              </a:ext>
            </a:extLst>
          </p:cNvPr>
          <p:cNvSpPr txBox="1">
            <a:spLocks/>
          </p:cNvSpPr>
          <p:nvPr/>
        </p:nvSpPr>
        <p:spPr>
          <a:xfrm>
            <a:off x="231913" y="374304"/>
            <a:ext cx="11728174" cy="714181"/>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3B5B6F"/>
                </a:solidFill>
                <a:latin typeface="Arial"/>
                <a:cs typeface="Arial"/>
              </a:rPr>
              <a:t>Key</a:t>
            </a:r>
            <a:r>
              <a:rPr lang="ko-KR" altLang="en-US" b="1">
                <a:solidFill>
                  <a:srgbClr val="3B5B6F"/>
                </a:solidFill>
                <a:latin typeface="Arial"/>
                <a:cs typeface="Arial"/>
              </a:rPr>
              <a:t> </a:t>
            </a:r>
            <a:r>
              <a:rPr lang="en-US" altLang="ko-KR" b="1">
                <a:solidFill>
                  <a:srgbClr val="3B5B6F"/>
                </a:solidFill>
                <a:latin typeface="Arial"/>
                <a:ea typeface="맑은 고딕"/>
                <a:cs typeface="Arial"/>
              </a:rPr>
              <a:t>Differences: Younger age of onset and better response to </a:t>
            </a:r>
            <a:r>
              <a:rPr lang="en-US" altLang="ko-KR" b="1" err="1">
                <a:solidFill>
                  <a:srgbClr val="3B5B6F"/>
                </a:solidFill>
                <a:latin typeface="Arial"/>
                <a:ea typeface="맑은 고딕"/>
                <a:cs typeface="Arial"/>
              </a:rPr>
              <a:t>idebenone</a:t>
            </a:r>
            <a:r>
              <a:rPr lang="en-US" altLang="ko-KR" b="1">
                <a:solidFill>
                  <a:srgbClr val="3B5B6F"/>
                </a:solidFill>
                <a:latin typeface="Arial"/>
                <a:ea typeface="맑은 고딕"/>
                <a:cs typeface="Arial"/>
              </a:rPr>
              <a:t> </a:t>
            </a:r>
            <a:endParaRPr lang="en-US" b="1">
              <a:solidFill>
                <a:srgbClr val="3B5B6F"/>
              </a:solidFill>
              <a:latin typeface="Arial"/>
              <a:cs typeface="Arial"/>
            </a:endParaRPr>
          </a:p>
          <a:p>
            <a:pPr lvl="1"/>
            <a:endParaRPr lang="en-US">
              <a:latin typeface="Arial"/>
              <a:cs typeface="Arial"/>
            </a:endParaRPr>
          </a:p>
        </p:txBody>
      </p:sp>
      <p:sp>
        <p:nvSpPr>
          <p:cNvPr id="5" name="Rectangle 4">
            <a:extLst>
              <a:ext uri="{FF2B5EF4-FFF2-40B4-BE49-F238E27FC236}">
                <a16:creationId xmlns:a16="http://schemas.microsoft.com/office/drawing/2014/main" id="{DEE2B121-FE9F-BE43-8057-B4E9BA73EFB5}"/>
              </a:ext>
            </a:extLst>
          </p:cNvPr>
          <p:cNvSpPr/>
          <p:nvPr/>
        </p:nvSpPr>
        <p:spPr>
          <a:xfrm>
            <a:off x="2711938" y="6457890"/>
            <a:ext cx="6510215" cy="400110"/>
          </a:xfrm>
          <a:prstGeom prst="rect">
            <a:avLst/>
          </a:prstGeom>
        </p:spPr>
        <p:txBody>
          <a:bodyPr wrap="square" lIns="91440" tIns="45720" rIns="91440" bIns="45720" anchor="t">
            <a:spAutoFit/>
          </a:bodyPr>
          <a:lstStyle/>
          <a:p>
            <a:r>
              <a:rPr lang="en-US" sz="1000" dirty="0" err="1">
                <a:latin typeface="Arial"/>
                <a:cs typeface="Arial"/>
              </a:rPr>
              <a:t>Stenton</a:t>
            </a:r>
            <a:r>
              <a:rPr lang="en-US" sz="1000" dirty="0">
                <a:latin typeface="Arial"/>
                <a:cs typeface="Arial"/>
              </a:rPr>
              <a:t> SL, </a:t>
            </a:r>
            <a:r>
              <a:rPr lang="en-US" sz="1000" dirty="0" err="1">
                <a:latin typeface="Arial"/>
                <a:cs typeface="Arial"/>
              </a:rPr>
              <a:t>Tesarova</a:t>
            </a:r>
            <a:r>
              <a:rPr lang="en-US" sz="1000" dirty="0">
                <a:latin typeface="Arial"/>
                <a:cs typeface="Arial"/>
              </a:rPr>
              <a:t> M, </a:t>
            </a:r>
            <a:r>
              <a:rPr lang="en-US" sz="1000" dirty="0" err="1">
                <a:latin typeface="Arial"/>
                <a:cs typeface="Arial"/>
              </a:rPr>
              <a:t>Sheremet</a:t>
            </a:r>
            <a:r>
              <a:rPr lang="en-US" sz="1000" dirty="0">
                <a:latin typeface="Arial"/>
                <a:cs typeface="Arial"/>
              </a:rPr>
              <a:t> NL, et al. DNAJC30 defect: a frequent cause of recessive </a:t>
            </a:r>
            <a:r>
              <a:rPr lang="en-US" sz="1000" dirty="0" err="1">
                <a:latin typeface="Arial"/>
                <a:cs typeface="Arial"/>
              </a:rPr>
              <a:t>Leber</a:t>
            </a:r>
            <a:r>
              <a:rPr lang="en-US" sz="1000" dirty="0">
                <a:latin typeface="Arial"/>
                <a:cs typeface="Arial"/>
              </a:rPr>
              <a:t> hereditary optic neuropathy and Leigh syndrome. </a:t>
            </a:r>
            <a:r>
              <a:rPr lang="en-US" sz="1000" i="1" dirty="0">
                <a:latin typeface="Arial"/>
                <a:cs typeface="Arial"/>
              </a:rPr>
              <a:t>Brain</a:t>
            </a:r>
            <a:r>
              <a:rPr lang="en-US" sz="1000" dirty="0">
                <a:latin typeface="Arial"/>
                <a:cs typeface="Arial"/>
              </a:rPr>
              <a:t>. 2022;145(5):1624-1631. doi:10.1093/brain/awac052</a:t>
            </a:r>
          </a:p>
        </p:txBody>
      </p:sp>
      <p:sp>
        <p:nvSpPr>
          <p:cNvPr id="3" name="TextBox 2">
            <a:extLst>
              <a:ext uri="{FF2B5EF4-FFF2-40B4-BE49-F238E27FC236}">
                <a16:creationId xmlns:a16="http://schemas.microsoft.com/office/drawing/2014/main" id="{EEFF0D75-D317-B346-AB6E-30B7565DD141}"/>
              </a:ext>
            </a:extLst>
          </p:cNvPr>
          <p:cNvSpPr txBox="1"/>
          <p:nvPr/>
        </p:nvSpPr>
        <p:spPr>
          <a:xfrm>
            <a:off x="8501288" y="1179430"/>
            <a:ext cx="2191870" cy="646331"/>
          </a:xfrm>
          <a:prstGeom prst="rect">
            <a:avLst/>
          </a:prstGeom>
          <a:noFill/>
        </p:spPr>
        <p:txBody>
          <a:bodyPr wrap="square" rtlCol="0">
            <a:spAutoFit/>
          </a:bodyPr>
          <a:lstStyle/>
          <a:p>
            <a:pPr algn="ctr"/>
            <a:r>
              <a:rPr lang="en-US"/>
              <a:t>CRR: clinically relevant recovery</a:t>
            </a:r>
          </a:p>
        </p:txBody>
      </p:sp>
      <p:pic>
        <p:nvPicPr>
          <p:cNvPr id="7" name=" slide 33">
            <a:hlinkClick r:id="" action="ppaction://media"/>
            <a:extLst>
              <a:ext uri="{FF2B5EF4-FFF2-40B4-BE49-F238E27FC236}">
                <a16:creationId xmlns:a16="http://schemas.microsoft.com/office/drawing/2014/main" id="{3C4BEF8C-5A19-074E-8F8B-0DC49C65D6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50248"/>
            <a:ext cx="812800" cy="812800"/>
          </a:xfrm>
          <a:prstGeom prst="rect">
            <a:avLst/>
          </a:prstGeom>
        </p:spPr>
      </p:pic>
    </p:spTree>
    <p:extLst>
      <p:ext uri="{BB962C8B-B14F-4D97-AF65-F5344CB8AC3E}">
        <p14:creationId xmlns:p14="http://schemas.microsoft.com/office/powerpoint/2010/main" val="357903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09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1E654-914F-DDAD-0D83-FEE9AC85E11F}"/>
              </a:ext>
            </a:extLst>
          </p:cNvPr>
          <p:cNvSpPr>
            <a:spLocks noGrp="1"/>
          </p:cNvSpPr>
          <p:nvPr>
            <p:ph type="title"/>
          </p:nvPr>
        </p:nvSpPr>
        <p:spPr/>
        <p:txBody>
          <a:bodyPr/>
          <a:lstStyle/>
          <a:p>
            <a:r>
              <a:rPr lang="en-US">
                <a:solidFill>
                  <a:srgbClr val="3B5B6F"/>
                </a:solidFill>
              </a:rPr>
              <a:t>Previous</a:t>
            </a:r>
            <a:r>
              <a:rPr lang="en-US"/>
              <a:t> </a:t>
            </a:r>
            <a:r>
              <a:rPr lang="en-US">
                <a:solidFill>
                  <a:srgbClr val="3B5B6F"/>
                </a:solidFill>
              </a:rPr>
              <a:t>studies</a:t>
            </a:r>
          </a:p>
        </p:txBody>
      </p:sp>
      <p:sp>
        <p:nvSpPr>
          <p:cNvPr id="3" name="Content Placeholder 2">
            <a:extLst>
              <a:ext uri="{FF2B5EF4-FFF2-40B4-BE49-F238E27FC236}">
                <a16:creationId xmlns:a16="http://schemas.microsoft.com/office/drawing/2014/main" id="{968487BA-A82D-522E-F169-4E50EADA9074}"/>
              </a:ext>
            </a:extLst>
          </p:cNvPr>
          <p:cNvSpPr>
            <a:spLocks noGrp="1"/>
          </p:cNvSpPr>
          <p:nvPr>
            <p:ph idx="1"/>
          </p:nvPr>
        </p:nvSpPr>
        <p:spPr>
          <a:xfrm>
            <a:off x="1162878" y="1691724"/>
            <a:ext cx="9866243" cy="3820766"/>
          </a:xfrm>
        </p:spPr>
        <p:txBody>
          <a:bodyPr vert="horz" lIns="91440" tIns="45720" rIns="91440" bIns="45720" rtlCol="0" anchor="t">
            <a:normAutofit/>
          </a:bodyPr>
          <a:lstStyle/>
          <a:p>
            <a:r>
              <a:rPr lang="en-US" b="1">
                <a:latin typeface="Arial"/>
                <a:cs typeface="Arial"/>
              </a:rPr>
              <a:t>Response to </a:t>
            </a:r>
            <a:r>
              <a:rPr lang="en-US" b="1" err="1">
                <a:latin typeface="Arial"/>
                <a:cs typeface="Arial"/>
              </a:rPr>
              <a:t>idebenone</a:t>
            </a:r>
            <a:r>
              <a:rPr lang="en-US" b="1">
                <a:latin typeface="Arial"/>
                <a:cs typeface="Arial"/>
              </a:rPr>
              <a:t> was more encouraging </a:t>
            </a:r>
            <a:r>
              <a:rPr lang="en-US">
                <a:latin typeface="Arial"/>
                <a:cs typeface="Arial"/>
              </a:rPr>
              <a:t>with recovery rates higher in autosomal recessive LHON (clinically relevant recovery noted in 80.6% vs 50.0% in mitochondrial LHON) </a:t>
            </a:r>
            <a:endParaRPr lang="en-US"/>
          </a:p>
          <a:p>
            <a:r>
              <a:rPr lang="en-US">
                <a:latin typeface="Arial"/>
                <a:cs typeface="Arial"/>
              </a:rPr>
              <a:t>Suggests potential for improvement with medication for autosomal recessive LHON</a:t>
            </a:r>
            <a:endParaRPr lang="en-US" err="1"/>
          </a:p>
        </p:txBody>
      </p:sp>
      <p:sp>
        <p:nvSpPr>
          <p:cNvPr id="4" name="Rectangle 3">
            <a:extLst>
              <a:ext uri="{FF2B5EF4-FFF2-40B4-BE49-F238E27FC236}">
                <a16:creationId xmlns:a16="http://schemas.microsoft.com/office/drawing/2014/main" id="{3C8DBE8B-1278-C2E2-2A76-61FD169FDBB6}"/>
              </a:ext>
            </a:extLst>
          </p:cNvPr>
          <p:cNvSpPr/>
          <p:nvPr/>
        </p:nvSpPr>
        <p:spPr>
          <a:xfrm>
            <a:off x="2750445" y="6471139"/>
            <a:ext cx="6096000" cy="400110"/>
          </a:xfrm>
          <a:prstGeom prst="rect">
            <a:avLst/>
          </a:prstGeom>
        </p:spPr>
        <p:txBody>
          <a:bodyPr lIns="91440" tIns="45720" rIns="91440" bIns="45720" anchor="t">
            <a:spAutoFit/>
          </a:bodyPr>
          <a:lstStyle/>
          <a:p>
            <a:r>
              <a:rPr lang="en-US" sz="1000" dirty="0" err="1">
                <a:latin typeface="Arial"/>
                <a:cs typeface="Arial"/>
              </a:rPr>
              <a:t>Stenton</a:t>
            </a:r>
            <a:r>
              <a:rPr lang="en-US" sz="1000" dirty="0">
                <a:latin typeface="Arial"/>
                <a:cs typeface="Arial"/>
              </a:rPr>
              <a:t> SL, </a:t>
            </a:r>
            <a:r>
              <a:rPr lang="en-US" sz="1000" dirty="0" err="1">
                <a:latin typeface="Arial"/>
                <a:cs typeface="Arial"/>
              </a:rPr>
              <a:t>Sheremet</a:t>
            </a:r>
            <a:r>
              <a:rPr lang="en-US" sz="1000" dirty="0">
                <a:latin typeface="Arial"/>
                <a:cs typeface="Arial"/>
              </a:rPr>
              <a:t> NL, </a:t>
            </a:r>
            <a:r>
              <a:rPr lang="en-US" sz="1000" dirty="0" err="1">
                <a:latin typeface="Arial"/>
                <a:cs typeface="Arial"/>
              </a:rPr>
              <a:t>Catarino</a:t>
            </a:r>
            <a:r>
              <a:rPr lang="en-US" sz="1000" dirty="0">
                <a:latin typeface="Arial"/>
                <a:cs typeface="Arial"/>
              </a:rPr>
              <a:t> CB, et al. Impaired complex I repair causes recessive </a:t>
            </a:r>
            <a:r>
              <a:rPr lang="en-US" sz="1000" dirty="0" err="1">
                <a:latin typeface="Arial"/>
                <a:cs typeface="Arial"/>
              </a:rPr>
              <a:t>Leber's</a:t>
            </a:r>
            <a:r>
              <a:rPr lang="en-US" sz="1000" dirty="0">
                <a:latin typeface="Arial"/>
                <a:cs typeface="Arial"/>
              </a:rPr>
              <a:t> hereditary optic neuropathy. J </a:t>
            </a:r>
            <a:r>
              <a:rPr lang="en-US" sz="1000" dirty="0" err="1">
                <a:latin typeface="Arial"/>
                <a:cs typeface="Arial"/>
              </a:rPr>
              <a:t>Clin</a:t>
            </a:r>
            <a:r>
              <a:rPr lang="en-US" sz="1000" dirty="0">
                <a:latin typeface="Arial"/>
                <a:cs typeface="Arial"/>
              </a:rPr>
              <a:t> Invest. 2021;131(6):e138267. doi:10.1172/JCI138267</a:t>
            </a:r>
          </a:p>
        </p:txBody>
      </p:sp>
      <p:pic>
        <p:nvPicPr>
          <p:cNvPr id="5" name="slide 34">
            <a:hlinkClick r:id="" action="ppaction://media"/>
            <a:extLst>
              <a:ext uri="{FF2B5EF4-FFF2-40B4-BE49-F238E27FC236}">
                <a16:creationId xmlns:a16="http://schemas.microsoft.com/office/drawing/2014/main" id="{75B199C3-4FB6-5241-8D17-EE0BAF6AAF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20453" y="269810"/>
            <a:ext cx="812800" cy="812800"/>
          </a:xfrm>
          <a:prstGeom prst="rect">
            <a:avLst/>
          </a:prstGeom>
        </p:spPr>
      </p:pic>
    </p:spTree>
    <p:extLst>
      <p:ext uri="{BB962C8B-B14F-4D97-AF65-F5344CB8AC3E}">
        <p14:creationId xmlns:p14="http://schemas.microsoft.com/office/powerpoint/2010/main" val="387355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a:xfrm>
            <a:off x="838200" y="234376"/>
            <a:ext cx="10515600" cy="1325563"/>
          </a:xfrm>
        </p:spPr>
        <p:txBody>
          <a:bodyPr/>
          <a:lstStyle/>
          <a:p>
            <a:r>
              <a:rPr lang="en-US">
                <a:solidFill>
                  <a:srgbClr val="3B5B6F"/>
                </a:solidFill>
                <a:cs typeface="Arial"/>
              </a:rPr>
              <a:t>Further studies</a:t>
            </a:r>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1490869" y="1251431"/>
            <a:ext cx="9091966" cy="3820766"/>
          </a:xfrm>
        </p:spPr>
        <p:txBody>
          <a:bodyPr vert="horz" lIns="91440" tIns="45720" rIns="91440" bIns="45720" rtlCol="0" anchor="t">
            <a:normAutofit/>
          </a:bodyPr>
          <a:lstStyle/>
          <a:p>
            <a:r>
              <a:rPr lang="en-US" err="1">
                <a:cs typeface="Arial"/>
              </a:rPr>
              <a:t>Idebenone</a:t>
            </a:r>
            <a:r>
              <a:rPr lang="en-US">
                <a:cs typeface="Arial"/>
              </a:rPr>
              <a:t> led to a higher ratio of visual improvement in patients carrying </a:t>
            </a:r>
            <a:r>
              <a:rPr lang="en-US" i="1">
                <a:cs typeface="Arial"/>
              </a:rPr>
              <a:t>DNAJC30</a:t>
            </a:r>
            <a:r>
              <a:rPr lang="en-US">
                <a:cs typeface="Arial"/>
              </a:rPr>
              <a:t> mutation</a:t>
            </a:r>
          </a:p>
        </p:txBody>
      </p:sp>
      <p:pic>
        <p:nvPicPr>
          <p:cNvPr id="8" name="Picture 7" descr="A screenshot of a test&#10;&#10;Description automatically generated with medium confidence">
            <a:extLst>
              <a:ext uri="{FF2B5EF4-FFF2-40B4-BE49-F238E27FC236}">
                <a16:creationId xmlns:a16="http://schemas.microsoft.com/office/drawing/2014/main" id="{34727AFE-C477-D81F-A8FF-90E40B9A35E9}"/>
              </a:ext>
            </a:extLst>
          </p:cNvPr>
          <p:cNvPicPr>
            <a:picLocks noChangeAspect="1"/>
          </p:cNvPicPr>
          <p:nvPr/>
        </p:nvPicPr>
        <p:blipFill>
          <a:blip r:embed="rId5"/>
          <a:stretch>
            <a:fillRect/>
          </a:stretch>
        </p:blipFill>
        <p:spPr>
          <a:xfrm>
            <a:off x="2985653" y="2231696"/>
            <a:ext cx="6575206" cy="3554437"/>
          </a:xfrm>
          <a:prstGeom prst="rect">
            <a:avLst/>
          </a:prstGeom>
        </p:spPr>
      </p:pic>
      <p:sp>
        <p:nvSpPr>
          <p:cNvPr id="5" name="Rectangle 4">
            <a:extLst>
              <a:ext uri="{FF2B5EF4-FFF2-40B4-BE49-F238E27FC236}">
                <a16:creationId xmlns:a16="http://schemas.microsoft.com/office/drawing/2014/main" id="{BCBB1DE5-DE29-CF46-B3C1-7E4F83E83C54}"/>
              </a:ext>
            </a:extLst>
          </p:cNvPr>
          <p:cNvSpPr/>
          <p:nvPr/>
        </p:nvSpPr>
        <p:spPr>
          <a:xfrm>
            <a:off x="2678178" y="6342871"/>
            <a:ext cx="7190155" cy="400110"/>
          </a:xfrm>
          <a:prstGeom prst="rect">
            <a:avLst/>
          </a:prstGeom>
        </p:spPr>
        <p:txBody>
          <a:bodyPr wrap="square">
            <a:spAutoFit/>
          </a:bodyPr>
          <a:lstStyle/>
          <a:p>
            <a:r>
              <a:rPr lang="en-US" sz="1000" dirty="0" err="1">
                <a:solidFill>
                  <a:srgbClr val="212121"/>
                </a:solidFill>
                <a:latin typeface="system-ui"/>
              </a:rPr>
              <a:t>Lenaers</a:t>
            </a:r>
            <a:r>
              <a:rPr lang="en-US" sz="1000" dirty="0">
                <a:solidFill>
                  <a:srgbClr val="212121"/>
                </a:solidFill>
                <a:latin typeface="system-ui"/>
              </a:rPr>
              <a:t> G, Beaulieu C, </a:t>
            </a:r>
            <a:r>
              <a:rPr lang="en-US" sz="1000" dirty="0" err="1">
                <a:solidFill>
                  <a:srgbClr val="212121"/>
                </a:solidFill>
                <a:latin typeface="system-ui"/>
              </a:rPr>
              <a:t>Charif</a:t>
            </a:r>
            <a:r>
              <a:rPr lang="en-US" sz="1000" dirty="0">
                <a:solidFill>
                  <a:srgbClr val="212121"/>
                </a:solidFill>
                <a:latin typeface="system-ui"/>
              </a:rPr>
              <a:t> M, Gerber S, Kaplan J, </a:t>
            </a:r>
            <a:r>
              <a:rPr lang="en-US" sz="1000" dirty="0" err="1">
                <a:solidFill>
                  <a:srgbClr val="212121"/>
                </a:solidFill>
                <a:latin typeface="system-ui"/>
              </a:rPr>
              <a:t>Rozet</a:t>
            </a:r>
            <a:r>
              <a:rPr lang="en-US" sz="1000" dirty="0">
                <a:solidFill>
                  <a:srgbClr val="212121"/>
                </a:solidFill>
                <a:latin typeface="system-ui"/>
              </a:rPr>
              <a:t> JM. Autosomal recessive </a:t>
            </a:r>
            <a:r>
              <a:rPr lang="en-US" sz="1000" dirty="0" err="1">
                <a:solidFill>
                  <a:srgbClr val="212121"/>
                </a:solidFill>
                <a:latin typeface="system-ui"/>
              </a:rPr>
              <a:t>Leber</a:t>
            </a:r>
            <a:r>
              <a:rPr lang="en-US" sz="1000" dirty="0">
                <a:solidFill>
                  <a:srgbClr val="212121"/>
                </a:solidFill>
                <a:latin typeface="system-ui"/>
              </a:rPr>
              <a:t> hereditary optic neuropathy, a new neuro-</a:t>
            </a:r>
            <a:r>
              <a:rPr lang="en-US" sz="1000" dirty="0" err="1">
                <a:solidFill>
                  <a:srgbClr val="212121"/>
                </a:solidFill>
                <a:latin typeface="system-ui"/>
              </a:rPr>
              <a:t>ophthalmo</a:t>
            </a:r>
            <a:r>
              <a:rPr lang="en-US" sz="1000" dirty="0">
                <a:solidFill>
                  <a:srgbClr val="212121"/>
                </a:solidFill>
                <a:latin typeface="system-ui"/>
              </a:rPr>
              <a:t>-genetic paradigm [published online ahead of print, 2023 Apr 18]. </a:t>
            </a:r>
            <a:r>
              <a:rPr lang="en-US" sz="1000" i="1" dirty="0">
                <a:solidFill>
                  <a:srgbClr val="212121"/>
                </a:solidFill>
                <a:latin typeface="system-ui"/>
              </a:rPr>
              <a:t>Brain</a:t>
            </a:r>
            <a:r>
              <a:rPr lang="en-US" sz="1000" dirty="0">
                <a:solidFill>
                  <a:srgbClr val="212121"/>
                </a:solidFill>
                <a:latin typeface="system-ui"/>
              </a:rPr>
              <a:t>. 2023;awad131. doi:10.1093/brain/awad131</a:t>
            </a:r>
            <a:endParaRPr lang="en-US" sz="1000" dirty="0"/>
          </a:p>
        </p:txBody>
      </p:sp>
      <p:pic>
        <p:nvPicPr>
          <p:cNvPr id="6" name="slide 35">
            <a:hlinkClick r:id="" action="ppaction://media"/>
            <a:extLst>
              <a:ext uri="{FF2B5EF4-FFF2-40B4-BE49-F238E27FC236}">
                <a16:creationId xmlns:a16="http://schemas.microsoft.com/office/drawing/2014/main" id="{C25A7D92-F149-8545-8EE5-8747D0A203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151" y="84357"/>
            <a:ext cx="812800" cy="812800"/>
          </a:xfrm>
          <a:prstGeom prst="rect">
            <a:avLst/>
          </a:prstGeom>
        </p:spPr>
      </p:pic>
    </p:spTree>
    <p:extLst>
      <p:ext uri="{BB962C8B-B14F-4D97-AF65-F5344CB8AC3E}">
        <p14:creationId xmlns:p14="http://schemas.microsoft.com/office/powerpoint/2010/main" val="154844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2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EDD-40F4-7B4B-9CBF-8D98F9C4ECF4}"/>
              </a:ext>
            </a:extLst>
          </p:cNvPr>
          <p:cNvSpPr>
            <a:spLocks noGrp="1"/>
          </p:cNvSpPr>
          <p:nvPr>
            <p:ph type="title"/>
          </p:nvPr>
        </p:nvSpPr>
        <p:spPr/>
        <p:txBody>
          <a:bodyPr/>
          <a:lstStyle/>
          <a:p>
            <a:r>
              <a:rPr lang="en-US">
                <a:solidFill>
                  <a:srgbClr val="3B5B6F"/>
                </a:solidFill>
                <a:cs typeface="Arial"/>
              </a:rPr>
              <a:t>Back to our patient</a:t>
            </a:r>
          </a:p>
        </p:txBody>
      </p:sp>
      <p:sp>
        <p:nvSpPr>
          <p:cNvPr id="3" name="Content Placeholder 2">
            <a:extLst>
              <a:ext uri="{FF2B5EF4-FFF2-40B4-BE49-F238E27FC236}">
                <a16:creationId xmlns:a16="http://schemas.microsoft.com/office/drawing/2014/main" id="{6A58167A-5C94-424B-B37F-6B1DADA3E533}"/>
              </a:ext>
            </a:extLst>
          </p:cNvPr>
          <p:cNvSpPr>
            <a:spLocks noGrp="1"/>
          </p:cNvSpPr>
          <p:nvPr>
            <p:ph idx="1"/>
          </p:nvPr>
        </p:nvSpPr>
        <p:spPr>
          <a:xfrm>
            <a:off x="1490870" y="1531909"/>
            <a:ext cx="9293088" cy="3820766"/>
          </a:xfrm>
        </p:spPr>
        <p:txBody>
          <a:bodyPr vert="horz" lIns="91440" tIns="45720" rIns="91440" bIns="45720" rtlCol="0" anchor="t">
            <a:normAutofit/>
          </a:bodyPr>
          <a:lstStyle/>
          <a:p>
            <a:r>
              <a:rPr lang="en-US" dirty="0">
                <a:latin typeface="Arial"/>
                <a:cs typeface="Arial"/>
              </a:rPr>
              <a:t>Patient was started on </a:t>
            </a:r>
            <a:r>
              <a:rPr lang="en-US" dirty="0" err="1">
                <a:latin typeface="Arial"/>
                <a:cs typeface="Arial"/>
              </a:rPr>
              <a:t>idebenone</a:t>
            </a:r>
            <a:r>
              <a:rPr lang="en-US" dirty="0">
                <a:latin typeface="Arial"/>
                <a:cs typeface="Arial"/>
              </a:rPr>
              <a:t> (a </a:t>
            </a:r>
            <a:r>
              <a:rPr lang="en-US" dirty="0" err="1"/>
              <a:t>quinone</a:t>
            </a:r>
            <a:r>
              <a:rPr lang="en-US" dirty="0"/>
              <a:t> analogue)</a:t>
            </a:r>
            <a:r>
              <a:rPr lang="en-US" dirty="0">
                <a:latin typeface="Arial"/>
                <a:cs typeface="Arial"/>
              </a:rPr>
              <a:t> 300 mg daily (adult dose is 300 mg TID, patient was 35 kg) </a:t>
            </a:r>
          </a:p>
          <a:p>
            <a:r>
              <a:rPr lang="en-US" dirty="0">
                <a:latin typeface="Arial"/>
                <a:cs typeface="Arial"/>
              </a:rPr>
              <a:t>Scheduled for follow up in a few months </a:t>
            </a:r>
          </a:p>
          <a:p>
            <a:r>
              <a:rPr lang="en-US" dirty="0">
                <a:latin typeface="Arial"/>
                <a:cs typeface="Arial"/>
              </a:rPr>
              <a:t>A quick note, </a:t>
            </a:r>
            <a:r>
              <a:rPr lang="en-US" dirty="0" err="1">
                <a:latin typeface="Arial"/>
                <a:cs typeface="Arial"/>
              </a:rPr>
              <a:t>idebenone</a:t>
            </a:r>
            <a:r>
              <a:rPr lang="en-US" dirty="0">
                <a:latin typeface="Arial"/>
                <a:cs typeface="Arial"/>
              </a:rPr>
              <a:t> works by transferring electrons directly to mitochondrial complex III and bypassing complex I </a:t>
            </a:r>
            <a:endParaRPr lang="en-US" dirty="0">
              <a:cs typeface="Arial"/>
            </a:endParaRPr>
          </a:p>
        </p:txBody>
      </p:sp>
      <p:pic>
        <p:nvPicPr>
          <p:cNvPr id="4" name="Picture 3">
            <a:extLst>
              <a:ext uri="{FF2B5EF4-FFF2-40B4-BE49-F238E27FC236}">
                <a16:creationId xmlns:a16="http://schemas.microsoft.com/office/drawing/2014/main" id="{44D1E3CD-687C-474A-961F-61C41C1CC97C}"/>
              </a:ext>
            </a:extLst>
          </p:cNvPr>
          <p:cNvPicPr>
            <a:picLocks noChangeAspect="1"/>
          </p:cNvPicPr>
          <p:nvPr/>
        </p:nvPicPr>
        <p:blipFill rotWithShape="1">
          <a:blip r:embed="rId5"/>
          <a:srcRect t="26484" b="27029"/>
          <a:stretch/>
        </p:blipFill>
        <p:spPr>
          <a:xfrm>
            <a:off x="3987661" y="4178826"/>
            <a:ext cx="4072837" cy="1893331"/>
          </a:xfrm>
          <a:prstGeom prst="rect">
            <a:avLst/>
          </a:prstGeom>
        </p:spPr>
      </p:pic>
      <p:sp>
        <p:nvSpPr>
          <p:cNvPr id="5" name="Rectangle 4">
            <a:extLst>
              <a:ext uri="{FF2B5EF4-FFF2-40B4-BE49-F238E27FC236}">
                <a16:creationId xmlns:a16="http://schemas.microsoft.com/office/drawing/2014/main" id="{3C293C02-1842-004C-90CC-B7793251360B}"/>
              </a:ext>
            </a:extLst>
          </p:cNvPr>
          <p:cNvSpPr/>
          <p:nvPr/>
        </p:nvSpPr>
        <p:spPr>
          <a:xfrm>
            <a:off x="3931718" y="6005252"/>
            <a:ext cx="6096000" cy="246221"/>
          </a:xfrm>
          <a:prstGeom prst="rect">
            <a:avLst/>
          </a:prstGeom>
        </p:spPr>
        <p:txBody>
          <a:bodyPr>
            <a:spAutoFit/>
          </a:bodyPr>
          <a:lstStyle/>
          <a:p>
            <a:r>
              <a:rPr lang="en-US" sz="1000" dirty="0"/>
              <a:t>https://</a:t>
            </a:r>
            <a:r>
              <a:rPr lang="en-US" sz="1000" dirty="0" err="1"/>
              <a:t>www.fishersci.com</a:t>
            </a:r>
            <a:r>
              <a:rPr lang="en-US" sz="1000" dirty="0"/>
              <a:t>/shop/products/idebenone-16/AC466770010</a:t>
            </a:r>
          </a:p>
        </p:txBody>
      </p:sp>
      <p:sp>
        <p:nvSpPr>
          <p:cNvPr id="7" name="Rectangle 6">
            <a:extLst>
              <a:ext uri="{FF2B5EF4-FFF2-40B4-BE49-F238E27FC236}">
                <a16:creationId xmlns:a16="http://schemas.microsoft.com/office/drawing/2014/main" id="{440E3BA2-2EA1-3044-8446-75BDD9A77E3F}"/>
              </a:ext>
            </a:extLst>
          </p:cNvPr>
          <p:cNvSpPr/>
          <p:nvPr/>
        </p:nvSpPr>
        <p:spPr>
          <a:xfrm>
            <a:off x="2665676" y="6396348"/>
            <a:ext cx="6121483" cy="444674"/>
          </a:xfrm>
          <a:prstGeom prst="rect">
            <a:avLst/>
          </a:prstGeom>
        </p:spPr>
        <p:txBody>
          <a:bodyPr wrap="square">
            <a:spAutoFit/>
          </a:bodyPr>
          <a:lstStyle/>
          <a:p>
            <a:pPr>
              <a:lnSpc>
                <a:spcPct val="120000"/>
              </a:lnSpc>
            </a:pPr>
            <a:r>
              <a:rPr lang="en-US" sz="1000" dirty="0" err="1">
                <a:latin typeface="Arial"/>
                <a:cs typeface="Arial"/>
              </a:rPr>
              <a:t>Lyseng-Williamsom</a:t>
            </a:r>
            <a:r>
              <a:rPr lang="en-US" sz="1000" dirty="0">
                <a:latin typeface="Arial"/>
                <a:cs typeface="Arial"/>
              </a:rPr>
              <a:t> KA. </a:t>
            </a:r>
            <a:r>
              <a:rPr lang="en-US" sz="1000" dirty="0" err="1">
                <a:latin typeface="Arial"/>
                <a:cs typeface="Arial"/>
              </a:rPr>
              <a:t>Idebenon</a:t>
            </a:r>
            <a:r>
              <a:rPr lang="en-US" sz="1000" dirty="0">
                <a:latin typeface="Arial"/>
                <a:cs typeface="Arial"/>
              </a:rPr>
              <a:t>: A Review in </a:t>
            </a:r>
            <a:r>
              <a:rPr lang="en-US" sz="1000" dirty="0" err="1">
                <a:latin typeface="Arial"/>
                <a:cs typeface="Arial"/>
              </a:rPr>
              <a:t>Leber’s</a:t>
            </a:r>
            <a:r>
              <a:rPr lang="en-US" sz="1000" dirty="0">
                <a:latin typeface="Arial"/>
                <a:cs typeface="Arial"/>
              </a:rPr>
              <a:t> Hereditary Optic Neuropathy. </a:t>
            </a:r>
            <a:r>
              <a:rPr lang="en-US" sz="1000" i="1" dirty="0">
                <a:latin typeface="Arial"/>
                <a:cs typeface="Arial"/>
              </a:rPr>
              <a:t>Drugs.</a:t>
            </a:r>
            <a:r>
              <a:rPr lang="en-US" sz="1000" dirty="0">
                <a:latin typeface="Arial"/>
                <a:cs typeface="Arial"/>
              </a:rPr>
              <a:t> 2016; 76(7): 805-813. doi:10.1007/s40265-016-0574-3</a:t>
            </a:r>
          </a:p>
        </p:txBody>
      </p:sp>
      <p:pic>
        <p:nvPicPr>
          <p:cNvPr id="8" name="slide 36">
            <a:hlinkClick r:id="" action="ppaction://media"/>
            <a:extLst>
              <a:ext uri="{FF2B5EF4-FFF2-40B4-BE49-F238E27FC236}">
                <a16:creationId xmlns:a16="http://schemas.microsoft.com/office/drawing/2014/main" id="{B187A241-C85F-944D-A70C-BDE06C8E947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1193" y="215106"/>
            <a:ext cx="812800" cy="812800"/>
          </a:xfrm>
          <a:prstGeom prst="rect">
            <a:avLst/>
          </a:prstGeom>
        </p:spPr>
      </p:pic>
    </p:spTree>
    <p:extLst>
      <p:ext uri="{BB962C8B-B14F-4D97-AF65-F5344CB8AC3E}">
        <p14:creationId xmlns:p14="http://schemas.microsoft.com/office/powerpoint/2010/main" val="325327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3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837D-EAD9-0348-9ECA-E249C16F57E6}"/>
              </a:ext>
            </a:extLst>
          </p:cNvPr>
          <p:cNvSpPr>
            <a:spLocks noGrp="1"/>
          </p:cNvSpPr>
          <p:nvPr>
            <p:ph type="title"/>
          </p:nvPr>
        </p:nvSpPr>
        <p:spPr/>
        <p:txBody>
          <a:bodyPr/>
          <a:lstStyle/>
          <a:p>
            <a:r>
              <a:rPr lang="en-US">
                <a:solidFill>
                  <a:srgbClr val="3B5B6F"/>
                </a:solidFill>
              </a:rPr>
              <a:t>In summary</a:t>
            </a:r>
          </a:p>
        </p:txBody>
      </p:sp>
      <p:sp>
        <p:nvSpPr>
          <p:cNvPr id="3" name="Content Placeholder 2">
            <a:extLst>
              <a:ext uri="{FF2B5EF4-FFF2-40B4-BE49-F238E27FC236}">
                <a16:creationId xmlns:a16="http://schemas.microsoft.com/office/drawing/2014/main" id="{FCFE28BE-9F16-584B-A4E7-B19C3F89730F}"/>
              </a:ext>
            </a:extLst>
          </p:cNvPr>
          <p:cNvSpPr>
            <a:spLocks noGrp="1"/>
          </p:cNvSpPr>
          <p:nvPr>
            <p:ph idx="1"/>
          </p:nvPr>
        </p:nvSpPr>
        <p:spPr>
          <a:xfrm>
            <a:off x="1164535" y="1566242"/>
            <a:ext cx="9862930" cy="4188514"/>
          </a:xfrm>
        </p:spPr>
        <p:txBody>
          <a:bodyPr/>
          <a:lstStyle/>
          <a:p>
            <a:r>
              <a:rPr lang="en-US" dirty="0"/>
              <a:t>LHON inheritance can be mitochondrial or autosomal recessive and should be considered in young patients who present with subacute vision loss, the appearance optic edema or optic atrophy, and negative workup for common causes of optic neuropathy </a:t>
            </a:r>
          </a:p>
          <a:p>
            <a:r>
              <a:rPr lang="en-US" dirty="0"/>
              <a:t>Incomplete penetrance with males more commonly affected</a:t>
            </a:r>
          </a:p>
          <a:p>
            <a:r>
              <a:rPr lang="en-US" dirty="0"/>
              <a:t>Treatment should be initiated with </a:t>
            </a:r>
            <a:r>
              <a:rPr lang="en-US" dirty="0" err="1"/>
              <a:t>idebenone</a:t>
            </a:r>
            <a:r>
              <a:rPr lang="en-US" dirty="0"/>
              <a:t>; those with autosomal recessive LHON may respond better </a:t>
            </a:r>
          </a:p>
          <a:p>
            <a:endParaRPr lang="en-US" dirty="0"/>
          </a:p>
        </p:txBody>
      </p:sp>
      <p:pic>
        <p:nvPicPr>
          <p:cNvPr id="4" name="slide 37">
            <a:hlinkClick r:id="" action="ppaction://media"/>
            <a:extLst>
              <a:ext uri="{FF2B5EF4-FFF2-40B4-BE49-F238E27FC236}">
                <a16:creationId xmlns:a16="http://schemas.microsoft.com/office/drawing/2014/main" id="{94005409-EAE3-D342-A9CC-DAAA14C960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0"/>
            <a:ext cx="812800" cy="812800"/>
          </a:xfrm>
          <a:prstGeom prst="rect">
            <a:avLst/>
          </a:prstGeom>
        </p:spPr>
      </p:pic>
    </p:spTree>
    <p:extLst>
      <p:ext uri="{BB962C8B-B14F-4D97-AF65-F5344CB8AC3E}">
        <p14:creationId xmlns:p14="http://schemas.microsoft.com/office/powerpoint/2010/main" val="53992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5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52F9-AABA-1A40-8923-B9A50A1AB2ED}"/>
              </a:ext>
            </a:extLst>
          </p:cNvPr>
          <p:cNvSpPr>
            <a:spLocks noGrp="1"/>
          </p:cNvSpPr>
          <p:nvPr>
            <p:ph type="title"/>
          </p:nvPr>
        </p:nvSpPr>
        <p:spPr/>
        <p:txBody>
          <a:bodyPr/>
          <a:lstStyle/>
          <a:p>
            <a:r>
              <a:rPr lang="en-US">
                <a:solidFill>
                  <a:srgbClr val="3B5B6F"/>
                </a:solidFill>
              </a:rPr>
              <a:t>References</a:t>
            </a:r>
          </a:p>
        </p:txBody>
      </p:sp>
      <p:sp>
        <p:nvSpPr>
          <p:cNvPr id="3" name="Content Placeholder 2">
            <a:extLst>
              <a:ext uri="{FF2B5EF4-FFF2-40B4-BE49-F238E27FC236}">
                <a16:creationId xmlns:a16="http://schemas.microsoft.com/office/drawing/2014/main" id="{C1FA3863-361A-5841-B7B1-E1D25FE97463}"/>
              </a:ext>
            </a:extLst>
          </p:cNvPr>
          <p:cNvSpPr>
            <a:spLocks noGrp="1"/>
          </p:cNvSpPr>
          <p:nvPr>
            <p:ph idx="1"/>
          </p:nvPr>
        </p:nvSpPr>
        <p:spPr>
          <a:xfrm>
            <a:off x="1164534" y="1430678"/>
            <a:ext cx="9862931" cy="4610358"/>
          </a:xfrm>
        </p:spPr>
        <p:txBody>
          <a:bodyPr vert="horz" lIns="91440" tIns="45720" rIns="91440" bIns="45720" rtlCol="0" anchor="t">
            <a:normAutofit fontScale="92500" lnSpcReduction="20000"/>
          </a:bodyPr>
          <a:lstStyle/>
          <a:p>
            <a:pPr marL="514350" indent="-514350">
              <a:lnSpc>
                <a:spcPct val="120000"/>
              </a:lnSpc>
              <a:buAutoNum type="arabicPeriod"/>
            </a:pPr>
            <a:r>
              <a:rPr lang="en-US" sz="1400" dirty="0">
                <a:solidFill>
                  <a:srgbClr val="212121"/>
                </a:solidFill>
                <a:latin typeface="Arial"/>
                <a:cs typeface="Arial"/>
              </a:rPr>
              <a:t>Chang M. </a:t>
            </a:r>
            <a:r>
              <a:rPr lang="en-US" sz="1400" dirty="0" err="1">
                <a:solidFill>
                  <a:srgbClr val="212121"/>
                </a:solidFill>
                <a:latin typeface="Arial"/>
                <a:cs typeface="Arial"/>
              </a:rPr>
              <a:t>Leber's</a:t>
            </a:r>
            <a:r>
              <a:rPr lang="en-US" sz="1400" dirty="0">
                <a:solidFill>
                  <a:srgbClr val="212121"/>
                </a:solidFill>
                <a:latin typeface="Arial"/>
                <a:cs typeface="Arial"/>
              </a:rPr>
              <a:t> hereditary optic neuropathy misdiagnosed as optic neuritis and Lyme disease in a patient with multiple sclerosis. </a:t>
            </a:r>
            <a:r>
              <a:rPr lang="en-US" sz="1400" i="1" dirty="0">
                <a:solidFill>
                  <a:srgbClr val="212121"/>
                </a:solidFill>
                <a:latin typeface="Arial"/>
                <a:cs typeface="Arial"/>
              </a:rPr>
              <a:t>BMJ Case Rep</a:t>
            </a:r>
            <a:r>
              <a:rPr lang="en-US" sz="1400" dirty="0">
                <a:solidFill>
                  <a:srgbClr val="212121"/>
                </a:solidFill>
                <a:latin typeface="Arial"/>
                <a:cs typeface="Arial"/>
              </a:rPr>
              <a:t>. 2018;11(1):e227109. Published 2018 Dec 7. doi:10.1136/bcr-2018-227109</a:t>
            </a:r>
            <a:endParaRPr lang="en-US" sz="1400" dirty="0">
              <a:latin typeface="Arial"/>
              <a:cs typeface="Arial"/>
            </a:endParaRPr>
          </a:p>
          <a:p>
            <a:pPr marL="514350" indent="-514350">
              <a:lnSpc>
                <a:spcPct val="120000"/>
              </a:lnSpc>
              <a:buAutoNum type="arabicPeriod"/>
            </a:pPr>
            <a:r>
              <a:rPr lang="en-US" sz="1400" dirty="0" err="1">
                <a:solidFill>
                  <a:srgbClr val="212121"/>
                </a:solidFill>
                <a:latin typeface="Arial"/>
                <a:cs typeface="Arial"/>
              </a:rPr>
              <a:t>Kartikasalwah</a:t>
            </a:r>
            <a:r>
              <a:rPr lang="en-US" sz="1400" dirty="0">
                <a:solidFill>
                  <a:srgbClr val="212121"/>
                </a:solidFill>
                <a:latin typeface="Arial"/>
                <a:cs typeface="Arial"/>
              </a:rPr>
              <a:t> A, </a:t>
            </a:r>
            <a:r>
              <a:rPr lang="en-US" sz="1400" dirty="0" err="1">
                <a:solidFill>
                  <a:srgbClr val="212121"/>
                </a:solidFill>
                <a:latin typeface="Arial"/>
                <a:cs typeface="Arial"/>
              </a:rPr>
              <a:t>Lh</a:t>
            </a:r>
            <a:r>
              <a:rPr lang="en-US" sz="1400" dirty="0">
                <a:solidFill>
                  <a:srgbClr val="212121"/>
                </a:solidFill>
                <a:latin typeface="Arial"/>
                <a:cs typeface="Arial"/>
              </a:rPr>
              <a:t> N. Leigh syndrome: MRI findings in two children. </a:t>
            </a:r>
            <a:r>
              <a:rPr lang="en-US" sz="1400" i="1" dirty="0">
                <a:solidFill>
                  <a:srgbClr val="212121"/>
                </a:solidFill>
                <a:latin typeface="Arial"/>
                <a:cs typeface="Arial"/>
              </a:rPr>
              <a:t>Biomed Imaging </a:t>
            </a:r>
            <a:r>
              <a:rPr lang="en-US" sz="1400" i="1" dirty="0" err="1">
                <a:solidFill>
                  <a:srgbClr val="212121"/>
                </a:solidFill>
                <a:latin typeface="Arial"/>
                <a:cs typeface="Arial"/>
              </a:rPr>
              <a:t>Interv</a:t>
            </a:r>
            <a:r>
              <a:rPr lang="en-US" sz="1400" i="1" dirty="0">
                <a:solidFill>
                  <a:srgbClr val="212121"/>
                </a:solidFill>
                <a:latin typeface="Arial"/>
                <a:cs typeface="Arial"/>
              </a:rPr>
              <a:t> J</a:t>
            </a:r>
            <a:r>
              <a:rPr lang="en-US" sz="1400" dirty="0">
                <a:solidFill>
                  <a:srgbClr val="212121"/>
                </a:solidFill>
                <a:latin typeface="Arial"/>
                <a:cs typeface="Arial"/>
              </a:rPr>
              <a:t>. 2010;6(1):e6. doi:10.2349/biij.6.1.e6</a:t>
            </a:r>
          </a:p>
          <a:p>
            <a:pPr marL="514350" indent="-514350">
              <a:lnSpc>
                <a:spcPct val="120000"/>
              </a:lnSpc>
              <a:buFont typeface="Arial" panose="020B0604020202020204" pitchFamily="34" charset="0"/>
              <a:buAutoNum type="arabicPeriod"/>
            </a:pPr>
            <a:r>
              <a:rPr lang="en-US" sz="1400" dirty="0" err="1">
                <a:latin typeface="Arial"/>
                <a:cs typeface="Arial"/>
              </a:rPr>
              <a:t>Lenaers</a:t>
            </a:r>
            <a:r>
              <a:rPr lang="en-US" sz="1400" dirty="0">
                <a:latin typeface="Arial"/>
                <a:cs typeface="Arial"/>
              </a:rPr>
              <a:t> G, Beaulieu C, </a:t>
            </a:r>
            <a:r>
              <a:rPr lang="en-US" sz="1400" dirty="0" err="1">
                <a:latin typeface="Arial"/>
                <a:cs typeface="Arial"/>
              </a:rPr>
              <a:t>Charif</a:t>
            </a:r>
            <a:r>
              <a:rPr lang="en-US" sz="1400" dirty="0">
                <a:latin typeface="Arial"/>
                <a:cs typeface="Arial"/>
              </a:rPr>
              <a:t> M, Gerber S, Kaplan J, </a:t>
            </a:r>
            <a:r>
              <a:rPr lang="en-US" sz="1400" dirty="0" err="1">
                <a:latin typeface="Arial"/>
                <a:cs typeface="Arial"/>
              </a:rPr>
              <a:t>Rozet</a:t>
            </a:r>
            <a:r>
              <a:rPr lang="en-US" sz="1400" dirty="0">
                <a:latin typeface="Arial"/>
                <a:cs typeface="Arial"/>
              </a:rPr>
              <a:t> JM. Autosomal recessive </a:t>
            </a:r>
            <a:r>
              <a:rPr lang="en-US" sz="1400" dirty="0" err="1">
                <a:latin typeface="Arial"/>
                <a:cs typeface="Arial"/>
              </a:rPr>
              <a:t>Leber</a:t>
            </a:r>
            <a:r>
              <a:rPr lang="en-US" sz="1400" dirty="0">
                <a:latin typeface="Arial"/>
                <a:cs typeface="Arial"/>
              </a:rPr>
              <a:t> hereditary optic neuropathy, a new neuro-</a:t>
            </a:r>
            <a:r>
              <a:rPr lang="en-US" sz="1400" dirty="0" err="1">
                <a:latin typeface="Arial"/>
                <a:cs typeface="Arial"/>
              </a:rPr>
              <a:t>ophthalmo</a:t>
            </a:r>
            <a:r>
              <a:rPr lang="en-US" sz="1400" dirty="0">
                <a:latin typeface="Arial"/>
                <a:cs typeface="Arial"/>
              </a:rPr>
              <a:t>-genetic paradigm [published online ahead of print, 2023 Apr 18]. </a:t>
            </a:r>
            <a:r>
              <a:rPr lang="en-US" sz="1400" i="1" dirty="0">
                <a:latin typeface="Arial"/>
                <a:cs typeface="Arial"/>
              </a:rPr>
              <a:t>Brain</a:t>
            </a:r>
            <a:r>
              <a:rPr lang="en-US" sz="1400" dirty="0">
                <a:latin typeface="Arial"/>
                <a:cs typeface="Arial"/>
              </a:rPr>
              <a:t>. 2023;awad131. doi:10.1093/brain/awad131</a:t>
            </a:r>
            <a:endParaRPr lang="en-US" sz="1400" dirty="0">
              <a:cs typeface="Arial"/>
            </a:endParaRPr>
          </a:p>
          <a:p>
            <a:pPr marL="514350" indent="-514350">
              <a:lnSpc>
                <a:spcPct val="120000"/>
              </a:lnSpc>
              <a:buAutoNum type="arabicPeriod"/>
            </a:pPr>
            <a:r>
              <a:rPr lang="en-US" sz="1400" dirty="0" err="1">
                <a:latin typeface="Arial"/>
                <a:cs typeface="Arial"/>
              </a:rPr>
              <a:t>Lyseng-Williamsom</a:t>
            </a:r>
            <a:r>
              <a:rPr lang="en-US" sz="1400" dirty="0">
                <a:latin typeface="Arial"/>
                <a:cs typeface="Arial"/>
              </a:rPr>
              <a:t> KA. </a:t>
            </a:r>
            <a:r>
              <a:rPr lang="en-US" sz="1400" dirty="0" err="1">
                <a:latin typeface="Arial"/>
                <a:cs typeface="Arial"/>
              </a:rPr>
              <a:t>Idebenon</a:t>
            </a:r>
            <a:r>
              <a:rPr lang="en-US" sz="1400" dirty="0">
                <a:latin typeface="Arial"/>
                <a:cs typeface="Arial"/>
              </a:rPr>
              <a:t>: A Review in </a:t>
            </a:r>
            <a:r>
              <a:rPr lang="en-US" sz="1400" dirty="0" err="1">
                <a:latin typeface="Arial"/>
                <a:cs typeface="Arial"/>
              </a:rPr>
              <a:t>Leber’s</a:t>
            </a:r>
            <a:r>
              <a:rPr lang="en-US" sz="1400" dirty="0">
                <a:latin typeface="Arial"/>
                <a:cs typeface="Arial"/>
              </a:rPr>
              <a:t> Hereditary Optic Neuropathy. </a:t>
            </a:r>
            <a:r>
              <a:rPr lang="en-US" sz="1400" i="1" dirty="0">
                <a:latin typeface="Arial"/>
                <a:cs typeface="Arial"/>
              </a:rPr>
              <a:t>Drugs.</a:t>
            </a:r>
            <a:r>
              <a:rPr lang="en-US" sz="1400" dirty="0">
                <a:latin typeface="Arial"/>
                <a:cs typeface="Arial"/>
              </a:rPr>
              <a:t> 2016; 76(7): 805-813. doi:10.1007/s40265-016-0574-3</a:t>
            </a:r>
          </a:p>
          <a:p>
            <a:pPr marL="514350" indent="-514350">
              <a:lnSpc>
                <a:spcPct val="120000"/>
              </a:lnSpc>
              <a:buFont typeface="+mj-lt"/>
              <a:buAutoNum type="arabicPeriod"/>
            </a:pPr>
            <a:r>
              <a:rPr lang="en-US" sz="1400" dirty="0" err="1">
                <a:latin typeface="Arial"/>
                <a:cs typeface="Arial"/>
              </a:rPr>
              <a:t>Shemesh</a:t>
            </a:r>
            <a:r>
              <a:rPr lang="en-US" sz="1400" dirty="0">
                <a:latin typeface="Arial"/>
                <a:cs typeface="Arial"/>
              </a:rPr>
              <a:t> A, </a:t>
            </a:r>
            <a:r>
              <a:rPr lang="en-US" sz="1400" dirty="0" err="1">
                <a:latin typeface="Arial"/>
                <a:cs typeface="Arial"/>
              </a:rPr>
              <a:t>Sood</a:t>
            </a:r>
            <a:r>
              <a:rPr lang="en-US" sz="1400" dirty="0">
                <a:latin typeface="Arial"/>
                <a:cs typeface="Arial"/>
              </a:rPr>
              <a:t> G, </a:t>
            </a:r>
            <a:r>
              <a:rPr lang="en-US" sz="1400" dirty="0" err="1">
                <a:latin typeface="Arial"/>
                <a:cs typeface="Arial"/>
              </a:rPr>
              <a:t>Margolin</a:t>
            </a:r>
            <a:r>
              <a:rPr lang="en-US" sz="1400" dirty="0">
                <a:latin typeface="Arial"/>
                <a:cs typeface="Arial"/>
              </a:rPr>
              <a:t> E. </a:t>
            </a:r>
            <a:r>
              <a:rPr lang="en-US" sz="1400" dirty="0" err="1">
                <a:latin typeface="Arial"/>
                <a:cs typeface="Arial"/>
              </a:rPr>
              <a:t>Leber</a:t>
            </a:r>
            <a:r>
              <a:rPr lang="en-US" sz="1400" dirty="0">
                <a:latin typeface="Arial"/>
                <a:cs typeface="Arial"/>
              </a:rPr>
              <a:t> Hereditary Optic Neuropathy (LHON) [Updated 2022 Sep 24]. In: </a:t>
            </a:r>
            <a:r>
              <a:rPr lang="en-US" sz="1400" dirty="0" err="1">
                <a:latin typeface="Arial"/>
                <a:cs typeface="Arial"/>
              </a:rPr>
              <a:t>StatPearls</a:t>
            </a:r>
            <a:r>
              <a:rPr lang="en-US" sz="1400" dirty="0">
                <a:latin typeface="Arial"/>
                <a:cs typeface="Arial"/>
              </a:rPr>
              <a:t> [Internet]. Treasure Island (FL): </a:t>
            </a:r>
            <a:r>
              <a:rPr lang="en-US" sz="1400" dirty="0" err="1">
                <a:latin typeface="Arial"/>
                <a:cs typeface="Arial"/>
              </a:rPr>
              <a:t>StatPearls</a:t>
            </a:r>
            <a:r>
              <a:rPr lang="en-US" sz="1400" dirty="0">
                <a:latin typeface="Arial"/>
                <a:cs typeface="Arial"/>
              </a:rPr>
              <a:t> Publishing; 2023 Jan-. Available from: https://</a:t>
            </a:r>
            <a:r>
              <a:rPr lang="en-US" sz="1400" dirty="0" err="1">
                <a:latin typeface="Arial"/>
                <a:cs typeface="Arial"/>
              </a:rPr>
              <a:t>www.ncbi.nlm.nih.gov</a:t>
            </a:r>
            <a:r>
              <a:rPr lang="en-US" sz="1400" dirty="0">
                <a:latin typeface="Arial"/>
                <a:cs typeface="Arial"/>
              </a:rPr>
              <a:t>/books/NBK482499/</a:t>
            </a:r>
          </a:p>
          <a:p>
            <a:pPr marL="514350" indent="-514350">
              <a:lnSpc>
                <a:spcPct val="120000"/>
              </a:lnSpc>
              <a:buFont typeface="+mj-lt"/>
              <a:buAutoNum type="arabicPeriod"/>
            </a:pPr>
            <a:r>
              <a:rPr lang="en-US" sz="1400" dirty="0" err="1">
                <a:latin typeface="Arial"/>
                <a:cs typeface="Arial"/>
              </a:rPr>
              <a:t>Stenton</a:t>
            </a:r>
            <a:r>
              <a:rPr lang="en-US" sz="1400" dirty="0">
                <a:latin typeface="Arial"/>
                <a:cs typeface="Arial"/>
              </a:rPr>
              <a:t> SL, </a:t>
            </a:r>
            <a:r>
              <a:rPr lang="en-US" sz="1400" dirty="0" err="1">
                <a:latin typeface="Arial"/>
                <a:cs typeface="Arial"/>
              </a:rPr>
              <a:t>Sheremet</a:t>
            </a:r>
            <a:r>
              <a:rPr lang="en-US" sz="1400" dirty="0">
                <a:latin typeface="Arial"/>
                <a:cs typeface="Arial"/>
              </a:rPr>
              <a:t> NL, </a:t>
            </a:r>
            <a:r>
              <a:rPr lang="en-US" sz="1400" dirty="0" err="1">
                <a:latin typeface="Arial"/>
                <a:cs typeface="Arial"/>
              </a:rPr>
              <a:t>Catarino</a:t>
            </a:r>
            <a:r>
              <a:rPr lang="en-US" sz="1400" dirty="0">
                <a:latin typeface="Arial"/>
                <a:cs typeface="Arial"/>
              </a:rPr>
              <a:t> CB, et al. Impaired complex I repair causes recessive </a:t>
            </a:r>
            <a:r>
              <a:rPr lang="en-US" sz="1400" dirty="0" err="1">
                <a:latin typeface="Arial"/>
                <a:cs typeface="Arial"/>
              </a:rPr>
              <a:t>Leber's</a:t>
            </a:r>
            <a:r>
              <a:rPr lang="en-US" sz="1400" dirty="0">
                <a:latin typeface="Arial"/>
                <a:cs typeface="Arial"/>
              </a:rPr>
              <a:t> hereditary optic neuropathy. </a:t>
            </a:r>
            <a:r>
              <a:rPr lang="en-US" sz="1400" i="1" dirty="0">
                <a:latin typeface="Arial"/>
                <a:cs typeface="Arial"/>
              </a:rPr>
              <a:t>J </a:t>
            </a:r>
            <a:r>
              <a:rPr lang="en-US" sz="1400" i="1" dirty="0" err="1">
                <a:latin typeface="Arial"/>
                <a:cs typeface="Arial"/>
              </a:rPr>
              <a:t>Clin</a:t>
            </a:r>
            <a:r>
              <a:rPr lang="en-US" sz="1400" i="1" dirty="0">
                <a:latin typeface="Arial"/>
                <a:cs typeface="Arial"/>
              </a:rPr>
              <a:t> Invest</a:t>
            </a:r>
            <a:r>
              <a:rPr lang="en-US" sz="1400" dirty="0">
                <a:latin typeface="Arial"/>
                <a:cs typeface="Arial"/>
              </a:rPr>
              <a:t>. 2021;131(6):e138267. doi:10.1172/JCI138267</a:t>
            </a:r>
          </a:p>
          <a:p>
            <a:pPr marL="514350" indent="-514350">
              <a:lnSpc>
                <a:spcPct val="120000"/>
              </a:lnSpc>
              <a:buFont typeface="+mj-lt"/>
              <a:buAutoNum type="arabicPeriod"/>
            </a:pPr>
            <a:r>
              <a:rPr lang="en-US" sz="1400" dirty="0" err="1">
                <a:latin typeface="Arial"/>
                <a:cs typeface="Arial"/>
              </a:rPr>
              <a:t>Stenton</a:t>
            </a:r>
            <a:r>
              <a:rPr lang="en-US" sz="1400" dirty="0">
                <a:latin typeface="Arial"/>
                <a:cs typeface="Arial"/>
              </a:rPr>
              <a:t> SL, </a:t>
            </a:r>
            <a:r>
              <a:rPr lang="en-US" sz="1400" dirty="0" err="1">
                <a:latin typeface="Arial"/>
                <a:cs typeface="Arial"/>
              </a:rPr>
              <a:t>Tesarova</a:t>
            </a:r>
            <a:r>
              <a:rPr lang="en-US" sz="1400" dirty="0">
                <a:latin typeface="Arial"/>
                <a:cs typeface="Arial"/>
              </a:rPr>
              <a:t> M, </a:t>
            </a:r>
            <a:r>
              <a:rPr lang="en-US" sz="1400" dirty="0" err="1">
                <a:latin typeface="Arial"/>
                <a:cs typeface="Arial"/>
              </a:rPr>
              <a:t>Sheremet</a:t>
            </a:r>
            <a:r>
              <a:rPr lang="en-US" sz="1400" dirty="0">
                <a:latin typeface="Arial"/>
                <a:cs typeface="Arial"/>
              </a:rPr>
              <a:t> NL, et al. DNAJC30 defect: a frequent cause of recessive </a:t>
            </a:r>
            <a:r>
              <a:rPr lang="en-US" sz="1400" dirty="0" err="1">
                <a:latin typeface="Arial"/>
                <a:cs typeface="Arial"/>
              </a:rPr>
              <a:t>Leber</a:t>
            </a:r>
            <a:r>
              <a:rPr lang="en-US" sz="1400" dirty="0">
                <a:latin typeface="Arial"/>
                <a:cs typeface="Arial"/>
              </a:rPr>
              <a:t> hereditary optic neuropathy and Leigh syndrome. </a:t>
            </a:r>
            <a:r>
              <a:rPr lang="en-US" sz="1400" i="1" dirty="0">
                <a:latin typeface="Arial"/>
                <a:cs typeface="Arial"/>
              </a:rPr>
              <a:t>Brain</a:t>
            </a:r>
            <a:r>
              <a:rPr lang="en-US" sz="1400" dirty="0">
                <a:latin typeface="Arial"/>
                <a:cs typeface="Arial"/>
              </a:rPr>
              <a:t>. 2022;145(5):1624-1631. doi:10.1093/brain/awac052</a:t>
            </a:r>
          </a:p>
          <a:p>
            <a:pPr marL="514350" indent="-514350">
              <a:lnSpc>
                <a:spcPct val="120000"/>
              </a:lnSpc>
              <a:buFont typeface="+mj-lt"/>
              <a:buAutoNum type="arabicPeriod"/>
            </a:pPr>
            <a:r>
              <a:rPr lang="en-US" sz="1400" dirty="0">
                <a:latin typeface="Arial"/>
                <a:cs typeface="Arial"/>
              </a:rPr>
              <a:t>Yu-Wai-Man P, Turnbull DM, </a:t>
            </a:r>
            <a:r>
              <a:rPr lang="en-US" sz="1400" dirty="0" err="1">
                <a:latin typeface="Arial"/>
                <a:cs typeface="Arial"/>
              </a:rPr>
              <a:t>Chinnery</a:t>
            </a:r>
            <a:r>
              <a:rPr lang="en-US" sz="1400" dirty="0">
                <a:latin typeface="Arial"/>
                <a:cs typeface="Arial"/>
              </a:rPr>
              <a:t> PF. </a:t>
            </a:r>
            <a:r>
              <a:rPr lang="en-US" sz="1400" dirty="0" err="1">
                <a:latin typeface="Arial"/>
                <a:cs typeface="Arial"/>
              </a:rPr>
              <a:t>Leber</a:t>
            </a:r>
            <a:r>
              <a:rPr lang="en-US" sz="1400" dirty="0">
                <a:latin typeface="Arial"/>
                <a:cs typeface="Arial"/>
              </a:rPr>
              <a:t> hereditary optic neuropathy. </a:t>
            </a:r>
            <a:r>
              <a:rPr lang="en-US" sz="1400" i="1" dirty="0">
                <a:latin typeface="Arial"/>
                <a:cs typeface="Arial"/>
              </a:rPr>
              <a:t>J Med Genet</a:t>
            </a:r>
            <a:r>
              <a:rPr lang="en-US" sz="1400" dirty="0">
                <a:latin typeface="Arial"/>
                <a:cs typeface="Arial"/>
              </a:rPr>
              <a:t>. 2002;39(3):162-169. doi:10.1136/jmg.39.3.162</a:t>
            </a:r>
          </a:p>
        </p:txBody>
      </p:sp>
      <p:pic>
        <p:nvPicPr>
          <p:cNvPr id="4" name="slide 38">
            <a:hlinkClick r:id="" action="ppaction://media"/>
            <a:extLst>
              <a:ext uri="{FF2B5EF4-FFF2-40B4-BE49-F238E27FC236}">
                <a16:creationId xmlns:a16="http://schemas.microsoft.com/office/drawing/2014/main" id="{73422C51-103C-0844-A89D-1D906D529A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400" y="0"/>
            <a:ext cx="812800" cy="812800"/>
          </a:xfrm>
          <a:prstGeom prst="rect">
            <a:avLst/>
          </a:prstGeom>
        </p:spPr>
      </p:pic>
    </p:spTree>
    <p:extLst>
      <p:ext uri="{BB962C8B-B14F-4D97-AF65-F5344CB8AC3E}">
        <p14:creationId xmlns:p14="http://schemas.microsoft.com/office/powerpoint/2010/main" val="420559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C508C8-17EA-4312-942B-AF1A4F5C64C5}">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CE5D251E-1A7E-4CB1-96ED-10C6349418BA}">
  <ds:schemaRefs>
    <ds:schemaRef ds:uri="http://schemas.microsoft.com/sharepoint/v3/contenttype/forms"/>
  </ds:schemaRefs>
</ds:datastoreItem>
</file>

<file path=customXml/itemProps3.xml><?xml version="1.0" encoding="utf-8"?>
<ds:datastoreItem xmlns:ds="http://schemas.openxmlformats.org/officeDocument/2006/customXml" ds:itemID="{F732D6FB-FC0F-49CE-948B-30F47F05375D}">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5280</TotalTime>
  <Words>1365</Words>
  <Application>Microsoft Macintosh PowerPoint</Application>
  <PresentationFormat>Widescreen</PresentationFormat>
  <Paragraphs>240</Paragraphs>
  <Slides>38</Slides>
  <Notes>28</Notes>
  <HiddenSlides>0</HiddenSlides>
  <MMClips>38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맑은 고딕</vt:lpstr>
      <vt:lpstr>Roboto</vt:lpstr>
      <vt:lpstr>system-ui</vt:lpstr>
      <vt:lpstr>Arial</vt:lpstr>
      <vt:lpstr>Calibri</vt:lpstr>
      <vt:lpstr>Calibri Light</vt:lpstr>
      <vt:lpstr>Wingdings</vt:lpstr>
      <vt:lpstr>Office Theme</vt:lpstr>
      <vt:lpstr>A young girl with subacute vision loss</vt:lpstr>
      <vt:lpstr>Case description</vt:lpstr>
      <vt:lpstr>Optical coherence tomography within 1 week of symptom onset</vt:lpstr>
      <vt:lpstr>Further history</vt:lpstr>
      <vt:lpstr>Ophthalmologic examination</vt:lpstr>
      <vt:lpstr>Neurological examination</vt:lpstr>
      <vt:lpstr>Optos scanning laser ophthalmoscopy 1 year after onset</vt:lpstr>
      <vt:lpstr>Bilateral optic disc pallor</vt:lpstr>
      <vt:lpstr>OCT 1 year after onset</vt:lpstr>
      <vt:lpstr>OCT 1 year after onset</vt:lpstr>
      <vt:lpstr>What are the differential diagnoses? </vt:lpstr>
      <vt:lpstr>Differential diagnosis of bilateral optic atrophy in childhood</vt:lpstr>
      <vt:lpstr>What workup would you do?</vt:lpstr>
      <vt:lpstr>MRI Brain and Orbits – bilateral optic nerve atrophy (blue arrow)</vt:lpstr>
      <vt:lpstr>PowerPoint Presentation</vt:lpstr>
      <vt:lpstr>PowerPoint Presentation</vt:lpstr>
      <vt:lpstr>Labs </vt:lpstr>
      <vt:lpstr>PowerPoint Presentation</vt:lpstr>
      <vt:lpstr>What now? </vt:lpstr>
      <vt:lpstr>Whole Genome Sequencing – the only genetic testing that insurance company authorized </vt:lpstr>
      <vt:lpstr>We have questions! </vt:lpstr>
      <vt:lpstr>AR LHON – a unicorn? </vt:lpstr>
      <vt:lpstr>Leber hereditary optic neuropathy (LHON)</vt:lpstr>
      <vt:lpstr>Background</vt:lpstr>
      <vt:lpstr>Identification of DNAJC30</vt:lpstr>
      <vt:lpstr>PowerPoint Presentation</vt:lpstr>
      <vt:lpstr>What are the clinical features?</vt:lpstr>
      <vt:lpstr>A note about DNAJC30 mutations</vt:lpstr>
      <vt:lpstr>What about the pseudo-edema?</vt:lpstr>
      <vt:lpstr>Additional clinical features</vt:lpstr>
      <vt:lpstr>Important notes</vt:lpstr>
      <vt:lpstr>Now, how do we treat the patient?</vt:lpstr>
      <vt:lpstr>PowerPoint Presentation</vt:lpstr>
      <vt:lpstr>Previous studies</vt:lpstr>
      <vt:lpstr>Further studies</vt:lpstr>
      <vt:lpstr>Back to our patient</vt:lpstr>
      <vt:lpstr>In summary</vt:lpstr>
      <vt:lpstr>References</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Nhayoung Hwang</cp:lastModifiedBy>
  <cp:revision>18</cp:revision>
  <dcterms:created xsi:type="dcterms:W3CDTF">2020-07-23T19:54:38Z</dcterms:created>
  <dcterms:modified xsi:type="dcterms:W3CDTF">2023-10-16T19:40:03Z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