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3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5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8" r:id="rId2"/>
    <p:sldId id="301" r:id="rId3"/>
    <p:sldId id="325" r:id="rId4"/>
    <p:sldId id="303" r:id="rId5"/>
    <p:sldId id="302" r:id="rId6"/>
    <p:sldId id="332" r:id="rId7"/>
    <p:sldId id="312" r:id="rId8"/>
    <p:sldId id="330" r:id="rId9"/>
    <p:sldId id="328" r:id="rId10"/>
    <p:sldId id="329" r:id="rId11"/>
    <p:sldId id="304" r:id="rId12"/>
    <p:sldId id="305" r:id="rId13"/>
    <p:sldId id="310" r:id="rId14"/>
    <p:sldId id="284" r:id="rId15"/>
    <p:sldId id="311" r:id="rId16"/>
    <p:sldId id="313" r:id="rId17"/>
    <p:sldId id="314" r:id="rId18"/>
    <p:sldId id="315" r:id="rId19"/>
    <p:sldId id="316" r:id="rId20"/>
    <p:sldId id="307" r:id="rId21"/>
    <p:sldId id="306" r:id="rId22"/>
    <p:sldId id="317" r:id="rId23"/>
    <p:sldId id="318" r:id="rId24"/>
    <p:sldId id="319" r:id="rId25"/>
    <p:sldId id="320" r:id="rId26"/>
    <p:sldId id="295" r:id="rId27"/>
    <p:sldId id="294" r:id="rId28"/>
    <p:sldId id="296" r:id="rId29"/>
    <p:sldId id="299" r:id="rId30"/>
    <p:sldId id="331" r:id="rId31"/>
    <p:sldId id="324" r:id="rId32"/>
    <p:sldId id="32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184" y="10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8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DCE276-F0BC-401B-974D-A8480C270D51}" type="datetimeFigureOut">
              <a:rPr lang="en-US" smtClean="0"/>
              <a:t>10/6/23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23573D-9208-4F6C-BC32-6F4D2874A6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782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5825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419B24-C428-FD44-9F2C-38FEF5B56B8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064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419B24-C428-FD44-9F2C-38FEF5B56B8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915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419B24-C428-FD44-9F2C-38FEF5B56B8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7230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419B24-C428-FD44-9F2C-38FEF5B56B8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4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419B24-C428-FD44-9F2C-38FEF5B56B8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6336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419B24-C428-FD44-9F2C-38FEF5B56B8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3907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419B24-C428-FD44-9F2C-38FEF5B56B8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4803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ultimate narration, you will need to say what GC=IPL 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419B24-C428-FD44-9F2C-38FEF5B56B8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7331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419B24-C428-FD44-9F2C-38FEF5B56B8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3857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419B24-C428-FD44-9F2C-38FEF5B56B8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160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419B24-C428-FD44-9F2C-38FEF5B56B8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6431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419B24-C428-FD44-9F2C-38FEF5B56B8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4627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419B24-C428-FD44-9F2C-38FEF5B56B8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3125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419B24-C428-FD44-9F2C-38FEF5B56B8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798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6D07A79-73E8-F742-93ED-4E631E6F4B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676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B5E2E-3D42-5845-95CB-7A6FD38BB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1E915-E638-6549-90DF-FD86C654E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</a:defRPr>
            </a:lvl3pPr>
            <a:lvl4pPr>
              <a:defRPr baseline="0">
                <a:latin typeface="Arial" panose="020B0604020202020204" pitchFamily="34" charset="0"/>
              </a:defRPr>
            </a:lvl4pPr>
            <a:lvl5pPr>
              <a:defRPr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97790-D484-E14C-9687-8C2097F241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6AD5B-F34E-5E48-90E6-30D2BEB6B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C3795-C7FD-6940-A607-B1CC7951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991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D99BE-5837-6D47-8BDE-2BEEFA2F8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7D132-D9B8-0446-8AA6-2059F369C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B6436-576E-4C43-9EBE-952FDFF32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41B9B-C1BE-ED48-BE04-6733ADE0D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356B6-0F5A-AF44-B639-6C06BC495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287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AC389-5A6D-E94B-817A-0F1A6015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72A26-61C3-1248-AF22-934EDA62F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DB9C2E-AD78-D042-A817-966E279C5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800399-8CF6-7442-8B78-07F45C1D4F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10/6/23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0EBDC1-19C9-394D-B478-F98FC5297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76B8B-0482-1B4E-8AF9-A1CD603C0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627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547C3-3DAD-734C-A80C-FF2711B25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F4E6C-0DCA-A546-9ECF-8A111612B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A51435-1D3C-D747-94F8-E65BC8319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9366C-E616-5A46-909C-3EBEA0992B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A56452-80F3-2C4F-82E8-60B912F02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73786-1F4B-FD4A-85AD-4F94D79BC1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10/6/23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FBF8D1-D293-AE42-A48E-E18AB0BB4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34D73A-4E16-7143-8429-E8A35483B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185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8CE90-90FB-D843-9364-CDE551AE6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0EAB8C-2571-2645-A309-BF902FD0C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10/6/23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89D80-3AC3-F74C-B7B9-09CF7F962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7ED0C-970C-6044-B9DE-069BA135F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834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6DAEA4-100D-5E49-A323-41AEC7631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10/6/23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CD6CD9-B64B-9145-A79A-5E0025198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52BF5-49BE-BC47-89BE-67C0FA5B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428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BC489-72DE-BE47-AEE8-FAAA8C925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D9F1B-DF44-A24C-AECE-92FF46366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3FEB7-0421-CF4C-A92A-571E43B666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24BB9A-EE10-6641-ACAA-C8511BE47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10/6/23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1A377-74EE-CD4B-B15A-5DF964F85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8E1C73-98C8-9045-AA78-EF049CB3C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326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0DC57-47C1-BB45-B2DC-79CCA540A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BCD955-75C8-444D-ABD1-E060697F1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748B4-AEC3-B949-9617-9434F518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DC61A1-BFF5-3D41-92DA-7217625F94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10/6/23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AB864B-F91B-1642-A8DD-64280F6BA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BF34D7-825F-4E4D-8DF8-A9006979E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151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B43EA-2692-AA4D-8E2A-F3B8A0306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27E752-78A5-9841-AA7F-13DA9822A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AD1C5-8C9D-574D-8E5B-0DD9BA4B06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F00D9-4C5D-6C45-8C5B-D4B23AC4F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4A8E2-4634-0845-ACD1-8A9913F53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63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50E2A9-E185-384F-AF89-63182856DF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267E1E-FB37-1D46-8AAE-968742CD6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D0789-C00C-4548-9624-40C25A7E30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48589-75C3-3147-9838-3BE263B7F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69C64-F88B-1E45-9F75-09DAB5B50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010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F939A"/>
            </a:gs>
            <a:gs pos="11000">
              <a:srgbClr val="62B5BB"/>
            </a:gs>
            <a:gs pos="9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4C20BC-B0A7-0743-8FDE-66F90F896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2238C-2B35-834B-9E16-6581BC188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0869" y="1685512"/>
            <a:ext cx="9866243" cy="3820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81372A-5854-BC42-B062-4DEFDB60D26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155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5.m4a"/><Relationship Id="rId7" Type="http://schemas.openxmlformats.org/officeDocument/2006/relationships/image" Target="../media/image3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5.m4a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7.m4a"/><Relationship Id="rId7" Type="http://schemas.openxmlformats.org/officeDocument/2006/relationships/image" Target="../media/image3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7.m4a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3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media" Target="../media/media15.m4a"/><Relationship Id="rId7" Type="http://schemas.openxmlformats.org/officeDocument/2006/relationships/image" Target="../media/image3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5.m4a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20.m4a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audio" Target="../media/media21.m4a"/><Relationship Id="rId5" Type="http://schemas.microsoft.com/office/2007/relationships/media" Target="../media/media21.m4a"/><Relationship Id="rId10" Type="http://schemas.openxmlformats.org/officeDocument/2006/relationships/image" Target="../media/image3.png"/><Relationship Id="rId4" Type="http://schemas.openxmlformats.org/officeDocument/2006/relationships/audio" Target="../media/media20.m4a"/><Relationship Id="rId9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3.m4a"/><Relationship Id="rId7" Type="http://schemas.openxmlformats.org/officeDocument/2006/relationships/image" Target="../media/image14.png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3.m4a"/><Relationship Id="rId9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25.m4a"/><Relationship Id="rId7" Type="http://schemas.openxmlformats.org/officeDocument/2006/relationships/image" Target="../media/image16.png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5.m4a"/><Relationship Id="rId9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3" Type="http://schemas.microsoft.com/office/2007/relationships/media" Target="../media/media27.m4a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6" Type="http://schemas.openxmlformats.org/officeDocument/2006/relationships/audio" Target="../media/media28.m4a"/><Relationship Id="rId11" Type="http://schemas.openxmlformats.org/officeDocument/2006/relationships/image" Target="../media/image3.png"/><Relationship Id="rId5" Type="http://schemas.microsoft.com/office/2007/relationships/media" Target="../media/media28.m4a"/><Relationship Id="rId10" Type="http://schemas.openxmlformats.org/officeDocument/2006/relationships/image" Target="../media/image19.png"/><Relationship Id="rId4" Type="http://schemas.openxmlformats.org/officeDocument/2006/relationships/audio" Target="../media/media27.m4a"/><Relationship Id="rId9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media32.m4a"/><Relationship Id="rId3" Type="http://schemas.microsoft.com/office/2007/relationships/media" Target="../media/media30.m4a"/><Relationship Id="rId7" Type="http://schemas.microsoft.com/office/2007/relationships/media" Target="../media/media32.m4a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6" Type="http://schemas.openxmlformats.org/officeDocument/2006/relationships/audio" Target="../media/media31.m4a"/><Relationship Id="rId5" Type="http://schemas.microsoft.com/office/2007/relationships/media" Target="../media/media31.m4a"/><Relationship Id="rId10" Type="http://schemas.openxmlformats.org/officeDocument/2006/relationships/image" Target="../media/image3.png"/><Relationship Id="rId4" Type="http://schemas.openxmlformats.org/officeDocument/2006/relationships/audio" Target="../media/media30.m4a"/><Relationship Id="rId9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media" Target="../media/media34.m4a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4.m4a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3" Type="http://schemas.microsoft.com/office/2007/relationships/media" Target="../media/media36.m4a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6" Type="http://schemas.openxmlformats.org/officeDocument/2006/relationships/audio" Target="../media/media37.m4a"/><Relationship Id="rId11" Type="http://schemas.openxmlformats.org/officeDocument/2006/relationships/image" Target="../media/image22.png"/><Relationship Id="rId5" Type="http://schemas.microsoft.com/office/2007/relationships/media" Target="../media/media37.m4a"/><Relationship Id="rId10" Type="http://schemas.openxmlformats.org/officeDocument/2006/relationships/image" Target="../media/image21.png"/><Relationship Id="rId4" Type="http://schemas.openxmlformats.org/officeDocument/2006/relationships/audio" Target="../media/media36.m4a"/><Relationship Id="rId9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1.m4a"/><Relationship Id="rId13" Type="http://schemas.openxmlformats.org/officeDocument/2006/relationships/image" Target="../media/image3.png"/><Relationship Id="rId3" Type="http://schemas.microsoft.com/office/2007/relationships/media" Target="../media/media39.m4a"/><Relationship Id="rId7" Type="http://schemas.microsoft.com/office/2007/relationships/media" Target="../media/media41.m4a"/><Relationship Id="rId12" Type="http://schemas.openxmlformats.org/officeDocument/2006/relationships/notesSlide" Target="../notesSlides/notesSlide12.xml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6" Type="http://schemas.openxmlformats.org/officeDocument/2006/relationships/audio" Target="../media/media40.m4a"/><Relationship Id="rId11" Type="http://schemas.openxmlformats.org/officeDocument/2006/relationships/slideLayout" Target="../slideLayouts/slideLayout7.xml"/><Relationship Id="rId5" Type="http://schemas.microsoft.com/office/2007/relationships/media" Target="../media/media40.m4a"/><Relationship Id="rId10" Type="http://schemas.openxmlformats.org/officeDocument/2006/relationships/audio" Target="../media/media42.m4a"/><Relationship Id="rId4" Type="http://schemas.openxmlformats.org/officeDocument/2006/relationships/audio" Target="../media/media39.m4a"/><Relationship Id="rId9" Type="http://schemas.microsoft.com/office/2007/relationships/media" Target="../media/media42.m4a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3" Type="http://schemas.microsoft.com/office/2007/relationships/media" Target="../media/media44.m4a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43.m4a"/><Relationship Id="rId1" Type="http://schemas.microsoft.com/office/2007/relationships/media" Target="../media/media43.m4a"/><Relationship Id="rId6" Type="http://schemas.openxmlformats.org/officeDocument/2006/relationships/audio" Target="../media/media45.m4a"/><Relationship Id="rId5" Type="http://schemas.microsoft.com/office/2007/relationships/media" Target="../media/media45.m4a"/><Relationship Id="rId4" Type="http://schemas.openxmlformats.org/officeDocument/2006/relationships/audio" Target="../media/media44.m4a"/><Relationship Id="rId9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6.m4a"/><Relationship Id="rId1" Type="http://schemas.microsoft.com/office/2007/relationships/media" Target="../media/media46.m4a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audio" Target="../media/media50.m4a"/><Relationship Id="rId3" Type="http://schemas.microsoft.com/office/2007/relationships/media" Target="../media/media48.m4a"/><Relationship Id="rId7" Type="http://schemas.microsoft.com/office/2007/relationships/media" Target="../media/media50.m4a"/><Relationship Id="rId2" Type="http://schemas.openxmlformats.org/officeDocument/2006/relationships/audio" Target="../media/media47.m4a"/><Relationship Id="rId1" Type="http://schemas.microsoft.com/office/2007/relationships/media" Target="../media/media47.m4a"/><Relationship Id="rId6" Type="http://schemas.openxmlformats.org/officeDocument/2006/relationships/audio" Target="../media/media49.m4a"/><Relationship Id="rId5" Type="http://schemas.microsoft.com/office/2007/relationships/media" Target="../media/media49.m4a"/><Relationship Id="rId10" Type="http://schemas.openxmlformats.org/officeDocument/2006/relationships/image" Target="../media/image3.png"/><Relationship Id="rId4" Type="http://schemas.openxmlformats.org/officeDocument/2006/relationships/audio" Target="../media/media48.m4a"/><Relationship Id="rId9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1.m4a"/><Relationship Id="rId1" Type="http://schemas.microsoft.com/office/2007/relationships/media" Target="../media/media51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2.m4a"/><Relationship Id="rId1" Type="http://schemas.microsoft.com/office/2007/relationships/media" Target="../media/media52.m4a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3.m4a"/><Relationship Id="rId1" Type="http://schemas.microsoft.com/office/2007/relationships/media" Target="../media/media5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5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media" Target="../media/media55.m4a"/><Relationship Id="rId2" Type="http://schemas.openxmlformats.org/officeDocument/2006/relationships/audio" Target="../media/media54.m4a"/><Relationship Id="rId1" Type="http://schemas.microsoft.com/office/2007/relationships/media" Target="../media/media54.m4a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55.m4a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6.m4a"/><Relationship Id="rId1" Type="http://schemas.microsoft.com/office/2007/relationships/media" Target="../media/media56.m4a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7.m4a"/><Relationship Id="rId1" Type="http://schemas.microsoft.com/office/2007/relationships/media" Target="../media/media57.m4a"/><Relationship Id="rId5" Type="http://schemas.openxmlformats.org/officeDocument/2006/relationships/image" Target="../media/image3.png"/><Relationship Id="rId4" Type="http://schemas.openxmlformats.org/officeDocument/2006/relationships/hyperlink" Target="https://doi.org/10.1016/j.alit.2019.06.00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FFC9C-3060-B04F-8B7E-FDFE18C0DDB8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58792" y="846317"/>
            <a:ext cx="11593902" cy="23876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Calibri" panose="020F0502020204030204" pitchFamily="34" charset="0"/>
                <a:cs typeface="Calibri" panose="020F0502020204030204" pitchFamily="34" charset="0"/>
              </a:rPr>
              <a:t>“A Rare Case of Vision Loss”</a:t>
            </a:r>
            <a:endParaRPr lang="en-US" sz="4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6FB864-BBF6-694D-B073-6D507171B852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60576" y="3501588"/>
            <a:ext cx="9270848" cy="1655762"/>
          </a:xfrm>
        </p:spPr>
        <p:txBody>
          <a:bodyPr>
            <a:normAutofit/>
          </a:bodyPr>
          <a:lstStyle/>
          <a:p>
            <a:pPr marL="0" indent="0" algn="ctr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1800">
                <a:latin typeface="Arial"/>
                <a:ea typeface="Arial"/>
                <a:cs typeface="Arial"/>
                <a:sym typeface="Arial"/>
              </a:defRPr>
            </a:pPr>
            <a:r>
              <a:rPr lang="en-US" sz="1200" dirty="0"/>
              <a:t>Shonar Singh, MBBS DNB, Wilmer Eye Institute, Johns Hopkins University School of Medicine, Baltimore, MD, USA</a:t>
            </a:r>
          </a:p>
          <a:p>
            <a:pPr marL="0" indent="0" algn="ctr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1800">
                <a:latin typeface="Arial"/>
                <a:ea typeface="Arial"/>
                <a:cs typeface="Arial"/>
                <a:sym typeface="Arial"/>
              </a:defRPr>
            </a:pPr>
            <a:r>
              <a:rPr lang="en-US" sz="1200" dirty="0"/>
              <a:t>Andrew R. Carey, MD, Wilmer Eye Institute, Johns Hopkins University School of Medicine, Baltimore, MD, USA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B3F285-C4CA-47F2-9928-4641F216A8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6327" y="134327"/>
            <a:ext cx="5492972" cy="1176630"/>
          </a:xfrm>
          <a:prstGeom prst="rect">
            <a:avLst/>
          </a:prstGeom>
        </p:spPr>
      </p:pic>
      <p:pic>
        <p:nvPicPr>
          <p:cNvPr id="4" name="Audio Recording Sep 21, 2023 at 7:54:37 PM">
            <a:hlinkClick r:id="" action="ppaction://media"/>
            <a:extLst>
              <a:ext uri="{FF2B5EF4-FFF2-40B4-BE49-F238E27FC236}">
                <a16:creationId xmlns:a16="http://schemas.microsoft.com/office/drawing/2014/main" id="{F1BA7267-1B18-CAD7-7BBF-2A52ABAD31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34555" y="560528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73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84"/>
    </mc:Choice>
    <mc:Fallback xmlns="">
      <p:transition spd="slow" advTm="24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FEF7C-942F-4AE8-939A-B7D553FEF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62-year-old 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BBC0A-B867-D8A9-F83D-A6101C64B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latin typeface="+mn-lt"/>
                <a:cs typeface="Calibri" panose="020F0502020204030204" pitchFamily="34" charset="0"/>
              </a:rPr>
              <a:t>Right lower eyelid swelling.</a:t>
            </a:r>
          </a:p>
          <a:p>
            <a:r>
              <a:rPr lang="en-US" sz="1800" dirty="0">
                <a:latin typeface="+mn-lt"/>
                <a:cs typeface="Calibri" panose="020F0502020204030204" pitchFamily="34" charset="0"/>
              </a:rPr>
              <a:t>Patient was initially treated with antibiotics with no improvement.</a:t>
            </a:r>
          </a:p>
          <a:p>
            <a:r>
              <a:rPr lang="en-US" sz="1800" dirty="0">
                <a:latin typeface="+mn-lt"/>
                <a:cs typeface="Calibri" panose="020F0502020204030204" pitchFamily="34" charset="0"/>
              </a:rPr>
              <a:t>Within two weeks she developed diplopia with worsened eyelid swelling.</a:t>
            </a:r>
          </a:p>
          <a:p>
            <a:r>
              <a:rPr lang="en-US" sz="1800" dirty="0">
                <a:latin typeface="+mn-lt"/>
                <a:cs typeface="Calibri" panose="020F0502020204030204" pitchFamily="34" charset="0"/>
              </a:rPr>
              <a:t>Diplopia was sudden onset, progressive and binocular both at far and near. </a:t>
            </a:r>
          </a:p>
          <a:p>
            <a:r>
              <a:rPr lang="en-US" sz="1800" dirty="0">
                <a:latin typeface="+mn-lt"/>
                <a:cs typeface="Calibri" panose="020F0502020204030204" pitchFamily="34" charset="0"/>
              </a:rPr>
              <a:t>No associated changes in vision/ headache/ eye pain/ pain with eye movements/ fever/ jaw claudication/ neck stiffness.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Audio Recording Sep 19, 2023 at 3:54:18 PM">
            <a:hlinkClick r:id="" action="ppaction://media"/>
            <a:extLst>
              <a:ext uri="{FF2B5EF4-FFF2-40B4-BE49-F238E27FC236}">
                <a16:creationId xmlns:a16="http://schemas.microsoft.com/office/drawing/2014/main" id="{DCF33A2E-CCFC-08B5-9A9C-9359CB8785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64821" y="537001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2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818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436946-FA3C-2046-2F67-FD5087976324}"/>
              </a:ext>
            </a:extLst>
          </p:cNvPr>
          <p:cNvSpPr txBox="1"/>
          <p:nvPr/>
        </p:nvSpPr>
        <p:spPr>
          <a:xfrm>
            <a:off x="8428893" y="5420320"/>
            <a:ext cx="2532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Picture showing swelling of right lower eye lid</a:t>
            </a:r>
          </a:p>
        </p:txBody>
      </p:sp>
      <p:pic>
        <p:nvPicPr>
          <p:cNvPr id="9" name="Picture 8" descr="A close up of a person's eyes&#10;&#10;Description automatically generated">
            <a:extLst>
              <a:ext uri="{FF2B5EF4-FFF2-40B4-BE49-F238E27FC236}">
                <a16:creationId xmlns:a16="http://schemas.microsoft.com/office/drawing/2014/main" id="{3ABF24E7-4DCD-839A-0620-26B32C2412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798" y="59098"/>
            <a:ext cx="7341095" cy="5684387"/>
          </a:xfrm>
          <a:prstGeom prst="rect">
            <a:avLst/>
          </a:prstGeom>
        </p:spPr>
      </p:pic>
      <p:pic>
        <p:nvPicPr>
          <p:cNvPr id="3" name="Audio Recording Sep 19, 2023 at 3:57:42 PM">
            <a:hlinkClick r:id="" action="ppaction://media"/>
            <a:extLst>
              <a:ext uri="{FF2B5EF4-FFF2-40B4-BE49-F238E27FC236}">
                <a16:creationId xmlns:a16="http://schemas.microsoft.com/office/drawing/2014/main" id="{1E208E05-01F1-CB07-BAC1-A57BC0452F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07510" y="566025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121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8788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A7067-C2A2-D002-405C-3CCEEBC02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What differentials should be kept in mind?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E7F4B-E5AC-B57E-2672-3ED5AFDEC4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Infectious – Orbital cellulitis, peri orbital cellulitis, cavernous sinus infection, herpes zoster ophthalmicus, mucormycosis.</a:t>
            </a:r>
          </a:p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Inflammatory – Thyroid eye disease, Sarcoidosis, ANCA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assc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vasculitis, Nonspecific orbital inflammation (NSOI), IgG4 related sclerosing disease.</a:t>
            </a:r>
          </a:p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Vascular – cavernous carotid fistula, cavernous sinus thrombosis, orbital ischemic syndrome from ICA stenosis/ occlusion, GCA.</a:t>
            </a:r>
          </a:p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Neoplastic – Lymphoma, perineural invasion by squamous cell carcinoma, metastatic disease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4" name="Audio Recording Sep 19, 2023 at 4:05:23 PM">
            <a:hlinkClick r:id="" action="ppaction://media"/>
            <a:extLst>
              <a:ext uri="{FF2B5EF4-FFF2-40B4-BE49-F238E27FC236}">
                <a16:creationId xmlns:a16="http://schemas.microsoft.com/office/drawing/2014/main" id="{BA2D210C-AA6F-AAC3-5612-6B1ACDBE00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47400" y="5803329"/>
            <a:ext cx="812800" cy="812800"/>
          </a:xfrm>
          <a:prstGeom prst="rect">
            <a:avLst/>
          </a:prstGeom>
        </p:spPr>
      </p:pic>
      <p:pic>
        <p:nvPicPr>
          <p:cNvPr id="7" name="Audio Recording Sep 19, 2023 at 4:24:03 PM">
            <a:hlinkClick r:id="" action="ppaction://media"/>
            <a:extLst>
              <a:ext uri="{FF2B5EF4-FFF2-40B4-BE49-F238E27FC236}">
                <a16:creationId xmlns:a16="http://schemas.microsoft.com/office/drawing/2014/main" id="{FB80F601-F104-5432-87AA-F3125699370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47400" y="580332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317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52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556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29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39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0721A-920B-5E3F-9B52-DF66DF4E4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What investigations should be done at this point?</a:t>
            </a:r>
            <a:b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6A9A6-35BC-9D9B-85DB-B6195733C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Blood tests -CBC, ESR, CMP, ACE, ANCA, TSH, T3, T4, Lyme, syphilis, QuantiFERON- Tb gold, HIV, IgG subclass antibody.</a:t>
            </a:r>
          </a:p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Imaging- MRI brain and orbits w/wo contrast, Chest X ray.</a:t>
            </a:r>
          </a:p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Biopsy - lid and orbit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Audio Recording Sep 19, 2023 at 4:42:07 PM">
            <a:hlinkClick r:id="" action="ppaction://media"/>
            <a:extLst>
              <a:ext uri="{FF2B5EF4-FFF2-40B4-BE49-F238E27FC236}">
                <a16:creationId xmlns:a16="http://schemas.microsoft.com/office/drawing/2014/main" id="{469A682F-D6CB-9469-F0EB-EBB2A20918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94731" y="5482394"/>
            <a:ext cx="812800" cy="812800"/>
          </a:xfrm>
          <a:prstGeom prst="rect">
            <a:avLst/>
          </a:prstGeom>
        </p:spPr>
      </p:pic>
      <p:pic>
        <p:nvPicPr>
          <p:cNvPr id="5" name="Audio Recording Sep 19, 2023 at 4:48:53 PM">
            <a:hlinkClick r:id="" action="ppaction://media"/>
            <a:extLst>
              <a:ext uri="{FF2B5EF4-FFF2-40B4-BE49-F238E27FC236}">
                <a16:creationId xmlns:a16="http://schemas.microsoft.com/office/drawing/2014/main" id="{4D8B6441-1035-697E-9F3F-D617CEAA6E0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94731" y="548239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361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96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20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9AFEF-DBAD-5338-9D27-753FBBFB4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+mn-lt"/>
              </a:rPr>
              <a:t>Blood test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08B23-10B4-E5D2-241F-5861EBCC81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Negative -CBC, ESR, CMP, ACE, ANCA, TSH, T3, T4, Lyme, syphilis, QuantiFERON- Tb gold, HIV, IgG subclass antibody</a:t>
            </a:r>
            <a:endParaRPr lang="en-US" sz="1800" dirty="0"/>
          </a:p>
        </p:txBody>
      </p:sp>
      <p:pic>
        <p:nvPicPr>
          <p:cNvPr id="4" name="Audio Recording Sep 19, 2023 at 4:51:24 PM">
            <a:hlinkClick r:id="" action="ppaction://media"/>
            <a:extLst>
              <a:ext uri="{FF2B5EF4-FFF2-40B4-BE49-F238E27FC236}">
                <a16:creationId xmlns:a16="http://schemas.microsoft.com/office/drawing/2014/main" id="{768E33AC-9E9E-3EF2-B992-49DAE7E8DD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357134" y="56800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686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3EDA940-D803-18C7-6BD6-67DBEC69A8AB}"/>
              </a:ext>
            </a:extLst>
          </p:cNvPr>
          <p:cNvSpPr txBox="1">
            <a:spLocks/>
          </p:cNvSpPr>
          <p:nvPr/>
        </p:nvSpPr>
        <p:spPr>
          <a:xfrm>
            <a:off x="762001" y="541658"/>
            <a:ext cx="4288970" cy="1441476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MRI orbits w/wo:</a:t>
            </a:r>
          </a:p>
        </p:txBody>
      </p:sp>
      <p:pic>
        <p:nvPicPr>
          <p:cNvPr id="5" name="Picture 4" descr="A close-up of a human skull&#10;&#10;Description automatically generated with low confidence">
            <a:extLst>
              <a:ext uri="{FF2B5EF4-FFF2-40B4-BE49-F238E27FC236}">
                <a16:creationId xmlns:a16="http://schemas.microsoft.com/office/drawing/2014/main" id="{BCB876AA-56C9-08AF-672D-13CD32493DE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0" r="25842" b="1"/>
          <a:stretch/>
        </p:blipFill>
        <p:spPr>
          <a:xfrm>
            <a:off x="5621387" y="835245"/>
            <a:ext cx="3827277" cy="2655257"/>
          </a:xfrm>
          <a:prstGeom prst="rect">
            <a:avLst/>
          </a:prstGeom>
          <a:noFill/>
        </p:spPr>
      </p:pic>
      <p:pic>
        <p:nvPicPr>
          <p:cNvPr id="7" name="Picture 6" descr="A picture containing close&#10;&#10;Description automatically generated">
            <a:extLst>
              <a:ext uri="{FF2B5EF4-FFF2-40B4-BE49-F238E27FC236}">
                <a16:creationId xmlns:a16="http://schemas.microsoft.com/office/drawing/2014/main" id="{FDA4F6A6-E820-C1CF-B631-EF5200CCA5B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5" r="16801" b="-2"/>
          <a:stretch/>
        </p:blipFill>
        <p:spPr>
          <a:xfrm>
            <a:off x="661038" y="1326184"/>
            <a:ext cx="4007747" cy="2816948"/>
          </a:xfrm>
          <a:prstGeom prst="rect">
            <a:avLst/>
          </a:prstGeom>
          <a:noFill/>
        </p:spPr>
      </p:pic>
      <p:pic>
        <p:nvPicPr>
          <p:cNvPr id="9" name="Picture 8" descr="A close-up of a skeleton&#10;&#10;Description automatically generated with low confidence">
            <a:extLst>
              <a:ext uri="{FF2B5EF4-FFF2-40B4-BE49-F238E27FC236}">
                <a16:creationId xmlns:a16="http://schemas.microsoft.com/office/drawing/2014/main" id="{A80E3621-2978-505D-A986-80F97C20E6B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" r="3569" b="-3"/>
          <a:stretch/>
        </p:blipFill>
        <p:spPr>
          <a:xfrm>
            <a:off x="5621387" y="3798278"/>
            <a:ext cx="3995024" cy="2816948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D2C12FE-BB72-40D8-EC63-18809339C0A7}"/>
              </a:ext>
            </a:extLst>
          </p:cNvPr>
          <p:cNvSpPr txBox="1"/>
          <p:nvPr/>
        </p:nvSpPr>
        <p:spPr>
          <a:xfrm>
            <a:off x="9549627" y="835245"/>
            <a:ext cx="22316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Image 2</a:t>
            </a:r>
          </a:p>
          <a:p>
            <a:r>
              <a:rPr lang="en-US" sz="1600" b="1" i="1" dirty="0">
                <a:latin typeface="Calibri" panose="020F0502020204030204" pitchFamily="34" charset="0"/>
                <a:cs typeface="Calibri" panose="020F0502020204030204" pitchFamily="34" charset="0"/>
              </a:rPr>
              <a:t>T1 contrast fat suppressed sagittal: </a:t>
            </a:r>
          </a:p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Right posterior scleral and optic nerve sheath enhancement.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9D640F-666B-1EED-05EA-2B7D42BD17D1}"/>
              </a:ext>
            </a:extLst>
          </p:cNvPr>
          <p:cNvSpPr txBox="1"/>
          <p:nvPr/>
        </p:nvSpPr>
        <p:spPr>
          <a:xfrm>
            <a:off x="9686748" y="3798278"/>
            <a:ext cx="22316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Image 3</a:t>
            </a:r>
          </a:p>
          <a:p>
            <a:r>
              <a:rPr lang="en-US" sz="1600" b="1" i="1" dirty="0">
                <a:latin typeface="Calibri" panose="020F0502020204030204" pitchFamily="34" charset="0"/>
                <a:cs typeface="Calibri" panose="020F0502020204030204" pitchFamily="34" charset="0"/>
              </a:rPr>
              <a:t>T1 contrast fat suppressed sagittal: </a:t>
            </a:r>
          </a:p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Right anterior orbit ill-defined enhancing mass extending posteriorly involving inferior rectus.</a:t>
            </a:r>
          </a:p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Enhancing tissue in right ethmoidal sinus.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E56F77-2294-7849-05CF-C3CBAE7E4829}"/>
              </a:ext>
            </a:extLst>
          </p:cNvPr>
          <p:cNvSpPr txBox="1"/>
          <p:nvPr/>
        </p:nvSpPr>
        <p:spPr>
          <a:xfrm>
            <a:off x="636241" y="4367035"/>
            <a:ext cx="42889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Image 1 </a:t>
            </a:r>
            <a:r>
              <a:rPr lang="en-US" sz="1600" b="1" i="1" dirty="0">
                <a:latin typeface="Calibri" panose="020F0502020204030204" pitchFamily="34" charset="0"/>
                <a:cs typeface="Calibri" panose="020F0502020204030204" pitchFamily="34" charset="0"/>
              </a:rPr>
              <a:t>T1 contrast fat suppressed coronal section:</a:t>
            </a:r>
          </a:p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Right Perineural enhancement, enhancement around the inferior rectus with enhancement of right ethmoidal tissue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AA44D3C9-30AB-3481-4A9C-D85EF732D3DA}"/>
              </a:ext>
            </a:extLst>
          </p:cNvPr>
          <p:cNvCxnSpPr>
            <a:cxnSpLocks/>
          </p:cNvCxnSpPr>
          <p:nvPr/>
        </p:nvCxnSpPr>
        <p:spPr>
          <a:xfrm>
            <a:off x="857535" y="3425675"/>
            <a:ext cx="518746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4" name="Audio Recording Sep 19, 2023 at 5:04:42 PM">
            <a:hlinkClick r:id="" action="ppaction://media"/>
            <a:extLst>
              <a:ext uri="{FF2B5EF4-FFF2-40B4-BE49-F238E27FC236}">
                <a16:creationId xmlns:a16="http://schemas.microsoft.com/office/drawing/2014/main" id="{6A431C59-F78C-567F-EAFB-DAF0AEB8AA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665428" y="5737270"/>
            <a:ext cx="812800" cy="812800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6B41FE8-541E-BE9F-ABF5-DFCDA0A17DC0}"/>
              </a:ext>
            </a:extLst>
          </p:cNvPr>
          <p:cNvCxnSpPr>
            <a:cxnSpLocks/>
          </p:cNvCxnSpPr>
          <p:nvPr/>
        </p:nvCxnSpPr>
        <p:spPr>
          <a:xfrm>
            <a:off x="762001" y="2882039"/>
            <a:ext cx="538080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CC29051-96C1-8CF3-48E1-965A71A2DA89}"/>
              </a:ext>
            </a:extLst>
          </p:cNvPr>
          <p:cNvCxnSpPr>
            <a:cxnSpLocks/>
          </p:cNvCxnSpPr>
          <p:nvPr/>
        </p:nvCxnSpPr>
        <p:spPr>
          <a:xfrm flipV="1">
            <a:off x="1924334" y="3589361"/>
            <a:ext cx="368490" cy="436729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25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4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3F12B7-CE32-F930-374F-430A3B3323DC}"/>
              </a:ext>
            </a:extLst>
          </p:cNvPr>
          <p:cNvSpPr txBox="1"/>
          <p:nvPr/>
        </p:nvSpPr>
        <p:spPr>
          <a:xfrm>
            <a:off x="515817" y="668215"/>
            <a:ext cx="102576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MRI orbits w/wo:</a:t>
            </a:r>
          </a:p>
          <a:p>
            <a:b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b="0" dirty="0">
                <a:latin typeface="Calibri" panose="020F0502020204030204" pitchFamily="34" charset="0"/>
                <a:cs typeface="Calibri" panose="020F0502020204030204" pitchFamily="34" charset="0"/>
              </a:rPr>
              <a:t>Right anterior / inferior orbit ill-defined enhancing mass extending posteriorly involving IR, posterior sclera &amp; ? Anterior ON sheath. + R ethmoidal enhancing tissue</a:t>
            </a:r>
            <a:br>
              <a:rPr lang="en-US" sz="1800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18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3" name="Audio Recording Sep 19, 2023 at 5:12:44 PM">
            <a:hlinkClick r:id="" action="ppaction://media"/>
            <a:extLst>
              <a:ext uri="{FF2B5EF4-FFF2-40B4-BE49-F238E27FC236}">
                <a16:creationId xmlns:a16="http://schemas.microsoft.com/office/drawing/2014/main" id="{F89A4427-E3B0-BE3D-E723-8F58122495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60709" y="537698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427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ell&#10;&#10;Description automatically generated with low confidence">
            <a:extLst>
              <a:ext uri="{FF2B5EF4-FFF2-40B4-BE49-F238E27FC236}">
                <a16:creationId xmlns:a16="http://schemas.microsoft.com/office/drawing/2014/main" id="{2530CCEB-435E-56A8-5A52-816D7E3538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85" y="244928"/>
            <a:ext cx="5731330" cy="4082143"/>
          </a:xfrm>
          <a:prstGeom prst="rect">
            <a:avLst/>
          </a:prstGeom>
        </p:spPr>
      </p:pic>
      <p:pic>
        <p:nvPicPr>
          <p:cNvPr id="9" name="Picture 8" descr="A close-up of a cell&#10;&#10;Description automatically generated with low confidence">
            <a:extLst>
              <a:ext uri="{FF2B5EF4-FFF2-40B4-BE49-F238E27FC236}">
                <a16:creationId xmlns:a16="http://schemas.microsoft.com/office/drawing/2014/main" id="{2098B217-B2AD-730C-D64F-ED5A7DB97B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387" y="244928"/>
            <a:ext cx="5616691" cy="408214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97E1A43-C73B-5FE9-C801-57D1775CEA8A}"/>
              </a:ext>
            </a:extLst>
          </p:cNvPr>
          <p:cNvSpPr txBox="1"/>
          <p:nvPr/>
        </p:nvSpPr>
        <p:spPr>
          <a:xfrm>
            <a:off x="2041071" y="4784271"/>
            <a:ext cx="1048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Vasculitis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E0EA05-66A7-A1E5-9053-F2B95F2B460B}"/>
              </a:ext>
            </a:extLst>
          </p:cNvPr>
          <p:cNvSpPr txBox="1"/>
          <p:nvPr/>
        </p:nvSpPr>
        <p:spPr>
          <a:xfrm>
            <a:off x="7882936" y="4784271"/>
            <a:ext cx="2081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Mixed Inflammation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506BBC-9436-8B4E-7715-2588D490D9F8}"/>
              </a:ext>
            </a:extLst>
          </p:cNvPr>
          <p:cNvSpPr txBox="1"/>
          <p:nvPr/>
        </p:nvSpPr>
        <p:spPr>
          <a:xfrm>
            <a:off x="4780355" y="5763986"/>
            <a:ext cx="31025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Histopathology</a:t>
            </a:r>
          </a:p>
        </p:txBody>
      </p:sp>
      <p:pic>
        <p:nvPicPr>
          <p:cNvPr id="2" name="Audio Recording Sep 19, 2023 at 5:21:17 PM">
            <a:hlinkClick r:id="" action="ppaction://media"/>
            <a:extLst>
              <a:ext uri="{FF2B5EF4-FFF2-40B4-BE49-F238E27FC236}">
                <a16:creationId xmlns:a16="http://schemas.microsoft.com/office/drawing/2014/main" id="{9A78F853-5211-B54C-E01B-DE10122FB1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89146" y="568075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332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mold&#10;&#10;Description automatically generated with medium confidence">
            <a:extLst>
              <a:ext uri="{FF2B5EF4-FFF2-40B4-BE49-F238E27FC236}">
                <a16:creationId xmlns:a16="http://schemas.microsoft.com/office/drawing/2014/main" id="{89B88FE5-54BA-578A-4E43-3B21C6765E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10" y="146958"/>
            <a:ext cx="5763647" cy="4506686"/>
          </a:xfrm>
          <a:prstGeom prst="rect">
            <a:avLst/>
          </a:prstGeom>
        </p:spPr>
      </p:pic>
      <p:pic>
        <p:nvPicPr>
          <p:cNvPr id="5" name="Picture 4" descr="A close-up of a cell&#10;&#10;Description automatically generated with low confidence">
            <a:extLst>
              <a:ext uri="{FF2B5EF4-FFF2-40B4-BE49-F238E27FC236}">
                <a16:creationId xmlns:a16="http://schemas.microsoft.com/office/drawing/2014/main" id="{0FCC8896-04BD-C06E-13B7-6B91BA5AB8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744" y="146958"/>
            <a:ext cx="5763645" cy="45066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963B91-A38F-A5A3-B3F3-758D76591C44}"/>
              </a:ext>
            </a:extLst>
          </p:cNvPr>
          <p:cNvSpPr txBox="1"/>
          <p:nvPr/>
        </p:nvSpPr>
        <p:spPr>
          <a:xfrm>
            <a:off x="2024743" y="4963886"/>
            <a:ext cx="1240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Eosinophils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5CDBCA-C333-7BF2-3B8E-79A7E271443E}"/>
              </a:ext>
            </a:extLst>
          </p:cNvPr>
          <p:cNvSpPr txBox="1"/>
          <p:nvPr/>
        </p:nvSpPr>
        <p:spPr>
          <a:xfrm>
            <a:off x="8091254" y="4963886"/>
            <a:ext cx="1203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Histiocytes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E4324B-35B0-1A8D-C9A6-E50842200293}"/>
              </a:ext>
            </a:extLst>
          </p:cNvPr>
          <p:cNvSpPr txBox="1"/>
          <p:nvPr/>
        </p:nvSpPr>
        <p:spPr>
          <a:xfrm>
            <a:off x="4664453" y="5872680"/>
            <a:ext cx="31025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Histopathology</a:t>
            </a:r>
            <a:endParaRPr lang="en-US" sz="3600" dirty="0"/>
          </a:p>
        </p:txBody>
      </p:sp>
      <p:pic>
        <p:nvPicPr>
          <p:cNvPr id="2" name="Audio Recording Sep 19, 2023 at 5:29:10 PM">
            <a:hlinkClick r:id="" action="ppaction://media"/>
            <a:extLst>
              <a:ext uri="{FF2B5EF4-FFF2-40B4-BE49-F238E27FC236}">
                <a16:creationId xmlns:a16="http://schemas.microsoft.com/office/drawing/2014/main" id="{B49E92F5-59BD-AD52-CBB7-7AFF49AA76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89146" y="566868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730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004CC-00F3-A58E-D5F1-F18959D2C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364474"/>
            <a:ext cx="5029201" cy="1257299"/>
          </a:xfrm>
        </p:spPr>
        <p:txBody>
          <a:bodyPr anchor="ctr">
            <a:normAutofit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Biopsy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A053A-A809-B2A0-4A54-3F708F567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429" y="1719845"/>
            <a:ext cx="9618599" cy="2978152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en-US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ipogranulomatous inflammation with vasculitis and eosinophilia, compatible with Eosinophilic –Granulomatosis with polyangiitis aka Churg-Strauss syndrome.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Audio Recording Sep 19, 2023 at 5:33:17 PM">
            <a:hlinkClick r:id="" action="ppaction://media"/>
            <a:extLst>
              <a:ext uri="{FF2B5EF4-FFF2-40B4-BE49-F238E27FC236}">
                <a16:creationId xmlns:a16="http://schemas.microsoft.com/office/drawing/2014/main" id="{86343E35-6F58-0C86-4674-267BB36C74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48203" y="554743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110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A08B5-17D4-8F04-3CE4-7328FEEED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On going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9BD364-A628-B981-BFEC-C1319D60E7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Patient was started on prednisone 60mg/day with a very slow taper over a period of 9 months. During this period eyelid swelling and diplopia resolved. </a:t>
            </a:r>
          </a:p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Ten days after reducing the prednisone to 5 mg she noticed sudden drop in her right visual acuity. </a:t>
            </a:r>
          </a:p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Prednisone increased to 20mg/day, later 60mg/day and was started on methotrexate 10mg/week.</a:t>
            </a:r>
          </a:p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CT scan of the chest demonstrated emphysematous changes but negative for pulmonary opacities, cardiac echo was normal, lab work was negative for renal impairment</a:t>
            </a:r>
          </a:p>
        </p:txBody>
      </p:sp>
      <p:pic>
        <p:nvPicPr>
          <p:cNvPr id="6" name="Audio Recording Sep 19, 2023 at 6:11:08 PM">
            <a:hlinkClick r:id="" action="ppaction://media"/>
            <a:extLst>
              <a:ext uri="{FF2B5EF4-FFF2-40B4-BE49-F238E27FC236}">
                <a16:creationId xmlns:a16="http://schemas.microsoft.com/office/drawing/2014/main" id="{B5EE3E65-7997-1689-09D1-FC66D55539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41000" y="5498482"/>
            <a:ext cx="812800" cy="812800"/>
          </a:xfrm>
          <a:prstGeom prst="rect">
            <a:avLst/>
          </a:prstGeom>
        </p:spPr>
      </p:pic>
      <p:pic>
        <p:nvPicPr>
          <p:cNvPr id="7" name="Audio Recording Sep 19, 2023 at 6:20:36 PM">
            <a:hlinkClick r:id="" action="ppaction://media"/>
            <a:extLst>
              <a:ext uri="{FF2B5EF4-FFF2-40B4-BE49-F238E27FC236}">
                <a16:creationId xmlns:a16="http://schemas.microsoft.com/office/drawing/2014/main" id="{BB1A2C0C-D196-52B9-0F47-A758BC9190D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37688" y="550627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29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2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224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4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8C224F4-179E-DCB3-D2B7-C6224094E3BF}"/>
              </a:ext>
            </a:extLst>
          </p:cNvPr>
          <p:cNvSpPr txBox="1"/>
          <p:nvPr/>
        </p:nvSpPr>
        <p:spPr>
          <a:xfrm>
            <a:off x="1131473" y="3262003"/>
            <a:ext cx="4345292" cy="30008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Calibri"/>
                <a:cs typeface="Calibri"/>
              </a:rPr>
              <a:t>Meds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8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OD </a:t>
            </a:r>
            <a:r>
              <a:rPr lang="en-US" sz="18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Latan</a:t>
            </a:r>
            <a:r>
              <a:rPr lang="en-US" sz="18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qHS</a:t>
            </a:r>
            <a:endParaRPr lang="en-US" sz="18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8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PO methotrexate 20 mg weekly / folate 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8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PO prednisone 10 mg/day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8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PRN Xanax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8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PO ASA 81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11AEBB8-8BA3-EBD6-421D-32AD7A3C2420}"/>
              </a:ext>
            </a:extLst>
          </p:cNvPr>
          <p:cNvSpPr txBox="1">
            <a:spLocks/>
          </p:cNvSpPr>
          <p:nvPr/>
        </p:nvSpPr>
        <p:spPr>
          <a:xfrm>
            <a:off x="844154" y="1645005"/>
            <a:ext cx="5029198" cy="102494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Neue Haas Grotesk Text Pro" panose="020B05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Neue Haas Grotesk Text Pro" panose="020B05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Hypertensive</a:t>
            </a:r>
          </a:p>
          <a:p>
            <a:pPr marL="342900" indent="-342900"/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Hypercholesterolemia </a:t>
            </a:r>
          </a:p>
          <a:p>
            <a:pPr marL="342900" indent="-342900"/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Snoring 2/2 nasal polyps but no apnea</a:t>
            </a:r>
          </a:p>
          <a:p>
            <a:pPr marL="342900" indent="-342900"/>
            <a:endParaRPr lang="en-US" dirty="0">
              <a:latin typeface="Calibri"/>
              <a:cs typeface="Calibri"/>
            </a:endParaRP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26F552-726C-FA25-6B00-CF8018741286}"/>
              </a:ext>
            </a:extLst>
          </p:cNvPr>
          <p:cNvSpPr txBox="1"/>
          <p:nvPr/>
        </p:nvSpPr>
        <p:spPr>
          <a:xfrm>
            <a:off x="1030497" y="962401"/>
            <a:ext cx="9704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Calibri"/>
                <a:cs typeface="Calibri"/>
              </a:rPr>
              <a:t>ROS</a:t>
            </a:r>
            <a:endParaRPr lang="en-US" sz="36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DD91D1-4038-2B9A-C669-1AFD1A271ACF}"/>
              </a:ext>
            </a:extLst>
          </p:cNvPr>
          <p:cNvSpPr txBox="1"/>
          <p:nvPr/>
        </p:nvSpPr>
        <p:spPr>
          <a:xfrm>
            <a:off x="5382671" y="962401"/>
            <a:ext cx="4727892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 dirty="0">
                <a:latin typeface="Calibri"/>
              </a:rPr>
              <a:t>Social history</a:t>
            </a:r>
            <a:r>
              <a:rPr lang="en-US" sz="3600" dirty="0">
                <a:latin typeface="Calibri"/>
                <a:cs typeface="Calibri"/>
              </a:rPr>
              <a:t>​</a:t>
            </a:r>
          </a:p>
          <a:p>
            <a:r>
              <a:rPr lang="en-US" dirty="0">
                <a:latin typeface="Calibri"/>
                <a:ea typeface="+mn-lt"/>
                <a:cs typeface="+mn-lt"/>
              </a:rPr>
              <a:t>Tobacco - occasional. EtOH - 5-7 per / week. </a:t>
            </a:r>
          </a:p>
        </p:txBody>
      </p:sp>
      <p:pic>
        <p:nvPicPr>
          <p:cNvPr id="2" name="Audio Recording Sep 19, 2023 at 6:27:57 PM">
            <a:hlinkClick r:id="" action="ppaction://media"/>
            <a:extLst>
              <a:ext uri="{FF2B5EF4-FFF2-40B4-BE49-F238E27FC236}">
                <a16:creationId xmlns:a16="http://schemas.microsoft.com/office/drawing/2014/main" id="{06429544-D5E6-712E-2FE2-0305A5F03E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66317" y="560202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931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0B2A0-C883-F2D5-6DA5-9D97FE87D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Exam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05E20FE5-8352-1291-D5FE-4B3AD34C7B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8284693"/>
              </p:ext>
            </p:extLst>
          </p:nvPr>
        </p:nvGraphicFramePr>
        <p:xfrm>
          <a:off x="1447800" y="2139950"/>
          <a:ext cx="8505823" cy="3159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583391">
                  <a:extLst>
                    <a:ext uri="{9D8B030D-6E8A-4147-A177-3AD203B41FA5}">
                      <a16:colId xmlns:a16="http://schemas.microsoft.com/office/drawing/2014/main" val="4148906582"/>
                    </a:ext>
                  </a:extLst>
                </a:gridCol>
                <a:gridCol w="2961216">
                  <a:extLst>
                    <a:ext uri="{9D8B030D-6E8A-4147-A177-3AD203B41FA5}">
                      <a16:colId xmlns:a16="http://schemas.microsoft.com/office/drawing/2014/main" val="3883528177"/>
                    </a:ext>
                  </a:extLst>
                </a:gridCol>
                <a:gridCol w="2961216">
                  <a:extLst>
                    <a:ext uri="{9D8B030D-6E8A-4147-A177-3AD203B41FA5}">
                      <a16:colId xmlns:a16="http://schemas.microsoft.com/office/drawing/2014/main" val="479767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  Right Eye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     Left Eye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766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BCVA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CF (eccentric)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      20/25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296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Color vision (Ishihara)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     0/13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      13/13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846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Pupils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Round, symmetric, brisk</a:t>
                      </a:r>
                    </a:p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</a:t>
                      </a:r>
                      <a:r>
                        <a:rPr lang="en-US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RAPD 0.9 LU</a:t>
                      </a:r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Round, symmetric, brisk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382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14 mm hg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    14 mm hg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977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CVF</a:t>
                      </a:r>
                    </a:p>
                    <a:p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Generalized constriction</a:t>
                      </a:r>
                    </a:p>
                    <a:p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    Full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628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    Full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    Full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075899"/>
                  </a:ext>
                </a:extLst>
              </a:tr>
            </a:tbl>
          </a:graphicData>
        </a:graphic>
      </p:graphicFrame>
      <p:pic>
        <p:nvPicPr>
          <p:cNvPr id="5" name="Audio Recording Sep 20, 2023 at 6:03:09 PM">
            <a:hlinkClick r:id="" action="ppaction://media"/>
            <a:extLst>
              <a:ext uri="{FF2B5EF4-FFF2-40B4-BE49-F238E27FC236}">
                <a16:creationId xmlns:a16="http://schemas.microsoft.com/office/drawing/2014/main" id="{5C9A5B15-B822-1E32-7C7F-36D01A9291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247952" y="552014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775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99FD1E7A-475B-5191-BA9D-38233F8576D4}"/>
              </a:ext>
            </a:extLst>
          </p:cNvPr>
          <p:cNvGraphicFramePr>
            <a:graphicFrameLocks noGrp="1"/>
          </p:cNvGraphicFramePr>
          <p:nvPr/>
        </p:nvGraphicFramePr>
        <p:xfrm>
          <a:off x="1441665" y="1479826"/>
          <a:ext cx="8127999" cy="44500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3546757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48829522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65042073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452" marR="6445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               Right eye</a:t>
                      </a:r>
                    </a:p>
                  </a:txBody>
                  <a:tcPr marL="64452" marR="6445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               Left eye</a:t>
                      </a:r>
                    </a:p>
                  </a:txBody>
                  <a:tcPr marL="64452" marR="64452" marT="0" marB="0"/>
                </a:tc>
                <a:extLst>
                  <a:ext uri="{0D108BD9-81ED-4DB2-BD59-A6C34878D82A}">
                    <a16:rowId xmlns:a16="http://schemas.microsoft.com/office/drawing/2014/main" val="1197301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External exam</a:t>
                      </a:r>
                    </a:p>
                  </a:txBody>
                  <a:tcPr marL="64452" marR="6445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Trace proptosis, inferior orbit palpable firm mobile mass</a:t>
                      </a:r>
                    </a:p>
                  </a:txBody>
                  <a:tcPr marL="64452" marR="6445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               Normal</a:t>
                      </a:r>
                    </a:p>
                  </a:txBody>
                  <a:tcPr marL="64452" marR="64452" marT="0" marB="0"/>
                </a:tc>
                <a:extLst>
                  <a:ext uri="{0D108BD9-81ED-4DB2-BD59-A6C34878D82A}">
                    <a16:rowId xmlns:a16="http://schemas.microsoft.com/office/drawing/2014/main" val="2153273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Hertel’s (Base: 111mm)</a:t>
                      </a:r>
                    </a:p>
                  </a:txBody>
                  <a:tcPr marL="64452" marR="6445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                  22 mm</a:t>
                      </a:r>
                    </a:p>
                  </a:txBody>
                  <a:tcPr marL="64452" marR="6445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                 20mm</a:t>
                      </a:r>
                    </a:p>
                  </a:txBody>
                  <a:tcPr marL="64452" marR="64452" marT="0" marB="0"/>
                </a:tc>
                <a:extLst>
                  <a:ext uri="{0D108BD9-81ED-4DB2-BD59-A6C34878D82A}">
                    <a16:rowId xmlns:a16="http://schemas.microsoft.com/office/drawing/2014/main" val="1523092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Lids/ lashes</a:t>
                      </a:r>
                    </a:p>
                  </a:txBody>
                  <a:tcPr marL="64452" marR="6445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              Normal</a:t>
                      </a:r>
                    </a:p>
                  </a:txBody>
                  <a:tcPr marL="64452" marR="6445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               Normal</a:t>
                      </a:r>
                    </a:p>
                  </a:txBody>
                  <a:tcPr marL="64452" marR="64452" marT="0" marB="0"/>
                </a:tc>
                <a:extLst>
                  <a:ext uri="{0D108BD9-81ED-4DB2-BD59-A6C34878D82A}">
                    <a16:rowId xmlns:a16="http://schemas.microsoft.com/office/drawing/2014/main" val="1200252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Conjunctiva/ Sclera</a:t>
                      </a:r>
                    </a:p>
                  </a:txBody>
                  <a:tcPr marL="64452" marR="6445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      White and quite</a:t>
                      </a:r>
                    </a:p>
                  </a:txBody>
                  <a:tcPr marL="64452" marR="6445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      White and quite</a:t>
                      </a:r>
                    </a:p>
                  </a:txBody>
                  <a:tcPr marL="64452" marR="64452" marT="0" marB="0"/>
                </a:tc>
                <a:extLst>
                  <a:ext uri="{0D108BD9-81ED-4DB2-BD59-A6C34878D82A}">
                    <a16:rowId xmlns:a16="http://schemas.microsoft.com/office/drawing/2014/main" val="2867247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Cornea</a:t>
                      </a:r>
                    </a:p>
                  </a:txBody>
                  <a:tcPr marL="64452" marR="6445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Perilimbal scar 4-6 O’ clock with mild pannus and thinning, no staining and infiltrate</a:t>
                      </a:r>
                    </a:p>
                  </a:txBody>
                  <a:tcPr marL="64452" marR="6445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                  Clear</a:t>
                      </a:r>
                    </a:p>
                  </a:txBody>
                  <a:tcPr marL="64452" marR="64452" marT="0" marB="0"/>
                </a:tc>
                <a:extLst>
                  <a:ext uri="{0D108BD9-81ED-4DB2-BD59-A6C34878D82A}">
                    <a16:rowId xmlns:a16="http://schemas.microsoft.com/office/drawing/2014/main" val="3458239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Anterior Chamber</a:t>
                      </a:r>
                    </a:p>
                  </a:txBody>
                  <a:tcPr marL="64452" marR="6445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         Deep and quite</a:t>
                      </a:r>
                    </a:p>
                  </a:txBody>
                  <a:tcPr marL="64452" marR="6445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         Deep and quite</a:t>
                      </a:r>
                    </a:p>
                  </a:txBody>
                  <a:tcPr marL="64452" marR="64452" marT="0" marB="0"/>
                </a:tc>
                <a:extLst>
                  <a:ext uri="{0D108BD9-81ED-4DB2-BD59-A6C34878D82A}">
                    <a16:rowId xmlns:a16="http://schemas.microsoft.com/office/drawing/2014/main" val="4274754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Iris</a:t>
                      </a:r>
                    </a:p>
                  </a:txBody>
                  <a:tcPr marL="64452" marR="6445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              Normal</a:t>
                      </a:r>
                    </a:p>
                  </a:txBody>
                  <a:tcPr marL="64452" marR="6445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              Normal</a:t>
                      </a:r>
                    </a:p>
                  </a:txBody>
                  <a:tcPr marL="64452" marR="64452" marT="0" marB="0"/>
                </a:tc>
                <a:extLst>
                  <a:ext uri="{0D108BD9-81ED-4DB2-BD59-A6C34878D82A}">
                    <a16:rowId xmlns:a16="http://schemas.microsoft.com/office/drawing/2014/main" val="2237042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Lens</a:t>
                      </a:r>
                    </a:p>
                  </a:txBody>
                  <a:tcPr marL="64452" marR="6445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        1+ Nuclear Sclerosis</a:t>
                      </a:r>
                    </a:p>
                  </a:txBody>
                  <a:tcPr marL="64452" marR="6445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        1+ Nuclear Sclerosis</a:t>
                      </a:r>
                    </a:p>
                  </a:txBody>
                  <a:tcPr marL="64452" marR="64452" marT="0" marB="0"/>
                </a:tc>
                <a:extLst>
                  <a:ext uri="{0D108BD9-81ED-4DB2-BD59-A6C34878D82A}">
                    <a16:rowId xmlns:a16="http://schemas.microsoft.com/office/drawing/2014/main" val="278290859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9D1F50F-F5E0-B227-C538-152F9E2791C9}"/>
              </a:ext>
            </a:extLst>
          </p:cNvPr>
          <p:cNvSpPr txBox="1"/>
          <p:nvPr/>
        </p:nvSpPr>
        <p:spPr>
          <a:xfrm>
            <a:off x="1441665" y="509665"/>
            <a:ext cx="12161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Exam</a:t>
            </a:r>
          </a:p>
        </p:txBody>
      </p:sp>
      <p:pic>
        <p:nvPicPr>
          <p:cNvPr id="4" name="Audio Recording Sep 20, 2023 at 6:12:31 PM">
            <a:hlinkClick r:id="" action="ppaction://media"/>
            <a:extLst>
              <a:ext uri="{FF2B5EF4-FFF2-40B4-BE49-F238E27FC236}">
                <a16:creationId xmlns:a16="http://schemas.microsoft.com/office/drawing/2014/main" id="{4D57117E-1703-6B71-C9C5-CDD7DDDA8D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66317" y="552350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174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A picture containing orange, light&#10;&#10;Description automatically generated">
            <a:extLst>
              <a:ext uri="{FF2B5EF4-FFF2-40B4-BE49-F238E27FC236}">
                <a16:creationId xmlns:a16="http://schemas.microsoft.com/office/drawing/2014/main" id="{A3B771E8-0378-CA85-5ABB-0BFBB7AA78E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1" b="5467"/>
          <a:stretch/>
        </p:blipFill>
        <p:spPr>
          <a:xfrm>
            <a:off x="-2691" y="-8"/>
            <a:ext cx="6055560" cy="4551032"/>
          </a:xfrm>
          <a:prstGeom prst="rect">
            <a:avLst/>
          </a:prstGeom>
          <a:noFill/>
        </p:spPr>
      </p:pic>
      <p:pic>
        <p:nvPicPr>
          <p:cNvPr id="3" name="Picture 5" descr="A picture containing invertebrate, orange, coelenterate&#10;&#10;Description automatically generated">
            <a:extLst>
              <a:ext uri="{FF2B5EF4-FFF2-40B4-BE49-F238E27FC236}">
                <a16:creationId xmlns:a16="http://schemas.microsoft.com/office/drawing/2014/main" id="{08238186-845E-1EE9-4402-BD2EA398C10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2538" b="3"/>
          <a:stretch/>
        </p:blipFill>
        <p:spPr>
          <a:xfrm>
            <a:off x="6096020" y="7"/>
            <a:ext cx="6055540" cy="4551031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8900F5-795C-67BB-4C76-5F8D3C48AA34}"/>
              </a:ext>
            </a:extLst>
          </p:cNvPr>
          <p:cNvSpPr txBox="1"/>
          <p:nvPr/>
        </p:nvSpPr>
        <p:spPr>
          <a:xfrm>
            <a:off x="1648918" y="4826833"/>
            <a:ext cx="30387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OD Trace pallor but no edema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DDCE7B-E291-6169-D688-AC262D0FCB84}"/>
              </a:ext>
            </a:extLst>
          </p:cNvPr>
          <p:cNvSpPr txBox="1"/>
          <p:nvPr/>
        </p:nvSpPr>
        <p:spPr>
          <a:xfrm>
            <a:off x="7914807" y="4826833"/>
            <a:ext cx="16369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OS Normal disc</a:t>
            </a:r>
          </a:p>
          <a:p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D75799A-879F-3039-7008-4D9FA7A96E65}"/>
              </a:ext>
            </a:extLst>
          </p:cNvPr>
          <p:cNvSpPr txBox="1">
            <a:spLocks/>
          </p:cNvSpPr>
          <p:nvPr/>
        </p:nvSpPr>
        <p:spPr>
          <a:xfrm>
            <a:off x="4206928" y="5441980"/>
            <a:ext cx="3812810" cy="78850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Neue Haas Grotesk Text Pro" panose="020B05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Neue Haas Grotesk Text Pro" panose="020B05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Optic nerve photos</a:t>
            </a:r>
          </a:p>
        </p:txBody>
      </p:sp>
      <p:pic>
        <p:nvPicPr>
          <p:cNvPr id="6" name="Audio Recording Sep 20, 2023 at 6:14:47 PM">
            <a:hlinkClick r:id="" action="ppaction://media"/>
            <a:extLst>
              <a:ext uri="{FF2B5EF4-FFF2-40B4-BE49-F238E27FC236}">
                <a16:creationId xmlns:a16="http://schemas.microsoft.com/office/drawing/2014/main" id="{207F269B-0567-8BC1-D190-A2C9BD9CD1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8" name="Audio Recording Sep 20, 2023 at 6:15:54 PM">
            <a:hlinkClick r:id="" action="ppaction://media"/>
            <a:extLst>
              <a:ext uri="{FF2B5EF4-FFF2-40B4-BE49-F238E27FC236}">
                <a16:creationId xmlns:a16="http://schemas.microsoft.com/office/drawing/2014/main" id="{728A723D-EB56-5245-D97E-E97AAE70C4F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640591" y="5824086"/>
            <a:ext cx="812800" cy="812800"/>
          </a:xfrm>
          <a:prstGeom prst="rect">
            <a:avLst/>
          </a:prstGeom>
        </p:spPr>
      </p:pic>
      <p:pic>
        <p:nvPicPr>
          <p:cNvPr id="9" name="Audio Recording Sep 20, 2023 at 6:17:00 PM">
            <a:hlinkClick r:id="" action="ppaction://media"/>
            <a:extLst>
              <a:ext uri="{FF2B5EF4-FFF2-40B4-BE49-F238E27FC236}">
                <a16:creationId xmlns:a16="http://schemas.microsoft.com/office/drawing/2014/main" id="{15EB141B-F593-7982-0080-D51C2436685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875749" y="582408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200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7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776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83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cabbage, coral, vegetable&#10;&#10;Description automatically generated">
            <a:extLst>
              <a:ext uri="{FF2B5EF4-FFF2-40B4-BE49-F238E27FC236}">
                <a16:creationId xmlns:a16="http://schemas.microsoft.com/office/drawing/2014/main" id="{5979A1A1-22E1-1AD3-2575-63AAD973E0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59" y="523353"/>
            <a:ext cx="4830813" cy="3613932"/>
          </a:xfrm>
          <a:prstGeom prst="rect">
            <a:avLst/>
          </a:prstGeom>
        </p:spPr>
      </p:pic>
      <p:pic>
        <p:nvPicPr>
          <p:cNvPr id="4" name="Picture 3" descr="A picture containing cabbage, vegetable, coral, coelenterate&#10;&#10;Description automatically generated">
            <a:extLst>
              <a:ext uri="{FF2B5EF4-FFF2-40B4-BE49-F238E27FC236}">
                <a16:creationId xmlns:a16="http://schemas.microsoft.com/office/drawing/2014/main" id="{CB1DF8D2-94F3-8248-CEFE-67C67D9198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368" y="523354"/>
            <a:ext cx="5043173" cy="36139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0EB2FF-D462-AA02-9905-ADF8F9D43E44}"/>
              </a:ext>
            </a:extLst>
          </p:cNvPr>
          <p:cNvSpPr txBox="1"/>
          <p:nvPr/>
        </p:nvSpPr>
        <p:spPr>
          <a:xfrm>
            <a:off x="1504521" y="4443705"/>
            <a:ext cx="35226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uperior macula collaterals suggestive of prior BRVO</a:t>
            </a:r>
            <a:endParaRPr lang="en-US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B973F2-9AEA-5921-EC44-608F72ED5747}"/>
              </a:ext>
            </a:extLst>
          </p:cNvPr>
          <p:cNvSpPr txBox="1"/>
          <p:nvPr/>
        </p:nvSpPr>
        <p:spPr>
          <a:xfrm>
            <a:off x="7859435" y="4443705"/>
            <a:ext cx="9605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Normal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B8858A-922E-2013-6A62-BF8D0FCBAB9E}"/>
              </a:ext>
            </a:extLst>
          </p:cNvPr>
          <p:cNvSpPr txBox="1"/>
          <p:nvPr/>
        </p:nvSpPr>
        <p:spPr>
          <a:xfrm>
            <a:off x="3926883" y="5688315"/>
            <a:ext cx="4893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Fluorescein Angiography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23DE583-B30F-9633-A1EF-D5A2ECE41921}"/>
              </a:ext>
            </a:extLst>
          </p:cNvPr>
          <p:cNvCxnSpPr>
            <a:cxnSpLocks/>
          </p:cNvCxnSpPr>
          <p:nvPr/>
        </p:nvCxnSpPr>
        <p:spPr>
          <a:xfrm flipV="1">
            <a:off x="1828800" y="2192215"/>
            <a:ext cx="117231" cy="423985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A40574B-8EC6-51CD-6763-F51EEF66CFCF}"/>
              </a:ext>
            </a:extLst>
          </p:cNvPr>
          <p:cNvCxnSpPr>
            <a:cxnSpLocks/>
          </p:cNvCxnSpPr>
          <p:nvPr/>
        </p:nvCxnSpPr>
        <p:spPr>
          <a:xfrm>
            <a:off x="2039815" y="711200"/>
            <a:ext cx="129931" cy="339172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6933A4A-947E-0B16-1AC1-E4B08029EE06}"/>
              </a:ext>
            </a:extLst>
          </p:cNvPr>
          <p:cNvCxnSpPr>
            <a:cxnSpLocks/>
          </p:cNvCxnSpPr>
          <p:nvPr/>
        </p:nvCxnSpPr>
        <p:spPr>
          <a:xfrm>
            <a:off x="1521069" y="1736172"/>
            <a:ext cx="518746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3" name="Audio Recording Sep 20, 2023 at 6:19:32 PM">
            <a:hlinkClick r:id="" action="ppaction://media"/>
            <a:extLst>
              <a:ext uri="{FF2B5EF4-FFF2-40B4-BE49-F238E27FC236}">
                <a16:creationId xmlns:a16="http://schemas.microsoft.com/office/drawing/2014/main" id="{90789779-BB2D-FB74-9E94-4300347367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104431" y="5928246"/>
            <a:ext cx="812800" cy="812800"/>
          </a:xfrm>
          <a:prstGeom prst="rect">
            <a:avLst/>
          </a:prstGeom>
        </p:spPr>
      </p:pic>
      <p:pic>
        <p:nvPicPr>
          <p:cNvPr id="12" name="Audio Recording Sep 20, 2023 at 6:36:31 PM">
            <a:hlinkClick r:id="" action="ppaction://media"/>
            <a:extLst>
              <a:ext uri="{FF2B5EF4-FFF2-40B4-BE49-F238E27FC236}">
                <a16:creationId xmlns:a16="http://schemas.microsoft.com/office/drawing/2014/main" id="{CCC8FD01-100A-AF16-8256-EB702004020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025130" y="592824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891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48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08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7879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agram&#10;&#10;Description automatically generated">
            <a:extLst>
              <a:ext uri="{FF2B5EF4-FFF2-40B4-BE49-F238E27FC236}">
                <a16:creationId xmlns:a16="http://schemas.microsoft.com/office/drawing/2014/main" id="{1E3EE196-59DF-2E06-87C8-8971127E006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49" y="224853"/>
            <a:ext cx="4804573" cy="5498715"/>
          </a:xfrm>
          <a:prstGeom prst="rect">
            <a:avLst/>
          </a:prstGeom>
        </p:spPr>
      </p:pic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27D482F4-3349-FA69-17EB-C1E1E34906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282" y="224854"/>
            <a:ext cx="5031969" cy="54987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E97747-9F40-81F5-CA86-7DC5969960A9}"/>
              </a:ext>
            </a:extLst>
          </p:cNvPr>
          <p:cNvSpPr txBox="1"/>
          <p:nvPr/>
        </p:nvSpPr>
        <p:spPr>
          <a:xfrm>
            <a:off x="2458387" y="6115987"/>
            <a:ext cx="20479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OCT RNFL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438948-790C-687D-588E-0D975066A126}"/>
              </a:ext>
            </a:extLst>
          </p:cNvPr>
          <p:cNvSpPr txBox="1"/>
          <p:nvPr/>
        </p:nvSpPr>
        <p:spPr>
          <a:xfrm>
            <a:off x="8517437" y="6115987"/>
            <a:ext cx="15167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GC+IPL</a:t>
            </a:r>
          </a:p>
        </p:txBody>
      </p:sp>
      <p:pic>
        <p:nvPicPr>
          <p:cNvPr id="6" name="Audio Recording Sep 20, 2023 at 6:44:23 PM">
            <a:hlinkClick r:id="" action="ppaction://media"/>
            <a:extLst>
              <a:ext uri="{FF2B5EF4-FFF2-40B4-BE49-F238E27FC236}">
                <a16:creationId xmlns:a16="http://schemas.microsoft.com/office/drawing/2014/main" id="{F4412D63-C663-85BA-6C85-5BD47FE166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049636" y="6032752"/>
            <a:ext cx="812800" cy="812800"/>
          </a:xfrm>
          <a:prstGeom prst="rect">
            <a:avLst/>
          </a:prstGeom>
        </p:spPr>
      </p:pic>
      <p:pic>
        <p:nvPicPr>
          <p:cNvPr id="7" name="Audio Recording Sep 20, 2023 at 6:45:06 PM">
            <a:hlinkClick r:id="" action="ppaction://media"/>
            <a:extLst>
              <a:ext uri="{FF2B5EF4-FFF2-40B4-BE49-F238E27FC236}">
                <a16:creationId xmlns:a16="http://schemas.microsoft.com/office/drawing/2014/main" id="{C028755B-7C48-6568-08E3-6A305753A71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983851" y="59495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740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784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75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art&#10;&#10;Description automatically generated with low confidence">
            <a:extLst>
              <a:ext uri="{FF2B5EF4-FFF2-40B4-BE49-F238E27FC236}">
                <a16:creationId xmlns:a16="http://schemas.microsoft.com/office/drawing/2014/main" id="{D8819CF0-647D-E3CB-8FD3-2604E6EA18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609" y="61066"/>
            <a:ext cx="4805776" cy="4751240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26FCE84-45C7-2D1E-20FD-3F029979E92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64288" y="93225"/>
            <a:ext cx="4492626" cy="4686923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7B4EAD-BFC3-40F9-F158-45D4C4B9A88B}"/>
              </a:ext>
            </a:extLst>
          </p:cNvPr>
          <p:cNvSpPr txBox="1"/>
          <p:nvPr/>
        </p:nvSpPr>
        <p:spPr>
          <a:xfrm>
            <a:off x="1614355" y="5411443"/>
            <a:ext cx="2543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n-US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ild paracentral clusters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2CECAC-3468-C7A0-E194-F437A17322DF}"/>
              </a:ext>
            </a:extLst>
          </p:cNvPr>
          <p:cNvSpPr txBox="1"/>
          <p:nvPr/>
        </p:nvSpPr>
        <p:spPr>
          <a:xfrm>
            <a:off x="7678294" y="5411446"/>
            <a:ext cx="17354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Central scotoma</a:t>
            </a:r>
            <a:endParaRPr lang="en-US" b="1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A6AE5A-652F-CD12-9389-E6B1496E3F7C}"/>
              </a:ext>
            </a:extLst>
          </p:cNvPr>
          <p:cNvSpPr txBox="1"/>
          <p:nvPr/>
        </p:nvSpPr>
        <p:spPr>
          <a:xfrm>
            <a:off x="4513707" y="6021296"/>
            <a:ext cx="37164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Visual field testing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BD01FF-3E68-3D2C-2CFB-D39BF3E0FF78}"/>
              </a:ext>
            </a:extLst>
          </p:cNvPr>
          <p:cNvSpPr txBox="1"/>
          <p:nvPr/>
        </p:nvSpPr>
        <p:spPr>
          <a:xfrm>
            <a:off x="1063370" y="5042111"/>
            <a:ext cx="4203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Left Eye Humphrey visual field testing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6CF51C-BFAA-BF95-3407-9FA87A73BBF8}"/>
              </a:ext>
            </a:extLst>
          </p:cNvPr>
          <p:cNvSpPr txBox="1"/>
          <p:nvPr/>
        </p:nvSpPr>
        <p:spPr>
          <a:xfrm>
            <a:off x="6925174" y="5055022"/>
            <a:ext cx="4337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Right Eye Goldmann visual field testing</a:t>
            </a:r>
          </a:p>
        </p:txBody>
      </p:sp>
      <p:pic>
        <p:nvPicPr>
          <p:cNvPr id="9" name="Audio Recording Sep 20, 2023 at 6:46:37 PM">
            <a:hlinkClick r:id="" action="ppaction://media"/>
            <a:extLst>
              <a:ext uri="{FF2B5EF4-FFF2-40B4-BE49-F238E27FC236}">
                <a16:creationId xmlns:a16="http://schemas.microsoft.com/office/drawing/2014/main" id="{FBAFA0CD-AC7C-B311-A875-394AB4F2FB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492925" y="5854827"/>
            <a:ext cx="812800" cy="812800"/>
          </a:xfrm>
          <a:prstGeom prst="rect">
            <a:avLst/>
          </a:prstGeom>
        </p:spPr>
      </p:pic>
      <p:pic>
        <p:nvPicPr>
          <p:cNvPr id="10" name="Audio Recording Sep 20, 2023 at 6:47:42 PM">
            <a:hlinkClick r:id="" action="ppaction://media"/>
            <a:extLst>
              <a:ext uri="{FF2B5EF4-FFF2-40B4-BE49-F238E27FC236}">
                <a16:creationId xmlns:a16="http://schemas.microsoft.com/office/drawing/2014/main" id="{997A39F2-9E35-1C43-6BAB-D496805D228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449459" y="5854827"/>
            <a:ext cx="812800" cy="812800"/>
          </a:xfrm>
          <a:prstGeom prst="rect">
            <a:avLst/>
          </a:prstGeom>
        </p:spPr>
      </p:pic>
      <p:pic>
        <p:nvPicPr>
          <p:cNvPr id="11" name="Audio Recording Oct 6, 2023 at 4:06:59 PM">
            <a:hlinkClick r:id="" action="ppaction://media"/>
            <a:extLst>
              <a:ext uri="{FF2B5EF4-FFF2-40B4-BE49-F238E27FC236}">
                <a16:creationId xmlns:a16="http://schemas.microsoft.com/office/drawing/2014/main" id="{282A5899-9516-0E6A-175D-1E2E3D3682F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449459" y="587297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941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8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88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85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17037-CB90-783E-E740-DF85C11BF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What can be the cause of vision loss?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7C1D60-EFDC-2014-9D63-C5B6718FE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Optic neuritis</a:t>
            </a:r>
          </a:p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Ischemic optic neuropathy</a:t>
            </a:r>
          </a:p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Retinal vasculitis</a:t>
            </a:r>
          </a:p>
        </p:txBody>
      </p:sp>
      <p:pic>
        <p:nvPicPr>
          <p:cNvPr id="4" name="Audio Recording Sep 20, 2023 at 6:52:27 PM">
            <a:hlinkClick r:id="" action="ppaction://media"/>
            <a:extLst>
              <a:ext uri="{FF2B5EF4-FFF2-40B4-BE49-F238E27FC236}">
                <a16:creationId xmlns:a16="http://schemas.microsoft.com/office/drawing/2014/main" id="{D7B34426-52E0-B76B-3C38-38B377D99D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41000" y="5680075"/>
            <a:ext cx="812800" cy="812800"/>
          </a:xfrm>
          <a:prstGeom prst="rect">
            <a:avLst/>
          </a:prstGeom>
        </p:spPr>
      </p:pic>
      <p:pic>
        <p:nvPicPr>
          <p:cNvPr id="6" name="Audio Recording Sep 20, 2023 at 6:55:55 PM">
            <a:hlinkClick r:id="" action="ppaction://media"/>
            <a:extLst>
              <a:ext uri="{FF2B5EF4-FFF2-40B4-BE49-F238E27FC236}">
                <a16:creationId xmlns:a16="http://schemas.microsoft.com/office/drawing/2014/main" id="{50C10163-DA4B-7CBC-4145-24752D18125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41000" y="5680075"/>
            <a:ext cx="812800" cy="812800"/>
          </a:xfrm>
          <a:prstGeom prst="rect">
            <a:avLst/>
          </a:prstGeom>
        </p:spPr>
      </p:pic>
      <p:pic>
        <p:nvPicPr>
          <p:cNvPr id="7" name="Audio Recording Sep 20, 2023 at 6:56:21 PM">
            <a:hlinkClick r:id="" action="ppaction://media"/>
            <a:extLst>
              <a:ext uri="{FF2B5EF4-FFF2-40B4-BE49-F238E27FC236}">
                <a16:creationId xmlns:a16="http://schemas.microsoft.com/office/drawing/2014/main" id="{9F26746A-03EC-D5F7-6C1D-9E918B43735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41000" y="5680075"/>
            <a:ext cx="812800" cy="812800"/>
          </a:xfrm>
          <a:prstGeom prst="rect">
            <a:avLst/>
          </a:prstGeom>
        </p:spPr>
      </p:pic>
      <p:pic>
        <p:nvPicPr>
          <p:cNvPr id="9" name="Audio Recording Sep 20, 2023 at 6:57:53 PM">
            <a:hlinkClick r:id="" action="ppaction://media"/>
            <a:extLst>
              <a:ext uri="{FF2B5EF4-FFF2-40B4-BE49-F238E27FC236}">
                <a16:creationId xmlns:a16="http://schemas.microsoft.com/office/drawing/2014/main" id="{003F2287-84A6-0340-0221-82997A730A0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41000" y="56800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35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52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4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96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42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184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88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5B6B4-1CB0-8CDD-96C3-C7C69FC8C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What should be done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6871D-4BE5-43FD-6A82-6EF14E56A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Repeat imaging.</a:t>
            </a:r>
          </a:p>
        </p:txBody>
      </p:sp>
      <p:pic>
        <p:nvPicPr>
          <p:cNvPr id="4" name="Audio Recording Sep 20, 2023 at 6:59:45 PM">
            <a:hlinkClick r:id="" action="ppaction://media"/>
            <a:extLst>
              <a:ext uri="{FF2B5EF4-FFF2-40B4-BE49-F238E27FC236}">
                <a16:creationId xmlns:a16="http://schemas.microsoft.com/office/drawing/2014/main" id="{B01A69CB-3A41-16A9-25C6-F788C15864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88331" y="5533574"/>
            <a:ext cx="812800" cy="812800"/>
          </a:xfrm>
          <a:prstGeom prst="rect">
            <a:avLst/>
          </a:prstGeom>
        </p:spPr>
      </p:pic>
      <p:pic>
        <p:nvPicPr>
          <p:cNvPr id="5" name="Audio Recording Sep 20, 2023 at 7:01:22 PM">
            <a:hlinkClick r:id="" action="ppaction://media"/>
            <a:extLst>
              <a:ext uri="{FF2B5EF4-FFF2-40B4-BE49-F238E27FC236}">
                <a16:creationId xmlns:a16="http://schemas.microsoft.com/office/drawing/2014/main" id="{B9FC7CAD-3E4D-E7AB-BDBE-2DCF3C72050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88331" y="550627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575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304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5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indoor&#10;&#10;Description automatically generated">
            <a:extLst>
              <a:ext uri="{FF2B5EF4-FFF2-40B4-BE49-F238E27FC236}">
                <a16:creationId xmlns:a16="http://schemas.microsoft.com/office/drawing/2014/main" id="{70A50775-A378-B0DA-94FC-DBD34344A99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9" r="17758" b="-1"/>
          <a:stretch/>
        </p:blipFill>
        <p:spPr>
          <a:xfrm>
            <a:off x="823277" y="125986"/>
            <a:ext cx="4156790" cy="2912599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E85B9F2-8656-28ED-4897-8DCC864195C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8" r="17947"/>
          <a:stretch/>
        </p:blipFill>
        <p:spPr>
          <a:xfrm>
            <a:off x="7211934" y="125986"/>
            <a:ext cx="4395642" cy="2868803"/>
          </a:xfrm>
          <a:prstGeom prst="rect">
            <a:avLst/>
          </a:prstGeom>
          <a:noFill/>
        </p:spPr>
      </p:pic>
      <p:pic>
        <p:nvPicPr>
          <p:cNvPr id="4" name="Picture 3" descr="A close-up of the skeleton of a human&#10;&#10;Description automatically generated with low confidence">
            <a:extLst>
              <a:ext uri="{FF2B5EF4-FFF2-40B4-BE49-F238E27FC236}">
                <a16:creationId xmlns:a16="http://schemas.microsoft.com/office/drawing/2014/main" id="{4F31192D-E989-6967-A7E5-D34F1C903CF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606" y="3708331"/>
            <a:ext cx="5396459" cy="29166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9C3B5C-3337-8812-25BF-269B278D490F}"/>
              </a:ext>
            </a:extLst>
          </p:cNvPr>
          <p:cNvSpPr txBox="1"/>
          <p:nvPr/>
        </p:nvSpPr>
        <p:spPr>
          <a:xfrm>
            <a:off x="347272" y="4872198"/>
            <a:ext cx="61009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MRI B/O </a:t>
            </a:r>
            <a:r>
              <a:rPr lang="en-US" sz="3600" b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wwo</a:t>
            </a:r>
            <a:r>
              <a:rPr lang="en-US" sz="36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 ON Sheath enhancement</a:t>
            </a:r>
          </a:p>
          <a:p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7F51E6-9534-20CE-4668-64D5F493D865}"/>
              </a:ext>
            </a:extLst>
          </p:cNvPr>
          <p:cNvSpPr txBox="1"/>
          <p:nvPr/>
        </p:nvSpPr>
        <p:spPr>
          <a:xfrm>
            <a:off x="708977" y="3214812"/>
            <a:ext cx="40209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T1 contrast coronal section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: Right optic nerve sheath</a:t>
            </a:r>
          </a:p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enhancement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0F2840-F7D0-0F04-FD23-235D641F7EBC}"/>
              </a:ext>
            </a:extLst>
          </p:cNvPr>
          <p:cNvSpPr txBox="1"/>
          <p:nvPr/>
        </p:nvSpPr>
        <p:spPr>
          <a:xfrm>
            <a:off x="7211934" y="3140178"/>
            <a:ext cx="46504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T2 coronal section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: Increase signal in right optic nerve sheath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274648-A977-7737-9797-DFACFF0DE0AC}"/>
              </a:ext>
            </a:extLst>
          </p:cNvPr>
          <p:cNvSpPr txBox="1"/>
          <p:nvPr/>
        </p:nvSpPr>
        <p:spPr>
          <a:xfrm>
            <a:off x="4729950" y="4172751"/>
            <a:ext cx="17183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T1 contrast axial section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: Right optic nerve sheath</a:t>
            </a:r>
          </a:p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enhancement 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D993F73-6B44-668B-A2F9-05054596A431}"/>
              </a:ext>
            </a:extLst>
          </p:cNvPr>
          <p:cNvCxnSpPr/>
          <p:nvPr/>
        </p:nvCxnSpPr>
        <p:spPr>
          <a:xfrm>
            <a:off x="1037230" y="1624084"/>
            <a:ext cx="42308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B059449-8CCA-DFCC-9EAA-AB4F1038007A}"/>
              </a:ext>
            </a:extLst>
          </p:cNvPr>
          <p:cNvCxnSpPr/>
          <p:nvPr/>
        </p:nvCxnSpPr>
        <p:spPr>
          <a:xfrm>
            <a:off x="7890680" y="1667302"/>
            <a:ext cx="42308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2" name="Audio Recording Sep 20, 2023 at 7:05:03 PM">
            <a:hlinkClick r:id="" action="ppaction://media"/>
            <a:extLst>
              <a:ext uri="{FF2B5EF4-FFF2-40B4-BE49-F238E27FC236}">
                <a16:creationId xmlns:a16="http://schemas.microsoft.com/office/drawing/2014/main" id="{0BEB053B-E5AC-0279-D763-80C186EF24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283200" y="5826305"/>
            <a:ext cx="812800" cy="812800"/>
          </a:xfrm>
          <a:prstGeom prst="rect">
            <a:avLst/>
          </a:prstGeom>
        </p:spPr>
      </p:pic>
      <p:pic>
        <p:nvPicPr>
          <p:cNvPr id="13" name="Audio Recording Sep 20, 2023 at 7:13:18 PM">
            <a:hlinkClick r:id="" action="ppaction://media"/>
            <a:extLst>
              <a:ext uri="{FF2B5EF4-FFF2-40B4-BE49-F238E27FC236}">
                <a16:creationId xmlns:a16="http://schemas.microsoft.com/office/drawing/2014/main" id="{AAE5E6DB-402C-ACD0-34BB-DC331D7CF8F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259737" y="5819233"/>
            <a:ext cx="812800" cy="812800"/>
          </a:xfrm>
          <a:prstGeom prst="rect">
            <a:avLst/>
          </a:prstGeom>
        </p:spPr>
      </p:pic>
      <p:pic>
        <p:nvPicPr>
          <p:cNvPr id="14" name="Audio Recording Sep 20, 2023 at 7:13:34 PM">
            <a:hlinkClick r:id="" action="ppaction://media"/>
            <a:extLst>
              <a:ext uri="{FF2B5EF4-FFF2-40B4-BE49-F238E27FC236}">
                <a16:creationId xmlns:a16="http://schemas.microsoft.com/office/drawing/2014/main" id="{C46B21BB-7877-4E60-1320-0259EE9E7F7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283200" y="581216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669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7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776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945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3232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56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68093D0-3DB5-ED54-9ED8-F1ED302369A5}"/>
              </a:ext>
            </a:extLst>
          </p:cNvPr>
          <p:cNvSpPr txBox="1"/>
          <p:nvPr/>
        </p:nvSpPr>
        <p:spPr>
          <a:xfrm>
            <a:off x="1603947" y="2123819"/>
            <a:ext cx="821461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Right optic perineuritis with secondary ischemia (posterior ischemic optic neuropathy likely from involvement of perforating pial vessels) from vasculitis in the setting of eosinophilic GPA.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9C2765-80B9-AA55-5285-D10AE1AC3C9C}"/>
              </a:ext>
            </a:extLst>
          </p:cNvPr>
          <p:cNvSpPr txBox="1"/>
          <p:nvPr/>
        </p:nvSpPr>
        <p:spPr>
          <a:xfrm>
            <a:off x="1603947" y="1184222"/>
            <a:ext cx="44892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What is the diagnosis?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85A7D8-14E2-B7C2-8CEB-9E7A47EEB1D1}"/>
              </a:ext>
            </a:extLst>
          </p:cNvPr>
          <p:cNvSpPr txBox="1"/>
          <p:nvPr/>
        </p:nvSpPr>
        <p:spPr>
          <a:xfrm>
            <a:off x="1603948" y="3105834"/>
            <a:ext cx="82146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While optic neuritis could be considered, the MRI did not show enhancement of the optic nerve and vision did not improve with steroids.</a:t>
            </a:r>
          </a:p>
        </p:txBody>
      </p:sp>
      <p:pic>
        <p:nvPicPr>
          <p:cNvPr id="2" name="Audio Recording Sep 20, 2023 at 7:15:22 PM">
            <a:hlinkClick r:id="" action="ppaction://media"/>
            <a:extLst>
              <a:ext uri="{FF2B5EF4-FFF2-40B4-BE49-F238E27FC236}">
                <a16:creationId xmlns:a16="http://schemas.microsoft.com/office/drawing/2014/main" id="{19ED6CC6-C471-3C88-DE34-1F03F47409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425373" y="5383663"/>
            <a:ext cx="812800" cy="812800"/>
          </a:xfrm>
          <a:prstGeom prst="rect">
            <a:avLst/>
          </a:prstGeom>
        </p:spPr>
      </p:pic>
      <p:pic>
        <p:nvPicPr>
          <p:cNvPr id="6" name="Audio Recording Sep 20, 2023 at 7:18:18 PM">
            <a:hlinkClick r:id="" action="ppaction://media"/>
            <a:extLst>
              <a:ext uri="{FF2B5EF4-FFF2-40B4-BE49-F238E27FC236}">
                <a16:creationId xmlns:a16="http://schemas.microsoft.com/office/drawing/2014/main" id="{E55094AC-A1B3-5181-A28D-DB469BF9CD5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425373" y="5383663"/>
            <a:ext cx="812800" cy="812800"/>
          </a:xfrm>
          <a:prstGeom prst="rect">
            <a:avLst/>
          </a:prstGeom>
        </p:spPr>
      </p:pic>
      <p:pic>
        <p:nvPicPr>
          <p:cNvPr id="7" name="Audio Recording Sep 20, 2023 at 7:18:58 PM">
            <a:hlinkClick r:id="" action="ppaction://media"/>
            <a:extLst>
              <a:ext uri="{FF2B5EF4-FFF2-40B4-BE49-F238E27FC236}">
                <a16:creationId xmlns:a16="http://schemas.microsoft.com/office/drawing/2014/main" id="{44549425-B28A-BEDE-FF9F-45F9CD7AA0C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425373" y="5383663"/>
            <a:ext cx="812800" cy="812800"/>
          </a:xfrm>
          <a:prstGeom prst="rect">
            <a:avLst/>
          </a:prstGeom>
        </p:spPr>
      </p:pic>
      <p:pic>
        <p:nvPicPr>
          <p:cNvPr id="8" name="Audio Recording Sep 20, 2023 at 7:21:30 PM">
            <a:hlinkClick r:id="" action="ppaction://media"/>
            <a:extLst>
              <a:ext uri="{FF2B5EF4-FFF2-40B4-BE49-F238E27FC236}">
                <a16:creationId xmlns:a16="http://schemas.microsoft.com/office/drawing/2014/main" id="{3CAB4619-8D78-19DF-8E17-EAFD4F38497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425373" y="5383663"/>
            <a:ext cx="812800" cy="812800"/>
          </a:xfrm>
          <a:prstGeom prst="rect">
            <a:avLst/>
          </a:prstGeom>
        </p:spPr>
      </p:pic>
      <p:pic>
        <p:nvPicPr>
          <p:cNvPr id="9" name="Audio Recording Oct 6, 2023 at 4:09:04 PM">
            <a:hlinkClick r:id="" action="ppaction://media"/>
            <a:extLst>
              <a:ext uri="{FF2B5EF4-FFF2-40B4-BE49-F238E27FC236}">
                <a16:creationId xmlns:a16="http://schemas.microsoft.com/office/drawing/2014/main" id="{0B46BF8D-EA97-2DA3-4EAA-22FBCC0BCDE6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425373" y="53836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715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88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0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9904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736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264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89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52C8E7C-F65B-3D1B-324A-D74D3082D2E8}"/>
              </a:ext>
            </a:extLst>
          </p:cNvPr>
          <p:cNvSpPr txBox="1"/>
          <p:nvPr/>
        </p:nvSpPr>
        <p:spPr>
          <a:xfrm>
            <a:off x="1281659" y="1070919"/>
            <a:ext cx="90315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What is the next plan of action?</a:t>
            </a:r>
            <a:b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DDF655-750C-A94C-60D8-DD3DC3780822}"/>
              </a:ext>
            </a:extLst>
          </p:cNvPr>
          <p:cNvSpPr txBox="1"/>
          <p:nvPr/>
        </p:nvSpPr>
        <p:spPr>
          <a:xfrm>
            <a:off x="1281659" y="1948082"/>
            <a:ext cx="3259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Escalate immunosuppression.</a:t>
            </a: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860F03-2BD8-2D6B-1E84-5A77D58A3C5F}"/>
              </a:ext>
            </a:extLst>
          </p:cNvPr>
          <p:cNvSpPr txBox="1"/>
          <p:nvPr/>
        </p:nvSpPr>
        <p:spPr>
          <a:xfrm>
            <a:off x="1281658" y="2686746"/>
            <a:ext cx="94249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case was discussed with rheumatology, and it was agreed to initiate intravenous rituximab.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5" name="Audio Recording Sep 20, 2023 at 7:23:15 PM">
            <a:hlinkClick r:id="" action="ppaction://media"/>
            <a:extLst>
              <a:ext uri="{FF2B5EF4-FFF2-40B4-BE49-F238E27FC236}">
                <a16:creationId xmlns:a16="http://schemas.microsoft.com/office/drawing/2014/main" id="{5DEF1195-A50B-ECBE-E774-562DC36D5C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723025" y="5438253"/>
            <a:ext cx="812800" cy="812800"/>
          </a:xfrm>
          <a:prstGeom prst="rect">
            <a:avLst/>
          </a:prstGeom>
        </p:spPr>
      </p:pic>
      <p:pic>
        <p:nvPicPr>
          <p:cNvPr id="6" name="Audio Recording Sep 20, 2023 at 7:23:56 PM">
            <a:hlinkClick r:id="" action="ppaction://media"/>
            <a:extLst>
              <a:ext uri="{FF2B5EF4-FFF2-40B4-BE49-F238E27FC236}">
                <a16:creationId xmlns:a16="http://schemas.microsoft.com/office/drawing/2014/main" id="{9A19CE41-B45E-A79B-F899-A65AF8296D4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723025" y="5438253"/>
            <a:ext cx="812800" cy="812800"/>
          </a:xfrm>
          <a:prstGeom prst="rect">
            <a:avLst/>
          </a:prstGeom>
        </p:spPr>
      </p:pic>
      <p:pic>
        <p:nvPicPr>
          <p:cNvPr id="7" name="Audio Recording Sep 20, 2023 at 7:24:23 PM">
            <a:hlinkClick r:id="" action="ppaction://media"/>
            <a:extLst>
              <a:ext uri="{FF2B5EF4-FFF2-40B4-BE49-F238E27FC236}">
                <a16:creationId xmlns:a16="http://schemas.microsoft.com/office/drawing/2014/main" id="{F82E3945-F514-28D9-2D36-FCA40D11004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723025" y="543825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194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6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31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872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588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570D25C-8776-B70A-F0DF-50369A3AEBCE}"/>
              </a:ext>
            </a:extLst>
          </p:cNvPr>
          <p:cNvSpPr txBox="1">
            <a:spLocks/>
          </p:cNvSpPr>
          <p:nvPr/>
        </p:nvSpPr>
        <p:spPr>
          <a:xfrm>
            <a:off x="256297" y="1819493"/>
            <a:ext cx="10757337" cy="3955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Neue Haas Grotesk Text Pro" panose="020B05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Neue Haas Grotesk Text Pro" panose="020B05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Previously called Churg–Strauss syndrome is a multisystemic, immune mediated inflammatory disease. </a:t>
            </a:r>
          </a:p>
          <a:p>
            <a:pPr marL="342900" indent="-342900"/>
            <a:r>
              <a:rPr lang="en-US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Characterized by late-onset asthma, eosinophilia and systemic vasculitis of the small to medium blood vessels. </a:t>
            </a:r>
          </a:p>
          <a:p>
            <a:pPr marL="342900" indent="-342900"/>
            <a:r>
              <a:rPr lang="en-US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 has a </a:t>
            </a:r>
            <a:r>
              <a:rPr lang="en-US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prevalence and annual incidence of 22 and 0.5–3.7 per million, respectively</a:t>
            </a:r>
            <a:r>
              <a:rPr lang="en-US" baseline="30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342900" indent="-342900"/>
            <a:r>
              <a:rPr lang="en-US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most commonly affected organs include the lungs, paranasal sinuses, skin, heart, and gastrointestinal tract. </a:t>
            </a:r>
          </a:p>
          <a:p>
            <a:pPr marL="342900" indent="-342900"/>
            <a:r>
              <a:rPr lang="en-US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Ocular involvement is unusual</a:t>
            </a:r>
            <a:r>
              <a:rPr lang="en-US" baseline="30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/>
            <a:r>
              <a:rPr lang="en-US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Cury</a:t>
            </a:r>
            <a:r>
              <a:rPr lang="en-US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al. in 1956</a:t>
            </a:r>
            <a:r>
              <a:rPr lang="en-US" baseline="30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was the first to describe ophthalmic involvement.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5C5E8D-9AC3-9C50-83DD-26ED06C91EB8}"/>
              </a:ext>
            </a:extLst>
          </p:cNvPr>
          <p:cNvSpPr txBox="1">
            <a:spLocks/>
          </p:cNvSpPr>
          <p:nvPr/>
        </p:nvSpPr>
        <p:spPr>
          <a:xfrm>
            <a:off x="602106" y="722142"/>
            <a:ext cx="8865475" cy="72205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Eosinophilic granulomatosis with polyangiitis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Audio Recording Sep 20, 2023 at 7:29:35 PM">
            <a:hlinkClick r:id="" action="ppaction://media"/>
            <a:extLst>
              <a:ext uri="{FF2B5EF4-FFF2-40B4-BE49-F238E27FC236}">
                <a16:creationId xmlns:a16="http://schemas.microsoft.com/office/drawing/2014/main" id="{7D59CB9B-5A03-FD83-F612-AAA8BF0E87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25373" y="55337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770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4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248B7-68BC-C705-7E8A-90BF3BAF7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186027"/>
            <a:ext cx="8886884" cy="953669"/>
          </a:xfrm>
        </p:spPr>
        <p:txBody>
          <a:bodyPr>
            <a:noAutofit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EGPA classically  evolves through 3 stages:</a:t>
            </a:r>
            <a:b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157D8-3AA3-2CE5-A106-F64805E307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Prodromal phase: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Poorly controlled asthma and systemic allergies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Eosinophilic phase: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Peripheral eosinophilia and eosinophilic infiltration of multiple organs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Vasculitis phase: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Life threatening vasculitis of small to medium sized vessels and extravascular granulomas. </a:t>
            </a:r>
          </a:p>
          <a:p>
            <a:pPr marL="0" indent="0">
              <a:buNone/>
            </a:pP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Audio Recording Sep 20, 2023 at 7:30:09 PM">
            <a:hlinkClick r:id="" action="ppaction://media"/>
            <a:extLst>
              <a:ext uri="{FF2B5EF4-FFF2-40B4-BE49-F238E27FC236}">
                <a16:creationId xmlns:a16="http://schemas.microsoft.com/office/drawing/2014/main" id="{969AFAE6-A738-82DA-B213-B58374F136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294731" y="5395892"/>
            <a:ext cx="812800" cy="812800"/>
          </a:xfrm>
          <a:prstGeom prst="rect">
            <a:avLst/>
          </a:prstGeom>
        </p:spPr>
      </p:pic>
      <p:pic>
        <p:nvPicPr>
          <p:cNvPr id="5" name="Audio Recording Sep 20, 2023 at 7:30:40 PM">
            <a:hlinkClick r:id="" action="ppaction://media"/>
            <a:extLst>
              <a:ext uri="{FF2B5EF4-FFF2-40B4-BE49-F238E27FC236}">
                <a16:creationId xmlns:a16="http://schemas.microsoft.com/office/drawing/2014/main" id="{6A9C0CB6-48A9-BC47-97C1-BB6A54333D0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294731" y="5395892"/>
            <a:ext cx="812800" cy="812800"/>
          </a:xfrm>
          <a:prstGeom prst="rect">
            <a:avLst/>
          </a:prstGeom>
        </p:spPr>
      </p:pic>
      <p:pic>
        <p:nvPicPr>
          <p:cNvPr id="6" name="Audio Recording Sep 20, 2023 at 7:30:50 PM">
            <a:hlinkClick r:id="" action="ppaction://media"/>
            <a:extLst>
              <a:ext uri="{FF2B5EF4-FFF2-40B4-BE49-F238E27FC236}">
                <a16:creationId xmlns:a16="http://schemas.microsoft.com/office/drawing/2014/main" id="{8DB7172B-A021-7295-F48E-6C13F77A652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294731" y="5395892"/>
            <a:ext cx="812800" cy="812800"/>
          </a:xfrm>
          <a:prstGeom prst="rect">
            <a:avLst/>
          </a:prstGeom>
        </p:spPr>
      </p:pic>
      <p:pic>
        <p:nvPicPr>
          <p:cNvPr id="7" name="Audio Recording Sep 20, 2023 at 7:31:26 PM">
            <a:hlinkClick r:id="" action="ppaction://media"/>
            <a:extLst>
              <a:ext uri="{FF2B5EF4-FFF2-40B4-BE49-F238E27FC236}">
                <a16:creationId xmlns:a16="http://schemas.microsoft.com/office/drawing/2014/main" id="{0C60091F-8B30-9BFB-336C-02C9D1256F8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294731" y="539589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72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44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6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072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72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368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A3F1E5-EAFE-C81A-D4A0-2035E20D9406}"/>
              </a:ext>
            </a:extLst>
          </p:cNvPr>
          <p:cNvSpPr txBox="1"/>
          <p:nvPr/>
        </p:nvSpPr>
        <p:spPr>
          <a:xfrm>
            <a:off x="598715" y="762000"/>
            <a:ext cx="115163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What are the different ophthalmic manifestations of EGPA?</a:t>
            </a:r>
            <a:endParaRPr lang="en-US" sz="36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D65C7C-0C3D-C58A-6AD4-30EEE3F320E6}"/>
              </a:ext>
            </a:extLst>
          </p:cNvPr>
          <p:cNvSpPr txBox="1"/>
          <p:nvPr/>
        </p:nvSpPr>
        <p:spPr>
          <a:xfrm>
            <a:off x="500742" y="1679610"/>
            <a:ext cx="237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DFE9E-FE02-B7A0-9870-FB904BBEF826}"/>
              </a:ext>
            </a:extLst>
          </p:cNvPr>
          <p:cNvSpPr txBox="1"/>
          <p:nvPr/>
        </p:nvSpPr>
        <p:spPr>
          <a:xfrm>
            <a:off x="696685" y="2380134"/>
            <a:ext cx="3668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b="1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diopathic orbital inflammation-type</a:t>
            </a:r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A1588B-B8AC-B06F-1C64-358B953AE84B}"/>
              </a:ext>
            </a:extLst>
          </p:cNvPr>
          <p:cNvSpPr txBox="1"/>
          <p:nvPr/>
        </p:nvSpPr>
        <p:spPr>
          <a:xfrm>
            <a:off x="6504181" y="2380134"/>
            <a:ext cx="2433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b="1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schemic vasculitis-type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09903F-8C2E-A7BA-F8E6-8BFA88F2C668}"/>
              </a:ext>
            </a:extLst>
          </p:cNvPr>
          <p:cNvSpPr txBox="1"/>
          <p:nvPr/>
        </p:nvSpPr>
        <p:spPr>
          <a:xfrm>
            <a:off x="696685" y="3058886"/>
            <a:ext cx="478926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onjunctival nodules (n = 8, 40%),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rbital myositis (n = 5, 25%),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rbital inflammatory syndrome (n = 4, 20%),</a:t>
            </a:r>
            <a:r>
              <a:rPr lang="en-US" b="0" i="0" u="none" strike="noStrike" baseline="30000" dirty="0">
                <a:solidFill>
                  <a:srgbClr val="005B9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acryoadenitis (n = 2, 10%),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ranial nerve palsy (n = 2, 10%).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n-US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arginal keratitis (n = 1),</a:t>
            </a:r>
            <a:r>
              <a:rPr lang="en-US" b="0" i="0" u="none" strike="noStrike" baseline="30000" dirty="0">
                <a:solidFill>
                  <a:srgbClr val="005B9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Scleritis / episcleritis</a:t>
            </a:r>
            <a:r>
              <a:rPr lang="en-US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(n = 1),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rbital apex syndrome(n=1)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54814F-78C7-A50E-C9FC-22244D10023B}"/>
              </a:ext>
            </a:extLst>
          </p:cNvPr>
          <p:cNvSpPr txBox="1"/>
          <p:nvPr/>
        </p:nvSpPr>
        <p:spPr>
          <a:xfrm>
            <a:off x="6504181" y="3080658"/>
            <a:ext cx="50120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US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etinal artery and vein occlusions (n = 12, 48%),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schemic optic neuropathy (n = 8, 32%),</a:t>
            </a:r>
            <a:r>
              <a:rPr lang="en-US" b="0" i="0" u="none" strike="noStrike" baseline="30000" dirty="0">
                <a:solidFill>
                  <a:srgbClr val="005B9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US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etinal vasculitis or edema (n = 2, 8%)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30FFAB-C16F-0764-67CC-A5D0F73E77ED}"/>
              </a:ext>
            </a:extLst>
          </p:cNvPr>
          <p:cNvSpPr txBox="1"/>
          <p:nvPr/>
        </p:nvSpPr>
        <p:spPr>
          <a:xfrm>
            <a:off x="696685" y="1408331"/>
            <a:ext cx="10602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Review article by Sruti et al.</a:t>
            </a:r>
            <a:r>
              <a:rPr lang="en-US" baseline="30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on ophthalmic manifestations of EGPA identified 46 cases.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Cases were divided into 2 groups based on their presentation</a:t>
            </a:r>
            <a:r>
              <a:rPr lang="en-US" baseline="30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either ischemic vasculitis type or idiopathic orbital inflammation type.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15" name="Audio Recording Sep 21, 2023 at 4:34:09 PM">
            <a:hlinkClick r:id="" action="ppaction://media"/>
            <a:extLst>
              <a:ext uri="{FF2B5EF4-FFF2-40B4-BE49-F238E27FC236}">
                <a16:creationId xmlns:a16="http://schemas.microsoft.com/office/drawing/2014/main" id="{50C2E6D8-942C-3315-E071-0737111570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65814" y="52378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561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13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6D9BD-F620-88A1-2CE8-1420B7134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563786"/>
            <a:ext cx="8886884" cy="953669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EA026-5095-3819-C755-0E0E81320B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911096"/>
            <a:ext cx="8883836" cy="36776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900" b="0" i="0" dirty="0">
                <a:solidFill>
                  <a:srgbClr val="2E2E2E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The 1990 classification criteria for Churg-Strauss syndrome by the American College of Rheumatology</a:t>
            </a:r>
            <a:r>
              <a:rPr lang="en-US" sz="1900" b="0" i="0" baseline="30000" dirty="0">
                <a:solidFill>
                  <a:srgbClr val="2E2E2E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1900" b="0" i="0" dirty="0">
                <a:solidFill>
                  <a:srgbClr val="2E2E2E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9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It requires the presence of 4 or more of 6 conditions: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900" i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1900" b="0" i="1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sthma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900" i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sz="1900" b="0" i="1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osinophilia of greater than 10%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900" i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1900" b="0" i="1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europathy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900" i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n-US" sz="1900" b="0" i="1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igratory or transient pulmonary opacities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900" i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1900" b="0" i="1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bnormalities of the paranasal sinuses</a:t>
            </a:r>
            <a:endParaRPr lang="en-US" sz="1900" i="1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1900" i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sz="1900" b="0" i="1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xtravascular eosinophils on biopsy</a:t>
            </a:r>
            <a:endParaRPr lang="en-US" sz="19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5" name="Audio Recording Sep 21, 2023 at 6:45:28 PM">
            <a:hlinkClick r:id="" action="ppaction://media"/>
            <a:extLst>
              <a:ext uri="{FF2B5EF4-FFF2-40B4-BE49-F238E27FC236}">
                <a16:creationId xmlns:a16="http://schemas.microsoft.com/office/drawing/2014/main" id="{DEB661E3-CAA8-582A-9549-1B961A07E0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34555" y="558877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86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4A99D0-7061-CC50-F642-962517D5AAA1}"/>
              </a:ext>
            </a:extLst>
          </p:cNvPr>
          <p:cNvSpPr txBox="1"/>
          <p:nvPr/>
        </p:nvSpPr>
        <p:spPr>
          <a:xfrm>
            <a:off x="870857" y="968828"/>
            <a:ext cx="27514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Management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265B8A-3A87-93A5-EEBA-48474FD100CC}"/>
              </a:ext>
            </a:extLst>
          </p:cNvPr>
          <p:cNvSpPr txBox="1"/>
          <p:nvPr/>
        </p:nvSpPr>
        <p:spPr>
          <a:xfrm>
            <a:off x="791765" y="1676400"/>
            <a:ext cx="32921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2000" b="1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ystemic glucocorticoids</a:t>
            </a:r>
            <a:r>
              <a:rPr lang="en-US" sz="2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554A77-C094-9CE5-1AE8-1D04DDA6C57B}"/>
              </a:ext>
            </a:extLst>
          </p:cNvPr>
          <p:cNvSpPr txBox="1"/>
          <p:nvPr/>
        </p:nvSpPr>
        <p:spPr>
          <a:xfrm>
            <a:off x="1436914" y="2133600"/>
            <a:ext cx="94052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Primary therapy for EGPA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tarting with doses of prednisone 0.5 to 1.5 mg/kg/day for 6 to 12 weeks or until remission is attained, followed by a gradual taper.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Steroids are found to be more effective in idiopathic inflammatory type compared to ischemic type.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C95DE6-66AD-512F-69E8-67EA0D942653}"/>
              </a:ext>
            </a:extLst>
          </p:cNvPr>
          <p:cNvSpPr txBox="1"/>
          <p:nvPr/>
        </p:nvSpPr>
        <p:spPr>
          <a:xfrm>
            <a:off x="870857" y="3875314"/>
            <a:ext cx="2809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  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Immunosuppressants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D17756-99F9-3A95-DB5F-F086C2B93A22}"/>
              </a:ext>
            </a:extLst>
          </p:cNvPr>
          <p:cNvSpPr txBox="1"/>
          <p:nvPr/>
        </p:nvSpPr>
        <p:spPr>
          <a:xfrm>
            <a:off x="1436914" y="4275424"/>
            <a:ext cx="77371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Cyclophosphamide is recommended to induce remission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Once obtained its switched to azathioprine to sustain remission.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Alternate immunosuppressants include methotrexate.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Of the ophthalmic EGPA 15 out of 45 (33.3%) required immunosuppressants</a:t>
            </a:r>
            <a:r>
              <a:rPr lang="en-US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0" name="Audio Recording Sep 21, 2023 at 7:13:00 PM">
            <a:hlinkClick r:id="" action="ppaction://media"/>
            <a:extLst>
              <a:ext uri="{FF2B5EF4-FFF2-40B4-BE49-F238E27FC236}">
                <a16:creationId xmlns:a16="http://schemas.microsoft.com/office/drawing/2014/main" id="{10E87A1D-81FE-AAED-CA16-04CCDB8928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35771" y="554740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538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18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35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63B36C3-A25C-08D1-E496-9C660B005B32}"/>
              </a:ext>
            </a:extLst>
          </p:cNvPr>
          <p:cNvSpPr txBox="1"/>
          <p:nvPr/>
        </p:nvSpPr>
        <p:spPr>
          <a:xfrm>
            <a:off x="1520041" y="408214"/>
            <a:ext cx="74017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EGPA associated montelukast therapy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A173CE-A952-1659-7312-B8E91E177C92}"/>
              </a:ext>
            </a:extLst>
          </p:cNvPr>
          <p:cNvSpPr txBox="1"/>
          <p:nvPr/>
        </p:nvSpPr>
        <p:spPr>
          <a:xfrm>
            <a:off x="1520041" y="1469572"/>
            <a:ext cx="948541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Montelukast is a potent leukotriene receptor antagonist that have been introduced for the treatment of asthma.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Several cases of CSS have been reported in asthmatic patients being treated with these drugs.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Wechsler et al</a:t>
            </a:r>
            <a:r>
              <a:rPr lang="en-US" baseline="300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analyzed the cases reported in the literature and concluded that, in many patients, implementing leukotriene antagonists enabled considerable reductions of steroid doses, uncovering formerly controlled CSS.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Patients with asthma not taking oral steroids have also been documented to manifest CSS following the commencement of zafirlukast or montelukast therapy</a:t>
            </a:r>
            <a:r>
              <a:rPr lang="en-US" baseline="30000" dirty="0"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It is uncertain how montelukast could have a direct influence in the development of this syndrome.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Despite leukotriene antagonists being generally safe for asthma patients, clinicians must be watchful for pulmonary eosinophilia and Churg-Strauss syndrome in all patients who begin treatment with these drugs and develop systemic symptoms.</a:t>
            </a:r>
          </a:p>
        </p:txBody>
      </p:sp>
      <p:pic>
        <p:nvPicPr>
          <p:cNvPr id="5" name="Audio Recording Sep 21, 2023 at 7:20:54 PM">
            <a:hlinkClick r:id="" action="ppaction://media"/>
            <a:extLst>
              <a:ext uri="{FF2B5EF4-FFF2-40B4-BE49-F238E27FC236}">
                <a16:creationId xmlns:a16="http://schemas.microsoft.com/office/drawing/2014/main" id="{02B4E857-9068-9AD5-A8A2-336E246B6D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88394" y="5391840"/>
            <a:ext cx="812800" cy="812800"/>
          </a:xfrm>
          <a:prstGeom prst="rect">
            <a:avLst/>
          </a:prstGeom>
        </p:spPr>
      </p:pic>
      <p:pic>
        <p:nvPicPr>
          <p:cNvPr id="6" name="Audio Recording Sep 21, 2023 at 8:20:10 PM">
            <a:hlinkClick r:id="" action="ppaction://media"/>
            <a:extLst>
              <a:ext uri="{FF2B5EF4-FFF2-40B4-BE49-F238E27FC236}">
                <a16:creationId xmlns:a16="http://schemas.microsoft.com/office/drawing/2014/main" id="{B9495EA1-B79F-A204-7C80-A6FB5263538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99056" y="534991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906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416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71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3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4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754F95-3BFB-AB8B-CFFC-808F16AC69A4}"/>
              </a:ext>
            </a:extLst>
          </p:cNvPr>
          <p:cNvSpPr txBox="1"/>
          <p:nvPr/>
        </p:nvSpPr>
        <p:spPr>
          <a:xfrm>
            <a:off x="653143" y="762769"/>
            <a:ext cx="22765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Conclusion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D1200A-338F-7831-BCB8-29D94D81F157}"/>
              </a:ext>
            </a:extLst>
          </p:cNvPr>
          <p:cNvSpPr txBox="1"/>
          <p:nvPr/>
        </p:nvSpPr>
        <p:spPr>
          <a:xfrm>
            <a:off x="653143" y="1503079"/>
            <a:ext cx="75633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We should not neglect the ophthalmic manifestations of EGPA, though rare.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1308D5-DE77-0CB4-6104-DA6FAC8851B1}"/>
              </a:ext>
            </a:extLst>
          </p:cNvPr>
          <p:cNvSpPr txBox="1"/>
          <p:nvPr/>
        </p:nvSpPr>
        <p:spPr>
          <a:xfrm>
            <a:off x="653143" y="1969530"/>
            <a:ext cx="114136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Orbital involvement in GPA is seen in 15% of cases, making up 45% of ophthalmic manifestations. It is usually linked with the limited, mild form of the disease</a:t>
            </a:r>
            <a:r>
              <a:rPr lang="en-US" baseline="300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B2C731-F855-E859-019D-9F279E9E0F50}"/>
              </a:ext>
            </a:extLst>
          </p:cNvPr>
          <p:cNvSpPr txBox="1"/>
          <p:nvPr/>
        </p:nvSpPr>
        <p:spPr>
          <a:xfrm>
            <a:off x="653143" y="2569695"/>
            <a:ext cx="107115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EGPA should be on the differential for CRAO, idiopathic orbital inflammation, and other ophthalmic manifestations in the setting of steroid dependent asthma, eosinophilia and vasculitis</a:t>
            </a:r>
            <a:r>
              <a:rPr lang="en-US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FA3CC7-1963-D1EE-F4EF-EB15D6E4D631}"/>
              </a:ext>
            </a:extLst>
          </p:cNvPr>
          <p:cNvSpPr txBox="1"/>
          <p:nvPr/>
        </p:nvSpPr>
        <p:spPr>
          <a:xfrm>
            <a:off x="653143" y="3247833"/>
            <a:ext cx="107115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main goals of the treatment in GPA are remission induction, followed by maintenance of remission, by using immunosuppressant drugs. Oral corticosteroids alone failed to induce remission.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477EA1-8B94-114C-B6A4-F569AEAA4A70}"/>
              </a:ext>
            </a:extLst>
          </p:cNvPr>
          <p:cNvSpPr txBox="1"/>
          <p:nvPr/>
        </p:nvSpPr>
        <p:spPr>
          <a:xfrm>
            <a:off x="653143" y="3847997"/>
            <a:ext cx="115698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 order to avoid relapses after remission achievement, maintenance therapy is initiated, usually for 12 to 36 months</a:t>
            </a:r>
            <a:r>
              <a:rPr lang="en-US" baseline="30000" dirty="0">
                <a:solidFill>
                  <a:srgbClr val="21212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11" name="Audio Recording Sep 21, 2023 at 7:48:30 PM">
            <a:hlinkClick r:id="" action="ppaction://media"/>
            <a:extLst>
              <a:ext uri="{FF2B5EF4-FFF2-40B4-BE49-F238E27FC236}">
                <a16:creationId xmlns:a16="http://schemas.microsoft.com/office/drawing/2014/main" id="{5363B7A9-32E8-841B-22E1-4B3C23B598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39021" y="550649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626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66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4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F74EB-791C-450C-0CCD-F8C005F8B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F5BDB-4C70-510F-79CB-E7EF854F04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Mahr, </a:t>
            </a:r>
            <a:r>
              <a:rPr lang="en-US" sz="2500" dirty="0" err="1">
                <a:latin typeface="Calibri" panose="020F0502020204030204" pitchFamily="34" charset="0"/>
                <a:cs typeface="Calibri" panose="020F0502020204030204" pitchFamily="34" charset="0"/>
              </a:rPr>
              <a:t>Alfreda</a:t>
            </a: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500" dirty="0" err="1">
                <a:latin typeface="Calibri" panose="020F0502020204030204" pitchFamily="34" charset="0"/>
                <a:cs typeface="Calibri" panose="020F0502020204030204" pitchFamily="34" charset="0"/>
              </a:rPr>
              <a:t>Moosig</a:t>
            </a: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500" dirty="0" err="1">
                <a:latin typeface="Calibri" panose="020F0502020204030204" pitchFamily="34" charset="0"/>
                <a:cs typeface="Calibri" panose="020F0502020204030204" pitchFamily="34" charset="0"/>
              </a:rPr>
              <a:t>Frankb</a:t>
            </a: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; Neumann, </a:t>
            </a:r>
            <a:r>
              <a:rPr lang="en-US" sz="2500" dirty="0" err="1">
                <a:latin typeface="Calibri" panose="020F0502020204030204" pitchFamily="34" charset="0"/>
                <a:cs typeface="Calibri" panose="020F0502020204030204" pitchFamily="34" charset="0"/>
              </a:rPr>
              <a:t>Thomasc</a:t>
            </a: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500" dirty="0" err="1">
                <a:latin typeface="Calibri" panose="020F0502020204030204" pitchFamily="34" charset="0"/>
                <a:cs typeface="Calibri" panose="020F0502020204030204" pitchFamily="34" charset="0"/>
              </a:rPr>
              <a:t>Szczeklik</a:t>
            </a: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500" dirty="0" err="1">
                <a:latin typeface="Calibri" panose="020F0502020204030204" pitchFamily="34" charset="0"/>
                <a:cs typeface="Calibri" panose="020F0502020204030204" pitchFamily="34" charset="0"/>
              </a:rPr>
              <a:t>Wojciechd</a:t>
            </a: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500" dirty="0" err="1">
                <a:latin typeface="Calibri" panose="020F0502020204030204" pitchFamily="34" charset="0"/>
                <a:cs typeface="Calibri" panose="020F0502020204030204" pitchFamily="34" charset="0"/>
              </a:rPr>
              <a:t>Taillé</a:t>
            </a: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500" dirty="0" err="1">
                <a:latin typeface="Calibri" panose="020F0502020204030204" pitchFamily="34" charset="0"/>
                <a:cs typeface="Calibri" panose="020F0502020204030204" pitchFamily="34" charset="0"/>
              </a:rPr>
              <a:t>Camillee</a:t>
            </a: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500" dirty="0" err="1">
                <a:latin typeface="Calibri" panose="020F0502020204030204" pitchFamily="34" charset="0"/>
                <a:cs typeface="Calibri" panose="020F0502020204030204" pitchFamily="34" charset="0"/>
              </a:rPr>
              <a:t>Vaglio</a:t>
            </a: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500" dirty="0" err="1">
                <a:latin typeface="Calibri" panose="020F0502020204030204" pitchFamily="34" charset="0"/>
                <a:cs typeface="Calibri" panose="020F0502020204030204" pitchFamily="34" charset="0"/>
              </a:rPr>
              <a:t>Augustof</a:t>
            </a: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500" dirty="0" err="1">
                <a:latin typeface="Calibri" panose="020F0502020204030204" pitchFamily="34" charset="0"/>
                <a:cs typeface="Calibri" panose="020F0502020204030204" pitchFamily="34" charset="0"/>
              </a:rPr>
              <a:t>Zwerina</a:t>
            </a: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500" dirty="0" err="1">
                <a:latin typeface="Calibri" panose="020F0502020204030204" pitchFamily="34" charset="0"/>
                <a:cs typeface="Calibri" panose="020F0502020204030204" pitchFamily="34" charset="0"/>
              </a:rPr>
              <a:t>Jocheng</a:t>
            </a: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. Eosinophilic granulomatosis with polyangiitis (Churg–Strauss): evolutions in classification, etiopathogenesis, assessment and management. Current Opinion in Rheumatology 26(1):p 16-23, January 2014. | DOI: 10.1097/BOR.0000000000000015.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500" dirty="0" err="1">
                <a:latin typeface="Calibri" panose="020F0502020204030204" pitchFamily="34" charset="0"/>
                <a:cs typeface="Calibri" panose="020F0502020204030204" pitchFamily="34" charset="0"/>
              </a:rPr>
              <a:t>Akella</a:t>
            </a: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, Sruti S. M.D.*; </a:t>
            </a:r>
            <a:r>
              <a:rPr lang="en-US" sz="2500" dirty="0" err="1">
                <a:latin typeface="Calibri" panose="020F0502020204030204" pitchFamily="34" charset="0"/>
                <a:cs typeface="Calibri" panose="020F0502020204030204" pitchFamily="34" charset="0"/>
              </a:rPr>
              <a:t>Schlachter</a:t>
            </a: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, Dianne M. M.D.†,‡; Black, Evan H. M.D.†,‡; </a:t>
            </a:r>
            <a:r>
              <a:rPr lang="en-US" sz="2500" dirty="0" err="1">
                <a:latin typeface="Calibri" panose="020F0502020204030204" pitchFamily="34" charset="0"/>
                <a:cs typeface="Calibri" panose="020F0502020204030204" pitchFamily="34" charset="0"/>
              </a:rPr>
              <a:t>Barmettler</a:t>
            </a: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, Anne M.D.*. Ophthalmic Eosinophilic Granulomatosis With Polyangiitis (Churg–Strauss Syndrome): A Systematic Review of the Literature. Ophthalmic Plastic and Reconstructive Surgery 35(1):p 7-16, January/February 2019. | DOI: 10.1097/IOP.0000000000001202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500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CURY D, BREAKEY AS, PAYNE BF. Allergic granulomatous angiitis associated with </a:t>
            </a:r>
            <a:r>
              <a:rPr lang="en-US" sz="2500" b="0" i="0" dirty="0" err="1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uveoscleritis</a:t>
            </a:r>
            <a:r>
              <a:rPr lang="en-US" sz="2500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and papilledema. AMA Arch </a:t>
            </a:r>
            <a:r>
              <a:rPr lang="en-US" sz="2500" b="0" i="0" dirty="0" err="1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Ophthalmol</a:t>
            </a:r>
            <a:r>
              <a:rPr lang="en-US" sz="2500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1956 Feb;55(2):261-6. </a:t>
            </a:r>
            <a:r>
              <a:rPr lang="en-US" sz="2500" b="0" i="0" dirty="0" err="1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doi</a:t>
            </a:r>
            <a:r>
              <a:rPr lang="en-US" sz="2500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10.1001/archopht.1956.00930030265013. PMID: 13282552.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500" dirty="0" err="1">
                <a:latin typeface="Calibri" panose="020F0502020204030204" pitchFamily="34" charset="0"/>
                <a:cs typeface="Calibri" panose="020F0502020204030204" pitchFamily="34" charset="0"/>
              </a:rPr>
              <a:t>Shunsuke</a:t>
            </a: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dirty="0" err="1">
                <a:latin typeface="Calibri" panose="020F0502020204030204" pitchFamily="34" charset="0"/>
                <a:cs typeface="Calibri" panose="020F0502020204030204" pitchFamily="34" charset="0"/>
              </a:rPr>
              <a:t>Furuta</a:t>
            </a: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, Taro Iwamoto, Hiroshi Nakajima, Update on eosinophilic granulomatosis with polyangiitis, Allergology International, Volume 68, Issue 4, 2019, Pages 430-436, ISSN 1323-8930, </a:t>
            </a: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https://doi.org/10.1016/j.alit.2019.06.004</a:t>
            </a: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500" b="0" i="0" dirty="0" err="1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Andrada</a:t>
            </a:r>
            <a:r>
              <a:rPr lang="en-US" sz="2500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-Elena M, Ioana TT, Mihaela FM, Irina-Elena C, Andrei TI, Florian B. Wegener's granulomatosis with orbital involvement: case report and literature review. Rom J </a:t>
            </a:r>
            <a:r>
              <a:rPr lang="en-US" sz="2500" b="0" i="0" dirty="0" err="1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Ophthalmol</a:t>
            </a:r>
            <a:r>
              <a:rPr lang="en-US" sz="2500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2021 Jan-Mar;65(1):93-97. </a:t>
            </a:r>
            <a:r>
              <a:rPr lang="en-US" sz="2500" b="0" i="0" dirty="0" err="1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doi</a:t>
            </a:r>
            <a:r>
              <a:rPr lang="en-US" sz="2500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10.22336/rjo.2021.19. PMID: 33817443; PMCID: PMC7995507.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Wechsler ME, Pauwels R, Drazen JM. Leukotriene modifiers and Churg-Strauss syndrome. Adverse effect or response to corticosteroid withdrawal? Drug Safety 1999;21:241–51.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500" b="0" i="0" dirty="0" err="1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Tuggey</a:t>
            </a:r>
            <a:r>
              <a:rPr lang="en-US" sz="2500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JM, </a:t>
            </a:r>
            <a:r>
              <a:rPr lang="en-US" sz="2500" b="0" i="0" dirty="0" err="1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Hosker</a:t>
            </a:r>
            <a:r>
              <a:rPr lang="en-US" sz="2500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HS. Churg-Strauss syndrome associated with montelukast therapy. Thorax. 2000 Sep;55(9):805-6. </a:t>
            </a:r>
            <a:r>
              <a:rPr lang="en-US" sz="2500" b="0" i="0" dirty="0" err="1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doi</a:t>
            </a:r>
            <a:r>
              <a:rPr lang="en-US" sz="2500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10.1136/thorax.55.9.805. PMID: 10950903; PMCID: PMC1745850.</a:t>
            </a:r>
          </a:p>
          <a:p>
            <a:pPr algn="l"/>
            <a:endParaRPr lang="en-US" sz="2500" b="0" i="0" dirty="0">
              <a:solidFill>
                <a:srgbClr val="21212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en-US" sz="2600" b="0" i="0" dirty="0">
              <a:solidFill>
                <a:srgbClr val="21212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endParaRPr lang="en-US" dirty="0"/>
          </a:p>
        </p:txBody>
      </p:sp>
      <p:pic>
        <p:nvPicPr>
          <p:cNvPr id="4" name="Audio Recording Sep 21, 2023 at 7:50:03 PM">
            <a:hlinkClick r:id="" action="ppaction://media"/>
            <a:extLst>
              <a:ext uri="{FF2B5EF4-FFF2-40B4-BE49-F238E27FC236}">
                <a16:creationId xmlns:a16="http://schemas.microsoft.com/office/drawing/2014/main" id="{AEBD2E1E-F63B-F044-16A9-B191A8EAD1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75248" y="568630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224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B406ACBDCA5642AD7DA0405E184CB7" ma:contentTypeVersion="1" ma:contentTypeDescription="Create a new document." ma:contentTypeScope="" ma:versionID="a6afa5656477947cae8adb845431633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ed79842d4747cc85621c7c303666ab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815F6124-6B45-470A-A0D0-6B707C4A99BB}"/>
</file>

<file path=customXml/itemProps2.xml><?xml version="1.0" encoding="utf-8"?>
<ds:datastoreItem xmlns:ds="http://schemas.openxmlformats.org/officeDocument/2006/customXml" ds:itemID="{204AEEA2-AC27-4F1B-88E2-5F6F8F62C0EE}"/>
</file>

<file path=customXml/itemProps3.xml><?xml version="1.0" encoding="utf-8"?>
<ds:datastoreItem xmlns:ds="http://schemas.openxmlformats.org/officeDocument/2006/customXml" ds:itemID="{FADB985F-9439-45FA-BAFD-A922E8E0C557}"/>
</file>

<file path=docProps/app.xml><?xml version="1.0" encoding="utf-8"?>
<Properties xmlns="http://schemas.openxmlformats.org/officeDocument/2006/extended-properties" xmlns:vt="http://schemas.openxmlformats.org/officeDocument/2006/docPropsVTypes">
  <TotalTime>1806</TotalTime>
  <Words>2028</Words>
  <Application>Microsoft Macintosh PowerPoint</Application>
  <PresentationFormat>Widescreen</PresentationFormat>
  <Paragraphs>228</Paragraphs>
  <Slides>32</Slides>
  <Notes>15</Notes>
  <HiddenSlides>0</HiddenSlides>
  <MMClips>57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Calibri Light</vt:lpstr>
      <vt:lpstr>1_Office Theme</vt:lpstr>
      <vt:lpstr>“A Rare Case of Vision Loss”</vt:lpstr>
      <vt:lpstr>62-year-old F</vt:lpstr>
      <vt:lpstr>PowerPoint Presentation</vt:lpstr>
      <vt:lpstr>What differentials should be kept in mind?</vt:lpstr>
      <vt:lpstr>What investigations should be done at this point? </vt:lpstr>
      <vt:lpstr>Blood test results</vt:lpstr>
      <vt:lpstr>PowerPoint Presentation</vt:lpstr>
      <vt:lpstr>PowerPoint Presentation</vt:lpstr>
      <vt:lpstr>PowerPoint Presentation</vt:lpstr>
      <vt:lpstr>PowerPoint Presentation</vt:lpstr>
      <vt:lpstr>Biopsy</vt:lpstr>
      <vt:lpstr>On going history</vt:lpstr>
      <vt:lpstr>PowerPoint Presentation</vt:lpstr>
      <vt:lpstr>Exam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can be the cause of vision loss? </vt:lpstr>
      <vt:lpstr>What should be done next?</vt:lpstr>
      <vt:lpstr>PowerPoint Presentation</vt:lpstr>
      <vt:lpstr>PowerPoint Presentation</vt:lpstr>
      <vt:lpstr>PowerPoint Presentation</vt:lpstr>
      <vt:lpstr>PowerPoint Presentation</vt:lpstr>
      <vt:lpstr>EGPA classically  evolves through 3 stages: </vt:lpstr>
      <vt:lpstr>PowerPoint Presentation</vt:lpstr>
      <vt:lpstr>Diagnosis</vt:lpstr>
      <vt:lpstr>PowerPoint Presentation</vt:lpstr>
      <vt:lpstr>PowerPoint Presentation</vt:lpstr>
      <vt:lpstr>PowerPoint Presentation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Larry Frohman</dc:creator>
  <cp:lastModifiedBy>shonar pilania</cp:lastModifiedBy>
  <cp:revision>14</cp:revision>
  <dcterms:created xsi:type="dcterms:W3CDTF">2022-03-14T12:50:37Z</dcterms:created>
  <dcterms:modified xsi:type="dcterms:W3CDTF">2023-10-06T21:14:48Z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0x0101001BB406ACBDCA5642AD7DA0405E184CB7</vt:lpwstr>
  </property>
</Properties>
</file>