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8" r:id="rId2"/>
    <p:sldId id="259" r:id="rId3"/>
    <p:sldId id="260" r:id="rId4"/>
    <p:sldId id="261" r:id="rId5"/>
    <p:sldId id="262" r:id="rId6"/>
    <p:sldId id="263" r:id="rId7"/>
    <p:sldId id="419" r:id="rId8"/>
    <p:sldId id="418" r:id="rId9"/>
    <p:sldId id="421" r:id="rId10"/>
    <p:sldId id="420" r:id="rId11"/>
    <p:sldId id="459" r:id="rId12"/>
    <p:sldId id="423" r:id="rId13"/>
    <p:sldId id="455" r:id="rId14"/>
    <p:sldId id="438" r:id="rId15"/>
    <p:sldId id="272" r:id="rId16"/>
    <p:sldId id="264" r:id="rId17"/>
    <p:sldId id="424" r:id="rId18"/>
    <p:sldId id="457" r:id="rId19"/>
    <p:sldId id="304" r:id="rId20"/>
    <p:sldId id="269" r:id="rId21"/>
    <p:sldId id="265" r:id="rId22"/>
    <p:sldId id="425" r:id="rId23"/>
    <p:sldId id="431" r:id="rId24"/>
    <p:sldId id="441" r:id="rId25"/>
    <p:sldId id="428" r:id="rId26"/>
    <p:sldId id="427" r:id="rId27"/>
    <p:sldId id="436" r:id="rId28"/>
    <p:sldId id="449" r:id="rId29"/>
    <p:sldId id="450" r:id="rId30"/>
    <p:sldId id="451" r:id="rId31"/>
    <p:sldId id="452" r:id="rId32"/>
    <p:sldId id="454" r:id="rId33"/>
    <p:sldId id="453" r:id="rId34"/>
    <p:sldId id="445" r:id="rId35"/>
    <p:sldId id="446" r:id="rId36"/>
    <p:sldId id="267" r:id="rId37"/>
    <p:sldId id="447" r:id="rId38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57"/>
    <a:srgbClr val="008588"/>
    <a:srgbClr val="007072"/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704" autoAdjust="0"/>
    <p:restoredTop sz="95231"/>
  </p:normalViewPr>
  <p:slideViewPr>
    <p:cSldViewPr snapToGrid="0">
      <p:cViewPr varScale="1">
        <p:scale>
          <a:sx n="89" d="100"/>
          <a:sy n="89" d="100"/>
        </p:scale>
        <p:origin x="184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CE276-F0BC-401B-974D-A8480C270D51}" type="datetimeFigureOut">
              <a:rPr lang="en-US" smtClean="0"/>
              <a:t>9/16/23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3573D-9208-4F6C-BC32-6F4D2874A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82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874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0D3EB-3236-4511-BF64-DA960EC7CBF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728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0D3EB-3236-4511-BF64-DA960EC7CBF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854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3573D-9208-4F6C-BC32-6F4D2874A65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54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0D3EB-3236-4511-BF64-DA960EC7CBF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805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0D3EB-3236-4511-BF64-DA960EC7CBF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84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287DA4-BA3A-D748-A807-E27C168746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0D3EB-3236-4511-BF64-DA960EC7CBF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300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0D3EB-3236-4511-BF64-DA960EC7CBF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571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87DA4-BA3A-D748-A807-E27C1687466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58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0D3EB-3236-4511-BF64-DA960EC7CBF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612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0D3EB-3236-4511-BF64-DA960EC7CBF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992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0D3EB-3236-4511-BF64-DA960EC7CBF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5699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3573D-9208-4F6C-BC32-6F4D2874A65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184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3573D-9208-4F6C-BC32-6F4D2874A65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86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0D3EB-3236-4511-BF64-DA960EC7CBF0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1257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0D3EB-3236-4511-BF64-DA960EC7CBF0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140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4" y="5829698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7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91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8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2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85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3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2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326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15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63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10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38125" y="1404001"/>
            <a:ext cx="11620800" cy="45015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3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0400" y="129600"/>
            <a:ext cx="3996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C6796C0-0133-4DD7-89B5-ABF0770FD5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656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38125" y="1404001"/>
            <a:ext cx="11620800" cy="45015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3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0400" y="129600"/>
            <a:ext cx="3996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C6796C0-0133-4DD7-89B5-ABF0770FD5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595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38125" y="1404001"/>
            <a:ext cx="11620800" cy="45015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3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0400" y="129600"/>
            <a:ext cx="3996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C6796C0-0133-4DD7-89B5-ABF0770FD5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034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38125" y="1404001"/>
            <a:ext cx="11620800" cy="45015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3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0400" y="129600"/>
            <a:ext cx="3996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C6796C0-0133-4DD7-89B5-ABF0770FD5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31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3"/>
            <a:ext cx="9866243" cy="382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78904" y="5829698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5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hyperlink" Target="https://collections.lib.utah.edu/details?id=189335&amp;page=2&amp;q=sort_type_t%3A%28Image+OR+Image%2FStillImage%29+AND+papilledema&amp;fd=type" TargetMode="Externa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notesSlide" Target="../notesSlides/notesSlid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99050" y="1947455"/>
            <a:ext cx="11593903" cy="23876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rgbClr val="00707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Idiopathic Intracranial Hypertension </a:t>
            </a:r>
            <a:br>
              <a:rPr lang="en-US" sz="4800" b="1" dirty="0">
                <a:solidFill>
                  <a:srgbClr val="00707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4800" b="1" dirty="0">
                <a:solidFill>
                  <a:srgbClr val="00707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and </a:t>
            </a:r>
            <a:br>
              <a:rPr lang="en-US" sz="4800" b="1" dirty="0">
                <a:solidFill>
                  <a:srgbClr val="00707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4800" b="1" dirty="0">
                <a:solidFill>
                  <a:srgbClr val="00707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Visual Loss </a:t>
            </a:r>
            <a:br>
              <a:rPr lang="en-US" sz="4800" b="1" dirty="0">
                <a:solidFill>
                  <a:srgbClr val="00707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800" b="1" dirty="0">
              <a:solidFill>
                <a:srgbClr val="0070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60576" y="4479780"/>
            <a:ext cx="9270848" cy="165576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707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Marie A. Di Nome MD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>
                <a:solidFill>
                  <a:srgbClr val="00707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Consultant,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>
                <a:solidFill>
                  <a:srgbClr val="00707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Ophthalmology &amp; Neuro-Surgery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>
                <a:solidFill>
                  <a:srgbClr val="00707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Mayo Clinic Arizona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B3F285-C4CA-47F2-9928-4641F216A8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327" y="134327"/>
            <a:ext cx="5492972" cy="1176631"/>
          </a:xfrm>
          <a:prstGeom prst="rect">
            <a:avLst/>
          </a:prstGeom>
        </p:spPr>
      </p:pic>
      <p:pic>
        <p:nvPicPr>
          <p:cNvPr id="8" name="Audio Recording Sep 10, 2023 at 11:40:35 AM">
            <a:hlinkClick r:id="" action="ppaction://media"/>
            <a:extLst>
              <a:ext uri="{FF2B5EF4-FFF2-40B4-BE49-F238E27FC236}">
                <a16:creationId xmlns:a16="http://schemas.microsoft.com/office/drawing/2014/main" id="{5B299401-E7B3-FB93-A1F1-620AD3CE14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4"/>
    </mc:Choice>
    <mc:Fallback xmlns="">
      <p:transition spd="slow" advTm="24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05859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21-Year-Old female goes for her annual eye exam…</a:t>
            </a:r>
            <a:endParaRPr lang="en-US" sz="3600" dirty="0">
              <a:solidFill>
                <a:srgbClr val="007072"/>
              </a:solidFill>
              <a:cs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839091" y="1609525"/>
            <a:ext cx="9727579" cy="4571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005557"/>
                </a:solidFill>
                <a:cs typeface="Arial" panose="020B0604020202020204" pitchFamily="34" charset="0"/>
              </a:rPr>
              <a:t>Wanted to get new spectacles</a:t>
            </a:r>
          </a:p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005557"/>
                </a:solidFill>
                <a:cs typeface="Arial" panose="020B0604020202020204" pitchFamily="34" charset="0"/>
              </a:rPr>
              <a:t>Technician asked if any having blurry vision or diplopia and, surprisingly she realized “yes” </a:t>
            </a:r>
          </a:p>
          <a:p>
            <a:pPr>
              <a:lnSpc>
                <a:spcPct val="90000"/>
              </a:lnSpc>
            </a:pPr>
            <a:endParaRPr lang="en-US" altLang="en-US" sz="3600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32" indent="-285744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971" indent="-228594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160" indent="-228594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349" indent="-228594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537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726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914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103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32" indent="-285744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971" indent="-228594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160" indent="-228594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349" indent="-228594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537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726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8914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103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Audio Recording Sep 10, 2023 at 11:41:01 AM">
            <a:hlinkClick r:id="" action="ppaction://media"/>
            <a:extLst>
              <a:ext uri="{FF2B5EF4-FFF2-40B4-BE49-F238E27FC236}">
                <a16:creationId xmlns:a16="http://schemas.microsoft.com/office/drawing/2014/main" id="{3F226EDC-41B3-3BBE-EF4F-9315879861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8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5"/>
    </mc:Choice>
    <mc:Fallback xmlns="">
      <p:transition spd="slow" advTm="10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70281-BD22-7A4B-8C3B-164AC034F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365125"/>
            <a:ext cx="11424621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21-Year-Old female goes for her annual eye exam…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55FCA-17A2-EBBC-6AAB-A16FD5068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Optometrist told her ”optic nerves swollen”</a:t>
            </a:r>
          </a:p>
          <a:p>
            <a:r>
              <a:rPr lang="en-US" dirty="0">
                <a:solidFill>
                  <a:srgbClr val="005557"/>
                </a:solidFill>
              </a:rPr>
              <a:t>Sent to local ED</a:t>
            </a:r>
          </a:p>
          <a:p>
            <a:r>
              <a:rPr lang="en-US" dirty="0">
                <a:solidFill>
                  <a:srgbClr val="005557"/>
                </a:solidFill>
              </a:rPr>
              <a:t>CT contrast head reported as “negative for mass lesions or enhancing abnormalities”</a:t>
            </a:r>
          </a:p>
        </p:txBody>
      </p:sp>
      <p:pic>
        <p:nvPicPr>
          <p:cNvPr id="10" name="Audio Recording Sep 10, 2023 at 12:25:34 PM">
            <a:hlinkClick r:id="" action="ppaction://media"/>
            <a:extLst>
              <a:ext uri="{FF2B5EF4-FFF2-40B4-BE49-F238E27FC236}">
                <a16:creationId xmlns:a16="http://schemas.microsoft.com/office/drawing/2014/main" id="{4DFB97B1-4169-9BBB-CEC8-7A64EA1FF1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1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754"/>
    </mc:Choice>
    <mc:Fallback xmlns="">
      <p:transition spd="slow" advTm="31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212A2-83C6-67E0-A362-AC6C458DD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22" y="365125"/>
            <a:ext cx="11725836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21-Year-Old female goes for her annual eye exam…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364CC-1EF9-3A4E-F65A-D4DF8D596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Vision continues to be blurry</a:t>
            </a:r>
          </a:p>
          <a:p>
            <a:r>
              <a:rPr lang="en-US" dirty="0">
                <a:solidFill>
                  <a:srgbClr val="005557"/>
                </a:solidFill>
              </a:rPr>
              <a:t>Returned to ED</a:t>
            </a:r>
          </a:p>
          <a:p>
            <a:r>
              <a:rPr lang="en-US" dirty="0">
                <a:solidFill>
                  <a:srgbClr val="005557"/>
                </a:solidFill>
              </a:rPr>
              <a:t>Spinal tap- told opening pressure “high”</a:t>
            </a:r>
          </a:p>
          <a:p>
            <a:r>
              <a:rPr lang="en-US" dirty="0">
                <a:solidFill>
                  <a:srgbClr val="005557"/>
                </a:solidFill>
              </a:rPr>
              <a:t>Started on acetazolamide 250mg BID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88AF8D-819E-943C-C808-E4C8D63E12AD}"/>
              </a:ext>
            </a:extLst>
          </p:cNvPr>
          <p:cNvSpPr txBox="1"/>
          <p:nvPr/>
        </p:nvSpPr>
        <p:spPr>
          <a:xfrm>
            <a:off x="9581963" y="2041580"/>
            <a:ext cx="165045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CSF content: </a:t>
            </a:r>
          </a:p>
          <a:p>
            <a:r>
              <a:rPr lang="en-US" sz="20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WBC 5</a:t>
            </a:r>
          </a:p>
          <a:p>
            <a:r>
              <a:rPr lang="en-US" sz="20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RBC </a:t>
            </a:r>
            <a:r>
              <a:rPr lang="en-US" sz="200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10 </a:t>
            </a:r>
            <a:endParaRPr lang="en-US" sz="2000" dirty="0">
              <a:highlight>
                <a:srgbClr val="C0C0C0"/>
              </a:highlight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  <a:p>
            <a:r>
              <a:rPr lang="en-US" sz="20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RBC 4</a:t>
            </a:r>
          </a:p>
          <a:p>
            <a:r>
              <a:rPr lang="en-US" sz="20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glucose 52</a:t>
            </a:r>
          </a:p>
          <a:p>
            <a:r>
              <a:rPr lang="en-US" sz="20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protein 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D81FA7-A5E1-6FAB-20E6-31F191B577DB}"/>
              </a:ext>
            </a:extLst>
          </p:cNvPr>
          <p:cNvSpPr txBox="1"/>
          <p:nvPr/>
        </p:nvSpPr>
        <p:spPr>
          <a:xfrm>
            <a:off x="3147486" y="4579899"/>
            <a:ext cx="875047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>
                <a:effectLst/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-Normally, there are no RBCs in the cerebrospinal fluid,;</a:t>
            </a:r>
          </a:p>
          <a:p>
            <a:r>
              <a:rPr lang="en-US" sz="2000" b="0" i="0" dirty="0">
                <a:effectLst/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there should be no more than five WBCs per cubic millimeter of CSF</a:t>
            </a:r>
          </a:p>
          <a:p>
            <a:r>
              <a:rPr lang="en-US" sz="2000" b="0" i="0" dirty="0">
                <a:effectLst/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-If your fluid contains RBCs, this may indicate bleeding</a:t>
            </a:r>
            <a:r>
              <a:rPr lang="en-US" sz="20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or </a:t>
            </a:r>
            <a:r>
              <a:rPr lang="en-US" sz="2000" b="0" i="0" dirty="0">
                <a:effectLst/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</a:t>
            </a:r>
          </a:p>
          <a:p>
            <a:r>
              <a:rPr lang="en-US" sz="2000" b="0" i="0" dirty="0">
                <a:effectLst/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possibly a traumatic tap (blood leaked into the fluid sample during collection)</a:t>
            </a:r>
          </a:p>
          <a:p>
            <a:r>
              <a:rPr lang="en-US" sz="2000" b="0" i="0" dirty="0">
                <a:effectLst/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CSF glucose 50-80 mg/dL</a:t>
            </a:r>
          </a:p>
          <a:p>
            <a:r>
              <a:rPr lang="en-US" sz="20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CSF protein 15-40 mg/dL</a:t>
            </a:r>
            <a:endParaRPr lang="en-US" sz="2000" b="0" i="0" dirty="0">
              <a:effectLst/>
              <a:highlight>
                <a:srgbClr val="C0C0C0"/>
              </a:highlight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  <a:p>
            <a:r>
              <a:rPr lang="en-US" sz="2000" b="0" i="0" dirty="0">
                <a:effectLst/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.</a:t>
            </a:r>
            <a:endParaRPr lang="en-US" sz="2000" dirty="0">
              <a:highlight>
                <a:srgbClr val="C0C0C0"/>
              </a:highlight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pic>
        <p:nvPicPr>
          <p:cNvPr id="14" name="Audio Recording Sep 10, 2023 at 12:26:57 PM">
            <a:hlinkClick r:id="" action="ppaction://media"/>
            <a:extLst>
              <a:ext uri="{FF2B5EF4-FFF2-40B4-BE49-F238E27FC236}">
                <a16:creationId xmlns:a16="http://schemas.microsoft.com/office/drawing/2014/main" id="{C109A796-9D6E-C57D-1AB2-2C25D4EBEE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9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88"/>
    </mc:Choice>
    <mc:Fallback xmlns="">
      <p:transition spd="slow" advTm="31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DB7B4-9F3D-3970-BAD8-0D3497054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7" y="365125"/>
            <a:ext cx="11790381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5557"/>
                </a:solidFill>
                <a:cs typeface="Arial" panose="020B0604020202020204" pitchFamily="34" charset="0"/>
              </a:rPr>
              <a:t>21-Year-Old female referred to neuro-ophthalmology for papilledema </a:t>
            </a:r>
            <a:endParaRPr lang="en-US" sz="3600" dirty="0">
              <a:solidFill>
                <a:srgbClr val="005557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0FD5C-1F7B-D57C-930C-28C07D48E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Blurry vision OD &gt; OS</a:t>
            </a:r>
          </a:p>
          <a:p>
            <a:r>
              <a:rPr lang="en-US" dirty="0">
                <a:solidFill>
                  <a:srgbClr val="005557"/>
                </a:solidFill>
              </a:rPr>
              <a:t>“graying out of vision” OU with postural changes x 3 months</a:t>
            </a:r>
          </a:p>
          <a:p>
            <a:r>
              <a:rPr lang="en-US" dirty="0">
                <a:solidFill>
                  <a:srgbClr val="005557"/>
                </a:solidFill>
              </a:rPr>
              <a:t>Transient horizontal diplopia</a:t>
            </a:r>
          </a:p>
          <a:p>
            <a:r>
              <a:rPr lang="en-US" dirty="0">
                <a:solidFill>
                  <a:srgbClr val="005557"/>
                </a:solidFill>
              </a:rPr>
              <a:t>Headaches x 3-4 months; daily pain; “can hear heartbeat in ears”; somewhat less  on new medication</a:t>
            </a:r>
          </a:p>
          <a:p>
            <a:r>
              <a:rPr lang="en-US" dirty="0">
                <a:solidFill>
                  <a:srgbClr val="005557"/>
                </a:solidFill>
              </a:rPr>
              <a:t>Compliant with acetazolamide x 6 weeks (started at 500 mg daily and then increased to 500 mg BID x 2 weeks)</a:t>
            </a:r>
          </a:p>
          <a:p>
            <a:endParaRPr lang="en-US" dirty="0">
              <a:solidFill>
                <a:srgbClr val="005557"/>
              </a:solidFill>
            </a:endParaRPr>
          </a:p>
          <a:p>
            <a:endParaRPr lang="en-US" dirty="0">
              <a:solidFill>
                <a:srgbClr val="005557"/>
              </a:solidFill>
            </a:endParaRPr>
          </a:p>
          <a:p>
            <a:endParaRPr lang="en-US" dirty="0">
              <a:solidFill>
                <a:srgbClr val="005557"/>
              </a:solidFill>
            </a:endParaRPr>
          </a:p>
        </p:txBody>
      </p:sp>
      <p:pic>
        <p:nvPicPr>
          <p:cNvPr id="9" name="Audio 8">
            <a:extLst>
              <a:ext uri="{FF2B5EF4-FFF2-40B4-BE49-F238E27FC236}">
                <a16:creationId xmlns:a16="http://schemas.microsoft.com/office/drawing/2014/main" id="{DE57D6D6-7663-EF6F-8580-392E3C09C9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7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914"/>
    </mc:Choice>
    <mc:Fallback xmlns="">
      <p:transition spd="slow" advTm="1319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14D05-8F57-53DC-6C0E-9A2A663DB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68" y="365125"/>
            <a:ext cx="11117132" cy="1325563"/>
          </a:xfrm>
        </p:spPr>
        <p:txBody>
          <a:bodyPr/>
          <a:lstStyle/>
          <a:p>
            <a:r>
              <a:rPr lang="en-US" sz="4000" dirty="0">
                <a:solidFill>
                  <a:srgbClr val="005557"/>
                </a:solidFill>
                <a:cs typeface="Arial" panose="020B0604020202020204" pitchFamily="34" charset="0"/>
              </a:rPr>
              <a:t>21-Year-Old female referred for papilledema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AE09C-34E1-8A31-2091-90716D7FF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No prior medical concerns</a:t>
            </a:r>
          </a:p>
          <a:p>
            <a:r>
              <a:rPr lang="en-US" dirty="0">
                <a:solidFill>
                  <a:srgbClr val="005557"/>
                </a:solidFill>
              </a:rPr>
              <a:t>No use of tetracycline/minocycline/doxycycline, </a:t>
            </a:r>
            <a:r>
              <a:rPr lang="en-US" dirty="0" err="1">
                <a:solidFill>
                  <a:srgbClr val="005557"/>
                </a:solidFill>
              </a:rPr>
              <a:t>retin-A</a:t>
            </a:r>
            <a:r>
              <a:rPr lang="en-US" dirty="0">
                <a:solidFill>
                  <a:srgbClr val="005557"/>
                </a:solidFill>
              </a:rPr>
              <a:t> products</a:t>
            </a:r>
          </a:p>
          <a:p>
            <a:r>
              <a:rPr lang="en-US" dirty="0">
                <a:solidFill>
                  <a:srgbClr val="005557"/>
                </a:solidFill>
              </a:rPr>
              <a:t>20 </a:t>
            </a:r>
            <a:r>
              <a:rPr lang="en-US" dirty="0" err="1">
                <a:solidFill>
                  <a:srgbClr val="005557"/>
                </a:solidFill>
              </a:rPr>
              <a:t>lb</a:t>
            </a:r>
            <a:r>
              <a:rPr lang="en-US" dirty="0">
                <a:solidFill>
                  <a:srgbClr val="005557"/>
                </a:solidFill>
              </a:rPr>
              <a:t> weight gain x one year</a:t>
            </a:r>
          </a:p>
          <a:p>
            <a:endParaRPr lang="en-US" dirty="0"/>
          </a:p>
        </p:txBody>
      </p:sp>
      <p:pic>
        <p:nvPicPr>
          <p:cNvPr id="9" name="Audio 8">
            <a:extLst>
              <a:ext uri="{FF2B5EF4-FFF2-40B4-BE49-F238E27FC236}">
                <a16:creationId xmlns:a16="http://schemas.microsoft.com/office/drawing/2014/main" id="{A2CDDF35-6285-1059-2BFA-FFFF29E5F6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5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33"/>
    </mc:Choice>
    <mc:Fallback xmlns="">
      <p:transition spd="slow" advTm="17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B0DDF-2FBA-C95E-A8DE-02FAA15E3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365125"/>
            <a:ext cx="11115675" cy="1325563"/>
          </a:xfrm>
        </p:spPr>
        <p:txBody>
          <a:bodyPr/>
          <a:lstStyle/>
          <a:p>
            <a:r>
              <a:rPr lang="en-US" sz="4000" dirty="0">
                <a:solidFill>
                  <a:srgbClr val="005557"/>
                </a:solidFill>
                <a:cs typeface="Arial" panose="020B0604020202020204" pitchFamily="34" charset="0"/>
              </a:rPr>
              <a:t>21-Year-Old female referred for papilledema </a:t>
            </a:r>
            <a:endParaRPr lang="en-US" dirty="0">
              <a:solidFill>
                <a:srgbClr val="0118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94600AA-23A8-5581-FF5D-48854A9345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635038"/>
              </p:ext>
            </p:extLst>
          </p:nvPr>
        </p:nvGraphicFramePr>
        <p:xfrm>
          <a:off x="492126" y="2280013"/>
          <a:ext cx="11207748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1466">
                  <a:extLst>
                    <a:ext uri="{9D8B030D-6E8A-4147-A177-3AD203B41FA5}">
                      <a16:colId xmlns:a16="http://schemas.microsoft.com/office/drawing/2014/main" val="3100147874"/>
                    </a:ext>
                  </a:extLst>
                </a:gridCol>
                <a:gridCol w="3758141">
                  <a:extLst>
                    <a:ext uri="{9D8B030D-6E8A-4147-A177-3AD203B41FA5}">
                      <a16:colId xmlns:a16="http://schemas.microsoft.com/office/drawing/2014/main" val="2068160960"/>
                    </a:ext>
                  </a:extLst>
                </a:gridCol>
                <a:gridCol w="3758141">
                  <a:extLst>
                    <a:ext uri="{9D8B030D-6E8A-4147-A177-3AD203B41FA5}">
                      <a16:colId xmlns:a16="http://schemas.microsoft.com/office/drawing/2014/main" val="3995978333"/>
                    </a:ext>
                  </a:extLst>
                </a:gridCol>
              </a:tblGrid>
              <a:tr h="497840">
                <a:tc>
                  <a:txBody>
                    <a:bodyPr/>
                    <a:lstStyle/>
                    <a:p>
                      <a:endParaRPr lang="en-US" sz="2700" dirty="0">
                        <a:solidFill>
                          <a:srgbClr val="005557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Right Eye OD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Left Eye 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55488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Vision 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20/20-2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20/20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27782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Ishihara Color Plates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11/11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11/11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511790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Pupils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Brisk, No RAPD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Brisk, RAPD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968427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EOM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Full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297070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IOP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rgbClr val="005557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014180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26C1A-9F8E-7E23-1B71-864E3231B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C98144-EF19-8356-243C-5065520F8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E14D-4218-D743-BB5B-B907FBBABC6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1901DE-33FA-5B4B-9357-FF31F6329C6C}"/>
              </a:ext>
            </a:extLst>
          </p:cNvPr>
          <p:cNvSpPr txBox="1"/>
          <p:nvPr/>
        </p:nvSpPr>
        <p:spPr>
          <a:xfrm>
            <a:off x="492126" y="1560467"/>
            <a:ext cx="16169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55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BMI 66.3</a:t>
            </a:r>
          </a:p>
          <a:p>
            <a:r>
              <a:rPr lang="en-US" sz="2400" dirty="0">
                <a:solidFill>
                  <a:srgbClr val="0055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 127/84</a:t>
            </a:r>
          </a:p>
        </p:txBody>
      </p:sp>
      <p:pic>
        <p:nvPicPr>
          <p:cNvPr id="11" name="Audio 10">
            <a:extLst>
              <a:ext uri="{FF2B5EF4-FFF2-40B4-BE49-F238E27FC236}">
                <a16:creationId xmlns:a16="http://schemas.microsoft.com/office/drawing/2014/main" id="{55631D80-398C-F16D-E674-8698C4F627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7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04"/>
    </mc:Choice>
    <mc:Fallback xmlns="">
      <p:transition spd="slow" advTm="45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ED722-0F5A-92E4-C81C-C5A9ECF6E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15" y="1739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5557"/>
                </a:solidFill>
              </a:rPr>
              <a:t>Grade 2 papilledema</a:t>
            </a:r>
          </a:p>
        </p:txBody>
      </p:sp>
      <p:pic>
        <p:nvPicPr>
          <p:cNvPr id="7" name="Content Placeholder 6" descr="A picture containing indoor, dark&#10;&#10;Description automatically generated">
            <a:extLst>
              <a:ext uri="{FF2B5EF4-FFF2-40B4-BE49-F238E27FC236}">
                <a16:creationId xmlns:a16="http://schemas.microsoft.com/office/drawing/2014/main" id="{C0929576-EFDD-44F7-4C0C-A6F4862A10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6" t="15110" r="18126" b="14945"/>
          <a:stretch/>
        </p:blipFill>
        <p:spPr>
          <a:xfrm>
            <a:off x="881285" y="1027906"/>
            <a:ext cx="4892701" cy="447452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72BDD1-4680-AA6D-D6C3-6DE3870C6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26310-7C5E-660E-8CDA-2C8A362AD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E14D-4218-D743-BB5B-B907FBBABC6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Picture 8" descr="A close-up of a planet&#10;&#10;Description automatically generated with low confidence">
            <a:extLst>
              <a:ext uri="{FF2B5EF4-FFF2-40B4-BE49-F238E27FC236}">
                <a16:creationId xmlns:a16="http://schemas.microsoft.com/office/drawing/2014/main" id="{425B5AA5-BB98-9974-3419-83E9D0446D4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4" t="18930" r="17639" b="18930"/>
          <a:stretch/>
        </p:blipFill>
        <p:spPr>
          <a:xfrm>
            <a:off x="6418015" y="1027906"/>
            <a:ext cx="4935785" cy="4474520"/>
          </a:xfrm>
          <a:prstGeom prst="rect">
            <a:avLst/>
          </a:prstGeom>
        </p:spPr>
      </p:pic>
      <p:pic>
        <p:nvPicPr>
          <p:cNvPr id="10" name="Audio 9">
            <a:extLst>
              <a:ext uri="{FF2B5EF4-FFF2-40B4-BE49-F238E27FC236}">
                <a16:creationId xmlns:a16="http://schemas.microsoft.com/office/drawing/2014/main" id="{09E2FB97-6F29-55CB-0898-30D4E6D137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0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36"/>
    </mc:Choice>
    <mc:Fallback xmlns="">
      <p:transition spd="slow" advTm="31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2C9BB-A7BC-F671-0E40-4ABAAC8C3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16F00858-C1EF-BF52-A210-EE54CB51AE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7" t="3694" r="5866" b="2975"/>
          <a:stretch/>
        </p:blipFill>
        <p:spPr>
          <a:xfrm>
            <a:off x="3591338" y="136524"/>
            <a:ext cx="5009323" cy="6059967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40FC00-DF31-3DD9-6E3E-A4000F705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48AEC9-7254-53EE-111D-45BA8C9B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E14D-4218-D743-BB5B-B907FBBABC6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542AAC-3F56-1D74-3D31-3D7E90BA55DE}"/>
              </a:ext>
            </a:extLst>
          </p:cNvPr>
          <p:cNvSpPr txBox="1"/>
          <p:nvPr/>
        </p:nvSpPr>
        <p:spPr>
          <a:xfrm>
            <a:off x="1695236" y="4422283"/>
            <a:ext cx="12458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RNFL</a:t>
            </a:r>
          </a:p>
          <a:p>
            <a:r>
              <a:rPr lang="en-US" sz="24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OD 185</a:t>
            </a:r>
          </a:p>
          <a:p>
            <a:r>
              <a:rPr lang="en-US" sz="24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OS 209</a:t>
            </a:r>
          </a:p>
        </p:txBody>
      </p:sp>
      <p:pic>
        <p:nvPicPr>
          <p:cNvPr id="9" name="Audio 8">
            <a:extLst>
              <a:ext uri="{FF2B5EF4-FFF2-40B4-BE49-F238E27FC236}">
                <a16:creationId xmlns:a16="http://schemas.microsoft.com/office/drawing/2014/main" id="{07F19068-4E9F-5676-C415-6DFC66247A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43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37"/>
    </mc:Choice>
    <mc:Fallback xmlns="">
      <p:transition spd="slow" advTm="508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683F4-6D5A-04EF-3AA6-8C8DEB371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 descr="A picture containing text, electronics, vector graphics&#10;&#10;Description automatically generated">
            <a:extLst>
              <a:ext uri="{FF2B5EF4-FFF2-40B4-BE49-F238E27FC236}">
                <a16:creationId xmlns:a16="http://schemas.microsoft.com/office/drawing/2014/main" id="{BCB55236-3EEE-5513-81A7-09CF9851C1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04" t="8950" r="3295"/>
          <a:stretch/>
        </p:blipFill>
        <p:spPr>
          <a:xfrm>
            <a:off x="7213600" y="559008"/>
            <a:ext cx="3952840" cy="476687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258505-89C4-72C2-A69D-A678DCF36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EB4B5C-F210-E7D8-3274-29DEF3EF8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A9E14D-4218-D743-BB5B-B907FBBABC6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picture containing text, electronics, vector graphics&#10;&#10;Description automatically generated">
            <a:extLst>
              <a:ext uri="{FF2B5EF4-FFF2-40B4-BE49-F238E27FC236}">
                <a16:creationId xmlns:a16="http://schemas.microsoft.com/office/drawing/2014/main" id="{DF135629-E512-6CB1-575F-6222C4683A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" t="7999" r="62584"/>
          <a:stretch/>
        </p:blipFill>
        <p:spPr>
          <a:xfrm>
            <a:off x="1985541" y="493200"/>
            <a:ext cx="4289429" cy="48984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099FEC5-D6A6-FBC5-E3A2-4721FDEEDBDC}"/>
              </a:ext>
            </a:extLst>
          </p:cNvPr>
          <p:cNvSpPr txBox="1"/>
          <p:nvPr/>
        </p:nvSpPr>
        <p:spPr>
          <a:xfrm>
            <a:off x="2726438" y="5541296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5557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Nasal hemifield defect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1230E5-B54E-FDEE-0BC4-0974349FF62A}"/>
              </a:ext>
            </a:extLst>
          </p:cNvPr>
          <p:cNvSpPr txBox="1"/>
          <p:nvPr/>
        </p:nvSpPr>
        <p:spPr>
          <a:xfrm>
            <a:off x="6930252" y="5403361"/>
            <a:ext cx="5070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55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Incomplete superior and inferior arcuate defects</a:t>
            </a:r>
          </a:p>
        </p:txBody>
      </p:sp>
      <p:pic>
        <p:nvPicPr>
          <p:cNvPr id="6" name="Audio Recording Sep 10, 2023 at 2:05:40 PM">
            <a:hlinkClick r:id="" action="ppaction://media"/>
            <a:extLst>
              <a:ext uri="{FF2B5EF4-FFF2-40B4-BE49-F238E27FC236}">
                <a16:creationId xmlns:a16="http://schemas.microsoft.com/office/drawing/2014/main" id="{F2590085-D1DF-17BD-A813-B0198AFDB8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5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403586-85DF-E646-4C43-A4C649FC3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t="23615" r="8883" b="33710"/>
          <a:stretch/>
        </p:blipFill>
        <p:spPr>
          <a:xfrm>
            <a:off x="75536" y="1025449"/>
            <a:ext cx="5670470" cy="3746876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9680D2F-77A7-A0A0-363C-BEE9D06395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6" t="6143" r="16838" b="4769"/>
          <a:stretch/>
        </p:blipFill>
        <p:spPr>
          <a:xfrm>
            <a:off x="5915446" y="166562"/>
            <a:ext cx="3988413" cy="4674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EF4D81-CAD0-B5BA-2F1F-8BAE1B0D9B05}"/>
              </a:ext>
            </a:extLst>
          </p:cNvPr>
          <p:cNvSpPr txBox="1"/>
          <p:nvPr/>
        </p:nvSpPr>
        <p:spPr>
          <a:xfrm>
            <a:off x="6096000" y="812936"/>
            <a:ext cx="9932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--------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D26B17-D973-2A97-F763-AA62796FCC07}"/>
              </a:ext>
            </a:extLst>
          </p:cNvPr>
          <p:cNvSpPr txBox="1"/>
          <p:nvPr/>
        </p:nvSpPr>
        <p:spPr>
          <a:xfrm>
            <a:off x="425530" y="194452"/>
            <a:ext cx="42562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5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MRI brain/orbit w/wo contrast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55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Optic nerve sheath distention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5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05A7C6-173C-F3D3-1660-8B64D5A46603}"/>
              </a:ext>
            </a:extLst>
          </p:cNvPr>
          <p:cNvSpPr txBox="1"/>
          <p:nvPr/>
        </p:nvSpPr>
        <p:spPr>
          <a:xfrm>
            <a:off x="9903859" y="194452"/>
            <a:ext cx="23102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5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MRV head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55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venous thrombosis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5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5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Audio Recording Sep 10, 2023 at 2:02:15 PM">
            <a:hlinkClick r:id="" action="ppaction://media"/>
            <a:extLst>
              <a:ext uri="{FF2B5EF4-FFF2-40B4-BE49-F238E27FC236}">
                <a16:creationId xmlns:a16="http://schemas.microsoft.com/office/drawing/2014/main" id="{E4900EE9-83B8-23E9-B4D2-D4D7871772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60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16BEB-8B1B-9588-B042-505913C78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Lumbar Puncture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B1864-B820-A266-7B9B-D3C845BDA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5557"/>
              </a:buClr>
            </a:pPr>
            <a:r>
              <a:rPr lang="en-US" sz="32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Opening pressure 36 cm H20</a:t>
            </a:r>
          </a:p>
          <a:p>
            <a:pPr>
              <a:buClr>
                <a:srgbClr val="005557"/>
              </a:buClr>
            </a:pPr>
            <a:r>
              <a:rPr lang="en-US" sz="32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CSF analysis normal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54E1E3-2D41-8B1B-6A55-6164C5073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50D9D-ED40-EBC0-870C-E8FE1EC08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A9E14D-4218-D743-BB5B-B907FBBABC6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B6D2AF-90C3-4F1A-6701-C504BF0CC61D}"/>
              </a:ext>
            </a:extLst>
          </p:cNvPr>
          <p:cNvSpPr txBox="1"/>
          <p:nvPr/>
        </p:nvSpPr>
        <p:spPr>
          <a:xfrm>
            <a:off x="6944575" y="4122057"/>
            <a:ext cx="410144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What’s your diagnosis?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What Next?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What to consider? </a:t>
            </a:r>
          </a:p>
        </p:txBody>
      </p:sp>
      <p:pic>
        <p:nvPicPr>
          <p:cNvPr id="10" name="Audio Recording Sep 10, 2023 at 1:06:53 PM">
            <a:hlinkClick r:id="" action="ppaction://media"/>
            <a:extLst>
              <a:ext uri="{FF2B5EF4-FFF2-40B4-BE49-F238E27FC236}">
                <a16:creationId xmlns:a16="http://schemas.microsoft.com/office/drawing/2014/main" id="{6F024E94-3230-F5EB-2A4D-359341F37C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93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042"/>
    </mc:Choice>
    <mc:Fallback xmlns="">
      <p:transition spd="slow" advTm="96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403586-85DF-E646-4C43-A4C649FC3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t="23615" r="8883" b="33710"/>
          <a:stretch/>
        </p:blipFill>
        <p:spPr>
          <a:xfrm>
            <a:off x="425530" y="1056374"/>
            <a:ext cx="5670470" cy="3746876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9680D2F-77A7-A0A0-363C-BEE9D06395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6" t="6143" r="16838" b="4769"/>
          <a:stretch/>
        </p:blipFill>
        <p:spPr>
          <a:xfrm>
            <a:off x="6182333" y="189907"/>
            <a:ext cx="3988413" cy="4674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EF4D81-CAD0-B5BA-2F1F-8BAE1B0D9B05}"/>
              </a:ext>
            </a:extLst>
          </p:cNvPr>
          <p:cNvSpPr txBox="1"/>
          <p:nvPr/>
        </p:nvSpPr>
        <p:spPr>
          <a:xfrm>
            <a:off x="6096000" y="812936"/>
            <a:ext cx="9932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00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--------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D26B17-D973-2A97-F763-AA62796FCC07}"/>
              </a:ext>
            </a:extLst>
          </p:cNvPr>
          <p:cNvSpPr txBox="1"/>
          <p:nvPr/>
        </p:nvSpPr>
        <p:spPr>
          <a:xfrm>
            <a:off x="425530" y="656118"/>
            <a:ext cx="4256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5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MRI brain/orbit w/wo contrast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05A7C6-173C-F3D3-1660-8B64D5A46603}"/>
              </a:ext>
            </a:extLst>
          </p:cNvPr>
          <p:cNvSpPr txBox="1"/>
          <p:nvPr/>
        </p:nvSpPr>
        <p:spPr>
          <a:xfrm>
            <a:off x="10170746" y="194453"/>
            <a:ext cx="1976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5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MRV normal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36E497-2322-31D8-4D94-3C6C4BC8A6A9}"/>
              </a:ext>
            </a:extLst>
          </p:cNvPr>
          <p:cNvSpPr txBox="1"/>
          <p:nvPr/>
        </p:nvSpPr>
        <p:spPr>
          <a:xfrm>
            <a:off x="4010165" y="5026023"/>
            <a:ext cx="689759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Common MR features of intracranial hypertension: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-Empty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sella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 (red arrow)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-Optic nerve sheath distention  (blue arrow)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-Posterior globe flattening (yellow arrows)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-Transverse venous sinus stenosis (orange arrow)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0B23F6B-EB3F-9808-99C3-8D5CC39B29E8}"/>
              </a:ext>
            </a:extLst>
          </p:cNvPr>
          <p:cNvCxnSpPr>
            <a:cxnSpLocks/>
          </p:cNvCxnSpPr>
          <p:nvPr/>
        </p:nvCxnSpPr>
        <p:spPr>
          <a:xfrm>
            <a:off x="1472339" y="1289989"/>
            <a:ext cx="730500" cy="65855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C80D492-216D-F337-908A-6257A7FFC995}"/>
              </a:ext>
            </a:extLst>
          </p:cNvPr>
          <p:cNvCxnSpPr>
            <a:cxnSpLocks/>
          </p:cNvCxnSpPr>
          <p:nvPr/>
        </p:nvCxnSpPr>
        <p:spPr>
          <a:xfrm flipH="1">
            <a:off x="4119946" y="1289989"/>
            <a:ext cx="684529" cy="67685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FE26F542-2C9F-7A5B-F8C5-5B58C5427135}"/>
              </a:ext>
            </a:extLst>
          </p:cNvPr>
          <p:cNvCxnSpPr>
            <a:cxnSpLocks/>
          </p:cNvCxnSpPr>
          <p:nvPr/>
        </p:nvCxnSpPr>
        <p:spPr>
          <a:xfrm flipV="1">
            <a:off x="6387488" y="3854422"/>
            <a:ext cx="410311" cy="418999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9D3B40F-F1A3-4D0A-B361-AA98EBAB3075}"/>
              </a:ext>
            </a:extLst>
          </p:cNvPr>
          <p:cNvCxnSpPr>
            <a:cxnSpLocks/>
          </p:cNvCxnSpPr>
          <p:nvPr/>
        </p:nvCxnSpPr>
        <p:spPr>
          <a:xfrm flipV="1">
            <a:off x="2591932" y="2999695"/>
            <a:ext cx="548640" cy="5486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29B3035-8082-3C33-1822-CBACF4672754}"/>
              </a:ext>
            </a:extLst>
          </p:cNvPr>
          <p:cNvCxnSpPr>
            <a:cxnSpLocks/>
          </p:cNvCxnSpPr>
          <p:nvPr/>
        </p:nvCxnSpPr>
        <p:spPr>
          <a:xfrm flipV="1">
            <a:off x="2003407" y="2489504"/>
            <a:ext cx="487754" cy="510191"/>
          </a:xfrm>
          <a:prstGeom prst="straightConnector1">
            <a:avLst/>
          </a:prstGeom>
          <a:ln w="539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udio Recording Sep 10, 2023 at 1:17:19 PM">
            <a:hlinkClick r:id="" action="ppaction://media"/>
            <a:extLst>
              <a:ext uri="{FF2B5EF4-FFF2-40B4-BE49-F238E27FC236}">
                <a16:creationId xmlns:a16="http://schemas.microsoft.com/office/drawing/2014/main" id="{5A93601C-D42F-FE51-8DF1-BC1FD54EDE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040"/>
    </mc:Choice>
    <mc:Fallback xmlns="">
      <p:transition spd="slow" advTm="67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endParaRPr lang="en-GB" dirty="0">
              <a:effectLst>
                <a:outerShdw blurRad="50800" dist="50800" algn="l" rotWithShape="0">
                  <a:schemeClr val="accent6">
                    <a:lumMod val="40000"/>
                    <a:lumOff val="6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Content Placeholder 6" descr="A close-up of a planet&#10;&#10;Description automatically generated with medium confidence">
            <a:extLst>
              <a:ext uri="{FF2B5EF4-FFF2-40B4-BE49-F238E27FC236}">
                <a16:creationId xmlns:a16="http://schemas.microsoft.com/office/drawing/2014/main" id="{CD88F877-D962-A04D-AEEC-0C85170571A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40" y="77592"/>
            <a:ext cx="6107923" cy="6015065"/>
          </a:xfr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C6796C0-0133-4DD7-89B5-ABF0770FD54C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BC0C2E-38BD-DB91-B8C2-67C2E6761096}"/>
              </a:ext>
            </a:extLst>
          </p:cNvPr>
          <p:cNvSpPr txBox="1"/>
          <p:nvPr/>
        </p:nvSpPr>
        <p:spPr>
          <a:xfrm>
            <a:off x="3009047" y="6338128"/>
            <a:ext cx="32415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81203A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NOVEL William F. Hoyt Collection</a:t>
            </a:r>
          </a:p>
          <a:p>
            <a:r>
              <a:rPr lang="en-US" sz="1100" dirty="0">
                <a:solidFill>
                  <a:srgbClr val="011893"/>
                </a:solidFill>
              </a:rPr>
              <a:t>https://</a:t>
            </a:r>
            <a:r>
              <a:rPr lang="en-US" sz="1100" dirty="0" err="1">
                <a:solidFill>
                  <a:srgbClr val="011893"/>
                </a:solidFill>
              </a:rPr>
              <a:t>collections.lib.utah.edu</a:t>
            </a:r>
            <a:r>
              <a:rPr lang="en-US" sz="1100" dirty="0">
                <a:solidFill>
                  <a:srgbClr val="011893"/>
                </a:solidFill>
              </a:rPr>
              <a:t>/ark:/87278/s6h73c8v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9C1F51-6E02-3359-5BA3-8D08DEDEF257}"/>
              </a:ext>
            </a:extLst>
          </p:cNvPr>
          <p:cNvSpPr txBox="1"/>
          <p:nvPr/>
        </p:nvSpPr>
        <p:spPr>
          <a:xfrm>
            <a:off x="6946123" y="353796"/>
            <a:ext cx="542648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5557"/>
                </a:solidFill>
              </a:rPr>
              <a:t>Learning Points: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557"/>
                </a:solidFill>
              </a:rPr>
              <a:t>Not every overweight young female with a </a:t>
            </a:r>
          </a:p>
          <a:p>
            <a:r>
              <a:rPr lang="en-US" sz="2000" dirty="0">
                <a:solidFill>
                  <a:srgbClr val="005557"/>
                </a:solidFill>
              </a:rPr>
              <a:t>headache has IIH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5557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557"/>
                </a:solidFill>
              </a:rPr>
              <a:t>And, not all optic nerve swelling is papilledema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5557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5557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5557"/>
              </a:solidFill>
            </a:endParaRPr>
          </a:p>
          <a:p>
            <a:r>
              <a:rPr lang="en-US" sz="2000" b="1" dirty="0">
                <a:solidFill>
                  <a:srgbClr val="005557"/>
                </a:solidFill>
              </a:rPr>
              <a:t>Work up for suspected papilledema: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557"/>
                </a:solidFill>
              </a:rPr>
              <a:t>Neuroimaging 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557"/>
                </a:solidFill>
              </a:rPr>
              <a:t>MRI brain/CT head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557"/>
                </a:solidFill>
              </a:rPr>
              <a:t>MR venogram brain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557"/>
                </a:solidFill>
              </a:rPr>
              <a:t>CSF analysis and opening pressure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557"/>
                </a:solidFill>
              </a:rPr>
              <a:t>Blood pressure </a:t>
            </a:r>
          </a:p>
        </p:txBody>
      </p:sp>
      <p:pic>
        <p:nvPicPr>
          <p:cNvPr id="9" name="Audio 8">
            <a:extLst>
              <a:ext uri="{FF2B5EF4-FFF2-40B4-BE49-F238E27FC236}">
                <a16:creationId xmlns:a16="http://schemas.microsoft.com/office/drawing/2014/main" id="{D4ED2119-B3D1-666D-7813-4BF66EA5D4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1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106"/>
    </mc:Choice>
    <mc:Fallback xmlns="">
      <p:transition spd="slow" advTm="801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804A8-236C-2851-46BC-0DFAE2445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725" y="129600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Idiopathic Intracranial Hypertension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ABF72-68F1-858C-5081-3D392DF81EA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also called Pseudotumor Cerebri (PTC)</a:t>
            </a:r>
          </a:p>
          <a:p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disorder of </a:t>
            </a:r>
            <a:r>
              <a:rPr lang="en-US" sz="3200" dirty="0" err="1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</a:t>
            </a:r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ICP of unknown cause</a:t>
            </a:r>
          </a:p>
          <a:p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classically taught as presenting in young, overweight women of childbearing age</a:t>
            </a:r>
          </a:p>
          <a:p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headaches</a:t>
            </a:r>
          </a:p>
          <a:p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bilateral optic nerve swelling</a:t>
            </a:r>
          </a:p>
          <a:p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rare, males</a:t>
            </a:r>
          </a:p>
          <a:p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onset with or worsen during pregnancy</a:t>
            </a:r>
          </a:p>
          <a:p>
            <a:endParaRPr lang="en-US" dirty="0">
              <a:solidFill>
                <a:srgbClr val="011893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F36F8-9E4E-46E7-799C-0204B4B90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C6796C0-0133-4DD7-89B5-ABF0770FD54C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2598CA17-885A-E786-ABC5-32471FA52F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7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70"/>
    </mc:Choice>
    <mc:Fallback xmlns="">
      <p:transition spd="slow" advTm="50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2E51F-C280-0984-F71B-2870060A2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21 year old female and papilledema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FA4CC-E219-E2DE-3D00-D4AB5646A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dirty="0">
                <a:solidFill>
                  <a:srgbClr val="005557"/>
                </a:solidFill>
                <a:effectLst/>
                <a:cs typeface="Arial" panose="020B0604020202020204" pitchFamily="34" charset="0"/>
              </a:rPr>
              <a:t>Wh</a:t>
            </a:r>
            <a:r>
              <a:rPr lang="en-US" sz="3200" dirty="0">
                <a:solidFill>
                  <a:srgbClr val="005557"/>
                </a:solidFill>
                <a:cs typeface="Arial" panose="020B0604020202020204" pitchFamily="34" charset="0"/>
              </a:rPr>
              <a:t>at to consider?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0" i="0" u="none" strike="noStrike" dirty="0">
                <a:solidFill>
                  <a:srgbClr val="005557"/>
                </a:solidFill>
                <a:effectLst/>
                <a:cs typeface="Arial" panose="020B0604020202020204" pitchFamily="34" charset="0"/>
              </a:rPr>
              <a:t>Patie</a:t>
            </a:r>
            <a:r>
              <a:rPr lang="en-US" sz="3200" dirty="0">
                <a:solidFill>
                  <a:srgbClr val="005557"/>
                </a:solidFill>
                <a:cs typeface="Arial" panose="020B0604020202020204" pitchFamily="34" charset="0"/>
              </a:rPr>
              <a:t>nt has already been on acetazolamide x 6 weeks </a:t>
            </a:r>
            <a:r>
              <a:rPr lang="en-US" dirty="0">
                <a:solidFill>
                  <a:srgbClr val="005557"/>
                </a:solidFill>
                <a:cs typeface="Arial" panose="020B0604020202020204" pitchFamily="34" charset="0"/>
              </a:rPr>
              <a:t>(500 mg daily x 4 weeks then, 500mg BID x 2 weeks)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0" i="0" u="none" strike="noStrike" dirty="0">
                <a:solidFill>
                  <a:srgbClr val="005557"/>
                </a:solidFill>
                <a:effectLst/>
                <a:cs typeface="Arial" panose="020B0604020202020204" pitchFamily="34" charset="0"/>
              </a:rPr>
              <a:t>Patient has visual (field) loss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rgbClr val="005557"/>
              </a:solidFill>
              <a:cs typeface="Arial" panose="020B0604020202020204" pitchFamily="34" charset="0"/>
            </a:endParaRP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dirty="0">
                <a:solidFill>
                  <a:srgbClr val="005557"/>
                </a:solidFill>
                <a:effectLst/>
                <a:cs typeface="Arial" panose="020B0604020202020204" pitchFamily="34" charset="0"/>
              </a:rPr>
              <a:t>Management options:</a:t>
            </a:r>
          </a:p>
          <a:p>
            <a:pPr fontAlgn="t">
              <a:spcBef>
                <a:spcPts val="0"/>
              </a:spcBef>
            </a:pPr>
            <a:r>
              <a:rPr lang="en-US" sz="3200" dirty="0">
                <a:solidFill>
                  <a:srgbClr val="005557"/>
                </a:solidFill>
                <a:cs typeface="Arial" panose="020B0604020202020204" pitchFamily="34" charset="0"/>
              </a:rPr>
              <a:t>Medical therapy</a:t>
            </a:r>
          </a:p>
          <a:p>
            <a:pPr fontAlgn="t">
              <a:spcBef>
                <a:spcPts val="0"/>
              </a:spcBef>
            </a:pPr>
            <a:r>
              <a:rPr lang="en-US" sz="3200" b="0" i="0" u="none" strike="noStrike" dirty="0">
                <a:solidFill>
                  <a:srgbClr val="005557"/>
                </a:solidFill>
                <a:effectLst/>
                <a:cs typeface="Arial" panose="020B0604020202020204" pitchFamily="34" charset="0"/>
              </a:rPr>
              <a:t>Surgical intervention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3200" b="0" i="0" u="none" strike="noStrike" dirty="0">
              <a:solidFill>
                <a:srgbClr val="005557"/>
              </a:solidFill>
              <a:effectLst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FE079-6889-1F69-8091-91B10AB9B305}"/>
              </a:ext>
            </a:extLst>
          </p:cNvPr>
          <p:cNvSpPr txBox="1"/>
          <p:nvPr/>
        </p:nvSpPr>
        <p:spPr>
          <a:xfrm>
            <a:off x="7184572" y="4412344"/>
            <a:ext cx="2506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What will you do?</a:t>
            </a:r>
          </a:p>
        </p:txBody>
      </p:sp>
      <p:pic>
        <p:nvPicPr>
          <p:cNvPr id="14" name="Audio Recording Sep 10, 2023 at 12:09:58 PM">
            <a:hlinkClick r:id="" action="ppaction://media"/>
            <a:extLst>
              <a:ext uri="{FF2B5EF4-FFF2-40B4-BE49-F238E27FC236}">
                <a16:creationId xmlns:a16="http://schemas.microsoft.com/office/drawing/2014/main" id="{FE95EA3B-35A6-FBF7-C51B-5690F55220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4"/>
    </mc:Choice>
    <mc:Fallback xmlns="">
      <p:transition spd="slow" advTm="10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7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58CE8-903C-8559-F54D-8297A52A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01" y="31714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Recommendations for surgical intervention</a:t>
            </a:r>
            <a:br>
              <a:rPr lang="en-US" sz="40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</a:br>
            <a:endParaRPr lang="en-US" dirty="0">
              <a:solidFill>
                <a:srgbClr val="0118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00BFE-39F0-19F6-45B4-3018D5283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601" y="979931"/>
            <a:ext cx="11275271" cy="45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solidFill>
                <a:srgbClr val="0118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3200" u="sng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Discussed surgical intervention: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-Vision loss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-Worsening papilledema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-Intractable headache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Overall, goal to prevent/stabilize visual loss</a:t>
            </a:r>
          </a:p>
          <a:p>
            <a:pPr marL="0" indent="0">
              <a:buNone/>
            </a:pPr>
            <a:endParaRPr lang="en-US" sz="3200" dirty="0">
              <a:solidFill>
                <a:srgbClr val="005557"/>
              </a:solidFill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F3307-BEA6-EDE4-A024-1C2791689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C626AB-2296-E602-DD6E-3AADCA726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A9E14D-4218-D743-BB5B-B907FBBABC6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Audio Recording Sep 10, 2023 at 1:42:06 PM">
            <a:hlinkClick r:id="" action="ppaction://media"/>
            <a:extLst>
              <a:ext uri="{FF2B5EF4-FFF2-40B4-BE49-F238E27FC236}">
                <a16:creationId xmlns:a16="http://schemas.microsoft.com/office/drawing/2014/main" id="{F17BD227-53F2-AE4B-5114-BDB38C15BC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08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133" y="14499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Surgical Interventions for IIH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732" y="1268997"/>
            <a:ext cx="12192000" cy="4586400"/>
          </a:xfrm>
        </p:spPr>
        <p:txBody>
          <a:bodyPr>
            <a:normAutofit fontScale="92500" lnSpcReduction="10000"/>
          </a:bodyPr>
          <a:lstStyle/>
          <a:p>
            <a:pPr marL="0" indent="0">
              <a:buClr>
                <a:srgbClr val="941100"/>
              </a:buClr>
              <a:buNone/>
            </a:pPr>
            <a:r>
              <a:rPr lang="en-US" sz="36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No consensus guidelines for:</a:t>
            </a:r>
          </a:p>
          <a:p>
            <a:pPr lvl="1">
              <a:buClr>
                <a:srgbClr val="005557"/>
              </a:buClr>
            </a:pPr>
            <a:r>
              <a:rPr lang="en-US" sz="36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When </a:t>
            </a:r>
          </a:p>
          <a:p>
            <a:pPr lvl="1">
              <a:buClr>
                <a:srgbClr val="005557"/>
              </a:buClr>
            </a:pPr>
            <a:r>
              <a:rPr lang="en-US" sz="36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How</a:t>
            </a:r>
          </a:p>
          <a:p>
            <a:pPr lvl="1">
              <a:buClr>
                <a:srgbClr val="005557"/>
              </a:buClr>
            </a:pPr>
            <a:r>
              <a:rPr lang="en-US" sz="36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Why</a:t>
            </a:r>
          </a:p>
          <a:p>
            <a:pPr marL="0" indent="0">
              <a:buClr>
                <a:srgbClr val="941100"/>
              </a:buClr>
              <a:buNone/>
            </a:pPr>
            <a:endParaRPr lang="en-US" sz="3600" dirty="0">
              <a:solidFill>
                <a:srgbClr val="005557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rgbClr val="941100"/>
              </a:buClr>
              <a:buNone/>
            </a:pPr>
            <a:r>
              <a:rPr lang="en-US" sz="36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SIGHT (Surgical </a:t>
            </a:r>
            <a:r>
              <a:rPr lang="en-US" sz="3600" dirty="0" err="1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IIHTreatment</a:t>
            </a:r>
            <a:r>
              <a:rPr lang="en-US" sz="36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 Trial) </a:t>
            </a:r>
            <a:r>
              <a:rPr lang="en-US" sz="32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NORDIC study 2017</a:t>
            </a:r>
          </a:p>
          <a:p>
            <a:pPr marL="0" indent="0">
              <a:buClr>
                <a:srgbClr val="941100"/>
              </a:buClr>
              <a:buNone/>
            </a:pPr>
            <a:r>
              <a:rPr lang="en-US" sz="32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  <a:r>
              <a:rPr lang="en-US" sz="24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-terminated due to low enrollment</a:t>
            </a:r>
          </a:p>
          <a:p>
            <a:pPr marL="0" indent="0">
              <a:buClr>
                <a:srgbClr val="941100"/>
              </a:buClr>
              <a:buNone/>
            </a:pPr>
            <a:r>
              <a:rPr lang="en-US" sz="24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	- medical therapy (MT) vs MT + ONSF vs MT + VPS</a:t>
            </a:r>
          </a:p>
          <a:p>
            <a:pPr marL="0" indent="0">
              <a:buClr>
                <a:srgbClr val="941100"/>
              </a:buClr>
              <a:buNone/>
            </a:pPr>
            <a:r>
              <a:rPr lang="en-US" sz="36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pPr lvl="1"/>
            <a:endParaRPr lang="en-US" dirty="0">
              <a:solidFill>
                <a:schemeClr val="tx2"/>
              </a:solidFill>
            </a:endParaRPr>
          </a:p>
          <a:p>
            <a:pPr lvl="1">
              <a:buNone/>
            </a:pPr>
            <a:endParaRPr lang="en-US" dirty="0">
              <a:solidFill>
                <a:schemeClr val="tx2"/>
              </a:solidFill>
            </a:endParaRP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5" name="Audio Recording Sep 10, 2023 at 1:24:40 PM">
            <a:hlinkClick r:id="" action="ppaction://media"/>
            <a:extLst>
              <a:ext uri="{FF2B5EF4-FFF2-40B4-BE49-F238E27FC236}">
                <a16:creationId xmlns:a16="http://schemas.microsoft.com/office/drawing/2014/main" id="{84A2C29C-5389-D35F-CDF1-4018239141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8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29"/>
    </mc:Choice>
    <mc:Fallback xmlns="">
      <p:transition spd="slow" advTm="65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4AF47-E3AF-DC3B-C5CE-18901D08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Back to our patient…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A5745-572F-6EA6-F06C-2D4361B7270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5600" y="1690689"/>
            <a:ext cx="11620800" cy="45015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Considerations for Surgical Intervention: </a:t>
            </a:r>
          </a:p>
          <a:p>
            <a:pPr>
              <a:buClr>
                <a:srgbClr val="005557"/>
              </a:buClr>
              <a:buFont typeface="Wingdings" pitchFamily="2" charset="2"/>
              <a:buChar char="ü"/>
            </a:pPr>
            <a:r>
              <a:rPr lang="en-US" sz="32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ONSF (visual loss)</a:t>
            </a:r>
          </a:p>
          <a:p>
            <a:pPr>
              <a:buClr>
                <a:srgbClr val="005557"/>
              </a:buClr>
              <a:buFont typeface="Wingdings" pitchFamily="2" charset="2"/>
              <a:buChar char="ü"/>
            </a:pPr>
            <a:r>
              <a:rPr lang="en-US" sz="32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Venous sinus stenting (potential candidate if gradient of 8-10 mmHg or more across stenosis)</a:t>
            </a:r>
          </a:p>
          <a:p>
            <a:pPr>
              <a:buClr>
                <a:srgbClr val="005557"/>
              </a:buClr>
            </a:pPr>
            <a:r>
              <a:rPr lang="en-US" sz="32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VP shunting (headaches getting better </a:t>
            </a:r>
            <a:r>
              <a:rPr lang="en-US" sz="320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on acetazolamide)</a:t>
            </a:r>
            <a:endParaRPr lang="en-US" sz="3200" dirty="0">
              <a:solidFill>
                <a:srgbClr val="005557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However, patient wanted to wait…..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A68C7-A0A6-160F-B1C5-E6341E1E6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C6796C0-0133-4DD7-89B5-ABF0770FD54C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9D1E7A-26F4-ABA2-A9DF-F10B27EC481D}"/>
              </a:ext>
            </a:extLst>
          </p:cNvPr>
          <p:cNvSpPr txBox="1"/>
          <p:nvPr/>
        </p:nvSpPr>
        <p:spPr>
          <a:xfrm>
            <a:off x="7105337" y="4542020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Now what? </a:t>
            </a:r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6F854ACE-3ECF-7BDC-7EA7-EF0766910F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4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22"/>
    </mc:Choice>
    <mc:Fallback xmlns="">
      <p:transition spd="slow" advTm="54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63F7F-1BD0-BE47-40C1-F10CFC905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6" y="-255981"/>
            <a:ext cx="11275271" cy="11592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Discussion with our patient: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20996-D6B3-23DC-5F92-EE85EBDEC8B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5600" y="779232"/>
            <a:ext cx="11620800" cy="4501500"/>
          </a:xfrm>
        </p:spPr>
        <p:txBody>
          <a:bodyPr>
            <a:noAutofit/>
          </a:bodyPr>
          <a:lstStyle/>
          <a:p>
            <a:pPr marL="0" indent="0">
              <a:buClr>
                <a:srgbClr val="005557"/>
              </a:buClr>
              <a:buNone/>
            </a:pPr>
            <a:r>
              <a:rPr lang="en-US" sz="2600" b="1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Visual Function</a:t>
            </a:r>
          </a:p>
          <a:p>
            <a:pPr lvl="1">
              <a:buClr>
                <a:srgbClr val="005557"/>
              </a:buClr>
            </a:pPr>
            <a:r>
              <a:rPr lang="en-US" sz="26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Visual acuity intact</a:t>
            </a:r>
          </a:p>
          <a:p>
            <a:pPr lvl="1">
              <a:buClr>
                <a:srgbClr val="005557"/>
              </a:buClr>
            </a:pPr>
            <a:r>
              <a:rPr lang="en-US" sz="26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Color vision intact</a:t>
            </a:r>
          </a:p>
          <a:p>
            <a:pPr lvl="1">
              <a:buClr>
                <a:srgbClr val="005557"/>
              </a:buClr>
            </a:pPr>
            <a:r>
              <a:rPr lang="en-US" sz="2600" dirty="0">
                <a:solidFill>
                  <a:srgbClr val="005557"/>
                </a:solidFill>
                <a:highlight>
                  <a:srgbClr val="FFFF00"/>
                </a:highligh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VF loss </a:t>
            </a:r>
            <a:endParaRPr lang="en-US" sz="2600" dirty="0">
              <a:solidFill>
                <a:srgbClr val="011893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rgbClr val="005557"/>
              </a:buClr>
              <a:buNone/>
            </a:pPr>
            <a:r>
              <a:rPr lang="en-US" sz="2600" b="1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Recommend</a:t>
            </a:r>
            <a:r>
              <a:rPr lang="en-US" sz="26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surgical intervention: ONSF right eye vs VSS or medical therapy with close serial monitoring </a:t>
            </a:r>
          </a:p>
          <a:p>
            <a:pPr marL="0" indent="0">
              <a:buNone/>
            </a:pPr>
            <a:r>
              <a:rPr lang="en-US" sz="2600" b="1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Course of Action:</a:t>
            </a:r>
          </a:p>
          <a:p>
            <a:pPr lvl="1">
              <a:buClr>
                <a:srgbClr val="005557"/>
              </a:buClr>
            </a:pPr>
            <a:r>
              <a:rPr lang="en-US" sz="26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Started acetazolamide 1000mg BID then, 2000mg BID</a:t>
            </a:r>
          </a:p>
          <a:p>
            <a:pPr lvl="1">
              <a:buClr>
                <a:srgbClr val="005557"/>
              </a:buClr>
            </a:pPr>
            <a:r>
              <a:rPr lang="en-US" sz="26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Repeat testing 7-10 days; if no significant improvement then, surgery</a:t>
            </a:r>
          </a:p>
          <a:p>
            <a:pPr lvl="1">
              <a:buClr>
                <a:srgbClr val="005557"/>
              </a:buClr>
            </a:pPr>
            <a:r>
              <a:rPr lang="en-US" sz="26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 interim, return ASAP for any visual changes</a:t>
            </a:r>
          </a:p>
          <a:p>
            <a:pPr lvl="1">
              <a:buClr>
                <a:srgbClr val="005557"/>
              </a:buClr>
            </a:pPr>
            <a:r>
              <a:rPr lang="en-US" sz="26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Low sodium diet, exercise, and weight loss</a:t>
            </a:r>
          </a:p>
          <a:p>
            <a:pPr lvl="1">
              <a:buClr>
                <a:srgbClr val="005557"/>
              </a:buClr>
            </a:pPr>
            <a:r>
              <a:rPr lang="en-US" sz="26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Near future, referral to bariatric program</a:t>
            </a:r>
          </a:p>
          <a:p>
            <a:pPr marL="457189" lvl="1" indent="0">
              <a:buNone/>
            </a:pPr>
            <a:endParaRPr lang="en-US" sz="2667" dirty="0">
              <a:solidFill>
                <a:srgbClr val="0118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0A647-F5CC-A821-A577-8DFA3FE59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C6796C0-0133-4DD7-89B5-ABF0770FD54C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8C28541B-8399-AB0C-15CC-B604C9A25B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0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962"/>
    </mc:Choice>
    <mc:Fallback xmlns="">
      <p:transition spd="slow" advTm="85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BCA38-EC5E-CBAD-1224-5B8EFF19A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Teaching Tips on IIH Medical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EA582-B654-0139-4A44-D68F76D2C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5557"/>
                </a:solidFill>
              </a:rPr>
              <a:t>Weight loss, in range of 5%-10% of total body weight</a:t>
            </a:r>
          </a:p>
          <a:p>
            <a:r>
              <a:rPr lang="en-US" dirty="0">
                <a:solidFill>
                  <a:srgbClr val="005557"/>
                </a:solidFill>
              </a:rPr>
              <a:t>Low-calorie diet, restricted sodium</a:t>
            </a:r>
          </a:p>
          <a:p>
            <a:r>
              <a:rPr lang="en-US" dirty="0">
                <a:solidFill>
                  <a:srgbClr val="005557"/>
                </a:solidFill>
              </a:rPr>
              <a:t>Bariatric surgery (BMI &gt; 40)</a:t>
            </a:r>
          </a:p>
          <a:p>
            <a:r>
              <a:rPr lang="en-US" dirty="0">
                <a:solidFill>
                  <a:srgbClr val="005557"/>
                </a:solidFill>
              </a:rPr>
              <a:t>Acetazolamide</a:t>
            </a:r>
          </a:p>
          <a:p>
            <a:r>
              <a:rPr lang="en-US" dirty="0">
                <a:solidFill>
                  <a:srgbClr val="005557"/>
                </a:solidFill>
              </a:rPr>
              <a:t>Topiramate</a:t>
            </a:r>
          </a:p>
          <a:p>
            <a:r>
              <a:rPr lang="en-US" dirty="0">
                <a:solidFill>
                  <a:srgbClr val="005557"/>
                </a:solidFill>
              </a:rPr>
              <a:t>Furosemide</a:t>
            </a:r>
          </a:p>
          <a:p>
            <a:r>
              <a:rPr lang="en-US" dirty="0">
                <a:solidFill>
                  <a:srgbClr val="005557"/>
                </a:solidFill>
              </a:rPr>
              <a:t>Repeated lumbar puncture</a:t>
            </a:r>
          </a:p>
          <a:p>
            <a:r>
              <a:rPr lang="en-US" dirty="0">
                <a:solidFill>
                  <a:srgbClr val="005557"/>
                </a:solidFill>
              </a:rPr>
              <a:t>Corticosteroids </a:t>
            </a:r>
          </a:p>
          <a:p>
            <a:endParaRPr lang="en-US" dirty="0">
              <a:solidFill>
                <a:srgbClr val="005557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EF6C00-D30B-206A-BB35-9D605F1864C3}"/>
              </a:ext>
            </a:extLst>
          </p:cNvPr>
          <p:cNvSpPr txBox="1"/>
          <p:nvPr/>
        </p:nvSpPr>
        <p:spPr>
          <a:xfrm>
            <a:off x="4142019" y="3011076"/>
            <a:ext cx="6242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</a:rPr>
              <a:t>At onset, taper dose up to 2 grams a day as tolerated by patient </a:t>
            </a:r>
          </a:p>
          <a:p>
            <a:r>
              <a:rPr lang="en-US" dirty="0">
                <a:highlight>
                  <a:srgbClr val="C0C0C0"/>
                </a:highlight>
              </a:rPr>
              <a:t>If needed, may increase dose to 3-4 g per day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82AD29-C186-D627-6D3E-DF7A12F91AA9}"/>
              </a:ext>
            </a:extLst>
          </p:cNvPr>
          <p:cNvSpPr txBox="1"/>
          <p:nvPr/>
        </p:nvSpPr>
        <p:spPr>
          <a:xfrm>
            <a:off x="6096000" y="4468338"/>
            <a:ext cx="5258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</a:rPr>
              <a:t>Controversial; short-term use and preoperative period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DC2928-8900-6D0D-0BBD-10A50B1F7D8A}"/>
              </a:ext>
            </a:extLst>
          </p:cNvPr>
          <p:cNvSpPr txBox="1"/>
          <p:nvPr/>
        </p:nvSpPr>
        <p:spPr>
          <a:xfrm>
            <a:off x="4216639" y="4987821"/>
            <a:ext cx="4508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</a:rPr>
              <a:t>Role for short-term use in preoperative period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92FF40-FC8A-5713-E532-B9EB4F059AA7}"/>
              </a:ext>
            </a:extLst>
          </p:cNvPr>
          <p:cNvSpPr txBox="1"/>
          <p:nvPr/>
        </p:nvSpPr>
        <p:spPr>
          <a:xfrm>
            <a:off x="3636085" y="3595896"/>
            <a:ext cx="7279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</a:rPr>
              <a:t>Similar to headache using 50-200mg  twice daily not to exceed 400 mg daily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A14210-D486-F7F3-2741-10B4BE7D55BE}"/>
              </a:ext>
            </a:extLst>
          </p:cNvPr>
          <p:cNvSpPr txBox="1"/>
          <p:nvPr/>
        </p:nvSpPr>
        <p:spPr>
          <a:xfrm>
            <a:off x="3732903" y="4023931"/>
            <a:ext cx="7703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</a:rPr>
              <a:t>Can be added to acetazolamide; start at 20mg twice daily and gradually increase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653C80-0964-2855-6F3B-2168BFBBF8DB}"/>
              </a:ext>
            </a:extLst>
          </p:cNvPr>
          <p:cNvSpPr txBox="1"/>
          <p:nvPr/>
        </p:nvSpPr>
        <p:spPr>
          <a:xfrm>
            <a:off x="6470974" y="6158058"/>
            <a:ext cx="5076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57"/>
                </a:solidFill>
              </a:rPr>
              <a:t>Idiopathic Intracranial Hypertension Treatment Trial </a:t>
            </a:r>
          </a:p>
        </p:txBody>
      </p:sp>
      <p:pic>
        <p:nvPicPr>
          <p:cNvPr id="12" name="Audio 11">
            <a:extLst>
              <a:ext uri="{FF2B5EF4-FFF2-40B4-BE49-F238E27FC236}">
                <a16:creationId xmlns:a16="http://schemas.microsoft.com/office/drawing/2014/main" id="{C3406AD6-2EBF-9BC8-82D7-C64BA566FF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8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397"/>
    </mc:Choice>
    <mc:Fallback xmlns="">
      <p:transition spd="slow" advTm="1413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0A405-335C-2488-39DF-E39C43F39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0832"/>
            <a:ext cx="11275271" cy="11592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2 weeks later…</a:t>
            </a:r>
            <a:br>
              <a:rPr lang="en-US" sz="360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000" b="0" dirty="0">
                <a:solidFill>
                  <a:srgbClr val="005557"/>
                </a:solidFill>
                <a:ea typeface="Tahoma" panose="020B0604030504040204" pitchFamily="34" charset="0"/>
                <a:cs typeface="Arial" panose="020B0604020202020204" pitchFamily="34" charset="0"/>
              </a:rPr>
              <a:t>(on acetazolamide x 8 weeks)</a:t>
            </a:r>
            <a:endParaRPr lang="en-US" sz="3200" b="0" dirty="0">
              <a:solidFill>
                <a:srgbClr val="011893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0AFEC1AE-4643-95C9-BFEE-782A34EE5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8"/>
          <a:stretch/>
        </p:blipFill>
        <p:spPr>
          <a:xfrm>
            <a:off x="1289381" y="2168863"/>
            <a:ext cx="9985890" cy="404785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2243BC-87E1-F24B-5646-592C6CFF7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8232A-33BD-7F51-060F-3097CA36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E14D-4218-D743-BB5B-B907FBBABC66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0" name="Content Placeholder 6" descr="A picture containing indoor, dark&#10;&#10;Description automatically generated">
            <a:extLst>
              <a:ext uri="{FF2B5EF4-FFF2-40B4-BE49-F238E27FC236}">
                <a16:creationId xmlns:a16="http://schemas.microsoft.com/office/drawing/2014/main" id="{0BB3B099-8C59-0108-9922-D9F8BAFD79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5" t="28597" r="18126" b="30386"/>
          <a:stretch/>
        </p:blipFill>
        <p:spPr>
          <a:xfrm>
            <a:off x="3657610" y="240832"/>
            <a:ext cx="1998973" cy="1974575"/>
          </a:xfrm>
          <a:prstGeom prst="rect">
            <a:avLst/>
          </a:prstGeom>
          <a:ln>
            <a:noFill/>
          </a:ln>
        </p:spPr>
      </p:pic>
      <p:pic>
        <p:nvPicPr>
          <p:cNvPr id="11" name="Picture 10" descr="A close-up of a planet&#10;&#10;Description automatically generated with low confidence">
            <a:extLst>
              <a:ext uri="{FF2B5EF4-FFF2-40B4-BE49-F238E27FC236}">
                <a16:creationId xmlns:a16="http://schemas.microsoft.com/office/drawing/2014/main" id="{E0B069B0-934A-7BD7-7724-6D98B54360B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8" t="26679" r="30500" b="32464"/>
          <a:stretch/>
        </p:blipFill>
        <p:spPr>
          <a:xfrm>
            <a:off x="5748948" y="246674"/>
            <a:ext cx="2138652" cy="19221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6FAB980-614C-ED0D-871E-351C017375B0}"/>
              </a:ext>
            </a:extLst>
          </p:cNvPr>
          <p:cNvSpPr txBox="1"/>
          <p:nvPr/>
        </p:nvSpPr>
        <p:spPr>
          <a:xfrm>
            <a:off x="7997194" y="46374"/>
            <a:ext cx="3664786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20/20 OU</a:t>
            </a:r>
          </a:p>
          <a:p>
            <a:r>
              <a:rPr lang="en-US" sz="20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Right RAPD</a:t>
            </a:r>
          </a:p>
          <a:p>
            <a:r>
              <a:rPr lang="en-US" sz="2000" dirty="0">
                <a:solidFill>
                  <a:srgbClr val="005557"/>
                </a:solidFill>
                <a:highlight>
                  <a:srgbClr val="C0C0C0"/>
                </a:highligh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Papilledema grade unchanged</a:t>
            </a:r>
          </a:p>
          <a:p>
            <a:endParaRPr lang="en-US" sz="2000" dirty="0">
              <a:solidFill>
                <a:srgbClr val="005557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005557"/>
                </a:solidFill>
                <a:highlight>
                  <a:srgbClr val="C0C0C0"/>
                </a:highligh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Persistent Visual Field loss</a:t>
            </a:r>
          </a:p>
          <a:p>
            <a:r>
              <a:rPr lang="en-US" sz="14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(somewhat improved)</a:t>
            </a:r>
          </a:p>
          <a:p>
            <a:r>
              <a:rPr lang="en-US" sz="20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OD &gt; OS </a:t>
            </a:r>
          </a:p>
          <a:p>
            <a:r>
              <a:rPr lang="en-US" sz="20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000" dirty="0">
              <a:solidFill>
                <a:srgbClr val="005557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E90746-62EB-A814-5A28-A760E2A56414}"/>
              </a:ext>
            </a:extLst>
          </p:cNvPr>
          <p:cNvSpPr txBox="1"/>
          <p:nvPr/>
        </p:nvSpPr>
        <p:spPr>
          <a:xfrm>
            <a:off x="7904829" y="147549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rgbClr val="005557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7A89FAC6-97AA-3718-587D-2076F4D2BC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8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10"/>
    </mc:Choice>
    <mc:Fallback xmlns="">
      <p:transition spd="slow" advTm="36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6" descr="DSC_0020.JPG"/>
          <p:cNvPicPr>
            <a:picLocks noGrp="1" noChangeAspect="1"/>
          </p:cNvPicPr>
          <p:nvPr>
            <p:ph sz="half" idx="1"/>
          </p:nvPr>
        </p:nvPicPr>
        <p:blipFill>
          <a:blip r:embed="rId5"/>
          <a:srcRect l="42809" t="30267" r="35013" b="45472"/>
          <a:stretch>
            <a:fillRect/>
          </a:stretch>
        </p:blipFill>
        <p:spPr>
          <a:xfrm>
            <a:off x="2690812" y="1078053"/>
            <a:ext cx="6810375" cy="4953000"/>
          </a:xfrm>
        </p:spPr>
      </p:pic>
      <p:sp>
        <p:nvSpPr>
          <p:cNvPr id="7" name="TextBox 6"/>
          <p:cNvSpPr txBox="1"/>
          <p:nvPr/>
        </p:nvSpPr>
        <p:spPr>
          <a:xfrm>
            <a:off x="2797682" y="6032812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Tenotomy</a:t>
            </a:r>
            <a:r>
              <a:rPr lang="en-US" sz="20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hook to </a:t>
            </a:r>
            <a:r>
              <a:rPr lang="en-US" sz="2000" dirty="0" err="1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lyse</a:t>
            </a:r>
            <a:r>
              <a:rPr lang="en-US" sz="2000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subarachnoid adhesions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28442" y="0"/>
            <a:ext cx="757130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Patient had surgical intervention	</a:t>
            </a:r>
          </a:p>
          <a:p>
            <a:pPr algn="ctr"/>
            <a:r>
              <a:rPr lang="en-US" sz="3200" b="1" dirty="0">
                <a:solidFill>
                  <a:srgbClr val="00555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ONSD (medial approach) OD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027713-31DD-A86C-8B34-2BE0A201A79B}"/>
              </a:ext>
            </a:extLst>
          </p:cNvPr>
          <p:cNvSpPr txBox="1"/>
          <p:nvPr/>
        </p:nvSpPr>
        <p:spPr>
          <a:xfrm>
            <a:off x="8750005" y="6343690"/>
            <a:ext cx="3399200" cy="546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with Permissions M.A. Di Nome</a:t>
            </a:r>
          </a:p>
          <a:p>
            <a:endParaRPr lang="en-US" sz="1351" dirty="0"/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0466E441-B65C-BDD8-02A3-0682F35EF6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5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46"/>
    </mc:Choice>
    <mc:Fallback xmlns="">
      <p:transition spd="slow" advTm="215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C736B-FA1A-346A-734D-292E8BB87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Why fenestrate the optic nerve?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AF8D0-408D-2FA1-D9AF-C33C159A2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5557"/>
                </a:solidFill>
              </a:rPr>
              <a:t>Exact mechanism to reduce ONH edema unclear</a:t>
            </a:r>
          </a:p>
          <a:p>
            <a:r>
              <a:rPr lang="en-US" dirty="0">
                <a:solidFill>
                  <a:srgbClr val="005557"/>
                </a:solidFill>
              </a:rPr>
              <a:t>Theorized that ONSF functions through CSF filtration</a:t>
            </a:r>
          </a:p>
          <a:p>
            <a:pPr lvl="1"/>
            <a:r>
              <a:rPr lang="en-US" dirty="0">
                <a:solidFill>
                  <a:srgbClr val="005557"/>
                </a:solidFill>
              </a:rPr>
              <a:t>Fenestration site:</a:t>
            </a:r>
          </a:p>
          <a:p>
            <a:pPr lvl="2"/>
            <a:r>
              <a:rPr lang="en-US" dirty="0">
                <a:solidFill>
                  <a:srgbClr val="005557"/>
                </a:solidFill>
              </a:rPr>
              <a:t>cyst-like fluid collection (early)</a:t>
            </a:r>
          </a:p>
          <a:p>
            <a:pPr lvl="2"/>
            <a:r>
              <a:rPr lang="en-US" dirty="0">
                <a:solidFill>
                  <a:srgbClr val="005557"/>
                </a:solidFill>
              </a:rPr>
              <a:t>Fibrous tissue formation (late)</a:t>
            </a:r>
          </a:p>
          <a:p>
            <a:r>
              <a:rPr lang="en-US" dirty="0">
                <a:solidFill>
                  <a:srgbClr val="005557"/>
                </a:solidFill>
              </a:rPr>
              <a:t>Mechanical perspective</a:t>
            </a:r>
          </a:p>
          <a:p>
            <a:pPr lvl="1"/>
            <a:r>
              <a:rPr lang="en-US" dirty="0">
                <a:solidFill>
                  <a:srgbClr val="005557"/>
                </a:solidFill>
              </a:rPr>
              <a:t>Sudden drop subarachnoid pressure of the optic nerve</a:t>
            </a:r>
          </a:p>
          <a:p>
            <a:pPr lvl="1"/>
            <a:r>
              <a:rPr lang="en-US" dirty="0">
                <a:solidFill>
                  <a:srgbClr val="005557"/>
                </a:solidFill>
              </a:rPr>
              <a:t>Relief of ”compartment syndrome” on optic nerve head</a:t>
            </a:r>
          </a:p>
          <a:p>
            <a:pPr marL="0" indent="0">
              <a:buNone/>
            </a:pPr>
            <a:endParaRPr lang="en-US" dirty="0">
              <a:solidFill>
                <a:srgbClr val="005557"/>
              </a:solidFill>
            </a:endParaRPr>
          </a:p>
          <a:p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2CD475D7-8CB6-9705-47FB-00F4B2EF66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7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650"/>
    </mc:Choice>
    <mc:Fallback xmlns="">
      <p:transition spd="slow" advTm="52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7D296-C3E1-DB9B-D571-C444DC4E9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436" y="43507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 year old female with papilledema</a:t>
            </a:r>
            <a:br>
              <a:rPr lang="en-US" sz="36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HVF post op 3 weeks</a:t>
            </a:r>
          </a:p>
        </p:txBody>
      </p:sp>
      <p:pic>
        <p:nvPicPr>
          <p:cNvPr id="7" name="Content Placeholder 6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0E86BD34-B473-4B01-5A3C-C2C5580EA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05" t="11010" r="2890" b="54825"/>
          <a:stretch/>
        </p:blipFill>
        <p:spPr>
          <a:xfrm>
            <a:off x="5684644" y="1270801"/>
            <a:ext cx="2306957" cy="2254279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2785ED-8AF5-070C-6DE1-A22C6472B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E14D-4218-D743-BB5B-B907FBBABC66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9" name="Picture 8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0FEB3412-6A0A-BFD8-DF28-52CF6AE662E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0" t="10859" r="63342" b="54649"/>
          <a:stretch/>
        </p:blipFill>
        <p:spPr>
          <a:xfrm>
            <a:off x="2769705" y="1270800"/>
            <a:ext cx="2743201" cy="2356203"/>
          </a:xfrm>
          <a:prstGeom prst="rect">
            <a:avLst/>
          </a:prstGeom>
        </p:spPr>
      </p:pic>
      <p:pic>
        <p:nvPicPr>
          <p:cNvPr id="3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799B9E9B-BA7B-6A59-AFC3-BE00CE6B9A8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" t="66993" r="3189"/>
          <a:stretch/>
        </p:blipFill>
        <p:spPr>
          <a:xfrm>
            <a:off x="649531" y="3574803"/>
            <a:ext cx="4852227" cy="1960199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Graphical user interface, diagram&#10;&#10;Description automatically generated with medium confidence">
            <a:extLst>
              <a:ext uri="{FF2B5EF4-FFF2-40B4-BE49-F238E27FC236}">
                <a16:creationId xmlns:a16="http://schemas.microsoft.com/office/drawing/2014/main" id="{7E2FD3B5-3D34-B652-4F6B-2D482821B8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1" t="66296" r="5330"/>
          <a:stretch/>
        </p:blipFill>
        <p:spPr>
          <a:xfrm>
            <a:off x="5673498" y="3522603"/>
            <a:ext cx="4594975" cy="19601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605278-8C9A-826D-32FF-BAA913A3A6C7}"/>
              </a:ext>
            </a:extLst>
          </p:cNvPr>
          <p:cNvSpPr txBox="1"/>
          <p:nvPr/>
        </p:nvSpPr>
        <p:spPr>
          <a:xfrm>
            <a:off x="1125966" y="5493947"/>
            <a:ext cx="8773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RNFL 	OD 132						OS 126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F062AD-7D9D-3723-3560-8D1CD0850A9B}"/>
              </a:ext>
            </a:extLst>
          </p:cNvPr>
          <p:cNvSpPr txBox="1"/>
          <p:nvPr/>
        </p:nvSpPr>
        <p:spPr>
          <a:xfrm>
            <a:off x="7818783" y="1470992"/>
            <a:ext cx="42351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rgbClr val="0118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410098-55A6-9A92-DF89-FBAF0CF24725}"/>
              </a:ext>
            </a:extLst>
          </p:cNvPr>
          <p:cNvSpPr txBox="1"/>
          <p:nvPr/>
        </p:nvSpPr>
        <p:spPr>
          <a:xfrm>
            <a:off x="2597965" y="1421792"/>
            <a:ext cx="40267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>
                <a:solidFill>
                  <a:srgbClr val="0118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BC24C4-4E9C-C6AA-155F-7D12EE4A84F0}"/>
              </a:ext>
            </a:extLst>
          </p:cNvPr>
          <p:cNvSpPr txBox="1"/>
          <p:nvPr/>
        </p:nvSpPr>
        <p:spPr>
          <a:xfrm>
            <a:off x="7818783" y="2006113"/>
            <a:ext cx="45586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The change report (shaded in red) indicates </a:t>
            </a:r>
          </a:p>
          <a:p>
            <a:r>
              <a:rPr lang="en-US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reduction in RNFL correlating to resolution </a:t>
            </a:r>
          </a:p>
          <a:p>
            <a:r>
              <a:rPr lang="en-US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of ODE (improved papilledema grade)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939B580-AAC2-9BD8-2871-F7242D67B6F4}"/>
              </a:ext>
            </a:extLst>
          </p:cNvPr>
          <p:cNvCxnSpPr>
            <a:cxnSpLocks/>
          </p:cNvCxnSpPr>
          <p:nvPr/>
        </p:nvCxnSpPr>
        <p:spPr>
          <a:xfrm flipH="1">
            <a:off x="9686441" y="2940588"/>
            <a:ext cx="128027" cy="1009912"/>
          </a:xfrm>
          <a:prstGeom prst="straightConnector1">
            <a:avLst/>
          </a:prstGeom>
          <a:ln w="28575">
            <a:solidFill>
              <a:srgbClr val="00555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Audio 14">
            <a:extLst>
              <a:ext uri="{FF2B5EF4-FFF2-40B4-BE49-F238E27FC236}">
                <a16:creationId xmlns:a16="http://schemas.microsoft.com/office/drawing/2014/main" id="{DE206C82-0ECE-6204-63EF-FC7E759185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7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36"/>
    </mc:Choice>
    <mc:Fallback xmlns="">
      <p:transition spd="slow" advTm="34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5799A-5B8D-6ED8-8AB4-6584E040E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92" y="13652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HVF post op 2 months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91BDEB-372A-CEE7-37F8-5477CB710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F9E9A-60EB-7F58-58B5-346D5A2B1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E14D-4218-D743-BB5B-B907FBBABC66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0" name="Content Placeholder 9" descr="Diagram&#10;&#10;Description automatically generated">
            <a:extLst>
              <a:ext uri="{FF2B5EF4-FFF2-40B4-BE49-F238E27FC236}">
                <a16:creationId xmlns:a16="http://schemas.microsoft.com/office/drawing/2014/main" id="{71445654-9A77-3A44-EF6D-1A1D90F182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4" y="1462087"/>
            <a:ext cx="3756441" cy="4247668"/>
          </a:xfrm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2915C458-F9A6-489F-3344-1F98CA6CE9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975" y="1462087"/>
            <a:ext cx="3651250" cy="4247669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32F35C4C-F358-0D72-4299-2F139F96FA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2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70"/>
    </mc:Choice>
    <mc:Fallback xmlns="">
      <p:transition spd="slow" advTm="13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4BCA0-8175-5A03-D853-E733B1445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32" y="13652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 op 6 months</a:t>
            </a:r>
          </a:p>
        </p:txBody>
      </p:sp>
      <p:pic>
        <p:nvPicPr>
          <p:cNvPr id="7" name="Content Placeholder 6" descr="A close-up of a planet&#10;&#10;Description automatically generated with medium confidence">
            <a:extLst>
              <a:ext uri="{FF2B5EF4-FFF2-40B4-BE49-F238E27FC236}">
                <a16:creationId xmlns:a16="http://schemas.microsoft.com/office/drawing/2014/main" id="{02B83DD4-6B5B-BB77-BAB9-CFB1E9930F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0" t="31242" r="38351" b="38682"/>
          <a:stretch/>
        </p:blipFill>
        <p:spPr>
          <a:xfrm>
            <a:off x="2090249" y="1270801"/>
            <a:ext cx="3320683" cy="3560737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C72943-FAB6-A033-C66A-01D2AB7DE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E14D-4218-D743-BB5B-B907FBBABC66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9" name="Picture 8" descr="A picture containing invertebrate&#10;&#10;Description automatically generated">
            <a:extLst>
              <a:ext uri="{FF2B5EF4-FFF2-40B4-BE49-F238E27FC236}">
                <a16:creationId xmlns:a16="http://schemas.microsoft.com/office/drawing/2014/main" id="{5251FD9B-BE1D-18E0-5EA6-7ADC272434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2" t="29521" r="27482" b="39194"/>
          <a:stretch/>
        </p:blipFill>
        <p:spPr>
          <a:xfrm rot="10800000">
            <a:off x="5673482" y="1270801"/>
            <a:ext cx="3180201" cy="35607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27476E-FB83-5F58-0405-AEAB8385B94B}"/>
              </a:ext>
            </a:extLst>
          </p:cNvPr>
          <p:cNvSpPr txBox="1"/>
          <p:nvPr/>
        </p:nvSpPr>
        <p:spPr>
          <a:xfrm>
            <a:off x="1713847" y="4831538"/>
            <a:ext cx="758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OCT RNFL 		OD 91				OS 113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C9CB6A-46AD-A16D-4A62-AE226E09496C}"/>
              </a:ext>
            </a:extLst>
          </p:cNvPr>
          <p:cNvSpPr txBox="1"/>
          <p:nvPr/>
        </p:nvSpPr>
        <p:spPr>
          <a:xfrm>
            <a:off x="3581401" y="5894686"/>
            <a:ext cx="8348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Do you think RNFL reduction is a “good” or “bad” sign in IIH? </a:t>
            </a:r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671D32E7-7ABE-EE76-6A56-445A2AB5C2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77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085"/>
    </mc:Choice>
    <mc:Fallback xmlns="">
      <p:transition spd="slow" advTm="560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3548A-9855-E21E-86AD-92D5C22BC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5557"/>
                </a:solidFill>
              </a:rPr>
              <a:t>Post op 6 months</a:t>
            </a:r>
            <a:br>
              <a:rPr lang="en-US" sz="3600" dirty="0">
                <a:solidFill>
                  <a:srgbClr val="005557"/>
                </a:solidFill>
              </a:rPr>
            </a:br>
            <a:endParaRPr lang="en-US" sz="3600" dirty="0">
              <a:solidFill>
                <a:srgbClr val="005557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A37C5-DAF2-7332-2F7A-8E2E11687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Papilledema resolved</a:t>
            </a:r>
          </a:p>
          <a:p>
            <a:r>
              <a:rPr lang="en-US" dirty="0">
                <a:solidFill>
                  <a:srgbClr val="005557"/>
                </a:solidFill>
              </a:rPr>
              <a:t>No visual symptoms</a:t>
            </a:r>
          </a:p>
          <a:p>
            <a:r>
              <a:rPr lang="en-US" dirty="0">
                <a:solidFill>
                  <a:srgbClr val="005557"/>
                </a:solidFill>
              </a:rPr>
              <a:t>Headache persists </a:t>
            </a:r>
            <a:r>
              <a:rPr lang="en-US" sz="3200" b="1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What is association of IIH and HA?</a:t>
            </a:r>
            <a:endParaRPr lang="en-US" sz="2800" dirty="0">
              <a:highlight>
                <a:srgbClr val="C0C0C0"/>
              </a:highlight>
              <a:cs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srgbClr val="005557"/>
                </a:solidFill>
              </a:rPr>
              <a:t>Our patient remained on low dose acetazolamide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7B101A40-768A-63D2-B90B-1DF0DA2300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1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26"/>
    </mc:Choice>
    <mc:Fallback xmlns="">
      <p:transition spd="slow" advTm="236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A6161-02BA-4C45-5656-9123778B5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solidFill>
                  <a:srgbClr val="005557"/>
                </a:solidFill>
              </a:rPr>
              <a:t>IIH and Headache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BC202-7DD2-650F-DFFC-7A0207D1C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5557"/>
                </a:solidFill>
              </a:rPr>
              <a:t>Some IIH patients:</a:t>
            </a:r>
          </a:p>
          <a:p>
            <a:pPr lvl="1"/>
            <a:r>
              <a:rPr lang="en-US" dirty="0">
                <a:solidFill>
                  <a:srgbClr val="005557"/>
                </a:solidFill>
              </a:rPr>
              <a:t>Persistent chronic HA despite IIH treatment</a:t>
            </a:r>
          </a:p>
          <a:p>
            <a:pPr lvl="1"/>
            <a:r>
              <a:rPr lang="en-US" dirty="0">
                <a:solidFill>
                  <a:srgbClr val="005557"/>
                </a:solidFill>
              </a:rPr>
              <a:t>Increased prevalence of migraine headache in IIH patients</a:t>
            </a:r>
          </a:p>
          <a:p>
            <a:pPr lvl="1"/>
            <a:r>
              <a:rPr lang="en-US" dirty="0">
                <a:solidFill>
                  <a:srgbClr val="005557"/>
                </a:solidFill>
              </a:rPr>
              <a:t>Persistent headache after normalization of intracranial pressure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EEC9F3DB-2B32-FDB4-A366-AA84A37250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0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170"/>
    </mc:Choice>
    <mc:Fallback xmlns="">
      <p:transition spd="slow" advTm="441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17C36-5117-D96D-ED6F-BDC20EF35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512" y="128059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Back to our patient…</a:t>
            </a:r>
            <a:br>
              <a:rPr lang="en-US" dirty="0">
                <a:solidFill>
                  <a:srgbClr val="005557"/>
                </a:solidFill>
              </a:rPr>
            </a:br>
            <a:r>
              <a:rPr lang="en-US" sz="3200" dirty="0">
                <a:solidFill>
                  <a:srgbClr val="005557"/>
                </a:solidFill>
              </a:rPr>
              <a:t>post op 9 months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597CB-D0C0-1F7B-E80A-7EA3761CD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245" y="1453622"/>
            <a:ext cx="9866243" cy="3820767"/>
          </a:xfrm>
        </p:spPr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BMI 68.4 (initially 66.3)</a:t>
            </a:r>
          </a:p>
          <a:p>
            <a:r>
              <a:rPr lang="en-US" dirty="0">
                <a:solidFill>
                  <a:srgbClr val="005557"/>
                </a:solidFill>
              </a:rPr>
              <a:t>No visual symptoms</a:t>
            </a:r>
          </a:p>
          <a:p>
            <a:r>
              <a:rPr lang="en-US" dirty="0">
                <a:solidFill>
                  <a:srgbClr val="005557"/>
                </a:solidFill>
              </a:rPr>
              <a:t>Daily headache</a:t>
            </a:r>
          </a:p>
          <a:p>
            <a:r>
              <a:rPr lang="en-US" dirty="0">
                <a:solidFill>
                  <a:srgbClr val="005557"/>
                </a:solidFill>
              </a:rPr>
              <a:t>still on low dose acetazolamide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3E7CBD3-904A-8ECB-BA29-CA006AA7A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545478"/>
              </p:ext>
            </p:extLst>
          </p:nvPr>
        </p:nvGraphicFramePr>
        <p:xfrm>
          <a:off x="1484245" y="3555425"/>
          <a:ext cx="8415337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8179">
                  <a:extLst>
                    <a:ext uri="{9D8B030D-6E8A-4147-A177-3AD203B41FA5}">
                      <a16:colId xmlns:a16="http://schemas.microsoft.com/office/drawing/2014/main" val="306486467"/>
                    </a:ext>
                  </a:extLst>
                </a:gridCol>
                <a:gridCol w="2813579">
                  <a:extLst>
                    <a:ext uri="{9D8B030D-6E8A-4147-A177-3AD203B41FA5}">
                      <a16:colId xmlns:a16="http://schemas.microsoft.com/office/drawing/2014/main" val="1162890472"/>
                    </a:ext>
                  </a:extLst>
                </a:gridCol>
                <a:gridCol w="2813579">
                  <a:extLst>
                    <a:ext uri="{9D8B030D-6E8A-4147-A177-3AD203B41FA5}">
                      <a16:colId xmlns:a16="http://schemas.microsoft.com/office/drawing/2014/main" val="2826304463"/>
                    </a:ext>
                  </a:extLst>
                </a:gridCol>
              </a:tblGrid>
              <a:tr h="482645">
                <a:tc>
                  <a:txBody>
                    <a:bodyPr/>
                    <a:lstStyle/>
                    <a:p>
                      <a:endParaRPr lang="en-US" sz="2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Eye 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Eye 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161852"/>
                  </a:ext>
                </a:extLst>
              </a:tr>
              <a:tr h="458999"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544641"/>
                  </a:ext>
                </a:extLst>
              </a:tr>
              <a:tr h="458999"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Ishihara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440149"/>
                  </a:ext>
                </a:extLst>
              </a:tr>
              <a:tr h="458999"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Pupils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Brisk, No RAPD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Brisk, No RAPD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430248"/>
                  </a:ext>
                </a:extLst>
              </a:tr>
              <a:tr h="458999"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00593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10506C6-72A2-A8D1-95BE-D1E8410BB47E}"/>
              </a:ext>
            </a:extLst>
          </p:cNvPr>
          <p:cNvSpPr txBox="1"/>
          <p:nvPr/>
        </p:nvSpPr>
        <p:spPr>
          <a:xfrm>
            <a:off x="7113722" y="1583611"/>
            <a:ext cx="3498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Gained </a:t>
            </a:r>
            <a:r>
              <a:rPr lang="en-US" sz="2400" dirty="0" err="1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approx</a:t>
            </a:r>
            <a:r>
              <a:rPr lang="en-US" sz="24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15 pounds </a:t>
            </a: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E529E014-6367-E40E-0D1F-B9341BF110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0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92"/>
    </mc:Choice>
    <mc:Fallback xmlns="">
      <p:transition spd="slow" advTm="37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9BC3-1359-6F06-B4CE-90845307E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936" y="-277813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Recurrence of Papilledema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BA6922-9AAD-121B-9B6F-9D590B41A9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t="10997" r="39465" b="21509"/>
          <a:stretch/>
        </p:blipFill>
        <p:spPr>
          <a:xfrm>
            <a:off x="6272226" y="809227"/>
            <a:ext cx="4854310" cy="4824174"/>
          </a:xfrm>
        </p:spPr>
      </p:pic>
      <p:pic>
        <p:nvPicPr>
          <p:cNvPr id="7" name="Picture 6" descr="A close-up of a leaf&#10;&#10;Description automatically generated with low confidence">
            <a:extLst>
              <a:ext uri="{FF2B5EF4-FFF2-40B4-BE49-F238E27FC236}">
                <a16:creationId xmlns:a16="http://schemas.microsoft.com/office/drawing/2014/main" id="{479B65E1-0303-AC3E-85A3-42B66FB1C9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1" t="15449" r="10924" b="5305"/>
          <a:stretch/>
        </p:blipFill>
        <p:spPr>
          <a:xfrm>
            <a:off x="1840738" y="809227"/>
            <a:ext cx="4431488" cy="4824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7B22E6-1BD9-F212-28C8-2C0D832CC227}"/>
              </a:ext>
            </a:extLst>
          </p:cNvPr>
          <p:cNvSpPr txBox="1"/>
          <p:nvPr/>
        </p:nvSpPr>
        <p:spPr>
          <a:xfrm>
            <a:off x="1840738" y="5525553"/>
            <a:ext cx="9699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55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 RNFL 	OD 91				OS 124</a:t>
            </a: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2B342A06-ECF4-C80B-0B66-5E3E421281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81"/>
    </mc:Choice>
    <mc:Fallback xmlns="">
      <p:transition spd="slow" advTm="401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BCA8A-A4EA-150F-6BF0-280C1A438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Now What?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010DD-DF6D-3BC5-84C2-0C39AAF93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Increased acetazolamide to 500 mg BID</a:t>
            </a:r>
          </a:p>
          <a:p>
            <a:r>
              <a:rPr lang="en-US" dirty="0">
                <a:solidFill>
                  <a:srgbClr val="005557"/>
                </a:solidFill>
              </a:rPr>
              <a:t>Discussed bariatric surgery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D19536-AD5A-09D1-D9B6-161779020BDE}"/>
              </a:ext>
            </a:extLst>
          </p:cNvPr>
          <p:cNvSpPr txBox="1"/>
          <p:nvPr/>
        </p:nvSpPr>
        <p:spPr>
          <a:xfrm>
            <a:off x="1764477" y="3315876"/>
            <a:ext cx="95893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Tips: </a:t>
            </a:r>
          </a:p>
          <a:p>
            <a:r>
              <a:rPr lang="en-US" sz="24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-always keep in mind that IIH recurrence could be due to underlying etiology </a:t>
            </a:r>
            <a:r>
              <a:rPr lang="en-US" sz="2400" dirty="0" err="1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ie</a:t>
            </a:r>
            <a:r>
              <a:rPr lang="en-US" sz="24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. r/o secondary IIH causes and repeat images as needed</a:t>
            </a:r>
          </a:p>
          <a:p>
            <a:r>
              <a:rPr lang="en-US" sz="2400" dirty="0">
                <a:highlight>
                  <a:srgbClr val="C0C0C0"/>
                </a:highlight>
                <a:latin typeface="Dreaming Outloud Pro" panose="03050502040302030504" pitchFamily="66" charset="77"/>
                <a:cs typeface="Dreaming Outloud Pro" panose="03050502040302030504" pitchFamily="66" charset="77"/>
              </a:rPr>
              <a:t>-**Risk of  papilledema/IIH recurrence is real with weight gain</a:t>
            </a:r>
          </a:p>
          <a:p>
            <a:endParaRPr lang="en-US" sz="2400" dirty="0">
              <a:highlight>
                <a:srgbClr val="C0C0C0"/>
              </a:highlight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014BA853-06DE-022D-6A15-7A840965F3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94"/>
    </mc:Choice>
    <mc:Fallback xmlns="">
      <p:transition spd="slow" advTm="44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C5230-2702-42A6-B72A-2B65B182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BCD58-D152-5894-4610-19B8D201C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Lost to follow up </a:t>
            </a:r>
          </a:p>
          <a:p>
            <a:endParaRPr lang="en-US" dirty="0">
              <a:solidFill>
                <a:srgbClr val="005557"/>
              </a:solidFill>
            </a:endParaRPr>
          </a:p>
          <a:p>
            <a:r>
              <a:rPr lang="en-US" dirty="0">
                <a:solidFill>
                  <a:srgbClr val="005557"/>
                </a:solidFill>
              </a:rPr>
              <a:t>Patient eventually had bariatric surgery…due to insurance issues never returned to our clinic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D1FFD282-B032-B4D2-FB78-487AEF2D19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9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29"/>
    </mc:Choice>
    <mc:Fallback xmlns="">
      <p:transition spd="slow" advTm="13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189" y="1825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Loss and IIH…it is real</a:t>
            </a:r>
            <a:br>
              <a:rPr lang="en-US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Tips &amp; Pearls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189" y="1540419"/>
            <a:ext cx="10515600" cy="4351339"/>
          </a:xfrm>
        </p:spPr>
        <p:txBody>
          <a:bodyPr>
            <a:normAutofit/>
          </a:bodyPr>
          <a:lstStyle/>
          <a:p>
            <a:endParaRPr lang="en-US" sz="2933" dirty="0">
              <a:solidFill>
                <a:srgbClr val="0118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2933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 for ophthalmic examination</a:t>
            </a:r>
          </a:p>
          <a:p>
            <a:pPr lvl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533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Dilated fundus exam</a:t>
            </a:r>
          </a:p>
          <a:p>
            <a:pPr lvl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533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Fields</a:t>
            </a:r>
          </a:p>
          <a:p>
            <a:pPr lvl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533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OCT </a:t>
            </a: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91A8EB0E-219C-D942-81D3-12CDF2268D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98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13"/>
    </mc:Choice>
    <mc:Fallback xmlns="">
      <p:transition spd="slow" advTm="266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28C9E-522F-8A93-048B-9E5E154A6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28" y="136524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to intervene…</a:t>
            </a:r>
            <a:br>
              <a:rPr lang="en-US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Tips &amp; Pearls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85EB7-C39D-FF01-5A16-B1E314139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solidFill>
                <a:srgbClr val="0118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3200" dirty="0">
                <a:solidFill>
                  <a:srgbClr val="0118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Vision-threatening disease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3200" dirty="0">
                <a:solidFill>
                  <a:srgbClr val="005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Needs emergent evaluation</a:t>
            </a:r>
          </a:p>
          <a:p>
            <a:pPr marL="457189" lvl="1" indent="0">
              <a:buNone/>
            </a:pPr>
            <a:endParaRPr lang="en-US" sz="3200" dirty="0">
              <a:solidFill>
                <a:srgbClr val="0118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0C8EA8-F400-18B2-2430-321E62783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E84E5-32E6-F065-A5AD-FCF868A6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96C0-0133-4DD7-89B5-ABF0770FD54C}" type="slidenum">
              <a:rPr lang="en-GB" smtClean="0"/>
              <a:pPr/>
              <a:t>35</a:t>
            </a:fld>
            <a:endParaRPr lang="en-GB" dirty="0"/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8AA41549-69C3-CD68-280E-874E089798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3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16"/>
    </mc:Choice>
    <mc:Fallback xmlns="">
      <p:transition spd="slow" advTm="183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A8AE7-712B-083C-AFE0-7B5CAAACE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337BA-0C60-B48C-3086-926B6A8B7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502" y="1518616"/>
            <a:ext cx="9866243" cy="3820767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/>
              <a:t>Abel AS, Brace JR, McKinney AM, Friedman DI, Smith SD, </a:t>
            </a:r>
            <a:r>
              <a:rPr lang="en-US" sz="1600" dirty="0" err="1"/>
              <a:t>Westesson</a:t>
            </a:r>
            <a:r>
              <a:rPr lang="en-US" sz="1600" dirty="0"/>
              <a:t> PL, </a:t>
            </a:r>
            <a:r>
              <a:rPr lang="en-US" sz="1600" dirty="0" err="1"/>
              <a:t>Nascene</a:t>
            </a:r>
            <a:r>
              <a:rPr lang="en-US" sz="1600" dirty="0"/>
              <a:t> D, Ott F, Lee MS. Effect of patient positioning on cerebrospinal fluid opening pressure. J Neuro-</a:t>
            </a:r>
            <a:r>
              <a:rPr lang="en-US" sz="1600" dirty="0" err="1"/>
              <a:t>Ophthalmol</a:t>
            </a:r>
            <a:r>
              <a:rPr lang="en-US" sz="1600" dirty="0"/>
              <a:t>. 2014; 34:218-222. </a:t>
            </a:r>
          </a:p>
          <a:p>
            <a:r>
              <a:rPr lang="en-US" sz="1600" dirty="0" err="1"/>
              <a:t>Alsuhaibani</a:t>
            </a:r>
            <a:r>
              <a:rPr lang="en-US" sz="1600" dirty="0"/>
              <a:t> AH, Carter KD, </a:t>
            </a:r>
            <a:r>
              <a:rPr lang="en-US" sz="1600" dirty="0" err="1"/>
              <a:t>Nerad</a:t>
            </a:r>
            <a:r>
              <a:rPr lang="en-US" sz="1600" dirty="0"/>
              <a:t> JA, Lee AG. Effect of optic nerve sheath fenestration on papilledema of the operated and the contralateral </a:t>
            </a:r>
            <a:r>
              <a:rPr lang="en-US" sz="1600" dirty="0" err="1"/>
              <a:t>nonoperated</a:t>
            </a:r>
            <a:r>
              <a:rPr lang="en-US" sz="1600" dirty="0"/>
              <a:t> eyes in idiopathic intracranial hypertension. Ophthalmology 2011;118:412-414.</a:t>
            </a:r>
          </a:p>
          <a:p>
            <a:r>
              <a:rPr lang="en-US" sz="1600" dirty="0"/>
              <a:t>Corbett JJ, Savino PJ, Thompson HS, Kansu T, Schatz NJ, Orr LS, Hopson D. Visual loss in </a:t>
            </a:r>
            <a:r>
              <a:rPr lang="en-US" sz="1600" dirty="0" err="1"/>
              <a:t>pseuduotumor</a:t>
            </a:r>
            <a:r>
              <a:rPr lang="en-US" sz="1600" dirty="0"/>
              <a:t> cerebri. Arch Neurol. 1982;39:461-474.</a:t>
            </a:r>
          </a:p>
          <a:p>
            <a:r>
              <a:rPr lang="en-US" sz="1600" dirty="0" err="1"/>
              <a:t>Digre</a:t>
            </a:r>
            <a:r>
              <a:rPr lang="en-US" sz="1600" dirty="0"/>
              <a:t> KB. Not so benign intracranial hypertension. editorial. BMJ. 2003; 326;613-614.</a:t>
            </a:r>
          </a:p>
          <a:p>
            <a:r>
              <a:rPr lang="en-US" sz="1600" dirty="0" err="1"/>
              <a:t>Digre</a:t>
            </a:r>
            <a:r>
              <a:rPr lang="en-US" sz="1600" dirty="0"/>
              <a:t> KB, Bruce BB, McDermott MP, </a:t>
            </a:r>
            <a:r>
              <a:rPr lang="en-US" sz="1600" dirty="0" err="1"/>
              <a:t>Galetta</a:t>
            </a:r>
            <a:r>
              <a:rPr lang="en-US" sz="1600" dirty="0"/>
              <a:t> KM, </a:t>
            </a:r>
            <a:r>
              <a:rPr lang="en-US" sz="1600" dirty="0" err="1"/>
              <a:t>Balcer</a:t>
            </a:r>
            <a:r>
              <a:rPr lang="en-US" sz="1600" dirty="0"/>
              <a:t> LJ. Quality of life in idiopathic intracranial hypertension at diagnosis: IIH treatment trial results. Neurology. 2015;84:2449-2456.</a:t>
            </a:r>
          </a:p>
          <a:p>
            <a:r>
              <a:rPr lang="en-US" sz="1600" dirty="0"/>
              <a:t>Farzad S, </a:t>
            </a:r>
            <a:r>
              <a:rPr lang="en-US" sz="1600" dirty="0" err="1"/>
              <a:t>Razmeh</a:t>
            </a:r>
            <a:r>
              <a:rPr lang="en-US" sz="1600" dirty="0"/>
              <a:t> S, </a:t>
            </a:r>
            <a:r>
              <a:rPr lang="en-US" sz="1600" dirty="0" err="1"/>
              <a:t>Habibzadeh</a:t>
            </a:r>
            <a:r>
              <a:rPr lang="en-US" sz="1600" dirty="0"/>
              <a:t> N, </a:t>
            </a:r>
            <a:r>
              <a:rPr lang="en-US" sz="1600" dirty="0" err="1"/>
              <a:t>Zavari</a:t>
            </a:r>
            <a:r>
              <a:rPr lang="en-US" sz="1600" dirty="0"/>
              <a:t> A. </a:t>
            </a:r>
            <a:r>
              <a:rPr lang="en-US" sz="1600" dirty="0" err="1"/>
              <a:t>Nabovvati</a:t>
            </a:r>
            <a:r>
              <a:rPr lang="en-US" sz="1600" dirty="0"/>
              <a:t> M. Migraine headache in patients with idiopathic intracranial hypertension. Neurol Int. 2017; 9(3): 7280.</a:t>
            </a:r>
          </a:p>
          <a:p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Friedman DI, Liu GT, </a:t>
            </a:r>
            <a:r>
              <a:rPr lang="en-US" sz="1600" dirty="0" err="1">
                <a:ea typeface="Tahoma" panose="020B0604030504040204" pitchFamily="34" charset="0"/>
                <a:cs typeface="Arial" panose="020B0604020202020204" pitchFamily="34" charset="0"/>
              </a:rPr>
              <a:t>Digre</a:t>
            </a:r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 KB. Revised diagnostic criteria for the pseudotumor cerebri syndrome in adults and children. Neurology 2013: 81:1159-1165.</a:t>
            </a:r>
          </a:p>
          <a:p>
            <a:r>
              <a:rPr lang="en-US" sz="1600" dirty="0"/>
              <a:t>Friedman DI, </a:t>
            </a:r>
            <a:r>
              <a:rPr lang="en-US" sz="1600" dirty="0" err="1"/>
              <a:t>Quiros</a:t>
            </a:r>
            <a:r>
              <a:rPr lang="en-US" sz="1600" dirty="0"/>
              <a:t> PA, Subramanian PS, </a:t>
            </a:r>
            <a:r>
              <a:rPr lang="en-US" sz="1600" dirty="0" err="1"/>
              <a:t>Mejico</a:t>
            </a:r>
            <a:r>
              <a:rPr lang="en-US" sz="1600" dirty="0"/>
              <a:t> LJ, Gao S, McDermott M, Wall M. NORDIC IIHTT study group. headache in idiopathic intracranial hypertension: findings from the Idiopathic  Intracranial Hypertension Treatment Trial. Headache 2017; 57:1195-1205.</a:t>
            </a:r>
          </a:p>
          <a:p>
            <a:endParaRPr lang="en-US" sz="1600" dirty="0"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rgbClr val="008588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2849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09FC3-2867-6110-0EB0-43BCAD675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5557"/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76CEA-DF18-7C03-9E63-556782225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382" y="1412727"/>
            <a:ext cx="9866243" cy="3820767"/>
          </a:xfrm>
        </p:spPr>
        <p:txBody>
          <a:bodyPr>
            <a:normAutofit fontScale="85000" lnSpcReduction="20000"/>
          </a:bodyPr>
          <a:lstStyle/>
          <a:p>
            <a:r>
              <a:rPr lang="en-US" sz="1600" dirty="0" err="1">
                <a:ea typeface="Tahoma" panose="020B0604030504040204" pitchFamily="34" charset="0"/>
                <a:cs typeface="Arial" panose="020B0604020202020204" pitchFamily="34" charset="0"/>
              </a:rPr>
              <a:t>Mollan</a:t>
            </a:r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 SP, </a:t>
            </a:r>
            <a:r>
              <a:rPr lang="en-US" sz="1600" dirty="0" err="1">
                <a:ea typeface="Tahoma" panose="020B0604030504040204" pitchFamily="34" charset="0"/>
                <a:cs typeface="Arial" panose="020B0604020202020204" pitchFamily="34" charset="0"/>
              </a:rPr>
              <a:t>Grech</a:t>
            </a:r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 O, Sinclair AJ. Headache attributed to idiopathic intracranial hypertension and persistent post-idiopathic intracranial hypertension headache: A narrative review. Headache. 2021: 61:808-816.</a:t>
            </a:r>
          </a:p>
          <a:p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Mukherjee N, El-</a:t>
            </a:r>
            <a:r>
              <a:rPr lang="en-US" sz="1600" dirty="0" err="1">
                <a:ea typeface="Tahoma" panose="020B0604030504040204" pitchFamily="34" charset="0"/>
                <a:cs typeface="Arial" panose="020B0604020202020204" pitchFamily="34" charset="0"/>
              </a:rPr>
              <a:t>Dairi</a:t>
            </a:r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 MA, Bhatti MT. Optic nerve sheath sheath fenestration-indications and techniques. US Ophthalmic Review. 2013;6(2) 125-131.</a:t>
            </a:r>
          </a:p>
          <a:p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Nordic IIH Study Group Writing Committee. Effect of acetazolamide on visual function in patients with idiopathic intracranial hypertension and mild visual loss: The Idiopathic Intracranial Hypertension  Treatment Trial. JAMA 2014; 311 (16)1641-1651. </a:t>
            </a:r>
          </a:p>
          <a:p>
            <a:r>
              <a:rPr lang="en-US" sz="1600" dirty="0" err="1"/>
              <a:t>Scherman</a:t>
            </a:r>
            <a:r>
              <a:rPr lang="en-US" sz="1600" dirty="0"/>
              <a:t> DB, </a:t>
            </a:r>
            <a:r>
              <a:rPr lang="en-US" sz="1600" dirty="0" err="1"/>
              <a:t>Dmytriw</a:t>
            </a:r>
            <a:r>
              <a:rPr lang="en-US" sz="1600" dirty="0"/>
              <a:t> AA, Nguyen GT, Nguyen NT, </a:t>
            </a:r>
            <a:r>
              <a:rPr lang="en-US" sz="1600" dirty="0" err="1"/>
              <a:t>Tchantchaleishvili</a:t>
            </a:r>
            <a:r>
              <a:rPr lang="en-US" sz="1600" dirty="0"/>
              <a:t> N, </a:t>
            </a:r>
            <a:r>
              <a:rPr lang="en-US" sz="1600" dirty="0" err="1"/>
              <a:t>Maingard</a:t>
            </a:r>
            <a:r>
              <a:rPr lang="en-US" sz="1600" dirty="0"/>
              <a:t> J, </a:t>
            </a:r>
            <a:r>
              <a:rPr lang="en-US" sz="1600" dirty="0" err="1"/>
              <a:t>Asadi</a:t>
            </a:r>
            <a:r>
              <a:rPr lang="en-US" sz="1600" dirty="0"/>
              <a:t> H, Brooks M, </a:t>
            </a:r>
            <a:r>
              <a:rPr lang="en-US" sz="1600" dirty="0" err="1"/>
              <a:t>Griessenauer</a:t>
            </a:r>
            <a:r>
              <a:rPr lang="en-US" sz="1600" dirty="0"/>
              <a:t> C, Ogilvy C, Thomas AJ, Moore JM, Phan K. Shunting, optic nerve sheath fenestration and </a:t>
            </a:r>
            <a:r>
              <a:rPr lang="en-US" sz="1600" dirty="0" err="1"/>
              <a:t>dural</a:t>
            </a:r>
            <a:r>
              <a:rPr lang="en-US" sz="1600" dirty="0"/>
              <a:t> venous stenting for medically refractory </a:t>
            </a:r>
            <a:r>
              <a:rPr lang="en-US" sz="1600" dirty="0" err="1"/>
              <a:t>idiopthathic</a:t>
            </a:r>
            <a:r>
              <a:rPr lang="en-US" sz="1600" dirty="0"/>
              <a:t> intracranial hypertension: systematic review and meta-analysis. Ann Eye Sci 2018;3:26. </a:t>
            </a:r>
          </a:p>
          <a:p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Subramaniam S. and Fletcher WA. Obesity and weight loss in idiopathic intracranial hypertension: A narrative review. J Neuro-</a:t>
            </a:r>
            <a:r>
              <a:rPr lang="en-US" sz="1600" dirty="0" err="1">
                <a:ea typeface="Tahoma" panose="020B0604030504040204" pitchFamily="34" charset="0"/>
                <a:cs typeface="Arial" panose="020B0604020202020204" pitchFamily="34" charset="0"/>
              </a:rPr>
              <a:t>Ophthalmol</a:t>
            </a:r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. 2017; 37:197-205.</a:t>
            </a:r>
          </a:p>
          <a:p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Wall, M. Idiopathic Intracranial Hypertension. Focal Points, 2017; XXXV (7).</a:t>
            </a:r>
          </a:p>
          <a:p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Wall M, </a:t>
            </a:r>
            <a:r>
              <a:rPr lang="en-US" sz="1600" dirty="0" err="1">
                <a:ea typeface="Tahoma" panose="020B0604030504040204" pitchFamily="34" charset="0"/>
                <a:cs typeface="Arial" panose="020B0604020202020204" pitchFamily="34" charset="0"/>
              </a:rPr>
              <a:t>Kupersmith</a:t>
            </a:r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 MJ, </a:t>
            </a:r>
            <a:r>
              <a:rPr lang="en-US" sz="1600" dirty="0" err="1">
                <a:ea typeface="Tahoma" panose="020B0604030504040204" pitchFamily="34" charset="0"/>
                <a:cs typeface="Arial" panose="020B0604020202020204" pitchFamily="34" charset="0"/>
              </a:rPr>
              <a:t>Kieburtz</a:t>
            </a:r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 KD, Corbett JJ, </a:t>
            </a:r>
            <a:r>
              <a:rPr lang="en-US" sz="1600" dirty="0" err="1">
                <a:ea typeface="Tahoma" panose="020B0604030504040204" pitchFamily="34" charset="0"/>
                <a:cs typeface="Arial" panose="020B0604020202020204" pitchFamily="34" charset="0"/>
              </a:rPr>
              <a:t>Feldon</a:t>
            </a:r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 SE, Friedman DI, Katz DM, Keltner JL, </a:t>
            </a:r>
            <a:r>
              <a:rPr lang="en-US" sz="1600" dirty="0" err="1">
                <a:ea typeface="Tahoma" panose="020B0604030504040204" pitchFamily="34" charset="0"/>
                <a:cs typeface="Arial" panose="020B0604020202020204" pitchFamily="34" charset="0"/>
              </a:rPr>
              <a:t>Schron</a:t>
            </a:r>
            <a:r>
              <a:rPr lang="en-US" sz="1600" dirty="0">
                <a:ea typeface="Tahoma" panose="020B0604030504040204" pitchFamily="34" charset="0"/>
                <a:cs typeface="Arial" panose="020B0604020202020204" pitchFamily="34" charset="0"/>
              </a:rPr>
              <a:t> EB, McDermott MP. The Idiopathic Intracranial Hypertension Treatment Trial clinical profile at baseline. JAMA Neurol. 2014; 71(6):693-701.</a:t>
            </a:r>
            <a:endParaRPr lang="en-US" sz="1600" dirty="0"/>
          </a:p>
          <a:p>
            <a:r>
              <a:rPr lang="en-US" sz="1600" dirty="0" err="1">
                <a:cs typeface="Arial" panose="020B0604020202020204" pitchFamily="34" charset="0"/>
              </a:rPr>
              <a:t>Yazici</a:t>
            </a:r>
            <a:r>
              <a:rPr lang="en-US" sz="1600" dirty="0">
                <a:cs typeface="Arial" panose="020B0604020202020204" pitchFamily="34" charset="0"/>
              </a:rPr>
              <a:t> Z, </a:t>
            </a:r>
            <a:r>
              <a:rPr lang="en-US" sz="1600" dirty="0" err="1">
                <a:cs typeface="Arial" panose="020B0604020202020204" pitchFamily="34" charset="0"/>
              </a:rPr>
              <a:t>Yazici</a:t>
            </a:r>
            <a:r>
              <a:rPr lang="en-US" sz="1600" dirty="0">
                <a:cs typeface="Arial" panose="020B0604020202020204" pitchFamily="34" charset="0"/>
              </a:rPr>
              <a:t> B, </a:t>
            </a:r>
            <a:r>
              <a:rPr lang="en-US" sz="1600" dirty="0" err="1">
                <a:cs typeface="Arial" panose="020B0604020202020204" pitchFamily="34" charset="0"/>
              </a:rPr>
              <a:t>Tuncel</a:t>
            </a:r>
            <a:r>
              <a:rPr lang="en-US" sz="1600" dirty="0">
                <a:cs typeface="Arial" panose="020B0604020202020204" pitchFamily="34" charset="0"/>
              </a:rPr>
              <a:t> E. Findings of magnetic resonance imaging after optic nerve sheath decompression in patients with idiopathic intracranial hypertension. Am J </a:t>
            </a:r>
            <a:r>
              <a:rPr lang="en-US" sz="1600" dirty="0" err="1">
                <a:cs typeface="Arial" panose="020B0604020202020204" pitchFamily="34" charset="0"/>
              </a:rPr>
              <a:t>Ophthalmol</a:t>
            </a:r>
            <a:r>
              <a:rPr lang="en-US" sz="1600" dirty="0">
                <a:cs typeface="Arial" panose="020B0604020202020204" pitchFamily="34" charset="0"/>
              </a:rPr>
              <a:t> 2007;144(3):429-435.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490344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AB4F997-E3B6-4DF6-B092-F01D09D6082A}"/>
</file>

<file path=customXml/itemProps2.xml><?xml version="1.0" encoding="utf-8"?>
<ds:datastoreItem xmlns:ds="http://schemas.openxmlformats.org/officeDocument/2006/customXml" ds:itemID="{E9A9FB60-F887-4F2B-B732-031BA559AA72}"/>
</file>

<file path=customXml/itemProps3.xml><?xml version="1.0" encoding="utf-8"?>
<ds:datastoreItem xmlns:ds="http://schemas.openxmlformats.org/officeDocument/2006/customXml" ds:itemID="{61567ED9-CE4F-4EE5-8ABA-07A9FCAFDCB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9509</TotalTime>
  <Words>1936</Words>
  <Application>Microsoft Macintosh PowerPoint</Application>
  <PresentationFormat>Widescreen</PresentationFormat>
  <Paragraphs>315</Paragraphs>
  <Slides>37</Slides>
  <Notes>18</Notes>
  <HiddenSlides>0</HiddenSlides>
  <MMClips>35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Arial Black</vt:lpstr>
      <vt:lpstr>Calibri</vt:lpstr>
      <vt:lpstr>Calibri Light</vt:lpstr>
      <vt:lpstr>Dreaming Outloud Pro</vt:lpstr>
      <vt:lpstr>Tahoma</vt:lpstr>
      <vt:lpstr>Wingdings</vt:lpstr>
      <vt:lpstr>1_Office Theme</vt:lpstr>
      <vt:lpstr>Idiopathic Intracranial Hypertension  and  Visual Loss  </vt:lpstr>
      <vt:lpstr>21-Year-Old female goes for her annual eye exam…</vt:lpstr>
      <vt:lpstr>21-Year-Old female goes for her annual eye exam…</vt:lpstr>
      <vt:lpstr>21-Year-Old female goes for her annual eye exam…</vt:lpstr>
      <vt:lpstr>21-Year-Old female referred to neuro-ophthalmology for papilledema </vt:lpstr>
      <vt:lpstr>21-Year-Old female referred for papilledema </vt:lpstr>
      <vt:lpstr>21-Year-Old female referred for papilledema </vt:lpstr>
      <vt:lpstr>Grade 2 papilledema</vt:lpstr>
      <vt:lpstr>PowerPoint Presentation</vt:lpstr>
      <vt:lpstr>PowerPoint Presentation</vt:lpstr>
      <vt:lpstr>PowerPoint Presentation</vt:lpstr>
      <vt:lpstr>Lumbar Puncture</vt:lpstr>
      <vt:lpstr>PowerPoint Presentation</vt:lpstr>
      <vt:lpstr>PowerPoint Presentation</vt:lpstr>
      <vt:lpstr>Idiopathic Intracranial Hypertension</vt:lpstr>
      <vt:lpstr>21 year old female and papilledema</vt:lpstr>
      <vt:lpstr>Recommendations for surgical intervention </vt:lpstr>
      <vt:lpstr>Surgical Interventions for IIH</vt:lpstr>
      <vt:lpstr>Back to our patient…</vt:lpstr>
      <vt:lpstr>Discussion with our patient:</vt:lpstr>
      <vt:lpstr>Teaching Tips on IIH Medical Therapy</vt:lpstr>
      <vt:lpstr>2 weeks later… (on acetazolamide x 8 weeks)</vt:lpstr>
      <vt:lpstr>PowerPoint Presentation</vt:lpstr>
      <vt:lpstr>Why fenestrate the optic nerve?</vt:lpstr>
      <vt:lpstr>21 year old female with papilledema HVF post op 3 weeks</vt:lpstr>
      <vt:lpstr>HVF post op 2 months</vt:lpstr>
      <vt:lpstr>Post op 6 months</vt:lpstr>
      <vt:lpstr>Post op 6 months </vt:lpstr>
      <vt:lpstr>IIH and Headache</vt:lpstr>
      <vt:lpstr>Back to our patient… post op 9 months</vt:lpstr>
      <vt:lpstr>Recurrence of Papilledema</vt:lpstr>
      <vt:lpstr>Now What? </vt:lpstr>
      <vt:lpstr>PowerPoint Presentation</vt:lpstr>
      <vt:lpstr>Visual Loss and IIH…it is real Tips &amp; Pearls</vt:lpstr>
      <vt:lpstr>When to intervene… Tips &amp; Pearls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Larry Frohman</dc:creator>
  <cp:lastModifiedBy>Joe Acierno</cp:lastModifiedBy>
  <cp:revision>68</cp:revision>
  <dcterms:created xsi:type="dcterms:W3CDTF">2022-03-14T12:50:37Z</dcterms:created>
  <dcterms:modified xsi:type="dcterms:W3CDTF">2023-09-16T19:59:58Z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