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Masters/slideMaster1.xml" ContentType="application/vnd.openxmlformats-officedocument.presentationml.slideMaster+xml"/>
  <Override PartName="/ppt/notesSlides/notesSlide22.xml" ContentType="application/vnd.openxmlformats-officedocument.presentationml.notesSlide+xml"/>
  <Override PartName="/ppt/notesSlides/notesSlide26.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30.xml" ContentType="application/vnd.openxmlformats-officedocument.presentationml.notesSlide+xml"/>
  <Override PartName="/ppt/notesSlides/notesSlide1.xml" ContentType="application/vnd.openxmlformats-officedocument.presentationml.notesSlide+xml"/>
  <Override PartName="/ppt/notesSlides/notesSlide19.xml" ContentType="application/vnd.openxmlformats-officedocument.presentationml.notesSlide+xml"/>
  <Override PartName="/ppt/notesSlides/notesSlide2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20.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2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5.xml" ContentType="application/vnd.openxmlformats-officedocument.presentationml.notesSlide+xml"/>
  <Override PartName="/ppt/notesSlides/notesSlide13.xml" ContentType="application/vnd.openxmlformats-officedocument.presentationml.notesSlide+xml"/>
  <Override PartName="/ppt/notesSlides/notesSlide24.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3.xml" ContentType="application/vnd.openxmlformats-officedocument.presentationml.notesSlide+xml"/>
  <Override PartName="/ppt/notesSlides/notesSlide16.xml" ContentType="application/vnd.openxmlformats-officedocument.presentationml.notesSlide+xml"/>
  <Override PartName="/ppt/notesSlides/notesSlide32.xml" ContentType="application/vnd.openxmlformats-officedocument.presentationml.notesSlide+xml"/>
  <Override PartName="/ppt/notesSlides/notesSlide17.xml" ContentType="application/vnd.openxmlformats-officedocument.presentationml.notesSlide+xml"/>
  <Override PartName="/ppt/notesSlides/notesSlide31.xml" ContentType="application/vnd.openxmlformats-officedocument.presentationml.notesSlide+xml"/>
  <Override PartName="/ppt/notesSlides/notesSlide18.xml" ContentType="application/vnd.openxmlformats-officedocument.presentationml.notesSlide+xml"/>
  <Override PartName="/ppt/notesSlides/notesSlide21.xml" ContentType="application/vnd.openxmlformats-officedocument.presentationml.notesSlide+xml"/>
  <Override PartName="/ppt/notesSlides/notesSlide27.xml" ContentType="application/vnd.openxmlformats-officedocument.presentationml.notesSlide+xml"/>
  <Override PartName="/ppt/notesSlides/notesSlide12.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4"/>
  </p:notesMasterIdLst>
  <p:sldIdLst>
    <p:sldId id="256" r:id="rId2"/>
    <p:sldId id="257" r:id="rId3"/>
    <p:sldId id="281" r:id="rId4"/>
    <p:sldId id="258" r:id="rId5"/>
    <p:sldId id="260" r:id="rId6"/>
    <p:sldId id="261" r:id="rId7"/>
    <p:sldId id="288" r:id="rId8"/>
    <p:sldId id="262" r:id="rId9"/>
    <p:sldId id="289" r:id="rId10"/>
    <p:sldId id="263" r:id="rId11"/>
    <p:sldId id="264" r:id="rId12"/>
    <p:sldId id="284" r:id="rId13"/>
    <p:sldId id="286" r:id="rId14"/>
    <p:sldId id="285" r:id="rId15"/>
    <p:sldId id="287" r:id="rId16"/>
    <p:sldId id="265" r:id="rId17"/>
    <p:sldId id="266" r:id="rId18"/>
    <p:sldId id="267" r:id="rId19"/>
    <p:sldId id="268" r:id="rId20"/>
    <p:sldId id="269" r:id="rId21"/>
    <p:sldId id="282" r:id="rId22"/>
    <p:sldId id="283" r:id="rId23"/>
    <p:sldId id="270" r:id="rId24"/>
    <p:sldId id="271" r:id="rId25"/>
    <p:sldId id="272" r:id="rId26"/>
    <p:sldId id="273" r:id="rId27"/>
    <p:sldId id="274" r:id="rId28"/>
    <p:sldId id="275" r:id="rId29"/>
    <p:sldId id="276" r:id="rId30"/>
    <p:sldId id="277" r:id="rId31"/>
    <p:sldId id="278" r:id="rId32"/>
    <p:sldId id="279" r:id="rId3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hq57014VZZzxl81ZrmfpdH7IQhY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3F2"/>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62"/>
    <p:restoredTop sz="64490"/>
  </p:normalViewPr>
  <p:slideViewPr>
    <p:cSldViewPr snapToGrid="0" snapToObjects="1">
      <p:cViewPr varScale="1">
        <p:scale>
          <a:sx n="66" d="100"/>
          <a:sy n="66" d="100"/>
        </p:scale>
        <p:origin x="62" y="36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 name="Google Shape;80;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Welcome to another UPFRONT case. Today, we will be discussing a challenging case of optic disc edema. We thought this case was particularly interesting from a neurology and internal medicine standpoint and a good reminder to question your initial diagnosis when a disease does not respond as expected to therapy.</a:t>
            </a:r>
            <a:endParaRPr dirty="0"/>
          </a:p>
        </p:txBody>
      </p:sp>
      <p:sp>
        <p:nvSpPr>
          <p:cNvPr id="81" name="Google Shape;81;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This is a 46 y/o woman who presented with headache, vision and hearing changes. She reported months of new headaches that clearly differed from her baseline headaches. One type featured a sharp, squeezing pain that was unilateral and temporal, lasting for seconds at a time. The other featured dull, bifrontal pressure-like headaches. She also described intermittently seeing lights and experiencing pulsatile tinnitus. Finally, she mentioned that she may have noticed some tingling on occasion in her fingers and toes.</a:t>
            </a:r>
            <a:endParaRPr dirty="0"/>
          </a:p>
        </p:txBody>
      </p:sp>
      <p:sp>
        <p:nvSpPr>
          <p:cNvPr id="89" name="Google Shape;8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2000" dirty="0"/>
              <a:t>When you hear a chief complaint of headache, what is your approach to determining the etiology? I think the first step is determining if if the headache is a primary headache disorder or the headache is secondary to another process, such as a mass, tumor, infection, etc. What of these symptoms jumped out to you as concerning for a secondary headache? First off, the fact that she’s having a new type of headache she hasn’t had before at the age of 46 should make you consider a secondary headache. Second, while you can get visual changes with migraine, it would be unusual for her to develop new migraines at her age. Pulsatile tinnitus is also a concerning symptom for increased intracranial pressure. </a:t>
            </a:r>
          </a:p>
          <a:p>
            <a:pPr marL="0" lvl="0" indent="0" algn="l" rtl="0">
              <a:spcBef>
                <a:spcPts val="0"/>
              </a:spcBef>
              <a:spcAft>
                <a:spcPts val="0"/>
              </a:spcAft>
              <a:buNone/>
            </a:pPr>
            <a:endParaRPr lang="en-US" sz="2000" dirty="0"/>
          </a:p>
          <a:p>
            <a:pPr marL="0" lvl="0" indent="0" algn="l" rtl="0">
              <a:spcBef>
                <a:spcPts val="0"/>
              </a:spcBef>
              <a:spcAft>
                <a:spcPts val="0"/>
              </a:spcAft>
              <a:buNone/>
            </a:pPr>
            <a:r>
              <a:rPr lang="en-US" sz="2000" dirty="0"/>
              <a:t>Her </a:t>
            </a:r>
            <a:r>
              <a:rPr lang="en-US" sz="2000" dirty="0" err="1"/>
              <a:t>paresthesias</a:t>
            </a:r>
            <a:r>
              <a:rPr lang="en-US" sz="2000" dirty="0"/>
              <a:t> seem nonspecific, but certainly shouldn’t be ignored. So what parts of the neuro exam do you not want to miss? When you first start seeing neurology cases, you should practice doing a comprehensive neurological exam, but as you become more comfortable, you should try to do a focused exam catered to the chief complaint. In this case, you definitely want to look at her optic discs to look for signs of disc edema, visual field testing, as well as check for full extraocular muscle movement. You should also evaluate for any sensory deficits and reflexes to see if she has any peripheral nerve pathology based on her complaint of </a:t>
            </a:r>
            <a:r>
              <a:rPr lang="en-US" sz="2000" dirty="0" err="1"/>
              <a:t>paresthesias</a:t>
            </a:r>
            <a:r>
              <a:rPr lang="en-US" sz="2000" dirty="0"/>
              <a:t>, or perhaps hyperreflexia to suggest a cervical spine pathology that could also cause headaches. </a:t>
            </a:r>
            <a:endParaRPr sz="2000" dirty="0"/>
          </a:p>
        </p:txBody>
      </p:sp>
      <p:sp>
        <p:nvSpPr>
          <p:cNvPr id="89" name="Google Shape;8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extLst>
      <p:ext uri="{BB962C8B-B14F-4D97-AF65-F5344CB8AC3E}">
        <p14:creationId xmlns:p14="http://schemas.microsoft.com/office/powerpoint/2010/main" val="2618473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Before we get to the exam, let’s just round out her history. She did in fact have a history of migraine with aura, but she was clear that her new headaches were different. Otherwise, she also had a history of treated hepatitis C, and hypothyroidism.</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As far as medications, she was on an estradiol patch, levothyroxine</a:t>
            </a:r>
          </a:p>
          <a:p>
            <a:pPr marL="0" lvl="0" indent="0" algn="l" rtl="0">
              <a:spcBef>
                <a:spcPts val="0"/>
              </a:spcBef>
              <a:spcAft>
                <a:spcPts val="0"/>
              </a:spcAft>
              <a:buNone/>
            </a:pPr>
            <a:endParaRPr dirty="0"/>
          </a:p>
        </p:txBody>
      </p:sp>
      <p:sp>
        <p:nvSpPr>
          <p:cNvPr id="97" name="Google Shape;9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Here are the patient’s pertinent exam findings. She had a BMI of 36. Visual acuity was normal, with reactive and equal pupils, no relative afferent pupillary defect. Her visual fields were full to confrontation. Her efferent exam was normal, meaning her extraocular movements were full. On neuro exam, she was full strength throughout, with no sensory deficits on confrontation testing. She was diffusely </a:t>
            </a:r>
            <a:r>
              <a:rPr lang="en-US" dirty="0" err="1"/>
              <a:t>hyporeflexic</a:t>
            </a:r>
            <a:r>
              <a:rPr lang="en-US" dirty="0"/>
              <a:t>, with trace to absent reflexes in her distal lower extremities bilaterally.</a:t>
            </a:r>
            <a:endParaRPr dirty="0"/>
          </a:p>
        </p:txBody>
      </p:sp>
      <p:sp>
        <p:nvSpPr>
          <p:cNvPr id="111" name="Google Shape;11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Here is an image of her optic discs. Does anything stand out to you? </a:t>
            </a:r>
            <a:endParaRPr sz="1200" dirty="0">
              <a:solidFill>
                <a:schemeClr val="dk1"/>
              </a:solidFill>
              <a:latin typeface="Calibri"/>
              <a:ea typeface="Calibri"/>
              <a:cs typeface="Calibri"/>
              <a:sym typeface="Calibri"/>
            </a:endParaRPr>
          </a:p>
        </p:txBody>
      </p:sp>
      <p:sp>
        <p:nvSpPr>
          <p:cNvPr id="119" name="Google Shape;11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As pointed out in the green circle, she has circumferential disc edema but as shown with the green arrow, her vessels are not obscured</a:t>
            </a:r>
            <a:endParaRPr sz="1200" dirty="0">
              <a:solidFill>
                <a:schemeClr val="dk1"/>
              </a:solidFill>
              <a:latin typeface="Calibri"/>
              <a:ea typeface="Calibri"/>
              <a:cs typeface="Calibri"/>
              <a:sym typeface="Calibri"/>
            </a:endParaRPr>
          </a:p>
        </p:txBody>
      </p:sp>
      <p:sp>
        <p:nvSpPr>
          <p:cNvPr id="119" name="Google Shape;119;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3522871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Here are the results of her 30 degree Humphries visual field testing. She had mildly elevated false negatives: 14% in the right and 13% in the left, raising the possibility that some of the defects are artifactual. Performance was otherwise reliable. </a:t>
            </a: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28" name="Google Shape;12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right eye showed a </a:t>
            </a:r>
            <a:r>
              <a:rPr lang="en-US" dirty="0" err="1"/>
              <a:t>superonasal</a:t>
            </a:r>
            <a:r>
              <a:rPr lang="en-US" dirty="0"/>
              <a:t> arcuate-like defect and a possible enlargement of the blind spot, while the left eye showed a suggestion of superior and inferior arcuate defects. These defects are suspicious for the peripheral nerve fiber layer changes that can occur with disc edema, but would be more convincing if they were consistent over time or the patient had fewer false negatives. In both eyes, the defects were near the edge of the tested field, raising the possibility of rim artifact from the edge of the lens used for refractive correction in the visual field machine, though that usually causes a lack of detection in the portions of the field blocked by the edge of the lens rather than the reduced sensitivity seen here.</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28" name="Google Shape;12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8479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2f3c864495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2f3c864495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t>When considering a differential for optic disc edema, we can start by anatomically separating the causes. Elevated intracranial pressure, and thus high pressure in the optic nerve sheath leads to papilledema. Disease of the optic nerve head itself can also cause disc edema, and benign lesions in the nerve head itself result in </a:t>
            </a:r>
            <a:r>
              <a:rPr lang="en-US" sz="1100" dirty="0" err="1"/>
              <a:t>pseudopapilledema</a:t>
            </a:r>
            <a:r>
              <a:rPr lang="en-US" sz="1100" dirty="0"/>
              <a:t>. Let’s go into more detail for each of these categories</a:t>
            </a:r>
            <a:endParaRPr sz="1100" dirty="0"/>
          </a:p>
        </p:txBody>
      </p:sp>
      <p:sp>
        <p:nvSpPr>
          <p:cNvPr id="144" name="Google Shape;144;g12f3c864495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510147ae7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510147ae7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t>Papilledema is disc edema due to a high intracranial pressure and is usually bilateral. Examples would include a clot in the venous sinuses, masses, hydrocephalus and swelling from cerebral edema. If there is no intracranial lesion causing increased ICP, you should consider idiopathic intracranial hypertension. By definition, the CSF has to be normal, and the opening pressure needs to be higher than 25 cm h2o. Classic MRI findings for IIH include an empty </a:t>
            </a:r>
            <a:r>
              <a:rPr lang="en-US" sz="1100" dirty="0" err="1"/>
              <a:t>sella</a:t>
            </a:r>
            <a:r>
              <a:rPr lang="en-US" sz="1100" dirty="0"/>
              <a:t>, flattening of the posterior aspect of the eyes, the optic nerves may appear tortuous and there can be stenosis of the transverse sinuses. </a:t>
            </a:r>
            <a:endParaRPr sz="1100" dirty="0"/>
          </a:p>
        </p:txBody>
      </p:sp>
      <p:sp>
        <p:nvSpPr>
          <p:cNvPr id="151" name="Google Shape;151;g1510147ae70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510147ae7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510147ae7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t>If the disc edema is not due to increased intracranial pressure, then you should consider intrinsic ocular or optic nerve pathology. In general, you should consider inflammation, ischemia, infection, infiltrative processes invading the optic nerve or the eye itself, as well as genetic causes such as </a:t>
            </a:r>
            <a:r>
              <a:rPr lang="en-US" sz="1100" dirty="0" err="1"/>
              <a:t>Leber’s</a:t>
            </a:r>
            <a:r>
              <a:rPr lang="en-US" sz="1100" dirty="0"/>
              <a:t>. </a:t>
            </a:r>
            <a:endParaRPr sz="1100" dirty="0"/>
          </a:p>
        </p:txBody>
      </p:sp>
      <p:sp>
        <p:nvSpPr>
          <p:cNvPr id="151" name="Google Shape;151;g1510147ae70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extLst>
      <p:ext uri="{BB962C8B-B14F-4D97-AF65-F5344CB8AC3E}">
        <p14:creationId xmlns:p14="http://schemas.microsoft.com/office/powerpoint/2010/main" val="9045497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510147ae7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510147ae7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t>Finally, there are benign findings that can look like disc edema and these fall into the category of </a:t>
            </a:r>
            <a:r>
              <a:rPr lang="en-US" sz="1100" dirty="0" err="1"/>
              <a:t>pseudopapilledema</a:t>
            </a:r>
            <a:r>
              <a:rPr lang="en-US" sz="1100" dirty="0"/>
              <a:t>. Examples include drusen or calcium deposits near the optic nerve head, as well as tilting or congenital anomalies of the optic disc. </a:t>
            </a:r>
            <a:endParaRPr sz="1100" dirty="0"/>
          </a:p>
        </p:txBody>
      </p:sp>
      <p:sp>
        <p:nvSpPr>
          <p:cNvPr id="151" name="Google Shape;151;g1510147ae70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extLst>
      <p:ext uri="{BB962C8B-B14F-4D97-AF65-F5344CB8AC3E}">
        <p14:creationId xmlns:p14="http://schemas.microsoft.com/office/powerpoint/2010/main" val="3060971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510147ae7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510147ae7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t>It’s important to think about the entire clinical picture to determine the most likely diagnosis. Our patient had headaches and pulsatile tinnitus, which are symptoms of increased intracranial pressure, either idiopathic or secondary to a mass, clot, or infection. Therefore, papilledema makes sense as the most likely etiology. </a:t>
            </a:r>
            <a:endParaRPr sz="1100" dirty="0"/>
          </a:p>
        </p:txBody>
      </p:sp>
      <p:sp>
        <p:nvSpPr>
          <p:cNvPr id="151" name="Google Shape;151;g1510147ae70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a:p>
        </p:txBody>
      </p:sp>
    </p:spTree>
    <p:extLst>
      <p:ext uri="{BB962C8B-B14F-4D97-AF65-F5344CB8AC3E}">
        <p14:creationId xmlns:p14="http://schemas.microsoft.com/office/powerpoint/2010/main" val="174832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510147ae7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510147ae70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100" dirty="0"/>
              <a:t>So now what? Knowing what you know, and having a high suspicion for an intracranial process causing papilledema, what further work-up do you want? </a:t>
            </a:r>
          </a:p>
        </p:txBody>
      </p:sp>
      <p:sp>
        <p:nvSpPr>
          <p:cNvPr id="151" name="Google Shape;151;g1510147ae70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extLst>
      <p:ext uri="{BB962C8B-B14F-4D97-AF65-F5344CB8AC3E}">
        <p14:creationId xmlns:p14="http://schemas.microsoft.com/office/powerpoint/2010/main" val="3400921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0" i="0" u="none" strike="noStrike" dirty="0">
                <a:solidFill>
                  <a:srgbClr val="000000"/>
                </a:solidFill>
                <a:effectLst/>
                <a:latin typeface="-webkit-standard"/>
              </a:rPr>
              <a:t>If you’re thinking about brain imaging and a lumbar puncture to evaluate her opening pressure and CSF results, you’d be correct:</a:t>
            </a:r>
          </a:p>
          <a:p>
            <a:pPr marL="0" lvl="0" indent="0" algn="l" rtl="0">
              <a:spcBef>
                <a:spcPts val="0"/>
              </a:spcBef>
              <a:spcAft>
                <a:spcPts val="0"/>
              </a:spcAft>
              <a:buNone/>
            </a:pPr>
            <a:r>
              <a:rPr lang="en-US" b="0" i="0" u="none" strike="noStrike" dirty="0">
                <a:solidFill>
                  <a:srgbClr val="000000"/>
                </a:solidFill>
                <a:effectLst/>
                <a:latin typeface="-webkit-standard"/>
              </a:rPr>
              <a:t>When evaluating suspected papilledema, it's important to rule out mass lesions and CSF inflammation. Not only should you </a:t>
            </a:r>
            <a:r>
              <a:rPr lang="en-US" dirty="0"/>
              <a:t>obtain an MR of the brain, but also an MR venogram to evaluate the </a:t>
            </a:r>
            <a:r>
              <a:rPr lang="en-US" dirty="0" err="1"/>
              <a:t>dural</a:t>
            </a:r>
            <a:r>
              <a:rPr lang="en-US" dirty="0"/>
              <a:t> venous sinuses for a clot. This patient used an estradiol patch, thereby increasing her risk of clot formation. In her case, her MRI and MRV were normal. </a:t>
            </a:r>
          </a:p>
          <a:p>
            <a:pPr marL="0" lvl="0" indent="0" algn="l" rtl="0">
              <a:spcBef>
                <a:spcPts val="0"/>
              </a:spcBef>
              <a:spcAft>
                <a:spcPts val="0"/>
              </a:spcAft>
              <a:buNone/>
            </a:pPr>
            <a:r>
              <a:rPr lang="en-US" dirty="0"/>
              <a:t>So the next step was to perform a lumbar puncture with opening pressure. Her CSF studies were normal, demonstrating that CSF inflammation was not the cause of high pressure or disc edema. Her opening pressure was 20 cm of water, which is in the upper range of normal, but not frankly diagnostic of idiopathic intracranial hypertension.</a:t>
            </a:r>
          </a:p>
        </p:txBody>
      </p:sp>
      <p:sp>
        <p:nvSpPr>
          <p:cNvPr id="160" name="Google Shape;16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132b6a6066f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132b6a6066f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So what happened next? This wasn’t a slam dunk for IIH. But there was concern at that point in her work up that the LP opening pressure wasn’t accurate. Taking the whole clinical picture of a woman with a higher BMI with the complaint of vision changes, headaches, pulsatile tinnitus, and the finding of disc edema, she was given an initial diagnosis of IIH. Therefore, it was decided to try pressure lowering therapy</a:t>
            </a:r>
            <a:endParaRPr dirty="0"/>
          </a:p>
        </p:txBody>
      </p:sp>
      <p:sp>
        <p:nvSpPr>
          <p:cNvPr id="167" name="Google Shape;167;g132b6a6066f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Calibri"/>
              <a:buNone/>
            </a:pPr>
            <a:r>
              <a:rPr lang="en-US" dirty="0"/>
              <a:t>So she was started on acetazolamide to bring down her presumed elevated intracranial pressure. She did endorse some improvement in her headaches and pulsatile tinnitus, suggesting that some of her symptoms were due to mildly elevated ICP. She remained on 500mg twice daily and 3 years later, her disc elevation was similar except for faintly improved temporal elevation in the left nerve. Her visual fields showed similar mild peripheral defects.</a:t>
            </a:r>
          </a:p>
          <a:p>
            <a:pPr marL="171450" lvl="0" indent="-95250" algn="l" rtl="0">
              <a:spcBef>
                <a:spcPts val="0"/>
              </a:spcBef>
              <a:spcAft>
                <a:spcPts val="0"/>
              </a:spcAft>
              <a:buClr>
                <a:schemeClr val="dk1"/>
              </a:buClr>
              <a:buSzPts val="1200"/>
              <a:buFont typeface="Calibri"/>
              <a:buNone/>
            </a:pPr>
            <a:endParaRPr lang="en-US" dirty="0"/>
          </a:p>
        </p:txBody>
      </p:sp>
      <p:sp>
        <p:nvSpPr>
          <p:cNvPr id="174" name="Google Shape;17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Now is a good time to take a step back and think about what features of this case were unusual for IIH. Yes, she had a high BMI, disc edema on exam, headaches, and pulsatile tinnitus, all features classic for IIH. She did have some improvement in her symptoms on acetazolamide. But the fact that her visual fields and disc edema hardly improved with treatment, as well as the fact that her CSF opening pressure was not elevated should lead us to be skeptical about the initial diagnosis. It’s worth pointing out that most LP opening pressure errors will result in a falsely HIGH pressure. Sources of error include performing an LP with the patient in a seated position, sedation, or </a:t>
            </a:r>
            <a:r>
              <a:rPr lang="en-US" dirty="0" err="1"/>
              <a:t>valsalva</a:t>
            </a:r>
            <a:r>
              <a:rPr lang="en-US" dirty="0"/>
              <a:t>.</a:t>
            </a:r>
            <a:endParaRPr dirty="0"/>
          </a:p>
        </p:txBody>
      </p:sp>
      <p:sp>
        <p:nvSpPr>
          <p:cNvPr id="183" name="Google Shape;18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Calibri"/>
              <a:buNone/>
            </a:pPr>
            <a:r>
              <a:rPr lang="en-US" dirty="0"/>
              <a:t>So what became of the patient? Over the next several years, she began to develop other symptoms beyond her headache and vision changes. Specifically, she developed leg edema, lymphadenopathy, and organomegaly. She underwent a biopsy of her lymph node and was diagnosed with Castleman disease. </a:t>
            </a:r>
          </a:p>
        </p:txBody>
      </p:sp>
      <p:sp>
        <p:nvSpPr>
          <p:cNvPr id="190" name="Google Shape;19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9525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So let’s pause for a moment and talk briefly about Castleman disease. There are a lot of nuances to this disease, but we’ll touch on the basics. It’s actually a group of lymphoproliferative disorders, diagnosed by specific histological findings found on lymph node biopsy. There is focal or unicentric Castleman disease, or multicentric Castleman disease. Multifocal Castleman disease can be caused by human herpesvirus 8 or be idiopathic, like unicentric Castleman disease, ultimately leading to IL-6 overexpression. Pathology shows abnormal germinal centers either regressed or hyperplastic, abnormal follicles, and hypervascularity, depending on the subtype. Multicentric CD, like our patient had, is often associated with hematological malignancies or HIV. Signs and symptoms beyond lymphadenopathy include B symptoms such as weight loss, fevers, night sweats, along with heme abnormalities,  hepatosplenomegaly, and volume overload. Our patient’s biopsy actually showed </a:t>
            </a:r>
            <a:r>
              <a:rPr lang="en-US" sz="1200" dirty="0"/>
              <a:t>features of both hyaline and </a:t>
            </a:r>
            <a:r>
              <a:rPr lang="en-US" sz="1200" dirty="0" err="1"/>
              <a:t>plasmacytic</a:t>
            </a:r>
            <a:r>
              <a:rPr lang="en-US" sz="1200" dirty="0"/>
              <a:t> subtypes.</a:t>
            </a:r>
          </a:p>
          <a:p>
            <a:pPr marL="171450" lvl="0" indent="-95250" algn="l" rtl="0">
              <a:spcBef>
                <a:spcPts val="0"/>
              </a:spcBef>
              <a:spcAft>
                <a:spcPts val="0"/>
              </a:spcAft>
              <a:buClr>
                <a:schemeClr val="dk1"/>
              </a:buClr>
              <a:buSzPts val="1200"/>
              <a:buFont typeface="Calibri"/>
              <a:buNone/>
            </a:pPr>
            <a:endParaRPr lang="en-US" dirty="0"/>
          </a:p>
        </p:txBody>
      </p:sp>
      <p:sp>
        <p:nvSpPr>
          <p:cNvPr id="190" name="Google Shape;19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35530911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Calibri"/>
              <a:buNone/>
            </a:pPr>
            <a:r>
              <a:rPr lang="en-US" dirty="0"/>
              <a:t>Clinically, she also gradually developed difficulty ambulating, rising from a seated position, and staying upright in the shower. Remember, on her initial presentation she complained of tingling in her fingers and toes and she had diminished reflexes, worse distally than proximally. It sounds to me like her neuro exam changes go beyond just eye findings. I bet you’re curious what her neuro exam is like now…</a:t>
            </a:r>
          </a:p>
          <a:p>
            <a:pPr marL="171450" lvl="0" indent="-95250" algn="l" rtl="0">
              <a:spcBef>
                <a:spcPts val="0"/>
              </a:spcBef>
              <a:spcAft>
                <a:spcPts val="0"/>
              </a:spcAft>
              <a:buClr>
                <a:schemeClr val="dk1"/>
              </a:buClr>
              <a:buSzPts val="1200"/>
              <a:buFont typeface="Calibri"/>
              <a:buNone/>
            </a:pPr>
            <a:endParaRPr lang="en-US" dirty="0"/>
          </a:p>
        </p:txBody>
      </p:sp>
      <p:sp>
        <p:nvSpPr>
          <p:cNvPr id="190" name="Google Shape;19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9345810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Calibri"/>
              <a:buNone/>
            </a:pPr>
            <a:r>
              <a:rPr lang="en-US" dirty="0"/>
              <a:t>She was reexamined by neurology, where she described months of worsening </a:t>
            </a:r>
            <a:r>
              <a:rPr lang="en-US" dirty="0" err="1"/>
              <a:t>paresthesias</a:t>
            </a:r>
            <a:r>
              <a:rPr lang="en-US" dirty="0"/>
              <a:t>, along with ascending numbness and bilateral lower extremity weakness. Here’s how her neurological exam changed: she now had decreased strength in her legs, along with decreased sensation, worse in her legs than her arms, and worse distally than proximally. Her hyporeflexia was still present and now her Romberg was positive. </a:t>
            </a:r>
            <a:endParaRPr dirty="0"/>
          </a:p>
          <a:p>
            <a:pPr marL="171450" lvl="0" indent="-95250" algn="l" rtl="0">
              <a:spcBef>
                <a:spcPts val="0"/>
              </a:spcBef>
              <a:spcAft>
                <a:spcPts val="0"/>
              </a:spcAft>
              <a:buClr>
                <a:schemeClr val="dk1"/>
              </a:buClr>
              <a:buSzPts val="1200"/>
              <a:buFont typeface="Calibri"/>
              <a:buNone/>
            </a:pPr>
            <a:r>
              <a:rPr lang="en-US" dirty="0"/>
              <a:t>Sensory testing is often one of the hardest parts of the neuro exam because it is subjective. Patients often have difficulty with testing, leading to inconsistent results that are difficult to interpret. In this case, the patient’s initial sensory exam was deemed normal. But she was diffusely </a:t>
            </a:r>
            <a:r>
              <a:rPr lang="en-US" dirty="0" err="1"/>
              <a:t>hyporeflexic</a:t>
            </a:r>
            <a:r>
              <a:rPr lang="en-US" dirty="0"/>
              <a:t> initially, providing more objective evidence that there may have been sensory or motor pathology at first presentation. Hindsight is 20/20, but at least we have a repeat examination 5 years later.</a:t>
            </a:r>
            <a:endParaRPr dirty="0"/>
          </a:p>
        </p:txBody>
      </p:sp>
      <p:sp>
        <p:nvSpPr>
          <p:cNvPr id="197" name="Google Shape;19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2d19d2a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2d19d2a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On the right are the pertinent findings on her neuro exam. How can we use these findings to localize this lesion? Even though the patient initially presented with disc edema and our preference is to go by Occam’s Razor and find a unifying lesion, we can’t forget Hickam’s dictum: this process may have nothing to do with her disc edema. So let’s break it down: we can cross off a lesion in the cortex and brainstem because of her normal mental status, cranial nerve exam, and the ascending quality of her symptoms. We’re left with the spine and anything distal. The fact that she is hyporeflexic crosses off a spinal lesion, because we would expect to have hyperreflexia from a myelopathy. She has sensory and motor findings, so that pretty much crosses off neuromuscular junction and muscle pathology. This leaves us with either a polyneuropathy or a polyradiculopathy, involving peripheral nerves and/or nerve roots.</a:t>
            </a:r>
            <a:endParaRPr/>
          </a:p>
        </p:txBody>
      </p:sp>
      <p:sp>
        <p:nvSpPr>
          <p:cNvPr id="204" name="Google Shape;204;g1352d19d2a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2f68e62f4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2f68e62f48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76200" lvl="0" indent="0" algn="l" rtl="0">
              <a:lnSpc>
                <a:spcPct val="135000"/>
              </a:lnSpc>
              <a:spcBef>
                <a:spcPts val="0"/>
              </a:spcBef>
              <a:spcAft>
                <a:spcPts val="0"/>
              </a:spcAft>
              <a:buNone/>
            </a:pPr>
            <a:r>
              <a:rPr lang="en-US" sz="1100" dirty="0">
                <a:latin typeface="Arial"/>
                <a:ea typeface="Arial"/>
                <a:cs typeface="Arial"/>
                <a:sym typeface="Arial"/>
              </a:rPr>
              <a:t>Both her history and neuro exam point to proximal and distal peripheral nerve involvement. She described difficulty with standing from a seated position, which is a sign of proximal weakness, as well as frequent tripping, which a sign of distal weakness. </a:t>
            </a:r>
          </a:p>
          <a:p>
            <a:pPr marL="0" marR="76200" lvl="0" indent="0" algn="l" rtl="0">
              <a:lnSpc>
                <a:spcPct val="135000"/>
              </a:lnSpc>
              <a:spcBef>
                <a:spcPts val="0"/>
              </a:spcBef>
              <a:spcAft>
                <a:spcPts val="0"/>
              </a:spcAft>
              <a:buNone/>
            </a:pPr>
            <a:r>
              <a:rPr lang="en-US" sz="1100" dirty="0">
                <a:latin typeface="Arial"/>
                <a:ea typeface="Arial"/>
                <a:cs typeface="Arial"/>
                <a:sym typeface="Arial"/>
              </a:rPr>
              <a:t>I want to point this out because polyneuropathy has a vast differential, and importantly, the work-up and treatment depend on the presentation of symptoms. </a:t>
            </a:r>
          </a:p>
          <a:p>
            <a:pPr marL="0" marR="76200" lvl="0" indent="0" algn="l" rtl="0">
              <a:lnSpc>
                <a:spcPct val="135000"/>
              </a:lnSpc>
              <a:spcBef>
                <a:spcPts val="0"/>
              </a:spcBef>
              <a:spcAft>
                <a:spcPts val="0"/>
              </a:spcAft>
              <a:buNone/>
            </a:pPr>
            <a:r>
              <a:rPr lang="en-US" sz="1100" dirty="0">
                <a:latin typeface="Arial"/>
                <a:ea typeface="Arial"/>
                <a:cs typeface="Arial"/>
                <a:sym typeface="Arial"/>
              </a:rPr>
              <a:t>Length dependent polyneuropathies, with etiologies such as diabetes, vitamin deficiencies and long term alcohol use affect the longest nerves first, thereby presenting with what we call a stocking-glove distribution. They CAN eventually involve proximal regions, but this is a much later finding. </a:t>
            </a:r>
          </a:p>
          <a:p>
            <a:pPr marL="0" marR="76200" lvl="0" indent="0" algn="l" rtl="0">
              <a:lnSpc>
                <a:spcPct val="135000"/>
              </a:lnSpc>
              <a:spcBef>
                <a:spcPts val="0"/>
              </a:spcBef>
              <a:spcAft>
                <a:spcPts val="0"/>
              </a:spcAft>
              <a:buNone/>
            </a:pPr>
            <a:endParaRPr lang="en-US" sz="1100" dirty="0">
              <a:latin typeface="Arial"/>
              <a:ea typeface="Arial"/>
              <a:cs typeface="Arial"/>
              <a:sym typeface="Arial"/>
            </a:endParaRPr>
          </a:p>
          <a:p>
            <a:pPr marL="0" marR="76200" lvl="0" indent="0" algn="l" rtl="0">
              <a:lnSpc>
                <a:spcPct val="135000"/>
              </a:lnSpc>
              <a:spcBef>
                <a:spcPts val="0"/>
              </a:spcBef>
              <a:spcAft>
                <a:spcPts val="0"/>
              </a:spcAft>
              <a:buNone/>
            </a:pPr>
            <a:r>
              <a:rPr lang="en-US" sz="1100" dirty="0">
                <a:latin typeface="Arial"/>
                <a:ea typeface="Arial"/>
                <a:cs typeface="Arial"/>
                <a:sym typeface="Arial"/>
              </a:rPr>
              <a:t>On the other hand, proximal and distal involvement earlier in on the process suggest a non-length dependent polyneuropathy, such as auto-immune processes such as AIDP.</a:t>
            </a:r>
          </a:p>
          <a:p>
            <a:pPr marL="0" marR="76200" lvl="0" indent="0" algn="l" rtl="0">
              <a:lnSpc>
                <a:spcPct val="135000"/>
              </a:lnSpc>
              <a:spcBef>
                <a:spcPts val="0"/>
              </a:spcBef>
              <a:spcAft>
                <a:spcPts val="0"/>
              </a:spcAft>
              <a:buNone/>
            </a:pPr>
            <a:endParaRPr lang="en-US" sz="1100" dirty="0">
              <a:latin typeface="Arial"/>
              <a:ea typeface="Arial"/>
              <a:cs typeface="Arial"/>
              <a:sym typeface="Arial"/>
            </a:endParaRPr>
          </a:p>
          <a:p>
            <a:pPr marL="0" marR="76200" lvl="0" indent="0" algn="l" rtl="0">
              <a:lnSpc>
                <a:spcPct val="135000"/>
              </a:lnSpc>
              <a:spcBef>
                <a:spcPts val="0"/>
              </a:spcBef>
              <a:spcAft>
                <a:spcPts val="0"/>
              </a:spcAft>
              <a:buNone/>
            </a:pPr>
            <a:r>
              <a:rPr lang="en-US" sz="1100" dirty="0">
                <a:latin typeface="Arial"/>
                <a:ea typeface="Arial"/>
                <a:cs typeface="Arial"/>
                <a:sym typeface="Arial"/>
              </a:rPr>
              <a:t>Her condition developed over the course of months and at her second neurological evaluation, she already demonstrated both distal and proximal signs, but the key is the duration and her initial symptoms. Remember at her first neurological evaluation, years ago, she was complaining of tingling in her fingers and toes and she had absent reflexes in her ankles. She was already displaying signs of a length dependent polyneuropathy, and years later, we now find that it has spread to her proximal lower extremities. </a:t>
            </a:r>
          </a:p>
          <a:p>
            <a:pPr marL="0" marR="76200" lvl="0" indent="0" algn="l" rtl="0">
              <a:lnSpc>
                <a:spcPct val="135000"/>
              </a:lnSpc>
              <a:spcBef>
                <a:spcPts val="0"/>
              </a:spcBef>
              <a:spcAft>
                <a:spcPts val="0"/>
              </a:spcAft>
              <a:buNone/>
            </a:pPr>
            <a:endParaRPr lang="en-US" sz="1100" dirty="0">
              <a:latin typeface="Arial"/>
              <a:ea typeface="Arial"/>
              <a:cs typeface="Arial"/>
              <a:sym typeface="Arial"/>
            </a:endParaRPr>
          </a:p>
          <a:p>
            <a:pPr marL="0" marR="76200" lvl="0" indent="0" algn="l" rtl="0">
              <a:lnSpc>
                <a:spcPct val="135000"/>
              </a:lnSpc>
              <a:spcBef>
                <a:spcPts val="0"/>
              </a:spcBef>
              <a:spcAft>
                <a:spcPts val="0"/>
              </a:spcAft>
              <a:buNone/>
            </a:pPr>
            <a:r>
              <a:rPr lang="en-US" sz="1100" dirty="0">
                <a:latin typeface="Arial"/>
                <a:ea typeface="Arial"/>
                <a:cs typeface="Arial"/>
                <a:sym typeface="Arial"/>
              </a:rPr>
              <a:t>Knowing this, as the neurologist, you would check for those disease processes in that first group, but you would also think about the whole clinical picture. She was recently diagnosed with a systemic process, remember? That’s right! Castleman disease, along with other systemic diseases such as amyloidosis, cryoglobulinemia, POEMS syndrome can all cause polyneuropathies.</a:t>
            </a:r>
          </a:p>
          <a:p>
            <a:pPr marL="0" marR="76200" lvl="0" indent="0" algn="l" rtl="0">
              <a:lnSpc>
                <a:spcPct val="135000"/>
              </a:lnSpc>
              <a:spcBef>
                <a:spcPts val="0"/>
              </a:spcBef>
              <a:spcAft>
                <a:spcPts val="0"/>
              </a:spcAft>
              <a:buNone/>
            </a:pPr>
            <a:endParaRPr lang="en-US" sz="1100" dirty="0">
              <a:latin typeface="Arial"/>
              <a:ea typeface="Arial"/>
              <a:cs typeface="Arial"/>
              <a:sym typeface="Arial"/>
            </a:endParaRPr>
          </a:p>
          <a:p>
            <a:pPr marL="0" marR="76200" lvl="0" indent="0" algn="l" rtl="0">
              <a:lnSpc>
                <a:spcPct val="135000"/>
              </a:lnSpc>
              <a:spcBef>
                <a:spcPts val="0"/>
              </a:spcBef>
              <a:spcAft>
                <a:spcPts val="0"/>
              </a:spcAft>
              <a:buNone/>
            </a:pPr>
            <a:r>
              <a:rPr lang="en-US" sz="1100" dirty="0">
                <a:latin typeface="Arial"/>
                <a:ea typeface="Arial"/>
                <a:cs typeface="Arial"/>
                <a:sym typeface="Arial"/>
              </a:rPr>
              <a:t>What is of particular interest in this case are the conditions highlighted in blue, which signifies disease processes that can lead to polyneuropathy AND disc edema .</a:t>
            </a:r>
            <a:endParaRPr sz="1100" dirty="0">
              <a:latin typeface="Arial"/>
              <a:ea typeface="Arial"/>
              <a:cs typeface="Arial"/>
              <a:sym typeface="Arial"/>
            </a:endParaRPr>
          </a:p>
          <a:p>
            <a:pPr marL="0" lvl="0" indent="0" algn="l" rtl="0">
              <a:lnSpc>
                <a:spcPct val="90000"/>
              </a:lnSpc>
              <a:spcBef>
                <a:spcPts val="1000"/>
              </a:spcBef>
              <a:spcAft>
                <a:spcPts val="0"/>
              </a:spcAft>
              <a:buNone/>
            </a:pPr>
            <a:endParaRPr sz="800" dirty="0">
              <a:latin typeface="Arial"/>
              <a:ea typeface="Arial"/>
              <a:cs typeface="Arial"/>
              <a:sym typeface="Arial"/>
            </a:endParaRPr>
          </a:p>
        </p:txBody>
      </p:sp>
      <p:sp>
        <p:nvSpPr>
          <p:cNvPr id="212" name="Google Shape;212;g12f68e62f48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500"/>
              <a:buNone/>
            </a:pPr>
            <a:r>
              <a:rPr lang="en-US" dirty="0">
                <a:latin typeface="Arial"/>
                <a:ea typeface="Arial"/>
                <a:cs typeface="Arial"/>
                <a:sym typeface="Arial"/>
              </a:rPr>
              <a:t>An EMG/NCS was performed, that demonstrated </a:t>
            </a:r>
            <a:r>
              <a:rPr lang="en-US" sz="1200" dirty="0"/>
              <a:t>Progressive sensorimotor length-dependent demyelinating polyneuropathy and length dependent axonal loss</a:t>
            </a:r>
            <a:r>
              <a:rPr lang="en-US" dirty="0">
                <a:latin typeface="Arial"/>
                <a:ea typeface="Arial"/>
                <a:cs typeface="Arial"/>
                <a:sym typeface="Arial"/>
              </a:rPr>
              <a:t>, which fits a lot of our differential from the earlier slide. These findings can be seen with CIDP, Castleman’s related polyneuropathy, or POEMs. It is important to differentiate since each of these are treated differently. So more tests were performed. </a:t>
            </a:r>
          </a:p>
          <a:p>
            <a:pPr marL="0" lvl="0" indent="0" algn="l" rtl="0">
              <a:lnSpc>
                <a:spcPct val="90000"/>
              </a:lnSpc>
              <a:spcBef>
                <a:spcPts val="1000"/>
              </a:spcBef>
              <a:spcAft>
                <a:spcPts val="0"/>
              </a:spcAft>
              <a:buNone/>
            </a:pPr>
            <a:endParaRPr lang="en-US" dirty="0">
              <a:latin typeface="Arial"/>
              <a:ea typeface="Arial"/>
              <a:cs typeface="Arial"/>
              <a:sym typeface="Arial"/>
            </a:endParaRPr>
          </a:p>
          <a:p>
            <a:pPr marL="171450" lvl="0" indent="-95250" algn="l" rtl="0">
              <a:spcBef>
                <a:spcPts val="0"/>
              </a:spcBef>
              <a:spcAft>
                <a:spcPts val="0"/>
              </a:spcAft>
              <a:buClr>
                <a:schemeClr val="dk1"/>
              </a:buClr>
              <a:buSzPts val="1200"/>
              <a:buFont typeface="Calibri"/>
              <a:buNone/>
            </a:pPr>
            <a:endParaRPr sz="800" dirty="0"/>
          </a:p>
        </p:txBody>
      </p:sp>
      <p:sp>
        <p:nvSpPr>
          <p:cNvPr id="221" name="Google Shape;22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Calibri"/>
              <a:buNone/>
            </a:pPr>
            <a:r>
              <a:rPr lang="en-US" dirty="0"/>
              <a:t>She had more labs checked, and she was found to have this slew of results: an elevated VEGF, thrombocytosis, and multiple sclerotic lesions on skeletal survey. She ultimately underwent a bone marrow biopsy. While this did not reveal a plasma cell dyscrasia, her SPEP demonstrated a monoclonal gammopathy. So why did anyone check these random tests? </a:t>
            </a:r>
            <a:endParaRPr dirty="0"/>
          </a:p>
        </p:txBody>
      </p:sp>
      <p:sp>
        <p:nvSpPr>
          <p:cNvPr id="228" name="Google Shape;228;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…because they were looking for POEMS syndrome. POEMS stands for polyneuropathy, organomegaly, endocrinopathy, M protein, and skin changes - though those are not the only features of the disease. It </a:t>
            </a:r>
            <a:r>
              <a:rPr lang="en-US" i="1" dirty="0"/>
              <a:t>always</a:t>
            </a:r>
            <a:r>
              <a:rPr lang="en-US" dirty="0"/>
              <a:t> features polyneuropathy and a monoclonal plasma cell disorder. Disc edema is seen in  about 29-55% of POEMS. About 30% of patients with POEMS syndrome have CD. Our patient’s constellation of systemic symptoms and signs with disc edema met criteria for POEMS. The images on the right demonstrate some of her diffuse sclerotic bone lesions. While most literature refers to the disc edema in POEMS as papilledema, it should actually be called optic disc edema, since the edema is not always from increased intracranial pressure. </a:t>
            </a:r>
          </a:p>
          <a:p>
            <a:pPr marL="0" lvl="0" indent="0" algn="l" rtl="0">
              <a:spcBef>
                <a:spcPts val="0"/>
              </a:spcBef>
              <a:spcAft>
                <a:spcPts val="0"/>
              </a:spcAft>
              <a:buNone/>
            </a:pPr>
            <a:endParaRPr lang="en-US" dirty="0"/>
          </a:p>
        </p:txBody>
      </p:sp>
      <p:sp>
        <p:nvSpPr>
          <p:cNvPr id="235" name="Google Shape;23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POEMs is treated based on how pervasive the disease process is. Limited sclerotic lesions receive RT, while diffuse disease requires treatment with chemotherapy and/or steroids, and possibly stem cell transplant. Monitoring the response to treatment involves serial checks of VEGF, SPEP, platelet count, and PET scans. </a:t>
            </a:r>
            <a:endParaRPr dirty="0"/>
          </a:p>
          <a:p>
            <a:pPr marL="0" lvl="0" indent="0" algn="l" rtl="0">
              <a:spcBef>
                <a:spcPts val="0"/>
              </a:spcBef>
              <a:spcAft>
                <a:spcPts val="0"/>
              </a:spcAft>
              <a:buNone/>
            </a:pPr>
            <a:endParaRPr dirty="0"/>
          </a:p>
        </p:txBody>
      </p:sp>
      <p:sp>
        <p:nvSpPr>
          <p:cNvPr id="245" name="Google Shape;24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132b6a6066f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132b6a6066f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Her treatment was managed by her oncologist. Treatment with chemotherapy and steroids usually leads to an improvement in disc edema. Elevations in VEGF are linked with the degree of disc edema in POEMS syndrome. In this case, the patient’s VEGF levels decreased to normal range with therapy and her disc swelling improved.</a:t>
            </a:r>
          </a:p>
        </p:txBody>
      </p:sp>
      <p:sp>
        <p:nvSpPr>
          <p:cNvPr id="253" name="Google Shape;253;g132b6a6066f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Our goal with this case was to demonstrate that one must think about the overall clinical picture, including medical and neurological co-morbidities, to help come up with an appropriate differential. While her initial presentation seemed to fit IIH, the normal opening pressure, lack of response to treatment, and comorbidities pointed us in a different direction. We discussed the broad differential of disc edema, including POEMS, which often has disc edema as one of its clinical manifestations. In POEMS, disc edema should improve with treatment of the systemic disease process, in this case, steroids and chemotherapy. We hope this case brought to light how to approach disc edema, polyneuropathy, and systemic illnesses. Thank you for watching!</a:t>
            </a:r>
            <a:endParaRPr dirty="0"/>
          </a:p>
        </p:txBody>
      </p:sp>
      <p:sp>
        <p:nvSpPr>
          <p:cNvPr id="262" name="Google Shape;262;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8" name="Google Shape;26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69" name="Google Shape;269;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20"/>
          <p:cNvPicPr preferRelativeResize="0"/>
          <p:nvPr/>
        </p:nvPicPr>
        <p:blipFill rotWithShape="1">
          <a:blip r:embed="rId2">
            <a:alphaModFix/>
          </a:blip>
          <a:srcRect/>
          <a:stretch/>
        </p:blipFill>
        <p:spPr>
          <a:xfrm>
            <a:off x="178903" y="5829697"/>
            <a:ext cx="2570757" cy="102830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Arial"/>
              <a:buNone/>
              <a:defRPr sz="4000"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1"/>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0" marR="0" lvl="1" indent="0" algn="l" rtl="0">
              <a:spcBef>
                <a:spcPts val="0"/>
              </a:spcBef>
              <a:buNone/>
              <a:defRPr sz="1800" b="0" i="0" u="none" strike="noStrike" cap="none">
                <a:solidFill>
                  <a:schemeClr val="dk1"/>
                </a:solidFill>
                <a:latin typeface="Calibri"/>
                <a:ea typeface="Calibri"/>
                <a:cs typeface="Calibri"/>
                <a:sym typeface="Calibri"/>
              </a:defRPr>
            </a:lvl2pPr>
            <a:lvl3pPr marL="0" marR="0" lvl="2" indent="0" algn="l" rtl="0">
              <a:spcBef>
                <a:spcPts val="0"/>
              </a:spcBef>
              <a:buNone/>
              <a:defRPr sz="1800" b="0" i="0" u="none" strike="noStrike" cap="none">
                <a:solidFill>
                  <a:schemeClr val="dk1"/>
                </a:solidFill>
                <a:latin typeface="Calibri"/>
                <a:ea typeface="Calibri"/>
                <a:cs typeface="Calibri"/>
                <a:sym typeface="Calibri"/>
              </a:defRPr>
            </a:lvl3pPr>
            <a:lvl4pPr marL="0" marR="0" lvl="3" indent="0" algn="l" rtl="0">
              <a:spcBef>
                <a:spcPts val="0"/>
              </a:spcBef>
              <a:buNone/>
              <a:defRPr sz="1800" b="0" i="0" u="none" strike="noStrike" cap="none">
                <a:solidFill>
                  <a:schemeClr val="dk1"/>
                </a:solidFill>
                <a:latin typeface="Calibri"/>
                <a:ea typeface="Calibri"/>
                <a:cs typeface="Calibri"/>
                <a:sym typeface="Calibri"/>
              </a:defRPr>
            </a:lvl4pPr>
            <a:lvl5pPr marL="0" marR="0" lvl="4" indent="0" algn="l" rtl="0">
              <a:spcBef>
                <a:spcPts val="0"/>
              </a:spcBef>
              <a:buNone/>
              <a:defRPr sz="1800" b="0" i="0" u="none" strike="noStrike" cap="none">
                <a:solidFill>
                  <a:schemeClr val="dk1"/>
                </a:solidFill>
                <a:latin typeface="Calibri"/>
                <a:ea typeface="Calibri"/>
                <a:cs typeface="Calibri"/>
                <a:sym typeface="Calibri"/>
              </a:defRPr>
            </a:lvl5pPr>
            <a:lvl6pPr marL="0" marR="0" lvl="5" indent="0" algn="l" rtl="0">
              <a:spcBef>
                <a:spcPts val="0"/>
              </a:spcBef>
              <a:buNone/>
              <a:defRPr sz="1800" b="0" i="0" u="none" strike="noStrike" cap="none">
                <a:solidFill>
                  <a:schemeClr val="dk1"/>
                </a:solidFill>
                <a:latin typeface="Calibri"/>
                <a:ea typeface="Calibri"/>
                <a:cs typeface="Calibri"/>
                <a:sym typeface="Calibri"/>
              </a:defRPr>
            </a:lvl6pPr>
            <a:lvl7pPr marL="0" marR="0" lvl="6" indent="0" algn="l" rtl="0">
              <a:spcBef>
                <a:spcPts val="0"/>
              </a:spcBef>
              <a:buNone/>
              <a:defRPr sz="1800" b="0" i="0" u="none" strike="noStrike" cap="none">
                <a:solidFill>
                  <a:schemeClr val="dk1"/>
                </a:solidFill>
                <a:latin typeface="Calibri"/>
                <a:ea typeface="Calibri"/>
                <a:cs typeface="Calibri"/>
                <a:sym typeface="Calibri"/>
              </a:defRPr>
            </a:lvl7pPr>
            <a:lvl8pPr marL="0" marR="0" lvl="7" indent="0" algn="l" rtl="0">
              <a:spcBef>
                <a:spcPts val="0"/>
              </a:spcBef>
              <a:buNone/>
              <a:defRPr sz="1800" b="0" i="0" u="none" strike="noStrike" cap="none">
                <a:solidFill>
                  <a:schemeClr val="dk1"/>
                </a:solidFill>
                <a:latin typeface="Calibri"/>
                <a:ea typeface="Calibri"/>
                <a:cs typeface="Calibri"/>
                <a:sym typeface="Calibri"/>
              </a:defRPr>
            </a:lvl8pPr>
            <a:lvl9pPr marL="0" marR="0" lvl="8" indent="0" algn="l" rtl="0">
              <a:spcBef>
                <a:spcPts val="0"/>
              </a:spcBef>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1"/>
        <p:cNvGrpSpPr/>
        <p:nvPr/>
      </p:nvGrpSpPr>
      <p:grpSpPr>
        <a:xfrm>
          <a:off x="0" y="0"/>
          <a:ext cx="0" cy="0"/>
          <a:chOff x="0" y="0"/>
          <a:chExt cx="0" cy="0"/>
        </a:xfrm>
      </p:grpSpPr>
      <p:sp>
        <p:nvSpPr>
          <p:cNvPr id="22" name="Google Shape;22;p2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i="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7"/>
        <p:cNvGrpSpPr/>
        <p:nvPr/>
      </p:nvGrpSpPr>
      <p:grpSpPr>
        <a:xfrm>
          <a:off x="0" y="0"/>
          <a:ext cx="0" cy="0"/>
          <a:chOff x="0" y="0"/>
          <a:chExt cx="0" cy="0"/>
        </a:xfrm>
      </p:grpSpPr>
      <p:sp>
        <p:nvSpPr>
          <p:cNvPr id="28" name="Google Shape;28;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4"/>
        <p:cNvGrpSpPr/>
        <p:nvPr/>
      </p:nvGrpSpPr>
      <p:grpSpPr>
        <a:xfrm>
          <a:off x="0" y="0"/>
          <a:ext cx="0" cy="0"/>
          <a:chOff x="0" y="0"/>
          <a:chExt cx="0" cy="0"/>
        </a:xfrm>
      </p:grpSpPr>
      <p:sp>
        <p:nvSpPr>
          <p:cNvPr id="35" name="Google Shape;35;p2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2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2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2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1" name="Google Shape;41;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3"/>
        <p:cNvGrpSpPr/>
        <p:nvPr/>
      </p:nvGrpSpPr>
      <p:grpSpPr>
        <a:xfrm>
          <a:off x="0" y="0"/>
          <a:ext cx="0" cy="0"/>
          <a:chOff x="0" y="0"/>
          <a:chExt cx="0" cy="0"/>
        </a:xfrm>
      </p:grpSpPr>
      <p:sp>
        <p:nvSpPr>
          <p:cNvPr id="44" name="Google Shape;44;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6" name="Google Shape;4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7" name="Google Shape;4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2"/>
        <p:cNvGrpSpPr/>
        <p:nvPr/>
      </p:nvGrpSpPr>
      <p:grpSpPr>
        <a:xfrm>
          <a:off x="0" y="0"/>
          <a:ext cx="0" cy="0"/>
          <a:chOff x="0" y="0"/>
          <a:chExt cx="0" cy="0"/>
        </a:xfrm>
      </p:grpSpPr>
      <p:sp>
        <p:nvSpPr>
          <p:cNvPr id="53" name="Google Shape;53;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5" name="Google Shape;55;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6" name="Google Shape;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8" name="Google Shape;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28"/>
          <p:cNvSpPr>
            <a:spLocks noGrp="1"/>
          </p:cNvSpPr>
          <p:nvPr>
            <p:ph type="pic" idx="2"/>
          </p:nvPr>
        </p:nvSpPr>
        <p:spPr>
          <a:xfrm>
            <a:off x="5183188" y="987425"/>
            <a:ext cx="6172200" cy="4873625"/>
          </a:xfrm>
          <a:prstGeom prst="rect">
            <a:avLst/>
          </a:prstGeom>
          <a:noFill/>
          <a:ln>
            <a:noFill/>
          </a:ln>
        </p:spPr>
      </p:sp>
      <p:sp>
        <p:nvSpPr>
          <p:cNvPr id="62" name="Google Shape;62;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6"/>
        <p:cNvGrpSpPr/>
        <p:nvPr/>
      </p:nvGrpSpPr>
      <p:grpSpPr>
        <a:xfrm>
          <a:off x="0" y="0"/>
          <a:ext cx="0" cy="0"/>
          <a:chOff x="0" y="0"/>
          <a:chExt cx="0" cy="0"/>
        </a:xfrm>
      </p:grpSpPr>
      <p:sp>
        <p:nvSpPr>
          <p:cNvPr id="67" name="Google Shape;67;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29"/>
          <p:cNvSpPr txBox="1">
            <a:spLocks noGrp="1"/>
          </p:cNvSpPr>
          <p:nvPr>
            <p:ph type="body" idx="1"/>
          </p:nvPr>
        </p:nvSpPr>
        <p:spPr>
          <a:xfrm rot="5400000">
            <a:off x="4513608" y="-1337226"/>
            <a:ext cx="3820766" cy="986624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2"/>
        <p:cNvGrpSpPr/>
        <p:nvPr/>
      </p:nvGrpSpPr>
      <p:grpSpPr>
        <a:xfrm>
          <a:off x="0" y="0"/>
          <a:ext cx="0" cy="0"/>
          <a:chOff x="0" y="0"/>
          <a:chExt cx="0" cy="0"/>
        </a:xfrm>
      </p:grpSpPr>
      <p:sp>
        <p:nvSpPr>
          <p:cNvPr id="73" name="Google Shape;73;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1F939A"/>
            </a:gs>
            <a:gs pos="11000">
              <a:srgbClr val="62B5BB"/>
            </a:gs>
            <a:gs pos="90000">
              <a:schemeClr val="lt1"/>
            </a:gs>
            <a:gs pos="100000">
              <a:schemeClr val="lt1"/>
            </a:gs>
          </a:gsLst>
          <a:lin ang="16200000" scaled="0"/>
        </a:gra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9"/>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 name="Google Shape;12;p19"/>
          <p:cNvPicPr preferRelativeResize="0"/>
          <p:nvPr/>
        </p:nvPicPr>
        <p:blipFill rotWithShape="1">
          <a:blip r:embed="rId13">
            <a:alphaModFix/>
          </a:blip>
          <a:srcRect/>
          <a:stretch/>
        </p:blipFill>
        <p:spPr>
          <a:xfrm>
            <a:off x="178903" y="5829697"/>
            <a:ext cx="2570757" cy="1028303"/>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png"/><Relationship Id="rId5" Type="http://schemas.openxmlformats.org/officeDocument/2006/relationships/image" Target="../media/image5.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3.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3.png"/><Relationship Id="rId4" Type="http://schemas.openxmlformats.org/officeDocument/2006/relationships/notesSlide" Target="../notesSlides/notesSlide18.xml"/><Relationship Id="rId9"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4.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3.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6.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7.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9.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microsoft.com/office/2007/relationships/media" Target="../media/media30.m4a"/><Relationship Id="rId1" Type="http://schemas.openxmlformats.org/officeDocument/2006/relationships/audio" Target="NULL" TargetMode="Externa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3.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hyperlink" Target="http://www.ncbi.nlm.nih.gov/books/NBK576394/"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
          <p:cNvSpPr txBox="1">
            <a:spLocks noGrp="1"/>
          </p:cNvSpPr>
          <p:nvPr>
            <p:ph type="ctrTitle" idx="4294967295"/>
          </p:nvPr>
        </p:nvSpPr>
        <p:spPr>
          <a:xfrm>
            <a:off x="475014" y="996950"/>
            <a:ext cx="11091552" cy="2822575"/>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4000"/>
              <a:buFont typeface="Arial"/>
              <a:buNone/>
            </a:pPr>
            <a:r>
              <a:rPr lang="en-US" sz="4000" b="1" dirty="0">
                <a:latin typeface="Arial"/>
                <a:ea typeface="Arial"/>
                <a:cs typeface="Arial"/>
                <a:sym typeface="Arial"/>
              </a:rPr>
              <a:t>Seeing Past the Disc</a:t>
            </a:r>
            <a:endParaRPr dirty="0"/>
          </a:p>
        </p:txBody>
      </p:sp>
      <p:sp>
        <p:nvSpPr>
          <p:cNvPr id="84" name="Google Shape;84;p1"/>
          <p:cNvSpPr txBox="1">
            <a:spLocks noGrp="1"/>
          </p:cNvSpPr>
          <p:nvPr>
            <p:ph type="subTitle" idx="4294967295"/>
          </p:nvPr>
        </p:nvSpPr>
        <p:spPr>
          <a:xfrm>
            <a:off x="101900" y="3429000"/>
            <a:ext cx="11979600" cy="18303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dk1"/>
              </a:buClr>
              <a:buSzPts val="3200"/>
              <a:buFont typeface="Arial"/>
              <a:buNone/>
            </a:pPr>
            <a:r>
              <a:rPr lang="en-US" sz="3200" b="0" i="0" u="none" strike="noStrike" cap="none" dirty="0">
                <a:solidFill>
                  <a:schemeClr val="dk1"/>
                </a:solidFill>
                <a:latin typeface="Arial"/>
                <a:ea typeface="Arial"/>
                <a:cs typeface="Arial"/>
                <a:sym typeface="Arial"/>
              </a:rPr>
              <a:t>Amalie Chen, MD</a:t>
            </a:r>
            <a:endParaRPr dirty="0"/>
          </a:p>
          <a:p>
            <a:pPr marL="0" marR="0" lvl="0" indent="0" algn="ctr" rtl="0">
              <a:lnSpc>
                <a:spcPct val="90000"/>
              </a:lnSpc>
              <a:spcBef>
                <a:spcPts val="1000"/>
              </a:spcBef>
              <a:spcAft>
                <a:spcPts val="0"/>
              </a:spcAft>
              <a:buClr>
                <a:schemeClr val="dk1"/>
              </a:buClr>
              <a:buSzPts val="3200"/>
              <a:buFont typeface="Arial"/>
              <a:buNone/>
            </a:pPr>
            <a:r>
              <a:rPr lang="en-US" sz="3200" b="0" i="0" u="none" strike="noStrike" cap="none" dirty="0">
                <a:solidFill>
                  <a:schemeClr val="dk1"/>
                </a:solidFill>
                <a:latin typeface="Arial"/>
                <a:ea typeface="Arial"/>
                <a:cs typeface="Arial"/>
                <a:sym typeface="Arial"/>
              </a:rPr>
              <a:t>Jeffrey </a:t>
            </a:r>
            <a:r>
              <a:rPr lang="en-US" sz="3200" b="0" i="0" u="none" strike="noStrike" cap="none" dirty="0" err="1">
                <a:solidFill>
                  <a:schemeClr val="dk1"/>
                </a:solidFill>
                <a:latin typeface="Arial"/>
                <a:ea typeface="Arial"/>
                <a:cs typeface="Arial"/>
                <a:sym typeface="Arial"/>
              </a:rPr>
              <a:t>Gluckstein</a:t>
            </a:r>
            <a:r>
              <a:rPr lang="en-US" sz="3200" b="0" i="0" u="none" strike="noStrike" cap="none" dirty="0">
                <a:solidFill>
                  <a:schemeClr val="dk1"/>
                </a:solidFill>
                <a:latin typeface="Arial"/>
                <a:ea typeface="Arial"/>
                <a:cs typeface="Arial"/>
                <a:sym typeface="Arial"/>
              </a:rPr>
              <a:t>, MD</a:t>
            </a:r>
            <a:endParaRPr dirty="0"/>
          </a:p>
          <a:p>
            <a:pPr marL="0" marR="0" lvl="0" indent="0" algn="ctr" rtl="0">
              <a:lnSpc>
                <a:spcPct val="90000"/>
              </a:lnSpc>
              <a:spcBef>
                <a:spcPts val="1000"/>
              </a:spcBef>
              <a:spcAft>
                <a:spcPts val="0"/>
              </a:spcAft>
              <a:buClr>
                <a:schemeClr val="dk1"/>
              </a:buClr>
              <a:buSzPts val="3200"/>
              <a:buFont typeface="Arial"/>
              <a:buNone/>
            </a:pPr>
            <a:r>
              <a:rPr lang="en-US" sz="3200" b="0" i="0" u="none" strike="noStrike" cap="none" dirty="0">
                <a:solidFill>
                  <a:schemeClr val="dk1"/>
                </a:solidFill>
                <a:latin typeface="Arial"/>
                <a:ea typeface="Arial"/>
                <a:cs typeface="Arial"/>
                <a:sym typeface="Arial"/>
              </a:rPr>
              <a:t>John </a:t>
            </a:r>
            <a:r>
              <a:rPr lang="en-US" sz="3200" b="0" i="0" u="none" strike="noStrike" cap="none" dirty="0" err="1">
                <a:solidFill>
                  <a:schemeClr val="dk1"/>
                </a:solidFill>
                <a:latin typeface="Arial"/>
                <a:ea typeface="Arial"/>
                <a:cs typeface="Arial"/>
                <a:sym typeface="Arial"/>
              </a:rPr>
              <a:t>Gittinger</a:t>
            </a:r>
            <a:r>
              <a:rPr lang="en-US" sz="3200" b="0" i="0" u="none" strike="noStrike" cap="none" dirty="0">
                <a:solidFill>
                  <a:schemeClr val="dk1"/>
                </a:solidFill>
                <a:latin typeface="Arial"/>
                <a:ea typeface="Arial"/>
                <a:cs typeface="Arial"/>
                <a:sym typeface="Arial"/>
              </a:rPr>
              <a:t>, MD</a:t>
            </a:r>
            <a:endParaRPr sz="3200" b="0" i="0" u="none" strike="noStrike" cap="none" dirty="0">
              <a:solidFill>
                <a:schemeClr val="dk1"/>
              </a:solidFill>
              <a:latin typeface="Arial"/>
              <a:ea typeface="Arial"/>
              <a:cs typeface="Arial"/>
              <a:sym typeface="Arial"/>
            </a:endParaRPr>
          </a:p>
        </p:txBody>
      </p:sp>
      <p:pic>
        <p:nvPicPr>
          <p:cNvPr id="85" name="Google Shape;85;p1" descr="Logo, company name&#10;&#10;Description automatically generated"/>
          <p:cNvPicPr preferRelativeResize="0"/>
          <p:nvPr/>
        </p:nvPicPr>
        <p:blipFill rotWithShape="1">
          <a:blip r:embed="rId5">
            <a:alphaModFix/>
          </a:blip>
          <a:srcRect b="67961"/>
          <a:stretch/>
        </p:blipFill>
        <p:spPr>
          <a:xfrm>
            <a:off x="3348989" y="0"/>
            <a:ext cx="5494020" cy="1173480"/>
          </a:xfrm>
          <a:prstGeom prst="rect">
            <a:avLst/>
          </a:prstGeom>
          <a:noFill/>
          <a:ln>
            <a:noFill/>
          </a:ln>
        </p:spPr>
      </p:pic>
      <p:pic>
        <p:nvPicPr>
          <p:cNvPr id="2" name="New Recording 11" descr="New Recording 11">
            <a:hlinkClick r:id="" action="ppaction://media"/>
            <a:extLst>
              <a:ext uri="{FF2B5EF4-FFF2-40B4-BE49-F238E27FC236}">
                <a16:creationId xmlns:a16="http://schemas.microsoft.com/office/drawing/2014/main" id="{64B96350-F25F-5E4D-A7A7-6D48ACE3E467}"/>
              </a:ext>
            </a:extLst>
          </p:cNvPr>
          <p:cNvPicPr>
            <a:picLocks noChangeAspect="1"/>
          </p:cNvPicPr>
          <p:nvPr>
            <a:audioFile r:link="rId1"/>
            <p:extLst>
              <p:ext uri="{DAA4B4D4-6D71-4841-9C94-3DE7FCFB9230}">
                <p14:media xmlns:p14="http://schemas.microsoft.com/office/powerpoint/2010/main" r:embed="rId2">
                  <p14:trim st="786.5701"/>
                </p14:media>
              </p:ext>
            </p:extLst>
          </p:nvPr>
        </p:nvPicPr>
        <p:blipFill>
          <a:blip r:embed="rId6"/>
          <a:stretch>
            <a:fillRect/>
          </a:stretch>
        </p:blipFill>
        <p:spPr>
          <a:xfrm>
            <a:off x="101900" y="202905"/>
            <a:ext cx="812800" cy="812800"/>
          </a:xfrm>
          <a:prstGeom prst="rect">
            <a:avLst/>
          </a:prstGeom>
        </p:spPr>
      </p:pic>
      <p:pic>
        <p:nvPicPr>
          <p:cNvPr id="3" name="Google Shape;93;p2" descr="Logo, company name&#10;&#10;Description automatically generated">
            <a:extLst>
              <a:ext uri="{FF2B5EF4-FFF2-40B4-BE49-F238E27FC236}">
                <a16:creationId xmlns:a16="http://schemas.microsoft.com/office/drawing/2014/main" id="{8EC82691-0C4A-B3B2-C2E4-6D0E9A5CC474}"/>
              </a:ext>
            </a:extLst>
          </p:cNvPr>
          <p:cNvPicPr preferRelativeResize="0"/>
          <p:nvPr/>
        </p:nvPicPr>
        <p:blipFill rotWithShape="1">
          <a:blip r:embed="rId5">
            <a:alphaModFix/>
          </a:blip>
          <a:srcRect b="67961"/>
          <a:stretch/>
        </p:blipFill>
        <p:spPr>
          <a:xfrm>
            <a:off x="6515761" y="5506278"/>
            <a:ext cx="5494020" cy="117348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dirty="0"/>
              <a:t>46 y/o woman with headache, </a:t>
            </a: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positive visual phenomena</a:t>
            </a: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a:t>
            </a:r>
            <a:r>
              <a:rPr lang="en-US" dirty="0"/>
              <a:t>and hearing changes</a:t>
            </a:r>
            <a:endParaRPr dirty="0"/>
          </a:p>
        </p:txBody>
      </p:sp>
      <p:sp>
        <p:nvSpPr>
          <p:cNvPr id="92" name="Google Shape;92;p2"/>
          <p:cNvSpPr txBox="1">
            <a:spLocks noGrp="1"/>
          </p:cNvSpPr>
          <p:nvPr>
            <p:ph type="body" idx="1"/>
          </p:nvPr>
        </p:nvSpPr>
        <p:spPr>
          <a:xfrm>
            <a:off x="1162878" y="2024459"/>
            <a:ext cx="9866243" cy="382076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dirty="0"/>
              <a:t>Chief Complaint: months</a:t>
            </a:r>
            <a:r>
              <a:rPr lang="en-US" dirty="0"/>
              <a:t> of new headaches, seeing lights, and pulsatile tinnitus; intermittent tingling on the tips of her fingers and toes</a:t>
            </a:r>
            <a:endParaRPr dirty="0"/>
          </a:p>
          <a:p>
            <a:pPr marL="228600" lvl="0" indent="-228600" algn="l" rtl="0">
              <a:lnSpc>
                <a:spcPct val="90000"/>
              </a:lnSpc>
              <a:spcBef>
                <a:spcPts val="1000"/>
              </a:spcBef>
              <a:spcAft>
                <a:spcPts val="0"/>
              </a:spcAft>
              <a:buClr>
                <a:schemeClr val="dk1"/>
              </a:buClr>
              <a:buSzPts val="2800"/>
              <a:buChar char="•"/>
            </a:pPr>
            <a:r>
              <a:rPr lang="en-US" dirty="0"/>
              <a:t>Headaches: </a:t>
            </a:r>
            <a:endParaRPr dirty="0"/>
          </a:p>
          <a:p>
            <a:pPr marL="685800" lvl="1" indent="-228600" algn="l" rtl="0">
              <a:lnSpc>
                <a:spcPct val="90000"/>
              </a:lnSpc>
              <a:spcBef>
                <a:spcPts val="500"/>
              </a:spcBef>
              <a:spcAft>
                <a:spcPts val="0"/>
              </a:spcAft>
              <a:buClr>
                <a:schemeClr val="dk1"/>
              </a:buClr>
              <a:buSzPts val="2400"/>
              <a:buChar char="•"/>
            </a:pPr>
            <a:r>
              <a:rPr lang="en-US" dirty="0"/>
              <a:t>unilateral, temporal, sharp, squeezing pain for seconds at a time</a:t>
            </a:r>
            <a:endParaRPr dirty="0"/>
          </a:p>
          <a:p>
            <a:pPr marL="685800" lvl="1" indent="-228600" algn="l" rtl="0">
              <a:lnSpc>
                <a:spcPct val="90000"/>
              </a:lnSpc>
              <a:spcBef>
                <a:spcPts val="500"/>
              </a:spcBef>
              <a:spcAft>
                <a:spcPts val="0"/>
              </a:spcAft>
              <a:buClr>
                <a:schemeClr val="dk1"/>
              </a:buClr>
              <a:buSzPts val="2400"/>
              <a:buChar char="•"/>
            </a:pPr>
            <a:r>
              <a:rPr lang="en-US" dirty="0"/>
              <a:t>dull, bifrontal, pressure-like pain</a:t>
            </a:r>
            <a:endParaRPr dirty="0"/>
          </a:p>
        </p:txBody>
      </p:sp>
      <p:pic>
        <p:nvPicPr>
          <p:cNvPr id="3" name="New Recording 12" descr="New Recording 12">
            <a:hlinkClick r:id="" action="ppaction://media"/>
            <a:extLst>
              <a:ext uri="{FF2B5EF4-FFF2-40B4-BE49-F238E27FC236}">
                <a16:creationId xmlns:a16="http://schemas.microsoft.com/office/drawing/2014/main" id="{638CEE58-08BC-3943-8182-73BEA043A644}"/>
              </a:ext>
            </a:extLst>
          </p:cNvPr>
          <p:cNvPicPr>
            <a:picLocks noChangeAspect="1"/>
          </p:cNvPicPr>
          <p:nvPr>
            <a:audioFile r:link="rId1"/>
            <p:extLst>
              <p:ext uri="{DAA4B4D4-6D71-4841-9C94-3DE7FCFB9230}">
                <p14:media xmlns:p14="http://schemas.microsoft.com/office/powerpoint/2010/main" r:embed="rId2">
                  <p14:trim st="1128.2203"/>
                </p14:media>
              </p:ext>
            </p:extLst>
          </p:nvPr>
        </p:nvPicPr>
        <p:blipFill>
          <a:blip r:embed="rId5"/>
          <a:stretch>
            <a:fillRect/>
          </a:stretch>
        </p:blipFill>
        <p:spPr>
          <a:xfrm>
            <a:off x="25400" y="21517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86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dirty="0"/>
              <a:t>46 y/o woman with headache, </a:t>
            </a: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positive visual phenomena</a:t>
            </a: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a:t>
            </a:r>
            <a:r>
              <a:rPr lang="en-US" dirty="0"/>
              <a:t>and hearing changes</a:t>
            </a:r>
            <a:endParaRPr dirty="0"/>
          </a:p>
        </p:txBody>
      </p:sp>
      <p:sp>
        <p:nvSpPr>
          <p:cNvPr id="92" name="Google Shape;92;p2"/>
          <p:cNvSpPr txBox="1">
            <a:spLocks noGrp="1"/>
          </p:cNvSpPr>
          <p:nvPr>
            <p:ph type="body" idx="1"/>
          </p:nvPr>
        </p:nvSpPr>
        <p:spPr>
          <a:xfrm>
            <a:off x="1162878" y="2024459"/>
            <a:ext cx="9866243" cy="382076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800" dirty="0"/>
              <a:t>Chief Complaint: months</a:t>
            </a:r>
            <a:r>
              <a:rPr lang="en-US" dirty="0"/>
              <a:t> of new headaches, seeing lights, and pulsatile tinnitus; intermittent tingling on the tips of her fingers and toes</a:t>
            </a:r>
            <a:endParaRPr dirty="0"/>
          </a:p>
          <a:p>
            <a:pPr marL="228600" lvl="0" indent="-228600" algn="l" rtl="0">
              <a:lnSpc>
                <a:spcPct val="90000"/>
              </a:lnSpc>
              <a:spcBef>
                <a:spcPts val="1000"/>
              </a:spcBef>
              <a:spcAft>
                <a:spcPts val="0"/>
              </a:spcAft>
              <a:buClr>
                <a:schemeClr val="dk1"/>
              </a:buClr>
              <a:buSzPts val="2800"/>
              <a:buChar char="•"/>
            </a:pPr>
            <a:r>
              <a:rPr lang="en-US" dirty="0"/>
              <a:t>Headaches: </a:t>
            </a:r>
            <a:endParaRPr dirty="0"/>
          </a:p>
          <a:p>
            <a:pPr marL="685800" lvl="1" indent="-228600" algn="l" rtl="0">
              <a:lnSpc>
                <a:spcPct val="90000"/>
              </a:lnSpc>
              <a:spcBef>
                <a:spcPts val="500"/>
              </a:spcBef>
              <a:spcAft>
                <a:spcPts val="0"/>
              </a:spcAft>
              <a:buClr>
                <a:schemeClr val="dk1"/>
              </a:buClr>
              <a:buSzPts val="2400"/>
              <a:buChar char="•"/>
            </a:pPr>
            <a:r>
              <a:rPr lang="en-US" dirty="0"/>
              <a:t>unilateral, temporal, sharp, squeezing pain for seconds at a time</a:t>
            </a:r>
            <a:endParaRPr dirty="0"/>
          </a:p>
          <a:p>
            <a:pPr marL="685800" lvl="1" indent="-228600" algn="l" rtl="0">
              <a:lnSpc>
                <a:spcPct val="90000"/>
              </a:lnSpc>
              <a:spcBef>
                <a:spcPts val="500"/>
              </a:spcBef>
              <a:spcAft>
                <a:spcPts val="0"/>
              </a:spcAft>
              <a:buClr>
                <a:schemeClr val="dk1"/>
              </a:buClr>
              <a:buSzPts val="2400"/>
              <a:buChar char="•"/>
            </a:pPr>
            <a:r>
              <a:rPr lang="en-US" dirty="0"/>
              <a:t>dull, bifrontal, pressure-like pain</a:t>
            </a:r>
            <a:endParaRPr dirty="0"/>
          </a:p>
        </p:txBody>
      </p:sp>
      <p:sp>
        <p:nvSpPr>
          <p:cNvPr id="2" name="TextBox 1">
            <a:extLst>
              <a:ext uri="{FF2B5EF4-FFF2-40B4-BE49-F238E27FC236}">
                <a16:creationId xmlns:a16="http://schemas.microsoft.com/office/drawing/2014/main" id="{77B91186-343A-7A4F-9687-311B54B461F5}"/>
              </a:ext>
            </a:extLst>
          </p:cNvPr>
          <p:cNvSpPr txBox="1"/>
          <p:nvPr/>
        </p:nvSpPr>
        <p:spPr>
          <a:xfrm>
            <a:off x="2822028" y="4823888"/>
            <a:ext cx="8547538" cy="1323439"/>
          </a:xfrm>
          <a:prstGeom prst="rect">
            <a:avLst/>
          </a:prstGeom>
          <a:solidFill>
            <a:schemeClr val="bg1"/>
          </a:solidFill>
          <a:ln w="28575">
            <a:solidFill>
              <a:schemeClr val="accent1"/>
            </a:solidFill>
          </a:ln>
        </p:spPr>
        <p:txBody>
          <a:bodyPr wrap="square" rtlCol="0">
            <a:spAutoFit/>
          </a:bodyPr>
          <a:lstStyle/>
          <a:p>
            <a:r>
              <a:rPr lang="en-US" sz="2000" dirty="0">
                <a:solidFill>
                  <a:srgbClr val="002060"/>
                </a:solidFill>
              </a:rPr>
              <a:t>What is your approach to headache?</a:t>
            </a:r>
          </a:p>
          <a:p>
            <a:r>
              <a:rPr lang="en-US" sz="2000" dirty="0">
                <a:solidFill>
                  <a:srgbClr val="002060"/>
                </a:solidFill>
              </a:rPr>
              <a:t>	Primary or secondary</a:t>
            </a:r>
          </a:p>
          <a:p>
            <a:r>
              <a:rPr lang="en-US" sz="2000" dirty="0">
                <a:solidFill>
                  <a:srgbClr val="002060"/>
                </a:solidFill>
              </a:rPr>
              <a:t>	Concerning features</a:t>
            </a:r>
          </a:p>
          <a:p>
            <a:r>
              <a:rPr lang="en-US" sz="2000" dirty="0">
                <a:solidFill>
                  <a:srgbClr val="002060"/>
                </a:solidFill>
              </a:rPr>
              <a:t>	What parts of the neuro exam are going to be most important?</a:t>
            </a:r>
          </a:p>
        </p:txBody>
      </p:sp>
      <p:pic>
        <p:nvPicPr>
          <p:cNvPr id="4" name="New Recording 47">
            <a:hlinkClick r:id="" action="ppaction://media"/>
            <a:extLst>
              <a:ext uri="{FF2B5EF4-FFF2-40B4-BE49-F238E27FC236}">
                <a16:creationId xmlns:a16="http://schemas.microsoft.com/office/drawing/2014/main" id="{BE155B58-A182-E0D0-5E12-4361EE218CE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0" y="0"/>
            <a:ext cx="812800" cy="812800"/>
          </a:xfrm>
          <a:prstGeom prst="rect">
            <a:avLst/>
          </a:prstGeom>
        </p:spPr>
      </p:pic>
    </p:spTree>
    <p:extLst>
      <p:ext uri="{BB962C8B-B14F-4D97-AF65-F5344CB8AC3E}">
        <p14:creationId xmlns:p14="http://schemas.microsoft.com/office/powerpoint/2010/main" val="358503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10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9512"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dirty="0"/>
              <a:t>Past Medical History</a:t>
            </a:r>
            <a:endParaRPr dirty="0"/>
          </a:p>
        </p:txBody>
      </p:sp>
      <p:sp>
        <p:nvSpPr>
          <p:cNvPr id="100" name="Google Shape;100;p3"/>
          <p:cNvSpPr txBox="1">
            <a:spLocks noGrp="1"/>
          </p:cNvSpPr>
          <p:nvPr>
            <p:ph type="body" idx="1"/>
          </p:nvPr>
        </p:nvSpPr>
        <p:spPr>
          <a:xfrm>
            <a:off x="1490869" y="1685512"/>
            <a:ext cx="9866100" cy="2003619"/>
          </a:xfrm>
          <a:prstGeom prst="rect">
            <a:avLst/>
          </a:prstGeom>
          <a:noFill/>
          <a:ln>
            <a:noFill/>
          </a:ln>
        </p:spPr>
        <p:txBody>
          <a:bodyPr spcFirstLastPara="1" wrap="square" lIns="91425" tIns="45700" rIns="91425" bIns="45700" anchor="t" anchorCtr="0">
            <a:normAutofit/>
          </a:bodyPr>
          <a:lstStyle/>
          <a:p>
            <a:pPr indent="-457200">
              <a:buSzPct val="117000"/>
              <a:buFont typeface="Arial" panose="020B0604020202020204" pitchFamily="34" charset="0"/>
              <a:buChar char="•"/>
            </a:pPr>
            <a:r>
              <a:rPr lang="en-US" sz="2400" dirty="0"/>
              <a:t>Migraine with aura</a:t>
            </a:r>
          </a:p>
          <a:p>
            <a:pPr marL="457200" lvl="0" indent="-457200" algn="l" rtl="0">
              <a:lnSpc>
                <a:spcPct val="90000"/>
              </a:lnSpc>
              <a:spcBef>
                <a:spcPts val="1000"/>
              </a:spcBef>
              <a:spcAft>
                <a:spcPts val="0"/>
              </a:spcAft>
              <a:buClr>
                <a:schemeClr val="dk1"/>
              </a:buClr>
              <a:buSzPct val="117000"/>
              <a:buFont typeface="Arial" panose="020B0604020202020204" pitchFamily="34" charset="0"/>
              <a:buChar char="•"/>
            </a:pPr>
            <a:r>
              <a:rPr lang="en-US" sz="2400" dirty="0"/>
              <a:t>Hepatitis C, treated</a:t>
            </a:r>
            <a:endParaRPr sz="2400" dirty="0"/>
          </a:p>
          <a:p>
            <a:pPr marL="457200" lvl="0" indent="-457200" algn="l" rtl="0">
              <a:lnSpc>
                <a:spcPct val="90000"/>
              </a:lnSpc>
              <a:spcBef>
                <a:spcPts val="1000"/>
              </a:spcBef>
              <a:spcAft>
                <a:spcPts val="0"/>
              </a:spcAft>
              <a:buClr>
                <a:schemeClr val="dk1"/>
              </a:buClr>
              <a:buSzPct val="117000"/>
              <a:buFont typeface="Arial" panose="020B0604020202020204" pitchFamily="34" charset="0"/>
              <a:buChar char="•"/>
            </a:pPr>
            <a:r>
              <a:rPr lang="en-US" sz="2400" dirty="0"/>
              <a:t>Hypothyroidism</a:t>
            </a:r>
            <a:endParaRPr sz="2400" dirty="0"/>
          </a:p>
          <a:p>
            <a:pPr marL="495300" lvl="0" indent="-342900" algn="l" rtl="0">
              <a:lnSpc>
                <a:spcPct val="90000"/>
              </a:lnSpc>
              <a:spcBef>
                <a:spcPts val="1000"/>
              </a:spcBef>
              <a:spcAft>
                <a:spcPts val="0"/>
              </a:spcAft>
              <a:buClr>
                <a:schemeClr val="dk1"/>
              </a:buClr>
              <a:buSzPct val="117000"/>
              <a:buFont typeface="Arial" panose="020B0604020202020204" pitchFamily="34" charset="0"/>
              <a:buChar char="•"/>
            </a:pPr>
            <a:endParaRPr sz="2400" dirty="0"/>
          </a:p>
        </p:txBody>
      </p:sp>
      <p:sp>
        <p:nvSpPr>
          <p:cNvPr id="2" name="Google Shape;106;p4">
            <a:extLst>
              <a:ext uri="{FF2B5EF4-FFF2-40B4-BE49-F238E27FC236}">
                <a16:creationId xmlns:a16="http://schemas.microsoft.com/office/drawing/2014/main" id="{64A0EF98-AF46-3C07-73CC-C7BE19895824}"/>
              </a:ext>
            </a:extLst>
          </p:cNvPr>
          <p:cNvSpPr txBox="1">
            <a:spLocks/>
          </p:cNvSpPr>
          <p:nvPr/>
        </p:nvSpPr>
        <p:spPr>
          <a:xfrm>
            <a:off x="827088" y="3429000"/>
            <a:ext cx="10515600" cy="1325563"/>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000"/>
              <a:buFont typeface="Arial"/>
              <a:buNone/>
              <a:defRPr sz="40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4400" dirty="0"/>
              <a:t>Medications</a:t>
            </a:r>
            <a:endParaRPr lang="en-US" dirty="0"/>
          </a:p>
        </p:txBody>
      </p:sp>
      <p:sp>
        <p:nvSpPr>
          <p:cNvPr id="5" name="Google Shape;100;p3">
            <a:extLst>
              <a:ext uri="{FF2B5EF4-FFF2-40B4-BE49-F238E27FC236}">
                <a16:creationId xmlns:a16="http://schemas.microsoft.com/office/drawing/2014/main" id="{B9291A09-4E66-BC7D-003B-CD3BE820B689}"/>
              </a:ext>
            </a:extLst>
          </p:cNvPr>
          <p:cNvSpPr txBox="1">
            <a:spLocks/>
          </p:cNvSpPr>
          <p:nvPr/>
        </p:nvSpPr>
        <p:spPr>
          <a:xfrm>
            <a:off x="1476588" y="4499468"/>
            <a:ext cx="9866100" cy="2003619"/>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indent="-457200">
              <a:spcBef>
                <a:spcPts val="0"/>
              </a:spcBef>
              <a:buSzPct val="117000"/>
              <a:buFont typeface="Arial" panose="020B0604020202020204" pitchFamily="34" charset="0"/>
              <a:buChar char="•"/>
            </a:pPr>
            <a:r>
              <a:rPr lang="en-US" sz="2400" dirty="0"/>
              <a:t>Estradiol patch</a:t>
            </a:r>
          </a:p>
          <a:p>
            <a:pPr indent="-457200">
              <a:buSzPct val="117000"/>
              <a:buFont typeface="Arial" panose="020B0604020202020204" pitchFamily="34" charset="0"/>
              <a:buChar char="•"/>
            </a:pPr>
            <a:r>
              <a:rPr lang="en-US" sz="2400" dirty="0"/>
              <a:t>Levothyroxine</a:t>
            </a:r>
          </a:p>
          <a:p>
            <a:pPr marL="0" indent="0">
              <a:buSzPct val="117000"/>
              <a:buNone/>
            </a:pPr>
            <a:endParaRPr lang="en-US" sz="2400" dirty="0"/>
          </a:p>
          <a:p>
            <a:pPr marL="495300" indent="-342900">
              <a:buSzPct val="117000"/>
              <a:buFont typeface="Arial" panose="020B0604020202020204" pitchFamily="34" charset="0"/>
              <a:buChar char="•"/>
            </a:pPr>
            <a:endParaRPr lang="en-US" sz="2400" dirty="0"/>
          </a:p>
        </p:txBody>
      </p:sp>
      <p:pic>
        <p:nvPicPr>
          <p:cNvPr id="3" name="New Recording 48">
            <a:hlinkClick r:id="" action="ppaction://media"/>
            <a:extLst>
              <a:ext uri="{FF2B5EF4-FFF2-40B4-BE49-F238E27FC236}">
                <a16:creationId xmlns:a16="http://schemas.microsoft.com/office/drawing/2014/main" id="{807C8BA6-71C9-C21C-1525-2A3EC43BB10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288" y="635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8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dirty="0"/>
              <a:t>Notable Exam Findings</a:t>
            </a:r>
            <a:endParaRPr dirty="0"/>
          </a:p>
        </p:txBody>
      </p:sp>
      <p:sp>
        <p:nvSpPr>
          <p:cNvPr id="114" name="Google Shape;114;p5"/>
          <p:cNvSpPr txBox="1">
            <a:spLocks noGrp="1"/>
          </p:cNvSpPr>
          <p:nvPr>
            <p:ph type="body" idx="1"/>
          </p:nvPr>
        </p:nvSpPr>
        <p:spPr>
          <a:xfrm>
            <a:off x="598874" y="1735450"/>
            <a:ext cx="5546400" cy="3820800"/>
          </a:xfrm>
          <a:prstGeom prst="rect">
            <a:avLst/>
          </a:prstGeom>
          <a:noFill/>
          <a:ln>
            <a:noFill/>
          </a:ln>
        </p:spPr>
        <p:txBody>
          <a:bodyPr spcFirstLastPara="1" wrap="square" lIns="91425" tIns="45700" rIns="91425" bIns="45700" anchor="t" anchorCtr="0">
            <a:noAutofit/>
          </a:bodyPr>
          <a:lstStyle/>
          <a:p>
            <a:pPr marL="0" lvl="0" indent="0" algn="l" rtl="0">
              <a:lnSpc>
                <a:spcPct val="80000"/>
              </a:lnSpc>
              <a:spcBef>
                <a:spcPts val="0"/>
              </a:spcBef>
              <a:spcAft>
                <a:spcPts val="0"/>
              </a:spcAft>
              <a:buClr>
                <a:schemeClr val="dk1"/>
              </a:buClr>
              <a:buSzPts val="2170"/>
              <a:buNone/>
            </a:pPr>
            <a:r>
              <a:rPr lang="en-US" sz="2370" b="1"/>
              <a:t>General</a:t>
            </a:r>
            <a:endParaRPr sz="2370"/>
          </a:p>
          <a:p>
            <a:pPr marL="228600" lvl="0" indent="-254634" algn="l" rtl="0">
              <a:lnSpc>
                <a:spcPct val="80000"/>
              </a:lnSpc>
              <a:spcBef>
                <a:spcPts val="1000"/>
              </a:spcBef>
              <a:spcAft>
                <a:spcPts val="0"/>
              </a:spcAft>
              <a:buClr>
                <a:schemeClr val="dk1"/>
              </a:buClr>
              <a:buSzPts val="2370"/>
              <a:buChar char="•"/>
            </a:pPr>
            <a:r>
              <a:rPr lang="en-US" sz="2370"/>
              <a:t>BMI 36</a:t>
            </a:r>
            <a:endParaRPr sz="2370"/>
          </a:p>
          <a:p>
            <a:pPr marL="0" lvl="0" indent="0" algn="l" rtl="0">
              <a:lnSpc>
                <a:spcPct val="80000"/>
              </a:lnSpc>
              <a:spcBef>
                <a:spcPts val="1000"/>
              </a:spcBef>
              <a:spcAft>
                <a:spcPts val="0"/>
              </a:spcAft>
              <a:buClr>
                <a:schemeClr val="dk1"/>
              </a:buClr>
              <a:buSzPts val="2170"/>
              <a:buNone/>
            </a:pPr>
            <a:r>
              <a:rPr lang="en-US" sz="2370" b="1"/>
              <a:t>Neuro-ophthalmologic </a:t>
            </a:r>
            <a:endParaRPr sz="2370"/>
          </a:p>
          <a:p>
            <a:pPr marL="228600" lvl="0" indent="-254634" algn="l" rtl="0">
              <a:lnSpc>
                <a:spcPct val="80000"/>
              </a:lnSpc>
              <a:spcBef>
                <a:spcPts val="1000"/>
              </a:spcBef>
              <a:spcAft>
                <a:spcPts val="0"/>
              </a:spcAft>
              <a:buClr>
                <a:schemeClr val="dk1"/>
              </a:buClr>
              <a:buSzPts val="2370"/>
              <a:buChar char="•"/>
            </a:pPr>
            <a:r>
              <a:rPr lang="en-US" sz="2370"/>
              <a:t>VA 20/20 OD, 20/20 OS </a:t>
            </a:r>
            <a:endParaRPr sz="2370"/>
          </a:p>
          <a:p>
            <a:pPr marL="228600" lvl="0" indent="-254634" algn="l" rtl="0">
              <a:lnSpc>
                <a:spcPct val="80000"/>
              </a:lnSpc>
              <a:spcBef>
                <a:spcPts val="1000"/>
              </a:spcBef>
              <a:spcAft>
                <a:spcPts val="0"/>
              </a:spcAft>
              <a:buClr>
                <a:schemeClr val="dk1"/>
              </a:buClr>
              <a:buSzPts val="2370"/>
              <a:buChar char="•"/>
            </a:pPr>
            <a:r>
              <a:rPr lang="en-US" sz="2370"/>
              <a:t>Pupils equally reactive to light</a:t>
            </a:r>
            <a:endParaRPr sz="2370"/>
          </a:p>
          <a:p>
            <a:pPr marL="685800" lvl="1" indent="-226694" algn="l" rtl="0">
              <a:lnSpc>
                <a:spcPct val="80000"/>
              </a:lnSpc>
              <a:spcBef>
                <a:spcPts val="1000"/>
              </a:spcBef>
              <a:spcAft>
                <a:spcPts val="0"/>
              </a:spcAft>
              <a:buClr>
                <a:schemeClr val="dk1"/>
              </a:buClr>
              <a:buSzPts val="2370"/>
              <a:buChar char="•"/>
            </a:pPr>
            <a:r>
              <a:rPr lang="en-US" sz="2370"/>
              <a:t>No rAPD</a:t>
            </a:r>
            <a:endParaRPr sz="2370"/>
          </a:p>
          <a:p>
            <a:pPr marL="228600" lvl="0" indent="-254634" algn="l" rtl="0">
              <a:lnSpc>
                <a:spcPct val="80000"/>
              </a:lnSpc>
              <a:spcBef>
                <a:spcPts val="1000"/>
              </a:spcBef>
              <a:spcAft>
                <a:spcPts val="0"/>
              </a:spcAft>
              <a:buClr>
                <a:schemeClr val="dk1"/>
              </a:buClr>
              <a:buSzPts val="2370"/>
              <a:buChar char="•"/>
            </a:pPr>
            <a:r>
              <a:rPr lang="en-US" sz="2370"/>
              <a:t>Visual </a:t>
            </a:r>
            <a:r>
              <a:rPr lang="en-US" sz="237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fields</a:t>
            </a:r>
            <a:r>
              <a:rPr lang="en-US" sz="2370"/>
              <a:t> full to confrontation</a:t>
            </a:r>
            <a:endParaRPr sz="2370"/>
          </a:p>
          <a:p>
            <a:pPr marL="228600" lvl="0" indent="-254634" algn="l" rtl="0">
              <a:lnSpc>
                <a:spcPct val="80000"/>
              </a:lnSpc>
              <a:spcBef>
                <a:spcPts val="1000"/>
              </a:spcBef>
              <a:spcAft>
                <a:spcPts val="0"/>
              </a:spcAft>
              <a:buClr>
                <a:schemeClr val="dk1"/>
              </a:buClr>
              <a:buSzPts val="2370"/>
              <a:buChar char="•"/>
            </a:pPr>
            <a:r>
              <a:rPr lang="en-US" sz="2370"/>
              <a:t>Normal efferent exam</a:t>
            </a:r>
            <a:endParaRPr sz="2370">
              <a:solidFill>
                <a:srgbClr val="FF0000"/>
              </a:solidFill>
            </a:endParaRPr>
          </a:p>
          <a:p>
            <a:pPr marL="228600" lvl="0" indent="0" algn="l" rtl="0">
              <a:lnSpc>
                <a:spcPct val="80000"/>
              </a:lnSpc>
              <a:spcBef>
                <a:spcPts val="1000"/>
              </a:spcBef>
              <a:spcAft>
                <a:spcPts val="0"/>
              </a:spcAft>
              <a:buSzPts val="852"/>
              <a:buNone/>
            </a:pPr>
            <a:endParaRPr sz="2370"/>
          </a:p>
          <a:p>
            <a:pPr marL="228600" lvl="0" indent="-121920" algn="l" rtl="0">
              <a:lnSpc>
                <a:spcPct val="80000"/>
              </a:lnSpc>
              <a:spcBef>
                <a:spcPts val="1000"/>
              </a:spcBef>
              <a:spcAft>
                <a:spcPts val="0"/>
              </a:spcAft>
              <a:buClr>
                <a:schemeClr val="dk1"/>
              </a:buClr>
              <a:buSzPts val="1860"/>
              <a:buNone/>
            </a:pPr>
            <a:endParaRPr sz="2060"/>
          </a:p>
        </p:txBody>
      </p:sp>
      <p:sp>
        <p:nvSpPr>
          <p:cNvPr id="115" name="Google Shape;115;p5"/>
          <p:cNvSpPr txBox="1">
            <a:spLocks noGrp="1"/>
          </p:cNvSpPr>
          <p:nvPr>
            <p:ph type="body" idx="1"/>
          </p:nvPr>
        </p:nvSpPr>
        <p:spPr>
          <a:xfrm>
            <a:off x="6145273" y="1735450"/>
            <a:ext cx="5309400" cy="3820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Clr>
                <a:schemeClr val="dk1"/>
              </a:buClr>
              <a:buSzPts val="2800"/>
              <a:buNone/>
            </a:pPr>
            <a:r>
              <a:rPr lang="en-US" sz="2350" b="1"/>
              <a:t>Neuro</a:t>
            </a:r>
            <a:endParaRPr sz="2350"/>
          </a:p>
          <a:p>
            <a:pPr marL="228600" lvl="0" indent="-253365" algn="l" rtl="0">
              <a:lnSpc>
                <a:spcPct val="90000"/>
              </a:lnSpc>
              <a:spcBef>
                <a:spcPts val="1000"/>
              </a:spcBef>
              <a:spcAft>
                <a:spcPts val="0"/>
              </a:spcAft>
              <a:buClr>
                <a:schemeClr val="dk1"/>
              </a:buClr>
              <a:buSzPts val="2350"/>
              <a:buChar char="•"/>
            </a:pPr>
            <a:r>
              <a:rPr lang="en-US" sz="2350"/>
              <a:t>Motor exam full</a:t>
            </a:r>
            <a:endParaRPr sz="2350"/>
          </a:p>
          <a:p>
            <a:pPr marL="228600" lvl="0" indent="-253365" algn="l" rtl="0">
              <a:lnSpc>
                <a:spcPct val="90000"/>
              </a:lnSpc>
              <a:spcBef>
                <a:spcPts val="1000"/>
              </a:spcBef>
              <a:spcAft>
                <a:spcPts val="0"/>
              </a:spcAft>
              <a:buClr>
                <a:schemeClr val="dk1"/>
              </a:buClr>
              <a:buSzPts val="2350"/>
              <a:buChar char="•"/>
            </a:pPr>
            <a:r>
              <a:rPr lang="en-US" sz="2350"/>
              <a:t>Intact sensory exam in all modalities</a:t>
            </a:r>
            <a:endParaRPr sz="2350"/>
          </a:p>
          <a:p>
            <a:pPr marL="228600" lvl="0" indent="-253365" algn="l" rtl="0">
              <a:lnSpc>
                <a:spcPct val="90000"/>
              </a:lnSpc>
              <a:spcBef>
                <a:spcPts val="1000"/>
              </a:spcBef>
              <a:spcAft>
                <a:spcPts val="0"/>
              </a:spcAft>
              <a:buClr>
                <a:schemeClr val="dk1"/>
              </a:buClr>
              <a:buSzPts val="2350"/>
              <a:buChar char="•"/>
            </a:pPr>
            <a:r>
              <a:rPr lang="en-US" sz="2350"/>
              <a:t>DTR 1+ in BUE, trace in BL knees, absent in ankles</a:t>
            </a:r>
            <a:endParaRPr sz="2350"/>
          </a:p>
          <a:p>
            <a:pPr marL="228600" lvl="0" indent="-121920" algn="l" rtl="0">
              <a:lnSpc>
                <a:spcPct val="90000"/>
              </a:lnSpc>
              <a:spcBef>
                <a:spcPts val="1000"/>
              </a:spcBef>
              <a:spcAft>
                <a:spcPts val="0"/>
              </a:spcAft>
              <a:buClr>
                <a:schemeClr val="dk1"/>
              </a:buClr>
              <a:buSzPts val="2400"/>
              <a:buNone/>
            </a:pPr>
            <a:endParaRPr sz="2350"/>
          </a:p>
        </p:txBody>
      </p:sp>
      <p:pic>
        <p:nvPicPr>
          <p:cNvPr id="2" name="New Recording 50">
            <a:hlinkClick r:id="" action="ppaction://media"/>
            <a:extLst>
              <a:ext uri="{FF2B5EF4-FFF2-40B4-BE49-F238E27FC236}">
                <a16:creationId xmlns:a16="http://schemas.microsoft.com/office/drawing/2014/main" id="{0DD14F4B-3E2F-4E5D-EEA7-99783464AB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00" y="635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3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0"/>
        <p:cNvGrpSpPr/>
        <p:nvPr/>
      </p:nvGrpSpPr>
      <p:grpSpPr>
        <a:xfrm>
          <a:off x="0" y="0"/>
          <a:ext cx="0" cy="0"/>
          <a:chOff x="0" y="0"/>
          <a:chExt cx="0" cy="0"/>
        </a:xfrm>
      </p:grpSpPr>
      <p:pic>
        <p:nvPicPr>
          <p:cNvPr id="121" name="Google Shape;121;p6"/>
          <p:cNvPicPr preferRelativeResize="0">
            <a:picLocks noGrp="1"/>
          </p:cNvPicPr>
          <p:nvPr>
            <p:ph type="body" idx="1"/>
          </p:nvPr>
        </p:nvPicPr>
        <p:blipFill rotWithShape="1">
          <a:blip r:embed="rId5">
            <a:alphaModFix/>
          </a:blip>
          <a:srcRect l="2186" r="1813"/>
          <a:stretch/>
        </p:blipFill>
        <p:spPr>
          <a:xfrm>
            <a:off x="-15855" y="10"/>
            <a:ext cx="12191980" cy="6857990"/>
          </a:xfrm>
          <a:prstGeom prst="rect">
            <a:avLst/>
          </a:prstGeom>
          <a:noFill/>
          <a:ln>
            <a:noFill/>
          </a:ln>
        </p:spPr>
      </p:pic>
      <p:sp>
        <p:nvSpPr>
          <p:cNvPr id="122" name="Google Shape;122;p6"/>
          <p:cNvSpPr/>
          <p:nvPr/>
        </p:nvSpPr>
        <p:spPr>
          <a:xfrm>
            <a:off x="0" y="5320142"/>
            <a:ext cx="12192000" cy="736551"/>
          </a:xfrm>
          <a:prstGeom prst="rect">
            <a:avLst/>
          </a:prstGeom>
          <a:solidFill>
            <a:schemeClr val="lt1">
              <a:alpha val="9294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3" name="Google Shape;123;p6"/>
          <p:cNvSpPr txBox="1">
            <a:spLocks noGrp="1"/>
          </p:cNvSpPr>
          <p:nvPr>
            <p:ph type="title"/>
          </p:nvPr>
        </p:nvSpPr>
        <p:spPr>
          <a:xfrm>
            <a:off x="523875" y="5317240"/>
            <a:ext cx="11210925" cy="744836"/>
          </a:xfrm>
          <a:prstGeom prst="rect">
            <a:avLst/>
          </a:prstGeom>
          <a:noFill/>
          <a:ln>
            <a:noFill/>
          </a:ln>
        </p:spPr>
        <p:txBody>
          <a:bodyPr spcFirstLastPara="1" wrap="square" lIns="91425" tIns="45700" rIns="91425" bIns="45700" anchor="ctr" anchorCtr="0">
            <a:normAutofit/>
          </a:bodyPr>
          <a:lstStyle/>
          <a:p>
            <a:pPr marL="457200" lvl="0" indent="-457200" algn="ctr" rtl="0">
              <a:lnSpc>
                <a:spcPct val="90000"/>
              </a:lnSpc>
              <a:spcBef>
                <a:spcPts val="0"/>
              </a:spcBef>
              <a:spcAft>
                <a:spcPts val="0"/>
              </a:spcAft>
              <a:buClr>
                <a:srgbClr val="262626"/>
              </a:buClr>
              <a:buSzPts val="3600"/>
              <a:buFont typeface="Calibri"/>
              <a:buNone/>
            </a:pPr>
            <a:r>
              <a:rPr lang="en-US" sz="3600" dirty="0">
                <a:solidFill>
                  <a:srgbClr val="262626"/>
                </a:solidFill>
                <a:latin typeface="Calibri"/>
                <a:ea typeface="Calibri"/>
                <a:cs typeface="Calibri"/>
                <a:sym typeface="Calibri"/>
              </a:rPr>
              <a:t>Fundus Examination: mild circumferential disc edema OU</a:t>
            </a:r>
            <a:endParaRPr dirty="0"/>
          </a:p>
        </p:txBody>
      </p:sp>
      <p:cxnSp>
        <p:nvCxnSpPr>
          <p:cNvPr id="124" name="Google Shape;124;p6"/>
          <p:cNvCxnSpPr/>
          <p:nvPr/>
        </p:nvCxnSpPr>
        <p:spPr>
          <a:xfrm>
            <a:off x="0" y="5241983"/>
            <a:ext cx="12192000" cy="0"/>
          </a:xfrm>
          <a:prstGeom prst="straightConnector1">
            <a:avLst/>
          </a:prstGeom>
          <a:noFill/>
          <a:ln w="41275" cap="flat" cmpd="sng">
            <a:solidFill>
              <a:schemeClr val="lt1">
                <a:alpha val="89803"/>
              </a:schemeClr>
            </a:solidFill>
            <a:prstDash val="solid"/>
            <a:miter lim="800000"/>
            <a:headEnd type="none" w="sm" len="sm"/>
            <a:tailEnd type="none" w="sm" len="sm"/>
          </a:ln>
        </p:spPr>
      </p:cxnSp>
      <p:cxnSp>
        <p:nvCxnSpPr>
          <p:cNvPr id="125" name="Google Shape;125;p6"/>
          <p:cNvCxnSpPr/>
          <p:nvPr/>
        </p:nvCxnSpPr>
        <p:spPr>
          <a:xfrm>
            <a:off x="0" y="6134852"/>
            <a:ext cx="12192000" cy="0"/>
          </a:xfrm>
          <a:prstGeom prst="straightConnector1">
            <a:avLst/>
          </a:prstGeom>
          <a:noFill/>
          <a:ln w="41275" cap="flat" cmpd="sng">
            <a:solidFill>
              <a:schemeClr val="lt1">
                <a:alpha val="89803"/>
              </a:schemeClr>
            </a:solidFill>
            <a:prstDash val="solid"/>
            <a:miter lim="800000"/>
            <a:headEnd type="none" w="sm" len="sm"/>
            <a:tailEnd type="none" w="sm" len="sm"/>
          </a:ln>
        </p:spPr>
      </p:cxnSp>
      <p:sp>
        <p:nvSpPr>
          <p:cNvPr id="4" name="Rectangle 3">
            <a:extLst>
              <a:ext uri="{FF2B5EF4-FFF2-40B4-BE49-F238E27FC236}">
                <a16:creationId xmlns:a16="http://schemas.microsoft.com/office/drawing/2014/main" id="{F90B2F42-2575-2FF5-1234-057BC774FE33}"/>
              </a:ext>
            </a:extLst>
          </p:cNvPr>
          <p:cNvSpPr/>
          <p:nvPr/>
        </p:nvSpPr>
        <p:spPr>
          <a:xfrm>
            <a:off x="0" y="5320142"/>
            <a:ext cx="12192000" cy="7448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New Recording 52">
            <a:hlinkClick r:id="" action="ppaction://media"/>
            <a:extLst>
              <a:ext uri="{FF2B5EF4-FFF2-40B4-BE49-F238E27FC236}">
                <a16:creationId xmlns:a16="http://schemas.microsoft.com/office/drawing/2014/main" id="{8D3C7677-3C02-25B2-79D1-40B425C671E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175" y="158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0"/>
        <p:cNvGrpSpPr/>
        <p:nvPr/>
      </p:nvGrpSpPr>
      <p:grpSpPr>
        <a:xfrm>
          <a:off x="0" y="0"/>
          <a:ext cx="0" cy="0"/>
          <a:chOff x="0" y="0"/>
          <a:chExt cx="0" cy="0"/>
        </a:xfrm>
      </p:grpSpPr>
      <p:pic>
        <p:nvPicPr>
          <p:cNvPr id="121" name="Google Shape;121;p6"/>
          <p:cNvPicPr preferRelativeResize="0">
            <a:picLocks noGrp="1"/>
          </p:cNvPicPr>
          <p:nvPr>
            <p:ph type="body" idx="1"/>
          </p:nvPr>
        </p:nvPicPr>
        <p:blipFill rotWithShape="1">
          <a:blip r:embed="rId5">
            <a:alphaModFix/>
          </a:blip>
          <a:srcRect l="2186" r="1813"/>
          <a:stretch/>
        </p:blipFill>
        <p:spPr>
          <a:xfrm>
            <a:off x="-15855" y="10"/>
            <a:ext cx="12191980" cy="6857990"/>
          </a:xfrm>
          <a:prstGeom prst="rect">
            <a:avLst/>
          </a:prstGeom>
          <a:noFill/>
          <a:ln>
            <a:noFill/>
          </a:ln>
        </p:spPr>
      </p:pic>
      <p:sp>
        <p:nvSpPr>
          <p:cNvPr id="122" name="Google Shape;122;p6"/>
          <p:cNvSpPr/>
          <p:nvPr/>
        </p:nvSpPr>
        <p:spPr>
          <a:xfrm>
            <a:off x="0" y="5320142"/>
            <a:ext cx="12192000" cy="736551"/>
          </a:xfrm>
          <a:prstGeom prst="rect">
            <a:avLst/>
          </a:prstGeom>
          <a:solidFill>
            <a:schemeClr val="lt1">
              <a:alpha val="9294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3" name="Google Shape;123;p6"/>
          <p:cNvSpPr txBox="1">
            <a:spLocks noGrp="1"/>
          </p:cNvSpPr>
          <p:nvPr>
            <p:ph type="title"/>
          </p:nvPr>
        </p:nvSpPr>
        <p:spPr>
          <a:xfrm>
            <a:off x="523875" y="5317240"/>
            <a:ext cx="11210925" cy="744836"/>
          </a:xfrm>
          <a:prstGeom prst="rect">
            <a:avLst/>
          </a:prstGeom>
          <a:noFill/>
          <a:ln>
            <a:noFill/>
          </a:ln>
        </p:spPr>
        <p:txBody>
          <a:bodyPr spcFirstLastPara="1" wrap="square" lIns="91425" tIns="45700" rIns="91425" bIns="45700" anchor="ctr" anchorCtr="0">
            <a:normAutofit/>
          </a:bodyPr>
          <a:lstStyle/>
          <a:p>
            <a:pPr marL="457200" lvl="0" indent="-457200" algn="ctr" rtl="0">
              <a:lnSpc>
                <a:spcPct val="90000"/>
              </a:lnSpc>
              <a:spcBef>
                <a:spcPts val="0"/>
              </a:spcBef>
              <a:spcAft>
                <a:spcPts val="0"/>
              </a:spcAft>
              <a:buClr>
                <a:srgbClr val="262626"/>
              </a:buClr>
              <a:buSzPts val="3600"/>
              <a:buFont typeface="Calibri"/>
              <a:buNone/>
            </a:pPr>
            <a:r>
              <a:rPr lang="en-US" sz="3600" dirty="0">
                <a:solidFill>
                  <a:srgbClr val="262626"/>
                </a:solidFill>
                <a:latin typeface="Calibri"/>
                <a:ea typeface="Calibri"/>
                <a:cs typeface="Calibri"/>
                <a:sym typeface="Calibri"/>
              </a:rPr>
              <a:t>Fundus Examination: mild circumferential disc edema OU</a:t>
            </a:r>
            <a:endParaRPr dirty="0"/>
          </a:p>
        </p:txBody>
      </p:sp>
      <p:cxnSp>
        <p:nvCxnSpPr>
          <p:cNvPr id="124" name="Google Shape;124;p6"/>
          <p:cNvCxnSpPr/>
          <p:nvPr/>
        </p:nvCxnSpPr>
        <p:spPr>
          <a:xfrm>
            <a:off x="0" y="5241983"/>
            <a:ext cx="12192000" cy="0"/>
          </a:xfrm>
          <a:prstGeom prst="straightConnector1">
            <a:avLst/>
          </a:prstGeom>
          <a:noFill/>
          <a:ln w="41275" cap="flat" cmpd="sng">
            <a:solidFill>
              <a:schemeClr val="lt1">
                <a:alpha val="89803"/>
              </a:schemeClr>
            </a:solidFill>
            <a:prstDash val="solid"/>
            <a:miter lim="800000"/>
            <a:headEnd type="none" w="sm" len="sm"/>
            <a:tailEnd type="none" w="sm" len="sm"/>
          </a:ln>
        </p:spPr>
      </p:cxnSp>
      <p:cxnSp>
        <p:nvCxnSpPr>
          <p:cNvPr id="125" name="Google Shape;125;p6"/>
          <p:cNvCxnSpPr/>
          <p:nvPr/>
        </p:nvCxnSpPr>
        <p:spPr>
          <a:xfrm>
            <a:off x="0" y="6134852"/>
            <a:ext cx="12192000" cy="0"/>
          </a:xfrm>
          <a:prstGeom prst="straightConnector1">
            <a:avLst/>
          </a:prstGeom>
          <a:noFill/>
          <a:ln w="41275" cap="flat" cmpd="sng">
            <a:solidFill>
              <a:schemeClr val="lt1">
                <a:alpha val="89803"/>
              </a:schemeClr>
            </a:solidFill>
            <a:prstDash val="solid"/>
            <a:miter lim="800000"/>
            <a:headEnd type="none" w="sm" len="sm"/>
            <a:tailEnd type="none" w="sm" len="sm"/>
          </a:ln>
        </p:spPr>
      </p:cxnSp>
      <p:sp>
        <p:nvSpPr>
          <p:cNvPr id="2" name="Oval 1">
            <a:extLst>
              <a:ext uri="{FF2B5EF4-FFF2-40B4-BE49-F238E27FC236}">
                <a16:creationId xmlns:a16="http://schemas.microsoft.com/office/drawing/2014/main" id="{3ECB98EA-7B97-3595-EFCF-36A730880865}"/>
              </a:ext>
            </a:extLst>
          </p:cNvPr>
          <p:cNvSpPr/>
          <p:nvPr/>
        </p:nvSpPr>
        <p:spPr>
          <a:xfrm>
            <a:off x="3105807" y="2481514"/>
            <a:ext cx="2144110" cy="2112579"/>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3A96FD66-905B-1F42-E0E2-80796CFE00CB}"/>
              </a:ext>
            </a:extLst>
          </p:cNvPr>
          <p:cNvSpPr/>
          <p:nvPr/>
        </p:nvSpPr>
        <p:spPr>
          <a:xfrm rot="12083920">
            <a:off x="8198069" y="2680138"/>
            <a:ext cx="551793" cy="37837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3" name="New Recording 55">
            <a:hlinkClick r:id="" action="ppaction://media"/>
            <a:extLst>
              <a:ext uri="{FF2B5EF4-FFF2-40B4-BE49-F238E27FC236}">
                <a16:creationId xmlns:a16="http://schemas.microsoft.com/office/drawing/2014/main" id="{3C58CB98-5739-CB1F-1B44-27A9E20A1C9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175" y="0"/>
            <a:ext cx="812800" cy="812800"/>
          </a:xfrm>
          <a:prstGeom prst="rect">
            <a:avLst/>
          </a:prstGeom>
        </p:spPr>
      </p:pic>
    </p:spTree>
    <p:extLst>
      <p:ext uri="{BB962C8B-B14F-4D97-AF65-F5344CB8AC3E}">
        <p14:creationId xmlns:p14="http://schemas.microsoft.com/office/powerpoint/2010/main" val="3343138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endParaRPr/>
          </a:p>
        </p:txBody>
      </p:sp>
      <p:sp>
        <p:nvSpPr>
          <p:cNvPr id="131" name="Google Shape;131;p7"/>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132" name="Google Shape;132;p7"/>
          <p:cNvPicPr preferRelativeResize="0"/>
          <p:nvPr/>
        </p:nvPicPr>
        <p:blipFill rotWithShape="1">
          <a:blip r:embed="rId5">
            <a:alphaModFix/>
          </a:blip>
          <a:srcRect/>
          <a:stretch/>
        </p:blipFill>
        <p:spPr>
          <a:xfrm>
            <a:off x="0" y="32863"/>
            <a:ext cx="12191999" cy="6893653"/>
          </a:xfrm>
          <a:prstGeom prst="rect">
            <a:avLst/>
          </a:prstGeom>
          <a:noFill/>
          <a:ln>
            <a:noFill/>
          </a:ln>
        </p:spPr>
      </p:pic>
      <p:sp>
        <p:nvSpPr>
          <p:cNvPr id="133" name="Google Shape;133;p7"/>
          <p:cNvSpPr txBox="1"/>
          <p:nvPr/>
        </p:nvSpPr>
        <p:spPr>
          <a:xfrm>
            <a:off x="3777123" y="6341525"/>
            <a:ext cx="4783200" cy="585000"/>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9CC2E5"/>
                </a:solidFill>
                <a:latin typeface="Calibri"/>
                <a:ea typeface="Calibri"/>
                <a:cs typeface="Calibri"/>
                <a:sym typeface="Calibri"/>
              </a:rPr>
              <a:t>Initial Visual Field Testing</a:t>
            </a:r>
            <a:endParaRPr/>
          </a:p>
        </p:txBody>
      </p:sp>
      <p:sp>
        <p:nvSpPr>
          <p:cNvPr id="135" name="Google Shape;135;p7"/>
          <p:cNvSpPr txBox="1"/>
          <p:nvPr/>
        </p:nvSpPr>
        <p:spPr>
          <a:xfrm>
            <a:off x="88400" y="315750"/>
            <a:ext cx="7274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36" name="Google Shape;136;p7"/>
          <p:cNvSpPr/>
          <p:nvPr/>
        </p:nvSpPr>
        <p:spPr>
          <a:xfrm>
            <a:off x="25250" y="164200"/>
            <a:ext cx="1313400" cy="1174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7"/>
          <p:cNvSpPr txBox="1"/>
          <p:nvPr/>
        </p:nvSpPr>
        <p:spPr>
          <a:xfrm>
            <a:off x="68102" y="57316"/>
            <a:ext cx="5565600" cy="615600"/>
          </a:xfrm>
          <a:prstGeom prst="rect">
            <a:avLst/>
          </a:prstGeom>
          <a:solidFill>
            <a:schemeClr val="bg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a:latin typeface="Calibri"/>
                <a:ea typeface="Calibri"/>
                <a:cs typeface="Calibri"/>
                <a:sym typeface="Calibri"/>
              </a:rPr>
              <a:t>OS                                    </a:t>
            </a:r>
            <a:r>
              <a:rPr lang="en-US" sz="700" dirty="0">
                <a:latin typeface="Calibri"/>
                <a:ea typeface="Calibri"/>
                <a:cs typeface="Calibri"/>
                <a:sym typeface="Calibri"/>
              </a:rPr>
              <a:t> </a:t>
            </a:r>
            <a:r>
              <a:rPr lang="en-US" dirty="0">
                <a:latin typeface="Calibri"/>
                <a:ea typeface="Calibri"/>
                <a:cs typeface="Calibri"/>
                <a:sym typeface="Calibri"/>
              </a:rPr>
              <a:t> </a:t>
            </a:r>
            <a:r>
              <a:rPr lang="en-US" dirty="0">
                <a:solidFill>
                  <a:schemeClr val="dk1"/>
                </a:solidFill>
                <a:latin typeface="Calibri"/>
                <a:ea typeface="Calibri"/>
                <a:cs typeface="Calibri"/>
                <a:sym typeface="Calibri"/>
              </a:rPr>
              <a:t>False pos: 0%</a:t>
            </a:r>
            <a:endParaRPr dirty="0">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Fixation losses: 0/13      False neg: 13%</a:t>
            </a:r>
            <a:endParaRPr dirty="0">
              <a:latin typeface="Calibri"/>
              <a:ea typeface="Calibri"/>
              <a:cs typeface="Calibri"/>
              <a:sym typeface="Calibri"/>
            </a:endParaRPr>
          </a:p>
        </p:txBody>
      </p:sp>
      <p:sp>
        <p:nvSpPr>
          <p:cNvPr id="138" name="Google Shape;138;p7"/>
          <p:cNvSpPr/>
          <p:nvPr/>
        </p:nvSpPr>
        <p:spPr>
          <a:xfrm>
            <a:off x="6378900" y="32875"/>
            <a:ext cx="5661900" cy="674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7"/>
          <p:cNvSpPr/>
          <p:nvPr/>
        </p:nvSpPr>
        <p:spPr>
          <a:xfrm>
            <a:off x="6378900" y="98525"/>
            <a:ext cx="1380300" cy="1240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7"/>
          <p:cNvSpPr txBox="1"/>
          <p:nvPr/>
        </p:nvSpPr>
        <p:spPr>
          <a:xfrm>
            <a:off x="6450900" y="98525"/>
            <a:ext cx="7274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Calibri"/>
                <a:ea typeface="Calibri"/>
                <a:cs typeface="Calibri"/>
                <a:sym typeface="Calibri"/>
              </a:rPr>
              <a:t>OD                                      </a:t>
            </a:r>
            <a:r>
              <a:rPr lang="en-US">
                <a:solidFill>
                  <a:schemeClr val="dk1"/>
                </a:solidFill>
                <a:latin typeface="Calibri"/>
                <a:ea typeface="Calibri"/>
                <a:cs typeface="Calibri"/>
                <a:sym typeface="Calibri"/>
              </a:rPr>
              <a:t>False pos: 0%</a:t>
            </a:r>
            <a:endParaRPr>
              <a:latin typeface="Calibri"/>
              <a:ea typeface="Calibri"/>
              <a:cs typeface="Calibri"/>
              <a:sym typeface="Calibri"/>
            </a:endParaRPr>
          </a:p>
          <a:p>
            <a:pPr marL="0" lvl="0" indent="0" algn="l" rtl="0">
              <a:spcBef>
                <a:spcPts val="0"/>
              </a:spcBef>
              <a:spcAft>
                <a:spcPts val="0"/>
              </a:spcAft>
              <a:buNone/>
            </a:pPr>
            <a:r>
              <a:rPr lang="en-US">
                <a:latin typeface="Calibri"/>
                <a:ea typeface="Calibri"/>
                <a:cs typeface="Calibri"/>
                <a:sym typeface="Calibri"/>
              </a:rPr>
              <a:t>Fixation losses: 0/13       False neg: 14%</a:t>
            </a:r>
            <a:endParaRPr>
              <a:latin typeface="Calibri"/>
              <a:ea typeface="Calibri"/>
              <a:cs typeface="Calibri"/>
              <a:sym typeface="Calibri"/>
            </a:endParaRPr>
          </a:p>
        </p:txBody>
      </p:sp>
      <p:sp>
        <p:nvSpPr>
          <p:cNvPr id="5" name="Rectangle 4">
            <a:extLst>
              <a:ext uri="{FF2B5EF4-FFF2-40B4-BE49-F238E27FC236}">
                <a16:creationId xmlns:a16="http://schemas.microsoft.com/office/drawing/2014/main" id="{9550C515-A07A-8C4F-A557-FB2F93C4ED31}"/>
              </a:ext>
            </a:extLst>
          </p:cNvPr>
          <p:cNvSpPr/>
          <p:nvPr/>
        </p:nvSpPr>
        <p:spPr>
          <a:xfrm>
            <a:off x="10462437" y="5923901"/>
            <a:ext cx="1913861" cy="1002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New Recording 56">
            <a:hlinkClick r:id="" action="ppaction://media"/>
            <a:extLst>
              <a:ext uri="{FF2B5EF4-FFF2-40B4-BE49-F238E27FC236}">
                <a16:creationId xmlns:a16="http://schemas.microsoft.com/office/drawing/2014/main" id="{6D070AD6-1DCD-EF99-715D-3F6E9E99B7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53800" y="5918646"/>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69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endParaRPr/>
          </a:p>
        </p:txBody>
      </p:sp>
      <p:sp>
        <p:nvSpPr>
          <p:cNvPr id="131" name="Google Shape;131;p7"/>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pic>
        <p:nvPicPr>
          <p:cNvPr id="132" name="Google Shape;132;p7"/>
          <p:cNvPicPr preferRelativeResize="0"/>
          <p:nvPr/>
        </p:nvPicPr>
        <p:blipFill rotWithShape="1">
          <a:blip r:embed="rId5">
            <a:alphaModFix/>
          </a:blip>
          <a:srcRect/>
          <a:stretch/>
        </p:blipFill>
        <p:spPr>
          <a:xfrm>
            <a:off x="0" y="32863"/>
            <a:ext cx="12191999" cy="6893653"/>
          </a:xfrm>
          <a:prstGeom prst="rect">
            <a:avLst/>
          </a:prstGeom>
          <a:noFill/>
          <a:ln>
            <a:noFill/>
          </a:ln>
        </p:spPr>
      </p:pic>
      <p:sp>
        <p:nvSpPr>
          <p:cNvPr id="133" name="Google Shape;133;p7"/>
          <p:cNvSpPr txBox="1"/>
          <p:nvPr/>
        </p:nvSpPr>
        <p:spPr>
          <a:xfrm>
            <a:off x="3777123" y="6341525"/>
            <a:ext cx="4783200" cy="585000"/>
          </a:xfrm>
          <a:prstGeom prst="rect">
            <a:avLst/>
          </a:prstGeom>
          <a:solidFill>
            <a:schemeClr val="dk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a:solidFill>
                  <a:srgbClr val="9CC2E5"/>
                </a:solidFill>
                <a:latin typeface="Calibri"/>
                <a:ea typeface="Calibri"/>
                <a:cs typeface="Calibri"/>
                <a:sym typeface="Calibri"/>
              </a:rPr>
              <a:t>Initial Visual Field Testing</a:t>
            </a:r>
            <a:endParaRPr/>
          </a:p>
        </p:txBody>
      </p:sp>
      <p:sp>
        <p:nvSpPr>
          <p:cNvPr id="135" name="Google Shape;135;p7"/>
          <p:cNvSpPr txBox="1"/>
          <p:nvPr/>
        </p:nvSpPr>
        <p:spPr>
          <a:xfrm>
            <a:off x="88400" y="315750"/>
            <a:ext cx="7274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Calibri"/>
              <a:ea typeface="Calibri"/>
              <a:cs typeface="Calibri"/>
              <a:sym typeface="Calibri"/>
            </a:endParaRPr>
          </a:p>
        </p:txBody>
      </p:sp>
      <p:sp>
        <p:nvSpPr>
          <p:cNvPr id="136" name="Google Shape;136;p7"/>
          <p:cNvSpPr/>
          <p:nvPr/>
        </p:nvSpPr>
        <p:spPr>
          <a:xfrm>
            <a:off x="25250" y="164200"/>
            <a:ext cx="1313400" cy="11745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7"/>
          <p:cNvSpPr txBox="1"/>
          <p:nvPr/>
        </p:nvSpPr>
        <p:spPr>
          <a:xfrm>
            <a:off x="68102" y="57316"/>
            <a:ext cx="5565600" cy="615600"/>
          </a:xfrm>
          <a:prstGeom prst="rect">
            <a:avLst/>
          </a:prstGeom>
          <a:solidFill>
            <a:schemeClr val="bg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dirty="0">
                <a:latin typeface="Calibri"/>
                <a:ea typeface="Calibri"/>
                <a:cs typeface="Calibri"/>
                <a:sym typeface="Calibri"/>
              </a:rPr>
              <a:t>OS                                    </a:t>
            </a:r>
            <a:r>
              <a:rPr lang="en-US" sz="700" dirty="0">
                <a:latin typeface="Calibri"/>
                <a:ea typeface="Calibri"/>
                <a:cs typeface="Calibri"/>
                <a:sym typeface="Calibri"/>
              </a:rPr>
              <a:t> </a:t>
            </a:r>
            <a:r>
              <a:rPr lang="en-US" dirty="0">
                <a:latin typeface="Calibri"/>
                <a:ea typeface="Calibri"/>
                <a:cs typeface="Calibri"/>
                <a:sym typeface="Calibri"/>
              </a:rPr>
              <a:t> </a:t>
            </a:r>
            <a:r>
              <a:rPr lang="en-US" dirty="0">
                <a:solidFill>
                  <a:schemeClr val="dk1"/>
                </a:solidFill>
                <a:latin typeface="Calibri"/>
                <a:ea typeface="Calibri"/>
                <a:cs typeface="Calibri"/>
                <a:sym typeface="Calibri"/>
              </a:rPr>
              <a:t>False pos: 0%</a:t>
            </a:r>
            <a:endParaRPr dirty="0">
              <a:latin typeface="Calibri"/>
              <a:ea typeface="Calibri"/>
              <a:cs typeface="Calibri"/>
              <a:sym typeface="Calibri"/>
            </a:endParaRPr>
          </a:p>
          <a:p>
            <a:pPr marL="0" lvl="0" indent="0" algn="l" rtl="0">
              <a:spcBef>
                <a:spcPts val="0"/>
              </a:spcBef>
              <a:spcAft>
                <a:spcPts val="0"/>
              </a:spcAft>
              <a:buNone/>
            </a:pPr>
            <a:r>
              <a:rPr lang="en-US" dirty="0">
                <a:latin typeface="Calibri"/>
                <a:ea typeface="Calibri"/>
                <a:cs typeface="Calibri"/>
                <a:sym typeface="Calibri"/>
              </a:rPr>
              <a:t>Fixation losses: 0/13      False neg: 13%</a:t>
            </a:r>
            <a:endParaRPr dirty="0">
              <a:latin typeface="Calibri"/>
              <a:ea typeface="Calibri"/>
              <a:cs typeface="Calibri"/>
              <a:sym typeface="Calibri"/>
            </a:endParaRPr>
          </a:p>
        </p:txBody>
      </p:sp>
      <p:sp>
        <p:nvSpPr>
          <p:cNvPr id="138" name="Google Shape;138;p7"/>
          <p:cNvSpPr/>
          <p:nvPr/>
        </p:nvSpPr>
        <p:spPr>
          <a:xfrm>
            <a:off x="6378900" y="32875"/>
            <a:ext cx="5661900" cy="6744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7"/>
          <p:cNvSpPr/>
          <p:nvPr/>
        </p:nvSpPr>
        <p:spPr>
          <a:xfrm>
            <a:off x="6378900" y="98525"/>
            <a:ext cx="1380300" cy="1240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7"/>
          <p:cNvSpPr txBox="1"/>
          <p:nvPr/>
        </p:nvSpPr>
        <p:spPr>
          <a:xfrm>
            <a:off x="6450900" y="98525"/>
            <a:ext cx="72747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Calibri"/>
                <a:ea typeface="Calibri"/>
                <a:cs typeface="Calibri"/>
                <a:sym typeface="Calibri"/>
              </a:rPr>
              <a:t>OD                                      </a:t>
            </a:r>
            <a:r>
              <a:rPr lang="en-US">
                <a:solidFill>
                  <a:schemeClr val="dk1"/>
                </a:solidFill>
                <a:latin typeface="Calibri"/>
                <a:ea typeface="Calibri"/>
                <a:cs typeface="Calibri"/>
                <a:sym typeface="Calibri"/>
              </a:rPr>
              <a:t>False pos: 0%</a:t>
            </a:r>
            <a:endParaRPr>
              <a:latin typeface="Calibri"/>
              <a:ea typeface="Calibri"/>
              <a:cs typeface="Calibri"/>
              <a:sym typeface="Calibri"/>
            </a:endParaRPr>
          </a:p>
          <a:p>
            <a:pPr marL="0" lvl="0" indent="0" algn="l" rtl="0">
              <a:spcBef>
                <a:spcPts val="0"/>
              </a:spcBef>
              <a:spcAft>
                <a:spcPts val="0"/>
              </a:spcAft>
              <a:buNone/>
            </a:pPr>
            <a:r>
              <a:rPr lang="en-US">
                <a:latin typeface="Calibri"/>
                <a:ea typeface="Calibri"/>
                <a:cs typeface="Calibri"/>
                <a:sym typeface="Calibri"/>
              </a:rPr>
              <a:t>Fixation losses: 0/13       False neg: 14%</a:t>
            </a:r>
            <a:endParaRPr>
              <a:latin typeface="Calibri"/>
              <a:ea typeface="Calibri"/>
              <a:cs typeface="Calibri"/>
              <a:sym typeface="Calibri"/>
            </a:endParaRPr>
          </a:p>
        </p:txBody>
      </p:sp>
      <p:sp>
        <p:nvSpPr>
          <p:cNvPr id="5" name="Rectangle 4">
            <a:extLst>
              <a:ext uri="{FF2B5EF4-FFF2-40B4-BE49-F238E27FC236}">
                <a16:creationId xmlns:a16="http://schemas.microsoft.com/office/drawing/2014/main" id="{9550C515-A07A-8C4F-A557-FB2F93C4ED31}"/>
              </a:ext>
            </a:extLst>
          </p:cNvPr>
          <p:cNvSpPr/>
          <p:nvPr/>
        </p:nvSpPr>
        <p:spPr>
          <a:xfrm>
            <a:off x="10462437" y="5923901"/>
            <a:ext cx="1913861" cy="1002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ight Arrow 1">
            <a:extLst>
              <a:ext uri="{FF2B5EF4-FFF2-40B4-BE49-F238E27FC236}">
                <a16:creationId xmlns:a16="http://schemas.microsoft.com/office/drawing/2014/main" id="{CEBF1474-A2A5-97C5-397B-B979DE67AB24}"/>
              </a:ext>
            </a:extLst>
          </p:cNvPr>
          <p:cNvSpPr/>
          <p:nvPr/>
        </p:nvSpPr>
        <p:spPr>
          <a:xfrm rot="14403927">
            <a:off x="10186539" y="1456479"/>
            <a:ext cx="551793" cy="37837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2F701F57-D0A2-DC44-EE77-D02EC35ABEF1}"/>
              </a:ext>
            </a:extLst>
          </p:cNvPr>
          <p:cNvSpPr/>
          <p:nvPr/>
        </p:nvSpPr>
        <p:spPr>
          <a:xfrm>
            <a:off x="11136721" y="1676837"/>
            <a:ext cx="394138" cy="684245"/>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Arrow 5">
            <a:extLst>
              <a:ext uri="{FF2B5EF4-FFF2-40B4-BE49-F238E27FC236}">
                <a16:creationId xmlns:a16="http://schemas.microsoft.com/office/drawing/2014/main" id="{811664CC-F408-0F17-159A-F2A1F2281D40}"/>
              </a:ext>
            </a:extLst>
          </p:cNvPr>
          <p:cNvSpPr/>
          <p:nvPr/>
        </p:nvSpPr>
        <p:spPr>
          <a:xfrm rot="16729091">
            <a:off x="4569402" y="1398878"/>
            <a:ext cx="551793" cy="37837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58BF790A-D2E8-DA2A-A0B8-180933ACA7B4}"/>
              </a:ext>
            </a:extLst>
          </p:cNvPr>
          <p:cNvSpPr/>
          <p:nvPr/>
        </p:nvSpPr>
        <p:spPr>
          <a:xfrm rot="2842235">
            <a:off x="4516655" y="2342412"/>
            <a:ext cx="551793" cy="378372"/>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3" name="New Recording 57">
            <a:hlinkClick r:id="" action="ppaction://media"/>
            <a:extLst>
              <a:ext uri="{FF2B5EF4-FFF2-40B4-BE49-F238E27FC236}">
                <a16:creationId xmlns:a16="http://schemas.microsoft.com/office/drawing/2014/main" id="{D32DAEED-3A1A-21D2-9A8A-E3160429251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49248" y="5853065"/>
            <a:ext cx="812800" cy="812800"/>
          </a:xfrm>
          <a:prstGeom prst="rect">
            <a:avLst/>
          </a:prstGeom>
        </p:spPr>
      </p:pic>
    </p:spTree>
    <p:extLst>
      <p:ext uri="{BB962C8B-B14F-4D97-AF65-F5344CB8AC3E}">
        <p14:creationId xmlns:p14="http://schemas.microsoft.com/office/powerpoint/2010/main" val="403834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9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12f3c864495_0_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400" dirty="0"/>
              <a:t>Differential Diagnosis for Disc Edema</a:t>
            </a:r>
            <a:endParaRPr sz="4400" dirty="0"/>
          </a:p>
        </p:txBody>
      </p:sp>
      <p:sp>
        <p:nvSpPr>
          <p:cNvPr id="147" name="Google Shape;147;g12f3c864495_0_2"/>
          <p:cNvSpPr txBox="1">
            <a:spLocks noGrp="1"/>
          </p:cNvSpPr>
          <p:nvPr>
            <p:ph type="body" idx="1"/>
          </p:nvPr>
        </p:nvSpPr>
        <p:spPr>
          <a:xfrm>
            <a:off x="1162949" y="1690825"/>
            <a:ext cx="9234118" cy="3820800"/>
          </a:xfrm>
          <a:prstGeom prst="rect">
            <a:avLst/>
          </a:prstGeom>
        </p:spPr>
        <p:txBody>
          <a:bodyPr spcFirstLastPara="1" wrap="square" lIns="91425" tIns="45700" rIns="91425" bIns="45700" anchor="t" anchorCtr="0">
            <a:normAutofit/>
          </a:bodyPr>
          <a:lstStyle/>
          <a:p>
            <a:pPr marL="0" lvl="0" indent="0" algn="l" rtl="0">
              <a:lnSpc>
                <a:spcPct val="115000"/>
              </a:lnSpc>
              <a:spcBef>
                <a:spcPts val="1000"/>
              </a:spcBef>
              <a:spcAft>
                <a:spcPts val="0"/>
              </a:spcAft>
              <a:buNone/>
            </a:pPr>
            <a:endParaRPr dirty="0"/>
          </a:p>
          <a:p>
            <a:pPr marL="457200" lvl="0" indent="-379730" algn="l" rtl="0">
              <a:lnSpc>
                <a:spcPct val="115000"/>
              </a:lnSpc>
              <a:spcBef>
                <a:spcPts val="1000"/>
              </a:spcBef>
              <a:spcAft>
                <a:spcPts val="0"/>
              </a:spcAft>
              <a:buSzPct val="100000"/>
              <a:buChar char="•"/>
            </a:pPr>
            <a:r>
              <a:rPr lang="en-US" dirty="0"/>
              <a:t>Papilledema </a:t>
            </a:r>
            <a:endParaRPr dirty="0"/>
          </a:p>
          <a:p>
            <a:pPr marL="457200" lvl="0" indent="-379730" algn="l" rtl="0">
              <a:lnSpc>
                <a:spcPct val="115000"/>
              </a:lnSpc>
              <a:spcBef>
                <a:spcPts val="1000"/>
              </a:spcBef>
              <a:spcAft>
                <a:spcPts val="0"/>
              </a:spcAft>
              <a:buSzPct val="100000"/>
              <a:buChar char="•"/>
            </a:pPr>
            <a:r>
              <a:rPr lang="en-US" dirty="0"/>
              <a:t>Disc edema from optic neuropathy</a:t>
            </a:r>
            <a:endParaRPr dirty="0"/>
          </a:p>
          <a:p>
            <a:pPr marL="457200" lvl="0" indent="-379730" algn="l" rtl="0">
              <a:lnSpc>
                <a:spcPct val="115000"/>
              </a:lnSpc>
              <a:spcBef>
                <a:spcPts val="1000"/>
              </a:spcBef>
              <a:spcAft>
                <a:spcPts val="0"/>
              </a:spcAft>
              <a:buSzPct val="100000"/>
              <a:buChar char="•"/>
            </a:pPr>
            <a:r>
              <a:rPr lang="en-US" dirty="0" err="1"/>
              <a:t>Pseudopapilledema</a:t>
            </a:r>
            <a:endParaRPr dirty="0"/>
          </a:p>
          <a:p>
            <a:pPr marL="914400" lvl="0" indent="0" algn="l" rtl="0">
              <a:lnSpc>
                <a:spcPct val="115000"/>
              </a:lnSpc>
              <a:spcBef>
                <a:spcPts val="1000"/>
              </a:spcBef>
              <a:spcAft>
                <a:spcPts val="0"/>
              </a:spcAft>
              <a:buNone/>
            </a:pPr>
            <a:endParaRPr dirty="0"/>
          </a:p>
          <a:p>
            <a:pPr marL="0" lvl="0" indent="0" algn="l" rtl="0">
              <a:spcBef>
                <a:spcPts val="1000"/>
              </a:spcBef>
              <a:spcAft>
                <a:spcPts val="0"/>
              </a:spcAft>
              <a:buNone/>
            </a:pPr>
            <a:endParaRPr dirty="0">
              <a:solidFill>
                <a:srgbClr val="FF0000"/>
              </a:solidFill>
            </a:endParaRPr>
          </a:p>
        </p:txBody>
      </p:sp>
      <p:sp>
        <p:nvSpPr>
          <p:cNvPr id="2" name="TextBox 1">
            <a:extLst>
              <a:ext uri="{FF2B5EF4-FFF2-40B4-BE49-F238E27FC236}">
                <a16:creationId xmlns:a16="http://schemas.microsoft.com/office/drawing/2014/main" id="{74474076-8C3E-7167-AA9D-82CFA24C9C92}"/>
              </a:ext>
            </a:extLst>
          </p:cNvPr>
          <p:cNvSpPr txBox="1"/>
          <p:nvPr/>
        </p:nvSpPr>
        <p:spPr>
          <a:xfrm>
            <a:off x="11112500" y="6492875"/>
            <a:ext cx="6096000" cy="286232"/>
          </a:xfrm>
          <a:prstGeom prst="rect">
            <a:avLst/>
          </a:prstGeom>
          <a:noFill/>
        </p:spPr>
        <p:txBody>
          <a:bodyPr wrap="square">
            <a:spAutoFit/>
          </a:bodyPr>
          <a:lstStyle/>
          <a:p>
            <a:pPr marL="0" lvl="0" indent="0" algn="l" rtl="0">
              <a:lnSpc>
                <a:spcPct val="90000"/>
              </a:lnSpc>
              <a:spcBef>
                <a:spcPts val="1000"/>
              </a:spcBef>
              <a:spcAft>
                <a:spcPts val="0"/>
              </a:spcAft>
              <a:buClr>
                <a:schemeClr val="dk1"/>
              </a:buClr>
              <a:buSzPts val="1100"/>
              <a:buFont typeface="Arial"/>
              <a:buNone/>
            </a:pPr>
            <a:r>
              <a:rPr lang="en-US" sz="1400" dirty="0">
                <a:latin typeface="Calibri"/>
                <a:ea typeface="Calibri"/>
                <a:cs typeface="Calibri"/>
                <a:sym typeface="Calibri"/>
              </a:rPr>
              <a:t>Liu, 2019</a:t>
            </a:r>
          </a:p>
        </p:txBody>
      </p:sp>
      <p:pic>
        <p:nvPicPr>
          <p:cNvPr id="3" name="New Recording 58">
            <a:hlinkClick r:id="" action="ppaction://media"/>
            <a:extLst>
              <a:ext uri="{FF2B5EF4-FFF2-40B4-BE49-F238E27FC236}">
                <a16:creationId xmlns:a16="http://schemas.microsoft.com/office/drawing/2014/main" id="{646E6C4B-9AE0-286D-F356-397EF7E5DE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288" y="4763"/>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7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1510147ae70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400" dirty="0"/>
              <a:t>Differential Diagnosis for Disc Edema</a:t>
            </a:r>
            <a:endParaRPr sz="4400" dirty="0"/>
          </a:p>
        </p:txBody>
      </p:sp>
      <p:sp>
        <p:nvSpPr>
          <p:cNvPr id="154" name="Google Shape;154;g1510147ae70_0_0"/>
          <p:cNvSpPr txBox="1">
            <a:spLocks noGrp="1"/>
          </p:cNvSpPr>
          <p:nvPr>
            <p:ph type="body" idx="1"/>
          </p:nvPr>
        </p:nvSpPr>
        <p:spPr>
          <a:xfrm>
            <a:off x="1162949" y="1690825"/>
            <a:ext cx="8448000" cy="3820800"/>
          </a:xfrm>
          <a:prstGeom prst="rect">
            <a:avLst/>
          </a:prstGeom>
        </p:spPr>
        <p:txBody>
          <a:bodyPr spcFirstLastPara="1" wrap="square" lIns="91425" tIns="45700" rIns="91425" bIns="45700" anchor="t" anchorCtr="0">
            <a:normAutofit fontScale="85000" lnSpcReduction="20000"/>
          </a:bodyPr>
          <a:lstStyle/>
          <a:p>
            <a:pPr marL="0" lvl="0" indent="0" algn="l" rtl="0">
              <a:lnSpc>
                <a:spcPct val="115000"/>
              </a:lnSpc>
              <a:spcBef>
                <a:spcPts val="1000"/>
              </a:spcBef>
              <a:spcAft>
                <a:spcPts val="0"/>
              </a:spcAft>
              <a:buNone/>
            </a:pPr>
            <a:endParaRPr dirty="0"/>
          </a:p>
          <a:p>
            <a:pPr marL="457200" lvl="0" indent="-393065" algn="l" rtl="0">
              <a:lnSpc>
                <a:spcPct val="115000"/>
              </a:lnSpc>
              <a:spcBef>
                <a:spcPts val="1000"/>
              </a:spcBef>
              <a:spcAft>
                <a:spcPts val="0"/>
              </a:spcAft>
              <a:buSzPct val="100000"/>
              <a:buChar char="•"/>
            </a:pPr>
            <a:r>
              <a:rPr lang="en-US" dirty="0"/>
              <a:t>Papilledema </a:t>
            </a:r>
            <a:endParaRPr lang="en-US" sz="2200" dirty="0"/>
          </a:p>
          <a:p>
            <a:pPr lvl="1" indent="-393065">
              <a:lnSpc>
                <a:spcPct val="115000"/>
              </a:lnSpc>
              <a:spcBef>
                <a:spcPts val="1000"/>
              </a:spcBef>
              <a:buSzPct val="100000"/>
            </a:pPr>
            <a:r>
              <a:rPr lang="en-US" dirty="0"/>
              <a:t>Disc edema from high intracranial pressure</a:t>
            </a:r>
            <a:endParaRPr dirty="0"/>
          </a:p>
          <a:p>
            <a:pPr marL="914400" lvl="1" indent="-369569" algn="l" rtl="0">
              <a:lnSpc>
                <a:spcPct val="115000"/>
              </a:lnSpc>
              <a:spcBef>
                <a:spcPts val="0"/>
              </a:spcBef>
              <a:spcAft>
                <a:spcPts val="0"/>
              </a:spcAft>
              <a:buSzPct val="100000"/>
              <a:buChar char="•"/>
            </a:pPr>
            <a:r>
              <a:rPr lang="en-US" dirty="0"/>
              <a:t>Secondary </a:t>
            </a:r>
          </a:p>
          <a:p>
            <a:pPr lvl="2" indent="-369569">
              <a:lnSpc>
                <a:spcPct val="115000"/>
              </a:lnSpc>
              <a:spcBef>
                <a:spcPts val="0"/>
              </a:spcBef>
              <a:buSzPct val="100000"/>
            </a:pPr>
            <a:r>
              <a:rPr lang="en-US" dirty="0"/>
              <a:t>Venous sinus thrombosis</a:t>
            </a:r>
          </a:p>
          <a:p>
            <a:pPr lvl="2" indent="-369569">
              <a:lnSpc>
                <a:spcPct val="115000"/>
              </a:lnSpc>
              <a:spcBef>
                <a:spcPts val="0"/>
              </a:spcBef>
              <a:buSzPct val="100000"/>
            </a:pPr>
            <a:r>
              <a:rPr lang="en-US" dirty="0"/>
              <a:t>Intracranial mass</a:t>
            </a:r>
          </a:p>
          <a:p>
            <a:pPr lvl="2" indent="-369569">
              <a:lnSpc>
                <a:spcPct val="115000"/>
              </a:lnSpc>
              <a:spcBef>
                <a:spcPts val="0"/>
              </a:spcBef>
              <a:buSzPct val="100000"/>
            </a:pPr>
            <a:r>
              <a:rPr lang="en-US" dirty="0"/>
              <a:t>Hydrocephalus</a:t>
            </a:r>
          </a:p>
          <a:p>
            <a:pPr lvl="2" indent="-369569">
              <a:lnSpc>
                <a:spcPct val="115000"/>
              </a:lnSpc>
              <a:spcBef>
                <a:spcPts val="0"/>
              </a:spcBef>
              <a:buSzPct val="100000"/>
            </a:pPr>
            <a:r>
              <a:rPr lang="en-US" dirty="0"/>
              <a:t>Cerebral edema</a:t>
            </a:r>
          </a:p>
          <a:p>
            <a:pPr marL="914400" lvl="1" indent="-369569" algn="l" rtl="0">
              <a:lnSpc>
                <a:spcPct val="115000"/>
              </a:lnSpc>
              <a:spcBef>
                <a:spcPts val="0"/>
              </a:spcBef>
              <a:spcAft>
                <a:spcPts val="0"/>
              </a:spcAft>
              <a:buSzPct val="100000"/>
              <a:buChar char="•"/>
            </a:pPr>
            <a:r>
              <a:rPr lang="en-US" dirty="0"/>
              <a:t>Idiopathic intracranial hypertension (IIH)</a:t>
            </a:r>
          </a:p>
          <a:p>
            <a:pPr lvl="2" indent="-369569">
              <a:lnSpc>
                <a:spcPct val="115000"/>
              </a:lnSpc>
              <a:spcBef>
                <a:spcPts val="0"/>
              </a:spcBef>
              <a:buSzPct val="100000"/>
            </a:pPr>
            <a:r>
              <a:rPr lang="en-US" dirty="0"/>
              <a:t>Lumbar Puncture: bland CSF, opening pressure&gt;25 cm H</a:t>
            </a:r>
            <a:r>
              <a:rPr lang="en-US" baseline="-25000" dirty="0"/>
              <a:t>2</a:t>
            </a:r>
            <a:r>
              <a:rPr lang="en-US" dirty="0"/>
              <a:t>O</a:t>
            </a:r>
          </a:p>
          <a:p>
            <a:pPr lvl="2" indent="-369569">
              <a:lnSpc>
                <a:spcPct val="115000"/>
              </a:lnSpc>
              <a:spcBef>
                <a:spcPts val="0"/>
              </a:spcBef>
              <a:buSzPct val="100000"/>
            </a:pPr>
            <a:r>
              <a:rPr lang="en-US" dirty="0"/>
              <a:t>MRI: empty </a:t>
            </a:r>
            <a:r>
              <a:rPr lang="en-US" dirty="0" err="1"/>
              <a:t>sella</a:t>
            </a:r>
            <a:r>
              <a:rPr lang="en-US" dirty="0"/>
              <a:t>, globe flattening, tortuous optic nerves, transverse venous sinus stenosis</a:t>
            </a:r>
          </a:p>
          <a:p>
            <a:pPr marL="914400" lvl="1" indent="-369569" algn="l" rtl="0">
              <a:lnSpc>
                <a:spcPct val="115000"/>
              </a:lnSpc>
              <a:spcBef>
                <a:spcPts val="0"/>
              </a:spcBef>
              <a:spcAft>
                <a:spcPts val="0"/>
              </a:spcAft>
              <a:buSzPct val="100000"/>
              <a:buChar char="•"/>
            </a:pPr>
            <a:endParaRPr dirty="0"/>
          </a:p>
          <a:p>
            <a:pPr marL="0" lvl="0" indent="0" algn="l" rtl="0">
              <a:spcBef>
                <a:spcPts val="1000"/>
              </a:spcBef>
              <a:spcAft>
                <a:spcPts val="0"/>
              </a:spcAft>
              <a:buNone/>
            </a:pPr>
            <a:endParaRPr dirty="0">
              <a:solidFill>
                <a:srgbClr val="FF0000"/>
              </a:solidFill>
            </a:endParaRPr>
          </a:p>
        </p:txBody>
      </p:sp>
      <p:sp>
        <p:nvSpPr>
          <p:cNvPr id="3" name="TextBox 2">
            <a:extLst>
              <a:ext uri="{FF2B5EF4-FFF2-40B4-BE49-F238E27FC236}">
                <a16:creationId xmlns:a16="http://schemas.microsoft.com/office/drawing/2014/main" id="{B0D6A0A2-A946-125F-9F85-AEE4E7B174B1}"/>
              </a:ext>
            </a:extLst>
          </p:cNvPr>
          <p:cNvSpPr txBox="1"/>
          <p:nvPr/>
        </p:nvSpPr>
        <p:spPr>
          <a:xfrm>
            <a:off x="11112500" y="6492875"/>
            <a:ext cx="6096000" cy="286232"/>
          </a:xfrm>
          <a:prstGeom prst="rect">
            <a:avLst/>
          </a:prstGeom>
          <a:noFill/>
        </p:spPr>
        <p:txBody>
          <a:bodyPr wrap="square">
            <a:spAutoFit/>
          </a:bodyPr>
          <a:lstStyle/>
          <a:p>
            <a:pPr marL="0" lvl="0" indent="0" algn="l" rtl="0">
              <a:lnSpc>
                <a:spcPct val="90000"/>
              </a:lnSpc>
              <a:spcBef>
                <a:spcPts val="1000"/>
              </a:spcBef>
              <a:spcAft>
                <a:spcPts val="0"/>
              </a:spcAft>
              <a:buClr>
                <a:schemeClr val="dk1"/>
              </a:buClr>
              <a:buSzPts val="1100"/>
              <a:buFont typeface="Arial"/>
              <a:buNone/>
            </a:pPr>
            <a:r>
              <a:rPr lang="en-US" sz="1400" dirty="0">
                <a:latin typeface="Calibri"/>
                <a:ea typeface="Calibri"/>
                <a:cs typeface="Calibri"/>
                <a:sym typeface="Calibri"/>
              </a:rPr>
              <a:t>Liu, 2019</a:t>
            </a:r>
          </a:p>
        </p:txBody>
      </p:sp>
      <p:pic>
        <p:nvPicPr>
          <p:cNvPr id="2" name="New Recording 59">
            <a:hlinkClick r:id="" action="ppaction://media"/>
            <a:extLst>
              <a:ext uri="{FF2B5EF4-FFF2-40B4-BE49-F238E27FC236}">
                <a16:creationId xmlns:a16="http://schemas.microsoft.com/office/drawing/2014/main" id="{23D6C48D-A29F-7637-140A-D545E11CDB1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00" y="635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4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1510147ae70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400" dirty="0"/>
              <a:t>Differential Diagnosis for Disc Edema</a:t>
            </a:r>
            <a:endParaRPr sz="4400" dirty="0"/>
          </a:p>
        </p:txBody>
      </p:sp>
      <p:sp>
        <p:nvSpPr>
          <p:cNvPr id="154" name="Google Shape;154;g1510147ae70_0_0"/>
          <p:cNvSpPr txBox="1">
            <a:spLocks noGrp="1"/>
          </p:cNvSpPr>
          <p:nvPr>
            <p:ph type="body" idx="1"/>
          </p:nvPr>
        </p:nvSpPr>
        <p:spPr>
          <a:xfrm>
            <a:off x="1162949" y="1690825"/>
            <a:ext cx="8448000" cy="3820800"/>
          </a:xfrm>
          <a:prstGeom prst="rect">
            <a:avLst/>
          </a:prstGeom>
        </p:spPr>
        <p:txBody>
          <a:bodyPr spcFirstLastPara="1" wrap="square" lIns="91425" tIns="45700" rIns="91425" bIns="45700" anchor="t" anchorCtr="0">
            <a:normAutofit/>
          </a:bodyPr>
          <a:lstStyle/>
          <a:p>
            <a:pPr marL="0" lvl="0" indent="0" algn="l" rtl="0">
              <a:lnSpc>
                <a:spcPct val="115000"/>
              </a:lnSpc>
              <a:spcBef>
                <a:spcPts val="1000"/>
              </a:spcBef>
              <a:spcAft>
                <a:spcPts val="0"/>
              </a:spcAft>
              <a:buNone/>
            </a:pPr>
            <a:endParaRPr dirty="0"/>
          </a:p>
          <a:p>
            <a:pPr marL="457200" lvl="0" indent="-393065" algn="l" rtl="0">
              <a:lnSpc>
                <a:spcPct val="115000"/>
              </a:lnSpc>
              <a:spcBef>
                <a:spcPts val="0"/>
              </a:spcBef>
              <a:spcAft>
                <a:spcPts val="0"/>
              </a:spcAft>
              <a:buSzPct val="100000"/>
              <a:buChar char="•"/>
            </a:pPr>
            <a:r>
              <a:rPr lang="en-US" dirty="0"/>
              <a:t>Disc edema from optic neuropathy</a:t>
            </a:r>
            <a:endParaRPr dirty="0"/>
          </a:p>
          <a:p>
            <a:pPr marL="914400" lvl="1" indent="-369569" algn="l" rtl="0">
              <a:lnSpc>
                <a:spcPct val="115000"/>
              </a:lnSpc>
              <a:spcBef>
                <a:spcPts val="0"/>
              </a:spcBef>
              <a:spcAft>
                <a:spcPts val="0"/>
              </a:spcAft>
              <a:buSzPct val="100000"/>
              <a:buChar char="•"/>
            </a:pPr>
            <a:r>
              <a:rPr lang="en-US" dirty="0"/>
              <a:t>Optic neuritis</a:t>
            </a:r>
          </a:p>
          <a:p>
            <a:pPr marL="914400" lvl="1" indent="-369569" algn="l" rtl="0">
              <a:lnSpc>
                <a:spcPct val="115000"/>
              </a:lnSpc>
              <a:spcBef>
                <a:spcPts val="0"/>
              </a:spcBef>
              <a:spcAft>
                <a:spcPts val="0"/>
              </a:spcAft>
              <a:buSzPct val="100000"/>
              <a:buChar char="•"/>
            </a:pPr>
            <a:r>
              <a:rPr lang="en-US" dirty="0"/>
              <a:t>Ischemic optic neuropathies</a:t>
            </a:r>
          </a:p>
          <a:p>
            <a:pPr marL="914400" lvl="1" indent="-369569" algn="l" rtl="0">
              <a:lnSpc>
                <a:spcPct val="115000"/>
              </a:lnSpc>
              <a:spcBef>
                <a:spcPts val="0"/>
              </a:spcBef>
              <a:spcAft>
                <a:spcPts val="0"/>
              </a:spcAft>
              <a:buSzPct val="100000"/>
              <a:buChar char="•"/>
            </a:pPr>
            <a:r>
              <a:rPr lang="en-US" dirty="0"/>
              <a:t>Intraocular inflammation</a:t>
            </a:r>
          </a:p>
          <a:p>
            <a:pPr marL="914400" lvl="1" indent="-369569" algn="l" rtl="0">
              <a:lnSpc>
                <a:spcPct val="115000"/>
              </a:lnSpc>
              <a:spcBef>
                <a:spcPts val="0"/>
              </a:spcBef>
              <a:spcAft>
                <a:spcPts val="0"/>
              </a:spcAft>
              <a:buSzPct val="100000"/>
              <a:buChar char="•"/>
            </a:pPr>
            <a:r>
              <a:rPr lang="en-US" dirty="0"/>
              <a:t>Diabetic </a:t>
            </a:r>
            <a:r>
              <a:rPr lang="en-US" dirty="0" err="1"/>
              <a:t>papillopathy</a:t>
            </a:r>
            <a:endParaRPr lang="en-US" dirty="0"/>
          </a:p>
          <a:p>
            <a:pPr marL="914400" lvl="1" indent="-369569" algn="l" rtl="0">
              <a:lnSpc>
                <a:spcPct val="115000"/>
              </a:lnSpc>
              <a:spcBef>
                <a:spcPts val="0"/>
              </a:spcBef>
              <a:spcAft>
                <a:spcPts val="0"/>
              </a:spcAft>
              <a:buSzPct val="100000"/>
              <a:buChar char="•"/>
            </a:pPr>
            <a:r>
              <a:rPr lang="en-US" dirty="0" err="1"/>
              <a:t>Leber’s</a:t>
            </a:r>
            <a:r>
              <a:rPr lang="en-US" dirty="0"/>
              <a:t> hereditary optic neuropathy</a:t>
            </a:r>
          </a:p>
          <a:p>
            <a:pPr marL="914400" lvl="1" indent="-369569" algn="l" rtl="0">
              <a:lnSpc>
                <a:spcPct val="115000"/>
              </a:lnSpc>
              <a:spcBef>
                <a:spcPts val="0"/>
              </a:spcBef>
              <a:spcAft>
                <a:spcPts val="0"/>
              </a:spcAft>
              <a:buSzPct val="100000"/>
              <a:buChar char="•"/>
            </a:pPr>
            <a:r>
              <a:rPr lang="en-US" dirty="0" err="1"/>
              <a:t>Intraorbital</a:t>
            </a:r>
            <a:r>
              <a:rPr lang="en-US" dirty="0"/>
              <a:t> optic nerve compression or infiltration</a:t>
            </a:r>
          </a:p>
        </p:txBody>
      </p:sp>
      <p:sp>
        <p:nvSpPr>
          <p:cNvPr id="2" name="TextBox 1">
            <a:extLst>
              <a:ext uri="{FF2B5EF4-FFF2-40B4-BE49-F238E27FC236}">
                <a16:creationId xmlns:a16="http://schemas.microsoft.com/office/drawing/2014/main" id="{4635A695-89B3-CF77-A5FC-FDFF61A0C19E}"/>
              </a:ext>
            </a:extLst>
          </p:cNvPr>
          <p:cNvSpPr txBox="1"/>
          <p:nvPr/>
        </p:nvSpPr>
        <p:spPr>
          <a:xfrm>
            <a:off x="11112500" y="6492875"/>
            <a:ext cx="6096000" cy="286232"/>
          </a:xfrm>
          <a:prstGeom prst="rect">
            <a:avLst/>
          </a:prstGeom>
          <a:noFill/>
        </p:spPr>
        <p:txBody>
          <a:bodyPr wrap="square">
            <a:spAutoFit/>
          </a:bodyPr>
          <a:lstStyle/>
          <a:p>
            <a:pPr marL="0" lvl="0" indent="0" algn="l" rtl="0">
              <a:lnSpc>
                <a:spcPct val="90000"/>
              </a:lnSpc>
              <a:spcBef>
                <a:spcPts val="1000"/>
              </a:spcBef>
              <a:spcAft>
                <a:spcPts val="0"/>
              </a:spcAft>
              <a:buClr>
                <a:schemeClr val="dk1"/>
              </a:buClr>
              <a:buSzPts val="1100"/>
              <a:buFont typeface="Arial"/>
              <a:buNone/>
            </a:pPr>
            <a:r>
              <a:rPr lang="en-US" sz="1400" dirty="0">
                <a:latin typeface="Calibri"/>
                <a:ea typeface="Calibri"/>
                <a:cs typeface="Calibri"/>
                <a:sym typeface="Calibri"/>
              </a:rPr>
              <a:t>Liu, 2019</a:t>
            </a:r>
          </a:p>
        </p:txBody>
      </p:sp>
      <p:pic>
        <p:nvPicPr>
          <p:cNvPr id="3" name="New Recording 60">
            <a:hlinkClick r:id="" action="ppaction://media"/>
            <a:extLst>
              <a:ext uri="{FF2B5EF4-FFF2-40B4-BE49-F238E27FC236}">
                <a16:creationId xmlns:a16="http://schemas.microsoft.com/office/drawing/2014/main" id="{BF1BE1E7-819B-987B-7F05-6394F83921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56903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9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1510147ae70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400" dirty="0"/>
              <a:t>Differential Diagnosis for Disc Edema</a:t>
            </a:r>
            <a:endParaRPr sz="4400" dirty="0"/>
          </a:p>
        </p:txBody>
      </p:sp>
      <p:sp>
        <p:nvSpPr>
          <p:cNvPr id="154" name="Google Shape;154;g1510147ae70_0_0"/>
          <p:cNvSpPr txBox="1">
            <a:spLocks noGrp="1"/>
          </p:cNvSpPr>
          <p:nvPr>
            <p:ph type="body" idx="1"/>
          </p:nvPr>
        </p:nvSpPr>
        <p:spPr>
          <a:xfrm>
            <a:off x="1162949" y="1690825"/>
            <a:ext cx="8448000" cy="3820800"/>
          </a:xfrm>
          <a:prstGeom prst="rect">
            <a:avLst/>
          </a:prstGeom>
        </p:spPr>
        <p:txBody>
          <a:bodyPr spcFirstLastPara="1" wrap="square" lIns="91425" tIns="45700" rIns="91425" bIns="45700" anchor="t" anchorCtr="0">
            <a:normAutofit/>
          </a:bodyPr>
          <a:lstStyle/>
          <a:p>
            <a:pPr marL="0" lvl="0" indent="0" algn="l" rtl="0">
              <a:lnSpc>
                <a:spcPct val="115000"/>
              </a:lnSpc>
              <a:spcBef>
                <a:spcPts val="1000"/>
              </a:spcBef>
              <a:spcAft>
                <a:spcPts val="0"/>
              </a:spcAft>
              <a:buNone/>
            </a:pPr>
            <a:endParaRPr dirty="0"/>
          </a:p>
          <a:p>
            <a:pPr marL="457200" lvl="0" indent="-393065" algn="l" rtl="0">
              <a:lnSpc>
                <a:spcPct val="115000"/>
              </a:lnSpc>
              <a:spcBef>
                <a:spcPts val="0"/>
              </a:spcBef>
              <a:spcAft>
                <a:spcPts val="0"/>
              </a:spcAft>
              <a:buSzPct val="100000"/>
              <a:buChar char="•"/>
            </a:pPr>
            <a:r>
              <a:rPr lang="en-US" dirty="0" err="1"/>
              <a:t>Pseudopapilledema</a:t>
            </a:r>
            <a:endParaRPr dirty="0"/>
          </a:p>
          <a:p>
            <a:pPr marL="914400" lvl="1" indent="-369569" algn="l" rtl="0">
              <a:lnSpc>
                <a:spcPct val="115000"/>
              </a:lnSpc>
              <a:spcBef>
                <a:spcPts val="0"/>
              </a:spcBef>
              <a:spcAft>
                <a:spcPts val="0"/>
              </a:spcAft>
              <a:buSzPct val="100000"/>
              <a:buChar char="•"/>
            </a:pPr>
            <a:r>
              <a:rPr lang="en-US" dirty="0"/>
              <a:t>Drusen</a:t>
            </a:r>
          </a:p>
          <a:p>
            <a:pPr marL="914400" lvl="1" indent="-369569" algn="l" rtl="0">
              <a:lnSpc>
                <a:spcPct val="115000"/>
              </a:lnSpc>
              <a:spcBef>
                <a:spcPts val="0"/>
              </a:spcBef>
              <a:spcAft>
                <a:spcPts val="0"/>
              </a:spcAft>
              <a:buSzPct val="100000"/>
              <a:buChar char="•"/>
            </a:pPr>
            <a:r>
              <a:rPr lang="en-US" dirty="0"/>
              <a:t>Congenital anomalies</a:t>
            </a:r>
          </a:p>
          <a:p>
            <a:pPr marL="914400" lvl="1" indent="-369569" algn="l" rtl="0">
              <a:lnSpc>
                <a:spcPct val="115000"/>
              </a:lnSpc>
              <a:spcBef>
                <a:spcPts val="0"/>
              </a:spcBef>
              <a:spcAft>
                <a:spcPts val="0"/>
              </a:spcAft>
              <a:buSzPct val="100000"/>
              <a:buChar char="•"/>
            </a:pPr>
            <a:r>
              <a:rPr lang="en-US" dirty="0"/>
              <a:t>Tilted disc</a:t>
            </a:r>
            <a:endParaRPr dirty="0"/>
          </a:p>
          <a:p>
            <a:pPr marL="0" lvl="0" indent="0" algn="l" rtl="0">
              <a:spcBef>
                <a:spcPts val="1000"/>
              </a:spcBef>
              <a:spcAft>
                <a:spcPts val="0"/>
              </a:spcAft>
              <a:buNone/>
            </a:pPr>
            <a:endParaRPr dirty="0">
              <a:solidFill>
                <a:srgbClr val="FF0000"/>
              </a:solidFill>
            </a:endParaRPr>
          </a:p>
        </p:txBody>
      </p:sp>
      <p:pic>
        <p:nvPicPr>
          <p:cNvPr id="2" name="New Recording 61">
            <a:hlinkClick r:id="" action="ppaction://media"/>
            <a:extLst>
              <a:ext uri="{FF2B5EF4-FFF2-40B4-BE49-F238E27FC236}">
                <a16:creationId xmlns:a16="http://schemas.microsoft.com/office/drawing/2014/main" id="{8FC5A5CB-7F73-D310-4842-74E25F09E12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2188918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5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1510147ae70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400" dirty="0"/>
              <a:t>Differential Diagnosis for Disc Edema</a:t>
            </a:r>
            <a:endParaRPr sz="4400" dirty="0"/>
          </a:p>
        </p:txBody>
      </p:sp>
      <p:sp>
        <p:nvSpPr>
          <p:cNvPr id="154" name="Google Shape;154;g1510147ae70_0_0"/>
          <p:cNvSpPr txBox="1">
            <a:spLocks noGrp="1"/>
          </p:cNvSpPr>
          <p:nvPr>
            <p:ph type="body" idx="1"/>
          </p:nvPr>
        </p:nvSpPr>
        <p:spPr>
          <a:xfrm>
            <a:off x="1162949" y="1690825"/>
            <a:ext cx="8448000" cy="3820800"/>
          </a:xfrm>
          <a:prstGeom prst="rect">
            <a:avLst/>
          </a:prstGeom>
        </p:spPr>
        <p:txBody>
          <a:bodyPr spcFirstLastPara="1" wrap="square" lIns="91425" tIns="45700" rIns="91425" bIns="45700" anchor="t" anchorCtr="0">
            <a:normAutofit/>
          </a:bodyPr>
          <a:lstStyle/>
          <a:p>
            <a:pPr marL="0" lvl="0" indent="0" algn="l" rtl="0">
              <a:lnSpc>
                <a:spcPct val="115000"/>
              </a:lnSpc>
              <a:spcBef>
                <a:spcPts val="1000"/>
              </a:spcBef>
              <a:spcAft>
                <a:spcPts val="0"/>
              </a:spcAft>
              <a:buNone/>
            </a:pPr>
            <a:endParaRPr dirty="0"/>
          </a:p>
          <a:p>
            <a:pPr marL="457200" lvl="0" indent="-393065" algn="l" rtl="0">
              <a:lnSpc>
                <a:spcPct val="115000"/>
              </a:lnSpc>
              <a:spcBef>
                <a:spcPts val="1000"/>
              </a:spcBef>
              <a:spcAft>
                <a:spcPts val="0"/>
              </a:spcAft>
              <a:buSzPct val="100000"/>
              <a:buChar char="•"/>
            </a:pPr>
            <a:r>
              <a:rPr lang="en-US" dirty="0"/>
              <a:t>Papilledema </a:t>
            </a:r>
            <a:r>
              <a:rPr lang="en-US" sz="2200" dirty="0"/>
              <a:t>(disc edema from high intracranial pressure)</a:t>
            </a:r>
            <a:endParaRPr sz="2200" dirty="0"/>
          </a:p>
          <a:p>
            <a:pPr marL="457200" lvl="0" indent="-393065" algn="l" rtl="0">
              <a:lnSpc>
                <a:spcPct val="115000"/>
              </a:lnSpc>
              <a:spcBef>
                <a:spcPts val="0"/>
              </a:spcBef>
              <a:spcAft>
                <a:spcPts val="0"/>
              </a:spcAft>
              <a:buSzPct val="100000"/>
              <a:buChar char="•"/>
            </a:pPr>
            <a:r>
              <a:rPr lang="en-US" dirty="0"/>
              <a:t>Disc edema from optic neuropathy</a:t>
            </a:r>
            <a:endParaRPr dirty="0"/>
          </a:p>
          <a:p>
            <a:pPr marL="457200" lvl="0" indent="-393065" algn="l" rtl="0">
              <a:lnSpc>
                <a:spcPct val="115000"/>
              </a:lnSpc>
              <a:spcBef>
                <a:spcPts val="0"/>
              </a:spcBef>
              <a:spcAft>
                <a:spcPts val="0"/>
              </a:spcAft>
              <a:buSzPct val="100000"/>
              <a:buChar char="•"/>
            </a:pPr>
            <a:r>
              <a:rPr lang="en-US" dirty="0" err="1"/>
              <a:t>Pseudopapilledema</a:t>
            </a:r>
            <a:endParaRPr dirty="0"/>
          </a:p>
          <a:p>
            <a:pPr marL="0" lvl="0" indent="0" algn="l" rtl="0">
              <a:spcBef>
                <a:spcPts val="1000"/>
              </a:spcBef>
              <a:spcAft>
                <a:spcPts val="0"/>
              </a:spcAft>
              <a:buNone/>
            </a:pPr>
            <a:endParaRPr dirty="0">
              <a:solidFill>
                <a:srgbClr val="FF0000"/>
              </a:solidFill>
            </a:endParaRPr>
          </a:p>
        </p:txBody>
      </p:sp>
      <p:sp>
        <p:nvSpPr>
          <p:cNvPr id="155" name="Google Shape;155;g1510147ae70_0_0"/>
          <p:cNvSpPr/>
          <p:nvPr/>
        </p:nvSpPr>
        <p:spPr>
          <a:xfrm>
            <a:off x="966198" y="3016525"/>
            <a:ext cx="8603100" cy="1043885"/>
          </a:xfrm>
          <a:prstGeom prst="bracePair">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g1510147ae70_0_0"/>
          <p:cNvSpPr txBox="1"/>
          <p:nvPr/>
        </p:nvSpPr>
        <p:spPr>
          <a:xfrm>
            <a:off x="9972252" y="2961267"/>
            <a:ext cx="2507100" cy="115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dirty="0">
                <a:latin typeface="Calibri"/>
                <a:ea typeface="Calibri"/>
                <a:cs typeface="Calibri"/>
                <a:sym typeface="Calibri"/>
              </a:rPr>
              <a:t>Less likely to cause headache and tinnitus</a:t>
            </a:r>
            <a:endParaRPr sz="2100" dirty="0">
              <a:latin typeface="Calibri"/>
              <a:ea typeface="Calibri"/>
              <a:cs typeface="Calibri"/>
              <a:sym typeface="Calibri"/>
            </a:endParaRPr>
          </a:p>
        </p:txBody>
      </p:sp>
      <p:pic>
        <p:nvPicPr>
          <p:cNvPr id="2" name="New Recording 62">
            <a:hlinkClick r:id="" action="ppaction://media"/>
            <a:extLst>
              <a:ext uri="{FF2B5EF4-FFF2-40B4-BE49-F238E27FC236}">
                <a16:creationId xmlns:a16="http://schemas.microsoft.com/office/drawing/2014/main" id="{4F0FBC86-A234-42DD-E802-DABCC319525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215688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4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1510147ae70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400" dirty="0"/>
              <a:t>Differential Diagnosis for Disc Edema</a:t>
            </a:r>
            <a:endParaRPr sz="4400" dirty="0"/>
          </a:p>
        </p:txBody>
      </p:sp>
      <p:sp>
        <p:nvSpPr>
          <p:cNvPr id="154" name="Google Shape;154;g1510147ae70_0_0"/>
          <p:cNvSpPr txBox="1">
            <a:spLocks noGrp="1"/>
          </p:cNvSpPr>
          <p:nvPr>
            <p:ph type="body" idx="1"/>
          </p:nvPr>
        </p:nvSpPr>
        <p:spPr>
          <a:xfrm>
            <a:off x="1162949" y="1690825"/>
            <a:ext cx="8448000" cy="3820800"/>
          </a:xfrm>
          <a:prstGeom prst="rect">
            <a:avLst/>
          </a:prstGeom>
        </p:spPr>
        <p:txBody>
          <a:bodyPr spcFirstLastPara="1" wrap="square" lIns="91425" tIns="45700" rIns="91425" bIns="45700" anchor="t" anchorCtr="0">
            <a:normAutofit/>
          </a:bodyPr>
          <a:lstStyle/>
          <a:p>
            <a:pPr marL="0" lvl="0" indent="0" algn="l" rtl="0">
              <a:lnSpc>
                <a:spcPct val="115000"/>
              </a:lnSpc>
              <a:spcBef>
                <a:spcPts val="1000"/>
              </a:spcBef>
              <a:spcAft>
                <a:spcPts val="0"/>
              </a:spcAft>
              <a:buNone/>
            </a:pPr>
            <a:endParaRPr dirty="0"/>
          </a:p>
          <a:p>
            <a:pPr marL="457200" lvl="0" indent="-393065" algn="l" rtl="0">
              <a:lnSpc>
                <a:spcPct val="115000"/>
              </a:lnSpc>
              <a:spcBef>
                <a:spcPts val="1000"/>
              </a:spcBef>
              <a:spcAft>
                <a:spcPts val="0"/>
              </a:spcAft>
              <a:buSzPct val="100000"/>
              <a:buChar char="•"/>
            </a:pPr>
            <a:r>
              <a:rPr lang="en-US" dirty="0"/>
              <a:t>Papilledema </a:t>
            </a:r>
            <a:r>
              <a:rPr lang="en-US" sz="2200" dirty="0"/>
              <a:t>(disc edema from high intracranial pressure)</a:t>
            </a:r>
            <a:endParaRPr sz="2200" dirty="0"/>
          </a:p>
          <a:p>
            <a:pPr marL="457200" lvl="0" indent="-393065" algn="l" rtl="0">
              <a:lnSpc>
                <a:spcPct val="115000"/>
              </a:lnSpc>
              <a:spcBef>
                <a:spcPts val="0"/>
              </a:spcBef>
              <a:spcAft>
                <a:spcPts val="0"/>
              </a:spcAft>
              <a:buSzPct val="100000"/>
              <a:buChar char="•"/>
            </a:pPr>
            <a:r>
              <a:rPr lang="en-US" dirty="0"/>
              <a:t>Disc edema from optic neuropathy</a:t>
            </a:r>
            <a:endParaRPr dirty="0"/>
          </a:p>
          <a:p>
            <a:pPr marL="457200" lvl="0" indent="-393065" algn="l" rtl="0">
              <a:lnSpc>
                <a:spcPct val="115000"/>
              </a:lnSpc>
              <a:spcBef>
                <a:spcPts val="0"/>
              </a:spcBef>
              <a:spcAft>
                <a:spcPts val="0"/>
              </a:spcAft>
              <a:buSzPct val="100000"/>
              <a:buChar char="•"/>
            </a:pPr>
            <a:r>
              <a:rPr lang="en-US" dirty="0" err="1"/>
              <a:t>Pseudopapilledema</a:t>
            </a:r>
            <a:endParaRPr dirty="0"/>
          </a:p>
          <a:p>
            <a:pPr marL="0" lvl="0" indent="0" algn="l" rtl="0">
              <a:spcBef>
                <a:spcPts val="1000"/>
              </a:spcBef>
              <a:spcAft>
                <a:spcPts val="0"/>
              </a:spcAft>
              <a:buNone/>
            </a:pPr>
            <a:endParaRPr dirty="0">
              <a:solidFill>
                <a:srgbClr val="FF0000"/>
              </a:solidFill>
            </a:endParaRPr>
          </a:p>
        </p:txBody>
      </p:sp>
      <p:sp>
        <p:nvSpPr>
          <p:cNvPr id="155" name="Google Shape;155;g1510147ae70_0_0"/>
          <p:cNvSpPr/>
          <p:nvPr/>
        </p:nvSpPr>
        <p:spPr>
          <a:xfrm>
            <a:off x="966198" y="3016525"/>
            <a:ext cx="8603100" cy="1043885"/>
          </a:xfrm>
          <a:prstGeom prst="bracePair">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g1510147ae70_0_0"/>
          <p:cNvSpPr txBox="1"/>
          <p:nvPr/>
        </p:nvSpPr>
        <p:spPr>
          <a:xfrm>
            <a:off x="9972252" y="2961267"/>
            <a:ext cx="2507100" cy="1154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100" dirty="0">
                <a:latin typeface="Calibri"/>
                <a:ea typeface="Calibri"/>
                <a:cs typeface="Calibri"/>
                <a:sym typeface="Calibri"/>
              </a:rPr>
              <a:t>Less likely to cause headache and tinnitus</a:t>
            </a:r>
            <a:endParaRPr sz="2100" dirty="0">
              <a:latin typeface="Calibri"/>
              <a:ea typeface="Calibri"/>
              <a:cs typeface="Calibri"/>
              <a:sym typeface="Calibri"/>
            </a:endParaRPr>
          </a:p>
        </p:txBody>
      </p:sp>
      <p:sp>
        <p:nvSpPr>
          <p:cNvPr id="2" name="TextBox 1">
            <a:extLst>
              <a:ext uri="{FF2B5EF4-FFF2-40B4-BE49-F238E27FC236}">
                <a16:creationId xmlns:a16="http://schemas.microsoft.com/office/drawing/2014/main" id="{7A8642CC-D4BA-9B35-5F83-2BE652DB3E68}"/>
              </a:ext>
            </a:extLst>
          </p:cNvPr>
          <p:cNvSpPr txBox="1"/>
          <p:nvPr/>
        </p:nvSpPr>
        <p:spPr>
          <a:xfrm>
            <a:off x="2919248" y="5846544"/>
            <a:ext cx="8434552" cy="646331"/>
          </a:xfrm>
          <a:prstGeom prst="rect">
            <a:avLst/>
          </a:prstGeom>
          <a:noFill/>
        </p:spPr>
        <p:txBody>
          <a:bodyPr wrap="square" rtlCol="0">
            <a:spAutoFit/>
          </a:bodyPr>
          <a:lstStyle/>
          <a:p>
            <a:pPr algn="ctr"/>
            <a:r>
              <a:rPr lang="en-US" sz="3600" dirty="0">
                <a:solidFill>
                  <a:srgbClr val="002060"/>
                </a:solidFill>
              </a:rPr>
              <a:t>What do you want to do next?</a:t>
            </a:r>
          </a:p>
        </p:txBody>
      </p:sp>
      <p:pic>
        <p:nvPicPr>
          <p:cNvPr id="3" name="New Recording 63">
            <a:hlinkClick r:id="" action="ppaction://media"/>
            <a:extLst>
              <a:ext uri="{FF2B5EF4-FFF2-40B4-BE49-F238E27FC236}">
                <a16:creationId xmlns:a16="http://schemas.microsoft.com/office/drawing/2014/main" id="{7FD624F5-CF78-DBD3-5F46-2782D413457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384454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1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sz="4400" dirty="0"/>
              <a:t>Evaluation</a:t>
            </a:r>
            <a:endParaRPr dirty="0"/>
          </a:p>
        </p:txBody>
      </p:sp>
      <p:sp>
        <p:nvSpPr>
          <p:cNvPr id="163" name="Google Shape;163;p8"/>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rmAutofit/>
          </a:bodyPr>
          <a:lstStyle/>
          <a:p>
            <a:pPr marL="228600" lvl="0" indent="-228600" algn="l" rtl="0">
              <a:spcBef>
                <a:spcPts val="1000"/>
              </a:spcBef>
              <a:spcAft>
                <a:spcPts val="0"/>
              </a:spcAft>
              <a:buSzPts val="2800"/>
              <a:buChar char="•"/>
            </a:pPr>
            <a:r>
              <a:rPr lang="en-US" dirty="0"/>
              <a:t>MRI brain and MRV unremarkable </a:t>
            </a:r>
            <a:endParaRPr dirty="0"/>
          </a:p>
          <a:p>
            <a:pPr marL="685800" lvl="0" indent="0" algn="l" rtl="0">
              <a:spcBef>
                <a:spcPts val="1000"/>
              </a:spcBef>
              <a:spcAft>
                <a:spcPts val="0"/>
              </a:spcAft>
              <a:buNone/>
            </a:pPr>
            <a:endParaRPr dirty="0"/>
          </a:p>
          <a:p>
            <a:pPr marL="228600" lvl="0" indent="-228600" algn="l" rtl="0">
              <a:lnSpc>
                <a:spcPct val="90000"/>
              </a:lnSpc>
              <a:spcBef>
                <a:spcPts val="0"/>
              </a:spcBef>
              <a:spcAft>
                <a:spcPts val="0"/>
              </a:spcAft>
              <a:buClr>
                <a:schemeClr val="dk1"/>
              </a:buClr>
              <a:buSzPts val="2800"/>
              <a:buChar char="•"/>
            </a:pPr>
            <a:r>
              <a:rPr lang="en-US" dirty="0"/>
              <a:t>Lumbar Puncture: opening pressure 20cm H</a:t>
            </a:r>
            <a:r>
              <a:rPr lang="en-US" baseline="-25000" dirty="0"/>
              <a:t>2</a:t>
            </a:r>
            <a:r>
              <a:rPr lang="en-US" dirty="0"/>
              <a:t>O, WBC 0, protein 37, glucose 61</a:t>
            </a:r>
            <a:endParaRPr dirty="0"/>
          </a:p>
          <a:p>
            <a:pPr marL="0" lvl="0" indent="0" algn="l" rtl="0">
              <a:lnSpc>
                <a:spcPct val="90000"/>
              </a:lnSpc>
              <a:spcBef>
                <a:spcPts val="1000"/>
              </a:spcBef>
              <a:spcAft>
                <a:spcPts val="0"/>
              </a:spcAft>
              <a:buNone/>
            </a:pPr>
            <a:endParaRPr dirty="0"/>
          </a:p>
        </p:txBody>
      </p:sp>
      <p:pic>
        <p:nvPicPr>
          <p:cNvPr id="2" name="New Recording 64">
            <a:hlinkClick r:id="" action="ppaction://media"/>
            <a:extLst>
              <a:ext uri="{FF2B5EF4-FFF2-40B4-BE49-F238E27FC236}">
                <a16:creationId xmlns:a16="http://schemas.microsoft.com/office/drawing/2014/main" id="{5876B34A-E65E-BEFD-5548-6ACFC1A67D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13" y="635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2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g132b6a6066f_0_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sz="4400" dirty="0"/>
              <a:t>Diagnosis and Treatment</a:t>
            </a:r>
            <a:endParaRPr sz="4400" dirty="0"/>
          </a:p>
        </p:txBody>
      </p:sp>
      <p:sp>
        <p:nvSpPr>
          <p:cNvPr id="170" name="Google Shape;170;g132b6a6066f_0_2"/>
          <p:cNvSpPr txBox="1">
            <a:spLocks noGrp="1"/>
          </p:cNvSpPr>
          <p:nvPr>
            <p:ph type="body" idx="1"/>
          </p:nvPr>
        </p:nvSpPr>
        <p:spPr>
          <a:xfrm>
            <a:off x="1490869" y="1685512"/>
            <a:ext cx="9866100" cy="3820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Patient was diagnosed with IIH</a:t>
            </a:r>
            <a:endParaRPr dirty="0"/>
          </a:p>
          <a:p>
            <a:pPr marL="228600" lvl="0" indent="0" algn="l" rtl="0">
              <a:lnSpc>
                <a:spcPct val="90000"/>
              </a:lnSpc>
              <a:spcBef>
                <a:spcPts val="0"/>
              </a:spcBef>
              <a:spcAft>
                <a:spcPts val="0"/>
              </a:spcAft>
              <a:buNone/>
            </a:pPr>
            <a:endParaRPr dirty="0"/>
          </a:p>
          <a:p>
            <a:pPr marL="685800" lvl="1" indent="-228600" algn="l" rtl="0">
              <a:lnSpc>
                <a:spcPct val="90000"/>
              </a:lnSpc>
              <a:spcBef>
                <a:spcPts val="0"/>
              </a:spcBef>
              <a:spcAft>
                <a:spcPts val="0"/>
              </a:spcAft>
              <a:buSzPts val="2400"/>
              <a:buChar char="•"/>
            </a:pPr>
            <a:r>
              <a:rPr lang="en-US" dirty="0"/>
              <a:t>Though her opening pressure was normal, this was thought to be inaccurate</a:t>
            </a:r>
            <a:endParaRPr dirty="0"/>
          </a:p>
          <a:p>
            <a:pPr marL="685800" lvl="0" indent="0" algn="l" rtl="0">
              <a:lnSpc>
                <a:spcPct val="90000"/>
              </a:lnSpc>
              <a:spcBef>
                <a:spcPts val="0"/>
              </a:spcBef>
              <a:spcAft>
                <a:spcPts val="0"/>
              </a:spcAft>
              <a:buNone/>
            </a:pPr>
            <a:endParaRPr dirty="0"/>
          </a:p>
          <a:p>
            <a:pPr marL="685800" lvl="1" indent="-228600" algn="l" rtl="0">
              <a:lnSpc>
                <a:spcPct val="90000"/>
              </a:lnSpc>
              <a:spcBef>
                <a:spcPts val="0"/>
              </a:spcBef>
              <a:spcAft>
                <a:spcPts val="0"/>
              </a:spcAft>
              <a:buSzPts val="2400"/>
              <a:buChar char="•"/>
            </a:pPr>
            <a:r>
              <a:rPr lang="en-US" dirty="0"/>
              <a:t>Her combination of headaches, pulsatile tinnitus, disc edema, higher BMI and arcuate field changes supported trying pressure-lowering therapy</a:t>
            </a:r>
            <a:endParaRPr dirty="0"/>
          </a:p>
          <a:p>
            <a:pPr marL="0" lvl="0" indent="0" algn="l" rtl="0">
              <a:lnSpc>
                <a:spcPct val="90000"/>
              </a:lnSpc>
              <a:spcBef>
                <a:spcPts val="1000"/>
              </a:spcBef>
              <a:spcAft>
                <a:spcPts val="0"/>
              </a:spcAft>
              <a:buNone/>
            </a:pPr>
            <a:endParaRPr dirty="0"/>
          </a:p>
        </p:txBody>
      </p:sp>
      <p:pic>
        <p:nvPicPr>
          <p:cNvPr id="2" name="New Recording 65">
            <a:hlinkClick r:id="" action="ppaction://media"/>
            <a:extLst>
              <a:ext uri="{FF2B5EF4-FFF2-40B4-BE49-F238E27FC236}">
                <a16:creationId xmlns:a16="http://schemas.microsoft.com/office/drawing/2014/main" id="{E7DB7CB5-8434-23F5-D8B2-42BE5790897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7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0" name="Rectangle 9">
            <a:extLst>
              <a:ext uri="{FF2B5EF4-FFF2-40B4-BE49-F238E27FC236}">
                <a16:creationId xmlns:a16="http://schemas.microsoft.com/office/drawing/2014/main" id="{C55FA5F9-475C-B0AC-2DB1-BB92AFA117C9}"/>
              </a:ext>
            </a:extLst>
          </p:cNvPr>
          <p:cNvSpPr/>
          <p:nvPr/>
        </p:nvSpPr>
        <p:spPr>
          <a:xfrm>
            <a:off x="8072035" y="3429000"/>
            <a:ext cx="3972060" cy="3386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Google Shape;176;p9"/>
          <p:cNvSpPr txBox="1">
            <a:spLocks noGrp="1"/>
          </p:cNvSpPr>
          <p:nvPr>
            <p:ph type="title"/>
          </p:nvPr>
        </p:nvSpPr>
        <p:spPr>
          <a:xfrm>
            <a:off x="761728" y="416119"/>
            <a:ext cx="1066854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dirty="0"/>
              <a:t>Course</a:t>
            </a:r>
            <a:endParaRPr dirty="0"/>
          </a:p>
        </p:txBody>
      </p:sp>
      <p:sp>
        <p:nvSpPr>
          <p:cNvPr id="177" name="Google Shape;177;p9"/>
          <p:cNvSpPr txBox="1">
            <a:spLocks noGrp="1"/>
          </p:cNvSpPr>
          <p:nvPr>
            <p:ph type="body" idx="1"/>
          </p:nvPr>
        </p:nvSpPr>
        <p:spPr>
          <a:xfrm>
            <a:off x="1283772" y="1671203"/>
            <a:ext cx="5583047" cy="3820766"/>
          </a:xfrm>
          <a:prstGeom prst="rect">
            <a:avLst/>
          </a:prstGeom>
          <a:noFill/>
          <a:ln>
            <a:noFill/>
          </a:ln>
        </p:spPr>
        <p:txBody>
          <a:bodyPr spcFirstLastPara="1" wrap="square" lIns="91425" tIns="45700" rIns="91425" bIns="45700" anchor="t" anchorCtr="0">
            <a:normAutofit/>
          </a:bodyPr>
          <a:lstStyle/>
          <a:p>
            <a:pPr marL="228600" lvl="0" indent="-247650" algn="l" rtl="0">
              <a:lnSpc>
                <a:spcPct val="115000"/>
              </a:lnSpc>
              <a:spcBef>
                <a:spcPts val="0"/>
              </a:spcBef>
              <a:spcAft>
                <a:spcPts val="0"/>
              </a:spcAft>
              <a:buClr>
                <a:schemeClr val="dk1"/>
              </a:buClr>
              <a:buSzPts val="2500"/>
              <a:buChar char="•"/>
            </a:pPr>
            <a:r>
              <a:rPr lang="en-US" sz="2500" dirty="0"/>
              <a:t>Started on acetazolamide 500 mg twice daily</a:t>
            </a:r>
          </a:p>
          <a:p>
            <a:pPr marL="228600" lvl="0" indent="-247650" algn="l" rtl="0">
              <a:lnSpc>
                <a:spcPct val="115000"/>
              </a:lnSpc>
              <a:spcBef>
                <a:spcPts val="0"/>
              </a:spcBef>
              <a:spcAft>
                <a:spcPts val="0"/>
              </a:spcAft>
              <a:buClr>
                <a:schemeClr val="dk1"/>
              </a:buClr>
              <a:buSzPts val="2500"/>
              <a:buChar char="•"/>
            </a:pPr>
            <a:r>
              <a:rPr lang="en-US" sz="2500" dirty="0"/>
              <a:t>Reported some improvement in headaches and pulsatile tinnitus</a:t>
            </a:r>
            <a:endParaRPr sz="3100" dirty="0"/>
          </a:p>
          <a:p>
            <a:pPr marL="228600" lvl="0" indent="-228600" algn="l" rtl="0">
              <a:lnSpc>
                <a:spcPct val="115000"/>
              </a:lnSpc>
              <a:spcBef>
                <a:spcPts val="0"/>
              </a:spcBef>
              <a:spcAft>
                <a:spcPts val="0"/>
              </a:spcAft>
              <a:buClr>
                <a:schemeClr val="dk1"/>
              </a:buClr>
              <a:buSzPts val="2200"/>
              <a:buChar char="•"/>
            </a:pPr>
            <a:r>
              <a:rPr lang="en-US" sz="2500" dirty="0"/>
              <a:t>Disc edema and visual fields were largely unchanged after 3 years</a:t>
            </a:r>
            <a:endParaRPr sz="2200" dirty="0"/>
          </a:p>
        </p:txBody>
      </p:sp>
      <p:pic>
        <p:nvPicPr>
          <p:cNvPr id="178" name="Google Shape;178;p9"/>
          <p:cNvPicPr preferRelativeResize="0"/>
          <p:nvPr/>
        </p:nvPicPr>
        <p:blipFill rotWithShape="1">
          <a:blip r:embed="rId5">
            <a:alphaModFix/>
          </a:blip>
          <a:srcRect l="13580" t="17363" r="13304" b="20537"/>
          <a:stretch/>
        </p:blipFill>
        <p:spPr>
          <a:xfrm>
            <a:off x="8072035" y="1675086"/>
            <a:ext cx="3972060" cy="1608083"/>
          </a:xfrm>
          <a:prstGeom prst="rect">
            <a:avLst/>
          </a:prstGeom>
          <a:noFill/>
          <a:ln>
            <a:noFill/>
          </a:ln>
        </p:spPr>
      </p:pic>
      <p:grpSp>
        <p:nvGrpSpPr>
          <p:cNvPr id="5" name="Group 4">
            <a:extLst>
              <a:ext uri="{FF2B5EF4-FFF2-40B4-BE49-F238E27FC236}">
                <a16:creationId xmlns:a16="http://schemas.microsoft.com/office/drawing/2014/main" id="{0FD2F798-2E36-721B-E117-509B1E19D6D1}"/>
              </a:ext>
            </a:extLst>
          </p:cNvPr>
          <p:cNvGrpSpPr/>
          <p:nvPr/>
        </p:nvGrpSpPr>
        <p:grpSpPr>
          <a:xfrm>
            <a:off x="8500418" y="5038837"/>
            <a:ext cx="3272546" cy="1758088"/>
            <a:chOff x="6839899" y="3137724"/>
            <a:chExt cx="4860015" cy="2535318"/>
          </a:xfrm>
        </p:grpSpPr>
        <p:pic>
          <p:nvPicPr>
            <p:cNvPr id="179" name="Google Shape;179;p9"/>
            <p:cNvPicPr preferRelativeResize="0"/>
            <p:nvPr/>
          </p:nvPicPr>
          <p:blipFill rotWithShape="1">
            <a:blip r:embed="rId6">
              <a:alphaModFix/>
            </a:blip>
            <a:srcRect/>
            <a:stretch/>
          </p:blipFill>
          <p:spPr>
            <a:xfrm>
              <a:off x="6839899" y="3137724"/>
              <a:ext cx="2324039" cy="2535317"/>
            </a:xfrm>
            <a:prstGeom prst="rect">
              <a:avLst/>
            </a:prstGeom>
            <a:noFill/>
            <a:ln>
              <a:noFill/>
            </a:ln>
          </p:spPr>
        </p:pic>
        <p:pic>
          <p:nvPicPr>
            <p:cNvPr id="180" name="Google Shape;180;p9"/>
            <p:cNvPicPr preferRelativeResize="0"/>
            <p:nvPr/>
          </p:nvPicPr>
          <p:blipFill rotWithShape="1">
            <a:blip r:embed="rId7">
              <a:alphaModFix/>
            </a:blip>
            <a:srcRect r="3746" b="5411"/>
            <a:stretch/>
          </p:blipFill>
          <p:spPr>
            <a:xfrm>
              <a:off x="9110636" y="3137725"/>
              <a:ext cx="2589278" cy="2535317"/>
            </a:xfrm>
            <a:prstGeom prst="rect">
              <a:avLst/>
            </a:prstGeom>
            <a:noFill/>
            <a:ln>
              <a:noFill/>
            </a:ln>
          </p:spPr>
        </p:pic>
      </p:grpSp>
      <p:pic>
        <p:nvPicPr>
          <p:cNvPr id="3" name="Google Shape;121;p6">
            <a:extLst>
              <a:ext uri="{FF2B5EF4-FFF2-40B4-BE49-F238E27FC236}">
                <a16:creationId xmlns:a16="http://schemas.microsoft.com/office/drawing/2014/main" id="{7BB59CBC-E5A3-D6FA-A136-218F9AB6090D}"/>
              </a:ext>
            </a:extLst>
          </p:cNvPr>
          <p:cNvPicPr preferRelativeResize="0">
            <a:picLocks/>
          </p:cNvPicPr>
          <p:nvPr/>
        </p:nvPicPr>
        <p:blipFill rotWithShape="1">
          <a:blip r:embed="rId8">
            <a:alphaModFix/>
          </a:blip>
          <a:srcRect l="2186" t="18325" r="5146" b="1987"/>
          <a:stretch/>
        </p:blipFill>
        <p:spPr>
          <a:xfrm>
            <a:off x="8072035" y="128488"/>
            <a:ext cx="3972060" cy="1608083"/>
          </a:xfrm>
          <a:prstGeom prst="rect">
            <a:avLst/>
          </a:prstGeom>
          <a:noFill/>
          <a:ln>
            <a:noFill/>
          </a:ln>
        </p:spPr>
      </p:pic>
      <p:grpSp>
        <p:nvGrpSpPr>
          <p:cNvPr id="9" name="Group 8">
            <a:extLst>
              <a:ext uri="{FF2B5EF4-FFF2-40B4-BE49-F238E27FC236}">
                <a16:creationId xmlns:a16="http://schemas.microsoft.com/office/drawing/2014/main" id="{BC572E84-6076-307B-731D-79DB7D54B124}"/>
              </a:ext>
            </a:extLst>
          </p:cNvPr>
          <p:cNvGrpSpPr/>
          <p:nvPr/>
        </p:nvGrpSpPr>
        <p:grpSpPr>
          <a:xfrm>
            <a:off x="8450380" y="3501084"/>
            <a:ext cx="3365178" cy="1537753"/>
            <a:chOff x="7956367" y="4076466"/>
            <a:chExt cx="3365178" cy="1537753"/>
          </a:xfrm>
        </p:grpSpPr>
        <p:pic>
          <p:nvPicPr>
            <p:cNvPr id="6" name="Picture 5">
              <a:extLst>
                <a:ext uri="{FF2B5EF4-FFF2-40B4-BE49-F238E27FC236}">
                  <a16:creationId xmlns:a16="http://schemas.microsoft.com/office/drawing/2014/main" id="{F8CBFA21-0856-2D34-D172-EEDF7CB8A805}"/>
                </a:ext>
              </a:extLst>
            </p:cNvPr>
            <p:cNvPicPr>
              <a:picLocks noChangeAspect="1"/>
            </p:cNvPicPr>
            <p:nvPr/>
          </p:nvPicPr>
          <p:blipFill rotWithShape="1">
            <a:blip r:embed="rId9"/>
            <a:srcRect t="10555" r="77721" b="7733"/>
            <a:stretch/>
          </p:blipFill>
          <p:spPr>
            <a:xfrm>
              <a:off x="7956367" y="4076466"/>
              <a:ext cx="1731579" cy="1537753"/>
            </a:xfrm>
            <a:prstGeom prst="rect">
              <a:avLst/>
            </a:prstGeom>
          </p:spPr>
        </p:pic>
        <p:pic>
          <p:nvPicPr>
            <p:cNvPr id="7" name="Picture 6">
              <a:extLst>
                <a:ext uri="{FF2B5EF4-FFF2-40B4-BE49-F238E27FC236}">
                  <a16:creationId xmlns:a16="http://schemas.microsoft.com/office/drawing/2014/main" id="{9C6341AE-657D-720E-0524-4C78AC4A950B}"/>
                </a:ext>
              </a:extLst>
            </p:cNvPr>
            <p:cNvPicPr>
              <a:picLocks noChangeAspect="1"/>
            </p:cNvPicPr>
            <p:nvPr/>
          </p:nvPicPr>
          <p:blipFill rotWithShape="1">
            <a:blip r:embed="rId9"/>
            <a:srcRect l="78871" t="14550" b="3736"/>
            <a:stretch/>
          </p:blipFill>
          <p:spPr>
            <a:xfrm>
              <a:off x="9679304" y="4076466"/>
              <a:ext cx="1642241" cy="1537753"/>
            </a:xfrm>
            <a:prstGeom prst="rect">
              <a:avLst/>
            </a:prstGeom>
          </p:spPr>
        </p:pic>
        <p:sp>
          <p:nvSpPr>
            <p:cNvPr id="8" name="Rectangle 7">
              <a:extLst>
                <a:ext uri="{FF2B5EF4-FFF2-40B4-BE49-F238E27FC236}">
                  <a16:creationId xmlns:a16="http://schemas.microsoft.com/office/drawing/2014/main" id="{92921F5F-1285-B532-EBB3-B17D82C6E671}"/>
                </a:ext>
              </a:extLst>
            </p:cNvPr>
            <p:cNvSpPr/>
            <p:nvPr/>
          </p:nvSpPr>
          <p:spPr>
            <a:xfrm>
              <a:off x="9370142" y="5479857"/>
              <a:ext cx="317804" cy="122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975D3BA6-81F0-1846-638B-07C031ADEF7F}"/>
              </a:ext>
            </a:extLst>
          </p:cNvPr>
          <p:cNvSpPr txBox="1"/>
          <p:nvPr/>
        </p:nvSpPr>
        <p:spPr>
          <a:xfrm>
            <a:off x="8072035" y="128488"/>
            <a:ext cx="906865" cy="307777"/>
          </a:xfrm>
          <a:prstGeom prst="rect">
            <a:avLst/>
          </a:prstGeom>
          <a:noFill/>
        </p:spPr>
        <p:txBody>
          <a:bodyPr wrap="square" rtlCol="0">
            <a:spAutoFit/>
          </a:bodyPr>
          <a:lstStyle/>
          <a:p>
            <a:r>
              <a:rPr lang="en-US" dirty="0"/>
              <a:t>Initial</a:t>
            </a:r>
          </a:p>
        </p:txBody>
      </p:sp>
      <p:sp>
        <p:nvSpPr>
          <p:cNvPr id="12" name="TextBox 11">
            <a:extLst>
              <a:ext uri="{FF2B5EF4-FFF2-40B4-BE49-F238E27FC236}">
                <a16:creationId xmlns:a16="http://schemas.microsoft.com/office/drawing/2014/main" id="{C35B2B30-E3A1-7CAA-EB5D-0C3D7D8379F3}"/>
              </a:ext>
            </a:extLst>
          </p:cNvPr>
          <p:cNvSpPr txBox="1"/>
          <p:nvPr/>
        </p:nvSpPr>
        <p:spPr>
          <a:xfrm>
            <a:off x="8035836" y="3428999"/>
            <a:ext cx="906865" cy="307777"/>
          </a:xfrm>
          <a:prstGeom prst="rect">
            <a:avLst/>
          </a:prstGeom>
          <a:noFill/>
        </p:spPr>
        <p:txBody>
          <a:bodyPr wrap="square" rtlCol="0">
            <a:spAutoFit/>
          </a:bodyPr>
          <a:lstStyle/>
          <a:p>
            <a:r>
              <a:rPr lang="en-US" dirty="0"/>
              <a:t>Initial</a:t>
            </a:r>
          </a:p>
        </p:txBody>
      </p:sp>
      <p:sp>
        <p:nvSpPr>
          <p:cNvPr id="13" name="TextBox 12">
            <a:extLst>
              <a:ext uri="{FF2B5EF4-FFF2-40B4-BE49-F238E27FC236}">
                <a16:creationId xmlns:a16="http://schemas.microsoft.com/office/drawing/2014/main" id="{A2D9C579-D461-EC93-A5E4-2C3BBDDE4350}"/>
              </a:ext>
            </a:extLst>
          </p:cNvPr>
          <p:cNvSpPr txBox="1"/>
          <p:nvPr/>
        </p:nvSpPr>
        <p:spPr>
          <a:xfrm>
            <a:off x="8035836" y="1808655"/>
            <a:ext cx="1295400" cy="307777"/>
          </a:xfrm>
          <a:prstGeom prst="rect">
            <a:avLst/>
          </a:prstGeom>
          <a:noFill/>
        </p:spPr>
        <p:txBody>
          <a:bodyPr wrap="square" rtlCol="0">
            <a:spAutoFit/>
          </a:bodyPr>
          <a:lstStyle/>
          <a:p>
            <a:r>
              <a:rPr lang="en-US" dirty="0"/>
              <a:t>3 years later</a:t>
            </a:r>
          </a:p>
        </p:txBody>
      </p:sp>
      <p:sp>
        <p:nvSpPr>
          <p:cNvPr id="14" name="TextBox 13">
            <a:extLst>
              <a:ext uri="{FF2B5EF4-FFF2-40B4-BE49-F238E27FC236}">
                <a16:creationId xmlns:a16="http://schemas.microsoft.com/office/drawing/2014/main" id="{054A2E23-06E1-4367-47E4-49338933286A}"/>
              </a:ext>
            </a:extLst>
          </p:cNvPr>
          <p:cNvSpPr txBox="1"/>
          <p:nvPr/>
        </p:nvSpPr>
        <p:spPr>
          <a:xfrm>
            <a:off x="8050685" y="5049343"/>
            <a:ext cx="1295400" cy="307777"/>
          </a:xfrm>
          <a:prstGeom prst="rect">
            <a:avLst/>
          </a:prstGeom>
          <a:noFill/>
        </p:spPr>
        <p:txBody>
          <a:bodyPr wrap="square" rtlCol="0">
            <a:spAutoFit/>
          </a:bodyPr>
          <a:lstStyle/>
          <a:p>
            <a:r>
              <a:rPr lang="en-US" dirty="0"/>
              <a:t>3 years later</a:t>
            </a:r>
          </a:p>
        </p:txBody>
      </p:sp>
      <p:pic>
        <p:nvPicPr>
          <p:cNvPr id="2" name="New Recording 66">
            <a:hlinkClick r:id="" action="ppaction://media"/>
            <a:extLst>
              <a:ext uri="{FF2B5EF4-FFF2-40B4-BE49-F238E27FC236}">
                <a16:creationId xmlns:a16="http://schemas.microsoft.com/office/drawing/2014/main" id="{E79E93E5-A6F8-26A3-5B09-9C2C8234907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938" y="6350"/>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2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sz="4400" dirty="0"/>
              <a:t>Yellow Flags</a:t>
            </a:r>
            <a:endParaRPr sz="4400" dirty="0"/>
          </a:p>
        </p:txBody>
      </p:sp>
      <p:sp>
        <p:nvSpPr>
          <p:cNvPr id="186" name="Google Shape;186;p10"/>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15000"/>
              </a:lnSpc>
              <a:spcBef>
                <a:spcPts val="0"/>
              </a:spcBef>
              <a:spcAft>
                <a:spcPts val="0"/>
              </a:spcAft>
              <a:buNone/>
            </a:pPr>
            <a:r>
              <a:rPr lang="en-US" dirty="0"/>
              <a:t>Features supportive of IIH</a:t>
            </a:r>
            <a:endParaRPr dirty="0"/>
          </a:p>
          <a:p>
            <a:pPr marL="685800" lvl="1" indent="-228600" algn="l" rtl="0">
              <a:lnSpc>
                <a:spcPct val="115000"/>
              </a:lnSpc>
              <a:spcBef>
                <a:spcPts val="0"/>
              </a:spcBef>
              <a:spcAft>
                <a:spcPts val="0"/>
              </a:spcAft>
              <a:buSzPts val="2400"/>
              <a:buChar char="•"/>
            </a:pPr>
            <a:r>
              <a:rPr lang="en-US" dirty="0"/>
              <a:t>BMI 36</a:t>
            </a:r>
            <a:endParaRPr dirty="0"/>
          </a:p>
          <a:p>
            <a:pPr marL="685800" lvl="1" indent="-228600" algn="l" rtl="0">
              <a:lnSpc>
                <a:spcPct val="115000"/>
              </a:lnSpc>
              <a:spcBef>
                <a:spcPts val="0"/>
              </a:spcBef>
              <a:spcAft>
                <a:spcPts val="0"/>
              </a:spcAft>
              <a:buSzPts val="2400"/>
              <a:buChar char="•"/>
            </a:pPr>
            <a:r>
              <a:rPr lang="en-US" dirty="0"/>
              <a:t>Bilateral optic disc edema</a:t>
            </a:r>
            <a:endParaRPr dirty="0"/>
          </a:p>
          <a:p>
            <a:pPr marL="685800" lvl="1" indent="-228600" algn="l" rtl="0">
              <a:lnSpc>
                <a:spcPct val="115000"/>
              </a:lnSpc>
              <a:spcBef>
                <a:spcPts val="0"/>
              </a:spcBef>
              <a:spcAft>
                <a:spcPts val="0"/>
              </a:spcAft>
              <a:buSzPts val="2400"/>
              <a:buChar char="•"/>
            </a:pPr>
            <a:r>
              <a:rPr lang="en-US" dirty="0"/>
              <a:t>Initial headache and pulsatile tinnitus, improved on acetazolamide</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None/>
            </a:pPr>
            <a:r>
              <a:rPr lang="en-US" dirty="0"/>
              <a:t>Features unsupportive of IIH:</a:t>
            </a:r>
            <a:endParaRPr dirty="0"/>
          </a:p>
          <a:p>
            <a:pPr marL="685800" lvl="1" indent="-228600" algn="l" rtl="0">
              <a:lnSpc>
                <a:spcPct val="115000"/>
              </a:lnSpc>
              <a:spcBef>
                <a:spcPts val="0"/>
              </a:spcBef>
              <a:spcAft>
                <a:spcPts val="0"/>
              </a:spcAft>
              <a:buSzPts val="2400"/>
              <a:buChar char="•"/>
            </a:pPr>
            <a:r>
              <a:rPr lang="en-US" dirty="0"/>
              <a:t>CSF opening pressure 20cm H</a:t>
            </a:r>
            <a:r>
              <a:rPr lang="en-US" baseline="-25000" dirty="0"/>
              <a:t>2</a:t>
            </a:r>
            <a:r>
              <a:rPr lang="en-US" dirty="0"/>
              <a:t>O (higher end of normal range)</a:t>
            </a:r>
          </a:p>
          <a:p>
            <a:pPr marL="685800" lvl="1" indent="-228600" algn="l" rtl="0">
              <a:lnSpc>
                <a:spcPct val="115000"/>
              </a:lnSpc>
              <a:spcBef>
                <a:spcPts val="0"/>
              </a:spcBef>
              <a:spcAft>
                <a:spcPts val="0"/>
              </a:spcAft>
              <a:buSzPts val="2400"/>
              <a:buChar char="•"/>
            </a:pPr>
            <a:r>
              <a:rPr lang="en-US" dirty="0"/>
              <a:t>No improvement of symptoms with acetazolamide </a:t>
            </a:r>
            <a:endParaRPr dirty="0"/>
          </a:p>
          <a:p>
            <a:pPr marL="685800" lvl="1" indent="-228600" algn="l" rtl="0">
              <a:lnSpc>
                <a:spcPct val="115000"/>
              </a:lnSpc>
              <a:spcBef>
                <a:spcPts val="0"/>
              </a:spcBef>
              <a:spcAft>
                <a:spcPts val="0"/>
              </a:spcAft>
              <a:buSzPts val="2400"/>
              <a:buChar char="•"/>
            </a:pPr>
            <a:r>
              <a:rPr lang="en-US" dirty="0"/>
              <a:t>No improvement of visual fields or disc edema with acetazolamide</a:t>
            </a:r>
            <a:endParaRPr dirty="0"/>
          </a:p>
        </p:txBody>
      </p:sp>
      <p:pic>
        <p:nvPicPr>
          <p:cNvPr id="5" name="New Recording 43" descr="New Recording 43">
            <a:hlinkClick r:id="" action="ppaction://media"/>
            <a:extLst>
              <a:ext uri="{FF2B5EF4-FFF2-40B4-BE49-F238E27FC236}">
                <a16:creationId xmlns:a16="http://schemas.microsoft.com/office/drawing/2014/main" id="{8C16D122-5184-FC40-A6D1-EBE30A82EE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02914" y="568007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92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dirty="0"/>
              <a:t>Course</a:t>
            </a:r>
            <a:endParaRPr dirty="0"/>
          </a:p>
        </p:txBody>
      </p:sp>
      <p:sp>
        <p:nvSpPr>
          <p:cNvPr id="193" name="Google Shape;193;p11"/>
          <p:cNvSpPr txBox="1">
            <a:spLocks noGrp="1"/>
          </p:cNvSpPr>
          <p:nvPr>
            <p:ph type="body" idx="1"/>
          </p:nvPr>
        </p:nvSpPr>
        <p:spPr>
          <a:xfrm>
            <a:off x="1487557" y="1810203"/>
            <a:ext cx="9866243" cy="382076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200"/>
              <a:buChar char="•"/>
            </a:pPr>
            <a:r>
              <a:rPr lang="en-US" sz="2200" dirty="0"/>
              <a:t>Over the course of the next 5 years, she developed systemic edema, lymphadenopathy, and hepatosplenomegaly. Lymph node biopsy showed </a:t>
            </a:r>
            <a:r>
              <a:rPr lang="en-US" sz="2200" b="1" dirty="0"/>
              <a:t>Castleman disease</a:t>
            </a:r>
            <a:br>
              <a:rPr lang="en-US" sz="2200" dirty="0"/>
            </a:br>
            <a:br>
              <a:rPr lang="en-US" sz="2200" dirty="0"/>
            </a:br>
            <a:endParaRPr sz="2200" dirty="0"/>
          </a:p>
        </p:txBody>
      </p:sp>
      <p:pic>
        <p:nvPicPr>
          <p:cNvPr id="2" name="New Recording 67">
            <a:hlinkClick r:id="" action="ppaction://media"/>
            <a:extLst>
              <a:ext uri="{FF2B5EF4-FFF2-40B4-BE49-F238E27FC236}">
                <a16:creationId xmlns:a16="http://schemas.microsoft.com/office/drawing/2014/main" id="{C0AF133B-62BC-9A36-FDB6-D788D1EF1A1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350" y="4763"/>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9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dirty="0"/>
              <a:t>Course</a:t>
            </a:r>
            <a:endParaRPr dirty="0"/>
          </a:p>
        </p:txBody>
      </p:sp>
      <p:sp>
        <p:nvSpPr>
          <p:cNvPr id="193" name="Google Shape;193;p11"/>
          <p:cNvSpPr txBox="1">
            <a:spLocks noGrp="1"/>
          </p:cNvSpPr>
          <p:nvPr>
            <p:ph type="body" idx="1"/>
          </p:nvPr>
        </p:nvSpPr>
        <p:spPr>
          <a:xfrm>
            <a:off x="1487557" y="1810203"/>
            <a:ext cx="9866243" cy="382076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200"/>
              <a:buChar char="•"/>
            </a:pPr>
            <a:r>
              <a:rPr lang="en-US" sz="2200" dirty="0"/>
              <a:t>Over the course of the next 5 years, she developed systemic edema, lymphadenopathy, and hepatosplenomegaly. Lymph node biopsy showed </a:t>
            </a:r>
            <a:r>
              <a:rPr lang="en-US" sz="2200" b="1" dirty="0"/>
              <a:t>Castleman disease</a:t>
            </a:r>
            <a:br>
              <a:rPr lang="en-US" sz="2200" dirty="0"/>
            </a:br>
            <a:br>
              <a:rPr lang="en-US" sz="2200" dirty="0"/>
            </a:br>
            <a:endParaRPr sz="2200" dirty="0"/>
          </a:p>
        </p:txBody>
      </p:sp>
      <p:sp>
        <p:nvSpPr>
          <p:cNvPr id="2" name="TextBox 1">
            <a:extLst>
              <a:ext uri="{FF2B5EF4-FFF2-40B4-BE49-F238E27FC236}">
                <a16:creationId xmlns:a16="http://schemas.microsoft.com/office/drawing/2014/main" id="{2645E0A7-F39E-A844-A76D-61DE7D8BACCE}"/>
              </a:ext>
            </a:extLst>
          </p:cNvPr>
          <p:cNvSpPr txBox="1"/>
          <p:nvPr/>
        </p:nvSpPr>
        <p:spPr>
          <a:xfrm>
            <a:off x="3505200" y="2914783"/>
            <a:ext cx="8382000" cy="3877985"/>
          </a:xfrm>
          <a:prstGeom prst="rect">
            <a:avLst/>
          </a:prstGeom>
          <a:effectLst>
            <a:outerShdw blurRad="50800" dist="38100" dir="8100000" algn="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800" dirty="0"/>
              <a:t>What is Castleman disease?</a:t>
            </a:r>
          </a:p>
          <a:p>
            <a:pPr marL="285750" indent="-285750">
              <a:buFont typeface="Arial" panose="020B0604020202020204" pitchFamily="34" charset="0"/>
              <a:buChar char="•"/>
            </a:pPr>
            <a:r>
              <a:rPr lang="en-US" sz="1800" dirty="0"/>
              <a:t>Lymphoproliferative disorders</a:t>
            </a:r>
          </a:p>
          <a:p>
            <a:pPr marL="285750" indent="-285750">
              <a:buFont typeface="Arial" panose="020B0604020202020204" pitchFamily="34" charset="0"/>
              <a:buChar char="•"/>
            </a:pPr>
            <a:r>
              <a:rPr lang="en-US" sz="1800" dirty="0"/>
              <a:t>Focal or multifocal disease</a:t>
            </a:r>
          </a:p>
          <a:p>
            <a:pPr marL="285750" indent="-285750">
              <a:buFont typeface="Arial" panose="020B0604020202020204" pitchFamily="34" charset="0"/>
              <a:buChar char="•"/>
            </a:pPr>
            <a:r>
              <a:rPr lang="en-US" sz="1800" dirty="0"/>
              <a:t>Etiology: human herpesvirus (HHV)-8 (multifocal only) or idiopathic</a:t>
            </a:r>
          </a:p>
          <a:p>
            <a:pPr marL="285750" lvl="2" indent="-285750">
              <a:buFont typeface="Arial" panose="020B0604020202020204" pitchFamily="34" charset="0"/>
              <a:buChar char="•"/>
            </a:pPr>
            <a:r>
              <a:rPr lang="en-US" sz="1800" dirty="0"/>
              <a:t>Pathophysiology: IL-6 overexpression</a:t>
            </a:r>
          </a:p>
          <a:p>
            <a:pPr marL="285750" lvl="2" indent="-285750">
              <a:buFont typeface="Arial" panose="020B0604020202020204" pitchFamily="34" charset="0"/>
              <a:buChar char="•"/>
            </a:pPr>
            <a:r>
              <a:rPr lang="en-US" sz="1800" dirty="0"/>
              <a:t>Histopathology: ranging from hyaline vascular to </a:t>
            </a:r>
            <a:r>
              <a:rPr lang="en-US" sz="1800" dirty="0" err="1"/>
              <a:t>plasmacytic</a:t>
            </a:r>
            <a:r>
              <a:rPr lang="en-US" sz="1800" dirty="0"/>
              <a:t> subtypes</a:t>
            </a:r>
          </a:p>
          <a:p>
            <a:pPr marL="285750" lvl="2" indent="-285750">
              <a:buFont typeface="Arial" panose="020B0604020202020204" pitchFamily="34" charset="0"/>
              <a:buChar char="•"/>
            </a:pPr>
            <a:endParaRPr lang="en-US" sz="1800" dirty="0"/>
          </a:p>
          <a:p>
            <a:pPr lvl="2"/>
            <a:r>
              <a:rPr lang="en-US" sz="1800" dirty="0"/>
              <a:t>Multicentric Castleman disease:</a:t>
            </a:r>
          </a:p>
          <a:p>
            <a:pPr marL="285750" lvl="2" indent="-285750">
              <a:buFont typeface="Arial" panose="020B0604020202020204" pitchFamily="34" charset="0"/>
              <a:buChar char="•"/>
            </a:pPr>
            <a:r>
              <a:rPr lang="en-US" sz="1800" dirty="0"/>
              <a:t>Associated with: HIV, heme malignancies</a:t>
            </a:r>
          </a:p>
          <a:p>
            <a:pPr marL="285750" lvl="2" indent="-285750">
              <a:buFont typeface="Arial" panose="020B0604020202020204" pitchFamily="34" charset="0"/>
              <a:buChar char="•"/>
            </a:pPr>
            <a:r>
              <a:rPr lang="en-US" sz="1800" dirty="0"/>
              <a:t>S&amp;S: lymphadenopathy, B-symptoms, anemia, platelet disorders, polyclonal hypergammaglobulinemia, hepatosplenomegaly, volume overload </a:t>
            </a:r>
          </a:p>
          <a:p>
            <a:pPr marL="285750" lvl="2" indent="-285750">
              <a:buFont typeface="Arial" panose="020B0604020202020204" pitchFamily="34" charset="0"/>
              <a:buChar char="•"/>
            </a:pPr>
            <a:endParaRPr lang="en-US" sz="1200" dirty="0"/>
          </a:p>
          <a:p>
            <a:pPr marL="285750" lvl="2" indent="-285750">
              <a:buFont typeface="Arial" panose="020B0604020202020204" pitchFamily="34" charset="0"/>
              <a:buChar char="•"/>
            </a:pPr>
            <a:endParaRPr lang="en-US" sz="1200" dirty="0"/>
          </a:p>
          <a:p>
            <a:pPr lvl="2" algn="r"/>
            <a:r>
              <a:rPr lang="en-US" sz="1200" dirty="0"/>
              <a:t>(Ehsan, 2022)</a:t>
            </a:r>
          </a:p>
          <a:p>
            <a:pPr lvl="2" algn="r"/>
            <a:r>
              <a:rPr lang="en-US" sz="1200" dirty="0"/>
              <a:t>(</a:t>
            </a:r>
            <a:r>
              <a:rPr lang="en-US" sz="1200" dirty="0">
                <a:latin typeface="Calibri"/>
                <a:ea typeface="Calibri"/>
                <a:cs typeface="Calibri"/>
                <a:sym typeface="Calibri"/>
              </a:rPr>
              <a:t>Rajkumar, UpToDate, 2022</a:t>
            </a:r>
            <a:r>
              <a:rPr lang="en-US" sz="1200" dirty="0"/>
              <a:t>)</a:t>
            </a:r>
          </a:p>
        </p:txBody>
      </p:sp>
      <p:pic>
        <p:nvPicPr>
          <p:cNvPr id="3" name="New Recording 68">
            <a:hlinkClick r:id="" action="ppaction://media"/>
            <a:extLst>
              <a:ext uri="{FF2B5EF4-FFF2-40B4-BE49-F238E27FC236}">
                <a16:creationId xmlns:a16="http://schemas.microsoft.com/office/drawing/2014/main" id="{91A51ADE-752A-4FD9-BDBB-A2926295872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1961130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18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dirty="0"/>
              <a:t>Course</a:t>
            </a:r>
            <a:endParaRPr dirty="0"/>
          </a:p>
        </p:txBody>
      </p:sp>
      <p:sp>
        <p:nvSpPr>
          <p:cNvPr id="193" name="Google Shape;193;p11"/>
          <p:cNvSpPr txBox="1">
            <a:spLocks noGrp="1"/>
          </p:cNvSpPr>
          <p:nvPr>
            <p:ph type="body" idx="1"/>
          </p:nvPr>
        </p:nvSpPr>
        <p:spPr>
          <a:xfrm>
            <a:off x="1487557" y="1810203"/>
            <a:ext cx="9866243" cy="382076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200"/>
              <a:buChar char="•"/>
            </a:pPr>
            <a:r>
              <a:rPr lang="en-US" sz="2200" dirty="0"/>
              <a:t>Over the course of the next 5 years, she developed systemic edema, lymphadenopathy, and hepatosplenomegaly. Lymph node biopsy showed </a:t>
            </a:r>
            <a:r>
              <a:rPr lang="en-US" sz="2200" b="1" dirty="0"/>
              <a:t>Castleman disease</a:t>
            </a:r>
            <a:endParaRPr b="1" dirty="0"/>
          </a:p>
          <a:p>
            <a:pPr marL="228600" lvl="0" indent="-228600" algn="l" rtl="0">
              <a:lnSpc>
                <a:spcPct val="90000"/>
              </a:lnSpc>
              <a:spcBef>
                <a:spcPts val="1000"/>
              </a:spcBef>
              <a:spcAft>
                <a:spcPts val="0"/>
              </a:spcAft>
              <a:buClr>
                <a:schemeClr val="dk1"/>
              </a:buClr>
              <a:buSzPts val="2200"/>
              <a:buChar char="•"/>
            </a:pPr>
            <a:r>
              <a:rPr lang="en-US" sz="2200" dirty="0"/>
              <a:t>Her neuro-ophthalmic examination remained stable</a:t>
            </a:r>
            <a:endParaRPr dirty="0"/>
          </a:p>
          <a:p>
            <a:pPr marL="228600" lvl="0" indent="-228600" algn="l" rtl="0">
              <a:lnSpc>
                <a:spcPct val="90000"/>
              </a:lnSpc>
              <a:spcBef>
                <a:spcPts val="1000"/>
              </a:spcBef>
              <a:spcAft>
                <a:spcPts val="0"/>
              </a:spcAft>
              <a:buClr>
                <a:schemeClr val="dk1"/>
              </a:buClr>
              <a:buSzPts val="2200"/>
              <a:buChar char="•"/>
            </a:pPr>
            <a:r>
              <a:rPr lang="en-US" sz="2200" dirty="0"/>
              <a:t>She frequently tripped, had difficulty standing from a seated position and felt imbalance in the shower</a:t>
            </a:r>
            <a:br>
              <a:rPr lang="en-US" sz="2200" dirty="0"/>
            </a:br>
            <a:br>
              <a:rPr lang="en-US" sz="2200" dirty="0"/>
            </a:br>
            <a:endParaRPr sz="2200" dirty="0"/>
          </a:p>
        </p:txBody>
      </p:sp>
      <p:pic>
        <p:nvPicPr>
          <p:cNvPr id="2" name="New Recording 69">
            <a:hlinkClick r:id="" action="ppaction://media"/>
            <a:extLst>
              <a:ext uri="{FF2B5EF4-FFF2-40B4-BE49-F238E27FC236}">
                <a16:creationId xmlns:a16="http://schemas.microsoft.com/office/drawing/2014/main" id="{13D5C445-135F-760F-D289-CD5AB95932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75" y="1588"/>
            <a:ext cx="812800" cy="812800"/>
          </a:xfrm>
          <a:prstGeom prst="rect">
            <a:avLst/>
          </a:prstGeom>
        </p:spPr>
      </p:pic>
    </p:spTree>
    <p:extLst>
      <p:ext uri="{BB962C8B-B14F-4D97-AF65-F5344CB8AC3E}">
        <p14:creationId xmlns:p14="http://schemas.microsoft.com/office/powerpoint/2010/main" val="801968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5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dirty="0"/>
              <a:t>Neurology Evaluation - Year 5</a:t>
            </a:r>
            <a:endParaRPr dirty="0"/>
          </a:p>
        </p:txBody>
      </p:sp>
      <p:sp>
        <p:nvSpPr>
          <p:cNvPr id="200" name="Google Shape;200;p12"/>
          <p:cNvSpPr txBox="1">
            <a:spLocks noGrp="1"/>
          </p:cNvSpPr>
          <p:nvPr>
            <p:ph type="body" idx="1"/>
          </p:nvPr>
        </p:nvSpPr>
        <p:spPr>
          <a:xfrm>
            <a:off x="1487557" y="1810203"/>
            <a:ext cx="9866243" cy="3820766"/>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200"/>
              <a:t>History</a:t>
            </a:r>
            <a:endParaRPr sz="2200"/>
          </a:p>
          <a:p>
            <a:pPr marL="228600" lvl="0" indent="-215900" algn="l" rtl="0">
              <a:lnSpc>
                <a:spcPct val="115000"/>
              </a:lnSpc>
              <a:spcBef>
                <a:spcPts val="0"/>
              </a:spcBef>
              <a:spcAft>
                <a:spcPts val="0"/>
              </a:spcAft>
              <a:buSzPts val="2200"/>
              <a:buChar char="•"/>
            </a:pPr>
            <a:r>
              <a:rPr lang="en-US" sz="2200"/>
              <a:t>Months of worsening paresthesias and weakness</a:t>
            </a:r>
            <a:endParaRPr sz="2200"/>
          </a:p>
          <a:p>
            <a:pPr marL="0" lvl="0" indent="0" algn="l" rtl="0">
              <a:lnSpc>
                <a:spcPct val="115000"/>
              </a:lnSpc>
              <a:spcBef>
                <a:spcPts val="0"/>
              </a:spcBef>
              <a:spcAft>
                <a:spcPts val="0"/>
              </a:spcAft>
              <a:buNone/>
            </a:pPr>
            <a:endParaRPr sz="2200"/>
          </a:p>
          <a:p>
            <a:pPr marL="0" lvl="0" indent="0" algn="l" rtl="0">
              <a:lnSpc>
                <a:spcPct val="115000"/>
              </a:lnSpc>
              <a:spcBef>
                <a:spcPts val="0"/>
              </a:spcBef>
              <a:spcAft>
                <a:spcPts val="0"/>
              </a:spcAft>
              <a:buNone/>
            </a:pPr>
            <a:r>
              <a:rPr lang="en-US" sz="2200"/>
              <a:t>Exam</a:t>
            </a:r>
            <a:endParaRPr sz="2200"/>
          </a:p>
          <a:p>
            <a:pPr marL="228600" lvl="0" indent="-215900" algn="l" rtl="0">
              <a:lnSpc>
                <a:spcPct val="115000"/>
              </a:lnSpc>
              <a:spcBef>
                <a:spcPts val="0"/>
              </a:spcBef>
              <a:spcAft>
                <a:spcPts val="0"/>
              </a:spcAft>
              <a:buClr>
                <a:schemeClr val="dk1"/>
              </a:buClr>
              <a:buSzPts val="2200"/>
              <a:buChar char="•"/>
            </a:pPr>
            <a:r>
              <a:rPr lang="en-US" sz="2200"/>
              <a:t>Normal mental status and cranial nerve exam</a:t>
            </a:r>
            <a:endParaRPr sz="2200"/>
          </a:p>
          <a:p>
            <a:pPr marL="228600" lvl="0" indent="-215900" algn="l" rtl="0">
              <a:lnSpc>
                <a:spcPct val="115000"/>
              </a:lnSpc>
              <a:spcBef>
                <a:spcPts val="1000"/>
              </a:spcBef>
              <a:spcAft>
                <a:spcPts val="0"/>
              </a:spcAft>
              <a:buClr>
                <a:schemeClr val="dk1"/>
              </a:buClr>
              <a:buSzPts val="2200"/>
              <a:buChar char="•"/>
            </a:pPr>
            <a:r>
              <a:rPr lang="en-US" sz="2200"/>
              <a:t>Mild distal and proximal bilateral lower extremity weakness</a:t>
            </a:r>
            <a:endParaRPr sz="2200"/>
          </a:p>
          <a:p>
            <a:pPr marL="228600" lvl="0" indent="-215900" algn="l" rtl="0">
              <a:lnSpc>
                <a:spcPct val="115000"/>
              </a:lnSpc>
              <a:spcBef>
                <a:spcPts val="1000"/>
              </a:spcBef>
              <a:spcAft>
                <a:spcPts val="0"/>
              </a:spcAft>
              <a:buClr>
                <a:schemeClr val="dk1"/>
              </a:buClr>
              <a:buSzPts val="2200"/>
              <a:buChar char="•"/>
            </a:pPr>
            <a:r>
              <a:rPr lang="en-US" sz="2200"/>
              <a:t>Decreased sensation in all extremities, lower&gt;upper, distal&gt;proximal</a:t>
            </a:r>
            <a:endParaRPr sz="2200"/>
          </a:p>
          <a:p>
            <a:pPr marL="228600" lvl="0" indent="-215900" algn="l" rtl="0">
              <a:lnSpc>
                <a:spcPct val="115000"/>
              </a:lnSpc>
              <a:spcBef>
                <a:spcPts val="1000"/>
              </a:spcBef>
              <a:spcAft>
                <a:spcPts val="0"/>
              </a:spcAft>
              <a:buClr>
                <a:schemeClr val="dk1"/>
              </a:buClr>
              <a:buSzPts val="2200"/>
              <a:buChar char="•"/>
            </a:pPr>
            <a:r>
              <a:rPr lang="en-US" sz="2200"/>
              <a:t>Diffuse hyporeflexia with areflexia in her ankles</a:t>
            </a:r>
            <a:endParaRPr sz="2200"/>
          </a:p>
          <a:p>
            <a:pPr marL="228600" lvl="0" indent="-215900" algn="l" rtl="0">
              <a:lnSpc>
                <a:spcPct val="115000"/>
              </a:lnSpc>
              <a:spcBef>
                <a:spcPts val="1000"/>
              </a:spcBef>
              <a:spcAft>
                <a:spcPts val="0"/>
              </a:spcAft>
              <a:buClr>
                <a:schemeClr val="dk1"/>
              </a:buClr>
              <a:buSzPts val="2200"/>
              <a:buChar char="•"/>
            </a:pPr>
            <a:r>
              <a:rPr lang="en-US" sz="2200"/>
              <a:t>Positive Romberg</a:t>
            </a:r>
            <a:br>
              <a:rPr lang="en-US" sz="2200"/>
            </a:br>
            <a:br>
              <a:rPr lang="en-US" sz="2200"/>
            </a:br>
            <a:endParaRPr sz="2200"/>
          </a:p>
        </p:txBody>
      </p:sp>
      <p:pic>
        <p:nvPicPr>
          <p:cNvPr id="3" name="New Recording 26" descr="New Recording 26">
            <a:hlinkClick r:id="" action="ppaction://media"/>
            <a:extLst>
              <a:ext uri="{FF2B5EF4-FFF2-40B4-BE49-F238E27FC236}">
                <a16:creationId xmlns:a16="http://schemas.microsoft.com/office/drawing/2014/main" id="{DBC69823-3B4F-4743-8907-C4C787051C4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4288" y="317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2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g1352d19d2a4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400" dirty="0"/>
              <a:t>Localization?</a:t>
            </a:r>
            <a:endParaRPr sz="4400" dirty="0"/>
          </a:p>
        </p:txBody>
      </p:sp>
      <p:sp>
        <p:nvSpPr>
          <p:cNvPr id="207" name="Google Shape;207;g1352d19d2a4_0_0"/>
          <p:cNvSpPr txBox="1">
            <a:spLocks noGrp="1"/>
          </p:cNvSpPr>
          <p:nvPr>
            <p:ph type="body" idx="1"/>
          </p:nvPr>
        </p:nvSpPr>
        <p:spPr>
          <a:xfrm>
            <a:off x="1490869" y="1685512"/>
            <a:ext cx="9866100" cy="3820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Cortex</a:t>
            </a:r>
            <a:endParaRPr/>
          </a:p>
          <a:p>
            <a:pPr marL="0" lvl="0" indent="0" algn="l" rtl="0">
              <a:spcBef>
                <a:spcPts val="1000"/>
              </a:spcBef>
              <a:spcAft>
                <a:spcPts val="0"/>
              </a:spcAft>
              <a:buNone/>
            </a:pPr>
            <a:r>
              <a:rPr lang="en-US"/>
              <a:t>Brainstem</a:t>
            </a:r>
            <a:endParaRPr/>
          </a:p>
          <a:p>
            <a:pPr marL="0" lvl="0" indent="0" algn="l" rtl="0">
              <a:spcBef>
                <a:spcPts val="1000"/>
              </a:spcBef>
              <a:spcAft>
                <a:spcPts val="0"/>
              </a:spcAft>
              <a:buNone/>
            </a:pPr>
            <a:r>
              <a:rPr lang="en-US"/>
              <a:t>Spine</a:t>
            </a:r>
            <a:endParaRPr/>
          </a:p>
          <a:p>
            <a:pPr marL="0" lvl="0" indent="0" algn="l" rtl="0">
              <a:spcBef>
                <a:spcPts val="1000"/>
              </a:spcBef>
              <a:spcAft>
                <a:spcPts val="0"/>
              </a:spcAft>
              <a:buNone/>
            </a:pPr>
            <a:r>
              <a:rPr lang="en-US"/>
              <a:t>Nerve Roots</a:t>
            </a:r>
            <a:endParaRPr/>
          </a:p>
          <a:p>
            <a:pPr marL="0" lvl="0" indent="0" algn="l" rtl="0">
              <a:spcBef>
                <a:spcPts val="1000"/>
              </a:spcBef>
              <a:spcAft>
                <a:spcPts val="0"/>
              </a:spcAft>
              <a:buNone/>
            </a:pPr>
            <a:r>
              <a:rPr lang="en-US"/>
              <a:t>Peripheral Nerve</a:t>
            </a:r>
            <a:endParaRPr/>
          </a:p>
          <a:p>
            <a:pPr marL="0" lvl="0" indent="0" algn="l" rtl="0">
              <a:spcBef>
                <a:spcPts val="1000"/>
              </a:spcBef>
              <a:spcAft>
                <a:spcPts val="0"/>
              </a:spcAft>
              <a:buNone/>
            </a:pPr>
            <a:r>
              <a:rPr lang="en-US"/>
              <a:t>Neuromuscular Junction</a:t>
            </a:r>
            <a:endParaRPr/>
          </a:p>
          <a:p>
            <a:pPr marL="0" lvl="0" indent="0" algn="l" rtl="0">
              <a:spcBef>
                <a:spcPts val="1000"/>
              </a:spcBef>
              <a:spcAft>
                <a:spcPts val="0"/>
              </a:spcAft>
              <a:buNone/>
            </a:pPr>
            <a:r>
              <a:rPr lang="en-US"/>
              <a:t>Muscle</a:t>
            </a:r>
            <a:endParaRPr/>
          </a:p>
        </p:txBody>
      </p:sp>
      <p:sp>
        <p:nvSpPr>
          <p:cNvPr id="208" name="Google Shape;208;g1352d19d2a4_0_0"/>
          <p:cNvSpPr txBox="1">
            <a:spLocks noGrp="1"/>
          </p:cNvSpPr>
          <p:nvPr>
            <p:ph type="body" idx="1"/>
          </p:nvPr>
        </p:nvSpPr>
        <p:spPr>
          <a:xfrm>
            <a:off x="7098000" y="1800000"/>
            <a:ext cx="4255800" cy="3258000"/>
          </a:xfrm>
          <a:prstGeom prst="rect">
            <a:avLst/>
          </a:prstGeom>
          <a:solidFill>
            <a:schemeClr val="bg1"/>
          </a:solidFill>
          <a:ln w="28575" cap="flat" cmpd="sng">
            <a:solidFill>
              <a:schemeClr val="accent1"/>
            </a:solidFill>
            <a:prstDash val="solid"/>
            <a:round/>
            <a:headEnd type="none" w="sm" len="sm"/>
            <a:tailEnd type="none" w="sm" len="sm"/>
          </a:ln>
        </p:spPr>
        <p:txBody>
          <a:bodyPr spcFirstLastPara="1" wrap="square" lIns="91425" tIns="45700" rIns="91425" bIns="45700" anchor="t" anchorCtr="0">
            <a:normAutofit fontScale="92500" lnSpcReduction="20000"/>
          </a:bodyPr>
          <a:lstStyle/>
          <a:p>
            <a:pPr marL="228600" lvl="0" indent="-217170" algn="l" rtl="0">
              <a:lnSpc>
                <a:spcPct val="90000"/>
              </a:lnSpc>
              <a:spcBef>
                <a:spcPts val="0"/>
              </a:spcBef>
              <a:spcAft>
                <a:spcPts val="0"/>
              </a:spcAft>
              <a:buClr>
                <a:schemeClr val="dk1"/>
              </a:buClr>
              <a:buSzPct val="100000"/>
              <a:buChar char="•"/>
            </a:pPr>
            <a:r>
              <a:rPr lang="en-US" sz="2400" dirty="0"/>
              <a:t>Normal mental status and cranial nerve exam</a:t>
            </a:r>
            <a:endParaRPr dirty="0"/>
          </a:p>
          <a:p>
            <a:pPr marL="228600" lvl="0" indent="-217170" algn="l" rtl="0">
              <a:lnSpc>
                <a:spcPct val="90000"/>
              </a:lnSpc>
              <a:spcBef>
                <a:spcPts val="1000"/>
              </a:spcBef>
              <a:spcAft>
                <a:spcPts val="0"/>
              </a:spcAft>
              <a:buClr>
                <a:schemeClr val="dk1"/>
              </a:buClr>
              <a:buSzPct val="100000"/>
              <a:buChar char="•"/>
            </a:pPr>
            <a:r>
              <a:rPr lang="en-US" sz="2400" dirty="0"/>
              <a:t>Mild distal and proximal bilateral lower extremity weakness</a:t>
            </a:r>
            <a:endParaRPr dirty="0"/>
          </a:p>
          <a:p>
            <a:pPr marL="228600" lvl="0" indent="-217170" algn="l" rtl="0">
              <a:lnSpc>
                <a:spcPct val="90000"/>
              </a:lnSpc>
              <a:spcBef>
                <a:spcPts val="1000"/>
              </a:spcBef>
              <a:spcAft>
                <a:spcPts val="0"/>
              </a:spcAft>
              <a:buClr>
                <a:schemeClr val="dk1"/>
              </a:buClr>
              <a:buSzPct val="100000"/>
              <a:buChar char="•"/>
            </a:pPr>
            <a:r>
              <a:rPr lang="en-US" sz="2400" dirty="0"/>
              <a:t>Decreased sensation in all extremities, lower&gt;upper, distal&gt;proximal</a:t>
            </a:r>
            <a:endParaRPr dirty="0"/>
          </a:p>
          <a:p>
            <a:pPr marL="228600" lvl="0" indent="-217170" algn="l" rtl="0">
              <a:lnSpc>
                <a:spcPct val="90000"/>
              </a:lnSpc>
              <a:spcBef>
                <a:spcPts val="1000"/>
              </a:spcBef>
              <a:spcAft>
                <a:spcPts val="0"/>
              </a:spcAft>
              <a:buClr>
                <a:schemeClr val="dk1"/>
              </a:buClr>
              <a:buSzPct val="100000"/>
              <a:buChar char="•"/>
            </a:pPr>
            <a:r>
              <a:rPr lang="en-US" sz="2400" dirty="0"/>
              <a:t>Diffuse hyporeflexia with areflexia in her ankles</a:t>
            </a:r>
            <a:endParaRPr dirty="0"/>
          </a:p>
          <a:p>
            <a:pPr marL="228600" lvl="0" indent="-217170" algn="l" rtl="0">
              <a:lnSpc>
                <a:spcPct val="90000"/>
              </a:lnSpc>
              <a:spcBef>
                <a:spcPts val="1000"/>
              </a:spcBef>
              <a:spcAft>
                <a:spcPts val="0"/>
              </a:spcAft>
              <a:buClr>
                <a:schemeClr val="dk1"/>
              </a:buClr>
              <a:buSzPct val="100000"/>
              <a:buChar char="•"/>
            </a:pPr>
            <a:r>
              <a:rPr lang="en-US" sz="2400" dirty="0"/>
              <a:t>Positive Romberg</a:t>
            </a:r>
            <a:endParaRPr sz="2400" dirty="0"/>
          </a:p>
        </p:txBody>
      </p:sp>
      <p:pic>
        <p:nvPicPr>
          <p:cNvPr id="3" name="New Recording 27" descr="New Recording 27">
            <a:hlinkClick r:id="" action="ppaction://media"/>
            <a:extLst>
              <a:ext uri="{FF2B5EF4-FFF2-40B4-BE49-F238E27FC236}">
                <a16:creationId xmlns:a16="http://schemas.microsoft.com/office/drawing/2014/main" id="{A2FE0999-7B3F-9B45-9243-40B82850E0CB}"/>
              </a:ext>
            </a:extLst>
          </p:cNvPr>
          <p:cNvPicPr>
            <a:picLocks noChangeAspect="1"/>
          </p:cNvPicPr>
          <p:nvPr>
            <a:audioFile r:link="rId1"/>
            <p:extLst>
              <p:ext uri="{DAA4B4D4-6D71-4841-9C94-3DE7FCFB9230}">
                <p14:media xmlns:p14="http://schemas.microsoft.com/office/powerpoint/2010/main" r:embed="rId2">
                  <p14:trim st="86.6814" end="463.2827"/>
                </p14:media>
              </p:ext>
            </p:extLst>
          </p:nvPr>
        </p:nvPicPr>
        <p:blipFill>
          <a:blip r:embed="rId5"/>
          <a:stretch>
            <a:fillRect/>
          </a:stretch>
        </p:blipFill>
        <p:spPr>
          <a:xfrm>
            <a:off x="15875" y="158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3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12f68e62f48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400" dirty="0"/>
              <a:t>Polyneuropathy </a:t>
            </a:r>
            <a:r>
              <a:rPr lang="en-US" sz="44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Differential Diagnosis</a:t>
            </a:r>
            <a:endParaRPr sz="4400" dirty="0"/>
          </a:p>
        </p:txBody>
      </p:sp>
      <p:sp>
        <p:nvSpPr>
          <p:cNvPr id="215" name="Google Shape;215;g12f68e62f48_0_0"/>
          <p:cNvSpPr txBox="1">
            <a:spLocks noGrp="1"/>
          </p:cNvSpPr>
          <p:nvPr>
            <p:ph type="body" idx="1"/>
          </p:nvPr>
        </p:nvSpPr>
        <p:spPr>
          <a:xfrm>
            <a:off x="1490869" y="1685512"/>
            <a:ext cx="9866100" cy="3820800"/>
          </a:xfrm>
          <a:prstGeom prst="rect">
            <a:avLst/>
          </a:prstGeom>
        </p:spPr>
        <p:txBody>
          <a:bodyPr spcFirstLastPara="1" wrap="square" lIns="91425" tIns="45700" rIns="91425" bIns="45700" anchor="t" anchorCtr="0">
            <a:normAutofit/>
          </a:bodyPr>
          <a:lstStyle/>
          <a:p>
            <a:pPr marL="228600" lvl="0" indent="-177800" algn="l" rtl="0">
              <a:spcBef>
                <a:spcPts val="1000"/>
              </a:spcBef>
              <a:spcAft>
                <a:spcPts val="0"/>
              </a:spcAft>
              <a:buSzPts val="2000"/>
              <a:buChar char="•"/>
            </a:pPr>
            <a:r>
              <a:rPr lang="en-US" sz="2000" dirty="0">
                <a:solidFill>
                  <a:srgbClr val="0000FF"/>
                </a:solidFill>
              </a:rPr>
              <a:t>Diabetes, vitamin B12 and folate deficiencies</a:t>
            </a:r>
            <a:r>
              <a:rPr lang="en-US" sz="2000" dirty="0"/>
              <a:t>, monoclonal gammopathy, HIV, hypothyroidism, chemotherapy, alcohol, hereditary (Charcot-Marie-Tooth)</a:t>
            </a:r>
            <a:endParaRPr sz="2000" dirty="0"/>
          </a:p>
          <a:p>
            <a:pPr marL="228600" lvl="0" indent="-238125" algn="l" rtl="0">
              <a:spcBef>
                <a:spcPts val="1000"/>
              </a:spcBef>
              <a:spcAft>
                <a:spcPts val="0"/>
              </a:spcAft>
              <a:buSzPts val="2000"/>
              <a:buChar char="•"/>
            </a:pPr>
            <a:r>
              <a:rPr lang="en-US" sz="2000" dirty="0"/>
              <a:t>Autoimmune: Acute or chronic inflammatory demyelinating polyradiculoneuropathy (AIDP, CIDP)</a:t>
            </a:r>
            <a:endParaRPr sz="2000" dirty="0"/>
          </a:p>
          <a:p>
            <a:pPr marL="228600" lvl="0" indent="-238125" algn="l" rtl="0">
              <a:spcBef>
                <a:spcPts val="1000"/>
              </a:spcBef>
              <a:spcAft>
                <a:spcPts val="0"/>
              </a:spcAft>
              <a:buSzPts val="2000"/>
              <a:buChar char="•"/>
            </a:pPr>
            <a:r>
              <a:rPr lang="en-US" sz="2000" dirty="0">
                <a:solidFill>
                  <a:srgbClr val="0000FF"/>
                </a:solidFill>
              </a:rPr>
              <a:t>Castleman disease associated polyneuropathy</a:t>
            </a:r>
            <a:endParaRPr sz="2000" dirty="0">
              <a:solidFill>
                <a:srgbClr val="0000FF"/>
              </a:solidFill>
            </a:endParaRPr>
          </a:p>
          <a:p>
            <a:pPr marL="228600" lvl="0" indent="-238125" algn="l" rtl="0">
              <a:spcBef>
                <a:spcPts val="1000"/>
              </a:spcBef>
              <a:spcAft>
                <a:spcPts val="0"/>
              </a:spcAft>
              <a:buClr>
                <a:srgbClr val="0000FF"/>
              </a:buClr>
              <a:buSzPts val="2000"/>
              <a:buChar char="•"/>
            </a:pPr>
            <a:r>
              <a:rPr lang="en-US" sz="2000" dirty="0">
                <a:solidFill>
                  <a:srgbClr val="0000FF"/>
                </a:solidFill>
              </a:rPr>
              <a:t>Polyneuropathy Organomegaly Endocrinopathy Monoclonal protein and Skin changes (POEMS) syndrome</a:t>
            </a:r>
            <a:endParaRPr sz="2000" dirty="0">
              <a:solidFill>
                <a:srgbClr val="0000FF"/>
              </a:solidFill>
            </a:endParaRPr>
          </a:p>
          <a:p>
            <a:pPr marL="228600" lvl="0" indent="-238125" algn="l" rtl="0">
              <a:spcBef>
                <a:spcPts val="1000"/>
              </a:spcBef>
              <a:spcAft>
                <a:spcPts val="0"/>
              </a:spcAft>
              <a:buClr>
                <a:srgbClr val="0000FF"/>
              </a:buClr>
              <a:buSzPts val="2000"/>
              <a:buChar char="•"/>
            </a:pPr>
            <a:r>
              <a:rPr lang="en-US" sz="2000" dirty="0">
                <a:solidFill>
                  <a:srgbClr val="0000FF"/>
                </a:solidFill>
              </a:rPr>
              <a:t>Amyloidosis</a:t>
            </a:r>
            <a:endParaRPr sz="2000" dirty="0">
              <a:solidFill>
                <a:srgbClr val="0000FF"/>
              </a:solidFill>
            </a:endParaRPr>
          </a:p>
          <a:p>
            <a:pPr marL="228600" lvl="0" indent="-238125" algn="l" rtl="0">
              <a:spcBef>
                <a:spcPts val="1000"/>
              </a:spcBef>
              <a:spcAft>
                <a:spcPts val="0"/>
              </a:spcAft>
              <a:buClr>
                <a:srgbClr val="0000FF"/>
              </a:buClr>
              <a:buSzPts val="2000"/>
              <a:buChar char="•"/>
            </a:pPr>
            <a:r>
              <a:rPr lang="en-US" sz="2000" dirty="0">
                <a:solidFill>
                  <a:srgbClr val="0000FF"/>
                </a:solidFill>
              </a:rPr>
              <a:t>Cryoglobulinemia</a:t>
            </a:r>
            <a:endParaRPr sz="2000" dirty="0">
              <a:solidFill>
                <a:srgbClr val="0000FF"/>
              </a:solidFill>
            </a:endParaRPr>
          </a:p>
          <a:p>
            <a:pPr marL="228600" lvl="0" indent="-238125" algn="l" rtl="0">
              <a:spcBef>
                <a:spcPts val="1000"/>
              </a:spcBef>
              <a:spcAft>
                <a:spcPts val="0"/>
              </a:spcAft>
              <a:buClr>
                <a:srgbClr val="0000FF"/>
              </a:buClr>
              <a:buSzPts val="2000"/>
              <a:buChar char="•"/>
            </a:pPr>
            <a:r>
              <a:rPr lang="en-US" sz="2000" dirty="0">
                <a:solidFill>
                  <a:srgbClr val="0000FF"/>
                </a:solidFill>
              </a:rPr>
              <a:t>Sarcoidosis</a:t>
            </a:r>
            <a:endParaRPr sz="2000" dirty="0">
              <a:solidFill>
                <a:srgbClr val="0000FF"/>
              </a:solidFill>
            </a:endParaRPr>
          </a:p>
        </p:txBody>
      </p:sp>
      <p:sp>
        <p:nvSpPr>
          <p:cNvPr id="216" name="Google Shape;216;g12f68e62f48_0_0"/>
          <p:cNvSpPr txBox="1"/>
          <p:nvPr/>
        </p:nvSpPr>
        <p:spPr>
          <a:xfrm>
            <a:off x="10546800" y="6242400"/>
            <a:ext cx="16452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Calibri"/>
                <a:ea typeface="Calibri"/>
                <a:cs typeface="Calibri"/>
                <a:sym typeface="Calibri"/>
              </a:rPr>
              <a:t>Tian, 2014</a:t>
            </a:r>
            <a:endParaRPr>
              <a:latin typeface="Calibri"/>
              <a:ea typeface="Calibri"/>
              <a:cs typeface="Calibri"/>
              <a:sym typeface="Calibri"/>
            </a:endParaRPr>
          </a:p>
          <a:p>
            <a:pPr marL="0" lvl="0" indent="0" algn="l" rtl="0">
              <a:spcBef>
                <a:spcPts val="0"/>
              </a:spcBef>
              <a:spcAft>
                <a:spcPts val="0"/>
              </a:spcAft>
              <a:buNone/>
            </a:pPr>
            <a:r>
              <a:rPr lang="en-US">
                <a:latin typeface="Calibri"/>
                <a:ea typeface="Calibri"/>
                <a:cs typeface="Calibri"/>
                <a:sym typeface="Calibri"/>
              </a:rPr>
              <a:t>Dias-Santos, 2014</a:t>
            </a:r>
            <a:endParaRPr>
              <a:latin typeface="Calibri"/>
              <a:ea typeface="Calibri"/>
              <a:cs typeface="Calibri"/>
              <a:sym typeface="Calibri"/>
            </a:endParaRPr>
          </a:p>
        </p:txBody>
      </p:sp>
      <p:sp>
        <p:nvSpPr>
          <p:cNvPr id="217" name="Google Shape;217;g12f68e62f48_0_0"/>
          <p:cNvSpPr txBox="1"/>
          <p:nvPr/>
        </p:nvSpPr>
        <p:spPr>
          <a:xfrm>
            <a:off x="3976200" y="5652675"/>
            <a:ext cx="4239600" cy="47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dirty="0">
                <a:solidFill>
                  <a:srgbClr val="0000FF"/>
                </a:solidFill>
                <a:latin typeface="Calibri"/>
                <a:ea typeface="Calibri"/>
                <a:cs typeface="Calibri"/>
                <a:sym typeface="Calibri"/>
              </a:rPr>
              <a:t>Blue Highlight: may include disc edema</a:t>
            </a:r>
            <a:endParaRPr sz="1900" dirty="0">
              <a:solidFill>
                <a:srgbClr val="0000FF"/>
              </a:solidFill>
              <a:latin typeface="Calibri"/>
              <a:ea typeface="Calibri"/>
              <a:cs typeface="Calibri"/>
              <a:sym typeface="Calibri"/>
            </a:endParaRPr>
          </a:p>
        </p:txBody>
      </p:sp>
      <p:pic>
        <p:nvPicPr>
          <p:cNvPr id="2" name="New Recording 70">
            <a:hlinkClick r:id="" action="ppaction://media"/>
            <a:extLst>
              <a:ext uri="{FF2B5EF4-FFF2-40B4-BE49-F238E27FC236}">
                <a16:creationId xmlns:a16="http://schemas.microsoft.com/office/drawing/2014/main" id="{1E048593-65F2-C60B-BDBD-F0C303B994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13" y="158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3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dirty="0"/>
              <a:t>Nerve Conduction Study </a:t>
            </a:r>
            <a:endParaRPr dirty="0"/>
          </a:p>
        </p:txBody>
      </p:sp>
      <p:sp>
        <p:nvSpPr>
          <p:cNvPr id="224" name="Google Shape;224;p13"/>
          <p:cNvSpPr txBox="1">
            <a:spLocks noGrp="1"/>
          </p:cNvSpPr>
          <p:nvPr>
            <p:ph type="body" idx="1"/>
          </p:nvPr>
        </p:nvSpPr>
        <p:spPr>
          <a:xfrm>
            <a:off x="1162878" y="1690688"/>
            <a:ext cx="9866243" cy="4974272"/>
          </a:xfrm>
          <a:prstGeom prst="rect">
            <a:avLst/>
          </a:prstGeom>
          <a:noFill/>
          <a:ln>
            <a:noFill/>
          </a:ln>
        </p:spPr>
        <p:txBody>
          <a:bodyPr spcFirstLastPara="1" wrap="square" lIns="91425" tIns="45700" rIns="91425" bIns="45700" anchor="t" anchorCtr="0">
            <a:normAutofit/>
          </a:bodyPr>
          <a:lstStyle/>
          <a:p>
            <a:pPr marL="228600" lvl="0" indent="-269875" algn="l" rtl="0">
              <a:lnSpc>
                <a:spcPct val="90000"/>
              </a:lnSpc>
              <a:spcBef>
                <a:spcPts val="0"/>
              </a:spcBef>
              <a:spcAft>
                <a:spcPts val="0"/>
              </a:spcAft>
              <a:buClr>
                <a:schemeClr val="dk1"/>
              </a:buClr>
              <a:buSzPts val="2500"/>
              <a:buChar char="•"/>
            </a:pPr>
            <a:r>
              <a:rPr lang="en-US" sz="2500" dirty="0"/>
              <a:t>Progressive sensorimotor length-dependent demyelinating polyneuropathy and length dependent axonal loss</a:t>
            </a:r>
            <a:endParaRPr sz="3300" dirty="0"/>
          </a:p>
          <a:p>
            <a:pPr marL="0" lvl="0" indent="0" algn="l" rtl="0">
              <a:lnSpc>
                <a:spcPct val="90000"/>
              </a:lnSpc>
              <a:spcBef>
                <a:spcPts val="1000"/>
              </a:spcBef>
              <a:spcAft>
                <a:spcPts val="0"/>
              </a:spcAft>
              <a:buNone/>
            </a:pPr>
            <a:endParaRPr sz="3300" dirty="0"/>
          </a:p>
          <a:p>
            <a:pPr marL="0" lvl="0" indent="0" algn="l" rtl="0">
              <a:lnSpc>
                <a:spcPct val="90000"/>
              </a:lnSpc>
              <a:spcBef>
                <a:spcPts val="1000"/>
              </a:spcBef>
              <a:spcAft>
                <a:spcPts val="0"/>
              </a:spcAft>
              <a:buNone/>
            </a:pPr>
            <a:endParaRPr sz="3300" dirty="0"/>
          </a:p>
          <a:p>
            <a:pPr marL="0" lvl="0" indent="0" algn="l" rtl="0">
              <a:lnSpc>
                <a:spcPct val="90000"/>
              </a:lnSpc>
              <a:spcBef>
                <a:spcPts val="1000"/>
              </a:spcBef>
              <a:spcAft>
                <a:spcPts val="0"/>
              </a:spcAft>
              <a:buClr>
                <a:schemeClr val="dk1"/>
              </a:buClr>
              <a:buSzPts val="2000"/>
              <a:buNone/>
            </a:pPr>
            <a:endParaRPr sz="2500" dirty="0"/>
          </a:p>
        </p:txBody>
      </p:sp>
      <p:pic>
        <p:nvPicPr>
          <p:cNvPr id="3" name="New Recording 29" descr="New Recording 29">
            <a:hlinkClick r:id="" action="ppaction://media"/>
            <a:extLst>
              <a:ext uri="{FF2B5EF4-FFF2-40B4-BE49-F238E27FC236}">
                <a16:creationId xmlns:a16="http://schemas.microsoft.com/office/drawing/2014/main" id="{EA3B7A2E-CD86-3442-BCEA-590EA01708CF}"/>
              </a:ext>
            </a:extLst>
          </p:cNvPr>
          <p:cNvPicPr>
            <a:picLocks noChangeAspect="1"/>
          </p:cNvPicPr>
          <p:nvPr>
            <a:audioFile r:link="rId1"/>
            <p:extLst>
              <p:ext uri="{DAA4B4D4-6D71-4841-9C94-3DE7FCFB9230}">
                <p14:media xmlns:p14="http://schemas.microsoft.com/office/powerpoint/2010/main" r:embed="rId2">
                  <p14:trim st="648.884"/>
                </p14:media>
              </p:ext>
            </p:extLst>
          </p:nvPr>
        </p:nvPicPr>
        <p:blipFill>
          <a:blip r:embed="rId5"/>
          <a:stretch>
            <a:fillRect/>
          </a:stretch>
        </p:blipFill>
        <p:spPr>
          <a:xfrm>
            <a:off x="14288" y="317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71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dirty="0"/>
              <a:t>Further Evaluation</a:t>
            </a:r>
            <a:endParaRPr dirty="0"/>
          </a:p>
        </p:txBody>
      </p:sp>
      <p:sp>
        <p:nvSpPr>
          <p:cNvPr id="231" name="Google Shape;231;p14"/>
          <p:cNvSpPr txBox="1">
            <a:spLocks noGrp="1"/>
          </p:cNvSpPr>
          <p:nvPr>
            <p:ph type="body" idx="1"/>
          </p:nvPr>
        </p:nvSpPr>
        <p:spPr>
          <a:xfrm>
            <a:off x="1487557" y="1810203"/>
            <a:ext cx="9866243" cy="382076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dirty="0"/>
              <a:t>VEGF: 294 (elevated)</a:t>
            </a:r>
            <a:endParaRPr dirty="0"/>
          </a:p>
          <a:p>
            <a:pPr marL="228600" lvl="0" indent="-228600" algn="l" rtl="0">
              <a:lnSpc>
                <a:spcPct val="90000"/>
              </a:lnSpc>
              <a:spcBef>
                <a:spcPts val="1000"/>
              </a:spcBef>
              <a:spcAft>
                <a:spcPts val="0"/>
              </a:spcAft>
              <a:buClr>
                <a:schemeClr val="dk1"/>
              </a:buClr>
              <a:buSzPts val="2800"/>
              <a:buChar char="•"/>
            </a:pPr>
            <a:r>
              <a:rPr lang="en-US" dirty="0" err="1"/>
              <a:t>Plt</a:t>
            </a:r>
            <a:r>
              <a:rPr lang="en-US" dirty="0"/>
              <a:t> count: 500k</a:t>
            </a:r>
            <a:endParaRPr dirty="0"/>
          </a:p>
          <a:p>
            <a:pPr marL="228600" lvl="0" indent="-228600" algn="l" rtl="0">
              <a:lnSpc>
                <a:spcPct val="90000"/>
              </a:lnSpc>
              <a:spcBef>
                <a:spcPts val="1000"/>
              </a:spcBef>
              <a:spcAft>
                <a:spcPts val="0"/>
              </a:spcAft>
              <a:buClr>
                <a:schemeClr val="dk1"/>
              </a:buClr>
              <a:buSzPts val="2800"/>
              <a:buChar char="•"/>
            </a:pPr>
            <a:r>
              <a:rPr lang="en-US" dirty="0"/>
              <a:t>Skeletal survey: multiple sclerotic lesions</a:t>
            </a:r>
            <a:endParaRPr dirty="0"/>
          </a:p>
          <a:p>
            <a:pPr marL="228600" lvl="0" indent="-228600" algn="l" rtl="0">
              <a:lnSpc>
                <a:spcPct val="90000"/>
              </a:lnSpc>
              <a:spcBef>
                <a:spcPts val="1000"/>
              </a:spcBef>
              <a:spcAft>
                <a:spcPts val="0"/>
              </a:spcAft>
              <a:buSzPts val="2800"/>
              <a:buChar char="•"/>
            </a:pPr>
            <a:r>
              <a:rPr lang="en-US" dirty="0"/>
              <a:t>SPEP: IgA lambda gammopathy</a:t>
            </a:r>
            <a:endParaRPr dirty="0"/>
          </a:p>
          <a:p>
            <a:pPr marL="228600" lvl="0" indent="-228600" algn="l" rtl="0">
              <a:lnSpc>
                <a:spcPct val="90000"/>
              </a:lnSpc>
              <a:spcBef>
                <a:spcPts val="1000"/>
              </a:spcBef>
              <a:spcAft>
                <a:spcPts val="0"/>
              </a:spcAft>
              <a:buClr>
                <a:schemeClr val="dk1"/>
              </a:buClr>
              <a:buSzPts val="2800"/>
              <a:buChar char="•"/>
            </a:pPr>
            <a:r>
              <a:rPr lang="en-US" dirty="0"/>
              <a:t>BM biopsy: without evidence of plasma cell dyscrasia</a:t>
            </a:r>
            <a:br>
              <a:rPr lang="en-US" sz="2400" dirty="0"/>
            </a:br>
            <a:br>
              <a:rPr lang="en-US" sz="2400" dirty="0"/>
            </a:br>
            <a:endParaRPr sz="2400" dirty="0"/>
          </a:p>
        </p:txBody>
      </p:sp>
      <p:pic>
        <p:nvPicPr>
          <p:cNvPr id="4" name="New Recording 40">
            <a:hlinkClick r:id="" action="ppaction://media"/>
            <a:extLst>
              <a:ext uri="{FF2B5EF4-FFF2-40B4-BE49-F238E27FC236}">
                <a16:creationId xmlns:a16="http://schemas.microsoft.com/office/drawing/2014/main" id="{C49BCE19-BE46-5B9E-902F-55EDBFC68866}"/>
              </a:ext>
            </a:extLst>
          </p:cNvPr>
          <p:cNvPicPr>
            <a:picLocks noChangeAspect="1"/>
          </p:cNvPicPr>
          <p:nvPr>
            <a:audioFile r:link="rId1"/>
            <p:extLst>
              <p:ext uri="{DAA4B4D4-6D71-4841-9C94-3DE7FCFB9230}">
                <p14:media xmlns:p14="http://schemas.microsoft.com/office/powerpoint/2010/main" r:embed="rId2">
                  <p14:trim st="1228.583" end="1254.4279"/>
                </p14:media>
              </p:ext>
            </p:extLst>
          </p:nvPr>
        </p:nvPicPr>
        <p:blipFill>
          <a:blip r:embed="rId5"/>
          <a:stretch>
            <a:fillRect/>
          </a:stretch>
        </p:blipFill>
        <p:spPr>
          <a:xfrm>
            <a:off x="4763" y="158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40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dirty="0"/>
              <a:t>POEMS Diagnostic Criteria</a:t>
            </a:r>
            <a:endParaRPr dirty="0"/>
          </a:p>
        </p:txBody>
      </p:sp>
      <p:sp>
        <p:nvSpPr>
          <p:cNvPr id="238" name="Google Shape;238;p15"/>
          <p:cNvSpPr txBox="1">
            <a:spLocks noGrp="1"/>
          </p:cNvSpPr>
          <p:nvPr>
            <p:ph type="body" idx="1"/>
          </p:nvPr>
        </p:nvSpPr>
        <p:spPr>
          <a:xfrm>
            <a:off x="1162878" y="1690688"/>
            <a:ext cx="9866243" cy="5167312"/>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US" b="1" dirty="0"/>
              <a:t>2 Major and ≥ 1 Minor Criteria</a:t>
            </a:r>
            <a:endParaRPr dirty="0"/>
          </a:p>
          <a:p>
            <a:pPr marL="228600" lvl="0" indent="-228600" algn="l" rtl="0">
              <a:lnSpc>
                <a:spcPct val="90000"/>
              </a:lnSpc>
              <a:spcBef>
                <a:spcPts val="1000"/>
              </a:spcBef>
              <a:spcAft>
                <a:spcPts val="0"/>
              </a:spcAft>
              <a:buClr>
                <a:schemeClr val="dk1"/>
              </a:buClr>
              <a:buSzPct val="100000"/>
              <a:buChar char="•"/>
            </a:pPr>
            <a:r>
              <a:rPr lang="en-US" dirty="0"/>
              <a:t>Major Criteria:</a:t>
            </a:r>
            <a:endParaRPr dirty="0"/>
          </a:p>
          <a:p>
            <a:pPr marL="685800" lvl="1" indent="-228600" algn="l" rtl="0">
              <a:lnSpc>
                <a:spcPct val="90000"/>
              </a:lnSpc>
              <a:spcBef>
                <a:spcPts val="500"/>
              </a:spcBef>
              <a:spcAft>
                <a:spcPts val="0"/>
              </a:spcAft>
              <a:buClr>
                <a:schemeClr val="dk1"/>
              </a:buClr>
              <a:buSzPct val="100000"/>
              <a:buChar char="•"/>
            </a:pPr>
            <a:r>
              <a:rPr lang="en-US" sz="2000" dirty="0"/>
              <a:t>Polyneuropathy  ✅</a:t>
            </a:r>
            <a:endParaRPr dirty="0"/>
          </a:p>
          <a:p>
            <a:pPr marL="685800" lvl="1" indent="-228600" algn="l" rtl="0">
              <a:lnSpc>
                <a:spcPct val="90000"/>
              </a:lnSpc>
              <a:spcBef>
                <a:spcPts val="500"/>
              </a:spcBef>
              <a:spcAft>
                <a:spcPts val="0"/>
              </a:spcAft>
              <a:buClr>
                <a:schemeClr val="dk1"/>
              </a:buClr>
              <a:buSzPct val="100000"/>
              <a:buChar char="•"/>
            </a:pPr>
            <a:r>
              <a:rPr lang="en-US" sz="20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Monoclonal plasma cell proliferative disorder</a:t>
            </a:r>
            <a:r>
              <a:rPr lang="en-US" sz="2000" dirty="0"/>
              <a:t> ✅</a:t>
            </a:r>
            <a:endParaRPr dirty="0"/>
          </a:p>
          <a:p>
            <a:pPr marL="228600" lvl="0" indent="-228600" algn="l" rtl="0">
              <a:lnSpc>
                <a:spcPct val="90000"/>
              </a:lnSpc>
              <a:spcBef>
                <a:spcPts val="1000"/>
              </a:spcBef>
              <a:spcAft>
                <a:spcPts val="0"/>
              </a:spcAft>
              <a:buClr>
                <a:schemeClr val="dk1"/>
              </a:buClr>
              <a:buSzPct val="100000"/>
              <a:buChar char="•"/>
            </a:pPr>
            <a:r>
              <a:rPr lang="en-US" dirty="0"/>
              <a:t>Minor Criteria:</a:t>
            </a:r>
            <a:endParaRPr dirty="0"/>
          </a:p>
          <a:p>
            <a:pPr marL="685800" lvl="1" indent="-228600" algn="l" rtl="0">
              <a:lnSpc>
                <a:spcPct val="90000"/>
              </a:lnSpc>
              <a:spcBef>
                <a:spcPts val="500"/>
              </a:spcBef>
              <a:spcAft>
                <a:spcPts val="0"/>
              </a:spcAft>
              <a:buClr>
                <a:schemeClr val="dk1"/>
              </a:buClr>
              <a:buSzPct val="100000"/>
              <a:buChar char="•"/>
            </a:pPr>
            <a:r>
              <a:rPr lang="en-US" sz="2000" dirty="0"/>
              <a:t>Sclerotic bone lesions  ✅</a:t>
            </a:r>
            <a:endParaRPr dirty="0"/>
          </a:p>
          <a:p>
            <a:pPr marL="685800" lvl="1" indent="-228600" algn="l" rtl="0">
              <a:lnSpc>
                <a:spcPct val="90000"/>
              </a:lnSpc>
              <a:spcBef>
                <a:spcPts val="500"/>
              </a:spcBef>
              <a:spcAft>
                <a:spcPts val="0"/>
              </a:spcAft>
              <a:buClr>
                <a:schemeClr val="dk1"/>
              </a:buClr>
              <a:buSzPct val="100000"/>
              <a:buChar char="•"/>
            </a:pPr>
            <a:r>
              <a:rPr lang="en-US" sz="2000" dirty="0"/>
              <a:t>Castleman disease  ✅</a:t>
            </a:r>
            <a:endParaRPr dirty="0"/>
          </a:p>
          <a:p>
            <a:pPr marL="685800" lvl="1" indent="-228600" algn="l" rtl="0">
              <a:lnSpc>
                <a:spcPct val="90000"/>
              </a:lnSpc>
              <a:spcBef>
                <a:spcPts val="500"/>
              </a:spcBef>
              <a:spcAft>
                <a:spcPts val="0"/>
              </a:spcAft>
              <a:buClr>
                <a:schemeClr val="dk1"/>
              </a:buClr>
              <a:buSzPct val="100000"/>
              <a:buChar char="•"/>
            </a:pPr>
            <a:r>
              <a:rPr lang="en-US" sz="2000" dirty="0"/>
              <a:t>Organomegaly  ✅</a:t>
            </a:r>
            <a:endParaRPr dirty="0"/>
          </a:p>
          <a:p>
            <a:pPr marL="685800" lvl="1" indent="-228600" algn="l" rtl="0">
              <a:lnSpc>
                <a:spcPct val="90000"/>
              </a:lnSpc>
              <a:spcBef>
                <a:spcPts val="500"/>
              </a:spcBef>
              <a:spcAft>
                <a:spcPts val="0"/>
              </a:spcAft>
              <a:buClr>
                <a:schemeClr val="dk1"/>
              </a:buClr>
              <a:buSzPct val="100000"/>
              <a:buChar char="•"/>
            </a:pPr>
            <a:r>
              <a:rPr lang="en-US" sz="2000" dirty="0"/>
              <a:t>Edema  ✅</a:t>
            </a:r>
            <a:endParaRPr dirty="0"/>
          </a:p>
          <a:p>
            <a:pPr marL="685800" lvl="1" indent="-228600" algn="l" rtl="0">
              <a:lnSpc>
                <a:spcPct val="90000"/>
              </a:lnSpc>
              <a:spcBef>
                <a:spcPts val="500"/>
              </a:spcBef>
              <a:spcAft>
                <a:spcPts val="0"/>
              </a:spcAft>
              <a:buClr>
                <a:schemeClr val="dk1"/>
              </a:buClr>
              <a:buSzPct val="100000"/>
              <a:buChar char="•"/>
            </a:pPr>
            <a:r>
              <a:rPr lang="en-US" sz="2000" dirty="0"/>
              <a:t>Endocrinopathy </a:t>
            </a:r>
            <a:endParaRPr dirty="0"/>
          </a:p>
          <a:p>
            <a:pPr marL="685800" lvl="1" indent="-228600" algn="l" rtl="0">
              <a:lnSpc>
                <a:spcPct val="90000"/>
              </a:lnSpc>
              <a:spcBef>
                <a:spcPts val="500"/>
              </a:spcBef>
              <a:spcAft>
                <a:spcPts val="0"/>
              </a:spcAft>
              <a:buClr>
                <a:schemeClr val="dk1"/>
              </a:buClr>
              <a:buSzPct val="100000"/>
              <a:buChar char="•"/>
            </a:pPr>
            <a:r>
              <a:rPr lang="en-US" sz="2000" dirty="0"/>
              <a:t>Skin changes </a:t>
            </a:r>
            <a:endParaRPr dirty="0"/>
          </a:p>
          <a:p>
            <a:pPr marL="685800" lvl="1" indent="-228600" algn="l" rtl="0">
              <a:lnSpc>
                <a:spcPct val="90000"/>
              </a:lnSpc>
              <a:spcBef>
                <a:spcPts val="500"/>
              </a:spcBef>
              <a:spcAft>
                <a:spcPts val="0"/>
              </a:spcAft>
              <a:buClr>
                <a:schemeClr val="dk1"/>
              </a:buClr>
              <a:buSzPct val="100000"/>
              <a:buChar char="•"/>
            </a:pPr>
            <a:r>
              <a:rPr lang="en-US" sz="2000" dirty="0"/>
              <a:t>Papilledema ✅</a:t>
            </a:r>
            <a:endParaRPr sz="2800" dirty="0"/>
          </a:p>
          <a:p>
            <a:pPr marL="0" lvl="0" indent="0" algn="l" rtl="0">
              <a:lnSpc>
                <a:spcPct val="90000"/>
              </a:lnSpc>
              <a:spcBef>
                <a:spcPts val="1000"/>
              </a:spcBef>
              <a:spcAft>
                <a:spcPts val="0"/>
              </a:spcAft>
              <a:buNone/>
            </a:pPr>
            <a:endParaRPr b="1" dirty="0"/>
          </a:p>
          <a:p>
            <a:pPr marL="0" lvl="0" indent="0" algn="l" rtl="0">
              <a:lnSpc>
                <a:spcPct val="90000"/>
              </a:lnSpc>
              <a:spcBef>
                <a:spcPts val="1000"/>
              </a:spcBef>
              <a:spcAft>
                <a:spcPts val="0"/>
              </a:spcAft>
              <a:buNone/>
            </a:pPr>
            <a:r>
              <a:rPr lang="en-US" sz="2600" b="1" dirty="0"/>
              <a:t>“Papilledema” has been seen in 29-55% of patients with POEMS</a:t>
            </a:r>
            <a:br>
              <a:rPr lang="en-US" dirty="0"/>
            </a:br>
            <a:endParaRPr dirty="0"/>
          </a:p>
        </p:txBody>
      </p:sp>
      <p:sp>
        <p:nvSpPr>
          <p:cNvPr id="239" name="Google Shape;239;p15"/>
          <p:cNvSpPr txBox="1"/>
          <p:nvPr/>
        </p:nvSpPr>
        <p:spPr>
          <a:xfrm>
            <a:off x="10562375" y="6457800"/>
            <a:ext cx="22062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Calibri"/>
                <a:ea typeface="Calibri"/>
                <a:cs typeface="Calibri"/>
                <a:sym typeface="Calibri"/>
              </a:rPr>
              <a:t>Dispenzieri, 1999</a:t>
            </a:r>
            <a:endParaRPr>
              <a:latin typeface="Calibri"/>
              <a:ea typeface="Calibri"/>
              <a:cs typeface="Calibri"/>
              <a:sym typeface="Calibri"/>
            </a:endParaRPr>
          </a:p>
        </p:txBody>
      </p:sp>
      <p:pic>
        <p:nvPicPr>
          <p:cNvPr id="240" name="Google Shape;240;p15"/>
          <p:cNvPicPr preferRelativeResize="0"/>
          <p:nvPr/>
        </p:nvPicPr>
        <p:blipFill rotWithShape="1">
          <a:blip r:embed="rId5">
            <a:alphaModFix/>
          </a:blip>
          <a:srcRect l="32917" r="36729" b="30410"/>
          <a:stretch/>
        </p:blipFill>
        <p:spPr>
          <a:xfrm>
            <a:off x="9247154" y="2593625"/>
            <a:ext cx="2624472" cy="2824151"/>
          </a:xfrm>
          <a:prstGeom prst="rect">
            <a:avLst/>
          </a:prstGeom>
          <a:noFill/>
          <a:ln>
            <a:noFill/>
          </a:ln>
        </p:spPr>
      </p:pic>
      <p:pic>
        <p:nvPicPr>
          <p:cNvPr id="241" name="Google Shape;241;p15"/>
          <p:cNvPicPr preferRelativeResize="0"/>
          <p:nvPr/>
        </p:nvPicPr>
        <p:blipFill rotWithShape="1">
          <a:blip r:embed="rId6">
            <a:alphaModFix/>
          </a:blip>
          <a:srcRect l="39973" t="40403" r="39061" b="9380"/>
          <a:stretch/>
        </p:blipFill>
        <p:spPr>
          <a:xfrm>
            <a:off x="9247150" y="238825"/>
            <a:ext cx="2624475" cy="2624475"/>
          </a:xfrm>
          <a:prstGeom prst="rect">
            <a:avLst/>
          </a:prstGeom>
          <a:noFill/>
          <a:ln>
            <a:noFill/>
          </a:ln>
        </p:spPr>
      </p:pic>
      <p:pic>
        <p:nvPicPr>
          <p:cNvPr id="2" name="New Recording 71">
            <a:hlinkClick r:id="" action="ppaction://media"/>
            <a:extLst>
              <a:ext uri="{FF2B5EF4-FFF2-40B4-BE49-F238E27FC236}">
                <a16:creationId xmlns:a16="http://schemas.microsoft.com/office/drawing/2014/main" id="{A512FEA8-9463-04FE-4536-3D1D53216DC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5399" y="215106"/>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3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dirty="0"/>
              <a:t>Treatment</a:t>
            </a:r>
            <a:endParaRPr sz="5400" dirty="0"/>
          </a:p>
        </p:txBody>
      </p:sp>
      <p:sp>
        <p:nvSpPr>
          <p:cNvPr id="248" name="Google Shape;248;p16"/>
          <p:cNvSpPr txBox="1">
            <a:spLocks noGrp="1"/>
          </p:cNvSpPr>
          <p:nvPr>
            <p:ph type="body" idx="1"/>
          </p:nvPr>
        </p:nvSpPr>
        <p:spPr>
          <a:xfrm>
            <a:off x="1490869" y="1685512"/>
            <a:ext cx="9866243" cy="3820766"/>
          </a:xfrm>
          <a:prstGeom prst="rect">
            <a:avLst/>
          </a:prstGeom>
          <a:noFill/>
          <a:ln>
            <a:noFill/>
          </a:ln>
        </p:spPr>
        <p:txBody>
          <a:bodyPr spcFirstLastPara="1" wrap="square" lIns="91425" tIns="45700" rIns="91425" bIns="45700" anchor="t" anchorCtr="0">
            <a:noAutofit/>
          </a:bodyPr>
          <a:lstStyle/>
          <a:p>
            <a:pPr marL="457200" lvl="0" indent="-501650" algn="l" rtl="0">
              <a:lnSpc>
                <a:spcPct val="90000"/>
              </a:lnSpc>
              <a:spcBef>
                <a:spcPts val="0"/>
              </a:spcBef>
              <a:spcAft>
                <a:spcPts val="0"/>
              </a:spcAft>
              <a:buClr>
                <a:schemeClr val="dk1"/>
              </a:buClr>
              <a:buSzPts val="3100"/>
              <a:buFont typeface="Noto Sans Symbols"/>
              <a:buChar char="▪"/>
            </a:pPr>
            <a:r>
              <a:rPr lang="en-US" sz="3100"/>
              <a:t>General:</a:t>
            </a:r>
            <a:endParaRPr sz="3500"/>
          </a:p>
          <a:p>
            <a:pPr marL="914400" lvl="1" indent="-501650" algn="l" rtl="0">
              <a:lnSpc>
                <a:spcPct val="90000"/>
              </a:lnSpc>
              <a:spcBef>
                <a:spcPts val="500"/>
              </a:spcBef>
              <a:spcAft>
                <a:spcPts val="0"/>
              </a:spcAft>
              <a:buClr>
                <a:schemeClr val="dk1"/>
              </a:buClr>
              <a:buSzPts val="2700"/>
              <a:buFont typeface="Noto Sans Symbols"/>
              <a:buChar char="▪"/>
            </a:pPr>
            <a:r>
              <a:rPr lang="en-US" sz="2700"/>
              <a:t>Limited sclerotic lesions: Radiation therapy</a:t>
            </a:r>
            <a:endParaRPr sz="3100"/>
          </a:p>
          <a:p>
            <a:pPr marL="914400" lvl="1" indent="-501650" algn="l" rtl="0">
              <a:lnSpc>
                <a:spcPct val="90000"/>
              </a:lnSpc>
              <a:spcBef>
                <a:spcPts val="500"/>
              </a:spcBef>
              <a:spcAft>
                <a:spcPts val="0"/>
              </a:spcAft>
              <a:buClr>
                <a:schemeClr val="dk1"/>
              </a:buClr>
              <a:buSzPts val="2700"/>
              <a:buFont typeface="Noto Sans Symbols"/>
              <a:buChar char="▪"/>
            </a:pPr>
            <a:r>
              <a:rPr lang="en-US" sz="2700"/>
              <a:t>Diffuse disease: </a:t>
            </a:r>
            <a:endParaRPr sz="3100"/>
          </a:p>
          <a:p>
            <a:pPr marL="1371600" lvl="2" indent="-501650" algn="l" rtl="0">
              <a:lnSpc>
                <a:spcPct val="90000"/>
              </a:lnSpc>
              <a:spcBef>
                <a:spcPts val="500"/>
              </a:spcBef>
              <a:spcAft>
                <a:spcPts val="0"/>
              </a:spcAft>
              <a:buClr>
                <a:schemeClr val="dk1"/>
              </a:buClr>
              <a:buSzPts val="2300"/>
              <a:buFont typeface="Noto Sans Symbols"/>
              <a:buChar char="▪"/>
            </a:pPr>
            <a:r>
              <a:rPr lang="en-US" sz="2300"/>
              <a:t>Hematopoietic cell transplant</a:t>
            </a:r>
            <a:endParaRPr sz="2700"/>
          </a:p>
          <a:p>
            <a:pPr marL="1371600" lvl="2" indent="-501650" algn="l" rtl="0">
              <a:lnSpc>
                <a:spcPct val="90000"/>
              </a:lnSpc>
              <a:spcBef>
                <a:spcPts val="500"/>
              </a:spcBef>
              <a:spcAft>
                <a:spcPts val="0"/>
              </a:spcAft>
              <a:buClr>
                <a:schemeClr val="dk1"/>
              </a:buClr>
              <a:buSzPts val="2300"/>
              <a:buFont typeface="Noto Sans Symbols"/>
              <a:buChar char="▪"/>
            </a:pPr>
            <a:r>
              <a:rPr lang="en-US" sz="2300"/>
              <a:t>Chemotherapy: melphalan, lenalidomide, bortezomib, daratumumab, steroids</a:t>
            </a:r>
            <a:endParaRPr sz="2700"/>
          </a:p>
          <a:p>
            <a:pPr marL="457200" lvl="0" indent="-501650" algn="l" rtl="0">
              <a:lnSpc>
                <a:spcPct val="90000"/>
              </a:lnSpc>
              <a:spcBef>
                <a:spcPts val="1000"/>
              </a:spcBef>
              <a:spcAft>
                <a:spcPts val="0"/>
              </a:spcAft>
              <a:buClr>
                <a:schemeClr val="dk1"/>
              </a:buClr>
              <a:buSzPts val="3100"/>
              <a:buFont typeface="Noto Sans Symbols"/>
              <a:buChar char="▪"/>
            </a:pPr>
            <a:r>
              <a:rPr lang="en-US" sz="3100"/>
              <a:t>Response markers:</a:t>
            </a:r>
            <a:endParaRPr sz="3500"/>
          </a:p>
          <a:p>
            <a:pPr marL="914400" lvl="1" indent="-501650" algn="l" rtl="0">
              <a:lnSpc>
                <a:spcPct val="90000"/>
              </a:lnSpc>
              <a:spcBef>
                <a:spcPts val="500"/>
              </a:spcBef>
              <a:spcAft>
                <a:spcPts val="0"/>
              </a:spcAft>
              <a:buClr>
                <a:schemeClr val="dk1"/>
              </a:buClr>
              <a:buSzPts val="2700"/>
              <a:buFont typeface="Noto Sans Symbols"/>
              <a:buChar char="▪"/>
            </a:pPr>
            <a:r>
              <a:rPr lang="en-US" sz="2700"/>
              <a:t>Serum paraprotein levels, PET scans, CBC, VEGF</a:t>
            </a:r>
            <a:endParaRPr sz="3100"/>
          </a:p>
          <a:p>
            <a:pPr marL="228600" lvl="0" indent="0" algn="l" rtl="0">
              <a:lnSpc>
                <a:spcPct val="90000"/>
              </a:lnSpc>
              <a:spcBef>
                <a:spcPts val="1000"/>
              </a:spcBef>
              <a:spcAft>
                <a:spcPts val="0"/>
              </a:spcAft>
              <a:buNone/>
            </a:pPr>
            <a:endParaRPr sz="3100"/>
          </a:p>
        </p:txBody>
      </p:sp>
      <p:sp>
        <p:nvSpPr>
          <p:cNvPr id="249" name="Google Shape;249;p16"/>
          <p:cNvSpPr txBox="1"/>
          <p:nvPr/>
        </p:nvSpPr>
        <p:spPr>
          <a:xfrm>
            <a:off x="9985675" y="6182600"/>
            <a:ext cx="2976900" cy="5355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Clr>
                <a:schemeClr val="dk1"/>
              </a:buClr>
              <a:buSzPts val="1100"/>
              <a:buFont typeface="Arial"/>
              <a:buNone/>
            </a:pPr>
            <a:r>
              <a:rPr lang="en-US" sz="1200" dirty="0" err="1">
                <a:solidFill>
                  <a:schemeClr val="dk1"/>
                </a:solidFill>
              </a:rPr>
              <a:t>Dispenzieri</a:t>
            </a:r>
            <a:r>
              <a:rPr lang="en-US" sz="1200" dirty="0">
                <a:solidFill>
                  <a:schemeClr val="dk1"/>
                </a:solidFill>
              </a:rPr>
              <a:t>, 2012</a:t>
            </a: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Rajkumar, UpToDate, 2022</a:t>
            </a:r>
            <a:endParaRPr sz="1200" dirty="0">
              <a:latin typeface="Calibri"/>
              <a:ea typeface="Calibri"/>
              <a:cs typeface="Calibri"/>
              <a:sym typeface="Calibri"/>
            </a:endParaRPr>
          </a:p>
        </p:txBody>
      </p:sp>
      <p:pic>
        <p:nvPicPr>
          <p:cNvPr id="3" name="New Recording 32" descr="New Recording 32">
            <a:hlinkClick r:id="" action="ppaction://media"/>
            <a:extLst>
              <a:ext uri="{FF2B5EF4-FFF2-40B4-BE49-F238E27FC236}">
                <a16:creationId xmlns:a16="http://schemas.microsoft.com/office/drawing/2014/main" id="{EA1EE953-11DE-4446-BA2B-B362A036C5F6}"/>
              </a:ext>
            </a:extLst>
          </p:cNvPr>
          <p:cNvPicPr>
            <a:picLocks noChangeAspect="1"/>
          </p:cNvPicPr>
          <p:nvPr>
            <a:audioFile r:link="rId1"/>
            <p:extLst>
              <p:ext uri="{DAA4B4D4-6D71-4841-9C94-3DE7FCFB9230}">
                <p14:media xmlns:p14="http://schemas.microsoft.com/office/powerpoint/2010/main" r:embed="rId2">
                  <p14:trim st="523.2003"/>
                </p14:media>
              </p:ext>
            </p:extLst>
          </p:nvPr>
        </p:nvPicPr>
        <p:blipFill>
          <a:blip r:embed="rId5"/>
          <a:stretch>
            <a:fillRect/>
          </a:stretch>
        </p:blipFill>
        <p:spPr>
          <a:xfrm>
            <a:off x="14288" y="1588"/>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51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g132b6a6066f_0_8"/>
          <p:cNvSpPr txBox="1">
            <a:spLocks noGrp="1"/>
          </p:cNvSpPr>
          <p:nvPr>
            <p:ph type="title"/>
          </p:nvPr>
        </p:nvSpPr>
        <p:spPr>
          <a:xfrm>
            <a:off x="587400" y="493863"/>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Treatment response to daratumumab, bortezomib, &amp; dexamethasone </a:t>
            </a:r>
          </a:p>
        </p:txBody>
      </p:sp>
      <p:sp>
        <p:nvSpPr>
          <p:cNvPr id="256" name="Google Shape;256;g132b6a6066f_0_8"/>
          <p:cNvSpPr txBox="1">
            <a:spLocks noGrp="1"/>
          </p:cNvSpPr>
          <p:nvPr>
            <p:ph type="body" idx="1"/>
          </p:nvPr>
        </p:nvSpPr>
        <p:spPr>
          <a:xfrm>
            <a:off x="739800" y="1872450"/>
            <a:ext cx="4986600" cy="38208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dirty="0"/>
              <a:t>3 months prior to therapy:</a:t>
            </a:r>
          </a:p>
          <a:p>
            <a:pPr marL="0" lvl="0" indent="0" algn="l" rtl="0">
              <a:spcBef>
                <a:spcPts val="1000"/>
              </a:spcBef>
              <a:spcAft>
                <a:spcPts val="0"/>
              </a:spcAft>
              <a:buNone/>
            </a:pPr>
            <a:r>
              <a:rPr lang="en-US" sz="2000" dirty="0"/>
              <a:t>VEGF 294 </a:t>
            </a:r>
            <a:r>
              <a:rPr lang="en-US" sz="2000" dirty="0" err="1"/>
              <a:t>pg</a:t>
            </a:r>
            <a:r>
              <a:rPr lang="en-US" sz="2000" dirty="0"/>
              <a:t>/mL (high)</a:t>
            </a:r>
            <a:endParaRPr sz="2000"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en-US" dirty="0"/>
              <a:t>7 months after therapy:</a:t>
            </a:r>
            <a:endParaRPr dirty="0"/>
          </a:p>
          <a:p>
            <a:pPr marL="0" lvl="0" indent="0" algn="l" rtl="0">
              <a:spcBef>
                <a:spcPts val="1000"/>
              </a:spcBef>
              <a:spcAft>
                <a:spcPts val="0"/>
              </a:spcAft>
              <a:buNone/>
            </a:pPr>
            <a:r>
              <a:rPr lang="en-US" sz="2000" dirty="0"/>
              <a:t>VEGF 28.5 </a:t>
            </a:r>
            <a:r>
              <a:rPr lang="en-US" sz="2000" dirty="0" err="1"/>
              <a:t>pg</a:t>
            </a:r>
            <a:r>
              <a:rPr lang="en-US" sz="2000" dirty="0"/>
              <a:t>/mL (normal)</a:t>
            </a:r>
            <a:endParaRPr sz="2000" dirty="0"/>
          </a:p>
        </p:txBody>
      </p:sp>
      <p:pic>
        <p:nvPicPr>
          <p:cNvPr id="257" name="Google Shape;257;g132b6a6066f_0_8"/>
          <p:cNvPicPr preferRelativeResize="0"/>
          <p:nvPr/>
        </p:nvPicPr>
        <p:blipFill rotWithShape="1">
          <a:blip r:embed="rId5">
            <a:alphaModFix/>
          </a:blip>
          <a:srcRect t="4284" r="4030" b="10018"/>
          <a:stretch/>
        </p:blipFill>
        <p:spPr>
          <a:xfrm>
            <a:off x="6605081" y="4440410"/>
            <a:ext cx="5750270" cy="2522642"/>
          </a:xfrm>
          <a:prstGeom prst="rect">
            <a:avLst/>
          </a:prstGeom>
          <a:noFill/>
          <a:ln>
            <a:noFill/>
          </a:ln>
        </p:spPr>
      </p:pic>
      <p:pic>
        <p:nvPicPr>
          <p:cNvPr id="258" name="Google Shape;258;g132b6a6066f_0_8"/>
          <p:cNvPicPr preferRelativeResize="0"/>
          <p:nvPr/>
        </p:nvPicPr>
        <p:blipFill rotWithShape="1">
          <a:blip r:embed="rId6">
            <a:alphaModFix/>
          </a:blip>
          <a:srcRect l="4915" t="14280" r="3542" b="6165"/>
          <a:stretch/>
        </p:blipFill>
        <p:spPr>
          <a:xfrm>
            <a:off x="6611905" y="2227634"/>
            <a:ext cx="5750268" cy="2388309"/>
          </a:xfrm>
          <a:prstGeom prst="rect">
            <a:avLst/>
          </a:prstGeom>
          <a:noFill/>
          <a:ln>
            <a:noFill/>
          </a:ln>
        </p:spPr>
      </p:pic>
      <p:pic>
        <p:nvPicPr>
          <p:cNvPr id="4" name="New Recording 43">
            <a:hlinkClick r:id="" action="ppaction://media"/>
            <a:extLst>
              <a:ext uri="{FF2B5EF4-FFF2-40B4-BE49-F238E27FC236}">
                <a16:creationId xmlns:a16="http://schemas.microsoft.com/office/drawing/2014/main" id="{1C979CFC-AAA7-A112-143F-2DE9C51C3785}"/>
              </a:ext>
            </a:extLst>
          </p:cNvPr>
          <p:cNvPicPr>
            <a:picLocks noChangeAspect="1"/>
          </p:cNvPicPr>
          <p:nvPr>
            <a:audioFile r:link="rId1"/>
            <p:extLst>
              <p:ext uri="{DAA4B4D4-6D71-4841-9C94-3DE7FCFB9230}">
                <p14:media xmlns:p14="http://schemas.microsoft.com/office/powerpoint/2010/main" r:embed="rId2">
                  <p14:trim st="1503.3939" end="1552.6998"/>
                </p14:media>
              </p:ext>
            </p:extLst>
          </p:nvPr>
        </p:nvPicPr>
        <p:blipFill>
          <a:blip r:embed="rId7"/>
          <a:stretch>
            <a:fillRect/>
          </a:stretch>
        </p:blipFill>
        <p:spPr>
          <a:xfrm>
            <a:off x="6350" y="0"/>
            <a:ext cx="812800" cy="812800"/>
          </a:xfrm>
          <a:prstGeom prst="rect">
            <a:avLst/>
          </a:prstGeom>
        </p:spPr>
      </p:pic>
      <p:sp>
        <p:nvSpPr>
          <p:cNvPr id="2" name="TextBox 1">
            <a:extLst>
              <a:ext uri="{FF2B5EF4-FFF2-40B4-BE49-F238E27FC236}">
                <a16:creationId xmlns:a16="http://schemas.microsoft.com/office/drawing/2014/main" id="{AA7EFD91-961B-7AC1-94C2-7034EC6F1424}"/>
              </a:ext>
            </a:extLst>
          </p:cNvPr>
          <p:cNvSpPr txBox="1"/>
          <p:nvPr/>
        </p:nvSpPr>
        <p:spPr>
          <a:xfrm>
            <a:off x="6611905" y="2227634"/>
            <a:ext cx="2659095" cy="307777"/>
          </a:xfrm>
          <a:prstGeom prst="rect">
            <a:avLst/>
          </a:prstGeom>
          <a:noFill/>
        </p:spPr>
        <p:txBody>
          <a:bodyPr wrap="square" rtlCol="0">
            <a:spAutoFit/>
          </a:bodyPr>
          <a:lstStyle/>
          <a:p>
            <a:r>
              <a:rPr lang="en-US" dirty="0">
                <a:solidFill>
                  <a:schemeClr val="bg1"/>
                </a:solidFill>
              </a:rPr>
              <a:t>3 months prior to therapy</a:t>
            </a:r>
          </a:p>
        </p:txBody>
      </p:sp>
      <p:sp>
        <p:nvSpPr>
          <p:cNvPr id="3" name="TextBox 2">
            <a:extLst>
              <a:ext uri="{FF2B5EF4-FFF2-40B4-BE49-F238E27FC236}">
                <a16:creationId xmlns:a16="http://schemas.microsoft.com/office/drawing/2014/main" id="{3D217262-7528-0846-1CE3-C79268B4452F}"/>
              </a:ext>
            </a:extLst>
          </p:cNvPr>
          <p:cNvSpPr txBox="1"/>
          <p:nvPr/>
        </p:nvSpPr>
        <p:spPr>
          <a:xfrm>
            <a:off x="7505700" y="2313426"/>
            <a:ext cx="184731" cy="307777"/>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7226D6D7-2B29-099A-307F-F01FDDEDF21D}"/>
              </a:ext>
            </a:extLst>
          </p:cNvPr>
          <p:cNvSpPr txBox="1"/>
          <p:nvPr/>
        </p:nvSpPr>
        <p:spPr>
          <a:xfrm>
            <a:off x="6598259" y="4635265"/>
            <a:ext cx="2659095" cy="307777"/>
          </a:xfrm>
          <a:prstGeom prst="rect">
            <a:avLst/>
          </a:prstGeom>
          <a:noFill/>
        </p:spPr>
        <p:txBody>
          <a:bodyPr wrap="square" rtlCol="0">
            <a:spAutoFit/>
          </a:bodyPr>
          <a:lstStyle/>
          <a:p>
            <a:r>
              <a:rPr lang="en-US" dirty="0">
                <a:solidFill>
                  <a:schemeClr val="bg1"/>
                </a:solidFill>
              </a:rPr>
              <a:t>7 months after therapy initiation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84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Arial"/>
              <a:buNone/>
            </a:pPr>
            <a:r>
              <a:rPr lang="en-US" sz="4400" dirty="0"/>
              <a:t>Learning Points</a:t>
            </a:r>
            <a:endParaRPr sz="4400" dirty="0"/>
          </a:p>
        </p:txBody>
      </p:sp>
      <p:sp>
        <p:nvSpPr>
          <p:cNvPr id="265" name="Google Shape;265;p17"/>
          <p:cNvSpPr txBox="1">
            <a:spLocks noGrp="1"/>
          </p:cNvSpPr>
          <p:nvPr>
            <p:ph type="body" idx="1"/>
          </p:nvPr>
        </p:nvSpPr>
        <p:spPr>
          <a:xfrm>
            <a:off x="1162878" y="1722697"/>
            <a:ext cx="9866243" cy="3820766"/>
          </a:xfrm>
          <a:prstGeom prst="rect">
            <a:avLst/>
          </a:prstGeom>
          <a:noFill/>
          <a:ln>
            <a:noFill/>
          </a:ln>
        </p:spPr>
        <p:txBody>
          <a:bodyPr spcFirstLastPara="1" wrap="square" lIns="91425" tIns="45700" rIns="91425" bIns="45700" anchor="t" anchorCtr="0">
            <a:normAutofit fontScale="70000" lnSpcReduction="20000"/>
          </a:bodyPr>
          <a:lstStyle/>
          <a:p>
            <a:pPr marL="228600" lvl="0" indent="-228600" algn="l" rtl="0">
              <a:lnSpc>
                <a:spcPct val="120000"/>
              </a:lnSpc>
              <a:spcBef>
                <a:spcPts val="0"/>
              </a:spcBef>
              <a:spcAft>
                <a:spcPts val="0"/>
              </a:spcAft>
              <a:buClr>
                <a:schemeClr val="dk1"/>
              </a:buClr>
              <a:buSzPct val="100000"/>
              <a:buChar char="•"/>
            </a:pPr>
            <a:r>
              <a:rPr lang="en-US" dirty="0"/>
              <a:t>Diagnosis of disc edema can be approached anatomically, separating the disorder into papilledema, anterior optic neuropathy, and </a:t>
            </a:r>
            <a:r>
              <a:rPr lang="en-US" dirty="0" err="1"/>
              <a:t>pseudopapilledema</a:t>
            </a:r>
            <a:endParaRPr lang="en-US" dirty="0"/>
          </a:p>
          <a:p>
            <a:pPr marL="228600" lvl="0" indent="-228600" algn="l" rtl="0">
              <a:lnSpc>
                <a:spcPct val="120000"/>
              </a:lnSpc>
              <a:spcBef>
                <a:spcPts val="0"/>
              </a:spcBef>
              <a:spcAft>
                <a:spcPts val="0"/>
              </a:spcAft>
              <a:buClr>
                <a:schemeClr val="dk1"/>
              </a:buClr>
              <a:buSzPct val="100000"/>
              <a:buChar char="•"/>
            </a:pPr>
            <a:endParaRPr dirty="0"/>
          </a:p>
          <a:p>
            <a:pPr marL="228600" lvl="0" indent="-228600" algn="l" rtl="0">
              <a:lnSpc>
                <a:spcPct val="120000"/>
              </a:lnSpc>
              <a:spcBef>
                <a:spcPts val="0"/>
              </a:spcBef>
              <a:spcAft>
                <a:spcPts val="0"/>
              </a:spcAft>
              <a:buClr>
                <a:schemeClr val="dk1"/>
              </a:buClr>
              <a:buSzPct val="100000"/>
              <a:buChar char="•"/>
            </a:pPr>
            <a:r>
              <a:rPr lang="en-US" dirty="0"/>
              <a:t>Disc edema with a normal opening pressure, normal MRI, and lack of response to acetazolamide should lead to a broader differential than IIH</a:t>
            </a:r>
          </a:p>
          <a:p>
            <a:pPr marL="228600" lvl="0" indent="-228600" algn="l" rtl="0">
              <a:lnSpc>
                <a:spcPct val="120000"/>
              </a:lnSpc>
              <a:spcBef>
                <a:spcPts val="0"/>
              </a:spcBef>
              <a:spcAft>
                <a:spcPts val="0"/>
              </a:spcAft>
              <a:buClr>
                <a:schemeClr val="dk1"/>
              </a:buClr>
              <a:buSzPct val="100000"/>
              <a:buChar char="•"/>
            </a:pPr>
            <a:endParaRPr dirty="0"/>
          </a:p>
          <a:p>
            <a:pPr marL="228600" lvl="0" indent="-228600" algn="l" rtl="0">
              <a:lnSpc>
                <a:spcPct val="120000"/>
              </a:lnSpc>
              <a:spcBef>
                <a:spcPts val="0"/>
              </a:spcBef>
              <a:spcAft>
                <a:spcPts val="0"/>
              </a:spcAft>
              <a:buSzPct val="100000"/>
              <a:buChar char="•"/>
            </a:pPr>
            <a:r>
              <a:rPr lang="en-US" dirty="0"/>
              <a:t>POEMS syndrome includes a constellation of symptoms that always includes polyneuropathy and a monoclonal plasma cell disorder, but often also includes disc edema</a:t>
            </a:r>
          </a:p>
          <a:p>
            <a:pPr marL="228600" lvl="0" indent="-228600" algn="l" rtl="0">
              <a:lnSpc>
                <a:spcPct val="120000"/>
              </a:lnSpc>
              <a:spcBef>
                <a:spcPts val="0"/>
              </a:spcBef>
              <a:spcAft>
                <a:spcPts val="0"/>
              </a:spcAft>
              <a:buSzPct val="100000"/>
              <a:buChar char="•"/>
            </a:pPr>
            <a:endParaRPr lang="en-US" dirty="0">
              <a:solidFill>
                <a:srgbClr val="FF0000"/>
              </a:solidFill>
            </a:endParaRPr>
          </a:p>
          <a:p>
            <a:pPr marL="228600" lvl="0" indent="-228600" algn="l" rtl="0">
              <a:lnSpc>
                <a:spcPct val="120000"/>
              </a:lnSpc>
              <a:spcBef>
                <a:spcPts val="0"/>
              </a:spcBef>
              <a:spcAft>
                <a:spcPts val="0"/>
              </a:spcAft>
              <a:buSzPct val="100000"/>
              <a:buChar char="•"/>
            </a:pPr>
            <a:r>
              <a:rPr lang="en-US" dirty="0"/>
              <a:t>Disc edema in POEMS should improve with treatment (steroids, chemotherapy/anti-VEGF agent, radiation, stem cell transplant) </a:t>
            </a:r>
            <a:endParaRPr sz="2400" dirty="0"/>
          </a:p>
        </p:txBody>
      </p:sp>
      <p:pic>
        <p:nvPicPr>
          <p:cNvPr id="2" name="New Recording 34" descr="New Recording 34">
            <a:hlinkClick r:id="" action="ppaction://media"/>
            <a:extLst>
              <a:ext uri="{FF2B5EF4-FFF2-40B4-BE49-F238E27FC236}">
                <a16:creationId xmlns:a16="http://schemas.microsoft.com/office/drawing/2014/main" id="{A867D8B0-D1A7-4A45-BDD9-6CD63CF959B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53800" y="568007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0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Arial"/>
              <a:buNone/>
            </a:pPr>
            <a:r>
              <a:rPr lang="en-US" sz="4400" dirty="0"/>
              <a:t>References</a:t>
            </a:r>
            <a:endParaRPr dirty="0"/>
          </a:p>
        </p:txBody>
      </p:sp>
      <p:sp>
        <p:nvSpPr>
          <p:cNvPr id="272" name="Google Shape;272;p18"/>
          <p:cNvSpPr txBox="1">
            <a:spLocks noGrp="1"/>
          </p:cNvSpPr>
          <p:nvPr>
            <p:ph type="body" idx="1"/>
          </p:nvPr>
        </p:nvSpPr>
        <p:spPr>
          <a:xfrm>
            <a:off x="1308295" y="1685511"/>
            <a:ext cx="9917723" cy="3983769"/>
          </a:xfrm>
          <a:prstGeom prst="rect">
            <a:avLst/>
          </a:prstGeom>
          <a:noFill/>
          <a:ln>
            <a:noFill/>
          </a:ln>
        </p:spPr>
        <p:txBody>
          <a:bodyPr spcFirstLastPara="1" wrap="square" lIns="91425" tIns="45700" rIns="91425" bIns="45700" anchor="t" anchorCtr="0">
            <a:normAutofit/>
          </a:bodyPr>
          <a:lstStyle/>
          <a:p>
            <a:pPr marL="101600" lvl="0" indent="0" algn="l" rtl="0">
              <a:lnSpc>
                <a:spcPct val="90000"/>
              </a:lnSpc>
              <a:spcBef>
                <a:spcPts val="0"/>
              </a:spcBef>
              <a:spcAft>
                <a:spcPts val="0"/>
              </a:spcAft>
              <a:buClr>
                <a:schemeClr val="dk1"/>
              </a:buClr>
              <a:buSzPts val="1100"/>
              <a:buFont typeface="Arial"/>
              <a:buNone/>
            </a:pPr>
            <a:endParaRPr sz="1600" dirty="0"/>
          </a:p>
          <a:p>
            <a:pPr marL="457200" lvl="0" indent="-355600" algn="l" rtl="0">
              <a:lnSpc>
                <a:spcPct val="90000"/>
              </a:lnSpc>
              <a:spcBef>
                <a:spcPts val="0"/>
              </a:spcBef>
              <a:spcAft>
                <a:spcPts val="0"/>
              </a:spcAft>
              <a:buClr>
                <a:schemeClr val="dk1"/>
              </a:buClr>
              <a:buSzPts val="1100"/>
              <a:buFont typeface="Arial"/>
              <a:buNone/>
            </a:pPr>
            <a:r>
              <a:rPr lang="en-US" sz="1600" dirty="0"/>
              <a:t>1. Dias-Santos A, Ferreira J, Cunha JP. Macular and optic disc edema and retinal vascular leakage in familial amyloid polyneuropathy with a transthyretin Val30Met mutation: a case report. J Med Case Rep. 2014;8:327. doi:10.1186/1752-1947-8-327</a:t>
            </a:r>
            <a:endParaRPr sz="1600" dirty="0"/>
          </a:p>
          <a:p>
            <a:pPr marL="457200" lvl="0" indent="-355600" algn="l" rtl="0">
              <a:lnSpc>
                <a:spcPct val="90000"/>
              </a:lnSpc>
              <a:spcBef>
                <a:spcPts val="0"/>
              </a:spcBef>
              <a:spcAft>
                <a:spcPts val="0"/>
              </a:spcAft>
              <a:buClr>
                <a:schemeClr val="dk1"/>
              </a:buClr>
              <a:buSzPts val="1100"/>
              <a:buFont typeface="Arial"/>
              <a:buNone/>
            </a:pPr>
            <a:r>
              <a:rPr lang="en-US" sz="1600" dirty="0"/>
              <a:t>2. </a:t>
            </a:r>
            <a:r>
              <a:rPr lang="en-US" sz="1600" dirty="0" err="1"/>
              <a:t>Dispenzieri</a:t>
            </a:r>
            <a:r>
              <a:rPr lang="en-US" sz="1600" dirty="0"/>
              <a:t> A. How I treat POEMS syndrome. Blood. 2012;119(24):5650-5658. doi:10.1182/blood-2012-03-378992</a:t>
            </a:r>
            <a:endParaRPr sz="1600" dirty="0"/>
          </a:p>
          <a:p>
            <a:pPr marL="457200" lvl="0" indent="-355600" algn="l" rtl="0">
              <a:lnSpc>
                <a:spcPct val="90000"/>
              </a:lnSpc>
              <a:spcBef>
                <a:spcPts val="0"/>
              </a:spcBef>
              <a:spcAft>
                <a:spcPts val="0"/>
              </a:spcAft>
              <a:buClr>
                <a:schemeClr val="dk1"/>
              </a:buClr>
              <a:buSzPts val="1100"/>
              <a:buFont typeface="Arial"/>
              <a:buNone/>
            </a:pPr>
            <a:r>
              <a:rPr lang="en-US" sz="1600" dirty="0"/>
              <a:t>3. </a:t>
            </a:r>
            <a:r>
              <a:rPr lang="en-US" sz="1600" dirty="0" err="1"/>
              <a:t>Dispenzieri</a:t>
            </a:r>
            <a:r>
              <a:rPr lang="en-US" sz="1600" dirty="0"/>
              <a:t> A, Kyle RA, Lacy MQ, et al. POEMS syndrome: definitions and long-term outcome: Presented in abstract form at the 41st annual meeting of the American Society of Hematology, New Orleans, LA, December 3-7, 1999. Blood. 2003;101(7):2496-2506. doi:10.1182/blood-2002-07-2299</a:t>
            </a:r>
          </a:p>
          <a:p>
            <a:pPr marL="457200" lvl="0" indent="-355600" algn="l" rtl="0">
              <a:lnSpc>
                <a:spcPct val="90000"/>
              </a:lnSpc>
              <a:spcBef>
                <a:spcPts val="0"/>
              </a:spcBef>
              <a:spcAft>
                <a:spcPts val="0"/>
              </a:spcAft>
              <a:buClr>
                <a:schemeClr val="dk1"/>
              </a:buClr>
              <a:buSzPts val="1100"/>
              <a:buFont typeface="Arial"/>
              <a:buNone/>
            </a:pPr>
            <a:r>
              <a:rPr lang="en-US" sz="1600" dirty="0"/>
              <a:t>4. Ehsan N, Zahra F. Castleman Disease. In: </a:t>
            </a:r>
            <a:r>
              <a:rPr lang="en-US" sz="1600" dirty="0" err="1"/>
              <a:t>StatPearls</a:t>
            </a:r>
            <a:r>
              <a:rPr lang="en-US" sz="1600" dirty="0"/>
              <a:t>. </a:t>
            </a:r>
            <a:r>
              <a:rPr lang="en-US" sz="1600" dirty="0" err="1"/>
              <a:t>StatPearls</a:t>
            </a:r>
            <a:r>
              <a:rPr lang="en-US" sz="1600" dirty="0"/>
              <a:t> Publishing; 2022. </a:t>
            </a:r>
            <a:r>
              <a:rPr lang="en-US" sz="1600" dirty="0">
                <a:hlinkClick r:id="rId3"/>
              </a:rPr>
              <a:t>http://www.ncbi.nlm.nih.gov/books/NBK576394/</a:t>
            </a:r>
            <a:endParaRPr lang="en-US" sz="1600" dirty="0"/>
          </a:p>
          <a:p>
            <a:pPr marL="457200" lvl="0" indent="-355600" algn="l" rtl="0">
              <a:lnSpc>
                <a:spcPct val="90000"/>
              </a:lnSpc>
              <a:spcBef>
                <a:spcPts val="0"/>
              </a:spcBef>
              <a:spcAft>
                <a:spcPts val="0"/>
              </a:spcAft>
              <a:buClr>
                <a:schemeClr val="dk1"/>
              </a:buClr>
              <a:buSzPts val="1100"/>
              <a:buFont typeface="Arial"/>
              <a:buNone/>
            </a:pPr>
            <a:r>
              <a:rPr lang="en-US" sz="1600" dirty="0"/>
              <a:t>5. Liu GT, Volpe NJ, </a:t>
            </a:r>
            <a:r>
              <a:rPr lang="en-US" sz="1600" dirty="0" err="1"/>
              <a:t>Galetta</a:t>
            </a:r>
            <a:r>
              <a:rPr lang="en-US" sz="1600" dirty="0"/>
              <a:t> SL. Optic Disc Swelling: Papilledema and Other Causes. In: Liu, Volpe, and </a:t>
            </a:r>
            <a:r>
              <a:rPr lang="en-US" sz="1600" dirty="0" err="1"/>
              <a:t>Galetta’s</a:t>
            </a:r>
            <a:r>
              <a:rPr lang="en-US" sz="1600" dirty="0"/>
              <a:t> Neuro-Ophthalmology. 3rd ed. Elsevier; 2019:197-200.</a:t>
            </a:r>
          </a:p>
          <a:p>
            <a:pPr marL="457200" lvl="0" indent="-355600" algn="l" rtl="0">
              <a:lnSpc>
                <a:spcPct val="90000"/>
              </a:lnSpc>
              <a:spcBef>
                <a:spcPts val="0"/>
              </a:spcBef>
              <a:spcAft>
                <a:spcPts val="0"/>
              </a:spcAft>
              <a:buClr>
                <a:schemeClr val="dk1"/>
              </a:buClr>
              <a:buSzPts val="1100"/>
              <a:buFont typeface="Arial"/>
              <a:buNone/>
            </a:pPr>
            <a:r>
              <a:rPr lang="en-US" sz="1600" dirty="0"/>
              <a:t>6. Rajkumar SV. POEMS syndrome. UpToDate. https://</a:t>
            </a:r>
            <a:r>
              <a:rPr lang="en-US" sz="1600" dirty="0" err="1"/>
              <a:t>www.uptodate.com</a:t>
            </a:r>
            <a:r>
              <a:rPr lang="en-US" sz="1600" dirty="0"/>
              <a:t>/contents/</a:t>
            </a:r>
            <a:r>
              <a:rPr lang="en-US" sz="1600" dirty="0" err="1"/>
              <a:t>poems-syndrome?search</a:t>
            </a:r>
            <a:r>
              <a:rPr lang="en-US" sz="1600" dirty="0"/>
              <a:t>=castleman%20disease&amp;topicRef=117312&amp;source=see_link#H29</a:t>
            </a:r>
            <a:endParaRPr sz="1600" dirty="0"/>
          </a:p>
          <a:p>
            <a:pPr marL="457200" lvl="0" indent="-355600" algn="l" rtl="0">
              <a:lnSpc>
                <a:spcPct val="90000"/>
              </a:lnSpc>
              <a:spcBef>
                <a:spcPts val="0"/>
              </a:spcBef>
              <a:spcAft>
                <a:spcPts val="0"/>
              </a:spcAft>
              <a:buClr>
                <a:schemeClr val="dk1"/>
              </a:buClr>
              <a:buSzPts val="1100"/>
              <a:buFont typeface="Arial"/>
              <a:buNone/>
            </a:pPr>
            <a:r>
              <a:rPr lang="en-US" sz="1600" dirty="0"/>
              <a:t>7. Tian G, Jing Y, Jiang H, Wang J, Zhang X. Papilledema as the Initial Presentation of Castleman Disease. Journal of Neuro-Ophthalmology. 2014;34(2):169-172. doi:10.1097/WNO.0000000000000096</a:t>
            </a:r>
            <a:endParaRPr sz="1600" dirty="0"/>
          </a:p>
          <a:p>
            <a:pPr marL="457200" lvl="0" indent="-355600" algn="l" rtl="0">
              <a:lnSpc>
                <a:spcPct val="90000"/>
              </a:lnSpc>
              <a:spcBef>
                <a:spcPts val="0"/>
              </a:spcBef>
              <a:spcAft>
                <a:spcPts val="0"/>
              </a:spcAft>
              <a:buClr>
                <a:schemeClr val="dk1"/>
              </a:buClr>
              <a:buSzPts val="1100"/>
              <a:buFont typeface="Arial"/>
              <a:buNone/>
            </a:pPr>
            <a:endParaRPr sz="1600" dirty="0"/>
          </a:p>
          <a:p>
            <a:pPr marL="457200" lvl="0" indent="-355600" algn="l" rtl="0">
              <a:lnSpc>
                <a:spcPct val="90000"/>
              </a:lnSpc>
              <a:spcBef>
                <a:spcPts val="0"/>
              </a:spcBef>
              <a:spcAft>
                <a:spcPts val="0"/>
              </a:spcAft>
              <a:buClr>
                <a:schemeClr val="dk1"/>
              </a:buClr>
              <a:buSzPts val="1600"/>
              <a:buFont typeface="Noto Sans Symbols"/>
              <a:buNone/>
            </a:pPr>
            <a:endParaRPr sz="1600"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B406ACBDCA5642AD7DA0405E184CB7" ma:contentTypeVersion="1" ma:contentTypeDescription="Create a new document." ma:contentTypeScope="" ma:versionID="a6afa5656477947cae8adb8454316338">
  <xsd:schema xmlns:xsd="http://www.w3.org/2001/XMLSchema" xmlns:xs="http://www.w3.org/2001/XMLSchema" xmlns:p="http://schemas.microsoft.com/office/2006/metadata/properties" xmlns:ns1="http://schemas.microsoft.com/sharepoint/v3" targetNamespace="http://schemas.microsoft.com/office/2006/metadata/properties" ma:root="true" ma:fieldsID="ded79842d4747cc85621c7c303666abe"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641778FB-E973-4E7C-BC5B-4E99BDEF2335}"/>
</file>

<file path=customXml/itemProps2.xml><?xml version="1.0" encoding="utf-8"?>
<ds:datastoreItem xmlns:ds="http://schemas.openxmlformats.org/officeDocument/2006/customXml" ds:itemID="{C83DB278-6C21-4E86-9E1B-D9E94069A1BC}"/>
</file>

<file path=customXml/itemProps3.xml><?xml version="1.0" encoding="utf-8"?>
<ds:datastoreItem xmlns:ds="http://schemas.openxmlformats.org/officeDocument/2006/customXml" ds:itemID="{1EC1F593-41CF-43E9-9190-1BF2B98D7E60}"/>
</file>

<file path=docProps/app.xml><?xml version="1.0" encoding="utf-8"?>
<Properties xmlns="http://schemas.openxmlformats.org/officeDocument/2006/extended-properties" xmlns:vt="http://schemas.openxmlformats.org/officeDocument/2006/docPropsVTypes">
  <TotalTime>14243</TotalTime>
  <Words>4683</Words>
  <Application>Microsoft Office PowerPoint</Application>
  <PresentationFormat>Widescreen</PresentationFormat>
  <Paragraphs>321</Paragraphs>
  <Slides>32</Slides>
  <Notes>32</Notes>
  <HiddenSlides>0</HiddenSlides>
  <MMClips>31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Noto Sans Symbols</vt:lpstr>
      <vt:lpstr>-webkit-standard</vt:lpstr>
      <vt:lpstr>Office Theme</vt:lpstr>
      <vt:lpstr>Seeing Past the Disc</vt:lpstr>
      <vt:lpstr>46 y/o woman with headache, positive visual phenomena, and hearing changes</vt:lpstr>
      <vt:lpstr>46 y/o woman with headache, positive visual phenomena, and hearing changes</vt:lpstr>
      <vt:lpstr>Past Medical History</vt:lpstr>
      <vt:lpstr>Notable Exam Findings</vt:lpstr>
      <vt:lpstr>Fundus Examination: mild circumferential disc edema OU</vt:lpstr>
      <vt:lpstr>Fundus Examination: mild circumferential disc edema OU</vt:lpstr>
      <vt:lpstr>PowerPoint Presentation</vt:lpstr>
      <vt:lpstr>PowerPoint Presentation</vt:lpstr>
      <vt:lpstr>Differential Diagnosis for Disc Edema</vt:lpstr>
      <vt:lpstr>Differential Diagnosis for Disc Edema</vt:lpstr>
      <vt:lpstr>Differential Diagnosis for Disc Edema</vt:lpstr>
      <vt:lpstr>Differential Diagnosis for Disc Edema</vt:lpstr>
      <vt:lpstr>Differential Diagnosis for Disc Edema</vt:lpstr>
      <vt:lpstr>Differential Diagnosis for Disc Edema</vt:lpstr>
      <vt:lpstr>Evaluation</vt:lpstr>
      <vt:lpstr>Diagnosis and Treatment</vt:lpstr>
      <vt:lpstr>Course</vt:lpstr>
      <vt:lpstr>Yellow Flags</vt:lpstr>
      <vt:lpstr>Course</vt:lpstr>
      <vt:lpstr>Course</vt:lpstr>
      <vt:lpstr>Course</vt:lpstr>
      <vt:lpstr>Neurology Evaluation - Year 5</vt:lpstr>
      <vt:lpstr>Localization?</vt:lpstr>
      <vt:lpstr>Polyneuropathy Differential Diagnosis</vt:lpstr>
      <vt:lpstr>Nerve Conduction Study </vt:lpstr>
      <vt:lpstr>Further Evaluation</vt:lpstr>
      <vt:lpstr>POEMS Diagnostic Criteria</vt:lpstr>
      <vt:lpstr>Treatment</vt:lpstr>
      <vt:lpstr>Treatment response to daratumumab, bortezomib, &amp; dexamethasone </vt:lpstr>
      <vt:lpstr>Learning Points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Seeing Past the Disc</dc:title>
  <dc:creator>Sugi Panneerselvam</dc:creator>
  <cp:lastModifiedBy>Karen Parks</cp:lastModifiedBy>
  <cp:revision>42</cp:revision>
  <dcterms:created xsi:type="dcterms:W3CDTF">2020-12-10T01:11:43Z</dcterms:created>
  <dcterms:modified xsi:type="dcterms:W3CDTF">2023-08-02T22:12:38Z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0x0101001BB406ACBDCA5642AD7DA0405E184CB7</vt:lpwstr>
  </property>
</Properties>
</file>