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Default Extension="wdp" ContentType="image/vnd.ms-photo"/>
  <Default Extension="jpg" ContentType="image/jpeg"/>
  <Default Extension="mp4" ContentType="video/mp4"/>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diagrams/data1.xml" ContentType="application/vnd.openxmlformats-officedocument.drawingml.diagramData+xml"/>
  <Override PartName="/ppt/presentation.xml" ContentType="application/vnd.openxmlformats-officedocument.presentationml.presentation.main+xml"/>
  <Override PartName="/ppt/notesSlides/notesSlide5.xml" ContentType="application/vnd.openxmlformats-officedocument.presentationml.notes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notesSlides/notesSlide7.xml" ContentType="application/vnd.openxmlformats-officedocument.presentationml.notesSlide+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notesSlides/notesSlide2.xml" ContentType="application/vnd.openxmlformats-officedocument.presentationml.notesSlide+xml"/>
  <Override PartName="/ppt/notesSlides/notesSlide8.xml" ContentType="application/vnd.openxmlformats-officedocument.presentationml.notesSlide+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notesSlides/notesSlide9.xml" ContentType="application/vnd.openxmlformats-officedocument.presentationml.notesSlide+xml"/>
  <Override PartName="/ppt/notesSlides/notesSlide3.xml" ContentType="application/vnd.openxmlformats-officedocument.presentationml.notesSlide+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notesSlides/notesSlide10.xml" ContentType="application/vnd.openxmlformats-officedocument.presentationml.notesSlide+xml"/>
  <Override PartName="/ppt/notesSlides/notesSlide4.xml" ContentType="application/vnd.openxmlformats-officedocument.presentationml.notesSlide+xml"/>
  <Override PartName="/ppt/slideLayouts/slideLayout1.xml" ContentType="application/vnd.openxmlformats-officedocument.presentationml.slideLayout+xml"/>
  <Override PartName="/ppt/notesSlides/notesSlide20.xml" ContentType="application/vnd.openxmlformats-officedocument.presentationml.notesSlide+xml"/>
  <Override PartName="/ppt/slideLayouts/slideLayout8.xml" ContentType="application/vnd.openxmlformats-officedocument.presentationml.slideLayout+xml"/>
  <Override PartName="/ppt/notesSlides/notesSlide19.xml" ContentType="application/vnd.openxmlformats-officedocument.presentationml.notesSlide+xml"/>
  <Override PartName="/ppt/notesSlides/notesSlide11.xml" ContentType="application/vnd.openxmlformats-officedocument.presentationml.notesSlide+xml"/>
  <Override PartName="/ppt/slideMasters/slideMaster1.xml" ContentType="application/vnd.openxmlformats-officedocument.presentationml.slideMaster+xml"/>
  <Override PartName="/ppt/notesSlides/notesSlide18.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1.xml" ContentType="application/vnd.openxmlformats-officedocument.drawingml.diagramLayout+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tags/tag2.xml" ContentType="application/vnd.openxmlformats-officedocument.presentationml.tags+xml"/>
  <Override PartName="/docProps/app.xml" ContentType="application/vnd.openxmlformats-officedocument.extended-properties+xml"/>
  <Override PartName="/ppt/tags/tag1.xml" ContentType="application/vnd.openxmlformats-officedocument.presentationml.tags+xml"/>
  <Override PartName="/docProps/core.xml" ContentType="application/vnd.openxmlformats-package.core-properties+xml"/>
  <Override PartName="/ppt/tags/tag3.xml" ContentType="application/vnd.openxmlformats-officedocument.presentationml.tags+xml"/>
  <Override PartName="/ppt/tags/tag9.xml" ContentType="application/vnd.openxmlformats-officedocument.presentationml.tags+xml"/>
  <Override PartName="/ppt/tags/tag8.xml" ContentType="application/vnd.openxmlformats-officedocument.presentationml.tags+xml"/>
  <Override PartName="/ppt/tags/tag7.xml" ContentType="application/vnd.openxmlformats-officedocument.presentationml.tags+xml"/>
  <Override PartName="/ppt/tags/tag6.xml" ContentType="application/vnd.openxmlformats-officedocument.presentationml.tags+xml"/>
  <Override PartName="/ppt/tags/tag5.xml" ContentType="application/vnd.openxmlformats-officedocument.presentationml.tags+xml"/>
  <Override PartName="/ppt/tags/tag4.xml" ContentType="application/vnd.openxmlformats-officedocument.presentationml.tag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8" r:id="rId2"/>
    <p:sldId id="259" r:id="rId3"/>
    <p:sldId id="260" r:id="rId4"/>
    <p:sldId id="293" r:id="rId5"/>
    <p:sldId id="261" r:id="rId6"/>
    <p:sldId id="294" r:id="rId7"/>
    <p:sldId id="290" r:id="rId8"/>
    <p:sldId id="295" r:id="rId9"/>
    <p:sldId id="267" r:id="rId10"/>
    <p:sldId id="262" r:id="rId11"/>
    <p:sldId id="263" r:id="rId12"/>
    <p:sldId id="288" r:id="rId13"/>
    <p:sldId id="296" r:id="rId14"/>
    <p:sldId id="292" r:id="rId15"/>
    <p:sldId id="264" r:id="rId16"/>
    <p:sldId id="276" r:id="rId17"/>
    <p:sldId id="268" r:id="rId18"/>
    <p:sldId id="277" r:id="rId19"/>
    <p:sldId id="284" r:id="rId20"/>
    <p:sldId id="289" r:id="rId21"/>
    <p:sldId id="274" r:id="rId22"/>
    <p:sldId id="265" r:id="rId23"/>
    <p:sldId id="278" r:id="rId24"/>
    <p:sldId id="287" r:id="rId25"/>
    <p:sldId id="280" r:id="rId26"/>
    <p:sldId id="281" r:id="rId27"/>
    <p:sldId id="282" r:id="rId28"/>
    <p:sldId id="273" r:id="rId29"/>
    <p:sldId id="266" r:id="rId30"/>
    <p:sldId id="283" r:id="rId31"/>
    <p:sldId id="275" r:id="rId32"/>
    <p:sldId id="272"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ulu Bursztyn" initials="LB" lastIdx="7" clrIdx="0">
    <p:extLst>
      <p:ext uri="{19B8F6BF-5375-455C-9EA6-DF929625EA0E}">
        <p15:presenceInfo xmlns:p15="http://schemas.microsoft.com/office/powerpoint/2012/main" userId="S-1-5-21-3268520485-1580165246-4160084142-82826" providerId="AD"/>
      </p:ext>
    </p:extLst>
  </p:cmAuthor>
  <p:cmAuthor id="2" name="Heather Margaret McDonald" initials="HMM" lastIdx="5" clrIdx="1">
    <p:extLst>
      <p:ext uri="{19B8F6BF-5375-455C-9EA6-DF929625EA0E}">
        <p15:presenceInfo xmlns:p15="http://schemas.microsoft.com/office/powerpoint/2012/main" userId="S::hmcdona9@uwo.ca::19558c33-b99b-4920-adcf-6c8f3287d834" providerId="AD"/>
      </p:ext>
    </p:extLst>
  </p:cmAuthor>
  <p:cmAuthor id="3" name="Alex Fraser" initials="AF" lastIdx="11" clrIdx="2">
    <p:extLst>
      <p:ext uri="{19B8F6BF-5375-455C-9EA6-DF929625EA0E}">
        <p15:presenceInfo xmlns:p15="http://schemas.microsoft.com/office/powerpoint/2012/main" userId="S-1-5-21-3268520485-1580165246-4160084142-2446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939A"/>
    <a:srgbClr val="139197"/>
    <a:srgbClr val="6CCFD7"/>
    <a:srgbClr val="62B5BB"/>
    <a:srgbClr val="239BA5"/>
    <a:srgbClr val="0F2B4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917" autoAdjust="0"/>
    <p:restoredTop sz="78169" autoAdjust="0"/>
  </p:normalViewPr>
  <p:slideViewPr>
    <p:cSldViewPr snapToGrid="0" snapToObjects="1">
      <p:cViewPr varScale="1">
        <p:scale>
          <a:sx n="85" d="100"/>
          <a:sy n="85" d="100"/>
        </p:scale>
        <p:origin x="264" y="160"/>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8E3095-5FB5-F54E-B163-245BCF3ECA07}" type="doc">
      <dgm:prSet loTypeId="urn:microsoft.com/office/officeart/2005/8/layout/hierarchy4" loCatId="" qsTypeId="urn:microsoft.com/office/officeart/2005/8/quickstyle/simple1" qsCatId="simple" csTypeId="urn:microsoft.com/office/officeart/2005/8/colors/accent1_2" csCatId="accent1" phldr="1"/>
      <dgm:spPr/>
      <dgm:t>
        <a:bodyPr/>
        <a:lstStyle/>
        <a:p>
          <a:endParaRPr lang="en-US"/>
        </a:p>
      </dgm:t>
    </dgm:pt>
    <dgm:pt modelId="{41C7E84E-22BD-EF4C-8B99-84C321C67BA7}">
      <dgm:prSet phldrT="[Text]" custT="1"/>
      <dgm:spPr>
        <a:solidFill>
          <a:srgbClr val="139197"/>
        </a:solidFill>
        <a:ln>
          <a:solidFill>
            <a:srgbClr val="239BA5"/>
          </a:solidFill>
        </a:ln>
      </dgm:spPr>
      <dgm:t>
        <a:bodyPr/>
        <a:lstStyle/>
        <a:p>
          <a:pPr algn="ctr">
            <a:buNone/>
          </a:pPr>
          <a:r>
            <a:rPr lang="en-CA" sz="2200" b="1" dirty="0"/>
            <a:t>Static = formed image perseveration</a:t>
          </a:r>
          <a:r>
            <a:rPr lang="en-CA" sz="2200" b="1" baseline="30000" dirty="0"/>
            <a:t>1</a:t>
          </a:r>
          <a:endParaRPr lang="en-CA" sz="2200" b="1" dirty="0"/>
        </a:p>
        <a:p>
          <a:pPr algn="ctr">
            <a:buNone/>
          </a:pPr>
          <a:endParaRPr lang="en-CA" sz="2200" dirty="0"/>
        </a:p>
        <a:p>
          <a:pPr algn="l">
            <a:buFont typeface="Arial" panose="020B0604020202020204" pitchFamily="34" charset="0"/>
            <a:buChar char="•"/>
          </a:pPr>
          <a:r>
            <a:rPr lang="en-CA" sz="1800" dirty="0"/>
            <a:t>Realistic: same colour/resolution as original image</a:t>
          </a:r>
        </a:p>
        <a:p>
          <a:pPr algn="l">
            <a:buFont typeface="Arial" panose="020B0604020202020204" pitchFamily="34" charset="0"/>
            <a:buChar char="•"/>
          </a:pPr>
          <a:r>
            <a:rPr lang="en-CA" sz="1800" dirty="0"/>
            <a:t>Usually lasts at least 15 seconds, can last up to days</a:t>
          </a:r>
        </a:p>
        <a:p>
          <a:pPr algn="l">
            <a:buFont typeface="Arial" panose="020B0604020202020204" pitchFamily="34" charset="0"/>
            <a:buChar char="•"/>
          </a:pPr>
          <a:r>
            <a:rPr lang="en-CA" sz="1800" dirty="0"/>
            <a:t>Can occur at original location within VF or elsewhere</a:t>
          </a:r>
        </a:p>
        <a:p>
          <a:pPr algn="l">
            <a:buFont typeface="Arial" panose="020B0604020202020204" pitchFamily="34" charset="0"/>
            <a:buChar char="•"/>
          </a:pPr>
          <a:r>
            <a:rPr lang="en-CA" sz="1800" dirty="0"/>
            <a:t>May materialize immediately after stimulus, or be delayed </a:t>
          </a:r>
        </a:p>
        <a:p>
          <a:pPr algn="l">
            <a:buFont typeface="Arial" panose="020B0604020202020204" pitchFamily="34" charset="0"/>
            <a:buChar char="•"/>
          </a:pPr>
          <a:r>
            <a:rPr lang="en-CA" sz="1800" dirty="0"/>
            <a:t>May occur in a VF defect or area of normal vision</a:t>
          </a:r>
          <a:endParaRPr lang="en-US" sz="1800" dirty="0"/>
        </a:p>
      </dgm:t>
    </dgm:pt>
    <dgm:pt modelId="{0B569699-CB25-5146-A037-5745DAA8E7B8}" type="parTrans" cxnId="{82A6F93B-29DC-B446-BC98-94E082D73BCF}">
      <dgm:prSet/>
      <dgm:spPr/>
      <dgm:t>
        <a:bodyPr/>
        <a:lstStyle/>
        <a:p>
          <a:endParaRPr lang="en-US"/>
        </a:p>
      </dgm:t>
    </dgm:pt>
    <dgm:pt modelId="{B5E7F7D3-8AC9-7F4C-8813-D4ECCFC8FDD4}" type="sibTrans" cxnId="{82A6F93B-29DC-B446-BC98-94E082D73BCF}">
      <dgm:prSet/>
      <dgm:spPr/>
      <dgm:t>
        <a:bodyPr/>
        <a:lstStyle/>
        <a:p>
          <a:endParaRPr lang="en-US"/>
        </a:p>
      </dgm:t>
    </dgm:pt>
    <dgm:pt modelId="{384CD1B7-B299-E341-8197-501EA37A8121}">
      <dgm:prSet phldrT="[Text]" custT="1"/>
      <dgm:spPr>
        <a:solidFill>
          <a:srgbClr val="139197"/>
        </a:solidFill>
        <a:ln>
          <a:solidFill>
            <a:srgbClr val="239BA5"/>
          </a:solidFill>
        </a:ln>
      </dgm:spPr>
      <dgm:t>
        <a:bodyPr/>
        <a:lstStyle/>
        <a:p>
          <a:pPr algn="ctr"/>
          <a:r>
            <a:rPr lang="en-CA" sz="2200" b="1" dirty="0"/>
            <a:t>Kinetic = scene perseveration</a:t>
          </a:r>
          <a:r>
            <a:rPr lang="en-CA" sz="2200" b="1" baseline="30000" dirty="0"/>
            <a:t>1</a:t>
          </a:r>
          <a:endParaRPr lang="en-CA" sz="2200" b="1" dirty="0"/>
        </a:p>
        <a:p>
          <a:pPr algn="ctr"/>
          <a:endParaRPr lang="en-CA" sz="2200" dirty="0"/>
        </a:p>
        <a:p>
          <a:pPr algn="l"/>
          <a:r>
            <a:rPr lang="en-CA" sz="1800" dirty="0"/>
            <a:t>Previously seen, often short/stereotyped action</a:t>
          </a:r>
        </a:p>
        <a:p>
          <a:pPr algn="l"/>
          <a:r>
            <a:rPr lang="en-CA" sz="1800" dirty="0"/>
            <a:t>Repetitively replays for minutes </a:t>
          </a:r>
        </a:p>
        <a:p>
          <a:pPr algn="l"/>
          <a:r>
            <a:rPr lang="en-CA" sz="1800" dirty="0"/>
            <a:t>Usually occurs within minutes of the original stimulus</a:t>
          </a:r>
        </a:p>
        <a:p>
          <a:pPr algn="l"/>
          <a:r>
            <a:rPr lang="en-CA" sz="1800" dirty="0"/>
            <a:t>Same colour and clarity as stimulus</a:t>
          </a:r>
        </a:p>
        <a:p>
          <a:pPr algn="l"/>
          <a:r>
            <a:rPr lang="en-CA" sz="1800" dirty="0"/>
            <a:t>May occur in a VF defect or area of normal vision</a:t>
          </a:r>
          <a:endParaRPr lang="en-US" sz="1800" dirty="0"/>
        </a:p>
      </dgm:t>
    </dgm:pt>
    <dgm:pt modelId="{C3219DCE-B07D-5D4E-AFBB-9EC3CF0C3262}" type="parTrans" cxnId="{03664C00-ED08-704E-9D66-9B2F98BDFFB6}">
      <dgm:prSet/>
      <dgm:spPr/>
      <dgm:t>
        <a:bodyPr/>
        <a:lstStyle/>
        <a:p>
          <a:endParaRPr lang="en-US"/>
        </a:p>
      </dgm:t>
    </dgm:pt>
    <dgm:pt modelId="{8A598E96-35F1-F24C-9AEE-146E348A740F}" type="sibTrans" cxnId="{03664C00-ED08-704E-9D66-9B2F98BDFFB6}">
      <dgm:prSet/>
      <dgm:spPr/>
      <dgm:t>
        <a:bodyPr/>
        <a:lstStyle/>
        <a:p>
          <a:endParaRPr lang="en-US"/>
        </a:p>
      </dgm:t>
    </dgm:pt>
    <dgm:pt modelId="{D79A4DF2-F687-1942-A021-FAE87C8751AE}">
      <dgm:prSet phldrT="[Text]"/>
      <dgm:spPr>
        <a:noFill/>
        <a:ln>
          <a:noFill/>
        </a:ln>
      </dgm:spPr>
      <dgm:t>
        <a:bodyPr/>
        <a:lstStyle/>
        <a:p>
          <a:pPr>
            <a:buNone/>
          </a:pPr>
          <a:r>
            <a:rPr lang="en-CA" dirty="0">
              <a:solidFill>
                <a:schemeClr val="tx1"/>
              </a:solidFill>
            </a:rPr>
            <a:t>Hallucinatory:</a:t>
          </a:r>
          <a:endParaRPr lang="en-US" dirty="0">
            <a:solidFill>
              <a:schemeClr val="tx1"/>
            </a:solidFill>
          </a:endParaRPr>
        </a:p>
      </dgm:t>
    </dgm:pt>
    <dgm:pt modelId="{ED42FEF4-EE8C-C94C-9D27-6D4D213CC102}" type="sibTrans" cxnId="{274497EA-45E0-6F41-B157-D19151FBAC41}">
      <dgm:prSet/>
      <dgm:spPr/>
      <dgm:t>
        <a:bodyPr/>
        <a:lstStyle/>
        <a:p>
          <a:endParaRPr lang="en-US"/>
        </a:p>
      </dgm:t>
    </dgm:pt>
    <dgm:pt modelId="{AA0E4F4D-45F3-314F-A9BD-86C2E9F8C9ED}" type="parTrans" cxnId="{274497EA-45E0-6F41-B157-D19151FBAC41}">
      <dgm:prSet/>
      <dgm:spPr/>
      <dgm:t>
        <a:bodyPr/>
        <a:lstStyle/>
        <a:p>
          <a:endParaRPr lang="en-US"/>
        </a:p>
      </dgm:t>
    </dgm:pt>
    <dgm:pt modelId="{83734464-282E-9243-B93A-D09343E1DD45}" type="pres">
      <dgm:prSet presAssocID="{7B8E3095-5FB5-F54E-B163-245BCF3ECA07}" presName="Name0" presStyleCnt="0">
        <dgm:presLayoutVars>
          <dgm:chPref val="1"/>
          <dgm:dir/>
          <dgm:animOne val="branch"/>
          <dgm:animLvl val="lvl"/>
          <dgm:resizeHandles/>
        </dgm:presLayoutVars>
      </dgm:prSet>
      <dgm:spPr/>
    </dgm:pt>
    <dgm:pt modelId="{D9873981-D807-BE49-8B8E-10A08D6C12FD}" type="pres">
      <dgm:prSet presAssocID="{D79A4DF2-F687-1942-A021-FAE87C8751AE}" presName="vertOne" presStyleCnt="0"/>
      <dgm:spPr/>
    </dgm:pt>
    <dgm:pt modelId="{BD2C5D02-3102-2C4D-AF67-35646EC5157F}" type="pres">
      <dgm:prSet presAssocID="{D79A4DF2-F687-1942-A021-FAE87C8751AE}" presName="txOne" presStyleLbl="node0" presStyleIdx="0" presStyleCnt="1" custScaleX="23512" custScaleY="29049" custLinFactNeighborX="-35427" custLinFactNeighborY="6769">
        <dgm:presLayoutVars>
          <dgm:chPref val="3"/>
        </dgm:presLayoutVars>
      </dgm:prSet>
      <dgm:spPr/>
    </dgm:pt>
    <dgm:pt modelId="{07406CF3-233D-3041-B316-8F495654BCEF}" type="pres">
      <dgm:prSet presAssocID="{D79A4DF2-F687-1942-A021-FAE87C8751AE}" presName="parTransOne" presStyleCnt="0"/>
      <dgm:spPr/>
    </dgm:pt>
    <dgm:pt modelId="{9D516BBC-E04F-224C-83FD-24D3808ADABE}" type="pres">
      <dgm:prSet presAssocID="{D79A4DF2-F687-1942-A021-FAE87C8751AE}" presName="horzOne" presStyleCnt="0"/>
      <dgm:spPr/>
    </dgm:pt>
    <dgm:pt modelId="{53D88086-5E7D-FD4E-8600-3FCFE0FB88B6}" type="pres">
      <dgm:prSet presAssocID="{41C7E84E-22BD-EF4C-8B99-84C321C67BA7}" presName="vertTwo" presStyleCnt="0"/>
      <dgm:spPr/>
    </dgm:pt>
    <dgm:pt modelId="{FF7825E3-1A30-F146-B9F9-687DAEEF1A17}" type="pres">
      <dgm:prSet presAssocID="{41C7E84E-22BD-EF4C-8B99-84C321C67BA7}" presName="txTwo" presStyleLbl="node2" presStyleIdx="0" presStyleCnt="2" custScaleX="102574" custScaleY="132710" custLinFactNeighborX="5804" custLinFactNeighborY="-6544">
        <dgm:presLayoutVars>
          <dgm:chPref val="3"/>
        </dgm:presLayoutVars>
      </dgm:prSet>
      <dgm:spPr/>
    </dgm:pt>
    <dgm:pt modelId="{3EED2910-7303-104B-8FFA-58083ABEE019}" type="pres">
      <dgm:prSet presAssocID="{41C7E84E-22BD-EF4C-8B99-84C321C67BA7}" presName="horzTwo" presStyleCnt="0"/>
      <dgm:spPr/>
    </dgm:pt>
    <dgm:pt modelId="{93A4CE3C-207A-4B49-85CA-E63E90CF2B66}" type="pres">
      <dgm:prSet presAssocID="{B5E7F7D3-8AC9-7F4C-8813-D4ECCFC8FDD4}" presName="sibSpaceTwo" presStyleCnt="0"/>
      <dgm:spPr/>
    </dgm:pt>
    <dgm:pt modelId="{013196B7-41F8-294F-8D21-DE9A27F82E42}" type="pres">
      <dgm:prSet presAssocID="{384CD1B7-B299-E341-8197-501EA37A8121}" presName="vertTwo" presStyleCnt="0"/>
      <dgm:spPr/>
    </dgm:pt>
    <dgm:pt modelId="{C4268D58-9A37-F041-B07F-8D4CE4010A7C}" type="pres">
      <dgm:prSet presAssocID="{384CD1B7-B299-E341-8197-501EA37A8121}" presName="txTwo" presStyleLbl="node2" presStyleIdx="1" presStyleCnt="2" custScaleX="93637" custScaleY="134648" custLinFactNeighborY="-8482">
        <dgm:presLayoutVars>
          <dgm:chPref val="3"/>
        </dgm:presLayoutVars>
      </dgm:prSet>
      <dgm:spPr/>
    </dgm:pt>
    <dgm:pt modelId="{5B328EF3-66FA-654F-A74E-F65D91E587F6}" type="pres">
      <dgm:prSet presAssocID="{384CD1B7-B299-E341-8197-501EA37A8121}" presName="horzTwo" presStyleCnt="0"/>
      <dgm:spPr/>
    </dgm:pt>
  </dgm:ptLst>
  <dgm:cxnLst>
    <dgm:cxn modelId="{03664C00-ED08-704E-9D66-9B2F98BDFFB6}" srcId="{D79A4DF2-F687-1942-A021-FAE87C8751AE}" destId="{384CD1B7-B299-E341-8197-501EA37A8121}" srcOrd="1" destOrd="0" parTransId="{C3219DCE-B07D-5D4E-AFBB-9EC3CF0C3262}" sibTransId="{8A598E96-35F1-F24C-9AEE-146E348A740F}"/>
    <dgm:cxn modelId="{7FF2CB12-6151-0346-A117-1DFA044EF164}" type="presOf" srcId="{D79A4DF2-F687-1942-A021-FAE87C8751AE}" destId="{BD2C5D02-3102-2C4D-AF67-35646EC5157F}" srcOrd="0" destOrd="0" presId="urn:microsoft.com/office/officeart/2005/8/layout/hierarchy4"/>
    <dgm:cxn modelId="{82A6F93B-29DC-B446-BC98-94E082D73BCF}" srcId="{D79A4DF2-F687-1942-A021-FAE87C8751AE}" destId="{41C7E84E-22BD-EF4C-8B99-84C321C67BA7}" srcOrd="0" destOrd="0" parTransId="{0B569699-CB25-5146-A037-5745DAA8E7B8}" sibTransId="{B5E7F7D3-8AC9-7F4C-8813-D4ECCFC8FDD4}"/>
    <dgm:cxn modelId="{41729B6D-885F-CC4D-BD36-1FB5672C44F8}" type="presOf" srcId="{384CD1B7-B299-E341-8197-501EA37A8121}" destId="{C4268D58-9A37-F041-B07F-8D4CE4010A7C}" srcOrd="0" destOrd="0" presId="urn:microsoft.com/office/officeart/2005/8/layout/hierarchy4"/>
    <dgm:cxn modelId="{9E14C77A-C02B-6E48-A6C0-B81E23F913E3}" type="presOf" srcId="{7B8E3095-5FB5-F54E-B163-245BCF3ECA07}" destId="{83734464-282E-9243-B93A-D09343E1DD45}" srcOrd="0" destOrd="0" presId="urn:microsoft.com/office/officeart/2005/8/layout/hierarchy4"/>
    <dgm:cxn modelId="{83F999CD-D619-5B4B-B288-8EC8A6CBFAEE}" type="presOf" srcId="{41C7E84E-22BD-EF4C-8B99-84C321C67BA7}" destId="{FF7825E3-1A30-F146-B9F9-687DAEEF1A17}" srcOrd="0" destOrd="0" presId="urn:microsoft.com/office/officeart/2005/8/layout/hierarchy4"/>
    <dgm:cxn modelId="{274497EA-45E0-6F41-B157-D19151FBAC41}" srcId="{7B8E3095-5FB5-F54E-B163-245BCF3ECA07}" destId="{D79A4DF2-F687-1942-A021-FAE87C8751AE}" srcOrd="0" destOrd="0" parTransId="{AA0E4F4D-45F3-314F-A9BD-86C2E9F8C9ED}" sibTransId="{ED42FEF4-EE8C-C94C-9D27-6D4D213CC102}"/>
    <dgm:cxn modelId="{7E107F9D-4E8A-5C4B-BD71-5B529F9B4180}" type="presParOf" srcId="{83734464-282E-9243-B93A-D09343E1DD45}" destId="{D9873981-D807-BE49-8B8E-10A08D6C12FD}" srcOrd="0" destOrd="0" presId="urn:microsoft.com/office/officeart/2005/8/layout/hierarchy4"/>
    <dgm:cxn modelId="{0B5022C2-6CF6-3947-9A93-DBAE4B2999CE}" type="presParOf" srcId="{D9873981-D807-BE49-8B8E-10A08D6C12FD}" destId="{BD2C5D02-3102-2C4D-AF67-35646EC5157F}" srcOrd="0" destOrd="0" presId="urn:microsoft.com/office/officeart/2005/8/layout/hierarchy4"/>
    <dgm:cxn modelId="{5628A487-DE80-7740-8D91-F642FCA49000}" type="presParOf" srcId="{D9873981-D807-BE49-8B8E-10A08D6C12FD}" destId="{07406CF3-233D-3041-B316-8F495654BCEF}" srcOrd="1" destOrd="0" presId="urn:microsoft.com/office/officeart/2005/8/layout/hierarchy4"/>
    <dgm:cxn modelId="{A231EF77-639A-374C-BDCF-25D9C03D9EDB}" type="presParOf" srcId="{D9873981-D807-BE49-8B8E-10A08D6C12FD}" destId="{9D516BBC-E04F-224C-83FD-24D3808ADABE}" srcOrd="2" destOrd="0" presId="urn:microsoft.com/office/officeart/2005/8/layout/hierarchy4"/>
    <dgm:cxn modelId="{AAF82A56-A5A9-9945-B493-D106C8CBEF19}" type="presParOf" srcId="{9D516BBC-E04F-224C-83FD-24D3808ADABE}" destId="{53D88086-5E7D-FD4E-8600-3FCFE0FB88B6}" srcOrd="0" destOrd="0" presId="urn:microsoft.com/office/officeart/2005/8/layout/hierarchy4"/>
    <dgm:cxn modelId="{3B0672A7-F1E3-CB41-8915-33FD193FACC7}" type="presParOf" srcId="{53D88086-5E7D-FD4E-8600-3FCFE0FB88B6}" destId="{FF7825E3-1A30-F146-B9F9-687DAEEF1A17}" srcOrd="0" destOrd="0" presId="urn:microsoft.com/office/officeart/2005/8/layout/hierarchy4"/>
    <dgm:cxn modelId="{229E08B1-9585-AC43-A4DE-76C6ADB690FA}" type="presParOf" srcId="{53D88086-5E7D-FD4E-8600-3FCFE0FB88B6}" destId="{3EED2910-7303-104B-8FFA-58083ABEE019}" srcOrd="1" destOrd="0" presId="urn:microsoft.com/office/officeart/2005/8/layout/hierarchy4"/>
    <dgm:cxn modelId="{F42ADFF3-2080-5D40-934F-815211488E8D}" type="presParOf" srcId="{9D516BBC-E04F-224C-83FD-24D3808ADABE}" destId="{93A4CE3C-207A-4B49-85CA-E63E90CF2B66}" srcOrd="1" destOrd="0" presId="urn:microsoft.com/office/officeart/2005/8/layout/hierarchy4"/>
    <dgm:cxn modelId="{CAA3F6E7-7C24-A846-A4D8-8AD0448E9642}" type="presParOf" srcId="{9D516BBC-E04F-224C-83FD-24D3808ADABE}" destId="{013196B7-41F8-294F-8D21-DE9A27F82E42}" srcOrd="2" destOrd="0" presId="urn:microsoft.com/office/officeart/2005/8/layout/hierarchy4"/>
    <dgm:cxn modelId="{41770A6B-F154-BA4F-9ADD-2860C6234709}" type="presParOf" srcId="{013196B7-41F8-294F-8D21-DE9A27F82E42}" destId="{C4268D58-9A37-F041-B07F-8D4CE4010A7C}" srcOrd="0" destOrd="0" presId="urn:microsoft.com/office/officeart/2005/8/layout/hierarchy4"/>
    <dgm:cxn modelId="{087942D0-775B-8A40-8B23-E72B58A1971A}" type="presParOf" srcId="{013196B7-41F8-294F-8D21-DE9A27F82E42}" destId="{5B328EF3-66FA-654F-A74E-F65D91E587F6}" srcOrd="1" destOrd="0" presId="urn:microsoft.com/office/officeart/2005/8/layout/hierarchy4"/>
  </dgm:cxnLst>
  <dgm:bg>
    <a:noFill/>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2C5D02-3102-2C4D-AF67-35646EC5157F}">
      <dsp:nvSpPr>
        <dsp:cNvPr id="0" name=""/>
        <dsp:cNvSpPr/>
      </dsp:nvSpPr>
      <dsp:spPr>
        <a:xfrm>
          <a:off x="295846" y="22823"/>
          <a:ext cx="2472616" cy="736258"/>
        </a:xfrm>
        <a:prstGeom prst="roundRect">
          <a:avLst>
            <a:gd name="adj" fmla="val 10000"/>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CA" sz="3000" kern="1200" dirty="0">
              <a:solidFill>
                <a:schemeClr val="tx1"/>
              </a:solidFill>
            </a:rPr>
            <a:t>Hallucinatory:</a:t>
          </a:r>
          <a:endParaRPr lang="en-US" sz="3000" kern="1200" dirty="0">
            <a:solidFill>
              <a:schemeClr val="tx1"/>
            </a:solidFill>
          </a:endParaRPr>
        </a:p>
      </dsp:txBody>
      <dsp:txXfrm>
        <a:off x="317410" y="44387"/>
        <a:ext cx="2429488" cy="693130"/>
      </dsp:txXfrm>
    </dsp:sp>
    <dsp:sp modelId="{FF7825E3-1A30-F146-B9F9-687DAEEF1A17}">
      <dsp:nvSpPr>
        <dsp:cNvPr id="0" name=""/>
        <dsp:cNvSpPr/>
      </dsp:nvSpPr>
      <dsp:spPr>
        <a:xfrm>
          <a:off x="307590" y="903649"/>
          <a:ext cx="5261709" cy="3363586"/>
        </a:xfrm>
        <a:prstGeom prst="roundRect">
          <a:avLst>
            <a:gd name="adj" fmla="val 10000"/>
          </a:avLst>
        </a:prstGeom>
        <a:solidFill>
          <a:srgbClr val="139197"/>
        </a:solidFill>
        <a:ln w="12700" cap="flat" cmpd="sng" algn="ctr">
          <a:solidFill>
            <a:srgbClr val="239BA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CA" sz="2200" b="1" kern="1200" dirty="0"/>
            <a:t>Static = formed image perseveration</a:t>
          </a:r>
          <a:r>
            <a:rPr lang="en-CA" sz="2200" b="1" kern="1200" baseline="30000" dirty="0"/>
            <a:t>1</a:t>
          </a:r>
          <a:endParaRPr lang="en-CA" sz="2200" b="1" kern="1200" dirty="0"/>
        </a:p>
        <a:p>
          <a:pPr marL="0" lvl="0" indent="0" algn="ctr" defTabSz="977900">
            <a:lnSpc>
              <a:spcPct val="90000"/>
            </a:lnSpc>
            <a:spcBef>
              <a:spcPct val="0"/>
            </a:spcBef>
            <a:spcAft>
              <a:spcPct val="35000"/>
            </a:spcAft>
            <a:buNone/>
          </a:pPr>
          <a:endParaRPr lang="en-CA" sz="2200" kern="1200" dirty="0"/>
        </a:p>
        <a:p>
          <a:pPr marL="0" lvl="0" indent="0" algn="l" defTabSz="977900">
            <a:lnSpc>
              <a:spcPct val="90000"/>
            </a:lnSpc>
            <a:spcBef>
              <a:spcPct val="0"/>
            </a:spcBef>
            <a:spcAft>
              <a:spcPct val="35000"/>
            </a:spcAft>
            <a:buFont typeface="Arial" panose="020B0604020202020204" pitchFamily="34" charset="0"/>
            <a:buNone/>
          </a:pPr>
          <a:r>
            <a:rPr lang="en-CA" sz="1800" kern="1200" dirty="0"/>
            <a:t>Realistic: same colour/resolution as original image</a:t>
          </a:r>
        </a:p>
        <a:p>
          <a:pPr marL="0" lvl="0" indent="0" algn="l" defTabSz="977900">
            <a:lnSpc>
              <a:spcPct val="90000"/>
            </a:lnSpc>
            <a:spcBef>
              <a:spcPct val="0"/>
            </a:spcBef>
            <a:spcAft>
              <a:spcPct val="35000"/>
            </a:spcAft>
            <a:buFont typeface="Arial" panose="020B0604020202020204" pitchFamily="34" charset="0"/>
            <a:buNone/>
          </a:pPr>
          <a:r>
            <a:rPr lang="en-CA" sz="1800" kern="1200" dirty="0"/>
            <a:t>Usually lasts at least 15 seconds, can last up to days</a:t>
          </a:r>
        </a:p>
        <a:p>
          <a:pPr marL="0" lvl="0" indent="0" algn="l" defTabSz="977900">
            <a:lnSpc>
              <a:spcPct val="90000"/>
            </a:lnSpc>
            <a:spcBef>
              <a:spcPct val="0"/>
            </a:spcBef>
            <a:spcAft>
              <a:spcPct val="35000"/>
            </a:spcAft>
            <a:buFont typeface="Arial" panose="020B0604020202020204" pitchFamily="34" charset="0"/>
            <a:buNone/>
          </a:pPr>
          <a:r>
            <a:rPr lang="en-CA" sz="1800" kern="1200" dirty="0"/>
            <a:t>Can occur at original location within VF or elsewhere</a:t>
          </a:r>
        </a:p>
        <a:p>
          <a:pPr marL="0" lvl="0" indent="0" algn="l" defTabSz="977900">
            <a:lnSpc>
              <a:spcPct val="90000"/>
            </a:lnSpc>
            <a:spcBef>
              <a:spcPct val="0"/>
            </a:spcBef>
            <a:spcAft>
              <a:spcPct val="35000"/>
            </a:spcAft>
            <a:buFont typeface="Arial" panose="020B0604020202020204" pitchFamily="34" charset="0"/>
            <a:buNone/>
          </a:pPr>
          <a:r>
            <a:rPr lang="en-CA" sz="1800" kern="1200" dirty="0"/>
            <a:t>May materialize immediately after stimulus, or be delayed </a:t>
          </a:r>
        </a:p>
        <a:p>
          <a:pPr marL="0" lvl="0" indent="0" algn="l" defTabSz="977900">
            <a:lnSpc>
              <a:spcPct val="90000"/>
            </a:lnSpc>
            <a:spcBef>
              <a:spcPct val="0"/>
            </a:spcBef>
            <a:spcAft>
              <a:spcPct val="35000"/>
            </a:spcAft>
            <a:buFont typeface="Arial" panose="020B0604020202020204" pitchFamily="34" charset="0"/>
            <a:buNone/>
          </a:pPr>
          <a:r>
            <a:rPr lang="en-CA" sz="1800" kern="1200" dirty="0"/>
            <a:t>May occur in a VF defect or area of normal vision</a:t>
          </a:r>
          <a:endParaRPr lang="en-US" sz="1800" kern="1200" dirty="0"/>
        </a:p>
      </dsp:txBody>
      <dsp:txXfrm>
        <a:off x="406106" y="1002165"/>
        <a:ext cx="5064677" cy="3166554"/>
      </dsp:txXfrm>
    </dsp:sp>
    <dsp:sp modelId="{C4268D58-9A37-F041-B07F-8D4CE4010A7C}">
      <dsp:nvSpPr>
        <dsp:cNvPr id="0" name=""/>
        <dsp:cNvSpPr/>
      </dsp:nvSpPr>
      <dsp:spPr>
        <a:xfrm>
          <a:off x="5702465" y="854530"/>
          <a:ext cx="4803270" cy="3412706"/>
        </a:xfrm>
        <a:prstGeom prst="roundRect">
          <a:avLst>
            <a:gd name="adj" fmla="val 10000"/>
          </a:avLst>
        </a:prstGeom>
        <a:solidFill>
          <a:srgbClr val="139197"/>
        </a:solidFill>
        <a:ln w="12700" cap="flat" cmpd="sng" algn="ctr">
          <a:solidFill>
            <a:srgbClr val="239BA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CA" sz="2200" b="1" kern="1200" dirty="0"/>
            <a:t>Kinetic = scene perseveration</a:t>
          </a:r>
          <a:r>
            <a:rPr lang="en-CA" sz="2200" b="1" kern="1200" baseline="30000" dirty="0"/>
            <a:t>1</a:t>
          </a:r>
          <a:endParaRPr lang="en-CA" sz="2200" b="1" kern="1200" dirty="0"/>
        </a:p>
        <a:p>
          <a:pPr marL="0" lvl="0" indent="0" algn="ctr" defTabSz="977900">
            <a:lnSpc>
              <a:spcPct val="90000"/>
            </a:lnSpc>
            <a:spcBef>
              <a:spcPct val="0"/>
            </a:spcBef>
            <a:spcAft>
              <a:spcPct val="35000"/>
            </a:spcAft>
            <a:buNone/>
          </a:pPr>
          <a:endParaRPr lang="en-CA" sz="2200" kern="1200" dirty="0"/>
        </a:p>
        <a:p>
          <a:pPr marL="0" lvl="0" indent="0" algn="l" defTabSz="977900">
            <a:lnSpc>
              <a:spcPct val="90000"/>
            </a:lnSpc>
            <a:spcBef>
              <a:spcPct val="0"/>
            </a:spcBef>
            <a:spcAft>
              <a:spcPct val="35000"/>
            </a:spcAft>
            <a:buNone/>
          </a:pPr>
          <a:r>
            <a:rPr lang="en-CA" sz="1800" kern="1200" dirty="0"/>
            <a:t>Previously seen, often short/stereotyped action</a:t>
          </a:r>
        </a:p>
        <a:p>
          <a:pPr marL="0" lvl="0" indent="0" algn="l" defTabSz="977900">
            <a:lnSpc>
              <a:spcPct val="90000"/>
            </a:lnSpc>
            <a:spcBef>
              <a:spcPct val="0"/>
            </a:spcBef>
            <a:spcAft>
              <a:spcPct val="35000"/>
            </a:spcAft>
            <a:buNone/>
          </a:pPr>
          <a:r>
            <a:rPr lang="en-CA" sz="1800" kern="1200" dirty="0"/>
            <a:t>Repetitively replays for minutes </a:t>
          </a:r>
        </a:p>
        <a:p>
          <a:pPr marL="0" lvl="0" indent="0" algn="l" defTabSz="977900">
            <a:lnSpc>
              <a:spcPct val="90000"/>
            </a:lnSpc>
            <a:spcBef>
              <a:spcPct val="0"/>
            </a:spcBef>
            <a:spcAft>
              <a:spcPct val="35000"/>
            </a:spcAft>
            <a:buNone/>
          </a:pPr>
          <a:r>
            <a:rPr lang="en-CA" sz="1800" kern="1200" dirty="0"/>
            <a:t>Usually occurs within minutes of the original stimulus</a:t>
          </a:r>
        </a:p>
        <a:p>
          <a:pPr marL="0" lvl="0" indent="0" algn="l" defTabSz="977900">
            <a:lnSpc>
              <a:spcPct val="90000"/>
            </a:lnSpc>
            <a:spcBef>
              <a:spcPct val="0"/>
            </a:spcBef>
            <a:spcAft>
              <a:spcPct val="35000"/>
            </a:spcAft>
            <a:buNone/>
          </a:pPr>
          <a:r>
            <a:rPr lang="en-CA" sz="1800" kern="1200" dirty="0"/>
            <a:t>Same colour and clarity as stimulus</a:t>
          </a:r>
        </a:p>
        <a:p>
          <a:pPr marL="0" lvl="0" indent="0" algn="l" defTabSz="977900">
            <a:lnSpc>
              <a:spcPct val="90000"/>
            </a:lnSpc>
            <a:spcBef>
              <a:spcPct val="0"/>
            </a:spcBef>
            <a:spcAft>
              <a:spcPct val="35000"/>
            </a:spcAft>
            <a:buNone/>
          </a:pPr>
          <a:r>
            <a:rPr lang="en-CA" sz="1800" kern="1200" dirty="0"/>
            <a:t>May occur in a VF defect or area of normal vision</a:t>
          </a:r>
          <a:endParaRPr lang="en-US" sz="1800" kern="1200" dirty="0"/>
        </a:p>
      </dsp:txBody>
      <dsp:txXfrm>
        <a:off x="5802420" y="954485"/>
        <a:ext cx="4603360" cy="321279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789D0D-C076-4221-B6CE-F6D177721025}" type="datetimeFigureOut">
              <a:rPr lang="en-US" smtClean="0"/>
              <a:t>10/13/22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2A17EC-4D04-40A7-B3A0-ABAA5973FB94}" type="slidenum">
              <a:rPr lang="en-US" smtClean="0"/>
              <a:t>‹#›</a:t>
            </a:fld>
            <a:endParaRPr lang="en-US"/>
          </a:p>
        </p:txBody>
      </p:sp>
    </p:spTree>
    <p:extLst>
      <p:ext uri="{BB962C8B-B14F-4D97-AF65-F5344CB8AC3E}">
        <p14:creationId xmlns:p14="http://schemas.microsoft.com/office/powerpoint/2010/main" val="2114905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CBB243-8E3B-4AC6-9701-33AFAACBCA1D}" type="slidenum">
              <a:rPr lang="en-US" smtClean="0"/>
              <a:t>1</a:t>
            </a:fld>
            <a:endParaRPr lang="en-US"/>
          </a:p>
        </p:txBody>
      </p:sp>
    </p:spTree>
    <p:extLst>
      <p:ext uri="{BB962C8B-B14F-4D97-AF65-F5344CB8AC3E}">
        <p14:creationId xmlns:p14="http://schemas.microsoft.com/office/powerpoint/2010/main" val="1535825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ED2A17EC-4D04-40A7-B3A0-ABAA5973FB94}" type="slidenum">
              <a:rPr lang="en-US" smtClean="0"/>
              <a:t>2</a:t>
            </a:fld>
            <a:endParaRPr lang="en-US"/>
          </a:p>
        </p:txBody>
      </p:sp>
    </p:spTree>
    <p:extLst>
      <p:ext uri="{BB962C8B-B14F-4D97-AF65-F5344CB8AC3E}">
        <p14:creationId xmlns:p14="http://schemas.microsoft.com/office/powerpoint/2010/main" val="3327777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3</a:t>
            </a:fld>
            <a:endParaRPr lang="en-US"/>
          </a:p>
        </p:txBody>
      </p:sp>
    </p:spTree>
    <p:extLst>
      <p:ext uri="{BB962C8B-B14F-4D97-AF65-F5344CB8AC3E}">
        <p14:creationId xmlns:p14="http://schemas.microsoft.com/office/powerpoint/2010/main" val="1172262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4</a:t>
            </a:fld>
            <a:endParaRPr lang="en-US"/>
          </a:p>
        </p:txBody>
      </p:sp>
    </p:spTree>
    <p:extLst>
      <p:ext uri="{BB962C8B-B14F-4D97-AF65-F5344CB8AC3E}">
        <p14:creationId xmlns:p14="http://schemas.microsoft.com/office/powerpoint/2010/main" val="2866583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ED2A17EC-4D04-40A7-B3A0-ABAA5973FB94}" type="slidenum">
              <a:rPr lang="en-US" smtClean="0"/>
              <a:t>5</a:t>
            </a:fld>
            <a:endParaRPr lang="en-US"/>
          </a:p>
        </p:txBody>
      </p:sp>
    </p:spTree>
    <p:extLst>
      <p:ext uri="{BB962C8B-B14F-4D97-AF65-F5344CB8AC3E}">
        <p14:creationId xmlns:p14="http://schemas.microsoft.com/office/powerpoint/2010/main" val="35153745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ED2A17EC-4D04-40A7-B3A0-ABAA5973FB94}" type="slidenum">
              <a:rPr lang="en-US" smtClean="0"/>
              <a:t>7</a:t>
            </a:fld>
            <a:endParaRPr lang="en-US"/>
          </a:p>
        </p:txBody>
      </p:sp>
    </p:spTree>
    <p:extLst>
      <p:ext uri="{BB962C8B-B14F-4D97-AF65-F5344CB8AC3E}">
        <p14:creationId xmlns:p14="http://schemas.microsoft.com/office/powerpoint/2010/main" val="36481949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ED2A17EC-4D04-40A7-B3A0-ABAA5973FB94}" type="slidenum">
              <a:rPr lang="en-US" smtClean="0"/>
              <a:t>11</a:t>
            </a:fld>
            <a:endParaRPr lang="en-US"/>
          </a:p>
        </p:txBody>
      </p:sp>
    </p:spTree>
    <p:extLst>
      <p:ext uri="{BB962C8B-B14F-4D97-AF65-F5344CB8AC3E}">
        <p14:creationId xmlns:p14="http://schemas.microsoft.com/office/powerpoint/2010/main" val="9594425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ED2A17EC-4D04-40A7-B3A0-ABAA5973FB94}" type="slidenum">
              <a:rPr lang="en-US" smtClean="0"/>
              <a:t>12</a:t>
            </a:fld>
            <a:endParaRPr lang="en-US"/>
          </a:p>
        </p:txBody>
      </p:sp>
    </p:spTree>
    <p:extLst>
      <p:ext uri="{BB962C8B-B14F-4D97-AF65-F5344CB8AC3E}">
        <p14:creationId xmlns:p14="http://schemas.microsoft.com/office/powerpoint/2010/main" val="25572237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ED2A17EC-4D04-40A7-B3A0-ABAA5973FB94}" type="slidenum">
              <a:rPr lang="en-US" smtClean="0"/>
              <a:t>13</a:t>
            </a:fld>
            <a:endParaRPr lang="en-US"/>
          </a:p>
        </p:txBody>
      </p:sp>
    </p:spTree>
    <p:extLst>
      <p:ext uri="{BB962C8B-B14F-4D97-AF65-F5344CB8AC3E}">
        <p14:creationId xmlns:p14="http://schemas.microsoft.com/office/powerpoint/2010/main" val="31128464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ED2A17EC-4D04-40A7-B3A0-ABAA5973FB94}" type="slidenum">
              <a:rPr lang="en-US" smtClean="0"/>
              <a:t>17</a:t>
            </a:fld>
            <a:endParaRPr lang="en-US"/>
          </a:p>
        </p:txBody>
      </p:sp>
    </p:spTree>
    <p:extLst>
      <p:ext uri="{BB962C8B-B14F-4D97-AF65-F5344CB8AC3E}">
        <p14:creationId xmlns:p14="http://schemas.microsoft.com/office/powerpoint/2010/main" val="20319829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ED2A17EC-4D04-40A7-B3A0-ABAA5973FB94}" type="slidenum">
              <a:rPr lang="en-US" smtClean="0"/>
              <a:t>20</a:t>
            </a:fld>
            <a:endParaRPr lang="en-US"/>
          </a:p>
        </p:txBody>
      </p:sp>
    </p:spTree>
    <p:extLst>
      <p:ext uri="{BB962C8B-B14F-4D97-AF65-F5344CB8AC3E}">
        <p14:creationId xmlns:p14="http://schemas.microsoft.com/office/powerpoint/2010/main" val="20834348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ED2A17EC-4D04-40A7-B3A0-ABAA5973FB94}" type="slidenum">
              <a:rPr lang="en-US" smtClean="0"/>
              <a:t>21</a:t>
            </a:fld>
            <a:endParaRPr lang="en-US"/>
          </a:p>
        </p:txBody>
      </p:sp>
    </p:spTree>
    <p:extLst>
      <p:ext uri="{BB962C8B-B14F-4D97-AF65-F5344CB8AC3E}">
        <p14:creationId xmlns:p14="http://schemas.microsoft.com/office/powerpoint/2010/main" val="4585163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ED2A17EC-4D04-40A7-B3A0-ABAA5973FB94}" type="slidenum">
              <a:rPr lang="en-US" smtClean="0"/>
              <a:t>22</a:t>
            </a:fld>
            <a:endParaRPr lang="en-US"/>
          </a:p>
        </p:txBody>
      </p:sp>
    </p:spTree>
    <p:extLst>
      <p:ext uri="{BB962C8B-B14F-4D97-AF65-F5344CB8AC3E}">
        <p14:creationId xmlns:p14="http://schemas.microsoft.com/office/powerpoint/2010/main" val="34715992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ED2A17EC-4D04-40A7-B3A0-ABAA5973FB94}" type="slidenum">
              <a:rPr lang="en-US" smtClean="0"/>
              <a:t>23</a:t>
            </a:fld>
            <a:endParaRPr lang="en-US"/>
          </a:p>
        </p:txBody>
      </p:sp>
    </p:spTree>
    <p:extLst>
      <p:ext uri="{BB962C8B-B14F-4D97-AF65-F5344CB8AC3E}">
        <p14:creationId xmlns:p14="http://schemas.microsoft.com/office/powerpoint/2010/main" val="11770027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ED2A17EC-4D04-40A7-B3A0-ABAA5973FB94}" type="slidenum">
              <a:rPr lang="en-US" smtClean="0"/>
              <a:t>24</a:t>
            </a:fld>
            <a:endParaRPr lang="en-US"/>
          </a:p>
        </p:txBody>
      </p:sp>
    </p:spTree>
    <p:extLst>
      <p:ext uri="{BB962C8B-B14F-4D97-AF65-F5344CB8AC3E}">
        <p14:creationId xmlns:p14="http://schemas.microsoft.com/office/powerpoint/2010/main" val="31086193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ED2A17EC-4D04-40A7-B3A0-ABAA5973FB94}" type="slidenum">
              <a:rPr lang="en-US" smtClean="0"/>
              <a:t>25</a:t>
            </a:fld>
            <a:endParaRPr lang="en-US"/>
          </a:p>
        </p:txBody>
      </p:sp>
    </p:spTree>
    <p:extLst>
      <p:ext uri="{BB962C8B-B14F-4D97-AF65-F5344CB8AC3E}">
        <p14:creationId xmlns:p14="http://schemas.microsoft.com/office/powerpoint/2010/main" val="1885692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D2A17EC-4D04-40A7-B3A0-ABAA5973FB94}" type="slidenum">
              <a:rPr lang="en-US" smtClean="0"/>
              <a:t>26</a:t>
            </a:fld>
            <a:endParaRPr lang="en-US"/>
          </a:p>
        </p:txBody>
      </p:sp>
    </p:spTree>
    <p:extLst>
      <p:ext uri="{BB962C8B-B14F-4D97-AF65-F5344CB8AC3E}">
        <p14:creationId xmlns:p14="http://schemas.microsoft.com/office/powerpoint/2010/main" val="14821121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ED2A17EC-4D04-40A7-B3A0-ABAA5973FB94}" type="slidenum">
              <a:rPr lang="en-US" smtClean="0"/>
              <a:t>27</a:t>
            </a:fld>
            <a:endParaRPr lang="en-US"/>
          </a:p>
        </p:txBody>
      </p:sp>
    </p:spTree>
    <p:extLst>
      <p:ext uri="{BB962C8B-B14F-4D97-AF65-F5344CB8AC3E}">
        <p14:creationId xmlns:p14="http://schemas.microsoft.com/office/powerpoint/2010/main" val="36053019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ED2A17EC-4D04-40A7-B3A0-ABAA5973FB94}" type="slidenum">
              <a:rPr lang="en-US" smtClean="0"/>
              <a:t>29</a:t>
            </a:fld>
            <a:endParaRPr lang="en-US"/>
          </a:p>
        </p:txBody>
      </p:sp>
    </p:spTree>
    <p:extLst>
      <p:ext uri="{BB962C8B-B14F-4D97-AF65-F5344CB8AC3E}">
        <p14:creationId xmlns:p14="http://schemas.microsoft.com/office/powerpoint/2010/main" val="5592692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ED2A17EC-4D04-40A7-B3A0-ABAA5973FB94}" type="slidenum">
              <a:rPr lang="en-US" smtClean="0"/>
              <a:t>30</a:t>
            </a:fld>
            <a:endParaRPr lang="en-US"/>
          </a:p>
        </p:txBody>
      </p:sp>
    </p:spTree>
    <p:extLst>
      <p:ext uri="{BB962C8B-B14F-4D97-AF65-F5344CB8AC3E}">
        <p14:creationId xmlns:p14="http://schemas.microsoft.com/office/powerpoint/2010/main" val="26815334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D07A79-73E8-F742-93ED-4E631E6F4B38}"/>
              </a:ext>
            </a:extLst>
          </p:cNvPr>
          <p:cNvPicPr>
            <a:picLocks noChangeAspect="1"/>
          </p:cNvPicPr>
          <p:nvPr userDrawn="1"/>
        </p:nvPicPr>
        <p:blipFill>
          <a:blip r:embed="rId2"/>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1949006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B5E2E-3D42-5845-95CB-7A6FD38BB1B8}"/>
              </a:ext>
            </a:extLst>
          </p:cNvPr>
          <p:cNvSpPr>
            <a:spLocks noGrp="1"/>
          </p:cNvSpPr>
          <p:nvPr>
            <p:ph type="title"/>
          </p:nvPr>
        </p:nvSpPr>
        <p:spPr/>
        <p:txBody>
          <a:bodyPr>
            <a:normAutofit/>
          </a:bodyPr>
          <a:lstStyle>
            <a:lvl1pPr>
              <a:defRPr sz="4000" b="1" i="0" baseline="0">
                <a:latin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4901E915-E638-6549-90DF-FD86C654E2CF}"/>
              </a:ext>
            </a:extLst>
          </p:cNvPr>
          <p:cNvSpPr>
            <a:spLocks noGrp="1"/>
          </p:cNvSpPr>
          <p:nvPr>
            <p:ph idx="1"/>
          </p:nvPr>
        </p:nvSpPr>
        <p:spPr/>
        <p:txBody>
          <a:bodyPr/>
          <a:lstStyle>
            <a:lvl1pPr>
              <a:defRPr baseline="0">
                <a:latin typeface="Arial" panose="020B0604020202020204" pitchFamily="34" charset="0"/>
              </a:defRPr>
            </a:lvl1pPr>
            <a:lvl2pPr>
              <a:defRPr baseline="0">
                <a:latin typeface="Arial" panose="020B0604020202020204" pitchFamily="34" charset="0"/>
              </a:defRPr>
            </a:lvl2pPr>
            <a:lvl3pPr>
              <a:defRPr baseline="0">
                <a:latin typeface="Arial" panose="020B0604020202020204" pitchFamily="34" charset="0"/>
              </a:defRPr>
            </a:lvl3pPr>
            <a:lvl4pPr>
              <a:defRPr baseline="0">
                <a:latin typeface="Arial" panose="020B0604020202020204" pitchFamily="34" charset="0"/>
              </a:defRPr>
            </a:lvl4pPr>
            <a:lvl5pPr>
              <a:defRPr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1697790-D484-E14C-9687-8C2097F24183}"/>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10/13/22</a:t>
            </a:fld>
            <a:endParaRPr lang="en-US"/>
          </a:p>
        </p:txBody>
      </p:sp>
      <p:sp>
        <p:nvSpPr>
          <p:cNvPr id="5" name="Footer Placeholder 4">
            <a:extLst>
              <a:ext uri="{FF2B5EF4-FFF2-40B4-BE49-F238E27FC236}">
                <a16:creationId xmlns:a16="http://schemas.microsoft.com/office/drawing/2014/main" id="{EC56AD5B-F34E-5E48-90E6-30D2BEB6B74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ACC3795-C7FD-6940-A607-B1CC79511D6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338269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99BE-5837-6D47-8BDE-2BEEFA2F888C}"/>
              </a:ext>
            </a:extLst>
          </p:cNvPr>
          <p:cNvSpPr>
            <a:spLocks noGrp="1"/>
          </p:cNvSpPr>
          <p:nvPr>
            <p:ph type="title"/>
          </p:nvPr>
        </p:nvSpPr>
        <p:spPr>
          <a:xfrm>
            <a:off x="831850" y="1709738"/>
            <a:ext cx="10515600" cy="2852737"/>
          </a:xfrm>
        </p:spPr>
        <p:txBody>
          <a:bodyPr anchor="b"/>
          <a:lstStyle>
            <a:lvl1pPr>
              <a:defRPr sz="6000" b="1" i="0" baseline="0">
                <a:latin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D337D132-D9B8-0446-8AA6-2059F369C1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1B6436-576E-4C43-9EBE-952FDFF32D70}"/>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10/13/22</a:t>
            </a:fld>
            <a:endParaRPr lang="en-US"/>
          </a:p>
        </p:txBody>
      </p:sp>
      <p:sp>
        <p:nvSpPr>
          <p:cNvPr id="5" name="Footer Placeholder 4">
            <a:extLst>
              <a:ext uri="{FF2B5EF4-FFF2-40B4-BE49-F238E27FC236}">
                <a16:creationId xmlns:a16="http://schemas.microsoft.com/office/drawing/2014/main" id="{E1D41B9B-C1BE-ED48-BE04-6733ADE0D12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1D356B6-0F5A-AF44-B639-6C06BC495FFA}"/>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242497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AC389-5A6D-E94B-817A-0F1A6015ED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372A26-61C3-1248-AF22-934EDA62F2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DB9C2E-AD78-D042-A817-966E279C55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800399-8CF6-7442-8B78-07F45C1D4F26}"/>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10/13/22</a:t>
            </a:fld>
            <a:endParaRPr lang="en-US"/>
          </a:p>
        </p:txBody>
      </p:sp>
      <p:sp>
        <p:nvSpPr>
          <p:cNvPr id="6" name="Footer Placeholder 5">
            <a:extLst>
              <a:ext uri="{FF2B5EF4-FFF2-40B4-BE49-F238E27FC236}">
                <a16:creationId xmlns:a16="http://schemas.microsoft.com/office/drawing/2014/main" id="{540EBDC1-19C9-394D-B478-F98FC52977B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1A76B8B-0482-1B4E-8AF9-A1CD603C0F8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967717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547C3-3DAD-734C-A80C-FF2711B253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8F4E6C-0DCA-A546-9ECF-8A111612B2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A51435-1D3C-D747-94F8-E65BC83195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19366C-E616-5A46-909C-3EBEA0992B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A56452-80F3-2C4F-82E8-60B912F023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573786-1F4B-FD4A-85AD-4F94D79BC1F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10/13/22</a:t>
            </a:fld>
            <a:endParaRPr lang="en-US"/>
          </a:p>
        </p:txBody>
      </p:sp>
      <p:sp>
        <p:nvSpPr>
          <p:cNvPr id="8" name="Footer Placeholder 7">
            <a:extLst>
              <a:ext uri="{FF2B5EF4-FFF2-40B4-BE49-F238E27FC236}">
                <a16:creationId xmlns:a16="http://schemas.microsoft.com/office/drawing/2014/main" id="{E3FBF8D1-D293-AE42-A48E-E18AB0BB444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B34D73A-4E16-7143-8429-E8A35483B731}"/>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422537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CE90-90FB-D843-9364-CDE551AE6D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0EAB8C-2571-2645-A309-BF902FD0CD4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10/13/22</a:t>
            </a:fld>
            <a:endParaRPr lang="en-US"/>
          </a:p>
        </p:txBody>
      </p:sp>
      <p:sp>
        <p:nvSpPr>
          <p:cNvPr id="4" name="Footer Placeholder 3">
            <a:extLst>
              <a:ext uri="{FF2B5EF4-FFF2-40B4-BE49-F238E27FC236}">
                <a16:creationId xmlns:a16="http://schemas.microsoft.com/office/drawing/2014/main" id="{FBB89D80-3AC3-F74C-B7B9-09CF7F962A8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217ED0C-970C-6044-B9DE-069BA135F3E2}"/>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366813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6DAEA4-100D-5E49-A323-41AEC76315FB}"/>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10/13/22</a:t>
            </a:fld>
            <a:endParaRPr lang="en-US"/>
          </a:p>
        </p:txBody>
      </p:sp>
      <p:sp>
        <p:nvSpPr>
          <p:cNvPr id="3" name="Footer Placeholder 2">
            <a:extLst>
              <a:ext uri="{FF2B5EF4-FFF2-40B4-BE49-F238E27FC236}">
                <a16:creationId xmlns:a16="http://schemas.microsoft.com/office/drawing/2014/main" id="{FECD6CD9-B64B-9145-A79A-5E00251981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F752BF5-49BE-BC47-89BE-67C0FA5B17AE}"/>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750530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BC489-72DE-BE47-AEE8-FAAA8C925F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FD9F1B-DF44-A24C-AECE-92FF463662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83FEB7-0421-CF4C-A92A-571E43B666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24BB9A-EE10-6641-ACAA-C8511BE4760E}"/>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10/13/22</a:t>
            </a:fld>
            <a:endParaRPr lang="en-US"/>
          </a:p>
        </p:txBody>
      </p:sp>
      <p:sp>
        <p:nvSpPr>
          <p:cNvPr id="6" name="Footer Placeholder 5">
            <a:extLst>
              <a:ext uri="{FF2B5EF4-FFF2-40B4-BE49-F238E27FC236}">
                <a16:creationId xmlns:a16="http://schemas.microsoft.com/office/drawing/2014/main" id="{D391A377-74EE-CD4B-B15A-5DF964F8512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88E1C73-98C8-9045-AA78-EF049CB3C456}"/>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017229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0DC57-47C1-BB45-B2DC-79CCA540AB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BCD955-75C8-444D-ABD1-E060697F14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0748B4-AEC3-B949-9617-9434F518D8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DC61A1-BFF5-3D41-92DA-7217625F94C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10/13/22</a:t>
            </a:fld>
            <a:endParaRPr lang="en-US"/>
          </a:p>
        </p:txBody>
      </p:sp>
      <p:sp>
        <p:nvSpPr>
          <p:cNvPr id="6" name="Footer Placeholder 5">
            <a:extLst>
              <a:ext uri="{FF2B5EF4-FFF2-40B4-BE49-F238E27FC236}">
                <a16:creationId xmlns:a16="http://schemas.microsoft.com/office/drawing/2014/main" id="{88AB864B-F91B-1642-A8DD-64280F6BA47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0BF34D7-825F-4E4D-8DF8-A9006979E893}"/>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107211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B43EA-2692-AA4D-8E2A-F3B8A0306E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27E752-78A5-9841-AA7F-13DA9822AB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AAD1C5-8C9D-574D-8E5B-0DD9BA4B065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10/13/22</a:t>
            </a:fld>
            <a:endParaRPr lang="en-US"/>
          </a:p>
        </p:txBody>
      </p:sp>
      <p:sp>
        <p:nvSpPr>
          <p:cNvPr id="5" name="Footer Placeholder 4">
            <a:extLst>
              <a:ext uri="{FF2B5EF4-FFF2-40B4-BE49-F238E27FC236}">
                <a16:creationId xmlns:a16="http://schemas.microsoft.com/office/drawing/2014/main" id="{34CF00D9-4C5D-6C45-8C5B-D4B23AC4F7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04A8E2-4634-0845-ACD1-8A9913F5302D}"/>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634315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50E2A9-E185-384F-AF89-63182856DF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267E1E-FB37-1D46-8AAE-968742CD64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6D0789-C00C-4548-9624-40C25A7E30B4}"/>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10/13/22</a:t>
            </a:fld>
            <a:endParaRPr lang="en-US"/>
          </a:p>
        </p:txBody>
      </p:sp>
      <p:sp>
        <p:nvSpPr>
          <p:cNvPr id="5" name="Footer Placeholder 4">
            <a:extLst>
              <a:ext uri="{FF2B5EF4-FFF2-40B4-BE49-F238E27FC236}">
                <a16:creationId xmlns:a16="http://schemas.microsoft.com/office/drawing/2014/main" id="{0A448589-75C3-3147-9838-3BE263B7F2C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AC69C64-F88B-1E45-9F75-09DAB5B5065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644389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1F939A"/>
            </a:gs>
            <a:gs pos="11000">
              <a:srgbClr val="62B5BB"/>
            </a:gs>
            <a:gs pos="90000">
              <a:schemeClr val="bg1"/>
            </a:gs>
          </a:gsLst>
          <a:lin ang="162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4C20BC-B0A7-0743-8FDE-66F90F8967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82238C-2B35-834B-9E16-6581BC188469}"/>
              </a:ext>
            </a:extLst>
          </p:cNvPr>
          <p:cNvSpPr>
            <a:spLocks noGrp="1"/>
          </p:cNvSpPr>
          <p:nvPr>
            <p:ph type="body" idx="1"/>
          </p:nvPr>
        </p:nvSpPr>
        <p:spPr>
          <a:xfrm>
            <a:off x="1490869" y="1685512"/>
            <a:ext cx="9866243" cy="38207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C681372A-5854-BC42-B062-4DEFDB60D269}"/>
              </a:ext>
            </a:extLst>
          </p:cNvPr>
          <p:cNvPicPr>
            <a:picLocks noChangeAspect="1"/>
          </p:cNvPicPr>
          <p:nvPr userDrawn="1"/>
        </p:nvPicPr>
        <p:blipFill>
          <a:blip r:embed="rId13"/>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33715732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7" Type="http://schemas.openxmlformats.org/officeDocument/2006/relationships/image" Target="../media/image3.png"/><Relationship Id="rId2" Type="http://schemas.microsoft.com/office/2007/relationships/media" Target="../media/media3.m4a"/><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video" Target="../media/media4.mp4"/><Relationship Id="rId2" Type="http://schemas.microsoft.com/office/2007/relationships/media" Target="../media/media4.mp4"/><Relationship Id="rId1" Type="http://schemas.openxmlformats.org/officeDocument/2006/relationships/tags" Target="../tags/tag2.xml"/><Relationship Id="rId6" Type="http://schemas.openxmlformats.org/officeDocument/2006/relationships/image" Target="../media/image5.png"/><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7" Type="http://schemas.openxmlformats.org/officeDocument/2006/relationships/image" Target="../media/image3.png"/><Relationship Id="rId2" Type="http://schemas.microsoft.com/office/2007/relationships/media" Target="../media/media5.m4a"/><Relationship Id="rId1" Type="http://schemas.openxmlformats.org/officeDocument/2006/relationships/tags" Target="../tags/tag3.xml"/><Relationship Id="rId6" Type="http://schemas.openxmlformats.org/officeDocument/2006/relationships/image" Target="../media/image6.png"/><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video" Target="../media/media6.mp4"/><Relationship Id="rId2" Type="http://schemas.microsoft.com/office/2007/relationships/media" Target="../media/media6.mp4"/><Relationship Id="rId1" Type="http://schemas.openxmlformats.org/officeDocument/2006/relationships/tags" Target="../tags/tag4.xml"/><Relationship Id="rId5" Type="http://schemas.openxmlformats.org/officeDocument/2006/relationships/image" Target="../media/image7.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7" Type="http://schemas.openxmlformats.org/officeDocument/2006/relationships/image" Target="../media/image3.png"/><Relationship Id="rId2" Type="http://schemas.microsoft.com/office/2007/relationships/media" Target="../media/media7.m4a"/><Relationship Id="rId1" Type="http://schemas.openxmlformats.org/officeDocument/2006/relationships/tags" Target="../tags/tag5.xml"/><Relationship Id="rId6" Type="http://schemas.openxmlformats.org/officeDocument/2006/relationships/image" Target="../media/image8.png"/><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video" Target="../media/media8.mp4"/><Relationship Id="rId2" Type="http://schemas.microsoft.com/office/2007/relationships/media" Target="../media/media8.mp4"/><Relationship Id="rId1" Type="http://schemas.openxmlformats.org/officeDocument/2006/relationships/tags" Target="../tags/tag6.xml"/><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audio" Target="../media/media11.m4a"/><Relationship Id="rId7" Type="http://schemas.openxmlformats.org/officeDocument/2006/relationships/image" Target="../media/image11.jpg"/><Relationship Id="rId2" Type="http://schemas.microsoft.com/office/2007/relationships/media" Target="../media/media11.m4a"/><Relationship Id="rId1" Type="http://schemas.openxmlformats.org/officeDocument/2006/relationships/tags" Target="../tags/tag7.xml"/><Relationship Id="rId6" Type="http://schemas.openxmlformats.org/officeDocument/2006/relationships/image" Target="../media/image10.jpg"/><Relationship Id="rId5" Type="http://schemas.openxmlformats.org/officeDocument/2006/relationships/notesSlide" Target="../notesSlides/notesSlide7.xml"/><Relationship Id="rId4" Type="http://schemas.openxmlformats.org/officeDocument/2006/relationships/slideLayout" Target="../slideLayouts/slideLayout2.xml"/><Relationship Id="rId9"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13.m4a"/><Relationship Id="rId7" Type="http://schemas.openxmlformats.org/officeDocument/2006/relationships/image" Target="../media/image16.png"/><Relationship Id="rId2" Type="http://schemas.microsoft.com/office/2007/relationships/media" Target="../media/media13.m4a"/><Relationship Id="rId1" Type="http://schemas.openxmlformats.org/officeDocument/2006/relationships/tags" Target="../tags/tag8.xml"/><Relationship Id="rId6" Type="http://schemas.openxmlformats.org/officeDocument/2006/relationships/image" Target="../media/image15.png"/><Relationship Id="rId5" Type="http://schemas.openxmlformats.org/officeDocument/2006/relationships/notesSlide" Target="../notesSlides/notesSlide9.xml"/><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video" Target="../media/media14.mp4"/><Relationship Id="rId7" Type="http://schemas.openxmlformats.org/officeDocument/2006/relationships/image" Target="../media/image17.png"/><Relationship Id="rId2" Type="http://schemas.microsoft.com/office/2007/relationships/media" Target="../media/media14.mp4"/><Relationship Id="rId1" Type="http://schemas.openxmlformats.org/officeDocument/2006/relationships/tags" Target="../tags/tag9.xml"/><Relationship Id="rId6" Type="http://schemas.openxmlformats.org/officeDocument/2006/relationships/slideLayout" Target="../slideLayouts/slideLayout2.xml"/><Relationship Id="rId5" Type="http://schemas.openxmlformats.org/officeDocument/2006/relationships/video" Target="../media/media15.mp4"/><Relationship Id="rId4" Type="http://schemas.microsoft.com/office/2007/relationships/media" Target="../media/media15.mp4"/></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3.png"/><Relationship Id="rId4" Type="http://schemas.openxmlformats.org/officeDocument/2006/relationships/notesSlide" Target="../notesSlides/notesSlide10.xml"/></Relationships>
</file>

<file path=ppt/slides/_rels/slide1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Layout" Target="../slideLayouts/slideLayout2.xml"/><Relationship Id="rId7" Type="http://schemas.openxmlformats.org/officeDocument/2006/relationships/image" Target="../media/image22.pn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3.png"/><Relationship Id="rId4" Type="http://schemas.openxmlformats.org/officeDocument/2006/relationships/image" Target="../media/image19.png"/><Relationship Id="rId9"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26.jpg"/><Relationship Id="rId5" Type="http://schemas.openxmlformats.org/officeDocument/2006/relationships/image" Target="../media/image25.jpg"/><Relationship Id="rId4" Type="http://schemas.openxmlformats.org/officeDocument/2006/relationships/notesSlide" Target="../notesSlides/notesSlide11.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3.png"/><Relationship Id="rId4" Type="http://schemas.openxmlformats.org/officeDocument/2006/relationships/notesSlide" Target="../notesSlides/notesSlide1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3.png"/><Relationship Id="rId4" Type="http://schemas.openxmlformats.org/officeDocument/2006/relationships/notesSlide" Target="../notesSlides/notesSlide13.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3.png"/><Relationship Id="rId4" Type="http://schemas.openxmlformats.org/officeDocument/2006/relationships/notesSlide" Target="../notesSlides/notesSlide14.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microsoft.com/office/2007/relationships/hdphoto" Target="../media/hdphoto1.wdp"/><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27.png"/><Relationship Id="rId5" Type="http://schemas.openxmlformats.org/officeDocument/2006/relationships/image" Target="../media/image3.png"/><Relationship Id="rId4" Type="http://schemas.openxmlformats.org/officeDocument/2006/relationships/notesSlide" Target="../notesSlides/notesSlide15.xml"/></Relationships>
</file>

<file path=ppt/slides/_rels/slide2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2.xml"/><Relationship Id="rId7" Type="http://schemas.openxmlformats.org/officeDocument/2006/relationships/diagramQuickStyle" Target="../diagrams/quickStyle1.xml"/><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3.png"/><Relationship Id="rId4" Type="http://schemas.openxmlformats.org/officeDocument/2006/relationships/notesSlide" Target="../notesSlides/notesSlide16.xml"/><Relationship Id="rId9" Type="http://schemas.microsoft.com/office/2007/relationships/diagramDrawing" Target="../diagrams/drawing1.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3.png"/><Relationship Id="rId4" Type="http://schemas.openxmlformats.org/officeDocument/2006/relationships/notesSlide" Target="../notesSlides/notesSlide17.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5" Type="http://schemas.openxmlformats.org/officeDocument/2006/relationships/image" Target="../media/image3.png"/><Relationship Id="rId4" Type="http://schemas.openxmlformats.org/officeDocument/2006/relationships/notesSlide" Target="../notesSlides/notesSlide18.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4a"/><Relationship Id="rId1" Type="http://schemas.microsoft.com/office/2007/relationships/media" Target="../media/media29.m4a"/><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5" Type="http://schemas.openxmlformats.org/officeDocument/2006/relationships/image" Target="../media/image3.png"/><Relationship Id="rId4" Type="http://schemas.openxmlformats.org/officeDocument/2006/relationships/notesSlide" Target="../notesSlides/notesSlide1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5" Type="http://schemas.openxmlformats.org/officeDocument/2006/relationships/image" Target="../media/image3.png"/><Relationship Id="rId4" Type="http://schemas.openxmlformats.org/officeDocument/2006/relationships/notesSlide" Target="../notesSlides/notesSlide2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4a"/><Relationship Id="rId1" Type="http://schemas.microsoft.com/office/2007/relationships/media" Target="../media/media32.m4a"/><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4a"/><Relationship Id="rId1" Type="http://schemas.microsoft.com/office/2007/relationships/media" Target="../media/media33.m4a"/><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FFC9C-3060-B04F-8B7E-FDFE18C0DDB8}"/>
              </a:ext>
            </a:extLst>
          </p:cNvPr>
          <p:cNvSpPr>
            <a:spLocks noGrp="1"/>
          </p:cNvSpPr>
          <p:nvPr>
            <p:ph type="ctrTitle" idx="4294967295"/>
          </p:nvPr>
        </p:nvSpPr>
        <p:spPr>
          <a:xfrm>
            <a:off x="258792" y="846317"/>
            <a:ext cx="11593902" cy="2387600"/>
          </a:xfrm>
        </p:spPr>
        <p:txBody>
          <a:bodyPr>
            <a:normAutofit/>
          </a:bodyPr>
          <a:lstStyle/>
          <a:p>
            <a:pPr algn="ctr"/>
            <a:r>
              <a:rPr lang="en-US" sz="6000" b="1" dirty="0">
                <a:latin typeface="Arial" panose="020B0604020202020204" pitchFamily="34" charset="0"/>
                <a:cs typeface="Arial" panose="020B0604020202020204" pitchFamily="34" charset="0"/>
              </a:rPr>
              <a:t>Movie-Like Palinopsia</a:t>
            </a:r>
          </a:p>
        </p:txBody>
      </p:sp>
      <p:sp>
        <p:nvSpPr>
          <p:cNvPr id="3" name="Subtitle 2">
            <a:extLst>
              <a:ext uri="{FF2B5EF4-FFF2-40B4-BE49-F238E27FC236}">
                <a16:creationId xmlns:a16="http://schemas.microsoft.com/office/drawing/2014/main" id="{266FB864-BBF6-694D-B073-6D507171B852}"/>
              </a:ext>
            </a:extLst>
          </p:cNvPr>
          <p:cNvSpPr>
            <a:spLocks noGrp="1"/>
          </p:cNvSpPr>
          <p:nvPr>
            <p:ph type="subTitle" idx="4294967295"/>
          </p:nvPr>
        </p:nvSpPr>
        <p:spPr>
          <a:xfrm>
            <a:off x="1483743" y="3481268"/>
            <a:ext cx="9144000" cy="1655762"/>
          </a:xfrm>
        </p:spPr>
        <p:txBody>
          <a:bodyPr/>
          <a:lstStyle/>
          <a:p>
            <a:pPr marL="0" indent="0" algn="ctr">
              <a:buNone/>
            </a:pPr>
            <a:r>
              <a:rPr lang="en-US" b="1" dirty="0">
                <a:latin typeface="Arial" panose="020B0604020202020204" pitchFamily="34" charset="0"/>
                <a:cs typeface="Arial" panose="020B0604020202020204" pitchFamily="34" charset="0"/>
              </a:rPr>
              <a:t>Heather M. McDonald, Western University</a:t>
            </a:r>
          </a:p>
          <a:p>
            <a:pPr marL="0" indent="0" algn="ctr">
              <a:buNone/>
            </a:pPr>
            <a:r>
              <a:rPr lang="en-US" b="1" dirty="0">
                <a:latin typeface="Arial" panose="020B0604020202020204" pitchFamily="34" charset="0"/>
                <a:cs typeface="Arial" panose="020B0604020202020204" pitchFamily="34" charset="0"/>
              </a:rPr>
              <a:t>Lulu L.C.D. </a:t>
            </a:r>
            <a:r>
              <a:rPr lang="en-US" b="1" dirty="0" err="1">
                <a:latin typeface="Arial" panose="020B0604020202020204" pitchFamily="34" charset="0"/>
                <a:cs typeface="Arial" panose="020B0604020202020204" pitchFamily="34" charset="0"/>
              </a:rPr>
              <a:t>Bursztyn</a:t>
            </a:r>
            <a:r>
              <a:rPr lang="en-US" b="1" dirty="0">
                <a:latin typeface="Arial" panose="020B0604020202020204" pitchFamily="34" charset="0"/>
                <a:cs typeface="Arial" panose="020B0604020202020204" pitchFamily="34" charset="0"/>
              </a:rPr>
              <a:t>, Western University</a:t>
            </a:r>
          </a:p>
          <a:p>
            <a:pPr marL="0" indent="0" algn="ctr">
              <a:buNone/>
            </a:pPr>
            <a:r>
              <a:rPr lang="en-US" b="1" dirty="0">
                <a:latin typeface="Arial" panose="020B0604020202020204" pitchFamily="34" charset="0"/>
                <a:cs typeface="Arial" panose="020B0604020202020204" pitchFamily="34" charset="0"/>
              </a:rPr>
              <a:t>J. Alexander Fraser, Western University </a:t>
            </a:r>
          </a:p>
        </p:txBody>
      </p:sp>
      <p:pic>
        <p:nvPicPr>
          <p:cNvPr id="4" name="Picture 3">
            <a:extLst>
              <a:ext uri="{FF2B5EF4-FFF2-40B4-BE49-F238E27FC236}">
                <a16:creationId xmlns:a16="http://schemas.microsoft.com/office/drawing/2014/main" id="{1F425DED-754F-4344-831A-F3D608FF4F17}"/>
              </a:ext>
            </a:extLst>
          </p:cNvPr>
          <p:cNvPicPr>
            <a:picLocks noChangeAspect="1"/>
          </p:cNvPicPr>
          <p:nvPr/>
        </p:nvPicPr>
        <p:blipFill>
          <a:blip r:embed="rId5"/>
          <a:stretch>
            <a:fillRect/>
          </a:stretch>
        </p:blipFill>
        <p:spPr>
          <a:xfrm>
            <a:off x="3536327" y="134327"/>
            <a:ext cx="5492972" cy="1176630"/>
          </a:xfrm>
          <a:prstGeom prst="rect">
            <a:avLst/>
          </a:prstGeom>
        </p:spPr>
      </p:pic>
      <p:pic>
        <p:nvPicPr>
          <p:cNvPr id="5" name="Audio 4">
            <a:hlinkClick r:id="" action="ppaction://media"/>
            <a:extLst>
              <a:ext uri="{FF2B5EF4-FFF2-40B4-BE49-F238E27FC236}">
                <a16:creationId xmlns:a16="http://schemas.microsoft.com/office/drawing/2014/main" id="{8B4A0E3D-3F07-EF4A-9624-133A2B1E071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160731721"/>
      </p:ext>
    </p:extLst>
  </p:cSld>
  <p:clrMapOvr>
    <a:masterClrMapping/>
  </p:clrMapOvr>
  <mc:AlternateContent xmlns:mc="http://schemas.openxmlformats.org/markup-compatibility/2006" xmlns:p14="http://schemas.microsoft.com/office/powerpoint/2010/main">
    <mc:Choice Requires="p14">
      <p:transition spd="slow" p14:dur="2000" advTm="13975"/>
    </mc:Choice>
    <mc:Fallback xmlns="">
      <p:transition spd="slow" advTm="139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6A545-B3D0-A34E-94B7-7651A0F62F95}"/>
              </a:ext>
            </a:extLst>
          </p:cNvPr>
          <p:cNvSpPr>
            <a:spLocks noGrp="1"/>
          </p:cNvSpPr>
          <p:nvPr>
            <p:ph type="title"/>
          </p:nvPr>
        </p:nvSpPr>
        <p:spPr/>
        <p:txBody>
          <a:bodyPr/>
          <a:lstStyle/>
          <a:p>
            <a:r>
              <a:rPr lang="en-CA" dirty="0"/>
              <a:t>62-Year-Old Male with Palinopsia</a:t>
            </a:r>
          </a:p>
        </p:txBody>
      </p:sp>
      <p:sp>
        <p:nvSpPr>
          <p:cNvPr id="3" name="Content Placeholder 2">
            <a:extLst>
              <a:ext uri="{FF2B5EF4-FFF2-40B4-BE49-F238E27FC236}">
                <a16:creationId xmlns:a16="http://schemas.microsoft.com/office/drawing/2014/main" id="{7A88E104-436E-AB49-AE36-2F2B398F7665}"/>
              </a:ext>
            </a:extLst>
          </p:cNvPr>
          <p:cNvSpPr>
            <a:spLocks noGrp="1"/>
          </p:cNvSpPr>
          <p:nvPr>
            <p:ph idx="1"/>
          </p:nvPr>
        </p:nvSpPr>
        <p:spPr/>
        <p:txBody>
          <a:bodyPr/>
          <a:lstStyle/>
          <a:p>
            <a:pPr>
              <a:lnSpc>
                <a:spcPct val="100000"/>
              </a:lnSpc>
            </a:pPr>
            <a:r>
              <a:rPr lang="en-CA" dirty="0"/>
              <a:t>Presents to the neuro-ophthalmology clinic</a:t>
            </a:r>
          </a:p>
          <a:p>
            <a:pPr>
              <a:lnSpc>
                <a:spcPct val="100000"/>
              </a:lnSpc>
            </a:pPr>
            <a:r>
              <a:rPr lang="en-CA" dirty="0"/>
              <a:t>CC: Intermittent visual disturbances in his left visual field for the past 13 months</a:t>
            </a:r>
          </a:p>
        </p:txBody>
      </p:sp>
      <p:pic>
        <p:nvPicPr>
          <p:cNvPr id="5" name="Audio 4">
            <a:hlinkClick r:id="" action="ppaction://media"/>
            <a:extLst>
              <a:ext uri="{FF2B5EF4-FFF2-40B4-BE49-F238E27FC236}">
                <a16:creationId xmlns:a16="http://schemas.microsoft.com/office/drawing/2014/main" id="{E6EB63F6-01E2-5041-90B6-BEA861A9748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10024413"/>
      </p:ext>
    </p:extLst>
  </p:cSld>
  <p:clrMapOvr>
    <a:masterClrMapping/>
  </p:clrMapOvr>
  <mc:AlternateContent xmlns:mc="http://schemas.openxmlformats.org/markup-compatibility/2006" xmlns:p14="http://schemas.microsoft.com/office/powerpoint/2010/main">
    <mc:Choice Requires="p14">
      <p:transition spd="slow" p14:dur="2000" advTm="10246"/>
    </mc:Choice>
    <mc:Fallback xmlns="">
      <p:transition spd="slow" advTm="102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1AC7FCD-22C2-D047-B1C5-2AB1C6E73341}"/>
              </a:ext>
            </a:extLst>
          </p:cNvPr>
          <p:cNvPicPr>
            <a:picLocks noChangeAspect="1"/>
          </p:cNvPicPr>
          <p:nvPr/>
        </p:nvPicPr>
        <p:blipFill>
          <a:blip r:embed="rId6"/>
          <a:stretch>
            <a:fillRect/>
          </a:stretch>
        </p:blipFill>
        <p:spPr>
          <a:xfrm>
            <a:off x="8525448" y="2532760"/>
            <a:ext cx="3441700" cy="2578100"/>
          </a:xfrm>
          <a:prstGeom prst="rect">
            <a:avLst/>
          </a:prstGeom>
        </p:spPr>
      </p:pic>
      <p:sp>
        <p:nvSpPr>
          <p:cNvPr id="2" name="Title 1">
            <a:extLst>
              <a:ext uri="{FF2B5EF4-FFF2-40B4-BE49-F238E27FC236}">
                <a16:creationId xmlns:a16="http://schemas.microsoft.com/office/drawing/2014/main" id="{1EED3257-2B41-9646-AA89-8ADE23DEED93}"/>
              </a:ext>
            </a:extLst>
          </p:cNvPr>
          <p:cNvSpPr>
            <a:spLocks noGrp="1"/>
          </p:cNvSpPr>
          <p:nvPr>
            <p:ph type="title"/>
          </p:nvPr>
        </p:nvSpPr>
        <p:spPr/>
        <p:txBody>
          <a:bodyPr/>
          <a:lstStyle/>
          <a:p>
            <a:r>
              <a:rPr lang="en-CA" dirty="0"/>
              <a:t>HPI</a:t>
            </a:r>
          </a:p>
        </p:txBody>
      </p:sp>
      <p:sp>
        <p:nvSpPr>
          <p:cNvPr id="3" name="Content Placeholder 2">
            <a:extLst>
              <a:ext uri="{FF2B5EF4-FFF2-40B4-BE49-F238E27FC236}">
                <a16:creationId xmlns:a16="http://schemas.microsoft.com/office/drawing/2014/main" id="{FF034173-36F5-084F-8F49-71404812E4D0}"/>
              </a:ext>
            </a:extLst>
          </p:cNvPr>
          <p:cNvSpPr>
            <a:spLocks noGrp="1"/>
          </p:cNvSpPr>
          <p:nvPr>
            <p:ph idx="1"/>
          </p:nvPr>
        </p:nvSpPr>
        <p:spPr>
          <a:xfrm>
            <a:off x="1490869" y="1685512"/>
            <a:ext cx="7167939" cy="4267420"/>
          </a:xfrm>
        </p:spPr>
        <p:txBody>
          <a:bodyPr>
            <a:normAutofit fontScale="92500"/>
          </a:bodyPr>
          <a:lstStyle/>
          <a:p>
            <a:pPr>
              <a:lnSpc>
                <a:spcPct val="110000"/>
              </a:lnSpc>
            </a:pPr>
            <a:r>
              <a:rPr lang="en-CA" u="sng" dirty="0"/>
              <a:t>December 2011</a:t>
            </a:r>
            <a:r>
              <a:rPr lang="en-CA" dirty="0"/>
              <a:t>: 10-15 minute visual disturbance consisting of “wavy coloured” lines in both eyes</a:t>
            </a:r>
          </a:p>
          <a:p>
            <a:pPr>
              <a:lnSpc>
                <a:spcPct val="110000"/>
              </a:lnSpc>
            </a:pPr>
            <a:r>
              <a:rPr lang="en-CA" u="sng" dirty="0"/>
              <a:t>4 months later</a:t>
            </a:r>
            <a:r>
              <a:rPr lang="en-CA" dirty="0"/>
              <a:t>: left-sided visual disturbance </a:t>
            </a:r>
          </a:p>
          <a:p>
            <a:pPr lvl="1">
              <a:lnSpc>
                <a:spcPct val="110000"/>
              </a:lnSpc>
            </a:pPr>
            <a:r>
              <a:rPr lang="en-CA" dirty="0"/>
              <a:t>Alternating obstruction of left visual field (could not see fingers on left hand) and duplication of an image (multiple images of his thumb)</a:t>
            </a:r>
          </a:p>
          <a:p>
            <a:pPr lvl="1">
              <a:lnSpc>
                <a:spcPct val="110000"/>
              </a:lnSpc>
            </a:pPr>
            <a:r>
              <a:rPr lang="en-CA" dirty="0"/>
              <a:t>Went to bed </a:t>
            </a:r>
            <a:r>
              <a:rPr lang="en-CA" dirty="0">
                <a:sym typeface="Wingdings" pitchFamily="2" charset="2"/>
              </a:rPr>
              <a:t> p</a:t>
            </a:r>
            <a:r>
              <a:rPr lang="en-CA" dirty="0"/>
              <a:t>ain and visual disturbance resolved upon awakening</a:t>
            </a:r>
          </a:p>
        </p:txBody>
      </p:sp>
      <p:sp>
        <p:nvSpPr>
          <p:cNvPr id="5" name="TextBox 4">
            <a:extLst>
              <a:ext uri="{FF2B5EF4-FFF2-40B4-BE49-F238E27FC236}">
                <a16:creationId xmlns:a16="http://schemas.microsoft.com/office/drawing/2014/main" id="{651716B6-FA25-054A-84D1-0518C6832BE1}"/>
              </a:ext>
            </a:extLst>
          </p:cNvPr>
          <p:cNvSpPr txBox="1"/>
          <p:nvPr/>
        </p:nvSpPr>
        <p:spPr>
          <a:xfrm>
            <a:off x="8424537" y="5172488"/>
            <a:ext cx="3657600" cy="307777"/>
          </a:xfrm>
          <a:prstGeom prst="rect">
            <a:avLst/>
          </a:prstGeom>
          <a:noFill/>
        </p:spPr>
        <p:txBody>
          <a:bodyPr wrap="square" rtlCol="0">
            <a:spAutoFit/>
          </a:bodyPr>
          <a:lstStyle/>
          <a:p>
            <a:r>
              <a:rPr lang="en-CA" sz="1400" dirty="0"/>
              <a:t>PATIENT DESCRIPTION OF VISUAL DISTURBANCE</a:t>
            </a:r>
          </a:p>
        </p:txBody>
      </p:sp>
      <p:pic>
        <p:nvPicPr>
          <p:cNvPr id="4" name="Audio 3">
            <a:hlinkClick r:id="" action="ppaction://media"/>
            <a:extLst>
              <a:ext uri="{FF2B5EF4-FFF2-40B4-BE49-F238E27FC236}">
                <a16:creationId xmlns:a16="http://schemas.microsoft.com/office/drawing/2014/main" id="{F3B14B44-B860-654D-908F-56FA15D6E3AC}"/>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3534534856"/>
      </p:ext>
    </p:extLst>
  </p:cSld>
  <p:clrMapOvr>
    <a:masterClrMapping/>
  </p:clrMapOvr>
  <mc:AlternateContent xmlns:mc="http://schemas.openxmlformats.org/markup-compatibility/2006" xmlns:p14="http://schemas.microsoft.com/office/powerpoint/2010/main">
    <mc:Choice Requires="p14">
      <p:transition spd="slow" p14:dur="2000" advTm="21739"/>
    </mc:Choice>
    <mc:Fallback xmlns="">
      <p:transition spd="slow" advTm="217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D3257-2B41-9646-AA89-8ADE23DEED93}"/>
              </a:ext>
            </a:extLst>
          </p:cNvPr>
          <p:cNvSpPr>
            <a:spLocks noGrp="1"/>
          </p:cNvSpPr>
          <p:nvPr>
            <p:ph type="title"/>
          </p:nvPr>
        </p:nvSpPr>
        <p:spPr/>
        <p:txBody>
          <a:bodyPr/>
          <a:lstStyle/>
          <a:p>
            <a:r>
              <a:rPr lang="en-CA" dirty="0"/>
              <a:t>HPI</a:t>
            </a:r>
          </a:p>
        </p:txBody>
      </p:sp>
      <p:sp>
        <p:nvSpPr>
          <p:cNvPr id="3" name="Content Placeholder 2">
            <a:extLst>
              <a:ext uri="{FF2B5EF4-FFF2-40B4-BE49-F238E27FC236}">
                <a16:creationId xmlns:a16="http://schemas.microsoft.com/office/drawing/2014/main" id="{FF034173-36F5-084F-8F49-71404812E4D0}"/>
              </a:ext>
            </a:extLst>
          </p:cNvPr>
          <p:cNvSpPr>
            <a:spLocks noGrp="1"/>
          </p:cNvSpPr>
          <p:nvPr>
            <p:ph idx="1"/>
          </p:nvPr>
        </p:nvSpPr>
        <p:spPr>
          <a:xfrm>
            <a:off x="1490869" y="1685512"/>
            <a:ext cx="7167939" cy="4267420"/>
          </a:xfrm>
        </p:spPr>
        <p:txBody>
          <a:bodyPr>
            <a:normAutofit fontScale="92500"/>
          </a:bodyPr>
          <a:lstStyle/>
          <a:p>
            <a:pPr>
              <a:lnSpc>
                <a:spcPct val="110000"/>
              </a:lnSpc>
            </a:pPr>
            <a:r>
              <a:rPr lang="en-CA" u="sng" dirty="0"/>
              <a:t>December 2011</a:t>
            </a:r>
            <a:r>
              <a:rPr lang="en-CA" dirty="0"/>
              <a:t>: 10-15 minute visual disturbance consisting of “wavy coloured” lines in both eyes</a:t>
            </a:r>
          </a:p>
          <a:p>
            <a:pPr>
              <a:lnSpc>
                <a:spcPct val="110000"/>
              </a:lnSpc>
            </a:pPr>
            <a:r>
              <a:rPr lang="en-CA" u="sng" dirty="0"/>
              <a:t>4 months later</a:t>
            </a:r>
            <a:r>
              <a:rPr lang="en-CA" dirty="0"/>
              <a:t>: left-sided visual disturbance </a:t>
            </a:r>
          </a:p>
          <a:p>
            <a:pPr lvl="1">
              <a:lnSpc>
                <a:spcPct val="110000"/>
              </a:lnSpc>
            </a:pPr>
            <a:r>
              <a:rPr lang="en-CA" dirty="0"/>
              <a:t>Alternating obstruction of left visual field (could not see fingers on left hand) and duplication of an image (multiple images of his thumb)</a:t>
            </a:r>
          </a:p>
          <a:p>
            <a:pPr lvl="1">
              <a:lnSpc>
                <a:spcPct val="110000"/>
              </a:lnSpc>
            </a:pPr>
            <a:r>
              <a:rPr lang="en-CA" dirty="0"/>
              <a:t>Went to bed </a:t>
            </a:r>
            <a:r>
              <a:rPr lang="en-CA" dirty="0">
                <a:sym typeface="Wingdings" pitchFamily="2" charset="2"/>
              </a:rPr>
              <a:t> p</a:t>
            </a:r>
            <a:r>
              <a:rPr lang="en-CA" dirty="0"/>
              <a:t>ain and visual disturbance resolved upon awakening</a:t>
            </a:r>
          </a:p>
        </p:txBody>
      </p:sp>
      <p:pic>
        <p:nvPicPr>
          <p:cNvPr id="4" name="1s - How it started - missing, double thumbs" descr="1s - How it started - missing, double thumbs">
            <a:hlinkClick r:id="" action="ppaction://media"/>
            <a:extLst>
              <a:ext uri="{FF2B5EF4-FFF2-40B4-BE49-F238E27FC236}">
                <a16:creationId xmlns:a16="http://schemas.microsoft.com/office/drawing/2014/main" id="{4C8232C8-CCF3-8942-9BAA-CE3EECF53B2A}"/>
              </a:ext>
            </a:extLst>
          </p:cNvPr>
          <p:cNvPicPr>
            <a:picLocks noChangeAspect="1"/>
          </p:cNvPicPr>
          <p:nvPr>
            <a:videoFile r:link="rId3"/>
            <p:extLst>
              <p:ext uri="{DAA4B4D4-6D71-4841-9C94-3DE7FCFB9230}">
                <p14:media xmlns:p14="http://schemas.microsoft.com/office/powerpoint/2010/main" r:embed="rId2"/>
              </p:ext>
            </p:extLst>
          </p:nvPr>
        </p:nvPicPr>
        <p:blipFill>
          <a:blip r:embed="rId6"/>
          <a:stretch>
            <a:fillRect/>
          </a:stretch>
        </p:blipFill>
        <p:spPr>
          <a:xfrm>
            <a:off x="8539527" y="2533864"/>
            <a:ext cx="3427621" cy="2570716"/>
          </a:xfrm>
          <a:prstGeom prst="rect">
            <a:avLst/>
          </a:prstGeom>
        </p:spPr>
      </p:pic>
      <p:sp>
        <p:nvSpPr>
          <p:cNvPr id="5" name="TextBox 4">
            <a:extLst>
              <a:ext uri="{FF2B5EF4-FFF2-40B4-BE49-F238E27FC236}">
                <a16:creationId xmlns:a16="http://schemas.microsoft.com/office/drawing/2014/main" id="{651716B6-FA25-054A-84D1-0518C6832BE1}"/>
              </a:ext>
            </a:extLst>
          </p:cNvPr>
          <p:cNvSpPr txBox="1"/>
          <p:nvPr/>
        </p:nvSpPr>
        <p:spPr>
          <a:xfrm>
            <a:off x="8424537" y="5172488"/>
            <a:ext cx="3657600" cy="307777"/>
          </a:xfrm>
          <a:prstGeom prst="rect">
            <a:avLst/>
          </a:prstGeom>
          <a:noFill/>
        </p:spPr>
        <p:txBody>
          <a:bodyPr wrap="square" rtlCol="0">
            <a:spAutoFit/>
          </a:bodyPr>
          <a:lstStyle/>
          <a:p>
            <a:r>
              <a:rPr lang="en-CA" sz="1400" dirty="0"/>
              <a:t>PATIENT DESCRIPTION OF VISUAL DISTURBANCE</a:t>
            </a:r>
          </a:p>
        </p:txBody>
      </p:sp>
    </p:spTree>
    <p:custDataLst>
      <p:tags r:id="rId1"/>
    </p:custDataLst>
    <p:extLst>
      <p:ext uri="{BB962C8B-B14F-4D97-AF65-F5344CB8AC3E}">
        <p14:creationId xmlns:p14="http://schemas.microsoft.com/office/powerpoint/2010/main" val="2289457051"/>
      </p:ext>
    </p:extLst>
  </p:cSld>
  <p:clrMapOvr>
    <a:masterClrMapping/>
  </p:clrMapOvr>
  <mc:AlternateContent xmlns:mc="http://schemas.openxmlformats.org/markup-compatibility/2006" xmlns:p14="http://schemas.microsoft.com/office/powerpoint/2010/main">
    <mc:Choice Requires="p14">
      <p:transition spd="slow" p14:dur="2000" advTm="73862"/>
    </mc:Choice>
    <mc:Fallback xmlns="">
      <p:transition spd="slow" advTm="738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86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extLst>
    <p:ext uri="{E180D4A7-C9FB-4DFB-919C-405C955672EB}">
      <p14:showEvtLst xmlns:p14="http://schemas.microsoft.com/office/powerpoint/2010/main">
        <p14:playEvt time="23289" objId="4"/>
        <p14:stopEvt time="72129" objId="4"/>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2AB0726-E5E1-4840-9188-B0253B3B1860}"/>
              </a:ext>
            </a:extLst>
          </p:cNvPr>
          <p:cNvPicPr>
            <a:picLocks noChangeAspect="1"/>
          </p:cNvPicPr>
          <p:nvPr/>
        </p:nvPicPr>
        <p:blipFill>
          <a:blip r:embed="rId6"/>
          <a:stretch>
            <a:fillRect/>
          </a:stretch>
        </p:blipFill>
        <p:spPr>
          <a:xfrm>
            <a:off x="3989422" y="3011075"/>
            <a:ext cx="4711700" cy="3530600"/>
          </a:xfrm>
          <a:prstGeom prst="rect">
            <a:avLst/>
          </a:prstGeom>
        </p:spPr>
      </p:pic>
      <p:sp>
        <p:nvSpPr>
          <p:cNvPr id="2" name="Title 1">
            <a:extLst>
              <a:ext uri="{FF2B5EF4-FFF2-40B4-BE49-F238E27FC236}">
                <a16:creationId xmlns:a16="http://schemas.microsoft.com/office/drawing/2014/main" id="{F176D5AB-AED1-F740-B547-3FB0BEB151D8}"/>
              </a:ext>
            </a:extLst>
          </p:cNvPr>
          <p:cNvSpPr>
            <a:spLocks noGrp="1"/>
          </p:cNvSpPr>
          <p:nvPr>
            <p:ph type="title"/>
          </p:nvPr>
        </p:nvSpPr>
        <p:spPr/>
        <p:txBody>
          <a:bodyPr/>
          <a:lstStyle/>
          <a:p>
            <a:r>
              <a:rPr lang="en-CA" dirty="0"/>
              <a:t>HPI</a:t>
            </a:r>
          </a:p>
        </p:txBody>
      </p:sp>
      <p:sp>
        <p:nvSpPr>
          <p:cNvPr id="3" name="Content Placeholder 2">
            <a:extLst>
              <a:ext uri="{FF2B5EF4-FFF2-40B4-BE49-F238E27FC236}">
                <a16:creationId xmlns:a16="http://schemas.microsoft.com/office/drawing/2014/main" id="{40D89132-69C6-A940-A451-A4DCFBF4D145}"/>
              </a:ext>
            </a:extLst>
          </p:cNvPr>
          <p:cNvSpPr>
            <a:spLocks noGrp="1"/>
          </p:cNvSpPr>
          <p:nvPr>
            <p:ph idx="1"/>
          </p:nvPr>
        </p:nvSpPr>
        <p:spPr>
          <a:xfrm>
            <a:off x="1490869" y="1685512"/>
            <a:ext cx="9866243" cy="4162838"/>
          </a:xfrm>
        </p:spPr>
        <p:txBody>
          <a:bodyPr>
            <a:normAutofit/>
          </a:bodyPr>
          <a:lstStyle/>
          <a:p>
            <a:pPr>
              <a:lnSpc>
                <a:spcPct val="110000"/>
              </a:lnSpc>
            </a:pPr>
            <a:r>
              <a:rPr lang="en-CA" u="sng" dirty="0"/>
              <a:t>2 days later</a:t>
            </a:r>
            <a:r>
              <a:rPr lang="en-CA" dirty="0"/>
              <a:t>: awoke from sleep and noticed “corrugated plate” in his left visual field x 10 minutes</a:t>
            </a:r>
          </a:p>
        </p:txBody>
      </p:sp>
      <p:sp>
        <p:nvSpPr>
          <p:cNvPr id="5" name="TextBox 4">
            <a:extLst>
              <a:ext uri="{FF2B5EF4-FFF2-40B4-BE49-F238E27FC236}">
                <a16:creationId xmlns:a16="http://schemas.microsoft.com/office/drawing/2014/main" id="{7CBD0BCC-D5DF-A745-9F97-7875AA2AAE22}"/>
              </a:ext>
            </a:extLst>
          </p:cNvPr>
          <p:cNvSpPr txBox="1"/>
          <p:nvPr/>
        </p:nvSpPr>
        <p:spPr>
          <a:xfrm>
            <a:off x="4513058" y="6550223"/>
            <a:ext cx="3657600" cy="307777"/>
          </a:xfrm>
          <a:prstGeom prst="rect">
            <a:avLst/>
          </a:prstGeom>
          <a:noFill/>
        </p:spPr>
        <p:txBody>
          <a:bodyPr wrap="square" rtlCol="0">
            <a:spAutoFit/>
          </a:bodyPr>
          <a:lstStyle/>
          <a:p>
            <a:r>
              <a:rPr lang="en-CA" sz="1400" dirty="0"/>
              <a:t>PATIENT DESCRIPTION OF VISUAL DISTURBANCE</a:t>
            </a:r>
          </a:p>
        </p:txBody>
      </p:sp>
      <p:pic>
        <p:nvPicPr>
          <p:cNvPr id="4" name="Audio 3">
            <a:hlinkClick r:id="" action="ppaction://media"/>
            <a:extLst>
              <a:ext uri="{FF2B5EF4-FFF2-40B4-BE49-F238E27FC236}">
                <a16:creationId xmlns:a16="http://schemas.microsoft.com/office/drawing/2014/main" id="{58768450-4FF8-9140-BEBE-61771CAE5049}"/>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2784391315"/>
      </p:ext>
    </p:extLst>
  </p:cSld>
  <p:clrMapOvr>
    <a:masterClrMapping/>
  </p:clrMapOvr>
  <mc:AlternateContent xmlns:mc="http://schemas.openxmlformats.org/markup-compatibility/2006" xmlns:p14="http://schemas.microsoft.com/office/powerpoint/2010/main">
    <mc:Choice Requires="p14">
      <p:transition spd="slow" p14:dur="2000" advTm="4852"/>
    </mc:Choice>
    <mc:Fallback xmlns="">
      <p:transition spd="slow" advTm="48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6D5AB-AED1-F740-B547-3FB0BEB151D8}"/>
              </a:ext>
            </a:extLst>
          </p:cNvPr>
          <p:cNvSpPr>
            <a:spLocks noGrp="1"/>
          </p:cNvSpPr>
          <p:nvPr>
            <p:ph type="title"/>
          </p:nvPr>
        </p:nvSpPr>
        <p:spPr/>
        <p:txBody>
          <a:bodyPr/>
          <a:lstStyle/>
          <a:p>
            <a:r>
              <a:rPr lang="en-CA" dirty="0"/>
              <a:t>HPI</a:t>
            </a:r>
          </a:p>
        </p:txBody>
      </p:sp>
      <p:sp>
        <p:nvSpPr>
          <p:cNvPr id="3" name="Content Placeholder 2">
            <a:extLst>
              <a:ext uri="{FF2B5EF4-FFF2-40B4-BE49-F238E27FC236}">
                <a16:creationId xmlns:a16="http://schemas.microsoft.com/office/drawing/2014/main" id="{40D89132-69C6-A940-A451-A4DCFBF4D145}"/>
              </a:ext>
            </a:extLst>
          </p:cNvPr>
          <p:cNvSpPr>
            <a:spLocks noGrp="1"/>
          </p:cNvSpPr>
          <p:nvPr>
            <p:ph idx="1"/>
          </p:nvPr>
        </p:nvSpPr>
        <p:spPr>
          <a:xfrm>
            <a:off x="1490869" y="1685512"/>
            <a:ext cx="9866243" cy="4162838"/>
          </a:xfrm>
        </p:spPr>
        <p:txBody>
          <a:bodyPr>
            <a:normAutofit/>
          </a:bodyPr>
          <a:lstStyle/>
          <a:p>
            <a:pPr>
              <a:lnSpc>
                <a:spcPct val="110000"/>
              </a:lnSpc>
            </a:pPr>
            <a:r>
              <a:rPr lang="en-CA" u="sng" dirty="0"/>
              <a:t>2 days later</a:t>
            </a:r>
            <a:r>
              <a:rPr lang="en-CA" dirty="0"/>
              <a:t>: awoke from sleep and noticed “corrugated plate” in his left visual field x 10 minutes</a:t>
            </a:r>
          </a:p>
        </p:txBody>
      </p:sp>
      <p:pic>
        <p:nvPicPr>
          <p:cNvPr id="4" name="2s - Corrugated plate" descr="2s - Corrugated plate">
            <a:hlinkClick r:id="" action="ppaction://media"/>
            <a:extLst>
              <a:ext uri="{FF2B5EF4-FFF2-40B4-BE49-F238E27FC236}">
                <a16:creationId xmlns:a16="http://schemas.microsoft.com/office/drawing/2014/main" id="{FF32A1E8-0640-FB48-86F3-173FF6E78ECA}"/>
              </a:ext>
            </a:extLst>
          </p:cNvPr>
          <p:cNvPicPr>
            <a:picLocks noChangeAspect="1"/>
          </p:cNvPicPr>
          <p:nvPr>
            <a:videoFile r:link="rId3"/>
            <p:extLst>
              <p:ext uri="{DAA4B4D4-6D71-4841-9C94-3DE7FCFB9230}">
                <p14:media xmlns:p14="http://schemas.microsoft.com/office/powerpoint/2010/main" r:embed="rId2"/>
              </p:ext>
            </p:extLst>
          </p:nvPr>
        </p:nvPicPr>
        <p:blipFill>
          <a:blip r:embed="rId5"/>
          <a:stretch>
            <a:fillRect/>
          </a:stretch>
        </p:blipFill>
        <p:spPr>
          <a:xfrm>
            <a:off x="3989422" y="3011075"/>
            <a:ext cx="4704873" cy="3528655"/>
          </a:xfrm>
          <a:prstGeom prst="rect">
            <a:avLst/>
          </a:prstGeom>
        </p:spPr>
      </p:pic>
      <p:sp>
        <p:nvSpPr>
          <p:cNvPr id="5" name="TextBox 4">
            <a:extLst>
              <a:ext uri="{FF2B5EF4-FFF2-40B4-BE49-F238E27FC236}">
                <a16:creationId xmlns:a16="http://schemas.microsoft.com/office/drawing/2014/main" id="{7CBD0BCC-D5DF-A745-9F97-7875AA2AAE22}"/>
              </a:ext>
            </a:extLst>
          </p:cNvPr>
          <p:cNvSpPr txBox="1"/>
          <p:nvPr/>
        </p:nvSpPr>
        <p:spPr>
          <a:xfrm>
            <a:off x="4513058" y="6550223"/>
            <a:ext cx="3657600" cy="307777"/>
          </a:xfrm>
          <a:prstGeom prst="rect">
            <a:avLst/>
          </a:prstGeom>
          <a:noFill/>
        </p:spPr>
        <p:txBody>
          <a:bodyPr wrap="square" rtlCol="0">
            <a:spAutoFit/>
          </a:bodyPr>
          <a:lstStyle/>
          <a:p>
            <a:r>
              <a:rPr lang="en-CA" sz="1400" dirty="0"/>
              <a:t>PATIENT DESCRIPTION OF VISUAL DISTURBANCE</a:t>
            </a:r>
          </a:p>
        </p:txBody>
      </p:sp>
    </p:spTree>
    <p:custDataLst>
      <p:tags r:id="rId1"/>
    </p:custDataLst>
    <p:extLst>
      <p:ext uri="{BB962C8B-B14F-4D97-AF65-F5344CB8AC3E}">
        <p14:creationId xmlns:p14="http://schemas.microsoft.com/office/powerpoint/2010/main" val="2914300186"/>
      </p:ext>
    </p:extLst>
  </p:cSld>
  <p:clrMapOvr>
    <a:masterClrMapping/>
  </p:clrMapOvr>
  <mc:AlternateContent xmlns:mc="http://schemas.openxmlformats.org/markup-compatibility/2006" xmlns:p14="http://schemas.microsoft.com/office/powerpoint/2010/main">
    <mc:Choice Requires="p14">
      <p:transition spd="slow" p14:dur="2000" advTm="28296"/>
    </mc:Choice>
    <mc:Fallback xmlns="">
      <p:transition spd="slow" advTm="282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89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extLst>
    <p:ext uri="{E180D4A7-C9FB-4DFB-919C-405C955672EB}">
      <p14:showEvtLst xmlns:p14="http://schemas.microsoft.com/office/powerpoint/2010/main">
        <p14:playEvt time="4743" objId="4"/>
        <p14:stopEvt time="25859" objId="4"/>
      </p14:showEvt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92CCA40-91C1-A442-B277-3B3FA66C215D}"/>
              </a:ext>
            </a:extLst>
          </p:cNvPr>
          <p:cNvPicPr>
            <a:picLocks noChangeAspect="1"/>
          </p:cNvPicPr>
          <p:nvPr/>
        </p:nvPicPr>
        <p:blipFill>
          <a:blip r:embed="rId6"/>
          <a:stretch>
            <a:fillRect/>
          </a:stretch>
        </p:blipFill>
        <p:spPr>
          <a:xfrm>
            <a:off x="8064708" y="2171258"/>
            <a:ext cx="3860800" cy="2895600"/>
          </a:xfrm>
          <a:prstGeom prst="rect">
            <a:avLst/>
          </a:prstGeom>
        </p:spPr>
      </p:pic>
      <p:sp>
        <p:nvSpPr>
          <p:cNvPr id="2" name="Title 1">
            <a:extLst>
              <a:ext uri="{FF2B5EF4-FFF2-40B4-BE49-F238E27FC236}">
                <a16:creationId xmlns:a16="http://schemas.microsoft.com/office/drawing/2014/main" id="{F176D5AB-AED1-F740-B547-3FB0BEB151D8}"/>
              </a:ext>
            </a:extLst>
          </p:cNvPr>
          <p:cNvSpPr>
            <a:spLocks noGrp="1"/>
          </p:cNvSpPr>
          <p:nvPr>
            <p:ph type="title"/>
          </p:nvPr>
        </p:nvSpPr>
        <p:spPr/>
        <p:txBody>
          <a:bodyPr/>
          <a:lstStyle/>
          <a:p>
            <a:r>
              <a:rPr lang="en-CA" dirty="0"/>
              <a:t>HPI</a:t>
            </a:r>
          </a:p>
        </p:txBody>
      </p:sp>
      <p:sp>
        <p:nvSpPr>
          <p:cNvPr id="3" name="Content Placeholder 2">
            <a:extLst>
              <a:ext uri="{FF2B5EF4-FFF2-40B4-BE49-F238E27FC236}">
                <a16:creationId xmlns:a16="http://schemas.microsoft.com/office/drawing/2014/main" id="{40D89132-69C6-A940-A451-A4DCFBF4D145}"/>
              </a:ext>
            </a:extLst>
          </p:cNvPr>
          <p:cNvSpPr>
            <a:spLocks noGrp="1"/>
          </p:cNvSpPr>
          <p:nvPr>
            <p:ph idx="1"/>
          </p:nvPr>
        </p:nvSpPr>
        <p:spPr>
          <a:xfrm>
            <a:off x="1490870" y="1685512"/>
            <a:ext cx="6438928" cy="4162838"/>
          </a:xfrm>
        </p:spPr>
        <p:txBody>
          <a:bodyPr>
            <a:normAutofit fontScale="92500" lnSpcReduction="10000"/>
          </a:bodyPr>
          <a:lstStyle/>
          <a:p>
            <a:pPr>
              <a:lnSpc>
                <a:spcPct val="110000"/>
              </a:lnSpc>
            </a:pPr>
            <a:r>
              <a:rPr lang="en-CA" u="sng" dirty="0"/>
              <a:t>Later that day</a:t>
            </a:r>
            <a:r>
              <a:rPr lang="en-CA" dirty="0"/>
              <a:t>: he drove his truck across the border from Canada into USA</a:t>
            </a:r>
          </a:p>
          <a:p>
            <a:pPr lvl="1">
              <a:lnSpc>
                <a:spcPct val="110000"/>
              </a:lnSpc>
            </a:pPr>
            <a:r>
              <a:rPr lang="en-CA" dirty="0"/>
              <a:t>Interacted with customs officer then continued his drive</a:t>
            </a:r>
          </a:p>
          <a:p>
            <a:pPr lvl="1">
              <a:lnSpc>
                <a:spcPct val="110000"/>
              </a:lnSpc>
            </a:pPr>
            <a:r>
              <a:rPr lang="en-CA" dirty="0"/>
              <a:t>A persistent vivid image, or movie, of the customs officer played in his left superior visual field x 10 minutes</a:t>
            </a:r>
          </a:p>
          <a:p>
            <a:pPr lvl="2">
              <a:lnSpc>
                <a:spcPct val="110000"/>
              </a:lnSpc>
            </a:pPr>
            <a:r>
              <a:rPr lang="en-CA" dirty="0"/>
              <a:t>He could still see the officer moving his mouth and talking, though he could not hear him</a:t>
            </a:r>
          </a:p>
          <a:p>
            <a:pPr lvl="1">
              <a:lnSpc>
                <a:spcPct val="110000"/>
              </a:lnSpc>
            </a:pPr>
            <a:r>
              <a:rPr lang="en-CA" dirty="0"/>
              <a:t>He also saw cars and trucks moving on the road in his left visual field that were not there</a:t>
            </a:r>
          </a:p>
        </p:txBody>
      </p:sp>
      <p:sp>
        <p:nvSpPr>
          <p:cNvPr id="6" name="TextBox 5">
            <a:extLst>
              <a:ext uri="{FF2B5EF4-FFF2-40B4-BE49-F238E27FC236}">
                <a16:creationId xmlns:a16="http://schemas.microsoft.com/office/drawing/2014/main" id="{C6C9408F-BB6C-E44D-99B5-6F35A3E4A060}"/>
              </a:ext>
            </a:extLst>
          </p:cNvPr>
          <p:cNvSpPr txBox="1"/>
          <p:nvPr/>
        </p:nvSpPr>
        <p:spPr>
          <a:xfrm>
            <a:off x="8162144" y="5063735"/>
            <a:ext cx="3657600" cy="307777"/>
          </a:xfrm>
          <a:prstGeom prst="rect">
            <a:avLst/>
          </a:prstGeom>
          <a:noFill/>
        </p:spPr>
        <p:txBody>
          <a:bodyPr wrap="square" rtlCol="0">
            <a:spAutoFit/>
          </a:bodyPr>
          <a:lstStyle/>
          <a:p>
            <a:r>
              <a:rPr lang="en-CA" sz="1400" dirty="0"/>
              <a:t>PATIENT DESCRIPTION OF VISUAL DISTURBANCE</a:t>
            </a:r>
          </a:p>
        </p:txBody>
      </p:sp>
      <p:pic>
        <p:nvPicPr>
          <p:cNvPr id="4" name="Audio 3">
            <a:hlinkClick r:id="" action="ppaction://media"/>
            <a:extLst>
              <a:ext uri="{FF2B5EF4-FFF2-40B4-BE49-F238E27FC236}">
                <a16:creationId xmlns:a16="http://schemas.microsoft.com/office/drawing/2014/main" id="{A1CB07EF-7059-F342-94E8-E0F411D54760}"/>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3699343555"/>
      </p:ext>
    </p:extLst>
  </p:cSld>
  <p:clrMapOvr>
    <a:masterClrMapping/>
  </p:clrMapOvr>
  <mc:AlternateContent xmlns:mc="http://schemas.openxmlformats.org/markup-compatibility/2006" xmlns:p14="http://schemas.microsoft.com/office/powerpoint/2010/main">
    <mc:Choice Requires="p14">
      <p:transition spd="slow" p14:dur="2000" advTm="6732"/>
    </mc:Choice>
    <mc:Fallback xmlns="">
      <p:transition spd="slow" advTm="67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6D5AB-AED1-F740-B547-3FB0BEB151D8}"/>
              </a:ext>
            </a:extLst>
          </p:cNvPr>
          <p:cNvSpPr>
            <a:spLocks noGrp="1"/>
          </p:cNvSpPr>
          <p:nvPr>
            <p:ph type="title"/>
          </p:nvPr>
        </p:nvSpPr>
        <p:spPr/>
        <p:txBody>
          <a:bodyPr/>
          <a:lstStyle/>
          <a:p>
            <a:r>
              <a:rPr lang="en-CA" dirty="0"/>
              <a:t>HPI</a:t>
            </a:r>
          </a:p>
        </p:txBody>
      </p:sp>
      <p:sp>
        <p:nvSpPr>
          <p:cNvPr id="3" name="Content Placeholder 2">
            <a:extLst>
              <a:ext uri="{FF2B5EF4-FFF2-40B4-BE49-F238E27FC236}">
                <a16:creationId xmlns:a16="http://schemas.microsoft.com/office/drawing/2014/main" id="{40D89132-69C6-A940-A451-A4DCFBF4D145}"/>
              </a:ext>
            </a:extLst>
          </p:cNvPr>
          <p:cNvSpPr>
            <a:spLocks noGrp="1"/>
          </p:cNvSpPr>
          <p:nvPr>
            <p:ph idx="1"/>
          </p:nvPr>
        </p:nvSpPr>
        <p:spPr>
          <a:xfrm>
            <a:off x="1490870" y="1685512"/>
            <a:ext cx="6438928" cy="4162838"/>
          </a:xfrm>
        </p:spPr>
        <p:txBody>
          <a:bodyPr>
            <a:normAutofit fontScale="92500" lnSpcReduction="10000"/>
          </a:bodyPr>
          <a:lstStyle/>
          <a:p>
            <a:pPr>
              <a:lnSpc>
                <a:spcPct val="110000"/>
              </a:lnSpc>
            </a:pPr>
            <a:r>
              <a:rPr lang="en-CA" u="sng" dirty="0"/>
              <a:t>Later that day</a:t>
            </a:r>
            <a:r>
              <a:rPr lang="en-CA" dirty="0"/>
              <a:t>: he drove his truck across the border from Canada into USA</a:t>
            </a:r>
          </a:p>
          <a:p>
            <a:pPr lvl="1">
              <a:lnSpc>
                <a:spcPct val="110000"/>
              </a:lnSpc>
            </a:pPr>
            <a:r>
              <a:rPr lang="en-CA" dirty="0"/>
              <a:t>Interacted with customs officer then continued his drive</a:t>
            </a:r>
          </a:p>
          <a:p>
            <a:pPr lvl="1">
              <a:lnSpc>
                <a:spcPct val="110000"/>
              </a:lnSpc>
            </a:pPr>
            <a:r>
              <a:rPr lang="en-CA" dirty="0"/>
              <a:t>A persistent vivid image, or movie, of the customs officer played in his left superior visual field x 10 minutes</a:t>
            </a:r>
          </a:p>
          <a:p>
            <a:pPr lvl="2">
              <a:lnSpc>
                <a:spcPct val="110000"/>
              </a:lnSpc>
            </a:pPr>
            <a:r>
              <a:rPr lang="en-CA" dirty="0"/>
              <a:t>He could still see the officer moving his mouth and talking, though he could not hear him</a:t>
            </a:r>
          </a:p>
          <a:p>
            <a:pPr lvl="1">
              <a:lnSpc>
                <a:spcPct val="110000"/>
              </a:lnSpc>
            </a:pPr>
            <a:r>
              <a:rPr lang="en-CA" dirty="0"/>
              <a:t>He also saw cars and trucks moving on the road in his left visual field that were not there</a:t>
            </a:r>
          </a:p>
        </p:txBody>
      </p:sp>
      <p:pic>
        <p:nvPicPr>
          <p:cNvPr id="5" name="3s - Customs officer and oncoming traffic" descr="3s - Customs officer and oncoming traffic">
            <a:hlinkClick r:id="" action="ppaction://media"/>
            <a:extLst>
              <a:ext uri="{FF2B5EF4-FFF2-40B4-BE49-F238E27FC236}">
                <a16:creationId xmlns:a16="http://schemas.microsoft.com/office/drawing/2014/main" id="{0DD07710-19F0-904C-B634-5F00737E9037}"/>
              </a:ext>
            </a:extLst>
          </p:cNvPr>
          <p:cNvPicPr>
            <a:picLocks noChangeAspect="1"/>
          </p:cNvPicPr>
          <p:nvPr>
            <a:videoFile r:link="rId3"/>
            <p:extLst>
              <p:ext uri="{DAA4B4D4-6D71-4841-9C94-3DE7FCFB9230}">
                <p14:media xmlns:p14="http://schemas.microsoft.com/office/powerpoint/2010/main" r:embed="rId2"/>
              </p:ext>
            </p:extLst>
          </p:nvPr>
        </p:nvPicPr>
        <p:blipFill>
          <a:blip r:embed="rId5"/>
          <a:stretch>
            <a:fillRect/>
          </a:stretch>
        </p:blipFill>
        <p:spPr>
          <a:xfrm>
            <a:off x="8064708" y="2174381"/>
            <a:ext cx="3852472" cy="2889354"/>
          </a:xfrm>
          <a:prstGeom prst="rect">
            <a:avLst/>
          </a:prstGeom>
        </p:spPr>
      </p:pic>
      <p:sp>
        <p:nvSpPr>
          <p:cNvPr id="6" name="TextBox 5">
            <a:extLst>
              <a:ext uri="{FF2B5EF4-FFF2-40B4-BE49-F238E27FC236}">
                <a16:creationId xmlns:a16="http://schemas.microsoft.com/office/drawing/2014/main" id="{C6C9408F-BB6C-E44D-99B5-6F35A3E4A060}"/>
              </a:ext>
            </a:extLst>
          </p:cNvPr>
          <p:cNvSpPr txBox="1"/>
          <p:nvPr/>
        </p:nvSpPr>
        <p:spPr>
          <a:xfrm>
            <a:off x="8162144" y="5063735"/>
            <a:ext cx="3657600" cy="307777"/>
          </a:xfrm>
          <a:prstGeom prst="rect">
            <a:avLst/>
          </a:prstGeom>
          <a:noFill/>
        </p:spPr>
        <p:txBody>
          <a:bodyPr wrap="square" rtlCol="0">
            <a:spAutoFit/>
          </a:bodyPr>
          <a:lstStyle/>
          <a:p>
            <a:r>
              <a:rPr lang="en-CA" sz="1400" dirty="0"/>
              <a:t>PATIENT DESCRIPTION OF VISUAL DISTURBANCE</a:t>
            </a:r>
          </a:p>
        </p:txBody>
      </p:sp>
    </p:spTree>
    <p:custDataLst>
      <p:tags r:id="rId1"/>
    </p:custDataLst>
    <p:extLst>
      <p:ext uri="{BB962C8B-B14F-4D97-AF65-F5344CB8AC3E}">
        <p14:creationId xmlns:p14="http://schemas.microsoft.com/office/powerpoint/2010/main" val="1255200639"/>
      </p:ext>
    </p:extLst>
  </p:cSld>
  <p:clrMapOvr>
    <a:masterClrMapping/>
  </p:clrMapOvr>
  <mc:AlternateContent xmlns:mc="http://schemas.openxmlformats.org/markup-compatibility/2006" xmlns:p14="http://schemas.microsoft.com/office/powerpoint/2010/main">
    <mc:Choice Requires="p14">
      <p:transition spd="slow" p14:dur="2000" advTm="83170"/>
    </mc:Choice>
    <mc:Fallback xmlns="">
      <p:transition spd="slow" advTm="831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516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extLst>
    <p:ext uri="{E180D4A7-C9FB-4DFB-919C-405C955672EB}">
      <p14:showEvtLst xmlns:p14="http://schemas.microsoft.com/office/powerpoint/2010/main">
        <p14:playEvt time="6412" objId="5"/>
        <p14:stopEvt time="81825" objId="5"/>
      </p14:showEvt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ACDB4-8331-9345-AA4B-AF0C0EA30054}"/>
              </a:ext>
            </a:extLst>
          </p:cNvPr>
          <p:cNvSpPr>
            <a:spLocks noGrp="1"/>
          </p:cNvSpPr>
          <p:nvPr>
            <p:ph type="title"/>
          </p:nvPr>
        </p:nvSpPr>
        <p:spPr/>
        <p:txBody>
          <a:bodyPr/>
          <a:lstStyle/>
          <a:p>
            <a:r>
              <a:rPr lang="en-CA" dirty="0"/>
              <a:t>Other History</a:t>
            </a:r>
          </a:p>
        </p:txBody>
      </p:sp>
      <p:sp>
        <p:nvSpPr>
          <p:cNvPr id="3" name="Content Placeholder 2">
            <a:extLst>
              <a:ext uri="{FF2B5EF4-FFF2-40B4-BE49-F238E27FC236}">
                <a16:creationId xmlns:a16="http://schemas.microsoft.com/office/drawing/2014/main" id="{CCDA58A2-C53D-D549-8D7C-E59394A46762}"/>
              </a:ext>
            </a:extLst>
          </p:cNvPr>
          <p:cNvSpPr>
            <a:spLocks noGrp="1"/>
          </p:cNvSpPr>
          <p:nvPr>
            <p:ph idx="1"/>
          </p:nvPr>
        </p:nvSpPr>
        <p:spPr/>
        <p:txBody>
          <a:bodyPr>
            <a:normAutofit fontScale="85000" lnSpcReduction="20000"/>
          </a:bodyPr>
          <a:lstStyle/>
          <a:p>
            <a:pPr>
              <a:lnSpc>
                <a:spcPct val="100000"/>
              </a:lnSpc>
            </a:pPr>
            <a:r>
              <a:rPr lang="en-CA" b="1" dirty="0"/>
              <a:t>Past medical history</a:t>
            </a:r>
            <a:r>
              <a:rPr lang="en-CA" dirty="0"/>
              <a:t>:</a:t>
            </a:r>
          </a:p>
          <a:p>
            <a:pPr lvl="1">
              <a:lnSpc>
                <a:spcPct val="100000"/>
              </a:lnSpc>
            </a:pPr>
            <a:r>
              <a:rPr lang="en-CA" dirty="0"/>
              <a:t>Dyslipidemia</a:t>
            </a:r>
          </a:p>
          <a:p>
            <a:pPr lvl="1">
              <a:lnSpc>
                <a:spcPct val="100000"/>
              </a:lnSpc>
            </a:pPr>
            <a:r>
              <a:rPr lang="en-CA" dirty="0"/>
              <a:t>No known history of migraines, seizures, strokes, or other neurological problems.</a:t>
            </a:r>
          </a:p>
          <a:p>
            <a:pPr>
              <a:lnSpc>
                <a:spcPct val="100000"/>
              </a:lnSpc>
            </a:pPr>
            <a:r>
              <a:rPr lang="en-CA" b="1" dirty="0"/>
              <a:t>Past ocular history</a:t>
            </a:r>
            <a:r>
              <a:rPr lang="en-CA" dirty="0"/>
              <a:t>:</a:t>
            </a:r>
          </a:p>
          <a:p>
            <a:pPr lvl="1">
              <a:lnSpc>
                <a:spcPct val="100000"/>
              </a:lnSpc>
            </a:pPr>
            <a:r>
              <a:rPr lang="en-CA" dirty="0"/>
              <a:t>None</a:t>
            </a:r>
          </a:p>
          <a:p>
            <a:pPr>
              <a:lnSpc>
                <a:spcPct val="100000"/>
              </a:lnSpc>
            </a:pPr>
            <a:r>
              <a:rPr lang="en-CA" b="1" dirty="0"/>
              <a:t>Medications</a:t>
            </a:r>
            <a:r>
              <a:rPr lang="en-CA" dirty="0"/>
              <a:t>:</a:t>
            </a:r>
          </a:p>
          <a:p>
            <a:pPr lvl="1">
              <a:lnSpc>
                <a:spcPct val="100000"/>
              </a:lnSpc>
            </a:pPr>
            <a:r>
              <a:rPr lang="en-CA" dirty="0"/>
              <a:t>ASA 81 mg, statin </a:t>
            </a:r>
          </a:p>
          <a:p>
            <a:pPr>
              <a:lnSpc>
                <a:spcPct val="100000"/>
              </a:lnSpc>
            </a:pPr>
            <a:r>
              <a:rPr lang="en-CA" b="1" dirty="0"/>
              <a:t>Social history</a:t>
            </a:r>
            <a:r>
              <a:rPr lang="en-CA" dirty="0"/>
              <a:t>:</a:t>
            </a:r>
          </a:p>
          <a:p>
            <a:pPr lvl="1">
              <a:lnSpc>
                <a:spcPct val="100000"/>
              </a:lnSpc>
            </a:pPr>
            <a:r>
              <a:rPr lang="en-CA" dirty="0"/>
              <a:t>No smoking history, no recreational drug use (such as LSD, MDMA/ecstasy, or mushrooms), occasional alcohol, works as a truck driver</a:t>
            </a:r>
          </a:p>
        </p:txBody>
      </p:sp>
      <p:pic>
        <p:nvPicPr>
          <p:cNvPr id="4" name="Audio 3">
            <a:hlinkClick r:id="" action="ppaction://media"/>
            <a:extLst>
              <a:ext uri="{FF2B5EF4-FFF2-40B4-BE49-F238E27FC236}">
                <a16:creationId xmlns:a16="http://schemas.microsoft.com/office/drawing/2014/main" id="{A4FCF010-EF9C-7A42-B47D-81F5AFCE554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802546493"/>
      </p:ext>
    </p:extLst>
  </p:cSld>
  <p:clrMapOvr>
    <a:masterClrMapping/>
  </p:clrMapOvr>
  <mc:AlternateContent xmlns:mc="http://schemas.openxmlformats.org/markup-compatibility/2006" xmlns:p14="http://schemas.microsoft.com/office/powerpoint/2010/main">
    <mc:Choice Requires="p14">
      <p:transition spd="slow" p14:dur="2000" advTm="25833"/>
    </mc:Choice>
    <mc:Fallback xmlns="">
      <p:transition spd="slow" advTm="258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31E84-E2E0-F449-96BF-60CD99198411}"/>
              </a:ext>
            </a:extLst>
          </p:cNvPr>
          <p:cNvSpPr>
            <a:spLocks noGrp="1"/>
          </p:cNvSpPr>
          <p:nvPr>
            <p:ph type="title"/>
          </p:nvPr>
        </p:nvSpPr>
        <p:spPr/>
        <p:txBody>
          <a:bodyPr/>
          <a:lstStyle/>
          <a:p>
            <a:r>
              <a:rPr lang="en-CA" dirty="0"/>
              <a:t>HPI</a:t>
            </a:r>
          </a:p>
        </p:txBody>
      </p:sp>
      <p:sp>
        <p:nvSpPr>
          <p:cNvPr id="3" name="Content Placeholder 2">
            <a:extLst>
              <a:ext uri="{FF2B5EF4-FFF2-40B4-BE49-F238E27FC236}">
                <a16:creationId xmlns:a16="http://schemas.microsoft.com/office/drawing/2014/main" id="{432F2E91-AC7B-4C40-9679-C42405E4896A}"/>
              </a:ext>
            </a:extLst>
          </p:cNvPr>
          <p:cNvSpPr>
            <a:spLocks noGrp="1"/>
          </p:cNvSpPr>
          <p:nvPr>
            <p:ph idx="1"/>
          </p:nvPr>
        </p:nvSpPr>
        <p:spPr/>
        <p:txBody>
          <a:bodyPr>
            <a:normAutofit lnSpcReduction="10000"/>
          </a:bodyPr>
          <a:lstStyle/>
          <a:p>
            <a:pPr>
              <a:lnSpc>
                <a:spcPct val="100000"/>
              </a:lnSpc>
            </a:pPr>
            <a:r>
              <a:rPr lang="en-CA" dirty="0"/>
              <a:t>After crossing the border back into Canada, presented to the ED where a CT Head was performed </a:t>
            </a:r>
          </a:p>
          <a:p>
            <a:pPr lvl="1">
              <a:lnSpc>
                <a:spcPct val="100000"/>
              </a:lnSpc>
            </a:pPr>
            <a:r>
              <a:rPr lang="en-CA" dirty="0"/>
              <a:t>Initially reported as normal</a:t>
            </a:r>
          </a:p>
          <a:p>
            <a:pPr>
              <a:lnSpc>
                <a:spcPct val="100000"/>
              </a:lnSpc>
            </a:pPr>
            <a:r>
              <a:rPr lang="en-CA" dirty="0"/>
              <a:t>Seen by a local ophthalmologist who could not identify a cause for his symptoms</a:t>
            </a:r>
          </a:p>
          <a:p>
            <a:pPr>
              <a:lnSpc>
                <a:spcPct val="100000"/>
              </a:lnSpc>
            </a:pPr>
            <a:r>
              <a:rPr lang="en-CA" dirty="0"/>
              <a:t>Examined by an internist who identified decreased coordination in his left hand</a:t>
            </a:r>
          </a:p>
          <a:p>
            <a:pPr>
              <a:lnSpc>
                <a:spcPct val="100000"/>
              </a:lnSpc>
            </a:pPr>
            <a:r>
              <a:rPr lang="en-CA" dirty="0"/>
              <a:t>A follow-up MR Head was performed…</a:t>
            </a:r>
          </a:p>
        </p:txBody>
      </p:sp>
      <p:pic>
        <p:nvPicPr>
          <p:cNvPr id="4" name="Audio 3">
            <a:hlinkClick r:id="" action="ppaction://media"/>
            <a:extLst>
              <a:ext uri="{FF2B5EF4-FFF2-40B4-BE49-F238E27FC236}">
                <a16:creationId xmlns:a16="http://schemas.microsoft.com/office/drawing/2014/main" id="{6FD8EB68-DA1D-604D-8629-78F34F8C7F3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795950224"/>
      </p:ext>
    </p:extLst>
  </p:cSld>
  <p:clrMapOvr>
    <a:masterClrMapping/>
  </p:clrMapOvr>
  <mc:AlternateContent xmlns:mc="http://schemas.openxmlformats.org/markup-compatibility/2006" xmlns:p14="http://schemas.microsoft.com/office/powerpoint/2010/main">
    <mc:Choice Requires="p14">
      <p:transition spd="slow" p14:dur="2000" advTm="26120"/>
    </mc:Choice>
    <mc:Fallback xmlns="">
      <p:transition spd="slow" advTm="261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E495A-0591-7244-BDC9-ADBB5D73DCF6}"/>
              </a:ext>
            </a:extLst>
          </p:cNvPr>
          <p:cNvSpPr>
            <a:spLocks noGrp="1"/>
          </p:cNvSpPr>
          <p:nvPr>
            <p:ph type="title"/>
          </p:nvPr>
        </p:nvSpPr>
        <p:spPr/>
        <p:txBody>
          <a:bodyPr/>
          <a:lstStyle/>
          <a:p>
            <a:r>
              <a:rPr lang="en-CA" dirty="0"/>
              <a:t>MR Head – Right anterior occipital lobe infarct</a:t>
            </a:r>
          </a:p>
        </p:txBody>
      </p:sp>
      <p:pic>
        <p:nvPicPr>
          <p:cNvPr id="4" name="Picture 3">
            <a:extLst>
              <a:ext uri="{FF2B5EF4-FFF2-40B4-BE49-F238E27FC236}">
                <a16:creationId xmlns:a16="http://schemas.microsoft.com/office/drawing/2014/main" id="{2E7BBEC4-6809-104D-BFD4-35470F36EE98}"/>
              </a:ext>
            </a:extLst>
          </p:cNvPr>
          <p:cNvPicPr>
            <a:picLocks noChangeAspect="1"/>
          </p:cNvPicPr>
          <p:nvPr/>
        </p:nvPicPr>
        <p:blipFill rotWithShape="1">
          <a:blip r:embed="rId6">
            <a:extLst>
              <a:ext uri="{28A0092B-C50C-407E-A947-70E740481C1C}">
                <a14:useLocalDpi xmlns:a14="http://schemas.microsoft.com/office/drawing/2010/main" val="0"/>
              </a:ext>
            </a:extLst>
          </a:blip>
          <a:srcRect t="6325" b="4755"/>
          <a:stretch/>
        </p:blipFill>
        <p:spPr>
          <a:xfrm>
            <a:off x="317192" y="1690688"/>
            <a:ext cx="3840346" cy="4369279"/>
          </a:xfrm>
          <a:prstGeom prst="rect">
            <a:avLst/>
          </a:prstGeom>
        </p:spPr>
      </p:pic>
      <p:pic>
        <p:nvPicPr>
          <p:cNvPr id="5" name="Picture 4">
            <a:extLst>
              <a:ext uri="{FF2B5EF4-FFF2-40B4-BE49-F238E27FC236}">
                <a16:creationId xmlns:a16="http://schemas.microsoft.com/office/drawing/2014/main" id="{F8C179AF-CF47-714C-A338-B9CC38CA2451}"/>
              </a:ext>
            </a:extLst>
          </p:cNvPr>
          <p:cNvPicPr>
            <a:picLocks noChangeAspect="1"/>
          </p:cNvPicPr>
          <p:nvPr/>
        </p:nvPicPr>
        <p:blipFill rotWithShape="1">
          <a:blip r:embed="rId7">
            <a:extLst>
              <a:ext uri="{28A0092B-C50C-407E-A947-70E740481C1C}">
                <a14:useLocalDpi xmlns:a14="http://schemas.microsoft.com/office/drawing/2010/main" val="0"/>
              </a:ext>
            </a:extLst>
          </a:blip>
          <a:srcRect l="15511" t="6002" r="15696" b="4728"/>
          <a:stretch/>
        </p:blipFill>
        <p:spPr>
          <a:xfrm>
            <a:off x="4382693" y="1694297"/>
            <a:ext cx="3368085" cy="4370592"/>
          </a:xfrm>
          <a:prstGeom prst="rect">
            <a:avLst/>
          </a:prstGeom>
        </p:spPr>
      </p:pic>
      <p:pic>
        <p:nvPicPr>
          <p:cNvPr id="6" name="Picture 5">
            <a:extLst>
              <a:ext uri="{FF2B5EF4-FFF2-40B4-BE49-F238E27FC236}">
                <a16:creationId xmlns:a16="http://schemas.microsoft.com/office/drawing/2014/main" id="{A85FBE65-E943-B045-A0B2-C0CED1CC7BBF}"/>
              </a:ext>
            </a:extLst>
          </p:cNvPr>
          <p:cNvPicPr>
            <a:picLocks noChangeAspect="1"/>
          </p:cNvPicPr>
          <p:nvPr/>
        </p:nvPicPr>
        <p:blipFill rotWithShape="1">
          <a:blip r:embed="rId8">
            <a:extLst>
              <a:ext uri="{28A0092B-C50C-407E-A947-70E740481C1C}">
                <a14:useLocalDpi xmlns:a14="http://schemas.microsoft.com/office/drawing/2010/main" val="0"/>
              </a:ext>
            </a:extLst>
          </a:blip>
          <a:srcRect l="10457" t="8501" r="2939" b="7585"/>
          <a:stretch/>
        </p:blipFill>
        <p:spPr>
          <a:xfrm>
            <a:off x="7969150" y="1694297"/>
            <a:ext cx="3949598" cy="4370592"/>
          </a:xfrm>
          <a:prstGeom prst="rect">
            <a:avLst/>
          </a:prstGeom>
        </p:spPr>
      </p:pic>
      <p:sp>
        <p:nvSpPr>
          <p:cNvPr id="7" name="Oval 6">
            <a:extLst>
              <a:ext uri="{FF2B5EF4-FFF2-40B4-BE49-F238E27FC236}">
                <a16:creationId xmlns:a16="http://schemas.microsoft.com/office/drawing/2014/main" id="{A7012836-114A-FA4C-9250-FB8E040F3114}"/>
              </a:ext>
            </a:extLst>
          </p:cNvPr>
          <p:cNvSpPr/>
          <p:nvPr/>
        </p:nvSpPr>
        <p:spPr>
          <a:xfrm>
            <a:off x="1400695" y="4631008"/>
            <a:ext cx="890124" cy="89821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A41B9E6A-0BF3-B343-83E8-AD667F471C9A}"/>
              </a:ext>
            </a:extLst>
          </p:cNvPr>
          <p:cNvSpPr/>
          <p:nvPr/>
        </p:nvSpPr>
        <p:spPr>
          <a:xfrm>
            <a:off x="5298558" y="3426219"/>
            <a:ext cx="890124" cy="89821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16158DC3-E389-2F45-B68D-4DEC67F92B90}"/>
              </a:ext>
            </a:extLst>
          </p:cNvPr>
          <p:cNvSpPr/>
          <p:nvPr/>
        </p:nvSpPr>
        <p:spPr>
          <a:xfrm>
            <a:off x="10668474" y="3514480"/>
            <a:ext cx="890124" cy="89821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76E97A36-E43D-7340-AF02-0534A83F42BC}"/>
              </a:ext>
            </a:extLst>
          </p:cNvPr>
          <p:cNvSpPr txBox="1"/>
          <p:nvPr/>
        </p:nvSpPr>
        <p:spPr>
          <a:xfrm>
            <a:off x="3027977" y="6123543"/>
            <a:ext cx="6321410" cy="369332"/>
          </a:xfrm>
          <a:prstGeom prst="rect">
            <a:avLst/>
          </a:prstGeom>
          <a:noFill/>
        </p:spPr>
        <p:txBody>
          <a:bodyPr wrap="none" rtlCol="0">
            <a:spAutoFit/>
          </a:bodyPr>
          <a:lstStyle/>
          <a:p>
            <a:r>
              <a:rPr lang="en-CA" dirty="0"/>
              <a:t>A) Axial T2 image, B) Coronal FLAIR image, C) Sagittal FLAIR image.</a:t>
            </a:r>
          </a:p>
        </p:txBody>
      </p:sp>
      <p:sp>
        <p:nvSpPr>
          <p:cNvPr id="12" name="TextBox 11">
            <a:extLst>
              <a:ext uri="{FF2B5EF4-FFF2-40B4-BE49-F238E27FC236}">
                <a16:creationId xmlns:a16="http://schemas.microsoft.com/office/drawing/2014/main" id="{4C912EB9-D032-3F4F-83C2-639729C6BD9F}"/>
              </a:ext>
            </a:extLst>
          </p:cNvPr>
          <p:cNvSpPr txBox="1"/>
          <p:nvPr/>
        </p:nvSpPr>
        <p:spPr>
          <a:xfrm>
            <a:off x="377279" y="1690688"/>
            <a:ext cx="348343" cy="369332"/>
          </a:xfrm>
          <a:prstGeom prst="rect">
            <a:avLst/>
          </a:prstGeom>
          <a:noFill/>
        </p:spPr>
        <p:txBody>
          <a:bodyPr wrap="square" rtlCol="0">
            <a:spAutoFit/>
          </a:bodyPr>
          <a:lstStyle/>
          <a:p>
            <a:r>
              <a:rPr lang="en-CA" b="1" dirty="0">
                <a:solidFill>
                  <a:schemeClr val="bg1"/>
                </a:solidFill>
              </a:rPr>
              <a:t>A</a:t>
            </a:r>
          </a:p>
        </p:txBody>
      </p:sp>
      <p:sp>
        <p:nvSpPr>
          <p:cNvPr id="14" name="TextBox 13">
            <a:extLst>
              <a:ext uri="{FF2B5EF4-FFF2-40B4-BE49-F238E27FC236}">
                <a16:creationId xmlns:a16="http://schemas.microsoft.com/office/drawing/2014/main" id="{B1FD9D2D-6C4B-8D4D-A992-0FB3C850E699}"/>
              </a:ext>
            </a:extLst>
          </p:cNvPr>
          <p:cNvSpPr txBox="1"/>
          <p:nvPr/>
        </p:nvSpPr>
        <p:spPr>
          <a:xfrm>
            <a:off x="4382693" y="1693308"/>
            <a:ext cx="348343" cy="369332"/>
          </a:xfrm>
          <a:prstGeom prst="rect">
            <a:avLst/>
          </a:prstGeom>
          <a:noFill/>
        </p:spPr>
        <p:txBody>
          <a:bodyPr wrap="square" rtlCol="0">
            <a:spAutoFit/>
          </a:bodyPr>
          <a:lstStyle/>
          <a:p>
            <a:r>
              <a:rPr lang="en-CA" b="1" dirty="0">
                <a:solidFill>
                  <a:schemeClr val="bg1"/>
                </a:solidFill>
              </a:rPr>
              <a:t>B</a:t>
            </a:r>
          </a:p>
        </p:txBody>
      </p:sp>
      <p:sp>
        <p:nvSpPr>
          <p:cNvPr id="15" name="TextBox 14">
            <a:extLst>
              <a:ext uri="{FF2B5EF4-FFF2-40B4-BE49-F238E27FC236}">
                <a16:creationId xmlns:a16="http://schemas.microsoft.com/office/drawing/2014/main" id="{ABE5B146-A3B9-4640-A631-BA57DD21554B}"/>
              </a:ext>
            </a:extLst>
          </p:cNvPr>
          <p:cNvSpPr txBox="1"/>
          <p:nvPr/>
        </p:nvSpPr>
        <p:spPr>
          <a:xfrm>
            <a:off x="8034464" y="1690688"/>
            <a:ext cx="348343" cy="369332"/>
          </a:xfrm>
          <a:prstGeom prst="rect">
            <a:avLst/>
          </a:prstGeom>
          <a:noFill/>
        </p:spPr>
        <p:txBody>
          <a:bodyPr wrap="square" rtlCol="0">
            <a:spAutoFit/>
          </a:bodyPr>
          <a:lstStyle/>
          <a:p>
            <a:r>
              <a:rPr lang="en-CA" b="1" dirty="0">
                <a:solidFill>
                  <a:schemeClr val="bg1"/>
                </a:solidFill>
              </a:rPr>
              <a:t>C</a:t>
            </a:r>
          </a:p>
        </p:txBody>
      </p:sp>
      <p:pic>
        <p:nvPicPr>
          <p:cNvPr id="17" name="Audio 16">
            <a:hlinkClick r:id="" action="ppaction://media"/>
            <a:extLst>
              <a:ext uri="{FF2B5EF4-FFF2-40B4-BE49-F238E27FC236}">
                <a16:creationId xmlns:a16="http://schemas.microsoft.com/office/drawing/2014/main" id="{982A107C-F7E7-474B-B739-6D1D7FB356BD}"/>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464630364"/>
      </p:ext>
    </p:extLst>
  </p:cSld>
  <p:clrMapOvr>
    <a:masterClrMapping/>
  </p:clrMapOvr>
  <mc:AlternateContent xmlns:mc="http://schemas.openxmlformats.org/markup-compatibility/2006" xmlns:p14="http://schemas.microsoft.com/office/powerpoint/2010/main">
    <mc:Choice Requires="p14">
      <p:transition spd="slow" p14:dur="2000" advTm="22237"/>
    </mc:Choice>
    <mc:Fallback xmlns="">
      <p:transition spd="slow" advTm="222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7"/>
                </p:tgtEl>
              </p:cMediaNode>
            </p:audio>
          </p:childTnLst>
        </p:cTn>
      </p:par>
    </p:tnLst>
    <p:bldLst>
      <p:bldP spid="7" grpId="0" animBg="1"/>
      <p:bldP spid="8"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1E84E-5399-8245-AB88-E1320245B003}"/>
              </a:ext>
            </a:extLst>
          </p:cNvPr>
          <p:cNvSpPr>
            <a:spLocks noGrp="1"/>
          </p:cNvSpPr>
          <p:nvPr>
            <p:ph type="title"/>
          </p:nvPr>
        </p:nvSpPr>
        <p:spPr/>
        <p:txBody>
          <a:bodyPr/>
          <a:lstStyle/>
          <a:p>
            <a:r>
              <a:rPr lang="en-CA" dirty="0"/>
              <a:t>MR Head</a:t>
            </a:r>
          </a:p>
        </p:txBody>
      </p:sp>
      <p:pic>
        <p:nvPicPr>
          <p:cNvPr id="4" name="Picture 3">
            <a:extLst>
              <a:ext uri="{FF2B5EF4-FFF2-40B4-BE49-F238E27FC236}">
                <a16:creationId xmlns:a16="http://schemas.microsoft.com/office/drawing/2014/main" id="{ADC319ED-A9D0-EF48-B9B6-C88B58B6A984}"/>
              </a:ext>
            </a:extLst>
          </p:cNvPr>
          <p:cNvPicPr>
            <a:picLocks noChangeAspect="1"/>
          </p:cNvPicPr>
          <p:nvPr/>
        </p:nvPicPr>
        <p:blipFill rotWithShape="1">
          <a:blip r:embed="rId5">
            <a:extLst>
              <a:ext uri="{28A0092B-C50C-407E-A947-70E740481C1C}">
                <a14:useLocalDpi xmlns:a14="http://schemas.microsoft.com/office/drawing/2010/main" val="0"/>
              </a:ext>
            </a:extLst>
          </a:blip>
          <a:srcRect l="11503" t="11165" r="7499"/>
          <a:stretch/>
        </p:blipFill>
        <p:spPr>
          <a:xfrm>
            <a:off x="3637390" y="1337360"/>
            <a:ext cx="3857424" cy="4230683"/>
          </a:xfrm>
          <a:prstGeom prst="rect">
            <a:avLst/>
          </a:prstGeom>
        </p:spPr>
      </p:pic>
      <p:pic>
        <p:nvPicPr>
          <p:cNvPr id="5" name="Picture 4">
            <a:extLst>
              <a:ext uri="{FF2B5EF4-FFF2-40B4-BE49-F238E27FC236}">
                <a16:creationId xmlns:a16="http://schemas.microsoft.com/office/drawing/2014/main" id="{7C786152-B4D9-524D-9D36-B544B6DC7249}"/>
              </a:ext>
            </a:extLst>
          </p:cNvPr>
          <p:cNvPicPr>
            <a:picLocks noChangeAspect="1"/>
          </p:cNvPicPr>
          <p:nvPr/>
        </p:nvPicPr>
        <p:blipFill rotWithShape="1">
          <a:blip r:embed="rId6">
            <a:extLst>
              <a:ext uri="{28A0092B-C50C-407E-A947-70E740481C1C}">
                <a14:useLocalDpi xmlns:a14="http://schemas.microsoft.com/office/drawing/2010/main" val="0"/>
              </a:ext>
            </a:extLst>
          </a:blip>
          <a:srcRect l="8552" t="5190" r="7398"/>
          <a:stretch/>
        </p:blipFill>
        <p:spPr>
          <a:xfrm>
            <a:off x="7908853" y="1364117"/>
            <a:ext cx="3726822" cy="4203926"/>
          </a:xfrm>
          <a:prstGeom prst="rect">
            <a:avLst/>
          </a:prstGeom>
        </p:spPr>
      </p:pic>
      <p:sp>
        <p:nvSpPr>
          <p:cNvPr id="6" name="TextBox 5">
            <a:extLst>
              <a:ext uri="{FF2B5EF4-FFF2-40B4-BE49-F238E27FC236}">
                <a16:creationId xmlns:a16="http://schemas.microsoft.com/office/drawing/2014/main" id="{EEC8A4FD-8ED4-0046-A9A3-1F7A4653A51D}"/>
              </a:ext>
            </a:extLst>
          </p:cNvPr>
          <p:cNvSpPr txBox="1"/>
          <p:nvPr/>
        </p:nvSpPr>
        <p:spPr>
          <a:xfrm>
            <a:off x="838200" y="2353906"/>
            <a:ext cx="2133600" cy="2862322"/>
          </a:xfrm>
          <a:prstGeom prst="rect">
            <a:avLst/>
          </a:prstGeom>
          <a:noFill/>
          <a:ln w="38100">
            <a:solidFill>
              <a:srgbClr val="139197"/>
            </a:solidFill>
          </a:ln>
        </p:spPr>
        <p:txBody>
          <a:bodyPr wrap="square" rtlCol="0">
            <a:spAutoFit/>
          </a:bodyPr>
          <a:lstStyle/>
          <a:p>
            <a:pPr algn="ctr"/>
            <a:r>
              <a:rPr lang="en-CA" sz="3000" dirty="0"/>
              <a:t>No diffusion restriction at location of infarct, indicating chronicity.</a:t>
            </a:r>
          </a:p>
        </p:txBody>
      </p:sp>
      <p:sp>
        <p:nvSpPr>
          <p:cNvPr id="7" name="TextBox 6">
            <a:extLst>
              <a:ext uri="{FF2B5EF4-FFF2-40B4-BE49-F238E27FC236}">
                <a16:creationId xmlns:a16="http://schemas.microsoft.com/office/drawing/2014/main" id="{527F6E01-7054-BB44-9B4D-DCA6EAD1ED08}"/>
              </a:ext>
            </a:extLst>
          </p:cNvPr>
          <p:cNvSpPr txBox="1"/>
          <p:nvPr/>
        </p:nvSpPr>
        <p:spPr>
          <a:xfrm>
            <a:off x="3569687" y="5731329"/>
            <a:ext cx="8235870" cy="369332"/>
          </a:xfrm>
          <a:prstGeom prst="rect">
            <a:avLst/>
          </a:prstGeom>
          <a:noFill/>
        </p:spPr>
        <p:txBody>
          <a:bodyPr wrap="square" rtlCol="0">
            <a:spAutoFit/>
          </a:bodyPr>
          <a:lstStyle/>
          <a:p>
            <a:r>
              <a:rPr lang="en-CA" dirty="0"/>
              <a:t>A) Axial diffusion-weighted image, B) Axial ADC (apparent diffusion coefficient) image.</a:t>
            </a:r>
          </a:p>
        </p:txBody>
      </p:sp>
      <p:sp>
        <p:nvSpPr>
          <p:cNvPr id="8" name="TextBox 7">
            <a:extLst>
              <a:ext uri="{FF2B5EF4-FFF2-40B4-BE49-F238E27FC236}">
                <a16:creationId xmlns:a16="http://schemas.microsoft.com/office/drawing/2014/main" id="{1FCDB204-1FC9-C342-948D-F007CDFF6051}"/>
              </a:ext>
            </a:extLst>
          </p:cNvPr>
          <p:cNvSpPr txBox="1"/>
          <p:nvPr/>
        </p:nvSpPr>
        <p:spPr>
          <a:xfrm>
            <a:off x="3642833" y="1364117"/>
            <a:ext cx="348343" cy="369332"/>
          </a:xfrm>
          <a:prstGeom prst="rect">
            <a:avLst/>
          </a:prstGeom>
          <a:noFill/>
        </p:spPr>
        <p:txBody>
          <a:bodyPr wrap="square" rtlCol="0">
            <a:spAutoFit/>
          </a:bodyPr>
          <a:lstStyle/>
          <a:p>
            <a:r>
              <a:rPr lang="en-CA" b="1" dirty="0">
                <a:solidFill>
                  <a:schemeClr val="bg1"/>
                </a:solidFill>
              </a:rPr>
              <a:t>A</a:t>
            </a:r>
          </a:p>
        </p:txBody>
      </p:sp>
      <p:sp>
        <p:nvSpPr>
          <p:cNvPr id="9" name="TextBox 8">
            <a:extLst>
              <a:ext uri="{FF2B5EF4-FFF2-40B4-BE49-F238E27FC236}">
                <a16:creationId xmlns:a16="http://schemas.microsoft.com/office/drawing/2014/main" id="{58A21F35-4B97-EF47-8FD6-C7E7BF408A14}"/>
              </a:ext>
            </a:extLst>
          </p:cNvPr>
          <p:cNvSpPr txBox="1"/>
          <p:nvPr/>
        </p:nvSpPr>
        <p:spPr>
          <a:xfrm>
            <a:off x="7986232" y="1364117"/>
            <a:ext cx="348343" cy="369332"/>
          </a:xfrm>
          <a:prstGeom prst="rect">
            <a:avLst/>
          </a:prstGeom>
          <a:noFill/>
        </p:spPr>
        <p:txBody>
          <a:bodyPr wrap="square" rtlCol="0">
            <a:spAutoFit/>
          </a:bodyPr>
          <a:lstStyle/>
          <a:p>
            <a:r>
              <a:rPr lang="en-CA" b="1" dirty="0">
                <a:solidFill>
                  <a:schemeClr val="bg1"/>
                </a:solidFill>
              </a:rPr>
              <a:t>B</a:t>
            </a:r>
          </a:p>
        </p:txBody>
      </p:sp>
      <p:pic>
        <p:nvPicPr>
          <p:cNvPr id="3" name="Audio 2">
            <a:hlinkClick r:id="" action="ppaction://media"/>
            <a:extLst>
              <a:ext uri="{FF2B5EF4-FFF2-40B4-BE49-F238E27FC236}">
                <a16:creationId xmlns:a16="http://schemas.microsoft.com/office/drawing/2014/main" id="{27744E10-5347-5545-95DE-5F845023C37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786879348"/>
      </p:ext>
    </p:extLst>
  </p:cSld>
  <p:clrMapOvr>
    <a:masterClrMapping/>
  </p:clrMapOvr>
  <mc:AlternateContent xmlns:mc="http://schemas.openxmlformats.org/markup-compatibility/2006" xmlns:p14="http://schemas.microsoft.com/office/powerpoint/2010/main">
    <mc:Choice Requires="p14">
      <p:transition spd="slow" p14:dur="2000" advTm="10454"/>
    </mc:Choice>
    <mc:Fallback xmlns="">
      <p:transition spd="slow" advTm="104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erson looking at the camera&#10;&#10;Description automatically generated with low confidence">
            <a:extLst>
              <a:ext uri="{FF2B5EF4-FFF2-40B4-BE49-F238E27FC236}">
                <a16:creationId xmlns:a16="http://schemas.microsoft.com/office/drawing/2014/main" id="{DDE332B6-29C4-5C49-9F53-8F97EC2BE502}"/>
              </a:ext>
            </a:extLst>
          </p:cNvPr>
          <p:cNvPicPr>
            <a:picLocks noChangeAspect="1"/>
          </p:cNvPicPr>
          <p:nvPr/>
        </p:nvPicPr>
        <p:blipFill>
          <a:blip r:embed="rId6"/>
          <a:stretch>
            <a:fillRect/>
          </a:stretch>
        </p:blipFill>
        <p:spPr>
          <a:xfrm>
            <a:off x="7730446" y="3679211"/>
            <a:ext cx="4025900" cy="3035300"/>
          </a:xfrm>
          <a:prstGeom prst="rect">
            <a:avLst/>
          </a:prstGeom>
        </p:spPr>
      </p:pic>
      <p:pic>
        <p:nvPicPr>
          <p:cNvPr id="10" name="Picture 9" descr="A picture containing indoor, person&#10;&#10;Description automatically generated">
            <a:extLst>
              <a:ext uri="{FF2B5EF4-FFF2-40B4-BE49-F238E27FC236}">
                <a16:creationId xmlns:a16="http://schemas.microsoft.com/office/drawing/2014/main" id="{934F638D-58D3-3345-8D33-CA5B9BC630D7}"/>
              </a:ext>
            </a:extLst>
          </p:cNvPr>
          <p:cNvPicPr>
            <a:picLocks noChangeAspect="1"/>
          </p:cNvPicPr>
          <p:nvPr/>
        </p:nvPicPr>
        <p:blipFill>
          <a:blip r:embed="rId7"/>
          <a:stretch>
            <a:fillRect/>
          </a:stretch>
        </p:blipFill>
        <p:spPr>
          <a:xfrm>
            <a:off x="7730446" y="178702"/>
            <a:ext cx="4025900" cy="3022600"/>
          </a:xfrm>
          <a:prstGeom prst="rect">
            <a:avLst/>
          </a:prstGeom>
        </p:spPr>
      </p:pic>
      <p:sp>
        <p:nvSpPr>
          <p:cNvPr id="2" name="Title 1">
            <a:extLst>
              <a:ext uri="{FF2B5EF4-FFF2-40B4-BE49-F238E27FC236}">
                <a16:creationId xmlns:a16="http://schemas.microsoft.com/office/drawing/2014/main" id="{CCEF225A-9804-334F-92C1-610401B6CABF}"/>
              </a:ext>
            </a:extLst>
          </p:cNvPr>
          <p:cNvSpPr>
            <a:spLocks noGrp="1"/>
          </p:cNvSpPr>
          <p:nvPr>
            <p:ph type="title"/>
          </p:nvPr>
        </p:nvSpPr>
        <p:spPr/>
        <p:txBody>
          <a:bodyPr/>
          <a:lstStyle/>
          <a:p>
            <a:r>
              <a:rPr lang="en-CA" dirty="0"/>
              <a:t>Ongoing Symptoms</a:t>
            </a:r>
          </a:p>
        </p:txBody>
      </p:sp>
      <p:sp>
        <p:nvSpPr>
          <p:cNvPr id="5" name="Content Placeholder 2">
            <a:extLst>
              <a:ext uri="{FF2B5EF4-FFF2-40B4-BE49-F238E27FC236}">
                <a16:creationId xmlns:a16="http://schemas.microsoft.com/office/drawing/2014/main" id="{4CF7CC5F-8D22-7F4B-A85E-D17F5B88F50A}"/>
              </a:ext>
            </a:extLst>
          </p:cNvPr>
          <p:cNvSpPr txBox="1">
            <a:spLocks/>
          </p:cNvSpPr>
          <p:nvPr/>
        </p:nvSpPr>
        <p:spPr>
          <a:xfrm>
            <a:off x="1162879" y="1828450"/>
            <a:ext cx="5723113" cy="382076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CA" dirty="0"/>
              <a:t>Later in the day he noted “waterfall” and “rainbow colours” in his left visual field x1-2 min on and off every hour</a:t>
            </a:r>
          </a:p>
          <a:p>
            <a:pPr>
              <a:lnSpc>
                <a:spcPct val="110000"/>
              </a:lnSpc>
            </a:pPr>
            <a:r>
              <a:rPr lang="en-CA" dirty="0"/>
              <a:t>He looked in the mirror while brushing his hair, and then continued to see himself brushing his hair after stopping</a:t>
            </a:r>
          </a:p>
        </p:txBody>
      </p:sp>
      <p:sp>
        <p:nvSpPr>
          <p:cNvPr id="6" name="TextBox 5">
            <a:extLst>
              <a:ext uri="{FF2B5EF4-FFF2-40B4-BE49-F238E27FC236}">
                <a16:creationId xmlns:a16="http://schemas.microsoft.com/office/drawing/2014/main" id="{8A83CC9C-3785-714D-A84B-DA0CAD26C822}"/>
              </a:ext>
            </a:extLst>
          </p:cNvPr>
          <p:cNvSpPr txBox="1"/>
          <p:nvPr/>
        </p:nvSpPr>
        <p:spPr>
          <a:xfrm>
            <a:off x="7915357" y="3286368"/>
            <a:ext cx="3657600" cy="307777"/>
          </a:xfrm>
          <a:prstGeom prst="rect">
            <a:avLst/>
          </a:prstGeom>
          <a:noFill/>
        </p:spPr>
        <p:txBody>
          <a:bodyPr wrap="square" rtlCol="0">
            <a:spAutoFit/>
          </a:bodyPr>
          <a:lstStyle/>
          <a:p>
            <a:r>
              <a:rPr lang="en-CA" sz="1400" dirty="0"/>
              <a:t>PATIENT DESCRIPTION OF VISUAL DISTURBANCE</a:t>
            </a:r>
          </a:p>
        </p:txBody>
      </p:sp>
      <p:pic>
        <p:nvPicPr>
          <p:cNvPr id="4" name="Audio 3">
            <a:hlinkClick r:id="" action="ppaction://media"/>
            <a:extLst>
              <a:ext uri="{FF2B5EF4-FFF2-40B4-BE49-F238E27FC236}">
                <a16:creationId xmlns:a16="http://schemas.microsoft.com/office/drawing/2014/main" id="{D19DA9C9-8F65-5B4E-9545-F71288F69D43}"/>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3528087072"/>
      </p:ext>
    </p:extLst>
  </p:cSld>
  <p:clrMapOvr>
    <a:masterClrMapping/>
  </p:clrMapOvr>
  <mc:AlternateContent xmlns:mc="http://schemas.openxmlformats.org/markup-compatibility/2006" xmlns:p14="http://schemas.microsoft.com/office/powerpoint/2010/main">
    <mc:Choice Requires="p14">
      <p:transition spd="slow" p14:dur="2000" advTm="6688"/>
    </mc:Choice>
    <mc:Fallback xmlns="">
      <p:transition spd="slow" advTm="66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F225A-9804-334F-92C1-610401B6CABF}"/>
              </a:ext>
            </a:extLst>
          </p:cNvPr>
          <p:cNvSpPr>
            <a:spLocks noGrp="1"/>
          </p:cNvSpPr>
          <p:nvPr>
            <p:ph type="title"/>
          </p:nvPr>
        </p:nvSpPr>
        <p:spPr/>
        <p:txBody>
          <a:bodyPr/>
          <a:lstStyle/>
          <a:p>
            <a:r>
              <a:rPr lang="en-CA" dirty="0"/>
              <a:t>Ongoing Symptoms</a:t>
            </a:r>
          </a:p>
        </p:txBody>
      </p:sp>
      <p:pic>
        <p:nvPicPr>
          <p:cNvPr id="4" name="5s - Waterfall and rainbows" descr="5s - Waterfall and rainbows">
            <a:hlinkClick r:id="" action="ppaction://media"/>
            <a:extLst>
              <a:ext uri="{FF2B5EF4-FFF2-40B4-BE49-F238E27FC236}">
                <a16:creationId xmlns:a16="http://schemas.microsoft.com/office/drawing/2014/main" id="{E677B6E8-59B6-0745-952D-6B61A719126F}"/>
              </a:ext>
            </a:extLst>
          </p:cNvPr>
          <p:cNvPicPr>
            <a:picLocks noGrp="1" noChangeAspect="1"/>
          </p:cNvPicPr>
          <p:nvPr>
            <p:ph idx="1"/>
            <a:videoFile r:link="rId3"/>
            <p:extLst>
              <p:ext uri="{DAA4B4D4-6D71-4841-9C94-3DE7FCFB9230}">
                <p14:media xmlns:p14="http://schemas.microsoft.com/office/powerpoint/2010/main" r:embed="rId2"/>
              </p:ext>
            </p:extLst>
          </p:nvPr>
        </p:nvPicPr>
        <p:blipFill>
          <a:blip r:embed="rId7"/>
          <a:stretch>
            <a:fillRect/>
          </a:stretch>
        </p:blipFill>
        <p:spPr>
          <a:xfrm>
            <a:off x="7731968" y="169494"/>
            <a:ext cx="4024378" cy="3018597"/>
          </a:xfrm>
        </p:spPr>
      </p:pic>
      <p:sp>
        <p:nvSpPr>
          <p:cNvPr id="5" name="Content Placeholder 2">
            <a:extLst>
              <a:ext uri="{FF2B5EF4-FFF2-40B4-BE49-F238E27FC236}">
                <a16:creationId xmlns:a16="http://schemas.microsoft.com/office/drawing/2014/main" id="{4CF7CC5F-8D22-7F4B-A85E-D17F5B88F50A}"/>
              </a:ext>
            </a:extLst>
          </p:cNvPr>
          <p:cNvSpPr txBox="1">
            <a:spLocks/>
          </p:cNvSpPr>
          <p:nvPr/>
        </p:nvSpPr>
        <p:spPr>
          <a:xfrm>
            <a:off x="1162879" y="1828450"/>
            <a:ext cx="5723113" cy="382076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CA" dirty="0"/>
              <a:t>Later in the day he noted “waterfall” and “rainbow colours” in his left visual field x1-2 min on and off every hour</a:t>
            </a:r>
          </a:p>
          <a:p>
            <a:pPr>
              <a:lnSpc>
                <a:spcPct val="110000"/>
              </a:lnSpc>
            </a:pPr>
            <a:r>
              <a:rPr lang="en-CA" dirty="0"/>
              <a:t>He looked in the mirror while brushing his hair, and then continued to see himself brushing his hair after stopping</a:t>
            </a:r>
          </a:p>
        </p:txBody>
      </p:sp>
      <p:sp>
        <p:nvSpPr>
          <p:cNvPr id="6" name="TextBox 5">
            <a:extLst>
              <a:ext uri="{FF2B5EF4-FFF2-40B4-BE49-F238E27FC236}">
                <a16:creationId xmlns:a16="http://schemas.microsoft.com/office/drawing/2014/main" id="{8A83CC9C-3785-714D-A84B-DA0CAD26C822}"/>
              </a:ext>
            </a:extLst>
          </p:cNvPr>
          <p:cNvSpPr txBox="1"/>
          <p:nvPr/>
        </p:nvSpPr>
        <p:spPr>
          <a:xfrm>
            <a:off x="7915357" y="3286368"/>
            <a:ext cx="3657600" cy="307777"/>
          </a:xfrm>
          <a:prstGeom prst="rect">
            <a:avLst/>
          </a:prstGeom>
          <a:noFill/>
        </p:spPr>
        <p:txBody>
          <a:bodyPr wrap="square" rtlCol="0">
            <a:spAutoFit/>
          </a:bodyPr>
          <a:lstStyle/>
          <a:p>
            <a:r>
              <a:rPr lang="en-CA" sz="1400" dirty="0"/>
              <a:t>PATIENT DESCRIPTION OF VISUAL DISTURBANCE</a:t>
            </a:r>
          </a:p>
        </p:txBody>
      </p:sp>
      <p:pic>
        <p:nvPicPr>
          <p:cNvPr id="7" name="4s - Brushing hair" descr="4s - Brushing hair">
            <a:hlinkClick r:id="" action="ppaction://media"/>
            <a:extLst>
              <a:ext uri="{FF2B5EF4-FFF2-40B4-BE49-F238E27FC236}">
                <a16:creationId xmlns:a16="http://schemas.microsoft.com/office/drawing/2014/main" id="{62A1BEE7-C9FD-1949-A204-2CB088C5B53D}"/>
              </a:ext>
            </a:extLst>
          </p:cNvPr>
          <p:cNvPicPr>
            <a:picLocks noChangeAspect="1"/>
          </p:cNvPicPr>
          <p:nvPr>
            <a:videoFile r:link="rId5"/>
            <p:extLst>
              <p:ext uri="{DAA4B4D4-6D71-4841-9C94-3DE7FCFB9230}">
                <p14:media xmlns:p14="http://schemas.microsoft.com/office/powerpoint/2010/main" r:embed="rId4"/>
              </p:ext>
            </p:extLst>
          </p:nvPr>
        </p:nvPicPr>
        <p:blipFill>
          <a:blip r:embed="rId8"/>
          <a:stretch>
            <a:fillRect/>
          </a:stretch>
        </p:blipFill>
        <p:spPr>
          <a:xfrm>
            <a:off x="7731968" y="3690228"/>
            <a:ext cx="4024795" cy="3018596"/>
          </a:xfrm>
          <a:prstGeom prst="rect">
            <a:avLst/>
          </a:prstGeom>
        </p:spPr>
      </p:pic>
    </p:spTree>
    <p:custDataLst>
      <p:tags r:id="rId1"/>
    </p:custDataLst>
    <p:extLst>
      <p:ext uri="{BB962C8B-B14F-4D97-AF65-F5344CB8AC3E}">
        <p14:creationId xmlns:p14="http://schemas.microsoft.com/office/powerpoint/2010/main" val="2394736651"/>
      </p:ext>
    </p:extLst>
  </p:cSld>
  <p:clrMapOvr>
    <a:masterClrMapping/>
  </p:clrMapOvr>
  <mc:AlternateContent xmlns:mc="http://schemas.openxmlformats.org/markup-compatibility/2006" xmlns:p14="http://schemas.microsoft.com/office/powerpoint/2010/main">
    <mc:Choice Requires="p14">
      <p:transition spd="slow" p14:dur="2000" advTm="74276"/>
    </mc:Choice>
    <mc:Fallback xmlns="">
      <p:transition spd="slow" advTm="742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4150"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35000"/>
                                  </p:stCondLst>
                                  <p:childTnLst>
                                    <p:cmd type="call" cmd="playFrom(0.0)">
                                      <p:cBhvr>
                                        <p:cTn id="10" dur="3102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endCondLst>
                    <p:cond evt="onNext" delay="0">
                      <p:tgtEl>
                        <p:sldTgt/>
                      </p:tgtEl>
                    </p:cond>
                  </p:end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with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video>
              <p:cMediaNode vol="80000">
                <p:cTn id="17" fill="hold" display="0">
                  <p:stCondLst>
                    <p:cond delay="indefinite"/>
                  </p:stCondLst>
                </p:cTn>
                <p:tgtEl>
                  <p:spTgt spid="7"/>
                </p:tgtEl>
              </p:cMediaNode>
            </p:video>
            <p:seq concurrent="1" nextAc="seek">
              <p:cTn id="18" restart="whenNotActive" fill="hold" evtFilter="cancelBubble" nodeType="interactiveSeq">
                <p:stCondLst>
                  <p:cond evt="onClick" delay="0">
                    <p:tgtEl>
                      <p:spTgt spid="7"/>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35000"/>
                                  </p:stCondLst>
                                  <p:childTnLst>
                                    <p:cmd type="call" cmd="togglePause">
                                      <p:cBhvr>
                                        <p:cTn id="22" dur="1" fill="hold"/>
                                        <p:tgtEl>
                                          <p:spTgt spid="7"/>
                                        </p:tgtEl>
                                      </p:cBhvr>
                                    </p:cmd>
                                  </p:childTnLst>
                                </p:cTn>
                              </p:par>
                            </p:childTnLst>
                          </p:cTn>
                        </p:par>
                      </p:childTnLst>
                    </p:cTn>
                  </p:par>
                </p:childTnLst>
              </p:cTn>
              <p:nextCondLst>
                <p:cond evt="onClick" delay="0">
                  <p:tgtEl>
                    <p:spTgt spid="7"/>
                  </p:tgtEl>
                </p:cond>
              </p:nextCondLst>
            </p:seq>
          </p:childTnLst>
        </p:cTn>
      </p:par>
    </p:tnLst>
  </p:timing>
  <p:extLst>
    <p:ext uri="{E180D4A7-C9FB-4DFB-919C-405C955672EB}">
      <p14:showEvtLst xmlns:p14="http://schemas.microsoft.com/office/powerpoint/2010/main">
        <p14:playEvt time="6501" objId="4"/>
        <p14:stopEvt time="40886" objId="4"/>
        <p14:playEvt time="42182" objId="7"/>
        <p14:stopEvt time="73366" objId="7"/>
      </p14:showEvtLst>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8FF1E-FB32-1C43-9C6D-89E17F6FE582}"/>
              </a:ext>
            </a:extLst>
          </p:cNvPr>
          <p:cNvSpPr>
            <a:spLocks noGrp="1"/>
          </p:cNvSpPr>
          <p:nvPr>
            <p:ph type="title"/>
          </p:nvPr>
        </p:nvSpPr>
        <p:spPr/>
        <p:txBody>
          <a:bodyPr/>
          <a:lstStyle/>
          <a:p>
            <a:r>
              <a:rPr lang="en-CA" dirty="0"/>
              <a:t>Investigations</a:t>
            </a:r>
          </a:p>
        </p:txBody>
      </p:sp>
      <p:sp>
        <p:nvSpPr>
          <p:cNvPr id="3" name="Content Placeholder 2">
            <a:extLst>
              <a:ext uri="{FF2B5EF4-FFF2-40B4-BE49-F238E27FC236}">
                <a16:creationId xmlns:a16="http://schemas.microsoft.com/office/drawing/2014/main" id="{04249501-BBC6-2845-86D8-97550FF60F15}"/>
              </a:ext>
            </a:extLst>
          </p:cNvPr>
          <p:cNvSpPr>
            <a:spLocks noGrp="1"/>
          </p:cNvSpPr>
          <p:nvPr>
            <p:ph idx="1"/>
          </p:nvPr>
        </p:nvSpPr>
        <p:spPr/>
        <p:txBody>
          <a:bodyPr/>
          <a:lstStyle/>
          <a:p>
            <a:pPr>
              <a:lnSpc>
                <a:spcPct val="100000"/>
              </a:lnSpc>
            </a:pPr>
            <a:r>
              <a:rPr lang="en-CA" b="1" dirty="0"/>
              <a:t>Scalp EEG</a:t>
            </a:r>
            <a:r>
              <a:rPr lang="en-CA" dirty="0"/>
              <a:t>: Normal</a:t>
            </a:r>
          </a:p>
          <a:p>
            <a:pPr marL="0" indent="0">
              <a:lnSpc>
                <a:spcPct val="100000"/>
              </a:lnSpc>
              <a:buNone/>
            </a:pPr>
            <a:endParaRPr lang="en-CA" dirty="0"/>
          </a:p>
          <a:p>
            <a:pPr marL="0" indent="0">
              <a:lnSpc>
                <a:spcPct val="100000"/>
              </a:lnSpc>
              <a:buNone/>
            </a:pPr>
            <a:endParaRPr lang="en-CA" dirty="0"/>
          </a:p>
          <a:p>
            <a:pPr>
              <a:lnSpc>
                <a:spcPct val="100000"/>
              </a:lnSpc>
            </a:pPr>
            <a:r>
              <a:rPr lang="en-CA" dirty="0"/>
              <a:t>Referred to neuro-ophthalmology 13 months following start of symptoms </a:t>
            </a:r>
          </a:p>
        </p:txBody>
      </p:sp>
      <p:pic>
        <p:nvPicPr>
          <p:cNvPr id="5" name="Audio 4">
            <a:hlinkClick r:id="" action="ppaction://media"/>
            <a:extLst>
              <a:ext uri="{FF2B5EF4-FFF2-40B4-BE49-F238E27FC236}">
                <a16:creationId xmlns:a16="http://schemas.microsoft.com/office/drawing/2014/main" id="{85E0A2AB-D151-3B4D-90C5-377DEDB2440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566811259"/>
      </p:ext>
    </p:extLst>
  </p:cSld>
  <p:clrMapOvr>
    <a:masterClrMapping/>
  </p:clrMapOvr>
  <mc:AlternateContent xmlns:mc="http://schemas.openxmlformats.org/markup-compatibility/2006" xmlns:p14="http://schemas.microsoft.com/office/powerpoint/2010/main">
    <mc:Choice Requires="p14">
      <p:transition spd="slow" p14:dur="2000" advTm="13936"/>
    </mc:Choice>
    <mc:Fallback xmlns="">
      <p:transition spd="slow" advTm="139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6D99F-513A-1F43-8084-AC0FBA8691FA}"/>
              </a:ext>
            </a:extLst>
          </p:cNvPr>
          <p:cNvSpPr>
            <a:spLocks noGrp="1"/>
          </p:cNvSpPr>
          <p:nvPr>
            <p:ph type="title"/>
          </p:nvPr>
        </p:nvSpPr>
        <p:spPr/>
        <p:txBody>
          <a:bodyPr/>
          <a:lstStyle/>
          <a:p>
            <a:r>
              <a:rPr lang="en-CA" dirty="0"/>
              <a:t>Neuro-Ophthalmology History</a:t>
            </a:r>
          </a:p>
        </p:txBody>
      </p:sp>
      <p:sp>
        <p:nvSpPr>
          <p:cNvPr id="3" name="Content Placeholder 2">
            <a:extLst>
              <a:ext uri="{FF2B5EF4-FFF2-40B4-BE49-F238E27FC236}">
                <a16:creationId xmlns:a16="http://schemas.microsoft.com/office/drawing/2014/main" id="{3CD959CF-F9FF-F94F-A2C6-1A853DE32928}"/>
              </a:ext>
            </a:extLst>
          </p:cNvPr>
          <p:cNvSpPr>
            <a:spLocks noGrp="1"/>
          </p:cNvSpPr>
          <p:nvPr>
            <p:ph idx="1"/>
          </p:nvPr>
        </p:nvSpPr>
        <p:spPr>
          <a:xfrm>
            <a:off x="1490869" y="1685512"/>
            <a:ext cx="6208379" cy="4093496"/>
          </a:xfrm>
        </p:spPr>
        <p:txBody>
          <a:bodyPr>
            <a:normAutofit fontScale="77500" lnSpcReduction="20000"/>
          </a:bodyPr>
          <a:lstStyle/>
          <a:p>
            <a:pPr>
              <a:lnSpc>
                <a:spcPct val="120000"/>
              </a:lnSpc>
            </a:pPr>
            <a:r>
              <a:rPr lang="en-CA" dirty="0"/>
              <a:t>Patient reports recurrent events over past 13 months</a:t>
            </a:r>
          </a:p>
          <a:p>
            <a:pPr lvl="1">
              <a:lnSpc>
                <a:spcPct val="120000"/>
              </a:lnSpc>
            </a:pPr>
            <a:r>
              <a:rPr lang="en-CA" dirty="0"/>
              <a:t>Always occur in the left homonymous visual field</a:t>
            </a:r>
          </a:p>
          <a:p>
            <a:pPr lvl="1">
              <a:lnSpc>
                <a:spcPct val="120000"/>
              </a:lnSpc>
            </a:pPr>
            <a:r>
              <a:rPr lang="en-CA" dirty="0"/>
              <a:t>Usually reduplication of images from central vision </a:t>
            </a:r>
          </a:p>
          <a:p>
            <a:pPr lvl="1">
              <a:lnSpc>
                <a:spcPct val="120000"/>
              </a:lnSpc>
            </a:pPr>
            <a:r>
              <a:rPr lang="en-CA" dirty="0"/>
              <a:t>Always binocular</a:t>
            </a:r>
          </a:p>
          <a:p>
            <a:pPr lvl="1">
              <a:lnSpc>
                <a:spcPct val="120000"/>
              </a:lnSpc>
            </a:pPr>
            <a:r>
              <a:rPr lang="en-CA" dirty="0"/>
              <a:t>Episodes last 10-15 minutes</a:t>
            </a:r>
          </a:p>
          <a:p>
            <a:pPr>
              <a:lnSpc>
                <a:spcPct val="120000"/>
              </a:lnSpc>
            </a:pPr>
            <a:r>
              <a:rPr lang="en-CA" dirty="0"/>
              <a:t>No other associated neurological symptoms; no associated headache, nausea, photophobia, or phonophobia </a:t>
            </a:r>
          </a:p>
          <a:p>
            <a:pPr>
              <a:lnSpc>
                <a:spcPct val="120000"/>
              </a:lnSpc>
            </a:pPr>
            <a:r>
              <a:rPr lang="en-CA" dirty="0"/>
              <a:t>Has stopped working as a truck driver</a:t>
            </a:r>
          </a:p>
        </p:txBody>
      </p:sp>
      <p:sp>
        <p:nvSpPr>
          <p:cNvPr id="4" name="TextBox 3">
            <a:extLst>
              <a:ext uri="{FF2B5EF4-FFF2-40B4-BE49-F238E27FC236}">
                <a16:creationId xmlns:a16="http://schemas.microsoft.com/office/drawing/2014/main" id="{C6934786-6746-404D-9D3C-EFB7E9F14BF4}"/>
              </a:ext>
            </a:extLst>
          </p:cNvPr>
          <p:cNvSpPr txBox="1"/>
          <p:nvPr/>
        </p:nvSpPr>
        <p:spPr>
          <a:xfrm>
            <a:off x="8138160" y="2449537"/>
            <a:ext cx="3474720" cy="2308324"/>
          </a:xfrm>
          <a:prstGeom prst="rect">
            <a:avLst/>
          </a:prstGeom>
          <a:noFill/>
          <a:ln w="38100">
            <a:solidFill>
              <a:srgbClr val="139197"/>
            </a:solidFill>
          </a:ln>
        </p:spPr>
        <p:txBody>
          <a:bodyPr wrap="square" rtlCol="0">
            <a:spAutoFit/>
          </a:bodyPr>
          <a:lstStyle/>
          <a:p>
            <a:pPr algn="ctr"/>
            <a:r>
              <a:rPr lang="en-CA" sz="2400" b="1" i="1" dirty="0"/>
              <a:t>Example of symptoms</a:t>
            </a:r>
            <a:r>
              <a:rPr lang="en-CA" sz="2400" i="1" dirty="0"/>
              <a:t>: watching TV and a copy of the TV appeared in his left visual field and persisted regardless where he looked for 10 minutes</a:t>
            </a:r>
          </a:p>
        </p:txBody>
      </p:sp>
      <p:pic>
        <p:nvPicPr>
          <p:cNvPr id="5" name="Audio 4">
            <a:hlinkClick r:id="" action="ppaction://media"/>
            <a:extLst>
              <a:ext uri="{FF2B5EF4-FFF2-40B4-BE49-F238E27FC236}">
                <a16:creationId xmlns:a16="http://schemas.microsoft.com/office/drawing/2014/main" id="{B82EACBB-E0BB-1544-B034-BAAEB05A86D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799823893"/>
      </p:ext>
    </p:extLst>
  </p:cSld>
  <p:clrMapOvr>
    <a:masterClrMapping/>
  </p:clrMapOvr>
  <mc:AlternateContent xmlns:mc="http://schemas.openxmlformats.org/markup-compatibility/2006" xmlns:p14="http://schemas.microsoft.com/office/powerpoint/2010/main">
    <mc:Choice Requires="p14">
      <p:transition spd="slow" p14:dur="2000" advTm="34323"/>
    </mc:Choice>
    <mc:Fallback xmlns="">
      <p:transition spd="slow" advTm="343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D714F-8C99-4E46-8A97-F8AE9DA10CE6}"/>
              </a:ext>
            </a:extLst>
          </p:cNvPr>
          <p:cNvSpPr>
            <a:spLocks noGrp="1"/>
          </p:cNvSpPr>
          <p:nvPr>
            <p:ph type="title"/>
          </p:nvPr>
        </p:nvSpPr>
        <p:spPr/>
        <p:txBody>
          <a:bodyPr/>
          <a:lstStyle/>
          <a:p>
            <a:r>
              <a:rPr lang="en-CA" dirty="0"/>
              <a:t>Neuro-Ophthalmic Examination </a:t>
            </a:r>
          </a:p>
        </p:txBody>
      </p:sp>
      <p:graphicFrame>
        <p:nvGraphicFramePr>
          <p:cNvPr id="4" name="Table 4">
            <a:extLst>
              <a:ext uri="{FF2B5EF4-FFF2-40B4-BE49-F238E27FC236}">
                <a16:creationId xmlns:a16="http://schemas.microsoft.com/office/drawing/2014/main" id="{263C8777-A916-F543-AAD6-5BC6813A10BF}"/>
              </a:ext>
            </a:extLst>
          </p:cNvPr>
          <p:cNvGraphicFramePr>
            <a:graphicFrameLocks noGrp="1"/>
          </p:cNvGraphicFramePr>
          <p:nvPr>
            <p:extLst>
              <p:ext uri="{D42A27DB-BD31-4B8C-83A1-F6EECF244321}">
                <p14:modId xmlns:p14="http://schemas.microsoft.com/office/powerpoint/2010/main" val="86338213"/>
              </p:ext>
            </p:extLst>
          </p:nvPr>
        </p:nvGraphicFramePr>
        <p:xfrm>
          <a:off x="1549752" y="1563183"/>
          <a:ext cx="9602160" cy="4663469"/>
        </p:xfrm>
        <a:graphic>
          <a:graphicData uri="http://schemas.openxmlformats.org/drawingml/2006/table">
            <a:tbl>
              <a:tblPr firstRow="1" bandRow="1">
                <a:tableStyleId>{22838BEF-8BB2-4498-84A7-C5851F593DF1}</a:tableStyleId>
              </a:tblPr>
              <a:tblGrid>
                <a:gridCol w="2032896">
                  <a:extLst>
                    <a:ext uri="{9D8B030D-6E8A-4147-A177-3AD203B41FA5}">
                      <a16:colId xmlns:a16="http://schemas.microsoft.com/office/drawing/2014/main" val="1121290494"/>
                    </a:ext>
                  </a:extLst>
                </a:gridCol>
                <a:gridCol w="2768184">
                  <a:extLst>
                    <a:ext uri="{9D8B030D-6E8A-4147-A177-3AD203B41FA5}">
                      <a16:colId xmlns:a16="http://schemas.microsoft.com/office/drawing/2014/main" val="2110918011"/>
                    </a:ext>
                  </a:extLst>
                </a:gridCol>
                <a:gridCol w="1489023">
                  <a:extLst>
                    <a:ext uri="{9D8B030D-6E8A-4147-A177-3AD203B41FA5}">
                      <a16:colId xmlns:a16="http://schemas.microsoft.com/office/drawing/2014/main" val="751735289"/>
                    </a:ext>
                  </a:extLst>
                </a:gridCol>
                <a:gridCol w="3312057">
                  <a:extLst>
                    <a:ext uri="{9D8B030D-6E8A-4147-A177-3AD203B41FA5}">
                      <a16:colId xmlns:a16="http://schemas.microsoft.com/office/drawing/2014/main" val="1990780027"/>
                    </a:ext>
                  </a:extLst>
                </a:gridCol>
              </a:tblGrid>
              <a:tr h="584302">
                <a:tc>
                  <a:txBody>
                    <a:bodyPr/>
                    <a:lstStyle/>
                    <a:p>
                      <a:r>
                        <a:rPr lang="en-CA" sz="1700" b="1" dirty="0"/>
                        <a:t>Best-corrected Visual Acuity</a:t>
                      </a:r>
                    </a:p>
                  </a:txBody>
                  <a:tcPr>
                    <a:solidFill>
                      <a:srgbClr val="62B5BB">
                        <a:alpha val="66667"/>
                      </a:srgbClr>
                    </a:solidFill>
                  </a:tcPr>
                </a:tc>
                <a:tc>
                  <a:txBody>
                    <a:bodyPr/>
                    <a:lstStyle/>
                    <a:p>
                      <a:r>
                        <a:rPr lang="en-CA" sz="1700" b="0" dirty="0"/>
                        <a:t>20/20 both eyes</a:t>
                      </a:r>
                    </a:p>
                  </a:txBody>
                  <a:tcPr>
                    <a:solidFill>
                      <a:srgbClr val="6CCFD7">
                        <a:alpha val="61176"/>
                      </a:srgbClr>
                    </a:solidFill>
                  </a:tcPr>
                </a:tc>
                <a:tc>
                  <a:txBody>
                    <a:bodyPr/>
                    <a:lstStyle/>
                    <a:p>
                      <a:r>
                        <a:rPr lang="en-CA" sz="1700" b="1" dirty="0"/>
                        <a:t>Slit Lamp Exam</a:t>
                      </a:r>
                    </a:p>
                  </a:txBody>
                  <a:tcPr>
                    <a:solidFill>
                      <a:srgbClr val="62B5BB">
                        <a:alpha val="64314"/>
                      </a:srgbClr>
                    </a:solidFill>
                  </a:tcPr>
                </a:tc>
                <a:tc>
                  <a:txBody>
                    <a:bodyPr/>
                    <a:lstStyle/>
                    <a:p>
                      <a:r>
                        <a:rPr lang="en-CA" sz="1700" b="0" dirty="0"/>
                        <a:t>Unremarkable</a:t>
                      </a:r>
                    </a:p>
                  </a:txBody>
                  <a:tcPr>
                    <a:solidFill>
                      <a:srgbClr val="6CCFD7">
                        <a:alpha val="61961"/>
                      </a:srgbClr>
                    </a:solidFill>
                  </a:tcPr>
                </a:tc>
                <a:extLst>
                  <a:ext uri="{0D108BD9-81ED-4DB2-BD59-A6C34878D82A}">
                    <a16:rowId xmlns:a16="http://schemas.microsoft.com/office/drawing/2014/main" val="1459766385"/>
                  </a:ext>
                </a:extLst>
              </a:tr>
              <a:tr h="1155034">
                <a:tc>
                  <a:txBody>
                    <a:bodyPr/>
                    <a:lstStyle/>
                    <a:p>
                      <a:r>
                        <a:rPr lang="en-CA" sz="1700" b="1" dirty="0"/>
                        <a:t>Colour Vision</a:t>
                      </a:r>
                    </a:p>
                  </a:txBody>
                  <a:tcPr>
                    <a:solidFill>
                      <a:srgbClr val="62B5BB">
                        <a:alpha val="66667"/>
                      </a:srgbClr>
                    </a:solidFill>
                  </a:tcPr>
                </a:tc>
                <a:tc>
                  <a:txBody>
                    <a:bodyPr/>
                    <a:lstStyle/>
                    <a:p>
                      <a:r>
                        <a:rPr lang="en-CA" sz="1700" b="0" dirty="0"/>
                        <a:t>10/10 both eyes</a:t>
                      </a:r>
                    </a:p>
                  </a:txBody>
                  <a:tcPr>
                    <a:solidFill>
                      <a:srgbClr val="6CCFD7">
                        <a:alpha val="61176"/>
                      </a:srgbClr>
                    </a:solidFill>
                  </a:tcPr>
                </a:tc>
                <a:tc>
                  <a:txBody>
                    <a:bodyPr/>
                    <a:lstStyle/>
                    <a:p>
                      <a:r>
                        <a:rPr lang="en-CA" sz="1700" b="1" dirty="0"/>
                        <a:t>Dilated Fundus Exam</a:t>
                      </a:r>
                    </a:p>
                  </a:txBody>
                  <a:tcPr>
                    <a:solidFill>
                      <a:srgbClr val="62B5BB">
                        <a:alpha val="64314"/>
                      </a:srgbClr>
                    </a:solidFill>
                  </a:tcPr>
                </a:tc>
                <a:tc>
                  <a:txBody>
                    <a:bodyPr/>
                    <a:lstStyle/>
                    <a:p>
                      <a:pPr>
                        <a:lnSpc>
                          <a:spcPct val="120000"/>
                        </a:lnSpc>
                        <a:spcBef>
                          <a:spcPts val="400"/>
                        </a:spcBef>
                      </a:pPr>
                      <a:r>
                        <a:rPr lang="en-CA" sz="1700" b="0" dirty="0"/>
                        <a:t>Healthy pink discs with sharp margins in each eye</a:t>
                      </a:r>
                    </a:p>
                    <a:p>
                      <a:pPr>
                        <a:lnSpc>
                          <a:spcPct val="120000"/>
                        </a:lnSpc>
                        <a:spcBef>
                          <a:spcPts val="400"/>
                        </a:spcBef>
                      </a:pPr>
                      <a:r>
                        <a:rPr lang="en-CA" sz="1700" b="0" dirty="0"/>
                        <a:t>Macula, vessels and retina WNLs</a:t>
                      </a:r>
                    </a:p>
                  </a:txBody>
                  <a:tcPr>
                    <a:solidFill>
                      <a:srgbClr val="6CCFD7">
                        <a:alpha val="61961"/>
                      </a:srgbClr>
                    </a:solidFill>
                  </a:tcPr>
                </a:tc>
                <a:extLst>
                  <a:ext uri="{0D108BD9-81ED-4DB2-BD59-A6C34878D82A}">
                    <a16:rowId xmlns:a16="http://schemas.microsoft.com/office/drawing/2014/main" val="2047883578"/>
                  </a:ext>
                </a:extLst>
              </a:tr>
              <a:tr h="335973">
                <a:tc>
                  <a:txBody>
                    <a:bodyPr/>
                    <a:lstStyle/>
                    <a:p>
                      <a:r>
                        <a:rPr lang="en-CA" sz="1700" b="1" dirty="0"/>
                        <a:t>Pupils</a:t>
                      </a:r>
                    </a:p>
                  </a:txBody>
                  <a:tcPr>
                    <a:solidFill>
                      <a:srgbClr val="62B5BB">
                        <a:alpha val="66667"/>
                      </a:srgbClr>
                    </a:solidFill>
                  </a:tcPr>
                </a:tc>
                <a:tc>
                  <a:txBody>
                    <a:bodyPr/>
                    <a:lstStyle/>
                    <a:p>
                      <a:r>
                        <a:rPr lang="en-CA" sz="1700" b="0" dirty="0"/>
                        <a:t>PERL, no RAPD</a:t>
                      </a:r>
                    </a:p>
                  </a:txBody>
                  <a:tcPr>
                    <a:solidFill>
                      <a:srgbClr val="6CCFD7">
                        <a:alpha val="61176"/>
                      </a:srgbClr>
                    </a:solidFill>
                  </a:tcPr>
                </a:tc>
                <a:tc>
                  <a:txBody>
                    <a:bodyPr/>
                    <a:lstStyle/>
                    <a:p>
                      <a:r>
                        <a:rPr lang="en-CA" sz="1700" b="1" dirty="0"/>
                        <a:t>Cranial Nerves</a:t>
                      </a:r>
                    </a:p>
                  </a:txBody>
                  <a:tcPr>
                    <a:solidFill>
                      <a:srgbClr val="62B5BB">
                        <a:alpha val="64314"/>
                      </a:srgbClr>
                    </a:solidFill>
                  </a:tcPr>
                </a:tc>
                <a:tc>
                  <a:txBody>
                    <a:bodyPr/>
                    <a:lstStyle/>
                    <a:p>
                      <a:r>
                        <a:rPr lang="en-CA" sz="1700" b="0" dirty="0"/>
                        <a:t>Remainder intact</a:t>
                      </a:r>
                    </a:p>
                  </a:txBody>
                  <a:tcPr>
                    <a:solidFill>
                      <a:srgbClr val="6CCFD7">
                        <a:alpha val="61961"/>
                      </a:srgbClr>
                    </a:solidFill>
                  </a:tcPr>
                </a:tc>
                <a:extLst>
                  <a:ext uri="{0D108BD9-81ED-4DB2-BD59-A6C34878D82A}">
                    <a16:rowId xmlns:a16="http://schemas.microsoft.com/office/drawing/2014/main" val="406960337"/>
                  </a:ext>
                </a:extLst>
              </a:tr>
              <a:tr h="855091">
                <a:tc>
                  <a:txBody>
                    <a:bodyPr/>
                    <a:lstStyle/>
                    <a:p>
                      <a:r>
                        <a:rPr lang="en-CA" sz="1700" b="1" dirty="0"/>
                        <a:t>Pressure</a:t>
                      </a:r>
                    </a:p>
                  </a:txBody>
                  <a:tcPr>
                    <a:solidFill>
                      <a:srgbClr val="62B5BB">
                        <a:alpha val="66667"/>
                      </a:srgbClr>
                    </a:solidFill>
                  </a:tcPr>
                </a:tc>
                <a:tc>
                  <a:txBody>
                    <a:bodyPr/>
                    <a:lstStyle/>
                    <a:p>
                      <a:r>
                        <a:rPr lang="en-CA" sz="1700" b="0" dirty="0"/>
                        <a:t>15 mmHg both eyes</a:t>
                      </a:r>
                    </a:p>
                  </a:txBody>
                  <a:tcPr>
                    <a:solidFill>
                      <a:srgbClr val="6CCFD7">
                        <a:alpha val="61176"/>
                      </a:srgbClr>
                    </a:solidFill>
                  </a:tcPr>
                </a:tc>
                <a:tc>
                  <a:txBody>
                    <a:bodyPr/>
                    <a:lstStyle/>
                    <a:p>
                      <a:r>
                        <a:rPr lang="en-CA" sz="1700" b="1" dirty="0"/>
                        <a:t>Motor</a:t>
                      </a:r>
                    </a:p>
                  </a:txBody>
                  <a:tcPr>
                    <a:solidFill>
                      <a:srgbClr val="62B5BB">
                        <a:alpha val="64314"/>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700" b="0" dirty="0"/>
                        <a:t>Bulk, tone, power, reflexes normal throughout</a:t>
                      </a:r>
                    </a:p>
                    <a:p>
                      <a:r>
                        <a:rPr lang="en-CA" sz="1700" b="0" dirty="0"/>
                        <a:t>No pronator drift</a:t>
                      </a:r>
                    </a:p>
                  </a:txBody>
                  <a:tcPr>
                    <a:solidFill>
                      <a:srgbClr val="6CCFD7">
                        <a:alpha val="61961"/>
                      </a:srgbClr>
                    </a:solidFill>
                  </a:tcPr>
                </a:tc>
                <a:extLst>
                  <a:ext uri="{0D108BD9-81ED-4DB2-BD59-A6C34878D82A}">
                    <a16:rowId xmlns:a16="http://schemas.microsoft.com/office/drawing/2014/main" val="3541416893"/>
                  </a:ext>
                </a:extLst>
              </a:tr>
              <a:tr h="460435">
                <a:tc>
                  <a:txBody>
                    <a:bodyPr/>
                    <a:lstStyle/>
                    <a:p>
                      <a:r>
                        <a:rPr lang="en-CA" sz="1700" b="1" dirty="0"/>
                        <a:t>Orbits</a:t>
                      </a:r>
                    </a:p>
                  </a:txBody>
                  <a:tcPr>
                    <a:solidFill>
                      <a:srgbClr val="62B5BB">
                        <a:alpha val="66667"/>
                      </a:srgbClr>
                    </a:solidFill>
                  </a:tcPr>
                </a:tc>
                <a:tc>
                  <a:txBody>
                    <a:bodyPr/>
                    <a:lstStyle/>
                    <a:p>
                      <a:r>
                        <a:rPr lang="en-CA" sz="1700" b="0" dirty="0"/>
                        <a:t>No proptosis or ptosis</a:t>
                      </a:r>
                    </a:p>
                  </a:txBody>
                  <a:tcPr>
                    <a:solidFill>
                      <a:srgbClr val="6CCFD7">
                        <a:alpha val="61176"/>
                      </a:srgbClr>
                    </a:solidFill>
                  </a:tcPr>
                </a:tc>
                <a:tc>
                  <a:txBody>
                    <a:bodyPr/>
                    <a:lstStyle/>
                    <a:p>
                      <a:r>
                        <a:rPr lang="en-US" b="1" dirty="0"/>
                        <a:t>Sensation</a:t>
                      </a:r>
                    </a:p>
                  </a:txBody>
                  <a:tcPr>
                    <a:solidFill>
                      <a:srgbClr val="62B5BB">
                        <a:alpha val="64314"/>
                      </a:srgbClr>
                    </a:solidFill>
                  </a:tcPr>
                </a:tc>
                <a:tc>
                  <a:txBody>
                    <a:bodyPr/>
                    <a:lstStyle/>
                    <a:p>
                      <a:r>
                        <a:rPr lang="en-US" sz="1700" dirty="0"/>
                        <a:t>Normal</a:t>
                      </a:r>
                    </a:p>
                  </a:txBody>
                  <a:tcPr>
                    <a:solidFill>
                      <a:srgbClr val="6CCFD7">
                        <a:alpha val="61961"/>
                      </a:srgbClr>
                    </a:solidFill>
                  </a:tcPr>
                </a:tc>
                <a:extLst>
                  <a:ext uri="{0D108BD9-81ED-4DB2-BD59-A6C34878D82A}">
                    <a16:rowId xmlns:a16="http://schemas.microsoft.com/office/drawing/2014/main" val="1453449212"/>
                  </a:ext>
                </a:extLst>
              </a:tr>
              <a:tr h="584302">
                <a:tc>
                  <a:txBody>
                    <a:bodyPr/>
                    <a:lstStyle/>
                    <a:p>
                      <a:r>
                        <a:rPr lang="en-CA" sz="1700" b="1" dirty="0"/>
                        <a:t>EOMs</a:t>
                      </a:r>
                    </a:p>
                  </a:txBody>
                  <a:tcPr>
                    <a:solidFill>
                      <a:srgbClr val="62B5BB">
                        <a:alpha val="66667"/>
                      </a:srgbClr>
                    </a:solidFill>
                  </a:tcPr>
                </a:tc>
                <a:tc>
                  <a:txBody>
                    <a:bodyPr/>
                    <a:lstStyle/>
                    <a:p>
                      <a:r>
                        <a:rPr lang="en-CA" sz="1700" b="0" dirty="0"/>
                        <a:t>Full, </a:t>
                      </a:r>
                      <a:r>
                        <a:rPr lang="en-CA" sz="1700" b="0" dirty="0" err="1"/>
                        <a:t>orthophoric</a:t>
                      </a:r>
                      <a:r>
                        <a:rPr lang="en-CA" sz="1700" b="0" dirty="0"/>
                        <a:t> in all directions of gaze</a:t>
                      </a:r>
                    </a:p>
                  </a:txBody>
                  <a:tcPr>
                    <a:solidFill>
                      <a:srgbClr val="6CCFD7">
                        <a:alpha val="61176"/>
                      </a:srgbClr>
                    </a:solidFill>
                  </a:tcPr>
                </a:tc>
                <a:tc>
                  <a:txBody>
                    <a:bodyPr/>
                    <a:lstStyle/>
                    <a:p>
                      <a:r>
                        <a:rPr lang="en-CA" sz="1700" b="1" dirty="0"/>
                        <a:t>Coordination</a:t>
                      </a:r>
                    </a:p>
                  </a:txBody>
                  <a:tcPr>
                    <a:solidFill>
                      <a:srgbClr val="62B5BB">
                        <a:alpha val="64314"/>
                      </a:srgbClr>
                    </a:solidFill>
                  </a:tcPr>
                </a:tc>
                <a:tc>
                  <a:txBody>
                    <a:bodyPr/>
                    <a:lstStyle/>
                    <a:p>
                      <a:r>
                        <a:rPr lang="en-CA" sz="1700" b="0" dirty="0"/>
                        <a:t>Normal</a:t>
                      </a:r>
                    </a:p>
                  </a:txBody>
                  <a:tcPr>
                    <a:solidFill>
                      <a:srgbClr val="6CCFD7">
                        <a:alpha val="61961"/>
                      </a:srgbClr>
                    </a:solidFill>
                  </a:tcPr>
                </a:tc>
                <a:extLst>
                  <a:ext uri="{0D108BD9-81ED-4DB2-BD59-A6C34878D82A}">
                    <a16:rowId xmlns:a16="http://schemas.microsoft.com/office/drawing/2014/main" val="2598334319"/>
                  </a:ext>
                </a:extLst>
              </a:tr>
              <a:tr h="335973">
                <a:tc>
                  <a:txBody>
                    <a:bodyPr/>
                    <a:lstStyle/>
                    <a:p>
                      <a:r>
                        <a:rPr lang="en-CA" sz="1700" b="1" dirty="0"/>
                        <a:t>Confrontational VF</a:t>
                      </a:r>
                    </a:p>
                  </a:txBody>
                  <a:tcPr>
                    <a:solidFill>
                      <a:srgbClr val="62B5BB">
                        <a:alpha val="66667"/>
                      </a:srgbClr>
                    </a:solidFill>
                  </a:tcPr>
                </a:tc>
                <a:tc>
                  <a:txBody>
                    <a:bodyPr/>
                    <a:lstStyle/>
                    <a:p>
                      <a:r>
                        <a:rPr lang="en-CA" sz="1700" b="0" dirty="0"/>
                        <a:t>Full in both eyes</a:t>
                      </a:r>
                    </a:p>
                  </a:txBody>
                  <a:tcPr>
                    <a:solidFill>
                      <a:srgbClr val="6CCFD7">
                        <a:alpha val="61176"/>
                      </a:srgbClr>
                    </a:solidFill>
                  </a:tcPr>
                </a:tc>
                <a:tc>
                  <a:txBody>
                    <a:bodyPr/>
                    <a:lstStyle/>
                    <a:p>
                      <a:r>
                        <a:rPr lang="en-CA" sz="1700" b="1" dirty="0"/>
                        <a:t>Stance and gait</a:t>
                      </a:r>
                    </a:p>
                  </a:txBody>
                  <a:tcPr>
                    <a:solidFill>
                      <a:srgbClr val="62B5BB">
                        <a:alpha val="64314"/>
                      </a:srgbClr>
                    </a:solidFill>
                  </a:tcPr>
                </a:tc>
                <a:tc>
                  <a:txBody>
                    <a:bodyPr/>
                    <a:lstStyle/>
                    <a:p>
                      <a:r>
                        <a:rPr lang="en-CA" sz="1700" b="0" dirty="0"/>
                        <a:t>Normal</a:t>
                      </a:r>
                    </a:p>
                  </a:txBody>
                  <a:tcPr>
                    <a:solidFill>
                      <a:srgbClr val="6CCFD7">
                        <a:alpha val="61961"/>
                      </a:srgbClr>
                    </a:solidFill>
                  </a:tcPr>
                </a:tc>
                <a:extLst>
                  <a:ext uri="{0D108BD9-81ED-4DB2-BD59-A6C34878D82A}">
                    <a16:rowId xmlns:a16="http://schemas.microsoft.com/office/drawing/2014/main" val="633294435"/>
                  </a:ext>
                </a:extLst>
              </a:tr>
            </a:tbl>
          </a:graphicData>
        </a:graphic>
      </p:graphicFrame>
      <p:pic>
        <p:nvPicPr>
          <p:cNvPr id="3" name="Audio 2">
            <a:hlinkClick r:id="" action="ppaction://media"/>
            <a:extLst>
              <a:ext uri="{FF2B5EF4-FFF2-40B4-BE49-F238E27FC236}">
                <a16:creationId xmlns:a16="http://schemas.microsoft.com/office/drawing/2014/main" id="{488E6A0D-FF87-B94E-8276-4816F4965E8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601608870"/>
      </p:ext>
    </p:extLst>
  </p:cSld>
  <p:clrMapOvr>
    <a:masterClrMapping/>
  </p:clrMapOvr>
  <mc:AlternateContent xmlns:mc="http://schemas.openxmlformats.org/markup-compatibility/2006" xmlns:p14="http://schemas.microsoft.com/office/powerpoint/2010/main">
    <mc:Choice Requires="p14">
      <p:transition spd="slow" p14:dur="2000" advTm="36176"/>
    </mc:Choice>
    <mc:Fallback xmlns="">
      <p:transition spd="slow" advTm="361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5646AF8-94DB-D64E-9510-9BF31CDB2654}"/>
              </a:ext>
            </a:extLst>
          </p:cNvPr>
          <p:cNvSpPr/>
          <p:nvPr/>
        </p:nvSpPr>
        <p:spPr>
          <a:xfrm>
            <a:off x="9146080" y="1826315"/>
            <a:ext cx="2505585" cy="38211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80C8C07B-A7A8-3640-9C3E-A3B7423CA02B}"/>
              </a:ext>
            </a:extLst>
          </p:cNvPr>
          <p:cNvSpPr>
            <a:spLocks noGrp="1"/>
          </p:cNvSpPr>
          <p:nvPr>
            <p:ph type="title"/>
          </p:nvPr>
        </p:nvSpPr>
        <p:spPr/>
        <p:txBody>
          <a:bodyPr/>
          <a:lstStyle/>
          <a:p>
            <a:r>
              <a:rPr lang="en-CA" dirty="0"/>
              <a:t>Humphrey Visual Field 24-2</a:t>
            </a:r>
          </a:p>
        </p:txBody>
      </p:sp>
      <p:pic>
        <p:nvPicPr>
          <p:cNvPr id="5" name="Content Placeholder 4" descr="Chart, scatter chart&#10;&#10;Description automatically generated">
            <a:extLst>
              <a:ext uri="{FF2B5EF4-FFF2-40B4-BE49-F238E27FC236}">
                <a16:creationId xmlns:a16="http://schemas.microsoft.com/office/drawing/2014/main" id="{157CD179-17D0-DE48-989D-392E05452324}"/>
              </a:ext>
            </a:extLst>
          </p:cNvPr>
          <p:cNvPicPr>
            <a:picLocks noGrp="1" noChangeAspect="1"/>
          </p:cNvPicPr>
          <p:nvPr>
            <p:ph idx="1"/>
          </p:nvPr>
        </p:nvPicPr>
        <p:blipFill rotWithShape="1">
          <a:blip r:embed="rId4"/>
          <a:srcRect l="58540"/>
          <a:stretch/>
        </p:blipFill>
        <p:spPr>
          <a:xfrm>
            <a:off x="6730065" y="1826315"/>
            <a:ext cx="2651550" cy="3821113"/>
          </a:xfrm>
        </p:spPr>
      </p:pic>
      <p:pic>
        <p:nvPicPr>
          <p:cNvPr id="7" name="Picture 6" descr="Text&#10;&#10;Description automatically generated with medium confidence">
            <a:extLst>
              <a:ext uri="{FF2B5EF4-FFF2-40B4-BE49-F238E27FC236}">
                <a16:creationId xmlns:a16="http://schemas.microsoft.com/office/drawing/2014/main" id="{3C0E4A5A-8795-DB43-9094-8FF232828FD5}"/>
              </a:ext>
            </a:extLst>
          </p:cNvPr>
          <p:cNvPicPr>
            <a:picLocks noChangeAspect="1"/>
          </p:cNvPicPr>
          <p:nvPr/>
        </p:nvPicPr>
        <p:blipFill>
          <a:blip r:embed="rId5"/>
          <a:stretch>
            <a:fillRect/>
          </a:stretch>
        </p:blipFill>
        <p:spPr>
          <a:xfrm>
            <a:off x="9839331" y="3753315"/>
            <a:ext cx="1789967" cy="1899675"/>
          </a:xfrm>
          <a:prstGeom prst="rect">
            <a:avLst/>
          </a:prstGeom>
        </p:spPr>
      </p:pic>
      <p:pic>
        <p:nvPicPr>
          <p:cNvPr id="9" name="Picture 8" descr="Text&#10;&#10;Description automatically generated">
            <a:extLst>
              <a:ext uri="{FF2B5EF4-FFF2-40B4-BE49-F238E27FC236}">
                <a16:creationId xmlns:a16="http://schemas.microsoft.com/office/drawing/2014/main" id="{97F8512F-8266-9944-AEB9-36C0DFB4BD22}"/>
              </a:ext>
            </a:extLst>
          </p:cNvPr>
          <p:cNvPicPr>
            <a:picLocks noChangeAspect="1"/>
          </p:cNvPicPr>
          <p:nvPr/>
        </p:nvPicPr>
        <p:blipFill rotWithShape="1">
          <a:blip r:embed="rId6"/>
          <a:srcRect t="16568"/>
          <a:stretch/>
        </p:blipFill>
        <p:spPr>
          <a:xfrm>
            <a:off x="9825477" y="1922721"/>
            <a:ext cx="1789968" cy="1610139"/>
          </a:xfrm>
          <a:prstGeom prst="rect">
            <a:avLst/>
          </a:prstGeom>
        </p:spPr>
      </p:pic>
      <p:pic>
        <p:nvPicPr>
          <p:cNvPr id="10" name="Content Placeholder 4" descr="Chart, scatter chart&#10;&#10;Description automatically generated">
            <a:extLst>
              <a:ext uri="{FF2B5EF4-FFF2-40B4-BE49-F238E27FC236}">
                <a16:creationId xmlns:a16="http://schemas.microsoft.com/office/drawing/2014/main" id="{A4A4CD0C-F158-8A49-88A1-CBFF7392FB59}"/>
              </a:ext>
            </a:extLst>
          </p:cNvPr>
          <p:cNvPicPr>
            <a:picLocks noChangeAspect="1"/>
          </p:cNvPicPr>
          <p:nvPr/>
        </p:nvPicPr>
        <p:blipFill rotWithShape="1">
          <a:blip r:embed="rId4"/>
          <a:srcRect l="42896" t="65310" r="41459"/>
          <a:stretch/>
        </p:blipFill>
        <p:spPr>
          <a:xfrm>
            <a:off x="8759454" y="4675717"/>
            <a:ext cx="705542" cy="934736"/>
          </a:xfrm>
          <a:prstGeom prst="rect">
            <a:avLst/>
          </a:prstGeom>
        </p:spPr>
      </p:pic>
      <p:grpSp>
        <p:nvGrpSpPr>
          <p:cNvPr id="20" name="Group 19">
            <a:extLst>
              <a:ext uri="{FF2B5EF4-FFF2-40B4-BE49-F238E27FC236}">
                <a16:creationId xmlns:a16="http://schemas.microsoft.com/office/drawing/2014/main" id="{A54A11E0-D4C3-2844-868E-E3D36D2D9BF3}"/>
              </a:ext>
            </a:extLst>
          </p:cNvPr>
          <p:cNvGrpSpPr/>
          <p:nvPr/>
        </p:nvGrpSpPr>
        <p:grpSpPr>
          <a:xfrm>
            <a:off x="835889" y="1825768"/>
            <a:ext cx="4773996" cy="3821660"/>
            <a:chOff x="1822861" y="1825767"/>
            <a:chExt cx="4773996" cy="3821660"/>
          </a:xfrm>
        </p:grpSpPr>
        <p:sp>
          <p:nvSpPr>
            <p:cNvPr id="19" name="Rectangle 18">
              <a:extLst>
                <a:ext uri="{FF2B5EF4-FFF2-40B4-BE49-F238E27FC236}">
                  <a16:creationId xmlns:a16="http://schemas.microsoft.com/office/drawing/2014/main" id="{C669E313-0D7B-7B40-AB81-DFD5593B5627}"/>
                </a:ext>
              </a:extLst>
            </p:cNvPr>
            <p:cNvSpPr/>
            <p:nvPr/>
          </p:nvSpPr>
          <p:spPr>
            <a:xfrm>
              <a:off x="1822861" y="1825767"/>
              <a:ext cx="2505585" cy="3821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3" name="Picture 12" descr="Chart, scatter chart&#10;&#10;Description automatically generated">
              <a:extLst>
                <a:ext uri="{FF2B5EF4-FFF2-40B4-BE49-F238E27FC236}">
                  <a16:creationId xmlns:a16="http://schemas.microsoft.com/office/drawing/2014/main" id="{549ED0DF-1A04-9747-B4FC-B35329444671}"/>
                </a:ext>
              </a:extLst>
            </p:cNvPr>
            <p:cNvPicPr>
              <a:picLocks noChangeAspect="1"/>
            </p:cNvPicPr>
            <p:nvPr/>
          </p:nvPicPr>
          <p:blipFill rotWithShape="1">
            <a:blip r:embed="rId7"/>
            <a:srcRect l="58471"/>
            <a:stretch/>
          </p:blipFill>
          <p:spPr>
            <a:xfrm>
              <a:off x="3945306" y="1826315"/>
              <a:ext cx="2651551" cy="3821112"/>
            </a:xfrm>
            <a:prstGeom prst="rect">
              <a:avLst/>
            </a:prstGeom>
          </p:spPr>
        </p:pic>
        <p:pic>
          <p:nvPicPr>
            <p:cNvPr id="15" name="Picture 14" descr="Text&#10;&#10;Description automatically generated with medium confidence">
              <a:extLst>
                <a:ext uri="{FF2B5EF4-FFF2-40B4-BE49-F238E27FC236}">
                  <a16:creationId xmlns:a16="http://schemas.microsoft.com/office/drawing/2014/main" id="{DC129397-9C51-1E48-A186-C5299FEB055D}"/>
                </a:ext>
              </a:extLst>
            </p:cNvPr>
            <p:cNvPicPr>
              <a:picLocks noChangeAspect="1"/>
            </p:cNvPicPr>
            <p:nvPr/>
          </p:nvPicPr>
          <p:blipFill>
            <a:blip r:embed="rId8"/>
            <a:stretch>
              <a:fillRect/>
            </a:stretch>
          </p:blipFill>
          <p:spPr>
            <a:xfrm>
              <a:off x="1888497" y="3726811"/>
              <a:ext cx="2063172" cy="1899675"/>
            </a:xfrm>
            <a:prstGeom prst="rect">
              <a:avLst/>
            </a:prstGeom>
          </p:spPr>
        </p:pic>
        <p:pic>
          <p:nvPicPr>
            <p:cNvPr id="17" name="Picture 16" descr="Text&#10;&#10;Description automatically generated">
              <a:extLst>
                <a:ext uri="{FF2B5EF4-FFF2-40B4-BE49-F238E27FC236}">
                  <a16:creationId xmlns:a16="http://schemas.microsoft.com/office/drawing/2014/main" id="{04CDD315-692A-884C-A905-8BB47E633573}"/>
                </a:ext>
              </a:extLst>
            </p:cNvPr>
            <p:cNvPicPr>
              <a:picLocks noChangeAspect="1"/>
            </p:cNvPicPr>
            <p:nvPr/>
          </p:nvPicPr>
          <p:blipFill>
            <a:blip r:embed="rId9"/>
            <a:stretch>
              <a:fillRect/>
            </a:stretch>
          </p:blipFill>
          <p:spPr>
            <a:xfrm>
              <a:off x="1822861" y="1826315"/>
              <a:ext cx="2122445" cy="1685093"/>
            </a:xfrm>
            <a:prstGeom prst="rect">
              <a:avLst/>
            </a:prstGeom>
          </p:spPr>
        </p:pic>
        <p:pic>
          <p:nvPicPr>
            <p:cNvPr id="18" name="Content Placeholder 4" descr="Chart, scatter chart&#10;&#10;Description automatically generated">
              <a:extLst>
                <a:ext uri="{FF2B5EF4-FFF2-40B4-BE49-F238E27FC236}">
                  <a16:creationId xmlns:a16="http://schemas.microsoft.com/office/drawing/2014/main" id="{889BADE2-A736-624A-BABC-BEE7F8778027}"/>
                </a:ext>
              </a:extLst>
            </p:cNvPr>
            <p:cNvPicPr>
              <a:picLocks noChangeAspect="1"/>
            </p:cNvPicPr>
            <p:nvPr/>
          </p:nvPicPr>
          <p:blipFill rotWithShape="1">
            <a:blip r:embed="rId4"/>
            <a:srcRect l="42896" t="65310" r="41459"/>
            <a:stretch/>
          </p:blipFill>
          <p:spPr>
            <a:xfrm>
              <a:off x="3879724" y="4675717"/>
              <a:ext cx="705542" cy="934736"/>
            </a:xfrm>
            <a:prstGeom prst="rect">
              <a:avLst/>
            </a:prstGeom>
          </p:spPr>
        </p:pic>
      </p:grpSp>
      <p:sp>
        <p:nvSpPr>
          <p:cNvPr id="21" name="TextBox 20">
            <a:extLst>
              <a:ext uri="{FF2B5EF4-FFF2-40B4-BE49-F238E27FC236}">
                <a16:creationId xmlns:a16="http://schemas.microsoft.com/office/drawing/2014/main" id="{E03B012A-5058-E744-8C83-C55008524604}"/>
              </a:ext>
            </a:extLst>
          </p:cNvPr>
          <p:cNvSpPr txBox="1"/>
          <p:nvPr/>
        </p:nvSpPr>
        <p:spPr>
          <a:xfrm>
            <a:off x="835888" y="1456710"/>
            <a:ext cx="1491675" cy="369332"/>
          </a:xfrm>
          <a:prstGeom prst="rect">
            <a:avLst/>
          </a:prstGeom>
          <a:noFill/>
        </p:spPr>
        <p:txBody>
          <a:bodyPr wrap="square" rtlCol="0">
            <a:spAutoFit/>
          </a:bodyPr>
          <a:lstStyle/>
          <a:p>
            <a:r>
              <a:rPr lang="en-CA" b="1" dirty="0"/>
              <a:t>Left Eye</a:t>
            </a:r>
          </a:p>
        </p:txBody>
      </p:sp>
      <p:sp>
        <p:nvSpPr>
          <p:cNvPr id="22" name="TextBox 21">
            <a:extLst>
              <a:ext uri="{FF2B5EF4-FFF2-40B4-BE49-F238E27FC236}">
                <a16:creationId xmlns:a16="http://schemas.microsoft.com/office/drawing/2014/main" id="{41DA048F-ECD8-664E-A280-5B8B658D01D4}"/>
              </a:ext>
            </a:extLst>
          </p:cNvPr>
          <p:cNvSpPr txBox="1"/>
          <p:nvPr/>
        </p:nvSpPr>
        <p:spPr>
          <a:xfrm>
            <a:off x="6670407" y="1456710"/>
            <a:ext cx="1628465" cy="369332"/>
          </a:xfrm>
          <a:prstGeom prst="rect">
            <a:avLst/>
          </a:prstGeom>
          <a:noFill/>
        </p:spPr>
        <p:txBody>
          <a:bodyPr wrap="square" rtlCol="0">
            <a:spAutoFit/>
          </a:bodyPr>
          <a:lstStyle/>
          <a:p>
            <a:r>
              <a:rPr lang="en-CA" b="1" dirty="0"/>
              <a:t>Right Eye</a:t>
            </a:r>
          </a:p>
        </p:txBody>
      </p:sp>
      <p:pic>
        <p:nvPicPr>
          <p:cNvPr id="3" name="Audio 2">
            <a:hlinkClick r:id="" action="ppaction://media"/>
            <a:extLst>
              <a:ext uri="{FF2B5EF4-FFF2-40B4-BE49-F238E27FC236}">
                <a16:creationId xmlns:a16="http://schemas.microsoft.com/office/drawing/2014/main" id="{D9CADD24-EFF4-1540-8819-E542F0310A63}"/>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83620423"/>
      </p:ext>
    </p:extLst>
  </p:cSld>
  <p:clrMapOvr>
    <a:masterClrMapping/>
  </p:clrMapOvr>
  <mc:AlternateContent xmlns:mc="http://schemas.openxmlformats.org/markup-compatibility/2006" xmlns:p14="http://schemas.microsoft.com/office/powerpoint/2010/main">
    <mc:Choice Requires="p14">
      <p:transition spd="slow" p14:dur="2000" advTm="8164"/>
    </mc:Choice>
    <mc:Fallback xmlns="">
      <p:transition spd="slow" advTm="81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BBD27-AC12-9F4E-9A3C-79921CD0F957}"/>
              </a:ext>
            </a:extLst>
          </p:cNvPr>
          <p:cNvSpPr>
            <a:spLocks noGrp="1"/>
          </p:cNvSpPr>
          <p:nvPr>
            <p:ph type="title"/>
          </p:nvPr>
        </p:nvSpPr>
        <p:spPr/>
        <p:txBody>
          <a:bodyPr/>
          <a:lstStyle/>
          <a:p>
            <a:r>
              <a:rPr lang="en-CA" dirty="0"/>
              <a:t>Work-Up</a:t>
            </a:r>
          </a:p>
        </p:txBody>
      </p:sp>
      <p:sp>
        <p:nvSpPr>
          <p:cNvPr id="3" name="Content Placeholder 2">
            <a:extLst>
              <a:ext uri="{FF2B5EF4-FFF2-40B4-BE49-F238E27FC236}">
                <a16:creationId xmlns:a16="http://schemas.microsoft.com/office/drawing/2014/main" id="{F6474C39-102A-054D-98A6-5D828BDB5A23}"/>
              </a:ext>
            </a:extLst>
          </p:cNvPr>
          <p:cNvSpPr>
            <a:spLocks noGrp="1"/>
          </p:cNvSpPr>
          <p:nvPr>
            <p:ph idx="1"/>
          </p:nvPr>
        </p:nvSpPr>
        <p:spPr/>
        <p:txBody>
          <a:bodyPr/>
          <a:lstStyle/>
          <a:p>
            <a:r>
              <a:rPr lang="en-CA" dirty="0"/>
              <a:t>Although not required in this patient, other testing may include</a:t>
            </a:r>
            <a:r>
              <a:rPr lang="en-CA" baseline="30000" dirty="0"/>
              <a:t>1</a:t>
            </a:r>
            <a:r>
              <a:rPr lang="en-CA" dirty="0"/>
              <a:t>:</a:t>
            </a:r>
          </a:p>
          <a:p>
            <a:pPr lvl="1"/>
            <a:r>
              <a:rPr lang="en-CA" dirty="0"/>
              <a:t>ERG</a:t>
            </a:r>
          </a:p>
          <a:p>
            <a:pPr lvl="1"/>
            <a:r>
              <a:rPr lang="en-CA" dirty="0"/>
              <a:t>VEP</a:t>
            </a:r>
          </a:p>
          <a:p>
            <a:pPr lvl="1"/>
            <a:r>
              <a:rPr lang="en-CA" dirty="0"/>
              <a:t>LP</a:t>
            </a:r>
          </a:p>
          <a:p>
            <a:pPr lvl="1"/>
            <a:r>
              <a:rPr lang="en-CA" dirty="0"/>
              <a:t>Functional neuroimaging</a:t>
            </a:r>
          </a:p>
          <a:p>
            <a:pPr lvl="1"/>
            <a:r>
              <a:rPr lang="en-CA" dirty="0"/>
              <a:t>Toxicology testing</a:t>
            </a:r>
          </a:p>
        </p:txBody>
      </p:sp>
      <p:pic>
        <p:nvPicPr>
          <p:cNvPr id="4" name="Audio 3">
            <a:hlinkClick r:id="" action="ppaction://media"/>
            <a:extLst>
              <a:ext uri="{FF2B5EF4-FFF2-40B4-BE49-F238E27FC236}">
                <a16:creationId xmlns:a16="http://schemas.microsoft.com/office/drawing/2014/main" id="{CC821A49-2901-4442-8149-F8F75DAECED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78680749"/>
      </p:ext>
    </p:extLst>
  </p:cSld>
  <p:clrMapOvr>
    <a:masterClrMapping/>
  </p:clrMapOvr>
  <mc:AlternateContent xmlns:mc="http://schemas.openxmlformats.org/markup-compatibility/2006" xmlns:p14="http://schemas.microsoft.com/office/powerpoint/2010/main">
    <mc:Choice Requires="p14">
      <p:transition spd="slow" p14:dur="2000" advTm="13587"/>
    </mc:Choice>
    <mc:Fallback xmlns="">
      <p:transition spd="slow" advTm="135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C5955-FF7A-FF45-9537-4BF272FCC02C}"/>
              </a:ext>
            </a:extLst>
          </p:cNvPr>
          <p:cNvSpPr>
            <a:spLocks noGrp="1"/>
          </p:cNvSpPr>
          <p:nvPr>
            <p:ph type="title"/>
          </p:nvPr>
        </p:nvSpPr>
        <p:spPr/>
        <p:txBody>
          <a:bodyPr/>
          <a:lstStyle/>
          <a:p>
            <a:r>
              <a:rPr lang="en-CA" dirty="0"/>
              <a:t>Repeat MR Head</a:t>
            </a:r>
          </a:p>
        </p:txBody>
      </p:sp>
      <p:pic>
        <p:nvPicPr>
          <p:cNvPr id="4" name="Picture 3">
            <a:extLst>
              <a:ext uri="{FF2B5EF4-FFF2-40B4-BE49-F238E27FC236}">
                <a16:creationId xmlns:a16="http://schemas.microsoft.com/office/drawing/2014/main" id="{7CE7C912-3F71-ED40-970F-591504A380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36140" y="1445760"/>
            <a:ext cx="4435276" cy="4435276"/>
          </a:xfrm>
          <a:prstGeom prst="rect">
            <a:avLst/>
          </a:prstGeom>
        </p:spPr>
      </p:pic>
      <p:pic>
        <p:nvPicPr>
          <p:cNvPr id="5" name="Picture 4">
            <a:extLst>
              <a:ext uri="{FF2B5EF4-FFF2-40B4-BE49-F238E27FC236}">
                <a16:creationId xmlns:a16="http://schemas.microsoft.com/office/drawing/2014/main" id="{BE677D83-D41E-4044-BBB6-6F3BBEE5CE3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79832" y="1445759"/>
            <a:ext cx="4435277" cy="4435277"/>
          </a:xfrm>
          <a:prstGeom prst="rect">
            <a:avLst/>
          </a:prstGeom>
        </p:spPr>
      </p:pic>
      <p:sp>
        <p:nvSpPr>
          <p:cNvPr id="6" name="Oval 5">
            <a:extLst>
              <a:ext uri="{FF2B5EF4-FFF2-40B4-BE49-F238E27FC236}">
                <a16:creationId xmlns:a16="http://schemas.microsoft.com/office/drawing/2014/main" id="{E9AD9B02-CBFB-7F4B-AF15-0EBBC120EBDA}"/>
              </a:ext>
            </a:extLst>
          </p:cNvPr>
          <p:cNvSpPr/>
          <p:nvPr/>
        </p:nvSpPr>
        <p:spPr>
          <a:xfrm>
            <a:off x="3164997" y="4346343"/>
            <a:ext cx="665162" cy="67678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90FC5C9D-AA37-2C4D-A799-90A000093137}"/>
              </a:ext>
            </a:extLst>
          </p:cNvPr>
          <p:cNvSpPr/>
          <p:nvPr/>
        </p:nvSpPr>
        <p:spPr>
          <a:xfrm>
            <a:off x="8207561" y="4293299"/>
            <a:ext cx="665162" cy="67678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438F4C8E-5A46-B549-BFFD-7A572D7E315E}"/>
              </a:ext>
            </a:extLst>
          </p:cNvPr>
          <p:cNvSpPr txBox="1"/>
          <p:nvPr/>
        </p:nvSpPr>
        <p:spPr>
          <a:xfrm>
            <a:off x="2794123" y="5967181"/>
            <a:ext cx="8420986" cy="646331"/>
          </a:xfrm>
          <a:prstGeom prst="rect">
            <a:avLst/>
          </a:prstGeom>
          <a:noFill/>
        </p:spPr>
        <p:txBody>
          <a:bodyPr wrap="square" rtlCol="0">
            <a:spAutoFit/>
          </a:bodyPr>
          <a:lstStyle/>
          <a:p>
            <a:r>
              <a:rPr lang="en-US" dirty="0"/>
              <a:t>A) Axial T2 image demonstrating encephalomalacia, B) Axial multiplanar gradient recalled acquisition (MPGR) image demonstrating microbleed.</a:t>
            </a:r>
            <a:endParaRPr lang="en-CA" dirty="0"/>
          </a:p>
        </p:txBody>
      </p:sp>
      <p:pic>
        <p:nvPicPr>
          <p:cNvPr id="3" name="Audio 2">
            <a:hlinkClick r:id="" action="ppaction://media"/>
            <a:extLst>
              <a:ext uri="{FF2B5EF4-FFF2-40B4-BE49-F238E27FC236}">
                <a16:creationId xmlns:a16="http://schemas.microsoft.com/office/drawing/2014/main" id="{4CA58732-63AE-474F-9369-D38BC777E8F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661534759"/>
      </p:ext>
    </p:extLst>
  </p:cSld>
  <p:clrMapOvr>
    <a:masterClrMapping/>
  </p:clrMapOvr>
  <mc:AlternateContent xmlns:mc="http://schemas.openxmlformats.org/markup-compatibility/2006" xmlns:p14="http://schemas.microsoft.com/office/powerpoint/2010/main">
    <mc:Choice Requires="p14">
      <p:transition spd="slow" p14:dur="2000" advTm="13116"/>
    </mc:Choice>
    <mc:Fallback xmlns="">
      <p:transition spd="slow" advTm="131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71CD6-8CF7-EE4E-9BF6-9270482EA93C}"/>
              </a:ext>
            </a:extLst>
          </p:cNvPr>
          <p:cNvSpPr>
            <a:spLocks noGrp="1"/>
          </p:cNvSpPr>
          <p:nvPr>
            <p:ph type="title"/>
          </p:nvPr>
        </p:nvSpPr>
        <p:spPr/>
        <p:txBody>
          <a:bodyPr/>
          <a:lstStyle/>
          <a:p>
            <a:r>
              <a:rPr lang="en-CA" dirty="0"/>
              <a:t>Diagnosis</a:t>
            </a:r>
          </a:p>
        </p:txBody>
      </p:sp>
      <p:sp>
        <p:nvSpPr>
          <p:cNvPr id="3" name="Content Placeholder 2">
            <a:extLst>
              <a:ext uri="{FF2B5EF4-FFF2-40B4-BE49-F238E27FC236}">
                <a16:creationId xmlns:a16="http://schemas.microsoft.com/office/drawing/2014/main" id="{9C484FBA-7BA0-CA4A-93A8-F40F103EFD8B}"/>
              </a:ext>
            </a:extLst>
          </p:cNvPr>
          <p:cNvSpPr>
            <a:spLocks noGrp="1"/>
          </p:cNvSpPr>
          <p:nvPr>
            <p:ph idx="1"/>
          </p:nvPr>
        </p:nvSpPr>
        <p:spPr/>
        <p:txBody>
          <a:bodyPr>
            <a:normAutofit fontScale="92500" lnSpcReduction="20000"/>
          </a:bodyPr>
          <a:lstStyle/>
          <a:p>
            <a:pPr>
              <a:lnSpc>
                <a:spcPct val="100000"/>
              </a:lnSpc>
            </a:pPr>
            <a:r>
              <a:rPr lang="en-CA" dirty="0"/>
              <a:t>Episodes of kinetic hallucinatory palinopsia and cerebral diplopia occurring in the left visual field</a:t>
            </a:r>
          </a:p>
          <a:p>
            <a:pPr>
              <a:lnSpc>
                <a:spcPct val="100000"/>
              </a:lnSpc>
            </a:pPr>
            <a:r>
              <a:rPr lang="en-CA" b="1" dirty="0"/>
              <a:t>Etiology</a:t>
            </a:r>
            <a:r>
              <a:rPr lang="en-CA" dirty="0"/>
              <a:t>: right inferior occipital cortical stroke</a:t>
            </a:r>
          </a:p>
          <a:p>
            <a:pPr>
              <a:lnSpc>
                <a:spcPct val="100000"/>
              </a:lnSpc>
            </a:pPr>
            <a:r>
              <a:rPr lang="en-CA" dirty="0"/>
              <a:t>Probable focal seizures</a:t>
            </a:r>
          </a:p>
          <a:p>
            <a:pPr lvl="1">
              <a:lnSpc>
                <a:spcPct val="100000"/>
              </a:lnSpc>
            </a:pPr>
            <a:r>
              <a:rPr lang="en-CA" dirty="0"/>
              <a:t>Scalp EEG negative, but lesion quite deep to scalp leads, and EEG obtained interictally </a:t>
            </a:r>
          </a:p>
          <a:p>
            <a:pPr>
              <a:lnSpc>
                <a:spcPct val="100000"/>
              </a:lnSpc>
            </a:pPr>
            <a:r>
              <a:rPr lang="en-CA" dirty="0"/>
              <a:t>Anterior location in occipital cortex means any visual field defect would not be situated within the central 24 degrees tested by HVF.  Likely too subtle to be detected on CVF, which were normal.</a:t>
            </a:r>
          </a:p>
        </p:txBody>
      </p:sp>
      <p:pic>
        <p:nvPicPr>
          <p:cNvPr id="7" name="Audio 6">
            <a:hlinkClick r:id="" action="ppaction://media"/>
            <a:extLst>
              <a:ext uri="{FF2B5EF4-FFF2-40B4-BE49-F238E27FC236}">
                <a16:creationId xmlns:a16="http://schemas.microsoft.com/office/drawing/2014/main" id="{1771B16B-2F6E-B441-B477-B438575E7CA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160787574"/>
      </p:ext>
    </p:extLst>
  </p:cSld>
  <p:clrMapOvr>
    <a:masterClrMapping/>
  </p:clrMapOvr>
  <mc:AlternateContent xmlns:mc="http://schemas.openxmlformats.org/markup-compatibility/2006" xmlns:p14="http://schemas.microsoft.com/office/powerpoint/2010/main">
    <mc:Choice Requires="p14">
      <p:transition spd="slow" p14:dur="2000" advTm="53072"/>
    </mc:Choice>
    <mc:Fallback xmlns="">
      <p:transition spd="slow" advTm="530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CF0E0-7A6A-5343-B341-3E3AE47F6345}"/>
              </a:ext>
            </a:extLst>
          </p:cNvPr>
          <p:cNvSpPr>
            <a:spLocks noGrp="1"/>
          </p:cNvSpPr>
          <p:nvPr>
            <p:ph type="title"/>
          </p:nvPr>
        </p:nvSpPr>
        <p:spPr/>
        <p:txBody>
          <a:bodyPr/>
          <a:lstStyle/>
          <a:p>
            <a:r>
              <a:rPr lang="en-CA" dirty="0"/>
              <a:t>What is palinopsia?</a:t>
            </a:r>
          </a:p>
        </p:txBody>
      </p:sp>
      <p:sp>
        <p:nvSpPr>
          <p:cNvPr id="3" name="Content Placeholder 2">
            <a:extLst>
              <a:ext uri="{FF2B5EF4-FFF2-40B4-BE49-F238E27FC236}">
                <a16:creationId xmlns:a16="http://schemas.microsoft.com/office/drawing/2014/main" id="{832B589B-B748-B747-A1F5-D8066223C442}"/>
              </a:ext>
            </a:extLst>
          </p:cNvPr>
          <p:cNvSpPr>
            <a:spLocks noGrp="1"/>
          </p:cNvSpPr>
          <p:nvPr>
            <p:ph idx="1"/>
          </p:nvPr>
        </p:nvSpPr>
        <p:spPr/>
        <p:txBody>
          <a:bodyPr>
            <a:normAutofit lnSpcReduction="10000"/>
          </a:bodyPr>
          <a:lstStyle/>
          <a:p>
            <a:pPr>
              <a:lnSpc>
                <a:spcPct val="100000"/>
              </a:lnSpc>
            </a:pPr>
            <a:r>
              <a:rPr lang="en-CA" dirty="0"/>
              <a:t>Greek</a:t>
            </a:r>
          </a:p>
          <a:p>
            <a:pPr lvl="1">
              <a:lnSpc>
                <a:spcPct val="100000"/>
              </a:lnSpc>
            </a:pPr>
            <a:r>
              <a:rPr lang="en-CA" i="1" dirty="0" err="1"/>
              <a:t>palin</a:t>
            </a:r>
            <a:r>
              <a:rPr lang="en-CA" dirty="0"/>
              <a:t> = again</a:t>
            </a:r>
          </a:p>
          <a:p>
            <a:pPr lvl="1">
              <a:lnSpc>
                <a:spcPct val="100000"/>
              </a:lnSpc>
            </a:pPr>
            <a:r>
              <a:rPr lang="en-CA" i="1" dirty="0" err="1"/>
              <a:t>opsia</a:t>
            </a:r>
            <a:r>
              <a:rPr lang="en-CA" dirty="0"/>
              <a:t> = seeing</a:t>
            </a:r>
          </a:p>
          <a:p>
            <a:pPr>
              <a:lnSpc>
                <a:spcPct val="100000"/>
              </a:lnSpc>
            </a:pPr>
            <a:r>
              <a:rPr lang="en-CA" dirty="0"/>
              <a:t>Cortical persistence or recurrence of a visual image after the stimulus is removed</a:t>
            </a:r>
            <a:r>
              <a:rPr lang="en-CA" baseline="30000" dirty="0"/>
              <a:t>2</a:t>
            </a:r>
            <a:endParaRPr lang="en-CA" dirty="0"/>
          </a:p>
          <a:p>
            <a:pPr lvl="1">
              <a:lnSpc>
                <a:spcPct val="100000"/>
              </a:lnSpc>
            </a:pPr>
            <a:r>
              <a:rPr lang="en-CA" dirty="0"/>
              <a:t>Variable latency and durability </a:t>
            </a:r>
          </a:p>
          <a:p>
            <a:pPr lvl="1">
              <a:lnSpc>
                <a:spcPct val="100000"/>
              </a:lnSpc>
            </a:pPr>
            <a:r>
              <a:rPr lang="en-CA" dirty="0"/>
              <a:t>Most commonly static, but can be kinetic</a:t>
            </a:r>
          </a:p>
          <a:p>
            <a:pPr lvl="1">
              <a:lnSpc>
                <a:spcPct val="100000"/>
              </a:lnSpc>
            </a:pPr>
            <a:r>
              <a:rPr lang="en-CA" dirty="0"/>
              <a:t>The afterimage can have some qualitative or quantitative differences from the original image</a:t>
            </a:r>
          </a:p>
        </p:txBody>
      </p:sp>
      <p:pic>
        <p:nvPicPr>
          <p:cNvPr id="4" name="Audio 3">
            <a:hlinkClick r:id="" action="ppaction://media"/>
            <a:extLst>
              <a:ext uri="{FF2B5EF4-FFF2-40B4-BE49-F238E27FC236}">
                <a16:creationId xmlns:a16="http://schemas.microsoft.com/office/drawing/2014/main" id="{671D4E4D-4CEE-AC4B-908C-C59643B5D64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896025213"/>
      </p:ext>
    </p:extLst>
  </p:cSld>
  <p:clrMapOvr>
    <a:masterClrMapping/>
  </p:clrMapOvr>
  <mc:AlternateContent xmlns:mc="http://schemas.openxmlformats.org/markup-compatibility/2006" xmlns:p14="http://schemas.microsoft.com/office/powerpoint/2010/main">
    <mc:Choice Requires="p14">
      <p:transition spd="slow" p14:dur="2000" advTm="25153"/>
    </mc:Choice>
    <mc:Fallback xmlns="">
      <p:transition spd="slow" advTm="251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F7D2F-5EC2-FA4D-922B-83FCA3F8D9EC}"/>
              </a:ext>
            </a:extLst>
          </p:cNvPr>
          <p:cNvSpPr>
            <a:spLocks noGrp="1"/>
          </p:cNvSpPr>
          <p:nvPr>
            <p:ph type="title"/>
          </p:nvPr>
        </p:nvSpPr>
        <p:spPr/>
        <p:txBody>
          <a:bodyPr/>
          <a:lstStyle/>
          <a:p>
            <a:r>
              <a:rPr lang="en-CA" dirty="0"/>
              <a:t>What is palinopsia?</a:t>
            </a:r>
          </a:p>
        </p:txBody>
      </p:sp>
      <p:sp>
        <p:nvSpPr>
          <p:cNvPr id="3" name="Content Placeholder 2">
            <a:extLst>
              <a:ext uri="{FF2B5EF4-FFF2-40B4-BE49-F238E27FC236}">
                <a16:creationId xmlns:a16="http://schemas.microsoft.com/office/drawing/2014/main" id="{1B10729E-3294-8B47-A798-AD7A3053123A}"/>
              </a:ext>
            </a:extLst>
          </p:cNvPr>
          <p:cNvSpPr>
            <a:spLocks noGrp="1"/>
          </p:cNvSpPr>
          <p:nvPr>
            <p:ph idx="1"/>
          </p:nvPr>
        </p:nvSpPr>
        <p:spPr>
          <a:xfrm>
            <a:off x="1490869" y="1685511"/>
            <a:ext cx="9866243" cy="4234025"/>
          </a:xfrm>
        </p:spPr>
        <p:txBody>
          <a:bodyPr>
            <a:normAutofit fontScale="92500" lnSpcReduction="10000"/>
          </a:bodyPr>
          <a:lstStyle/>
          <a:p>
            <a:pPr>
              <a:lnSpc>
                <a:spcPct val="120000"/>
              </a:lnSpc>
            </a:pPr>
            <a:r>
              <a:rPr lang="en-CA" dirty="0"/>
              <a:t>Two categories</a:t>
            </a:r>
            <a:r>
              <a:rPr lang="en-CA" baseline="30000" dirty="0"/>
              <a:t>1</a:t>
            </a:r>
            <a:r>
              <a:rPr lang="en-CA" dirty="0"/>
              <a:t>:</a:t>
            </a:r>
          </a:p>
          <a:p>
            <a:pPr lvl="1">
              <a:lnSpc>
                <a:spcPct val="120000"/>
              </a:lnSpc>
            </a:pPr>
            <a:r>
              <a:rPr lang="en-CA" b="1" dirty="0"/>
              <a:t>Illusory</a:t>
            </a:r>
            <a:r>
              <a:rPr lang="en-CA" dirty="0"/>
              <a:t>: unformed, indistinct, low-resolution images affected by ambient light and motion</a:t>
            </a:r>
          </a:p>
          <a:p>
            <a:pPr lvl="2">
              <a:lnSpc>
                <a:spcPct val="120000"/>
              </a:lnSpc>
            </a:pPr>
            <a:r>
              <a:rPr lang="en-CA" dirty="0"/>
              <a:t>Dysfunction in visual perception of a real image</a:t>
            </a:r>
          </a:p>
          <a:p>
            <a:pPr lvl="2">
              <a:lnSpc>
                <a:spcPct val="120000"/>
              </a:lnSpc>
            </a:pPr>
            <a:r>
              <a:rPr lang="en-CA" dirty="0"/>
              <a:t>Secondary to migraines, drugs, or head trauma</a:t>
            </a:r>
          </a:p>
          <a:p>
            <a:pPr lvl="2">
              <a:lnSpc>
                <a:spcPct val="120000"/>
              </a:lnSpc>
            </a:pPr>
            <a:r>
              <a:rPr lang="en-CA" dirty="0"/>
              <a:t>Similar to a visual illusion </a:t>
            </a:r>
          </a:p>
          <a:p>
            <a:pPr lvl="1">
              <a:lnSpc>
                <a:spcPct val="120000"/>
              </a:lnSpc>
            </a:pPr>
            <a:r>
              <a:rPr lang="en-CA" b="1" dirty="0"/>
              <a:t>Hallucinatory</a:t>
            </a:r>
            <a:r>
              <a:rPr lang="en-CA" dirty="0"/>
              <a:t>: long-lasting, high-resolution images secondary to dysfunction in visual memory </a:t>
            </a:r>
          </a:p>
          <a:p>
            <a:pPr lvl="2">
              <a:lnSpc>
                <a:spcPct val="120000"/>
              </a:lnSpc>
            </a:pPr>
            <a:r>
              <a:rPr lang="en-CA" dirty="0"/>
              <a:t>Often caused by posterior cortical lesions or seizures</a:t>
            </a:r>
          </a:p>
          <a:p>
            <a:pPr lvl="2"/>
            <a:r>
              <a:rPr lang="en-CA" dirty="0"/>
              <a:t>Similar to a complex visual hallucination </a:t>
            </a:r>
          </a:p>
          <a:p>
            <a:pPr lvl="3"/>
            <a:r>
              <a:rPr lang="en-CA" dirty="0"/>
              <a:t>Creation of a visual image without an external stimulus</a:t>
            </a:r>
          </a:p>
          <a:p>
            <a:pPr lvl="2">
              <a:lnSpc>
                <a:spcPct val="120000"/>
              </a:lnSpc>
            </a:pPr>
            <a:endParaRPr lang="en-CA" dirty="0"/>
          </a:p>
          <a:p>
            <a:pPr marL="914400" lvl="1" indent="-457200">
              <a:lnSpc>
                <a:spcPct val="120000"/>
              </a:lnSpc>
              <a:buFont typeface="+mj-lt"/>
              <a:buAutoNum type="arabicPeriod"/>
            </a:pPr>
            <a:endParaRPr lang="en-CA" dirty="0"/>
          </a:p>
          <a:p>
            <a:pPr lvl="1">
              <a:lnSpc>
                <a:spcPct val="120000"/>
              </a:lnSpc>
            </a:pPr>
            <a:endParaRPr lang="en-CA" dirty="0"/>
          </a:p>
        </p:txBody>
      </p:sp>
      <p:pic>
        <p:nvPicPr>
          <p:cNvPr id="8" name="Audio 7">
            <a:hlinkClick r:id="" action="ppaction://media"/>
            <a:extLst>
              <a:ext uri="{FF2B5EF4-FFF2-40B4-BE49-F238E27FC236}">
                <a16:creationId xmlns:a16="http://schemas.microsoft.com/office/drawing/2014/main" id="{CC746448-8597-404E-B33C-F1C27C31303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230345790"/>
      </p:ext>
    </p:extLst>
  </p:cSld>
  <p:clrMapOvr>
    <a:masterClrMapping/>
  </p:clrMapOvr>
  <mc:AlternateContent xmlns:mc="http://schemas.openxmlformats.org/markup-compatibility/2006" xmlns:p14="http://schemas.microsoft.com/office/powerpoint/2010/main">
    <mc:Choice Requires="p14">
      <p:transition spd="slow" p14:dur="2000" advTm="46632"/>
    </mc:Choice>
    <mc:Fallback xmlns="">
      <p:transition spd="slow" advTm="466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F7D2F-5EC2-FA4D-922B-83FCA3F8D9EC}"/>
              </a:ext>
            </a:extLst>
          </p:cNvPr>
          <p:cNvSpPr>
            <a:spLocks noGrp="1"/>
          </p:cNvSpPr>
          <p:nvPr>
            <p:ph type="title"/>
          </p:nvPr>
        </p:nvSpPr>
        <p:spPr/>
        <p:txBody>
          <a:bodyPr/>
          <a:lstStyle/>
          <a:p>
            <a:r>
              <a:rPr lang="en-CA" dirty="0"/>
              <a:t>What is palinopsia?</a:t>
            </a:r>
          </a:p>
        </p:txBody>
      </p:sp>
      <p:sp>
        <p:nvSpPr>
          <p:cNvPr id="3" name="Content Placeholder 2">
            <a:extLst>
              <a:ext uri="{FF2B5EF4-FFF2-40B4-BE49-F238E27FC236}">
                <a16:creationId xmlns:a16="http://schemas.microsoft.com/office/drawing/2014/main" id="{1B10729E-3294-8B47-A798-AD7A3053123A}"/>
              </a:ext>
            </a:extLst>
          </p:cNvPr>
          <p:cNvSpPr>
            <a:spLocks noGrp="1"/>
          </p:cNvSpPr>
          <p:nvPr>
            <p:ph idx="1"/>
          </p:nvPr>
        </p:nvSpPr>
        <p:spPr>
          <a:xfrm>
            <a:off x="838200" y="1645756"/>
            <a:ext cx="6317973" cy="4258088"/>
          </a:xfrm>
        </p:spPr>
        <p:txBody>
          <a:bodyPr>
            <a:normAutofit fontScale="77500" lnSpcReduction="20000"/>
          </a:bodyPr>
          <a:lstStyle/>
          <a:p>
            <a:pPr marL="457200" lvl="1" indent="0">
              <a:lnSpc>
                <a:spcPct val="120000"/>
              </a:lnSpc>
              <a:buNone/>
            </a:pPr>
            <a:r>
              <a:rPr lang="en-CA" sz="3100" dirty="0"/>
              <a:t>Illusory palinopsia:</a:t>
            </a:r>
          </a:p>
          <a:p>
            <a:pPr lvl="1">
              <a:lnSpc>
                <a:spcPct val="120000"/>
              </a:lnSpc>
            </a:pPr>
            <a:r>
              <a:rPr lang="en-CA" sz="2800" i="1" dirty="0"/>
              <a:t>Prolonged indistinct afterimage</a:t>
            </a:r>
            <a:r>
              <a:rPr lang="en-CA" sz="2800" i="1" baseline="30000" dirty="0"/>
              <a:t>1</a:t>
            </a:r>
            <a:r>
              <a:rPr lang="en-CA" sz="2800" i="1" dirty="0"/>
              <a:t> </a:t>
            </a:r>
          </a:p>
          <a:p>
            <a:pPr lvl="2">
              <a:lnSpc>
                <a:spcPct val="120000"/>
              </a:lnSpc>
            </a:pPr>
            <a:r>
              <a:rPr lang="en-CA" sz="2800" dirty="0"/>
              <a:t>Indistinct or unformed perseverated image or light (longer than physiological afterimages)</a:t>
            </a:r>
          </a:p>
          <a:p>
            <a:pPr lvl="1">
              <a:lnSpc>
                <a:spcPct val="120000"/>
              </a:lnSpc>
            </a:pPr>
            <a:r>
              <a:rPr lang="en-CA" sz="2800" i="1" dirty="0"/>
              <a:t>Light streaking</a:t>
            </a:r>
            <a:r>
              <a:rPr lang="en-CA" sz="2800" i="1" baseline="30000" dirty="0"/>
              <a:t>1</a:t>
            </a:r>
            <a:r>
              <a:rPr lang="en-CA" sz="2800" i="1" dirty="0"/>
              <a:t> </a:t>
            </a:r>
          </a:p>
          <a:p>
            <a:pPr lvl="2">
              <a:lnSpc>
                <a:spcPct val="120000"/>
              </a:lnSpc>
            </a:pPr>
            <a:r>
              <a:rPr lang="en-CA" sz="2800" dirty="0"/>
              <a:t>Streak follows behind a moving light source</a:t>
            </a:r>
          </a:p>
          <a:p>
            <a:pPr lvl="1">
              <a:lnSpc>
                <a:spcPct val="120000"/>
              </a:lnSpc>
            </a:pPr>
            <a:r>
              <a:rPr lang="en-CA" sz="2800" i="1" dirty="0"/>
              <a:t>Visual trailing</a:t>
            </a:r>
            <a:r>
              <a:rPr lang="en-CA" sz="2800" i="1" baseline="30000" dirty="0"/>
              <a:t>1</a:t>
            </a:r>
            <a:r>
              <a:rPr lang="en-CA" sz="2800" i="1" dirty="0"/>
              <a:t> </a:t>
            </a:r>
          </a:p>
          <a:p>
            <a:pPr lvl="2">
              <a:lnSpc>
                <a:spcPct val="120000"/>
              </a:lnSpc>
            </a:pPr>
            <a:r>
              <a:rPr lang="en-CA" sz="2800" dirty="0"/>
              <a:t>Object in motion with image copies trailing behind</a:t>
            </a:r>
          </a:p>
        </p:txBody>
      </p:sp>
      <p:sp>
        <p:nvSpPr>
          <p:cNvPr id="4" name="TextBox 3">
            <a:extLst>
              <a:ext uri="{FF2B5EF4-FFF2-40B4-BE49-F238E27FC236}">
                <a16:creationId xmlns:a16="http://schemas.microsoft.com/office/drawing/2014/main" id="{D5DEDBEC-5121-7C42-AFE5-CEF8D4E78201}"/>
              </a:ext>
            </a:extLst>
          </p:cNvPr>
          <p:cNvSpPr txBox="1"/>
          <p:nvPr/>
        </p:nvSpPr>
        <p:spPr>
          <a:xfrm>
            <a:off x="7585023" y="5009321"/>
            <a:ext cx="4117406" cy="584775"/>
          </a:xfrm>
          <a:prstGeom prst="rect">
            <a:avLst/>
          </a:prstGeom>
          <a:noFill/>
        </p:spPr>
        <p:txBody>
          <a:bodyPr wrap="square" rtlCol="0">
            <a:spAutoFit/>
          </a:bodyPr>
          <a:lstStyle/>
          <a:p>
            <a:pPr algn="ctr"/>
            <a:r>
              <a:rPr lang="en-CA" sz="1600" dirty="0"/>
              <a:t>Example of Visual Trailing</a:t>
            </a:r>
          </a:p>
          <a:p>
            <a:pPr algn="ctr"/>
            <a:endParaRPr lang="en-CA" sz="1600" dirty="0"/>
          </a:p>
        </p:txBody>
      </p:sp>
      <p:pic>
        <p:nvPicPr>
          <p:cNvPr id="5" name="Audio 4">
            <a:hlinkClick r:id="" action="ppaction://media"/>
            <a:extLst>
              <a:ext uri="{FF2B5EF4-FFF2-40B4-BE49-F238E27FC236}">
                <a16:creationId xmlns:a16="http://schemas.microsoft.com/office/drawing/2014/main" id="{E1056424-E0F9-284B-A940-D817B6F31F2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grpSp>
        <p:nvGrpSpPr>
          <p:cNvPr id="7" name="Group 6">
            <a:extLst>
              <a:ext uri="{FF2B5EF4-FFF2-40B4-BE49-F238E27FC236}">
                <a16:creationId xmlns:a16="http://schemas.microsoft.com/office/drawing/2014/main" id="{EE63C2EA-F6B9-ED49-87EE-2316E1C5C1A3}"/>
              </a:ext>
            </a:extLst>
          </p:cNvPr>
          <p:cNvGrpSpPr/>
          <p:nvPr/>
        </p:nvGrpSpPr>
        <p:grpSpPr>
          <a:xfrm>
            <a:off x="7156173" y="1738578"/>
            <a:ext cx="4664405" cy="3222852"/>
            <a:chOff x="1270225" y="1168243"/>
            <a:chExt cx="5824844" cy="4024653"/>
          </a:xfrm>
        </p:grpSpPr>
        <p:pic>
          <p:nvPicPr>
            <p:cNvPr id="8" name="Picture 2" descr="Female Hand Holding Banana Isolated On Stock Photo 414282586 | Shutterstock">
              <a:extLst>
                <a:ext uri="{FF2B5EF4-FFF2-40B4-BE49-F238E27FC236}">
                  <a16:creationId xmlns:a16="http://schemas.microsoft.com/office/drawing/2014/main" id="{68089AFE-A9E1-7247-B0C4-04F82C05781F}"/>
                </a:ext>
              </a:extLst>
            </p:cNvPr>
            <p:cNvPicPr>
              <a:picLocks noChangeAspect="1" noChangeArrowheads="1"/>
            </p:cNvPicPr>
            <p:nvPr/>
          </p:nvPicPr>
          <p:blipFill rotWithShape="1">
            <a:blip r:embed="rId6">
              <a:alphaModFix amt="35000"/>
              <a:extLst>
                <a:ext uri="{BEBA8EAE-BF5A-486C-A8C5-ECC9F3942E4B}">
                  <a14:imgProps xmlns:a14="http://schemas.microsoft.com/office/drawing/2010/main">
                    <a14:imgLayer r:embed="rId7">
                      <a14:imgEffect>
                        <a14:backgroundRemoval t="6786" b="81429" l="9851" r="95821">
                          <a14:foregroundMark x1="22687" y1="6786" x2="22687" y2="6786"/>
                          <a14:foregroundMark x1="95821" y1="58571" x2="95821" y2="58571"/>
                        </a14:backgroundRemoval>
                      </a14:imgEffect>
                    </a14:imgLayer>
                  </a14:imgProps>
                </a:ext>
                <a:ext uri="{28A0092B-C50C-407E-A947-70E740481C1C}">
                  <a14:useLocalDpi xmlns:a14="http://schemas.microsoft.com/office/drawing/2010/main" val="0"/>
                </a:ext>
              </a:extLst>
            </a:blip>
            <a:srcRect b="9374"/>
            <a:stretch/>
          </p:blipFill>
          <p:spPr bwMode="auto">
            <a:xfrm rot="21144985">
              <a:off x="1270225" y="2775890"/>
              <a:ext cx="3190875" cy="241700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Female Hand Holding Banana Isolated On Stock Photo 414282586 | Shutterstock">
              <a:extLst>
                <a:ext uri="{FF2B5EF4-FFF2-40B4-BE49-F238E27FC236}">
                  <a16:creationId xmlns:a16="http://schemas.microsoft.com/office/drawing/2014/main" id="{F01397BE-F358-F147-BB46-9D33678D5CCE}"/>
                </a:ext>
              </a:extLst>
            </p:cNvPr>
            <p:cNvPicPr>
              <a:picLocks noChangeAspect="1" noChangeArrowheads="1"/>
            </p:cNvPicPr>
            <p:nvPr/>
          </p:nvPicPr>
          <p:blipFill rotWithShape="1">
            <a:blip r:embed="rId6">
              <a:alphaModFix amt="50000"/>
              <a:extLst>
                <a:ext uri="{BEBA8EAE-BF5A-486C-A8C5-ECC9F3942E4B}">
                  <a14:imgProps xmlns:a14="http://schemas.microsoft.com/office/drawing/2010/main">
                    <a14:imgLayer r:embed="rId7">
                      <a14:imgEffect>
                        <a14:backgroundRemoval t="6786" b="81429" l="9851" r="95821">
                          <a14:foregroundMark x1="22687" y1="6786" x2="22687" y2="6786"/>
                          <a14:foregroundMark x1="95821" y1="58571" x2="95821" y2="58571"/>
                        </a14:backgroundRemoval>
                      </a14:imgEffect>
                    </a14:imgLayer>
                  </a14:imgProps>
                </a:ext>
                <a:ext uri="{28A0092B-C50C-407E-A947-70E740481C1C}">
                  <a14:useLocalDpi xmlns:a14="http://schemas.microsoft.com/office/drawing/2010/main" val="0"/>
                </a:ext>
              </a:extLst>
            </a:blip>
            <a:srcRect b="9374"/>
            <a:stretch/>
          </p:blipFill>
          <p:spPr bwMode="auto">
            <a:xfrm rot="952246">
              <a:off x="1691963" y="2116254"/>
              <a:ext cx="3190875" cy="241700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Female Hand Holding Banana Isolated On Stock Photo 414282586 | Shutterstock">
              <a:extLst>
                <a:ext uri="{FF2B5EF4-FFF2-40B4-BE49-F238E27FC236}">
                  <a16:creationId xmlns:a16="http://schemas.microsoft.com/office/drawing/2014/main" id="{E1A0F3CD-E4DB-7245-91FD-A87C79EAFF6A}"/>
                </a:ext>
              </a:extLst>
            </p:cNvPr>
            <p:cNvPicPr>
              <a:picLocks noChangeAspect="1" noChangeArrowheads="1"/>
            </p:cNvPicPr>
            <p:nvPr/>
          </p:nvPicPr>
          <p:blipFill rotWithShape="1">
            <a:blip r:embed="rId6">
              <a:alphaModFix amt="70000"/>
              <a:extLst>
                <a:ext uri="{BEBA8EAE-BF5A-486C-A8C5-ECC9F3942E4B}">
                  <a14:imgProps xmlns:a14="http://schemas.microsoft.com/office/drawing/2010/main">
                    <a14:imgLayer r:embed="rId7">
                      <a14:imgEffect>
                        <a14:backgroundRemoval t="6786" b="81429" l="9851" r="95821">
                          <a14:foregroundMark x1="22687" y1="6786" x2="22687" y2="6786"/>
                          <a14:foregroundMark x1="95821" y1="58571" x2="95821" y2="58571"/>
                        </a14:backgroundRemoval>
                      </a14:imgEffect>
                    </a14:imgLayer>
                  </a14:imgProps>
                </a:ext>
                <a:ext uri="{28A0092B-C50C-407E-A947-70E740481C1C}">
                  <a14:useLocalDpi xmlns:a14="http://schemas.microsoft.com/office/drawing/2010/main" val="0"/>
                </a:ext>
              </a:extLst>
            </a:blip>
            <a:srcRect b="9374"/>
            <a:stretch/>
          </p:blipFill>
          <p:spPr bwMode="auto">
            <a:xfrm rot="2343860">
              <a:off x="2366279" y="1780457"/>
              <a:ext cx="3190875" cy="241700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Female Hand Holding Banana Isolated On Stock Photo 414282586 | Shutterstock">
              <a:extLst>
                <a:ext uri="{FF2B5EF4-FFF2-40B4-BE49-F238E27FC236}">
                  <a16:creationId xmlns:a16="http://schemas.microsoft.com/office/drawing/2014/main" id="{8690DADD-A9CF-724A-9BE0-CF3AED66473D}"/>
                </a:ext>
              </a:extLst>
            </p:cNvPr>
            <p:cNvPicPr>
              <a:picLocks noChangeAspect="1" noChangeArrowheads="1"/>
            </p:cNvPicPr>
            <p:nvPr/>
          </p:nvPicPr>
          <p:blipFill rotWithShape="1">
            <a:blip r:embed="rId6">
              <a:alphaModFix amt="85000"/>
              <a:extLst>
                <a:ext uri="{BEBA8EAE-BF5A-486C-A8C5-ECC9F3942E4B}">
                  <a14:imgProps xmlns:a14="http://schemas.microsoft.com/office/drawing/2010/main">
                    <a14:imgLayer r:embed="rId7">
                      <a14:imgEffect>
                        <a14:backgroundRemoval t="6786" b="81429" l="9851" r="95821">
                          <a14:foregroundMark x1="22687" y1="6786" x2="22687" y2="6786"/>
                          <a14:foregroundMark x1="95821" y1="58571" x2="95821" y2="58571"/>
                        </a14:backgroundRemoval>
                      </a14:imgEffect>
                    </a14:imgLayer>
                  </a14:imgProps>
                </a:ext>
                <a:ext uri="{28A0092B-C50C-407E-A947-70E740481C1C}">
                  <a14:useLocalDpi xmlns:a14="http://schemas.microsoft.com/office/drawing/2010/main" val="0"/>
                </a:ext>
              </a:extLst>
            </a:blip>
            <a:srcRect b="9374"/>
            <a:stretch/>
          </p:blipFill>
          <p:spPr bwMode="auto">
            <a:xfrm rot="4270367">
              <a:off x="3278941" y="1555178"/>
              <a:ext cx="3190875" cy="241700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Female Hand Holding Banana Isolated On Stock Photo 414282586 | Shutterstock">
              <a:extLst>
                <a:ext uri="{FF2B5EF4-FFF2-40B4-BE49-F238E27FC236}">
                  <a16:creationId xmlns:a16="http://schemas.microsoft.com/office/drawing/2014/main" id="{2A33A6FA-4899-4B49-B897-3E2B3BE05E79}"/>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6786" b="81429" l="9851" r="95821">
                          <a14:foregroundMark x1="22687" y1="6786" x2="22687" y2="6786"/>
                          <a14:foregroundMark x1="95821" y1="58571" x2="95821" y2="58571"/>
                        </a14:backgroundRemoval>
                      </a14:imgEffect>
                    </a14:imgLayer>
                  </a14:imgProps>
                </a:ext>
                <a:ext uri="{28A0092B-C50C-407E-A947-70E740481C1C}">
                  <a14:useLocalDpi xmlns:a14="http://schemas.microsoft.com/office/drawing/2010/main" val="0"/>
                </a:ext>
              </a:extLst>
            </a:blip>
            <a:srcRect b="9374"/>
            <a:stretch/>
          </p:blipFill>
          <p:spPr bwMode="auto">
            <a:xfrm rot="6229697">
              <a:off x="4291128" y="1886175"/>
              <a:ext cx="3190875" cy="241700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834315364"/>
      </p:ext>
    </p:extLst>
  </p:cSld>
  <p:clrMapOvr>
    <a:masterClrMapping/>
  </p:clrMapOvr>
  <mc:AlternateContent xmlns:mc="http://schemas.openxmlformats.org/markup-compatibility/2006" xmlns:p14="http://schemas.microsoft.com/office/powerpoint/2010/main">
    <mc:Choice Requires="p14">
      <p:transition spd="slow" p14:dur="2000" advTm="10440"/>
    </mc:Choice>
    <mc:Fallback xmlns="">
      <p:transition spd="slow" advTm="104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F7D2F-5EC2-FA4D-922B-83FCA3F8D9EC}"/>
              </a:ext>
            </a:extLst>
          </p:cNvPr>
          <p:cNvSpPr>
            <a:spLocks noGrp="1"/>
          </p:cNvSpPr>
          <p:nvPr>
            <p:ph type="title"/>
          </p:nvPr>
        </p:nvSpPr>
        <p:spPr/>
        <p:txBody>
          <a:bodyPr/>
          <a:lstStyle/>
          <a:p>
            <a:r>
              <a:rPr lang="en-CA" dirty="0"/>
              <a:t>What is palinopsia?</a:t>
            </a:r>
          </a:p>
        </p:txBody>
      </p:sp>
      <p:graphicFrame>
        <p:nvGraphicFramePr>
          <p:cNvPr id="6" name="Diagram 5">
            <a:extLst>
              <a:ext uri="{FF2B5EF4-FFF2-40B4-BE49-F238E27FC236}">
                <a16:creationId xmlns:a16="http://schemas.microsoft.com/office/drawing/2014/main" id="{B418EA88-45FE-4241-9328-75A1F6927529}"/>
              </a:ext>
            </a:extLst>
          </p:cNvPr>
          <p:cNvGraphicFramePr/>
          <p:nvPr>
            <p:extLst>
              <p:ext uri="{D42A27DB-BD31-4B8C-83A1-F6EECF244321}">
                <p14:modId xmlns:p14="http://schemas.microsoft.com/office/powerpoint/2010/main" val="1473746146"/>
              </p:ext>
            </p:extLst>
          </p:nvPr>
        </p:nvGraphicFramePr>
        <p:xfrm>
          <a:off x="629769" y="1313181"/>
          <a:ext cx="10515600" cy="448250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7" name="Audio 6">
            <a:hlinkClick r:id="" action="ppaction://media"/>
            <a:extLst>
              <a:ext uri="{FF2B5EF4-FFF2-40B4-BE49-F238E27FC236}">
                <a16:creationId xmlns:a16="http://schemas.microsoft.com/office/drawing/2014/main" id="{8BA27DA9-6F0A-2C42-ACEB-1B24CBF956C2}"/>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200612496"/>
      </p:ext>
    </p:extLst>
  </p:cSld>
  <p:clrMapOvr>
    <a:masterClrMapping/>
  </p:clrMapOvr>
  <mc:AlternateContent xmlns:mc="http://schemas.openxmlformats.org/markup-compatibility/2006" xmlns:p14="http://schemas.microsoft.com/office/powerpoint/2010/main">
    <mc:Choice Requires="p14">
      <p:transition spd="slow" p14:dur="2000" advTm="48578"/>
    </mc:Choice>
    <mc:Fallback xmlns="">
      <p:transition spd="slow" advTm="485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F7D2F-5EC2-FA4D-922B-83FCA3F8D9EC}"/>
              </a:ext>
            </a:extLst>
          </p:cNvPr>
          <p:cNvSpPr>
            <a:spLocks noGrp="1"/>
          </p:cNvSpPr>
          <p:nvPr>
            <p:ph type="title"/>
          </p:nvPr>
        </p:nvSpPr>
        <p:spPr/>
        <p:txBody>
          <a:bodyPr/>
          <a:lstStyle/>
          <a:p>
            <a:r>
              <a:rPr lang="en-CA" dirty="0"/>
              <a:t>What is palinopsia?</a:t>
            </a:r>
          </a:p>
        </p:txBody>
      </p:sp>
      <p:sp>
        <p:nvSpPr>
          <p:cNvPr id="3" name="Content Placeholder 2">
            <a:extLst>
              <a:ext uri="{FF2B5EF4-FFF2-40B4-BE49-F238E27FC236}">
                <a16:creationId xmlns:a16="http://schemas.microsoft.com/office/drawing/2014/main" id="{1B10729E-3294-8B47-A798-AD7A3053123A}"/>
              </a:ext>
            </a:extLst>
          </p:cNvPr>
          <p:cNvSpPr>
            <a:spLocks noGrp="1"/>
          </p:cNvSpPr>
          <p:nvPr>
            <p:ph idx="1"/>
          </p:nvPr>
        </p:nvSpPr>
        <p:spPr>
          <a:xfrm>
            <a:off x="838201" y="1685512"/>
            <a:ext cx="10518912" cy="3820766"/>
          </a:xfrm>
        </p:spPr>
        <p:txBody>
          <a:bodyPr>
            <a:normAutofit/>
          </a:bodyPr>
          <a:lstStyle/>
          <a:p>
            <a:pPr marL="457200" lvl="1" indent="0">
              <a:lnSpc>
                <a:spcPct val="120000"/>
              </a:lnSpc>
              <a:buNone/>
            </a:pPr>
            <a:r>
              <a:rPr lang="en-CA" sz="2800" dirty="0"/>
              <a:t>Other types of hallucinatory palinopsia:</a:t>
            </a:r>
          </a:p>
          <a:p>
            <a:pPr lvl="1">
              <a:lnSpc>
                <a:spcPct val="120000"/>
              </a:lnSpc>
            </a:pPr>
            <a:r>
              <a:rPr lang="en-CA" i="1" dirty="0"/>
              <a:t>Categorical incorporation</a:t>
            </a:r>
            <a:r>
              <a:rPr lang="en-CA" i="1" baseline="30000" dirty="0"/>
              <a:t>1</a:t>
            </a:r>
            <a:r>
              <a:rPr lang="en-CA" i="1" dirty="0"/>
              <a:t> </a:t>
            </a:r>
          </a:p>
          <a:p>
            <a:pPr lvl="2">
              <a:lnSpc>
                <a:spcPct val="120000"/>
              </a:lnSpc>
            </a:pPr>
            <a:r>
              <a:rPr lang="en-CA" sz="2400" dirty="0"/>
              <a:t>Patient incorporates the image into comparable situations</a:t>
            </a:r>
          </a:p>
          <a:p>
            <a:pPr lvl="2">
              <a:lnSpc>
                <a:spcPct val="120000"/>
              </a:lnSpc>
            </a:pPr>
            <a:r>
              <a:rPr lang="en-CA" sz="2400" dirty="0"/>
              <a:t>Ex. Seeing someone’s glasses on every other person</a:t>
            </a:r>
          </a:p>
          <a:p>
            <a:pPr lvl="1">
              <a:lnSpc>
                <a:spcPct val="120000"/>
              </a:lnSpc>
            </a:pPr>
            <a:r>
              <a:rPr lang="en-CA" i="1" dirty="0"/>
              <a:t>Illusory visual spread/patterned visual spread</a:t>
            </a:r>
            <a:r>
              <a:rPr lang="en-CA" i="1" baseline="30000" dirty="0"/>
              <a:t>1</a:t>
            </a:r>
            <a:r>
              <a:rPr lang="en-CA" i="1" dirty="0"/>
              <a:t> </a:t>
            </a:r>
          </a:p>
          <a:p>
            <a:pPr lvl="2">
              <a:lnSpc>
                <a:spcPct val="120000"/>
              </a:lnSpc>
            </a:pPr>
            <a:r>
              <a:rPr lang="en-CA" sz="2400" i="1" dirty="0"/>
              <a:t>S</a:t>
            </a:r>
            <a:r>
              <a:rPr lang="en-CA" sz="2400" dirty="0"/>
              <a:t>eeing a pattern repeated on other objects, but not contextual</a:t>
            </a:r>
          </a:p>
          <a:p>
            <a:pPr lvl="2">
              <a:lnSpc>
                <a:spcPct val="120000"/>
              </a:lnSpc>
            </a:pPr>
            <a:r>
              <a:rPr lang="en-CA" sz="2400" dirty="0"/>
              <a:t>Ex. Seeing striped lines from paper now covering the wall</a:t>
            </a:r>
          </a:p>
        </p:txBody>
      </p:sp>
      <p:pic>
        <p:nvPicPr>
          <p:cNvPr id="4" name="Audio 3">
            <a:hlinkClick r:id="" action="ppaction://media"/>
            <a:extLst>
              <a:ext uri="{FF2B5EF4-FFF2-40B4-BE49-F238E27FC236}">
                <a16:creationId xmlns:a16="http://schemas.microsoft.com/office/drawing/2014/main" id="{7BF981FA-5D3B-184A-BF98-6D193419624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468285385"/>
      </p:ext>
    </p:extLst>
  </p:cSld>
  <p:clrMapOvr>
    <a:masterClrMapping/>
  </p:clrMapOvr>
  <mc:AlternateContent xmlns:mc="http://schemas.openxmlformats.org/markup-compatibility/2006" xmlns:p14="http://schemas.microsoft.com/office/powerpoint/2010/main">
    <mc:Choice Requires="p14">
      <p:transition spd="slow" p14:dur="2000" advTm="28256"/>
    </mc:Choice>
    <mc:Fallback xmlns="">
      <p:transition spd="slow" advTm="282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59917-2B83-E04D-9C4D-648F607C8CC1}"/>
              </a:ext>
            </a:extLst>
          </p:cNvPr>
          <p:cNvSpPr>
            <a:spLocks noGrp="1"/>
          </p:cNvSpPr>
          <p:nvPr>
            <p:ph type="title"/>
          </p:nvPr>
        </p:nvSpPr>
        <p:spPr/>
        <p:txBody>
          <a:bodyPr/>
          <a:lstStyle/>
          <a:p>
            <a:r>
              <a:rPr lang="en-CA" dirty="0"/>
              <a:t>Differential Diagnosis </a:t>
            </a:r>
          </a:p>
        </p:txBody>
      </p:sp>
      <p:sp>
        <p:nvSpPr>
          <p:cNvPr id="3" name="Content Placeholder 2">
            <a:extLst>
              <a:ext uri="{FF2B5EF4-FFF2-40B4-BE49-F238E27FC236}">
                <a16:creationId xmlns:a16="http://schemas.microsoft.com/office/drawing/2014/main" id="{53E95FF5-909C-5848-AA5F-95C8474229E6}"/>
              </a:ext>
            </a:extLst>
          </p:cNvPr>
          <p:cNvSpPr>
            <a:spLocks noGrp="1"/>
          </p:cNvSpPr>
          <p:nvPr>
            <p:ph idx="1"/>
          </p:nvPr>
        </p:nvSpPr>
        <p:spPr>
          <a:xfrm>
            <a:off x="1490869" y="1685512"/>
            <a:ext cx="9866243" cy="4002056"/>
          </a:xfrm>
        </p:spPr>
        <p:txBody>
          <a:bodyPr numCol="2" spcCol="144000">
            <a:normAutofit fontScale="85000" lnSpcReduction="20000"/>
          </a:bodyPr>
          <a:lstStyle/>
          <a:p>
            <a:pPr>
              <a:lnSpc>
                <a:spcPct val="120000"/>
              </a:lnSpc>
            </a:pPr>
            <a:r>
              <a:rPr lang="en-CA" dirty="0"/>
              <a:t>Cerebral polyopia or diplopia</a:t>
            </a:r>
            <a:r>
              <a:rPr lang="en-CA" baseline="30000" dirty="0"/>
              <a:t>3</a:t>
            </a:r>
            <a:endParaRPr lang="en-CA" dirty="0"/>
          </a:p>
          <a:p>
            <a:pPr lvl="1">
              <a:lnSpc>
                <a:spcPct val="120000"/>
              </a:lnSpc>
            </a:pPr>
            <a:r>
              <a:rPr lang="en-CA" dirty="0"/>
              <a:t>≥2 duplicated images, occurring monocularly bilaterally </a:t>
            </a:r>
          </a:p>
          <a:p>
            <a:pPr>
              <a:lnSpc>
                <a:spcPct val="120000"/>
              </a:lnSpc>
            </a:pPr>
            <a:r>
              <a:rPr lang="en-CA" dirty="0"/>
              <a:t>Akinetopsia</a:t>
            </a:r>
            <a:r>
              <a:rPr lang="en-CA" baseline="30000" dirty="0"/>
              <a:t>1</a:t>
            </a:r>
            <a:endParaRPr lang="en-CA" dirty="0"/>
          </a:p>
          <a:p>
            <a:pPr lvl="1">
              <a:lnSpc>
                <a:spcPct val="120000"/>
              </a:lnSpc>
            </a:pPr>
            <a:r>
              <a:rPr lang="en-CA" dirty="0"/>
              <a:t>Inability to perceive motion ± visual trailing</a:t>
            </a:r>
          </a:p>
          <a:p>
            <a:pPr>
              <a:lnSpc>
                <a:spcPct val="120000"/>
              </a:lnSpc>
            </a:pPr>
            <a:r>
              <a:rPr lang="en-CA" dirty="0"/>
              <a:t>Visual allesthesia</a:t>
            </a:r>
            <a:r>
              <a:rPr lang="en-CA" baseline="30000" dirty="0"/>
              <a:t>1</a:t>
            </a:r>
            <a:endParaRPr lang="en-CA" dirty="0"/>
          </a:p>
          <a:p>
            <a:pPr lvl="1">
              <a:lnSpc>
                <a:spcPct val="120000"/>
              </a:lnSpc>
            </a:pPr>
            <a:r>
              <a:rPr lang="en-CA" dirty="0"/>
              <a:t>Duplication of an image in the opposite visual field (left/right)</a:t>
            </a:r>
          </a:p>
          <a:p>
            <a:pPr>
              <a:lnSpc>
                <a:spcPct val="120000"/>
              </a:lnSpc>
            </a:pPr>
            <a:r>
              <a:rPr lang="en-CA" dirty="0"/>
              <a:t>Visual aura</a:t>
            </a:r>
          </a:p>
          <a:p>
            <a:pPr>
              <a:lnSpc>
                <a:spcPct val="120000"/>
              </a:lnSpc>
            </a:pPr>
            <a:r>
              <a:rPr lang="en-CA" dirty="0"/>
              <a:t>Entoptic phenomena</a:t>
            </a:r>
            <a:r>
              <a:rPr lang="en-CA" baseline="30000" dirty="0"/>
              <a:t>4</a:t>
            </a:r>
            <a:endParaRPr lang="en-CA" dirty="0"/>
          </a:p>
          <a:p>
            <a:pPr lvl="1">
              <a:lnSpc>
                <a:spcPct val="120000"/>
              </a:lnSpc>
            </a:pPr>
            <a:r>
              <a:rPr lang="en-CA" dirty="0" err="1"/>
              <a:t>Autovisualization</a:t>
            </a:r>
            <a:r>
              <a:rPr lang="en-CA" dirty="0"/>
              <a:t> of physiologic processes in the eye that are normally subthreshold – e.g., seeing one’s own retinal vessels </a:t>
            </a:r>
          </a:p>
          <a:p>
            <a:pPr>
              <a:lnSpc>
                <a:spcPct val="120000"/>
              </a:lnSpc>
            </a:pPr>
            <a:r>
              <a:rPr lang="en-CA" dirty="0"/>
              <a:t>Physiological afterimage</a:t>
            </a:r>
          </a:p>
          <a:p>
            <a:pPr lvl="1">
              <a:lnSpc>
                <a:spcPct val="120000"/>
              </a:lnSpc>
            </a:pPr>
            <a:r>
              <a:rPr lang="en-CA" dirty="0"/>
              <a:t>An optical illusion secondary to overexposure of rods and cones</a:t>
            </a:r>
            <a:r>
              <a:rPr lang="en-CA" baseline="30000" dirty="0"/>
              <a:t>1</a:t>
            </a:r>
          </a:p>
          <a:p>
            <a:pPr>
              <a:lnSpc>
                <a:spcPct val="120000"/>
              </a:lnSpc>
            </a:pPr>
            <a:r>
              <a:rPr lang="en-CA" dirty="0"/>
              <a:t>Psychiatric conditions (true hallucinations)</a:t>
            </a:r>
          </a:p>
        </p:txBody>
      </p:sp>
      <p:pic>
        <p:nvPicPr>
          <p:cNvPr id="4" name="Audio 3">
            <a:hlinkClick r:id="" action="ppaction://media"/>
            <a:extLst>
              <a:ext uri="{FF2B5EF4-FFF2-40B4-BE49-F238E27FC236}">
                <a16:creationId xmlns:a16="http://schemas.microsoft.com/office/drawing/2014/main" id="{BD1EF15E-6F81-4147-9616-20EC214402B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892290143"/>
      </p:ext>
    </p:extLst>
  </p:cSld>
  <p:clrMapOvr>
    <a:masterClrMapping/>
  </p:clrMapOvr>
  <mc:AlternateContent xmlns:mc="http://schemas.openxmlformats.org/markup-compatibility/2006" xmlns:p14="http://schemas.microsoft.com/office/powerpoint/2010/main">
    <mc:Choice Requires="p14">
      <p:transition spd="slow" p14:dur="2000" advTm="43696"/>
    </mc:Choice>
    <mc:Fallback xmlns="">
      <p:transition spd="slow" advTm="436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4F87-DD75-024C-9A2E-B2BA9710BE65}"/>
              </a:ext>
            </a:extLst>
          </p:cNvPr>
          <p:cNvSpPr>
            <a:spLocks noGrp="1"/>
          </p:cNvSpPr>
          <p:nvPr>
            <p:ph type="title"/>
          </p:nvPr>
        </p:nvSpPr>
        <p:spPr/>
        <p:txBody>
          <a:bodyPr/>
          <a:lstStyle/>
          <a:p>
            <a:r>
              <a:rPr lang="en-CA" dirty="0"/>
              <a:t>Treatment </a:t>
            </a:r>
          </a:p>
        </p:txBody>
      </p:sp>
      <p:sp>
        <p:nvSpPr>
          <p:cNvPr id="3" name="Content Placeholder 2">
            <a:extLst>
              <a:ext uri="{FF2B5EF4-FFF2-40B4-BE49-F238E27FC236}">
                <a16:creationId xmlns:a16="http://schemas.microsoft.com/office/drawing/2014/main" id="{1285B38B-947E-F442-81F6-155417D37742}"/>
              </a:ext>
            </a:extLst>
          </p:cNvPr>
          <p:cNvSpPr>
            <a:spLocks noGrp="1"/>
          </p:cNvSpPr>
          <p:nvPr>
            <p:ph idx="1"/>
          </p:nvPr>
        </p:nvSpPr>
        <p:spPr/>
        <p:txBody>
          <a:bodyPr>
            <a:normAutofit lnSpcReduction="10000"/>
          </a:bodyPr>
          <a:lstStyle/>
          <a:p>
            <a:pPr>
              <a:lnSpc>
                <a:spcPct val="100000"/>
              </a:lnSpc>
            </a:pPr>
            <a:r>
              <a:rPr lang="en-CA" dirty="0"/>
              <a:t>Treat underlying cause (or discontinue offending agent)</a:t>
            </a:r>
          </a:p>
          <a:p>
            <a:pPr>
              <a:lnSpc>
                <a:spcPct val="100000"/>
              </a:lnSpc>
            </a:pPr>
            <a:r>
              <a:rPr lang="en-CA" b="1" dirty="0"/>
              <a:t>In this case</a:t>
            </a:r>
            <a:r>
              <a:rPr lang="en-CA" dirty="0"/>
              <a:t>:</a:t>
            </a:r>
          </a:p>
          <a:p>
            <a:pPr lvl="1">
              <a:lnSpc>
                <a:spcPct val="100000"/>
              </a:lnSpc>
            </a:pPr>
            <a:r>
              <a:rPr lang="en-CA" dirty="0"/>
              <a:t>Trial of Keppra 250 mg PO BID</a:t>
            </a:r>
          </a:p>
          <a:p>
            <a:pPr lvl="2">
              <a:lnSpc>
                <a:spcPct val="100000"/>
              </a:lnSpc>
            </a:pPr>
            <a:r>
              <a:rPr lang="en-CA" dirty="0"/>
              <a:t>Patient did not tolerate well</a:t>
            </a:r>
          </a:p>
          <a:p>
            <a:pPr lvl="1">
              <a:lnSpc>
                <a:spcPct val="100000"/>
              </a:lnSpc>
            </a:pPr>
            <a:r>
              <a:rPr lang="en-CA" dirty="0"/>
              <a:t>Switched to Gabapentin 300 mg PO TID</a:t>
            </a:r>
          </a:p>
          <a:p>
            <a:pPr lvl="2">
              <a:lnSpc>
                <a:spcPct val="100000"/>
              </a:lnSpc>
            </a:pPr>
            <a:r>
              <a:rPr lang="en-CA" dirty="0"/>
              <a:t>Tolerated well and increased to 600 mg PO TID with good effect</a:t>
            </a:r>
          </a:p>
          <a:p>
            <a:pPr lvl="1">
              <a:lnSpc>
                <a:spcPct val="100000"/>
              </a:lnSpc>
            </a:pPr>
            <a:r>
              <a:rPr lang="en-CA" dirty="0"/>
              <a:t>Could also consider: carbamazepine, phenytoin</a:t>
            </a:r>
          </a:p>
          <a:p>
            <a:pPr>
              <a:lnSpc>
                <a:spcPct val="100000"/>
              </a:lnSpc>
            </a:pPr>
            <a:r>
              <a:rPr lang="en-CA" dirty="0"/>
              <a:t>Motor vehicle licensing authority notified and patient advised not to drive</a:t>
            </a:r>
          </a:p>
        </p:txBody>
      </p:sp>
      <p:pic>
        <p:nvPicPr>
          <p:cNvPr id="4" name="Audio 3">
            <a:hlinkClick r:id="" action="ppaction://media"/>
            <a:extLst>
              <a:ext uri="{FF2B5EF4-FFF2-40B4-BE49-F238E27FC236}">
                <a16:creationId xmlns:a16="http://schemas.microsoft.com/office/drawing/2014/main" id="{62848661-20FF-DD49-B6B3-1872D3EA71C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423218094"/>
      </p:ext>
    </p:extLst>
  </p:cSld>
  <p:clrMapOvr>
    <a:masterClrMapping/>
  </p:clrMapOvr>
  <mc:AlternateContent xmlns:mc="http://schemas.openxmlformats.org/markup-compatibility/2006" xmlns:p14="http://schemas.microsoft.com/office/powerpoint/2010/main">
    <mc:Choice Requires="p14">
      <p:transition spd="slow" p14:dur="2000" advTm="24415"/>
    </mc:Choice>
    <mc:Fallback xmlns="">
      <p:transition spd="slow" advTm="244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D8374-35E3-A244-A64E-7D331D3EB548}"/>
              </a:ext>
            </a:extLst>
          </p:cNvPr>
          <p:cNvSpPr>
            <a:spLocks noGrp="1"/>
          </p:cNvSpPr>
          <p:nvPr>
            <p:ph type="title"/>
          </p:nvPr>
        </p:nvSpPr>
        <p:spPr/>
        <p:txBody>
          <a:bodyPr/>
          <a:lstStyle/>
          <a:p>
            <a:pPr>
              <a:lnSpc>
                <a:spcPct val="100000"/>
              </a:lnSpc>
            </a:pPr>
            <a:r>
              <a:rPr lang="en-CA" dirty="0"/>
              <a:t>What is the etiology of palinopsia?</a:t>
            </a:r>
          </a:p>
        </p:txBody>
      </p:sp>
      <p:sp>
        <p:nvSpPr>
          <p:cNvPr id="3" name="Content Placeholder 2">
            <a:extLst>
              <a:ext uri="{FF2B5EF4-FFF2-40B4-BE49-F238E27FC236}">
                <a16:creationId xmlns:a16="http://schemas.microsoft.com/office/drawing/2014/main" id="{32DA99D6-FD50-914A-AD12-6FC0F746F05C}"/>
              </a:ext>
            </a:extLst>
          </p:cNvPr>
          <p:cNvSpPr>
            <a:spLocks noGrp="1"/>
          </p:cNvSpPr>
          <p:nvPr>
            <p:ph idx="1"/>
          </p:nvPr>
        </p:nvSpPr>
        <p:spPr>
          <a:xfrm>
            <a:off x="1490869" y="1685512"/>
            <a:ext cx="9866243" cy="4199473"/>
          </a:xfrm>
        </p:spPr>
        <p:txBody>
          <a:bodyPr>
            <a:normAutofit/>
          </a:bodyPr>
          <a:lstStyle/>
          <a:p>
            <a:pPr>
              <a:lnSpc>
                <a:spcPct val="110000"/>
              </a:lnSpc>
            </a:pPr>
            <a:r>
              <a:rPr lang="en-CA" dirty="0"/>
              <a:t>Post-geniculate (occipital, temporal or parietal) cortical lesions or irritation</a:t>
            </a:r>
          </a:p>
          <a:p>
            <a:pPr lvl="1">
              <a:lnSpc>
                <a:spcPct val="110000"/>
              </a:lnSpc>
            </a:pPr>
            <a:r>
              <a:rPr lang="en-CA" dirty="0"/>
              <a:t>Stroke leading to deafferentation</a:t>
            </a:r>
            <a:r>
              <a:rPr lang="en-CA" baseline="30000" dirty="0"/>
              <a:t>1</a:t>
            </a:r>
          </a:p>
          <a:p>
            <a:pPr lvl="2">
              <a:lnSpc>
                <a:spcPct val="110000"/>
              </a:lnSpc>
            </a:pPr>
            <a:r>
              <a:rPr lang="en-CA" dirty="0"/>
              <a:t>Increase in presynaptic neurotransmitter vesicle size and number, and post-synaptic receptor sensitivity</a:t>
            </a:r>
            <a:r>
              <a:rPr lang="en-CA" baseline="30000" dirty="0"/>
              <a:t>6</a:t>
            </a:r>
            <a:endParaRPr lang="en-CA" dirty="0"/>
          </a:p>
          <a:p>
            <a:pPr lvl="2">
              <a:lnSpc>
                <a:spcPct val="110000"/>
              </a:lnSpc>
            </a:pPr>
            <a:r>
              <a:rPr lang="en-CA" dirty="0"/>
              <a:t>Similar to Charles-Bonnet syndrome and phantom limb syndrome</a:t>
            </a:r>
          </a:p>
          <a:p>
            <a:pPr lvl="1">
              <a:lnSpc>
                <a:spcPct val="110000"/>
              </a:lnSpc>
            </a:pPr>
            <a:r>
              <a:rPr lang="en-CA" dirty="0"/>
              <a:t>Seizures</a:t>
            </a:r>
            <a:r>
              <a:rPr lang="en-CA" baseline="30000" dirty="0"/>
              <a:t>5</a:t>
            </a:r>
            <a:endParaRPr lang="en-CA" dirty="0"/>
          </a:p>
          <a:p>
            <a:pPr lvl="1">
              <a:lnSpc>
                <a:spcPct val="100000"/>
              </a:lnSpc>
            </a:pPr>
            <a:r>
              <a:rPr lang="en-CA" dirty="0"/>
              <a:t>Diffuse cortical pathology (ex. MS, Alzheimer dx)</a:t>
            </a:r>
            <a:r>
              <a:rPr lang="en-CA" baseline="30000" dirty="0"/>
              <a:t>1</a:t>
            </a:r>
            <a:endParaRPr lang="en-CA" dirty="0"/>
          </a:p>
          <a:p>
            <a:pPr lvl="1">
              <a:lnSpc>
                <a:spcPct val="100000"/>
              </a:lnSpc>
            </a:pPr>
            <a:r>
              <a:rPr lang="en-CA" dirty="0"/>
              <a:t>Tumours, hemorrhages, arteriovenous malformations, aneurysms</a:t>
            </a:r>
          </a:p>
          <a:p>
            <a:pPr marL="457200" lvl="1" indent="0">
              <a:lnSpc>
                <a:spcPct val="100000"/>
              </a:lnSpc>
              <a:buNone/>
            </a:pPr>
            <a:endParaRPr lang="en-CA" dirty="0"/>
          </a:p>
        </p:txBody>
      </p:sp>
      <p:pic>
        <p:nvPicPr>
          <p:cNvPr id="5" name="Audio 4">
            <a:hlinkClick r:id="" action="ppaction://media"/>
            <a:extLst>
              <a:ext uri="{FF2B5EF4-FFF2-40B4-BE49-F238E27FC236}">
                <a16:creationId xmlns:a16="http://schemas.microsoft.com/office/drawing/2014/main" id="{8812A11C-4272-AC42-9BA5-A26D51140DB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062729261"/>
      </p:ext>
    </p:extLst>
  </p:cSld>
  <p:clrMapOvr>
    <a:masterClrMapping/>
  </p:clrMapOvr>
  <mc:AlternateContent xmlns:mc="http://schemas.openxmlformats.org/markup-compatibility/2006" xmlns:p14="http://schemas.microsoft.com/office/powerpoint/2010/main">
    <mc:Choice Requires="p14">
      <p:transition spd="slow" p14:dur="2000" advTm="34050"/>
    </mc:Choice>
    <mc:Fallback xmlns="">
      <p:transition spd="slow" advTm="340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D8374-35E3-A244-A64E-7D331D3EB548}"/>
              </a:ext>
            </a:extLst>
          </p:cNvPr>
          <p:cNvSpPr>
            <a:spLocks noGrp="1"/>
          </p:cNvSpPr>
          <p:nvPr>
            <p:ph type="title"/>
          </p:nvPr>
        </p:nvSpPr>
        <p:spPr/>
        <p:txBody>
          <a:bodyPr/>
          <a:lstStyle/>
          <a:p>
            <a:pPr>
              <a:lnSpc>
                <a:spcPct val="100000"/>
              </a:lnSpc>
            </a:pPr>
            <a:r>
              <a:rPr lang="en-CA" dirty="0"/>
              <a:t>What is the etiology of palinopsia?</a:t>
            </a:r>
          </a:p>
        </p:txBody>
      </p:sp>
      <p:sp>
        <p:nvSpPr>
          <p:cNvPr id="3" name="Content Placeholder 2">
            <a:extLst>
              <a:ext uri="{FF2B5EF4-FFF2-40B4-BE49-F238E27FC236}">
                <a16:creationId xmlns:a16="http://schemas.microsoft.com/office/drawing/2014/main" id="{32DA99D6-FD50-914A-AD12-6FC0F746F05C}"/>
              </a:ext>
            </a:extLst>
          </p:cNvPr>
          <p:cNvSpPr>
            <a:spLocks noGrp="1"/>
          </p:cNvSpPr>
          <p:nvPr>
            <p:ph idx="1"/>
          </p:nvPr>
        </p:nvSpPr>
        <p:spPr>
          <a:xfrm>
            <a:off x="1490869" y="1685512"/>
            <a:ext cx="9866243" cy="4199473"/>
          </a:xfrm>
        </p:spPr>
        <p:txBody>
          <a:bodyPr>
            <a:normAutofit fontScale="92500" lnSpcReduction="10000"/>
          </a:bodyPr>
          <a:lstStyle/>
          <a:p>
            <a:pPr>
              <a:lnSpc>
                <a:spcPct val="100000"/>
              </a:lnSpc>
            </a:pPr>
            <a:r>
              <a:rPr lang="en-CA" dirty="0"/>
              <a:t>Demyelination</a:t>
            </a:r>
          </a:p>
          <a:p>
            <a:pPr>
              <a:lnSpc>
                <a:spcPct val="100000"/>
              </a:lnSpc>
            </a:pPr>
            <a:r>
              <a:rPr lang="en-CA" dirty="0"/>
              <a:t>Drug-induced </a:t>
            </a:r>
          </a:p>
          <a:p>
            <a:pPr lvl="1">
              <a:lnSpc>
                <a:spcPct val="100000"/>
              </a:lnSpc>
            </a:pPr>
            <a:r>
              <a:rPr lang="en-CA" dirty="0"/>
              <a:t>Illicit: LSD, psylocibin, MDMA, cannabis</a:t>
            </a:r>
          </a:p>
          <a:p>
            <a:pPr lvl="1">
              <a:lnSpc>
                <a:spcPct val="100000"/>
              </a:lnSpc>
            </a:pPr>
            <a:r>
              <a:rPr lang="en-CA" dirty="0"/>
              <a:t>Prescription: trazodone, topiramate, risperidone, clomiphene</a:t>
            </a:r>
            <a:r>
              <a:rPr lang="en-CA" baseline="30000" dirty="0"/>
              <a:t>2</a:t>
            </a:r>
            <a:endParaRPr lang="en-CA" dirty="0"/>
          </a:p>
          <a:p>
            <a:pPr lvl="1">
              <a:lnSpc>
                <a:spcPct val="100000"/>
              </a:lnSpc>
            </a:pPr>
            <a:r>
              <a:rPr lang="en-CA" dirty="0"/>
              <a:t>Disruption of serotonergic or </a:t>
            </a:r>
            <a:r>
              <a:rPr lang="en-CA" dirty="0" err="1"/>
              <a:t>GABAnergic</a:t>
            </a:r>
            <a:r>
              <a:rPr lang="en-CA" dirty="0"/>
              <a:t> transmission, leading to cortical hyperexcitability</a:t>
            </a:r>
            <a:r>
              <a:rPr lang="en-CA" baseline="30000" dirty="0"/>
              <a:t>8,9</a:t>
            </a:r>
          </a:p>
          <a:p>
            <a:pPr>
              <a:lnSpc>
                <a:spcPct val="100000"/>
              </a:lnSpc>
            </a:pPr>
            <a:r>
              <a:rPr lang="en-CA" dirty="0"/>
              <a:t>Migraine</a:t>
            </a:r>
            <a:r>
              <a:rPr lang="en-CA" baseline="30000" dirty="0"/>
              <a:t>10</a:t>
            </a:r>
          </a:p>
          <a:p>
            <a:pPr lvl="1">
              <a:lnSpc>
                <a:spcPct val="100000"/>
              </a:lnSpc>
            </a:pPr>
            <a:r>
              <a:rPr lang="en-CA" dirty="0"/>
              <a:t>Alteration in neuronal excitability</a:t>
            </a:r>
          </a:p>
          <a:p>
            <a:pPr>
              <a:lnSpc>
                <a:spcPct val="100000"/>
              </a:lnSpc>
            </a:pPr>
            <a:r>
              <a:rPr lang="en-CA" dirty="0"/>
              <a:t>Head trauma</a:t>
            </a:r>
            <a:r>
              <a:rPr lang="en-CA" baseline="30000" dirty="0"/>
              <a:t>1</a:t>
            </a:r>
            <a:endParaRPr lang="en-CA" dirty="0"/>
          </a:p>
          <a:p>
            <a:pPr lvl="1">
              <a:lnSpc>
                <a:spcPct val="100000"/>
              </a:lnSpc>
            </a:pPr>
            <a:r>
              <a:rPr lang="en-CA" dirty="0"/>
              <a:t>Diffuse cortical irritation</a:t>
            </a:r>
          </a:p>
          <a:p>
            <a:pPr lvl="1">
              <a:lnSpc>
                <a:spcPct val="100000"/>
              </a:lnSpc>
            </a:pPr>
            <a:endParaRPr lang="en-CA" baseline="30000" dirty="0"/>
          </a:p>
          <a:p>
            <a:pPr>
              <a:lnSpc>
                <a:spcPct val="100000"/>
              </a:lnSpc>
            </a:pPr>
            <a:endParaRPr lang="en-CA" dirty="0"/>
          </a:p>
        </p:txBody>
      </p:sp>
      <p:sp>
        <p:nvSpPr>
          <p:cNvPr id="4" name="TextBox 3">
            <a:extLst>
              <a:ext uri="{FF2B5EF4-FFF2-40B4-BE49-F238E27FC236}">
                <a16:creationId xmlns:a16="http://schemas.microsoft.com/office/drawing/2014/main" id="{402231C4-99FC-2E42-9E41-51306BF4244D}"/>
              </a:ext>
            </a:extLst>
          </p:cNvPr>
          <p:cNvSpPr txBox="1"/>
          <p:nvPr/>
        </p:nvSpPr>
        <p:spPr>
          <a:xfrm>
            <a:off x="6966066" y="5569514"/>
            <a:ext cx="4123113" cy="630942"/>
          </a:xfrm>
          <a:prstGeom prst="rect">
            <a:avLst/>
          </a:prstGeom>
          <a:noFill/>
          <a:ln w="57150">
            <a:solidFill>
              <a:schemeClr val="bg1"/>
            </a:solidFill>
          </a:ln>
        </p:spPr>
        <p:txBody>
          <a:bodyPr wrap="square" rtlCol="0">
            <a:spAutoFit/>
          </a:bodyPr>
          <a:lstStyle/>
          <a:p>
            <a:pPr algn="ctr"/>
            <a:r>
              <a:rPr lang="en-CA" sz="3500" i="1" dirty="0">
                <a:latin typeface="Arial" panose="020B0604020202020204" pitchFamily="34" charset="0"/>
                <a:cs typeface="Arial" panose="020B0604020202020204" pitchFamily="34" charset="0"/>
              </a:rPr>
              <a:t>Can be idiopathic!</a:t>
            </a:r>
          </a:p>
        </p:txBody>
      </p:sp>
      <p:pic>
        <p:nvPicPr>
          <p:cNvPr id="5" name="Audio 4">
            <a:hlinkClick r:id="" action="ppaction://media"/>
            <a:extLst>
              <a:ext uri="{FF2B5EF4-FFF2-40B4-BE49-F238E27FC236}">
                <a16:creationId xmlns:a16="http://schemas.microsoft.com/office/drawing/2014/main" id="{E4F1783E-1BD7-9F4C-8567-EA0614016F8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640725386"/>
      </p:ext>
    </p:extLst>
  </p:cSld>
  <p:clrMapOvr>
    <a:masterClrMapping/>
  </p:clrMapOvr>
  <mc:AlternateContent xmlns:mc="http://schemas.openxmlformats.org/markup-compatibility/2006" xmlns:p14="http://schemas.microsoft.com/office/powerpoint/2010/main">
    <mc:Choice Requires="p14">
      <p:transition spd="slow" p14:dur="2000" advTm="21567"/>
    </mc:Choice>
    <mc:Fallback xmlns="">
      <p:transition spd="slow" advTm="215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60DA4-FBBE-C34D-8AAC-467A1FEE3D6F}"/>
              </a:ext>
            </a:extLst>
          </p:cNvPr>
          <p:cNvSpPr>
            <a:spLocks noGrp="1"/>
          </p:cNvSpPr>
          <p:nvPr>
            <p:ph type="title"/>
          </p:nvPr>
        </p:nvSpPr>
        <p:spPr/>
        <p:txBody>
          <a:bodyPr/>
          <a:lstStyle/>
          <a:p>
            <a:r>
              <a:rPr lang="en-CA" dirty="0"/>
              <a:t>Take Home Message</a:t>
            </a:r>
          </a:p>
        </p:txBody>
      </p:sp>
      <p:sp>
        <p:nvSpPr>
          <p:cNvPr id="3" name="Content Placeholder 2">
            <a:extLst>
              <a:ext uri="{FF2B5EF4-FFF2-40B4-BE49-F238E27FC236}">
                <a16:creationId xmlns:a16="http://schemas.microsoft.com/office/drawing/2014/main" id="{E2101A9B-E454-9144-B9D8-8C98D94389F3}"/>
              </a:ext>
            </a:extLst>
          </p:cNvPr>
          <p:cNvSpPr>
            <a:spLocks noGrp="1"/>
          </p:cNvSpPr>
          <p:nvPr>
            <p:ph idx="1"/>
          </p:nvPr>
        </p:nvSpPr>
        <p:spPr/>
        <p:txBody>
          <a:bodyPr/>
          <a:lstStyle/>
          <a:p>
            <a:pPr>
              <a:lnSpc>
                <a:spcPct val="100000"/>
              </a:lnSpc>
            </a:pPr>
            <a:r>
              <a:rPr lang="en-CA" dirty="0"/>
              <a:t>Palinopsia can present in multiple different forms, including kinetic “movie-like” visual hallucinations</a:t>
            </a:r>
          </a:p>
          <a:p>
            <a:pPr>
              <a:lnSpc>
                <a:spcPct val="100000"/>
              </a:lnSpc>
            </a:pPr>
            <a:r>
              <a:rPr lang="en-CA" dirty="0"/>
              <a:t>Palinopsia is not a diagnosis itself, but rather a symptom of an underlying pathology</a:t>
            </a:r>
          </a:p>
          <a:p>
            <a:pPr>
              <a:lnSpc>
                <a:spcPct val="100000"/>
              </a:lnSpc>
            </a:pPr>
            <a:r>
              <a:rPr lang="en-CA" dirty="0"/>
              <a:t>Although it can be idiopathic or caused by benign etiologies, workup for infarction, seizures, tumours, etc. must always be performed if a clear cause is not present</a:t>
            </a:r>
          </a:p>
        </p:txBody>
      </p:sp>
      <p:pic>
        <p:nvPicPr>
          <p:cNvPr id="4" name="Audio 3">
            <a:hlinkClick r:id="" action="ppaction://media"/>
            <a:extLst>
              <a:ext uri="{FF2B5EF4-FFF2-40B4-BE49-F238E27FC236}">
                <a16:creationId xmlns:a16="http://schemas.microsoft.com/office/drawing/2014/main" id="{47807BF6-297C-004A-BABE-6D936B990E3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961094518"/>
      </p:ext>
    </p:extLst>
  </p:cSld>
  <p:clrMapOvr>
    <a:masterClrMapping/>
  </p:clrMapOvr>
  <mc:AlternateContent xmlns:mc="http://schemas.openxmlformats.org/markup-compatibility/2006" xmlns:p14="http://schemas.microsoft.com/office/powerpoint/2010/main">
    <mc:Choice Requires="p14">
      <p:transition spd="slow" p14:dur="2000" advTm="27037"/>
    </mc:Choice>
    <mc:Fallback xmlns="">
      <p:transition spd="slow" advTm="270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790C8-106C-CE4E-9E24-6CE907D8BF21}"/>
              </a:ext>
            </a:extLst>
          </p:cNvPr>
          <p:cNvSpPr>
            <a:spLocks noGrp="1"/>
          </p:cNvSpPr>
          <p:nvPr>
            <p:ph type="title"/>
          </p:nvPr>
        </p:nvSpPr>
        <p:spPr/>
        <p:txBody>
          <a:bodyPr/>
          <a:lstStyle/>
          <a:p>
            <a:r>
              <a:rPr lang="en-CA" dirty="0"/>
              <a:t>References</a:t>
            </a:r>
          </a:p>
        </p:txBody>
      </p:sp>
      <p:sp>
        <p:nvSpPr>
          <p:cNvPr id="3" name="Content Placeholder 2">
            <a:extLst>
              <a:ext uri="{FF2B5EF4-FFF2-40B4-BE49-F238E27FC236}">
                <a16:creationId xmlns:a16="http://schemas.microsoft.com/office/drawing/2014/main" id="{064D2487-4E28-094C-AE18-B9C52EE8B80F}"/>
              </a:ext>
            </a:extLst>
          </p:cNvPr>
          <p:cNvSpPr>
            <a:spLocks noGrp="1"/>
          </p:cNvSpPr>
          <p:nvPr>
            <p:ph idx="1"/>
          </p:nvPr>
        </p:nvSpPr>
        <p:spPr>
          <a:xfrm>
            <a:off x="1490869" y="1685511"/>
            <a:ext cx="9866243" cy="4337601"/>
          </a:xfrm>
        </p:spPr>
        <p:txBody>
          <a:bodyPr>
            <a:normAutofit fontScale="85000" lnSpcReduction="20000"/>
          </a:bodyPr>
          <a:lstStyle/>
          <a:p>
            <a:pPr marL="514350" indent="-514350">
              <a:lnSpc>
                <a:spcPct val="120000"/>
              </a:lnSpc>
              <a:buFont typeface="+mj-lt"/>
              <a:buAutoNum type="arabicPeriod"/>
            </a:pPr>
            <a:r>
              <a:rPr lang="en-CA" sz="1500" dirty="0" err="1"/>
              <a:t>Gersztenkorn</a:t>
            </a:r>
            <a:r>
              <a:rPr lang="en-CA" sz="1500" dirty="0"/>
              <a:t> D, Lee AG. Palinopsia revamped: a systematic review of the literature. </a:t>
            </a:r>
            <a:r>
              <a:rPr lang="en-CA" sz="1500" dirty="0" err="1"/>
              <a:t>Surv</a:t>
            </a:r>
            <a:r>
              <a:rPr lang="en-CA" sz="1500" dirty="0"/>
              <a:t> </a:t>
            </a:r>
            <a:r>
              <a:rPr lang="en-CA" sz="1500" dirty="0" err="1"/>
              <a:t>Ophthalmol</a:t>
            </a:r>
            <a:r>
              <a:rPr lang="en-CA" sz="1500" dirty="0"/>
              <a:t>. 2015;60(1):1-35. </a:t>
            </a:r>
          </a:p>
          <a:p>
            <a:pPr marL="514350" indent="-514350">
              <a:lnSpc>
                <a:spcPct val="120000"/>
              </a:lnSpc>
              <a:buFont typeface="+mj-lt"/>
              <a:buAutoNum type="arabicPeriod"/>
            </a:pPr>
            <a:r>
              <a:rPr lang="en-CA" sz="1500" dirty="0" err="1"/>
              <a:t>Lahiri</a:t>
            </a:r>
            <a:r>
              <a:rPr lang="en-CA" sz="1500" dirty="0"/>
              <a:t> D. Palinopsia. Cortex. 2020;133:399. </a:t>
            </a:r>
          </a:p>
          <a:p>
            <a:pPr marL="514350" indent="-514350">
              <a:lnSpc>
                <a:spcPct val="120000"/>
              </a:lnSpc>
              <a:buFont typeface="+mj-lt"/>
              <a:buAutoNum type="arabicPeriod"/>
            </a:pPr>
            <a:r>
              <a:rPr lang="en-CA" sz="1500" dirty="0"/>
              <a:t>Zakaria A, Lalani I, </a:t>
            </a:r>
            <a:r>
              <a:rPr lang="en-CA" sz="1500" dirty="0" err="1"/>
              <a:t>Belorgey</a:t>
            </a:r>
            <a:r>
              <a:rPr lang="en-CA" sz="1500" dirty="0"/>
              <a:t> L, Jay Foreman P. Focal occipital seizures with cerebral polyopia. Epileptic </a:t>
            </a:r>
            <a:r>
              <a:rPr lang="en-CA" sz="1500" dirty="0" err="1"/>
              <a:t>Disord</a:t>
            </a:r>
            <a:r>
              <a:rPr lang="en-CA" sz="1500" dirty="0"/>
              <a:t>. 2006;8(4):295-7.</a:t>
            </a:r>
          </a:p>
          <a:p>
            <a:pPr marL="514350" indent="-514350">
              <a:lnSpc>
                <a:spcPct val="120000"/>
              </a:lnSpc>
              <a:buFont typeface="+mj-lt"/>
              <a:buAutoNum type="arabicPeriod"/>
            </a:pPr>
            <a:r>
              <a:rPr lang="en-CA" sz="1500" dirty="0"/>
              <a:t>Friedman B. Observations of Entoptic Phenomena. Arch </a:t>
            </a:r>
            <a:r>
              <a:rPr lang="en-CA" sz="1500" dirty="0" err="1"/>
              <a:t>Ophthalmol</a:t>
            </a:r>
            <a:r>
              <a:rPr lang="en-CA" sz="1500" dirty="0"/>
              <a:t>. 1942;28(2):285–312. </a:t>
            </a:r>
          </a:p>
          <a:p>
            <a:pPr marL="514350" indent="-514350">
              <a:lnSpc>
                <a:spcPct val="120000"/>
              </a:lnSpc>
              <a:buFont typeface="+mj-lt"/>
              <a:buAutoNum type="arabicPeriod"/>
            </a:pPr>
            <a:r>
              <a:rPr lang="en-CA" sz="1500" dirty="0"/>
              <a:t>Muller T, </a:t>
            </a:r>
            <a:r>
              <a:rPr lang="en-CA" sz="1500" dirty="0" err="1"/>
              <a:t>Buttner</a:t>
            </a:r>
            <a:r>
              <a:rPr lang="en-CA" sz="1500" dirty="0"/>
              <a:t> T, Kuhn W, et al. Palinopsia as sensory epileptic phenomenon. Acta Neurol Scand. 1995;91:433e6 </a:t>
            </a:r>
          </a:p>
          <a:p>
            <a:pPr marL="514350" indent="-514350">
              <a:lnSpc>
                <a:spcPct val="120000"/>
              </a:lnSpc>
              <a:buFont typeface="+mj-lt"/>
              <a:buAutoNum type="arabicPeriod"/>
            </a:pPr>
            <a:r>
              <a:rPr lang="en-CA" sz="1500" dirty="0"/>
              <a:t>Burke W. The neural basis of Charles Bonnet hallucinations: a hypothesis. J Neurol </a:t>
            </a:r>
            <a:r>
              <a:rPr lang="en-CA" sz="1500" dirty="0" err="1"/>
              <a:t>Neurosurg</a:t>
            </a:r>
            <a:r>
              <a:rPr lang="en-CA" sz="1500" dirty="0"/>
              <a:t> Psychiatry. 2002;73:535e41 </a:t>
            </a:r>
          </a:p>
          <a:p>
            <a:pPr marL="514350" indent="-514350">
              <a:lnSpc>
                <a:spcPct val="120000"/>
              </a:lnSpc>
              <a:buFont typeface="+mj-lt"/>
              <a:buAutoNum type="arabicPeriod"/>
            </a:pPr>
            <a:r>
              <a:rPr lang="en-CA" sz="1500" dirty="0"/>
              <a:t>Hayashi R, Shimizu S, Watanabe R, et al. Palinopsia and perilesional </a:t>
            </a:r>
            <a:r>
              <a:rPr lang="en-CA" sz="1500" dirty="0" err="1"/>
              <a:t>hyperperfusion</a:t>
            </a:r>
            <a:r>
              <a:rPr lang="en-CA" sz="1500" dirty="0"/>
              <a:t> following subcortical hemorrhage. Acta Neurol Scand. 2002;105:228e31 </a:t>
            </a:r>
          </a:p>
          <a:p>
            <a:pPr marL="514350" indent="-514350">
              <a:lnSpc>
                <a:spcPct val="120000"/>
              </a:lnSpc>
              <a:buFont typeface="+mj-lt"/>
              <a:buAutoNum type="arabicPeriod"/>
            </a:pPr>
            <a:r>
              <a:rPr lang="en-CA" sz="1500" dirty="0"/>
              <a:t>le Grand SM, </a:t>
            </a:r>
            <a:r>
              <a:rPr lang="en-CA" sz="1500" dirty="0" err="1"/>
              <a:t>Supornsilpchai</a:t>
            </a:r>
            <a:r>
              <a:rPr lang="en-CA" sz="1500" dirty="0"/>
              <a:t> W, </a:t>
            </a:r>
            <a:r>
              <a:rPr lang="en-CA" sz="1500" dirty="0" err="1"/>
              <a:t>Saengjaroentham</a:t>
            </a:r>
            <a:r>
              <a:rPr lang="en-CA" sz="1500" dirty="0"/>
              <a:t> C, et al. Serotonin depletion leads to cortical hyperexcitability and trigeminal nociceptive facilitation via the nitric oxide pathway. Headache. 2011;51:1152e60 </a:t>
            </a:r>
          </a:p>
          <a:p>
            <a:pPr marL="514350" indent="-514350">
              <a:lnSpc>
                <a:spcPct val="120000"/>
              </a:lnSpc>
              <a:buFont typeface="+mj-lt"/>
              <a:buAutoNum type="arabicPeriod"/>
            </a:pPr>
            <a:r>
              <a:rPr lang="en-CA" sz="1500" dirty="0"/>
              <a:t>Shen RY, Andrade R. 5-Hydroxytryptamine2 receptor facilitates GABAergic neurotransmission in rat hippocampus. J </a:t>
            </a:r>
            <a:r>
              <a:rPr lang="en-CA" sz="1500" dirty="0" err="1"/>
              <a:t>Pharmacol</a:t>
            </a:r>
            <a:r>
              <a:rPr lang="en-CA" sz="1500" dirty="0"/>
              <a:t> Exp </a:t>
            </a:r>
            <a:r>
              <a:rPr lang="en-CA" sz="1500" dirty="0" err="1"/>
              <a:t>Ther</a:t>
            </a:r>
            <a:r>
              <a:rPr lang="en-CA" sz="1500" dirty="0"/>
              <a:t>. 1998;285: 805e12 </a:t>
            </a:r>
          </a:p>
          <a:p>
            <a:pPr marL="514350" indent="-514350">
              <a:lnSpc>
                <a:spcPct val="120000"/>
              </a:lnSpc>
              <a:buFont typeface="+mj-lt"/>
              <a:buAutoNum type="arabicPeriod"/>
            </a:pPr>
            <a:r>
              <a:rPr lang="en-CA" sz="1500" dirty="0" err="1"/>
              <a:t>Belcastro</a:t>
            </a:r>
            <a:r>
              <a:rPr lang="en-CA" sz="1500" dirty="0"/>
              <a:t> V, </a:t>
            </a:r>
            <a:r>
              <a:rPr lang="en-CA" sz="1500" dirty="0" err="1"/>
              <a:t>Cupini</a:t>
            </a:r>
            <a:r>
              <a:rPr lang="en-CA" sz="1500" dirty="0"/>
              <a:t> LM, </a:t>
            </a:r>
            <a:r>
              <a:rPr lang="en-CA" sz="1500" dirty="0" err="1"/>
              <a:t>Corbelli</a:t>
            </a:r>
            <a:r>
              <a:rPr lang="en-CA" sz="1500" dirty="0"/>
              <a:t> I, et al. Palinopsia in patients with migraine: a case-control study. Cephalalgia. 2011;31:999e1004 </a:t>
            </a:r>
          </a:p>
          <a:p>
            <a:pPr marL="514350" indent="-514350">
              <a:lnSpc>
                <a:spcPct val="120000"/>
              </a:lnSpc>
              <a:buFont typeface="+mj-lt"/>
              <a:buAutoNum type="arabicPeriod"/>
            </a:pPr>
            <a:endParaRPr lang="en-CA" sz="1400" dirty="0"/>
          </a:p>
          <a:p>
            <a:pPr marL="514350" indent="-514350">
              <a:lnSpc>
                <a:spcPct val="120000"/>
              </a:lnSpc>
              <a:buFont typeface="+mj-lt"/>
              <a:buAutoNum type="arabicPeriod"/>
            </a:pPr>
            <a:endParaRPr lang="en-CA" sz="1400" dirty="0"/>
          </a:p>
        </p:txBody>
      </p:sp>
      <p:pic>
        <p:nvPicPr>
          <p:cNvPr id="6" name="Audio 5">
            <a:hlinkClick r:id="" action="ppaction://media"/>
            <a:extLst>
              <a:ext uri="{FF2B5EF4-FFF2-40B4-BE49-F238E27FC236}">
                <a16:creationId xmlns:a16="http://schemas.microsoft.com/office/drawing/2014/main" id="{3D81F0E6-3E12-364B-8180-790BA64BD45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394417790"/>
      </p:ext>
    </p:extLst>
  </p:cSld>
  <p:clrMapOvr>
    <a:masterClrMapping/>
  </p:clrMapOvr>
  <mc:AlternateContent xmlns:mc="http://schemas.openxmlformats.org/markup-compatibility/2006" xmlns:p14="http://schemas.microsoft.com/office/powerpoint/2010/main">
    <mc:Choice Requires="p14">
      <p:transition spd="slow" p14:dur="2000" advTm="15590"/>
    </mc:Choice>
    <mc:Fallback xmlns="">
      <p:transition spd="slow" advTm="155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3.2"/>
</p:tagLst>
</file>

<file path=ppt/tags/tag2.xml><?xml version="1.0" encoding="utf-8"?>
<p:tagLst xmlns:a="http://schemas.openxmlformats.org/drawingml/2006/main" xmlns:r="http://schemas.openxmlformats.org/officeDocument/2006/relationships" xmlns:p="http://schemas.openxmlformats.org/presentationml/2006/main">
  <p:tag name="TIMING" val="|23.2"/>
</p:tagLst>
</file>

<file path=ppt/tags/tag3.xml><?xml version="1.0" encoding="utf-8"?>
<p:tagLst xmlns:a="http://schemas.openxmlformats.org/drawingml/2006/main" xmlns:r="http://schemas.openxmlformats.org/officeDocument/2006/relationships" xmlns:p="http://schemas.openxmlformats.org/presentationml/2006/main">
  <p:tag name="TIMING" val="|4.6"/>
</p:tagLst>
</file>

<file path=ppt/tags/tag4.xml><?xml version="1.0" encoding="utf-8"?>
<p:tagLst xmlns:a="http://schemas.openxmlformats.org/drawingml/2006/main" xmlns:r="http://schemas.openxmlformats.org/officeDocument/2006/relationships" xmlns:p="http://schemas.openxmlformats.org/presentationml/2006/main">
  <p:tag name="TIMING" val="|4.6"/>
</p:tagLst>
</file>

<file path=ppt/tags/tag5.xml><?xml version="1.0" encoding="utf-8"?>
<p:tagLst xmlns:a="http://schemas.openxmlformats.org/drawingml/2006/main" xmlns:r="http://schemas.openxmlformats.org/officeDocument/2006/relationships" xmlns:p="http://schemas.openxmlformats.org/presentationml/2006/main">
  <p:tag name="TIMING" val="|6.4"/>
</p:tagLst>
</file>

<file path=ppt/tags/tag6.xml><?xml version="1.0" encoding="utf-8"?>
<p:tagLst xmlns:a="http://schemas.openxmlformats.org/drawingml/2006/main" xmlns:r="http://schemas.openxmlformats.org/officeDocument/2006/relationships" xmlns:p="http://schemas.openxmlformats.org/presentationml/2006/main">
  <p:tag name="TIMING" val="|6.4"/>
</p:tagLst>
</file>

<file path=ppt/tags/tag7.xml><?xml version="1.0" encoding="utf-8"?>
<p:tagLst xmlns:a="http://schemas.openxmlformats.org/drawingml/2006/main" xmlns:r="http://schemas.openxmlformats.org/officeDocument/2006/relationships" xmlns:p="http://schemas.openxmlformats.org/presentationml/2006/main">
  <p:tag name="TIMING" val="|14"/>
</p:tagLst>
</file>

<file path=ppt/tags/tag8.xml><?xml version="1.0" encoding="utf-8"?>
<p:tagLst xmlns:a="http://schemas.openxmlformats.org/drawingml/2006/main" xmlns:r="http://schemas.openxmlformats.org/officeDocument/2006/relationships" xmlns:p="http://schemas.openxmlformats.org/presentationml/2006/main">
  <p:tag name="TIMING" val="|6.4|35.6"/>
</p:tagLst>
</file>

<file path=ppt/tags/tag9.xml><?xml version="1.0" encoding="utf-8"?>
<p:tagLst xmlns:a="http://schemas.openxmlformats.org/drawingml/2006/main" xmlns:r="http://schemas.openxmlformats.org/officeDocument/2006/relationships" xmlns:p="http://schemas.openxmlformats.org/presentationml/2006/main">
  <p:tag name="TIMING" val="|6.4|35.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BB406ACBDCA5642AD7DA0405E184CB7" ma:contentTypeVersion="1" ma:contentTypeDescription="Create a new document." ma:contentTypeScope="" ma:versionID="a6afa5656477947cae8adb8454316338">
  <xsd:schema xmlns:xsd="http://www.w3.org/2001/XMLSchema" xmlns:xs="http://www.w3.org/2001/XMLSchema" xmlns:p="http://schemas.microsoft.com/office/2006/metadata/properties" xmlns:ns1="http://schemas.microsoft.com/sharepoint/v3" targetNamespace="http://schemas.microsoft.com/office/2006/metadata/properties" ma:root="true" ma:fieldsID="ded79842d4747cc85621c7c303666abe"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28671758-9B4F-4ADE-BD06-BEA2C9A71DC0}"/>
</file>

<file path=customXml/itemProps2.xml><?xml version="1.0" encoding="utf-8"?>
<ds:datastoreItem xmlns:ds="http://schemas.openxmlformats.org/officeDocument/2006/customXml" ds:itemID="{1D1A4FE6-60B2-4B2E-B5E5-E3572C249675}"/>
</file>

<file path=customXml/itemProps3.xml><?xml version="1.0" encoding="utf-8"?>
<ds:datastoreItem xmlns:ds="http://schemas.openxmlformats.org/officeDocument/2006/customXml" ds:itemID="{87392B0C-0DC1-43DF-B1CC-67627EBB4AFE}"/>
</file>

<file path=docProps/app.xml><?xml version="1.0" encoding="utf-8"?>
<Properties xmlns="http://schemas.openxmlformats.org/officeDocument/2006/extended-properties" xmlns:vt="http://schemas.openxmlformats.org/officeDocument/2006/docPropsVTypes">
  <Template/>
  <TotalTime>102825</TotalTime>
  <Words>1923</Words>
  <Application>Microsoft Macintosh PowerPoint</Application>
  <PresentationFormat>Widescreen</PresentationFormat>
  <Paragraphs>264</Paragraphs>
  <Slides>32</Slides>
  <Notes>20</Notes>
  <HiddenSlides>0</HiddenSlides>
  <MMClips>33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Calibri</vt:lpstr>
      <vt:lpstr>Calibri Light</vt:lpstr>
      <vt:lpstr>Office Theme</vt:lpstr>
      <vt:lpstr>Movie-Like Palinopsia</vt:lpstr>
      <vt:lpstr>62-Year-Old Male with Palinopsia</vt:lpstr>
      <vt:lpstr>HPI</vt:lpstr>
      <vt:lpstr>HPI</vt:lpstr>
      <vt:lpstr>HPI</vt:lpstr>
      <vt:lpstr>HPI</vt:lpstr>
      <vt:lpstr>HPI</vt:lpstr>
      <vt:lpstr>HPI</vt:lpstr>
      <vt:lpstr>Other History</vt:lpstr>
      <vt:lpstr>HPI</vt:lpstr>
      <vt:lpstr>MR Head – Right anterior occipital lobe infarct</vt:lpstr>
      <vt:lpstr>MR Head</vt:lpstr>
      <vt:lpstr>Ongoing Symptoms</vt:lpstr>
      <vt:lpstr>Ongoing Symptoms</vt:lpstr>
      <vt:lpstr>Investigations</vt:lpstr>
      <vt:lpstr>Neuro-Ophthalmology History</vt:lpstr>
      <vt:lpstr>Neuro-Ophthalmic Examination </vt:lpstr>
      <vt:lpstr>Humphrey Visual Field 24-2</vt:lpstr>
      <vt:lpstr>Work-Up</vt:lpstr>
      <vt:lpstr>Repeat MR Head</vt:lpstr>
      <vt:lpstr>Diagnosis</vt:lpstr>
      <vt:lpstr>What is palinopsia?</vt:lpstr>
      <vt:lpstr>What is palinopsia?</vt:lpstr>
      <vt:lpstr>What is palinopsia?</vt:lpstr>
      <vt:lpstr>What is palinopsia?</vt:lpstr>
      <vt:lpstr>What is palinopsia?</vt:lpstr>
      <vt:lpstr>Differential Diagnosis </vt:lpstr>
      <vt:lpstr>Treatment </vt:lpstr>
      <vt:lpstr>What is the etiology of palinopsia?</vt:lpstr>
      <vt:lpstr>What is the etiology of palinopsia?</vt:lpstr>
      <vt:lpstr>Take Home Message</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Fortin</dc:creator>
  <cp:lastModifiedBy>Heather Margaret McDonald</cp:lastModifiedBy>
  <cp:revision>166</cp:revision>
  <dcterms:created xsi:type="dcterms:W3CDTF">2020-07-23T19:54:38Z</dcterms:created>
  <dcterms:modified xsi:type="dcterms:W3CDTF">2022-10-14T01:30:58Z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0x0101001BB406ACBDCA5642AD7DA0405E184CB7</vt:lpwstr>
  </property>
</Properties>
</file>