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24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8" r:id="rId2"/>
    <p:sldId id="316" r:id="rId3"/>
    <p:sldId id="282" r:id="rId4"/>
    <p:sldId id="331" r:id="rId5"/>
    <p:sldId id="314" r:id="rId6"/>
    <p:sldId id="315" r:id="rId7"/>
    <p:sldId id="289" r:id="rId8"/>
    <p:sldId id="312" r:id="rId9"/>
    <p:sldId id="313" r:id="rId10"/>
    <p:sldId id="284" r:id="rId11"/>
    <p:sldId id="291" r:id="rId12"/>
    <p:sldId id="317" r:id="rId13"/>
    <p:sldId id="332" r:id="rId14"/>
    <p:sldId id="318" r:id="rId15"/>
    <p:sldId id="296" r:id="rId16"/>
    <p:sldId id="297" r:id="rId17"/>
    <p:sldId id="269" r:id="rId18"/>
    <p:sldId id="328" r:id="rId19"/>
    <p:sldId id="292" r:id="rId20"/>
    <p:sldId id="326" r:id="rId21"/>
    <p:sldId id="272" r:id="rId22"/>
    <p:sldId id="319" r:id="rId23"/>
    <p:sldId id="320" r:id="rId24"/>
    <p:sldId id="321" r:id="rId25"/>
    <p:sldId id="298" r:id="rId26"/>
    <p:sldId id="309" r:id="rId27"/>
    <p:sldId id="310" r:id="rId28"/>
    <p:sldId id="308" r:id="rId29"/>
    <p:sldId id="322" r:id="rId30"/>
    <p:sldId id="330" r:id="rId31"/>
    <p:sldId id="329" r:id="rId32"/>
    <p:sldId id="334" r:id="rId33"/>
    <p:sldId id="302" r:id="rId34"/>
    <p:sldId id="303" r:id="rId35"/>
    <p:sldId id="333" r:id="rId36"/>
    <p:sldId id="304" r:id="rId37"/>
    <p:sldId id="305" r:id="rId38"/>
    <p:sldId id="324" r:id="rId39"/>
    <p:sldId id="32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91" autoAdjust="0"/>
    <p:restoredTop sz="86259" autoAdjust="0"/>
  </p:normalViewPr>
  <p:slideViewPr>
    <p:cSldViewPr snapToGrid="0" snapToObjects="1">
      <p:cViewPr varScale="1">
        <p:scale>
          <a:sx n="110" d="100"/>
          <a:sy n="110" d="100"/>
        </p:scale>
        <p:origin x="816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6/30/23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01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46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53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2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09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40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48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2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31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11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63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39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2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98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87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34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137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129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602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53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562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485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85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www.aao.org</a:t>
            </a:r>
            <a:r>
              <a:rPr lang="en-US" dirty="0"/>
              <a:t>/Assets/8e67f82a-7b93-4bb6-bc29-eced3ae459ba/637153837288730000/u16u-pdf?inline=1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896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052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40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5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7363" y="1949471"/>
            <a:ext cx="10685412" cy="4088141"/>
          </a:xfrm>
        </p:spPr>
        <p:txBody>
          <a:bodyPr anchor="b" anchorCtr="0">
            <a:noAutofit/>
          </a:bodyPr>
          <a:lstStyle>
            <a:lvl1pPr algn="l">
              <a:defRPr sz="7200" b="1" cap="all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4" name="Freeform 5"/>
          <p:cNvSpPr>
            <a:spLocks noEditPoints="1"/>
          </p:cNvSpPr>
          <p:nvPr userDrawn="1"/>
        </p:nvSpPr>
        <p:spPr bwMode="auto">
          <a:xfrm>
            <a:off x="10559823" y="6163226"/>
            <a:ext cx="1022352" cy="446447"/>
          </a:xfrm>
          <a:custGeom>
            <a:avLst/>
            <a:gdLst>
              <a:gd name="T0" fmla="*/ 32 w 511"/>
              <a:gd name="T1" fmla="*/ 39 h 221"/>
              <a:gd name="T2" fmla="*/ 106 w 511"/>
              <a:gd name="T3" fmla="*/ 0 h 221"/>
              <a:gd name="T4" fmla="*/ 188 w 511"/>
              <a:gd name="T5" fmla="*/ 44 h 221"/>
              <a:gd name="T6" fmla="*/ 139 w 511"/>
              <a:gd name="T7" fmla="*/ 208 h 221"/>
              <a:gd name="T8" fmla="*/ 161 w 511"/>
              <a:gd name="T9" fmla="*/ 194 h 221"/>
              <a:gd name="T10" fmla="*/ 2 w 511"/>
              <a:gd name="T11" fmla="*/ 101 h 221"/>
              <a:gd name="T12" fmla="*/ 91 w 511"/>
              <a:gd name="T13" fmla="*/ 70 h 221"/>
              <a:gd name="T14" fmla="*/ 123 w 511"/>
              <a:gd name="T15" fmla="*/ 108 h 221"/>
              <a:gd name="T16" fmla="*/ 208 w 511"/>
              <a:gd name="T17" fmla="*/ 70 h 221"/>
              <a:gd name="T18" fmla="*/ 73 w 511"/>
              <a:gd name="T19" fmla="*/ 70 h 221"/>
              <a:gd name="T20" fmla="*/ 53 w 511"/>
              <a:gd name="T21" fmla="*/ 96 h 221"/>
              <a:gd name="T22" fmla="*/ 54 w 511"/>
              <a:gd name="T23" fmla="*/ 70 h 221"/>
              <a:gd name="T24" fmla="*/ 144 w 511"/>
              <a:gd name="T25" fmla="*/ 70 h 221"/>
              <a:gd name="T26" fmla="*/ 175 w 511"/>
              <a:gd name="T27" fmla="*/ 70 h 221"/>
              <a:gd name="T28" fmla="*/ 267 w 511"/>
              <a:gd name="T29" fmla="*/ 206 h 221"/>
              <a:gd name="T30" fmla="*/ 267 w 511"/>
              <a:gd name="T31" fmla="*/ 193 h 221"/>
              <a:gd name="T32" fmla="*/ 259 w 511"/>
              <a:gd name="T33" fmla="*/ 199 h 221"/>
              <a:gd name="T34" fmla="*/ 416 w 511"/>
              <a:gd name="T35" fmla="*/ 92 h 221"/>
              <a:gd name="T36" fmla="*/ 402 w 511"/>
              <a:gd name="T37" fmla="*/ 86 h 221"/>
              <a:gd name="T38" fmla="*/ 402 w 511"/>
              <a:gd name="T39" fmla="*/ 123 h 221"/>
              <a:gd name="T40" fmla="*/ 397 w 511"/>
              <a:gd name="T41" fmla="*/ 184 h 221"/>
              <a:gd name="T42" fmla="*/ 373 w 511"/>
              <a:gd name="T43" fmla="*/ 152 h 221"/>
              <a:gd name="T44" fmla="*/ 511 w 511"/>
              <a:gd name="T45" fmla="*/ 124 h 221"/>
              <a:gd name="T46" fmla="*/ 511 w 511"/>
              <a:gd name="T47" fmla="*/ 111 h 221"/>
              <a:gd name="T48" fmla="*/ 503 w 511"/>
              <a:gd name="T49" fmla="*/ 117 h 221"/>
              <a:gd name="T50" fmla="*/ 487 w 511"/>
              <a:gd name="T51" fmla="*/ 105 h 221"/>
              <a:gd name="T52" fmla="*/ 450 w 511"/>
              <a:gd name="T53" fmla="*/ 98 h 221"/>
              <a:gd name="T54" fmla="*/ 443 w 511"/>
              <a:gd name="T55" fmla="*/ 87 h 221"/>
              <a:gd name="T56" fmla="*/ 366 w 511"/>
              <a:gd name="T57" fmla="*/ 169 h 221"/>
              <a:gd name="T58" fmla="*/ 365 w 511"/>
              <a:gd name="T59" fmla="*/ 205 h 221"/>
              <a:gd name="T60" fmla="*/ 343 w 511"/>
              <a:gd name="T61" fmla="*/ 203 h 221"/>
              <a:gd name="T62" fmla="*/ 343 w 511"/>
              <a:gd name="T63" fmla="*/ 156 h 221"/>
              <a:gd name="T64" fmla="*/ 318 w 511"/>
              <a:gd name="T65" fmla="*/ 133 h 221"/>
              <a:gd name="T66" fmla="*/ 294 w 511"/>
              <a:gd name="T67" fmla="*/ 133 h 221"/>
              <a:gd name="T68" fmla="*/ 332 w 511"/>
              <a:gd name="T69" fmla="*/ 98 h 221"/>
              <a:gd name="T70" fmla="*/ 271 w 511"/>
              <a:gd name="T71" fmla="*/ 103 h 221"/>
              <a:gd name="T72" fmla="*/ 249 w 511"/>
              <a:gd name="T73" fmla="*/ 94 h 221"/>
              <a:gd name="T74" fmla="*/ 286 w 511"/>
              <a:gd name="T75" fmla="*/ 132 h 221"/>
              <a:gd name="T76" fmla="*/ 261 w 511"/>
              <a:gd name="T77" fmla="*/ 119 h 221"/>
              <a:gd name="T78" fmla="*/ 311 w 511"/>
              <a:gd name="T79" fmla="*/ 215 h 221"/>
              <a:gd name="T80" fmla="*/ 272 w 511"/>
              <a:gd name="T81" fmla="*/ 203 h 221"/>
              <a:gd name="T82" fmla="*/ 280 w 511"/>
              <a:gd name="T83" fmla="*/ 184 h 221"/>
              <a:gd name="T84" fmla="*/ 309 w 511"/>
              <a:gd name="T85" fmla="*/ 203 h 221"/>
              <a:gd name="T86" fmla="*/ 296 w 511"/>
              <a:gd name="T87" fmla="*/ 201 h 221"/>
              <a:gd name="T88" fmla="*/ 318 w 511"/>
              <a:gd name="T89" fmla="*/ 215 h 221"/>
              <a:gd name="T90" fmla="*/ 208 w 511"/>
              <a:gd name="T91" fmla="*/ 215 h 221"/>
              <a:gd name="T92" fmla="*/ 174 w 511"/>
              <a:gd name="T93" fmla="*/ 153 h 221"/>
              <a:gd name="T94" fmla="*/ 342 w 511"/>
              <a:gd name="T95" fmla="*/ 130 h 221"/>
              <a:gd name="T96" fmla="*/ 370 w 511"/>
              <a:gd name="T97" fmla="*/ 90 h 221"/>
              <a:gd name="T98" fmla="*/ 374 w 511"/>
              <a:gd name="T99" fmla="*/ 98 h 221"/>
              <a:gd name="T100" fmla="*/ 354 w 511"/>
              <a:gd name="T101" fmla="*/ 122 h 221"/>
              <a:gd name="T102" fmla="*/ 342 w 511"/>
              <a:gd name="T103" fmla="*/ 130 h 221"/>
              <a:gd name="T104" fmla="*/ 352 w 511"/>
              <a:gd name="T105" fmla="*/ 103 h 221"/>
              <a:gd name="T106" fmla="*/ 351 w 511"/>
              <a:gd name="T107" fmla="*/ 13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1" h="221">
                <a:moveTo>
                  <a:pt x="188" y="44"/>
                </a:moveTo>
                <a:cubicBezTo>
                  <a:pt x="188" y="44"/>
                  <a:pt x="187" y="44"/>
                  <a:pt x="186" y="43"/>
                </a:cubicBezTo>
                <a:cubicBezTo>
                  <a:pt x="185" y="42"/>
                  <a:pt x="179" y="36"/>
                  <a:pt x="169" y="30"/>
                </a:cubicBezTo>
                <a:cubicBezTo>
                  <a:pt x="159" y="24"/>
                  <a:pt x="137" y="13"/>
                  <a:pt x="107" y="13"/>
                </a:cubicBezTo>
                <a:cubicBezTo>
                  <a:pt x="71" y="13"/>
                  <a:pt x="47" y="27"/>
                  <a:pt x="32" y="39"/>
                </a:cubicBezTo>
                <a:cubicBezTo>
                  <a:pt x="18" y="51"/>
                  <a:pt x="11" y="65"/>
                  <a:pt x="11" y="66"/>
                </a:cubicBezTo>
                <a:cubicBezTo>
                  <a:pt x="11" y="66"/>
                  <a:pt x="11" y="66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5"/>
                  <a:pt x="17" y="49"/>
                  <a:pt x="30" y="35"/>
                </a:cubicBezTo>
                <a:cubicBezTo>
                  <a:pt x="43" y="20"/>
                  <a:pt x="69" y="0"/>
                  <a:pt x="106" y="0"/>
                </a:cubicBezTo>
                <a:cubicBezTo>
                  <a:pt x="142" y="0"/>
                  <a:pt x="165" y="19"/>
                  <a:pt x="173" y="26"/>
                </a:cubicBezTo>
                <a:cubicBezTo>
                  <a:pt x="180" y="33"/>
                  <a:pt x="186" y="41"/>
                  <a:pt x="187" y="42"/>
                </a:cubicBezTo>
                <a:cubicBezTo>
                  <a:pt x="188" y="43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lose/>
                <a:moveTo>
                  <a:pt x="1" y="101"/>
                </a:moveTo>
                <a:cubicBezTo>
                  <a:pt x="1" y="101"/>
                  <a:pt x="1" y="101"/>
                  <a:pt x="1" y="102"/>
                </a:cubicBezTo>
                <a:cubicBezTo>
                  <a:pt x="1" y="103"/>
                  <a:pt x="0" y="117"/>
                  <a:pt x="3" y="134"/>
                </a:cubicBezTo>
                <a:cubicBezTo>
                  <a:pt x="8" y="157"/>
                  <a:pt x="22" y="186"/>
                  <a:pt x="54" y="203"/>
                </a:cubicBezTo>
                <a:cubicBezTo>
                  <a:pt x="87" y="221"/>
                  <a:pt x="120" y="216"/>
                  <a:pt x="139" y="208"/>
                </a:cubicBezTo>
                <a:cubicBezTo>
                  <a:pt x="153" y="202"/>
                  <a:pt x="157" y="198"/>
                  <a:pt x="159" y="196"/>
                </a:cubicBezTo>
                <a:cubicBezTo>
                  <a:pt x="160" y="196"/>
                  <a:pt x="161" y="195"/>
                  <a:pt x="161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1" y="194"/>
                </a:cubicBezTo>
                <a:cubicBezTo>
                  <a:pt x="160" y="195"/>
                  <a:pt x="146" y="201"/>
                  <a:pt x="129" y="203"/>
                </a:cubicBezTo>
                <a:cubicBezTo>
                  <a:pt x="111" y="205"/>
                  <a:pt x="87" y="204"/>
                  <a:pt x="62" y="191"/>
                </a:cubicBezTo>
                <a:cubicBezTo>
                  <a:pt x="36" y="178"/>
                  <a:pt x="19" y="158"/>
                  <a:pt x="10" y="139"/>
                </a:cubicBezTo>
                <a:cubicBezTo>
                  <a:pt x="1" y="120"/>
                  <a:pt x="2" y="103"/>
                  <a:pt x="2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1" y="101"/>
                  <a:pt x="1" y="101"/>
                </a:cubicBezTo>
                <a:close/>
                <a:moveTo>
                  <a:pt x="108" y="133"/>
                </a:moveTo>
                <a:cubicBezTo>
                  <a:pt x="108" y="108"/>
                  <a:pt x="108" y="108"/>
                  <a:pt x="108" y="108"/>
                </a:cubicBezTo>
                <a:cubicBezTo>
                  <a:pt x="91" y="70"/>
                  <a:pt x="91" y="70"/>
                  <a:pt x="91" y="70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33"/>
                  <a:pt x="123" y="133"/>
                  <a:pt x="123" y="133"/>
                </a:cubicBezTo>
                <a:lnTo>
                  <a:pt x="108" y="133"/>
                </a:lnTo>
                <a:close/>
                <a:moveTo>
                  <a:pt x="241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8" y="70"/>
                  <a:pt x="208" y="70"/>
                  <a:pt x="208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41" y="121"/>
                  <a:pt x="241" y="121"/>
                  <a:pt x="241" y="121"/>
                </a:cubicBezTo>
                <a:lnTo>
                  <a:pt x="241" y="133"/>
                </a:lnTo>
                <a:close/>
                <a:moveTo>
                  <a:pt x="73" y="70"/>
                </a:moveTo>
                <a:cubicBezTo>
                  <a:pt x="86" y="70"/>
                  <a:pt x="86" y="70"/>
                  <a:pt x="86" y="7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1"/>
                  <a:pt x="57" y="104"/>
                  <a:pt x="53" y="96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40" y="70"/>
                  <a:pt x="40" y="70"/>
                  <a:pt x="4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1"/>
                  <a:pt x="69" y="97"/>
                  <a:pt x="73" y="106"/>
                </a:cubicBezTo>
                <a:lnTo>
                  <a:pt x="73" y="70"/>
                </a:lnTo>
                <a:close/>
                <a:moveTo>
                  <a:pt x="166" y="134"/>
                </a:moveTo>
                <a:cubicBezTo>
                  <a:pt x="152" y="134"/>
                  <a:pt x="144" y="126"/>
                  <a:pt x="144" y="111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9"/>
                  <a:pt x="161" y="122"/>
                  <a:pt x="167" y="122"/>
                </a:cubicBezTo>
                <a:cubicBezTo>
                  <a:pt x="172" y="122"/>
                  <a:pt x="175" y="118"/>
                  <a:pt x="175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88" y="70"/>
                  <a:pt x="188" y="70"/>
                  <a:pt x="188" y="70"/>
                </a:cubicBezTo>
                <a:cubicBezTo>
                  <a:pt x="188" y="111"/>
                  <a:pt x="188" y="111"/>
                  <a:pt x="188" y="111"/>
                </a:cubicBezTo>
                <a:cubicBezTo>
                  <a:pt x="188" y="126"/>
                  <a:pt x="181" y="134"/>
                  <a:pt x="166" y="134"/>
                </a:cubicBezTo>
                <a:close/>
                <a:moveTo>
                  <a:pt x="259" y="199"/>
                </a:moveTo>
                <a:cubicBezTo>
                  <a:pt x="267" y="206"/>
                  <a:pt x="267" y="206"/>
                  <a:pt x="267" y="206"/>
                </a:cubicBezTo>
                <a:cubicBezTo>
                  <a:pt x="267" y="206"/>
                  <a:pt x="267" y="206"/>
                  <a:pt x="267" y="206"/>
                </a:cubicBezTo>
                <a:cubicBezTo>
                  <a:pt x="263" y="213"/>
                  <a:pt x="257" y="216"/>
                  <a:pt x="249" y="216"/>
                </a:cubicBezTo>
                <a:cubicBezTo>
                  <a:pt x="236" y="216"/>
                  <a:pt x="229" y="207"/>
                  <a:pt x="229" y="192"/>
                </a:cubicBezTo>
                <a:cubicBezTo>
                  <a:pt x="229" y="174"/>
                  <a:pt x="239" y="168"/>
                  <a:pt x="249" y="168"/>
                </a:cubicBezTo>
                <a:cubicBezTo>
                  <a:pt x="261" y="168"/>
                  <a:pt x="267" y="177"/>
                  <a:pt x="267" y="193"/>
                </a:cubicBezTo>
                <a:cubicBezTo>
                  <a:pt x="267" y="196"/>
                  <a:pt x="267" y="196"/>
                  <a:pt x="267" y="196"/>
                </a:cubicBezTo>
                <a:cubicBezTo>
                  <a:pt x="242" y="196"/>
                  <a:pt x="242" y="196"/>
                  <a:pt x="242" y="196"/>
                </a:cubicBezTo>
                <a:cubicBezTo>
                  <a:pt x="243" y="202"/>
                  <a:pt x="245" y="205"/>
                  <a:pt x="250" y="205"/>
                </a:cubicBezTo>
                <a:cubicBezTo>
                  <a:pt x="254" y="205"/>
                  <a:pt x="257" y="202"/>
                  <a:pt x="259" y="200"/>
                </a:cubicBezTo>
                <a:lnTo>
                  <a:pt x="259" y="199"/>
                </a:lnTo>
                <a:close/>
                <a:moveTo>
                  <a:pt x="242" y="187"/>
                </a:moveTo>
                <a:cubicBezTo>
                  <a:pt x="255" y="187"/>
                  <a:pt x="255" y="187"/>
                  <a:pt x="255" y="187"/>
                </a:cubicBezTo>
                <a:cubicBezTo>
                  <a:pt x="254" y="179"/>
                  <a:pt x="250" y="179"/>
                  <a:pt x="249" y="179"/>
                </a:cubicBezTo>
                <a:cubicBezTo>
                  <a:pt x="245" y="179"/>
                  <a:pt x="243" y="182"/>
                  <a:pt x="242" y="187"/>
                </a:cubicBezTo>
                <a:close/>
                <a:moveTo>
                  <a:pt x="416" y="92"/>
                </a:moveTo>
                <a:cubicBezTo>
                  <a:pt x="420" y="96"/>
                  <a:pt x="422" y="102"/>
                  <a:pt x="422" y="110"/>
                </a:cubicBezTo>
                <a:cubicBezTo>
                  <a:pt x="422" y="128"/>
                  <a:pt x="412" y="134"/>
                  <a:pt x="402" y="134"/>
                </a:cubicBezTo>
                <a:cubicBezTo>
                  <a:pt x="392" y="134"/>
                  <a:pt x="382" y="128"/>
                  <a:pt x="382" y="110"/>
                </a:cubicBezTo>
                <a:cubicBezTo>
                  <a:pt x="382" y="102"/>
                  <a:pt x="384" y="96"/>
                  <a:pt x="388" y="92"/>
                </a:cubicBezTo>
                <a:cubicBezTo>
                  <a:pt x="392" y="88"/>
                  <a:pt x="396" y="86"/>
                  <a:pt x="402" y="86"/>
                </a:cubicBezTo>
                <a:cubicBezTo>
                  <a:pt x="408" y="86"/>
                  <a:pt x="413" y="88"/>
                  <a:pt x="416" y="92"/>
                </a:cubicBezTo>
                <a:close/>
                <a:moveTo>
                  <a:pt x="409" y="110"/>
                </a:moveTo>
                <a:cubicBezTo>
                  <a:pt x="409" y="99"/>
                  <a:pt x="405" y="97"/>
                  <a:pt x="402" y="97"/>
                </a:cubicBezTo>
                <a:cubicBezTo>
                  <a:pt x="398" y="97"/>
                  <a:pt x="396" y="101"/>
                  <a:pt x="396" y="110"/>
                </a:cubicBezTo>
                <a:cubicBezTo>
                  <a:pt x="396" y="122"/>
                  <a:pt x="399" y="123"/>
                  <a:pt x="402" y="123"/>
                </a:cubicBezTo>
                <a:cubicBezTo>
                  <a:pt x="407" y="123"/>
                  <a:pt x="409" y="119"/>
                  <a:pt x="409" y="110"/>
                </a:cubicBezTo>
                <a:close/>
                <a:moveTo>
                  <a:pt x="410" y="180"/>
                </a:moveTo>
                <a:cubicBezTo>
                  <a:pt x="410" y="215"/>
                  <a:pt x="410" y="215"/>
                  <a:pt x="410" y="215"/>
                </a:cubicBezTo>
                <a:cubicBezTo>
                  <a:pt x="397" y="215"/>
                  <a:pt x="397" y="215"/>
                  <a:pt x="397" y="215"/>
                </a:cubicBezTo>
                <a:cubicBezTo>
                  <a:pt x="397" y="184"/>
                  <a:pt x="397" y="184"/>
                  <a:pt x="397" y="184"/>
                </a:cubicBezTo>
                <a:cubicBezTo>
                  <a:pt x="397" y="180"/>
                  <a:pt x="395" y="180"/>
                  <a:pt x="393" y="180"/>
                </a:cubicBezTo>
                <a:cubicBezTo>
                  <a:pt x="391" y="180"/>
                  <a:pt x="389" y="181"/>
                  <a:pt x="386" y="183"/>
                </a:cubicBezTo>
                <a:cubicBezTo>
                  <a:pt x="386" y="215"/>
                  <a:pt x="386" y="215"/>
                  <a:pt x="386" y="215"/>
                </a:cubicBezTo>
                <a:cubicBezTo>
                  <a:pt x="373" y="215"/>
                  <a:pt x="373" y="215"/>
                  <a:pt x="373" y="215"/>
                </a:cubicBezTo>
                <a:cubicBezTo>
                  <a:pt x="373" y="152"/>
                  <a:pt x="373" y="152"/>
                  <a:pt x="373" y="152"/>
                </a:cubicBezTo>
                <a:cubicBezTo>
                  <a:pt x="386" y="150"/>
                  <a:pt x="386" y="150"/>
                  <a:pt x="386" y="150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9" y="171"/>
                  <a:pt x="393" y="168"/>
                  <a:pt x="399" y="168"/>
                </a:cubicBezTo>
                <a:cubicBezTo>
                  <a:pt x="406" y="168"/>
                  <a:pt x="410" y="172"/>
                  <a:pt x="410" y="180"/>
                </a:cubicBezTo>
                <a:close/>
                <a:moveTo>
                  <a:pt x="511" y="124"/>
                </a:moveTo>
                <a:cubicBezTo>
                  <a:pt x="511" y="124"/>
                  <a:pt x="511" y="124"/>
                  <a:pt x="511" y="124"/>
                </a:cubicBezTo>
                <a:cubicBezTo>
                  <a:pt x="507" y="131"/>
                  <a:pt x="501" y="134"/>
                  <a:pt x="493" y="134"/>
                </a:cubicBezTo>
                <a:cubicBezTo>
                  <a:pt x="480" y="134"/>
                  <a:pt x="473" y="125"/>
                  <a:pt x="473" y="110"/>
                </a:cubicBezTo>
                <a:cubicBezTo>
                  <a:pt x="473" y="92"/>
                  <a:pt x="484" y="86"/>
                  <a:pt x="493" y="86"/>
                </a:cubicBezTo>
                <a:cubicBezTo>
                  <a:pt x="505" y="86"/>
                  <a:pt x="511" y="95"/>
                  <a:pt x="511" y="111"/>
                </a:cubicBezTo>
                <a:cubicBezTo>
                  <a:pt x="511" y="114"/>
                  <a:pt x="511" y="114"/>
                  <a:pt x="511" y="114"/>
                </a:cubicBezTo>
                <a:cubicBezTo>
                  <a:pt x="486" y="114"/>
                  <a:pt x="486" y="114"/>
                  <a:pt x="486" y="114"/>
                </a:cubicBezTo>
                <a:cubicBezTo>
                  <a:pt x="487" y="120"/>
                  <a:pt x="489" y="123"/>
                  <a:pt x="494" y="123"/>
                </a:cubicBezTo>
                <a:cubicBezTo>
                  <a:pt x="498" y="123"/>
                  <a:pt x="501" y="120"/>
                  <a:pt x="503" y="118"/>
                </a:cubicBezTo>
                <a:cubicBezTo>
                  <a:pt x="503" y="117"/>
                  <a:pt x="503" y="117"/>
                  <a:pt x="503" y="117"/>
                </a:cubicBezTo>
                <a:lnTo>
                  <a:pt x="511" y="124"/>
                </a:lnTo>
                <a:close/>
                <a:moveTo>
                  <a:pt x="487" y="105"/>
                </a:moveTo>
                <a:cubicBezTo>
                  <a:pt x="499" y="105"/>
                  <a:pt x="499" y="105"/>
                  <a:pt x="499" y="105"/>
                </a:cubicBezTo>
                <a:cubicBezTo>
                  <a:pt x="498" y="97"/>
                  <a:pt x="494" y="97"/>
                  <a:pt x="493" y="97"/>
                </a:cubicBezTo>
                <a:cubicBezTo>
                  <a:pt x="489" y="97"/>
                  <a:pt x="487" y="100"/>
                  <a:pt x="487" y="105"/>
                </a:cubicBezTo>
                <a:close/>
                <a:moveTo>
                  <a:pt x="467" y="98"/>
                </a:move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3" y="133"/>
                  <a:pt x="453" y="133"/>
                </a:cubicBezTo>
                <a:cubicBezTo>
                  <a:pt x="453" y="102"/>
                  <a:pt x="453" y="102"/>
                  <a:pt x="453" y="102"/>
                </a:cubicBezTo>
                <a:cubicBezTo>
                  <a:pt x="453" y="98"/>
                  <a:pt x="452" y="98"/>
                  <a:pt x="450" y="98"/>
                </a:cubicBezTo>
                <a:cubicBezTo>
                  <a:pt x="448" y="98"/>
                  <a:pt x="445" y="99"/>
                  <a:pt x="443" y="102"/>
                </a:cubicBezTo>
                <a:cubicBezTo>
                  <a:pt x="443" y="133"/>
                  <a:pt x="443" y="133"/>
                  <a:pt x="443" y="133"/>
                </a:cubicBezTo>
                <a:cubicBezTo>
                  <a:pt x="429" y="133"/>
                  <a:pt x="429" y="133"/>
                  <a:pt x="429" y="133"/>
                </a:cubicBezTo>
                <a:cubicBezTo>
                  <a:pt x="429" y="87"/>
                  <a:pt x="429" y="87"/>
                  <a:pt x="429" y="87"/>
                </a:cubicBezTo>
                <a:cubicBezTo>
                  <a:pt x="443" y="87"/>
                  <a:pt x="443" y="87"/>
                  <a:pt x="443" y="87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5" y="89"/>
                  <a:pt x="450" y="86"/>
                  <a:pt x="455" y="86"/>
                </a:cubicBezTo>
                <a:cubicBezTo>
                  <a:pt x="463" y="86"/>
                  <a:pt x="467" y="90"/>
                  <a:pt x="467" y="98"/>
                </a:cubicBezTo>
                <a:close/>
                <a:moveTo>
                  <a:pt x="357" y="169"/>
                </a:moveTo>
                <a:cubicBezTo>
                  <a:pt x="366" y="169"/>
                  <a:pt x="366" y="169"/>
                  <a:pt x="366" y="169"/>
                </a:cubicBezTo>
                <a:cubicBezTo>
                  <a:pt x="366" y="179"/>
                  <a:pt x="366" y="179"/>
                  <a:pt x="366" y="179"/>
                </a:cubicBezTo>
                <a:cubicBezTo>
                  <a:pt x="357" y="179"/>
                  <a:pt x="357" y="179"/>
                  <a:pt x="357" y="179"/>
                </a:cubicBezTo>
                <a:cubicBezTo>
                  <a:pt x="357" y="200"/>
                  <a:pt x="357" y="200"/>
                  <a:pt x="357" y="200"/>
                </a:cubicBezTo>
                <a:cubicBezTo>
                  <a:pt x="357" y="204"/>
                  <a:pt x="358" y="205"/>
                  <a:pt x="361" y="205"/>
                </a:cubicBezTo>
                <a:cubicBezTo>
                  <a:pt x="363" y="205"/>
                  <a:pt x="364" y="205"/>
                  <a:pt x="365" y="205"/>
                </a:cubicBezTo>
                <a:cubicBezTo>
                  <a:pt x="366" y="204"/>
                  <a:pt x="366" y="204"/>
                  <a:pt x="366" y="204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4" y="215"/>
                  <a:pt x="360" y="215"/>
                  <a:pt x="357" y="215"/>
                </a:cubicBezTo>
                <a:cubicBezTo>
                  <a:pt x="347" y="215"/>
                  <a:pt x="343" y="212"/>
                  <a:pt x="343" y="203"/>
                </a:cubicBezTo>
                <a:cubicBezTo>
                  <a:pt x="343" y="179"/>
                  <a:pt x="343" y="179"/>
                  <a:pt x="343" y="179"/>
                </a:cubicBezTo>
                <a:cubicBezTo>
                  <a:pt x="337" y="179"/>
                  <a:pt x="337" y="179"/>
                  <a:pt x="337" y="179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43" y="156"/>
                  <a:pt x="343" y="156"/>
                  <a:pt x="343" y="156"/>
                </a:cubicBezTo>
                <a:cubicBezTo>
                  <a:pt x="357" y="154"/>
                  <a:pt x="357" y="154"/>
                  <a:pt x="357" y="154"/>
                </a:cubicBezTo>
                <a:lnTo>
                  <a:pt x="357" y="169"/>
                </a:lnTo>
                <a:close/>
                <a:moveTo>
                  <a:pt x="332" y="98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8" y="102"/>
                  <a:pt x="318" y="102"/>
                  <a:pt x="318" y="102"/>
                </a:cubicBezTo>
                <a:cubicBezTo>
                  <a:pt x="318" y="98"/>
                  <a:pt x="316" y="98"/>
                  <a:pt x="315" y="98"/>
                </a:cubicBezTo>
                <a:cubicBezTo>
                  <a:pt x="313" y="98"/>
                  <a:pt x="310" y="99"/>
                  <a:pt x="307" y="102"/>
                </a:cubicBezTo>
                <a:cubicBezTo>
                  <a:pt x="307" y="133"/>
                  <a:pt x="307" y="133"/>
                  <a:pt x="307" y="133"/>
                </a:cubicBezTo>
                <a:cubicBezTo>
                  <a:pt x="294" y="133"/>
                  <a:pt x="294" y="133"/>
                  <a:pt x="294" y="133"/>
                </a:cubicBezTo>
                <a:cubicBezTo>
                  <a:pt x="294" y="87"/>
                  <a:pt x="294" y="87"/>
                  <a:pt x="294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307" y="92"/>
                  <a:pt x="307" y="92"/>
                  <a:pt x="307" y="92"/>
                </a:cubicBezTo>
                <a:cubicBezTo>
                  <a:pt x="310" y="89"/>
                  <a:pt x="315" y="86"/>
                  <a:pt x="320" y="86"/>
                </a:cubicBezTo>
                <a:cubicBezTo>
                  <a:pt x="328" y="86"/>
                  <a:pt x="332" y="90"/>
                  <a:pt x="332" y="98"/>
                </a:cubicBezTo>
                <a:close/>
                <a:moveTo>
                  <a:pt x="272" y="132"/>
                </a:moveTo>
                <a:cubicBezTo>
                  <a:pt x="272" y="131"/>
                  <a:pt x="271" y="130"/>
                  <a:pt x="271" y="128"/>
                </a:cubicBezTo>
                <a:cubicBezTo>
                  <a:pt x="268" y="132"/>
                  <a:pt x="264" y="133"/>
                  <a:pt x="259" y="133"/>
                </a:cubicBezTo>
                <a:cubicBezTo>
                  <a:pt x="251" y="133"/>
                  <a:pt x="247" y="129"/>
                  <a:pt x="247" y="121"/>
                </a:cubicBezTo>
                <a:cubicBezTo>
                  <a:pt x="247" y="112"/>
                  <a:pt x="255" y="106"/>
                  <a:pt x="271" y="103"/>
                </a:cubicBezTo>
                <a:cubicBezTo>
                  <a:pt x="271" y="102"/>
                  <a:pt x="271" y="102"/>
                  <a:pt x="271" y="102"/>
                </a:cubicBezTo>
                <a:cubicBezTo>
                  <a:pt x="271" y="98"/>
                  <a:pt x="270" y="97"/>
                  <a:pt x="267" y="97"/>
                </a:cubicBezTo>
                <a:cubicBezTo>
                  <a:pt x="263" y="97"/>
                  <a:pt x="258" y="100"/>
                  <a:pt x="256" y="102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9" y="93"/>
                  <a:pt x="249" y="93"/>
                  <a:pt x="249" y="93"/>
                </a:cubicBezTo>
                <a:cubicBezTo>
                  <a:pt x="255" y="89"/>
                  <a:pt x="262" y="86"/>
                  <a:pt x="270" y="86"/>
                </a:cubicBezTo>
                <a:cubicBezTo>
                  <a:pt x="280" y="86"/>
                  <a:pt x="285" y="91"/>
                  <a:pt x="285" y="102"/>
                </a:cubicBezTo>
                <a:cubicBezTo>
                  <a:pt x="285" y="121"/>
                  <a:pt x="285" y="121"/>
                  <a:pt x="285" y="121"/>
                </a:cubicBezTo>
                <a:cubicBezTo>
                  <a:pt x="285" y="127"/>
                  <a:pt x="285" y="130"/>
                  <a:pt x="286" y="132"/>
                </a:cubicBezTo>
                <a:cubicBezTo>
                  <a:pt x="286" y="133"/>
                  <a:pt x="286" y="133"/>
                  <a:pt x="286" y="133"/>
                </a:cubicBezTo>
                <a:cubicBezTo>
                  <a:pt x="272" y="133"/>
                  <a:pt x="272" y="133"/>
                  <a:pt x="272" y="133"/>
                </a:cubicBezTo>
                <a:lnTo>
                  <a:pt x="272" y="132"/>
                </a:lnTo>
                <a:close/>
                <a:moveTo>
                  <a:pt x="271" y="111"/>
                </a:moveTo>
                <a:cubicBezTo>
                  <a:pt x="262" y="113"/>
                  <a:pt x="261" y="116"/>
                  <a:pt x="261" y="119"/>
                </a:cubicBezTo>
                <a:cubicBezTo>
                  <a:pt x="261" y="121"/>
                  <a:pt x="262" y="123"/>
                  <a:pt x="264" y="123"/>
                </a:cubicBezTo>
                <a:cubicBezTo>
                  <a:pt x="267" y="123"/>
                  <a:pt x="269" y="122"/>
                  <a:pt x="271" y="120"/>
                </a:cubicBezTo>
                <a:lnTo>
                  <a:pt x="271" y="111"/>
                </a:lnTo>
                <a:close/>
                <a:moveTo>
                  <a:pt x="310" y="214"/>
                </a:moveTo>
                <a:cubicBezTo>
                  <a:pt x="311" y="215"/>
                  <a:pt x="311" y="215"/>
                  <a:pt x="311" y="215"/>
                </a:cubicBezTo>
                <a:cubicBezTo>
                  <a:pt x="297" y="215"/>
                  <a:pt x="297" y="215"/>
                  <a:pt x="297" y="215"/>
                </a:cubicBezTo>
                <a:cubicBezTo>
                  <a:pt x="297" y="214"/>
                  <a:pt x="297" y="214"/>
                  <a:pt x="297" y="214"/>
                </a:cubicBezTo>
                <a:cubicBezTo>
                  <a:pt x="296" y="213"/>
                  <a:pt x="296" y="212"/>
                  <a:pt x="296" y="210"/>
                </a:cubicBezTo>
                <a:cubicBezTo>
                  <a:pt x="293" y="214"/>
                  <a:pt x="289" y="215"/>
                  <a:pt x="283" y="215"/>
                </a:cubicBezTo>
                <a:cubicBezTo>
                  <a:pt x="276" y="215"/>
                  <a:pt x="272" y="211"/>
                  <a:pt x="272" y="203"/>
                </a:cubicBezTo>
                <a:cubicBezTo>
                  <a:pt x="272" y="194"/>
                  <a:pt x="280" y="188"/>
                  <a:pt x="296" y="185"/>
                </a:cubicBezTo>
                <a:cubicBezTo>
                  <a:pt x="296" y="183"/>
                  <a:pt x="296" y="183"/>
                  <a:pt x="296" y="183"/>
                </a:cubicBezTo>
                <a:cubicBezTo>
                  <a:pt x="296" y="180"/>
                  <a:pt x="295" y="179"/>
                  <a:pt x="292" y="179"/>
                </a:cubicBezTo>
                <a:cubicBezTo>
                  <a:pt x="287" y="179"/>
                  <a:pt x="283" y="182"/>
                  <a:pt x="280" y="184"/>
                </a:cubicBezTo>
                <a:cubicBezTo>
                  <a:pt x="280" y="184"/>
                  <a:pt x="280" y="184"/>
                  <a:pt x="280" y="184"/>
                </a:cubicBezTo>
                <a:cubicBezTo>
                  <a:pt x="273" y="176"/>
                  <a:pt x="273" y="176"/>
                  <a:pt x="273" y="176"/>
                </a:cubicBezTo>
                <a:cubicBezTo>
                  <a:pt x="274" y="175"/>
                  <a:pt x="274" y="175"/>
                  <a:pt x="274" y="175"/>
                </a:cubicBezTo>
                <a:cubicBezTo>
                  <a:pt x="279" y="171"/>
                  <a:pt x="286" y="168"/>
                  <a:pt x="294" y="168"/>
                </a:cubicBezTo>
                <a:cubicBezTo>
                  <a:pt x="305" y="168"/>
                  <a:pt x="309" y="173"/>
                  <a:pt x="309" y="183"/>
                </a:cubicBezTo>
                <a:cubicBezTo>
                  <a:pt x="309" y="203"/>
                  <a:pt x="309" y="203"/>
                  <a:pt x="309" y="203"/>
                </a:cubicBezTo>
                <a:cubicBezTo>
                  <a:pt x="309" y="209"/>
                  <a:pt x="310" y="212"/>
                  <a:pt x="310" y="214"/>
                </a:cubicBezTo>
                <a:close/>
                <a:moveTo>
                  <a:pt x="296" y="193"/>
                </a:moveTo>
                <a:cubicBezTo>
                  <a:pt x="286" y="195"/>
                  <a:pt x="285" y="198"/>
                  <a:pt x="285" y="201"/>
                </a:cubicBezTo>
                <a:cubicBezTo>
                  <a:pt x="285" y="203"/>
                  <a:pt x="286" y="205"/>
                  <a:pt x="289" y="205"/>
                </a:cubicBezTo>
                <a:cubicBezTo>
                  <a:pt x="291" y="205"/>
                  <a:pt x="294" y="204"/>
                  <a:pt x="296" y="201"/>
                </a:cubicBezTo>
                <a:lnTo>
                  <a:pt x="296" y="193"/>
                </a:lnTo>
                <a:close/>
                <a:moveTo>
                  <a:pt x="318" y="159"/>
                </a:moveTo>
                <a:cubicBezTo>
                  <a:pt x="332" y="157"/>
                  <a:pt x="332" y="157"/>
                  <a:pt x="332" y="157"/>
                </a:cubicBezTo>
                <a:cubicBezTo>
                  <a:pt x="332" y="215"/>
                  <a:pt x="332" y="215"/>
                  <a:pt x="332" y="215"/>
                </a:cubicBezTo>
                <a:cubicBezTo>
                  <a:pt x="318" y="215"/>
                  <a:pt x="318" y="215"/>
                  <a:pt x="318" y="215"/>
                </a:cubicBezTo>
                <a:lnTo>
                  <a:pt x="318" y="159"/>
                </a:lnTo>
                <a:close/>
                <a:moveTo>
                  <a:pt x="208" y="153"/>
                </a:moveTo>
                <a:cubicBezTo>
                  <a:pt x="222" y="153"/>
                  <a:pt x="222" y="153"/>
                  <a:pt x="222" y="153"/>
                </a:cubicBezTo>
                <a:cubicBezTo>
                  <a:pt x="222" y="215"/>
                  <a:pt x="222" y="215"/>
                  <a:pt x="222" y="215"/>
                </a:cubicBezTo>
                <a:cubicBezTo>
                  <a:pt x="208" y="215"/>
                  <a:pt x="208" y="215"/>
                  <a:pt x="208" y="215"/>
                </a:cubicBezTo>
                <a:cubicBezTo>
                  <a:pt x="208" y="188"/>
                  <a:pt x="208" y="188"/>
                  <a:pt x="208" y="18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74" y="215"/>
                  <a:pt x="174" y="215"/>
                  <a:pt x="174" y="215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08" y="176"/>
                  <a:pt x="208" y="176"/>
                </a:cubicBezTo>
                <a:lnTo>
                  <a:pt x="208" y="153"/>
                </a:lnTo>
                <a:close/>
                <a:moveTo>
                  <a:pt x="342" y="130"/>
                </a:moveTo>
                <a:cubicBezTo>
                  <a:pt x="340" y="129"/>
                  <a:pt x="339" y="127"/>
                  <a:pt x="339" y="124"/>
                </a:cubicBezTo>
                <a:cubicBezTo>
                  <a:pt x="339" y="122"/>
                  <a:pt x="341" y="118"/>
                  <a:pt x="345" y="116"/>
                </a:cubicBezTo>
                <a:cubicBezTo>
                  <a:pt x="341" y="113"/>
                  <a:pt x="339" y="108"/>
                  <a:pt x="339" y="103"/>
                </a:cubicBezTo>
                <a:cubicBezTo>
                  <a:pt x="339" y="93"/>
                  <a:pt x="346" y="86"/>
                  <a:pt x="357" y="86"/>
                </a:cubicBezTo>
                <a:cubicBezTo>
                  <a:pt x="362" y="86"/>
                  <a:pt x="367" y="88"/>
                  <a:pt x="370" y="90"/>
                </a:cubicBezTo>
                <a:cubicBezTo>
                  <a:pt x="372" y="88"/>
                  <a:pt x="376" y="86"/>
                  <a:pt x="379" y="86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0" y="98"/>
                  <a:pt x="380" y="98"/>
                  <a:pt x="380" y="98"/>
                </a:cubicBezTo>
                <a:cubicBezTo>
                  <a:pt x="379" y="98"/>
                  <a:pt x="379" y="98"/>
                  <a:pt x="379" y="98"/>
                </a:cubicBezTo>
                <a:cubicBezTo>
                  <a:pt x="378" y="98"/>
                  <a:pt x="376" y="98"/>
                  <a:pt x="374" y="98"/>
                </a:cubicBezTo>
                <a:cubicBezTo>
                  <a:pt x="375" y="100"/>
                  <a:pt x="375" y="101"/>
                  <a:pt x="375" y="103"/>
                </a:cubicBezTo>
                <a:cubicBezTo>
                  <a:pt x="375" y="113"/>
                  <a:pt x="368" y="120"/>
                  <a:pt x="357" y="120"/>
                </a:cubicBezTo>
                <a:cubicBezTo>
                  <a:pt x="355" y="120"/>
                  <a:pt x="353" y="119"/>
                  <a:pt x="351" y="119"/>
                </a:cubicBezTo>
                <a:cubicBezTo>
                  <a:pt x="351" y="120"/>
                  <a:pt x="351" y="120"/>
                  <a:pt x="351" y="120"/>
                </a:cubicBezTo>
                <a:cubicBezTo>
                  <a:pt x="351" y="121"/>
                  <a:pt x="351" y="122"/>
                  <a:pt x="354" y="122"/>
                </a:cubicBezTo>
                <a:cubicBezTo>
                  <a:pt x="360" y="123"/>
                  <a:pt x="360" y="123"/>
                  <a:pt x="360" y="123"/>
                </a:cubicBezTo>
                <a:cubicBezTo>
                  <a:pt x="374" y="124"/>
                  <a:pt x="379" y="127"/>
                  <a:pt x="379" y="135"/>
                </a:cubicBezTo>
                <a:cubicBezTo>
                  <a:pt x="379" y="144"/>
                  <a:pt x="370" y="149"/>
                  <a:pt x="356" y="149"/>
                </a:cubicBezTo>
                <a:cubicBezTo>
                  <a:pt x="342" y="149"/>
                  <a:pt x="336" y="146"/>
                  <a:pt x="336" y="139"/>
                </a:cubicBezTo>
                <a:cubicBezTo>
                  <a:pt x="336" y="135"/>
                  <a:pt x="338" y="132"/>
                  <a:pt x="342" y="130"/>
                </a:cubicBezTo>
                <a:close/>
                <a:moveTo>
                  <a:pt x="352" y="103"/>
                </a:moveTo>
                <a:cubicBezTo>
                  <a:pt x="352" y="106"/>
                  <a:pt x="352" y="111"/>
                  <a:pt x="357" y="111"/>
                </a:cubicBezTo>
                <a:cubicBezTo>
                  <a:pt x="360" y="111"/>
                  <a:pt x="362" y="108"/>
                  <a:pt x="362" y="103"/>
                </a:cubicBezTo>
                <a:cubicBezTo>
                  <a:pt x="362" y="100"/>
                  <a:pt x="361" y="96"/>
                  <a:pt x="357" y="96"/>
                </a:cubicBezTo>
                <a:cubicBezTo>
                  <a:pt x="352" y="96"/>
                  <a:pt x="352" y="101"/>
                  <a:pt x="352" y="103"/>
                </a:cubicBezTo>
                <a:close/>
                <a:moveTo>
                  <a:pt x="348" y="137"/>
                </a:moveTo>
                <a:cubicBezTo>
                  <a:pt x="348" y="140"/>
                  <a:pt x="350" y="142"/>
                  <a:pt x="357" y="142"/>
                </a:cubicBezTo>
                <a:cubicBezTo>
                  <a:pt x="363" y="142"/>
                  <a:pt x="366" y="140"/>
                  <a:pt x="366" y="137"/>
                </a:cubicBezTo>
                <a:cubicBezTo>
                  <a:pt x="366" y="135"/>
                  <a:pt x="366" y="134"/>
                  <a:pt x="358" y="134"/>
                </a:cubicBezTo>
                <a:cubicBezTo>
                  <a:pt x="351" y="133"/>
                  <a:pt x="351" y="133"/>
                  <a:pt x="351" y="133"/>
                </a:cubicBezTo>
                <a:cubicBezTo>
                  <a:pt x="351" y="133"/>
                  <a:pt x="350" y="133"/>
                  <a:pt x="350" y="133"/>
                </a:cubicBezTo>
                <a:cubicBezTo>
                  <a:pt x="349" y="134"/>
                  <a:pt x="348" y="136"/>
                  <a:pt x="348" y="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70653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7363" y="1949471"/>
            <a:ext cx="10685412" cy="4088141"/>
          </a:xfrm>
        </p:spPr>
        <p:txBody>
          <a:bodyPr anchor="b" anchorCtr="0">
            <a:noAutofit/>
          </a:bodyPr>
          <a:lstStyle>
            <a:lvl1pPr algn="l">
              <a:defRPr sz="7200" b="1" cap="all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4" name="Freeform 5"/>
          <p:cNvSpPr>
            <a:spLocks noEditPoints="1"/>
          </p:cNvSpPr>
          <p:nvPr userDrawn="1"/>
        </p:nvSpPr>
        <p:spPr bwMode="auto">
          <a:xfrm>
            <a:off x="10559823" y="6163226"/>
            <a:ext cx="1022352" cy="446447"/>
          </a:xfrm>
          <a:custGeom>
            <a:avLst/>
            <a:gdLst>
              <a:gd name="T0" fmla="*/ 32 w 511"/>
              <a:gd name="T1" fmla="*/ 39 h 221"/>
              <a:gd name="T2" fmla="*/ 106 w 511"/>
              <a:gd name="T3" fmla="*/ 0 h 221"/>
              <a:gd name="T4" fmla="*/ 188 w 511"/>
              <a:gd name="T5" fmla="*/ 44 h 221"/>
              <a:gd name="T6" fmla="*/ 139 w 511"/>
              <a:gd name="T7" fmla="*/ 208 h 221"/>
              <a:gd name="T8" fmla="*/ 161 w 511"/>
              <a:gd name="T9" fmla="*/ 194 h 221"/>
              <a:gd name="T10" fmla="*/ 2 w 511"/>
              <a:gd name="T11" fmla="*/ 101 h 221"/>
              <a:gd name="T12" fmla="*/ 91 w 511"/>
              <a:gd name="T13" fmla="*/ 70 h 221"/>
              <a:gd name="T14" fmla="*/ 123 w 511"/>
              <a:gd name="T15" fmla="*/ 108 h 221"/>
              <a:gd name="T16" fmla="*/ 208 w 511"/>
              <a:gd name="T17" fmla="*/ 70 h 221"/>
              <a:gd name="T18" fmla="*/ 73 w 511"/>
              <a:gd name="T19" fmla="*/ 70 h 221"/>
              <a:gd name="T20" fmla="*/ 53 w 511"/>
              <a:gd name="T21" fmla="*/ 96 h 221"/>
              <a:gd name="T22" fmla="*/ 54 w 511"/>
              <a:gd name="T23" fmla="*/ 70 h 221"/>
              <a:gd name="T24" fmla="*/ 144 w 511"/>
              <a:gd name="T25" fmla="*/ 70 h 221"/>
              <a:gd name="T26" fmla="*/ 175 w 511"/>
              <a:gd name="T27" fmla="*/ 70 h 221"/>
              <a:gd name="T28" fmla="*/ 267 w 511"/>
              <a:gd name="T29" fmla="*/ 206 h 221"/>
              <a:gd name="T30" fmla="*/ 267 w 511"/>
              <a:gd name="T31" fmla="*/ 193 h 221"/>
              <a:gd name="T32" fmla="*/ 259 w 511"/>
              <a:gd name="T33" fmla="*/ 199 h 221"/>
              <a:gd name="T34" fmla="*/ 416 w 511"/>
              <a:gd name="T35" fmla="*/ 92 h 221"/>
              <a:gd name="T36" fmla="*/ 402 w 511"/>
              <a:gd name="T37" fmla="*/ 86 h 221"/>
              <a:gd name="T38" fmla="*/ 402 w 511"/>
              <a:gd name="T39" fmla="*/ 123 h 221"/>
              <a:gd name="T40" fmla="*/ 397 w 511"/>
              <a:gd name="T41" fmla="*/ 184 h 221"/>
              <a:gd name="T42" fmla="*/ 373 w 511"/>
              <a:gd name="T43" fmla="*/ 152 h 221"/>
              <a:gd name="T44" fmla="*/ 511 w 511"/>
              <a:gd name="T45" fmla="*/ 124 h 221"/>
              <a:gd name="T46" fmla="*/ 511 w 511"/>
              <a:gd name="T47" fmla="*/ 111 h 221"/>
              <a:gd name="T48" fmla="*/ 503 w 511"/>
              <a:gd name="T49" fmla="*/ 117 h 221"/>
              <a:gd name="T50" fmla="*/ 487 w 511"/>
              <a:gd name="T51" fmla="*/ 105 h 221"/>
              <a:gd name="T52" fmla="*/ 450 w 511"/>
              <a:gd name="T53" fmla="*/ 98 h 221"/>
              <a:gd name="T54" fmla="*/ 443 w 511"/>
              <a:gd name="T55" fmla="*/ 87 h 221"/>
              <a:gd name="T56" fmla="*/ 366 w 511"/>
              <a:gd name="T57" fmla="*/ 169 h 221"/>
              <a:gd name="T58" fmla="*/ 365 w 511"/>
              <a:gd name="T59" fmla="*/ 205 h 221"/>
              <a:gd name="T60" fmla="*/ 343 w 511"/>
              <a:gd name="T61" fmla="*/ 203 h 221"/>
              <a:gd name="T62" fmla="*/ 343 w 511"/>
              <a:gd name="T63" fmla="*/ 156 h 221"/>
              <a:gd name="T64" fmla="*/ 318 w 511"/>
              <a:gd name="T65" fmla="*/ 133 h 221"/>
              <a:gd name="T66" fmla="*/ 294 w 511"/>
              <a:gd name="T67" fmla="*/ 133 h 221"/>
              <a:gd name="T68" fmla="*/ 332 w 511"/>
              <a:gd name="T69" fmla="*/ 98 h 221"/>
              <a:gd name="T70" fmla="*/ 271 w 511"/>
              <a:gd name="T71" fmla="*/ 103 h 221"/>
              <a:gd name="T72" fmla="*/ 249 w 511"/>
              <a:gd name="T73" fmla="*/ 94 h 221"/>
              <a:gd name="T74" fmla="*/ 286 w 511"/>
              <a:gd name="T75" fmla="*/ 132 h 221"/>
              <a:gd name="T76" fmla="*/ 261 w 511"/>
              <a:gd name="T77" fmla="*/ 119 h 221"/>
              <a:gd name="T78" fmla="*/ 311 w 511"/>
              <a:gd name="T79" fmla="*/ 215 h 221"/>
              <a:gd name="T80" fmla="*/ 272 w 511"/>
              <a:gd name="T81" fmla="*/ 203 h 221"/>
              <a:gd name="T82" fmla="*/ 280 w 511"/>
              <a:gd name="T83" fmla="*/ 184 h 221"/>
              <a:gd name="T84" fmla="*/ 309 w 511"/>
              <a:gd name="T85" fmla="*/ 203 h 221"/>
              <a:gd name="T86" fmla="*/ 296 w 511"/>
              <a:gd name="T87" fmla="*/ 201 h 221"/>
              <a:gd name="T88" fmla="*/ 318 w 511"/>
              <a:gd name="T89" fmla="*/ 215 h 221"/>
              <a:gd name="T90" fmla="*/ 208 w 511"/>
              <a:gd name="T91" fmla="*/ 215 h 221"/>
              <a:gd name="T92" fmla="*/ 174 w 511"/>
              <a:gd name="T93" fmla="*/ 153 h 221"/>
              <a:gd name="T94" fmla="*/ 342 w 511"/>
              <a:gd name="T95" fmla="*/ 130 h 221"/>
              <a:gd name="T96" fmla="*/ 370 w 511"/>
              <a:gd name="T97" fmla="*/ 90 h 221"/>
              <a:gd name="T98" fmla="*/ 374 w 511"/>
              <a:gd name="T99" fmla="*/ 98 h 221"/>
              <a:gd name="T100" fmla="*/ 354 w 511"/>
              <a:gd name="T101" fmla="*/ 122 h 221"/>
              <a:gd name="T102" fmla="*/ 342 w 511"/>
              <a:gd name="T103" fmla="*/ 130 h 221"/>
              <a:gd name="T104" fmla="*/ 352 w 511"/>
              <a:gd name="T105" fmla="*/ 103 h 221"/>
              <a:gd name="T106" fmla="*/ 351 w 511"/>
              <a:gd name="T107" fmla="*/ 13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1" h="221">
                <a:moveTo>
                  <a:pt x="188" y="44"/>
                </a:moveTo>
                <a:cubicBezTo>
                  <a:pt x="188" y="44"/>
                  <a:pt x="187" y="44"/>
                  <a:pt x="186" y="43"/>
                </a:cubicBezTo>
                <a:cubicBezTo>
                  <a:pt x="185" y="42"/>
                  <a:pt x="179" y="36"/>
                  <a:pt x="169" y="30"/>
                </a:cubicBezTo>
                <a:cubicBezTo>
                  <a:pt x="159" y="24"/>
                  <a:pt x="137" y="13"/>
                  <a:pt x="107" y="13"/>
                </a:cubicBezTo>
                <a:cubicBezTo>
                  <a:pt x="71" y="13"/>
                  <a:pt x="47" y="27"/>
                  <a:pt x="32" y="39"/>
                </a:cubicBezTo>
                <a:cubicBezTo>
                  <a:pt x="18" y="51"/>
                  <a:pt x="11" y="65"/>
                  <a:pt x="11" y="66"/>
                </a:cubicBezTo>
                <a:cubicBezTo>
                  <a:pt x="11" y="66"/>
                  <a:pt x="11" y="66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5"/>
                  <a:pt x="17" y="49"/>
                  <a:pt x="30" y="35"/>
                </a:cubicBezTo>
                <a:cubicBezTo>
                  <a:pt x="43" y="20"/>
                  <a:pt x="69" y="0"/>
                  <a:pt x="106" y="0"/>
                </a:cubicBezTo>
                <a:cubicBezTo>
                  <a:pt x="142" y="0"/>
                  <a:pt x="165" y="19"/>
                  <a:pt x="173" y="26"/>
                </a:cubicBezTo>
                <a:cubicBezTo>
                  <a:pt x="180" y="33"/>
                  <a:pt x="186" y="41"/>
                  <a:pt x="187" y="42"/>
                </a:cubicBezTo>
                <a:cubicBezTo>
                  <a:pt x="188" y="43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ubicBezTo>
                  <a:pt x="188" y="44"/>
                  <a:pt x="188" y="44"/>
                  <a:pt x="188" y="44"/>
                </a:cubicBezTo>
                <a:close/>
                <a:moveTo>
                  <a:pt x="1" y="101"/>
                </a:moveTo>
                <a:cubicBezTo>
                  <a:pt x="1" y="101"/>
                  <a:pt x="1" y="101"/>
                  <a:pt x="1" y="102"/>
                </a:cubicBezTo>
                <a:cubicBezTo>
                  <a:pt x="1" y="103"/>
                  <a:pt x="0" y="117"/>
                  <a:pt x="3" y="134"/>
                </a:cubicBezTo>
                <a:cubicBezTo>
                  <a:pt x="8" y="157"/>
                  <a:pt x="22" y="186"/>
                  <a:pt x="54" y="203"/>
                </a:cubicBezTo>
                <a:cubicBezTo>
                  <a:pt x="87" y="221"/>
                  <a:pt x="120" y="216"/>
                  <a:pt x="139" y="208"/>
                </a:cubicBezTo>
                <a:cubicBezTo>
                  <a:pt x="153" y="202"/>
                  <a:pt x="157" y="198"/>
                  <a:pt x="159" y="196"/>
                </a:cubicBezTo>
                <a:cubicBezTo>
                  <a:pt x="160" y="196"/>
                  <a:pt x="161" y="195"/>
                  <a:pt x="161" y="195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2" y="194"/>
                </a:cubicBezTo>
                <a:cubicBezTo>
                  <a:pt x="162" y="194"/>
                  <a:pt x="162" y="194"/>
                  <a:pt x="161" y="194"/>
                </a:cubicBezTo>
                <a:cubicBezTo>
                  <a:pt x="160" y="195"/>
                  <a:pt x="146" y="201"/>
                  <a:pt x="129" y="203"/>
                </a:cubicBezTo>
                <a:cubicBezTo>
                  <a:pt x="111" y="205"/>
                  <a:pt x="87" y="204"/>
                  <a:pt x="62" y="191"/>
                </a:cubicBezTo>
                <a:cubicBezTo>
                  <a:pt x="36" y="178"/>
                  <a:pt x="19" y="158"/>
                  <a:pt x="10" y="139"/>
                </a:cubicBezTo>
                <a:cubicBezTo>
                  <a:pt x="1" y="120"/>
                  <a:pt x="2" y="103"/>
                  <a:pt x="2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1" y="101"/>
                  <a:pt x="1" y="101"/>
                </a:cubicBezTo>
                <a:close/>
                <a:moveTo>
                  <a:pt x="108" y="133"/>
                </a:moveTo>
                <a:cubicBezTo>
                  <a:pt x="108" y="108"/>
                  <a:pt x="108" y="108"/>
                  <a:pt x="108" y="108"/>
                </a:cubicBezTo>
                <a:cubicBezTo>
                  <a:pt x="91" y="70"/>
                  <a:pt x="91" y="70"/>
                  <a:pt x="91" y="70"/>
                </a:cubicBezTo>
                <a:cubicBezTo>
                  <a:pt x="105" y="70"/>
                  <a:pt x="105" y="70"/>
                  <a:pt x="105" y="70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27" y="70"/>
                  <a:pt x="127" y="70"/>
                  <a:pt x="127" y="70"/>
                </a:cubicBezTo>
                <a:cubicBezTo>
                  <a:pt x="140" y="70"/>
                  <a:pt x="140" y="70"/>
                  <a:pt x="140" y="70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33"/>
                  <a:pt x="123" y="133"/>
                  <a:pt x="123" y="133"/>
                </a:cubicBezTo>
                <a:lnTo>
                  <a:pt x="108" y="133"/>
                </a:lnTo>
                <a:close/>
                <a:moveTo>
                  <a:pt x="241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8" y="70"/>
                  <a:pt x="208" y="70"/>
                  <a:pt x="208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41" y="121"/>
                  <a:pt x="241" y="121"/>
                  <a:pt x="241" y="121"/>
                </a:cubicBezTo>
                <a:lnTo>
                  <a:pt x="241" y="133"/>
                </a:lnTo>
                <a:close/>
                <a:moveTo>
                  <a:pt x="73" y="70"/>
                </a:moveTo>
                <a:cubicBezTo>
                  <a:pt x="86" y="70"/>
                  <a:pt x="86" y="70"/>
                  <a:pt x="86" y="7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131"/>
                  <a:pt x="57" y="104"/>
                  <a:pt x="53" y="96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40" y="70"/>
                  <a:pt x="40" y="70"/>
                  <a:pt x="40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1"/>
                  <a:pt x="69" y="97"/>
                  <a:pt x="73" y="106"/>
                </a:cubicBezTo>
                <a:lnTo>
                  <a:pt x="73" y="70"/>
                </a:lnTo>
                <a:close/>
                <a:moveTo>
                  <a:pt x="166" y="134"/>
                </a:moveTo>
                <a:cubicBezTo>
                  <a:pt x="152" y="134"/>
                  <a:pt x="144" y="126"/>
                  <a:pt x="144" y="111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9"/>
                  <a:pt x="161" y="122"/>
                  <a:pt x="167" y="122"/>
                </a:cubicBezTo>
                <a:cubicBezTo>
                  <a:pt x="172" y="122"/>
                  <a:pt x="175" y="118"/>
                  <a:pt x="175" y="110"/>
                </a:cubicBezTo>
                <a:cubicBezTo>
                  <a:pt x="175" y="70"/>
                  <a:pt x="175" y="70"/>
                  <a:pt x="175" y="70"/>
                </a:cubicBezTo>
                <a:cubicBezTo>
                  <a:pt x="188" y="70"/>
                  <a:pt x="188" y="70"/>
                  <a:pt x="188" y="70"/>
                </a:cubicBezTo>
                <a:cubicBezTo>
                  <a:pt x="188" y="111"/>
                  <a:pt x="188" y="111"/>
                  <a:pt x="188" y="111"/>
                </a:cubicBezTo>
                <a:cubicBezTo>
                  <a:pt x="188" y="126"/>
                  <a:pt x="181" y="134"/>
                  <a:pt x="166" y="134"/>
                </a:cubicBezTo>
                <a:close/>
                <a:moveTo>
                  <a:pt x="259" y="199"/>
                </a:moveTo>
                <a:cubicBezTo>
                  <a:pt x="267" y="206"/>
                  <a:pt x="267" y="206"/>
                  <a:pt x="267" y="206"/>
                </a:cubicBezTo>
                <a:cubicBezTo>
                  <a:pt x="267" y="206"/>
                  <a:pt x="267" y="206"/>
                  <a:pt x="267" y="206"/>
                </a:cubicBezTo>
                <a:cubicBezTo>
                  <a:pt x="263" y="213"/>
                  <a:pt x="257" y="216"/>
                  <a:pt x="249" y="216"/>
                </a:cubicBezTo>
                <a:cubicBezTo>
                  <a:pt x="236" y="216"/>
                  <a:pt x="229" y="207"/>
                  <a:pt x="229" y="192"/>
                </a:cubicBezTo>
                <a:cubicBezTo>
                  <a:pt x="229" y="174"/>
                  <a:pt x="239" y="168"/>
                  <a:pt x="249" y="168"/>
                </a:cubicBezTo>
                <a:cubicBezTo>
                  <a:pt x="261" y="168"/>
                  <a:pt x="267" y="177"/>
                  <a:pt x="267" y="193"/>
                </a:cubicBezTo>
                <a:cubicBezTo>
                  <a:pt x="267" y="196"/>
                  <a:pt x="267" y="196"/>
                  <a:pt x="267" y="196"/>
                </a:cubicBezTo>
                <a:cubicBezTo>
                  <a:pt x="242" y="196"/>
                  <a:pt x="242" y="196"/>
                  <a:pt x="242" y="196"/>
                </a:cubicBezTo>
                <a:cubicBezTo>
                  <a:pt x="243" y="202"/>
                  <a:pt x="245" y="205"/>
                  <a:pt x="250" y="205"/>
                </a:cubicBezTo>
                <a:cubicBezTo>
                  <a:pt x="254" y="205"/>
                  <a:pt x="257" y="202"/>
                  <a:pt x="259" y="200"/>
                </a:cubicBezTo>
                <a:lnTo>
                  <a:pt x="259" y="199"/>
                </a:lnTo>
                <a:close/>
                <a:moveTo>
                  <a:pt x="242" y="187"/>
                </a:moveTo>
                <a:cubicBezTo>
                  <a:pt x="255" y="187"/>
                  <a:pt x="255" y="187"/>
                  <a:pt x="255" y="187"/>
                </a:cubicBezTo>
                <a:cubicBezTo>
                  <a:pt x="254" y="179"/>
                  <a:pt x="250" y="179"/>
                  <a:pt x="249" y="179"/>
                </a:cubicBezTo>
                <a:cubicBezTo>
                  <a:pt x="245" y="179"/>
                  <a:pt x="243" y="182"/>
                  <a:pt x="242" y="187"/>
                </a:cubicBezTo>
                <a:close/>
                <a:moveTo>
                  <a:pt x="416" y="92"/>
                </a:moveTo>
                <a:cubicBezTo>
                  <a:pt x="420" y="96"/>
                  <a:pt x="422" y="102"/>
                  <a:pt x="422" y="110"/>
                </a:cubicBezTo>
                <a:cubicBezTo>
                  <a:pt x="422" y="128"/>
                  <a:pt x="412" y="134"/>
                  <a:pt x="402" y="134"/>
                </a:cubicBezTo>
                <a:cubicBezTo>
                  <a:pt x="392" y="134"/>
                  <a:pt x="382" y="128"/>
                  <a:pt x="382" y="110"/>
                </a:cubicBezTo>
                <a:cubicBezTo>
                  <a:pt x="382" y="102"/>
                  <a:pt x="384" y="96"/>
                  <a:pt x="388" y="92"/>
                </a:cubicBezTo>
                <a:cubicBezTo>
                  <a:pt x="392" y="88"/>
                  <a:pt x="396" y="86"/>
                  <a:pt x="402" y="86"/>
                </a:cubicBezTo>
                <a:cubicBezTo>
                  <a:pt x="408" y="86"/>
                  <a:pt x="413" y="88"/>
                  <a:pt x="416" y="92"/>
                </a:cubicBezTo>
                <a:close/>
                <a:moveTo>
                  <a:pt x="409" y="110"/>
                </a:moveTo>
                <a:cubicBezTo>
                  <a:pt x="409" y="99"/>
                  <a:pt x="405" y="97"/>
                  <a:pt x="402" y="97"/>
                </a:cubicBezTo>
                <a:cubicBezTo>
                  <a:pt x="398" y="97"/>
                  <a:pt x="396" y="101"/>
                  <a:pt x="396" y="110"/>
                </a:cubicBezTo>
                <a:cubicBezTo>
                  <a:pt x="396" y="122"/>
                  <a:pt x="399" y="123"/>
                  <a:pt x="402" y="123"/>
                </a:cubicBezTo>
                <a:cubicBezTo>
                  <a:pt x="407" y="123"/>
                  <a:pt x="409" y="119"/>
                  <a:pt x="409" y="110"/>
                </a:cubicBezTo>
                <a:close/>
                <a:moveTo>
                  <a:pt x="410" y="180"/>
                </a:moveTo>
                <a:cubicBezTo>
                  <a:pt x="410" y="215"/>
                  <a:pt x="410" y="215"/>
                  <a:pt x="410" y="215"/>
                </a:cubicBezTo>
                <a:cubicBezTo>
                  <a:pt x="397" y="215"/>
                  <a:pt x="397" y="215"/>
                  <a:pt x="397" y="215"/>
                </a:cubicBezTo>
                <a:cubicBezTo>
                  <a:pt x="397" y="184"/>
                  <a:pt x="397" y="184"/>
                  <a:pt x="397" y="184"/>
                </a:cubicBezTo>
                <a:cubicBezTo>
                  <a:pt x="397" y="180"/>
                  <a:pt x="395" y="180"/>
                  <a:pt x="393" y="180"/>
                </a:cubicBezTo>
                <a:cubicBezTo>
                  <a:pt x="391" y="180"/>
                  <a:pt x="389" y="181"/>
                  <a:pt x="386" y="183"/>
                </a:cubicBezTo>
                <a:cubicBezTo>
                  <a:pt x="386" y="215"/>
                  <a:pt x="386" y="215"/>
                  <a:pt x="386" y="215"/>
                </a:cubicBezTo>
                <a:cubicBezTo>
                  <a:pt x="373" y="215"/>
                  <a:pt x="373" y="215"/>
                  <a:pt x="373" y="215"/>
                </a:cubicBezTo>
                <a:cubicBezTo>
                  <a:pt x="373" y="152"/>
                  <a:pt x="373" y="152"/>
                  <a:pt x="373" y="152"/>
                </a:cubicBezTo>
                <a:cubicBezTo>
                  <a:pt x="386" y="150"/>
                  <a:pt x="386" y="150"/>
                  <a:pt x="386" y="150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89" y="171"/>
                  <a:pt x="393" y="168"/>
                  <a:pt x="399" y="168"/>
                </a:cubicBezTo>
                <a:cubicBezTo>
                  <a:pt x="406" y="168"/>
                  <a:pt x="410" y="172"/>
                  <a:pt x="410" y="180"/>
                </a:cubicBezTo>
                <a:close/>
                <a:moveTo>
                  <a:pt x="511" y="124"/>
                </a:moveTo>
                <a:cubicBezTo>
                  <a:pt x="511" y="124"/>
                  <a:pt x="511" y="124"/>
                  <a:pt x="511" y="124"/>
                </a:cubicBezTo>
                <a:cubicBezTo>
                  <a:pt x="507" y="131"/>
                  <a:pt x="501" y="134"/>
                  <a:pt x="493" y="134"/>
                </a:cubicBezTo>
                <a:cubicBezTo>
                  <a:pt x="480" y="134"/>
                  <a:pt x="473" y="125"/>
                  <a:pt x="473" y="110"/>
                </a:cubicBezTo>
                <a:cubicBezTo>
                  <a:pt x="473" y="92"/>
                  <a:pt x="484" y="86"/>
                  <a:pt x="493" y="86"/>
                </a:cubicBezTo>
                <a:cubicBezTo>
                  <a:pt x="505" y="86"/>
                  <a:pt x="511" y="95"/>
                  <a:pt x="511" y="111"/>
                </a:cubicBezTo>
                <a:cubicBezTo>
                  <a:pt x="511" y="114"/>
                  <a:pt x="511" y="114"/>
                  <a:pt x="511" y="114"/>
                </a:cubicBezTo>
                <a:cubicBezTo>
                  <a:pt x="486" y="114"/>
                  <a:pt x="486" y="114"/>
                  <a:pt x="486" y="114"/>
                </a:cubicBezTo>
                <a:cubicBezTo>
                  <a:pt x="487" y="120"/>
                  <a:pt x="489" y="123"/>
                  <a:pt x="494" y="123"/>
                </a:cubicBezTo>
                <a:cubicBezTo>
                  <a:pt x="498" y="123"/>
                  <a:pt x="501" y="120"/>
                  <a:pt x="503" y="118"/>
                </a:cubicBezTo>
                <a:cubicBezTo>
                  <a:pt x="503" y="117"/>
                  <a:pt x="503" y="117"/>
                  <a:pt x="503" y="117"/>
                </a:cubicBezTo>
                <a:lnTo>
                  <a:pt x="511" y="124"/>
                </a:lnTo>
                <a:close/>
                <a:moveTo>
                  <a:pt x="487" y="105"/>
                </a:moveTo>
                <a:cubicBezTo>
                  <a:pt x="499" y="105"/>
                  <a:pt x="499" y="105"/>
                  <a:pt x="499" y="105"/>
                </a:cubicBezTo>
                <a:cubicBezTo>
                  <a:pt x="498" y="97"/>
                  <a:pt x="494" y="97"/>
                  <a:pt x="493" y="97"/>
                </a:cubicBezTo>
                <a:cubicBezTo>
                  <a:pt x="489" y="97"/>
                  <a:pt x="487" y="100"/>
                  <a:pt x="487" y="105"/>
                </a:cubicBezTo>
                <a:close/>
                <a:moveTo>
                  <a:pt x="467" y="98"/>
                </a:move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3" y="133"/>
                  <a:pt x="453" y="133"/>
                </a:cubicBezTo>
                <a:cubicBezTo>
                  <a:pt x="453" y="102"/>
                  <a:pt x="453" y="102"/>
                  <a:pt x="453" y="102"/>
                </a:cubicBezTo>
                <a:cubicBezTo>
                  <a:pt x="453" y="98"/>
                  <a:pt x="452" y="98"/>
                  <a:pt x="450" y="98"/>
                </a:cubicBezTo>
                <a:cubicBezTo>
                  <a:pt x="448" y="98"/>
                  <a:pt x="445" y="99"/>
                  <a:pt x="443" y="102"/>
                </a:cubicBezTo>
                <a:cubicBezTo>
                  <a:pt x="443" y="133"/>
                  <a:pt x="443" y="133"/>
                  <a:pt x="443" y="133"/>
                </a:cubicBezTo>
                <a:cubicBezTo>
                  <a:pt x="429" y="133"/>
                  <a:pt x="429" y="133"/>
                  <a:pt x="429" y="133"/>
                </a:cubicBezTo>
                <a:cubicBezTo>
                  <a:pt x="429" y="87"/>
                  <a:pt x="429" y="87"/>
                  <a:pt x="429" y="87"/>
                </a:cubicBezTo>
                <a:cubicBezTo>
                  <a:pt x="443" y="87"/>
                  <a:pt x="443" y="87"/>
                  <a:pt x="443" y="87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5" y="89"/>
                  <a:pt x="450" y="86"/>
                  <a:pt x="455" y="86"/>
                </a:cubicBezTo>
                <a:cubicBezTo>
                  <a:pt x="463" y="86"/>
                  <a:pt x="467" y="90"/>
                  <a:pt x="467" y="98"/>
                </a:cubicBezTo>
                <a:close/>
                <a:moveTo>
                  <a:pt x="357" y="169"/>
                </a:moveTo>
                <a:cubicBezTo>
                  <a:pt x="366" y="169"/>
                  <a:pt x="366" y="169"/>
                  <a:pt x="366" y="169"/>
                </a:cubicBezTo>
                <a:cubicBezTo>
                  <a:pt x="366" y="179"/>
                  <a:pt x="366" y="179"/>
                  <a:pt x="366" y="179"/>
                </a:cubicBezTo>
                <a:cubicBezTo>
                  <a:pt x="357" y="179"/>
                  <a:pt x="357" y="179"/>
                  <a:pt x="357" y="179"/>
                </a:cubicBezTo>
                <a:cubicBezTo>
                  <a:pt x="357" y="200"/>
                  <a:pt x="357" y="200"/>
                  <a:pt x="357" y="200"/>
                </a:cubicBezTo>
                <a:cubicBezTo>
                  <a:pt x="357" y="204"/>
                  <a:pt x="358" y="205"/>
                  <a:pt x="361" y="205"/>
                </a:cubicBezTo>
                <a:cubicBezTo>
                  <a:pt x="363" y="205"/>
                  <a:pt x="364" y="205"/>
                  <a:pt x="365" y="205"/>
                </a:cubicBezTo>
                <a:cubicBezTo>
                  <a:pt x="366" y="204"/>
                  <a:pt x="366" y="204"/>
                  <a:pt x="366" y="204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4" y="215"/>
                  <a:pt x="360" y="215"/>
                  <a:pt x="357" y="215"/>
                </a:cubicBezTo>
                <a:cubicBezTo>
                  <a:pt x="347" y="215"/>
                  <a:pt x="343" y="212"/>
                  <a:pt x="343" y="203"/>
                </a:cubicBezTo>
                <a:cubicBezTo>
                  <a:pt x="343" y="179"/>
                  <a:pt x="343" y="179"/>
                  <a:pt x="343" y="179"/>
                </a:cubicBezTo>
                <a:cubicBezTo>
                  <a:pt x="337" y="179"/>
                  <a:pt x="337" y="179"/>
                  <a:pt x="337" y="179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43" y="156"/>
                  <a:pt x="343" y="156"/>
                  <a:pt x="343" y="156"/>
                </a:cubicBezTo>
                <a:cubicBezTo>
                  <a:pt x="357" y="154"/>
                  <a:pt x="357" y="154"/>
                  <a:pt x="357" y="154"/>
                </a:cubicBezTo>
                <a:lnTo>
                  <a:pt x="357" y="169"/>
                </a:lnTo>
                <a:close/>
                <a:moveTo>
                  <a:pt x="332" y="98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8" y="102"/>
                  <a:pt x="318" y="102"/>
                  <a:pt x="318" y="102"/>
                </a:cubicBezTo>
                <a:cubicBezTo>
                  <a:pt x="318" y="98"/>
                  <a:pt x="316" y="98"/>
                  <a:pt x="315" y="98"/>
                </a:cubicBezTo>
                <a:cubicBezTo>
                  <a:pt x="313" y="98"/>
                  <a:pt x="310" y="99"/>
                  <a:pt x="307" y="102"/>
                </a:cubicBezTo>
                <a:cubicBezTo>
                  <a:pt x="307" y="133"/>
                  <a:pt x="307" y="133"/>
                  <a:pt x="307" y="133"/>
                </a:cubicBezTo>
                <a:cubicBezTo>
                  <a:pt x="294" y="133"/>
                  <a:pt x="294" y="133"/>
                  <a:pt x="294" y="133"/>
                </a:cubicBezTo>
                <a:cubicBezTo>
                  <a:pt x="294" y="87"/>
                  <a:pt x="294" y="87"/>
                  <a:pt x="294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307" y="92"/>
                  <a:pt x="307" y="92"/>
                  <a:pt x="307" y="92"/>
                </a:cubicBezTo>
                <a:cubicBezTo>
                  <a:pt x="310" y="89"/>
                  <a:pt x="315" y="86"/>
                  <a:pt x="320" y="86"/>
                </a:cubicBezTo>
                <a:cubicBezTo>
                  <a:pt x="328" y="86"/>
                  <a:pt x="332" y="90"/>
                  <a:pt x="332" y="98"/>
                </a:cubicBezTo>
                <a:close/>
                <a:moveTo>
                  <a:pt x="272" y="132"/>
                </a:moveTo>
                <a:cubicBezTo>
                  <a:pt x="272" y="131"/>
                  <a:pt x="271" y="130"/>
                  <a:pt x="271" y="128"/>
                </a:cubicBezTo>
                <a:cubicBezTo>
                  <a:pt x="268" y="132"/>
                  <a:pt x="264" y="133"/>
                  <a:pt x="259" y="133"/>
                </a:cubicBezTo>
                <a:cubicBezTo>
                  <a:pt x="251" y="133"/>
                  <a:pt x="247" y="129"/>
                  <a:pt x="247" y="121"/>
                </a:cubicBezTo>
                <a:cubicBezTo>
                  <a:pt x="247" y="112"/>
                  <a:pt x="255" y="106"/>
                  <a:pt x="271" y="103"/>
                </a:cubicBezTo>
                <a:cubicBezTo>
                  <a:pt x="271" y="102"/>
                  <a:pt x="271" y="102"/>
                  <a:pt x="271" y="102"/>
                </a:cubicBezTo>
                <a:cubicBezTo>
                  <a:pt x="271" y="98"/>
                  <a:pt x="270" y="97"/>
                  <a:pt x="267" y="97"/>
                </a:cubicBezTo>
                <a:cubicBezTo>
                  <a:pt x="263" y="97"/>
                  <a:pt x="258" y="100"/>
                  <a:pt x="256" y="102"/>
                </a:cubicBezTo>
                <a:cubicBezTo>
                  <a:pt x="255" y="102"/>
                  <a:pt x="255" y="102"/>
                  <a:pt x="255" y="102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9" y="93"/>
                  <a:pt x="249" y="93"/>
                  <a:pt x="249" y="93"/>
                </a:cubicBezTo>
                <a:cubicBezTo>
                  <a:pt x="255" y="89"/>
                  <a:pt x="262" y="86"/>
                  <a:pt x="270" y="86"/>
                </a:cubicBezTo>
                <a:cubicBezTo>
                  <a:pt x="280" y="86"/>
                  <a:pt x="285" y="91"/>
                  <a:pt x="285" y="102"/>
                </a:cubicBezTo>
                <a:cubicBezTo>
                  <a:pt x="285" y="121"/>
                  <a:pt x="285" y="121"/>
                  <a:pt x="285" y="121"/>
                </a:cubicBezTo>
                <a:cubicBezTo>
                  <a:pt x="285" y="127"/>
                  <a:pt x="285" y="130"/>
                  <a:pt x="286" y="132"/>
                </a:cubicBezTo>
                <a:cubicBezTo>
                  <a:pt x="286" y="133"/>
                  <a:pt x="286" y="133"/>
                  <a:pt x="286" y="133"/>
                </a:cubicBezTo>
                <a:cubicBezTo>
                  <a:pt x="272" y="133"/>
                  <a:pt x="272" y="133"/>
                  <a:pt x="272" y="133"/>
                </a:cubicBezTo>
                <a:lnTo>
                  <a:pt x="272" y="132"/>
                </a:lnTo>
                <a:close/>
                <a:moveTo>
                  <a:pt x="271" y="111"/>
                </a:moveTo>
                <a:cubicBezTo>
                  <a:pt x="262" y="113"/>
                  <a:pt x="261" y="116"/>
                  <a:pt x="261" y="119"/>
                </a:cubicBezTo>
                <a:cubicBezTo>
                  <a:pt x="261" y="121"/>
                  <a:pt x="262" y="123"/>
                  <a:pt x="264" y="123"/>
                </a:cubicBezTo>
                <a:cubicBezTo>
                  <a:pt x="267" y="123"/>
                  <a:pt x="269" y="122"/>
                  <a:pt x="271" y="120"/>
                </a:cubicBezTo>
                <a:lnTo>
                  <a:pt x="271" y="111"/>
                </a:lnTo>
                <a:close/>
                <a:moveTo>
                  <a:pt x="310" y="214"/>
                </a:moveTo>
                <a:cubicBezTo>
                  <a:pt x="311" y="215"/>
                  <a:pt x="311" y="215"/>
                  <a:pt x="311" y="215"/>
                </a:cubicBezTo>
                <a:cubicBezTo>
                  <a:pt x="297" y="215"/>
                  <a:pt x="297" y="215"/>
                  <a:pt x="297" y="215"/>
                </a:cubicBezTo>
                <a:cubicBezTo>
                  <a:pt x="297" y="214"/>
                  <a:pt x="297" y="214"/>
                  <a:pt x="297" y="214"/>
                </a:cubicBezTo>
                <a:cubicBezTo>
                  <a:pt x="296" y="213"/>
                  <a:pt x="296" y="212"/>
                  <a:pt x="296" y="210"/>
                </a:cubicBezTo>
                <a:cubicBezTo>
                  <a:pt x="293" y="214"/>
                  <a:pt x="289" y="215"/>
                  <a:pt x="283" y="215"/>
                </a:cubicBezTo>
                <a:cubicBezTo>
                  <a:pt x="276" y="215"/>
                  <a:pt x="272" y="211"/>
                  <a:pt x="272" y="203"/>
                </a:cubicBezTo>
                <a:cubicBezTo>
                  <a:pt x="272" y="194"/>
                  <a:pt x="280" y="188"/>
                  <a:pt x="296" y="185"/>
                </a:cubicBezTo>
                <a:cubicBezTo>
                  <a:pt x="296" y="183"/>
                  <a:pt x="296" y="183"/>
                  <a:pt x="296" y="183"/>
                </a:cubicBezTo>
                <a:cubicBezTo>
                  <a:pt x="296" y="180"/>
                  <a:pt x="295" y="179"/>
                  <a:pt x="292" y="179"/>
                </a:cubicBezTo>
                <a:cubicBezTo>
                  <a:pt x="287" y="179"/>
                  <a:pt x="283" y="182"/>
                  <a:pt x="280" y="184"/>
                </a:cubicBezTo>
                <a:cubicBezTo>
                  <a:pt x="280" y="184"/>
                  <a:pt x="280" y="184"/>
                  <a:pt x="280" y="184"/>
                </a:cubicBezTo>
                <a:cubicBezTo>
                  <a:pt x="273" y="176"/>
                  <a:pt x="273" y="176"/>
                  <a:pt x="273" y="176"/>
                </a:cubicBezTo>
                <a:cubicBezTo>
                  <a:pt x="274" y="175"/>
                  <a:pt x="274" y="175"/>
                  <a:pt x="274" y="175"/>
                </a:cubicBezTo>
                <a:cubicBezTo>
                  <a:pt x="279" y="171"/>
                  <a:pt x="286" y="168"/>
                  <a:pt x="294" y="168"/>
                </a:cubicBezTo>
                <a:cubicBezTo>
                  <a:pt x="305" y="168"/>
                  <a:pt x="309" y="173"/>
                  <a:pt x="309" y="183"/>
                </a:cubicBezTo>
                <a:cubicBezTo>
                  <a:pt x="309" y="203"/>
                  <a:pt x="309" y="203"/>
                  <a:pt x="309" y="203"/>
                </a:cubicBezTo>
                <a:cubicBezTo>
                  <a:pt x="309" y="209"/>
                  <a:pt x="310" y="212"/>
                  <a:pt x="310" y="214"/>
                </a:cubicBezTo>
                <a:close/>
                <a:moveTo>
                  <a:pt x="296" y="193"/>
                </a:moveTo>
                <a:cubicBezTo>
                  <a:pt x="286" y="195"/>
                  <a:pt x="285" y="198"/>
                  <a:pt x="285" y="201"/>
                </a:cubicBezTo>
                <a:cubicBezTo>
                  <a:pt x="285" y="203"/>
                  <a:pt x="286" y="205"/>
                  <a:pt x="289" y="205"/>
                </a:cubicBezTo>
                <a:cubicBezTo>
                  <a:pt x="291" y="205"/>
                  <a:pt x="294" y="204"/>
                  <a:pt x="296" y="201"/>
                </a:cubicBezTo>
                <a:lnTo>
                  <a:pt x="296" y="193"/>
                </a:lnTo>
                <a:close/>
                <a:moveTo>
                  <a:pt x="318" y="159"/>
                </a:moveTo>
                <a:cubicBezTo>
                  <a:pt x="332" y="157"/>
                  <a:pt x="332" y="157"/>
                  <a:pt x="332" y="157"/>
                </a:cubicBezTo>
                <a:cubicBezTo>
                  <a:pt x="332" y="215"/>
                  <a:pt x="332" y="215"/>
                  <a:pt x="332" y="215"/>
                </a:cubicBezTo>
                <a:cubicBezTo>
                  <a:pt x="318" y="215"/>
                  <a:pt x="318" y="215"/>
                  <a:pt x="318" y="215"/>
                </a:cubicBezTo>
                <a:lnTo>
                  <a:pt x="318" y="159"/>
                </a:lnTo>
                <a:close/>
                <a:moveTo>
                  <a:pt x="208" y="153"/>
                </a:moveTo>
                <a:cubicBezTo>
                  <a:pt x="222" y="153"/>
                  <a:pt x="222" y="153"/>
                  <a:pt x="222" y="153"/>
                </a:cubicBezTo>
                <a:cubicBezTo>
                  <a:pt x="222" y="215"/>
                  <a:pt x="222" y="215"/>
                  <a:pt x="222" y="215"/>
                </a:cubicBezTo>
                <a:cubicBezTo>
                  <a:pt x="208" y="215"/>
                  <a:pt x="208" y="215"/>
                  <a:pt x="208" y="215"/>
                </a:cubicBezTo>
                <a:cubicBezTo>
                  <a:pt x="208" y="188"/>
                  <a:pt x="208" y="188"/>
                  <a:pt x="208" y="18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88" y="215"/>
                  <a:pt x="188" y="215"/>
                  <a:pt x="188" y="215"/>
                </a:cubicBezTo>
                <a:cubicBezTo>
                  <a:pt x="174" y="215"/>
                  <a:pt x="174" y="215"/>
                  <a:pt x="174" y="215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8" y="176"/>
                  <a:pt x="188" y="176"/>
                  <a:pt x="188" y="176"/>
                </a:cubicBezTo>
                <a:cubicBezTo>
                  <a:pt x="208" y="176"/>
                  <a:pt x="208" y="176"/>
                  <a:pt x="208" y="176"/>
                </a:cubicBezTo>
                <a:lnTo>
                  <a:pt x="208" y="153"/>
                </a:lnTo>
                <a:close/>
                <a:moveTo>
                  <a:pt x="342" y="130"/>
                </a:moveTo>
                <a:cubicBezTo>
                  <a:pt x="340" y="129"/>
                  <a:pt x="339" y="127"/>
                  <a:pt x="339" y="124"/>
                </a:cubicBezTo>
                <a:cubicBezTo>
                  <a:pt x="339" y="122"/>
                  <a:pt x="341" y="118"/>
                  <a:pt x="345" y="116"/>
                </a:cubicBezTo>
                <a:cubicBezTo>
                  <a:pt x="341" y="113"/>
                  <a:pt x="339" y="108"/>
                  <a:pt x="339" y="103"/>
                </a:cubicBezTo>
                <a:cubicBezTo>
                  <a:pt x="339" y="93"/>
                  <a:pt x="346" y="86"/>
                  <a:pt x="357" y="86"/>
                </a:cubicBezTo>
                <a:cubicBezTo>
                  <a:pt x="362" y="86"/>
                  <a:pt x="367" y="88"/>
                  <a:pt x="370" y="90"/>
                </a:cubicBezTo>
                <a:cubicBezTo>
                  <a:pt x="372" y="88"/>
                  <a:pt x="376" y="86"/>
                  <a:pt x="379" y="86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0" y="98"/>
                  <a:pt x="380" y="98"/>
                  <a:pt x="380" y="98"/>
                </a:cubicBezTo>
                <a:cubicBezTo>
                  <a:pt x="379" y="98"/>
                  <a:pt x="379" y="98"/>
                  <a:pt x="379" y="98"/>
                </a:cubicBezTo>
                <a:cubicBezTo>
                  <a:pt x="378" y="98"/>
                  <a:pt x="376" y="98"/>
                  <a:pt x="374" y="98"/>
                </a:cubicBezTo>
                <a:cubicBezTo>
                  <a:pt x="375" y="100"/>
                  <a:pt x="375" y="101"/>
                  <a:pt x="375" y="103"/>
                </a:cubicBezTo>
                <a:cubicBezTo>
                  <a:pt x="375" y="113"/>
                  <a:pt x="368" y="120"/>
                  <a:pt x="357" y="120"/>
                </a:cubicBezTo>
                <a:cubicBezTo>
                  <a:pt x="355" y="120"/>
                  <a:pt x="353" y="119"/>
                  <a:pt x="351" y="119"/>
                </a:cubicBezTo>
                <a:cubicBezTo>
                  <a:pt x="351" y="120"/>
                  <a:pt x="351" y="120"/>
                  <a:pt x="351" y="120"/>
                </a:cubicBezTo>
                <a:cubicBezTo>
                  <a:pt x="351" y="121"/>
                  <a:pt x="351" y="122"/>
                  <a:pt x="354" y="122"/>
                </a:cubicBezTo>
                <a:cubicBezTo>
                  <a:pt x="360" y="123"/>
                  <a:pt x="360" y="123"/>
                  <a:pt x="360" y="123"/>
                </a:cubicBezTo>
                <a:cubicBezTo>
                  <a:pt x="374" y="124"/>
                  <a:pt x="379" y="127"/>
                  <a:pt x="379" y="135"/>
                </a:cubicBezTo>
                <a:cubicBezTo>
                  <a:pt x="379" y="144"/>
                  <a:pt x="370" y="149"/>
                  <a:pt x="356" y="149"/>
                </a:cubicBezTo>
                <a:cubicBezTo>
                  <a:pt x="342" y="149"/>
                  <a:pt x="336" y="146"/>
                  <a:pt x="336" y="139"/>
                </a:cubicBezTo>
                <a:cubicBezTo>
                  <a:pt x="336" y="135"/>
                  <a:pt x="338" y="132"/>
                  <a:pt x="342" y="130"/>
                </a:cubicBezTo>
                <a:close/>
                <a:moveTo>
                  <a:pt x="352" y="103"/>
                </a:moveTo>
                <a:cubicBezTo>
                  <a:pt x="352" y="106"/>
                  <a:pt x="352" y="111"/>
                  <a:pt x="357" y="111"/>
                </a:cubicBezTo>
                <a:cubicBezTo>
                  <a:pt x="360" y="111"/>
                  <a:pt x="362" y="108"/>
                  <a:pt x="362" y="103"/>
                </a:cubicBezTo>
                <a:cubicBezTo>
                  <a:pt x="362" y="100"/>
                  <a:pt x="361" y="96"/>
                  <a:pt x="357" y="96"/>
                </a:cubicBezTo>
                <a:cubicBezTo>
                  <a:pt x="352" y="96"/>
                  <a:pt x="352" y="101"/>
                  <a:pt x="352" y="103"/>
                </a:cubicBezTo>
                <a:close/>
                <a:moveTo>
                  <a:pt x="348" y="137"/>
                </a:moveTo>
                <a:cubicBezTo>
                  <a:pt x="348" y="140"/>
                  <a:pt x="350" y="142"/>
                  <a:pt x="357" y="142"/>
                </a:cubicBezTo>
                <a:cubicBezTo>
                  <a:pt x="363" y="142"/>
                  <a:pt x="366" y="140"/>
                  <a:pt x="366" y="137"/>
                </a:cubicBezTo>
                <a:cubicBezTo>
                  <a:pt x="366" y="135"/>
                  <a:pt x="366" y="134"/>
                  <a:pt x="358" y="134"/>
                </a:cubicBezTo>
                <a:cubicBezTo>
                  <a:pt x="351" y="133"/>
                  <a:pt x="351" y="133"/>
                  <a:pt x="351" y="133"/>
                </a:cubicBezTo>
                <a:cubicBezTo>
                  <a:pt x="351" y="133"/>
                  <a:pt x="350" y="133"/>
                  <a:pt x="350" y="133"/>
                </a:cubicBezTo>
                <a:cubicBezTo>
                  <a:pt x="349" y="134"/>
                  <a:pt x="348" y="136"/>
                  <a:pt x="348" y="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93116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780032"/>
            <a:ext cx="10972801" cy="4036568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>
                <a:solidFill>
                  <a:schemeClr val="bg1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6596" y="6467745"/>
            <a:ext cx="4517089" cy="1641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67">
                <a:solidFill>
                  <a:schemeClr val="bg1"/>
                </a:solidFill>
              </a:defRPr>
            </a:lvl1pPr>
          </a:lstStyle>
          <a:p>
            <a:r>
              <a:rPr lang="en-US"/>
              <a:t>Division Name or Footer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457702"/>
            <a:ext cx="339625" cy="1641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67">
                <a:solidFill>
                  <a:schemeClr val="bg1"/>
                </a:solidFill>
              </a:defRPr>
            </a:lvl1pPr>
          </a:lstStyle>
          <a:p>
            <a:fld id="{7FEEEA1A-CB49-3744-AA40-B89698741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048512"/>
            <a:ext cx="10972801" cy="41857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28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8">
          <p15:clr>
            <a:srgbClr val="FBAE40"/>
          </p15:clr>
        </p15:guide>
        <p15:guide id="2" pos="2880">
          <p15:clr>
            <a:srgbClr val="FBAE40"/>
          </p15:clr>
        </p15:guide>
        <p15:guide id="4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0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casereports.bmj.com/content/bmjcr/14/7/e243923.full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cs typeface="Arial" panose="020B0604020202020204" pitchFamily="34" charset="0"/>
              </a:rPr>
              <a:t>Subacute Vision Loss in a Patient with HIV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719449" y="3390405"/>
            <a:ext cx="3241291" cy="225451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George Park, DO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Neuro-Ophthalmology Fellow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NYU Langone Health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Doria M. Gold, MD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Neurology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NYU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Langone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Health</a:t>
            </a:r>
          </a:p>
          <a:p>
            <a:pPr marL="0" indent="0" algn="ctr">
              <a:buNone/>
            </a:pP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8785E1-1A41-73B5-AF3C-6306642BD728}"/>
              </a:ext>
            </a:extLst>
          </p:cNvPr>
          <p:cNvSpPr txBox="1"/>
          <p:nvPr/>
        </p:nvSpPr>
        <p:spPr>
          <a:xfrm>
            <a:off x="6718465" y="3263605"/>
            <a:ext cx="3241291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Yasha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Modi, MD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Ophthalmology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NYU Langone Health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Janet C. Rucker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, MD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Neurology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NYU Langone Health</a:t>
            </a:r>
          </a:p>
        </p:txBody>
      </p:sp>
      <p:pic>
        <p:nvPicPr>
          <p:cNvPr id="7" name="1.m4a">
            <a:hlinkClick r:id="" action="ppaction://media"/>
            <a:extLst>
              <a:ext uri="{FF2B5EF4-FFF2-40B4-BE49-F238E27FC236}">
                <a16:creationId xmlns:a16="http://schemas.microsoft.com/office/drawing/2014/main" id="{BAF86961-54A6-96D0-358F-20EF3F329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7275" y="117030"/>
            <a:ext cx="812800" cy="812800"/>
          </a:xfrm>
          <a:prstGeom prst="rect">
            <a:avLst/>
          </a:prstGeom>
        </p:spPr>
      </p:pic>
      <p:pic>
        <p:nvPicPr>
          <p:cNvPr id="4" name="1.m4a">
            <a:hlinkClick r:id="" action="ppaction://media"/>
            <a:extLst>
              <a:ext uri="{FF2B5EF4-FFF2-40B4-BE49-F238E27FC236}">
                <a16:creationId xmlns:a16="http://schemas.microsoft.com/office/drawing/2014/main" id="{CAC5A16E-AFA8-75E7-4A19-65D0635D63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15700" y="1170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41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4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F3A7-612F-EAB5-1806-95488E941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347288"/>
            <a:ext cx="11930743" cy="1325563"/>
          </a:xfrm>
        </p:spPr>
        <p:txBody>
          <a:bodyPr/>
          <a:lstStyle/>
          <a:p>
            <a:r>
              <a:rPr lang="en-US" dirty="0">
                <a:latin typeface="+mj-lt"/>
              </a:rPr>
              <a:t>56 year old man with progressive vision loss over 2 weeks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48ACE-D34F-94D7-89EF-35C7F2346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905" y="1672851"/>
            <a:ext cx="10727720" cy="412497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Past Medical History: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HIV (well controlled with undetectable viral load)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Insulin Dependent Type 2 Diabetes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Hypertension, Hyperlipidemia, Hypertrophic Cardiomyopathy 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Began with intermittent blurry vision that became constant over a few days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Involved both eyes, unclear if one more than the other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Began to bump into objects, worse at night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Denied headaches, nausea, vomiting, eye pain, chest pain, shortness of breath, bowel or bladder changes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2.m4a">
            <a:hlinkClick r:id="" action="ppaction://media"/>
            <a:extLst>
              <a:ext uri="{FF2B5EF4-FFF2-40B4-BE49-F238E27FC236}">
                <a16:creationId xmlns:a16="http://schemas.microsoft.com/office/drawing/2014/main" id="{34079F80-E468-5759-F404-758C422CE6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8571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Presented to an optometrist…</a:t>
            </a:r>
            <a:endParaRPr lang="en-US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90869" y="1608880"/>
            <a:ext cx="9866243" cy="3897397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Visual Acuities 20/400 right eye, 20/40 left eye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Bilateral optic disc edema right &gt;left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997843" y="3272242"/>
            <a:ext cx="7221883" cy="3457497"/>
            <a:chOff x="838200" y="1345821"/>
            <a:chExt cx="10696575" cy="450532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200" y="1345821"/>
              <a:ext cx="5314950" cy="45053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6"/>
            <a:srcRect t="668"/>
            <a:stretch/>
          </p:blipFill>
          <p:spPr>
            <a:xfrm>
              <a:off x="6153150" y="1347536"/>
              <a:ext cx="5381625" cy="4503609"/>
            </a:xfrm>
            <a:prstGeom prst="rect">
              <a:avLst/>
            </a:prstGeom>
          </p:spPr>
        </p:pic>
      </p:grpSp>
      <p:cxnSp>
        <p:nvCxnSpPr>
          <p:cNvPr id="8" name="Straight Arrow Connector 7"/>
          <p:cNvCxnSpPr>
            <a:cxnSpLocks/>
          </p:cNvCxnSpPr>
          <p:nvPr/>
        </p:nvCxnSpPr>
        <p:spPr>
          <a:xfrm flipH="1">
            <a:off x="6250425" y="3812032"/>
            <a:ext cx="365760" cy="962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9814913" y="3784161"/>
            <a:ext cx="365760" cy="962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309253" y="3673532"/>
            <a:ext cx="1774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*blue arrow - artifact</a:t>
            </a:r>
          </a:p>
        </p:txBody>
      </p:sp>
      <p:pic>
        <p:nvPicPr>
          <p:cNvPr id="2" name="3.m4a">
            <a:hlinkClick r:id="" action="ppaction://media"/>
            <a:extLst>
              <a:ext uri="{FF2B5EF4-FFF2-40B4-BE49-F238E27FC236}">
                <a16:creationId xmlns:a16="http://schemas.microsoft.com/office/drawing/2014/main" id="{60C08DF5-62FE-B96E-3C8A-D8053A117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71238" y="11473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9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200518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Patient was sent to the emergency room for expedited workup </a:t>
            </a:r>
          </a:p>
        </p:txBody>
      </p:sp>
      <p:pic>
        <p:nvPicPr>
          <p:cNvPr id="2" name="4.m4a">
            <a:hlinkClick r:id="" action="ppaction://media"/>
            <a:extLst>
              <a:ext uri="{FF2B5EF4-FFF2-40B4-BE49-F238E27FC236}">
                <a16:creationId xmlns:a16="http://schemas.microsoft.com/office/drawing/2014/main" id="{31520A0F-F2FB-8BD6-E0F9-CCEC7FECAE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96891" y="1632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426" y="-208605"/>
            <a:ext cx="10515600" cy="1325563"/>
          </a:xfrm>
        </p:spPr>
        <p:txBody>
          <a:bodyPr/>
          <a:lstStyle/>
          <a:p>
            <a:r>
              <a:rPr lang="en-US" dirty="0">
                <a:latin typeface="+mj-lt"/>
              </a:rPr>
              <a:t>Differential for bilateral optic disc edema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8218" y="878774"/>
            <a:ext cx="7948894" cy="5890161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Papilledema (by definition secondary to raised intracranial pressure)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Intracranial Hemorrhage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Brain Tumor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Cerebral Venous Thrombosis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Meningitis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Idiopathic Intracranial Hypertension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Infectious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Syphilis 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Bartonella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Tuberculosis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Infiltrative 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Neurosarcoidosis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Lymphoma, leukemia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Hypertensive Retinopathy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Ischemic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Giant Cell Arteritis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Inflammatory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Bilateral Papillitis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5.m4a">
            <a:hlinkClick r:id="" action="ppaction://media"/>
            <a:extLst>
              <a:ext uri="{FF2B5EF4-FFF2-40B4-BE49-F238E27FC236}">
                <a16:creationId xmlns:a16="http://schemas.microsoft.com/office/drawing/2014/main" id="{809B6DD6-B4C2-FD07-96A6-CA7E36F11E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99248" y="659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2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Initial Workup Performed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3518"/>
            <a:ext cx="9866243" cy="382076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Basic Metabolic Profile normal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COVID negative </a:t>
            </a:r>
          </a:p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WBC: 9.9 with a neutrophilic predominance (73%)</a:t>
            </a:r>
          </a:p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Hemoglobin/Hematocrit: 13.1/39.3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HgbA1c: 8.3 </a:t>
            </a:r>
          </a:p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ESR: 113</a:t>
            </a:r>
          </a:p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CRP: 17.2 (normal range 0-5)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Urinalysis negative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6.m4a">
            <a:hlinkClick r:id="" action="ppaction://media"/>
            <a:extLst>
              <a:ext uri="{FF2B5EF4-FFF2-40B4-BE49-F238E27FC236}">
                <a16:creationId xmlns:a16="http://schemas.microsoft.com/office/drawing/2014/main" id="{06364315-7BAE-F887-B25E-460A970DA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2495" y="7017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0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MRI Brain and Orbits w/ and w/o contrast</a:t>
            </a:r>
            <a:endParaRPr lang="en-US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883" y="1351722"/>
            <a:ext cx="5701943" cy="4497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8030" y="1351722"/>
            <a:ext cx="4659082" cy="4497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96614" y="5958211"/>
            <a:ext cx="3657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do you see?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021305" y="1690688"/>
            <a:ext cx="461490" cy="684848"/>
          </a:xfrm>
          <a:prstGeom prst="straightConnector1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9892643" y="1519889"/>
            <a:ext cx="637394" cy="721445"/>
          </a:xfrm>
          <a:prstGeom prst="straightConnector1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7.m4a">
            <a:hlinkClick r:id="" action="ppaction://media"/>
            <a:extLst>
              <a:ext uri="{FF2B5EF4-FFF2-40B4-BE49-F238E27FC236}">
                <a16:creationId xmlns:a16="http://schemas.microsoft.com/office/drawing/2014/main" id="{C47F8525-752A-3F67-8F1B-892BFE3024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380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5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Exam – Inpatient Ophthalmology Consult</a:t>
            </a:r>
            <a:endParaRPr lang="en-US" dirty="0">
              <a:solidFill>
                <a:srgbClr val="006666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418221"/>
              </p:ext>
            </p:extLst>
          </p:nvPr>
        </p:nvGraphicFramePr>
        <p:xfrm>
          <a:off x="2577837" y="1690688"/>
          <a:ext cx="8452836" cy="3770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17612">
                  <a:extLst>
                    <a:ext uri="{9D8B030D-6E8A-4147-A177-3AD203B41FA5}">
                      <a16:colId xmlns:a16="http://schemas.microsoft.com/office/drawing/2014/main" val="1053072474"/>
                    </a:ext>
                  </a:extLst>
                </a:gridCol>
                <a:gridCol w="2817612">
                  <a:extLst>
                    <a:ext uri="{9D8B030D-6E8A-4147-A177-3AD203B41FA5}">
                      <a16:colId xmlns:a16="http://schemas.microsoft.com/office/drawing/2014/main" val="3566581841"/>
                    </a:ext>
                  </a:extLst>
                </a:gridCol>
                <a:gridCol w="2817612">
                  <a:extLst>
                    <a:ext uri="{9D8B030D-6E8A-4147-A177-3AD203B41FA5}">
                      <a16:colId xmlns:a16="http://schemas.microsoft.com/office/drawing/2014/main" val="2086756595"/>
                    </a:ext>
                  </a:extLst>
                </a:gridCol>
              </a:tblGrid>
              <a:tr h="44612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55307"/>
                  </a:ext>
                </a:extLst>
              </a:tr>
              <a:tr h="446126">
                <a:tc>
                  <a:txBody>
                    <a:bodyPr/>
                    <a:lstStyle/>
                    <a:p>
                      <a:r>
                        <a:rPr lang="en-US" dirty="0"/>
                        <a:t>Best corrected</a:t>
                      </a:r>
                      <a:r>
                        <a:rPr lang="en-US" baseline="0" dirty="0"/>
                        <a:t> acuity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20/400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60621"/>
                  </a:ext>
                </a:extLst>
              </a:tr>
              <a:tr h="770025">
                <a:tc>
                  <a:txBody>
                    <a:bodyPr/>
                    <a:lstStyle/>
                    <a:p>
                      <a:r>
                        <a:rPr lang="en-US" dirty="0"/>
                        <a:t>Color Vision</a:t>
                      </a:r>
                    </a:p>
                    <a:p>
                      <a:r>
                        <a:rPr lang="en-US" sz="1800" dirty="0"/>
                        <a:t>Ishihara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Unable to see the control plate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6/7 plates correct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46861"/>
                  </a:ext>
                </a:extLst>
              </a:tr>
              <a:tr h="446126">
                <a:tc>
                  <a:txBody>
                    <a:bodyPr/>
                    <a:lstStyle/>
                    <a:p>
                      <a:r>
                        <a:rPr lang="en-US" dirty="0"/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Pharmacologically Dilated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Pharmacologically Dilated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88382"/>
                  </a:ext>
                </a:extLst>
              </a:tr>
              <a:tr h="446126">
                <a:tc>
                  <a:txBody>
                    <a:bodyPr/>
                    <a:lstStyle/>
                    <a:p>
                      <a:r>
                        <a:rPr lang="en-US" dirty="0"/>
                        <a:t>Intraocular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51421"/>
                  </a:ext>
                </a:extLst>
              </a:tr>
              <a:tr h="446126">
                <a:tc>
                  <a:txBody>
                    <a:bodyPr/>
                    <a:lstStyle/>
                    <a:p>
                      <a:r>
                        <a:rPr lang="en-US" dirty="0"/>
                        <a:t>Extraocular Movement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46106"/>
                  </a:ext>
                </a:extLst>
              </a:tr>
              <a:tr h="770025">
                <a:tc>
                  <a:txBody>
                    <a:bodyPr/>
                    <a:lstStyle/>
                    <a:p>
                      <a:r>
                        <a:rPr lang="en-US" dirty="0"/>
                        <a:t>Visual Field to</a:t>
                      </a:r>
                      <a:r>
                        <a:rPr lang="en-US" baseline="0" dirty="0"/>
                        <a:t> confrontation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Central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Grossly 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70269"/>
                  </a:ext>
                </a:extLst>
              </a:tr>
            </a:tbl>
          </a:graphicData>
        </a:graphic>
      </p:graphicFrame>
      <p:pic>
        <p:nvPicPr>
          <p:cNvPr id="2" name="8.m4a">
            <a:hlinkClick r:id="" action="ppaction://media"/>
            <a:extLst>
              <a:ext uri="{FF2B5EF4-FFF2-40B4-BE49-F238E27FC236}">
                <a16:creationId xmlns:a16="http://schemas.microsoft.com/office/drawing/2014/main" id="{0C282E09-1EEC-719B-56D8-533E97C7F3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06997" y="779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0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Exam – Slit Lamp</a:t>
            </a:r>
            <a:endParaRPr lang="en-US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90869" y="1325563"/>
            <a:ext cx="9866243" cy="3820766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44460"/>
              </p:ext>
            </p:extLst>
          </p:nvPr>
        </p:nvGraphicFramePr>
        <p:xfrm>
          <a:off x="3097976" y="1325563"/>
          <a:ext cx="7603155" cy="485677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4385">
                  <a:extLst>
                    <a:ext uri="{9D8B030D-6E8A-4147-A177-3AD203B41FA5}">
                      <a16:colId xmlns:a16="http://schemas.microsoft.com/office/drawing/2014/main" val="1053072474"/>
                    </a:ext>
                  </a:extLst>
                </a:gridCol>
                <a:gridCol w="2534385">
                  <a:extLst>
                    <a:ext uri="{9D8B030D-6E8A-4147-A177-3AD203B41FA5}">
                      <a16:colId xmlns:a16="http://schemas.microsoft.com/office/drawing/2014/main" val="3566581841"/>
                    </a:ext>
                  </a:extLst>
                </a:gridCol>
                <a:gridCol w="2534385">
                  <a:extLst>
                    <a:ext uri="{9D8B030D-6E8A-4147-A177-3AD203B41FA5}">
                      <a16:colId xmlns:a16="http://schemas.microsoft.com/office/drawing/2014/main" val="2086756595"/>
                    </a:ext>
                  </a:extLst>
                </a:gridCol>
              </a:tblGrid>
              <a:tr h="30604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55307"/>
                  </a:ext>
                </a:extLst>
              </a:tr>
              <a:tr h="306041">
                <a:tc>
                  <a:txBody>
                    <a:bodyPr/>
                    <a:lstStyle/>
                    <a:p>
                      <a:r>
                        <a:rPr lang="en-US" sz="1600" dirty="0"/>
                        <a:t>Lids/Lashes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60621"/>
                  </a:ext>
                </a:extLst>
              </a:tr>
              <a:tr h="306041">
                <a:tc>
                  <a:txBody>
                    <a:bodyPr/>
                    <a:lstStyle/>
                    <a:p>
                      <a:r>
                        <a:rPr lang="en-US" sz="1600" dirty="0"/>
                        <a:t>Conjunctiva/Sclera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White/Quiet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White/Quiet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46861"/>
                  </a:ext>
                </a:extLst>
              </a:tr>
              <a:tr h="306041">
                <a:tc>
                  <a:txBody>
                    <a:bodyPr/>
                    <a:lstStyle/>
                    <a:p>
                      <a:r>
                        <a:rPr lang="en-US" sz="1600" dirty="0"/>
                        <a:t>Cornea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88382"/>
                  </a:ext>
                </a:extLst>
              </a:tr>
              <a:tr h="52861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Anterior Chamber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1+ cells, non-pigmented, 2+ flare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Trace cells and flare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51421"/>
                  </a:ext>
                </a:extLst>
              </a:tr>
              <a:tr h="306041">
                <a:tc>
                  <a:txBody>
                    <a:bodyPr/>
                    <a:lstStyle/>
                    <a:p>
                      <a:r>
                        <a:rPr lang="en-US" sz="1600" dirty="0"/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46106"/>
                  </a:ext>
                </a:extLst>
              </a:tr>
              <a:tr h="306041">
                <a:tc>
                  <a:txBody>
                    <a:bodyPr/>
                    <a:lstStyle/>
                    <a:p>
                      <a:r>
                        <a:rPr lang="en-US" sz="1600" dirty="0"/>
                        <a:t>Lens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NS Cataract - insignificant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NS Cataract - insignificant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70269"/>
                  </a:ext>
                </a:extLst>
              </a:tr>
              <a:tr h="52861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Vitreous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Vitreous cells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Vitreous cells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189658"/>
                  </a:ext>
                </a:extLst>
              </a:tr>
              <a:tr h="52861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Optic Nerve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4+ optic disc edema, hemorrhage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4+ optic disc edema, hemorrhage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61460"/>
                  </a:ext>
                </a:extLst>
              </a:tr>
              <a:tr h="306041">
                <a:tc>
                  <a:txBody>
                    <a:bodyPr/>
                    <a:lstStyle/>
                    <a:p>
                      <a:r>
                        <a:rPr lang="en-US" sz="1600" dirty="0"/>
                        <a:t>Macula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068"/>
                  </a:ext>
                </a:extLst>
              </a:tr>
              <a:tr h="751192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Retina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Loss of foveal reflex and hazy view due to 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</a:rPr>
                        <a:t>vitritis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Flat 360, no breaks, tears, or heme 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28243"/>
                  </a:ext>
                </a:extLst>
              </a:tr>
            </a:tbl>
          </a:graphicData>
        </a:graphic>
      </p:graphicFrame>
      <p:pic>
        <p:nvPicPr>
          <p:cNvPr id="2" name="9.m4a">
            <a:hlinkClick r:id="" action="ppaction://media"/>
            <a:extLst>
              <a:ext uri="{FF2B5EF4-FFF2-40B4-BE49-F238E27FC236}">
                <a16:creationId xmlns:a16="http://schemas.microsoft.com/office/drawing/2014/main" id="{D12F52CB-9E18-E5BB-4871-9D54307B61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37993" y="779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3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Bilateral disc edema with </a:t>
            </a:r>
            <a:r>
              <a:rPr lang="en-US" b="0" dirty="0" err="1">
                <a:latin typeface="Calibri" panose="020F0502020204030204" pitchFamily="34" charset="0"/>
                <a:cs typeface="Calibri" panose="020F0502020204030204" pitchFamily="34" charset="0"/>
              </a:rPr>
              <a:t>panuveitis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 – Differential now?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31521" y="1690688"/>
            <a:ext cx="10625592" cy="4228848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Infectious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Syphilis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Tuberculosis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Bartonella 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Inflammatory 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Neurosarcoidosis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0.m4a">
            <a:hlinkClick r:id="" action="ppaction://media"/>
            <a:extLst>
              <a:ext uri="{FF2B5EF4-FFF2-40B4-BE49-F238E27FC236}">
                <a16:creationId xmlns:a16="http://schemas.microsoft.com/office/drawing/2014/main" id="{FE1C1D15-5F07-E3E1-24CF-D077011BD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7652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6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What would you do next…?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Lumbar puncture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Serum and CSF infectious workup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1.m4a">
            <a:hlinkClick r:id="" action="ppaction://media"/>
            <a:extLst>
              <a:ext uri="{FF2B5EF4-FFF2-40B4-BE49-F238E27FC236}">
                <a16:creationId xmlns:a16="http://schemas.microsoft.com/office/drawing/2014/main" id="{EC998ACA-2016-028E-10B6-D2F64C8669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9883" y="-412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3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30D0A-C5E3-4CA5-0366-FC7F6C74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642" y="644893"/>
            <a:ext cx="5797324" cy="5130874"/>
          </a:xfrm>
        </p:spPr>
        <p:txBody>
          <a:bodyPr>
            <a:normAutofit/>
          </a:bodyPr>
          <a:lstStyle/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Quantiferon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gold negative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Lyme Western Blot IgM negative,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IgG positive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MOG negative 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ACE: 36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Lysozyme: 0.83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HIV non-detectable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C7C199-B49E-B762-14D3-14581E4BF542}"/>
              </a:ext>
            </a:extLst>
          </p:cNvPr>
          <p:cNvSpPr txBox="1"/>
          <p:nvPr/>
        </p:nvSpPr>
        <p:spPr>
          <a:xfrm>
            <a:off x="2863970" y="4329217"/>
            <a:ext cx="58531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Treponema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pallidum particle agglutination (TP-PA): Reactive</a:t>
            </a:r>
          </a:p>
          <a:p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RPR reactive 1:256</a:t>
            </a:r>
          </a:p>
          <a:p>
            <a:endParaRPr lang="en-US" sz="2400" dirty="0"/>
          </a:p>
        </p:txBody>
      </p:sp>
      <p:pic>
        <p:nvPicPr>
          <p:cNvPr id="4" name="12.m4a">
            <a:hlinkClick r:id="" action="ppaction://media"/>
            <a:extLst>
              <a:ext uri="{FF2B5EF4-FFF2-40B4-BE49-F238E27FC236}">
                <a16:creationId xmlns:a16="http://schemas.microsoft.com/office/drawing/2014/main" id="{27DEBD16-BD83-56BE-0102-0E66204479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811389-1472-1239-EAC8-32BA8083E2AA}"/>
              </a:ext>
            </a:extLst>
          </p:cNvPr>
          <p:cNvSpPr txBox="1"/>
          <p:nvPr/>
        </p:nvSpPr>
        <p:spPr>
          <a:xfrm>
            <a:off x="846895" y="292539"/>
            <a:ext cx="59474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CSF: </a:t>
            </a:r>
          </a:p>
          <a:p>
            <a:r>
              <a:rPr lang="en-US" sz="2000" dirty="0"/>
              <a:t>Opening Pressure of 19 cm H2O</a:t>
            </a:r>
          </a:p>
          <a:p>
            <a:r>
              <a:rPr lang="en-US" sz="2000" dirty="0">
                <a:solidFill>
                  <a:srgbClr val="FF0000"/>
                </a:solidFill>
              </a:rPr>
              <a:t>8 nucleated cells in tube 1</a:t>
            </a:r>
          </a:p>
          <a:p>
            <a:r>
              <a:rPr lang="en-US" sz="2000" dirty="0">
                <a:solidFill>
                  <a:srgbClr val="FF0000"/>
                </a:solidFill>
              </a:rPr>
              <a:t>1 nucleated cell in tube 4 with lymphocytic predominance (96%) </a:t>
            </a:r>
          </a:p>
          <a:p>
            <a:r>
              <a:rPr lang="en-US" sz="2000" dirty="0"/>
              <a:t>Glucose: 90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Protein: 59</a:t>
            </a:r>
          </a:p>
          <a:p>
            <a:r>
              <a:rPr lang="en-US" sz="2000" dirty="0"/>
              <a:t>CSF culture negative </a:t>
            </a:r>
          </a:p>
          <a:p>
            <a:r>
              <a:rPr lang="en-US" sz="2000" dirty="0"/>
              <a:t>Meningitis-Encephalitis panel negative*</a:t>
            </a:r>
          </a:p>
          <a:p>
            <a:r>
              <a:rPr lang="en-US" sz="2000" dirty="0"/>
              <a:t>VDRL non-reactive </a:t>
            </a:r>
          </a:p>
          <a:p>
            <a:r>
              <a:rPr lang="en-US" sz="2000" dirty="0"/>
              <a:t>AFB culture negative</a:t>
            </a:r>
          </a:p>
          <a:p>
            <a:r>
              <a:rPr lang="en-US" sz="2000" dirty="0"/>
              <a:t>Cryptococcal antigen &lt;2</a:t>
            </a:r>
          </a:p>
          <a:p>
            <a:r>
              <a:rPr lang="en-US" sz="2000" dirty="0">
                <a:solidFill>
                  <a:srgbClr val="FF0000"/>
                </a:solidFill>
              </a:rPr>
              <a:t>IgG elevated to 10.6 (normal range 0-6) </a:t>
            </a:r>
          </a:p>
          <a:p>
            <a:r>
              <a:rPr lang="en-US" sz="2000" dirty="0"/>
              <a:t>Cytology negative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DDE0D8-2873-4E67-4DC2-2B0CF667349D}"/>
              </a:ext>
            </a:extLst>
          </p:cNvPr>
          <p:cNvSpPr txBox="1"/>
          <p:nvPr/>
        </p:nvSpPr>
        <p:spPr>
          <a:xfrm>
            <a:off x="846895" y="5467989"/>
            <a:ext cx="6134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*includes CMV, HSV1, HSV2, VZV, HHV6</a:t>
            </a:r>
          </a:p>
        </p:txBody>
      </p:sp>
      <p:pic>
        <p:nvPicPr>
          <p:cNvPr id="2" name="13.m4a">
            <a:hlinkClick r:id="" action="ppaction://media"/>
            <a:extLst>
              <a:ext uri="{FF2B5EF4-FFF2-40B4-BE49-F238E27FC236}">
                <a16:creationId xmlns:a16="http://schemas.microsoft.com/office/drawing/2014/main" id="{6EE93385-5B8F-F63B-C4AE-ED6EDA70C6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90542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0667D-444B-8A66-E622-14893F93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Diagnosis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92C59-C18D-9812-51CF-C43F5445B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Neurosyphilis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Started on IV Penicillin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After one dose…developed diffuse blanching morbilliform rash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Dermatology thought likely secondary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Jarish-Herxheimer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reaction vs drug eruption from penicillin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Was pretreated with Benadryl and monitored closely inpatient for duration of 14 day IV penicillin treatment</a:t>
            </a:r>
          </a:p>
          <a:p>
            <a:endParaRPr lang="en-US" dirty="0"/>
          </a:p>
        </p:txBody>
      </p:sp>
      <p:pic>
        <p:nvPicPr>
          <p:cNvPr id="4" name="14.m4a">
            <a:hlinkClick r:id="" action="ppaction://media"/>
            <a:extLst>
              <a:ext uri="{FF2B5EF4-FFF2-40B4-BE49-F238E27FC236}">
                <a16:creationId xmlns:a16="http://schemas.microsoft.com/office/drawing/2014/main" id="{BCC0D246-8ACA-2D60-CF49-72A1D32CA2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93091" y="534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0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Follow-up Exam 1 month later - Basic</a:t>
            </a:r>
            <a:endParaRPr lang="en-US" dirty="0">
              <a:solidFill>
                <a:srgbClr val="006666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345667"/>
              </p:ext>
            </p:extLst>
          </p:nvPr>
        </p:nvGraphicFramePr>
        <p:xfrm>
          <a:off x="2417010" y="1903585"/>
          <a:ext cx="8578939" cy="3205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2138">
                  <a:extLst>
                    <a:ext uri="{9D8B030D-6E8A-4147-A177-3AD203B41FA5}">
                      <a16:colId xmlns:a16="http://schemas.microsoft.com/office/drawing/2014/main" val="1053072474"/>
                    </a:ext>
                  </a:extLst>
                </a:gridCol>
                <a:gridCol w="3017155">
                  <a:extLst>
                    <a:ext uri="{9D8B030D-6E8A-4147-A177-3AD203B41FA5}">
                      <a16:colId xmlns:a16="http://schemas.microsoft.com/office/drawing/2014/main" val="3566581841"/>
                    </a:ext>
                  </a:extLst>
                </a:gridCol>
                <a:gridCol w="2859646">
                  <a:extLst>
                    <a:ext uri="{9D8B030D-6E8A-4147-A177-3AD203B41FA5}">
                      <a16:colId xmlns:a16="http://schemas.microsoft.com/office/drawing/2014/main" val="2086756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5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Best corrected</a:t>
                      </a:r>
                      <a:r>
                        <a:rPr lang="en-US" baseline="0" dirty="0"/>
                        <a:t> acuity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20/300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20/50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6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Near acuity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20/400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20/50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4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Color Vision</a:t>
                      </a:r>
                    </a:p>
                    <a:p>
                      <a:r>
                        <a:rPr lang="en-US" sz="1600" dirty="0"/>
                        <a:t>Ishihara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1/12 correct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12/12 correct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8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Minimally reactive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Sluggishly</a:t>
                      </a:r>
                      <a:r>
                        <a:rPr lang="en-US" baseline="0" dirty="0"/>
                        <a:t> reactive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5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Afferent Pupillary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 Afferent Pupillary Defect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05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Intraocular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4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Extraocular Movement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70269"/>
                  </a:ext>
                </a:extLst>
              </a:tr>
            </a:tbl>
          </a:graphicData>
        </a:graphic>
      </p:graphicFrame>
      <p:pic>
        <p:nvPicPr>
          <p:cNvPr id="2" name="15.m4a">
            <a:hlinkClick r:id="" action="ppaction://media"/>
            <a:extLst>
              <a:ext uri="{FF2B5EF4-FFF2-40B4-BE49-F238E27FC236}">
                <a16:creationId xmlns:a16="http://schemas.microsoft.com/office/drawing/2014/main" id="{0F51DC2D-2BCE-713F-5E37-0039EFBBC4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0004" y="106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44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Follow-up Exam 1 month later – Slit Lamp</a:t>
            </a:r>
            <a:endParaRPr lang="en-US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018221"/>
              </p:ext>
            </p:extLst>
          </p:nvPr>
        </p:nvGraphicFramePr>
        <p:xfrm>
          <a:off x="2412925" y="1360980"/>
          <a:ext cx="7603155" cy="50049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4385">
                  <a:extLst>
                    <a:ext uri="{9D8B030D-6E8A-4147-A177-3AD203B41FA5}">
                      <a16:colId xmlns:a16="http://schemas.microsoft.com/office/drawing/2014/main" val="1053072474"/>
                    </a:ext>
                  </a:extLst>
                </a:gridCol>
                <a:gridCol w="2534385">
                  <a:extLst>
                    <a:ext uri="{9D8B030D-6E8A-4147-A177-3AD203B41FA5}">
                      <a16:colId xmlns:a16="http://schemas.microsoft.com/office/drawing/2014/main" val="3566581841"/>
                    </a:ext>
                  </a:extLst>
                </a:gridCol>
                <a:gridCol w="2534385">
                  <a:extLst>
                    <a:ext uri="{9D8B030D-6E8A-4147-A177-3AD203B41FA5}">
                      <a16:colId xmlns:a16="http://schemas.microsoft.com/office/drawing/2014/main" val="2086756595"/>
                    </a:ext>
                  </a:extLst>
                </a:gridCol>
              </a:tblGrid>
              <a:tr h="28942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55307"/>
                  </a:ext>
                </a:extLst>
              </a:tr>
              <a:tr h="289422">
                <a:tc>
                  <a:txBody>
                    <a:bodyPr/>
                    <a:lstStyle/>
                    <a:p>
                      <a:r>
                        <a:rPr lang="en-US" sz="1600" dirty="0"/>
                        <a:t>Lids/Lashes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60621"/>
                  </a:ext>
                </a:extLst>
              </a:tr>
              <a:tr h="289422">
                <a:tc>
                  <a:txBody>
                    <a:bodyPr/>
                    <a:lstStyle/>
                    <a:p>
                      <a:r>
                        <a:rPr lang="en-US" sz="1600" dirty="0"/>
                        <a:t>Conjunctiva/Sclera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White/Quiet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White/Quiet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46861"/>
                  </a:ext>
                </a:extLst>
              </a:tr>
              <a:tr h="289422">
                <a:tc>
                  <a:txBody>
                    <a:bodyPr/>
                    <a:lstStyle/>
                    <a:p>
                      <a:r>
                        <a:rPr lang="en-US" sz="1600" dirty="0"/>
                        <a:t>Cornea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88382"/>
                  </a:ext>
                </a:extLst>
              </a:tr>
              <a:tr h="499911">
                <a:tc>
                  <a:txBody>
                    <a:bodyPr/>
                    <a:lstStyle/>
                    <a:p>
                      <a:r>
                        <a:rPr lang="en-US" sz="1600" dirty="0"/>
                        <a:t>Anterior Chamber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Quiet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51421"/>
                  </a:ext>
                </a:extLst>
              </a:tr>
              <a:tr h="289422">
                <a:tc>
                  <a:txBody>
                    <a:bodyPr/>
                    <a:lstStyle/>
                    <a:p>
                      <a:r>
                        <a:rPr lang="en-US" sz="1600" dirty="0"/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Round and reactive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Round and reactive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46106"/>
                  </a:ext>
                </a:extLst>
              </a:tr>
              <a:tr h="289422">
                <a:tc>
                  <a:txBody>
                    <a:bodyPr/>
                    <a:lstStyle/>
                    <a:p>
                      <a:r>
                        <a:rPr lang="en-US" sz="1600" dirty="0"/>
                        <a:t>Lens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NS Cataract - insignificant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NS Cataract - insignificant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70269"/>
                  </a:ext>
                </a:extLst>
              </a:tr>
              <a:tr h="49991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Vitreous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1+ cell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1+ cell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189658"/>
                  </a:ext>
                </a:extLst>
              </a:tr>
              <a:tr h="49991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Disc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Pale nerve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Slightly pale nerve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61460"/>
                  </a:ext>
                </a:extLst>
              </a:tr>
              <a:tr h="289422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Macula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Retinal pigment epithelium changes nasally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Retinal pigment epithelium changes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068"/>
                  </a:ext>
                </a:extLst>
              </a:tr>
              <a:tr h="289422">
                <a:tc>
                  <a:txBody>
                    <a:bodyPr/>
                    <a:lstStyle/>
                    <a:p>
                      <a:r>
                        <a:rPr lang="en-US" sz="1600" dirty="0"/>
                        <a:t>Vessels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28243"/>
                  </a:ext>
                </a:extLst>
              </a:tr>
              <a:tr h="49991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Periphery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Choroidal nevus inferior to Optic Nerve 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Retinal pigment epithelium changes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036635"/>
                  </a:ext>
                </a:extLst>
              </a:tr>
            </a:tbl>
          </a:graphicData>
        </a:graphic>
      </p:graphicFrame>
      <p:pic>
        <p:nvPicPr>
          <p:cNvPr id="2" name="16.m4a">
            <a:hlinkClick r:id="" action="ppaction://media"/>
            <a:extLst>
              <a:ext uri="{FF2B5EF4-FFF2-40B4-BE49-F238E27FC236}">
                <a16:creationId xmlns:a16="http://schemas.microsoft.com/office/drawing/2014/main" id="{57AFCDDA-E59C-3B23-A861-DB57B8F8F7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4367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9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852" y="887739"/>
            <a:ext cx="10585449" cy="49073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DF483E-A661-7C99-6CFC-0F3AF3EA9DD3}"/>
              </a:ext>
            </a:extLst>
          </p:cNvPr>
          <p:cNvSpPr txBox="1"/>
          <p:nvPr/>
        </p:nvSpPr>
        <p:spPr>
          <a:xfrm>
            <a:off x="613045" y="5795119"/>
            <a:ext cx="11329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Fundus photos showing pales nerves bilaterally with improving disc edema and focal retinal pigment epithelial changes</a:t>
            </a:r>
          </a:p>
          <a:p>
            <a:r>
              <a:rPr lang="en-US" dirty="0">
                <a:solidFill>
                  <a:schemeClr val="bg1"/>
                </a:solidFill>
              </a:rPr>
              <a:t>(appear as creamy dots in retina)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1A703B-A7B8-9670-2A1C-473EA1B0B927}"/>
              </a:ext>
            </a:extLst>
          </p:cNvPr>
          <p:cNvCxnSpPr/>
          <p:nvPr/>
        </p:nvCxnSpPr>
        <p:spPr>
          <a:xfrm flipH="1">
            <a:off x="10520855" y="2364828"/>
            <a:ext cx="252248" cy="37837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5734F8A-5499-AAB4-067C-33790B90FF64}"/>
              </a:ext>
            </a:extLst>
          </p:cNvPr>
          <p:cNvCxnSpPr>
            <a:cxnSpLocks/>
          </p:cNvCxnSpPr>
          <p:nvPr/>
        </p:nvCxnSpPr>
        <p:spPr>
          <a:xfrm flipV="1">
            <a:off x="958852" y="2364828"/>
            <a:ext cx="460045" cy="18918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17.m4a">
            <a:hlinkClick r:id="" action="ppaction://media"/>
            <a:extLst>
              <a:ext uri="{FF2B5EF4-FFF2-40B4-BE49-F238E27FC236}">
                <a16:creationId xmlns:a16="http://schemas.microsoft.com/office/drawing/2014/main" id="{2C151DAA-605B-6A75-6C9D-06ED73B3F6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61458" y="101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9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3" y="391128"/>
            <a:ext cx="12029533" cy="4012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BE94D7-4BDD-B942-4F35-E5BA5AE545AA}"/>
              </a:ext>
            </a:extLst>
          </p:cNvPr>
          <p:cNvSpPr txBox="1"/>
          <p:nvPr/>
        </p:nvSpPr>
        <p:spPr>
          <a:xfrm>
            <a:off x="2716192" y="4791919"/>
            <a:ext cx="6759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OCT Retinal Scan showing resolution of intraretinal and subretinal fluid suggesting improving disc edema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Retinal pigment epithelial changes visualized</a:t>
            </a:r>
          </a:p>
          <a:p>
            <a:pPr algn="ctr"/>
            <a:r>
              <a:rPr lang="en-US" dirty="0"/>
              <a:t>(white dots in retina on left photo)</a:t>
            </a:r>
          </a:p>
        </p:txBody>
      </p:sp>
      <p:pic>
        <p:nvPicPr>
          <p:cNvPr id="4" name="18.m4a">
            <a:hlinkClick r:id="" action="ppaction://media"/>
            <a:extLst>
              <a:ext uri="{FF2B5EF4-FFF2-40B4-BE49-F238E27FC236}">
                <a16:creationId xmlns:a16="http://schemas.microsoft.com/office/drawing/2014/main" id="{16CE9B1A-5177-BD9B-2BF9-35CBDAB395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7966" y="55305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9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Visual Fields</a:t>
            </a:r>
            <a:endParaRPr lang="en-US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2754" r="4298" b="658"/>
          <a:stretch/>
        </p:blipFill>
        <p:spPr>
          <a:xfrm>
            <a:off x="6940543" y="1391478"/>
            <a:ext cx="4079882" cy="45879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t="3022" r="425"/>
          <a:stretch/>
        </p:blipFill>
        <p:spPr>
          <a:xfrm>
            <a:off x="2794689" y="1391478"/>
            <a:ext cx="3995725" cy="4579400"/>
          </a:xfrm>
          <a:prstGeom prst="rect">
            <a:avLst/>
          </a:prstGeom>
        </p:spPr>
      </p:pic>
      <p:pic>
        <p:nvPicPr>
          <p:cNvPr id="5" name="19.m4a">
            <a:hlinkClick r:id="" action="ppaction://media"/>
            <a:extLst>
              <a:ext uri="{FF2B5EF4-FFF2-40B4-BE49-F238E27FC236}">
                <a16:creationId xmlns:a16="http://schemas.microsoft.com/office/drawing/2014/main" id="{3E9C121A-B728-53E1-2CFE-DC184B0049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44366" y="944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0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CB4C3-14C7-DD27-2EC2-B0A01BED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4AE2F-A531-E01D-55C4-6B2B340C2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Syphilis </a:t>
            </a:r>
          </a:p>
        </p:txBody>
      </p:sp>
      <p:pic>
        <p:nvPicPr>
          <p:cNvPr id="4" name="20.m4a">
            <a:hlinkClick r:id="" action="ppaction://media"/>
            <a:extLst>
              <a:ext uri="{FF2B5EF4-FFF2-40B4-BE49-F238E27FC236}">
                <a16:creationId xmlns:a16="http://schemas.microsoft.com/office/drawing/2014/main" id="{BFD281CB-F214-3540-BDA5-0A931DD7C8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277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1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1780033"/>
            <a:ext cx="10972801" cy="3754494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Spirochetal infection: </a:t>
            </a:r>
            <a:r>
              <a:rPr lang="en-US" sz="2400" dirty="0" err="1">
                <a:solidFill>
                  <a:schemeClr val="tx1"/>
                </a:solidFill>
              </a:rPr>
              <a:t>Treponema</a:t>
            </a:r>
            <a:r>
              <a:rPr lang="en-US" sz="2400" dirty="0">
                <a:solidFill>
                  <a:schemeClr val="tx1"/>
                </a:solidFill>
              </a:rPr>
              <a:t> pallidum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Reported primary and secondary cases increasing from 8724 in 2005 to 35,063 in 2018</a:t>
            </a:r>
          </a:p>
          <a:p>
            <a:r>
              <a:rPr lang="en-US" sz="2400" dirty="0">
                <a:solidFill>
                  <a:schemeClr val="tx1"/>
                </a:solidFill>
              </a:rPr>
              <a:t>Similar modes of transmission as HIV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Stages of infection –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Early (primary and secondary syphilis, weeks to months after initial infection)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Late (tertiary syphilis, months to years after initial infection)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Division Name or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Syphilis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6" name="21.m4a">
            <a:hlinkClick r:id="" action="ppaction://media"/>
            <a:extLst>
              <a:ext uri="{FF2B5EF4-FFF2-40B4-BE49-F238E27FC236}">
                <a16:creationId xmlns:a16="http://schemas.microsoft.com/office/drawing/2014/main" id="{C86D3698-5C7D-C78F-2628-4F7E3B4124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340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6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0F0FA2-EF8A-521E-F8CF-17A05634AC2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Begins with invasion of the CSF </a:t>
            </a:r>
          </a:p>
          <a:p>
            <a:r>
              <a:rPr lang="en-US" dirty="0">
                <a:solidFill>
                  <a:schemeClr val="tx1"/>
                </a:solidFill>
              </a:rPr>
              <a:t>Likely occurs shortly after acquisition of T. pallidum infection </a:t>
            </a:r>
          </a:p>
          <a:p>
            <a:r>
              <a:rPr lang="en-US" dirty="0">
                <a:solidFill>
                  <a:schemeClr val="tx1"/>
                </a:solidFill>
              </a:rPr>
              <a:t>Can be identified in CSF in one-quarter of untreated patients with early syphilis </a:t>
            </a:r>
          </a:p>
          <a:p>
            <a:r>
              <a:rPr lang="en-US" dirty="0">
                <a:solidFill>
                  <a:schemeClr val="tx1"/>
                </a:solidFill>
              </a:rPr>
              <a:t>Spontaneous resolution may occur without an inflammatory response or after a transient meningitis </a:t>
            </a:r>
          </a:p>
          <a:p>
            <a:r>
              <a:rPr lang="en-US" dirty="0">
                <a:solidFill>
                  <a:schemeClr val="tx1"/>
                </a:solidFill>
              </a:rPr>
              <a:t>Classified into early and late stages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AE86A6-6127-6916-9521-8ACB5A567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Neurosyphilis</a:t>
            </a:r>
          </a:p>
        </p:txBody>
      </p:sp>
      <p:pic>
        <p:nvPicPr>
          <p:cNvPr id="4" name="22.m4a">
            <a:hlinkClick r:id="" action="ppaction://media"/>
            <a:extLst>
              <a:ext uri="{FF2B5EF4-FFF2-40B4-BE49-F238E27FC236}">
                <a16:creationId xmlns:a16="http://schemas.microsoft.com/office/drawing/2014/main" id="{B823113E-E39E-393F-7238-B320EFCFA5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1" y="3338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55FAFF-6F69-F3C6-DF94-1E049EB099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629561"/>
            <a:ext cx="10972801" cy="403656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Asymptomatic neurosyphilis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No symptoms or signs of CNS disease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Can occur with primary or secondary syphilis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Generally occurs weeks to months after initial infection, rarely more than two years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Diagnosis: CSF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HIV patients</a:t>
            </a:r>
          </a:p>
          <a:p>
            <a:pPr lvl="3"/>
            <a:r>
              <a:rPr lang="en-US" dirty="0">
                <a:solidFill>
                  <a:schemeClr val="tx1"/>
                </a:solidFill>
              </a:rPr>
              <a:t>Lymphocytic pleocytosis typically &lt;100cells/</a:t>
            </a:r>
            <a:r>
              <a:rPr lang="en-US" dirty="0" err="1">
                <a:solidFill>
                  <a:schemeClr val="tx1"/>
                </a:solidFill>
              </a:rPr>
              <a:t>microL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lvl="3"/>
            <a:r>
              <a:rPr lang="en-US" dirty="0">
                <a:solidFill>
                  <a:schemeClr val="tx1"/>
                </a:solidFill>
              </a:rPr>
              <a:t>Elevated protein typically &lt;100mg/dL </a:t>
            </a:r>
          </a:p>
          <a:p>
            <a:pPr lvl="3"/>
            <a:r>
              <a:rPr lang="en-US" dirty="0">
                <a:solidFill>
                  <a:schemeClr val="tx1"/>
                </a:solidFill>
              </a:rPr>
              <a:t>Reactive CSF-VDRL (recommended to treat regardless of reactivity) 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Non-HIV patients: CSF lymphocyte count &gt;5cells/</a:t>
            </a:r>
            <a:r>
              <a:rPr lang="en-US" dirty="0" err="1">
                <a:solidFill>
                  <a:schemeClr val="tx1"/>
                </a:solidFill>
              </a:rPr>
              <a:t>microL</a:t>
            </a:r>
            <a:r>
              <a:rPr lang="en-US" dirty="0">
                <a:solidFill>
                  <a:schemeClr val="tx1"/>
                </a:solidFill>
              </a:rPr>
              <a:t>, protein &gt;45mg/</a:t>
            </a:r>
            <a:r>
              <a:rPr lang="en-US" dirty="0" err="1">
                <a:solidFill>
                  <a:schemeClr val="tx1"/>
                </a:solidFill>
              </a:rPr>
              <a:t>dL</a:t>
            </a:r>
            <a:endParaRPr lang="en-US" dirty="0">
              <a:solidFill>
                <a:schemeClr val="tx1"/>
              </a:solidFill>
            </a:endParaRPr>
          </a:p>
          <a:p>
            <a:pPr lvl="3"/>
            <a:r>
              <a:rPr lang="en-US" dirty="0">
                <a:solidFill>
                  <a:schemeClr val="tx1"/>
                </a:solidFill>
              </a:rPr>
              <a:t>Reactive CSF-VDRL</a:t>
            </a:r>
          </a:p>
          <a:p>
            <a:pPr marL="914400" lvl="2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1F4D0F-8754-E7E3-DCC6-4C5AE9202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Neurosyphilis </a:t>
            </a:r>
          </a:p>
        </p:txBody>
      </p:sp>
      <p:pic>
        <p:nvPicPr>
          <p:cNvPr id="4" name="23.m4a">
            <a:hlinkClick r:id="" action="ppaction://media"/>
            <a:extLst>
              <a:ext uri="{FF2B5EF4-FFF2-40B4-BE49-F238E27FC236}">
                <a16:creationId xmlns:a16="http://schemas.microsoft.com/office/drawing/2014/main" id="{A1A72C31-A929-1EFC-BEB8-E9378CD920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6000" y="1544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6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0CC5A0-E2C3-6782-6418-CD5C79F103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574157"/>
            <a:ext cx="10972801" cy="4242443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Symptomatic meningitis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Generally occurs within first year after infection, but can occur years later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Headache, confusion, nausea, vomiting, stiff neck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Can have cranial neuropathies most commonly optic, facial, or auditory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Can cause hydrocephalus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Focal meningeal inflammation may lead to diffuse </a:t>
            </a:r>
            <a:r>
              <a:rPr lang="en-US" sz="2000" dirty="0" err="1">
                <a:solidFill>
                  <a:schemeClr val="tx1"/>
                </a:solidFill>
              </a:rPr>
              <a:t>leptomeningitis</a:t>
            </a:r>
            <a:r>
              <a:rPr lang="en-US" sz="2000" dirty="0">
                <a:solidFill>
                  <a:schemeClr val="tx1"/>
                </a:solidFill>
              </a:rPr>
              <a:t> or syphilitic </a:t>
            </a:r>
            <a:r>
              <a:rPr lang="en-US" sz="2000" dirty="0" err="1">
                <a:solidFill>
                  <a:schemeClr val="tx1"/>
                </a:solidFill>
              </a:rPr>
              <a:t>gummas</a:t>
            </a:r>
            <a:r>
              <a:rPr lang="en-US" sz="2000" dirty="0">
                <a:solidFill>
                  <a:schemeClr val="tx1"/>
                </a:solidFill>
              </a:rPr>
              <a:t> (focal areas of inflammation that present as mass lesions contiguous with the leptomeninges)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Uncommonly can affect spinal cord leading to back pain, sensory loss, incontinence, leg weakness </a:t>
            </a:r>
          </a:p>
          <a:p>
            <a:pPr lvl="1"/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CSF findings generally more severe than with asymptomatic meningitis 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CSF lymphocyte counts generally between 200-400 cells/</a:t>
            </a:r>
            <a:r>
              <a:rPr lang="en-US" sz="1600" dirty="0" err="1">
                <a:solidFill>
                  <a:schemeClr val="tx1"/>
                </a:solidFill>
              </a:rPr>
              <a:t>microL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CSF protein 100-200 mg/dL </a:t>
            </a:r>
          </a:p>
          <a:p>
            <a:pPr lvl="2"/>
            <a:r>
              <a:rPr lang="en-US" sz="1600" dirty="0">
                <a:solidFill>
                  <a:schemeClr val="tx1"/>
                </a:solidFill>
              </a:rPr>
              <a:t>CSF VDRL almost always reactive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472890-F436-28D5-29AB-F6B5B86A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Neurosyphilis </a:t>
            </a:r>
          </a:p>
        </p:txBody>
      </p:sp>
      <p:pic>
        <p:nvPicPr>
          <p:cNvPr id="4" name="24.m4a">
            <a:hlinkClick r:id="" action="ppaction://media"/>
            <a:extLst>
              <a:ext uri="{FF2B5EF4-FFF2-40B4-BE49-F238E27FC236}">
                <a16:creationId xmlns:a16="http://schemas.microsoft.com/office/drawing/2014/main" id="{DAF038AA-F719-5818-C698-FE696E23AB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52912" y="534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0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Ocular Syphilis – can involve almost any eye structure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Posterior uveitis and </a:t>
            </a:r>
            <a:r>
              <a:rPr lang="en-US" sz="2000" dirty="0" err="1">
                <a:solidFill>
                  <a:schemeClr val="tx1"/>
                </a:solidFill>
              </a:rPr>
              <a:t>panuveitis</a:t>
            </a:r>
            <a:r>
              <a:rPr lang="en-US" sz="2000" dirty="0">
                <a:solidFill>
                  <a:schemeClr val="tx1"/>
                </a:solidFill>
              </a:rPr>
              <a:t> are most common and present with diminished visual acuity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Less commonly: optic neuropathy, interstitial keratitis, anterior uveitis, retinal vasculitis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Often but not always accompanied by syphilitic meningitis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Frequently mistaken for inflammatory or infiltrative causes and initially treated with corticosteroids that can worsen the course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Division Name or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EEA1A-CB49-3744-AA40-B896987410F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Neurosyphilis </a:t>
            </a:r>
          </a:p>
        </p:txBody>
      </p:sp>
      <p:pic>
        <p:nvPicPr>
          <p:cNvPr id="6" name="25.m4a">
            <a:hlinkClick r:id="" action="ppaction://media"/>
            <a:extLst>
              <a:ext uri="{FF2B5EF4-FFF2-40B4-BE49-F238E27FC236}">
                <a16:creationId xmlns:a16="http://schemas.microsoft.com/office/drawing/2014/main" id="{098FD80B-2D04-5B93-9660-0A242E737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6001" y="101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2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Uveitis is the most common ophthalmologic presentation of syphilis </a:t>
            </a:r>
          </a:p>
          <a:p>
            <a:r>
              <a:rPr lang="en-US" dirty="0">
                <a:solidFill>
                  <a:schemeClr val="tx1"/>
                </a:solidFill>
              </a:rPr>
              <a:t>Can occur as soon as 6 weeks following primary infection up to years after during the late latent stage </a:t>
            </a:r>
          </a:p>
          <a:p>
            <a:r>
              <a:rPr lang="en-US" dirty="0">
                <a:solidFill>
                  <a:schemeClr val="tx1"/>
                </a:solidFill>
              </a:rPr>
              <a:t>Manifestations Vary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Granulomatous vs non-granulomatous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Anterior Segment, Posterior Segment, or both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Unilateral or bilateral </a:t>
            </a:r>
          </a:p>
          <a:p>
            <a:r>
              <a:rPr lang="en-US" dirty="0">
                <a:solidFill>
                  <a:schemeClr val="tx1"/>
                </a:solidFill>
              </a:rPr>
              <a:t>Much rarer with the advent of PCN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Uveal Tract </a:t>
            </a:r>
          </a:p>
        </p:txBody>
      </p:sp>
      <p:pic>
        <p:nvPicPr>
          <p:cNvPr id="4" name="26.m4a">
            <a:hlinkClick r:id="" action="ppaction://media"/>
            <a:extLst>
              <a:ext uri="{FF2B5EF4-FFF2-40B4-BE49-F238E27FC236}">
                <a16:creationId xmlns:a16="http://schemas.microsoft.com/office/drawing/2014/main" id="{F5DEB73F-A134-CE0C-82BF-CE05BE5516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1" y="7924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Can affect any portion of the optic nerve </a:t>
            </a:r>
          </a:p>
          <a:p>
            <a:r>
              <a:rPr lang="en-US" dirty="0">
                <a:solidFill>
                  <a:schemeClr val="tx1"/>
                </a:solidFill>
              </a:rPr>
              <a:t>No clinical feature to distinguish syphilitic optic neuritis vs non-syphilitic causes </a:t>
            </a:r>
          </a:p>
          <a:p>
            <a:r>
              <a:rPr lang="en-US" dirty="0">
                <a:solidFill>
                  <a:schemeClr val="tx1"/>
                </a:solidFill>
              </a:rPr>
              <a:t>Combination of disc swelling, hemorrhages, dilated veins and subretinal infiltrates are highly suggestive of syphilis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 Nerve </a:t>
            </a:r>
          </a:p>
        </p:txBody>
      </p:sp>
      <p:pic>
        <p:nvPicPr>
          <p:cNvPr id="4" name="27.m4a">
            <a:hlinkClick r:id="" action="ppaction://media"/>
            <a:extLst>
              <a:ext uri="{FF2B5EF4-FFF2-40B4-BE49-F238E27FC236}">
                <a16:creationId xmlns:a16="http://schemas.microsoft.com/office/drawing/2014/main" id="{5761474B-D55E-BC6D-AB95-08B4A7A10F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6001" y="908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4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Classic and nearly pathognomonic manifestation of ocular syphilis</a:t>
            </a:r>
          </a:p>
          <a:p>
            <a:r>
              <a:rPr lang="en-US" dirty="0">
                <a:solidFill>
                  <a:schemeClr val="tx1"/>
                </a:solidFill>
              </a:rPr>
              <a:t>Presents during secondary stage of syphilis </a:t>
            </a:r>
          </a:p>
          <a:p>
            <a:r>
              <a:rPr lang="en-US" dirty="0">
                <a:solidFill>
                  <a:schemeClr val="tx1"/>
                </a:solidFill>
              </a:rPr>
              <a:t>Lesions located on the surface of retina or near macula</a:t>
            </a:r>
          </a:p>
          <a:p>
            <a:r>
              <a:rPr lang="en-US" dirty="0">
                <a:solidFill>
                  <a:schemeClr val="tx1"/>
                </a:solidFill>
              </a:rPr>
              <a:t>Placoid, yellowish with faded center and stippling of adjacent retina </a:t>
            </a:r>
          </a:p>
          <a:p>
            <a:r>
              <a:rPr lang="en-US" dirty="0">
                <a:solidFill>
                  <a:schemeClr val="tx1"/>
                </a:solidFill>
              </a:rPr>
              <a:t>Thought to be secondary to inflammation vs direct invasion of </a:t>
            </a:r>
            <a:r>
              <a:rPr lang="en-US" dirty="0" err="1">
                <a:solidFill>
                  <a:schemeClr val="tx1"/>
                </a:solidFill>
              </a:rPr>
              <a:t>choriocapillaris</a:t>
            </a:r>
            <a:r>
              <a:rPr lang="en-US" dirty="0">
                <a:solidFill>
                  <a:schemeClr val="tx1"/>
                </a:solidFill>
              </a:rPr>
              <a:t> by T. pallidum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Acute Syphilitic Posterior </a:t>
            </a:r>
            <a:r>
              <a:rPr lang="en-US" sz="3600" dirty="0" err="1"/>
              <a:t>Placoid</a:t>
            </a:r>
            <a:r>
              <a:rPr lang="en-US" sz="3600" dirty="0"/>
              <a:t> </a:t>
            </a:r>
            <a:r>
              <a:rPr lang="en-US" sz="3600" dirty="0" err="1"/>
              <a:t>Chorioretinitis</a:t>
            </a:r>
            <a:r>
              <a:rPr lang="en-US" sz="3600" dirty="0"/>
              <a:t> (ASPPC)</a:t>
            </a:r>
          </a:p>
        </p:txBody>
      </p:sp>
      <p:pic>
        <p:nvPicPr>
          <p:cNvPr id="4" name="28.m4a">
            <a:hlinkClick r:id="" action="ppaction://media"/>
            <a:extLst>
              <a:ext uri="{FF2B5EF4-FFF2-40B4-BE49-F238E27FC236}">
                <a16:creationId xmlns:a16="http://schemas.microsoft.com/office/drawing/2014/main" id="{FB4041E5-5EF4-15EA-EB2E-460333B13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6001" y="363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6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6F837A-8A8C-C94F-B8C0-526AA77E3081}"/>
              </a:ext>
            </a:extLst>
          </p:cNvPr>
          <p:cNvSpPr txBox="1"/>
          <p:nvPr/>
        </p:nvSpPr>
        <p:spPr>
          <a:xfrm>
            <a:off x="106326" y="159488"/>
            <a:ext cx="2647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 of posterior placoid chorioretinitis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633984-E1C1-228A-0EE8-B9A223396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805819"/>
            <a:ext cx="7924800" cy="547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29.m4a">
            <a:hlinkClick r:id="" action="ppaction://media"/>
            <a:extLst>
              <a:ext uri="{FF2B5EF4-FFF2-40B4-BE49-F238E27FC236}">
                <a16:creationId xmlns:a16="http://schemas.microsoft.com/office/drawing/2014/main" id="{235A95C0-4241-57DB-060A-1163E2581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15902" y="762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6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3854FD2-8F32-2820-F674-083F74E221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0983" y="3617267"/>
            <a:ext cx="7100236" cy="18691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0983" y="542342"/>
            <a:ext cx="7100236" cy="26983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9062A2-60C0-B39D-9D8A-DF95C584C822}"/>
              </a:ext>
            </a:extLst>
          </p:cNvPr>
          <p:cNvSpPr txBox="1"/>
          <p:nvPr/>
        </p:nvSpPr>
        <p:spPr>
          <a:xfrm>
            <a:off x="185195" y="1580473"/>
            <a:ext cx="3102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Normal OCT with presence of ellipsoid zone (at tip of arrow)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>
            <a:off x="8073858" y="1456660"/>
            <a:ext cx="0" cy="68221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0C6F00D-AE67-3362-5D56-599C11B3923A}"/>
              </a:ext>
            </a:extLst>
          </p:cNvPr>
          <p:cNvSpPr txBox="1"/>
          <p:nvPr/>
        </p:nvSpPr>
        <p:spPr>
          <a:xfrm>
            <a:off x="389709" y="4041495"/>
            <a:ext cx="31254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Macular OCT from patient with fundus photo in prior slide, showing</a:t>
            </a:r>
          </a:p>
          <a:p>
            <a:r>
              <a:rPr lang="en-US" dirty="0"/>
              <a:t>Loss of ellipsoid zone (at tip of arrow)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36C404-BEDD-2401-DA65-44FAC5E7F522}"/>
              </a:ext>
            </a:extLst>
          </p:cNvPr>
          <p:cNvCxnSpPr>
            <a:cxnSpLocks/>
          </p:cNvCxnSpPr>
          <p:nvPr/>
        </p:nvCxnSpPr>
        <p:spPr>
          <a:xfrm>
            <a:off x="7843350" y="3870507"/>
            <a:ext cx="0" cy="682217"/>
          </a:xfrm>
          <a:prstGeom prst="straightConnector1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30.m4a">
            <a:hlinkClick r:id="" action="ppaction://media"/>
            <a:extLst>
              <a:ext uri="{FF2B5EF4-FFF2-40B4-BE49-F238E27FC236}">
                <a16:creationId xmlns:a16="http://schemas.microsoft.com/office/drawing/2014/main" id="{75591260-0BCD-4843-26CC-90CB7C1856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01637" y="1359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3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4FE3C-8FF0-002D-D1D5-812AA7B85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+mn-lt"/>
                <a:cs typeface="Arial" panose="020B0604020202020204" pitchFamily="34" charset="0"/>
              </a:rPr>
              <a:t>Diagnosis of posterior placoid chorioretinopathy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4576-DD95-7BE4-D1B4-EFA3B3799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Importance of ophthalmology (especially retina) consultation!</a:t>
            </a:r>
          </a:p>
          <a:p>
            <a:endParaRPr lang="en-US" dirty="0"/>
          </a:p>
          <a:p>
            <a:r>
              <a:rPr lang="en-US" dirty="0"/>
              <a:t>Spectral-domain optical coherence tomography can be extremely useful</a:t>
            </a:r>
          </a:p>
          <a:p>
            <a:r>
              <a:rPr lang="en-US" dirty="0"/>
              <a:t>Findings include ellipsoid zone loss and RPE nodular thickening</a:t>
            </a:r>
          </a:p>
          <a:p>
            <a:r>
              <a:rPr lang="en-US" dirty="0"/>
              <a:t>Shows hyper-reflective nodular retinal pigment epithelial thickening and disruption of the outer segment </a:t>
            </a:r>
          </a:p>
        </p:txBody>
      </p:sp>
      <p:pic>
        <p:nvPicPr>
          <p:cNvPr id="4" name="31.m4a">
            <a:hlinkClick r:id="" action="ppaction://media"/>
            <a:extLst>
              <a:ext uri="{FF2B5EF4-FFF2-40B4-BE49-F238E27FC236}">
                <a16:creationId xmlns:a16="http://schemas.microsoft.com/office/drawing/2014/main" id="{7FA0678E-DDE0-B114-D547-017FF94BF1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7275" y="1341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6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324686-29C4-B04F-BA31-45A3D632B1F5}"/>
              </a:ext>
            </a:extLst>
          </p:cNvPr>
          <p:cNvSpPr txBox="1"/>
          <p:nvPr/>
        </p:nvSpPr>
        <p:spPr>
          <a:xfrm>
            <a:off x="8602884" y="6550223"/>
            <a:ext cx="4904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 © 2022 American Academy of Ophthalmology </a:t>
            </a:r>
          </a:p>
        </p:txBody>
      </p:sp>
      <p:pic>
        <p:nvPicPr>
          <p:cNvPr id="7" name="Picture 6" descr="Diagram, venn diagram&#10;&#10;Description automatically generated">
            <a:extLst>
              <a:ext uri="{FF2B5EF4-FFF2-40B4-BE49-F238E27FC236}">
                <a16:creationId xmlns:a16="http://schemas.microsoft.com/office/drawing/2014/main" id="{482F21FC-98B3-D252-AC73-AAEF64623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475886"/>
            <a:ext cx="5447211" cy="53867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F91245-3BC5-109C-58E9-AA50496B3BEC}"/>
              </a:ext>
            </a:extLst>
          </p:cNvPr>
          <p:cNvSpPr txBox="1"/>
          <p:nvPr/>
        </p:nvSpPr>
        <p:spPr>
          <a:xfrm>
            <a:off x="787079" y="2292122"/>
            <a:ext cx="42247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”Salt and Pepper” Retinopathy</a:t>
            </a:r>
          </a:p>
          <a:p>
            <a:r>
              <a:rPr lang="en-US" dirty="0"/>
              <a:t>Granular, pigmentary mottling in the macula and periphery with punctate hypopigmentation and hyperpigmentation</a:t>
            </a:r>
          </a:p>
          <a:p>
            <a:endParaRPr lang="en-US" dirty="0"/>
          </a:p>
          <a:p>
            <a:r>
              <a:rPr lang="en-US" dirty="0"/>
              <a:t>Often seen in congenital syphilis </a:t>
            </a:r>
          </a:p>
          <a:p>
            <a:endParaRPr lang="en-US" dirty="0"/>
          </a:p>
        </p:txBody>
      </p:sp>
      <p:pic>
        <p:nvPicPr>
          <p:cNvPr id="2" name="32.m4a">
            <a:hlinkClick r:id="" action="ppaction://media"/>
            <a:extLst>
              <a:ext uri="{FF2B5EF4-FFF2-40B4-BE49-F238E27FC236}">
                <a16:creationId xmlns:a16="http://schemas.microsoft.com/office/drawing/2014/main" id="{3B403F28-2516-2D51-CFC2-FF4D999686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33566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2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+mj-lt"/>
                <a:cs typeface="Arial" panose="020B0604020202020204" pitchFamily="34" charset="0"/>
              </a:rP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latin typeface="+mn-lt"/>
              </a:rPr>
              <a:t>VDRL-CSF is highly specific for </a:t>
            </a:r>
            <a:r>
              <a:rPr lang="en-US" dirty="0" err="1">
                <a:latin typeface="+mn-lt"/>
              </a:rPr>
              <a:t>neurosyphilis</a:t>
            </a:r>
            <a:r>
              <a:rPr lang="en-US" dirty="0">
                <a:latin typeface="+mn-lt"/>
              </a:rPr>
              <a:t> </a:t>
            </a:r>
          </a:p>
          <a:p>
            <a:pPr lvl="1"/>
            <a:r>
              <a:rPr lang="en-US" dirty="0">
                <a:latin typeface="+mn-lt"/>
              </a:rPr>
              <a:t>However not sensitive so a negative result does not exclude </a:t>
            </a:r>
          </a:p>
          <a:p>
            <a:pPr lvl="1"/>
            <a:r>
              <a:rPr lang="en-US" dirty="0">
                <a:latin typeface="+mn-lt"/>
              </a:rPr>
              <a:t>In one study, the sensitivity of CSF VDRL was as low as 27% with near 100% specificity</a:t>
            </a:r>
          </a:p>
          <a:p>
            <a:pPr lvl="1"/>
            <a:r>
              <a:rPr lang="en-US" dirty="0">
                <a:latin typeface="+mn-lt"/>
              </a:rPr>
              <a:t>In this patient, CSF- VDRL was negative</a:t>
            </a:r>
          </a:p>
          <a:p>
            <a:pPr lvl="1"/>
            <a:r>
              <a:rPr lang="en-US" dirty="0">
                <a:latin typeface="+mn-lt"/>
              </a:rPr>
              <a:t>Limited utility in screening </a:t>
            </a:r>
          </a:p>
          <a:p>
            <a:pPr lvl="1"/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CSF FTA-ABS is less specific however highly sensitive </a:t>
            </a:r>
          </a:p>
          <a:p>
            <a:pPr lvl="1"/>
            <a:r>
              <a:rPr lang="en-US" dirty="0" err="1">
                <a:latin typeface="+mn-lt"/>
              </a:rPr>
              <a:t>Neurosyphilis</a:t>
            </a:r>
            <a:r>
              <a:rPr lang="en-US" dirty="0">
                <a:latin typeface="+mn-lt"/>
              </a:rPr>
              <a:t> is highly unlikely with a negative CSF FTA-Abs test 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Ultimately diagnosis and treatment should be based on clinical judgement in combination with CSF and serum studies </a:t>
            </a:r>
          </a:p>
          <a:p>
            <a:pPr lvl="1"/>
            <a:endParaRPr lang="en-US" dirty="0">
              <a:latin typeface="+mn-lt"/>
            </a:endParaRPr>
          </a:p>
        </p:txBody>
      </p:sp>
      <p:pic>
        <p:nvPicPr>
          <p:cNvPr id="4" name="33.m4a">
            <a:hlinkClick r:id="" action="ppaction://media"/>
            <a:extLst>
              <a:ext uri="{FF2B5EF4-FFF2-40B4-BE49-F238E27FC236}">
                <a16:creationId xmlns:a16="http://schemas.microsoft.com/office/drawing/2014/main" id="{C736F417-B2DD-CECC-FCD7-EAD65016CD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72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1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+mj-lt"/>
                <a:cs typeface="Arial" panose="020B0604020202020204" pitchFamily="34" charset="0"/>
              </a:rP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Penicillin is the drug of choice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Long acting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benzathine</a:t>
            </a:r>
            <a:r>
              <a:rPr lang="en-US" dirty="0">
                <a:latin typeface="+mn-lt"/>
                <a:cs typeface="Arial" panose="020B0604020202020204" pitchFamily="34" charset="0"/>
              </a:rPr>
              <a:t> penicillin via IM can be given for most stages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With Ocular,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Otic</a:t>
            </a:r>
            <a:r>
              <a:rPr lang="en-US" dirty="0">
                <a:latin typeface="+mn-lt"/>
                <a:cs typeface="Arial" panose="020B0604020202020204" pitchFamily="34" charset="0"/>
              </a:rPr>
              <a:t> or CNS involvement, IV therapy should be given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Ocular syphilis should be considered Neurosyphilis for treatment purposes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~35% of cases of ocular syphilis have concomitant neurosyphilis, however negative CSF VDRL has low sensitivity so recommend treatment regardless </a:t>
            </a:r>
          </a:p>
        </p:txBody>
      </p:sp>
      <p:pic>
        <p:nvPicPr>
          <p:cNvPr id="4" name="34.m4a">
            <a:hlinkClick r:id="" action="ppaction://media"/>
            <a:extLst>
              <a:ext uri="{FF2B5EF4-FFF2-40B4-BE49-F238E27FC236}">
                <a16:creationId xmlns:a16="http://schemas.microsoft.com/office/drawing/2014/main" id="{17ECCCC4-D276-A634-34D8-69E7AF3C4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1011" y="363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4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7D2D0-54CF-016A-0B16-74DB0AF3B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+mj-lt"/>
              </a:rPr>
              <a:t>In cases of Penicillin Allergy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126DE-0795-0F37-AC11-6F18D0CEB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+mn-lt"/>
              </a:rPr>
              <a:t>In patients with a mild penicillin allergy, ceftriaxone can be used for a 10-14 day course with careful monitoring and observation for cross-reactivity </a:t>
            </a:r>
          </a:p>
          <a:p>
            <a:r>
              <a:rPr lang="en-US" dirty="0">
                <a:latin typeface="+mn-lt"/>
              </a:rPr>
              <a:t>High dose oral doxycycline has also been used for a duration of 21-28 days</a:t>
            </a:r>
          </a:p>
          <a:p>
            <a:pPr lvl="1"/>
            <a:r>
              <a:rPr lang="en-US" dirty="0">
                <a:latin typeface="+mn-lt"/>
              </a:rPr>
              <a:t>one study performed showed similar efficacy compared to penicillin-based treatments </a:t>
            </a:r>
          </a:p>
          <a:p>
            <a:pPr lvl="1"/>
            <a:r>
              <a:rPr lang="en-US" dirty="0">
                <a:latin typeface="+mn-lt"/>
              </a:rPr>
              <a:t>Not formally recommended by the CDC</a:t>
            </a:r>
          </a:p>
          <a:p>
            <a:r>
              <a:rPr lang="en-US" dirty="0">
                <a:latin typeface="+mn-lt"/>
              </a:rPr>
              <a:t>Penicillin desensitization can temporarily induce short term tolerance </a:t>
            </a:r>
          </a:p>
          <a:p>
            <a:pPr lvl="1"/>
            <a:r>
              <a:rPr lang="en-US" dirty="0">
                <a:latin typeface="+mn-lt"/>
              </a:rPr>
              <a:t>should be performed in a closely monitored setting with the assistance of an allergist </a:t>
            </a:r>
          </a:p>
          <a:p>
            <a:endParaRPr lang="en-US" dirty="0">
              <a:latin typeface="+mn-lt"/>
            </a:endParaRPr>
          </a:p>
        </p:txBody>
      </p:sp>
      <p:pic>
        <p:nvPicPr>
          <p:cNvPr id="4" name="35.m4a">
            <a:hlinkClick r:id="" action="ppaction://media"/>
            <a:extLst>
              <a:ext uri="{FF2B5EF4-FFF2-40B4-BE49-F238E27FC236}">
                <a16:creationId xmlns:a16="http://schemas.microsoft.com/office/drawing/2014/main" id="{ED9B9532-91B1-3232-5866-7F893491E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90542" y="3651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8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err="1">
                <a:latin typeface="+mj-lt"/>
                <a:cs typeface="Arial" panose="020B0604020202020204" pitchFamily="34" charset="0"/>
              </a:rPr>
              <a:t>Jarisch-Herxheimer</a:t>
            </a:r>
            <a:r>
              <a:rPr lang="en-US" b="0" dirty="0">
                <a:latin typeface="+mj-lt"/>
                <a:cs typeface="Arial" panose="020B0604020202020204" pitchFamily="34" charset="0"/>
              </a:rPr>
              <a:t>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Acute febrile reaction occurs within 24 hours after any therapy for syphilis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Thought to be secondary to systemic reaction to inflammatory lipoproteins from dying T. pallidum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Fever, headaches, pharyngitis, fatigue, myalgias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HIV coinfection is not associated with increased or more severe reaction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Generally self limited and resolves within 12-24 hours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Can use NSAIDs or other antipyretics for symptomatic relief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The use of glucocorticoids is generally not recommended</a:t>
            </a:r>
          </a:p>
          <a:p>
            <a:pPr lvl="1"/>
            <a:r>
              <a:rPr lang="en-US" dirty="0">
                <a:latin typeface="+mn-lt"/>
                <a:cs typeface="Arial" panose="020B0604020202020204" pitchFamily="34" charset="0"/>
              </a:rPr>
              <a:t>A few studies performed have shown reduction in fever, and shortened duration of symptoms however pretreatment is not routinely recommended</a:t>
            </a:r>
          </a:p>
        </p:txBody>
      </p:sp>
      <p:pic>
        <p:nvPicPr>
          <p:cNvPr id="4" name="36.m4a">
            <a:hlinkClick r:id="" action="ppaction://media"/>
            <a:extLst>
              <a:ext uri="{FF2B5EF4-FFF2-40B4-BE49-F238E27FC236}">
                <a16:creationId xmlns:a16="http://schemas.microsoft.com/office/drawing/2014/main" id="{731FD98D-8B13-D99B-F639-0B6CFFE72E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-412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4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err="1">
                <a:latin typeface="+mj-lt"/>
                <a:cs typeface="Arial" panose="020B0604020202020204" pitchFamily="34" charset="0"/>
              </a:rPr>
              <a:t>Neurosyphilis</a:t>
            </a:r>
            <a:r>
              <a:rPr lang="en-US" b="0" dirty="0">
                <a:latin typeface="+mj-lt"/>
                <a:cs typeface="Arial" panose="020B0604020202020204" pitchFamily="34" charset="0"/>
              </a:rPr>
              <a:t>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CSF examinations should be repeated every 6 months until the cell count is normal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Resolution of CSF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pleocytosis</a:t>
            </a:r>
            <a:r>
              <a:rPr lang="en-US" dirty="0">
                <a:latin typeface="+mn-lt"/>
                <a:cs typeface="Arial" panose="020B0604020202020204" pitchFamily="34" charset="0"/>
              </a:rPr>
              <a:t> is the most sensitive indicator of effective treatment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If CSF pleocytosis persists, then CSF protein or VDRL may be followed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Retreatment recommended if no resolution in two years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With ocular syphilis and normal CSF examination at time of diagnosis, follow up CSF studies are not needed</a:t>
            </a:r>
          </a:p>
        </p:txBody>
      </p:sp>
      <p:pic>
        <p:nvPicPr>
          <p:cNvPr id="4" name="37.m4a">
            <a:hlinkClick r:id="" action="ppaction://media"/>
            <a:extLst>
              <a:ext uri="{FF2B5EF4-FFF2-40B4-BE49-F238E27FC236}">
                <a16:creationId xmlns:a16="http://schemas.microsoft.com/office/drawing/2014/main" id="{983C235B-9682-5480-0DE3-6C2906CADA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70004" y="108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5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+mj-lt"/>
                <a:cs typeface="Arial" panose="020B0604020202020204" pitchFamily="34" charset="0"/>
              </a:rPr>
              <a:t>Take Home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Differential for bilateral optic disc edema can be very broad </a:t>
            </a: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Neurosyphilis can have a wide array of both neurologic and ocular findings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roper ophthalmologic exam to determine presence of uveitis and/or retinal pathology is vital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CSF VDRL is highly specific but insensitive and can therefore have false negatives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cular manifestations of syphilis should be treated with IV penicillin for 14 days which is the treatment of choice for neurosyphilis</a:t>
            </a:r>
            <a:endParaRPr lang="en-US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38.m4a">
            <a:hlinkClick r:id="" action="ppaction://media"/>
            <a:extLst>
              <a:ext uri="{FF2B5EF4-FFF2-40B4-BE49-F238E27FC236}">
                <a16:creationId xmlns:a16="http://schemas.microsoft.com/office/drawing/2014/main" id="{A9500C79-A398-5175-45D2-709CA4C3D6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35821" y="108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0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+mj-lt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7557" y="1396145"/>
            <a:ext cx="9866243" cy="3820766"/>
          </a:xfrm>
        </p:spPr>
        <p:txBody>
          <a:bodyPr>
            <a:noAutofit/>
          </a:bodyPr>
          <a:lstStyle/>
          <a:p>
            <a:r>
              <a:rPr lang="en-US" sz="1500" dirty="0" err="1">
                <a:latin typeface="+mn-lt"/>
              </a:rPr>
              <a:t>Amaratunge</a:t>
            </a:r>
            <a:r>
              <a:rPr lang="en-US" sz="1500" dirty="0">
                <a:latin typeface="+mn-lt"/>
              </a:rPr>
              <a:t>, B.C., J.E. </a:t>
            </a:r>
            <a:r>
              <a:rPr lang="en-US" sz="1500" dirty="0" err="1">
                <a:latin typeface="+mn-lt"/>
              </a:rPr>
              <a:t>Camuglia</a:t>
            </a:r>
            <a:r>
              <a:rPr lang="en-US" sz="1500" dirty="0">
                <a:latin typeface="+mn-lt"/>
              </a:rPr>
              <a:t>, and A.J. Hall, Syphilitic uveitis: a review of clinical manifestations and treatment outcomes of syphilitic uveitis in human immunodeficiency virus-positive and negative patients. Clin Experiment </a:t>
            </a:r>
            <a:r>
              <a:rPr lang="en-US" sz="1500" dirty="0" err="1">
                <a:latin typeface="+mn-lt"/>
              </a:rPr>
              <a:t>Ophthalmol</a:t>
            </a:r>
            <a:r>
              <a:rPr lang="en-US" sz="1500" dirty="0">
                <a:latin typeface="+mn-lt"/>
              </a:rPr>
              <a:t>, 2010. 38(1): p. 68-74.</a:t>
            </a:r>
          </a:p>
          <a:p>
            <a:r>
              <a:rPr lang="en-US" sz="1500" b="0" i="0" strike="noStrike" dirty="0">
                <a:effectLst/>
                <a:latin typeface="+mn-lt"/>
              </a:rPr>
              <a:t>Chen J, Lee L. Posterior placoid chorioretinitis: An unusual ocular manifestation of syphilis. Clin </a:t>
            </a:r>
            <a:r>
              <a:rPr lang="en-US" sz="1500" b="0" i="0" strike="noStrike" dirty="0" err="1">
                <a:effectLst/>
                <a:latin typeface="+mn-lt"/>
              </a:rPr>
              <a:t>Ophthalmol</a:t>
            </a:r>
            <a:r>
              <a:rPr lang="en-US" sz="1500" b="0" i="0" strike="noStrike" dirty="0">
                <a:effectLst/>
                <a:latin typeface="+mn-lt"/>
              </a:rPr>
              <a:t>. 2008 Sep;2(3):669-73. </a:t>
            </a:r>
            <a:r>
              <a:rPr lang="en-US" sz="1500" b="0" i="0" strike="noStrike" dirty="0" err="1">
                <a:effectLst/>
                <a:latin typeface="+mn-lt"/>
              </a:rPr>
              <a:t>doi</a:t>
            </a:r>
            <a:r>
              <a:rPr lang="en-US" sz="1500" b="0" i="0" strike="noStrike" dirty="0">
                <a:effectLst/>
                <a:latin typeface="+mn-lt"/>
              </a:rPr>
              <a:t>: 10.2147/opth.s2743. PMID: 19668773; PMCID: PMC2694006.</a:t>
            </a:r>
            <a:endParaRPr lang="en-US" sz="1500" dirty="0">
              <a:latin typeface="+mn-lt"/>
            </a:endParaRPr>
          </a:p>
          <a:p>
            <a:r>
              <a:rPr lang="en-US" sz="1500" dirty="0">
                <a:latin typeface="+mn-lt"/>
              </a:rPr>
              <a:t>Davis LE, Schmitt JW. Clinical significance of cerebrospinal fluid tests for neurosyphilis. Ann Neurol. 1989 Jan;25(1):50-5. </a:t>
            </a:r>
            <a:r>
              <a:rPr lang="en-US" sz="1500" dirty="0" err="1">
                <a:latin typeface="+mn-lt"/>
              </a:rPr>
              <a:t>doi</a:t>
            </a:r>
            <a:r>
              <a:rPr lang="en-US" sz="1500" dirty="0">
                <a:latin typeface="+mn-lt"/>
              </a:rPr>
              <a:t>: 10.1002/ana.410250108. PMID: 2643918.</a:t>
            </a:r>
          </a:p>
          <a:p>
            <a:r>
              <a:rPr lang="en-US" sz="1500" b="0" i="0" dirty="0">
                <a:effectLst/>
                <a:latin typeface="+mn-lt"/>
              </a:rPr>
              <a:t>Hendriks KD, van Etten RW, van </a:t>
            </a:r>
            <a:r>
              <a:rPr lang="en-US" sz="1500" b="0" i="0" dirty="0" err="1">
                <a:effectLst/>
                <a:latin typeface="+mn-lt"/>
              </a:rPr>
              <a:t>Wijngaarden</a:t>
            </a:r>
            <a:r>
              <a:rPr lang="en-US" sz="1500" b="0" i="0" dirty="0">
                <a:effectLst/>
                <a:latin typeface="+mn-lt"/>
              </a:rPr>
              <a:t> P. </a:t>
            </a:r>
            <a:r>
              <a:rPr lang="en-US" sz="1500" b="0" i="0" dirty="0" err="1">
                <a:effectLst/>
                <a:latin typeface="+mn-lt"/>
              </a:rPr>
              <a:t>Koorts</a:t>
            </a:r>
            <a:r>
              <a:rPr lang="en-US" sz="1500" b="0" i="0" dirty="0">
                <a:effectLst/>
                <a:latin typeface="+mn-lt"/>
              </a:rPr>
              <a:t> </a:t>
            </a:r>
            <a:r>
              <a:rPr lang="en-US" sz="1500" b="0" i="0" dirty="0" err="1">
                <a:effectLst/>
                <a:latin typeface="+mn-lt"/>
              </a:rPr>
              <a:t>en</a:t>
            </a:r>
            <a:r>
              <a:rPr lang="en-US" sz="1500" b="0" i="0" dirty="0">
                <a:effectLst/>
                <a:latin typeface="+mn-lt"/>
              </a:rPr>
              <a:t> </a:t>
            </a:r>
            <a:r>
              <a:rPr lang="en-US" sz="1500" b="0" i="0" dirty="0" err="1">
                <a:effectLst/>
                <a:latin typeface="+mn-lt"/>
              </a:rPr>
              <a:t>hypotensie</a:t>
            </a:r>
            <a:r>
              <a:rPr lang="en-US" sz="1500" b="0" i="0" dirty="0">
                <a:effectLst/>
                <a:latin typeface="+mn-lt"/>
              </a:rPr>
              <a:t> </a:t>
            </a:r>
            <a:r>
              <a:rPr lang="en-US" sz="1500" b="0" i="0" dirty="0" err="1">
                <a:effectLst/>
                <a:latin typeface="+mn-lt"/>
              </a:rPr>
              <a:t>na</a:t>
            </a:r>
            <a:r>
              <a:rPr lang="en-US" sz="1500" b="0" i="0" dirty="0">
                <a:effectLst/>
                <a:latin typeface="+mn-lt"/>
              </a:rPr>
              <a:t> </a:t>
            </a:r>
            <a:r>
              <a:rPr lang="en-US" sz="1500" b="0" i="0" dirty="0" err="1">
                <a:effectLst/>
                <a:latin typeface="+mn-lt"/>
              </a:rPr>
              <a:t>behandeling</a:t>
            </a:r>
            <a:r>
              <a:rPr lang="en-US" sz="1500" b="0" i="0" dirty="0">
                <a:effectLst/>
                <a:latin typeface="+mn-lt"/>
              </a:rPr>
              <a:t> van </a:t>
            </a:r>
            <a:r>
              <a:rPr lang="en-US" sz="1500" b="0" i="0" dirty="0" err="1">
                <a:effectLst/>
                <a:latin typeface="+mn-lt"/>
              </a:rPr>
              <a:t>syfilis</a:t>
            </a:r>
            <a:r>
              <a:rPr lang="en-US" sz="1500" b="0" i="0" dirty="0">
                <a:effectLst/>
                <a:latin typeface="+mn-lt"/>
              </a:rPr>
              <a:t> [Fever and hypotension after treatment of syphilis; the </a:t>
            </a:r>
            <a:r>
              <a:rPr lang="en-US" sz="1500" b="0" i="0" dirty="0" err="1">
                <a:effectLst/>
                <a:latin typeface="+mn-lt"/>
              </a:rPr>
              <a:t>Jarisch-Herxheimer</a:t>
            </a:r>
            <a:r>
              <a:rPr lang="en-US" sz="1500" b="0" i="0" dirty="0">
                <a:effectLst/>
                <a:latin typeface="+mn-lt"/>
              </a:rPr>
              <a:t> reaction]. Ned </a:t>
            </a:r>
            <a:r>
              <a:rPr lang="en-US" sz="1500" b="0" i="0" dirty="0" err="1">
                <a:effectLst/>
                <a:latin typeface="+mn-lt"/>
              </a:rPr>
              <a:t>Tijdschr</a:t>
            </a:r>
            <a:r>
              <a:rPr lang="en-US" sz="1500" b="0" i="0" dirty="0">
                <a:effectLst/>
                <a:latin typeface="+mn-lt"/>
              </a:rPr>
              <a:t> </a:t>
            </a:r>
            <a:r>
              <a:rPr lang="en-US" sz="1500" b="0" i="0" dirty="0" err="1">
                <a:effectLst/>
                <a:latin typeface="+mn-lt"/>
              </a:rPr>
              <a:t>Geneeskd</a:t>
            </a:r>
            <a:r>
              <a:rPr lang="en-US" sz="1500" b="0" i="0" dirty="0">
                <a:effectLst/>
                <a:latin typeface="+mn-lt"/>
              </a:rPr>
              <a:t>. 2017;161:D649. Dutch. PMID: 28181892.</a:t>
            </a:r>
            <a:endParaRPr lang="en-US" sz="1500" dirty="0">
              <a:latin typeface="+mn-lt"/>
            </a:endParaRPr>
          </a:p>
          <a:p>
            <a:r>
              <a:rPr lang="en-US" sz="1500" dirty="0">
                <a:latin typeface="+mn-lt"/>
              </a:rPr>
              <a:t>Liu, Grant T, Nicholas J. Volpe, Steven </a:t>
            </a:r>
            <a:r>
              <a:rPr lang="en-US" sz="1500" dirty="0" err="1">
                <a:latin typeface="+mn-lt"/>
              </a:rPr>
              <a:t>Galetta</a:t>
            </a:r>
            <a:r>
              <a:rPr lang="en-US" sz="1500" dirty="0">
                <a:latin typeface="+mn-lt"/>
              </a:rPr>
              <a:t>, and Grant T. Liu. </a:t>
            </a:r>
            <a:r>
              <a:rPr lang="en-US" sz="1500" i="1" dirty="0">
                <a:latin typeface="+mn-lt"/>
              </a:rPr>
              <a:t>Liu, Volpe, and </a:t>
            </a:r>
            <a:r>
              <a:rPr lang="en-US" sz="1500" i="1" dirty="0" err="1">
                <a:latin typeface="+mn-lt"/>
              </a:rPr>
              <a:t>Galetta's</a:t>
            </a:r>
            <a:r>
              <a:rPr lang="en-US" sz="1500" i="1" dirty="0">
                <a:latin typeface="+mn-lt"/>
              </a:rPr>
              <a:t> Neuro-Ophthalmology: Diagnosis and Management</a:t>
            </a:r>
            <a:r>
              <a:rPr lang="en-US" sz="1500" dirty="0">
                <a:latin typeface="+mn-lt"/>
              </a:rPr>
              <a:t>. , 2019. </a:t>
            </a:r>
          </a:p>
          <a:p>
            <a:r>
              <a:rPr lang="en-US" sz="1500" dirty="0">
                <a:latin typeface="+mn-lt"/>
              </a:rPr>
              <a:t>Mehta D, Chan K. Syphilis presenting as acute syphilitic posterior placoid chorioretinitis. BMJ Case Rep. 2021 Jul 28;14(7):e243923. </a:t>
            </a:r>
            <a:r>
              <a:rPr lang="en-US" sz="1500" dirty="0" err="1">
                <a:latin typeface="+mn-lt"/>
              </a:rPr>
              <a:t>doi</a:t>
            </a:r>
            <a:r>
              <a:rPr lang="en-US" sz="1500" dirty="0">
                <a:latin typeface="+mn-lt"/>
              </a:rPr>
              <a:t>: 10.1136/bcr-2021-243923. PMID: 34321269; PMCID: PMC8319970.</a:t>
            </a:r>
          </a:p>
          <a:p>
            <a:r>
              <a:rPr lang="en-US" sz="1500" b="0" i="0" dirty="0">
                <a:effectLst/>
                <a:latin typeface="+mn-lt"/>
              </a:rPr>
              <a:t>Pound MW, May DB. Proposed mechanisms and preventative options of </a:t>
            </a:r>
            <a:r>
              <a:rPr lang="en-US" sz="1500" b="0" i="0" dirty="0" err="1">
                <a:effectLst/>
                <a:latin typeface="+mn-lt"/>
              </a:rPr>
              <a:t>Jarisch-Herxheimer</a:t>
            </a:r>
            <a:r>
              <a:rPr lang="en-US" sz="1500" b="0" i="0" dirty="0">
                <a:effectLst/>
                <a:latin typeface="+mn-lt"/>
              </a:rPr>
              <a:t> reactions. J Clin Pharm </a:t>
            </a:r>
            <a:r>
              <a:rPr lang="en-US" sz="1500" b="0" i="0" dirty="0" err="1">
                <a:effectLst/>
                <a:latin typeface="+mn-lt"/>
              </a:rPr>
              <a:t>Ther</a:t>
            </a:r>
            <a:r>
              <a:rPr lang="en-US" sz="1500" b="0" i="0" dirty="0">
                <a:effectLst/>
                <a:latin typeface="+mn-lt"/>
              </a:rPr>
              <a:t>. 2005 Jun;30(3):291-5. </a:t>
            </a:r>
            <a:r>
              <a:rPr lang="en-US" sz="1500" b="0" i="0" dirty="0" err="1">
                <a:effectLst/>
                <a:latin typeface="+mn-lt"/>
              </a:rPr>
              <a:t>doi</a:t>
            </a:r>
            <a:r>
              <a:rPr lang="en-US" sz="1500" b="0" i="0" dirty="0">
                <a:effectLst/>
                <a:latin typeface="+mn-lt"/>
              </a:rPr>
              <a:t>: 10.1111/j.1365-2710.2005.00631.x. PMID: 15896248.</a:t>
            </a:r>
            <a:endParaRPr lang="en-US" sz="1500" dirty="0">
              <a:latin typeface="+mn-lt"/>
            </a:endParaRPr>
          </a:p>
          <a:p>
            <a:r>
              <a:rPr lang="en-US" sz="1500" i="1" dirty="0">
                <a:latin typeface="+mn-lt"/>
              </a:rPr>
              <a:t>Syphilis Presenting as Acute Syphilitic Posterior Placoid Chorioretinitis</a:t>
            </a:r>
            <a:r>
              <a:rPr lang="en-US" sz="1500" dirty="0">
                <a:latin typeface="+mn-lt"/>
              </a:rPr>
              <a:t>. </a:t>
            </a:r>
            <a:r>
              <a:rPr lang="en-US" sz="1500" dirty="0"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https://casereports.bmj.com/content/bmjcr/14/7/e243923.full.pdf</a:t>
            </a:r>
            <a:r>
              <a:rPr lang="en-US" sz="150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0797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019F267-8E7B-4AAB-9683-664C6333D201}"/>
</file>

<file path=customXml/itemProps2.xml><?xml version="1.0" encoding="utf-8"?>
<ds:datastoreItem xmlns:ds="http://schemas.openxmlformats.org/officeDocument/2006/customXml" ds:itemID="{5237D51E-7E38-4278-84A0-B3D107B54DD5}"/>
</file>

<file path=customXml/itemProps3.xml><?xml version="1.0" encoding="utf-8"?>
<ds:datastoreItem xmlns:ds="http://schemas.openxmlformats.org/officeDocument/2006/customXml" ds:itemID="{36835D40-5107-44CC-9F94-6B97F0F71E2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54437</TotalTime>
  <Words>2242</Words>
  <Application>Microsoft Macintosh PowerPoint</Application>
  <PresentationFormat>Widescreen</PresentationFormat>
  <Paragraphs>388</Paragraphs>
  <Slides>39</Slides>
  <Notes>28</Notes>
  <HiddenSlides>0</HiddenSlides>
  <MMClips>39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Subacute Vision Loss in a Patient with HIV</vt:lpstr>
      <vt:lpstr>56 year old man with progressive vision loss over 2 weeks </vt:lpstr>
      <vt:lpstr>Presented to an optometrist…</vt:lpstr>
      <vt:lpstr>PowerPoint Presentation</vt:lpstr>
      <vt:lpstr>Differential for bilateral optic disc edema </vt:lpstr>
      <vt:lpstr>Initial Workup Performed</vt:lpstr>
      <vt:lpstr>MRI Brain and Orbits w/ and w/o contrast</vt:lpstr>
      <vt:lpstr>Exam – Inpatient Ophthalmology Consult</vt:lpstr>
      <vt:lpstr>Exam – Slit Lamp</vt:lpstr>
      <vt:lpstr>Bilateral disc edema with panuveitis – Differential now? </vt:lpstr>
      <vt:lpstr>What would you do next…?</vt:lpstr>
      <vt:lpstr>PowerPoint Presentation</vt:lpstr>
      <vt:lpstr>PowerPoint Presentation</vt:lpstr>
      <vt:lpstr>Diagnosis </vt:lpstr>
      <vt:lpstr>Follow-up Exam 1 month later - Basic</vt:lpstr>
      <vt:lpstr>Follow-up Exam 1 month later – Slit Lamp</vt:lpstr>
      <vt:lpstr>PowerPoint Presentation</vt:lpstr>
      <vt:lpstr>PowerPoint Presentation</vt:lpstr>
      <vt:lpstr>Visual Fields</vt:lpstr>
      <vt:lpstr>Final Diagnosis</vt:lpstr>
      <vt:lpstr>Syphilis </vt:lpstr>
      <vt:lpstr>Neurosyphilis</vt:lpstr>
      <vt:lpstr>Early Neurosyphilis </vt:lpstr>
      <vt:lpstr>Early Neurosyphilis </vt:lpstr>
      <vt:lpstr>Early Neurosyphilis </vt:lpstr>
      <vt:lpstr>Uveal Tract </vt:lpstr>
      <vt:lpstr>Optic Nerve </vt:lpstr>
      <vt:lpstr>Acute Syphilitic Posterior Placoid Chorioretinitis (ASPPC)</vt:lpstr>
      <vt:lpstr>PowerPoint Presentation</vt:lpstr>
      <vt:lpstr>PowerPoint Presentation</vt:lpstr>
      <vt:lpstr>Diagnosis of posterior placoid chorioretinopathy</vt:lpstr>
      <vt:lpstr>PowerPoint Presentation</vt:lpstr>
      <vt:lpstr>Diagnosis</vt:lpstr>
      <vt:lpstr>Treatment</vt:lpstr>
      <vt:lpstr>In cases of Penicillin Allergy </vt:lpstr>
      <vt:lpstr>Jarisch-Herxheimer Reaction</vt:lpstr>
      <vt:lpstr>Neurosyphilis monitoring</vt:lpstr>
      <vt:lpstr>Take Home Points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Park, George</cp:lastModifiedBy>
  <cp:revision>113</cp:revision>
  <dcterms:created xsi:type="dcterms:W3CDTF">2020-07-23T19:54:38Z</dcterms:created>
  <dcterms:modified xsi:type="dcterms:W3CDTF">2023-06-30T20:35:38Z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