
<file path=[Content_Types].xml><?xml version="1.0" encoding="utf-8"?>
<Types xmlns="http://schemas.openxmlformats.org/package/2006/content-types">
  <Default Extension="png" ContentType="image/png"/>
  <Default Extension="jpeg" ContentType="image/jpeg"/>
  <Default Extension="m4a" ContentType="audio/mp4"/>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Masters/slideMaster1.xml" ContentType="application/vnd.openxmlformats-officedocument.presentationml.slideMaster+xml"/>
  <Override PartName="/ppt/notesSlides/notesSlide26.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7.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ink/ink2.xml" ContentType="application/inkml+xml"/>
  <Override PartName="/ppt/ink/ink1.xml" ContentType="application/inkml+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9"/>
  </p:notesMasterIdLst>
  <p:sldIdLst>
    <p:sldId id="389" r:id="rId2"/>
    <p:sldId id="295" r:id="rId3"/>
    <p:sldId id="345" r:id="rId4"/>
    <p:sldId id="347" r:id="rId5"/>
    <p:sldId id="393" r:id="rId6"/>
    <p:sldId id="394" r:id="rId7"/>
    <p:sldId id="300" r:id="rId8"/>
    <p:sldId id="301" r:id="rId9"/>
    <p:sldId id="381" r:id="rId10"/>
    <p:sldId id="350" r:id="rId11"/>
    <p:sldId id="377" r:id="rId12"/>
    <p:sldId id="354" r:id="rId13"/>
    <p:sldId id="375" r:id="rId14"/>
    <p:sldId id="366" r:id="rId15"/>
    <p:sldId id="352" r:id="rId16"/>
    <p:sldId id="380" r:id="rId17"/>
    <p:sldId id="379" r:id="rId18"/>
    <p:sldId id="363" r:id="rId19"/>
    <p:sldId id="386" r:id="rId20"/>
    <p:sldId id="364" r:id="rId21"/>
    <p:sldId id="391" r:id="rId22"/>
    <p:sldId id="370" r:id="rId23"/>
    <p:sldId id="387" r:id="rId24"/>
    <p:sldId id="308" r:id="rId25"/>
    <p:sldId id="382" r:id="rId26"/>
    <p:sldId id="392" r:id="rId27"/>
    <p:sldId id="374" r:id="rId28"/>
    <p:sldId id="388" r:id="rId29"/>
    <p:sldId id="383" r:id="rId30"/>
    <p:sldId id="362" r:id="rId31"/>
    <p:sldId id="307" r:id="rId32"/>
    <p:sldId id="367" r:id="rId33"/>
    <p:sldId id="361" r:id="rId34"/>
    <p:sldId id="371" r:id="rId35"/>
    <p:sldId id="369" r:id="rId36"/>
    <p:sldId id="376" r:id="rId37"/>
    <p:sldId id="390"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al, Christian A (HSC)" initials="LCA(" lastIdx="3" clrIdx="0">
    <p:extLst>
      <p:ext uri="{19B8F6BF-5375-455C-9EA6-DF929625EA0E}">
        <p15:presenceInfo xmlns:p15="http://schemas.microsoft.com/office/powerpoint/2012/main" userId="S::Christian-Leal@ouhsc.edu::a449b994-a05e-46b1-9d8a-bbf9e7121233" providerId="AD"/>
      </p:ext>
    </p:extLst>
  </p:cmAuthor>
  <p:cmAuthor id="2" name="Melson, Andrew T" initials="MAT" lastIdx="15" clrIdx="1">
    <p:extLst>
      <p:ext uri="{19B8F6BF-5375-455C-9EA6-DF929625EA0E}">
        <p15:presenceInfo xmlns:p15="http://schemas.microsoft.com/office/powerpoint/2012/main" userId="Melson, Andrew 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061" autoAdjust="0"/>
    <p:restoredTop sz="87360" autoAdjust="0"/>
  </p:normalViewPr>
  <p:slideViewPr>
    <p:cSldViewPr snapToGrid="0" snapToObjects="1">
      <p:cViewPr varScale="1">
        <p:scale>
          <a:sx n="69" d="100"/>
          <a:sy n="69" d="100"/>
        </p:scale>
        <p:origin x="78" y="804"/>
      </p:cViewPr>
      <p:guideLst/>
    </p:cSldViewPr>
  </p:slideViewPr>
  <p:notesTextViewPr>
    <p:cViewPr>
      <p:scale>
        <a:sx n="1" d="1"/>
        <a:sy n="1" d="1"/>
      </p:scale>
      <p:origin x="0" y="0"/>
    </p:cViewPr>
  </p:notesTextViewPr>
  <p:notesViewPr>
    <p:cSldViewPr snapToGrid="0" snapToObjects="1">
      <p:cViewPr>
        <p:scale>
          <a:sx n="130" d="100"/>
          <a:sy n="130" d="100"/>
        </p:scale>
        <p:origin x="2922" y="-8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1T02:47:45.8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18 0,'-8'0,"-1"0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1T02:47:45.87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18 0,'-8'0,"-1"0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9E4173-5B93-9C45-B089-4CA9951F5B11}" type="datetimeFigureOut">
              <a:rPr lang="en-US" smtClean="0"/>
              <a:t>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C7DC1-6C31-1842-A332-37C897CFCE82}" type="slidenum">
              <a:rPr lang="en-US" smtClean="0"/>
              <a:t>‹#›</a:t>
            </a:fld>
            <a:endParaRPr lang="en-US"/>
          </a:p>
        </p:txBody>
      </p:sp>
    </p:spTree>
    <p:extLst>
      <p:ext uri="{BB962C8B-B14F-4D97-AF65-F5344CB8AC3E}">
        <p14:creationId xmlns:p14="http://schemas.microsoft.com/office/powerpoint/2010/main" val="3600535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DC7DC1-6C31-1842-A332-37C897CFCE82}" type="slidenum">
              <a:rPr lang="en-US" smtClean="0"/>
              <a:t>1</a:t>
            </a:fld>
            <a:endParaRPr lang="en-US"/>
          </a:p>
        </p:txBody>
      </p:sp>
    </p:spTree>
    <p:extLst>
      <p:ext uri="{BB962C8B-B14F-4D97-AF65-F5344CB8AC3E}">
        <p14:creationId xmlns:p14="http://schemas.microsoft.com/office/powerpoint/2010/main" val="1612339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2</a:t>
            </a:fld>
            <a:endParaRPr lang="en-US"/>
          </a:p>
        </p:txBody>
      </p:sp>
    </p:spTree>
    <p:extLst>
      <p:ext uri="{BB962C8B-B14F-4D97-AF65-F5344CB8AC3E}">
        <p14:creationId xmlns:p14="http://schemas.microsoft.com/office/powerpoint/2010/main" val="295953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3</a:t>
            </a:fld>
            <a:endParaRPr lang="en-US"/>
          </a:p>
        </p:txBody>
      </p:sp>
    </p:spTree>
    <p:extLst>
      <p:ext uri="{BB962C8B-B14F-4D97-AF65-F5344CB8AC3E}">
        <p14:creationId xmlns:p14="http://schemas.microsoft.com/office/powerpoint/2010/main" val="2354772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4</a:t>
            </a:fld>
            <a:endParaRPr lang="en-US"/>
          </a:p>
        </p:txBody>
      </p:sp>
    </p:spTree>
    <p:extLst>
      <p:ext uri="{BB962C8B-B14F-4D97-AF65-F5344CB8AC3E}">
        <p14:creationId xmlns:p14="http://schemas.microsoft.com/office/powerpoint/2010/main" val="799523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7</a:t>
            </a:fld>
            <a:endParaRPr lang="en-US"/>
          </a:p>
        </p:txBody>
      </p:sp>
    </p:spTree>
    <p:extLst>
      <p:ext uri="{BB962C8B-B14F-4D97-AF65-F5344CB8AC3E}">
        <p14:creationId xmlns:p14="http://schemas.microsoft.com/office/powerpoint/2010/main" val="718635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8ADC7DC1-6C31-1842-A332-37C897CFCE82}" type="slidenum">
              <a:rPr lang="en-US" smtClean="0"/>
              <a:t>8</a:t>
            </a:fld>
            <a:endParaRPr lang="en-US"/>
          </a:p>
        </p:txBody>
      </p:sp>
    </p:spTree>
    <p:extLst>
      <p:ext uri="{BB962C8B-B14F-4D97-AF65-F5344CB8AC3E}">
        <p14:creationId xmlns:p14="http://schemas.microsoft.com/office/powerpoint/2010/main" val="1279922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8ADC7DC1-6C31-1842-A332-37C897CFCE82}" type="slidenum">
              <a:rPr lang="en-US" smtClean="0"/>
              <a:t>9</a:t>
            </a:fld>
            <a:endParaRPr lang="en-US"/>
          </a:p>
        </p:txBody>
      </p:sp>
    </p:spTree>
    <p:extLst>
      <p:ext uri="{BB962C8B-B14F-4D97-AF65-F5344CB8AC3E}">
        <p14:creationId xmlns:p14="http://schemas.microsoft.com/office/powerpoint/2010/main" val="609990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Shape 156"/>
          <p:cNvSpPr>
            <a:spLocks noGrp="1" noRot="1" noChangeAspect="1"/>
          </p:cNvSpPr>
          <p:nvPr>
            <p:ph type="sldImg"/>
          </p:nvPr>
        </p:nvSpPr>
        <p:spPr>
          <a:prstGeom prst="rect">
            <a:avLst/>
          </a:prstGeom>
        </p:spPr>
        <p:txBody>
          <a:bodyPr/>
          <a:lstStyle/>
          <a:p>
            <a:endParaRPr/>
          </a:p>
        </p:txBody>
      </p:sp>
      <p:sp>
        <p:nvSpPr>
          <p:cNvPr id="157" name="Shape 157"/>
          <p:cNvSpPr>
            <a:spLocks noGrp="1"/>
          </p:cNvSpPr>
          <p:nvPr>
            <p:ph type="body" sz="quarter" idx="1"/>
          </p:nvPr>
        </p:nvSpPr>
        <p:spPr>
          <a:prstGeom prst="rect">
            <a:avLst/>
          </a:prstGeom>
        </p:spPr>
        <p:txBody>
          <a:bodyPr/>
          <a:lstStyle/>
          <a:p>
            <a:endParaRPr b="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11</a:t>
            </a:fld>
            <a:endParaRPr lang="en-US"/>
          </a:p>
        </p:txBody>
      </p:sp>
    </p:spTree>
    <p:extLst>
      <p:ext uri="{BB962C8B-B14F-4D97-AF65-F5344CB8AC3E}">
        <p14:creationId xmlns:p14="http://schemas.microsoft.com/office/powerpoint/2010/main" val="211724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8ADC7DC1-6C31-1842-A332-37C897CFCE82}" type="slidenum">
              <a:rPr lang="en-US" smtClean="0"/>
              <a:t>13</a:t>
            </a:fld>
            <a:endParaRPr lang="en-US"/>
          </a:p>
        </p:txBody>
      </p:sp>
    </p:spTree>
    <p:extLst>
      <p:ext uri="{BB962C8B-B14F-4D97-AF65-F5344CB8AC3E}">
        <p14:creationId xmlns:p14="http://schemas.microsoft.com/office/powerpoint/2010/main" val="4075865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14</a:t>
            </a:fld>
            <a:endParaRPr lang="en-US"/>
          </a:p>
        </p:txBody>
      </p:sp>
    </p:spTree>
    <p:extLst>
      <p:ext uri="{BB962C8B-B14F-4D97-AF65-F5344CB8AC3E}">
        <p14:creationId xmlns:p14="http://schemas.microsoft.com/office/powerpoint/2010/main" val="1096920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noRot="1" noChangeAspect="1"/>
          </p:cNvSpPr>
          <p:nvPr>
            <p:ph type="sldImg"/>
          </p:nvPr>
        </p:nvSpPr>
        <p:spPr>
          <a:prstGeom prst="rect">
            <a:avLst/>
          </a:prstGeom>
        </p:spPr>
        <p:txBody>
          <a:bodyPr/>
          <a:lstStyle/>
          <a:p>
            <a:endParaRPr/>
          </a:p>
        </p:txBody>
      </p:sp>
      <p:sp>
        <p:nvSpPr>
          <p:cNvPr id="166" name="Shape 166"/>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noRot="1" noChangeAspect="1"/>
          </p:cNvSpPr>
          <p:nvPr>
            <p:ph type="sldImg"/>
          </p:nvPr>
        </p:nvSpPr>
        <p:spPr>
          <a:prstGeom prst="rect">
            <a:avLst/>
          </a:prstGeom>
        </p:spPr>
        <p:txBody>
          <a:bodyPr/>
          <a:lstStyle/>
          <a:p>
            <a:endParaRPr/>
          </a:p>
        </p:txBody>
      </p:sp>
      <p:sp>
        <p:nvSpPr>
          <p:cNvPr id="166" name="Shape 166"/>
          <p:cNvSpPr>
            <a:spLocks noGrp="1"/>
          </p:cNvSpPr>
          <p:nvPr>
            <p:ph type="body" sz="quarter" idx="1"/>
          </p:nvPr>
        </p:nvSpPr>
        <p:spPr>
          <a:prstGeom prst="rect">
            <a:avLst/>
          </a:prstGeom>
        </p:spPr>
        <p:txBody>
          <a:bodyPr/>
          <a:lstStyle/>
          <a:p>
            <a:endParaRPr dirty="0"/>
          </a:p>
        </p:txBody>
      </p:sp>
    </p:spTree>
    <p:extLst>
      <p:ext uri="{BB962C8B-B14F-4D97-AF65-F5344CB8AC3E}">
        <p14:creationId xmlns:p14="http://schemas.microsoft.com/office/powerpoint/2010/main" val="919664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18</a:t>
            </a:fld>
            <a:endParaRPr lang="en-US"/>
          </a:p>
        </p:txBody>
      </p:sp>
    </p:spTree>
    <p:extLst>
      <p:ext uri="{BB962C8B-B14F-4D97-AF65-F5344CB8AC3E}">
        <p14:creationId xmlns:p14="http://schemas.microsoft.com/office/powerpoint/2010/main" val="1472500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19</a:t>
            </a:fld>
            <a:endParaRPr lang="en-US"/>
          </a:p>
        </p:txBody>
      </p:sp>
    </p:spTree>
    <p:extLst>
      <p:ext uri="{BB962C8B-B14F-4D97-AF65-F5344CB8AC3E}">
        <p14:creationId xmlns:p14="http://schemas.microsoft.com/office/powerpoint/2010/main" val="13919414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20</a:t>
            </a:fld>
            <a:endParaRPr lang="en-US"/>
          </a:p>
        </p:txBody>
      </p:sp>
    </p:spTree>
    <p:extLst>
      <p:ext uri="{BB962C8B-B14F-4D97-AF65-F5344CB8AC3E}">
        <p14:creationId xmlns:p14="http://schemas.microsoft.com/office/powerpoint/2010/main" val="35800133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endParaRPr lang="en-US" b="0" i="0" dirty="0">
              <a:solidFill>
                <a:srgbClr val="212529"/>
              </a:solidFill>
              <a:effectLst/>
              <a:latin typeface="Lato" panose="020F0502020204030203" pitchFamily="34" charset="0"/>
            </a:endParaRPr>
          </a:p>
        </p:txBody>
      </p:sp>
      <p:sp>
        <p:nvSpPr>
          <p:cNvPr id="4" name="Slide Number Placeholder 3"/>
          <p:cNvSpPr>
            <a:spLocks noGrp="1"/>
          </p:cNvSpPr>
          <p:nvPr>
            <p:ph type="sldNum" sz="quarter" idx="5"/>
          </p:nvPr>
        </p:nvSpPr>
        <p:spPr/>
        <p:txBody>
          <a:bodyPr/>
          <a:lstStyle/>
          <a:p>
            <a:fld id="{8ADC7DC1-6C31-1842-A332-37C897CFCE82}" type="slidenum">
              <a:rPr lang="en-US" smtClean="0"/>
              <a:t>22</a:t>
            </a:fld>
            <a:endParaRPr lang="en-US"/>
          </a:p>
        </p:txBody>
      </p:sp>
    </p:spTree>
    <p:extLst>
      <p:ext uri="{BB962C8B-B14F-4D97-AF65-F5344CB8AC3E}">
        <p14:creationId xmlns:p14="http://schemas.microsoft.com/office/powerpoint/2010/main" val="962543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23</a:t>
            </a:fld>
            <a:endParaRPr lang="en-US"/>
          </a:p>
        </p:txBody>
      </p:sp>
    </p:spTree>
    <p:extLst>
      <p:ext uri="{BB962C8B-B14F-4D97-AF65-F5344CB8AC3E}">
        <p14:creationId xmlns:p14="http://schemas.microsoft.com/office/powerpoint/2010/main" val="1930862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Roboto" panose="02000000000000000000" pitchFamily="2" charset="0"/>
            </a:endParaRPr>
          </a:p>
        </p:txBody>
      </p:sp>
      <p:sp>
        <p:nvSpPr>
          <p:cNvPr id="4" name="Slide Number Placeholder 3"/>
          <p:cNvSpPr>
            <a:spLocks noGrp="1"/>
          </p:cNvSpPr>
          <p:nvPr>
            <p:ph type="sldNum" sz="quarter" idx="5"/>
          </p:nvPr>
        </p:nvSpPr>
        <p:spPr/>
        <p:txBody>
          <a:bodyPr/>
          <a:lstStyle/>
          <a:p>
            <a:fld id="{8ADC7DC1-6C31-1842-A332-37C897CFCE82}" type="slidenum">
              <a:rPr lang="en-US" smtClean="0"/>
              <a:t>24</a:t>
            </a:fld>
            <a:endParaRPr lang="en-US"/>
          </a:p>
        </p:txBody>
      </p:sp>
    </p:spTree>
    <p:extLst>
      <p:ext uri="{BB962C8B-B14F-4D97-AF65-F5344CB8AC3E}">
        <p14:creationId xmlns:p14="http://schemas.microsoft.com/office/powerpoint/2010/main" val="2632794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25</a:t>
            </a:fld>
            <a:endParaRPr lang="en-US"/>
          </a:p>
        </p:txBody>
      </p:sp>
    </p:spTree>
    <p:extLst>
      <p:ext uri="{BB962C8B-B14F-4D97-AF65-F5344CB8AC3E}">
        <p14:creationId xmlns:p14="http://schemas.microsoft.com/office/powerpoint/2010/main" val="2322048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latin typeface="+mn-lt"/>
              </a:rPr>
              <a:t>Vestibulocerebellar</a:t>
            </a:r>
            <a:r>
              <a:rPr lang="en-US" dirty="0">
                <a:latin typeface="+mn-lt"/>
              </a:rPr>
              <a:t> presentation is mostly indistinguishable with these </a:t>
            </a:r>
            <a:r>
              <a:rPr lang="en-US" dirty="0" err="1">
                <a:latin typeface="+mn-lt"/>
              </a:rPr>
              <a:t>antibiodies</a:t>
            </a:r>
            <a:r>
              <a:rPr lang="en-US" dirty="0">
                <a:latin typeface="+mn-lt"/>
              </a:rPr>
              <a:t> </a:t>
            </a:r>
          </a:p>
          <a:p>
            <a:r>
              <a:rPr lang="en-US" dirty="0">
                <a:latin typeface="+mn-lt"/>
              </a:rPr>
              <a:t>Cancer occurrence/type is variable </a:t>
            </a:r>
          </a:p>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26</a:t>
            </a:fld>
            <a:endParaRPr lang="en-US"/>
          </a:p>
        </p:txBody>
      </p:sp>
    </p:spTree>
    <p:extLst>
      <p:ext uri="{BB962C8B-B14F-4D97-AF65-F5344CB8AC3E}">
        <p14:creationId xmlns:p14="http://schemas.microsoft.com/office/powerpoint/2010/main" val="4159813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27</a:t>
            </a:fld>
            <a:endParaRPr lang="en-US"/>
          </a:p>
        </p:txBody>
      </p:sp>
    </p:spTree>
    <p:extLst>
      <p:ext uri="{BB962C8B-B14F-4D97-AF65-F5344CB8AC3E}">
        <p14:creationId xmlns:p14="http://schemas.microsoft.com/office/powerpoint/2010/main" val="1788846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https://commons.wikimedia.org/wiki/File:All_that_glitters_in_the_brain.jpg</a:t>
            </a:r>
          </a:p>
        </p:txBody>
      </p:sp>
      <p:sp>
        <p:nvSpPr>
          <p:cNvPr id="4" name="Slide Number Placeholder 3"/>
          <p:cNvSpPr>
            <a:spLocks noGrp="1"/>
          </p:cNvSpPr>
          <p:nvPr>
            <p:ph type="sldNum" sz="quarter" idx="5"/>
          </p:nvPr>
        </p:nvSpPr>
        <p:spPr/>
        <p:txBody>
          <a:bodyPr/>
          <a:lstStyle/>
          <a:p>
            <a:fld id="{8ADC7DC1-6C31-1842-A332-37C897CFCE82}" type="slidenum">
              <a:rPr lang="en-US" smtClean="0"/>
              <a:t>28</a:t>
            </a:fld>
            <a:endParaRPr lang="en-US"/>
          </a:p>
        </p:txBody>
      </p:sp>
    </p:spTree>
    <p:extLst>
      <p:ext uri="{BB962C8B-B14F-4D97-AF65-F5344CB8AC3E}">
        <p14:creationId xmlns:p14="http://schemas.microsoft.com/office/powerpoint/2010/main" val="3345288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29</a:t>
            </a:fld>
            <a:endParaRPr lang="en-US"/>
          </a:p>
        </p:txBody>
      </p:sp>
    </p:spTree>
    <p:extLst>
      <p:ext uri="{BB962C8B-B14F-4D97-AF65-F5344CB8AC3E}">
        <p14:creationId xmlns:p14="http://schemas.microsoft.com/office/powerpoint/2010/main" val="3132472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30</a:t>
            </a:fld>
            <a:endParaRPr lang="en-US"/>
          </a:p>
        </p:txBody>
      </p:sp>
    </p:spTree>
    <p:extLst>
      <p:ext uri="{BB962C8B-B14F-4D97-AF65-F5344CB8AC3E}">
        <p14:creationId xmlns:p14="http://schemas.microsoft.com/office/powerpoint/2010/main" val="2439595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31</a:t>
            </a:fld>
            <a:endParaRPr lang="en-US"/>
          </a:p>
        </p:txBody>
      </p:sp>
    </p:spTree>
    <p:extLst>
      <p:ext uri="{BB962C8B-B14F-4D97-AF65-F5344CB8AC3E}">
        <p14:creationId xmlns:p14="http://schemas.microsoft.com/office/powerpoint/2010/main" val="41310750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32</a:t>
            </a:fld>
            <a:endParaRPr lang="en-US"/>
          </a:p>
        </p:txBody>
      </p:sp>
    </p:spTree>
    <p:extLst>
      <p:ext uri="{BB962C8B-B14F-4D97-AF65-F5344CB8AC3E}">
        <p14:creationId xmlns:p14="http://schemas.microsoft.com/office/powerpoint/2010/main" val="41953789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33</a:t>
            </a:fld>
            <a:endParaRPr lang="en-US"/>
          </a:p>
        </p:txBody>
      </p:sp>
    </p:spTree>
    <p:extLst>
      <p:ext uri="{BB962C8B-B14F-4D97-AF65-F5344CB8AC3E}">
        <p14:creationId xmlns:p14="http://schemas.microsoft.com/office/powerpoint/2010/main" val="3921972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DC7DC1-6C31-1842-A332-37C897CFCE82}" type="slidenum">
              <a:rPr lang="en-US" smtClean="0"/>
              <a:t>34</a:t>
            </a:fld>
            <a:endParaRPr lang="en-US"/>
          </a:p>
        </p:txBody>
      </p:sp>
    </p:spTree>
    <p:extLst>
      <p:ext uri="{BB962C8B-B14F-4D97-AF65-F5344CB8AC3E}">
        <p14:creationId xmlns:p14="http://schemas.microsoft.com/office/powerpoint/2010/main" val="1969042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2573838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3989481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9557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364071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1476291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2256225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2772013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516002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294020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3902501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EEEB3B61-4168-4440-A96E-77E497EFD773}" type="datetimeFigureOut">
              <a:rPr lang="en-US" smtClean="0"/>
              <a:t>2/5/2023</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341570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662FE-5E25-9C48-B0C6-AFAF312AC8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2DE9FD-EB69-BC4A-963C-BB460B4C89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2F7EE9-273D-6F40-A0BC-9A7C04F03CFF}"/>
              </a:ext>
            </a:extLst>
          </p:cNvPr>
          <p:cNvSpPr>
            <a:spLocks noGrp="1"/>
          </p:cNvSpPr>
          <p:nvPr>
            <p:ph type="dt" sz="half" idx="10"/>
          </p:nvPr>
        </p:nvSpPr>
        <p:spPr/>
        <p:txBody>
          <a:bodyPr/>
          <a:lstStyle/>
          <a:p>
            <a:fld id="{EEEB3B61-4168-4440-A96E-77E497EFD773}" type="datetimeFigureOut">
              <a:rPr lang="en-US" smtClean="0"/>
              <a:t>2/5/2023</a:t>
            </a:fld>
            <a:endParaRPr lang="en-US"/>
          </a:p>
        </p:txBody>
      </p:sp>
      <p:sp>
        <p:nvSpPr>
          <p:cNvPr id="5" name="Footer Placeholder 4">
            <a:extLst>
              <a:ext uri="{FF2B5EF4-FFF2-40B4-BE49-F238E27FC236}">
                <a16:creationId xmlns:a16="http://schemas.microsoft.com/office/drawing/2014/main" id="{3BCA03E0-F248-AD45-86FF-5F3D693F26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8707-079F-E84F-B27C-62747217A71F}"/>
              </a:ext>
            </a:extLst>
          </p:cNvPr>
          <p:cNvSpPr>
            <a:spLocks noGrp="1"/>
          </p:cNvSpPr>
          <p:nvPr>
            <p:ph type="sldNum" sz="quarter" idx="12"/>
          </p:nvPr>
        </p:nvSpPr>
        <p:spPr/>
        <p:txBody>
          <a:bodyPr/>
          <a:lstStyle/>
          <a:p>
            <a:fld id="{93826E6F-1806-EE4D-8FB6-72D225F07B97}" type="slidenum">
              <a:rPr lang="en-US" smtClean="0"/>
              <a:t>‹#›</a:t>
            </a:fld>
            <a:endParaRPr lang="en-US"/>
          </a:p>
        </p:txBody>
      </p:sp>
    </p:spTree>
    <p:extLst>
      <p:ext uri="{BB962C8B-B14F-4D97-AF65-F5344CB8AC3E}">
        <p14:creationId xmlns:p14="http://schemas.microsoft.com/office/powerpoint/2010/main" val="42191148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603250" y="11229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2597240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p:nvPicPr>
        <p:blipFill>
          <a:blip r:embed="rId15"/>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67170525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8.m4a"/><Relationship Id="rId7" Type="http://schemas.openxmlformats.org/officeDocument/2006/relationships/image" Target="../media/image4.png"/><Relationship Id="rId2" Type="http://schemas.openxmlformats.org/officeDocument/2006/relationships/video" Target="../media/media7.MOV"/><Relationship Id="rId1" Type="http://schemas.microsoft.com/office/2007/relationships/media" Target="../media/media7.MOV"/><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8.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customXml" Target="../ink/ink1.xml"/><Relationship Id="rId10" Type="http://schemas.openxmlformats.org/officeDocument/2006/relationships/image" Target="../media/image3.png"/><Relationship Id="rId4" Type="http://schemas.openxmlformats.org/officeDocument/2006/relationships/notesSlide" Target="../notesSlides/notesSlide15.xml"/><Relationship Id="rId9" Type="http://schemas.openxmlformats.org/officeDocument/2006/relationships/image" Target="../media/image16.pn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customXml" Target="../ink/ink2.xml"/><Relationship Id="rId10" Type="http://schemas.openxmlformats.org/officeDocument/2006/relationships/image" Target="../media/image3.png"/><Relationship Id="rId4" Type="http://schemas.openxmlformats.org/officeDocument/2006/relationships/notesSlide" Target="../notesSlides/notesSlide16.xml"/><Relationship Id="rId9"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hyperlink" Target="https://collections.lib.utah.edu/ark:/87278/s6x69p7s" TargetMode="Externa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png"/><Relationship Id="rId5" Type="http://schemas.openxmlformats.org/officeDocument/2006/relationships/image" Target="../media/image17.jpe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image" Target="../media/image16.pn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3.png"/><Relationship Id="rId5" Type="http://schemas.openxmlformats.org/officeDocument/2006/relationships/image" Target="../media/image18.jpg"/><Relationship Id="rId4"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3.png"/><Relationship Id="rId5" Type="http://schemas.openxmlformats.org/officeDocument/2006/relationships/image" Target="../media/image21.jpg"/><Relationship Id="rId4"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B807-AB21-FDFD-3C81-438E2BE02AB4}"/>
              </a:ext>
            </a:extLst>
          </p:cNvPr>
          <p:cNvSpPr>
            <a:spLocks noGrp="1"/>
          </p:cNvSpPr>
          <p:nvPr>
            <p:ph type="ctrTitle"/>
          </p:nvPr>
        </p:nvSpPr>
        <p:spPr>
          <a:xfrm>
            <a:off x="1523999" y="1122363"/>
            <a:ext cx="9673883" cy="2387600"/>
          </a:xfrm>
        </p:spPr>
        <p:txBody>
          <a:bodyPr>
            <a:normAutofit/>
          </a:bodyPr>
          <a:lstStyle/>
          <a:p>
            <a:r>
              <a:rPr lang="en-US" sz="7200" b="1" dirty="0"/>
              <a:t>Nystagmus and Dysphagia</a:t>
            </a:r>
          </a:p>
        </p:txBody>
      </p:sp>
      <p:sp>
        <p:nvSpPr>
          <p:cNvPr id="3" name="Subtitle 2">
            <a:extLst>
              <a:ext uri="{FF2B5EF4-FFF2-40B4-BE49-F238E27FC236}">
                <a16:creationId xmlns:a16="http://schemas.microsoft.com/office/drawing/2014/main" id="{BFF13123-D0A4-15C7-08A2-A806126DA173}"/>
              </a:ext>
            </a:extLst>
          </p:cNvPr>
          <p:cNvSpPr>
            <a:spLocks noGrp="1"/>
          </p:cNvSpPr>
          <p:nvPr>
            <p:ph type="subTitle" idx="1"/>
          </p:nvPr>
        </p:nvSpPr>
        <p:spPr>
          <a:xfrm>
            <a:off x="1524000" y="3706812"/>
            <a:ext cx="9144000" cy="2133599"/>
          </a:xfrm>
        </p:spPr>
        <p:txBody>
          <a:bodyPr>
            <a:normAutofit fontScale="77500" lnSpcReduction="20000"/>
          </a:bodyPr>
          <a:lstStyle/>
          <a:p>
            <a:r>
              <a:rPr lang="en-US" sz="2800" dirty="0"/>
              <a:t>Christian Leal, MD</a:t>
            </a:r>
          </a:p>
          <a:p>
            <a:r>
              <a:rPr lang="en-US" sz="2800" dirty="0"/>
              <a:t>PGY 4, Dean McGee Eye Institute</a:t>
            </a:r>
          </a:p>
          <a:p>
            <a:endParaRPr lang="en-US" sz="2800" dirty="0"/>
          </a:p>
          <a:p>
            <a:r>
              <a:rPr lang="en-US" sz="2800" dirty="0"/>
              <a:t>Andrew Melson, MD</a:t>
            </a:r>
          </a:p>
          <a:p>
            <a:r>
              <a:rPr lang="en-US" sz="2800" dirty="0"/>
              <a:t>Neuro-Ophthalmologist and Residency Program Director, Dean McGee Eye Institute</a:t>
            </a:r>
          </a:p>
        </p:txBody>
      </p:sp>
      <p:pic>
        <p:nvPicPr>
          <p:cNvPr id="4" name="Picture 3">
            <a:extLst>
              <a:ext uri="{FF2B5EF4-FFF2-40B4-BE49-F238E27FC236}">
                <a16:creationId xmlns:a16="http://schemas.microsoft.com/office/drawing/2014/main" id="{278806AB-B63C-0ED0-92B7-0D65BDDA17DF}"/>
              </a:ext>
            </a:extLst>
          </p:cNvPr>
          <p:cNvPicPr>
            <a:picLocks noChangeAspect="1"/>
          </p:cNvPicPr>
          <p:nvPr/>
        </p:nvPicPr>
        <p:blipFill>
          <a:blip r:embed="rId5"/>
          <a:stretch>
            <a:fillRect/>
          </a:stretch>
        </p:blipFill>
        <p:spPr>
          <a:xfrm>
            <a:off x="3536327" y="722642"/>
            <a:ext cx="5492972" cy="1176630"/>
          </a:xfrm>
          <a:prstGeom prst="rect">
            <a:avLst/>
          </a:prstGeom>
        </p:spPr>
      </p:pic>
      <p:pic>
        <p:nvPicPr>
          <p:cNvPr id="5" name="Slide 1">
            <a:hlinkClick r:id="" action="ppaction://media"/>
            <a:extLst>
              <a:ext uri="{FF2B5EF4-FFF2-40B4-BE49-F238E27FC236}">
                <a16:creationId xmlns:a16="http://schemas.microsoft.com/office/drawing/2014/main" id="{6FB5D05B-5509-1507-6C92-C6FE8F88E7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86347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6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A679-22D1-8149-8DAB-9E9451F537F4}"/>
              </a:ext>
            </a:extLst>
          </p:cNvPr>
          <p:cNvSpPr>
            <a:spLocks noGrp="1"/>
          </p:cNvSpPr>
          <p:nvPr>
            <p:ph type="title"/>
          </p:nvPr>
        </p:nvSpPr>
        <p:spPr/>
        <p:txBody>
          <a:bodyPr/>
          <a:lstStyle/>
          <a:p>
            <a:r>
              <a:rPr lang="en-US" b="1" dirty="0">
                <a:solidFill>
                  <a:schemeClr val="accent1"/>
                </a:solidFill>
                <a:latin typeface="+mn-lt"/>
              </a:rPr>
              <a:t>Case Presentation</a:t>
            </a:r>
          </a:p>
        </p:txBody>
      </p:sp>
      <p:sp>
        <p:nvSpPr>
          <p:cNvPr id="3" name="Content Placeholder 2">
            <a:extLst>
              <a:ext uri="{FF2B5EF4-FFF2-40B4-BE49-F238E27FC236}">
                <a16:creationId xmlns:a16="http://schemas.microsoft.com/office/drawing/2014/main" id="{8E1524BB-134E-0643-8161-E990F860D3B2}"/>
              </a:ext>
            </a:extLst>
          </p:cNvPr>
          <p:cNvSpPr>
            <a:spLocks noGrp="1"/>
          </p:cNvSpPr>
          <p:nvPr>
            <p:ph idx="1"/>
          </p:nvPr>
        </p:nvSpPr>
        <p:spPr>
          <a:xfrm>
            <a:off x="451497" y="1449128"/>
            <a:ext cx="11873024" cy="4752200"/>
          </a:xfrm>
        </p:spPr>
        <p:txBody>
          <a:bodyPr>
            <a:normAutofit fontScale="77500" lnSpcReduction="20000"/>
          </a:bodyPr>
          <a:lstStyle/>
          <a:p>
            <a:pPr marL="0" indent="0">
              <a:buNone/>
              <a:tabLst>
                <a:tab pos="3365500" algn="l"/>
              </a:tabLst>
            </a:pPr>
            <a:r>
              <a:rPr lang="en-US" sz="3600" b="1" dirty="0">
                <a:solidFill>
                  <a:schemeClr val="accent1"/>
                </a:solidFill>
                <a:latin typeface="+mn-lt"/>
              </a:rPr>
              <a:t>CC: “I’ve been having a hard time walking the last month”</a:t>
            </a:r>
          </a:p>
          <a:p>
            <a:pPr marL="0" indent="0">
              <a:buNone/>
              <a:tabLst>
                <a:tab pos="3365500" algn="l"/>
              </a:tabLst>
            </a:pPr>
            <a:endParaRPr lang="en-US" sz="3600" dirty="0">
              <a:solidFill>
                <a:srgbClr val="00B050"/>
              </a:solidFill>
              <a:latin typeface="+mn-lt"/>
            </a:endParaRPr>
          </a:p>
          <a:p>
            <a:pPr>
              <a:tabLst>
                <a:tab pos="3365500" algn="l"/>
              </a:tabLst>
            </a:pPr>
            <a:r>
              <a:rPr lang="en-US" sz="3200" dirty="0">
                <a:latin typeface="+mn-lt"/>
              </a:rPr>
              <a:t>86yo previously healthy Caucasian M who presented with worsening gait imbalance and bladder/bowel incontinence x2 months and new dysphagia x 2 days. </a:t>
            </a:r>
          </a:p>
          <a:p>
            <a:pPr>
              <a:tabLst>
                <a:tab pos="3365500" algn="l"/>
              </a:tabLst>
            </a:pPr>
            <a:endParaRPr lang="en-US" sz="3200" dirty="0">
              <a:latin typeface="+mn-lt"/>
            </a:endParaRPr>
          </a:p>
          <a:p>
            <a:pPr>
              <a:tabLst>
                <a:tab pos="3365500" algn="l"/>
              </a:tabLst>
            </a:pPr>
            <a:r>
              <a:rPr lang="en-US" sz="3200" dirty="0">
                <a:latin typeface="+mn-lt"/>
              </a:rPr>
              <a:t>Underwent CT Head by PCP given concern for normal pressure hydrocephalus that was unremarkable for acute pathology. Lumbar puncture done to drain CSF, which was unremarkable with opening pressure of 20mmHg. Progressive decline in ADLs over the last two months. </a:t>
            </a:r>
          </a:p>
          <a:p>
            <a:pPr>
              <a:tabLst>
                <a:tab pos="3365500" algn="l"/>
              </a:tabLst>
            </a:pPr>
            <a:endParaRPr lang="en-US" sz="3200" dirty="0">
              <a:latin typeface="+mn-lt"/>
            </a:endParaRPr>
          </a:p>
          <a:p>
            <a:pPr>
              <a:tabLst>
                <a:tab pos="3365500" algn="l"/>
              </a:tabLst>
            </a:pPr>
            <a:r>
              <a:rPr lang="en-US" sz="3200" dirty="0">
                <a:latin typeface="+mn-lt"/>
              </a:rPr>
              <a:t>Vision stable per patient. No ocular pain. </a:t>
            </a:r>
          </a:p>
          <a:p>
            <a:pPr>
              <a:tabLst>
                <a:tab pos="3365500" algn="l"/>
              </a:tabLst>
            </a:pPr>
            <a:endParaRPr lang="en-US" sz="3200" dirty="0">
              <a:latin typeface="+mn-lt"/>
            </a:endParaRPr>
          </a:p>
          <a:p>
            <a:pPr>
              <a:tabLst>
                <a:tab pos="3365500" algn="l"/>
              </a:tabLst>
            </a:pPr>
            <a:r>
              <a:rPr lang="en-US" sz="3200" dirty="0">
                <a:latin typeface="+mn-lt"/>
              </a:rPr>
              <a:t>Ophthalmology consulted for “unusual eye movements” by neurology</a:t>
            </a:r>
          </a:p>
        </p:txBody>
      </p:sp>
      <p:pic>
        <p:nvPicPr>
          <p:cNvPr id="4" name="Slide 2">
            <a:hlinkClick r:id="" action="ppaction://media"/>
            <a:extLst>
              <a:ext uri="{FF2B5EF4-FFF2-40B4-BE49-F238E27FC236}">
                <a16:creationId xmlns:a16="http://schemas.microsoft.com/office/drawing/2014/main" id="{B9697D0E-2692-DE84-A057-F2D5ED4718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60325"/>
            <a:ext cx="609600" cy="609600"/>
          </a:xfrm>
          <a:prstGeom prst="rect">
            <a:avLst/>
          </a:prstGeom>
        </p:spPr>
      </p:pic>
    </p:spTree>
    <p:extLst>
      <p:ext uri="{BB962C8B-B14F-4D97-AF65-F5344CB8AC3E}">
        <p14:creationId xmlns:p14="http://schemas.microsoft.com/office/powerpoint/2010/main" val="245150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3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9253DF-4885-4040-9881-8CA11D7F98D5}"/>
              </a:ext>
            </a:extLst>
          </p:cNvPr>
          <p:cNvSpPr>
            <a:spLocks noGrp="1"/>
          </p:cNvSpPr>
          <p:nvPr>
            <p:ph idx="1"/>
          </p:nvPr>
        </p:nvSpPr>
        <p:spPr>
          <a:xfrm>
            <a:off x="1082643" y="1162476"/>
            <a:ext cx="5257800" cy="4351338"/>
          </a:xfrm>
        </p:spPr>
        <p:txBody>
          <a:bodyPr>
            <a:normAutofit/>
          </a:bodyPr>
          <a:lstStyle/>
          <a:p>
            <a:pPr marL="0" indent="0">
              <a:buNone/>
            </a:pPr>
            <a:r>
              <a:rPr lang="en-US" b="1" dirty="0">
                <a:solidFill>
                  <a:schemeClr val="accent1"/>
                </a:solidFill>
              </a:rPr>
              <a:t>PMHx:</a:t>
            </a:r>
          </a:p>
          <a:p>
            <a:r>
              <a:rPr lang="en-US" sz="2400" dirty="0"/>
              <a:t>Hyperlipidemia</a:t>
            </a:r>
          </a:p>
          <a:p>
            <a:pPr marL="0" indent="0">
              <a:buNone/>
            </a:pPr>
            <a:r>
              <a:rPr lang="en-US" b="1" dirty="0">
                <a:solidFill>
                  <a:schemeClr val="accent1"/>
                </a:solidFill>
              </a:rPr>
              <a:t>POHx:</a:t>
            </a:r>
          </a:p>
          <a:p>
            <a:r>
              <a:rPr lang="en-US" sz="2400" dirty="0"/>
              <a:t>CEIOL OU 1990s</a:t>
            </a:r>
          </a:p>
        </p:txBody>
      </p:sp>
      <p:sp>
        <p:nvSpPr>
          <p:cNvPr id="4" name="Content Placeholder 2">
            <a:extLst>
              <a:ext uri="{FF2B5EF4-FFF2-40B4-BE49-F238E27FC236}">
                <a16:creationId xmlns:a16="http://schemas.microsoft.com/office/drawing/2014/main" id="{18D695FA-0CC1-2848-9562-A28EF51C0173}"/>
              </a:ext>
            </a:extLst>
          </p:cNvPr>
          <p:cNvSpPr txBox="1">
            <a:spLocks/>
          </p:cNvSpPr>
          <p:nvPr/>
        </p:nvSpPr>
        <p:spPr>
          <a:xfrm>
            <a:off x="4593265" y="1120639"/>
            <a:ext cx="657946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tabLst>
                <a:tab pos="1484313" algn="l"/>
              </a:tabLst>
            </a:pPr>
            <a:r>
              <a:rPr lang="en-US" b="1" dirty="0">
                <a:solidFill>
                  <a:schemeClr val="accent1"/>
                </a:solidFill>
              </a:rPr>
              <a:t>PSHx:</a:t>
            </a:r>
          </a:p>
          <a:p>
            <a:r>
              <a:rPr lang="en-US" dirty="0"/>
              <a:t>None</a:t>
            </a:r>
          </a:p>
          <a:p>
            <a:pPr marL="0" indent="0">
              <a:buNone/>
            </a:pPr>
            <a:r>
              <a:rPr lang="en-US" b="1" dirty="0">
                <a:solidFill>
                  <a:schemeClr val="accent1"/>
                </a:solidFill>
              </a:rPr>
              <a:t>Meds:</a:t>
            </a:r>
          </a:p>
          <a:p>
            <a:r>
              <a:rPr lang="en-US" dirty="0"/>
              <a:t>None</a:t>
            </a:r>
          </a:p>
        </p:txBody>
      </p:sp>
      <p:sp>
        <p:nvSpPr>
          <p:cNvPr id="5" name="Content Placeholder 2">
            <a:extLst>
              <a:ext uri="{FF2B5EF4-FFF2-40B4-BE49-F238E27FC236}">
                <a16:creationId xmlns:a16="http://schemas.microsoft.com/office/drawing/2014/main" id="{FBB267E9-E536-43B1-8E8A-6BFAF8B333A5}"/>
              </a:ext>
            </a:extLst>
          </p:cNvPr>
          <p:cNvSpPr txBox="1">
            <a:spLocks/>
          </p:cNvSpPr>
          <p:nvPr/>
        </p:nvSpPr>
        <p:spPr>
          <a:xfrm>
            <a:off x="1082643" y="3193072"/>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accent1"/>
                </a:solidFill>
              </a:rPr>
              <a:t>Allergies:</a:t>
            </a:r>
          </a:p>
          <a:p>
            <a:r>
              <a:rPr lang="en-US" dirty="0"/>
              <a:t>NKDA</a:t>
            </a:r>
          </a:p>
          <a:p>
            <a:pPr marL="0" indent="0">
              <a:buFont typeface="Arial" panose="020B0604020202020204" pitchFamily="34" charset="0"/>
              <a:buNone/>
            </a:pPr>
            <a:r>
              <a:rPr lang="en-US" b="1" dirty="0">
                <a:solidFill>
                  <a:schemeClr val="accent1"/>
                </a:solidFill>
              </a:rPr>
              <a:t>Family Hx:</a:t>
            </a:r>
          </a:p>
          <a:p>
            <a:r>
              <a:rPr lang="en-US" dirty="0"/>
              <a:t>No ocular disease</a:t>
            </a:r>
          </a:p>
          <a:p>
            <a:pPr marL="0" indent="0">
              <a:buFont typeface="Arial" panose="020B0604020202020204" pitchFamily="34" charset="0"/>
              <a:buNone/>
            </a:pPr>
            <a:endParaRPr lang="en-US" dirty="0">
              <a:solidFill>
                <a:schemeClr val="bg1"/>
              </a:solidFill>
            </a:endParaRPr>
          </a:p>
        </p:txBody>
      </p:sp>
      <p:sp>
        <p:nvSpPr>
          <p:cNvPr id="6" name="Content Placeholder 2">
            <a:extLst>
              <a:ext uri="{FF2B5EF4-FFF2-40B4-BE49-F238E27FC236}">
                <a16:creationId xmlns:a16="http://schemas.microsoft.com/office/drawing/2014/main" id="{4A634824-7D3B-4FBA-B3B4-29832AC72246}"/>
              </a:ext>
            </a:extLst>
          </p:cNvPr>
          <p:cNvSpPr txBox="1">
            <a:spLocks/>
          </p:cNvSpPr>
          <p:nvPr/>
        </p:nvSpPr>
        <p:spPr>
          <a:xfrm>
            <a:off x="4593265" y="3163085"/>
            <a:ext cx="7411922"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accent1"/>
                </a:solidFill>
              </a:rPr>
              <a:t>Social Hx:</a:t>
            </a:r>
          </a:p>
          <a:p>
            <a:r>
              <a:rPr lang="en-US" dirty="0"/>
              <a:t>No tobacco or ETOH use</a:t>
            </a:r>
          </a:p>
          <a:p>
            <a:r>
              <a:rPr lang="en-US" dirty="0"/>
              <a:t>Lives in assisted living facility</a:t>
            </a:r>
          </a:p>
          <a:p>
            <a:r>
              <a:rPr lang="en-US" dirty="0"/>
              <a:t>Previously animal science professor </a:t>
            </a:r>
          </a:p>
          <a:p>
            <a:pPr marL="0" indent="0">
              <a:buNone/>
            </a:pPr>
            <a:r>
              <a:rPr lang="en-US" b="1" dirty="0">
                <a:solidFill>
                  <a:schemeClr val="accent1"/>
                </a:solidFill>
              </a:rPr>
              <a:t>ROS</a:t>
            </a:r>
            <a:r>
              <a:rPr lang="en-US" dirty="0">
                <a:solidFill>
                  <a:schemeClr val="accent1"/>
                </a:solidFill>
              </a:rPr>
              <a:t>:</a:t>
            </a:r>
          </a:p>
          <a:p>
            <a:r>
              <a:rPr lang="en-US" dirty="0"/>
              <a:t>No N/V, numbness/tingling, headaches, fevers</a:t>
            </a:r>
          </a:p>
          <a:p>
            <a:r>
              <a:rPr lang="en-US" dirty="0"/>
              <a:t>+Ataxia, </a:t>
            </a:r>
            <a:r>
              <a:rPr lang="en-US" sz="2800" dirty="0"/>
              <a:t>bladder/bowel incontinence, dysphagia</a:t>
            </a:r>
            <a:endParaRPr lang="en-US" dirty="0"/>
          </a:p>
        </p:txBody>
      </p:sp>
      <p:sp>
        <p:nvSpPr>
          <p:cNvPr id="7" name="Title 1">
            <a:extLst>
              <a:ext uri="{FF2B5EF4-FFF2-40B4-BE49-F238E27FC236}">
                <a16:creationId xmlns:a16="http://schemas.microsoft.com/office/drawing/2014/main" id="{079376BE-64FC-4209-B57C-B2550B9290F0}"/>
              </a:ext>
            </a:extLst>
          </p:cNvPr>
          <p:cNvSpPr txBox="1">
            <a:spLocks/>
          </p:cNvSpPr>
          <p:nvPr/>
        </p:nvSpPr>
        <p:spPr>
          <a:xfrm>
            <a:off x="838200" y="1631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accent1"/>
                </a:solidFill>
                <a:latin typeface="+mn-lt"/>
              </a:rPr>
              <a:t>Additional History</a:t>
            </a:r>
            <a:endParaRPr lang="en-US" sz="3600" b="1" dirty="0">
              <a:solidFill>
                <a:schemeClr val="accent1"/>
              </a:solidFill>
            </a:endParaRPr>
          </a:p>
        </p:txBody>
      </p:sp>
      <p:pic>
        <p:nvPicPr>
          <p:cNvPr id="2" name="Slide 3">
            <a:hlinkClick r:id="" action="ppaction://media"/>
            <a:extLst>
              <a:ext uri="{FF2B5EF4-FFF2-40B4-BE49-F238E27FC236}">
                <a16:creationId xmlns:a16="http://schemas.microsoft.com/office/drawing/2014/main" id="{BAE45743-1B4F-EE9D-0CC6-1EE4DEAB2E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0"/>
            <a:ext cx="609600" cy="609600"/>
          </a:xfrm>
          <a:prstGeom prst="rect">
            <a:avLst/>
          </a:prstGeom>
        </p:spPr>
      </p:pic>
    </p:spTree>
    <p:extLst>
      <p:ext uri="{BB962C8B-B14F-4D97-AF65-F5344CB8AC3E}">
        <p14:creationId xmlns:p14="http://schemas.microsoft.com/office/powerpoint/2010/main" val="301488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990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CD617-A789-7A4E-96EB-72104DE3C9A5}"/>
              </a:ext>
            </a:extLst>
          </p:cNvPr>
          <p:cNvSpPr>
            <a:spLocks noGrp="1"/>
          </p:cNvSpPr>
          <p:nvPr>
            <p:ph type="title"/>
          </p:nvPr>
        </p:nvSpPr>
        <p:spPr/>
        <p:txBody>
          <a:bodyPr/>
          <a:lstStyle/>
          <a:p>
            <a:r>
              <a:rPr lang="en-US" b="1" dirty="0">
                <a:latin typeface="+mn-lt"/>
              </a:rPr>
              <a:t>Exam</a:t>
            </a:r>
          </a:p>
        </p:txBody>
      </p:sp>
      <p:sp>
        <p:nvSpPr>
          <p:cNvPr id="4" name="TextBox 3">
            <a:extLst>
              <a:ext uri="{FF2B5EF4-FFF2-40B4-BE49-F238E27FC236}">
                <a16:creationId xmlns:a16="http://schemas.microsoft.com/office/drawing/2014/main" id="{7B2FF89B-9789-504A-913B-AEF4FB1EF1F2}"/>
              </a:ext>
            </a:extLst>
          </p:cNvPr>
          <p:cNvSpPr txBox="1"/>
          <p:nvPr/>
        </p:nvSpPr>
        <p:spPr>
          <a:xfrm>
            <a:off x="989172" y="1875695"/>
            <a:ext cx="1544593" cy="707886"/>
          </a:xfrm>
          <a:prstGeom prst="rect">
            <a:avLst/>
          </a:prstGeom>
          <a:noFill/>
        </p:spPr>
        <p:txBody>
          <a:bodyPr wrap="square" rtlCol="0">
            <a:spAutoFit/>
          </a:bodyPr>
          <a:lstStyle/>
          <a:p>
            <a:r>
              <a:rPr lang="en-US" sz="4000" b="1" dirty="0"/>
              <a:t>VAph</a:t>
            </a:r>
          </a:p>
        </p:txBody>
      </p:sp>
      <p:sp>
        <p:nvSpPr>
          <p:cNvPr id="6" name="TextBox 5">
            <a:extLst>
              <a:ext uri="{FF2B5EF4-FFF2-40B4-BE49-F238E27FC236}">
                <a16:creationId xmlns:a16="http://schemas.microsoft.com/office/drawing/2014/main" id="{D40D1895-15B9-084F-9898-E9CB37534B28}"/>
              </a:ext>
            </a:extLst>
          </p:cNvPr>
          <p:cNvSpPr txBox="1"/>
          <p:nvPr/>
        </p:nvSpPr>
        <p:spPr>
          <a:xfrm>
            <a:off x="3049425" y="1522514"/>
            <a:ext cx="1805405" cy="707886"/>
          </a:xfrm>
          <a:prstGeom prst="rect">
            <a:avLst/>
          </a:prstGeom>
          <a:noFill/>
        </p:spPr>
        <p:txBody>
          <a:bodyPr wrap="square" rtlCol="0">
            <a:spAutoFit/>
          </a:bodyPr>
          <a:lstStyle/>
          <a:p>
            <a:pPr algn="ctr"/>
            <a:r>
              <a:rPr lang="en-US" sz="4000" dirty="0"/>
              <a:t>20/30</a:t>
            </a:r>
          </a:p>
        </p:txBody>
      </p:sp>
      <p:sp>
        <p:nvSpPr>
          <p:cNvPr id="7" name="TextBox 6">
            <a:extLst>
              <a:ext uri="{FF2B5EF4-FFF2-40B4-BE49-F238E27FC236}">
                <a16:creationId xmlns:a16="http://schemas.microsoft.com/office/drawing/2014/main" id="{E4D04999-6B47-2249-88D2-E50BFA70708B}"/>
              </a:ext>
            </a:extLst>
          </p:cNvPr>
          <p:cNvSpPr txBox="1"/>
          <p:nvPr/>
        </p:nvSpPr>
        <p:spPr>
          <a:xfrm>
            <a:off x="3037083" y="2206987"/>
            <a:ext cx="1805405" cy="707886"/>
          </a:xfrm>
          <a:prstGeom prst="rect">
            <a:avLst/>
          </a:prstGeom>
          <a:noFill/>
        </p:spPr>
        <p:txBody>
          <a:bodyPr wrap="square" rtlCol="0">
            <a:spAutoFit/>
          </a:bodyPr>
          <a:lstStyle/>
          <a:p>
            <a:pPr algn="ctr"/>
            <a:r>
              <a:rPr lang="en-US" sz="4000" dirty="0"/>
              <a:t>20/30</a:t>
            </a:r>
          </a:p>
        </p:txBody>
      </p:sp>
      <p:sp>
        <p:nvSpPr>
          <p:cNvPr id="8" name="TextBox 7">
            <a:extLst>
              <a:ext uri="{FF2B5EF4-FFF2-40B4-BE49-F238E27FC236}">
                <a16:creationId xmlns:a16="http://schemas.microsoft.com/office/drawing/2014/main" id="{D52ADC6C-55DA-5346-8FED-29C7F20251BB}"/>
              </a:ext>
            </a:extLst>
          </p:cNvPr>
          <p:cNvSpPr txBox="1"/>
          <p:nvPr/>
        </p:nvSpPr>
        <p:spPr>
          <a:xfrm>
            <a:off x="505339" y="3615074"/>
            <a:ext cx="1458097" cy="707886"/>
          </a:xfrm>
          <a:prstGeom prst="rect">
            <a:avLst/>
          </a:prstGeom>
          <a:noFill/>
        </p:spPr>
        <p:txBody>
          <a:bodyPr wrap="square" rtlCol="0">
            <a:spAutoFit/>
          </a:bodyPr>
          <a:lstStyle/>
          <a:p>
            <a:r>
              <a:rPr lang="en-US" sz="4000" b="1" dirty="0"/>
              <a:t>Pupils</a:t>
            </a:r>
          </a:p>
        </p:txBody>
      </p:sp>
      <p:sp>
        <p:nvSpPr>
          <p:cNvPr id="9" name="TextBox 8">
            <a:extLst>
              <a:ext uri="{FF2B5EF4-FFF2-40B4-BE49-F238E27FC236}">
                <a16:creationId xmlns:a16="http://schemas.microsoft.com/office/drawing/2014/main" id="{D9DB4912-E820-ED46-A00A-D16E4672448D}"/>
              </a:ext>
            </a:extLst>
          </p:cNvPr>
          <p:cNvSpPr txBox="1"/>
          <p:nvPr/>
        </p:nvSpPr>
        <p:spPr>
          <a:xfrm>
            <a:off x="2267203" y="3208495"/>
            <a:ext cx="3709018" cy="646331"/>
          </a:xfrm>
          <a:prstGeom prst="rect">
            <a:avLst/>
          </a:prstGeom>
          <a:noFill/>
        </p:spPr>
        <p:txBody>
          <a:bodyPr wrap="square" rtlCol="0">
            <a:spAutoFit/>
          </a:bodyPr>
          <a:lstStyle/>
          <a:p>
            <a:r>
              <a:rPr lang="en-US" sz="3600" dirty="0"/>
              <a:t>5</a:t>
            </a:r>
            <a:r>
              <a:rPr lang="en-US" sz="3600" dirty="0">
                <a:sym typeface="Wingdings" panose="05000000000000000000" pitchFamily="2" charset="2"/>
              </a:rPr>
              <a:t></a:t>
            </a:r>
            <a:r>
              <a:rPr lang="en-US" sz="3600" dirty="0"/>
              <a:t>3mm, no RAPD</a:t>
            </a:r>
          </a:p>
        </p:txBody>
      </p:sp>
      <p:sp>
        <p:nvSpPr>
          <p:cNvPr id="10" name="TextBox 9">
            <a:extLst>
              <a:ext uri="{FF2B5EF4-FFF2-40B4-BE49-F238E27FC236}">
                <a16:creationId xmlns:a16="http://schemas.microsoft.com/office/drawing/2014/main" id="{11AECABD-1B63-B94C-B991-BC3C2D03594C}"/>
              </a:ext>
            </a:extLst>
          </p:cNvPr>
          <p:cNvSpPr txBox="1"/>
          <p:nvPr/>
        </p:nvSpPr>
        <p:spPr>
          <a:xfrm>
            <a:off x="2267202" y="3969017"/>
            <a:ext cx="3709019" cy="646331"/>
          </a:xfrm>
          <a:prstGeom prst="rect">
            <a:avLst/>
          </a:prstGeom>
          <a:noFill/>
        </p:spPr>
        <p:txBody>
          <a:bodyPr wrap="square" rtlCol="0">
            <a:spAutoFit/>
          </a:bodyPr>
          <a:lstStyle/>
          <a:p>
            <a:r>
              <a:rPr lang="en-US" sz="3600" dirty="0"/>
              <a:t>5</a:t>
            </a:r>
            <a:r>
              <a:rPr lang="en-US" sz="3600" dirty="0">
                <a:sym typeface="Wingdings" panose="05000000000000000000" pitchFamily="2" charset="2"/>
              </a:rPr>
              <a:t>3</a:t>
            </a:r>
            <a:r>
              <a:rPr lang="en-US" sz="3600" dirty="0"/>
              <a:t>mm, no RAPD</a:t>
            </a:r>
          </a:p>
        </p:txBody>
      </p:sp>
      <p:sp>
        <p:nvSpPr>
          <p:cNvPr id="11" name="TextBox 10">
            <a:extLst>
              <a:ext uri="{FF2B5EF4-FFF2-40B4-BE49-F238E27FC236}">
                <a16:creationId xmlns:a16="http://schemas.microsoft.com/office/drawing/2014/main" id="{776BDC48-E69E-6B4D-A2C5-E165F2858A78}"/>
              </a:ext>
            </a:extLst>
          </p:cNvPr>
          <p:cNvSpPr txBox="1"/>
          <p:nvPr/>
        </p:nvSpPr>
        <p:spPr>
          <a:xfrm>
            <a:off x="1791206" y="4957180"/>
            <a:ext cx="1223318" cy="707886"/>
          </a:xfrm>
          <a:prstGeom prst="rect">
            <a:avLst/>
          </a:prstGeom>
          <a:noFill/>
        </p:spPr>
        <p:txBody>
          <a:bodyPr wrap="square" rtlCol="0">
            <a:spAutoFit/>
          </a:bodyPr>
          <a:lstStyle/>
          <a:p>
            <a:pPr algn="ctr"/>
            <a:r>
              <a:rPr lang="en-US" sz="4000" b="1" dirty="0"/>
              <a:t>T</a:t>
            </a:r>
          </a:p>
        </p:txBody>
      </p:sp>
      <p:sp>
        <p:nvSpPr>
          <p:cNvPr id="12" name="TextBox 11">
            <a:extLst>
              <a:ext uri="{FF2B5EF4-FFF2-40B4-BE49-F238E27FC236}">
                <a16:creationId xmlns:a16="http://schemas.microsoft.com/office/drawing/2014/main" id="{784098E1-6857-354F-BC30-ADA25B79AEED}"/>
              </a:ext>
            </a:extLst>
          </p:cNvPr>
          <p:cNvSpPr txBox="1"/>
          <p:nvPr/>
        </p:nvSpPr>
        <p:spPr>
          <a:xfrm>
            <a:off x="3007502" y="4619252"/>
            <a:ext cx="1223318" cy="707886"/>
          </a:xfrm>
          <a:prstGeom prst="rect">
            <a:avLst/>
          </a:prstGeom>
          <a:noFill/>
        </p:spPr>
        <p:txBody>
          <a:bodyPr wrap="square" rtlCol="0">
            <a:spAutoFit/>
          </a:bodyPr>
          <a:lstStyle/>
          <a:p>
            <a:pPr algn="ctr"/>
            <a:r>
              <a:rPr lang="en-US" sz="4000" dirty="0"/>
              <a:t>15</a:t>
            </a:r>
          </a:p>
        </p:txBody>
      </p:sp>
      <p:sp>
        <p:nvSpPr>
          <p:cNvPr id="13" name="TextBox 12">
            <a:extLst>
              <a:ext uri="{FF2B5EF4-FFF2-40B4-BE49-F238E27FC236}">
                <a16:creationId xmlns:a16="http://schemas.microsoft.com/office/drawing/2014/main" id="{17BD7840-64B4-2D46-BC3F-F0546C45D359}"/>
              </a:ext>
            </a:extLst>
          </p:cNvPr>
          <p:cNvSpPr txBox="1"/>
          <p:nvPr/>
        </p:nvSpPr>
        <p:spPr>
          <a:xfrm>
            <a:off x="3007502" y="5266215"/>
            <a:ext cx="1223318" cy="707886"/>
          </a:xfrm>
          <a:prstGeom prst="rect">
            <a:avLst/>
          </a:prstGeom>
          <a:noFill/>
        </p:spPr>
        <p:txBody>
          <a:bodyPr wrap="square" rtlCol="0">
            <a:spAutoFit/>
          </a:bodyPr>
          <a:lstStyle/>
          <a:p>
            <a:pPr algn="ctr"/>
            <a:r>
              <a:rPr lang="en-US" sz="4000" dirty="0"/>
              <a:t>13</a:t>
            </a:r>
          </a:p>
        </p:txBody>
      </p:sp>
      <p:sp>
        <p:nvSpPr>
          <p:cNvPr id="14" name="TextBox 13">
            <a:extLst>
              <a:ext uri="{FF2B5EF4-FFF2-40B4-BE49-F238E27FC236}">
                <a16:creationId xmlns:a16="http://schemas.microsoft.com/office/drawing/2014/main" id="{9E701083-8F47-3E49-9B45-2DF9B6C776A5}"/>
              </a:ext>
            </a:extLst>
          </p:cNvPr>
          <p:cNvSpPr txBox="1"/>
          <p:nvPr/>
        </p:nvSpPr>
        <p:spPr>
          <a:xfrm>
            <a:off x="6556146" y="1063567"/>
            <a:ext cx="1223318" cy="707886"/>
          </a:xfrm>
          <a:prstGeom prst="rect">
            <a:avLst/>
          </a:prstGeom>
          <a:noFill/>
        </p:spPr>
        <p:txBody>
          <a:bodyPr wrap="square" rtlCol="0">
            <a:spAutoFit/>
          </a:bodyPr>
          <a:lstStyle/>
          <a:p>
            <a:pPr algn="ctr"/>
            <a:r>
              <a:rPr lang="en-US" sz="4000" b="1" dirty="0"/>
              <a:t>CVF</a:t>
            </a:r>
          </a:p>
        </p:txBody>
      </p:sp>
      <p:sp>
        <p:nvSpPr>
          <p:cNvPr id="18" name="TextBox 17">
            <a:extLst>
              <a:ext uri="{FF2B5EF4-FFF2-40B4-BE49-F238E27FC236}">
                <a16:creationId xmlns:a16="http://schemas.microsoft.com/office/drawing/2014/main" id="{0941C3C5-D5A1-1D45-B149-4C70DDFDDC74}"/>
              </a:ext>
            </a:extLst>
          </p:cNvPr>
          <p:cNvSpPr txBox="1"/>
          <p:nvPr/>
        </p:nvSpPr>
        <p:spPr>
          <a:xfrm>
            <a:off x="1078844" y="2479000"/>
            <a:ext cx="1223318" cy="369332"/>
          </a:xfrm>
          <a:prstGeom prst="rect">
            <a:avLst/>
          </a:prstGeom>
          <a:noFill/>
        </p:spPr>
        <p:txBody>
          <a:bodyPr wrap="square" rtlCol="0">
            <a:spAutoFit/>
          </a:bodyPr>
          <a:lstStyle/>
          <a:p>
            <a:pPr algn="ctr"/>
            <a:r>
              <a:rPr lang="en-US" dirty="0"/>
              <a:t>NSC</a:t>
            </a:r>
          </a:p>
        </p:txBody>
      </p:sp>
      <p:sp>
        <p:nvSpPr>
          <p:cNvPr id="19" name="TextBox 18">
            <a:extLst>
              <a:ext uri="{FF2B5EF4-FFF2-40B4-BE49-F238E27FC236}">
                <a16:creationId xmlns:a16="http://schemas.microsoft.com/office/drawing/2014/main" id="{EFDB58CF-1913-A24A-BCC3-935AF10E0433}"/>
              </a:ext>
            </a:extLst>
          </p:cNvPr>
          <p:cNvSpPr txBox="1"/>
          <p:nvPr/>
        </p:nvSpPr>
        <p:spPr>
          <a:xfrm>
            <a:off x="8554829" y="772359"/>
            <a:ext cx="1367526" cy="461665"/>
          </a:xfrm>
          <a:prstGeom prst="rect">
            <a:avLst/>
          </a:prstGeom>
          <a:noFill/>
        </p:spPr>
        <p:txBody>
          <a:bodyPr wrap="square" rtlCol="0">
            <a:spAutoFit/>
          </a:bodyPr>
          <a:lstStyle/>
          <a:p>
            <a:pPr algn="ctr"/>
            <a:r>
              <a:rPr lang="en-US" sz="2400" b="1" dirty="0"/>
              <a:t>Full to CF</a:t>
            </a:r>
          </a:p>
        </p:txBody>
      </p:sp>
      <p:sp>
        <p:nvSpPr>
          <p:cNvPr id="21" name="TextBox 20">
            <a:extLst>
              <a:ext uri="{FF2B5EF4-FFF2-40B4-BE49-F238E27FC236}">
                <a16:creationId xmlns:a16="http://schemas.microsoft.com/office/drawing/2014/main" id="{662ECE13-AB9F-B24C-A63C-4C1676134656}"/>
              </a:ext>
            </a:extLst>
          </p:cNvPr>
          <p:cNvSpPr txBox="1"/>
          <p:nvPr/>
        </p:nvSpPr>
        <p:spPr>
          <a:xfrm>
            <a:off x="6293502" y="2907188"/>
            <a:ext cx="4522654" cy="707886"/>
          </a:xfrm>
          <a:prstGeom prst="rect">
            <a:avLst/>
          </a:prstGeom>
          <a:noFill/>
        </p:spPr>
        <p:txBody>
          <a:bodyPr wrap="square" rtlCol="0">
            <a:spAutoFit/>
          </a:bodyPr>
          <a:lstStyle/>
          <a:p>
            <a:pPr algn="ctr"/>
            <a:r>
              <a:rPr lang="en-US" sz="4000" b="1" dirty="0"/>
              <a:t>Motility: </a:t>
            </a:r>
            <a:r>
              <a:rPr lang="en-US" sz="3200" dirty="0">
                <a:solidFill>
                  <a:srgbClr val="FF0000"/>
                </a:solidFill>
              </a:rPr>
              <a:t>Will </a:t>
            </a:r>
            <a:r>
              <a:rPr lang="en-US" sz="3200">
                <a:solidFill>
                  <a:srgbClr val="FF0000"/>
                </a:solidFill>
              </a:rPr>
              <a:t>be shown</a:t>
            </a:r>
            <a:endParaRPr lang="en-US" sz="4000" dirty="0">
              <a:solidFill>
                <a:srgbClr val="FF0000"/>
              </a:solidFill>
            </a:endParaRPr>
          </a:p>
        </p:txBody>
      </p:sp>
      <p:sp>
        <p:nvSpPr>
          <p:cNvPr id="24" name="TextBox 23">
            <a:extLst>
              <a:ext uri="{FF2B5EF4-FFF2-40B4-BE49-F238E27FC236}">
                <a16:creationId xmlns:a16="http://schemas.microsoft.com/office/drawing/2014/main" id="{A90D39FB-F78A-E349-9B72-930A53CACBBD}"/>
              </a:ext>
            </a:extLst>
          </p:cNvPr>
          <p:cNvSpPr txBox="1"/>
          <p:nvPr/>
        </p:nvSpPr>
        <p:spPr>
          <a:xfrm>
            <a:off x="1942240" y="5500629"/>
            <a:ext cx="1009133" cy="369332"/>
          </a:xfrm>
          <a:prstGeom prst="rect">
            <a:avLst/>
          </a:prstGeom>
          <a:noFill/>
        </p:spPr>
        <p:txBody>
          <a:bodyPr wrap="square" rtlCol="0">
            <a:spAutoFit/>
          </a:bodyPr>
          <a:lstStyle/>
          <a:p>
            <a:pPr algn="ctr"/>
            <a:r>
              <a:rPr lang="en-US" dirty="0"/>
              <a:t>iCare</a:t>
            </a:r>
          </a:p>
        </p:txBody>
      </p:sp>
      <p:cxnSp>
        <p:nvCxnSpPr>
          <p:cNvPr id="27" name="Straight Connector 26">
            <a:extLst>
              <a:ext uri="{FF2B5EF4-FFF2-40B4-BE49-F238E27FC236}">
                <a16:creationId xmlns:a16="http://schemas.microsoft.com/office/drawing/2014/main" id="{9C3F306C-6BE7-5445-A8EB-843B3608B309}"/>
              </a:ext>
            </a:extLst>
          </p:cNvPr>
          <p:cNvCxnSpPr>
            <a:cxnSpLocks/>
            <a:stCxn id="4" idx="3"/>
            <a:endCxn id="6" idx="1"/>
          </p:cNvCxnSpPr>
          <p:nvPr/>
        </p:nvCxnSpPr>
        <p:spPr>
          <a:xfrm flipV="1">
            <a:off x="2533765" y="1876457"/>
            <a:ext cx="515660" cy="353181"/>
          </a:xfrm>
          <a:prstGeom prst="line">
            <a:avLst/>
          </a:prstGeom>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129BC06C-4A6A-0C41-BD91-31934CFFA5C2}"/>
              </a:ext>
            </a:extLst>
          </p:cNvPr>
          <p:cNvCxnSpPr>
            <a:cxnSpLocks/>
            <a:stCxn id="4" idx="3"/>
            <a:endCxn id="7" idx="1"/>
          </p:cNvCxnSpPr>
          <p:nvPr/>
        </p:nvCxnSpPr>
        <p:spPr>
          <a:xfrm>
            <a:off x="2533765" y="2229638"/>
            <a:ext cx="503318" cy="331292"/>
          </a:xfrm>
          <a:prstGeom prst="line">
            <a:avLst/>
          </a:prstGeom>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416C3C84-9660-2941-A554-BBB8DD693F31}"/>
              </a:ext>
            </a:extLst>
          </p:cNvPr>
          <p:cNvCxnSpPr>
            <a:cxnSpLocks/>
            <a:stCxn id="8" idx="3"/>
            <a:endCxn id="9" idx="1"/>
          </p:cNvCxnSpPr>
          <p:nvPr/>
        </p:nvCxnSpPr>
        <p:spPr>
          <a:xfrm flipV="1">
            <a:off x="1963436" y="3531661"/>
            <a:ext cx="303767" cy="437356"/>
          </a:xfrm>
          <a:prstGeom prst="line">
            <a:avLst/>
          </a:prstGeom>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C183E34B-52BB-3D4F-951C-702A2683C61C}"/>
              </a:ext>
            </a:extLst>
          </p:cNvPr>
          <p:cNvCxnSpPr>
            <a:cxnSpLocks/>
            <a:endCxn id="10" idx="1"/>
          </p:cNvCxnSpPr>
          <p:nvPr/>
        </p:nvCxnSpPr>
        <p:spPr>
          <a:xfrm>
            <a:off x="1957241" y="3978254"/>
            <a:ext cx="309961" cy="313929"/>
          </a:xfrm>
          <a:prstGeom prst="line">
            <a:avLst/>
          </a:prstGeom>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2C6D765B-89B9-3D4C-AB2C-41510205C94F}"/>
              </a:ext>
            </a:extLst>
          </p:cNvPr>
          <p:cNvCxnSpPr>
            <a:cxnSpLocks/>
          </p:cNvCxnSpPr>
          <p:nvPr/>
        </p:nvCxnSpPr>
        <p:spPr>
          <a:xfrm flipV="1">
            <a:off x="2728444" y="5029042"/>
            <a:ext cx="439695" cy="325322"/>
          </a:xfrm>
          <a:prstGeom prst="line">
            <a:avLst/>
          </a:prstGeom>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411B5B52-DF93-CF45-82AE-9EDDA6CD8564}"/>
              </a:ext>
            </a:extLst>
          </p:cNvPr>
          <p:cNvCxnSpPr>
            <a:cxnSpLocks/>
          </p:cNvCxnSpPr>
          <p:nvPr/>
        </p:nvCxnSpPr>
        <p:spPr>
          <a:xfrm>
            <a:off x="2728444" y="5354364"/>
            <a:ext cx="427352" cy="209947"/>
          </a:xfrm>
          <a:prstGeom prst="line">
            <a:avLst/>
          </a:prstGeom>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3FE1B731-AA0D-5F48-8C41-2503E66072EE}"/>
              </a:ext>
            </a:extLst>
          </p:cNvPr>
          <p:cNvCxnSpPr>
            <a:cxnSpLocks/>
            <a:stCxn id="14" idx="3"/>
            <a:endCxn id="19" idx="1"/>
          </p:cNvCxnSpPr>
          <p:nvPr/>
        </p:nvCxnSpPr>
        <p:spPr>
          <a:xfrm flipV="1">
            <a:off x="7779464" y="1003192"/>
            <a:ext cx="775365" cy="414318"/>
          </a:xfrm>
          <a:prstGeom prst="line">
            <a:avLst/>
          </a:prstGeom>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0E5B5EEF-84F0-2E4B-9E80-1FB56D91AC83}"/>
              </a:ext>
            </a:extLst>
          </p:cNvPr>
          <p:cNvCxnSpPr>
            <a:cxnSpLocks/>
            <a:stCxn id="14" idx="3"/>
          </p:cNvCxnSpPr>
          <p:nvPr/>
        </p:nvCxnSpPr>
        <p:spPr>
          <a:xfrm>
            <a:off x="7779464" y="1417510"/>
            <a:ext cx="775365" cy="312259"/>
          </a:xfrm>
          <a:prstGeom prst="line">
            <a:avLst/>
          </a:prstGeom>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5F2A706D-42EB-4E58-991F-47E9E709AC95}"/>
              </a:ext>
            </a:extLst>
          </p:cNvPr>
          <p:cNvSpPr txBox="1"/>
          <p:nvPr/>
        </p:nvSpPr>
        <p:spPr>
          <a:xfrm>
            <a:off x="8534374" y="1468474"/>
            <a:ext cx="1387981" cy="461665"/>
          </a:xfrm>
          <a:prstGeom prst="rect">
            <a:avLst/>
          </a:prstGeom>
          <a:noFill/>
        </p:spPr>
        <p:txBody>
          <a:bodyPr wrap="square" rtlCol="0">
            <a:spAutoFit/>
          </a:bodyPr>
          <a:lstStyle/>
          <a:p>
            <a:pPr algn="ctr"/>
            <a:r>
              <a:rPr lang="en-US" sz="2400" b="1" dirty="0"/>
              <a:t>Full to CF</a:t>
            </a:r>
          </a:p>
        </p:txBody>
      </p:sp>
      <p:sp>
        <p:nvSpPr>
          <p:cNvPr id="28" name="TextBox 27">
            <a:extLst>
              <a:ext uri="{FF2B5EF4-FFF2-40B4-BE49-F238E27FC236}">
                <a16:creationId xmlns:a16="http://schemas.microsoft.com/office/drawing/2014/main" id="{5DB79F64-358B-4CFA-93ED-B3090CBDC27E}"/>
              </a:ext>
            </a:extLst>
          </p:cNvPr>
          <p:cNvSpPr txBox="1"/>
          <p:nvPr/>
        </p:nvSpPr>
        <p:spPr>
          <a:xfrm>
            <a:off x="6556146" y="4592123"/>
            <a:ext cx="5223275" cy="707886"/>
          </a:xfrm>
          <a:prstGeom prst="rect">
            <a:avLst/>
          </a:prstGeom>
          <a:noFill/>
        </p:spPr>
        <p:txBody>
          <a:bodyPr wrap="square" rtlCol="0">
            <a:spAutoFit/>
          </a:bodyPr>
          <a:lstStyle/>
          <a:p>
            <a:pPr algn="ctr"/>
            <a:r>
              <a:rPr lang="en-US" sz="4000" b="1" dirty="0"/>
              <a:t>Alignment: </a:t>
            </a:r>
            <a:r>
              <a:rPr lang="en-US" sz="3600" dirty="0"/>
              <a:t>orthotropic</a:t>
            </a:r>
            <a:endParaRPr lang="en-US" sz="4000" dirty="0"/>
          </a:p>
        </p:txBody>
      </p:sp>
      <p:pic>
        <p:nvPicPr>
          <p:cNvPr id="3" name="Slide 4">
            <a:hlinkClick r:id="" action="ppaction://media"/>
            <a:extLst>
              <a:ext uri="{FF2B5EF4-FFF2-40B4-BE49-F238E27FC236}">
                <a16:creationId xmlns:a16="http://schemas.microsoft.com/office/drawing/2014/main" id="{D9D19087-AE98-218E-E557-11C6BA1BE1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68625" y="23293"/>
            <a:ext cx="609600" cy="609600"/>
          </a:xfrm>
          <a:prstGeom prst="rect">
            <a:avLst/>
          </a:prstGeom>
        </p:spPr>
      </p:pic>
    </p:spTree>
    <p:extLst>
      <p:ext uri="{BB962C8B-B14F-4D97-AF65-F5344CB8AC3E}">
        <p14:creationId xmlns:p14="http://schemas.microsoft.com/office/powerpoint/2010/main" val="93146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1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0FD5831E-830A-0B49-984E-F83407EE6EF1}"/>
              </a:ext>
            </a:extLst>
          </p:cNvPr>
          <p:cNvGraphicFramePr>
            <a:graphicFrameLocks noGrp="1"/>
          </p:cNvGraphicFramePr>
          <p:nvPr>
            <p:extLst>
              <p:ext uri="{D42A27DB-BD31-4B8C-83A1-F6EECF244321}">
                <p14:modId xmlns:p14="http://schemas.microsoft.com/office/powerpoint/2010/main" val="2262136450"/>
              </p:ext>
            </p:extLst>
          </p:nvPr>
        </p:nvGraphicFramePr>
        <p:xfrm>
          <a:off x="1505167" y="943156"/>
          <a:ext cx="9181665" cy="5295107"/>
        </p:xfrm>
        <a:graphic>
          <a:graphicData uri="http://schemas.openxmlformats.org/drawingml/2006/table">
            <a:tbl>
              <a:tblPr firstRow="1" bandRow="1">
                <a:tableStyleId>{5C22544A-7EE6-4342-B048-85BDC9FD1C3A}</a:tableStyleId>
              </a:tblPr>
              <a:tblGrid>
                <a:gridCol w="3423420">
                  <a:extLst>
                    <a:ext uri="{9D8B030D-6E8A-4147-A177-3AD203B41FA5}">
                      <a16:colId xmlns:a16="http://schemas.microsoft.com/office/drawing/2014/main" val="2194810912"/>
                    </a:ext>
                  </a:extLst>
                </a:gridCol>
                <a:gridCol w="2697690">
                  <a:extLst>
                    <a:ext uri="{9D8B030D-6E8A-4147-A177-3AD203B41FA5}">
                      <a16:colId xmlns:a16="http://schemas.microsoft.com/office/drawing/2014/main" val="2254950926"/>
                    </a:ext>
                  </a:extLst>
                </a:gridCol>
                <a:gridCol w="3060555">
                  <a:extLst>
                    <a:ext uri="{9D8B030D-6E8A-4147-A177-3AD203B41FA5}">
                      <a16:colId xmlns:a16="http://schemas.microsoft.com/office/drawing/2014/main" val="473734913"/>
                    </a:ext>
                  </a:extLst>
                </a:gridCol>
              </a:tblGrid>
              <a:tr h="621461">
                <a:tc>
                  <a:txBody>
                    <a:bodyPr/>
                    <a:lstStyle/>
                    <a:p>
                      <a:pPr algn="ctr"/>
                      <a:r>
                        <a:rPr lang="en-US" sz="2800" dirty="0"/>
                        <a:t>Anterior  Segment</a:t>
                      </a:r>
                    </a:p>
                  </a:txBody>
                  <a:tcPr/>
                </a:tc>
                <a:tc>
                  <a:txBody>
                    <a:bodyPr/>
                    <a:lstStyle/>
                    <a:p>
                      <a:pPr algn="ctr"/>
                      <a:r>
                        <a:rPr lang="en-US" sz="2800" dirty="0"/>
                        <a:t>OD</a:t>
                      </a:r>
                    </a:p>
                  </a:txBody>
                  <a:tcPr/>
                </a:tc>
                <a:tc>
                  <a:txBody>
                    <a:bodyPr/>
                    <a:lstStyle/>
                    <a:p>
                      <a:pPr algn="ctr"/>
                      <a:r>
                        <a:rPr lang="en-US" sz="2800" dirty="0"/>
                        <a:t>OS</a:t>
                      </a:r>
                    </a:p>
                  </a:txBody>
                  <a:tcPr/>
                </a:tc>
                <a:extLst>
                  <a:ext uri="{0D108BD9-81ED-4DB2-BD59-A6C34878D82A}">
                    <a16:rowId xmlns:a16="http://schemas.microsoft.com/office/drawing/2014/main" val="1072368855"/>
                  </a:ext>
                </a:extLst>
              </a:tr>
              <a:tr h="621461">
                <a:tc>
                  <a:txBody>
                    <a:bodyPr/>
                    <a:lstStyle/>
                    <a:p>
                      <a:r>
                        <a:rPr lang="en-US" sz="2800"/>
                        <a:t>Lids/Lashes</a:t>
                      </a:r>
                      <a:endParaRPr lang="en-US" sz="2800" dirty="0"/>
                    </a:p>
                  </a:txBody>
                  <a:tcPr/>
                </a:tc>
                <a:tc>
                  <a:txBody>
                    <a:bodyPr/>
                    <a:lstStyle/>
                    <a:p>
                      <a:r>
                        <a:rPr lang="en-US" sz="2800" dirty="0"/>
                        <a:t>Ocular Rosacea, Blepharitis</a:t>
                      </a:r>
                    </a:p>
                  </a:txBody>
                  <a:tcPr/>
                </a:tc>
                <a:tc>
                  <a:txBody>
                    <a:bodyPr/>
                    <a:lstStyle/>
                    <a:p>
                      <a:r>
                        <a:rPr lang="en-US" sz="2800" dirty="0"/>
                        <a:t>Ocular Rosacea, </a:t>
                      </a:r>
                    </a:p>
                    <a:p>
                      <a:r>
                        <a:rPr lang="en-US" sz="2800" dirty="0"/>
                        <a:t>Blepharitis</a:t>
                      </a:r>
                    </a:p>
                  </a:txBody>
                  <a:tcPr/>
                </a:tc>
                <a:extLst>
                  <a:ext uri="{0D108BD9-81ED-4DB2-BD59-A6C34878D82A}">
                    <a16:rowId xmlns:a16="http://schemas.microsoft.com/office/drawing/2014/main" val="1545084889"/>
                  </a:ext>
                </a:extLst>
              </a:tr>
              <a:tr h="621461">
                <a:tc>
                  <a:txBody>
                    <a:bodyPr/>
                    <a:lstStyle/>
                    <a:p>
                      <a:r>
                        <a:rPr lang="en-US" sz="2800" dirty="0"/>
                        <a:t>Conjunctiva</a:t>
                      </a:r>
                    </a:p>
                  </a:txBody>
                  <a:tcPr/>
                </a:tc>
                <a:tc>
                  <a:txBody>
                    <a:bodyPr/>
                    <a:lstStyle/>
                    <a:p>
                      <a:r>
                        <a:rPr lang="en-US" sz="2800" dirty="0"/>
                        <a:t>Normal</a:t>
                      </a:r>
                    </a:p>
                  </a:txBody>
                  <a:tcPr/>
                </a:tc>
                <a:tc>
                  <a:txBody>
                    <a:bodyPr/>
                    <a:lstStyle/>
                    <a:p>
                      <a:r>
                        <a:rPr lang="en-US" sz="2800" dirty="0"/>
                        <a:t>Normal</a:t>
                      </a:r>
                    </a:p>
                  </a:txBody>
                  <a:tcPr/>
                </a:tc>
                <a:extLst>
                  <a:ext uri="{0D108BD9-81ED-4DB2-BD59-A6C34878D82A}">
                    <a16:rowId xmlns:a16="http://schemas.microsoft.com/office/drawing/2014/main" val="3812598205"/>
                  </a:ext>
                </a:extLst>
              </a:tr>
              <a:tr h="621461">
                <a:tc>
                  <a:txBody>
                    <a:bodyPr/>
                    <a:lstStyle/>
                    <a:p>
                      <a:r>
                        <a:rPr lang="en-US" sz="2800"/>
                        <a:t>Sclera</a:t>
                      </a:r>
                      <a:endParaRPr lang="en-US" sz="2800" dirty="0"/>
                    </a:p>
                  </a:txBody>
                  <a:tcPr/>
                </a:tc>
                <a:tc>
                  <a:txBody>
                    <a:bodyPr/>
                    <a:lstStyle/>
                    <a:p>
                      <a:r>
                        <a:rPr lang="en-US" sz="2800" dirty="0"/>
                        <a:t>W/Q</a:t>
                      </a:r>
                    </a:p>
                  </a:txBody>
                  <a:tcPr/>
                </a:tc>
                <a:tc>
                  <a:txBody>
                    <a:bodyPr/>
                    <a:lstStyle/>
                    <a:p>
                      <a:r>
                        <a:rPr lang="en-US" sz="2800" dirty="0"/>
                        <a:t>W/Q</a:t>
                      </a:r>
                    </a:p>
                  </a:txBody>
                  <a:tcPr/>
                </a:tc>
                <a:extLst>
                  <a:ext uri="{0D108BD9-81ED-4DB2-BD59-A6C34878D82A}">
                    <a16:rowId xmlns:a16="http://schemas.microsoft.com/office/drawing/2014/main" val="3636340181"/>
                  </a:ext>
                </a:extLst>
              </a:tr>
              <a:tr h="621461">
                <a:tc>
                  <a:txBody>
                    <a:bodyPr/>
                    <a:lstStyle/>
                    <a:p>
                      <a:r>
                        <a:rPr lang="en-US" sz="2800"/>
                        <a:t>Cornea</a:t>
                      </a:r>
                      <a:endParaRPr lang="en-US" sz="2800" dirty="0"/>
                    </a:p>
                  </a:txBody>
                  <a:tcPr/>
                </a:tc>
                <a:tc>
                  <a:txBody>
                    <a:bodyPr/>
                    <a:lstStyle/>
                    <a:p>
                      <a:r>
                        <a:rPr lang="en-US" sz="2800" dirty="0"/>
                        <a:t>Clear</a:t>
                      </a:r>
                    </a:p>
                  </a:txBody>
                  <a:tcPr/>
                </a:tc>
                <a:tc>
                  <a:txBody>
                    <a:bodyPr/>
                    <a:lstStyle/>
                    <a:p>
                      <a:r>
                        <a:rPr lang="en-US" sz="2800" dirty="0"/>
                        <a:t>Clear</a:t>
                      </a:r>
                    </a:p>
                  </a:txBody>
                  <a:tcPr/>
                </a:tc>
                <a:extLst>
                  <a:ext uri="{0D108BD9-81ED-4DB2-BD59-A6C34878D82A}">
                    <a16:rowId xmlns:a16="http://schemas.microsoft.com/office/drawing/2014/main" val="1846340007"/>
                  </a:ext>
                </a:extLst>
              </a:tr>
              <a:tr h="621461">
                <a:tc>
                  <a:txBody>
                    <a:bodyPr/>
                    <a:lstStyle/>
                    <a:p>
                      <a:r>
                        <a:rPr lang="en-US" sz="2800"/>
                        <a:t>Anterior Chamber</a:t>
                      </a:r>
                      <a:endParaRPr lang="en-US" sz="2800" dirty="0"/>
                    </a:p>
                  </a:txBody>
                  <a:tcPr/>
                </a:tc>
                <a:tc>
                  <a:txBody>
                    <a:bodyPr/>
                    <a:lstStyle/>
                    <a:p>
                      <a:r>
                        <a:rPr lang="en-US" sz="2800" dirty="0"/>
                        <a:t>D/Q</a:t>
                      </a:r>
                    </a:p>
                  </a:txBody>
                  <a:tcPr/>
                </a:tc>
                <a:tc>
                  <a:txBody>
                    <a:bodyPr/>
                    <a:lstStyle/>
                    <a:p>
                      <a:r>
                        <a:rPr lang="en-US" sz="2800" dirty="0"/>
                        <a:t>D/Q</a:t>
                      </a:r>
                    </a:p>
                  </a:txBody>
                  <a:tcPr/>
                </a:tc>
                <a:extLst>
                  <a:ext uri="{0D108BD9-81ED-4DB2-BD59-A6C34878D82A}">
                    <a16:rowId xmlns:a16="http://schemas.microsoft.com/office/drawing/2014/main" val="1637053020"/>
                  </a:ext>
                </a:extLst>
              </a:tr>
              <a:tr h="621461">
                <a:tc>
                  <a:txBody>
                    <a:bodyPr/>
                    <a:lstStyle/>
                    <a:p>
                      <a:r>
                        <a:rPr lang="en-US" sz="2800" dirty="0"/>
                        <a:t>Iris </a:t>
                      </a:r>
                    </a:p>
                  </a:txBody>
                  <a:tcPr/>
                </a:tc>
                <a:tc>
                  <a:txBody>
                    <a:bodyPr/>
                    <a:lstStyle/>
                    <a:p>
                      <a:r>
                        <a:rPr lang="en-US" sz="2800" dirty="0"/>
                        <a:t>Normal</a:t>
                      </a:r>
                    </a:p>
                  </a:txBody>
                  <a:tcPr/>
                </a:tc>
                <a:tc>
                  <a:txBody>
                    <a:bodyPr/>
                    <a:lstStyle/>
                    <a:p>
                      <a:r>
                        <a:rPr lang="en-US" sz="2800" dirty="0"/>
                        <a:t>Normal</a:t>
                      </a:r>
                    </a:p>
                  </a:txBody>
                  <a:tcPr/>
                </a:tc>
                <a:extLst>
                  <a:ext uri="{0D108BD9-81ED-4DB2-BD59-A6C34878D82A}">
                    <a16:rowId xmlns:a16="http://schemas.microsoft.com/office/drawing/2014/main" val="1743619639"/>
                  </a:ext>
                </a:extLst>
              </a:tr>
              <a:tr h="621461">
                <a:tc>
                  <a:txBody>
                    <a:bodyPr/>
                    <a:lstStyle/>
                    <a:p>
                      <a:r>
                        <a:rPr lang="en-US" sz="2800"/>
                        <a:t>Lens</a:t>
                      </a:r>
                      <a:endParaRPr lang="en-US" sz="2800" dirty="0"/>
                    </a:p>
                  </a:txBody>
                  <a:tcPr/>
                </a:tc>
                <a:tc>
                  <a:txBody>
                    <a:bodyPr/>
                    <a:lstStyle/>
                    <a:p>
                      <a:r>
                        <a:rPr lang="en-US" sz="2800" dirty="0"/>
                        <a:t>Pseudophakia</a:t>
                      </a:r>
                    </a:p>
                  </a:txBody>
                  <a:tcPr/>
                </a:tc>
                <a:tc>
                  <a:txBody>
                    <a:bodyPr/>
                    <a:lstStyle/>
                    <a:p>
                      <a:r>
                        <a:rPr lang="en-US" sz="2800" dirty="0"/>
                        <a:t>Pseudophakia</a:t>
                      </a:r>
                    </a:p>
                  </a:txBody>
                  <a:tcPr/>
                </a:tc>
                <a:extLst>
                  <a:ext uri="{0D108BD9-81ED-4DB2-BD59-A6C34878D82A}">
                    <a16:rowId xmlns:a16="http://schemas.microsoft.com/office/drawing/2014/main" val="2224609288"/>
                  </a:ext>
                </a:extLst>
              </a:tr>
            </a:tbl>
          </a:graphicData>
        </a:graphic>
      </p:graphicFrame>
      <p:pic>
        <p:nvPicPr>
          <p:cNvPr id="2" name="Slide 5">
            <a:hlinkClick r:id="" action="ppaction://media"/>
            <a:extLst>
              <a:ext uri="{FF2B5EF4-FFF2-40B4-BE49-F238E27FC236}">
                <a16:creationId xmlns:a16="http://schemas.microsoft.com/office/drawing/2014/main" id="{318207FB-9611-E686-07C7-016854C60B0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0"/>
            <a:ext cx="609600" cy="609600"/>
          </a:xfrm>
          <a:prstGeom prst="rect">
            <a:avLst/>
          </a:prstGeom>
        </p:spPr>
      </p:pic>
    </p:spTree>
    <p:extLst>
      <p:ext uri="{BB962C8B-B14F-4D97-AF65-F5344CB8AC3E}">
        <p14:creationId xmlns:p14="http://schemas.microsoft.com/office/powerpoint/2010/main" val="152459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7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2">
            <a:extLst>
              <a:ext uri="{FF2B5EF4-FFF2-40B4-BE49-F238E27FC236}">
                <a16:creationId xmlns:a16="http://schemas.microsoft.com/office/drawing/2014/main" id="{0FD5831E-830A-0B49-984E-F83407EE6EF1}"/>
              </a:ext>
            </a:extLst>
          </p:cNvPr>
          <p:cNvGraphicFramePr>
            <a:graphicFrameLocks noGrp="1"/>
          </p:cNvGraphicFramePr>
          <p:nvPr>
            <p:extLst>
              <p:ext uri="{D42A27DB-BD31-4B8C-83A1-F6EECF244321}">
                <p14:modId xmlns:p14="http://schemas.microsoft.com/office/powerpoint/2010/main" val="3166529613"/>
              </p:ext>
            </p:extLst>
          </p:nvPr>
        </p:nvGraphicFramePr>
        <p:xfrm>
          <a:off x="1519466" y="1434378"/>
          <a:ext cx="9181665" cy="4052185"/>
        </p:xfrm>
        <a:graphic>
          <a:graphicData uri="http://schemas.openxmlformats.org/drawingml/2006/table">
            <a:tbl>
              <a:tblPr firstRow="1" bandRow="1">
                <a:tableStyleId>{5C22544A-7EE6-4342-B048-85BDC9FD1C3A}</a:tableStyleId>
              </a:tblPr>
              <a:tblGrid>
                <a:gridCol w="3423420">
                  <a:extLst>
                    <a:ext uri="{9D8B030D-6E8A-4147-A177-3AD203B41FA5}">
                      <a16:colId xmlns:a16="http://schemas.microsoft.com/office/drawing/2014/main" val="2194810912"/>
                    </a:ext>
                  </a:extLst>
                </a:gridCol>
                <a:gridCol w="2697690">
                  <a:extLst>
                    <a:ext uri="{9D8B030D-6E8A-4147-A177-3AD203B41FA5}">
                      <a16:colId xmlns:a16="http://schemas.microsoft.com/office/drawing/2014/main" val="2254950926"/>
                    </a:ext>
                  </a:extLst>
                </a:gridCol>
                <a:gridCol w="3060555">
                  <a:extLst>
                    <a:ext uri="{9D8B030D-6E8A-4147-A177-3AD203B41FA5}">
                      <a16:colId xmlns:a16="http://schemas.microsoft.com/office/drawing/2014/main" val="473734913"/>
                    </a:ext>
                  </a:extLst>
                </a:gridCol>
              </a:tblGrid>
              <a:tr h="621461">
                <a:tc>
                  <a:txBody>
                    <a:bodyPr/>
                    <a:lstStyle/>
                    <a:p>
                      <a:pPr algn="ctr"/>
                      <a:r>
                        <a:rPr lang="en-US" sz="2800" dirty="0"/>
                        <a:t>Posterior  Segment</a:t>
                      </a:r>
                    </a:p>
                  </a:txBody>
                  <a:tcPr/>
                </a:tc>
                <a:tc>
                  <a:txBody>
                    <a:bodyPr/>
                    <a:lstStyle/>
                    <a:p>
                      <a:pPr algn="ctr"/>
                      <a:r>
                        <a:rPr lang="en-US" sz="2800" dirty="0"/>
                        <a:t>OD</a:t>
                      </a:r>
                    </a:p>
                  </a:txBody>
                  <a:tcPr/>
                </a:tc>
                <a:tc>
                  <a:txBody>
                    <a:bodyPr/>
                    <a:lstStyle/>
                    <a:p>
                      <a:pPr algn="ctr"/>
                      <a:r>
                        <a:rPr lang="en-US" sz="2800" dirty="0"/>
                        <a:t>OS</a:t>
                      </a:r>
                    </a:p>
                  </a:txBody>
                  <a:tcPr/>
                </a:tc>
                <a:extLst>
                  <a:ext uri="{0D108BD9-81ED-4DB2-BD59-A6C34878D82A}">
                    <a16:rowId xmlns:a16="http://schemas.microsoft.com/office/drawing/2014/main" val="1072368855"/>
                  </a:ext>
                </a:extLst>
              </a:tr>
              <a:tr h="621461">
                <a:tc>
                  <a:txBody>
                    <a:bodyPr/>
                    <a:lstStyle/>
                    <a:p>
                      <a:r>
                        <a:rPr lang="en-US" sz="2800" dirty="0"/>
                        <a:t>Vitreous</a:t>
                      </a:r>
                    </a:p>
                  </a:txBody>
                  <a:tcPr/>
                </a:tc>
                <a:tc>
                  <a:txBody>
                    <a:bodyPr/>
                    <a:lstStyle/>
                    <a:p>
                      <a:r>
                        <a:rPr lang="en-US" sz="2800" dirty="0"/>
                        <a:t>PVD</a:t>
                      </a:r>
                    </a:p>
                  </a:txBody>
                  <a:tcPr/>
                </a:tc>
                <a:tc>
                  <a:txBody>
                    <a:bodyPr/>
                    <a:lstStyle/>
                    <a:p>
                      <a:r>
                        <a:rPr lang="en-US" sz="2800" dirty="0"/>
                        <a:t>PVD</a:t>
                      </a:r>
                    </a:p>
                  </a:txBody>
                  <a:tcPr/>
                </a:tc>
                <a:extLst>
                  <a:ext uri="{0D108BD9-81ED-4DB2-BD59-A6C34878D82A}">
                    <a16:rowId xmlns:a16="http://schemas.microsoft.com/office/drawing/2014/main" val="1545084889"/>
                  </a:ext>
                </a:extLst>
              </a:tr>
              <a:tr h="621461">
                <a:tc>
                  <a:txBody>
                    <a:bodyPr/>
                    <a:lstStyle/>
                    <a:p>
                      <a:r>
                        <a:rPr lang="en-US" sz="2800" dirty="0"/>
                        <a:t>Optic Nerve</a:t>
                      </a:r>
                    </a:p>
                  </a:txBody>
                  <a:tcPr/>
                </a:tc>
                <a:tc>
                  <a:txBody>
                    <a:bodyPr/>
                    <a:lstStyle/>
                    <a:p>
                      <a:r>
                        <a:rPr lang="en-US" sz="2800" dirty="0"/>
                        <a:t>0.4 CDR, no pallor or edema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0.4 CDR, no pallor or edema</a:t>
                      </a:r>
                    </a:p>
                  </a:txBody>
                  <a:tcPr/>
                </a:tc>
                <a:extLst>
                  <a:ext uri="{0D108BD9-81ED-4DB2-BD59-A6C34878D82A}">
                    <a16:rowId xmlns:a16="http://schemas.microsoft.com/office/drawing/2014/main" val="3812598205"/>
                  </a:ext>
                </a:extLst>
              </a:tr>
              <a:tr h="621461">
                <a:tc>
                  <a:txBody>
                    <a:bodyPr/>
                    <a:lstStyle/>
                    <a:p>
                      <a:r>
                        <a:rPr lang="en-US" sz="2800" dirty="0"/>
                        <a:t>Macula</a:t>
                      </a:r>
                    </a:p>
                  </a:txBody>
                  <a:tcPr/>
                </a:tc>
                <a:tc>
                  <a:txBody>
                    <a:bodyPr/>
                    <a:lstStyle/>
                    <a:p>
                      <a:r>
                        <a:rPr lang="en-US" sz="2800" dirty="0"/>
                        <a:t>Scattered drusen</a:t>
                      </a:r>
                    </a:p>
                  </a:txBody>
                  <a:tcPr/>
                </a:tc>
                <a:tc>
                  <a:txBody>
                    <a:bodyPr/>
                    <a:lstStyle/>
                    <a:p>
                      <a:r>
                        <a:rPr lang="en-US" sz="2800" dirty="0"/>
                        <a:t>Scattered drusen</a:t>
                      </a:r>
                    </a:p>
                  </a:txBody>
                  <a:tcPr/>
                </a:tc>
                <a:extLst>
                  <a:ext uri="{0D108BD9-81ED-4DB2-BD59-A6C34878D82A}">
                    <a16:rowId xmlns:a16="http://schemas.microsoft.com/office/drawing/2014/main" val="3636340181"/>
                  </a:ext>
                </a:extLst>
              </a:tr>
              <a:tr h="621461">
                <a:tc>
                  <a:txBody>
                    <a:bodyPr/>
                    <a:lstStyle/>
                    <a:p>
                      <a:r>
                        <a:rPr lang="en-US" sz="2800" dirty="0"/>
                        <a:t>Vessels</a:t>
                      </a:r>
                    </a:p>
                  </a:txBody>
                  <a:tcPr/>
                </a:tc>
                <a:tc>
                  <a:txBody>
                    <a:bodyPr/>
                    <a:lstStyle/>
                    <a:p>
                      <a:r>
                        <a:rPr lang="en-US" sz="2800" dirty="0"/>
                        <a:t>Mild attenuation</a:t>
                      </a:r>
                    </a:p>
                  </a:txBody>
                  <a:tcPr/>
                </a:tc>
                <a:tc>
                  <a:txBody>
                    <a:bodyPr/>
                    <a:lstStyle/>
                    <a:p>
                      <a:r>
                        <a:rPr lang="en-US" sz="2800" dirty="0"/>
                        <a:t>Mild attenuation</a:t>
                      </a:r>
                    </a:p>
                  </a:txBody>
                  <a:tcPr/>
                </a:tc>
                <a:extLst>
                  <a:ext uri="{0D108BD9-81ED-4DB2-BD59-A6C34878D82A}">
                    <a16:rowId xmlns:a16="http://schemas.microsoft.com/office/drawing/2014/main" val="1846340007"/>
                  </a:ext>
                </a:extLst>
              </a:tr>
              <a:tr h="621461">
                <a:tc>
                  <a:txBody>
                    <a:bodyPr/>
                    <a:lstStyle/>
                    <a:p>
                      <a:r>
                        <a:rPr lang="en-US" sz="2800" dirty="0"/>
                        <a:t>Periphery</a:t>
                      </a:r>
                    </a:p>
                  </a:txBody>
                  <a:tcPr/>
                </a:tc>
                <a:tc>
                  <a:txBody>
                    <a:bodyPr/>
                    <a:lstStyle/>
                    <a:p>
                      <a:r>
                        <a:rPr lang="en-US" sz="2800" dirty="0"/>
                        <a:t>Flat</a:t>
                      </a:r>
                    </a:p>
                  </a:txBody>
                  <a:tcPr/>
                </a:tc>
                <a:tc>
                  <a:txBody>
                    <a:bodyPr/>
                    <a:lstStyle/>
                    <a:p>
                      <a:r>
                        <a:rPr lang="en-US" sz="2800" dirty="0"/>
                        <a:t>Flat</a:t>
                      </a:r>
                    </a:p>
                  </a:txBody>
                  <a:tcPr/>
                </a:tc>
                <a:extLst>
                  <a:ext uri="{0D108BD9-81ED-4DB2-BD59-A6C34878D82A}">
                    <a16:rowId xmlns:a16="http://schemas.microsoft.com/office/drawing/2014/main" val="1637053020"/>
                  </a:ext>
                </a:extLst>
              </a:tr>
            </a:tbl>
          </a:graphicData>
        </a:graphic>
      </p:graphicFrame>
      <p:pic>
        <p:nvPicPr>
          <p:cNvPr id="2" name="Slide 6">
            <a:hlinkClick r:id="" action="ppaction://media"/>
            <a:extLst>
              <a:ext uri="{FF2B5EF4-FFF2-40B4-BE49-F238E27FC236}">
                <a16:creationId xmlns:a16="http://schemas.microsoft.com/office/drawing/2014/main" id="{4A8186EF-4903-9107-A473-4DB9ECAF1BD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0"/>
            <a:ext cx="609600" cy="609600"/>
          </a:xfrm>
          <a:prstGeom prst="rect">
            <a:avLst/>
          </a:prstGeom>
        </p:spPr>
      </p:pic>
    </p:spTree>
    <p:extLst>
      <p:ext uri="{BB962C8B-B14F-4D97-AF65-F5344CB8AC3E}">
        <p14:creationId xmlns:p14="http://schemas.microsoft.com/office/powerpoint/2010/main" val="1496399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6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20555-57E0-4E44-81AC-B873FDDBC886}"/>
              </a:ext>
            </a:extLst>
          </p:cNvPr>
          <p:cNvSpPr>
            <a:spLocks noGrp="1"/>
          </p:cNvSpPr>
          <p:nvPr>
            <p:ph type="title"/>
          </p:nvPr>
        </p:nvSpPr>
        <p:spPr/>
        <p:txBody>
          <a:bodyPr/>
          <a:lstStyle/>
          <a:p>
            <a:r>
              <a:rPr lang="en-US" b="1" dirty="0">
                <a:latin typeface="+mn-lt"/>
              </a:rPr>
              <a:t>Motility</a:t>
            </a:r>
          </a:p>
        </p:txBody>
      </p:sp>
      <p:pic>
        <p:nvPicPr>
          <p:cNvPr id="3" name="IMG_4626">
            <a:hlinkClick r:id="" action="ppaction://media"/>
            <a:extLst>
              <a:ext uri="{FF2B5EF4-FFF2-40B4-BE49-F238E27FC236}">
                <a16:creationId xmlns:a16="http://schemas.microsoft.com/office/drawing/2014/main" id="{D01A55E4-F585-4073-990A-13FD8D6FCE2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917583" y="365125"/>
            <a:ext cx="8436217" cy="4745372"/>
          </a:xfrm>
          <a:prstGeom prst="rect">
            <a:avLst/>
          </a:prstGeom>
        </p:spPr>
      </p:pic>
      <p:sp>
        <p:nvSpPr>
          <p:cNvPr id="4" name="Content Placeholder 2">
            <a:extLst>
              <a:ext uri="{FF2B5EF4-FFF2-40B4-BE49-F238E27FC236}">
                <a16:creationId xmlns:a16="http://schemas.microsoft.com/office/drawing/2014/main" id="{EC8AE6AB-D526-77FF-401E-4777B024AFBA}"/>
              </a:ext>
            </a:extLst>
          </p:cNvPr>
          <p:cNvSpPr>
            <a:spLocks noGrp="1"/>
          </p:cNvSpPr>
          <p:nvPr>
            <p:ph idx="1"/>
          </p:nvPr>
        </p:nvSpPr>
        <p:spPr>
          <a:xfrm>
            <a:off x="2917583" y="5232084"/>
            <a:ext cx="9086849" cy="630395"/>
          </a:xfrm>
        </p:spPr>
        <p:txBody>
          <a:bodyPr>
            <a:noAutofit/>
          </a:bodyPr>
          <a:lstStyle/>
          <a:p>
            <a:pPr marL="0" indent="0">
              <a:buNone/>
            </a:pPr>
            <a:r>
              <a:rPr lang="en-US" dirty="0">
                <a:solidFill>
                  <a:srgbClr val="FF0000"/>
                </a:solidFill>
                <a:latin typeface="+mn-lt"/>
              </a:rPr>
              <a:t>Downbeat nystagmus </a:t>
            </a:r>
            <a:r>
              <a:rPr lang="en-US" dirty="0">
                <a:latin typeface="+mn-lt"/>
              </a:rPr>
              <a:t>most pronounced in right and left gazes and absent in primary gaze</a:t>
            </a:r>
          </a:p>
        </p:txBody>
      </p:sp>
      <p:pic>
        <p:nvPicPr>
          <p:cNvPr id="6" name="Slide 7">
            <a:hlinkClick r:id="" action="ppaction://media"/>
            <a:extLst>
              <a:ext uri="{FF2B5EF4-FFF2-40B4-BE49-F238E27FC236}">
                <a16:creationId xmlns:a16="http://schemas.microsoft.com/office/drawing/2014/main" id="{67996EDD-B4BA-0D01-280E-598A614B1F07}"/>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1582400" y="0"/>
            <a:ext cx="609600" cy="609600"/>
          </a:xfrm>
          <a:prstGeom prst="rect">
            <a:avLst/>
          </a:prstGeom>
        </p:spPr>
      </p:pic>
    </p:spTree>
    <p:extLst>
      <p:ext uri="{BB962C8B-B14F-4D97-AF65-F5344CB8AC3E}">
        <p14:creationId xmlns:p14="http://schemas.microsoft.com/office/powerpoint/2010/main" val="139705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983" fill="hold"/>
                                        <p:tgtEl>
                                          <p:spTgt spid="3"/>
                                        </p:tgtEl>
                                      </p:cBhvr>
                                    </p:cmd>
                                  </p:childTnLst>
                                </p:cTn>
                              </p:par>
                              <p:par>
                                <p:cTn id="7" presetID="1" presetClass="mediacall" presetSubtype="0" fill="hold" nodeType="withEffect">
                                  <p:stCondLst>
                                    <p:cond delay="0"/>
                                  </p:stCondLst>
                                  <p:childTnLst>
                                    <p:cmd type="call" cmd="playFrom(0.0)">
                                      <p:cBhvr>
                                        <p:cTn id="8" dur="1833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9" fill="hold" display="0">
                  <p:stCondLst>
                    <p:cond delay="indefinite"/>
                  </p:stCondLst>
                </p:cTn>
                <p:tgtEl>
                  <p:spTgt spid="3"/>
                </p:tgtEl>
              </p:cMediaNode>
            </p:video>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audio>
              <p:cMediaNode vol="80000">
                <p:cTn id="15"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938A-7887-524D-8940-21AC3E0A20C3}"/>
              </a:ext>
            </a:extLst>
          </p:cNvPr>
          <p:cNvSpPr>
            <a:spLocks noGrp="1"/>
          </p:cNvSpPr>
          <p:nvPr>
            <p:ph type="title"/>
          </p:nvPr>
        </p:nvSpPr>
        <p:spPr>
          <a:xfrm>
            <a:off x="838200" y="383057"/>
            <a:ext cx="11034252" cy="1661264"/>
          </a:xfrm>
        </p:spPr>
        <p:txBody>
          <a:bodyPr>
            <a:normAutofit fontScale="90000"/>
          </a:bodyPr>
          <a:lstStyle/>
          <a:p>
            <a:r>
              <a:rPr lang="en-US" sz="5400" b="1" dirty="0">
                <a:latin typeface="+mn-lt"/>
              </a:rPr>
              <a:t>Differential Diagnosis</a:t>
            </a:r>
            <a:br>
              <a:rPr lang="en-US" dirty="0">
                <a:latin typeface="+mn-lt"/>
              </a:rPr>
            </a:br>
            <a:r>
              <a:rPr lang="en-US" sz="3100" dirty="0">
                <a:latin typeface="+mn-lt"/>
              </a:rPr>
              <a:t>Previously healthy 86yo male with </a:t>
            </a:r>
            <a:r>
              <a:rPr lang="en-US" sz="3100" b="1" dirty="0">
                <a:latin typeface="+mn-lt"/>
              </a:rPr>
              <a:t>progressive</a:t>
            </a:r>
            <a:r>
              <a:rPr lang="en-US" sz="3100" dirty="0">
                <a:latin typeface="+mn-lt"/>
              </a:rPr>
              <a:t> </a:t>
            </a:r>
            <a:r>
              <a:rPr lang="en-US" sz="3100" b="1" dirty="0">
                <a:latin typeface="+mn-lt"/>
              </a:rPr>
              <a:t>gait instability, GI/GU incontinence x2 months and </a:t>
            </a:r>
            <a:r>
              <a:rPr lang="en-US" sz="3100" b="1" dirty="0">
                <a:solidFill>
                  <a:srgbClr val="FF0000"/>
                </a:solidFill>
                <a:latin typeface="+mn-lt"/>
              </a:rPr>
              <a:t>downbeat nystagmus</a:t>
            </a:r>
            <a:endParaRPr lang="en-US" b="1" dirty="0">
              <a:solidFill>
                <a:srgbClr val="FF0000"/>
              </a:solidFill>
              <a:latin typeface="+mn-lt"/>
            </a:endParaRPr>
          </a:p>
        </p:txBody>
      </p:sp>
      <p:sp>
        <p:nvSpPr>
          <p:cNvPr id="5" name="Title 1">
            <a:extLst>
              <a:ext uri="{FF2B5EF4-FFF2-40B4-BE49-F238E27FC236}">
                <a16:creationId xmlns:a16="http://schemas.microsoft.com/office/drawing/2014/main" id="{3FEB703E-1AE4-4389-AB14-BE2428600C95}"/>
              </a:ext>
            </a:extLst>
          </p:cNvPr>
          <p:cNvSpPr txBox="1">
            <a:spLocks/>
          </p:cNvSpPr>
          <p:nvPr/>
        </p:nvSpPr>
        <p:spPr>
          <a:xfrm>
            <a:off x="7861305" y="2859201"/>
            <a:ext cx="3011958" cy="1325563"/>
          </a:xfrm>
          <a:prstGeom prst="rect">
            <a:avLst/>
          </a:prstGeom>
          <a:ln>
            <a:solidFill>
              <a:schemeClr val="bg1"/>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atin typeface="+mn-lt"/>
              </a:rPr>
              <a:t>Additional workup?</a:t>
            </a:r>
          </a:p>
        </p:txBody>
      </p:sp>
      <p:sp>
        <p:nvSpPr>
          <p:cNvPr id="8" name="TextBox 7">
            <a:extLst>
              <a:ext uri="{FF2B5EF4-FFF2-40B4-BE49-F238E27FC236}">
                <a16:creationId xmlns:a16="http://schemas.microsoft.com/office/drawing/2014/main" id="{08231D31-2FC4-4521-9912-718C38BEB259}"/>
              </a:ext>
            </a:extLst>
          </p:cNvPr>
          <p:cNvSpPr txBox="1"/>
          <p:nvPr/>
        </p:nvSpPr>
        <p:spPr>
          <a:xfrm>
            <a:off x="551121" y="2213598"/>
            <a:ext cx="6098458" cy="3785652"/>
          </a:xfrm>
          <a:prstGeom prst="rect">
            <a:avLst/>
          </a:prstGeom>
          <a:noFill/>
        </p:spPr>
        <p:txBody>
          <a:bodyPr wrap="square">
            <a:spAutoFit/>
          </a:bodyPr>
          <a:lstStyle/>
          <a:p>
            <a:pPr marL="342900" indent="-342900">
              <a:buFont typeface="Arial" panose="020B0604020202020204" pitchFamily="34" charset="0"/>
              <a:buChar char="•"/>
            </a:pPr>
            <a:r>
              <a:rPr lang="en-US" sz="2400" b="1" dirty="0"/>
              <a:t>Stroke</a:t>
            </a:r>
          </a:p>
          <a:p>
            <a:pPr marL="342900" indent="-342900">
              <a:buFont typeface="Arial" panose="020B0604020202020204" pitchFamily="34" charset="0"/>
              <a:buChar char="•"/>
            </a:pPr>
            <a:r>
              <a:rPr lang="en-US" sz="2400" b="1" dirty="0"/>
              <a:t>Demyelination</a:t>
            </a:r>
          </a:p>
          <a:p>
            <a:pPr marL="342900" indent="-342900">
              <a:buFont typeface="Arial" panose="020B0604020202020204" pitchFamily="34" charset="0"/>
              <a:buChar char="•"/>
            </a:pPr>
            <a:r>
              <a:rPr lang="en-US" sz="2400" b="1" dirty="0"/>
              <a:t>B1/B12/Mg deficiency</a:t>
            </a:r>
          </a:p>
          <a:p>
            <a:pPr marL="342900" indent="-342900">
              <a:buFont typeface="Arial" panose="020B0604020202020204" pitchFamily="34" charset="0"/>
              <a:buChar char="•"/>
            </a:pPr>
            <a:r>
              <a:rPr lang="en-US" sz="2400" b="1" dirty="0"/>
              <a:t>Toxicity (lithium, anticonvulsants, EtOH) </a:t>
            </a:r>
          </a:p>
          <a:p>
            <a:pPr marL="342900" indent="-342900">
              <a:buFont typeface="Arial" panose="020B0604020202020204" pitchFamily="34" charset="0"/>
              <a:buChar char="•"/>
            </a:pPr>
            <a:r>
              <a:rPr lang="en-US" sz="2400" b="1" dirty="0"/>
              <a:t>Brainstem Tumor </a:t>
            </a:r>
          </a:p>
          <a:p>
            <a:pPr marL="342900" indent="-342900">
              <a:buFont typeface="Arial" panose="020B0604020202020204" pitchFamily="34" charset="0"/>
              <a:buChar char="•"/>
            </a:pPr>
            <a:r>
              <a:rPr lang="en-US" sz="2400" b="1" dirty="0"/>
              <a:t>Arnold-Chiari I Malformation</a:t>
            </a:r>
          </a:p>
          <a:p>
            <a:pPr marL="342900" indent="-342900">
              <a:buFont typeface="Arial" panose="020B0604020202020204" pitchFamily="34" charset="0"/>
              <a:buChar char="•"/>
            </a:pPr>
            <a:r>
              <a:rPr lang="en-US" sz="2400" b="1" dirty="0"/>
              <a:t>Spinocerebellar Degeneration</a:t>
            </a:r>
          </a:p>
          <a:p>
            <a:pPr marL="342900" indent="-342900">
              <a:buFont typeface="Arial" panose="020B0604020202020204" pitchFamily="34" charset="0"/>
              <a:buChar char="•"/>
            </a:pPr>
            <a:r>
              <a:rPr lang="en-US" sz="2400" b="1" dirty="0"/>
              <a:t>Paraneoplastic cerebellar degeneration</a:t>
            </a:r>
          </a:p>
          <a:p>
            <a:pPr marL="342900" indent="-342900">
              <a:buFont typeface="Arial" panose="020B0604020202020204" pitchFamily="34" charset="0"/>
              <a:buChar char="•"/>
            </a:pPr>
            <a:r>
              <a:rPr lang="en-US" sz="2400" b="1" dirty="0"/>
              <a:t>Anti-GAD</a:t>
            </a:r>
          </a:p>
          <a:p>
            <a:pPr marL="342900" indent="-342900">
              <a:buFont typeface="Arial" panose="020B0604020202020204" pitchFamily="34" charset="0"/>
              <a:buChar char="•"/>
            </a:pPr>
            <a:r>
              <a:rPr lang="en-US" sz="2400" b="1" dirty="0"/>
              <a:t>Idiopathic</a:t>
            </a:r>
          </a:p>
        </p:txBody>
      </p:sp>
      <p:pic>
        <p:nvPicPr>
          <p:cNvPr id="3" name="Slide 8">
            <a:hlinkClick r:id="" action="ppaction://media"/>
            <a:extLst>
              <a:ext uri="{FF2B5EF4-FFF2-40B4-BE49-F238E27FC236}">
                <a16:creationId xmlns:a16="http://schemas.microsoft.com/office/drawing/2014/main" id="{48236562-2797-6A25-2687-99128909EF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0"/>
            <a:ext cx="609600" cy="609600"/>
          </a:xfrm>
          <a:prstGeom prst="rect">
            <a:avLst/>
          </a:prstGeom>
        </p:spPr>
      </p:pic>
    </p:spTree>
    <p:extLst>
      <p:ext uri="{BB962C8B-B14F-4D97-AF65-F5344CB8AC3E}">
        <p14:creationId xmlns:p14="http://schemas.microsoft.com/office/powerpoint/2010/main" val="3498637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191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938A-7887-524D-8940-21AC3E0A20C3}"/>
              </a:ext>
            </a:extLst>
          </p:cNvPr>
          <p:cNvSpPr>
            <a:spLocks noGrp="1"/>
          </p:cNvSpPr>
          <p:nvPr>
            <p:ph type="title"/>
          </p:nvPr>
        </p:nvSpPr>
        <p:spPr>
          <a:xfrm>
            <a:off x="838200" y="383057"/>
            <a:ext cx="11034252" cy="1661264"/>
          </a:xfrm>
        </p:spPr>
        <p:txBody>
          <a:bodyPr>
            <a:normAutofit fontScale="90000"/>
          </a:bodyPr>
          <a:lstStyle/>
          <a:p>
            <a:r>
              <a:rPr lang="en-US" sz="5400" b="1" dirty="0">
                <a:latin typeface="+mn-lt"/>
              </a:rPr>
              <a:t>Differential Diagnosis</a:t>
            </a:r>
            <a:br>
              <a:rPr lang="en-US" dirty="0">
                <a:latin typeface="+mn-lt"/>
              </a:rPr>
            </a:br>
            <a:r>
              <a:rPr lang="en-US" sz="3100" dirty="0">
                <a:latin typeface="+mn-lt"/>
              </a:rPr>
              <a:t>Previously healthy 86yo male with </a:t>
            </a:r>
            <a:r>
              <a:rPr lang="en-US" sz="3100" b="1" dirty="0">
                <a:latin typeface="+mn-lt"/>
              </a:rPr>
              <a:t>progressive</a:t>
            </a:r>
            <a:r>
              <a:rPr lang="en-US" sz="3100" dirty="0">
                <a:latin typeface="+mn-lt"/>
              </a:rPr>
              <a:t> </a:t>
            </a:r>
            <a:r>
              <a:rPr lang="en-US" sz="3100" b="1" dirty="0">
                <a:latin typeface="+mn-lt"/>
              </a:rPr>
              <a:t>gait instability, GI/GU incontinence x2 months and downbeat nystagmus</a:t>
            </a:r>
            <a:endParaRPr lang="en-US" b="1" dirty="0">
              <a:latin typeface="+mn-lt"/>
            </a:endParaRPr>
          </a:p>
        </p:txBody>
      </p:sp>
      <p:sp>
        <p:nvSpPr>
          <p:cNvPr id="5" name="Title 1">
            <a:extLst>
              <a:ext uri="{FF2B5EF4-FFF2-40B4-BE49-F238E27FC236}">
                <a16:creationId xmlns:a16="http://schemas.microsoft.com/office/drawing/2014/main" id="{3FEB703E-1AE4-4389-AB14-BE2428600C95}"/>
              </a:ext>
            </a:extLst>
          </p:cNvPr>
          <p:cNvSpPr txBox="1">
            <a:spLocks/>
          </p:cNvSpPr>
          <p:nvPr/>
        </p:nvSpPr>
        <p:spPr>
          <a:xfrm>
            <a:off x="7861305" y="2859201"/>
            <a:ext cx="3011958" cy="1325563"/>
          </a:xfrm>
          <a:prstGeom prst="rect">
            <a:avLst/>
          </a:prstGeom>
          <a:ln>
            <a:solidFill>
              <a:schemeClr val="bg1"/>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atin typeface="+mn-lt"/>
              </a:rPr>
              <a:t>Additional workup?</a:t>
            </a:r>
          </a:p>
        </p:txBody>
      </p:sp>
      <p:sp>
        <p:nvSpPr>
          <p:cNvPr id="8" name="TextBox 7">
            <a:extLst>
              <a:ext uri="{FF2B5EF4-FFF2-40B4-BE49-F238E27FC236}">
                <a16:creationId xmlns:a16="http://schemas.microsoft.com/office/drawing/2014/main" id="{08231D31-2FC4-4521-9912-718C38BEB259}"/>
              </a:ext>
            </a:extLst>
          </p:cNvPr>
          <p:cNvSpPr txBox="1"/>
          <p:nvPr/>
        </p:nvSpPr>
        <p:spPr>
          <a:xfrm>
            <a:off x="551121" y="2213598"/>
            <a:ext cx="6098458" cy="3785652"/>
          </a:xfrm>
          <a:prstGeom prst="rect">
            <a:avLst/>
          </a:prstGeom>
          <a:noFill/>
        </p:spPr>
        <p:txBody>
          <a:bodyPr wrap="square">
            <a:spAutoFit/>
          </a:bodyPr>
          <a:lstStyle/>
          <a:p>
            <a:pPr marL="342900" indent="-342900">
              <a:buFont typeface="Arial" panose="020B0604020202020204" pitchFamily="34" charset="0"/>
              <a:buChar char="•"/>
            </a:pPr>
            <a:r>
              <a:rPr lang="en-US" sz="2400" b="1" dirty="0"/>
              <a:t>Stroke</a:t>
            </a:r>
          </a:p>
          <a:p>
            <a:pPr marL="342900" indent="-342900">
              <a:buFont typeface="Arial" panose="020B0604020202020204" pitchFamily="34" charset="0"/>
              <a:buChar char="•"/>
            </a:pPr>
            <a:r>
              <a:rPr lang="en-US" sz="2400" b="1" dirty="0"/>
              <a:t>Demyelination</a:t>
            </a:r>
          </a:p>
          <a:p>
            <a:pPr marL="342900" indent="-342900">
              <a:buFont typeface="Arial" panose="020B0604020202020204" pitchFamily="34" charset="0"/>
              <a:buChar char="•"/>
            </a:pPr>
            <a:r>
              <a:rPr lang="en-US" sz="2400" b="1" dirty="0"/>
              <a:t>B1/B12/Mg deficiency</a:t>
            </a:r>
          </a:p>
          <a:p>
            <a:pPr marL="342900" indent="-342900">
              <a:buFont typeface="Arial" panose="020B0604020202020204" pitchFamily="34" charset="0"/>
              <a:buChar char="•"/>
            </a:pPr>
            <a:r>
              <a:rPr lang="en-US" sz="2400" b="1" dirty="0"/>
              <a:t>Toxicity (lithium, anticonvulsants, EtOH) </a:t>
            </a:r>
          </a:p>
          <a:p>
            <a:pPr marL="342900" indent="-342900">
              <a:buFont typeface="Arial" panose="020B0604020202020204" pitchFamily="34" charset="0"/>
              <a:buChar char="•"/>
            </a:pPr>
            <a:r>
              <a:rPr lang="en-US" sz="2400" b="1" dirty="0"/>
              <a:t>Brainstem Tumor </a:t>
            </a:r>
          </a:p>
          <a:p>
            <a:pPr marL="342900" indent="-342900">
              <a:buFont typeface="Arial" panose="020B0604020202020204" pitchFamily="34" charset="0"/>
              <a:buChar char="•"/>
            </a:pPr>
            <a:r>
              <a:rPr lang="en-US" sz="2400" b="1" dirty="0"/>
              <a:t>Arnold-Chiari I Malformation</a:t>
            </a:r>
          </a:p>
          <a:p>
            <a:pPr marL="342900" indent="-342900">
              <a:buFont typeface="Arial" panose="020B0604020202020204" pitchFamily="34" charset="0"/>
              <a:buChar char="•"/>
            </a:pPr>
            <a:r>
              <a:rPr lang="en-US" sz="2400" b="1" dirty="0"/>
              <a:t>Spinocerebellar Degeneration</a:t>
            </a:r>
          </a:p>
          <a:p>
            <a:pPr marL="342900" indent="-342900">
              <a:buFont typeface="Arial" panose="020B0604020202020204" pitchFamily="34" charset="0"/>
              <a:buChar char="•"/>
            </a:pPr>
            <a:r>
              <a:rPr lang="en-US" sz="2400" b="1" dirty="0"/>
              <a:t>Paraneoplastic cerebellar degeneration</a:t>
            </a:r>
          </a:p>
          <a:p>
            <a:pPr marL="342900" indent="-342900">
              <a:buFont typeface="Arial" panose="020B0604020202020204" pitchFamily="34" charset="0"/>
              <a:buChar char="•"/>
            </a:pPr>
            <a:r>
              <a:rPr lang="en-US" sz="2400" b="1" dirty="0"/>
              <a:t>Anti-GAD</a:t>
            </a:r>
          </a:p>
          <a:p>
            <a:pPr marL="342900" indent="-342900">
              <a:buFont typeface="Arial" panose="020B0604020202020204" pitchFamily="34" charset="0"/>
              <a:buChar char="•"/>
            </a:pPr>
            <a:r>
              <a:rPr lang="en-US" sz="2400" b="1" dirty="0"/>
              <a:t>Idiopathic</a:t>
            </a:r>
          </a:p>
        </p:txBody>
      </p:sp>
      <p:sp>
        <p:nvSpPr>
          <p:cNvPr id="7" name="TextBox 6">
            <a:extLst>
              <a:ext uri="{FF2B5EF4-FFF2-40B4-BE49-F238E27FC236}">
                <a16:creationId xmlns:a16="http://schemas.microsoft.com/office/drawing/2014/main" id="{07777919-C59D-4773-8228-CC3918E164D7}"/>
              </a:ext>
            </a:extLst>
          </p:cNvPr>
          <p:cNvSpPr txBox="1"/>
          <p:nvPr/>
        </p:nvSpPr>
        <p:spPr>
          <a:xfrm>
            <a:off x="7514560" y="4352015"/>
            <a:ext cx="4266314" cy="1569660"/>
          </a:xfrm>
          <a:prstGeom prst="rect">
            <a:avLst/>
          </a:prstGeom>
          <a:noFill/>
        </p:spPr>
        <p:txBody>
          <a:bodyPr wrap="square">
            <a:spAutoFit/>
          </a:bodyPr>
          <a:lstStyle/>
          <a:p>
            <a:pPr marL="342900" indent="-342900">
              <a:buFont typeface="Arial" panose="020B0604020202020204" pitchFamily="34" charset="0"/>
              <a:buChar char="•"/>
            </a:pPr>
            <a:r>
              <a:rPr lang="en-US" sz="2400" b="1" dirty="0">
                <a:solidFill>
                  <a:srgbClr val="C00000"/>
                </a:solidFill>
              </a:rPr>
              <a:t>MRI brain with and without contrast</a:t>
            </a:r>
          </a:p>
          <a:p>
            <a:pPr marL="342900" indent="-342900">
              <a:buFont typeface="Arial" panose="020B0604020202020204" pitchFamily="34" charset="0"/>
              <a:buChar char="•"/>
            </a:pPr>
            <a:r>
              <a:rPr lang="en-US" sz="2400" b="1" dirty="0">
                <a:solidFill>
                  <a:srgbClr val="C00000"/>
                </a:solidFill>
              </a:rPr>
              <a:t>Nutritional levels</a:t>
            </a:r>
          </a:p>
          <a:p>
            <a:pPr marL="342900" indent="-342900">
              <a:buFont typeface="Arial" panose="020B0604020202020204" pitchFamily="34" charset="0"/>
              <a:buChar char="•"/>
            </a:pPr>
            <a:r>
              <a:rPr lang="en-US" sz="2400" b="1" dirty="0">
                <a:solidFill>
                  <a:srgbClr val="C00000"/>
                </a:solidFill>
              </a:rPr>
              <a:t>Medication list review </a:t>
            </a:r>
          </a:p>
        </p:txBody>
      </p:sp>
      <p:pic>
        <p:nvPicPr>
          <p:cNvPr id="3" name="Slide 9">
            <a:hlinkClick r:id="" action="ppaction://media"/>
            <a:extLst>
              <a:ext uri="{FF2B5EF4-FFF2-40B4-BE49-F238E27FC236}">
                <a16:creationId xmlns:a16="http://schemas.microsoft.com/office/drawing/2014/main" id="{05211CEB-1460-0042-ECD4-96DE7FD4F6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5368"/>
            <a:ext cx="609600" cy="609600"/>
          </a:xfrm>
          <a:prstGeom prst="rect">
            <a:avLst/>
          </a:prstGeom>
        </p:spPr>
      </p:pic>
    </p:spTree>
    <p:extLst>
      <p:ext uri="{BB962C8B-B14F-4D97-AF65-F5344CB8AC3E}">
        <p14:creationId xmlns:p14="http://schemas.microsoft.com/office/powerpoint/2010/main" val="3537966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3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FEB6F1-6368-4115-8ED1-75629F85127A}"/>
              </a:ext>
            </a:extLst>
          </p:cNvPr>
          <p:cNvPicPr>
            <a:picLocks noChangeAspect="1"/>
          </p:cNvPicPr>
          <p:nvPr/>
        </p:nvPicPr>
        <p:blipFill>
          <a:blip r:embed="rId5"/>
          <a:stretch>
            <a:fillRect/>
          </a:stretch>
        </p:blipFill>
        <p:spPr>
          <a:xfrm>
            <a:off x="8504085" y="2153196"/>
            <a:ext cx="3632495" cy="3784355"/>
          </a:xfrm>
          <a:prstGeom prst="rect">
            <a:avLst/>
          </a:prstGeom>
        </p:spPr>
      </p:pic>
      <p:sp>
        <p:nvSpPr>
          <p:cNvPr id="10" name="TextBox 9">
            <a:extLst>
              <a:ext uri="{FF2B5EF4-FFF2-40B4-BE49-F238E27FC236}">
                <a16:creationId xmlns:a16="http://schemas.microsoft.com/office/drawing/2014/main" id="{286816B0-3F7D-4634-97D0-2B9A30D80C2A}"/>
              </a:ext>
            </a:extLst>
          </p:cNvPr>
          <p:cNvSpPr txBox="1"/>
          <p:nvPr/>
        </p:nvSpPr>
        <p:spPr>
          <a:xfrm>
            <a:off x="7862197" y="1081667"/>
            <a:ext cx="1482950" cy="523220"/>
          </a:xfrm>
          <a:prstGeom prst="rect">
            <a:avLst/>
          </a:prstGeom>
          <a:solidFill>
            <a:schemeClr val="tx1"/>
          </a:solidFill>
          <a:ln w="28575">
            <a:solidFill>
              <a:schemeClr val="bg1"/>
            </a:solidFill>
          </a:ln>
        </p:spPr>
        <p:txBody>
          <a:bodyPr wrap="square">
            <a:spAutoFit/>
          </a:bodyPr>
          <a:lstStyle/>
          <a:p>
            <a:pPr algn="ctr"/>
            <a:r>
              <a:rPr lang="en-US" sz="2800" b="1" dirty="0">
                <a:solidFill>
                  <a:schemeClr val="bg1"/>
                </a:solidFill>
              </a:rPr>
              <a:t>T2 FLAIR</a:t>
            </a:r>
          </a:p>
        </p:txBody>
      </p:sp>
      <p:pic>
        <p:nvPicPr>
          <p:cNvPr id="3" name="Picture 2">
            <a:extLst>
              <a:ext uri="{FF2B5EF4-FFF2-40B4-BE49-F238E27FC236}">
                <a16:creationId xmlns:a16="http://schemas.microsoft.com/office/drawing/2014/main" id="{D376DE72-D248-4DC6-972C-F947D33B0AB8}"/>
              </a:ext>
            </a:extLst>
          </p:cNvPr>
          <p:cNvPicPr>
            <a:picLocks noChangeAspect="1"/>
          </p:cNvPicPr>
          <p:nvPr/>
        </p:nvPicPr>
        <p:blipFill>
          <a:blip r:embed="rId6"/>
          <a:stretch>
            <a:fillRect/>
          </a:stretch>
        </p:blipFill>
        <p:spPr>
          <a:xfrm>
            <a:off x="5131477" y="2153196"/>
            <a:ext cx="3274577" cy="3784355"/>
          </a:xfrm>
          <a:prstGeom prst="rect">
            <a:avLst/>
          </a:prstGeom>
        </p:spPr>
      </p:pic>
      <p:pic>
        <p:nvPicPr>
          <p:cNvPr id="18" name="Picture 17">
            <a:extLst>
              <a:ext uri="{FF2B5EF4-FFF2-40B4-BE49-F238E27FC236}">
                <a16:creationId xmlns:a16="http://schemas.microsoft.com/office/drawing/2014/main" id="{60F4BF2F-CCAC-4CFA-857E-2E28F13E36A5}"/>
              </a:ext>
            </a:extLst>
          </p:cNvPr>
          <p:cNvPicPr>
            <a:picLocks noChangeAspect="1"/>
          </p:cNvPicPr>
          <p:nvPr/>
        </p:nvPicPr>
        <p:blipFill>
          <a:blip r:embed="rId7"/>
          <a:stretch>
            <a:fillRect/>
          </a:stretch>
        </p:blipFill>
        <p:spPr>
          <a:xfrm>
            <a:off x="135805" y="1794058"/>
            <a:ext cx="4828366" cy="4413166"/>
          </a:xfrm>
          <a:prstGeom prst="rect">
            <a:avLst/>
          </a:prstGeom>
        </p:spPr>
      </p:pic>
      <p:sp>
        <p:nvSpPr>
          <p:cNvPr id="19" name="TextBox 18">
            <a:extLst>
              <a:ext uri="{FF2B5EF4-FFF2-40B4-BE49-F238E27FC236}">
                <a16:creationId xmlns:a16="http://schemas.microsoft.com/office/drawing/2014/main" id="{FC600B98-8DA3-4C3F-9630-8E11E85851A3}"/>
              </a:ext>
            </a:extLst>
          </p:cNvPr>
          <p:cNvSpPr txBox="1"/>
          <p:nvPr/>
        </p:nvSpPr>
        <p:spPr>
          <a:xfrm>
            <a:off x="2167432" y="1081667"/>
            <a:ext cx="765111" cy="523220"/>
          </a:xfrm>
          <a:prstGeom prst="rect">
            <a:avLst/>
          </a:prstGeom>
          <a:solidFill>
            <a:schemeClr val="tx1"/>
          </a:solidFill>
          <a:ln w="28575">
            <a:solidFill>
              <a:schemeClr val="bg1"/>
            </a:solidFill>
          </a:ln>
        </p:spPr>
        <p:txBody>
          <a:bodyPr wrap="square">
            <a:spAutoFit/>
          </a:bodyPr>
          <a:lstStyle/>
          <a:p>
            <a:pPr algn="ctr"/>
            <a:r>
              <a:rPr lang="en-US" sz="2800" b="1" dirty="0">
                <a:solidFill>
                  <a:schemeClr val="bg1"/>
                </a:solidFill>
              </a:rPr>
              <a:t>T1</a:t>
            </a:r>
          </a:p>
        </p:txBody>
      </p:sp>
      <p:pic>
        <p:nvPicPr>
          <p:cNvPr id="4" name="Recorded Sound">
            <a:hlinkClick r:id="" action="ppaction://media"/>
            <a:extLst>
              <a:ext uri="{FF2B5EF4-FFF2-40B4-BE49-F238E27FC236}">
                <a16:creationId xmlns:a16="http://schemas.microsoft.com/office/drawing/2014/main" id="{A33DDD0C-15D9-2C34-3495-567B5BEC8BC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82400" y="213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3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3DB0D5-6D50-4776-A0B5-8E8AF4BA4F16}"/>
              </a:ext>
            </a:extLst>
          </p:cNvPr>
          <p:cNvSpPr txBox="1"/>
          <p:nvPr/>
        </p:nvSpPr>
        <p:spPr>
          <a:xfrm>
            <a:off x="729216" y="1608931"/>
            <a:ext cx="5948358" cy="3847207"/>
          </a:xfrm>
          <a:prstGeom prst="rect">
            <a:avLst/>
          </a:prstGeom>
          <a:noFill/>
        </p:spPr>
        <p:txBody>
          <a:bodyPr wrap="square">
            <a:spAutoFit/>
          </a:bodyPr>
          <a:lstStyle/>
          <a:p>
            <a:r>
              <a:rPr lang="en-US" sz="2400" b="1" dirty="0"/>
              <a:t>MRI BRAIN WITH AND WITHOUT CONTRAST</a:t>
            </a:r>
          </a:p>
          <a:p>
            <a:endParaRPr lang="en-US" sz="2000" b="1" dirty="0"/>
          </a:p>
          <a:p>
            <a:r>
              <a:rPr lang="en-US" sz="2000" b="1" dirty="0"/>
              <a:t> IMPRESSION:</a:t>
            </a:r>
          </a:p>
          <a:p>
            <a:r>
              <a:rPr lang="en-US" sz="2000" b="1" dirty="0"/>
              <a:t> 1. Generalized volume loss and ventriculomegaly.</a:t>
            </a:r>
          </a:p>
          <a:p>
            <a:endParaRPr lang="en-US" sz="2000" b="1" dirty="0"/>
          </a:p>
          <a:p>
            <a:r>
              <a:rPr lang="en-US" sz="2000" b="1" dirty="0"/>
              <a:t>2. Minimal chronic small vessel ischemic changes which is not excessive for age.</a:t>
            </a:r>
          </a:p>
          <a:p>
            <a:endParaRPr lang="en-US" sz="2000" b="1" dirty="0"/>
          </a:p>
          <a:p>
            <a:r>
              <a:rPr lang="en-US" sz="2000" b="1" dirty="0"/>
              <a:t>3. Suspected arachnoid cyst along the mesial surface of the right frontoparietal region.</a:t>
            </a:r>
          </a:p>
          <a:p>
            <a:endParaRPr lang="en-US" sz="2000" b="1" dirty="0"/>
          </a:p>
          <a:p>
            <a:r>
              <a:rPr lang="en-US" sz="2000" b="1" dirty="0"/>
              <a:t> 4. No pathologic contrast-enhancement.</a:t>
            </a:r>
          </a:p>
        </p:txBody>
      </p:sp>
      <p:pic>
        <p:nvPicPr>
          <p:cNvPr id="3" name="Picture 2">
            <a:extLst>
              <a:ext uri="{FF2B5EF4-FFF2-40B4-BE49-F238E27FC236}">
                <a16:creationId xmlns:a16="http://schemas.microsoft.com/office/drawing/2014/main" id="{93619F30-D2F8-4DE7-BA6D-2E428BE16EC9}"/>
              </a:ext>
            </a:extLst>
          </p:cNvPr>
          <p:cNvPicPr>
            <a:picLocks noChangeAspect="1"/>
          </p:cNvPicPr>
          <p:nvPr/>
        </p:nvPicPr>
        <p:blipFill>
          <a:blip r:embed="rId5"/>
          <a:stretch>
            <a:fillRect/>
          </a:stretch>
        </p:blipFill>
        <p:spPr>
          <a:xfrm>
            <a:off x="6677574" y="1052621"/>
            <a:ext cx="5230614" cy="5032369"/>
          </a:xfrm>
          <a:prstGeom prst="rect">
            <a:avLst/>
          </a:prstGeom>
        </p:spPr>
      </p:pic>
      <p:pic>
        <p:nvPicPr>
          <p:cNvPr id="4" name="Recorded Sound">
            <a:hlinkClick r:id="" action="ppaction://media"/>
            <a:extLst>
              <a:ext uri="{FF2B5EF4-FFF2-40B4-BE49-F238E27FC236}">
                <a16:creationId xmlns:a16="http://schemas.microsoft.com/office/drawing/2014/main" id="{FC249995-828F-F80C-5F69-5ECCF146EE6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49693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9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958A31-3ECE-4CC7-BD87-8A023EB0F9B8}"/>
              </a:ext>
            </a:extLst>
          </p:cNvPr>
          <p:cNvPicPr>
            <a:picLocks noChangeAspect="1"/>
          </p:cNvPicPr>
          <p:nvPr/>
        </p:nvPicPr>
        <p:blipFill>
          <a:blip r:embed="rId4"/>
          <a:stretch>
            <a:fillRect/>
          </a:stretch>
        </p:blipFill>
        <p:spPr>
          <a:xfrm>
            <a:off x="3386676" y="1798588"/>
            <a:ext cx="5269792" cy="3009432"/>
          </a:xfrm>
          <a:prstGeom prst="rect">
            <a:avLst/>
          </a:prstGeom>
        </p:spPr>
      </p:pic>
      <p:pic>
        <p:nvPicPr>
          <p:cNvPr id="12" name="Picture 11">
            <a:extLst>
              <a:ext uri="{FF2B5EF4-FFF2-40B4-BE49-F238E27FC236}">
                <a16:creationId xmlns:a16="http://schemas.microsoft.com/office/drawing/2014/main" id="{5B057212-8CF0-4CF4-A445-816FA92175FF}"/>
              </a:ext>
            </a:extLst>
          </p:cNvPr>
          <p:cNvPicPr>
            <a:picLocks noChangeAspect="1"/>
          </p:cNvPicPr>
          <p:nvPr/>
        </p:nvPicPr>
        <p:blipFill>
          <a:blip r:embed="rId5"/>
          <a:stretch>
            <a:fillRect/>
          </a:stretch>
        </p:blipFill>
        <p:spPr>
          <a:xfrm>
            <a:off x="3386676" y="4808020"/>
            <a:ext cx="5269792" cy="736004"/>
          </a:xfrm>
          <a:prstGeom prst="rect">
            <a:avLst/>
          </a:prstGeom>
        </p:spPr>
      </p:pic>
      <p:sp>
        <p:nvSpPr>
          <p:cNvPr id="4" name="TextBox 3">
            <a:extLst>
              <a:ext uri="{FF2B5EF4-FFF2-40B4-BE49-F238E27FC236}">
                <a16:creationId xmlns:a16="http://schemas.microsoft.com/office/drawing/2014/main" id="{D3EAFDB4-6E60-4DA6-B277-E90C230B61C6}"/>
              </a:ext>
            </a:extLst>
          </p:cNvPr>
          <p:cNvSpPr txBox="1"/>
          <p:nvPr/>
        </p:nvSpPr>
        <p:spPr>
          <a:xfrm>
            <a:off x="1072117" y="957083"/>
            <a:ext cx="10047766" cy="646331"/>
          </a:xfrm>
          <a:prstGeom prst="rect">
            <a:avLst/>
          </a:prstGeom>
          <a:noFill/>
        </p:spPr>
        <p:txBody>
          <a:bodyPr wrap="square">
            <a:spAutoFit/>
          </a:bodyPr>
          <a:lstStyle/>
          <a:p>
            <a:r>
              <a:rPr lang="en-US" sz="3600" dirty="0"/>
              <a:t>Nutritional deficiency workup overall unremarkable</a:t>
            </a:r>
          </a:p>
        </p:txBody>
      </p:sp>
      <p:pic>
        <p:nvPicPr>
          <p:cNvPr id="3" name="Recorded Sound">
            <a:hlinkClick r:id="" action="ppaction://media"/>
            <a:extLst>
              <a:ext uri="{FF2B5EF4-FFF2-40B4-BE49-F238E27FC236}">
                <a16:creationId xmlns:a16="http://schemas.microsoft.com/office/drawing/2014/main" id="{11BB7A1B-50FB-B571-077C-4C290A5B19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13136110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97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938A-7887-524D-8940-21AC3E0A20C3}"/>
              </a:ext>
            </a:extLst>
          </p:cNvPr>
          <p:cNvSpPr>
            <a:spLocks noGrp="1"/>
          </p:cNvSpPr>
          <p:nvPr>
            <p:ph type="title"/>
          </p:nvPr>
        </p:nvSpPr>
        <p:spPr>
          <a:xfrm>
            <a:off x="838200" y="383057"/>
            <a:ext cx="11034252" cy="1661264"/>
          </a:xfrm>
        </p:spPr>
        <p:txBody>
          <a:bodyPr>
            <a:normAutofit fontScale="90000"/>
          </a:bodyPr>
          <a:lstStyle/>
          <a:p>
            <a:r>
              <a:rPr lang="en-US" sz="5400" b="1" dirty="0">
                <a:latin typeface="+mn-lt"/>
              </a:rPr>
              <a:t>Differential Diagnosis</a:t>
            </a:r>
            <a:br>
              <a:rPr lang="en-US" dirty="0">
                <a:latin typeface="+mn-lt"/>
              </a:rPr>
            </a:br>
            <a:r>
              <a:rPr lang="en-US" sz="3100" dirty="0">
                <a:latin typeface="+mn-lt"/>
              </a:rPr>
              <a:t>Previously healthy 86yo male with </a:t>
            </a:r>
            <a:r>
              <a:rPr lang="en-US" sz="3100" b="1" dirty="0">
                <a:latin typeface="+mn-lt"/>
              </a:rPr>
              <a:t>progressive</a:t>
            </a:r>
            <a:r>
              <a:rPr lang="en-US" sz="3100" dirty="0">
                <a:latin typeface="+mn-lt"/>
              </a:rPr>
              <a:t> </a:t>
            </a:r>
            <a:r>
              <a:rPr lang="en-US" sz="3100" b="1" dirty="0">
                <a:latin typeface="+mn-lt"/>
              </a:rPr>
              <a:t>gait instability, GI/GU incontinence x2 months and downbeat nystagmus</a:t>
            </a:r>
            <a:endParaRPr lang="en-US" b="1" dirty="0">
              <a:latin typeface="+mn-lt"/>
            </a:endParaRPr>
          </a:p>
        </p:txBody>
      </p:sp>
      <p:sp>
        <p:nvSpPr>
          <p:cNvPr id="16" name="TextBox 15">
            <a:extLst>
              <a:ext uri="{FF2B5EF4-FFF2-40B4-BE49-F238E27FC236}">
                <a16:creationId xmlns:a16="http://schemas.microsoft.com/office/drawing/2014/main" id="{DAD43E05-E5A7-43EA-B9E3-65AEE0B55F74}"/>
              </a:ext>
            </a:extLst>
          </p:cNvPr>
          <p:cNvSpPr txBox="1"/>
          <p:nvPr/>
        </p:nvSpPr>
        <p:spPr>
          <a:xfrm>
            <a:off x="838200" y="2186072"/>
            <a:ext cx="6098458" cy="4524315"/>
          </a:xfrm>
          <a:prstGeom prst="rect">
            <a:avLst/>
          </a:prstGeom>
          <a:noFill/>
        </p:spPr>
        <p:txBody>
          <a:bodyPr wrap="square">
            <a:spAutoFit/>
          </a:bodyPr>
          <a:lstStyle/>
          <a:p>
            <a:r>
              <a:rPr lang="en-US" sz="2400" b="1" dirty="0"/>
              <a:t>Paraneoplastic cerebellar degeneration</a:t>
            </a:r>
          </a:p>
          <a:p>
            <a:r>
              <a:rPr lang="en-US" sz="2400" b="1" dirty="0"/>
              <a:t>Anti-GAD</a:t>
            </a:r>
          </a:p>
          <a:p>
            <a:r>
              <a:rPr lang="en-US" sz="2400" b="1" dirty="0"/>
              <a:t>Idiopathic</a:t>
            </a:r>
          </a:p>
          <a:p>
            <a:endParaRPr lang="en-US" sz="2400" b="1" dirty="0"/>
          </a:p>
          <a:p>
            <a:r>
              <a:rPr lang="en-US" sz="2400" b="1" dirty="0"/>
              <a:t>Stroke</a:t>
            </a:r>
          </a:p>
          <a:p>
            <a:r>
              <a:rPr lang="en-US" sz="2400" b="1" dirty="0"/>
              <a:t>Demyelination</a:t>
            </a:r>
          </a:p>
          <a:p>
            <a:r>
              <a:rPr lang="en-US" sz="2400" b="1" dirty="0"/>
              <a:t>B1/B12/Mg deficiency</a:t>
            </a:r>
          </a:p>
          <a:p>
            <a:r>
              <a:rPr lang="en-US" sz="2400" b="1" dirty="0"/>
              <a:t>Toxicity (lithium, anticonvulsants, EtOH) </a:t>
            </a:r>
          </a:p>
          <a:p>
            <a:endParaRPr lang="en-US" sz="2400" b="1" dirty="0"/>
          </a:p>
          <a:p>
            <a:r>
              <a:rPr lang="en-US" sz="2400" b="1" dirty="0"/>
              <a:t>Brainstem Tumor</a:t>
            </a:r>
          </a:p>
          <a:p>
            <a:r>
              <a:rPr lang="en-US" sz="2400" b="1" dirty="0"/>
              <a:t>Arnold-Chiari/Spinocerebellar Degeneration </a:t>
            </a:r>
          </a:p>
          <a:p>
            <a:r>
              <a:rPr lang="en-US" sz="2400" b="1" dirty="0"/>
              <a:t>Trauma</a:t>
            </a:r>
          </a:p>
        </p:txBody>
      </p:sp>
      <p:cxnSp>
        <p:nvCxnSpPr>
          <p:cNvPr id="19" name="Straight Connector 18">
            <a:extLst>
              <a:ext uri="{FF2B5EF4-FFF2-40B4-BE49-F238E27FC236}">
                <a16:creationId xmlns:a16="http://schemas.microsoft.com/office/drawing/2014/main" id="{2B8AAFC7-89A5-449D-BF6D-9E5EB7E92C6D}"/>
              </a:ext>
            </a:extLst>
          </p:cNvPr>
          <p:cNvCxnSpPr/>
          <p:nvPr/>
        </p:nvCxnSpPr>
        <p:spPr>
          <a:xfrm>
            <a:off x="838200" y="6475232"/>
            <a:ext cx="1118191"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C15AAB0-C186-4282-98BE-BADB6A61714E}"/>
              </a:ext>
            </a:extLst>
          </p:cNvPr>
          <p:cNvCxnSpPr>
            <a:cxnSpLocks/>
          </p:cNvCxnSpPr>
          <p:nvPr/>
        </p:nvCxnSpPr>
        <p:spPr>
          <a:xfrm>
            <a:off x="838200" y="6096004"/>
            <a:ext cx="5612027"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19A6CCD-2E31-43C6-8C9F-8C1D738D9AAD}"/>
              </a:ext>
            </a:extLst>
          </p:cNvPr>
          <p:cNvCxnSpPr>
            <a:cxnSpLocks/>
          </p:cNvCxnSpPr>
          <p:nvPr/>
        </p:nvCxnSpPr>
        <p:spPr>
          <a:xfrm>
            <a:off x="838200" y="5727409"/>
            <a:ext cx="223460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ABA2DCA-0E2A-415D-94B3-60534312E026}"/>
              </a:ext>
            </a:extLst>
          </p:cNvPr>
          <p:cNvCxnSpPr>
            <a:cxnSpLocks/>
          </p:cNvCxnSpPr>
          <p:nvPr/>
        </p:nvCxnSpPr>
        <p:spPr>
          <a:xfrm>
            <a:off x="905539" y="4997306"/>
            <a:ext cx="494236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A11383E-466C-43A3-9CD1-15B421F33327}"/>
              </a:ext>
            </a:extLst>
          </p:cNvPr>
          <p:cNvCxnSpPr>
            <a:cxnSpLocks/>
          </p:cNvCxnSpPr>
          <p:nvPr/>
        </p:nvCxnSpPr>
        <p:spPr>
          <a:xfrm>
            <a:off x="884273" y="4649976"/>
            <a:ext cx="289028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8F0E339-032D-409E-98D1-E546F9733536}"/>
              </a:ext>
            </a:extLst>
          </p:cNvPr>
          <p:cNvCxnSpPr>
            <a:cxnSpLocks/>
          </p:cNvCxnSpPr>
          <p:nvPr/>
        </p:nvCxnSpPr>
        <p:spPr>
          <a:xfrm>
            <a:off x="884273" y="4270748"/>
            <a:ext cx="1869560"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320D6C5-2BCF-4459-B7B8-50C2BDCBBD60}"/>
              </a:ext>
            </a:extLst>
          </p:cNvPr>
          <p:cNvCxnSpPr>
            <a:cxnSpLocks/>
          </p:cNvCxnSpPr>
          <p:nvPr/>
        </p:nvCxnSpPr>
        <p:spPr>
          <a:xfrm>
            <a:off x="905539" y="3880888"/>
            <a:ext cx="87009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8F2FAACC-4511-424F-9729-ECB7AA3447AE}"/>
              </a:ext>
            </a:extLst>
          </p:cNvPr>
          <p:cNvSpPr txBox="1">
            <a:spLocks/>
          </p:cNvSpPr>
          <p:nvPr/>
        </p:nvSpPr>
        <p:spPr>
          <a:xfrm>
            <a:off x="7861305" y="2859201"/>
            <a:ext cx="3011958" cy="1325563"/>
          </a:xfrm>
          <a:prstGeom prst="rect">
            <a:avLst/>
          </a:prstGeom>
          <a:ln>
            <a:solidFill>
              <a:schemeClr val="bg1"/>
            </a:solidFill>
          </a:ln>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atin typeface="+mn-lt"/>
              </a:rPr>
              <a:t>Further workup?</a:t>
            </a:r>
          </a:p>
        </p:txBody>
      </p:sp>
      <p:sp>
        <p:nvSpPr>
          <p:cNvPr id="13" name="TextBox 12">
            <a:extLst>
              <a:ext uri="{FF2B5EF4-FFF2-40B4-BE49-F238E27FC236}">
                <a16:creationId xmlns:a16="http://schemas.microsoft.com/office/drawing/2014/main" id="{60A26F93-651C-4E0B-8625-7C9F1E510CE6}"/>
              </a:ext>
            </a:extLst>
          </p:cNvPr>
          <p:cNvSpPr txBox="1"/>
          <p:nvPr/>
        </p:nvSpPr>
        <p:spPr>
          <a:xfrm>
            <a:off x="7514560" y="4352015"/>
            <a:ext cx="4266314" cy="1938992"/>
          </a:xfrm>
          <a:prstGeom prst="rect">
            <a:avLst/>
          </a:prstGeom>
          <a:noFill/>
        </p:spPr>
        <p:txBody>
          <a:bodyPr wrap="square">
            <a:spAutoFit/>
          </a:bodyPr>
          <a:lstStyle/>
          <a:p>
            <a:pPr marL="342900" indent="-342900">
              <a:buFont typeface="Arial" panose="020B0604020202020204" pitchFamily="34" charset="0"/>
              <a:buChar char="•"/>
            </a:pPr>
            <a:r>
              <a:rPr lang="en-US" sz="2400" b="1" dirty="0">
                <a:solidFill>
                  <a:srgbClr val="C00000"/>
                </a:solidFill>
              </a:rPr>
              <a:t>Paraneoplastic work up:</a:t>
            </a:r>
          </a:p>
          <a:p>
            <a:pPr marL="800100" lvl="1" indent="-342900">
              <a:buFont typeface="Arial" panose="020B0604020202020204" pitchFamily="34" charset="0"/>
              <a:buChar char="•"/>
            </a:pPr>
            <a:r>
              <a:rPr lang="en-US" sz="2400" b="1" dirty="0">
                <a:solidFill>
                  <a:srgbClr val="C00000"/>
                </a:solidFill>
              </a:rPr>
              <a:t>CT chest, abdomen, pelvis</a:t>
            </a:r>
          </a:p>
          <a:p>
            <a:pPr marL="800100" lvl="1" indent="-342900">
              <a:buFont typeface="Arial" panose="020B0604020202020204" pitchFamily="34" charset="0"/>
              <a:buChar char="•"/>
            </a:pPr>
            <a:r>
              <a:rPr lang="en-US" sz="2400" b="1" dirty="0">
                <a:solidFill>
                  <a:srgbClr val="C00000"/>
                </a:solidFill>
              </a:rPr>
              <a:t>Paraneoplastic antibody panel </a:t>
            </a:r>
          </a:p>
        </p:txBody>
      </p:sp>
      <p:pic>
        <p:nvPicPr>
          <p:cNvPr id="3" name="Recorded Sound">
            <a:hlinkClick r:id="" action="ppaction://media"/>
            <a:extLst>
              <a:ext uri="{FF2B5EF4-FFF2-40B4-BE49-F238E27FC236}">
                <a16:creationId xmlns:a16="http://schemas.microsoft.com/office/drawing/2014/main" id="{30E6D40B-10FF-646B-00EF-30D71443A6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5368"/>
            <a:ext cx="609600" cy="609600"/>
          </a:xfrm>
          <a:prstGeom prst="rect">
            <a:avLst/>
          </a:prstGeom>
        </p:spPr>
      </p:pic>
    </p:spTree>
    <p:extLst>
      <p:ext uri="{BB962C8B-B14F-4D97-AF65-F5344CB8AC3E}">
        <p14:creationId xmlns:p14="http://schemas.microsoft.com/office/powerpoint/2010/main" val="71734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6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7640BA-467E-4160-80E5-9B8F6A88D1EE}"/>
              </a:ext>
            </a:extLst>
          </p:cNvPr>
          <p:cNvPicPr>
            <a:picLocks noChangeAspect="1"/>
          </p:cNvPicPr>
          <p:nvPr/>
        </p:nvPicPr>
        <p:blipFill>
          <a:blip r:embed="rId5"/>
          <a:stretch>
            <a:fillRect/>
          </a:stretch>
        </p:blipFill>
        <p:spPr>
          <a:xfrm>
            <a:off x="3448404" y="1652226"/>
            <a:ext cx="5277089" cy="3199395"/>
          </a:xfrm>
          <a:prstGeom prst="rect">
            <a:avLst/>
          </a:prstGeom>
        </p:spPr>
      </p:pic>
      <p:pic>
        <p:nvPicPr>
          <p:cNvPr id="3" name="Picture 2">
            <a:extLst>
              <a:ext uri="{FF2B5EF4-FFF2-40B4-BE49-F238E27FC236}">
                <a16:creationId xmlns:a16="http://schemas.microsoft.com/office/drawing/2014/main" id="{8F402BC8-778A-436A-AEFC-1BFA5712B595}"/>
              </a:ext>
            </a:extLst>
          </p:cNvPr>
          <p:cNvPicPr>
            <a:picLocks noChangeAspect="1"/>
          </p:cNvPicPr>
          <p:nvPr/>
        </p:nvPicPr>
        <p:blipFill>
          <a:blip r:embed="rId6"/>
          <a:stretch>
            <a:fillRect/>
          </a:stretch>
        </p:blipFill>
        <p:spPr>
          <a:xfrm>
            <a:off x="3461104" y="4860900"/>
            <a:ext cx="5269792" cy="650900"/>
          </a:xfrm>
          <a:prstGeom prst="rect">
            <a:avLst/>
          </a:prstGeom>
        </p:spPr>
      </p:pic>
      <p:sp>
        <p:nvSpPr>
          <p:cNvPr id="4" name="Rectangle 3">
            <a:extLst>
              <a:ext uri="{FF2B5EF4-FFF2-40B4-BE49-F238E27FC236}">
                <a16:creationId xmlns:a16="http://schemas.microsoft.com/office/drawing/2014/main" id="{3EFD714B-C322-450B-8E75-5FDBF022932D}"/>
              </a:ext>
            </a:extLst>
          </p:cNvPr>
          <p:cNvSpPr/>
          <p:nvPr/>
        </p:nvSpPr>
        <p:spPr>
          <a:xfrm>
            <a:off x="3359504" y="4863098"/>
            <a:ext cx="5469050" cy="34829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9C86A92-9BCC-41F7-949C-3CDD32AB1402}"/>
              </a:ext>
            </a:extLst>
          </p:cNvPr>
          <p:cNvSpPr txBox="1"/>
          <p:nvPr/>
        </p:nvSpPr>
        <p:spPr>
          <a:xfrm>
            <a:off x="262078" y="539896"/>
            <a:ext cx="11649739" cy="646331"/>
          </a:xfrm>
          <a:prstGeom prst="rect">
            <a:avLst/>
          </a:prstGeom>
          <a:noFill/>
        </p:spPr>
        <p:txBody>
          <a:bodyPr wrap="square">
            <a:spAutoFit/>
          </a:bodyPr>
          <a:lstStyle/>
          <a:p>
            <a:r>
              <a:rPr lang="en-US" sz="3600" dirty="0">
                <a:solidFill>
                  <a:srgbClr val="C00000"/>
                </a:solidFill>
              </a:rPr>
              <a:t>Paraneoplastic panel notable for </a:t>
            </a:r>
            <a:r>
              <a:rPr lang="en-US" sz="3600" b="1" dirty="0">
                <a:solidFill>
                  <a:srgbClr val="C00000"/>
                </a:solidFill>
              </a:rPr>
              <a:t>Ca channel P/Q antibodies</a:t>
            </a:r>
          </a:p>
        </p:txBody>
      </p:sp>
      <p:pic>
        <p:nvPicPr>
          <p:cNvPr id="5" name="Recorded Sound">
            <a:hlinkClick r:id="" action="ppaction://media"/>
            <a:extLst>
              <a:ext uri="{FF2B5EF4-FFF2-40B4-BE49-F238E27FC236}">
                <a16:creationId xmlns:a16="http://schemas.microsoft.com/office/drawing/2014/main" id="{BB58C7E6-AF14-C4ED-9154-2986329BAEC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82400" y="2136"/>
            <a:ext cx="609600" cy="609600"/>
          </a:xfrm>
          <a:prstGeom prst="rect">
            <a:avLst/>
          </a:prstGeom>
        </p:spPr>
      </p:pic>
    </p:spTree>
    <p:extLst>
      <p:ext uri="{BB962C8B-B14F-4D97-AF65-F5344CB8AC3E}">
        <p14:creationId xmlns:p14="http://schemas.microsoft.com/office/powerpoint/2010/main" val="90735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8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4AA01D-3AEC-4A4C-B9C1-CF80598CA8F1}"/>
              </a:ext>
            </a:extLst>
          </p:cNvPr>
          <p:cNvPicPr>
            <a:picLocks noChangeAspect="1"/>
          </p:cNvPicPr>
          <p:nvPr/>
        </p:nvPicPr>
        <p:blipFill>
          <a:blip r:embed="rId5"/>
          <a:stretch>
            <a:fillRect/>
          </a:stretch>
        </p:blipFill>
        <p:spPr>
          <a:xfrm>
            <a:off x="4147857" y="356759"/>
            <a:ext cx="7192379" cy="6144482"/>
          </a:xfrm>
          <a:prstGeom prst="rect">
            <a:avLst/>
          </a:prstGeom>
        </p:spPr>
      </p:pic>
      <p:sp>
        <p:nvSpPr>
          <p:cNvPr id="5" name="Title 1">
            <a:extLst>
              <a:ext uri="{FF2B5EF4-FFF2-40B4-BE49-F238E27FC236}">
                <a16:creationId xmlns:a16="http://schemas.microsoft.com/office/drawing/2014/main" id="{20D7C9C8-16BC-46D0-9665-61738C7B788A}"/>
              </a:ext>
            </a:extLst>
          </p:cNvPr>
          <p:cNvSpPr txBox="1">
            <a:spLocks/>
          </p:cNvSpPr>
          <p:nvPr/>
        </p:nvSpPr>
        <p:spPr>
          <a:xfrm>
            <a:off x="472440" y="715010"/>
            <a:ext cx="3675417" cy="1325563"/>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latin typeface="+mn-lt"/>
              </a:rPr>
              <a:t>Chest CT with Contrast</a:t>
            </a:r>
          </a:p>
        </p:txBody>
      </p:sp>
      <p:pic>
        <p:nvPicPr>
          <p:cNvPr id="3" name="Recorded Sound">
            <a:hlinkClick r:id="" action="ppaction://media"/>
            <a:extLst>
              <a:ext uri="{FF2B5EF4-FFF2-40B4-BE49-F238E27FC236}">
                <a16:creationId xmlns:a16="http://schemas.microsoft.com/office/drawing/2014/main" id="{566B16FD-B3A0-8BFB-F32F-28CE810C8B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1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4AA01D-3AEC-4A4C-B9C1-CF80598CA8F1}"/>
              </a:ext>
            </a:extLst>
          </p:cNvPr>
          <p:cNvPicPr>
            <a:picLocks noChangeAspect="1"/>
          </p:cNvPicPr>
          <p:nvPr/>
        </p:nvPicPr>
        <p:blipFill>
          <a:blip r:embed="rId5"/>
          <a:stretch>
            <a:fillRect/>
          </a:stretch>
        </p:blipFill>
        <p:spPr>
          <a:xfrm>
            <a:off x="4147857" y="356759"/>
            <a:ext cx="7192379" cy="6144482"/>
          </a:xfrm>
          <a:prstGeom prst="rect">
            <a:avLst/>
          </a:prstGeom>
        </p:spPr>
      </p:pic>
      <p:cxnSp>
        <p:nvCxnSpPr>
          <p:cNvPr id="6" name="Straight Arrow Connector 5">
            <a:extLst>
              <a:ext uri="{FF2B5EF4-FFF2-40B4-BE49-F238E27FC236}">
                <a16:creationId xmlns:a16="http://schemas.microsoft.com/office/drawing/2014/main" id="{F3B99D63-ABE5-4701-A172-A6245F3ED668}"/>
              </a:ext>
            </a:extLst>
          </p:cNvPr>
          <p:cNvCxnSpPr>
            <a:cxnSpLocks/>
          </p:cNvCxnSpPr>
          <p:nvPr/>
        </p:nvCxnSpPr>
        <p:spPr>
          <a:xfrm flipV="1">
            <a:off x="4378899" y="1847971"/>
            <a:ext cx="853444" cy="508019"/>
          </a:xfrm>
          <a:prstGeom prst="straightConnector1">
            <a:avLst/>
          </a:prstGeom>
          <a:ln w="101600">
            <a:solidFill>
              <a:schemeClr val="accent4">
                <a:lumMod val="60000"/>
                <a:lumOff val="4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84E07BCE-072A-4BD8-B496-9D0DAC72DE81}"/>
              </a:ext>
            </a:extLst>
          </p:cNvPr>
          <p:cNvCxnSpPr>
            <a:cxnSpLocks/>
          </p:cNvCxnSpPr>
          <p:nvPr/>
        </p:nvCxnSpPr>
        <p:spPr>
          <a:xfrm flipV="1">
            <a:off x="9297429" y="1593962"/>
            <a:ext cx="853444" cy="508019"/>
          </a:xfrm>
          <a:prstGeom prst="straightConnector1">
            <a:avLst/>
          </a:prstGeom>
          <a:ln w="101600">
            <a:solidFill>
              <a:schemeClr val="accent4">
                <a:lumMod val="60000"/>
                <a:lumOff val="4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FD5FBFA-F1B7-4DB4-BE43-E54A20023480}"/>
              </a:ext>
            </a:extLst>
          </p:cNvPr>
          <p:cNvSpPr txBox="1"/>
          <p:nvPr/>
        </p:nvSpPr>
        <p:spPr>
          <a:xfrm>
            <a:off x="570706" y="2355990"/>
            <a:ext cx="3692672" cy="3108543"/>
          </a:xfrm>
          <a:prstGeom prst="rect">
            <a:avLst/>
          </a:prstGeom>
          <a:solidFill>
            <a:schemeClr val="accent1">
              <a:lumMod val="75000"/>
            </a:schemeClr>
          </a:solidFill>
          <a:ln>
            <a:solidFill>
              <a:schemeClr val="bg1">
                <a:lumMod val="75000"/>
              </a:schemeClr>
            </a:solidFill>
          </a:ln>
        </p:spPr>
        <p:txBody>
          <a:bodyPr wrap="square">
            <a:spAutoFit/>
          </a:bodyPr>
          <a:lstStyle/>
          <a:p>
            <a:r>
              <a:rPr lang="en-US" sz="2800" b="1" dirty="0">
                <a:solidFill>
                  <a:schemeClr val="bg1"/>
                </a:solidFill>
              </a:rPr>
              <a:t> There is a right axillary mass present measuring 6.5 x 4.0 cm.</a:t>
            </a:r>
          </a:p>
          <a:p>
            <a:r>
              <a:rPr lang="en-US" sz="2800" b="1" dirty="0">
                <a:solidFill>
                  <a:schemeClr val="bg1"/>
                </a:solidFill>
              </a:rPr>
              <a:t>    </a:t>
            </a:r>
          </a:p>
          <a:p>
            <a:r>
              <a:rPr lang="en-US" sz="2800" b="1" dirty="0">
                <a:solidFill>
                  <a:schemeClr val="bg1"/>
                </a:solidFill>
              </a:rPr>
              <a:t>There is a left axillary mass present measuring 5.3 x 2.8 cm.</a:t>
            </a:r>
          </a:p>
        </p:txBody>
      </p:sp>
      <p:sp>
        <p:nvSpPr>
          <p:cNvPr id="7" name="Title 1">
            <a:extLst>
              <a:ext uri="{FF2B5EF4-FFF2-40B4-BE49-F238E27FC236}">
                <a16:creationId xmlns:a16="http://schemas.microsoft.com/office/drawing/2014/main" id="{5CBC1C1E-AF17-4ED0-8810-C11B21DA3047}"/>
              </a:ext>
            </a:extLst>
          </p:cNvPr>
          <p:cNvSpPr txBox="1">
            <a:spLocks/>
          </p:cNvSpPr>
          <p:nvPr/>
        </p:nvSpPr>
        <p:spPr>
          <a:xfrm>
            <a:off x="-136680" y="5175678"/>
            <a:ext cx="5527771" cy="1325563"/>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chemeClr val="bg1"/>
                </a:solidFill>
                <a:latin typeface="+mn-lt"/>
              </a:rPr>
              <a:t>Next steps?</a:t>
            </a:r>
          </a:p>
        </p:txBody>
      </p:sp>
      <p:pic>
        <p:nvPicPr>
          <p:cNvPr id="2" name="Recorded Sound">
            <a:hlinkClick r:id="" action="ppaction://media"/>
            <a:extLst>
              <a:ext uri="{FF2B5EF4-FFF2-40B4-BE49-F238E27FC236}">
                <a16:creationId xmlns:a16="http://schemas.microsoft.com/office/drawing/2014/main" id="{BC172BE8-4A25-4D0B-EDFF-E2A7B7E754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178974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BD70A0-65F0-4544-99DC-A1BA6F0699E1}"/>
              </a:ext>
            </a:extLst>
          </p:cNvPr>
          <p:cNvPicPr>
            <a:picLocks noChangeAspect="1"/>
          </p:cNvPicPr>
          <p:nvPr/>
        </p:nvPicPr>
        <p:blipFill>
          <a:blip r:embed="rId4"/>
          <a:stretch>
            <a:fillRect/>
          </a:stretch>
        </p:blipFill>
        <p:spPr>
          <a:xfrm>
            <a:off x="4147857" y="356759"/>
            <a:ext cx="7192379" cy="6144482"/>
          </a:xfrm>
          <a:prstGeom prst="rect">
            <a:avLst/>
          </a:prstGeom>
        </p:spPr>
      </p:pic>
      <p:pic>
        <p:nvPicPr>
          <p:cNvPr id="2" name="Picture 1">
            <a:extLst>
              <a:ext uri="{FF2B5EF4-FFF2-40B4-BE49-F238E27FC236}">
                <a16:creationId xmlns:a16="http://schemas.microsoft.com/office/drawing/2014/main" id="{34A5E51C-9261-4BFD-BFED-B7611C2DE05A}"/>
              </a:ext>
            </a:extLst>
          </p:cNvPr>
          <p:cNvPicPr>
            <a:picLocks noChangeAspect="1"/>
          </p:cNvPicPr>
          <p:nvPr/>
        </p:nvPicPr>
        <p:blipFill>
          <a:blip r:embed="rId5"/>
          <a:stretch>
            <a:fillRect/>
          </a:stretch>
        </p:blipFill>
        <p:spPr>
          <a:xfrm>
            <a:off x="930669" y="4756020"/>
            <a:ext cx="8366760" cy="1670948"/>
          </a:xfrm>
          <a:prstGeom prst="rect">
            <a:avLst/>
          </a:prstGeom>
        </p:spPr>
      </p:pic>
      <p:pic>
        <p:nvPicPr>
          <p:cNvPr id="4" name="Recorded Sound">
            <a:hlinkClick r:id="" action="ppaction://media"/>
            <a:extLst>
              <a:ext uri="{FF2B5EF4-FFF2-40B4-BE49-F238E27FC236}">
                <a16:creationId xmlns:a16="http://schemas.microsoft.com/office/drawing/2014/main" id="{D7CD62EB-0409-1848-3B4D-384DB94A305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176062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4B67EC-07BA-4DCD-855C-18F028E70638}"/>
              </a:ext>
            </a:extLst>
          </p:cNvPr>
          <p:cNvPicPr>
            <a:picLocks noChangeAspect="1"/>
          </p:cNvPicPr>
          <p:nvPr/>
        </p:nvPicPr>
        <p:blipFill>
          <a:blip r:embed="rId5"/>
          <a:stretch>
            <a:fillRect/>
          </a:stretch>
        </p:blipFill>
        <p:spPr>
          <a:xfrm>
            <a:off x="6747947" y="1517611"/>
            <a:ext cx="4815930" cy="4883654"/>
          </a:xfrm>
          <a:prstGeom prst="rect">
            <a:avLst/>
          </a:prstGeom>
        </p:spPr>
      </p:pic>
      <p:sp>
        <p:nvSpPr>
          <p:cNvPr id="2" name="Title 1">
            <a:extLst>
              <a:ext uri="{FF2B5EF4-FFF2-40B4-BE49-F238E27FC236}">
                <a16:creationId xmlns:a16="http://schemas.microsoft.com/office/drawing/2014/main" id="{EAF6094B-CA6E-4871-9A95-ED8DAFC101CD}"/>
              </a:ext>
            </a:extLst>
          </p:cNvPr>
          <p:cNvSpPr>
            <a:spLocks noGrp="1"/>
          </p:cNvSpPr>
          <p:nvPr>
            <p:ph type="title"/>
          </p:nvPr>
        </p:nvSpPr>
        <p:spPr>
          <a:xfrm>
            <a:off x="477110" y="365125"/>
            <a:ext cx="10515600" cy="1325563"/>
          </a:xfrm>
        </p:spPr>
        <p:txBody>
          <a:bodyPr/>
          <a:lstStyle/>
          <a:p>
            <a:r>
              <a:rPr lang="en-US" b="1" dirty="0">
                <a:latin typeface="+mn-lt"/>
              </a:rPr>
              <a:t>Downbeat Nystagmus Basics</a:t>
            </a:r>
          </a:p>
        </p:txBody>
      </p:sp>
      <p:sp>
        <p:nvSpPr>
          <p:cNvPr id="3" name="Content Placeholder 2">
            <a:extLst>
              <a:ext uri="{FF2B5EF4-FFF2-40B4-BE49-F238E27FC236}">
                <a16:creationId xmlns:a16="http://schemas.microsoft.com/office/drawing/2014/main" id="{474E6631-E015-41B2-952E-BC32A3CC643B}"/>
              </a:ext>
            </a:extLst>
          </p:cNvPr>
          <p:cNvSpPr>
            <a:spLocks noGrp="1"/>
          </p:cNvSpPr>
          <p:nvPr>
            <p:ph idx="1"/>
          </p:nvPr>
        </p:nvSpPr>
        <p:spPr>
          <a:xfrm>
            <a:off x="477110" y="1563296"/>
            <a:ext cx="6613405" cy="4351338"/>
          </a:xfrm>
        </p:spPr>
        <p:txBody>
          <a:bodyPr>
            <a:normAutofit fontScale="92500" lnSpcReduction="10000"/>
          </a:bodyPr>
          <a:lstStyle/>
          <a:p>
            <a:r>
              <a:rPr lang="en-US" b="1" dirty="0">
                <a:solidFill>
                  <a:srgbClr val="0070C0"/>
                </a:solidFill>
                <a:latin typeface="+mn-lt"/>
              </a:rPr>
              <a:t>Pathologic upward drift </a:t>
            </a:r>
            <a:r>
              <a:rPr lang="en-US" dirty="0">
                <a:latin typeface="+mn-lt"/>
              </a:rPr>
              <a:t>of eyes corrected with downward saccade</a:t>
            </a:r>
          </a:p>
          <a:p>
            <a:endParaRPr lang="en-US" dirty="0">
              <a:solidFill>
                <a:schemeClr val="bg1"/>
              </a:solidFill>
              <a:latin typeface="+mn-lt"/>
            </a:endParaRPr>
          </a:p>
          <a:p>
            <a:r>
              <a:rPr lang="en-US" dirty="0">
                <a:latin typeface="+mn-lt"/>
              </a:rPr>
              <a:t>Typically</a:t>
            </a:r>
            <a:r>
              <a:rPr lang="en-US" dirty="0">
                <a:solidFill>
                  <a:schemeClr val="bg1"/>
                </a:solidFill>
                <a:latin typeface="+mn-lt"/>
              </a:rPr>
              <a:t> </a:t>
            </a:r>
            <a:r>
              <a:rPr lang="en-US" b="1" dirty="0">
                <a:solidFill>
                  <a:srgbClr val="0070C0"/>
                </a:solidFill>
                <a:latin typeface="+mn-lt"/>
              </a:rPr>
              <a:t>vertical oscillopsia </a:t>
            </a:r>
            <a:r>
              <a:rPr lang="en-US" dirty="0">
                <a:latin typeface="+mn-lt"/>
              </a:rPr>
              <a:t>if acquired</a:t>
            </a:r>
            <a:endParaRPr lang="en-US" b="1" dirty="0">
              <a:latin typeface="+mn-lt"/>
            </a:endParaRPr>
          </a:p>
          <a:p>
            <a:endParaRPr lang="en-US" dirty="0">
              <a:solidFill>
                <a:schemeClr val="bg1"/>
              </a:solidFill>
              <a:latin typeface="+mn-lt"/>
            </a:endParaRPr>
          </a:p>
          <a:p>
            <a:r>
              <a:rPr lang="en-US" b="1" dirty="0">
                <a:solidFill>
                  <a:srgbClr val="0070C0"/>
                </a:solidFill>
                <a:latin typeface="+mn-lt"/>
              </a:rPr>
              <a:t>Cervicomedullary junction </a:t>
            </a:r>
            <a:r>
              <a:rPr lang="en-US" dirty="0">
                <a:latin typeface="+mn-lt"/>
              </a:rPr>
              <a:t>most likely location of a structural lesion</a:t>
            </a:r>
          </a:p>
          <a:p>
            <a:endParaRPr lang="en-US" dirty="0">
              <a:solidFill>
                <a:schemeClr val="bg1"/>
              </a:solidFill>
              <a:latin typeface="+mn-lt"/>
            </a:endParaRPr>
          </a:p>
          <a:p>
            <a:r>
              <a:rPr lang="en-US" b="1" dirty="0">
                <a:latin typeface="+mn-lt"/>
              </a:rPr>
              <a:t>Antibodies</a:t>
            </a:r>
            <a:r>
              <a:rPr lang="en-US" dirty="0">
                <a:latin typeface="+mn-lt"/>
              </a:rPr>
              <a:t> associated with DBN </a:t>
            </a:r>
            <a:r>
              <a:rPr lang="en-US" dirty="0">
                <a:latin typeface="+mn-lt"/>
                <a:sym typeface="Wingdings" panose="05000000000000000000" pitchFamily="2" charset="2"/>
              </a:rPr>
              <a:t> </a:t>
            </a:r>
            <a:r>
              <a:rPr lang="en-US" b="1" dirty="0">
                <a:solidFill>
                  <a:srgbClr val="0070C0"/>
                </a:solidFill>
                <a:latin typeface="+mn-lt"/>
              </a:rPr>
              <a:t>voltage gated calcium channels + glutamic acid decarboxylase </a:t>
            </a:r>
          </a:p>
        </p:txBody>
      </p:sp>
      <p:cxnSp>
        <p:nvCxnSpPr>
          <p:cNvPr id="7" name="Straight Connector 6">
            <a:extLst>
              <a:ext uri="{FF2B5EF4-FFF2-40B4-BE49-F238E27FC236}">
                <a16:creationId xmlns:a16="http://schemas.microsoft.com/office/drawing/2014/main" id="{2F358A74-3EDD-4858-B1E3-D527670EF770}"/>
              </a:ext>
            </a:extLst>
          </p:cNvPr>
          <p:cNvCxnSpPr>
            <a:cxnSpLocks/>
          </p:cNvCxnSpPr>
          <p:nvPr/>
        </p:nvCxnSpPr>
        <p:spPr>
          <a:xfrm>
            <a:off x="9029700" y="5241355"/>
            <a:ext cx="942975" cy="0"/>
          </a:xfrm>
          <a:prstGeom prst="line">
            <a:avLst/>
          </a:prstGeom>
          <a:ln w="1143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CAFEBF7-5E80-8190-9EC8-74BC3E611D05}"/>
              </a:ext>
            </a:extLst>
          </p:cNvPr>
          <p:cNvSpPr txBox="1"/>
          <p:nvPr/>
        </p:nvSpPr>
        <p:spPr>
          <a:xfrm>
            <a:off x="5521447" y="6595726"/>
            <a:ext cx="7268930" cy="261610"/>
          </a:xfrm>
          <a:prstGeom prst="rect">
            <a:avLst/>
          </a:prstGeom>
          <a:noFill/>
        </p:spPr>
        <p:txBody>
          <a:bodyPr wrap="square">
            <a:spAutoFit/>
          </a:bodyPr>
          <a:lstStyle/>
          <a:p>
            <a:r>
              <a:rPr lang="en-US" sz="1100" b="0" i="0" dirty="0">
                <a:solidFill>
                  <a:schemeClr val="bg1"/>
                </a:solidFill>
                <a:effectLst/>
              </a:rPr>
              <a:t>Al Othman BA, ed. Nystagmus [Internet]. EyeWiki; [updated 2022 Jan 29]. Available from: eyewiki.org/nystagmus.</a:t>
            </a:r>
            <a:endParaRPr lang="en-US" sz="1100" dirty="0">
              <a:solidFill>
                <a:schemeClr val="bg1"/>
              </a:solidFill>
            </a:endParaRPr>
          </a:p>
        </p:txBody>
      </p:sp>
      <p:sp>
        <p:nvSpPr>
          <p:cNvPr id="10" name="TextBox 9">
            <a:extLst>
              <a:ext uri="{FF2B5EF4-FFF2-40B4-BE49-F238E27FC236}">
                <a16:creationId xmlns:a16="http://schemas.microsoft.com/office/drawing/2014/main" id="{64B9AD4A-9829-0836-FFBC-E7E4FEA7CF87}"/>
              </a:ext>
            </a:extLst>
          </p:cNvPr>
          <p:cNvSpPr txBox="1"/>
          <p:nvPr/>
        </p:nvSpPr>
        <p:spPr>
          <a:xfrm>
            <a:off x="4886675" y="6430745"/>
            <a:ext cx="7795623" cy="253916"/>
          </a:xfrm>
          <a:prstGeom prst="rect">
            <a:avLst/>
          </a:prstGeom>
          <a:noFill/>
        </p:spPr>
        <p:txBody>
          <a:bodyPr wrap="square">
            <a:spAutoFit/>
          </a:bodyPr>
          <a:lstStyle/>
          <a:p>
            <a:r>
              <a:rPr lang="en-US" sz="1000" b="0" i="0" dirty="0">
                <a:solidFill>
                  <a:schemeClr val="bg1"/>
                </a:solidFill>
                <a:effectLst/>
                <a:latin typeface="Calibri" panose="020F0502020204030204" pitchFamily="34" charset="0"/>
              </a:rPr>
              <a:t>Lynch P, Jaffe C. </a:t>
            </a:r>
            <a:r>
              <a:rPr lang="en-US" sz="1000" b="0" i="1" dirty="0">
                <a:solidFill>
                  <a:schemeClr val="bg1"/>
                </a:solidFill>
                <a:effectLst/>
                <a:latin typeface="Calibri" panose="020F0502020204030204" pitchFamily="34" charset="0"/>
              </a:rPr>
              <a:t>Brain Bulbar Region</a:t>
            </a:r>
            <a:r>
              <a:rPr lang="en-US" sz="1000" b="0" i="0" dirty="0">
                <a:solidFill>
                  <a:schemeClr val="bg1"/>
                </a:solidFill>
                <a:effectLst/>
                <a:latin typeface="Calibri" panose="020F0502020204030204" pitchFamily="34" charset="0"/>
              </a:rPr>
              <a:t>.; 2007. Accessed June 10, 2022. https://commons.wikimedia.org/wiki/File:Brain_bulbar_region.svg</a:t>
            </a:r>
            <a:endParaRPr lang="en-US" sz="1000" dirty="0">
              <a:solidFill>
                <a:schemeClr val="bg1"/>
              </a:solidFill>
            </a:endParaRPr>
          </a:p>
        </p:txBody>
      </p:sp>
      <p:pic>
        <p:nvPicPr>
          <p:cNvPr id="4" name="Recorded Sound">
            <a:hlinkClick r:id="" action="ppaction://media"/>
            <a:extLst>
              <a:ext uri="{FF2B5EF4-FFF2-40B4-BE49-F238E27FC236}">
                <a16:creationId xmlns:a16="http://schemas.microsoft.com/office/drawing/2014/main" id="{6D0D33B2-C7F1-C4E1-A98F-CF9ADD8686F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2120410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6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B10ED-3C75-4ECD-AAEE-EDEEC8010E46}"/>
              </a:ext>
            </a:extLst>
          </p:cNvPr>
          <p:cNvSpPr>
            <a:spLocks noGrp="1"/>
          </p:cNvSpPr>
          <p:nvPr>
            <p:ph type="title"/>
          </p:nvPr>
        </p:nvSpPr>
        <p:spPr>
          <a:xfrm>
            <a:off x="6902269" y="279720"/>
            <a:ext cx="4297326" cy="1325563"/>
          </a:xfrm>
        </p:spPr>
        <p:txBody>
          <a:bodyPr/>
          <a:lstStyle/>
          <a:p>
            <a:pPr algn="ctr"/>
            <a:r>
              <a:rPr lang="en-US" b="1" dirty="0">
                <a:latin typeface="+mn-lt"/>
              </a:rPr>
              <a:t>Pathophysiology of DBN</a:t>
            </a:r>
            <a:endParaRPr lang="en-US" dirty="0"/>
          </a:p>
        </p:txBody>
      </p:sp>
      <p:sp>
        <p:nvSpPr>
          <p:cNvPr id="3" name="Content Placeholder 2">
            <a:extLst>
              <a:ext uri="{FF2B5EF4-FFF2-40B4-BE49-F238E27FC236}">
                <a16:creationId xmlns:a16="http://schemas.microsoft.com/office/drawing/2014/main" id="{E5EFB41A-7EB0-4BA3-B92F-890F34222C42}"/>
              </a:ext>
            </a:extLst>
          </p:cNvPr>
          <p:cNvSpPr>
            <a:spLocks noGrp="1"/>
          </p:cNvSpPr>
          <p:nvPr>
            <p:ph idx="1"/>
          </p:nvPr>
        </p:nvSpPr>
        <p:spPr>
          <a:xfrm>
            <a:off x="6523006" y="1984532"/>
            <a:ext cx="5445709" cy="4351338"/>
          </a:xfrm>
        </p:spPr>
        <p:txBody>
          <a:bodyPr>
            <a:normAutofit/>
          </a:bodyPr>
          <a:lstStyle/>
          <a:p>
            <a:r>
              <a:rPr lang="en-US" b="1" dirty="0">
                <a:solidFill>
                  <a:schemeClr val="accent1"/>
                </a:solidFill>
                <a:latin typeface="+mn-lt"/>
              </a:rPr>
              <a:t>Anterior</a:t>
            </a:r>
            <a:r>
              <a:rPr lang="en-US" dirty="0">
                <a:solidFill>
                  <a:schemeClr val="bg1"/>
                </a:solidFill>
                <a:latin typeface="+mn-lt"/>
              </a:rPr>
              <a:t> </a:t>
            </a:r>
            <a:r>
              <a:rPr lang="en-US" dirty="0">
                <a:latin typeface="+mn-lt"/>
              </a:rPr>
              <a:t>vestibular canal </a:t>
            </a:r>
            <a:r>
              <a:rPr lang="en-US" dirty="0">
                <a:latin typeface="+mn-lt"/>
                <a:sym typeface="Wingdings" panose="05000000000000000000" pitchFamily="2" charset="2"/>
              </a:rPr>
              <a:t> evoke</a:t>
            </a:r>
            <a:r>
              <a:rPr lang="en-US" dirty="0">
                <a:solidFill>
                  <a:schemeClr val="bg1"/>
                </a:solidFill>
                <a:latin typeface="+mn-lt"/>
                <a:sym typeface="Wingdings" panose="05000000000000000000" pitchFamily="2" charset="2"/>
              </a:rPr>
              <a:t> </a:t>
            </a:r>
            <a:r>
              <a:rPr lang="en-US" b="1" dirty="0">
                <a:solidFill>
                  <a:schemeClr val="accent1"/>
                </a:solidFill>
                <a:latin typeface="+mn-lt"/>
                <a:sym typeface="Wingdings" panose="05000000000000000000" pitchFamily="2" charset="2"/>
              </a:rPr>
              <a:t>upward</a:t>
            </a:r>
            <a:r>
              <a:rPr lang="en-US" dirty="0">
                <a:solidFill>
                  <a:schemeClr val="bg1"/>
                </a:solidFill>
                <a:latin typeface="+mn-lt"/>
                <a:sym typeface="Wingdings" panose="05000000000000000000" pitchFamily="2" charset="2"/>
              </a:rPr>
              <a:t> </a:t>
            </a:r>
            <a:r>
              <a:rPr lang="en-US" dirty="0">
                <a:latin typeface="+mn-lt"/>
                <a:sym typeface="Wingdings" panose="05000000000000000000" pitchFamily="2" charset="2"/>
              </a:rPr>
              <a:t>eye movements</a:t>
            </a:r>
          </a:p>
          <a:p>
            <a:endParaRPr lang="en-US" dirty="0">
              <a:solidFill>
                <a:schemeClr val="bg1"/>
              </a:solidFill>
              <a:latin typeface="+mn-lt"/>
              <a:sym typeface="Wingdings" panose="05000000000000000000" pitchFamily="2" charset="2"/>
            </a:endParaRPr>
          </a:p>
          <a:p>
            <a:r>
              <a:rPr lang="en-US" b="1" dirty="0">
                <a:solidFill>
                  <a:schemeClr val="accent1"/>
                </a:solidFill>
                <a:latin typeface="+mn-lt"/>
                <a:sym typeface="Wingdings" panose="05000000000000000000" pitchFamily="2" charset="2"/>
              </a:rPr>
              <a:t>Posterior</a:t>
            </a:r>
            <a:r>
              <a:rPr lang="en-US" dirty="0">
                <a:solidFill>
                  <a:schemeClr val="bg1"/>
                </a:solidFill>
                <a:latin typeface="+mn-lt"/>
                <a:sym typeface="Wingdings" panose="05000000000000000000" pitchFamily="2" charset="2"/>
              </a:rPr>
              <a:t> </a:t>
            </a:r>
            <a:r>
              <a:rPr lang="en-US" dirty="0">
                <a:latin typeface="+mn-lt"/>
                <a:sym typeface="Wingdings" panose="05000000000000000000" pitchFamily="2" charset="2"/>
              </a:rPr>
              <a:t>vestibular canal  evoke</a:t>
            </a:r>
            <a:r>
              <a:rPr lang="en-US" dirty="0">
                <a:solidFill>
                  <a:schemeClr val="bg1"/>
                </a:solidFill>
                <a:latin typeface="+mn-lt"/>
                <a:sym typeface="Wingdings" panose="05000000000000000000" pitchFamily="2" charset="2"/>
              </a:rPr>
              <a:t> </a:t>
            </a:r>
            <a:r>
              <a:rPr lang="en-US" b="1" dirty="0">
                <a:solidFill>
                  <a:schemeClr val="accent1"/>
                </a:solidFill>
                <a:latin typeface="+mn-lt"/>
                <a:sym typeface="Wingdings" panose="05000000000000000000" pitchFamily="2" charset="2"/>
              </a:rPr>
              <a:t>downward</a:t>
            </a:r>
            <a:r>
              <a:rPr lang="en-US" dirty="0">
                <a:solidFill>
                  <a:schemeClr val="bg1"/>
                </a:solidFill>
                <a:latin typeface="+mn-lt"/>
                <a:sym typeface="Wingdings" panose="05000000000000000000" pitchFamily="2" charset="2"/>
              </a:rPr>
              <a:t> </a:t>
            </a:r>
            <a:r>
              <a:rPr lang="en-US" dirty="0">
                <a:latin typeface="+mn-lt"/>
                <a:sym typeface="Wingdings" panose="05000000000000000000" pitchFamily="2" charset="2"/>
              </a:rPr>
              <a:t>eye movements </a:t>
            </a:r>
            <a:endParaRPr lang="en-US" dirty="0">
              <a:latin typeface="+mn-lt"/>
            </a:endParaRPr>
          </a:p>
          <a:p>
            <a:endParaRPr lang="en-US" dirty="0">
              <a:solidFill>
                <a:schemeClr val="bg1"/>
              </a:solidFill>
              <a:latin typeface="+mn-lt"/>
            </a:endParaRPr>
          </a:p>
          <a:p>
            <a:r>
              <a:rPr lang="en-US" dirty="0">
                <a:latin typeface="+mn-lt"/>
                <a:sym typeface="Wingdings" panose="05000000000000000000" pitchFamily="2" charset="2"/>
              </a:rPr>
              <a:t>Cerebellar</a:t>
            </a:r>
            <a:r>
              <a:rPr lang="en-US" dirty="0">
                <a:solidFill>
                  <a:schemeClr val="bg1"/>
                </a:solidFill>
                <a:latin typeface="+mn-lt"/>
                <a:sym typeface="Wingdings" panose="05000000000000000000" pitchFamily="2" charset="2"/>
              </a:rPr>
              <a:t> </a:t>
            </a:r>
            <a:r>
              <a:rPr lang="en-US" b="1" dirty="0">
                <a:solidFill>
                  <a:schemeClr val="accent1"/>
                </a:solidFill>
                <a:latin typeface="+mn-lt"/>
                <a:sym typeface="Wingdings" panose="05000000000000000000" pitchFamily="2" charset="2"/>
              </a:rPr>
              <a:t>flocculus</a:t>
            </a:r>
            <a:r>
              <a:rPr lang="en-US" dirty="0">
                <a:solidFill>
                  <a:schemeClr val="bg1"/>
                </a:solidFill>
                <a:latin typeface="+mn-lt"/>
                <a:sym typeface="Wingdings" panose="05000000000000000000" pitchFamily="2" charset="2"/>
              </a:rPr>
              <a:t> </a:t>
            </a:r>
            <a:r>
              <a:rPr lang="en-US" dirty="0">
                <a:latin typeface="+mn-lt"/>
                <a:sym typeface="Wingdings" panose="05000000000000000000" pitchFamily="2" charset="2"/>
              </a:rPr>
              <a:t>inhibits the superior vestibular nuclei  keeps eyes</a:t>
            </a:r>
            <a:r>
              <a:rPr lang="en-US" dirty="0">
                <a:solidFill>
                  <a:schemeClr val="bg1"/>
                </a:solidFill>
                <a:latin typeface="+mn-lt"/>
                <a:sym typeface="Wingdings" panose="05000000000000000000" pitchFamily="2" charset="2"/>
              </a:rPr>
              <a:t> </a:t>
            </a:r>
            <a:r>
              <a:rPr lang="en-US" b="1" dirty="0">
                <a:solidFill>
                  <a:schemeClr val="accent1"/>
                </a:solidFill>
                <a:latin typeface="+mn-lt"/>
                <a:sym typeface="Wingdings" panose="05000000000000000000" pitchFamily="2" charset="2"/>
              </a:rPr>
              <a:t>steady in downgaze</a:t>
            </a:r>
            <a:endParaRPr lang="en-US" b="1" dirty="0">
              <a:solidFill>
                <a:schemeClr val="accent1"/>
              </a:solidFill>
              <a:latin typeface="+mn-lt"/>
            </a:endParaRPr>
          </a:p>
        </p:txBody>
      </p:sp>
      <mc:AlternateContent xmlns:mc="http://schemas.openxmlformats.org/markup-compatibility/2006" xmlns:p14="http://schemas.microsoft.com/office/powerpoint/2010/main">
        <mc:Choice Requires="p14">
          <p:contentPart p14:bwMode="auto" r:id="rId5">
            <p14:nvContentPartPr>
              <p14:cNvPr id="27" name="Ink 26">
                <a:extLst>
                  <a:ext uri="{FF2B5EF4-FFF2-40B4-BE49-F238E27FC236}">
                    <a16:creationId xmlns:a16="http://schemas.microsoft.com/office/drawing/2014/main" id="{5237DD3A-AF3C-4D3A-AE69-C5AB0A5E674B}"/>
                  </a:ext>
                </a:extLst>
              </p14:cNvPr>
              <p14:cNvContentPartPr/>
              <p14:nvPr/>
            </p14:nvContentPartPr>
            <p14:xfrm>
              <a:off x="10273123" y="-236659"/>
              <a:ext cx="6480" cy="360"/>
            </p14:xfrm>
          </p:contentPart>
        </mc:Choice>
        <mc:Fallback xmlns="">
          <p:pic>
            <p:nvPicPr>
              <p:cNvPr id="27" name="Ink 26">
                <a:extLst>
                  <a:ext uri="{FF2B5EF4-FFF2-40B4-BE49-F238E27FC236}">
                    <a16:creationId xmlns:a16="http://schemas.microsoft.com/office/drawing/2014/main" id="{5237DD3A-AF3C-4D3A-AE69-C5AB0A5E674B}"/>
                  </a:ext>
                </a:extLst>
              </p:cNvPr>
              <p:cNvPicPr/>
              <p:nvPr/>
            </p:nvPicPr>
            <p:blipFill>
              <a:blip r:embed="rId8"/>
              <a:stretch>
                <a:fillRect/>
              </a:stretch>
            </p:blipFill>
            <p:spPr>
              <a:xfrm>
                <a:off x="10264483" y="-245659"/>
                <a:ext cx="24120" cy="18000"/>
              </a:xfrm>
              <a:prstGeom prst="rect">
                <a:avLst/>
              </a:prstGeom>
            </p:spPr>
          </p:pic>
        </mc:Fallback>
      </mc:AlternateContent>
      <p:sp>
        <p:nvSpPr>
          <p:cNvPr id="7" name="TextBox 6">
            <a:extLst>
              <a:ext uri="{FF2B5EF4-FFF2-40B4-BE49-F238E27FC236}">
                <a16:creationId xmlns:a16="http://schemas.microsoft.com/office/drawing/2014/main" id="{6553AE3A-F29F-985D-D509-FA085E7AB7A1}"/>
              </a:ext>
            </a:extLst>
          </p:cNvPr>
          <p:cNvSpPr txBox="1"/>
          <p:nvPr/>
        </p:nvSpPr>
        <p:spPr>
          <a:xfrm>
            <a:off x="5006652" y="6425082"/>
            <a:ext cx="8478416" cy="261610"/>
          </a:xfrm>
          <a:prstGeom prst="rect">
            <a:avLst/>
          </a:prstGeom>
          <a:noFill/>
        </p:spPr>
        <p:txBody>
          <a:bodyPr wrap="square">
            <a:spAutoFit/>
          </a:bodyPr>
          <a:lstStyle/>
          <a:p>
            <a:r>
              <a:rPr lang="en-US" sz="1100" b="0" i="0" dirty="0">
                <a:solidFill>
                  <a:schemeClr val="bg1"/>
                </a:solidFill>
                <a:effectLst/>
              </a:rPr>
              <a:t>Miller NR, Newman NJ, editors. Walsh &amp; Hoyt’s Clinical Neuro-Ophthalmology. 6th ed. Lippincott Williams &amp; Wilkins; 2005.</a:t>
            </a:r>
            <a:endParaRPr lang="en-US" sz="1100" dirty="0">
              <a:solidFill>
                <a:schemeClr val="bg1"/>
              </a:solidFill>
            </a:endParaRPr>
          </a:p>
        </p:txBody>
      </p:sp>
      <p:sp>
        <p:nvSpPr>
          <p:cNvPr id="9" name="TextBox 8">
            <a:extLst>
              <a:ext uri="{FF2B5EF4-FFF2-40B4-BE49-F238E27FC236}">
                <a16:creationId xmlns:a16="http://schemas.microsoft.com/office/drawing/2014/main" id="{683DB928-51E4-58B3-9C80-13DD986FBB94}"/>
              </a:ext>
            </a:extLst>
          </p:cNvPr>
          <p:cNvSpPr txBox="1"/>
          <p:nvPr/>
        </p:nvSpPr>
        <p:spPr>
          <a:xfrm>
            <a:off x="673240" y="6596390"/>
            <a:ext cx="12942277" cy="261610"/>
          </a:xfrm>
          <a:prstGeom prst="rect">
            <a:avLst/>
          </a:prstGeom>
          <a:noFill/>
        </p:spPr>
        <p:txBody>
          <a:bodyPr wrap="square">
            <a:spAutoFit/>
          </a:bodyPr>
          <a:lstStyle/>
          <a:p>
            <a:r>
              <a:rPr lang="en-US" sz="1100" b="0" i="0" dirty="0">
                <a:solidFill>
                  <a:schemeClr val="bg1"/>
                </a:solidFill>
                <a:effectLst/>
              </a:rPr>
              <a:t>Marti S, Straumann D, </a:t>
            </a:r>
            <a:r>
              <a:rPr lang="en-US" sz="1100" b="0" i="0" dirty="0" err="1">
                <a:solidFill>
                  <a:schemeClr val="bg1"/>
                </a:solidFill>
                <a:effectLst/>
              </a:rPr>
              <a:t>Glasauer</a:t>
            </a:r>
            <a:r>
              <a:rPr lang="en-US" sz="1100" b="0" i="0" dirty="0">
                <a:solidFill>
                  <a:schemeClr val="bg1"/>
                </a:solidFill>
                <a:effectLst/>
              </a:rPr>
              <a:t> S. The origin of downbeat nystagmus: an asymmetry in the distribution of on-directions of vertical gaze-velocity Purkinje cells. </a:t>
            </a:r>
            <a:r>
              <a:rPr lang="en-US" sz="1100" b="0" i="1" dirty="0">
                <a:solidFill>
                  <a:schemeClr val="bg1"/>
                </a:solidFill>
                <a:effectLst/>
              </a:rPr>
              <a:t>Ann N Y </a:t>
            </a:r>
            <a:r>
              <a:rPr lang="en-US" sz="1100" b="0" i="1" dirty="0" err="1">
                <a:solidFill>
                  <a:schemeClr val="bg1"/>
                </a:solidFill>
                <a:effectLst/>
              </a:rPr>
              <a:t>Acad</a:t>
            </a:r>
            <a:r>
              <a:rPr lang="en-US" sz="1100" b="0" i="1" dirty="0">
                <a:solidFill>
                  <a:schemeClr val="bg1"/>
                </a:solidFill>
                <a:effectLst/>
              </a:rPr>
              <a:t> Sci</a:t>
            </a:r>
            <a:r>
              <a:rPr lang="en-US" sz="1100" b="0" i="0" dirty="0">
                <a:solidFill>
                  <a:schemeClr val="bg1"/>
                </a:solidFill>
                <a:effectLst/>
              </a:rPr>
              <a:t>. 2005 Apr; 1039:548-53.</a:t>
            </a:r>
            <a:endParaRPr lang="en-US" sz="1100" dirty="0">
              <a:solidFill>
                <a:schemeClr val="bg1"/>
              </a:solidFill>
            </a:endParaRPr>
          </a:p>
        </p:txBody>
      </p:sp>
      <p:pic>
        <p:nvPicPr>
          <p:cNvPr id="5" name="Picture 4">
            <a:extLst>
              <a:ext uri="{FF2B5EF4-FFF2-40B4-BE49-F238E27FC236}">
                <a16:creationId xmlns:a16="http://schemas.microsoft.com/office/drawing/2014/main" id="{30A67C87-DBB4-7F57-593A-CC09E1BDECC4}"/>
              </a:ext>
            </a:extLst>
          </p:cNvPr>
          <p:cNvPicPr>
            <a:picLocks noChangeAspect="1"/>
          </p:cNvPicPr>
          <p:nvPr/>
        </p:nvPicPr>
        <p:blipFill>
          <a:blip r:embed="rId9"/>
          <a:stretch>
            <a:fillRect/>
          </a:stretch>
        </p:blipFill>
        <p:spPr>
          <a:xfrm>
            <a:off x="620241" y="135095"/>
            <a:ext cx="5782187" cy="6200775"/>
          </a:xfrm>
          <a:prstGeom prst="rect">
            <a:avLst/>
          </a:prstGeom>
        </p:spPr>
      </p:pic>
      <p:pic>
        <p:nvPicPr>
          <p:cNvPr id="4" name="Recorded Sound">
            <a:hlinkClick r:id="" action="ppaction://media"/>
            <a:extLst>
              <a:ext uri="{FF2B5EF4-FFF2-40B4-BE49-F238E27FC236}">
                <a16:creationId xmlns:a16="http://schemas.microsoft.com/office/drawing/2014/main" id="{2B51A47C-D91C-1696-4A71-6E2DAD1C53D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71759" y="0"/>
            <a:ext cx="609600" cy="609600"/>
          </a:xfrm>
          <a:prstGeom prst="rect">
            <a:avLst/>
          </a:prstGeom>
        </p:spPr>
      </p:pic>
    </p:spTree>
    <p:extLst>
      <p:ext uri="{BB962C8B-B14F-4D97-AF65-F5344CB8AC3E}">
        <p14:creationId xmlns:p14="http://schemas.microsoft.com/office/powerpoint/2010/main" val="121277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68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B10ED-3C75-4ECD-AAEE-EDEEC8010E46}"/>
              </a:ext>
            </a:extLst>
          </p:cNvPr>
          <p:cNvSpPr>
            <a:spLocks noGrp="1"/>
          </p:cNvSpPr>
          <p:nvPr>
            <p:ph type="title"/>
          </p:nvPr>
        </p:nvSpPr>
        <p:spPr>
          <a:xfrm>
            <a:off x="6902269" y="279720"/>
            <a:ext cx="4297326" cy="1325563"/>
          </a:xfrm>
        </p:spPr>
        <p:txBody>
          <a:bodyPr/>
          <a:lstStyle/>
          <a:p>
            <a:pPr algn="ctr"/>
            <a:r>
              <a:rPr lang="en-US" b="1" dirty="0">
                <a:latin typeface="+mn-lt"/>
              </a:rPr>
              <a:t>Pathophysiology of DBN</a:t>
            </a:r>
            <a:endParaRPr lang="en-US" dirty="0"/>
          </a:p>
        </p:txBody>
      </p:sp>
      <p:sp>
        <p:nvSpPr>
          <p:cNvPr id="3" name="Content Placeholder 2">
            <a:extLst>
              <a:ext uri="{FF2B5EF4-FFF2-40B4-BE49-F238E27FC236}">
                <a16:creationId xmlns:a16="http://schemas.microsoft.com/office/drawing/2014/main" id="{E5EFB41A-7EB0-4BA3-B92F-890F34222C42}"/>
              </a:ext>
            </a:extLst>
          </p:cNvPr>
          <p:cNvSpPr>
            <a:spLocks noGrp="1"/>
          </p:cNvSpPr>
          <p:nvPr>
            <p:ph idx="1"/>
          </p:nvPr>
        </p:nvSpPr>
        <p:spPr>
          <a:xfrm>
            <a:off x="6523006" y="1984532"/>
            <a:ext cx="5445709" cy="4351338"/>
          </a:xfrm>
        </p:spPr>
        <p:txBody>
          <a:bodyPr>
            <a:normAutofit fontScale="85000" lnSpcReduction="10000"/>
          </a:bodyPr>
          <a:lstStyle/>
          <a:p>
            <a:r>
              <a:rPr lang="en-US" dirty="0">
                <a:latin typeface="+mn-lt"/>
              </a:rPr>
              <a:t>If the </a:t>
            </a:r>
            <a:r>
              <a:rPr lang="en-US" b="1" dirty="0">
                <a:solidFill>
                  <a:schemeClr val="accent1"/>
                </a:solidFill>
                <a:latin typeface="+mn-lt"/>
              </a:rPr>
              <a:t>flocculus is impaired </a:t>
            </a:r>
            <a:r>
              <a:rPr lang="en-US" dirty="0">
                <a:latin typeface="+mn-lt"/>
                <a:sym typeface="Wingdings" panose="05000000000000000000" pitchFamily="2" charset="2"/>
              </a:rPr>
              <a:t></a:t>
            </a:r>
            <a:r>
              <a:rPr lang="en-US" dirty="0">
                <a:solidFill>
                  <a:schemeClr val="bg1"/>
                </a:solidFill>
                <a:latin typeface="+mn-lt"/>
                <a:sym typeface="Wingdings" panose="05000000000000000000" pitchFamily="2" charset="2"/>
              </a:rPr>
              <a:t> </a:t>
            </a:r>
            <a:r>
              <a:rPr lang="en-US" b="1" dirty="0">
                <a:solidFill>
                  <a:schemeClr val="accent1"/>
                </a:solidFill>
                <a:latin typeface="+mn-lt"/>
                <a:sym typeface="Wingdings" panose="05000000000000000000" pitchFamily="2" charset="2"/>
              </a:rPr>
              <a:t>superior</a:t>
            </a:r>
            <a:r>
              <a:rPr lang="en-US" dirty="0">
                <a:solidFill>
                  <a:schemeClr val="bg1"/>
                </a:solidFill>
                <a:latin typeface="+mn-lt"/>
                <a:sym typeface="Wingdings" panose="05000000000000000000" pitchFamily="2" charset="2"/>
              </a:rPr>
              <a:t> </a:t>
            </a:r>
            <a:r>
              <a:rPr lang="en-US" dirty="0">
                <a:latin typeface="+mn-lt"/>
                <a:sym typeface="Wingdings" panose="05000000000000000000" pitchFamily="2" charset="2"/>
              </a:rPr>
              <a:t>vestibular nucleus signaling </a:t>
            </a:r>
            <a:r>
              <a:rPr lang="en-US" b="1" dirty="0">
                <a:solidFill>
                  <a:schemeClr val="accent1"/>
                </a:solidFill>
                <a:latin typeface="+mn-lt"/>
                <a:sym typeface="Wingdings" panose="05000000000000000000" pitchFamily="2" charset="2"/>
              </a:rPr>
              <a:t>increases</a:t>
            </a:r>
            <a:r>
              <a:rPr lang="en-US" b="1" dirty="0">
                <a:solidFill>
                  <a:srgbClr val="00B0F0"/>
                </a:solidFill>
                <a:latin typeface="+mn-lt"/>
                <a:sym typeface="Wingdings" panose="05000000000000000000" pitchFamily="2" charset="2"/>
              </a:rPr>
              <a:t> </a:t>
            </a:r>
            <a:endParaRPr lang="en-US" b="1" dirty="0">
              <a:solidFill>
                <a:schemeClr val="bg1"/>
              </a:solidFill>
              <a:latin typeface="+mn-lt"/>
              <a:sym typeface="Wingdings" panose="05000000000000000000" pitchFamily="2" charset="2"/>
            </a:endParaRPr>
          </a:p>
          <a:p>
            <a:endParaRPr lang="en-US" b="1" dirty="0">
              <a:solidFill>
                <a:schemeClr val="bg1"/>
              </a:solidFill>
              <a:latin typeface="+mn-lt"/>
              <a:sym typeface="Wingdings" panose="05000000000000000000" pitchFamily="2" charset="2"/>
            </a:endParaRPr>
          </a:p>
          <a:p>
            <a:r>
              <a:rPr lang="en-US" dirty="0">
                <a:latin typeface="+mn-lt"/>
                <a:sym typeface="Wingdings" panose="05000000000000000000" pitchFamily="2" charset="2"/>
              </a:rPr>
              <a:t>Signaling to </a:t>
            </a:r>
            <a:r>
              <a:rPr lang="en-US" b="1" dirty="0">
                <a:solidFill>
                  <a:schemeClr val="accent1"/>
                </a:solidFill>
                <a:latin typeface="+mn-lt"/>
                <a:sym typeface="Wingdings" panose="05000000000000000000" pitchFamily="2" charset="2"/>
              </a:rPr>
              <a:t>superior rectus increases</a:t>
            </a:r>
            <a:r>
              <a:rPr lang="en-US" dirty="0">
                <a:solidFill>
                  <a:schemeClr val="accent1"/>
                </a:solidFill>
                <a:latin typeface="+mn-lt"/>
                <a:sym typeface="Wingdings" panose="05000000000000000000" pitchFamily="2" charset="2"/>
              </a:rPr>
              <a:t> </a:t>
            </a:r>
            <a:r>
              <a:rPr lang="en-US" dirty="0">
                <a:latin typeface="+mn-lt"/>
                <a:sym typeface="Wingdings" panose="05000000000000000000" pitchFamily="2" charset="2"/>
              </a:rPr>
              <a:t> slow upward drift of eyes followed by corrective downbeat saccade </a:t>
            </a:r>
          </a:p>
          <a:p>
            <a:endParaRPr lang="en-US" dirty="0">
              <a:latin typeface="+mn-lt"/>
              <a:sym typeface="Wingdings" panose="05000000000000000000" pitchFamily="2" charset="2"/>
            </a:endParaRPr>
          </a:p>
          <a:p>
            <a:r>
              <a:rPr lang="en-US" b="1" dirty="0">
                <a:solidFill>
                  <a:srgbClr val="0070C0"/>
                </a:solidFill>
                <a:latin typeface="+mn-lt"/>
                <a:sym typeface="Wingdings" panose="05000000000000000000" pitchFamily="2" charset="2"/>
              </a:rPr>
              <a:t>Paramedial tract neurons (PMT)</a:t>
            </a:r>
            <a:r>
              <a:rPr lang="en-US" dirty="0">
                <a:latin typeface="+mn-lt"/>
                <a:sym typeface="Wingdings" panose="05000000000000000000" pitchFamily="2" charset="2"/>
              </a:rPr>
              <a:t> in the lower pons project to and stimulate the  flocculus. If damaged, the superior vestibular nucleus is uninhibited and DBN results</a:t>
            </a:r>
            <a:endParaRPr lang="en-US" dirty="0">
              <a:latin typeface="+mn-lt"/>
            </a:endParaRPr>
          </a:p>
        </p:txBody>
      </p:sp>
      <mc:AlternateContent xmlns:mc="http://schemas.openxmlformats.org/markup-compatibility/2006" xmlns:p14="http://schemas.microsoft.com/office/powerpoint/2010/main">
        <mc:Choice Requires="p14">
          <p:contentPart p14:bwMode="auto" r:id="rId5">
            <p14:nvContentPartPr>
              <p14:cNvPr id="27" name="Ink 26">
                <a:extLst>
                  <a:ext uri="{FF2B5EF4-FFF2-40B4-BE49-F238E27FC236}">
                    <a16:creationId xmlns:a16="http://schemas.microsoft.com/office/drawing/2014/main" id="{5237DD3A-AF3C-4D3A-AE69-C5AB0A5E674B}"/>
                  </a:ext>
                </a:extLst>
              </p14:cNvPr>
              <p14:cNvContentPartPr/>
              <p14:nvPr/>
            </p14:nvContentPartPr>
            <p14:xfrm>
              <a:off x="10273123" y="-236659"/>
              <a:ext cx="6480" cy="360"/>
            </p14:xfrm>
          </p:contentPart>
        </mc:Choice>
        <mc:Fallback xmlns="">
          <p:pic>
            <p:nvPicPr>
              <p:cNvPr id="27" name="Ink 26">
                <a:extLst>
                  <a:ext uri="{FF2B5EF4-FFF2-40B4-BE49-F238E27FC236}">
                    <a16:creationId xmlns:a16="http://schemas.microsoft.com/office/drawing/2014/main" id="{5237DD3A-AF3C-4D3A-AE69-C5AB0A5E674B}"/>
                  </a:ext>
                </a:extLst>
              </p:cNvPr>
              <p:cNvPicPr/>
              <p:nvPr/>
            </p:nvPicPr>
            <p:blipFill>
              <a:blip r:embed="rId8"/>
              <a:stretch>
                <a:fillRect/>
              </a:stretch>
            </p:blipFill>
            <p:spPr>
              <a:xfrm>
                <a:off x="10264483" y="-245659"/>
                <a:ext cx="24120" cy="18000"/>
              </a:xfrm>
              <a:prstGeom prst="rect">
                <a:avLst/>
              </a:prstGeom>
            </p:spPr>
          </p:pic>
        </mc:Fallback>
      </mc:AlternateContent>
      <p:sp>
        <p:nvSpPr>
          <p:cNvPr id="7" name="TextBox 6">
            <a:extLst>
              <a:ext uri="{FF2B5EF4-FFF2-40B4-BE49-F238E27FC236}">
                <a16:creationId xmlns:a16="http://schemas.microsoft.com/office/drawing/2014/main" id="{00240B34-0256-6558-3479-0B6C913F0943}"/>
              </a:ext>
            </a:extLst>
          </p:cNvPr>
          <p:cNvSpPr txBox="1"/>
          <p:nvPr/>
        </p:nvSpPr>
        <p:spPr>
          <a:xfrm>
            <a:off x="673240" y="6596390"/>
            <a:ext cx="12942277" cy="261610"/>
          </a:xfrm>
          <a:prstGeom prst="rect">
            <a:avLst/>
          </a:prstGeom>
          <a:noFill/>
        </p:spPr>
        <p:txBody>
          <a:bodyPr wrap="square">
            <a:spAutoFit/>
          </a:bodyPr>
          <a:lstStyle/>
          <a:p>
            <a:r>
              <a:rPr lang="en-US" sz="1100" b="0" i="0" dirty="0">
                <a:solidFill>
                  <a:schemeClr val="bg1"/>
                </a:solidFill>
                <a:effectLst/>
                <a:latin typeface="BlinkMacSystemFont"/>
              </a:rPr>
              <a:t>Marti S, Straumann D, </a:t>
            </a:r>
            <a:r>
              <a:rPr lang="en-US" sz="1100" b="0" i="0" dirty="0" err="1">
                <a:solidFill>
                  <a:schemeClr val="bg1"/>
                </a:solidFill>
                <a:effectLst/>
                <a:latin typeface="BlinkMacSystemFont"/>
              </a:rPr>
              <a:t>Glasauer</a:t>
            </a:r>
            <a:r>
              <a:rPr lang="en-US" sz="1100" b="0" i="0" dirty="0">
                <a:solidFill>
                  <a:schemeClr val="bg1"/>
                </a:solidFill>
                <a:effectLst/>
                <a:latin typeface="BlinkMacSystemFont"/>
              </a:rPr>
              <a:t> S. The origin of downbeat nystagmus: an asymmetry in the distribution of on-directions of vertical gaze-velocity Purkinje cells. Ann N Y </a:t>
            </a:r>
            <a:r>
              <a:rPr lang="en-US" sz="1100" b="0" i="0" dirty="0" err="1">
                <a:solidFill>
                  <a:schemeClr val="bg1"/>
                </a:solidFill>
                <a:effectLst/>
                <a:latin typeface="BlinkMacSystemFont"/>
              </a:rPr>
              <a:t>Acad</a:t>
            </a:r>
            <a:r>
              <a:rPr lang="en-US" sz="1100" b="0" i="0" dirty="0">
                <a:solidFill>
                  <a:schemeClr val="bg1"/>
                </a:solidFill>
                <a:effectLst/>
                <a:latin typeface="BlinkMacSystemFont"/>
              </a:rPr>
              <a:t> Sci. 2005 Apr;1039:548-53.</a:t>
            </a:r>
            <a:endParaRPr lang="en-US" sz="1100" dirty="0">
              <a:solidFill>
                <a:schemeClr val="bg1"/>
              </a:solidFill>
            </a:endParaRPr>
          </a:p>
        </p:txBody>
      </p:sp>
      <p:sp>
        <p:nvSpPr>
          <p:cNvPr id="8" name="TextBox 7">
            <a:extLst>
              <a:ext uri="{FF2B5EF4-FFF2-40B4-BE49-F238E27FC236}">
                <a16:creationId xmlns:a16="http://schemas.microsoft.com/office/drawing/2014/main" id="{83FB479F-7B83-0035-C762-C8BA5BA8748D}"/>
              </a:ext>
            </a:extLst>
          </p:cNvPr>
          <p:cNvSpPr txBox="1"/>
          <p:nvPr/>
        </p:nvSpPr>
        <p:spPr>
          <a:xfrm>
            <a:off x="5006652" y="6425082"/>
            <a:ext cx="8478416" cy="261610"/>
          </a:xfrm>
          <a:prstGeom prst="rect">
            <a:avLst/>
          </a:prstGeom>
          <a:noFill/>
        </p:spPr>
        <p:txBody>
          <a:bodyPr wrap="square">
            <a:spAutoFit/>
          </a:bodyPr>
          <a:lstStyle/>
          <a:p>
            <a:r>
              <a:rPr lang="en-US" sz="1100" b="0" i="0" dirty="0">
                <a:solidFill>
                  <a:schemeClr val="bg1"/>
                </a:solidFill>
                <a:effectLst/>
              </a:rPr>
              <a:t>Miller NR, Newman NJ, editors. Walsh &amp; Hoyt’s Clinical Neuro-Ophthalmology. 6th ed. Lippincott Williams &amp; Wilkins; 2005.</a:t>
            </a:r>
            <a:endParaRPr lang="en-US" sz="1100" dirty="0">
              <a:solidFill>
                <a:schemeClr val="bg1"/>
              </a:solidFill>
            </a:endParaRPr>
          </a:p>
        </p:txBody>
      </p:sp>
      <p:pic>
        <p:nvPicPr>
          <p:cNvPr id="10" name="Picture 9">
            <a:extLst>
              <a:ext uri="{FF2B5EF4-FFF2-40B4-BE49-F238E27FC236}">
                <a16:creationId xmlns:a16="http://schemas.microsoft.com/office/drawing/2014/main" id="{3E2C5591-CD9B-F643-1C05-9A3007E0B7F4}"/>
              </a:ext>
            </a:extLst>
          </p:cNvPr>
          <p:cNvPicPr>
            <a:picLocks noChangeAspect="1"/>
          </p:cNvPicPr>
          <p:nvPr/>
        </p:nvPicPr>
        <p:blipFill>
          <a:blip r:embed="rId9"/>
          <a:stretch>
            <a:fillRect/>
          </a:stretch>
        </p:blipFill>
        <p:spPr>
          <a:xfrm>
            <a:off x="620241" y="135095"/>
            <a:ext cx="5782187" cy="6200775"/>
          </a:xfrm>
          <a:prstGeom prst="rect">
            <a:avLst/>
          </a:prstGeom>
        </p:spPr>
      </p:pic>
      <p:pic>
        <p:nvPicPr>
          <p:cNvPr id="5" name="Recorded Sound">
            <a:hlinkClick r:id="" action="ppaction://media"/>
            <a:extLst>
              <a:ext uri="{FF2B5EF4-FFF2-40B4-BE49-F238E27FC236}">
                <a16:creationId xmlns:a16="http://schemas.microsoft.com/office/drawing/2014/main" id="{5C5D849E-EF18-AEBD-CD5F-0450F3A1DD7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585331" y="0"/>
            <a:ext cx="609600" cy="609600"/>
          </a:xfrm>
          <a:prstGeom prst="rect">
            <a:avLst/>
          </a:prstGeom>
        </p:spPr>
      </p:pic>
    </p:spTree>
    <p:extLst>
      <p:ext uri="{BB962C8B-B14F-4D97-AF65-F5344CB8AC3E}">
        <p14:creationId xmlns:p14="http://schemas.microsoft.com/office/powerpoint/2010/main" val="255695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1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DE526-2348-C05D-C537-1C4C05DF48A4}"/>
              </a:ext>
            </a:extLst>
          </p:cNvPr>
          <p:cNvSpPr>
            <a:spLocks noGrp="1"/>
          </p:cNvSpPr>
          <p:nvPr>
            <p:ph type="title"/>
          </p:nvPr>
        </p:nvSpPr>
        <p:spPr/>
        <p:txBody>
          <a:bodyPr/>
          <a:lstStyle/>
          <a:p>
            <a:r>
              <a:rPr lang="en-US" b="1" dirty="0">
                <a:latin typeface="+mn-lt"/>
              </a:rPr>
              <a:t>DBN Example</a:t>
            </a:r>
            <a:endParaRPr lang="en-US" dirty="0"/>
          </a:p>
        </p:txBody>
      </p:sp>
      <p:sp>
        <p:nvSpPr>
          <p:cNvPr id="3" name="Content Placeholder 2">
            <a:extLst>
              <a:ext uri="{FF2B5EF4-FFF2-40B4-BE49-F238E27FC236}">
                <a16:creationId xmlns:a16="http://schemas.microsoft.com/office/drawing/2014/main" id="{8C408DCF-C286-7D25-00AC-9349CEE3E05F}"/>
              </a:ext>
            </a:extLst>
          </p:cNvPr>
          <p:cNvSpPr>
            <a:spLocks noGrp="1"/>
          </p:cNvSpPr>
          <p:nvPr>
            <p:ph idx="1"/>
          </p:nvPr>
        </p:nvSpPr>
        <p:spPr>
          <a:xfrm>
            <a:off x="1162878" y="1771237"/>
            <a:ext cx="9866243" cy="3820766"/>
          </a:xfrm>
        </p:spPr>
        <p:txBody>
          <a:bodyPr/>
          <a:lstStyle/>
          <a:p>
            <a:r>
              <a:rPr lang="en-US" b="0" i="0" dirty="0">
                <a:solidFill>
                  <a:srgbClr val="2C3E50"/>
                </a:solidFill>
                <a:effectLst/>
                <a:latin typeface="Calibri" panose="020F0502020204030204" pitchFamily="34" charset="0"/>
                <a:hlinkClick r:id="rId4"/>
              </a:rPr>
              <a:t>https://collections.lib.utah.edu/ark:/87278/s6x69p7s</a:t>
            </a:r>
            <a:endParaRPr lang="en-US" b="0" i="0" dirty="0">
              <a:solidFill>
                <a:srgbClr val="2C3E50"/>
              </a:solidFill>
              <a:effectLst/>
              <a:latin typeface="Calibri" panose="020F0502020204030204" pitchFamily="34" charset="0"/>
            </a:endParaRPr>
          </a:p>
          <a:p>
            <a:r>
              <a:rPr lang="en-US" dirty="0">
                <a:latin typeface="+mn-lt"/>
              </a:rPr>
              <a:t>In contrast to our patient, the patient in the example above has DBN in lateral as well as primary gaze</a:t>
            </a:r>
          </a:p>
          <a:p>
            <a:r>
              <a:rPr lang="en-US" dirty="0">
                <a:latin typeface="Calibri" panose="020F0502020204030204" pitchFamily="34" charset="0"/>
              </a:rPr>
              <a:t>If DBN is not apparent in primary gaze, </a:t>
            </a:r>
            <a:r>
              <a:rPr lang="en-US" b="1" dirty="0">
                <a:latin typeface="Calibri" panose="020F0502020204030204" pitchFamily="34" charset="0"/>
              </a:rPr>
              <a:t>hyperventilation and head shaking</a:t>
            </a:r>
            <a:r>
              <a:rPr lang="en-US" dirty="0">
                <a:latin typeface="Calibri" panose="020F0502020204030204" pitchFamily="34" charset="0"/>
              </a:rPr>
              <a:t> will increase DBN in primary gaze</a:t>
            </a:r>
            <a:endParaRPr lang="en-US" b="0" i="0" dirty="0">
              <a:effectLst/>
              <a:latin typeface="Calibri" panose="020F0502020204030204" pitchFamily="34" charset="0"/>
            </a:endParaRPr>
          </a:p>
          <a:p>
            <a:endParaRPr lang="en-US" b="0" i="0" dirty="0">
              <a:solidFill>
                <a:srgbClr val="2C3E50"/>
              </a:solidFill>
              <a:effectLst/>
              <a:latin typeface="Calibri" panose="020F0502020204030204" pitchFamily="34" charset="0"/>
            </a:endParaRPr>
          </a:p>
          <a:p>
            <a:endParaRPr lang="en-US" dirty="0"/>
          </a:p>
        </p:txBody>
      </p:sp>
      <p:sp>
        <p:nvSpPr>
          <p:cNvPr id="5" name="TextBox 4">
            <a:extLst>
              <a:ext uri="{FF2B5EF4-FFF2-40B4-BE49-F238E27FC236}">
                <a16:creationId xmlns:a16="http://schemas.microsoft.com/office/drawing/2014/main" id="{5FE93BF3-8B10-07A1-21FA-E4ECF19430CE}"/>
              </a:ext>
            </a:extLst>
          </p:cNvPr>
          <p:cNvSpPr txBox="1"/>
          <p:nvPr/>
        </p:nvSpPr>
        <p:spPr>
          <a:xfrm>
            <a:off x="2259495" y="6588708"/>
            <a:ext cx="10701131" cy="400110"/>
          </a:xfrm>
          <a:prstGeom prst="rect">
            <a:avLst/>
          </a:prstGeom>
          <a:noFill/>
        </p:spPr>
        <p:txBody>
          <a:bodyPr wrap="square">
            <a:spAutoFit/>
          </a:bodyPr>
          <a:lstStyle/>
          <a:p>
            <a:pPr algn="l"/>
            <a:r>
              <a:rPr lang="en-US" sz="1000" b="0" i="0" dirty="0">
                <a:solidFill>
                  <a:schemeClr val="bg1"/>
                </a:solidFill>
                <a:effectLst/>
                <a:latin typeface="Calibri" panose="020F0502020204030204" pitchFamily="34" charset="0"/>
              </a:rPr>
              <a:t>Trobe J. Downbeat Nystagmus. </a:t>
            </a:r>
            <a:r>
              <a:rPr lang="en-US" sz="1000" b="0" i="1" dirty="0">
                <a:solidFill>
                  <a:schemeClr val="bg1"/>
                </a:solidFill>
                <a:effectLst/>
                <a:latin typeface="Calibri" panose="020F0502020204030204" pitchFamily="34" charset="0"/>
              </a:rPr>
              <a:t>Health Sciences Library, University of Utah</a:t>
            </a:r>
            <a:r>
              <a:rPr lang="en-US" sz="1000" b="0" i="0" dirty="0">
                <a:solidFill>
                  <a:schemeClr val="bg1"/>
                </a:solidFill>
                <a:effectLst/>
                <a:latin typeface="Calibri" panose="020F0502020204030204" pitchFamily="34" charset="0"/>
              </a:rPr>
              <a:t>. Published online September 2021. Accessed June 10, 2022. https://collections.lib.utah.edu/ark:/87278/s6x69p7s</a:t>
            </a:r>
          </a:p>
          <a:p>
            <a:pPr algn="l"/>
            <a:r>
              <a:rPr lang="en-US" sz="1000" b="0" i="0" dirty="0">
                <a:solidFill>
                  <a:schemeClr val="bg1"/>
                </a:solidFill>
                <a:effectLst/>
                <a:latin typeface="Calibri" panose="020F0502020204030204" pitchFamily="34" charset="0"/>
              </a:rPr>
              <a:t>‌</a:t>
            </a:r>
          </a:p>
        </p:txBody>
      </p:sp>
      <p:pic>
        <p:nvPicPr>
          <p:cNvPr id="4" name="Recorded Sound">
            <a:hlinkClick r:id="" action="ppaction://media"/>
            <a:extLst>
              <a:ext uri="{FF2B5EF4-FFF2-40B4-BE49-F238E27FC236}">
                <a16:creationId xmlns:a16="http://schemas.microsoft.com/office/drawing/2014/main" id="{8AA4DD52-DD3F-CCA2-6C20-2EDFD6C7FA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0"/>
            <a:ext cx="609600" cy="609600"/>
          </a:xfrm>
          <a:prstGeom prst="rect">
            <a:avLst/>
          </a:prstGeom>
        </p:spPr>
      </p:pic>
    </p:spTree>
    <p:extLst>
      <p:ext uri="{BB962C8B-B14F-4D97-AF65-F5344CB8AC3E}">
        <p14:creationId xmlns:p14="http://schemas.microsoft.com/office/powerpoint/2010/main" val="382563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7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835DE-1071-44BA-9DCE-EA3D598F44B7}"/>
              </a:ext>
            </a:extLst>
          </p:cNvPr>
          <p:cNvSpPr>
            <a:spLocks noGrp="1"/>
          </p:cNvSpPr>
          <p:nvPr>
            <p:ph type="title"/>
          </p:nvPr>
        </p:nvSpPr>
        <p:spPr/>
        <p:txBody>
          <a:bodyPr/>
          <a:lstStyle/>
          <a:p>
            <a:r>
              <a:rPr lang="en-US" b="1" dirty="0">
                <a:latin typeface="+mn-lt"/>
              </a:rPr>
              <a:t>Treatment of DBN</a:t>
            </a:r>
          </a:p>
        </p:txBody>
      </p:sp>
      <p:sp>
        <p:nvSpPr>
          <p:cNvPr id="3" name="Content Placeholder 2">
            <a:extLst>
              <a:ext uri="{FF2B5EF4-FFF2-40B4-BE49-F238E27FC236}">
                <a16:creationId xmlns:a16="http://schemas.microsoft.com/office/drawing/2014/main" id="{D0FA3F85-5962-4FBD-85DF-86F4793FF792}"/>
              </a:ext>
            </a:extLst>
          </p:cNvPr>
          <p:cNvSpPr>
            <a:spLocks noGrp="1"/>
          </p:cNvSpPr>
          <p:nvPr>
            <p:ph idx="1"/>
          </p:nvPr>
        </p:nvSpPr>
        <p:spPr>
          <a:xfrm>
            <a:off x="817395" y="1574485"/>
            <a:ext cx="6775918" cy="4351338"/>
          </a:xfrm>
        </p:spPr>
        <p:txBody>
          <a:bodyPr>
            <a:normAutofit/>
          </a:bodyPr>
          <a:lstStyle/>
          <a:p>
            <a:r>
              <a:rPr lang="en-US" sz="3200" b="1" dirty="0">
                <a:solidFill>
                  <a:srgbClr val="0070C0"/>
                </a:solidFill>
                <a:latin typeface="+mn-lt"/>
              </a:rPr>
              <a:t>Clonazepam, baclofen, gabapentin, memantine, 4-aminopyridine (4-AP)</a:t>
            </a:r>
          </a:p>
          <a:p>
            <a:endParaRPr lang="en-US" sz="3200" b="1" dirty="0">
              <a:solidFill>
                <a:srgbClr val="0070C0"/>
              </a:solidFill>
              <a:latin typeface="+mn-lt"/>
            </a:endParaRPr>
          </a:p>
          <a:p>
            <a:r>
              <a:rPr lang="en-US" sz="3200" dirty="0">
                <a:latin typeface="+mn-lt"/>
              </a:rPr>
              <a:t>Often with </a:t>
            </a:r>
            <a:r>
              <a:rPr lang="en-US" sz="3200" b="1" dirty="0">
                <a:solidFill>
                  <a:srgbClr val="0070C0"/>
                </a:solidFill>
                <a:latin typeface="+mn-lt"/>
              </a:rPr>
              <a:t>mixed success</a:t>
            </a:r>
          </a:p>
          <a:p>
            <a:endParaRPr lang="en-US" sz="3200" b="1" dirty="0">
              <a:solidFill>
                <a:srgbClr val="0070C0"/>
              </a:solidFill>
              <a:latin typeface="+mn-lt"/>
            </a:endParaRPr>
          </a:p>
          <a:p>
            <a:r>
              <a:rPr lang="en-US" sz="3200" b="1" dirty="0">
                <a:solidFill>
                  <a:srgbClr val="0070C0"/>
                </a:solidFill>
                <a:latin typeface="+mn-lt"/>
              </a:rPr>
              <a:t>Significant side effects, abuse potential, and insurance coverage issues (4-AP) </a:t>
            </a:r>
          </a:p>
          <a:p>
            <a:pPr marL="0" indent="0">
              <a:buNone/>
            </a:pPr>
            <a:endParaRPr lang="en-US" sz="3200" b="1" dirty="0">
              <a:solidFill>
                <a:srgbClr val="00B0F0"/>
              </a:solidFill>
              <a:latin typeface="+mn-lt"/>
            </a:endParaRPr>
          </a:p>
          <a:p>
            <a:endParaRPr lang="en-US" sz="3200" b="1" dirty="0">
              <a:solidFill>
                <a:srgbClr val="00B0F0"/>
              </a:solidFill>
              <a:latin typeface="+mn-lt"/>
            </a:endParaRPr>
          </a:p>
        </p:txBody>
      </p:sp>
      <p:sp>
        <p:nvSpPr>
          <p:cNvPr id="6" name="TextBox 5">
            <a:extLst>
              <a:ext uri="{FF2B5EF4-FFF2-40B4-BE49-F238E27FC236}">
                <a16:creationId xmlns:a16="http://schemas.microsoft.com/office/drawing/2014/main" id="{6B00178B-97A9-6870-405B-E31535D62488}"/>
              </a:ext>
            </a:extLst>
          </p:cNvPr>
          <p:cNvSpPr txBox="1"/>
          <p:nvPr/>
        </p:nvSpPr>
        <p:spPr>
          <a:xfrm>
            <a:off x="2147480" y="6606488"/>
            <a:ext cx="11367916" cy="261610"/>
          </a:xfrm>
          <a:prstGeom prst="rect">
            <a:avLst/>
          </a:prstGeom>
          <a:noFill/>
        </p:spPr>
        <p:txBody>
          <a:bodyPr wrap="square">
            <a:spAutoFit/>
          </a:bodyPr>
          <a:lstStyle/>
          <a:p>
            <a:pPr algn="l"/>
            <a:r>
              <a:rPr lang="en-US" sz="1100" b="0" i="0" dirty="0">
                <a:solidFill>
                  <a:schemeClr val="bg1"/>
                </a:solidFill>
                <a:effectLst/>
              </a:rPr>
              <a:t>Averbuch-Heller L, </a:t>
            </a:r>
            <a:r>
              <a:rPr lang="en-US" sz="1100" b="0" i="0" dirty="0" err="1">
                <a:solidFill>
                  <a:schemeClr val="bg1"/>
                </a:solidFill>
                <a:effectLst/>
              </a:rPr>
              <a:t>Tusa</a:t>
            </a:r>
            <a:r>
              <a:rPr lang="en-US" sz="1100" b="0" i="0" dirty="0">
                <a:solidFill>
                  <a:schemeClr val="bg1"/>
                </a:solidFill>
                <a:effectLst/>
              </a:rPr>
              <a:t> RJ, </a:t>
            </a:r>
            <a:r>
              <a:rPr lang="en-US" sz="1100" b="0" i="0" dirty="0" err="1">
                <a:solidFill>
                  <a:schemeClr val="bg1"/>
                </a:solidFill>
                <a:effectLst/>
              </a:rPr>
              <a:t>Fuhry</a:t>
            </a:r>
            <a:r>
              <a:rPr lang="en-US" sz="1100" b="0" i="0" dirty="0">
                <a:solidFill>
                  <a:schemeClr val="bg1"/>
                </a:solidFill>
                <a:effectLst/>
              </a:rPr>
              <a:t> L, et al. A double-blind controlled study of gabapentin and baclofen as treatment for acquired nystagmus. </a:t>
            </a:r>
            <a:r>
              <a:rPr lang="en-US" sz="1100" b="0" i="1" dirty="0">
                <a:solidFill>
                  <a:schemeClr val="bg1"/>
                </a:solidFill>
                <a:effectLst/>
              </a:rPr>
              <a:t>Ann Neurol</a:t>
            </a:r>
            <a:r>
              <a:rPr lang="en-US" sz="1100" b="0" i="0" dirty="0">
                <a:solidFill>
                  <a:schemeClr val="bg1"/>
                </a:solidFill>
                <a:effectLst/>
              </a:rPr>
              <a:t>. 1997 Jun;41(6):818-25.</a:t>
            </a:r>
          </a:p>
        </p:txBody>
      </p:sp>
      <p:pic>
        <p:nvPicPr>
          <p:cNvPr id="5" name="Picture 2" descr="See the source image">
            <a:extLst>
              <a:ext uri="{FF2B5EF4-FFF2-40B4-BE49-F238E27FC236}">
                <a16:creationId xmlns:a16="http://schemas.microsoft.com/office/drawing/2014/main" id="{0B8EA64B-1306-E93B-5ADC-C8353CF6C7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71002" y="961313"/>
            <a:ext cx="2679961" cy="434588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7E8BAD6-15B4-3F0D-7B5F-6FE3CFDFAA47}"/>
              </a:ext>
            </a:extLst>
          </p:cNvPr>
          <p:cNvSpPr txBox="1"/>
          <p:nvPr/>
        </p:nvSpPr>
        <p:spPr>
          <a:xfrm>
            <a:off x="2695031" y="6428058"/>
            <a:ext cx="9891813" cy="261610"/>
          </a:xfrm>
          <a:prstGeom prst="rect">
            <a:avLst/>
          </a:prstGeom>
          <a:noFill/>
        </p:spPr>
        <p:txBody>
          <a:bodyPr wrap="square">
            <a:spAutoFit/>
          </a:bodyPr>
          <a:lstStyle/>
          <a:p>
            <a:r>
              <a:rPr lang="en-US" sz="1100" b="0" i="0" dirty="0" err="1">
                <a:solidFill>
                  <a:schemeClr val="bg1"/>
                </a:solidFill>
                <a:effectLst/>
              </a:rPr>
              <a:t>Strupp</a:t>
            </a:r>
            <a:r>
              <a:rPr lang="en-US" sz="1100" b="0" i="0" dirty="0">
                <a:solidFill>
                  <a:schemeClr val="bg1"/>
                </a:solidFill>
                <a:effectLst/>
              </a:rPr>
              <a:t> M, </a:t>
            </a:r>
            <a:r>
              <a:rPr lang="en-US" sz="1100" b="0" i="0" dirty="0" err="1">
                <a:solidFill>
                  <a:schemeClr val="bg1"/>
                </a:solidFill>
                <a:effectLst/>
              </a:rPr>
              <a:t>Schüler</a:t>
            </a:r>
            <a:r>
              <a:rPr lang="en-US" sz="1100" b="0" i="0" dirty="0">
                <a:solidFill>
                  <a:schemeClr val="bg1"/>
                </a:solidFill>
                <a:effectLst/>
              </a:rPr>
              <a:t> O, </a:t>
            </a:r>
            <a:r>
              <a:rPr lang="en-US" sz="1100" b="0" i="0" dirty="0" err="1">
                <a:solidFill>
                  <a:schemeClr val="bg1"/>
                </a:solidFill>
                <a:effectLst/>
              </a:rPr>
              <a:t>Krafczyk</a:t>
            </a:r>
            <a:r>
              <a:rPr lang="en-US" sz="1100" b="0" i="0" dirty="0">
                <a:solidFill>
                  <a:schemeClr val="bg1"/>
                </a:solidFill>
                <a:effectLst/>
              </a:rPr>
              <a:t> S, et al. Treatment of downbeat nystagmus with 3,4-diaminopyridine: a placebo-controlled study. </a:t>
            </a:r>
            <a:r>
              <a:rPr lang="en-US" sz="1100" b="0" i="1" dirty="0">
                <a:solidFill>
                  <a:schemeClr val="bg1"/>
                </a:solidFill>
                <a:effectLst/>
              </a:rPr>
              <a:t>Neurology</a:t>
            </a:r>
            <a:r>
              <a:rPr lang="en-US" sz="1100" b="0" i="0" dirty="0">
                <a:solidFill>
                  <a:schemeClr val="bg1"/>
                </a:solidFill>
                <a:effectLst/>
              </a:rPr>
              <a:t>. 2003 Jul 22;61(2):165-70.</a:t>
            </a:r>
            <a:endParaRPr lang="en-US" sz="1100" dirty="0">
              <a:solidFill>
                <a:schemeClr val="bg1"/>
              </a:solidFill>
            </a:endParaRPr>
          </a:p>
        </p:txBody>
      </p:sp>
      <p:pic>
        <p:nvPicPr>
          <p:cNvPr id="7" name="Recorded Sound">
            <a:hlinkClick r:id="" action="ppaction://media"/>
            <a:extLst>
              <a:ext uri="{FF2B5EF4-FFF2-40B4-BE49-F238E27FC236}">
                <a16:creationId xmlns:a16="http://schemas.microsoft.com/office/drawing/2014/main" id="{AD0E9E79-7A4C-3389-02EE-32D649DB9E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48341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16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D3631-ADC8-2518-2F21-2F9F4A2BA593}"/>
              </a:ext>
            </a:extLst>
          </p:cNvPr>
          <p:cNvSpPr>
            <a:spLocks noGrp="1"/>
          </p:cNvSpPr>
          <p:nvPr>
            <p:ph type="title"/>
          </p:nvPr>
        </p:nvSpPr>
        <p:spPr>
          <a:xfrm>
            <a:off x="6583680" y="365125"/>
            <a:ext cx="4770120" cy="1325563"/>
          </a:xfrm>
        </p:spPr>
        <p:txBody>
          <a:bodyPr/>
          <a:lstStyle/>
          <a:p>
            <a:r>
              <a:rPr lang="en-US" b="1" i="0" dirty="0">
                <a:effectLst/>
                <a:latin typeface="+mn-lt"/>
              </a:rPr>
              <a:t>4-aminopyridine</a:t>
            </a:r>
            <a:endParaRPr lang="en-US" b="1" dirty="0">
              <a:latin typeface="+mn-lt"/>
            </a:endParaRPr>
          </a:p>
        </p:txBody>
      </p:sp>
      <p:sp>
        <p:nvSpPr>
          <p:cNvPr id="3" name="Content Placeholder 2">
            <a:extLst>
              <a:ext uri="{FF2B5EF4-FFF2-40B4-BE49-F238E27FC236}">
                <a16:creationId xmlns:a16="http://schemas.microsoft.com/office/drawing/2014/main" id="{792C64D7-F52A-1D54-4B7A-794CD07E7A12}"/>
              </a:ext>
            </a:extLst>
          </p:cNvPr>
          <p:cNvSpPr>
            <a:spLocks noGrp="1"/>
          </p:cNvSpPr>
          <p:nvPr>
            <p:ph idx="1"/>
          </p:nvPr>
        </p:nvSpPr>
        <p:spPr>
          <a:xfrm>
            <a:off x="6836898" y="1825625"/>
            <a:ext cx="4516902" cy="4351338"/>
          </a:xfrm>
        </p:spPr>
        <p:txBody>
          <a:bodyPr>
            <a:normAutofit fontScale="92500" lnSpcReduction="10000"/>
          </a:bodyPr>
          <a:lstStyle/>
          <a:p>
            <a:r>
              <a:rPr lang="en-US" dirty="0">
                <a:latin typeface="+mn-lt"/>
              </a:rPr>
              <a:t>Potassium channel blocker</a:t>
            </a:r>
          </a:p>
          <a:p>
            <a:endParaRPr lang="en-US" dirty="0">
              <a:solidFill>
                <a:schemeClr val="bg1"/>
              </a:solidFill>
              <a:latin typeface="+mn-lt"/>
            </a:endParaRPr>
          </a:p>
          <a:p>
            <a:r>
              <a:rPr lang="en-US" b="1" dirty="0">
                <a:solidFill>
                  <a:schemeClr val="accent1"/>
                </a:solidFill>
                <a:latin typeface="+mn-lt"/>
              </a:rPr>
              <a:t>Promotes increased excitability of Purkinje cells </a:t>
            </a:r>
            <a:r>
              <a:rPr lang="en-US" dirty="0">
                <a:latin typeface="+mn-lt"/>
              </a:rPr>
              <a:t>in flocculus</a:t>
            </a:r>
          </a:p>
          <a:p>
            <a:endParaRPr lang="en-US" dirty="0">
              <a:solidFill>
                <a:schemeClr val="bg1"/>
              </a:solidFill>
              <a:latin typeface="+mn-lt"/>
            </a:endParaRPr>
          </a:p>
          <a:p>
            <a:r>
              <a:rPr lang="en-US" b="1" dirty="0">
                <a:solidFill>
                  <a:schemeClr val="accent1"/>
                </a:solidFill>
                <a:latin typeface="+mn-lt"/>
              </a:rPr>
              <a:t>First line therapy </a:t>
            </a:r>
            <a:r>
              <a:rPr lang="en-US" dirty="0">
                <a:latin typeface="+mn-lt"/>
              </a:rPr>
              <a:t>for DBN</a:t>
            </a:r>
          </a:p>
          <a:p>
            <a:endParaRPr lang="en-US" dirty="0">
              <a:solidFill>
                <a:schemeClr val="bg1"/>
              </a:solidFill>
              <a:latin typeface="+mn-lt"/>
            </a:endParaRPr>
          </a:p>
          <a:p>
            <a:r>
              <a:rPr lang="en-US" b="1" dirty="0">
                <a:solidFill>
                  <a:schemeClr val="accent1"/>
                </a:solidFill>
                <a:latin typeface="+mn-lt"/>
              </a:rPr>
              <a:t>Side effects: </a:t>
            </a:r>
            <a:r>
              <a:rPr lang="en-US" dirty="0">
                <a:latin typeface="+mn-lt"/>
              </a:rPr>
              <a:t>perioral/digital paresthesias, GI symptoms, rarely seizures at high doses</a:t>
            </a:r>
          </a:p>
        </p:txBody>
      </p:sp>
      <p:sp>
        <p:nvSpPr>
          <p:cNvPr id="6" name="TextBox 5">
            <a:extLst>
              <a:ext uri="{FF2B5EF4-FFF2-40B4-BE49-F238E27FC236}">
                <a16:creationId xmlns:a16="http://schemas.microsoft.com/office/drawing/2014/main" id="{E447C276-84A9-226D-48E7-3B774285460D}"/>
              </a:ext>
            </a:extLst>
          </p:cNvPr>
          <p:cNvSpPr txBox="1"/>
          <p:nvPr/>
        </p:nvSpPr>
        <p:spPr>
          <a:xfrm>
            <a:off x="1005840" y="6564569"/>
            <a:ext cx="12130276" cy="261610"/>
          </a:xfrm>
          <a:prstGeom prst="rect">
            <a:avLst/>
          </a:prstGeom>
          <a:noFill/>
        </p:spPr>
        <p:txBody>
          <a:bodyPr wrap="square">
            <a:spAutoFit/>
          </a:bodyPr>
          <a:lstStyle/>
          <a:p>
            <a:r>
              <a:rPr lang="en-US" sz="1100" b="0" i="0" dirty="0" err="1">
                <a:solidFill>
                  <a:schemeClr val="bg1"/>
                </a:solidFill>
                <a:effectLst/>
              </a:rPr>
              <a:t>Kalla</a:t>
            </a:r>
            <a:r>
              <a:rPr lang="en-US" sz="1100" b="0" i="0" dirty="0">
                <a:solidFill>
                  <a:schemeClr val="bg1"/>
                </a:solidFill>
                <a:effectLst/>
              </a:rPr>
              <a:t> R, Spiegel R, Claassen J, et al. Comparison of 10-mg doses of 4-aminopyridine and 3,4-diaminopyridine for the treatment of downbeat nystagmus. </a:t>
            </a:r>
            <a:r>
              <a:rPr lang="en-US" sz="1100" b="0" i="1" dirty="0">
                <a:solidFill>
                  <a:schemeClr val="bg1"/>
                </a:solidFill>
                <a:effectLst/>
              </a:rPr>
              <a:t>J Neuroophthalmol</a:t>
            </a:r>
            <a:r>
              <a:rPr lang="en-US" sz="1100" b="0" i="0" dirty="0">
                <a:solidFill>
                  <a:schemeClr val="bg1"/>
                </a:solidFill>
                <a:effectLst/>
              </a:rPr>
              <a:t>. 2011 Dec;31(4):320-5.</a:t>
            </a:r>
            <a:endParaRPr lang="en-US" sz="1100" dirty="0">
              <a:solidFill>
                <a:schemeClr val="bg1"/>
              </a:solidFill>
            </a:endParaRPr>
          </a:p>
        </p:txBody>
      </p:sp>
      <p:sp>
        <p:nvSpPr>
          <p:cNvPr id="7" name="TextBox 6">
            <a:extLst>
              <a:ext uri="{FF2B5EF4-FFF2-40B4-BE49-F238E27FC236}">
                <a16:creationId xmlns:a16="http://schemas.microsoft.com/office/drawing/2014/main" id="{6DA64066-7679-E232-760F-8CC927BF0019}"/>
              </a:ext>
            </a:extLst>
          </p:cNvPr>
          <p:cNvSpPr txBox="1"/>
          <p:nvPr/>
        </p:nvSpPr>
        <p:spPr>
          <a:xfrm>
            <a:off x="5006652" y="6425082"/>
            <a:ext cx="8478416" cy="261610"/>
          </a:xfrm>
          <a:prstGeom prst="rect">
            <a:avLst/>
          </a:prstGeom>
          <a:noFill/>
        </p:spPr>
        <p:txBody>
          <a:bodyPr wrap="square">
            <a:spAutoFit/>
          </a:bodyPr>
          <a:lstStyle/>
          <a:p>
            <a:r>
              <a:rPr lang="en-US" sz="1100" b="0" i="0" dirty="0">
                <a:solidFill>
                  <a:schemeClr val="bg1"/>
                </a:solidFill>
                <a:effectLst/>
              </a:rPr>
              <a:t>Miller NR, Newman NJ, editors. Walsh &amp; Hoyt’s Clinical Neuro-Ophthalmology. 6th ed. Lippincott Williams &amp; Wilkins; 2005.</a:t>
            </a:r>
            <a:endParaRPr lang="en-US" sz="1100" dirty="0">
              <a:solidFill>
                <a:schemeClr val="bg1"/>
              </a:solidFill>
            </a:endParaRPr>
          </a:p>
        </p:txBody>
      </p:sp>
      <p:pic>
        <p:nvPicPr>
          <p:cNvPr id="5" name="Picture 4">
            <a:extLst>
              <a:ext uri="{FF2B5EF4-FFF2-40B4-BE49-F238E27FC236}">
                <a16:creationId xmlns:a16="http://schemas.microsoft.com/office/drawing/2014/main" id="{964CF781-A2A6-33E5-AC9F-63F7B0CBA7D3}"/>
              </a:ext>
            </a:extLst>
          </p:cNvPr>
          <p:cNvPicPr>
            <a:picLocks noChangeAspect="1"/>
          </p:cNvPicPr>
          <p:nvPr/>
        </p:nvPicPr>
        <p:blipFill>
          <a:blip r:embed="rId5"/>
          <a:stretch>
            <a:fillRect/>
          </a:stretch>
        </p:blipFill>
        <p:spPr>
          <a:xfrm>
            <a:off x="620241" y="135095"/>
            <a:ext cx="5782187" cy="6200775"/>
          </a:xfrm>
          <a:prstGeom prst="rect">
            <a:avLst/>
          </a:prstGeom>
        </p:spPr>
      </p:pic>
      <p:pic>
        <p:nvPicPr>
          <p:cNvPr id="4" name="Recorded Sound">
            <a:hlinkClick r:id="" action="ppaction://media"/>
            <a:extLst>
              <a:ext uri="{FF2B5EF4-FFF2-40B4-BE49-F238E27FC236}">
                <a16:creationId xmlns:a16="http://schemas.microsoft.com/office/drawing/2014/main" id="{F2BF11ED-EE6A-6C22-8BA5-BD4EF68BE9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273932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3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08CB42-1F55-FA49-B1C1-F1D3F9EDFFF0}"/>
              </a:ext>
            </a:extLst>
          </p:cNvPr>
          <p:cNvSpPr>
            <a:spLocks noGrp="1"/>
          </p:cNvSpPr>
          <p:nvPr>
            <p:ph idx="1"/>
          </p:nvPr>
        </p:nvSpPr>
        <p:spPr>
          <a:xfrm>
            <a:off x="699645" y="1419860"/>
            <a:ext cx="11614344" cy="4351338"/>
          </a:xfrm>
        </p:spPr>
        <p:txBody>
          <a:bodyPr>
            <a:normAutofit/>
          </a:bodyPr>
          <a:lstStyle/>
          <a:p>
            <a:r>
              <a:rPr lang="en-US" dirty="0">
                <a:latin typeface="+mn-lt"/>
              </a:rPr>
              <a:t>Physiologic response from </a:t>
            </a:r>
            <a:r>
              <a:rPr lang="en-US" b="1" dirty="0">
                <a:solidFill>
                  <a:schemeClr val="accent1"/>
                </a:solidFill>
                <a:latin typeface="+mn-lt"/>
              </a:rPr>
              <a:t>ectopic hormone secretion</a:t>
            </a:r>
            <a:r>
              <a:rPr lang="en-US" b="1" dirty="0">
                <a:solidFill>
                  <a:srgbClr val="00B0F0"/>
                </a:solidFill>
                <a:latin typeface="+mn-lt"/>
              </a:rPr>
              <a:t> </a:t>
            </a:r>
            <a:r>
              <a:rPr lang="en-US" dirty="0">
                <a:latin typeface="+mn-lt"/>
              </a:rPr>
              <a:t>or</a:t>
            </a:r>
            <a:r>
              <a:rPr lang="en-US" dirty="0">
                <a:solidFill>
                  <a:schemeClr val="bg1"/>
                </a:solidFill>
                <a:latin typeface="+mn-lt"/>
              </a:rPr>
              <a:t> </a:t>
            </a:r>
            <a:r>
              <a:rPr lang="en-US" b="1" dirty="0">
                <a:solidFill>
                  <a:schemeClr val="accent1"/>
                </a:solidFill>
                <a:latin typeface="+mn-lt"/>
              </a:rPr>
              <a:t>autoimmune response to cancer-associated antigens</a:t>
            </a:r>
          </a:p>
          <a:p>
            <a:endParaRPr lang="en-US" b="1" dirty="0">
              <a:solidFill>
                <a:schemeClr val="accent1"/>
              </a:solidFill>
              <a:latin typeface="+mn-lt"/>
            </a:endParaRPr>
          </a:p>
          <a:p>
            <a:r>
              <a:rPr lang="en-US" dirty="0">
                <a:latin typeface="+mn-lt"/>
              </a:rPr>
              <a:t>Host generates </a:t>
            </a:r>
            <a:r>
              <a:rPr lang="en-US" b="1" dirty="0">
                <a:solidFill>
                  <a:schemeClr val="accent1"/>
                </a:solidFill>
                <a:latin typeface="+mn-lt"/>
              </a:rPr>
              <a:t>antibodies to tumor antigens that cross react with normal human antigens</a:t>
            </a:r>
          </a:p>
          <a:p>
            <a:endParaRPr lang="en-US" dirty="0">
              <a:solidFill>
                <a:schemeClr val="bg1"/>
              </a:solidFill>
              <a:latin typeface="+mn-lt"/>
            </a:endParaRPr>
          </a:p>
          <a:p>
            <a:r>
              <a:rPr lang="en-US" b="1" dirty="0">
                <a:solidFill>
                  <a:schemeClr val="accent1"/>
                </a:solidFill>
                <a:latin typeface="+mn-lt"/>
              </a:rPr>
              <a:t>8% of cancers </a:t>
            </a:r>
            <a:r>
              <a:rPr lang="en-US" dirty="0">
                <a:latin typeface="+mn-lt"/>
              </a:rPr>
              <a:t>are associated with PNS</a:t>
            </a:r>
          </a:p>
          <a:p>
            <a:pPr marL="0" indent="0">
              <a:buNone/>
            </a:pPr>
            <a:endParaRPr lang="en-US" dirty="0">
              <a:latin typeface="+mn-lt"/>
            </a:endParaRPr>
          </a:p>
          <a:p>
            <a:r>
              <a:rPr lang="en-US" dirty="0">
                <a:latin typeface="+mn-lt"/>
              </a:rPr>
              <a:t>Most commonly from </a:t>
            </a:r>
            <a:r>
              <a:rPr lang="en-US" b="1" dirty="0">
                <a:solidFill>
                  <a:schemeClr val="accent1"/>
                </a:solidFill>
                <a:latin typeface="+mn-lt"/>
              </a:rPr>
              <a:t>small cell lung cancer</a:t>
            </a:r>
          </a:p>
          <a:p>
            <a:endParaRPr lang="en-US" dirty="0">
              <a:solidFill>
                <a:schemeClr val="bg1"/>
              </a:solidFill>
              <a:latin typeface="+mn-lt"/>
            </a:endParaRPr>
          </a:p>
          <a:p>
            <a:endParaRPr lang="en-US" dirty="0">
              <a:solidFill>
                <a:schemeClr val="bg1"/>
              </a:solidFill>
              <a:latin typeface="+mn-lt"/>
            </a:endParaRPr>
          </a:p>
          <a:p>
            <a:endParaRPr lang="en-US" dirty="0">
              <a:solidFill>
                <a:schemeClr val="bg1"/>
              </a:solidFill>
              <a:latin typeface="+mn-lt"/>
            </a:endParaRPr>
          </a:p>
          <a:p>
            <a:endParaRPr lang="en-US" dirty="0">
              <a:solidFill>
                <a:schemeClr val="bg1"/>
              </a:solidFill>
              <a:latin typeface="+mn-lt"/>
            </a:endParaRPr>
          </a:p>
        </p:txBody>
      </p:sp>
      <p:sp>
        <p:nvSpPr>
          <p:cNvPr id="5" name="Title 1">
            <a:extLst>
              <a:ext uri="{FF2B5EF4-FFF2-40B4-BE49-F238E27FC236}">
                <a16:creationId xmlns:a16="http://schemas.microsoft.com/office/drawing/2014/main" id="{C1FD4F8F-C047-4C7F-AEF9-DFB5199F44C4}"/>
              </a:ext>
            </a:extLst>
          </p:cNvPr>
          <p:cNvSpPr txBox="1">
            <a:spLocks/>
          </p:cNvSpPr>
          <p:nvPr/>
        </p:nvSpPr>
        <p:spPr>
          <a:xfrm>
            <a:off x="990600" y="11599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dirty="0">
                <a:latin typeface="+mn-lt"/>
              </a:rPr>
              <a:t>Paraneoplastic syndromes (PNS)</a:t>
            </a:r>
          </a:p>
        </p:txBody>
      </p:sp>
      <p:sp>
        <p:nvSpPr>
          <p:cNvPr id="6" name="TextBox 5">
            <a:extLst>
              <a:ext uri="{FF2B5EF4-FFF2-40B4-BE49-F238E27FC236}">
                <a16:creationId xmlns:a16="http://schemas.microsoft.com/office/drawing/2014/main" id="{41152D00-D4FC-6AEE-5B94-892EB3845480}"/>
              </a:ext>
            </a:extLst>
          </p:cNvPr>
          <p:cNvSpPr txBox="1"/>
          <p:nvPr/>
        </p:nvSpPr>
        <p:spPr>
          <a:xfrm>
            <a:off x="4996206" y="6596390"/>
            <a:ext cx="8029280" cy="261610"/>
          </a:xfrm>
          <a:prstGeom prst="rect">
            <a:avLst/>
          </a:prstGeom>
          <a:noFill/>
        </p:spPr>
        <p:txBody>
          <a:bodyPr wrap="square">
            <a:spAutoFit/>
          </a:bodyPr>
          <a:lstStyle/>
          <a:p>
            <a:r>
              <a:rPr lang="en-US" sz="1100" b="0" i="0" dirty="0">
                <a:solidFill>
                  <a:schemeClr val="bg1"/>
                </a:solidFill>
                <a:effectLst/>
                <a:latin typeface="BlinkMacSystemFont"/>
              </a:rPr>
              <a:t>Darnell RB, Posner JB. Paraneoplastic syndromes involving the nervous system. </a:t>
            </a:r>
            <a:r>
              <a:rPr lang="en-US" sz="1100" b="0" i="1" dirty="0">
                <a:solidFill>
                  <a:schemeClr val="bg1"/>
                </a:solidFill>
                <a:effectLst/>
                <a:latin typeface="BlinkMacSystemFont"/>
              </a:rPr>
              <a:t>N </a:t>
            </a:r>
            <a:r>
              <a:rPr lang="en-US" sz="1100" b="0" i="1" dirty="0" err="1">
                <a:solidFill>
                  <a:schemeClr val="bg1"/>
                </a:solidFill>
                <a:effectLst/>
                <a:latin typeface="BlinkMacSystemFont"/>
              </a:rPr>
              <a:t>Engl</a:t>
            </a:r>
            <a:r>
              <a:rPr lang="en-US" sz="1100" b="0" i="1" dirty="0">
                <a:solidFill>
                  <a:schemeClr val="bg1"/>
                </a:solidFill>
                <a:effectLst/>
                <a:latin typeface="BlinkMacSystemFont"/>
              </a:rPr>
              <a:t> J Med</a:t>
            </a:r>
            <a:r>
              <a:rPr lang="en-US" sz="1100" b="0" i="0" dirty="0">
                <a:solidFill>
                  <a:schemeClr val="bg1"/>
                </a:solidFill>
                <a:effectLst/>
                <a:latin typeface="BlinkMacSystemFont"/>
              </a:rPr>
              <a:t>. 2003 Oct 16;349(16):1543-54. </a:t>
            </a:r>
            <a:endParaRPr lang="en-US" sz="1100" dirty="0">
              <a:solidFill>
                <a:schemeClr val="bg1"/>
              </a:solidFill>
            </a:endParaRPr>
          </a:p>
        </p:txBody>
      </p:sp>
      <p:pic>
        <p:nvPicPr>
          <p:cNvPr id="2" name="Recorded Sound">
            <a:hlinkClick r:id="" action="ppaction://media"/>
            <a:extLst>
              <a:ext uri="{FF2B5EF4-FFF2-40B4-BE49-F238E27FC236}">
                <a16:creationId xmlns:a16="http://schemas.microsoft.com/office/drawing/2014/main" id="{D2D2F30B-83C7-4CCE-84F6-1029875A03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0"/>
            <a:ext cx="609600" cy="609600"/>
          </a:xfrm>
          <a:prstGeom prst="rect">
            <a:avLst/>
          </a:prstGeom>
        </p:spPr>
      </p:pic>
    </p:spTree>
    <p:extLst>
      <p:ext uri="{BB962C8B-B14F-4D97-AF65-F5344CB8AC3E}">
        <p14:creationId xmlns:p14="http://schemas.microsoft.com/office/powerpoint/2010/main" val="334580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7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4BE4F-6569-8D1A-1D2E-BCADBF255D5E}"/>
              </a:ext>
            </a:extLst>
          </p:cNvPr>
          <p:cNvSpPr>
            <a:spLocks noGrp="1"/>
          </p:cNvSpPr>
          <p:nvPr>
            <p:ph type="title"/>
          </p:nvPr>
        </p:nvSpPr>
        <p:spPr>
          <a:xfrm>
            <a:off x="533400" y="2216785"/>
            <a:ext cx="3893820" cy="1325563"/>
          </a:xfrm>
        </p:spPr>
        <p:txBody>
          <a:bodyPr>
            <a:normAutofit fontScale="90000"/>
          </a:bodyPr>
          <a:lstStyle/>
          <a:p>
            <a:r>
              <a:rPr lang="en-US" b="1" dirty="0">
                <a:solidFill>
                  <a:schemeClr val="bg1"/>
                </a:solidFill>
                <a:latin typeface="+mn-lt"/>
              </a:rPr>
              <a:t>Ophthalmic Manifestations of PNS</a:t>
            </a:r>
            <a:endParaRPr lang="en-US" dirty="0"/>
          </a:p>
        </p:txBody>
      </p:sp>
      <p:graphicFrame>
        <p:nvGraphicFramePr>
          <p:cNvPr id="5" name="Table 4">
            <a:extLst>
              <a:ext uri="{FF2B5EF4-FFF2-40B4-BE49-F238E27FC236}">
                <a16:creationId xmlns:a16="http://schemas.microsoft.com/office/drawing/2014/main" id="{97B8F744-5E03-BFC7-E7D3-45610B1DEFB5}"/>
              </a:ext>
            </a:extLst>
          </p:cNvPr>
          <p:cNvGraphicFramePr>
            <a:graphicFrameLocks noGrp="1"/>
          </p:cNvGraphicFramePr>
          <p:nvPr>
            <p:extLst>
              <p:ext uri="{D42A27DB-BD31-4B8C-83A1-F6EECF244321}">
                <p14:modId xmlns:p14="http://schemas.microsoft.com/office/powerpoint/2010/main" val="773004455"/>
              </p:ext>
            </p:extLst>
          </p:nvPr>
        </p:nvGraphicFramePr>
        <p:xfrm>
          <a:off x="4982904" y="246127"/>
          <a:ext cx="7149548" cy="6211763"/>
        </p:xfrm>
        <a:graphic>
          <a:graphicData uri="http://schemas.openxmlformats.org/drawingml/2006/table">
            <a:tbl>
              <a:tblPr>
                <a:tableStyleId>{FABFCF23-3B69-468F-B69F-88F6DE6A72F2}</a:tableStyleId>
              </a:tblPr>
              <a:tblGrid>
                <a:gridCol w="1457330">
                  <a:extLst>
                    <a:ext uri="{9D8B030D-6E8A-4147-A177-3AD203B41FA5}">
                      <a16:colId xmlns:a16="http://schemas.microsoft.com/office/drawing/2014/main" val="734015115"/>
                    </a:ext>
                  </a:extLst>
                </a:gridCol>
                <a:gridCol w="1735432">
                  <a:extLst>
                    <a:ext uri="{9D8B030D-6E8A-4147-A177-3AD203B41FA5}">
                      <a16:colId xmlns:a16="http://schemas.microsoft.com/office/drawing/2014/main" val="549500507"/>
                    </a:ext>
                  </a:extLst>
                </a:gridCol>
                <a:gridCol w="1596598">
                  <a:extLst>
                    <a:ext uri="{9D8B030D-6E8A-4147-A177-3AD203B41FA5}">
                      <a16:colId xmlns:a16="http://schemas.microsoft.com/office/drawing/2014/main" val="1104018643"/>
                    </a:ext>
                  </a:extLst>
                </a:gridCol>
                <a:gridCol w="2360188">
                  <a:extLst>
                    <a:ext uri="{9D8B030D-6E8A-4147-A177-3AD203B41FA5}">
                      <a16:colId xmlns:a16="http://schemas.microsoft.com/office/drawing/2014/main" val="1380763846"/>
                    </a:ext>
                  </a:extLst>
                </a:gridCol>
              </a:tblGrid>
              <a:tr h="240084">
                <a:tc>
                  <a:txBody>
                    <a:bodyPr/>
                    <a:lstStyle/>
                    <a:p>
                      <a:pPr algn="ctr"/>
                      <a:r>
                        <a:rPr lang="en-US" sz="1400" b="1" dirty="0">
                          <a:effectLst/>
                        </a:rPr>
                        <a:t>Antibody</a:t>
                      </a:r>
                      <a:endParaRPr lang="en-US" sz="1400" dirty="0">
                        <a:effectLst/>
                        <a:latin typeface="+mn-lt"/>
                      </a:endParaRPr>
                    </a:p>
                  </a:txBody>
                  <a:tcPr marL="42246" marR="42246" marT="21123" marB="21123" anchor="ctr"/>
                </a:tc>
                <a:tc>
                  <a:txBody>
                    <a:bodyPr/>
                    <a:lstStyle/>
                    <a:p>
                      <a:pPr algn="ctr"/>
                      <a:r>
                        <a:rPr lang="en-US" sz="1400" b="1" dirty="0">
                          <a:effectLst/>
                        </a:rPr>
                        <a:t>Ophthalmic Findings</a:t>
                      </a:r>
                      <a:endParaRPr lang="en-US" sz="1400" dirty="0">
                        <a:effectLst/>
                        <a:latin typeface="+mn-lt"/>
                      </a:endParaRPr>
                    </a:p>
                  </a:txBody>
                  <a:tcPr marL="42246" marR="42246" marT="21123" marB="21123" anchor="ctr"/>
                </a:tc>
                <a:tc>
                  <a:txBody>
                    <a:bodyPr/>
                    <a:lstStyle/>
                    <a:p>
                      <a:pPr algn="ctr"/>
                      <a:r>
                        <a:rPr lang="en-US" sz="1400" b="1" dirty="0">
                          <a:effectLst/>
                        </a:rPr>
                        <a:t>Associated cancers</a:t>
                      </a:r>
                      <a:endParaRPr lang="en-US" sz="1400" dirty="0">
                        <a:effectLst/>
                        <a:latin typeface="+mn-lt"/>
                      </a:endParaRPr>
                    </a:p>
                  </a:txBody>
                  <a:tcPr marL="42246" marR="42246" marT="21123" marB="21123" anchor="ctr"/>
                </a:tc>
                <a:tc>
                  <a:txBody>
                    <a:bodyPr/>
                    <a:lstStyle/>
                    <a:p>
                      <a:pPr algn="ctr"/>
                      <a:r>
                        <a:rPr lang="en-US" sz="1400" b="1" dirty="0">
                          <a:effectLst/>
                        </a:rPr>
                        <a:t>Associated disorders</a:t>
                      </a:r>
                      <a:endParaRPr lang="en-US" sz="1400" dirty="0">
                        <a:effectLst/>
                        <a:latin typeface="+mn-lt"/>
                      </a:endParaRPr>
                    </a:p>
                  </a:txBody>
                  <a:tcPr marL="42246" marR="42246" marT="21123" marB="21123" anchor="ctr"/>
                </a:tc>
                <a:extLst>
                  <a:ext uri="{0D108BD9-81ED-4DB2-BD59-A6C34878D82A}">
                    <a16:rowId xmlns:a16="http://schemas.microsoft.com/office/drawing/2014/main" val="1901831505"/>
                  </a:ext>
                </a:extLst>
              </a:tr>
              <a:tr h="678117">
                <a:tc>
                  <a:txBody>
                    <a:bodyPr/>
                    <a:lstStyle/>
                    <a:p>
                      <a:r>
                        <a:rPr lang="en-US" sz="1600" dirty="0">
                          <a:solidFill>
                            <a:srgbClr val="00B0F0"/>
                          </a:solidFill>
                          <a:effectLst/>
                        </a:rPr>
                        <a:t>Alpha-enolase</a:t>
                      </a:r>
                      <a:endParaRPr lang="en-US" sz="1600" dirty="0">
                        <a:solidFill>
                          <a:srgbClr val="00B0F0"/>
                        </a:solidFill>
                        <a:effectLst/>
                        <a:latin typeface="+mn-lt"/>
                      </a:endParaRPr>
                    </a:p>
                  </a:txBody>
                  <a:tcPr marL="42246" marR="42246" marT="21123" marB="21123" anchor="ctr"/>
                </a:tc>
                <a:tc>
                  <a:txBody>
                    <a:bodyPr/>
                    <a:lstStyle/>
                    <a:p>
                      <a:r>
                        <a:rPr lang="en-US" sz="1100" dirty="0">
                          <a:effectLst/>
                        </a:rPr>
                        <a:t>Decreased acuity</a:t>
                      </a:r>
                    </a:p>
                    <a:p>
                      <a:r>
                        <a:rPr lang="en-US" sz="1100" dirty="0">
                          <a:effectLst/>
                        </a:rPr>
                        <a:t>Central cone dysfunction</a:t>
                      </a:r>
                    </a:p>
                    <a:p>
                      <a:r>
                        <a:rPr lang="en-US" sz="1100" dirty="0">
                          <a:effectLst/>
                        </a:rPr>
                        <a:t>Optic nerve pallor</a:t>
                      </a:r>
                      <a:endParaRPr lang="en-US" sz="1100" dirty="0">
                        <a:effectLst/>
                        <a:latin typeface="+mn-lt"/>
                      </a:endParaRPr>
                    </a:p>
                  </a:txBody>
                  <a:tcPr marL="42246" marR="42246" marT="21123" marB="21123" anchor="ctr"/>
                </a:tc>
                <a:tc>
                  <a:txBody>
                    <a:bodyPr/>
                    <a:lstStyle/>
                    <a:p>
                      <a:r>
                        <a:rPr lang="en-US" sz="1100">
                          <a:effectLst/>
                        </a:rPr>
                        <a:t>Skin</a:t>
                      </a:r>
                    </a:p>
                    <a:p>
                      <a:r>
                        <a:rPr lang="en-US" sz="1100">
                          <a:effectLst/>
                        </a:rPr>
                        <a:t>Cervical</a:t>
                      </a:r>
                    </a:p>
                    <a:p>
                      <a:r>
                        <a:rPr lang="en-US" sz="1100">
                          <a:effectLst/>
                        </a:rPr>
                        <a:t>Ovarian</a:t>
                      </a:r>
                    </a:p>
                    <a:p>
                      <a:r>
                        <a:rPr lang="en-US" sz="1100">
                          <a:effectLst/>
                        </a:rPr>
                        <a:t>Breast</a:t>
                      </a:r>
                      <a:endParaRPr lang="en-US" sz="1100">
                        <a:effectLst/>
                        <a:latin typeface="+mn-lt"/>
                      </a:endParaRPr>
                    </a:p>
                  </a:txBody>
                  <a:tcPr marL="42246" marR="42246" marT="21123" marB="21123" anchor="ctr"/>
                </a:tc>
                <a:tc>
                  <a:txBody>
                    <a:bodyPr/>
                    <a:lstStyle/>
                    <a:p>
                      <a:r>
                        <a:rPr lang="en-US" sz="1100" dirty="0">
                          <a:effectLst/>
                        </a:rPr>
                        <a:t>Cancer Associated Retinopathy</a:t>
                      </a:r>
                      <a:endParaRPr lang="en-US" sz="1100" dirty="0">
                        <a:effectLst/>
                        <a:latin typeface="+mn-lt"/>
                      </a:endParaRPr>
                    </a:p>
                  </a:txBody>
                  <a:tcPr marL="42246" marR="42246" marT="21123" marB="21123" anchor="ctr"/>
                </a:tc>
                <a:extLst>
                  <a:ext uri="{0D108BD9-81ED-4DB2-BD59-A6C34878D82A}">
                    <a16:rowId xmlns:a16="http://schemas.microsoft.com/office/drawing/2014/main" val="1874249376"/>
                  </a:ext>
                </a:extLst>
              </a:tr>
              <a:tr h="495791">
                <a:tc>
                  <a:txBody>
                    <a:bodyPr/>
                    <a:lstStyle/>
                    <a:p>
                      <a:r>
                        <a:rPr lang="en-US" sz="1600">
                          <a:solidFill>
                            <a:srgbClr val="00B0F0"/>
                          </a:solidFill>
                          <a:effectLst/>
                        </a:rPr>
                        <a:t>Anti-AChR/striational</a:t>
                      </a:r>
                      <a:endParaRPr lang="en-US" sz="1600">
                        <a:solidFill>
                          <a:srgbClr val="00B0F0"/>
                        </a:solidFill>
                        <a:effectLst/>
                        <a:latin typeface="+mn-lt"/>
                      </a:endParaRPr>
                    </a:p>
                  </a:txBody>
                  <a:tcPr marL="42246" marR="42246" marT="21123" marB="21123" anchor="ctr"/>
                </a:tc>
                <a:tc>
                  <a:txBody>
                    <a:bodyPr/>
                    <a:lstStyle/>
                    <a:p>
                      <a:r>
                        <a:rPr lang="en-US" sz="1100" dirty="0">
                          <a:effectLst/>
                        </a:rPr>
                        <a:t>Diplopia</a:t>
                      </a:r>
                    </a:p>
                    <a:p>
                      <a:r>
                        <a:rPr lang="en-US" sz="1100" dirty="0">
                          <a:effectLst/>
                        </a:rPr>
                        <a:t>Ptosis</a:t>
                      </a:r>
                      <a:endParaRPr lang="en-US" sz="1100" dirty="0">
                        <a:effectLst/>
                        <a:latin typeface="+mn-lt"/>
                      </a:endParaRPr>
                    </a:p>
                  </a:txBody>
                  <a:tcPr marL="42246" marR="42246" marT="21123" marB="21123" anchor="ctr"/>
                </a:tc>
                <a:tc>
                  <a:txBody>
                    <a:bodyPr/>
                    <a:lstStyle/>
                    <a:p>
                      <a:r>
                        <a:rPr lang="en-US" sz="1100">
                          <a:effectLst/>
                        </a:rPr>
                        <a:t>Thymoma</a:t>
                      </a:r>
                      <a:endParaRPr lang="en-US" sz="1100">
                        <a:effectLst/>
                        <a:latin typeface="+mn-lt"/>
                      </a:endParaRPr>
                    </a:p>
                  </a:txBody>
                  <a:tcPr marL="42246" marR="42246" marT="21123" marB="21123" anchor="ctr"/>
                </a:tc>
                <a:tc>
                  <a:txBody>
                    <a:bodyPr/>
                    <a:lstStyle/>
                    <a:p>
                      <a:r>
                        <a:rPr lang="en-US" sz="1100" dirty="0">
                          <a:effectLst/>
                        </a:rPr>
                        <a:t>Myasthenia Gravis</a:t>
                      </a:r>
                      <a:endParaRPr lang="en-US" sz="1100" dirty="0">
                        <a:effectLst/>
                        <a:latin typeface="+mn-lt"/>
                      </a:endParaRPr>
                    </a:p>
                  </a:txBody>
                  <a:tcPr marL="42246" marR="42246" marT="21123" marB="21123" anchor="ctr"/>
                </a:tc>
                <a:extLst>
                  <a:ext uri="{0D108BD9-81ED-4DB2-BD59-A6C34878D82A}">
                    <a16:rowId xmlns:a16="http://schemas.microsoft.com/office/drawing/2014/main" val="3648117069"/>
                  </a:ext>
                </a:extLst>
              </a:tr>
              <a:tr h="361033">
                <a:tc>
                  <a:txBody>
                    <a:bodyPr/>
                    <a:lstStyle/>
                    <a:p>
                      <a:r>
                        <a:rPr lang="en-US" sz="1600">
                          <a:solidFill>
                            <a:srgbClr val="00B0F0"/>
                          </a:solidFill>
                          <a:effectLst/>
                        </a:rPr>
                        <a:t>Anti-CRMP5</a:t>
                      </a:r>
                      <a:endParaRPr lang="en-US" sz="1600">
                        <a:solidFill>
                          <a:srgbClr val="00B0F0"/>
                        </a:solidFill>
                        <a:effectLst/>
                        <a:latin typeface="+mn-lt"/>
                      </a:endParaRPr>
                    </a:p>
                  </a:txBody>
                  <a:tcPr marL="42246" marR="42246" marT="21123" marB="21123" anchor="ctr"/>
                </a:tc>
                <a:tc>
                  <a:txBody>
                    <a:bodyPr/>
                    <a:lstStyle/>
                    <a:p>
                      <a:r>
                        <a:rPr lang="en-US" sz="1100" dirty="0">
                          <a:effectLst/>
                        </a:rPr>
                        <a:t>Optic disc edema</a:t>
                      </a:r>
                    </a:p>
                    <a:p>
                      <a:r>
                        <a:rPr lang="en-US" sz="1100" dirty="0">
                          <a:effectLst/>
                        </a:rPr>
                        <a:t>Optic atrophy</a:t>
                      </a:r>
                      <a:endParaRPr lang="en-US" sz="1100" dirty="0">
                        <a:effectLst/>
                        <a:latin typeface="+mn-lt"/>
                      </a:endParaRPr>
                    </a:p>
                  </a:txBody>
                  <a:tcPr marL="42246" marR="42246" marT="21123" marB="21123" anchor="ctr"/>
                </a:tc>
                <a:tc>
                  <a:txBody>
                    <a:bodyPr/>
                    <a:lstStyle/>
                    <a:p>
                      <a:r>
                        <a:rPr lang="en-US" sz="1100" dirty="0">
                          <a:effectLst/>
                        </a:rPr>
                        <a:t>Small Cell Lung Cancer</a:t>
                      </a:r>
                    </a:p>
                    <a:p>
                      <a:r>
                        <a:rPr lang="en-US" sz="1100" dirty="0">
                          <a:effectLst/>
                        </a:rPr>
                        <a:t>Thymoma</a:t>
                      </a:r>
                      <a:endParaRPr lang="en-US" sz="1100" dirty="0">
                        <a:effectLst/>
                        <a:latin typeface="+mn-lt"/>
                      </a:endParaRPr>
                    </a:p>
                  </a:txBody>
                  <a:tcPr marL="42246" marR="42246" marT="21123" marB="21123" anchor="ctr"/>
                </a:tc>
                <a:tc>
                  <a:txBody>
                    <a:bodyPr/>
                    <a:lstStyle/>
                    <a:p>
                      <a:r>
                        <a:rPr lang="en-US" sz="1100" dirty="0">
                          <a:effectLst/>
                        </a:rPr>
                        <a:t>Paraneoplastic Optic Neuropathy</a:t>
                      </a:r>
                      <a:endParaRPr lang="en-US" sz="1100" dirty="0">
                        <a:effectLst/>
                        <a:latin typeface="+mn-lt"/>
                      </a:endParaRPr>
                    </a:p>
                  </a:txBody>
                  <a:tcPr marL="42246" marR="42246" marT="21123" marB="21123" anchor="ctr"/>
                </a:tc>
                <a:extLst>
                  <a:ext uri="{0D108BD9-81ED-4DB2-BD59-A6C34878D82A}">
                    <a16:rowId xmlns:a16="http://schemas.microsoft.com/office/drawing/2014/main" val="191842716"/>
                  </a:ext>
                </a:extLst>
              </a:tr>
              <a:tr h="669518">
                <a:tc>
                  <a:txBody>
                    <a:bodyPr/>
                    <a:lstStyle/>
                    <a:p>
                      <a:r>
                        <a:rPr lang="en-US" sz="1600" dirty="0">
                          <a:solidFill>
                            <a:srgbClr val="00B0F0"/>
                          </a:solidFill>
                          <a:effectLst/>
                        </a:rPr>
                        <a:t>Anti-GAD</a:t>
                      </a:r>
                      <a:endParaRPr lang="en-US" sz="1600" dirty="0">
                        <a:solidFill>
                          <a:srgbClr val="00B0F0"/>
                        </a:solidFill>
                        <a:effectLst/>
                        <a:latin typeface="+mn-lt"/>
                      </a:endParaRPr>
                    </a:p>
                  </a:txBody>
                  <a:tcPr marL="42246" marR="42246" marT="21123" marB="21123" anchor="ctr"/>
                </a:tc>
                <a:tc>
                  <a:txBody>
                    <a:bodyPr/>
                    <a:lstStyle/>
                    <a:p>
                      <a:r>
                        <a:rPr lang="en-US" sz="1100">
                          <a:effectLst/>
                        </a:rPr>
                        <a:t>Ptosis</a:t>
                      </a:r>
                    </a:p>
                    <a:p>
                      <a:r>
                        <a:rPr lang="en-US" sz="1100">
                          <a:effectLst/>
                        </a:rPr>
                        <a:t>Ophthalmoplegia</a:t>
                      </a:r>
                      <a:endParaRPr lang="en-US" sz="1100">
                        <a:effectLst/>
                        <a:latin typeface="+mn-lt"/>
                      </a:endParaRPr>
                    </a:p>
                  </a:txBody>
                  <a:tcPr marL="42246" marR="42246" marT="21123" marB="21123" anchor="ctr"/>
                </a:tc>
                <a:tc>
                  <a:txBody>
                    <a:bodyPr/>
                    <a:lstStyle/>
                    <a:p>
                      <a:r>
                        <a:rPr lang="en-US" sz="1100" dirty="0">
                          <a:effectLst/>
                        </a:rPr>
                        <a:t>Breast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Small Cell Lung Cancer</a:t>
                      </a:r>
                      <a:endParaRPr lang="en-US" sz="1100" dirty="0">
                        <a:effectLst/>
                        <a:latin typeface="+mn-lt"/>
                      </a:endParaRPr>
                    </a:p>
                  </a:txBody>
                  <a:tcPr marL="42246" marR="42246" marT="21123" marB="21123" anchor="ctr"/>
                </a:tc>
                <a:tc>
                  <a:txBody>
                    <a:bodyPr/>
                    <a:lstStyle/>
                    <a:p>
                      <a:r>
                        <a:rPr lang="en-US" sz="1100" dirty="0">
                          <a:effectLst/>
                        </a:rPr>
                        <a:t>Stiff Person Syndrome</a:t>
                      </a:r>
                    </a:p>
                    <a:p>
                      <a:r>
                        <a:rPr lang="en-US" sz="1100" dirty="0">
                          <a:effectLst/>
                        </a:rPr>
                        <a:t>Cerebellar ataxia</a:t>
                      </a:r>
                    </a:p>
                    <a:p>
                      <a:r>
                        <a:rPr lang="en-US" sz="1100" dirty="0">
                          <a:effectLst/>
                        </a:rPr>
                        <a:t>Autoimmune Related Retinopathy and Optic Neuropathy</a:t>
                      </a:r>
                      <a:endParaRPr lang="en-US" sz="1100" dirty="0">
                        <a:effectLst/>
                        <a:latin typeface="+mn-lt"/>
                      </a:endParaRPr>
                    </a:p>
                  </a:txBody>
                  <a:tcPr marL="42246" marR="42246" marT="21123" marB="21123" anchor="ctr"/>
                </a:tc>
                <a:extLst>
                  <a:ext uri="{0D108BD9-81ED-4DB2-BD59-A6C34878D82A}">
                    <a16:rowId xmlns:a16="http://schemas.microsoft.com/office/drawing/2014/main" val="2989485465"/>
                  </a:ext>
                </a:extLst>
              </a:tr>
              <a:tr h="361033">
                <a:tc>
                  <a:txBody>
                    <a:bodyPr/>
                    <a:lstStyle/>
                    <a:p>
                      <a:r>
                        <a:rPr lang="en-US" sz="1600">
                          <a:solidFill>
                            <a:srgbClr val="00B0F0"/>
                          </a:solidFill>
                          <a:effectLst/>
                        </a:rPr>
                        <a:t>Anti-Hu</a:t>
                      </a:r>
                      <a:endParaRPr lang="en-US" sz="1600">
                        <a:solidFill>
                          <a:srgbClr val="00B0F0"/>
                        </a:solidFill>
                        <a:effectLst/>
                        <a:latin typeface="+mn-lt"/>
                      </a:endParaRPr>
                    </a:p>
                  </a:txBody>
                  <a:tcPr marL="42246" marR="42246" marT="21123" marB="21123" anchor="ctr"/>
                </a:tc>
                <a:tc>
                  <a:txBody>
                    <a:bodyPr/>
                    <a:lstStyle/>
                    <a:p>
                      <a:r>
                        <a:rPr lang="en-US" sz="1100" dirty="0">
                          <a:effectLst/>
                        </a:rPr>
                        <a:t>Tonic pupil</a:t>
                      </a:r>
                    </a:p>
                    <a:p>
                      <a:r>
                        <a:rPr lang="en-US" sz="1100" dirty="0">
                          <a:effectLst/>
                        </a:rPr>
                        <a:t>Ophthalmoplegia</a:t>
                      </a:r>
                      <a:endParaRPr lang="en-US" sz="1100" dirty="0">
                        <a:effectLst/>
                        <a:latin typeface="+mn-lt"/>
                      </a:endParaRPr>
                    </a:p>
                  </a:txBody>
                  <a:tcPr marL="42246" marR="42246" marT="21123" marB="2112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Small Cell Lung Cancer</a:t>
                      </a:r>
                      <a:endParaRPr lang="en-US" sz="1100" dirty="0">
                        <a:effectLst/>
                        <a:latin typeface="+mn-lt"/>
                      </a:endParaRPr>
                    </a:p>
                  </a:txBody>
                  <a:tcPr marL="42246" marR="42246" marT="21123" marB="21123" anchor="ctr"/>
                </a:tc>
                <a:tc>
                  <a:txBody>
                    <a:bodyPr/>
                    <a:lstStyle/>
                    <a:p>
                      <a:r>
                        <a:rPr lang="en-US" sz="1100" dirty="0">
                          <a:effectLst/>
                        </a:rPr>
                        <a:t>Encephalomyelitis</a:t>
                      </a:r>
                    </a:p>
                    <a:p>
                      <a:r>
                        <a:rPr lang="en-US" sz="1100" dirty="0">
                          <a:effectLst/>
                        </a:rPr>
                        <a:t>Lambert Eaton Myasthenic Syndrome</a:t>
                      </a:r>
                      <a:endParaRPr lang="en-US" sz="1100" dirty="0">
                        <a:effectLst/>
                        <a:latin typeface="+mn-lt"/>
                      </a:endParaRPr>
                    </a:p>
                  </a:txBody>
                  <a:tcPr marL="42246" marR="42246" marT="21123" marB="21123" anchor="ctr"/>
                </a:tc>
                <a:extLst>
                  <a:ext uri="{0D108BD9-81ED-4DB2-BD59-A6C34878D82A}">
                    <a16:rowId xmlns:a16="http://schemas.microsoft.com/office/drawing/2014/main" val="2039179925"/>
                  </a:ext>
                </a:extLst>
              </a:tr>
              <a:tr h="361033">
                <a:tc>
                  <a:txBody>
                    <a:bodyPr/>
                    <a:lstStyle/>
                    <a:p>
                      <a:r>
                        <a:rPr lang="en-US" sz="1600">
                          <a:solidFill>
                            <a:srgbClr val="00B0F0"/>
                          </a:solidFill>
                          <a:effectLst/>
                        </a:rPr>
                        <a:t>Anti-Ma2</a:t>
                      </a:r>
                      <a:endParaRPr lang="en-US" sz="1600">
                        <a:solidFill>
                          <a:srgbClr val="00B0F0"/>
                        </a:solidFill>
                        <a:effectLst/>
                        <a:latin typeface="+mn-lt"/>
                      </a:endParaRPr>
                    </a:p>
                  </a:txBody>
                  <a:tcPr marL="42246" marR="42246" marT="21123" marB="21123" anchor="ctr"/>
                </a:tc>
                <a:tc>
                  <a:txBody>
                    <a:bodyPr/>
                    <a:lstStyle/>
                    <a:p>
                      <a:r>
                        <a:rPr lang="en-US" sz="1100">
                          <a:effectLst/>
                        </a:rPr>
                        <a:t>Vertical gaze paresis</a:t>
                      </a:r>
                    </a:p>
                    <a:p>
                      <a:r>
                        <a:rPr lang="en-US" sz="1100">
                          <a:effectLst/>
                        </a:rPr>
                        <a:t>Ophthalmoplegia</a:t>
                      </a:r>
                      <a:endParaRPr lang="en-US" sz="1100">
                        <a:effectLst/>
                        <a:latin typeface="+mn-lt"/>
                      </a:endParaRPr>
                    </a:p>
                  </a:txBody>
                  <a:tcPr marL="42246" marR="42246" marT="21123" marB="21123" anchor="ctr"/>
                </a:tc>
                <a:tc>
                  <a:txBody>
                    <a:bodyPr/>
                    <a:lstStyle/>
                    <a:p>
                      <a:r>
                        <a:rPr lang="en-US" sz="1100" dirty="0">
                          <a:effectLst/>
                        </a:rPr>
                        <a:t>Testicular</a:t>
                      </a:r>
                      <a:endParaRPr lang="en-US" sz="1100" dirty="0">
                        <a:effectLst/>
                        <a:latin typeface="+mn-lt"/>
                      </a:endParaRPr>
                    </a:p>
                  </a:txBody>
                  <a:tcPr marL="42246" marR="42246" marT="21123" marB="21123" anchor="ctr"/>
                </a:tc>
                <a:tc>
                  <a:txBody>
                    <a:bodyPr/>
                    <a:lstStyle/>
                    <a:p>
                      <a:r>
                        <a:rPr lang="en-US" sz="1100">
                          <a:effectLst/>
                        </a:rPr>
                        <a:t>Encephalitis</a:t>
                      </a:r>
                      <a:endParaRPr lang="en-US" sz="1100">
                        <a:effectLst/>
                        <a:latin typeface="+mn-lt"/>
                      </a:endParaRPr>
                    </a:p>
                  </a:txBody>
                  <a:tcPr marL="42246" marR="42246" marT="21123" marB="21123" anchor="ctr"/>
                </a:tc>
                <a:extLst>
                  <a:ext uri="{0D108BD9-81ED-4DB2-BD59-A6C34878D82A}">
                    <a16:rowId xmlns:a16="http://schemas.microsoft.com/office/drawing/2014/main" val="3424897018"/>
                  </a:ext>
                </a:extLst>
              </a:tr>
              <a:tr h="519575">
                <a:tc>
                  <a:txBody>
                    <a:bodyPr/>
                    <a:lstStyle/>
                    <a:p>
                      <a:r>
                        <a:rPr lang="en-US" sz="1600">
                          <a:solidFill>
                            <a:srgbClr val="00B0F0"/>
                          </a:solidFill>
                          <a:effectLst/>
                        </a:rPr>
                        <a:t>Anti-NMDA</a:t>
                      </a:r>
                      <a:endParaRPr lang="en-US" sz="1600">
                        <a:solidFill>
                          <a:srgbClr val="00B0F0"/>
                        </a:solidFill>
                        <a:effectLst/>
                        <a:latin typeface="+mn-lt"/>
                      </a:endParaRPr>
                    </a:p>
                  </a:txBody>
                  <a:tcPr marL="42246" marR="42246" marT="21123" marB="21123" anchor="ctr"/>
                </a:tc>
                <a:tc>
                  <a:txBody>
                    <a:bodyPr/>
                    <a:lstStyle/>
                    <a:p>
                      <a:r>
                        <a:rPr lang="en-US" sz="1100">
                          <a:effectLst/>
                        </a:rPr>
                        <a:t>Mild visual dysfunction</a:t>
                      </a:r>
                    </a:p>
                    <a:p>
                      <a:r>
                        <a:rPr lang="en-US" sz="1100">
                          <a:effectLst/>
                        </a:rPr>
                        <a:t>Decreased acuity</a:t>
                      </a:r>
                      <a:endParaRPr lang="en-US" sz="1100">
                        <a:effectLst/>
                        <a:latin typeface="+mn-lt"/>
                      </a:endParaRPr>
                    </a:p>
                  </a:txBody>
                  <a:tcPr marL="42246" marR="42246" marT="21123" marB="21123" anchor="ctr"/>
                </a:tc>
                <a:tc>
                  <a:txBody>
                    <a:bodyPr/>
                    <a:lstStyle/>
                    <a:p>
                      <a:r>
                        <a:rPr lang="en-US" sz="1100" dirty="0">
                          <a:effectLst/>
                        </a:rPr>
                        <a:t>Ovarian teratoma</a:t>
                      </a:r>
                    </a:p>
                    <a:p>
                      <a:r>
                        <a:rPr lang="en-US" sz="1100" dirty="0">
                          <a:effectLst/>
                        </a:rPr>
                        <a:t>Small Cell Lung Cancer</a:t>
                      </a:r>
                    </a:p>
                    <a:p>
                      <a:r>
                        <a:rPr lang="en-US" sz="1100" dirty="0">
                          <a:effectLst/>
                        </a:rPr>
                        <a:t>Testicular</a:t>
                      </a:r>
                      <a:endParaRPr lang="en-US" sz="1100" dirty="0">
                        <a:effectLst/>
                        <a:latin typeface="+mn-lt"/>
                      </a:endParaRPr>
                    </a:p>
                  </a:txBody>
                  <a:tcPr marL="42246" marR="42246" marT="21123" marB="21123" anchor="ctr"/>
                </a:tc>
                <a:tc>
                  <a:txBody>
                    <a:bodyPr/>
                    <a:lstStyle/>
                    <a:p>
                      <a:r>
                        <a:rPr lang="en-US" sz="1100" dirty="0">
                          <a:effectLst/>
                        </a:rPr>
                        <a:t>HSV Encephalitis</a:t>
                      </a:r>
                    </a:p>
                    <a:p>
                      <a:r>
                        <a:rPr lang="en-US" sz="1100" dirty="0">
                          <a:effectLst/>
                        </a:rPr>
                        <a:t>Optic Neuritis</a:t>
                      </a:r>
                      <a:endParaRPr lang="en-US" sz="1100" dirty="0">
                        <a:effectLst/>
                        <a:latin typeface="+mn-lt"/>
                      </a:endParaRPr>
                    </a:p>
                  </a:txBody>
                  <a:tcPr marL="42246" marR="42246" marT="21123" marB="21123" anchor="ctr"/>
                </a:tc>
                <a:extLst>
                  <a:ext uri="{0D108BD9-81ED-4DB2-BD59-A6C34878D82A}">
                    <a16:rowId xmlns:a16="http://schemas.microsoft.com/office/drawing/2014/main" val="3864982628"/>
                  </a:ext>
                </a:extLst>
              </a:tr>
              <a:tr h="361033">
                <a:tc>
                  <a:txBody>
                    <a:bodyPr/>
                    <a:lstStyle/>
                    <a:p>
                      <a:r>
                        <a:rPr lang="en-US" sz="1600">
                          <a:solidFill>
                            <a:srgbClr val="00B0F0"/>
                          </a:solidFill>
                          <a:effectLst/>
                        </a:rPr>
                        <a:t>Anti-PCA-2</a:t>
                      </a:r>
                      <a:endParaRPr lang="en-US" sz="1600">
                        <a:solidFill>
                          <a:srgbClr val="00B0F0"/>
                        </a:solidFill>
                        <a:effectLst/>
                        <a:latin typeface="+mn-lt"/>
                      </a:endParaRPr>
                    </a:p>
                  </a:txBody>
                  <a:tcPr marL="42246" marR="42246" marT="21123" marB="21123" anchor="ctr"/>
                </a:tc>
                <a:tc>
                  <a:txBody>
                    <a:bodyPr/>
                    <a:lstStyle/>
                    <a:p>
                      <a:r>
                        <a:rPr lang="fr-FR" sz="1100">
                          <a:effectLst/>
                        </a:rPr>
                        <a:t>Optic disc edema</a:t>
                      </a:r>
                    </a:p>
                    <a:p>
                      <a:r>
                        <a:rPr lang="fr-FR" sz="1100">
                          <a:effectLst/>
                        </a:rPr>
                        <a:t>Large vitreous cells</a:t>
                      </a:r>
                      <a:endParaRPr lang="fr-FR" sz="1100">
                        <a:effectLst/>
                        <a:latin typeface="+mn-lt"/>
                      </a:endParaRPr>
                    </a:p>
                  </a:txBody>
                  <a:tcPr marL="42246" marR="42246" marT="21123" marB="21123" anchor="ctr"/>
                </a:tc>
                <a:tc>
                  <a:txBody>
                    <a:bodyPr/>
                    <a:lstStyle/>
                    <a:p>
                      <a:r>
                        <a:rPr lang="en-US" sz="1100" dirty="0">
                          <a:effectLst/>
                        </a:rPr>
                        <a:t>Small Cell Lung Cancer</a:t>
                      </a:r>
                      <a:endParaRPr lang="en-US" sz="1100" dirty="0">
                        <a:effectLst/>
                        <a:latin typeface="+mn-lt"/>
                      </a:endParaRPr>
                    </a:p>
                  </a:txBody>
                  <a:tcPr marL="42246" marR="42246" marT="21123" marB="21123" anchor="ctr"/>
                </a:tc>
                <a:tc>
                  <a:txBody>
                    <a:bodyPr/>
                    <a:lstStyle/>
                    <a:p>
                      <a:r>
                        <a:rPr lang="en-US" sz="1100" dirty="0">
                          <a:effectLst/>
                        </a:rPr>
                        <a:t>Optic Neuritis</a:t>
                      </a:r>
                      <a:endParaRPr lang="en-US" sz="1100" dirty="0">
                        <a:effectLst/>
                        <a:latin typeface="+mn-lt"/>
                      </a:endParaRPr>
                    </a:p>
                  </a:txBody>
                  <a:tcPr marL="42246" marR="42246" marT="21123" marB="21123" anchor="ctr"/>
                </a:tc>
                <a:extLst>
                  <a:ext uri="{0D108BD9-81ED-4DB2-BD59-A6C34878D82A}">
                    <a16:rowId xmlns:a16="http://schemas.microsoft.com/office/drawing/2014/main" val="3697338492"/>
                  </a:ext>
                </a:extLst>
              </a:tr>
              <a:tr h="361033">
                <a:tc>
                  <a:txBody>
                    <a:bodyPr/>
                    <a:lstStyle/>
                    <a:p>
                      <a:r>
                        <a:rPr lang="en-US" sz="1600">
                          <a:solidFill>
                            <a:srgbClr val="00B0F0"/>
                          </a:solidFill>
                          <a:effectLst/>
                        </a:rPr>
                        <a:t>Anti-recoverin</a:t>
                      </a:r>
                      <a:endParaRPr lang="en-US" sz="1600">
                        <a:solidFill>
                          <a:srgbClr val="00B0F0"/>
                        </a:solidFill>
                        <a:effectLst/>
                        <a:latin typeface="+mn-lt"/>
                      </a:endParaRPr>
                    </a:p>
                  </a:txBody>
                  <a:tcPr marL="42246" marR="42246" marT="21123" marB="21123" anchor="ctr"/>
                </a:tc>
                <a:tc>
                  <a:txBody>
                    <a:bodyPr/>
                    <a:lstStyle/>
                    <a:p>
                      <a:r>
                        <a:rPr lang="en-US" sz="1100">
                          <a:effectLst/>
                        </a:rPr>
                        <a:t>Progressive vision loss OU</a:t>
                      </a:r>
                      <a:endParaRPr lang="en-US" sz="1100">
                        <a:effectLst/>
                        <a:latin typeface="+mn-lt"/>
                      </a:endParaRPr>
                    </a:p>
                  </a:txBody>
                  <a:tcPr marL="42246" marR="42246" marT="21123" marB="21123" anchor="ctr"/>
                </a:tc>
                <a:tc>
                  <a:txBody>
                    <a:bodyPr/>
                    <a:lstStyle/>
                    <a:p>
                      <a:r>
                        <a:rPr lang="en-US" sz="1100" dirty="0">
                          <a:effectLst/>
                        </a:rPr>
                        <a:t>Small Cell Lung Cancer</a:t>
                      </a:r>
                      <a:endParaRPr lang="en-US" sz="1100" dirty="0">
                        <a:effectLst/>
                        <a:latin typeface="+mn-lt"/>
                      </a:endParaRPr>
                    </a:p>
                  </a:txBody>
                  <a:tcPr marL="42246" marR="42246" marT="21123" marB="21123" anchor="ctr"/>
                </a:tc>
                <a:tc>
                  <a:txBody>
                    <a:bodyPr/>
                    <a:lstStyle/>
                    <a:p>
                      <a:r>
                        <a:rPr lang="en-US" sz="1100" dirty="0">
                          <a:effectLst/>
                        </a:rPr>
                        <a:t>Cancer Associated Retinopathy </a:t>
                      </a:r>
                      <a:endParaRPr lang="en-US" sz="1100" dirty="0">
                        <a:effectLst/>
                        <a:latin typeface="+mn-lt"/>
                      </a:endParaRPr>
                    </a:p>
                  </a:txBody>
                  <a:tcPr marL="42246" marR="42246" marT="21123" marB="21123" anchor="ctr"/>
                </a:tc>
                <a:extLst>
                  <a:ext uri="{0D108BD9-81ED-4DB2-BD59-A6C34878D82A}">
                    <a16:rowId xmlns:a16="http://schemas.microsoft.com/office/drawing/2014/main" val="2862445067"/>
                  </a:ext>
                </a:extLst>
              </a:tr>
              <a:tr h="519575">
                <a:tc>
                  <a:txBody>
                    <a:bodyPr/>
                    <a:lstStyle/>
                    <a:p>
                      <a:r>
                        <a:rPr lang="en-US" sz="1600">
                          <a:solidFill>
                            <a:srgbClr val="00B0F0"/>
                          </a:solidFill>
                          <a:effectLst/>
                        </a:rPr>
                        <a:t>Anti-Ri</a:t>
                      </a:r>
                      <a:endParaRPr lang="en-US" sz="1600">
                        <a:solidFill>
                          <a:srgbClr val="00B0F0"/>
                        </a:solidFill>
                        <a:effectLst/>
                        <a:latin typeface="+mn-lt"/>
                      </a:endParaRPr>
                    </a:p>
                  </a:txBody>
                  <a:tcPr marL="42246" marR="42246" marT="21123" marB="21123" anchor="ctr"/>
                </a:tc>
                <a:tc>
                  <a:txBody>
                    <a:bodyPr/>
                    <a:lstStyle/>
                    <a:p>
                      <a:r>
                        <a:rPr lang="en-US" sz="1100" dirty="0">
                          <a:effectLst/>
                        </a:rPr>
                        <a:t>Eye movement disorders</a:t>
                      </a:r>
                    </a:p>
                    <a:p>
                      <a:r>
                        <a:rPr lang="en-US" sz="1100" dirty="0">
                          <a:effectLst/>
                        </a:rPr>
                        <a:t>Ptosis</a:t>
                      </a:r>
                      <a:endParaRPr lang="en-US" sz="1100" dirty="0">
                        <a:effectLst/>
                        <a:latin typeface="+mn-lt"/>
                      </a:endParaRPr>
                    </a:p>
                  </a:txBody>
                  <a:tcPr marL="42246" marR="42246" marT="21123" marB="21123" anchor="ctr"/>
                </a:tc>
                <a:tc>
                  <a:txBody>
                    <a:bodyPr/>
                    <a:lstStyle/>
                    <a:p>
                      <a:r>
                        <a:rPr lang="en-US" sz="1100" dirty="0">
                          <a:effectLst/>
                        </a:rPr>
                        <a:t>Breast</a:t>
                      </a:r>
                    </a:p>
                    <a:p>
                      <a:r>
                        <a:rPr lang="en-US" sz="1100" dirty="0">
                          <a:effectLst/>
                        </a:rPr>
                        <a:t>Small Cell Lung Cancer</a:t>
                      </a:r>
                      <a:endParaRPr lang="en-US" sz="1100" dirty="0">
                        <a:effectLst/>
                        <a:latin typeface="+mn-lt"/>
                      </a:endParaRPr>
                    </a:p>
                  </a:txBody>
                  <a:tcPr marL="42246" marR="42246" marT="21123" marB="21123" anchor="ctr"/>
                </a:tc>
                <a:tc>
                  <a:txBody>
                    <a:bodyPr/>
                    <a:lstStyle/>
                    <a:p>
                      <a:r>
                        <a:rPr lang="en-US" sz="1100" dirty="0">
                          <a:effectLst/>
                        </a:rPr>
                        <a:t>Opsoclonus-Myoclonus Syndrome</a:t>
                      </a:r>
                    </a:p>
                    <a:p>
                      <a:r>
                        <a:rPr lang="en-US" sz="1100" dirty="0">
                          <a:effectLst/>
                        </a:rPr>
                        <a:t>Ataxia</a:t>
                      </a:r>
                      <a:endParaRPr lang="en-US" sz="1100" dirty="0">
                        <a:effectLst/>
                        <a:latin typeface="+mn-lt"/>
                      </a:endParaRPr>
                    </a:p>
                  </a:txBody>
                  <a:tcPr marL="42246" marR="42246" marT="21123" marB="21123" anchor="ctr"/>
                </a:tc>
                <a:extLst>
                  <a:ext uri="{0D108BD9-81ED-4DB2-BD59-A6C34878D82A}">
                    <a16:rowId xmlns:a16="http://schemas.microsoft.com/office/drawing/2014/main" val="268408832"/>
                  </a:ext>
                </a:extLst>
              </a:tr>
              <a:tr h="519575">
                <a:tc>
                  <a:txBody>
                    <a:bodyPr/>
                    <a:lstStyle/>
                    <a:p>
                      <a:r>
                        <a:rPr lang="en-US" sz="1600">
                          <a:solidFill>
                            <a:srgbClr val="00B0F0"/>
                          </a:solidFill>
                          <a:effectLst/>
                        </a:rPr>
                        <a:t>Anti-Yo</a:t>
                      </a:r>
                      <a:endParaRPr lang="en-US" sz="1600">
                        <a:solidFill>
                          <a:srgbClr val="00B0F0"/>
                        </a:solidFill>
                        <a:effectLst/>
                        <a:latin typeface="+mn-lt"/>
                      </a:endParaRPr>
                    </a:p>
                  </a:txBody>
                  <a:tcPr marL="42246" marR="42246" marT="21123" marB="21123" anchor="ctr"/>
                </a:tc>
                <a:tc>
                  <a:txBody>
                    <a:bodyPr/>
                    <a:lstStyle/>
                    <a:p>
                      <a:r>
                        <a:rPr lang="en-US" sz="1100" dirty="0">
                          <a:effectLst/>
                        </a:rPr>
                        <a:t>Ptosis</a:t>
                      </a:r>
                    </a:p>
                    <a:p>
                      <a:r>
                        <a:rPr lang="en-US" sz="1100" dirty="0">
                          <a:effectLst/>
                        </a:rPr>
                        <a:t>Oscillopsia</a:t>
                      </a:r>
                    </a:p>
                    <a:p>
                      <a:r>
                        <a:rPr lang="en-US" sz="1100" dirty="0">
                          <a:effectLst/>
                        </a:rPr>
                        <a:t>Nystagmus</a:t>
                      </a:r>
                      <a:endParaRPr lang="en-US" sz="1100" dirty="0">
                        <a:effectLst/>
                        <a:latin typeface="+mn-lt"/>
                      </a:endParaRPr>
                    </a:p>
                  </a:txBody>
                  <a:tcPr marL="42246" marR="42246" marT="21123" marB="21123" anchor="ctr"/>
                </a:tc>
                <a:tc>
                  <a:txBody>
                    <a:bodyPr/>
                    <a:lstStyle/>
                    <a:p>
                      <a:r>
                        <a:rPr lang="en-US" sz="1100">
                          <a:effectLst/>
                        </a:rPr>
                        <a:t>Ovarian</a:t>
                      </a:r>
                    </a:p>
                    <a:p>
                      <a:r>
                        <a:rPr lang="en-US" sz="1100">
                          <a:effectLst/>
                        </a:rPr>
                        <a:t>Breast</a:t>
                      </a:r>
                      <a:endParaRPr lang="en-US" sz="1100">
                        <a:effectLst/>
                        <a:latin typeface="+mn-lt"/>
                      </a:endParaRPr>
                    </a:p>
                  </a:txBody>
                  <a:tcPr marL="42246" marR="42246" marT="21123" marB="21123" anchor="ctr"/>
                </a:tc>
                <a:tc>
                  <a:txBody>
                    <a:bodyPr/>
                    <a:lstStyle/>
                    <a:p>
                      <a:r>
                        <a:rPr lang="en-US" sz="1100" dirty="0">
                          <a:effectLst/>
                        </a:rPr>
                        <a:t>Opsoclonus-Myoclonus Syndrome</a:t>
                      </a:r>
                    </a:p>
                    <a:p>
                      <a:r>
                        <a:rPr lang="en-US" sz="1100" dirty="0">
                          <a:effectLst/>
                        </a:rPr>
                        <a:t>Paraneoplastic Cerebellar Degeneration</a:t>
                      </a:r>
                      <a:endParaRPr lang="en-US" sz="1100" dirty="0">
                        <a:effectLst/>
                        <a:latin typeface="+mn-lt"/>
                      </a:endParaRPr>
                    </a:p>
                  </a:txBody>
                  <a:tcPr marL="42246" marR="42246" marT="21123" marB="21123" anchor="ctr"/>
                </a:tc>
                <a:extLst>
                  <a:ext uri="{0D108BD9-81ED-4DB2-BD59-A6C34878D82A}">
                    <a16:rowId xmlns:a16="http://schemas.microsoft.com/office/drawing/2014/main" val="1567062199"/>
                  </a:ext>
                </a:extLst>
              </a:tr>
              <a:tr h="519575">
                <a:tc>
                  <a:txBody>
                    <a:bodyPr/>
                    <a:lstStyle/>
                    <a:p>
                      <a:r>
                        <a:rPr lang="en-US" sz="1600" dirty="0">
                          <a:solidFill>
                            <a:srgbClr val="00B0F0"/>
                          </a:solidFill>
                          <a:effectLst/>
                        </a:rPr>
                        <a:t>VGCCA</a:t>
                      </a:r>
                      <a:endParaRPr lang="en-US" sz="1600" dirty="0">
                        <a:solidFill>
                          <a:srgbClr val="00B0F0"/>
                        </a:solidFill>
                        <a:effectLst/>
                        <a:latin typeface="+mn-lt"/>
                      </a:endParaRPr>
                    </a:p>
                  </a:txBody>
                  <a:tcPr marL="42246" marR="42246" marT="21123" marB="21123" anchor="ctr"/>
                </a:tc>
                <a:tc>
                  <a:txBody>
                    <a:bodyPr/>
                    <a:lstStyle/>
                    <a:p>
                      <a:r>
                        <a:rPr lang="en-US" sz="1100" dirty="0">
                          <a:effectLst/>
                        </a:rPr>
                        <a:t>Mild dry eye</a:t>
                      </a:r>
                    </a:p>
                    <a:p>
                      <a:r>
                        <a:rPr lang="en-US" sz="1100" dirty="0">
                          <a:effectLst/>
                        </a:rPr>
                        <a:t>Ocular motor abnormalities</a:t>
                      </a:r>
                      <a:endParaRPr lang="en-US" sz="1100" dirty="0">
                        <a:effectLst/>
                        <a:latin typeface="+mn-lt"/>
                      </a:endParaRPr>
                    </a:p>
                  </a:txBody>
                  <a:tcPr marL="42246" marR="42246" marT="21123" marB="21123" anchor="ctr"/>
                </a:tc>
                <a:tc>
                  <a:txBody>
                    <a:bodyPr/>
                    <a:lstStyle/>
                    <a:p>
                      <a:r>
                        <a:rPr lang="en-US" sz="1100" dirty="0">
                          <a:effectLst/>
                        </a:rPr>
                        <a:t>Small Cell Lung Cancer</a:t>
                      </a:r>
                    </a:p>
                    <a:p>
                      <a:r>
                        <a:rPr lang="en-US" sz="1100" dirty="0">
                          <a:effectLst/>
                        </a:rPr>
                        <a:t>Non-SCLC</a:t>
                      </a:r>
                      <a:endParaRPr lang="en-US" sz="1100" dirty="0">
                        <a:effectLst/>
                        <a:latin typeface="+mn-lt"/>
                      </a:endParaRPr>
                    </a:p>
                  </a:txBody>
                  <a:tcPr marL="42246" marR="42246" marT="21123" marB="21123"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effectLst/>
                        </a:rPr>
                        <a:t>Lambert Eaton Myasthenic Syndrome</a:t>
                      </a:r>
                    </a:p>
                    <a:p>
                      <a:r>
                        <a:rPr lang="en-US" sz="1100" dirty="0">
                          <a:effectLst/>
                        </a:rPr>
                        <a:t>Cerebellar degeneration</a:t>
                      </a:r>
                      <a:endParaRPr lang="en-US" sz="1100" dirty="0">
                        <a:effectLst/>
                        <a:latin typeface="+mn-lt"/>
                      </a:endParaRPr>
                    </a:p>
                  </a:txBody>
                  <a:tcPr marL="42246" marR="42246" marT="21123" marB="21123" anchor="ctr"/>
                </a:tc>
                <a:extLst>
                  <a:ext uri="{0D108BD9-81ED-4DB2-BD59-A6C34878D82A}">
                    <a16:rowId xmlns:a16="http://schemas.microsoft.com/office/drawing/2014/main" val="892413634"/>
                  </a:ext>
                </a:extLst>
              </a:tr>
            </a:tbl>
          </a:graphicData>
        </a:graphic>
      </p:graphicFrame>
      <p:sp>
        <p:nvSpPr>
          <p:cNvPr id="8" name="Rectangle 7">
            <a:extLst>
              <a:ext uri="{FF2B5EF4-FFF2-40B4-BE49-F238E27FC236}">
                <a16:creationId xmlns:a16="http://schemas.microsoft.com/office/drawing/2014/main" id="{D1C31339-B613-9EA0-62EB-D377AEF960F9}"/>
              </a:ext>
            </a:extLst>
          </p:cNvPr>
          <p:cNvSpPr/>
          <p:nvPr/>
        </p:nvSpPr>
        <p:spPr>
          <a:xfrm>
            <a:off x="4933956" y="5905819"/>
            <a:ext cx="7258044" cy="599916"/>
          </a:xfrm>
          <a:prstGeom prst="rect">
            <a:avLst/>
          </a:prstGeom>
          <a:solidFill>
            <a:srgbClr val="92D050">
              <a:alpha val="30980"/>
            </a:srgbClr>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538B012-CF51-F65C-854C-12D5F2CDC4C6}"/>
              </a:ext>
            </a:extLst>
          </p:cNvPr>
          <p:cNvSpPr txBox="1"/>
          <p:nvPr/>
        </p:nvSpPr>
        <p:spPr>
          <a:xfrm>
            <a:off x="4133985" y="6457890"/>
            <a:ext cx="7998467" cy="400110"/>
          </a:xfrm>
          <a:prstGeom prst="rect">
            <a:avLst/>
          </a:prstGeom>
          <a:noFill/>
        </p:spPr>
        <p:txBody>
          <a:bodyPr wrap="square">
            <a:spAutoFit/>
          </a:bodyPr>
          <a:lstStyle/>
          <a:p>
            <a:r>
              <a:rPr lang="en-US" sz="1000" dirty="0">
                <a:solidFill>
                  <a:schemeClr val="bg1"/>
                </a:solidFill>
                <a:effectLst/>
              </a:rPr>
              <a:t>Lee M. Ophthalmologic Manifestations of Paraneoplastic Syndromes - </a:t>
            </a:r>
            <a:r>
              <a:rPr lang="en-US" sz="1000" dirty="0" err="1">
                <a:solidFill>
                  <a:schemeClr val="bg1"/>
                </a:solidFill>
                <a:effectLst/>
              </a:rPr>
              <a:t>EyeWiki</a:t>
            </a:r>
            <a:r>
              <a:rPr lang="en-US" sz="1000" dirty="0">
                <a:solidFill>
                  <a:schemeClr val="bg1"/>
                </a:solidFill>
                <a:effectLst/>
              </a:rPr>
              <a:t>. eyewiki.aao.org. Published October 20, 2021. Accessed August 2, 2022. https://eyewiki.aao.org/Ophthalmologic_Manifestations_of_Paraneoplastic_Syndromes</a:t>
            </a:r>
          </a:p>
        </p:txBody>
      </p:sp>
      <p:pic>
        <p:nvPicPr>
          <p:cNvPr id="3" name="Recorded Sound">
            <a:hlinkClick r:id="" action="ppaction://media"/>
            <a:extLst>
              <a:ext uri="{FF2B5EF4-FFF2-40B4-BE49-F238E27FC236}">
                <a16:creationId xmlns:a16="http://schemas.microsoft.com/office/drawing/2014/main" id="{D3FF83A9-9042-9A0E-3942-8A7AA91302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0"/>
            <a:ext cx="609600" cy="609600"/>
          </a:xfrm>
          <a:prstGeom prst="rect">
            <a:avLst/>
          </a:prstGeom>
        </p:spPr>
      </p:pic>
    </p:spTree>
    <p:extLst>
      <p:ext uri="{BB962C8B-B14F-4D97-AF65-F5344CB8AC3E}">
        <p14:creationId xmlns:p14="http://schemas.microsoft.com/office/powerpoint/2010/main" val="35634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5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C840C4-BCA6-5E07-81B7-BC87F4F26447}"/>
              </a:ext>
            </a:extLst>
          </p:cNvPr>
          <p:cNvSpPr txBox="1">
            <a:spLocks/>
          </p:cNvSpPr>
          <p:nvPr/>
        </p:nvSpPr>
        <p:spPr>
          <a:xfrm>
            <a:off x="1798674" y="2233211"/>
            <a:ext cx="429732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endParaRPr lang="en-US" dirty="0"/>
          </a:p>
        </p:txBody>
      </p:sp>
      <p:sp>
        <p:nvSpPr>
          <p:cNvPr id="6" name="Title 5">
            <a:extLst>
              <a:ext uri="{FF2B5EF4-FFF2-40B4-BE49-F238E27FC236}">
                <a16:creationId xmlns:a16="http://schemas.microsoft.com/office/drawing/2014/main" id="{DA42CB38-22F5-5ED9-84B6-3BE2EEBBCB23}"/>
              </a:ext>
            </a:extLst>
          </p:cNvPr>
          <p:cNvSpPr>
            <a:spLocks noGrp="1"/>
          </p:cNvSpPr>
          <p:nvPr>
            <p:ph type="title"/>
          </p:nvPr>
        </p:nvSpPr>
        <p:spPr/>
        <p:txBody>
          <a:bodyPr/>
          <a:lstStyle/>
          <a:p>
            <a:r>
              <a:rPr lang="en-US" dirty="0">
                <a:latin typeface="+mn-lt"/>
              </a:rPr>
              <a:t>DBN and Associated Antibodies</a:t>
            </a:r>
            <a:endParaRPr lang="en-US" dirty="0"/>
          </a:p>
        </p:txBody>
      </p:sp>
      <p:sp>
        <p:nvSpPr>
          <p:cNvPr id="7" name="Content Placeholder 2">
            <a:extLst>
              <a:ext uri="{FF2B5EF4-FFF2-40B4-BE49-F238E27FC236}">
                <a16:creationId xmlns:a16="http://schemas.microsoft.com/office/drawing/2014/main" id="{E53DE653-EC1A-B901-D05C-CADBD49A1191}"/>
              </a:ext>
            </a:extLst>
          </p:cNvPr>
          <p:cNvSpPr>
            <a:spLocks noGrp="1"/>
          </p:cNvSpPr>
          <p:nvPr>
            <p:ph idx="1"/>
          </p:nvPr>
        </p:nvSpPr>
        <p:spPr>
          <a:xfrm>
            <a:off x="699645" y="1662549"/>
            <a:ext cx="11614344" cy="4351338"/>
          </a:xfrm>
        </p:spPr>
        <p:txBody>
          <a:bodyPr>
            <a:normAutofit/>
          </a:bodyPr>
          <a:lstStyle/>
          <a:p>
            <a:r>
              <a:rPr lang="en-US" b="1" dirty="0">
                <a:latin typeface="+mn-lt"/>
              </a:rPr>
              <a:t>Anti-GAD</a:t>
            </a:r>
          </a:p>
          <a:p>
            <a:pPr lvl="1"/>
            <a:r>
              <a:rPr lang="en-US" dirty="0">
                <a:latin typeface="+mn-lt"/>
              </a:rPr>
              <a:t>Most common</a:t>
            </a:r>
          </a:p>
          <a:p>
            <a:r>
              <a:rPr lang="en-US" b="1" dirty="0">
                <a:latin typeface="+mn-lt"/>
              </a:rPr>
              <a:t>Anti-Hu, Anti-</a:t>
            </a:r>
            <a:r>
              <a:rPr lang="en-US" b="1" dirty="0" err="1">
                <a:latin typeface="+mn-lt"/>
              </a:rPr>
              <a:t>Yo</a:t>
            </a:r>
            <a:r>
              <a:rPr lang="en-US" b="1" dirty="0">
                <a:latin typeface="+mn-lt"/>
              </a:rPr>
              <a:t>, anti-VGCC</a:t>
            </a:r>
          </a:p>
          <a:p>
            <a:r>
              <a:rPr lang="en-US" b="1" dirty="0">
                <a:latin typeface="+mn-lt"/>
              </a:rPr>
              <a:t>Anti-Kelch11 </a:t>
            </a:r>
          </a:p>
          <a:p>
            <a:r>
              <a:rPr lang="en-US" b="1" dirty="0">
                <a:latin typeface="+mn-lt"/>
              </a:rPr>
              <a:t>Anti-CRMP5</a:t>
            </a:r>
          </a:p>
          <a:p>
            <a:pPr lvl="1"/>
            <a:r>
              <a:rPr lang="en-US" dirty="0">
                <a:latin typeface="+mn-lt"/>
              </a:rPr>
              <a:t>Associated with </a:t>
            </a:r>
            <a:r>
              <a:rPr lang="en-US" dirty="0" err="1">
                <a:latin typeface="+mn-lt"/>
              </a:rPr>
              <a:t>vitritis</a:t>
            </a:r>
            <a:r>
              <a:rPr lang="en-US" dirty="0">
                <a:latin typeface="+mn-lt"/>
              </a:rPr>
              <a:t>, retinitis, optic nerve edema without nerve enhancement</a:t>
            </a:r>
          </a:p>
          <a:p>
            <a:pPr marL="0" indent="0">
              <a:buNone/>
            </a:pPr>
            <a:endParaRPr lang="en-US" dirty="0">
              <a:latin typeface="+mn-lt"/>
            </a:endParaRPr>
          </a:p>
          <a:p>
            <a:endParaRPr lang="en-US" dirty="0">
              <a:latin typeface="+mn-lt"/>
            </a:endParaRPr>
          </a:p>
          <a:p>
            <a:endParaRPr lang="en-US" dirty="0">
              <a:latin typeface="+mn-lt"/>
            </a:endParaRPr>
          </a:p>
          <a:p>
            <a:endParaRPr lang="en-US" dirty="0">
              <a:latin typeface="+mn-lt"/>
            </a:endParaRPr>
          </a:p>
        </p:txBody>
      </p:sp>
      <p:sp>
        <p:nvSpPr>
          <p:cNvPr id="12" name="TextBox 11">
            <a:extLst>
              <a:ext uri="{FF2B5EF4-FFF2-40B4-BE49-F238E27FC236}">
                <a16:creationId xmlns:a16="http://schemas.microsoft.com/office/drawing/2014/main" id="{521F4197-9513-A7CA-9D4A-4523D58BA37A}"/>
              </a:ext>
            </a:extLst>
          </p:cNvPr>
          <p:cNvSpPr txBox="1"/>
          <p:nvPr/>
        </p:nvSpPr>
        <p:spPr>
          <a:xfrm>
            <a:off x="3219448" y="6267803"/>
            <a:ext cx="9513639" cy="400110"/>
          </a:xfrm>
          <a:prstGeom prst="rect">
            <a:avLst/>
          </a:prstGeom>
          <a:noFill/>
        </p:spPr>
        <p:txBody>
          <a:bodyPr wrap="square">
            <a:spAutoFit/>
          </a:bodyPr>
          <a:lstStyle/>
          <a:p>
            <a:r>
              <a:rPr lang="en-US" sz="1000" b="0" i="0" dirty="0">
                <a:solidFill>
                  <a:schemeClr val="bg1"/>
                </a:solidFill>
                <a:effectLst/>
                <a:latin typeface="BlinkMacSystemFont"/>
              </a:rPr>
              <a:t>Kattah JC, Eggers SD, Bach SE, et al. Paraneoplastic Progressive Downbeat Nystagmus, Ataxia and Sensorineural Hearing Loss due to the ANTI-Kelch-11 Protein Antibody. J Neuroophthalmol. 2021 Jun 1;41(2):261-265.</a:t>
            </a:r>
            <a:endParaRPr lang="en-US" sz="1000" dirty="0">
              <a:solidFill>
                <a:schemeClr val="bg1"/>
              </a:solidFill>
            </a:endParaRPr>
          </a:p>
        </p:txBody>
      </p:sp>
      <p:sp>
        <p:nvSpPr>
          <p:cNvPr id="15" name="TextBox 14">
            <a:extLst>
              <a:ext uri="{FF2B5EF4-FFF2-40B4-BE49-F238E27FC236}">
                <a16:creationId xmlns:a16="http://schemas.microsoft.com/office/drawing/2014/main" id="{C5EE8DFC-0504-DAF6-4E1F-2BBEA1D0462E}"/>
              </a:ext>
            </a:extLst>
          </p:cNvPr>
          <p:cNvSpPr txBox="1"/>
          <p:nvPr/>
        </p:nvSpPr>
        <p:spPr>
          <a:xfrm>
            <a:off x="5810249" y="6570108"/>
            <a:ext cx="8874919" cy="261610"/>
          </a:xfrm>
          <a:prstGeom prst="rect">
            <a:avLst/>
          </a:prstGeom>
          <a:noFill/>
        </p:spPr>
        <p:txBody>
          <a:bodyPr wrap="square">
            <a:spAutoFit/>
          </a:bodyPr>
          <a:lstStyle/>
          <a:p>
            <a:r>
              <a:rPr lang="en-US" sz="1050" b="0" i="0" dirty="0">
                <a:solidFill>
                  <a:schemeClr val="bg1"/>
                </a:solidFill>
                <a:effectLst/>
                <a:latin typeface="BlinkMacSystemFont"/>
              </a:rPr>
              <a:t>Wray SH, Dalmau J, et al. Paraneoplastic disorders of eye movements. Ann N Y </a:t>
            </a:r>
            <a:r>
              <a:rPr lang="en-US" sz="1050" b="0" i="0" dirty="0" err="1">
                <a:solidFill>
                  <a:schemeClr val="bg1"/>
                </a:solidFill>
                <a:effectLst/>
                <a:latin typeface="BlinkMacSystemFont"/>
              </a:rPr>
              <a:t>Acad</a:t>
            </a:r>
            <a:r>
              <a:rPr lang="en-US" sz="1050" b="0" i="0" dirty="0">
                <a:solidFill>
                  <a:schemeClr val="bg1"/>
                </a:solidFill>
                <a:effectLst/>
                <a:latin typeface="BlinkMacSystemFont"/>
              </a:rPr>
              <a:t> Sci. 2011 Sep;1233(1):279-84. </a:t>
            </a:r>
            <a:endParaRPr lang="en-US" sz="1050" dirty="0">
              <a:solidFill>
                <a:schemeClr val="bg1"/>
              </a:solidFill>
            </a:endParaRPr>
          </a:p>
        </p:txBody>
      </p:sp>
      <p:sp>
        <p:nvSpPr>
          <p:cNvPr id="17" name="TextBox 16">
            <a:extLst>
              <a:ext uri="{FF2B5EF4-FFF2-40B4-BE49-F238E27FC236}">
                <a16:creationId xmlns:a16="http://schemas.microsoft.com/office/drawing/2014/main" id="{C92DF7B3-4695-37E8-42F5-B9CFC6010184}"/>
              </a:ext>
            </a:extLst>
          </p:cNvPr>
          <p:cNvSpPr txBox="1"/>
          <p:nvPr/>
        </p:nvSpPr>
        <p:spPr>
          <a:xfrm>
            <a:off x="3676648" y="6013887"/>
            <a:ext cx="9134475" cy="253916"/>
          </a:xfrm>
          <a:prstGeom prst="rect">
            <a:avLst/>
          </a:prstGeom>
          <a:noFill/>
        </p:spPr>
        <p:txBody>
          <a:bodyPr wrap="square">
            <a:spAutoFit/>
          </a:bodyPr>
          <a:lstStyle/>
          <a:p>
            <a:r>
              <a:rPr lang="en-US" sz="1000" b="0" i="0" dirty="0">
                <a:solidFill>
                  <a:schemeClr val="bg1"/>
                </a:solidFill>
                <a:effectLst/>
                <a:latin typeface="BlinkMacSystemFont"/>
              </a:rPr>
              <a:t>Cohen DA, Bhatti MT, et al. </a:t>
            </a:r>
            <a:r>
              <a:rPr lang="en-US" sz="1000" b="0" i="0" dirty="0" err="1">
                <a:solidFill>
                  <a:schemeClr val="bg1"/>
                </a:solidFill>
                <a:effectLst/>
                <a:latin typeface="BlinkMacSystemFont"/>
              </a:rPr>
              <a:t>Collapsin</a:t>
            </a:r>
            <a:r>
              <a:rPr lang="en-US" sz="1000" b="0" i="0" dirty="0">
                <a:solidFill>
                  <a:schemeClr val="bg1"/>
                </a:solidFill>
                <a:effectLst/>
                <a:latin typeface="BlinkMacSystemFont"/>
              </a:rPr>
              <a:t> Response-Mediator Protein 5-Associated Retinitis, </a:t>
            </a:r>
            <a:r>
              <a:rPr lang="en-US" sz="1000" b="0" i="0" dirty="0" err="1">
                <a:solidFill>
                  <a:schemeClr val="bg1"/>
                </a:solidFill>
                <a:effectLst/>
                <a:latin typeface="BlinkMacSystemFont"/>
              </a:rPr>
              <a:t>Vitritis</a:t>
            </a:r>
            <a:r>
              <a:rPr lang="en-US" sz="1000" b="0" i="0" dirty="0">
                <a:solidFill>
                  <a:schemeClr val="bg1"/>
                </a:solidFill>
                <a:effectLst/>
                <a:latin typeface="BlinkMacSystemFont"/>
              </a:rPr>
              <a:t>, and Optic Disc Edema. Ophthalmology. 2020 Feb;127(2):221-229. </a:t>
            </a:r>
            <a:endParaRPr lang="en-US" sz="1000" dirty="0">
              <a:solidFill>
                <a:schemeClr val="bg1"/>
              </a:solidFill>
            </a:endParaRPr>
          </a:p>
        </p:txBody>
      </p:sp>
      <p:pic>
        <p:nvPicPr>
          <p:cNvPr id="2" name="Recorded Sound">
            <a:hlinkClick r:id="" action="ppaction://media"/>
            <a:extLst>
              <a:ext uri="{FF2B5EF4-FFF2-40B4-BE49-F238E27FC236}">
                <a16:creationId xmlns:a16="http://schemas.microsoft.com/office/drawing/2014/main" id="{6DB8BD0D-A325-DE65-A615-B0CD78F36A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0"/>
            <a:ext cx="609600" cy="609600"/>
          </a:xfrm>
          <a:prstGeom prst="rect">
            <a:avLst/>
          </a:prstGeom>
        </p:spPr>
      </p:pic>
    </p:spTree>
    <p:extLst>
      <p:ext uri="{BB962C8B-B14F-4D97-AF65-F5344CB8AC3E}">
        <p14:creationId xmlns:p14="http://schemas.microsoft.com/office/powerpoint/2010/main" val="11244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2C65-1A98-4145-9887-6A8C434678CB}"/>
              </a:ext>
            </a:extLst>
          </p:cNvPr>
          <p:cNvSpPr>
            <a:spLocks noGrp="1"/>
          </p:cNvSpPr>
          <p:nvPr>
            <p:ph type="title"/>
          </p:nvPr>
        </p:nvSpPr>
        <p:spPr>
          <a:xfrm>
            <a:off x="762863" y="686954"/>
            <a:ext cx="11315723" cy="1325563"/>
          </a:xfrm>
        </p:spPr>
        <p:txBody>
          <a:bodyPr/>
          <a:lstStyle/>
          <a:p>
            <a:r>
              <a:rPr lang="en-US" b="1" dirty="0">
                <a:latin typeface="+mn-lt"/>
              </a:rPr>
              <a:t>Paraneoplastic Cerebellar Degeneration (PCD)</a:t>
            </a:r>
          </a:p>
        </p:txBody>
      </p:sp>
      <p:sp>
        <p:nvSpPr>
          <p:cNvPr id="3" name="Content Placeholder 2">
            <a:extLst>
              <a:ext uri="{FF2B5EF4-FFF2-40B4-BE49-F238E27FC236}">
                <a16:creationId xmlns:a16="http://schemas.microsoft.com/office/drawing/2014/main" id="{C37E1FE5-F1A3-400C-93D0-6C73D36C3230}"/>
              </a:ext>
            </a:extLst>
          </p:cNvPr>
          <p:cNvSpPr>
            <a:spLocks noGrp="1"/>
          </p:cNvSpPr>
          <p:nvPr>
            <p:ph idx="1"/>
          </p:nvPr>
        </p:nvSpPr>
        <p:spPr>
          <a:xfrm>
            <a:off x="1051270" y="1670159"/>
            <a:ext cx="10683530" cy="4351338"/>
          </a:xfrm>
        </p:spPr>
        <p:txBody>
          <a:bodyPr>
            <a:noAutofit/>
          </a:bodyPr>
          <a:lstStyle/>
          <a:p>
            <a:endParaRPr lang="en-US" sz="2400" dirty="0">
              <a:solidFill>
                <a:schemeClr val="bg1"/>
              </a:solidFill>
            </a:endParaRPr>
          </a:p>
          <a:p>
            <a:r>
              <a:rPr lang="en-US" sz="2400" dirty="0"/>
              <a:t>Due to </a:t>
            </a:r>
            <a:r>
              <a:rPr lang="en-US" sz="2400" b="1" dirty="0">
                <a:solidFill>
                  <a:schemeClr val="accent1"/>
                </a:solidFill>
              </a:rPr>
              <a:t>diffuse loss of Purkinje cells </a:t>
            </a:r>
          </a:p>
          <a:p>
            <a:endParaRPr lang="en-US" sz="2400" dirty="0">
              <a:solidFill>
                <a:schemeClr val="bg1"/>
              </a:solidFill>
            </a:endParaRPr>
          </a:p>
          <a:p>
            <a:r>
              <a:rPr lang="en-US" sz="2400" b="1" dirty="0">
                <a:solidFill>
                  <a:schemeClr val="accent1"/>
                </a:solidFill>
              </a:rPr>
              <a:t>Nausea/vomiting, gait instability, oscillopsia, ataxia, dysarthria, dysphagia </a:t>
            </a:r>
            <a:r>
              <a:rPr lang="en-US" sz="2400" dirty="0"/>
              <a:t>over weeks/months </a:t>
            </a:r>
          </a:p>
          <a:p>
            <a:endParaRPr lang="en-US" sz="2400" dirty="0">
              <a:solidFill>
                <a:schemeClr val="bg1"/>
              </a:solidFill>
            </a:endParaRPr>
          </a:p>
          <a:p>
            <a:r>
              <a:rPr lang="en-US" sz="2400" b="1" dirty="0">
                <a:solidFill>
                  <a:schemeClr val="accent1"/>
                </a:solidFill>
              </a:rPr>
              <a:t>70% without cancer diagnosis</a:t>
            </a:r>
            <a:r>
              <a:rPr lang="en-US" sz="2400" b="1" dirty="0">
                <a:solidFill>
                  <a:srgbClr val="00B0F0"/>
                </a:solidFill>
              </a:rPr>
              <a:t> </a:t>
            </a:r>
            <a:r>
              <a:rPr lang="en-US" sz="2400" dirty="0"/>
              <a:t>at onset of symptoms </a:t>
            </a:r>
          </a:p>
          <a:p>
            <a:endParaRPr lang="en-US" sz="2400" dirty="0">
              <a:solidFill>
                <a:schemeClr val="bg1"/>
              </a:solidFill>
            </a:endParaRPr>
          </a:p>
          <a:p>
            <a:r>
              <a:rPr lang="en-US" sz="2400" dirty="0"/>
              <a:t>Rule out other causes with </a:t>
            </a:r>
            <a:r>
              <a:rPr lang="en-US" sz="2400" b="1" dirty="0">
                <a:solidFill>
                  <a:schemeClr val="accent1"/>
                </a:solidFill>
              </a:rPr>
              <a:t>MRI and CSF analysis</a:t>
            </a:r>
          </a:p>
          <a:p>
            <a:pPr lvl="1"/>
            <a:r>
              <a:rPr lang="en-US" sz="2000" dirty="0"/>
              <a:t>CSF studies with an inflammatory appearance may justify early steroids/PLEX prior to paraneoplastic antibody profile results and cancer work up completion </a:t>
            </a:r>
            <a:endParaRPr lang="en-US" sz="1800" dirty="0"/>
          </a:p>
        </p:txBody>
      </p:sp>
      <p:sp>
        <p:nvSpPr>
          <p:cNvPr id="6" name="TextBox 5">
            <a:extLst>
              <a:ext uri="{FF2B5EF4-FFF2-40B4-BE49-F238E27FC236}">
                <a16:creationId xmlns:a16="http://schemas.microsoft.com/office/drawing/2014/main" id="{A89B068B-BF76-1F18-4D76-29078F81E2B2}"/>
              </a:ext>
            </a:extLst>
          </p:cNvPr>
          <p:cNvSpPr txBox="1"/>
          <p:nvPr/>
        </p:nvSpPr>
        <p:spPr>
          <a:xfrm>
            <a:off x="6975327" y="6560234"/>
            <a:ext cx="5251745" cy="261610"/>
          </a:xfrm>
          <a:prstGeom prst="rect">
            <a:avLst/>
          </a:prstGeom>
          <a:noFill/>
        </p:spPr>
        <p:txBody>
          <a:bodyPr wrap="square">
            <a:spAutoFit/>
          </a:bodyPr>
          <a:lstStyle/>
          <a:p>
            <a:r>
              <a:rPr lang="en-US" sz="1100" b="0" i="0" dirty="0" err="1">
                <a:solidFill>
                  <a:schemeClr val="bg1"/>
                </a:solidFill>
                <a:effectLst/>
                <a:latin typeface="BlinkMacSystemFont"/>
              </a:rPr>
              <a:t>Vernino</a:t>
            </a:r>
            <a:r>
              <a:rPr lang="en-US" sz="1100" b="0" i="0" dirty="0">
                <a:solidFill>
                  <a:schemeClr val="bg1"/>
                </a:solidFill>
                <a:effectLst/>
                <a:latin typeface="BlinkMacSystemFont"/>
              </a:rPr>
              <a:t> S. Paraneoplastic cerebellar degeneration. </a:t>
            </a:r>
            <a:r>
              <a:rPr lang="en-US" sz="1100" b="0" i="1" dirty="0" err="1">
                <a:solidFill>
                  <a:schemeClr val="bg1"/>
                </a:solidFill>
                <a:effectLst/>
                <a:latin typeface="BlinkMacSystemFont"/>
              </a:rPr>
              <a:t>Handb</a:t>
            </a:r>
            <a:r>
              <a:rPr lang="en-US" sz="1100" b="0" i="1" dirty="0">
                <a:solidFill>
                  <a:schemeClr val="bg1"/>
                </a:solidFill>
                <a:effectLst/>
                <a:latin typeface="BlinkMacSystemFont"/>
              </a:rPr>
              <a:t> Clin Neurol. </a:t>
            </a:r>
            <a:r>
              <a:rPr lang="en-US" sz="1100" b="0" dirty="0">
                <a:solidFill>
                  <a:schemeClr val="bg1"/>
                </a:solidFill>
                <a:effectLst/>
                <a:latin typeface="BlinkMacSystemFont"/>
              </a:rPr>
              <a:t>2012;103:215-23</a:t>
            </a:r>
            <a:r>
              <a:rPr lang="en-US" sz="1100" b="0" i="0" dirty="0">
                <a:solidFill>
                  <a:schemeClr val="bg1"/>
                </a:solidFill>
                <a:effectLst/>
                <a:latin typeface="BlinkMacSystemFont"/>
              </a:rPr>
              <a:t>.</a:t>
            </a:r>
            <a:endParaRPr lang="en-US" sz="1100" dirty="0">
              <a:solidFill>
                <a:schemeClr val="bg1"/>
              </a:solidFill>
            </a:endParaRPr>
          </a:p>
        </p:txBody>
      </p:sp>
      <p:pic>
        <p:nvPicPr>
          <p:cNvPr id="4" name="Recorded Sound">
            <a:hlinkClick r:id="" action="ppaction://media"/>
            <a:extLst>
              <a:ext uri="{FF2B5EF4-FFF2-40B4-BE49-F238E27FC236}">
                <a16:creationId xmlns:a16="http://schemas.microsoft.com/office/drawing/2014/main" id="{62D3676D-D67D-FADB-37D8-574BB4239D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0"/>
            <a:ext cx="609600" cy="609600"/>
          </a:xfrm>
          <a:prstGeom prst="rect">
            <a:avLst/>
          </a:prstGeom>
        </p:spPr>
      </p:pic>
    </p:spTree>
    <p:extLst>
      <p:ext uri="{BB962C8B-B14F-4D97-AF65-F5344CB8AC3E}">
        <p14:creationId xmlns:p14="http://schemas.microsoft.com/office/powerpoint/2010/main" val="605565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4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2C65-1A98-4145-9887-6A8C434678CB}"/>
              </a:ext>
            </a:extLst>
          </p:cNvPr>
          <p:cNvSpPr>
            <a:spLocks noGrp="1"/>
          </p:cNvSpPr>
          <p:nvPr>
            <p:ph type="title"/>
          </p:nvPr>
        </p:nvSpPr>
        <p:spPr>
          <a:xfrm>
            <a:off x="762863" y="686954"/>
            <a:ext cx="6360951" cy="1325563"/>
          </a:xfrm>
        </p:spPr>
        <p:txBody>
          <a:bodyPr/>
          <a:lstStyle/>
          <a:p>
            <a:r>
              <a:rPr lang="en-US" b="1" dirty="0">
                <a:latin typeface="+mn-lt"/>
              </a:rPr>
              <a:t>Voltage Gated Calcium Channel Antibodies</a:t>
            </a:r>
          </a:p>
        </p:txBody>
      </p:sp>
      <p:sp>
        <p:nvSpPr>
          <p:cNvPr id="3" name="Content Placeholder 2">
            <a:extLst>
              <a:ext uri="{FF2B5EF4-FFF2-40B4-BE49-F238E27FC236}">
                <a16:creationId xmlns:a16="http://schemas.microsoft.com/office/drawing/2014/main" id="{C37E1FE5-F1A3-400C-93D0-6C73D36C3230}"/>
              </a:ext>
            </a:extLst>
          </p:cNvPr>
          <p:cNvSpPr>
            <a:spLocks noGrp="1"/>
          </p:cNvSpPr>
          <p:nvPr>
            <p:ph idx="1"/>
          </p:nvPr>
        </p:nvSpPr>
        <p:spPr>
          <a:xfrm>
            <a:off x="498820" y="2204425"/>
            <a:ext cx="7197380" cy="4351338"/>
          </a:xfrm>
        </p:spPr>
        <p:txBody>
          <a:bodyPr>
            <a:noAutofit/>
          </a:bodyPr>
          <a:lstStyle/>
          <a:p>
            <a:r>
              <a:rPr lang="en-US" sz="2400" dirty="0">
                <a:latin typeface="+mn-lt"/>
              </a:rPr>
              <a:t>P/Q type VGCC are </a:t>
            </a:r>
            <a:r>
              <a:rPr lang="en-US" sz="2400" b="1" dirty="0">
                <a:solidFill>
                  <a:schemeClr val="accent1"/>
                </a:solidFill>
                <a:latin typeface="+mn-lt"/>
              </a:rPr>
              <a:t>highly expressed </a:t>
            </a:r>
            <a:r>
              <a:rPr lang="en-US" sz="2400" dirty="0">
                <a:latin typeface="+mn-lt"/>
              </a:rPr>
              <a:t>in cerebellar</a:t>
            </a:r>
            <a:r>
              <a:rPr lang="en-US" sz="2400" dirty="0">
                <a:solidFill>
                  <a:schemeClr val="bg1"/>
                </a:solidFill>
                <a:latin typeface="+mn-lt"/>
              </a:rPr>
              <a:t> </a:t>
            </a:r>
            <a:r>
              <a:rPr lang="en-US" sz="2400" b="1" dirty="0">
                <a:solidFill>
                  <a:schemeClr val="accent1"/>
                </a:solidFill>
                <a:latin typeface="+mn-lt"/>
              </a:rPr>
              <a:t>Purkinje</a:t>
            </a:r>
            <a:r>
              <a:rPr lang="en-US" sz="2400" dirty="0">
                <a:solidFill>
                  <a:schemeClr val="accent1"/>
                </a:solidFill>
                <a:latin typeface="+mn-lt"/>
              </a:rPr>
              <a:t> </a:t>
            </a:r>
            <a:r>
              <a:rPr lang="en-US" sz="2400" b="1" dirty="0">
                <a:solidFill>
                  <a:schemeClr val="accent1"/>
                </a:solidFill>
                <a:latin typeface="+mn-lt"/>
              </a:rPr>
              <a:t>cells</a:t>
            </a:r>
            <a:r>
              <a:rPr lang="en-US" sz="2400" dirty="0">
                <a:solidFill>
                  <a:schemeClr val="accent1"/>
                </a:solidFill>
                <a:latin typeface="+mn-lt"/>
              </a:rPr>
              <a:t> </a:t>
            </a:r>
          </a:p>
          <a:p>
            <a:endParaRPr lang="en-US" sz="2400" dirty="0">
              <a:solidFill>
                <a:schemeClr val="bg1"/>
              </a:solidFill>
              <a:latin typeface="+mn-lt"/>
            </a:endParaRPr>
          </a:p>
          <a:p>
            <a:r>
              <a:rPr lang="en-US" sz="2400" dirty="0">
                <a:latin typeface="+mn-lt"/>
              </a:rPr>
              <a:t>P/Q type VGCC antibodies found in </a:t>
            </a:r>
            <a:r>
              <a:rPr lang="en-US" sz="2400" b="1" dirty="0">
                <a:solidFill>
                  <a:schemeClr val="accent1"/>
                </a:solidFill>
                <a:latin typeface="+mn-lt"/>
              </a:rPr>
              <a:t>40% of patients </a:t>
            </a:r>
            <a:r>
              <a:rPr lang="en-US" sz="2400" dirty="0">
                <a:latin typeface="+mn-lt"/>
              </a:rPr>
              <a:t>with paraneoplastic cerebellar degeneration </a:t>
            </a:r>
          </a:p>
          <a:p>
            <a:endParaRPr lang="en-US" sz="2400" dirty="0">
              <a:solidFill>
                <a:schemeClr val="bg1"/>
              </a:solidFill>
              <a:latin typeface="+mn-lt"/>
            </a:endParaRPr>
          </a:p>
          <a:p>
            <a:r>
              <a:rPr lang="en-US" sz="2400" dirty="0">
                <a:latin typeface="+mn-lt"/>
              </a:rPr>
              <a:t>The exact pathogenesis of VGCC antibodies in PCD </a:t>
            </a:r>
            <a:r>
              <a:rPr lang="en-US" sz="2400" b="1" dirty="0">
                <a:solidFill>
                  <a:schemeClr val="accent1"/>
                </a:solidFill>
                <a:latin typeface="+mn-lt"/>
              </a:rPr>
              <a:t>still not entirely clear </a:t>
            </a:r>
          </a:p>
          <a:p>
            <a:pPr marL="0" indent="0">
              <a:buNone/>
            </a:pPr>
            <a:endParaRPr lang="en-US" sz="2400" dirty="0">
              <a:solidFill>
                <a:schemeClr val="bg1"/>
              </a:solidFill>
              <a:latin typeface="+mn-lt"/>
            </a:endParaRPr>
          </a:p>
          <a:p>
            <a:endParaRPr lang="en-US" sz="2400" b="1" dirty="0">
              <a:solidFill>
                <a:schemeClr val="bg1"/>
              </a:solidFill>
              <a:latin typeface="+mn-lt"/>
            </a:endParaRPr>
          </a:p>
          <a:p>
            <a:endParaRPr lang="en-US" sz="2400" b="1" dirty="0">
              <a:solidFill>
                <a:srgbClr val="00B0F0"/>
              </a:solidFill>
              <a:latin typeface="+mn-lt"/>
            </a:endParaRPr>
          </a:p>
        </p:txBody>
      </p:sp>
      <p:sp>
        <p:nvSpPr>
          <p:cNvPr id="5" name="TextBox 4">
            <a:extLst>
              <a:ext uri="{FF2B5EF4-FFF2-40B4-BE49-F238E27FC236}">
                <a16:creationId xmlns:a16="http://schemas.microsoft.com/office/drawing/2014/main" id="{60F5A37F-9BF0-1F2A-1AEA-215FC8D8DE7D}"/>
              </a:ext>
            </a:extLst>
          </p:cNvPr>
          <p:cNvSpPr txBox="1"/>
          <p:nvPr/>
        </p:nvSpPr>
        <p:spPr>
          <a:xfrm>
            <a:off x="3435532" y="6574864"/>
            <a:ext cx="8889222" cy="246221"/>
          </a:xfrm>
          <a:prstGeom prst="rect">
            <a:avLst/>
          </a:prstGeom>
          <a:noFill/>
        </p:spPr>
        <p:txBody>
          <a:bodyPr wrap="square">
            <a:spAutoFit/>
          </a:bodyPr>
          <a:lstStyle/>
          <a:p>
            <a:r>
              <a:rPr lang="en-US" sz="1000" b="0" i="0" dirty="0" err="1">
                <a:solidFill>
                  <a:schemeClr val="bg1"/>
                </a:solidFill>
                <a:effectLst/>
              </a:rPr>
              <a:t>Bekircan</a:t>
            </a:r>
            <a:r>
              <a:rPr lang="en-US" sz="1000" b="0" i="0" dirty="0">
                <a:solidFill>
                  <a:schemeClr val="bg1"/>
                </a:solidFill>
                <a:effectLst/>
              </a:rPr>
              <a:t>-Kurt CE, </a:t>
            </a:r>
            <a:r>
              <a:rPr lang="en-US" sz="1000" b="0" i="0" dirty="0" err="1">
                <a:solidFill>
                  <a:schemeClr val="bg1"/>
                </a:solidFill>
                <a:effectLst/>
              </a:rPr>
              <a:t>Derle</a:t>
            </a:r>
            <a:r>
              <a:rPr lang="en-US" sz="1000" b="0" i="0" dirty="0">
                <a:solidFill>
                  <a:schemeClr val="bg1"/>
                </a:solidFill>
                <a:effectLst/>
              </a:rPr>
              <a:t> </a:t>
            </a:r>
            <a:r>
              <a:rPr lang="en-US" sz="1000" b="0" i="0" dirty="0" err="1">
                <a:solidFill>
                  <a:schemeClr val="bg1"/>
                </a:solidFill>
                <a:effectLst/>
              </a:rPr>
              <a:t>Çiftçi</a:t>
            </a:r>
            <a:r>
              <a:rPr lang="en-US" sz="1000" b="0" i="0" dirty="0">
                <a:solidFill>
                  <a:schemeClr val="bg1"/>
                </a:solidFill>
                <a:effectLst/>
              </a:rPr>
              <a:t> E, </a:t>
            </a:r>
            <a:r>
              <a:rPr lang="en-US" sz="1000" b="0" i="0" dirty="0" err="1">
                <a:solidFill>
                  <a:schemeClr val="bg1"/>
                </a:solidFill>
                <a:effectLst/>
              </a:rPr>
              <a:t>Kurne</a:t>
            </a:r>
            <a:r>
              <a:rPr lang="en-US" sz="1000" b="0" i="0" dirty="0">
                <a:solidFill>
                  <a:schemeClr val="bg1"/>
                </a:solidFill>
                <a:effectLst/>
              </a:rPr>
              <a:t> AT, et al. Voltage gated calcium channel antibody-related neurological diseases. </a:t>
            </a:r>
            <a:r>
              <a:rPr lang="en-US" sz="1000" b="0" i="1" dirty="0">
                <a:solidFill>
                  <a:schemeClr val="bg1"/>
                </a:solidFill>
                <a:effectLst/>
              </a:rPr>
              <a:t>World J Clin Cases. </a:t>
            </a:r>
            <a:r>
              <a:rPr lang="en-US" sz="1000" b="0" i="0" dirty="0">
                <a:solidFill>
                  <a:schemeClr val="bg1"/>
                </a:solidFill>
                <a:effectLst/>
              </a:rPr>
              <a:t>2015 Mar 16;3(3):293-300.</a:t>
            </a:r>
            <a:endParaRPr lang="en-US" sz="1000" dirty="0">
              <a:solidFill>
                <a:schemeClr val="bg1"/>
              </a:solidFill>
            </a:endParaRPr>
          </a:p>
        </p:txBody>
      </p:sp>
      <p:pic>
        <p:nvPicPr>
          <p:cNvPr id="9" name="Picture 8">
            <a:extLst>
              <a:ext uri="{FF2B5EF4-FFF2-40B4-BE49-F238E27FC236}">
                <a16:creationId xmlns:a16="http://schemas.microsoft.com/office/drawing/2014/main" id="{D361F719-731E-9267-FA06-10788C438F57}"/>
              </a:ext>
            </a:extLst>
          </p:cNvPr>
          <p:cNvPicPr>
            <a:picLocks noChangeAspect="1"/>
          </p:cNvPicPr>
          <p:nvPr/>
        </p:nvPicPr>
        <p:blipFill>
          <a:blip r:embed="rId5"/>
          <a:stretch>
            <a:fillRect/>
          </a:stretch>
        </p:blipFill>
        <p:spPr>
          <a:xfrm>
            <a:off x="7865038" y="1502966"/>
            <a:ext cx="3828142" cy="3852068"/>
          </a:xfrm>
          <a:prstGeom prst="rect">
            <a:avLst/>
          </a:prstGeom>
        </p:spPr>
      </p:pic>
      <p:sp>
        <p:nvSpPr>
          <p:cNvPr id="7" name="TextBox 6">
            <a:extLst>
              <a:ext uri="{FF2B5EF4-FFF2-40B4-BE49-F238E27FC236}">
                <a16:creationId xmlns:a16="http://schemas.microsoft.com/office/drawing/2014/main" id="{A5729BEB-D5DC-3F2D-0CEB-CDE7DF340CD4}"/>
              </a:ext>
            </a:extLst>
          </p:cNvPr>
          <p:cNvSpPr txBox="1"/>
          <p:nvPr/>
        </p:nvSpPr>
        <p:spPr>
          <a:xfrm>
            <a:off x="5005024" y="6363315"/>
            <a:ext cx="8369781" cy="246221"/>
          </a:xfrm>
          <a:prstGeom prst="rect">
            <a:avLst/>
          </a:prstGeom>
          <a:noFill/>
        </p:spPr>
        <p:txBody>
          <a:bodyPr wrap="square">
            <a:spAutoFit/>
          </a:bodyPr>
          <a:lstStyle/>
          <a:p>
            <a:r>
              <a:rPr lang="en-US" sz="1000" i="1" dirty="0">
                <a:solidFill>
                  <a:schemeClr val="bg1"/>
                </a:solidFill>
                <a:effectLst/>
              </a:rPr>
              <a:t>Cerebellar Purkinje Cells</a:t>
            </a:r>
            <a:r>
              <a:rPr lang="en-US" sz="1000" dirty="0">
                <a:solidFill>
                  <a:schemeClr val="bg1"/>
                </a:solidFill>
                <a:effectLst/>
              </a:rPr>
              <a:t>.; 2017. Accessed June 10, 2022. https://commons.wikimedia.org/wiki/File:All_that_glitters_in_the_brain.jpg</a:t>
            </a:r>
          </a:p>
        </p:txBody>
      </p:sp>
      <p:pic>
        <p:nvPicPr>
          <p:cNvPr id="4" name="Recorded Sound">
            <a:hlinkClick r:id="" action="ppaction://media"/>
            <a:extLst>
              <a:ext uri="{FF2B5EF4-FFF2-40B4-BE49-F238E27FC236}">
                <a16:creationId xmlns:a16="http://schemas.microsoft.com/office/drawing/2014/main" id="{59B75063-90F9-8587-BE62-3CA6B74ED0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406622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845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2C65-1A98-4145-9887-6A8C434678CB}"/>
              </a:ext>
            </a:extLst>
          </p:cNvPr>
          <p:cNvSpPr>
            <a:spLocks noGrp="1"/>
          </p:cNvSpPr>
          <p:nvPr>
            <p:ph type="title"/>
          </p:nvPr>
        </p:nvSpPr>
        <p:spPr>
          <a:xfrm>
            <a:off x="762863" y="839054"/>
            <a:ext cx="6360951" cy="1325563"/>
          </a:xfrm>
        </p:spPr>
        <p:txBody>
          <a:bodyPr>
            <a:normAutofit/>
          </a:bodyPr>
          <a:lstStyle/>
          <a:p>
            <a:r>
              <a:rPr lang="en-US" b="1" dirty="0">
                <a:latin typeface="+mn-lt"/>
              </a:rPr>
              <a:t>PCD Management</a:t>
            </a:r>
          </a:p>
        </p:txBody>
      </p:sp>
      <p:sp>
        <p:nvSpPr>
          <p:cNvPr id="3" name="Content Placeholder 2">
            <a:extLst>
              <a:ext uri="{FF2B5EF4-FFF2-40B4-BE49-F238E27FC236}">
                <a16:creationId xmlns:a16="http://schemas.microsoft.com/office/drawing/2014/main" id="{C37E1FE5-F1A3-400C-93D0-6C73D36C3230}"/>
              </a:ext>
            </a:extLst>
          </p:cNvPr>
          <p:cNvSpPr>
            <a:spLocks noGrp="1"/>
          </p:cNvSpPr>
          <p:nvPr>
            <p:ph idx="1"/>
          </p:nvPr>
        </p:nvSpPr>
        <p:spPr>
          <a:xfrm>
            <a:off x="612234" y="1922806"/>
            <a:ext cx="11579766" cy="4591486"/>
          </a:xfrm>
        </p:spPr>
        <p:txBody>
          <a:bodyPr>
            <a:normAutofit/>
          </a:bodyPr>
          <a:lstStyle/>
          <a:p>
            <a:endParaRPr lang="en-US" sz="3200" b="1" dirty="0">
              <a:solidFill>
                <a:schemeClr val="bg1"/>
              </a:solidFill>
              <a:latin typeface="+mn-lt"/>
            </a:endParaRPr>
          </a:p>
          <a:p>
            <a:r>
              <a:rPr lang="en-US" sz="3200" b="1" dirty="0">
                <a:solidFill>
                  <a:schemeClr val="accent1"/>
                </a:solidFill>
                <a:latin typeface="+mn-lt"/>
              </a:rPr>
              <a:t>Treatment of malignancy </a:t>
            </a:r>
            <a:r>
              <a:rPr lang="en-US" sz="3200" dirty="0">
                <a:latin typeface="+mn-lt"/>
              </a:rPr>
              <a:t>necessary for neuro stabilization</a:t>
            </a:r>
          </a:p>
          <a:p>
            <a:pPr marL="0" indent="0">
              <a:buNone/>
            </a:pPr>
            <a:endParaRPr lang="en-US" sz="3200" dirty="0">
              <a:solidFill>
                <a:schemeClr val="bg1"/>
              </a:solidFill>
              <a:latin typeface="+mn-lt"/>
            </a:endParaRPr>
          </a:p>
          <a:p>
            <a:r>
              <a:rPr lang="en-US" sz="3200" b="1" dirty="0">
                <a:solidFill>
                  <a:schemeClr val="accent1"/>
                </a:solidFill>
                <a:latin typeface="+mn-lt"/>
              </a:rPr>
              <a:t>Steroids, IVIG, PLEX </a:t>
            </a:r>
            <a:r>
              <a:rPr lang="en-US" sz="3200" dirty="0">
                <a:latin typeface="+mn-lt"/>
              </a:rPr>
              <a:t>can be helpful </a:t>
            </a:r>
          </a:p>
          <a:p>
            <a:endParaRPr lang="en-US" sz="3200" dirty="0">
              <a:solidFill>
                <a:schemeClr val="bg1"/>
              </a:solidFill>
              <a:latin typeface="+mn-lt"/>
            </a:endParaRPr>
          </a:p>
          <a:p>
            <a:r>
              <a:rPr lang="en-US" sz="3200" b="1" dirty="0">
                <a:solidFill>
                  <a:schemeClr val="accent1"/>
                </a:solidFill>
                <a:latin typeface="+mn-lt"/>
              </a:rPr>
              <a:t>80% </a:t>
            </a:r>
            <a:r>
              <a:rPr lang="en-US" sz="3200" dirty="0">
                <a:latin typeface="+mn-lt"/>
              </a:rPr>
              <a:t>become and remain non-ambulatory</a:t>
            </a:r>
          </a:p>
        </p:txBody>
      </p:sp>
      <p:sp>
        <p:nvSpPr>
          <p:cNvPr id="6" name="TextBox 5">
            <a:extLst>
              <a:ext uri="{FF2B5EF4-FFF2-40B4-BE49-F238E27FC236}">
                <a16:creationId xmlns:a16="http://schemas.microsoft.com/office/drawing/2014/main" id="{4615D699-2236-3A56-71B1-B1DDB477B061}"/>
              </a:ext>
            </a:extLst>
          </p:cNvPr>
          <p:cNvSpPr txBox="1"/>
          <p:nvPr/>
        </p:nvSpPr>
        <p:spPr>
          <a:xfrm>
            <a:off x="6978192" y="6514292"/>
            <a:ext cx="6094428" cy="261610"/>
          </a:xfrm>
          <a:prstGeom prst="rect">
            <a:avLst/>
          </a:prstGeom>
          <a:noFill/>
        </p:spPr>
        <p:txBody>
          <a:bodyPr wrap="square">
            <a:spAutoFit/>
          </a:bodyPr>
          <a:lstStyle/>
          <a:p>
            <a:r>
              <a:rPr lang="en-US" sz="1100" b="0" i="0" dirty="0" err="1">
                <a:solidFill>
                  <a:schemeClr val="bg1"/>
                </a:solidFill>
                <a:effectLst/>
                <a:latin typeface="BlinkMacSystemFont"/>
              </a:rPr>
              <a:t>Vernino</a:t>
            </a:r>
            <a:r>
              <a:rPr lang="en-US" sz="1100" b="0" i="0" dirty="0">
                <a:solidFill>
                  <a:schemeClr val="bg1"/>
                </a:solidFill>
                <a:effectLst/>
                <a:latin typeface="BlinkMacSystemFont"/>
              </a:rPr>
              <a:t> S. Paraneoplastic cerebellar degeneration. </a:t>
            </a:r>
            <a:r>
              <a:rPr lang="en-US" sz="1100" b="0" i="1" dirty="0" err="1">
                <a:solidFill>
                  <a:schemeClr val="bg1"/>
                </a:solidFill>
                <a:effectLst/>
                <a:latin typeface="BlinkMacSystemFont"/>
              </a:rPr>
              <a:t>Handb</a:t>
            </a:r>
            <a:r>
              <a:rPr lang="en-US" sz="1100" b="0" i="1" dirty="0">
                <a:solidFill>
                  <a:schemeClr val="bg1"/>
                </a:solidFill>
                <a:effectLst/>
                <a:latin typeface="BlinkMacSystemFont"/>
              </a:rPr>
              <a:t> Clin Neurol</a:t>
            </a:r>
            <a:r>
              <a:rPr lang="en-US" sz="1100" b="0" i="0" dirty="0">
                <a:solidFill>
                  <a:schemeClr val="bg1"/>
                </a:solidFill>
                <a:effectLst/>
                <a:latin typeface="BlinkMacSystemFont"/>
              </a:rPr>
              <a:t>. 2012;103:215-23.</a:t>
            </a:r>
            <a:endParaRPr lang="en-US" sz="1100" dirty="0">
              <a:solidFill>
                <a:schemeClr val="bg1"/>
              </a:solidFill>
            </a:endParaRPr>
          </a:p>
        </p:txBody>
      </p:sp>
      <p:pic>
        <p:nvPicPr>
          <p:cNvPr id="4" name="Recorded Sound">
            <a:hlinkClick r:id="" action="ppaction://media"/>
            <a:extLst>
              <a:ext uri="{FF2B5EF4-FFF2-40B4-BE49-F238E27FC236}">
                <a16:creationId xmlns:a16="http://schemas.microsoft.com/office/drawing/2014/main" id="{66993742-D1AF-F3FA-1FBF-E481154F5CC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5249" y="0"/>
            <a:ext cx="609600" cy="609600"/>
          </a:xfrm>
          <a:prstGeom prst="rect">
            <a:avLst/>
          </a:prstGeom>
        </p:spPr>
      </p:pic>
    </p:spTree>
    <p:extLst>
      <p:ext uri="{BB962C8B-B14F-4D97-AF65-F5344CB8AC3E}">
        <p14:creationId xmlns:p14="http://schemas.microsoft.com/office/powerpoint/2010/main" val="192243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2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B2041F-DD3D-4339-8A5B-8FBF2E82549E}"/>
              </a:ext>
            </a:extLst>
          </p:cNvPr>
          <p:cNvSpPr>
            <a:spLocks noGrp="1"/>
          </p:cNvSpPr>
          <p:nvPr>
            <p:ph idx="1"/>
          </p:nvPr>
        </p:nvSpPr>
        <p:spPr>
          <a:xfrm>
            <a:off x="659217" y="2045179"/>
            <a:ext cx="11036852" cy="4705337"/>
          </a:xfrm>
        </p:spPr>
        <p:txBody>
          <a:bodyPr>
            <a:normAutofit/>
          </a:bodyPr>
          <a:lstStyle/>
          <a:p>
            <a:r>
              <a:rPr lang="en-US" sz="3200" dirty="0">
                <a:latin typeface="+mn-lt"/>
              </a:rPr>
              <a:t>Case series of 8 PNS cases secondary to Merkel Cell carcinoma</a:t>
            </a:r>
          </a:p>
          <a:p>
            <a:pPr lvl="1"/>
            <a:r>
              <a:rPr lang="en-US" sz="3200" b="1" dirty="0">
                <a:solidFill>
                  <a:schemeClr val="accent1"/>
                </a:solidFill>
                <a:latin typeface="+mn-lt"/>
              </a:rPr>
              <a:t>Cerebellar Degeneration = 1 case</a:t>
            </a:r>
          </a:p>
          <a:p>
            <a:pPr lvl="1"/>
            <a:r>
              <a:rPr lang="en-US" sz="3200" dirty="0">
                <a:latin typeface="+mn-lt"/>
              </a:rPr>
              <a:t>Lambert-Eaton = 2 cases</a:t>
            </a:r>
          </a:p>
          <a:p>
            <a:pPr lvl="1"/>
            <a:r>
              <a:rPr lang="en-US" sz="3200" dirty="0">
                <a:latin typeface="+mn-lt"/>
              </a:rPr>
              <a:t>Hyponatremia = 5 cases</a:t>
            </a:r>
          </a:p>
          <a:p>
            <a:pPr lvl="1"/>
            <a:endParaRPr lang="en-US" sz="3200" dirty="0">
              <a:solidFill>
                <a:schemeClr val="bg1"/>
              </a:solidFill>
              <a:latin typeface="+mn-lt"/>
            </a:endParaRPr>
          </a:p>
          <a:p>
            <a:r>
              <a:rPr lang="en-US" sz="3200" dirty="0">
                <a:latin typeface="+mn-lt"/>
              </a:rPr>
              <a:t>Review of existing literature prior to this study:</a:t>
            </a:r>
            <a:r>
              <a:rPr lang="en-US" sz="3200" dirty="0">
                <a:solidFill>
                  <a:schemeClr val="accent1"/>
                </a:solidFill>
                <a:latin typeface="+mn-lt"/>
              </a:rPr>
              <a:t> </a:t>
            </a:r>
            <a:r>
              <a:rPr lang="en-US" sz="3200" b="1" dirty="0">
                <a:solidFill>
                  <a:schemeClr val="accent1"/>
                </a:solidFill>
                <a:latin typeface="+mn-lt"/>
              </a:rPr>
              <a:t>2/13 with cerebellar degeneration</a:t>
            </a:r>
          </a:p>
          <a:p>
            <a:endParaRPr lang="en-US" sz="3200" b="1" dirty="0">
              <a:solidFill>
                <a:schemeClr val="bg1">
                  <a:lumMod val="65000"/>
                </a:schemeClr>
              </a:solidFill>
              <a:latin typeface="+mn-lt"/>
            </a:endParaRPr>
          </a:p>
        </p:txBody>
      </p:sp>
      <p:sp>
        <p:nvSpPr>
          <p:cNvPr id="6" name="TextBox 5">
            <a:extLst>
              <a:ext uri="{FF2B5EF4-FFF2-40B4-BE49-F238E27FC236}">
                <a16:creationId xmlns:a16="http://schemas.microsoft.com/office/drawing/2014/main" id="{03220271-32CC-2A9C-F26C-B6A6BC0D8C31}"/>
              </a:ext>
            </a:extLst>
          </p:cNvPr>
          <p:cNvSpPr txBox="1"/>
          <p:nvPr/>
        </p:nvSpPr>
        <p:spPr>
          <a:xfrm>
            <a:off x="-54692" y="6590781"/>
            <a:ext cx="12360167" cy="246221"/>
          </a:xfrm>
          <a:prstGeom prst="rect">
            <a:avLst/>
          </a:prstGeom>
          <a:noFill/>
        </p:spPr>
        <p:txBody>
          <a:bodyPr wrap="square">
            <a:spAutoFit/>
          </a:bodyPr>
          <a:lstStyle/>
          <a:p>
            <a:pPr>
              <a:tabLst>
                <a:tab pos="3657600" algn="l"/>
                <a:tab pos="8921750" algn="l"/>
              </a:tabLst>
            </a:pPr>
            <a:r>
              <a:rPr lang="en-US" sz="1000" b="0" i="0" dirty="0" err="1">
                <a:solidFill>
                  <a:schemeClr val="bg1"/>
                </a:solidFill>
                <a:effectLst/>
              </a:rPr>
              <a:t>Iyer</a:t>
            </a:r>
            <a:r>
              <a:rPr lang="en-US" sz="1000" b="0" i="0" dirty="0">
                <a:solidFill>
                  <a:schemeClr val="bg1"/>
                </a:solidFill>
                <a:effectLst/>
              </a:rPr>
              <a:t> JG, </a:t>
            </a:r>
            <a:r>
              <a:rPr lang="en-US" sz="1000" b="0" i="0" dirty="0" err="1">
                <a:solidFill>
                  <a:schemeClr val="bg1"/>
                </a:solidFill>
                <a:effectLst/>
              </a:rPr>
              <a:t>Parvathaneni</a:t>
            </a:r>
            <a:r>
              <a:rPr lang="en-US" sz="1000" b="0" i="0" dirty="0">
                <a:solidFill>
                  <a:schemeClr val="bg1"/>
                </a:solidFill>
                <a:effectLst/>
              </a:rPr>
              <a:t> K, Bhatia S, et al. Paraneoplastic syndromes (PNS) associated with Merkel cell carcinoma (MCC): A case series of 8 patients highlighting different clinical manifestations. </a:t>
            </a:r>
            <a:r>
              <a:rPr lang="en-US" sz="1000" b="0" i="1" dirty="0">
                <a:solidFill>
                  <a:schemeClr val="bg1"/>
                </a:solidFill>
                <a:effectLst/>
              </a:rPr>
              <a:t>J Am </a:t>
            </a:r>
            <a:r>
              <a:rPr lang="en-US" sz="1000" b="0" i="1" dirty="0" err="1">
                <a:solidFill>
                  <a:schemeClr val="bg1"/>
                </a:solidFill>
                <a:effectLst/>
              </a:rPr>
              <a:t>Acad</a:t>
            </a:r>
            <a:r>
              <a:rPr lang="en-US" sz="1000" b="0" i="1" dirty="0">
                <a:solidFill>
                  <a:schemeClr val="bg1"/>
                </a:solidFill>
                <a:effectLst/>
              </a:rPr>
              <a:t> Dermatol. </a:t>
            </a:r>
            <a:r>
              <a:rPr lang="en-US" sz="1000" b="0" i="0" dirty="0">
                <a:solidFill>
                  <a:schemeClr val="bg1"/>
                </a:solidFill>
                <a:effectLst/>
              </a:rPr>
              <a:t>2016 Sep;75(3):541-547.</a:t>
            </a:r>
            <a:endParaRPr lang="en-US" sz="1000" dirty="0">
              <a:solidFill>
                <a:schemeClr val="bg1"/>
              </a:solidFill>
            </a:endParaRPr>
          </a:p>
        </p:txBody>
      </p:sp>
      <p:sp>
        <p:nvSpPr>
          <p:cNvPr id="8" name="TextBox 7">
            <a:extLst>
              <a:ext uri="{FF2B5EF4-FFF2-40B4-BE49-F238E27FC236}">
                <a16:creationId xmlns:a16="http://schemas.microsoft.com/office/drawing/2014/main" id="{91B044CC-3F0C-6AA0-6629-E960C24DB48E}"/>
              </a:ext>
            </a:extLst>
          </p:cNvPr>
          <p:cNvSpPr txBox="1"/>
          <p:nvPr/>
        </p:nvSpPr>
        <p:spPr>
          <a:xfrm>
            <a:off x="4253506" y="6411485"/>
            <a:ext cx="8964889" cy="246221"/>
          </a:xfrm>
          <a:prstGeom prst="rect">
            <a:avLst/>
          </a:prstGeom>
          <a:noFill/>
        </p:spPr>
        <p:txBody>
          <a:bodyPr wrap="square">
            <a:spAutoFit/>
          </a:bodyPr>
          <a:lstStyle/>
          <a:p>
            <a:r>
              <a:rPr lang="en-US" sz="1000" b="0" i="0" dirty="0">
                <a:solidFill>
                  <a:schemeClr val="bg1"/>
                </a:solidFill>
                <a:effectLst/>
              </a:rPr>
              <a:t>Queen D, Gu Y, Lopez A, et al. Paraneoplastic cerebellar ataxia in Merkel cell carcinoma of unknown primary. </a:t>
            </a:r>
            <a:r>
              <a:rPr lang="en-US" sz="1000" b="0" i="1" dirty="0">
                <a:solidFill>
                  <a:schemeClr val="bg1"/>
                </a:solidFill>
                <a:effectLst/>
              </a:rPr>
              <a:t>JAAD Case Rep</a:t>
            </a:r>
            <a:r>
              <a:rPr lang="en-US" sz="1000" b="0" i="0" dirty="0">
                <a:solidFill>
                  <a:schemeClr val="bg1"/>
                </a:solidFill>
                <a:effectLst/>
              </a:rPr>
              <a:t>. 2019 Apr 20;5(5):398-400.</a:t>
            </a:r>
            <a:endParaRPr lang="en-US" sz="1000" dirty="0">
              <a:solidFill>
                <a:schemeClr val="bg1"/>
              </a:solidFill>
            </a:endParaRPr>
          </a:p>
        </p:txBody>
      </p:sp>
      <p:sp>
        <p:nvSpPr>
          <p:cNvPr id="7" name="Title 1">
            <a:extLst>
              <a:ext uri="{FF2B5EF4-FFF2-40B4-BE49-F238E27FC236}">
                <a16:creationId xmlns:a16="http://schemas.microsoft.com/office/drawing/2014/main" id="{B4DB6471-9C57-B4EB-5161-D3F9833AABDF}"/>
              </a:ext>
            </a:extLst>
          </p:cNvPr>
          <p:cNvSpPr txBox="1">
            <a:spLocks/>
          </p:cNvSpPr>
          <p:nvPr/>
        </p:nvSpPr>
        <p:spPr>
          <a:xfrm>
            <a:off x="981938" y="365125"/>
            <a:ext cx="9116428" cy="132556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mn-lt"/>
              </a:rPr>
              <a:t>Paraneoplastic Cerebellar Degeneration &amp; Merkel Cell Carcinoma </a:t>
            </a:r>
          </a:p>
        </p:txBody>
      </p:sp>
      <p:pic>
        <p:nvPicPr>
          <p:cNvPr id="2" name="Recorded Sound">
            <a:hlinkClick r:id="" action="ppaction://media"/>
            <a:extLst>
              <a:ext uri="{FF2B5EF4-FFF2-40B4-BE49-F238E27FC236}">
                <a16:creationId xmlns:a16="http://schemas.microsoft.com/office/drawing/2014/main" id="{C64F88B4-8319-EA40-68F5-6C7F60BAA36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0"/>
            <a:ext cx="609600" cy="609600"/>
          </a:xfrm>
          <a:prstGeom prst="rect">
            <a:avLst/>
          </a:prstGeom>
        </p:spPr>
      </p:pic>
    </p:spTree>
    <p:extLst>
      <p:ext uri="{BB962C8B-B14F-4D97-AF65-F5344CB8AC3E}">
        <p14:creationId xmlns:p14="http://schemas.microsoft.com/office/powerpoint/2010/main" val="302277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9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B89DB-5E5A-D041-B528-75CE1C2F53E4}"/>
              </a:ext>
            </a:extLst>
          </p:cNvPr>
          <p:cNvSpPr>
            <a:spLocks noGrp="1"/>
          </p:cNvSpPr>
          <p:nvPr>
            <p:ph type="title"/>
          </p:nvPr>
        </p:nvSpPr>
        <p:spPr/>
        <p:txBody>
          <a:bodyPr>
            <a:noAutofit/>
          </a:bodyPr>
          <a:lstStyle/>
          <a:p>
            <a:pPr>
              <a:tabLst>
                <a:tab pos="3140075" algn="l"/>
              </a:tabLst>
            </a:pPr>
            <a:r>
              <a:rPr lang="en-US" sz="4800" b="1" dirty="0">
                <a:latin typeface="+mn-lt"/>
              </a:rPr>
              <a:t>Paraneoplastic Cerebellar Degeneration 2/2 Merkel Cell Carcinoma</a:t>
            </a:r>
          </a:p>
        </p:txBody>
      </p:sp>
      <p:sp>
        <p:nvSpPr>
          <p:cNvPr id="3" name="Content Placeholder 2">
            <a:extLst>
              <a:ext uri="{FF2B5EF4-FFF2-40B4-BE49-F238E27FC236}">
                <a16:creationId xmlns:a16="http://schemas.microsoft.com/office/drawing/2014/main" id="{C79ED839-29EC-4580-AEB3-93FDB5B7DF60}"/>
              </a:ext>
            </a:extLst>
          </p:cNvPr>
          <p:cNvSpPr>
            <a:spLocks noGrp="1"/>
          </p:cNvSpPr>
          <p:nvPr>
            <p:ph idx="1"/>
          </p:nvPr>
        </p:nvSpPr>
        <p:spPr>
          <a:xfrm>
            <a:off x="379329" y="2059308"/>
            <a:ext cx="6233160" cy="4351338"/>
          </a:xfrm>
        </p:spPr>
        <p:txBody>
          <a:bodyPr>
            <a:noAutofit/>
          </a:bodyPr>
          <a:lstStyle/>
          <a:p>
            <a:r>
              <a:rPr lang="en-US" sz="2400" b="1" dirty="0">
                <a:latin typeface="+mn-lt"/>
              </a:rPr>
              <a:t>Rare and aggressive cutaneous </a:t>
            </a:r>
            <a:r>
              <a:rPr lang="en-US" sz="2400" b="1" dirty="0">
                <a:solidFill>
                  <a:schemeClr val="accent1"/>
                </a:solidFill>
                <a:latin typeface="+mn-lt"/>
              </a:rPr>
              <a:t>neuroendocrine</a:t>
            </a:r>
            <a:r>
              <a:rPr lang="en-US" sz="2400" b="1" dirty="0">
                <a:solidFill>
                  <a:schemeClr val="bg1"/>
                </a:solidFill>
                <a:latin typeface="+mn-lt"/>
              </a:rPr>
              <a:t> </a:t>
            </a:r>
            <a:r>
              <a:rPr lang="en-US" sz="2400" b="1" dirty="0">
                <a:latin typeface="+mn-lt"/>
              </a:rPr>
              <a:t>tumor </a:t>
            </a:r>
            <a:r>
              <a:rPr lang="en-US" sz="2400" dirty="0">
                <a:latin typeface="+mn-lt"/>
              </a:rPr>
              <a:t>(2800 cases in 2020)</a:t>
            </a:r>
          </a:p>
          <a:p>
            <a:pPr marL="0" indent="0">
              <a:buNone/>
            </a:pPr>
            <a:endParaRPr lang="en-US" sz="2400" b="1" dirty="0">
              <a:solidFill>
                <a:schemeClr val="bg1"/>
              </a:solidFill>
              <a:latin typeface="+mn-lt"/>
            </a:endParaRPr>
          </a:p>
          <a:p>
            <a:r>
              <a:rPr lang="en-US" sz="2400" b="1" dirty="0">
                <a:solidFill>
                  <a:schemeClr val="accent1"/>
                </a:solidFill>
                <a:latin typeface="+mn-lt"/>
              </a:rPr>
              <a:t>Merkel cells </a:t>
            </a:r>
            <a:r>
              <a:rPr lang="en-US" sz="2400" b="1" dirty="0">
                <a:latin typeface="+mn-lt"/>
              </a:rPr>
              <a:t>= tactile mechanoreceptors in epidermis</a:t>
            </a:r>
          </a:p>
          <a:p>
            <a:endParaRPr lang="en-US" sz="2400" b="1" dirty="0">
              <a:solidFill>
                <a:schemeClr val="bg1"/>
              </a:solidFill>
              <a:latin typeface="+mn-lt"/>
            </a:endParaRPr>
          </a:p>
          <a:p>
            <a:r>
              <a:rPr lang="en-US" sz="2400" b="1" dirty="0">
                <a:solidFill>
                  <a:schemeClr val="accent1"/>
                </a:solidFill>
                <a:latin typeface="+mn-lt"/>
              </a:rPr>
              <a:t>Merkel cell polyomavirus </a:t>
            </a:r>
            <a:r>
              <a:rPr lang="en-US" sz="2400" b="1" dirty="0">
                <a:latin typeface="+mn-lt"/>
              </a:rPr>
              <a:t>causally linked </a:t>
            </a:r>
          </a:p>
          <a:p>
            <a:pPr marL="457200" lvl="1" indent="0">
              <a:buNone/>
            </a:pPr>
            <a:endParaRPr lang="en-US" b="1" dirty="0">
              <a:solidFill>
                <a:schemeClr val="bg1"/>
              </a:solidFill>
              <a:latin typeface="+mn-lt"/>
            </a:endParaRPr>
          </a:p>
          <a:p>
            <a:r>
              <a:rPr lang="en-US" sz="2400" b="1" dirty="0">
                <a:solidFill>
                  <a:schemeClr val="accent1"/>
                </a:solidFill>
                <a:latin typeface="+mn-lt"/>
              </a:rPr>
              <a:t>High mortality rates</a:t>
            </a:r>
            <a:endParaRPr lang="en-US" b="1" dirty="0">
              <a:solidFill>
                <a:schemeClr val="accent1"/>
              </a:solidFill>
              <a:latin typeface="+mn-lt"/>
            </a:endParaRPr>
          </a:p>
          <a:p>
            <a:endParaRPr lang="en-US" sz="2400" b="1" dirty="0">
              <a:solidFill>
                <a:schemeClr val="bg1"/>
              </a:solidFill>
              <a:latin typeface="+mn-lt"/>
            </a:endParaRPr>
          </a:p>
          <a:p>
            <a:endParaRPr lang="en-US" sz="2400" b="1" dirty="0">
              <a:solidFill>
                <a:schemeClr val="bg1"/>
              </a:solidFill>
              <a:latin typeface="+mn-lt"/>
            </a:endParaRPr>
          </a:p>
          <a:p>
            <a:endParaRPr lang="en-US" sz="2400" b="1" dirty="0">
              <a:solidFill>
                <a:schemeClr val="bg1"/>
              </a:solidFill>
              <a:latin typeface="+mn-lt"/>
            </a:endParaRPr>
          </a:p>
          <a:p>
            <a:endParaRPr lang="en-US" sz="2400" b="1" dirty="0">
              <a:solidFill>
                <a:schemeClr val="bg1"/>
              </a:solidFill>
              <a:latin typeface="+mn-lt"/>
            </a:endParaRPr>
          </a:p>
        </p:txBody>
      </p:sp>
      <p:pic>
        <p:nvPicPr>
          <p:cNvPr id="1026" name="Picture 2" descr="See the source image">
            <a:extLst>
              <a:ext uri="{FF2B5EF4-FFF2-40B4-BE49-F238E27FC236}">
                <a16:creationId xmlns:a16="http://schemas.microsoft.com/office/drawing/2014/main" id="{BFEA8EE3-65DE-4B5D-BF25-D7F9578866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3890" y="1891917"/>
            <a:ext cx="3507148" cy="388284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4A30B3E-262B-7F4B-34A8-868105B844F0}"/>
              </a:ext>
            </a:extLst>
          </p:cNvPr>
          <p:cNvSpPr txBox="1"/>
          <p:nvPr/>
        </p:nvSpPr>
        <p:spPr>
          <a:xfrm>
            <a:off x="6910646" y="6596390"/>
            <a:ext cx="6094428" cy="246221"/>
          </a:xfrm>
          <a:prstGeom prst="rect">
            <a:avLst/>
          </a:prstGeom>
          <a:noFill/>
        </p:spPr>
        <p:txBody>
          <a:bodyPr wrap="square">
            <a:spAutoFit/>
          </a:bodyPr>
          <a:lstStyle/>
          <a:p>
            <a:r>
              <a:rPr lang="it-IT" sz="1000" b="0" i="0" dirty="0">
                <a:solidFill>
                  <a:schemeClr val="bg1"/>
                </a:solidFill>
                <a:effectLst/>
              </a:rPr>
              <a:t>Dellambra E, Carbone ML, Ricci F, et al. Merkel cell carcinoma. </a:t>
            </a:r>
            <a:r>
              <a:rPr lang="it-IT" sz="1000" b="0" i="1" dirty="0">
                <a:solidFill>
                  <a:schemeClr val="bg1"/>
                </a:solidFill>
                <a:effectLst/>
              </a:rPr>
              <a:t>Biomedicines</a:t>
            </a:r>
            <a:r>
              <a:rPr lang="it-IT" sz="1000" b="0" i="0" dirty="0">
                <a:solidFill>
                  <a:schemeClr val="bg1"/>
                </a:solidFill>
                <a:effectLst/>
              </a:rPr>
              <a:t>. 2021 Jun 23;9(7):718.</a:t>
            </a:r>
            <a:endParaRPr lang="en-US" sz="1000" dirty="0">
              <a:solidFill>
                <a:schemeClr val="bg1"/>
              </a:solidFill>
            </a:endParaRPr>
          </a:p>
        </p:txBody>
      </p:sp>
      <p:sp>
        <p:nvSpPr>
          <p:cNvPr id="12" name="TextBox 11">
            <a:extLst>
              <a:ext uri="{FF2B5EF4-FFF2-40B4-BE49-F238E27FC236}">
                <a16:creationId xmlns:a16="http://schemas.microsoft.com/office/drawing/2014/main" id="{DE2B271F-812D-E8CE-8C83-34852381DEBB}"/>
              </a:ext>
            </a:extLst>
          </p:cNvPr>
          <p:cNvSpPr txBox="1"/>
          <p:nvPr/>
        </p:nvSpPr>
        <p:spPr>
          <a:xfrm>
            <a:off x="2715904" y="6413751"/>
            <a:ext cx="12232943" cy="246221"/>
          </a:xfrm>
          <a:prstGeom prst="rect">
            <a:avLst/>
          </a:prstGeom>
          <a:noFill/>
        </p:spPr>
        <p:txBody>
          <a:bodyPr wrap="square">
            <a:spAutoFit/>
          </a:bodyPr>
          <a:lstStyle/>
          <a:p>
            <a:r>
              <a:rPr lang="en-US" sz="1000" i="1" dirty="0">
                <a:solidFill>
                  <a:schemeClr val="bg1"/>
                </a:solidFill>
                <a:effectLst/>
              </a:rPr>
              <a:t>Electron Microphotograph of Merkel Cell Polyomavirus Virus-like Particles</a:t>
            </a:r>
            <a:r>
              <a:rPr lang="en-US" sz="1000" dirty="0">
                <a:solidFill>
                  <a:schemeClr val="bg1"/>
                </a:solidFill>
                <a:effectLst/>
              </a:rPr>
              <a:t>.; 2009. Accessed June 10, 2022. https://commons.wikimedia.org/wiki/File:MCV_VLP_EM_PTA_staining.jpg</a:t>
            </a:r>
          </a:p>
        </p:txBody>
      </p:sp>
      <p:pic>
        <p:nvPicPr>
          <p:cNvPr id="4" name="Recorded Sound">
            <a:hlinkClick r:id="" action="ppaction://media"/>
            <a:extLst>
              <a:ext uri="{FF2B5EF4-FFF2-40B4-BE49-F238E27FC236}">
                <a16:creationId xmlns:a16="http://schemas.microsoft.com/office/drawing/2014/main" id="{35C9B48D-6EC1-1CE4-F692-9153A212639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330355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40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ee the source image">
            <a:extLst>
              <a:ext uri="{FF2B5EF4-FFF2-40B4-BE49-F238E27FC236}">
                <a16:creationId xmlns:a16="http://schemas.microsoft.com/office/drawing/2014/main" id="{EE766E6F-D43A-4CED-A614-224B22B62B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0458" y="139553"/>
            <a:ext cx="8034305" cy="635332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FAADD84-058B-45B4-8BF5-4D086D7B3BFA}"/>
              </a:ext>
            </a:extLst>
          </p:cNvPr>
          <p:cNvSpPr/>
          <p:nvPr/>
        </p:nvSpPr>
        <p:spPr>
          <a:xfrm>
            <a:off x="8540488" y="5185125"/>
            <a:ext cx="1479196" cy="34829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4997B57-C287-EA97-5E8B-C6CED239F98E}"/>
              </a:ext>
            </a:extLst>
          </p:cNvPr>
          <p:cNvSpPr txBox="1"/>
          <p:nvPr/>
        </p:nvSpPr>
        <p:spPr>
          <a:xfrm>
            <a:off x="3046863" y="2485999"/>
            <a:ext cx="6093724" cy="400110"/>
          </a:xfrm>
          <a:prstGeom prst="rect">
            <a:avLst/>
          </a:prstGeom>
          <a:noFill/>
        </p:spPr>
        <p:txBody>
          <a:bodyPr wrap="square">
            <a:spAutoFit/>
          </a:bodyPr>
          <a:lstStyle/>
          <a:p>
            <a:r>
              <a:rPr lang="en-US" sz="1000">
                <a:solidFill>
                  <a:schemeClr val="bg1"/>
                </a:solidFill>
                <a:effectLst/>
              </a:rPr>
              <a:t>Betts G, Desaix P, Johnson E. </a:t>
            </a:r>
            <a:r>
              <a:rPr lang="en-US" sz="1000" i="1">
                <a:solidFill>
                  <a:schemeClr val="bg1"/>
                </a:solidFill>
                <a:effectLst/>
              </a:rPr>
              <a:t>Layers of Epidermis</a:t>
            </a:r>
            <a:r>
              <a:rPr lang="en-US" sz="1000">
                <a:solidFill>
                  <a:schemeClr val="bg1"/>
                </a:solidFill>
                <a:effectLst/>
              </a:rPr>
              <a:t>.; 2013. Accessed June 10, 22AD. https://commons.wikimedia.org/wiki/File:502_Layers_of_epidermis.jpg</a:t>
            </a:r>
            <a:endParaRPr lang="en-US" sz="1000" dirty="0">
              <a:solidFill>
                <a:schemeClr val="bg1"/>
              </a:solidFill>
              <a:effectLst/>
            </a:endParaRPr>
          </a:p>
        </p:txBody>
      </p:sp>
      <p:sp>
        <p:nvSpPr>
          <p:cNvPr id="12" name="TextBox 11">
            <a:extLst>
              <a:ext uri="{FF2B5EF4-FFF2-40B4-BE49-F238E27FC236}">
                <a16:creationId xmlns:a16="http://schemas.microsoft.com/office/drawing/2014/main" id="{57BE53A5-10C4-D26E-AB23-FA2231FB7E10}"/>
              </a:ext>
            </a:extLst>
          </p:cNvPr>
          <p:cNvSpPr txBox="1"/>
          <p:nvPr/>
        </p:nvSpPr>
        <p:spPr>
          <a:xfrm>
            <a:off x="4002207" y="6524037"/>
            <a:ext cx="9454486" cy="299313"/>
          </a:xfrm>
          <a:prstGeom prst="rect">
            <a:avLst/>
          </a:prstGeom>
          <a:noFill/>
        </p:spPr>
        <p:txBody>
          <a:bodyPr wrap="square">
            <a:spAutoFit/>
          </a:bodyPr>
          <a:lstStyle/>
          <a:p>
            <a:pPr>
              <a:lnSpc>
                <a:spcPct val="150000"/>
              </a:lnSpc>
            </a:pPr>
            <a:r>
              <a:rPr lang="en-US" sz="1000" dirty="0">
                <a:solidFill>
                  <a:schemeClr val="bg1"/>
                </a:solidFill>
                <a:effectLst/>
              </a:rPr>
              <a:t>Betts G, </a:t>
            </a:r>
            <a:r>
              <a:rPr lang="en-US" sz="1000" dirty="0" err="1">
                <a:solidFill>
                  <a:schemeClr val="bg1"/>
                </a:solidFill>
                <a:effectLst/>
              </a:rPr>
              <a:t>Desaix</a:t>
            </a:r>
            <a:r>
              <a:rPr lang="en-US" sz="1000" dirty="0">
                <a:solidFill>
                  <a:schemeClr val="bg1"/>
                </a:solidFill>
                <a:effectLst/>
              </a:rPr>
              <a:t> P, Johnson E. </a:t>
            </a:r>
            <a:r>
              <a:rPr lang="en-US" sz="1000" i="1" dirty="0">
                <a:solidFill>
                  <a:schemeClr val="bg1"/>
                </a:solidFill>
                <a:effectLst/>
              </a:rPr>
              <a:t>Layers of Epidermis</a:t>
            </a:r>
            <a:r>
              <a:rPr lang="en-US" sz="1000" dirty="0">
                <a:solidFill>
                  <a:schemeClr val="bg1"/>
                </a:solidFill>
                <a:effectLst/>
              </a:rPr>
              <a:t>.; 2013. Accessed June 10, 22AD. https://commons.wikimedia.org/wiki/File:502_Layers_of_epidermis.jpg</a:t>
            </a:r>
          </a:p>
        </p:txBody>
      </p:sp>
      <p:pic>
        <p:nvPicPr>
          <p:cNvPr id="2" name="Recorded Sound">
            <a:hlinkClick r:id="" action="ppaction://media"/>
            <a:extLst>
              <a:ext uri="{FF2B5EF4-FFF2-40B4-BE49-F238E27FC236}">
                <a16:creationId xmlns:a16="http://schemas.microsoft.com/office/drawing/2014/main" id="{8BD566B4-8DCA-9822-6DB1-4A834B7C45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362508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1AB12E-70FC-4947-9FA1-1D293750B231}"/>
              </a:ext>
            </a:extLst>
          </p:cNvPr>
          <p:cNvSpPr>
            <a:spLocks noGrp="1"/>
          </p:cNvSpPr>
          <p:nvPr>
            <p:ph idx="1"/>
          </p:nvPr>
        </p:nvSpPr>
        <p:spPr>
          <a:xfrm>
            <a:off x="5719635" y="1972388"/>
            <a:ext cx="6274657" cy="4351338"/>
          </a:xfrm>
        </p:spPr>
        <p:txBody>
          <a:bodyPr>
            <a:normAutofit fontScale="92500" lnSpcReduction="20000"/>
          </a:bodyPr>
          <a:lstStyle/>
          <a:p>
            <a:r>
              <a:rPr lang="en-US" sz="3200" b="1" dirty="0">
                <a:latin typeface="+mn-lt"/>
              </a:rPr>
              <a:t>Risk factors: </a:t>
            </a:r>
            <a:r>
              <a:rPr lang="en-US" sz="3200" b="1" dirty="0">
                <a:solidFill>
                  <a:schemeClr val="accent1"/>
                </a:solidFill>
                <a:latin typeface="+mn-lt"/>
              </a:rPr>
              <a:t>male, older age, light skin, immunosuppression</a:t>
            </a:r>
          </a:p>
          <a:p>
            <a:endParaRPr lang="en-US" sz="3200" dirty="0">
              <a:solidFill>
                <a:schemeClr val="bg1"/>
              </a:solidFill>
              <a:latin typeface="+mn-lt"/>
            </a:endParaRPr>
          </a:p>
          <a:p>
            <a:r>
              <a:rPr lang="en-US" sz="3200" b="1" dirty="0">
                <a:latin typeface="+mn-lt"/>
              </a:rPr>
              <a:t>Rapidly growing, firm, painless,</a:t>
            </a:r>
            <a:r>
              <a:rPr lang="en-US" sz="3200" b="1" dirty="0">
                <a:solidFill>
                  <a:schemeClr val="bg1"/>
                </a:solidFill>
                <a:latin typeface="+mn-lt"/>
              </a:rPr>
              <a:t> </a:t>
            </a:r>
            <a:r>
              <a:rPr lang="en-US" sz="3200" b="1" dirty="0">
                <a:solidFill>
                  <a:schemeClr val="accent1"/>
                </a:solidFill>
                <a:latin typeface="+mn-lt"/>
              </a:rPr>
              <a:t>flesh-colored or bluish-red nodule</a:t>
            </a:r>
          </a:p>
          <a:p>
            <a:endParaRPr lang="en-US" sz="3200" dirty="0">
              <a:solidFill>
                <a:schemeClr val="bg1"/>
              </a:solidFill>
              <a:latin typeface="+mn-lt"/>
            </a:endParaRPr>
          </a:p>
          <a:p>
            <a:r>
              <a:rPr lang="en-US" sz="3200" b="1" dirty="0">
                <a:solidFill>
                  <a:schemeClr val="accent1"/>
                </a:solidFill>
                <a:latin typeface="+mn-lt"/>
              </a:rPr>
              <a:t>40% </a:t>
            </a:r>
            <a:r>
              <a:rPr lang="en-US" sz="3200" b="1" dirty="0">
                <a:latin typeface="+mn-lt"/>
              </a:rPr>
              <a:t>present on head/neck</a:t>
            </a:r>
          </a:p>
          <a:p>
            <a:endParaRPr lang="en-US" sz="3200" b="1" dirty="0">
              <a:solidFill>
                <a:schemeClr val="bg1"/>
              </a:solidFill>
              <a:latin typeface="+mn-lt"/>
            </a:endParaRPr>
          </a:p>
          <a:p>
            <a:r>
              <a:rPr lang="en-US" sz="3200" b="1" dirty="0">
                <a:latin typeface="+mn-lt"/>
              </a:rPr>
              <a:t>MCC is histologically similar to </a:t>
            </a:r>
            <a:r>
              <a:rPr lang="en-US" sz="3200" b="1" dirty="0">
                <a:solidFill>
                  <a:schemeClr val="accent1"/>
                </a:solidFill>
                <a:latin typeface="+mn-lt"/>
              </a:rPr>
              <a:t>small cell lung cancer </a:t>
            </a:r>
          </a:p>
          <a:p>
            <a:endParaRPr lang="en-US" sz="3200" b="1" dirty="0">
              <a:solidFill>
                <a:schemeClr val="bg1"/>
              </a:solidFill>
              <a:latin typeface="+mn-lt"/>
            </a:endParaRPr>
          </a:p>
          <a:p>
            <a:endParaRPr lang="en-US" sz="3200" dirty="0">
              <a:solidFill>
                <a:schemeClr val="bg1"/>
              </a:solidFill>
              <a:latin typeface="+mn-lt"/>
            </a:endParaRPr>
          </a:p>
        </p:txBody>
      </p:sp>
      <p:sp>
        <p:nvSpPr>
          <p:cNvPr id="13" name="Title 1">
            <a:extLst>
              <a:ext uri="{FF2B5EF4-FFF2-40B4-BE49-F238E27FC236}">
                <a16:creationId xmlns:a16="http://schemas.microsoft.com/office/drawing/2014/main" id="{74E49671-2734-4E3A-9EFE-B0268C8404CB}"/>
              </a:ext>
            </a:extLst>
          </p:cNvPr>
          <p:cNvSpPr txBox="1">
            <a:spLocks/>
          </p:cNvSpPr>
          <p:nvPr/>
        </p:nvSpPr>
        <p:spPr>
          <a:xfrm>
            <a:off x="5917343" y="622065"/>
            <a:ext cx="493776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latin typeface="+mn-lt"/>
              </a:rPr>
              <a:t>Clinical Features</a:t>
            </a:r>
          </a:p>
        </p:txBody>
      </p:sp>
      <p:sp>
        <p:nvSpPr>
          <p:cNvPr id="8" name="TextBox 7">
            <a:extLst>
              <a:ext uri="{FF2B5EF4-FFF2-40B4-BE49-F238E27FC236}">
                <a16:creationId xmlns:a16="http://schemas.microsoft.com/office/drawing/2014/main" id="{EA9FA479-5BAD-27F5-89F1-8FCF84E8F6B2}"/>
              </a:ext>
            </a:extLst>
          </p:cNvPr>
          <p:cNvSpPr txBox="1"/>
          <p:nvPr/>
        </p:nvSpPr>
        <p:spPr>
          <a:xfrm>
            <a:off x="7543800" y="6596390"/>
            <a:ext cx="6094428" cy="261610"/>
          </a:xfrm>
          <a:prstGeom prst="rect">
            <a:avLst/>
          </a:prstGeom>
          <a:noFill/>
        </p:spPr>
        <p:txBody>
          <a:bodyPr wrap="square">
            <a:spAutoFit/>
          </a:bodyPr>
          <a:lstStyle/>
          <a:p>
            <a:r>
              <a:rPr lang="en-US" sz="1100" b="0" i="0" dirty="0" err="1">
                <a:solidFill>
                  <a:schemeClr val="bg1"/>
                </a:solidFill>
                <a:effectLst/>
              </a:rPr>
              <a:t>Dellambra</a:t>
            </a:r>
            <a:r>
              <a:rPr lang="en-US" sz="1100" b="0" i="0" dirty="0">
                <a:solidFill>
                  <a:schemeClr val="bg1"/>
                </a:solidFill>
                <a:effectLst/>
              </a:rPr>
              <a:t> E, et al. Merkel Cell Carcinoma. </a:t>
            </a:r>
            <a:r>
              <a:rPr lang="en-US" sz="1100" b="0" i="1" dirty="0">
                <a:solidFill>
                  <a:schemeClr val="bg1"/>
                </a:solidFill>
                <a:effectLst/>
              </a:rPr>
              <a:t>Biomedicines</a:t>
            </a:r>
            <a:r>
              <a:rPr lang="en-US" sz="1100" b="0" i="0" dirty="0">
                <a:solidFill>
                  <a:schemeClr val="bg1"/>
                </a:solidFill>
                <a:effectLst/>
              </a:rPr>
              <a:t>. 2021 Jun 23;9(7):718. </a:t>
            </a:r>
            <a:endParaRPr lang="en-US" sz="1100" dirty="0">
              <a:solidFill>
                <a:schemeClr val="bg1"/>
              </a:solidFill>
            </a:endParaRPr>
          </a:p>
        </p:txBody>
      </p:sp>
      <p:pic>
        <p:nvPicPr>
          <p:cNvPr id="12" name="Picture 11">
            <a:extLst>
              <a:ext uri="{FF2B5EF4-FFF2-40B4-BE49-F238E27FC236}">
                <a16:creationId xmlns:a16="http://schemas.microsoft.com/office/drawing/2014/main" id="{EA2B7CD8-7A8F-D1AC-248F-16A139609CD8}"/>
              </a:ext>
            </a:extLst>
          </p:cNvPr>
          <p:cNvPicPr>
            <a:picLocks noChangeAspect="1"/>
          </p:cNvPicPr>
          <p:nvPr/>
        </p:nvPicPr>
        <p:blipFill>
          <a:blip r:embed="rId5"/>
          <a:stretch>
            <a:fillRect/>
          </a:stretch>
        </p:blipFill>
        <p:spPr>
          <a:xfrm>
            <a:off x="1182789" y="1882873"/>
            <a:ext cx="3986851" cy="2790797"/>
          </a:xfrm>
          <a:prstGeom prst="rect">
            <a:avLst/>
          </a:prstGeom>
        </p:spPr>
      </p:pic>
      <p:sp>
        <p:nvSpPr>
          <p:cNvPr id="10" name="TextBox 9">
            <a:extLst>
              <a:ext uri="{FF2B5EF4-FFF2-40B4-BE49-F238E27FC236}">
                <a16:creationId xmlns:a16="http://schemas.microsoft.com/office/drawing/2014/main" id="{74DBA334-A3EC-263D-FAC7-D30AB00BF079}"/>
              </a:ext>
            </a:extLst>
          </p:cNvPr>
          <p:cNvSpPr txBox="1"/>
          <p:nvPr/>
        </p:nvSpPr>
        <p:spPr>
          <a:xfrm>
            <a:off x="2644253" y="6440956"/>
            <a:ext cx="10034516" cy="246221"/>
          </a:xfrm>
          <a:prstGeom prst="rect">
            <a:avLst/>
          </a:prstGeom>
          <a:noFill/>
        </p:spPr>
        <p:txBody>
          <a:bodyPr wrap="square">
            <a:spAutoFit/>
          </a:bodyPr>
          <a:lstStyle/>
          <a:p>
            <a:r>
              <a:rPr lang="fr-FR" sz="1000" i="1" dirty="0">
                <a:solidFill>
                  <a:schemeClr val="bg1"/>
                </a:solidFill>
                <a:effectLst/>
              </a:rPr>
              <a:t>Carcinome à Cellules de Merkel de La Face Antérieure de l’Avant-Bras</a:t>
            </a:r>
            <a:r>
              <a:rPr lang="fr-FR" sz="1000" dirty="0">
                <a:solidFill>
                  <a:schemeClr val="bg1"/>
                </a:solidFill>
                <a:effectLst/>
              </a:rPr>
              <a:t>. </a:t>
            </a:r>
            <a:r>
              <a:rPr lang="fr-FR" sz="1000" dirty="0" err="1">
                <a:solidFill>
                  <a:schemeClr val="bg1"/>
                </a:solidFill>
                <a:effectLst/>
              </a:rPr>
              <a:t>Accessed</a:t>
            </a:r>
            <a:r>
              <a:rPr lang="fr-FR" sz="1000" dirty="0">
                <a:solidFill>
                  <a:schemeClr val="bg1"/>
                </a:solidFill>
                <a:effectLst/>
              </a:rPr>
              <a:t> June 10, 2022. https://commons.wikimedia.org/wiki/File:Carcinome_%C3%A0_cellules_de_Merkel.jpg</a:t>
            </a:r>
          </a:p>
        </p:txBody>
      </p:sp>
      <p:pic>
        <p:nvPicPr>
          <p:cNvPr id="2" name="Recorded Sound">
            <a:hlinkClick r:id="" action="ppaction://media"/>
            <a:extLst>
              <a:ext uri="{FF2B5EF4-FFF2-40B4-BE49-F238E27FC236}">
                <a16:creationId xmlns:a16="http://schemas.microsoft.com/office/drawing/2014/main" id="{51C95C20-2763-AA2E-F2FE-766C15215E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0"/>
            <a:ext cx="609600" cy="609600"/>
          </a:xfrm>
          <a:prstGeom prst="rect">
            <a:avLst/>
          </a:prstGeom>
        </p:spPr>
      </p:pic>
    </p:spTree>
    <p:extLst>
      <p:ext uri="{BB962C8B-B14F-4D97-AF65-F5344CB8AC3E}">
        <p14:creationId xmlns:p14="http://schemas.microsoft.com/office/powerpoint/2010/main" val="419570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1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8D9B-4002-4873-ACB5-AF45FD7AFE14}"/>
              </a:ext>
            </a:extLst>
          </p:cNvPr>
          <p:cNvSpPr>
            <a:spLocks noGrp="1"/>
          </p:cNvSpPr>
          <p:nvPr>
            <p:ph type="title"/>
          </p:nvPr>
        </p:nvSpPr>
        <p:spPr>
          <a:xfrm>
            <a:off x="838200" y="373917"/>
            <a:ext cx="10515600" cy="1325563"/>
          </a:xfrm>
        </p:spPr>
        <p:txBody>
          <a:bodyPr/>
          <a:lstStyle/>
          <a:p>
            <a:r>
              <a:rPr lang="en-US" b="1" dirty="0">
                <a:latin typeface="+mn-lt"/>
              </a:rPr>
              <a:t>Treatment of Merkel Cell Carcinoma</a:t>
            </a:r>
          </a:p>
        </p:txBody>
      </p:sp>
      <p:sp>
        <p:nvSpPr>
          <p:cNvPr id="3" name="Content Placeholder 2">
            <a:extLst>
              <a:ext uri="{FF2B5EF4-FFF2-40B4-BE49-F238E27FC236}">
                <a16:creationId xmlns:a16="http://schemas.microsoft.com/office/drawing/2014/main" id="{8E783A47-2159-4B27-9670-28AB6B2DFB59}"/>
              </a:ext>
            </a:extLst>
          </p:cNvPr>
          <p:cNvSpPr>
            <a:spLocks noGrp="1"/>
          </p:cNvSpPr>
          <p:nvPr>
            <p:ph idx="1"/>
          </p:nvPr>
        </p:nvSpPr>
        <p:spPr>
          <a:xfrm>
            <a:off x="1428189" y="1964075"/>
            <a:ext cx="10515600" cy="4351338"/>
          </a:xfrm>
        </p:spPr>
        <p:txBody>
          <a:bodyPr>
            <a:normAutofit/>
          </a:bodyPr>
          <a:lstStyle/>
          <a:p>
            <a:r>
              <a:rPr lang="en-US" sz="4400" b="1" dirty="0">
                <a:latin typeface="+mn-lt"/>
              </a:rPr>
              <a:t>Localized:</a:t>
            </a:r>
          </a:p>
          <a:p>
            <a:pPr lvl="1"/>
            <a:r>
              <a:rPr lang="en-US" sz="3200" b="1" dirty="0">
                <a:solidFill>
                  <a:schemeClr val="accent1"/>
                </a:solidFill>
                <a:latin typeface="+mn-lt"/>
              </a:rPr>
              <a:t>Excision +/- RT</a:t>
            </a:r>
          </a:p>
          <a:p>
            <a:pPr lvl="1"/>
            <a:endParaRPr lang="en-US" sz="4000" dirty="0">
              <a:solidFill>
                <a:schemeClr val="bg1"/>
              </a:solidFill>
              <a:latin typeface="+mn-lt"/>
            </a:endParaRPr>
          </a:p>
          <a:p>
            <a:r>
              <a:rPr lang="en-US" sz="4400" b="1" dirty="0">
                <a:latin typeface="+mn-lt"/>
              </a:rPr>
              <a:t>Metastatic:</a:t>
            </a:r>
          </a:p>
          <a:p>
            <a:pPr lvl="1"/>
            <a:r>
              <a:rPr lang="en-US" sz="3200" b="1" dirty="0">
                <a:latin typeface="+mn-lt"/>
              </a:rPr>
              <a:t>PD-L1 inhibitors: </a:t>
            </a:r>
            <a:r>
              <a:rPr lang="en-US" sz="3200" b="1" dirty="0">
                <a:solidFill>
                  <a:schemeClr val="accent1"/>
                </a:solidFill>
                <a:latin typeface="+mn-lt"/>
              </a:rPr>
              <a:t>Avelumab</a:t>
            </a:r>
          </a:p>
          <a:p>
            <a:pPr lvl="1"/>
            <a:r>
              <a:rPr lang="en-US" sz="3200" b="1" dirty="0">
                <a:latin typeface="+mn-lt"/>
              </a:rPr>
              <a:t>PD-1 inhibitors: </a:t>
            </a:r>
            <a:r>
              <a:rPr lang="en-US" sz="3200" b="1" dirty="0">
                <a:solidFill>
                  <a:schemeClr val="accent1"/>
                </a:solidFill>
                <a:latin typeface="+mn-lt"/>
              </a:rPr>
              <a:t>Pembrolizumab, nivolumab</a:t>
            </a:r>
          </a:p>
        </p:txBody>
      </p:sp>
      <p:sp>
        <p:nvSpPr>
          <p:cNvPr id="6" name="TextBox 5">
            <a:extLst>
              <a:ext uri="{FF2B5EF4-FFF2-40B4-BE49-F238E27FC236}">
                <a16:creationId xmlns:a16="http://schemas.microsoft.com/office/drawing/2014/main" id="{483F8512-2331-F6AB-AA0A-1E6F15DBEEA4}"/>
              </a:ext>
            </a:extLst>
          </p:cNvPr>
          <p:cNvSpPr txBox="1"/>
          <p:nvPr/>
        </p:nvSpPr>
        <p:spPr>
          <a:xfrm>
            <a:off x="0" y="6588800"/>
            <a:ext cx="12630869" cy="246221"/>
          </a:xfrm>
          <a:prstGeom prst="rect">
            <a:avLst/>
          </a:prstGeom>
          <a:noFill/>
        </p:spPr>
        <p:txBody>
          <a:bodyPr wrap="square">
            <a:spAutoFit/>
          </a:bodyPr>
          <a:lstStyle/>
          <a:p>
            <a:r>
              <a:rPr lang="en-US" sz="1000" b="0" i="0" dirty="0">
                <a:solidFill>
                  <a:schemeClr val="bg1"/>
                </a:solidFill>
                <a:effectLst/>
              </a:rPr>
              <a:t>D'Angelo SP, Russell J, </a:t>
            </a:r>
            <a:r>
              <a:rPr lang="en-US" sz="1000" b="0" i="0" dirty="0" err="1">
                <a:solidFill>
                  <a:schemeClr val="bg1"/>
                </a:solidFill>
                <a:effectLst/>
              </a:rPr>
              <a:t>Lebbé</a:t>
            </a:r>
            <a:r>
              <a:rPr lang="en-US" sz="1000" b="0" i="0" dirty="0">
                <a:solidFill>
                  <a:schemeClr val="bg1"/>
                </a:solidFill>
                <a:effectLst/>
              </a:rPr>
              <a:t> C, et al. Efficacy and safety of first-line Avelumab treatment in patients With stage IV metastatic Merkel cell carcinoma: A preplanned interim analysis of a clinical trial. </a:t>
            </a:r>
            <a:r>
              <a:rPr lang="en-US" sz="1000" b="0" i="1" dirty="0">
                <a:solidFill>
                  <a:schemeClr val="bg1"/>
                </a:solidFill>
                <a:effectLst/>
              </a:rPr>
              <a:t>JAMA Oncol</a:t>
            </a:r>
            <a:r>
              <a:rPr lang="en-US" sz="1000" b="0" i="0" dirty="0">
                <a:solidFill>
                  <a:schemeClr val="bg1"/>
                </a:solidFill>
                <a:effectLst/>
              </a:rPr>
              <a:t>. 2018 Sep 1;4(9):e180077.</a:t>
            </a:r>
            <a:endParaRPr lang="en-US" sz="1000" dirty="0">
              <a:solidFill>
                <a:schemeClr val="bg1"/>
              </a:solidFill>
            </a:endParaRPr>
          </a:p>
        </p:txBody>
      </p:sp>
      <p:pic>
        <p:nvPicPr>
          <p:cNvPr id="4" name="Recorded Sound">
            <a:hlinkClick r:id="" action="ppaction://media"/>
            <a:extLst>
              <a:ext uri="{FF2B5EF4-FFF2-40B4-BE49-F238E27FC236}">
                <a16:creationId xmlns:a16="http://schemas.microsoft.com/office/drawing/2014/main" id="{AC3D844C-8B35-E199-8474-2D66AFE853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3398"/>
            <a:ext cx="609600" cy="609600"/>
          </a:xfrm>
          <a:prstGeom prst="rect">
            <a:avLst/>
          </a:prstGeom>
        </p:spPr>
      </p:pic>
    </p:spTree>
    <p:extLst>
      <p:ext uri="{BB962C8B-B14F-4D97-AF65-F5344CB8AC3E}">
        <p14:creationId xmlns:p14="http://schemas.microsoft.com/office/powerpoint/2010/main" val="17566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6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012CF-95B2-4E1F-921D-265AD46EC74B}"/>
              </a:ext>
            </a:extLst>
          </p:cNvPr>
          <p:cNvSpPr>
            <a:spLocks noGrp="1"/>
          </p:cNvSpPr>
          <p:nvPr>
            <p:ph type="title"/>
          </p:nvPr>
        </p:nvSpPr>
        <p:spPr/>
        <p:txBody>
          <a:bodyPr/>
          <a:lstStyle/>
          <a:p>
            <a:r>
              <a:rPr lang="en-US" b="1" dirty="0">
                <a:latin typeface="+mn-lt"/>
              </a:rPr>
              <a:t>Patient Update</a:t>
            </a:r>
          </a:p>
        </p:txBody>
      </p:sp>
      <p:sp>
        <p:nvSpPr>
          <p:cNvPr id="3" name="Content Placeholder 2">
            <a:extLst>
              <a:ext uri="{FF2B5EF4-FFF2-40B4-BE49-F238E27FC236}">
                <a16:creationId xmlns:a16="http://schemas.microsoft.com/office/drawing/2014/main" id="{951736E6-B8B0-4BA0-ADD6-81F3BFB7E737}"/>
              </a:ext>
            </a:extLst>
          </p:cNvPr>
          <p:cNvSpPr>
            <a:spLocks noGrp="1"/>
          </p:cNvSpPr>
          <p:nvPr>
            <p:ph idx="1"/>
          </p:nvPr>
        </p:nvSpPr>
        <p:spPr>
          <a:xfrm>
            <a:off x="838200" y="2331721"/>
            <a:ext cx="10515600" cy="3080252"/>
          </a:xfrm>
        </p:spPr>
        <p:txBody>
          <a:bodyPr/>
          <a:lstStyle/>
          <a:p>
            <a:r>
              <a:rPr lang="en-US" sz="3200" b="1" dirty="0">
                <a:solidFill>
                  <a:schemeClr val="accent1"/>
                </a:solidFill>
                <a:latin typeface="+mn-lt"/>
              </a:rPr>
              <a:t>Improvement in DBN </a:t>
            </a:r>
            <a:r>
              <a:rPr lang="en-US" sz="3200" dirty="0">
                <a:latin typeface="+mn-lt"/>
              </a:rPr>
              <a:t>after initiation of IV solumedrol during admission</a:t>
            </a:r>
          </a:p>
          <a:p>
            <a:endParaRPr lang="en-US" sz="3200" dirty="0">
              <a:solidFill>
                <a:schemeClr val="bg1"/>
              </a:solidFill>
              <a:latin typeface="+mn-lt"/>
            </a:endParaRPr>
          </a:p>
          <a:p>
            <a:r>
              <a:rPr lang="en-US" sz="3200" dirty="0">
                <a:latin typeface="+mn-lt"/>
              </a:rPr>
              <a:t>Started</a:t>
            </a:r>
            <a:r>
              <a:rPr lang="en-US" sz="3200" dirty="0">
                <a:solidFill>
                  <a:schemeClr val="bg1"/>
                </a:solidFill>
                <a:latin typeface="+mn-lt"/>
              </a:rPr>
              <a:t> </a:t>
            </a:r>
            <a:r>
              <a:rPr lang="en-US" sz="3200" b="1" dirty="0">
                <a:solidFill>
                  <a:schemeClr val="accent1"/>
                </a:solidFill>
                <a:latin typeface="+mn-lt"/>
              </a:rPr>
              <a:t>pembrolizumab and chemotherapy </a:t>
            </a:r>
            <a:r>
              <a:rPr lang="en-US" sz="3200" dirty="0">
                <a:latin typeface="+mn-lt"/>
              </a:rPr>
              <a:t>with some palliation of symptoms </a:t>
            </a:r>
            <a:endParaRPr lang="en-US" sz="3200" b="1" dirty="0">
              <a:latin typeface="+mn-lt"/>
            </a:endParaRPr>
          </a:p>
          <a:p>
            <a:endParaRPr lang="en-US" b="1" dirty="0">
              <a:solidFill>
                <a:schemeClr val="bg1"/>
              </a:solidFill>
              <a:latin typeface="+mn-lt"/>
            </a:endParaRPr>
          </a:p>
        </p:txBody>
      </p:sp>
      <p:pic>
        <p:nvPicPr>
          <p:cNvPr id="4" name="Recorded Sound">
            <a:hlinkClick r:id="" action="ppaction://media"/>
            <a:extLst>
              <a:ext uri="{FF2B5EF4-FFF2-40B4-BE49-F238E27FC236}">
                <a16:creationId xmlns:a16="http://schemas.microsoft.com/office/drawing/2014/main" id="{95C8C9B6-C7DC-A759-5631-45794E7717D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0"/>
            <a:ext cx="609600" cy="609600"/>
          </a:xfrm>
          <a:prstGeom prst="rect">
            <a:avLst/>
          </a:prstGeom>
        </p:spPr>
      </p:pic>
    </p:spTree>
    <p:extLst>
      <p:ext uri="{BB962C8B-B14F-4D97-AF65-F5344CB8AC3E}">
        <p14:creationId xmlns:p14="http://schemas.microsoft.com/office/powerpoint/2010/main" val="291229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4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3FF3D-6C23-4B4B-ABCD-06E9C3016FF2}"/>
              </a:ext>
            </a:extLst>
          </p:cNvPr>
          <p:cNvSpPr>
            <a:spLocks noGrp="1"/>
          </p:cNvSpPr>
          <p:nvPr>
            <p:ph type="title"/>
          </p:nvPr>
        </p:nvSpPr>
        <p:spPr/>
        <p:txBody>
          <a:bodyPr/>
          <a:lstStyle/>
          <a:p>
            <a:r>
              <a:rPr lang="en-US" b="1" dirty="0">
                <a:latin typeface="+mn-lt"/>
              </a:rPr>
              <a:t>Learning Points</a:t>
            </a:r>
          </a:p>
        </p:txBody>
      </p:sp>
      <p:sp>
        <p:nvSpPr>
          <p:cNvPr id="3" name="Content Placeholder 2">
            <a:extLst>
              <a:ext uri="{FF2B5EF4-FFF2-40B4-BE49-F238E27FC236}">
                <a16:creationId xmlns:a16="http://schemas.microsoft.com/office/drawing/2014/main" id="{312FBCBA-B03A-4F6E-99CB-FACD73C4225D}"/>
              </a:ext>
            </a:extLst>
          </p:cNvPr>
          <p:cNvSpPr>
            <a:spLocks noGrp="1"/>
          </p:cNvSpPr>
          <p:nvPr>
            <p:ph idx="1"/>
          </p:nvPr>
        </p:nvSpPr>
        <p:spPr>
          <a:xfrm>
            <a:off x="340936" y="1682799"/>
            <a:ext cx="11510128" cy="4777851"/>
          </a:xfrm>
        </p:spPr>
        <p:txBody>
          <a:bodyPr>
            <a:noAutofit/>
          </a:bodyPr>
          <a:lstStyle/>
          <a:p>
            <a:r>
              <a:rPr lang="en-US" dirty="0">
                <a:latin typeface="+mn-lt"/>
              </a:rPr>
              <a:t>Structural lesions causing DBN most often localize to the </a:t>
            </a:r>
            <a:r>
              <a:rPr lang="en-US" b="1" dirty="0">
                <a:solidFill>
                  <a:schemeClr val="accent1"/>
                </a:solidFill>
                <a:latin typeface="+mn-lt"/>
              </a:rPr>
              <a:t>cervicomedullary junction</a:t>
            </a:r>
            <a:r>
              <a:rPr lang="en-US" b="1" dirty="0">
                <a:solidFill>
                  <a:srgbClr val="00B0F0"/>
                </a:solidFill>
                <a:latin typeface="+mn-lt"/>
              </a:rPr>
              <a:t> </a:t>
            </a:r>
          </a:p>
          <a:p>
            <a:r>
              <a:rPr lang="en-US" dirty="0">
                <a:latin typeface="+mn-lt"/>
              </a:rPr>
              <a:t>Paraneoplastic syndromes most often arise from</a:t>
            </a:r>
            <a:r>
              <a:rPr lang="en-US" dirty="0">
                <a:solidFill>
                  <a:schemeClr val="bg1"/>
                </a:solidFill>
                <a:latin typeface="+mn-lt"/>
              </a:rPr>
              <a:t> </a:t>
            </a:r>
            <a:r>
              <a:rPr lang="en-US" b="1" dirty="0">
                <a:solidFill>
                  <a:schemeClr val="accent1"/>
                </a:solidFill>
                <a:latin typeface="+mn-lt"/>
              </a:rPr>
              <a:t>small cell lung cancer</a:t>
            </a:r>
          </a:p>
          <a:p>
            <a:r>
              <a:rPr lang="en-US" dirty="0">
                <a:latin typeface="+mn-lt"/>
              </a:rPr>
              <a:t>Paraneoplastic cerebellar degeneration occurs due to </a:t>
            </a:r>
            <a:r>
              <a:rPr lang="en-US" b="1" dirty="0">
                <a:solidFill>
                  <a:schemeClr val="accent1"/>
                </a:solidFill>
                <a:latin typeface="+mn-lt"/>
              </a:rPr>
              <a:t>autoimmune destruction of Purkinje cells</a:t>
            </a:r>
          </a:p>
          <a:p>
            <a:r>
              <a:rPr lang="en-US" b="1" dirty="0">
                <a:solidFill>
                  <a:schemeClr val="accent1"/>
                </a:solidFill>
                <a:latin typeface="+mn-lt"/>
              </a:rPr>
              <a:t>Clonazepam, baclofen, gabapentin, memantine, 4-aminopyridine</a:t>
            </a:r>
            <a:r>
              <a:rPr lang="en-US" dirty="0">
                <a:solidFill>
                  <a:schemeClr val="accent1"/>
                </a:solidFill>
                <a:latin typeface="+mn-lt"/>
              </a:rPr>
              <a:t> </a:t>
            </a:r>
            <a:r>
              <a:rPr lang="en-US" dirty="0">
                <a:latin typeface="+mn-lt"/>
              </a:rPr>
              <a:t>are modestly effective for DBN</a:t>
            </a:r>
          </a:p>
          <a:p>
            <a:r>
              <a:rPr lang="en-US" dirty="0">
                <a:latin typeface="+mn-lt"/>
              </a:rPr>
              <a:t>Merkel cell carcinoma is a </a:t>
            </a:r>
            <a:r>
              <a:rPr lang="en-US" b="1" dirty="0">
                <a:solidFill>
                  <a:schemeClr val="accent1"/>
                </a:solidFill>
                <a:latin typeface="+mn-lt"/>
              </a:rPr>
              <a:t>rare but deadly neuroendocrine malignancy </a:t>
            </a:r>
          </a:p>
        </p:txBody>
      </p:sp>
      <p:pic>
        <p:nvPicPr>
          <p:cNvPr id="4" name="Recorded Sound">
            <a:hlinkClick r:id="" action="ppaction://media"/>
            <a:extLst>
              <a:ext uri="{FF2B5EF4-FFF2-40B4-BE49-F238E27FC236}">
                <a16:creationId xmlns:a16="http://schemas.microsoft.com/office/drawing/2014/main" id="{4EE7865C-00FC-3C26-EDA8-4E3DC4715B6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0"/>
            <a:ext cx="609600" cy="609600"/>
          </a:xfrm>
          <a:prstGeom prst="rect">
            <a:avLst/>
          </a:prstGeom>
        </p:spPr>
      </p:pic>
    </p:spTree>
    <p:extLst>
      <p:ext uri="{BB962C8B-B14F-4D97-AF65-F5344CB8AC3E}">
        <p14:creationId xmlns:p14="http://schemas.microsoft.com/office/powerpoint/2010/main" val="400443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6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F2492-0D71-EF7B-F9B1-762948E79289}"/>
              </a:ext>
            </a:extLst>
          </p:cNvPr>
          <p:cNvSpPr>
            <a:spLocks noGrp="1"/>
          </p:cNvSpPr>
          <p:nvPr>
            <p:ph type="title"/>
          </p:nvPr>
        </p:nvSpPr>
        <p:spPr/>
        <p:txBody>
          <a:bodyPr/>
          <a:lstStyle/>
          <a:p>
            <a:r>
              <a:rPr lang="en-US" dirty="0"/>
              <a:t>Image Attributions</a:t>
            </a:r>
          </a:p>
        </p:txBody>
      </p:sp>
      <p:sp>
        <p:nvSpPr>
          <p:cNvPr id="3" name="Content Placeholder 2">
            <a:extLst>
              <a:ext uri="{FF2B5EF4-FFF2-40B4-BE49-F238E27FC236}">
                <a16:creationId xmlns:a16="http://schemas.microsoft.com/office/drawing/2014/main" id="{9DCF893D-D916-6EA8-0B4F-3FD5934487B7}"/>
              </a:ext>
            </a:extLst>
          </p:cNvPr>
          <p:cNvSpPr>
            <a:spLocks noGrp="1"/>
          </p:cNvSpPr>
          <p:nvPr>
            <p:ph idx="1"/>
          </p:nvPr>
        </p:nvSpPr>
        <p:spPr/>
        <p:txBody>
          <a:bodyPr>
            <a:normAutofit/>
          </a:bodyPr>
          <a:lstStyle/>
          <a:p>
            <a:r>
              <a:rPr lang="en-US" sz="1200" dirty="0" err="1">
                <a:latin typeface="+mn-lt"/>
              </a:rPr>
              <a:t>Image:Brain</a:t>
            </a:r>
            <a:r>
              <a:rPr lang="en-US" sz="1200" dirty="0">
                <a:latin typeface="+mn-lt"/>
              </a:rPr>
              <a:t> human sagittal </a:t>
            </a:r>
            <a:r>
              <a:rPr lang="en-US" sz="1200" dirty="0" err="1">
                <a:latin typeface="+mn-lt"/>
              </a:rPr>
              <a:t>section.svg</a:t>
            </a:r>
            <a:r>
              <a:rPr lang="en-US" sz="1200" dirty="0">
                <a:latin typeface="+mn-lt"/>
              </a:rPr>
              <a:t> by Patrick J. Lynch; </a:t>
            </a:r>
            <a:r>
              <a:rPr lang="en-US" sz="1200" dirty="0" err="1">
                <a:latin typeface="+mn-lt"/>
              </a:rPr>
              <a:t>Image:Brain</a:t>
            </a:r>
            <a:r>
              <a:rPr lang="en-US" sz="1200" dirty="0">
                <a:latin typeface="+mn-lt"/>
              </a:rPr>
              <a:t> bulbar region.PNG by DO11.10; present image by </a:t>
            </a:r>
            <a:r>
              <a:rPr lang="en-US" sz="1200" dirty="0" err="1">
                <a:latin typeface="+mn-lt"/>
              </a:rPr>
              <a:t>Fvasconcellos</a:t>
            </a:r>
            <a:r>
              <a:rPr lang="en-US" sz="1200" dirty="0">
                <a:latin typeface="+mn-lt"/>
              </a:rPr>
              <a:t>., CC BY 2.5 &lt;https://creativecommons.org/licenses/by/2.5&gt;, via Wikimedia Commons</a:t>
            </a:r>
          </a:p>
          <a:p>
            <a:r>
              <a:rPr lang="en-US" sz="1200" dirty="0" err="1">
                <a:latin typeface="+mn-lt"/>
              </a:rPr>
              <a:t>BrainsRusDC</a:t>
            </a:r>
            <a:r>
              <a:rPr lang="en-US" sz="1200" dirty="0">
                <a:latin typeface="+mn-lt"/>
              </a:rPr>
              <a:t>, CC BY 4.0 &lt;https://creativecommons.org/licenses/by/4.0&gt;, via Wikimedia Commons</a:t>
            </a:r>
          </a:p>
          <a:p>
            <a:r>
              <a:rPr lang="en-US" sz="1200" dirty="0" err="1">
                <a:latin typeface="+mn-lt"/>
              </a:rPr>
              <a:t>Locusceruleus</a:t>
            </a:r>
            <a:r>
              <a:rPr lang="en-US" sz="1200" dirty="0">
                <a:latin typeface="+mn-lt"/>
              </a:rPr>
              <a:t>, CC BY-SA 3.0 &lt;https://creativecommons.org/licenses/by-sa/3.0&gt;, via Wikimedia Commons</a:t>
            </a:r>
          </a:p>
          <a:p>
            <a:r>
              <a:rPr lang="en-US" sz="1200" dirty="0">
                <a:latin typeface="+mn-lt"/>
              </a:rPr>
              <a:t>John Paoli (GU), CC BY-SA 4.0 &lt;https://creativecommons.org/licenses/by-sa/4.0&gt;, via Wikimedia Commons</a:t>
            </a:r>
          </a:p>
          <a:p>
            <a:r>
              <a:rPr lang="en-US" sz="1200" dirty="0">
                <a:latin typeface="+mn-lt"/>
              </a:rPr>
              <a:t>OpenStax College : J. Gordon Betts, Peter </a:t>
            </a:r>
            <a:r>
              <a:rPr lang="en-US" sz="1200" dirty="0" err="1">
                <a:latin typeface="+mn-lt"/>
              </a:rPr>
              <a:t>Desaix</a:t>
            </a:r>
            <a:r>
              <a:rPr lang="en-US" sz="1200" dirty="0">
                <a:latin typeface="+mn-lt"/>
              </a:rPr>
              <a:t>, Eddie Johnson., CC BY 3.0 &lt;https://creativecommons.org/licenses/by/3.0&gt;, via Wikimedia Commons</a:t>
            </a:r>
          </a:p>
          <a:p>
            <a:r>
              <a:rPr lang="en-US" sz="1200" dirty="0">
                <a:latin typeface="+mn-lt"/>
              </a:rPr>
              <a:t>Doc103, CC BY-SA 3.0 &lt;https://creativecommons.org/licenses/by-sa/3.0&gt;, via Wikimedia Commons</a:t>
            </a:r>
          </a:p>
          <a:p>
            <a:endParaRPr lang="en-US" sz="1200" dirty="0">
              <a:latin typeface="+mn-lt"/>
            </a:endParaRPr>
          </a:p>
        </p:txBody>
      </p:sp>
    </p:spTree>
    <p:extLst>
      <p:ext uri="{BB962C8B-B14F-4D97-AF65-F5344CB8AC3E}">
        <p14:creationId xmlns:p14="http://schemas.microsoft.com/office/powerpoint/2010/main" val="2903807023"/>
      </p:ext>
    </p:extLst>
  </p:cSld>
  <p:clrMapOvr>
    <a:masterClrMapping/>
  </p:clrMapOvr>
</p:sld>
</file>

<file path=ppt/theme/theme1.xml><?xml version="1.0" encoding="utf-8"?>
<a:theme xmlns:a="http://schemas.openxmlformats.org/drawingml/2006/main" name="JNO template with logo to us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3EA78896-4847-4714-A356-5A1C6F8E5B2B}"/>
</file>

<file path=customXml/itemProps2.xml><?xml version="1.0" encoding="utf-8"?>
<ds:datastoreItem xmlns:ds="http://schemas.openxmlformats.org/officeDocument/2006/customXml" ds:itemID="{D8A7617F-0951-4D11-BDC2-61F39B081958}"/>
</file>

<file path=customXml/itemProps3.xml><?xml version="1.0" encoding="utf-8"?>
<ds:datastoreItem xmlns:ds="http://schemas.openxmlformats.org/officeDocument/2006/customXml" ds:itemID="{781B4D6B-E3EB-4ED5-A7B3-832D150C5E99}"/>
</file>

<file path=docProps/app.xml><?xml version="1.0" encoding="utf-8"?>
<Properties xmlns="http://schemas.openxmlformats.org/officeDocument/2006/extended-properties" xmlns:vt="http://schemas.openxmlformats.org/officeDocument/2006/docPropsVTypes">
  <Template>JNO template with logo to use</Template>
  <TotalTime>8259</TotalTime>
  <Words>2664</Words>
  <Application>Microsoft Office PowerPoint</Application>
  <PresentationFormat>Widescreen</PresentationFormat>
  <Paragraphs>433</Paragraphs>
  <Slides>37</Slides>
  <Notes>29</Notes>
  <HiddenSlides>0</HiddenSlides>
  <MMClips>37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BlinkMacSystemFont</vt:lpstr>
      <vt:lpstr>Calibri</vt:lpstr>
      <vt:lpstr>Calibri Light</vt:lpstr>
      <vt:lpstr>Lato</vt:lpstr>
      <vt:lpstr>Roboto</vt:lpstr>
      <vt:lpstr>JNO template with logo to use</vt:lpstr>
      <vt:lpstr>Nystagmus and Dysphagia</vt:lpstr>
      <vt:lpstr>Case Presentation</vt:lpstr>
      <vt:lpstr>PowerPoint Presentation</vt:lpstr>
      <vt:lpstr>Exam</vt:lpstr>
      <vt:lpstr>PowerPoint Presentation</vt:lpstr>
      <vt:lpstr>PowerPoint Presentation</vt:lpstr>
      <vt:lpstr>Motility</vt:lpstr>
      <vt:lpstr>Differential Diagnosis Previously healthy 86yo male with progressive gait instability, GI/GU incontinence x2 months and downbeat nystagmus</vt:lpstr>
      <vt:lpstr>Differential Diagnosis Previously healthy 86yo male with progressive gait instability, GI/GU incontinence x2 months and downbeat nystagmus</vt:lpstr>
      <vt:lpstr>PowerPoint Presentation</vt:lpstr>
      <vt:lpstr>PowerPoint Presentation</vt:lpstr>
      <vt:lpstr>PowerPoint Presentation</vt:lpstr>
      <vt:lpstr>Differential Diagnosis Previously healthy 86yo male with progressive gait instability, GI/GU incontinence x2 months and downbeat nystagmus</vt:lpstr>
      <vt:lpstr>PowerPoint Presentation</vt:lpstr>
      <vt:lpstr>PowerPoint Presentation</vt:lpstr>
      <vt:lpstr>PowerPoint Presentation</vt:lpstr>
      <vt:lpstr>PowerPoint Presentation</vt:lpstr>
      <vt:lpstr>Downbeat Nystagmus Basics</vt:lpstr>
      <vt:lpstr>Pathophysiology of DBN</vt:lpstr>
      <vt:lpstr>Pathophysiology of DBN</vt:lpstr>
      <vt:lpstr>DBN Example</vt:lpstr>
      <vt:lpstr>Treatment of DBN</vt:lpstr>
      <vt:lpstr>4-aminopyridine</vt:lpstr>
      <vt:lpstr>PowerPoint Presentation</vt:lpstr>
      <vt:lpstr>Ophthalmic Manifestations of PNS</vt:lpstr>
      <vt:lpstr>DBN and Associated Antibodies</vt:lpstr>
      <vt:lpstr>Paraneoplastic Cerebellar Degeneration (PCD)</vt:lpstr>
      <vt:lpstr>Voltage Gated Calcium Channel Antibodies</vt:lpstr>
      <vt:lpstr>PCD Management</vt:lpstr>
      <vt:lpstr>PowerPoint Presentation</vt:lpstr>
      <vt:lpstr>Paraneoplastic Cerebellar Degeneration 2/2 Merkel Cell Carcinoma</vt:lpstr>
      <vt:lpstr>PowerPoint Presentation</vt:lpstr>
      <vt:lpstr>PowerPoint Presentation</vt:lpstr>
      <vt:lpstr>Treatment of Merkel Cell Carcinoma</vt:lpstr>
      <vt:lpstr>Patient Update</vt:lpstr>
      <vt:lpstr>Learning Points</vt:lpstr>
      <vt:lpstr>Image Attributions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DMEI Grand Rounds: Feeling Nervous?</dc:title>
  <dc:creator>Tyler Friske</dc:creator>
  <cp:lastModifiedBy>Leal, Christian A</cp:lastModifiedBy>
  <cp:revision>319</cp:revision>
  <dcterms:created xsi:type="dcterms:W3CDTF">2021-01-09T23:15:57Z</dcterms:created>
  <dcterms:modified xsi:type="dcterms:W3CDTF">2023-02-06T04:16:13Z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