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Masters/slideMaster1.xml" ContentType="application/vnd.openxmlformats-officedocument.presentationml.slideMaster+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3.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Cambria" panose="02040503050406030204" pitchFamily="18" charset="0"/>
      <p:regular r:id="rId36"/>
      <p:bold r:id="rId37"/>
      <p:italic r:id="rId38"/>
      <p:boldItalic r:id="rId39"/>
    </p:embeddedFont>
    <p:embeddedFont>
      <p:font typeface="Roboto" panose="020000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h6IkS++eXxH8IZPorMt7P8e8E12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EB0EB4D-2F07-4423-8637-EDF3C37BFCDD}">
  <a:tblStyle styleId="{EEB0EB4D-2F07-4423-8637-EDF3C37BFCDD}"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98ef3ef79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198ef3ef79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g198ef3ef79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98ef3ef79d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198ef3ef79d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Patient usually loves to read but reported it was challenging for her to read.</a:t>
            </a:r>
            <a:endParaRPr/>
          </a:p>
        </p:txBody>
      </p:sp>
      <p:sp>
        <p:nvSpPr>
          <p:cNvPr id="96" name="Google Shape;96;g198ef3ef79d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a4135245a2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g1a4135245a2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 name="Google Shape;104;g1a4135245a2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a4135245a2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g1a4135245a2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g1a4135245a2_0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9f1096b3b2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g19f1096b3b2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400"/>
              <a:buNone/>
            </a:pPr>
            <a:endParaRPr/>
          </a:p>
        </p:txBody>
      </p:sp>
      <p:sp>
        <p:nvSpPr>
          <p:cNvPr id="119" name="Google Shape;119;g19f1096b3b2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c7d09230e5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g1c7d09230e5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Clr>
                <a:schemeClr val="dk1"/>
              </a:buClr>
              <a:buSzPts val="1400"/>
              <a:buChar char="-"/>
            </a:pPr>
            <a:r>
              <a:rPr lang="en-US"/>
              <a:t>OS is normal</a:t>
            </a:r>
            <a:endParaRPr/>
          </a:p>
          <a:p>
            <a:pPr marL="457200" lvl="0" indent="-317500" algn="l" rtl="0">
              <a:lnSpc>
                <a:spcPct val="100000"/>
              </a:lnSpc>
              <a:spcBef>
                <a:spcPts val="0"/>
              </a:spcBef>
              <a:spcAft>
                <a:spcPts val="0"/>
              </a:spcAft>
              <a:buClr>
                <a:schemeClr val="dk1"/>
              </a:buClr>
              <a:buSzPts val="1400"/>
              <a:buChar char="-"/>
            </a:pPr>
            <a:r>
              <a:rPr lang="en-US"/>
              <a:t>OD </a:t>
            </a:r>
            <a:r>
              <a:rPr lang="en-US" b="1"/>
              <a:t>Macular star</a:t>
            </a:r>
            <a:r>
              <a:rPr lang="en-US"/>
              <a:t> (parafoveal abnormality in a stellate or star-shaped pattern, which represents retinal exudates)</a:t>
            </a:r>
            <a:endParaRPr/>
          </a:p>
          <a:p>
            <a:pPr marL="457200" lvl="0" indent="-317500" algn="l" rtl="0">
              <a:lnSpc>
                <a:spcPct val="100000"/>
              </a:lnSpc>
              <a:spcBef>
                <a:spcPts val="0"/>
              </a:spcBef>
              <a:spcAft>
                <a:spcPts val="0"/>
              </a:spcAft>
              <a:buClr>
                <a:schemeClr val="dk1"/>
              </a:buClr>
              <a:buSzPts val="1400"/>
              <a:buChar char="-"/>
            </a:pPr>
            <a:r>
              <a:rPr lang="en-US"/>
              <a:t>OD </a:t>
            </a:r>
            <a:r>
              <a:rPr lang="en-US" b="1"/>
              <a:t>Optic disc edema</a:t>
            </a:r>
            <a:r>
              <a:rPr lang="en-US"/>
              <a:t> with blurred margins, disc elevation</a:t>
            </a:r>
            <a:endParaRPr/>
          </a:p>
        </p:txBody>
      </p:sp>
      <p:sp>
        <p:nvSpPr>
          <p:cNvPr id="132" name="Google Shape;132;g1c7d09230e5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400"/>
              <a:buNone/>
            </a:pPr>
            <a:endParaRPr/>
          </a:p>
        </p:txBody>
      </p:sp>
      <p:sp>
        <p:nvSpPr>
          <p:cNvPr id="152" name="Google Shape;152;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c804651eff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g1c804651eff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Clr>
                <a:schemeClr val="dk1"/>
              </a:buClr>
              <a:buSzPts val="1400"/>
              <a:buChar char="-"/>
            </a:pPr>
            <a:r>
              <a:rPr lang="en-US"/>
              <a:t>OCT horizontal (A) and vertical (B) scans passing through the macula in the right eye, where we identified the macular star</a:t>
            </a:r>
            <a:endParaRPr/>
          </a:p>
          <a:p>
            <a:pPr marL="457200" lvl="0" indent="-317500" algn="l" rtl="0">
              <a:lnSpc>
                <a:spcPct val="100000"/>
              </a:lnSpc>
              <a:spcBef>
                <a:spcPts val="0"/>
              </a:spcBef>
              <a:spcAft>
                <a:spcPts val="0"/>
              </a:spcAft>
              <a:buClr>
                <a:schemeClr val="dk1"/>
              </a:buClr>
              <a:buSzPts val="1400"/>
              <a:buChar char="-"/>
            </a:pPr>
            <a:r>
              <a:rPr lang="en-US"/>
              <a:t>Abnormal collection of subretinal fluid in the foveal/parafoveal area (white asterisk)</a:t>
            </a:r>
            <a:endParaRPr/>
          </a:p>
          <a:p>
            <a:pPr marL="457200" lvl="0" indent="-317500" algn="l" rtl="0">
              <a:lnSpc>
                <a:spcPct val="100000"/>
              </a:lnSpc>
              <a:spcBef>
                <a:spcPts val="0"/>
              </a:spcBef>
              <a:spcAft>
                <a:spcPts val="0"/>
              </a:spcAft>
              <a:buClr>
                <a:schemeClr val="dk1"/>
              </a:buClr>
              <a:buSzPts val="1400"/>
              <a:buChar char="-"/>
            </a:pPr>
            <a:r>
              <a:rPr lang="en-US">
                <a:latin typeface="Arial"/>
                <a:ea typeface="Arial"/>
                <a:cs typeface="Arial"/>
                <a:sym typeface="Arial"/>
              </a:rPr>
              <a:t>E</a:t>
            </a:r>
            <a:r>
              <a:rPr lang="en-US" b="0" i="0">
                <a:latin typeface="Arial"/>
                <a:ea typeface="Arial"/>
                <a:cs typeface="Arial"/>
                <a:sym typeface="Arial"/>
              </a:rPr>
              <a:t>xudates diffusely throughout the outer plexiform layer and Henle’s fiber layer (yellow arrowheads)</a:t>
            </a:r>
            <a:endParaRPr/>
          </a:p>
        </p:txBody>
      </p:sp>
      <p:sp>
        <p:nvSpPr>
          <p:cNvPr id="164" name="Google Shape;164;g1c804651eff_0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53a68b732e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53a68b732e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g253a68b732e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53a68b732e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53a68b732e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253a68b732e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9f1096b3b2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19f1096b3b2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a:t>Idiopathic neuroretinitis (Aka. Leber’s idiopathic stellate neuroretinitis)</a:t>
            </a:r>
            <a:endParaRPr/>
          </a:p>
          <a:p>
            <a:pPr marL="914400" lvl="1" indent="-317500" algn="l" rtl="0">
              <a:lnSpc>
                <a:spcPct val="100000"/>
              </a:lnSpc>
              <a:spcBef>
                <a:spcPts val="0"/>
              </a:spcBef>
              <a:spcAft>
                <a:spcPts val="0"/>
              </a:spcAft>
              <a:buSzPts val="1400"/>
              <a:buChar char="-"/>
            </a:pPr>
            <a:r>
              <a:rPr lang="en-US"/>
              <a:t>Diagnosis of exclusion. Must rule out other possible etiologies of neuroretinitis.</a:t>
            </a:r>
            <a:endParaRPr/>
          </a:p>
          <a:p>
            <a:pPr marL="914400" lvl="1" indent="-317500" algn="l" rtl="0">
              <a:lnSpc>
                <a:spcPct val="100000"/>
              </a:lnSpc>
              <a:spcBef>
                <a:spcPts val="0"/>
              </a:spcBef>
              <a:spcAft>
                <a:spcPts val="0"/>
              </a:spcAft>
              <a:buSzPts val="1400"/>
              <a:buChar char="-"/>
            </a:pPr>
            <a:r>
              <a:rPr lang="en-US"/>
              <a:t>Can be recurrent, in which case prognosis is worse.</a:t>
            </a:r>
            <a:endParaRPr/>
          </a:p>
        </p:txBody>
      </p:sp>
      <p:sp>
        <p:nvSpPr>
          <p:cNvPr id="211" name="Google Shape;211;g19f1096b3b2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a4135245a2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a4135245a2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Clr>
                <a:schemeClr val="dk1"/>
              </a:buClr>
              <a:buSzPts val="1400"/>
              <a:buChar char="-"/>
            </a:pPr>
            <a:r>
              <a:rPr lang="en-US"/>
              <a:t>Our patient did not have any lymphadenopathy. (Checked cervical, supraclavicular or submandibular nodes.)</a:t>
            </a:r>
            <a:endParaRPr/>
          </a:p>
        </p:txBody>
      </p:sp>
      <p:sp>
        <p:nvSpPr>
          <p:cNvPr id="220" name="Google Shape;220;g1a4135245a2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a4135245a2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a4135245a2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g1a4135245a2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a4135245a2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1a4135245a2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242424"/>
                </a:solidFill>
                <a:highlight>
                  <a:srgbClr val="FFFFFF"/>
                </a:highlight>
                <a:latin typeface="Roboto"/>
                <a:ea typeface="Roboto"/>
                <a:cs typeface="Roboto"/>
                <a:sym typeface="Roboto"/>
              </a:rPr>
              <a:t>Important to obtain imaging </a:t>
            </a:r>
            <a:endParaRPr>
              <a:solidFill>
                <a:srgbClr val="242424"/>
              </a:solidFill>
              <a:highlight>
                <a:srgbClr val="FFFFFF"/>
              </a:highlight>
              <a:latin typeface="Roboto"/>
              <a:ea typeface="Roboto"/>
              <a:cs typeface="Roboto"/>
              <a:sym typeface="Roboto"/>
            </a:endParaRPr>
          </a:p>
          <a:p>
            <a:pPr marL="457200" lvl="0" indent="-318135" algn="l" rtl="0">
              <a:lnSpc>
                <a:spcPct val="90000"/>
              </a:lnSpc>
              <a:spcBef>
                <a:spcPts val="1000"/>
              </a:spcBef>
              <a:spcAft>
                <a:spcPts val="0"/>
              </a:spcAft>
              <a:buClr>
                <a:schemeClr val="dk1"/>
              </a:buClr>
              <a:buSzPts val="1200"/>
              <a:buChar char="•"/>
            </a:pPr>
            <a:r>
              <a:rPr lang="en-US">
                <a:latin typeface="Arial"/>
                <a:ea typeface="Arial"/>
                <a:cs typeface="Arial"/>
                <a:sym typeface="Arial"/>
              </a:rPr>
              <a:t>Subtly pronounced right optic nerve head with mild T2 hyperintensity, T1 isointensity</a:t>
            </a:r>
            <a:endParaRPr>
              <a:latin typeface="Arial"/>
              <a:ea typeface="Arial"/>
              <a:cs typeface="Arial"/>
              <a:sym typeface="Arial"/>
            </a:endParaRPr>
          </a:p>
          <a:p>
            <a:pPr marL="457200" lvl="0" indent="-318135" algn="l" rtl="0">
              <a:lnSpc>
                <a:spcPct val="90000"/>
              </a:lnSpc>
              <a:spcBef>
                <a:spcPts val="0"/>
              </a:spcBef>
              <a:spcAft>
                <a:spcPts val="0"/>
              </a:spcAft>
              <a:buClr>
                <a:schemeClr val="dk1"/>
              </a:buClr>
              <a:buSzPts val="1200"/>
              <a:buChar char="•"/>
            </a:pPr>
            <a:r>
              <a:rPr lang="en-US">
                <a:latin typeface="Arial"/>
                <a:ea typeface="Arial"/>
                <a:cs typeface="Arial"/>
                <a:sym typeface="Arial"/>
              </a:rPr>
              <a:t>Subtle enhancement of the right optic nerve head</a:t>
            </a:r>
            <a:endParaRPr>
              <a:latin typeface="Arial"/>
              <a:ea typeface="Arial"/>
              <a:cs typeface="Arial"/>
              <a:sym typeface="Arial"/>
            </a:endParaRPr>
          </a:p>
          <a:p>
            <a:pPr marL="457200" lvl="0" indent="-318135" algn="l" rtl="0">
              <a:lnSpc>
                <a:spcPct val="90000"/>
              </a:lnSpc>
              <a:spcBef>
                <a:spcPts val="0"/>
              </a:spcBef>
              <a:spcAft>
                <a:spcPts val="0"/>
              </a:spcAft>
              <a:buClr>
                <a:schemeClr val="dk1"/>
              </a:buClr>
              <a:buSzPts val="1200"/>
              <a:buChar char="•"/>
            </a:pPr>
            <a:r>
              <a:rPr lang="en-US">
                <a:latin typeface="Arial"/>
                <a:ea typeface="Arial"/>
                <a:cs typeface="Arial"/>
                <a:sym typeface="Arial"/>
              </a:rPr>
              <a:t>Enhancement of the right optic nerve and slight dilation of the optic nerve sheath as it inserts into the globe</a:t>
            </a:r>
            <a:endParaRPr>
              <a:latin typeface="Arial"/>
              <a:ea typeface="Arial"/>
              <a:cs typeface="Arial"/>
              <a:sym typeface="Arial"/>
            </a:endParaRPr>
          </a:p>
          <a:p>
            <a:pPr marL="457200" lvl="0" indent="-318135" algn="l" rtl="0">
              <a:lnSpc>
                <a:spcPct val="90000"/>
              </a:lnSpc>
              <a:spcBef>
                <a:spcPts val="0"/>
              </a:spcBef>
              <a:spcAft>
                <a:spcPts val="0"/>
              </a:spcAft>
              <a:buClr>
                <a:schemeClr val="dk1"/>
              </a:buClr>
              <a:buSzPts val="1200"/>
              <a:buChar char="•"/>
            </a:pPr>
            <a:r>
              <a:rPr lang="en-US">
                <a:latin typeface="Arial"/>
                <a:ea typeface="Arial"/>
                <a:cs typeface="Arial"/>
                <a:sym typeface="Arial"/>
              </a:rPr>
              <a:t>Enhancement of the intraorbital fat on the right </a:t>
            </a:r>
            <a:endParaRPr>
              <a:solidFill>
                <a:srgbClr val="242424"/>
              </a:solidFill>
              <a:highlight>
                <a:srgbClr val="FFFFFF"/>
              </a:highlight>
              <a:latin typeface="Roboto"/>
              <a:ea typeface="Roboto"/>
              <a:cs typeface="Roboto"/>
              <a:sym typeface="Roboto"/>
            </a:endParaRPr>
          </a:p>
        </p:txBody>
      </p:sp>
      <p:sp>
        <p:nvSpPr>
          <p:cNvPr id="236" name="Google Shape;236;g1a4135245a2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a4135245a2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1a4135245a2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400"/>
              <a:buNone/>
            </a:pPr>
            <a:endParaRPr/>
          </a:p>
        </p:txBody>
      </p:sp>
      <p:sp>
        <p:nvSpPr>
          <p:cNvPr id="258" name="Google Shape;258;g1a4135245a2_0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b393e0db45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g1b393e0db45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Bartonella labs from 9/12/2022</a:t>
            </a:r>
            <a:endParaRPr/>
          </a:p>
        </p:txBody>
      </p:sp>
      <p:sp>
        <p:nvSpPr>
          <p:cNvPr id="275" name="Google Shape;275;g1b393e0db45_0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b49f4527ab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1b49f4527ab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600"/>
              </a:spcBef>
              <a:spcAft>
                <a:spcPts val="0"/>
              </a:spcAft>
              <a:buSzPts val="1200"/>
              <a:buFont typeface="Calibri"/>
              <a:buChar char="-"/>
            </a:pPr>
            <a:r>
              <a:rPr lang="en-US"/>
              <a:t>Cats can also get infected by fighting with other infected cats..</a:t>
            </a:r>
            <a:endParaRPr/>
          </a:p>
          <a:p>
            <a:pPr marL="457200" lvl="0" indent="-304800" algn="l" rtl="0">
              <a:lnSpc>
                <a:spcPct val="90000"/>
              </a:lnSpc>
              <a:spcBef>
                <a:spcPts val="0"/>
              </a:spcBef>
              <a:spcAft>
                <a:spcPts val="0"/>
              </a:spcAft>
              <a:buSzPts val="1200"/>
              <a:buFont typeface="Calibri"/>
              <a:buChar char="-"/>
            </a:pPr>
            <a:r>
              <a:rPr lang="en-US"/>
              <a:t>OR, cat bite or scratch causing a break in the human skin</a:t>
            </a:r>
            <a:endParaRPr/>
          </a:p>
          <a:p>
            <a:pPr marL="457200" lvl="0" indent="-304800" algn="l" rtl="0">
              <a:lnSpc>
                <a:spcPct val="90000"/>
              </a:lnSpc>
              <a:spcBef>
                <a:spcPts val="600"/>
              </a:spcBef>
              <a:spcAft>
                <a:spcPts val="0"/>
              </a:spcAft>
              <a:buSzPts val="1200"/>
              <a:buFont typeface="Calibri"/>
              <a:buChar char="-"/>
            </a:pPr>
            <a:r>
              <a:rPr lang="en-US"/>
              <a:t>While cats are the major reservoir, </a:t>
            </a:r>
            <a:r>
              <a:rPr lang="en-US">
                <a:solidFill>
                  <a:srgbClr val="0000FF"/>
                </a:solidFill>
              </a:rPr>
              <a:t>dogs </a:t>
            </a:r>
            <a:r>
              <a:rPr lang="en-US"/>
              <a:t>can also be infected by B. henselae and transmit to humans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u="sng">
                <a:solidFill>
                  <a:schemeClr val="hlink"/>
                </a:solidFill>
                <a:hlinkClick r:id="rId3"/>
              </a:rPr>
              <a:t>Cat Scratch Disease | Healthy Pets, Healthy People | CDC</a:t>
            </a:r>
            <a:endParaRPr/>
          </a:p>
        </p:txBody>
      </p:sp>
      <p:sp>
        <p:nvSpPr>
          <p:cNvPr id="283" name="Google Shape;283;g1b49f4527ab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1b49f4527ab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1b49f4527ab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1b49f4527ab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a4135245a2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1a4135245a2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1000"/>
              </a:spcBef>
              <a:spcAft>
                <a:spcPts val="0"/>
              </a:spcAft>
              <a:buClr>
                <a:schemeClr val="dk1"/>
              </a:buClr>
              <a:buSzPts val="1200"/>
              <a:buChar char="•"/>
            </a:pPr>
            <a:r>
              <a:rPr lang="en-US">
                <a:latin typeface="Arial"/>
                <a:ea typeface="Arial"/>
                <a:cs typeface="Arial"/>
                <a:sym typeface="Arial"/>
              </a:rPr>
              <a:t>PO doxycycline 100 mg every 12 hours x 6 weeks (Doxycycline: inhibits bacterial protein synthesis by allosterically binding to the 30 S prokaryotic ribosomal unit during protein synthesis)</a:t>
            </a:r>
            <a:endParaRPr>
              <a:latin typeface="Arial"/>
              <a:ea typeface="Arial"/>
              <a:cs typeface="Arial"/>
              <a:sym typeface="Arial"/>
            </a:endParaRPr>
          </a:p>
          <a:p>
            <a:pPr marL="457200" lvl="0" indent="-304800" algn="l" rtl="0">
              <a:lnSpc>
                <a:spcPct val="90000"/>
              </a:lnSpc>
              <a:spcBef>
                <a:spcPts val="0"/>
              </a:spcBef>
              <a:spcAft>
                <a:spcPts val="0"/>
              </a:spcAft>
              <a:buClr>
                <a:schemeClr val="dk1"/>
              </a:buClr>
              <a:buSzPts val="1200"/>
              <a:buChar char="•"/>
            </a:pPr>
            <a:r>
              <a:rPr lang="en-US">
                <a:latin typeface="Arial"/>
                <a:ea typeface="Arial"/>
                <a:cs typeface="Arial"/>
                <a:sym typeface="Arial"/>
              </a:rPr>
              <a:t>Rifampin 300 mg every 12 hours x 6 weeks (Inhibits bacterial DNA-dependent RNA polymerase, thereby blocking bacterial RNA synthesis)</a:t>
            </a:r>
            <a:endParaRPr>
              <a:latin typeface="Arial"/>
              <a:ea typeface="Arial"/>
              <a:cs typeface="Arial"/>
              <a:sym typeface="Arial"/>
            </a:endParaRPr>
          </a:p>
          <a:p>
            <a:pPr marL="457200" lvl="0" indent="-317500" algn="l" rtl="0">
              <a:lnSpc>
                <a:spcPct val="90000"/>
              </a:lnSpc>
              <a:spcBef>
                <a:spcPts val="0"/>
              </a:spcBef>
              <a:spcAft>
                <a:spcPts val="0"/>
              </a:spcAft>
              <a:buSzPts val="1400"/>
              <a:buFont typeface="Arial"/>
              <a:buChar char="•"/>
            </a:pPr>
            <a:r>
              <a:rPr lang="en-US">
                <a:latin typeface="Arial"/>
                <a:ea typeface="Arial"/>
                <a:cs typeface="Arial"/>
                <a:sym typeface="Arial"/>
              </a:rPr>
              <a:t>Steroids: adjuvant use of oral corticosteroids further </a:t>
            </a:r>
            <a:r>
              <a:rPr lang="en-US" u="sng">
                <a:latin typeface="Arial"/>
                <a:ea typeface="Arial"/>
                <a:cs typeface="Arial"/>
                <a:sym typeface="Arial"/>
              </a:rPr>
              <a:t>improve visual outcomes</a:t>
            </a:r>
            <a:r>
              <a:rPr lang="en-US">
                <a:latin typeface="Arial"/>
                <a:ea typeface="Arial"/>
                <a:cs typeface="Arial"/>
                <a:sym typeface="Arial"/>
              </a:rPr>
              <a:t> (Data regarding steroids is somewhat limited- no randomized control trial. However, in a retrospective, multicenter study of 86 patients with ocular manifestations of cat scratch disease, they found that visual improvement was significantly better in patients who received corticosteroids plus antimocrobials vs. those who only received antimicrobials (88% vs 50%). In this study, most of these patients were treated with oral doxycycline + rifampin. Steroids were usually started at 40-80mg/day and gradually tapered down over 6 weeks. (Habot-Wilner et al)</a:t>
            </a:r>
            <a:endParaRPr>
              <a:latin typeface="Arial"/>
              <a:ea typeface="Arial"/>
              <a:cs typeface="Arial"/>
              <a:sym typeface="Arial"/>
            </a:endParaRPr>
          </a:p>
          <a:p>
            <a:pPr marL="0" lvl="0" indent="0" algn="l" rtl="0">
              <a:lnSpc>
                <a:spcPct val="90000"/>
              </a:lnSpc>
              <a:spcBef>
                <a:spcPts val="0"/>
              </a:spcBef>
              <a:spcAft>
                <a:spcPts val="0"/>
              </a:spcAft>
              <a:buSzPts val="1400"/>
              <a:buNone/>
            </a:pPr>
            <a:endParaRPr>
              <a:latin typeface="Arial"/>
              <a:ea typeface="Arial"/>
              <a:cs typeface="Arial"/>
              <a:sym typeface="Arial"/>
            </a:endParaRPr>
          </a:p>
          <a:p>
            <a:pPr marL="0" lvl="0" indent="0" algn="l" rtl="0">
              <a:lnSpc>
                <a:spcPct val="90000"/>
              </a:lnSpc>
              <a:spcBef>
                <a:spcPts val="0"/>
              </a:spcBef>
              <a:spcAft>
                <a:spcPts val="0"/>
              </a:spcAft>
              <a:buSzPts val="1400"/>
              <a:buNone/>
            </a:pPr>
            <a:endParaRPr>
              <a:latin typeface="Arial"/>
              <a:ea typeface="Arial"/>
              <a:cs typeface="Arial"/>
              <a:sym typeface="Arial"/>
            </a:endParaRPr>
          </a:p>
          <a:p>
            <a:pPr marL="0" lvl="0" indent="0" algn="l" rtl="0">
              <a:lnSpc>
                <a:spcPct val="90000"/>
              </a:lnSpc>
              <a:spcBef>
                <a:spcPts val="0"/>
              </a:spcBef>
              <a:spcAft>
                <a:spcPts val="0"/>
              </a:spcAft>
              <a:buSzPts val="1400"/>
              <a:buNone/>
            </a:pPr>
            <a:r>
              <a:rPr lang="en-US">
                <a:latin typeface="Arial"/>
                <a:ea typeface="Arial"/>
                <a:cs typeface="Arial"/>
                <a:sym typeface="Arial"/>
              </a:rPr>
              <a:t>****Ksiaa et al:</a:t>
            </a:r>
            <a:endParaRPr>
              <a:latin typeface="Arial"/>
              <a:ea typeface="Arial"/>
              <a:cs typeface="Arial"/>
              <a:sym typeface="Arial"/>
            </a:endParaRPr>
          </a:p>
          <a:p>
            <a:pPr marL="0" lvl="0" indent="0" algn="l" rtl="0">
              <a:lnSpc>
                <a:spcPct val="90000"/>
              </a:lnSpc>
              <a:spcBef>
                <a:spcPts val="0"/>
              </a:spcBef>
              <a:spcAft>
                <a:spcPts val="0"/>
              </a:spcAft>
              <a:buSzPts val="1400"/>
              <a:buNone/>
            </a:pPr>
            <a:r>
              <a:rPr lang="en-US" sz="1500">
                <a:solidFill>
                  <a:srgbClr val="212121"/>
                </a:solidFill>
                <a:highlight>
                  <a:srgbClr val="FFFFFF"/>
                </a:highlight>
                <a:latin typeface="Cambria"/>
                <a:ea typeface="Cambria"/>
                <a:cs typeface="Cambria"/>
                <a:sym typeface="Cambria"/>
              </a:rPr>
              <a:t>“There is no </a:t>
            </a:r>
            <a:r>
              <a:rPr lang="en-US" sz="1500" i="1">
                <a:solidFill>
                  <a:srgbClr val="212121"/>
                </a:solidFill>
                <a:highlight>
                  <a:srgbClr val="FFFFFF"/>
                </a:highlight>
                <a:latin typeface="Cambria"/>
                <a:ea typeface="Cambria"/>
                <a:cs typeface="Cambria"/>
                <a:sym typeface="Cambria"/>
              </a:rPr>
              <a:t>consensus</a:t>
            </a:r>
            <a:r>
              <a:rPr lang="en-US" sz="1500">
                <a:solidFill>
                  <a:srgbClr val="212121"/>
                </a:solidFill>
                <a:highlight>
                  <a:srgbClr val="FFFFFF"/>
                </a:highlight>
                <a:latin typeface="Cambria"/>
                <a:ea typeface="Cambria"/>
                <a:cs typeface="Cambria"/>
                <a:sym typeface="Cambria"/>
              </a:rPr>
              <a:t> on the management modalities of CSD or its ocular manifestations. CSD is usually characterized by a self-limited course in immunocompetent patients. There is no recommendation to treat mild to moderate systemic CSD. However, severe ocular or systemic complications of CSD and immunocompromised patients should be treated.”</a:t>
            </a:r>
            <a:endParaRPr>
              <a:latin typeface="Arial"/>
              <a:ea typeface="Arial"/>
              <a:cs typeface="Arial"/>
              <a:sym typeface="Arial"/>
            </a:endParaRPr>
          </a:p>
        </p:txBody>
      </p:sp>
      <p:sp>
        <p:nvSpPr>
          <p:cNvPr id="298" name="Google Shape;298;g1a4135245a2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1a4135245a2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g1a4135245a2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04800" algn="l" rtl="0">
              <a:lnSpc>
                <a:spcPct val="100000"/>
              </a:lnSpc>
              <a:spcBef>
                <a:spcPts val="1000"/>
              </a:spcBef>
              <a:spcAft>
                <a:spcPts val="0"/>
              </a:spcAft>
              <a:buClr>
                <a:schemeClr val="dk1"/>
              </a:buClr>
              <a:buSzPts val="1200"/>
              <a:buChar char="•"/>
            </a:pPr>
            <a:r>
              <a:rPr lang="en-US">
                <a:latin typeface="Arial"/>
                <a:ea typeface="Arial"/>
                <a:cs typeface="Arial"/>
                <a:sym typeface="Arial"/>
              </a:rPr>
              <a:t>Macular star improved. Disc edema and blurring of the margins improved compared to initial exam. Central /paracentral scotoma remain but appears slightly improved.</a:t>
            </a:r>
            <a:endParaRPr>
              <a:latin typeface="Arial"/>
              <a:ea typeface="Arial"/>
              <a:cs typeface="Arial"/>
              <a:sym typeface="Arial"/>
            </a:endParaRPr>
          </a:p>
          <a:p>
            <a:pPr marL="457200" lvl="0" indent="-304800" algn="l" rtl="0">
              <a:lnSpc>
                <a:spcPct val="100000"/>
              </a:lnSpc>
              <a:spcBef>
                <a:spcPts val="1000"/>
              </a:spcBef>
              <a:spcAft>
                <a:spcPts val="0"/>
              </a:spcAft>
              <a:buClr>
                <a:schemeClr val="dk1"/>
              </a:buClr>
              <a:buSzPts val="1200"/>
              <a:buChar char="•"/>
            </a:pPr>
            <a:r>
              <a:rPr lang="en-US">
                <a:latin typeface="Arial"/>
                <a:ea typeface="Arial"/>
                <a:cs typeface="Arial"/>
                <a:sym typeface="Arial"/>
              </a:rPr>
              <a:t>The patient’s symptoms improved after treatment. Periorbital pain resolved.</a:t>
            </a:r>
            <a:endParaRPr>
              <a:latin typeface="Arial"/>
              <a:ea typeface="Arial"/>
              <a:cs typeface="Arial"/>
              <a:sym typeface="Arial"/>
            </a:endParaRPr>
          </a:p>
          <a:p>
            <a:pPr marL="457200" lvl="0" indent="-304800" algn="l" rtl="0">
              <a:lnSpc>
                <a:spcPct val="100000"/>
              </a:lnSpc>
              <a:spcBef>
                <a:spcPts val="0"/>
              </a:spcBef>
              <a:spcAft>
                <a:spcPts val="0"/>
              </a:spcAft>
              <a:buClr>
                <a:schemeClr val="dk1"/>
              </a:buClr>
              <a:buSzPts val="1200"/>
              <a:buChar char="•"/>
            </a:pPr>
            <a:r>
              <a:rPr lang="en-US">
                <a:latin typeface="Arial"/>
                <a:ea typeface="Arial"/>
                <a:cs typeface="Arial"/>
                <a:sym typeface="Arial"/>
              </a:rPr>
              <a:t>Visual acuity improved (OD VA improved from 20/40 to 20/20)</a:t>
            </a:r>
            <a:endParaRPr>
              <a:latin typeface="Arial"/>
              <a:ea typeface="Arial"/>
              <a:cs typeface="Arial"/>
              <a:sym typeface="Arial"/>
            </a:endParaRPr>
          </a:p>
        </p:txBody>
      </p:sp>
      <p:sp>
        <p:nvSpPr>
          <p:cNvPr id="305" name="Google Shape;305;g1a4135245a2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9f1096b3b2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g19f1096b3b2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g19f1096b3b2_0_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19f1096b3b2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g19f1096b3b2_0_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4" name="Google Shape;334;g19f1096b3b2_0_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9f1096b3b2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g19f1096b3b2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g19f1096b3b2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1b49f4527ab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1b49f4527ab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150">
                <a:solidFill>
                  <a:srgbClr val="242424"/>
                </a:solidFill>
                <a:highlight>
                  <a:schemeClr val="lt1"/>
                </a:highlight>
                <a:latin typeface="Roboto"/>
                <a:ea typeface="Roboto"/>
                <a:cs typeface="Roboto"/>
                <a:sym typeface="Roboto"/>
              </a:rPr>
              <a:t>Macular star decreases in ~4 weeks but may be present for up to 1 year (S. Ray, E. Gragoudas Neuroretinitis Int Ophthalmol Clin, 41 (1) (2001), pp. 83-102)</a:t>
            </a:r>
            <a:endParaRPr sz="1150">
              <a:solidFill>
                <a:srgbClr val="242424"/>
              </a:solidFill>
              <a:highlight>
                <a:schemeClr val="lt1"/>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Arial"/>
              <a:buNone/>
            </a:pPr>
            <a:endParaRPr sz="1150">
              <a:solidFill>
                <a:srgbClr val="242424"/>
              </a:solidFill>
              <a:highlight>
                <a:schemeClr val="lt1"/>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Arial"/>
              <a:buNone/>
            </a:pPr>
            <a:r>
              <a:rPr lang="en-US" sz="1150">
                <a:solidFill>
                  <a:srgbClr val="242424"/>
                </a:solidFill>
                <a:highlight>
                  <a:schemeClr val="lt1"/>
                </a:highlight>
                <a:latin typeface="Roboto"/>
                <a:ea typeface="Roboto"/>
                <a:cs typeface="Roboto"/>
                <a:sym typeface="Roboto"/>
              </a:rPr>
              <a:t>In script: explain the photo. There’s an abnormal area around the fovea in a star pattern which represents the retinal exudates </a:t>
            </a:r>
            <a:endParaRPr sz="1150">
              <a:solidFill>
                <a:srgbClr val="242424"/>
              </a:solidFill>
              <a:highlight>
                <a:schemeClr val="lt1"/>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Arial"/>
              <a:buNone/>
            </a:pPr>
            <a:r>
              <a:rPr lang="en-US" sz="1150">
                <a:solidFill>
                  <a:srgbClr val="242424"/>
                </a:solidFill>
                <a:highlight>
                  <a:schemeClr val="lt1"/>
                </a:highlight>
                <a:latin typeface="Roboto"/>
                <a:ea typeface="Roboto"/>
                <a:cs typeface="Roboto"/>
                <a:sym typeface="Roboto"/>
              </a:rPr>
              <a:t>Picture from AA’s pt (I just got the list of neuroret pts from IT, but I don’t have my work laptop. I’ll only have access to the photos on Tuesday to see if there’s a full macular star – AA)</a:t>
            </a:r>
            <a:endParaRPr sz="1150">
              <a:solidFill>
                <a:srgbClr val="242424"/>
              </a:solidFill>
              <a:highlight>
                <a:schemeClr val="lt1"/>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Arial"/>
              <a:buNone/>
            </a:pPr>
            <a:r>
              <a:rPr lang="en-US" sz="1150">
                <a:solidFill>
                  <a:srgbClr val="242424"/>
                </a:solidFill>
                <a:highlight>
                  <a:schemeClr val="lt1"/>
                </a:highlight>
                <a:latin typeface="Roboto"/>
                <a:ea typeface="Roboto"/>
                <a:cs typeface="Roboto"/>
                <a:sym typeface="Roboto"/>
              </a:rPr>
              <a:t>If a complete star is desired, can use picture from this article: </a:t>
            </a:r>
            <a:r>
              <a:rPr lang="en-US" sz="1100" u="sng">
                <a:solidFill>
                  <a:schemeClr val="hlink"/>
                </a:solidFill>
                <a:latin typeface="Arial"/>
                <a:ea typeface="Arial"/>
                <a:cs typeface="Arial"/>
                <a:sym typeface="Arial"/>
                <a:hlinkClick r:id="rId3"/>
              </a:rPr>
              <a:t>Macular Star in Neuroretinitis | Ophthalmology | JAMA Neurology | JAMA Network</a:t>
            </a:r>
            <a:endParaRPr sz="1150">
              <a:solidFill>
                <a:srgbClr val="242424"/>
              </a:solidFill>
              <a:highlight>
                <a:schemeClr val="lt1"/>
              </a:highlight>
              <a:latin typeface="Roboto"/>
              <a:ea typeface="Roboto"/>
              <a:cs typeface="Roboto"/>
              <a:sym typeface="Roboto"/>
            </a:endParaRPr>
          </a:p>
        </p:txBody>
      </p:sp>
      <p:sp>
        <p:nvSpPr>
          <p:cNvPr id="348" name="Google Shape;348;g1b49f4527ab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9f1096b3b2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g19f1096b3b2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01625" algn="l" rtl="0">
              <a:lnSpc>
                <a:spcPct val="100000"/>
              </a:lnSpc>
              <a:spcBef>
                <a:spcPts val="0"/>
              </a:spcBef>
              <a:spcAft>
                <a:spcPts val="0"/>
              </a:spcAft>
              <a:buClr>
                <a:srgbClr val="242424"/>
              </a:buClr>
              <a:buSzPts val="1150"/>
              <a:buFont typeface="Roboto"/>
              <a:buChar char="-"/>
            </a:pPr>
            <a:r>
              <a:rPr lang="en-US" sz="1150">
                <a:solidFill>
                  <a:srgbClr val="242424"/>
                </a:solidFill>
                <a:highlight>
                  <a:srgbClr val="FFFFFF"/>
                </a:highlight>
                <a:latin typeface="Roboto"/>
                <a:ea typeface="Roboto"/>
                <a:cs typeface="Roboto"/>
                <a:sym typeface="Roboto"/>
              </a:rPr>
              <a:t>Prolonged use of doxycycline, or a macrolide, may be helpful for prevention of cat scratch disease recurrences in HIV-positive patients </a:t>
            </a:r>
            <a:endParaRPr sz="1150">
              <a:solidFill>
                <a:srgbClr val="242424"/>
              </a:solidFill>
              <a:highlight>
                <a:srgbClr val="FFFFFF"/>
              </a:highlight>
              <a:latin typeface="Roboto"/>
              <a:ea typeface="Roboto"/>
              <a:cs typeface="Roboto"/>
              <a:sym typeface="Roboto"/>
            </a:endParaRPr>
          </a:p>
          <a:p>
            <a:pPr marL="457200" lvl="0" indent="-301625" algn="l" rtl="0">
              <a:lnSpc>
                <a:spcPct val="100000"/>
              </a:lnSpc>
              <a:spcBef>
                <a:spcPts val="0"/>
              </a:spcBef>
              <a:spcAft>
                <a:spcPts val="0"/>
              </a:spcAft>
              <a:buClr>
                <a:srgbClr val="242424"/>
              </a:buClr>
              <a:buSzPts val="1150"/>
              <a:buFont typeface="Roboto"/>
              <a:buChar char="-"/>
            </a:pPr>
            <a:r>
              <a:rPr lang="en-US" sz="1150">
                <a:highlight>
                  <a:schemeClr val="lt1"/>
                </a:highlight>
                <a:latin typeface="Roboto"/>
                <a:ea typeface="Roboto"/>
                <a:cs typeface="Roboto"/>
                <a:sym typeface="Roboto"/>
              </a:rPr>
              <a:t>Final visual acuity of at least 20/40 in 97% of cases in Bartonella neuroretinitis and idiopathic neuroretinitis</a:t>
            </a:r>
            <a:endParaRPr sz="1150">
              <a:highlight>
                <a:schemeClr val="lt1"/>
              </a:highlight>
              <a:latin typeface="Roboto"/>
              <a:ea typeface="Roboto"/>
              <a:cs typeface="Roboto"/>
              <a:sym typeface="Roboto"/>
            </a:endParaRPr>
          </a:p>
          <a:p>
            <a:pPr marL="457200" lvl="0" indent="-301625" algn="l" rtl="0">
              <a:lnSpc>
                <a:spcPct val="100000"/>
              </a:lnSpc>
              <a:spcBef>
                <a:spcPts val="0"/>
              </a:spcBef>
              <a:spcAft>
                <a:spcPts val="0"/>
              </a:spcAft>
              <a:buSzPts val="1150"/>
              <a:buFont typeface="Roboto"/>
              <a:buChar char="-"/>
            </a:pPr>
            <a:r>
              <a:rPr lang="en-US" sz="1150" b="1">
                <a:highlight>
                  <a:schemeClr val="lt1"/>
                </a:highlight>
                <a:latin typeface="Roboto"/>
                <a:ea typeface="Roboto"/>
                <a:cs typeface="Roboto"/>
                <a:sym typeface="Roboto"/>
              </a:rPr>
              <a:t>However, in idiopathic </a:t>
            </a:r>
            <a:r>
              <a:rPr lang="en-US" sz="1150" b="1">
                <a:solidFill>
                  <a:srgbClr val="0000FF"/>
                </a:solidFill>
                <a:highlight>
                  <a:schemeClr val="lt1"/>
                </a:highlight>
                <a:latin typeface="Roboto"/>
                <a:ea typeface="Roboto"/>
                <a:cs typeface="Roboto"/>
                <a:sym typeface="Roboto"/>
              </a:rPr>
              <a:t>recurrent</a:t>
            </a:r>
            <a:r>
              <a:rPr lang="en-US" sz="1150" b="1">
                <a:highlight>
                  <a:schemeClr val="lt1"/>
                </a:highlight>
                <a:latin typeface="Roboto"/>
                <a:ea typeface="Roboto"/>
                <a:cs typeface="Roboto"/>
                <a:sym typeface="Roboto"/>
              </a:rPr>
              <a:t> neuroretinitis, prognosis is worse (final visual acuity of 20/40 in only 36% of pts)</a:t>
            </a:r>
            <a:endParaRPr sz="1150" b="1">
              <a:highlight>
                <a:schemeClr val="lt1"/>
              </a:highlight>
              <a:latin typeface="Roboto"/>
              <a:ea typeface="Roboto"/>
              <a:cs typeface="Roboto"/>
              <a:sym typeface="Roboto"/>
            </a:endParaRPr>
          </a:p>
          <a:p>
            <a:pPr marL="0" lvl="0" indent="0" algn="l" rtl="0">
              <a:lnSpc>
                <a:spcPct val="100000"/>
              </a:lnSpc>
              <a:spcBef>
                <a:spcPts val="0"/>
              </a:spcBef>
              <a:spcAft>
                <a:spcPts val="0"/>
              </a:spcAft>
              <a:buSzPts val="1400"/>
              <a:buNone/>
            </a:pPr>
            <a:endParaRPr sz="1150">
              <a:solidFill>
                <a:srgbClr val="242424"/>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400"/>
              <a:buNone/>
            </a:pPr>
            <a:r>
              <a:rPr lang="en-US" sz="1150">
                <a:solidFill>
                  <a:srgbClr val="242424"/>
                </a:solidFill>
                <a:highlight>
                  <a:srgbClr val="FFFFFF"/>
                </a:highlight>
                <a:latin typeface="Roboto"/>
                <a:ea typeface="Roboto"/>
                <a:cs typeface="Roboto"/>
                <a:sym typeface="Roboto"/>
              </a:rPr>
              <a:t>Stats from this article:</a:t>
            </a:r>
            <a:r>
              <a:rPr lang="en-US" sz="1150">
                <a:solidFill>
                  <a:srgbClr val="1F939A"/>
                </a:solidFill>
                <a:highlight>
                  <a:srgbClr val="FFFFFF"/>
                </a:highlight>
                <a:latin typeface="Roboto"/>
                <a:ea typeface="Roboto"/>
                <a:cs typeface="Roboto"/>
                <a:sym typeface="Roboto"/>
              </a:rPr>
              <a:t> </a:t>
            </a:r>
            <a:r>
              <a:rPr lang="en-US" sz="1100" u="sng">
                <a:solidFill>
                  <a:schemeClr val="hlink"/>
                </a:solidFill>
                <a:latin typeface="Arial"/>
                <a:ea typeface="Arial"/>
                <a:cs typeface="Arial"/>
                <a:sym typeface="Arial"/>
                <a:hlinkClick r:id="rId3"/>
              </a:rPr>
              <a:t>Update on Bartonella neuroretinitis - PMC (nih.gov)</a:t>
            </a:r>
            <a:endParaRPr sz="1150">
              <a:solidFill>
                <a:srgbClr val="1F939A"/>
              </a:solidFill>
              <a:highlight>
                <a:srgbClr val="FFFFFF"/>
              </a:highlight>
              <a:latin typeface="Roboto"/>
              <a:ea typeface="Roboto"/>
              <a:cs typeface="Roboto"/>
              <a:sym typeface="Roboto"/>
            </a:endParaRPr>
          </a:p>
          <a:p>
            <a:pPr marL="0" lvl="0" indent="0" algn="l" rtl="0">
              <a:lnSpc>
                <a:spcPct val="100000"/>
              </a:lnSpc>
              <a:spcBef>
                <a:spcPts val="0"/>
              </a:spcBef>
              <a:spcAft>
                <a:spcPts val="0"/>
              </a:spcAft>
              <a:buSzPts val="1400"/>
              <a:buNone/>
            </a:pPr>
            <a:endParaRPr sz="1150">
              <a:solidFill>
                <a:srgbClr val="242424"/>
              </a:solidFill>
              <a:highlight>
                <a:srgbClr val="FFFFFF"/>
              </a:highlight>
              <a:latin typeface="Roboto"/>
              <a:ea typeface="Roboto"/>
              <a:cs typeface="Roboto"/>
              <a:sym typeface="Roboto"/>
            </a:endParaRPr>
          </a:p>
        </p:txBody>
      </p:sp>
      <p:sp>
        <p:nvSpPr>
          <p:cNvPr id="356" name="Google Shape;356;g19f1096b3b2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19f1096b3b2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g19f1096b3b2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g19f1096b3b2_0_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19f1096b3b2_0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g19f1096b3b2_0_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0" name="Google Shape;370;g19f1096b3b2_0_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1b5ef4c1d3a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g1b5ef4c1d3a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7" name="Google Shape;377;g1b5ef4c1d3a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a:stretch/>
        </p:blipFill>
        <p:spPr>
          <a:xfrm>
            <a:off x="178903" y="5829697"/>
            <a:ext cx="2570757" cy="102830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sz="4000"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4"/>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6" name="Google Shape;56;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1"/>
          <p:cNvSpPr>
            <a:spLocks noGrp="1"/>
          </p:cNvSpPr>
          <p:nvPr>
            <p:ph type="pic" idx="2"/>
          </p:nvPr>
        </p:nvSpPr>
        <p:spPr>
          <a:xfrm>
            <a:off x="5183188" y="987425"/>
            <a:ext cx="6172200" cy="4873625"/>
          </a:xfrm>
          <a:prstGeom prst="rect">
            <a:avLst/>
          </a:prstGeom>
          <a:noFill/>
          <a:ln>
            <a:noFill/>
          </a:ln>
        </p:spPr>
      </p:sp>
      <p:sp>
        <p:nvSpPr>
          <p:cNvPr id="62" name="Google Shape;62;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2"/>
          <p:cNvSpPr txBox="1">
            <a:spLocks noGrp="1"/>
          </p:cNvSpPr>
          <p:nvPr>
            <p:ph type="body" idx="1"/>
          </p:nvPr>
        </p:nvSpPr>
        <p:spPr>
          <a:xfrm rot="5400000">
            <a:off x="4513608" y="-1337226"/>
            <a:ext cx="3820766" cy="986624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F939A"/>
            </a:gs>
            <a:gs pos="11000">
              <a:srgbClr val="62B5BB"/>
            </a:gs>
            <a:gs pos="90000">
              <a:schemeClr val="lt1"/>
            </a:gs>
            <a:gs pos="100000">
              <a:schemeClr val="lt1"/>
            </a:gs>
          </a:gsLst>
          <a:lin ang="16200000" scaled="0"/>
        </a:gra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2"/>
          <p:cNvPicPr preferRelativeResize="0"/>
          <p:nvPr/>
        </p:nvPicPr>
        <p:blipFill rotWithShape="1">
          <a:blip r:embed="rId13">
            <a:alphaModFix/>
          </a:blip>
          <a:srcRect/>
          <a:stretch/>
        </p:blipFill>
        <p:spPr>
          <a:xfrm>
            <a:off x="178903" y="5829697"/>
            <a:ext cx="2570757" cy="10283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p3"/><Relationship Id="rId1" Type="http://schemas.microsoft.com/office/2007/relationships/media" Target="../media/media27.mp3"/><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p3"/><Relationship Id="rId1" Type="http://schemas.microsoft.com/office/2007/relationships/media" Target="../media/media28.mp3"/><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
          <p:cNvSpPr txBox="1">
            <a:spLocks noGrp="1"/>
          </p:cNvSpPr>
          <p:nvPr>
            <p:ph type="ctrTitle" idx="4294967295"/>
          </p:nvPr>
        </p:nvSpPr>
        <p:spPr>
          <a:xfrm>
            <a:off x="428520" y="846317"/>
            <a:ext cx="11593902" cy="23876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6000"/>
              <a:buFont typeface="Calibri"/>
              <a:buNone/>
            </a:pPr>
            <a:r>
              <a:rPr lang="en-US" sz="5000" b="1" i="0" u="none" strike="noStrike" cap="none" dirty="0">
                <a:solidFill>
                  <a:schemeClr val="dk1"/>
                </a:solidFill>
                <a:latin typeface="Arial"/>
                <a:ea typeface="Arial"/>
                <a:cs typeface="Arial"/>
                <a:sym typeface="Arial"/>
              </a:rPr>
              <a:t>Periorbital pain and difficulty reading</a:t>
            </a:r>
            <a:endParaRPr sz="5000" b="1" i="0" u="none" strike="noStrike" cap="none" dirty="0">
              <a:solidFill>
                <a:schemeClr val="dk1"/>
              </a:solidFill>
              <a:latin typeface="Arial"/>
              <a:ea typeface="Arial"/>
              <a:cs typeface="Arial"/>
              <a:sym typeface="Arial"/>
            </a:endParaRPr>
          </a:p>
        </p:txBody>
      </p:sp>
      <p:sp>
        <p:nvSpPr>
          <p:cNvPr id="84" name="Google Shape;84;p1"/>
          <p:cNvSpPr txBox="1">
            <a:spLocks noGrp="1"/>
          </p:cNvSpPr>
          <p:nvPr>
            <p:ph type="subTitle" idx="4294967295"/>
          </p:nvPr>
        </p:nvSpPr>
        <p:spPr>
          <a:xfrm>
            <a:off x="1018338" y="2985491"/>
            <a:ext cx="9867900" cy="2670647"/>
          </a:xfrm>
          <a:prstGeom prst="rect">
            <a:avLst/>
          </a:prstGeom>
          <a:noFill/>
          <a:ln>
            <a:noFill/>
          </a:ln>
        </p:spPr>
        <p:txBody>
          <a:bodyPr spcFirstLastPara="1" wrap="square" lIns="91425" tIns="45700" rIns="91425" bIns="45700" anchor="t" anchorCtr="0">
            <a:noAutofit/>
          </a:bodyPr>
          <a:lstStyle/>
          <a:p>
            <a:pPr marL="228600" marR="0" lvl="0" indent="-50800" algn="ctr" rtl="0">
              <a:lnSpc>
                <a:spcPct val="120000"/>
              </a:lnSpc>
              <a:spcBef>
                <a:spcPts val="0"/>
              </a:spcBef>
              <a:spcAft>
                <a:spcPts val="0"/>
              </a:spcAft>
              <a:buClr>
                <a:schemeClr val="dk1"/>
              </a:buClr>
              <a:buSzPct val="100000"/>
              <a:buFont typeface="Arial"/>
              <a:buNone/>
            </a:pPr>
            <a:r>
              <a:rPr lang="en-US" sz="2000" b="1" i="0" u="none" strike="noStrike" cap="none" dirty="0" err="1">
                <a:solidFill>
                  <a:schemeClr val="dk1"/>
                </a:solidFill>
                <a:latin typeface="Arial"/>
                <a:ea typeface="Arial"/>
                <a:cs typeface="Arial"/>
                <a:sym typeface="Arial"/>
              </a:rPr>
              <a:t>Sojung</a:t>
            </a:r>
            <a:r>
              <a:rPr lang="en-US" sz="2000" b="1" i="0" u="none" strike="noStrike" cap="none" dirty="0">
                <a:solidFill>
                  <a:schemeClr val="dk1"/>
                </a:solidFill>
                <a:latin typeface="Arial"/>
                <a:ea typeface="Arial"/>
                <a:cs typeface="Arial"/>
                <a:sym typeface="Arial"/>
              </a:rPr>
              <a:t> Kara Park, DO</a:t>
            </a:r>
            <a:endParaRPr sz="2000" b="1" i="0" u="none" strike="noStrike" cap="none" dirty="0">
              <a:solidFill>
                <a:schemeClr val="dk1"/>
              </a:solidFill>
              <a:latin typeface="Arial"/>
              <a:ea typeface="Arial"/>
              <a:cs typeface="Arial"/>
              <a:sym typeface="Arial"/>
            </a:endParaRPr>
          </a:p>
          <a:p>
            <a:pPr marL="228600" marR="0" lvl="0" indent="-50800" algn="ctr" rtl="0">
              <a:lnSpc>
                <a:spcPct val="120000"/>
              </a:lnSpc>
              <a:spcBef>
                <a:spcPts val="0"/>
              </a:spcBef>
              <a:spcAft>
                <a:spcPts val="0"/>
              </a:spcAft>
              <a:buClr>
                <a:schemeClr val="dk1"/>
              </a:buClr>
              <a:buSzPct val="100000"/>
              <a:buFont typeface="Arial"/>
              <a:buNone/>
            </a:pPr>
            <a:r>
              <a:rPr lang="en-US" sz="1800" b="0" i="0" u="none" strike="noStrike" cap="none" dirty="0">
                <a:solidFill>
                  <a:schemeClr val="dk1"/>
                </a:solidFill>
                <a:latin typeface="Arial"/>
                <a:ea typeface="Arial"/>
                <a:cs typeface="Arial"/>
                <a:sym typeface="Arial"/>
              </a:rPr>
              <a:t>Neurology Resident</a:t>
            </a:r>
            <a:endParaRPr sz="1800" b="0" i="0" u="none" strike="noStrike" cap="none" dirty="0">
              <a:solidFill>
                <a:schemeClr val="dk1"/>
              </a:solidFill>
              <a:latin typeface="Arial"/>
              <a:ea typeface="Arial"/>
              <a:cs typeface="Arial"/>
              <a:sym typeface="Arial"/>
            </a:endParaRPr>
          </a:p>
          <a:p>
            <a:pPr marL="228600" marR="0" lvl="0" indent="-50800" algn="ctr" rtl="0">
              <a:lnSpc>
                <a:spcPct val="120000"/>
              </a:lnSpc>
              <a:spcBef>
                <a:spcPts val="0"/>
              </a:spcBef>
              <a:spcAft>
                <a:spcPts val="0"/>
              </a:spcAft>
              <a:buClr>
                <a:schemeClr val="dk1"/>
              </a:buClr>
              <a:buSzPct val="100000"/>
              <a:buFont typeface="Arial"/>
              <a:buNone/>
            </a:pPr>
            <a:r>
              <a:rPr lang="en-US" sz="1800" b="0" i="0" u="none" strike="noStrike" cap="none" dirty="0" err="1">
                <a:solidFill>
                  <a:schemeClr val="dk1"/>
                </a:solidFill>
                <a:latin typeface="Arial"/>
                <a:ea typeface="Arial"/>
                <a:cs typeface="Arial"/>
                <a:sym typeface="Arial"/>
              </a:rPr>
              <a:t>Hauenstein</a:t>
            </a:r>
            <a:r>
              <a:rPr lang="en-US" sz="1800" b="0" i="0" u="none" strike="noStrike" cap="none" dirty="0">
                <a:solidFill>
                  <a:schemeClr val="dk1"/>
                </a:solidFill>
                <a:latin typeface="Arial"/>
                <a:ea typeface="Arial"/>
                <a:cs typeface="Arial"/>
                <a:sym typeface="Arial"/>
              </a:rPr>
              <a:t> Neurosciences, Trinity Health Grand Rapids, Michigan</a:t>
            </a:r>
          </a:p>
          <a:p>
            <a:pPr marL="228600" marR="0" lvl="0" indent="-50800" algn="ctr" rtl="0">
              <a:lnSpc>
                <a:spcPct val="120000"/>
              </a:lnSpc>
              <a:spcBef>
                <a:spcPts val="0"/>
              </a:spcBef>
              <a:spcAft>
                <a:spcPts val="0"/>
              </a:spcAft>
              <a:buClr>
                <a:schemeClr val="dk1"/>
              </a:buClr>
              <a:buSzPct val="100000"/>
              <a:buFont typeface="Arial"/>
              <a:buNone/>
            </a:pPr>
            <a:endParaRPr sz="2000" b="1" i="0" u="none" strike="noStrike" cap="none" dirty="0">
              <a:solidFill>
                <a:schemeClr val="dk1"/>
              </a:solidFill>
              <a:latin typeface="Arial"/>
              <a:ea typeface="Arial"/>
              <a:cs typeface="Arial"/>
              <a:sym typeface="Arial"/>
            </a:endParaRPr>
          </a:p>
          <a:p>
            <a:pPr marL="228600" marR="0" lvl="0" indent="-50800" algn="ctr" rtl="0">
              <a:lnSpc>
                <a:spcPct val="120000"/>
              </a:lnSpc>
              <a:spcBef>
                <a:spcPts val="0"/>
              </a:spcBef>
              <a:spcAft>
                <a:spcPts val="0"/>
              </a:spcAft>
              <a:buClr>
                <a:schemeClr val="dk1"/>
              </a:buClr>
              <a:buSzPct val="100000"/>
              <a:buFont typeface="Arial"/>
              <a:buNone/>
            </a:pPr>
            <a:r>
              <a:rPr lang="en-US" sz="2000" b="1" i="0" u="none" strike="noStrike" cap="none" dirty="0">
                <a:solidFill>
                  <a:schemeClr val="dk1"/>
                </a:solidFill>
                <a:latin typeface="Arial"/>
                <a:ea typeface="Arial"/>
                <a:cs typeface="Arial"/>
                <a:sym typeface="Arial"/>
              </a:rPr>
              <a:t>Aileen A. Antonio, MD</a:t>
            </a:r>
            <a:endParaRPr sz="2000" b="1" i="0" u="none" strike="noStrike" cap="none" dirty="0">
              <a:solidFill>
                <a:schemeClr val="dk1"/>
              </a:solidFill>
              <a:latin typeface="Arial"/>
              <a:ea typeface="Arial"/>
              <a:cs typeface="Arial"/>
              <a:sym typeface="Arial"/>
            </a:endParaRPr>
          </a:p>
          <a:p>
            <a:pPr marL="228600" marR="0" lvl="0" indent="-50800" algn="ctr" rtl="0">
              <a:lnSpc>
                <a:spcPct val="120000"/>
              </a:lnSpc>
              <a:spcBef>
                <a:spcPts val="0"/>
              </a:spcBef>
              <a:spcAft>
                <a:spcPts val="0"/>
              </a:spcAft>
              <a:buClr>
                <a:schemeClr val="dk1"/>
              </a:buClr>
              <a:buSzPct val="100000"/>
              <a:buFont typeface="Arial"/>
              <a:buNone/>
            </a:pPr>
            <a:r>
              <a:rPr lang="en-US" sz="1800" b="0" i="0" u="none" strike="noStrike" cap="none" dirty="0">
                <a:solidFill>
                  <a:schemeClr val="dk1"/>
                </a:solidFill>
                <a:latin typeface="Arial"/>
                <a:ea typeface="Arial"/>
                <a:cs typeface="Arial"/>
                <a:sym typeface="Arial"/>
              </a:rPr>
              <a:t>Neuro-Ophthalmology</a:t>
            </a:r>
            <a:endParaRPr sz="1800" b="0" i="0" u="none" strike="noStrike" cap="none" dirty="0">
              <a:solidFill>
                <a:schemeClr val="dk1"/>
              </a:solidFill>
              <a:latin typeface="Arial"/>
              <a:ea typeface="Arial"/>
              <a:cs typeface="Arial"/>
              <a:sym typeface="Arial"/>
            </a:endParaRPr>
          </a:p>
          <a:p>
            <a:pPr marL="228600" marR="0" lvl="0" indent="-50800" algn="ctr" rtl="0">
              <a:lnSpc>
                <a:spcPct val="120000"/>
              </a:lnSpc>
              <a:spcBef>
                <a:spcPts val="0"/>
              </a:spcBef>
              <a:spcAft>
                <a:spcPts val="0"/>
              </a:spcAft>
              <a:buClr>
                <a:schemeClr val="dk1"/>
              </a:buClr>
              <a:buSzPct val="100000"/>
              <a:buFont typeface="Arial"/>
              <a:buNone/>
            </a:pPr>
            <a:r>
              <a:rPr lang="en-US" sz="1800" b="0" i="0" u="none" strike="noStrike" cap="none" dirty="0" err="1">
                <a:solidFill>
                  <a:schemeClr val="dk1"/>
                </a:solidFill>
                <a:latin typeface="Arial"/>
                <a:ea typeface="Arial"/>
                <a:cs typeface="Arial"/>
                <a:sym typeface="Arial"/>
              </a:rPr>
              <a:t>Hauenstein</a:t>
            </a:r>
            <a:r>
              <a:rPr lang="en-US" sz="1800" b="0" i="0" u="none" strike="noStrike" cap="none" dirty="0">
                <a:solidFill>
                  <a:schemeClr val="dk1"/>
                </a:solidFill>
                <a:latin typeface="Arial"/>
                <a:ea typeface="Arial"/>
                <a:cs typeface="Arial"/>
                <a:sym typeface="Arial"/>
              </a:rPr>
              <a:t> Neurosciences, Trinity Health Grand Rapids, Michigan</a:t>
            </a:r>
            <a:endParaRPr sz="1800" b="1" i="0" u="none" strike="noStrike" cap="none" dirty="0">
              <a:solidFill>
                <a:schemeClr val="dk1"/>
              </a:solidFill>
              <a:latin typeface="Arial"/>
              <a:ea typeface="Arial"/>
              <a:cs typeface="Arial"/>
              <a:sym typeface="Arial"/>
            </a:endParaRPr>
          </a:p>
        </p:txBody>
      </p:sp>
      <p:pic>
        <p:nvPicPr>
          <p:cNvPr id="85" name="Google Shape;85;p1"/>
          <p:cNvPicPr preferRelativeResize="0"/>
          <p:nvPr/>
        </p:nvPicPr>
        <p:blipFill rotWithShape="1">
          <a:blip r:embed="rId5">
            <a:alphaModFix/>
          </a:blip>
          <a:srcRect/>
          <a:stretch/>
        </p:blipFill>
        <p:spPr>
          <a:xfrm>
            <a:off x="3536327" y="134327"/>
            <a:ext cx="5492972" cy="1176630"/>
          </a:xfrm>
          <a:prstGeom prst="rect">
            <a:avLst/>
          </a:prstGeom>
          <a:noFill/>
          <a:ln>
            <a:noFill/>
          </a:ln>
        </p:spPr>
      </p:pic>
      <p:pic>
        <p:nvPicPr>
          <p:cNvPr id="2" name="1 volcaroo">
            <a:hlinkClick r:id="" action="ppaction://media"/>
            <a:extLst>
              <a:ext uri="{FF2B5EF4-FFF2-40B4-BE49-F238E27FC236}">
                <a16:creationId xmlns:a16="http://schemas.microsoft.com/office/drawing/2014/main" id="{E2FEC09F-5531-53D0-6609-BFCC781864F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54494" y="237726"/>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g198ef3ef79d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30-year-old female</a:t>
            </a:r>
            <a:endParaRPr/>
          </a:p>
        </p:txBody>
      </p:sp>
      <p:sp>
        <p:nvSpPr>
          <p:cNvPr id="92" name="Google Shape;92;g198ef3ef79d_0_0"/>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Past medical history: migraine without aura</a:t>
            </a:r>
            <a:endParaRPr/>
          </a:p>
          <a:p>
            <a:pPr marL="50800" lvl="0" indent="0" algn="l" rtl="0">
              <a:lnSpc>
                <a:spcPct val="90000"/>
              </a:lnSpc>
              <a:spcBef>
                <a:spcPts val="1000"/>
              </a:spcBef>
              <a:spcAft>
                <a:spcPts val="0"/>
              </a:spcAft>
              <a:buSzPts val="2800"/>
              <a:buNone/>
            </a:pPr>
            <a:endParaRPr/>
          </a:p>
          <a:p>
            <a:pPr marL="457200" lvl="0" indent="-406400" algn="l" rtl="0">
              <a:lnSpc>
                <a:spcPct val="90000"/>
              </a:lnSpc>
              <a:spcBef>
                <a:spcPts val="0"/>
              </a:spcBef>
              <a:spcAft>
                <a:spcPts val="0"/>
              </a:spcAft>
              <a:buSzPts val="2800"/>
              <a:buChar char="•"/>
            </a:pPr>
            <a:r>
              <a:rPr lang="en-US"/>
              <a:t>2 months of </a:t>
            </a:r>
            <a:r>
              <a:rPr lang="en-US">
                <a:solidFill>
                  <a:srgbClr val="0000FF"/>
                </a:solidFill>
              </a:rPr>
              <a:t>periorbital pain</a:t>
            </a:r>
            <a:r>
              <a:rPr lang="en-US"/>
              <a:t> and </a:t>
            </a:r>
            <a:r>
              <a:rPr lang="en-US">
                <a:solidFill>
                  <a:srgbClr val="0000FF"/>
                </a:solidFill>
              </a:rPr>
              <a:t>difficulty reading</a:t>
            </a:r>
            <a:endParaRPr>
              <a:solidFill>
                <a:srgbClr val="0000FF"/>
              </a:solidFill>
            </a:endParaRPr>
          </a:p>
        </p:txBody>
      </p:sp>
      <p:pic>
        <p:nvPicPr>
          <p:cNvPr id="2" name="2">
            <a:hlinkClick r:id="" action="ppaction://media"/>
            <a:extLst>
              <a:ext uri="{FF2B5EF4-FFF2-40B4-BE49-F238E27FC236}">
                <a16:creationId xmlns:a16="http://schemas.microsoft.com/office/drawing/2014/main" id="{8E51FE9C-905A-9F72-65D9-C508A628C5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81871"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98ef3ef79d_0_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Summary of clinical course</a:t>
            </a:r>
            <a:endParaRPr/>
          </a:p>
        </p:txBody>
      </p:sp>
      <p:sp>
        <p:nvSpPr>
          <p:cNvPr id="99" name="Google Shape;99;g198ef3ef79d_0_6"/>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July 2022: </a:t>
            </a:r>
            <a:r>
              <a:rPr lang="en-US">
                <a:solidFill>
                  <a:srgbClr val="0000FF"/>
                </a:solidFill>
              </a:rPr>
              <a:t>right periorbital pain </a:t>
            </a:r>
            <a:endParaRPr>
              <a:solidFill>
                <a:srgbClr val="0000FF"/>
              </a:solidFill>
            </a:endParaRPr>
          </a:p>
          <a:p>
            <a:pPr marL="914400" lvl="1" indent="-381000" algn="l" rtl="0">
              <a:lnSpc>
                <a:spcPct val="90000"/>
              </a:lnSpc>
              <a:spcBef>
                <a:spcPts val="0"/>
              </a:spcBef>
              <a:spcAft>
                <a:spcPts val="0"/>
              </a:spcAft>
              <a:buSzPts val="2400"/>
              <a:buChar char="•"/>
            </a:pPr>
            <a:r>
              <a:rPr lang="en-US"/>
              <a:t>Severity 3/10</a:t>
            </a:r>
            <a:endParaRPr/>
          </a:p>
          <a:p>
            <a:pPr marL="914400" lvl="1" indent="-381000" algn="l" rtl="0">
              <a:lnSpc>
                <a:spcPct val="90000"/>
              </a:lnSpc>
              <a:spcBef>
                <a:spcPts val="0"/>
              </a:spcBef>
              <a:spcAft>
                <a:spcPts val="0"/>
              </a:spcAft>
              <a:buSzPts val="2400"/>
              <a:buChar char="•"/>
            </a:pPr>
            <a:r>
              <a:rPr lang="en-US"/>
              <a:t>Constant, not worse with eye movements</a:t>
            </a:r>
            <a:endParaRPr/>
          </a:p>
          <a:p>
            <a:pPr marL="914400" lvl="1" indent="-381000" algn="l" rtl="0">
              <a:lnSpc>
                <a:spcPct val="90000"/>
              </a:lnSpc>
              <a:spcBef>
                <a:spcPts val="0"/>
              </a:spcBef>
              <a:spcAft>
                <a:spcPts val="0"/>
              </a:spcAft>
              <a:buSzPts val="2400"/>
              <a:buChar char="•"/>
            </a:pPr>
            <a:r>
              <a:rPr lang="en-US"/>
              <a:t>Different from her migraines</a:t>
            </a:r>
            <a:endParaRPr/>
          </a:p>
          <a:p>
            <a:pPr marL="457200" lvl="0" indent="-406400" algn="l" rtl="0">
              <a:lnSpc>
                <a:spcPct val="90000"/>
              </a:lnSpc>
              <a:spcBef>
                <a:spcPts val="0"/>
              </a:spcBef>
              <a:spcAft>
                <a:spcPts val="0"/>
              </a:spcAft>
              <a:buSzPts val="2800"/>
              <a:buChar char="•"/>
            </a:pPr>
            <a:r>
              <a:rPr lang="en-US"/>
              <a:t>Paracentral C-shaped area of vision loss, right eye</a:t>
            </a:r>
            <a:endParaRPr/>
          </a:p>
        </p:txBody>
      </p:sp>
      <p:sp>
        <p:nvSpPr>
          <p:cNvPr id="100" name="Google Shape;100;g198ef3ef79d_0_6"/>
          <p:cNvSpPr txBox="1"/>
          <p:nvPr/>
        </p:nvSpPr>
        <p:spPr>
          <a:xfrm>
            <a:off x="6933725" y="4543975"/>
            <a:ext cx="42327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else would you ask the patient?</a:t>
            </a:r>
            <a:endParaRPr sz="3000" b="0" i="0" u="none" strike="noStrike" cap="none">
              <a:solidFill>
                <a:srgbClr val="000000"/>
              </a:solidFill>
              <a:latin typeface="Calibri"/>
              <a:ea typeface="Calibri"/>
              <a:cs typeface="Calibri"/>
              <a:sym typeface="Calibri"/>
            </a:endParaRPr>
          </a:p>
        </p:txBody>
      </p:sp>
      <p:pic>
        <p:nvPicPr>
          <p:cNvPr id="3" name="3 next day ">
            <a:hlinkClick r:id="" action="ppaction://media"/>
            <a:extLst>
              <a:ext uri="{FF2B5EF4-FFF2-40B4-BE49-F238E27FC236}">
                <a16:creationId xmlns:a16="http://schemas.microsoft.com/office/drawing/2014/main" id="{8E59B3AD-B140-4FA3-8CAC-B7B9EF6A6B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43543"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1a4135245a2_0_2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Ophthalmology evaluation</a:t>
            </a:r>
            <a:endParaRPr/>
          </a:p>
        </p:txBody>
      </p:sp>
      <p:sp>
        <p:nvSpPr>
          <p:cNvPr id="107" name="Google Shape;107;g1a4135245a2_0_24"/>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Clr>
                <a:srgbClr val="242424"/>
              </a:buClr>
              <a:buSzPts val="2800"/>
              <a:buChar char="•"/>
            </a:pPr>
            <a:r>
              <a:rPr lang="en-US" dirty="0">
                <a:solidFill>
                  <a:srgbClr val="242424"/>
                </a:solidFill>
              </a:rPr>
              <a:t>Late July 2022</a:t>
            </a:r>
            <a:endParaRPr dirty="0">
              <a:solidFill>
                <a:srgbClr val="242424"/>
              </a:solidFill>
            </a:endParaRPr>
          </a:p>
          <a:p>
            <a:pPr marL="457200" lvl="0" indent="-406400" algn="l" rtl="0">
              <a:lnSpc>
                <a:spcPct val="90000"/>
              </a:lnSpc>
              <a:spcBef>
                <a:spcPts val="1000"/>
              </a:spcBef>
              <a:spcAft>
                <a:spcPts val="0"/>
              </a:spcAft>
              <a:buClr>
                <a:srgbClr val="242424"/>
              </a:buClr>
              <a:buSzPts val="2800"/>
              <a:buChar char="•"/>
            </a:pPr>
            <a:r>
              <a:rPr lang="en-US" dirty="0">
                <a:solidFill>
                  <a:srgbClr val="242424"/>
                </a:solidFill>
              </a:rPr>
              <a:t>Distance visual acuity </a:t>
            </a:r>
            <a:r>
              <a:rPr lang="en-US" dirty="0">
                <a:solidFill>
                  <a:srgbClr val="0000FF"/>
                </a:solidFill>
              </a:rPr>
              <a:t>20/40 OD</a:t>
            </a:r>
            <a:r>
              <a:rPr lang="en-US" dirty="0">
                <a:solidFill>
                  <a:schemeClr val="dk1"/>
                </a:solidFill>
              </a:rPr>
              <a:t>, 20/20 OS</a:t>
            </a:r>
            <a:endParaRPr dirty="0">
              <a:solidFill>
                <a:schemeClr val="dk1"/>
              </a:solidFill>
            </a:endParaRPr>
          </a:p>
          <a:p>
            <a:pPr marL="457200" lvl="0" indent="-406400" algn="l" rtl="0">
              <a:lnSpc>
                <a:spcPct val="90000"/>
              </a:lnSpc>
              <a:spcBef>
                <a:spcPts val="0"/>
              </a:spcBef>
              <a:spcAft>
                <a:spcPts val="0"/>
              </a:spcAft>
              <a:buClr>
                <a:srgbClr val="242424"/>
              </a:buClr>
              <a:buSzPts val="2800"/>
              <a:buChar char="•"/>
            </a:pPr>
            <a:r>
              <a:rPr lang="en-US" dirty="0">
                <a:solidFill>
                  <a:srgbClr val="0000FF"/>
                </a:solidFill>
              </a:rPr>
              <a:t>Right optic disc edema</a:t>
            </a:r>
            <a:r>
              <a:rPr lang="en-US" dirty="0">
                <a:solidFill>
                  <a:srgbClr val="242424"/>
                </a:solidFill>
              </a:rPr>
              <a:t>. Normal left optic disc and nerve.</a:t>
            </a:r>
            <a:endParaRPr dirty="0">
              <a:solidFill>
                <a:srgbClr val="242424"/>
              </a:solidFill>
            </a:endParaRPr>
          </a:p>
          <a:p>
            <a:pPr marL="457200" lvl="0" indent="-406400" algn="l" rtl="0">
              <a:lnSpc>
                <a:spcPct val="90000"/>
              </a:lnSpc>
              <a:spcBef>
                <a:spcPts val="0"/>
              </a:spcBef>
              <a:spcAft>
                <a:spcPts val="0"/>
              </a:spcAft>
              <a:buClr>
                <a:srgbClr val="242424"/>
              </a:buClr>
              <a:buSzPts val="2800"/>
              <a:buChar char="•"/>
            </a:pPr>
            <a:r>
              <a:rPr lang="en-US" dirty="0">
                <a:solidFill>
                  <a:srgbClr val="242424"/>
                </a:solidFill>
              </a:rPr>
              <a:t>No RAPD</a:t>
            </a:r>
            <a:endParaRPr dirty="0">
              <a:solidFill>
                <a:srgbClr val="242424"/>
              </a:solidFill>
            </a:endParaRPr>
          </a:p>
          <a:p>
            <a:pPr marL="457200" lvl="0" indent="-406400" algn="l" rtl="0">
              <a:lnSpc>
                <a:spcPct val="90000"/>
              </a:lnSpc>
              <a:spcBef>
                <a:spcPts val="0"/>
              </a:spcBef>
              <a:spcAft>
                <a:spcPts val="0"/>
              </a:spcAft>
              <a:buSzPts val="2800"/>
              <a:buChar char="•"/>
            </a:pPr>
            <a:r>
              <a:rPr lang="en-US" dirty="0"/>
              <a:t>Full EOM, without pain</a:t>
            </a:r>
            <a:endParaRPr dirty="0"/>
          </a:p>
          <a:p>
            <a:pPr marL="457200" lvl="0" indent="-406400" algn="l" rtl="0">
              <a:lnSpc>
                <a:spcPct val="90000"/>
              </a:lnSpc>
              <a:spcBef>
                <a:spcPts val="0"/>
              </a:spcBef>
              <a:spcAft>
                <a:spcPts val="0"/>
              </a:spcAft>
              <a:buSzPts val="2800"/>
              <a:buChar char="•"/>
            </a:pPr>
            <a:r>
              <a:rPr lang="en-US" dirty="0"/>
              <a:t>Concerned for </a:t>
            </a:r>
            <a:r>
              <a:rPr lang="en-US" dirty="0">
                <a:solidFill>
                  <a:srgbClr val="0000FF"/>
                </a:solidFill>
              </a:rPr>
              <a:t>optic neuritis related to multiple sclerosis</a:t>
            </a:r>
            <a:endParaRPr dirty="0">
              <a:solidFill>
                <a:srgbClr val="0000FF"/>
              </a:solidFill>
            </a:endParaRPr>
          </a:p>
        </p:txBody>
      </p:sp>
      <p:sp>
        <p:nvSpPr>
          <p:cNvPr id="108" name="Google Shape;108;g1a4135245a2_0_24"/>
          <p:cNvSpPr txBox="1"/>
          <p:nvPr/>
        </p:nvSpPr>
        <p:spPr>
          <a:xfrm>
            <a:off x="7092475" y="4796400"/>
            <a:ext cx="37248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Do you agree with the working diagnosis?</a:t>
            </a:r>
            <a:endParaRPr sz="3000" b="0" i="0" u="none" strike="noStrike" cap="none">
              <a:solidFill>
                <a:srgbClr val="000000"/>
              </a:solidFill>
              <a:latin typeface="Calibri"/>
              <a:ea typeface="Calibri"/>
              <a:cs typeface="Calibri"/>
              <a:sym typeface="Calibri"/>
            </a:endParaRPr>
          </a:p>
        </p:txBody>
      </p:sp>
      <p:pic>
        <p:nvPicPr>
          <p:cNvPr id="2" name="4">
            <a:hlinkClick r:id="" action="ppaction://media"/>
            <a:extLst>
              <a:ext uri="{FF2B5EF4-FFF2-40B4-BE49-F238E27FC236}">
                <a16:creationId xmlns:a16="http://schemas.microsoft.com/office/drawing/2014/main" id="{48ACC749-3AB9-9427-250A-46296D175A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10690"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9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1a4135245a2_0_1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Referred to neuro-ophthalmology clinic</a:t>
            </a:r>
            <a:endParaRPr/>
          </a:p>
        </p:txBody>
      </p:sp>
      <p:sp>
        <p:nvSpPr>
          <p:cNvPr id="115" name="Google Shape;115;g1a4135245a2_0_144"/>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September 2022</a:t>
            </a:r>
            <a:endParaRPr/>
          </a:p>
          <a:p>
            <a:pPr marL="457200" lvl="0" indent="-406400" algn="l" rtl="0">
              <a:lnSpc>
                <a:spcPct val="90000"/>
              </a:lnSpc>
              <a:spcBef>
                <a:spcPts val="1000"/>
              </a:spcBef>
              <a:spcAft>
                <a:spcPts val="0"/>
              </a:spcAft>
              <a:buSzPts val="2800"/>
              <a:buChar char="•"/>
            </a:pPr>
            <a:r>
              <a:rPr lang="en-US"/>
              <a:t>Visual acuity: </a:t>
            </a:r>
            <a:r>
              <a:rPr lang="en-US">
                <a:solidFill>
                  <a:srgbClr val="0000FF"/>
                </a:solidFill>
              </a:rPr>
              <a:t>OD 20/40</a:t>
            </a:r>
            <a:r>
              <a:rPr lang="en-US"/>
              <a:t>, OS 20/20</a:t>
            </a:r>
            <a:endParaRPr/>
          </a:p>
          <a:p>
            <a:pPr marL="457200" lvl="0" indent="-406400" algn="l" rtl="0">
              <a:lnSpc>
                <a:spcPct val="90000"/>
              </a:lnSpc>
              <a:spcBef>
                <a:spcPts val="0"/>
              </a:spcBef>
              <a:spcAft>
                <a:spcPts val="0"/>
              </a:spcAft>
              <a:buSzPts val="2800"/>
              <a:buChar char="•"/>
            </a:pPr>
            <a:r>
              <a:rPr lang="en-US"/>
              <a:t>Color (Hardy-Rand-Rittler): </a:t>
            </a:r>
            <a:r>
              <a:rPr lang="en-US">
                <a:solidFill>
                  <a:srgbClr val="0000FF"/>
                </a:solidFill>
              </a:rPr>
              <a:t>OD 9/10</a:t>
            </a:r>
            <a:r>
              <a:rPr lang="en-US"/>
              <a:t>, OS 10/10</a:t>
            </a:r>
            <a:endParaRPr/>
          </a:p>
          <a:p>
            <a:pPr marL="457200" lvl="0" indent="-406400" algn="l" rtl="0">
              <a:lnSpc>
                <a:spcPct val="90000"/>
              </a:lnSpc>
              <a:spcBef>
                <a:spcPts val="0"/>
              </a:spcBef>
              <a:spcAft>
                <a:spcPts val="0"/>
              </a:spcAft>
              <a:buSzPts val="2800"/>
              <a:buChar char="•"/>
            </a:pPr>
            <a:r>
              <a:rPr lang="en-US"/>
              <a:t>Amsler</a:t>
            </a:r>
            <a:endParaRPr/>
          </a:p>
          <a:p>
            <a:pPr marL="914400" lvl="1" indent="-381000" algn="l" rtl="0">
              <a:lnSpc>
                <a:spcPct val="90000"/>
              </a:lnSpc>
              <a:spcBef>
                <a:spcPts val="0"/>
              </a:spcBef>
              <a:spcAft>
                <a:spcPts val="0"/>
              </a:spcAft>
              <a:buSzPts val="2400"/>
              <a:buChar char="•"/>
            </a:pPr>
            <a:r>
              <a:rPr lang="en-US"/>
              <a:t>Normal OU</a:t>
            </a:r>
            <a:endParaRPr/>
          </a:p>
          <a:p>
            <a:pPr marL="457200" lvl="0" indent="-406400" algn="l" rtl="0">
              <a:lnSpc>
                <a:spcPct val="90000"/>
              </a:lnSpc>
              <a:spcBef>
                <a:spcPts val="0"/>
              </a:spcBef>
              <a:spcAft>
                <a:spcPts val="0"/>
              </a:spcAft>
              <a:buSzPts val="2800"/>
              <a:buChar char="•"/>
            </a:pPr>
            <a:r>
              <a:rPr lang="en-US"/>
              <a:t>Pupils</a:t>
            </a:r>
            <a:endParaRPr/>
          </a:p>
          <a:p>
            <a:pPr marL="914400" lvl="1" indent="-381000" algn="l" rtl="0">
              <a:lnSpc>
                <a:spcPct val="90000"/>
              </a:lnSpc>
              <a:spcBef>
                <a:spcPts val="0"/>
              </a:spcBef>
              <a:spcAft>
                <a:spcPts val="0"/>
              </a:spcAft>
              <a:buSzPts val="2400"/>
              <a:buChar char="•"/>
            </a:pPr>
            <a:r>
              <a:rPr lang="en-US"/>
              <a:t>OD: 6mm in dark, 4mm in light, briskly reactive,</a:t>
            </a:r>
            <a:r>
              <a:rPr lang="en-US">
                <a:solidFill>
                  <a:srgbClr val="0000FF"/>
                </a:solidFill>
              </a:rPr>
              <a:t> 0- 0.3 APD</a:t>
            </a:r>
            <a:endParaRPr>
              <a:solidFill>
                <a:srgbClr val="0000FF"/>
              </a:solidFill>
            </a:endParaRPr>
          </a:p>
          <a:p>
            <a:pPr marL="914400" lvl="1" indent="-381000" algn="l" rtl="0">
              <a:lnSpc>
                <a:spcPct val="90000"/>
              </a:lnSpc>
              <a:spcBef>
                <a:spcPts val="0"/>
              </a:spcBef>
              <a:spcAft>
                <a:spcPts val="0"/>
              </a:spcAft>
              <a:buSzPts val="2400"/>
              <a:buChar char="•"/>
            </a:pPr>
            <a:r>
              <a:rPr lang="en-US"/>
              <a:t>OS: 6mm in dark, 4mm in light, briskly reactive, no APD</a:t>
            </a:r>
            <a:endParaRPr/>
          </a:p>
        </p:txBody>
      </p:sp>
      <p:pic>
        <p:nvPicPr>
          <p:cNvPr id="2" name="5">
            <a:hlinkClick r:id="" action="ppaction://media"/>
            <a:extLst>
              <a:ext uri="{FF2B5EF4-FFF2-40B4-BE49-F238E27FC236}">
                <a16:creationId xmlns:a16="http://schemas.microsoft.com/office/drawing/2014/main" id="{29C08BE8-2FFD-E03C-403D-33D135D49D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99738"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9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19f1096b3b2_0_6"/>
          <p:cNvSpPr txBox="1"/>
          <p:nvPr/>
        </p:nvSpPr>
        <p:spPr>
          <a:xfrm>
            <a:off x="8501350" y="5857075"/>
            <a:ext cx="3150000" cy="6465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do you see?</a:t>
            </a:r>
            <a:endParaRPr sz="3000" b="0" i="0" u="none" strike="noStrike" cap="none">
              <a:solidFill>
                <a:srgbClr val="000000"/>
              </a:solidFill>
              <a:latin typeface="Calibri"/>
              <a:ea typeface="Calibri"/>
              <a:cs typeface="Calibri"/>
              <a:sym typeface="Calibri"/>
            </a:endParaRPr>
          </a:p>
        </p:txBody>
      </p:sp>
      <p:grpSp>
        <p:nvGrpSpPr>
          <p:cNvPr id="122" name="Google Shape;122;g19f1096b3b2_0_6"/>
          <p:cNvGrpSpPr/>
          <p:nvPr/>
        </p:nvGrpSpPr>
        <p:grpSpPr>
          <a:xfrm>
            <a:off x="303687" y="1155925"/>
            <a:ext cx="11584627" cy="4842100"/>
            <a:chOff x="303687" y="719200"/>
            <a:chExt cx="11584627" cy="4842100"/>
          </a:xfrm>
        </p:grpSpPr>
        <p:grpSp>
          <p:nvGrpSpPr>
            <p:cNvPr id="123" name="Google Shape;123;g19f1096b3b2_0_6"/>
            <p:cNvGrpSpPr/>
            <p:nvPr/>
          </p:nvGrpSpPr>
          <p:grpSpPr>
            <a:xfrm>
              <a:off x="303687" y="719200"/>
              <a:ext cx="11584627" cy="4049825"/>
              <a:chOff x="213875" y="881125"/>
              <a:chExt cx="11584627" cy="4049825"/>
            </a:xfrm>
          </p:grpSpPr>
          <p:pic>
            <p:nvPicPr>
              <p:cNvPr id="124" name="Google Shape;124;g19f1096b3b2_0_6"/>
              <p:cNvPicPr preferRelativeResize="0"/>
              <p:nvPr/>
            </p:nvPicPr>
            <p:blipFill rotWithShape="1">
              <a:blip r:embed="rId5">
                <a:alphaModFix/>
              </a:blip>
              <a:srcRect/>
              <a:stretch/>
            </p:blipFill>
            <p:spPr>
              <a:xfrm>
                <a:off x="213875" y="881125"/>
                <a:ext cx="5767501" cy="4049824"/>
              </a:xfrm>
              <a:prstGeom prst="rect">
                <a:avLst/>
              </a:prstGeom>
              <a:noFill/>
              <a:ln>
                <a:noFill/>
              </a:ln>
            </p:spPr>
          </p:pic>
          <p:pic>
            <p:nvPicPr>
              <p:cNvPr id="125" name="Google Shape;125;g19f1096b3b2_0_6"/>
              <p:cNvPicPr preferRelativeResize="0"/>
              <p:nvPr/>
            </p:nvPicPr>
            <p:blipFill rotWithShape="1">
              <a:blip r:embed="rId6">
                <a:alphaModFix/>
              </a:blip>
              <a:srcRect/>
              <a:stretch/>
            </p:blipFill>
            <p:spPr>
              <a:xfrm>
                <a:off x="5981375" y="881125"/>
                <a:ext cx="5817127" cy="4049825"/>
              </a:xfrm>
              <a:prstGeom prst="rect">
                <a:avLst/>
              </a:prstGeom>
              <a:noFill/>
              <a:ln>
                <a:noFill/>
              </a:ln>
            </p:spPr>
          </p:pic>
        </p:grpSp>
        <p:sp>
          <p:nvSpPr>
            <p:cNvPr id="126" name="Google Shape;126;g19f1096b3b2_0_6"/>
            <p:cNvSpPr txBox="1"/>
            <p:nvPr/>
          </p:nvSpPr>
          <p:spPr>
            <a:xfrm>
              <a:off x="3149650" y="4914800"/>
              <a:ext cx="8826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OD</a:t>
              </a:r>
              <a:endParaRPr sz="3000" b="0" i="0" u="none" strike="noStrike" cap="none">
                <a:solidFill>
                  <a:srgbClr val="000000"/>
                </a:solidFill>
                <a:latin typeface="Calibri"/>
                <a:ea typeface="Calibri"/>
                <a:cs typeface="Calibri"/>
                <a:sym typeface="Calibri"/>
              </a:endParaRPr>
            </a:p>
          </p:txBody>
        </p:sp>
        <p:sp>
          <p:nvSpPr>
            <p:cNvPr id="127" name="Google Shape;127;g19f1096b3b2_0_6"/>
            <p:cNvSpPr txBox="1"/>
            <p:nvPr/>
          </p:nvSpPr>
          <p:spPr>
            <a:xfrm>
              <a:off x="8880775" y="4914800"/>
              <a:ext cx="8826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OS</a:t>
              </a:r>
              <a:endParaRPr sz="3000" b="0" i="0" u="none" strike="noStrike" cap="none">
                <a:solidFill>
                  <a:srgbClr val="000000"/>
                </a:solidFill>
                <a:latin typeface="Calibri"/>
                <a:ea typeface="Calibri"/>
                <a:cs typeface="Calibri"/>
                <a:sym typeface="Calibri"/>
              </a:endParaRPr>
            </a:p>
          </p:txBody>
        </p:sp>
      </p:grpSp>
      <p:sp>
        <p:nvSpPr>
          <p:cNvPr id="128" name="Google Shape;128;g19f1096b3b2_0_6"/>
          <p:cNvSpPr txBox="1">
            <a:spLocks noGrp="1"/>
          </p:cNvSpPr>
          <p:nvPr>
            <p:ph type="title"/>
          </p:nvPr>
        </p:nvSpPr>
        <p:spPr>
          <a:xfrm>
            <a:off x="838200" y="284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Fundoscopic exam</a:t>
            </a:r>
            <a:endParaRPr/>
          </a:p>
        </p:txBody>
      </p:sp>
      <p:pic>
        <p:nvPicPr>
          <p:cNvPr id="2" name="6">
            <a:hlinkClick r:id="" action="ppaction://media"/>
            <a:extLst>
              <a:ext uri="{FF2B5EF4-FFF2-40B4-BE49-F238E27FC236}">
                <a16:creationId xmlns:a16="http://schemas.microsoft.com/office/drawing/2014/main" id="{86D8AA4E-057E-73ED-F829-B7925F41C68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51350" y="1998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34" name="Google Shape;134;g1c7d09230e5_0_12"/>
          <p:cNvGrpSpPr/>
          <p:nvPr/>
        </p:nvGrpSpPr>
        <p:grpSpPr>
          <a:xfrm>
            <a:off x="303687" y="1160350"/>
            <a:ext cx="11584627" cy="4842100"/>
            <a:chOff x="303687" y="719200"/>
            <a:chExt cx="11584627" cy="4842100"/>
          </a:xfrm>
        </p:grpSpPr>
        <p:grpSp>
          <p:nvGrpSpPr>
            <p:cNvPr id="135" name="Google Shape;135;g1c7d09230e5_0_12"/>
            <p:cNvGrpSpPr/>
            <p:nvPr/>
          </p:nvGrpSpPr>
          <p:grpSpPr>
            <a:xfrm>
              <a:off x="303687" y="719200"/>
              <a:ext cx="11584627" cy="4049825"/>
              <a:chOff x="213875" y="881125"/>
              <a:chExt cx="11584627" cy="4049825"/>
            </a:xfrm>
          </p:grpSpPr>
          <p:pic>
            <p:nvPicPr>
              <p:cNvPr id="136" name="Google Shape;136;g1c7d09230e5_0_12"/>
              <p:cNvPicPr preferRelativeResize="0"/>
              <p:nvPr/>
            </p:nvPicPr>
            <p:blipFill rotWithShape="1">
              <a:blip r:embed="rId5">
                <a:alphaModFix/>
              </a:blip>
              <a:srcRect/>
              <a:stretch/>
            </p:blipFill>
            <p:spPr>
              <a:xfrm>
                <a:off x="213875" y="881125"/>
                <a:ext cx="5767501" cy="4049824"/>
              </a:xfrm>
              <a:prstGeom prst="rect">
                <a:avLst/>
              </a:prstGeom>
              <a:noFill/>
              <a:ln>
                <a:noFill/>
              </a:ln>
            </p:spPr>
          </p:pic>
          <p:pic>
            <p:nvPicPr>
              <p:cNvPr id="137" name="Google Shape;137;g1c7d09230e5_0_12"/>
              <p:cNvPicPr preferRelativeResize="0"/>
              <p:nvPr/>
            </p:nvPicPr>
            <p:blipFill rotWithShape="1">
              <a:blip r:embed="rId6">
                <a:alphaModFix/>
              </a:blip>
              <a:srcRect/>
              <a:stretch/>
            </p:blipFill>
            <p:spPr>
              <a:xfrm>
                <a:off x="5981375" y="881125"/>
                <a:ext cx="5817127" cy="4049825"/>
              </a:xfrm>
              <a:prstGeom prst="rect">
                <a:avLst/>
              </a:prstGeom>
              <a:noFill/>
              <a:ln>
                <a:noFill/>
              </a:ln>
            </p:spPr>
          </p:pic>
        </p:grpSp>
        <p:sp>
          <p:nvSpPr>
            <p:cNvPr id="138" name="Google Shape;138;g1c7d09230e5_0_12"/>
            <p:cNvSpPr txBox="1"/>
            <p:nvPr/>
          </p:nvSpPr>
          <p:spPr>
            <a:xfrm>
              <a:off x="3149650" y="4914800"/>
              <a:ext cx="8826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OD</a:t>
              </a:r>
              <a:endParaRPr sz="3000" b="0" i="0" u="none" strike="noStrike" cap="none">
                <a:solidFill>
                  <a:srgbClr val="000000"/>
                </a:solidFill>
                <a:latin typeface="Calibri"/>
                <a:ea typeface="Calibri"/>
                <a:cs typeface="Calibri"/>
                <a:sym typeface="Calibri"/>
              </a:endParaRPr>
            </a:p>
          </p:txBody>
        </p:sp>
        <p:sp>
          <p:nvSpPr>
            <p:cNvPr id="139" name="Google Shape;139;g1c7d09230e5_0_12"/>
            <p:cNvSpPr txBox="1"/>
            <p:nvPr/>
          </p:nvSpPr>
          <p:spPr>
            <a:xfrm>
              <a:off x="8880775" y="4914800"/>
              <a:ext cx="8826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OS</a:t>
              </a:r>
              <a:endParaRPr sz="3000" b="0" i="0" u="none" strike="noStrike" cap="none">
                <a:solidFill>
                  <a:srgbClr val="000000"/>
                </a:solidFill>
                <a:latin typeface="Calibri"/>
                <a:ea typeface="Calibri"/>
                <a:cs typeface="Calibri"/>
                <a:sym typeface="Calibri"/>
              </a:endParaRPr>
            </a:p>
          </p:txBody>
        </p:sp>
        <p:grpSp>
          <p:nvGrpSpPr>
            <p:cNvPr id="140" name="Google Shape;140;g1c7d09230e5_0_12"/>
            <p:cNvGrpSpPr/>
            <p:nvPr/>
          </p:nvGrpSpPr>
          <p:grpSpPr>
            <a:xfrm>
              <a:off x="643450" y="2309875"/>
              <a:ext cx="2263575" cy="2604925"/>
              <a:chOff x="643450" y="2309875"/>
              <a:chExt cx="2263575" cy="2604925"/>
            </a:xfrm>
          </p:grpSpPr>
          <p:sp>
            <p:nvSpPr>
              <p:cNvPr id="141" name="Google Shape;141;g1c7d09230e5_0_12"/>
              <p:cNvSpPr/>
              <p:nvPr/>
            </p:nvSpPr>
            <p:spPr>
              <a:xfrm>
                <a:off x="1779325" y="2309875"/>
                <a:ext cx="1127700" cy="11322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g1c7d09230e5_0_12"/>
              <p:cNvSpPr/>
              <p:nvPr/>
            </p:nvSpPr>
            <p:spPr>
              <a:xfrm rot="-3929030">
                <a:off x="1236014" y="3758542"/>
                <a:ext cx="1182070" cy="275072"/>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g1c7d09230e5_0_12"/>
              <p:cNvSpPr txBox="1"/>
              <p:nvPr/>
            </p:nvSpPr>
            <p:spPr>
              <a:xfrm>
                <a:off x="643450" y="4345400"/>
                <a:ext cx="1831500" cy="569400"/>
              </a:xfrm>
              <a:prstGeom prst="rect">
                <a:avLst/>
              </a:prstGeom>
              <a:solidFill>
                <a:schemeClr val="lt1"/>
              </a:solidFill>
              <a:ln>
                <a:noFill/>
              </a:ln>
              <a:effectLst>
                <a:outerShdw blurRad="57150" dist="19050" dir="5400000" algn="bl" rotWithShape="0">
                  <a:srgbClr val="000000">
                    <a:alpha val="47843"/>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2500" b="0" i="0" u="none" strike="noStrike" cap="none">
                    <a:solidFill>
                      <a:srgbClr val="000000"/>
                    </a:solidFill>
                    <a:latin typeface="Calibri"/>
                    <a:ea typeface="Calibri"/>
                    <a:cs typeface="Calibri"/>
                    <a:sym typeface="Calibri"/>
                  </a:rPr>
                  <a:t>Macular star</a:t>
                </a:r>
                <a:endParaRPr sz="2500" b="0" i="0" u="none" strike="noStrike" cap="none">
                  <a:solidFill>
                    <a:srgbClr val="000000"/>
                  </a:solidFill>
                  <a:latin typeface="Calibri"/>
                  <a:ea typeface="Calibri"/>
                  <a:cs typeface="Calibri"/>
                  <a:sym typeface="Calibri"/>
                </a:endParaRPr>
              </a:p>
            </p:txBody>
          </p:sp>
        </p:grpSp>
        <p:grpSp>
          <p:nvGrpSpPr>
            <p:cNvPr id="144" name="Google Shape;144;g1c7d09230e5_0_12"/>
            <p:cNvGrpSpPr/>
            <p:nvPr/>
          </p:nvGrpSpPr>
          <p:grpSpPr>
            <a:xfrm>
              <a:off x="3468300" y="2009400"/>
              <a:ext cx="2306050" cy="2759625"/>
              <a:chOff x="3468300" y="2009400"/>
              <a:chExt cx="2306050" cy="2759625"/>
            </a:xfrm>
          </p:grpSpPr>
          <p:sp>
            <p:nvSpPr>
              <p:cNvPr id="145" name="Google Shape;145;g1c7d09230e5_0_12"/>
              <p:cNvSpPr/>
              <p:nvPr/>
            </p:nvSpPr>
            <p:spPr>
              <a:xfrm>
                <a:off x="3468300" y="2009400"/>
                <a:ext cx="1432500" cy="1500600"/>
              </a:xfrm>
              <a:prstGeom prst="ellipse">
                <a:avLst/>
              </a:prstGeom>
              <a:noFill/>
              <a:ln w="38100" cap="flat"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g1c7d09230e5_0_12"/>
              <p:cNvSpPr/>
              <p:nvPr/>
            </p:nvSpPr>
            <p:spPr>
              <a:xfrm rot="-6929418">
                <a:off x="4147784" y="3644917"/>
                <a:ext cx="987085" cy="274818"/>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g1c7d09230e5_0_12"/>
              <p:cNvSpPr txBox="1"/>
              <p:nvPr/>
            </p:nvSpPr>
            <p:spPr>
              <a:xfrm>
                <a:off x="4032250" y="4199625"/>
                <a:ext cx="1742100" cy="569400"/>
              </a:xfrm>
              <a:prstGeom prst="rect">
                <a:avLst/>
              </a:prstGeom>
              <a:solidFill>
                <a:schemeClr val="lt1"/>
              </a:solidFill>
              <a:ln>
                <a:noFill/>
              </a:ln>
              <a:effectLst>
                <a:outerShdw blurRad="57150" dist="19050" dir="5400000" algn="bl" rotWithShape="0">
                  <a:srgbClr val="000000">
                    <a:alpha val="47843"/>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2500" b="0" i="0" u="none" strike="noStrike" cap="none">
                    <a:solidFill>
                      <a:srgbClr val="000000"/>
                    </a:solidFill>
                    <a:latin typeface="Calibri"/>
                    <a:ea typeface="Calibri"/>
                    <a:cs typeface="Calibri"/>
                    <a:sym typeface="Calibri"/>
                  </a:rPr>
                  <a:t>Disc edema</a:t>
                </a:r>
                <a:endParaRPr sz="2500" b="0" i="0" u="none" strike="noStrike" cap="none">
                  <a:solidFill>
                    <a:srgbClr val="000000"/>
                  </a:solidFill>
                  <a:latin typeface="Calibri"/>
                  <a:ea typeface="Calibri"/>
                  <a:cs typeface="Calibri"/>
                  <a:sym typeface="Calibri"/>
                </a:endParaRPr>
              </a:p>
            </p:txBody>
          </p:sp>
        </p:grpSp>
      </p:grpSp>
      <p:sp>
        <p:nvSpPr>
          <p:cNvPr id="148" name="Google Shape;148;g1c7d09230e5_0_12"/>
          <p:cNvSpPr txBox="1">
            <a:spLocks noGrp="1"/>
          </p:cNvSpPr>
          <p:nvPr>
            <p:ph type="title"/>
          </p:nvPr>
        </p:nvSpPr>
        <p:spPr>
          <a:xfrm>
            <a:off x="838200" y="284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Fundoscopic exam</a:t>
            </a:r>
            <a:endParaRPr/>
          </a:p>
        </p:txBody>
      </p:sp>
      <p:pic>
        <p:nvPicPr>
          <p:cNvPr id="2" name="7">
            <a:hlinkClick r:id="" action="ppaction://media"/>
            <a:extLst>
              <a:ext uri="{FF2B5EF4-FFF2-40B4-BE49-F238E27FC236}">
                <a16:creationId xmlns:a16="http://schemas.microsoft.com/office/drawing/2014/main" id="{2CA1373E-B8FF-9BF7-F604-44EBB98EDF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43543" y="19392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0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4"/>
          <p:cNvSpPr txBox="1"/>
          <p:nvPr/>
        </p:nvSpPr>
        <p:spPr>
          <a:xfrm>
            <a:off x="8289025" y="5857075"/>
            <a:ext cx="3150000" cy="646500"/>
          </a:xfrm>
          <a:prstGeom prst="rect">
            <a:avLst/>
          </a:prstGeom>
          <a:solidFill>
            <a:schemeClr val="lt1"/>
          </a:solidFill>
          <a:ln>
            <a:noFill/>
          </a:ln>
          <a:effectLst>
            <a:outerShdw blurRad="57150" dist="19050" dir="5400000" algn="bl" rotWithShape="0">
              <a:srgbClr val="000000">
                <a:alpha val="47843"/>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do you see?</a:t>
            </a:r>
            <a:endParaRPr sz="3000" b="0" i="0" u="none" strike="noStrike" cap="none">
              <a:solidFill>
                <a:srgbClr val="000000"/>
              </a:solidFill>
              <a:latin typeface="Calibri"/>
              <a:ea typeface="Calibri"/>
              <a:cs typeface="Calibri"/>
              <a:sym typeface="Calibri"/>
            </a:endParaRPr>
          </a:p>
        </p:txBody>
      </p:sp>
      <p:sp>
        <p:nvSpPr>
          <p:cNvPr id="155" name="Google Shape;155;p14"/>
          <p:cNvSpPr txBox="1">
            <a:spLocks noGrp="1"/>
          </p:cNvSpPr>
          <p:nvPr>
            <p:ph type="title"/>
          </p:nvPr>
        </p:nvSpPr>
        <p:spPr>
          <a:xfrm>
            <a:off x="838200" y="284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Optical coherence tomography (OCT) - OD</a:t>
            </a:r>
            <a:endParaRPr/>
          </a:p>
        </p:txBody>
      </p:sp>
      <p:grpSp>
        <p:nvGrpSpPr>
          <p:cNvPr id="156" name="Google Shape;156;p14"/>
          <p:cNvGrpSpPr/>
          <p:nvPr/>
        </p:nvGrpSpPr>
        <p:grpSpPr>
          <a:xfrm>
            <a:off x="752974" y="1090663"/>
            <a:ext cx="10686051" cy="4629019"/>
            <a:chOff x="752974" y="1090663"/>
            <a:chExt cx="10686051" cy="4629019"/>
          </a:xfrm>
        </p:grpSpPr>
        <p:pic>
          <p:nvPicPr>
            <p:cNvPr id="157" name="Google Shape;157;p14"/>
            <p:cNvPicPr preferRelativeResize="0"/>
            <p:nvPr/>
          </p:nvPicPr>
          <p:blipFill rotWithShape="1">
            <a:blip r:embed="rId5">
              <a:alphaModFix/>
            </a:blip>
            <a:srcRect t="3868"/>
            <a:stretch/>
          </p:blipFill>
          <p:spPr>
            <a:xfrm>
              <a:off x="752974" y="1090663"/>
              <a:ext cx="10686051" cy="4629019"/>
            </a:xfrm>
            <a:prstGeom prst="rect">
              <a:avLst/>
            </a:prstGeom>
            <a:noFill/>
            <a:ln>
              <a:noFill/>
            </a:ln>
          </p:spPr>
        </p:pic>
        <p:grpSp>
          <p:nvGrpSpPr>
            <p:cNvPr id="158" name="Google Shape;158;p14"/>
            <p:cNvGrpSpPr/>
            <p:nvPr/>
          </p:nvGrpSpPr>
          <p:grpSpPr>
            <a:xfrm>
              <a:off x="4703375" y="1125550"/>
              <a:ext cx="551700" cy="2748600"/>
              <a:chOff x="4703375" y="1125550"/>
              <a:chExt cx="551700" cy="2748600"/>
            </a:xfrm>
          </p:grpSpPr>
          <p:sp>
            <p:nvSpPr>
              <p:cNvPr id="159" name="Google Shape;159;p14"/>
              <p:cNvSpPr txBox="1"/>
              <p:nvPr/>
            </p:nvSpPr>
            <p:spPr>
              <a:xfrm>
                <a:off x="4703375" y="1125550"/>
                <a:ext cx="5517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b="1">
                    <a:solidFill>
                      <a:schemeClr val="lt1"/>
                    </a:solidFill>
                    <a:latin typeface="Calibri"/>
                    <a:ea typeface="Calibri"/>
                    <a:cs typeface="Calibri"/>
                    <a:sym typeface="Calibri"/>
                  </a:rPr>
                  <a:t>A</a:t>
                </a:r>
                <a:endParaRPr sz="2300" b="1">
                  <a:solidFill>
                    <a:schemeClr val="lt1"/>
                  </a:solidFill>
                  <a:latin typeface="Calibri"/>
                  <a:ea typeface="Calibri"/>
                  <a:cs typeface="Calibri"/>
                  <a:sym typeface="Calibri"/>
                </a:endParaRPr>
              </a:p>
            </p:txBody>
          </p:sp>
          <p:sp>
            <p:nvSpPr>
              <p:cNvPr id="160" name="Google Shape;160;p14"/>
              <p:cNvSpPr txBox="1"/>
              <p:nvPr/>
            </p:nvSpPr>
            <p:spPr>
              <a:xfrm>
                <a:off x="4703375" y="3335350"/>
                <a:ext cx="5517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b="1">
                    <a:solidFill>
                      <a:schemeClr val="lt1"/>
                    </a:solidFill>
                    <a:latin typeface="Calibri"/>
                    <a:ea typeface="Calibri"/>
                    <a:cs typeface="Calibri"/>
                    <a:sym typeface="Calibri"/>
                  </a:rPr>
                  <a:t>B</a:t>
                </a:r>
                <a:endParaRPr sz="2300" b="1">
                  <a:solidFill>
                    <a:schemeClr val="lt1"/>
                  </a:solidFill>
                  <a:latin typeface="Calibri"/>
                  <a:ea typeface="Calibri"/>
                  <a:cs typeface="Calibri"/>
                  <a:sym typeface="Calibri"/>
                </a:endParaRPr>
              </a:p>
            </p:txBody>
          </p:sp>
        </p:grpSp>
      </p:grpSp>
      <p:pic>
        <p:nvPicPr>
          <p:cNvPr id="2" name="8 good">
            <a:hlinkClick r:id="" action="ppaction://media"/>
            <a:extLst>
              <a:ext uri="{FF2B5EF4-FFF2-40B4-BE49-F238E27FC236}">
                <a16:creationId xmlns:a16="http://schemas.microsoft.com/office/drawing/2014/main" id="{6D354E18-5C16-28D8-2109-A13812D05D2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28558" y="26510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1c804651eff_0_4"/>
          <p:cNvSpPr txBox="1">
            <a:spLocks noGrp="1"/>
          </p:cNvSpPr>
          <p:nvPr>
            <p:ph type="title"/>
          </p:nvPr>
        </p:nvSpPr>
        <p:spPr>
          <a:xfrm>
            <a:off x="838200" y="284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Optical coherence tomography (OCT) - OD</a:t>
            </a:r>
            <a:endParaRPr/>
          </a:p>
        </p:txBody>
      </p:sp>
      <p:sp>
        <p:nvSpPr>
          <p:cNvPr id="167" name="Google Shape;167;g1c804651eff_0_4"/>
          <p:cNvSpPr txBox="1"/>
          <p:nvPr/>
        </p:nvSpPr>
        <p:spPr>
          <a:xfrm>
            <a:off x="10885500" y="1354150"/>
            <a:ext cx="4683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a:solidFill>
                  <a:schemeClr val="lt1"/>
                </a:solidFill>
                <a:latin typeface="Calibri"/>
                <a:ea typeface="Calibri"/>
                <a:cs typeface="Calibri"/>
                <a:sym typeface="Calibri"/>
              </a:rPr>
              <a:t>A</a:t>
            </a:r>
            <a:endParaRPr sz="2500" b="1" i="0" u="none" strike="noStrike" cap="none">
              <a:solidFill>
                <a:schemeClr val="lt1"/>
              </a:solidFill>
              <a:latin typeface="Calibri"/>
              <a:ea typeface="Calibri"/>
              <a:cs typeface="Calibri"/>
              <a:sym typeface="Calibri"/>
            </a:endParaRPr>
          </a:p>
        </p:txBody>
      </p:sp>
      <p:sp>
        <p:nvSpPr>
          <p:cNvPr id="168" name="Google Shape;168;g1c804651eff_0_4"/>
          <p:cNvSpPr txBox="1"/>
          <p:nvPr/>
        </p:nvSpPr>
        <p:spPr>
          <a:xfrm>
            <a:off x="10885500" y="3639275"/>
            <a:ext cx="4683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a:solidFill>
                  <a:schemeClr val="lt1"/>
                </a:solidFill>
                <a:latin typeface="Calibri"/>
                <a:ea typeface="Calibri"/>
                <a:cs typeface="Calibri"/>
                <a:sym typeface="Calibri"/>
              </a:rPr>
              <a:t>B</a:t>
            </a:r>
            <a:endParaRPr sz="2500" b="1" i="0" u="none" strike="noStrike" cap="none">
              <a:solidFill>
                <a:schemeClr val="lt1"/>
              </a:solidFill>
              <a:latin typeface="Calibri"/>
              <a:ea typeface="Calibri"/>
              <a:cs typeface="Calibri"/>
              <a:sym typeface="Calibri"/>
            </a:endParaRPr>
          </a:p>
        </p:txBody>
      </p:sp>
      <p:sp>
        <p:nvSpPr>
          <p:cNvPr id="169" name="Google Shape;169;g1c804651eff_0_4"/>
          <p:cNvSpPr txBox="1"/>
          <p:nvPr/>
        </p:nvSpPr>
        <p:spPr>
          <a:xfrm>
            <a:off x="7747600" y="2070300"/>
            <a:ext cx="3720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Calibri"/>
                <a:ea typeface="Calibri"/>
                <a:cs typeface="Calibri"/>
                <a:sym typeface="Calibri"/>
              </a:rPr>
              <a:t>*</a:t>
            </a:r>
            <a:endParaRPr sz="4000" b="1" i="0" u="none" strike="noStrike" cap="none">
              <a:solidFill>
                <a:schemeClr val="lt1"/>
              </a:solidFill>
              <a:latin typeface="Calibri"/>
              <a:ea typeface="Calibri"/>
              <a:cs typeface="Calibri"/>
              <a:sym typeface="Calibri"/>
            </a:endParaRPr>
          </a:p>
        </p:txBody>
      </p:sp>
      <p:grpSp>
        <p:nvGrpSpPr>
          <p:cNvPr id="170" name="Google Shape;170;g1c804651eff_0_4"/>
          <p:cNvGrpSpPr/>
          <p:nvPr/>
        </p:nvGrpSpPr>
        <p:grpSpPr>
          <a:xfrm>
            <a:off x="2825450" y="5829000"/>
            <a:ext cx="8741400" cy="877200"/>
            <a:chOff x="2901650" y="5829000"/>
            <a:chExt cx="8741400" cy="877200"/>
          </a:xfrm>
        </p:grpSpPr>
        <p:sp>
          <p:nvSpPr>
            <p:cNvPr id="171" name="Google Shape;171;g1c804651eff_0_4"/>
            <p:cNvSpPr txBox="1"/>
            <p:nvPr/>
          </p:nvSpPr>
          <p:spPr>
            <a:xfrm>
              <a:off x="2901650" y="5829000"/>
              <a:ext cx="8741400" cy="877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500" b="1" i="0" u="sng" strike="noStrike" cap="none">
                  <a:solidFill>
                    <a:schemeClr val="dk1"/>
                  </a:solidFill>
                  <a:latin typeface="Calibri"/>
                  <a:ea typeface="Calibri"/>
                  <a:cs typeface="Calibri"/>
                  <a:sym typeface="Calibri"/>
                </a:rPr>
                <a:t>Legends</a:t>
              </a:r>
              <a:endParaRPr sz="1500" b="1" i="0" u="sng"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00"/>
                <a:buFont typeface="Arial"/>
                <a:buNone/>
              </a:pPr>
              <a:r>
                <a:rPr lang="en-US" sz="1500" b="0" i="0" u="none" strike="noStrike" cap="none">
                  <a:solidFill>
                    <a:schemeClr val="dk1"/>
                  </a:solidFill>
                  <a:latin typeface="Calibri"/>
                  <a:ea typeface="Calibri"/>
                  <a:cs typeface="Calibri"/>
                  <a:sym typeface="Calibri"/>
                </a:rPr>
                <a:t>White asterisk (</a:t>
              </a:r>
              <a:r>
                <a:rPr lang="en-US" sz="1500" b="0" i="0" u="none" strike="noStrike" cap="none">
                  <a:solidFill>
                    <a:schemeClr val="lt1"/>
                  </a:solidFill>
                  <a:latin typeface="Calibri"/>
                  <a:ea typeface="Calibri"/>
                  <a:cs typeface="Calibri"/>
                  <a:sym typeface="Calibri"/>
                </a:rPr>
                <a:t>*</a:t>
              </a:r>
              <a:r>
                <a:rPr lang="en-US" sz="1500" b="0" i="0" u="none" strike="noStrike" cap="none">
                  <a:solidFill>
                    <a:schemeClr val="dk1"/>
                  </a:solidFill>
                  <a:latin typeface="Calibri"/>
                  <a:ea typeface="Calibri"/>
                  <a:cs typeface="Calibri"/>
                  <a:sym typeface="Calibri"/>
                </a:rPr>
                <a:t>): Abnormal collection of subretinal fluid in the foveal/parafoveal area</a:t>
              </a:r>
              <a:endParaRPr sz="15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00"/>
                <a:buFont typeface="Arial"/>
                <a:buNone/>
              </a:pPr>
              <a:r>
                <a:rPr lang="en-US" sz="1500" b="0" i="0" u="none" strike="noStrike" cap="none">
                  <a:solidFill>
                    <a:schemeClr val="dk1"/>
                  </a:solidFill>
                  <a:latin typeface="Calibri"/>
                  <a:ea typeface="Calibri"/>
                  <a:cs typeface="Calibri"/>
                  <a:sym typeface="Calibri"/>
                </a:rPr>
                <a:t>Yellow arrowheads (    ): Diffuse lipid exudates throughout the outer plexiform layer and Henle’s fiber layer</a:t>
              </a:r>
              <a:endParaRPr sz="1500" b="0" i="0" u="none" strike="noStrike" cap="none">
                <a:solidFill>
                  <a:schemeClr val="dk1"/>
                </a:solidFill>
                <a:latin typeface="Calibri"/>
                <a:ea typeface="Calibri"/>
                <a:cs typeface="Calibri"/>
                <a:sym typeface="Calibri"/>
              </a:endParaRPr>
            </a:p>
          </p:txBody>
        </p:sp>
        <p:sp>
          <p:nvSpPr>
            <p:cNvPr id="172" name="Google Shape;172;g1c804651eff_0_4"/>
            <p:cNvSpPr/>
            <p:nvPr/>
          </p:nvSpPr>
          <p:spPr>
            <a:xfrm>
              <a:off x="4594854" y="6476201"/>
              <a:ext cx="111600" cy="88500"/>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173" name="Google Shape;173;g1c804651eff_0_4"/>
          <p:cNvGrpSpPr/>
          <p:nvPr/>
        </p:nvGrpSpPr>
        <p:grpSpPr>
          <a:xfrm>
            <a:off x="752974" y="1125538"/>
            <a:ext cx="10686051" cy="4629019"/>
            <a:chOff x="752974" y="1125538"/>
            <a:chExt cx="10686051" cy="4629019"/>
          </a:xfrm>
        </p:grpSpPr>
        <p:grpSp>
          <p:nvGrpSpPr>
            <p:cNvPr id="174" name="Google Shape;174;g1c804651eff_0_4"/>
            <p:cNvGrpSpPr/>
            <p:nvPr/>
          </p:nvGrpSpPr>
          <p:grpSpPr>
            <a:xfrm>
              <a:off x="752974" y="1125538"/>
              <a:ext cx="10686051" cy="4629019"/>
              <a:chOff x="752974" y="1125538"/>
              <a:chExt cx="10686051" cy="4629019"/>
            </a:xfrm>
          </p:grpSpPr>
          <p:grpSp>
            <p:nvGrpSpPr>
              <p:cNvPr id="175" name="Google Shape;175;g1c804651eff_0_4"/>
              <p:cNvGrpSpPr/>
              <p:nvPr/>
            </p:nvGrpSpPr>
            <p:grpSpPr>
              <a:xfrm>
                <a:off x="752974" y="1125538"/>
                <a:ext cx="10686051" cy="4629019"/>
                <a:chOff x="752974" y="1354138"/>
                <a:chExt cx="10686051" cy="4629019"/>
              </a:xfrm>
            </p:grpSpPr>
            <p:pic>
              <p:nvPicPr>
                <p:cNvPr id="176" name="Google Shape;176;g1c804651eff_0_4"/>
                <p:cNvPicPr preferRelativeResize="0"/>
                <p:nvPr/>
              </p:nvPicPr>
              <p:blipFill rotWithShape="1">
                <a:blip r:embed="rId5">
                  <a:alphaModFix/>
                </a:blip>
                <a:srcRect t="3864"/>
                <a:stretch/>
              </p:blipFill>
              <p:spPr>
                <a:xfrm>
                  <a:off x="752974" y="1354138"/>
                  <a:ext cx="10686051" cy="4629019"/>
                </a:xfrm>
                <a:prstGeom prst="rect">
                  <a:avLst/>
                </a:prstGeom>
                <a:noFill/>
                <a:ln>
                  <a:noFill/>
                </a:ln>
              </p:spPr>
            </p:pic>
            <p:sp>
              <p:nvSpPr>
                <p:cNvPr id="177" name="Google Shape;177;g1c804651eff_0_4"/>
                <p:cNvSpPr/>
                <p:nvPr/>
              </p:nvSpPr>
              <p:spPr>
                <a:xfrm>
                  <a:off x="7359675" y="2368934"/>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8" name="Google Shape;178;g1c804651eff_0_4"/>
                <p:cNvSpPr/>
                <p:nvPr/>
              </p:nvSpPr>
              <p:spPr>
                <a:xfrm>
                  <a:off x="8664159" y="2481111"/>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9" name="Google Shape;179;g1c804651eff_0_4"/>
                <p:cNvSpPr/>
                <p:nvPr/>
              </p:nvSpPr>
              <p:spPr>
                <a:xfrm>
                  <a:off x="8902767" y="2481111"/>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0" name="Google Shape;180;g1c804651eff_0_4"/>
                <p:cNvSpPr/>
                <p:nvPr/>
              </p:nvSpPr>
              <p:spPr>
                <a:xfrm>
                  <a:off x="9680139" y="2461016"/>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1" name="Google Shape;181;g1c804651eff_0_4"/>
                <p:cNvSpPr/>
                <p:nvPr/>
              </p:nvSpPr>
              <p:spPr>
                <a:xfrm rot="-425825">
                  <a:off x="7869286" y="4861781"/>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2" name="Google Shape;182;g1c804651eff_0_4"/>
                <p:cNvSpPr/>
                <p:nvPr/>
              </p:nvSpPr>
              <p:spPr>
                <a:xfrm rot="-569438">
                  <a:off x="8262275" y="4822505"/>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3" name="Google Shape;183;g1c804651eff_0_4"/>
                <p:cNvSpPr/>
                <p:nvPr/>
              </p:nvSpPr>
              <p:spPr>
                <a:xfrm rot="-398956">
                  <a:off x="8740848" y="4780422"/>
                  <a:ext cx="137183" cy="14782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84" name="Google Shape;184;g1c804651eff_0_4"/>
              <p:cNvSpPr txBox="1"/>
              <p:nvPr/>
            </p:nvSpPr>
            <p:spPr>
              <a:xfrm>
                <a:off x="4703375" y="1125550"/>
                <a:ext cx="5517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b="1">
                    <a:solidFill>
                      <a:schemeClr val="lt1"/>
                    </a:solidFill>
                    <a:latin typeface="Calibri"/>
                    <a:ea typeface="Calibri"/>
                    <a:cs typeface="Calibri"/>
                    <a:sym typeface="Calibri"/>
                  </a:rPr>
                  <a:t>A</a:t>
                </a:r>
                <a:endParaRPr sz="2300" b="1">
                  <a:solidFill>
                    <a:schemeClr val="lt1"/>
                  </a:solidFill>
                  <a:latin typeface="Calibri"/>
                  <a:ea typeface="Calibri"/>
                  <a:cs typeface="Calibri"/>
                  <a:sym typeface="Calibri"/>
                </a:endParaRPr>
              </a:p>
            </p:txBody>
          </p:sp>
          <p:sp>
            <p:nvSpPr>
              <p:cNvPr id="185" name="Google Shape;185;g1c804651eff_0_4"/>
              <p:cNvSpPr txBox="1"/>
              <p:nvPr/>
            </p:nvSpPr>
            <p:spPr>
              <a:xfrm>
                <a:off x="4703375" y="3335350"/>
                <a:ext cx="5517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b="1">
                    <a:solidFill>
                      <a:schemeClr val="lt1"/>
                    </a:solidFill>
                    <a:latin typeface="Calibri"/>
                    <a:ea typeface="Calibri"/>
                    <a:cs typeface="Calibri"/>
                    <a:sym typeface="Calibri"/>
                  </a:rPr>
                  <a:t>B</a:t>
                </a:r>
                <a:endParaRPr sz="2300" b="1">
                  <a:solidFill>
                    <a:schemeClr val="lt1"/>
                  </a:solidFill>
                  <a:latin typeface="Calibri"/>
                  <a:ea typeface="Calibri"/>
                  <a:cs typeface="Calibri"/>
                  <a:sym typeface="Calibri"/>
                </a:endParaRPr>
              </a:p>
            </p:txBody>
          </p:sp>
        </p:grpSp>
        <p:sp>
          <p:nvSpPr>
            <p:cNvPr id="186" name="Google Shape;186;g1c804651eff_0_4"/>
            <p:cNvSpPr txBox="1"/>
            <p:nvPr/>
          </p:nvSpPr>
          <p:spPr>
            <a:xfrm>
              <a:off x="7751875" y="1890988"/>
              <a:ext cx="3720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000" b="1" i="0" u="none" strike="noStrike" cap="none">
                  <a:solidFill>
                    <a:schemeClr val="lt1"/>
                  </a:solidFill>
                  <a:latin typeface="Calibri"/>
                  <a:ea typeface="Calibri"/>
                  <a:cs typeface="Calibri"/>
                  <a:sym typeface="Calibri"/>
                </a:rPr>
                <a:t>*</a:t>
              </a:r>
              <a:endParaRPr sz="3000" b="1" i="0" u="none" strike="noStrike" cap="none">
                <a:solidFill>
                  <a:schemeClr val="lt1"/>
                </a:solidFill>
                <a:latin typeface="Calibri"/>
                <a:ea typeface="Calibri"/>
                <a:cs typeface="Calibri"/>
                <a:sym typeface="Calibri"/>
              </a:endParaRPr>
            </a:p>
          </p:txBody>
        </p:sp>
      </p:grpSp>
      <p:pic>
        <p:nvPicPr>
          <p:cNvPr id="2" name="9">
            <a:hlinkClick r:id="" action="ppaction://media"/>
            <a:extLst>
              <a:ext uri="{FF2B5EF4-FFF2-40B4-BE49-F238E27FC236}">
                <a16:creationId xmlns:a16="http://schemas.microsoft.com/office/drawing/2014/main" id="{CC8B4AB5-260A-8331-82FE-1D5654968B4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90577" y="237726"/>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5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253a68b732e_0_38"/>
          <p:cNvSpPr txBox="1">
            <a:spLocks noGrp="1"/>
          </p:cNvSpPr>
          <p:nvPr>
            <p:ph type="title"/>
          </p:nvPr>
        </p:nvSpPr>
        <p:spPr>
          <a:xfrm>
            <a:off x="838200" y="284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Humphrey visual field - OD</a:t>
            </a:r>
            <a:endParaRPr/>
          </a:p>
        </p:txBody>
      </p:sp>
      <p:grpSp>
        <p:nvGrpSpPr>
          <p:cNvPr id="193" name="Google Shape;193;g253a68b732e_0_38"/>
          <p:cNvGrpSpPr/>
          <p:nvPr/>
        </p:nvGrpSpPr>
        <p:grpSpPr>
          <a:xfrm>
            <a:off x="3688200" y="1354150"/>
            <a:ext cx="4631400" cy="4712350"/>
            <a:chOff x="3688200" y="1354150"/>
            <a:chExt cx="4631400" cy="4712350"/>
          </a:xfrm>
        </p:grpSpPr>
        <p:grpSp>
          <p:nvGrpSpPr>
            <p:cNvPr id="194" name="Google Shape;194;g253a68b732e_0_38"/>
            <p:cNvGrpSpPr/>
            <p:nvPr/>
          </p:nvGrpSpPr>
          <p:grpSpPr>
            <a:xfrm>
              <a:off x="3688200" y="1354150"/>
              <a:ext cx="4631400" cy="4712350"/>
              <a:chOff x="7165700" y="1033275"/>
              <a:chExt cx="4631400" cy="4712350"/>
            </a:xfrm>
          </p:grpSpPr>
          <p:pic>
            <p:nvPicPr>
              <p:cNvPr id="195" name="Google Shape;195;g253a68b732e_0_38" descr="Diagram, schematic&#10;&#10;Description automatically generated"/>
              <p:cNvPicPr preferRelativeResize="0"/>
              <p:nvPr/>
            </p:nvPicPr>
            <p:blipFill rotWithShape="1">
              <a:blip r:embed="rId5">
                <a:alphaModFix/>
              </a:blip>
              <a:srcRect l="6030" t="14986" r="6572" b="16299"/>
              <a:stretch/>
            </p:blipFill>
            <p:spPr>
              <a:xfrm>
                <a:off x="7165700" y="1033275"/>
                <a:ext cx="4631400" cy="4712350"/>
              </a:xfrm>
              <a:prstGeom prst="rect">
                <a:avLst/>
              </a:prstGeom>
              <a:noFill/>
              <a:ln>
                <a:noFill/>
              </a:ln>
            </p:spPr>
          </p:pic>
          <p:sp>
            <p:nvSpPr>
              <p:cNvPr id="196" name="Google Shape;196;g253a68b732e_0_38"/>
              <p:cNvSpPr/>
              <p:nvPr/>
            </p:nvSpPr>
            <p:spPr>
              <a:xfrm>
                <a:off x="10785987" y="1288026"/>
                <a:ext cx="914400" cy="236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197" name="Google Shape;197;g253a68b732e_0_38"/>
            <p:cNvSpPr/>
            <p:nvPr/>
          </p:nvSpPr>
          <p:spPr>
            <a:xfrm>
              <a:off x="7308487" y="1680600"/>
              <a:ext cx="914400" cy="236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pic>
        <p:nvPicPr>
          <p:cNvPr id="2" name="10">
            <a:hlinkClick r:id="" action="ppaction://media"/>
            <a:extLst>
              <a:ext uri="{FF2B5EF4-FFF2-40B4-BE49-F238E27FC236}">
                <a16:creationId xmlns:a16="http://schemas.microsoft.com/office/drawing/2014/main" id="{90B5CBB2-DBA8-0029-B124-C7C802624C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27116" y="20487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grpSp>
        <p:nvGrpSpPr>
          <p:cNvPr id="203" name="Google Shape;203;g253a68b732e_0_27"/>
          <p:cNvGrpSpPr/>
          <p:nvPr/>
        </p:nvGrpSpPr>
        <p:grpSpPr>
          <a:xfrm>
            <a:off x="823572" y="1909756"/>
            <a:ext cx="10544865" cy="3769944"/>
            <a:chOff x="808935" y="2296556"/>
            <a:chExt cx="10544865" cy="3769944"/>
          </a:xfrm>
        </p:grpSpPr>
        <p:sp>
          <p:nvSpPr>
            <p:cNvPr id="204" name="Google Shape;204;g253a68b732e_0_27"/>
            <p:cNvSpPr txBox="1"/>
            <p:nvPr/>
          </p:nvSpPr>
          <p:spPr>
            <a:xfrm>
              <a:off x="8782800" y="4496600"/>
              <a:ext cx="2571000" cy="15699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are your differential diagnoses?</a:t>
              </a:r>
              <a:endParaRPr sz="3000" b="0" i="0" u="none" strike="noStrike" cap="none">
                <a:solidFill>
                  <a:srgbClr val="000000"/>
                </a:solidFill>
                <a:latin typeface="Calibri"/>
                <a:ea typeface="Calibri"/>
                <a:cs typeface="Calibri"/>
                <a:sym typeface="Calibri"/>
              </a:endParaRPr>
            </a:p>
          </p:txBody>
        </p:sp>
        <p:sp>
          <p:nvSpPr>
            <p:cNvPr id="205" name="Google Shape;205;g253a68b732e_0_27"/>
            <p:cNvSpPr txBox="1"/>
            <p:nvPr/>
          </p:nvSpPr>
          <p:spPr>
            <a:xfrm>
              <a:off x="808935" y="3345387"/>
              <a:ext cx="2647800" cy="1339200"/>
            </a:xfrm>
            <a:prstGeom prst="rect">
              <a:avLst/>
            </a:prstGeom>
            <a:solidFill>
              <a:schemeClr val="lt1"/>
            </a:solidFill>
            <a:ln>
              <a:noFill/>
            </a:ln>
            <a:effectLst>
              <a:outerShdw blurRad="57150" dist="19050" dir="5400000" algn="bl" rotWithShape="0">
                <a:srgbClr val="000000">
                  <a:alpha val="4784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2500" b="0" i="0" u="none" strike="noStrike" cap="none">
                  <a:solidFill>
                    <a:srgbClr val="000000"/>
                  </a:solidFill>
                  <a:latin typeface="Calibri"/>
                  <a:ea typeface="Calibri"/>
                  <a:cs typeface="Calibri"/>
                  <a:sym typeface="Calibri"/>
                </a:rPr>
                <a:t>Subtle changes in the central &amp; paracentral areas</a:t>
              </a:r>
              <a:endParaRPr sz="2500" b="0" i="0" u="none" strike="noStrike" cap="none">
                <a:solidFill>
                  <a:srgbClr val="000000"/>
                </a:solidFill>
                <a:latin typeface="Calibri"/>
                <a:ea typeface="Calibri"/>
                <a:cs typeface="Calibri"/>
                <a:sym typeface="Calibri"/>
              </a:endParaRPr>
            </a:p>
          </p:txBody>
        </p:sp>
        <p:pic>
          <p:nvPicPr>
            <p:cNvPr id="206" name="Google Shape;206;g253a68b732e_0_27" descr="Diagram, schematic&#10;&#10;Description automatically generated"/>
            <p:cNvPicPr preferRelativeResize="0"/>
            <p:nvPr/>
          </p:nvPicPr>
          <p:blipFill rotWithShape="1">
            <a:blip r:embed="rId5">
              <a:alphaModFix/>
            </a:blip>
            <a:srcRect l="38760" t="67943" r="38444" b="18519"/>
            <a:stretch/>
          </p:blipFill>
          <p:spPr>
            <a:xfrm>
              <a:off x="4009058" y="2296556"/>
              <a:ext cx="4173883" cy="3207294"/>
            </a:xfrm>
            <a:prstGeom prst="rect">
              <a:avLst/>
            </a:prstGeom>
            <a:noFill/>
            <a:ln>
              <a:noFill/>
            </a:ln>
          </p:spPr>
        </p:pic>
      </p:grpSp>
      <p:sp>
        <p:nvSpPr>
          <p:cNvPr id="207" name="Google Shape;207;g253a68b732e_0_27"/>
          <p:cNvSpPr txBox="1">
            <a:spLocks noGrp="1"/>
          </p:cNvSpPr>
          <p:nvPr>
            <p:ph type="title"/>
          </p:nvPr>
        </p:nvSpPr>
        <p:spPr>
          <a:xfrm>
            <a:off x="838200" y="2845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Humphrey visual field - OD</a:t>
            </a:r>
            <a:endParaRPr/>
          </a:p>
        </p:txBody>
      </p:sp>
      <p:pic>
        <p:nvPicPr>
          <p:cNvPr id="2" name="11">
            <a:hlinkClick r:id="" action="ppaction://media"/>
            <a:extLst>
              <a:ext uri="{FF2B5EF4-FFF2-40B4-BE49-F238E27FC236}">
                <a16:creationId xmlns:a16="http://schemas.microsoft.com/office/drawing/2014/main" id="{EF7CF8F1-E717-AE0A-3E24-BC04B7F021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313" y="25962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19f1096b3b2_0_45"/>
          <p:cNvSpPr txBox="1">
            <a:spLocks noGrp="1"/>
          </p:cNvSpPr>
          <p:nvPr>
            <p:ph type="title"/>
          </p:nvPr>
        </p:nvSpPr>
        <p:spPr>
          <a:xfrm>
            <a:off x="838200" y="1365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Differential diagnoses for neuroretinitis</a:t>
            </a:r>
            <a:endParaRPr/>
          </a:p>
        </p:txBody>
      </p:sp>
      <p:sp>
        <p:nvSpPr>
          <p:cNvPr id="214" name="Google Shape;214;g19f1096b3b2_0_45"/>
          <p:cNvSpPr txBox="1">
            <a:spLocks noGrp="1"/>
          </p:cNvSpPr>
          <p:nvPr>
            <p:ph type="body" idx="1"/>
          </p:nvPr>
        </p:nvSpPr>
        <p:spPr>
          <a:xfrm>
            <a:off x="999400" y="1462225"/>
            <a:ext cx="5215200" cy="41643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1000"/>
              </a:spcBef>
              <a:spcAft>
                <a:spcPts val="0"/>
              </a:spcAft>
              <a:buSzPct val="94115"/>
              <a:buNone/>
            </a:pPr>
            <a:r>
              <a:rPr lang="en-US" sz="3500" b="1">
                <a:solidFill>
                  <a:srgbClr val="0000FF"/>
                </a:solidFill>
              </a:rPr>
              <a:t>INFECTIOUS</a:t>
            </a:r>
            <a:endParaRPr sz="3500" b="1">
              <a:solidFill>
                <a:srgbClr val="0000FF"/>
              </a:solidFill>
            </a:endParaRPr>
          </a:p>
          <a:p>
            <a:pPr marL="457200" lvl="0" indent="-367454" algn="l" rtl="0">
              <a:lnSpc>
                <a:spcPct val="90000"/>
              </a:lnSpc>
              <a:spcBef>
                <a:spcPts val="1000"/>
              </a:spcBef>
              <a:spcAft>
                <a:spcPts val="0"/>
              </a:spcAft>
              <a:buSzPct val="100000"/>
              <a:buChar char="•"/>
            </a:pPr>
            <a:r>
              <a:rPr lang="en-US" sz="3200"/>
              <a:t>Cat scratch disease (Bartonella henselae) </a:t>
            </a:r>
            <a:endParaRPr sz="3200"/>
          </a:p>
          <a:p>
            <a:pPr marL="457200" lvl="0" indent="-367454" algn="l" rtl="0">
              <a:lnSpc>
                <a:spcPct val="90000"/>
              </a:lnSpc>
              <a:spcBef>
                <a:spcPts val="0"/>
              </a:spcBef>
              <a:spcAft>
                <a:spcPts val="0"/>
              </a:spcAft>
              <a:buSzPct val="100000"/>
              <a:buChar char="•"/>
            </a:pPr>
            <a:r>
              <a:rPr lang="en-US" sz="3200"/>
              <a:t>Lyme disease</a:t>
            </a:r>
            <a:endParaRPr sz="3200"/>
          </a:p>
          <a:p>
            <a:pPr marL="457200" lvl="0" indent="-367454" algn="l" rtl="0">
              <a:lnSpc>
                <a:spcPct val="90000"/>
              </a:lnSpc>
              <a:spcBef>
                <a:spcPts val="0"/>
              </a:spcBef>
              <a:spcAft>
                <a:spcPts val="0"/>
              </a:spcAft>
              <a:buSzPct val="100000"/>
              <a:buChar char="•"/>
            </a:pPr>
            <a:r>
              <a:rPr lang="en-US" sz="3200"/>
              <a:t>Syphilis </a:t>
            </a:r>
            <a:endParaRPr sz="3200"/>
          </a:p>
          <a:p>
            <a:pPr marL="457200" lvl="0" indent="-367454" algn="l" rtl="0">
              <a:lnSpc>
                <a:spcPct val="90000"/>
              </a:lnSpc>
              <a:spcBef>
                <a:spcPts val="0"/>
              </a:spcBef>
              <a:spcAft>
                <a:spcPts val="0"/>
              </a:spcAft>
              <a:buSzPct val="100000"/>
              <a:buChar char="•"/>
            </a:pPr>
            <a:r>
              <a:rPr lang="en-US" sz="3200"/>
              <a:t>Toxoplasmosis</a:t>
            </a:r>
            <a:endParaRPr sz="3200"/>
          </a:p>
          <a:p>
            <a:pPr marL="457200" lvl="0" indent="-367454" algn="l" rtl="0">
              <a:lnSpc>
                <a:spcPct val="90000"/>
              </a:lnSpc>
              <a:spcBef>
                <a:spcPts val="0"/>
              </a:spcBef>
              <a:spcAft>
                <a:spcPts val="0"/>
              </a:spcAft>
              <a:buSzPct val="100000"/>
              <a:buChar char="•"/>
            </a:pPr>
            <a:r>
              <a:rPr lang="en-US" sz="3200"/>
              <a:t>Tuberculosis</a:t>
            </a:r>
            <a:endParaRPr sz="3200"/>
          </a:p>
          <a:p>
            <a:pPr marL="457200" lvl="0" indent="-367454" algn="l" rtl="0">
              <a:lnSpc>
                <a:spcPct val="90000"/>
              </a:lnSpc>
              <a:spcBef>
                <a:spcPts val="0"/>
              </a:spcBef>
              <a:spcAft>
                <a:spcPts val="0"/>
              </a:spcAft>
              <a:buSzPct val="100000"/>
              <a:buChar char="•"/>
            </a:pPr>
            <a:r>
              <a:rPr lang="en-US" sz="3200"/>
              <a:t>Hepatitis</a:t>
            </a:r>
            <a:endParaRPr sz="3200"/>
          </a:p>
          <a:p>
            <a:pPr marL="457200" lvl="0" indent="-367454" algn="l" rtl="0">
              <a:lnSpc>
                <a:spcPct val="90000"/>
              </a:lnSpc>
              <a:spcBef>
                <a:spcPts val="0"/>
              </a:spcBef>
              <a:spcAft>
                <a:spcPts val="0"/>
              </a:spcAft>
              <a:buSzPct val="100000"/>
              <a:buChar char="•"/>
            </a:pPr>
            <a:r>
              <a:rPr lang="en-US" sz="3200"/>
              <a:t>Measles, mumps, rubella</a:t>
            </a:r>
            <a:endParaRPr sz="3200"/>
          </a:p>
          <a:p>
            <a:pPr marL="457200" lvl="0" indent="-367454" algn="l" rtl="0">
              <a:lnSpc>
                <a:spcPct val="90000"/>
              </a:lnSpc>
              <a:spcBef>
                <a:spcPts val="0"/>
              </a:spcBef>
              <a:spcAft>
                <a:spcPts val="0"/>
              </a:spcAft>
              <a:buSzPct val="100000"/>
              <a:buChar char="•"/>
            </a:pPr>
            <a:r>
              <a:rPr lang="en-US" sz="3200"/>
              <a:t>West Nile, Zika virus</a:t>
            </a:r>
            <a:endParaRPr sz="3200"/>
          </a:p>
          <a:p>
            <a:pPr marL="457200" lvl="0" indent="-367454" algn="l" rtl="0">
              <a:lnSpc>
                <a:spcPct val="90000"/>
              </a:lnSpc>
              <a:spcBef>
                <a:spcPts val="0"/>
              </a:spcBef>
              <a:spcAft>
                <a:spcPts val="0"/>
              </a:spcAft>
              <a:buSzPct val="100000"/>
              <a:buChar char="•"/>
            </a:pPr>
            <a:r>
              <a:rPr lang="en-US" sz="3200"/>
              <a:t>Histoplasmosis, coccidioidomycosis</a:t>
            </a:r>
            <a:endParaRPr sz="3200"/>
          </a:p>
          <a:p>
            <a:pPr marL="0" lvl="0" indent="0" algn="l" rtl="0">
              <a:lnSpc>
                <a:spcPct val="90000"/>
              </a:lnSpc>
              <a:spcBef>
                <a:spcPts val="1000"/>
              </a:spcBef>
              <a:spcAft>
                <a:spcPts val="0"/>
              </a:spcAft>
              <a:buSzPct val="117646"/>
              <a:buNone/>
            </a:pPr>
            <a:endParaRPr/>
          </a:p>
        </p:txBody>
      </p:sp>
      <p:sp>
        <p:nvSpPr>
          <p:cNvPr id="215" name="Google Shape;215;g19f1096b3b2_0_45"/>
          <p:cNvSpPr txBox="1"/>
          <p:nvPr/>
        </p:nvSpPr>
        <p:spPr>
          <a:xfrm>
            <a:off x="6032350" y="5909125"/>
            <a:ext cx="6012600" cy="6465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else would you ask the patient?</a:t>
            </a:r>
            <a:endParaRPr sz="3000" b="0" i="0" u="none" strike="noStrike" cap="none">
              <a:solidFill>
                <a:srgbClr val="000000"/>
              </a:solidFill>
              <a:latin typeface="Calibri"/>
              <a:ea typeface="Calibri"/>
              <a:cs typeface="Calibri"/>
              <a:sym typeface="Calibri"/>
            </a:endParaRPr>
          </a:p>
        </p:txBody>
      </p:sp>
      <p:sp>
        <p:nvSpPr>
          <p:cNvPr id="216" name="Google Shape;216;g19f1096b3b2_0_45"/>
          <p:cNvSpPr txBox="1">
            <a:spLocks noGrp="1"/>
          </p:cNvSpPr>
          <p:nvPr>
            <p:ph type="body" idx="1"/>
          </p:nvPr>
        </p:nvSpPr>
        <p:spPr>
          <a:xfrm>
            <a:off x="5961550" y="1386025"/>
            <a:ext cx="4805700" cy="45231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90000"/>
              </a:lnSpc>
              <a:spcBef>
                <a:spcPts val="1000"/>
              </a:spcBef>
              <a:spcAft>
                <a:spcPts val="0"/>
              </a:spcAft>
              <a:buClr>
                <a:schemeClr val="dk1"/>
              </a:buClr>
              <a:buSzPts val="2800"/>
              <a:buFont typeface="Arial"/>
              <a:buNone/>
            </a:pPr>
            <a:r>
              <a:rPr lang="en-US" sz="3000" b="1">
                <a:solidFill>
                  <a:srgbClr val="0000FF"/>
                </a:solidFill>
              </a:rPr>
              <a:t>INFLAMMATORY</a:t>
            </a:r>
            <a:endParaRPr sz="3000">
              <a:solidFill>
                <a:srgbClr val="0000FF"/>
              </a:solidFill>
            </a:endParaRPr>
          </a:p>
          <a:p>
            <a:pPr marL="457200" lvl="0" indent="-400050" algn="l" rtl="0">
              <a:lnSpc>
                <a:spcPct val="100000"/>
              </a:lnSpc>
              <a:spcBef>
                <a:spcPts val="0"/>
              </a:spcBef>
              <a:spcAft>
                <a:spcPts val="0"/>
              </a:spcAft>
              <a:buSzPts val="2700"/>
              <a:buChar char="•"/>
            </a:pPr>
            <a:r>
              <a:rPr lang="en-US" sz="2700"/>
              <a:t>Systemic lupus erythematosus</a:t>
            </a:r>
            <a:endParaRPr sz="2700"/>
          </a:p>
          <a:p>
            <a:pPr marL="457200" lvl="0" indent="-400050" algn="l" rtl="0">
              <a:lnSpc>
                <a:spcPct val="100000"/>
              </a:lnSpc>
              <a:spcBef>
                <a:spcPts val="0"/>
              </a:spcBef>
              <a:spcAft>
                <a:spcPts val="0"/>
              </a:spcAft>
              <a:buSzPts val="2700"/>
              <a:buChar char="•"/>
            </a:pPr>
            <a:r>
              <a:rPr lang="en-US" sz="2700"/>
              <a:t>Sarcoidosis</a:t>
            </a:r>
            <a:endParaRPr sz="2700"/>
          </a:p>
          <a:p>
            <a:pPr marL="457200" lvl="0" indent="-400050" algn="l" rtl="0">
              <a:lnSpc>
                <a:spcPct val="100000"/>
              </a:lnSpc>
              <a:spcBef>
                <a:spcPts val="0"/>
              </a:spcBef>
              <a:spcAft>
                <a:spcPts val="0"/>
              </a:spcAft>
              <a:buSzPts val="2700"/>
              <a:buChar char="•"/>
            </a:pPr>
            <a:r>
              <a:rPr lang="en-US" sz="2700"/>
              <a:t>Polyarteritis nodosa</a:t>
            </a:r>
            <a:endParaRPr sz="2700"/>
          </a:p>
          <a:p>
            <a:pPr marL="457200" lvl="0" indent="-400050" algn="l" rtl="0">
              <a:lnSpc>
                <a:spcPct val="100000"/>
              </a:lnSpc>
              <a:spcBef>
                <a:spcPts val="0"/>
              </a:spcBef>
              <a:spcAft>
                <a:spcPts val="0"/>
              </a:spcAft>
              <a:buSzPts val="2700"/>
              <a:buChar char="•"/>
            </a:pPr>
            <a:r>
              <a:rPr lang="en-US" sz="2700"/>
              <a:t>Takayasu arteritis </a:t>
            </a:r>
            <a:endParaRPr sz="2700"/>
          </a:p>
          <a:p>
            <a:pPr marL="457200" lvl="0" indent="-400050" algn="l" rtl="0">
              <a:lnSpc>
                <a:spcPct val="100000"/>
              </a:lnSpc>
              <a:spcBef>
                <a:spcPts val="0"/>
              </a:spcBef>
              <a:spcAft>
                <a:spcPts val="0"/>
              </a:spcAft>
              <a:buSzPts val="2700"/>
              <a:buChar char="•"/>
            </a:pPr>
            <a:r>
              <a:rPr lang="en-US" sz="2700"/>
              <a:t>Behcet disease</a:t>
            </a:r>
            <a:endParaRPr sz="2700"/>
          </a:p>
          <a:p>
            <a:pPr marL="0" lvl="0" indent="0" algn="l" rtl="0">
              <a:spcBef>
                <a:spcPts val="1000"/>
              </a:spcBef>
              <a:spcAft>
                <a:spcPts val="0"/>
              </a:spcAft>
              <a:buClr>
                <a:schemeClr val="dk1"/>
              </a:buClr>
              <a:buSzPts val="1100"/>
              <a:buFont typeface="Arial"/>
              <a:buNone/>
            </a:pPr>
            <a:endParaRPr sz="150"/>
          </a:p>
          <a:p>
            <a:pPr marL="0" lvl="0" indent="0" algn="l" rtl="0">
              <a:spcBef>
                <a:spcPts val="1000"/>
              </a:spcBef>
              <a:spcAft>
                <a:spcPts val="0"/>
              </a:spcAft>
              <a:buClr>
                <a:schemeClr val="dk1"/>
              </a:buClr>
              <a:buSzPts val="3294"/>
              <a:buFont typeface="Arial"/>
              <a:buNone/>
            </a:pPr>
            <a:r>
              <a:rPr lang="en-US" sz="3000" b="1">
                <a:solidFill>
                  <a:srgbClr val="0000FF"/>
                </a:solidFill>
              </a:rPr>
              <a:t>OTHER</a:t>
            </a:r>
            <a:endParaRPr sz="3000">
              <a:solidFill>
                <a:srgbClr val="0000FF"/>
              </a:solidFill>
            </a:endParaRPr>
          </a:p>
          <a:p>
            <a:pPr marL="457200" lvl="0" indent="-412908" algn="l" rtl="0">
              <a:lnSpc>
                <a:spcPct val="100000"/>
              </a:lnSpc>
              <a:spcBef>
                <a:spcPts val="0"/>
              </a:spcBef>
              <a:spcAft>
                <a:spcPts val="0"/>
              </a:spcAft>
              <a:buSzPts val="2700"/>
              <a:buChar char="•"/>
            </a:pPr>
            <a:r>
              <a:rPr lang="en-US" sz="2700"/>
              <a:t>Diabetic papillitis</a:t>
            </a:r>
            <a:endParaRPr sz="2700" b="1">
              <a:solidFill>
                <a:srgbClr val="0000FF"/>
              </a:solidFill>
            </a:endParaRPr>
          </a:p>
          <a:p>
            <a:pPr marL="0" lvl="0" indent="0" algn="l" rtl="0">
              <a:lnSpc>
                <a:spcPct val="90000"/>
              </a:lnSpc>
              <a:spcBef>
                <a:spcPts val="1000"/>
              </a:spcBef>
              <a:spcAft>
                <a:spcPts val="0"/>
              </a:spcAft>
              <a:buSzPts val="2800"/>
              <a:buNone/>
            </a:pPr>
            <a:endParaRPr sz="150" b="1">
              <a:solidFill>
                <a:srgbClr val="0000FF"/>
              </a:solidFill>
            </a:endParaRPr>
          </a:p>
          <a:p>
            <a:pPr marL="0" lvl="0" indent="0" algn="l" rtl="0">
              <a:lnSpc>
                <a:spcPct val="90000"/>
              </a:lnSpc>
              <a:spcBef>
                <a:spcPts val="1000"/>
              </a:spcBef>
              <a:spcAft>
                <a:spcPts val="0"/>
              </a:spcAft>
              <a:buSzPts val="2800"/>
              <a:buNone/>
            </a:pPr>
            <a:r>
              <a:rPr lang="en-US" sz="3000" b="1">
                <a:solidFill>
                  <a:srgbClr val="0000FF"/>
                </a:solidFill>
              </a:rPr>
              <a:t>IDIOPATHIC</a:t>
            </a:r>
            <a:endParaRPr sz="3000">
              <a:solidFill>
                <a:srgbClr val="0000FF"/>
              </a:solidFill>
            </a:endParaRPr>
          </a:p>
          <a:p>
            <a:pPr marL="0" lvl="0" indent="0" algn="l" rtl="0">
              <a:lnSpc>
                <a:spcPct val="90000"/>
              </a:lnSpc>
              <a:spcBef>
                <a:spcPts val="0"/>
              </a:spcBef>
              <a:spcAft>
                <a:spcPts val="0"/>
              </a:spcAft>
              <a:buNone/>
            </a:pPr>
            <a:r>
              <a:rPr lang="en-US" sz="2700"/>
              <a:t>(50%, can be recurrent)</a:t>
            </a:r>
            <a:endParaRPr sz="2700"/>
          </a:p>
        </p:txBody>
      </p:sp>
      <p:pic>
        <p:nvPicPr>
          <p:cNvPr id="3" name="12 next day">
            <a:hlinkClick r:id="" action="ppaction://media"/>
            <a:extLst>
              <a:ext uri="{FF2B5EF4-FFF2-40B4-BE49-F238E27FC236}">
                <a16:creationId xmlns:a16="http://schemas.microsoft.com/office/drawing/2014/main" id="{32AD0D2E-BCAD-D9E4-765B-24BE72F412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5936" y="22677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7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a4135245a2_0_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Upon further questioning…</a:t>
            </a:r>
            <a:endParaRPr/>
          </a:p>
        </p:txBody>
      </p:sp>
      <p:sp>
        <p:nvSpPr>
          <p:cNvPr id="223" name="Google Shape;223;g1a4135245a2_0_6"/>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2 weeks prior to the onset of visual symptoms, experienced </a:t>
            </a:r>
            <a:r>
              <a:rPr lang="en-US">
                <a:solidFill>
                  <a:srgbClr val="0000FF"/>
                </a:solidFill>
              </a:rPr>
              <a:t>4 days of fever, chills, diaphoresis, malaise, nausea</a:t>
            </a:r>
            <a:endParaRPr>
              <a:solidFill>
                <a:srgbClr val="0000FF"/>
              </a:solidFill>
            </a:endParaRPr>
          </a:p>
          <a:p>
            <a:pPr marL="457200" lvl="0" indent="-406400" algn="l" rtl="0">
              <a:lnSpc>
                <a:spcPct val="90000"/>
              </a:lnSpc>
              <a:spcBef>
                <a:spcPts val="0"/>
              </a:spcBef>
              <a:spcAft>
                <a:spcPts val="0"/>
              </a:spcAft>
              <a:buSzPts val="2800"/>
              <a:buChar char="•"/>
            </a:pPr>
            <a:r>
              <a:rPr lang="en-US"/>
              <a:t>COVID-19 was negative</a:t>
            </a:r>
            <a:endParaRPr/>
          </a:p>
        </p:txBody>
      </p:sp>
      <p:sp>
        <p:nvSpPr>
          <p:cNvPr id="224" name="Google Shape;224;g1a4135245a2_0_6"/>
          <p:cNvSpPr txBox="1"/>
          <p:nvPr/>
        </p:nvSpPr>
        <p:spPr>
          <a:xfrm>
            <a:off x="6866425" y="4358850"/>
            <a:ext cx="42327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additional history would you ask?</a:t>
            </a:r>
            <a:endParaRPr sz="3000" b="0" i="0" u="none" strike="noStrike" cap="none">
              <a:solidFill>
                <a:srgbClr val="000000"/>
              </a:solidFill>
              <a:latin typeface="Calibri"/>
              <a:ea typeface="Calibri"/>
              <a:cs typeface="Calibri"/>
              <a:sym typeface="Calibri"/>
            </a:endParaRPr>
          </a:p>
        </p:txBody>
      </p:sp>
      <p:pic>
        <p:nvPicPr>
          <p:cNvPr id="2" name="13">
            <a:hlinkClick r:id="" action="ppaction://media"/>
            <a:extLst>
              <a:ext uri="{FF2B5EF4-FFF2-40B4-BE49-F238E27FC236}">
                <a16:creationId xmlns:a16="http://schemas.microsoft.com/office/drawing/2014/main" id="{3E661E16-AD64-C8C3-6D89-94990889D3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17607" y="25415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1a4135245a2_0_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She has 3 cats!</a:t>
            </a:r>
            <a:endParaRPr/>
          </a:p>
        </p:txBody>
      </p:sp>
      <p:sp>
        <p:nvSpPr>
          <p:cNvPr id="231" name="Google Shape;231;g1a4135245a2_0_18"/>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0"/>
              </a:spcBef>
              <a:spcAft>
                <a:spcPts val="0"/>
              </a:spcAft>
              <a:buSzPts val="2800"/>
              <a:buChar char="•"/>
            </a:pPr>
            <a:r>
              <a:rPr lang="en-US" dirty="0"/>
              <a:t>One of the cats stays outdoors, has flank sores, and recently experienced a “flea problem”</a:t>
            </a:r>
            <a:endParaRPr dirty="0"/>
          </a:p>
          <a:p>
            <a:pPr marL="457200" lvl="0" indent="-406400" algn="l" rtl="0">
              <a:lnSpc>
                <a:spcPct val="90000"/>
              </a:lnSpc>
              <a:spcBef>
                <a:spcPts val="0"/>
              </a:spcBef>
              <a:spcAft>
                <a:spcPts val="0"/>
              </a:spcAft>
              <a:buSzPts val="2800"/>
              <a:buChar char="•"/>
            </a:pPr>
            <a:r>
              <a:rPr lang="en-US" dirty="0"/>
              <a:t>Patient was bitten by this cat a few months prior to the development of visual symptoms</a:t>
            </a:r>
            <a:endParaRPr dirty="0"/>
          </a:p>
        </p:txBody>
      </p:sp>
      <p:sp>
        <p:nvSpPr>
          <p:cNvPr id="232" name="Google Shape;232;g1a4135245a2_0_18"/>
          <p:cNvSpPr txBox="1"/>
          <p:nvPr/>
        </p:nvSpPr>
        <p:spPr>
          <a:xfrm>
            <a:off x="7070900" y="4665550"/>
            <a:ext cx="35463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Would you order any imaging?</a:t>
            </a:r>
            <a:endParaRPr sz="3000" b="0" i="0" u="none" strike="noStrike" cap="none">
              <a:solidFill>
                <a:srgbClr val="000000"/>
              </a:solidFill>
              <a:latin typeface="Calibri"/>
              <a:ea typeface="Calibri"/>
              <a:cs typeface="Calibri"/>
              <a:sym typeface="Calibri"/>
            </a:endParaRPr>
          </a:p>
        </p:txBody>
      </p:sp>
      <p:pic>
        <p:nvPicPr>
          <p:cNvPr id="2" name="14 new">
            <a:hlinkClick r:id="" action="ppaction://media"/>
            <a:extLst>
              <a:ext uri="{FF2B5EF4-FFF2-40B4-BE49-F238E27FC236}">
                <a16:creationId xmlns:a16="http://schemas.microsoft.com/office/drawing/2014/main" id="{FA2119E5-C328-FCCA-F4E4-5F8ACAB170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43543"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9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1a4135245a2_0_54"/>
          <p:cNvSpPr txBox="1">
            <a:spLocks noGrp="1"/>
          </p:cNvSpPr>
          <p:nvPr>
            <p:ph type="title"/>
          </p:nvPr>
        </p:nvSpPr>
        <p:spPr>
          <a:xfrm>
            <a:off x="777974"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dirty="0"/>
              <a:t>MRI Orbits with and without contrast</a:t>
            </a:r>
            <a:endParaRPr dirty="0"/>
          </a:p>
        </p:txBody>
      </p:sp>
      <p:sp>
        <p:nvSpPr>
          <p:cNvPr id="239" name="Google Shape;239;g1a4135245a2_0_54"/>
          <p:cNvSpPr txBox="1"/>
          <p:nvPr/>
        </p:nvSpPr>
        <p:spPr>
          <a:xfrm>
            <a:off x="712950" y="4939800"/>
            <a:ext cx="35055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A. T1 pre-gadolinium image shows isointensity in the right optic nerve head (arrow).</a:t>
            </a:r>
            <a:endParaRPr sz="1400" b="0" i="0" u="none" strike="noStrike" cap="none">
              <a:solidFill>
                <a:srgbClr val="000000"/>
              </a:solidFill>
              <a:latin typeface="Calibri"/>
              <a:ea typeface="Calibri"/>
              <a:cs typeface="Calibri"/>
              <a:sym typeface="Calibri"/>
            </a:endParaRPr>
          </a:p>
        </p:txBody>
      </p:sp>
      <p:sp>
        <p:nvSpPr>
          <p:cNvPr id="240" name="Google Shape;240;g1a4135245a2_0_54"/>
          <p:cNvSpPr txBox="1"/>
          <p:nvPr/>
        </p:nvSpPr>
        <p:spPr>
          <a:xfrm>
            <a:off x="4455600" y="4939800"/>
            <a:ext cx="35055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B. T2 image shows hyperintensity around the right optic nerve head and slight dilation of the optic nerve sheath as it inserts into the globe (arrow).</a:t>
            </a:r>
            <a:endParaRPr sz="1400" b="0" i="0" u="none" strike="noStrike" cap="none">
              <a:solidFill>
                <a:srgbClr val="000000"/>
              </a:solidFill>
              <a:latin typeface="Calibri"/>
              <a:ea typeface="Calibri"/>
              <a:cs typeface="Calibri"/>
              <a:sym typeface="Calibri"/>
            </a:endParaRPr>
          </a:p>
        </p:txBody>
      </p:sp>
      <p:sp>
        <p:nvSpPr>
          <p:cNvPr id="241" name="Google Shape;241;g1a4135245a2_0_54"/>
          <p:cNvSpPr txBox="1"/>
          <p:nvPr/>
        </p:nvSpPr>
        <p:spPr>
          <a:xfrm>
            <a:off x="8011550" y="4939800"/>
            <a:ext cx="35055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C. T1 post-gadolinium shows subtle enhancement of the right optic nerve head (arrowhead) and of the right optic nerve (arrow).</a:t>
            </a:r>
            <a:endParaRPr sz="1400" b="0" i="0" u="none" strike="noStrike" cap="none">
              <a:solidFill>
                <a:srgbClr val="000000"/>
              </a:solidFill>
              <a:latin typeface="Calibri"/>
              <a:ea typeface="Calibri"/>
              <a:cs typeface="Calibri"/>
              <a:sym typeface="Calibri"/>
            </a:endParaRPr>
          </a:p>
        </p:txBody>
      </p:sp>
      <p:grpSp>
        <p:nvGrpSpPr>
          <p:cNvPr id="242" name="Google Shape;242;g1a4135245a2_0_54"/>
          <p:cNvGrpSpPr/>
          <p:nvPr/>
        </p:nvGrpSpPr>
        <p:grpSpPr>
          <a:xfrm>
            <a:off x="613820" y="1803834"/>
            <a:ext cx="10964360" cy="3022956"/>
            <a:chOff x="613820" y="1803834"/>
            <a:chExt cx="10964360" cy="3022956"/>
          </a:xfrm>
        </p:grpSpPr>
        <p:grpSp>
          <p:nvGrpSpPr>
            <p:cNvPr id="243" name="Google Shape;243;g1a4135245a2_0_54"/>
            <p:cNvGrpSpPr/>
            <p:nvPr/>
          </p:nvGrpSpPr>
          <p:grpSpPr>
            <a:xfrm>
              <a:off x="613820" y="1803834"/>
              <a:ext cx="10964360" cy="3022956"/>
              <a:chOff x="613821" y="1851650"/>
              <a:chExt cx="10964360" cy="3022956"/>
            </a:xfrm>
          </p:grpSpPr>
          <p:grpSp>
            <p:nvGrpSpPr>
              <p:cNvPr id="244" name="Google Shape;244;g1a4135245a2_0_54"/>
              <p:cNvGrpSpPr/>
              <p:nvPr/>
            </p:nvGrpSpPr>
            <p:grpSpPr>
              <a:xfrm>
                <a:off x="613821" y="1851650"/>
                <a:ext cx="10964360" cy="3022956"/>
                <a:chOff x="311096" y="1917525"/>
                <a:chExt cx="10964360" cy="3022956"/>
              </a:xfrm>
            </p:grpSpPr>
            <p:pic>
              <p:nvPicPr>
                <p:cNvPr id="245" name="Google Shape;245;g1a4135245a2_0_54"/>
                <p:cNvPicPr preferRelativeResize="0"/>
                <p:nvPr/>
              </p:nvPicPr>
              <p:blipFill rotWithShape="1">
                <a:blip r:embed="rId5">
                  <a:alphaModFix/>
                </a:blip>
                <a:srcRect/>
                <a:stretch/>
              </p:blipFill>
              <p:spPr>
                <a:xfrm>
                  <a:off x="311096" y="1917525"/>
                  <a:ext cx="3722804" cy="3022941"/>
                </a:xfrm>
                <a:prstGeom prst="rect">
                  <a:avLst/>
                </a:prstGeom>
                <a:noFill/>
                <a:ln>
                  <a:noFill/>
                </a:ln>
              </p:spPr>
            </p:pic>
            <p:pic>
              <p:nvPicPr>
                <p:cNvPr id="246" name="Google Shape;246;g1a4135245a2_0_54"/>
                <p:cNvPicPr preferRelativeResize="0"/>
                <p:nvPr/>
              </p:nvPicPr>
              <p:blipFill rotWithShape="1">
                <a:blip r:embed="rId6">
                  <a:alphaModFix/>
                </a:blip>
                <a:srcRect/>
                <a:stretch/>
              </p:blipFill>
              <p:spPr>
                <a:xfrm>
                  <a:off x="4033900" y="1917525"/>
                  <a:ext cx="3612795" cy="3022950"/>
                </a:xfrm>
                <a:prstGeom prst="rect">
                  <a:avLst/>
                </a:prstGeom>
                <a:noFill/>
                <a:ln>
                  <a:noFill/>
                </a:ln>
              </p:spPr>
            </p:pic>
            <p:pic>
              <p:nvPicPr>
                <p:cNvPr id="247" name="Google Shape;247;g1a4135245a2_0_54"/>
                <p:cNvPicPr preferRelativeResize="0"/>
                <p:nvPr/>
              </p:nvPicPr>
              <p:blipFill rotWithShape="1">
                <a:blip r:embed="rId7">
                  <a:alphaModFix/>
                </a:blip>
                <a:srcRect/>
                <a:stretch/>
              </p:blipFill>
              <p:spPr>
                <a:xfrm>
                  <a:off x="7646700" y="1917531"/>
                  <a:ext cx="3628756" cy="3022950"/>
                </a:xfrm>
                <a:prstGeom prst="rect">
                  <a:avLst/>
                </a:prstGeom>
                <a:noFill/>
                <a:ln>
                  <a:noFill/>
                </a:ln>
              </p:spPr>
            </p:pic>
          </p:grpSp>
          <p:sp>
            <p:nvSpPr>
              <p:cNvPr id="248" name="Google Shape;248;g1a4135245a2_0_54"/>
              <p:cNvSpPr/>
              <p:nvPr/>
            </p:nvSpPr>
            <p:spPr>
              <a:xfrm rot="-3523767">
                <a:off x="9189185" y="2717446"/>
                <a:ext cx="76867" cy="126258"/>
              </a:xfrm>
              <a:prstGeom prst="triangle">
                <a:avLst>
                  <a:gd name="adj" fmla="val 50000"/>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9" name="Google Shape;249;g1a4135245a2_0_54"/>
              <p:cNvSpPr/>
              <p:nvPr/>
            </p:nvSpPr>
            <p:spPr>
              <a:xfrm rot="-1845689">
                <a:off x="8869135" y="2985647"/>
                <a:ext cx="265894" cy="149358"/>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0" name="Google Shape;250;g1a4135245a2_0_54"/>
            <p:cNvSpPr/>
            <p:nvPr/>
          </p:nvSpPr>
          <p:spPr>
            <a:xfrm rot="-1975441">
              <a:off x="5124648" y="2702874"/>
              <a:ext cx="265894" cy="149358"/>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g1a4135245a2_0_54"/>
            <p:cNvSpPr/>
            <p:nvPr/>
          </p:nvSpPr>
          <p:spPr>
            <a:xfrm rot="-1975441">
              <a:off x="1484589" y="2805662"/>
              <a:ext cx="265894" cy="149358"/>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g1a4135245a2_0_54"/>
            <p:cNvSpPr txBox="1"/>
            <p:nvPr/>
          </p:nvSpPr>
          <p:spPr>
            <a:xfrm>
              <a:off x="673525" y="1913225"/>
              <a:ext cx="25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latin typeface="Calibri"/>
                  <a:ea typeface="Calibri"/>
                  <a:cs typeface="Calibri"/>
                  <a:sym typeface="Calibri"/>
                </a:rPr>
                <a:t>A</a:t>
              </a:r>
              <a:endParaRPr b="1">
                <a:solidFill>
                  <a:schemeClr val="lt1"/>
                </a:solidFill>
                <a:latin typeface="Calibri"/>
                <a:ea typeface="Calibri"/>
                <a:cs typeface="Calibri"/>
                <a:sym typeface="Calibri"/>
              </a:endParaRPr>
            </a:p>
          </p:txBody>
        </p:sp>
        <p:sp>
          <p:nvSpPr>
            <p:cNvPr id="253" name="Google Shape;253;g1a4135245a2_0_54"/>
            <p:cNvSpPr txBox="1"/>
            <p:nvPr/>
          </p:nvSpPr>
          <p:spPr>
            <a:xfrm>
              <a:off x="4388850" y="1913225"/>
              <a:ext cx="25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latin typeface="Calibri"/>
                  <a:ea typeface="Calibri"/>
                  <a:cs typeface="Calibri"/>
                  <a:sym typeface="Calibri"/>
                </a:rPr>
                <a:t>B</a:t>
              </a:r>
              <a:endParaRPr b="1">
                <a:solidFill>
                  <a:schemeClr val="lt1"/>
                </a:solidFill>
                <a:latin typeface="Calibri"/>
                <a:ea typeface="Calibri"/>
                <a:cs typeface="Calibri"/>
                <a:sym typeface="Calibri"/>
              </a:endParaRPr>
            </a:p>
          </p:txBody>
        </p:sp>
        <p:sp>
          <p:nvSpPr>
            <p:cNvPr id="254" name="Google Shape;254;g1a4135245a2_0_54"/>
            <p:cNvSpPr txBox="1"/>
            <p:nvPr/>
          </p:nvSpPr>
          <p:spPr>
            <a:xfrm>
              <a:off x="8011550" y="1913225"/>
              <a:ext cx="25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latin typeface="Calibri"/>
                  <a:ea typeface="Calibri"/>
                  <a:cs typeface="Calibri"/>
                  <a:sym typeface="Calibri"/>
                </a:rPr>
                <a:t>C</a:t>
              </a:r>
              <a:endParaRPr b="1">
                <a:solidFill>
                  <a:schemeClr val="lt1"/>
                </a:solidFill>
                <a:latin typeface="Calibri"/>
                <a:ea typeface="Calibri"/>
                <a:cs typeface="Calibri"/>
                <a:sym typeface="Calibri"/>
              </a:endParaRPr>
            </a:p>
          </p:txBody>
        </p:sp>
      </p:grpSp>
      <p:pic>
        <p:nvPicPr>
          <p:cNvPr id="2" name="15">
            <a:hlinkClick r:id="" action="ppaction://media"/>
            <a:extLst>
              <a:ext uri="{FF2B5EF4-FFF2-40B4-BE49-F238E27FC236}">
                <a16:creationId xmlns:a16="http://schemas.microsoft.com/office/drawing/2014/main" id="{91DA6DA8-9054-9500-67DC-A45E30C392B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76395"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1a4135245a2_0_3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dirty="0"/>
              <a:t>MRI Brain with and without contrast</a:t>
            </a:r>
            <a:endParaRPr dirty="0"/>
          </a:p>
        </p:txBody>
      </p:sp>
      <p:sp>
        <p:nvSpPr>
          <p:cNvPr id="261" name="Google Shape;261;g1a4135245a2_0_36"/>
          <p:cNvSpPr txBox="1"/>
          <p:nvPr/>
        </p:nvSpPr>
        <p:spPr>
          <a:xfrm>
            <a:off x="8931375" y="4686675"/>
            <a:ext cx="2800800" cy="15699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laboratory studies would you order?</a:t>
            </a:r>
            <a:endParaRPr sz="3000" b="0" i="0" u="none" strike="noStrike" cap="none">
              <a:solidFill>
                <a:srgbClr val="000000"/>
              </a:solidFill>
              <a:latin typeface="Calibri"/>
              <a:ea typeface="Calibri"/>
              <a:cs typeface="Calibri"/>
              <a:sym typeface="Calibri"/>
            </a:endParaRPr>
          </a:p>
        </p:txBody>
      </p:sp>
      <p:sp>
        <p:nvSpPr>
          <p:cNvPr id="262" name="Google Shape;262;g1a4135245a2_0_36"/>
          <p:cNvSpPr txBox="1"/>
          <p:nvPr/>
        </p:nvSpPr>
        <p:spPr>
          <a:xfrm>
            <a:off x="2774200" y="5604400"/>
            <a:ext cx="56925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Calibri"/>
                <a:ea typeface="Calibri"/>
                <a:cs typeface="Calibri"/>
                <a:sym typeface="Calibri"/>
              </a:rPr>
              <a:t>T2 </a:t>
            </a:r>
            <a:r>
              <a:rPr lang="en-US">
                <a:latin typeface="Calibri"/>
                <a:ea typeface="Calibri"/>
                <a:cs typeface="Calibri"/>
                <a:sym typeface="Calibri"/>
              </a:rPr>
              <a:t>FLAIR </a:t>
            </a:r>
            <a:r>
              <a:rPr lang="en-US" sz="1400" b="0" i="0" u="none" strike="noStrike" cap="none">
                <a:solidFill>
                  <a:srgbClr val="000000"/>
                </a:solidFill>
                <a:latin typeface="Calibri"/>
                <a:ea typeface="Calibri"/>
                <a:cs typeface="Calibri"/>
                <a:sym typeface="Calibri"/>
              </a:rPr>
              <a:t>axial images demonstrate hyperintense white matter lesions in juxtacortical and subcortical supratentorial areas (arrows). These are non-specific and potentially related to patient’s history of migraines. </a:t>
            </a:r>
            <a:endParaRPr sz="1400" b="0" i="0" u="none" strike="noStrike" cap="none">
              <a:solidFill>
                <a:srgbClr val="000000"/>
              </a:solidFill>
              <a:latin typeface="Calibri"/>
              <a:ea typeface="Calibri"/>
              <a:cs typeface="Calibri"/>
              <a:sym typeface="Calibri"/>
            </a:endParaRPr>
          </a:p>
        </p:txBody>
      </p:sp>
      <p:grpSp>
        <p:nvGrpSpPr>
          <p:cNvPr id="263" name="Google Shape;263;g1a4135245a2_0_36"/>
          <p:cNvGrpSpPr/>
          <p:nvPr/>
        </p:nvGrpSpPr>
        <p:grpSpPr>
          <a:xfrm>
            <a:off x="2694550" y="1921350"/>
            <a:ext cx="5769525" cy="3550275"/>
            <a:chOff x="2694550" y="1921350"/>
            <a:chExt cx="5769525" cy="3550275"/>
          </a:xfrm>
        </p:grpSpPr>
        <p:grpSp>
          <p:nvGrpSpPr>
            <p:cNvPr id="264" name="Google Shape;264;g1a4135245a2_0_36"/>
            <p:cNvGrpSpPr/>
            <p:nvPr/>
          </p:nvGrpSpPr>
          <p:grpSpPr>
            <a:xfrm>
              <a:off x="2694550" y="1921350"/>
              <a:ext cx="5769525" cy="3550275"/>
              <a:chOff x="2807900" y="2520525"/>
              <a:chExt cx="5769525" cy="3550275"/>
            </a:xfrm>
          </p:grpSpPr>
          <p:pic>
            <p:nvPicPr>
              <p:cNvPr id="265" name="Google Shape;265;g1a4135245a2_0_36"/>
              <p:cNvPicPr preferRelativeResize="0"/>
              <p:nvPr/>
            </p:nvPicPr>
            <p:blipFill rotWithShape="1">
              <a:blip r:embed="rId5">
                <a:alphaModFix/>
              </a:blip>
              <a:srcRect/>
              <a:stretch/>
            </p:blipFill>
            <p:spPr>
              <a:xfrm>
                <a:off x="2807900" y="2520525"/>
                <a:ext cx="2900450" cy="3550275"/>
              </a:xfrm>
              <a:prstGeom prst="rect">
                <a:avLst/>
              </a:prstGeom>
              <a:noFill/>
              <a:ln>
                <a:noFill/>
              </a:ln>
            </p:spPr>
          </p:pic>
          <p:pic>
            <p:nvPicPr>
              <p:cNvPr id="266" name="Google Shape;266;g1a4135245a2_0_36"/>
              <p:cNvPicPr preferRelativeResize="0"/>
              <p:nvPr/>
            </p:nvPicPr>
            <p:blipFill rotWithShape="1">
              <a:blip r:embed="rId6">
                <a:alphaModFix/>
              </a:blip>
              <a:srcRect/>
              <a:stretch/>
            </p:blipFill>
            <p:spPr>
              <a:xfrm>
                <a:off x="5708350" y="2520525"/>
                <a:ext cx="2869075" cy="3550275"/>
              </a:xfrm>
              <a:prstGeom prst="rect">
                <a:avLst/>
              </a:prstGeom>
              <a:noFill/>
              <a:ln>
                <a:noFill/>
              </a:ln>
            </p:spPr>
          </p:pic>
        </p:grpSp>
        <p:sp>
          <p:nvSpPr>
            <p:cNvPr id="267" name="Google Shape;267;g1a4135245a2_0_36"/>
            <p:cNvSpPr/>
            <p:nvPr/>
          </p:nvSpPr>
          <p:spPr>
            <a:xfrm rot="-1830834">
              <a:off x="2960723" y="3788983"/>
              <a:ext cx="144166" cy="198498"/>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1a4135245a2_0_36"/>
            <p:cNvSpPr/>
            <p:nvPr/>
          </p:nvSpPr>
          <p:spPr>
            <a:xfrm rot="-1830834">
              <a:off x="3140048" y="4033183"/>
              <a:ext cx="144166" cy="198498"/>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g1a4135245a2_0_36"/>
            <p:cNvSpPr/>
            <p:nvPr/>
          </p:nvSpPr>
          <p:spPr>
            <a:xfrm rot="-1830834">
              <a:off x="3185723" y="4510983"/>
              <a:ext cx="144166" cy="198498"/>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g1a4135245a2_0_36"/>
            <p:cNvSpPr/>
            <p:nvPr/>
          </p:nvSpPr>
          <p:spPr>
            <a:xfrm rot="8927452">
              <a:off x="4738673" y="3157730"/>
              <a:ext cx="144163" cy="198391"/>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g1a4135245a2_0_36"/>
            <p:cNvSpPr/>
            <p:nvPr/>
          </p:nvSpPr>
          <p:spPr>
            <a:xfrm rot="8927452">
              <a:off x="8205923" y="3282730"/>
              <a:ext cx="144163" cy="198391"/>
            </a:xfrm>
            <a:prstGeom prst="rightArrow">
              <a:avLst>
                <a:gd name="adj1" fmla="val 15773"/>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2" name="16">
            <a:hlinkClick r:id="" action="ppaction://media"/>
            <a:extLst>
              <a:ext uri="{FF2B5EF4-FFF2-40B4-BE49-F238E27FC236}">
                <a16:creationId xmlns:a16="http://schemas.microsoft.com/office/drawing/2014/main" id="{A31E8E0E-4B2B-E805-09BA-2DDE356A0FA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27117" y="172021"/>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5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1b393e0db45_0_25"/>
          <p:cNvSpPr txBox="1">
            <a:spLocks noGrp="1"/>
          </p:cNvSpPr>
          <p:nvPr>
            <p:ph type="title"/>
          </p:nvPr>
        </p:nvSpPr>
        <p:spPr>
          <a:xfrm>
            <a:off x="952500" y="6140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dirty="0"/>
              <a:t>Labs</a:t>
            </a:r>
            <a:endParaRPr dirty="0"/>
          </a:p>
        </p:txBody>
      </p:sp>
      <p:graphicFrame>
        <p:nvGraphicFramePr>
          <p:cNvPr id="278" name="Google Shape;278;g1b393e0db45_0_25"/>
          <p:cNvGraphicFramePr/>
          <p:nvPr/>
        </p:nvGraphicFramePr>
        <p:xfrm>
          <a:off x="3768259" y="1120517"/>
          <a:ext cx="7344325" cy="5028870"/>
        </p:xfrm>
        <a:graphic>
          <a:graphicData uri="http://schemas.openxmlformats.org/drawingml/2006/table">
            <a:tbl>
              <a:tblPr>
                <a:noFill/>
                <a:tableStyleId>{EEB0EB4D-2F07-4423-8637-EDF3C37BFCDD}</a:tableStyleId>
              </a:tblPr>
              <a:tblGrid>
                <a:gridCol w="3348925">
                  <a:extLst>
                    <a:ext uri="{9D8B030D-6E8A-4147-A177-3AD203B41FA5}">
                      <a16:colId xmlns:a16="http://schemas.microsoft.com/office/drawing/2014/main" val="20000"/>
                    </a:ext>
                  </a:extLst>
                </a:gridCol>
                <a:gridCol w="1846275">
                  <a:extLst>
                    <a:ext uri="{9D8B030D-6E8A-4147-A177-3AD203B41FA5}">
                      <a16:colId xmlns:a16="http://schemas.microsoft.com/office/drawing/2014/main" val="20001"/>
                    </a:ext>
                  </a:extLst>
                </a:gridCol>
                <a:gridCol w="2149125">
                  <a:extLst>
                    <a:ext uri="{9D8B030D-6E8A-4147-A177-3AD203B41FA5}">
                      <a16:colId xmlns:a16="http://schemas.microsoft.com/office/drawing/2014/main" val="20002"/>
                    </a:ext>
                  </a:extLst>
                </a:gridCol>
              </a:tblGrid>
              <a:tr h="36575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Result</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Reference range</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Bartonella henselae IgG</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solidFill>
                            <a:srgbClr val="FF0000"/>
                          </a:solidFill>
                        </a:rPr>
                        <a:t>&gt; 1:1024</a:t>
                      </a:r>
                      <a:endParaRPr sz="1800" u="none" strike="noStrike" cap="none">
                        <a:solidFill>
                          <a:srgbClr val="FF0000"/>
                        </a:solidFill>
                      </a:endParaRPr>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&lt; 1:64 negative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65750">
                <a:tc>
                  <a:txBody>
                    <a:bodyPr/>
                    <a:lstStyle/>
                    <a:p>
                      <a:pPr marL="0" marR="0" lvl="0" indent="0" algn="l" rtl="0">
                        <a:lnSpc>
                          <a:spcPct val="100000"/>
                        </a:lnSpc>
                        <a:spcBef>
                          <a:spcPts val="0"/>
                        </a:spcBef>
                        <a:spcAft>
                          <a:spcPts val="0"/>
                        </a:spcAft>
                        <a:buClr>
                          <a:schemeClr val="dk1"/>
                        </a:buClr>
                        <a:buSzPts val="1100"/>
                        <a:buFont typeface="Arial"/>
                        <a:buNone/>
                      </a:pPr>
                      <a:r>
                        <a:rPr lang="en-US" sz="1800" b="1" u="none" strike="noStrike" cap="none">
                          <a:solidFill>
                            <a:schemeClr val="dk1"/>
                          </a:solidFill>
                        </a:rPr>
                        <a:t>Bartonella henselae IgM</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solidFill>
                            <a:srgbClr val="FF0000"/>
                          </a:solidFill>
                        </a:rPr>
                        <a:t>1:16</a:t>
                      </a:r>
                      <a:endParaRPr sz="1800" u="none" strike="noStrike" cap="none">
                        <a:solidFill>
                          <a:srgbClr val="FF0000"/>
                        </a:solidFill>
                      </a:endParaRPr>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&lt; 1:16 negative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65750">
                <a:tc>
                  <a:txBody>
                    <a:bodyPr/>
                    <a:lstStyle/>
                    <a:p>
                      <a:pPr marL="0" marR="0" lvl="0" indent="0" algn="l" rtl="0">
                        <a:lnSpc>
                          <a:spcPct val="100000"/>
                        </a:lnSpc>
                        <a:spcBef>
                          <a:spcPts val="0"/>
                        </a:spcBef>
                        <a:spcAft>
                          <a:spcPts val="0"/>
                        </a:spcAft>
                        <a:buClr>
                          <a:schemeClr val="dk1"/>
                        </a:buClr>
                        <a:buSzPts val="1100"/>
                        <a:buFont typeface="Arial"/>
                        <a:buNone/>
                      </a:pPr>
                      <a:r>
                        <a:rPr lang="en-US" sz="1800" b="1" u="none" strike="noStrike" cap="none">
                          <a:solidFill>
                            <a:schemeClr val="dk1"/>
                          </a:solidFill>
                        </a:rPr>
                        <a:t>Bartonella quintana IgG</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1:64</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800" u="none" strike="noStrike" cap="none">
                          <a:solidFill>
                            <a:schemeClr val="dk1"/>
                          </a:solidFill>
                        </a:rPr>
                        <a:t>&lt; 1:64 negative</a:t>
                      </a:r>
                      <a:endParaRPr sz="1800" u="none" strike="noStrike" cap="none">
                        <a:solidFill>
                          <a:schemeClr val="dk1"/>
                        </a:solidFill>
                      </a:endParaRPr>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65750">
                <a:tc>
                  <a:txBody>
                    <a:bodyPr/>
                    <a:lstStyle/>
                    <a:p>
                      <a:pPr marL="0" marR="0" lvl="0" indent="0" algn="l" rtl="0">
                        <a:lnSpc>
                          <a:spcPct val="100000"/>
                        </a:lnSpc>
                        <a:spcBef>
                          <a:spcPts val="0"/>
                        </a:spcBef>
                        <a:spcAft>
                          <a:spcPts val="0"/>
                        </a:spcAft>
                        <a:buClr>
                          <a:schemeClr val="dk1"/>
                        </a:buClr>
                        <a:buSzPts val="1100"/>
                        <a:buFont typeface="Arial"/>
                        <a:buNone/>
                      </a:pPr>
                      <a:r>
                        <a:rPr lang="en-US" sz="1800" b="1" u="none" strike="noStrike" cap="none">
                          <a:solidFill>
                            <a:schemeClr val="dk1"/>
                          </a:solidFill>
                        </a:rPr>
                        <a:t>Bartonella quintana IgM</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&lt; 1:16</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100"/>
                        <a:buFont typeface="Arial"/>
                        <a:buNone/>
                      </a:pPr>
                      <a:r>
                        <a:rPr lang="en-US" sz="1800" u="none" strike="noStrike" cap="none">
                          <a:solidFill>
                            <a:schemeClr val="dk1"/>
                          </a:solidFill>
                        </a:rPr>
                        <a:t>&lt; 1:16 negative</a:t>
                      </a:r>
                      <a:endParaRPr sz="1800" u="none" strike="noStrike" cap="none">
                        <a:solidFill>
                          <a:schemeClr val="dk1"/>
                        </a:solidFill>
                      </a:endParaRPr>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CRP</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solidFill>
                            <a:srgbClr val="FF0000"/>
                          </a:solidFill>
                        </a:rPr>
                        <a:t>1.9 mg/dL</a:t>
                      </a:r>
                      <a:endParaRPr sz="1800" u="none" strike="noStrike" cap="none">
                        <a:solidFill>
                          <a:srgbClr val="FF0000"/>
                        </a:solidFill>
                      </a:endParaRPr>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sng" strike="noStrike" cap="none"/>
                        <a:t>&lt;</a:t>
                      </a:r>
                      <a:r>
                        <a:rPr lang="en-US" sz="1800" u="none" strike="noStrike" cap="none"/>
                        <a:t> 0.5 mg/dL</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ESR</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16 mm/hr</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0-20 mm/hr</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Serum ACE</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37 U/L</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8-52 U/L</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B. burgdorferi IgG and IgM</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Negative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Negative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Treponema antibody</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Non-reactive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Non-reactive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r h="365750">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Interferon gamma</a:t>
                      </a:r>
                      <a:endParaRPr sz="1800" b="1"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Negative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Negative</a:t>
                      </a:r>
                      <a:endParaRPr sz="1800" u="none" strike="noStrike" cap="none"/>
                    </a:p>
                  </a:txBody>
                  <a:tcPr marL="91425" marR="91425" marT="91425" marB="914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279" name="Google Shape;279;g1b393e0db45_0_25"/>
          <p:cNvSpPr txBox="1"/>
          <p:nvPr/>
        </p:nvSpPr>
        <p:spPr>
          <a:xfrm>
            <a:off x="608650" y="3863525"/>
            <a:ext cx="22671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is the diagnosis?</a:t>
            </a:r>
            <a:endParaRPr sz="3000" b="0" i="0" u="none" strike="noStrike" cap="none">
              <a:solidFill>
                <a:srgbClr val="000000"/>
              </a:solidFill>
              <a:latin typeface="Calibri"/>
              <a:ea typeface="Calibri"/>
              <a:cs typeface="Calibri"/>
              <a:sym typeface="Calibri"/>
            </a:endParaRPr>
          </a:p>
        </p:txBody>
      </p:sp>
      <p:pic>
        <p:nvPicPr>
          <p:cNvPr id="2" name="17 need to make sure">
            <a:hlinkClick r:id="" action="ppaction://media"/>
            <a:extLst>
              <a:ext uri="{FF2B5EF4-FFF2-40B4-BE49-F238E27FC236}">
                <a16:creationId xmlns:a16="http://schemas.microsoft.com/office/drawing/2014/main" id="{0915D900-8C63-51E2-68F0-2BA9CAD70C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2591" y="199397"/>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1b49f4527ab_0_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Bartonella henselae</a:t>
            </a:r>
            <a:endParaRPr/>
          </a:p>
        </p:txBody>
      </p:sp>
      <p:sp>
        <p:nvSpPr>
          <p:cNvPr id="286" name="Google Shape;286;g1b49f4527ab_0_21"/>
          <p:cNvSpPr txBox="1">
            <a:spLocks noGrp="1"/>
          </p:cNvSpPr>
          <p:nvPr>
            <p:ph type="body" idx="1"/>
          </p:nvPr>
        </p:nvSpPr>
        <p:spPr>
          <a:xfrm>
            <a:off x="838200" y="1685512"/>
            <a:ext cx="11117826"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600"/>
              </a:spcBef>
              <a:spcAft>
                <a:spcPts val="0"/>
              </a:spcAft>
              <a:buSzPts val="2800"/>
              <a:buChar char="•"/>
            </a:pPr>
            <a:r>
              <a:rPr lang="en-US"/>
              <a:t>About </a:t>
            </a:r>
            <a:r>
              <a:rPr lang="en-US">
                <a:solidFill>
                  <a:srgbClr val="0000FF"/>
                </a:solidFill>
              </a:rPr>
              <a:t>40% of cats</a:t>
            </a:r>
            <a:r>
              <a:rPr lang="en-US"/>
              <a:t> carry B. henselae at some point in their lives</a:t>
            </a:r>
            <a:endParaRPr/>
          </a:p>
          <a:p>
            <a:pPr marL="457200" lvl="0" indent="-406400" algn="l" rtl="0">
              <a:lnSpc>
                <a:spcPct val="90000"/>
              </a:lnSpc>
              <a:spcBef>
                <a:spcPts val="600"/>
              </a:spcBef>
              <a:spcAft>
                <a:spcPts val="0"/>
              </a:spcAft>
              <a:buSzPts val="2800"/>
              <a:buChar char="•"/>
            </a:pPr>
            <a:r>
              <a:rPr lang="en-US"/>
              <a:t>Most cats with the infection show </a:t>
            </a:r>
            <a:r>
              <a:rPr lang="en-US">
                <a:solidFill>
                  <a:srgbClr val="0000FF"/>
                </a:solidFill>
              </a:rPr>
              <a:t>no</a:t>
            </a:r>
            <a:r>
              <a:rPr lang="en-US"/>
              <a:t> signs of illness</a:t>
            </a:r>
            <a:endParaRPr/>
          </a:p>
          <a:p>
            <a:pPr marL="457200" lvl="0" indent="-406400" algn="l" rtl="0">
              <a:lnSpc>
                <a:spcPct val="90000"/>
              </a:lnSpc>
              <a:spcBef>
                <a:spcPts val="600"/>
              </a:spcBef>
              <a:spcAft>
                <a:spcPts val="0"/>
              </a:spcAft>
              <a:buSzPts val="2800"/>
              <a:buChar char="•"/>
            </a:pPr>
            <a:r>
              <a:rPr lang="en-US"/>
              <a:t>Cats get </a:t>
            </a:r>
            <a:r>
              <a:rPr lang="en-US">
                <a:solidFill>
                  <a:srgbClr val="0000FF"/>
                </a:solidFill>
              </a:rPr>
              <a:t>flea</a:t>
            </a:r>
            <a:r>
              <a:rPr lang="en-US"/>
              <a:t> bites or get flea droppings into wounds</a:t>
            </a:r>
            <a:endParaRPr i="1">
              <a:solidFill>
                <a:schemeClr val="accent6"/>
              </a:solidFill>
            </a:endParaRPr>
          </a:p>
          <a:p>
            <a:pPr marL="457200" lvl="0" indent="-406400" algn="l" rtl="0">
              <a:lnSpc>
                <a:spcPct val="90000"/>
              </a:lnSpc>
              <a:spcBef>
                <a:spcPts val="600"/>
              </a:spcBef>
              <a:spcAft>
                <a:spcPts val="0"/>
              </a:spcAft>
              <a:buSzPts val="2800"/>
              <a:buChar char="•"/>
            </a:pPr>
            <a:r>
              <a:rPr lang="en-US"/>
              <a:t>H</a:t>
            </a:r>
            <a:r>
              <a:rPr lang="en-US" sz="2800"/>
              <a:t>uman inoculation</a:t>
            </a:r>
            <a:r>
              <a:rPr lang="en-US"/>
              <a:t> via</a:t>
            </a:r>
            <a:r>
              <a:rPr lang="en-US" sz="2800"/>
              <a:t> cat </a:t>
            </a:r>
            <a:r>
              <a:rPr lang="en-US" sz="2800">
                <a:solidFill>
                  <a:srgbClr val="0000FF"/>
                </a:solidFill>
              </a:rPr>
              <a:t>bite or scratch</a:t>
            </a:r>
            <a:endParaRPr sz="2800"/>
          </a:p>
          <a:p>
            <a:pPr marL="457200" lvl="0" indent="-406400" algn="l" rtl="0">
              <a:lnSpc>
                <a:spcPct val="90000"/>
              </a:lnSpc>
              <a:spcBef>
                <a:spcPts val="600"/>
              </a:spcBef>
              <a:spcAft>
                <a:spcPts val="0"/>
              </a:spcAft>
              <a:buSzPts val="2800"/>
              <a:buChar char="•"/>
            </a:pPr>
            <a:r>
              <a:rPr lang="en-US">
                <a:solidFill>
                  <a:srgbClr val="0000FF"/>
                </a:solidFill>
              </a:rPr>
              <a:t>Dogs </a:t>
            </a:r>
            <a:r>
              <a:rPr lang="en-US"/>
              <a:t>can also be infected by B. henselae </a:t>
            </a:r>
            <a:endParaRPr/>
          </a:p>
          <a:p>
            <a:pPr marL="914400" lvl="1" indent="-228600" algn="l" rtl="0">
              <a:lnSpc>
                <a:spcPct val="90000"/>
              </a:lnSpc>
              <a:spcBef>
                <a:spcPts val="600"/>
              </a:spcBef>
              <a:spcAft>
                <a:spcPts val="0"/>
              </a:spcAft>
              <a:buSzPts val="2400"/>
              <a:buNone/>
            </a:pPr>
            <a:endParaRPr sz="2800"/>
          </a:p>
        </p:txBody>
      </p:sp>
      <p:pic>
        <p:nvPicPr>
          <p:cNvPr id="2" name="18">
            <a:hlinkClick r:id="" action="ppaction://media"/>
            <a:extLst>
              <a:ext uri="{FF2B5EF4-FFF2-40B4-BE49-F238E27FC236}">
                <a16:creationId xmlns:a16="http://schemas.microsoft.com/office/drawing/2014/main" id="{6BDA26FA-274E-D325-0F21-7F24A2BF21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99739"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1b49f4527ab_0_1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Bartonella neuroretinitis</a:t>
            </a:r>
            <a:endParaRPr/>
          </a:p>
        </p:txBody>
      </p:sp>
      <p:sp>
        <p:nvSpPr>
          <p:cNvPr id="293" name="Google Shape;293;g1b49f4527ab_0_10"/>
          <p:cNvSpPr txBox="1">
            <a:spLocks noGrp="1"/>
          </p:cNvSpPr>
          <p:nvPr>
            <p:ph type="body" idx="1"/>
          </p:nvPr>
        </p:nvSpPr>
        <p:spPr>
          <a:xfrm>
            <a:off x="838200" y="1685512"/>
            <a:ext cx="10518769"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Affects 1-2% of patients with Bartonella henselae</a:t>
            </a:r>
            <a:endParaRPr/>
          </a:p>
          <a:p>
            <a:pPr marL="457200" lvl="0" indent="-406400" algn="l" rtl="0">
              <a:lnSpc>
                <a:spcPct val="90000"/>
              </a:lnSpc>
              <a:spcBef>
                <a:spcPts val="0"/>
              </a:spcBef>
              <a:spcAft>
                <a:spcPts val="0"/>
              </a:spcAft>
              <a:buSzPts val="2800"/>
              <a:buChar char="•"/>
            </a:pPr>
            <a:r>
              <a:rPr lang="en-US"/>
              <a:t>Characterized by </a:t>
            </a:r>
            <a:r>
              <a:rPr lang="en-US">
                <a:solidFill>
                  <a:srgbClr val="0000FF"/>
                </a:solidFill>
              </a:rPr>
              <a:t>optic disc edema</a:t>
            </a:r>
            <a:r>
              <a:rPr lang="en-US"/>
              <a:t> with partial or complete </a:t>
            </a:r>
            <a:r>
              <a:rPr lang="en-US">
                <a:solidFill>
                  <a:srgbClr val="0000FF"/>
                </a:solidFill>
              </a:rPr>
              <a:t>macular star</a:t>
            </a:r>
            <a:endParaRPr>
              <a:solidFill>
                <a:srgbClr val="0000FF"/>
              </a:solidFill>
            </a:endParaRPr>
          </a:p>
          <a:p>
            <a:pPr marL="457200" lvl="0" indent="-406400" algn="l" rtl="0">
              <a:lnSpc>
                <a:spcPct val="90000"/>
              </a:lnSpc>
              <a:spcBef>
                <a:spcPts val="0"/>
              </a:spcBef>
              <a:spcAft>
                <a:spcPts val="0"/>
              </a:spcAft>
              <a:buSzPts val="2800"/>
              <a:buChar char="•"/>
            </a:pPr>
            <a:r>
              <a:rPr lang="en-US"/>
              <a:t>Usually </a:t>
            </a:r>
            <a:r>
              <a:rPr lang="en-US">
                <a:solidFill>
                  <a:srgbClr val="0000FF"/>
                </a:solidFill>
              </a:rPr>
              <a:t>unilateral</a:t>
            </a:r>
            <a:r>
              <a:rPr lang="en-US">
                <a:solidFill>
                  <a:schemeClr val="dk1"/>
                </a:solidFill>
              </a:rPr>
              <a:t>,</a:t>
            </a:r>
            <a:r>
              <a:rPr lang="en-US"/>
              <a:t> but may be bilateral in both immunocompetent and immunocompromised patients</a:t>
            </a:r>
            <a:endParaRPr/>
          </a:p>
        </p:txBody>
      </p:sp>
      <p:sp>
        <p:nvSpPr>
          <p:cNvPr id="294" name="Google Shape;294;g1b49f4527ab_0_10"/>
          <p:cNvSpPr txBox="1"/>
          <p:nvPr/>
        </p:nvSpPr>
        <p:spPr>
          <a:xfrm>
            <a:off x="7047425" y="4688550"/>
            <a:ext cx="34380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How would you treat the patient?</a:t>
            </a:r>
            <a:endParaRPr sz="3000" b="0" i="0" u="none" strike="noStrike" cap="none">
              <a:solidFill>
                <a:srgbClr val="000000"/>
              </a:solidFill>
              <a:latin typeface="Calibri"/>
              <a:ea typeface="Calibri"/>
              <a:cs typeface="Calibri"/>
              <a:sym typeface="Calibri"/>
            </a:endParaRPr>
          </a:p>
        </p:txBody>
      </p:sp>
      <p:pic>
        <p:nvPicPr>
          <p:cNvPr id="2" name="19">
            <a:hlinkClick r:id="" action="ppaction://media"/>
            <a:extLst>
              <a:ext uri="{FF2B5EF4-FFF2-40B4-BE49-F238E27FC236}">
                <a16:creationId xmlns:a16="http://schemas.microsoft.com/office/drawing/2014/main" id="{D70E135C-F7F1-E518-FAA0-4D3B274A5E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99739"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1a4135245a2_0_7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Treatment for Bartonella neuroretinitis</a:t>
            </a:r>
            <a:endParaRPr/>
          </a:p>
        </p:txBody>
      </p:sp>
      <p:sp>
        <p:nvSpPr>
          <p:cNvPr id="301" name="Google Shape;301;g1a4135245a2_0_72"/>
          <p:cNvSpPr txBox="1">
            <a:spLocks noGrp="1"/>
          </p:cNvSpPr>
          <p:nvPr>
            <p:ph type="body" idx="1"/>
          </p:nvPr>
        </p:nvSpPr>
        <p:spPr>
          <a:xfrm>
            <a:off x="934064" y="1685502"/>
            <a:ext cx="11100619" cy="32535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600"/>
              </a:spcBef>
              <a:spcAft>
                <a:spcPts val="0"/>
              </a:spcAft>
              <a:buSzPts val="2800"/>
              <a:buChar char="•"/>
            </a:pPr>
            <a:r>
              <a:rPr lang="en-US" dirty="0"/>
              <a:t>PO </a:t>
            </a:r>
            <a:r>
              <a:rPr lang="en-US" dirty="0">
                <a:solidFill>
                  <a:srgbClr val="0000FF"/>
                </a:solidFill>
              </a:rPr>
              <a:t>doxycycline </a:t>
            </a:r>
            <a:r>
              <a:rPr lang="en-US" dirty="0"/>
              <a:t>+ </a:t>
            </a:r>
            <a:r>
              <a:rPr lang="en-US" dirty="0">
                <a:solidFill>
                  <a:srgbClr val="0000FF"/>
                </a:solidFill>
              </a:rPr>
              <a:t>rifampin</a:t>
            </a:r>
            <a:r>
              <a:rPr lang="en-US" dirty="0"/>
              <a:t> combination regimen for 4-6 weeks </a:t>
            </a:r>
            <a:endParaRPr dirty="0"/>
          </a:p>
          <a:p>
            <a:pPr marL="457200" lvl="0" indent="-406400" algn="l" rtl="0">
              <a:lnSpc>
                <a:spcPct val="90000"/>
              </a:lnSpc>
              <a:spcBef>
                <a:spcPts val="600"/>
              </a:spcBef>
              <a:spcAft>
                <a:spcPts val="0"/>
              </a:spcAft>
              <a:buSzPts val="2800"/>
              <a:buChar char="•"/>
            </a:pPr>
            <a:endParaRPr lang="en-US" dirty="0"/>
          </a:p>
          <a:p>
            <a:pPr marL="457200" lvl="0" indent="-406400" algn="l" rtl="0">
              <a:lnSpc>
                <a:spcPct val="90000"/>
              </a:lnSpc>
              <a:spcBef>
                <a:spcPts val="600"/>
              </a:spcBef>
              <a:spcAft>
                <a:spcPts val="0"/>
              </a:spcAft>
              <a:buSzPts val="2800"/>
              <a:buChar char="•"/>
            </a:pPr>
            <a:r>
              <a:rPr lang="en-US" dirty="0"/>
              <a:t>Adjunctive </a:t>
            </a:r>
            <a:r>
              <a:rPr lang="en-US" dirty="0">
                <a:solidFill>
                  <a:srgbClr val="0000FF"/>
                </a:solidFill>
              </a:rPr>
              <a:t>glucocorticoids</a:t>
            </a:r>
            <a:r>
              <a:rPr lang="en-US" dirty="0"/>
              <a:t> (oral prednisone) tapered over 6 weeks </a:t>
            </a:r>
            <a:endParaRPr dirty="0"/>
          </a:p>
          <a:p>
            <a:pPr marL="457200" lvl="0" indent="0" algn="l" rtl="0">
              <a:lnSpc>
                <a:spcPct val="90000"/>
              </a:lnSpc>
              <a:spcBef>
                <a:spcPts val="1000"/>
              </a:spcBef>
              <a:spcAft>
                <a:spcPts val="0"/>
              </a:spcAft>
              <a:buSzPts val="2800"/>
              <a:buNone/>
            </a:pPr>
            <a:endParaRPr dirty="0"/>
          </a:p>
          <a:p>
            <a:pPr marL="457200" lvl="0" indent="-406400" algn="l" rtl="0">
              <a:lnSpc>
                <a:spcPct val="90000"/>
              </a:lnSpc>
              <a:spcBef>
                <a:spcPts val="1000"/>
              </a:spcBef>
              <a:spcAft>
                <a:spcPts val="0"/>
              </a:spcAft>
              <a:buSzPts val="2800"/>
              <a:buChar char="•"/>
            </a:pPr>
            <a:r>
              <a:rPr lang="en-US" dirty="0"/>
              <a:t>Alternative antimicrobial regimen: rifampin PLUS either azithromycin or trimethoprim-sulfamethoxazole</a:t>
            </a:r>
            <a:endParaRPr dirty="0"/>
          </a:p>
          <a:p>
            <a:pPr marL="0" lvl="0" indent="0" algn="l" rtl="0">
              <a:lnSpc>
                <a:spcPct val="90000"/>
              </a:lnSpc>
              <a:spcBef>
                <a:spcPts val="1000"/>
              </a:spcBef>
              <a:spcAft>
                <a:spcPts val="0"/>
              </a:spcAft>
              <a:buSzPts val="2800"/>
              <a:buNone/>
            </a:pPr>
            <a:endParaRPr dirty="0"/>
          </a:p>
        </p:txBody>
      </p:sp>
      <p:pic>
        <p:nvPicPr>
          <p:cNvPr id="3" name="20 next day ">
            <a:hlinkClick r:id="" action="ppaction://media"/>
            <a:extLst>
              <a:ext uri="{FF2B5EF4-FFF2-40B4-BE49-F238E27FC236}">
                <a16:creationId xmlns:a16="http://schemas.microsoft.com/office/drawing/2014/main" id="{6A482A7B-D38E-C494-840A-4CF261EF4F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8788" y="25962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0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g1a4135245a2_0_9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Neuro-ophthalmology follow up after treatment</a:t>
            </a:r>
            <a:endParaRPr/>
          </a:p>
        </p:txBody>
      </p:sp>
      <p:sp>
        <p:nvSpPr>
          <p:cNvPr id="308" name="Google Shape;308;g1a4135245a2_0_96"/>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0"/>
              </a:spcBef>
              <a:spcAft>
                <a:spcPts val="0"/>
              </a:spcAft>
              <a:buSzPts val="2400"/>
              <a:buChar char="•"/>
            </a:pPr>
            <a:r>
              <a:rPr lang="en-US" sz="2400"/>
              <a:t>November 2022</a:t>
            </a:r>
            <a:endParaRPr sz="2400"/>
          </a:p>
          <a:p>
            <a:pPr marL="457200" lvl="0" indent="-406400" algn="l" rtl="0">
              <a:lnSpc>
                <a:spcPct val="90000"/>
              </a:lnSpc>
              <a:spcBef>
                <a:spcPts val="0"/>
              </a:spcBef>
              <a:spcAft>
                <a:spcPts val="0"/>
              </a:spcAft>
              <a:buSzPts val="2800"/>
              <a:buChar char="•"/>
            </a:pPr>
            <a:r>
              <a:rPr lang="en-US" sz="2400"/>
              <a:t>Visual acuity: 20/20 OD, 20/20 OS</a:t>
            </a:r>
            <a:endParaRPr sz="2400"/>
          </a:p>
        </p:txBody>
      </p:sp>
      <p:sp>
        <p:nvSpPr>
          <p:cNvPr id="309" name="Google Shape;309;g1a4135245a2_0_96"/>
          <p:cNvSpPr txBox="1"/>
          <p:nvPr/>
        </p:nvSpPr>
        <p:spPr>
          <a:xfrm>
            <a:off x="5849374" y="5506312"/>
            <a:ext cx="5901300" cy="1108200"/>
          </a:xfrm>
          <a:prstGeom prst="rect">
            <a:avLst/>
          </a:prstGeom>
          <a:solidFill>
            <a:schemeClr val="lt1"/>
          </a:solidFill>
          <a:ln>
            <a:noFill/>
          </a:ln>
          <a:effectLst>
            <a:outerShdw blurRad="57150" dist="19050" dir="5400000" algn="bl" rotWithShape="0">
              <a:srgbClr val="000000">
                <a:alpha val="47450"/>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What are some other symptoms and signs of cat scratch disease?</a:t>
            </a:r>
            <a:endParaRPr sz="3000" b="0" i="0" u="none" strike="noStrike" cap="none">
              <a:solidFill>
                <a:srgbClr val="000000"/>
              </a:solidFill>
              <a:latin typeface="Calibri"/>
              <a:ea typeface="Calibri"/>
              <a:cs typeface="Calibri"/>
              <a:sym typeface="Calibri"/>
            </a:endParaRPr>
          </a:p>
        </p:txBody>
      </p:sp>
      <p:pic>
        <p:nvPicPr>
          <p:cNvPr id="310" name="Google Shape;310;g1a4135245a2_0_96"/>
          <p:cNvPicPr preferRelativeResize="0"/>
          <p:nvPr/>
        </p:nvPicPr>
        <p:blipFill rotWithShape="1">
          <a:blip r:embed="rId5">
            <a:alphaModFix/>
          </a:blip>
          <a:srcRect b="1749"/>
          <a:stretch/>
        </p:blipFill>
        <p:spPr>
          <a:xfrm>
            <a:off x="5636607" y="2513329"/>
            <a:ext cx="2076740" cy="2845250"/>
          </a:xfrm>
          <a:prstGeom prst="rect">
            <a:avLst/>
          </a:prstGeom>
          <a:noFill/>
          <a:ln>
            <a:noFill/>
          </a:ln>
        </p:spPr>
      </p:pic>
      <p:grpSp>
        <p:nvGrpSpPr>
          <p:cNvPr id="311" name="Google Shape;311;g1a4135245a2_0_96"/>
          <p:cNvGrpSpPr/>
          <p:nvPr/>
        </p:nvGrpSpPr>
        <p:grpSpPr>
          <a:xfrm>
            <a:off x="8473801" y="2513328"/>
            <a:ext cx="2732860" cy="2845251"/>
            <a:chOff x="7651601" y="2513328"/>
            <a:chExt cx="2732860" cy="2845251"/>
          </a:xfrm>
        </p:grpSpPr>
        <p:pic>
          <p:nvPicPr>
            <p:cNvPr id="312" name="Google Shape;312;g1a4135245a2_0_96"/>
            <p:cNvPicPr preferRelativeResize="0"/>
            <p:nvPr/>
          </p:nvPicPr>
          <p:blipFill rotWithShape="1">
            <a:blip r:embed="rId6">
              <a:alphaModFix/>
            </a:blip>
            <a:srcRect/>
            <a:stretch/>
          </p:blipFill>
          <p:spPr>
            <a:xfrm>
              <a:off x="7651601" y="2513328"/>
              <a:ext cx="2732860" cy="2845251"/>
            </a:xfrm>
            <a:prstGeom prst="rect">
              <a:avLst/>
            </a:prstGeom>
            <a:noFill/>
            <a:ln>
              <a:noFill/>
            </a:ln>
          </p:spPr>
        </p:pic>
        <p:sp>
          <p:nvSpPr>
            <p:cNvPr id="313" name="Google Shape;313;g1a4135245a2_0_96"/>
            <p:cNvSpPr/>
            <p:nvPr/>
          </p:nvSpPr>
          <p:spPr>
            <a:xfrm>
              <a:off x="9763432" y="2664542"/>
              <a:ext cx="588479" cy="14262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314" name="Google Shape;314;g1a4135245a2_0_96"/>
          <p:cNvGrpSpPr/>
          <p:nvPr/>
        </p:nvGrpSpPr>
        <p:grpSpPr>
          <a:xfrm>
            <a:off x="838200" y="2513330"/>
            <a:ext cx="4590875" cy="3657295"/>
            <a:chOff x="606075" y="2513330"/>
            <a:chExt cx="4590875" cy="3657295"/>
          </a:xfrm>
        </p:grpSpPr>
        <p:grpSp>
          <p:nvGrpSpPr>
            <p:cNvPr id="315" name="Google Shape;315;g1a4135245a2_0_96"/>
            <p:cNvGrpSpPr/>
            <p:nvPr/>
          </p:nvGrpSpPr>
          <p:grpSpPr>
            <a:xfrm>
              <a:off x="838206" y="2513330"/>
              <a:ext cx="4358744" cy="3548895"/>
              <a:chOff x="835031" y="2513330"/>
              <a:chExt cx="4358744" cy="3548895"/>
            </a:xfrm>
          </p:grpSpPr>
          <p:pic>
            <p:nvPicPr>
              <p:cNvPr id="316" name="Google Shape;316;g1a4135245a2_0_96"/>
              <p:cNvPicPr preferRelativeResize="0"/>
              <p:nvPr/>
            </p:nvPicPr>
            <p:blipFill rotWithShape="1">
              <a:blip r:embed="rId7">
                <a:alphaModFix/>
              </a:blip>
              <a:srcRect/>
              <a:stretch/>
            </p:blipFill>
            <p:spPr>
              <a:xfrm>
                <a:off x="835031" y="2513330"/>
                <a:ext cx="4041128" cy="2845249"/>
              </a:xfrm>
              <a:prstGeom prst="rect">
                <a:avLst/>
              </a:prstGeom>
              <a:noFill/>
              <a:ln>
                <a:noFill/>
              </a:ln>
            </p:spPr>
          </p:pic>
          <p:sp>
            <p:nvSpPr>
              <p:cNvPr id="317" name="Google Shape;317;g1a4135245a2_0_96"/>
              <p:cNvSpPr/>
              <p:nvPr/>
            </p:nvSpPr>
            <p:spPr>
              <a:xfrm>
                <a:off x="1741950" y="3180800"/>
                <a:ext cx="1127700" cy="11322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18" name="Google Shape;318;g1a4135245a2_0_96"/>
              <p:cNvGrpSpPr/>
              <p:nvPr/>
            </p:nvGrpSpPr>
            <p:grpSpPr>
              <a:xfrm>
                <a:off x="3122075" y="3180800"/>
                <a:ext cx="2071700" cy="2881425"/>
                <a:chOff x="3122075" y="3180800"/>
                <a:chExt cx="2071700" cy="2881425"/>
              </a:xfrm>
            </p:grpSpPr>
            <p:sp>
              <p:nvSpPr>
                <p:cNvPr id="319" name="Google Shape;319;g1a4135245a2_0_96"/>
                <p:cNvSpPr/>
                <p:nvPr/>
              </p:nvSpPr>
              <p:spPr>
                <a:xfrm>
                  <a:off x="3122075" y="3180800"/>
                  <a:ext cx="1127700" cy="1132200"/>
                </a:xfrm>
                <a:prstGeom prst="ellipse">
                  <a:avLst/>
                </a:prstGeom>
                <a:noFill/>
                <a:ln w="38100" cap="flat"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g1a4135245a2_0_96"/>
                <p:cNvSpPr/>
                <p:nvPr/>
              </p:nvSpPr>
              <p:spPr>
                <a:xfrm rot="-6929418">
                  <a:off x="3567209" y="4553217"/>
                  <a:ext cx="987085" cy="274818"/>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g1a4135245a2_0_96"/>
                <p:cNvSpPr txBox="1"/>
                <p:nvPr/>
              </p:nvSpPr>
              <p:spPr>
                <a:xfrm>
                  <a:off x="3451675" y="5107925"/>
                  <a:ext cx="1742100" cy="954300"/>
                </a:xfrm>
                <a:prstGeom prst="rect">
                  <a:avLst/>
                </a:prstGeom>
                <a:solidFill>
                  <a:schemeClr val="lt1"/>
                </a:solidFill>
                <a:ln>
                  <a:noFill/>
                </a:ln>
                <a:effectLst>
                  <a:outerShdw blurRad="57150" dist="19050" dir="5400000" algn="bl" rotWithShape="0">
                    <a:srgbClr val="000000">
                      <a:alpha val="47843"/>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2500" b="0" i="0" u="none" strike="noStrike" cap="none">
                      <a:solidFill>
                        <a:srgbClr val="000000"/>
                      </a:solidFill>
                      <a:latin typeface="Calibri"/>
                      <a:ea typeface="Calibri"/>
                      <a:cs typeface="Calibri"/>
                      <a:sym typeface="Calibri"/>
                    </a:rPr>
                    <a:t>Improved disc edema</a:t>
                  </a:r>
                  <a:endParaRPr sz="2500" b="0" i="0" u="none" strike="noStrike" cap="none">
                    <a:solidFill>
                      <a:srgbClr val="000000"/>
                    </a:solidFill>
                    <a:latin typeface="Calibri"/>
                    <a:ea typeface="Calibri"/>
                    <a:cs typeface="Calibri"/>
                    <a:sym typeface="Calibri"/>
                  </a:endParaRPr>
                </a:p>
              </p:txBody>
            </p:sp>
          </p:grpSp>
        </p:grpSp>
        <p:sp>
          <p:nvSpPr>
            <p:cNvPr id="322" name="Google Shape;322;g1a4135245a2_0_96"/>
            <p:cNvSpPr/>
            <p:nvPr/>
          </p:nvSpPr>
          <p:spPr>
            <a:xfrm rot="-3929030">
              <a:off x="1198639" y="4629467"/>
              <a:ext cx="1182070" cy="275072"/>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g1a4135245a2_0_96"/>
            <p:cNvSpPr txBox="1"/>
            <p:nvPr/>
          </p:nvSpPr>
          <p:spPr>
            <a:xfrm>
              <a:off x="606075" y="5216325"/>
              <a:ext cx="1860600" cy="954300"/>
            </a:xfrm>
            <a:prstGeom prst="rect">
              <a:avLst/>
            </a:prstGeom>
            <a:solidFill>
              <a:schemeClr val="lt1"/>
            </a:solidFill>
            <a:ln>
              <a:noFill/>
            </a:ln>
            <a:effectLst>
              <a:outerShdw blurRad="57150" dist="19050" dir="5400000" algn="bl" rotWithShape="0">
                <a:srgbClr val="000000">
                  <a:alpha val="47843"/>
                </a:srgbClr>
              </a:outerShdw>
            </a:effectLst>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2500" b="0" i="0" u="none" strike="noStrike" cap="none">
                  <a:solidFill>
                    <a:srgbClr val="000000"/>
                  </a:solidFill>
                  <a:latin typeface="Calibri"/>
                  <a:ea typeface="Calibri"/>
                  <a:cs typeface="Calibri"/>
                  <a:sym typeface="Calibri"/>
                </a:rPr>
                <a:t>Improved macular star</a:t>
              </a:r>
              <a:endParaRPr sz="2500" b="0" i="0" u="none" strike="noStrike" cap="none">
                <a:solidFill>
                  <a:srgbClr val="000000"/>
                </a:solidFill>
                <a:latin typeface="Calibri"/>
                <a:ea typeface="Calibri"/>
                <a:cs typeface="Calibri"/>
                <a:sym typeface="Calibri"/>
              </a:endParaRPr>
            </a:p>
          </p:txBody>
        </p:sp>
      </p:grpSp>
      <p:pic>
        <p:nvPicPr>
          <p:cNvPr id="2" name="21">
            <a:hlinkClick r:id="" action="ppaction://media"/>
            <a:extLst>
              <a:ext uri="{FF2B5EF4-FFF2-40B4-BE49-F238E27FC236}">
                <a16:creationId xmlns:a16="http://schemas.microsoft.com/office/drawing/2014/main" id="{E7FC9433-5C04-8D95-58A9-BEFF71C0CC8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98274" y="24348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0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19f1096b3b2_0_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Neurologic manifestations of cat scratch disease (CSD)</a:t>
            </a:r>
            <a:endParaRPr/>
          </a:p>
        </p:txBody>
      </p:sp>
      <p:sp>
        <p:nvSpPr>
          <p:cNvPr id="330" name="Google Shape;330;g19f1096b3b2_0_65"/>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Encephalopathy</a:t>
            </a:r>
            <a:endParaRPr/>
          </a:p>
          <a:p>
            <a:pPr marL="457200" lvl="0" indent="-406400" algn="l" rtl="0">
              <a:lnSpc>
                <a:spcPct val="90000"/>
              </a:lnSpc>
              <a:spcBef>
                <a:spcPts val="0"/>
              </a:spcBef>
              <a:spcAft>
                <a:spcPts val="0"/>
              </a:spcAft>
              <a:buSzPts val="2800"/>
              <a:buChar char="•"/>
            </a:pPr>
            <a:r>
              <a:rPr lang="en-US"/>
              <a:t>Transverse myelitis</a:t>
            </a:r>
            <a:endParaRPr/>
          </a:p>
          <a:p>
            <a:pPr marL="457200" lvl="0" indent="-406400" algn="l" rtl="0">
              <a:lnSpc>
                <a:spcPct val="90000"/>
              </a:lnSpc>
              <a:spcBef>
                <a:spcPts val="0"/>
              </a:spcBef>
              <a:spcAft>
                <a:spcPts val="0"/>
              </a:spcAft>
              <a:buSzPts val="2800"/>
              <a:buChar char="•"/>
            </a:pPr>
            <a:r>
              <a:rPr lang="en-US"/>
              <a:t>Radiculitis</a:t>
            </a:r>
            <a:endParaRPr/>
          </a:p>
          <a:p>
            <a:pPr marL="457200" lvl="0" indent="-406400" algn="l" rtl="0">
              <a:lnSpc>
                <a:spcPct val="90000"/>
              </a:lnSpc>
              <a:spcBef>
                <a:spcPts val="0"/>
              </a:spcBef>
              <a:spcAft>
                <a:spcPts val="0"/>
              </a:spcAft>
              <a:buSzPts val="2800"/>
              <a:buChar char="•"/>
            </a:pPr>
            <a:r>
              <a:rPr lang="en-US"/>
              <a:t>Cerebellar ataxia </a:t>
            </a:r>
            <a:endParaRPr/>
          </a:p>
          <a:p>
            <a:pPr marL="0" lvl="0" indent="0" algn="l" rtl="0">
              <a:lnSpc>
                <a:spcPct val="90000"/>
              </a:lnSpc>
              <a:spcBef>
                <a:spcPts val="1000"/>
              </a:spcBef>
              <a:spcAft>
                <a:spcPts val="0"/>
              </a:spcAft>
              <a:buClr>
                <a:schemeClr val="dk1"/>
              </a:buClr>
              <a:buSzPts val="1100"/>
              <a:buFont typeface="Arial"/>
              <a:buNone/>
            </a:pPr>
            <a:endParaRPr/>
          </a:p>
          <a:p>
            <a:pPr marL="0" lvl="0" indent="0" algn="l" rtl="0">
              <a:lnSpc>
                <a:spcPct val="90000"/>
              </a:lnSpc>
              <a:spcBef>
                <a:spcPts val="1000"/>
              </a:spcBef>
              <a:spcAft>
                <a:spcPts val="0"/>
              </a:spcAft>
              <a:buSzPts val="2800"/>
              <a:buNone/>
            </a:pPr>
            <a:endParaRPr/>
          </a:p>
        </p:txBody>
      </p:sp>
      <p:pic>
        <p:nvPicPr>
          <p:cNvPr id="2" name="22">
            <a:hlinkClick r:id="" action="ppaction://media"/>
            <a:extLst>
              <a:ext uri="{FF2B5EF4-FFF2-40B4-BE49-F238E27FC236}">
                <a16:creationId xmlns:a16="http://schemas.microsoft.com/office/drawing/2014/main" id="{7B946D7B-BDCB-D467-F3C3-A5E880EC5B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16165" y="25415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g19f1096b3b2_0_7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Systemic manifestations of cat scratch disease (CSD)</a:t>
            </a:r>
            <a:endParaRPr/>
          </a:p>
        </p:txBody>
      </p:sp>
      <p:sp>
        <p:nvSpPr>
          <p:cNvPr id="337" name="Google Shape;337;g19f1096b3b2_0_71"/>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Primary inoculation lesion (pustule or nodule)</a:t>
            </a:r>
            <a:endParaRPr/>
          </a:p>
          <a:p>
            <a:pPr marL="457200" lvl="0" indent="-406400" algn="l" rtl="0">
              <a:lnSpc>
                <a:spcPct val="90000"/>
              </a:lnSpc>
              <a:spcBef>
                <a:spcPts val="0"/>
              </a:spcBef>
              <a:spcAft>
                <a:spcPts val="0"/>
              </a:spcAft>
              <a:buSzPts val="2800"/>
              <a:buChar char="•"/>
            </a:pPr>
            <a:r>
              <a:rPr lang="en-US"/>
              <a:t>Lymphadenopathy</a:t>
            </a:r>
            <a:endParaRPr/>
          </a:p>
          <a:p>
            <a:pPr marL="457200" lvl="0" indent="-406400" algn="l" rtl="0">
              <a:lnSpc>
                <a:spcPct val="90000"/>
              </a:lnSpc>
              <a:spcBef>
                <a:spcPts val="0"/>
              </a:spcBef>
              <a:spcAft>
                <a:spcPts val="0"/>
              </a:spcAft>
              <a:buSzPts val="2800"/>
              <a:buChar char="•"/>
            </a:pPr>
            <a:r>
              <a:rPr lang="en-US"/>
              <a:t>Fever</a:t>
            </a:r>
            <a:endParaRPr/>
          </a:p>
          <a:p>
            <a:pPr marL="457200" lvl="0" indent="-406400" algn="l" rtl="0">
              <a:lnSpc>
                <a:spcPct val="90000"/>
              </a:lnSpc>
              <a:spcBef>
                <a:spcPts val="0"/>
              </a:spcBef>
              <a:spcAft>
                <a:spcPts val="0"/>
              </a:spcAft>
              <a:buSzPts val="2800"/>
              <a:buChar char="•"/>
            </a:pPr>
            <a:r>
              <a:rPr lang="en-US"/>
              <a:t>Hepatomegaly or splenomegaly</a:t>
            </a:r>
            <a:endParaRPr/>
          </a:p>
          <a:p>
            <a:pPr marL="457200" lvl="0" indent="-406400" algn="l" rtl="0">
              <a:lnSpc>
                <a:spcPct val="90000"/>
              </a:lnSpc>
              <a:spcBef>
                <a:spcPts val="0"/>
              </a:spcBef>
              <a:spcAft>
                <a:spcPts val="0"/>
              </a:spcAft>
              <a:buSzPts val="2800"/>
              <a:buChar char="•"/>
            </a:pPr>
            <a:r>
              <a:rPr lang="en-US"/>
              <a:t>Myalgia, arthralgia</a:t>
            </a:r>
            <a:endParaRPr/>
          </a:p>
          <a:p>
            <a:pPr marL="457200" lvl="0" indent="-406400" algn="l" rtl="0">
              <a:lnSpc>
                <a:spcPct val="90000"/>
              </a:lnSpc>
              <a:spcBef>
                <a:spcPts val="0"/>
              </a:spcBef>
              <a:spcAft>
                <a:spcPts val="0"/>
              </a:spcAft>
              <a:buSzPts val="2800"/>
              <a:buChar char="•"/>
            </a:pPr>
            <a:r>
              <a:rPr lang="en-US"/>
              <a:t>Bacteremia</a:t>
            </a:r>
            <a:endParaRPr/>
          </a:p>
          <a:p>
            <a:pPr marL="457200" lvl="0" indent="-406400" algn="l" rtl="0">
              <a:lnSpc>
                <a:spcPct val="90000"/>
              </a:lnSpc>
              <a:spcBef>
                <a:spcPts val="0"/>
              </a:spcBef>
              <a:spcAft>
                <a:spcPts val="0"/>
              </a:spcAft>
              <a:buSzPts val="2800"/>
              <a:buChar char="•"/>
            </a:pPr>
            <a:r>
              <a:rPr lang="en-US"/>
              <a:t>Endocarditis</a:t>
            </a:r>
            <a:endParaRPr/>
          </a:p>
        </p:txBody>
      </p:sp>
      <p:pic>
        <p:nvPicPr>
          <p:cNvPr id="2" name="23">
            <a:hlinkClick r:id="" action="ppaction://media"/>
            <a:extLst>
              <a:ext uri="{FF2B5EF4-FFF2-40B4-BE49-F238E27FC236}">
                <a16:creationId xmlns:a16="http://schemas.microsoft.com/office/drawing/2014/main" id="{1B21DBEF-C068-36DA-D406-BE0D7E31F2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49018"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9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g19f1096b3b2_0_9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Why was this case neuroretinitis and not optic neuritis?</a:t>
            </a:r>
            <a:endParaRPr/>
          </a:p>
        </p:txBody>
      </p:sp>
      <p:sp>
        <p:nvSpPr>
          <p:cNvPr id="344" name="Google Shape;344;g19f1096b3b2_0_96"/>
          <p:cNvSpPr txBox="1">
            <a:spLocks noGrp="1"/>
          </p:cNvSpPr>
          <p:nvPr>
            <p:ph type="body" idx="1"/>
          </p:nvPr>
        </p:nvSpPr>
        <p:spPr>
          <a:xfrm>
            <a:off x="1490875" y="1685498"/>
            <a:ext cx="9575400" cy="4513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1000"/>
              </a:spcBef>
              <a:spcAft>
                <a:spcPts val="0"/>
              </a:spcAft>
              <a:buSzPts val="2800"/>
              <a:buNone/>
            </a:pPr>
            <a:r>
              <a:rPr lang="en-US" b="1"/>
              <a:t>Both neuroretinitis and optic neuritis</a:t>
            </a:r>
            <a:endParaRPr b="1"/>
          </a:p>
          <a:p>
            <a:pPr marL="914400" lvl="0" indent="-406400" algn="l" rtl="0">
              <a:lnSpc>
                <a:spcPct val="90000"/>
              </a:lnSpc>
              <a:spcBef>
                <a:spcPts val="1000"/>
              </a:spcBef>
              <a:spcAft>
                <a:spcPts val="0"/>
              </a:spcAft>
              <a:buSzPts val="2800"/>
              <a:buChar char="•"/>
            </a:pPr>
            <a:r>
              <a:rPr lang="en-US"/>
              <a:t>Unilateral vision loss</a:t>
            </a:r>
            <a:endParaRPr b="1"/>
          </a:p>
          <a:p>
            <a:pPr marL="0" lvl="0" indent="0" algn="l" rtl="0">
              <a:lnSpc>
                <a:spcPct val="90000"/>
              </a:lnSpc>
              <a:spcBef>
                <a:spcPts val="1000"/>
              </a:spcBef>
              <a:spcAft>
                <a:spcPts val="0"/>
              </a:spcAft>
              <a:buSzPts val="2800"/>
              <a:buNone/>
            </a:pPr>
            <a:r>
              <a:rPr lang="en-US" b="1"/>
              <a:t>Neuroretinitis</a:t>
            </a:r>
            <a:endParaRPr b="1"/>
          </a:p>
          <a:p>
            <a:pPr marL="914400" lvl="0" indent="-406400" algn="l" rtl="0">
              <a:lnSpc>
                <a:spcPct val="90000"/>
              </a:lnSpc>
              <a:spcBef>
                <a:spcPts val="1000"/>
              </a:spcBef>
              <a:spcAft>
                <a:spcPts val="0"/>
              </a:spcAft>
              <a:buSzPts val="2800"/>
              <a:buChar char="•"/>
            </a:pPr>
            <a:r>
              <a:rPr lang="en-US">
                <a:solidFill>
                  <a:srgbClr val="0000FF"/>
                </a:solidFill>
              </a:rPr>
              <a:t>Macular</a:t>
            </a:r>
            <a:r>
              <a:rPr lang="en-US"/>
              <a:t> </a:t>
            </a:r>
            <a:r>
              <a:rPr lang="en-US">
                <a:solidFill>
                  <a:srgbClr val="0000FF"/>
                </a:solidFill>
              </a:rPr>
              <a:t>star</a:t>
            </a:r>
            <a:endParaRPr>
              <a:solidFill>
                <a:srgbClr val="0000FF"/>
              </a:solidFill>
            </a:endParaRPr>
          </a:p>
          <a:p>
            <a:pPr marL="914400" lvl="0" indent="-406400" algn="l" rtl="0">
              <a:lnSpc>
                <a:spcPct val="90000"/>
              </a:lnSpc>
              <a:spcBef>
                <a:spcPts val="0"/>
              </a:spcBef>
              <a:spcAft>
                <a:spcPts val="0"/>
              </a:spcAft>
              <a:buSzPts val="2800"/>
              <a:buChar char="•"/>
            </a:pPr>
            <a:r>
              <a:rPr lang="en-US">
                <a:solidFill>
                  <a:srgbClr val="0000FF"/>
                </a:solidFill>
              </a:rPr>
              <a:t>Fever, lymphadenopathy</a:t>
            </a:r>
            <a:r>
              <a:rPr lang="en-US"/>
              <a:t> (LAD)</a:t>
            </a:r>
            <a:endParaRPr/>
          </a:p>
          <a:p>
            <a:pPr marL="914400" lvl="0" indent="-406400" algn="l" rtl="0">
              <a:lnSpc>
                <a:spcPct val="90000"/>
              </a:lnSpc>
              <a:spcBef>
                <a:spcPts val="0"/>
              </a:spcBef>
              <a:spcAft>
                <a:spcPts val="0"/>
              </a:spcAft>
              <a:buSzPts val="2800"/>
              <a:buChar char="•"/>
            </a:pPr>
            <a:r>
              <a:rPr lang="en-US">
                <a:solidFill>
                  <a:srgbClr val="0000FF"/>
                </a:solidFill>
              </a:rPr>
              <a:t>Elevated</a:t>
            </a:r>
            <a:r>
              <a:rPr lang="en-US"/>
              <a:t> inflammatory markers (</a:t>
            </a:r>
            <a:r>
              <a:rPr lang="en-US">
                <a:solidFill>
                  <a:srgbClr val="0000FF"/>
                </a:solidFill>
              </a:rPr>
              <a:t>ESR, CRP</a:t>
            </a:r>
            <a:r>
              <a:rPr lang="en-US"/>
              <a:t>)</a:t>
            </a:r>
            <a:endParaRPr/>
          </a:p>
          <a:p>
            <a:pPr marL="0" lvl="0" indent="0" algn="l" rtl="0">
              <a:lnSpc>
                <a:spcPct val="90000"/>
              </a:lnSpc>
              <a:spcBef>
                <a:spcPts val="1000"/>
              </a:spcBef>
              <a:spcAft>
                <a:spcPts val="0"/>
              </a:spcAft>
              <a:buSzPts val="2800"/>
              <a:buNone/>
            </a:pPr>
            <a:r>
              <a:rPr lang="en-US" b="1"/>
              <a:t>Optic neuritis</a:t>
            </a:r>
            <a:endParaRPr b="1"/>
          </a:p>
          <a:p>
            <a:pPr marL="914400" lvl="0" indent="-406400" algn="l" rtl="0">
              <a:lnSpc>
                <a:spcPct val="90000"/>
              </a:lnSpc>
              <a:spcBef>
                <a:spcPts val="1000"/>
              </a:spcBef>
              <a:spcAft>
                <a:spcPts val="0"/>
              </a:spcAft>
              <a:buSzPts val="2800"/>
              <a:buChar char="•"/>
            </a:pPr>
            <a:r>
              <a:rPr lang="en-US"/>
              <a:t>No macular star</a:t>
            </a:r>
            <a:endParaRPr/>
          </a:p>
          <a:p>
            <a:pPr marL="914400" lvl="0" indent="-406400" algn="l" rtl="0">
              <a:lnSpc>
                <a:spcPct val="90000"/>
              </a:lnSpc>
              <a:spcBef>
                <a:spcPts val="0"/>
              </a:spcBef>
              <a:spcAft>
                <a:spcPts val="0"/>
              </a:spcAft>
              <a:buSzPts val="2800"/>
              <a:buChar char="•"/>
            </a:pPr>
            <a:r>
              <a:rPr lang="en-US"/>
              <a:t>Not likely to have systemic symptoms (fever, LAD)</a:t>
            </a:r>
            <a:endParaRPr/>
          </a:p>
          <a:p>
            <a:pPr marL="914400" lvl="0" indent="-406400" algn="l" rtl="0">
              <a:lnSpc>
                <a:spcPct val="90000"/>
              </a:lnSpc>
              <a:spcBef>
                <a:spcPts val="0"/>
              </a:spcBef>
              <a:spcAft>
                <a:spcPts val="0"/>
              </a:spcAft>
              <a:buSzPts val="2800"/>
              <a:buChar char="•"/>
            </a:pPr>
            <a:r>
              <a:rPr lang="en-US"/>
              <a:t>Would expect normal ESR, CRP</a:t>
            </a:r>
            <a:endParaRPr/>
          </a:p>
        </p:txBody>
      </p:sp>
      <p:pic>
        <p:nvPicPr>
          <p:cNvPr id="2" name="24">
            <a:hlinkClick r:id="" action="ppaction://media"/>
            <a:extLst>
              <a:ext uri="{FF2B5EF4-FFF2-40B4-BE49-F238E27FC236}">
                <a16:creationId xmlns:a16="http://schemas.microsoft.com/office/drawing/2014/main" id="{E9C9A374-27DC-8A61-2B52-B14BA685D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3313"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g1b49f4527ab_0_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Macular star in Bartonella neuroretinitis</a:t>
            </a:r>
            <a:endParaRPr/>
          </a:p>
        </p:txBody>
      </p:sp>
      <p:sp>
        <p:nvSpPr>
          <p:cNvPr id="351" name="Google Shape;351;g1b49f4527ab_0_2"/>
          <p:cNvSpPr txBox="1">
            <a:spLocks noGrp="1"/>
          </p:cNvSpPr>
          <p:nvPr>
            <p:ph type="body" idx="1"/>
          </p:nvPr>
        </p:nvSpPr>
        <p:spPr>
          <a:xfrm>
            <a:off x="1158900" y="1588350"/>
            <a:ext cx="6136200" cy="4719000"/>
          </a:xfrm>
          <a:prstGeom prst="rect">
            <a:avLst/>
          </a:prstGeom>
          <a:noFill/>
          <a:ln>
            <a:noFill/>
          </a:ln>
        </p:spPr>
        <p:txBody>
          <a:bodyPr spcFirstLastPara="1" wrap="square" lIns="91425" tIns="45700" rIns="91425" bIns="45700" anchor="t" anchorCtr="0">
            <a:normAutofit/>
          </a:bodyPr>
          <a:lstStyle/>
          <a:p>
            <a:pPr marL="457200" lvl="0" indent="-379730" algn="l" rtl="0">
              <a:lnSpc>
                <a:spcPct val="90000"/>
              </a:lnSpc>
              <a:spcBef>
                <a:spcPts val="1000"/>
              </a:spcBef>
              <a:spcAft>
                <a:spcPts val="0"/>
              </a:spcAft>
              <a:buSzPts val="2800"/>
              <a:buChar char="•"/>
            </a:pPr>
            <a:r>
              <a:rPr lang="en-US">
                <a:solidFill>
                  <a:srgbClr val="0000FF"/>
                </a:solidFill>
              </a:rPr>
              <a:t>Fluid </a:t>
            </a:r>
            <a:r>
              <a:rPr lang="en-US"/>
              <a:t>extends from peripapillary area </a:t>
            </a:r>
            <a:r>
              <a:rPr lang="en-US">
                <a:solidFill>
                  <a:srgbClr val="0000FF"/>
                </a:solidFill>
              </a:rPr>
              <a:t>into the macula</a:t>
            </a:r>
            <a:endParaRPr>
              <a:solidFill>
                <a:srgbClr val="0000FF"/>
              </a:solidFill>
            </a:endParaRPr>
          </a:p>
          <a:p>
            <a:pPr marL="914400" lvl="1" indent="-358138" algn="l" rtl="0">
              <a:lnSpc>
                <a:spcPct val="90000"/>
              </a:lnSpc>
              <a:spcBef>
                <a:spcPts val="0"/>
              </a:spcBef>
              <a:spcAft>
                <a:spcPts val="0"/>
              </a:spcAft>
              <a:buSzPts val="2400"/>
              <a:buChar char="•"/>
            </a:pPr>
            <a:r>
              <a:rPr lang="en-US"/>
              <a:t>As the fluid resorbs, </a:t>
            </a:r>
            <a:r>
              <a:rPr lang="en-US">
                <a:solidFill>
                  <a:srgbClr val="0000FF"/>
                </a:solidFill>
              </a:rPr>
              <a:t>lipid exudates</a:t>
            </a:r>
            <a:r>
              <a:rPr lang="en-US"/>
              <a:t> form a </a:t>
            </a:r>
            <a:r>
              <a:rPr lang="en-US">
                <a:solidFill>
                  <a:srgbClr val="0000FF"/>
                </a:solidFill>
              </a:rPr>
              <a:t>stellate</a:t>
            </a:r>
            <a:r>
              <a:rPr lang="en-US"/>
              <a:t> shape in the macula</a:t>
            </a:r>
            <a:endParaRPr/>
          </a:p>
          <a:p>
            <a:pPr marL="457200" lvl="0" indent="-379730" algn="l" rtl="0">
              <a:lnSpc>
                <a:spcPct val="90000"/>
              </a:lnSpc>
              <a:spcBef>
                <a:spcPts val="0"/>
              </a:spcBef>
              <a:spcAft>
                <a:spcPts val="0"/>
              </a:spcAft>
              <a:buSzPts val="2800"/>
              <a:buChar char="•"/>
            </a:pPr>
            <a:r>
              <a:rPr lang="en-US"/>
              <a:t>May be </a:t>
            </a:r>
            <a:r>
              <a:rPr lang="en-US">
                <a:solidFill>
                  <a:srgbClr val="0000FF"/>
                </a:solidFill>
              </a:rPr>
              <a:t>absent </a:t>
            </a:r>
            <a:r>
              <a:rPr lang="en-US"/>
              <a:t>at initial presentation</a:t>
            </a:r>
            <a:endParaRPr/>
          </a:p>
          <a:p>
            <a:pPr marL="457200" lvl="0" indent="-379730" algn="l" rtl="0">
              <a:lnSpc>
                <a:spcPct val="90000"/>
              </a:lnSpc>
              <a:spcBef>
                <a:spcPts val="0"/>
              </a:spcBef>
              <a:spcAft>
                <a:spcPts val="0"/>
              </a:spcAft>
              <a:buSzPts val="2800"/>
              <a:buChar char="•"/>
            </a:pPr>
            <a:r>
              <a:rPr lang="en-US"/>
              <a:t>Usually develops about 1-2 weeks after onset of optic disc edema</a:t>
            </a:r>
            <a:endParaRPr/>
          </a:p>
          <a:p>
            <a:pPr marL="457200" lvl="0" indent="-379730" algn="l" rtl="0">
              <a:lnSpc>
                <a:spcPct val="90000"/>
              </a:lnSpc>
              <a:spcBef>
                <a:spcPts val="0"/>
              </a:spcBef>
              <a:spcAft>
                <a:spcPts val="0"/>
              </a:spcAft>
              <a:buSzPts val="2800"/>
              <a:buChar char="•"/>
            </a:pPr>
            <a:r>
              <a:rPr lang="en-US"/>
              <a:t>Decreases in 4 weeks, but may be present for up to 1 year</a:t>
            </a:r>
            <a:endParaRPr>
              <a:solidFill>
                <a:srgbClr val="1F939A"/>
              </a:solidFill>
            </a:endParaRPr>
          </a:p>
        </p:txBody>
      </p:sp>
      <p:pic>
        <p:nvPicPr>
          <p:cNvPr id="352" name="Google Shape;352;g1b49f4527ab_0_2"/>
          <p:cNvPicPr preferRelativeResize="0"/>
          <p:nvPr/>
        </p:nvPicPr>
        <p:blipFill rotWithShape="1">
          <a:blip r:embed="rId5">
            <a:alphaModFix/>
          </a:blip>
          <a:srcRect/>
          <a:stretch/>
        </p:blipFill>
        <p:spPr>
          <a:xfrm>
            <a:off x="7449545" y="1806807"/>
            <a:ext cx="4336064" cy="3039097"/>
          </a:xfrm>
          <a:prstGeom prst="rect">
            <a:avLst/>
          </a:prstGeom>
          <a:noFill/>
          <a:ln>
            <a:noFill/>
          </a:ln>
        </p:spPr>
      </p:pic>
      <p:pic>
        <p:nvPicPr>
          <p:cNvPr id="2" name="25">
            <a:hlinkClick r:id="" action="ppaction://media"/>
            <a:extLst>
              <a:ext uri="{FF2B5EF4-FFF2-40B4-BE49-F238E27FC236}">
                <a16:creationId xmlns:a16="http://schemas.microsoft.com/office/drawing/2014/main" id="{3D2E4085-0E81-B8F6-0768-973D809B356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9"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4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9f1096b3b2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Bartonella neuroretinitis prognosis</a:t>
            </a:r>
            <a:endParaRPr/>
          </a:p>
        </p:txBody>
      </p:sp>
      <p:sp>
        <p:nvSpPr>
          <p:cNvPr id="359" name="Google Shape;359;g19f1096b3b2_0_12"/>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Usually </a:t>
            </a:r>
            <a:r>
              <a:rPr lang="en-US">
                <a:solidFill>
                  <a:srgbClr val="0000FF"/>
                </a:solidFill>
              </a:rPr>
              <a:t>self-limited </a:t>
            </a:r>
            <a:r>
              <a:rPr lang="en-US"/>
              <a:t>course in immunocompetent patients</a:t>
            </a:r>
            <a:endParaRPr/>
          </a:p>
          <a:p>
            <a:pPr marL="457200" lvl="0" indent="-406400" algn="l" rtl="0">
              <a:lnSpc>
                <a:spcPct val="90000"/>
              </a:lnSpc>
              <a:spcBef>
                <a:spcPts val="1000"/>
              </a:spcBef>
              <a:spcAft>
                <a:spcPts val="0"/>
              </a:spcAft>
              <a:buSzPts val="2800"/>
              <a:buChar char="•"/>
            </a:pPr>
            <a:r>
              <a:rPr lang="en-US"/>
              <a:t>Optic disc edema decreases in ~2 weeks, completely resolves in 8-12 weeks</a:t>
            </a:r>
            <a:endParaRPr/>
          </a:p>
          <a:p>
            <a:pPr marL="457200" lvl="0" indent="-406400" algn="l" rtl="0">
              <a:lnSpc>
                <a:spcPct val="90000"/>
              </a:lnSpc>
              <a:spcBef>
                <a:spcPts val="1000"/>
              </a:spcBef>
              <a:spcAft>
                <a:spcPts val="0"/>
              </a:spcAft>
              <a:buSzPts val="2800"/>
              <a:buChar char="•"/>
            </a:pPr>
            <a:r>
              <a:rPr lang="en-US"/>
              <a:t>Final visual acuity ≥ 20/40 in most patients</a:t>
            </a:r>
            <a:endParaRPr/>
          </a:p>
          <a:p>
            <a:pPr marL="457200" lvl="0" indent="-406400" algn="l" rtl="0">
              <a:lnSpc>
                <a:spcPct val="90000"/>
              </a:lnSpc>
              <a:spcBef>
                <a:spcPts val="1000"/>
              </a:spcBef>
              <a:spcAft>
                <a:spcPts val="0"/>
              </a:spcAft>
              <a:buSzPts val="2800"/>
              <a:buChar char="•"/>
            </a:pPr>
            <a:r>
              <a:rPr lang="en-US"/>
              <a:t>Some patients acquire a mild post-infectious optic neuropathy</a:t>
            </a:r>
            <a:endParaRPr/>
          </a:p>
        </p:txBody>
      </p:sp>
      <p:pic>
        <p:nvPicPr>
          <p:cNvPr id="2" name="26">
            <a:hlinkClick r:id="" action="ppaction://media"/>
            <a:extLst>
              <a:ext uri="{FF2B5EF4-FFF2-40B4-BE49-F238E27FC236}">
                <a16:creationId xmlns:a16="http://schemas.microsoft.com/office/drawing/2014/main" id="{3ABA2D5A-62AD-0200-2AE0-CC060C3AB3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8067" y="27605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3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19f1096b3b2_0_8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Bartonella neuroretinitis </a:t>
            </a:r>
            <a:endParaRPr/>
          </a:p>
          <a:p>
            <a:pPr marL="0" lvl="0" indent="0" algn="l" rtl="0">
              <a:lnSpc>
                <a:spcPct val="90000"/>
              </a:lnSpc>
              <a:spcBef>
                <a:spcPts val="0"/>
              </a:spcBef>
              <a:spcAft>
                <a:spcPts val="0"/>
              </a:spcAft>
              <a:buSzPts val="4000"/>
              <a:buNone/>
            </a:pPr>
            <a:r>
              <a:rPr lang="en-US"/>
              <a:t>- Key learning points</a:t>
            </a:r>
            <a:endParaRPr/>
          </a:p>
        </p:txBody>
      </p:sp>
      <p:sp>
        <p:nvSpPr>
          <p:cNvPr id="366" name="Google Shape;366;g19f1096b3b2_0_86"/>
          <p:cNvSpPr txBox="1">
            <a:spLocks noGrp="1"/>
          </p:cNvSpPr>
          <p:nvPr>
            <p:ph type="body" idx="1"/>
          </p:nvPr>
        </p:nvSpPr>
        <p:spPr>
          <a:xfrm>
            <a:off x="1487694" y="1952712"/>
            <a:ext cx="9866100" cy="38208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a:t>Acute </a:t>
            </a:r>
            <a:r>
              <a:rPr lang="en-US">
                <a:solidFill>
                  <a:srgbClr val="0000FF"/>
                </a:solidFill>
              </a:rPr>
              <a:t>monocular </a:t>
            </a:r>
            <a:r>
              <a:rPr lang="en-US"/>
              <a:t>vision loss</a:t>
            </a:r>
            <a:endParaRPr/>
          </a:p>
          <a:p>
            <a:pPr marL="457200" lvl="0" indent="-406400" algn="l" rtl="0">
              <a:lnSpc>
                <a:spcPct val="90000"/>
              </a:lnSpc>
              <a:spcBef>
                <a:spcPts val="0"/>
              </a:spcBef>
              <a:spcAft>
                <a:spcPts val="0"/>
              </a:spcAft>
              <a:buSzPts val="2800"/>
              <a:buChar char="•"/>
            </a:pPr>
            <a:r>
              <a:rPr lang="en-US"/>
              <a:t>Unilateral optic </a:t>
            </a:r>
            <a:r>
              <a:rPr lang="en-US">
                <a:solidFill>
                  <a:srgbClr val="0000FF"/>
                </a:solidFill>
              </a:rPr>
              <a:t>disc edema</a:t>
            </a:r>
            <a:endParaRPr>
              <a:solidFill>
                <a:srgbClr val="0000FF"/>
              </a:solidFill>
            </a:endParaRPr>
          </a:p>
          <a:p>
            <a:pPr marL="457200" lvl="0" indent="-406400" algn="l" rtl="0">
              <a:lnSpc>
                <a:spcPct val="90000"/>
              </a:lnSpc>
              <a:spcBef>
                <a:spcPts val="0"/>
              </a:spcBef>
              <a:spcAft>
                <a:spcPts val="0"/>
              </a:spcAft>
              <a:buClr>
                <a:srgbClr val="0000FF"/>
              </a:buClr>
              <a:buSzPts val="2800"/>
              <a:buChar char="•"/>
            </a:pPr>
            <a:r>
              <a:rPr lang="en-US">
                <a:solidFill>
                  <a:srgbClr val="0000FF"/>
                </a:solidFill>
              </a:rPr>
              <a:t>Macular star</a:t>
            </a:r>
            <a:endParaRPr>
              <a:solidFill>
                <a:srgbClr val="0000FF"/>
              </a:solidFill>
            </a:endParaRPr>
          </a:p>
          <a:p>
            <a:pPr marL="457200" lvl="0" indent="-406400" algn="l" rtl="0">
              <a:lnSpc>
                <a:spcPct val="90000"/>
              </a:lnSpc>
              <a:spcBef>
                <a:spcPts val="0"/>
              </a:spcBef>
              <a:spcAft>
                <a:spcPts val="0"/>
              </a:spcAft>
              <a:buSzPts val="2800"/>
              <a:buChar char="•"/>
            </a:pPr>
            <a:r>
              <a:rPr lang="en-US">
                <a:solidFill>
                  <a:srgbClr val="0000FF"/>
                </a:solidFill>
              </a:rPr>
              <a:t>Systemic </a:t>
            </a:r>
            <a:r>
              <a:rPr lang="en-US"/>
              <a:t>symptoms/signs</a:t>
            </a:r>
            <a:endParaRPr/>
          </a:p>
          <a:p>
            <a:pPr marL="457200" lvl="0" indent="-406400" algn="l" rtl="0">
              <a:lnSpc>
                <a:spcPct val="90000"/>
              </a:lnSpc>
              <a:spcBef>
                <a:spcPts val="0"/>
              </a:spcBef>
              <a:spcAft>
                <a:spcPts val="0"/>
              </a:spcAft>
              <a:buSzPts val="2800"/>
              <a:buChar char="•"/>
            </a:pPr>
            <a:r>
              <a:rPr lang="en-US"/>
              <a:t>Prevention: avoiding close contacts with </a:t>
            </a:r>
            <a:r>
              <a:rPr lang="en-US">
                <a:solidFill>
                  <a:srgbClr val="0000FF"/>
                </a:solidFill>
              </a:rPr>
              <a:t>cats</a:t>
            </a:r>
            <a:r>
              <a:rPr lang="en-US"/>
              <a:t> or cat fleas, increased awareness of risk of cat scratches</a:t>
            </a:r>
            <a:endParaRPr/>
          </a:p>
          <a:p>
            <a:pPr marL="457200" lvl="0" indent="-406400" algn="l" rtl="0">
              <a:lnSpc>
                <a:spcPct val="90000"/>
              </a:lnSpc>
              <a:spcBef>
                <a:spcPts val="0"/>
              </a:spcBef>
              <a:spcAft>
                <a:spcPts val="0"/>
              </a:spcAft>
              <a:buSzPts val="2800"/>
              <a:buChar char="•"/>
            </a:pPr>
            <a:r>
              <a:rPr lang="en-US"/>
              <a:t>Good prognosis</a:t>
            </a:r>
            <a:endParaRPr/>
          </a:p>
          <a:p>
            <a:pPr marL="457200" lvl="0" indent="-406400" algn="l" rtl="0">
              <a:lnSpc>
                <a:spcPct val="90000"/>
              </a:lnSpc>
              <a:spcBef>
                <a:spcPts val="0"/>
              </a:spcBef>
              <a:spcAft>
                <a:spcPts val="0"/>
              </a:spcAft>
              <a:buSzPts val="2800"/>
              <a:buChar char="•"/>
            </a:pPr>
            <a:r>
              <a:rPr lang="en-US"/>
              <a:t>Visual recovery improves with treatment</a:t>
            </a:r>
            <a:endParaRPr/>
          </a:p>
        </p:txBody>
      </p:sp>
      <p:pic>
        <p:nvPicPr>
          <p:cNvPr id="2" name="27">
            <a:hlinkClick r:id="" action="ppaction://media"/>
            <a:extLst>
              <a:ext uri="{FF2B5EF4-FFF2-40B4-BE49-F238E27FC236}">
                <a16:creationId xmlns:a16="http://schemas.microsoft.com/office/drawing/2014/main" id="{101122A8-7C73-532C-9262-941848A989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8788"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3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g19f1096b3b2_0_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References</a:t>
            </a:r>
            <a:endParaRPr/>
          </a:p>
        </p:txBody>
      </p:sp>
      <p:sp>
        <p:nvSpPr>
          <p:cNvPr id="373" name="Google Shape;373;g19f1096b3b2_0_37"/>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Autofit/>
          </a:bodyPr>
          <a:lstStyle/>
          <a:p>
            <a:pPr marL="457200" lvl="0" indent="-356235" algn="l" rtl="0">
              <a:lnSpc>
                <a:spcPct val="90000"/>
              </a:lnSpc>
              <a:spcBef>
                <a:spcPts val="1000"/>
              </a:spcBef>
              <a:spcAft>
                <a:spcPts val="0"/>
              </a:spcAft>
              <a:buSzPts val="1800"/>
              <a:buChar char="•"/>
            </a:pPr>
            <a:r>
              <a:rPr lang="en-US" sz="1800"/>
              <a:t>Bhatti MT, Asif R, Bhatti LB. Macular star in neuroretinitis. </a:t>
            </a:r>
            <a:r>
              <a:rPr lang="en-US" sz="1800" i="1"/>
              <a:t>Arch Neurol</a:t>
            </a:r>
            <a:r>
              <a:rPr lang="en-US" sz="1800"/>
              <a:t>. 2001;58(6):1008-1009. doi:10.1001/archneur.58.6.1008</a:t>
            </a:r>
            <a:endParaRPr sz="1800"/>
          </a:p>
          <a:p>
            <a:pPr marL="457200" lvl="0" indent="-356235" algn="l" rtl="0">
              <a:lnSpc>
                <a:spcPct val="90000"/>
              </a:lnSpc>
              <a:spcBef>
                <a:spcPts val="0"/>
              </a:spcBef>
              <a:spcAft>
                <a:spcPts val="0"/>
              </a:spcAft>
              <a:buSzPts val="1800"/>
              <a:buChar char="•"/>
            </a:pPr>
            <a:r>
              <a:rPr lang="en-US" sz="1800"/>
              <a:t>Carithers HA. Cat-scratch disease. An overview based on a study of 1,200 patients. </a:t>
            </a:r>
            <a:r>
              <a:rPr lang="en-US" sz="1800" i="1"/>
              <a:t>Am J Dis Child</a:t>
            </a:r>
            <a:r>
              <a:rPr lang="en-US" sz="1800"/>
              <a:t>. 1985;139(11):1124-1133. doi:10.1001/archpedi.1985.02140130062031</a:t>
            </a:r>
            <a:endParaRPr sz="1800"/>
          </a:p>
          <a:p>
            <a:pPr marL="457200" lvl="0" indent="-356235" algn="l" rtl="0">
              <a:lnSpc>
                <a:spcPct val="90000"/>
              </a:lnSpc>
              <a:spcBef>
                <a:spcPts val="0"/>
              </a:spcBef>
              <a:spcAft>
                <a:spcPts val="0"/>
              </a:spcAft>
              <a:buSzPts val="1800"/>
              <a:buChar char="•"/>
            </a:pPr>
            <a:r>
              <a:rPr lang="en-US" sz="1800"/>
              <a:t>"Cat Scratch Disease."</a:t>
            </a:r>
            <a:r>
              <a:rPr lang="en-US" sz="1800" i="1"/>
              <a:t> Centers for Disease Control and Prevention</a:t>
            </a:r>
            <a:r>
              <a:rPr lang="en-US" sz="1800"/>
              <a:t>, 17 Jan. 2020, https://www.cdc.gov/healthypets/diseases/cat-scratch.html#:~:text=Cat%20scratch%20disease%20(CSD)%20is,the%20surface%20of%20the%20skin.</a:t>
            </a:r>
            <a:endParaRPr sz="1800"/>
          </a:p>
          <a:p>
            <a:pPr marL="457200" lvl="0" indent="-356235" algn="l" rtl="0">
              <a:lnSpc>
                <a:spcPct val="90000"/>
              </a:lnSpc>
              <a:spcBef>
                <a:spcPts val="0"/>
              </a:spcBef>
              <a:spcAft>
                <a:spcPts val="0"/>
              </a:spcAft>
              <a:buSzPts val="1800"/>
              <a:buChar char="•"/>
            </a:pPr>
            <a:r>
              <a:rPr lang="en-US" sz="1800"/>
              <a:t>Gan JJ, Mandell AM, Otis JA, Holmuhamedova M, Perloff MD. Suspecting optic neuritis, diagnosing Bartonella cat scratch disease. </a:t>
            </a:r>
            <a:r>
              <a:rPr lang="en-US" sz="1800" i="1"/>
              <a:t>Arch Neurol</a:t>
            </a:r>
            <a:r>
              <a:rPr lang="en-US" sz="1800"/>
              <a:t>. 2011;68(1):122-126. doi:10.1001/archneurol.2010.345</a:t>
            </a:r>
            <a:endParaRPr sz="1800"/>
          </a:p>
          <a:p>
            <a:pPr marL="457200" lvl="0" indent="-356235" algn="l" rtl="0">
              <a:lnSpc>
                <a:spcPct val="90000"/>
              </a:lnSpc>
              <a:spcBef>
                <a:spcPts val="0"/>
              </a:spcBef>
              <a:spcAft>
                <a:spcPts val="0"/>
              </a:spcAft>
              <a:buSzPts val="1800"/>
              <a:buChar char="•"/>
            </a:pPr>
            <a:r>
              <a:rPr lang="en-US" sz="1800"/>
              <a:t>Habot-Wilner Z, Trivizki O, Goldstein M, et al. Cat-scratch disease: ocular manifestations and treatment outcome. </a:t>
            </a:r>
            <a:r>
              <a:rPr lang="en-US" sz="1800" i="1"/>
              <a:t>Acta Ophthalmol</a:t>
            </a:r>
            <a:r>
              <a:rPr lang="en-US" sz="1800"/>
              <a:t>. 2018;96(4):e524-e532. doi:10.1111/aos.13684</a:t>
            </a:r>
            <a:endParaRPr sz="1800"/>
          </a:p>
          <a:p>
            <a:pPr marL="457200" lvl="0" indent="-356235" algn="l" rtl="0">
              <a:lnSpc>
                <a:spcPct val="90000"/>
              </a:lnSpc>
              <a:spcBef>
                <a:spcPts val="0"/>
              </a:spcBef>
              <a:spcAft>
                <a:spcPts val="0"/>
              </a:spcAft>
              <a:buSzPts val="1800"/>
              <a:buChar char="•"/>
            </a:pPr>
            <a:r>
              <a:rPr lang="en-US" sz="1800"/>
              <a:t>Ksiaa I, Abroug N, Mahmoud A, et al. Update on Bartonella neuroretinitis. </a:t>
            </a:r>
            <a:r>
              <a:rPr lang="en-US" sz="1800" i="1"/>
              <a:t>J Curr Ophthalmol</a:t>
            </a:r>
            <a:r>
              <a:rPr lang="en-US" sz="1800"/>
              <a:t>. 2019;31(3):254-261. Published 2019 May 6. doi:10.1016/j.joco.2019.03.005</a:t>
            </a:r>
            <a:endParaRPr sz="1800"/>
          </a:p>
        </p:txBody>
      </p:sp>
      <p:pic>
        <p:nvPicPr>
          <p:cNvPr id="2" name="28">
            <a:hlinkClick r:id="" action="ppaction://media"/>
            <a:extLst>
              <a:ext uri="{FF2B5EF4-FFF2-40B4-BE49-F238E27FC236}">
                <a16:creationId xmlns:a16="http://schemas.microsoft.com/office/drawing/2014/main" id="{B746224B-1307-C709-FB3D-82B213F29D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16165" y="21272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1b5ef4c1d3a_0_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References</a:t>
            </a:r>
            <a:endParaRPr/>
          </a:p>
        </p:txBody>
      </p:sp>
      <p:sp>
        <p:nvSpPr>
          <p:cNvPr id="380" name="Google Shape;380;g1b5ef4c1d3a_0_5"/>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457200" lvl="0" indent="-356235" algn="l" rtl="0">
              <a:lnSpc>
                <a:spcPct val="90000"/>
              </a:lnSpc>
              <a:spcBef>
                <a:spcPts val="0"/>
              </a:spcBef>
              <a:spcAft>
                <a:spcPts val="0"/>
              </a:spcAft>
              <a:buSzPts val="1800"/>
              <a:buChar char="•"/>
            </a:pPr>
            <a:r>
              <a:rPr lang="en-US" sz="1800"/>
              <a:t>Marra CM. Neurologic complications of Bartonella henselae infection. </a:t>
            </a:r>
            <a:r>
              <a:rPr lang="en-US" sz="1800" i="1"/>
              <a:t>Curr Opin Neurol</a:t>
            </a:r>
            <a:r>
              <a:rPr lang="en-US" sz="1800"/>
              <a:t>. 1995;8(3):164-169. doi:10.1097/00019052-199506000-00002</a:t>
            </a:r>
            <a:endParaRPr sz="1800"/>
          </a:p>
          <a:p>
            <a:pPr marL="457200" lvl="0" indent="-356235" algn="l" rtl="0">
              <a:lnSpc>
                <a:spcPct val="90000"/>
              </a:lnSpc>
              <a:spcBef>
                <a:spcPts val="0"/>
              </a:spcBef>
              <a:spcAft>
                <a:spcPts val="0"/>
              </a:spcAft>
              <a:buSzPts val="1800"/>
              <a:buChar char="•"/>
            </a:pPr>
            <a:r>
              <a:rPr lang="en-US" sz="1800"/>
              <a:t>Narayan SK, Kaliaperumal S, Srinivasan R. Neuroretinitis, a great mimicker. </a:t>
            </a:r>
            <a:r>
              <a:rPr lang="en-US" sz="1800" i="1"/>
              <a:t>Ann Indian Acad Neurol</a:t>
            </a:r>
            <a:r>
              <a:rPr lang="en-US" sz="1800"/>
              <a:t>. 2008;11(2):109-113. doi:10.4103/0972-2327.41879</a:t>
            </a:r>
            <a:endParaRPr sz="1800"/>
          </a:p>
          <a:p>
            <a:pPr marL="457200" lvl="0" indent="-356235" algn="l" rtl="0">
              <a:lnSpc>
                <a:spcPct val="90000"/>
              </a:lnSpc>
              <a:spcBef>
                <a:spcPts val="0"/>
              </a:spcBef>
              <a:spcAft>
                <a:spcPts val="0"/>
              </a:spcAft>
              <a:buSzPts val="1800"/>
              <a:buChar char="•"/>
            </a:pPr>
            <a:r>
              <a:rPr lang="en-US" sz="1800"/>
              <a:t>Patel R, Patel BC, Chauhan S. Neuroretinitis. In: </a:t>
            </a:r>
            <a:r>
              <a:rPr lang="en-US" sz="1800" i="1"/>
              <a:t>StatPearls</a:t>
            </a:r>
            <a:r>
              <a:rPr lang="en-US" sz="1800"/>
              <a:t>. Treasure Island (FL): StatPearls Publishing; October 12, 2022.</a:t>
            </a:r>
            <a:endParaRPr sz="1800"/>
          </a:p>
          <a:p>
            <a:pPr marL="457200" lvl="0" indent="-356235" algn="l" rtl="0">
              <a:lnSpc>
                <a:spcPct val="90000"/>
              </a:lnSpc>
              <a:spcBef>
                <a:spcPts val="0"/>
              </a:spcBef>
              <a:spcAft>
                <a:spcPts val="0"/>
              </a:spcAft>
              <a:buSzPts val="1800"/>
              <a:buChar char="•"/>
            </a:pPr>
            <a:r>
              <a:rPr lang="en-US" sz="1800"/>
              <a:t>Purvin V, Sundaram S, Kawasaki A. Neuroretinitis: review of the literature and new observations. </a:t>
            </a:r>
            <a:r>
              <a:rPr lang="en-US" sz="1800" i="1"/>
              <a:t>J Neuroophthalmol</a:t>
            </a:r>
            <a:r>
              <a:rPr lang="en-US" sz="1800"/>
              <a:t>. 2011;31(1):58-68. doi:10.1097/WNO.0b013e31820cf78a</a:t>
            </a:r>
            <a:endParaRPr sz="1800"/>
          </a:p>
          <a:p>
            <a:pPr marL="457200" lvl="0" indent="-356235" algn="l" rtl="0">
              <a:lnSpc>
                <a:spcPct val="90000"/>
              </a:lnSpc>
              <a:spcBef>
                <a:spcPts val="0"/>
              </a:spcBef>
              <a:spcAft>
                <a:spcPts val="0"/>
              </a:spcAft>
              <a:buSzPts val="1800"/>
              <a:buChar char="•"/>
            </a:pPr>
            <a:r>
              <a:rPr lang="en-US" sz="1800"/>
              <a:t>Raihan AR, Zunaina E, Wan-Hazabbah WH, Adil H, Lakana-Kumar T. Neuroretinitis in ocular bartonellosis: a case series. </a:t>
            </a:r>
            <a:r>
              <a:rPr lang="en-US" sz="1800" i="1"/>
              <a:t>Clin Ophthalmol</a:t>
            </a:r>
            <a:r>
              <a:rPr lang="en-US" sz="1800"/>
              <a:t>. 2014;8:1459-1466. Published 2014 Aug 5. doi:10.2147/OPTH.S63667</a:t>
            </a:r>
            <a:endParaRPr sz="1800"/>
          </a:p>
          <a:p>
            <a:pPr marL="457200" lvl="0" indent="-356235" algn="l" rtl="0">
              <a:lnSpc>
                <a:spcPct val="90000"/>
              </a:lnSpc>
              <a:spcBef>
                <a:spcPts val="0"/>
              </a:spcBef>
              <a:spcAft>
                <a:spcPts val="0"/>
              </a:spcAft>
              <a:buSzPts val="1800"/>
              <a:buChar char="•"/>
            </a:pPr>
            <a:r>
              <a:rPr lang="en-US" sz="1800"/>
              <a:t>Ray S, Gragoudas E. Neuroretinitis. </a:t>
            </a:r>
            <a:r>
              <a:rPr lang="en-US" sz="1800" i="1"/>
              <a:t>Int Ophthalmol Clin</a:t>
            </a:r>
            <a:r>
              <a:rPr lang="en-US" sz="1800"/>
              <a:t>. 2001;41(1):83-102. doi:10.1097/00004397-200101000-00009</a:t>
            </a:r>
            <a:endParaRPr sz="18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497B2632-69BE-49C2-B653-8C2D2C865C9B}"/>
</file>

<file path=customXml/itemProps2.xml><?xml version="1.0" encoding="utf-8"?>
<ds:datastoreItem xmlns:ds="http://schemas.openxmlformats.org/officeDocument/2006/customXml" ds:itemID="{DCAF6DCC-00DC-4CAA-A244-75EF995C033C}"/>
</file>

<file path=customXml/itemProps3.xml><?xml version="1.0" encoding="utf-8"?>
<ds:datastoreItem xmlns:ds="http://schemas.openxmlformats.org/officeDocument/2006/customXml" ds:itemID="{EC3A57FA-AFC6-4C48-82C7-15E82BE79A51}"/>
</file>

<file path=docProps/app.xml><?xml version="1.0" encoding="utf-8"?>
<Properties xmlns="http://schemas.openxmlformats.org/officeDocument/2006/extended-properties" xmlns:vt="http://schemas.openxmlformats.org/officeDocument/2006/docPropsVTypes">
  <TotalTime>58</TotalTime>
  <Words>2231</Words>
  <Application>Microsoft Office PowerPoint</Application>
  <PresentationFormat>Widescreen</PresentationFormat>
  <Paragraphs>291</Paragraphs>
  <Slides>29</Slides>
  <Notes>29</Notes>
  <HiddenSlides>0</HiddenSlides>
  <MMClips>28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Cambria</vt:lpstr>
      <vt:lpstr>Roboto</vt:lpstr>
      <vt:lpstr>Calibri</vt:lpstr>
      <vt:lpstr>Office Theme</vt:lpstr>
      <vt:lpstr>Periorbital pain and difficulty reading</vt:lpstr>
      <vt:lpstr>30-year-old female</vt:lpstr>
      <vt:lpstr>Summary of clinical course</vt:lpstr>
      <vt:lpstr>Ophthalmology evaluation</vt:lpstr>
      <vt:lpstr>Referred to neuro-ophthalmology clinic</vt:lpstr>
      <vt:lpstr>Fundoscopic exam</vt:lpstr>
      <vt:lpstr>Fundoscopic exam</vt:lpstr>
      <vt:lpstr>Optical coherence tomography (OCT) - OD</vt:lpstr>
      <vt:lpstr>Optical coherence tomography (OCT) - OD</vt:lpstr>
      <vt:lpstr>Humphrey visual field - OD</vt:lpstr>
      <vt:lpstr>Humphrey visual field - OD</vt:lpstr>
      <vt:lpstr>Differential diagnoses for neuroretinitis</vt:lpstr>
      <vt:lpstr>Upon further questioning…</vt:lpstr>
      <vt:lpstr>She has 3 cats!</vt:lpstr>
      <vt:lpstr>MRI Orbits with and without contrast</vt:lpstr>
      <vt:lpstr>MRI Brain with and without contrast</vt:lpstr>
      <vt:lpstr>Labs</vt:lpstr>
      <vt:lpstr>Bartonella henselae</vt:lpstr>
      <vt:lpstr>Bartonella neuroretinitis</vt:lpstr>
      <vt:lpstr>Treatment for Bartonella neuroretinitis</vt:lpstr>
      <vt:lpstr>Neuro-ophthalmology follow up after treatment</vt:lpstr>
      <vt:lpstr>Neurologic manifestations of cat scratch disease (CSD)</vt:lpstr>
      <vt:lpstr>Systemic manifestations of cat scratch disease (CSD)</vt:lpstr>
      <vt:lpstr>Why was this case neuroretinitis and not optic neuritis?</vt:lpstr>
      <vt:lpstr>Macular star in Bartonella neuroretinitis</vt:lpstr>
      <vt:lpstr>Bartonella neuroretinitis prognosis</vt:lpstr>
      <vt:lpstr>Bartonella neuroretinitis  - Key learning points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Periorbital pain and difficulty reading</dc:title>
  <dc:creator>Elizabeth Fortin</dc:creator>
  <cp:lastModifiedBy>Baugh, Mark</cp:lastModifiedBy>
  <cp:revision>4</cp:revision>
  <dcterms:created xsi:type="dcterms:W3CDTF">2020-07-23T19:54:38Z</dcterms:created>
  <dcterms:modified xsi:type="dcterms:W3CDTF">2023-07-20T18:37:11Z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