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8" r:id="rId2"/>
    <p:sldId id="259" r:id="rId3"/>
    <p:sldId id="274" r:id="rId4"/>
    <p:sldId id="260" r:id="rId5"/>
    <p:sldId id="271" r:id="rId6"/>
    <p:sldId id="298" r:id="rId7"/>
    <p:sldId id="273" r:id="rId8"/>
    <p:sldId id="294" r:id="rId9"/>
    <p:sldId id="288" r:id="rId10"/>
    <p:sldId id="297" r:id="rId11"/>
    <p:sldId id="276" r:id="rId12"/>
    <p:sldId id="261" r:id="rId13"/>
    <p:sldId id="295" r:id="rId14"/>
    <p:sldId id="262" r:id="rId15"/>
    <p:sldId id="280" r:id="rId16"/>
    <p:sldId id="281" r:id="rId17"/>
    <p:sldId id="289" r:id="rId18"/>
    <p:sldId id="290" r:id="rId19"/>
    <p:sldId id="291" r:id="rId20"/>
    <p:sldId id="292" r:id="rId21"/>
    <p:sldId id="279" r:id="rId22"/>
    <p:sldId id="278" r:id="rId23"/>
    <p:sldId id="299" r:id="rId24"/>
    <p:sldId id="287" r:id="rId25"/>
    <p:sldId id="284" r:id="rId26"/>
    <p:sldId id="269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ois Kirouac" initials="FK" lastIdx="8" clrIdx="0">
    <p:extLst>
      <p:ext uri="{19B8F6BF-5375-455C-9EA6-DF929625EA0E}">
        <p15:presenceInfo xmlns:p15="http://schemas.microsoft.com/office/powerpoint/2012/main" userId="c2af3e28dfbf524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B4E"/>
    <a:srgbClr val="1F939A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161" autoAdjust="0"/>
  </p:normalViewPr>
  <p:slideViewPr>
    <p:cSldViewPr snapToGrid="0" snapToObjects="1">
      <p:cViewPr varScale="1">
        <p:scale>
          <a:sx n="131" d="100"/>
          <a:sy n="131" d="100"/>
        </p:scale>
        <p:origin x="146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50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98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03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84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08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38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7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61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53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7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12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9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57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06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2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21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48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71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86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42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87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79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700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048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2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5.tif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5.tif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hyperlink" Target="https://can01.safelinks.protection.outlook.com/?url=https%3A%2F%2Fradiopaedia.org%2Fcases%2Fthyroid-associated-orbitopathy-20&amp;data=05%7C01%7CFrancois.Kirouac%40usherbrooke.ca%7C622529eb9ae94580df9808db49c639b7%7C3a5a8744593545f99423b32c3a5de082%7C0%7C0%7C638184887939499003%7CUnknown%7CTWFpbGZsb3d8eyJWIjoiMC4wLjAwMDAiLCJQIjoiV2luMzIiLCJBTiI6Ik1haWwiLCJXVCI6Mn0%3D%7C3000%7C%7C%7C&amp;sdata=PwwrJ5qLFaOhFq%2Fp31RQsqljceOGA%2F3i13Acam96UPg%3D&amp;reserved=0" TargetMode="External"/><Relationship Id="rId5" Type="http://schemas.openxmlformats.org/officeDocument/2006/relationships/hyperlink" Target="https://can01.safelinks.protection.outlook.com/?url=http%3A%2F%2Fradiopaedia.org%2F&amp;data=05%7C01%7CFrancois.Kirouac%40usherbrooke.ca%7C622529eb9ae94580df9808db49c639b7%7C3a5a8744593545f99423b32c3a5de082%7C0%7C0%7C638184887939499003%7CUnknown%7CTWFpbGZsb3d8eyJWIjoiMC4wLjAwMDAiLCJQIjoiV2luMzIiLCJBTiI6Ik1haWwiLCJXVCI6Mn0%3D%7C3000%7C%7C%7C&amp;sdata=49bbhTgjS5aBQLyrCf545FLQX9cWjIRsW0hgBnvaZmE%3D&amp;reserved=0" TargetMode="External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2" Type="http://schemas.microsoft.com/office/2007/relationships/media" Target="../media/media22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2" Type="http://schemas.microsoft.com/office/2007/relationships/media" Target="../media/media25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9049" y="749337"/>
            <a:ext cx="11593902" cy="2387600"/>
          </a:xfrm>
        </p:spPr>
        <p:txBody>
          <a:bodyPr>
            <a:normAutofit/>
          </a:bodyPr>
          <a:lstStyle/>
          <a:p>
            <a:pPr algn="ctr"/>
            <a:b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</a:b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Acute </a:t>
            </a:r>
            <a:r>
              <a:rPr lang="fr-CA" sz="4800" dirty="0" err="1">
                <a:solidFill>
                  <a:srgbClr val="0F2B4E"/>
                </a:solidFill>
                <a:effectLst/>
                <a:latin typeface="Calibri,sans-serif"/>
              </a:rPr>
              <a:t>diplopia</a:t>
            </a: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 </a:t>
            </a:r>
            <a:r>
              <a:rPr lang="fr-CA" sz="4800" dirty="0" err="1">
                <a:solidFill>
                  <a:srgbClr val="0F2B4E"/>
                </a:solidFill>
                <a:effectLst/>
                <a:latin typeface="Calibri,sans-serif"/>
              </a:rPr>
              <a:t>after</a:t>
            </a: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 </a:t>
            </a:r>
            <a:r>
              <a:rPr lang="fr-CA" sz="4800" dirty="0" err="1">
                <a:solidFill>
                  <a:srgbClr val="0F2B4E"/>
                </a:solidFill>
                <a:effectLst/>
                <a:latin typeface="Calibri,sans-serif"/>
              </a:rPr>
              <a:t>vitrectomy</a:t>
            </a: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: </a:t>
            </a:r>
            <a:b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</a:b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a </a:t>
            </a:r>
            <a:r>
              <a:rPr lang="fr-CA" sz="4800" dirty="0" err="1">
                <a:solidFill>
                  <a:srgbClr val="0F2B4E"/>
                </a:solidFill>
                <a:effectLst/>
                <a:latin typeface="Calibri,sans-serif"/>
              </a:rPr>
              <a:t>revealing</a:t>
            </a:r>
            <a:r>
              <a:rPr lang="fr-CA" sz="4800" dirty="0">
                <a:solidFill>
                  <a:srgbClr val="0F2B4E"/>
                </a:solidFill>
                <a:effectLst/>
                <a:latin typeface="Calibri,sans-serif"/>
              </a:rPr>
              <a:t> MRI</a:t>
            </a:r>
            <a:endParaRPr lang="en-US" sz="16600" b="1" dirty="0">
              <a:solidFill>
                <a:srgbClr val="0F2B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52945" y="3267435"/>
            <a:ext cx="9809019" cy="3470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Francois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Kirouac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MD</a:t>
            </a:r>
          </a:p>
          <a:p>
            <a:pPr marL="0" indent="0" algn="ct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Fannie Nadeau, MD</a:t>
            </a:r>
          </a:p>
          <a:p>
            <a:pPr marL="0" indent="0" algn="ct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Ananda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Kalevar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MD</a:t>
            </a:r>
          </a:p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Dept. of Ophthalmology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Francois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Evoy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Dept. of Neurology</a:t>
            </a:r>
          </a:p>
          <a:p>
            <a:pPr marL="0" indent="0" algn="ctr"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University of Sherbrooke, Qc, Canada</a:t>
            </a:r>
          </a:p>
          <a:p>
            <a:pPr marL="0" indent="0" algn="ctr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25DED-754F-4344-831A-F3D608FF4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44C8D8C-BB4C-F72D-DABE-322A91FCEF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18"/>
    </mc:Choice>
    <mc:Fallback xmlns="">
      <p:transition spd="slow" advTm="11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6ED759-7D3B-6CA1-8EE0-20CF8DC9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49 yo </a:t>
            </a:r>
            <a:r>
              <a:rPr lang="fr-FR" sz="3600" dirty="0" err="1"/>
              <a:t>female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acute </a:t>
            </a:r>
            <a:r>
              <a:rPr lang="fr-FR" sz="3600" dirty="0" err="1"/>
              <a:t>binocular</a:t>
            </a:r>
            <a:r>
              <a:rPr lang="fr-FR" sz="3600" dirty="0"/>
              <a:t> </a:t>
            </a:r>
            <a:r>
              <a:rPr lang="fr-FR" sz="3600" dirty="0" err="1"/>
              <a:t>diplopia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600081-B88F-6195-A607-DAB9516FB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934894"/>
            <a:ext cx="9866243" cy="3820766"/>
          </a:xfrm>
        </p:spPr>
        <p:txBody>
          <a:bodyPr>
            <a:normAutofit/>
          </a:bodyPr>
          <a:lstStyle/>
          <a:p>
            <a:r>
              <a:rPr lang="fr-FR" dirty="0" err="1"/>
              <a:t>Presents</a:t>
            </a:r>
            <a:r>
              <a:rPr lang="fr-FR" dirty="0"/>
              <a:t> to the emergency </a:t>
            </a:r>
            <a:r>
              <a:rPr lang="fr-FR" dirty="0" err="1"/>
              <a:t>department</a:t>
            </a:r>
            <a:r>
              <a:rPr lang="fr-FR" dirty="0"/>
              <a:t>, </a:t>
            </a:r>
            <a:r>
              <a:rPr lang="fr-FR" dirty="0" err="1"/>
              <a:t>referred</a:t>
            </a:r>
            <a:r>
              <a:rPr lang="fr-FR" dirty="0"/>
              <a:t> to the on call </a:t>
            </a:r>
            <a:r>
              <a:rPr lang="fr-FR" dirty="0" err="1"/>
              <a:t>ophthalmologist</a:t>
            </a:r>
            <a:endParaRPr lang="fr-CA" dirty="0"/>
          </a:p>
          <a:p>
            <a:r>
              <a:rPr lang="fr-CA" dirty="0"/>
              <a:t>Past </a:t>
            </a:r>
            <a:r>
              <a:rPr lang="fr-CA" dirty="0" err="1"/>
              <a:t>medical</a:t>
            </a:r>
            <a:r>
              <a:rPr lang="fr-CA" dirty="0"/>
              <a:t> </a:t>
            </a:r>
            <a:r>
              <a:rPr lang="fr-CA" dirty="0" err="1"/>
              <a:t>history</a:t>
            </a:r>
            <a:r>
              <a:rPr lang="fr-CA" dirty="0"/>
              <a:t> : </a:t>
            </a:r>
            <a:r>
              <a:rPr lang="fr-CA" dirty="0" err="1"/>
              <a:t>nothing</a:t>
            </a:r>
            <a:r>
              <a:rPr lang="fr-CA" dirty="0"/>
              <a:t> relevant</a:t>
            </a:r>
          </a:p>
          <a:p>
            <a:r>
              <a:rPr lang="fr-CA" dirty="0"/>
              <a:t>No </a:t>
            </a:r>
            <a:r>
              <a:rPr lang="fr-CA" dirty="0" err="1"/>
              <a:t>current</a:t>
            </a:r>
            <a:r>
              <a:rPr lang="fr-CA" dirty="0"/>
              <a:t> or </a:t>
            </a:r>
            <a:r>
              <a:rPr lang="fr-CA" dirty="0" err="1"/>
              <a:t>recent</a:t>
            </a:r>
            <a:r>
              <a:rPr lang="fr-CA" dirty="0"/>
              <a:t> oral </a:t>
            </a:r>
            <a:r>
              <a:rPr lang="fr-CA" dirty="0" err="1"/>
              <a:t>medication</a:t>
            </a:r>
            <a:endParaRPr lang="fr-CA" dirty="0"/>
          </a:p>
          <a:p>
            <a:endParaRPr lang="fr-CA" dirty="0"/>
          </a:p>
          <a:p>
            <a:r>
              <a:rPr lang="fr-CA" dirty="0" err="1"/>
              <a:t>Underwent</a:t>
            </a:r>
            <a:r>
              <a:rPr lang="fr-CA" dirty="0"/>
              <a:t> </a:t>
            </a:r>
            <a:r>
              <a:rPr lang="fr-CA" dirty="0" err="1"/>
              <a:t>uneventful</a:t>
            </a:r>
            <a:r>
              <a:rPr lang="fr-CA" dirty="0"/>
              <a:t> pars plana </a:t>
            </a:r>
            <a:r>
              <a:rPr lang="fr-CA" dirty="0" err="1"/>
              <a:t>vitrectomy</a:t>
            </a:r>
            <a:r>
              <a:rPr lang="fr-CA" dirty="0"/>
              <a:t> (PPV) for </a:t>
            </a:r>
            <a:r>
              <a:rPr lang="fr-CA" dirty="0" err="1"/>
              <a:t>epi-retinal</a:t>
            </a:r>
            <a:r>
              <a:rPr lang="fr-CA" dirty="0"/>
              <a:t> membrane (ERM) </a:t>
            </a:r>
            <a:r>
              <a:rPr lang="fr-CA" b="1" dirty="0"/>
              <a:t>4 </a:t>
            </a:r>
            <a:r>
              <a:rPr lang="fr-CA" b="1" dirty="0" err="1"/>
              <a:t>days</a:t>
            </a:r>
            <a:r>
              <a:rPr lang="fr-CA" b="1" dirty="0"/>
              <a:t> </a:t>
            </a:r>
            <a:r>
              <a:rPr lang="fr-CA" b="1" dirty="0" err="1"/>
              <a:t>ago</a:t>
            </a:r>
            <a:r>
              <a:rPr lang="fr-CA" b="1" dirty="0"/>
              <a:t> , in the </a:t>
            </a:r>
            <a:r>
              <a:rPr lang="fr-CA" b="1" dirty="0" err="1"/>
              <a:t>left</a:t>
            </a:r>
            <a:r>
              <a:rPr lang="fr-CA" b="1" dirty="0"/>
              <a:t> </a:t>
            </a:r>
            <a:r>
              <a:rPr lang="fr-CA" b="1" dirty="0" err="1"/>
              <a:t>eye</a:t>
            </a:r>
            <a:endParaRPr lang="fr-FR" b="1" dirty="0"/>
          </a:p>
          <a:p>
            <a:endParaRPr lang="fr-FR" dirty="0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FD6334AD-5C7E-2774-6927-382CB8C95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02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58"/>
    </mc:Choice>
    <mc:Fallback xmlns="">
      <p:transition spd="slow" advTm="24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160BC-58BF-4FB6-27BC-525D8E9A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/>
              <a:t>49 yo </a:t>
            </a:r>
            <a:r>
              <a:rPr lang="fr-FR" sz="4000" dirty="0" err="1"/>
              <a:t>female</a:t>
            </a:r>
            <a:r>
              <a:rPr lang="fr-FR" sz="4000" dirty="0"/>
              <a:t> </a:t>
            </a:r>
            <a:r>
              <a:rPr lang="fr-FR" sz="4000" dirty="0" err="1"/>
              <a:t>with</a:t>
            </a:r>
            <a:r>
              <a:rPr lang="fr-FR" sz="4000" dirty="0"/>
              <a:t> acute </a:t>
            </a:r>
            <a:r>
              <a:rPr lang="fr-FR" sz="4000" dirty="0" err="1"/>
              <a:t>diplopia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8E4383-2C66-0F42-227E-FFA50A1F8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91" y="1518617"/>
            <a:ext cx="9866243" cy="3820766"/>
          </a:xfrm>
        </p:spPr>
        <p:txBody>
          <a:bodyPr/>
          <a:lstStyle/>
          <a:p>
            <a:r>
              <a:rPr lang="fr-FR" dirty="0"/>
              <a:t>The double vision </a:t>
            </a:r>
            <a:r>
              <a:rPr lang="fr-FR" dirty="0" err="1"/>
              <a:t>is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Binocular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Horizontal</a:t>
            </a:r>
          </a:p>
          <a:p>
            <a:pPr lvl="1"/>
            <a:r>
              <a:rPr lang="fr-FR" dirty="0"/>
              <a:t>Constant </a:t>
            </a:r>
          </a:p>
          <a:p>
            <a:pPr lvl="1"/>
            <a:r>
              <a:rPr lang="fr-FR" dirty="0" err="1"/>
              <a:t>Worse</a:t>
            </a:r>
            <a:r>
              <a:rPr lang="fr-FR" dirty="0"/>
              <a:t> at distance or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she</a:t>
            </a:r>
            <a:r>
              <a:rPr lang="fr-FR" dirty="0"/>
              <a:t> looks to the </a:t>
            </a:r>
            <a:r>
              <a:rPr lang="fr-FR" dirty="0" err="1"/>
              <a:t>left</a:t>
            </a:r>
            <a:endParaRPr lang="fr-FR" dirty="0"/>
          </a:p>
          <a:p>
            <a:pPr lvl="1"/>
            <a:r>
              <a:rPr lang="fr-FR" dirty="0" err="1"/>
              <a:t>Persists</a:t>
            </a:r>
            <a:r>
              <a:rPr lang="fr-FR" dirty="0"/>
              <a:t> in all gaze positions</a:t>
            </a:r>
          </a:p>
          <a:p>
            <a:pPr lvl="1"/>
            <a:endParaRPr lang="fr-CA" sz="1600" dirty="0"/>
          </a:p>
          <a:p>
            <a:r>
              <a:rPr lang="fr-CA" dirty="0"/>
              <a:t>No </a:t>
            </a:r>
            <a:r>
              <a:rPr lang="fr-CA" dirty="0" err="1"/>
              <a:t>known</a:t>
            </a:r>
            <a:r>
              <a:rPr lang="fr-CA" dirty="0"/>
              <a:t> </a:t>
            </a:r>
            <a:r>
              <a:rPr lang="fr-CA" dirty="0" err="1"/>
              <a:t>history</a:t>
            </a:r>
            <a:r>
              <a:rPr lang="fr-CA" dirty="0"/>
              <a:t> of </a:t>
            </a:r>
            <a:r>
              <a:rPr lang="fr-CA" dirty="0" err="1"/>
              <a:t>strabismus</a:t>
            </a:r>
            <a:r>
              <a:rPr lang="fr-CA" dirty="0"/>
              <a:t> </a:t>
            </a:r>
          </a:p>
          <a:p>
            <a:r>
              <a:rPr lang="fr-FR" b="1" dirty="0"/>
              <a:t>No pain</a:t>
            </a:r>
            <a:r>
              <a:rPr lang="fr-FR" dirty="0"/>
              <a:t>, no </a:t>
            </a:r>
            <a:r>
              <a:rPr lang="fr-FR" dirty="0" err="1"/>
              <a:t>headaches</a:t>
            </a:r>
            <a:r>
              <a:rPr lang="fr-FR" dirty="0"/>
              <a:t> 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A6D77B3-0FD5-A87D-BA27-8C1FC115FF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676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68"/>
    </mc:Choice>
    <mc:Fallback xmlns="">
      <p:transition spd="slow" advTm="22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2A8556-48FE-B87A-421C-E17948D4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Examination</a:t>
            </a:r>
            <a:r>
              <a:rPr lang="fr-FR" dirty="0"/>
              <a:t> shows: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5FB8F-E2CA-17FD-8328-3BC95328C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763" y="1526577"/>
            <a:ext cx="10057999" cy="1849582"/>
          </a:xfrm>
        </p:spPr>
        <p:txBody>
          <a:bodyPr>
            <a:normAutofit lnSpcReduction="10000"/>
          </a:bodyPr>
          <a:lstStyle/>
          <a:p>
            <a:r>
              <a:rPr lang="fr-CA" dirty="0"/>
              <a:t>VA 20/20 OD, 20/25 OS</a:t>
            </a:r>
          </a:p>
          <a:p>
            <a:r>
              <a:rPr lang="fr-CA" dirty="0"/>
              <a:t>No RAPD (by reverse), </a:t>
            </a:r>
            <a:r>
              <a:rPr lang="fr-CA" dirty="0" err="1"/>
              <a:t>left</a:t>
            </a:r>
            <a:r>
              <a:rPr lang="fr-CA" dirty="0"/>
              <a:t> </a:t>
            </a:r>
            <a:r>
              <a:rPr lang="fr-CA" dirty="0" err="1"/>
              <a:t>pupil</a:t>
            </a:r>
            <a:r>
              <a:rPr lang="fr-CA" dirty="0"/>
              <a:t> </a:t>
            </a:r>
            <a:r>
              <a:rPr lang="fr-CA" dirty="0" err="1"/>
              <a:t>pharmacologically</a:t>
            </a:r>
            <a:r>
              <a:rPr lang="fr-CA" dirty="0"/>
              <a:t> </a:t>
            </a:r>
            <a:r>
              <a:rPr lang="fr-CA" dirty="0" err="1"/>
              <a:t>dilated</a:t>
            </a:r>
            <a:endParaRPr lang="fr-CA" dirty="0"/>
          </a:p>
          <a:p>
            <a:r>
              <a:rPr lang="fr-CA" dirty="0"/>
              <a:t>No ptosis, normal </a:t>
            </a:r>
            <a:r>
              <a:rPr lang="fr-CA" dirty="0" err="1"/>
              <a:t>levator</a:t>
            </a:r>
            <a:r>
              <a:rPr lang="fr-CA" dirty="0"/>
              <a:t> </a:t>
            </a:r>
            <a:r>
              <a:rPr lang="fr-CA" dirty="0" err="1"/>
              <a:t>function</a:t>
            </a:r>
            <a:r>
              <a:rPr lang="fr-CA" dirty="0"/>
              <a:t>, no </a:t>
            </a:r>
            <a:r>
              <a:rPr lang="fr-CA" dirty="0" err="1"/>
              <a:t>proptosis</a:t>
            </a:r>
            <a:endParaRPr lang="fr-CA" dirty="0"/>
          </a:p>
          <a:p>
            <a:r>
              <a:rPr lang="fr-CA" dirty="0"/>
              <a:t>Limited abduction (-2) OS and cover-test: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pPr lvl="8"/>
            <a:endParaRPr lang="fr-CA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6A4A283-7E79-1904-B8D4-B2DD04F43E0B}"/>
              </a:ext>
            </a:extLst>
          </p:cNvPr>
          <p:cNvSpPr txBox="1"/>
          <p:nvPr/>
        </p:nvSpPr>
        <p:spPr>
          <a:xfrm>
            <a:off x="6874076" y="5711963"/>
            <a:ext cx="5177286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b="1" i="1" dirty="0" err="1">
                <a:ea typeface="+mn-lt"/>
                <a:cs typeface="+mn-lt"/>
              </a:rPr>
              <a:t>What</a:t>
            </a:r>
            <a:r>
              <a:rPr lang="fr-FR" sz="2800" b="1" i="1" dirty="0">
                <a:ea typeface="+mn-lt"/>
                <a:cs typeface="+mn-lt"/>
              </a:rPr>
              <a:t> </a:t>
            </a:r>
            <a:r>
              <a:rPr lang="fr-FR" sz="2800" b="1" i="1" dirty="0" err="1">
                <a:ea typeface="+mn-lt"/>
                <a:cs typeface="+mn-lt"/>
              </a:rPr>
              <a:t>is</a:t>
            </a:r>
            <a:r>
              <a:rPr lang="fr-FR" sz="2800" b="1" i="1" dirty="0">
                <a:ea typeface="+mn-lt"/>
                <a:cs typeface="+mn-lt"/>
              </a:rPr>
              <a:t> the </a:t>
            </a:r>
            <a:r>
              <a:rPr lang="fr-FR" sz="2800" b="1" i="1" dirty="0" err="1">
                <a:ea typeface="+mn-lt"/>
                <a:cs typeface="+mn-lt"/>
              </a:rPr>
              <a:t>differential</a:t>
            </a:r>
            <a:r>
              <a:rPr lang="fr-FR" sz="2800" b="1" i="1" dirty="0">
                <a:ea typeface="+mn-lt"/>
                <a:cs typeface="+mn-lt"/>
              </a:rPr>
              <a:t> </a:t>
            </a:r>
            <a:r>
              <a:rPr lang="fr-FR" sz="2800" b="1" i="1" dirty="0" err="1">
                <a:ea typeface="+mn-lt"/>
                <a:cs typeface="+mn-lt"/>
              </a:rPr>
              <a:t>diagnosis</a:t>
            </a:r>
            <a:r>
              <a:rPr lang="fr-FR" sz="2800" b="1" i="1" dirty="0">
                <a:ea typeface="+mn-lt"/>
                <a:cs typeface="+mn-lt"/>
              </a:rPr>
              <a:t> of </a:t>
            </a:r>
            <a:r>
              <a:rPr lang="fr-FR" sz="2800" b="1" i="1" dirty="0" err="1">
                <a:ea typeface="+mn-lt"/>
                <a:cs typeface="+mn-lt"/>
              </a:rPr>
              <a:t>diplopia</a:t>
            </a:r>
            <a:r>
              <a:rPr lang="fr-FR" sz="2800" b="1" i="1" dirty="0">
                <a:ea typeface="+mn-lt"/>
                <a:cs typeface="+mn-lt"/>
              </a:rPr>
              <a:t> in </a:t>
            </a:r>
            <a:r>
              <a:rPr lang="fr-FR" sz="2800" b="1" i="1" dirty="0" err="1">
                <a:ea typeface="+mn-lt"/>
                <a:cs typeface="+mn-lt"/>
              </a:rPr>
              <a:t>this</a:t>
            </a:r>
            <a:r>
              <a:rPr lang="fr-FR" sz="2800" b="1" i="1" dirty="0">
                <a:ea typeface="+mn-lt"/>
                <a:cs typeface="+mn-lt"/>
              </a:rPr>
              <a:t> case</a:t>
            </a:r>
            <a:r>
              <a:rPr lang="en-US" sz="2800" b="1" i="1" dirty="0">
                <a:latin typeface="Comic Sans MS"/>
                <a:ea typeface="+mn-lt"/>
                <a:cs typeface="+mn-lt"/>
              </a:rPr>
              <a:t>?</a:t>
            </a:r>
            <a:endParaRPr lang="en-US" b="1" i="1" dirty="0">
              <a:latin typeface="Comic Sans M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31BB32-663E-02E3-CE77-C1736CAE1055}"/>
              </a:ext>
            </a:extLst>
          </p:cNvPr>
          <p:cNvSpPr txBox="1"/>
          <p:nvPr/>
        </p:nvSpPr>
        <p:spPr>
          <a:xfrm>
            <a:off x="603302" y="5179408"/>
            <a:ext cx="8034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>
                <a:latin typeface="Arial" panose="020B0604020202020204" pitchFamily="34" charset="0"/>
                <a:cs typeface="Arial" panose="020B0604020202020204" pitchFamily="34" charset="0"/>
              </a:rPr>
              <a:t>SLE: </a:t>
            </a:r>
            <a:r>
              <a:rPr lang="fr-CA" sz="2800" dirty="0" err="1">
                <a:latin typeface="Arial" panose="020B0604020202020204" pitchFamily="34" charset="0"/>
                <a:cs typeface="Arial" panose="020B0604020202020204" pitchFamily="34" charset="0"/>
              </a:rPr>
              <a:t>Vitreal</a:t>
            </a:r>
            <a:r>
              <a:rPr lang="fr-CA" sz="2800" dirty="0">
                <a:latin typeface="Arial" panose="020B0604020202020204" pitchFamily="34" charset="0"/>
                <a:cs typeface="Arial" panose="020B0604020202020204" pitchFamily="34" charset="0"/>
              </a:rPr>
              <a:t> air-</a:t>
            </a:r>
            <a:r>
              <a:rPr lang="fr-CA" sz="2800" dirty="0" err="1">
                <a:latin typeface="Arial" panose="020B0604020202020204" pitchFamily="34" charset="0"/>
                <a:cs typeface="Arial" panose="020B0604020202020204" pitchFamily="34" charset="0"/>
              </a:rPr>
              <a:t>bubble</a:t>
            </a:r>
            <a:r>
              <a:rPr lang="fr-CA" sz="2800" dirty="0">
                <a:latin typeface="Arial" panose="020B0604020202020204" pitchFamily="34" charset="0"/>
                <a:cs typeface="Arial" panose="020B0604020202020204" pitchFamily="34" charset="0"/>
              </a:rPr>
              <a:t> at about 40% total volume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BC6E6CFF-0C2A-E63F-4A41-F4AD7562B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646491"/>
              </p:ext>
            </p:extLst>
          </p:nvPr>
        </p:nvGraphicFramePr>
        <p:xfrm>
          <a:off x="1948671" y="3378220"/>
          <a:ext cx="812799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3251678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9882672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96604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ET 16 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9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ET 10 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ET 16 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ET 20 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ET 16 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921945"/>
                  </a:ext>
                </a:extLst>
              </a:tr>
            </a:tbl>
          </a:graphicData>
        </a:graphic>
      </p:graphicFrame>
      <p:sp>
        <p:nvSpPr>
          <p:cNvPr id="6" name="ZoneTexte 4">
            <a:extLst>
              <a:ext uri="{FF2B5EF4-FFF2-40B4-BE49-F238E27FC236}">
                <a16:creationId xmlns:a16="http://schemas.microsoft.com/office/drawing/2014/main" id="{5AED86CF-A5AB-6A01-BC70-4F65424078B6}"/>
              </a:ext>
            </a:extLst>
          </p:cNvPr>
          <p:cNvSpPr txBox="1"/>
          <p:nvPr/>
        </p:nvSpPr>
        <p:spPr>
          <a:xfrm>
            <a:off x="4759814" y="4779948"/>
            <a:ext cx="1167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E’T 10PD</a:t>
            </a:r>
          </a:p>
        </p:txBody>
      </p:sp>
      <p:pic>
        <p:nvPicPr>
          <p:cNvPr id="33" name="Audio 32">
            <a:hlinkClick r:id="" action="ppaction://media"/>
            <a:extLst>
              <a:ext uri="{FF2B5EF4-FFF2-40B4-BE49-F238E27FC236}">
                <a16:creationId xmlns:a16="http://schemas.microsoft.com/office/drawing/2014/main" id="{0D0ECE9C-61BC-2129-9FCD-95596A19D9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683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18"/>
    </mc:Choice>
    <mc:Fallback xmlns="">
      <p:transition spd="slow" advTm="53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3CBA3-6737-1987-23BA-F787FC924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What’s</a:t>
            </a:r>
            <a:r>
              <a:rPr lang="fr-FR" dirty="0"/>
              <a:t> the </a:t>
            </a:r>
            <a:r>
              <a:rPr lang="fr-FR" dirty="0" err="1"/>
              <a:t>differential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308ED9-127F-24E3-33CE-ACD1ED2EF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60" y="1704062"/>
            <a:ext cx="6820529" cy="40795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b="1" dirty="0"/>
              <a:t>The nerve : </a:t>
            </a:r>
            <a:r>
              <a:rPr lang="fr-CA" b="1" dirty="0" err="1"/>
              <a:t>left</a:t>
            </a:r>
            <a:r>
              <a:rPr lang="fr-CA" b="1" dirty="0"/>
              <a:t> abducens nerve</a:t>
            </a:r>
          </a:p>
          <a:p>
            <a:r>
              <a:rPr lang="fr-CA" dirty="0" err="1"/>
              <a:t>Microvascular</a:t>
            </a:r>
            <a:r>
              <a:rPr lang="fr-CA" dirty="0"/>
              <a:t> 6</a:t>
            </a:r>
            <a:r>
              <a:rPr lang="fr-CA" baseline="30000" dirty="0"/>
              <a:t>th</a:t>
            </a:r>
            <a:r>
              <a:rPr lang="fr-CA" dirty="0"/>
              <a:t> nerve </a:t>
            </a:r>
            <a:r>
              <a:rPr lang="fr-CA" dirty="0" err="1"/>
              <a:t>palsy</a:t>
            </a:r>
            <a:endParaRPr lang="fr-CA" dirty="0"/>
          </a:p>
          <a:p>
            <a:r>
              <a:rPr lang="fr-CA" dirty="0" err="1"/>
              <a:t>Demyelinating</a:t>
            </a:r>
            <a:r>
              <a:rPr lang="fr-CA" dirty="0"/>
              <a:t> process </a:t>
            </a:r>
          </a:p>
          <a:p>
            <a:r>
              <a:rPr lang="fr-CA" dirty="0" err="1">
                <a:latin typeface="Arial"/>
                <a:cs typeface="Arial"/>
              </a:rPr>
              <a:t>Elevated</a:t>
            </a:r>
            <a:r>
              <a:rPr lang="fr-CA" dirty="0">
                <a:latin typeface="Arial"/>
                <a:cs typeface="Arial"/>
              </a:rPr>
              <a:t> </a:t>
            </a:r>
            <a:r>
              <a:rPr lang="fr-CA" dirty="0" err="1">
                <a:latin typeface="Arial"/>
                <a:cs typeface="Arial"/>
              </a:rPr>
              <a:t>intracranial</a:t>
            </a:r>
            <a:r>
              <a:rPr lang="fr-CA" dirty="0">
                <a:latin typeface="Arial"/>
                <a:cs typeface="Arial"/>
              </a:rPr>
              <a:t> pressure</a:t>
            </a:r>
          </a:p>
          <a:p>
            <a:r>
              <a:rPr lang="fr-CA" sz="2800" dirty="0">
                <a:latin typeface="Arial"/>
                <a:cs typeface="Arial"/>
              </a:rPr>
              <a:t>Inflammation : </a:t>
            </a:r>
            <a:r>
              <a:rPr lang="fr-CA" sz="2800" dirty="0" err="1">
                <a:latin typeface="Arial"/>
                <a:cs typeface="Arial"/>
              </a:rPr>
              <a:t>sarcoidosis</a:t>
            </a:r>
            <a:endParaRPr lang="fr-FR" dirty="0"/>
          </a:p>
          <a:p>
            <a:r>
              <a:rPr lang="fr-CA" sz="2800" dirty="0">
                <a:latin typeface="Arial"/>
                <a:cs typeface="Arial"/>
              </a:rPr>
              <a:t>Infection: </a:t>
            </a:r>
            <a:r>
              <a:rPr lang="fr-CA" sz="2800" dirty="0" err="1">
                <a:latin typeface="Arial"/>
                <a:cs typeface="Arial"/>
              </a:rPr>
              <a:t>abcess</a:t>
            </a:r>
            <a:r>
              <a:rPr lang="fr-CA" sz="2800" dirty="0">
                <a:latin typeface="Arial"/>
                <a:cs typeface="Arial"/>
              </a:rPr>
              <a:t>, </a:t>
            </a:r>
            <a:r>
              <a:rPr lang="fr-CA" sz="2800" dirty="0" err="1">
                <a:latin typeface="Arial"/>
                <a:cs typeface="Arial"/>
              </a:rPr>
              <a:t>meningitis</a:t>
            </a:r>
            <a:endParaRPr lang="fr-FR" dirty="0">
              <a:latin typeface="Calibri"/>
              <a:cs typeface="Calibri"/>
            </a:endParaRPr>
          </a:p>
          <a:p>
            <a:r>
              <a:rPr lang="fr-CA" dirty="0">
                <a:latin typeface="Arial"/>
                <a:cs typeface="Arial"/>
              </a:rPr>
              <a:t>Tumoral : </a:t>
            </a:r>
            <a:r>
              <a:rPr lang="fr-CA" dirty="0" err="1">
                <a:latin typeface="Arial"/>
                <a:cs typeface="Arial"/>
              </a:rPr>
              <a:t>lymphoma</a:t>
            </a:r>
            <a:r>
              <a:rPr lang="fr-CA" dirty="0">
                <a:latin typeface="Arial"/>
                <a:cs typeface="Arial"/>
              </a:rPr>
              <a:t>, </a:t>
            </a:r>
            <a:r>
              <a:rPr lang="fr-CA" dirty="0" err="1">
                <a:latin typeface="Arial"/>
                <a:cs typeface="Arial"/>
              </a:rPr>
              <a:t>pituitary</a:t>
            </a:r>
            <a:r>
              <a:rPr lang="fr-CA" dirty="0">
                <a:latin typeface="Arial"/>
                <a:cs typeface="Arial"/>
              </a:rPr>
              <a:t> </a:t>
            </a:r>
            <a:r>
              <a:rPr lang="fr-CA" dirty="0" err="1">
                <a:latin typeface="Arial"/>
                <a:cs typeface="Arial"/>
              </a:rPr>
              <a:t>apoplexy</a:t>
            </a:r>
            <a:endParaRPr lang="fr-FR" dirty="0">
              <a:latin typeface="Calibri"/>
              <a:cs typeface="Calibri"/>
            </a:endParaRPr>
          </a:p>
          <a:p>
            <a:r>
              <a:rPr lang="fr-CA" dirty="0" err="1"/>
              <a:t>Myasthenia</a:t>
            </a:r>
            <a:r>
              <a:rPr lang="fr-CA" dirty="0"/>
              <a:t> gravis</a:t>
            </a:r>
          </a:p>
          <a:p>
            <a:endParaRPr lang="fr-CA" dirty="0" err="1"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A3C20E-9132-F4AE-2015-6AD7E03C18D8}"/>
              </a:ext>
            </a:extLst>
          </p:cNvPr>
          <p:cNvSpPr txBox="1"/>
          <p:nvPr/>
        </p:nvSpPr>
        <p:spPr>
          <a:xfrm>
            <a:off x="8049490" y="2216729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13079F1-DDBF-278B-5D1A-CF6209A730DE}"/>
              </a:ext>
            </a:extLst>
          </p:cNvPr>
          <p:cNvSpPr txBox="1">
            <a:spLocks/>
          </p:cNvSpPr>
          <p:nvPr/>
        </p:nvSpPr>
        <p:spPr>
          <a:xfrm>
            <a:off x="6343813" y="1730938"/>
            <a:ext cx="5978236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b="1" dirty="0"/>
              <a:t>The muscle : </a:t>
            </a:r>
            <a:r>
              <a:rPr lang="fr-CA" b="1" dirty="0" err="1"/>
              <a:t>left</a:t>
            </a:r>
            <a:r>
              <a:rPr lang="fr-CA" b="1" dirty="0"/>
              <a:t> </a:t>
            </a:r>
            <a:r>
              <a:rPr lang="fr-CA" b="1" dirty="0" err="1"/>
              <a:t>lateral</a:t>
            </a:r>
            <a:r>
              <a:rPr lang="fr-CA" b="1" dirty="0"/>
              <a:t> </a:t>
            </a:r>
            <a:r>
              <a:rPr lang="fr-CA" b="1" dirty="0" err="1"/>
              <a:t>rectus</a:t>
            </a:r>
            <a:endParaRPr lang="fr-CA" b="1" dirty="0"/>
          </a:p>
          <a:p>
            <a:r>
              <a:rPr lang="fr-CA" dirty="0" err="1"/>
              <a:t>Traumatic</a:t>
            </a:r>
            <a:endParaRPr lang="fr-CA" dirty="0"/>
          </a:p>
          <a:p>
            <a:r>
              <a:rPr lang="fr-CA" dirty="0" err="1"/>
              <a:t>Idiopathic</a:t>
            </a:r>
            <a:r>
              <a:rPr lang="fr-CA" dirty="0"/>
              <a:t> orbital inflammation		 (orbital </a:t>
            </a:r>
            <a:r>
              <a:rPr lang="fr-CA" dirty="0" err="1"/>
              <a:t>pseudotumor</a:t>
            </a:r>
            <a:r>
              <a:rPr lang="fr-CA" dirty="0"/>
              <a:t>)</a:t>
            </a:r>
            <a:endParaRPr lang="fr-CA" sz="2400" dirty="0"/>
          </a:p>
          <a:p>
            <a:r>
              <a:rPr lang="fr-CA" dirty="0" err="1"/>
              <a:t>Thyroid</a:t>
            </a:r>
            <a:r>
              <a:rPr lang="fr-CA" dirty="0"/>
              <a:t> </a:t>
            </a:r>
            <a:r>
              <a:rPr lang="fr-CA" dirty="0" err="1"/>
              <a:t>eye</a:t>
            </a:r>
            <a:r>
              <a:rPr lang="fr-CA" dirty="0"/>
              <a:t> </a:t>
            </a:r>
            <a:r>
              <a:rPr lang="fr-CA" dirty="0" err="1"/>
              <a:t>disease</a:t>
            </a:r>
            <a:endParaRPr lang="fr-CA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847FB97D-1F18-EE91-7101-80D4FF2837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167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51"/>
    </mc:Choice>
    <mc:Fallback xmlns="">
      <p:transition spd="slow" advTm="60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3CBA3-6737-1987-23BA-F787FC924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What’s</a:t>
            </a:r>
            <a:r>
              <a:rPr lang="fr-FR" dirty="0"/>
              <a:t> the </a:t>
            </a:r>
            <a:r>
              <a:rPr lang="fr-FR" dirty="0" err="1"/>
              <a:t>differential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308ED9-127F-24E3-33CE-ACD1ED2EF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60" y="1704062"/>
            <a:ext cx="6820529" cy="40795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b="1" dirty="0"/>
              <a:t>The nerve : </a:t>
            </a:r>
            <a:r>
              <a:rPr lang="fr-CA" b="1" dirty="0" err="1"/>
              <a:t>paralytic</a:t>
            </a:r>
            <a:endParaRPr lang="fr-CA" b="1" dirty="0"/>
          </a:p>
          <a:p>
            <a:r>
              <a:rPr lang="fr-CA" dirty="0" err="1"/>
              <a:t>Microvascular</a:t>
            </a:r>
            <a:r>
              <a:rPr lang="fr-CA" dirty="0"/>
              <a:t> 6</a:t>
            </a:r>
            <a:r>
              <a:rPr lang="fr-CA" baseline="30000" dirty="0"/>
              <a:t>th</a:t>
            </a:r>
            <a:r>
              <a:rPr lang="fr-CA" dirty="0"/>
              <a:t> nerve </a:t>
            </a:r>
            <a:r>
              <a:rPr lang="fr-CA" dirty="0" err="1"/>
              <a:t>palsy</a:t>
            </a:r>
            <a:endParaRPr lang="fr-CA" dirty="0"/>
          </a:p>
          <a:p>
            <a:r>
              <a:rPr lang="fr-CA" dirty="0" err="1"/>
              <a:t>Demyelinating</a:t>
            </a:r>
            <a:r>
              <a:rPr lang="fr-CA" dirty="0"/>
              <a:t> process </a:t>
            </a:r>
          </a:p>
          <a:p>
            <a:r>
              <a:rPr lang="fr-CA" dirty="0" err="1"/>
              <a:t>Myasthenia</a:t>
            </a:r>
            <a:r>
              <a:rPr lang="fr-CA" dirty="0"/>
              <a:t> gravis</a:t>
            </a:r>
          </a:p>
          <a:p>
            <a:r>
              <a:rPr lang="fr-CA" dirty="0" err="1">
                <a:latin typeface="Arial"/>
                <a:cs typeface="Arial"/>
              </a:rPr>
              <a:t>Elevated</a:t>
            </a:r>
            <a:r>
              <a:rPr lang="fr-CA" dirty="0">
                <a:latin typeface="Arial"/>
                <a:cs typeface="Arial"/>
              </a:rPr>
              <a:t> </a:t>
            </a:r>
            <a:r>
              <a:rPr lang="fr-CA" dirty="0" err="1">
                <a:latin typeface="Arial"/>
                <a:cs typeface="Arial"/>
              </a:rPr>
              <a:t>intracranial</a:t>
            </a:r>
            <a:r>
              <a:rPr lang="fr-CA" dirty="0">
                <a:latin typeface="Arial"/>
                <a:cs typeface="Arial"/>
              </a:rPr>
              <a:t> pressure</a:t>
            </a:r>
          </a:p>
          <a:p>
            <a:r>
              <a:rPr lang="fr-CA" sz="2800" dirty="0">
                <a:latin typeface="Arial"/>
                <a:cs typeface="Arial"/>
              </a:rPr>
              <a:t>Inflammation : </a:t>
            </a:r>
            <a:r>
              <a:rPr lang="fr-CA" sz="2800" dirty="0" err="1">
                <a:latin typeface="Arial"/>
                <a:cs typeface="Arial"/>
              </a:rPr>
              <a:t>sarcoidosis</a:t>
            </a:r>
            <a:endParaRPr lang="fr-FR" dirty="0"/>
          </a:p>
          <a:p>
            <a:r>
              <a:rPr lang="fr-CA" sz="2800" dirty="0">
                <a:latin typeface="Arial"/>
                <a:cs typeface="Arial"/>
              </a:rPr>
              <a:t>Infection: </a:t>
            </a:r>
            <a:r>
              <a:rPr lang="fr-CA" sz="2800" dirty="0" err="1">
                <a:latin typeface="Arial"/>
                <a:cs typeface="Arial"/>
              </a:rPr>
              <a:t>abcess</a:t>
            </a:r>
            <a:r>
              <a:rPr lang="fr-CA" sz="2800" dirty="0">
                <a:latin typeface="Arial"/>
                <a:cs typeface="Arial"/>
              </a:rPr>
              <a:t>, </a:t>
            </a:r>
            <a:r>
              <a:rPr lang="fr-CA" sz="2800" dirty="0" err="1">
                <a:latin typeface="Arial"/>
                <a:cs typeface="Arial"/>
              </a:rPr>
              <a:t>meningitis</a:t>
            </a:r>
            <a:endParaRPr lang="fr-FR" dirty="0">
              <a:latin typeface="Calibri"/>
              <a:cs typeface="Calibri"/>
            </a:endParaRPr>
          </a:p>
          <a:p>
            <a:r>
              <a:rPr lang="fr-CA" sz="2800" dirty="0">
                <a:latin typeface="Arial"/>
                <a:cs typeface="Arial"/>
              </a:rPr>
              <a:t>Tumoral : </a:t>
            </a:r>
            <a:r>
              <a:rPr lang="fr-CA" sz="2800" dirty="0" err="1">
                <a:latin typeface="Arial"/>
                <a:cs typeface="Arial"/>
              </a:rPr>
              <a:t>lymphoma</a:t>
            </a:r>
            <a:r>
              <a:rPr lang="fr-CA" sz="2800" dirty="0">
                <a:latin typeface="Arial"/>
                <a:cs typeface="Arial"/>
              </a:rPr>
              <a:t>, </a:t>
            </a:r>
            <a:r>
              <a:rPr lang="fr-CA" sz="2800" dirty="0" err="1">
                <a:latin typeface="Arial"/>
                <a:cs typeface="Arial"/>
              </a:rPr>
              <a:t>pituitary</a:t>
            </a:r>
            <a:r>
              <a:rPr lang="fr-CA" sz="2800" dirty="0">
                <a:latin typeface="Arial"/>
                <a:cs typeface="Arial"/>
              </a:rPr>
              <a:t> </a:t>
            </a:r>
            <a:r>
              <a:rPr lang="fr-CA" sz="2800" dirty="0" err="1">
                <a:latin typeface="Arial"/>
                <a:cs typeface="Arial"/>
              </a:rPr>
              <a:t>apoplexy</a:t>
            </a:r>
            <a:endParaRPr lang="fr-FR" dirty="0">
              <a:latin typeface="Calibri"/>
              <a:cs typeface="Calibri"/>
            </a:endParaRPr>
          </a:p>
          <a:p>
            <a:endParaRPr lang="fr-CA" dirty="0" err="1">
              <a:cs typeface="Arial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A3C20E-9132-F4AE-2015-6AD7E03C18D8}"/>
              </a:ext>
            </a:extLst>
          </p:cNvPr>
          <p:cNvSpPr txBox="1"/>
          <p:nvPr/>
        </p:nvSpPr>
        <p:spPr>
          <a:xfrm>
            <a:off x="8049490" y="2216729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13079F1-DDBF-278B-5D1A-CF6209A730DE}"/>
              </a:ext>
            </a:extLst>
          </p:cNvPr>
          <p:cNvSpPr txBox="1">
            <a:spLocks/>
          </p:cNvSpPr>
          <p:nvPr/>
        </p:nvSpPr>
        <p:spPr>
          <a:xfrm>
            <a:off x="6343813" y="1730938"/>
            <a:ext cx="5978236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b="1" dirty="0"/>
              <a:t>The muscle : </a:t>
            </a:r>
            <a:r>
              <a:rPr lang="fr-CA" b="1" dirty="0" err="1"/>
              <a:t>typically</a:t>
            </a:r>
            <a:r>
              <a:rPr lang="fr-CA" b="1" dirty="0"/>
              <a:t> restrictive</a:t>
            </a:r>
          </a:p>
          <a:p>
            <a:r>
              <a:rPr lang="fr-CA" dirty="0" err="1"/>
              <a:t>Idiopathic</a:t>
            </a:r>
            <a:r>
              <a:rPr lang="fr-CA" dirty="0"/>
              <a:t> orbital inflammation		 (orbital </a:t>
            </a:r>
            <a:r>
              <a:rPr lang="fr-CA" dirty="0" err="1"/>
              <a:t>pseudotumor</a:t>
            </a:r>
            <a:r>
              <a:rPr lang="fr-CA" dirty="0"/>
              <a:t>)</a:t>
            </a:r>
            <a:endParaRPr lang="fr-CA" sz="2400" dirty="0"/>
          </a:p>
          <a:p>
            <a:r>
              <a:rPr lang="fr-CA" dirty="0" err="1"/>
              <a:t>Thyroid</a:t>
            </a:r>
            <a:r>
              <a:rPr lang="fr-CA" dirty="0"/>
              <a:t> </a:t>
            </a:r>
            <a:r>
              <a:rPr lang="fr-CA" dirty="0" err="1"/>
              <a:t>eye</a:t>
            </a:r>
            <a:r>
              <a:rPr lang="fr-CA" dirty="0"/>
              <a:t> </a:t>
            </a:r>
            <a:r>
              <a:rPr lang="fr-CA" dirty="0" err="1"/>
              <a:t>disease</a:t>
            </a:r>
            <a:endParaRPr lang="fr-CA" dirty="0"/>
          </a:p>
          <a:p>
            <a:r>
              <a:rPr lang="fr-CA" dirty="0" err="1"/>
              <a:t>Traumatic</a:t>
            </a:r>
            <a:endParaRPr lang="fr-CA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6F1BF37-91E1-05A4-684C-A8B018BD5DE0}"/>
              </a:ext>
            </a:extLst>
          </p:cNvPr>
          <p:cNvSpPr txBox="1"/>
          <p:nvPr/>
        </p:nvSpPr>
        <p:spPr>
          <a:xfrm>
            <a:off x="5270494" y="5823870"/>
            <a:ext cx="6743531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How can you differentiate a paralytic versus a restrictive cause?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DB8974F2-B990-8C6C-CAC2-6E0878E30F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215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35"/>
    </mc:Choice>
    <mc:Fallback xmlns="">
      <p:transition spd="slow" advTm="14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B4F7F5-34F7-1008-DADA-51709272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Restrictive vs </a:t>
            </a:r>
            <a:r>
              <a:rPr lang="fr-FR" dirty="0" err="1"/>
              <a:t>paralytic</a:t>
            </a:r>
            <a:endParaRPr lang="fr-FR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DEBE2B-4699-4960-CA77-ED448D36F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107735"/>
              </p:ext>
            </p:extLst>
          </p:nvPr>
        </p:nvGraphicFramePr>
        <p:xfrm>
          <a:off x="414272" y="1690688"/>
          <a:ext cx="5942766" cy="365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922">
                  <a:extLst>
                    <a:ext uri="{9D8B030D-6E8A-4147-A177-3AD203B41FA5}">
                      <a16:colId xmlns:a16="http://schemas.microsoft.com/office/drawing/2014/main" val="1571103020"/>
                    </a:ext>
                  </a:extLst>
                </a:gridCol>
                <a:gridCol w="1980922">
                  <a:extLst>
                    <a:ext uri="{9D8B030D-6E8A-4147-A177-3AD203B41FA5}">
                      <a16:colId xmlns:a16="http://schemas.microsoft.com/office/drawing/2014/main" val="1997062335"/>
                    </a:ext>
                  </a:extLst>
                </a:gridCol>
                <a:gridCol w="1980922">
                  <a:extLst>
                    <a:ext uri="{9D8B030D-6E8A-4147-A177-3AD203B41FA5}">
                      <a16:colId xmlns:a16="http://schemas.microsoft.com/office/drawing/2014/main" val="939623608"/>
                    </a:ext>
                  </a:extLst>
                </a:gridCol>
              </a:tblGrid>
              <a:tr h="731161">
                <a:tc>
                  <a:txBody>
                    <a:bodyPr/>
                    <a:lstStyle/>
                    <a:p>
                      <a:pPr algn="ctr"/>
                      <a:endParaRPr lang="en-C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Paralytic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Restrictive</a:t>
                      </a:r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8374040"/>
                  </a:ext>
                </a:extLst>
              </a:tr>
              <a:tr h="73116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Forced duction</a:t>
                      </a:r>
                      <a:endParaRPr lang="en-C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Positive</a:t>
                      </a:r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115558"/>
                  </a:ext>
                </a:extLst>
              </a:tr>
              <a:tr h="73116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Saccadic velocity</a:t>
                      </a:r>
                      <a:endParaRPr lang="en-C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Reduced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 (up to the restriction point)</a:t>
                      </a:r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480681"/>
                  </a:ext>
                </a:extLst>
              </a:tr>
              <a:tr h="73116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Pain on eye movement</a:t>
                      </a:r>
                      <a:endParaRPr lang="en-CA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No to variable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err="1"/>
                        <a:t>Often</a:t>
                      </a:r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6687901"/>
                  </a:ext>
                </a:extLst>
              </a:tr>
              <a:tr h="73116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Duction vs version</a:t>
                      </a:r>
                      <a:endParaRPr lang="en-CA" b="1" dirty="0"/>
                    </a:p>
                    <a:p>
                      <a:pPr algn="ctr"/>
                      <a:r>
                        <a:rPr lang="en-CA" b="1" dirty="0"/>
                        <a:t>Range of motion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Duction </a:t>
                      </a:r>
                      <a:r>
                        <a:rPr lang="fr-CA" dirty="0"/>
                        <a:t>&gt; Version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Duction = version</a:t>
                      </a:r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9980139"/>
                  </a:ext>
                </a:extLst>
              </a:tr>
            </a:tbl>
          </a:graphicData>
        </a:graphic>
      </p:graphicFrame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E71861A-CBA2-A3E7-8E87-4AD8850A1A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191" name="Picture 1190">
            <a:extLst>
              <a:ext uri="{FF2B5EF4-FFF2-40B4-BE49-F238E27FC236}">
                <a16:creationId xmlns:a16="http://schemas.microsoft.com/office/drawing/2014/main" id="{043C1D90-6171-707C-41C3-78204183D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690" y="1503401"/>
            <a:ext cx="5087038" cy="36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1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064"/>
    </mc:Choice>
    <mc:Fallback>
      <p:transition spd="slow" advTm="48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18E05-4AAB-A443-8030-3384F9B7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Work-up </a:t>
            </a:r>
            <a:r>
              <a:rPr lang="fr-FR" dirty="0" err="1"/>
              <a:t>needed</a:t>
            </a:r>
            <a:r>
              <a:rPr lang="fr-FR" dirty="0"/>
              <a:t> in </a:t>
            </a:r>
            <a:r>
              <a:rPr lang="fr-FR" dirty="0" err="1"/>
              <a:t>sixth</a:t>
            </a:r>
            <a:r>
              <a:rPr lang="fr-FR" dirty="0"/>
              <a:t> nerve </a:t>
            </a:r>
            <a:r>
              <a:rPr lang="fr-FR" dirty="0" err="1"/>
              <a:t>palsy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5CE58-A276-3512-B67E-CE8AF7F40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124" y="1685512"/>
            <a:ext cx="11463752" cy="3820766"/>
          </a:xfrm>
        </p:spPr>
        <p:txBody>
          <a:bodyPr/>
          <a:lstStyle/>
          <a:p>
            <a:r>
              <a:rPr lang="fr-FR" dirty="0"/>
              <a:t>Basic : CBC, TSH, Erythrocyte </a:t>
            </a:r>
            <a:r>
              <a:rPr lang="fr-FR" dirty="0" err="1"/>
              <a:t>sedimentation</a:t>
            </a:r>
            <a:r>
              <a:rPr lang="fr-FR" dirty="0"/>
              <a:t> rate, C-</a:t>
            </a:r>
            <a:r>
              <a:rPr lang="fr-FR" dirty="0" err="1"/>
              <a:t>Reactive</a:t>
            </a:r>
            <a:r>
              <a:rPr lang="fr-FR" dirty="0"/>
              <a:t> </a:t>
            </a:r>
            <a:r>
              <a:rPr lang="fr-FR" dirty="0" err="1"/>
              <a:t>protein</a:t>
            </a:r>
            <a:r>
              <a:rPr lang="fr-FR" dirty="0"/>
              <a:t>, </a:t>
            </a:r>
            <a:r>
              <a:rPr lang="fr-FR" dirty="0" err="1"/>
              <a:t>acetylcholine</a:t>
            </a:r>
            <a:r>
              <a:rPr lang="fr-FR" dirty="0"/>
              <a:t> </a:t>
            </a:r>
            <a:r>
              <a:rPr lang="fr-FR" dirty="0" err="1"/>
              <a:t>receptor</a:t>
            </a:r>
            <a:r>
              <a:rPr lang="fr-FR" dirty="0"/>
              <a:t> </a:t>
            </a:r>
            <a:r>
              <a:rPr lang="fr-FR" dirty="0" err="1"/>
              <a:t>antibody</a:t>
            </a:r>
            <a:r>
              <a:rPr lang="fr-FR" dirty="0"/>
              <a:t> </a:t>
            </a:r>
          </a:p>
          <a:p>
            <a:r>
              <a:rPr lang="fr-FR" dirty="0"/>
              <a:t>Basic </a:t>
            </a:r>
            <a:r>
              <a:rPr lang="fr-FR" dirty="0" err="1"/>
              <a:t>risk</a:t>
            </a:r>
            <a:r>
              <a:rPr lang="fr-FR" dirty="0"/>
              <a:t> </a:t>
            </a:r>
            <a:r>
              <a:rPr lang="fr-FR" dirty="0" err="1"/>
              <a:t>factors</a:t>
            </a:r>
            <a:r>
              <a:rPr lang="fr-FR" dirty="0"/>
              <a:t> : </a:t>
            </a:r>
            <a:r>
              <a:rPr lang="fr-FR" dirty="0" err="1"/>
              <a:t>Diabetes</a:t>
            </a:r>
            <a:r>
              <a:rPr lang="fr-FR" dirty="0"/>
              <a:t> screening</a:t>
            </a:r>
            <a:r>
              <a:rPr lang="en-US" dirty="0"/>
              <a:t>, Blood pressure, lipid panel</a:t>
            </a:r>
            <a:endParaRPr lang="fr-CA" dirty="0"/>
          </a:p>
          <a:p>
            <a:r>
              <a:rPr lang="fr-CA" dirty="0"/>
              <a:t>As </a:t>
            </a:r>
            <a:r>
              <a:rPr lang="fr-CA" dirty="0" err="1"/>
              <a:t>needed</a:t>
            </a:r>
            <a:r>
              <a:rPr lang="fr-CA" dirty="0"/>
              <a:t> : Syphilis </a:t>
            </a:r>
            <a:r>
              <a:rPr lang="fr-CA" dirty="0" err="1"/>
              <a:t>testing</a:t>
            </a:r>
            <a:r>
              <a:rPr lang="fr-CA" dirty="0"/>
              <a:t>, Lyme, ANA, ACE</a:t>
            </a:r>
          </a:p>
          <a:p>
            <a:endParaRPr lang="fr-CA" dirty="0"/>
          </a:p>
          <a:p>
            <a:r>
              <a:rPr lang="fr-FR" dirty="0"/>
              <a:t>Brain </a:t>
            </a:r>
            <a:r>
              <a:rPr lang="fr-FR" dirty="0" err="1"/>
              <a:t>imaging</a:t>
            </a:r>
            <a:endParaRPr lang="fr-FR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781A354-25A2-C607-3891-47672508A2AD}"/>
              </a:ext>
            </a:extLst>
          </p:cNvPr>
          <p:cNvSpPr txBox="1"/>
          <p:nvPr/>
        </p:nvSpPr>
        <p:spPr>
          <a:xfrm>
            <a:off x="5226571" y="3821570"/>
            <a:ext cx="6412181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When can we omit brain imaging in an acute 6</a:t>
            </a:r>
            <a:r>
              <a:rPr lang="en-US" sz="2800" b="1" baseline="30000" dirty="0">
                <a:latin typeface="Comic Sans MS" panose="030F0702030302020204" pitchFamily="66" charset="0"/>
              </a:rPr>
              <a:t>th</a:t>
            </a:r>
            <a:r>
              <a:rPr lang="en-US" sz="2800" b="1" dirty="0">
                <a:latin typeface="Comic Sans MS" panose="030F0702030302020204" pitchFamily="66" charset="0"/>
              </a:rPr>
              <a:t> nerve palsy ?</a:t>
            </a:r>
          </a:p>
        </p:txBody>
      </p:sp>
      <p:pic>
        <p:nvPicPr>
          <p:cNvPr id="57" name="Audio 56">
            <a:hlinkClick r:id="" action="ppaction://media"/>
            <a:extLst>
              <a:ext uri="{FF2B5EF4-FFF2-40B4-BE49-F238E27FC236}">
                <a16:creationId xmlns:a16="http://schemas.microsoft.com/office/drawing/2014/main" id="{BE842075-5C9C-F716-A3C6-E191E237278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038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59"/>
    </mc:Choice>
    <mc:Fallback xmlns="">
      <p:transition spd="slow" advTm="44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18E05-4AAB-A443-8030-3384F9B7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Work-up </a:t>
            </a:r>
            <a:r>
              <a:rPr lang="fr-FR" dirty="0" err="1"/>
              <a:t>needed</a:t>
            </a:r>
            <a:r>
              <a:rPr lang="fr-FR" dirty="0"/>
              <a:t> ?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781A354-25A2-C607-3891-47672508A2AD}"/>
              </a:ext>
            </a:extLst>
          </p:cNvPr>
          <p:cNvSpPr txBox="1"/>
          <p:nvPr/>
        </p:nvSpPr>
        <p:spPr>
          <a:xfrm>
            <a:off x="5226571" y="3821570"/>
            <a:ext cx="6412181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When can we omit brain imaging in an acute 6</a:t>
            </a:r>
            <a:r>
              <a:rPr lang="en-US" sz="2800" b="1" baseline="30000" dirty="0">
                <a:latin typeface="Comic Sans MS" panose="030F0702030302020204" pitchFamily="66" charset="0"/>
              </a:rPr>
              <a:t>th</a:t>
            </a:r>
            <a:r>
              <a:rPr lang="en-US" sz="2800" b="1" dirty="0">
                <a:latin typeface="Comic Sans MS" panose="030F0702030302020204" pitchFamily="66" charset="0"/>
              </a:rPr>
              <a:t> nerve palsy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6049D-D370-64CC-58CD-2C834208C28B}"/>
              </a:ext>
            </a:extLst>
          </p:cNvPr>
          <p:cNvSpPr txBox="1"/>
          <p:nvPr/>
        </p:nvSpPr>
        <p:spPr>
          <a:xfrm>
            <a:off x="5226571" y="4906113"/>
            <a:ext cx="6278792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-acute, isolated and non-traumatic</a:t>
            </a:r>
          </a:p>
          <a:p>
            <a:r>
              <a:rPr lang="en-US" sz="2000" dirty="0"/>
              <a:t>-older </a:t>
            </a:r>
            <a:r>
              <a:rPr lang="fr-CA" sz="2000" dirty="0"/>
              <a:t>&gt; </a:t>
            </a:r>
            <a:r>
              <a:rPr lang="en-US" sz="2000" dirty="0"/>
              <a:t>than 50 </a:t>
            </a:r>
            <a:r>
              <a:rPr lang="en-US" sz="2000" dirty="0" err="1"/>
              <a:t>yo</a:t>
            </a:r>
            <a:r>
              <a:rPr lang="en-US" sz="2000" dirty="0"/>
              <a:t> with </a:t>
            </a:r>
            <a:r>
              <a:rPr lang="en-US" sz="2000" dirty="0" err="1"/>
              <a:t>vasculopathic</a:t>
            </a:r>
            <a:r>
              <a:rPr lang="en-US" sz="2000" dirty="0"/>
              <a:t> risk factor</a:t>
            </a:r>
          </a:p>
          <a:p>
            <a:r>
              <a:rPr lang="en-CA" sz="2000" dirty="0"/>
              <a:t>-no past medical history of malignancy</a:t>
            </a:r>
          </a:p>
          <a:p>
            <a:r>
              <a:rPr lang="en-CA" sz="2000" dirty="0"/>
              <a:t>-resolution or marked improvement after 3 months 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700D71E-11B1-F030-6ADA-E02388B92841}"/>
              </a:ext>
            </a:extLst>
          </p:cNvPr>
          <p:cNvCxnSpPr/>
          <p:nvPr/>
        </p:nvCxnSpPr>
        <p:spPr>
          <a:xfrm>
            <a:off x="5049328" y="4840856"/>
            <a:ext cx="6751607" cy="1518249"/>
          </a:xfrm>
          <a:prstGeom prst="straightConnector1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0296B58-F03A-B981-3873-7BCEFA6A595F}"/>
              </a:ext>
            </a:extLst>
          </p:cNvPr>
          <p:cNvSpPr txBox="1">
            <a:spLocks/>
          </p:cNvSpPr>
          <p:nvPr/>
        </p:nvSpPr>
        <p:spPr>
          <a:xfrm>
            <a:off x="624182" y="1681624"/>
            <a:ext cx="11463752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Basic : CBC, TSH, Erythrocyte </a:t>
            </a:r>
            <a:r>
              <a:rPr lang="fr-FR" dirty="0" err="1"/>
              <a:t>sedimentation</a:t>
            </a:r>
            <a:r>
              <a:rPr lang="fr-FR" dirty="0"/>
              <a:t> rate, C-</a:t>
            </a:r>
            <a:r>
              <a:rPr lang="fr-FR" dirty="0" err="1"/>
              <a:t>Reactive</a:t>
            </a:r>
            <a:r>
              <a:rPr lang="fr-FR" dirty="0"/>
              <a:t> </a:t>
            </a:r>
            <a:r>
              <a:rPr lang="fr-FR" dirty="0" err="1"/>
              <a:t>protein</a:t>
            </a:r>
            <a:r>
              <a:rPr lang="fr-FR" dirty="0"/>
              <a:t>, </a:t>
            </a:r>
            <a:r>
              <a:rPr lang="fr-FR" dirty="0" err="1"/>
              <a:t>acetycholine</a:t>
            </a:r>
            <a:r>
              <a:rPr lang="fr-FR" dirty="0"/>
              <a:t> </a:t>
            </a:r>
            <a:r>
              <a:rPr lang="fr-FR" dirty="0" err="1"/>
              <a:t>receptor</a:t>
            </a:r>
            <a:r>
              <a:rPr lang="fr-FR" dirty="0"/>
              <a:t> </a:t>
            </a:r>
            <a:r>
              <a:rPr lang="fr-FR" dirty="0" err="1"/>
              <a:t>antibody</a:t>
            </a:r>
            <a:r>
              <a:rPr lang="fr-FR" dirty="0"/>
              <a:t> </a:t>
            </a:r>
          </a:p>
          <a:p>
            <a:r>
              <a:rPr lang="fr-FR" dirty="0"/>
              <a:t>Basic </a:t>
            </a:r>
            <a:r>
              <a:rPr lang="fr-FR" dirty="0" err="1"/>
              <a:t>risk</a:t>
            </a:r>
            <a:r>
              <a:rPr lang="fr-FR" dirty="0"/>
              <a:t> factor : </a:t>
            </a:r>
            <a:r>
              <a:rPr lang="fr-FR" dirty="0" err="1"/>
              <a:t>Diabetes</a:t>
            </a:r>
            <a:r>
              <a:rPr lang="fr-FR" dirty="0"/>
              <a:t> screening</a:t>
            </a:r>
            <a:r>
              <a:rPr lang="en-US" dirty="0"/>
              <a:t>, Blood pressure, lipid panel</a:t>
            </a:r>
            <a:endParaRPr lang="fr-CA" dirty="0"/>
          </a:p>
          <a:p>
            <a:r>
              <a:rPr lang="fr-CA" dirty="0"/>
              <a:t>As </a:t>
            </a:r>
            <a:r>
              <a:rPr lang="fr-CA" dirty="0" err="1"/>
              <a:t>needed</a:t>
            </a:r>
            <a:r>
              <a:rPr lang="fr-CA" dirty="0"/>
              <a:t> : Syphilis </a:t>
            </a:r>
            <a:r>
              <a:rPr lang="fr-CA" dirty="0" err="1"/>
              <a:t>testing</a:t>
            </a:r>
            <a:r>
              <a:rPr lang="fr-CA" dirty="0"/>
              <a:t>, Lyme, ANA, ACE</a:t>
            </a:r>
          </a:p>
          <a:p>
            <a:endParaRPr lang="fr-CA" dirty="0"/>
          </a:p>
          <a:p>
            <a:r>
              <a:rPr lang="fr-FR" dirty="0"/>
              <a:t>Brain </a:t>
            </a:r>
            <a:r>
              <a:rPr lang="fr-FR" dirty="0" err="1"/>
              <a:t>imaging</a:t>
            </a:r>
            <a:r>
              <a:rPr lang="fr-FR" dirty="0"/>
              <a:t> if…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001E0A5A-FD9D-F9BD-D203-DFA8531223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2977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8"/>
    </mc:Choice>
    <mc:Fallback xmlns="">
      <p:transition spd="slow" advTm="19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18E05-4AAB-A443-8030-3384F9B7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Work-up </a:t>
            </a:r>
            <a:r>
              <a:rPr lang="fr-FR" dirty="0" err="1"/>
              <a:t>needed</a:t>
            </a:r>
            <a:r>
              <a:rPr lang="fr-FR" dirty="0"/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5CE58-A276-3512-B67E-CE8AF7F40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85512"/>
            <a:ext cx="10908322" cy="3820766"/>
          </a:xfrm>
        </p:spPr>
        <p:txBody>
          <a:bodyPr/>
          <a:lstStyle/>
          <a:p>
            <a:r>
              <a:rPr lang="fr-FR" dirty="0"/>
              <a:t>Basic : CBC, Erythrocyte </a:t>
            </a:r>
            <a:r>
              <a:rPr lang="fr-FR" dirty="0" err="1"/>
              <a:t>sedimentation</a:t>
            </a:r>
            <a:r>
              <a:rPr lang="fr-FR" dirty="0"/>
              <a:t> rate, C-</a:t>
            </a:r>
            <a:r>
              <a:rPr lang="fr-FR" dirty="0" err="1"/>
              <a:t>Reactive</a:t>
            </a:r>
            <a:r>
              <a:rPr lang="fr-FR" dirty="0"/>
              <a:t> </a:t>
            </a:r>
            <a:r>
              <a:rPr lang="fr-FR" dirty="0" err="1"/>
              <a:t>protein</a:t>
            </a:r>
            <a:endParaRPr lang="fr-FR" dirty="0"/>
          </a:p>
          <a:p>
            <a:r>
              <a:rPr lang="fr-FR" dirty="0"/>
              <a:t>Basic </a:t>
            </a:r>
            <a:r>
              <a:rPr lang="fr-FR" dirty="0" err="1"/>
              <a:t>risk</a:t>
            </a:r>
            <a:r>
              <a:rPr lang="fr-FR" dirty="0"/>
              <a:t> factor : </a:t>
            </a:r>
            <a:r>
              <a:rPr lang="fr-FR" dirty="0" err="1"/>
              <a:t>Diabetes</a:t>
            </a:r>
            <a:r>
              <a:rPr lang="fr-FR" dirty="0"/>
              <a:t> screening</a:t>
            </a:r>
            <a:r>
              <a:rPr lang="en-US" dirty="0"/>
              <a:t>, Blood pressure, lipids</a:t>
            </a:r>
            <a:endParaRPr lang="fr-CA" dirty="0"/>
          </a:p>
          <a:p>
            <a:r>
              <a:rPr lang="fr-CA" dirty="0"/>
              <a:t>As </a:t>
            </a:r>
            <a:r>
              <a:rPr lang="fr-CA" dirty="0" err="1"/>
              <a:t>needed</a:t>
            </a:r>
            <a:r>
              <a:rPr lang="fr-CA" dirty="0"/>
              <a:t> : Syphilis </a:t>
            </a:r>
            <a:r>
              <a:rPr lang="fr-CA" dirty="0" err="1"/>
              <a:t>testing</a:t>
            </a:r>
            <a:r>
              <a:rPr lang="fr-CA" dirty="0"/>
              <a:t>, Lyme, ANA, ACE</a:t>
            </a:r>
          </a:p>
          <a:p>
            <a:endParaRPr lang="fr-CA" dirty="0"/>
          </a:p>
          <a:p>
            <a:r>
              <a:rPr lang="fr-FR" dirty="0"/>
              <a:t>Brain </a:t>
            </a:r>
            <a:r>
              <a:rPr lang="fr-FR" dirty="0" err="1"/>
              <a:t>imaging</a:t>
            </a:r>
            <a:r>
              <a:rPr lang="fr-FR" dirty="0"/>
              <a:t> if…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781A354-25A2-C607-3891-47672508A2AD}"/>
              </a:ext>
            </a:extLst>
          </p:cNvPr>
          <p:cNvSpPr txBox="1"/>
          <p:nvPr/>
        </p:nvSpPr>
        <p:spPr>
          <a:xfrm>
            <a:off x="5226571" y="3821570"/>
            <a:ext cx="6412181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When can we omit brain imaging in an acute 6</a:t>
            </a:r>
            <a:r>
              <a:rPr lang="en-US" sz="2800" b="1" baseline="30000" dirty="0">
                <a:latin typeface="Comic Sans MS" panose="030F0702030302020204" pitchFamily="66" charset="0"/>
              </a:rPr>
              <a:t>th</a:t>
            </a:r>
            <a:r>
              <a:rPr lang="en-US" sz="2800" b="1" dirty="0">
                <a:latin typeface="Comic Sans MS" panose="030F0702030302020204" pitchFamily="66" charset="0"/>
              </a:rPr>
              <a:t> nerve palsy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6049D-D370-64CC-58CD-2C834208C28B}"/>
              </a:ext>
            </a:extLst>
          </p:cNvPr>
          <p:cNvSpPr txBox="1"/>
          <p:nvPr/>
        </p:nvSpPr>
        <p:spPr>
          <a:xfrm>
            <a:off x="5226571" y="4906113"/>
            <a:ext cx="5502415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i="1" dirty="0">
                <a:ea typeface="+mn-lt"/>
                <a:cs typeface="+mn-lt"/>
              </a:rPr>
              <a:t>In </a:t>
            </a:r>
            <a:r>
              <a:rPr lang="fr-FR" sz="2800" i="1" dirty="0" err="1">
                <a:ea typeface="+mn-lt"/>
                <a:cs typeface="+mn-lt"/>
              </a:rPr>
              <a:t>view</a:t>
            </a:r>
            <a:r>
              <a:rPr lang="fr-FR" sz="2800" i="1" dirty="0">
                <a:ea typeface="+mn-lt"/>
                <a:cs typeface="+mn-lt"/>
              </a:rPr>
              <a:t> of </a:t>
            </a:r>
            <a:r>
              <a:rPr lang="fr-FR" sz="2800" i="1" dirty="0" err="1">
                <a:ea typeface="+mn-lt"/>
                <a:cs typeface="+mn-lt"/>
              </a:rPr>
              <a:t>recent</a:t>
            </a:r>
            <a:r>
              <a:rPr lang="fr-FR" sz="2800" i="1" dirty="0">
                <a:ea typeface="+mn-lt"/>
                <a:cs typeface="+mn-lt"/>
              </a:rPr>
              <a:t> </a:t>
            </a:r>
            <a:r>
              <a:rPr lang="fr-FR" sz="2800" i="1" dirty="0" err="1">
                <a:ea typeface="+mn-lt"/>
                <a:cs typeface="+mn-lt"/>
              </a:rPr>
              <a:t>literature</a:t>
            </a:r>
            <a:r>
              <a:rPr lang="fr-FR" sz="2800" i="1" dirty="0">
                <a:ea typeface="+mn-lt"/>
                <a:cs typeface="+mn-lt"/>
              </a:rPr>
              <a:t>, in 2023 ; MRI </a:t>
            </a:r>
            <a:r>
              <a:rPr lang="fr-FR" sz="2800" i="1" dirty="0" err="1">
                <a:ea typeface="+mn-lt"/>
                <a:cs typeface="+mn-lt"/>
              </a:rPr>
              <a:t>should</a:t>
            </a:r>
            <a:r>
              <a:rPr lang="fr-FR" sz="2800" i="1" dirty="0">
                <a:ea typeface="+mn-lt"/>
                <a:cs typeface="+mn-lt"/>
              </a:rPr>
              <a:t> </a:t>
            </a:r>
            <a:r>
              <a:rPr lang="fr-FR" sz="2800" i="1" dirty="0" err="1">
                <a:ea typeface="+mn-lt"/>
                <a:cs typeface="+mn-lt"/>
              </a:rPr>
              <a:t>be</a:t>
            </a:r>
            <a:r>
              <a:rPr lang="fr-FR" sz="2800" i="1" dirty="0">
                <a:ea typeface="+mn-lt"/>
                <a:cs typeface="+mn-lt"/>
              </a:rPr>
              <a:t> </a:t>
            </a:r>
            <a:r>
              <a:rPr lang="fr-FR" sz="2800" i="1" dirty="0" err="1">
                <a:ea typeface="+mn-lt"/>
                <a:cs typeface="+mn-lt"/>
              </a:rPr>
              <a:t>performed</a:t>
            </a:r>
            <a:r>
              <a:rPr lang="fr-FR" sz="2800" i="1" dirty="0">
                <a:ea typeface="+mn-lt"/>
                <a:cs typeface="+mn-lt"/>
              </a:rPr>
              <a:t> in </a:t>
            </a:r>
            <a:r>
              <a:rPr lang="fr-FR" sz="2800" i="1" dirty="0" err="1">
                <a:ea typeface="+mn-lt"/>
                <a:cs typeface="+mn-lt"/>
              </a:rPr>
              <a:t>most</a:t>
            </a:r>
            <a:r>
              <a:rPr lang="fr-FR" sz="2800" i="1" dirty="0">
                <a:ea typeface="+mn-lt"/>
                <a:cs typeface="+mn-lt"/>
              </a:rPr>
              <a:t> cases of </a:t>
            </a:r>
            <a:r>
              <a:rPr lang="fr-FR" sz="2800" i="1" dirty="0" err="1">
                <a:ea typeface="+mn-lt"/>
                <a:cs typeface="+mn-lt"/>
              </a:rPr>
              <a:t>sixth</a:t>
            </a:r>
            <a:r>
              <a:rPr lang="fr-FR" sz="2800" i="1" dirty="0">
                <a:ea typeface="+mn-lt"/>
                <a:cs typeface="+mn-lt"/>
              </a:rPr>
              <a:t> nerve </a:t>
            </a:r>
            <a:r>
              <a:rPr lang="fr-FR" sz="2800" i="1" dirty="0" err="1">
                <a:ea typeface="+mn-lt"/>
                <a:cs typeface="+mn-lt"/>
              </a:rPr>
              <a:t>palsy</a:t>
            </a:r>
            <a:r>
              <a:rPr lang="fr-FR" sz="2800" i="1" dirty="0">
                <a:ea typeface="+mn-lt"/>
                <a:cs typeface="+mn-lt"/>
              </a:rPr>
              <a:t> </a:t>
            </a:r>
            <a:endParaRPr lang="fr-FR" sz="2800" dirty="0">
              <a:cs typeface="Calibri" panose="020F0502020204030204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A60F0486-09B0-AD2E-BE0D-A9B141B0C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3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5"/>
    </mc:Choice>
    <mc:Fallback xmlns="">
      <p:transition spd="slow" advTm="13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66A61-F73D-CF8F-7B3A-36C25AF7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Let’s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back to the case …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7563C5-F380-29F1-05F0-1C1E84C33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084" y="2018022"/>
            <a:ext cx="9866243" cy="3820766"/>
          </a:xfrm>
        </p:spPr>
        <p:txBody>
          <a:bodyPr/>
          <a:lstStyle/>
          <a:p>
            <a:r>
              <a:rPr lang="fr-FR" dirty="0"/>
              <a:t>MRI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dedicated</a:t>
            </a:r>
            <a:r>
              <a:rPr lang="fr-CA" dirty="0"/>
              <a:t> </a:t>
            </a:r>
            <a:r>
              <a:rPr lang="fr-CA" dirty="0" err="1"/>
              <a:t>sequences</a:t>
            </a:r>
            <a:r>
              <a:rPr lang="fr-CA" dirty="0"/>
              <a:t> for </a:t>
            </a:r>
            <a:r>
              <a:rPr lang="fr-CA" dirty="0" err="1"/>
              <a:t>cranial</a:t>
            </a:r>
            <a:r>
              <a:rPr lang="fr-CA" dirty="0"/>
              <a:t> nerves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done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CA" dirty="0"/>
              <a:t>	(FIESTA: </a:t>
            </a:r>
            <a:r>
              <a:rPr lang="en-US" dirty="0"/>
              <a:t>Fast Imaging Employing Steady-state) </a:t>
            </a:r>
          </a:p>
          <a:p>
            <a:pPr marL="0" indent="0">
              <a:buNone/>
            </a:pPr>
            <a:r>
              <a:rPr lang="en-US" dirty="0"/>
              <a:t>	i.e. </a:t>
            </a:r>
            <a:r>
              <a:rPr lang="en-US" i="1" dirty="0"/>
              <a:t>high resolution T2</a:t>
            </a:r>
            <a:endParaRPr lang="fr-FR" dirty="0"/>
          </a:p>
        </p:txBody>
      </p:sp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ECFBEE79-AE43-EAFF-1724-A6549852B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748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26"/>
    </mc:Choice>
    <mc:Fallback xmlns="">
      <p:transition spd="slow" advTm="29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617EE12-4F8A-C028-AAA8-2687F07FD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80188" y="508703"/>
            <a:ext cx="10494816" cy="584059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0FE35-75D3-2B8B-7B4D-CB1CB8DF2A9C}"/>
              </a:ext>
            </a:extLst>
          </p:cNvPr>
          <p:cNvSpPr txBox="1"/>
          <p:nvPr/>
        </p:nvSpPr>
        <p:spPr>
          <a:xfrm>
            <a:off x="6320412" y="508703"/>
            <a:ext cx="160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 - T2 FSE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3A8AF6-F42E-18C4-7465-E2A01E896B0F}"/>
              </a:ext>
            </a:extLst>
          </p:cNvPr>
          <p:cNvSpPr txBox="1"/>
          <p:nvPr/>
        </p:nvSpPr>
        <p:spPr>
          <a:xfrm>
            <a:off x="1408443" y="534303"/>
            <a:ext cx="128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Ax-FIESTA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54DD5-B7F0-03A1-B04D-5AB5693516F9}"/>
              </a:ext>
            </a:extLst>
          </p:cNvPr>
          <p:cNvSpPr txBox="1"/>
          <p:nvPr/>
        </p:nvSpPr>
        <p:spPr>
          <a:xfrm>
            <a:off x="1408442" y="3449152"/>
            <a:ext cx="171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 T1 FS C+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B912B1-CFBB-4246-D228-EA46000BDA0C}"/>
              </a:ext>
            </a:extLst>
          </p:cNvPr>
          <p:cNvSpPr txBox="1"/>
          <p:nvPr/>
        </p:nvSpPr>
        <p:spPr>
          <a:xfrm>
            <a:off x="7258258" y="3460985"/>
            <a:ext cx="171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Coronal T1 C+ 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7F621A-8F5D-D31B-7533-F6CA813E665F}"/>
              </a:ext>
            </a:extLst>
          </p:cNvPr>
          <p:cNvSpPr/>
          <p:nvPr/>
        </p:nvSpPr>
        <p:spPr>
          <a:xfrm>
            <a:off x="1180188" y="508703"/>
            <a:ext cx="4915812" cy="2900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077A6-014E-5395-8437-A8CE71A4A663}"/>
              </a:ext>
            </a:extLst>
          </p:cNvPr>
          <p:cNvSpPr txBox="1"/>
          <p:nvPr/>
        </p:nvSpPr>
        <p:spPr>
          <a:xfrm>
            <a:off x="1902488" y="1194972"/>
            <a:ext cx="347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What are the relevant findings on the MRI?</a:t>
            </a:r>
            <a:endParaRPr lang="en-CA" sz="2800" b="1" dirty="0"/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C7D2FB4D-5B42-ED81-C227-121EB76EDD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48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3"/>
    </mc:Choice>
    <mc:Fallback xmlns="">
      <p:transition spd="slow" advTm="20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617EE12-4F8A-C028-AAA8-2687F07FD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234785" y="508703"/>
            <a:ext cx="10494816" cy="584059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0FE35-75D3-2B8B-7B4D-CB1CB8DF2A9C}"/>
              </a:ext>
            </a:extLst>
          </p:cNvPr>
          <p:cNvSpPr txBox="1"/>
          <p:nvPr/>
        </p:nvSpPr>
        <p:spPr>
          <a:xfrm>
            <a:off x="6320412" y="508703"/>
            <a:ext cx="160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 - T2 FSE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3A8AF6-F42E-18C4-7465-E2A01E896B0F}"/>
              </a:ext>
            </a:extLst>
          </p:cNvPr>
          <p:cNvSpPr txBox="1"/>
          <p:nvPr/>
        </p:nvSpPr>
        <p:spPr>
          <a:xfrm>
            <a:off x="1408443" y="534303"/>
            <a:ext cx="128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Ax-FIESTA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54DD5-B7F0-03A1-B04D-5AB5693516F9}"/>
              </a:ext>
            </a:extLst>
          </p:cNvPr>
          <p:cNvSpPr txBox="1"/>
          <p:nvPr/>
        </p:nvSpPr>
        <p:spPr>
          <a:xfrm>
            <a:off x="1408442" y="3449152"/>
            <a:ext cx="171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Ax T1 FS C+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B912B1-CFBB-4246-D228-EA46000BDA0C}"/>
              </a:ext>
            </a:extLst>
          </p:cNvPr>
          <p:cNvSpPr txBox="1"/>
          <p:nvPr/>
        </p:nvSpPr>
        <p:spPr>
          <a:xfrm>
            <a:off x="7258258" y="3460985"/>
            <a:ext cx="171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Coronal T1 C+  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6D4DF-1138-4EF8-80C6-E1C3EF6657C4}"/>
              </a:ext>
            </a:extLst>
          </p:cNvPr>
          <p:cNvSpPr txBox="1"/>
          <p:nvPr/>
        </p:nvSpPr>
        <p:spPr>
          <a:xfrm>
            <a:off x="3205424" y="3128553"/>
            <a:ext cx="662186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Thickening, T2 Hyper-intensity and homogeneous contrast uptake of the left lateral rectus</a:t>
            </a:r>
            <a:endParaRPr lang="en-CA" sz="24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5D18418-8C80-B6FE-89CD-B2CB5EBEED02}"/>
              </a:ext>
            </a:extLst>
          </p:cNvPr>
          <p:cNvCxnSpPr>
            <a:cxnSpLocks/>
          </p:cNvCxnSpPr>
          <p:nvPr/>
        </p:nvCxnSpPr>
        <p:spPr>
          <a:xfrm flipH="1">
            <a:off x="10504415" y="4488339"/>
            <a:ext cx="74102" cy="7198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C5F1C0-10DD-E095-4E59-933E2921E576}"/>
              </a:ext>
            </a:extLst>
          </p:cNvPr>
          <p:cNvCxnSpPr>
            <a:cxnSpLocks/>
          </p:cNvCxnSpPr>
          <p:nvPr/>
        </p:nvCxnSpPr>
        <p:spPr>
          <a:xfrm flipH="1" flipV="1">
            <a:off x="5254305" y="5333999"/>
            <a:ext cx="373310" cy="12454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7CEA8FB-D31A-F2D1-BC56-5B8D2BD120F8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0636301" y="1041605"/>
            <a:ext cx="147256" cy="16064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B7AD75-4F5C-7675-3142-564F45872AC6}"/>
              </a:ext>
            </a:extLst>
          </p:cNvPr>
          <p:cNvSpPr txBox="1"/>
          <p:nvPr/>
        </p:nvSpPr>
        <p:spPr>
          <a:xfrm>
            <a:off x="9932074" y="672273"/>
            <a:ext cx="170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FF0000"/>
                </a:solidFill>
              </a:rPr>
              <a:t>T2 </a:t>
            </a:r>
            <a:r>
              <a:rPr lang="fr-CA" dirty="0" err="1">
                <a:solidFill>
                  <a:srgbClr val="FF0000"/>
                </a:solidFill>
              </a:rPr>
              <a:t>hyperintense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7E31FA-E604-0CC8-E9AB-35DF906332D9}"/>
              </a:ext>
            </a:extLst>
          </p:cNvPr>
          <p:cNvSpPr txBox="1"/>
          <p:nvPr/>
        </p:nvSpPr>
        <p:spPr>
          <a:xfrm>
            <a:off x="5036191" y="6482523"/>
            <a:ext cx="305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>
                <a:solidFill>
                  <a:schemeClr val="bg1"/>
                </a:solidFill>
              </a:rPr>
              <a:t>Homogenous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dirty="0" err="1">
                <a:solidFill>
                  <a:schemeClr val="bg1"/>
                </a:solidFill>
              </a:rPr>
              <a:t>contrast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dirty="0" err="1">
                <a:solidFill>
                  <a:schemeClr val="bg1"/>
                </a:solidFill>
              </a:rPr>
              <a:t>uptake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C14D5F-BC32-11CC-01C4-5437CE91C449}"/>
              </a:ext>
            </a:extLst>
          </p:cNvPr>
          <p:cNvSpPr txBox="1"/>
          <p:nvPr/>
        </p:nvSpPr>
        <p:spPr>
          <a:xfrm>
            <a:off x="9827288" y="4119007"/>
            <a:ext cx="305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>
                <a:solidFill>
                  <a:srgbClr val="FF0000"/>
                </a:solidFill>
              </a:rPr>
              <a:t>Thickening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C5E9F2-FFBB-A08A-AAD4-BA76D8728965}"/>
              </a:ext>
            </a:extLst>
          </p:cNvPr>
          <p:cNvSpPr txBox="1"/>
          <p:nvPr/>
        </p:nvSpPr>
        <p:spPr>
          <a:xfrm>
            <a:off x="5728282" y="4050915"/>
            <a:ext cx="1024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rgbClr val="FF0000"/>
                </a:solidFill>
              </a:rPr>
              <a:t>*Note the air </a:t>
            </a:r>
            <a:r>
              <a:rPr lang="fr-CA" sz="1400" dirty="0" err="1">
                <a:solidFill>
                  <a:srgbClr val="FF0000"/>
                </a:solidFill>
              </a:rPr>
              <a:t>bubble</a:t>
            </a:r>
            <a:endParaRPr lang="fr-CA" sz="14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533265-318F-6FAA-CB57-F6BFD14062D2}"/>
              </a:ext>
            </a:extLst>
          </p:cNvPr>
          <p:cNvSpPr txBox="1"/>
          <p:nvPr/>
        </p:nvSpPr>
        <p:spPr>
          <a:xfrm>
            <a:off x="5109663" y="4204803"/>
            <a:ext cx="73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80FABE-7E6F-B63F-946D-D06D2AB6B1AD}"/>
              </a:ext>
            </a:extLst>
          </p:cNvPr>
          <p:cNvSpPr txBox="1"/>
          <p:nvPr/>
        </p:nvSpPr>
        <p:spPr>
          <a:xfrm>
            <a:off x="5491593" y="1316491"/>
            <a:ext cx="198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Tendon </a:t>
            </a:r>
            <a:r>
              <a:rPr lang="fr-CA" dirty="0" err="1">
                <a:solidFill>
                  <a:schemeClr val="bg1"/>
                </a:solidFill>
              </a:rPr>
              <a:t>sparing</a:t>
            </a:r>
            <a:endParaRPr lang="fr-CA" dirty="0">
              <a:solidFill>
                <a:schemeClr val="bg1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808F315-2896-8808-836F-4550DA40A138}"/>
              </a:ext>
            </a:extLst>
          </p:cNvPr>
          <p:cNvCxnSpPr/>
          <p:nvPr/>
        </p:nvCxnSpPr>
        <p:spPr>
          <a:xfrm flipH="1">
            <a:off x="5385732" y="1685823"/>
            <a:ext cx="629174" cy="9264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EDFFE224-F1CE-D64F-552B-941E691066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4A9ADC4-A0F0-1FF1-3B4C-156C1DFF525F}"/>
              </a:ext>
            </a:extLst>
          </p:cNvPr>
          <p:cNvCxnSpPr>
            <a:cxnSpLocks/>
          </p:cNvCxnSpPr>
          <p:nvPr/>
        </p:nvCxnSpPr>
        <p:spPr>
          <a:xfrm flipH="1">
            <a:off x="7578655" y="1123984"/>
            <a:ext cx="745622" cy="16197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FE6FC68-7209-5C19-4F32-BE96A50C7583}"/>
              </a:ext>
            </a:extLst>
          </p:cNvPr>
          <p:cNvCxnSpPr>
            <a:cxnSpLocks/>
          </p:cNvCxnSpPr>
          <p:nvPr/>
        </p:nvCxnSpPr>
        <p:spPr>
          <a:xfrm flipH="1">
            <a:off x="8282882" y="1128843"/>
            <a:ext cx="41395" cy="11083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E928E7C-2FEE-CA15-9895-80E66C4065F8}"/>
              </a:ext>
            </a:extLst>
          </p:cNvPr>
          <p:cNvCxnSpPr>
            <a:cxnSpLocks/>
          </p:cNvCxnSpPr>
          <p:nvPr/>
        </p:nvCxnSpPr>
        <p:spPr>
          <a:xfrm>
            <a:off x="8324277" y="1123984"/>
            <a:ext cx="1460541" cy="11132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EB8E1CE-BD78-C5C9-637D-0ED9566A2643}"/>
              </a:ext>
            </a:extLst>
          </p:cNvPr>
          <p:cNvSpPr txBox="1"/>
          <p:nvPr/>
        </p:nvSpPr>
        <p:spPr>
          <a:xfrm>
            <a:off x="7502206" y="878035"/>
            <a:ext cx="200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i="1" dirty="0">
                <a:solidFill>
                  <a:srgbClr val="FF0000"/>
                </a:solidFill>
              </a:rPr>
              <a:t>Relative to the </a:t>
            </a:r>
            <a:r>
              <a:rPr lang="fr-CA" sz="1200" i="1" dirty="0" err="1">
                <a:solidFill>
                  <a:srgbClr val="FF0000"/>
                </a:solidFill>
              </a:rPr>
              <a:t>other</a:t>
            </a:r>
            <a:r>
              <a:rPr lang="fr-CA" sz="1200" i="1" dirty="0">
                <a:solidFill>
                  <a:srgbClr val="FF0000"/>
                </a:solidFill>
              </a:rPr>
              <a:t> muscles</a:t>
            </a:r>
          </a:p>
        </p:txBody>
      </p:sp>
    </p:spTree>
    <p:extLst>
      <p:ext uri="{BB962C8B-B14F-4D97-AF65-F5344CB8AC3E}">
        <p14:creationId xmlns:p14="http://schemas.microsoft.com/office/powerpoint/2010/main" val="34737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88"/>
    </mc:Choice>
    <mc:Fallback xmlns="">
      <p:transition spd="slow" advTm="32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35396-88EC-8330-9BE9-5290174A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Left</a:t>
            </a:r>
            <a:r>
              <a:rPr lang="fr-FR" dirty="0"/>
              <a:t> </a:t>
            </a:r>
            <a:r>
              <a:rPr lang="fr-FR" dirty="0" err="1"/>
              <a:t>lateral</a:t>
            </a:r>
            <a:r>
              <a:rPr lang="fr-FR" dirty="0"/>
              <a:t> </a:t>
            </a:r>
            <a:r>
              <a:rPr lang="fr-FR" dirty="0" err="1"/>
              <a:t>rectus</a:t>
            </a:r>
            <a:r>
              <a:rPr lang="fr-FR" dirty="0"/>
              <a:t> </a:t>
            </a:r>
            <a:r>
              <a:rPr lang="fr-FR" dirty="0" err="1"/>
              <a:t>myopathy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87DE47-39FE-B0F0-9FE3-83DA0720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Orbital </a:t>
            </a:r>
            <a:r>
              <a:rPr lang="fr-CA" dirty="0" err="1"/>
              <a:t>inflammatory</a:t>
            </a:r>
            <a:r>
              <a:rPr lang="fr-CA" dirty="0"/>
              <a:t> syndrome/</a:t>
            </a:r>
            <a:r>
              <a:rPr lang="fr-CA" dirty="0" err="1"/>
              <a:t>myositis</a:t>
            </a:r>
            <a:endParaRPr lang="fr-CA" dirty="0"/>
          </a:p>
          <a:p>
            <a:r>
              <a:rPr lang="fr-CA" dirty="0" err="1"/>
              <a:t>Thyroid</a:t>
            </a:r>
            <a:r>
              <a:rPr lang="fr-CA" dirty="0"/>
              <a:t> </a:t>
            </a:r>
            <a:r>
              <a:rPr lang="fr-CA" dirty="0" err="1"/>
              <a:t>eye</a:t>
            </a:r>
            <a:r>
              <a:rPr lang="fr-CA" dirty="0"/>
              <a:t> </a:t>
            </a:r>
            <a:r>
              <a:rPr lang="fr-CA" dirty="0" err="1"/>
              <a:t>disease</a:t>
            </a:r>
            <a:endParaRPr lang="fr-CA" dirty="0"/>
          </a:p>
          <a:p>
            <a:r>
              <a:rPr lang="fr-CA" dirty="0"/>
              <a:t>Muscle </a:t>
            </a:r>
            <a:r>
              <a:rPr lang="fr-CA" dirty="0" err="1"/>
              <a:t>injury</a:t>
            </a:r>
            <a:r>
              <a:rPr lang="fr-CA" dirty="0"/>
              <a:t> </a:t>
            </a:r>
            <a:endParaRPr lang="fr-FR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6B8A82F-0600-1525-CFF0-3B471E4354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32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12"/>
    </mc:Choice>
    <mc:Fallback xmlns="">
      <p:transition spd="slow" advTm="15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35396-88EC-8330-9BE9-5290174A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Left</a:t>
            </a:r>
            <a:r>
              <a:rPr lang="fr-FR" dirty="0"/>
              <a:t> </a:t>
            </a:r>
            <a:r>
              <a:rPr lang="fr-FR" dirty="0" err="1"/>
              <a:t>lateral</a:t>
            </a:r>
            <a:r>
              <a:rPr lang="fr-FR" dirty="0"/>
              <a:t> </a:t>
            </a:r>
            <a:r>
              <a:rPr lang="fr-FR" dirty="0" err="1"/>
              <a:t>rectus</a:t>
            </a:r>
            <a:r>
              <a:rPr lang="fr-FR" dirty="0"/>
              <a:t> </a:t>
            </a:r>
            <a:r>
              <a:rPr lang="fr-FR" dirty="0" err="1"/>
              <a:t>myopathy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87DE47-39FE-B0F0-9FE3-83DA0720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b="1" dirty="0"/>
              <a:t>Orbital </a:t>
            </a:r>
            <a:r>
              <a:rPr lang="fr-CA" b="1" dirty="0" err="1"/>
              <a:t>inflammatory</a:t>
            </a:r>
            <a:r>
              <a:rPr lang="fr-CA" b="1" dirty="0"/>
              <a:t> syndrome/</a:t>
            </a:r>
            <a:r>
              <a:rPr lang="fr-CA" b="1" dirty="0" err="1"/>
              <a:t>myositis</a:t>
            </a:r>
            <a:endParaRPr lang="fr-CA" b="1" dirty="0"/>
          </a:p>
          <a:p>
            <a:r>
              <a:rPr lang="fr-CA" dirty="0" err="1"/>
              <a:t>Thyroid</a:t>
            </a:r>
            <a:r>
              <a:rPr lang="fr-CA" dirty="0"/>
              <a:t> </a:t>
            </a:r>
            <a:r>
              <a:rPr lang="fr-CA" dirty="0" err="1"/>
              <a:t>eye</a:t>
            </a:r>
            <a:r>
              <a:rPr lang="fr-CA" dirty="0"/>
              <a:t> </a:t>
            </a:r>
            <a:r>
              <a:rPr lang="fr-CA" dirty="0" err="1"/>
              <a:t>disease</a:t>
            </a:r>
            <a:endParaRPr lang="fr-CA" dirty="0"/>
          </a:p>
          <a:p>
            <a:r>
              <a:rPr lang="fr-CA" dirty="0"/>
              <a:t>Muscle </a:t>
            </a:r>
            <a:r>
              <a:rPr lang="fr-CA" dirty="0" err="1"/>
              <a:t>injury</a:t>
            </a:r>
            <a:r>
              <a:rPr lang="fr-CA" dirty="0"/>
              <a:t> </a:t>
            </a:r>
            <a:endParaRPr lang="fr-FR" dirty="0"/>
          </a:p>
        </p:txBody>
      </p:sp>
      <p:pic>
        <p:nvPicPr>
          <p:cNvPr id="31" name="Audio 30">
            <a:hlinkClick r:id="" action="ppaction://media"/>
            <a:extLst>
              <a:ext uri="{FF2B5EF4-FFF2-40B4-BE49-F238E27FC236}">
                <a16:creationId xmlns:a16="http://schemas.microsoft.com/office/drawing/2014/main" id="{DF8D5609-CE6E-2048-3C58-379332057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882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42"/>
    </mc:Choice>
    <mc:Fallback xmlns="">
      <p:transition spd="slow" advTm="19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799E5-1EFF-EC40-2BAD-A86AFD07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C5E6CD1-E6A6-9767-961B-62C6F451F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56180" y="-44070"/>
            <a:ext cx="6999055" cy="699905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623A9A-2242-43B6-EC39-729660E467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915891" cy="74358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CF31662-FF00-87A1-E8A0-7A81C9C75008}"/>
              </a:ext>
            </a:extLst>
          </p:cNvPr>
          <p:cNvSpPr txBox="1"/>
          <p:nvPr/>
        </p:nvSpPr>
        <p:spPr>
          <a:xfrm>
            <a:off x="16444" y="0"/>
            <a:ext cx="11155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Fischer, M &amp; </a:t>
            </a:r>
            <a:r>
              <a:rPr lang="fr-FR" sz="1400" dirty="0" err="1">
                <a:solidFill>
                  <a:schemeClr val="bg1"/>
                </a:solidFill>
              </a:rPr>
              <a:t>Kempkes</a:t>
            </a:r>
            <a:r>
              <a:rPr lang="fr-FR" sz="1400" dirty="0">
                <a:solidFill>
                  <a:schemeClr val="bg1"/>
                </a:solidFill>
              </a:rPr>
              <a:t>, U &amp; </a:t>
            </a:r>
            <a:r>
              <a:rPr lang="fr-FR" sz="1400" dirty="0" err="1">
                <a:solidFill>
                  <a:schemeClr val="bg1"/>
                </a:solidFill>
              </a:rPr>
              <a:t>Haage</a:t>
            </a:r>
            <a:r>
              <a:rPr lang="fr-FR" sz="1400" dirty="0">
                <a:solidFill>
                  <a:schemeClr val="bg1"/>
                </a:solidFill>
              </a:rPr>
              <a:t>, Patrick &amp; </a:t>
            </a:r>
            <a:r>
              <a:rPr lang="fr-FR" sz="1400" dirty="0" err="1">
                <a:solidFill>
                  <a:schemeClr val="bg1"/>
                </a:solidFill>
              </a:rPr>
              <a:t>Isenmann</a:t>
            </a:r>
            <a:r>
              <a:rPr lang="fr-FR" sz="1400" dirty="0">
                <a:solidFill>
                  <a:schemeClr val="bg1"/>
                </a:solidFill>
              </a:rPr>
              <a:t>, Stefan. (2009). </a:t>
            </a:r>
            <a:r>
              <a:rPr lang="fr-FR" sz="1400" dirty="0" err="1">
                <a:solidFill>
                  <a:schemeClr val="bg1"/>
                </a:solidFill>
              </a:rPr>
              <a:t>Recurrent</a:t>
            </a:r>
            <a:r>
              <a:rPr lang="fr-FR" sz="1400" dirty="0">
                <a:solidFill>
                  <a:schemeClr val="bg1"/>
                </a:solidFill>
              </a:rPr>
              <a:t> Orbital </a:t>
            </a:r>
            <a:r>
              <a:rPr lang="fr-FR" sz="1400" dirty="0" err="1">
                <a:solidFill>
                  <a:schemeClr val="bg1"/>
                </a:solidFill>
              </a:rPr>
              <a:t>Myositis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Mimicking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Sixth</a:t>
            </a:r>
            <a:r>
              <a:rPr lang="fr-FR" sz="1400" dirty="0">
                <a:solidFill>
                  <a:schemeClr val="bg1"/>
                </a:solidFill>
              </a:rPr>
              <a:t> Nerve </a:t>
            </a:r>
            <a:r>
              <a:rPr lang="fr-FR" sz="1400" dirty="0" err="1">
                <a:solidFill>
                  <a:schemeClr val="bg1"/>
                </a:solidFill>
              </a:rPr>
              <a:t>Palsy</a:t>
            </a:r>
            <a:r>
              <a:rPr lang="fr-FR" sz="1400" dirty="0">
                <a:solidFill>
                  <a:schemeClr val="bg1"/>
                </a:solidFill>
              </a:rPr>
              <a:t>: </a:t>
            </a:r>
            <a:r>
              <a:rPr lang="fr-FR" sz="1400" dirty="0" err="1">
                <a:solidFill>
                  <a:schemeClr val="bg1"/>
                </a:solidFill>
              </a:rPr>
              <a:t>Diagnosis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with</a:t>
            </a:r>
            <a:r>
              <a:rPr lang="fr-FR" sz="1400" dirty="0">
                <a:solidFill>
                  <a:schemeClr val="bg1"/>
                </a:solidFill>
              </a:rPr>
              <a:t> MR Imaging. AJNR. American journal of </a:t>
            </a:r>
            <a:r>
              <a:rPr lang="fr-FR" sz="1400" dirty="0" err="1">
                <a:solidFill>
                  <a:schemeClr val="bg1"/>
                </a:solidFill>
              </a:rPr>
              <a:t>neuroradiology</a:t>
            </a:r>
            <a:r>
              <a:rPr lang="fr-FR" sz="1400" dirty="0">
                <a:solidFill>
                  <a:schemeClr val="bg1"/>
                </a:solidFill>
              </a:rPr>
              <a:t>. 31. 275-6. 10.3174/ajnr.A1751.</a:t>
            </a:r>
          </a:p>
          <a:p>
            <a:r>
              <a:rPr lang="fr-FR" sz="1400" dirty="0" err="1">
                <a:solidFill>
                  <a:schemeClr val="bg1"/>
                </a:solidFill>
              </a:rPr>
              <a:t>Reproduced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here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with</a:t>
            </a:r>
            <a:r>
              <a:rPr lang="fr-FR" sz="1400" dirty="0">
                <a:solidFill>
                  <a:schemeClr val="bg1"/>
                </a:solidFill>
              </a:rPr>
              <a:t> permission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6215048-0BC1-AB26-A524-C953AF1561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70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54"/>
    </mc:Choice>
    <mc:Fallback xmlns="">
      <p:transition spd="slow" advTm="22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083C8-F518-2892-B368-53A31BDD5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4400"/>
            <a:ext cx="10515600" cy="1325563"/>
          </a:xfrm>
        </p:spPr>
        <p:txBody>
          <a:bodyPr/>
          <a:lstStyle/>
          <a:p>
            <a:r>
              <a:rPr lang="fr-CA" b="1" dirty="0"/>
              <a:t>Orbital </a:t>
            </a:r>
            <a:r>
              <a:rPr lang="fr-CA" b="1" dirty="0" err="1"/>
              <a:t>inflammatory</a:t>
            </a:r>
            <a:r>
              <a:rPr lang="fr-CA" b="1" dirty="0"/>
              <a:t> syndrome/</a:t>
            </a:r>
            <a:r>
              <a:rPr lang="fr-CA" b="1" dirty="0" err="1"/>
              <a:t>myositis</a:t>
            </a:r>
            <a:br>
              <a:rPr lang="fr-CA" b="1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FC2521-A261-CAD4-5FBF-DCF7D82EE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CA" dirty="0"/>
          </a:p>
          <a:p>
            <a:r>
              <a:rPr lang="fr-CA" dirty="0" err="1"/>
              <a:t>Unilateral</a:t>
            </a:r>
            <a:r>
              <a:rPr lang="fr-CA" dirty="0"/>
              <a:t> or </a:t>
            </a:r>
            <a:r>
              <a:rPr lang="fr-CA" dirty="0" err="1"/>
              <a:t>sequential</a:t>
            </a:r>
            <a:r>
              <a:rPr lang="fr-CA" dirty="0"/>
              <a:t> </a:t>
            </a:r>
            <a:r>
              <a:rPr lang="fr-CA" dirty="0" err="1"/>
              <a:t>bilateral</a:t>
            </a:r>
            <a:r>
              <a:rPr lang="fr-CA" dirty="0"/>
              <a:t> </a:t>
            </a:r>
            <a:r>
              <a:rPr lang="fr-CA" dirty="0" err="1"/>
              <a:t>subacute</a:t>
            </a:r>
            <a:r>
              <a:rPr lang="fr-CA" dirty="0"/>
              <a:t> </a:t>
            </a:r>
            <a:r>
              <a:rPr lang="fr-CA" b="1" i="1" dirty="0" err="1"/>
              <a:t>painful</a:t>
            </a:r>
            <a:r>
              <a:rPr lang="fr-CA" dirty="0"/>
              <a:t> </a:t>
            </a:r>
            <a:r>
              <a:rPr lang="fr-CA" dirty="0" err="1"/>
              <a:t>ophthalmoplegia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diplopia</a:t>
            </a:r>
            <a:endParaRPr lang="fr-CA" dirty="0"/>
          </a:p>
          <a:p>
            <a:r>
              <a:rPr lang="fr-CA" dirty="0" err="1"/>
              <a:t>Other</a:t>
            </a:r>
            <a:r>
              <a:rPr lang="fr-CA" dirty="0"/>
              <a:t> local </a:t>
            </a:r>
            <a:r>
              <a:rPr lang="fr-CA" dirty="0" err="1"/>
              <a:t>symptoms</a:t>
            </a:r>
            <a:r>
              <a:rPr lang="fr-CA" dirty="0"/>
              <a:t> and </a:t>
            </a:r>
            <a:r>
              <a:rPr lang="fr-CA" dirty="0" err="1"/>
              <a:t>signs</a:t>
            </a:r>
            <a:r>
              <a:rPr lang="fr-CA" dirty="0"/>
              <a:t> : </a:t>
            </a:r>
            <a:r>
              <a:rPr lang="fr-CA" dirty="0" err="1"/>
              <a:t>conjunctival</a:t>
            </a:r>
            <a:r>
              <a:rPr lang="fr-CA" dirty="0"/>
              <a:t> </a:t>
            </a:r>
            <a:r>
              <a:rPr lang="fr-CA" dirty="0" err="1"/>
              <a:t>redness</a:t>
            </a:r>
            <a:r>
              <a:rPr lang="fr-CA" dirty="0"/>
              <a:t>, </a:t>
            </a:r>
            <a:r>
              <a:rPr lang="fr-CA" dirty="0" err="1"/>
              <a:t>chemosis</a:t>
            </a:r>
            <a:r>
              <a:rPr lang="fr-CA" dirty="0"/>
              <a:t>, ptosis, and </a:t>
            </a:r>
            <a:r>
              <a:rPr lang="fr-CA" dirty="0" err="1"/>
              <a:t>proptosis</a:t>
            </a:r>
            <a:endParaRPr lang="fr-CA" dirty="0"/>
          </a:p>
          <a:p>
            <a:endParaRPr lang="fr-CA" dirty="0"/>
          </a:p>
          <a:p>
            <a:r>
              <a:rPr lang="fr-CA" dirty="0"/>
              <a:t>MRI : </a:t>
            </a:r>
            <a:r>
              <a:rPr lang="fr-FR" dirty="0" err="1"/>
              <a:t>Thickening</a:t>
            </a:r>
            <a:r>
              <a:rPr lang="fr-FR" dirty="0"/>
              <a:t> of the muscle and </a:t>
            </a:r>
            <a:r>
              <a:rPr lang="fr-FR" b="1" i="1" dirty="0" err="1"/>
              <a:t>its</a:t>
            </a:r>
            <a:r>
              <a:rPr lang="fr-FR" b="1" i="1" dirty="0"/>
              <a:t> tendon </a:t>
            </a:r>
          </a:p>
          <a:p>
            <a:endParaRPr lang="fr-FR" dirty="0"/>
          </a:p>
          <a:p>
            <a:r>
              <a:rPr lang="fr-FR" dirty="0" err="1"/>
              <a:t>Improves</a:t>
            </a:r>
            <a:r>
              <a:rPr lang="fr-FR" dirty="0"/>
              <a:t> </a:t>
            </a:r>
            <a:r>
              <a:rPr lang="fr-FR" dirty="0" err="1"/>
              <a:t>drastically</a:t>
            </a:r>
            <a:r>
              <a:rPr lang="fr-FR" dirty="0"/>
              <a:t> and </a:t>
            </a:r>
            <a:r>
              <a:rPr lang="fr-FR" dirty="0" err="1"/>
              <a:t>rapidly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b="1" dirty="0" err="1"/>
              <a:t>corticosteroids</a:t>
            </a:r>
            <a:endParaRPr lang="fr-FR" b="1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EE0C161-16D7-1FC3-896F-963304004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6776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16"/>
    </mc:Choice>
    <mc:Fallback xmlns="">
      <p:transition spd="slow" advTm="22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35396-88EC-8330-9BE9-5290174A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Left</a:t>
            </a:r>
            <a:r>
              <a:rPr lang="fr-FR" dirty="0"/>
              <a:t> </a:t>
            </a:r>
            <a:r>
              <a:rPr lang="fr-FR" dirty="0" err="1"/>
              <a:t>lateral</a:t>
            </a:r>
            <a:r>
              <a:rPr lang="fr-FR" dirty="0"/>
              <a:t> </a:t>
            </a:r>
            <a:r>
              <a:rPr lang="fr-FR" dirty="0" err="1"/>
              <a:t>rectus</a:t>
            </a:r>
            <a:r>
              <a:rPr lang="fr-FR" dirty="0"/>
              <a:t> </a:t>
            </a:r>
            <a:r>
              <a:rPr lang="fr-FR" dirty="0" err="1"/>
              <a:t>myopathy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87DE47-39FE-B0F0-9FE3-83DA0720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Orbital </a:t>
            </a:r>
            <a:r>
              <a:rPr lang="fr-CA" dirty="0" err="1"/>
              <a:t>inflammatory</a:t>
            </a:r>
            <a:r>
              <a:rPr lang="fr-CA" dirty="0"/>
              <a:t> syndrome/</a:t>
            </a:r>
            <a:r>
              <a:rPr lang="fr-CA" dirty="0" err="1"/>
              <a:t>myositis</a:t>
            </a:r>
            <a:endParaRPr lang="fr-CA" dirty="0"/>
          </a:p>
          <a:p>
            <a:r>
              <a:rPr lang="fr-CA" b="1" dirty="0" err="1"/>
              <a:t>Thyroid</a:t>
            </a:r>
            <a:r>
              <a:rPr lang="fr-CA" b="1" dirty="0"/>
              <a:t> </a:t>
            </a:r>
            <a:r>
              <a:rPr lang="fr-CA" b="1" dirty="0" err="1"/>
              <a:t>eye</a:t>
            </a:r>
            <a:r>
              <a:rPr lang="fr-CA" b="1" dirty="0"/>
              <a:t> </a:t>
            </a:r>
            <a:r>
              <a:rPr lang="fr-CA" b="1" dirty="0" err="1"/>
              <a:t>disease</a:t>
            </a:r>
            <a:endParaRPr lang="fr-CA" b="1" dirty="0"/>
          </a:p>
          <a:p>
            <a:r>
              <a:rPr lang="fr-CA" dirty="0"/>
              <a:t>Muscle </a:t>
            </a:r>
            <a:r>
              <a:rPr lang="fr-CA" dirty="0" err="1"/>
              <a:t>injury</a:t>
            </a:r>
            <a:r>
              <a:rPr lang="fr-CA" dirty="0"/>
              <a:t> 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89EECB-A4FF-340E-EF4E-48F432F2E90D}"/>
              </a:ext>
            </a:extLst>
          </p:cNvPr>
          <p:cNvSpPr txBox="1"/>
          <p:nvPr/>
        </p:nvSpPr>
        <p:spPr>
          <a:xfrm>
            <a:off x="3362382" y="4654011"/>
            <a:ext cx="7991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/>
              <a:t>Isolated</a:t>
            </a:r>
            <a:r>
              <a:rPr lang="fr-FR" sz="2800" b="1" dirty="0"/>
              <a:t> </a:t>
            </a:r>
            <a:r>
              <a:rPr lang="fr-FR" sz="2800" b="1" dirty="0" err="1"/>
              <a:t>lateral</a:t>
            </a:r>
            <a:r>
              <a:rPr lang="fr-FR" sz="2800" b="1" dirty="0"/>
              <a:t> </a:t>
            </a:r>
            <a:r>
              <a:rPr lang="fr-FR" sz="2800" b="1" dirty="0" err="1"/>
              <a:t>rectus</a:t>
            </a:r>
            <a:r>
              <a:rPr lang="fr-FR" sz="2800" b="1" dirty="0"/>
              <a:t> </a:t>
            </a:r>
            <a:r>
              <a:rPr lang="fr-FR" sz="2800" b="1" dirty="0" err="1"/>
              <a:t>involvement</a:t>
            </a:r>
            <a:r>
              <a:rPr lang="fr-FR" sz="2800" b="1" dirty="0"/>
              <a:t> : </a:t>
            </a:r>
            <a:r>
              <a:rPr lang="fr-FR" sz="2800" b="1" dirty="0" err="1"/>
              <a:t>extremely</a:t>
            </a:r>
            <a:r>
              <a:rPr lang="fr-FR" sz="2800" b="1" dirty="0"/>
              <a:t> rare !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D0FAB69B-D8E7-DB96-7408-3DF0E09C2E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805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43"/>
    </mc:Choice>
    <mc:Fallback xmlns="">
      <p:transition spd="slow" advTm="17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8F14E1-DE75-B143-7B66-67B9C24E3D7A}"/>
              </a:ext>
            </a:extLst>
          </p:cNvPr>
          <p:cNvSpPr txBox="1"/>
          <p:nvPr/>
        </p:nvSpPr>
        <p:spPr>
          <a:xfrm>
            <a:off x="6350298" y="6463864"/>
            <a:ext cx="8456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Case courtesy of Henry Knipe, </a:t>
            </a:r>
            <a:r>
              <a:rPr lang="en-CA" sz="1400" b="0" i="0" dirty="0">
                <a:effectLst/>
                <a:latin typeface="Segoe UI" panose="020B0502040204020203" pitchFamily="34" charset="0"/>
                <a:hlinkClick r:id="rId5" tooltip="URL d'origine : http://radiopaedia.org/. Cliquez ou appuyez si vous faites confiance à ce lien."/>
              </a:rPr>
              <a:t>Radiopaedia.org</a:t>
            </a:r>
            <a:r>
              <a:rPr lang="en-CA" sz="14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en-CA" sz="1400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rID</a:t>
            </a:r>
            <a:r>
              <a:rPr lang="en-CA" sz="14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 </a:t>
            </a:r>
            <a:r>
              <a:rPr lang="en-CA" sz="1400" b="0" i="0" dirty="0">
                <a:effectLst/>
                <a:latin typeface="Segoe UI" panose="020B0502040204020203" pitchFamily="34" charset="0"/>
                <a:hlinkClick r:id="rId6" tooltip="URL d'origine : https://radiopaedia.org/cases/thyroid-associated-orbitopathy-20. Cliquez ou appuyez si vous faites confiance à ce lien."/>
              </a:rPr>
              <a:t>97505</a:t>
            </a:r>
            <a:endParaRPr lang="fr-FR" sz="1400" i="1" dirty="0">
              <a:solidFill>
                <a:schemeClr val="bg1"/>
              </a:solidFill>
            </a:endParaRPr>
          </a:p>
        </p:txBody>
      </p:sp>
      <p:pic>
        <p:nvPicPr>
          <p:cNvPr id="45" name="Audio 44">
            <a:hlinkClick r:id="" action="ppaction://media"/>
            <a:extLst>
              <a:ext uri="{FF2B5EF4-FFF2-40B4-BE49-F238E27FC236}">
                <a16:creationId xmlns:a16="http://schemas.microsoft.com/office/drawing/2014/main" id="{B47F6F1E-512D-413C-9C4B-BF6ACBF58F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DA114D-44A8-8DE3-7AA8-C638433D625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492"/>
          <a:stretch/>
        </p:blipFill>
        <p:spPr>
          <a:xfrm>
            <a:off x="209770" y="1553279"/>
            <a:ext cx="5579104" cy="28388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399ADA-95EA-BB25-BB92-CDD97C8F08CB}"/>
              </a:ext>
            </a:extLst>
          </p:cNvPr>
          <p:cNvSpPr txBox="1"/>
          <p:nvPr/>
        </p:nvSpPr>
        <p:spPr>
          <a:xfrm>
            <a:off x="306381" y="1645234"/>
            <a:ext cx="52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T2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464B4F-49A3-4507-4011-356AE910E0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5485" y="1579964"/>
            <a:ext cx="5630319" cy="28151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2CDE2EB-33F2-9E17-E86E-EFE9FF40B8A3}"/>
              </a:ext>
            </a:extLst>
          </p:cNvPr>
          <p:cNvSpPr txBox="1"/>
          <p:nvPr/>
        </p:nvSpPr>
        <p:spPr>
          <a:xfrm>
            <a:off x="5885485" y="1592864"/>
            <a:ext cx="52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DEBDFBC-0FC3-6C87-13F8-E476A6F15DC7}"/>
              </a:ext>
            </a:extLst>
          </p:cNvPr>
          <p:cNvSpPr/>
          <p:nvPr/>
        </p:nvSpPr>
        <p:spPr>
          <a:xfrm rot="18754544">
            <a:off x="850393" y="3499645"/>
            <a:ext cx="1065402" cy="29361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D7CE333-3B42-0394-BECC-3D1FCD8590D9}"/>
              </a:ext>
            </a:extLst>
          </p:cNvPr>
          <p:cNvSpPr/>
          <p:nvPr/>
        </p:nvSpPr>
        <p:spPr>
          <a:xfrm rot="16014366">
            <a:off x="7626992" y="3499644"/>
            <a:ext cx="584154" cy="29361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0530C66-20D8-0EF9-44AB-532131722608}"/>
              </a:ext>
            </a:extLst>
          </p:cNvPr>
          <p:cNvSpPr/>
          <p:nvPr/>
        </p:nvSpPr>
        <p:spPr>
          <a:xfrm rot="16200000">
            <a:off x="9248883" y="3357693"/>
            <a:ext cx="512239" cy="29361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2AE7DF8-6411-1712-CF46-C71AD9D008D4}"/>
              </a:ext>
            </a:extLst>
          </p:cNvPr>
          <p:cNvSpPr/>
          <p:nvPr/>
        </p:nvSpPr>
        <p:spPr>
          <a:xfrm rot="14971338">
            <a:off x="9906767" y="3075551"/>
            <a:ext cx="421636" cy="19465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70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1"/>
    </mc:Choice>
    <mc:Fallback xmlns="">
      <p:transition spd="slow" advTm="17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D9196-3333-E5A5-4D87-E85CFDA8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 err="1"/>
              <a:t>Thyroid</a:t>
            </a:r>
            <a:r>
              <a:rPr lang="fr-CA" b="1" dirty="0"/>
              <a:t> </a:t>
            </a:r>
            <a:r>
              <a:rPr lang="fr-CA" dirty="0"/>
              <a:t>E</a:t>
            </a:r>
            <a:r>
              <a:rPr lang="fr-CA" b="1" dirty="0"/>
              <a:t>ye </a:t>
            </a:r>
            <a:r>
              <a:rPr lang="fr-CA" dirty="0" err="1"/>
              <a:t>D</a:t>
            </a:r>
            <a:r>
              <a:rPr lang="fr-CA" b="1" dirty="0" err="1"/>
              <a:t>isease</a:t>
            </a:r>
            <a:r>
              <a:rPr lang="fr-CA" b="1" dirty="0"/>
              <a:t> (TED)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668C0A-0DC9-FB77-F291-CF7BF118A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574674"/>
            <a:ext cx="9866243" cy="4535179"/>
          </a:xfrm>
        </p:spPr>
        <p:txBody>
          <a:bodyPr>
            <a:normAutofit/>
          </a:bodyPr>
          <a:lstStyle/>
          <a:p>
            <a:r>
              <a:rPr lang="fr-FR" dirty="0" err="1"/>
              <a:t>Unilateral</a:t>
            </a:r>
            <a:r>
              <a:rPr lang="fr-FR" dirty="0"/>
              <a:t> or </a:t>
            </a:r>
            <a:r>
              <a:rPr lang="fr-FR" dirty="0" err="1"/>
              <a:t>bilateral</a:t>
            </a:r>
            <a:r>
              <a:rPr lang="fr-FR" dirty="0"/>
              <a:t> </a:t>
            </a:r>
            <a:r>
              <a:rPr lang="fr-FR" dirty="0" err="1"/>
              <a:t>subacute</a:t>
            </a:r>
            <a:r>
              <a:rPr lang="fr-FR" dirty="0"/>
              <a:t> </a:t>
            </a:r>
            <a:r>
              <a:rPr lang="fr-FR" dirty="0" err="1"/>
              <a:t>ophthalmoplegia</a:t>
            </a:r>
            <a:r>
              <a:rPr lang="fr-FR" dirty="0"/>
              <a:t>,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painful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Dry </a:t>
            </a:r>
            <a:r>
              <a:rPr lang="fr-FR" dirty="0" err="1"/>
              <a:t>eye</a:t>
            </a:r>
            <a:r>
              <a:rPr lang="fr-FR" dirty="0"/>
              <a:t> syndrome </a:t>
            </a:r>
          </a:p>
          <a:p>
            <a:pPr lvl="1"/>
            <a:endParaRPr lang="fr-FR" dirty="0"/>
          </a:p>
          <a:p>
            <a:r>
              <a:rPr lang="fr-CA" dirty="0" err="1"/>
              <a:t>Other</a:t>
            </a:r>
            <a:r>
              <a:rPr lang="fr-CA" dirty="0"/>
              <a:t> local </a:t>
            </a:r>
            <a:r>
              <a:rPr lang="fr-CA" dirty="0" err="1"/>
              <a:t>symptoms</a:t>
            </a:r>
            <a:r>
              <a:rPr lang="fr-CA" dirty="0"/>
              <a:t> and </a:t>
            </a:r>
            <a:r>
              <a:rPr lang="fr-CA" dirty="0" err="1"/>
              <a:t>signs</a:t>
            </a:r>
            <a:r>
              <a:rPr lang="fr-CA" dirty="0"/>
              <a:t> : </a:t>
            </a:r>
            <a:r>
              <a:rPr lang="fr-CA" dirty="0" err="1"/>
              <a:t>conjunctival</a:t>
            </a:r>
            <a:r>
              <a:rPr lang="fr-CA" dirty="0"/>
              <a:t>/</a:t>
            </a:r>
            <a:r>
              <a:rPr lang="fr-CA" dirty="0" err="1"/>
              <a:t>palpebral</a:t>
            </a:r>
            <a:r>
              <a:rPr lang="fr-CA" dirty="0"/>
              <a:t> </a:t>
            </a:r>
            <a:r>
              <a:rPr lang="fr-CA" dirty="0" err="1"/>
              <a:t>redness</a:t>
            </a:r>
            <a:r>
              <a:rPr lang="fr-CA" dirty="0"/>
              <a:t> and </a:t>
            </a:r>
            <a:r>
              <a:rPr lang="fr-CA" dirty="0" err="1"/>
              <a:t>edema</a:t>
            </a:r>
            <a:r>
              <a:rPr lang="fr-CA" dirty="0"/>
              <a:t>, </a:t>
            </a:r>
            <a:r>
              <a:rPr lang="fr-CA" b="1" dirty="0" err="1"/>
              <a:t>eyelid</a:t>
            </a:r>
            <a:r>
              <a:rPr lang="fr-CA" b="1" dirty="0"/>
              <a:t> </a:t>
            </a:r>
            <a:r>
              <a:rPr lang="fr-CA" b="1" dirty="0" err="1"/>
              <a:t>retraction</a:t>
            </a:r>
            <a:r>
              <a:rPr lang="fr-CA" b="1" dirty="0"/>
              <a:t> </a:t>
            </a:r>
            <a:r>
              <a:rPr lang="fr-CA" dirty="0"/>
              <a:t>and </a:t>
            </a:r>
            <a:r>
              <a:rPr lang="fr-CA" dirty="0" err="1"/>
              <a:t>proptosis</a:t>
            </a:r>
            <a:endParaRPr lang="fr-CA" dirty="0"/>
          </a:p>
          <a:p>
            <a:r>
              <a:rPr lang="fr-CA" dirty="0"/>
              <a:t>Frequency of </a:t>
            </a:r>
            <a:r>
              <a:rPr lang="fr-CA" dirty="0" err="1"/>
              <a:t>involvement</a:t>
            </a:r>
            <a:r>
              <a:rPr lang="fr-CA" dirty="0"/>
              <a:t>: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b="1" dirty="0" err="1">
                <a:effectLst/>
                <a:latin typeface="Arial" panose="020B0604020202020204" pitchFamily="34" charset="0"/>
              </a:rPr>
              <a:t>inferior</a:t>
            </a:r>
            <a:r>
              <a:rPr lang="fr-CA" b="1" dirty="0">
                <a:effectLst/>
                <a:latin typeface="Arial" panose="020B0604020202020204" pitchFamily="34" charset="0"/>
              </a:rPr>
              <a:t> </a:t>
            </a:r>
            <a:r>
              <a:rPr lang="fr-CA" b="1" dirty="0" err="1">
                <a:effectLst/>
                <a:latin typeface="Arial" panose="020B0604020202020204" pitchFamily="34" charset="0"/>
              </a:rPr>
              <a:t>rectus</a:t>
            </a:r>
            <a:r>
              <a:rPr lang="fr-CA" b="1" dirty="0">
                <a:effectLst/>
                <a:latin typeface="Arial" panose="020B0604020202020204" pitchFamily="34" charset="0"/>
              </a:rPr>
              <a:t> </a:t>
            </a:r>
            <a:r>
              <a:rPr lang="fr-CA" dirty="0">
                <a:effectLst/>
                <a:latin typeface="Arial" panose="020B0604020202020204" pitchFamily="34" charset="0"/>
              </a:rPr>
              <a:t>&gt; </a:t>
            </a:r>
            <a:r>
              <a:rPr lang="fr-CA" dirty="0" err="1">
                <a:effectLst/>
                <a:latin typeface="Arial" panose="020B0604020202020204" pitchFamily="34" charset="0"/>
              </a:rPr>
              <a:t>medial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dirty="0" err="1">
                <a:effectLst/>
                <a:latin typeface="Arial" panose="020B0604020202020204" pitchFamily="34" charset="0"/>
              </a:rPr>
              <a:t>rectus</a:t>
            </a:r>
            <a:r>
              <a:rPr lang="fr-CA" dirty="0">
                <a:effectLst/>
                <a:latin typeface="Arial" panose="020B0604020202020204" pitchFamily="34" charset="0"/>
              </a:rPr>
              <a:t> &gt; </a:t>
            </a:r>
            <a:r>
              <a:rPr lang="fr-CA" dirty="0" err="1">
                <a:effectLst/>
                <a:latin typeface="Arial" panose="020B0604020202020204" pitchFamily="34" charset="0"/>
              </a:rPr>
              <a:t>superior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dirty="0" err="1">
                <a:effectLst/>
                <a:latin typeface="Arial" panose="020B0604020202020204" pitchFamily="34" charset="0"/>
              </a:rPr>
              <a:t>rectus</a:t>
            </a:r>
            <a:r>
              <a:rPr lang="fr-CA" dirty="0">
                <a:effectLst/>
                <a:latin typeface="Arial" panose="020B0604020202020204" pitchFamily="34" charset="0"/>
              </a:rPr>
              <a:t> &gt; </a:t>
            </a:r>
            <a:r>
              <a:rPr lang="fr-CA" dirty="0" err="1">
                <a:effectLst/>
                <a:latin typeface="Arial" panose="020B0604020202020204" pitchFamily="34" charset="0"/>
              </a:rPr>
              <a:t>lateral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dirty="0" err="1">
                <a:effectLst/>
                <a:latin typeface="Arial" panose="020B0604020202020204" pitchFamily="34" charset="0"/>
              </a:rPr>
              <a:t>rectus</a:t>
            </a:r>
            <a:endParaRPr lang="fr-CA" dirty="0">
              <a:effectLst/>
              <a:latin typeface="Arial" panose="020B0604020202020204" pitchFamily="34" charset="0"/>
            </a:endParaRPr>
          </a:p>
          <a:p>
            <a:r>
              <a:rPr lang="fr-FR" dirty="0"/>
              <a:t>CT-scan or MRI : </a:t>
            </a:r>
            <a:r>
              <a:rPr lang="fr-CA" dirty="0" err="1">
                <a:effectLst/>
                <a:latin typeface="Arial" panose="020B0604020202020204" pitchFamily="34" charset="0"/>
              </a:rPr>
              <a:t>enlargement</a:t>
            </a:r>
            <a:r>
              <a:rPr lang="fr-CA" dirty="0">
                <a:effectLst/>
                <a:latin typeface="Arial" panose="020B0604020202020204" pitchFamily="34" charset="0"/>
              </a:rPr>
              <a:t> of the muscle </a:t>
            </a:r>
            <a:r>
              <a:rPr lang="fr-CA" dirty="0" err="1">
                <a:effectLst/>
                <a:latin typeface="Arial" panose="020B0604020202020204" pitchFamily="34" charset="0"/>
              </a:rPr>
              <a:t>belly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dirty="0" err="1">
                <a:effectLst/>
                <a:latin typeface="Arial" panose="020B0604020202020204" pitchFamily="34" charset="0"/>
              </a:rPr>
              <a:t>with</a:t>
            </a:r>
            <a:r>
              <a:rPr lang="fr-CA" dirty="0">
                <a:effectLst/>
                <a:latin typeface="Arial" panose="020B0604020202020204" pitchFamily="34" charset="0"/>
              </a:rPr>
              <a:t> </a:t>
            </a:r>
            <a:r>
              <a:rPr lang="fr-CA" dirty="0" err="1">
                <a:effectLst/>
                <a:latin typeface="Arial" panose="020B0604020202020204" pitchFamily="34" charset="0"/>
              </a:rPr>
              <a:t>sparing</a:t>
            </a:r>
            <a:r>
              <a:rPr lang="fr-CA" dirty="0">
                <a:effectLst/>
                <a:latin typeface="Arial" panose="020B0604020202020204" pitchFamily="34" charset="0"/>
              </a:rPr>
              <a:t> of the tendon</a:t>
            </a:r>
            <a:endParaRPr lang="fr-FR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EEF33943-2A27-7655-4B19-47800CC3DC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2525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04"/>
    </mc:Choice>
    <mc:Fallback>
      <p:transition spd="slow" advTm="29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92655-4F34-B711-9E71-66AB2BAAA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Let’s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back to the case…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3CBC68-E248-395E-F815-7382F4CD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888" y="2142712"/>
            <a:ext cx="10518912" cy="3820766"/>
          </a:xfrm>
        </p:spPr>
        <p:txBody>
          <a:bodyPr/>
          <a:lstStyle/>
          <a:p>
            <a:r>
              <a:rPr lang="fr-CA" dirty="0"/>
              <a:t>CBC, TSH, CRP </a:t>
            </a:r>
            <a:r>
              <a:rPr lang="fr-CA" dirty="0" err="1"/>
              <a:t>wnl</a:t>
            </a:r>
            <a:endParaRPr lang="fr-CA" dirty="0"/>
          </a:p>
          <a:p>
            <a:endParaRPr lang="fr-CA" dirty="0"/>
          </a:p>
          <a:p>
            <a:r>
              <a:rPr lang="fr-CA" dirty="0"/>
              <a:t>Initial </a:t>
            </a:r>
            <a:r>
              <a:rPr lang="fr-CA" dirty="0" err="1"/>
              <a:t>diagnosis</a:t>
            </a:r>
            <a:r>
              <a:rPr lang="fr-CA" dirty="0"/>
              <a:t> of </a:t>
            </a:r>
            <a:r>
              <a:rPr lang="fr-CA" dirty="0" err="1"/>
              <a:t>inflammatory</a:t>
            </a:r>
            <a:r>
              <a:rPr lang="fr-CA" dirty="0"/>
              <a:t> </a:t>
            </a:r>
            <a:r>
              <a:rPr lang="fr-CA" dirty="0" err="1"/>
              <a:t>myopathy</a:t>
            </a:r>
            <a:endParaRPr lang="fr-CA" dirty="0"/>
          </a:p>
          <a:p>
            <a:endParaRPr lang="fr-CA" dirty="0"/>
          </a:p>
          <a:p>
            <a:r>
              <a:rPr lang="fr-CA" dirty="0"/>
              <a:t>Oral prednisone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offered</a:t>
            </a:r>
            <a:r>
              <a:rPr lang="fr-CA" dirty="0"/>
              <a:t> but the patient </a:t>
            </a:r>
            <a:r>
              <a:rPr lang="fr-CA" dirty="0" err="1"/>
              <a:t>declined</a:t>
            </a:r>
            <a:endParaRPr lang="fr-FR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8148957-F3E6-99AD-0CD3-A5B008882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9497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98"/>
    </mc:Choice>
    <mc:Fallback xmlns="">
      <p:transition spd="slow" advTm="12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C1C523-CA2F-BAB4-A83D-392A533D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Let’s</a:t>
            </a:r>
            <a:r>
              <a:rPr lang="fr-FR" dirty="0"/>
              <a:t> </a:t>
            </a:r>
            <a:r>
              <a:rPr lang="fr-FR" dirty="0" err="1"/>
              <a:t>get</a:t>
            </a:r>
            <a:r>
              <a:rPr lang="fr-FR" dirty="0"/>
              <a:t> back to the case…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24F2F3-0CEA-7AAC-ACA5-3C14E2FDB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2045731"/>
            <a:ext cx="11429999" cy="3820766"/>
          </a:xfrm>
        </p:spPr>
        <p:txBody>
          <a:bodyPr>
            <a:normAutofit fontScale="92500" lnSpcReduction="20000"/>
          </a:bodyPr>
          <a:lstStyle/>
          <a:p>
            <a:r>
              <a:rPr lang="fr-CA" dirty="0"/>
              <a:t>PO # </a:t>
            </a:r>
            <a:r>
              <a:rPr lang="fr-CA" dirty="0" err="1"/>
              <a:t>day</a:t>
            </a:r>
            <a:r>
              <a:rPr lang="fr-CA" dirty="0"/>
              <a:t> 9 : The </a:t>
            </a:r>
            <a:r>
              <a:rPr lang="fr-CA" dirty="0" err="1"/>
              <a:t>diplopia</a:t>
            </a:r>
            <a:r>
              <a:rPr lang="fr-CA" dirty="0"/>
              <a:t> </a:t>
            </a:r>
            <a:r>
              <a:rPr lang="fr-CA" dirty="0" err="1"/>
              <a:t>resolved</a:t>
            </a:r>
            <a:r>
              <a:rPr lang="fr-CA" dirty="0"/>
              <a:t> on </a:t>
            </a:r>
            <a:r>
              <a:rPr lang="fr-CA" dirty="0" err="1"/>
              <a:t>it’s</a:t>
            </a:r>
            <a:r>
              <a:rPr lang="fr-CA" dirty="0"/>
              <a:t> </a:t>
            </a:r>
            <a:r>
              <a:rPr lang="fr-CA" dirty="0" err="1"/>
              <a:t>own</a:t>
            </a:r>
            <a:r>
              <a:rPr lang="fr-CA" dirty="0"/>
              <a:t> </a:t>
            </a:r>
            <a:r>
              <a:rPr lang="fr-CA" dirty="0" err="1"/>
              <a:t>without</a:t>
            </a:r>
            <a:r>
              <a:rPr lang="fr-CA" dirty="0"/>
              <a:t> </a:t>
            </a:r>
            <a:r>
              <a:rPr lang="fr-CA" dirty="0" err="1"/>
              <a:t>treatment</a:t>
            </a:r>
            <a:endParaRPr lang="fr-CA" dirty="0"/>
          </a:p>
          <a:p>
            <a:endParaRPr lang="fr-CA" dirty="0"/>
          </a:p>
          <a:p>
            <a:r>
              <a:rPr lang="fr-CA" dirty="0"/>
              <a:t>PO # </a:t>
            </a:r>
            <a:r>
              <a:rPr lang="fr-CA" dirty="0" err="1"/>
              <a:t>day</a:t>
            </a:r>
            <a:r>
              <a:rPr lang="fr-CA" dirty="0"/>
              <a:t> 16 : </a:t>
            </a:r>
            <a:r>
              <a:rPr lang="fr-CA" dirty="0" err="1"/>
              <a:t>She</a:t>
            </a:r>
            <a:r>
              <a:rPr lang="fr-CA" dirty="0"/>
              <a:t>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seen</a:t>
            </a:r>
            <a:r>
              <a:rPr lang="fr-CA" dirty="0"/>
              <a:t> by the neuro-</a:t>
            </a:r>
            <a:r>
              <a:rPr lang="fr-CA" dirty="0" err="1"/>
              <a:t>ophthalmology</a:t>
            </a:r>
            <a:r>
              <a:rPr lang="fr-CA" dirty="0"/>
              <a:t> service </a:t>
            </a:r>
            <a:r>
              <a:rPr lang="fr-CA" dirty="0" err="1"/>
              <a:t>with</a:t>
            </a:r>
            <a:r>
              <a:rPr lang="fr-CA" dirty="0"/>
              <a:t> a </a:t>
            </a:r>
            <a:r>
              <a:rPr lang="fr-CA" dirty="0" err="1"/>
              <a:t>then</a:t>
            </a:r>
            <a:r>
              <a:rPr lang="fr-CA" dirty="0"/>
              <a:t> </a:t>
            </a:r>
            <a:r>
              <a:rPr lang="fr-CA" b="1" dirty="0"/>
              <a:t>norma</a:t>
            </a:r>
            <a:r>
              <a:rPr lang="fr-CA" dirty="0"/>
              <a:t>l </a:t>
            </a:r>
            <a:r>
              <a:rPr lang="fr-CA" dirty="0" err="1"/>
              <a:t>orthoptic</a:t>
            </a:r>
            <a:r>
              <a:rPr lang="fr-CA" dirty="0"/>
              <a:t> </a:t>
            </a:r>
            <a:r>
              <a:rPr lang="fr-CA" dirty="0" err="1"/>
              <a:t>examination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457200" lvl="1" indent="0">
              <a:buNone/>
            </a:pPr>
            <a:r>
              <a:rPr lang="fr-CA" dirty="0"/>
              <a:t>-The PPV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done</a:t>
            </a:r>
            <a:r>
              <a:rPr lang="fr-CA" dirty="0"/>
              <a:t> </a:t>
            </a:r>
            <a:r>
              <a:rPr lang="fr-CA" dirty="0" err="1"/>
              <a:t>under</a:t>
            </a:r>
            <a:r>
              <a:rPr lang="fr-CA" dirty="0"/>
              <a:t> local </a:t>
            </a:r>
            <a:r>
              <a:rPr lang="fr-CA" dirty="0" err="1"/>
              <a:t>anesthesia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a </a:t>
            </a:r>
            <a:r>
              <a:rPr lang="fr-CA" dirty="0" err="1"/>
              <a:t>peri-bulbar</a:t>
            </a:r>
            <a:r>
              <a:rPr lang="fr-CA" dirty="0"/>
              <a:t> block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lidocaine</a:t>
            </a:r>
            <a:r>
              <a:rPr lang="fr-CA" dirty="0"/>
              <a:t> 2%.</a:t>
            </a:r>
          </a:p>
          <a:p>
            <a:pPr marL="457200" lvl="1" indent="0">
              <a:buNone/>
            </a:pPr>
            <a:r>
              <a:rPr lang="fr-CA" dirty="0"/>
              <a:t>-The patient </a:t>
            </a:r>
            <a:r>
              <a:rPr lang="fr-CA" dirty="0" err="1"/>
              <a:t>recalled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she</a:t>
            </a:r>
            <a:r>
              <a:rPr lang="fr-CA" dirty="0"/>
              <a:t> </a:t>
            </a:r>
            <a:r>
              <a:rPr lang="fr-CA" dirty="0" err="1"/>
              <a:t>felt</a:t>
            </a:r>
            <a:r>
              <a:rPr lang="fr-CA" dirty="0"/>
              <a:t> </a:t>
            </a:r>
            <a:r>
              <a:rPr lang="fr-CA" dirty="0" err="1"/>
              <a:t>her</a:t>
            </a:r>
            <a:r>
              <a:rPr lang="fr-CA" dirty="0"/>
              <a:t> </a:t>
            </a:r>
            <a:r>
              <a:rPr lang="fr-CA" dirty="0" err="1"/>
              <a:t>eye</a:t>
            </a:r>
            <a:r>
              <a:rPr lang="fr-CA" dirty="0"/>
              <a:t> move </a:t>
            </a:r>
            <a:r>
              <a:rPr lang="fr-CA" dirty="0" err="1"/>
              <a:t>during</a:t>
            </a:r>
            <a:r>
              <a:rPr lang="fr-CA" dirty="0"/>
              <a:t> the block.</a:t>
            </a:r>
          </a:p>
          <a:p>
            <a:pPr marL="457200" lvl="1" indent="0">
              <a:buNone/>
            </a:pPr>
            <a:endParaRPr lang="fr-CA" dirty="0"/>
          </a:p>
          <a:p>
            <a:pPr marL="457200" lvl="1" indent="0">
              <a:buNone/>
            </a:pPr>
            <a:r>
              <a:rPr lang="fr-CA" dirty="0"/>
              <a:t>An </a:t>
            </a:r>
            <a:r>
              <a:rPr lang="fr-CA" dirty="0" err="1"/>
              <a:t>iatrogenic</a:t>
            </a:r>
            <a:r>
              <a:rPr lang="fr-CA" dirty="0"/>
              <a:t> </a:t>
            </a:r>
            <a:r>
              <a:rPr lang="fr-CA" dirty="0" err="1"/>
              <a:t>lateral</a:t>
            </a:r>
            <a:r>
              <a:rPr lang="fr-CA" dirty="0"/>
              <a:t> </a:t>
            </a:r>
            <a:r>
              <a:rPr lang="fr-CA" dirty="0" err="1"/>
              <a:t>rectus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during</a:t>
            </a:r>
            <a:r>
              <a:rPr lang="fr-CA" dirty="0"/>
              <a:t> the block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then</a:t>
            </a:r>
            <a:r>
              <a:rPr lang="fr-CA" dirty="0"/>
              <a:t> </a:t>
            </a:r>
            <a:r>
              <a:rPr lang="fr-CA" dirty="0" err="1"/>
              <a:t>diagnosed</a:t>
            </a:r>
            <a:r>
              <a:rPr lang="fr-CA" dirty="0"/>
              <a:t>:</a:t>
            </a:r>
          </a:p>
          <a:p>
            <a:pPr marL="457200" lvl="1" indent="0">
              <a:buNone/>
            </a:pPr>
            <a:r>
              <a:rPr lang="fr-CA" dirty="0"/>
              <a:t>	-Natural </a:t>
            </a:r>
            <a:r>
              <a:rPr lang="fr-CA" dirty="0" err="1"/>
              <a:t>history</a:t>
            </a:r>
            <a:r>
              <a:rPr lang="fr-CA" dirty="0"/>
              <a:t> and </a:t>
            </a:r>
            <a:r>
              <a:rPr lang="fr-CA" dirty="0" err="1"/>
              <a:t>painless</a:t>
            </a:r>
            <a:r>
              <a:rPr lang="fr-CA" dirty="0"/>
              <a:t> </a:t>
            </a:r>
            <a:r>
              <a:rPr lang="fr-CA" dirty="0" err="1"/>
              <a:t>presentation</a:t>
            </a:r>
            <a:r>
              <a:rPr lang="fr-CA" dirty="0"/>
              <a:t> </a:t>
            </a:r>
            <a:r>
              <a:rPr lang="fr-CA" dirty="0" err="1"/>
              <a:t>were</a:t>
            </a:r>
            <a:r>
              <a:rPr lang="fr-CA" dirty="0"/>
              <a:t> </a:t>
            </a:r>
            <a:r>
              <a:rPr lang="fr-CA" dirty="0" err="1"/>
              <a:t>inconsistent</a:t>
            </a:r>
            <a:r>
              <a:rPr lang="fr-CA" dirty="0"/>
              <a:t>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previous</a:t>
            </a:r>
            <a:r>
              <a:rPr lang="fr-CA" dirty="0"/>
              <a:t> 	</a:t>
            </a:r>
            <a:r>
              <a:rPr lang="fr-CA" dirty="0" err="1"/>
              <a:t>diagnosis</a:t>
            </a:r>
            <a:r>
              <a:rPr lang="fr-CA" dirty="0"/>
              <a:t> of </a:t>
            </a:r>
            <a:r>
              <a:rPr lang="fr-CA" dirty="0" err="1"/>
              <a:t>inflammatory</a:t>
            </a:r>
            <a:r>
              <a:rPr lang="fr-CA" dirty="0"/>
              <a:t> </a:t>
            </a:r>
            <a:r>
              <a:rPr lang="fr-CA" dirty="0" err="1"/>
              <a:t>myopathy</a:t>
            </a:r>
            <a:endParaRPr lang="fr-FR" dirty="0"/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AB7AB063-722E-FE24-8840-C0B70946FC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255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85"/>
    </mc:Choice>
    <mc:Fallback xmlns="">
      <p:transition spd="slow" advTm="36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D082D-FBE0-BDE4-7483-B579FF88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550"/>
            <a:ext cx="10515600" cy="1325563"/>
          </a:xfrm>
        </p:spPr>
        <p:txBody>
          <a:bodyPr/>
          <a:lstStyle/>
          <a:p>
            <a:r>
              <a:rPr lang="fr-FR" dirty="0" err="1"/>
              <a:t>Diplopia</a:t>
            </a:r>
            <a:r>
              <a:rPr lang="fr-FR" dirty="0"/>
              <a:t> post </a:t>
            </a:r>
            <a:r>
              <a:rPr lang="fr-FR" dirty="0" err="1"/>
              <a:t>retrobulbar</a:t>
            </a:r>
            <a:r>
              <a:rPr lang="fr-FR" dirty="0"/>
              <a:t> </a:t>
            </a:r>
            <a:r>
              <a:rPr lang="fr-FR" dirty="0" err="1"/>
              <a:t>anesthesia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0981E6-3B57-E204-76E3-82ED6767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4" y="1639206"/>
            <a:ext cx="10515600" cy="4410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How </a:t>
            </a:r>
            <a:r>
              <a:rPr lang="fr-CA" dirty="0" err="1"/>
              <a:t>frequent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persistent </a:t>
            </a:r>
            <a:r>
              <a:rPr lang="fr-CA" dirty="0" err="1"/>
              <a:t>diplopia</a:t>
            </a:r>
            <a:r>
              <a:rPr lang="fr-CA" dirty="0"/>
              <a:t> </a:t>
            </a:r>
            <a:r>
              <a:rPr lang="fr-CA" dirty="0" err="1"/>
              <a:t>following</a:t>
            </a:r>
            <a:r>
              <a:rPr lang="fr-CA" dirty="0"/>
              <a:t> </a:t>
            </a:r>
            <a:r>
              <a:rPr lang="fr-CA" dirty="0" err="1"/>
              <a:t>retrobulbar</a:t>
            </a:r>
            <a:r>
              <a:rPr lang="fr-CA" dirty="0"/>
              <a:t> </a:t>
            </a:r>
            <a:r>
              <a:rPr lang="fr-CA" dirty="0" err="1"/>
              <a:t>anesthesia</a:t>
            </a:r>
            <a:r>
              <a:rPr lang="fr-CA" dirty="0"/>
              <a:t> ? </a:t>
            </a:r>
          </a:p>
          <a:p>
            <a:r>
              <a:rPr lang="fr-CA" dirty="0" err="1"/>
              <a:t>What</a:t>
            </a:r>
            <a:r>
              <a:rPr lang="fr-CA" dirty="0"/>
              <a:t> are the </a:t>
            </a:r>
            <a:r>
              <a:rPr lang="fr-CA" dirty="0" err="1"/>
              <a:t>typical</a:t>
            </a:r>
            <a:r>
              <a:rPr lang="fr-CA" dirty="0"/>
              <a:t> </a:t>
            </a:r>
            <a:r>
              <a:rPr lang="fr-CA" dirty="0" err="1"/>
              <a:t>mechanisms</a:t>
            </a:r>
            <a:r>
              <a:rPr lang="fr-CA" dirty="0"/>
              <a:t> ? 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272E6BB-378D-1B70-ABC8-25EAAB8851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418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36"/>
    </mc:Choice>
    <mc:Fallback xmlns="">
      <p:transition spd="slow" advTm="13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D082D-FBE0-BDE4-7483-B579FF88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550"/>
            <a:ext cx="10515600" cy="1325563"/>
          </a:xfrm>
        </p:spPr>
        <p:txBody>
          <a:bodyPr/>
          <a:lstStyle/>
          <a:p>
            <a:r>
              <a:rPr lang="fr-FR" dirty="0" err="1"/>
              <a:t>Diplopia</a:t>
            </a:r>
            <a:r>
              <a:rPr lang="fr-FR" dirty="0"/>
              <a:t> post </a:t>
            </a:r>
            <a:r>
              <a:rPr lang="fr-FR" dirty="0" err="1"/>
              <a:t>retrobulbar</a:t>
            </a:r>
            <a:r>
              <a:rPr lang="fr-FR" dirty="0"/>
              <a:t> </a:t>
            </a:r>
            <a:r>
              <a:rPr lang="fr-FR" dirty="0" err="1"/>
              <a:t>anesthesia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0981E6-3B57-E204-76E3-82ED6767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4" y="1639206"/>
            <a:ext cx="10515600" cy="4410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How </a:t>
            </a:r>
            <a:r>
              <a:rPr lang="fr-CA" dirty="0" err="1"/>
              <a:t>frequent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persistent </a:t>
            </a:r>
            <a:r>
              <a:rPr lang="fr-CA" dirty="0" err="1"/>
              <a:t>diplopia</a:t>
            </a:r>
            <a:r>
              <a:rPr lang="fr-CA" dirty="0"/>
              <a:t> </a:t>
            </a:r>
            <a:r>
              <a:rPr lang="fr-CA" dirty="0" err="1"/>
              <a:t>following</a:t>
            </a:r>
            <a:r>
              <a:rPr lang="fr-CA" dirty="0"/>
              <a:t> </a:t>
            </a:r>
            <a:r>
              <a:rPr lang="fr-CA" dirty="0" err="1"/>
              <a:t>retrobulbar</a:t>
            </a:r>
            <a:r>
              <a:rPr lang="fr-CA" dirty="0"/>
              <a:t> </a:t>
            </a:r>
            <a:r>
              <a:rPr lang="fr-CA" dirty="0" err="1"/>
              <a:t>anesthesia</a:t>
            </a:r>
            <a:r>
              <a:rPr lang="fr-CA" dirty="0"/>
              <a:t> ? </a:t>
            </a:r>
            <a:r>
              <a:rPr lang="fr-CA" b="1" dirty="0"/>
              <a:t>0.75-2%  </a:t>
            </a:r>
          </a:p>
          <a:p>
            <a:r>
              <a:rPr lang="fr-CA" dirty="0" err="1"/>
              <a:t>What</a:t>
            </a:r>
            <a:r>
              <a:rPr lang="fr-CA" dirty="0"/>
              <a:t> are the </a:t>
            </a:r>
            <a:r>
              <a:rPr lang="fr-CA" dirty="0" err="1"/>
              <a:t>typical</a:t>
            </a:r>
            <a:r>
              <a:rPr lang="fr-CA" dirty="0"/>
              <a:t> </a:t>
            </a:r>
            <a:r>
              <a:rPr lang="fr-CA" dirty="0" err="1"/>
              <a:t>mechanisms</a:t>
            </a:r>
            <a:r>
              <a:rPr lang="fr-CA" dirty="0"/>
              <a:t> ? </a:t>
            </a:r>
          </a:p>
          <a:p>
            <a:pPr lvl="1"/>
            <a:r>
              <a:rPr lang="fr-CA" sz="3200" b="1" dirty="0" err="1"/>
              <a:t>Decompensated</a:t>
            </a:r>
            <a:r>
              <a:rPr lang="fr-CA" sz="3200" b="1" dirty="0"/>
              <a:t> latent </a:t>
            </a:r>
            <a:r>
              <a:rPr lang="fr-CA" sz="3200" b="1" dirty="0" err="1"/>
              <a:t>strabismus</a:t>
            </a:r>
            <a:endParaRPr lang="fr-CA" sz="3200" b="1" dirty="0"/>
          </a:p>
          <a:p>
            <a:pPr lvl="1"/>
            <a:r>
              <a:rPr lang="fr-CA" sz="2600" b="1" dirty="0"/>
              <a:t>Direct </a:t>
            </a:r>
            <a:r>
              <a:rPr lang="fr-CA" sz="2600" b="1" dirty="0" err="1"/>
              <a:t>inferior</a:t>
            </a:r>
            <a:r>
              <a:rPr lang="fr-CA" sz="2600" b="1" dirty="0"/>
              <a:t> </a:t>
            </a:r>
            <a:r>
              <a:rPr lang="fr-CA" sz="2600" b="1" dirty="0" err="1"/>
              <a:t>rectus</a:t>
            </a:r>
            <a:r>
              <a:rPr lang="fr-CA" sz="2600" b="1" dirty="0"/>
              <a:t> </a:t>
            </a:r>
            <a:r>
              <a:rPr lang="fr-CA" sz="2600" b="1" dirty="0" err="1"/>
              <a:t>injury</a:t>
            </a:r>
            <a:r>
              <a:rPr lang="fr-CA" sz="2600" b="1" dirty="0"/>
              <a:t> by the </a:t>
            </a:r>
            <a:r>
              <a:rPr lang="fr-CA" sz="2600" b="1" dirty="0" err="1"/>
              <a:t>needle</a:t>
            </a:r>
            <a:r>
              <a:rPr lang="fr-CA" sz="2600" b="1" dirty="0"/>
              <a:t> (</a:t>
            </a:r>
            <a:r>
              <a:rPr lang="fr-CA" sz="2600" b="1" dirty="0" err="1"/>
              <a:t>hemorrhage</a:t>
            </a:r>
            <a:r>
              <a:rPr lang="fr-CA" sz="2600" b="1" dirty="0"/>
              <a:t>)</a:t>
            </a:r>
          </a:p>
          <a:p>
            <a:pPr lvl="1"/>
            <a:r>
              <a:rPr lang="fr-CA" sz="2600" b="1" dirty="0"/>
              <a:t>Intra-</a:t>
            </a:r>
            <a:r>
              <a:rPr lang="fr-CA" sz="2600" b="1" dirty="0" err="1"/>
              <a:t>muscular</a:t>
            </a:r>
            <a:r>
              <a:rPr lang="fr-CA" sz="2600" b="1" dirty="0"/>
              <a:t> infiltration of </a:t>
            </a:r>
            <a:r>
              <a:rPr lang="fr-CA" sz="2600" b="1" dirty="0" err="1"/>
              <a:t>anesthetic</a:t>
            </a:r>
            <a:r>
              <a:rPr lang="fr-CA" sz="2600" b="1" dirty="0"/>
              <a:t> </a:t>
            </a:r>
            <a:r>
              <a:rPr lang="fr-CA" sz="2600" b="1" dirty="0" err="1"/>
              <a:t>with</a:t>
            </a:r>
            <a:r>
              <a:rPr lang="fr-CA" sz="2600" b="1" dirty="0"/>
              <a:t> </a:t>
            </a:r>
            <a:r>
              <a:rPr lang="fr-CA" sz="2600" b="1" dirty="0" err="1"/>
              <a:t>secondary</a:t>
            </a:r>
            <a:r>
              <a:rPr lang="fr-CA" sz="2600" b="1" dirty="0"/>
              <a:t> </a:t>
            </a:r>
            <a:r>
              <a:rPr lang="fr-CA" sz="2600" b="1" dirty="0" err="1"/>
              <a:t>toxicity</a:t>
            </a:r>
            <a:r>
              <a:rPr lang="fr-CA" sz="2600" b="1" dirty="0"/>
              <a:t> </a:t>
            </a:r>
          </a:p>
          <a:p>
            <a:pPr lvl="1"/>
            <a:r>
              <a:rPr lang="fr-CA" sz="2600" b="1" dirty="0">
                <a:latin typeface="Arial"/>
                <a:cs typeface="Arial"/>
              </a:rPr>
              <a:t>Long-lasting </a:t>
            </a:r>
            <a:r>
              <a:rPr lang="fr-CA" sz="2600" b="1" dirty="0" err="1">
                <a:latin typeface="Arial"/>
                <a:cs typeface="Arial"/>
              </a:rPr>
              <a:t>paralytic</a:t>
            </a:r>
            <a:r>
              <a:rPr lang="fr-CA" sz="2600" b="1" dirty="0">
                <a:latin typeface="Arial"/>
                <a:cs typeface="Arial"/>
              </a:rPr>
              <a:t> </a:t>
            </a:r>
            <a:r>
              <a:rPr lang="fr-CA" sz="2600" b="1" dirty="0" err="1">
                <a:latin typeface="Arial"/>
                <a:cs typeface="Arial"/>
              </a:rPr>
              <a:t>effect</a:t>
            </a:r>
            <a:r>
              <a:rPr lang="fr-CA" sz="2600" b="1" dirty="0">
                <a:latin typeface="Arial"/>
                <a:cs typeface="Arial"/>
              </a:rPr>
              <a:t> of intra-</a:t>
            </a:r>
            <a:r>
              <a:rPr lang="fr-CA" sz="2600" b="1" dirty="0" err="1">
                <a:latin typeface="Arial"/>
                <a:cs typeface="Arial"/>
              </a:rPr>
              <a:t>muscular</a:t>
            </a:r>
            <a:r>
              <a:rPr lang="fr-CA" sz="2600" b="1" dirty="0">
                <a:latin typeface="Arial"/>
                <a:cs typeface="Arial"/>
              </a:rPr>
              <a:t> sodium channels blocking agents </a:t>
            </a:r>
          </a:p>
        </p:txBody>
      </p: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CF36DFC6-2071-0854-2C6C-7D3225CA8A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118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94"/>
    </mc:Choice>
    <mc:Fallback xmlns="">
      <p:transition spd="slow" advTm="25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AD082D-FBE0-BDE4-7483-B579FF88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550"/>
            <a:ext cx="10515600" cy="1325563"/>
          </a:xfrm>
        </p:spPr>
        <p:txBody>
          <a:bodyPr/>
          <a:lstStyle/>
          <a:p>
            <a:r>
              <a:rPr lang="fr-FR" dirty="0" err="1"/>
              <a:t>Diplopia</a:t>
            </a:r>
            <a:r>
              <a:rPr lang="fr-FR" dirty="0"/>
              <a:t> post </a:t>
            </a:r>
            <a:r>
              <a:rPr lang="fr-FR" dirty="0" err="1"/>
              <a:t>retrobulbar</a:t>
            </a:r>
            <a:r>
              <a:rPr lang="fr-FR" dirty="0"/>
              <a:t> </a:t>
            </a:r>
            <a:r>
              <a:rPr lang="fr-FR" dirty="0" err="1"/>
              <a:t>anesthesia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0981E6-3B57-E204-76E3-82ED6767E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5" y="1615935"/>
            <a:ext cx="10702636" cy="4410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err="1"/>
              <a:t>What</a:t>
            </a:r>
            <a:r>
              <a:rPr lang="fr-CA" dirty="0"/>
              <a:t> </a:t>
            </a:r>
            <a:r>
              <a:rPr lang="fr-CA" dirty="0" err="1"/>
              <a:t>treatment</a:t>
            </a:r>
            <a:r>
              <a:rPr lang="fr-CA" dirty="0"/>
              <a:t> can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offer</a:t>
            </a:r>
            <a:r>
              <a:rPr lang="fr-CA" dirty="0"/>
              <a:t> ? </a:t>
            </a:r>
          </a:p>
          <a:p>
            <a:pPr lvl="1"/>
            <a:r>
              <a:rPr lang="fr-CA" sz="2600" b="1" dirty="0">
                <a:latin typeface="Arial"/>
                <a:cs typeface="Arial"/>
              </a:rPr>
              <a:t>Nothing </a:t>
            </a:r>
            <a:r>
              <a:rPr lang="fr-CA" sz="2600" b="1" dirty="0" err="1">
                <a:latin typeface="Arial"/>
                <a:cs typeface="Arial"/>
              </a:rPr>
              <a:t>evidence-based</a:t>
            </a:r>
            <a:r>
              <a:rPr lang="fr-CA" sz="2600" b="1" dirty="0">
                <a:latin typeface="Arial"/>
                <a:cs typeface="Arial"/>
              </a:rPr>
              <a:t> but </a:t>
            </a:r>
            <a:r>
              <a:rPr lang="fr-CA" sz="2600" b="1" dirty="0" err="1">
                <a:latin typeface="Arial"/>
                <a:cs typeface="Arial"/>
              </a:rPr>
              <a:t>most</a:t>
            </a:r>
            <a:r>
              <a:rPr lang="fr-CA" sz="2600" b="1" dirty="0">
                <a:latin typeface="Arial"/>
                <a:cs typeface="Arial"/>
              </a:rPr>
              <a:t> cases </a:t>
            </a:r>
            <a:r>
              <a:rPr lang="fr-CA" sz="2600" b="1" dirty="0" err="1">
                <a:latin typeface="Arial"/>
                <a:cs typeface="Arial"/>
              </a:rPr>
              <a:t>reported</a:t>
            </a:r>
            <a:r>
              <a:rPr lang="fr-CA" sz="2600" b="1" dirty="0">
                <a:latin typeface="Arial"/>
                <a:cs typeface="Arial"/>
              </a:rPr>
              <a:t> in the </a:t>
            </a:r>
            <a:r>
              <a:rPr lang="fr-CA" sz="2600" b="1" dirty="0" err="1">
                <a:latin typeface="Arial"/>
                <a:cs typeface="Arial"/>
              </a:rPr>
              <a:t>literature</a:t>
            </a:r>
            <a:r>
              <a:rPr lang="fr-CA" sz="2600" b="1" dirty="0">
                <a:latin typeface="Arial"/>
                <a:cs typeface="Arial"/>
              </a:rPr>
              <a:t> </a:t>
            </a:r>
            <a:r>
              <a:rPr lang="fr-CA" sz="2600" b="1" dirty="0" err="1">
                <a:latin typeface="Arial"/>
                <a:cs typeface="Arial"/>
              </a:rPr>
              <a:t>utilized</a:t>
            </a:r>
            <a:r>
              <a:rPr lang="fr-CA" sz="2600" b="1" dirty="0">
                <a:latin typeface="Arial"/>
                <a:cs typeface="Arial"/>
              </a:rPr>
              <a:t> a trial of oral </a:t>
            </a:r>
            <a:r>
              <a:rPr lang="fr-CA" sz="2600" b="1" dirty="0" err="1">
                <a:latin typeface="Arial"/>
                <a:cs typeface="Arial"/>
              </a:rPr>
              <a:t>corticosteroids</a:t>
            </a:r>
            <a:endParaRPr lang="fr-CA" sz="2600" b="1" dirty="0">
              <a:latin typeface="Arial"/>
              <a:cs typeface="Arial"/>
            </a:endParaRPr>
          </a:p>
          <a:p>
            <a:r>
              <a:rPr lang="fr-CA" dirty="0"/>
              <a:t>Can </a:t>
            </a:r>
            <a:r>
              <a:rPr lang="fr-CA" dirty="0" err="1"/>
              <a:t>there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long-</a:t>
            </a:r>
            <a:r>
              <a:rPr lang="fr-CA" dirty="0" err="1"/>
              <a:t>term</a:t>
            </a:r>
            <a:r>
              <a:rPr lang="fr-CA" dirty="0"/>
              <a:t> </a:t>
            </a:r>
            <a:r>
              <a:rPr lang="fr-CA" dirty="0" err="1"/>
              <a:t>sequelae</a:t>
            </a:r>
            <a:r>
              <a:rPr lang="fr-CA" dirty="0"/>
              <a:t> ? </a:t>
            </a:r>
          </a:p>
          <a:p>
            <a:pPr lvl="1"/>
            <a:r>
              <a:rPr lang="fr-CA" sz="2600" b="1" dirty="0"/>
              <a:t>Yes, </a:t>
            </a:r>
            <a:r>
              <a:rPr lang="fr-CA" sz="2600" b="1" dirty="0" err="1"/>
              <a:t>there</a:t>
            </a:r>
            <a:r>
              <a:rPr lang="fr-CA" sz="2600" b="1" dirty="0"/>
              <a:t> are reports of progressive muscle </a:t>
            </a:r>
            <a:r>
              <a:rPr lang="fr-CA" sz="2600" b="1" dirty="0" err="1"/>
              <a:t>fibrosis</a:t>
            </a:r>
            <a:r>
              <a:rPr lang="fr-CA" sz="2600" b="1" dirty="0"/>
              <a:t> </a:t>
            </a:r>
            <a:r>
              <a:rPr lang="fr-CA" sz="2600" b="1" dirty="0" err="1"/>
              <a:t>following</a:t>
            </a:r>
            <a:r>
              <a:rPr lang="fr-CA" sz="2600" b="1" dirty="0"/>
              <a:t> </a:t>
            </a:r>
            <a:r>
              <a:rPr lang="fr-CA" sz="2600" b="1" dirty="0" err="1"/>
              <a:t>inadvertent</a:t>
            </a:r>
            <a:r>
              <a:rPr lang="fr-CA" sz="2600" b="1" dirty="0"/>
              <a:t> </a:t>
            </a:r>
            <a:r>
              <a:rPr lang="fr-CA" sz="2600" b="1" dirty="0" err="1"/>
              <a:t>anesthetic</a:t>
            </a:r>
            <a:r>
              <a:rPr lang="fr-CA" sz="2600" b="1" dirty="0"/>
              <a:t> injection. Most patients in the </a:t>
            </a:r>
            <a:r>
              <a:rPr lang="fr-CA" sz="2600" b="1" dirty="0" err="1"/>
              <a:t>literature</a:t>
            </a:r>
            <a:r>
              <a:rPr lang="fr-CA" sz="2600" b="1" dirty="0"/>
              <a:t> </a:t>
            </a:r>
            <a:r>
              <a:rPr lang="fr-CA" sz="2600" b="1" dirty="0" err="1"/>
              <a:t>needed</a:t>
            </a:r>
            <a:r>
              <a:rPr lang="fr-CA" sz="2600" b="1" dirty="0"/>
              <a:t> </a:t>
            </a:r>
            <a:r>
              <a:rPr lang="fr-CA" sz="2600" b="1" dirty="0" err="1"/>
              <a:t>strabismus</a:t>
            </a:r>
            <a:r>
              <a:rPr lang="fr-CA" sz="2600" b="1" dirty="0"/>
              <a:t> </a:t>
            </a:r>
            <a:r>
              <a:rPr lang="fr-CA" sz="2600" b="1" dirty="0" err="1"/>
              <a:t>surgery</a:t>
            </a:r>
            <a:endParaRPr lang="fr-CA" sz="2600" b="1" dirty="0"/>
          </a:p>
          <a:p>
            <a:pPr marL="457200" lvl="1" indent="0">
              <a:buNone/>
            </a:pPr>
            <a:endParaRPr lang="fr-FR" sz="2600" b="1" dirty="0"/>
          </a:p>
          <a:p>
            <a:pPr marL="457200" lvl="1" indent="0" algn="ctr">
              <a:buNone/>
            </a:pPr>
            <a:r>
              <a:rPr lang="fr-FR" sz="2000" b="1" dirty="0"/>
              <a:t>In </a:t>
            </a:r>
            <a:r>
              <a:rPr lang="fr-FR" sz="2000" b="1" dirty="0" err="1"/>
              <a:t>our</a:t>
            </a:r>
            <a:r>
              <a:rPr lang="fr-FR" sz="2000" b="1" dirty="0"/>
              <a:t> case the patient </a:t>
            </a:r>
            <a:r>
              <a:rPr lang="fr-FR" sz="2000" b="1" dirty="0" err="1"/>
              <a:t>is</a:t>
            </a:r>
            <a:r>
              <a:rPr lang="fr-FR" sz="2000" b="1" dirty="0"/>
              <a:t> </a:t>
            </a:r>
            <a:r>
              <a:rPr lang="fr-FR" sz="2000" b="1" dirty="0" err="1"/>
              <a:t>still</a:t>
            </a:r>
            <a:r>
              <a:rPr lang="fr-FR" sz="2000" b="1" dirty="0"/>
              <a:t> </a:t>
            </a:r>
            <a:r>
              <a:rPr lang="fr-FR" sz="2000" b="1" dirty="0" err="1"/>
              <a:t>orthotropic</a:t>
            </a:r>
            <a:r>
              <a:rPr lang="fr-FR" sz="2000" b="1" dirty="0"/>
              <a:t> more </a:t>
            </a:r>
            <a:r>
              <a:rPr lang="fr-FR" sz="2000" b="1" dirty="0" err="1"/>
              <a:t>than</a:t>
            </a:r>
            <a:r>
              <a:rPr lang="fr-FR" sz="2000" b="1" dirty="0"/>
              <a:t> 1 </a:t>
            </a:r>
            <a:r>
              <a:rPr lang="fr-FR" sz="2000" b="1" dirty="0" err="1"/>
              <a:t>year</a:t>
            </a:r>
            <a:r>
              <a:rPr lang="fr-FR" sz="2000" b="1" dirty="0"/>
              <a:t> </a:t>
            </a:r>
            <a:r>
              <a:rPr lang="fr-FR" sz="2000" b="1" dirty="0" err="1"/>
              <a:t>after</a:t>
            </a:r>
            <a:r>
              <a:rPr lang="fr-FR" sz="2000" b="1" dirty="0"/>
              <a:t> the </a:t>
            </a:r>
            <a:r>
              <a:rPr lang="fr-FR" sz="2000" b="1" dirty="0" err="1"/>
              <a:t>event</a:t>
            </a:r>
            <a:endParaRPr lang="fr-CA" sz="2000" b="1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91437B7-47A5-86F9-AB25-EA1B8448A77C}"/>
              </a:ext>
            </a:extLst>
          </p:cNvPr>
          <p:cNvSpPr txBox="1"/>
          <p:nvPr/>
        </p:nvSpPr>
        <p:spPr>
          <a:xfrm>
            <a:off x="1025235" y="5549369"/>
            <a:ext cx="10515600" cy="52322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fr-CA" sz="2800" i="1" dirty="0"/>
              <a:t>Trick question: </a:t>
            </a:r>
            <a:r>
              <a:rPr lang="fr-CA" sz="2800" i="1" dirty="0" err="1"/>
              <a:t>Why</a:t>
            </a:r>
            <a:r>
              <a:rPr lang="fr-CA" sz="2800" i="1" dirty="0"/>
              <a:t> </a:t>
            </a:r>
            <a:r>
              <a:rPr lang="fr-CA" sz="2800" i="1" dirty="0" err="1"/>
              <a:t>did</a:t>
            </a:r>
            <a:r>
              <a:rPr lang="fr-CA" sz="2800" i="1" dirty="0"/>
              <a:t> the </a:t>
            </a:r>
            <a:r>
              <a:rPr lang="fr-CA" sz="2800" i="1" dirty="0" err="1"/>
              <a:t>diplopia</a:t>
            </a:r>
            <a:r>
              <a:rPr lang="fr-CA" sz="2800" i="1" dirty="0"/>
              <a:t> </a:t>
            </a:r>
            <a:r>
              <a:rPr lang="fr-CA" sz="2800" i="1" dirty="0" err="1"/>
              <a:t>manifested</a:t>
            </a:r>
            <a:r>
              <a:rPr lang="fr-CA" sz="2800" i="1" dirty="0"/>
              <a:t> on the 4th </a:t>
            </a:r>
            <a:r>
              <a:rPr lang="fr-CA" sz="2800" i="1" dirty="0" err="1"/>
              <a:t>day</a:t>
            </a:r>
            <a:r>
              <a:rPr lang="fr-CA" sz="2800" i="1" dirty="0"/>
              <a:t> post-op?      </a:t>
            </a:r>
            <a:endParaRPr lang="en-US" sz="2800" i="1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0710DF-1789-071C-E624-09FEAC65221D}"/>
              </a:ext>
            </a:extLst>
          </p:cNvPr>
          <p:cNvSpPr txBox="1"/>
          <p:nvPr/>
        </p:nvSpPr>
        <p:spPr>
          <a:xfrm>
            <a:off x="2944536" y="6182686"/>
            <a:ext cx="713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Because</a:t>
            </a:r>
            <a:r>
              <a:rPr lang="fr-CA" dirty="0"/>
              <a:t> the air </a:t>
            </a:r>
            <a:r>
              <a:rPr lang="fr-CA" dirty="0" err="1"/>
              <a:t>bubble</a:t>
            </a:r>
            <a:r>
              <a:rPr lang="fr-CA" dirty="0"/>
              <a:t> </a:t>
            </a:r>
            <a:r>
              <a:rPr lang="fr-CA" dirty="0" err="1"/>
              <a:t>blurred</a:t>
            </a:r>
            <a:r>
              <a:rPr lang="fr-CA" dirty="0"/>
              <a:t> </a:t>
            </a:r>
            <a:r>
              <a:rPr lang="fr-CA" dirty="0" err="1"/>
              <a:t>her</a:t>
            </a:r>
            <a:r>
              <a:rPr lang="fr-CA" dirty="0"/>
              <a:t> vision! </a:t>
            </a:r>
            <a:r>
              <a:rPr lang="fr-CA" dirty="0" err="1"/>
              <a:t>Only</a:t>
            </a:r>
            <a:r>
              <a:rPr lang="fr-CA" dirty="0"/>
              <a:t> </a:t>
            </a:r>
            <a:r>
              <a:rPr lang="fr-CA" dirty="0" err="1"/>
              <a:t>when</a:t>
            </a:r>
            <a:r>
              <a:rPr lang="fr-CA" dirty="0"/>
              <a:t> the </a:t>
            </a:r>
            <a:r>
              <a:rPr lang="fr-CA" dirty="0" err="1"/>
              <a:t>bubble</a:t>
            </a:r>
            <a:r>
              <a:rPr lang="fr-CA" dirty="0"/>
              <a:t> </a:t>
            </a:r>
            <a:r>
              <a:rPr lang="fr-CA" dirty="0" err="1"/>
              <a:t>resorbed</a:t>
            </a:r>
            <a:r>
              <a:rPr lang="fr-CA" dirty="0"/>
              <a:t> </a:t>
            </a:r>
            <a:r>
              <a:rPr lang="fr-CA" dirty="0" err="1"/>
              <a:t>above</a:t>
            </a:r>
            <a:r>
              <a:rPr lang="fr-CA" dirty="0"/>
              <a:t> the </a:t>
            </a:r>
            <a:r>
              <a:rPr lang="fr-CA" dirty="0" err="1"/>
              <a:t>level</a:t>
            </a:r>
            <a:r>
              <a:rPr lang="fr-CA" dirty="0"/>
              <a:t> of the macula </a:t>
            </a:r>
            <a:r>
              <a:rPr lang="fr-CA" dirty="0" err="1"/>
              <a:t>could</a:t>
            </a:r>
            <a:r>
              <a:rPr lang="fr-CA" dirty="0"/>
              <a:t> </a:t>
            </a:r>
            <a:r>
              <a:rPr lang="fr-CA" dirty="0" err="1"/>
              <a:t>she</a:t>
            </a:r>
            <a:r>
              <a:rPr lang="fr-CA" dirty="0"/>
              <a:t> </a:t>
            </a:r>
            <a:r>
              <a:rPr lang="fr-CA" dirty="0" err="1"/>
              <a:t>experience</a:t>
            </a:r>
            <a:r>
              <a:rPr lang="fr-CA" dirty="0"/>
              <a:t> </a:t>
            </a:r>
            <a:r>
              <a:rPr lang="fr-CA" dirty="0" err="1"/>
              <a:t>diplopia</a:t>
            </a:r>
            <a:r>
              <a:rPr lang="fr-CA" dirty="0"/>
              <a:t>.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B233BADE-48AB-758F-B4EC-F3F8351CF9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36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50"/>
    </mc:Choice>
    <mc:Fallback xmlns="">
      <p:transition spd="slow" advTm="46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429F4-5367-2E5E-82CF-52923495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KEYPOINTS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5435E4-E91A-AA9B-3383-5F49EE977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/>
              <a:t>Lateral</a:t>
            </a:r>
            <a:r>
              <a:rPr lang="fr-CA" dirty="0"/>
              <a:t> </a:t>
            </a:r>
            <a:r>
              <a:rPr lang="fr-CA" dirty="0" err="1"/>
              <a:t>rectus</a:t>
            </a:r>
            <a:r>
              <a:rPr lang="fr-CA" dirty="0"/>
              <a:t> </a:t>
            </a:r>
            <a:r>
              <a:rPr lang="fr-CA" dirty="0" err="1"/>
              <a:t>injury</a:t>
            </a:r>
            <a:r>
              <a:rPr lang="fr-CA" dirty="0"/>
              <a:t> </a:t>
            </a:r>
            <a:r>
              <a:rPr lang="fr-CA" dirty="0" err="1"/>
              <a:t>following</a:t>
            </a:r>
            <a:r>
              <a:rPr lang="fr-CA" dirty="0"/>
              <a:t> </a:t>
            </a:r>
            <a:r>
              <a:rPr lang="fr-CA" dirty="0" err="1"/>
              <a:t>peribulbar</a:t>
            </a:r>
            <a:r>
              <a:rPr lang="fr-CA" dirty="0"/>
              <a:t> block </a:t>
            </a:r>
            <a:r>
              <a:rPr lang="fr-CA" dirty="0" err="1"/>
              <a:t>is</a:t>
            </a:r>
            <a:r>
              <a:rPr lang="fr-CA" dirty="0"/>
              <a:t> a rare </a:t>
            </a:r>
            <a:r>
              <a:rPr lang="fr-CA" dirty="0" err="1"/>
              <a:t>mimicker</a:t>
            </a:r>
            <a:r>
              <a:rPr lang="fr-CA" dirty="0"/>
              <a:t> of a 6th nerve </a:t>
            </a:r>
            <a:r>
              <a:rPr lang="fr-CA" dirty="0" err="1"/>
              <a:t>palsy</a:t>
            </a:r>
            <a:endParaRPr lang="fr-CA" dirty="0"/>
          </a:p>
          <a:p>
            <a:pPr lvl="1"/>
            <a:r>
              <a:rPr lang="fr-CA" dirty="0"/>
              <a:t>No </a:t>
            </a:r>
            <a:r>
              <a:rPr lang="fr-CA" dirty="0" err="1"/>
              <a:t>treatment</a:t>
            </a:r>
            <a:r>
              <a:rPr lang="fr-CA" dirty="0"/>
              <a:t> </a:t>
            </a:r>
            <a:r>
              <a:rPr lang="fr-CA" dirty="0" err="1"/>
              <a:t>needed</a:t>
            </a:r>
            <a:endParaRPr lang="fr-CA" dirty="0"/>
          </a:p>
          <a:p>
            <a:pPr lvl="1"/>
            <a:r>
              <a:rPr lang="fr-CA" dirty="0"/>
              <a:t>Be </a:t>
            </a:r>
            <a:r>
              <a:rPr lang="fr-CA" dirty="0" err="1"/>
              <a:t>aware</a:t>
            </a:r>
            <a:r>
              <a:rPr lang="fr-CA" dirty="0"/>
              <a:t> </a:t>
            </a:r>
            <a:r>
              <a:rPr lang="fr-CA" dirty="0" err="1"/>
              <a:t>that</a:t>
            </a:r>
            <a:r>
              <a:rPr lang="fr-CA" dirty="0"/>
              <a:t> </a:t>
            </a:r>
            <a:r>
              <a:rPr lang="fr-CA" dirty="0" err="1"/>
              <a:t>it</a:t>
            </a:r>
            <a:r>
              <a:rPr lang="fr-CA" dirty="0"/>
              <a:t> can cause long-</a:t>
            </a:r>
            <a:r>
              <a:rPr lang="fr-CA" dirty="0" err="1"/>
              <a:t>term</a:t>
            </a:r>
            <a:r>
              <a:rPr lang="fr-CA" dirty="0"/>
              <a:t> muscle </a:t>
            </a:r>
            <a:r>
              <a:rPr lang="fr-CA" dirty="0" err="1"/>
              <a:t>fibrosis</a:t>
            </a:r>
            <a:r>
              <a:rPr lang="fr-CA" dirty="0"/>
              <a:t> and persistent </a:t>
            </a:r>
            <a:r>
              <a:rPr lang="fr-CA" dirty="0" err="1"/>
              <a:t>diplopia</a:t>
            </a:r>
            <a:endParaRPr lang="fr-CA" dirty="0"/>
          </a:p>
          <a:p>
            <a:endParaRPr lang="fr-FR" dirty="0"/>
          </a:p>
          <a:p>
            <a:r>
              <a:rPr lang="fr-FR" dirty="0"/>
              <a:t>Good </a:t>
            </a:r>
            <a:r>
              <a:rPr lang="fr-FR" dirty="0" err="1"/>
              <a:t>history</a:t>
            </a:r>
            <a:r>
              <a:rPr lang="fr-FR" dirty="0"/>
              <a:t> and quick MRI </a:t>
            </a:r>
            <a:r>
              <a:rPr lang="fr-FR" dirty="0" err="1"/>
              <a:t>will</a:t>
            </a:r>
            <a:r>
              <a:rPr lang="fr-FR" dirty="0"/>
              <a:t> help </a:t>
            </a:r>
            <a:r>
              <a:rPr lang="fr-FR" dirty="0" err="1"/>
              <a:t>distinguish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more </a:t>
            </a:r>
            <a:r>
              <a:rPr lang="fr-FR" dirty="0" err="1"/>
              <a:t>daunting</a:t>
            </a:r>
            <a:r>
              <a:rPr lang="fr-FR" dirty="0"/>
              <a:t> conditions </a:t>
            </a:r>
            <a:r>
              <a:rPr lang="fr-FR" dirty="0" err="1"/>
              <a:t>such</a:t>
            </a:r>
            <a:r>
              <a:rPr lang="fr-FR" dirty="0"/>
              <a:t> as stroke, MS or </a:t>
            </a:r>
            <a:r>
              <a:rPr lang="fr-FR" dirty="0" err="1"/>
              <a:t>neoplasia</a:t>
            </a:r>
            <a:endParaRPr lang="fr-FR" dirty="0"/>
          </a:p>
          <a:p>
            <a:endParaRPr lang="fr-FR" dirty="0"/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866CFCE5-C605-5D82-7E89-66A5BA2B4D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820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57"/>
    </mc:Choice>
    <mc:Fallback xmlns="">
      <p:transition spd="slow" advTm="24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685AF9-6EB4-5CE7-93EB-28953419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364" y="212725"/>
            <a:ext cx="10515600" cy="1325563"/>
          </a:xfrm>
        </p:spPr>
        <p:txBody>
          <a:bodyPr/>
          <a:lstStyle/>
          <a:p>
            <a:pPr algn="ctr"/>
            <a:r>
              <a:rPr lang="fr-FR" dirty="0"/>
              <a:t>REFERENCES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F106AD-34F7-E252-1D14-1090C52D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433" y="1430127"/>
            <a:ext cx="11017676" cy="399774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CA" sz="1800" dirty="0"/>
              <a:t>1. </a:t>
            </a:r>
            <a:r>
              <a:rPr lang="fr-CA" sz="1800" dirty="0" err="1"/>
              <a:t>Yannuzzi</a:t>
            </a:r>
            <a:r>
              <a:rPr lang="fr-CA" sz="1800" dirty="0"/>
              <a:t> NA, </a:t>
            </a:r>
            <a:r>
              <a:rPr lang="fr-CA" sz="1800" dirty="0" err="1"/>
              <a:t>Sridhar</a:t>
            </a:r>
            <a:r>
              <a:rPr lang="fr-CA" sz="1800" dirty="0"/>
              <a:t> J, Flynn HW, et al. </a:t>
            </a:r>
            <a:r>
              <a:rPr lang="fr-CA" sz="1800" dirty="0" err="1"/>
              <a:t>Current</a:t>
            </a:r>
            <a:r>
              <a:rPr lang="fr-CA" sz="1800" dirty="0"/>
              <a:t> Trends in </a:t>
            </a:r>
            <a:r>
              <a:rPr lang="fr-CA" sz="1800" dirty="0" err="1"/>
              <a:t>Vitreoretinal</a:t>
            </a:r>
            <a:r>
              <a:rPr lang="fr-CA" sz="1800" dirty="0"/>
              <a:t> </a:t>
            </a:r>
            <a:r>
              <a:rPr lang="fr-CA" sz="1800" dirty="0" err="1"/>
              <a:t>Anesthesia</a:t>
            </a:r>
            <a:r>
              <a:rPr lang="fr-CA" sz="1800" dirty="0"/>
              <a:t>. </a:t>
            </a:r>
            <a:r>
              <a:rPr lang="fr-CA" sz="1800" dirty="0" err="1"/>
              <a:t>Ophthalmol</a:t>
            </a:r>
            <a:r>
              <a:rPr lang="fr-CA" sz="1800" dirty="0"/>
              <a:t> </a:t>
            </a:r>
            <a:r>
              <a:rPr lang="fr-CA" sz="1800" dirty="0" err="1"/>
              <a:t>Retin</a:t>
            </a:r>
            <a:r>
              <a:rPr lang="fr-CA" sz="1800" dirty="0"/>
              <a:t>. 2019;3(9):804-805. doi:10.1016/j.oret.2019.05.020 </a:t>
            </a:r>
          </a:p>
          <a:p>
            <a:pPr marL="0" indent="0">
              <a:buNone/>
            </a:pPr>
            <a:r>
              <a:rPr lang="fr-CA" sz="1800" dirty="0"/>
              <a:t>2. Gómez-</a:t>
            </a:r>
            <a:r>
              <a:rPr lang="fr-CA" sz="1800" dirty="0" err="1"/>
              <a:t>Arnau</a:t>
            </a:r>
            <a:r>
              <a:rPr lang="fr-CA" sz="1800" dirty="0"/>
              <a:t> JI, </a:t>
            </a:r>
            <a:r>
              <a:rPr lang="fr-CA" sz="1800" dirty="0" err="1"/>
              <a:t>Yangüela</a:t>
            </a:r>
            <a:r>
              <a:rPr lang="fr-CA" sz="1800" dirty="0"/>
              <a:t> J, González A, et al. </a:t>
            </a:r>
            <a:r>
              <a:rPr lang="fr-CA" sz="1800" dirty="0" err="1"/>
              <a:t>Anaesthsia-related</a:t>
            </a:r>
            <a:r>
              <a:rPr lang="fr-CA" sz="1800" dirty="0"/>
              <a:t> </a:t>
            </a:r>
            <a:r>
              <a:rPr lang="fr-CA" sz="1800" dirty="0" err="1"/>
              <a:t>diplopia</a:t>
            </a:r>
            <a:r>
              <a:rPr lang="fr-CA" sz="1800" dirty="0"/>
              <a:t> </a:t>
            </a:r>
            <a:r>
              <a:rPr lang="fr-CA" sz="1800" dirty="0" err="1"/>
              <a:t>after</a:t>
            </a:r>
            <a:r>
              <a:rPr lang="fr-CA" sz="1800" dirty="0"/>
              <a:t> </a:t>
            </a:r>
            <a:r>
              <a:rPr lang="fr-CA" sz="1800" dirty="0" err="1"/>
              <a:t>cataract</a:t>
            </a:r>
            <a:r>
              <a:rPr lang="fr-CA" sz="1800" dirty="0"/>
              <a:t> </a:t>
            </a:r>
            <a:r>
              <a:rPr lang="fr-CA" sz="1800" dirty="0" err="1"/>
              <a:t>surgery</a:t>
            </a:r>
            <a:r>
              <a:rPr lang="fr-CA" sz="1800" dirty="0"/>
              <a:t>. Br J </a:t>
            </a:r>
            <a:r>
              <a:rPr lang="fr-CA" sz="1800" dirty="0" err="1"/>
              <a:t>Anaesth</a:t>
            </a:r>
            <a:r>
              <a:rPr lang="fr-CA" sz="1800" dirty="0"/>
              <a:t>. 2003;90(2):189-193. doi:10.1093/</a:t>
            </a:r>
            <a:r>
              <a:rPr lang="fr-CA" sz="1800" dirty="0" err="1"/>
              <a:t>bja</a:t>
            </a:r>
            <a:r>
              <a:rPr lang="fr-CA" sz="1800" dirty="0"/>
              <a:t>/aeg029 </a:t>
            </a:r>
          </a:p>
          <a:p>
            <a:pPr marL="0" indent="0">
              <a:buNone/>
            </a:pPr>
            <a:r>
              <a:rPr lang="fr-CA" sz="1800" dirty="0"/>
              <a:t>3. </a:t>
            </a:r>
            <a:r>
              <a:rPr lang="fr-CA" sz="1800" dirty="0" err="1"/>
              <a:t>Guyton</a:t>
            </a:r>
            <a:r>
              <a:rPr lang="fr-CA" sz="1800" dirty="0"/>
              <a:t> DL. </a:t>
            </a:r>
            <a:r>
              <a:rPr lang="fr-CA" sz="1800" dirty="0" err="1"/>
              <a:t>Strabismus</a:t>
            </a:r>
            <a:r>
              <a:rPr lang="fr-CA" sz="1800" dirty="0"/>
              <a:t> complications </a:t>
            </a:r>
            <a:r>
              <a:rPr lang="fr-CA" sz="1800" dirty="0" err="1"/>
              <a:t>from</a:t>
            </a:r>
            <a:r>
              <a:rPr lang="fr-CA" sz="1800" dirty="0"/>
              <a:t> local </a:t>
            </a:r>
            <a:r>
              <a:rPr lang="fr-CA" sz="1800" dirty="0" err="1"/>
              <a:t>anesthetics</a:t>
            </a:r>
            <a:r>
              <a:rPr lang="fr-CA" sz="1800" dirty="0"/>
              <a:t>. </a:t>
            </a:r>
            <a:r>
              <a:rPr lang="fr-CA" sz="1800" dirty="0" err="1"/>
              <a:t>Semin</a:t>
            </a:r>
            <a:r>
              <a:rPr lang="fr-CA" sz="1800" dirty="0"/>
              <a:t> </a:t>
            </a:r>
            <a:r>
              <a:rPr lang="fr-CA" sz="1800" dirty="0" err="1"/>
              <a:t>Ophthalmol</a:t>
            </a:r>
            <a:r>
              <a:rPr lang="fr-CA" sz="1800" dirty="0"/>
              <a:t>. 2008;23(5):298-301. doi:10.1080/08820530802505914 </a:t>
            </a:r>
          </a:p>
          <a:p>
            <a:pPr marL="0" indent="0">
              <a:buNone/>
            </a:pPr>
            <a:r>
              <a:rPr lang="fr-CA" sz="1800" dirty="0"/>
              <a:t>4. Hamilton RC. </a:t>
            </a:r>
            <a:r>
              <a:rPr lang="fr-CA" sz="1800" dirty="0" err="1"/>
              <a:t>Retrobulbar</a:t>
            </a:r>
            <a:r>
              <a:rPr lang="fr-CA" sz="1800" dirty="0"/>
              <a:t> block </a:t>
            </a:r>
            <a:r>
              <a:rPr lang="fr-CA" sz="1800" dirty="0" err="1"/>
              <a:t>revisited</a:t>
            </a:r>
            <a:r>
              <a:rPr lang="fr-CA" sz="1800" dirty="0"/>
              <a:t> and </a:t>
            </a:r>
            <a:r>
              <a:rPr lang="fr-CA" sz="1800" dirty="0" err="1"/>
              <a:t>revised</a:t>
            </a:r>
            <a:r>
              <a:rPr lang="fr-CA" sz="1800" dirty="0"/>
              <a:t>. J </a:t>
            </a:r>
            <a:r>
              <a:rPr lang="fr-CA" sz="1800" dirty="0" err="1"/>
              <a:t>Cataract</a:t>
            </a:r>
            <a:r>
              <a:rPr lang="fr-CA" sz="1800" dirty="0"/>
              <a:t> </a:t>
            </a:r>
            <a:r>
              <a:rPr lang="fr-CA" sz="1800" dirty="0" err="1"/>
              <a:t>Refract</a:t>
            </a:r>
            <a:r>
              <a:rPr lang="fr-CA" sz="1800" dirty="0"/>
              <a:t> </a:t>
            </a:r>
            <a:r>
              <a:rPr lang="fr-CA" sz="1800" dirty="0" err="1"/>
              <a:t>Surg</a:t>
            </a:r>
            <a:r>
              <a:rPr lang="fr-CA" sz="1800" dirty="0"/>
              <a:t>. 1996;22(9):1147-1150. doi:10.1016/s0886-3350(96)80062-9 </a:t>
            </a:r>
          </a:p>
          <a:p>
            <a:pPr marL="0" indent="0">
              <a:buNone/>
            </a:pPr>
            <a:r>
              <a:rPr lang="fr-CA" sz="1800" dirty="0"/>
              <a:t>5. </a:t>
            </a:r>
            <a:r>
              <a:rPr lang="fr-CA" sz="1800" dirty="0" err="1"/>
              <a:t>Zink</a:t>
            </a:r>
            <a:r>
              <a:rPr lang="fr-CA" sz="1800" dirty="0"/>
              <a:t> W, Graf BM. Local </a:t>
            </a:r>
            <a:r>
              <a:rPr lang="fr-CA" sz="1800" dirty="0" err="1"/>
              <a:t>anesthetic</a:t>
            </a:r>
            <a:r>
              <a:rPr lang="fr-CA" sz="1800" dirty="0"/>
              <a:t> </a:t>
            </a:r>
            <a:r>
              <a:rPr lang="fr-CA" sz="1800" dirty="0" err="1"/>
              <a:t>myotoxicity</a:t>
            </a:r>
            <a:r>
              <a:rPr lang="fr-CA" sz="1800" dirty="0"/>
              <a:t>. Reg </a:t>
            </a:r>
            <a:r>
              <a:rPr lang="fr-CA" sz="1800" dirty="0" err="1"/>
              <a:t>Anesth</a:t>
            </a:r>
            <a:r>
              <a:rPr lang="fr-CA" sz="1800" dirty="0"/>
              <a:t> Pain Med. 2004;29(4):333-340. doi:10.1016/j.rapm.2004.02.008 </a:t>
            </a:r>
          </a:p>
          <a:p>
            <a:pPr marL="0" indent="0">
              <a:buNone/>
            </a:pPr>
            <a:r>
              <a:rPr lang="fr-CA" sz="1800" dirty="0"/>
              <a:t>6. Taylor G, </a:t>
            </a:r>
            <a:r>
              <a:rPr lang="fr-CA" sz="1800" dirty="0" err="1"/>
              <a:t>Devys</a:t>
            </a:r>
            <a:r>
              <a:rPr lang="fr-CA" sz="1800" dirty="0"/>
              <a:t> JM, </a:t>
            </a:r>
            <a:r>
              <a:rPr lang="fr-CA" sz="1800" dirty="0" err="1"/>
              <a:t>Heran</a:t>
            </a:r>
            <a:r>
              <a:rPr lang="fr-CA" sz="1800" dirty="0"/>
              <a:t> F, </a:t>
            </a:r>
            <a:r>
              <a:rPr lang="fr-CA" sz="1800" dirty="0" err="1"/>
              <a:t>Plaud</a:t>
            </a:r>
            <a:r>
              <a:rPr lang="fr-CA" sz="1800" dirty="0"/>
              <a:t> B. </a:t>
            </a:r>
            <a:r>
              <a:rPr lang="fr-CA" sz="1800" dirty="0" err="1"/>
              <a:t>Early</a:t>
            </a:r>
            <a:r>
              <a:rPr lang="fr-CA" sz="1800" dirty="0"/>
              <a:t> exploration of </a:t>
            </a:r>
            <a:r>
              <a:rPr lang="fr-CA" sz="1800" dirty="0" err="1"/>
              <a:t>diplopia</a:t>
            </a:r>
            <a:r>
              <a:rPr lang="fr-CA" sz="1800" dirty="0"/>
              <a:t> </a:t>
            </a:r>
            <a:r>
              <a:rPr lang="fr-CA" sz="1800" dirty="0" err="1"/>
              <a:t>with</a:t>
            </a:r>
            <a:r>
              <a:rPr lang="fr-CA" sz="1800" dirty="0"/>
              <a:t> </a:t>
            </a:r>
            <a:r>
              <a:rPr lang="fr-CA" sz="1800" dirty="0" err="1"/>
              <a:t>magnetic</a:t>
            </a:r>
            <a:r>
              <a:rPr lang="fr-CA" sz="1800" dirty="0"/>
              <a:t> </a:t>
            </a:r>
            <a:r>
              <a:rPr lang="fr-CA" sz="1800" dirty="0" err="1"/>
              <a:t>resonance</a:t>
            </a:r>
            <a:r>
              <a:rPr lang="fr-CA" sz="1800" dirty="0"/>
              <a:t> </a:t>
            </a:r>
            <a:r>
              <a:rPr lang="fr-CA" sz="1800" dirty="0" err="1"/>
              <a:t>imaging</a:t>
            </a:r>
            <a:r>
              <a:rPr lang="fr-CA" sz="1800" dirty="0"/>
              <a:t> </a:t>
            </a:r>
            <a:r>
              <a:rPr lang="fr-CA" sz="1800" dirty="0" err="1"/>
              <a:t>after</a:t>
            </a:r>
            <a:r>
              <a:rPr lang="fr-CA" sz="1800" dirty="0"/>
              <a:t> </a:t>
            </a:r>
            <a:r>
              <a:rPr lang="fr-CA" sz="1800" dirty="0" err="1"/>
              <a:t>peribulbar</a:t>
            </a:r>
            <a:r>
              <a:rPr lang="fr-CA" sz="1800" dirty="0"/>
              <a:t> </a:t>
            </a:r>
            <a:r>
              <a:rPr lang="fr-CA" sz="1800" dirty="0" err="1"/>
              <a:t>anaesthesia</a:t>
            </a:r>
            <a:r>
              <a:rPr lang="fr-CA" sz="1800" dirty="0"/>
              <a:t>. Br J </a:t>
            </a:r>
            <a:r>
              <a:rPr lang="fr-CA" sz="1800" dirty="0" err="1"/>
              <a:t>Anaesth</a:t>
            </a:r>
            <a:r>
              <a:rPr lang="fr-CA" sz="1800" dirty="0"/>
              <a:t>. 2004;92(6):899-901. doi:10.1093/</a:t>
            </a:r>
            <a:r>
              <a:rPr lang="fr-CA" sz="1800" dirty="0" err="1"/>
              <a:t>bja</a:t>
            </a:r>
            <a:r>
              <a:rPr lang="fr-CA" sz="1800" dirty="0"/>
              <a:t>/aeh153 </a:t>
            </a:r>
          </a:p>
          <a:p>
            <a:pPr marL="0" indent="0">
              <a:buNone/>
            </a:pPr>
            <a:r>
              <a:rPr lang="fr-CA" sz="1800" dirty="0"/>
              <a:t>7. Kim C-H, Kim US. Large </a:t>
            </a:r>
            <a:r>
              <a:rPr lang="fr-CA" sz="1800" dirty="0" err="1"/>
              <a:t>exotropia</a:t>
            </a:r>
            <a:r>
              <a:rPr lang="fr-CA" sz="1800" dirty="0"/>
              <a:t> </a:t>
            </a:r>
            <a:r>
              <a:rPr lang="fr-CA" sz="1800" dirty="0" err="1"/>
              <a:t>after</a:t>
            </a:r>
            <a:r>
              <a:rPr lang="fr-CA" sz="1800" dirty="0"/>
              <a:t> </a:t>
            </a:r>
            <a:r>
              <a:rPr lang="fr-CA" sz="1800" dirty="0" err="1"/>
              <a:t>retrobulbar</a:t>
            </a:r>
            <a:r>
              <a:rPr lang="fr-CA" sz="1800" dirty="0"/>
              <a:t> </a:t>
            </a:r>
            <a:r>
              <a:rPr lang="fr-CA" sz="1800" dirty="0" err="1"/>
              <a:t>anesthesia</a:t>
            </a:r>
            <a:r>
              <a:rPr lang="fr-CA" sz="1800" dirty="0"/>
              <a:t>. </a:t>
            </a:r>
            <a:r>
              <a:rPr lang="fr-CA" sz="1800" dirty="0" err="1"/>
              <a:t>Indian</a:t>
            </a:r>
            <a:r>
              <a:rPr lang="fr-CA" sz="1800" dirty="0"/>
              <a:t> J </a:t>
            </a:r>
            <a:r>
              <a:rPr lang="fr-CA" sz="1800" dirty="0" err="1"/>
              <a:t>Ophthalmol</a:t>
            </a:r>
            <a:r>
              <a:rPr lang="fr-CA" sz="1800" dirty="0"/>
              <a:t>. 2016;64(1):91-92. doi:10.4103/0301-4738.178148</a:t>
            </a:r>
          </a:p>
          <a:p>
            <a:pPr marL="0" indent="0">
              <a:buNone/>
            </a:pPr>
            <a:r>
              <a:rPr lang="fr-CA" sz="1800" dirty="0"/>
              <a:t>8. Fischer, M &amp; </a:t>
            </a:r>
            <a:r>
              <a:rPr lang="fr-CA" sz="1800" dirty="0" err="1"/>
              <a:t>Kempkes</a:t>
            </a:r>
            <a:r>
              <a:rPr lang="fr-CA" sz="1800" dirty="0"/>
              <a:t>, U &amp; </a:t>
            </a:r>
            <a:r>
              <a:rPr lang="fr-CA" sz="1800" dirty="0" err="1"/>
              <a:t>Haage</a:t>
            </a:r>
            <a:r>
              <a:rPr lang="fr-CA" sz="1800" dirty="0"/>
              <a:t>, Patrick &amp; </a:t>
            </a:r>
            <a:r>
              <a:rPr lang="fr-CA" sz="1800" dirty="0" err="1"/>
              <a:t>Isenmann</a:t>
            </a:r>
            <a:r>
              <a:rPr lang="fr-CA" sz="1800" dirty="0"/>
              <a:t>, Stefan. (2009). </a:t>
            </a:r>
            <a:r>
              <a:rPr lang="fr-CA" sz="1800" dirty="0" err="1"/>
              <a:t>Recurrent</a:t>
            </a:r>
            <a:r>
              <a:rPr lang="fr-CA" sz="1800" dirty="0"/>
              <a:t> Orbital </a:t>
            </a:r>
            <a:r>
              <a:rPr lang="fr-CA" sz="1800" dirty="0" err="1"/>
              <a:t>Myositis</a:t>
            </a:r>
            <a:r>
              <a:rPr lang="fr-CA" sz="1800" dirty="0"/>
              <a:t> </a:t>
            </a:r>
            <a:r>
              <a:rPr lang="fr-CA" sz="1800" dirty="0" err="1"/>
              <a:t>Mimicking</a:t>
            </a:r>
            <a:r>
              <a:rPr lang="fr-CA" sz="1800" dirty="0"/>
              <a:t> </a:t>
            </a:r>
            <a:r>
              <a:rPr lang="fr-CA" sz="1800" dirty="0" err="1"/>
              <a:t>Sixth</a:t>
            </a:r>
            <a:r>
              <a:rPr lang="fr-CA" sz="1800" dirty="0"/>
              <a:t> Nerve </a:t>
            </a:r>
            <a:r>
              <a:rPr lang="fr-CA" sz="1800" dirty="0" err="1"/>
              <a:t>Palsy</a:t>
            </a:r>
            <a:r>
              <a:rPr lang="fr-CA" sz="1800" dirty="0"/>
              <a:t>: </a:t>
            </a:r>
            <a:r>
              <a:rPr lang="fr-CA" sz="1800" dirty="0" err="1"/>
              <a:t>Diagnosis</a:t>
            </a:r>
            <a:r>
              <a:rPr lang="fr-CA" sz="1800" dirty="0"/>
              <a:t> </a:t>
            </a:r>
            <a:r>
              <a:rPr lang="fr-CA" sz="1800" dirty="0" err="1"/>
              <a:t>with</a:t>
            </a:r>
            <a:r>
              <a:rPr lang="fr-CA" sz="1800" dirty="0"/>
              <a:t> MR Imaging. AJNR. American journal of </a:t>
            </a:r>
            <a:r>
              <a:rPr lang="fr-CA" sz="1800" dirty="0" err="1"/>
              <a:t>neuroradiology</a:t>
            </a:r>
            <a:r>
              <a:rPr lang="fr-CA" sz="1800" dirty="0"/>
              <a:t>. 31. 275-6. 10.3174/ajnr.A1751.</a:t>
            </a:r>
          </a:p>
          <a:p>
            <a:pPr marL="0" indent="0">
              <a:buNone/>
            </a:pPr>
            <a:r>
              <a:rPr lang="fr-CA" sz="1800" dirty="0"/>
              <a:t>9.  </a:t>
            </a:r>
            <a:r>
              <a:rPr lang="fr-CA" sz="1800" dirty="0" err="1"/>
              <a:t>Schoser</a:t>
            </a:r>
            <a:r>
              <a:rPr lang="fr-CA" sz="1800" dirty="0"/>
              <a:t> BH , </a:t>
            </a:r>
            <a:r>
              <a:rPr lang="fr-CA" sz="1800" dirty="0" err="1"/>
              <a:t>Ocular</a:t>
            </a:r>
            <a:r>
              <a:rPr lang="fr-CA" sz="1800" dirty="0"/>
              <a:t> </a:t>
            </a:r>
            <a:r>
              <a:rPr lang="fr-CA" sz="1800" dirty="0" err="1"/>
              <a:t>myositis</a:t>
            </a:r>
            <a:r>
              <a:rPr lang="fr-CA" sz="1800" dirty="0"/>
              <a:t>: diagnostic </a:t>
            </a:r>
            <a:r>
              <a:rPr lang="fr-CA" sz="1800" dirty="0" err="1"/>
              <a:t>assessment</a:t>
            </a:r>
            <a:r>
              <a:rPr lang="fr-CA" sz="1800" dirty="0"/>
              <a:t>, </a:t>
            </a:r>
            <a:r>
              <a:rPr lang="fr-CA" sz="1800" dirty="0" err="1"/>
              <a:t>differential</a:t>
            </a:r>
            <a:r>
              <a:rPr lang="fr-CA" sz="1800" dirty="0"/>
              <a:t> diagnoses, and </a:t>
            </a:r>
            <a:r>
              <a:rPr lang="fr-CA" sz="1800" dirty="0" err="1"/>
              <a:t>therapy</a:t>
            </a:r>
            <a:r>
              <a:rPr lang="fr-CA" sz="1800" dirty="0"/>
              <a:t> of a rare muscle </a:t>
            </a:r>
            <a:r>
              <a:rPr lang="fr-CA" sz="1800" dirty="0" err="1"/>
              <a:t>disease</a:t>
            </a:r>
            <a:r>
              <a:rPr lang="fr-CA" sz="1800" dirty="0"/>
              <a:t> – five new cases and </a:t>
            </a:r>
            <a:r>
              <a:rPr lang="fr-CA" sz="1800" dirty="0" err="1"/>
              <a:t>review</a:t>
            </a:r>
            <a:r>
              <a:rPr lang="fr-CA" sz="1800" dirty="0"/>
              <a:t>, Clin </a:t>
            </a:r>
            <a:r>
              <a:rPr lang="fr-CA" sz="1800" dirty="0" err="1"/>
              <a:t>Ophthalmol</a:t>
            </a:r>
            <a:r>
              <a:rPr lang="fr-CA" sz="1800" dirty="0"/>
              <a:t>. 2007 Mar; 1(1): 37–42. </a:t>
            </a:r>
          </a:p>
          <a:p>
            <a:pPr marL="0" indent="0">
              <a:buNone/>
            </a:pPr>
            <a:endParaRPr lang="fr-FR" sz="1800" dirty="0" err="1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9679DD1-689D-2CC7-244D-BB1E9CC2B9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19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8"/>
    </mc:Choice>
    <mc:Fallback xmlns="">
      <p:transition spd="slow" advTm="3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.2|4.5|1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7.9|3|10.1|4.7|6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81E4FEE-FDBF-433E-B5B1-6A6B1D2F067B}"/>
</file>

<file path=customXml/itemProps2.xml><?xml version="1.0" encoding="utf-8"?>
<ds:datastoreItem xmlns:ds="http://schemas.openxmlformats.org/officeDocument/2006/customXml" ds:itemID="{97F1E611-83D6-46CB-AC4C-FD0944F61D81}"/>
</file>

<file path=customXml/itemProps3.xml><?xml version="1.0" encoding="utf-8"?>
<ds:datastoreItem xmlns:ds="http://schemas.openxmlformats.org/officeDocument/2006/customXml" ds:itemID="{3A86B467-371D-4672-9158-D15F59286BB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5481</TotalTime>
  <Words>1597</Words>
  <Application>Microsoft Office PowerPoint</Application>
  <PresentationFormat>Widescreen</PresentationFormat>
  <Paragraphs>245</Paragraphs>
  <Slides>27</Slides>
  <Notes>26</Notes>
  <HiddenSlides>0</HiddenSlides>
  <MMClips>27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Calibri,sans-serif</vt:lpstr>
      <vt:lpstr>Comic Sans MS</vt:lpstr>
      <vt:lpstr>Segoe UI</vt:lpstr>
      <vt:lpstr>Office Theme</vt:lpstr>
      <vt:lpstr> Acute diplopia after vitrectomy:  a revealing MRI</vt:lpstr>
      <vt:lpstr>49 yo female with acute binocular diplopia</vt:lpstr>
      <vt:lpstr>49 yo female with acute diplopia</vt:lpstr>
      <vt:lpstr>Examination shows:</vt:lpstr>
      <vt:lpstr>What’s the differential ?</vt:lpstr>
      <vt:lpstr>What’s the differential ?</vt:lpstr>
      <vt:lpstr>Restrictive vs paralytic</vt:lpstr>
      <vt:lpstr>Work-up needed in sixth nerve palsy?</vt:lpstr>
      <vt:lpstr>Work-up needed ?</vt:lpstr>
      <vt:lpstr>Work-up needed ?</vt:lpstr>
      <vt:lpstr>Let’s get back to the case … </vt:lpstr>
      <vt:lpstr>PowerPoint Presentation</vt:lpstr>
      <vt:lpstr>PowerPoint Presentation</vt:lpstr>
      <vt:lpstr>Left lateral rectus myopathy</vt:lpstr>
      <vt:lpstr>Left lateral rectus myopathy</vt:lpstr>
      <vt:lpstr>PowerPoint Presentation</vt:lpstr>
      <vt:lpstr>Orbital inflammatory syndrome/myositis </vt:lpstr>
      <vt:lpstr>Left lateral rectus myopathy</vt:lpstr>
      <vt:lpstr>PowerPoint Presentation</vt:lpstr>
      <vt:lpstr>Thyroid Eye Disease (TED)</vt:lpstr>
      <vt:lpstr>Let’s get back to the case… </vt:lpstr>
      <vt:lpstr>Let’s get back to the case… </vt:lpstr>
      <vt:lpstr>Diplopia post retrobulbar anesthesia</vt:lpstr>
      <vt:lpstr>Diplopia post retrobulbar anesthesia</vt:lpstr>
      <vt:lpstr>Diplopia post retrobulbar anesthesia</vt:lpstr>
      <vt:lpstr>KEYPOINTS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Francois Kirouac</cp:lastModifiedBy>
  <cp:revision>217</cp:revision>
  <dcterms:created xsi:type="dcterms:W3CDTF">2020-07-23T19:54:38Z</dcterms:created>
  <dcterms:modified xsi:type="dcterms:W3CDTF">2023-05-06T16:00:17Z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