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8" r:id="rId2"/>
    <p:sldId id="261" r:id="rId3"/>
    <p:sldId id="260"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13" autoAdjust="0"/>
    <p:restoredTop sz="86395" autoAdjust="0"/>
  </p:normalViewPr>
  <p:slideViewPr>
    <p:cSldViewPr snapToGrid="0" snapToObjects="1">
      <p:cViewPr varScale="1">
        <p:scale>
          <a:sx n="105" d="100"/>
          <a:sy n="105" d="100"/>
        </p:scale>
        <p:origin x="480" y="19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12/12/22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12/12/22</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846317"/>
            <a:ext cx="11593902" cy="2387600"/>
          </a:xfrm>
        </p:spPr>
        <p:txBody>
          <a:bodyPr>
            <a:normAutofit/>
          </a:bodyPr>
          <a:lstStyle/>
          <a:p>
            <a:pPr algn="ctr"/>
            <a:r>
              <a:rPr lang="en-US" sz="6000" b="1" dirty="0">
                <a:latin typeface="Arial" panose="020B0604020202020204" pitchFamily="34" charset="0"/>
                <a:cs typeface="Arial" panose="020B0604020202020204" pitchFamily="34" charset="0"/>
              </a:rPr>
              <a:t>Eye swelling and Decreased Vision in a Patient with Autism</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483743" y="3481268"/>
            <a:ext cx="9144000" cy="3071932"/>
          </a:xfrm>
        </p:spPr>
        <p:txBody>
          <a:bodyPr>
            <a:normAutofit fontScale="85000" lnSpcReduction="20000"/>
          </a:bodyPr>
          <a:lstStyle/>
          <a:p>
            <a:pPr marL="0" indent="0" algn="ctr">
              <a:buNone/>
            </a:pPr>
            <a:r>
              <a:rPr lang="en-US" b="1" dirty="0">
                <a:latin typeface="Arial" panose="020B0604020202020204" pitchFamily="34" charset="0"/>
                <a:cs typeface="Arial" panose="020B0604020202020204" pitchFamily="34" charset="0"/>
              </a:rPr>
              <a:t>Jia Xu, MD</a:t>
            </a:r>
          </a:p>
          <a:p>
            <a:pPr marL="0" indent="0" algn="ctr">
              <a:buNone/>
            </a:pPr>
            <a:r>
              <a:rPr lang="en-US" b="1" dirty="0">
                <a:latin typeface="Arial" panose="020B0604020202020204" pitchFamily="34" charset="0"/>
                <a:cs typeface="Arial" panose="020B0604020202020204" pitchFamily="34" charset="0"/>
              </a:rPr>
              <a:t>Boston Medical Center / Boston University School of Medicine</a:t>
            </a:r>
          </a:p>
          <a:p>
            <a:pPr marL="0" indent="0" algn="ctr">
              <a:buNone/>
            </a:pPr>
            <a:r>
              <a:rPr lang="en-US" b="1" dirty="0" err="1">
                <a:latin typeface="Arial" panose="020B0604020202020204" pitchFamily="34" charset="0"/>
                <a:cs typeface="Arial" panose="020B0604020202020204" pitchFamily="34" charset="0"/>
              </a:rPr>
              <a:t>Yanjia</a:t>
            </a:r>
            <a:r>
              <a:rPr lang="en-US" b="1" dirty="0">
                <a:latin typeface="Arial" panose="020B0604020202020204" pitchFamily="34" charset="0"/>
                <a:cs typeface="Arial" panose="020B0604020202020204" pitchFamily="34" charset="0"/>
              </a:rPr>
              <a:t> Jason Zhang, MD</a:t>
            </a:r>
          </a:p>
          <a:p>
            <a:pPr marL="0" indent="0" algn="ctr">
              <a:buNone/>
            </a:pPr>
            <a:r>
              <a:rPr lang="en-US" b="1" dirty="0">
                <a:latin typeface="Arial" panose="020B0604020202020204" pitchFamily="34" charset="0"/>
                <a:cs typeface="Arial" panose="020B0604020202020204" pitchFamily="34" charset="0"/>
              </a:rPr>
              <a:t> Efren Gonzalez, MD</a:t>
            </a:r>
          </a:p>
          <a:p>
            <a:pPr marL="0" indent="0" algn="ctr">
              <a:buNone/>
            </a:pPr>
            <a:r>
              <a:rPr lang="en-US" b="1" dirty="0">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Thomas H. Dohlman</a:t>
            </a:r>
            <a:r>
              <a:rPr lang="en-US" b="1" dirty="0">
                <a:latin typeface="Arial" panose="020B0604020202020204" pitchFamily="34" charset="0"/>
                <a:cs typeface="Arial" panose="020B0604020202020204" pitchFamily="34" charset="0"/>
              </a:rPr>
              <a:t>, MD</a:t>
            </a:r>
          </a:p>
          <a:p>
            <a:pPr marL="0" indent="0" algn="ctr">
              <a:buNone/>
            </a:pPr>
            <a:r>
              <a:rPr lang="en-US" b="1" dirty="0">
                <a:latin typeface="Arial" panose="020B0604020202020204" pitchFamily="34" charset="0"/>
                <a:cs typeface="Arial" panose="020B0604020202020204" pitchFamily="34" charset="0"/>
              </a:rPr>
              <a:t> Eric D. </a:t>
            </a:r>
            <a:r>
              <a:rPr lang="en-US" b="1" dirty="0" err="1">
                <a:latin typeface="Arial" panose="020B0604020202020204" pitchFamily="34" charset="0"/>
                <a:cs typeface="Arial" panose="020B0604020202020204" pitchFamily="34" charset="0"/>
              </a:rPr>
              <a:t>Gaier</a:t>
            </a:r>
            <a:r>
              <a:rPr lang="en-US" b="1" dirty="0">
                <a:latin typeface="Arial" panose="020B0604020202020204" pitchFamily="34" charset="0"/>
                <a:cs typeface="Arial" panose="020B0604020202020204" pitchFamily="34" charset="0"/>
              </a:rPr>
              <a:t> MD, PhD</a:t>
            </a:r>
          </a:p>
          <a:p>
            <a:pPr marL="0" indent="0" algn="ctr">
              <a:buNone/>
            </a:pPr>
            <a:r>
              <a:rPr lang="en-US" b="1" dirty="0">
                <a:latin typeface="Arial" panose="020B0604020202020204" pitchFamily="34" charset="0"/>
                <a:cs typeface="Arial" panose="020B0604020202020204" pitchFamily="34" charset="0"/>
              </a:rPr>
              <a:t>Boston Children’s Hospital / Harvard Medical School</a:t>
            </a:r>
          </a:p>
          <a:p>
            <a:pPr marL="0" indent="0" algn="ctr">
              <a:buNone/>
            </a:pP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1F425DED-754F-4344-831A-F3D608FF4F17}"/>
              </a:ext>
            </a:extLst>
          </p:cNvPr>
          <p:cNvPicPr>
            <a:picLocks noChangeAspect="1"/>
          </p:cNvPicPr>
          <p:nvPr/>
        </p:nvPicPr>
        <p:blipFill>
          <a:blip r:embed="rId5"/>
          <a:stretch>
            <a:fillRect/>
          </a:stretch>
        </p:blipFill>
        <p:spPr>
          <a:xfrm>
            <a:off x="3536327" y="134327"/>
            <a:ext cx="5492972" cy="1176630"/>
          </a:xfrm>
          <a:prstGeom prst="rect">
            <a:avLst/>
          </a:prstGeom>
        </p:spPr>
      </p:pic>
      <p:pic>
        <p:nvPicPr>
          <p:cNvPr id="5" name="Audio 4">
            <a:hlinkClick r:id="" action="ppaction://media"/>
            <a:extLst>
              <a:ext uri="{FF2B5EF4-FFF2-40B4-BE49-F238E27FC236}">
                <a16:creationId xmlns:a16="http://schemas.microsoft.com/office/drawing/2014/main" id="{B6581BA9-D981-1AC6-B5E3-34B7A5A3049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24514"/>
    </mc:Choice>
    <mc:Fallback xmlns="">
      <p:transition spd="slow" advTm="245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D49E-B4FD-BB15-45E8-9164F674EE4B}"/>
              </a:ext>
            </a:extLst>
          </p:cNvPr>
          <p:cNvSpPr>
            <a:spLocks noGrp="1"/>
          </p:cNvSpPr>
          <p:nvPr>
            <p:ph type="title"/>
          </p:nvPr>
        </p:nvSpPr>
        <p:spPr/>
        <p:txBody>
          <a:bodyPr>
            <a:normAutofit fontScale="90000"/>
          </a:bodyPr>
          <a:lstStyle/>
          <a:p>
            <a:r>
              <a:rPr lang="en-US" dirty="0"/>
              <a:t>8-year-old girl with autism spectrum disorder presents with eye swelling and decreased vision</a:t>
            </a:r>
          </a:p>
        </p:txBody>
      </p:sp>
      <p:sp>
        <p:nvSpPr>
          <p:cNvPr id="3" name="Content Placeholder 2">
            <a:extLst>
              <a:ext uri="{FF2B5EF4-FFF2-40B4-BE49-F238E27FC236}">
                <a16:creationId xmlns:a16="http://schemas.microsoft.com/office/drawing/2014/main" id="{D8494617-FB77-7085-7A78-53B85811113F}"/>
              </a:ext>
            </a:extLst>
          </p:cNvPr>
          <p:cNvSpPr>
            <a:spLocks noGrp="1"/>
          </p:cNvSpPr>
          <p:nvPr>
            <p:ph idx="1"/>
          </p:nvPr>
        </p:nvSpPr>
        <p:spPr/>
        <p:txBody>
          <a:bodyPr>
            <a:normAutofit lnSpcReduction="10000"/>
          </a:bodyPr>
          <a:lstStyle/>
          <a:p>
            <a:r>
              <a:rPr lang="en-US" dirty="0"/>
              <a:t>Eye rubbing, blinking and eyelid swelling for 2-3 months prior to presentation. She prefers to keep her eyes closed and seems in discomfort. These symptoms are worse in the mornings. Suspecting allergies, her parents trialed oral cetirizine, but don’t feel this has helped. </a:t>
            </a:r>
          </a:p>
          <a:p>
            <a:r>
              <a:rPr lang="en-US" dirty="0"/>
              <a:t>New eye misalignment “wandering” for 1-2 months prior to presentation.</a:t>
            </a:r>
          </a:p>
          <a:p>
            <a:r>
              <a:rPr lang="en-US" dirty="0"/>
              <a:t>Her parents suspect she is also having difficulty seeing. </a:t>
            </a:r>
          </a:p>
          <a:p>
            <a:r>
              <a:rPr lang="en-US" dirty="0"/>
              <a:t>No dry mouth or GI symptoms.</a:t>
            </a:r>
          </a:p>
        </p:txBody>
      </p:sp>
      <p:pic>
        <p:nvPicPr>
          <p:cNvPr id="6" name="Audio 5">
            <a:hlinkClick r:id="" action="ppaction://media"/>
            <a:extLst>
              <a:ext uri="{FF2B5EF4-FFF2-40B4-BE49-F238E27FC236}">
                <a16:creationId xmlns:a16="http://schemas.microsoft.com/office/drawing/2014/main" id="{5A02983C-211F-F22A-377E-978BFEE8ACB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59079927"/>
      </p:ext>
    </p:extLst>
  </p:cSld>
  <p:clrMapOvr>
    <a:masterClrMapping/>
  </p:clrMapOvr>
  <mc:AlternateContent xmlns:mc="http://schemas.openxmlformats.org/markup-compatibility/2006" xmlns:p14="http://schemas.microsoft.com/office/powerpoint/2010/main">
    <mc:Choice Requires="p14">
      <p:transition spd="slow" p14:dur="2000" advTm="65045"/>
    </mc:Choice>
    <mc:Fallback xmlns="">
      <p:transition spd="slow" advTm="65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15F15-C9A2-E71B-55E7-3E2D4D3179BB}"/>
              </a:ext>
            </a:extLst>
          </p:cNvPr>
          <p:cNvSpPr>
            <a:spLocks noGrp="1"/>
          </p:cNvSpPr>
          <p:nvPr>
            <p:ph type="title"/>
          </p:nvPr>
        </p:nvSpPr>
        <p:spPr/>
        <p:txBody>
          <a:bodyPr/>
          <a:lstStyle/>
          <a:p>
            <a:r>
              <a:rPr lang="en-US" dirty="0"/>
              <a:t>Initial examination</a:t>
            </a:r>
          </a:p>
        </p:txBody>
      </p:sp>
      <p:sp>
        <p:nvSpPr>
          <p:cNvPr id="3" name="Content Placeholder 2">
            <a:extLst>
              <a:ext uri="{FF2B5EF4-FFF2-40B4-BE49-F238E27FC236}">
                <a16:creationId xmlns:a16="http://schemas.microsoft.com/office/drawing/2014/main" id="{89858E3B-477C-0C19-99EE-04A9AB1D6D92}"/>
              </a:ext>
            </a:extLst>
          </p:cNvPr>
          <p:cNvSpPr>
            <a:spLocks noGrp="1"/>
          </p:cNvSpPr>
          <p:nvPr>
            <p:ph idx="1"/>
          </p:nvPr>
        </p:nvSpPr>
        <p:spPr>
          <a:xfrm>
            <a:off x="549114" y="4613016"/>
            <a:ext cx="11313701" cy="998855"/>
          </a:xfrm>
        </p:spPr>
        <p:txBody>
          <a:bodyPr>
            <a:noAutofit/>
          </a:bodyPr>
          <a:lstStyle/>
          <a:p>
            <a:r>
              <a:rPr lang="en-US" sz="2100" dirty="0"/>
              <a:t>It was suspected that the findings represent a primary anterior segment disorder – dry eyes. </a:t>
            </a:r>
          </a:p>
          <a:p>
            <a:r>
              <a:rPr lang="en-US" sz="2100" dirty="0"/>
              <a:t>Recommendations: Stop cetirizine, start erythromycin ointment at bedtime. Cyclosporine topical bid. Cornea referral. </a:t>
            </a:r>
          </a:p>
          <a:p>
            <a:pPr marL="0" indent="0">
              <a:buNone/>
            </a:pPr>
            <a:endParaRPr lang="en-US" sz="2100" dirty="0"/>
          </a:p>
        </p:txBody>
      </p:sp>
      <p:graphicFrame>
        <p:nvGraphicFramePr>
          <p:cNvPr id="6" name="Group 104">
            <a:extLst>
              <a:ext uri="{FF2B5EF4-FFF2-40B4-BE49-F238E27FC236}">
                <a16:creationId xmlns:a16="http://schemas.microsoft.com/office/drawing/2014/main" id="{A7FEF279-E8AA-B382-E3BE-0A809AD1F739}"/>
              </a:ext>
            </a:extLst>
          </p:cNvPr>
          <p:cNvGraphicFramePr>
            <a:graphicFrameLocks/>
          </p:cNvGraphicFramePr>
          <p:nvPr>
            <p:extLst>
              <p:ext uri="{D42A27DB-BD31-4B8C-83A1-F6EECF244321}">
                <p14:modId xmlns:p14="http://schemas.microsoft.com/office/powerpoint/2010/main" val="3905063491"/>
              </p:ext>
            </p:extLst>
          </p:nvPr>
        </p:nvGraphicFramePr>
        <p:xfrm>
          <a:off x="549114" y="1363980"/>
          <a:ext cx="11093771" cy="3249036"/>
        </p:xfrm>
        <a:graphic>
          <a:graphicData uri="http://schemas.openxmlformats.org/drawingml/2006/table">
            <a:tbl>
              <a:tblPr/>
              <a:tblGrid>
                <a:gridCol w="2270286">
                  <a:extLst>
                    <a:ext uri="{9D8B030D-6E8A-4147-A177-3AD203B41FA5}">
                      <a16:colId xmlns:a16="http://schemas.microsoft.com/office/drawing/2014/main" val="20000"/>
                    </a:ext>
                  </a:extLst>
                </a:gridCol>
                <a:gridCol w="4639700">
                  <a:extLst>
                    <a:ext uri="{9D8B030D-6E8A-4147-A177-3AD203B41FA5}">
                      <a16:colId xmlns:a16="http://schemas.microsoft.com/office/drawing/2014/main" val="20001"/>
                    </a:ext>
                  </a:extLst>
                </a:gridCol>
                <a:gridCol w="4183785">
                  <a:extLst>
                    <a:ext uri="{9D8B030D-6E8A-4147-A177-3AD203B41FA5}">
                      <a16:colId xmlns:a16="http://schemas.microsoft.com/office/drawing/2014/main" val="3359584488"/>
                    </a:ext>
                  </a:extLst>
                </a:gridCol>
              </a:tblGrid>
              <a:tr h="16970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Right Eye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Left Eye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3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Visual acuity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~Fix and Follow OU (not interested in Teller Cards); pinching examiner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en-US" dirty="0"/>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23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Sensorimotor exam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Attempted but unable to assess stereoacuity/motor fusion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XT 15-20 PD at near (</a:t>
                      </a:r>
                      <a:r>
                        <a:rPr kumimoji="0" lang="en-US" sz="1800" b="0" i="0" u="none" strike="noStrike" cap="none" normalizeH="0" baseline="0" dirty="0" err="1">
                          <a:ln>
                            <a:noFill/>
                          </a:ln>
                          <a:solidFill>
                            <a:schemeClr val="tx1"/>
                          </a:solidFill>
                          <a:effectLst/>
                          <a:latin typeface="Arial" panose="020B0604020202020204" pitchFamily="34" charset="0"/>
                          <a:ea typeface="ＭＳ Ｐゴシック" pitchFamily="-65" charset="-128"/>
                          <a:cs typeface="Arial" panose="020B0604020202020204" pitchFamily="34" charset="0"/>
                        </a:rPr>
                        <a:t>Krimsky</a:t>
                      </a: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 alternating fixation, versions full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lnL w="285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4"/>
                  </a:ext>
                </a:extLst>
              </a:tr>
              <a:tr h="3923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CVF (distraction)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Looks to target in all quadrants with both eyes viewing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847320077"/>
                  </a:ext>
                </a:extLst>
              </a:tr>
              <a:tr h="3923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Pupils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Unable to assess for </a:t>
                      </a:r>
                      <a:r>
                        <a:rPr kumimoji="0" lang="en-US" sz="1800" b="0" i="0" u="none" strike="noStrike" cap="none" normalizeH="0" baseline="0" dirty="0" err="1">
                          <a:ln>
                            <a:noFill/>
                          </a:ln>
                          <a:solidFill>
                            <a:schemeClr val="tx1"/>
                          </a:solidFill>
                          <a:effectLst/>
                          <a:latin typeface="Arial" panose="020B0604020202020204" pitchFamily="34" charset="0"/>
                          <a:ea typeface="ＭＳ Ｐゴシック" pitchFamily="-65" charset="-128"/>
                          <a:cs typeface="Arial" panose="020B0604020202020204" pitchFamily="34" charset="0"/>
                        </a:rPr>
                        <a:t>rAPD</a:t>
                      </a: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 due to limited patient cooperation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3923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Cycloplegic refraction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kern="1200" dirty="0">
                          <a:solidFill>
                            <a:schemeClr val="tx1"/>
                          </a:solidFill>
                          <a:effectLst/>
                          <a:latin typeface="Arial" panose="020B0604020202020204" pitchFamily="34" charset="0"/>
                          <a:ea typeface="+mn-ea"/>
                          <a:cs typeface="Arial" panose="020B0604020202020204" pitchFamily="34" charset="0"/>
                        </a:rPr>
                        <a:t>Apparent with-motion with bright reflex OU. </a:t>
                      </a: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Attempted but unable</a:t>
                      </a:r>
                      <a:r>
                        <a:rPr kumimoji="0" lang="en-US" sz="18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 to obtain a refraction due to limited patient cooperation</a:t>
                      </a:r>
                      <a:endParaRPr lang="en-US" sz="1800" kern="1200" dirty="0">
                        <a:solidFill>
                          <a:schemeClr val="tx1"/>
                        </a:solidFill>
                        <a:effectLst/>
                        <a:latin typeface="Arial" panose="020B0604020202020204" pitchFamily="34" charset="0"/>
                        <a:ea typeface="+mn-ea"/>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lnL w="2857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867721482"/>
                  </a:ext>
                </a:extLst>
              </a:tr>
              <a:tr h="3923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Anterior Exam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1800" kern="1200" dirty="0">
                          <a:solidFill>
                            <a:schemeClr val="tx1"/>
                          </a:solidFill>
                          <a:effectLst/>
                          <a:latin typeface="Arial" panose="020B0604020202020204" pitchFamily="34" charset="0"/>
                          <a:ea typeface="+mn-ea"/>
                          <a:cs typeface="Arial" panose="020B0604020202020204" pitchFamily="34" charset="0"/>
                        </a:rPr>
                        <a:t>Mild, symmetric periorbital edema, dry bulbar conjunctiva, no visible tear film</a:t>
                      </a:r>
                    </a:p>
                  </a:txBody>
                  <a:tcPr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2849193810"/>
                  </a:ext>
                </a:extLst>
              </a:tr>
            </a:tbl>
          </a:graphicData>
        </a:graphic>
      </p:graphicFrame>
      <p:pic>
        <p:nvPicPr>
          <p:cNvPr id="7" name="Audio 6">
            <a:hlinkClick r:id="" action="ppaction://media"/>
            <a:extLst>
              <a:ext uri="{FF2B5EF4-FFF2-40B4-BE49-F238E27FC236}">
                <a16:creationId xmlns:a16="http://schemas.microsoft.com/office/drawing/2014/main" id="{DB206070-76D7-7779-6FE2-E34D5A03F6A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90301728"/>
      </p:ext>
    </p:extLst>
  </p:cSld>
  <p:clrMapOvr>
    <a:masterClrMapping/>
  </p:clrMapOvr>
  <mc:AlternateContent xmlns:mc="http://schemas.openxmlformats.org/markup-compatibility/2006" xmlns:p14="http://schemas.microsoft.com/office/powerpoint/2010/main">
    <mc:Choice Requires="p14">
      <p:transition spd="slow" p14:dur="2000" advTm="110944"/>
    </mc:Choice>
    <mc:Fallback xmlns="">
      <p:transition spd="slow" advTm="1109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4C85-5E96-498B-E80A-D3757E700896}"/>
              </a:ext>
            </a:extLst>
          </p:cNvPr>
          <p:cNvSpPr>
            <a:spLocks noGrp="1"/>
          </p:cNvSpPr>
          <p:nvPr>
            <p:ph type="title"/>
          </p:nvPr>
        </p:nvSpPr>
        <p:spPr/>
        <p:txBody>
          <a:bodyPr>
            <a:normAutofit fontScale="90000"/>
          </a:bodyPr>
          <a:lstStyle/>
          <a:p>
            <a:r>
              <a:rPr lang="en-US" dirty="0"/>
              <a:t>8-year-old girl with autism spectrum disorder presents with eye swelling and decreased vision</a:t>
            </a:r>
          </a:p>
        </p:txBody>
      </p:sp>
      <p:sp>
        <p:nvSpPr>
          <p:cNvPr id="3" name="Content Placeholder 2">
            <a:extLst>
              <a:ext uri="{FF2B5EF4-FFF2-40B4-BE49-F238E27FC236}">
                <a16:creationId xmlns:a16="http://schemas.microsoft.com/office/drawing/2014/main" id="{C278B65F-6CD1-7AAB-B75B-B70F13A52B4C}"/>
              </a:ext>
            </a:extLst>
          </p:cNvPr>
          <p:cNvSpPr>
            <a:spLocks noGrp="1"/>
          </p:cNvSpPr>
          <p:nvPr>
            <p:ph idx="1"/>
          </p:nvPr>
        </p:nvSpPr>
        <p:spPr/>
        <p:txBody>
          <a:bodyPr>
            <a:normAutofit lnSpcReduction="10000"/>
          </a:bodyPr>
          <a:lstStyle/>
          <a:p>
            <a:r>
              <a:rPr lang="en-US" dirty="0"/>
              <a:t>Follow-up visit; interval history:  </a:t>
            </a:r>
          </a:p>
          <a:p>
            <a:pPr lvl="1"/>
            <a:r>
              <a:rPr lang="en-US" dirty="0"/>
              <a:t>Stopped cetirizine. Using ophthalmic erythromycin </a:t>
            </a:r>
            <a:r>
              <a:rPr lang="en-US" dirty="0" err="1"/>
              <a:t>ung</a:t>
            </a:r>
            <a:r>
              <a:rPr lang="en-US" dirty="0"/>
              <a:t> and cyclosporine </a:t>
            </a:r>
            <a:r>
              <a:rPr lang="en-US" dirty="0" err="1"/>
              <a:t>gtts</a:t>
            </a:r>
            <a:r>
              <a:rPr lang="en-US" dirty="0"/>
              <a:t>.</a:t>
            </a:r>
          </a:p>
          <a:p>
            <a:pPr lvl="1"/>
            <a:r>
              <a:rPr lang="en-US" dirty="0"/>
              <a:t>Unable to see cornea until 1 week prior. Cornea exam was similarly limited. </a:t>
            </a:r>
          </a:p>
          <a:p>
            <a:pPr lvl="1"/>
            <a:r>
              <a:rPr lang="en-US" dirty="0"/>
              <a:t>Examination under anesthesia scheduled (pending). </a:t>
            </a:r>
          </a:p>
          <a:p>
            <a:pPr lvl="1"/>
            <a:endParaRPr lang="en-US" dirty="0"/>
          </a:p>
          <a:p>
            <a:pPr lvl="1"/>
            <a:r>
              <a:rPr lang="en-US" dirty="0"/>
              <a:t>Eye rubbing and eye swelling initially slightly better, but then worsened.</a:t>
            </a:r>
          </a:p>
          <a:p>
            <a:pPr lvl="1"/>
            <a:r>
              <a:rPr lang="en-US" dirty="0"/>
              <a:t>She could no longer walk well, needing to feel the area around her feet. She is holding her tablet close to her eyes</a:t>
            </a:r>
          </a:p>
        </p:txBody>
      </p:sp>
      <p:pic>
        <p:nvPicPr>
          <p:cNvPr id="5" name="Audio 4">
            <a:hlinkClick r:id="" action="ppaction://media"/>
            <a:extLst>
              <a:ext uri="{FF2B5EF4-FFF2-40B4-BE49-F238E27FC236}">
                <a16:creationId xmlns:a16="http://schemas.microsoft.com/office/drawing/2014/main" id="{8C9AFB12-131D-F0DA-84C8-526AD9E2B9F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03477009"/>
      </p:ext>
    </p:extLst>
  </p:cSld>
  <p:clrMapOvr>
    <a:masterClrMapping/>
  </p:clrMapOvr>
  <mc:AlternateContent xmlns:mc="http://schemas.openxmlformats.org/markup-compatibility/2006" xmlns:p14="http://schemas.microsoft.com/office/powerpoint/2010/main">
    <mc:Choice Requires="p14">
      <p:transition spd="slow" p14:dur="2000" advTm="61365"/>
    </mc:Choice>
    <mc:Fallback xmlns="">
      <p:transition spd="slow" advTm="613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51B90-1AA4-1F11-884B-892C3CFE3673}"/>
              </a:ext>
            </a:extLst>
          </p:cNvPr>
          <p:cNvSpPr>
            <a:spLocks noGrp="1"/>
          </p:cNvSpPr>
          <p:nvPr>
            <p:ph type="title"/>
          </p:nvPr>
        </p:nvSpPr>
        <p:spPr/>
        <p:txBody>
          <a:bodyPr/>
          <a:lstStyle/>
          <a:p>
            <a:r>
              <a:rPr lang="en-US" dirty="0"/>
              <a:t>Follow-up examination</a:t>
            </a:r>
          </a:p>
        </p:txBody>
      </p:sp>
      <p:sp>
        <p:nvSpPr>
          <p:cNvPr id="3" name="Content Placeholder 2">
            <a:extLst>
              <a:ext uri="{FF2B5EF4-FFF2-40B4-BE49-F238E27FC236}">
                <a16:creationId xmlns:a16="http://schemas.microsoft.com/office/drawing/2014/main" id="{C2D8C689-C90F-9495-62CB-8D06B4964FE0}"/>
              </a:ext>
            </a:extLst>
          </p:cNvPr>
          <p:cNvSpPr>
            <a:spLocks noGrp="1"/>
          </p:cNvSpPr>
          <p:nvPr>
            <p:ph idx="1"/>
          </p:nvPr>
        </p:nvSpPr>
        <p:spPr>
          <a:xfrm>
            <a:off x="1490869" y="4781550"/>
            <a:ext cx="9866243" cy="724728"/>
          </a:xfrm>
        </p:spPr>
        <p:txBody>
          <a:bodyPr>
            <a:noAutofit/>
          </a:bodyPr>
          <a:lstStyle/>
          <a:p>
            <a:pPr marL="0" indent="0">
              <a:buNone/>
            </a:pPr>
            <a:r>
              <a:rPr lang="en-US" sz="2200" dirty="0"/>
              <a:t>Given the new finding of an </a:t>
            </a:r>
            <a:r>
              <a:rPr lang="en-US" sz="2200" dirty="0" err="1"/>
              <a:t>rAPD</a:t>
            </a:r>
            <a:r>
              <a:rPr lang="en-US" sz="2200" dirty="0"/>
              <a:t> on the right, the patient was referred to the emergency department for neuroimaging. </a:t>
            </a:r>
          </a:p>
        </p:txBody>
      </p:sp>
      <p:graphicFrame>
        <p:nvGraphicFramePr>
          <p:cNvPr id="5" name="Group 104">
            <a:extLst>
              <a:ext uri="{FF2B5EF4-FFF2-40B4-BE49-F238E27FC236}">
                <a16:creationId xmlns:a16="http://schemas.microsoft.com/office/drawing/2014/main" id="{4FF27E5D-F5FD-992A-83F3-CCF49F195F32}"/>
              </a:ext>
            </a:extLst>
          </p:cNvPr>
          <p:cNvGraphicFramePr>
            <a:graphicFrameLocks/>
          </p:cNvGraphicFramePr>
          <p:nvPr>
            <p:extLst>
              <p:ext uri="{D42A27DB-BD31-4B8C-83A1-F6EECF244321}">
                <p14:modId xmlns:p14="http://schemas.microsoft.com/office/powerpoint/2010/main" val="1812776384"/>
              </p:ext>
            </p:extLst>
          </p:nvPr>
        </p:nvGraphicFramePr>
        <p:xfrm>
          <a:off x="549114" y="1408872"/>
          <a:ext cx="11093771" cy="3048000"/>
        </p:xfrm>
        <a:graphic>
          <a:graphicData uri="http://schemas.openxmlformats.org/drawingml/2006/table">
            <a:tbl>
              <a:tblPr/>
              <a:tblGrid>
                <a:gridCol w="2847745">
                  <a:extLst>
                    <a:ext uri="{9D8B030D-6E8A-4147-A177-3AD203B41FA5}">
                      <a16:colId xmlns:a16="http://schemas.microsoft.com/office/drawing/2014/main" val="20000"/>
                    </a:ext>
                  </a:extLst>
                </a:gridCol>
                <a:gridCol w="4062241">
                  <a:extLst>
                    <a:ext uri="{9D8B030D-6E8A-4147-A177-3AD203B41FA5}">
                      <a16:colId xmlns:a16="http://schemas.microsoft.com/office/drawing/2014/main" val="20001"/>
                    </a:ext>
                  </a:extLst>
                </a:gridCol>
                <a:gridCol w="4183785">
                  <a:extLst>
                    <a:ext uri="{9D8B030D-6E8A-4147-A177-3AD203B41FA5}">
                      <a16:colId xmlns:a16="http://schemas.microsoft.com/office/drawing/2014/main" val="3359584488"/>
                    </a:ext>
                  </a:extLst>
                </a:gridCol>
              </a:tblGrid>
              <a:tr h="16970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Right Eye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Left Eye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13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Visual acuity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~Unable to fix or follow OU (not interested in Teller Cards)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en-US" dirty="0"/>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23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Sensorimotor exam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Attempted but unable to assess stereoacuity/motor fusion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XT 15-20 PD at near (</a:t>
                      </a:r>
                      <a:r>
                        <a:rPr kumimoji="0" lang="en-US" sz="2000" b="0" i="0" u="none" strike="noStrike" cap="none" normalizeH="0" baseline="0" dirty="0" err="1">
                          <a:ln>
                            <a:noFill/>
                          </a:ln>
                          <a:solidFill>
                            <a:schemeClr val="tx1"/>
                          </a:solidFill>
                          <a:effectLst/>
                          <a:latin typeface="Arial" panose="020B0604020202020204" pitchFamily="34" charset="0"/>
                          <a:ea typeface="ＭＳ Ｐゴシック" pitchFamily="-65" charset="-128"/>
                          <a:cs typeface="Arial" panose="020B0604020202020204" pitchFamily="34" charset="0"/>
                        </a:rPr>
                        <a:t>Krimsky</a:t>
                      </a: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 unable to assess fixation, versions full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lnL w="28575"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4"/>
                  </a:ext>
                </a:extLst>
              </a:tr>
              <a:tr h="3923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CVF (distraction)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Unable to assess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847320077"/>
                  </a:ext>
                </a:extLst>
              </a:tr>
              <a:tr h="3923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Pupils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Complete </a:t>
                      </a:r>
                      <a:r>
                        <a:rPr kumimoji="0" lang="en-US" sz="2000" b="1" i="0" u="none" strike="noStrike" cap="none" normalizeH="0" baseline="0" dirty="0" err="1">
                          <a:ln>
                            <a:noFill/>
                          </a:ln>
                          <a:solidFill>
                            <a:schemeClr val="tx1"/>
                          </a:solidFill>
                          <a:effectLst/>
                          <a:latin typeface="Arial" panose="020B0604020202020204" pitchFamily="34" charset="0"/>
                          <a:ea typeface="ＭＳ Ｐゴシック" pitchFamily="-65" charset="-128"/>
                          <a:cs typeface="Arial" panose="020B0604020202020204" pitchFamily="34" charset="0"/>
                        </a:rPr>
                        <a:t>rAPD</a:t>
                      </a:r>
                      <a:r>
                        <a:rPr kumimoji="0" lang="en-US" sz="2000" b="1"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 OD (no response to light, confirmed by reverse)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13451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panose="020B0604020202020204" pitchFamily="34" charset="0"/>
                          <a:ea typeface="ＭＳ Ｐゴシック" pitchFamily="-65" charset="-128"/>
                          <a:cs typeface="Arial" panose="020B0604020202020204" pitchFamily="34" charset="0"/>
                        </a:rPr>
                        <a:t>Anterior Exam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lang="en-US" sz="2000" kern="1200" dirty="0">
                          <a:solidFill>
                            <a:schemeClr val="tx1"/>
                          </a:solidFill>
                          <a:effectLst/>
                          <a:latin typeface="Arial" panose="020B0604020202020204" pitchFamily="34" charset="0"/>
                          <a:ea typeface="+mn-ea"/>
                          <a:cs typeface="Arial" panose="020B0604020202020204" pitchFamily="34" charset="0"/>
                        </a:rPr>
                        <a:t>Mild, symmetric periorbital edema - stable, improved tear film, but persistent dry appearance of the bulbar conjunctiva</a:t>
                      </a:r>
                    </a:p>
                  </a:txBody>
                  <a:tcPr horzOverflow="overflow">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2849193810"/>
                  </a:ext>
                </a:extLst>
              </a:tr>
            </a:tbl>
          </a:graphicData>
        </a:graphic>
      </p:graphicFrame>
      <p:sp>
        <p:nvSpPr>
          <p:cNvPr id="6" name="TextBox 5">
            <a:extLst>
              <a:ext uri="{FF2B5EF4-FFF2-40B4-BE49-F238E27FC236}">
                <a16:creationId xmlns:a16="http://schemas.microsoft.com/office/drawing/2014/main" id="{77EC91BD-DEB1-8908-6987-BEE0C7EB8A80}"/>
              </a:ext>
            </a:extLst>
          </p:cNvPr>
          <p:cNvSpPr txBox="1"/>
          <p:nvPr/>
        </p:nvSpPr>
        <p:spPr>
          <a:xfrm>
            <a:off x="4153546" y="5675689"/>
            <a:ext cx="7919634"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b="1" dirty="0"/>
              <a:t>In what ways can the examiner assess visual function in uncooperative patients? </a:t>
            </a:r>
          </a:p>
        </p:txBody>
      </p:sp>
      <p:pic>
        <p:nvPicPr>
          <p:cNvPr id="13" name="Audio 12">
            <a:hlinkClick r:id="" action="ppaction://media"/>
            <a:extLst>
              <a:ext uri="{FF2B5EF4-FFF2-40B4-BE49-F238E27FC236}">
                <a16:creationId xmlns:a16="http://schemas.microsoft.com/office/drawing/2014/main" id="{D1F70FC6-50E7-64CE-4A76-07D1E48625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54055848"/>
      </p:ext>
    </p:extLst>
  </p:cSld>
  <p:clrMapOvr>
    <a:masterClrMapping/>
  </p:clrMapOvr>
  <mc:AlternateContent xmlns:mc="http://schemas.openxmlformats.org/markup-compatibility/2006" xmlns:p14="http://schemas.microsoft.com/office/powerpoint/2010/main">
    <mc:Choice Requires="p14">
      <p:transition spd="slow" p14:dur="2000" advTm="81045"/>
    </mc:Choice>
    <mc:Fallback xmlns="">
      <p:transition spd="slow" advTm="81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792BF-6E23-7F4E-F757-64A01E7213AC}"/>
              </a:ext>
            </a:extLst>
          </p:cNvPr>
          <p:cNvSpPr>
            <a:spLocks noGrp="1"/>
          </p:cNvSpPr>
          <p:nvPr>
            <p:ph type="title"/>
          </p:nvPr>
        </p:nvSpPr>
        <p:spPr>
          <a:xfrm>
            <a:off x="838200" y="-202135"/>
            <a:ext cx="10515600" cy="1325563"/>
          </a:xfrm>
        </p:spPr>
        <p:txBody>
          <a:bodyPr/>
          <a:lstStyle/>
          <a:p>
            <a:r>
              <a:rPr lang="en-US" dirty="0"/>
              <a:t>MRI brain and orbits with gadolinium</a:t>
            </a:r>
          </a:p>
        </p:txBody>
      </p:sp>
      <p:sp>
        <p:nvSpPr>
          <p:cNvPr id="3" name="Content Placeholder 2">
            <a:extLst>
              <a:ext uri="{FF2B5EF4-FFF2-40B4-BE49-F238E27FC236}">
                <a16:creationId xmlns:a16="http://schemas.microsoft.com/office/drawing/2014/main" id="{92C27B32-9C19-F12C-ABE7-506AA9FAC913}"/>
              </a:ext>
            </a:extLst>
          </p:cNvPr>
          <p:cNvSpPr>
            <a:spLocks noGrp="1"/>
          </p:cNvSpPr>
          <p:nvPr>
            <p:ph idx="1"/>
          </p:nvPr>
        </p:nvSpPr>
        <p:spPr>
          <a:xfrm>
            <a:off x="2819400" y="5529802"/>
            <a:ext cx="9372600" cy="1325563"/>
          </a:xfrm>
        </p:spPr>
        <p:txBody>
          <a:bodyPr>
            <a:noAutofit/>
          </a:bodyPr>
          <a:lstStyle/>
          <a:p>
            <a:pPr marL="0" indent="0">
              <a:spcBef>
                <a:spcPts val="0"/>
              </a:spcBef>
              <a:buNone/>
            </a:pPr>
            <a:r>
              <a:rPr lang="en-US" sz="2000" b="1" dirty="0"/>
              <a:t>Impression:</a:t>
            </a:r>
          </a:p>
          <a:p>
            <a:pPr marL="0" indent="0">
              <a:spcBef>
                <a:spcPts val="0"/>
              </a:spcBef>
              <a:buNone/>
            </a:pPr>
            <a:r>
              <a:rPr lang="en-US" sz="2200" dirty="0"/>
              <a:t>No signs of optic neuritis or orbital masses. Tiny foci of periventricular gray matter heterotopia. Diffuse thickening of calvarium and retained fatty signal, may represent increased hematopoiesis (such as anemia). </a:t>
            </a:r>
          </a:p>
          <a:p>
            <a:pPr>
              <a:spcBef>
                <a:spcPts val="0"/>
              </a:spcBef>
            </a:pPr>
            <a:endParaRPr lang="en-US" sz="2000" dirty="0"/>
          </a:p>
        </p:txBody>
      </p:sp>
      <p:pic>
        <p:nvPicPr>
          <p:cNvPr id="4" name="Picture 3">
            <a:extLst>
              <a:ext uri="{FF2B5EF4-FFF2-40B4-BE49-F238E27FC236}">
                <a16:creationId xmlns:a16="http://schemas.microsoft.com/office/drawing/2014/main" id="{66F17521-BCE0-EA96-7FB1-42F0E8CAB9EF}"/>
              </a:ext>
            </a:extLst>
          </p:cNvPr>
          <p:cNvPicPr>
            <a:picLocks noChangeAspect="1"/>
          </p:cNvPicPr>
          <p:nvPr/>
        </p:nvPicPr>
        <p:blipFill>
          <a:blip r:embed="rId4"/>
          <a:stretch>
            <a:fillRect/>
          </a:stretch>
        </p:blipFill>
        <p:spPr>
          <a:xfrm>
            <a:off x="1064607" y="840156"/>
            <a:ext cx="4918822" cy="4568088"/>
          </a:xfrm>
          <a:prstGeom prst="rect">
            <a:avLst/>
          </a:prstGeom>
        </p:spPr>
      </p:pic>
      <p:pic>
        <p:nvPicPr>
          <p:cNvPr id="5" name="Picture 4">
            <a:extLst>
              <a:ext uri="{FF2B5EF4-FFF2-40B4-BE49-F238E27FC236}">
                <a16:creationId xmlns:a16="http://schemas.microsoft.com/office/drawing/2014/main" id="{0F918566-477E-F520-A6E7-78E671A08C1A}"/>
              </a:ext>
            </a:extLst>
          </p:cNvPr>
          <p:cNvPicPr>
            <a:picLocks noChangeAspect="1"/>
          </p:cNvPicPr>
          <p:nvPr/>
        </p:nvPicPr>
        <p:blipFill>
          <a:blip r:embed="rId5"/>
          <a:stretch>
            <a:fillRect/>
          </a:stretch>
        </p:blipFill>
        <p:spPr>
          <a:xfrm>
            <a:off x="6578603" y="853039"/>
            <a:ext cx="4775197" cy="4573201"/>
          </a:xfrm>
          <a:prstGeom prst="rect">
            <a:avLst/>
          </a:prstGeom>
        </p:spPr>
      </p:pic>
      <p:sp>
        <p:nvSpPr>
          <p:cNvPr id="6" name="Title 1">
            <a:extLst>
              <a:ext uri="{FF2B5EF4-FFF2-40B4-BE49-F238E27FC236}">
                <a16:creationId xmlns:a16="http://schemas.microsoft.com/office/drawing/2014/main" id="{C3E06828-8A26-DAD3-E740-5D6514455CBE}"/>
              </a:ext>
            </a:extLst>
          </p:cNvPr>
          <p:cNvSpPr txBox="1">
            <a:spLocks/>
          </p:cNvSpPr>
          <p:nvPr/>
        </p:nvSpPr>
        <p:spPr bwMode="auto">
          <a:xfrm>
            <a:off x="1064607" y="853039"/>
            <a:ext cx="1126143" cy="32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r>
              <a:rPr lang="en-US" sz="1500" dirty="0">
                <a:solidFill>
                  <a:schemeClr val="bg1"/>
                </a:solidFill>
                <a:latin typeface="Arial" panose="020B0604020202020204" pitchFamily="34" charset="0"/>
                <a:cs typeface="Arial" panose="020B0604020202020204" pitchFamily="34" charset="0"/>
              </a:rPr>
              <a:t>T1+G (FS)</a:t>
            </a:r>
          </a:p>
        </p:txBody>
      </p:sp>
      <p:sp>
        <p:nvSpPr>
          <p:cNvPr id="7" name="Title 1">
            <a:extLst>
              <a:ext uri="{FF2B5EF4-FFF2-40B4-BE49-F238E27FC236}">
                <a16:creationId xmlns:a16="http://schemas.microsoft.com/office/drawing/2014/main" id="{F6BAF779-55F3-F934-C760-8D9E08F056C5}"/>
              </a:ext>
            </a:extLst>
          </p:cNvPr>
          <p:cNvSpPr txBox="1">
            <a:spLocks/>
          </p:cNvSpPr>
          <p:nvPr/>
        </p:nvSpPr>
        <p:spPr bwMode="auto">
          <a:xfrm>
            <a:off x="6426203" y="857808"/>
            <a:ext cx="1126143" cy="32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r>
              <a:rPr lang="en-US" sz="1500" dirty="0">
                <a:solidFill>
                  <a:schemeClr val="bg1"/>
                </a:solidFill>
                <a:latin typeface="Arial" panose="020B0604020202020204" pitchFamily="34" charset="0"/>
                <a:cs typeface="Arial" panose="020B0604020202020204" pitchFamily="34" charset="0"/>
              </a:rPr>
              <a:t>T2 (FS)</a:t>
            </a:r>
          </a:p>
        </p:txBody>
      </p:sp>
      <p:pic>
        <p:nvPicPr>
          <p:cNvPr id="13" name="Audio 12">
            <a:hlinkClick r:id="" action="ppaction://media"/>
            <a:extLst>
              <a:ext uri="{FF2B5EF4-FFF2-40B4-BE49-F238E27FC236}">
                <a16:creationId xmlns:a16="http://schemas.microsoft.com/office/drawing/2014/main" id="{C007A514-70C0-FD16-507F-B0C46A63EF3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31614954"/>
      </p:ext>
    </p:extLst>
  </p:cSld>
  <p:clrMapOvr>
    <a:masterClrMapping/>
  </p:clrMapOvr>
  <mc:AlternateContent xmlns:mc="http://schemas.openxmlformats.org/markup-compatibility/2006" xmlns:p14="http://schemas.microsoft.com/office/powerpoint/2010/main">
    <mc:Choice Requires="p14">
      <p:transition spd="slow" p14:dur="2000" advTm="50282"/>
    </mc:Choice>
    <mc:Fallback xmlns="">
      <p:transition spd="slow" advTm="502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6AD6-23C1-A50C-4CFD-AECB0596CE33}"/>
              </a:ext>
            </a:extLst>
          </p:cNvPr>
          <p:cNvSpPr>
            <a:spLocks noGrp="1"/>
          </p:cNvSpPr>
          <p:nvPr>
            <p:ph type="title"/>
          </p:nvPr>
        </p:nvSpPr>
        <p:spPr>
          <a:xfrm>
            <a:off x="838200" y="-168275"/>
            <a:ext cx="10515600" cy="1325563"/>
          </a:xfrm>
        </p:spPr>
        <p:txBody>
          <a:bodyPr/>
          <a:lstStyle/>
          <a:p>
            <a:r>
              <a:rPr lang="en-US" dirty="0"/>
              <a:t>Examination under anesthesia</a:t>
            </a:r>
          </a:p>
        </p:txBody>
      </p:sp>
      <p:sp>
        <p:nvSpPr>
          <p:cNvPr id="3" name="Content Placeholder 2">
            <a:extLst>
              <a:ext uri="{FF2B5EF4-FFF2-40B4-BE49-F238E27FC236}">
                <a16:creationId xmlns:a16="http://schemas.microsoft.com/office/drawing/2014/main" id="{4499314F-1293-63C1-1F16-0BF262AF9941}"/>
              </a:ext>
            </a:extLst>
          </p:cNvPr>
          <p:cNvSpPr>
            <a:spLocks noGrp="1"/>
          </p:cNvSpPr>
          <p:nvPr>
            <p:ph idx="1"/>
          </p:nvPr>
        </p:nvSpPr>
        <p:spPr>
          <a:xfrm>
            <a:off x="2966735" y="5752272"/>
            <a:ext cx="8615665" cy="1105728"/>
          </a:xfrm>
        </p:spPr>
        <p:txBody>
          <a:bodyPr>
            <a:normAutofit/>
          </a:bodyPr>
          <a:lstStyle/>
          <a:p>
            <a:pPr marL="0" indent="0">
              <a:buNone/>
            </a:pPr>
            <a:r>
              <a:rPr lang="en-US" sz="2200" dirty="0"/>
              <a:t>Findings in each eye: conjunctival wrinkling and inferotemporal patch of rough, keratinized conjunctiva with negative fluorescein staining (right)</a:t>
            </a:r>
          </a:p>
          <a:p>
            <a:endParaRPr lang="en-US" dirty="0"/>
          </a:p>
        </p:txBody>
      </p:sp>
      <p:pic>
        <p:nvPicPr>
          <p:cNvPr id="4" name="Picture 3">
            <a:extLst>
              <a:ext uri="{FF2B5EF4-FFF2-40B4-BE49-F238E27FC236}">
                <a16:creationId xmlns:a16="http://schemas.microsoft.com/office/drawing/2014/main" id="{15820E25-F8DA-8CA9-43AC-E67924991AB8}"/>
              </a:ext>
            </a:extLst>
          </p:cNvPr>
          <p:cNvPicPr>
            <a:picLocks noChangeAspect="1"/>
          </p:cNvPicPr>
          <p:nvPr/>
        </p:nvPicPr>
        <p:blipFill rotWithShape="1">
          <a:blip r:embed="rId4"/>
          <a:srcRect l="40124" t="24814" r="8178" b="24486"/>
          <a:stretch/>
        </p:blipFill>
        <p:spPr>
          <a:xfrm rot="10800000">
            <a:off x="6660683" y="1430337"/>
            <a:ext cx="4921717" cy="3620029"/>
          </a:xfrm>
          <a:prstGeom prst="rect">
            <a:avLst/>
          </a:prstGeom>
        </p:spPr>
      </p:pic>
      <p:pic>
        <p:nvPicPr>
          <p:cNvPr id="5" name="Picture 4">
            <a:extLst>
              <a:ext uri="{FF2B5EF4-FFF2-40B4-BE49-F238E27FC236}">
                <a16:creationId xmlns:a16="http://schemas.microsoft.com/office/drawing/2014/main" id="{7C5FE5ED-8238-8FA1-16C1-546935CBBF1B}"/>
              </a:ext>
            </a:extLst>
          </p:cNvPr>
          <p:cNvPicPr>
            <a:picLocks noChangeAspect="1"/>
          </p:cNvPicPr>
          <p:nvPr/>
        </p:nvPicPr>
        <p:blipFill rotWithShape="1">
          <a:blip r:embed="rId5"/>
          <a:srcRect l="8549" t="26132" r="6543" b="39301"/>
          <a:stretch/>
        </p:blipFill>
        <p:spPr>
          <a:xfrm>
            <a:off x="273050" y="3654954"/>
            <a:ext cx="5822950" cy="1778001"/>
          </a:xfrm>
          <a:prstGeom prst="rect">
            <a:avLst/>
          </a:prstGeom>
        </p:spPr>
      </p:pic>
      <p:pic>
        <p:nvPicPr>
          <p:cNvPr id="6" name="Picture 5">
            <a:extLst>
              <a:ext uri="{FF2B5EF4-FFF2-40B4-BE49-F238E27FC236}">
                <a16:creationId xmlns:a16="http://schemas.microsoft.com/office/drawing/2014/main" id="{13E2A3E9-6237-7625-0347-A148244CE299}"/>
              </a:ext>
            </a:extLst>
          </p:cNvPr>
          <p:cNvPicPr>
            <a:picLocks noChangeAspect="1"/>
          </p:cNvPicPr>
          <p:nvPr/>
        </p:nvPicPr>
        <p:blipFill rotWithShape="1">
          <a:blip r:embed="rId6"/>
          <a:srcRect l="21875" t="29630" r="14445" b="34815"/>
          <a:stretch/>
        </p:blipFill>
        <p:spPr>
          <a:xfrm>
            <a:off x="273050" y="990071"/>
            <a:ext cx="5822950" cy="2438400"/>
          </a:xfrm>
          <a:prstGeom prst="rect">
            <a:avLst/>
          </a:prstGeom>
        </p:spPr>
      </p:pic>
      <p:pic>
        <p:nvPicPr>
          <p:cNvPr id="7" name="Audio 6">
            <a:hlinkClick r:id="" action="ppaction://media"/>
            <a:extLst>
              <a:ext uri="{FF2B5EF4-FFF2-40B4-BE49-F238E27FC236}">
                <a16:creationId xmlns:a16="http://schemas.microsoft.com/office/drawing/2014/main" id="{4A849033-DA2D-4EE0-7FAB-D6B5C267398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43191078"/>
      </p:ext>
    </p:extLst>
  </p:cSld>
  <p:clrMapOvr>
    <a:masterClrMapping/>
  </p:clrMapOvr>
  <mc:AlternateContent xmlns:mc="http://schemas.openxmlformats.org/markup-compatibility/2006" xmlns:p14="http://schemas.microsoft.com/office/powerpoint/2010/main">
    <mc:Choice Requires="p14">
      <p:transition spd="slow" p14:dur="2000" advTm="20629"/>
    </mc:Choice>
    <mc:Fallback xmlns="">
      <p:transition spd="slow" advTm="206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6AD6-23C1-A50C-4CFD-AECB0596CE33}"/>
              </a:ext>
            </a:extLst>
          </p:cNvPr>
          <p:cNvSpPr>
            <a:spLocks noGrp="1"/>
          </p:cNvSpPr>
          <p:nvPr>
            <p:ph type="title"/>
          </p:nvPr>
        </p:nvSpPr>
        <p:spPr>
          <a:xfrm>
            <a:off x="838200" y="-168275"/>
            <a:ext cx="10515600" cy="1325563"/>
          </a:xfrm>
        </p:spPr>
        <p:txBody>
          <a:bodyPr/>
          <a:lstStyle/>
          <a:p>
            <a:r>
              <a:rPr lang="en-US" dirty="0"/>
              <a:t>Examination under anesthesia</a:t>
            </a:r>
          </a:p>
        </p:txBody>
      </p:sp>
      <p:sp>
        <p:nvSpPr>
          <p:cNvPr id="3" name="Content Placeholder 2">
            <a:extLst>
              <a:ext uri="{FF2B5EF4-FFF2-40B4-BE49-F238E27FC236}">
                <a16:creationId xmlns:a16="http://schemas.microsoft.com/office/drawing/2014/main" id="{4499314F-1293-63C1-1F16-0BF262AF9941}"/>
              </a:ext>
            </a:extLst>
          </p:cNvPr>
          <p:cNvSpPr>
            <a:spLocks noGrp="1"/>
          </p:cNvSpPr>
          <p:nvPr>
            <p:ph idx="1"/>
          </p:nvPr>
        </p:nvSpPr>
        <p:spPr>
          <a:xfrm>
            <a:off x="4669332" y="3654419"/>
            <a:ext cx="7101452" cy="1793881"/>
          </a:xfrm>
        </p:spPr>
        <p:txBody>
          <a:bodyPr>
            <a:normAutofit/>
          </a:bodyPr>
          <a:lstStyle/>
          <a:p>
            <a:r>
              <a:rPr lang="en-US" dirty="0"/>
              <a:t>Fundus exam: temporal disc pallor, attenuated vasculature and salt and pepper retinopathy</a:t>
            </a:r>
          </a:p>
          <a:p>
            <a:r>
              <a:rPr lang="en-US" dirty="0"/>
              <a:t>OCT: intact macular architecture</a:t>
            </a:r>
          </a:p>
        </p:txBody>
      </p:sp>
      <p:pic>
        <p:nvPicPr>
          <p:cNvPr id="7" name="Picture 6">
            <a:extLst>
              <a:ext uri="{FF2B5EF4-FFF2-40B4-BE49-F238E27FC236}">
                <a16:creationId xmlns:a16="http://schemas.microsoft.com/office/drawing/2014/main" id="{2872DD2B-46FF-F5E6-B60B-5787C4170CC9}"/>
              </a:ext>
            </a:extLst>
          </p:cNvPr>
          <p:cNvPicPr>
            <a:picLocks noChangeAspect="1"/>
          </p:cNvPicPr>
          <p:nvPr/>
        </p:nvPicPr>
        <p:blipFill>
          <a:blip r:embed="rId4"/>
          <a:stretch>
            <a:fillRect/>
          </a:stretch>
        </p:blipFill>
        <p:spPr>
          <a:xfrm>
            <a:off x="421216" y="1157288"/>
            <a:ext cx="4029558" cy="4029558"/>
          </a:xfrm>
          <a:prstGeom prst="rect">
            <a:avLst/>
          </a:prstGeom>
        </p:spPr>
      </p:pic>
      <p:pic>
        <p:nvPicPr>
          <p:cNvPr id="8" name="Picture 7">
            <a:extLst>
              <a:ext uri="{FF2B5EF4-FFF2-40B4-BE49-F238E27FC236}">
                <a16:creationId xmlns:a16="http://schemas.microsoft.com/office/drawing/2014/main" id="{250093C6-60D4-A9F2-D28D-37B71E9EE89C}"/>
              </a:ext>
            </a:extLst>
          </p:cNvPr>
          <p:cNvPicPr>
            <a:picLocks noChangeAspect="1"/>
          </p:cNvPicPr>
          <p:nvPr/>
        </p:nvPicPr>
        <p:blipFill>
          <a:blip r:embed="rId5"/>
          <a:stretch>
            <a:fillRect/>
          </a:stretch>
        </p:blipFill>
        <p:spPr>
          <a:xfrm>
            <a:off x="4669332" y="1157288"/>
            <a:ext cx="3741464" cy="2497131"/>
          </a:xfrm>
          <a:prstGeom prst="rect">
            <a:avLst/>
          </a:prstGeom>
        </p:spPr>
      </p:pic>
      <p:sp>
        <p:nvSpPr>
          <p:cNvPr id="9" name="TextBox 8">
            <a:extLst>
              <a:ext uri="{FF2B5EF4-FFF2-40B4-BE49-F238E27FC236}">
                <a16:creationId xmlns:a16="http://schemas.microsoft.com/office/drawing/2014/main" id="{77E4314F-A319-7E95-2BEF-D059CCAE1A20}"/>
              </a:ext>
            </a:extLst>
          </p:cNvPr>
          <p:cNvSpPr txBox="1"/>
          <p:nvPr/>
        </p:nvSpPr>
        <p:spPr>
          <a:xfrm>
            <a:off x="4494508" y="5604597"/>
            <a:ext cx="6859292" cy="10772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b="1" dirty="0"/>
              <a:t>What additional testing would help narrow the differential?</a:t>
            </a:r>
          </a:p>
        </p:txBody>
      </p:sp>
      <p:pic>
        <p:nvPicPr>
          <p:cNvPr id="10" name="Audio 9">
            <a:hlinkClick r:id="" action="ppaction://media"/>
            <a:extLst>
              <a:ext uri="{FF2B5EF4-FFF2-40B4-BE49-F238E27FC236}">
                <a16:creationId xmlns:a16="http://schemas.microsoft.com/office/drawing/2014/main" id="{2271BF92-80CE-7FC2-9A62-94C5B111BEE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55248174"/>
      </p:ext>
    </p:extLst>
  </p:cSld>
  <p:clrMapOvr>
    <a:masterClrMapping/>
  </p:clrMapOvr>
  <mc:AlternateContent xmlns:mc="http://schemas.openxmlformats.org/markup-compatibility/2006" xmlns:p14="http://schemas.microsoft.com/office/powerpoint/2010/main">
    <mc:Choice Requires="p14">
      <p:transition spd="slow" p14:dur="2000" advTm="21482"/>
    </mc:Choice>
    <mc:Fallback xmlns="">
      <p:transition spd="slow" advTm="214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BEA68-BEF8-D526-2898-720F9267ED84}"/>
              </a:ext>
            </a:extLst>
          </p:cNvPr>
          <p:cNvSpPr>
            <a:spLocks noGrp="1"/>
          </p:cNvSpPr>
          <p:nvPr>
            <p:ph type="title"/>
          </p:nvPr>
        </p:nvSpPr>
        <p:spPr/>
        <p:txBody>
          <a:bodyPr/>
          <a:lstStyle/>
          <a:p>
            <a:r>
              <a:rPr lang="en-US" dirty="0"/>
              <a:t>Examination under anesthesia</a:t>
            </a:r>
          </a:p>
        </p:txBody>
      </p:sp>
      <p:sp>
        <p:nvSpPr>
          <p:cNvPr id="3" name="Content Placeholder 2">
            <a:extLst>
              <a:ext uri="{FF2B5EF4-FFF2-40B4-BE49-F238E27FC236}">
                <a16:creationId xmlns:a16="http://schemas.microsoft.com/office/drawing/2014/main" id="{0E5B243E-3BE3-7BA0-4E4C-A7990F7D705E}"/>
              </a:ext>
            </a:extLst>
          </p:cNvPr>
          <p:cNvSpPr>
            <a:spLocks noGrp="1"/>
          </p:cNvSpPr>
          <p:nvPr>
            <p:ph idx="1"/>
          </p:nvPr>
        </p:nvSpPr>
        <p:spPr>
          <a:xfrm>
            <a:off x="1490869" y="1685511"/>
            <a:ext cx="9866243" cy="4207289"/>
          </a:xfrm>
        </p:spPr>
        <p:txBody>
          <a:bodyPr>
            <a:normAutofit fontScale="92500" lnSpcReduction="10000"/>
          </a:bodyPr>
          <a:lstStyle/>
          <a:p>
            <a:r>
              <a:rPr lang="en-US" dirty="0"/>
              <a:t>Assessment:</a:t>
            </a:r>
          </a:p>
          <a:p>
            <a:pPr lvl="1"/>
            <a:r>
              <a:rPr lang="en-US" dirty="0"/>
              <a:t>Nutritional deficiency was suspected as a unifying diagnosis</a:t>
            </a:r>
          </a:p>
          <a:p>
            <a:endParaRPr lang="en-US" dirty="0"/>
          </a:p>
          <a:p>
            <a:r>
              <a:rPr lang="en-US" dirty="0"/>
              <a:t>Intraoperative plan: </a:t>
            </a:r>
          </a:p>
          <a:p>
            <a:pPr lvl="1"/>
            <a:r>
              <a:rPr lang="en-US" dirty="0"/>
              <a:t>Obtain nutritional labs</a:t>
            </a:r>
          </a:p>
          <a:p>
            <a:endParaRPr lang="en-US" dirty="0"/>
          </a:p>
          <a:p>
            <a:r>
              <a:rPr lang="en-US" dirty="0"/>
              <a:t>Immediately following the EUA: </a:t>
            </a:r>
          </a:p>
          <a:p>
            <a:pPr lvl="1"/>
            <a:r>
              <a:rPr lang="en-US" dirty="0"/>
              <a:t>Further history from parents: very picky eating for 1+ years; diet exclusively consists of chicken nuggets, cheerios, French fries. </a:t>
            </a:r>
          </a:p>
          <a:p>
            <a:pPr lvl="1"/>
            <a:r>
              <a:rPr lang="en-US" dirty="0"/>
              <a:t>Malabsorption-focused history, including any prior bariatric surgery, and review of systems were negative </a:t>
            </a:r>
          </a:p>
          <a:p>
            <a:endParaRPr lang="en-US" dirty="0"/>
          </a:p>
        </p:txBody>
      </p:sp>
      <p:pic>
        <p:nvPicPr>
          <p:cNvPr id="13" name="Audio 12">
            <a:hlinkClick r:id="" action="ppaction://media"/>
            <a:extLst>
              <a:ext uri="{FF2B5EF4-FFF2-40B4-BE49-F238E27FC236}">
                <a16:creationId xmlns:a16="http://schemas.microsoft.com/office/drawing/2014/main" id="{44E64FB6-AC38-791F-9413-A9576B6D211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833256025"/>
      </p:ext>
    </p:extLst>
  </p:cSld>
  <p:clrMapOvr>
    <a:masterClrMapping/>
  </p:clrMapOvr>
  <mc:AlternateContent xmlns:mc="http://schemas.openxmlformats.org/markup-compatibility/2006" xmlns:p14="http://schemas.microsoft.com/office/powerpoint/2010/main">
    <mc:Choice Requires="p14">
      <p:transition spd="slow" p14:dur="2000" advTm="55360"/>
    </mc:Choice>
    <mc:Fallback xmlns="">
      <p:transition spd="slow" advTm="55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65D77-7C6C-200B-473D-E89CBAB63262}"/>
              </a:ext>
            </a:extLst>
          </p:cNvPr>
          <p:cNvSpPr>
            <a:spLocks noGrp="1"/>
          </p:cNvSpPr>
          <p:nvPr>
            <p:ph type="title"/>
          </p:nvPr>
        </p:nvSpPr>
        <p:spPr/>
        <p:txBody>
          <a:bodyPr/>
          <a:lstStyle/>
          <a:p>
            <a:r>
              <a:rPr lang="en-US" dirty="0"/>
              <a:t>Laboratory evaluation</a:t>
            </a:r>
          </a:p>
        </p:txBody>
      </p:sp>
      <p:sp>
        <p:nvSpPr>
          <p:cNvPr id="4" name="TextBox 3">
            <a:extLst>
              <a:ext uri="{FF2B5EF4-FFF2-40B4-BE49-F238E27FC236}">
                <a16:creationId xmlns:a16="http://schemas.microsoft.com/office/drawing/2014/main" id="{7F857003-EBF0-67E2-9D07-6D0D9D46AD6F}"/>
              </a:ext>
            </a:extLst>
          </p:cNvPr>
          <p:cNvSpPr txBox="1"/>
          <p:nvPr/>
        </p:nvSpPr>
        <p:spPr>
          <a:xfrm>
            <a:off x="6908801" y="1471931"/>
            <a:ext cx="4696776" cy="5299912"/>
          </a:xfrm>
          <a:prstGeom prst="rect">
            <a:avLst/>
          </a:prstGeom>
          <a:noFill/>
        </p:spPr>
        <p:txBody>
          <a:bodyPr wrap="square" rtlCol="0">
            <a:spAutoFit/>
          </a:bodyPr>
          <a:lstStyle/>
          <a:p>
            <a:pPr lvl="0">
              <a:spcBef>
                <a:spcPct val="20000"/>
              </a:spcBef>
            </a:pPr>
            <a:r>
              <a:rPr lang="en-US" u="sng" dirty="0">
                <a:latin typeface="Arial" panose="020B0604020202020204" pitchFamily="34" charset="0"/>
                <a:cs typeface="Arial" panose="020B0604020202020204" pitchFamily="34" charset="0"/>
              </a:rPr>
              <a:t>Nutritional labs</a:t>
            </a:r>
            <a:r>
              <a:rPr lang="en-US" dirty="0">
                <a:latin typeface="Arial" panose="020B0604020202020204" pitchFamily="34" charset="0"/>
                <a:cs typeface="Arial" panose="020B0604020202020204" pitchFamily="34" charset="0"/>
              </a:rPr>
              <a:t>: </a:t>
            </a:r>
          </a:p>
          <a:p>
            <a:pPr lvl="0">
              <a:spcBef>
                <a:spcPct val="20000"/>
              </a:spcBef>
            </a:pPr>
            <a:r>
              <a:rPr lang="en-US" b="1" dirty="0">
                <a:latin typeface="Arial" panose="020B0604020202020204" pitchFamily="34" charset="0"/>
                <a:cs typeface="Arial" panose="020B0604020202020204" pitchFamily="34" charset="0"/>
              </a:rPr>
              <a:t>Vitamin A 	&lt;10 mcg/dL [20-80]</a:t>
            </a:r>
          </a:p>
          <a:p>
            <a:pPr lvl="0">
              <a:spcBef>
                <a:spcPct val="20000"/>
              </a:spcBef>
            </a:pPr>
            <a:r>
              <a:rPr lang="en-US" b="1" dirty="0">
                <a:latin typeface="Arial" panose="020B0604020202020204" pitchFamily="34" charset="0"/>
                <a:cs typeface="Arial" panose="020B0604020202020204" pitchFamily="34" charset="0"/>
              </a:rPr>
              <a:t>Vitamin B12 	&lt;150 </a:t>
            </a:r>
            <a:r>
              <a:rPr lang="en-US" b="1" dirty="0" err="1">
                <a:latin typeface="Arial" panose="020B0604020202020204" pitchFamily="34" charset="0"/>
                <a:cs typeface="Arial" panose="020B0604020202020204" pitchFamily="34" charset="0"/>
              </a:rPr>
              <a:t>pg</a:t>
            </a:r>
            <a:r>
              <a:rPr lang="en-US" b="1" dirty="0">
                <a:latin typeface="Arial" panose="020B0604020202020204" pitchFamily="34" charset="0"/>
                <a:cs typeface="Arial" panose="020B0604020202020204" pitchFamily="34" charset="0"/>
              </a:rPr>
              <a:t>/mL [190-778]</a:t>
            </a:r>
          </a:p>
          <a:p>
            <a:pPr lvl="0">
              <a:spcBef>
                <a:spcPct val="20000"/>
              </a:spcBef>
            </a:pPr>
            <a:r>
              <a:rPr lang="en-US" b="1" dirty="0">
                <a:latin typeface="Arial" panose="020B0604020202020204" pitchFamily="34" charset="0"/>
                <a:cs typeface="Arial" panose="020B0604020202020204" pitchFamily="34" charset="0"/>
              </a:rPr>
              <a:t>MMA		1.4 </a:t>
            </a:r>
            <a:r>
              <a:rPr lang="en-US" b="1" dirty="0" err="1">
                <a:latin typeface="Arial" panose="020B0604020202020204" pitchFamily="34" charset="0"/>
                <a:cs typeface="Arial" panose="020B0604020202020204" pitchFamily="34" charset="0"/>
              </a:rPr>
              <a:t>mcmol</a:t>
            </a:r>
            <a:r>
              <a:rPr lang="en-US" b="1" dirty="0">
                <a:latin typeface="Arial" panose="020B0604020202020204" pitchFamily="34" charset="0"/>
                <a:cs typeface="Arial" panose="020B0604020202020204" pitchFamily="34" charset="0"/>
              </a:rPr>
              <a:t> [0.0-0.8]</a:t>
            </a:r>
          </a:p>
          <a:p>
            <a:pPr lvl="0">
              <a:spcBef>
                <a:spcPct val="20000"/>
              </a:spcBef>
            </a:pPr>
            <a:r>
              <a:rPr lang="en-US" dirty="0">
                <a:latin typeface="Arial" panose="020B0604020202020204" pitchFamily="34" charset="0"/>
                <a:cs typeface="Arial" panose="020B0604020202020204" pitchFamily="34" charset="0"/>
              </a:rPr>
              <a:t>Vitamin B1 	85 nmol/L [70-180]</a:t>
            </a:r>
          </a:p>
          <a:p>
            <a:pPr lvl="0">
              <a:spcBef>
                <a:spcPct val="20000"/>
              </a:spcBef>
            </a:pPr>
            <a:r>
              <a:rPr lang="en-US" dirty="0">
                <a:latin typeface="Arial" panose="020B0604020202020204" pitchFamily="34" charset="0"/>
                <a:cs typeface="Arial" panose="020B0604020202020204" pitchFamily="34" charset="0"/>
              </a:rPr>
              <a:t>Vitamin B6	 53.9 nmol/L [20.0-150.0]</a:t>
            </a:r>
          </a:p>
          <a:p>
            <a:pPr>
              <a:spcBef>
                <a:spcPct val="20000"/>
              </a:spcBef>
            </a:pPr>
            <a:r>
              <a:rPr lang="en-US" dirty="0">
                <a:latin typeface="Arial" panose="020B0604020202020204" pitchFamily="34" charset="0"/>
                <a:cs typeface="Arial" panose="020B0604020202020204" pitchFamily="34" charset="0"/>
              </a:rPr>
              <a:t>Folate 		9.3 ng/mL [4.2-20.0]</a:t>
            </a:r>
          </a:p>
          <a:p>
            <a:pPr lvl="0">
              <a:spcBef>
                <a:spcPct val="20000"/>
              </a:spcBef>
            </a:pPr>
            <a:r>
              <a:rPr lang="en-US" b="1" dirty="0">
                <a:latin typeface="Arial" panose="020B0604020202020204" pitchFamily="34" charset="0"/>
                <a:cs typeface="Arial" panose="020B0604020202020204" pitchFamily="34" charset="0"/>
              </a:rPr>
              <a:t>Vitamin C	&lt;5 </a:t>
            </a:r>
            <a:r>
              <a:rPr lang="en-US" b="1" dirty="0" err="1">
                <a:latin typeface="Arial" panose="020B0604020202020204" pitchFamily="34" charset="0"/>
                <a:cs typeface="Arial" panose="020B0604020202020204" pitchFamily="34" charset="0"/>
              </a:rPr>
              <a:t>umol</a:t>
            </a:r>
            <a:r>
              <a:rPr lang="en-US" b="1" dirty="0">
                <a:latin typeface="Arial" panose="020B0604020202020204" pitchFamily="34" charset="0"/>
                <a:cs typeface="Arial" panose="020B0604020202020204" pitchFamily="34" charset="0"/>
              </a:rPr>
              <a:t>/L [23-114]</a:t>
            </a:r>
          </a:p>
          <a:p>
            <a:pPr lvl="0">
              <a:spcBef>
                <a:spcPct val="20000"/>
              </a:spcBef>
            </a:pPr>
            <a:r>
              <a:rPr lang="en-US" b="1" dirty="0">
                <a:latin typeface="Arial" panose="020B0604020202020204" pitchFamily="34" charset="0"/>
                <a:cs typeface="Arial" panose="020B0604020202020204" pitchFamily="34" charset="0"/>
              </a:rPr>
              <a:t>Vitamin D 	10.8 ng/mL [30.0-80.0]</a:t>
            </a:r>
          </a:p>
          <a:p>
            <a:pPr lvl="0">
              <a:spcBef>
                <a:spcPct val="20000"/>
              </a:spcBef>
            </a:pPr>
            <a:r>
              <a:rPr lang="en-US" dirty="0">
                <a:latin typeface="Arial" panose="020B0604020202020204" pitchFamily="34" charset="0"/>
                <a:cs typeface="Arial" panose="020B0604020202020204" pitchFamily="34" charset="0"/>
              </a:rPr>
              <a:t>Vitamin E 	7.8 mg/L [5.0-23.0]</a:t>
            </a:r>
          </a:p>
          <a:p>
            <a:pPr lvl="0">
              <a:spcBef>
                <a:spcPct val="20000"/>
              </a:spcBef>
            </a:pPr>
            <a:r>
              <a:rPr lang="en-US" dirty="0">
                <a:latin typeface="Arial" panose="020B0604020202020204" pitchFamily="34" charset="0"/>
                <a:cs typeface="Arial" panose="020B0604020202020204" pitchFamily="34" charset="0"/>
              </a:rPr>
              <a:t>Copper 		101 mcg/dL [86-150]</a:t>
            </a:r>
          </a:p>
          <a:p>
            <a:pPr lvl="0">
              <a:spcBef>
                <a:spcPct val="20000"/>
              </a:spcBef>
            </a:pPr>
            <a:r>
              <a:rPr lang="en-US" dirty="0">
                <a:latin typeface="Arial" panose="020B0604020202020204" pitchFamily="34" charset="0"/>
                <a:cs typeface="Arial" panose="020B0604020202020204" pitchFamily="34" charset="0"/>
              </a:rPr>
              <a:t>Zinc	 	70 mcg/dL [60-120]</a:t>
            </a:r>
          </a:p>
          <a:p>
            <a:pPr lvl="0">
              <a:spcBef>
                <a:spcPct val="20000"/>
              </a:spcBef>
            </a:pPr>
            <a:r>
              <a:rPr lang="en-US" dirty="0">
                <a:latin typeface="Arial" panose="020B0604020202020204" pitchFamily="34" charset="0"/>
                <a:cs typeface="Arial" panose="020B0604020202020204" pitchFamily="34" charset="0"/>
              </a:rPr>
              <a:t>Iron		55 mcg/dL [50-120]</a:t>
            </a:r>
          </a:p>
          <a:p>
            <a:pPr lvl="0">
              <a:spcBef>
                <a:spcPct val="20000"/>
              </a:spcBef>
            </a:pPr>
            <a:r>
              <a:rPr lang="en-US" b="1" dirty="0">
                <a:latin typeface="Arial" panose="020B0604020202020204" pitchFamily="34" charset="0"/>
                <a:cs typeface="Arial" panose="020B0604020202020204" pitchFamily="34" charset="0"/>
              </a:rPr>
              <a:t>TIBC 		461 mcg/dL [250-420]</a:t>
            </a:r>
          </a:p>
          <a:p>
            <a:pPr lvl="0">
              <a:spcBef>
                <a:spcPct val="20000"/>
              </a:spcBef>
            </a:pPr>
            <a:r>
              <a:rPr lang="en-US" b="1" dirty="0">
                <a:latin typeface="Arial" panose="020B0604020202020204" pitchFamily="34" charset="0"/>
                <a:cs typeface="Arial" panose="020B0604020202020204" pitchFamily="34" charset="0"/>
              </a:rPr>
              <a:t>Transferrin 	12 % [15-50]</a:t>
            </a:r>
          </a:p>
          <a:p>
            <a:endParaRPr 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F7B80404-C722-27F0-DD27-7167A372B65E}"/>
              </a:ext>
            </a:extLst>
          </p:cNvPr>
          <p:cNvSpPr txBox="1"/>
          <p:nvPr/>
        </p:nvSpPr>
        <p:spPr>
          <a:xfrm>
            <a:off x="586423" y="1471931"/>
            <a:ext cx="3490277" cy="2031325"/>
          </a:xfrm>
          <a:prstGeom prst="rect">
            <a:avLst/>
          </a:prstGeom>
          <a:noFill/>
        </p:spPr>
        <p:txBody>
          <a:bodyPr wrap="square">
            <a:spAutoFit/>
          </a:bodyPr>
          <a:lstStyle/>
          <a:p>
            <a:pPr lvl="1"/>
            <a:r>
              <a:rPr lang="en-US" u="sng" dirty="0">
                <a:latin typeface="Arial" panose="020B0604020202020204" pitchFamily="34" charset="0"/>
                <a:cs typeface="Arial" panose="020B0604020202020204" pitchFamily="34" charset="0"/>
              </a:rPr>
              <a:t>CBC</a:t>
            </a:r>
            <a:r>
              <a:rPr lang="en-US" dirty="0">
                <a:latin typeface="Arial" panose="020B0604020202020204" pitchFamily="34" charset="0"/>
                <a:cs typeface="Arial" panose="020B0604020202020204" pitchFamily="34" charset="0"/>
              </a:rPr>
              <a:t>:</a:t>
            </a:r>
          </a:p>
          <a:p>
            <a:pPr lvl="1"/>
            <a:r>
              <a:rPr lang="en-US" dirty="0">
                <a:latin typeface="Arial" panose="020B0604020202020204" pitchFamily="34" charset="0"/>
                <a:cs typeface="Arial" panose="020B0604020202020204" pitchFamily="34" charset="0"/>
              </a:rPr>
              <a:t>WBC 	7.4</a:t>
            </a:r>
          </a:p>
          <a:p>
            <a:pPr lvl="1"/>
            <a:r>
              <a:rPr lang="en-US" dirty="0" err="1">
                <a:latin typeface="Arial" panose="020B0604020202020204" pitchFamily="34" charset="0"/>
                <a:cs typeface="Arial" panose="020B0604020202020204" pitchFamily="34" charset="0"/>
              </a:rPr>
              <a:t>Plt</a:t>
            </a:r>
            <a:r>
              <a:rPr lang="en-US" dirty="0">
                <a:latin typeface="Arial" panose="020B0604020202020204" pitchFamily="34" charset="0"/>
                <a:cs typeface="Arial" panose="020B0604020202020204" pitchFamily="34" charset="0"/>
              </a:rPr>
              <a:t> 		356</a:t>
            </a:r>
          </a:p>
          <a:p>
            <a:pPr lvl="1"/>
            <a:r>
              <a:rPr lang="en-US" dirty="0">
                <a:latin typeface="Arial" panose="020B0604020202020204" pitchFamily="34" charset="0"/>
                <a:cs typeface="Arial" panose="020B0604020202020204" pitchFamily="34" charset="0"/>
              </a:rPr>
              <a:t>Hgb 	11.3</a:t>
            </a:r>
          </a:p>
          <a:p>
            <a:pPr lvl="1"/>
            <a:r>
              <a:rPr lang="en-US" b="1" dirty="0" err="1">
                <a:latin typeface="Arial" panose="020B0604020202020204" pitchFamily="34" charset="0"/>
                <a:cs typeface="Arial" panose="020B0604020202020204" pitchFamily="34" charset="0"/>
              </a:rPr>
              <a:t>Hct</a:t>
            </a:r>
            <a:r>
              <a:rPr lang="en-US" b="1" dirty="0">
                <a:latin typeface="Arial" panose="020B0604020202020204" pitchFamily="34" charset="0"/>
                <a:cs typeface="Arial" panose="020B0604020202020204" pitchFamily="34" charset="0"/>
              </a:rPr>
              <a:t> 		33.0 (L)</a:t>
            </a:r>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MCV 	82.9</a:t>
            </a:r>
          </a:p>
          <a:p>
            <a:pPr lvl="1"/>
            <a:r>
              <a:rPr lang="en-US" b="1" dirty="0">
                <a:latin typeface="Arial" panose="020B0604020202020204" pitchFamily="34" charset="0"/>
                <a:cs typeface="Arial" panose="020B0604020202020204" pitchFamily="34" charset="0"/>
              </a:rPr>
              <a:t>RCDW	14.2 (H)</a:t>
            </a:r>
          </a:p>
        </p:txBody>
      </p:sp>
      <p:sp>
        <p:nvSpPr>
          <p:cNvPr id="6" name="TextBox 5">
            <a:extLst>
              <a:ext uri="{FF2B5EF4-FFF2-40B4-BE49-F238E27FC236}">
                <a16:creationId xmlns:a16="http://schemas.microsoft.com/office/drawing/2014/main" id="{AA2564C6-3F2B-7020-9A46-9EB5737D0D47}"/>
              </a:ext>
            </a:extLst>
          </p:cNvPr>
          <p:cNvSpPr txBox="1"/>
          <p:nvPr/>
        </p:nvSpPr>
        <p:spPr>
          <a:xfrm>
            <a:off x="3692401" y="1471931"/>
            <a:ext cx="2854201" cy="1477328"/>
          </a:xfrm>
          <a:prstGeom prst="rect">
            <a:avLst/>
          </a:prstGeom>
          <a:noFill/>
        </p:spPr>
        <p:txBody>
          <a:bodyPr wrap="square">
            <a:spAutoFit/>
          </a:bodyPr>
          <a:lstStyle/>
          <a:p>
            <a:pPr lvl="1"/>
            <a:r>
              <a:rPr lang="en-US" u="sng" dirty="0">
                <a:latin typeface="Arial" panose="020B0604020202020204" pitchFamily="34" charset="0"/>
                <a:cs typeface="Arial" panose="020B0604020202020204" pitchFamily="34" charset="0"/>
              </a:rPr>
              <a:t>Negative/normal</a:t>
            </a:r>
            <a:r>
              <a:rPr lang="en-US" dirty="0">
                <a:latin typeface="Arial" panose="020B0604020202020204" pitchFamily="34" charset="0"/>
                <a:cs typeface="Arial" panose="020B0604020202020204" pitchFamily="34" charset="0"/>
              </a:rPr>
              <a:t>: </a:t>
            </a:r>
          </a:p>
          <a:p>
            <a:pPr lvl="1"/>
            <a:r>
              <a:rPr lang="en-US" dirty="0">
                <a:latin typeface="Arial" panose="020B0604020202020204" pitchFamily="34" charset="0"/>
                <a:cs typeface="Arial" panose="020B0604020202020204" pitchFamily="34" charset="0"/>
              </a:rPr>
              <a:t>ANA</a:t>
            </a:r>
          </a:p>
          <a:p>
            <a:pPr lvl="1"/>
            <a:r>
              <a:rPr lang="en-US" dirty="0">
                <a:latin typeface="Arial" panose="020B0604020202020204" pitchFamily="34" charset="0"/>
                <a:cs typeface="Arial" panose="020B0604020202020204" pitchFamily="34" charset="0"/>
              </a:rPr>
              <a:t>ESR/CRP</a:t>
            </a:r>
          </a:p>
          <a:p>
            <a:pPr lvl="1"/>
            <a:r>
              <a:rPr lang="en-US" dirty="0">
                <a:latin typeface="Arial" panose="020B0604020202020204" pitchFamily="34" charset="0"/>
                <a:cs typeface="Arial" panose="020B0604020202020204" pitchFamily="34" charset="0"/>
              </a:rPr>
              <a:t>anti-Ro, anti-LA,</a:t>
            </a:r>
          </a:p>
          <a:p>
            <a:pPr lvl="1"/>
            <a:r>
              <a:rPr lang="en-US" dirty="0">
                <a:latin typeface="Arial" panose="020B0604020202020204" pitchFamily="34" charset="0"/>
                <a:cs typeface="Arial" panose="020B0604020202020204" pitchFamily="34" charset="0"/>
              </a:rPr>
              <a:t>NMO Ab, MOG Ab</a:t>
            </a:r>
          </a:p>
        </p:txBody>
      </p:sp>
      <p:sp>
        <p:nvSpPr>
          <p:cNvPr id="7" name="TextBox 6">
            <a:extLst>
              <a:ext uri="{FF2B5EF4-FFF2-40B4-BE49-F238E27FC236}">
                <a16:creationId xmlns:a16="http://schemas.microsoft.com/office/drawing/2014/main" id="{609DF159-9EB4-C924-A6A1-C269F670A974}"/>
              </a:ext>
            </a:extLst>
          </p:cNvPr>
          <p:cNvSpPr txBox="1"/>
          <p:nvPr/>
        </p:nvSpPr>
        <p:spPr>
          <a:xfrm>
            <a:off x="228600" y="3640566"/>
            <a:ext cx="6222752" cy="19389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000" b="1" dirty="0"/>
              <a:t>What types of anemia does the patient have as evidenced by the differential blood count and how is this explained by the nutritional labs?</a:t>
            </a:r>
          </a:p>
        </p:txBody>
      </p:sp>
      <p:pic>
        <p:nvPicPr>
          <p:cNvPr id="12" name="Audio 11">
            <a:hlinkClick r:id="" action="ppaction://media"/>
            <a:extLst>
              <a:ext uri="{FF2B5EF4-FFF2-40B4-BE49-F238E27FC236}">
                <a16:creationId xmlns:a16="http://schemas.microsoft.com/office/drawing/2014/main" id="{84C1A6D8-DFDF-1157-9719-89ABB4627D4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22268600"/>
      </p:ext>
    </p:extLst>
  </p:cSld>
  <p:clrMapOvr>
    <a:masterClrMapping/>
  </p:clrMapOvr>
  <mc:AlternateContent xmlns:mc="http://schemas.openxmlformats.org/markup-compatibility/2006" xmlns:p14="http://schemas.microsoft.com/office/powerpoint/2010/main">
    <mc:Choice Requires="p14">
      <p:transition spd="slow" p14:dur="2000" advTm="54624"/>
    </mc:Choice>
    <mc:Fallback xmlns="">
      <p:transition spd="slow" advTm="546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C8E03-1C79-3381-6AEB-17C89ED9314B}"/>
              </a:ext>
            </a:extLst>
          </p:cNvPr>
          <p:cNvSpPr>
            <a:spLocks noGrp="1"/>
          </p:cNvSpPr>
          <p:nvPr>
            <p:ph type="title"/>
          </p:nvPr>
        </p:nvSpPr>
        <p:spPr/>
        <p:txBody>
          <a:bodyPr/>
          <a:lstStyle/>
          <a:p>
            <a:r>
              <a:rPr lang="en-US" dirty="0"/>
              <a:t>Final Diagnosis</a:t>
            </a:r>
          </a:p>
        </p:txBody>
      </p:sp>
      <p:sp>
        <p:nvSpPr>
          <p:cNvPr id="3" name="Content Placeholder 2">
            <a:extLst>
              <a:ext uri="{FF2B5EF4-FFF2-40B4-BE49-F238E27FC236}">
                <a16:creationId xmlns:a16="http://schemas.microsoft.com/office/drawing/2014/main" id="{1BED6C15-7E79-F556-792E-A9F24520764E}"/>
              </a:ext>
            </a:extLst>
          </p:cNvPr>
          <p:cNvSpPr>
            <a:spLocks noGrp="1"/>
          </p:cNvSpPr>
          <p:nvPr>
            <p:ph idx="1"/>
          </p:nvPr>
        </p:nvSpPr>
        <p:spPr/>
        <p:txBody>
          <a:bodyPr/>
          <a:lstStyle/>
          <a:p>
            <a:r>
              <a:rPr lang="en-US" dirty="0"/>
              <a:t>Xerosis, </a:t>
            </a:r>
            <a:r>
              <a:rPr lang="en-US" dirty="0" err="1"/>
              <a:t>Bitot’s</a:t>
            </a:r>
            <a:r>
              <a:rPr lang="en-US" dirty="0"/>
              <a:t> spots, and bilateral optic neuropathy secondary to severe deficiencies of vitamins A and B12 </a:t>
            </a:r>
          </a:p>
          <a:p>
            <a:pPr marL="0" indent="0">
              <a:buNone/>
            </a:pPr>
            <a:endParaRPr lang="en-US" dirty="0"/>
          </a:p>
        </p:txBody>
      </p:sp>
      <p:pic>
        <p:nvPicPr>
          <p:cNvPr id="8" name="Audio 7">
            <a:hlinkClick r:id="" action="ppaction://media"/>
            <a:extLst>
              <a:ext uri="{FF2B5EF4-FFF2-40B4-BE49-F238E27FC236}">
                <a16:creationId xmlns:a16="http://schemas.microsoft.com/office/drawing/2014/main" id="{83D167A0-2A30-A5D3-295C-C4187DA8CB7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457655892"/>
      </p:ext>
    </p:extLst>
  </p:cSld>
  <p:clrMapOvr>
    <a:masterClrMapping/>
  </p:clrMapOvr>
  <mc:AlternateContent xmlns:mc="http://schemas.openxmlformats.org/markup-compatibility/2006" xmlns:p14="http://schemas.microsoft.com/office/powerpoint/2010/main">
    <mc:Choice Requires="p14">
      <p:transition spd="slow" p14:dur="2000" advTm="37994"/>
    </mc:Choice>
    <mc:Fallback xmlns="">
      <p:transition spd="slow" advTm="37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16C30-272F-ED81-DE87-74FAE9029773}"/>
              </a:ext>
            </a:extLst>
          </p:cNvPr>
          <p:cNvSpPr>
            <a:spLocks noGrp="1"/>
          </p:cNvSpPr>
          <p:nvPr>
            <p:ph type="title"/>
          </p:nvPr>
        </p:nvSpPr>
        <p:spPr/>
        <p:txBody>
          <a:bodyPr/>
          <a:lstStyle/>
          <a:p>
            <a:r>
              <a:rPr lang="en-US" dirty="0"/>
              <a:t>Clinical Course</a:t>
            </a:r>
          </a:p>
        </p:txBody>
      </p:sp>
      <p:sp>
        <p:nvSpPr>
          <p:cNvPr id="3" name="Content Placeholder 2">
            <a:extLst>
              <a:ext uri="{FF2B5EF4-FFF2-40B4-BE49-F238E27FC236}">
                <a16:creationId xmlns:a16="http://schemas.microsoft.com/office/drawing/2014/main" id="{A7808BC3-C102-DA64-F9C9-EA83B7C57B28}"/>
              </a:ext>
            </a:extLst>
          </p:cNvPr>
          <p:cNvSpPr>
            <a:spLocks noGrp="1"/>
          </p:cNvSpPr>
          <p:nvPr>
            <p:ph idx="1"/>
          </p:nvPr>
        </p:nvSpPr>
        <p:spPr>
          <a:xfrm>
            <a:off x="1490869" y="1685512"/>
            <a:ext cx="9866243" cy="4142264"/>
          </a:xfrm>
        </p:spPr>
        <p:txBody>
          <a:bodyPr>
            <a:normAutofit/>
          </a:bodyPr>
          <a:lstStyle/>
          <a:p>
            <a:r>
              <a:rPr lang="en-US" dirty="0"/>
              <a:t>Nutrition and GI consults</a:t>
            </a:r>
          </a:p>
          <a:p>
            <a:pPr lvl="1"/>
            <a:r>
              <a:rPr lang="en-US" dirty="0"/>
              <a:t>Direct admission for IV/IM supplementation</a:t>
            </a:r>
          </a:p>
          <a:p>
            <a:pPr lvl="1"/>
            <a:r>
              <a:rPr lang="en-US" dirty="0"/>
              <a:t>Vit A 100kU IM x3, Vit B12 1000mcg IM x1</a:t>
            </a:r>
          </a:p>
          <a:p>
            <a:pPr lvl="1"/>
            <a:r>
              <a:rPr lang="en-US" dirty="0"/>
              <a:t>Continued outpatient:</a:t>
            </a:r>
          </a:p>
          <a:p>
            <a:pPr lvl="2"/>
            <a:r>
              <a:rPr lang="en-US" dirty="0"/>
              <a:t>10-day course of 15kU Vit A IM </a:t>
            </a:r>
            <a:r>
              <a:rPr lang="en-US" dirty="0" err="1"/>
              <a:t>qD</a:t>
            </a:r>
            <a:endParaRPr lang="en-US" dirty="0"/>
          </a:p>
          <a:p>
            <a:pPr lvl="2"/>
            <a:r>
              <a:rPr lang="en-US" dirty="0"/>
              <a:t>4-week course of 1000mcg Vit B12 IM </a:t>
            </a:r>
            <a:r>
              <a:rPr lang="en-US" dirty="0" err="1"/>
              <a:t>qWeekly</a:t>
            </a:r>
            <a:r>
              <a:rPr lang="en-US" dirty="0"/>
              <a:t> </a:t>
            </a:r>
          </a:p>
          <a:p>
            <a:r>
              <a:rPr lang="en-US" dirty="0"/>
              <a:t>The patient continues to follow with Nutrition/GI:</a:t>
            </a:r>
          </a:p>
          <a:p>
            <a:pPr lvl="1"/>
            <a:r>
              <a:rPr lang="en-US" dirty="0"/>
              <a:t>Improving diet, incorporating new food including fruits/vegetables</a:t>
            </a:r>
          </a:p>
          <a:p>
            <a:pPr lvl="1"/>
            <a:r>
              <a:rPr lang="en-US" dirty="0"/>
              <a:t>Normalization of Vit A and B12 levels, arguing against contribution by a malabsorptive mechanism. </a:t>
            </a:r>
          </a:p>
          <a:p>
            <a:endParaRPr lang="en-US" dirty="0"/>
          </a:p>
          <a:p>
            <a:pPr marL="0" indent="0">
              <a:buNone/>
            </a:pPr>
            <a:endParaRPr lang="en-US" dirty="0"/>
          </a:p>
        </p:txBody>
      </p:sp>
      <p:pic>
        <p:nvPicPr>
          <p:cNvPr id="9" name="Audio 8">
            <a:hlinkClick r:id="" action="ppaction://media"/>
            <a:extLst>
              <a:ext uri="{FF2B5EF4-FFF2-40B4-BE49-F238E27FC236}">
                <a16:creationId xmlns:a16="http://schemas.microsoft.com/office/drawing/2014/main" id="{3F2A6CB3-0931-7442-0A82-79D1E186447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28231848"/>
      </p:ext>
    </p:extLst>
  </p:cSld>
  <p:clrMapOvr>
    <a:masterClrMapping/>
  </p:clrMapOvr>
  <mc:AlternateContent xmlns:mc="http://schemas.openxmlformats.org/markup-compatibility/2006" xmlns:p14="http://schemas.microsoft.com/office/powerpoint/2010/main">
    <mc:Choice Requires="p14">
      <p:transition spd="slow" p14:dur="2000" advTm="68970"/>
    </mc:Choice>
    <mc:Fallback xmlns="">
      <p:transition spd="slow" advTm="689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6F7AE-C827-8D7E-22A6-3EE4DC529661}"/>
              </a:ext>
            </a:extLst>
          </p:cNvPr>
          <p:cNvSpPr>
            <a:spLocks noGrp="1"/>
          </p:cNvSpPr>
          <p:nvPr>
            <p:ph type="title"/>
          </p:nvPr>
        </p:nvSpPr>
        <p:spPr/>
        <p:txBody>
          <a:bodyPr/>
          <a:lstStyle/>
          <a:p>
            <a:r>
              <a:rPr lang="en-US" dirty="0"/>
              <a:t>Clinical Course</a:t>
            </a:r>
          </a:p>
        </p:txBody>
      </p:sp>
      <p:sp>
        <p:nvSpPr>
          <p:cNvPr id="3" name="Content Placeholder 2">
            <a:extLst>
              <a:ext uri="{FF2B5EF4-FFF2-40B4-BE49-F238E27FC236}">
                <a16:creationId xmlns:a16="http://schemas.microsoft.com/office/drawing/2014/main" id="{40A56EDB-CE0D-D122-B748-9245552BDA5E}"/>
              </a:ext>
            </a:extLst>
          </p:cNvPr>
          <p:cNvSpPr>
            <a:spLocks noGrp="1"/>
          </p:cNvSpPr>
          <p:nvPr>
            <p:ph idx="1"/>
          </p:nvPr>
        </p:nvSpPr>
        <p:spPr>
          <a:xfrm>
            <a:off x="1490869" y="1685511"/>
            <a:ext cx="9866243" cy="4067589"/>
          </a:xfrm>
        </p:spPr>
        <p:txBody>
          <a:bodyPr>
            <a:normAutofit/>
          </a:bodyPr>
          <a:lstStyle/>
          <a:p>
            <a:r>
              <a:rPr lang="en-US" dirty="0"/>
              <a:t>Neuro-ophthalmic follow up 2 months later:</a:t>
            </a:r>
          </a:p>
          <a:p>
            <a:pPr lvl="1"/>
            <a:r>
              <a:rPr lang="en-US" dirty="0"/>
              <a:t>Resolved eye swelling and blinking</a:t>
            </a:r>
          </a:p>
          <a:p>
            <a:pPr lvl="1"/>
            <a:r>
              <a:rPr lang="en-US" dirty="0"/>
              <a:t>Improved gait</a:t>
            </a:r>
          </a:p>
          <a:p>
            <a:pPr lvl="1"/>
            <a:r>
              <a:rPr lang="en-US" dirty="0"/>
              <a:t>Now able to differentiate colors</a:t>
            </a:r>
          </a:p>
          <a:p>
            <a:pPr lvl="1"/>
            <a:r>
              <a:rPr lang="en-US" dirty="0"/>
              <a:t>Now using her vision more, but holding objects closely to her face</a:t>
            </a:r>
          </a:p>
          <a:p>
            <a:pPr lvl="1"/>
            <a:r>
              <a:rPr lang="en-US" dirty="0"/>
              <a:t>Developed a left eye fixation preference</a:t>
            </a:r>
          </a:p>
          <a:p>
            <a:pPr lvl="1"/>
            <a:r>
              <a:rPr lang="en-US" dirty="0"/>
              <a:t>Able to reach for the stripes on Teller card (20/2700; 0.22 cy/deg)</a:t>
            </a:r>
          </a:p>
          <a:p>
            <a:pPr lvl="1"/>
            <a:r>
              <a:rPr lang="en-US" dirty="0"/>
              <a:t>XT unchanged</a:t>
            </a:r>
          </a:p>
          <a:p>
            <a:pPr lvl="1"/>
            <a:r>
              <a:rPr lang="en-US" dirty="0"/>
              <a:t>+</a:t>
            </a:r>
            <a:r>
              <a:rPr lang="en-US" dirty="0" err="1"/>
              <a:t>rAPD</a:t>
            </a:r>
            <a:r>
              <a:rPr lang="en-US" dirty="0"/>
              <a:t>, but now the right pupil is reactive to light</a:t>
            </a:r>
          </a:p>
          <a:p>
            <a:pPr lvl="1"/>
            <a:r>
              <a:rPr lang="en-US" dirty="0"/>
              <a:t>Fundus exam stable</a:t>
            </a:r>
          </a:p>
          <a:p>
            <a:endParaRPr lang="en-US" dirty="0"/>
          </a:p>
        </p:txBody>
      </p:sp>
      <p:sp>
        <p:nvSpPr>
          <p:cNvPr id="4" name="TextBox 3">
            <a:extLst>
              <a:ext uri="{FF2B5EF4-FFF2-40B4-BE49-F238E27FC236}">
                <a16:creationId xmlns:a16="http://schemas.microsoft.com/office/drawing/2014/main" id="{6EBCD1EC-994A-C991-8A51-0566E1A6E4D2}"/>
              </a:ext>
            </a:extLst>
          </p:cNvPr>
          <p:cNvSpPr txBox="1"/>
          <p:nvPr/>
        </p:nvSpPr>
        <p:spPr>
          <a:xfrm>
            <a:off x="3257550" y="5581650"/>
            <a:ext cx="8096250" cy="1077218"/>
          </a:xfrm>
          <a:prstGeom prst="rect">
            <a:avLst/>
          </a:prstGeom>
          <a:noFill/>
        </p:spPr>
        <p:txBody>
          <a:bodyPr wrap="square" rtlCol="0">
            <a:spAutoFit/>
          </a:bodyPr>
          <a:lstStyle/>
          <a:p>
            <a:r>
              <a:rPr lang="en-US" sz="2400" dirty="0"/>
              <a:t>Assessment:</a:t>
            </a:r>
          </a:p>
          <a:p>
            <a:pPr marL="285750" indent="-285750">
              <a:buFont typeface="Arial" panose="020B0604020202020204" pitchFamily="34" charset="0"/>
              <a:buChar char="•"/>
            </a:pPr>
            <a:r>
              <a:rPr lang="en-US" sz="2000" dirty="0"/>
              <a:t>Functional visual improvement with nutrition repletion of </a:t>
            </a:r>
            <a:r>
              <a:rPr lang="en-US" sz="2000" dirty="0" err="1"/>
              <a:t>VitA</a:t>
            </a:r>
            <a:r>
              <a:rPr lang="en-US" sz="2000" dirty="0"/>
              <a:t> and B12 (among others)</a:t>
            </a:r>
          </a:p>
        </p:txBody>
      </p:sp>
      <p:pic>
        <p:nvPicPr>
          <p:cNvPr id="5" name="Audio 4">
            <a:hlinkClick r:id="" action="ppaction://media"/>
            <a:extLst>
              <a:ext uri="{FF2B5EF4-FFF2-40B4-BE49-F238E27FC236}">
                <a16:creationId xmlns:a16="http://schemas.microsoft.com/office/drawing/2014/main" id="{FA76D04A-E245-B6FD-8DC8-14D7EFAE40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10564381"/>
      </p:ext>
    </p:extLst>
  </p:cSld>
  <p:clrMapOvr>
    <a:masterClrMapping/>
  </p:clrMapOvr>
  <mc:AlternateContent xmlns:mc="http://schemas.openxmlformats.org/markup-compatibility/2006" xmlns:p14="http://schemas.microsoft.com/office/powerpoint/2010/main">
    <mc:Choice Requires="p14">
      <p:transition spd="slow" p14:dur="2000" advTm="64394"/>
    </mc:Choice>
    <mc:Fallback xmlns="">
      <p:transition spd="slow" advTm="64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22CDE-0612-A1F5-551C-94FAD24D96CF}"/>
              </a:ext>
            </a:extLst>
          </p:cNvPr>
          <p:cNvSpPr>
            <a:spLocks noGrp="1"/>
          </p:cNvSpPr>
          <p:nvPr>
            <p:ph type="title"/>
          </p:nvPr>
        </p:nvSpPr>
        <p:spPr/>
        <p:txBody>
          <a:bodyPr/>
          <a:lstStyle/>
          <a:p>
            <a:r>
              <a:rPr lang="en-US" dirty="0"/>
              <a:t>Vitamin A Deficiency</a:t>
            </a:r>
          </a:p>
        </p:txBody>
      </p:sp>
      <p:sp>
        <p:nvSpPr>
          <p:cNvPr id="3" name="Content Placeholder 2">
            <a:extLst>
              <a:ext uri="{FF2B5EF4-FFF2-40B4-BE49-F238E27FC236}">
                <a16:creationId xmlns:a16="http://schemas.microsoft.com/office/drawing/2014/main" id="{94F34A8C-F12A-2422-F14F-C7D3E5F59314}"/>
              </a:ext>
            </a:extLst>
          </p:cNvPr>
          <p:cNvSpPr>
            <a:spLocks noGrp="1"/>
          </p:cNvSpPr>
          <p:nvPr>
            <p:ph idx="1"/>
          </p:nvPr>
        </p:nvSpPr>
        <p:spPr/>
        <p:txBody>
          <a:bodyPr>
            <a:normAutofit lnSpcReduction="10000"/>
          </a:bodyPr>
          <a:lstStyle/>
          <a:p>
            <a:r>
              <a:rPr lang="en-US" dirty="0"/>
              <a:t>Most common symptoms of Vit A deficiency are</a:t>
            </a:r>
          </a:p>
          <a:p>
            <a:pPr lvl="1"/>
            <a:r>
              <a:rPr lang="en-US" dirty="0"/>
              <a:t>Nyctalopia (night blindness)</a:t>
            </a:r>
          </a:p>
          <a:p>
            <a:pPr lvl="1"/>
            <a:r>
              <a:rPr lang="en-US" dirty="0"/>
              <a:t>Conjunctival wrinkling</a:t>
            </a:r>
          </a:p>
          <a:p>
            <a:pPr lvl="1"/>
            <a:r>
              <a:rPr lang="en-US" dirty="0" err="1"/>
              <a:t>Bitot</a:t>
            </a:r>
            <a:r>
              <a:rPr lang="en-US" dirty="0"/>
              <a:t> spot</a:t>
            </a:r>
          </a:p>
          <a:p>
            <a:pPr lvl="1"/>
            <a:r>
              <a:rPr lang="en-US" dirty="0"/>
              <a:t>Conjunctival and corneal xerosis  (dryness)</a:t>
            </a:r>
          </a:p>
          <a:p>
            <a:pPr lvl="1"/>
            <a:r>
              <a:rPr lang="en-US" dirty="0"/>
              <a:t>Photophobia</a:t>
            </a:r>
          </a:p>
          <a:p>
            <a:pPr lvl="1"/>
            <a:r>
              <a:rPr lang="en-US" i="1" dirty="0">
                <a:solidFill>
                  <a:prstClr val="black"/>
                </a:solidFill>
              </a:rPr>
              <a:t>Posterior segment changes (granular pigmentary changes and multiple punctate dots) and optic atrophy are uncommon</a:t>
            </a:r>
          </a:p>
          <a:p>
            <a:r>
              <a:rPr lang="en-US" dirty="0"/>
              <a:t>Cases of autistic children with restrictive diets have been reported.</a:t>
            </a:r>
            <a:endParaRPr lang="en-US" dirty="0">
              <a:highlight>
                <a:srgbClr val="FFFF00"/>
              </a:highlight>
            </a:endParaRPr>
          </a:p>
        </p:txBody>
      </p:sp>
      <p:sp>
        <p:nvSpPr>
          <p:cNvPr id="4" name="TextBox 3">
            <a:extLst>
              <a:ext uri="{FF2B5EF4-FFF2-40B4-BE49-F238E27FC236}">
                <a16:creationId xmlns:a16="http://schemas.microsoft.com/office/drawing/2014/main" id="{9537E875-ADE5-49B9-6070-0B08C460DB41}"/>
              </a:ext>
            </a:extLst>
          </p:cNvPr>
          <p:cNvSpPr txBox="1"/>
          <p:nvPr/>
        </p:nvSpPr>
        <p:spPr>
          <a:xfrm>
            <a:off x="3105150" y="5848350"/>
            <a:ext cx="8844042" cy="8925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a:latin typeface="Arial" panose="020B0604020202020204" pitchFamily="34" charset="0"/>
                <a:cs typeface="Arial" panose="020B0604020202020204" pitchFamily="34" charset="0"/>
              </a:rPr>
              <a:t>Cheah J, Muhammed J, </a:t>
            </a:r>
            <a:r>
              <a:rPr lang="en-US" sz="1300" dirty="0" err="1">
                <a:latin typeface="Arial" panose="020B0604020202020204" pitchFamily="34" charset="0"/>
                <a:cs typeface="Arial" panose="020B0604020202020204" pitchFamily="34" charset="0"/>
              </a:rPr>
              <a:t>Tharmathurai</a:t>
            </a:r>
            <a:r>
              <a:rPr lang="en-US" sz="1300" dirty="0">
                <a:latin typeface="Arial" panose="020B0604020202020204" pitchFamily="34" charset="0"/>
                <a:cs typeface="Arial" panose="020B0604020202020204" pitchFamily="34" charset="0"/>
              </a:rPr>
              <a:t> S, et al. Optic Neuropathy in an Autistic Child With Vitamin A Deficiency: A Case Report and Literature Review. </a:t>
            </a:r>
            <a:r>
              <a:rPr lang="en-US" sz="1300" dirty="0" err="1">
                <a:latin typeface="Arial" panose="020B0604020202020204" pitchFamily="34" charset="0"/>
                <a:cs typeface="Arial" panose="020B0604020202020204" pitchFamily="34" charset="0"/>
              </a:rPr>
              <a:t>Cureus</a:t>
            </a:r>
            <a:r>
              <a:rPr lang="en-US" sz="1300" dirty="0">
                <a:latin typeface="Arial" panose="020B0604020202020204" pitchFamily="34" charset="0"/>
                <a:cs typeface="Arial" panose="020B0604020202020204" pitchFamily="34" charset="0"/>
              </a:rPr>
              <a:t>. 2022; 14(2): e22074. </a:t>
            </a:r>
          </a:p>
          <a:p>
            <a:pPr>
              <a:defRPr/>
            </a:pPr>
            <a:r>
              <a:rPr lang="en-US" sz="1300" dirty="0" err="1">
                <a:latin typeface="Arial" panose="020B0604020202020204" pitchFamily="34" charset="0"/>
                <a:cs typeface="Arial" panose="020B0604020202020204" pitchFamily="34" charset="0"/>
              </a:rPr>
              <a:t>Venkataswamy</a:t>
            </a:r>
            <a:r>
              <a:rPr lang="en-US" sz="1300" dirty="0">
                <a:latin typeface="Arial" panose="020B0604020202020204" pitchFamily="34" charset="0"/>
                <a:cs typeface="Arial" panose="020B0604020202020204" pitchFamily="34" charset="0"/>
              </a:rPr>
              <a:t> G: Ocular manifestations of vitamin A deficiency. </a:t>
            </a:r>
            <a:r>
              <a:rPr lang="en-US" sz="1300" i="1" dirty="0">
                <a:latin typeface="Arial" panose="020B0604020202020204" pitchFamily="34" charset="0"/>
                <a:cs typeface="Arial" panose="020B0604020202020204" pitchFamily="34" charset="0"/>
              </a:rPr>
              <a:t>Br J </a:t>
            </a:r>
            <a:r>
              <a:rPr lang="en-US" sz="1300" i="1" dirty="0" err="1">
                <a:latin typeface="Arial" panose="020B0604020202020204" pitchFamily="34" charset="0"/>
                <a:cs typeface="Arial" panose="020B0604020202020204" pitchFamily="34" charset="0"/>
              </a:rPr>
              <a:t>Ophthalmol</a:t>
            </a:r>
            <a:r>
              <a:rPr lang="en-US" sz="1300" dirty="0">
                <a:latin typeface="Arial" panose="020B0604020202020204" pitchFamily="34" charset="0"/>
                <a:cs typeface="Arial" panose="020B0604020202020204" pitchFamily="34" charset="0"/>
              </a:rPr>
              <a:t>. 1967, 51:854-9.</a:t>
            </a:r>
          </a:p>
          <a:p>
            <a:pPr>
              <a:defRPr/>
            </a:pPr>
            <a:endParaRPr lang="en-US" sz="1300" dirty="0">
              <a:latin typeface="Arial" panose="020B0604020202020204" pitchFamily="34" charset="0"/>
              <a:cs typeface="Arial" panose="020B0604020202020204" pitchFamily="34" charset="0"/>
            </a:endParaRPr>
          </a:p>
        </p:txBody>
      </p:sp>
      <p:pic>
        <p:nvPicPr>
          <p:cNvPr id="6" name="Audio 5">
            <a:hlinkClick r:id="" action="ppaction://media"/>
            <a:extLst>
              <a:ext uri="{FF2B5EF4-FFF2-40B4-BE49-F238E27FC236}">
                <a16:creationId xmlns:a16="http://schemas.microsoft.com/office/drawing/2014/main" id="{5ED651BE-E378-AC67-28EE-A797C74D4E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54443931"/>
      </p:ext>
    </p:extLst>
  </p:cSld>
  <p:clrMapOvr>
    <a:masterClrMapping/>
  </p:clrMapOvr>
  <mc:AlternateContent xmlns:mc="http://schemas.openxmlformats.org/markup-compatibility/2006" xmlns:p14="http://schemas.microsoft.com/office/powerpoint/2010/main">
    <mc:Choice Requires="p14">
      <p:transition spd="slow" p14:dur="2000" advTm="41408"/>
    </mc:Choice>
    <mc:Fallback xmlns="">
      <p:transition spd="slow" advTm="41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53B0E-4531-0B9A-F367-70A8B955A181}"/>
              </a:ext>
            </a:extLst>
          </p:cNvPr>
          <p:cNvSpPr>
            <a:spLocks noGrp="1"/>
          </p:cNvSpPr>
          <p:nvPr>
            <p:ph type="title"/>
          </p:nvPr>
        </p:nvSpPr>
        <p:spPr/>
        <p:txBody>
          <a:bodyPr/>
          <a:lstStyle/>
          <a:p>
            <a:r>
              <a:rPr lang="en-US" dirty="0"/>
              <a:t>Vitamin B12 Deficiency</a:t>
            </a:r>
          </a:p>
        </p:txBody>
      </p:sp>
      <p:sp>
        <p:nvSpPr>
          <p:cNvPr id="3" name="Content Placeholder 2">
            <a:extLst>
              <a:ext uri="{FF2B5EF4-FFF2-40B4-BE49-F238E27FC236}">
                <a16:creationId xmlns:a16="http://schemas.microsoft.com/office/drawing/2014/main" id="{4FE40D9E-63D8-972E-9C35-5369D13DC62F}"/>
              </a:ext>
            </a:extLst>
          </p:cNvPr>
          <p:cNvSpPr>
            <a:spLocks noGrp="1"/>
          </p:cNvSpPr>
          <p:nvPr>
            <p:ph idx="1"/>
          </p:nvPr>
        </p:nvSpPr>
        <p:spPr/>
        <p:txBody>
          <a:bodyPr>
            <a:normAutofit fontScale="92500"/>
          </a:bodyPr>
          <a:lstStyle/>
          <a:p>
            <a:r>
              <a:rPr lang="en-US" dirty="0"/>
              <a:t>Due to demyelination of the </a:t>
            </a:r>
            <a:r>
              <a:rPr lang="en-US" dirty="0" err="1"/>
              <a:t>papillomacular</a:t>
            </a:r>
            <a:r>
              <a:rPr lang="en-US" dirty="0"/>
              <a:t> bundle</a:t>
            </a:r>
          </a:p>
          <a:p>
            <a:pPr lvl="1"/>
            <a:r>
              <a:rPr lang="en-US" dirty="0"/>
              <a:t>Higher risk in patients who lack animal-based products (meat and dairy), individuals with pernicious anemia, or status post surgery involving the ileum</a:t>
            </a:r>
          </a:p>
          <a:p>
            <a:r>
              <a:rPr lang="en-US" dirty="0"/>
              <a:t>Presents with hematologic abnormalities (macrocytic anemia) and neurologic abnormalities (subacute degeneration, peripheral neuropathies, neuropsychiatric syndromes)</a:t>
            </a:r>
          </a:p>
          <a:p>
            <a:r>
              <a:rPr lang="en-US" dirty="0"/>
              <a:t>Ophthalmic symptoms include subacute painless, bilateral vision loss with decreased color vision and </a:t>
            </a:r>
            <a:r>
              <a:rPr lang="en-US" dirty="0" err="1"/>
              <a:t>ceco</a:t>
            </a:r>
            <a:r>
              <a:rPr lang="en-US" dirty="0"/>
              <a:t>-central scotomas</a:t>
            </a:r>
          </a:p>
        </p:txBody>
      </p:sp>
      <p:sp>
        <p:nvSpPr>
          <p:cNvPr id="4" name="TextBox 3">
            <a:extLst>
              <a:ext uri="{FF2B5EF4-FFF2-40B4-BE49-F238E27FC236}">
                <a16:creationId xmlns:a16="http://schemas.microsoft.com/office/drawing/2014/main" id="{CFB057B8-99EB-6FD7-BEBB-83E941029133}"/>
              </a:ext>
            </a:extLst>
          </p:cNvPr>
          <p:cNvSpPr txBox="1"/>
          <p:nvPr/>
        </p:nvSpPr>
        <p:spPr>
          <a:xfrm>
            <a:off x="3048000" y="5829300"/>
            <a:ext cx="8839200" cy="8925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dirty="0" err="1">
                <a:solidFill>
                  <a:srgbClr val="212121"/>
                </a:solidFill>
                <a:latin typeface="Arial" panose="020B0604020202020204" pitchFamily="34" charset="0"/>
                <a:cs typeface="Arial" panose="020B0604020202020204" pitchFamily="34" charset="0"/>
              </a:rPr>
              <a:t>Pineles</a:t>
            </a:r>
            <a:r>
              <a:rPr lang="en-US" sz="1300" dirty="0">
                <a:solidFill>
                  <a:srgbClr val="212121"/>
                </a:solidFill>
                <a:latin typeface="Arial" panose="020B0604020202020204" pitchFamily="34" charset="0"/>
                <a:cs typeface="Arial" panose="020B0604020202020204" pitchFamily="34" charset="0"/>
              </a:rPr>
              <a:t> SL, Avery RA, Liu GT. Vitamin B12 optic neuropathy in autism. </a:t>
            </a:r>
            <a:r>
              <a:rPr lang="en-US" sz="1300" i="1" dirty="0">
                <a:solidFill>
                  <a:srgbClr val="212121"/>
                </a:solidFill>
                <a:latin typeface="Arial" panose="020B0604020202020204" pitchFamily="34" charset="0"/>
                <a:cs typeface="Arial" panose="020B0604020202020204" pitchFamily="34" charset="0"/>
              </a:rPr>
              <a:t>Pediatrics</a:t>
            </a:r>
            <a:r>
              <a:rPr lang="en-US" sz="1300" dirty="0">
                <a:solidFill>
                  <a:srgbClr val="212121"/>
                </a:solidFill>
                <a:latin typeface="Arial" panose="020B0604020202020204" pitchFamily="34" charset="0"/>
                <a:cs typeface="Arial" panose="020B0604020202020204" pitchFamily="34" charset="0"/>
              </a:rPr>
              <a:t>. 2010; 126(4):e967-e970.</a:t>
            </a:r>
            <a:endParaRPr lang="en-US" sz="1300" dirty="0">
              <a:latin typeface="Arial" panose="020B0604020202020204" pitchFamily="34" charset="0"/>
              <a:cs typeface="Arial" panose="020B0604020202020204" pitchFamily="34" charset="0"/>
            </a:endParaRPr>
          </a:p>
          <a:p>
            <a:r>
              <a:rPr lang="en-US" sz="1300" dirty="0">
                <a:latin typeface="Arial" panose="020B0604020202020204" pitchFamily="34" charset="0"/>
                <a:cs typeface="Arial" panose="020B0604020202020204" pitchFamily="34" charset="0"/>
              </a:rPr>
              <a:t>Ata F, </a:t>
            </a:r>
            <a:r>
              <a:rPr lang="en-US" sz="1300" dirty="0" err="1">
                <a:latin typeface="Arial" panose="020B0604020202020204" pitchFamily="34" charset="0"/>
                <a:cs typeface="Arial" panose="020B0604020202020204" pitchFamily="34" charset="0"/>
              </a:rPr>
              <a:t>Bint</a:t>
            </a:r>
            <a:r>
              <a:rPr lang="en-US" sz="1300" dirty="0">
                <a:latin typeface="Arial" panose="020B0604020202020204" pitchFamily="34" charset="0"/>
                <a:cs typeface="Arial" panose="020B0604020202020204" pitchFamily="34" charset="0"/>
              </a:rPr>
              <a:t> I Bilal A, </a:t>
            </a:r>
            <a:r>
              <a:rPr lang="en-US" sz="1300" dirty="0" err="1">
                <a:latin typeface="Arial" panose="020B0604020202020204" pitchFamily="34" charset="0"/>
                <a:cs typeface="Arial" panose="020B0604020202020204" pitchFamily="34" charset="0"/>
              </a:rPr>
              <a:t>Javed</a:t>
            </a:r>
            <a:r>
              <a:rPr lang="en-US" sz="1300" dirty="0">
                <a:latin typeface="Arial" panose="020B0604020202020204" pitchFamily="34" charset="0"/>
                <a:cs typeface="Arial" panose="020B0604020202020204" pitchFamily="34" charset="0"/>
              </a:rPr>
              <a:t> S, et al. Optic neuropathy as a presenting feature of vitamin B-12 deficiency: A systematic review of literature and a case report. </a:t>
            </a:r>
            <a:r>
              <a:rPr lang="en-US" sz="1300" i="1" dirty="0">
                <a:latin typeface="Arial" panose="020B0604020202020204" pitchFamily="34" charset="0"/>
                <a:cs typeface="Arial" panose="020B0604020202020204" pitchFamily="34" charset="0"/>
              </a:rPr>
              <a:t>Ann Med Surg (</a:t>
            </a:r>
            <a:r>
              <a:rPr lang="en-US" sz="1300" i="1" dirty="0" err="1">
                <a:latin typeface="Arial" panose="020B0604020202020204" pitchFamily="34" charset="0"/>
                <a:cs typeface="Arial" panose="020B0604020202020204" pitchFamily="34" charset="0"/>
              </a:rPr>
              <a:t>Lond</a:t>
            </a:r>
            <a:r>
              <a:rPr lang="en-US" sz="1300" i="1" dirty="0">
                <a:latin typeface="Arial" panose="020B0604020202020204" pitchFamily="34" charset="0"/>
                <a:cs typeface="Arial" panose="020B0604020202020204" pitchFamily="34" charset="0"/>
              </a:rPr>
              <a:t>)</a:t>
            </a:r>
            <a:r>
              <a:rPr lang="en-US" sz="1300" dirty="0">
                <a:latin typeface="Arial" panose="020B0604020202020204" pitchFamily="34" charset="0"/>
                <a:cs typeface="Arial" panose="020B0604020202020204" pitchFamily="34" charset="0"/>
              </a:rPr>
              <a:t>. 2020;60:316-322. doi:10.1016/j.amsu.2020.11.010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300" dirty="0">
              <a:latin typeface="Arial" panose="020B0604020202020204" pitchFamily="34" charset="0"/>
              <a:cs typeface="Arial" panose="020B0604020202020204" pitchFamily="34" charset="0"/>
            </a:endParaRPr>
          </a:p>
        </p:txBody>
      </p:sp>
      <p:pic>
        <p:nvPicPr>
          <p:cNvPr id="7" name="Audio 6">
            <a:hlinkClick r:id="" action="ppaction://media"/>
            <a:extLst>
              <a:ext uri="{FF2B5EF4-FFF2-40B4-BE49-F238E27FC236}">
                <a16:creationId xmlns:a16="http://schemas.microsoft.com/office/drawing/2014/main" id="{D423F048-B378-929A-B1B8-9E21FD74B3C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59677343"/>
      </p:ext>
    </p:extLst>
  </p:cSld>
  <p:clrMapOvr>
    <a:masterClrMapping/>
  </p:clrMapOvr>
  <mc:AlternateContent xmlns:mc="http://schemas.openxmlformats.org/markup-compatibility/2006" xmlns:p14="http://schemas.microsoft.com/office/powerpoint/2010/main">
    <mc:Choice Requires="p14">
      <p:transition spd="slow" p14:dur="2000" advTm="52586"/>
    </mc:Choice>
    <mc:Fallback xmlns="">
      <p:transition spd="slow" advTm="52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68C9F-07BF-3311-198A-678E4677A3EB}"/>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3797EF56-FA7A-61E5-23D6-F5FF86243173}"/>
              </a:ext>
            </a:extLst>
          </p:cNvPr>
          <p:cNvSpPr>
            <a:spLocks noGrp="1"/>
          </p:cNvSpPr>
          <p:nvPr>
            <p:ph idx="1"/>
          </p:nvPr>
        </p:nvSpPr>
        <p:spPr/>
        <p:txBody>
          <a:bodyPr>
            <a:normAutofit lnSpcReduction="10000"/>
          </a:bodyPr>
          <a:lstStyle/>
          <a:p>
            <a:r>
              <a:rPr lang="en-US" dirty="0"/>
              <a:t>In patients with neurodevelopmental disorders, it is important to obtain a complete exam, including a timely exam under anesthesia if necessary, to reach a timely definitive diagnosis.</a:t>
            </a:r>
          </a:p>
          <a:p>
            <a:r>
              <a:rPr lang="en-US" dirty="0"/>
              <a:t>Workup of dry eye and optic neuropathy in developed regions should include nutritional causes, especially in the setting of autism spectrum disorder.</a:t>
            </a:r>
          </a:p>
          <a:p>
            <a:r>
              <a:rPr lang="en-US" dirty="0"/>
              <a:t>Multidisciplinary care is needed to treat severe nutritional deficiency with systemic, functional manifestations. Parenteral nutritional repletion is necessary.</a:t>
            </a:r>
          </a:p>
        </p:txBody>
      </p:sp>
      <p:pic>
        <p:nvPicPr>
          <p:cNvPr id="7" name="Audio 6">
            <a:hlinkClick r:id="" action="ppaction://media"/>
            <a:extLst>
              <a:ext uri="{FF2B5EF4-FFF2-40B4-BE49-F238E27FC236}">
                <a16:creationId xmlns:a16="http://schemas.microsoft.com/office/drawing/2014/main" id="{DAD300D8-AAA2-C6F4-2761-A41503C7540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16966136"/>
      </p:ext>
    </p:extLst>
  </p:cSld>
  <p:clrMapOvr>
    <a:masterClrMapping/>
  </p:clrMapOvr>
  <mc:AlternateContent xmlns:mc="http://schemas.openxmlformats.org/markup-compatibility/2006" xmlns:p14="http://schemas.microsoft.com/office/powerpoint/2010/main">
    <mc:Choice Requires="p14">
      <p:transition spd="slow" p14:dur="2000" advTm="39445"/>
    </mc:Choice>
    <mc:Fallback xmlns="">
      <p:transition spd="slow" advTm="39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6EDF24F3-A02A-4B40-A107-AD1545CE61B1}"/>
</file>

<file path=customXml/itemProps2.xml><?xml version="1.0" encoding="utf-8"?>
<ds:datastoreItem xmlns:ds="http://schemas.openxmlformats.org/officeDocument/2006/customXml" ds:itemID="{591D5998-261B-47DA-9B7F-1F773EBF9190}"/>
</file>

<file path=customXml/itemProps3.xml><?xml version="1.0" encoding="utf-8"?>
<ds:datastoreItem xmlns:ds="http://schemas.openxmlformats.org/officeDocument/2006/customXml" ds:itemID="{4A7F18DA-FC2D-464F-B034-7909277AB1A3}"/>
</file>

<file path=docProps/app.xml><?xml version="1.0" encoding="utf-8"?>
<Properties xmlns="http://schemas.openxmlformats.org/officeDocument/2006/extended-properties" xmlns:vt="http://schemas.openxmlformats.org/officeDocument/2006/docPropsVTypes">
  <Template/>
  <TotalTime>405</TotalTime>
  <Words>1421</Words>
  <Application>Microsoft Macintosh PowerPoint</Application>
  <PresentationFormat>Widescreen</PresentationFormat>
  <Paragraphs>153</Paragraphs>
  <Slides>16</Slides>
  <Notes>1</Notes>
  <HiddenSlides>0</HiddenSlides>
  <MMClips>16</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Eye swelling and Decreased Vision in a Patient with Autism</vt:lpstr>
      <vt:lpstr>8-year-old girl with autism spectrum disorder presents with eye swelling and decreased vision</vt:lpstr>
      <vt:lpstr>Initial examination</vt:lpstr>
      <vt:lpstr>8-year-old girl with autism spectrum disorder presents with eye swelling and decreased vision</vt:lpstr>
      <vt:lpstr>Follow-up examination</vt:lpstr>
      <vt:lpstr>MRI brain and orbits with gadolinium</vt:lpstr>
      <vt:lpstr>Examination under anesthesia</vt:lpstr>
      <vt:lpstr>Examination under anesthesia</vt:lpstr>
      <vt:lpstr>Examination under anesthesia</vt:lpstr>
      <vt:lpstr>Laboratory evaluation</vt:lpstr>
      <vt:lpstr>Final Diagnosis</vt:lpstr>
      <vt:lpstr>Clinical Course</vt:lpstr>
      <vt:lpstr>Clinical Course</vt:lpstr>
      <vt:lpstr>Vitamin A Deficiency</vt:lpstr>
      <vt:lpstr>Vitamin B12 Deficiency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Eric Gaier</cp:lastModifiedBy>
  <cp:revision>19</cp:revision>
  <dcterms:created xsi:type="dcterms:W3CDTF">2020-07-23T19:54:38Z</dcterms:created>
  <dcterms:modified xsi:type="dcterms:W3CDTF">2022-12-12T18:20:13Z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