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258" r:id="rId5"/>
    <p:sldId id="265" r:id="rId6"/>
    <p:sldId id="295" r:id="rId7"/>
    <p:sldId id="327" r:id="rId8"/>
    <p:sldId id="312" r:id="rId9"/>
    <p:sldId id="320" r:id="rId10"/>
    <p:sldId id="299" r:id="rId11"/>
    <p:sldId id="325" r:id="rId12"/>
    <p:sldId id="298" r:id="rId13"/>
    <p:sldId id="316" r:id="rId14"/>
    <p:sldId id="326" r:id="rId15"/>
    <p:sldId id="315" r:id="rId16"/>
    <p:sldId id="318" r:id="rId17"/>
    <p:sldId id="317" r:id="rId18"/>
    <p:sldId id="322" r:id="rId19"/>
    <p:sldId id="302" r:id="rId20"/>
    <p:sldId id="319" r:id="rId21"/>
    <p:sldId id="294" r:id="rId22"/>
    <p:sldId id="292" r:id="rId23"/>
    <p:sldId id="291" r:id="rId24"/>
    <p:sldId id="304" r:id="rId25"/>
    <p:sldId id="328" r:id="rId26"/>
    <p:sldId id="307" r:id="rId27"/>
    <p:sldId id="321" r:id="rId28"/>
    <p:sldId id="323" r:id="rId29"/>
    <p:sldId id="324" r:id="rId30"/>
    <p:sldId id="308" r:id="rId31"/>
    <p:sldId id="303" r:id="rId32"/>
    <p:sldId id="28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le Isen" initials="DI" lastIdx="5" clrIdx="0">
    <p:extLst>
      <p:ext uri="{19B8F6BF-5375-455C-9EA6-DF929625EA0E}">
        <p15:presenceInfo xmlns:p15="http://schemas.microsoft.com/office/powerpoint/2012/main" userId="758178dbe5673e1d" providerId="Windows Live"/>
      </p:ext>
    </p:extLst>
  </p:cmAuthor>
  <p:cmAuthor id="2" name="Benson Chen" initials="BC" lastIdx="1" clrIdx="1">
    <p:extLst>
      <p:ext uri="{19B8F6BF-5375-455C-9EA6-DF929625EA0E}">
        <p15:presenceInfo xmlns:p15="http://schemas.microsoft.com/office/powerpoint/2012/main" userId="Benson Ch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B0D0"/>
    <a:srgbClr val="B4CEE3"/>
    <a:srgbClr val="368AD8"/>
    <a:srgbClr val="00FFFF"/>
    <a:srgbClr val="00FA00"/>
    <a:srgbClr val="FFAD00"/>
    <a:srgbClr val="FFFC00"/>
    <a:srgbClr val="62B5BB"/>
    <a:srgbClr val="1F939A"/>
    <a:srgbClr val="0F2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0" autoAdjust="0"/>
    <p:restoredTop sz="80793" autoAdjust="0"/>
  </p:normalViewPr>
  <p:slideViewPr>
    <p:cSldViewPr snapToGrid="0" snapToObjects="1">
      <p:cViewPr varScale="1">
        <p:scale>
          <a:sx n="90" d="100"/>
          <a:sy n="90" d="100"/>
        </p:scale>
        <p:origin x="21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1/8/23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86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56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33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5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92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20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284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65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33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010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9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151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00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827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067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32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4996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27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708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714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5452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135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31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2109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041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openxmlformats.org/officeDocument/2006/relationships/image" Target="../media/image13.tiff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99049" y="1325244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Blurred Disc Margins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60576" y="3252668"/>
            <a:ext cx="9270848" cy="1655762"/>
          </a:xfrm>
        </p:spPr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John O.T. Britton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1,2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Patrick Yu-Wai-Man</a:t>
            </a:r>
            <a:r>
              <a:rPr lang="en-US" sz="1800" b="1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1,2,3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Benson S. Chen</a:t>
            </a:r>
            <a:r>
              <a:rPr lang="en-US" sz="18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1,2</a:t>
            </a:r>
            <a:endParaRPr lang="en-US" sz="18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4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4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University of Cambridge, United Kingdom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Cambridge University Hospitals NHS Foundation Trust, United Kingdom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Moorfields Eye Hospital NHS Foundation Trust, United Kingdom</a:t>
            </a:r>
            <a:endParaRPr lang="en-US" sz="1400" baseline="30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B3F285-C4CA-47F2-9928-4641F216A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327" y="134327"/>
            <a:ext cx="5492972" cy="1176630"/>
          </a:xfrm>
          <a:prstGeom prst="rect">
            <a:avLst/>
          </a:prstGeom>
        </p:spPr>
      </p:pic>
      <p:pic>
        <p:nvPicPr>
          <p:cNvPr id="6" name="Audio Recording 13 Dec 2022 at 04:02:01">
            <a:hlinkClick r:id="" action="ppaction://media"/>
            <a:extLst>
              <a:ext uri="{FF2B5EF4-FFF2-40B4-BE49-F238E27FC236}">
                <a16:creationId xmlns:a16="http://schemas.microsoft.com/office/drawing/2014/main" id="{D6F91EA4-AC8E-A73C-396B-47EFF0FB34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80151" y="601678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4"/>
    </mc:Choice>
    <mc:Fallback xmlns="">
      <p:transition spd="slow" advTm="24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85C64-C20C-49A9-A4DF-9755AAE6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A88B4-CFB8-45C0-98A4-B9D309114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15-year-old female was referred to the neuro-ophthalmology clinic by an outside eye care provider.</a:t>
            </a:r>
          </a:p>
          <a:p>
            <a:r>
              <a:rPr lang="en-US" dirty="0"/>
              <a:t>The patient was referred for “bilateral blurred disc margins” and an associated headache.</a:t>
            </a:r>
          </a:p>
        </p:txBody>
      </p:sp>
      <p:pic>
        <p:nvPicPr>
          <p:cNvPr id="4" name="Audio Recording 13 Dec 2022 at 04:04:33">
            <a:hlinkClick r:id="" action="ppaction://media"/>
            <a:extLst>
              <a:ext uri="{FF2B5EF4-FFF2-40B4-BE49-F238E27FC236}">
                <a16:creationId xmlns:a16="http://schemas.microsoft.com/office/drawing/2014/main" id="{5E81EE6D-B180-F2D8-858D-577598378A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70"/>
    </mc:Choice>
    <mc:Fallback xmlns="">
      <p:transition spd="slow" advTm="25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222BB-5108-B340-86B5-68B709267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Past Medical History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EE599-9024-0D4D-B077-FF24DFB5A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Multiple intracranial aneurysms </a:t>
            </a:r>
          </a:p>
          <a:p>
            <a:pPr lvl="1"/>
            <a:r>
              <a:rPr lang="en-US" dirty="0"/>
              <a:t>Right </a:t>
            </a:r>
            <a:r>
              <a:rPr lang="en-US" dirty="0" err="1"/>
              <a:t>supraclinoid</a:t>
            </a:r>
            <a:r>
              <a:rPr lang="en-US" dirty="0"/>
              <a:t>, left ICA, bilateral PCA</a:t>
            </a:r>
          </a:p>
          <a:p>
            <a:r>
              <a:rPr lang="en-US" dirty="0"/>
              <a:t>Raised BMI</a:t>
            </a:r>
          </a:p>
          <a:p>
            <a:r>
              <a:rPr lang="en-US" dirty="0"/>
              <a:t>Autistic spectrum disorder</a:t>
            </a:r>
          </a:p>
          <a:p>
            <a:r>
              <a:rPr lang="en-US" dirty="0"/>
              <a:t>Mixed anxiety/depression</a:t>
            </a:r>
          </a:p>
          <a:p>
            <a:r>
              <a:rPr lang="en-US" dirty="0"/>
              <a:t>Hypermobility</a:t>
            </a:r>
          </a:p>
          <a:p>
            <a:r>
              <a:rPr lang="en-US" dirty="0"/>
              <a:t>Genetic testing ongoing at present</a:t>
            </a:r>
          </a:p>
        </p:txBody>
      </p:sp>
      <p:pic>
        <p:nvPicPr>
          <p:cNvPr id="5" name="Audio Recording 8 Jan 2023 at 21:17:12">
            <a:hlinkClick r:id="" action="ppaction://media"/>
            <a:extLst>
              <a:ext uri="{FF2B5EF4-FFF2-40B4-BE49-F238E27FC236}">
                <a16:creationId xmlns:a16="http://schemas.microsoft.com/office/drawing/2014/main" id="{9C69D7B8-6F3F-615B-959D-7076F50C8D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7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97BC9-B01B-C347-87D5-234154FEC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ED8F3-78FB-A04D-89DA-675ED47E9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Prior</a:t>
            </a:r>
            <a:r>
              <a:rPr lang="en-GB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analysis did not detect pathogenic variants of genes associated with connective tissue disorders (including Ehlers-Danlos syndrome) and familial thoracic aortic aneurysms.</a:t>
            </a:r>
          </a:p>
          <a:p>
            <a:r>
              <a:rPr lang="en-US" dirty="0">
                <a:cs typeface="Arial" panose="020B0604020202020204" pitchFamily="34" charset="0"/>
              </a:rPr>
              <a:t>Genetic testing for trio whole-genome sequencing is currently in process – including congenital malformation panel, primary immunodeficiency panel and thoracic aneurysm and dissection panel.</a:t>
            </a:r>
          </a:p>
        </p:txBody>
      </p:sp>
      <p:pic>
        <p:nvPicPr>
          <p:cNvPr id="4" name="Audio Recording 23 Dec 2022 at 22:46:36">
            <a:hlinkClick r:id="" action="ppaction://media"/>
            <a:extLst>
              <a:ext uri="{FF2B5EF4-FFF2-40B4-BE49-F238E27FC236}">
                <a16:creationId xmlns:a16="http://schemas.microsoft.com/office/drawing/2014/main" id="{5475E0EB-EA2F-D545-F93A-AF33907F1B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1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DF16-B833-2748-9790-CB10AE800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Seen by Outside Eye Care Provider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85B62-1E3C-874B-9959-0D3CF9011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9866243" cy="415807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Non-specific headache associated with left-sided puffy eyelid.</a:t>
            </a:r>
          </a:p>
          <a:p>
            <a:r>
              <a:rPr lang="en-US" dirty="0"/>
              <a:t>Eyelid documented as showing moderate swelling of the soft periorbital tissue, mainly affecting the lower eyelid – no known precipitants.</a:t>
            </a:r>
          </a:p>
          <a:p>
            <a:r>
              <a:rPr lang="en-US" dirty="0"/>
              <a:t>The patient reported this was associated with ipsilateral blurred vision, flashes and floaters.</a:t>
            </a:r>
          </a:p>
          <a:p>
            <a:r>
              <a:rPr lang="en-US" dirty="0"/>
              <a:t>No migrainous features.</a:t>
            </a:r>
          </a:p>
          <a:p>
            <a:r>
              <a:rPr lang="en-US" dirty="0"/>
              <a:t>Assessed to have excellent visual acuity and color vision bilaterally.</a:t>
            </a:r>
          </a:p>
          <a:p>
            <a:r>
              <a:rPr lang="en-US" dirty="0"/>
              <a:t>Full eye movements; no squint; normal pupillary reflexes.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Audio Recording 23 Dec 2022 at 22:50:09">
            <a:hlinkClick r:id="" action="ppaction://media"/>
            <a:extLst>
              <a:ext uri="{FF2B5EF4-FFF2-40B4-BE49-F238E27FC236}">
                <a16:creationId xmlns:a16="http://schemas.microsoft.com/office/drawing/2014/main" id="{53763320-F1CF-0F4A-1960-037F3FAE0E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843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0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38C12-34CB-8F47-A87A-CC047E17C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Seen by Outside Eye Care Provider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952C4-AB45-BB44-974C-3EAF1290C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Fundus exam showed “mild blurred disc margin with sparing of the temporal margin” bilaterally.</a:t>
            </a:r>
          </a:p>
          <a:p>
            <a:r>
              <a:rPr lang="en-US" dirty="0"/>
              <a:t>OCT showed “increased RNFL thickness”.</a:t>
            </a:r>
          </a:p>
          <a:p>
            <a:r>
              <a:rPr lang="en-US" dirty="0"/>
              <a:t>Referred to neuro-ophthalmology clinic due to the above.</a:t>
            </a:r>
          </a:p>
          <a:p>
            <a:r>
              <a:rPr lang="en-US" dirty="0"/>
              <a:t>Lumbar puncture requested by outside provider.</a:t>
            </a:r>
          </a:p>
          <a:p>
            <a:r>
              <a:rPr lang="en-US" dirty="0"/>
              <a:t>Neuro-imaging not requested.</a:t>
            </a:r>
          </a:p>
        </p:txBody>
      </p:sp>
      <p:pic>
        <p:nvPicPr>
          <p:cNvPr id="4" name="Audio Recording 23 Dec 2022 at 21:10:33">
            <a:hlinkClick r:id="" action="ppaction://media"/>
            <a:extLst>
              <a:ext uri="{FF2B5EF4-FFF2-40B4-BE49-F238E27FC236}">
                <a16:creationId xmlns:a16="http://schemas.microsoft.com/office/drawing/2014/main" id="{35833116-D9E9-D5B2-DC0A-1E756C14E6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3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8E7E5-8D38-0940-BE08-55C87A0A1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Differential Diagnoses of Bilateral Blurred Disc Margins in a Young Person?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9749D-955C-2441-BB58-0821B9475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757701"/>
            <a:ext cx="9866243" cy="382076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Papilledema</a:t>
            </a:r>
          </a:p>
          <a:p>
            <a:r>
              <a:rPr lang="en-US" dirty="0"/>
              <a:t>Bilateral optic neuritis (especially MOGAD)</a:t>
            </a:r>
          </a:p>
          <a:p>
            <a:r>
              <a:rPr lang="en-US" dirty="0"/>
              <a:t>Anomalous optic discs</a:t>
            </a:r>
          </a:p>
          <a:p>
            <a:r>
              <a:rPr lang="en-US" dirty="0"/>
              <a:t>Optic disc </a:t>
            </a:r>
            <a:r>
              <a:rPr lang="en-US" dirty="0" err="1"/>
              <a:t>drusen</a:t>
            </a:r>
            <a:endParaRPr lang="en-US" dirty="0"/>
          </a:p>
          <a:p>
            <a:r>
              <a:rPr lang="en-US" dirty="0"/>
              <a:t>Methanol toxicity</a:t>
            </a:r>
          </a:p>
          <a:p>
            <a:r>
              <a:rPr lang="en-US" dirty="0"/>
              <a:t>Syphilis</a:t>
            </a:r>
          </a:p>
          <a:p>
            <a:r>
              <a:rPr lang="en-US" dirty="0"/>
              <a:t>Lyme disease</a:t>
            </a:r>
          </a:p>
          <a:p>
            <a:r>
              <a:rPr lang="en-US" dirty="0"/>
              <a:t>More unusual:</a:t>
            </a:r>
          </a:p>
          <a:p>
            <a:pPr lvl="1"/>
            <a:r>
              <a:rPr lang="en-US" dirty="0"/>
              <a:t>LHON with a short inter-eye interval</a:t>
            </a:r>
          </a:p>
          <a:p>
            <a:pPr lvl="1"/>
            <a:r>
              <a:rPr lang="en-US" dirty="0"/>
              <a:t>Bilateral anterior ischemic optic neuropathy</a:t>
            </a:r>
          </a:p>
        </p:txBody>
      </p:sp>
      <p:pic>
        <p:nvPicPr>
          <p:cNvPr id="4" name="Audio Recording 23 Dec 2022 at 21:14:43">
            <a:hlinkClick r:id="" action="ppaction://media"/>
            <a:extLst>
              <a:ext uri="{FF2B5EF4-FFF2-40B4-BE49-F238E27FC236}">
                <a16:creationId xmlns:a16="http://schemas.microsoft.com/office/drawing/2014/main" id="{563CA969-3283-E91A-E624-3BC98B6E52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98424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8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19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DDB186-7565-8854-2D27-5EACDA7AF7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056" b="99815" l="18229" r="87292">
                        <a14:foregroundMark x1="18177" y1="11111" x2="31667" y2="13611"/>
                        <a14:foregroundMark x1="31667" y1="13611" x2="65000" y2="10463"/>
                        <a14:foregroundMark x1="65000" y1="10463" x2="82135" y2="12407"/>
                        <a14:foregroundMark x1="82135" y1="12407" x2="50625" y2="24074"/>
                        <a14:foregroundMark x1="50625" y1="24074" x2="22240" y2="23426"/>
                        <a14:foregroundMark x1="22240" y1="23426" x2="51302" y2="31852"/>
                        <a14:foregroundMark x1="51302" y1="31852" x2="60833" y2="31204"/>
                        <a14:foregroundMark x1="60833" y1="31204" x2="75260" y2="32130"/>
                        <a14:foregroundMark x1="75260" y1="32130" x2="64479" y2="38333"/>
                        <a14:foregroundMark x1="64479" y1="38333" x2="19531" y2="45926"/>
                        <a14:foregroundMark x1="19531" y1="45926" x2="13854" y2="49722"/>
                        <a14:foregroundMark x1="13854" y1="49722" x2="20729" y2="52037"/>
                        <a14:foregroundMark x1="20729" y1="52037" x2="77656" y2="49259"/>
                        <a14:foregroundMark x1="77656" y1="49259" x2="86771" y2="50648"/>
                        <a14:foregroundMark x1="86771" y1="50648" x2="76563" y2="61389"/>
                        <a14:foregroundMark x1="76563" y1="61389" x2="24531" y2="62407"/>
                        <a14:foregroundMark x1="24531" y1="62407" x2="43125" y2="69815"/>
                        <a14:foregroundMark x1="43125" y1="69815" x2="70052" y2="66944"/>
                        <a14:foregroundMark x1="70052" y1="66944" x2="86823" y2="69444"/>
                        <a14:foregroundMark x1="86823" y1="69444" x2="17500" y2="88056"/>
                        <a14:foregroundMark x1="17500" y1="88056" x2="51927" y2="92407"/>
                        <a14:foregroundMark x1="51927" y1="92407" x2="83750" y2="88704"/>
                        <a14:foregroundMark x1="83750" y1="88704" x2="87292" y2="90185"/>
                        <a14:foregroundMark x1="22552" y1="15833" x2="28906" y2="10463"/>
                        <a14:foregroundMark x1="28906" y1="10463" x2="23281" y2="22222"/>
                        <a14:foregroundMark x1="23281" y1="22222" x2="42448" y2="15093"/>
                        <a14:foregroundMark x1="42448" y1="15093" x2="30833" y2="30463"/>
                        <a14:foregroundMark x1="30833" y1="30463" x2="27292" y2="39722"/>
                        <a14:foregroundMark x1="27292" y1="39722" x2="25469" y2="52963"/>
                        <a14:foregroundMark x1="25469" y1="52963" x2="21406" y2="63426"/>
                        <a14:foregroundMark x1="21406" y1="63426" x2="25729" y2="76667"/>
                        <a14:foregroundMark x1="25729" y1="76667" x2="23802" y2="89259"/>
                        <a14:foregroundMark x1="23802" y1="89259" x2="45521" y2="93519"/>
                        <a14:foregroundMark x1="45521" y1="93519" x2="60573" y2="91852"/>
                        <a14:foregroundMark x1="60573" y1="91852" x2="65000" y2="92870"/>
                        <a14:foregroundMark x1="56875" y1="96852" x2="28542" y2="97407"/>
                        <a14:foregroundMark x1="28542" y1="97407" x2="24948" y2="87407"/>
                        <a14:foregroundMark x1="24948" y1="87407" x2="23802" y2="76759"/>
                        <a14:foregroundMark x1="23802" y1="76759" x2="25208" y2="62870"/>
                        <a14:foregroundMark x1="25208" y1="62870" x2="21979" y2="33056"/>
                        <a14:foregroundMark x1="21979" y1="33056" x2="22552" y2="21019"/>
                        <a14:foregroundMark x1="22552" y1="21019" x2="25469" y2="8704"/>
                        <a14:foregroundMark x1="25469" y1="8704" x2="32448" y2="10463"/>
                        <a14:foregroundMark x1="32448" y1="10463" x2="54375" y2="8333"/>
                        <a14:foregroundMark x1="54375" y1="8333" x2="61198" y2="9259"/>
                        <a14:foregroundMark x1="61198" y1="9259" x2="69427" y2="8704"/>
                        <a14:foregroundMark x1="69427" y1="8704" x2="76198" y2="10926"/>
                        <a14:foregroundMark x1="76198" y1="10926" x2="77760" y2="77315"/>
                        <a14:foregroundMark x1="77760" y1="77315" x2="76927" y2="89259"/>
                        <a14:foregroundMark x1="76927" y1="89259" x2="51979" y2="99907"/>
                        <a14:foregroundMark x1="51979" y1="99907" x2="51979" y2="99907"/>
                        <a14:foregroundMark x1="37552" y1="37778" x2="42760" y2="28704"/>
                        <a14:foregroundMark x1="42760" y1="28704" x2="44844" y2="16296"/>
                        <a14:foregroundMark x1="44844" y1="16296" x2="38906" y2="5556"/>
                        <a14:foregroundMark x1="38906" y1="5556" x2="32083" y2="2685"/>
                        <a14:foregroundMark x1="32083" y1="2685" x2="25833" y2="4259"/>
                        <a14:foregroundMark x1="25833" y1="4259" x2="20104" y2="11574"/>
                        <a14:foregroundMark x1="20104" y1="11574" x2="17500" y2="99074"/>
                        <a14:foregroundMark x1="17500" y1="99074" x2="27656" y2="97870"/>
                        <a14:foregroundMark x1="27656" y1="97870" x2="32865" y2="85741"/>
                        <a14:foregroundMark x1="32865" y1="85741" x2="40208" y2="30556"/>
                        <a14:foregroundMark x1="41042" y1="27315" x2="61510" y2="22685"/>
                        <a14:foregroundMark x1="61510" y1="22685" x2="67813" y2="17037"/>
                        <a14:foregroundMark x1="67813" y1="17037" x2="66094" y2="6389"/>
                        <a14:foregroundMark x1="66094" y1="6389" x2="12240" y2="2963"/>
                        <a14:foregroundMark x1="12240" y1="2963" x2="8125" y2="11296"/>
                        <a14:foregroundMark x1="8125" y1="11296" x2="13906" y2="21759"/>
                        <a14:foregroundMark x1="13906" y1="21759" x2="34531" y2="26667"/>
                        <a14:foregroundMark x1="34531" y1="26667" x2="44531" y2="23611"/>
                        <a14:foregroundMark x1="44531" y1="23611" x2="50000" y2="17130"/>
                        <a14:foregroundMark x1="50000" y1="17130" x2="50000" y2="17130"/>
                        <a14:foregroundMark x1="69219" y1="18148" x2="75729" y2="16481"/>
                        <a14:foregroundMark x1="75729" y1="16481" x2="70469" y2="4722"/>
                        <a14:foregroundMark x1="70469" y1="4722" x2="62969" y2="1481"/>
                        <a14:foregroundMark x1="62969" y1="1481" x2="23385" y2="13333"/>
                        <a14:foregroundMark x1="23385" y1="13333" x2="22500" y2="25370"/>
                        <a14:foregroundMark x1="22500" y1="25370" x2="83229" y2="15370"/>
                        <a14:foregroundMark x1="80313" y1="25370" x2="75260" y2="11667"/>
                        <a14:foregroundMark x1="75260" y1="11667" x2="68750" y2="5463"/>
                        <a14:foregroundMark x1="68750" y1="5463" x2="20104" y2="7130"/>
                        <a14:foregroundMark x1="20104" y1="7130" x2="24115" y2="16296"/>
                        <a14:foregroundMark x1="24115" y1="16296" x2="36250" y2="16574"/>
                        <a14:foregroundMark x1="36250" y1="16574" x2="55521" y2="15093"/>
                        <a14:foregroundMark x1="55521" y1="15093" x2="71823" y2="19444"/>
                        <a14:foregroundMark x1="71823" y1="19444" x2="81146" y2="25833"/>
                        <a14:foregroundMark x1="59531" y1="27593" x2="67760" y2="29167"/>
                        <a14:foregroundMark x1="67760" y1="29167" x2="72656" y2="35185"/>
                        <a14:foregroundMark x1="72656" y1="35185" x2="80365" y2="36481"/>
                        <a14:foregroundMark x1="80365" y1="36481" x2="84740" y2="25278"/>
                        <a14:foregroundMark x1="84740" y1="25278" x2="82448" y2="13796"/>
                        <a14:foregroundMark x1="82448" y1="13796" x2="58125" y2="2778"/>
                        <a14:foregroundMark x1="58125" y1="2778" x2="27083" y2="4630"/>
                        <a14:foregroundMark x1="27083" y1="4630" x2="21771" y2="11852"/>
                        <a14:foregroundMark x1="21771" y1="11852" x2="19323" y2="69537"/>
                        <a14:foregroundMark x1="19323" y1="69537" x2="31042" y2="71111"/>
                        <a14:foregroundMark x1="31042" y1="71111" x2="70573" y2="40556"/>
                        <a14:foregroundMark x1="70573" y1="40556" x2="81563" y2="38056"/>
                        <a14:foregroundMark x1="63594" y1="38333" x2="71250" y2="38889"/>
                        <a14:foregroundMark x1="71250" y1="38889" x2="74688" y2="29259"/>
                        <a14:foregroundMark x1="74688" y1="29259" x2="74688" y2="15741"/>
                        <a14:foregroundMark x1="74688" y1="15741" x2="69844" y2="8981"/>
                        <a14:foregroundMark x1="69844" y1="8981" x2="59062" y2="13148"/>
                        <a14:foregroundMark x1="59062" y1="13148" x2="56094" y2="29537"/>
                        <a14:foregroundMark x1="56094" y1="29537" x2="61667" y2="37870"/>
                        <a14:foregroundMark x1="61667" y1="37870" x2="68177" y2="41481"/>
                        <a14:foregroundMark x1="68177" y1="41481" x2="73281" y2="40278"/>
                        <a14:foregroundMark x1="31354" y1="22870" x2="23906" y2="22037"/>
                        <a14:foregroundMark x1="23906" y1="22037" x2="18229" y2="32685"/>
                        <a14:foregroundMark x1="18229" y1="32685" x2="19635" y2="43148"/>
                        <a14:foregroundMark x1="19635" y1="43148" x2="28646" y2="46574"/>
                        <a14:foregroundMark x1="28646" y1="46574" x2="33958" y2="35278"/>
                        <a14:foregroundMark x1="33958" y1="35278" x2="35052" y2="24815"/>
                        <a14:foregroundMark x1="35052" y1="24815" x2="28438" y2="21111"/>
                        <a14:foregroundMark x1="28438" y1="21111" x2="27031" y2="21852"/>
                        <a14:foregroundMark x1="71615" y1="41574" x2="79688" y2="41111"/>
                        <a14:foregroundMark x1="79688" y1="41111" x2="82708" y2="52593"/>
                        <a14:foregroundMark x1="82708" y1="52593" x2="75313" y2="57130"/>
                        <a14:foregroundMark x1="75313" y1="57130" x2="71250" y2="46204"/>
                        <a14:foregroundMark x1="71250" y1="46204" x2="72865" y2="42500"/>
                        <a14:foregroundMark x1="75521" y1="79907" x2="50260" y2="96296"/>
                        <a14:foregroundMark x1="50260" y1="96296" x2="78802" y2="94259"/>
                        <a14:foregroundMark x1="78802" y1="94259" x2="81823" y2="83333"/>
                        <a14:foregroundMark x1="81823" y1="83333" x2="75781" y2="78704"/>
                        <a14:foregroundMark x1="75781" y1="78704" x2="70781" y2="81667"/>
                        <a14:foregroundMark x1="72292" y1="83148" x2="61302" y2="84352"/>
                        <a14:foregroundMark x1="61302" y1="84352" x2="54844" y2="89907"/>
                        <a14:foregroundMark x1="54844" y1="89907" x2="80052" y2="98333"/>
                        <a14:foregroundMark x1="80052" y1="98333" x2="75833" y2="89907"/>
                        <a14:foregroundMark x1="75833" y1="89907" x2="70313" y2="84074"/>
                        <a14:foregroundMark x1="70313" y1="84074" x2="69635" y2="83889"/>
                        <a14:foregroundMark x1="65313" y1="90648" x2="58073" y2="94722"/>
                        <a14:foregroundMark x1="58073" y1="94722" x2="71563" y2="98056"/>
                        <a14:foregroundMark x1="71563" y1="98056" x2="63698" y2="89167"/>
                        <a14:foregroundMark x1="63698" y1="89167" x2="60521" y2="91111"/>
                      </a14:backgroundRemoval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396" t="8889" r="22500"/>
          <a:stretch/>
        </p:blipFill>
        <p:spPr>
          <a:xfrm>
            <a:off x="1523965" y="1051372"/>
            <a:ext cx="4382770" cy="4076700"/>
          </a:xfrm>
          <a:prstGeom prst="rect">
            <a:avLst/>
          </a:prstGeom>
        </p:spPr>
      </p:pic>
      <p:pic>
        <p:nvPicPr>
          <p:cNvPr id="5" name="Picture 4" descr="A close-up of a baby's mouth&#10;&#10;Description automatically generated with low confidence">
            <a:extLst>
              <a:ext uri="{FF2B5EF4-FFF2-40B4-BE49-F238E27FC236}">
                <a16:creationId xmlns:a16="http://schemas.microsoft.com/office/drawing/2014/main" id="{CFEC9884-27F7-75B3-DB6A-7448F2E56D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019" b="99815" l="15625" r="81458">
                        <a14:foregroundMark x1="32865" y1="5741" x2="25521" y2="5000"/>
                        <a14:foregroundMark x1="25521" y1="5000" x2="20000" y2="12130"/>
                        <a14:foregroundMark x1="20000" y1="12130" x2="20781" y2="51759"/>
                        <a14:foregroundMark x1="20781" y1="51759" x2="30000" y2="50556"/>
                        <a14:foregroundMark x1="30000" y1="50556" x2="34010" y2="42593"/>
                        <a14:foregroundMark x1="34010" y1="42593" x2="38594" y2="18056"/>
                        <a14:foregroundMark x1="38594" y1="18056" x2="34583" y2="8704"/>
                        <a14:foregroundMark x1="34583" y1="8704" x2="32708" y2="6296"/>
                        <a14:foregroundMark x1="33698" y1="27778" x2="41615" y2="16852"/>
                        <a14:foregroundMark x1="41615" y1="16852" x2="37344" y2="6759"/>
                        <a14:foregroundMark x1="37344" y1="6759" x2="23177" y2="10000"/>
                        <a14:foregroundMark x1="23177" y1="10000" x2="20208" y2="21296"/>
                        <a14:foregroundMark x1="20208" y1="21296" x2="25833" y2="31204"/>
                        <a14:foregroundMark x1="25833" y1="31204" x2="41146" y2="22037"/>
                        <a14:foregroundMark x1="17656" y1="50000" x2="24896" y2="46481"/>
                        <a14:foregroundMark x1="24896" y1="46481" x2="32500" y2="56389"/>
                        <a14:foregroundMark x1="32500" y1="56389" x2="36458" y2="72037"/>
                        <a14:foregroundMark x1="36458" y1="72037" x2="33021" y2="86019"/>
                        <a14:foregroundMark x1="33021" y1="86019" x2="26563" y2="91296"/>
                        <a14:foregroundMark x1="26563" y1="91296" x2="20104" y2="92315"/>
                        <a14:foregroundMark x1="20104" y1="92315" x2="15417" y2="76481"/>
                        <a14:foregroundMark x1="15417" y1="76481" x2="14010" y2="64259"/>
                        <a14:foregroundMark x1="14010" y1="64259" x2="15625" y2="53889"/>
                        <a14:foregroundMark x1="15625" y1="53889" x2="16823" y2="52778"/>
                        <a14:foregroundMark x1="56667" y1="79537" x2="50417" y2="83611"/>
                        <a14:foregroundMark x1="50417" y1="83611" x2="51042" y2="97222"/>
                        <a14:foregroundMark x1="51042" y1="97222" x2="57604" y2="98981"/>
                        <a14:foregroundMark x1="57604" y1="98981" x2="75885" y2="93796"/>
                        <a14:foregroundMark x1="75885" y1="93796" x2="74896" y2="81574"/>
                        <a14:foregroundMark x1="74896" y1="81574" x2="69531" y2="74815"/>
                        <a14:foregroundMark x1="69531" y1="74815" x2="55104" y2="80463"/>
                        <a14:foregroundMark x1="55104" y1="80463" x2="55104" y2="80556"/>
                        <a14:foregroundMark x1="74792" y1="76296" x2="65417" y2="94444"/>
                        <a14:foregroundMark x1="65417" y1="94444" x2="76042" y2="98426"/>
                        <a14:foregroundMark x1="76042" y1="98426" x2="77292" y2="86204"/>
                        <a14:foregroundMark x1="77292" y1="86204" x2="74219" y2="78056"/>
                        <a14:foregroundMark x1="72656" y1="82315" x2="67552" y2="90278"/>
                        <a14:foregroundMark x1="67552" y1="90278" x2="72448" y2="97315"/>
                        <a14:foregroundMark x1="72448" y1="97315" x2="75781" y2="87778"/>
                        <a14:foregroundMark x1="75781" y1="87778" x2="71979" y2="82778"/>
                        <a14:foregroundMark x1="25000" y1="65556" x2="20208" y2="75370"/>
                        <a14:foregroundMark x1="20208" y1="75370" x2="23125" y2="98241"/>
                        <a14:foregroundMark x1="23125" y1="98241" x2="44948" y2="97222"/>
                        <a14:foregroundMark x1="44948" y1="97222" x2="30312" y2="68056"/>
                        <a14:foregroundMark x1="30312" y1="68056" x2="24010" y2="58796"/>
                        <a14:foregroundMark x1="24271" y1="47315" x2="18281" y2="53611"/>
                        <a14:foregroundMark x1="18281" y1="53611" x2="19271" y2="67037"/>
                        <a14:foregroundMark x1="19271" y1="67037" x2="24167" y2="75926"/>
                        <a14:foregroundMark x1="24167" y1="75926" x2="27969" y2="66389"/>
                        <a14:foregroundMark x1="27969" y1="66389" x2="26563" y2="51667"/>
                        <a14:foregroundMark x1="26563" y1="51667" x2="23854" y2="47315"/>
                        <a14:foregroundMark x1="26250" y1="35000" x2="38542" y2="22407"/>
                        <a14:foregroundMark x1="38542" y1="22407" x2="39063" y2="10370"/>
                        <a14:foregroundMark x1="39063" y1="10370" x2="32656" y2="4630"/>
                        <a14:foregroundMark x1="32656" y1="4630" x2="26563" y2="6019"/>
                        <a14:foregroundMark x1="26563" y1="6019" x2="20885" y2="12315"/>
                        <a14:foregroundMark x1="20885" y1="12315" x2="21458" y2="24074"/>
                        <a14:foregroundMark x1="21458" y1="24074" x2="27969" y2="33241"/>
                        <a14:foregroundMark x1="21354" y1="33796" x2="29688" y2="33611"/>
                        <a14:foregroundMark x1="29688" y1="33611" x2="36042" y2="28333"/>
                        <a14:foregroundMark x1="36042" y1="28333" x2="38906" y2="18426"/>
                        <a14:foregroundMark x1="38906" y1="18426" x2="34531" y2="6389"/>
                        <a14:foregroundMark x1="34531" y1="6389" x2="24740" y2="6389"/>
                        <a14:foregroundMark x1="24740" y1="6389" x2="19583" y2="12500"/>
                        <a14:foregroundMark x1="19583" y1="12500" x2="21979" y2="25370"/>
                        <a14:foregroundMark x1="21979" y1="25370" x2="26406" y2="34815"/>
                        <a14:foregroundMark x1="25677" y1="34259" x2="33177" y2="33148"/>
                        <a14:foregroundMark x1="33177" y1="33148" x2="40625" y2="26204"/>
                        <a14:foregroundMark x1="40625" y1="26204" x2="37917" y2="12963"/>
                        <a14:foregroundMark x1="37917" y1="12963" x2="23698" y2="9352"/>
                        <a14:foregroundMark x1="23698" y1="9352" x2="21146" y2="18981"/>
                        <a14:foregroundMark x1="21146" y1="18981" x2="23021" y2="29722"/>
                        <a14:foregroundMark x1="23021" y1="29722" x2="28802" y2="34537"/>
                        <a14:foregroundMark x1="28802" y1="34537" x2="28802" y2="34537"/>
                        <a14:foregroundMark x1="25417" y1="30556" x2="33802" y2="27778"/>
                        <a14:foregroundMark x1="33802" y1="27778" x2="38802" y2="20741"/>
                        <a14:foregroundMark x1="38802" y1="20741" x2="33542" y2="11296"/>
                        <a14:foregroundMark x1="33542" y1="11296" x2="26615" y2="10833"/>
                        <a14:foregroundMark x1="26615" y1="10833" x2="22500" y2="22963"/>
                        <a14:foregroundMark x1="22500" y1="22963" x2="26146" y2="30000"/>
                        <a14:foregroundMark x1="66927" y1="91019" x2="73698" y2="89259"/>
                        <a14:foregroundMark x1="73698" y1="89259" x2="78906" y2="82315"/>
                        <a14:foregroundMark x1="78906" y1="82315" x2="78281" y2="54444"/>
                        <a14:foregroundMark x1="78281" y1="54444" x2="71302" y2="56667"/>
                        <a14:foregroundMark x1="71302" y1="56667" x2="69583" y2="90556"/>
                        <a14:foregroundMark x1="37813" y1="12037" x2="32135" y2="8056"/>
                        <a14:foregroundMark x1="32135" y1="8056" x2="26094" y2="8704"/>
                        <a14:foregroundMark x1="26094" y1="8704" x2="22708" y2="18796"/>
                        <a14:foregroundMark x1="22708" y1="18796" x2="22344" y2="29907"/>
                        <a14:foregroundMark x1="22344" y1="29907" x2="28802" y2="31944"/>
                        <a14:foregroundMark x1="28802" y1="31944" x2="35000" y2="23426"/>
                        <a14:foregroundMark x1="35000" y1="23426" x2="38073" y2="12500"/>
                        <a14:foregroundMark x1="32448" y1="14815" x2="26354" y2="18333"/>
                        <a14:foregroundMark x1="26354" y1="18333" x2="28490" y2="21019"/>
                        <a14:foregroundMark x1="68438" y1="17037" x2="73750" y2="23333"/>
                        <a14:foregroundMark x1="73750" y1="23333" x2="76875" y2="30556"/>
                        <a14:foregroundMark x1="65625" y1="13519" x2="72083" y2="13889"/>
                        <a14:foregroundMark x1="72083" y1="13889" x2="75677" y2="22870"/>
                        <a14:foregroundMark x1="75677" y1="22870" x2="76771" y2="43981"/>
                        <a14:foregroundMark x1="74479" y1="15556" x2="78177" y2="26667"/>
                        <a14:foregroundMark x1="78177" y1="26667" x2="81510" y2="50093"/>
                        <a14:foregroundMark x1="81510" y1="50093" x2="76719" y2="42500"/>
                        <a14:foregroundMark x1="76719" y1="42500" x2="73802" y2="13981"/>
                        <a14:foregroundMark x1="74479" y1="11296" x2="77604" y2="20926"/>
                        <a14:foregroundMark x1="77604" y1="20926" x2="77604" y2="21019"/>
                        <a14:foregroundMark x1="75885" y1="13241" x2="78438" y2="22037"/>
                        <a14:foregroundMark x1="63542" y1="9537" x2="72656" y2="9722"/>
                        <a14:foregroundMark x1="72656" y1="9722" x2="79010" y2="8796"/>
                        <a14:foregroundMark x1="79010" y1="8796" x2="79063" y2="43981"/>
                        <a14:foregroundMark x1="79063" y1="43981" x2="76771" y2="54259"/>
                        <a14:foregroundMark x1="76771" y1="54259" x2="77760" y2="57037"/>
                        <a14:foregroundMark x1="74063" y1="85556" x2="77031" y2="96852"/>
                        <a14:foregroundMark x1="77031" y1="96852" x2="76875" y2="99815"/>
                      </a14:backgroundRemoval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604" t="8519" r="22604"/>
          <a:stretch/>
        </p:blipFill>
        <p:spPr>
          <a:xfrm>
            <a:off x="6285267" y="1051372"/>
            <a:ext cx="4344035" cy="4079875"/>
          </a:xfrm>
          <a:prstGeom prst="rect">
            <a:avLst/>
          </a:prstGeom>
        </p:spPr>
      </p:pic>
      <p:pic>
        <p:nvPicPr>
          <p:cNvPr id="2" name="Audio Recording 23 Dec 2022 at 21:18:18">
            <a:hlinkClick r:id="" action="ppaction://media"/>
            <a:extLst>
              <a:ext uri="{FF2B5EF4-FFF2-40B4-BE49-F238E27FC236}">
                <a16:creationId xmlns:a16="http://schemas.microsoft.com/office/drawing/2014/main" id="{CB46147E-9E9B-F95F-22AC-DB4D6A98FD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960041" y="600629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4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456" y="596727"/>
            <a:ext cx="9519444" cy="500831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EA6961-AA60-DE45-8FE6-994F5B28C2CE}"/>
              </a:ext>
            </a:extLst>
          </p:cNvPr>
          <p:cNvSpPr/>
          <p:nvPr/>
        </p:nvSpPr>
        <p:spPr>
          <a:xfrm>
            <a:off x="4898529" y="3973944"/>
            <a:ext cx="2705595" cy="14041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3DDDDA-A32C-A042-AB13-9FAE1527CC10}"/>
              </a:ext>
            </a:extLst>
          </p:cNvPr>
          <p:cNvSpPr/>
          <p:nvPr/>
        </p:nvSpPr>
        <p:spPr>
          <a:xfrm>
            <a:off x="1518597" y="596726"/>
            <a:ext cx="3883581" cy="26036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A28E51B9-7E4B-BE48-8F02-7067716FF639}"/>
              </a:ext>
            </a:extLst>
          </p:cNvPr>
          <p:cNvSpPr/>
          <p:nvPr/>
        </p:nvSpPr>
        <p:spPr>
          <a:xfrm>
            <a:off x="355634" y="3706883"/>
            <a:ext cx="2673559" cy="1415740"/>
          </a:xfrm>
          <a:prstGeom prst="wedgeRectCallout">
            <a:avLst>
              <a:gd name="adj1" fmla="val 28799"/>
              <a:gd name="adj2" fmla="val -10294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Visual Fields OD: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Fair reliability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Points of depression located in superior and inferior rim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FFC510-88C3-CA44-8C40-BF94E9990B9C}"/>
              </a:ext>
            </a:extLst>
          </p:cNvPr>
          <p:cNvSpPr/>
          <p:nvPr/>
        </p:nvSpPr>
        <p:spPr>
          <a:xfrm>
            <a:off x="7182853" y="672341"/>
            <a:ext cx="3828047" cy="25280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26EC7627-0CB2-3A48-8702-D596D332CEBA}"/>
              </a:ext>
            </a:extLst>
          </p:cNvPr>
          <p:cNvSpPr/>
          <p:nvPr/>
        </p:nvSpPr>
        <p:spPr>
          <a:xfrm>
            <a:off x="9452177" y="3804072"/>
            <a:ext cx="2469361" cy="1140907"/>
          </a:xfrm>
          <a:prstGeom prst="wedgeRectCallout">
            <a:avLst>
              <a:gd name="adj1" fmla="val -20526"/>
              <a:gd name="adj2" fmla="val -12838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Visual Fields OS: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Fair reliability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Points of depression centrally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78F35FBE-7E57-2047-87F9-3B5ABE451084}"/>
              </a:ext>
            </a:extLst>
          </p:cNvPr>
          <p:cNvSpPr/>
          <p:nvPr/>
        </p:nvSpPr>
        <p:spPr>
          <a:xfrm>
            <a:off x="6063179" y="1385726"/>
            <a:ext cx="2599266" cy="2205809"/>
          </a:xfrm>
          <a:prstGeom prst="wedgeRectCallout">
            <a:avLst>
              <a:gd name="adj1" fmla="val -43436"/>
              <a:gd name="adj2" fmla="val 8164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Average </a:t>
            </a:r>
            <a:r>
              <a:rPr lang="en-GB" b="1" dirty="0" err="1">
                <a:solidFill>
                  <a:schemeClr val="tx1"/>
                </a:solidFill>
              </a:rPr>
              <a:t>pRNFL</a:t>
            </a:r>
            <a:r>
              <a:rPr lang="en-GB" b="1" dirty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OD – 101 microns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OS – 94 microns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Average macular GC-IPL: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OD – 80 microns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OS – 69 microns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Audio Recording 23 Dec 2022 at 21:26:01">
            <a:hlinkClick r:id="" action="ppaction://media"/>
            <a:extLst>
              <a:ext uri="{FF2B5EF4-FFF2-40B4-BE49-F238E27FC236}">
                <a16:creationId xmlns:a16="http://schemas.microsoft.com/office/drawing/2014/main" id="{BE40606D-D067-416C-5DE4-EA0D7226EC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0900" y="585487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4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44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1" animBg="1"/>
      <p:bldP spid="6" grpId="2" animBg="1"/>
      <p:bldP spid="6" grpId="3" animBg="1"/>
      <p:bldP spid="7" grpId="1" animBg="1"/>
      <p:bldP spid="7" grpId="2" animBg="1"/>
      <p:bldP spid="9" grpId="0" animBg="1"/>
      <p:bldP spid="9" grpId="1" animBg="1"/>
      <p:bldP spid="8" grpId="1" animBg="1"/>
      <p:bldP spid="8" grpId="2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644-4660-2444-98F2-E3E55A765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72446" cy="1325563"/>
          </a:xfrm>
        </p:spPr>
        <p:txBody>
          <a:bodyPr>
            <a:normAutofit/>
          </a:bodyPr>
          <a:lstStyle/>
          <a:p>
            <a:r>
              <a:rPr lang="en-US" dirty="0"/>
              <a:t>Patient was Subsequently Reviewed in Neuro-Ophthalmology Clinic: 4 weeks later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8F106-DCAD-9045-B89C-534B53EAF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910" y="1835640"/>
            <a:ext cx="4651492" cy="3820766"/>
          </a:xfrm>
        </p:spPr>
        <p:txBody>
          <a:bodyPr/>
          <a:lstStyle/>
          <a:p>
            <a:r>
              <a:rPr lang="en-US" dirty="0"/>
              <a:t>Headache and puffy eyelid had self-resolved without intervention or treatment.</a:t>
            </a:r>
          </a:p>
          <a:p>
            <a:r>
              <a:rPr lang="en-US" dirty="0"/>
              <a:t>Reported no ongoing vision problems.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316139" y="2072757"/>
            <a:ext cx="5271023" cy="42317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 Eye Exam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BCVA: Right 20/15; Left 20/15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Colour Vision (Ishihara Plates): 15/15 bilaterally, no red desaturation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Pupils: normal pupil examination, including no APDs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Eye movements: full, no associated pain or double vision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Anterior segment: normal bilaterally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IOP not checked – patient unwilling</a:t>
            </a:r>
          </a:p>
        </p:txBody>
      </p:sp>
      <p:pic>
        <p:nvPicPr>
          <p:cNvPr id="4" name="Audio Recording 23 Dec 2022 at 21:29:04">
            <a:hlinkClick r:id="" action="ppaction://media"/>
            <a:extLst>
              <a:ext uri="{FF2B5EF4-FFF2-40B4-BE49-F238E27FC236}">
                <a16:creationId xmlns:a16="http://schemas.microsoft.com/office/drawing/2014/main" id="{85B1C15E-02BF-114F-6AE5-6FA0BB8D14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80762" y="58737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7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2365" y="590548"/>
            <a:ext cx="4991100" cy="48951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159" y="590547"/>
            <a:ext cx="4962477" cy="48951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342365" y="4089114"/>
            <a:ext cx="3426860" cy="13965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26EC7627-0CB2-3A48-8702-D596D332CEBA}"/>
              </a:ext>
            </a:extLst>
          </p:cNvPr>
          <p:cNvSpPr/>
          <p:nvPr/>
        </p:nvSpPr>
        <p:spPr>
          <a:xfrm>
            <a:off x="5107684" y="1985546"/>
            <a:ext cx="2469361" cy="1140907"/>
          </a:xfrm>
          <a:prstGeom prst="wedgeRectCallout">
            <a:avLst>
              <a:gd name="adj1" fmla="val 32945"/>
              <a:gd name="adj2" fmla="val 13228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Visual Fields OS: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Good reliability</a:t>
            </a:r>
          </a:p>
          <a:p>
            <a:pPr algn="ctr"/>
            <a:r>
              <a:rPr lang="en-GB" dirty="0" err="1">
                <a:solidFill>
                  <a:schemeClr val="tx1"/>
                </a:solidFill>
              </a:rPr>
              <a:t>Scotomatous</a:t>
            </a:r>
            <a:r>
              <a:rPr lang="en-GB" dirty="0">
                <a:solidFill>
                  <a:schemeClr val="tx1"/>
                </a:solidFill>
              </a:rPr>
              <a:t> defect worse </a:t>
            </a:r>
            <a:r>
              <a:rPr lang="en-GB" dirty="0" err="1">
                <a:solidFill>
                  <a:schemeClr val="tx1"/>
                </a:solidFill>
              </a:rPr>
              <a:t>inferonasally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7" name="Audio Recording 24 Dec 2022 at 09:55:00">
            <a:hlinkClick r:id="" action="ppaction://media"/>
            <a:extLst>
              <a:ext uri="{FF2B5EF4-FFF2-40B4-BE49-F238E27FC236}">
                <a16:creationId xmlns:a16="http://schemas.microsoft.com/office/drawing/2014/main" id="{23EC6357-25CB-9FAB-1823-F80EAFD449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33138" y="58610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1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7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7858" y="884902"/>
            <a:ext cx="4572012" cy="44134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2208" y="884902"/>
            <a:ext cx="4669586" cy="4413455"/>
          </a:xfrm>
          <a:prstGeom prst="rect">
            <a:avLst/>
          </a:prstGeom>
        </p:spPr>
      </p:pic>
      <p:pic>
        <p:nvPicPr>
          <p:cNvPr id="2" name="Audio Recording 23 Dec 2022 at 21:34:50">
            <a:hlinkClick r:id="" action="ppaction://media"/>
            <a:extLst>
              <a:ext uri="{FF2B5EF4-FFF2-40B4-BE49-F238E27FC236}">
                <a16:creationId xmlns:a16="http://schemas.microsoft.com/office/drawing/2014/main" id="{068DCCB9-81A5-2079-E294-099E08A72E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57734" y="58047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2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F0ADD-BDC0-E54E-A1AC-DBE6FD261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63823"/>
            <a:ext cx="10515600" cy="2852737"/>
          </a:xfrm>
        </p:spPr>
        <p:txBody>
          <a:bodyPr>
            <a:normAutofit/>
          </a:bodyPr>
          <a:lstStyle/>
          <a:p>
            <a:r>
              <a:rPr lang="en-US" sz="3600" b="0" dirty="0"/>
              <a:t>Does the patient have swollen optic nerves?</a:t>
            </a:r>
            <a:br>
              <a:rPr lang="en-US" sz="3600" b="0" dirty="0"/>
            </a:br>
            <a:br>
              <a:rPr lang="en-US" sz="3600" b="0" dirty="0"/>
            </a:br>
            <a:r>
              <a:rPr lang="en-US" sz="3600" b="0" dirty="0"/>
              <a:t>What is the abnormality on ophthalmic imaging?</a:t>
            </a:r>
          </a:p>
        </p:txBody>
      </p:sp>
      <p:pic>
        <p:nvPicPr>
          <p:cNvPr id="3" name="Audio Recording 23 Dec 2022 at 21:39:25">
            <a:hlinkClick r:id="" action="ppaction://media"/>
            <a:extLst>
              <a:ext uri="{FF2B5EF4-FFF2-40B4-BE49-F238E27FC236}">
                <a16:creationId xmlns:a16="http://schemas.microsoft.com/office/drawing/2014/main" id="{0031FE4F-092B-5B0D-4DE7-A7ECDDE0C0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1050" y="57574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7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3329" y="701424"/>
            <a:ext cx="9881419" cy="5425093"/>
          </a:xfrm>
          <a:prstGeom prst="rect">
            <a:avLst/>
          </a:prstGeom>
        </p:spPr>
      </p:pic>
      <p:sp>
        <p:nvSpPr>
          <p:cNvPr id="4" name="Rectangular Callout 3">
            <a:extLst>
              <a:ext uri="{FF2B5EF4-FFF2-40B4-BE49-F238E27FC236}">
                <a16:creationId xmlns:a16="http://schemas.microsoft.com/office/drawing/2014/main" id="{4C7A0F8E-2D69-3345-9394-39878B92BAAD}"/>
              </a:ext>
            </a:extLst>
          </p:cNvPr>
          <p:cNvSpPr/>
          <p:nvPr/>
        </p:nvSpPr>
        <p:spPr>
          <a:xfrm>
            <a:off x="7847245" y="5249867"/>
            <a:ext cx="2594835" cy="1133062"/>
          </a:xfrm>
          <a:prstGeom prst="wedgeRectCallout">
            <a:avLst>
              <a:gd name="adj1" fmla="val 61909"/>
              <a:gd name="adj2" fmla="val -11699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OCT analysis </a:t>
            </a:r>
            <a:r>
              <a:rPr lang="en-GB" dirty="0">
                <a:solidFill>
                  <a:schemeClr val="tx1"/>
                </a:solidFill>
              </a:rPr>
              <a:t>of the RNFL shows </a:t>
            </a:r>
            <a:r>
              <a:rPr lang="en-GB" b="1" dirty="0">
                <a:solidFill>
                  <a:schemeClr val="tx1"/>
                </a:solidFill>
              </a:rPr>
              <a:t>thinning</a:t>
            </a:r>
            <a:r>
              <a:rPr lang="en-GB" dirty="0">
                <a:solidFill>
                  <a:schemeClr val="tx1"/>
                </a:solidFill>
              </a:rPr>
              <a:t> of the left temporal and inferior quadrants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F2E60D6-B6A6-8144-9AB3-2046725B500A}"/>
              </a:ext>
            </a:extLst>
          </p:cNvPr>
          <p:cNvCxnSpPr>
            <a:cxnSpLocks/>
          </p:cNvCxnSpPr>
          <p:nvPr/>
        </p:nvCxnSpPr>
        <p:spPr>
          <a:xfrm flipH="1">
            <a:off x="7343982" y="5188226"/>
            <a:ext cx="407349" cy="318053"/>
          </a:xfrm>
          <a:prstGeom prst="straightConnector1">
            <a:avLst/>
          </a:prstGeom>
          <a:ln w="3810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0ADD792-49E1-504C-9A04-05B4D04958A2}"/>
              </a:ext>
            </a:extLst>
          </p:cNvPr>
          <p:cNvCxnSpPr>
            <a:cxnSpLocks/>
          </p:cNvCxnSpPr>
          <p:nvPr/>
        </p:nvCxnSpPr>
        <p:spPr>
          <a:xfrm flipV="1">
            <a:off x="7377888" y="3750318"/>
            <a:ext cx="109176" cy="452877"/>
          </a:xfrm>
          <a:prstGeom prst="straightConnector1">
            <a:avLst/>
          </a:prstGeom>
          <a:ln w="3810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707380" y="563880"/>
            <a:ext cx="1478280" cy="426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Audio Recording 8 Jan 2023 at 21:21:08">
            <a:hlinkClick r:id="" action="ppaction://media"/>
            <a:extLst>
              <a:ext uri="{FF2B5EF4-FFF2-40B4-BE49-F238E27FC236}">
                <a16:creationId xmlns:a16="http://schemas.microsoft.com/office/drawing/2014/main" id="{F702EA58-BF90-7848-AD1A-37A77D4DF8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33282" y="60023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4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8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7116" y="398473"/>
            <a:ext cx="9047084" cy="5754677"/>
          </a:xfrm>
          <a:prstGeom prst="rect">
            <a:avLst/>
          </a:prstGeom>
        </p:spPr>
      </p:pic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F2604678-2AC2-8242-9765-D823CB18FC69}"/>
              </a:ext>
            </a:extLst>
          </p:cNvPr>
          <p:cNvSpPr/>
          <p:nvPr/>
        </p:nvSpPr>
        <p:spPr>
          <a:xfrm>
            <a:off x="9032762" y="2594112"/>
            <a:ext cx="2616476" cy="1669774"/>
          </a:xfrm>
          <a:prstGeom prst="wedgeRectCallout">
            <a:avLst>
              <a:gd name="adj1" fmla="val -103403"/>
              <a:gd name="adj2" fmla="val -111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OCT acquired GC-IPL </a:t>
            </a:r>
            <a:r>
              <a:rPr lang="en-GB" dirty="0">
                <a:solidFill>
                  <a:schemeClr val="tx1"/>
                </a:solidFill>
              </a:rPr>
              <a:t>thickness measurements corroborate with RNFL imaging – apparent thinning on the left side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1C76CA8-661C-7A40-A717-DD188339089C}"/>
              </a:ext>
            </a:extLst>
          </p:cNvPr>
          <p:cNvCxnSpPr>
            <a:cxnSpLocks/>
          </p:cNvCxnSpPr>
          <p:nvPr/>
        </p:nvCxnSpPr>
        <p:spPr>
          <a:xfrm flipH="1" flipV="1">
            <a:off x="10291800" y="1748062"/>
            <a:ext cx="250799" cy="322038"/>
          </a:xfrm>
          <a:prstGeom prst="straightConnector1">
            <a:avLst/>
          </a:prstGeom>
          <a:ln w="3810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7CAAD62E-0C57-7C48-A8C0-44E597B334CF}"/>
              </a:ext>
            </a:extLst>
          </p:cNvPr>
          <p:cNvSpPr/>
          <p:nvPr/>
        </p:nvSpPr>
        <p:spPr>
          <a:xfrm>
            <a:off x="6730202" y="3122615"/>
            <a:ext cx="870748" cy="8040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udio Recording 8 Jan 2023 at 21:23:34">
            <a:hlinkClick r:id="" action="ppaction://media"/>
            <a:extLst>
              <a:ext uri="{FF2B5EF4-FFF2-40B4-BE49-F238E27FC236}">
                <a16:creationId xmlns:a16="http://schemas.microsoft.com/office/drawing/2014/main" id="{F2923F50-5CA3-D245-9CAC-0E1D0B7242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42838" y="59229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6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1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1" animBg="1"/>
      <p:bldP spid="6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2858-8DFC-0541-B603-7FA35F5D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Beware Automated OCT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C955F-9ABC-2848-8850-ACEC978DA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502598" cy="3820766"/>
          </a:xfrm>
        </p:spPr>
        <p:txBody>
          <a:bodyPr>
            <a:noAutofit/>
          </a:bodyPr>
          <a:lstStyle/>
          <a:p>
            <a:r>
              <a:rPr lang="en-US" sz="2400" dirty="0"/>
              <a:t>OCT reports grade thickness measurements based on normative data for the adult population.</a:t>
            </a:r>
          </a:p>
          <a:p>
            <a:r>
              <a:rPr lang="en-US" sz="2400" dirty="0"/>
              <a:t>OCT reports do not consider normative data for pediatric patients.</a:t>
            </a:r>
          </a:p>
          <a:p>
            <a:r>
              <a:rPr lang="en-US" sz="2400" dirty="0"/>
              <a:t>Kneejerk reaction: </a:t>
            </a:r>
            <a:r>
              <a:rPr lang="en-US" sz="2400" dirty="0">
                <a:solidFill>
                  <a:schemeClr val="bg1"/>
                </a:solidFill>
                <a:highlight>
                  <a:srgbClr val="C0C0C0"/>
                </a:highlight>
              </a:rPr>
              <a:t>white = thickened!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68D64976-A092-C944-AA45-067CAA1179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735" y="2043239"/>
            <a:ext cx="4428065" cy="27715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72876D-B193-9345-8EB5-C0F8A1260F41}"/>
              </a:ext>
            </a:extLst>
          </p:cNvPr>
          <p:cNvSpPr/>
          <p:nvPr/>
        </p:nvSpPr>
        <p:spPr>
          <a:xfrm>
            <a:off x="7086599" y="4353328"/>
            <a:ext cx="3924299" cy="46143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74E8806-FD60-9C45-B911-C7B51FFCAED8}"/>
              </a:ext>
            </a:extLst>
          </p:cNvPr>
          <p:cNvCxnSpPr>
            <a:cxnSpLocks/>
          </p:cNvCxnSpPr>
          <p:nvPr/>
        </p:nvCxnSpPr>
        <p:spPr>
          <a:xfrm flipV="1">
            <a:off x="6130119" y="2497541"/>
            <a:ext cx="1280615" cy="2469621"/>
          </a:xfrm>
          <a:prstGeom prst="straightConnector1">
            <a:avLst/>
          </a:prstGeom>
          <a:ln w="38100">
            <a:solidFill>
              <a:srgbClr val="FFA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1F938F5-4A52-4043-B6FE-8F2179B7CE61}"/>
              </a:ext>
            </a:extLst>
          </p:cNvPr>
          <p:cNvCxnSpPr>
            <a:cxnSpLocks/>
          </p:cNvCxnSpPr>
          <p:nvPr/>
        </p:nvCxnSpPr>
        <p:spPr>
          <a:xfrm flipV="1">
            <a:off x="6130119" y="3971499"/>
            <a:ext cx="1144138" cy="99566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02AAF50-8D79-DF42-AD6F-399AEB4D1D3B}"/>
              </a:ext>
            </a:extLst>
          </p:cNvPr>
          <p:cNvCxnSpPr>
            <a:cxnSpLocks/>
          </p:cNvCxnSpPr>
          <p:nvPr/>
        </p:nvCxnSpPr>
        <p:spPr>
          <a:xfrm flipV="1">
            <a:off x="6130119" y="3971499"/>
            <a:ext cx="4283123" cy="99566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6E8480B-8C1C-B145-B5FD-4389E0E17B3B}"/>
              </a:ext>
            </a:extLst>
          </p:cNvPr>
          <p:cNvCxnSpPr>
            <a:cxnSpLocks/>
          </p:cNvCxnSpPr>
          <p:nvPr/>
        </p:nvCxnSpPr>
        <p:spPr>
          <a:xfrm flipV="1">
            <a:off x="6130119" y="2497540"/>
            <a:ext cx="4378657" cy="2469622"/>
          </a:xfrm>
          <a:prstGeom prst="straightConnector1">
            <a:avLst/>
          </a:prstGeom>
          <a:ln w="38100">
            <a:solidFill>
              <a:srgbClr val="FFAD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A7FB777-A754-F44E-95BB-620EC9D55761}"/>
              </a:ext>
            </a:extLst>
          </p:cNvPr>
          <p:cNvSpPr txBox="1"/>
          <p:nvPr/>
        </p:nvSpPr>
        <p:spPr>
          <a:xfrm>
            <a:off x="3002508" y="4941323"/>
            <a:ext cx="85560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However</a:t>
            </a:r>
            <a:r>
              <a:rPr lang="en-US" dirty="0"/>
              <a:t>, there is an</a:t>
            </a:r>
            <a:r>
              <a:rPr lang="en-US" b="1" dirty="0"/>
              <a:t> </a:t>
            </a:r>
            <a:r>
              <a:rPr lang="en-US" dirty="0">
                <a:highlight>
                  <a:srgbClr val="00FF00"/>
                </a:highlight>
              </a:rPr>
              <a:t>apparent asymmetry </a:t>
            </a:r>
            <a:r>
              <a:rPr lang="en-US" dirty="0"/>
              <a:t>of RNFL and GC-IPL with thinning of left sided RNFL + GC-IPL.</a:t>
            </a:r>
          </a:p>
          <a:p>
            <a:r>
              <a:rPr lang="en-US" dirty="0"/>
              <a:t>This asymmetry is more than would be expected for physiological inter-eye difference.</a:t>
            </a:r>
          </a:p>
          <a:p>
            <a:r>
              <a:rPr lang="en-US" sz="2000" dirty="0">
                <a:highlight>
                  <a:srgbClr val="00FF00"/>
                </a:highlight>
              </a:rPr>
              <a:t>Findings suggest a </a:t>
            </a:r>
            <a:r>
              <a:rPr lang="en-US" sz="2000" b="1" dirty="0">
                <a:highlight>
                  <a:srgbClr val="00FF00"/>
                </a:highlight>
              </a:rPr>
              <a:t>left optic neuropathy.</a:t>
            </a:r>
          </a:p>
        </p:txBody>
      </p:sp>
      <p:pic>
        <p:nvPicPr>
          <p:cNvPr id="6" name="Audio Recording 23 Dec 2022 at 21:51:46">
            <a:hlinkClick r:id="" action="ppaction://media"/>
            <a:extLst>
              <a:ext uri="{FF2B5EF4-FFF2-40B4-BE49-F238E27FC236}">
                <a16:creationId xmlns:a16="http://schemas.microsoft.com/office/drawing/2014/main" id="{35C87670-2C73-523B-78E2-0A6B5CCFC9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52188" y="597224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5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29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5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B3127-E856-CE49-964A-9A58BC99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is the Cause of Left Optic Neuropathy in this Patient?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FB6D1-0764-D54E-A909-A3DD594EF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849287"/>
            <a:ext cx="9866243" cy="3820766"/>
          </a:xfrm>
        </p:spPr>
        <p:txBody>
          <a:bodyPr/>
          <a:lstStyle/>
          <a:p>
            <a:r>
              <a:rPr lang="en-US" dirty="0"/>
              <a:t>Past Medical History:</a:t>
            </a:r>
          </a:p>
          <a:p>
            <a:pPr lvl="1"/>
            <a:r>
              <a:rPr lang="en-US" dirty="0"/>
              <a:t>Multiple intracranial aneurysms </a:t>
            </a:r>
          </a:p>
          <a:p>
            <a:pPr lvl="2"/>
            <a:r>
              <a:rPr lang="en-US" dirty="0"/>
              <a:t>Right </a:t>
            </a:r>
            <a:r>
              <a:rPr lang="en-US" dirty="0" err="1"/>
              <a:t>supraclinoid</a:t>
            </a:r>
            <a:r>
              <a:rPr lang="en-US" dirty="0"/>
              <a:t>, left ICA, bilateral PCA</a:t>
            </a:r>
          </a:p>
          <a:p>
            <a:pPr lvl="1"/>
            <a:r>
              <a:rPr lang="en-US" dirty="0"/>
              <a:t>Raised BMI</a:t>
            </a:r>
          </a:p>
          <a:p>
            <a:pPr lvl="1"/>
            <a:r>
              <a:rPr lang="en-US" dirty="0"/>
              <a:t>Autistic spectrum disorder</a:t>
            </a:r>
          </a:p>
          <a:p>
            <a:pPr lvl="1"/>
            <a:r>
              <a:rPr lang="en-US" dirty="0"/>
              <a:t>Mixed anxiety/depression</a:t>
            </a:r>
          </a:p>
          <a:p>
            <a:pPr lvl="1"/>
            <a:r>
              <a:rPr lang="en-US" dirty="0"/>
              <a:t>Hypermobility</a:t>
            </a:r>
          </a:p>
          <a:p>
            <a:pPr lvl="1"/>
            <a:r>
              <a:rPr lang="en-US" dirty="0"/>
              <a:t>Genetic testing ongoing at present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E0F8AE-8CD7-2248-9796-C55823E442E2}"/>
              </a:ext>
            </a:extLst>
          </p:cNvPr>
          <p:cNvSpPr/>
          <p:nvPr/>
        </p:nvSpPr>
        <p:spPr>
          <a:xfrm>
            <a:off x="4821071" y="2674653"/>
            <a:ext cx="992875" cy="3551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Recording 23 Dec 2022 at 21:53:37">
            <a:hlinkClick r:id="" action="ppaction://media"/>
            <a:extLst>
              <a:ext uri="{FF2B5EF4-FFF2-40B4-BE49-F238E27FC236}">
                <a16:creationId xmlns:a16="http://schemas.microsoft.com/office/drawing/2014/main" id="{CA663E45-847F-DDB8-5BC0-5EA37BDB4B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2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98323-49DE-0249-A59E-D2B91A660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A6856-14EC-1D41-9694-5A5A70914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Left ICA blow-out aneurysm extending into left orbit: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C4ABF3-6DEA-C743-95E5-5490E3F5FBEC}"/>
              </a:ext>
            </a:extLst>
          </p:cNvPr>
          <p:cNvGrpSpPr/>
          <p:nvPr/>
        </p:nvGrpSpPr>
        <p:grpSpPr>
          <a:xfrm>
            <a:off x="177465" y="2816935"/>
            <a:ext cx="11845612" cy="2097675"/>
            <a:chOff x="120315" y="2816935"/>
            <a:chExt cx="11845612" cy="2097675"/>
          </a:xfrm>
        </p:grpSpPr>
        <p:sp>
          <p:nvSpPr>
            <p:cNvPr id="6" name="Chevron 5">
              <a:extLst>
                <a:ext uri="{FF2B5EF4-FFF2-40B4-BE49-F238E27FC236}">
                  <a16:creationId xmlns:a16="http://schemas.microsoft.com/office/drawing/2014/main" id="{A6B1FEE1-49E3-C446-9B38-5954D4942D0F}"/>
                </a:ext>
              </a:extLst>
            </p:cNvPr>
            <p:cNvSpPr/>
            <p:nvPr/>
          </p:nvSpPr>
          <p:spPr>
            <a:xfrm>
              <a:off x="120315" y="2816937"/>
              <a:ext cx="4138864" cy="2097673"/>
            </a:xfrm>
            <a:prstGeom prst="chevron">
              <a:avLst>
                <a:gd name="adj" fmla="val 27057"/>
              </a:avLst>
            </a:prstGeom>
            <a:solidFill>
              <a:srgbClr val="62B5B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48000" rIns="0" bIns="216000" rtlCol="0" anchor="ctr"/>
            <a:lstStyle/>
            <a:p>
              <a:pPr lvl="1"/>
              <a:r>
                <a:rPr lang="en-US" b="1" dirty="0">
                  <a:solidFill>
                    <a:schemeClr val="tx1"/>
                  </a:solidFill>
                </a:rPr>
                <a:t>September 2019:</a:t>
              </a:r>
            </a:p>
            <a:p>
              <a:pPr lvl="1"/>
              <a:r>
                <a:rPr lang="en-US" sz="1600" dirty="0">
                  <a:solidFill>
                    <a:schemeClr val="tx1"/>
                  </a:solidFill>
                </a:rPr>
                <a:t>- Presented with headaches after falling from a horse</a:t>
              </a:r>
            </a:p>
            <a:p>
              <a:pPr lvl="1"/>
              <a:r>
                <a:rPr lang="en-US" sz="1600" dirty="0">
                  <a:solidFill>
                    <a:schemeClr val="tx1"/>
                  </a:solidFill>
                </a:rPr>
                <a:t>- MRA found ICA aneurysm associated with mild compressive left optic neuropathy</a:t>
              </a:r>
            </a:p>
            <a:p>
              <a:pPr lvl="1"/>
              <a:r>
                <a:rPr lang="en-US" sz="1600" dirty="0">
                  <a:solidFill>
                    <a:schemeClr val="tx1"/>
                  </a:solidFill>
                </a:rPr>
                <a:t>- Stented and coiled</a:t>
              </a:r>
            </a:p>
            <a:p>
              <a:pPr algn="ctr"/>
              <a:endParaRPr lang="en-US" sz="1600" dirty="0">
                <a:solidFill>
                  <a:schemeClr val="tx1"/>
                </a:solidFill>
              </a:endParaRPr>
            </a:p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" name="Chevron 8">
              <a:extLst>
                <a:ext uri="{FF2B5EF4-FFF2-40B4-BE49-F238E27FC236}">
                  <a16:creationId xmlns:a16="http://schemas.microsoft.com/office/drawing/2014/main" id="{2B226247-C159-4E4C-AE85-A4BAD6C1F297}"/>
                </a:ext>
              </a:extLst>
            </p:cNvPr>
            <p:cNvSpPr/>
            <p:nvPr/>
          </p:nvSpPr>
          <p:spPr>
            <a:xfrm>
              <a:off x="3981849" y="2816936"/>
              <a:ext cx="4138864" cy="2097673"/>
            </a:xfrm>
            <a:prstGeom prst="chevron">
              <a:avLst>
                <a:gd name="adj" fmla="val 27057"/>
              </a:avLst>
            </a:prstGeom>
            <a:solidFill>
              <a:srgbClr val="62B5B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16000" rtlCol="0" anchor="ctr"/>
            <a:lstStyle/>
            <a:p>
              <a:pPr lvl="2"/>
              <a:endParaRPr lang="en-US" dirty="0">
                <a:solidFill>
                  <a:schemeClr val="tx1"/>
                </a:solidFill>
              </a:endParaRPr>
            </a:p>
            <a:p>
              <a:pPr lvl="1"/>
              <a:r>
                <a:rPr lang="en-US" b="1" dirty="0">
                  <a:solidFill>
                    <a:schemeClr val="tx1"/>
                  </a:solidFill>
                </a:rPr>
                <a:t>May 2020:</a:t>
              </a:r>
            </a:p>
            <a:p>
              <a:pPr lvl="1"/>
              <a:r>
                <a:rPr lang="en-US" sz="1600" dirty="0">
                  <a:solidFill>
                    <a:schemeClr val="tx1"/>
                  </a:solidFill>
                </a:rPr>
                <a:t>- Giant cortico-ophthalmic aneurysm treated with stent and partial coiling but unsuccessful</a:t>
              </a:r>
            </a:p>
            <a:p>
              <a:pPr lvl="1"/>
              <a:r>
                <a:rPr lang="en-US" sz="1600" dirty="0">
                  <a:solidFill>
                    <a:schemeClr val="tx1"/>
                  </a:solidFill>
                </a:rPr>
                <a:t>- Second stage treatment – placement of second braided stent</a:t>
              </a:r>
            </a:p>
          </p:txBody>
        </p:sp>
        <p:sp>
          <p:nvSpPr>
            <p:cNvPr id="10" name="Chevron 9">
              <a:extLst>
                <a:ext uri="{FF2B5EF4-FFF2-40B4-BE49-F238E27FC236}">
                  <a16:creationId xmlns:a16="http://schemas.microsoft.com/office/drawing/2014/main" id="{AE24D6D7-57CD-1146-8F07-6A4870ABA155}"/>
                </a:ext>
              </a:extLst>
            </p:cNvPr>
            <p:cNvSpPr/>
            <p:nvPr/>
          </p:nvSpPr>
          <p:spPr>
            <a:xfrm>
              <a:off x="7827063" y="2816935"/>
              <a:ext cx="4138864" cy="2097673"/>
            </a:xfrm>
            <a:prstGeom prst="chevron">
              <a:avLst>
                <a:gd name="adj" fmla="val 27057"/>
              </a:avLst>
            </a:prstGeom>
            <a:solidFill>
              <a:srgbClr val="62B5B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16000" rtlCol="0" anchor="ctr"/>
            <a:lstStyle/>
            <a:p>
              <a:pPr lvl="1"/>
              <a:r>
                <a:rPr lang="en-US" sz="2000" b="1" dirty="0">
                  <a:solidFill>
                    <a:schemeClr val="tx1"/>
                  </a:solidFill>
                </a:rPr>
                <a:t>June 2021:</a:t>
              </a:r>
            </a:p>
            <a:p>
              <a:pPr lvl="1"/>
              <a:r>
                <a:rPr lang="en-US" dirty="0">
                  <a:solidFill>
                    <a:schemeClr val="tx1"/>
                  </a:solidFill>
                </a:rPr>
                <a:t>- Insertion of flow diverter, successful with no further compression of the left optic nerve</a:t>
              </a:r>
            </a:p>
          </p:txBody>
        </p:sp>
      </p:grpSp>
      <p:pic>
        <p:nvPicPr>
          <p:cNvPr id="4" name="Audio Recording 23 Dec 2022 at 22:03:06">
            <a:hlinkClick r:id="" action="ppaction://media"/>
            <a:extLst>
              <a:ext uri="{FF2B5EF4-FFF2-40B4-BE49-F238E27FC236}">
                <a16:creationId xmlns:a16="http://schemas.microsoft.com/office/drawing/2014/main" id="{5A02DF43-9D0C-9BDC-A8BA-D14D4CD6F1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6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2528" y="329307"/>
            <a:ext cx="5772018" cy="29206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7495" y="3454998"/>
            <a:ext cx="4523741" cy="2775931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B85CA7EE-E99E-AE40-8DAE-E31D0195A6C9}"/>
              </a:ext>
            </a:extLst>
          </p:cNvPr>
          <p:cNvSpPr/>
          <p:nvPr/>
        </p:nvSpPr>
        <p:spPr>
          <a:xfrm rot="18205412">
            <a:off x="5117492" y="5455570"/>
            <a:ext cx="1665943" cy="367821"/>
          </a:xfrm>
          <a:prstGeom prst="rightArrow">
            <a:avLst>
              <a:gd name="adj1" fmla="val 50000"/>
              <a:gd name="adj2" fmla="val 41459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3A0E6EFB-F9C9-214F-A851-E7D9C98578E3}"/>
              </a:ext>
            </a:extLst>
          </p:cNvPr>
          <p:cNvSpPr/>
          <p:nvPr/>
        </p:nvSpPr>
        <p:spPr>
          <a:xfrm rot="13509854">
            <a:off x="6482539" y="2155677"/>
            <a:ext cx="1134534" cy="245533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Audio Recording 23 Dec 2022 at 22:53:40">
            <a:hlinkClick r:id="" action="ppaction://media"/>
            <a:extLst>
              <a:ext uri="{FF2B5EF4-FFF2-40B4-BE49-F238E27FC236}">
                <a16:creationId xmlns:a16="http://schemas.microsoft.com/office/drawing/2014/main" id="{B8C42255-BFA8-6ACF-A259-565BD05C73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80750" y="60295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5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4597" y="1042756"/>
            <a:ext cx="6142805" cy="4772487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203C1280-F754-2C4A-8C4A-D68D58B5E306}"/>
              </a:ext>
            </a:extLst>
          </p:cNvPr>
          <p:cNvSpPr/>
          <p:nvPr/>
        </p:nvSpPr>
        <p:spPr>
          <a:xfrm rot="13509854">
            <a:off x="6468252" y="3891362"/>
            <a:ext cx="1134534" cy="245533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Recording 23 Dec 2022 at 22:55:23">
            <a:hlinkClick r:id="" action="ppaction://media"/>
            <a:extLst>
              <a:ext uri="{FF2B5EF4-FFF2-40B4-BE49-F238E27FC236}">
                <a16:creationId xmlns:a16="http://schemas.microsoft.com/office/drawing/2014/main" id="{62F58739-6158-DD91-08EF-EB72AD739C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236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3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5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9C258-1618-094A-9A80-CF453CD4E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Ultimate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B17F0-3587-5C44-A416-BFA3B12CC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ighlight>
                  <a:srgbClr val="00FF00"/>
                </a:highlight>
              </a:rPr>
              <a:t>Unilateral compressive optic neuropathy.</a:t>
            </a:r>
          </a:p>
          <a:p>
            <a:pPr lvl="1"/>
            <a:r>
              <a:rPr lang="en-US" dirty="0"/>
              <a:t>Aneurysmal etiology</a:t>
            </a:r>
            <a:endParaRPr lang="en-US" dirty="0">
              <a:highlight>
                <a:srgbClr val="00FF00"/>
              </a:highlight>
            </a:endParaRPr>
          </a:p>
          <a:p>
            <a:r>
              <a:rPr lang="en-US" dirty="0"/>
              <a:t>Manifesting with asymmetrical OCT measurements.</a:t>
            </a:r>
          </a:p>
          <a:p>
            <a:pPr lvl="1"/>
            <a:r>
              <a:rPr lang="en-US" dirty="0"/>
              <a:t>Mild RNFL and GC-IPL loss in the left eye.</a:t>
            </a:r>
          </a:p>
          <a:p>
            <a:r>
              <a:rPr lang="en-US" dirty="0"/>
              <a:t>Left visual field mildly impaired but otherwise excellent visual acuity and color vision.</a:t>
            </a:r>
          </a:p>
          <a:p>
            <a:r>
              <a:rPr lang="en-US" dirty="0"/>
              <a:t>No evidence of ongoing compression on MRI.</a:t>
            </a:r>
          </a:p>
        </p:txBody>
      </p:sp>
      <p:pic>
        <p:nvPicPr>
          <p:cNvPr id="5" name="Audio Recording 8 Jan 2023 at 21:27:05">
            <a:hlinkClick r:id="" action="ppaction://media"/>
            <a:extLst>
              <a:ext uri="{FF2B5EF4-FFF2-40B4-BE49-F238E27FC236}">
                <a16:creationId xmlns:a16="http://schemas.microsoft.com/office/drawing/2014/main" id="{3C64E1F4-BA96-08AF-3AC9-3A65372992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0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5D260-8AE8-D143-9349-267ECAD8A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patient journey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6F572A0B-E629-A14E-B8C7-659EEE4CCDFF}"/>
              </a:ext>
            </a:extLst>
          </p:cNvPr>
          <p:cNvSpPr/>
          <p:nvPr/>
        </p:nvSpPr>
        <p:spPr>
          <a:xfrm>
            <a:off x="1007042" y="1921872"/>
            <a:ext cx="2054532" cy="3014253"/>
          </a:xfrm>
          <a:prstGeom prst="rightArrow">
            <a:avLst>
              <a:gd name="adj1" fmla="val 83886"/>
              <a:gd name="adj2" fmla="val 36500"/>
            </a:avLst>
          </a:prstGeom>
          <a:solidFill>
            <a:srgbClr val="8EB0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4AE4C2-F375-C244-A1E7-0D314692ABD6}"/>
              </a:ext>
            </a:extLst>
          </p:cNvPr>
          <p:cNvSpPr txBox="1"/>
          <p:nvPr/>
        </p:nvSpPr>
        <p:spPr>
          <a:xfrm>
            <a:off x="921316" y="2843209"/>
            <a:ext cx="2005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September 2019: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Left ICA aneurysm diagnosed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Stented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11D9CE7-8773-0B4E-B213-88FA965DDD8F}"/>
              </a:ext>
            </a:extLst>
          </p:cNvPr>
          <p:cNvSpPr/>
          <p:nvPr/>
        </p:nvSpPr>
        <p:spPr>
          <a:xfrm>
            <a:off x="3061574" y="1921871"/>
            <a:ext cx="2054532" cy="3014253"/>
          </a:xfrm>
          <a:prstGeom prst="rightArrow">
            <a:avLst>
              <a:gd name="adj1" fmla="val 83886"/>
              <a:gd name="adj2" fmla="val 365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28DDF2-4A3D-5445-86FB-8B5136EF3B41}"/>
              </a:ext>
            </a:extLst>
          </p:cNvPr>
          <p:cNvSpPr txBox="1"/>
          <p:nvPr/>
        </p:nvSpPr>
        <p:spPr>
          <a:xfrm>
            <a:off x="2984188" y="2971980"/>
            <a:ext cx="2005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May 2020: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Second stent inserted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1CBA3899-A976-4049-997B-D0A47D600FD0}"/>
              </a:ext>
            </a:extLst>
          </p:cNvPr>
          <p:cNvSpPr/>
          <p:nvPr/>
        </p:nvSpPr>
        <p:spPr>
          <a:xfrm>
            <a:off x="5116106" y="1921870"/>
            <a:ext cx="2054532" cy="3014253"/>
          </a:xfrm>
          <a:prstGeom prst="rightArrow">
            <a:avLst>
              <a:gd name="adj1" fmla="val 83886"/>
              <a:gd name="adj2" fmla="val 365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8D2332-236C-3643-8BCB-4631821940A8}"/>
              </a:ext>
            </a:extLst>
          </p:cNvPr>
          <p:cNvSpPr txBox="1"/>
          <p:nvPr/>
        </p:nvSpPr>
        <p:spPr>
          <a:xfrm>
            <a:off x="5066587" y="2766234"/>
            <a:ext cx="2005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June 2021: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Successful placement of flow-diverting stent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EF49F92F-E842-E44F-9495-4A8744A39307}"/>
              </a:ext>
            </a:extLst>
          </p:cNvPr>
          <p:cNvSpPr/>
          <p:nvPr/>
        </p:nvSpPr>
        <p:spPr>
          <a:xfrm>
            <a:off x="7187319" y="1921869"/>
            <a:ext cx="2054532" cy="3014253"/>
          </a:xfrm>
          <a:prstGeom prst="rightArrow">
            <a:avLst>
              <a:gd name="adj1" fmla="val 83886"/>
              <a:gd name="adj2" fmla="val 36500"/>
            </a:avLst>
          </a:prstGeom>
          <a:solidFill>
            <a:srgbClr val="B4CE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D5C83A-A66F-EC4D-ACE9-527DDEED3489}"/>
              </a:ext>
            </a:extLst>
          </p:cNvPr>
          <p:cNvSpPr txBox="1"/>
          <p:nvPr/>
        </p:nvSpPr>
        <p:spPr>
          <a:xfrm>
            <a:off x="7137800" y="2971980"/>
            <a:ext cx="2005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April 2022: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Seen by outside eye care provider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1C62AF45-25F7-FD4F-82B8-DD61FBDE20B1}"/>
              </a:ext>
            </a:extLst>
          </p:cNvPr>
          <p:cNvSpPr/>
          <p:nvPr/>
        </p:nvSpPr>
        <p:spPr>
          <a:xfrm>
            <a:off x="9241851" y="1921868"/>
            <a:ext cx="2054532" cy="3014253"/>
          </a:xfrm>
          <a:prstGeom prst="rightArrow">
            <a:avLst>
              <a:gd name="adj1" fmla="val 83886"/>
              <a:gd name="adj2" fmla="val 36500"/>
            </a:avLst>
          </a:prstGeom>
          <a:solidFill>
            <a:srgbClr val="B4CE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766F8D-8F83-5B4A-BFF5-363A465A271F}"/>
              </a:ext>
            </a:extLst>
          </p:cNvPr>
          <p:cNvSpPr txBox="1"/>
          <p:nvPr/>
        </p:nvSpPr>
        <p:spPr>
          <a:xfrm>
            <a:off x="9192332" y="2967329"/>
            <a:ext cx="2005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May 2022</a:t>
            </a:r>
            <a:r>
              <a:rPr lang="en-US" dirty="0">
                <a:solidFill>
                  <a:schemeClr val="bg1"/>
                </a:solidFill>
              </a:rPr>
              <a:t>: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Seen by neuro-ophthalmology</a:t>
            </a:r>
          </a:p>
        </p:txBody>
      </p:sp>
      <p:pic>
        <p:nvPicPr>
          <p:cNvPr id="3" name="Audio Recording 23 Dec 2022 at 22:10:20">
            <a:hlinkClick r:id="" action="ppaction://media"/>
            <a:extLst>
              <a:ext uri="{FF2B5EF4-FFF2-40B4-BE49-F238E27FC236}">
                <a16:creationId xmlns:a16="http://schemas.microsoft.com/office/drawing/2014/main" id="{95C885DF-4B9B-257E-2330-6D0D79E09D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7400" y="59815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34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BD9B4-DE66-F04A-A404-F4AE92ED5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Compressive Optic Neuropathies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CC549-5C4B-974C-9198-8776FF6FF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61943"/>
            <a:ext cx="10518912" cy="4394012"/>
          </a:xfrm>
        </p:spPr>
        <p:txBody>
          <a:bodyPr>
            <a:normAutofit/>
          </a:bodyPr>
          <a:lstStyle/>
          <a:p>
            <a:r>
              <a:rPr lang="en-US" dirty="0"/>
              <a:t>Compromised optic nerve due to a lesion, either within the orbit or along the nerve’s intracranial course</a:t>
            </a:r>
            <a:r>
              <a:rPr lang="en-US" baseline="30000" dirty="0"/>
              <a:t>1</a:t>
            </a:r>
            <a:r>
              <a:rPr lang="en-US" dirty="0"/>
              <a:t>.</a:t>
            </a:r>
          </a:p>
          <a:p>
            <a:r>
              <a:rPr lang="en-US" dirty="0"/>
              <a:t>Presentation depends on the type and location of the lesion:</a:t>
            </a:r>
          </a:p>
          <a:p>
            <a:pPr lvl="1"/>
            <a:r>
              <a:rPr lang="en-US" dirty="0"/>
              <a:t>Visual field defect</a:t>
            </a:r>
          </a:p>
          <a:p>
            <a:pPr lvl="1"/>
            <a:r>
              <a:rPr lang="en-US" dirty="0"/>
              <a:t>Optic disc pallor and edema</a:t>
            </a:r>
          </a:p>
          <a:p>
            <a:pPr lvl="1"/>
            <a:r>
              <a:rPr lang="en-US" dirty="0"/>
              <a:t>Eye movements not usually accompanied by pain</a:t>
            </a:r>
          </a:p>
          <a:p>
            <a:pPr lvl="1"/>
            <a:r>
              <a:rPr lang="en-US" dirty="0"/>
              <a:t>Proptosis and diplopia</a:t>
            </a:r>
          </a:p>
          <a:p>
            <a:pPr lvl="1"/>
            <a:r>
              <a:rPr lang="en-US" dirty="0"/>
              <a:t>Associated headache</a:t>
            </a:r>
          </a:p>
          <a:p>
            <a:r>
              <a:rPr lang="en-US" dirty="0"/>
              <a:t>In chronic cases, OCT will show optic atrophy affecting both the RNFL and GC-IPL complex</a:t>
            </a:r>
            <a:r>
              <a:rPr lang="en-US" baseline="30000" dirty="0"/>
              <a:t>2</a:t>
            </a:r>
            <a:r>
              <a:rPr lang="en-US" dirty="0"/>
              <a:t>.</a:t>
            </a:r>
          </a:p>
        </p:txBody>
      </p:sp>
      <p:pic>
        <p:nvPicPr>
          <p:cNvPr id="4" name="Audio Recording 23 Dec 2022 at 22:14:52">
            <a:hlinkClick r:id="" action="ppaction://media"/>
            <a:extLst>
              <a:ext uri="{FF2B5EF4-FFF2-40B4-BE49-F238E27FC236}">
                <a16:creationId xmlns:a16="http://schemas.microsoft.com/office/drawing/2014/main" id="{4B155672-A3AA-4CE4-3116-EF861A904F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399" y="59559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7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9326-C603-474A-81ED-E26994656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Compressive Optic Neuropathies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91091-1829-A04F-931A-960E28EAE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85512"/>
            <a:ext cx="10518912" cy="3820766"/>
          </a:xfrm>
        </p:spPr>
        <p:txBody>
          <a:bodyPr/>
          <a:lstStyle/>
          <a:p>
            <a:r>
              <a:rPr lang="en-US" dirty="0"/>
              <a:t>Wide variety of causes include:</a:t>
            </a:r>
          </a:p>
          <a:p>
            <a:pPr lvl="1"/>
            <a:r>
              <a:rPr lang="en-US" dirty="0"/>
              <a:t>Infectious </a:t>
            </a:r>
            <a:r>
              <a:rPr lang="en-US" dirty="0" err="1"/>
              <a:t>eg</a:t>
            </a:r>
            <a:r>
              <a:rPr lang="en-US" dirty="0"/>
              <a:t> aspergilloma</a:t>
            </a:r>
          </a:p>
          <a:p>
            <a:pPr lvl="1"/>
            <a:r>
              <a:rPr lang="en-US" dirty="0"/>
              <a:t>Neoplastic </a:t>
            </a:r>
            <a:r>
              <a:rPr lang="en-US" dirty="0" err="1"/>
              <a:t>eg</a:t>
            </a:r>
            <a:r>
              <a:rPr lang="en-US" dirty="0"/>
              <a:t> meningioma, hemangioma, pituitary tumor</a:t>
            </a:r>
          </a:p>
          <a:p>
            <a:pPr lvl="1"/>
            <a:r>
              <a:rPr lang="en-US" dirty="0"/>
              <a:t>Vascular </a:t>
            </a:r>
            <a:r>
              <a:rPr lang="en-US" dirty="0" err="1"/>
              <a:t>eg</a:t>
            </a:r>
            <a:r>
              <a:rPr lang="en-US" dirty="0"/>
              <a:t> aneurysm</a:t>
            </a:r>
          </a:p>
          <a:p>
            <a:pPr lvl="1"/>
            <a:r>
              <a:rPr lang="en-US" dirty="0"/>
              <a:t>Traumatic </a:t>
            </a:r>
            <a:r>
              <a:rPr lang="en-US" dirty="0" err="1"/>
              <a:t>eg</a:t>
            </a:r>
            <a:r>
              <a:rPr lang="en-US" dirty="0"/>
              <a:t> orbital hemorrhage</a:t>
            </a:r>
          </a:p>
          <a:p>
            <a:r>
              <a:rPr lang="en-US" dirty="0"/>
              <a:t>Diagnosis is based on presentation and imaging.</a:t>
            </a:r>
          </a:p>
        </p:txBody>
      </p:sp>
      <p:pic>
        <p:nvPicPr>
          <p:cNvPr id="5" name="Audio Recording 8 Jan 2023 at 21:30:42">
            <a:hlinkClick r:id="" action="ppaction://media"/>
            <a:extLst>
              <a:ext uri="{FF2B5EF4-FFF2-40B4-BE49-F238E27FC236}">
                <a16:creationId xmlns:a16="http://schemas.microsoft.com/office/drawing/2014/main" id="{4E320444-A078-85C8-01AF-420AFBFF3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4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A5EDB-E502-8C4F-8531-3FFC4AFEB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Aneurysmal Compressive Optic Neuropathies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0E35E-14C4-F344-93D9-DEA47B9FD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85512"/>
            <a:ext cx="10518912" cy="3820766"/>
          </a:xfrm>
        </p:spPr>
        <p:txBody>
          <a:bodyPr>
            <a:normAutofit/>
          </a:bodyPr>
          <a:lstStyle/>
          <a:p>
            <a:r>
              <a:rPr lang="en-US" sz="2400" dirty="0"/>
              <a:t>Intracranial aneurysms most commonly occur </a:t>
            </a:r>
            <a:r>
              <a:rPr lang="en-GB" sz="2400" dirty="0"/>
              <a:t>at arterial branching points, with the majority located in the anterior circulation</a:t>
            </a:r>
            <a:r>
              <a:rPr lang="en-GB" sz="2400" baseline="30000" dirty="0"/>
              <a:t>3</a:t>
            </a:r>
            <a:r>
              <a:rPr lang="en-GB" sz="2400" dirty="0"/>
              <a:t>.</a:t>
            </a:r>
            <a:endParaRPr lang="en-US" sz="2400" u="sng" dirty="0"/>
          </a:p>
          <a:p>
            <a:r>
              <a:rPr lang="en-GB" sz="2400" dirty="0"/>
              <a:t>Visual field defects and an accompanying compressive optic neuropathy may be the first sign of an aneurysm</a:t>
            </a:r>
            <a:r>
              <a:rPr lang="en-GB" sz="2400" baseline="30000" dirty="0"/>
              <a:t>4</a:t>
            </a:r>
            <a:r>
              <a:rPr lang="en-GB" sz="2400" dirty="0"/>
              <a:t>.</a:t>
            </a:r>
          </a:p>
          <a:p>
            <a:r>
              <a:rPr lang="en-GB" sz="2400" dirty="0"/>
              <a:t>Vision loss progresses slowly, and patients may be unaware of symptoms until the late stages of disease.</a:t>
            </a:r>
          </a:p>
          <a:p>
            <a:r>
              <a:rPr lang="en-GB" sz="2400" dirty="0"/>
              <a:t>The goal of surgical management is to reduce the risk of rupture, and reduce the mass effect of the aneurysm.</a:t>
            </a:r>
          </a:p>
        </p:txBody>
      </p:sp>
      <p:pic>
        <p:nvPicPr>
          <p:cNvPr id="4" name="Audio Recording 23 Dec 2022 at 22:23:24">
            <a:hlinkClick r:id="" action="ppaction://media"/>
            <a:extLst>
              <a:ext uri="{FF2B5EF4-FFF2-40B4-BE49-F238E27FC236}">
                <a16:creationId xmlns:a16="http://schemas.microsoft.com/office/drawing/2014/main" id="{A35AC627-19D7-2772-37ED-C52E5A41D8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4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5D93B-1E87-384D-A113-F3426965A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Established Surgical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315AF-19A7-3B42-812A-051E88CE6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Clipping</a:t>
            </a:r>
          </a:p>
          <a:p>
            <a:pPr lvl="1"/>
            <a:r>
              <a:rPr lang="en-US" dirty="0"/>
              <a:t>Applying </a:t>
            </a:r>
            <a:r>
              <a:rPr lang="en-GB" dirty="0"/>
              <a:t>a small clip across the neck of an aneurysm during an open craniotomy.</a:t>
            </a:r>
            <a:endParaRPr lang="en-US" dirty="0"/>
          </a:p>
          <a:p>
            <a:r>
              <a:rPr lang="en-US" dirty="0"/>
              <a:t>Endovascular coiling</a:t>
            </a:r>
          </a:p>
          <a:p>
            <a:pPr lvl="1"/>
            <a:r>
              <a:rPr lang="en-GB" dirty="0"/>
              <a:t>The aneurysm is filled with coils, which encourage formation of a clot and lead to occlusion of the aneurysm.</a:t>
            </a:r>
            <a:endParaRPr lang="en-US" dirty="0"/>
          </a:p>
          <a:p>
            <a:r>
              <a:rPr lang="en-US" dirty="0"/>
              <a:t>Flow diverter</a:t>
            </a:r>
          </a:p>
          <a:p>
            <a:pPr lvl="1"/>
            <a:r>
              <a:rPr lang="en-GB" dirty="0"/>
              <a:t>Endoluminal implants redirect the flow past the aneurysm and into the normal distal artery.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3AB056-58D2-D747-B7EB-D3F1F2E92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6985" y="2362583"/>
            <a:ext cx="6218030" cy="21328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790E3F6-5F0F-C648-9DEB-51AA9C9E8DCE}"/>
              </a:ext>
            </a:extLst>
          </p:cNvPr>
          <p:cNvSpPr/>
          <p:nvPr/>
        </p:nvSpPr>
        <p:spPr>
          <a:xfrm>
            <a:off x="6069496" y="6058147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 err="1"/>
              <a:t>Micieli</a:t>
            </a:r>
            <a:r>
              <a:rPr lang="en-GB" sz="1000" dirty="0"/>
              <a:t>, Jonathan A. MD; Newman, Nancy J. MD; Barrow, Daniel L. MD; </a:t>
            </a:r>
            <a:r>
              <a:rPr lang="en-GB" sz="1000" dirty="0" err="1"/>
              <a:t>Biousse</a:t>
            </a:r>
            <a:r>
              <a:rPr lang="en-GB" sz="1000" dirty="0"/>
              <a:t>, Valérie MD Intracranial Aneurysms of Neuro-Ophthalmologic Relevance, Journal of Neuro-Ophthalmology: December 2017 - Volume 37 - Issue 4 - p 421-439 </a:t>
            </a:r>
            <a:r>
              <a:rPr lang="en-GB" sz="1000" dirty="0" err="1"/>
              <a:t>doi</a:t>
            </a:r>
            <a:r>
              <a:rPr lang="en-GB" sz="1000" dirty="0"/>
              <a:t>: 10.1097/WNO.0000000000000515</a:t>
            </a:r>
          </a:p>
        </p:txBody>
      </p:sp>
      <p:pic>
        <p:nvPicPr>
          <p:cNvPr id="6" name="Audio Recording 23 Dec 2022 at 22:29:38">
            <a:hlinkClick r:id="" action="ppaction://media"/>
            <a:extLst>
              <a:ext uri="{FF2B5EF4-FFF2-40B4-BE49-F238E27FC236}">
                <a16:creationId xmlns:a16="http://schemas.microsoft.com/office/drawing/2014/main" id="{B0421885-A3F0-8FDB-0724-E0585F9020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6981" y="51724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0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5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26652-B66C-0B4E-ACB3-43841E350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BC9FE6-384D-D74E-A9E2-3AD90C5A0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39" y="1685512"/>
            <a:ext cx="10142674" cy="3820766"/>
          </a:xfrm>
        </p:spPr>
        <p:txBody>
          <a:bodyPr>
            <a:normAutofit/>
          </a:bodyPr>
          <a:lstStyle/>
          <a:p>
            <a:r>
              <a:rPr lang="en-US" dirty="0"/>
              <a:t>A 15-year-old female referred to neuro-ophthalmology with “bilateral blurred disc margins”.</a:t>
            </a:r>
          </a:p>
          <a:p>
            <a:r>
              <a:rPr lang="en-US" dirty="0"/>
              <a:t>Background of a compressive ICA aneurysm, which had shown interval size reduction with neurosurgical intervention.</a:t>
            </a:r>
          </a:p>
          <a:p>
            <a:r>
              <a:rPr lang="en-US" dirty="0"/>
              <a:t>The patient demonstrated clinical and radiological signs of a unilateral compressive optic neuropathy.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6" name="Audio Recording 23 Dec 2022 at 22:34:43">
            <a:hlinkClick r:id="" action="ppaction://media"/>
            <a:extLst>
              <a:ext uri="{FF2B5EF4-FFF2-40B4-BE49-F238E27FC236}">
                <a16:creationId xmlns:a16="http://schemas.microsoft.com/office/drawing/2014/main" id="{9096DC54-A180-E59F-C936-47BC13247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7400" y="597008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7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CBE15-1CCB-BC49-BE30-E5BDA08D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Take-Home Messages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3AE37-8163-4F46-B0E6-18E81D965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771240"/>
            <a:ext cx="9866243" cy="3820766"/>
          </a:xfrm>
        </p:spPr>
        <p:txBody>
          <a:bodyPr>
            <a:noAutofit/>
          </a:bodyPr>
          <a:lstStyle/>
          <a:p>
            <a:r>
              <a:rPr lang="en-US" sz="2400" dirty="0"/>
              <a:t>Beware OCT software, which does not utilize normative data for pediatric patients.</a:t>
            </a:r>
          </a:p>
          <a:p>
            <a:r>
              <a:rPr lang="en-US" sz="2400" dirty="0"/>
              <a:t>Remember to consider macular GC-IPL measurements in addition to RNFL to show optic neuropathy.</a:t>
            </a:r>
          </a:p>
          <a:p>
            <a:r>
              <a:rPr lang="en-US" sz="2400" dirty="0"/>
              <a:t>History taking and review of previous imaging is vital – in this case confirming that the patient has a compressive left optic neuropathy, with improvement following insertion of a flow diverter.</a:t>
            </a:r>
          </a:p>
          <a:p>
            <a:r>
              <a:rPr lang="en-US" sz="2400" dirty="0"/>
              <a:t>Fortunately for the patient, the above considerations meant a lumbar puncture was not indicated to work-up for IIH.</a:t>
            </a:r>
          </a:p>
        </p:txBody>
      </p:sp>
      <p:pic>
        <p:nvPicPr>
          <p:cNvPr id="7" name="Audio Recording 8 Jan 2023 at 21:44:31">
            <a:hlinkClick r:id="" action="ppaction://media"/>
            <a:extLst>
              <a:ext uri="{FF2B5EF4-FFF2-40B4-BE49-F238E27FC236}">
                <a16:creationId xmlns:a16="http://schemas.microsoft.com/office/drawing/2014/main" id="{259F5116-61CF-4BB6-DB3B-DCCDEC52B7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FAB3A-1EE7-4CC5-99FF-219ABB104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052F9-8E93-4666-A1E1-6F1885BD4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85512"/>
            <a:ext cx="10518912" cy="382076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GB" sz="2200" dirty="0"/>
              <a:t>Rodriguez-</a:t>
            </a:r>
            <a:r>
              <a:rPr lang="en-GB" sz="2200" dirty="0" err="1"/>
              <a:t>Beato</a:t>
            </a:r>
            <a:r>
              <a:rPr lang="en-GB" sz="2200" dirty="0"/>
              <a:t> FY, De Jesus O. Compressive Optic Neuropathy. 2021 Aug 30. In: </a:t>
            </a:r>
            <a:r>
              <a:rPr lang="en-GB" sz="2200" dirty="0" err="1"/>
              <a:t>StatPearls</a:t>
            </a:r>
            <a:r>
              <a:rPr lang="en-GB" sz="2200" dirty="0"/>
              <a:t> [Internet]. Treasure Island (FL): </a:t>
            </a:r>
            <a:r>
              <a:rPr lang="en-GB" sz="2200" dirty="0" err="1"/>
              <a:t>StatPearls</a:t>
            </a:r>
            <a:r>
              <a:rPr lang="en-GB" sz="2200" dirty="0"/>
              <a:t> Publishing; 2022 Jan. PMID: 32809418</a:t>
            </a:r>
          </a:p>
          <a:p>
            <a:pPr marL="457200" indent="-457200">
              <a:buAutoNum type="arabicPeriod"/>
            </a:pPr>
            <a:r>
              <a:rPr lang="en-GB" sz="2200" dirty="0" err="1"/>
              <a:t>Biousse</a:t>
            </a:r>
            <a:r>
              <a:rPr lang="en-GB" sz="2200" dirty="0"/>
              <a:t>, V. and Newman, N., 2019. </a:t>
            </a:r>
            <a:r>
              <a:rPr lang="en-GB" sz="2200" i="1" dirty="0"/>
              <a:t>Neuro-ophthalmology illustrated</a:t>
            </a:r>
            <a:r>
              <a:rPr lang="en-GB" sz="2200" dirty="0"/>
              <a:t>. 3rd ed. </a:t>
            </a:r>
            <a:r>
              <a:rPr lang="en-GB" sz="2200" dirty="0" err="1"/>
              <a:t>Thieme</a:t>
            </a:r>
            <a:r>
              <a:rPr lang="en-GB" sz="2200" dirty="0"/>
              <a:t> Medical Publishers, pp.217-228.</a:t>
            </a:r>
          </a:p>
          <a:p>
            <a:pPr marL="457200" indent="-457200">
              <a:buAutoNum type="arabicPeriod"/>
            </a:pPr>
            <a:r>
              <a:rPr lang="en-GB" sz="2200" dirty="0" err="1"/>
              <a:t>Schievink</a:t>
            </a:r>
            <a:r>
              <a:rPr lang="en-GB" sz="2200" dirty="0"/>
              <a:t> WI. Intracranial aneurysms. N </a:t>
            </a:r>
            <a:r>
              <a:rPr lang="en-GB" sz="2200" dirty="0" err="1"/>
              <a:t>Engl</a:t>
            </a:r>
            <a:r>
              <a:rPr lang="en-GB" sz="2200" dirty="0"/>
              <a:t> J Med. 1997 Jan 2;336(1):28-40. </a:t>
            </a:r>
            <a:r>
              <a:rPr lang="en-GB" sz="2200" dirty="0" err="1"/>
              <a:t>doi</a:t>
            </a:r>
            <a:r>
              <a:rPr lang="en-GB" sz="2200" dirty="0"/>
              <a:t>: 10.1056/NEJM199701023360106. Erratum in: N </a:t>
            </a:r>
            <a:r>
              <a:rPr lang="en-GB" sz="2200" dirty="0" err="1"/>
              <a:t>Engl</a:t>
            </a:r>
            <a:r>
              <a:rPr lang="en-GB" sz="2200" dirty="0"/>
              <a:t> J Med 1997 Apr 24;336(17):1267. PMID: 8970938. </a:t>
            </a:r>
          </a:p>
          <a:p>
            <a:pPr marL="457200" indent="-457200">
              <a:buAutoNum type="arabicPeriod"/>
            </a:pPr>
            <a:r>
              <a:rPr lang="en-GB" sz="2200" dirty="0" err="1"/>
              <a:t>Micieli</a:t>
            </a:r>
            <a:r>
              <a:rPr lang="en-GB" sz="2200" dirty="0"/>
              <a:t> JA, Newman NJ, Barrow DL, </a:t>
            </a:r>
            <a:r>
              <a:rPr lang="en-GB" sz="2200" dirty="0" err="1"/>
              <a:t>Biousse</a:t>
            </a:r>
            <a:r>
              <a:rPr lang="en-GB" sz="2200" dirty="0"/>
              <a:t> V. Intracranial Aneurysms of Neuro-Ophthalmologic Relevance. J </a:t>
            </a:r>
            <a:r>
              <a:rPr lang="en-GB" sz="2200" dirty="0" err="1"/>
              <a:t>Neuroophthalmol</a:t>
            </a:r>
            <a:r>
              <a:rPr lang="en-GB" sz="2200" dirty="0"/>
              <a:t>. 2017 Dec;37(4):421-439. </a:t>
            </a:r>
            <a:r>
              <a:rPr lang="en-GB" sz="2200" dirty="0" err="1"/>
              <a:t>doi</a:t>
            </a:r>
            <a:r>
              <a:rPr lang="en-GB" sz="2200" dirty="0"/>
              <a:t>: 10.1097/WNO.0000000000000515. PMID: 28665866.</a:t>
            </a:r>
          </a:p>
        </p:txBody>
      </p:sp>
      <p:pic>
        <p:nvPicPr>
          <p:cNvPr id="5" name="Audio Recording 23 Dec 2022 at 23:06:48">
            <a:hlinkClick r:id="" action="ppaction://media"/>
            <a:extLst>
              <a:ext uri="{FF2B5EF4-FFF2-40B4-BE49-F238E27FC236}">
                <a16:creationId xmlns:a16="http://schemas.microsoft.com/office/drawing/2014/main" id="{472DC7B9-A933-EF6A-BC6A-B548649BAB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7400" y="59567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1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3D124C-7CA6-427B-B467-644AEE053E3D}">
  <ds:schemaRefs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sharepoint/v3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3145F7E-7F49-458A-B9AD-E1EF63925C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D85EA1-60E2-42F5-A57C-48993AF18B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59181</TotalTime>
  <Words>1404</Words>
  <Application>Microsoft Macintosh PowerPoint</Application>
  <PresentationFormat>Widescreen</PresentationFormat>
  <Paragraphs>190</Paragraphs>
  <Slides>29</Slides>
  <Notes>26</Notes>
  <HiddenSlides>0</HiddenSlides>
  <MMClips>29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“Blurred Disc Margins”</vt:lpstr>
      <vt:lpstr>Presentation</vt:lpstr>
      <vt:lpstr>Past Medical History</vt:lpstr>
      <vt:lpstr>Genetic testing</vt:lpstr>
      <vt:lpstr>Seen by Outside Eye Care Provider</vt:lpstr>
      <vt:lpstr>Seen by Outside Eye Care Provider</vt:lpstr>
      <vt:lpstr>What are the Differential Diagnoses of Bilateral Blurred Disc Margins in a Young Person?</vt:lpstr>
      <vt:lpstr>PowerPoint Presentation</vt:lpstr>
      <vt:lpstr>PowerPoint Presentation</vt:lpstr>
      <vt:lpstr>Patient was Subsequently Reviewed in Neuro-Ophthalmology Clinic: 4 weeks later</vt:lpstr>
      <vt:lpstr>PowerPoint Presentation</vt:lpstr>
      <vt:lpstr>PowerPoint Presentation</vt:lpstr>
      <vt:lpstr>Does the patient have swollen optic nerves?  What is the abnormality on ophthalmic imaging?</vt:lpstr>
      <vt:lpstr>PowerPoint Presentation</vt:lpstr>
      <vt:lpstr>PowerPoint Presentation</vt:lpstr>
      <vt:lpstr>Beware Automated OCT Analysis</vt:lpstr>
      <vt:lpstr>What is the Cause of Left Optic Neuropathy in this Patient?</vt:lpstr>
      <vt:lpstr>Further Background</vt:lpstr>
      <vt:lpstr>PowerPoint Presentation</vt:lpstr>
      <vt:lpstr>PowerPoint Presentation</vt:lpstr>
      <vt:lpstr>Ultimate diagnosis</vt:lpstr>
      <vt:lpstr>Summary of patient journey</vt:lpstr>
      <vt:lpstr>Compressive Optic Neuropathies</vt:lpstr>
      <vt:lpstr>Compressive Optic Neuropathies</vt:lpstr>
      <vt:lpstr>Aneurysmal Compressive Optic Neuropathies</vt:lpstr>
      <vt:lpstr>Established Surgical Management</vt:lpstr>
      <vt:lpstr>In Summary</vt:lpstr>
      <vt:lpstr>Take-Home Messages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John Britton</cp:lastModifiedBy>
  <cp:revision>201</cp:revision>
  <dcterms:created xsi:type="dcterms:W3CDTF">2020-07-23T19:54:38Z</dcterms:created>
  <dcterms:modified xsi:type="dcterms:W3CDTF">2023-01-08T10:46:15Z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