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9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8" r:id="rId2"/>
    <p:sldId id="261" r:id="rId3"/>
    <p:sldId id="262" r:id="rId4"/>
    <p:sldId id="263" r:id="rId5"/>
    <p:sldId id="264" r:id="rId6"/>
    <p:sldId id="283" r:id="rId7"/>
    <p:sldId id="265" r:id="rId8"/>
    <p:sldId id="278" r:id="rId9"/>
    <p:sldId id="285" r:id="rId10"/>
    <p:sldId id="266" r:id="rId11"/>
    <p:sldId id="267" r:id="rId12"/>
    <p:sldId id="282" r:id="rId13"/>
    <p:sldId id="281" r:id="rId14"/>
    <p:sldId id="276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8" r:id="rId23"/>
    <p:sldId id="284" r:id="rId24"/>
    <p:sldId id="268" r:id="rId25"/>
    <p:sldId id="296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9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939A"/>
    <a:srgbClr val="0F2B4E"/>
    <a:srgbClr val="62B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36" autoAdjust="0"/>
    <p:restoredTop sz="75203" autoAdjust="0"/>
  </p:normalViewPr>
  <p:slideViewPr>
    <p:cSldViewPr snapToGrid="0" snapToObjects="1">
      <p:cViewPr varScale="1">
        <p:scale>
          <a:sx n="95" d="100"/>
          <a:sy n="95" d="100"/>
        </p:scale>
        <p:origin x="1360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10/10/22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19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32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253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3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703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86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431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48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87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09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083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58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4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10/10/22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10/10/22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10/10/22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10/10/22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26004617/" TargetMode="External"/><Relationship Id="rId2" Type="http://schemas.openxmlformats.org/officeDocument/2006/relationships/hyperlink" Target="https://rarediseases.info.nih.gov/diseases/7713/disease#ref_1309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792" y="846317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Headache, Confusion, and Hearing Loss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83743" y="3481268"/>
            <a:ext cx="9144000" cy="165576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Abigail Jebaraj MD, Sam Wilkinson MD, Jacob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Nydegger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, and Meagan Seay DO</a:t>
            </a:r>
          </a:p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John A. Moran Eye Center, University of Utah Department of Ophthalmology, Salt Lake City, UT</a:t>
            </a:r>
          </a:p>
        </p:txBody>
      </p:sp>
      <p:pic>
        <p:nvPicPr>
          <p:cNvPr id="4" name="Audio Recording Oct 10, 2022 at 8:35:50 AM" descr="Audio Recording Oct 10, 2022 at 8:35:50 AM">
            <a:hlinkClick r:id="" action="ppaction://media"/>
            <a:extLst>
              <a:ext uri="{FF2B5EF4-FFF2-40B4-BE49-F238E27FC236}">
                <a16:creationId xmlns:a16="http://schemas.microsoft.com/office/drawing/2014/main" id="{C8CF73FF-7741-9F95-E115-568E8B6BA5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44610" y="60116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34FD3-A4DB-C844-8481-4AA91C41F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43-year-old woman presents with headache, confusion, and hearing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4FB48-501A-2348-BFF0-736748A95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2032984"/>
            <a:ext cx="9866243" cy="3820766"/>
          </a:xfrm>
        </p:spPr>
        <p:txBody>
          <a:bodyPr>
            <a:normAutofit/>
          </a:bodyPr>
          <a:lstStyle/>
          <a:p>
            <a:r>
              <a:rPr lang="en-US" dirty="0"/>
              <a:t>Six weeks of nausea, vomiting, headaches, and episodic confusion</a:t>
            </a:r>
          </a:p>
          <a:p>
            <a:r>
              <a:rPr lang="en-US" dirty="0"/>
              <a:t>Two weeks of hearing loss with whooshing tinnitus in the left ear</a:t>
            </a:r>
          </a:p>
          <a:p>
            <a:r>
              <a:rPr lang="en-US" dirty="0"/>
              <a:t>Audiometry performed prior to presentation with decreased hearing in left compared to right, but limited testing due to mental status</a:t>
            </a:r>
          </a:p>
        </p:txBody>
      </p:sp>
      <p:pic>
        <p:nvPicPr>
          <p:cNvPr id="4" name="Audio Recording Oct 10, 2022 at 8:36:37 AM" descr="Audio Recording Oct 10, 2022 at 8:36:37 AM">
            <a:hlinkClick r:id="" action="ppaction://media"/>
            <a:extLst>
              <a:ext uri="{FF2B5EF4-FFF2-40B4-BE49-F238E27FC236}">
                <a16:creationId xmlns:a16="http://schemas.microsoft.com/office/drawing/2014/main" id="{78D5697A-B521-2295-E556-AC3F508C91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59807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84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142B5-D7EF-1544-B306-629B2B225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B2C7E-1E35-5942-B917-B9922C94E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1959832"/>
            <a:ext cx="9866243" cy="3820766"/>
          </a:xfrm>
        </p:spPr>
        <p:txBody>
          <a:bodyPr/>
          <a:lstStyle/>
          <a:p>
            <a:r>
              <a:rPr lang="en-US" dirty="0"/>
              <a:t>Past medical history: depression and migraine with vertigo and visual aura that has been well-managed with rizatriptan for years</a:t>
            </a:r>
          </a:p>
          <a:p>
            <a:r>
              <a:rPr lang="en-US" dirty="0"/>
              <a:t>Past surgical history: remote spine and hip surgeries</a:t>
            </a:r>
          </a:p>
          <a:p>
            <a:r>
              <a:rPr lang="en-US" dirty="0"/>
              <a:t>Social and family histories: non-contributory</a:t>
            </a:r>
          </a:p>
        </p:txBody>
      </p:sp>
      <p:pic>
        <p:nvPicPr>
          <p:cNvPr id="4" name="Audio Recording Oct 10, 2022 at 8:37:11 AM" descr="Audio Recording Oct 10, 2022 at 8:37:11 AM">
            <a:hlinkClick r:id="" action="ppaction://media"/>
            <a:extLst>
              <a:ext uri="{FF2B5EF4-FFF2-40B4-BE49-F238E27FC236}">
                <a16:creationId xmlns:a16="http://schemas.microsoft.com/office/drawing/2014/main" id="{B61E1269-8FF8-34DF-EAFE-668D38C863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9200" y="595839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3C2A3-0019-534A-968E-2F21A7A60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Neurologic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F7EE2-76A4-5D48-9D18-6E5166A89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Afebrile and hemodynamically stable</a:t>
            </a:r>
          </a:p>
          <a:p>
            <a:r>
              <a:rPr lang="en-US" dirty="0"/>
              <a:t>Oriented to person and place only</a:t>
            </a:r>
          </a:p>
          <a:p>
            <a:r>
              <a:rPr lang="en-US" dirty="0"/>
              <a:t>Cranial nerve function was intact other than decreased hearing left &gt; right</a:t>
            </a:r>
          </a:p>
          <a:p>
            <a:r>
              <a:rPr lang="en-US" dirty="0"/>
              <a:t>Neurologic examination revealed hyperreflexia of the left upper and lower extremities, normal strength, normal sensation, normal coordination testing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BF50A8-63D1-DE4C-8944-DF30A63D3406}"/>
              </a:ext>
            </a:extLst>
          </p:cNvPr>
          <p:cNvSpPr txBox="1"/>
          <p:nvPr/>
        </p:nvSpPr>
        <p:spPr>
          <a:xfrm>
            <a:off x="7536861" y="5046506"/>
            <a:ext cx="3035060" cy="1384995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pple Braille" pitchFamily="2" charset="0"/>
              </a:rPr>
              <a:t>What workup do you want to obtain?</a:t>
            </a:r>
          </a:p>
        </p:txBody>
      </p:sp>
      <p:pic>
        <p:nvPicPr>
          <p:cNvPr id="5" name="Audio Recording Oct 10, 2022 at 8:37:57 AM" descr="Audio Recording Oct 10, 2022 at 8:37:57 AM">
            <a:hlinkClick r:id="" action="ppaction://media"/>
            <a:extLst>
              <a:ext uri="{FF2B5EF4-FFF2-40B4-BE49-F238E27FC236}">
                <a16:creationId xmlns:a16="http://schemas.microsoft.com/office/drawing/2014/main" id="{2F0EEF0C-5E82-09B6-6798-99906E92C7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59931" y="597172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85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3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0641-3AA1-994E-894A-7C8C37730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Laboratory Workup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3BBCB-BF04-1B4C-83F5-DD515AC72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Elevated C-Reactive Protein (CRP) of 4.7 mg/dL and erythrocyte sedimentation rate (ESR) of 32 mm/</a:t>
            </a:r>
            <a:r>
              <a:rPr lang="en-US" dirty="0" err="1"/>
              <a:t>hr</a:t>
            </a:r>
            <a:endParaRPr lang="en-US" dirty="0"/>
          </a:p>
          <a:p>
            <a:r>
              <a:rPr lang="en-US" dirty="0"/>
              <a:t>CBC without leukocytosis, CMP overall within normal range</a:t>
            </a:r>
          </a:p>
          <a:p>
            <a:r>
              <a:rPr lang="en-US" dirty="0"/>
              <a:t>Negative VZV antibody, Hepatitis C, Cryoglobulin, ANCA, anti-dsDNA, HIV, Smith antibody, SSA, SSB, Scl-70, Jo-1, VDRL, </a:t>
            </a:r>
            <a:r>
              <a:rPr lang="en-US" dirty="0" err="1"/>
              <a:t>Quantiferon</a:t>
            </a:r>
            <a:r>
              <a:rPr lang="en-US" dirty="0"/>
              <a:t> TB Gold Plus, and Hepatitis B</a:t>
            </a:r>
          </a:p>
        </p:txBody>
      </p:sp>
      <p:pic>
        <p:nvPicPr>
          <p:cNvPr id="4" name="Audio Recording Oct 10, 2022 at 8:40:00 AM" descr="Audio Recording Oct 10, 2022 at 8:40:00 AM">
            <a:hlinkClick r:id="" action="ppaction://media"/>
            <a:extLst>
              <a:ext uri="{FF2B5EF4-FFF2-40B4-BE49-F238E27FC236}">
                <a16:creationId xmlns:a16="http://schemas.microsoft.com/office/drawing/2014/main" id="{93DF423E-015A-03E1-5CBB-557220BB94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58070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5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047BA5D-B22D-BD46-9C3E-02D11107C7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r="14158"/>
          <a:stretch/>
        </p:blipFill>
        <p:spPr>
          <a:xfrm>
            <a:off x="2913996" y="222918"/>
            <a:ext cx="8806949" cy="6412163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C3648A-C3CE-AD49-897A-0BEA9B62F426}"/>
              </a:ext>
            </a:extLst>
          </p:cNvPr>
          <p:cNvSpPr txBox="1"/>
          <p:nvPr/>
        </p:nvSpPr>
        <p:spPr>
          <a:xfrm>
            <a:off x="673608" y="1112911"/>
            <a:ext cx="2833069" cy="3046988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pple Braille" pitchFamily="2" charset="0"/>
                <a:cs typeface="Arial" panose="020B0604020202020204" pitchFamily="34" charset="0"/>
              </a:rPr>
              <a:t>What abnormality  do you see on this MRI Brain T2 FLAIR?</a:t>
            </a:r>
          </a:p>
        </p:txBody>
      </p:sp>
      <p:pic>
        <p:nvPicPr>
          <p:cNvPr id="2" name="Audio Recording Oct 10, 2022 at 8:43:18 AM" descr="Audio Recording Oct 10, 2022 at 8:43:18 AM">
            <a:hlinkClick r:id="" action="ppaction://media"/>
            <a:extLst>
              <a:ext uri="{FF2B5EF4-FFF2-40B4-BE49-F238E27FC236}">
                <a16:creationId xmlns:a16="http://schemas.microsoft.com/office/drawing/2014/main" id="{898EB5F5-A14D-312D-941D-875BE4BFD1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14545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6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9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699F8-64BF-404C-863D-C1E588735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188D1C5-1EDE-F943-B43A-78747A04D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205" y="0"/>
            <a:ext cx="9088044" cy="663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5F198C-149B-454E-816D-61FD07E37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403" y="1886680"/>
            <a:ext cx="2786268" cy="245329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800" dirty="0">
                <a:latin typeface="Apple Braille" pitchFamily="2" charset="0"/>
              </a:rPr>
              <a:t>Sagittal T2 FLAIR with hyperintense lesions in the corpus callosum</a:t>
            </a:r>
          </a:p>
        </p:txBody>
      </p:sp>
      <p:pic>
        <p:nvPicPr>
          <p:cNvPr id="4" name="Audio Recording Oct 10, 2022 at 8:43:47 AM" descr="Audio Recording Oct 10, 2022 at 8:43:47 AM">
            <a:hlinkClick r:id="" action="ppaction://media"/>
            <a:extLst>
              <a:ext uri="{FF2B5EF4-FFF2-40B4-BE49-F238E27FC236}">
                <a16:creationId xmlns:a16="http://schemas.microsoft.com/office/drawing/2014/main" id="{893F3E0E-FEBB-79F3-6D7A-20D9942995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3449" y="598547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18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6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FA83-3866-6546-B2BA-9F2134D10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4FD14-6D49-6C44-8629-15C69137D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58ABA31-7507-0D46-840E-05A93D3B4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019" y="0"/>
            <a:ext cx="8499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189709F-09FA-EA4F-8704-6230AF593FBF}"/>
              </a:ext>
            </a:extLst>
          </p:cNvPr>
          <p:cNvSpPr txBox="1">
            <a:spLocks/>
          </p:cNvSpPr>
          <p:nvPr/>
        </p:nvSpPr>
        <p:spPr>
          <a:xfrm>
            <a:off x="531976" y="2040541"/>
            <a:ext cx="2786268" cy="245329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Apple Braille" pitchFamily="2" charset="0"/>
              </a:rPr>
              <a:t>Axial T2 FLAIR with hyperintense lesions in the corpus callosum</a:t>
            </a:r>
          </a:p>
        </p:txBody>
      </p:sp>
      <p:pic>
        <p:nvPicPr>
          <p:cNvPr id="4" name="Audio Recording Oct 10, 2022 at 8:44:13 AM" descr="Audio Recording Oct 10, 2022 at 8:44:13 AM">
            <a:hlinkClick r:id="" action="ppaction://media"/>
            <a:extLst>
              <a:ext uri="{FF2B5EF4-FFF2-40B4-BE49-F238E27FC236}">
                <a16:creationId xmlns:a16="http://schemas.microsoft.com/office/drawing/2014/main" id="{A2D2879B-4EB0-2E7C-58FA-0606D841E4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0864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43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1F63C-AD42-E44C-A9E6-216F94F6B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Lumbar Puncture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D1D4E-E54D-494C-9B89-DF75EDD23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Normal opening pressure</a:t>
            </a:r>
          </a:p>
          <a:p>
            <a:r>
              <a:rPr lang="en-US" dirty="0"/>
              <a:t>Cerebrospinal fluid (CSF): elevated white blood cells (26 /</a:t>
            </a:r>
            <a:r>
              <a:rPr lang="en-US" dirty="0" err="1"/>
              <a:t>uL</a:t>
            </a:r>
            <a:r>
              <a:rPr lang="en-US" dirty="0"/>
              <a:t>) and elevated protein (295 mg/dL), no oligoclonal bands</a:t>
            </a:r>
          </a:p>
          <a:p>
            <a:endParaRPr lang="en-US" dirty="0"/>
          </a:p>
        </p:txBody>
      </p:sp>
      <p:pic>
        <p:nvPicPr>
          <p:cNvPr id="4" name="Audio Recording Oct 10, 2022 at 8:49:11 AM" descr="Audio Recording Oct 10, 2022 at 8:49:11 AM">
            <a:hlinkClick r:id="" action="ppaction://media"/>
            <a:extLst>
              <a:ext uri="{FF2B5EF4-FFF2-40B4-BE49-F238E27FC236}">
                <a16:creationId xmlns:a16="http://schemas.microsoft.com/office/drawing/2014/main" id="{C4953DF1-9493-9AE9-4B51-E4F069B0F3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776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5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0F0B5-9A40-8343-999A-5A3914F37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Ophthalmology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9FC19-EFBB-424E-BBAA-5B64AFD29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685512"/>
            <a:ext cx="7668437" cy="407520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Visual acuity: 20/25 right eye and 20/25 left eye</a:t>
            </a:r>
          </a:p>
          <a:p>
            <a:r>
              <a:rPr lang="en-US" dirty="0"/>
              <a:t>Visual fields full to confrontation bilaterally </a:t>
            </a:r>
          </a:p>
          <a:p>
            <a:r>
              <a:rPr lang="en-US" dirty="0"/>
              <a:t>Color vision: normal bilaterally by Ishihara color plate testing</a:t>
            </a:r>
          </a:p>
          <a:p>
            <a:r>
              <a:rPr lang="en-US" dirty="0"/>
              <a:t>No afferent pupillary defect bilaterally</a:t>
            </a:r>
          </a:p>
          <a:p>
            <a:r>
              <a:rPr lang="en-US" dirty="0"/>
              <a:t>Full extraocular movements bilaterally</a:t>
            </a:r>
          </a:p>
          <a:p>
            <a:r>
              <a:rPr lang="en-US" dirty="0"/>
              <a:t>Intraocular pressures normal bilaterally</a:t>
            </a:r>
          </a:p>
          <a:p>
            <a:r>
              <a:rPr lang="en-US" dirty="0"/>
              <a:t>No anterior or posterior inflammatory cell</a:t>
            </a:r>
          </a:p>
          <a:p>
            <a:r>
              <a:rPr lang="en-US" dirty="0"/>
              <a:t>Dilated fundus examination was unremarkable, however, a peripheral view was difficult due to patient confusion and inability to participate in examination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10EDDF-B516-E746-9193-83CE9DEA85C3}"/>
              </a:ext>
            </a:extLst>
          </p:cNvPr>
          <p:cNvSpPr txBox="1"/>
          <p:nvPr/>
        </p:nvSpPr>
        <p:spPr>
          <a:xfrm>
            <a:off x="9133906" y="3011075"/>
            <a:ext cx="2810917" cy="1815882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pple Braille" pitchFamily="2" charset="0"/>
              </a:rPr>
              <a:t>Is there any further testing you would like to get?</a:t>
            </a:r>
          </a:p>
        </p:txBody>
      </p:sp>
      <p:pic>
        <p:nvPicPr>
          <p:cNvPr id="5" name="Audio Recording Oct 10, 2022 at 8:50:07 AM" descr="Audio Recording Oct 10, 2022 at 8:50:07 AM">
            <a:hlinkClick r:id="" action="ppaction://media"/>
            <a:extLst>
              <a:ext uri="{FF2B5EF4-FFF2-40B4-BE49-F238E27FC236}">
                <a16:creationId xmlns:a16="http://schemas.microsoft.com/office/drawing/2014/main" id="{95D988D1-2EE9-E144-40CE-8655E26408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5867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4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60760-032B-7947-BC42-7D0E0639A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Fluorescein Angiogram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4D661-1AA1-4A42-977A-72AE62622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Fluorescein angiography (FA) is used diagnostically to evaluate retinal blood flow and retinal tissue health</a:t>
            </a:r>
          </a:p>
          <a:p>
            <a:r>
              <a:rPr lang="en-US" dirty="0"/>
              <a:t>Fluorescein dye is injected into a peripheral vein and then timed photos are taken from the time of injection to when the fluorescein has completed flowing through retinal vasculature</a:t>
            </a:r>
          </a:p>
          <a:p>
            <a:r>
              <a:rPr lang="en-US" dirty="0"/>
              <a:t>It is useful to detect nonperfusion, vessel inflammation, and other retinal abnormalities such as macular degeneration or diabetic retinopathy</a:t>
            </a:r>
          </a:p>
        </p:txBody>
      </p:sp>
      <p:pic>
        <p:nvPicPr>
          <p:cNvPr id="4" name="Audio Recording Oct 10, 2022 at 8:51:02 AM" descr="Audio Recording Oct 10, 2022 at 8:51:02 AM">
            <a:hlinkClick r:id="" action="ppaction://media"/>
            <a:extLst>
              <a:ext uri="{FF2B5EF4-FFF2-40B4-BE49-F238E27FC236}">
                <a16:creationId xmlns:a16="http://schemas.microsoft.com/office/drawing/2014/main" id="{57EEBA9E-2EE0-F7C6-1C2C-4B0E7DF179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6041A-5632-6245-95B7-0ABE624E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18" y="554181"/>
            <a:ext cx="2900582" cy="4946073"/>
          </a:xfrm>
        </p:spPr>
        <p:txBody>
          <a:bodyPr>
            <a:normAutofit/>
          </a:bodyPr>
          <a:lstStyle/>
          <a:p>
            <a:r>
              <a:rPr lang="en-US" b="0" dirty="0"/>
              <a:t>Right Eye: </a:t>
            </a:r>
            <a:r>
              <a:rPr lang="en-US" sz="2000" b="0" dirty="0"/>
              <a:t>Multiple branch retinal artery occlusions (yellow arrows) at non-branching points characterized by arteriolar vascular filling defects and mild </a:t>
            </a:r>
            <a:r>
              <a:rPr lang="en-US" sz="2000" b="0" dirty="0" err="1"/>
              <a:t>periphlebitis</a:t>
            </a:r>
            <a:r>
              <a:rPr lang="en-US" sz="2000" b="0" dirty="0"/>
              <a:t> temporally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9234D3-E22A-3148-97F3-4FCABC2BD3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13496" t="20699" r="14665" b="28569"/>
          <a:stretch/>
        </p:blipFill>
        <p:spPr>
          <a:xfrm>
            <a:off x="3200399" y="554182"/>
            <a:ext cx="8844183" cy="623498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B35AC7-AD95-8546-AD02-644C02A236FF}"/>
              </a:ext>
            </a:extLst>
          </p:cNvPr>
          <p:cNvSpPr txBox="1"/>
          <p:nvPr/>
        </p:nvSpPr>
        <p:spPr>
          <a:xfrm>
            <a:off x="10792691" y="6303818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00:59:542</a:t>
            </a:r>
          </a:p>
        </p:txBody>
      </p:sp>
      <p:pic>
        <p:nvPicPr>
          <p:cNvPr id="4" name="Audio Recording Oct 10, 2022 at 8:52:27 AM" descr="Audio Recording Oct 10, 2022 at 8:52:27 AM">
            <a:hlinkClick r:id="" action="ppaction://media"/>
            <a:extLst>
              <a:ext uri="{FF2B5EF4-FFF2-40B4-BE49-F238E27FC236}">
                <a16:creationId xmlns:a16="http://schemas.microsoft.com/office/drawing/2014/main" id="{49D1EA0D-5F2E-4BCF-7EAA-FE6A208BB8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31782" y="55373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6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5D748C-5603-C04E-96CB-71F774D8E6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774" t="22576" r="11354" b="27424"/>
          <a:stretch/>
        </p:blipFill>
        <p:spPr>
          <a:xfrm>
            <a:off x="3109579" y="554181"/>
            <a:ext cx="8880002" cy="5920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24DB41A-A4CB-764A-BB52-303ACAC3B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18" y="554181"/>
            <a:ext cx="2900582" cy="4946073"/>
          </a:xfrm>
        </p:spPr>
        <p:txBody>
          <a:bodyPr>
            <a:normAutofit/>
          </a:bodyPr>
          <a:lstStyle/>
          <a:p>
            <a:r>
              <a:rPr lang="en-US" b="0" dirty="0"/>
              <a:t>Left Eye: </a:t>
            </a:r>
            <a:r>
              <a:rPr lang="en-US" sz="2200" b="0" dirty="0"/>
              <a:t>Multiple branch retinal artery occlusions characterized by arteriolar vascular filling defects (yellow arrows) and vessel staining (blue arrows) consistent with segmental </a:t>
            </a:r>
            <a:r>
              <a:rPr lang="en-US" sz="2200" b="0" dirty="0" err="1"/>
              <a:t>arteriolitis</a:t>
            </a:r>
            <a:r>
              <a:rPr lang="en-US" sz="2200" b="0" dirty="0"/>
              <a:t> of the main arcades</a:t>
            </a: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2B65D2-041A-7A46-B9DE-DF37C9D66B4C}"/>
              </a:ext>
            </a:extLst>
          </p:cNvPr>
          <p:cNvSpPr txBox="1"/>
          <p:nvPr/>
        </p:nvSpPr>
        <p:spPr>
          <a:xfrm>
            <a:off x="10723418" y="6104849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03:24:072</a:t>
            </a:r>
          </a:p>
        </p:txBody>
      </p:sp>
      <p:pic>
        <p:nvPicPr>
          <p:cNvPr id="2" name="Audio Recording Oct 10, 2022 at 8:54:06 AM" descr="Audio Recording Oct 10, 2022 at 8:54:06 AM">
            <a:hlinkClick r:id="" action="ppaction://media"/>
            <a:extLst>
              <a:ext uri="{FF2B5EF4-FFF2-40B4-BE49-F238E27FC236}">
                <a16:creationId xmlns:a16="http://schemas.microsoft.com/office/drawing/2014/main" id="{81E91C1F-4FAB-1B0E-9E91-CDD98FAE76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75181" y="529204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03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485B6-E030-2842-BE50-3F54C9A9F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 for MRI Findings</a:t>
            </a:r>
            <a:r>
              <a:rPr lang="en-US" baseline="30000" dirty="0"/>
              <a:t>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405AF-B1E5-0B47-84FE-BA0734C3C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517515"/>
            <a:ext cx="9866243" cy="4144406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Susac</a:t>
            </a:r>
            <a:r>
              <a:rPr lang="en-US" dirty="0"/>
              <a:t> Syndrome</a:t>
            </a:r>
          </a:p>
          <a:p>
            <a:r>
              <a:rPr lang="en-US" dirty="0"/>
              <a:t>Multiple Sclerosis (MS)</a:t>
            </a:r>
          </a:p>
          <a:p>
            <a:r>
              <a:rPr lang="en-US" dirty="0"/>
              <a:t>Neuromyelitis </a:t>
            </a:r>
            <a:r>
              <a:rPr lang="en-US" dirty="0" err="1"/>
              <a:t>optica</a:t>
            </a:r>
            <a:r>
              <a:rPr lang="en-US" dirty="0"/>
              <a:t> (NMO) </a:t>
            </a:r>
          </a:p>
          <a:p>
            <a:r>
              <a:rPr lang="en-US" dirty="0"/>
              <a:t>Cerebral Autosomal Dominant Arteriopathy with Sub-cortical Infarcts and Leukoencephalopathy (CADASIL) </a:t>
            </a:r>
          </a:p>
          <a:p>
            <a:r>
              <a:rPr lang="en-US" dirty="0"/>
              <a:t>Acute disseminated encephalomyelitis (ADEM) </a:t>
            </a:r>
          </a:p>
          <a:p>
            <a:r>
              <a:rPr lang="en-US" dirty="0"/>
              <a:t>Progressive multifocal leukoencephalopathy (PML)</a:t>
            </a:r>
          </a:p>
          <a:p>
            <a:r>
              <a:rPr lang="en-US" dirty="0" err="1"/>
              <a:t>Marchiafava-Bignami</a:t>
            </a:r>
            <a:r>
              <a:rPr lang="en-US" dirty="0"/>
              <a:t> disease</a:t>
            </a:r>
          </a:p>
          <a:p>
            <a:r>
              <a:rPr lang="en-US" dirty="0"/>
              <a:t>Malignancy</a:t>
            </a:r>
          </a:p>
          <a:p>
            <a:r>
              <a:rPr lang="en-US" dirty="0"/>
              <a:t>Trauma</a:t>
            </a:r>
          </a:p>
          <a:p>
            <a:r>
              <a:rPr lang="en-US" dirty="0"/>
              <a:t>Additional consideration: Cogan syndrome</a:t>
            </a:r>
          </a:p>
        </p:txBody>
      </p:sp>
      <p:pic>
        <p:nvPicPr>
          <p:cNvPr id="4" name="Audio Recording Oct 10, 2022 at 8:59:17 AM" descr="Audio Recording Oct 10, 2022 at 8:59:17 AM">
            <a:hlinkClick r:id="" action="ppaction://media"/>
            <a:extLst>
              <a:ext uri="{FF2B5EF4-FFF2-40B4-BE49-F238E27FC236}">
                <a16:creationId xmlns:a16="http://schemas.microsoft.com/office/drawing/2014/main" id="{17882932-5240-EFAE-82B6-CC4BC8B004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0015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6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72141-E06C-FC41-A7AC-E0628EDA3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Sclerosis (MS)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EA602-D4EF-5B43-B149-35B80564A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MS is classically characterized by CNS lesions disseminated in space and time and oligoclonal band positivity in the CSF</a:t>
            </a:r>
          </a:p>
          <a:p>
            <a:r>
              <a:rPr lang="en-US" dirty="0"/>
              <a:t>Our patient had white matter lesions centrally in the corpus callosum, which is characteristic of </a:t>
            </a:r>
            <a:r>
              <a:rPr lang="en-US" dirty="0" err="1"/>
              <a:t>Susac</a:t>
            </a:r>
            <a:r>
              <a:rPr lang="en-US" dirty="0"/>
              <a:t> Syndrome</a:t>
            </a:r>
          </a:p>
          <a:p>
            <a:r>
              <a:rPr lang="en-US" dirty="0"/>
              <a:t>She had no white matter lesions elsewhere </a:t>
            </a:r>
          </a:p>
          <a:p>
            <a:r>
              <a:rPr lang="en-US" dirty="0"/>
              <a:t>She had no oligoclonal bands in the CSF</a:t>
            </a:r>
          </a:p>
          <a:p>
            <a:r>
              <a:rPr lang="en-US" dirty="0"/>
              <a:t>Retinovascular signs were not consistent with MS</a:t>
            </a:r>
          </a:p>
        </p:txBody>
      </p:sp>
      <p:pic>
        <p:nvPicPr>
          <p:cNvPr id="3" name="Audio Recording Oct 10, 2022 at 9:02:49 AM" descr="Audio Recording Oct 10, 2022 at 9:02:49 AM">
            <a:hlinkClick r:id="" action="ppaction://media"/>
            <a:extLst>
              <a:ext uri="{FF2B5EF4-FFF2-40B4-BE49-F238E27FC236}">
                <a16:creationId xmlns:a16="http://schemas.microsoft.com/office/drawing/2014/main" id="{42D8CC73-4E22-9F0B-D766-107E9D3CE4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9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91398-0273-6A40-BDA3-D95303637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Neuromyelitis </a:t>
            </a:r>
            <a:r>
              <a:rPr lang="en-US" dirty="0" err="1"/>
              <a:t>optica</a:t>
            </a:r>
            <a:r>
              <a:rPr lang="en-US" dirty="0"/>
              <a:t> (NMO)</a:t>
            </a:r>
            <a:r>
              <a:rPr lang="en-US" baseline="30000" dirty="0"/>
              <a:t>3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A1470D-3260-1E4F-846D-A531FB517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NMO is classically associated with optic neuritis and transverse myelitis, testing is often positive for AQP4-IgG</a:t>
            </a:r>
          </a:p>
          <a:p>
            <a:r>
              <a:rPr lang="en-US" dirty="0"/>
              <a:t>Our patient did not have optic neuritis or spinal cord lesions</a:t>
            </a:r>
          </a:p>
          <a:p>
            <a:r>
              <a:rPr lang="en-US" dirty="0"/>
              <a:t>NMO is not associated with retinovascular findings as seen in our patient</a:t>
            </a:r>
          </a:p>
          <a:p>
            <a:r>
              <a:rPr lang="en-US" dirty="0"/>
              <a:t>AQP4-IgG testing deferred due to low clinical suspicion in our patient</a:t>
            </a:r>
          </a:p>
          <a:p>
            <a:endParaRPr lang="en-US" dirty="0"/>
          </a:p>
        </p:txBody>
      </p:sp>
      <p:pic>
        <p:nvPicPr>
          <p:cNvPr id="3" name="Audio Recording Oct 10, 2022 at 9:03:36 AM" descr="Audio Recording Oct 10, 2022 at 9:03:36 AM">
            <a:hlinkClick r:id="" action="ppaction://media"/>
            <a:extLst>
              <a:ext uri="{FF2B5EF4-FFF2-40B4-BE49-F238E27FC236}">
                <a16:creationId xmlns:a16="http://schemas.microsoft.com/office/drawing/2014/main" id="{B24C13A3-9B61-7B9F-A1C3-F3D40377F4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11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432AC-08E8-5043-847D-6795E5878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71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Cerebral Autosomal Dominant Arteriopathy with Sub-cortical Infarcts and Leukoencephalopathy (CADASIL)</a:t>
            </a:r>
            <a:r>
              <a:rPr lang="en-US" baseline="30000" dirty="0"/>
              <a:t>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64FEE-F67F-354D-B7C1-9C18EE7DE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2142712"/>
            <a:ext cx="9866243" cy="382076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Characteristics of CADASIL: recurrent TIA/strokes, cognitive decline, migraine with aura, seizures, and mood disturbances</a:t>
            </a:r>
          </a:p>
          <a:p>
            <a:r>
              <a:rPr lang="en-US" dirty="0"/>
              <a:t>Though not required, our patient had no family history of neurologic disorders or NOTCH3 mutation, which is autosomal dominant</a:t>
            </a:r>
          </a:p>
          <a:p>
            <a:r>
              <a:rPr lang="en-US" dirty="0"/>
              <a:t>CADASIL tends to cause anterior temporal lobe white matter lesions, which is not seen in this case</a:t>
            </a:r>
          </a:p>
          <a:p>
            <a:r>
              <a:rPr lang="en-US" dirty="0"/>
              <a:t>Although she had a recent history of cognitive disturbance and migraine with aura, her MRI did not demonstrate strokes</a:t>
            </a:r>
          </a:p>
          <a:p>
            <a:r>
              <a:rPr lang="en-US" dirty="0"/>
              <a:t>Her retinovascular changes and hearing loss were not consistent with CADASIL</a:t>
            </a:r>
          </a:p>
        </p:txBody>
      </p:sp>
      <p:pic>
        <p:nvPicPr>
          <p:cNvPr id="4" name="Audio Recording Oct 10, 2022 at 9:06:09 AM" descr="Audio Recording Oct 10, 2022 at 9:06:09 AM">
            <a:hlinkClick r:id="" action="ppaction://media"/>
            <a:extLst>
              <a:ext uri="{FF2B5EF4-FFF2-40B4-BE49-F238E27FC236}">
                <a16:creationId xmlns:a16="http://schemas.microsoft.com/office/drawing/2014/main" id="{5F236E2A-5F75-8AF1-6B6C-E1914EC326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59218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72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DD676-0F31-D746-9D75-BC0C8D3A2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Acute disseminated encephalomyelitis (ADEM)</a:t>
            </a:r>
            <a:r>
              <a:rPr lang="en-US" baseline="30000" dirty="0"/>
              <a:t>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A00F2-5145-E04E-B64E-64474C43F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This CNS immune-mediated demyelination disorder can affect children after vaccination or viral infection, but occurs in adults as well</a:t>
            </a:r>
          </a:p>
          <a:p>
            <a:r>
              <a:rPr lang="en-US" dirty="0"/>
              <a:t>Can be seen with myelin oligodendrocyte glycoprotein (MOG) associated demyelinating disease</a:t>
            </a:r>
          </a:p>
          <a:p>
            <a:r>
              <a:rPr lang="en-US" dirty="0"/>
              <a:t>Often presents as acute encephalopathy with multifocal neurologic signs</a:t>
            </a:r>
          </a:p>
          <a:p>
            <a:r>
              <a:rPr lang="en-US" dirty="0"/>
              <a:t>The hearing loss and retinovascular findings in our patient are not typical of ADEM</a:t>
            </a:r>
          </a:p>
        </p:txBody>
      </p:sp>
      <p:pic>
        <p:nvPicPr>
          <p:cNvPr id="4" name="Audio Recording Oct 10, 2022 at 9:07:07 AM" descr="Audio Recording Oct 10, 2022 at 9:07:07 AM">
            <a:hlinkClick r:id="" action="ppaction://media"/>
            <a:extLst>
              <a:ext uri="{FF2B5EF4-FFF2-40B4-BE49-F238E27FC236}">
                <a16:creationId xmlns:a16="http://schemas.microsoft.com/office/drawing/2014/main" id="{40759A10-D626-DBEC-0D23-9FECA4556F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0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E64E3-D486-F94E-A147-AB39DA874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Progressive multifocal leukoencephalopathy (PML)</a:t>
            </a:r>
            <a:r>
              <a:rPr lang="en-US" baseline="30000" dirty="0"/>
              <a:t>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C1929-ED16-F247-A966-E0B022DD7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patient was not immunocompromised, making this CNS infection with the JC virus (which can be active in immunocompromised individuals) unlikely</a:t>
            </a:r>
          </a:p>
        </p:txBody>
      </p:sp>
      <p:pic>
        <p:nvPicPr>
          <p:cNvPr id="4" name="Audio Recording Oct 10, 2022 at 9:07:39 AM" descr="Audio Recording Oct 10, 2022 at 9:07:39 AM">
            <a:hlinkClick r:id="" action="ppaction://media"/>
            <a:extLst>
              <a:ext uri="{FF2B5EF4-FFF2-40B4-BE49-F238E27FC236}">
                <a16:creationId xmlns:a16="http://schemas.microsoft.com/office/drawing/2014/main" id="{316A7445-4380-8000-F4ED-57FB8A57CC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28400" y="60864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1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3D71A-08FC-1C47-9F88-FF2E7E13D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Marchiafava-Bignami</a:t>
            </a:r>
            <a:r>
              <a:rPr lang="en-US" dirty="0"/>
              <a:t> disease </a:t>
            </a:r>
            <a:r>
              <a:rPr lang="en-US" baseline="30000" dirty="0"/>
              <a:t>7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E314C-718A-5947-92F5-553D03B69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Disease characterized by demyelination and necrosis of the corpus callosum</a:t>
            </a:r>
          </a:p>
          <a:p>
            <a:r>
              <a:rPr lang="en-US" dirty="0"/>
              <a:t>Seen classically in alcohol use disorder with malnutrition</a:t>
            </a:r>
          </a:p>
          <a:p>
            <a:r>
              <a:rPr lang="en-US" dirty="0"/>
              <a:t>Often with psychiatric disturbances, difficulty ambulating, encephalopathy, and dysarthria</a:t>
            </a:r>
          </a:p>
          <a:p>
            <a:r>
              <a:rPr lang="en-US" dirty="0"/>
              <a:t>Our patient did not have risk factors for this disease</a:t>
            </a:r>
          </a:p>
          <a:p>
            <a:r>
              <a:rPr lang="en-US" dirty="0"/>
              <a:t>The hearing loss and retinovascular findings in our patient are not typical of </a:t>
            </a:r>
            <a:r>
              <a:rPr lang="en-US" dirty="0" err="1"/>
              <a:t>Marchiafava-Bignami</a:t>
            </a:r>
            <a:r>
              <a:rPr lang="en-US" dirty="0"/>
              <a:t> disease</a:t>
            </a:r>
          </a:p>
          <a:p>
            <a:endParaRPr lang="en-US" dirty="0"/>
          </a:p>
        </p:txBody>
      </p:sp>
      <p:pic>
        <p:nvPicPr>
          <p:cNvPr id="4" name="Audio Recording Oct 10, 2022 at 9:08:53 AM" descr="Audio Recording Oct 10, 2022 at 9:08:53 AM">
            <a:hlinkClick r:id="" action="ppaction://media"/>
            <a:extLst>
              <a:ext uri="{FF2B5EF4-FFF2-40B4-BE49-F238E27FC236}">
                <a16:creationId xmlns:a16="http://schemas.microsoft.com/office/drawing/2014/main" id="{DFAF3115-D9EA-A037-3C7B-1D22AE44D1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39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A9BC5-223D-5044-AD1D-4B9D97381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Glioma or Lymphoma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10559-D1FC-6C4B-9104-29B1E2ADA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518617"/>
            <a:ext cx="9866243" cy="3820766"/>
          </a:xfrm>
        </p:spPr>
        <p:txBody>
          <a:bodyPr/>
          <a:lstStyle/>
          <a:p>
            <a:r>
              <a:rPr lang="en-US" dirty="0"/>
              <a:t>Different types, locations and aggressiveness (grade)</a:t>
            </a:r>
          </a:p>
          <a:p>
            <a:r>
              <a:rPr lang="en-US" dirty="0"/>
              <a:t>Can be diagnosed via imaging and/or biopsy</a:t>
            </a:r>
          </a:p>
          <a:p>
            <a:r>
              <a:rPr lang="en-US" dirty="0"/>
              <a:t>Our patient’s MRI findings were determined not to be neoplastic given the full clinic picture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C0DCAFD-13DE-C24E-AE5F-D3BB6932A624}"/>
              </a:ext>
            </a:extLst>
          </p:cNvPr>
          <p:cNvSpPr txBox="1">
            <a:spLocks/>
          </p:cNvSpPr>
          <p:nvPr/>
        </p:nvSpPr>
        <p:spPr>
          <a:xfrm>
            <a:off x="834888" y="32363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Trauma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EA3458E-8E77-CC44-8E4E-EC91D1A124AB}"/>
              </a:ext>
            </a:extLst>
          </p:cNvPr>
          <p:cNvSpPr txBox="1">
            <a:spLocks/>
          </p:cNvSpPr>
          <p:nvPr/>
        </p:nvSpPr>
        <p:spPr>
          <a:xfrm>
            <a:off x="1484245" y="4253256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White matter changes in setting of trauma</a:t>
            </a:r>
          </a:p>
          <a:p>
            <a:r>
              <a:rPr lang="en-US" dirty="0"/>
              <a:t>Our patient had no history to cause white matter lesions to this extent</a:t>
            </a:r>
          </a:p>
        </p:txBody>
      </p:sp>
      <p:pic>
        <p:nvPicPr>
          <p:cNvPr id="7" name="Audio Recording Oct 10, 2022 at 9:36:43 AM" descr="Audio Recording Oct 10, 2022 at 9:36:43 AM">
            <a:hlinkClick r:id="" action="ppaction://media"/>
            <a:extLst>
              <a:ext uri="{FF2B5EF4-FFF2-40B4-BE49-F238E27FC236}">
                <a16:creationId xmlns:a16="http://schemas.microsoft.com/office/drawing/2014/main" id="{A47150CC-28AA-530E-25BD-18841A4D86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0488" y="603036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3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B41BC-F518-394D-B496-03032D8E8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Cogan Syndrome</a:t>
            </a:r>
            <a:r>
              <a:rPr lang="en-US" baseline="30000" dirty="0"/>
              <a:t> 8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D4B5B-DE86-5744-A362-302CDC92B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Rare autoimmune vasculitis with ocular and </a:t>
            </a:r>
            <a:r>
              <a:rPr lang="en-US" dirty="0" err="1"/>
              <a:t>vestibulo</a:t>
            </a:r>
            <a:r>
              <a:rPr lang="en-US" dirty="0"/>
              <a:t>-auditory involvement</a:t>
            </a:r>
          </a:p>
          <a:p>
            <a:r>
              <a:rPr lang="en-US" dirty="0"/>
              <a:t>Typical: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interstitial keratitis (not syphilitic) and associated iritis, conjunctivitis or subconjunctival hemorrhage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err="1"/>
              <a:t>Audiovestibular</a:t>
            </a:r>
            <a:r>
              <a:rPr lang="en-US" dirty="0"/>
              <a:t> symptoms similar to Meniere’s disease and even deafness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Association of the above two less than 2 years</a:t>
            </a:r>
          </a:p>
          <a:p>
            <a:r>
              <a:rPr lang="en-US" dirty="0"/>
              <a:t>Atypical: other type ocular involvement (including retinal artery occlusions), other </a:t>
            </a:r>
            <a:r>
              <a:rPr lang="en-US" dirty="0" err="1"/>
              <a:t>audiovestibular</a:t>
            </a:r>
            <a:r>
              <a:rPr lang="en-US" dirty="0"/>
              <a:t> symptoms, or symptoms more than 2 years apart</a:t>
            </a:r>
          </a:p>
          <a:p>
            <a:r>
              <a:rPr lang="en-US" dirty="0"/>
              <a:t>Not typically associated with encephalopathy, although it can be</a:t>
            </a:r>
          </a:p>
          <a:p>
            <a:r>
              <a:rPr lang="en-US" dirty="0"/>
              <a:t>Not associated with the white matter findings in our case</a:t>
            </a:r>
          </a:p>
        </p:txBody>
      </p:sp>
      <p:pic>
        <p:nvPicPr>
          <p:cNvPr id="4" name="Audio Recording Oct 10, 2022 at 9:10:50 AM" descr="Audio Recording Oct 10, 2022 at 9:10:50 AM">
            <a:hlinkClick r:id="" action="ppaction://media"/>
            <a:extLst>
              <a:ext uri="{FF2B5EF4-FFF2-40B4-BE49-F238E27FC236}">
                <a16:creationId xmlns:a16="http://schemas.microsoft.com/office/drawing/2014/main" id="{58973B92-0FB6-353B-832D-7BA0F58278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98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89392-B31E-4AC6-8770-BB09ECF24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Diagnosis?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338FC-92A9-4F61-9129-A3F96C901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Susac</a:t>
            </a:r>
            <a:r>
              <a:rPr lang="en-US" dirty="0"/>
              <a:t> Syndrome</a:t>
            </a:r>
          </a:p>
        </p:txBody>
      </p:sp>
      <p:pic>
        <p:nvPicPr>
          <p:cNvPr id="4" name="Audio Recording Oct 10, 2022 at 9:11:16 AM" descr="Audio Recording Oct 10, 2022 at 9:11:16 AM">
            <a:hlinkClick r:id="" action="ppaction://media"/>
            <a:extLst>
              <a:ext uri="{FF2B5EF4-FFF2-40B4-BE49-F238E27FC236}">
                <a16:creationId xmlns:a16="http://schemas.microsoft.com/office/drawing/2014/main" id="{22ED03B6-C2AB-62F5-4557-CA1CBF440F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28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9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7C22A-4728-264B-ADE6-4F616169B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775B5-F046-9047-B962-EAAC2037F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685512"/>
            <a:ext cx="9866243" cy="4020344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/>
              <a:t>While inpatient, she was treated with IV methylprednisolone then intravenous immunoglobulin (IVIG) </a:t>
            </a:r>
          </a:p>
          <a:p>
            <a:r>
              <a:rPr lang="en-US" sz="3400" dirty="0"/>
              <a:t>Cognitive improvement: Montreal Cognitive Assessment (</a:t>
            </a:r>
            <a:r>
              <a:rPr lang="en-US" sz="3400" dirty="0" err="1"/>
              <a:t>MoCA</a:t>
            </a:r>
            <a:r>
              <a:rPr lang="en-US" sz="3400" dirty="0"/>
              <a:t>) testing improved from 11/30 to 23/30 </a:t>
            </a:r>
          </a:p>
          <a:p>
            <a:r>
              <a:rPr lang="en-US" sz="3400" dirty="0"/>
              <a:t>She was discharged home with outpatient treatment plan of IVIG infusion every 2 weeks, mycophenolate mofetil, and oral prednisone (to be tapered over time)</a:t>
            </a:r>
          </a:p>
          <a:p>
            <a:r>
              <a:rPr lang="en-US" sz="3400" dirty="0"/>
              <a:t>At the one month follow up, she reported improved mental status but persisting decreased hearing in her left ear </a:t>
            </a:r>
          </a:p>
          <a:p>
            <a:r>
              <a:rPr lang="en-US" sz="3400" dirty="0"/>
              <a:t>Follow-up FA: Improved with multiple stable BRAOs bilaterally, mild </a:t>
            </a:r>
            <a:r>
              <a:rPr lang="en-US" sz="3400" dirty="0" err="1"/>
              <a:t>periphlebitis</a:t>
            </a:r>
            <a:r>
              <a:rPr lang="en-US" sz="3400" dirty="0"/>
              <a:t> in the right eye, and resolved </a:t>
            </a:r>
            <a:r>
              <a:rPr lang="en-US" sz="3400" dirty="0" err="1"/>
              <a:t>arteriolitis</a:t>
            </a:r>
            <a:r>
              <a:rPr lang="en-US" sz="3400" dirty="0"/>
              <a:t> of the main arcades in the left eye</a:t>
            </a:r>
            <a:br>
              <a:rPr lang="en-US" dirty="0"/>
            </a:br>
            <a:endParaRPr lang="en-US" dirty="0"/>
          </a:p>
        </p:txBody>
      </p:sp>
      <p:pic>
        <p:nvPicPr>
          <p:cNvPr id="4" name="Audio Recording Oct 10, 2022 at 9:14:41 AM" descr="Audio Recording Oct 10, 2022 at 9:14:41 AM">
            <a:hlinkClick r:id="" action="ppaction://media"/>
            <a:extLst>
              <a:ext uri="{FF2B5EF4-FFF2-40B4-BE49-F238E27FC236}">
                <a16:creationId xmlns:a16="http://schemas.microsoft.com/office/drawing/2014/main" id="{98CAD072-776A-E9A1-1F1F-E6DFE9CE46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0864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7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2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5D748C-5603-C04E-96CB-71F774D8E6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774" t="22576" r="11354" b="27424"/>
          <a:stretch/>
        </p:blipFill>
        <p:spPr>
          <a:xfrm>
            <a:off x="2826327" y="554181"/>
            <a:ext cx="4759039" cy="31726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24DB41A-A4CB-764A-BB52-303ACAC3B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18" y="554181"/>
            <a:ext cx="2678909" cy="4946073"/>
          </a:xfrm>
        </p:spPr>
        <p:txBody>
          <a:bodyPr>
            <a:normAutofit/>
          </a:bodyPr>
          <a:lstStyle/>
          <a:p>
            <a:r>
              <a:rPr lang="en-US" b="0" dirty="0"/>
              <a:t>Left Eye: </a:t>
            </a:r>
            <a:r>
              <a:rPr lang="en-US" sz="2200" b="0" dirty="0"/>
              <a:t>Resolved </a:t>
            </a:r>
            <a:r>
              <a:rPr lang="en-US" sz="2200" b="0" dirty="0" err="1"/>
              <a:t>arteriolitis</a:t>
            </a:r>
            <a:r>
              <a:rPr lang="en-US" sz="2200" b="0" dirty="0"/>
              <a:t> of the main arcades</a:t>
            </a: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2B65D2-041A-7A46-B9DE-DF37C9D66B4C}"/>
              </a:ext>
            </a:extLst>
          </p:cNvPr>
          <p:cNvSpPr txBox="1"/>
          <p:nvPr/>
        </p:nvSpPr>
        <p:spPr>
          <a:xfrm>
            <a:off x="6456531" y="3357541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03:24:072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76F170-C1FC-9F4F-9551-6DC88280E07B}"/>
              </a:ext>
            </a:extLst>
          </p:cNvPr>
          <p:cNvSpPr txBox="1"/>
          <p:nvPr/>
        </p:nvSpPr>
        <p:spPr>
          <a:xfrm>
            <a:off x="4630185" y="3685308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Initial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4B3ECB-8AF1-564A-B0D5-944F41985767}"/>
              </a:ext>
            </a:extLst>
          </p:cNvPr>
          <p:cNvSpPr txBox="1"/>
          <p:nvPr/>
        </p:nvSpPr>
        <p:spPr>
          <a:xfrm>
            <a:off x="9017984" y="3258418"/>
            <a:ext cx="1416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Follow-up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4417F5-9562-E74F-A5B1-FD5AAABF244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726" t="22590" r="11920" b="26701"/>
          <a:stretch/>
        </p:blipFill>
        <p:spPr>
          <a:xfrm>
            <a:off x="7146456" y="3685308"/>
            <a:ext cx="4714798" cy="31726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355537-F3AE-EB45-8550-ECB611D1A164}"/>
              </a:ext>
            </a:extLst>
          </p:cNvPr>
          <p:cNvSpPr txBox="1"/>
          <p:nvPr/>
        </p:nvSpPr>
        <p:spPr>
          <a:xfrm>
            <a:off x="10732419" y="6511820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03:26:928</a:t>
            </a:r>
          </a:p>
        </p:txBody>
      </p:sp>
      <p:pic>
        <p:nvPicPr>
          <p:cNvPr id="3" name="Audio Recording Oct 10, 2022 at 9:15:22 AM" descr="Audio Recording Oct 10, 2022 at 9:15:22 AM">
            <a:hlinkClick r:id="" action="ppaction://media"/>
            <a:extLst>
              <a:ext uri="{FF2B5EF4-FFF2-40B4-BE49-F238E27FC236}">
                <a16:creationId xmlns:a16="http://schemas.microsoft.com/office/drawing/2014/main" id="{8F3FDF1B-9432-64FB-C203-1009F6E514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9200" y="572442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3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A5A93-983F-C240-B3AA-D265DD844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Susac</a:t>
            </a:r>
            <a:r>
              <a:rPr lang="en-US" dirty="0"/>
              <a:t> Syndrome?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84DB0-C1F8-4F46-B148-6F3E99545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Rare autoimmune disease affecting small blood vessels in the brain, inner ear, and retina</a:t>
            </a:r>
          </a:p>
          <a:p>
            <a:r>
              <a:rPr lang="en-US" dirty="0"/>
              <a:t>Classic Triad: Encephalopathy, Vision Changes, Sensorineural Hearing Loss</a:t>
            </a:r>
          </a:p>
          <a:p>
            <a:pPr lvl="1"/>
            <a:r>
              <a:rPr lang="en-US" dirty="0"/>
              <a:t>Vision changes: blurry vision, peripheral vision losses, scotomas</a:t>
            </a:r>
          </a:p>
          <a:p>
            <a:r>
              <a:rPr lang="en-US" dirty="0"/>
              <a:t>More common in females having a 3:1 female to male ratio.</a:t>
            </a:r>
            <a:r>
              <a:rPr lang="en-US" baseline="30000" dirty="0"/>
              <a:t> </a:t>
            </a:r>
            <a:r>
              <a:rPr lang="en-US" dirty="0"/>
              <a:t>Relapses of the condition have been noted around the same time as pregnancies in women, which may contribute to the increased female to male ratio</a:t>
            </a:r>
            <a:r>
              <a:rPr lang="en-US" baseline="30000" dirty="0"/>
              <a:t>9</a:t>
            </a:r>
            <a:endParaRPr lang="en-US" dirty="0"/>
          </a:p>
          <a:p>
            <a:r>
              <a:rPr lang="en-US" dirty="0"/>
              <a:t>Majority of diagnosed individuals fall between the ages of 20 and 40</a:t>
            </a:r>
            <a:r>
              <a:rPr lang="en-US" baseline="30000" dirty="0"/>
              <a:t>10</a:t>
            </a:r>
            <a:br>
              <a:rPr lang="en-US" dirty="0"/>
            </a:br>
            <a:endParaRPr lang="en-US" dirty="0"/>
          </a:p>
        </p:txBody>
      </p:sp>
      <p:pic>
        <p:nvPicPr>
          <p:cNvPr id="4" name="Audio Recording Oct 10, 2022 at 9:16:12 AM" descr="Audio Recording Oct 10, 2022 at 9:16:12 AM">
            <a:hlinkClick r:id="" action="ppaction://media"/>
            <a:extLst>
              <a:ext uri="{FF2B5EF4-FFF2-40B4-BE49-F238E27FC236}">
                <a16:creationId xmlns:a16="http://schemas.microsoft.com/office/drawing/2014/main" id="{F970FB0B-CEE7-BFB6-B915-2C2D98B4A0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0864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DF612-BB22-C940-9EE6-23211790D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Susac</a:t>
            </a:r>
            <a:r>
              <a:rPr lang="en-US" dirty="0"/>
              <a:t> Syndrome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5A995-6AEC-8441-AE97-E7A2C90FC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Other: memory loss, cognitive deficits, seizures, psychiatric disturbances, cranial nerve dysfunction, sensory loss, motor loss, aphasia, and headaches</a:t>
            </a:r>
          </a:p>
          <a:p>
            <a:r>
              <a:rPr lang="en-US" dirty="0"/>
              <a:t>Headaches are the most common and often present before the other symptoms by up to 6 months</a:t>
            </a:r>
          </a:p>
          <a:p>
            <a:r>
              <a:rPr lang="en-US" dirty="0"/>
              <a:t>Patients can have multiple, recurrent branch retinal artery occlusions (BRAOs) without signs of intraocular inflammation</a:t>
            </a:r>
            <a:r>
              <a:rPr lang="en-US" baseline="30000" dirty="0"/>
              <a:t>11</a:t>
            </a:r>
            <a:endParaRPr lang="en-US" dirty="0"/>
          </a:p>
          <a:p>
            <a:r>
              <a:rPr lang="en-US" dirty="0"/>
              <a:t>Hearing loss can be bilateral or unilateral, and typically affects low- and mid-frequencies on audiometry</a:t>
            </a:r>
            <a:r>
              <a:rPr lang="en-US" baseline="30000" dirty="0"/>
              <a:t>12</a:t>
            </a:r>
            <a:endParaRPr lang="en-US" dirty="0"/>
          </a:p>
          <a:p>
            <a:r>
              <a:rPr lang="en-US" dirty="0"/>
              <a:t>While many of these symptoms can be reversed, hearing loss in </a:t>
            </a:r>
            <a:r>
              <a:rPr lang="en-US" dirty="0" err="1"/>
              <a:t>Susac</a:t>
            </a:r>
            <a:r>
              <a:rPr lang="en-US" dirty="0"/>
              <a:t> syndrome is largely irreversible-sometimes requiring cochlear implants.</a:t>
            </a:r>
            <a:r>
              <a:rPr lang="en-US" baseline="30000" dirty="0"/>
              <a:t>13</a:t>
            </a:r>
            <a:r>
              <a:rPr lang="en-US" dirty="0"/>
              <a:t> Notably, not all symptoms may present themselves in every case</a:t>
            </a:r>
            <a:r>
              <a:rPr lang="en-US" baseline="30000" dirty="0"/>
              <a:t>9</a:t>
            </a:r>
            <a:endParaRPr lang="en-US" dirty="0"/>
          </a:p>
        </p:txBody>
      </p:sp>
      <p:pic>
        <p:nvPicPr>
          <p:cNvPr id="4" name="Audio Recording Oct 10, 2022 at 9:17:56 AM" descr="Audio Recording Oct 10, 2022 at 9:17:56 AM">
            <a:hlinkClick r:id="" action="ppaction://media"/>
            <a:extLst>
              <a:ext uri="{FF2B5EF4-FFF2-40B4-BE49-F238E27FC236}">
                <a16:creationId xmlns:a16="http://schemas.microsoft.com/office/drawing/2014/main" id="{99098B36-4166-521A-9B60-525353CB70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864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5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BA630-D2FD-7C4C-8D94-357BA28D9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D5DC5-7036-4447-8D0D-B392F98EB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Magnetic resonance imaging (MRI) is the preferred method for neuroimaging of suspected cases of </a:t>
            </a:r>
            <a:r>
              <a:rPr lang="en-US" dirty="0" err="1"/>
              <a:t>Susac</a:t>
            </a:r>
            <a:r>
              <a:rPr lang="en-US" dirty="0"/>
              <a:t> syndrome</a:t>
            </a:r>
          </a:p>
          <a:p>
            <a:r>
              <a:rPr lang="en-US" dirty="0"/>
              <a:t>Characteristic punched-out lesions in the corpus callosum</a:t>
            </a:r>
            <a:r>
              <a:rPr lang="en-US" baseline="30000" dirty="0"/>
              <a:t>14</a:t>
            </a:r>
            <a:r>
              <a:rPr lang="en-US" dirty="0"/>
              <a:t> </a:t>
            </a:r>
          </a:p>
          <a:p>
            <a:r>
              <a:rPr lang="en-US" dirty="0"/>
              <a:t>Fluorescein angiography (FA) is used to visualize and confirm ophthalmic examination findings of BRAO</a:t>
            </a:r>
          </a:p>
          <a:p>
            <a:r>
              <a:rPr lang="en-US" dirty="0"/>
              <a:t>Optical Coherence Tomography Angiography (OCTA) is a possible noninvasive diagnostic alternative that evaluates perfusion of the superficial and deep retinal vascular plexuses</a:t>
            </a:r>
            <a:r>
              <a:rPr lang="en-US" baseline="30000" dirty="0"/>
              <a:t>15</a:t>
            </a:r>
            <a:endParaRPr lang="en-US" dirty="0"/>
          </a:p>
        </p:txBody>
      </p:sp>
      <p:pic>
        <p:nvPicPr>
          <p:cNvPr id="4" name="Audio Recording Oct 10, 2022 at 9:18:52 AM" descr="Audio Recording Oct 10, 2022 at 9:18:52 AM">
            <a:hlinkClick r:id="" action="ppaction://media"/>
            <a:extLst>
              <a:ext uri="{FF2B5EF4-FFF2-40B4-BE49-F238E27FC236}">
                <a16:creationId xmlns:a16="http://schemas.microsoft.com/office/drawing/2014/main" id="{3B97AA00-E36F-9870-F1E4-CE79B75443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01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45389-21A9-F649-9A1B-441A2E409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</a:t>
            </a:r>
            <a:r>
              <a:rPr lang="en-US" baseline="30000" dirty="0"/>
              <a:t> 16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92286-9BF8-6246-A3A0-90192D359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Therapy depends upon the type and severity of associated symptoms</a:t>
            </a:r>
          </a:p>
          <a:p>
            <a:r>
              <a:rPr lang="en-US" dirty="0"/>
              <a:t>Some cases respond well to treatment while others recur after two years and, on rare occasion, develop a chronic course</a:t>
            </a:r>
          </a:p>
          <a:p>
            <a:r>
              <a:rPr lang="en-US" dirty="0"/>
              <a:t>Firstline: glucocorticoids (typically high dose methylprednisolone) </a:t>
            </a:r>
          </a:p>
          <a:p>
            <a:r>
              <a:rPr lang="en-US" dirty="0"/>
              <a:t>Cyclophosphamide, plasmapheresis, and IVIG are considerations for severe or persistent cases</a:t>
            </a:r>
          </a:p>
          <a:p>
            <a:r>
              <a:rPr lang="en-US" dirty="0"/>
              <a:t>Anticoagulation and aspirin are therapeutic adjuncts as well</a:t>
            </a:r>
          </a:p>
          <a:p>
            <a:r>
              <a:rPr lang="en-US" dirty="0"/>
              <a:t>Other immunosuppressive treatments, such as azathioprine and tacrolimus, can be used after the acute phase of the disease</a:t>
            </a:r>
          </a:p>
          <a:p>
            <a:r>
              <a:rPr lang="en-US" dirty="0"/>
              <a:t>More aggressive treatment is required for severe cases involving the central nervous system</a:t>
            </a:r>
          </a:p>
          <a:p>
            <a:endParaRPr lang="en-US" dirty="0"/>
          </a:p>
        </p:txBody>
      </p:sp>
      <p:pic>
        <p:nvPicPr>
          <p:cNvPr id="4" name="Audio Recording Oct 10, 2022 at 9:20:12 AM" descr="Audio Recording Oct 10, 2022 at 9:20:12 AM">
            <a:hlinkClick r:id="" action="ppaction://media"/>
            <a:extLst>
              <a:ext uri="{FF2B5EF4-FFF2-40B4-BE49-F238E27FC236}">
                <a16:creationId xmlns:a16="http://schemas.microsoft.com/office/drawing/2014/main" id="{DC2C7C8C-0BFD-A159-578D-10269A3C38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9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DE68B-33A0-DB48-A688-C3E6250DA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E34C2-7405-174D-A1EC-669955629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majority of patients respond well to treatment</a:t>
            </a:r>
          </a:p>
          <a:p>
            <a:r>
              <a:rPr lang="en-US" dirty="0"/>
              <a:t>54% of cases resolve within two years, while 42% of cases recur beyond two years, and 4% become chronic</a:t>
            </a:r>
            <a:r>
              <a:rPr lang="en-US" baseline="30000" dirty="0"/>
              <a:t>9</a:t>
            </a:r>
            <a:r>
              <a:rPr lang="en-US" dirty="0"/>
              <a:t> </a:t>
            </a:r>
          </a:p>
          <a:p>
            <a:r>
              <a:rPr lang="en-US" dirty="0"/>
              <a:t>In rare cases, </a:t>
            </a:r>
            <a:r>
              <a:rPr lang="en-US" dirty="0" err="1"/>
              <a:t>Susac</a:t>
            </a:r>
            <a:r>
              <a:rPr lang="en-US" dirty="0"/>
              <a:t> syndrome can be fatal</a:t>
            </a:r>
            <a:r>
              <a:rPr lang="en-US" baseline="30000" dirty="0"/>
              <a:t>17</a:t>
            </a:r>
            <a:r>
              <a:rPr lang="en-US" dirty="0"/>
              <a:t> </a:t>
            </a:r>
          </a:p>
          <a:p>
            <a:r>
              <a:rPr lang="en-US" dirty="0"/>
              <a:t>Common chronic symptoms include hearing loss, gait disturbance, and cognitive deficits</a:t>
            </a:r>
          </a:p>
          <a:p>
            <a:r>
              <a:rPr lang="en-US" dirty="0"/>
              <a:t>Given the rarity of the condition, prognosis is thought to depend upon severity of disease at presentation. Immediate treatment is indicated if there is suspicion of </a:t>
            </a:r>
            <a:r>
              <a:rPr lang="en-US" dirty="0" err="1"/>
              <a:t>Susac</a:t>
            </a:r>
            <a:r>
              <a:rPr lang="en-US" dirty="0"/>
              <a:t> syndrome to prevent morbidity and mortality</a:t>
            </a:r>
            <a:r>
              <a:rPr lang="en-US" baseline="30000" dirty="0"/>
              <a:t>14</a:t>
            </a:r>
            <a:endParaRPr lang="en-US" dirty="0"/>
          </a:p>
          <a:p>
            <a:endParaRPr lang="en-US" dirty="0"/>
          </a:p>
        </p:txBody>
      </p:sp>
      <p:pic>
        <p:nvPicPr>
          <p:cNvPr id="4" name="Audio Recording Oct 10, 2022 at 9:21:51 AM" descr="Audio Recording Oct 10, 2022 at 9:21:51 AM">
            <a:hlinkClick r:id="" action="ppaction://media"/>
            <a:extLst>
              <a:ext uri="{FF2B5EF4-FFF2-40B4-BE49-F238E27FC236}">
                <a16:creationId xmlns:a16="http://schemas.microsoft.com/office/drawing/2014/main" id="{C1295789-8660-F0B7-30A5-4E447840EC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9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DEBE5-B987-B24B-B2F9-616F40C1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B05E9-C4BB-1346-BA38-9C1959EE3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is a case of a 43-year-old female with </a:t>
            </a:r>
            <a:r>
              <a:rPr lang="en-US" dirty="0" err="1"/>
              <a:t>Susac</a:t>
            </a:r>
            <a:r>
              <a:rPr lang="en-US" dirty="0"/>
              <a:t> syndrome who presented with progressively worsening encephalopathy and hearing loss who was found to have bilateral, multiple branch retinal artery occlusions on fluorescein angiography and characteristic MRI T2/FLAIR hyperintense corpus callosum lesions.</a:t>
            </a:r>
          </a:p>
        </p:txBody>
      </p:sp>
      <p:pic>
        <p:nvPicPr>
          <p:cNvPr id="4" name="Audio Recording Oct 10, 2022 at 9:22:51 AM" descr="Audio Recording Oct 10, 2022 at 9:22:51 AM">
            <a:hlinkClick r:id="" action="ppaction://media"/>
            <a:extLst>
              <a:ext uri="{FF2B5EF4-FFF2-40B4-BE49-F238E27FC236}">
                <a16:creationId xmlns:a16="http://schemas.microsoft.com/office/drawing/2014/main" id="{AA483208-0997-9959-09A3-1DC3A1263C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864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6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F0F89-9EB1-C747-B110-4E25B2D09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9E1E4-6F72-C440-B9DF-536D0AA0B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1522253"/>
            <a:ext cx="9866243" cy="41544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200" dirty="0" err="1">
                <a:cs typeface="Arial" panose="020B0604020202020204" pitchFamily="34" charset="0"/>
              </a:rPr>
              <a:t>Sarbu</a:t>
            </a:r>
            <a:r>
              <a:rPr lang="en-US" sz="1200" dirty="0">
                <a:cs typeface="Arial" panose="020B0604020202020204" pitchFamily="34" charset="0"/>
              </a:rPr>
              <a:t> N, Shih RY, Jones RV, </a:t>
            </a:r>
            <a:r>
              <a:rPr lang="en-US" sz="1200" dirty="0" err="1">
                <a:cs typeface="Arial" panose="020B0604020202020204" pitchFamily="34" charset="0"/>
              </a:rPr>
              <a:t>Horkayne-Szakaly</a:t>
            </a:r>
            <a:r>
              <a:rPr lang="en-US" sz="1200" dirty="0">
                <a:cs typeface="Arial" panose="020B0604020202020204" pitchFamily="34" charset="0"/>
              </a:rPr>
              <a:t> I, </a:t>
            </a:r>
            <a:r>
              <a:rPr lang="en-US" sz="1200" dirty="0" err="1">
                <a:cs typeface="Arial" panose="020B0604020202020204" pitchFamily="34" charset="0"/>
              </a:rPr>
              <a:t>Oleaga</a:t>
            </a:r>
            <a:r>
              <a:rPr lang="en-US" sz="1200" dirty="0">
                <a:cs typeface="Arial" panose="020B0604020202020204" pitchFamily="34" charset="0"/>
              </a:rPr>
              <a:t> L, </a:t>
            </a:r>
            <a:r>
              <a:rPr lang="en-US" sz="1200" dirty="0" err="1">
                <a:cs typeface="Arial" panose="020B0604020202020204" pitchFamily="34" charset="0"/>
              </a:rPr>
              <a:t>Smirniotopoulos</a:t>
            </a:r>
            <a:r>
              <a:rPr lang="en-US" sz="1200" dirty="0">
                <a:cs typeface="Arial" panose="020B0604020202020204" pitchFamily="34" charset="0"/>
              </a:rPr>
              <a:t> JG.  White Matter Diseases with Radiologic-Pathologic Correlation. </a:t>
            </a:r>
            <a:r>
              <a:rPr lang="en-US" sz="1200" dirty="0" err="1">
                <a:cs typeface="Arial" panose="020B0604020202020204" pitchFamily="34" charset="0"/>
              </a:rPr>
              <a:t>Radiographics</a:t>
            </a:r>
            <a:r>
              <a:rPr lang="en-US" sz="1200" dirty="0">
                <a:cs typeface="Arial" panose="020B0604020202020204" pitchFamily="34" charset="0"/>
              </a:rPr>
              <a:t>.  2016;36(5):1426-1447. doi:10.1148/rg.2016160031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200" dirty="0">
                <a:cs typeface="Arial" panose="020B0604020202020204" pitchFamily="34" charset="0"/>
              </a:rPr>
              <a:t>Thompson AJ, </a:t>
            </a:r>
            <a:r>
              <a:rPr lang="en-US" sz="1200" dirty="0" err="1">
                <a:cs typeface="Arial" panose="020B0604020202020204" pitchFamily="34" charset="0"/>
              </a:rPr>
              <a:t>Banwell</a:t>
            </a:r>
            <a:r>
              <a:rPr lang="en-US" sz="1200" dirty="0">
                <a:cs typeface="Arial" panose="020B0604020202020204" pitchFamily="34" charset="0"/>
              </a:rPr>
              <a:t> BL, </a:t>
            </a:r>
            <a:r>
              <a:rPr lang="en-US" sz="1200" dirty="0" err="1">
                <a:cs typeface="Arial" panose="020B0604020202020204" pitchFamily="34" charset="0"/>
              </a:rPr>
              <a:t>Barkhof</a:t>
            </a:r>
            <a:r>
              <a:rPr lang="en-US" sz="1200" dirty="0">
                <a:cs typeface="Arial" panose="020B0604020202020204" pitchFamily="34" charset="0"/>
              </a:rPr>
              <a:t> F, et al. Diagnosis of multiple sclerosis: 2017 revisions of the McDonald criteria. </a:t>
            </a:r>
            <a:r>
              <a:rPr lang="en-US" sz="1200" i="1" dirty="0">
                <a:cs typeface="Arial" panose="020B0604020202020204" pitchFamily="34" charset="0"/>
              </a:rPr>
              <a:t>Lancet Neurol</a:t>
            </a:r>
            <a:r>
              <a:rPr lang="en-US" sz="1200" dirty="0">
                <a:cs typeface="Arial" panose="020B0604020202020204" pitchFamily="34" charset="0"/>
              </a:rPr>
              <a:t>. 2018;17(2):162-173. doi:10.1016/S1474-4422(17)30470-2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200" dirty="0" err="1">
                <a:cs typeface="Arial" panose="020B0604020202020204" pitchFamily="34" charset="0"/>
              </a:rPr>
              <a:t>Wingerchuk</a:t>
            </a:r>
            <a:r>
              <a:rPr lang="en-US" sz="1200" dirty="0">
                <a:cs typeface="Arial" panose="020B0604020202020204" pitchFamily="34" charset="0"/>
              </a:rPr>
              <a:t> DM, </a:t>
            </a:r>
            <a:r>
              <a:rPr lang="en-US" sz="1200" dirty="0" err="1">
                <a:cs typeface="Arial" panose="020B0604020202020204" pitchFamily="34" charset="0"/>
              </a:rPr>
              <a:t>Banwell</a:t>
            </a:r>
            <a:r>
              <a:rPr lang="en-US" sz="1200" dirty="0">
                <a:cs typeface="Arial" panose="020B0604020202020204" pitchFamily="34" charset="0"/>
              </a:rPr>
              <a:t> B, Bennett JL, et al. International consensus diagnostic criteria for neuromyelitis </a:t>
            </a:r>
            <a:r>
              <a:rPr lang="en-US" sz="1200" dirty="0" err="1">
                <a:cs typeface="Arial" panose="020B0604020202020204" pitchFamily="34" charset="0"/>
              </a:rPr>
              <a:t>optica</a:t>
            </a:r>
            <a:r>
              <a:rPr lang="en-US" sz="1200" dirty="0">
                <a:cs typeface="Arial" panose="020B0604020202020204" pitchFamily="34" charset="0"/>
              </a:rPr>
              <a:t> spectrum disorders. </a:t>
            </a:r>
            <a:r>
              <a:rPr lang="en-US" sz="1200" i="1" dirty="0">
                <a:cs typeface="Arial" panose="020B0604020202020204" pitchFamily="34" charset="0"/>
              </a:rPr>
              <a:t>Neurology</a:t>
            </a:r>
            <a:r>
              <a:rPr lang="en-US" sz="1200" dirty="0">
                <a:cs typeface="Arial" panose="020B0604020202020204" pitchFamily="34" charset="0"/>
              </a:rPr>
              <a:t>. 2015;85(2):177-189. doi:10.1212/WNL.0000000000001729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200" dirty="0">
                <a:cs typeface="Arial" panose="020B0604020202020204" pitchFamily="34" charset="0"/>
              </a:rPr>
              <a:t>Di Donato I, Bianchi S, De Stefano N, et al. Cerebral Autosomal Dominant Arteriopathy with Subcortical Infarcts and Leukoencephalopathy (CADASIL) as a model of small vessel disease: update on clinical, diagnostic, and management aspects. </a:t>
            </a:r>
            <a:r>
              <a:rPr lang="en-US" sz="1200" i="1" dirty="0">
                <a:cs typeface="Arial" panose="020B0604020202020204" pitchFamily="34" charset="0"/>
              </a:rPr>
              <a:t>BMC Med</a:t>
            </a:r>
            <a:r>
              <a:rPr lang="en-US" sz="1200" dirty="0">
                <a:cs typeface="Arial" panose="020B0604020202020204" pitchFamily="34" charset="0"/>
              </a:rPr>
              <a:t>. 2017;15(1):41. Published 2017 Feb 24. doi:10.1186/s12916-017-0778-8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200" dirty="0" err="1">
                <a:cs typeface="Arial" panose="020B0604020202020204" pitchFamily="34" charset="0"/>
              </a:rPr>
              <a:t>Tenembaum</a:t>
            </a:r>
            <a:r>
              <a:rPr lang="en-US" sz="1200" dirty="0">
                <a:cs typeface="Arial" panose="020B0604020202020204" pitchFamily="34" charset="0"/>
              </a:rPr>
              <a:t> S, </a:t>
            </a:r>
            <a:r>
              <a:rPr lang="en-US" sz="1200" dirty="0" err="1">
                <a:cs typeface="Arial" panose="020B0604020202020204" pitchFamily="34" charset="0"/>
              </a:rPr>
              <a:t>Chitnis</a:t>
            </a:r>
            <a:r>
              <a:rPr lang="en-US" sz="1200" dirty="0">
                <a:cs typeface="Arial" panose="020B0604020202020204" pitchFamily="34" charset="0"/>
              </a:rPr>
              <a:t> T, Ness J, Hahn JS; International Pediatric MS Study Group. Acute disseminated encephalomyelitis. </a:t>
            </a:r>
            <a:r>
              <a:rPr lang="en-US" sz="1200" i="1" dirty="0">
                <a:cs typeface="Arial" panose="020B0604020202020204" pitchFamily="34" charset="0"/>
              </a:rPr>
              <a:t>Neurology</a:t>
            </a:r>
            <a:r>
              <a:rPr lang="en-US" sz="1200" dirty="0">
                <a:cs typeface="Arial" panose="020B0604020202020204" pitchFamily="34" charset="0"/>
              </a:rPr>
              <a:t>. 2007;68(16 Suppl 2):S23-S36. doi:10.1212/01.wnl.0000259404.51352.7f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200" dirty="0">
                <a:cs typeface="Arial" panose="020B0604020202020204" pitchFamily="34" charset="0"/>
              </a:rPr>
              <a:t>Berger JR, </a:t>
            </a:r>
            <a:r>
              <a:rPr lang="en-US" sz="1200" dirty="0" err="1">
                <a:cs typeface="Arial" panose="020B0604020202020204" pitchFamily="34" charset="0"/>
              </a:rPr>
              <a:t>Aksamit</a:t>
            </a:r>
            <a:r>
              <a:rPr lang="en-US" sz="1200" dirty="0">
                <a:cs typeface="Arial" panose="020B0604020202020204" pitchFamily="34" charset="0"/>
              </a:rPr>
              <a:t> AJ, Clifford DB, et al. PML diagnostic criteria: consensus statement from the AAN Neuroinfectious Disease Section. </a:t>
            </a:r>
            <a:r>
              <a:rPr lang="en-US" sz="1200" i="1" dirty="0">
                <a:cs typeface="Arial" panose="020B0604020202020204" pitchFamily="34" charset="0"/>
              </a:rPr>
              <a:t>Neurology</a:t>
            </a:r>
            <a:r>
              <a:rPr lang="en-US" sz="1200" dirty="0">
                <a:cs typeface="Arial" panose="020B0604020202020204" pitchFamily="34" charset="0"/>
              </a:rPr>
              <a:t>. 2013;80(15):1430-1438. doi:10.1212/WNL.0b013e31828c2fa1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200" dirty="0" err="1">
                <a:cs typeface="Arial" panose="020B0604020202020204" pitchFamily="34" charset="0"/>
              </a:rPr>
              <a:t>Hillbom</a:t>
            </a:r>
            <a:r>
              <a:rPr lang="en-US" sz="1200" dirty="0">
                <a:cs typeface="Arial" panose="020B0604020202020204" pitchFamily="34" charset="0"/>
              </a:rPr>
              <a:t> M, </a:t>
            </a:r>
            <a:r>
              <a:rPr lang="en-US" sz="1200" dirty="0" err="1">
                <a:cs typeface="Arial" panose="020B0604020202020204" pitchFamily="34" charset="0"/>
              </a:rPr>
              <a:t>Saloheimo</a:t>
            </a:r>
            <a:r>
              <a:rPr lang="en-US" sz="1200" dirty="0">
                <a:cs typeface="Arial" panose="020B0604020202020204" pitchFamily="34" charset="0"/>
              </a:rPr>
              <a:t> P, Fujioka S, </a:t>
            </a:r>
            <a:r>
              <a:rPr lang="en-US" sz="1200" dirty="0" err="1">
                <a:cs typeface="Arial" panose="020B0604020202020204" pitchFamily="34" charset="0"/>
              </a:rPr>
              <a:t>Wszolek</a:t>
            </a:r>
            <a:r>
              <a:rPr lang="en-US" sz="1200" dirty="0">
                <a:cs typeface="Arial" panose="020B0604020202020204" pitchFamily="34" charset="0"/>
              </a:rPr>
              <a:t> ZK, </a:t>
            </a:r>
            <a:r>
              <a:rPr lang="en-US" sz="1200" dirty="0" err="1">
                <a:cs typeface="Arial" panose="020B0604020202020204" pitchFamily="34" charset="0"/>
              </a:rPr>
              <a:t>Juvela</a:t>
            </a:r>
            <a:r>
              <a:rPr lang="en-US" sz="1200" dirty="0">
                <a:cs typeface="Arial" panose="020B0604020202020204" pitchFamily="34" charset="0"/>
              </a:rPr>
              <a:t> S, Leone MA. Diagnosis and management of </a:t>
            </a:r>
            <a:r>
              <a:rPr lang="en-US" sz="1200" dirty="0" err="1">
                <a:cs typeface="Arial" panose="020B0604020202020204" pitchFamily="34" charset="0"/>
              </a:rPr>
              <a:t>Marchiafava-Bignami</a:t>
            </a:r>
            <a:r>
              <a:rPr lang="en-US" sz="1200" dirty="0">
                <a:cs typeface="Arial" panose="020B0604020202020204" pitchFamily="34" charset="0"/>
              </a:rPr>
              <a:t> disease: a review of CT/MRI confirmed cases. </a:t>
            </a:r>
            <a:r>
              <a:rPr lang="en-US" sz="1200" i="1" dirty="0">
                <a:cs typeface="Arial" panose="020B0604020202020204" pitchFamily="34" charset="0"/>
              </a:rPr>
              <a:t>J Neurol </a:t>
            </a:r>
            <a:r>
              <a:rPr lang="en-US" sz="1200" i="1" dirty="0" err="1">
                <a:cs typeface="Arial" panose="020B0604020202020204" pitchFamily="34" charset="0"/>
              </a:rPr>
              <a:t>Neurosurg</a:t>
            </a:r>
            <a:r>
              <a:rPr lang="en-US" sz="1200" i="1" dirty="0">
                <a:cs typeface="Arial" panose="020B0604020202020204" pitchFamily="34" charset="0"/>
              </a:rPr>
              <a:t> Psychiatry</a:t>
            </a:r>
            <a:r>
              <a:rPr lang="en-US" sz="1200" dirty="0">
                <a:cs typeface="Arial" panose="020B0604020202020204" pitchFamily="34" charset="0"/>
              </a:rPr>
              <a:t>. 2014;85(2):168-173. doi:10.1136/jnnp-2013-305979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200" dirty="0">
                <a:cs typeface="Arial" panose="020B0604020202020204" pitchFamily="34" charset="0"/>
              </a:rPr>
              <a:t>Iliescu DA, Timaru CM, </a:t>
            </a:r>
            <a:r>
              <a:rPr lang="en-US" sz="1200" dirty="0" err="1">
                <a:cs typeface="Arial" panose="020B0604020202020204" pitchFamily="34" charset="0"/>
              </a:rPr>
              <a:t>Batras</a:t>
            </a:r>
            <a:r>
              <a:rPr lang="en-US" sz="1200" dirty="0">
                <a:cs typeface="Arial" panose="020B0604020202020204" pitchFamily="34" charset="0"/>
              </a:rPr>
              <a:t> M, De Simone A, Stefan C. COGAN'S SYNDROME. Rom J </a:t>
            </a:r>
            <a:r>
              <a:rPr lang="en-US" sz="1200" dirty="0" err="1">
                <a:cs typeface="Arial" panose="020B0604020202020204" pitchFamily="34" charset="0"/>
              </a:rPr>
              <a:t>Ophthalmol</a:t>
            </a:r>
            <a:r>
              <a:rPr lang="en-US" sz="1200" dirty="0">
                <a:cs typeface="Arial" panose="020B0604020202020204" pitchFamily="34" charset="0"/>
              </a:rPr>
              <a:t>. 2015;59(1):6-13.</a:t>
            </a:r>
          </a:p>
        </p:txBody>
      </p:sp>
      <p:pic>
        <p:nvPicPr>
          <p:cNvPr id="4" name="Audio Recording Oct 10, 2022 at 9:23:02 AM" descr="Audio Recording Oct 10, 2022 at 9:23:02 AM">
            <a:hlinkClick r:id="" action="ppaction://media"/>
            <a:extLst>
              <a:ext uri="{FF2B5EF4-FFF2-40B4-BE49-F238E27FC236}">
                <a16:creationId xmlns:a16="http://schemas.microsoft.com/office/drawing/2014/main" id="{0BBC46CA-2ED6-03F0-95BD-EB44863433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70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2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8EAB-1DFF-CE4E-96F5-87CF24DFD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6D082-ECAC-DD4A-BA48-F4A63CBCD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1515031"/>
            <a:ext cx="9866243" cy="4436318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buFont typeface="+mj-lt"/>
              <a:buAutoNum type="arabicPeriod" startAt="9"/>
            </a:pPr>
            <a:r>
              <a:rPr lang="en-US" sz="1200" dirty="0" err="1">
                <a:cs typeface="Arial" panose="020B0604020202020204" pitchFamily="34" charset="0"/>
              </a:rPr>
              <a:t>Dörr</a:t>
            </a:r>
            <a:r>
              <a:rPr lang="en-US" sz="1200" dirty="0">
                <a:cs typeface="Arial" panose="020B0604020202020204" pitchFamily="34" charset="0"/>
              </a:rPr>
              <a:t> J, </a:t>
            </a:r>
            <a:r>
              <a:rPr lang="en-US" sz="1200" dirty="0" err="1">
                <a:cs typeface="Arial" panose="020B0604020202020204" pitchFamily="34" charset="0"/>
              </a:rPr>
              <a:t>Krautwald</a:t>
            </a:r>
            <a:r>
              <a:rPr lang="en-US" sz="1200" dirty="0">
                <a:cs typeface="Arial" panose="020B0604020202020204" pitchFamily="34" charset="0"/>
              </a:rPr>
              <a:t> S, </a:t>
            </a:r>
            <a:r>
              <a:rPr lang="en-US" sz="1200" dirty="0" err="1">
                <a:cs typeface="Arial" panose="020B0604020202020204" pitchFamily="34" charset="0"/>
              </a:rPr>
              <a:t>Wildemann</a:t>
            </a:r>
            <a:r>
              <a:rPr lang="en-US" sz="1200" dirty="0">
                <a:cs typeface="Arial" panose="020B0604020202020204" pitchFamily="34" charset="0"/>
              </a:rPr>
              <a:t> B, et al. Characteristics of </a:t>
            </a:r>
            <a:r>
              <a:rPr lang="en-US" sz="1200" dirty="0" err="1">
                <a:cs typeface="Arial" panose="020B0604020202020204" pitchFamily="34" charset="0"/>
              </a:rPr>
              <a:t>Susac</a:t>
            </a:r>
            <a:r>
              <a:rPr lang="en-US" sz="1200" dirty="0">
                <a:cs typeface="Arial" panose="020B0604020202020204" pitchFamily="34" charset="0"/>
              </a:rPr>
              <a:t> syndrome: A review of all reported cases. </a:t>
            </a:r>
            <a:r>
              <a:rPr lang="en-US" sz="1200" i="1" dirty="0">
                <a:cs typeface="Arial" panose="020B0604020202020204" pitchFamily="34" charset="0"/>
              </a:rPr>
              <a:t>Nat Rev Neurol</a:t>
            </a:r>
            <a:r>
              <a:rPr lang="en-US" sz="1200" dirty="0">
                <a:cs typeface="Arial" panose="020B0604020202020204" pitchFamily="34" charset="0"/>
              </a:rPr>
              <a:t>. 2013;9(6):307-316. doi:10.1038/nrneurol.2013.82 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 startAt="9"/>
            </a:pPr>
            <a:r>
              <a:rPr lang="en-US" sz="1200" dirty="0" err="1">
                <a:cs typeface="Arial" panose="020B0604020202020204" pitchFamily="34" charset="0"/>
              </a:rPr>
              <a:t>Susac</a:t>
            </a:r>
            <a:r>
              <a:rPr lang="en-US" sz="1200" dirty="0">
                <a:cs typeface="Arial" panose="020B0604020202020204" pitchFamily="34" charset="0"/>
              </a:rPr>
              <a:t> syndrome | Genetic and Rare Diseases Information Center (GARD) – an NCATS Program. Accessed June 15, 2021. </a:t>
            </a:r>
            <a:r>
              <a:rPr lang="en-US" sz="1200" dirty="0">
                <a:cs typeface="Arial" panose="020B0604020202020204" pitchFamily="34" charset="0"/>
                <a:hlinkClick r:id="rId2"/>
              </a:rPr>
              <a:t>https://rarediseases.info.nih.gov/diseases/7713/disease#ref_13094</a:t>
            </a:r>
            <a:endParaRPr lang="en-US" sz="12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 startAt="9"/>
            </a:pPr>
            <a:r>
              <a:rPr lang="en-US" sz="1200" dirty="0" err="1">
                <a:cs typeface="Arial" panose="020B0604020202020204" pitchFamily="34" charset="0"/>
              </a:rPr>
              <a:t>Sauma</a:t>
            </a:r>
            <a:r>
              <a:rPr lang="en-US" sz="1200" dirty="0">
                <a:cs typeface="Arial" panose="020B0604020202020204" pitchFamily="34" charset="0"/>
              </a:rPr>
              <a:t> J, Rivera D, Wu A, et al. </a:t>
            </a:r>
            <a:r>
              <a:rPr lang="en-US" sz="1200" dirty="0" err="1">
                <a:cs typeface="Arial" panose="020B0604020202020204" pitchFamily="34" charset="0"/>
              </a:rPr>
              <a:t>Susac’s</a:t>
            </a:r>
            <a:r>
              <a:rPr lang="en-US" sz="1200" dirty="0">
                <a:cs typeface="Arial" panose="020B0604020202020204" pitchFamily="34" charset="0"/>
              </a:rPr>
              <a:t> syndrome: an update. Br J </a:t>
            </a:r>
            <a:r>
              <a:rPr lang="en-US" sz="1200" dirty="0" err="1">
                <a:cs typeface="Arial" panose="020B0604020202020204" pitchFamily="34" charset="0"/>
              </a:rPr>
              <a:t>Ophthalmol</a:t>
            </a:r>
            <a:r>
              <a:rPr lang="en-US" sz="1200" dirty="0">
                <a:cs typeface="Arial" panose="020B0604020202020204" pitchFamily="34" charset="0"/>
              </a:rPr>
              <a:t>. 2020;104(9):1190-1195. doi:10.1136/BJOPHTHALMOL-2019-315597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 startAt="9"/>
            </a:pPr>
            <a:r>
              <a:rPr lang="en-US" sz="1200" dirty="0" err="1">
                <a:cs typeface="Arial" panose="020B0604020202020204" pitchFamily="34" charset="0"/>
              </a:rPr>
              <a:t>Vishnevskia</a:t>
            </a:r>
            <a:r>
              <a:rPr lang="en-US" sz="1200" dirty="0">
                <a:cs typeface="Arial" panose="020B0604020202020204" pitchFamily="34" charset="0"/>
              </a:rPr>
              <a:t>-Dai V, Chapman J, </a:t>
            </a:r>
            <a:r>
              <a:rPr lang="en-US" sz="1200" dirty="0" err="1">
                <a:cs typeface="Arial" panose="020B0604020202020204" pitchFamily="34" charset="0"/>
              </a:rPr>
              <a:t>Sheinfeld</a:t>
            </a:r>
            <a:r>
              <a:rPr lang="en-US" sz="1200" dirty="0">
                <a:cs typeface="Arial" panose="020B0604020202020204" pitchFamily="34" charset="0"/>
              </a:rPr>
              <a:t> R, et al. </a:t>
            </a:r>
            <a:r>
              <a:rPr lang="en-US" sz="1200" dirty="0" err="1">
                <a:cs typeface="Arial" panose="020B0604020202020204" pitchFamily="34" charset="0"/>
              </a:rPr>
              <a:t>Susac</a:t>
            </a:r>
            <a:r>
              <a:rPr lang="en-US" sz="1200" dirty="0">
                <a:cs typeface="Arial" panose="020B0604020202020204" pitchFamily="34" charset="0"/>
              </a:rPr>
              <a:t> syndrome: clinical characteristics, clinical classification, and long-term prognosis. Medicine (Baltimore). 2016;95(43). doi:10.1097/MD.0000000000005223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 startAt="9"/>
            </a:pPr>
            <a:r>
              <a:rPr lang="en-US" sz="1200" dirty="0" err="1">
                <a:cs typeface="Arial" panose="020B0604020202020204" pitchFamily="34" charset="0"/>
              </a:rPr>
              <a:t>Roeser</a:t>
            </a:r>
            <a:r>
              <a:rPr lang="en-US" sz="1200" dirty="0">
                <a:cs typeface="Arial" panose="020B0604020202020204" pitchFamily="34" charset="0"/>
              </a:rPr>
              <a:t> MM, Driscoll CLW, Shallop JK, Gifford RH, </a:t>
            </a:r>
            <a:r>
              <a:rPr lang="en-US" sz="1200" dirty="0" err="1">
                <a:cs typeface="Arial" panose="020B0604020202020204" pitchFamily="34" charset="0"/>
              </a:rPr>
              <a:t>Kasperbauer</a:t>
            </a:r>
            <a:r>
              <a:rPr lang="en-US" sz="1200" dirty="0">
                <a:cs typeface="Arial" panose="020B0604020202020204" pitchFamily="34" charset="0"/>
              </a:rPr>
              <a:t> JL, </a:t>
            </a:r>
            <a:r>
              <a:rPr lang="en-US" sz="1200" dirty="0" err="1">
                <a:cs typeface="Arial" panose="020B0604020202020204" pitchFamily="34" charset="0"/>
              </a:rPr>
              <a:t>Gluth</a:t>
            </a:r>
            <a:r>
              <a:rPr lang="en-US" sz="1200" dirty="0">
                <a:cs typeface="Arial" panose="020B0604020202020204" pitchFamily="34" charset="0"/>
              </a:rPr>
              <a:t> MB. </a:t>
            </a:r>
            <a:r>
              <a:rPr lang="en-US" sz="1200" dirty="0" err="1">
                <a:cs typeface="Arial" panose="020B0604020202020204" pitchFamily="34" charset="0"/>
              </a:rPr>
              <a:t>Susac</a:t>
            </a:r>
            <a:r>
              <a:rPr lang="en-US" sz="1200" dirty="0">
                <a:cs typeface="Arial" panose="020B0604020202020204" pitchFamily="34" charset="0"/>
              </a:rPr>
              <a:t> syndrome – A report of cochlear implantation and review of otologic manifestations in twenty-three patients. </a:t>
            </a:r>
            <a:r>
              <a:rPr lang="en-US" sz="1200" dirty="0" err="1">
                <a:cs typeface="Arial" panose="020B0604020202020204" pitchFamily="34" charset="0"/>
              </a:rPr>
              <a:t>Otol</a:t>
            </a:r>
            <a:r>
              <a:rPr lang="en-US" sz="1200" dirty="0">
                <a:cs typeface="Arial" panose="020B0604020202020204" pitchFamily="34" charset="0"/>
              </a:rPr>
              <a:t> </a:t>
            </a:r>
            <a:r>
              <a:rPr lang="en-US" sz="1200" dirty="0" err="1">
                <a:cs typeface="Arial" panose="020B0604020202020204" pitchFamily="34" charset="0"/>
              </a:rPr>
              <a:t>Neurotol</a:t>
            </a:r>
            <a:r>
              <a:rPr lang="en-US" sz="1200" dirty="0">
                <a:cs typeface="Arial" panose="020B0604020202020204" pitchFamily="34" charset="0"/>
              </a:rPr>
              <a:t>. 2009;30(1):34-40. doi:10.1097/MAO.0B013E31818B6AC2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 startAt="9"/>
            </a:pPr>
            <a:r>
              <a:rPr lang="en-US" sz="1200" dirty="0">
                <a:cs typeface="Arial" panose="020B0604020202020204" pitchFamily="34" charset="0"/>
              </a:rPr>
              <a:t>B G-G, M P, E C. </a:t>
            </a:r>
            <a:r>
              <a:rPr lang="en-US" sz="1200" dirty="0" err="1">
                <a:cs typeface="Arial" panose="020B0604020202020204" pitchFamily="34" charset="0"/>
              </a:rPr>
              <a:t>Susac</a:t>
            </a:r>
            <a:r>
              <a:rPr lang="en-US" sz="1200" dirty="0">
                <a:cs typeface="Arial" panose="020B0604020202020204" pitchFamily="34" charset="0"/>
              </a:rPr>
              <a:t> syndrome–clinical insight and strategies of therapy. Eur Rev Med </a:t>
            </a:r>
            <a:r>
              <a:rPr lang="en-US" sz="1200" dirty="0" err="1">
                <a:cs typeface="Arial" panose="020B0604020202020204" pitchFamily="34" charset="0"/>
              </a:rPr>
              <a:t>Pharmacol</a:t>
            </a:r>
            <a:r>
              <a:rPr lang="en-US" sz="1200" dirty="0">
                <a:cs typeface="Arial" panose="020B0604020202020204" pitchFamily="34" charset="0"/>
              </a:rPr>
              <a:t> Sci. 2015;19(9):1729-1735. Accessed July 7, 2021. </a:t>
            </a:r>
            <a:r>
              <a:rPr lang="en-US" sz="1200" dirty="0">
                <a:cs typeface="Arial" panose="020B0604020202020204" pitchFamily="34" charset="0"/>
                <a:hlinkClick r:id="rId3"/>
              </a:rPr>
              <a:t>https://pubmed.ncbi.nlm.nih.gov/26004617/</a:t>
            </a:r>
            <a:endParaRPr lang="en-US" sz="12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 startAt="9"/>
            </a:pPr>
            <a:r>
              <a:rPr lang="en-US" sz="1200" dirty="0" err="1">
                <a:cs typeface="Arial" panose="020B0604020202020204" pitchFamily="34" charset="0"/>
              </a:rPr>
              <a:t>Mastropasqua</a:t>
            </a:r>
            <a:r>
              <a:rPr lang="en-US" sz="1200" dirty="0">
                <a:cs typeface="Arial" panose="020B0604020202020204" pitchFamily="34" charset="0"/>
              </a:rPr>
              <a:t> R, Toto L, </a:t>
            </a:r>
            <a:r>
              <a:rPr lang="en-US" sz="1200" dirty="0" err="1">
                <a:cs typeface="Arial" panose="020B0604020202020204" pitchFamily="34" charset="0"/>
              </a:rPr>
              <a:t>Senatore</a:t>
            </a:r>
            <a:r>
              <a:rPr lang="en-US" sz="1200" dirty="0">
                <a:cs typeface="Arial" panose="020B0604020202020204" pitchFamily="34" charset="0"/>
              </a:rPr>
              <a:t> A, et al. Optical coherence tomography angiography findings in </a:t>
            </a:r>
            <a:r>
              <a:rPr lang="en-US" sz="1200" dirty="0" err="1">
                <a:cs typeface="Arial" panose="020B0604020202020204" pitchFamily="34" charset="0"/>
              </a:rPr>
              <a:t>Susac's</a:t>
            </a:r>
            <a:r>
              <a:rPr lang="en-US" sz="1200" dirty="0">
                <a:cs typeface="Arial" panose="020B0604020202020204" pitchFamily="34" charset="0"/>
              </a:rPr>
              <a:t> syndrome: a case report. Int </a:t>
            </a:r>
            <a:r>
              <a:rPr lang="en-US" sz="1200" dirty="0" err="1">
                <a:cs typeface="Arial" panose="020B0604020202020204" pitchFamily="34" charset="0"/>
              </a:rPr>
              <a:t>Ophthalmol</a:t>
            </a:r>
            <a:r>
              <a:rPr lang="en-US" sz="1200" dirty="0">
                <a:cs typeface="Arial" panose="020B0604020202020204" pitchFamily="34" charset="0"/>
              </a:rPr>
              <a:t>. 2018;38(4):1803-1808. doi:10.1007/s10792-017-0653-9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 startAt="9"/>
            </a:pPr>
            <a:r>
              <a:rPr lang="en-US" sz="1200" dirty="0" err="1">
                <a:cs typeface="Arial" panose="020B0604020202020204" pitchFamily="34" charset="0"/>
              </a:rPr>
              <a:t>Vodopivec</a:t>
            </a:r>
            <a:r>
              <a:rPr lang="en-US" sz="1200" dirty="0">
                <a:cs typeface="Arial" panose="020B0604020202020204" pitchFamily="34" charset="0"/>
              </a:rPr>
              <a:t> I, Prasad S. Treatment of </a:t>
            </a:r>
            <a:r>
              <a:rPr lang="en-US" sz="1200" dirty="0" err="1">
                <a:cs typeface="Arial" panose="020B0604020202020204" pitchFamily="34" charset="0"/>
              </a:rPr>
              <a:t>Susac</a:t>
            </a:r>
            <a:r>
              <a:rPr lang="en-US" sz="1200" dirty="0">
                <a:cs typeface="Arial" panose="020B0604020202020204" pitchFamily="34" charset="0"/>
              </a:rPr>
              <a:t> Syndrome. </a:t>
            </a:r>
            <a:r>
              <a:rPr lang="en-US" sz="1200" dirty="0" err="1">
                <a:cs typeface="Arial" panose="020B0604020202020204" pitchFamily="34" charset="0"/>
              </a:rPr>
              <a:t>Curr</a:t>
            </a:r>
            <a:r>
              <a:rPr lang="en-US" sz="1200" dirty="0">
                <a:cs typeface="Arial" panose="020B0604020202020204" pitchFamily="34" charset="0"/>
              </a:rPr>
              <a:t> Treat Options Neurol. 2016. doi:10.1007/s11940-015-0386-x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 startAt="9"/>
            </a:pPr>
            <a:r>
              <a:rPr lang="en-US" sz="1200" dirty="0" err="1">
                <a:cs typeface="Arial" panose="020B0604020202020204" pitchFamily="34" charset="0"/>
              </a:rPr>
              <a:t>Agamanolis</a:t>
            </a:r>
            <a:r>
              <a:rPr lang="en-US" sz="1200" dirty="0">
                <a:cs typeface="Arial" panose="020B0604020202020204" pitchFamily="34" charset="0"/>
              </a:rPr>
              <a:t> DP, </a:t>
            </a:r>
            <a:r>
              <a:rPr lang="en-US" sz="1200" dirty="0" err="1">
                <a:cs typeface="Arial" panose="020B0604020202020204" pitchFamily="34" charset="0"/>
              </a:rPr>
              <a:t>Klonk</a:t>
            </a:r>
            <a:r>
              <a:rPr lang="en-US" sz="1200" dirty="0">
                <a:cs typeface="Arial" panose="020B0604020202020204" pitchFamily="34" charset="0"/>
              </a:rPr>
              <a:t> C, Bigley K, Rennebohm RM. Neuropathological Findings in </a:t>
            </a:r>
            <a:r>
              <a:rPr lang="en-US" sz="1200" dirty="0" err="1">
                <a:cs typeface="Arial" panose="020B0604020202020204" pitchFamily="34" charset="0"/>
              </a:rPr>
              <a:t>Susac</a:t>
            </a:r>
            <a:r>
              <a:rPr lang="en-US" sz="1200" dirty="0">
                <a:cs typeface="Arial" panose="020B0604020202020204" pitchFamily="34" charset="0"/>
              </a:rPr>
              <a:t> Syndrome: An Autopsy Report. J </a:t>
            </a:r>
            <a:r>
              <a:rPr lang="en-US" sz="1200" dirty="0" err="1">
                <a:cs typeface="Arial" panose="020B0604020202020204" pitchFamily="34" charset="0"/>
              </a:rPr>
              <a:t>Neuropathol</a:t>
            </a:r>
            <a:r>
              <a:rPr lang="en-US" sz="1200" dirty="0">
                <a:cs typeface="Arial" panose="020B0604020202020204" pitchFamily="34" charset="0"/>
              </a:rPr>
              <a:t> Exp Neurol. 2019;78(6):515-519. doi:10.1093/JNEN/NLZ031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31747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F882311-F538-47D2-A11A-1C0DCD397D33}"/>
</file>

<file path=customXml/itemProps2.xml><?xml version="1.0" encoding="utf-8"?>
<ds:datastoreItem xmlns:ds="http://schemas.openxmlformats.org/officeDocument/2006/customXml" ds:itemID="{5C7B3041-B3E1-4175-BD3E-67187B6850A4}"/>
</file>

<file path=customXml/itemProps3.xml><?xml version="1.0" encoding="utf-8"?>
<ds:datastoreItem xmlns:ds="http://schemas.openxmlformats.org/officeDocument/2006/customXml" ds:itemID="{8FED422E-EE40-42D4-870D-09D01E4B5B4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5410</TotalTime>
  <Words>2421</Words>
  <Application>Microsoft Macintosh PowerPoint</Application>
  <PresentationFormat>Widescreen</PresentationFormat>
  <Paragraphs>182</Paragraphs>
  <Slides>33</Slides>
  <Notes>15</Notes>
  <HiddenSlides>0</HiddenSlides>
  <MMClips>32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Apple Braille</vt:lpstr>
      <vt:lpstr>Arial</vt:lpstr>
      <vt:lpstr>Calibri</vt:lpstr>
      <vt:lpstr>Calibri Light</vt:lpstr>
      <vt:lpstr>Office Theme</vt:lpstr>
      <vt:lpstr>Headache, Confusion, and Hearing Loss</vt:lpstr>
      <vt:lpstr>43-year-old woman presents with headache, confusion, and hearing loss</vt:lpstr>
      <vt:lpstr>Prior History</vt:lpstr>
      <vt:lpstr>Neurologic Exam</vt:lpstr>
      <vt:lpstr>Laboratory Workup</vt:lpstr>
      <vt:lpstr>PowerPoint Presentation</vt:lpstr>
      <vt:lpstr>Sagittal T2 FLAIR with hyperintense lesions in the corpus callosum</vt:lpstr>
      <vt:lpstr>PowerPoint Presentation</vt:lpstr>
      <vt:lpstr>Lumbar Puncture</vt:lpstr>
      <vt:lpstr>Ophthalmology Consultation</vt:lpstr>
      <vt:lpstr>Fluorescein Angiogram</vt:lpstr>
      <vt:lpstr>Right Eye: Multiple branch retinal artery occlusions (yellow arrows) at non-branching points characterized by arteriolar vascular filling defects and mild periphlebitis temporally</vt:lpstr>
      <vt:lpstr>Left Eye: Multiple branch retinal artery occlusions characterized by arteriolar vascular filling defects (yellow arrows) and vessel staining (blue arrows) consistent with segmental arteriolitis of the main arcades</vt:lpstr>
      <vt:lpstr>Differential Diagnosis for MRI Findings 1</vt:lpstr>
      <vt:lpstr>Multiple Sclerosis (MS)2</vt:lpstr>
      <vt:lpstr>Neuromyelitis optica (NMO)3</vt:lpstr>
      <vt:lpstr>Cerebral Autosomal Dominant Arteriopathy with Sub-cortical Infarcts and Leukoencephalopathy (CADASIL)4</vt:lpstr>
      <vt:lpstr>Acute disseminated encephalomyelitis (ADEM)5</vt:lpstr>
      <vt:lpstr>Progressive multifocal leukoencephalopathy (PML)6</vt:lpstr>
      <vt:lpstr>Marchiafava-Bignami disease 7</vt:lpstr>
      <vt:lpstr>Glioma or Lymphoma</vt:lpstr>
      <vt:lpstr>Cogan Syndrome 8</vt:lpstr>
      <vt:lpstr>Final Diagnosis?</vt:lpstr>
      <vt:lpstr>Clinical Course</vt:lpstr>
      <vt:lpstr>Left Eye: Resolved arteriolitis of the main arcades</vt:lpstr>
      <vt:lpstr>What is Susac Syndrome?</vt:lpstr>
      <vt:lpstr>Susac Syndrome</vt:lpstr>
      <vt:lpstr>Imaging</vt:lpstr>
      <vt:lpstr>Management 16</vt:lpstr>
      <vt:lpstr>Prognosis</vt:lpstr>
      <vt:lpstr>Summary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Abigail Jebaraj</cp:lastModifiedBy>
  <cp:revision>77</cp:revision>
  <dcterms:created xsi:type="dcterms:W3CDTF">2020-07-23T19:54:38Z</dcterms:created>
  <dcterms:modified xsi:type="dcterms:W3CDTF">2022-10-10T15:45:15Z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