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8" r:id="rId2"/>
    <p:sldId id="257" r:id="rId3"/>
    <p:sldId id="282" r:id="rId4"/>
    <p:sldId id="277" r:id="rId5"/>
    <p:sldId id="259" r:id="rId6"/>
    <p:sldId id="283" r:id="rId7"/>
    <p:sldId id="264" r:id="rId8"/>
    <p:sldId id="284" r:id="rId9"/>
    <p:sldId id="278" r:id="rId10"/>
    <p:sldId id="289" r:id="rId11"/>
    <p:sldId id="263" r:id="rId12"/>
    <p:sldId id="290" r:id="rId13"/>
    <p:sldId id="261" r:id="rId14"/>
    <p:sldId id="285" r:id="rId15"/>
    <p:sldId id="266" r:id="rId16"/>
    <p:sldId id="286" r:id="rId17"/>
    <p:sldId id="269" r:id="rId18"/>
    <p:sldId id="294" r:id="rId19"/>
    <p:sldId id="295" r:id="rId20"/>
    <p:sldId id="292" r:id="rId21"/>
    <p:sldId id="293" r:id="rId22"/>
    <p:sldId id="270" r:id="rId23"/>
    <p:sldId id="280" r:id="rId24"/>
    <p:sldId id="279" r:id="rId25"/>
    <p:sldId id="291" r:id="rId26"/>
    <p:sldId id="287" r:id="rId27"/>
    <p:sldId id="288" r:id="rId28"/>
    <p:sldId id="275" r:id="rId29"/>
    <p:sldId id="27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18" autoAdjust="0"/>
    <p:restoredTop sz="86371" autoAdjust="0"/>
  </p:normalViewPr>
  <p:slideViewPr>
    <p:cSldViewPr snapToGrid="0" snapToObjects="1">
      <p:cViewPr varScale="1">
        <p:scale>
          <a:sx n="98" d="100"/>
          <a:sy n="98" d="100"/>
        </p:scale>
        <p:origin x="318" y="9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7D7196-D6F8-CB43-9F5D-CA343498340A}" type="doc">
      <dgm:prSet loTypeId="urn:microsoft.com/office/officeart/2005/8/layout/hierarchy1" loCatId="" qsTypeId="urn:microsoft.com/office/officeart/2005/8/quickstyle/simple1" qsCatId="simple" csTypeId="urn:microsoft.com/office/officeart/2005/8/colors/colorful3" csCatId="colorful" phldr="1"/>
      <dgm:spPr/>
      <dgm:t>
        <a:bodyPr/>
        <a:lstStyle/>
        <a:p>
          <a:endParaRPr lang="en-US"/>
        </a:p>
      </dgm:t>
    </dgm:pt>
    <dgm:pt modelId="{2A192816-0B6E-3C44-9168-CA4A990A7062}">
      <dgm:prSet phldrT="[Text]" custT="1"/>
      <dgm:spPr/>
      <dgm:t>
        <a:bodyPr/>
        <a:lstStyle/>
        <a:p>
          <a:pPr rtl="0"/>
          <a:r>
            <a:rPr lang="en-US" sz="2800" b="1" dirty="0"/>
            <a:t>Unilateral Abduction Deficit</a:t>
          </a:r>
        </a:p>
      </dgm:t>
    </dgm:pt>
    <dgm:pt modelId="{C33579F9-3EF0-9246-9781-B4E759BB3885}" type="parTrans" cxnId="{F11A83B2-540A-B547-AA90-342691F466C5}">
      <dgm:prSet/>
      <dgm:spPr/>
      <dgm:t>
        <a:bodyPr/>
        <a:lstStyle/>
        <a:p>
          <a:endParaRPr lang="en-US"/>
        </a:p>
      </dgm:t>
    </dgm:pt>
    <dgm:pt modelId="{1BD30822-AE8D-5846-9A30-3278D75B8E73}" type="sibTrans" cxnId="{F11A83B2-540A-B547-AA90-342691F466C5}">
      <dgm:prSet/>
      <dgm:spPr/>
      <dgm:t>
        <a:bodyPr/>
        <a:lstStyle/>
        <a:p>
          <a:endParaRPr lang="en-US"/>
        </a:p>
      </dgm:t>
    </dgm:pt>
    <dgm:pt modelId="{A7A99230-B7D5-2947-A479-7E8AF9FCD3AC}">
      <dgm:prSet phldrT="[Text]" custT="1"/>
      <dgm:spPr/>
      <dgm:t>
        <a:bodyPr/>
        <a:lstStyle/>
        <a:p>
          <a:pPr rtl="0"/>
          <a:r>
            <a:rPr lang="en-US" sz="1400" b="1" dirty="0"/>
            <a:t>Brainstem</a:t>
          </a:r>
        </a:p>
      </dgm:t>
    </dgm:pt>
    <dgm:pt modelId="{B0452942-B2B3-E940-828C-0F3FC237A586}" type="parTrans" cxnId="{A5344B9B-8A19-024D-A2F3-345645D3E34B}">
      <dgm:prSet/>
      <dgm:spPr/>
      <dgm:t>
        <a:bodyPr/>
        <a:lstStyle/>
        <a:p>
          <a:endParaRPr lang="en-US"/>
        </a:p>
      </dgm:t>
    </dgm:pt>
    <dgm:pt modelId="{5C3D7A49-74D6-7649-8E4F-5181B44B0029}" type="sibTrans" cxnId="{A5344B9B-8A19-024D-A2F3-345645D3E34B}">
      <dgm:prSet/>
      <dgm:spPr/>
      <dgm:t>
        <a:bodyPr/>
        <a:lstStyle/>
        <a:p>
          <a:endParaRPr lang="en-US"/>
        </a:p>
      </dgm:t>
    </dgm:pt>
    <dgm:pt modelId="{41A82CE7-D157-9A44-8C68-A64B975572E4}">
      <dgm:prSet phldrT="[Text]" custT="1"/>
      <dgm:spPr/>
      <dgm:t>
        <a:bodyPr/>
        <a:lstStyle/>
        <a:p>
          <a:pPr rtl="0"/>
          <a:r>
            <a:rPr lang="en-US" sz="1100" b="1" dirty="0"/>
            <a:t>Gaze Palsy</a:t>
          </a:r>
        </a:p>
      </dgm:t>
    </dgm:pt>
    <dgm:pt modelId="{F7750A45-1D9C-544D-9162-137E110E2BBC}" type="parTrans" cxnId="{F9C9D15F-EF56-3B4F-9E68-107F1F647B0D}">
      <dgm:prSet/>
      <dgm:spPr/>
      <dgm:t>
        <a:bodyPr/>
        <a:lstStyle/>
        <a:p>
          <a:endParaRPr lang="en-US"/>
        </a:p>
      </dgm:t>
    </dgm:pt>
    <dgm:pt modelId="{674B5B9F-C8F7-584E-9745-94C7BBD0FDC2}" type="sibTrans" cxnId="{F9C9D15F-EF56-3B4F-9E68-107F1F647B0D}">
      <dgm:prSet/>
      <dgm:spPr/>
      <dgm:t>
        <a:bodyPr/>
        <a:lstStyle/>
        <a:p>
          <a:endParaRPr lang="en-US"/>
        </a:p>
      </dgm:t>
    </dgm:pt>
    <dgm:pt modelId="{47533159-2E7F-2543-8509-D938CDA53C25}">
      <dgm:prSet phldrT="[Text]" custT="1"/>
      <dgm:spPr/>
      <dgm:t>
        <a:bodyPr/>
        <a:lstStyle/>
        <a:p>
          <a:pPr rtl="0"/>
          <a:r>
            <a:rPr lang="en-US" sz="1400" b="1" dirty="0"/>
            <a:t>6</a:t>
          </a:r>
          <a:r>
            <a:rPr lang="en-US" sz="1400" b="1" baseline="30000" dirty="0"/>
            <a:t>th</a:t>
          </a:r>
          <a:r>
            <a:rPr lang="en-US" sz="1400" b="1" dirty="0"/>
            <a:t> Cranial Nerve</a:t>
          </a:r>
        </a:p>
      </dgm:t>
    </dgm:pt>
    <dgm:pt modelId="{2BEF41DD-A0C5-694C-BD9F-81F48842481D}" type="parTrans" cxnId="{30ED92DF-7D22-6D4B-B0D0-FDC166B616FE}">
      <dgm:prSet/>
      <dgm:spPr/>
      <dgm:t>
        <a:bodyPr/>
        <a:lstStyle/>
        <a:p>
          <a:endParaRPr lang="en-US"/>
        </a:p>
      </dgm:t>
    </dgm:pt>
    <dgm:pt modelId="{983C6B90-98C9-5043-B9E2-516857A697E6}" type="sibTrans" cxnId="{30ED92DF-7D22-6D4B-B0D0-FDC166B616FE}">
      <dgm:prSet/>
      <dgm:spPr/>
      <dgm:t>
        <a:bodyPr/>
        <a:lstStyle/>
        <a:p>
          <a:endParaRPr lang="en-US"/>
        </a:p>
      </dgm:t>
    </dgm:pt>
    <dgm:pt modelId="{20518F34-8573-AB40-9573-03706753FF2A}">
      <dgm:prSet phldrT="[Text]" custT="1"/>
      <dgm:spPr/>
      <dgm:t>
        <a:bodyPr/>
        <a:lstStyle/>
        <a:p>
          <a:pPr rtl="0"/>
          <a:r>
            <a:rPr lang="en-US" sz="1100" b="1" dirty="0"/>
            <a:t>Intracranial Lesions</a:t>
          </a:r>
        </a:p>
      </dgm:t>
    </dgm:pt>
    <dgm:pt modelId="{5D312C30-4D36-9A46-B3B4-E39ECC49F710}" type="parTrans" cxnId="{84111F0C-620E-BF42-869F-E8A5ED831B5D}">
      <dgm:prSet/>
      <dgm:spPr/>
      <dgm:t>
        <a:bodyPr/>
        <a:lstStyle/>
        <a:p>
          <a:endParaRPr lang="en-US"/>
        </a:p>
      </dgm:t>
    </dgm:pt>
    <dgm:pt modelId="{1266B735-D326-444E-87F1-A966B23CD2C6}" type="sibTrans" cxnId="{84111F0C-620E-BF42-869F-E8A5ED831B5D}">
      <dgm:prSet/>
      <dgm:spPr/>
      <dgm:t>
        <a:bodyPr/>
        <a:lstStyle/>
        <a:p>
          <a:endParaRPr lang="en-US"/>
        </a:p>
      </dgm:t>
    </dgm:pt>
    <dgm:pt modelId="{ECC039E4-AE25-D145-A47A-D5EB9E2F5F16}">
      <dgm:prSet custT="1"/>
      <dgm:spPr/>
      <dgm:t>
        <a:bodyPr/>
        <a:lstStyle/>
        <a:p>
          <a:pPr rtl="0"/>
          <a:r>
            <a:rPr lang="en-US" sz="1400" b="1" dirty="0"/>
            <a:t>Neuromuscular junction</a:t>
          </a:r>
        </a:p>
      </dgm:t>
    </dgm:pt>
    <dgm:pt modelId="{A946D298-5D1D-2649-934B-B4C3F837B513}" type="parTrans" cxnId="{A5204893-9BC5-DC42-B24E-91FE024DF79A}">
      <dgm:prSet/>
      <dgm:spPr/>
      <dgm:t>
        <a:bodyPr/>
        <a:lstStyle/>
        <a:p>
          <a:endParaRPr lang="en-US"/>
        </a:p>
      </dgm:t>
    </dgm:pt>
    <dgm:pt modelId="{97DD545D-4D9A-FB46-909A-EF49C036BE01}" type="sibTrans" cxnId="{A5204893-9BC5-DC42-B24E-91FE024DF79A}">
      <dgm:prSet/>
      <dgm:spPr/>
      <dgm:t>
        <a:bodyPr/>
        <a:lstStyle/>
        <a:p>
          <a:endParaRPr lang="en-US"/>
        </a:p>
      </dgm:t>
    </dgm:pt>
    <dgm:pt modelId="{BB1A3B28-038C-DC4E-B1C8-B1057F029CAA}">
      <dgm:prSet custT="1"/>
      <dgm:spPr/>
      <dgm:t>
        <a:bodyPr/>
        <a:lstStyle/>
        <a:p>
          <a:pPr rtl="0"/>
          <a:r>
            <a:rPr lang="en-US" sz="1400" b="1" dirty="0"/>
            <a:t>Muscles</a:t>
          </a:r>
        </a:p>
      </dgm:t>
    </dgm:pt>
    <dgm:pt modelId="{06C672ED-3AE6-9D49-93B3-D0AF467F02A8}" type="parTrans" cxnId="{2362B7C3-2802-7348-98B9-C0F613D0EF57}">
      <dgm:prSet/>
      <dgm:spPr/>
      <dgm:t>
        <a:bodyPr/>
        <a:lstStyle/>
        <a:p>
          <a:endParaRPr lang="en-US"/>
        </a:p>
      </dgm:t>
    </dgm:pt>
    <dgm:pt modelId="{74FF09D9-D3D3-D643-9C7C-C2622FB8D248}" type="sibTrans" cxnId="{2362B7C3-2802-7348-98B9-C0F613D0EF57}">
      <dgm:prSet/>
      <dgm:spPr/>
      <dgm:t>
        <a:bodyPr/>
        <a:lstStyle/>
        <a:p>
          <a:endParaRPr lang="en-US"/>
        </a:p>
      </dgm:t>
    </dgm:pt>
    <dgm:pt modelId="{AA3205CE-CD57-534C-AAA6-FDC04A90CEC7}">
      <dgm:prSet custT="1"/>
      <dgm:spPr/>
      <dgm:t>
        <a:bodyPr/>
        <a:lstStyle/>
        <a:p>
          <a:pPr rtl="0"/>
          <a:r>
            <a:rPr lang="en-US" sz="1400" b="1" dirty="0"/>
            <a:t>Orbit</a:t>
          </a:r>
        </a:p>
      </dgm:t>
    </dgm:pt>
    <dgm:pt modelId="{1B1C2487-D0E0-F846-9221-CD5DB4C5FDC4}" type="parTrans" cxnId="{7C357F3B-2225-674B-AE60-76C38237B962}">
      <dgm:prSet/>
      <dgm:spPr/>
      <dgm:t>
        <a:bodyPr/>
        <a:lstStyle/>
        <a:p>
          <a:endParaRPr lang="en-US"/>
        </a:p>
      </dgm:t>
    </dgm:pt>
    <dgm:pt modelId="{F23BBFDE-EB77-6C4B-8183-AF9064A3EC2F}" type="sibTrans" cxnId="{7C357F3B-2225-674B-AE60-76C38237B962}">
      <dgm:prSet/>
      <dgm:spPr/>
      <dgm:t>
        <a:bodyPr/>
        <a:lstStyle/>
        <a:p>
          <a:endParaRPr lang="en-US"/>
        </a:p>
      </dgm:t>
    </dgm:pt>
    <dgm:pt modelId="{05ECECC5-8335-7446-955D-806A21B13B22}">
      <dgm:prSet custT="1"/>
      <dgm:spPr/>
      <dgm:t>
        <a:bodyPr/>
        <a:lstStyle/>
        <a:p>
          <a:pPr rtl="0"/>
          <a:r>
            <a:rPr lang="en-US" sz="1100" b="1" dirty="0"/>
            <a:t>Increased intracranial Pressure</a:t>
          </a:r>
        </a:p>
      </dgm:t>
    </dgm:pt>
    <dgm:pt modelId="{08457AD9-0687-F542-B6C5-5EC997A0FF28}" type="parTrans" cxnId="{FFDD82E7-BD95-C24D-9326-79F39E49EE84}">
      <dgm:prSet/>
      <dgm:spPr/>
      <dgm:t>
        <a:bodyPr/>
        <a:lstStyle/>
        <a:p>
          <a:endParaRPr lang="en-US"/>
        </a:p>
      </dgm:t>
    </dgm:pt>
    <dgm:pt modelId="{C6E38A8E-C957-7E45-BF9F-808C7745277B}" type="sibTrans" cxnId="{FFDD82E7-BD95-C24D-9326-79F39E49EE84}">
      <dgm:prSet/>
      <dgm:spPr/>
      <dgm:t>
        <a:bodyPr/>
        <a:lstStyle/>
        <a:p>
          <a:endParaRPr lang="en-US"/>
        </a:p>
      </dgm:t>
    </dgm:pt>
    <dgm:pt modelId="{35BF3870-00C2-2D43-B0D7-E97645F67B4E}">
      <dgm:prSet custT="1"/>
      <dgm:spPr/>
      <dgm:t>
        <a:bodyPr/>
        <a:lstStyle/>
        <a:p>
          <a:pPr rtl="0"/>
          <a:r>
            <a:rPr lang="en-US" sz="1000" b="1" dirty="0"/>
            <a:t>Isolated</a:t>
          </a:r>
        </a:p>
        <a:p>
          <a:pPr rtl="0"/>
          <a:r>
            <a:rPr lang="en-US" sz="1000" b="1" dirty="0"/>
            <a:t>(</a:t>
          </a:r>
          <a:r>
            <a:rPr lang="en-US" sz="1000" b="1" dirty="0" err="1"/>
            <a:t>Vasculopathic</a:t>
          </a:r>
          <a:r>
            <a:rPr lang="en-US" sz="1000" b="1" dirty="0"/>
            <a:t>, traumatic, etc.)</a:t>
          </a:r>
        </a:p>
      </dgm:t>
    </dgm:pt>
    <dgm:pt modelId="{ACFF38DF-1C43-C647-BA30-E52AB77EC859}" type="parTrans" cxnId="{43DF573C-B705-9640-9697-2623EB68853F}">
      <dgm:prSet/>
      <dgm:spPr/>
      <dgm:t>
        <a:bodyPr/>
        <a:lstStyle/>
        <a:p>
          <a:endParaRPr lang="en-US"/>
        </a:p>
      </dgm:t>
    </dgm:pt>
    <dgm:pt modelId="{130795C1-A5F1-5545-9101-A2F3405F18AF}" type="sibTrans" cxnId="{43DF573C-B705-9640-9697-2623EB68853F}">
      <dgm:prSet/>
      <dgm:spPr/>
      <dgm:t>
        <a:bodyPr/>
        <a:lstStyle/>
        <a:p>
          <a:endParaRPr lang="en-US"/>
        </a:p>
      </dgm:t>
    </dgm:pt>
    <dgm:pt modelId="{1DADE3B0-9668-2B48-98AE-E1FFB19E2F80}">
      <dgm:prSet/>
      <dgm:spPr/>
      <dgm:t>
        <a:bodyPr/>
        <a:lstStyle/>
        <a:p>
          <a:pPr rtl="0"/>
          <a:r>
            <a:rPr lang="en-US" b="1" dirty="0"/>
            <a:t>Myasthenia Gravis</a:t>
          </a:r>
        </a:p>
      </dgm:t>
    </dgm:pt>
    <dgm:pt modelId="{8E02D8D0-E09B-5449-AFD6-79A8A7DDF5FB}" type="parTrans" cxnId="{112AB122-9857-5247-A65B-A909632E82D5}">
      <dgm:prSet/>
      <dgm:spPr/>
      <dgm:t>
        <a:bodyPr/>
        <a:lstStyle/>
        <a:p>
          <a:endParaRPr lang="en-US"/>
        </a:p>
      </dgm:t>
    </dgm:pt>
    <dgm:pt modelId="{E09D4716-26D5-F348-ADA6-8D5408D9899D}" type="sibTrans" cxnId="{112AB122-9857-5247-A65B-A909632E82D5}">
      <dgm:prSet/>
      <dgm:spPr/>
      <dgm:t>
        <a:bodyPr/>
        <a:lstStyle/>
        <a:p>
          <a:endParaRPr lang="en-US"/>
        </a:p>
      </dgm:t>
    </dgm:pt>
    <dgm:pt modelId="{2133180E-3170-7E48-B604-4327BBA94B7A}">
      <dgm:prSet/>
      <dgm:spPr/>
      <dgm:t>
        <a:bodyPr/>
        <a:lstStyle/>
        <a:p>
          <a:pPr rtl="0"/>
          <a:r>
            <a:rPr lang="en-US" b="1" dirty="0"/>
            <a:t>Thyroid Eye Disease</a:t>
          </a:r>
        </a:p>
      </dgm:t>
    </dgm:pt>
    <dgm:pt modelId="{57DD23BE-D59F-E049-85B3-B9C4BD533101}" type="parTrans" cxnId="{A7F0F3D1-D2B4-B149-8EA4-67EAD4B9DEAB}">
      <dgm:prSet/>
      <dgm:spPr/>
      <dgm:t>
        <a:bodyPr/>
        <a:lstStyle/>
        <a:p>
          <a:endParaRPr lang="en-US"/>
        </a:p>
      </dgm:t>
    </dgm:pt>
    <dgm:pt modelId="{1F13C383-D895-3E4E-A2A3-F0BB2D139F6C}" type="sibTrans" cxnId="{A7F0F3D1-D2B4-B149-8EA4-67EAD4B9DEAB}">
      <dgm:prSet/>
      <dgm:spPr/>
      <dgm:t>
        <a:bodyPr/>
        <a:lstStyle/>
        <a:p>
          <a:endParaRPr lang="en-US"/>
        </a:p>
      </dgm:t>
    </dgm:pt>
    <dgm:pt modelId="{7687B62A-9CCD-554F-9195-213222A9A5B2}">
      <dgm:prSet/>
      <dgm:spPr/>
      <dgm:t>
        <a:bodyPr/>
        <a:lstStyle/>
        <a:p>
          <a:pPr rtl="0"/>
          <a:r>
            <a:rPr lang="en-US" b="1" dirty="0"/>
            <a:t>Fracture</a:t>
          </a:r>
        </a:p>
      </dgm:t>
    </dgm:pt>
    <dgm:pt modelId="{6CDEC2E3-6FED-8640-8656-FBF37145FA20}" type="parTrans" cxnId="{DF9E6B3B-56F3-3843-8000-AAA0D86F7B93}">
      <dgm:prSet/>
      <dgm:spPr/>
      <dgm:t>
        <a:bodyPr/>
        <a:lstStyle/>
        <a:p>
          <a:endParaRPr lang="en-US"/>
        </a:p>
      </dgm:t>
    </dgm:pt>
    <dgm:pt modelId="{65C9CA3A-8FD2-354E-B72C-83BA7A39BACB}" type="sibTrans" cxnId="{DF9E6B3B-56F3-3843-8000-AAA0D86F7B93}">
      <dgm:prSet/>
      <dgm:spPr/>
      <dgm:t>
        <a:bodyPr/>
        <a:lstStyle/>
        <a:p>
          <a:endParaRPr lang="en-US"/>
        </a:p>
      </dgm:t>
    </dgm:pt>
    <dgm:pt modelId="{231BCDCE-0148-364E-B5CA-46559612470E}">
      <dgm:prSet/>
      <dgm:spPr/>
      <dgm:t>
        <a:bodyPr/>
        <a:lstStyle/>
        <a:p>
          <a:pPr rtl="0"/>
          <a:r>
            <a:rPr lang="en-US" b="1" dirty="0"/>
            <a:t>Myositis </a:t>
          </a:r>
        </a:p>
      </dgm:t>
    </dgm:pt>
    <dgm:pt modelId="{9D5D8032-5EC9-9841-817B-B1D69BBD10FE}" type="parTrans" cxnId="{39B33B2D-088B-AD4F-9A88-D71797750024}">
      <dgm:prSet/>
      <dgm:spPr/>
      <dgm:t>
        <a:bodyPr/>
        <a:lstStyle/>
        <a:p>
          <a:endParaRPr lang="en-US"/>
        </a:p>
      </dgm:t>
    </dgm:pt>
    <dgm:pt modelId="{3772A15D-FDB1-994C-950B-72FA4D0347FA}" type="sibTrans" cxnId="{39B33B2D-088B-AD4F-9A88-D71797750024}">
      <dgm:prSet/>
      <dgm:spPr/>
      <dgm:t>
        <a:bodyPr/>
        <a:lstStyle/>
        <a:p>
          <a:endParaRPr lang="en-US"/>
        </a:p>
      </dgm:t>
    </dgm:pt>
    <dgm:pt modelId="{5CAD98F1-FDF3-C346-8764-6AF37360BC53}">
      <dgm:prSet/>
      <dgm:spPr/>
      <dgm:t>
        <a:bodyPr/>
        <a:lstStyle/>
        <a:p>
          <a:pPr rtl="0"/>
          <a:r>
            <a:rPr lang="en-US" b="1" dirty="0"/>
            <a:t>Tumors</a:t>
          </a:r>
        </a:p>
      </dgm:t>
    </dgm:pt>
    <dgm:pt modelId="{C397CB9A-E416-6943-9260-45BADF0D3F07}" type="parTrans" cxnId="{8E63C053-B718-B34F-A213-61D4C8DD81E5}">
      <dgm:prSet/>
      <dgm:spPr/>
      <dgm:t>
        <a:bodyPr/>
        <a:lstStyle/>
        <a:p>
          <a:endParaRPr lang="en-US"/>
        </a:p>
      </dgm:t>
    </dgm:pt>
    <dgm:pt modelId="{8F83FABE-7233-4A4F-995F-B54A37058DAE}" type="sibTrans" cxnId="{8E63C053-B718-B34F-A213-61D4C8DD81E5}">
      <dgm:prSet/>
      <dgm:spPr/>
      <dgm:t>
        <a:bodyPr/>
        <a:lstStyle/>
        <a:p>
          <a:endParaRPr lang="en-US"/>
        </a:p>
      </dgm:t>
    </dgm:pt>
    <dgm:pt modelId="{317FF0E5-C3EF-5A43-BBC4-0D1510670CDA}">
      <dgm:prSet/>
      <dgm:spPr/>
      <dgm:t>
        <a:bodyPr/>
        <a:lstStyle/>
        <a:p>
          <a:pPr rtl="0"/>
          <a:r>
            <a:rPr lang="en-US" b="1" dirty="0"/>
            <a:t>Inflammations</a:t>
          </a:r>
        </a:p>
      </dgm:t>
    </dgm:pt>
    <dgm:pt modelId="{4BA1B65B-BF53-EE47-B18D-768164373714}" type="parTrans" cxnId="{9B2D3EB5-8EE7-CF4E-B5AB-BAFB4BF87806}">
      <dgm:prSet/>
      <dgm:spPr/>
      <dgm:t>
        <a:bodyPr/>
        <a:lstStyle/>
        <a:p>
          <a:endParaRPr lang="en-US"/>
        </a:p>
      </dgm:t>
    </dgm:pt>
    <dgm:pt modelId="{A801DBBA-5A7F-EB4C-BB8B-2635771B7FCC}" type="sibTrans" cxnId="{9B2D3EB5-8EE7-CF4E-B5AB-BAFB4BF87806}">
      <dgm:prSet/>
      <dgm:spPr/>
      <dgm:t>
        <a:bodyPr/>
        <a:lstStyle/>
        <a:p>
          <a:endParaRPr lang="en-US"/>
        </a:p>
      </dgm:t>
    </dgm:pt>
    <dgm:pt modelId="{305660DD-CD5E-3942-BFF9-D9D105513D80}" type="pres">
      <dgm:prSet presAssocID="{B87D7196-D6F8-CB43-9F5D-CA343498340A}" presName="hierChild1" presStyleCnt="0">
        <dgm:presLayoutVars>
          <dgm:chPref val="1"/>
          <dgm:dir/>
          <dgm:animOne val="branch"/>
          <dgm:animLvl val="lvl"/>
          <dgm:resizeHandles/>
        </dgm:presLayoutVars>
      </dgm:prSet>
      <dgm:spPr/>
    </dgm:pt>
    <dgm:pt modelId="{DC9C9B6D-A66A-D046-95A1-A285AE340EF3}" type="pres">
      <dgm:prSet presAssocID="{2A192816-0B6E-3C44-9168-CA4A990A7062}" presName="hierRoot1" presStyleCnt="0"/>
      <dgm:spPr/>
    </dgm:pt>
    <dgm:pt modelId="{5B2FAF68-A0FB-DD42-BE73-5765C39007FD}" type="pres">
      <dgm:prSet presAssocID="{2A192816-0B6E-3C44-9168-CA4A990A7062}" presName="composite" presStyleCnt="0"/>
      <dgm:spPr/>
    </dgm:pt>
    <dgm:pt modelId="{C5917247-638B-3445-AD8D-77B7D67F132B}" type="pres">
      <dgm:prSet presAssocID="{2A192816-0B6E-3C44-9168-CA4A990A7062}" presName="background" presStyleLbl="node0" presStyleIdx="0" presStyleCnt="1"/>
      <dgm:spPr/>
    </dgm:pt>
    <dgm:pt modelId="{9F2A08C7-5E3C-E740-9083-B029BE7DAC4A}" type="pres">
      <dgm:prSet presAssocID="{2A192816-0B6E-3C44-9168-CA4A990A7062}" presName="text" presStyleLbl="fgAcc0" presStyleIdx="0" presStyleCnt="1" custScaleX="489862">
        <dgm:presLayoutVars>
          <dgm:chPref val="3"/>
        </dgm:presLayoutVars>
      </dgm:prSet>
      <dgm:spPr/>
    </dgm:pt>
    <dgm:pt modelId="{1C5F9AE1-931F-AA40-B845-0828A2EC7ED5}" type="pres">
      <dgm:prSet presAssocID="{2A192816-0B6E-3C44-9168-CA4A990A7062}" presName="hierChild2" presStyleCnt="0"/>
      <dgm:spPr/>
    </dgm:pt>
    <dgm:pt modelId="{594FD4E0-B5B4-7440-A169-5B973158D369}" type="pres">
      <dgm:prSet presAssocID="{B0452942-B2B3-E940-828C-0F3FC237A586}" presName="Name10" presStyleLbl="parChTrans1D2" presStyleIdx="0" presStyleCnt="5"/>
      <dgm:spPr/>
    </dgm:pt>
    <dgm:pt modelId="{6E262BEA-5202-E045-ABB3-BC760664AF0C}" type="pres">
      <dgm:prSet presAssocID="{A7A99230-B7D5-2947-A479-7E8AF9FCD3AC}" presName="hierRoot2" presStyleCnt="0"/>
      <dgm:spPr/>
    </dgm:pt>
    <dgm:pt modelId="{CC2E17B0-6F48-D14F-9F82-53E71990DD94}" type="pres">
      <dgm:prSet presAssocID="{A7A99230-B7D5-2947-A479-7E8AF9FCD3AC}" presName="composite2" presStyleCnt="0"/>
      <dgm:spPr/>
    </dgm:pt>
    <dgm:pt modelId="{178A5EAE-54FA-5D4B-9C3C-F41B1F83C415}" type="pres">
      <dgm:prSet presAssocID="{A7A99230-B7D5-2947-A479-7E8AF9FCD3AC}" presName="background2" presStyleLbl="node2" presStyleIdx="0" presStyleCnt="5"/>
      <dgm:spPr/>
    </dgm:pt>
    <dgm:pt modelId="{2DF2EAA9-BAFC-EE4C-94B5-5EDE938F06F9}" type="pres">
      <dgm:prSet presAssocID="{A7A99230-B7D5-2947-A479-7E8AF9FCD3AC}" presName="text2" presStyleLbl="fgAcc2" presStyleIdx="0" presStyleCnt="5">
        <dgm:presLayoutVars>
          <dgm:chPref val="3"/>
        </dgm:presLayoutVars>
      </dgm:prSet>
      <dgm:spPr/>
    </dgm:pt>
    <dgm:pt modelId="{937D7CC6-04AF-124D-863B-8C7CD00EB1F1}" type="pres">
      <dgm:prSet presAssocID="{A7A99230-B7D5-2947-A479-7E8AF9FCD3AC}" presName="hierChild3" presStyleCnt="0"/>
      <dgm:spPr/>
    </dgm:pt>
    <dgm:pt modelId="{7530FBBA-E02A-E243-9FE5-039D6B66D600}" type="pres">
      <dgm:prSet presAssocID="{F7750A45-1D9C-544D-9162-137E110E2BBC}" presName="Name17" presStyleLbl="parChTrans1D3" presStyleIdx="0" presStyleCnt="10"/>
      <dgm:spPr/>
    </dgm:pt>
    <dgm:pt modelId="{8502FA11-7CBE-CC47-86E9-9AD7B5901FE8}" type="pres">
      <dgm:prSet presAssocID="{41A82CE7-D157-9A44-8C68-A64B975572E4}" presName="hierRoot3" presStyleCnt="0"/>
      <dgm:spPr/>
    </dgm:pt>
    <dgm:pt modelId="{10DD5CB8-D33C-1C42-9ACE-F7F92FEC0FB7}" type="pres">
      <dgm:prSet presAssocID="{41A82CE7-D157-9A44-8C68-A64B975572E4}" presName="composite3" presStyleCnt="0"/>
      <dgm:spPr/>
    </dgm:pt>
    <dgm:pt modelId="{19A839CE-123D-F14A-A11E-FB8B645186DA}" type="pres">
      <dgm:prSet presAssocID="{41A82CE7-D157-9A44-8C68-A64B975572E4}" presName="background3" presStyleLbl="node3" presStyleIdx="0" presStyleCnt="10"/>
      <dgm:spPr/>
    </dgm:pt>
    <dgm:pt modelId="{F0975081-3F75-C948-8E55-AA7575D97FE9}" type="pres">
      <dgm:prSet presAssocID="{41A82CE7-D157-9A44-8C68-A64B975572E4}" presName="text3" presStyleLbl="fgAcc3" presStyleIdx="0" presStyleCnt="10">
        <dgm:presLayoutVars>
          <dgm:chPref val="3"/>
        </dgm:presLayoutVars>
      </dgm:prSet>
      <dgm:spPr/>
    </dgm:pt>
    <dgm:pt modelId="{9F577263-B255-FA46-A09B-B6C7779CF8A3}" type="pres">
      <dgm:prSet presAssocID="{41A82CE7-D157-9A44-8C68-A64B975572E4}" presName="hierChild4" presStyleCnt="0"/>
      <dgm:spPr/>
    </dgm:pt>
    <dgm:pt modelId="{C7D0730C-CAC7-AF4A-916D-1090A10A5B6C}" type="pres">
      <dgm:prSet presAssocID="{2BEF41DD-A0C5-694C-BD9F-81F48842481D}" presName="Name10" presStyleLbl="parChTrans1D2" presStyleIdx="1" presStyleCnt="5"/>
      <dgm:spPr/>
    </dgm:pt>
    <dgm:pt modelId="{757EEB9F-DB89-7E44-A707-F6D1C12AF41D}" type="pres">
      <dgm:prSet presAssocID="{47533159-2E7F-2543-8509-D938CDA53C25}" presName="hierRoot2" presStyleCnt="0"/>
      <dgm:spPr/>
    </dgm:pt>
    <dgm:pt modelId="{2A3C7618-160B-014C-AD9C-FED860F91F7F}" type="pres">
      <dgm:prSet presAssocID="{47533159-2E7F-2543-8509-D938CDA53C25}" presName="composite2" presStyleCnt="0"/>
      <dgm:spPr/>
    </dgm:pt>
    <dgm:pt modelId="{FA277CBC-C7F2-D44F-BAF0-708437DF9793}" type="pres">
      <dgm:prSet presAssocID="{47533159-2E7F-2543-8509-D938CDA53C25}" presName="background2" presStyleLbl="node2" presStyleIdx="1" presStyleCnt="5"/>
      <dgm:spPr/>
    </dgm:pt>
    <dgm:pt modelId="{9BBAD697-FE31-AB4B-9B66-A9A3F3D5D917}" type="pres">
      <dgm:prSet presAssocID="{47533159-2E7F-2543-8509-D938CDA53C25}" presName="text2" presStyleLbl="fgAcc2" presStyleIdx="1" presStyleCnt="5">
        <dgm:presLayoutVars>
          <dgm:chPref val="3"/>
        </dgm:presLayoutVars>
      </dgm:prSet>
      <dgm:spPr/>
    </dgm:pt>
    <dgm:pt modelId="{8D0DD5BF-AA6E-5A4F-8ABA-45E8D2C0539F}" type="pres">
      <dgm:prSet presAssocID="{47533159-2E7F-2543-8509-D938CDA53C25}" presName="hierChild3" presStyleCnt="0"/>
      <dgm:spPr/>
    </dgm:pt>
    <dgm:pt modelId="{BF1A1C98-A8F9-6842-A398-EE70E0E83B04}" type="pres">
      <dgm:prSet presAssocID="{5D312C30-4D36-9A46-B3B4-E39ECC49F710}" presName="Name17" presStyleLbl="parChTrans1D3" presStyleIdx="1" presStyleCnt="10"/>
      <dgm:spPr/>
    </dgm:pt>
    <dgm:pt modelId="{A8ACF2BA-4C8D-4F44-A872-1DDA9605E129}" type="pres">
      <dgm:prSet presAssocID="{20518F34-8573-AB40-9573-03706753FF2A}" presName="hierRoot3" presStyleCnt="0"/>
      <dgm:spPr/>
    </dgm:pt>
    <dgm:pt modelId="{2DBADF59-DA56-D74D-AA86-76698DC74624}" type="pres">
      <dgm:prSet presAssocID="{20518F34-8573-AB40-9573-03706753FF2A}" presName="composite3" presStyleCnt="0"/>
      <dgm:spPr/>
    </dgm:pt>
    <dgm:pt modelId="{93A24ED1-DFD3-624C-9D2A-A5C48B950BCD}" type="pres">
      <dgm:prSet presAssocID="{20518F34-8573-AB40-9573-03706753FF2A}" presName="background3" presStyleLbl="node3" presStyleIdx="1" presStyleCnt="10"/>
      <dgm:spPr/>
    </dgm:pt>
    <dgm:pt modelId="{FEE6536D-8B79-0948-8B27-CDF0FC1FF27E}" type="pres">
      <dgm:prSet presAssocID="{20518F34-8573-AB40-9573-03706753FF2A}" presName="text3" presStyleLbl="fgAcc3" presStyleIdx="1" presStyleCnt="10">
        <dgm:presLayoutVars>
          <dgm:chPref val="3"/>
        </dgm:presLayoutVars>
      </dgm:prSet>
      <dgm:spPr/>
    </dgm:pt>
    <dgm:pt modelId="{386CBFB2-D212-9B4F-833E-34974570397E}" type="pres">
      <dgm:prSet presAssocID="{20518F34-8573-AB40-9573-03706753FF2A}" presName="hierChild4" presStyleCnt="0"/>
      <dgm:spPr/>
    </dgm:pt>
    <dgm:pt modelId="{4DD9B87F-BBEF-AC40-82FD-86B045489168}" type="pres">
      <dgm:prSet presAssocID="{08457AD9-0687-F542-B6C5-5EC997A0FF28}" presName="Name17" presStyleLbl="parChTrans1D3" presStyleIdx="2" presStyleCnt="10"/>
      <dgm:spPr/>
    </dgm:pt>
    <dgm:pt modelId="{C5109F67-60AE-A441-B8D1-9F32BA00D7F1}" type="pres">
      <dgm:prSet presAssocID="{05ECECC5-8335-7446-955D-806A21B13B22}" presName="hierRoot3" presStyleCnt="0"/>
      <dgm:spPr/>
    </dgm:pt>
    <dgm:pt modelId="{EE983584-20DE-8944-91B8-C2EAB4558209}" type="pres">
      <dgm:prSet presAssocID="{05ECECC5-8335-7446-955D-806A21B13B22}" presName="composite3" presStyleCnt="0"/>
      <dgm:spPr/>
    </dgm:pt>
    <dgm:pt modelId="{372A1BEE-2689-BE42-9262-EA76E6438A5B}" type="pres">
      <dgm:prSet presAssocID="{05ECECC5-8335-7446-955D-806A21B13B22}" presName="background3" presStyleLbl="node3" presStyleIdx="2" presStyleCnt="10"/>
      <dgm:spPr/>
    </dgm:pt>
    <dgm:pt modelId="{79707232-C510-2A4C-BC50-3B2D9EE12D80}" type="pres">
      <dgm:prSet presAssocID="{05ECECC5-8335-7446-955D-806A21B13B22}" presName="text3" presStyleLbl="fgAcc3" presStyleIdx="2" presStyleCnt="10">
        <dgm:presLayoutVars>
          <dgm:chPref val="3"/>
        </dgm:presLayoutVars>
      </dgm:prSet>
      <dgm:spPr/>
    </dgm:pt>
    <dgm:pt modelId="{67F2D000-DB63-5948-BBD8-08AD13718AB4}" type="pres">
      <dgm:prSet presAssocID="{05ECECC5-8335-7446-955D-806A21B13B22}" presName="hierChild4" presStyleCnt="0"/>
      <dgm:spPr/>
    </dgm:pt>
    <dgm:pt modelId="{F60F3602-9C17-5043-9808-136EA36108A3}" type="pres">
      <dgm:prSet presAssocID="{ACFF38DF-1C43-C647-BA30-E52AB77EC859}" presName="Name17" presStyleLbl="parChTrans1D3" presStyleIdx="3" presStyleCnt="10"/>
      <dgm:spPr/>
    </dgm:pt>
    <dgm:pt modelId="{CB4FB0F2-5CC4-0547-91FD-55591CB49C82}" type="pres">
      <dgm:prSet presAssocID="{35BF3870-00C2-2D43-B0D7-E97645F67B4E}" presName="hierRoot3" presStyleCnt="0"/>
      <dgm:spPr/>
    </dgm:pt>
    <dgm:pt modelId="{06078A82-BC0E-2D42-A08D-4AF7EED4B43A}" type="pres">
      <dgm:prSet presAssocID="{35BF3870-00C2-2D43-B0D7-E97645F67B4E}" presName="composite3" presStyleCnt="0"/>
      <dgm:spPr/>
    </dgm:pt>
    <dgm:pt modelId="{BE96770C-81D0-694D-BFA8-C19910E2ADD7}" type="pres">
      <dgm:prSet presAssocID="{35BF3870-00C2-2D43-B0D7-E97645F67B4E}" presName="background3" presStyleLbl="node3" presStyleIdx="3" presStyleCnt="10"/>
      <dgm:spPr/>
    </dgm:pt>
    <dgm:pt modelId="{FFD3A5BF-10AC-3747-AEAD-4B4DC675EB4A}" type="pres">
      <dgm:prSet presAssocID="{35BF3870-00C2-2D43-B0D7-E97645F67B4E}" presName="text3" presStyleLbl="fgAcc3" presStyleIdx="3" presStyleCnt="10">
        <dgm:presLayoutVars>
          <dgm:chPref val="3"/>
        </dgm:presLayoutVars>
      </dgm:prSet>
      <dgm:spPr/>
    </dgm:pt>
    <dgm:pt modelId="{BE4AF62A-E93A-1245-A8D8-9C38C8D161CB}" type="pres">
      <dgm:prSet presAssocID="{35BF3870-00C2-2D43-B0D7-E97645F67B4E}" presName="hierChild4" presStyleCnt="0"/>
      <dgm:spPr/>
    </dgm:pt>
    <dgm:pt modelId="{D3856D20-BD05-A34D-96A9-4C015977CBA5}" type="pres">
      <dgm:prSet presAssocID="{A946D298-5D1D-2649-934B-B4C3F837B513}" presName="Name10" presStyleLbl="parChTrans1D2" presStyleIdx="2" presStyleCnt="5"/>
      <dgm:spPr/>
    </dgm:pt>
    <dgm:pt modelId="{EE458E0F-DAFC-1841-A75A-9CFB115DDC7F}" type="pres">
      <dgm:prSet presAssocID="{ECC039E4-AE25-D145-A47A-D5EB9E2F5F16}" presName="hierRoot2" presStyleCnt="0"/>
      <dgm:spPr/>
    </dgm:pt>
    <dgm:pt modelId="{9D715ADB-D9B7-3B47-9A6B-47971C1F2313}" type="pres">
      <dgm:prSet presAssocID="{ECC039E4-AE25-D145-A47A-D5EB9E2F5F16}" presName="composite2" presStyleCnt="0"/>
      <dgm:spPr/>
    </dgm:pt>
    <dgm:pt modelId="{678FF43D-8766-0641-8176-D5FE2A2C8C47}" type="pres">
      <dgm:prSet presAssocID="{ECC039E4-AE25-D145-A47A-D5EB9E2F5F16}" presName="background2" presStyleLbl="node2" presStyleIdx="2" presStyleCnt="5"/>
      <dgm:spPr/>
    </dgm:pt>
    <dgm:pt modelId="{2B55938A-B91B-C842-81A6-301628C30E7E}" type="pres">
      <dgm:prSet presAssocID="{ECC039E4-AE25-D145-A47A-D5EB9E2F5F16}" presName="text2" presStyleLbl="fgAcc2" presStyleIdx="2" presStyleCnt="5" custScaleX="141687">
        <dgm:presLayoutVars>
          <dgm:chPref val="3"/>
        </dgm:presLayoutVars>
      </dgm:prSet>
      <dgm:spPr/>
    </dgm:pt>
    <dgm:pt modelId="{0B3D4222-79AF-B541-AF64-F83CDAAABAAB}" type="pres">
      <dgm:prSet presAssocID="{ECC039E4-AE25-D145-A47A-D5EB9E2F5F16}" presName="hierChild3" presStyleCnt="0"/>
      <dgm:spPr/>
    </dgm:pt>
    <dgm:pt modelId="{5381025D-A182-6240-9EC4-6C91D4D087E7}" type="pres">
      <dgm:prSet presAssocID="{8E02D8D0-E09B-5449-AFD6-79A8A7DDF5FB}" presName="Name17" presStyleLbl="parChTrans1D3" presStyleIdx="4" presStyleCnt="10"/>
      <dgm:spPr/>
    </dgm:pt>
    <dgm:pt modelId="{FB0E71CC-7FA9-FA4A-AD5D-9B4684DFC3CF}" type="pres">
      <dgm:prSet presAssocID="{1DADE3B0-9668-2B48-98AE-E1FFB19E2F80}" presName="hierRoot3" presStyleCnt="0"/>
      <dgm:spPr/>
    </dgm:pt>
    <dgm:pt modelId="{C7DD10DE-81B5-0E4F-B1A5-F0C6EE1FF4F0}" type="pres">
      <dgm:prSet presAssocID="{1DADE3B0-9668-2B48-98AE-E1FFB19E2F80}" presName="composite3" presStyleCnt="0"/>
      <dgm:spPr/>
    </dgm:pt>
    <dgm:pt modelId="{2C252DB0-B673-6E4F-AD56-C5A52B2B0448}" type="pres">
      <dgm:prSet presAssocID="{1DADE3B0-9668-2B48-98AE-E1FFB19E2F80}" presName="background3" presStyleLbl="node3" presStyleIdx="4" presStyleCnt="10"/>
      <dgm:spPr/>
    </dgm:pt>
    <dgm:pt modelId="{98083EC2-4C91-9B49-8704-B44094EB4D54}" type="pres">
      <dgm:prSet presAssocID="{1DADE3B0-9668-2B48-98AE-E1FFB19E2F80}" presName="text3" presStyleLbl="fgAcc3" presStyleIdx="4" presStyleCnt="10">
        <dgm:presLayoutVars>
          <dgm:chPref val="3"/>
        </dgm:presLayoutVars>
      </dgm:prSet>
      <dgm:spPr/>
    </dgm:pt>
    <dgm:pt modelId="{A73A9267-D5A7-8743-AEF8-9D190357B0FA}" type="pres">
      <dgm:prSet presAssocID="{1DADE3B0-9668-2B48-98AE-E1FFB19E2F80}" presName="hierChild4" presStyleCnt="0"/>
      <dgm:spPr/>
    </dgm:pt>
    <dgm:pt modelId="{4D630FDE-5DC3-654E-829D-E5423CFF1C71}" type="pres">
      <dgm:prSet presAssocID="{06C672ED-3AE6-9D49-93B3-D0AF467F02A8}" presName="Name10" presStyleLbl="parChTrans1D2" presStyleIdx="3" presStyleCnt="5"/>
      <dgm:spPr/>
    </dgm:pt>
    <dgm:pt modelId="{9AA8E48F-487B-DF45-B345-8E1EAD72335C}" type="pres">
      <dgm:prSet presAssocID="{BB1A3B28-038C-DC4E-B1C8-B1057F029CAA}" presName="hierRoot2" presStyleCnt="0"/>
      <dgm:spPr/>
    </dgm:pt>
    <dgm:pt modelId="{1765F590-CCF9-5441-9A02-436707CB3BDE}" type="pres">
      <dgm:prSet presAssocID="{BB1A3B28-038C-DC4E-B1C8-B1057F029CAA}" presName="composite2" presStyleCnt="0"/>
      <dgm:spPr/>
    </dgm:pt>
    <dgm:pt modelId="{3F1A9CAF-8E66-5941-87EB-841A475E1EEC}" type="pres">
      <dgm:prSet presAssocID="{BB1A3B28-038C-DC4E-B1C8-B1057F029CAA}" presName="background2" presStyleLbl="node2" presStyleIdx="3" presStyleCnt="5"/>
      <dgm:spPr/>
    </dgm:pt>
    <dgm:pt modelId="{C9F560D2-7BBF-2D4C-AB24-A555A44CDF80}" type="pres">
      <dgm:prSet presAssocID="{BB1A3B28-038C-DC4E-B1C8-B1057F029CAA}" presName="text2" presStyleLbl="fgAcc2" presStyleIdx="3" presStyleCnt="5">
        <dgm:presLayoutVars>
          <dgm:chPref val="3"/>
        </dgm:presLayoutVars>
      </dgm:prSet>
      <dgm:spPr/>
    </dgm:pt>
    <dgm:pt modelId="{44B68B1E-686D-B149-A798-9DEEB18800C0}" type="pres">
      <dgm:prSet presAssocID="{BB1A3B28-038C-DC4E-B1C8-B1057F029CAA}" presName="hierChild3" presStyleCnt="0"/>
      <dgm:spPr/>
    </dgm:pt>
    <dgm:pt modelId="{F74205DD-E880-984D-80CE-CE2F80DA7C03}" type="pres">
      <dgm:prSet presAssocID="{57DD23BE-D59F-E049-85B3-B9C4BD533101}" presName="Name17" presStyleLbl="parChTrans1D3" presStyleIdx="5" presStyleCnt="10"/>
      <dgm:spPr/>
    </dgm:pt>
    <dgm:pt modelId="{7CF7FAC3-8AA3-FD43-A0EE-E3291908839A}" type="pres">
      <dgm:prSet presAssocID="{2133180E-3170-7E48-B604-4327BBA94B7A}" presName="hierRoot3" presStyleCnt="0"/>
      <dgm:spPr/>
    </dgm:pt>
    <dgm:pt modelId="{96D23C83-4D19-CD46-8D6D-EBEBE0E7F5CA}" type="pres">
      <dgm:prSet presAssocID="{2133180E-3170-7E48-B604-4327BBA94B7A}" presName="composite3" presStyleCnt="0"/>
      <dgm:spPr/>
    </dgm:pt>
    <dgm:pt modelId="{08A0B66B-98F9-4A46-8659-B1F8C1E294A6}" type="pres">
      <dgm:prSet presAssocID="{2133180E-3170-7E48-B604-4327BBA94B7A}" presName="background3" presStyleLbl="node3" presStyleIdx="5" presStyleCnt="10"/>
      <dgm:spPr/>
    </dgm:pt>
    <dgm:pt modelId="{275787C5-36EF-F742-97E5-042DCAE5A84E}" type="pres">
      <dgm:prSet presAssocID="{2133180E-3170-7E48-B604-4327BBA94B7A}" presName="text3" presStyleLbl="fgAcc3" presStyleIdx="5" presStyleCnt="10">
        <dgm:presLayoutVars>
          <dgm:chPref val="3"/>
        </dgm:presLayoutVars>
      </dgm:prSet>
      <dgm:spPr/>
    </dgm:pt>
    <dgm:pt modelId="{0C240A21-1376-DC4B-9B2F-B971FDC39DC0}" type="pres">
      <dgm:prSet presAssocID="{2133180E-3170-7E48-B604-4327BBA94B7A}" presName="hierChild4" presStyleCnt="0"/>
      <dgm:spPr/>
    </dgm:pt>
    <dgm:pt modelId="{C64A229A-DDAA-B14D-9199-2097DA3EDFE4}" type="pres">
      <dgm:prSet presAssocID="{9D5D8032-5EC9-9841-817B-B1D69BBD10FE}" presName="Name17" presStyleLbl="parChTrans1D3" presStyleIdx="6" presStyleCnt="10"/>
      <dgm:spPr/>
    </dgm:pt>
    <dgm:pt modelId="{15A60D58-90D5-574F-B800-FF4ED78C05B1}" type="pres">
      <dgm:prSet presAssocID="{231BCDCE-0148-364E-B5CA-46559612470E}" presName="hierRoot3" presStyleCnt="0"/>
      <dgm:spPr/>
    </dgm:pt>
    <dgm:pt modelId="{DCA9A51E-B19F-2E4D-8524-2908BEB92382}" type="pres">
      <dgm:prSet presAssocID="{231BCDCE-0148-364E-B5CA-46559612470E}" presName="composite3" presStyleCnt="0"/>
      <dgm:spPr/>
    </dgm:pt>
    <dgm:pt modelId="{3DCF336D-AEC2-1F40-AF69-FDD00C129B9E}" type="pres">
      <dgm:prSet presAssocID="{231BCDCE-0148-364E-B5CA-46559612470E}" presName="background3" presStyleLbl="node3" presStyleIdx="6" presStyleCnt="10"/>
      <dgm:spPr/>
    </dgm:pt>
    <dgm:pt modelId="{4700C8FE-90E2-C046-9F80-211C10C97842}" type="pres">
      <dgm:prSet presAssocID="{231BCDCE-0148-364E-B5CA-46559612470E}" presName="text3" presStyleLbl="fgAcc3" presStyleIdx="6" presStyleCnt="10">
        <dgm:presLayoutVars>
          <dgm:chPref val="3"/>
        </dgm:presLayoutVars>
      </dgm:prSet>
      <dgm:spPr/>
    </dgm:pt>
    <dgm:pt modelId="{B783FAC0-13BC-7740-AB79-444760B8A452}" type="pres">
      <dgm:prSet presAssocID="{231BCDCE-0148-364E-B5CA-46559612470E}" presName="hierChild4" presStyleCnt="0"/>
      <dgm:spPr/>
    </dgm:pt>
    <dgm:pt modelId="{A63B9E43-0F65-CF49-8961-7494F361E653}" type="pres">
      <dgm:prSet presAssocID="{1B1C2487-D0E0-F846-9221-CD5DB4C5FDC4}" presName="Name10" presStyleLbl="parChTrans1D2" presStyleIdx="4" presStyleCnt="5"/>
      <dgm:spPr/>
    </dgm:pt>
    <dgm:pt modelId="{FC106904-69E8-AD47-A1C3-1E82FD0BA7C4}" type="pres">
      <dgm:prSet presAssocID="{AA3205CE-CD57-534C-AAA6-FDC04A90CEC7}" presName="hierRoot2" presStyleCnt="0"/>
      <dgm:spPr/>
    </dgm:pt>
    <dgm:pt modelId="{DC886706-6AAC-6847-AFEB-90B588CF2D99}" type="pres">
      <dgm:prSet presAssocID="{AA3205CE-CD57-534C-AAA6-FDC04A90CEC7}" presName="composite2" presStyleCnt="0"/>
      <dgm:spPr/>
    </dgm:pt>
    <dgm:pt modelId="{96B4118A-73FA-964D-9F0E-BE5DE04AE857}" type="pres">
      <dgm:prSet presAssocID="{AA3205CE-CD57-534C-AAA6-FDC04A90CEC7}" presName="background2" presStyleLbl="node2" presStyleIdx="4" presStyleCnt="5"/>
      <dgm:spPr/>
    </dgm:pt>
    <dgm:pt modelId="{17731F06-36BF-6B4D-AA2C-05381227E418}" type="pres">
      <dgm:prSet presAssocID="{AA3205CE-CD57-534C-AAA6-FDC04A90CEC7}" presName="text2" presStyleLbl="fgAcc2" presStyleIdx="4" presStyleCnt="5">
        <dgm:presLayoutVars>
          <dgm:chPref val="3"/>
        </dgm:presLayoutVars>
      </dgm:prSet>
      <dgm:spPr/>
    </dgm:pt>
    <dgm:pt modelId="{08B877E8-6823-8C46-9FB4-1C7EF0890798}" type="pres">
      <dgm:prSet presAssocID="{AA3205CE-CD57-534C-AAA6-FDC04A90CEC7}" presName="hierChild3" presStyleCnt="0"/>
      <dgm:spPr/>
    </dgm:pt>
    <dgm:pt modelId="{34CB7079-BC3C-3748-812C-E5AB82F1FE03}" type="pres">
      <dgm:prSet presAssocID="{6CDEC2E3-6FED-8640-8656-FBF37145FA20}" presName="Name17" presStyleLbl="parChTrans1D3" presStyleIdx="7" presStyleCnt="10"/>
      <dgm:spPr/>
    </dgm:pt>
    <dgm:pt modelId="{828E0DA7-3F10-014E-A8D5-5C4485CCA218}" type="pres">
      <dgm:prSet presAssocID="{7687B62A-9CCD-554F-9195-213222A9A5B2}" presName="hierRoot3" presStyleCnt="0"/>
      <dgm:spPr/>
    </dgm:pt>
    <dgm:pt modelId="{80D4C8C3-4F72-BC46-A4EC-33FB9C2878CC}" type="pres">
      <dgm:prSet presAssocID="{7687B62A-9CCD-554F-9195-213222A9A5B2}" presName="composite3" presStyleCnt="0"/>
      <dgm:spPr/>
    </dgm:pt>
    <dgm:pt modelId="{BC41F894-A515-4D4E-AF23-71D5B93D2144}" type="pres">
      <dgm:prSet presAssocID="{7687B62A-9CCD-554F-9195-213222A9A5B2}" presName="background3" presStyleLbl="node3" presStyleIdx="7" presStyleCnt="10"/>
      <dgm:spPr/>
    </dgm:pt>
    <dgm:pt modelId="{1D32BB84-1A8C-FB41-BDC4-6B8087881A77}" type="pres">
      <dgm:prSet presAssocID="{7687B62A-9CCD-554F-9195-213222A9A5B2}" presName="text3" presStyleLbl="fgAcc3" presStyleIdx="7" presStyleCnt="10">
        <dgm:presLayoutVars>
          <dgm:chPref val="3"/>
        </dgm:presLayoutVars>
      </dgm:prSet>
      <dgm:spPr/>
    </dgm:pt>
    <dgm:pt modelId="{A22314C3-0E3A-A646-8A92-6C220239A160}" type="pres">
      <dgm:prSet presAssocID="{7687B62A-9CCD-554F-9195-213222A9A5B2}" presName="hierChild4" presStyleCnt="0"/>
      <dgm:spPr/>
    </dgm:pt>
    <dgm:pt modelId="{EFC28405-6A2A-FD48-B506-9805E0E66852}" type="pres">
      <dgm:prSet presAssocID="{C397CB9A-E416-6943-9260-45BADF0D3F07}" presName="Name17" presStyleLbl="parChTrans1D3" presStyleIdx="8" presStyleCnt="10"/>
      <dgm:spPr/>
    </dgm:pt>
    <dgm:pt modelId="{DAC6CCC7-1BA5-3549-8CF4-D7C67AF95C74}" type="pres">
      <dgm:prSet presAssocID="{5CAD98F1-FDF3-C346-8764-6AF37360BC53}" presName="hierRoot3" presStyleCnt="0"/>
      <dgm:spPr/>
    </dgm:pt>
    <dgm:pt modelId="{E377BB3A-BC65-1E41-905B-F6ACBF821339}" type="pres">
      <dgm:prSet presAssocID="{5CAD98F1-FDF3-C346-8764-6AF37360BC53}" presName="composite3" presStyleCnt="0"/>
      <dgm:spPr/>
    </dgm:pt>
    <dgm:pt modelId="{E8813D94-21A3-4C44-9C48-4433F0B5E3A7}" type="pres">
      <dgm:prSet presAssocID="{5CAD98F1-FDF3-C346-8764-6AF37360BC53}" presName="background3" presStyleLbl="node3" presStyleIdx="8" presStyleCnt="10"/>
      <dgm:spPr/>
    </dgm:pt>
    <dgm:pt modelId="{6A546975-17A3-A445-AFFF-F6EDE39ACA4B}" type="pres">
      <dgm:prSet presAssocID="{5CAD98F1-FDF3-C346-8764-6AF37360BC53}" presName="text3" presStyleLbl="fgAcc3" presStyleIdx="8" presStyleCnt="10">
        <dgm:presLayoutVars>
          <dgm:chPref val="3"/>
        </dgm:presLayoutVars>
      </dgm:prSet>
      <dgm:spPr/>
    </dgm:pt>
    <dgm:pt modelId="{93D99DAF-4ABE-A14F-9DF3-C5EC9DDED7FC}" type="pres">
      <dgm:prSet presAssocID="{5CAD98F1-FDF3-C346-8764-6AF37360BC53}" presName="hierChild4" presStyleCnt="0"/>
      <dgm:spPr/>
    </dgm:pt>
    <dgm:pt modelId="{0E44A8A7-8A6C-3742-AC3A-894B41F2EF40}" type="pres">
      <dgm:prSet presAssocID="{4BA1B65B-BF53-EE47-B18D-768164373714}" presName="Name17" presStyleLbl="parChTrans1D3" presStyleIdx="9" presStyleCnt="10"/>
      <dgm:spPr/>
    </dgm:pt>
    <dgm:pt modelId="{00614F6F-5AF2-0E4D-9EE9-80392195D1F6}" type="pres">
      <dgm:prSet presAssocID="{317FF0E5-C3EF-5A43-BBC4-0D1510670CDA}" presName="hierRoot3" presStyleCnt="0"/>
      <dgm:spPr/>
    </dgm:pt>
    <dgm:pt modelId="{4D1B481F-F356-EF49-BEF3-64150CE3208E}" type="pres">
      <dgm:prSet presAssocID="{317FF0E5-C3EF-5A43-BBC4-0D1510670CDA}" presName="composite3" presStyleCnt="0"/>
      <dgm:spPr/>
    </dgm:pt>
    <dgm:pt modelId="{2ABEAC3E-721F-9744-9342-878C3184377A}" type="pres">
      <dgm:prSet presAssocID="{317FF0E5-C3EF-5A43-BBC4-0D1510670CDA}" presName="background3" presStyleLbl="node3" presStyleIdx="9" presStyleCnt="10"/>
      <dgm:spPr/>
    </dgm:pt>
    <dgm:pt modelId="{4C20C765-FBD1-D94D-BA37-5C2A8923CC28}" type="pres">
      <dgm:prSet presAssocID="{317FF0E5-C3EF-5A43-BBC4-0D1510670CDA}" presName="text3" presStyleLbl="fgAcc3" presStyleIdx="9" presStyleCnt="10">
        <dgm:presLayoutVars>
          <dgm:chPref val="3"/>
        </dgm:presLayoutVars>
      </dgm:prSet>
      <dgm:spPr/>
    </dgm:pt>
    <dgm:pt modelId="{0CEB7FF0-8530-E14F-B628-CCC9823FFFE7}" type="pres">
      <dgm:prSet presAssocID="{317FF0E5-C3EF-5A43-BBC4-0D1510670CDA}" presName="hierChild4" presStyleCnt="0"/>
      <dgm:spPr/>
    </dgm:pt>
  </dgm:ptLst>
  <dgm:cxnLst>
    <dgm:cxn modelId="{5DD00200-5F1C-604C-B392-01461B5A5BA8}" type="presOf" srcId="{317FF0E5-C3EF-5A43-BBC4-0D1510670CDA}" destId="{4C20C765-FBD1-D94D-BA37-5C2A8923CC28}" srcOrd="0" destOrd="0" presId="urn:microsoft.com/office/officeart/2005/8/layout/hierarchy1"/>
    <dgm:cxn modelId="{78B67A02-CA04-5445-9895-6681C0D021B4}" type="presOf" srcId="{A946D298-5D1D-2649-934B-B4C3F837B513}" destId="{D3856D20-BD05-A34D-96A9-4C015977CBA5}" srcOrd="0" destOrd="0" presId="urn:microsoft.com/office/officeart/2005/8/layout/hierarchy1"/>
    <dgm:cxn modelId="{8BE1E905-8325-4642-9A65-80C6003B8599}" type="presOf" srcId="{B0452942-B2B3-E940-828C-0F3FC237A586}" destId="{594FD4E0-B5B4-7440-A169-5B973158D369}" srcOrd="0" destOrd="0" presId="urn:microsoft.com/office/officeart/2005/8/layout/hierarchy1"/>
    <dgm:cxn modelId="{357F290B-E043-AC45-8906-86D55A2C859C}" type="presOf" srcId="{A7A99230-B7D5-2947-A479-7E8AF9FCD3AC}" destId="{2DF2EAA9-BAFC-EE4C-94B5-5EDE938F06F9}" srcOrd="0" destOrd="0" presId="urn:microsoft.com/office/officeart/2005/8/layout/hierarchy1"/>
    <dgm:cxn modelId="{84111F0C-620E-BF42-869F-E8A5ED831B5D}" srcId="{47533159-2E7F-2543-8509-D938CDA53C25}" destId="{20518F34-8573-AB40-9573-03706753FF2A}" srcOrd="0" destOrd="0" parTransId="{5D312C30-4D36-9A46-B3B4-E39ECC49F710}" sibTransId="{1266B735-D326-444E-87F1-A966B23CD2C6}"/>
    <dgm:cxn modelId="{112AB122-9857-5247-A65B-A909632E82D5}" srcId="{ECC039E4-AE25-D145-A47A-D5EB9E2F5F16}" destId="{1DADE3B0-9668-2B48-98AE-E1FFB19E2F80}" srcOrd="0" destOrd="0" parTransId="{8E02D8D0-E09B-5449-AFD6-79A8A7DDF5FB}" sibTransId="{E09D4716-26D5-F348-ADA6-8D5408D9899D}"/>
    <dgm:cxn modelId="{39B33B2D-088B-AD4F-9A88-D71797750024}" srcId="{BB1A3B28-038C-DC4E-B1C8-B1057F029CAA}" destId="{231BCDCE-0148-364E-B5CA-46559612470E}" srcOrd="1" destOrd="0" parTransId="{9D5D8032-5EC9-9841-817B-B1D69BBD10FE}" sibTransId="{3772A15D-FDB1-994C-950B-72FA4D0347FA}"/>
    <dgm:cxn modelId="{BD0D7131-8CF1-E24F-9E32-EB90DFFEB050}" type="presOf" srcId="{41A82CE7-D157-9A44-8C68-A64B975572E4}" destId="{F0975081-3F75-C948-8E55-AA7575D97FE9}" srcOrd="0" destOrd="0" presId="urn:microsoft.com/office/officeart/2005/8/layout/hierarchy1"/>
    <dgm:cxn modelId="{DF9E6B3B-56F3-3843-8000-AAA0D86F7B93}" srcId="{AA3205CE-CD57-534C-AAA6-FDC04A90CEC7}" destId="{7687B62A-9CCD-554F-9195-213222A9A5B2}" srcOrd="0" destOrd="0" parTransId="{6CDEC2E3-6FED-8640-8656-FBF37145FA20}" sibTransId="{65C9CA3A-8FD2-354E-B72C-83BA7A39BACB}"/>
    <dgm:cxn modelId="{7C357F3B-2225-674B-AE60-76C38237B962}" srcId="{2A192816-0B6E-3C44-9168-CA4A990A7062}" destId="{AA3205CE-CD57-534C-AAA6-FDC04A90CEC7}" srcOrd="4" destOrd="0" parTransId="{1B1C2487-D0E0-F846-9221-CD5DB4C5FDC4}" sibTransId="{F23BBFDE-EB77-6C4B-8183-AF9064A3EC2F}"/>
    <dgm:cxn modelId="{0204913B-F923-8445-A1AB-EC51B9DCA01F}" type="presOf" srcId="{7687B62A-9CCD-554F-9195-213222A9A5B2}" destId="{1D32BB84-1A8C-FB41-BDC4-6B8087881A77}" srcOrd="0" destOrd="0" presId="urn:microsoft.com/office/officeart/2005/8/layout/hierarchy1"/>
    <dgm:cxn modelId="{43DF573C-B705-9640-9697-2623EB68853F}" srcId="{47533159-2E7F-2543-8509-D938CDA53C25}" destId="{35BF3870-00C2-2D43-B0D7-E97645F67B4E}" srcOrd="2" destOrd="0" parTransId="{ACFF38DF-1C43-C647-BA30-E52AB77EC859}" sibTransId="{130795C1-A5F1-5545-9101-A2F3405F18AF}"/>
    <dgm:cxn modelId="{3F95A25F-644D-0548-8A6F-B737B03DA049}" type="presOf" srcId="{2133180E-3170-7E48-B604-4327BBA94B7A}" destId="{275787C5-36EF-F742-97E5-042DCAE5A84E}" srcOrd="0" destOrd="0" presId="urn:microsoft.com/office/officeart/2005/8/layout/hierarchy1"/>
    <dgm:cxn modelId="{F9C9D15F-EF56-3B4F-9E68-107F1F647B0D}" srcId="{A7A99230-B7D5-2947-A479-7E8AF9FCD3AC}" destId="{41A82CE7-D157-9A44-8C68-A64B975572E4}" srcOrd="0" destOrd="0" parTransId="{F7750A45-1D9C-544D-9162-137E110E2BBC}" sibTransId="{674B5B9F-C8F7-584E-9745-94C7BBD0FDC2}"/>
    <dgm:cxn modelId="{2ECF5341-619A-A848-98D8-13FCB702DAED}" type="presOf" srcId="{5CAD98F1-FDF3-C346-8764-6AF37360BC53}" destId="{6A546975-17A3-A445-AFFF-F6EDE39ACA4B}" srcOrd="0" destOrd="0" presId="urn:microsoft.com/office/officeart/2005/8/layout/hierarchy1"/>
    <dgm:cxn modelId="{9B715664-DA7B-E044-844A-015ACDD51295}" type="presOf" srcId="{4BA1B65B-BF53-EE47-B18D-768164373714}" destId="{0E44A8A7-8A6C-3742-AC3A-894B41F2EF40}" srcOrd="0" destOrd="0" presId="urn:microsoft.com/office/officeart/2005/8/layout/hierarchy1"/>
    <dgm:cxn modelId="{CC983A70-9100-9048-A0D5-DA4BE1BC5248}" type="presOf" srcId="{2BEF41DD-A0C5-694C-BD9F-81F48842481D}" destId="{C7D0730C-CAC7-AF4A-916D-1090A10A5B6C}" srcOrd="0" destOrd="0" presId="urn:microsoft.com/office/officeart/2005/8/layout/hierarchy1"/>
    <dgm:cxn modelId="{81C4DE52-C681-6141-9003-379FE5FF8904}" type="presOf" srcId="{BB1A3B28-038C-DC4E-B1C8-B1057F029CAA}" destId="{C9F560D2-7BBF-2D4C-AB24-A555A44CDF80}" srcOrd="0" destOrd="0" presId="urn:microsoft.com/office/officeart/2005/8/layout/hierarchy1"/>
    <dgm:cxn modelId="{8E63C053-B718-B34F-A213-61D4C8DD81E5}" srcId="{AA3205CE-CD57-534C-AAA6-FDC04A90CEC7}" destId="{5CAD98F1-FDF3-C346-8764-6AF37360BC53}" srcOrd="1" destOrd="0" parTransId="{C397CB9A-E416-6943-9260-45BADF0D3F07}" sibTransId="{8F83FABE-7233-4A4F-995F-B54A37058DAE}"/>
    <dgm:cxn modelId="{09F92076-8875-2440-A63E-F51C1E721931}" type="presOf" srcId="{20518F34-8573-AB40-9573-03706753FF2A}" destId="{FEE6536D-8B79-0948-8B27-CDF0FC1FF27E}" srcOrd="0" destOrd="0" presId="urn:microsoft.com/office/officeart/2005/8/layout/hierarchy1"/>
    <dgm:cxn modelId="{A936AD7A-AF5E-6945-966A-2D0296907D51}" type="presOf" srcId="{57DD23BE-D59F-E049-85B3-B9C4BD533101}" destId="{F74205DD-E880-984D-80CE-CE2F80DA7C03}" srcOrd="0" destOrd="0" presId="urn:microsoft.com/office/officeart/2005/8/layout/hierarchy1"/>
    <dgm:cxn modelId="{8D9E2C81-B3CD-EF4D-99CA-F6317C1BEB8A}" type="presOf" srcId="{05ECECC5-8335-7446-955D-806A21B13B22}" destId="{79707232-C510-2A4C-BC50-3B2D9EE12D80}" srcOrd="0" destOrd="0" presId="urn:microsoft.com/office/officeart/2005/8/layout/hierarchy1"/>
    <dgm:cxn modelId="{E4007F90-C6EB-E046-BDDE-206F74EA4707}" type="presOf" srcId="{ECC039E4-AE25-D145-A47A-D5EB9E2F5F16}" destId="{2B55938A-B91B-C842-81A6-301628C30E7E}" srcOrd="0" destOrd="0" presId="urn:microsoft.com/office/officeart/2005/8/layout/hierarchy1"/>
    <dgm:cxn modelId="{DF56D791-4824-D745-B5E8-95DCDF16E00D}" type="presOf" srcId="{C397CB9A-E416-6943-9260-45BADF0D3F07}" destId="{EFC28405-6A2A-FD48-B506-9805E0E66852}" srcOrd="0" destOrd="0" presId="urn:microsoft.com/office/officeart/2005/8/layout/hierarchy1"/>
    <dgm:cxn modelId="{A5204893-9BC5-DC42-B24E-91FE024DF79A}" srcId="{2A192816-0B6E-3C44-9168-CA4A990A7062}" destId="{ECC039E4-AE25-D145-A47A-D5EB9E2F5F16}" srcOrd="2" destOrd="0" parTransId="{A946D298-5D1D-2649-934B-B4C3F837B513}" sibTransId="{97DD545D-4D9A-FB46-909A-EF49C036BE01}"/>
    <dgm:cxn modelId="{22B49294-6643-AE48-BC53-0489CB9A2600}" type="presOf" srcId="{8E02D8D0-E09B-5449-AFD6-79A8A7DDF5FB}" destId="{5381025D-A182-6240-9EC4-6C91D4D087E7}" srcOrd="0" destOrd="0" presId="urn:microsoft.com/office/officeart/2005/8/layout/hierarchy1"/>
    <dgm:cxn modelId="{A5344B9B-8A19-024D-A2F3-345645D3E34B}" srcId="{2A192816-0B6E-3C44-9168-CA4A990A7062}" destId="{A7A99230-B7D5-2947-A479-7E8AF9FCD3AC}" srcOrd="0" destOrd="0" parTransId="{B0452942-B2B3-E940-828C-0F3FC237A586}" sibTransId="{5C3D7A49-74D6-7649-8E4F-5181B44B0029}"/>
    <dgm:cxn modelId="{CE8E359E-829A-9048-8457-454E8CB68127}" type="presOf" srcId="{06C672ED-3AE6-9D49-93B3-D0AF467F02A8}" destId="{4D630FDE-5DC3-654E-829D-E5423CFF1C71}" srcOrd="0" destOrd="0" presId="urn:microsoft.com/office/officeart/2005/8/layout/hierarchy1"/>
    <dgm:cxn modelId="{C891659E-AFBA-E64A-A9E0-2574B25F8930}" type="presOf" srcId="{5D312C30-4D36-9A46-B3B4-E39ECC49F710}" destId="{BF1A1C98-A8F9-6842-A398-EE70E0E83B04}" srcOrd="0" destOrd="0" presId="urn:microsoft.com/office/officeart/2005/8/layout/hierarchy1"/>
    <dgm:cxn modelId="{FD571F9F-B604-B94C-8718-E29D188F990A}" type="presOf" srcId="{08457AD9-0687-F542-B6C5-5EC997A0FF28}" destId="{4DD9B87F-BBEF-AC40-82FD-86B045489168}" srcOrd="0" destOrd="0" presId="urn:microsoft.com/office/officeart/2005/8/layout/hierarchy1"/>
    <dgm:cxn modelId="{96A431A9-6245-CB42-B9E3-58AF2FBCE9CA}" type="presOf" srcId="{1DADE3B0-9668-2B48-98AE-E1FFB19E2F80}" destId="{98083EC2-4C91-9B49-8704-B44094EB4D54}" srcOrd="0" destOrd="0" presId="urn:microsoft.com/office/officeart/2005/8/layout/hierarchy1"/>
    <dgm:cxn modelId="{42B04FAA-02CC-284B-AA6E-6EF2F04F9990}" type="presOf" srcId="{231BCDCE-0148-364E-B5CA-46559612470E}" destId="{4700C8FE-90E2-C046-9F80-211C10C97842}" srcOrd="0" destOrd="0" presId="urn:microsoft.com/office/officeart/2005/8/layout/hierarchy1"/>
    <dgm:cxn modelId="{F11A83B2-540A-B547-AA90-342691F466C5}" srcId="{B87D7196-D6F8-CB43-9F5D-CA343498340A}" destId="{2A192816-0B6E-3C44-9168-CA4A990A7062}" srcOrd="0" destOrd="0" parTransId="{C33579F9-3EF0-9246-9781-B4E759BB3885}" sibTransId="{1BD30822-AE8D-5846-9A30-3278D75B8E73}"/>
    <dgm:cxn modelId="{F42CF1B3-3EB0-6740-809C-0614471394DD}" type="presOf" srcId="{1B1C2487-D0E0-F846-9221-CD5DB4C5FDC4}" destId="{A63B9E43-0F65-CF49-8961-7494F361E653}" srcOrd="0" destOrd="0" presId="urn:microsoft.com/office/officeart/2005/8/layout/hierarchy1"/>
    <dgm:cxn modelId="{9B2D3EB5-8EE7-CF4E-B5AB-BAFB4BF87806}" srcId="{AA3205CE-CD57-534C-AAA6-FDC04A90CEC7}" destId="{317FF0E5-C3EF-5A43-BBC4-0D1510670CDA}" srcOrd="2" destOrd="0" parTransId="{4BA1B65B-BF53-EE47-B18D-768164373714}" sibTransId="{A801DBBA-5A7F-EB4C-BB8B-2635771B7FCC}"/>
    <dgm:cxn modelId="{7E7129B9-23A6-424D-9230-0C07F6F44D1A}" type="presOf" srcId="{AA3205CE-CD57-534C-AAA6-FDC04A90CEC7}" destId="{17731F06-36BF-6B4D-AA2C-05381227E418}" srcOrd="0" destOrd="0" presId="urn:microsoft.com/office/officeart/2005/8/layout/hierarchy1"/>
    <dgm:cxn modelId="{2362B7C3-2802-7348-98B9-C0F613D0EF57}" srcId="{2A192816-0B6E-3C44-9168-CA4A990A7062}" destId="{BB1A3B28-038C-DC4E-B1C8-B1057F029CAA}" srcOrd="3" destOrd="0" parTransId="{06C672ED-3AE6-9D49-93B3-D0AF467F02A8}" sibTransId="{74FF09D9-D3D3-D643-9C7C-C2622FB8D248}"/>
    <dgm:cxn modelId="{A7F0F3D1-D2B4-B149-8EA4-67EAD4B9DEAB}" srcId="{BB1A3B28-038C-DC4E-B1C8-B1057F029CAA}" destId="{2133180E-3170-7E48-B604-4327BBA94B7A}" srcOrd="0" destOrd="0" parTransId="{57DD23BE-D59F-E049-85B3-B9C4BD533101}" sibTransId="{1F13C383-D895-3E4E-A2A3-F0BB2D139F6C}"/>
    <dgm:cxn modelId="{B0D6FBDC-0265-A44B-9EC8-76DEACF11C77}" type="presOf" srcId="{2A192816-0B6E-3C44-9168-CA4A990A7062}" destId="{9F2A08C7-5E3C-E740-9083-B029BE7DAC4A}" srcOrd="0" destOrd="0" presId="urn:microsoft.com/office/officeart/2005/8/layout/hierarchy1"/>
    <dgm:cxn modelId="{5F5A4BDE-23FD-D94D-9EFE-2072CD54BFDB}" type="presOf" srcId="{B87D7196-D6F8-CB43-9F5D-CA343498340A}" destId="{305660DD-CD5E-3942-BFF9-D9D105513D80}" srcOrd="0" destOrd="0" presId="urn:microsoft.com/office/officeart/2005/8/layout/hierarchy1"/>
    <dgm:cxn modelId="{30ED92DF-7D22-6D4B-B0D0-FDC166B616FE}" srcId="{2A192816-0B6E-3C44-9168-CA4A990A7062}" destId="{47533159-2E7F-2543-8509-D938CDA53C25}" srcOrd="1" destOrd="0" parTransId="{2BEF41DD-A0C5-694C-BD9F-81F48842481D}" sibTransId="{983C6B90-98C9-5043-B9E2-516857A697E6}"/>
    <dgm:cxn modelId="{9E86F0E3-2E90-3042-88A6-6B588ED491A6}" type="presOf" srcId="{F7750A45-1D9C-544D-9162-137E110E2BBC}" destId="{7530FBBA-E02A-E243-9FE5-039D6B66D600}" srcOrd="0" destOrd="0" presId="urn:microsoft.com/office/officeart/2005/8/layout/hierarchy1"/>
    <dgm:cxn modelId="{FFDD82E7-BD95-C24D-9326-79F39E49EE84}" srcId="{47533159-2E7F-2543-8509-D938CDA53C25}" destId="{05ECECC5-8335-7446-955D-806A21B13B22}" srcOrd="1" destOrd="0" parTransId="{08457AD9-0687-F542-B6C5-5EC997A0FF28}" sibTransId="{C6E38A8E-C957-7E45-BF9F-808C7745277B}"/>
    <dgm:cxn modelId="{6F4E7FEA-B5B5-0049-A4E4-63D231206D72}" type="presOf" srcId="{47533159-2E7F-2543-8509-D938CDA53C25}" destId="{9BBAD697-FE31-AB4B-9B66-A9A3F3D5D917}" srcOrd="0" destOrd="0" presId="urn:microsoft.com/office/officeart/2005/8/layout/hierarchy1"/>
    <dgm:cxn modelId="{06A208F1-27CA-724B-B04B-C82F06CC9665}" type="presOf" srcId="{6CDEC2E3-6FED-8640-8656-FBF37145FA20}" destId="{34CB7079-BC3C-3748-812C-E5AB82F1FE03}" srcOrd="0" destOrd="0" presId="urn:microsoft.com/office/officeart/2005/8/layout/hierarchy1"/>
    <dgm:cxn modelId="{1CAA97F1-CF9D-EC4C-BD3C-801111988C93}" type="presOf" srcId="{35BF3870-00C2-2D43-B0D7-E97645F67B4E}" destId="{FFD3A5BF-10AC-3747-AEAD-4B4DC675EB4A}" srcOrd="0" destOrd="0" presId="urn:microsoft.com/office/officeart/2005/8/layout/hierarchy1"/>
    <dgm:cxn modelId="{5C57ACF4-8D4D-C745-AA63-6848F4C621AD}" type="presOf" srcId="{9D5D8032-5EC9-9841-817B-B1D69BBD10FE}" destId="{C64A229A-DDAA-B14D-9199-2097DA3EDFE4}" srcOrd="0" destOrd="0" presId="urn:microsoft.com/office/officeart/2005/8/layout/hierarchy1"/>
    <dgm:cxn modelId="{1B738AFC-834A-0549-A09B-C62AFE86BDBC}" type="presOf" srcId="{ACFF38DF-1C43-C647-BA30-E52AB77EC859}" destId="{F60F3602-9C17-5043-9808-136EA36108A3}" srcOrd="0" destOrd="0" presId="urn:microsoft.com/office/officeart/2005/8/layout/hierarchy1"/>
    <dgm:cxn modelId="{084EA414-EC11-2945-9045-97411C609C4C}" type="presParOf" srcId="{305660DD-CD5E-3942-BFF9-D9D105513D80}" destId="{DC9C9B6D-A66A-D046-95A1-A285AE340EF3}" srcOrd="0" destOrd="0" presId="urn:microsoft.com/office/officeart/2005/8/layout/hierarchy1"/>
    <dgm:cxn modelId="{A0FE89CF-DC6A-B149-95CD-0AD200B77BBD}" type="presParOf" srcId="{DC9C9B6D-A66A-D046-95A1-A285AE340EF3}" destId="{5B2FAF68-A0FB-DD42-BE73-5765C39007FD}" srcOrd="0" destOrd="0" presId="urn:microsoft.com/office/officeart/2005/8/layout/hierarchy1"/>
    <dgm:cxn modelId="{386CDC0A-4DFE-3C41-B947-06508601CDDF}" type="presParOf" srcId="{5B2FAF68-A0FB-DD42-BE73-5765C39007FD}" destId="{C5917247-638B-3445-AD8D-77B7D67F132B}" srcOrd="0" destOrd="0" presId="urn:microsoft.com/office/officeart/2005/8/layout/hierarchy1"/>
    <dgm:cxn modelId="{931BC2ED-A768-5543-B328-B54E8FF508F3}" type="presParOf" srcId="{5B2FAF68-A0FB-DD42-BE73-5765C39007FD}" destId="{9F2A08C7-5E3C-E740-9083-B029BE7DAC4A}" srcOrd="1" destOrd="0" presId="urn:microsoft.com/office/officeart/2005/8/layout/hierarchy1"/>
    <dgm:cxn modelId="{6D6D7D0A-AEC8-2449-8409-F54AF08443B1}" type="presParOf" srcId="{DC9C9B6D-A66A-D046-95A1-A285AE340EF3}" destId="{1C5F9AE1-931F-AA40-B845-0828A2EC7ED5}" srcOrd="1" destOrd="0" presId="urn:microsoft.com/office/officeart/2005/8/layout/hierarchy1"/>
    <dgm:cxn modelId="{36C23AAD-22A4-C447-AD32-9AB210EBDF40}" type="presParOf" srcId="{1C5F9AE1-931F-AA40-B845-0828A2EC7ED5}" destId="{594FD4E0-B5B4-7440-A169-5B973158D369}" srcOrd="0" destOrd="0" presId="urn:microsoft.com/office/officeart/2005/8/layout/hierarchy1"/>
    <dgm:cxn modelId="{CF2B3535-10AC-EF4E-BB7B-AB70505A8884}" type="presParOf" srcId="{1C5F9AE1-931F-AA40-B845-0828A2EC7ED5}" destId="{6E262BEA-5202-E045-ABB3-BC760664AF0C}" srcOrd="1" destOrd="0" presId="urn:microsoft.com/office/officeart/2005/8/layout/hierarchy1"/>
    <dgm:cxn modelId="{38F042BE-C4EB-0947-A14C-1BD90A804F84}" type="presParOf" srcId="{6E262BEA-5202-E045-ABB3-BC760664AF0C}" destId="{CC2E17B0-6F48-D14F-9F82-53E71990DD94}" srcOrd="0" destOrd="0" presId="urn:microsoft.com/office/officeart/2005/8/layout/hierarchy1"/>
    <dgm:cxn modelId="{FF9C5933-5F1A-3641-8734-485F85763C3A}" type="presParOf" srcId="{CC2E17B0-6F48-D14F-9F82-53E71990DD94}" destId="{178A5EAE-54FA-5D4B-9C3C-F41B1F83C415}" srcOrd="0" destOrd="0" presId="urn:microsoft.com/office/officeart/2005/8/layout/hierarchy1"/>
    <dgm:cxn modelId="{328EFA91-837B-3047-AC34-4D73ED821783}" type="presParOf" srcId="{CC2E17B0-6F48-D14F-9F82-53E71990DD94}" destId="{2DF2EAA9-BAFC-EE4C-94B5-5EDE938F06F9}" srcOrd="1" destOrd="0" presId="urn:microsoft.com/office/officeart/2005/8/layout/hierarchy1"/>
    <dgm:cxn modelId="{17CDAFB4-55A8-7040-9A0D-E30D3DF43784}" type="presParOf" srcId="{6E262BEA-5202-E045-ABB3-BC760664AF0C}" destId="{937D7CC6-04AF-124D-863B-8C7CD00EB1F1}" srcOrd="1" destOrd="0" presId="urn:microsoft.com/office/officeart/2005/8/layout/hierarchy1"/>
    <dgm:cxn modelId="{B9144AEA-3BE4-FC42-BF1C-223CD8A0FB83}" type="presParOf" srcId="{937D7CC6-04AF-124D-863B-8C7CD00EB1F1}" destId="{7530FBBA-E02A-E243-9FE5-039D6B66D600}" srcOrd="0" destOrd="0" presId="urn:microsoft.com/office/officeart/2005/8/layout/hierarchy1"/>
    <dgm:cxn modelId="{D7AA928E-332B-9F40-A470-5C90C94D8A7D}" type="presParOf" srcId="{937D7CC6-04AF-124D-863B-8C7CD00EB1F1}" destId="{8502FA11-7CBE-CC47-86E9-9AD7B5901FE8}" srcOrd="1" destOrd="0" presId="urn:microsoft.com/office/officeart/2005/8/layout/hierarchy1"/>
    <dgm:cxn modelId="{DFAFED4D-61A5-4D41-8E93-FB0E92047EF4}" type="presParOf" srcId="{8502FA11-7CBE-CC47-86E9-9AD7B5901FE8}" destId="{10DD5CB8-D33C-1C42-9ACE-F7F92FEC0FB7}" srcOrd="0" destOrd="0" presId="urn:microsoft.com/office/officeart/2005/8/layout/hierarchy1"/>
    <dgm:cxn modelId="{420DC217-BE4D-9D4D-B669-6DFDFEF33793}" type="presParOf" srcId="{10DD5CB8-D33C-1C42-9ACE-F7F92FEC0FB7}" destId="{19A839CE-123D-F14A-A11E-FB8B645186DA}" srcOrd="0" destOrd="0" presId="urn:microsoft.com/office/officeart/2005/8/layout/hierarchy1"/>
    <dgm:cxn modelId="{5F12A6AB-C7CF-3C4D-BB16-89BD56F9069F}" type="presParOf" srcId="{10DD5CB8-D33C-1C42-9ACE-F7F92FEC0FB7}" destId="{F0975081-3F75-C948-8E55-AA7575D97FE9}" srcOrd="1" destOrd="0" presId="urn:microsoft.com/office/officeart/2005/8/layout/hierarchy1"/>
    <dgm:cxn modelId="{ECA087EB-415C-0444-8C40-AD2C0ADC3BFC}" type="presParOf" srcId="{8502FA11-7CBE-CC47-86E9-9AD7B5901FE8}" destId="{9F577263-B255-FA46-A09B-B6C7779CF8A3}" srcOrd="1" destOrd="0" presId="urn:microsoft.com/office/officeart/2005/8/layout/hierarchy1"/>
    <dgm:cxn modelId="{10598B7A-6FB9-6549-AD6F-6C053A8B99B4}" type="presParOf" srcId="{1C5F9AE1-931F-AA40-B845-0828A2EC7ED5}" destId="{C7D0730C-CAC7-AF4A-916D-1090A10A5B6C}" srcOrd="2" destOrd="0" presId="urn:microsoft.com/office/officeart/2005/8/layout/hierarchy1"/>
    <dgm:cxn modelId="{F65AF20E-07B9-9443-ACA6-8B966B547D41}" type="presParOf" srcId="{1C5F9AE1-931F-AA40-B845-0828A2EC7ED5}" destId="{757EEB9F-DB89-7E44-A707-F6D1C12AF41D}" srcOrd="3" destOrd="0" presId="urn:microsoft.com/office/officeart/2005/8/layout/hierarchy1"/>
    <dgm:cxn modelId="{0178727D-711D-AC4F-9CFA-EACA74050CC4}" type="presParOf" srcId="{757EEB9F-DB89-7E44-A707-F6D1C12AF41D}" destId="{2A3C7618-160B-014C-AD9C-FED860F91F7F}" srcOrd="0" destOrd="0" presId="urn:microsoft.com/office/officeart/2005/8/layout/hierarchy1"/>
    <dgm:cxn modelId="{FD02B211-A41F-4C42-AE94-C6A2CC219D42}" type="presParOf" srcId="{2A3C7618-160B-014C-AD9C-FED860F91F7F}" destId="{FA277CBC-C7F2-D44F-BAF0-708437DF9793}" srcOrd="0" destOrd="0" presId="urn:microsoft.com/office/officeart/2005/8/layout/hierarchy1"/>
    <dgm:cxn modelId="{49CEFF99-DEEA-F74D-B75A-1BEFFC8284B3}" type="presParOf" srcId="{2A3C7618-160B-014C-AD9C-FED860F91F7F}" destId="{9BBAD697-FE31-AB4B-9B66-A9A3F3D5D917}" srcOrd="1" destOrd="0" presId="urn:microsoft.com/office/officeart/2005/8/layout/hierarchy1"/>
    <dgm:cxn modelId="{F1954765-A411-B442-9BF5-9DC432072C2F}" type="presParOf" srcId="{757EEB9F-DB89-7E44-A707-F6D1C12AF41D}" destId="{8D0DD5BF-AA6E-5A4F-8ABA-45E8D2C0539F}" srcOrd="1" destOrd="0" presId="urn:microsoft.com/office/officeart/2005/8/layout/hierarchy1"/>
    <dgm:cxn modelId="{BF38D03C-8435-8A4C-AF6B-55C615470E69}" type="presParOf" srcId="{8D0DD5BF-AA6E-5A4F-8ABA-45E8D2C0539F}" destId="{BF1A1C98-A8F9-6842-A398-EE70E0E83B04}" srcOrd="0" destOrd="0" presId="urn:microsoft.com/office/officeart/2005/8/layout/hierarchy1"/>
    <dgm:cxn modelId="{635D81CB-83D1-784F-BBC2-28DCF05AF159}" type="presParOf" srcId="{8D0DD5BF-AA6E-5A4F-8ABA-45E8D2C0539F}" destId="{A8ACF2BA-4C8D-4F44-A872-1DDA9605E129}" srcOrd="1" destOrd="0" presId="urn:microsoft.com/office/officeart/2005/8/layout/hierarchy1"/>
    <dgm:cxn modelId="{9B000364-4756-4344-B438-2DB7D689ED17}" type="presParOf" srcId="{A8ACF2BA-4C8D-4F44-A872-1DDA9605E129}" destId="{2DBADF59-DA56-D74D-AA86-76698DC74624}" srcOrd="0" destOrd="0" presId="urn:microsoft.com/office/officeart/2005/8/layout/hierarchy1"/>
    <dgm:cxn modelId="{33D5D6F1-CE48-9546-847D-927118FB4941}" type="presParOf" srcId="{2DBADF59-DA56-D74D-AA86-76698DC74624}" destId="{93A24ED1-DFD3-624C-9D2A-A5C48B950BCD}" srcOrd="0" destOrd="0" presId="urn:microsoft.com/office/officeart/2005/8/layout/hierarchy1"/>
    <dgm:cxn modelId="{2606DBA1-4033-464E-BA90-AA133485098C}" type="presParOf" srcId="{2DBADF59-DA56-D74D-AA86-76698DC74624}" destId="{FEE6536D-8B79-0948-8B27-CDF0FC1FF27E}" srcOrd="1" destOrd="0" presId="urn:microsoft.com/office/officeart/2005/8/layout/hierarchy1"/>
    <dgm:cxn modelId="{9C1938C1-72C0-7246-960F-8A1BD58705B6}" type="presParOf" srcId="{A8ACF2BA-4C8D-4F44-A872-1DDA9605E129}" destId="{386CBFB2-D212-9B4F-833E-34974570397E}" srcOrd="1" destOrd="0" presId="urn:microsoft.com/office/officeart/2005/8/layout/hierarchy1"/>
    <dgm:cxn modelId="{3C01D34D-E18A-744D-B82D-8C7A7772ED94}" type="presParOf" srcId="{8D0DD5BF-AA6E-5A4F-8ABA-45E8D2C0539F}" destId="{4DD9B87F-BBEF-AC40-82FD-86B045489168}" srcOrd="2" destOrd="0" presId="urn:microsoft.com/office/officeart/2005/8/layout/hierarchy1"/>
    <dgm:cxn modelId="{03876362-E7FE-A14C-93DD-0A1A8EB5B451}" type="presParOf" srcId="{8D0DD5BF-AA6E-5A4F-8ABA-45E8D2C0539F}" destId="{C5109F67-60AE-A441-B8D1-9F32BA00D7F1}" srcOrd="3" destOrd="0" presId="urn:microsoft.com/office/officeart/2005/8/layout/hierarchy1"/>
    <dgm:cxn modelId="{4D883818-AEC1-7F4A-8ED3-DE3E4CCCAF94}" type="presParOf" srcId="{C5109F67-60AE-A441-B8D1-9F32BA00D7F1}" destId="{EE983584-20DE-8944-91B8-C2EAB4558209}" srcOrd="0" destOrd="0" presId="urn:microsoft.com/office/officeart/2005/8/layout/hierarchy1"/>
    <dgm:cxn modelId="{BD4E3B15-490B-DF4B-B97B-FB258959ECD4}" type="presParOf" srcId="{EE983584-20DE-8944-91B8-C2EAB4558209}" destId="{372A1BEE-2689-BE42-9262-EA76E6438A5B}" srcOrd="0" destOrd="0" presId="urn:microsoft.com/office/officeart/2005/8/layout/hierarchy1"/>
    <dgm:cxn modelId="{54DF4ACC-F0DD-6942-B32C-BED786F4DABE}" type="presParOf" srcId="{EE983584-20DE-8944-91B8-C2EAB4558209}" destId="{79707232-C510-2A4C-BC50-3B2D9EE12D80}" srcOrd="1" destOrd="0" presId="urn:microsoft.com/office/officeart/2005/8/layout/hierarchy1"/>
    <dgm:cxn modelId="{8AA696A6-32D0-0C49-9ACD-1DA0F1AA69A7}" type="presParOf" srcId="{C5109F67-60AE-A441-B8D1-9F32BA00D7F1}" destId="{67F2D000-DB63-5948-BBD8-08AD13718AB4}" srcOrd="1" destOrd="0" presId="urn:microsoft.com/office/officeart/2005/8/layout/hierarchy1"/>
    <dgm:cxn modelId="{105A1488-B69C-4A48-B3CC-F36C197C7624}" type="presParOf" srcId="{8D0DD5BF-AA6E-5A4F-8ABA-45E8D2C0539F}" destId="{F60F3602-9C17-5043-9808-136EA36108A3}" srcOrd="4" destOrd="0" presId="urn:microsoft.com/office/officeart/2005/8/layout/hierarchy1"/>
    <dgm:cxn modelId="{CD192AE5-4593-3741-88F9-2523B3EABDD0}" type="presParOf" srcId="{8D0DD5BF-AA6E-5A4F-8ABA-45E8D2C0539F}" destId="{CB4FB0F2-5CC4-0547-91FD-55591CB49C82}" srcOrd="5" destOrd="0" presId="urn:microsoft.com/office/officeart/2005/8/layout/hierarchy1"/>
    <dgm:cxn modelId="{1263A962-0C0E-064D-A504-DF6086885537}" type="presParOf" srcId="{CB4FB0F2-5CC4-0547-91FD-55591CB49C82}" destId="{06078A82-BC0E-2D42-A08D-4AF7EED4B43A}" srcOrd="0" destOrd="0" presId="urn:microsoft.com/office/officeart/2005/8/layout/hierarchy1"/>
    <dgm:cxn modelId="{D17E27B9-BCA8-E046-BD75-D4FC3BD88590}" type="presParOf" srcId="{06078A82-BC0E-2D42-A08D-4AF7EED4B43A}" destId="{BE96770C-81D0-694D-BFA8-C19910E2ADD7}" srcOrd="0" destOrd="0" presId="urn:microsoft.com/office/officeart/2005/8/layout/hierarchy1"/>
    <dgm:cxn modelId="{E85503FD-1D72-5440-A1AD-B0C4BABE6631}" type="presParOf" srcId="{06078A82-BC0E-2D42-A08D-4AF7EED4B43A}" destId="{FFD3A5BF-10AC-3747-AEAD-4B4DC675EB4A}" srcOrd="1" destOrd="0" presId="urn:microsoft.com/office/officeart/2005/8/layout/hierarchy1"/>
    <dgm:cxn modelId="{0A78D978-521E-2846-860B-8E99824066E1}" type="presParOf" srcId="{CB4FB0F2-5CC4-0547-91FD-55591CB49C82}" destId="{BE4AF62A-E93A-1245-A8D8-9C38C8D161CB}" srcOrd="1" destOrd="0" presId="urn:microsoft.com/office/officeart/2005/8/layout/hierarchy1"/>
    <dgm:cxn modelId="{EDBDE2EC-DE16-594D-BD31-F9D7A667D18B}" type="presParOf" srcId="{1C5F9AE1-931F-AA40-B845-0828A2EC7ED5}" destId="{D3856D20-BD05-A34D-96A9-4C015977CBA5}" srcOrd="4" destOrd="0" presId="urn:microsoft.com/office/officeart/2005/8/layout/hierarchy1"/>
    <dgm:cxn modelId="{F6518214-8E0F-5D40-915A-3495E00CDF28}" type="presParOf" srcId="{1C5F9AE1-931F-AA40-B845-0828A2EC7ED5}" destId="{EE458E0F-DAFC-1841-A75A-9CFB115DDC7F}" srcOrd="5" destOrd="0" presId="urn:microsoft.com/office/officeart/2005/8/layout/hierarchy1"/>
    <dgm:cxn modelId="{3ACCB2B1-4DB2-B640-8597-86B8A33BFFBC}" type="presParOf" srcId="{EE458E0F-DAFC-1841-A75A-9CFB115DDC7F}" destId="{9D715ADB-D9B7-3B47-9A6B-47971C1F2313}" srcOrd="0" destOrd="0" presId="urn:microsoft.com/office/officeart/2005/8/layout/hierarchy1"/>
    <dgm:cxn modelId="{3D69A50A-3A0D-E74D-B087-B71F89A21A69}" type="presParOf" srcId="{9D715ADB-D9B7-3B47-9A6B-47971C1F2313}" destId="{678FF43D-8766-0641-8176-D5FE2A2C8C47}" srcOrd="0" destOrd="0" presId="urn:microsoft.com/office/officeart/2005/8/layout/hierarchy1"/>
    <dgm:cxn modelId="{A1A0777C-603E-E542-8DA7-B4714EDB4D2D}" type="presParOf" srcId="{9D715ADB-D9B7-3B47-9A6B-47971C1F2313}" destId="{2B55938A-B91B-C842-81A6-301628C30E7E}" srcOrd="1" destOrd="0" presId="urn:microsoft.com/office/officeart/2005/8/layout/hierarchy1"/>
    <dgm:cxn modelId="{57B4ED77-D8B0-404D-9A3A-8025ED2BCDAF}" type="presParOf" srcId="{EE458E0F-DAFC-1841-A75A-9CFB115DDC7F}" destId="{0B3D4222-79AF-B541-AF64-F83CDAAABAAB}" srcOrd="1" destOrd="0" presId="urn:microsoft.com/office/officeart/2005/8/layout/hierarchy1"/>
    <dgm:cxn modelId="{07BCD9B2-BE8C-9F4A-A87C-960FF9D91491}" type="presParOf" srcId="{0B3D4222-79AF-B541-AF64-F83CDAAABAAB}" destId="{5381025D-A182-6240-9EC4-6C91D4D087E7}" srcOrd="0" destOrd="0" presId="urn:microsoft.com/office/officeart/2005/8/layout/hierarchy1"/>
    <dgm:cxn modelId="{4757CE82-B8E4-FA44-9D70-DA09E0E46E66}" type="presParOf" srcId="{0B3D4222-79AF-B541-AF64-F83CDAAABAAB}" destId="{FB0E71CC-7FA9-FA4A-AD5D-9B4684DFC3CF}" srcOrd="1" destOrd="0" presId="urn:microsoft.com/office/officeart/2005/8/layout/hierarchy1"/>
    <dgm:cxn modelId="{4F3092CE-A5DC-474E-8F22-46CED8A34B07}" type="presParOf" srcId="{FB0E71CC-7FA9-FA4A-AD5D-9B4684DFC3CF}" destId="{C7DD10DE-81B5-0E4F-B1A5-F0C6EE1FF4F0}" srcOrd="0" destOrd="0" presId="urn:microsoft.com/office/officeart/2005/8/layout/hierarchy1"/>
    <dgm:cxn modelId="{81201E5B-3AA5-9549-8781-95A5BC99AA8F}" type="presParOf" srcId="{C7DD10DE-81B5-0E4F-B1A5-F0C6EE1FF4F0}" destId="{2C252DB0-B673-6E4F-AD56-C5A52B2B0448}" srcOrd="0" destOrd="0" presId="urn:microsoft.com/office/officeart/2005/8/layout/hierarchy1"/>
    <dgm:cxn modelId="{1D1A66E2-CCDE-9A44-A5D8-94441110823F}" type="presParOf" srcId="{C7DD10DE-81B5-0E4F-B1A5-F0C6EE1FF4F0}" destId="{98083EC2-4C91-9B49-8704-B44094EB4D54}" srcOrd="1" destOrd="0" presId="urn:microsoft.com/office/officeart/2005/8/layout/hierarchy1"/>
    <dgm:cxn modelId="{F8D34574-D490-4B45-8D4C-0844152C9F0A}" type="presParOf" srcId="{FB0E71CC-7FA9-FA4A-AD5D-9B4684DFC3CF}" destId="{A73A9267-D5A7-8743-AEF8-9D190357B0FA}" srcOrd="1" destOrd="0" presId="urn:microsoft.com/office/officeart/2005/8/layout/hierarchy1"/>
    <dgm:cxn modelId="{9BAA4578-C46E-5A4D-9112-10C70CD8FA35}" type="presParOf" srcId="{1C5F9AE1-931F-AA40-B845-0828A2EC7ED5}" destId="{4D630FDE-5DC3-654E-829D-E5423CFF1C71}" srcOrd="6" destOrd="0" presId="urn:microsoft.com/office/officeart/2005/8/layout/hierarchy1"/>
    <dgm:cxn modelId="{628FD399-6577-F846-BE3F-F4F3FC7789F6}" type="presParOf" srcId="{1C5F9AE1-931F-AA40-B845-0828A2EC7ED5}" destId="{9AA8E48F-487B-DF45-B345-8E1EAD72335C}" srcOrd="7" destOrd="0" presId="urn:microsoft.com/office/officeart/2005/8/layout/hierarchy1"/>
    <dgm:cxn modelId="{EB9FC4A7-87CD-B149-942F-B2DED966A61F}" type="presParOf" srcId="{9AA8E48F-487B-DF45-B345-8E1EAD72335C}" destId="{1765F590-CCF9-5441-9A02-436707CB3BDE}" srcOrd="0" destOrd="0" presId="urn:microsoft.com/office/officeart/2005/8/layout/hierarchy1"/>
    <dgm:cxn modelId="{E7D55F90-91B8-324D-AAC7-B26D370DF976}" type="presParOf" srcId="{1765F590-CCF9-5441-9A02-436707CB3BDE}" destId="{3F1A9CAF-8E66-5941-87EB-841A475E1EEC}" srcOrd="0" destOrd="0" presId="urn:microsoft.com/office/officeart/2005/8/layout/hierarchy1"/>
    <dgm:cxn modelId="{43705270-E8C8-5641-87DD-8FC5923C39E0}" type="presParOf" srcId="{1765F590-CCF9-5441-9A02-436707CB3BDE}" destId="{C9F560D2-7BBF-2D4C-AB24-A555A44CDF80}" srcOrd="1" destOrd="0" presId="urn:microsoft.com/office/officeart/2005/8/layout/hierarchy1"/>
    <dgm:cxn modelId="{ABDAFA01-2399-DD42-BFEC-E798BF3EFB24}" type="presParOf" srcId="{9AA8E48F-487B-DF45-B345-8E1EAD72335C}" destId="{44B68B1E-686D-B149-A798-9DEEB18800C0}" srcOrd="1" destOrd="0" presId="urn:microsoft.com/office/officeart/2005/8/layout/hierarchy1"/>
    <dgm:cxn modelId="{B067FE96-23A2-224F-949B-915C3712477D}" type="presParOf" srcId="{44B68B1E-686D-B149-A798-9DEEB18800C0}" destId="{F74205DD-E880-984D-80CE-CE2F80DA7C03}" srcOrd="0" destOrd="0" presId="urn:microsoft.com/office/officeart/2005/8/layout/hierarchy1"/>
    <dgm:cxn modelId="{7CB383B6-7069-5347-87B4-135F30ECA190}" type="presParOf" srcId="{44B68B1E-686D-B149-A798-9DEEB18800C0}" destId="{7CF7FAC3-8AA3-FD43-A0EE-E3291908839A}" srcOrd="1" destOrd="0" presId="urn:microsoft.com/office/officeart/2005/8/layout/hierarchy1"/>
    <dgm:cxn modelId="{6626D642-163B-214F-8F97-30186508306C}" type="presParOf" srcId="{7CF7FAC3-8AA3-FD43-A0EE-E3291908839A}" destId="{96D23C83-4D19-CD46-8D6D-EBEBE0E7F5CA}" srcOrd="0" destOrd="0" presId="urn:microsoft.com/office/officeart/2005/8/layout/hierarchy1"/>
    <dgm:cxn modelId="{013E2999-AC08-CE41-B46E-A3C3A4385E02}" type="presParOf" srcId="{96D23C83-4D19-CD46-8D6D-EBEBE0E7F5CA}" destId="{08A0B66B-98F9-4A46-8659-B1F8C1E294A6}" srcOrd="0" destOrd="0" presId="urn:microsoft.com/office/officeart/2005/8/layout/hierarchy1"/>
    <dgm:cxn modelId="{AEB1D032-8311-0047-94F3-A4BEE4F49212}" type="presParOf" srcId="{96D23C83-4D19-CD46-8D6D-EBEBE0E7F5CA}" destId="{275787C5-36EF-F742-97E5-042DCAE5A84E}" srcOrd="1" destOrd="0" presId="urn:microsoft.com/office/officeart/2005/8/layout/hierarchy1"/>
    <dgm:cxn modelId="{7D9BB02E-71D5-2A48-BDF8-37B5843A977A}" type="presParOf" srcId="{7CF7FAC3-8AA3-FD43-A0EE-E3291908839A}" destId="{0C240A21-1376-DC4B-9B2F-B971FDC39DC0}" srcOrd="1" destOrd="0" presId="urn:microsoft.com/office/officeart/2005/8/layout/hierarchy1"/>
    <dgm:cxn modelId="{7043B5F6-35FE-C14A-8568-23067733E925}" type="presParOf" srcId="{44B68B1E-686D-B149-A798-9DEEB18800C0}" destId="{C64A229A-DDAA-B14D-9199-2097DA3EDFE4}" srcOrd="2" destOrd="0" presId="urn:microsoft.com/office/officeart/2005/8/layout/hierarchy1"/>
    <dgm:cxn modelId="{78FC93CA-9A50-5845-BB96-0A57487A1AED}" type="presParOf" srcId="{44B68B1E-686D-B149-A798-9DEEB18800C0}" destId="{15A60D58-90D5-574F-B800-FF4ED78C05B1}" srcOrd="3" destOrd="0" presId="urn:microsoft.com/office/officeart/2005/8/layout/hierarchy1"/>
    <dgm:cxn modelId="{14A9F8E6-8ADC-A047-9BD4-FAD210ACDE14}" type="presParOf" srcId="{15A60D58-90D5-574F-B800-FF4ED78C05B1}" destId="{DCA9A51E-B19F-2E4D-8524-2908BEB92382}" srcOrd="0" destOrd="0" presId="urn:microsoft.com/office/officeart/2005/8/layout/hierarchy1"/>
    <dgm:cxn modelId="{FE48ACDB-B33A-B94C-8C8F-0E835B7AFF88}" type="presParOf" srcId="{DCA9A51E-B19F-2E4D-8524-2908BEB92382}" destId="{3DCF336D-AEC2-1F40-AF69-FDD00C129B9E}" srcOrd="0" destOrd="0" presId="urn:microsoft.com/office/officeart/2005/8/layout/hierarchy1"/>
    <dgm:cxn modelId="{D5CE28C5-C6AC-7343-9BEE-3D494D5BFA06}" type="presParOf" srcId="{DCA9A51E-B19F-2E4D-8524-2908BEB92382}" destId="{4700C8FE-90E2-C046-9F80-211C10C97842}" srcOrd="1" destOrd="0" presId="urn:microsoft.com/office/officeart/2005/8/layout/hierarchy1"/>
    <dgm:cxn modelId="{5E2B3AFB-E30B-C545-A012-3DEA993FE165}" type="presParOf" srcId="{15A60D58-90D5-574F-B800-FF4ED78C05B1}" destId="{B783FAC0-13BC-7740-AB79-444760B8A452}" srcOrd="1" destOrd="0" presId="urn:microsoft.com/office/officeart/2005/8/layout/hierarchy1"/>
    <dgm:cxn modelId="{9B71BE97-F835-2E48-8E53-53D1A8363D0A}" type="presParOf" srcId="{1C5F9AE1-931F-AA40-B845-0828A2EC7ED5}" destId="{A63B9E43-0F65-CF49-8961-7494F361E653}" srcOrd="8" destOrd="0" presId="urn:microsoft.com/office/officeart/2005/8/layout/hierarchy1"/>
    <dgm:cxn modelId="{BF72675F-477D-A54B-AB61-72EEFC5494FA}" type="presParOf" srcId="{1C5F9AE1-931F-AA40-B845-0828A2EC7ED5}" destId="{FC106904-69E8-AD47-A1C3-1E82FD0BA7C4}" srcOrd="9" destOrd="0" presId="urn:microsoft.com/office/officeart/2005/8/layout/hierarchy1"/>
    <dgm:cxn modelId="{05E3B336-D8F6-6C4C-BCCD-0C551C99BCCE}" type="presParOf" srcId="{FC106904-69E8-AD47-A1C3-1E82FD0BA7C4}" destId="{DC886706-6AAC-6847-AFEB-90B588CF2D99}" srcOrd="0" destOrd="0" presId="urn:microsoft.com/office/officeart/2005/8/layout/hierarchy1"/>
    <dgm:cxn modelId="{2663AEC2-311C-B341-B9D1-62239A9649A3}" type="presParOf" srcId="{DC886706-6AAC-6847-AFEB-90B588CF2D99}" destId="{96B4118A-73FA-964D-9F0E-BE5DE04AE857}" srcOrd="0" destOrd="0" presId="urn:microsoft.com/office/officeart/2005/8/layout/hierarchy1"/>
    <dgm:cxn modelId="{211FC525-AD94-C449-8188-791962CD2860}" type="presParOf" srcId="{DC886706-6AAC-6847-AFEB-90B588CF2D99}" destId="{17731F06-36BF-6B4D-AA2C-05381227E418}" srcOrd="1" destOrd="0" presId="urn:microsoft.com/office/officeart/2005/8/layout/hierarchy1"/>
    <dgm:cxn modelId="{33286D9B-FD43-6045-A007-CC3FE4740C94}" type="presParOf" srcId="{FC106904-69E8-AD47-A1C3-1E82FD0BA7C4}" destId="{08B877E8-6823-8C46-9FB4-1C7EF0890798}" srcOrd="1" destOrd="0" presId="urn:microsoft.com/office/officeart/2005/8/layout/hierarchy1"/>
    <dgm:cxn modelId="{0A2E9790-6CD2-1249-B9BE-F0FD1EC987FE}" type="presParOf" srcId="{08B877E8-6823-8C46-9FB4-1C7EF0890798}" destId="{34CB7079-BC3C-3748-812C-E5AB82F1FE03}" srcOrd="0" destOrd="0" presId="urn:microsoft.com/office/officeart/2005/8/layout/hierarchy1"/>
    <dgm:cxn modelId="{89C60088-31F0-D84C-93A3-4775215A1118}" type="presParOf" srcId="{08B877E8-6823-8C46-9FB4-1C7EF0890798}" destId="{828E0DA7-3F10-014E-A8D5-5C4485CCA218}" srcOrd="1" destOrd="0" presId="urn:microsoft.com/office/officeart/2005/8/layout/hierarchy1"/>
    <dgm:cxn modelId="{8CF9A3C0-DDDB-714C-B52D-D4C4B63FD609}" type="presParOf" srcId="{828E0DA7-3F10-014E-A8D5-5C4485CCA218}" destId="{80D4C8C3-4F72-BC46-A4EC-33FB9C2878CC}" srcOrd="0" destOrd="0" presId="urn:microsoft.com/office/officeart/2005/8/layout/hierarchy1"/>
    <dgm:cxn modelId="{CF9B741A-30EC-E144-8B1C-6C21B4E78A9A}" type="presParOf" srcId="{80D4C8C3-4F72-BC46-A4EC-33FB9C2878CC}" destId="{BC41F894-A515-4D4E-AF23-71D5B93D2144}" srcOrd="0" destOrd="0" presId="urn:microsoft.com/office/officeart/2005/8/layout/hierarchy1"/>
    <dgm:cxn modelId="{4E0F17CF-F614-004F-9469-1E4072B82211}" type="presParOf" srcId="{80D4C8C3-4F72-BC46-A4EC-33FB9C2878CC}" destId="{1D32BB84-1A8C-FB41-BDC4-6B8087881A77}" srcOrd="1" destOrd="0" presId="urn:microsoft.com/office/officeart/2005/8/layout/hierarchy1"/>
    <dgm:cxn modelId="{839C1499-DD6A-C247-9207-3DD6FD8F610B}" type="presParOf" srcId="{828E0DA7-3F10-014E-A8D5-5C4485CCA218}" destId="{A22314C3-0E3A-A646-8A92-6C220239A160}" srcOrd="1" destOrd="0" presId="urn:microsoft.com/office/officeart/2005/8/layout/hierarchy1"/>
    <dgm:cxn modelId="{8717D89F-DF97-A945-A255-A8FF00FD9574}" type="presParOf" srcId="{08B877E8-6823-8C46-9FB4-1C7EF0890798}" destId="{EFC28405-6A2A-FD48-B506-9805E0E66852}" srcOrd="2" destOrd="0" presId="urn:microsoft.com/office/officeart/2005/8/layout/hierarchy1"/>
    <dgm:cxn modelId="{4E33435A-5CDB-D84F-9098-FD6D760B2063}" type="presParOf" srcId="{08B877E8-6823-8C46-9FB4-1C7EF0890798}" destId="{DAC6CCC7-1BA5-3549-8CF4-D7C67AF95C74}" srcOrd="3" destOrd="0" presId="urn:microsoft.com/office/officeart/2005/8/layout/hierarchy1"/>
    <dgm:cxn modelId="{3B7D9CD9-124C-3B4B-97DC-88410794B70E}" type="presParOf" srcId="{DAC6CCC7-1BA5-3549-8CF4-D7C67AF95C74}" destId="{E377BB3A-BC65-1E41-905B-F6ACBF821339}" srcOrd="0" destOrd="0" presId="urn:microsoft.com/office/officeart/2005/8/layout/hierarchy1"/>
    <dgm:cxn modelId="{9B7ABF74-63B6-7D48-931B-49F8A0A7250E}" type="presParOf" srcId="{E377BB3A-BC65-1E41-905B-F6ACBF821339}" destId="{E8813D94-21A3-4C44-9C48-4433F0B5E3A7}" srcOrd="0" destOrd="0" presId="urn:microsoft.com/office/officeart/2005/8/layout/hierarchy1"/>
    <dgm:cxn modelId="{9076D31C-155A-1345-9252-5D4D57BCBCFA}" type="presParOf" srcId="{E377BB3A-BC65-1E41-905B-F6ACBF821339}" destId="{6A546975-17A3-A445-AFFF-F6EDE39ACA4B}" srcOrd="1" destOrd="0" presId="urn:microsoft.com/office/officeart/2005/8/layout/hierarchy1"/>
    <dgm:cxn modelId="{31FCA41D-D033-EE4E-B02C-FF01AB6B9587}" type="presParOf" srcId="{DAC6CCC7-1BA5-3549-8CF4-D7C67AF95C74}" destId="{93D99DAF-4ABE-A14F-9DF3-C5EC9DDED7FC}" srcOrd="1" destOrd="0" presId="urn:microsoft.com/office/officeart/2005/8/layout/hierarchy1"/>
    <dgm:cxn modelId="{2BE75E95-B4D1-B349-BFA8-05408818D7FA}" type="presParOf" srcId="{08B877E8-6823-8C46-9FB4-1C7EF0890798}" destId="{0E44A8A7-8A6C-3742-AC3A-894B41F2EF40}" srcOrd="4" destOrd="0" presId="urn:microsoft.com/office/officeart/2005/8/layout/hierarchy1"/>
    <dgm:cxn modelId="{3BB66D3A-4D62-8C46-B184-D7138F4B0C8C}" type="presParOf" srcId="{08B877E8-6823-8C46-9FB4-1C7EF0890798}" destId="{00614F6F-5AF2-0E4D-9EE9-80392195D1F6}" srcOrd="5" destOrd="0" presId="urn:microsoft.com/office/officeart/2005/8/layout/hierarchy1"/>
    <dgm:cxn modelId="{325E1CFC-FD4A-B842-B4AF-3D78DB67F349}" type="presParOf" srcId="{00614F6F-5AF2-0E4D-9EE9-80392195D1F6}" destId="{4D1B481F-F356-EF49-BEF3-64150CE3208E}" srcOrd="0" destOrd="0" presId="urn:microsoft.com/office/officeart/2005/8/layout/hierarchy1"/>
    <dgm:cxn modelId="{C593E6BC-66A4-CE44-A29D-9431471FE924}" type="presParOf" srcId="{4D1B481F-F356-EF49-BEF3-64150CE3208E}" destId="{2ABEAC3E-721F-9744-9342-878C3184377A}" srcOrd="0" destOrd="0" presId="urn:microsoft.com/office/officeart/2005/8/layout/hierarchy1"/>
    <dgm:cxn modelId="{CA63741B-D7AC-D343-BEFD-F19FEEF25F69}" type="presParOf" srcId="{4D1B481F-F356-EF49-BEF3-64150CE3208E}" destId="{4C20C765-FBD1-D94D-BA37-5C2A8923CC28}" srcOrd="1" destOrd="0" presId="urn:microsoft.com/office/officeart/2005/8/layout/hierarchy1"/>
    <dgm:cxn modelId="{B60A8589-B048-CB49-BB7F-3341E64661C6}" type="presParOf" srcId="{00614F6F-5AF2-0E4D-9EE9-80392195D1F6}" destId="{0CEB7FF0-8530-E14F-B628-CCC9823FFFE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E40EB3-806C-9E43-9B46-01DA66C56515}" type="doc">
      <dgm:prSet loTypeId="urn:microsoft.com/office/officeart/2005/8/layout/radial5" loCatId="" qsTypeId="urn:microsoft.com/office/officeart/2005/8/quickstyle/simple1" qsCatId="simple" csTypeId="urn:microsoft.com/office/officeart/2005/8/colors/colorful1" csCatId="colorful" phldr="1"/>
      <dgm:spPr/>
      <dgm:t>
        <a:bodyPr/>
        <a:lstStyle/>
        <a:p>
          <a:endParaRPr lang="en-US"/>
        </a:p>
      </dgm:t>
    </dgm:pt>
    <dgm:pt modelId="{F73DF3A6-3AA6-8D43-A0E8-38F217D1D101}">
      <dgm:prSet phldrT="[Text]" custT="1"/>
      <dgm:spPr/>
      <dgm:t>
        <a:bodyPr/>
        <a:lstStyle/>
        <a:p>
          <a:pPr rtl="0"/>
          <a:r>
            <a:rPr lang="en-US" sz="1200" b="0" cap="none" spc="0">
              <a:ln w="0"/>
              <a:effectLst>
                <a:outerShdw blurRad="38100" dist="19050" dir="2700000" algn="tl" rotWithShape="0">
                  <a:schemeClr val="dk1">
                    <a:alpha val="40000"/>
                  </a:schemeClr>
                </a:outerShdw>
              </a:effectLst>
            </a:rPr>
            <a:t>Enophthalmos</a:t>
          </a:r>
          <a:endParaRPr lang="en-US" sz="1200" b="0" cap="none" spc="0" dirty="0">
            <a:ln w="0"/>
            <a:effectLst>
              <a:outerShdw blurRad="38100" dist="19050" dir="2700000" algn="tl" rotWithShape="0">
                <a:schemeClr val="dk1">
                  <a:alpha val="40000"/>
                </a:schemeClr>
              </a:outerShdw>
            </a:effectLst>
          </a:endParaRPr>
        </a:p>
      </dgm:t>
    </dgm:pt>
    <dgm:pt modelId="{9A841799-F695-C042-BC84-8DE2E31D59E9}" type="parTrans" cxnId="{79244383-F9CC-9748-BC70-57D2F1D67E94}">
      <dgm:prSet/>
      <dgm:spPr/>
      <dgm:t>
        <a:bodyPr/>
        <a:lstStyle/>
        <a:p>
          <a:endParaRPr lang="en-US"/>
        </a:p>
      </dgm:t>
    </dgm:pt>
    <dgm:pt modelId="{96BED391-1915-6244-9909-59E906A5ADF2}" type="sibTrans" cxnId="{79244383-F9CC-9748-BC70-57D2F1D67E94}">
      <dgm:prSet/>
      <dgm:spPr/>
      <dgm:t>
        <a:bodyPr/>
        <a:lstStyle/>
        <a:p>
          <a:endParaRPr lang="en-US"/>
        </a:p>
      </dgm:t>
    </dgm:pt>
    <dgm:pt modelId="{CEB2937A-88E7-4842-8EE9-16D2AB0F40BA}">
      <dgm:prSet phldrT="[Text]"/>
      <dgm:spPr/>
      <dgm:t>
        <a:bodyPr/>
        <a:lstStyle/>
        <a:p>
          <a:pPr rtl="0"/>
          <a:r>
            <a:rPr lang="en-US" dirty="0"/>
            <a:t>Blowout </a:t>
          </a:r>
        </a:p>
        <a:p>
          <a:pPr rtl="0"/>
          <a:r>
            <a:rPr lang="en-US" dirty="0"/>
            <a:t>Fracture</a:t>
          </a:r>
        </a:p>
      </dgm:t>
    </dgm:pt>
    <dgm:pt modelId="{3AB8DA52-9AFF-EF49-A68E-58A15477F147}" type="parTrans" cxnId="{803AFB69-93A7-7743-8D66-983471EE7189}">
      <dgm:prSet/>
      <dgm:spPr/>
      <dgm:t>
        <a:bodyPr/>
        <a:lstStyle/>
        <a:p>
          <a:endParaRPr lang="en-US"/>
        </a:p>
      </dgm:t>
    </dgm:pt>
    <dgm:pt modelId="{CEA30F70-DFF6-354C-9157-E8AC0EE2AD3F}" type="sibTrans" cxnId="{803AFB69-93A7-7743-8D66-983471EE7189}">
      <dgm:prSet/>
      <dgm:spPr/>
      <dgm:t>
        <a:bodyPr/>
        <a:lstStyle/>
        <a:p>
          <a:endParaRPr lang="en-US"/>
        </a:p>
      </dgm:t>
    </dgm:pt>
    <dgm:pt modelId="{959092A9-44B3-9E45-95C4-FD44CDBD814C}">
      <dgm:prSet phldrT="[Text]"/>
      <dgm:spPr/>
      <dgm:t>
        <a:bodyPr/>
        <a:lstStyle/>
        <a:p>
          <a:pPr rtl="0"/>
          <a:r>
            <a:rPr lang="en-US" dirty="0"/>
            <a:t>Silent Sinus Syndrome</a:t>
          </a:r>
        </a:p>
      </dgm:t>
    </dgm:pt>
    <dgm:pt modelId="{8F348C89-B74A-E340-94E7-EF6D670D863B}" type="parTrans" cxnId="{9E3BA0FD-3F9F-E745-91DD-BB46088335EF}">
      <dgm:prSet/>
      <dgm:spPr/>
      <dgm:t>
        <a:bodyPr/>
        <a:lstStyle/>
        <a:p>
          <a:endParaRPr lang="en-US"/>
        </a:p>
      </dgm:t>
    </dgm:pt>
    <dgm:pt modelId="{962A07AA-EB36-E641-9FD5-1BC9871A19D3}" type="sibTrans" cxnId="{9E3BA0FD-3F9F-E745-91DD-BB46088335EF}">
      <dgm:prSet/>
      <dgm:spPr/>
      <dgm:t>
        <a:bodyPr/>
        <a:lstStyle/>
        <a:p>
          <a:endParaRPr lang="en-US"/>
        </a:p>
      </dgm:t>
    </dgm:pt>
    <dgm:pt modelId="{C9571437-764C-CE43-A685-F229A4C64F23}">
      <dgm:prSet phldrT="[Text]"/>
      <dgm:spPr/>
      <dgm:t>
        <a:bodyPr/>
        <a:lstStyle/>
        <a:p>
          <a:pPr rtl="0"/>
          <a:r>
            <a:rPr lang="en-US" dirty="0"/>
            <a:t>Orbital Fat Atrophy</a:t>
          </a:r>
        </a:p>
      </dgm:t>
    </dgm:pt>
    <dgm:pt modelId="{40E5ABDE-4139-6F47-A1F7-4F3C608E950A}" type="parTrans" cxnId="{8D8381CE-A479-8E41-86C9-2B1FD183F654}">
      <dgm:prSet/>
      <dgm:spPr/>
      <dgm:t>
        <a:bodyPr/>
        <a:lstStyle/>
        <a:p>
          <a:endParaRPr lang="en-US"/>
        </a:p>
      </dgm:t>
    </dgm:pt>
    <dgm:pt modelId="{BE6A3D76-AF64-E142-B978-39B679A96867}" type="sibTrans" cxnId="{8D8381CE-A479-8E41-86C9-2B1FD183F654}">
      <dgm:prSet/>
      <dgm:spPr/>
      <dgm:t>
        <a:bodyPr/>
        <a:lstStyle/>
        <a:p>
          <a:endParaRPr lang="en-US"/>
        </a:p>
      </dgm:t>
    </dgm:pt>
    <dgm:pt modelId="{06E63C05-A693-A84F-A7AE-35CD7D72FD6A}">
      <dgm:prSet/>
      <dgm:spPr/>
      <dgm:t>
        <a:bodyPr/>
        <a:lstStyle/>
        <a:p>
          <a:pPr rtl="0"/>
          <a:r>
            <a:rPr lang="en-US" dirty="0"/>
            <a:t>Maxillary Sinus Mucocele</a:t>
          </a:r>
        </a:p>
      </dgm:t>
    </dgm:pt>
    <dgm:pt modelId="{C9A54393-E976-A84B-9B54-1A9A7DB2B817}" type="parTrans" cxnId="{8A77A57A-A2AD-4143-A69C-C623BAA95EC3}">
      <dgm:prSet/>
      <dgm:spPr/>
      <dgm:t>
        <a:bodyPr/>
        <a:lstStyle/>
        <a:p>
          <a:endParaRPr lang="en-US"/>
        </a:p>
      </dgm:t>
    </dgm:pt>
    <dgm:pt modelId="{D7361ECE-A72A-A34C-8AC8-9FBC0BB08276}" type="sibTrans" cxnId="{8A77A57A-A2AD-4143-A69C-C623BAA95EC3}">
      <dgm:prSet/>
      <dgm:spPr/>
      <dgm:t>
        <a:bodyPr/>
        <a:lstStyle/>
        <a:p>
          <a:endParaRPr lang="en-US"/>
        </a:p>
      </dgm:t>
    </dgm:pt>
    <dgm:pt modelId="{5D2A83BA-2C1B-AA48-B041-9ED2475BB9B6}">
      <dgm:prSet/>
      <dgm:spPr/>
      <dgm:t>
        <a:bodyPr/>
        <a:lstStyle/>
        <a:p>
          <a:pPr algn="ctr" rtl="0"/>
          <a:r>
            <a:rPr lang="en-US" dirty="0"/>
            <a:t>Metastatic Carcinoma</a:t>
          </a:r>
        </a:p>
      </dgm:t>
    </dgm:pt>
    <dgm:pt modelId="{7055BA3E-8EC1-3543-83EE-7CA7EBC90BC3}" type="parTrans" cxnId="{DD09B631-DC50-6844-8410-84DA7BAC4E5F}">
      <dgm:prSet/>
      <dgm:spPr/>
      <dgm:t>
        <a:bodyPr/>
        <a:lstStyle/>
        <a:p>
          <a:endParaRPr lang="en-US"/>
        </a:p>
      </dgm:t>
    </dgm:pt>
    <dgm:pt modelId="{4A7A378D-5EF9-3B41-A83F-26C098F02601}" type="sibTrans" cxnId="{DD09B631-DC50-6844-8410-84DA7BAC4E5F}">
      <dgm:prSet/>
      <dgm:spPr/>
      <dgm:t>
        <a:bodyPr/>
        <a:lstStyle/>
        <a:p>
          <a:endParaRPr lang="en-US"/>
        </a:p>
      </dgm:t>
    </dgm:pt>
    <dgm:pt modelId="{B95873D6-43CB-E142-BF8E-4435DCBDB9E5}">
      <dgm:prSet/>
      <dgm:spPr/>
      <dgm:t>
        <a:bodyPr/>
        <a:lstStyle/>
        <a:p>
          <a:pPr algn="ctr"/>
          <a:r>
            <a:rPr lang="en-US" dirty="0"/>
            <a:t>Breast</a:t>
          </a:r>
        </a:p>
      </dgm:t>
    </dgm:pt>
    <dgm:pt modelId="{106A4E31-0BDB-7949-A395-B5EB64090121}" type="parTrans" cxnId="{54E6926B-3A26-174B-BF84-E37568AE19C5}">
      <dgm:prSet/>
      <dgm:spPr/>
      <dgm:t>
        <a:bodyPr/>
        <a:lstStyle/>
        <a:p>
          <a:endParaRPr lang="en-US"/>
        </a:p>
      </dgm:t>
    </dgm:pt>
    <dgm:pt modelId="{9077AC23-5E3B-894F-8D89-C32E729BFF11}" type="sibTrans" cxnId="{54E6926B-3A26-174B-BF84-E37568AE19C5}">
      <dgm:prSet/>
      <dgm:spPr/>
      <dgm:t>
        <a:bodyPr/>
        <a:lstStyle/>
        <a:p>
          <a:endParaRPr lang="en-US"/>
        </a:p>
      </dgm:t>
    </dgm:pt>
    <dgm:pt modelId="{204C9A19-470C-B54A-B4AB-00BB0BD66F9B}">
      <dgm:prSet/>
      <dgm:spPr/>
      <dgm:t>
        <a:bodyPr/>
        <a:lstStyle/>
        <a:p>
          <a:pPr algn="ctr"/>
          <a:r>
            <a:rPr lang="en-US" dirty="0"/>
            <a:t>Prostate</a:t>
          </a:r>
        </a:p>
      </dgm:t>
    </dgm:pt>
    <dgm:pt modelId="{FBDEEA5C-B1B5-424E-9A26-EF75B92224AA}" type="parTrans" cxnId="{A6CF5D7C-729D-9C43-8E95-DBDF7EF8A7AB}">
      <dgm:prSet/>
      <dgm:spPr/>
      <dgm:t>
        <a:bodyPr/>
        <a:lstStyle/>
        <a:p>
          <a:endParaRPr lang="en-US"/>
        </a:p>
      </dgm:t>
    </dgm:pt>
    <dgm:pt modelId="{DFFAA7B2-AD27-A341-9B25-5033140303A4}" type="sibTrans" cxnId="{A6CF5D7C-729D-9C43-8E95-DBDF7EF8A7AB}">
      <dgm:prSet/>
      <dgm:spPr/>
      <dgm:t>
        <a:bodyPr/>
        <a:lstStyle/>
        <a:p>
          <a:endParaRPr lang="en-US"/>
        </a:p>
      </dgm:t>
    </dgm:pt>
    <dgm:pt modelId="{ADAC1EA8-B876-D648-9BDD-154E1826B8B6}">
      <dgm:prSet/>
      <dgm:spPr/>
      <dgm:t>
        <a:bodyPr/>
        <a:lstStyle/>
        <a:p>
          <a:pPr algn="ctr" rtl="0"/>
          <a:r>
            <a:rPr lang="en-US" dirty="0"/>
            <a:t>Orbital Varix</a:t>
          </a:r>
        </a:p>
      </dgm:t>
    </dgm:pt>
    <dgm:pt modelId="{98BFDB81-7B24-2C46-9961-8E6142CEAA3D}" type="parTrans" cxnId="{CE4495DA-D55B-7143-8265-57224B792339}">
      <dgm:prSet/>
      <dgm:spPr/>
      <dgm:t>
        <a:bodyPr/>
        <a:lstStyle/>
        <a:p>
          <a:endParaRPr lang="en-US"/>
        </a:p>
      </dgm:t>
    </dgm:pt>
    <dgm:pt modelId="{1FBC12B2-C366-F047-9416-628C705906AC}" type="sibTrans" cxnId="{CE4495DA-D55B-7143-8265-57224B792339}">
      <dgm:prSet/>
      <dgm:spPr/>
      <dgm:t>
        <a:bodyPr/>
        <a:lstStyle/>
        <a:p>
          <a:endParaRPr lang="en-US"/>
        </a:p>
      </dgm:t>
    </dgm:pt>
    <dgm:pt modelId="{2776474F-CAB7-8447-A046-CCD5CA579DC1}">
      <dgm:prSet/>
      <dgm:spPr/>
      <dgm:t>
        <a:bodyPr/>
        <a:lstStyle/>
        <a:p>
          <a:pPr algn="ctr" rtl="0"/>
          <a:r>
            <a:rPr lang="en-US" dirty="0"/>
            <a:t>Posterior displacement of globe when varix empties</a:t>
          </a:r>
        </a:p>
      </dgm:t>
    </dgm:pt>
    <dgm:pt modelId="{00346F85-B4EC-B040-BE40-F5F5B810FA01}" type="parTrans" cxnId="{E32971A3-8210-1D41-A0B6-A618D7F606B9}">
      <dgm:prSet/>
      <dgm:spPr/>
      <dgm:t>
        <a:bodyPr/>
        <a:lstStyle/>
        <a:p>
          <a:endParaRPr lang="en-US"/>
        </a:p>
      </dgm:t>
    </dgm:pt>
    <dgm:pt modelId="{3BD7405B-4CAE-5F42-804C-718CAAB47F57}" type="sibTrans" cxnId="{E32971A3-8210-1D41-A0B6-A618D7F606B9}">
      <dgm:prSet/>
      <dgm:spPr/>
      <dgm:t>
        <a:bodyPr/>
        <a:lstStyle/>
        <a:p>
          <a:endParaRPr lang="en-US"/>
        </a:p>
      </dgm:t>
    </dgm:pt>
    <dgm:pt modelId="{0357910E-35E3-E74F-B8C2-CFA6C5B3E400}" type="pres">
      <dgm:prSet presAssocID="{F6E40EB3-806C-9E43-9B46-01DA66C56515}" presName="Name0" presStyleCnt="0">
        <dgm:presLayoutVars>
          <dgm:chMax val="1"/>
          <dgm:dir/>
          <dgm:animLvl val="ctr"/>
          <dgm:resizeHandles val="exact"/>
        </dgm:presLayoutVars>
      </dgm:prSet>
      <dgm:spPr/>
    </dgm:pt>
    <dgm:pt modelId="{606DEBCE-408D-8841-AF6B-1BDC0158B860}" type="pres">
      <dgm:prSet presAssocID="{F73DF3A6-3AA6-8D43-A0E8-38F217D1D101}" presName="centerShape" presStyleLbl="node0" presStyleIdx="0" presStyleCnt="1" custScaleX="116111" custScaleY="117415"/>
      <dgm:spPr/>
    </dgm:pt>
    <dgm:pt modelId="{A4705FB1-3262-6D44-AD00-E42627186188}" type="pres">
      <dgm:prSet presAssocID="{3AB8DA52-9AFF-EF49-A68E-58A15477F147}" presName="parTrans" presStyleLbl="sibTrans2D1" presStyleIdx="0" presStyleCnt="6"/>
      <dgm:spPr/>
    </dgm:pt>
    <dgm:pt modelId="{7347B775-E3E4-A640-98B6-C23CC22B62BA}" type="pres">
      <dgm:prSet presAssocID="{3AB8DA52-9AFF-EF49-A68E-58A15477F147}" presName="connectorText" presStyleLbl="sibTrans2D1" presStyleIdx="0" presStyleCnt="6"/>
      <dgm:spPr/>
    </dgm:pt>
    <dgm:pt modelId="{52E16182-D997-AC48-8E3C-E97599149A42}" type="pres">
      <dgm:prSet presAssocID="{CEB2937A-88E7-4842-8EE9-16D2AB0F40BA}" presName="node" presStyleLbl="node1" presStyleIdx="0" presStyleCnt="6">
        <dgm:presLayoutVars>
          <dgm:bulletEnabled val="1"/>
        </dgm:presLayoutVars>
      </dgm:prSet>
      <dgm:spPr/>
    </dgm:pt>
    <dgm:pt modelId="{1AA19F69-396F-574C-AB1E-B366F30BE3D7}" type="pres">
      <dgm:prSet presAssocID="{8F348C89-B74A-E340-94E7-EF6D670D863B}" presName="parTrans" presStyleLbl="sibTrans2D1" presStyleIdx="1" presStyleCnt="6"/>
      <dgm:spPr/>
    </dgm:pt>
    <dgm:pt modelId="{7BE4FF5B-CF4A-5342-9F1B-A13F7712E3B9}" type="pres">
      <dgm:prSet presAssocID="{8F348C89-B74A-E340-94E7-EF6D670D863B}" presName="connectorText" presStyleLbl="sibTrans2D1" presStyleIdx="1" presStyleCnt="6"/>
      <dgm:spPr/>
    </dgm:pt>
    <dgm:pt modelId="{90BA296D-DCC9-854A-9E27-84379026C841}" type="pres">
      <dgm:prSet presAssocID="{959092A9-44B3-9E45-95C4-FD44CDBD814C}" presName="node" presStyleLbl="node1" presStyleIdx="1" presStyleCnt="6">
        <dgm:presLayoutVars>
          <dgm:bulletEnabled val="1"/>
        </dgm:presLayoutVars>
      </dgm:prSet>
      <dgm:spPr/>
    </dgm:pt>
    <dgm:pt modelId="{3E113FFB-79D5-BF4B-9220-40F70810C1A8}" type="pres">
      <dgm:prSet presAssocID="{40E5ABDE-4139-6F47-A1F7-4F3C608E950A}" presName="parTrans" presStyleLbl="sibTrans2D1" presStyleIdx="2" presStyleCnt="6"/>
      <dgm:spPr/>
    </dgm:pt>
    <dgm:pt modelId="{37459A93-8713-6644-9472-33638676304B}" type="pres">
      <dgm:prSet presAssocID="{40E5ABDE-4139-6F47-A1F7-4F3C608E950A}" presName="connectorText" presStyleLbl="sibTrans2D1" presStyleIdx="2" presStyleCnt="6"/>
      <dgm:spPr/>
    </dgm:pt>
    <dgm:pt modelId="{32704331-B4B4-A141-A9BC-ECA142DA36EA}" type="pres">
      <dgm:prSet presAssocID="{C9571437-764C-CE43-A685-F229A4C64F23}" presName="node" presStyleLbl="node1" presStyleIdx="2" presStyleCnt="6">
        <dgm:presLayoutVars>
          <dgm:bulletEnabled val="1"/>
        </dgm:presLayoutVars>
      </dgm:prSet>
      <dgm:spPr/>
    </dgm:pt>
    <dgm:pt modelId="{4F7CAB0D-1884-1D4D-A017-7EA3D240A605}" type="pres">
      <dgm:prSet presAssocID="{98BFDB81-7B24-2C46-9961-8E6142CEAA3D}" presName="parTrans" presStyleLbl="sibTrans2D1" presStyleIdx="3" presStyleCnt="6"/>
      <dgm:spPr/>
    </dgm:pt>
    <dgm:pt modelId="{EAFE4EAC-DA31-0E41-8552-58E9FAC87B98}" type="pres">
      <dgm:prSet presAssocID="{98BFDB81-7B24-2C46-9961-8E6142CEAA3D}" presName="connectorText" presStyleLbl="sibTrans2D1" presStyleIdx="3" presStyleCnt="6"/>
      <dgm:spPr/>
    </dgm:pt>
    <dgm:pt modelId="{727E08EB-8F7A-EC4D-A127-D5A61E05465C}" type="pres">
      <dgm:prSet presAssocID="{ADAC1EA8-B876-D648-9BDD-154E1826B8B6}" presName="node" presStyleLbl="node1" presStyleIdx="3" presStyleCnt="6">
        <dgm:presLayoutVars>
          <dgm:bulletEnabled val="1"/>
        </dgm:presLayoutVars>
      </dgm:prSet>
      <dgm:spPr/>
    </dgm:pt>
    <dgm:pt modelId="{5C47E436-2A41-9648-AEA3-FB1E6C5A52D9}" type="pres">
      <dgm:prSet presAssocID="{C9A54393-E976-A84B-9B54-1A9A7DB2B817}" presName="parTrans" presStyleLbl="sibTrans2D1" presStyleIdx="4" presStyleCnt="6"/>
      <dgm:spPr/>
    </dgm:pt>
    <dgm:pt modelId="{6DF549B0-DE90-C74D-8150-E008006319F5}" type="pres">
      <dgm:prSet presAssocID="{C9A54393-E976-A84B-9B54-1A9A7DB2B817}" presName="connectorText" presStyleLbl="sibTrans2D1" presStyleIdx="4" presStyleCnt="6"/>
      <dgm:spPr/>
    </dgm:pt>
    <dgm:pt modelId="{D0D05505-7CE0-054D-B0B5-7A861EFBC30C}" type="pres">
      <dgm:prSet presAssocID="{06E63C05-A693-A84F-A7AE-35CD7D72FD6A}" presName="node" presStyleLbl="node1" presStyleIdx="4" presStyleCnt="6">
        <dgm:presLayoutVars>
          <dgm:bulletEnabled val="1"/>
        </dgm:presLayoutVars>
      </dgm:prSet>
      <dgm:spPr/>
    </dgm:pt>
    <dgm:pt modelId="{D14C9CBC-EF94-4246-8C6D-1036B2C54E78}" type="pres">
      <dgm:prSet presAssocID="{7055BA3E-8EC1-3543-83EE-7CA7EBC90BC3}" presName="parTrans" presStyleLbl="sibTrans2D1" presStyleIdx="5" presStyleCnt="6"/>
      <dgm:spPr/>
    </dgm:pt>
    <dgm:pt modelId="{BF2CE456-3502-B047-A751-B7C6ACA235BB}" type="pres">
      <dgm:prSet presAssocID="{7055BA3E-8EC1-3543-83EE-7CA7EBC90BC3}" presName="connectorText" presStyleLbl="sibTrans2D1" presStyleIdx="5" presStyleCnt="6"/>
      <dgm:spPr/>
    </dgm:pt>
    <dgm:pt modelId="{C1028A96-E107-5247-B3E5-94304991F83A}" type="pres">
      <dgm:prSet presAssocID="{5D2A83BA-2C1B-AA48-B041-9ED2475BB9B6}" presName="node" presStyleLbl="node1" presStyleIdx="5" presStyleCnt="6">
        <dgm:presLayoutVars>
          <dgm:bulletEnabled val="1"/>
        </dgm:presLayoutVars>
      </dgm:prSet>
      <dgm:spPr/>
    </dgm:pt>
  </dgm:ptLst>
  <dgm:cxnLst>
    <dgm:cxn modelId="{45162906-9508-7647-B09E-646D6139035A}" type="presOf" srcId="{2776474F-CAB7-8447-A046-CCD5CA579DC1}" destId="{727E08EB-8F7A-EC4D-A127-D5A61E05465C}" srcOrd="0" destOrd="1" presId="urn:microsoft.com/office/officeart/2005/8/layout/radial5"/>
    <dgm:cxn modelId="{9D4EF90D-A01C-5249-9819-34181322FAAE}" type="presOf" srcId="{C9571437-764C-CE43-A685-F229A4C64F23}" destId="{32704331-B4B4-A141-A9BC-ECA142DA36EA}" srcOrd="0" destOrd="0" presId="urn:microsoft.com/office/officeart/2005/8/layout/radial5"/>
    <dgm:cxn modelId="{3F8A0E1D-777F-5946-99B3-25EF29E1A8E8}" type="presOf" srcId="{C9A54393-E976-A84B-9B54-1A9A7DB2B817}" destId="{5C47E436-2A41-9648-AEA3-FB1E6C5A52D9}" srcOrd="0" destOrd="0" presId="urn:microsoft.com/office/officeart/2005/8/layout/radial5"/>
    <dgm:cxn modelId="{09535E20-B69A-F64D-88FF-A5B24BD5EDBD}" type="presOf" srcId="{8F348C89-B74A-E340-94E7-EF6D670D863B}" destId="{7BE4FF5B-CF4A-5342-9F1B-A13F7712E3B9}" srcOrd="1" destOrd="0" presId="urn:microsoft.com/office/officeart/2005/8/layout/radial5"/>
    <dgm:cxn modelId="{9C380622-4FDD-1642-80CF-DB0552095CF3}" type="presOf" srcId="{3AB8DA52-9AFF-EF49-A68E-58A15477F147}" destId="{7347B775-E3E4-A640-98B6-C23CC22B62BA}" srcOrd="1" destOrd="0" presId="urn:microsoft.com/office/officeart/2005/8/layout/radial5"/>
    <dgm:cxn modelId="{3B0C7425-9A49-7440-A54B-822423504B4E}" type="presOf" srcId="{98BFDB81-7B24-2C46-9961-8E6142CEAA3D}" destId="{EAFE4EAC-DA31-0E41-8552-58E9FAC87B98}" srcOrd="1" destOrd="0" presId="urn:microsoft.com/office/officeart/2005/8/layout/radial5"/>
    <dgm:cxn modelId="{7C069727-7A6F-5D4D-A5AF-1E967F4BE280}" type="presOf" srcId="{959092A9-44B3-9E45-95C4-FD44CDBD814C}" destId="{90BA296D-DCC9-854A-9E27-84379026C841}" srcOrd="0" destOrd="0" presId="urn:microsoft.com/office/officeart/2005/8/layout/radial5"/>
    <dgm:cxn modelId="{D496362F-0D0B-0340-86E1-DEB51954297E}" type="presOf" srcId="{98BFDB81-7B24-2C46-9961-8E6142CEAA3D}" destId="{4F7CAB0D-1884-1D4D-A017-7EA3D240A605}" srcOrd="0" destOrd="0" presId="urn:microsoft.com/office/officeart/2005/8/layout/radial5"/>
    <dgm:cxn modelId="{DD09B631-DC50-6844-8410-84DA7BAC4E5F}" srcId="{F73DF3A6-3AA6-8D43-A0E8-38F217D1D101}" destId="{5D2A83BA-2C1B-AA48-B041-9ED2475BB9B6}" srcOrd="5" destOrd="0" parTransId="{7055BA3E-8EC1-3543-83EE-7CA7EBC90BC3}" sibTransId="{4A7A378D-5EF9-3B41-A83F-26C098F02601}"/>
    <dgm:cxn modelId="{11F68C3E-5185-1A47-BCC0-29E88E03768B}" type="presOf" srcId="{CEB2937A-88E7-4842-8EE9-16D2AB0F40BA}" destId="{52E16182-D997-AC48-8E3C-E97599149A42}" srcOrd="0" destOrd="0" presId="urn:microsoft.com/office/officeart/2005/8/layout/radial5"/>
    <dgm:cxn modelId="{78428C5C-E23C-B24F-9670-60E36838B365}" type="presOf" srcId="{40E5ABDE-4139-6F47-A1F7-4F3C608E950A}" destId="{37459A93-8713-6644-9472-33638676304B}" srcOrd="1" destOrd="0" presId="urn:microsoft.com/office/officeart/2005/8/layout/radial5"/>
    <dgm:cxn modelId="{771E6360-CFE1-DC46-A5D2-873EAC6841D4}" type="presOf" srcId="{7055BA3E-8EC1-3543-83EE-7CA7EBC90BC3}" destId="{D14C9CBC-EF94-4246-8C6D-1036B2C54E78}" srcOrd="0" destOrd="0" presId="urn:microsoft.com/office/officeart/2005/8/layout/radial5"/>
    <dgm:cxn modelId="{E8CCBF63-DB75-4045-B94D-BC0B78F353FB}" type="presOf" srcId="{B95873D6-43CB-E142-BF8E-4435DCBDB9E5}" destId="{C1028A96-E107-5247-B3E5-94304991F83A}" srcOrd="0" destOrd="1" presId="urn:microsoft.com/office/officeart/2005/8/layout/radial5"/>
    <dgm:cxn modelId="{803AFB69-93A7-7743-8D66-983471EE7189}" srcId="{F73DF3A6-3AA6-8D43-A0E8-38F217D1D101}" destId="{CEB2937A-88E7-4842-8EE9-16D2AB0F40BA}" srcOrd="0" destOrd="0" parTransId="{3AB8DA52-9AFF-EF49-A68E-58A15477F147}" sibTransId="{CEA30F70-DFF6-354C-9157-E8AC0EE2AD3F}"/>
    <dgm:cxn modelId="{54E6926B-3A26-174B-BF84-E37568AE19C5}" srcId="{5D2A83BA-2C1B-AA48-B041-9ED2475BB9B6}" destId="{B95873D6-43CB-E142-BF8E-4435DCBDB9E5}" srcOrd="0" destOrd="0" parTransId="{106A4E31-0BDB-7949-A395-B5EB64090121}" sibTransId="{9077AC23-5E3B-894F-8D89-C32E729BFF11}"/>
    <dgm:cxn modelId="{46993D4D-F0D5-DC48-B162-38DE2923D6D5}" type="presOf" srcId="{C9A54393-E976-A84B-9B54-1A9A7DB2B817}" destId="{6DF549B0-DE90-C74D-8150-E008006319F5}" srcOrd="1" destOrd="0" presId="urn:microsoft.com/office/officeart/2005/8/layout/radial5"/>
    <dgm:cxn modelId="{104DC270-151B-E842-AF41-38BA7AB808CE}" type="presOf" srcId="{F6E40EB3-806C-9E43-9B46-01DA66C56515}" destId="{0357910E-35E3-E74F-B8C2-CFA6C5B3E400}" srcOrd="0" destOrd="0" presId="urn:microsoft.com/office/officeart/2005/8/layout/radial5"/>
    <dgm:cxn modelId="{5E8BB476-59B1-DA42-882B-0CC674B5F4A0}" type="presOf" srcId="{5D2A83BA-2C1B-AA48-B041-9ED2475BB9B6}" destId="{C1028A96-E107-5247-B3E5-94304991F83A}" srcOrd="0" destOrd="0" presId="urn:microsoft.com/office/officeart/2005/8/layout/radial5"/>
    <dgm:cxn modelId="{8A77A57A-A2AD-4143-A69C-C623BAA95EC3}" srcId="{F73DF3A6-3AA6-8D43-A0E8-38F217D1D101}" destId="{06E63C05-A693-A84F-A7AE-35CD7D72FD6A}" srcOrd="4" destOrd="0" parTransId="{C9A54393-E976-A84B-9B54-1A9A7DB2B817}" sibTransId="{D7361ECE-A72A-A34C-8AC8-9FBC0BB08276}"/>
    <dgm:cxn modelId="{A6CF5D7C-729D-9C43-8E95-DBDF7EF8A7AB}" srcId="{5D2A83BA-2C1B-AA48-B041-9ED2475BB9B6}" destId="{204C9A19-470C-B54A-B4AB-00BB0BD66F9B}" srcOrd="1" destOrd="0" parTransId="{FBDEEA5C-B1B5-424E-9A26-EF75B92224AA}" sibTransId="{DFFAA7B2-AD27-A341-9B25-5033140303A4}"/>
    <dgm:cxn modelId="{79244383-F9CC-9748-BC70-57D2F1D67E94}" srcId="{F6E40EB3-806C-9E43-9B46-01DA66C56515}" destId="{F73DF3A6-3AA6-8D43-A0E8-38F217D1D101}" srcOrd="0" destOrd="0" parTransId="{9A841799-F695-C042-BC84-8DE2E31D59E9}" sibTransId="{96BED391-1915-6244-9909-59E906A5ADF2}"/>
    <dgm:cxn modelId="{A14D9B85-A14D-FB4C-A2CD-1FFE5D81085D}" type="presOf" srcId="{204C9A19-470C-B54A-B4AB-00BB0BD66F9B}" destId="{C1028A96-E107-5247-B3E5-94304991F83A}" srcOrd="0" destOrd="2" presId="urn:microsoft.com/office/officeart/2005/8/layout/radial5"/>
    <dgm:cxn modelId="{F56C649D-7616-F640-82A0-69E25866F0C7}" type="presOf" srcId="{40E5ABDE-4139-6F47-A1F7-4F3C608E950A}" destId="{3E113FFB-79D5-BF4B-9220-40F70810C1A8}" srcOrd="0" destOrd="0" presId="urn:microsoft.com/office/officeart/2005/8/layout/radial5"/>
    <dgm:cxn modelId="{659B42A2-9C40-2B49-9FD9-99B19A9EDFD5}" type="presOf" srcId="{3AB8DA52-9AFF-EF49-A68E-58A15477F147}" destId="{A4705FB1-3262-6D44-AD00-E42627186188}" srcOrd="0" destOrd="0" presId="urn:microsoft.com/office/officeart/2005/8/layout/radial5"/>
    <dgm:cxn modelId="{E32971A3-8210-1D41-A0B6-A618D7F606B9}" srcId="{ADAC1EA8-B876-D648-9BDD-154E1826B8B6}" destId="{2776474F-CAB7-8447-A046-CCD5CA579DC1}" srcOrd="0" destOrd="0" parTransId="{00346F85-B4EC-B040-BE40-F5F5B810FA01}" sibTransId="{3BD7405B-4CAE-5F42-804C-718CAAB47F57}"/>
    <dgm:cxn modelId="{2BB523A6-4003-BF4F-B6ED-41953A9A1E45}" type="presOf" srcId="{F73DF3A6-3AA6-8D43-A0E8-38F217D1D101}" destId="{606DEBCE-408D-8841-AF6B-1BDC0158B860}" srcOrd="0" destOrd="0" presId="urn:microsoft.com/office/officeart/2005/8/layout/radial5"/>
    <dgm:cxn modelId="{9ABD7EB1-FECE-D044-AAB0-A6DF6E9591A1}" type="presOf" srcId="{ADAC1EA8-B876-D648-9BDD-154E1826B8B6}" destId="{727E08EB-8F7A-EC4D-A127-D5A61E05465C}" srcOrd="0" destOrd="0" presId="urn:microsoft.com/office/officeart/2005/8/layout/radial5"/>
    <dgm:cxn modelId="{15A3A2C1-0DCF-EC42-99D7-4D624AD84550}" type="presOf" srcId="{7055BA3E-8EC1-3543-83EE-7CA7EBC90BC3}" destId="{BF2CE456-3502-B047-A751-B7C6ACA235BB}" srcOrd="1" destOrd="0" presId="urn:microsoft.com/office/officeart/2005/8/layout/radial5"/>
    <dgm:cxn modelId="{8D8381CE-A479-8E41-86C9-2B1FD183F654}" srcId="{F73DF3A6-3AA6-8D43-A0E8-38F217D1D101}" destId="{C9571437-764C-CE43-A685-F229A4C64F23}" srcOrd="2" destOrd="0" parTransId="{40E5ABDE-4139-6F47-A1F7-4F3C608E950A}" sibTransId="{BE6A3D76-AF64-E142-B978-39B679A96867}"/>
    <dgm:cxn modelId="{CE4495DA-D55B-7143-8265-57224B792339}" srcId="{F73DF3A6-3AA6-8D43-A0E8-38F217D1D101}" destId="{ADAC1EA8-B876-D648-9BDD-154E1826B8B6}" srcOrd="3" destOrd="0" parTransId="{98BFDB81-7B24-2C46-9961-8E6142CEAA3D}" sibTransId="{1FBC12B2-C366-F047-9416-628C705906AC}"/>
    <dgm:cxn modelId="{9B7973E2-924A-E944-A405-8B54C19AF8DF}" type="presOf" srcId="{8F348C89-B74A-E340-94E7-EF6D670D863B}" destId="{1AA19F69-396F-574C-AB1E-B366F30BE3D7}" srcOrd="0" destOrd="0" presId="urn:microsoft.com/office/officeart/2005/8/layout/radial5"/>
    <dgm:cxn modelId="{C1E0DFF6-6A45-604D-969C-079C42F7E95E}" type="presOf" srcId="{06E63C05-A693-A84F-A7AE-35CD7D72FD6A}" destId="{D0D05505-7CE0-054D-B0B5-7A861EFBC30C}" srcOrd="0" destOrd="0" presId="urn:microsoft.com/office/officeart/2005/8/layout/radial5"/>
    <dgm:cxn modelId="{9E3BA0FD-3F9F-E745-91DD-BB46088335EF}" srcId="{F73DF3A6-3AA6-8D43-A0E8-38F217D1D101}" destId="{959092A9-44B3-9E45-95C4-FD44CDBD814C}" srcOrd="1" destOrd="0" parTransId="{8F348C89-B74A-E340-94E7-EF6D670D863B}" sibTransId="{962A07AA-EB36-E641-9FD5-1BC9871A19D3}"/>
    <dgm:cxn modelId="{2A6B85B9-5F20-834C-80DA-B558C0039637}" type="presParOf" srcId="{0357910E-35E3-E74F-B8C2-CFA6C5B3E400}" destId="{606DEBCE-408D-8841-AF6B-1BDC0158B860}" srcOrd="0" destOrd="0" presId="urn:microsoft.com/office/officeart/2005/8/layout/radial5"/>
    <dgm:cxn modelId="{6DB366F7-CF24-CD45-8FC6-ABEA0C836A9F}" type="presParOf" srcId="{0357910E-35E3-E74F-B8C2-CFA6C5B3E400}" destId="{A4705FB1-3262-6D44-AD00-E42627186188}" srcOrd="1" destOrd="0" presId="urn:microsoft.com/office/officeart/2005/8/layout/radial5"/>
    <dgm:cxn modelId="{CF24030F-1993-A341-915D-B0B65F72CB9E}" type="presParOf" srcId="{A4705FB1-3262-6D44-AD00-E42627186188}" destId="{7347B775-E3E4-A640-98B6-C23CC22B62BA}" srcOrd="0" destOrd="0" presId="urn:microsoft.com/office/officeart/2005/8/layout/radial5"/>
    <dgm:cxn modelId="{1A702026-7A24-3C46-8D32-B2AFC6F2EEFF}" type="presParOf" srcId="{0357910E-35E3-E74F-B8C2-CFA6C5B3E400}" destId="{52E16182-D997-AC48-8E3C-E97599149A42}" srcOrd="2" destOrd="0" presId="urn:microsoft.com/office/officeart/2005/8/layout/radial5"/>
    <dgm:cxn modelId="{5048F3CA-70AA-A74B-B3DB-8764AF9E15FB}" type="presParOf" srcId="{0357910E-35E3-E74F-B8C2-CFA6C5B3E400}" destId="{1AA19F69-396F-574C-AB1E-B366F30BE3D7}" srcOrd="3" destOrd="0" presId="urn:microsoft.com/office/officeart/2005/8/layout/radial5"/>
    <dgm:cxn modelId="{061E7566-1F43-254D-A712-6AC774B0DDE4}" type="presParOf" srcId="{1AA19F69-396F-574C-AB1E-B366F30BE3D7}" destId="{7BE4FF5B-CF4A-5342-9F1B-A13F7712E3B9}" srcOrd="0" destOrd="0" presId="urn:microsoft.com/office/officeart/2005/8/layout/radial5"/>
    <dgm:cxn modelId="{F8166FA2-F142-C64E-AF47-43EF4A0EF6C1}" type="presParOf" srcId="{0357910E-35E3-E74F-B8C2-CFA6C5B3E400}" destId="{90BA296D-DCC9-854A-9E27-84379026C841}" srcOrd="4" destOrd="0" presId="urn:microsoft.com/office/officeart/2005/8/layout/radial5"/>
    <dgm:cxn modelId="{50E8FFC0-74CA-F840-986B-5B1F1235F3A1}" type="presParOf" srcId="{0357910E-35E3-E74F-B8C2-CFA6C5B3E400}" destId="{3E113FFB-79D5-BF4B-9220-40F70810C1A8}" srcOrd="5" destOrd="0" presId="urn:microsoft.com/office/officeart/2005/8/layout/radial5"/>
    <dgm:cxn modelId="{0BDA94EB-1C26-6C48-B17D-35DE4897CFBB}" type="presParOf" srcId="{3E113FFB-79D5-BF4B-9220-40F70810C1A8}" destId="{37459A93-8713-6644-9472-33638676304B}" srcOrd="0" destOrd="0" presId="urn:microsoft.com/office/officeart/2005/8/layout/radial5"/>
    <dgm:cxn modelId="{160FB60C-4F5E-7442-98F6-442DE0ACCDBB}" type="presParOf" srcId="{0357910E-35E3-E74F-B8C2-CFA6C5B3E400}" destId="{32704331-B4B4-A141-A9BC-ECA142DA36EA}" srcOrd="6" destOrd="0" presId="urn:microsoft.com/office/officeart/2005/8/layout/radial5"/>
    <dgm:cxn modelId="{76ABAAED-C408-0249-A37E-C0718D9CC675}" type="presParOf" srcId="{0357910E-35E3-E74F-B8C2-CFA6C5B3E400}" destId="{4F7CAB0D-1884-1D4D-A017-7EA3D240A605}" srcOrd="7" destOrd="0" presId="urn:microsoft.com/office/officeart/2005/8/layout/radial5"/>
    <dgm:cxn modelId="{38BFFDE4-0750-C74E-8F85-62CED7DD3096}" type="presParOf" srcId="{4F7CAB0D-1884-1D4D-A017-7EA3D240A605}" destId="{EAFE4EAC-DA31-0E41-8552-58E9FAC87B98}" srcOrd="0" destOrd="0" presId="urn:microsoft.com/office/officeart/2005/8/layout/radial5"/>
    <dgm:cxn modelId="{ED1F43B8-ADB8-004A-B3DA-50F48FD1839F}" type="presParOf" srcId="{0357910E-35E3-E74F-B8C2-CFA6C5B3E400}" destId="{727E08EB-8F7A-EC4D-A127-D5A61E05465C}" srcOrd="8" destOrd="0" presId="urn:microsoft.com/office/officeart/2005/8/layout/radial5"/>
    <dgm:cxn modelId="{BEC25647-D8A5-EC48-9D46-0FFF6B985FD7}" type="presParOf" srcId="{0357910E-35E3-E74F-B8C2-CFA6C5B3E400}" destId="{5C47E436-2A41-9648-AEA3-FB1E6C5A52D9}" srcOrd="9" destOrd="0" presId="urn:microsoft.com/office/officeart/2005/8/layout/radial5"/>
    <dgm:cxn modelId="{65307871-47A6-D64C-BD72-99DABBFF0AD8}" type="presParOf" srcId="{5C47E436-2A41-9648-AEA3-FB1E6C5A52D9}" destId="{6DF549B0-DE90-C74D-8150-E008006319F5}" srcOrd="0" destOrd="0" presId="urn:microsoft.com/office/officeart/2005/8/layout/radial5"/>
    <dgm:cxn modelId="{6F12042D-8A00-9E44-9044-97EEEA73E655}" type="presParOf" srcId="{0357910E-35E3-E74F-B8C2-CFA6C5B3E400}" destId="{D0D05505-7CE0-054D-B0B5-7A861EFBC30C}" srcOrd="10" destOrd="0" presId="urn:microsoft.com/office/officeart/2005/8/layout/radial5"/>
    <dgm:cxn modelId="{A282324A-4C99-7D45-B835-5A745BA15B42}" type="presParOf" srcId="{0357910E-35E3-E74F-B8C2-CFA6C5B3E400}" destId="{D14C9CBC-EF94-4246-8C6D-1036B2C54E78}" srcOrd="11" destOrd="0" presId="urn:microsoft.com/office/officeart/2005/8/layout/radial5"/>
    <dgm:cxn modelId="{4D2DA36C-4552-624A-8F60-81BA815D3470}" type="presParOf" srcId="{D14C9CBC-EF94-4246-8C6D-1036B2C54E78}" destId="{BF2CE456-3502-B047-A751-B7C6ACA235BB}" srcOrd="0" destOrd="0" presId="urn:microsoft.com/office/officeart/2005/8/layout/radial5"/>
    <dgm:cxn modelId="{DB504458-ADE1-9344-8E18-FAABA432373D}" type="presParOf" srcId="{0357910E-35E3-E74F-B8C2-CFA6C5B3E400}" destId="{C1028A96-E107-5247-B3E5-94304991F83A}" srcOrd="12" destOrd="0" presId="urn:microsoft.com/office/officeart/2005/8/layout/radial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44A8A7-8A6C-3742-AC3A-894B41F2EF40}">
      <dsp:nvSpPr>
        <dsp:cNvPr id="0" name=""/>
        <dsp:cNvSpPr/>
      </dsp:nvSpPr>
      <dsp:spPr>
        <a:xfrm>
          <a:off x="9948920" y="2616751"/>
          <a:ext cx="1182595" cy="281404"/>
        </a:xfrm>
        <a:custGeom>
          <a:avLst/>
          <a:gdLst/>
          <a:ahLst/>
          <a:cxnLst/>
          <a:rect l="0" t="0" r="0" b="0"/>
          <a:pathLst>
            <a:path>
              <a:moveTo>
                <a:pt x="0" y="0"/>
              </a:moveTo>
              <a:lnTo>
                <a:pt x="0" y="191768"/>
              </a:lnTo>
              <a:lnTo>
                <a:pt x="1182595" y="191768"/>
              </a:lnTo>
              <a:lnTo>
                <a:pt x="1182595"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C28405-6A2A-FD48-B506-9805E0E66852}">
      <dsp:nvSpPr>
        <dsp:cNvPr id="0" name=""/>
        <dsp:cNvSpPr/>
      </dsp:nvSpPr>
      <dsp:spPr>
        <a:xfrm>
          <a:off x="9903200" y="2616751"/>
          <a:ext cx="91440" cy="281404"/>
        </a:xfrm>
        <a:custGeom>
          <a:avLst/>
          <a:gdLst/>
          <a:ahLst/>
          <a:cxnLst/>
          <a:rect l="0" t="0" r="0" b="0"/>
          <a:pathLst>
            <a:path>
              <a:moveTo>
                <a:pt x="45720" y="0"/>
              </a:moveTo>
              <a:lnTo>
                <a:pt x="4572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CB7079-BC3C-3748-812C-E5AB82F1FE03}">
      <dsp:nvSpPr>
        <dsp:cNvPr id="0" name=""/>
        <dsp:cNvSpPr/>
      </dsp:nvSpPr>
      <dsp:spPr>
        <a:xfrm>
          <a:off x="8766324" y="2616751"/>
          <a:ext cx="1182595" cy="281404"/>
        </a:xfrm>
        <a:custGeom>
          <a:avLst/>
          <a:gdLst/>
          <a:ahLst/>
          <a:cxnLst/>
          <a:rect l="0" t="0" r="0" b="0"/>
          <a:pathLst>
            <a:path>
              <a:moveTo>
                <a:pt x="1182595" y="0"/>
              </a:moveTo>
              <a:lnTo>
                <a:pt x="1182595" y="191768"/>
              </a:lnTo>
              <a:lnTo>
                <a:pt x="0" y="191768"/>
              </a:lnTo>
              <a:lnTo>
                <a:pt x="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3B9E43-0F65-CF49-8961-7494F361E653}">
      <dsp:nvSpPr>
        <dsp:cNvPr id="0" name=""/>
        <dsp:cNvSpPr/>
      </dsp:nvSpPr>
      <dsp:spPr>
        <a:xfrm>
          <a:off x="5218537" y="1720935"/>
          <a:ext cx="4730382" cy="281404"/>
        </a:xfrm>
        <a:custGeom>
          <a:avLst/>
          <a:gdLst/>
          <a:ahLst/>
          <a:cxnLst/>
          <a:rect l="0" t="0" r="0" b="0"/>
          <a:pathLst>
            <a:path>
              <a:moveTo>
                <a:pt x="0" y="0"/>
              </a:moveTo>
              <a:lnTo>
                <a:pt x="0" y="191768"/>
              </a:lnTo>
              <a:lnTo>
                <a:pt x="4730382" y="191768"/>
              </a:lnTo>
              <a:lnTo>
                <a:pt x="4730382" y="28140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4A229A-DDAA-B14D-9199-2097DA3EDFE4}">
      <dsp:nvSpPr>
        <dsp:cNvPr id="0" name=""/>
        <dsp:cNvSpPr/>
      </dsp:nvSpPr>
      <dsp:spPr>
        <a:xfrm>
          <a:off x="6992431" y="2616751"/>
          <a:ext cx="591297" cy="281404"/>
        </a:xfrm>
        <a:custGeom>
          <a:avLst/>
          <a:gdLst/>
          <a:ahLst/>
          <a:cxnLst/>
          <a:rect l="0" t="0" r="0" b="0"/>
          <a:pathLst>
            <a:path>
              <a:moveTo>
                <a:pt x="0" y="0"/>
              </a:moveTo>
              <a:lnTo>
                <a:pt x="0" y="191768"/>
              </a:lnTo>
              <a:lnTo>
                <a:pt x="591297" y="191768"/>
              </a:lnTo>
              <a:lnTo>
                <a:pt x="591297"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4205DD-E880-984D-80CE-CE2F80DA7C03}">
      <dsp:nvSpPr>
        <dsp:cNvPr id="0" name=""/>
        <dsp:cNvSpPr/>
      </dsp:nvSpPr>
      <dsp:spPr>
        <a:xfrm>
          <a:off x="6401133" y="2616751"/>
          <a:ext cx="591297" cy="281404"/>
        </a:xfrm>
        <a:custGeom>
          <a:avLst/>
          <a:gdLst/>
          <a:ahLst/>
          <a:cxnLst/>
          <a:rect l="0" t="0" r="0" b="0"/>
          <a:pathLst>
            <a:path>
              <a:moveTo>
                <a:pt x="591297" y="0"/>
              </a:moveTo>
              <a:lnTo>
                <a:pt x="591297" y="191768"/>
              </a:lnTo>
              <a:lnTo>
                <a:pt x="0" y="191768"/>
              </a:lnTo>
              <a:lnTo>
                <a:pt x="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630FDE-5DC3-654E-829D-E5423CFF1C71}">
      <dsp:nvSpPr>
        <dsp:cNvPr id="0" name=""/>
        <dsp:cNvSpPr/>
      </dsp:nvSpPr>
      <dsp:spPr>
        <a:xfrm>
          <a:off x="5218537" y="1720935"/>
          <a:ext cx="1773893" cy="281404"/>
        </a:xfrm>
        <a:custGeom>
          <a:avLst/>
          <a:gdLst/>
          <a:ahLst/>
          <a:cxnLst/>
          <a:rect l="0" t="0" r="0" b="0"/>
          <a:pathLst>
            <a:path>
              <a:moveTo>
                <a:pt x="0" y="0"/>
              </a:moveTo>
              <a:lnTo>
                <a:pt x="0" y="191768"/>
              </a:lnTo>
              <a:lnTo>
                <a:pt x="1773893" y="191768"/>
              </a:lnTo>
              <a:lnTo>
                <a:pt x="1773893" y="28140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81025D-A182-6240-9EC4-6C91D4D087E7}">
      <dsp:nvSpPr>
        <dsp:cNvPr id="0" name=""/>
        <dsp:cNvSpPr/>
      </dsp:nvSpPr>
      <dsp:spPr>
        <a:xfrm>
          <a:off x="5172817" y="2616751"/>
          <a:ext cx="91440" cy="281404"/>
        </a:xfrm>
        <a:custGeom>
          <a:avLst/>
          <a:gdLst/>
          <a:ahLst/>
          <a:cxnLst/>
          <a:rect l="0" t="0" r="0" b="0"/>
          <a:pathLst>
            <a:path>
              <a:moveTo>
                <a:pt x="45720" y="0"/>
              </a:moveTo>
              <a:lnTo>
                <a:pt x="4572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856D20-BD05-A34D-96A9-4C015977CBA5}">
      <dsp:nvSpPr>
        <dsp:cNvPr id="0" name=""/>
        <dsp:cNvSpPr/>
      </dsp:nvSpPr>
      <dsp:spPr>
        <a:xfrm>
          <a:off x="5172817" y="1720935"/>
          <a:ext cx="91440" cy="281404"/>
        </a:xfrm>
        <a:custGeom>
          <a:avLst/>
          <a:gdLst/>
          <a:ahLst/>
          <a:cxnLst/>
          <a:rect l="0" t="0" r="0" b="0"/>
          <a:pathLst>
            <a:path>
              <a:moveTo>
                <a:pt x="45720" y="0"/>
              </a:moveTo>
              <a:lnTo>
                <a:pt x="45720" y="28140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0F3602-9C17-5043-9808-136EA36108A3}">
      <dsp:nvSpPr>
        <dsp:cNvPr id="0" name=""/>
        <dsp:cNvSpPr/>
      </dsp:nvSpPr>
      <dsp:spPr>
        <a:xfrm>
          <a:off x="2853346" y="2616751"/>
          <a:ext cx="1182595" cy="281404"/>
        </a:xfrm>
        <a:custGeom>
          <a:avLst/>
          <a:gdLst/>
          <a:ahLst/>
          <a:cxnLst/>
          <a:rect l="0" t="0" r="0" b="0"/>
          <a:pathLst>
            <a:path>
              <a:moveTo>
                <a:pt x="0" y="0"/>
              </a:moveTo>
              <a:lnTo>
                <a:pt x="0" y="191768"/>
              </a:lnTo>
              <a:lnTo>
                <a:pt x="1182595" y="191768"/>
              </a:lnTo>
              <a:lnTo>
                <a:pt x="1182595"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D9B87F-BBEF-AC40-82FD-86B045489168}">
      <dsp:nvSpPr>
        <dsp:cNvPr id="0" name=""/>
        <dsp:cNvSpPr/>
      </dsp:nvSpPr>
      <dsp:spPr>
        <a:xfrm>
          <a:off x="2807626" y="2616751"/>
          <a:ext cx="91440" cy="281404"/>
        </a:xfrm>
        <a:custGeom>
          <a:avLst/>
          <a:gdLst/>
          <a:ahLst/>
          <a:cxnLst/>
          <a:rect l="0" t="0" r="0" b="0"/>
          <a:pathLst>
            <a:path>
              <a:moveTo>
                <a:pt x="45720" y="0"/>
              </a:moveTo>
              <a:lnTo>
                <a:pt x="4572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1A1C98-A8F9-6842-A398-EE70E0E83B04}">
      <dsp:nvSpPr>
        <dsp:cNvPr id="0" name=""/>
        <dsp:cNvSpPr/>
      </dsp:nvSpPr>
      <dsp:spPr>
        <a:xfrm>
          <a:off x="1670750" y="2616751"/>
          <a:ext cx="1182595" cy="281404"/>
        </a:xfrm>
        <a:custGeom>
          <a:avLst/>
          <a:gdLst/>
          <a:ahLst/>
          <a:cxnLst/>
          <a:rect l="0" t="0" r="0" b="0"/>
          <a:pathLst>
            <a:path>
              <a:moveTo>
                <a:pt x="1182595" y="0"/>
              </a:moveTo>
              <a:lnTo>
                <a:pt x="1182595" y="191768"/>
              </a:lnTo>
              <a:lnTo>
                <a:pt x="0" y="191768"/>
              </a:lnTo>
              <a:lnTo>
                <a:pt x="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D0730C-CAC7-AF4A-916D-1090A10A5B6C}">
      <dsp:nvSpPr>
        <dsp:cNvPr id="0" name=""/>
        <dsp:cNvSpPr/>
      </dsp:nvSpPr>
      <dsp:spPr>
        <a:xfrm>
          <a:off x="2853346" y="1720935"/>
          <a:ext cx="2365191" cy="281404"/>
        </a:xfrm>
        <a:custGeom>
          <a:avLst/>
          <a:gdLst/>
          <a:ahLst/>
          <a:cxnLst/>
          <a:rect l="0" t="0" r="0" b="0"/>
          <a:pathLst>
            <a:path>
              <a:moveTo>
                <a:pt x="2365191" y="0"/>
              </a:moveTo>
              <a:lnTo>
                <a:pt x="2365191" y="191768"/>
              </a:lnTo>
              <a:lnTo>
                <a:pt x="0" y="191768"/>
              </a:lnTo>
              <a:lnTo>
                <a:pt x="0" y="28140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30FBBA-E02A-E243-9FE5-039D6B66D600}">
      <dsp:nvSpPr>
        <dsp:cNvPr id="0" name=""/>
        <dsp:cNvSpPr/>
      </dsp:nvSpPr>
      <dsp:spPr>
        <a:xfrm>
          <a:off x="442435" y="2616751"/>
          <a:ext cx="91440" cy="281404"/>
        </a:xfrm>
        <a:custGeom>
          <a:avLst/>
          <a:gdLst/>
          <a:ahLst/>
          <a:cxnLst/>
          <a:rect l="0" t="0" r="0" b="0"/>
          <a:pathLst>
            <a:path>
              <a:moveTo>
                <a:pt x="45720" y="0"/>
              </a:moveTo>
              <a:lnTo>
                <a:pt x="45720" y="281404"/>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4FD4E0-B5B4-7440-A169-5B973158D369}">
      <dsp:nvSpPr>
        <dsp:cNvPr id="0" name=""/>
        <dsp:cNvSpPr/>
      </dsp:nvSpPr>
      <dsp:spPr>
        <a:xfrm>
          <a:off x="488155" y="1720935"/>
          <a:ext cx="4730382" cy="281404"/>
        </a:xfrm>
        <a:custGeom>
          <a:avLst/>
          <a:gdLst/>
          <a:ahLst/>
          <a:cxnLst/>
          <a:rect l="0" t="0" r="0" b="0"/>
          <a:pathLst>
            <a:path>
              <a:moveTo>
                <a:pt x="4730382" y="0"/>
              </a:moveTo>
              <a:lnTo>
                <a:pt x="4730382" y="191768"/>
              </a:lnTo>
              <a:lnTo>
                <a:pt x="0" y="191768"/>
              </a:lnTo>
              <a:lnTo>
                <a:pt x="0" y="28140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917247-638B-3445-AD8D-77B7D67F132B}">
      <dsp:nvSpPr>
        <dsp:cNvPr id="0" name=""/>
        <dsp:cNvSpPr/>
      </dsp:nvSpPr>
      <dsp:spPr>
        <a:xfrm>
          <a:off x="2848638" y="1106523"/>
          <a:ext cx="4739798" cy="61441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2A08C7-5E3C-E740-9083-B029BE7DAC4A}">
      <dsp:nvSpPr>
        <dsp:cNvPr id="0" name=""/>
        <dsp:cNvSpPr/>
      </dsp:nvSpPr>
      <dsp:spPr>
        <a:xfrm>
          <a:off x="2956147" y="1208656"/>
          <a:ext cx="4739798" cy="6144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b="1" kern="1200" dirty="0"/>
            <a:t>Unilateral Abduction Deficit</a:t>
          </a:r>
        </a:p>
      </dsp:txBody>
      <dsp:txXfrm>
        <a:off x="2974143" y="1226652"/>
        <a:ext cx="4703806" cy="578420"/>
      </dsp:txXfrm>
    </dsp:sp>
    <dsp:sp modelId="{178A5EAE-54FA-5D4B-9C3C-F41B1F83C415}">
      <dsp:nvSpPr>
        <dsp:cNvPr id="0" name=""/>
        <dsp:cNvSpPr/>
      </dsp:nvSpPr>
      <dsp:spPr>
        <a:xfrm>
          <a:off x="4366" y="2002339"/>
          <a:ext cx="967578" cy="61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F2EAA9-BAFC-EE4C-94B5-5EDE938F06F9}">
      <dsp:nvSpPr>
        <dsp:cNvPr id="0" name=""/>
        <dsp:cNvSpPr/>
      </dsp:nvSpPr>
      <dsp:spPr>
        <a:xfrm>
          <a:off x="111874" y="2104472"/>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dirty="0"/>
            <a:t>Brainstem</a:t>
          </a:r>
        </a:p>
      </dsp:txBody>
      <dsp:txXfrm>
        <a:off x="129870" y="2122468"/>
        <a:ext cx="931586" cy="578420"/>
      </dsp:txXfrm>
    </dsp:sp>
    <dsp:sp modelId="{19A839CE-123D-F14A-A11E-FB8B645186DA}">
      <dsp:nvSpPr>
        <dsp:cNvPr id="0" name=""/>
        <dsp:cNvSpPr/>
      </dsp:nvSpPr>
      <dsp:spPr>
        <a:xfrm>
          <a:off x="4366"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975081-3F75-C948-8E55-AA7575D97FE9}">
      <dsp:nvSpPr>
        <dsp:cNvPr id="0" name=""/>
        <dsp:cNvSpPr/>
      </dsp:nvSpPr>
      <dsp:spPr>
        <a:xfrm>
          <a:off x="111874"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Gaze Palsy</a:t>
          </a:r>
        </a:p>
      </dsp:txBody>
      <dsp:txXfrm>
        <a:off x="129870" y="3018284"/>
        <a:ext cx="931586" cy="578420"/>
      </dsp:txXfrm>
    </dsp:sp>
    <dsp:sp modelId="{FA277CBC-C7F2-D44F-BAF0-708437DF9793}">
      <dsp:nvSpPr>
        <dsp:cNvPr id="0" name=""/>
        <dsp:cNvSpPr/>
      </dsp:nvSpPr>
      <dsp:spPr>
        <a:xfrm>
          <a:off x="2369557" y="2002339"/>
          <a:ext cx="967578" cy="61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BAD697-FE31-AB4B-9B66-A9A3F3D5D917}">
      <dsp:nvSpPr>
        <dsp:cNvPr id="0" name=""/>
        <dsp:cNvSpPr/>
      </dsp:nvSpPr>
      <dsp:spPr>
        <a:xfrm>
          <a:off x="2477066" y="2104472"/>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dirty="0"/>
            <a:t>6</a:t>
          </a:r>
          <a:r>
            <a:rPr lang="en-US" sz="1400" b="1" kern="1200" baseline="30000" dirty="0"/>
            <a:t>th</a:t>
          </a:r>
          <a:r>
            <a:rPr lang="en-US" sz="1400" b="1" kern="1200" dirty="0"/>
            <a:t> Cranial Nerve</a:t>
          </a:r>
        </a:p>
      </dsp:txBody>
      <dsp:txXfrm>
        <a:off x="2495062" y="2122468"/>
        <a:ext cx="931586" cy="578420"/>
      </dsp:txXfrm>
    </dsp:sp>
    <dsp:sp modelId="{93A24ED1-DFD3-624C-9D2A-A5C48B950BCD}">
      <dsp:nvSpPr>
        <dsp:cNvPr id="0" name=""/>
        <dsp:cNvSpPr/>
      </dsp:nvSpPr>
      <dsp:spPr>
        <a:xfrm>
          <a:off x="1186961"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E6536D-8B79-0948-8B27-CDF0FC1FF27E}">
      <dsp:nvSpPr>
        <dsp:cNvPr id="0" name=""/>
        <dsp:cNvSpPr/>
      </dsp:nvSpPr>
      <dsp:spPr>
        <a:xfrm>
          <a:off x="1294470"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Intracranial Lesions</a:t>
          </a:r>
        </a:p>
      </dsp:txBody>
      <dsp:txXfrm>
        <a:off x="1312466" y="3018284"/>
        <a:ext cx="931586" cy="578420"/>
      </dsp:txXfrm>
    </dsp:sp>
    <dsp:sp modelId="{372A1BEE-2689-BE42-9262-EA76E6438A5B}">
      <dsp:nvSpPr>
        <dsp:cNvPr id="0" name=""/>
        <dsp:cNvSpPr/>
      </dsp:nvSpPr>
      <dsp:spPr>
        <a:xfrm>
          <a:off x="2369557"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707232-C510-2A4C-BC50-3B2D9EE12D80}">
      <dsp:nvSpPr>
        <dsp:cNvPr id="0" name=""/>
        <dsp:cNvSpPr/>
      </dsp:nvSpPr>
      <dsp:spPr>
        <a:xfrm>
          <a:off x="2477066"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Increased intracranial Pressure</a:t>
          </a:r>
        </a:p>
      </dsp:txBody>
      <dsp:txXfrm>
        <a:off x="2495062" y="3018284"/>
        <a:ext cx="931586" cy="578420"/>
      </dsp:txXfrm>
    </dsp:sp>
    <dsp:sp modelId="{BE96770C-81D0-694D-BFA8-C19910E2ADD7}">
      <dsp:nvSpPr>
        <dsp:cNvPr id="0" name=""/>
        <dsp:cNvSpPr/>
      </dsp:nvSpPr>
      <dsp:spPr>
        <a:xfrm>
          <a:off x="3552153"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3A5BF-10AC-3747-AEAD-4B4DC675EB4A}">
      <dsp:nvSpPr>
        <dsp:cNvPr id="0" name=""/>
        <dsp:cNvSpPr/>
      </dsp:nvSpPr>
      <dsp:spPr>
        <a:xfrm>
          <a:off x="3659661"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b="1" kern="1200" dirty="0"/>
            <a:t>Isolated</a:t>
          </a:r>
        </a:p>
        <a:p>
          <a:pPr marL="0" lvl="0" indent="0" algn="ctr" defTabSz="444500" rtl="0">
            <a:lnSpc>
              <a:spcPct val="90000"/>
            </a:lnSpc>
            <a:spcBef>
              <a:spcPct val="0"/>
            </a:spcBef>
            <a:spcAft>
              <a:spcPct val="35000"/>
            </a:spcAft>
            <a:buNone/>
          </a:pPr>
          <a:r>
            <a:rPr lang="en-US" sz="1000" b="1" kern="1200" dirty="0"/>
            <a:t>(</a:t>
          </a:r>
          <a:r>
            <a:rPr lang="en-US" sz="1000" b="1" kern="1200" dirty="0" err="1"/>
            <a:t>Vasculopathic</a:t>
          </a:r>
          <a:r>
            <a:rPr lang="en-US" sz="1000" b="1" kern="1200" dirty="0"/>
            <a:t>, traumatic, etc.)</a:t>
          </a:r>
        </a:p>
      </dsp:txBody>
      <dsp:txXfrm>
        <a:off x="3677657" y="3018284"/>
        <a:ext cx="931586" cy="578420"/>
      </dsp:txXfrm>
    </dsp:sp>
    <dsp:sp modelId="{678FF43D-8766-0641-8176-D5FE2A2C8C47}">
      <dsp:nvSpPr>
        <dsp:cNvPr id="0" name=""/>
        <dsp:cNvSpPr/>
      </dsp:nvSpPr>
      <dsp:spPr>
        <a:xfrm>
          <a:off x="4533071" y="2002339"/>
          <a:ext cx="1370932" cy="61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55938A-B91B-C842-81A6-301628C30E7E}">
      <dsp:nvSpPr>
        <dsp:cNvPr id="0" name=""/>
        <dsp:cNvSpPr/>
      </dsp:nvSpPr>
      <dsp:spPr>
        <a:xfrm>
          <a:off x="4640580" y="2104472"/>
          <a:ext cx="1370932" cy="614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dirty="0"/>
            <a:t>Neuromuscular junction</a:t>
          </a:r>
        </a:p>
      </dsp:txBody>
      <dsp:txXfrm>
        <a:off x="4658576" y="2122468"/>
        <a:ext cx="1334940" cy="578420"/>
      </dsp:txXfrm>
    </dsp:sp>
    <dsp:sp modelId="{2C252DB0-B673-6E4F-AD56-C5A52B2B0448}">
      <dsp:nvSpPr>
        <dsp:cNvPr id="0" name=""/>
        <dsp:cNvSpPr/>
      </dsp:nvSpPr>
      <dsp:spPr>
        <a:xfrm>
          <a:off x="4734748"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083EC2-4C91-9B49-8704-B44094EB4D54}">
      <dsp:nvSpPr>
        <dsp:cNvPr id="0" name=""/>
        <dsp:cNvSpPr/>
      </dsp:nvSpPr>
      <dsp:spPr>
        <a:xfrm>
          <a:off x="4842257"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Myasthenia Gravis</a:t>
          </a:r>
        </a:p>
      </dsp:txBody>
      <dsp:txXfrm>
        <a:off x="4860253" y="3018284"/>
        <a:ext cx="931586" cy="578420"/>
      </dsp:txXfrm>
    </dsp:sp>
    <dsp:sp modelId="{3F1A9CAF-8E66-5941-87EB-841A475E1EEC}">
      <dsp:nvSpPr>
        <dsp:cNvPr id="0" name=""/>
        <dsp:cNvSpPr/>
      </dsp:nvSpPr>
      <dsp:spPr>
        <a:xfrm>
          <a:off x="6508642" y="2002339"/>
          <a:ext cx="967578" cy="61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F560D2-7BBF-2D4C-AB24-A555A44CDF80}">
      <dsp:nvSpPr>
        <dsp:cNvPr id="0" name=""/>
        <dsp:cNvSpPr/>
      </dsp:nvSpPr>
      <dsp:spPr>
        <a:xfrm>
          <a:off x="6616150" y="2104472"/>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dirty="0"/>
            <a:t>Muscles</a:t>
          </a:r>
        </a:p>
      </dsp:txBody>
      <dsp:txXfrm>
        <a:off x="6634146" y="2122468"/>
        <a:ext cx="931586" cy="578420"/>
      </dsp:txXfrm>
    </dsp:sp>
    <dsp:sp modelId="{08A0B66B-98F9-4A46-8659-B1F8C1E294A6}">
      <dsp:nvSpPr>
        <dsp:cNvPr id="0" name=""/>
        <dsp:cNvSpPr/>
      </dsp:nvSpPr>
      <dsp:spPr>
        <a:xfrm>
          <a:off x="5917344"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5787C5-36EF-F742-97E5-042DCAE5A84E}">
      <dsp:nvSpPr>
        <dsp:cNvPr id="0" name=""/>
        <dsp:cNvSpPr/>
      </dsp:nvSpPr>
      <dsp:spPr>
        <a:xfrm>
          <a:off x="6024853"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Thyroid Eye Disease</a:t>
          </a:r>
        </a:p>
      </dsp:txBody>
      <dsp:txXfrm>
        <a:off x="6042849" y="3018284"/>
        <a:ext cx="931586" cy="578420"/>
      </dsp:txXfrm>
    </dsp:sp>
    <dsp:sp modelId="{3DCF336D-AEC2-1F40-AF69-FDD00C129B9E}">
      <dsp:nvSpPr>
        <dsp:cNvPr id="0" name=""/>
        <dsp:cNvSpPr/>
      </dsp:nvSpPr>
      <dsp:spPr>
        <a:xfrm>
          <a:off x="7099939"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00C8FE-90E2-C046-9F80-211C10C97842}">
      <dsp:nvSpPr>
        <dsp:cNvPr id="0" name=""/>
        <dsp:cNvSpPr/>
      </dsp:nvSpPr>
      <dsp:spPr>
        <a:xfrm>
          <a:off x="7207448"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Myositis </a:t>
          </a:r>
        </a:p>
      </dsp:txBody>
      <dsp:txXfrm>
        <a:off x="7225444" y="3018284"/>
        <a:ext cx="931586" cy="578420"/>
      </dsp:txXfrm>
    </dsp:sp>
    <dsp:sp modelId="{96B4118A-73FA-964D-9F0E-BE5DE04AE857}">
      <dsp:nvSpPr>
        <dsp:cNvPr id="0" name=""/>
        <dsp:cNvSpPr/>
      </dsp:nvSpPr>
      <dsp:spPr>
        <a:xfrm>
          <a:off x="9465131" y="2002339"/>
          <a:ext cx="967578" cy="61441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31F06-36BF-6B4D-AA2C-05381227E418}">
      <dsp:nvSpPr>
        <dsp:cNvPr id="0" name=""/>
        <dsp:cNvSpPr/>
      </dsp:nvSpPr>
      <dsp:spPr>
        <a:xfrm>
          <a:off x="9572639" y="2104472"/>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dirty="0"/>
            <a:t>Orbit</a:t>
          </a:r>
        </a:p>
      </dsp:txBody>
      <dsp:txXfrm>
        <a:off x="9590635" y="2122468"/>
        <a:ext cx="931586" cy="578420"/>
      </dsp:txXfrm>
    </dsp:sp>
    <dsp:sp modelId="{BC41F894-A515-4D4E-AF23-71D5B93D2144}">
      <dsp:nvSpPr>
        <dsp:cNvPr id="0" name=""/>
        <dsp:cNvSpPr/>
      </dsp:nvSpPr>
      <dsp:spPr>
        <a:xfrm>
          <a:off x="8282535"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2BB84-1A8C-FB41-BDC4-6B8087881A77}">
      <dsp:nvSpPr>
        <dsp:cNvPr id="0" name=""/>
        <dsp:cNvSpPr/>
      </dsp:nvSpPr>
      <dsp:spPr>
        <a:xfrm>
          <a:off x="8390044"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Fracture</a:t>
          </a:r>
        </a:p>
      </dsp:txBody>
      <dsp:txXfrm>
        <a:off x="8408040" y="3018284"/>
        <a:ext cx="931586" cy="578420"/>
      </dsp:txXfrm>
    </dsp:sp>
    <dsp:sp modelId="{E8813D94-21A3-4C44-9C48-4433F0B5E3A7}">
      <dsp:nvSpPr>
        <dsp:cNvPr id="0" name=""/>
        <dsp:cNvSpPr/>
      </dsp:nvSpPr>
      <dsp:spPr>
        <a:xfrm>
          <a:off x="9465131"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546975-17A3-A445-AFFF-F6EDE39ACA4B}">
      <dsp:nvSpPr>
        <dsp:cNvPr id="0" name=""/>
        <dsp:cNvSpPr/>
      </dsp:nvSpPr>
      <dsp:spPr>
        <a:xfrm>
          <a:off x="9572639"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Tumors</a:t>
          </a:r>
        </a:p>
      </dsp:txBody>
      <dsp:txXfrm>
        <a:off x="9590635" y="3018284"/>
        <a:ext cx="931586" cy="578420"/>
      </dsp:txXfrm>
    </dsp:sp>
    <dsp:sp modelId="{2ABEAC3E-721F-9744-9342-878C3184377A}">
      <dsp:nvSpPr>
        <dsp:cNvPr id="0" name=""/>
        <dsp:cNvSpPr/>
      </dsp:nvSpPr>
      <dsp:spPr>
        <a:xfrm>
          <a:off x="10647726" y="2898155"/>
          <a:ext cx="967578" cy="6144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20C765-FBD1-D94D-BA37-5C2A8923CC28}">
      <dsp:nvSpPr>
        <dsp:cNvPr id="0" name=""/>
        <dsp:cNvSpPr/>
      </dsp:nvSpPr>
      <dsp:spPr>
        <a:xfrm>
          <a:off x="10755235" y="3000288"/>
          <a:ext cx="967578" cy="614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US" sz="1100" b="1" kern="1200" dirty="0"/>
            <a:t>Inflammations</a:t>
          </a:r>
        </a:p>
      </dsp:txBody>
      <dsp:txXfrm>
        <a:off x="10773231" y="3018284"/>
        <a:ext cx="931586" cy="578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6DEBCE-408D-8841-AF6B-1BDC0158B860}">
      <dsp:nvSpPr>
        <dsp:cNvPr id="0" name=""/>
        <dsp:cNvSpPr/>
      </dsp:nvSpPr>
      <dsp:spPr>
        <a:xfrm>
          <a:off x="4659627" y="1920241"/>
          <a:ext cx="1695455" cy="17144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rtl="0">
            <a:lnSpc>
              <a:spcPct val="90000"/>
            </a:lnSpc>
            <a:spcBef>
              <a:spcPct val="0"/>
            </a:spcBef>
            <a:spcAft>
              <a:spcPct val="35000"/>
            </a:spcAft>
            <a:buNone/>
          </a:pPr>
          <a:r>
            <a:rPr lang="en-US" sz="1200" b="0" kern="1200" cap="none" spc="0">
              <a:ln w="0"/>
              <a:effectLst>
                <a:outerShdw blurRad="38100" dist="19050" dir="2700000" algn="tl" rotWithShape="0">
                  <a:schemeClr val="dk1">
                    <a:alpha val="40000"/>
                  </a:schemeClr>
                </a:outerShdw>
              </a:effectLst>
            </a:rPr>
            <a:t>Enophthalmos</a:t>
          </a:r>
          <a:endParaRPr lang="en-US" sz="1200" b="0" kern="1200" cap="none" spc="0" dirty="0">
            <a:ln w="0"/>
            <a:effectLst>
              <a:outerShdw blurRad="38100" dist="19050" dir="2700000" algn="tl" rotWithShape="0">
                <a:schemeClr val="dk1">
                  <a:alpha val="40000"/>
                </a:schemeClr>
              </a:outerShdw>
            </a:effectLst>
          </a:endParaRPr>
        </a:p>
      </dsp:txBody>
      <dsp:txXfrm>
        <a:off x="4907921" y="2171323"/>
        <a:ext cx="1198867" cy="1212332"/>
      </dsp:txXfrm>
    </dsp:sp>
    <dsp:sp modelId="{A4705FB1-3262-6D44-AD00-E42627186188}">
      <dsp:nvSpPr>
        <dsp:cNvPr id="0" name=""/>
        <dsp:cNvSpPr/>
      </dsp:nvSpPr>
      <dsp:spPr>
        <a:xfrm rot="16200000">
          <a:off x="5386343" y="1450534"/>
          <a:ext cx="242022" cy="49646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422647" y="1586132"/>
        <a:ext cx="169415" cy="297880"/>
      </dsp:txXfrm>
    </dsp:sp>
    <dsp:sp modelId="{52E16182-D997-AC48-8E3C-E97599149A42}">
      <dsp:nvSpPr>
        <dsp:cNvPr id="0" name=""/>
        <dsp:cNvSpPr/>
      </dsp:nvSpPr>
      <dsp:spPr>
        <a:xfrm>
          <a:off x="4777253" y="3394"/>
          <a:ext cx="1460202" cy="146020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Blowout </a:t>
          </a:r>
        </a:p>
        <a:p>
          <a:pPr marL="0" lvl="0" indent="0" algn="ctr" defTabSz="622300" rtl="0">
            <a:lnSpc>
              <a:spcPct val="90000"/>
            </a:lnSpc>
            <a:spcBef>
              <a:spcPct val="0"/>
            </a:spcBef>
            <a:spcAft>
              <a:spcPct val="35000"/>
            </a:spcAft>
            <a:buNone/>
          </a:pPr>
          <a:r>
            <a:rPr lang="en-US" sz="1400" kern="1200" dirty="0"/>
            <a:t>Fracture</a:t>
          </a:r>
        </a:p>
      </dsp:txBody>
      <dsp:txXfrm>
        <a:off x="4991095" y="217236"/>
        <a:ext cx="1032518" cy="1032518"/>
      </dsp:txXfrm>
    </dsp:sp>
    <dsp:sp modelId="{1AA19F69-396F-574C-AB1E-B366F30BE3D7}">
      <dsp:nvSpPr>
        <dsp:cNvPr id="0" name=""/>
        <dsp:cNvSpPr/>
      </dsp:nvSpPr>
      <dsp:spPr>
        <a:xfrm rot="19800000">
          <a:off x="6315445" y="1991741"/>
          <a:ext cx="245822" cy="496468"/>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320385" y="2109472"/>
        <a:ext cx="172075" cy="297880"/>
      </dsp:txXfrm>
    </dsp:sp>
    <dsp:sp modelId="{90BA296D-DCC9-854A-9E27-84379026C841}">
      <dsp:nvSpPr>
        <dsp:cNvPr id="0" name=""/>
        <dsp:cNvSpPr/>
      </dsp:nvSpPr>
      <dsp:spPr>
        <a:xfrm>
          <a:off x="6547405" y="1025391"/>
          <a:ext cx="1460202" cy="146020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Silent Sinus Syndrome</a:t>
          </a:r>
        </a:p>
      </dsp:txBody>
      <dsp:txXfrm>
        <a:off x="6761247" y="1239233"/>
        <a:ext cx="1032518" cy="1032518"/>
      </dsp:txXfrm>
    </dsp:sp>
    <dsp:sp modelId="{3E113FFB-79D5-BF4B-9220-40F70810C1A8}">
      <dsp:nvSpPr>
        <dsp:cNvPr id="0" name=""/>
        <dsp:cNvSpPr/>
      </dsp:nvSpPr>
      <dsp:spPr>
        <a:xfrm rot="1800000">
          <a:off x="6315445" y="3066769"/>
          <a:ext cx="245822" cy="496468"/>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320385" y="3147626"/>
        <a:ext cx="172075" cy="297880"/>
      </dsp:txXfrm>
    </dsp:sp>
    <dsp:sp modelId="{32704331-B4B4-A141-A9BC-ECA142DA36EA}">
      <dsp:nvSpPr>
        <dsp:cNvPr id="0" name=""/>
        <dsp:cNvSpPr/>
      </dsp:nvSpPr>
      <dsp:spPr>
        <a:xfrm>
          <a:off x="6547405" y="3069386"/>
          <a:ext cx="1460202" cy="146020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Orbital Fat Atrophy</a:t>
          </a:r>
        </a:p>
      </dsp:txBody>
      <dsp:txXfrm>
        <a:off x="6761247" y="3283228"/>
        <a:ext cx="1032518" cy="1032518"/>
      </dsp:txXfrm>
    </dsp:sp>
    <dsp:sp modelId="{4F7CAB0D-1884-1D4D-A017-7EA3D240A605}">
      <dsp:nvSpPr>
        <dsp:cNvPr id="0" name=""/>
        <dsp:cNvSpPr/>
      </dsp:nvSpPr>
      <dsp:spPr>
        <a:xfrm rot="5400000">
          <a:off x="5386343" y="3607976"/>
          <a:ext cx="242022" cy="49646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422647" y="3670967"/>
        <a:ext cx="169415" cy="297880"/>
      </dsp:txXfrm>
    </dsp:sp>
    <dsp:sp modelId="{727E08EB-8F7A-EC4D-A127-D5A61E05465C}">
      <dsp:nvSpPr>
        <dsp:cNvPr id="0" name=""/>
        <dsp:cNvSpPr/>
      </dsp:nvSpPr>
      <dsp:spPr>
        <a:xfrm>
          <a:off x="4777253" y="4091383"/>
          <a:ext cx="1460202" cy="1460202"/>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Orbital Varix</a:t>
          </a:r>
        </a:p>
        <a:p>
          <a:pPr marL="57150" lvl="1" indent="-57150" algn="ctr" defTabSz="488950" rtl="0">
            <a:lnSpc>
              <a:spcPct val="90000"/>
            </a:lnSpc>
            <a:spcBef>
              <a:spcPct val="0"/>
            </a:spcBef>
            <a:spcAft>
              <a:spcPct val="15000"/>
            </a:spcAft>
            <a:buChar char="•"/>
          </a:pPr>
          <a:r>
            <a:rPr lang="en-US" sz="1100" kern="1200" dirty="0"/>
            <a:t>Posterior displacement of globe when varix empties</a:t>
          </a:r>
        </a:p>
      </dsp:txBody>
      <dsp:txXfrm>
        <a:off x="4991095" y="4305225"/>
        <a:ext cx="1032518" cy="1032518"/>
      </dsp:txXfrm>
    </dsp:sp>
    <dsp:sp modelId="{5C47E436-2A41-9648-AEA3-FB1E6C5A52D9}">
      <dsp:nvSpPr>
        <dsp:cNvPr id="0" name=""/>
        <dsp:cNvSpPr/>
      </dsp:nvSpPr>
      <dsp:spPr>
        <a:xfrm rot="9000000">
          <a:off x="4453441" y="3066769"/>
          <a:ext cx="245822" cy="496468"/>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4522248" y="3147626"/>
        <a:ext cx="172075" cy="297880"/>
      </dsp:txXfrm>
    </dsp:sp>
    <dsp:sp modelId="{D0D05505-7CE0-054D-B0B5-7A861EFBC30C}">
      <dsp:nvSpPr>
        <dsp:cNvPr id="0" name=""/>
        <dsp:cNvSpPr/>
      </dsp:nvSpPr>
      <dsp:spPr>
        <a:xfrm>
          <a:off x="3007102" y="3069386"/>
          <a:ext cx="1460202" cy="1460202"/>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Maxillary Sinus Mucocele</a:t>
          </a:r>
        </a:p>
      </dsp:txBody>
      <dsp:txXfrm>
        <a:off x="3220944" y="3283228"/>
        <a:ext cx="1032518" cy="1032518"/>
      </dsp:txXfrm>
    </dsp:sp>
    <dsp:sp modelId="{D14C9CBC-EF94-4246-8C6D-1036B2C54E78}">
      <dsp:nvSpPr>
        <dsp:cNvPr id="0" name=""/>
        <dsp:cNvSpPr/>
      </dsp:nvSpPr>
      <dsp:spPr>
        <a:xfrm rot="12600000">
          <a:off x="4453441" y="1991741"/>
          <a:ext cx="245822" cy="49646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4522248" y="2109472"/>
        <a:ext cx="172075" cy="297880"/>
      </dsp:txXfrm>
    </dsp:sp>
    <dsp:sp modelId="{C1028A96-E107-5247-B3E5-94304991F83A}">
      <dsp:nvSpPr>
        <dsp:cNvPr id="0" name=""/>
        <dsp:cNvSpPr/>
      </dsp:nvSpPr>
      <dsp:spPr>
        <a:xfrm>
          <a:off x="3007102" y="1025391"/>
          <a:ext cx="1460202" cy="146020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Metastatic Carcinoma</a:t>
          </a:r>
        </a:p>
        <a:p>
          <a:pPr marL="57150" lvl="1" indent="-57150" algn="ctr" defTabSz="488950">
            <a:lnSpc>
              <a:spcPct val="90000"/>
            </a:lnSpc>
            <a:spcBef>
              <a:spcPct val="0"/>
            </a:spcBef>
            <a:spcAft>
              <a:spcPct val="15000"/>
            </a:spcAft>
            <a:buChar char="•"/>
          </a:pPr>
          <a:r>
            <a:rPr lang="en-US" sz="1100" kern="1200" dirty="0"/>
            <a:t>Breast</a:t>
          </a:r>
        </a:p>
        <a:p>
          <a:pPr marL="57150" lvl="1" indent="-57150" algn="ctr" defTabSz="488950">
            <a:lnSpc>
              <a:spcPct val="90000"/>
            </a:lnSpc>
            <a:spcBef>
              <a:spcPct val="0"/>
            </a:spcBef>
            <a:spcAft>
              <a:spcPct val="15000"/>
            </a:spcAft>
            <a:buChar char="•"/>
          </a:pPr>
          <a:r>
            <a:rPr lang="en-US" sz="1100" kern="1200" dirty="0"/>
            <a:t>Prostate</a:t>
          </a:r>
        </a:p>
      </dsp:txBody>
      <dsp:txXfrm>
        <a:off x="3220944" y="1239233"/>
        <a:ext cx="1032518" cy="103251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9/9/2022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9/9/2022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image" Target="../media/image13.tif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hyperlink" Target="http://dx.doi.org/10.1016/j.survophthal.2007.06.00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Abduction Deficit</a:t>
            </a:r>
          </a:p>
        </p:txBody>
      </p:sp>
      <p:pic>
        <p:nvPicPr>
          <p:cNvPr id="4" name="Picture 3">
            <a:extLst>
              <a:ext uri="{FF2B5EF4-FFF2-40B4-BE49-F238E27FC236}">
                <a16:creationId xmlns:a16="http://schemas.microsoft.com/office/drawing/2014/main" id="{1F425DED-754F-4344-831A-F3D608FF4F17}"/>
              </a:ext>
            </a:extLst>
          </p:cNvPr>
          <p:cNvPicPr>
            <a:picLocks noChangeAspect="1"/>
          </p:cNvPicPr>
          <p:nvPr/>
        </p:nvPicPr>
        <p:blipFill>
          <a:blip r:embed="rId5"/>
          <a:stretch>
            <a:fillRect/>
          </a:stretch>
        </p:blipFill>
        <p:spPr>
          <a:xfrm>
            <a:off x="3536327" y="134327"/>
            <a:ext cx="5492972" cy="1176630"/>
          </a:xfrm>
          <a:prstGeom prst="rect">
            <a:avLst/>
          </a:prstGeom>
        </p:spPr>
      </p:pic>
      <p:sp>
        <p:nvSpPr>
          <p:cNvPr id="5" name="Subtitle 2">
            <a:extLst>
              <a:ext uri="{FF2B5EF4-FFF2-40B4-BE49-F238E27FC236}">
                <a16:creationId xmlns:a16="http://schemas.microsoft.com/office/drawing/2014/main" id="{A99404E2-D6D5-D31E-4882-D06EBB67CEBA}"/>
              </a:ext>
            </a:extLst>
          </p:cNvPr>
          <p:cNvSpPr>
            <a:spLocks noGrp="1"/>
          </p:cNvSpPr>
          <p:nvPr>
            <p:ph type="subTitle" idx="4294967295"/>
          </p:nvPr>
        </p:nvSpPr>
        <p:spPr>
          <a:xfrm>
            <a:off x="1484313" y="3481388"/>
            <a:ext cx="9144000" cy="1655762"/>
          </a:xfrm>
        </p:spPr>
        <p:txBody>
          <a:bodyPr>
            <a:normAutofit fontScale="92500" lnSpcReduction="20000"/>
          </a:bodyPr>
          <a:lstStyle/>
          <a:p>
            <a:pPr marL="0" indent="0" algn="ctr">
              <a:buNone/>
            </a:pPr>
            <a:r>
              <a:rPr lang="en-US" b="1" dirty="0">
                <a:solidFill>
                  <a:srgbClr val="000000"/>
                </a:solidFill>
                <a:latin typeface="Arial" panose="020B0604020202020204" pitchFamily="34" charset="0"/>
                <a:ea typeface="Times New Roman" panose="02020603050405020304" pitchFamily="18" charset="0"/>
                <a:cs typeface="Arial" panose="020B0604020202020204" pitchFamily="34" charset="0"/>
              </a:rPr>
              <a:t>Mehdi </a:t>
            </a:r>
            <a:r>
              <a:rPr lang="en-US" b="1" dirty="0" err="1">
                <a:solidFill>
                  <a:srgbClr val="000000"/>
                </a:solidFill>
                <a:latin typeface="Arial" panose="020B0604020202020204" pitchFamily="34" charset="0"/>
                <a:ea typeface="Times New Roman" panose="02020603050405020304" pitchFamily="18" charset="0"/>
                <a:cs typeface="Arial" panose="020B0604020202020204" pitchFamily="34" charset="0"/>
              </a:rPr>
              <a:t>Tavakoli</a:t>
            </a:r>
            <a:r>
              <a:rPr lang="en-US" b="1" dirty="0">
                <a:solidFill>
                  <a:srgbClr val="000000"/>
                </a:solidFill>
                <a:latin typeface="Arial" panose="020B0604020202020204" pitchFamily="34" charset="0"/>
                <a:ea typeface="Times New Roman" panose="02020603050405020304" pitchFamily="18" charset="0"/>
                <a:cs typeface="Arial" panose="020B0604020202020204" pitchFamily="34" charset="0"/>
              </a:rPr>
              <a:t> MD, Natalie N </a:t>
            </a:r>
            <a:r>
              <a:rPr lang="en-US" b="1" dirty="0" err="1">
                <a:solidFill>
                  <a:srgbClr val="000000"/>
                </a:solidFill>
                <a:latin typeface="Arial" panose="020B0604020202020204" pitchFamily="34" charset="0"/>
                <a:ea typeface="Times New Roman" panose="02020603050405020304" pitchFamily="18" charset="0"/>
                <a:cs typeface="Arial" panose="020B0604020202020204" pitchFamily="34" charset="0"/>
              </a:rPr>
              <a:t>DeBolske</a:t>
            </a:r>
            <a:r>
              <a:rPr lang="en-US" b="1" dirty="0">
                <a:solidFill>
                  <a:srgbClr val="000000"/>
                </a:solidFill>
                <a:latin typeface="Arial" panose="020B0604020202020204" pitchFamily="34" charset="0"/>
                <a:ea typeface="Times New Roman" panose="02020603050405020304" pitchFamily="18" charset="0"/>
                <a:cs typeface="Arial" panose="020B0604020202020204" pitchFamily="34" charset="0"/>
              </a:rPr>
              <a:t> MD, Robert C Foster MD</a:t>
            </a:r>
            <a:endParaRPr lang="en-US" b="1"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lgn="ctr">
              <a:buNone/>
            </a:pP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University of Alabama at Birmingham </a:t>
            </a:r>
            <a:r>
              <a:rPr lang="en-US" dirty="0" err="1">
                <a:solidFill>
                  <a:srgbClr val="000000"/>
                </a:solidFill>
                <a:latin typeface="Arial" panose="020B0604020202020204" pitchFamily="34" charset="0"/>
                <a:ea typeface="Calibri" panose="020F0502020204030204" pitchFamily="34" charset="0"/>
                <a:cs typeface="Arial" panose="020B0604020202020204" pitchFamily="34" charset="0"/>
              </a:rPr>
              <a:t>Heersink</a:t>
            </a: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 School of Medicine, Department of Ophthalmology and Visual Sciences</a:t>
            </a:r>
          </a:p>
          <a:p>
            <a:endParaRPr lang="en-US" dirty="0"/>
          </a:p>
        </p:txBody>
      </p:sp>
      <p:pic>
        <p:nvPicPr>
          <p:cNvPr id="9"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57722" y="5858070"/>
            <a:ext cx="609600" cy="609600"/>
          </a:xfrm>
          <a:prstGeom prst="rect">
            <a:avLst/>
          </a:prstGeom>
        </p:spPr>
      </p:pic>
    </p:spTree>
    <p:extLst>
      <p:ext uri="{BB962C8B-B14F-4D97-AF65-F5344CB8AC3E}">
        <p14:creationId xmlns:p14="http://schemas.microsoft.com/office/powerpoint/2010/main" val="31607317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10"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a:t>
            </a:r>
          </a:p>
        </p:txBody>
      </p:sp>
      <p:sp>
        <p:nvSpPr>
          <p:cNvPr id="3" name="Content Placeholder 2"/>
          <p:cNvSpPr>
            <a:spLocks noGrp="1"/>
          </p:cNvSpPr>
          <p:nvPr>
            <p:ph idx="1"/>
          </p:nvPr>
        </p:nvSpPr>
        <p:spPr>
          <a:xfrm>
            <a:off x="838200" y="1825625"/>
            <a:ext cx="10044289" cy="4351338"/>
          </a:xfrm>
        </p:spPr>
        <p:txBody>
          <a:bodyPr>
            <a:normAutofit lnSpcReduction="10000"/>
          </a:bodyPr>
          <a:lstStyle/>
          <a:p>
            <a:r>
              <a:rPr lang="en-US" dirty="0"/>
              <a:t>A 49-year-old female presented to the neuro-ophthalmology clinic with double vision.</a:t>
            </a:r>
          </a:p>
          <a:p>
            <a:endParaRPr lang="en-US" dirty="0"/>
          </a:p>
          <a:p>
            <a:r>
              <a:rPr lang="en-US" dirty="0"/>
              <a:t>Diplopia started about 4 months before the presentation and slowly progressed without diurnal variation.</a:t>
            </a:r>
          </a:p>
          <a:p>
            <a:endParaRPr lang="en-US" dirty="0"/>
          </a:p>
          <a:p>
            <a:r>
              <a:rPr lang="en-US" dirty="0"/>
              <a:t>Diplopia was</a:t>
            </a:r>
          </a:p>
          <a:p>
            <a:pPr lvl="1"/>
            <a:r>
              <a:rPr lang="en-US" dirty="0"/>
              <a:t>Horizontal, </a:t>
            </a:r>
          </a:p>
          <a:p>
            <a:pPr lvl="1"/>
            <a:r>
              <a:rPr lang="en-US" dirty="0"/>
              <a:t>Binocular (disappeared with the closure of either eye), and </a:t>
            </a:r>
          </a:p>
          <a:p>
            <a:pPr lvl="1"/>
            <a:r>
              <a:rPr lang="en-US" dirty="0"/>
              <a:t>Only present when she looked left.</a:t>
            </a: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4200" y="5702300"/>
            <a:ext cx="609600" cy="609600"/>
          </a:xfrm>
          <a:prstGeom prst="rect">
            <a:avLst/>
          </a:prstGeom>
        </p:spPr>
      </p:pic>
    </p:spTree>
    <p:extLst>
      <p:ext uri="{BB962C8B-B14F-4D97-AF65-F5344CB8AC3E}">
        <p14:creationId xmlns:p14="http://schemas.microsoft.com/office/powerpoint/2010/main" val="1978202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BFDA-2AA9-A6D7-6656-A4066DCFA034}"/>
              </a:ext>
            </a:extLst>
          </p:cNvPr>
          <p:cNvSpPr>
            <a:spLocks noGrp="1"/>
          </p:cNvSpPr>
          <p:nvPr>
            <p:ph type="title"/>
          </p:nvPr>
        </p:nvSpPr>
        <p:spPr/>
        <p:txBody>
          <a:bodyPr/>
          <a:lstStyle/>
          <a:p>
            <a:r>
              <a:rPr lang="en-US" dirty="0"/>
              <a:t>Presentation</a:t>
            </a:r>
          </a:p>
        </p:txBody>
      </p:sp>
      <p:sp>
        <p:nvSpPr>
          <p:cNvPr id="3" name="Content Placeholder 2">
            <a:extLst>
              <a:ext uri="{FF2B5EF4-FFF2-40B4-BE49-F238E27FC236}">
                <a16:creationId xmlns:a16="http://schemas.microsoft.com/office/drawing/2014/main" id="{7963FE22-F179-267A-A54B-513C9F9D5487}"/>
              </a:ext>
            </a:extLst>
          </p:cNvPr>
          <p:cNvSpPr>
            <a:spLocks noGrp="1"/>
          </p:cNvSpPr>
          <p:nvPr>
            <p:ph idx="1"/>
          </p:nvPr>
        </p:nvSpPr>
        <p:spPr/>
        <p:txBody>
          <a:bodyPr/>
          <a:lstStyle/>
          <a:p>
            <a:r>
              <a:rPr lang="en-US" dirty="0"/>
              <a:t>She denied any illness or injury preceding the onset of diplopia but stated that her symptoms began 4 weeks after Botox injections to the forehead for migraines </a:t>
            </a:r>
          </a:p>
          <a:p>
            <a:r>
              <a:rPr lang="en-US" dirty="0"/>
              <a:t>She has not injected Botox since, but her diplopia has persisted </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24457" y="5506278"/>
            <a:ext cx="609600" cy="609600"/>
          </a:xfrm>
          <a:prstGeom prst="rect">
            <a:avLst/>
          </a:prstGeom>
        </p:spPr>
      </p:pic>
    </p:spTree>
    <p:extLst>
      <p:ext uri="{BB962C8B-B14F-4D97-AF65-F5344CB8AC3E}">
        <p14:creationId xmlns:p14="http://schemas.microsoft.com/office/powerpoint/2010/main" val="1388798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2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CFCBA-F2B4-B24D-8D8C-6665A242D489}"/>
              </a:ext>
            </a:extLst>
          </p:cNvPr>
          <p:cNvSpPr>
            <a:spLocks noGrp="1"/>
          </p:cNvSpPr>
          <p:nvPr>
            <p:ph type="title"/>
          </p:nvPr>
        </p:nvSpPr>
        <p:spPr/>
        <p:txBody>
          <a:bodyPr>
            <a:noAutofit/>
          </a:bodyPr>
          <a:lstStyle/>
          <a:p>
            <a:pPr algn="ctr"/>
            <a:br>
              <a:rPr lang="en-US" sz="3200" dirty="0"/>
            </a:br>
            <a:br>
              <a:rPr lang="en-US" sz="3200" dirty="0"/>
            </a:br>
            <a:r>
              <a:rPr lang="en-US" sz="3200" dirty="0"/>
              <a:t>Could her diplopia be a complication of the Botox injections? </a:t>
            </a:r>
            <a:br>
              <a:rPr lang="en-US" sz="3200" dirty="0"/>
            </a:br>
            <a:br>
              <a:rPr lang="en-US" sz="3600" dirty="0"/>
            </a:br>
            <a:endParaRPr lang="en-US" sz="3600" dirty="0"/>
          </a:p>
        </p:txBody>
      </p:sp>
      <p:sp>
        <p:nvSpPr>
          <p:cNvPr id="3" name="Content Placeholder 2">
            <a:extLst>
              <a:ext uri="{FF2B5EF4-FFF2-40B4-BE49-F238E27FC236}">
                <a16:creationId xmlns:a16="http://schemas.microsoft.com/office/drawing/2014/main" id="{442BA117-B1B1-4846-8435-7851AED0B5FB}"/>
              </a:ext>
            </a:extLst>
          </p:cNvPr>
          <p:cNvSpPr>
            <a:spLocks noGrp="1"/>
          </p:cNvSpPr>
          <p:nvPr>
            <p:ph idx="1"/>
          </p:nvPr>
        </p:nvSpPr>
        <p:spPr/>
        <p:txBody>
          <a:bodyPr>
            <a:normAutofit/>
          </a:bodyPr>
          <a:lstStyle/>
          <a:p>
            <a:r>
              <a:rPr lang="en-US" dirty="0"/>
              <a:t>Temporary extraocular muscle paresis as a complication of  periocular Botox injection is a well-described phenomenon</a:t>
            </a:r>
          </a:p>
          <a:p>
            <a:r>
              <a:rPr lang="en-US" dirty="0"/>
              <a:t>Higher doses may be more likely to affect the extraocular muscles</a:t>
            </a:r>
          </a:p>
          <a:p>
            <a:r>
              <a:rPr lang="en-US" dirty="0"/>
              <a:t>Onset would be expected within the first week, with the resolution of symptoms within a few months of injection, therefore her late onset and persistent diplopia cannot be explained by Botox injection.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39061" y="5506278"/>
            <a:ext cx="609600" cy="609600"/>
          </a:xfrm>
          <a:prstGeom prst="rect">
            <a:avLst/>
          </a:prstGeom>
        </p:spPr>
      </p:pic>
    </p:spTree>
    <p:extLst>
      <p:ext uri="{BB962C8B-B14F-4D97-AF65-F5344CB8AC3E}">
        <p14:creationId xmlns:p14="http://schemas.microsoft.com/office/powerpoint/2010/main" val="1807223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3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History…</a:t>
            </a:r>
          </a:p>
        </p:txBody>
      </p:sp>
      <p:sp>
        <p:nvSpPr>
          <p:cNvPr id="3" name="Content Placeholder 2"/>
          <p:cNvSpPr>
            <a:spLocks noGrp="1"/>
          </p:cNvSpPr>
          <p:nvPr>
            <p:ph idx="1"/>
          </p:nvPr>
        </p:nvSpPr>
        <p:spPr/>
        <p:txBody>
          <a:bodyPr/>
          <a:lstStyle/>
          <a:p>
            <a:r>
              <a:rPr lang="en-US" dirty="0"/>
              <a:t>She denied associated pain, redness, visual acuity changes</a:t>
            </a:r>
          </a:p>
          <a:p>
            <a:r>
              <a:rPr lang="en-US" dirty="0"/>
              <a:t>PMHx: migraines +; no history of DM, HTN, or thyroid disease</a:t>
            </a:r>
          </a:p>
          <a:p>
            <a:r>
              <a:rPr lang="en-US" dirty="0" err="1"/>
              <a:t>PSHx</a:t>
            </a:r>
            <a:r>
              <a:rPr lang="en-US" dirty="0"/>
              <a:t>:  cholecystectomy</a:t>
            </a:r>
          </a:p>
          <a:p>
            <a:r>
              <a:rPr lang="en-US" dirty="0"/>
              <a:t>Medications: Xanax PRN</a:t>
            </a:r>
          </a:p>
          <a:p>
            <a:r>
              <a:rPr lang="en-US" dirty="0"/>
              <a:t>Family history: HTN in both parents, breast cancer in mother</a:t>
            </a:r>
          </a:p>
          <a:p>
            <a:r>
              <a:rPr lang="en-US" dirty="0"/>
              <a:t>Social history: non-smoker</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39061" y="5671457"/>
            <a:ext cx="609600" cy="609600"/>
          </a:xfrm>
          <a:prstGeom prst="rect">
            <a:avLst/>
          </a:prstGeom>
        </p:spPr>
      </p:pic>
    </p:spTree>
    <p:extLst>
      <p:ext uri="{BB962C8B-B14F-4D97-AF65-F5344CB8AC3E}">
        <p14:creationId xmlns:p14="http://schemas.microsoft.com/office/powerpoint/2010/main" val="18696005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5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Examination</a:t>
            </a:r>
          </a:p>
        </p:txBody>
      </p:sp>
      <p:graphicFrame>
        <p:nvGraphicFramePr>
          <p:cNvPr id="8" name="Content Placeholder 4">
            <a:extLst>
              <a:ext uri="{FF2B5EF4-FFF2-40B4-BE49-F238E27FC236}">
                <a16:creationId xmlns:a16="http://schemas.microsoft.com/office/drawing/2014/main" id="{F0BCC919-8D04-AC4C-CE81-0E8A097666D1}"/>
              </a:ext>
            </a:extLst>
          </p:cNvPr>
          <p:cNvGraphicFramePr>
            <a:graphicFrameLocks/>
          </p:cNvGraphicFramePr>
          <p:nvPr>
            <p:extLst>
              <p:ext uri="{D42A27DB-BD31-4B8C-83A1-F6EECF244321}">
                <p14:modId xmlns:p14="http://schemas.microsoft.com/office/powerpoint/2010/main" val="4027520837"/>
              </p:ext>
            </p:extLst>
          </p:nvPr>
        </p:nvGraphicFramePr>
        <p:xfrm>
          <a:off x="1143000" y="1690687"/>
          <a:ext cx="10210800" cy="4278584"/>
        </p:xfrm>
        <a:graphic>
          <a:graphicData uri="http://schemas.openxmlformats.org/drawingml/2006/table">
            <a:tbl>
              <a:tblPr firstRow="1" bandRow="1">
                <a:tableStyleId>{5C22544A-7EE6-4342-B048-85BDC9FD1C3A}</a:tableStyleId>
              </a:tblPr>
              <a:tblGrid>
                <a:gridCol w="3403600">
                  <a:extLst>
                    <a:ext uri="{9D8B030D-6E8A-4147-A177-3AD203B41FA5}">
                      <a16:colId xmlns:a16="http://schemas.microsoft.com/office/drawing/2014/main" val="3997722782"/>
                    </a:ext>
                  </a:extLst>
                </a:gridCol>
                <a:gridCol w="3403600">
                  <a:extLst>
                    <a:ext uri="{9D8B030D-6E8A-4147-A177-3AD203B41FA5}">
                      <a16:colId xmlns:a16="http://schemas.microsoft.com/office/drawing/2014/main" val="3846642773"/>
                    </a:ext>
                  </a:extLst>
                </a:gridCol>
                <a:gridCol w="3403600">
                  <a:extLst>
                    <a:ext uri="{9D8B030D-6E8A-4147-A177-3AD203B41FA5}">
                      <a16:colId xmlns:a16="http://schemas.microsoft.com/office/drawing/2014/main" val="3751152104"/>
                    </a:ext>
                  </a:extLst>
                </a:gridCol>
              </a:tblGrid>
              <a:tr h="534823">
                <a:tc>
                  <a:txBody>
                    <a:bodyPr/>
                    <a:lstStyle/>
                    <a:p>
                      <a:endParaRPr lang="en-US" dirty="0"/>
                    </a:p>
                  </a:txBody>
                  <a:tcPr/>
                </a:tc>
                <a:tc>
                  <a:txBody>
                    <a:bodyPr/>
                    <a:lstStyle/>
                    <a:p>
                      <a:pPr algn="ctr"/>
                      <a:r>
                        <a:rPr lang="en-US" dirty="0"/>
                        <a:t>OD</a:t>
                      </a:r>
                    </a:p>
                  </a:txBody>
                  <a:tcPr/>
                </a:tc>
                <a:tc>
                  <a:txBody>
                    <a:bodyPr/>
                    <a:lstStyle/>
                    <a:p>
                      <a:pPr algn="ctr"/>
                      <a:r>
                        <a:rPr lang="en-US" dirty="0"/>
                        <a:t>OS</a:t>
                      </a:r>
                    </a:p>
                  </a:txBody>
                  <a:tcPr/>
                </a:tc>
                <a:extLst>
                  <a:ext uri="{0D108BD9-81ED-4DB2-BD59-A6C34878D82A}">
                    <a16:rowId xmlns:a16="http://schemas.microsoft.com/office/drawing/2014/main" val="2874790015"/>
                  </a:ext>
                </a:extLst>
              </a:tr>
              <a:tr h="534823">
                <a:tc>
                  <a:txBody>
                    <a:bodyPr/>
                    <a:lstStyle/>
                    <a:p>
                      <a:r>
                        <a:rPr lang="en-US" dirty="0"/>
                        <a:t>Visual Acuity</a:t>
                      </a:r>
                    </a:p>
                  </a:txBody>
                  <a:tcPr/>
                </a:tc>
                <a:tc>
                  <a:txBody>
                    <a:bodyPr/>
                    <a:lstStyle/>
                    <a:p>
                      <a:pPr algn="ctr"/>
                      <a:r>
                        <a:rPr lang="en-US" dirty="0"/>
                        <a:t>20/20</a:t>
                      </a:r>
                    </a:p>
                  </a:txBody>
                  <a:tcPr/>
                </a:tc>
                <a:tc>
                  <a:txBody>
                    <a:bodyPr/>
                    <a:lstStyle/>
                    <a:p>
                      <a:pPr algn="ctr"/>
                      <a:r>
                        <a:rPr lang="en-US" dirty="0"/>
                        <a:t>20/20</a:t>
                      </a:r>
                    </a:p>
                  </a:txBody>
                  <a:tcPr/>
                </a:tc>
                <a:extLst>
                  <a:ext uri="{0D108BD9-81ED-4DB2-BD59-A6C34878D82A}">
                    <a16:rowId xmlns:a16="http://schemas.microsoft.com/office/drawing/2014/main" val="344051768"/>
                  </a:ext>
                </a:extLst>
              </a:tr>
              <a:tr h="534823">
                <a:tc>
                  <a:txBody>
                    <a:bodyPr/>
                    <a:lstStyle/>
                    <a:p>
                      <a:r>
                        <a:rPr lang="en-US" dirty="0"/>
                        <a:t>RAPD</a:t>
                      </a:r>
                    </a:p>
                  </a:txBody>
                  <a:tcPr/>
                </a:tc>
                <a:tc>
                  <a:txBody>
                    <a:bodyPr/>
                    <a:lstStyle/>
                    <a:p>
                      <a:pPr algn="ctr"/>
                      <a:r>
                        <a:rPr lang="en-US" dirty="0"/>
                        <a:t>Negative</a:t>
                      </a:r>
                    </a:p>
                  </a:txBody>
                  <a:tcPr/>
                </a:tc>
                <a:tc>
                  <a:txBody>
                    <a:bodyPr/>
                    <a:lstStyle/>
                    <a:p>
                      <a:pPr algn="ctr"/>
                      <a:r>
                        <a:rPr lang="en-US" dirty="0"/>
                        <a:t>Negative</a:t>
                      </a:r>
                    </a:p>
                  </a:txBody>
                  <a:tcPr/>
                </a:tc>
                <a:extLst>
                  <a:ext uri="{0D108BD9-81ED-4DB2-BD59-A6C34878D82A}">
                    <a16:rowId xmlns:a16="http://schemas.microsoft.com/office/drawing/2014/main" val="2749604848"/>
                  </a:ext>
                </a:extLst>
              </a:tr>
              <a:tr h="534823">
                <a:tc>
                  <a:txBody>
                    <a:bodyPr/>
                    <a:lstStyle/>
                    <a:p>
                      <a:r>
                        <a:rPr lang="en-US" dirty="0"/>
                        <a:t>Pupil Reaction</a:t>
                      </a:r>
                    </a:p>
                  </a:txBody>
                  <a:tcPr/>
                </a:tc>
                <a:tc>
                  <a:txBody>
                    <a:bodyPr/>
                    <a:lstStyle/>
                    <a:p>
                      <a:pPr algn="ctr"/>
                      <a:r>
                        <a:rPr lang="en-US" dirty="0"/>
                        <a:t>Brisk</a:t>
                      </a:r>
                    </a:p>
                  </a:txBody>
                  <a:tcPr/>
                </a:tc>
                <a:tc>
                  <a:txBody>
                    <a:bodyPr/>
                    <a:lstStyle/>
                    <a:p>
                      <a:pPr algn="ctr"/>
                      <a:r>
                        <a:rPr lang="en-US" b="0" dirty="0">
                          <a:solidFill>
                            <a:schemeClr val="tx1"/>
                          </a:solidFill>
                        </a:rPr>
                        <a:t>Brisk</a:t>
                      </a:r>
                    </a:p>
                  </a:txBody>
                  <a:tcPr/>
                </a:tc>
                <a:extLst>
                  <a:ext uri="{0D108BD9-81ED-4DB2-BD59-A6C34878D82A}">
                    <a16:rowId xmlns:a16="http://schemas.microsoft.com/office/drawing/2014/main" val="2569992325"/>
                  </a:ext>
                </a:extLst>
              </a:tr>
              <a:tr h="534823">
                <a:tc>
                  <a:txBody>
                    <a:bodyPr/>
                    <a:lstStyle/>
                    <a:p>
                      <a:r>
                        <a:rPr lang="en-US" dirty="0" err="1"/>
                        <a:t>Exophthalmometry</a:t>
                      </a:r>
                      <a:r>
                        <a:rPr lang="en-US" dirty="0"/>
                        <a:t> (mm)</a:t>
                      </a:r>
                    </a:p>
                  </a:txBody>
                  <a:tcPr/>
                </a:tc>
                <a:tc>
                  <a:txBody>
                    <a:bodyPr/>
                    <a:lstStyle/>
                    <a:p>
                      <a:pPr algn="ctr"/>
                      <a:r>
                        <a:rPr lang="en-US" dirty="0"/>
                        <a:t>17</a:t>
                      </a:r>
                    </a:p>
                  </a:txBody>
                  <a:tcPr/>
                </a:tc>
                <a:tc>
                  <a:txBody>
                    <a:bodyPr/>
                    <a:lstStyle/>
                    <a:p>
                      <a:pPr algn="ctr"/>
                      <a:r>
                        <a:rPr lang="en-US" dirty="0">
                          <a:solidFill>
                            <a:srgbClr val="C00000"/>
                          </a:solidFill>
                        </a:rPr>
                        <a:t>15</a:t>
                      </a:r>
                    </a:p>
                  </a:txBody>
                  <a:tcPr/>
                </a:tc>
                <a:extLst>
                  <a:ext uri="{0D108BD9-81ED-4DB2-BD59-A6C34878D82A}">
                    <a16:rowId xmlns:a16="http://schemas.microsoft.com/office/drawing/2014/main" val="1130225781"/>
                  </a:ext>
                </a:extLst>
              </a:tr>
              <a:tr h="534823">
                <a:tc>
                  <a:txBody>
                    <a:bodyPr/>
                    <a:lstStyle/>
                    <a:p>
                      <a:r>
                        <a:rPr lang="en-US" dirty="0"/>
                        <a:t>Lid Fissure Height (mm)</a:t>
                      </a:r>
                    </a:p>
                  </a:txBody>
                  <a:tcPr/>
                </a:tc>
                <a:tc>
                  <a:txBody>
                    <a:bodyPr/>
                    <a:lstStyle/>
                    <a:p>
                      <a:pPr algn="ctr"/>
                      <a:r>
                        <a:rPr lang="en-US" dirty="0"/>
                        <a:t>10</a:t>
                      </a:r>
                    </a:p>
                  </a:txBody>
                  <a:tcPr/>
                </a:tc>
                <a:tc>
                  <a:txBody>
                    <a:bodyPr/>
                    <a:lstStyle/>
                    <a:p>
                      <a:pPr algn="ctr"/>
                      <a:r>
                        <a:rPr lang="en-US" dirty="0">
                          <a:solidFill>
                            <a:schemeClr val="tx1"/>
                          </a:solidFill>
                        </a:rPr>
                        <a:t>10</a:t>
                      </a:r>
                    </a:p>
                  </a:txBody>
                  <a:tcPr/>
                </a:tc>
                <a:extLst>
                  <a:ext uri="{0D108BD9-81ED-4DB2-BD59-A6C34878D82A}">
                    <a16:rowId xmlns:a16="http://schemas.microsoft.com/office/drawing/2014/main" val="2676213146"/>
                  </a:ext>
                </a:extLst>
              </a:tr>
              <a:tr h="534823">
                <a:tc>
                  <a:txBody>
                    <a:bodyPr/>
                    <a:lstStyle/>
                    <a:p>
                      <a:r>
                        <a:rPr lang="en-US" dirty="0"/>
                        <a:t>Anterior Segment</a:t>
                      </a:r>
                    </a:p>
                  </a:txBody>
                  <a:tcPr/>
                </a:tc>
                <a:tc>
                  <a:txBody>
                    <a:bodyPr/>
                    <a:lstStyle/>
                    <a:p>
                      <a:pPr algn="ctr"/>
                      <a:r>
                        <a:rPr lang="en-US" dirty="0"/>
                        <a:t>Unremarkable</a:t>
                      </a:r>
                    </a:p>
                  </a:txBody>
                  <a:tcPr/>
                </a:tc>
                <a:tc>
                  <a:txBody>
                    <a:bodyPr/>
                    <a:lstStyle/>
                    <a:p>
                      <a:pPr algn="ctr"/>
                      <a:r>
                        <a:rPr lang="en-US" dirty="0"/>
                        <a:t>Unremarkable</a:t>
                      </a:r>
                    </a:p>
                  </a:txBody>
                  <a:tcPr/>
                </a:tc>
                <a:extLst>
                  <a:ext uri="{0D108BD9-81ED-4DB2-BD59-A6C34878D82A}">
                    <a16:rowId xmlns:a16="http://schemas.microsoft.com/office/drawing/2014/main" val="4266669540"/>
                  </a:ext>
                </a:extLst>
              </a:tr>
              <a:tr h="534823">
                <a:tc>
                  <a:txBody>
                    <a:bodyPr/>
                    <a:lstStyle/>
                    <a:p>
                      <a:r>
                        <a:rPr lang="en-US" dirty="0"/>
                        <a:t>Posterior Segment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Unremarkable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Unremarkable</a:t>
                      </a:r>
                    </a:p>
                  </a:txBody>
                  <a:tcPr/>
                </a:tc>
                <a:extLst>
                  <a:ext uri="{0D108BD9-81ED-4DB2-BD59-A6C34878D82A}">
                    <a16:rowId xmlns:a16="http://schemas.microsoft.com/office/drawing/2014/main" val="895737895"/>
                  </a:ext>
                </a:extLst>
              </a:tr>
            </a:tbl>
          </a:graphicData>
        </a:graphic>
      </p:graphicFrame>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76383" y="5969271"/>
            <a:ext cx="609600" cy="609600"/>
          </a:xfrm>
          <a:prstGeom prst="rect">
            <a:avLst/>
          </a:prstGeom>
        </p:spPr>
      </p:pic>
    </p:spTree>
    <p:extLst>
      <p:ext uri="{BB962C8B-B14F-4D97-AF65-F5344CB8AC3E}">
        <p14:creationId xmlns:p14="http://schemas.microsoft.com/office/powerpoint/2010/main" val="14393251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90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5805" t="23236" r="17378" b="14706"/>
          <a:stretch/>
        </p:blipFill>
        <p:spPr>
          <a:xfrm>
            <a:off x="4015410" y="2508282"/>
            <a:ext cx="3587657" cy="1083733"/>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1507" t="11286" r="17692" b="5840"/>
          <a:stretch/>
        </p:blipFill>
        <p:spPr>
          <a:xfrm>
            <a:off x="4015408" y="947420"/>
            <a:ext cx="3587659" cy="1219200"/>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2170" t="30861" r="14355"/>
          <a:stretch/>
        </p:blipFill>
        <p:spPr>
          <a:xfrm>
            <a:off x="4015409" y="3922897"/>
            <a:ext cx="3587658" cy="1209035"/>
          </a:xfrm>
          <a:prstGeom prst="rect">
            <a:avLst/>
          </a:prstGeom>
        </p:spPr>
      </p:pic>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13331" t="14706" r="15174" b="11420"/>
          <a:stretch/>
        </p:blipFill>
        <p:spPr>
          <a:xfrm>
            <a:off x="216756" y="2510430"/>
            <a:ext cx="3452007" cy="1081585"/>
          </a:xfrm>
          <a:prstGeom prst="rect">
            <a:avLst/>
          </a:prstGeom>
        </p:spPr>
      </p:pic>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l="11895" t="26525" r="15754" b="16217"/>
          <a:stretch/>
        </p:blipFill>
        <p:spPr>
          <a:xfrm>
            <a:off x="7971277" y="2508282"/>
            <a:ext cx="3712679" cy="1083733"/>
          </a:xfrm>
          <a:prstGeom prst="rect">
            <a:avLst/>
          </a:prstGeom>
        </p:spPr>
      </p:pic>
      <p:sp>
        <p:nvSpPr>
          <p:cNvPr id="15" name="TextBox 14">
            <a:extLst>
              <a:ext uri="{FF2B5EF4-FFF2-40B4-BE49-F238E27FC236}">
                <a16:creationId xmlns:a16="http://schemas.microsoft.com/office/drawing/2014/main" id="{91F4BF13-909E-4F51-49D2-AC5CCAF75E6D}"/>
              </a:ext>
            </a:extLst>
          </p:cNvPr>
          <p:cNvSpPr txBox="1"/>
          <p:nvPr/>
        </p:nvSpPr>
        <p:spPr>
          <a:xfrm>
            <a:off x="979807" y="5325805"/>
            <a:ext cx="10557121" cy="584775"/>
          </a:xfrm>
          <a:prstGeom prst="rect">
            <a:avLst/>
          </a:prstGeom>
          <a:noFill/>
        </p:spPr>
        <p:txBody>
          <a:bodyPr wrap="none" rtlCol="0">
            <a:spAutoFit/>
          </a:bodyPr>
          <a:lstStyle/>
          <a:p>
            <a:pPr algn="ctr"/>
            <a:r>
              <a:rPr lang="en-US" sz="1600" dirty="0"/>
              <a:t>Ocular ductions are spared except for 50% restricted abduction in the left eye. </a:t>
            </a:r>
          </a:p>
          <a:p>
            <a:pPr algn="ctr"/>
            <a:r>
              <a:rPr lang="en-US" sz="1600" dirty="0"/>
              <a:t>This caused esotropia of 14 prism diopter in left gaze. She is orthotropic at the primary position and other cardinal gazes.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27328" y="5910580"/>
            <a:ext cx="609600" cy="609600"/>
          </a:xfrm>
          <a:prstGeom prst="rect">
            <a:avLst/>
          </a:prstGeom>
        </p:spPr>
      </p:pic>
    </p:spTree>
    <p:extLst>
      <p:ext uri="{BB962C8B-B14F-4D97-AF65-F5344CB8AC3E}">
        <p14:creationId xmlns:p14="http://schemas.microsoft.com/office/powerpoint/2010/main" val="10536099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4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1D66-8CEC-5013-B6D5-10A854E44B6C}"/>
              </a:ext>
            </a:extLst>
          </p:cNvPr>
          <p:cNvSpPr>
            <a:spLocks noGrp="1"/>
          </p:cNvSpPr>
          <p:nvPr>
            <p:ph type="title"/>
          </p:nvPr>
        </p:nvSpPr>
        <p:spPr/>
        <p:txBody>
          <a:bodyPr/>
          <a:lstStyle/>
          <a:p>
            <a:pPr algn="ctr"/>
            <a:r>
              <a:rPr lang="en-US" dirty="0"/>
              <a:t>Etiologies of Acquired Unilateral Abduction Deficit</a:t>
            </a:r>
          </a:p>
        </p:txBody>
      </p:sp>
      <p:graphicFrame>
        <p:nvGraphicFramePr>
          <p:cNvPr id="4" name="Content Placeholder 3">
            <a:extLst>
              <a:ext uri="{FF2B5EF4-FFF2-40B4-BE49-F238E27FC236}">
                <a16:creationId xmlns:a16="http://schemas.microsoft.com/office/drawing/2014/main" id="{BA2B62D7-ED42-FDBC-4E53-A8EA8664CA67}"/>
              </a:ext>
            </a:extLst>
          </p:cNvPr>
          <p:cNvGraphicFramePr>
            <a:graphicFrameLocks noGrp="1"/>
          </p:cNvGraphicFramePr>
          <p:nvPr>
            <p:ph idx="1"/>
          </p:nvPr>
        </p:nvGraphicFramePr>
        <p:xfrm>
          <a:off x="194310" y="1771650"/>
          <a:ext cx="11727180" cy="47212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876384" y="5764764"/>
            <a:ext cx="609600" cy="609600"/>
          </a:xfrm>
          <a:prstGeom prst="rect">
            <a:avLst/>
          </a:prstGeom>
        </p:spPr>
      </p:pic>
    </p:spTree>
    <p:extLst>
      <p:ext uri="{BB962C8B-B14F-4D97-AF65-F5344CB8AC3E}">
        <p14:creationId xmlns:p14="http://schemas.microsoft.com/office/powerpoint/2010/main" val="2003171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3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C6A1-66E3-3A4F-A168-6A5FB3E79568}"/>
              </a:ext>
            </a:extLst>
          </p:cNvPr>
          <p:cNvSpPr>
            <a:spLocks noGrp="1"/>
          </p:cNvSpPr>
          <p:nvPr>
            <p:ph type="title"/>
          </p:nvPr>
        </p:nvSpPr>
        <p:spPr/>
        <p:txBody>
          <a:bodyPr/>
          <a:lstStyle/>
          <a:p>
            <a:r>
              <a:rPr lang="en-US" dirty="0"/>
              <a:t>Decreased Abduction</a:t>
            </a:r>
          </a:p>
        </p:txBody>
      </p:sp>
      <p:sp>
        <p:nvSpPr>
          <p:cNvPr id="3" name="Content Placeholder 2">
            <a:extLst>
              <a:ext uri="{FF2B5EF4-FFF2-40B4-BE49-F238E27FC236}">
                <a16:creationId xmlns:a16="http://schemas.microsoft.com/office/drawing/2014/main" id="{72AD84F0-28F9-DA41-83B0-4A087E4587EE}"/>
              </a:ext>
            </a:extLst>
          </p:cNvPr>
          <p:cNvSpPr>
            <a:spLocks noGrp="1"/>
          </p:cNvSpPr>
          <p:nvPr>
            <p:ph idx="1"/>
          </p:nvPr>
        </p:nvSpPr>
        <p:spPr/>
        <p:txBody>
          <a:bodyPr/>
          <a:lstStyle/>
          <a:p>
            <a:r>
              <a:rPr lang="en-US" dirty="0"/>
              <a:t>What office maneuver can we perform to narrow our differential diagnosis?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37641" y="5506278"/>
            <a:ext cx="609600" cy="609600"/>
          </a:xfrm>
          <a:prstGeom prst="rect">
            <a:avLst/>
          </a:prstGeom>
        </p:spPr>
      </p:pic>
    </p:spTree>
    <p:extLst>
      <p:ext uri="{BB962C8B-B14F-4D97-AF65-F5344CB8AC3E}">
        <p14:creationId xmlns:p14="http://schemas.microsoft.com/office/powerpoint/2010/main" val="30150393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4D81926-D35D-71EB-7F40-982F556CEF01}"/>
              </a:ext>
            </a:extLst>
          </p:cNvPr>
          <p:cNvSpPr txBox="1">
            <a:spLocks/>
          </p:cNvSpPr>
          <p:nvPr/>
        </p:nvSpPr>
        <p:spPr>
          <a:xfrm>
            <a:off x="415290" y="1216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Forced Duction Test (FDT)</a:t>
            </a:r>
          </a:p>
        </p:txBody>
      </p:sp>
      <p:pic>
        <p:nvPicPr>
          <p:cNvPr id="9" name="Picture 8">
            <a:extLst>
              <a:ext uri="{FF2B5EF4-FFF2-40B4-BE49-F238E27FC236}">
                <a16:creationId xmlns:a16="http://schemas.microsoft.com/office/drawing/2014/main" id="{6D09A9C5-997A-59D8-1CFF-A5600F11B26F}"/>
              </a:ext>
            </a:extLst>
          </p:cNvPr>
          <p:cNvPicPr>
            <a:picLocks noChangeAspect="1"/>
          </p:cNvPicPr>
          <p:nvPr/>
        </p:nvPicPr>
        <p:blipFill>
          <a:blip r:embed="rId4"/>
          <a:stretch>
            <a:fillRect/>
          </a:stretch>
        </p:blipFill>
        <p:spPr>
          <a:xfrm>
            <a:off x="415290" y="1131260"/>
            <a:ext cx="4109720" cy="5045703"/>
          </a:xfrm>
          <a:prstGeom prst="rect">
            <a:avLst/>
          </a:prstGeom>
        </p:spPr>
      </p:pic>
      <p:sp>
        <p:nvSpPr>
          <p:cNvPr id="10" name="Content Placeholder 2">
            <a:extLst>
              <a:ext uri="{FF2B5EF4-FFF2-40B4-BE49-F238E27FC236}">
                <a16:creationId xmlns:a16="http://schemas.microsoft.com/office/drawing/2014/main" id="{76B39677-E0E8-C0FD-C672-51932EA410A1}"/>
              </a:ext>
            </a:extLst>
          </p:cNvPr>
          <p:cNvSpPr txBox="1">
            <a:spLocks/>
          </p:cNvSpPr>
          <p:nvPr/>
        </p:nvSpPr>
        <p:spPr>
          <a:xfrm>
            <a:off x="4867910" y="1253331"/>
            <a:ext cx="640588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Forced Duction Test (FDT) is helpful to distinguish restrictive from paralytic strabismus.</a:t>
            </a:r>
          </a:p>
          <a:p>
            <a:r>
              <a:rPr lang="en-US" dirty="0"/>
              <a:t>After the eye surface is anesthetized with a Proparacaine drop, the conjunctiva is grasped with forceps to pull the eye into the desired direction (abduction in this case). If resistance against the movement is noted, that is consistent with a restrictive process. </a:t>
            </a:r>
          </a:p>
        </p:txBody>
      </p:sp>
      <p:sp>
        <p:nvSpPr>
          <p:cNvPr id="14" name="Rectangle 13">
            <a:extLst>
              <a:ext uri="{FF2B5EF4-FFF2-40B4-BE49-F238E27FC236}">
                <a16:creationId xmlns:a16="http://schemas.microsoft.com/office/drawing/2014/main" id="{EBA128D5-8064-3BE0-4E38-346ECDAEF66A}"/>
              </a:ext>
            </a:extLst>
          </p:cNvPr>
          <p:cNvSpPr/>
          <p:nvPr/>
        </p:nvSpPr>
        <p:spPr>
          <a:xfrm>
            <a:off x="5022850" y="5259063"/>
            <a:ext cx="6096000" cy="1477328"/>
          </a:xfrm>
          <a:prstGeom prst="rect">
            <a:avLst/>
          </a:prstGeom>
        </p:spPr>
        <p:txBody>
          <a:bodyPr>
            <a:spAutoFit/>
          </a:bodyPr>
          <a:lstStyle/>
          <a:p>
            <a:pPr algn="just"/>
            <a:r>
              <a:rPr lang="en-US" dirty="0"/>
              <a:t>Photo obtained from </a:t>
            </a:r>
            <a:r>
              <a:rPr lang="en-US" dirty="0" err="1"/>
              <a:t>Helveston</a:t>
            </a:r>
            <a:r>
              <a:rPr lang="en-US" dirty="0"/>
              <a:t> E. Surgical management of strabismus. Fifth Edition. 2006; Page 96. Online accessible via https://</a:t>
            </a:r>
            <a:r>
              <a:rPr lang="en-US" dirty="0" err="1"/>
              <a:t>flaumresident.com</a:t>
            </a:r>
            <a:r>
              <a:rPr lang="en-US" dirty="0"/>
              <a:t>/wp-content/uploads/2021/02/Surgical-Management-of-Strabismus-A-Practical-and-Updated-Approach.pdf</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2030" y="5604669"/>
            <a:ext cx="609600" cy="609600"/>
          </a:xfrm>
          <a:prstGeom prst="rect">
            <a:avLst/>
          </a:prstGeom>
        </p:spPr>
      </p:pic>
    </p:spTree>
    <p:extLst>
      <p:ext uri="{BB962C8B-B14F-4D97-AF65-F5344CB8AC3E}">
        <p14:creationId xmlns:p14="http://schemas.microsoft.com/office/powerpoint/2010/main" val="28361774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1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Forced Duction Test (FDT)</a:t>
            </a:r>
          </a:p>
        </p:txBody>
      </p:sp>
      <p:sp>
        <p:nvSpPr>
          <p:cNvPr id="3" name="Content Placeholder 2"/>
          <p:cNvSpPr>
            <a:spLocks noGrp="1"/>
          </p:cNvSpPr>
          <p:nvPr>
            <p:ph idx="1"/>
          </p:nvPr>
        </p:nvSpPr>
        <p:spPr>
          <a:xfrm>
            <a:off x="838200" y="1825625"/>
            <a:ext cx="8762999" cy="4351338"/>
          </a:xfrm>
        </p:spPr>
        <p:txBody>
          <a:bodyPr/>
          <a:lstStyle/>
          <a:p>
            <a:r>
              <a:rPr lang="en-US" dirty="0"/>
              <a:t>The FDT was performed in this patient and showed resistance to abduction in the left eye.</a:t>
            </a:r>
          </a:p>
          <a:p>
            <a:r>
              <a:rPr lang="en-US" dirty="0"/>
              <a:t>This suggests a restrictive process in the medial aspect of the orbit (including the medial rectus muscle).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39061" y="5428861"/>
            <a:ext cx="609600" cy="609600"/>
          </a:xfrm>
          <a:prstGeom prst="rect">
            <a:avLst/>
          </a:prstGeom>
        </p:spPr>
      </p:pic>
    </p:spTree>
    <p:extLst>
      <p:ext uri="{BB962C8B-B14F-4D97-AF65-F5344CB8AC3E}">
        <p14:creationId xmlns:p14="http://schemas.microsoft.com/office/powerpoint/2010/main" val="17046937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4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E7B4-0EB0-5CC2-3396-AA8A861B6734}"/>
              </a:ext>
            </a:extLst>
          </p:cNvPr>
          <p:cNvSpPr>
            <a:spLocks noGrp="1"/>
          </p:cNvSpPr>
          <p:nvPr>
            <p:ph type="title"/>
          </p:nvPr>
        </p:nvSpPr>
        <p:spPr/>
        <p:txBody>
          <a:bodyPr>
            <a:normAutofit/>
          </a:bodyPr>
          <a:lstStyle/>
          <a:p>
            <a:pPr algn="ctr"/>
            <a:r>
              <a:rPr lang="en-US" sz="4000" dirty="0"/>
              <a:t>Summary of Findings ---&gt; Localization</a:t>
            </a:r>
          </a:p>
        </p:txBody>
      </p:sp>
      <p:sp>
        <p:nvSpPr>
          <p:cNvPr id="3" name="Content Placeholder 2">
            <a:extLst>
              <a:ext uri="{FF2B5EF4-FFF2-40B4-BE49-F238E27FC236}">
                <a16:creationId xmlns:a16="http://schemas.microsoft.com/office/drawing/2014/main" id="{D2765DEF-BC03-13AC-061D-FB0C7AC36DC0}"/>
              </a:ext>
            </a:extLst>
          </p:cNvPr>
          <p:cNvSpPr>
            <a:spLocks noGrp="1"/>
          </p:cNvSpPr>
          <p:nvPr>
            <p:ph idx="1"/>
          </p:nvPr>
        </p:nvSpPr>
        <p:spPr/>
        <p:txBody>
          <a:bodyPr>
            <a:normAutofit fontScale="92500" lnSpcReduction="20000"/>
          </a:bodyPr>
          <a:lstStyle/>
          <a:p>
            <a:endParaRPr lang="en-US" dirty="0"/>
          </a:p>
          <a:p>
            <a:r>
              <a:rPr lang="en-US" dirty="0"/>
              <a:t>So far, our patient showed limited abduction and positive FDT that suggests a restrictive process. </a:t>
            </a:r>
          </a:p>
          <a:p>
            <a:r>
              <a:rPr lang="en-US" dirty="0"/>
              <a:t>This localizes the problem to </a:t>
            </a:r>
            <a:r>
              <a:rPr lang="en-US" dirty="0">
                <a:solidFill>
                  <a:srgbClr val="FF0000"/>
                </a:solidFill>
              </a:rPr>
              <a:t>orbit</a:t>
            </a:r>
            <a:r>
              <a:rPr lang="en-US" dirty="0"/>
              <a:t> (including extraocular muscles).</a:t>
            </a:r>
          </a:p>
          <a:p>
            <a:endParaRPr lang="en-US" dirty="0"/>
          </a:p>
          <a:p>
            <a:pPr marL="0" indent="0" algn="ctr">
              <a:buNone/>
            </a:pPr>
            <a:r>
              <a:rPr lang="en-US" dirty="0"/>
              <a:t>What orbital findings did we have in this patient?</a:t>
            </a:r>
          </a:p>
          <a:p>
            <a:pPr marL="0" indent="0" algn="ctr">
              <a:buNone/>
            </a:pPr>
            <a:endParaRPr lang="en-US" dirty="0"/>
          </a:p>
          <a:p>
            <a:pPr marL="0" indent="0" algn="ctr">
              <a:buNone/>
            </a:pPr>
            <a:r>
              <a:rPr lang="en-US" dirty="0">
                <a:solidFill>
                  <a:srgbClr val="C00000"/>
                </a:solidFill>
              </a:rPr>
              <a:t>2 mm enophthalmos</a:t>
            </a:r>
            <a:r>
              <a:rPr lang="en-US" dirty="0"/>
              <a:t> was evident in </a:t>
            </a:r>
            <a:r>
              <a:rPr lang="en-US" dirty="0" err="1"/>
              <a:t>exophthalmometry</a:t>
            </a:r>
            <a:r>
              <a:rPr lang="en-US" dirty="0"/>
              <a:t> (see slide 6)</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4200" y="5506278"/>
            <a:ext cx="609600" cy="609600"/>
          </a:xfrm>
          <a:prstGeom prst="rect">
            <a:avLst/>
          </a:prstGeom>
        </p:spPr>
      </p:pic>
    </p:spTree>
    <p:extLst>
      <p:ext uri="{BB962C8B-B14F-4D97-AF65-F5344CB8AC3E}">
        <p14:creationId xmlns:p14="http://schemas.microsoft.com/office/powerpoint/2010/main" val="135036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1727" fill="hold"/>
                                        <p:tgtEl>
                                          <p:spTgt spid="4"/>
                                        </p:tgtEl>
                                      </p:cBhvr>
                                    </p:cmd>
                                  </p:childTnLst>
                                </p:cTn>
                              </p:par>
                            </p:childTnLst>
                          </p:cTn>
                        </p:par>
                      </p:childTnLst>
                    </p:cTn>
                  </p:par>
                </p:childTnLst>
              </p:cTn>
              <p:nextCondLst>
                <p:cond evt="onClick" delay="0">
                  <p:tgtEl>
                    <p:spTgt spid="4"/>
                  </p:tgtEl>
                </p:cond>
              </p:nextCondLst>
            </p:seq>
            <p:audio>
              <p:cMediaNode vol="80000">
                <p:cTn id="24"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 y="433705"/>
            <a:ext cx="10515600" cy="1325563"/>
          </a:xfrm>
        </p:spPr>
        <p:txBody>
          <a:bodyPr/>
          <a:lstStyle/>
          <a:p>
            <a:r>
              <a:rPr lang="en-US" dirty="0" err="1"/>
              <a:t>Exophthalmometry</a:t>
            </a:r>
            <a:endParaRPr lang="en-US" dirty="0"/>
          </a:p>
        </p:txBody>
      </p:sp>
      <p:sp>
        <p:nvSpPr>
          <p:cNvPr id="9" name="Content Placeholder 2">
            <a:extLst>
              <a:ext uri="{FF2B5EF4-FFF2-40B4-BE49-F238E27FC236}">
                <a16:creationId xmlns:a16="http://schemas.microsoft.com/office/drawing/2014/main" id="{952EE04A-FF23-BD9B-A884-DC53840A5C49}"/>
              </a:ext>
            </a:extLst>
          </p:cNvPr>
          <p:cNvSpPr txBox="1">
            <a:spLocks/>
          </p:cNvSpPr>
          <p:nvPr/>
        </p:nvSpPr>
        <p:spPr>
          <a:xfrm>
            <a:off x="255269" y="2092814"/>
            <a:ext cx="1068982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This test was performed with Hertel </a:t>
            </a:r>
            <a:r>
              <a:rPr lang="en-US" dirty="0" err="1"/>
              <a:t>Exophthalmometer</a:t>
            </a:r>
            <a:r>
              <a:rPr lang="en-US" dirty="0"/>
              <a:t> that measures the distance between the corneal apex and the lateral canthus</a:t>
            </a:r>
          </a:p>
          <a:p>
            <a:pPr lvl="1"/>
            <a:r>
              <a:rPr lang="en-US" dirty="0"/>
              <a:t>Results: OD 17 mm Vs. OS 15 mm</a:t>
            </a:r>
          </a:p>
          <a:p>
            <a:r>
              <a:rPr lang="en-US" dirty="0"/>
              <a:t>Looking from below or above can also help recognize the subtle difference in proptosis between two eyes</a:t>
            </a:r>
          </a:p>
          <a:p>
            <a:r>
              <a:rPr lang="en-US" dirty="0"/>
              <a:t>Inter-eye difference </a:t>
            </a:r>
            <a:r>
              <a:rPr lang="en-US" u="sng" dirty="0"/>
              <a:t>&gt;</a:t>
            </a:r>
            <a:r>
              <a:rPr lang="en-US" dirty="0"/>
              <a:t>2 mm is considered significant</a:t>
            </a:r>
          </a:p>
          <a:p>
            <a:r>
              <a:rPr lang="en-US" dirty="0"/>
              <a:t>Is this a right eye proptosis or left eye enophthalmos?</a:t>
            </a:r>
          </a:p>
          <a:p>
            <a:pPr lvl="1"/>
            <a:r>
              <a:rPr lang="en-US" dirty="0"/>
              <a:t>Since the ocular restriction is evident in the left, this result is consistent with enophthalmos of the left eye. </a:t>
            </a:r>
          </a:p>
          <a:p>
            <a:endParaRPr lang="en-US" dirty="0"/>
          </a:p>
        </p:txBody>
      </p:sp>
      <p:pic>
        <p:nvPicPr>
          <p:cNvPr id="12" name="Picture 11">
            <a:extLst>
              <a:ext uri="{FF2B5EF4-FFF2-40B4-BE49-F238E27FC236}">
                <a16:creationId xmlns:a16="http://schemas.microsoft.com/office/drawing/2014/main" id="{DEF61405-5CE3-9F01-5D29-5F6B9419849E}"/>
              </a:ext>
            </a:extLst>
          </p:cNvPr>
          <p:cNvPicPr>
            <a:picLocks noChangeAspect="1"/>
          </p:cNvPicPr>
          <p:nvPr/>
        </p:nvPicPr>
        <p:blipFill rotWithShape="1">
          <a:blip r:embed="rId4">
            <a:extLst>
              <a:ext uri="{28A0092B-C50C-407E-A947-70E740481C1C}">
                <a14:useLocalDpi xmlns:a14="http://schemas.microsoft.com/office/drawing/2010/main" val="0"/>
              </a:ext>
            </a:extLst>
          </a:blip>
          <a:srcRect l="45942" t="39807" r="30000" b="42222"/>
          <a:stretch/>
        </p:blipFill>
        <p:spPr>
          <a:xfrm>
            <a:off x="7813964" y="160545"/>
            <a:ext cx="3368194" cy="1886999"/>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66851" y="5668617"/>
            <a:ext cx="609600" cy="609600"/>
          </a:xfrm>
          <a:prstGeom prst="rect">
            <a:avLst/>
          </a:prstGeom>
        </p:spPr>
      </p:pic>
    </p:spTree>
    <p:extLst>
      <p:ext uri="{BB962C8B-B14F-4D97-AF65-F5344CB8AC3E}">
        <p14:creationId xmlns:p14="http://schemas.microsoft.com/office/powerpoint/2010/main" val="5875673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9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E5F1-ABA8-1E31-03BE-2D56FA9ECFF6}"/>
              </a:ext>
            </a:extLst>
          </p:cNvPr>
          <p:cNvSpPr>
            <a:spLocks noGrp="1"/>
          </p:cNvSpPr>
          <p:nvPr>
            <p:ph type="title"/>
          </p:nvPr>
        </p:nvSpPr>
        <p:spPr>
          <a:xfrm>
            <a:off x="838200" y="147955"/>
            <a:ext cx="10515600" cy="1325563"/>
          </a:xfrm>
        </p:spPr>
        <p:txBody>
          <a:bodyPr/>
          <a:lstStyle/>
          <a:p>
            <a:pPr algn="ctr"/>
            <a:r>
              <a:rPr lang="en-US" dirty="0"/>
              <a:t>The common causes of Enophthalmos</a:t>
            </a:r>
          </a:p>
        </p:txBody>
      </p:sp>
      <p:graphicFrame>
        <p:nvGraphicFramePr>
          <p:cNvPr id="4" name="Content Placeholder 3">
            <a:extLst>
              <a:ext uri="{FF2B5EF4-FFF2-40B4-BE49-F238E27FC236}">
                <a16:creationId xmlns:a16="http://schemas.microsoft.com/office/drawing/2014/main" id="{76A2B447-B7B3-408E-D255-B4BE1A318E53}"/>
              </a:ext>
            </a:extLst>
          </p:cNvPr>
          <p:cNvGraphicFramePr>
            <a:graphicFrameLocks noGrp="1"/>
          </p:cNvGraphicFramePr>
          <p:nvPr>
            <p:ph idx="1"/>
            <p:extLst>
              <p:ext uri="{D42A27DB-BD31-4B8C-83A1-F6EECF244321}">
                <p14:modId xmlns:p14="http://schemas.microsoft.com/office/powerpoint/2010/main" val="579145761"/>
              </p:ext>
            </p:extLst>
          </p:nvPr>
        </p:nvGraphicFramePr>
        <p:xfrm>
          <a:off x="495300" y="1303020"/>
          <a:ext cx="11014710" cy="55549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900410" y="5724525"/>
            <a:ext cx="609600" cy="609600"/>
          </a:xfrm>
          <a:prstGeom prst="rect">
            <a:avLst/>
          </a:prstGeom>
        </p:spPr>
      </p:pic>
    </p:spTree>
    <p:extLst>
      <p:ext uri="{BB962C8B-B14F-4D97-AF65-F5344CB8AC3E}">
        <p14:creationId xmlns:p14="http://schemas.microsoft.com/office/powerpoint/2010/main" val="881986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0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150"/>
            <a:ext cx="10515600" cy="1325563"/>
          </a:xfrm>
        </p:spPr>
        <p:txBody>
          <a:bodyPr>
            <a:normAutofit/>
          </a:bodyPr>
          <a:lstStyle/>
          <a:p>
            <a:r>
              <a:rPr lang="en-US" sz="4000" dirty="0"/>
              <a:t>Next step: MRI of the orbits with/without contrast</a:t>
            </a:r>
          </a:p>
        </p:txBody>
      </p:sp>
      <p:pic>
        <p:nvPicPr>
          <p:cNvPr id="4" name="Content Placeholder 3"/>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18379" y="1368955"/>
            <a:ext cx="4848880" cy="3970332"/>
          </a:xfrm>
          <a:prstGeom prst="rect">
            <a:avLst/>
          </a:prstGeom>
          <a:noFill/>
          <a:ln>
            <a:noFill/>
          </a:ln>
        </p:spPr>
      </p:pic>
      <p:pic>
        <p:nvPicPr>
          <p:cNvPr id="5" name="Picture 4">
            <a:extLst>
              <a:ext uri="{FF2B5EF4-FFF2-40B4-BE49-F238E27FC236}">
                <a16:creationId xmlns:a16="http://schemas.microsoft.com/office/drawing/2014/main" id="{1F587D7D-EAEE-1D45-8D7F-0AA5632786A4}"/>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94401" y="1368955"/>
            <a:ext cx="5579220" cy="3970332"/>
          </a:xfrm>
          <a:prstGeom prst="rect">
            <a:avLst/>
          </a:prstGeom>
          <a:noFill/>
          <a:ln>
            <a:noFill/>
          </a:ln>
        </p:spPr>
      </p:pic>
      <p:sp>
        <p:nvSpPr>
          <p:cNvPr id="3" name="TextBox 2">
            <a:extLst>
              <a:ext uri="{FF2B5EF4-FFF2-40B4-BE49-F238E27FC236}">
                <a16:creationId xmlns:a16="http://schemas.microsoft.com/office/drawing/2014/main" id="{0642CFFF-0B91-3C40-B773-AC2C31EB7EF2}"/>
              </a:ext>
            </a:extLst>
          </p:cNvPr>
          <p:cNvSpPr txBox="1"/>
          <p:nvPr/>
        </p:nvSpPr>
        <p:spPr>
          <a:xfrm>
            <a:off x="618379" y="5503333"/>
            <a:ext cx="10955242" cy="1200329"/>
          </a:xfrm>
          <a:prstGeom prst="rect">
            <a:avLst/>
          </a:prstGeom>
          <a:noFill/>
        </p:spPr>
        <p:txBody>
          <a:bodyPr wrap="square" rtlCol="0">
            <a:spAutoFit/>
          </a:bodyPr>
          <a:lstStyle/>
          <a:p>
            <a:r>
              <a:rPr lang="en-US" dirty="0"/>
              <a:t>Orbital MRI, Post-gadolinium T-1 fat suppressed scans (left: axial and right: coronal view). Abnormal soft tissue density with enhancement in the inferior and medial rectus muscles. This also extended to and partially encased the optic nerves.</a:t>
            </a:r>
          </a:p>
          <a:p>
            <a:endParaRPr lang="en-US" dirty="0"/>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800" y="5903562"/>
            <a:ext cx="609600" cy="609600"/>
          </a:xfrm>
          <a:prstGeom prst="rect">
            <a:avLst/>
          </a:prstGeom>
        </p:spPr>
      </p:pic>
    </p:spTree>
    <p:extLst>
      <p:ext uri="{BB962C8B-B14F-4D97-AF65-F5344CB8AC3E}">
        <p14:creationId xmlns:p14="http://schemas.microsoft.com/office/powerpoint/2010/main" val="18542778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79"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9CB06-2FAA-781F-1383-0BBFD8FADB3A}"/>
              </a:ext>
            </a:extLst>
          </p:cNvPr>
          <p:cNvSpPr>
            <a:spLocks noGrp="1"/>
          </p:cNvSpPr>
          <p:nvPr>
            <p:ph type="title"/>
          </p:nvPr>
        </p:nvSpPr>
        <p:spPr/>
        <p:txBody>
          <a:bodyPr>
            <a:normAutofit/>
          </a:bodyPr>
          <a:lstStyle/>
          <a:p>
            <a:r>
              <a:rPr lang="en-US" sz="4000" dirty="0"/>
              <a:t>Differential Diagnoses of Orbital Infiltrative lesions</a:t>
            </a:r>
          </a:p>
        </p:txBody>
      </p:sp>
      <p:sp>
        <p:nvSpPr>
          <p:cNvPr id="3" name="Content Placeholder 2">
            <a:extLst>
              <a:ext uri="{FF2B5EF4-FFF2-40B4-BE49-F238E27FC236}">
                <a16:creationId xmlns:a16="http://schemas.microsoft.com/office/drawing/2014/main" id="{D42BD5DC-BBEB-F568-5A83-90A71DB24C7B}"/>
              </a:ext>
            </a:extLst>
          </p:cNvPr>
          <p:cNvSpPr>
            <a:spLocks noGrp="1"/>
          </p:cNvSpPr>
          <p:nvPr>
            <p:ph idx="1"/>
          </p:nvPr>
        </p:nvSpPr>
        <p:spPr/>
        <p:txBody>
          <a:bodyPr>
            <a:normAutofit fontScale="85000" lnSpcReduction="20000"/>
          </a:bodyPr>
          <a:lstStyle/>
          <a:p>
            <a:r>
              <a:rPr lang="en-US" dirty="0"/>
              <a:t>Orbital Inflammations</a:t>
            </a:r>
          </a:p>
          <a:p>
            <a:pPr lvl="1"/>
            <a:r>
              <a:rPr lang="en-US" dirty="0"/>
              <a:t>While the orbital inflammations including nonspecific orbital inflammation (NSOI) can have similar radiologic findings, they typically present with pain and proptosis, which were absent in our patient. </a:t>
            </a:r>
          </a:p>
          <a:p>
            <a:pPr lvl="1"/>
            <a:r>
              <a:rPr lang="en-US" dirty="0"/>
              <a:t>Patient’s work ups including blood cell count, metabolic panel, thyroid function tests and antibodies, </a:t>
            </a:r>
            <a:r>
              <a:rPr lang="en-US" dirty="0" err="1"/>
              <a:t>Quantiferon</a:t>
            </a:r>
            <a:r>
              <a:rPr lang="en-US" dirty="0"/>
              <a:t> gold test, and IgG4 all in the normal range. </a:t>
            </a:r>
          </a:p>
          <a:p>
            <a:pPr lvl="1"/>
            <a:endParaRPr lang="en-US" dirty="0"/>
          </a:p>
          <a:p>
            <a:endParaRPr lang="en-US" dirty="0"/>
          </a:p>
          <a:p>
            <a:r>
              <a:rPr lang="en-US" dirty="0"/>
              <a:t>Orbital Tumors</a:t>
            </a:r>
          </a:p>
          <a:p>
            <a:pPr lvl="1"/>
            <a:endParaRPr lang="en-US" dirty="0"/>
          </a:p>
          <a:p>
            <a:pPr lvl="1"/>
            <a:r>
              <a:rPr lang="en-US" dirty="0"/>
              <a:t>Lymphomas: Also, usually cause proptosis</a:t>
            </a:r>
          </a:p>
          <a:p>
            <a:pPr lvl="1"/>
            <a:r>
              <a:rPr lang="en-US" dirty="0"/>
              <a:t>Metastatic tumors: Breast cancer is known to cause enophthalmos in some cases (also prostate cancer in men)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52312" y="5506278"/>
            <a:ext cx="609600" cy="609600"/>
          </a:xfrm>
          <a:prstGeom prst="rect">
            <a:avLst/>
          </a:prstGeom>
        </p:spPr>
      </p:pic>
    </p:spTree>
    <p:extLst>
      <p:ext uri="{BB962C8B-B14F-4D97-AF65-F5344CB8AC3E}">
        <p14:creationId xmlns:p14="http://schemas.microsoft.com/office/powerpoint/2010/main" val="10629030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8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Diagnosis and Management</a:t>
            </a:r>
          </a:p>
        </p:txBody>
      </p:sp>
      <p:sp>
        <p:nvSpPr>
          <p:cNvPr id="3" name="Content Placeholder 2"/>
          <p:cNvSpPr>
            <a:spLocks noGrp="1"/>
          </p:cNvSpPr>
          <p:nvPr>
            <p:ph idx="1"/>
          </p:nvPr>
        </p:nvSpPr>
        <p:spPr/>
        <p:txBody>
          <a:bodyPr>
            <a:normAutofit lnSpcReduction="10000"/>
          </a:bodyPr>
          <a:lstStyle/>
          <a:p>
            <a:r>
              <a:rPr lang="en-US" dirty="0"/>
              <a:t>This patient was overdue for a mammogram.</a:t>
            </a:r>
          </a:p>
          <a:p>
            <a:r>
              <a:rPr lang="en-US" dirty="0"/>
              <a:t>Her mammogram was performed in the following day with abnormal results. The subsequent biopsy revealed breast adenocarcinoma.</a:t>
            </a:r>
          </a:p>
          <a:p>
            <a:r>
              <a:rPr lang="en-US" dirty="0"/>
              <a:t>PET scan demonstrated a “hot spot” consistent with distant metastasis only in the left orbit (scans are not available to the authors).</a:t>
            </a:r>
          </a:p>
          <a:p>
            <a:r>
              <a:rPr lang="en-US" dirty="0"/>
              <a:t>She was subsequently started on chemotherapy. She did not return to the follow up visits.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49000" y="5506278"/>
            <a:ext cx="609600" cy="609600"/>
          </a:xfrm>
          <a:prstGeom prst="rect">
            <a:avLst/>
          </a:prstGeom>
        </p:spPr>
      </p:pic>
    </p:spTree>
    <p:extLst>
      <p:ext uri="{BB962C8B-B14F-4D97-AF65-F5344CB8AC3E}">
        <p14:creationId xmlns:p14="http://schemas.microsoft.com/office/powerpoint/2010/main" val="9818978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9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16B3-C279-325F-2D49-B0F1B0A8C848}"/>
              </a:ext>
            </a:extLst>
          </p:cNvPr>
          <p:cNvSpPr>
            <a:spLocks noGrp="1"/>
          </p:cNvSpPr>
          <p:nvPr>
            <p:ph type="title"/>
          </p:nvPr>
        </p:nvSpPr>
        <p:spPr/>
        <p:txBody>
          <a:bodyPr/>
          <a:lstStyle/>
          <a:p>
            <a:pPr algn="ctr"/>
            <a:r>
              <a:rPr lang="en-US" dirty="0"/>
              <a:t>The most common origins of orbital metastatic tumors in adults</a:t>
            </a:r>
          </a:p>
        </p:txBody>
      </p:sp>
      <p:graphicFrame>
        <p:nvGraphicFramePr>
          <p:cNvPr id="5" name="Table 4">
            <a:extLst>
              <a:ext uri="{FF2B5EF4-FFF2-40B4-BE49-F238E27FC236}">
                <a16:creationId xmlns:a16="http://schemas.microsoft.com/office/drawing/2014/main" id="{51677CD5-213C-9B91-0B26-91AA58BF730F}"/>
              </a:ext>
            </a:extLst>
          </p:cNvPr>
          <p:cNvGraphicFramePr>
            <a:graphicFrameLocks/>
          </p:cNvGraphicFramePr>
          <p:nvPr>
            <p:extLst>
              <p:ext uri="{D42A27DB-BD31-4B8C-83A1-F6EECF244321}">
                <p14:modId xmlns:p14="http://schemas.microsoft.com/office/powerpoint/2010/main" val="2082186904"/>
              </p:ext>
            </p:extLst>
          </p:nvPr>
        </p:nvGraphicFramePr>
        <p:xfrm>
          <a:off x="1487488" y="2501900"/>
          <a:ext cx="9866312" cy="1854200"/>
        </p:xfrm>
        <a:graphic>
          <a:graphicData uri="http://schemas.openxmlformats.org/drawingml/2006/table">
            <a:tbl>
              <a:tblPr firstRow="1" bandRow="1">
                <a:tableStyleId>{5C22544A-7EE6-4342-B048-85BDC9FD1C3A}</a:tableStyleId>
              </a:tblPr>
              <a:tblGrid>
                <a:gridCol w="4933156">
                  <a:extLst>
                    <a:ext uri="{9D8B030D-6E8A-4147-A177-3AD203B41FA5}">
                      <a16:colId xmlns:a16="http://schemas.microsoft.com/office/drawing/2014/main" val="286649076"/>
                    </a:ext>
                  </a:extLst>
                </a:gridCol>
                <a:gridCol w="4933156">
                  <a:extLst>
                    <a:ext uri="{9D8B030D-6E8A-4147-A177-3AD203B41FA5}">
                      <a16:colId xmlns:a16="http://schemas.microsoft.com/office/drawing/2014/main" val="1750971444"/>
                    </a:ext>
                  </a:extLst>
                </a:gridCol>
              </a:tblGrid>
              <a:tr h="370840">
                <a:tc>
                  <a:txBody>
                    <a:bodyPr/>
                    <a:lstStyle/>
                    <a:p>
                      <a:r>
                        <a:rPr lang="en-US" dirty="0"/>
                        <a:t>Breast</a:t>
                      </a:r>
                    </a:p>
                  </a:txBody>
                  <a:tcPr/>
                </a:tc>
                <a:tc>
                  <a:txBody>
                    <a:bodyPr/>
                    <a:lstStyle/>
                    <a:p>
                      <a:r>
                        <a:rPr lang="en-US" dirty="0"/>
                        <a:t>28.5-58.8%</a:t>
                      </a:r>
                    </a:p>
                  </a:txBody>
                  <a:tcPr/>
                </a:tc>
                <a:extLst>
                  <a:ext uri="{0D108BD9-81ED-4DB2-BD59-A6C34878D82A}">
                    <a16:rowId xmlns:a16="http://schemas.microsoft.com/office/drawing/2014/main" val="1055437703"/>
                  </a:ext>
                </a:extLst>
              </a:tr>
              <a:tr h="370840">
                <a:tc>
                  <a:txBody>
                    <a:bodyPr/>
                    <a:lstStyle/>
                    <a:p>
                      <a:r>
                        <a:rPr lang="en-US" dirty="0"/>
                        <a:t>Lung</a:t>
                      </a:r>
                    </a:p>
                  </a:txBody>
                  <a:tcPr/>
                </a:tc>
                <a:tc>
                  <a:txBody>
                    <a:bodyPr/>
                    <a:lstStyle/>
                    <a:p>
                      <a:r>
                        <a:rPr lang="en-US" dirty="0"/>
                        <a:t>8-12%</a:t>
                      </a:r>
                    </a:p>
                  </a:txBody>
                  <a:tcPr/>
                </a:tc>
                <a:extLst>
                  <a:ext uri="{0D108BD9-81ED-4DB2-BD59-A6C34878D82A}">
                    <a16:rowId xmlns:a16="http://schemas.microsoft.com/office/drawing/2014/main" val="2580567859"/>
                  </a:ext>
                </a:extLst>
              </a:tr>
              <a:tr h="370840">
                <a:tc>
                  <a:txBody>
                    <a:bodyPr/>
                    <a:lstStyle/>
                    <a:p>
                      <a:r>
                        <a:rPr lang="en-US" dirty="0"/>
                        <a:t>Prostate</a:t>
                      </a:r>
                    </a:p>
                  </a:txBody>
                  <a:tcPr/>
                </a:tc>
                <a:tc>
                  <a:txBody>
                    <a:bodyPr/>
                    <a:lstStyle/>
                    <a:p>
                      <a:r>
                        <a:rPr lang="en-US" dirty="0"/>
                        <a:t>3-10%</a:t>
                      </a:r>
                    </a:p>
                  </a:txBody>
                  <a:tcPr/>
                </a:tc>
                <a:extLst>
                  <a:ext uri="{0D108BD9-81ED-4DB2-BD59-A6C34878D82A}">
                    <a16:rowId xmlns:a16="http://schemas.microsoft.com/office/drawing/2014/main" val="1750585436"/>
                  </a:ext>
                </a:extLst>
              </a:tr>
              <a:tr h="370840">
                <a:tc>
                  <a:txBody>
                    <a:bodyPr/>
                    <a:lstStyle/>
                    <a:p>
                      <a:r>
                        <a:rPr lang="en-US" dirty="0"/>
                        <a:t>Cutaneous melanoma</a:t>
                      </a:r>
                    </a:p>
                  </a:txBody>
                  <a:tcPr/>
                </a:tc>
                <a:tc>
                  <a:txBody>
                    <a:bodyPr/>
                    <a:lstStyle/>
                    <a:p>
                      <a:r>
                        <a:rPr lang="en-US" dirty="0"/>
                        <a:t>5.3-15%</a:t>
                      </a:r>
                    </a:p>
                  </a:txBody>
                  <a:tcPr/>
                </a:tc>
                <a:extLst>
                  <a:ext uri="{0D108BD9-81ED-4DB2-BD59-A6C34878D82A}">
                    <a16:rowId xmlns:a16="http://schemas.microsoft.com/office/drawing/2014/main" val="1628446987"/>
                  </a:ext>
                </a:extLst>
              </a:tr>
              <a:tr h="370840">
                <a:tc>
                  <a:txBody>
                    <a:bodyPr/>
                    <a:lstStyle/>
                    <a:p>
                      <a:r>
                        <a:rPr lang="en-US" dirty="0"/>
                        <a:t>Carcinoid tumors</a:t>
                      </a:r>
                    </a:p>
                  </a:txBody>
                  <a:tcPr/>
                </a:tc>
                <a:tc>
                  <a:txBody>
                    <a:bodyPr/>
                    <a:lstStyle/>
                    <a:p>
                      <a:r>
                        <a:rPr lang="en-US" dirty="0"/>
                        <a:t>4-5%</a:t>
                      </a:r>
                    </a:p>
                  </a:txBody>
                  <a:tcPr/>
                </a:tc>
                <a:extLst>
                  <a:ext uri="{0D108BD9-81ED-4DB2-BD59-A6C34878D82A}">
                    <a16:rowId xmlns:a16="http://schemas.microsoft.com/office/drawing/2014/main" val="815922267"/>
                  </a:ext>
                </a:extLst>
              </a:tr>
            </a:tbl>
          </a:graphicData>
        </a:graphic>
      </p:graphicFrame>
      <p:sp>
        <p:nvSpPr>
          <p:cNvPr id="7" name="Content Placeholder 6">
            <a:extLst>
              <a:ext uri="{FF2B5EF4-FFF2-40B4-BE49-F238E27FC236}">
                <a16:creationId xmlns:a16="http://schemas.microsoft.com/office/drawing/2014/main" id="{DDAB71A7-56C5-4BDD-D5D1-141A6D4A8266}"/>
              </a:ext>
            </a:extLst>
          </p:cNvPr>
          <p:cNvSpPr>
            <a:spLocks noGrp="1"/>
          </p:cNvSpPr>
          <p:nvPr>
            <p:ph idx="1"/>
          </p:nvPr>
        </p:nvSpPr>
        <p:spPr/>
        <p:txBody>
          <a:bodyPr/>
          <a:lstStyle/>
          <a:p>
            <a:endParaRPr lang="en-US"/>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4200" y="5707890"/>
            <a:ext cx="609600" cy="609600"/>
          </a:xfrm>
          <a:prstGeom prst="rect">
            <a:avLst/>
          </a:prstGeom>
        </p:spPr>
      </p:pic>
    </p:spTree>
    <p:extLst>
      <p:ext uri="{BB962C8B-B14F-4D97-AF65-F5344CB8AC3E}">
        <p14:creationId xmlns:p14="http://schemas.microsoft.com/office/powerpoint/2010/main" val="20573062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8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C31A-98D2-E745-4ABB-CBE7461349FE}"/>
              </a:ext>
            </a:extLst>
          </p:cNvPr>
          <p:cNvSpPr>
            <a:spLocks noGrp="1"/>
          </p:cNvSpPr>
          <p:nvPr>
            <p:ph type="title"/>
          </p:nvPr>
        </p:nvSpPr>
        <p:spPr/>
        <p:txBody>
          <a:bodyPr/>
          <a:lstStyle/>
          <a:p>
            <a:pPr algn="ctr"/>
            <a:r>
              <a:rPr lang="en-US" dirty="0"/>
              <a:t>Clinical signs/symptoms of orbital metastasis</a:t>
            </a:r>
          </a:p>
        </p:txBody>
      </p:sp>
      <p:sp>
        <p:nvSpPr>
          <p:cNvPr id="3" name="Content Placeholder 2">
            <a:extLst>
              <a:ext uri="{FF2B5EF4-FFF2-40B4-BE49-F238E27FC236}">
                <a16:creationId xmlns:a16="http://schemas.microsoft.com/office/drawing/2014/main" id="{0AF69B58-0B4C-3E98-2647-6AEEB055BCEB}"/>
              </a:ext>
            </a:extLst>
          </p:cNvPr>
          <p:cNvSpPr>
            <a:spLocks noGrp="1"/>
          </p:cNvSpPr>
          <p:nvPr>
            <p:ph idx="1"/>
          </p:nvPr>
        </p:nvSpPr>
        <p:spPr/>
        <p:txBody>
          <a:bodyPr/>
          <a:lstStyle/>
          <a:p>
            <a:pPr marL="457200" lvl="0" indent="-317500">
              <a:spcBef>
                <a:spcPts val="0"/>
              </a:spcBef>
              <a:buSzPts val="1400"/>
              <a:buChar char="-"/>
            </a:pPr>
            <a:r>
              <a:rPr lang="en-US" dirty="0"/>
              <a:t>Diplopia</a:t>
            </a:r>
          </a:p>
          <a:p>
            <a:pPr marL="457200" lvl="0" indent="-317500">
              <a:spcBef>
                <a:spcPts val="0"/>
              </a:spcBef>
              <a:buSzPts val="1400"/>
              <a:buChar char="-"/>
            </a:pPr>
            <a:r>
              <a:rPr lang="en-US" dirty="0"/>
              <a:t>Proptosis </a:t>
            </a:r>
          </a:p>
          <a:p>
            <a:pPr marL="457200" lvl="0" indent="-317500">
              <a:spcBef>
                <a:spcPts val="0"/>
              </a:spcBef>
              <a:buSzPts val="1400"/>
              <a:buChar char="-"/>
            </a:pPr>
            <a:r>
              <a:rPr lang="en-US" dirty="0"/>
              <a:t>Decreased vision</a:t>
            </a:r>
          </a:p>
          <a:p>
            <a:pPr marL="457200" lvl="0" indent="-317500">
              <a:spcBef>
                <a:spcPts val="0"/>
              </a:spcBef>
              <a:buSzPts val="1400"/>
              <a:buChar char="-"/>
            </a:pPr>
            <a:r>
              <a:rPr lang="en-US" dirty="0"/>
              <a:t>Pain</a:t>
            </a:r>
          </a:p>
          <a:p>
            <a:pPr marL="457200" lvl="0" indent="-317500">
              <a:spcBef>
                <a:spcPts val="0"/>
              </a:spcBef>
              <a:buSzPts val="1400"/>
              <a:buChar char="-"/>
            </a:pPr>
            <a:r>
              <a:rPr lang="en-US" dirty="0"/>
              <a:t>Ptosis </a:t>
            </a:r>
          </a:p>
          <a:p>
            <a:pPr marL="457200" lvl="0" indent="-317500">
              <a:spcBef>
                <a:spcPts val="0"/>
              </a:spcBef>
              <a:buSzPts val="1400"/>
              <a:buChar char="-"/>
            </a:pPr>
            <a:r>
              <a:rPr lang="en-US" dirty="0"/>
              <a:t>Chemosis</a:t>
            </a:r>
          </a:p>
          <a:p>
            <a:pPr marL="457200" lvl="0" indent="-317500">
              <a:spcBef>
                <a:spcPts val="0"/>
              </a:spcBef>
              <a:buSzPts val="1400"/>
              <a:buChar char="-"/>
            </a:pPr>
            <a:r>
              <a:rPr lang="en-US" dirty="0"/>
              <a:t>Eyelid edema</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39130" y="5506278"/>
            <a:ext cx="609600" cy="609600"/>
          </a:xfrm>
          <a:prstGeom prst="rect">
            <a:avLst/>
          </a:prstGeom>
        </p:spPr>
      </p:pic>
    </p:spTree>
    <p:extLst>
      <p:ext uri="{BB962C8B-B14F-4D97-AF65-F5344CB8AC3E}">
        <p14:creationId xmlns:p14="http://schemas.microsoft.com/office/powerpoint/2010/main" val="653605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5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1063B-443A-D663-0474-E61A062F66F2}"/>
              </a:ext>
            </a:extLst>
          </p:cNvPr>
          <p:cNvSpPr>
            <a:spLocks noGrp="1"/>
          </p:cNvSpPr>
          <p:nvPr>
            <p:ph type="title"/>
          </p:nvPr>
        </p:nvSpPr>
        <p:spPr/>
        <p:txBody>
          <a:bodyPr/>
          <a:lstStyle/>
          <a:p>
            <a:r>
              <a:rPr lang="en-US" dirty="0"/>
              <a:t>Neoplastic Involvement of Ocular Muscles</a:t>
            </a:r>
          </a:p>
        </p:txBody>
      </p:sp>
      <p:sp>
        <p:nvSpPr>
          <p:cNvPr id="3" name="Content Placeholder 2">
            <a:extLst>
              <a:ext uri="{FF2B5EF4-FFF2-40B4-BE49-F238E27FC236}">
                <a16:creationId xmlns:a16="http://schemas.microsoft.com/office/drawing/2014/main" id="{BF27B7BA-39A5-79B8-8381-3B28A29E9B29}"/>
              </a:ext>
            </a:extLst>
          </p:cNvPr>
          <p:cNvSpPr>
            <a:spLocks noGrp="1"/>
          </p:cNvSpPr>
          <p:nvPr>
            <p:ph idx="1"/>
          </p:nvPr>
        </p:nvSpPr>
        <p:spPr/>
        <p:txBody>
          <a:bodyPr/>
          <a:lstStyle/>
          <a:p>
            <a:r>
              <a:rPr lang="en-US" dirty="0"/>
              <a:t>Neoplastic involvement of the ocular muscles is rare, compared to inflammatory etiologies such as thyroid eye disease and orbital myositis. </a:t>
            </a:r>
          </a:p>
          <a:p>
            <a:r>
              <a:rPr lang="en-US" dirty="0"/>
              <a:t>Both paretic and restrictive patterns of strabismus have been reported with neoplastic infiltration of the ocular muscles. Positive forced duction in our patient suggested a restrictive process.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34650" y="5506278"/>
            <a:ext cx="609600" cy="609600"/>
          </a:xfrm>
          <a:prstGeom prst="rect">
            <a:avLst/>
          </a:prstGeom>
        </p:spPr>
      </p:pic>
    </p:spTree>
    <p:extLst>
      <p:ext uri="{BB962C8B-B14F-4D97-AF65-F5344CB8AC3E}">
        <p14:creationId xmlns:p14="http://schemas.microsoft.com/office/powerpoint/2010/main" val="24740697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1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6A22-EFC5-6A7E-A3A5-6B99E9CE91A2}"/>
              </a:ext>
            </a:extLst>
          </p:cNvPr>
          <p:cNvSpPr>
            <a:spLocks noGrp="1"/>
          </p:cNvSpPr>
          <p:nvPr>
            <p:ph type="title"/>
          </p:nvPr>
        </p:nvSpPr>
        <p:spPr/>
        <p:txBody>
          <a:bodyPr/>
          <a:lstStyle/>
          <a:p>
            <a:r>
              <a:rPr lang="en-US" dirty="0"/>
              <a:t>Neoplastic Involvement of Ocular Muscles</a:t>
            </a:r>
          </a:p>
        </p:txBody>
      </p:sp>
      <p:sp>
        <p:nvSpPr>
          <p:cNvPr id="3" name="Content Placeholder 2">
            <a:extLst>
              <a:ext uri="{FF2B5EF4-FFF2-40B4-BE49-F238E27FC236}">
                <a16:creationId xmlns:a16="http://schemas.microsoft.com/office/drawing/2014/main" id="{506BF1DA-BF2D-B7A7-74FF-56A56F1FE8D3}"/>
              </a:ext>
            </a:extLst>
          </p:cNvPr>
          <p:cNvSpPr>
            <a:spLocks noGrp="1"/>
          </p:cNvSpPr>
          <p:nvPr>
            <p:ph idx="1"/>
          </p:nvPr>
        </p:nvSpPr>
        <p:spPr/>
        <p:txBody>
          <a:bodyPr>
            <a:normAutofit fontScale="92500" lnSpcReduction="20000"/>
          </a:bodyPr>
          <a:lstStyle/>
          <a:p>
            <a:r>
              <a:rPr lang="en-US" dirty="0"/>
              <a:t>The radiographic patterns for neoplastic infiltration of the ocular muscles are variable including tendon sparing, diffuse, fusiform enlargement, etc.  </a:t>
            </a:r>
          </a:p>
          <a:p>
            <a:r>
              <a:rPr lang="en-US" dirty="0"/>
              <a:t>When the clinical suspicion of malignancy is high, a metastatic workup is warranted. This includes mammogram, CT scan of the chest, and GI and prostate evaluations. Once a primary tumor is found, its biopsy usually has a higher diagnostic yield than biopsy of the extraocular muscle. </a:t>
            </a:r>
          </a:p>
          <a:p>
            <a:r>
              <a:rPr lang="en-US" dirty="0"/>
              <a:t>Biopsy of the involved extraocular muscle may be warranted when the diagnosis is still not clear and malignancy is suspected.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7512" y="5201478"/>
            <a:ext cx="609600" cy="609600"/>
          </a:xfrm>
          <a:prstGeom prst="rect">
            <a:avLst/>
          </a:prstGeom>
        </p:spPr>
      </p:pic>
    </p:spTree>
    <p:extLst>
      <p:ext uri="{BB962C8B-B14F-4D97-AF65-F5344CB8AC3E}">
        <p14:creationId xmlns:p14="http://schemas.microsoft.com/office/powerpoint/2010/main" val="4503716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6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Orbital Metastasis from Breast Carcinoma</a:t>
            </a:r>
          </a:p>
        </p:txBody>
      </p:sp>
      <p:sp>
        <p:nvSpPr>
          <p:cNvPr id="3" name="Content Placeholder 2"/>
          <p:cNvSpPr>
            <a:spLocks noGrp="1"/>
          </p:cNvSpPr>
          <p:nvPr>
            <p:ph idx="1"/>
          </p:nvPr>
        </p:nvSpPr>
        <p:spPr/>
        <p:txBody>
          <a:bodyPr/>
          <a:lstStyle/>
          <a:p>
            <a:r>
              <a:rPr lang="en-US" dirty="0"/>
              <a:t>Most prevalent primary tumor for orbital metastasis in women, 29-60% of all orbital metastases</a:t>
            </a:r>
          </a:p>
          <a:p>
            <a:r>
              <a:rPr lang="en-US" dirty="0"/>
              <a:t>Bilateral involvement: in 20% of patients</a:t>
            </a:r>
          </a:p>
          <a:p>
            <a:r>
              <a:rPr lang="en-US" dirty="0"/>
              <a:t>Enophthalmos: in 10% of patients</a:t>
            </a:r>
          </a:p>
          <a:p>
            <a:pPr lvl="1"/>
            <a:r>
              <a:rPr lang="en-US" dirty="0"/>
              <a:t>Scirrhous infiltration, fibrosis and desmoplastic response cause tissue retraction and enophthalmos </a:t>
            </a:r>
          </a:p>
          <a:p>
            <a:r>
              <a:rPr lang="en-US" dirty="0"/>
              <a:t>It is unclear why breast carcinoma has a predilection for the orbit given the lack of lymphatics in the orbit</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7512" y="5506278"/>
            <a:ext cx="609600" cy="609600"/>
          </a:xfrm>
          <a:prstGeom prst="rect">
            <a:avLst/>
          </a:prstGeom>
        </p:spPr>
      </p:pic>
    </p:spTree>
    <p:extLst>
      <p:ext uri="{BB962C8B-B14F-4D97-AF65-F5344CB8AC3E}">
        <p14:creationId xmlns:p14="http://schemas.microsoft.com/office/powerpoint/2010/main" val="1491982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58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E89AF-D1EA-CE48-8A0F-A8DD2318D7C9}"/>
              </a:ext>
            </a:extLst>
          </p:cNvPr>
          <p:cNvSpPr>
            <a:spLocks noGrp="1"/>
          </p:cNvSpPr>
          <p:nvPr>
            <p:ph type="title"/>
          </p:nvPr>
        </p:nvSpPr>
        <p:spPr/>
        <p:txBody>
          <a:bodyPr/>
          <a:lstStyle/>
          <a:p>
            <a:r>
              <a:rPr lang="en-US" dirty="0"/>
              <a:t>Orbital Metastasis from Breast Carcinoma</a:t>
            </a:r>
          </a:p>
        </p:txBody>
      </p:sp>
      <p:pic>
        <p:nvPicPr>
          <p:cNvPr id="5" name="Content Placeholder 4">
            <a:extLst>
              <a:ext uri="{FF2B5EF4-FFF2-40B4-BE49-F238E27FC236}">
                <a16:creationId xmlns:a16="http://schemas.microsoft.com/office/drawing/2014/main" id="{E93A3C77-A279-FA41-A57A-FEDC8205277C}"/>
              </a:ext>
            </a:extLst>
          </p:cNvPr>
          <p:cNvPicPr>
            <a:picLocks noGrp="1" noChangeAspect="1"/>
          </p:cNvPicPr>
          <p:nvPr>
            <p:ph idx="1"/>
          </p:nvPr>
        </p:nvPicPr>
        <p:blipFill>
          <a:blip r:embed="rId4"/>
          <a:stretch>
            <a:fillRect/>
          </a:stretch>
        </p:blipFill>
        <p:spPr>
          <a:xfrm>
            <a:off x="838200" y="1690688"/>
            <a:ext cx="5777338" cy="4351338"/>
          </a:xfrm>
          <a:prstGeom prst="rect">
            <a:avLst/>
          </a:prstGeom>
        </p:spPr>
      </p:pic>
      <p:sp>
        <p:nvSpPr>
          <p:cNvPr id="6" name="Rectangle 5">
            <a:extLst>
              <a:ext uri="{FF2B5EF4-FFF2-40B4-BE49-F238E27FC236}">
                <a16:creationId xmlns:a16="http://schemas.microsoft.com/office/drawing/2014/main" id="{BAC66B57-073C-D64B-9508-604438D65312}"/>
              </a:ext>
            </a:extLst>
          </p:cNvPr>
          <p:cNvSpPr/>
          <p:nvPr/>
        </p:nvSpPr>
        <p:spPr>
          <a:xfrm>
            <a:off x="838200" y="6042026"/>
            <a:ext cx="6096000" cy="646331"/>
          </a:xfrm>
          <a:prstGeom prst="rect">
            <a:avLst/>
          </a:prstGeom>
        </p:spPr>
        <p:txBody>
          <a:bodyPr>
            <a:spAutoFit/>
          </a:bodyPr>
          <a:lstStyle/>
          <a:p>
            <a:r>
              <a:rPr lang="en-US" sz="1200" i="1" dirty="0">
                <a:solidFill>
                  <a:srgbClr val="000000"/>
                </a:solidFill>
              </a:rPr>
              <a:t>Breast carcinoma metastatic to the orbit</a:t>
            </a:r>
            <a:r>
              <a:rPr lang="en-US" sz="1200" dirty="0">
                <a:solidFill>
                  <a:srgbClr val="000000"/>
                </a:solidFill>
              </a:rPr>
              <a:t>. </a:t>
            </a:r>
            <a:r>
              <a:rPr lang="en-US" sz="1200" dirty="0" err="1">
                <a:solidFill>
                  <a:srgbClr val="000000"/>
                </a:solidFill>
              </a:rPr>
              <a:t>EyeWiki</a:t>
            </a:r>
            <a:r>
              <a:rPr lang="en-US" sz="1200" dirty="0">
                <a:solidFill>
                  <a:srgbClr val="000000"/>
                </a:solidFill>
              </a:rPr>
              <a:t>. (2021, October 17). Retrieved November 1, 2021, from https://</a:t>
            </a:r>
            <a:r>
              <a:rPr lang="en-US" sz="1200" dirty="0" err="1">
                <a:solidFill>
                  <a:srgbClr val="000000"/>
                </a:solidFill>
              </a:rPr>
              <a:t>eyewiki.aao.org</a:t>
            </a:r>
            <a:r>
              <a:rPr lang="en-US" sz="1200" dirty="0">
                <a:solidFill>
                  <a:srgbClr val="000000"/>
                </a:solidFill>
              </a:rPr>
              <a:t>/Breast_Carcinoma_Metastatic_to_the_Orbit#cite_note-wickremasinghe11-11. </a:t>
            </a:r>
            <a:endParaRPr lang="en-US" sz="1200" b="0" i="0" u="none" strike="noStrike" dirty="0">
              <a:solidFill>
                <a:srgbClr val="000000"/>
              </a:solidFill>
              <a:effectLst/>
            </a:endParaRPr>
          </a:p>
        </p:txBody>
      </p:sp>
      <p:sp>
        <p:nvSpPr>
          <p:cNvPr id="7" name="TextBox 6">
            <a:extLst>
              <a:ext uri="{FF2B5EF4-FFF2-40B4-BE49-F238E27FC236}">
                <a16:creationId xmlns:a16="http://schemas.microsoft.com/office/drawing/2014/main" id="{8F3F7C02-F8AA-A140-902F-474C0889059C}"/>
              </a:ext>
            </a:extLst>
          </p:cNvPr>
          <p:cNvSpPr txBox="1"/>
          <p:nvPr/>
        </p:nvSpPr>
        <p:spPr>
          <a:xfrm>
            <a:off x="6824564" y="3266192"/>
            <a:ext cx="432020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H&amp;E staining of an orbital breast carcinoma metastasis demonstrating strands of neoplastic cells, ductile differentiation, and fibrotic stroma</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87075" y="5498217"/>
            <a:ext cx="609600" cy="609600"/>
          </a:xfrm>
          <a:prstGeom prst="rect">
            <a:avLst/>
          </a:prstGeom>
        </p:spPr>
      </p:pic>
    </p:spTree>
    <p:extLst>
      <p:ext uri="{BB962C8B-B14F-4D97-AF65-F5344CB8AC3E}">
        <p14:creationId xmlns:p14="http://schemas.microsoft.com/office/powerpoint/2010/main" val="18832083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0B918-72A9-9245-B0DA-3A307A854E1E}"/>
              </a:ext>
            </a:extLst>
          </p:cNvPr>
          <p:cNvSpPr>
            <a:spLocks noGrp="1"/>
          </p:cNvSpPr>
          <p:nvPr>
            <p:ph type="title"/>
          </p:nvPr>
        </p:nvSpPr>
        <p:spPr/>
        <p:txBody>
          <a:bodyPr/>
          <a:lstStyle/>
          <a:p>
            <a:r>
              <a:rPr lang="en-US" dirty="0"/>
              <a:t>Orbital Metastasis from Breast Carcinoma</a:t>
            </a:r>
          </a:p>
        </p:txBody>
      </p:sp>
      <p:sp>
        <p:nvSpPr>
          <p:cNvPr id="3" name="Content Placeholder 2">
            <a:extLst>
              <a:ext uri="{FF2B5EF4-FFF2-40B4-BE49-F238E27FC236}">
                <a16:creationId xmlns:a16="http://schemas.microsoft.com/office/drawing/2014/main" id="{FD54F394-3988-FD4F-A31E-6C3E4B3A0E82}"/>
              </a:ext>
            </a:extLst>
          </p:cNvPr>
          <p:cNvSpPr>
            <a:spLocks noGrp="1"/>
          </p:cNvSpPr>
          <p:nvPr>
            <p:ph idx="1"/>
          </p:nvPr>
        </p:nvSpPr>
        <p:spPr/>
        <p:txBody>
          <a:bodyPr>
            <a:normAutofit/>
          </a:bodyPr>
          <a:lstStyle/>
          <a:p>
            <a:r>
              <a:rPr lang="en-US" dirty="0"/>
              <a:t>A systemic workup in conjunction with oncology is indicated</a:t>
            </a:r>
          </a:p>
          <a:p>
            <a:r>
              <a:rPr lang="en-US" dirty="0"/>
              <a:t>Treatment with chemotherapy or hormone therapy </a:t>
            </a:r>
          </a:p>
          <a:p>
            <a:r>
              <a:rPr lang="en-US" dirty="0"/>
              <a:t>External beam radiation may be considered to preserve vision, limit exposure, or improve comfort</a:t>
            </a:r>
          </a:p>
          <a:p>
            <a:r>
              <a:rPr lang="en-US" dirty="0"/>
              <a:t>5- year survival rate for metastatic breast carcinoma is 22%</a:t>
            </a:r>
          </a:p>
          <a:p>
            <a:r>
              <a:rPr lang="en-US" dirty="0"/>
              <a:t>Mean survival time after diagnosis of orbital metastases is 22 months</a:t>
            </a:r>
          </a:p>
          <a:p>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7512" y="5201478"/>
            <a:ext cx="609600" cy="609600"/>
          </a:xfrm>
          <a:prstGeom prst="rect">
            <a:avLst/>
          </a:prstGeom>
        </p:spPr>
      </p:pic>
    </p:spTree>
    <p:extLst>
      <p:ext uri="{BB962C8B-B14F-4D97-AF65-F5344CB8AC3E}">
        <p14:creationId xmlns:p14="http://schemas.microsoft.com/office/powerpoint/2010/main" val="3149307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5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0EA88D2-402D-7585-8703-D0F385D9DC86}"/>
              </a:ext>
            </a:extLst>
          </p:cNvPr>
          <p:cNvSpPr>
            <a:spLocks noGrp="1"/>
          </p:cNvSpPr>
          <p:nvPr>
            <p:ph type="title"/>
          </p:nvPr>
        </p:nvSpPr>
        <p:spPr/>
        <p:txBody>
          <a:bodyPr/>
          <a:lstStyle/>
          <a:p>
            <a:r>
              <a:rPr lang="en-US" dirty="0"/>
              <a:t>Orbital Metastasis from Breast Carcinoma</a:t>
            </a:r>
          </a:p>
        </p:txBody>
      </p:sp>
      <p:sp>
        <p:nvSpPr>
          <p:cNvPr id="3" name="Content Placeholder 2">
            <a:extLst>
              <a:ext uri="{FF2B5EF4-FFF2-40B4-BE49-F238E27FC236}">
                <a16:creationId xmlns:a16="http://schemas.microsoft.com/office/drawing/2014/main" id="{F0862717-2F3F-6C64-41F4-5CC48E1F05D6}"/>
              </a:ext>
            </a:extLst>
          </p:cNvPr>
          <p:cNvSpPr>
            <a:spLocks noGrp="1"/>
          </p:cNvSpPr>
          <p:nvPr>
            <p:ph idx="1"/>
          </p:nvPr>
        </p:nvSpPr>
        <p:spPr/>
        <p:txBody>
          <a:bodyPr/>
          <a:lstStyle/>
          <a:p>
            <a:r>
              <a:rPr lang="en-US" dirty="0"/>
              <a:t>Orbital metastasis from breast cancer has many different presentations. In the following slides two representative patients are demonstrated:</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4200" y="5201478"/>
            <a:ext cx="609600" cy="609600"/>
          </a:xfrm>
          <a:prstGeom prst="rect">
            <a:avLst/>
          </a:prstGeom>
        </p:spPr>
      </p:pic>
    </p:spTree>
    <p:extLst>
      <p:ext uri="{BB962C8B-B14F-4D97-AF65-F5344CB8AC3E}">
        <p14:creationId xmlns:p14="http://schemas.microsoft.com/office/powerpoint/2010/main" val="22120581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80DB-DEC4-78BB-7CCA-FEF5E632AA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E023F00-2DE4-430C-6BD7-AAFB931B2A78}"/>
              </a:ext>
            </a:extLst>
          </p:cNvPr>
          <p:cNvSpPr>
            <a:spLocks noGrp="1"/>
          </p:cNvSpPr>
          <p:nvPr>
            <p:ph idx="1"/>
          </p:nvPr>
        </p:nvSpPr>
        <p:spPr>
          <a:xfrm>
            <a:off x="838200" y="4686299"/>
            <a:ext cx="10515600" cy="1490663"/>
          </a:xfrm>
        </p:spPr>
        <p:txBody>
          <a:bodyPr>
            <a:normAutofit fontScale="62500" lnSpcReduction="20000"/>
          </a:bodyPr>
          <a:lstStyle/>
          <a:p>
            <a:r>
              <a:rPr lang="en-US" dirty="0"/>
              <a:t>Orbital CT scan of another patient with biopsy-proven orbital metastasis from breast adenocarcinoma. In this case, the orbital fat and extraocular muscles were infiltrated with cancerous cells causing proptosis and restriction of ocular movements. The clinical and radiographic features were also suggesting thyroid eye disease, however, the rapid progression, lack of thyroid dysfunction, and pre-existing breast cancer, in this case, prompted the diagnosis of orbital metastasis. Top: Axial view; Bottom left: Coronal view at the globe equator level; Bottom right: Coronal view, posterior orbit level. (From </a:t>
            </a:r>
            <a:r>
              <a:rPr lang="en-US" dirty="0" err="1"/>
              <a:t>Tavakoli</a:t>
            </a:r>
            <a:r>
              <a:rPr lang="en-US" dirty="0"/>
              <a:t> M. personal archive)</a:t>
            </a:r>
          </a:p>
        </p:txBody>
      </p:sp>
      <p:pic>
        <p:nvPicPr>
          <p:cNvPr id="4" name="Picture 3">
            <a:extLst>
              <a:ext uri="{FF2B5EF4-FFF2-40B4-BE49-F238E27FC236}">
                <a16:creationId xmlns:a16="http://schemas.microsoft.com/office/drawing/2014/main" id="{ACCE5973-7B03-3BBB-020F-C98644CCA296}"/>
              </a:ext>
            </a:extLst>
          </p:cNvPr>
          <p:cNvPicPr>
            <a:picLocks noChangeAspect="1"/>
          </p:cNvPicPr>
          <p:nvPr/>
        </p:nvPicPr>
        <p:blipFill>
          <a:blip r:embed="rId4"/>
          <a:stretch>
            <a:fillRect/>
          </a:stretch>
        </p:blipFill>
        <p:spPr>
          <a:xfrm>
            <a:off x="1035898" y="2675985"/>
            <a:ext cx="4634230" cy="1852088"/>
          </a:xfrm>
          <a:prstGeom prst="rect">
            <a:avLst/>
          </a:prstGeom>
        </p:spPr>
      </p:pic>
      <p:pic>
        <p:nvPicPr>
          <p:cNvPr id="5" name="Picture 4">
            <a:extLst>
              <a:ext uri="{FF2B5EF4-FFF2-40B4-BE49-F238E27FC236}">
                <a16:creationId xmlns:a16="http://schemas.microsoft.com/office/drawing/2014/main" id="{7D76B112-3FC4-562A-52A8-92BD1EB81665}"/>
              </a:ext>
            </a:extLst>
          </p:cNvPr>
          <p:cNvPicPr>
            <a:picLocks noChangeAspect="1"/>
          </p:cNvPicPr>
          <p:nvPr/>
        </p:nvPicPr>
        <p:blipFill>
          <a:blip r:embed="rId5"/>
          <a:stretch>
            <a:fillRect/>
          </a:stretch>
        </p:blipFill>
        <p:spPr>
          <a:xfrm>
            <a:off x="5742201" y="2688728"/>
            <a:ext cx="4739849" cy="1839345"/>
          </a:xfrm>
          <a:prstGeom prst="rect">
            <a:avLst/>
          </a:prstGeom>
        </p:spPr>
      </p:pic>
      <p:pic>
        <p:nvPicPr>
          <p:cNvPr id="6" name="Picture 5">
            <a:extLst>
              <a:ext uri="{FF2B5EF4-FFF2-40B4-BE49-F238E27FC236}">
                <a16:creationId xmlns:a16="http://schemas.microsoft.com/office/drawing/2014/main" id="{46634272-AE7B-A7DD-9900-28AE7B55B0F7}"/>
              </a:ext>
            </a:extLst>
          </p:cNvPr>
          <p:cNvPicPr>
            <a:picLocks noChangeAspect="1"/>
          </p:cNvPicPr>
          <p:nvPr/>
        </p:nvPicPr>
        <p:blipFill>
          <a:blip r:embed="rId6"/>
          <a:stretch>
            <a:fillRect/>
          </a:stretch>
        </p:blipFill>
        <p:spPr>
          <a:xfrm>
            <a:off x="3508906" y="48134"/>
            <a:ext cx="4100830" cy="2627851"/>
          </a:xfrm>
          <a:prstGeom prst="rect">
            <a:avLst/>
          </a:prstGeom>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00" y="5872162"/>
            <a:ext cx="609600" cy="609600"/>
          </a:xfrm>
          <a:prstGeom prst="rect">
            <a:avLst/>
          </a:prstGeom>
        </p:spPr>
      </p:pic>
    </p:spTree>
    <p:extLst>
      <p:ext uri="{BB962C8B-B14F-4D97-AF65-F5344CB8AC3E}">
        <p14:creationId xmlns:p14="http://schemas.microsoft.com/office/powerpoint/2010/main" val="36783789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74"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375FC7-D86E-5CAD-42F2-C42F6E051FC4}"/>
              </a:ext>
            </a:extLst>
          </p:cNvPr>
          <p:cNvSpPr>
            <a:spLocks noGrp="1"/>
          </p:cNvSpPr>
          <p:nvPr>
            <p:ph idx="1"/>
          </p:nvPr>
        </p:nvSpPr>
        <p:spPr>
          <a:xfrm>
            <a:off x="838200" y="5074919"/>
            <a:ext cx="10515600" cy="1102043"/>
          </a:xfrm>
        </p:spPr>
        <p:txBody>
          <a:bodyPr>
            <a:normAutofit fontScale="55000" lnSpcReduction="20000"/>
          </a:bodyPr>
          <a:lstStyle/>
          <a:p>
            <a:r>
              <a:rPr lang="en-US" dirty="0"/>
              <a:t>This 64-year-old female patient presented to our clinic with multiple left cranial nerve palsies (nerves 2,3,4,5,6) and proptosis of the left eye (Top). Orbital MRI, the post-contrast T1 scan, demonstrates an infiltrative mass in the lateral aspect of the left orbit (✤), greater wing of the sphenoid bone (✚), cavernous sinus (▷), and anterior portion of the temporal lobe (♤) (Bottom, left). The work-up included a CT scan of the chest, revealing a mass in her right breast (✤) (Bottom, right). </a:t>
            </a:r>
          </a:p>
          <a:p>
            <a:endParaRPr lang="en-US" dirty="0"/>
          </a:p>
        </p:txBody>
      </p:sp>
      <p:pic>
        <p:nvPicPr>
          <p:cNvPr id="5" name="Google Shape;112;p20">
            <a:extLst>
              <a:ext uri="{FF2B5EF4-FFF2-40B4-BE49-F238E27FC236}">
                <a16:creationId xmlns:a16="http://schemas.microsoft.com/office/drawing/2014/main" id="{B4AB298C-4A16-0151-2200-F39F58E496A8}"/>
              </a:ext>
            </a:extLst>
          </p:cNvPr>
          <p:cNvPicPr preferRelativeResize="0"/>
          <p:nvPr/>
        </p:nvPicPr>
        <p:blipFill rotWithShape="1">
          <a:blip r:embed="rId4">
            <a:alphaModFix/>
          </a:blip>
          <a:srcRect l="10136" t="8225" r="11123" b="48411"/>
          <a:stretch/>
        </p:blipFill>
        <p:spPr>
          <a:xfrm>
            <a:off x="1794510" y="2463163"/>
            <a:ext cx="3722370" cy="2131694"/>
          </a:xfrm>
          <a:prstGeom prst="rect">
            <a:avLst/>
          </a:prstGeom>
          <a:noFill/>
          <a:ln>
            <a:noFill/>
          </a:ln>
        </p:spPr>
      </p:pic>
      <p:pic>
        <p:nvPicPr>
          <p:cNvPr id="9" name="Google Shape;71;p14">
            <a:extLst>
              <a:ext uri="{FF2B5EF4-FFF2-40B4-BE49-F238E27FC236}">
                <a16:creationId xmlns:a16="http://schemas.microsoft.com/office/drawing/2014/main" id="{D09FE384-1547-8A35-B884-1EECC9C5683A}"/>
              </a:ext>
            </a:extLst>
          </p:cNvPr>
          <p:cNvPicPr preferRelativeResize="0"/>
          <p:nvPr/>
        </p:nvPicPr>
        <p:blipFill rotWithShape="1">
          <a:blip r:embed="rId5">
            <a:alphaModFix/>
          </a:blip>
          <a:srcRect t="17733" r="2473" b="14287"/>
          <a:stretch/>
        </p:blipFill>
        <p:spPr>
          <a:xfrm>
            <a:off x="3794760" y="765810"/>
            <a:ext cx="4057650" cy="1577340"/>
          </a:xfrm>
          <a:prstGeom prst="rect">
            <a:avLst/>
          </a:prstGeom>
          <a:noFill/>
          <a:ln>
            <a:noFill/>
          </a:ln>
        </p:spPr>
      </p:pic>
      <p:sp>
        <p:nvSpPr>
          <p:cNvPr id="11" name="Rectangle 10">
            <a:extLst>
              <a:ext uri="{FF2B5EF4-FFF2-40B4-BE49-F238E27FC236}">
                <a16:creationId xmlns:a16="http://schemas.microsoft.com/office/drawing/2014/main" id="{0E9F8CFA-1F3F-2B74-F39C-6E8A80186A11}"/>
              </a:ext>
            </a:extLst>
          </p:cNvPr>
          <p:cNvSpPr/>
          <p:nvPr/>
        </p:nvSpPr>
        <p:spPr>
          <a:xfrm>
            <a:off x="4278015" y="3059668"/>
            <a:ext cx="389850" cy="369332"/>
          </a:xfrm>
          <a:prstGeom prst="rect">
            <a:avLst/>
          </a:prstGeom>
        </p:spPr>
        <p:txBody>
          <a:bodyPr wrap="none">
            <a:spAutoFit/>
          </a:bodyPr>
          <a:lstStyle/>
          <a:p>
            <a:r>
              <a:rPr lang="en-US" dirty="0"/>
              <a:t>✤</a:t>
            </a:r>
          </a:p>
        </p:txBody>
      </p:sp>
      <p:sp>
        <p:nvSpPr>
          <p:cNvPr id="12" name="Rectangle 11">
            <a:extLst>
              <a:ext uri="{FF2B5EF4-FFF2-40B4-BE49-F238E27FC236}">
                <a16:creationId xmlns:a16="http://schemas.microsoft.com/office/drawing/2014/main" id="{A0CF7211-3788-8C81-C733-89B9453BF356}"/>
              </a:ext>
            </a:extLst>
          </p:cNvPr>
          <p:cNvSpPr/>
          <p:nvPr/>
        </p:nvSpPr>
        <p:spPr>
          <a:xfrm>
            <a:off x="4188979" y="3484365"/>
            <a:ext cx="385042" cy="369332"/>
          </a:xfrm>
          <a:prstGeom prst="rect">
            <a:avLst/>
          </a:prstGeom>
        </p:spPr>
        <p:txBody>
          <a:bodyPr wrap="none">
            <a:spAutoFit/>
          </a:bodyPr>
          <a:lstStyle/>
          <a:p>
            <a:r>
              <a:rPr lang="en-US" dirty="0"/>
              <a:t>✚</a:t>
            </a:r>
          </a:p>
        </p:txBody>
      </p:sp>
      <p:sp>
        <p:nvSpPr>
          <p:cNvPr id="25" name="Rectangle 24">
            <a:extLst>
              <a:ext uri="{FF2B5EF4-FFF2-40B4-BE49-F238E27FC236}">
                <a16:creationId xmlns:a16="http://schemas.microsoft.com/office/drawing/2014/main" id="{AE2B4CBF-13C3-A861-CD51-31FAA4FE1EA2}"/>
              </a:ext>
            </a:extLst>
          </p:cNvPr>
          <p:cNvSpPr/>
          <p:nvPr/>
        </p:nvSpPr>
        <p:spPr>
          <a:xfrm>
            <a:off x="3791043" y="3918706"/>
            <a:ext cx="383438" cy="369332"/>
          </a:xfrm>
          <a:prstGeom prst="rect">
            <a:avLst/>
          </a:prstGeom>
        </p:spPr>
        <p:txBody>
          <a:bodyPr wrap="none">
            <a:spAutoFit/>
          </a:bodyPr>
          <a:lstStyle/>
          <a:p>
            <a:r>
              <a:rPr lang="en-US" dirty="0"/>
              <a:t>▷</a:t>
            </a:r>
          </a:p>
        </p:txBody>
      </p:sp>
      <p:sp>
        <p:nvSpPr>
          <p:cNvPr id="30" name="Rectangle 29">
            <a:extLst>
              <a:ext uri="{FF2B5EF4-FFF2-40B4-BE49-F238E27FC236}">
                <a16:creationId xmlns:a16="http://schemas.microsoft.com/office/drawing/2014/main" id="{115D1375-F9D4-A8B8-A7FC-7B33235ED59E}"/>
              </a:ext>
            </a:extLst>
          </p:cNvPr>
          <p:cNvSpPr/>
          <p:nvPr/>
        </p:nvSpPr>
        <p:spPr>
          <a:xfrm>
            <a:off x="4327833" y="3918706"/>
            <a:ext cx="343364" cy="369332"/>
          </a:xfrm>
          <a:prstGeom prst="rect">
            <a:avLst/>
          </a:prstGeom>
        </p:spPr>
        <p:txBody>
          <a:bodyPr wrap="none">
            <a:spAutoFit/>
          </a:bodyPr>
          <a:lstStyle/>
          <a:p>
            <a:r>
              <a:rPr lang="en-US" dirty="0"/>
              <a:t>♤</a:t>
            </a:r>
          </a:p>
        </p:txBody>
      </p:sp>
      <p:pic>
        <p:nvPicPr>
          <p:cNvPr id="31" name="Google Shape;120;p21">
            <a:extLst>
              <a:ext uri="{FF2B5EF4-FFF2-40B4-BE49-F238E27FC236}">
                <a16:creationId xmlns:a16="http://schemas.microsoft.com/office/drawing/2014/main" id="{BBD64AEE-C7B3-8E98-BC70-AE84672A1B3F}"/>
              </a:ext>
            </a:extLst>
          </p:cNvPr>
          <p:cNvPicPr preferRelativeResize="0"/>
          <p:nvPr/>
        </p:nvPicPr>
        <p:blipFill rotWithShape="1">
          <a:blip r:embed="rId6">
            <a:alphaModFix/>
          </a:blip>
          <a:srcRect l="9274" t="8860" r="8820" b="16581"/>
          <a:stretch/>
        </p:blipFill>
        <p:spPr>
          <a:xfrm>
            <a:off x="5823585" y="2463163"/>
            <a:ext cx="3806190" cy="2131695"/>
          </a:xfrm>
          <a:prstGeom prst="rect">
            <a:avLst/>
          </a:prstGeom>
          <a:noFill/>
          <a:ln>
            <a:noFill/>
          </a:ln>
        </p:spPr>
      </p:pic>
      <p:sp>
        <p:nvSpPr>
          <p:cNvPr id="32" name="Rectangle 31">
            <a:extLst>
              <a:ext uri="{FF2B5EF4-FFF2-40B4-BE49-F238E27FC236}">
                <a16:creationId xmlns:a16="http://schemas.microsoft.com/office/drawing/2014/main" id="{388D4F5D-78DD-5F0C-A4AA-ABE353DF3CEF}"/>
              </a:ext>
            </a:extLst>
          </p:cNvPr>
          <p:cNvSpPr/>
          <p:nvPr/>
        </p:nvSpPr>
        <p:spPr>
          <a:xfrm>
            <a:off x="6392565" y="2844285"/>
            <a:ext cx="389850" cy="369332"/>
          </a:xfrm>
          <a:prstGeom prst="rect">
            <a:avLst/>
          </a:prstGeom>
        </p:spPr>
        <p:txBody>
          <a:bodyPr wrap="none">
            <a:spAutoFit/>
          </a:bodyPr>
          <a:lstStyle/>
          <a:p>
            <a:r>
              <a:rPr lang="en-US" dirty="0"/>
              <a:t>✤</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124661" y="5872162"/>
            <a:ext cx="609600" cy="609600"/>
          </a:xfrm>
          <a:prstGeom prst="rect">
            <a:avLst/>
          </a:prstGeom>
        </p:spPr>
      </p:pic>
    </p:spTree>
    <p:extLst>
      <p:ext uri="{BB962C8B-B14F-4D97-AF65-F5344CB8AC3E}">
        <p14:creationId xmlns:p14="http://schemas.microsoft.com/office/powerpoint/2010/main" val="24921159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9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FD00-8258-994D-9DA7-DC6A9C256726}"/>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F5D626D5-6222-EA44-8B1D-D357BBD2A169}"/>
              </a:ext>
            </a:extLst>
          </p:cNvPr>
          <p:cNvSpPr>
            <a:spLocks noGrp="1"/>
          </p:cNvSpPr>
          <p:nvPr>
            <p:ph idx="1"/>
          </p:nvPr>
        </p:nvSpPr>
        <p:spPr/>
        <p:txBody>
          <a:bodyPr>
            <a:normAutofit fontScale="92500"/>
          </a:bodyPr>
          <a:lstStyle/>
          <a:p>
            <a:r>
              <a:rPr lang="en-US" dirty="0"/>
              <a:t>Considering orbital etiologies in the differential diagnoses of abduction deficit in addition to the neurologic, neuromuscular, and muscular causes.</a:t>
            </a:r>
          </a:p>
          <a:p>
            <a:r>
              <a:rPr lang="en-US" dirty="0"/>
              <a:t>The clinical utility of forced duction test in narrowing a differential diagnosis. </a:t>
            </a:r>
          </a:p>
          <a:p>
            <a:r>
              <a:rPr lang="en-US" dirty="0"/>
              <a:t>Subtle asymmetry in </a:t>
            </a:r>
            <a:r>
              <a:rPr lang="en-US" dirty="0" err="1"/>
              <a:t>exophthalmometry</a:t>
            </a:r>
            <a:r>
              <a:rPr lang="en-US" dirty="0"/>
              <a:t> measurements may hint at orbital mass lesions.</a:t>
            </a:r>
          </a:p>
          <a:p>
            <a:r>
              <a:rPr lang="en-US" dirty="0"/>
              <a:t>Findings of enophthalmos and orbital restriction in the absence of trauma are highly concerning for a malignant process.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45148" y="5774635"/>
            <a:ext cx="609600" cy="609600"/>
          </a:xfrm>
          <a:prstGeom prst="rect">
            <a:avLst/>
          </a:prstGeom>
        </p:spPr>
      </p:pic>
    </p:spTree>
    <p:extLst>
      <p:ext uri="{BB962C8B-B14F-4D97-AF65-F5344CB8AC3E}">
        <p14:creationId xmlns:p14="http://schemas.microsoft.com/office/powerpoint/2010/main" val="19545379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8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8D27-045B-3F45-914D-94820C84094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92E956E3-D8A6-3B4F-97BD-2DB3C5624C45}"/>
              </a:ext>
            </a:extLst>
          </p:cNvPr>
          <p:cNvSpPr>
            <a:spLocks noGrp="1"/>
          </p:cNvSpPr>
          <p:nvPr>
            <p:ph idx="1"/>
          </p:nvPr>
        </p:nvSpPr>
        <p:spPr/>
        <p:txBody>
          <a:bodyPr>
            <a:normAutofit fontScale="47500" lnSpcReduction="20000"/>
          </a:bodyPr>
          <a:lstStyle/>
          <a:p>
            <a:pPr fontAlgn="ctr"/>
            <a:r>
              <a:rPr lang="en-US" dirty="0" err="1"/>
              <a:t>Aristodemou</a:t>
            </a:r>
            <a:r>
              <a:rPr lang="en-US" dirty="0"/>
              <a:t> P, Watt, L, Baldwin C, </a:t>
            </a:r>
            <a:r>
              <a:rPr lang="en-US" dirty="0" err="1"/>
              <a:t>Hugkulstone</a:t>
            </a:r>
            <a:r>
              <a:rPr lang="en-US" dirty="0"/>
              <a:t> C. Diplopia Associated With the Cosmetic Use of Botulinum Toxin A for Facial Rejuvenation, Ophthalmic Plastic &amp; Reconstructive Surgery: 2006:22: 134-136 </a:t>
            </a:r>
            <a:r>
              <a:rPr lang="en-US" dirty="0" err="1"/>
              <a:t>doi</a:t>
            </a:r>
            <a:r>
              <a:rPr lang="en-US" dirty="0"/>
              <a:t>: 10.1097/01.iop.0000203304.22031.b5</a:t>
            </a:r>
          </a:p>
          <a:p>
            <a:r>
              <a:rPr lang="en-US" dirty="0" err="1"/>
              <a:t>Foroozan</a:t>
            </a:r>
            <a:r>
              <a:rPr lang="en-US" dirty="0"/>
              <a:t>, R., &amp; </a:t>
            </a:r>
            <a:r>
              <a:rPr lang="en-US" dirty="0" err="1"/>
              <a:t>Vaphiades</a:t>
            </a:r>
            <a:r>
              <a:rPr lang="en-US" dirty="0"/>
              <a:t>, M. S. (2018). </a:t>
            </a:r>
            <a:r>
              <a:rPr lang="en-US" i="1" dirty="0"/>
              <a:t>Kline's neuro-ophthalmology review manual</a:t>
            </a:r>
            <a:r>
              <a:rPr lang="en-US" dirty="0"/>
              <a:t>. Thorofare, NJ: SLACK Incorporated.</a:t>
            </a:r>
          </a:p>
          <a:p>
            <a:r>
              <a:rPr lang="en-US" dirty="0" err="1"/>
              <a:t>Hamedani</a:t>
            </a:r>
            <a:r>
              <a:rPr lang="en-US" dirty="0"/>
              <a:t> M, </a:t>
            </a:r>
            <a:r>
              <a:rPr lang="en-US" dirty="0" err="1"/>
              <a:t>Pournaras</a:t>
            </a:r>
            <a:r>
              <a:rPr lang="en-US" dirty="0"/>
              <a:t> JA, Goldblum D. Diagnosis and management of </a:t>
            </a:r>
            <a:r>
              <a:rPr lang="en-US" dirty="0" err="1"/>
              <a:t>enophthalmos</a:t>
            </a:r>
            <a:r>
              <a:rPr lang="en-US" dirty="0"/>
              <a:t>. </a:t>
            </a:r>
            <a:r>
              <a:rPr lang="en-US" dirty="0" err="1"/>
              <a:t>Surv</a:t>
            </a:r>
            <a:r>
              <a:rPr lang="en-US" dirty="0"/>
              <a:t> </a:t>
            </a:r>
            <a:r>
              <a:rPr lang="en-US" dirty="0" err="1"/>
              <a:t>Ophthalmol</a:t>
            </a:r>
            <a:r>
              <a:rPr lang="en-US" dirty="0"/>
              <a:t>. 2007;52 (5): 457-73. </a:t>
            </a:r>
            <a:r>
              <a:rPr lang="en-US" dirty="0">
                <a:hlinkClick r:id="rId2"/>
              </a:rPr>
              <a:t>doi:10.1016/j.survophthal.2007.06.009</a:t>
            </a:r>
            <a:endParaRPr lang="en-US" dirty="0"/>
          </a:p>
          <a:p>
            <a:r>
              <a:rPr lang="en-US" dirty="0"/>
              <a:t>Shields JA, Shields CL, </a:t>
            </a:r>
            <a:r>
              <a:rPr lang="en-US" dirty="0" err="1"/>
              <a:t>Brotman</a:t>
            </a:r>
            <a:r>
              <a:rPr lang="en-US" dirty="0"/>
              <a:t> HK, et al. Cancer metastatic to the orbit: the 2000 Robert M. </a:t>
            </a:r>
            <a:r>
              <a:rPr lang="en-US" dirty="0" err="1"/>
              <a:t>Curts</a:t>
            </a:r>
            <a:r>
              <a:rPr lang="en-US" dirty="0"/>
              <a:t> Lecture. </a:t>
            </a:r>
            <a:r>
              <a:rPr lang="en-US" i="1" dirty="0" err="1"/>
              <a:t>Ophthal</a:t>
            </a:r>
            <a:r>
              <a:rPr lang="en-US" i="1" dirty="0"/>
              <a:t> </a:t>
            </a:r>
            <a:r>
              <a:rPr lang="en-US" i="1" dirty="0" err="1"/>
              <a:t>Plast</a:t>
            </a:r>
            <a:r>
              <a:rPr lang="en-US" i="1" dirty="0"/>
              <a:t> </a:t>
            </a:r>
            <a:r>
              <a:rPr lang="en-US" i="1" dirty="0" err="1"/>
              <a:t>Reconst</a:t>
            </a:r>
            <a:r>
              <a:rPr lang="en-US" i="1" dirty="0"/>
              <a:t> Surg</a:t>
            </a:r>
            <a:r>
              <a:rPr lang="en-US" dirty="0"/>
              <a:t>. 2000;17:346-354.</a:t>
            </a:r>
          </a:p>
          <a:p>
            <a:r>
              <a:rPr lang="en-US" dirty="0"/>
              <a:t>Ahmad SM, </a:t>
            </a:r>
            <a:r>
              <a:rPr lang="en-US" dirty="0" err="1"/>
              <a:t>Esmaeli</a:t>
            </a:r>
            <a:r>
              <a:rPr lang="en-US" dirty="0"/>
              <a:t> B. Metastatic tumors of the orbit and ocular </a:t>
            </a:r>
            <a:r>
              <a:rPr lang="en-US" dirty="0" err="1"/>
              <a:t>adnexa.</a:t>
            </a:r>
            <a:r>
              <a:rPr lang="en-US" i="1" dirty="0" err="1"/>
              <a:t>Curr</a:t>
            </a:r>
            <a:r>
              <a:rPr lang="en-US" i="1" dirty="0"/>
              <a:t> </a:t>
            </a:r>
            <a:r>
              <a:rPr lang="en-US" i="1" dirty="0" err="1"/>
              <a:t>Opin</a:t>
            </a:r>
            <a:r>
              <a:rPr lang="en-US" i="1" dirty="0"/>
              <a:t> </a:t>
            </a:r>
            <a:r>
              <a:rPr lang="en-US" i="1" dirty="0" err="1"/>
              <a:t>Ophthalmol</a:t>
            </a:r>
            <a:r>
              <a:rPr lang="en-US" dirty="0"/>
              <a:t>. 2007;18:405-413.</a:t>
            </a:r>
          </a:p>
          <a:p>
            <a:r>
              <a:rPr lang="en-US" dirty="0"/>
              <a:t>Almeida AC, Fung A, Guedes ME, Costa JM. Bilateral metastatic melanoma to the extraocular-muscles simulating thyroid eye disease. BMJ Case Rep. 2012 Oct 30;2012:bcr2012007068. </a:t>
            </a:r>
            <a:r>
              <a:rPr lang="en-US" dirty="0" err="1"/>
              <a:t>doi</a:t>
            </a:r>
            <a:r>
              <a:rPr lang="en-US" dirty="0"/>
              <a:t>: 10.1136/bcr-2012-007068. PMID: 23112262; PMCID: PMC4543875.</a:t>
            </a:r>
          </a:p>
          <a:p>
            <a:r>
              <a:rPr lang="en-US" dirty="0"/>
              <a:t>Greaves GH, Livingston K, Liu GT, </a:t>
            </a:r>
            <a:r>
              <a:rPr lang="en-US" dirty="0" err="1"/>
              <a:t>Shindler</a:t>
            </a:r>
            <a:r>
              <a:rPr lang="en-US" dirty="0"/>
              <a:t> KS, Volpe NJ, </a:t>
            </a:r>
            <a:r>
              <a:rPr lang="en-US" dirty="0" err="1"/>
              <a:t>Pistilli</a:t>
            </a:r>
            <a:r>
              <a:rPr lang="en-US" dirty="0"/>
              <a:t> M, Mehta S, </a:t>
            </a:r>
            <a:r>
              <a:rPr lang="en-US" dirty="0" err="1"/>
              <a:t>Tamhankar</a:t>
            </a:r>
            <a:r>
              <a:rPr lang="en-US" dirty="0"/>
              <a:t> MA. Orbital ultrasonography in the diagnosis of neoplastic extraocular muscle enlargement. Orbit. 2017 Oct;36(5):317-321. </a:t>
            </a:r>
            <a:r>
              <a:rPr lang="en-US" dirty="0" err="1"/>
              <a:t>doi</a:t>
            </a:r>
            <a:r>
              <a:rPr lang="en-US" dirty="0"/>
              <a:t>: 10.1080/01676830.2017.1337173. </a:t>
            </a:r>
            <a:r>
              <a:rPr lang="en-US" dirty="0" err="1"/>
              <a:t>Epub</a:t>
            </a:r>
            <a:r>
              <a:rPr lang="en-US" dirty="0"/>
              <a:t> 2017 Jul 13.</a:t>
            </a:r>
          </a:p>
          <a:p>
            <a:r>
              <a:rPr lang="en-US" dirty="0" err="1"/>
              <a:t>Eade</a:t>
            </a:r>
            <a:r>
              <a:rPr lang="en-US" dirty="0"/>
              <a:t> EL, Hardy TG, </a:t>
            </a:r>
            <a:r>
              <a:rPr lang="en-US" dirty="0" err="1"/>
              <a:t>McKelvie</a:t>
            </a:r>
            <a:r>
              <a:rPr lang="en-US" dirty="0"/>
              <a:t> PA, McNab AA. Review of extraocular muscle biopsies and utility of biopsy in extraocular muscle enlargement. Br J </a:t>
            </a:r>
            <a:r>
              <a:rPr lang="en-US" dirty="0" err="1"/>
              <a:t>Ophthalmol</a:t>
            </a:r>
            <a:r>
              <a:rPr lang="en-US" dirty="0"/>
              <a:t>. 2018 Nov;102(11):1586-1590. </a:t>
            </a:r>
            <a:r>
              <a:rPr lang="en-US" dirty="0" err="1"/>
              <a:t>doi</a:t>
            </a:r>
            <a:r>
              <a:rPr lang="en-US" dirty="0"/>
              <a:t>: 10.1136/bjophthalmol-2017-311147. </a:t>
            </a:r>
            <a:r>
              <a:rPr lang="en-US" dirty="0" err="1"/>
              <a:t>Epub</a:t>
            </a:r>
            <a:r>
              <a:rPr lang="en-US" dirty="0"/>
              <a:t> 2018 Jan 19.</a:t>
            </a:r>
          </a:p>
          <a:p>
            <a:r>
              <a:rPr lang="en-US" dirty="0"/>
              <a:t> </a:t>
            </a:r>
            <a:r>
              <a:rPr lang="en-US" dirty="0" err="1"/>
              <a:t>Wickremasinghe</a:t>
            </a:r>
            <a:r>
              <a:rPr lang="en-US" dirty="0"/>
              <a:t> S, </a:t>
            </a:r>
            <a:r>
              <a:rPr lang="en-US" dirty="0" err="1"/>
              <a:t>Dansingani</a:t>
            </a:r>
            <a:r>
              <a:rPr lang="en-US" dirty="0"/>
              <a:t> K, </a:t>
            </a:r>
            <a:r>
              <a:rPr lang="en-US" dirty="0" err="1"/>
              <a:t>Tranos</a:t>
            </a:r>
            <a:r>
              <a:rPr lang="en-US" dirty="0"/>
              <a:t> P, et al. Ocular presentations of breast cancer. </a:t>
            </a:r>
            <a:r>
              <a:rPr lang="en-US" i="1" dirty="0"/>
              <a:t>Acta </a:t>
            </a:r>
            <a:r>
              <a:rPr lang="en-US" i="1" dirty="0" err="1"/>
              <a:t>Ophthalmol</a:t>
            </a:r>
            <a:r>
              <a:rPr lang="en-US" i="1" dirty="0"/>
              <a:t> Scand</a:t>
            </a:r>
            <a:r>
              <a:rPr lang="en-US" dirty="0"/>
              <a:t>. 2007;85:133-142.</a:t>
            </a:r>
          </a:p>
          <a:p>
            <a:pPr marL="0" indent="0">
              <a:buNone/>
            </a:pPr>
            <a:endParaRPr lang="en-US" dirty="0"/>
          </a:p>
        </p:txBody>
      </p:sp>
    </p:spTree>
    <p:extLst>
      <p:ext uri="{BB962C8B-B14F-4D97-AF65-F5344CB8AC3E}">
        <p14:creationId xmlns:p14="http://schemas.microsoft.com/office/powerpoint/2010/main" val="12317113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49F2376-DD32-4F9F-BD99-4C2BEACBE4EF}"/>
</file>

<file path=customXml/itemProps2.xml><?xml version="1.0" encoding="utf-8"?>
<ds:datastoreItem xmlns:ds="http://schemas.openxmlformats.org/officeDocument/2006/customXml" ds:itemID="{62AB67B2-08F5-4C7D-AB54-1DD542F57B07}"/>
</file>

<file path=customXml/itemProps3.xml><?xml version="1.0" encoding="utf-8"?>
<ds:datastoreItem xmlns:ds="http://schemas.openxmlformats.org/officeDocument/2006/customXml" ds:itemID="{86D59693-84B4-40CD-BD20-C5165C6CE0B2}"/>
</file>

<file path=docProps/app.xml><?xml version="1.0" encoding="utf-8"?>
<Properties xmlns="http://schemas.openxmlformats.org/officeDocument/2006/extended-properties" xmlns:vt="http://schemas.openxmlformats.org/officeDocument/2006/docPropsVTypes">
  <Template/>
  <TotalTime>5873</TotalTime>
  <Words>1967</Words>
  <Application>Microsoft Office PowerPoint</Application>
  <PresentationFormat>Widescreen</PresentationFormat>
  <Paragraphs>189</Paragraphs>
  <Slides>29</Slides>
  <Notes>1</Notes>
  <HiddenSlides>0</HiddenSlides>
  <MMClips>28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Abduction Deficit</vt:lpstr>
      <vt:lpstr>Presentation</vt:lpstr>
      <vt:lpstr>Presentation</vt:lpstr>
      <vt:lpstr>  Could her diplopia be a complication of the Botox injections?   </vt:lpstr>
      <vt:lpstr>Further History…</vt:lpstr>
      <vt:lpstr>Examination</vt:lpstr>
      <vt:lpstr>PowerPoint Presentation</vt:lpstr>
      <vt:lpstr>Etiologies of Acquired Unilateral Abduction Deficit</vt:lpstr>
      <vt:lpstr>Decreased Abduction</vt:lpstr>
      <vt:lpstr>PowerPoint Presentation</vt:lpstr>
      <vt:lpstr>Forced Duction Test (FDT)</vt:lpstr>
      <vt:lpstr>Summary of Findings ---&gt; Localization</vt:lpstr>
      <vt:lpstr>Exophthalmometry</vt:lpstr>
      <vt:lpstr>The common causes of Enophthalmos</vt:lpstr>
      <vt:lpstr>Next step: MRI of the orbits with/without contrast</vt:lpstr>
      <vt:lpstr>Differential Diagnoses of Orbital Infiltrative lesions</vt:lpstr>
      <vt:lpstr>Final Diagnosis and Management</vt:lpstr>
      <vt:lpstr>The most common origins of orbital metastatic tumors in adults</vt:lpstr>
      <vt:lpstr>Clinical signs/symptoms of orbital metastasis</vt:lpstr>
      <vt:lpstr>Neoplastic Involvement of Ocular Muscles</vt:lpstr>
      <vt:lpstr>Neoplastic Involvement of Ocular Muscles</vt:lpstr>
      <vt:lpstr>Orbital Metastasis from Breast Carcinoma</vt:lpstr>
      <vt:lpstr>Orbital Metastasis from Breast Carcinoma</vt:lpstr>
      <vt:lpstr>Orbital Metastasis from Breast Carcinoma</vt:lpstr>
      <vt:lpstr>Orbital Metastasis from Breast Carcinoma</vt:lpstr>
      <vt:lpstr>PowerPoint Presentation</vt:lpstr>
      <vt:lpstr>PowerPoint Presentation</vt:lpstr>
      <vt:lpstr>Take Home Points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Baugh, Mark H</cp:lastModifiedBy>
  <cp:revision>31</cp:revision>
  <dcterms:created xsi:type="dcterms:W3CDTF">2020-07-23T19:54:38Z</dcterms:created>
  <dcterms:modified xsi:type="dcterms:W3CDTF">2022-09-09T19:04:50Z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