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notesMasterIdLst>
    <p:notesMasterId r:id="rId24"/>
  </p:notesMasterIdLst>
  <p:sldIdLst>
    <p:sldId id="256" r:id="rId5"/>
    <p:sldId id="257" r:id="rId6"/>
    <p:sldId id="284" r:id="rId7"/>
    <p:sldId id="285" r:id="rId8"/>
    <p:sldId id="286" r:id="rId9"/>
    <p:sldId id="295" r:id="rId10"/>
    <p:sldId id="287" r:id="rId11"/>
    <p:sldId id="296" r:id="rId12"/>
    <p:sldId id="288" r:id="rId13"/>
    <p:sldId id="304" r:id="rId14"/>
    <p:sldId id="306" r:id="rId15"/>
    <p:sldId id="290" r:id="rId16"/>
    <p:sldId id="291" r:id="rId17"/>
    <p:sldId id="292" r:id="rId18"/>
    <p:sldId id="293" r:id="rId19"/>
    <p:sldId id="301" r:id="rId20"/>
    <p:sldId id="294" r:id="rId21"/>
    <p:sldId id="299" r:id="rId22"/>
    <p:sldId id="300"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rohman, Larry" initials="FL" lastIdx="13" clrIdx="0">
    <p:extLst>
      <p:ext uri="{19B8F6BF-5375-455C-9EA6-DF929625EA0E}">
        <p15:presenceInfo xmlns:p15="http://schemas.microsoft.com/office/powerpoint/2012/main" userId="S-1-5-21-789336058-1965331169-725345543-34255" providerId="AD"/>
      </p:ext>
    </p:extLst>
  </p:cmAuthor>
  <p:cmAuthor id="2" name="Subahari Raviskanthan" initials="SR" lastIdx="1" clrIdx="1">
    <p:extLst>
      <p:ext uri="{19B8F6BF-5375-455C-9EA6-DF929625EA0E}">
        <p15:presenceInfo xmlns:p15="http://schemas.microsoft.com/office/powerpoint/2012/main" userId="8fede450de0fc40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195" autoAdjust="0"/>
    <p:restoredTop sz="87291" autoAdjust="0"/>
  </p:normalViewPr>
  <p:slideViewPr>
    <p:cSldViewPr snapToGrid="0">
      <p:cViewPr varScale="1">
        <p:scale>
          <a:sx n="80" d="100"/>
          <a:sy n="80" d="100"/>
        </p:scale>
        <p:origin x="200" y="784"/>
      </p:cViewPr>
      <p:guideLst/>
    </p:cSldViewPr>
  </p:slideViewPr>
  <p:notesTextViewPr>
    <p:cViewPr>
      <p:scale>
        <a:sx n="1" d="1"/>
        <a:sy n="1" d="1"/>
      </p:scale>
      <p:origin x="0" y="0"/>
    </p:cViewPr>
  </p:notesTextViewPr>
  <p:notesViewPr>
    <p:cSldViewPr snapToGrid="0">
      <p:cViewPr varScale="1">
        <p:scale>
          <a:sx n="85" d="100"/>
          <a:sy n="85" d="100"/>
        </p:scale>
        <p:origin x="3888"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ADFE41-01B7-40B3-905A-B725034D6DEC}" type="datetimeFigureOut">
              <a:rPr lang="en-US" smtClean="0"/>
              <a:t>9/19/2022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CD5BA9-0F52-4605-9E69-C49E005FB280}" type="slidenum">
              <a:rPr lang="en-US" smtClean="0"/>
              <a:t>‹#›</a:t>
            </a:fld>
            <a:endParaRPr lang="en-US"/>
          </a:p>
        </p:txBody>
      </p:sp>
    </p:spTree>
    <p:extLst>
      <p:ext uri="{BB962C8B-B14F-4D97-AF65-F5344CB8AC3E}">
        <p14:creationId xmlns:p14="http://schemas.microsoft.com/office/powerpoint/2010/main" val="26176776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case of new onset vision loss in a cancer patient seen at the University of California, Davis who was the under the care of the department of ophthalmology and vision science, neurology and neurological surgery and hematology and oncology.</a:t>
            </a:r>
          </a:p>
        </p:txBody>
      </p:sp>
      <p:sp>
        <p:nvSpPr>
          <p:cNvPr id="4" name="Slide Number Placeholder 3"/>
          <p:cNvSpPr>
            <a:spLocks noGrp="1"/>
          </p:cNvSpPr>
          <p:nvPr>
            <p:ph type="sldNum" sz="quarter" idx="5"/>
          </p:nvPr>
        </p:nvSpPr>
        <p:spPr/>
        <p:txBody>
          <a:bodyPr/>
          <a:lstStyle/>
          <a:p>
            <a:fld id="{1CCD5BA9-0F52-4605-9E69-C49E005FB280}" type="slidenum">
              <a:rPr lang="en-US" smtClean="0"/>
              <a:t>1</a:t>
            </a:fld>
            <a:endParaRPr lang="en-US"/>
          </a:p>
        </p:txBody>
      </p:sp>
    </p:spTree>
    <p:extLst>
      <p:ext uri="{BB962C8B-B14F-4D97-AF65-F5344CB8AC3E}">
        <p14:creationId xmlns:p14="http://schemas.microsoft.com/office/powerpoint/2010/main" val="5848733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CCD5BA9-0F52-4605-9E69-C49E005FB280}" type="slidenum">
              <a:rPr lang="en-US" smtClean="0"/>
              <a:t>2</a:t>
            </a:fld>
            <a:endParaRPr lang="en-US"/>
          </a:p>
        </p:txBody>
      </p:sp>
    </p:spTree>
    <p:extLst>
      <p:ext uri="{BB962C8B-B14F-4D97-AF65-F5344CB8AC3E}">
        <p14:creationId xmlns:p14="http://schemas.microsoft.com/office/powerpoint/2010/main" val="24770872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CCD5BA9-0F52-4605-9E69-C49E005FB280}" type="slidenum">
              <a:rPr lang="en-US" smtClean="0"/>
              <a:t>3</a:t>
            </a:fld>
            <a:endParaRPr lang="en-US"/>
          </a:p>
        </p:txBody>
      </p:sp>
    </p:spTree>
    <p:extLst>
      <p:ext uri="{BB962C8B-B14F-4D97-AF65-F5344CB8AC3E}">
        <p14:creationId xmlns:p14="http://schemas.microsoft.com/office/powerpoint/2010/main" val="42232105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CCD5BA9-0F52-4605-9E69-C49E005FB280}" type="slidenum">
              <a:rPr lang="en-US" smtClean="0"/>
              <a:t>4</a:t>
            </a:fld>
            <a:endParaRPr lang="en-US"/>
          </a:p>
        </p:txBody>
      </p:sp>
    </p:spTree>
    <p:extLst>
      <p:ext uri="{BB962C8B-B14F-4D97-AF65-F5344CB8AC3E}">
        <p14:creationId xmlns:p14="http://schemas.microsoft.com/office/powerpoint/2010/main" val="29428923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CCD5BA9-0F52-4605-9E69-C49E005FB280}" type="slidenum">
              <a:rPr lang="en-US" smtClean="0"/>
              <a:t>5</a:t>
            </a:fld>
            <a:endParaRPr lang="en-US"/>
          </a:p>
        </p:txBody>
      </p:sp>
    </p:spTree>
    <p:extLst>
      <p:ext uri="{BB962C8B-B14F-4D97-AF65-F5344CB8AC3E}">
        <p14:creationId xmlns:p14="http://schemas.microsoft.com/office/powerpoint/2010/main" val="5195717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CCD5BA9-0F52-4605-9E69-C49E005FB280}" type="slidenum">
              <a:rPr lang="en-US" smtClean="0"/>
              <a:t>6</a:t>
            </a:fld>
            <a:endParaRPr lang="en-US"/>
          </a:p>
        </p:txBody>
      </p:sp>
    </p:spTree>
    <p:extLst>
      <p:ext uri="{BB962C8B-B14F-4D97-AF65-F5344CB8AC3E}">
        <p14:creationId xmlns:p14="http://schemas.microsoft.com/office/powerpoint/2010/main" val="13887890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CCD5BA9-0F52-4605-9E69-C49E005FB280}" type="slidenum">
              <a:rPr lang="en-US" smtClean="0"/>
              <a:t>7</a:t>
            </a:fld>
            <a:endParaRPr lang="en-US"/>
          </a:p>
        </p:txBody>
      </p:sp>
    </p:spTree>
    <p:extLst>
      <p:ext uri="{BB962C8B-B14F-4D97-AF65-F5344CB8AC3E}">
        <p14:creationId xmlns:p14="http://schemas.microsoft.com/office/powerpoint/2010/main" val="15129580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CCD5BA9-0F52-4605-9E69-C49E005FB280}" type="slidenum">
              <a:rPr lang="en-US" smtClean="0"/>
              <a:t>8</a:t>
            </a:fld>
            <a:endParaRPr lang="en-US"/>
          </a:p>
        </p:txBody>
      </p:sp>
    </p:spTree>
    <p:extLst>
      <p:ext uri="{BB962C8B-B14F-4D97-AF65-F5344CB8AC3E}">
        <p14:creationId xmlns:p14="http://schemas.microsoft.com/office/powerpoint/2010/main" val="42071091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CCD5BA9-0F52-4605-9E69-C49E005FB280}" type="slidenum">
              <a:rPr lang="en-US" smtClean="0"/>
              <a:t>9</a:t>
            </a:fld>
            <a:endParaRPr lang="en-US"/>
          </a:p>
        </p:txBody>
      </p:sp>
    </p:spTree>
    <p:extLst>
      <p:ext uri="{BB962C8B-B14F-4D97-AF65-F5344CB8AC3E}">
        <p14:creationId xmlns:p14="http://schemas.microsoft.com/office/powerpoint/2010/main" val="29830375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CCD5BA9-0F52-4605-9E69-C49E005FB280}" type="slidenum">
              <a:rPr lang="en-US" smtClean="0"/>
              <a:t>10</a:t>
            </a:fld>
            <a:endParaRPr lang="en-US"/>
          </a:p>
        </p:txBody>
      </p:sp>
    </p:spTree>
    <p:extLst>
      <p:ext uri="{BB962C8B-B14F-4D97-AF65-F5344CB8AC3E}">
        <p14:creationId xmlns:p14="http://schemas.microsoft.com/office/powerpoint/2010/main" val="42789846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CCD5BA9-0F52-4605-9E69-C49E005FB280}" type="slidenum">
              <a:rPr lang="en-US" smtClean="0"/>
              <a:t>11</a:t>
            </a:fld>
            <a:endParaRPr lang="en-US"/>
          </a:p>
        </p:txBody>
      </p:sp>
    </p:spTree>
    <p:extLst>
      <p:ext uri="{BB962C8B-B14F-4D97-AF65-F5344CB8AC3E}">
        <p14:creationId xmlns:p14="http://schemas.microsoft.com/office/powerpoint/2010/main" val="28560812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CCD5BA9-0F52-4605-9E69-C49E005FB280}" type="slidenum">
              <a:rPr lang="en-US" smtClean="0"/>
              <a:t>12</a:t>
            </a:fld>
            <a:endParaRPr lang="en-US"/>
          </a:p>
        </p:txBody>
      </p:sp>
    </p:spTree>
    <p:extLst>
      <p:ext uri="{BB962C8B-B14F-4D97-AF65-F5344CB8AC3E}">
        <p14:creationId xmlns:p14="http://schemas.microsoft.com/office/powerpoint/2010/main" val="27763317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CCD5BA9-0F52-4605-9E69-C49E005FB280}" type="slidenum">
              <a:rPr lang="en-US" smtClean="0"/>
              <a:t>13</a:t>
            </a:fld>
            <a:endParaRPr lang="en-US"/>
          </a:p>
        </p:txBody>
      </p:sp>
    </p:spTree>
    <p:extLst>
      <p:ext uri="{BB962C8B-B14F-4D97-AF65-F5344CB8AC3E}">
        <p14:creationId xmlns:p14="http://schemas.microsoft.com/office/powerpoint/2010/main" val="24053490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CCD5BA9-0F52-4605-9E69-C49E005FB280}" type="slidenum">
              <a:rPr lang="en-US" smtClean="0"/>
              <a:t>14</a:t>
            </a:fld>
            <a:endParaRPr lang="en-US"/>
          </a:p>
        </p:txBody>
      </p:sp>
    </p:spTree>
    <p:extLst>
      <p:ext uri="{BB962C8B-B14F-4D97-AF65-F5344CB8AC3E}">
        <p14:creationId xmlns:p14="http://schemas.microsoft.com/office/powerpoint/2010/main" val="9696034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CCD5BA9-0F52-4605-9E69-C49E005FB280}" type="slidenum">
              <a:rPr lang="en-US" smtClean="0"/>
              <a:t>15</a:t>
            </a:fld>
            <a:endParaRPr lang="en-US"/>
          </a:p>
        </p:txBody>
      </p:sp>
    </p:spTree>
    <p:extLst>
      <p:ext uri="{BB962C8B-B14F-4D97-AF65-F5344CB8AC3E}">
        <p14:creationId xmlns:p14="http://schemas.microsoft.com/office/powerpoint/2010/main" val="8732502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CCD5BA9-0F52-4605-9E69-C49E005FB280}" type="slidenum">
              <a:rPr lang="en-US" smtClean="0"/>
              <a:t>17</a:t>
            </a:fld>
            <a:endParaRPr lang="en-US"/>
          </a:p>
        </p:txBody>
      </p:sp>
    </p:spTree>
    <p:extLst>
      <p:ext uri="{BB962C8B-B14F-4D97-AF65-F5344CB8AC3E}">
        <p14:creationId xmlns:p14="http://schemas.microsoft.com/office/powerpoint/2010/main" val="2743283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CCD5BA9-0F52-4605-9E69-C49E005FB280}" type="slidenum">
              <a:rPr lang="en-US" smtClean="0"/>
              <a:t>18</a:t>
            </a:fld>
            <a:endParaRPr lang="en-US"/>
          </a:p>
        </p:txBody>
      </p:sp>
    </p:spTree>
    <p:extLst>
      <p:ext uri="{BB962C8B-B14F-4D97-AF65-F5344CB8AC3E}">
        <p14:creationId xmlns:p14="http://schemas.microsoft.com/office/powerpoint/2010/main" val="13495770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CCD5BA9-0F52-4605-9E69-C49E005FB280}" type="slidenum">
              <a:rPr lang="en-US" smtClean="0"/>
              <a:t>19</a:t>
            </a:fld>
            <a:endParaRPr lang="en-US"/>
          </a:p>
        </p:txBody>
      </p:sp>
    </p:spTree>
    <p:extLst>
      <p:ext uri="{BB962C8B-B14F-4D97-AF65-F5344CB8AC3E}">
        <p14:creationId xmlns:p14="http://schemas.microsoft.com/office/powerpoint/2010/main" val="37934625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6D07A79-73E8-F742-93ED-4E631E6F4B38}"/>
              </a:ext>
            </a:extLst>
          </p:cNvPr>
          <p:cNvPicPr>
            <a:picLocks noChangeAspect="1"/>
          </p:cNvPicPr>
          <p:nvPr userDrawn="1"/>
        </p:nvPicPr>
        <p:blipFill>
          <a:blip r:embed="rId2"/>
          <a:stretch>
            <a:fillRect/>
          </a:stretch>
        </p:blipFill>
        <p:spPr>
          <a:xfrm>
            <a:off x="178903" y="5829697"/>
            <a:ext cx="2570757" cy="1028303"/>
          </a:xfrm>
          <a:prstGeom prst="rect">
            <a:avLst/>
          </a:prstGeom>
        </p:spPr>
      </p:pic>
    </p:spTree>
    <p:extLst>
      <p:ext uri="{BB962C8B-B14F-4D97-AF65-F5344CB8AC3E}">
        <p14:creationId xmlns:p14="http://schemas.microsoft.com/office/powerpoint/2010/main" val="37979804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B5E2E-3D42-5845-95CB-7A6FD38BB1B8}"/>
              </a:ext>
            </a:extLst>
          </p:cNvPr>
          <p:cNvSpPr>
            <a:spLocks noGrp="1"/>
          </p:cNvSpPr>
          <p:nvPr>
            <p:ph type="title"/>
          </p:nvPr>
        </p:nvSpPr>
        <p:spPr/>
        <p:txBody>
          <a:bodyPr>
            <a:normAutofit/>
          </a:bodyPr>
          <a:lstStyle>
            <a:lvl1pPr>
              <a:defRPr sz="4000" b="1" i="0" baseline="0">
                <a:latin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4901E915-E638-6549-90DF-FD86C654E2CF}"/>
              </a:ext>
            </a:extLst>
          </p:cNvPr>
          <p:cNvSpPr>
            <a:spLocks noGrp="1"/>
          </p:cNvSpPr>
          <p:nvPr>
            <p:ph idx="1"/>
          </p:nvPr>
        </p:nvSpPr>
        <p:spPr/>
        <p:txBody>
          <a:bodyPr/>
          <a:lstStyle>
            <a:lvl1pPr>
              <a:defRPr baseline="0">
                <a:latin typeface="Arial" panose="020B0604020202020204" pitchFamily="34" charset="0"/>
              </a:defRPr>
            </a:lvl1pPr>
            <a:lvl2pPr>
              <a:defRPr baseline="0">
                <a:latin typeface="Arial" panose="020B0604020202020204" pitchFamily="34" charset="0"/>
              </a:defRPr>
            </a:lvl2pPr>
            <a:lvl3pPr>
              <a:defRPr baseline="0">
                <a:latin typeface="Arial" panose="020B0604020202020204" pitchFamily="34" charset="0"/>
              </a:defRPr>
            </a:lvl3pPr>
            <a:lvl4pPr>
              <a:defRPr baseline="0">
                <a:latin typeface="Arial" panose="020B0604020202020204" pitchFamily="34" charset="0"/>
              </a:defRPr>
            </a:lvl4pPr>
            <a:lvl5pPr>
              <a:defRPr baseline="0">
                <a:latin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1697790-D484-E14C-9687-8C2097F24183}"/>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9/19/2022</a:t>
            </a:fld>
            <a:endParaRPr lang="en-US"/>
          </a:p>
        </p:txBody>
      </p:sp>
      <p:sp>
        <p:nvSpPr>
          <p:cNvPr id="5" name="Footer Placeholder 4">
            <a:extLst>
              <a:ext uri="{FF2B5EF4-FFF2-40B4-BE49-F238E27FC236}">
                <a16:creationId xmlns:a16="http://schemas.microsoft.com/office/drawing/2014/main" id="{EC56AD5B-F34E-5E48-90E6-30D2BEB6B74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ACC3795-C7FD-6940-A607-B1CC79511D60}"/>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26187174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D99BE-5837-6D47-8BDE-2BEEFA2F888C}"/>
              </a:ext>
            </a:extLst>
          </p:cNvPr>
          <p:cNvSpPr>
            <a:spLocks noGrp="1"/>
          </p:cNvSpPr>
          <p:nvPr>
            <p:ph type="title"/>
          </p:nvPr>
        </p:nvSpPr>
        <p:spPr>
          <a:xfrm>
            <a:off x="831850" y="1709738"/>
            <a:ext cx="10515600" cy="2852737"/>
          </a:xfrm>
        </p:spPr>
        <p:txBody>
          <a:bodyPr anchor="b"/>
          <a:lstStyle>
            <a:lvl1pPr>
              <a:defRPr sz="6000" b="1" i="0" baseline="0">
                <a:latin typeface="Arial" panose="020B0604020202020204" pitchFamily="34"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D337D132-D9B8-0446-8AA6-2059F369C1C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01B6436-576E-4C43-9EBE-952FDFF32D70}"/>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9/19/2022</a:t>
            </a:fld>
            <a:endParaRPr lang="en-US"/>
          </a:p>
        </p:txBody>
      </p:sp>
      <p:sp>
        <p:nvSpPr>
          <p:cNvPr id="5" name="Footer Placeholder 4">
            <a:extLst>
              <a:ext uri="{FF2B5EF4-FFF2-40B4-BE49-F238E27FC236}">
                <a16:creationId xmlns:a16="http://schemas.microsoft.com/office/drawing/2014/main" id="{E1D41B9B-C1BE-ED48-BE04-6733ADE0D12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1D356B6-0F5A-AF44-B639-6C06BC495FFA}"/>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41551806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AC389-5A6D-E94B-817A-0F1A6015ED4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C372A26-61C3-1248-AF22-934EDA62F2E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ADB9C2E-AD78-D042-A817-966E279C55D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2800399-8CF6-7442-8B78-07F45C1D4F26}"/>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9/19/2022</a:t>
            </a:fld>
            <a:endParaRPr lang="en-US"/>
          </a:p>
        </p:txBody>
      </p:sp>
      <p:sp>
        <p:nvSpPr>
          <p:cNvPr id="6" name="Footer Placeholder 5">
            <a:extLst>
              <a:ext uri="{FF2B5EF4-FFF2-40B4-BE49-F238E27FC236}">
                <a16:creationId xmlns:a16="http://schemas.microsoft.com/office/drawing/2014/main" id="{540EBDC1-19C9-394D-B478-F98FC52977B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1A76B8B-0482-1B4E-8AF9-A1CD603C0F80}"/>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14767567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547C3-3DAD-734C-A80C-FF2711B2535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8F4E6C-0DCA-A546-9ECF-8A111612B25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0A51435-1D3C-D747-94F8-E65BC83195A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019366C-E616-5A46-909C-3EBEA0992B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6A56452-80F3-2C4F-82E8-60B912F023D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6573786-1F4B-FD4A-85AD-4F94D79BC1F1}"/>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9/19/2022</a:t>
            </a:fld>
            <a:endParaRPr lang="en-US"/>
          </a:p>
        </p:txBody>
      </p:sp>
      <p:sp>
        <p:nvSpPr>
          <p:cNvPr id="8" name="Footer Placeholder 7">
            <a:extLst>
              <a:ext uri="{FF2B5EF4-FFF2-40B4-BE49-F238E27FC236}">
                <a16:creationId xmlns:a16="http://schemas.microsoft.com/office/drawing/2014/main" id="{E3FBF8D1-D293-AE42-A48E-E18AB0BB444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7B34D73A-4E16-7143-8429-E8A35483B731}"/>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19592477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8CE90-90FB-D843-9364-CDE551AE6D4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0EAB8C-2571-2645-A309-BF902FD0CD41}"/>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9/19/2022</a:t>
            </a:fld>
            <a:endParaRPr lang="en-US"/>
          </a:p>
        </p:txBody>
      </p:sp>
      <p:sp>
        <p:nvSpPr>
          <p:cNvPr id="4" name="Footer Placeholder 3">
            <a:extLst>
              <a:ext uri="{FF2B5EF4-FFF2-40B4-BE49-F238E27FC236}">
                <a16:creationId xmlns:a16="http://schemas.microsoft.com/office/drawing/2014/main" id="{FBB89D80-3AC3-F74C-B7B9-09CF7F962A8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C217ED0C-970C-6044-B9DE-069BA135F3E2}"/>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5261716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6DAEA4-100D-5E49-A323-41AEC76315FB}"/>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9/19/2022</a:t>
            </a:fld>
            <a:endParaRPr lang="en-US"/>
          </a:p>
        </p:txBody>
      </p:sp>
      <p:sp>
        <p:nvSpPr>
          <p:cNvPr id="3" name="Footer Placeholder 2">
            <a:extLst>
              <a:ext uri="{FF2B5EF4-FFF2-40B4-BE49-F238E27FC236}">
                <a16:creationId xmlns:a16="http://schemas.microsoft.com/office/drawing/2014/main" id="{FECD6CD9-B64B-9145-A79A-5E00251981B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7F752BF5-49BE-BC47-89BE-67C0FA5B17AE}"/>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14564014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BC489-72DE-BE47-AEE8-FAAA8C925F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4FD9F1B-DF44-A24C-AECE-92FF4636625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483FEB7-0421-CF4C-A92A-571E43B666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24BB9A-EE10-6641-ACAA-C8511BE4760E}"/>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9/19/2022</a:t>
            </a:fld>
            <a:endParaRPr lang="en-US"/>
          </a:p>
        </p:txBody>
      </p:sp>
      <p:sp>
        <p:nvSpPr>
          <p:cNvPr id="6" name="Footer Placeholder 5">
            <a:extLst>
              <a:ext uri="{FF2B5EF4-FFF2-40B4-BE49-F238E27FC236}">
                <a16:creationId xmlns:a16="http://schemas.microsoft.com/office/drawing/2014/main" id="{D391A377-74EE-CD4B-B15A-5DF964F8512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288E1C73-98C8-9045-AA78-EF049CB3C456}"/>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12684176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0DC57-47C1-BB45-B2DC-79CCA540AB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1BCD955-75C8-444D-ABD1-E060697F144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50748B4-AEC3-B949-9617-9434F518D8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DC61A1-BFF5-3D41-92DA-7217625F94C2}"/>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9/19/2022</a:t>
            </a:fld>
            <a:endParaRPr lang="en-US"/>
          </a:p>
        </p:txBody>
      </p:sp>
      <p:sp>
        <p:nvSpPr>
          <p:cNvPr id="6" name="Footer Placeholder 5">
            <a:extLst>
              <a:ext uri="{FF2B5EF4-FFF2-40B4-BE49-F238E27FC236}">
                <a16:creationId xmlns:a16="http://schemas.microsoft.com/office/drawing/2014/main" id="{88AB864B-F91B-1642-A8DD-64280F6BA47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40BF34D7-825F-4E4D-8DF8-A9006979E893}"/>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39869944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B43EA-2692-AA4D-8E2A-F3B8A0306E5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D27E752-78A5-9841-AA7F-13DA9822AB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AAD1C5-8C9D-574D-8E5B-0DD9BA4B0652}"/>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9/19/2022</a:t>
            </a:fld>
            <a:endParaRPr lang="en-US"/>
          </a:p>
        </p:txBody>
      </p:sp>
      <p:sp>
        <p:nvSpPr>
          <p:cNvPr id="5" name="Footer Placeholder 4">
            <a:extLst>
              <a:ext uri="{FF2B5EF4-FFF2-40B4-BE49-F238E27FC236}">
                <a16:creationId xmlns:a16="http://schemas.microsoft.com/office/drawing/2014/main" id="{34CF00D9-4C5D-6C45-8C5B-D4B23AC4F73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804A8E2-4634-0845-ACD1-8A9913F5302D}"/>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3791324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950E2A9-E185-384F-AF89-63182856DF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3267E1E-FB37-1D46-8AAE-968742CD648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6D0789-C00C-4548-9624-40C25A7E30B4}"/>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9/19/2022</a:t>
            </a:fld>
            <a:endParaRPr lang="en-US"/>
          </a:p>
        </p:txBody>
      </p:sp>
      <p:sp>
        <p:nvSpPr>
          <p:cNvPr id="5" name="Footer Placeholder 4">
            <a:extLst>
              <a:ext uri="{FF2B5EF4-FFF2-40B4-BE49-F238E27FC236}">
                <a16:creationId xmlns:a16="http://schemas.microsoft.com/office/drawing/2014/main" id="{0A448589-75C3-3147-9838-3BE263B7F2C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AC69C64-F88B-1E45-9F75-09DAB5B50650}"/>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23639700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1F939A"/>
            </a:gs>
            <a:gs pos="11000">
              <a:srgbClr val="62B5BB"/>
            </a:gs>
            <a:gs pos="90000">
              <a:schemeClr val="bg1"/>
            </a:gs>
          </a:gsLst>
          <a:lin ang="162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4C20BC-B0A7-0743-8FDE-66F90F8967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382238C-2B35-834B-9E16-6581BC188469}"/>
              </a:ext>
            </a:extLst>
          </p:cNvPr>
          <p:cNvSpPr>
            <a:spLocks noGrp="1"/>
          </p:cNvSpPr>
          <p:nvPr>
            <p:ph type="body" idx="1"/>
          </p:nvPr>
        </p:nvSpPr>
        <p:spPr>
          <a:xfrm>
            <a:off x="1490869" y="1685512"/>
            <a:ext cx="9866243" cy="38207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C681372A-5854-BC42-B062-4DEFDB60D269}"/>
              </a:ext>
            </a:extLst>
          </p:cNvPr>
          <p:cNvPicPr>
            <a:picLocks noChangeAspect="1"/>
          </p:cNvPicPr>
          <p:nvPr userDrawn="1"/>
        </p:nvPicPr>
        <p:blipFill>
          <a:blip r:embed="rId13"/>
          <a:stretch>
            <a:fillRect/>
          </a:stretch>
        </p:blipFill>
        <p:spPr>
          <a:xfrm>
            <a:off x="178903" y="5829697"/>
            <a:ext cx="2570757" cy="1028303"/>
          </a:xfrm>
          <a:prstGeom prst="rect">
            <a:avLst/>
          </a:prstGeom>
        </p:spPr>
      </p:pic>
    </p:spTree>
    <p:extLst>
      <p:ext uri="{BB962C8B-B14F-4D97-AF65-F5344CB8AC3E}">
        <p14:creationId xmlns:p14="http://schemas.microsoft.com/office/powerpoint/2010/main" val="11883717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3.png"/><Relationship Id="rId5" Type="http://schemas.openxmlformats.org/officeDocument/2006/relationships/image" Target="../media/image2.jp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3.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3.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5.tiff"/><Relationship Id="rId5" Type="http://schemas.openxmlformats.org/officeDocument/2006/relationships/image" Target="../media/image4.tiff"/><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5.tiff"/><Relationship Id="rId5" Type="http://schemas.openxmlformats.org/officeDocument/2006/relationships/image" Target="../media/image4.tiff"/><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3.png"/><Relationship Id="rId5" Type="http://schemas.openxmlformats.org/officeDocument/2006/relationships/image" Target="../media/image6.tiff"/><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3.png"/><Relationship Id="rId5" Type="http://schemas.openxmlformats.org/officeDocument/2006/relationships/image" Target="../media/image6.tiff"/><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3.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8" Type="http://schemas.openxmlformats.org/officeDocument/2006/relationships/image" Target="../media/image12.tiff"/><Relationship Id="rId3" Type="http://schemas.openxmlformats.org/officeDocument/2006/relationships/slideLayout" Target="../slideLayouts/slideLayout2.xml"/><Relationship Id="rId7" Type="http://schemas.openxmlformats.org/officeDocument/2006/relationships/image" Target="../media/image11.tiff"/><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10.tiff"/><Relationship Id="rId5" Type="http://schemas.openxmlformats.org/officeDocument/2006/relationships/image" Target="../media/image9.tiff"/><Relationship Id="rId4" Type="http://schemas.openxmlformats.org/officeDocument/2006/relationships/notesSlide" Target="../notesSlides/notesSlide12.xml"/><Relationship Id="rId9"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3.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3.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3.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3.png"/><Relationship Id="rId4"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5" Type="http://schemas.openxmlformats.org/officeDocument/2006/relationships/image" Target="../media/image3.png"/><Relationship Id="rId4"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05C24-9B46-4BB5-AD5A-BE23959187ED}"/>
              </a:ext>
            </a:extLst>
          </p:cNvPr>
          <p:cNvSpPr>
            <a:spLocks noGrp="1"/>
          </p:cNvSpPr>
          <p:nvPr>
            <p:ph type="ctrTitle" idx="4294967295"/>
          </p:nvPr>
        </p:nvSpPr>
        <p:spPr>
          <a:xfrm>
            <a:off x="475014" y="996950"/>
            <a:ext cx="11091552" cy="2822575"/>
          </a:xfrm>
        </p:spPr>
        <p:txBody>
          <a:bodyPr>
            <a:normAutofit/>
          </a:bodyPr>
          <a:lstStyle/>
          <a:p>
            <a:pPr algn="ctr"/>
            <a:r>
              <a:rPr lang="en-US" sz="4000" b="1" dirty="0">
                <a:latin typeface="Arial" panose="020B0604020202020204" pitchFamily="34" charset="0"/>
                <a:cs typeface="Arial" panose="020B0604020202020204" pitchFamily="34" charset="0"/>
              </a:rPr>
              <a:t>Vision Loss in a Cancer Patient</a:t>
            </a:r>
          </a:p>
        </p:txBody>
      </p:sp>
      <p:sp>
        <p:nvSpPr>
          <p:cNvPr id="3" name="Subtitle 2">
            <a:extLst>
              <a:ext uri="{FF2B5EF4-FFF2-40B4-BE49-F238E27FC236}">
                <a16:creationId xmlns:a16="http://schemas.microsoft.com/office/drawing/2014/main" id="{F58705E8-72B5-42DF-8F30-14207C4D534D}"/>
              </a:ext>
            </a:extLst>
          </p:cNvPr>
          <p:cNvSpPr>
            <a:spLocks noGrp="1"/>
          </p:cNvSpPr>
          <p:nvPr>
            <p:ph type="subTitle" idx="4294967295"/>
          </p:nvPr>
        </p:nvSpPr>
        <p:spPr>
          <a:xfrm>
            <a:off x="101897" y="3429000"/>
            <a:ext cx="12090103" cy="2279073"/>
          </a:xfrm>
        </p:spPr>
        <p:txBody>
          <a:bodyPr>
            <a:noAutofit/>
          </a:bodyPr>
          <a:lstStyle/>
          <a:p>
            <a:pPr marL="0" indent="0" algn="ctr">
              <a:buNone/>
            </a:pPr>
            <a:r>
              <a:rPr lang="en-US" b="1" dirty="0"/>
              <a:t>Denis Huang</a:t>
            </a:r>
            <a:r>
              <a:rPr lang="en-US" b="1" baseline="30000" dirty="0"/>
              <a:t>1</a:t>
            </a:r>
            <a:r>
              <a:rPr lang="en-US" b="1" dirty="0"/>
              <a:t>, MD, Neesurg S. Mehta</a:t>
            </a:r>
            <a:r>
              <a:rPr lang="en-US" b="1" baseline="30000" dirty="0"/>
              <a:t>1</a:t>
            </a:r>
            <a:r>
              <a:rPr lang="en-US" b="1" dirty="0"/>
              <a:t>, MD, Kit W. Tam</a:t>
            </a:r>
            <a:r>
              <a:rPr lang="en-US" b="1" baseline="30000" dirty="0"/>
              <a:t>2</a:t>
            </a:r>
            <a:r>
              <a:rPr lang="en-US" b="1" dirty="0"/>
              <a:t>, MD, Kareem Moussa</a:t>
            </a:r>
            <a:r>
              <a:rPr lang="en-US" b="1" baseline="30000" dirty="0"/>
              <a:t>1</a:t>
            </a:r>
            <a:r>
              <a:rPr lang="en-US" b="1" dirty="0"/>
              <a:t>, MD, Yin Allison Liu</a:t>
            </a:r>
            <a:r>
              <a:rPr lang="en-US" b="1" baseline="30000" dirty="0"/>
              <a:t>1,3</a:t>
            </a:r>
            <a:r>
              <a:rPr lang="en-US" b="1" dirty="0"/>
              <a:t>, MD, PhD</a:t>
            </a:r>
          </a:p>
          <a:p>
            <a:pPr marL="0" indent="0" algn="ctr">
              <a:buNone/>
            </a:pPr>
            <a:endParaRPr lang="en-US" sz="1600" b="1" dirty="0"/>
          </a:p>
          <a:p>
            <a:pPr marL="0" indent="0" algn="ctr">
              <a:buNone/>
            </a:pPr>
            <a:r>
              <a:rPr lang="en-US" sz="1800" b="1" dirty="0"/>
              <a:t>1. Department of Ophthalmology &amp; Vision Science, University of California, Davis | 2. Department of Hematology &amp; Oncology, University of California, Davis | 3. Departments of Neurology, and Neurological Surgery, University of California, Davis</a:t>
            </a:r>
          </a:p>
          <a:p>
            <a:pPr marL="0" indent="0" algn="ctr">
              <a:buNone/>
            </a:pPr>
            <a:endParaRPr lang="en-US" sz="1800" dirty="0">
              <a:latin typeface="Arial" panose="020B0604020202020204" pitchFamily="34" charset="0"/>
              <a:cs typeface="Arial" panose="020B0604020202020204" pitchFamily="34" charset="0"/>
            </a:endParaRPr>
          </a:p>
        </p:txBody>
      </p:sp>
      <p:pic>
        <p:nvPicPr>
          <p:cNvPr id="4" name="Picture 3" descr="Logo, company name&#10;&#10;Description automatically generated">
            <a:extLst>
              <a:ext uri="{FF2B5EF4-FFF2-40B4-BE49-F238E27FC236}">
                <a16:creationId xmlns:a16="http://schemas.microsoft.com/office/drawing/2014/main" id="{F135F46E-8237-46E5-B60C-850E74F829BA}"/>
              </a:ext>
            </a:extLst>
          </p:cNvPr>
          <p:cNvPicPr>
            <a:picLocks noChangeAspect="1"/>
          </p:cNvPicPr>
          <p:nvPr/>
        </p:nvPicPr>
        <p:blipFill rotWithShape="1">
          <a:blip r:embed="rId5">
            <a:extLst>
              <a:ext uri="{28A0092B-C50C-407E-A947-70E740481C1C}">
                <a14:useLocalDpi xmlns:a14="http://schemas.microsoft.com/office/drawing/2010/main" val="0"/>
              </a:ext>
            </a:extLst>
          </a:blip>
          <a:srcRect b="67961"/>
          <a:stretch/>
        </p:blipFill>
        <p:spPr>
          <a:xfrm>
            <a:off x="3348989" y="0"/>
            <a:ext cx="5494020" cy="1173480"/>
          </a:xfrm>
          <a:prstGeom prst="rect">
            <a:avLst/>
          </a:prstGeom>
        </p:spPr>
      </p:pic>
      <p:pic>
        <p:nvPicPr>
          <p:cNvPr id="6" name="Audio Recording Sep 18, 2022 at 1:39:41 PM" descr="Audio Recording Sep 18, 2022 at 1:39:41 PM">
            <a:hlinkClick r:id="" action="ppaction://media"/>
            <a:extLst>
              <a:ext uri="{FF2B5EF4-FFF2-40B4-BE49-F238E27FC236}">
                <a16:creationId xmlns:a16="http://schemas.microsoft.com/office/drawing/2014/main" id="{FAC20646-08EC-ED13-DE07-A4CD822975D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79200" y="0"/>
            <a:ext cx="812800" cy="812800"/>
          </a:xfrm>
          <a:prstGeom prst="rect">
            <a:avLst/>
          </a:prstGeom>
        </p:spPr>
      </p:pic>
    </p:spTree>
    <p:extLst>
      <p:ext uri="{BB962C8B-B14F-4D97-AF65-F5344CB8AC3E}">
        <p14:creationId xmlns:p14="http://schemas.microsoft.com/office/powerpoint/2010/main" val="3850608517"/>
      </p:ext>
    </p:extLst>
  </p:cSld>
  <p:clrMapOvr>
    <a:masterClrMapping/>
  </p:clrMapOvr>
  <mc:AlternateContent xmlns:mc="http://schemas.openxmlformats.org/markup-compatibility/2006" xmlns:p14="http://schemas.microsoft.com/office/powerpoint/2010/main">
    <mc:Choice Requires="p14">
      <p:transition spd="slow" p14:dur="2000" advTm="17279"/>
    </mc:Choice>
    <mc:Fallback xmlns="">
      <p:transition spd="slow" advTm="1727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46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0EB50-C661-4581-A8C2-B8700EB90598}"/>
              </a:ext>
            </a:extLst>
          </p:cNvPr>
          <p:cNvSpPr>
            <a:spLocks noGrp="1"/>
          </p:cNvSpPr>
          <p:nvPr>
            <p:ph type="title"/>
          </p:nvPr>
        </p:nvSpPr>
        <p:spPr>
          <a:xfrm>
            <a:off x="838200" y="365125"/>
            <a:ext cx="10771909" cy="1325563"/>
          </a:xfrm>
        </p:spPr>
        <p:txBody>
          <a:bodyPr>
            <a:normAutofit/>
          </a:bodyPr>
          <a:lstStyle/>
          <a:p>
            <a:r>
              <a:rPr lang="en-US" dirty="0">
                <a:ea typeface="DengXian" panose="02010600030101010101" pitchFamily="2" charset="-122"/>
                <a:cs typeface="Arial" panose="020B0604020202020204" pitchFamily="34" charset="0"/>
              </a:rPr>
              <a:t>55-year-old Asian male with vision loss</a:t>
            </a:r>
            <a:endParaRPr lang="en-US" dirty="0"/>
          </a:p>
        </p:txBody>
      </p:sp>
      <p:sp>
        <p:nvSpPr>
          <p:cNvPr id="3" name="Content Placeholder 2">
            <a:extLst>
              <a:ext uri="{FF2B5EF4-FFF2-40B4-BE49-F238E27FC236}">
                <a16:creationId xmlns:a16="http://schemas.microsoft.com/office/drawing/2014/main" id="{B2E291BE-1E03-434C-BD72-1BA7AACE60BB}"/>
              </a:ext>
            </a:extLst>
          </p:cNvPr>
          <p:cNvSpPr>
            <a:spLocks noGrp="1"/>
          </p:cNvSpPr>
          <p:nvPr>
            <p:ph idx="1"/>
          </p:nvPr>
        </p:nvSpPr>
        <p:spPr>
          <a:xfrm>
            <a:off x="1582639" y="2272252"/>
            <a:ext cx="9866243" cy="3820766"/>
          </a:xfrm>
        </p:spPr>
        <p:txBody>
          <a:bodyPr>
            <a:normAutofit/>
          </a:bodyPr>
          <a:lstStyle/>
          <a:p>
            <a:pPr marL="0" indent="0">
              <a:buNone/>
            </a:pPr>
            <a:r>
              <a:rPr lang="en-US" dirty="0"/>
              <a:t>Chief Complaint</a:t>
            </a:r>
            <a:r>
              <a:rPr lang="en-US" sz="2800" dirty="0"/>
              <a:t>:</a:t>
            </a:r>
          </a:p>
          <a:p>
            <a:pPr marL="0" indent="0">
              <a:buNone/>
            </a:pPr>
            <a:endParaRPr lang="en-US" sz="2800" dirty="0"/>
          </a:p>
          <a:p>
            <a:pPr marL="0" indent="0">
              <a:buNone/>
            </a:pPr>
            <a:r>
              <a:rPr lang="en-US" dirty="0">
                <a:ea typeface="DengXian" panose="02010600030101010101" pitchFamily="2" charset="-122"/>
                <a:cs typeface="Arial" panose="020B0604020202020204" pitchFamily="34" charset="0"/>
              </a:rPr>
              <a:t>	</a:t>
            </a:r>
            <a:r>
              <a:rPr lang="en-US" b="1" i="1" dirty="0">
                <a:ea typeface="DengXian" panose="02010600030101010101" pitchFamily="2" charset="-122"/>
                <a:cs typeface="Arial" panose="020B0604020202020204" pitchFamily="34" charset="0"/>
              </a:rPr>
              <a:t>New onset central vision loss in the right eye and 	bilateral peripheral vision loss</a:t>
            </a:r>
          </a:p>
          <a:p>
            <a:pPr marL="0" indent="0">
              <a:buNone/>
            </a:pPr>
            <a:endParaRPr lang="en-US" sz="2800" dirty="0"/>
          </a:p>
        </p:txBody>
      </p:sp>
      <p:pic>
        <p:nvPicPr>
          <p:cNvPr id="5" name="Picture 4" descr="Logo, company name&#10;&#10;Description automatically generated">
            <a:extLst>
              <a:ext uri="{FF2B5EF4-FFF2-40B4-BE49-F238E27FC236}">
                <a16:creationId xmlns:a16="http://schemas.microsoft.com/office/drawing/2014/main" id="{BE751366-65F5-42A8-8D82-9D67245D7503}"/>
              </a:ext>
            </a:extLst>
          </p:cNvPr>
          <p:cNvPicPr>
            <a:picLocks noChangeAspect="1"/>
          </p:cNvPicPr>
          <p:nvPr/>
        </p:nvPicPr>
        <p:blipFill rotWithShape="1">
          <a:blip r:embed="rId5">
            <a:extLst>
              <a:ext uri="{28A0092B-C50C-407E-A947-70E740481C1C}">
                <a14:useLocalDpi xmlns:a14="http://schemas.microsoft.com/office/drawing/2010/main" val="0"/>
              </a:ext>
            </a:extLst>
          </a:blip>
          <a:srcRect b="67961"/>
          <a:stretch/>
        </p:blipFill>
        <p:spPr>
          <a:xfrm>
            <a:off x="6515761" y="5506278"/>
            <a:ext cx="5494020" cy="1173480"/>
          </a:xfrm>
          <a:prstGeom prst="rect">
            <a:avLst/>
          </a:prstGeom>
        </p:spPr>
      </p:pic>
      <p:pic>
        <p:nvPicPr>
          <p:cNvPr id="4" name="Audio Recording Sep 18, 2022 at 1:40:25 PM" descr="Audio Recording Sep 18, 2022 at 1:40:25 PM">
            <a:hlinkClick r:id="" action="ppaction://media"/>
            <a:extLst>
              <a:ext uri="{FF2B5EF4-FFF2-40B4-BE49-F238E27FC236}">
                <a16:creationId xmlns:a16="http://schemas.microsoft.com/office/drawing/2014/main" id="{29777537-7392-1CFB-ABC5-0AB088F9959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79200" y="0"/>
            <a:ext cx="812800" cy="812800"/>
          </a:xfrm>
          <a:prstGeom prst="rect">
            <a:avLst/>
          </a:prstGeom>
        </p:spPr>
      </p:pic>
    </p:spTree>
    <p:extLst>
      <p:ext uri="{BB962C8B-B14F-4D97-AF65-F5344CB8AC3E}">
        <p14:creationId xmlns:p14="http://schemas.microsoft.com/office/powerpoint/2010/main" val="2608393609"/>
      </p:ext>
    </p:extLst>
  </p:cSld>
  <p:clrMapOvr>
    <a:masterClrMapping/>
  </p:clrMapOvr>
  <mc:AlternateContent xmlns:mc="http://schemas.openxmlformats.org/markup-compatibility/2006" xmlns:p14="http://schemas.microsoft.com/office/powerpoint/2010/main">
    <mc:Choice Requires="p14">
      <p:transition spd="slow" p14:dur="2000" advTm="16445"/>
    </mc:Choice>
    <mc:Fallback xmlns="">
      <p:transition spd="slow" advTm="1644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28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0EB50-C661-4581-A8C2-B8700EB90598}"/>
              </a:ext>
            </a:extLst>
          </p:cNvPr>
          <p:cNvSpPr>
            <a:spLocks noGrp="1"/>
          </p:cNvSpPr>
          <p:nvPr>
            <p:ph type="title"/>
          </p:nvPr>
        </p:nvSpPr>
        <p:spPr>
          <a:xfrm>
            <a:off x="838200" y="365125"/>
            <a:ext cx="10771909" cy="1325563"/>
          </a:xfrm>
        </p:spPr>
        <p:txBody>
          <a:bodyPr>
            <a:normAutofit/>
          </a:bodyPr>
          <a:lstStyle/>
          <a:p>
            <a:r>
              <a:rPr lang="en-US" dirty="0">
                <a:ea typeface="DengXian" panose="02010600030101010101" pitchFamily="2" charset="-122"/>
                <a:cs typeface="Arial" panose="020B0604020202020204" pitchFamily="34" charset="0"/>
              </a:rPr>
              <a:t>Initial Clinical Course</a:t>
            </a:r>
            <a:endParaRPr lang="en-US" dirty="0"/>
          </a:p>
        </p:txBody>
      </p:sp>
      <p:sp>
        <p:nvSpPr>
          <p:cNvPr id="3" name="Content Placeholder 2">
            <a:extLst>
              <a:ext uri="{FF2B5EF4-FFF2-40B4-BE49-F238E27FC236}">
                <a16:creationId xmlns:a16="http://schemas.microsoft.com/office/drawing/2014/main" id="{B2E291BE-1E03-434C-BD72-1BA7AACE60BB}"/>
              </a:ext>
            </a:extLst>
          </p:cNvPr>
          <p:cNvSpPr>
            <a:spLocks noGrp="1"/>
          </p:cNvSpPr>
          <p:nvPr>
            <p:ph idx="1"/>
          </p:nvPr>
        </p:nvSpPr>
        <p:spPr>
          <a:xfrm>
            <a:off x="1149926" y="1311418"/>
            <a:ext cx="10584873" cy="4488441"/>
          </a:xfrm>
        </p:spPr>
        <p:txBody>
          <a:bodyPr>
            <a:noAutofit/>
          </a:bodyPr>
          <a:lstStyle/>
          <a:p>
            <a:r>
              <a:rPr lang="en-US" sz="2200" dirty="0"/>
              <a:t>History of known metastatic pancreatic adenocarcinoma s/p surgical decompression on palliative </a:t>
            </a:r>
            <a:r>
              <a:rPr lang="en-US" sz="2200" dirty="0">
                <a:ea typeface="DengXian" panose="02010600030101010101" pitchFamily="2" charset="-122"/>
                <a:cs typeface="Arial" panose="020B0604020202020204" pitchFamily="34" charset="0"/>
              </a:rPr>
              <a:t>chemotherapy</a:t>
            </a:r>
          </a:p>
          <a:p>
            <a:r>
              <a:rPr lang="en-US" sz="2200" dirty="0">
                <a:ea typeface="DengXian" panose="02010600030101010101" pitchFamily="2" charset="-122"/>
                <a:cs typeface="Arial" panose="020B0604020202020204" pitchFamily="34" charset="0"/>
              </a:rPr>
              <a:t>3 months following surgical debulking and starting palliative chemotherapy, patient reported new bilateral vision changes to his oncologist</a:t>
            </a:r>
          </a:p>
          <a:p>
            <a:r>
              <a:rPr lang="en-US" sz="2200" dirty="0">
                <a:ea typeface="DengXian" panose="02010600030101010101" pitchFamily="2" charset="-122"/>
                <a:cs typeface="Arial" panose="020B0604020202020204" pitchFamily="34" charset="0"/>
              </a:rPr>
              <a:t>Subsequent MRI brain showed a large pituitary macroadenoma causing compression of the optic chiasm</a:t>
            </a:r>
          </a:p>
          <a:p>
            <a:r>
              <a:rPr lang="en-US" sz="2200" dirty="0">
                <a:ea typeface="DengXian" panose="02010600030101010101" pitchFamily="2" charset="-122"/>
                <a:cs typeface="Arial" panose="020B0604020202020204" pitchFamily="34" charset="0"/>
              </a:rPr>
              <a:t>Pre-operative Humphrey visual fields were performed, which showed dense bitemporal hemianopia consistent with compressive optic neuropathy</a:t>
            </a:r>
          </a:p>
          <a:p>
            <a:r>
              <a:rPr lang="en-US" sz="2200" dirty="0">
                <a:ea typeface="DengXian" panose="02010600030101010101" pitchFamily="2" charset="-122"/>
                <a:cs typeface="Arial" panose="020B0604020202020204" pitchFamily="34" charset="0"/>
              </a:rPr>
              <a:t>Due to the COVID19 pandemic, patient was unable to have full neuro-ophthalmologic evaluation prior to resection with neurosurgery</a:t>
            </a:r>
          </a:p>
          <a:p>
            <a:r>
              <a:rPr lang="en-US" sz="2200" dirty="0">
                <a:ea typeface="DengXian" panose="02010600030101010101" pitchFamily="2" charset="-122"/>
                <a:cs typeface="Arial" panose="020B0604020202020204" pitchFamily="34" charset="0"/>
              </a:rPr>
              <a:t>Patient subsequently seen in neuro-ophthalmology clinic 6 months after surgery. At this time, he had just switched chemotherapy to paclitaxel-gemcitabine.</a:t>
            </a:r>
            <a:endParaRPr lang="en-US" sz="2200" dirty="0"/>
          </a:p>
        </p:txBody>
      </p:sp>
      <p:pic>
        <p:nvPicPr>
          <p:cNvPr id="5" name="Audio Recording Sep 18, 2022 at 1:45:25 PM" descr="Audio Recording Sep 18, 2022 at 1:45:25 PM">
            <a:hlinkClick r:id="" action="ppaction://media"/>
            <a:extLst>
              <a:ext uri="{FF2B5EF4-FFF2-40B4-BE49-F238E27FC236}">
                <a16:creationId xmlns:a16="http://schemas.microsoft.com/office/drawing/2014/main" id="{A635894E-E15B-1399-5A16-70B18DBFCBB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79200" y="0"/>
            <a:ext cx="812800" cy="812800"/>
          </a:xfrm>
          <a:prstGeom prst="rect">
            <a:avLst/>
          </a:prstGeom>
        </p:spPr>
      </p:pic>
    </p:spTree>
    <p:extLst>
      <p:ext uri="{BB962C8B-B14F-4D97-AF65-F5344CB8AC3E}">
        <p14:creationId xmlns:p14="http://schemas.microsoft.com/office/powerpoint/2010/main" val="130676710"/>
      </p:ext>
    </p:extLst>
  </p:cSld>
  <p:clrMapOvr>
    <a:masterClrMapping/>
  </p:clrMapOvr>
  <mc:AlternateContent xmlns:mc="http://schemas.openxmlformats.org/markup-compatibility/2006" xmlns:p14="http://schemas.microsoft.com/office/powerpoint/2010/main">
    <mc:Choice Requires="p14">
      <p:transition spd="slow" p14:dur="2000" advTm="16445"/>
    </mc:Choice>
    <mc:Fallback xmlns="">
      <p:transition spd="slow" advTm="1644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748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0EB50-C661-4581-A8C2-B8700EB90598}"/>
              </a:ext>
            </a:extLst>
          </p:cNvPr>
          <p:cNvSpPr>
            <a:spLocks noGrp="1"/>
          </p:cNvSpPr>
          <p:nvPr>
            <p:ph type="title"/>
          </p:nvPr>
        </p:nvSpPr>
        <p:spPr>
          <a:xfrm>
            <a:off x="838200" y="365125"/>
            <a:ext cx="10771909" cy="1325563"/>
          </a:xfrm>
        </p:spPr>
        <p:txBody>
          <a:bodyPr>
            <a:normAutofit/>
          </a:bodyPr>
          <a:lstStyle/>
          <a:p>
            <a:r>
              <a:rPr lang="en-US" dirty="0">
                <a:ea typeface="DengXian" panose="02010600030101010101" pitchFamily="2" charset="-122"/>
                <a:cs typeface="Arial" panose="020B0604020202020204" pitchFamily="34" charset="0"/>
              </a:rPr>
              <a:t>Initial Neuro-ophthalmic Exam </a:t>
            </a:r>
            <a:br>
              <a:rPr lang="en-US" dirty="0">
                <a:ea typeface="DengXian" panose="02010600030101010101" pitchFamily="2" charset="-122"/>
                <a:cs typeface="Arial" panose="020B0604020202020204" pitchFamily="34" charset="0"/>
              </a:rPr>
            </a:br>
            <a:r>
              <a:rPr lang="en-US" sz="3200" dirty="0">
                <a:ea typeface="DengXian" panose="02010600030101010101" pitchFamily="2" charset="-122"/>
                <a:cs typeface="Arial" panose="020B0604020202020204" pitchFamily="34" charset="0"/>
              </a:rPr>
              <a:t>(6 months after pituitary adenoma resection)</a:t>
            </a:r>
            <a:endParaRPr lang="en-US" dirty="0">
              <a:cs typeface="Arial" panose="020B0604020202020204" pitchFamily="34" charset="0"/>
            </a:endParaRPr>
          </a:p>
        </p:txBody>
      </p:sp>
      <p:sp>
        <p:nvSpPr>
          <p:cNvPr id="3" name="Content Placeholder 2">
            <a:extLst>
              <a:ext uri="{FF2B5EF4-FFF2-40B4-BE49-F238E27FC236}">
                <a16:creationId xmlns:a16="http://schemas.microsoft.com/office/drawing/2014/main" id="{B2E291BE-1E03-434C-BD72-1BA7AACE60BB}"/>
              </a:ext>
            </a:extLst>
          </p:cNvPr>
          <p:cNvSpPr>
            <a:spLocks noGrp="1"/>
          </p:cNvSpPr>
          <p:nvPr>
            <p:ph idx="1"/>
          </p:nvPr>
        </p:nvSpPr>
        <p:spPr>
          <a:xfrm>
            <a:off x="1349911" y="1690688"/>
            <a:ext cx="9866243" cy="4081462"/>
          </a:xfrm>
        </p:spPr>
        <p:txBody>
          <a:bodyPr>
            <a:normAutofit fontScale="92500" lnSpcReduction="20000"/>
          </a:bodyPr>
          <a:lstStyle/>
          <a:p>
            <a:pPr marL="445770" lvl="1" indent="-171450">
              <a:spcAft>
                <a:spcPts val="300"/>
              </a:spcAft>
            </a:pPr>
            <a:r>
              <a:rPr lang="en-US" sz="2800" dirty="0">
                <a:ea typeface="DengXian" panose="02010600030101010101" pitchFamily="2" charset="-122"/>
                <a:cs typeface="Arial" panose="020B0604020202020204" pitchFamily="34" charset="0"/>
              </a:rPr>
              <a:t>BCVA: </a:t>
            </a:r>
          </a:p>
          <a:p>
            <a:pPr marL="445770" lvl="1" indent="-171450">
              <a:spcAft>
                <a:spcPts val="300"/>
              </a:spcAft>
            </a:pPr>
            <a:endParaRPr lang="en-US" sz="2800" dirty="0">
              <a:ea typeface="DengXian" panose="02010600030101010101" pitchFamily="2" charset="-122"/>
              <a:cs typeface="Arial" panose="020B0604020202020204" pitchFamily="34" charset="0"/>
            </a:endParaRPr>
          </a:p>
          <a:p>
            <a:pPr marL="445770" lvl="1" indent="-171450">
              <a:spcAft>
                <a:spcPts val="300"/>
              </a:spcAft>
            </a:pPr>
            <a:endParaRPr lang="en-US" sz="2800" dirty="0">
              <a:ea typeface="DengXian" panose="02010600030101010101" pitchFamily="2" charset="-122"/>
              <a:cs typeface="Arial" panose="020B0604020202020204" pitchFamily="34" charset="0"/>
            </a:endParaRPr>
          </a:p>
          <a:p>
            <a:pPr marL="445770" lvl="1" indent="-171450">
              <a:spcAft>
                <a:spcPts val="300"/>
              </a:spcAft>
            </a:pPr>
            <a:endParaRPr lang="en-US" sz="2800" dirty="0">
              <a:ea typeface="DengXian" panose="02010600030101010101" pitchFamily="2" charset="-122"/>
              <a:cs typeface="Arial" panose="020B0604020202020204" pitchFamily="34" charset="0"/>
            </a:endParaRPr>
          </a:p>
          <a:p>
            <a:pPr marL="445770" lvl="1" indent="-171450">
              <a:spcAft>
                <a:spcPts val="300"/>
              </a:spcAft>
            </a:pPr>
            <a:endParaRPr lang="en-US" sz="2800" dirty="0">
              <a:ea typeface="DengXian" panose="02010600030101010101" pitchFamily="2" charset="-122"/>
              <a:cs typeface="Arial" panose="020B0604020202020204" pitchFamily="34" charset="0"/>
            </a:endParaRPr>
          </a:p>
          <a:p>
            <a:pPr marL="445770" lvl="1" indent="-171450">
              <a:spcAft>
                <a:spcPts val="300"/>
              </a:spcAft>
            </a:pPr>
            <a:endParaRPr lang="en-US" sz="2800" dirty="0">
              <a:ea typeface="DengXian" panose="02010600030101010101" pitchFamily="2" charset="-122"/>
              <a:cs typeface="Arial" panose="020B0604020202020204" pitchFamily="34" charset="0"/>
            </a:endParaRPr>
          </a:p>
          <a:p>
            <a:pPr marL="445770" lvl="1" indent="-171450">
              <a:spcAft>
                <a:spcPts val="300"/>
              </a:spcAft>
            </a:pPr>
            <a:r>
              <a:rPr lang="en-US" sz="2800" dirty="0">
                <a:ea typeface="DengXian" panose="02010600030101010101" pitchFamily="2" charset="-122"/>
                <a:cs typeface="Arial" panose="020B0604020202020204" pitchFamily="34" charset="0"/>
              </a:rPr>
              <a:t>Cranial nerves III-VI intact</a:t>
            </a:r>
          </a:p>
          <a:p>
            <a:pPr marL="445770" lvl="1" indent="-171450">
              <a:spcAft>
                <a:spcPts val="300"/>
              </a:spcAft>
            </a:pPr>
            <a:r>
              <a:rPr lang="en-US" sz="2800" dirty="0">
                <a:ea typeface="DengXian" panose="02010600030101010101" pitchFamily="2" charset="-122"/>
                <a:cs typeface="Arial" panose="020B0604020202020204" pitchFamily="34" charset="0"/>
              </a:rPr>
              <a:t>Bilateral optic atrophy with diffuse ganglion cell layer thinning on OCT</a:t>
            </a:r>
          </a:p>
          <a:p>
            <a:pPr marL="445770" lvl="1" indent="-171450">
              <a:spcAft>
                <a:spcPts val="300"/>
              </a:spcAft>
            </a:pPr>
            <a:r>
              <a:rPr lang="en-US" sz="2800" dirty="0">
                <a:ea typeface="DengXian" panose="02010600030101010101" pitchFamily="2" charset="-122"/>
                <a:cs typeface="Arial" panose="020B0604020202020204" pitchFamily="34" charset="0"/>
              </a:rPr>
              <a:t>Partial bitemporal hemianopia on visual field testing</a:t>
            </a:r>
          </a:p>
          <a:p>
            <a:pPr marL="445770" lvl="1" indent="-171450">
              <a:spcAft>
                <a:spcPts val="300"/>
              </a:spcAft>
            </a:pPr>
            <a:endParaRPr lang="en-US" sz="2800" dirty="0">
              <a:ea typeface="DengXian" panose="02010600030101010101" pitchFamily="2" charset="-122"/>
              <a:cs typeface="Arial" panose="020B0604020202020204" pitchFamily="34" charset="0"/>
            </a:endParaRPr>
          </a:p>
        </p:txBody>
      </p:sp>
      <p:graphicFrame>
        <p:nvGraphicFramePr>
          <p:cNvPr id="4" name="Table 3">
            <a:extLst>
              <a:ext uri="{FF2B5EF4-FFF2-40B4-BE49-F238E27FC236}">
                <a16:creationId xmlns:a16="http://schemas.microsoft.com/office/drawing/2014/main" id="{874AEA58-BA76-C740-955E-14F592317A08}"/>
              </a:ext>
            </a:extLst>
          </p:cNvPr>
          <p:cNvGraphicFramePr>
            <a:graphicFrameLocks noGrp="1"/>
          </p:cNvGraphicFramePr>
          <p:nvPr>
            <p:extLst>
              <p:ext uri="{D42A27DB-BD31-4B8C-83A1-F6EECF244321}">
                <p14:modId xmlns:p14="http://schemas.microsoft.com/office/powerpoint/2010/main" val="2000237755"/>
              </p:ext>
            </p:extLst>
          </p:nvPr>
        </p:nvGraphicFramePr>
        <p:xfrm>
          <a:off x="1898068" y="2437629"/>
          <a:ext cx="9318086" cy="914400"/>
        </p:xfrm>
        <a:graphic>
          <a:graphicData uri="http://schemas.openxmlformats.org/drawingml/2006/table">
            <a:tbl>
              <a:tblPr firstRow="1" bandRow="1">
                <a:tableStyleId>{5940675A-B579-460E-94D1-54222C63F5DA}</a:tableStyleId>
              </a:tblPr>
              <a:tblGrid>
                <a:gridCol w="4659043">
                  <a:extLst>
                    <a:ext uri="{9D8B030D-6E8A-4147-A177-3AD203B41FA5}">
                      <a16:colId xmlns:a16="http://schemas.microsoft.com/office/drawing/2014/main" val="3851310714"/>
                    </a:ext>
                  </a:extLst>
                </a:gridCol>
                <a:gridCol w="4659043">
                  <a:extLst>
                    <a:ext uri="{9D8B030D-6E8A-4147-A177-3AD203B41FA5}">
                      <a16:colId xmlns:a16="http://schemas.microsoft.com/office/drawing/2014/main" val="1936808255"/>
                    </a:ext>
                  </a:extLst>
                </a:gridCol>
              </a:tblGrid>
              <a:tr h="370840">
                <a:tc>
                  <a:txBody>
                    <a:bodyPr/>
                    <a:lstStyle/>
                    <a:p>
                      <a:pPr algn="ctr"/>
                      <a:r>
                        <a:rPr lang="en-US" sz="2400" dirty="0">
                          <a:latin typeface="Arial" panose="020B0604020202020204" pitchFamily="34" charset="0"/>
                          <a:cs typeface="Arial" panose="020B0604020202020204" pitchFamily="34" charset="0"/>
                        </a:rPr>
                        <a:t>OD</a:t>
                      </a:r>
                    </a:p>
                  </a:txBody>
                  <a:tcPr/>
                </a:tc>
                <a:tc>
                  <a:txBody>
                    <a:bodyPr/>
                    <a:lstStyle/>
                    <a:p>
                      <a:pPr algn="ctr"/>
                      <a:r>
                        <a:rPr lang="en-US" sz="2400" dirty="0">
                          <a:latin typeface="Arial" panose="020B0604020202020204" pitchFamily="34" charset="0"/>
                          <a:cs typeface="Arial" panose="020B0604020202020204" pitchFamily="34" charset="0"/>
                        </a:rPr>
                        <a:t>OS</a:t>
                      </a:r>
                    </a:p>
                  </a:txBody>
                  <a:tcPr/>
                </a:tc>
                <a:extLst>
                  <a:ext uri="{0D108BD9-81ED-4DB2-BD59-A6C34878D82A}">
                    <a16:rowId xmlns:a16="http://schemas.microsoft.com/office/drawing/2014/main" val="1054978473"/>
                  </a:ext>
                </a:extLst>
              </a:tr>
              <a:tr h="370840">
                <a:tc>
                  <a:txBody>
                    <a:bodyPr/>
                    <a:lstStyle/>
                    <a:p>
                      <a:pPr algn="ctr"/>
                      <a:r>
                        <a:rPr lang="en-US" sz="2400" dirty="0">
                          <a:latin typeface="Arial" panose="020B0604020202020204" pitchFamily="34" charset="0"/>
                          <a:cs typeface="Arial" panose="020B0604020202020204" pitchFamily="34" charset="0"/>
                        </a:rPr>
                        <a:t>Count Fingers @ 2 ft; 2+ </a:t>
                      </a:r>
                      <a:r>
                        <a:rPr lang="en-US" sz="2400" dirty="0" err="1">
                          <a:latin typeface="Arial" panose="020B0604020202020204" pitchFamily="34" charset="0"/>
                          <a:cs typeface="Arial" panose="020B0604020202020204" pitchFamily="34" charset="0"/>
                        </a:rPr>
                        <a:t>rAPD</a:t>
                      </a:r>
                      <a:endParaRPr lang="en-US" sz="2400" dirty="0">
                        <a:latin typeface="Arial" panose="020B0604020202020204" pitchFamily="34" charset="0"/>
                        <a:cs typeface="Arial" panose="020B0604020202020204" pitchFamily="34" charset="0"/>
                      </a:endParaRPr>
                    </a:p>
                  </a:txBody>
                  <a:tcPr/>
                </a:tc>
                <a:tc>
                  <a:txBody>
                    <a:bodyPr/>
                    <a:lstStyle/>
                    <a:p>
                      <a:pPr algn="ctr"/>
                      <a:r>
                        <a:rPr lang="en-US" sz="2400" dirty="0">
                          <a:latin typeface="Arial" panose="020B0604020202020204" pitchFamily="34" charset="0"/>
                          <a:cs typeface="Arial" panose="020B0604020202020204" pitchFamily="34" charset="0"/>
                        </a:rPr>
                        <a:t>20/80; no </a:t>
                      </a:r>
                      <a:r>
                        <a:rPr lang="en-US" sz="2400" dirty="0" err="1">
                          <a:latin typeface="Arial" panose="020B0604020202020204" pitchFamily="34" charset="0"/>
                          <a:cs typeface="Arial" panose="020B0604020202020204" pitchFamily="34" charset="0"/>
                        </a:rPr>
                        <a:t>rAPD</a:t>
                      </a:r>
                      <a:endParaRPr lang="en-US" sz="2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541574754"/>
                  </a:ext>
                </a:extLst>
              </a:tr>
            </a:tbl>
          </a:graphicData>
        </a:graphic>
      </p:graphicFrame>
      <p:pic>
        <p:nvPicPr>
          <p:cNvPr id="5" name="Audio Recording Sep 18, 2022 at 1:49:08 PM" descr="Audio Recording Sep 18, 2022 at 1:49:08 PM">
            <a:hlinkClick r:id="" action="ppaction://media"/>
            <a:extLst>
              <a:ext uri="{FF2B5EF4-FFF2-40B4-BE49-F238E27FC236}">
                <a16:creationId xmlns:a16="http://schemas.microsoft.com/office/drawing/2014/main" id="{DA2A3474-28E8-A3B1-5F21-F9EBD2DCC42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79200" y="0"/>
            <a:ext cx="812800" cy="812800"/>
          </a:xfrm>
          <a:prstGeom prst="rect">
            <a:avLst/>
          </a:prstGeom>
        </p:spPr>
      </p:pic>
    </p:spTree>
    <p:extLst>
      <p:ext uri="{BB962C8B-B14F-4D97-AF65-F5344CB8AC3E}">
        <p14:creationId xmlns:p14="http://schemas.microsoft.com/office/powerpoint/2010/main" val="2237737527"/>
      </p:ext>
    </p:extLst>
  </p:cSld>
  <p:clrMapOvr>
    <a:masterClrMapping/>
  </p:clrMapOvr>
  <mc:AlternateContent xmlns:mc="http://schemas.openxmlformats.org/markup-compatibility/2006" xmlns:p14="http://schemas.microsoft.com/office/powerpoint/2010/main">
    <mc:Choice Requires="p14">
      <p:transition spd="slow" p14:dur="2000" advTm="16445"/>
    </mc:Choice>
    <mc:Fallback xmlns="">
      <p:transition spd="slow" advTm="1644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39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0EB50-C661-4581-A8C2-B8700EB90598}"/>
              </a:ext>
            </a:extLst>
          </p:cNvPr>
          <p:cNvSpPr>
            <a:spLocks noGrp="1"/>
          </p:cNvSpPr>
          <p:nvPr>
            <p:ph type="title"/>
          </p:nvPr>
        </p:nvSpPr>
        <p:spPr>
          <a:xfrm>
            <a:off x="838200" y="365125"/>
            <a:ext cx="10771909" cy="1325563"/>
          </a:xfrm>
        </p:spPr>
        <p:txBody>
          <a:bodyPr>
            <a:normAutofit/>
          </a:bodyPr>
          <a:lstStyle/>
          <a:p>
            <a:r>
              <a:rPr lang="en-US" dirty="0">
                <a:ea typeface="DengXian" panose="02010600030101010101" pitchFamily="2" charset="-122"/>
                <a:cs typeface="Arial" panose="020B0604020202020204" pitchFamily="34" charset="0"/>
              </a:rPr>
              <a:t>Humphrey Visual Fields</a:t>
            </a:r>
            <a:endParaRPr lang="en-US" dirty="0"/>
          </a:p>
        </p:txBody>
      </p:sp>
      <p:pic>
        <p:nvPicPr>
          <p:cNvPr id="7" name="Picture 6">
            <a:extLst>
              <a:ext uri="{FF2B5EF4-FFF2-40B4-BE49-F238E27FC236}">
                <a16:creationId xmlns:a16="http://schemas.microsoft.com/office/drawing/2014/main" id="{48243436-11B5-BE44-8E6F-AE49AED6F3B8}"/>
              </a:ext>
            </a:extLst>
          </p:cNvPr>
          <p:cNvPicPr>
            <a:picLocks noChangeAspect="1"/>
          </p:cNvPicPr>
          <p:nvPr/>
        </p:nvPicPr>
        <p:blipFill rotWithShape="1">
          <a:blip r:embed="rId5"/>
          <a:srcRect l="30559" t="21804" r="30342" b="45846"/>
          <a:stretch/>
        </p:blipFill>
        <p:spPr>
          <a:xfrm>
            <a:off x="2205989" y="1690688"/>
            <a:ext cx="3044537" cy="2504168"/>
          </a:xfrm>
          <a:prstGeom prst="rect">
            <a:avLst/>
          </a:prstGeom>
        </p:spPr>
      </p:pic>
      <p:pic>
        <p:nvPicPr>
          <p:cNvPr id="8" name="Picture 7">
            <a:extLst>
              <a:ext uri="{FF2B5EF4-FFF2-40B4-BE49-F238E27FC236}">
                <a16:creationId xmlns:a16="http://schemas.microsoft.com/office/drawing/2014/main" id="{0B50D9BE-FB73-8845-A090-392269FDEAB3}"/>
              </a:ext>
            </a:extLst>
          </p:cNvPr>
          <p:cNvPicPr>
            <a:picLocks noChangeAspect="1"/>
          </p:cNvPicPr>
          <p:nvPr/>
        </p:nvPicPr>
        <p:blipFill rotWithShape="1">
          <a:blip r:embed="rId6"/>
          <a:srcRect l="30500" t="21804" r="30416" b="45512"/>
          <a:stretch/>
        </p:blipFill>
        <p:spPr>
          <a:xfrm>
            <a:off x="6618315" y="1690609"/>
            <a:ext cx="3003652" cy="2504327"/>
          </a:xfrm>
          <a:prstGeom prst="rect">
            <a:avLst/>
          </a:prstGeom>
        </p:spPr>
      </p:pic>
      <p:sp>
        <p:nvSpPr>
          <p:cNvPr id="9" name="Content Placeholder 2">
            <a:extLst>
              <a:ext uri="{FF2B5EF4-FFF2-40B4-BE49-F238E27FC236}">
                <a16:creationId xmlns:a16="http://schemas.microsoft.com/office/drawing/2014/main" id="{6C3CF112-EFA6-C247-B676-2D88A145690F}"/>
              </a:ext>
            </a:extLst>
          </p:cNvPr>
          <p:cNvSpPr>
            <a:spLocks noGrp="1"/>
          </p:cNvSpPr>
          <p:nvPr>
            <p:ph idx="1"/>
          </p:nvPr>
        </p:nvSpPr>
        <p:spPr>
          <a:xfrm>
            <a:off x="1349911" y="4613564"/>
            <a:ext cx="9866243" cy="1294470"/>
          </a:xfrm>
        </p:spPr>
        <p:txBody>
          <a:bodyPr>
            <a:normAutofit/>
          </a:bodyPr>
          <a:lstStyle/>
          <a:p>
            <a:pPr marL="274320" lvl="1" indent="0">
              <a:spcAft>
                <a:spcPts val="300"/>
              </a:spcAft>
              <a:buNone/>
            </a:pPr>
            <a:r>
              <a:rPr lang="en-US" sz="2800" dirty="0">
                <a:ea typeface="DengXian" panose="02010600030101010101" pitchFamily="2" charset="-122"/>
                <a:cs typeface="Arial" panose="020B0604020202020204" pitchFamily="34" charset="0"/>
              </a:rPr>
              <a:t>What are his visual field deficits consistent with?</a:t>
            </a:r>
          </a:p>
        </p:txBody>
      </p:sp>
      <p:sp>
        <p:nvSpPr>
          <p:cNvPr id="3" name="Rectangle 2">
            <a:extLst>
              <a:ext uri="{FF2B5EF4-FFF2-40B4-BE49-F238E27FC236}">
                <a16:creationId xmlns:a16="http://schemas.microsoft.com/office/drawing/2014/main" id="{3A2B4BB3-8C08-458B-8159-14DDEAE48142}"/>
              </a:ext>
            </a:extLst>
          </p:cNvPr>
          <p:cNvSpPr/>
          <p:nvPr/>
        </p:nvSpPr>
        <p:spPr>
          <a:xfrm>
            <a:off x="2205989" y="1697836"/>
            <a:ext cx="994411" cy="336704"/>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Left eye</a:t>
            </a:r>
          </a:p>
        </p:txBody>
      </p:sp>
      <p:sp>
        <p:nvSpPr>
          <p:cNvPr id="10" name="Rectangle 9">
            <a:extLst>
              <a:ext uri="{FF2B5EF4-FFF2-40B4-BE49-F238E27FC236}">
                <a16:creationId xmlns:a16="http://schemas.microsoft.com/office/drawing/2014/main" id="{066C6051-063C-4184-A8B5-0CB90D6CDA7C}"/>
              </a:ext>
            </a:extLst>
          </p:cNvPr>
          <p:cNvSpPr/>
          <p:nvPr/>
        </p:nvSpPr>
        <p:spPr>
          <a:xfrm>
            <a:off x="8503920" y="1690609"/>
            <a:ext cx="1118047" cy="336704"/>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Right eye</a:t>
            </a:r>
          </a:p>
        </p:txBody>
      </p:sp>
      <p:pic>
        <p:nvPicPr>
          <p:cNvPr id="5" name="Audio Recording Sep 18, 2022 at 1:52:21 PM" descr="Audio Recording Sep 18, 2022 at 1:52:21 PM">
            <a:hlinkClick r:id="" action="ppaction://media"/>
            <a:extLst>
              <a:ext uri="{FF2B5EF4-FFF2-40B4-BE49-F238E27FC236}">
                <a16:creationId xmlns:a16="http://schemas.microsoft.com/office/drawing/2014/main" id="{E06E1B5E-14AE-0317-47F0-7F558ED508C2}"/>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379200" y="0"/>
            <a:ext cx="812800" cy="812800"/>
          </a:xfrm>
          <a:prstGeom prst="rect">
            <a:avLst/>
          </a:prstGeom>
        </p:spPr>
      </p:pic>
    </p:spTree>
    <p:extLst>
      <p:ext uri="{BB962C8B-B14F-4D97-AF65-F5344CB8AC3E}">
        <p14:creationId xmlns:p14="http://schemas.microsoft.com/office/powerpoint/2010/main" val="3719291008"/>
      </p:ext>
    </p:extLst>
  </p:cSld>
  <p:clrMapOvr>
    <a:masterClrMapping/>
  </p:clrMapOvr>
  <mc:AlternateContent xmlns:mc="http://schemas.openxmlformats.org/markup-compatibility/2006" xmlns:p14="http://schemas.microsoft.com/office/powerpoint/2010/main">
    <mc:Choice Requires="p14">
      <p:transition spd="slow" p14:dur="2000" advTm="16445"/>
    </mc:Choice>
    <mc:Fallback xmlns="">
      <p:transition spd="slow" advTm="1644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25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0EB50-C661-4581-A8C2-B8700EB90598}"/>
              </a:ext>
            </a:extLst>
          </p:cNvPr>
          <p:cNvSpPr>
            <a:spLocks noGrp="1"/>
          </p:cNvSpPr>
          <p:nvPr>
            <p:ph type="title"/>
          </p:nvPr>
        </p:nvSpPr>
        <p:spPr>
          <a:xfrm>
            <a:off x="838200" y="365125"/>
            <a:ext cx="10771909" cy="1325563"/>
          </a:xfrm>
        </p:spPr>
        <p:txBody>
          <a:bodyPr>
            <a:normAutofit/>
          </a:bodyPr>
          <a:lstStyle/>
          <a:p>
            <a:r>
              <a:rPr lang="en-US" dirty="0">
                <a:ea typeface="DengXian" panose="02010600030101010101" pitchFamily="2" charset="-122"/>
                <a:cs typeface="Arial" panose="020B0604020202020204" pitchFamily="34" charset="0"/>
              </a:rPr>
              <a:t>Answer: </a:t>
            </a:r>
            <a:endParaRPr lang="en-US" dirty="0"/>
          </a:p>
        </p:txBody>
      </p:sp>
      <p:sp>
        <p:nvSpPr>
          <p:cNvPr id="9" name="Content Placeholder 2">
            <a:extLst>
              <a:ext uri="{FF2B5EF4-FFF2-40B4-BE49-F238E27FC236}">
                <a16:creationId xmlns:a16="http://schemas.microsoft.com/office/drawing/2014/main" id="{6C3CF112-EFA6-C247-B676-2D88A145690F}"/>
              </a:ext>
            </a:extLst>
          </p:cNvPr>
          <p:cNvSpPr>
            <a:spLocks noGrp="1"/>
          </p:cNvSpPr>
          <p:nvPr>
            <p:ph idx="1"/>
          </p:nvPr>
        </p:nvSpPr>
        <p:spPr>
          <a:xfrm>
            <a:off x="1349911" y="4613564"/>
            <a:ext cx="9866243" cy="1294470"/>
          </a:xfrm>
        </p:spPr>
        <p:txBody>
          <a:bodyPr>
            <a:normAutofit/>
          </a:bodyPr>
          <a:lstStyle/>
          <a:p>
            <a:pPr marL="274320" lvl="1" indent="0">
              <a:spcAft>
                <a:spcPts val="300"/>
              </a:spcAft>
              <a:buNone/>
            </a:pPr>
            <a:r>
              <a:rPr lang="en-US" sz="2800" dirty="0">
                <a:ea typeface="DengXian" panose="02010600030101010101" pitchFamily="2" charset="-122"/>
                <a:cs typeface="Arial" panose="020B0604020202020204" pitchFamily="34" charset="0"/>
              </a:rPr>
              <a:t>What are his visual field deficits consistent with?</a:t>
            </a:r>
          </a:p>
          <a:p>
            <a:pPr marL="731520" lvl="2" indent="0">
              <a:spcAft>
                <a:spcPts val="300"/>
              </a:spcAft>
              <a:buNone/>
            </a:pPr>
            <a:r>
              <a:rPr lang="en-US" sz="2400" i="1" dirty="0">
                <a:solidFill>
                  <a:srgbClr val="C00000"/>
                </a:solidFill>
                <a:ea typeface="DengXian" panose="02010600030101010101" pitchFamily="2" charset="-122"/>
                <a:cs typeface="Arial" panose="020B0604020202020204" pitchFamily="34" charset="0"/>
              </a:rPr>
              <a:t>Compressive optic neuropathy secondary to the pituitary mass</a:t>
            </a:r>
          </a:p>
          <a:p>
            <a:pPr marL="274320" lvl="1" indent="0">
              <a:spcAft>
                <a:spcPts val="300"/>
              </a:spcAft>
              <a:buNone/>
            </a:pPr>
            <a:endParaRPr lang="en-US" sz="2800" dirty="0">
              <a:ea typeface="DengXian" panose="02010600030101010101" pitchFamily="2" charset="-122"/>
              <a:cs typeface="Arial" panose="020B0604020202020204" pitchFamily="34" charset="0"/>
            </a:endParaRPr>
          </a:p>
        </p:txBody>
      </p:sp>
      <p:pic>
        <p:nvPicPr>
          <p:cNvPr id="6" name="Picture 5">
            <a:extLst>
              <a:ext uri="{FF2B5EF4-FFF2-40B4-BE49-F238E27FC236}">
                <a16:creationId xmlns:a16="http://schemas.microsoft.com/office/drawing/2014/main" id="{732B1995-6431-AC45-90F1-40A3A20EA710}"/>
              </a:ext>
            </a:extLst>
          </p:cNvPr>
          <p:cNvPicPr>
            <a:picLocks noChangeAspect="1"/>
          </p:cNvPicPr>
          <p:nvPr/>
        </p:nvPicPr>
        <p:blipFill rotWithShape="1">
          <a:blip r:embed="rId5"/>
          <a:srcRect l="30559" t="21804" r="30342" b="45846"/>
          <a:stretch/>
        </p:blipFill>
        <p:spPr>
          <a:xfrm>
            <a:off x="2205989" y="1690688"/>
            <a:ext cx="3044537" cy="2504168"/>
          </a:xfrm>
          <a:prstGeom prst="rect">
            <a:avLst/>
          </a:prstGeom>
        </p:spPr>
      </p:pic>
      <p:pic>
        <p:nvPicPr>
          <p:cNvPr id="10" name="Picture 9">
            <a:extLst>
              <a:ext uri="{FF2B5EF4-FFF2-40B4-BE49-F238E27FC236}">
                <a16:creationId xmlns:a16="http://schemas.microsoft.com/office/drawing/2014/main" id="{34271400-B223-9343-B5B0-920592A9E0D0}"/>
              </a:ext>
            </a:extLst>
          </p:cNvPr>
          <p:cNvPicPr>
            <a:picLocks noChangeAspect="1"/>
          </p:cNvPicPr>
          <p:nvPr/>
        </p:nvPicPr>
        <p:blipFill rotWithShape="1">
          <a:blip r:embed="rId6"/>
          <a:srcRect l="30500" t="21804" r="30416" b="45512"/>
          <a:stretch/>
        </p:blipFill>
        <p:spPr>
          <a:xfrm>
            <a:off x="6618315" y="1690609"/>
            <a:ext cx="3003652" cy="2504327"/>
          </a:xfrm>
          <a:prstGeom prst="rect">
            <a:avLst/>
          </a:prstGeom>
        </p:spPr>
      </p:pic>
      <p:sp>
        <p:nvSpPr>
          <p:cNvPr id="11" name="Rectangle 10">
            <a:extLst>
              <a:ext uri="{FF2B5EF4-FFF2-40B4-BE49-F238E27FC236}">
                <a16:creationId xmlns:a16="http://schemas.microsoft.com/office/drawing/2014/main" id="{1939C29A-4328-4F44-9528-3D11A163CFA9}"/>
              </a:ext>
            </a:extLst>
          </p:cNvPr>
          <p:cNvSpPr/>
          <p:nvPr/>
        </p:nvSpPr>
        <p:spPr>
          <a:xfrm>
            <a:off x="2205989" y="1697836"/>
            <a:ext cx="994411" cy="336704"/>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Left eye</a:t>
            </a:r>
          </a:p>
        </p:txBody>
      </p:sp>
      <p:sp>
        <p:nvSpPr>
          <p:cNvPr id="12" name="Rectangle 11">
            <a:extLst>
              <a:ext uri="{FF2B5EF4-FFF2-40B4-BE49-F238E27FC236}">
                <a16:creationId xmlns:a16="http://schemas.microsoft.com/office/drawing/2014/main" id="{BFA69D4A-D693-8340-9C0A-514518CECCAB}"/>
              </a:ext>
            </a:extLst>
          </p:cNvPr>
          <p:cNvSpPr/>
          <p:nvPr/>
        </p:nvSpPr>
        <p:spPr>
          <a:xfrm>
            <a:off x="8503920" y="1690609"/>
            <a:ext cx="1118047" cy="336704"/>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Right eye</a:t>
            </a:r>
          </a:p>
        </p:txBody>
      </p:sp>
      <p:pic>
        <p:nvPicPr>
          <p:cNvPr id="3" name="Audio Recording Sep 18, 2022 at 1:52:45 PM" descr="Audio Recording Sep 18, 2022 at 1:52:45 PM">
            <a:hlinkClick r:id="" action="ppaction://media"/>
            <a:extLst>
              <a:ext uri="{FF2B5EF4-FFF2-40B4-BE49-F238E27FC236}">
                <a16:creationId xmlns:a16="http://schemas.microsoft.com/office/drawing/2014/main" id="{9794866F-44D2-F427-266B-E078185DB96A}"/>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379200" y="0"/>
            <a:ext cx="812800" cy="812800"/>
          </a:xfrm>
          <a:prstGeom prst="rect">
            <a:avLst/>
          </a:prstGeom>
        </p:spPr>
      </p:pic>
    </p:spTree>
    <p:extLst>
      <p:ext uri="{BB962C8B-B14F-4D97-AF65-F5344CB8AC3E}">
        <p14:creationId xmlns:p14="http://schemas.microsoft.com/office/powerpoint/2010/main" val="1518208576"/>
      </p:ext>
    </p:extLst>
  </p:cSld>
  <p:clrMapOvr>
    <a:masterClrMapping/>
  </p:clrMapOvr>
  <mc:AlternateContent xmlns:mc="http://schemas.openxmlformats.org/markup-compatibility/2006" xmlns:p14="http://schemas.microsoft.com/office/powerpoint/2010/main">
    <mc:Choice Requires="p14">
      <p:transition spd="slow" p14:dur="2000" advTm="16445"/>
    </mc:Choice>
    <mc:Fallback xmlns="">
      <p:transition spd="slow" advTm="1644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74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0EB50-C661-4581-A8C2-B8700EB90598}"/>
              </a:ext>
            </a:extLst>
          </p:cNvPr>
          <p:cNvSpPr>
            <a:spLocks noGrp="1"/>
          </p:cNvSpPr>
          <p:nvPr>
            <p:ph type="title"/>
          </p:nvPr>
        </p:nvSpPr>
        <p:spPr>
          <a:xfrm>
            <a:off x="838200" y="365125"/>
            <a:ext cx="10771909" cy="1325563"/>
          </a:xfrm>
        </p:spPr>
        <p:txBody>
          <a:bodyPr>
            <a:normAutofit/>
          </a:bodyPr>
          <a:lstStyle/>
          <a:p>
            <a:r>
              <a:rPr lang="en-US" dirty="0">
                <a:ea typeface="DengXian" panose="02010600030101010101" pitchFamily="2" charset="-122"/>
                <a:cs typeface="Arial" panose="020B0604020202020204" pitchFamily="34" charset="0"/>
              </a:rPr>
              <a:t>Macular Cube</a:t>
            </a:r>
            <a:endParaRPr lang="en-US" dirty="0"/>
          </a:p>
        </p:txBody>
      </p:sp>
      <p:pic>
        <p:nvPicPr>
          <p:cNvPr id="3" name="Picture 2">
            <a:extLst>
              <a:ext uri="{FF2B5EF4-FFF2-40B4-BE49-F238E27FC236}">
                <a16:creationId xmlns:a16="http://schemas.microsoft.com/office/drawing/2014/main" id="{DB607BB1-E435-874B-AB71-73ADEFFE358F}"/>
              </a:ext>
            </a:extLst>
          </p:cNvPr>
          <p:cNvPicPr>
            <a:picLocks noChangeAspect="1"/>
          </p:cNvPicPr>
          <p:nvPr/>
        </p:nvPicPr>
        <p:blipFill>
          <a:blip r:embed="rId5"/>
          <a:stretch>
            <a:fillRect/>
          </a:stretch>
        </p:blipFill>
        <p:spPr>
          <a:xfrm>
            <a:off x="838200" y="1690688"/>
            <a:ext cx="5548745" cy="3654051"/>
          </a:xfrm>
          <a:prstGeom prst="rect">
            <a:avLst/>
          </a:prstGeom>
        </p:spPr>
      </p:pic>
      <p:sp>
        <p:nvSpPr>
          <p:cNvPr id="5" name="Content Placeholder 2">
            <a:extLst>
              <a:ext uri="{FF2B5EF4-FFF2-40B4-BE49-F238E27FC236}">
                <a16:creationId xmlns:a16="http://schemas.microsoft.com/office/drawing/2014/main" id="{9061CEE7-E88D-C140-833C-8B7EEB69CF66}"/>
              </a:ext>
            </a:extLst>
          </p:cNvPr>
          <p:cNvSpPr>
            <a:spLocks noGrp="1"/>
          </p:cNvSpPr>
          <p:nvPr>
            <p:ph idx="1"/>
          </p:nvPr>
        </p:nvSpPr>
        <p:spPr>
          <a:xfrm>
            <a:off x="6858000" y="1690687"/>
            <a:ext cx="5009318" cy="3172257"/>
          </a:xfrm>
        </p:spPr>
        <p:txBody>
          <a:bodyPr>
            <a:normAutofit/>
          </a:bodyPr>
          <a:lstStyle/>
          <a:p>
            <a:pPr marL="274320" lvl="1" indent="0">
              <a:spcAft>
                <a:spcPts val="300"/>
              </a:spcAft>
              <a:buNone/>
            </a:pPr>
            <a:r>
              <a:rPr lang="en-US" dirty="0">
                <a:ea typeface="DengXian" panose="02010600030101010101" pitchFamily="2" charset="-122"/>
                <a:cs typeface="Arial" panose="020B0604020202020204" pitchFamily="34" charset="0"/>
              </a:rPr>
              <a:t>Why does the patient have diffuse bilateral ganglion cell complex (GCC) thinning?</a:t>
            </a:r>
            <a:endParaRPr lang="en-US" i="1" dirty="0">
              <a:solidFill>
                <a:srgbClr val="C00000"/>
              </a:solidFill>
              <a:ea typeface="DengXian" panose="02010600030101010101" pitchFamily="2" charset="-122"/>
              <a:cs typeface="Arial" panose="020B0604020202020204" pitchFamily="34" charset="0"/>
            </a:endParaRPr>
          </a:p>
        </p:txBody>
      </p:sp>
      <p:pic>
        <p:nvPicPr>
          <p:cNvPr id="4" name="Audio Recording Sep 18, 2022 at 1:53:49 PM" descr="Audio Recording Sep 18, 2022 at 1:53:49 PM">
            <a:hlinkClick r:id="" action="ppaction://media"/>
            <a:extLst>
              <a:ext uri="{FF2B5EF4-FFF2-40B4-BE49-F238E27FC236}">
                <a16:creationId xmlns:a16="http://schemas.microsoft.com/office/drawing/2014/main" id="{FEA9D178-7B1A-41A0-EEB6-0FD3A07A499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79200" y="-4011"/>
            <a:ext cx="812800" cy="812800"/>
          </a:xfrm>
          <a:prstGeom prst="rect">
            <a:avLst/>
          </a:prstGeom>
        </p:spPr>
      </p:pic>
    </p:spTree>
    <p:extLst>
      <p:ext uri="{BB962C8B-B14F-4D97-AF65-F5344CB8AC3E}">
        <p14:creationId xmlns:p14="http://schemas.microsoft.com/office/powerpoint/2010/main" val="3205366230"/>
      </p:ext>
    </p:extLst>
  </p:cSld>
  <p:clrMapOvr>
    <a:masterClrMapping/>
  </p:clrMapOvr>
  <mc:AlternateContent xmlns:mc="http://schemas.openxmlformats.org/markup-compatibility/2006" xmlns:p14="http://schemas.microsoft.com/office/powerpoint/2010/main">
    <mc:Choice Requires="p14">
      <p:transition spd="slow" p14:dur="2000" advTm="16445"/>
    </mc:Choice>
    <mc:Fallback xmlns="">
      <p:transition spd="slow" advTm="1644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55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0EB50-C661-4581-A8C2-B8700EB90598}"/>
              </a:ext>
            </a:extLst>
          </p:cNvPr>
          <p:cNvSpPr>
            <a:spLocks noGrp="1"/>
          </p:cNvSpPr>
          <p:nvPr>
            <p:ph type="title"/>
          </p:nvPr>
        </p:nvSpPr>
        <p:spPr>
          <a:xfrm>
            <a:off x="838200" y="365125"/>
            <a:ext cx="10771909" cy="1325563"/>
          </a:xfrm>
        </p:spPr>
        <p:txBody>
          <a:bodyPr>
            <a:normAutofit/>
          </a:bodyPr>
          <a:lstStyle/>
          <a:p>
            <a:r>
              <a:rPr lang="en-US" dirty="0">
                <a:ea typeface="DengXian" panose="02010600030101010101" pitchFamily="2" charset="-122"/>
                <a:cs typeface="Arial" panose="020B0604020202020204" pitchFamily="34" charset="0"/>
              </a:rPr>
              <a:t>Answer:</a:t>
            </a:r>
            <a:endParaRPr lang="en-US" dirty="0"/>
          </a:p>
        </p:txBody>
      </p:sp>
      <p:pic>
        <p:nvPicPr>
          <p:cNvPr id="3" name="Picture 2">
            <a:extLst>
              <a:ext uri="{FF2B5EF4-FFF2-40B4-BE49-F238E27FC236}">
                <a16:creationId xmlns:a16="http://schemas.microsoft.com/office/drawing/2014/main" id="{DB607BB1-E435-874B-AB71-73ADEFFE358F}"/>
              </a:ext>
            </a:extLst>
          </p:cNvPr>
          <p:cNvPicPr>
            <a:picLocks noChangeAspect="1"/>
          </p:cNvPicPr>
          <p:nvPr/>
        </p:nvPicPr>
        <p:blipFill>
          <a:blip r:embed="rId5"/>
          <a:stretch>
            <a:fillRect/>
          </a:stretch>
        </p:blipFill>
        <p:spPr>
          <a:xfrm>
            <a:off x="838200" y="1690688"/>
            <a:ext cx="5548745" cy="3654051"/>
          </a:xfrm>
          <a:prstGeom prst="rect">
            <a:avLst/>
          </a:prstGeom>
        </p:spPr>
      </p:pic>
      <p:sp>
        <p:nvSpPr>
          <p:cNvPr id="5" name="Content Placeholder 2">
            <a:extLst>
              <a:ext uri="{FF2B5EF4-FFF2-40B4-BE49-F238E27FC236}">
                <a16:creationId xmlns:a16="http://schemas.microsoft.com/office/drawing/2014/main" id="{9061CEE7-E88D-C140-833C-8B7EEB69CF66}"/>
              </a:ext>
            </a:extLst>
          </p:cNvPr>
          <p:cNvSpPr>
            <a:spLocks noGrp="1"/>
          </p:cNvSpPr>
          <p:nvPr>
            <p:ph idx="1"/>
          </p:nvPr>
        </p:nvSpPr>
        <p:spPr>
          <a:xfrm>
            <a:off x="6858000" y="1690687"/>
            <a:ext cx="5009318" cy="3172257"/>
          </a:xfrm>
        </p:spPr>
        <p:txBody>
          <a:bodyPr>
            <a:normAutofit/>
          </a:bodyPr>
          <a:lstStyle/>
          <a:p>
            <a:pPr marL="274320" lvl="1" indent="0">
              <a:spcAft>
                <a:spcPts val="300"/>
              </a:spcAft>
              <a:buNone/>
            </a:pPr>
            <a:r>
              <a:rPr lang="en-US" dirty="0">
                <a:ea typeface="DengXian" panose="02010600030101010101" pitchFamily="2" charset="-122"/>
                <a:cs typeface="Arial" panose="020B0604020202020204" pitchFamily="34" charset="0"/>
              </a:rPr>
              <a:t>Why does the patient have diffuse bilateral GCC thinning?</a:t>
            </a:r>
            <a:endParaRPr lang="en-US" i="1" dirty="0">
              <a:solidFill>
                <a:srgbClr val="C00000"/>
              </a:solidFill>
              <a:ea typeface="DengXian" panose="02010600030101010101" pitchFamily="2" charset="-122"/>
              <a:cs typeface="Arial" panose="020B0604020202020204" pitchFamily="34" charset="0"/>
            </a:endParaRPr>
          </a:p>
          <a:p>
            <a:pPr marL="731520" lvl="2" indent="0">
              <a:spcAft>
                <a:spcPts val="300"/>
              </a:spcAft>
              <a:buNone/>
            </a:pPr>
            <a:r>
              <a:rPr lang="en-US" sz="2400" i="1" dirty="0">
                <a:solidFill>
                  <a:srgbClr val="C00000"/>
                </a:solidFill>
                <a:ea typeface="DengXian" panose="02010600030101010101" pitchFamily="2" charset="-122"/>
                <a:cs typeface="Arial" panose="020B0604020202020204" pitchFamily="34" charset="0"/>
              </a:rPr>
              <a:t>Retrograde degeneration caused by compressive optic neuropathy from the pituitary mass</a:t>
            </a:r>
          </a:p>
        </p:txBody>
      </p:sp>
      <p:pic>
        <p:nvPicPr>
          <p:cNvPr id="6" name="Audio Recording Sep 18, 2022 at 1:54:59 PM" descr="Audio Recording Sep 18, 2022 at 1:54:59 PM">
            <a:hlinkClick r:id="" action="ppaction://media"/>
            <a:extLst>
              <a:ext uri="{FF2B5EF4-FFF2-40B4-BE49-F238E27FC236}">
                <a16:creationId xmlns:a16="http://schemas.microsoft.com/office/drawing/2014/main" id="{03053053-55E6-6A6C-9D27-22554088EC7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79200" y="-4011"/>
            <a:ext cx="812800" cy="812800"/>
          </a:xfrm>
          <a:prstGeom prst="rect">
            <a:avLst/>
          </a:prstGeom>
        </p:spPr>
      </p:pic>
    </p:spTree>
    <p:extLst>
      <p:ext uri="{BB962C8B-B14F-4D97-AF65-F5344CB8AC3E}">
        <p14:creationId xmlns:p14="http://schemas.microsoft.com/office/powerpoint/2010/main" val="2645847465"/>
      </p:ext>
    </p:extLst>
  </p:cSld>
  <p:clrMapOvr>
    <a:masterClrMapping/>
  </p:clrMapOvr>
  <mc:AlternateContent xmlns:mc="http://schemas.openxmlformats.org/markup-compatibility/2006" xmlns:p14="http://schemas.microsoft.com/office/powerpoint/2010/main">
    <mc:Choice Requires="p14">
      <p:transition spd="slow" p14:dur="2000" advTm="16445"/>
    </mc:Choice>
    <mc:Fallback xmlns="">
      <p:transition spd="slow" advTm="1644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60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0EB50-C661-4581-A8C2-B8700EB90598}"/>
              </a:ext>
            </a:extLst>
          </p:cNvPr>
          <p:cNvSpPr>
            <a:spLocks noGrp="1"/>
          </p:cNvSpPr>
          <p:nvPr>
            <p:ph type="title"/>
          </p:nvPr>
        </p:nvSpPr>
        <p:spPr>
          <a:xfrm>
            <a:off x="838200" y="365125"/>
            <a:ext cx="10771909" cy="1325563"/>
          </a:xfrm>
        </p:spPr>
        <p:txBody>
          <a:bodyPr>
            <a:normAutofit/>
          </a:bodyPr>
          <a:lstStyle/>
          <a:p>
            <a:r>
              <a:rPr lang="en-US" dirty="0">
                <a:ea typeface="DengXian" panose="02010600030101010101" pitchFamily="2" charset="-122"/>
                <a:cs typeface="Arial" panose="020B0604020202020204" pitchFamily="34" charset="0"/>
              </a:rPr>
              <a:t>6 month follow up</a:t>
            </a:r>
            <a:endParaRPr lang="en-US" dirty="0"/>
          </a:p>
        </p:txBody>
      </p:sp>
      <p:sp>
        <p:nvSpPr>
          <p:cNvPr id="3" name="Content Placeholder 2">
            <a:extLst>
              <a:ext uri="{FF2B5EF4-FFF2-40B4-BE49-F238E27FC236}">
                <a16:creationId xmlns:a16="http://schemas.microsoft.com/office/drawing/2014/main" id="{B2E291BE-1E03-434C-BD72-1BA7AACE60BB}"/>
              </a:ext>
            </a:extLst>
          </p:cNvPr>
          <p:cNvSpPr>
            <a:spLocks noGrp="1"/>
          </p:cNvSpPr>
          <p:nvPr>
            <p:ph idx="1"/>
          </p:nvPr>
        </p:nvSpPr>
        <p:spPr>
          <a:xfrm>
            <a:off x="1349911" y="1990286"/>
            <a:ext cx="9866243" cy="3820766"/>
          </a:xfrm>
        </p:spPr>
        <p:txBody>
          <a:bodyPr>
            <a:normAutofit/>
          </a:bodyPr>
          <a:lstStyle/>
          <a:p>
            <a:pPr marL="445770" lvl="1" indent="-171450">
              <a:spcAft>
                <a:spcPts val="300"/>
              </a:spcAft>
            </a:pPr>
            <a:r>
              <a:rPr lang="en-US" sz="2800" dirty="0">
                <a:ea typeface="DengXian" panose="02010600030101010101" pitchFamily="2" charset="-122"/>
                <a:cs typeface="Arial" panose="020B0604020202020204" pitchFamily="34" charset="0"/>
              </a:rPr>
              <a:t>Patient has now been on paclitaxel-gemcitabine chemotherapy for 6 months and is 12 months s/p pituitary macroadenoma resection</a:t>
            </a:r>
          </a:p>
          <a:p>
            <a:pPr marL="445770" lvl="1" indent="-171450">
              <a:spcAft>
                <a:spcPts val="300"/>
              </a:spcAft>
            </a:pPr>
            <a:endParaRPr lang="en-US" sz="2800" dirty="0">
              <a:ea typeface="DengXian" panose="02010600030101010101" pitchFamily="2" charset="-122"/>
              <a:cs typeface="Arial" panose="020B0604020202020204" pitchFamily="34" charset="0"/>
            </a:endParaRPr>
          </a:p>
          <a:p>
            <a:pPr marL="445770" lvl="1" indent="-171450">
              <a:spcAft>
                <a:spcPts val="300"/>
              </a:spcAft>
            </a:pPr>
            <a:r>
              <a:rPr lang="en-US" sz="2800" dirty="0">
                <a:ea typeface="DengXian" panose="02010600030101010101" pitchFamily="2" charset="-122"/>
                <a:cs typeface="Arial" panose="020B0604020202020204" pitchFamily="34" charset="0"/>
              </a:rPr>
              <a:t>At this visit, he reports no vision changes</a:t>
            </a:r>
          </a:p>
          <a:p>
            <a:pPr marL="445770" lvl="1" indent="-171450">
              <a:spcAft>
                <a:spcPts val="300"/>
              </a:spcAft>
            </a:pPr>
            <a:endParaRPr lang="en-US" sz="2800" dirty="0">
              <a:ea typeface="DengXian" panose="02010600030101010101" pitchFamily="2" charset="-122"/>
              <a:cs typeface="Arial" panose="020B0604020202020204" pitchFamily="34" charset="0"/>
            </a:endParaRPr>
          </a:p>
          <a:p>
            <a:pPr marL="445770" lvl="1" indent="-171450">
              <a:spcAft>
                <a:spcPts val="300"/>
              </a:spcAft>
            </a:pPr>
            <a:r>
              <a:rPr lang="en-US" sz="2800" dirty="0">
                <a:ea typeface="DengXian" panose="02010600030101010101" pitchFamily="2" charset="-122"/>
                <a:cs typeface="Arial" panose="020B0604020202020204" pitchFamily="34" charset="0"/>
              </a:rPr>
              <a:t>However, macular changes are noted on OCT</a:t>
            </a:r>
          </a:p>
          <a:p>
            <a:pPr marL="445770" lvl="1" indent="-171450">
              <a:spcAft>
                <a:spcPts val="300"/>
              </a:spcAft>
            </a:pPr>
            <a:endParaRPr lang="en-US" sz="2800" dirty="0">
              <a:ea typeface="DengXian" panose="02010600030101010101" pitchFamily="2" charset="-122"/>
              <a:cs typeface="Arial" panose="020B0604020202020204" pitchFamily="34" charset="0"/>
            </a:endParaRPr>
          </a:p>
        </p:txBody>
      </p:sp>
      <p:pic>
        <p:nvPicPr>
          <p:cNvPr id="4" name="Audio Recording Sep 18, 2022 at 1:55:54 PM" descr="Audio Recording Sep 18, 2022 at 1:55:54 PM">
            <a:hlinkClick r:id="" action="ppaction://media"/>
            <a:extLst>
              <a:ext uri="{FF2B5EF4-FFF2-40B4-BE49-F238E27FC236}">
                <a16:creationId xmlns:a16="http://schemas.microsoft.com/office/drawing/2014/main" id="{0C50136B-2CF9-2D75-C1A1-19D9E5F8E6B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79200" y="0"/>
            <a:ext cx="812800" cy="812800"/>
          </a:xfrm>
          <a:prstGeom prst="rect">
            <a:avLst/>
          </a:prstGeom>
        </p:spPr>
      </p:pic>
    </p:spTree>
    <p:extLst>
      <p:ext uri="{BB962C8B-B14F-4D97-AF65-F5344CB8AC3E}">
        <p14:creationId xmlns:p14="http://schemas.microsoft.com/office/powerpoint/2010/main" val="1749073925"/>
      </p:ext>
    </p:extLst>
  </p:cSld>
  <p:clrMapOvr>
    <a:masterClrMapping/>
  </p:clrMapOvr>
  <mc:AlternateContent xmlns:mc="http://schemas.openxmlformats.org/markup-compatibility/2006" xmlns:p14="http://schemas.microsoft.com/office/powerpoint/2010/main">
    <mc:Choice Requires="p14">
      <p:transition spd="slow" p14:dur="2000" advTm="16445"/>
    </mc:Choice>
    <mc:Fallback xmlns="">
      <p:transition spd="slow" advTm="1644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60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D700A54-4FBD-7E92-F42E-E98E5FA2A715}"/>
              </a:ext>
            </a:extLst>
          </p:cNvPr>
          <p:cNvPicPr>
            <a:picLocks noChangeAspect="1"/>
          </p:cNvPicPr>
          <p:nvPr/>
        </p:nvPicPr>
        <p:blipFill>
          <a:blip r:embed="rId5"/>
          <a:stretch>
            <a:fillRect/>
          </a:stretch>
        </p:blipFill>
        <p:spPr>
          <a:xfrm>
            <a:off x="6738539" y="964786"/>
            <a:ext cx="4332783" cy="4972853"/>
          </a:xfrm>
          <a:prstGeom prst="rect">
            <a:avLst/>
          </a:prstGeom>
        </p:spPr>
      </p:pic>
      <p:pic>
        <p:nvPicPr>
          <p:cNvPr id="3" name="Picture 2">
            <a:extLst>
              <a:ext uri="{FF2B5EF4-FFF2-40B4-BE49-F238E27FC236}">
                <a16:creationId xmlns:a16="http://schemas.microsoft.com/office/drawing/2014/main" id="{2AE5CC04-81BF-2952-55A5-A75B3EE0DE4D}"/>
              </a:ext>
            </a:extLst>
          </p:cNvPr>
          <p:cNvPicPr>
            <a:picLocks noChangeAspect="1"/>
          </p:cNvPicPr>
          <p:nvPr/>
        </p:nvPicPr>
        <p:blipFill>
          <a:blip r:embed="rId6"/>
          <a:stretch>
            <a:fillRect/>
          </a:stretch>
        </p:blipFill>
        <p:spPr>
          <a:xfrm>
            <a:off x="956953" y="964786"/>
            <a:ext cx="4315691" cy="4972853"/>
          </a:xfrm>
          <a:prstGeom prst="rect">
            <a:avLst/>
          </a:prstGeom>
        </p:spPr>
      </p:pic>
      <p:sp>
        <p:nvSpPr>
          <p:cNvPr id="10" name="Content Placeholder 2">
            <a:extLst>
              <a:ext uri="{FF2B5EF4-FFF2-40B4-BE49-F238E27FC236}">
                <a16:creationId xmlns:a16="http://schemas.microsoft.com/office/drawing/2014/main" id="{1275056B-10C6-2545-9DB9-DD3FC9B911DC}"/>
              </a:ext>
            </a:extLst>
          </p:cNvPr>
          <p:cNvSpPr>
            <a:spLocks noGrp="1"/>
          </p:cNvSpPr>
          <p:nvPr>
            <p:ph idx="1"/>
          </p:nvPr>
        </p:nvSpPr>
        <p:spPr>
          <a:xfrm>
            <a:off x="3716977" y="5937639"/>
            <a:ext cx="8217724" cy="878020"/>
          </a:xfrm>
        </p:spPr>
        <p:txBody>
          <a:bodyPr>
            <a:noAutofit/>
          </a:bodyPr>
          <a:lstStyle/>
          <a:p>
            <a:pPr marL="274320" lvl="1" indent="0">
              <a:spcAft>
                <a:spcPts val="300"/>
              </a:spcAft>
              <a:buNone/>
            </a:pPr>
            <a:r>
              <a:rPr lang="en-US" dirty="0">
                <a:ea typeface="DengXian" panose="02010600030101010101" pitchFamily="2" charset="-122"/>
                <a:cs typeface="Arial" panose="020B0604020202020204" pitchFamily="34" charset="0"/>
              </a:rPr>
              <a:t>What are the new macular findings called (white arrows)?</a:t>
            </a:r>
          </a:p>
          <a:p>
            <a:pPr marL="274320" lvl="1" indent="0">
              <a:spcAft>
                <a:spcPts val="300"/>
              </a:spcAft>
              <a:buNone/>
            </a:pPr>
            <a:endParaRPr lang="en-US" i="1" dirty="0">
              <a:solidFill>
                <a:srgbClr val="C00000"/>
              </a:solidFill>
              <a:ea typeface="DengXian" panose="02010600030101010101" pitchFamily="2" charset="-122"/>
              <a:cs typeface="Arial" panose="020B0604020202020204" pitchFamily="34" charset="0"/>
            </a:endParaRPr>
          </a:p>
          <a:p>
            <a:pPr marL="274320" lvl="1" indent="0">
              <a:spcAft>
                <a:spcPts val="300"/>
              </a:spcAft>
              <a:buNone/>
            </a:pPr>
            <a:endParaRPr lang="en-US" i="1" dirty="0">
              <a:solidFill>
                <a:srgbClr val="C00000"/>
              </a:solidFill>
              <a:ea typeface="DengXian" panose="02010600030101010101" pitchFamily="2" charset="-122"/>
              <a:cs typeface="Arial" panose="020B0604020202020204" pitchFamily="34" charset="0"/>
            </a:endParaRPr>
          </a:p>
        </p:txBody>
      </p:sp>
      <p:sp>
        <p:nvSpPr>
          <p:cNvPr id="12" name="TextBox 11">
            <a:extLst>
              <a:ext uri="{FF2B5EF4-FFF2-40B4-BE49-F238E27FC236}">
                <a16:creationId xmlns:a16="http://schemas.microsoft.com/office/drawing/2014/main" id="{9AFB6266-ABCF-7C46-913C-1E8FFEF4D88F}"/>
              </a:ext>
            </a:extLst>
          </p:cNvPr>
          <p:cNvSpPr txBox="1"/>
          <p:nvPr/>
        </p:nvSpPr>
        <p:spPr>
          <a:xfrm>
            <a:off x="83708" y="1195047"/>
            <a:ext cx="1155578" cy="338554"/>
          </a:xfrm>
          <a:prstGeom prst="rect">
            <a:avLst/>
          </a:prstGeom>
          <a:noFill/>
        </p:spPr>
        <p:txBody>
          <a:bodyPr wrap="square" rtlCol="0">
            <a:spAutoFit/>
          </a:bodyPr>
          <a:lstStyle/>
          <a:p>
            <a:r>
              <a:rPr lang="en-US" sz="1550" b="1" dirty="0">
                <a:latin typeface="Arial" panose="020B0604020202020204" pitchFamily="34" charset="0"/>
                <a:cs typeface="Arial" panose="020B0604020202020204" pitchFamily="34" charset="0"/>
              </a:rPr>
              <a:t>03/2021</a:t>
            </a:r>
          </a:p>
        </p:txBody>
      </p:sp>
      <p:sp>
        <p:nvSpPr>
          <p:cNvPr id="13" name="TextBox 12">
            <a:extLst>
              <a:ext uri="{FF2B5EF4-FFF2-40B4-BE49-F238E27FC236}">
                <a16:creationId xmlns:a16="http://schemas.microsoft.com/office/drawing/2014/main" id="{ED9945A6-B435-5245-852B-29CC7908CDC8}"/>
              </a:ext>
            </a:extLst>
          </p:cNvPr>
          <p:cNvSpPr txBox="1"/>
          <p:nvPr/>
        </p:nvSpPr>
        <p:spPr>
          <a:xfrm>
            <a:off x="5869631" y="1195047"/>
            <a:ext cx="1683743" cy="338554"/>
          </a:xfrm>
          <a:prstGeom prst="rect">
            <a:avLst/>
          </a:prstGeom>
          <a:noFill/>
        </p:spPr>
        <p:txBody>
          <a:bodyPr wrap="square" rtlCol="0">
            <a:spAutoFit/>
          </a:bodyPr>
          <a:lstStyle/>
          <a:p>
            <a:r>
              <a:rPr lang="en-US" sz="1600" b="1" dirty="0">
                <a:latin typeface="Arial" panose="020B0604020202020204" pitchFamily="34" charset="0"/>
                <a:cs typeface="Arial" panose="020B0604020202020204" pitchFamily="34" charset="0"/>
              </a:rPr>
              <a:t>09/2021</a:t>
            </a:r>
          </a:p>
        </p:txBody>
      </p:sp>
      <p:sp>
        <p:nvSpPr>
          <p:cNvPr id="11" name="Title 1">
            <a:extLst>
              <a:ext uri="{FF2B5EF4-FFF2-40B4-BE49-F238E27FC236}">
                <a16:creationId xmlns:a16="http://schemas.microsoft.com/office/drawing/2014/main" id="{92601AAE-FAFE-3E4B-B13B-84F4FE6A5CB4}"/>
              </a:ext>
            </a:extLst>
          </p:cNvPr>
          <p:cNvSpPr>
            <a:spLocks noGrp="1"/>
          </p:cNvSpPr>
          <p:nvPr>
            <p:ph type="title"/>
          </p:nvPr>
        </p:nvSpPr>
        <p:spPr>
          <a:xfrm>
            <a:off x="838200" y="35622"/>
            <a:ext cx="10771909" cy="1159426"/>
          </a:xfrm>
        </p:spPr>
        <p:txBody>
          <a:bodyPr>
            <a:normAutofit/>
          </a:bodyPr>
          <a:lstStyle/>
          <a:p>
            <a:r>
              <a:rPr lang="en-US" sz="3600" dirty="0">
                <a:ea typeface="DengXian" panose="02010600030101010101" pitchFamily="2" charset="-122"/>
                <a:cs typeface="Arial" panose="020B0604020202020204" pitchFamily="34" charset="0"/>
              </a:rPr>
              <a:t>Macular Cube at 6 months follow up</a:t>
            </a:r>
            <a:endParaRPr lang="en-US" sz="3600" dirty="0"/>
          </a:p>
        </p:txBody>
      </p:sp>
      <p:cxnSp>
        <p:nvCxnSpPr>
          <p:cNvPr id="6" name="Straight Arrow Connector 5">
            <a:extLst>
              <a:ext uri="{FF2B5EF4-FFF2-40B4-BE49-F238E27FC236}">
                <a16:creationId xmlns:a16="http://schemas.microsoft.com/office/drawing/2014/main" id="{7BAE9627-A917-F44C-99FF-B230F65BCC1C}"/>
              </a:ext>
            </a:extLst>
          </p:cNvPr>
          <p:cNvCxnSpPr>
            <a:cxnSpLocks/>
          </p:cNvCxnSpPr>
          <p:nvPr/>
        </p:nvCxnSpPr>
        <p:spPr>
          <a:xfrm flipH="1" flipV="1">
            <a:off x="10071987" y="5050468"/>
            <a:ext cx="114299" cy="485775"/>
          </a:xfrm>
          <a:prstGeom prst="straightConnector1">
            <a:avLst/>
          </a:prstGeom>
          <a:ln w="38100">
            <a:solidFill>
              <a:schemeClr val="bg1"/>
            </a:solidFill>
            <a:tailEnd type="triangle"/>
          </a:ln>
        </p:spPr>
        <p:style>
          <a:lnRef idx="3">
            <a:schemeClr val="dk1"/>
          </a:lnRef>
          <a:fillRef idx="0">
            <a:schemeClr val="dk1"/>
          </a:fillRef>
          <a:effectRef idx="2">
            <a:schemeClr val="dk1"/>
          </a:effectRef>
          <a:fontRef idx="minor">
            <a:schemeClr val="tx1"/>
          </a:fontRef>
        </p:style>
      </p:cxnSp>
      <p:cxnSp>
        <p:nvCxnSpPr>
          <p:cNvPr id="14" name="Straight Arrow Connector 13">
            <a:extLst>
              <a:ext uri="{FF2B5EF4-FFF2-40B4-BE49-F238E27FC236}">
                <a16:creationId xmlns:a16="http://schemas.microsoft.com/office/drawing/2014/main" id="{AD7B2FF6-A1AC-F546-82CB-D8980E91A708}"/>
              </a:ext>
            </a:extLst>
          </p:cNvPr>
          <p:cNvCxnSpPr>
            <a:cxnSpLocks/>
          </p:cNvCxnSpPr>
          <p:nvPr/>
        </p:nvCxnSpPr>
        <p:spPr>
          <a:xfrm flipH="1" flipV="1">
            <a:off x="7496224" y="5279447"/>
            <a:ext cx="114299" cy="485775"/>
          </a:xfrm>
          <a:prstGeom prst="straightConnector1">
            <a:avLst/>
          </a:prstGeom>
          <a:ln w="38100">
            <a:solidFill>
              <a:schemeClr val="bg1"/>
            </a:solidFill>
            <a:tailEnd type="triangle"/>
          </a:ln>
        </p:spPr>
        <p:style>
          <a:lnRef idx="3">
            <a:schemeClr val="dk1"/>
          </a:lnRef>
          <a:fillRef idx="0">
            <a:schemeClr val="dk1"/>
          </a:fillRef>
          <a:effectRef idx="2">
            <a:schemeClr val="dk1"/>
          </a:effectRef>
          <a:fontRef idx="minor">
            <a:schemeClr val="tx1"/>
          </a:fontRef>
        </p:style>
      </p:cxnSp>
      <p:pic>
        <p:nvPicPr>
          <p:cNvPr id="4" name="Audio Recording Sep 18, 2022 at 1:58:09 PM" descr="Audio Recording Sep 18, 2022 at 1:58:09 PM">
            <a:hlinkClick r:id="" action="ppaction://media"/>
            <a:extLst>
              <a:ext uri="{FF2B5EF4-FFF2-40B4-BE49-F238E27FC236}">
                <a16:creationId xmlns:a16="http://schemas.microsoft.com/office/drawing/2014/main" id="{A1809727-657D-A39F-091B-F37656F19CBD}"/>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379200" y="0"/>
            <a:ext cx="812800" cy="812800"/>
          </a:xfrm>
          <a:prstGeom prst="rect">
            <a:avLst/>
          </a:prstGeom>
        </p:spPr>
      </p:pic>
    </p:spTree>
    <p:extLst>
      <p:ext uri="{BB962C8B-B14F-4D97-AF65-F5344CB8AC3E}">
        <p14:creationId xmlns:p14="http://schemas.microsoft.com/office/powerpoint/2010/main" val="4236816074"/>
      </p:ext>
    </p:extLst>
  </p:cSld>
  <p:clrMapOvr>
    <a:masterClrMapping/>
  </p:clrMapOvr>
  <mc:AlternateContent xmlns:mc="http://schemas.openxmlformats.org/markup-compatibility/2006" xmlns:p14="http://schemas.microsoft.com/office/powerpoint/2010/main">
    <mc:Choice Requires="p14">
      <p:transition spd="slow" p14:dur="2000" advTm="16445"/>
    </mc:Choice>
    <mc:Fallback xmlns="">
      <p:transition spd="slow" advTm="1644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33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D700A54-4FBD-7E92-F42E-E98E5FA2A715}"/>
              </a:ext>
            </a:extLst>
          </p:cNvPr>
          <p:cNvPicPr>
            <a:picLocks noChangeAspect="1"/>
          </p:cNvPicPr>
          <p:nvPr/>
        </p:nvPicPr>
        <p:blipFill>
          <a:blip r:embed="rId5"/>
          <a:stretch>
            <a:fillRect/>
          </a:stretch>
        </p:blipFill>
        <p:spPr>
          <a:xfrm>
            <a:off x="6738539" y="964786"/>
            <a:ext cx="4332783" cy="4972853"/>
          </a:xfrm>
          <a:prstGeom prst="rect">
            <a:avLst/>
          </a:prstGeom>
        </p:spPr>
      </p:pic>
      <p:pic>
        <p:nvPicPr>
          <p:cNvPr id="3" name="Picture 2">
            <a:extLst>
              <a:ext uri="{FF2B5EF4-FFF2-40B4-BE49-F238E27FC236}">
                <a16:creationId xmlns:a16="http://schemas.microsoft.com/office/drawing/2014/main" id="{2AE5CC04-81BF-2952-55A5-A75B3EE0DE4D}"/>
              </a:ext>
            </a:extLst>
          </p:cNvPr>
          <p:cNvPicPr>
            <a:picLocks noChangeAspect="1"/>
          </p:cNvPicPr>
          <p:nvPr/>
        </p:nvPicPr>
        <p:blipFill>
          <a:blip r:embed="rId6"/>
          <a:stretch>
            <a:fillRect/>
          </a:stretch>
        </p:blipFill>
        <p:spPr>
          <a:xfrm>
            <a:off x="956953" y="964786"/>
            <a:ext cx="4315691" cy="4972853"/>
          </a:xfrm>
          <a:prstGeom prst="rect">
            <a:avLst/>
          </a:prstGeom>
        </p:spPr>
      </p:pic>
      <p:sp>
        <p:nvSpPr>
          <p:cNvPr id="10" name="Content Placeholder 2">
            <a:extLst>
              <a:ext uri="{FF2B5EF4-FFF2-40B4-BE49-F238E27FC236}">
                <a16:creationId xmlns:a16="http://schemas.microsoft.com/office/drawing/2014/main" id="{1275056B-10C6-2545-9DB9-DD3FC9B911DC}"/>
              </a:ext>
            </a:extLst>
          </p:cNvPr>
          <p:cNvSpPr>
            <a:spLocks noGrp="1"/>
          </p:cNvSpPr>
          <p:nvPr>
            <p:ph idx="1"/>
          </p:nvPr>
        </p:nvSpPr>
        <p:spPr>
          <a:xfrm>
            <a:off x="3716977" y="5937639"/>
            <a:ext cx="8217724" cy="878020"/>
          </a:xfrm>
        </p:spPr>
        <p:txBody>
          <a:bodyPr>
            <a:noAutofit/>
          </a:bodyPr>
          <a:lstStyle/>
          <a:p>
            <a:pPr marL="274320" lvl="1" indent="0">
              <a:spcAft>
                <a:spcPts val="300"/>
              </a:spcAft>
              <a:buNone/>
            </a:pPr>
            <a:r>
              <a:rPr lang="en-US" dirty="0">
                <a:ea typeface="DengXian" panose="02010600030101010101" pitchFamily="2" charset="-122"/>
                <a:cs typeface="Arial" panose="020B0604020202020204" pitchFamily="34" charset="0"/>
              </a:rPr>
              <a:t>What are the new macular findings called (white arrows)?</a:t>
            </a:r>
          </a:p>
          <a:p>
            <a:pPr marL="274320" lvl="1" indent="0">
              <a:spcAft>
                <a:spcPts val="300"/>
              </a:spcAft>
              <a:buNone/>
            </a:pPr>
            <a:r>
              <a:rPr lang="en-US" i="1" dirty="0">
                <a:solidFill>
                  <a:srgbClr val="C00000"/>
                </a:solidFill>
                <a:ea typeface="DengXian" panose="02010600030101010101" pitchFamily="2" charset="-122"/>
                <a:cs typeface="Arial" panose="020B0604020202020204" pitchFamily="34" charset="0"/>
              </a:rPr>
              <a:t>Cystoid macular edema</a:t>
            </a:r>
          </a:p>
          <a:p>
            <a:pPr marL="274320" lvl="1" indent="0">
              <a:spcAft>
                <a:spcPts val="300"/>
              </a:spcAft>
              <a:buNone/>
            </a:pPr>
            <a:endParaRPr lang="en-US" dirty="0">
              <a:ea typeface="DengXian" panose="02010600030101010101" pitchFamily="2" charset="-122"/>
              <a:cs typeface="Arial" panose="020B0604020202020204" pitchFamily="34" charset="0"/>
            </a:endParaRPr>
          </a:p>
          <a:p>
            <a:pPr marL="274320" lvl="1" indent="0">
              <a:spcAft>
                <a:spcPts val="300"/>
              </a:spcAft>
              <a:buNone/>
            </a:pPr>
            <a:endParaRPr lang="en-US" i="1" dirty="0">
              <a:solidFill>
                <a:srgbClr val="C00000"/>
              </a:solidFill>
              <a:ea typeface="DengXian" panose="02010600030101010101" pitchFamily="2" charset="-122"/>
              <a:cs typeface="Arial" panose="020B0604020202020204" pitchFamily="34" charset="0"/>
            </a:endParaRPr>
          </a:p>
          <a:p>
            <a:pPr marL="274320" lvl="1" indent="0">
              <a:spcAft>
                <a:spcPts val="300"/>
              </a:spcAft>
              <a:buNone/>
            </a:pPr>
            <a:endParaRPr lang="en-US" i="1" dirty="0">
              <a:solidFill>
                <a:srgbClr val="C00000"/>
              </a:solidFill>
              <a:ea typeface="DengXian" panose="02010600030101010101" pitchFamily="2" charset="-122"/>
              <a:cs typeface="Arial" panose="020B0604020202020204" pitchFamily="34" charset="0"/>
            </a:endParaRPr>
          </a:p>
        </p:txBody>
      </p:sp>
      <p:sp>
        <p:nvSpPr>
          <p:cNvPr id="12" name="TextBox 11">
            <a:extLst>
              <a:ext uri="{FF2B5EF4-FFF2-40B4-BE49-F238E27FC236}">
                <a16:creationId xmlns:a16="http://schemas.microsoft.com/office/drawing/2014/main" id="{9AFB6266-ABCF-7C46-913C-1E8FFEF4D88F}"/>
              </a:ext>
            </a:extLst>
          </p:cNvPr>
          <p:cNvSpPr txBox="1"/>
          <p:nvPr/>
        </p:nvSpPr>
        <p:spPr>
          <a:xfrm>
            <a:off x="83708" y="1195047"/>
            <a:ext cx="1155578" cy="338554"/>
          </a:xfrm>
          <a:prstGeom prst="rect">
            <a:avLst/>
          </a:prstGeom>
          <a:noFill/>
        </p:spPr>
        <p:txBody>
          <a:bodyPr wrap="square" rtlCol="0">
            <a:spAutoFit/>
          </a:bodyPr>
          <a:lstStyle/>
          <a:p>
            <a:r>
              <a:rPr lang="en-US" sz="1550" b="1" dirty="0">
                <a:latin typeface="Arial" panose="020B0604020202020204" pitchFamily="34" charset="0"/>
                <a:cs typeface="Arial" panose="020B0604020202020204" pitchFamily="34" charset="0"/>
              </a:rPr>
              <a:t>03/2021</a:t>
            </a:r>
          </a:p>
        </p:txBody>
      </p:sp>
      <p:sp>
        <p:nvSpPr>
          <p:cNvPr id="13" name="TextBox 12">
            <a:extLst>
              <a:ext uri="{FF2B5EF4-FFF2-40B4-BE49-F238E27FC236}">
                <a16:creationId xmlns:a16="http://schemas.microsoft.com/office/drawing/2014/main" id="{ED9945A6-B435-5245-852B-29CC7908CDC8}"/>
              </a:ext>
            </a:extLst>
          </p:cNvPr>
          <p:cNvSpPr txBox="1"/>
          <p:nvPr/>
        </p:nvSpPr>
        <p:spPr>
          <a:xfrm>
            <a:off x="5869631" y="1195047"/>
            <a:ext cx="1683743" cy="338554"/>
          </a:xfrm>
          <a:prstGeom prst="rect">
            <a:avLst/>
          </a:prstGeom>
          <a:noFill/>
        </p:spPr>
        <p:txBody>
          <a:bodyPr wrap="square" rtlCol="0">
            <a:spAutoFit/>
          </a:bodyPr>
          <a:lstStyle/>
          <a:p>
            <a:r>
              <a:rPr lang="en-US" sz="1600" b="1" dirty="0">
                <a:latin typeface="Arial" panose="020B0604020202020204" pitchFamily="34" charset="0"/>
                <a:cs typeface="Arial" panose="020B0604020202020204" pitchFamily="34" charset="0"/>
              </a:rPr>
              <a:t>09/2021</a:t>
            </a:r>
          </a:p>
        </p:txBody>
      </p:sp>
      <p:sp>
        <p:nvSpPr>
          <p:cNvPr id="11" name="Title 1">
            <a:extLst>
              <a:ext uri="{FF2B5EF4-FFF2-40B4-BE49-F238E27FC236}">
                <a16:creationId xmlns:a16="http://schemas.microsoft.com/office/drawing/2014/main" id="{92601AAE-FAFE-3E4B-B13B-84F4FE6A5CB4}"/>
              </a:ext>
            </a:extLst>
          </p:cNvPr>
          <p:cNvSpPr>
            <a:spLocks noGrp="1"/>
          </p:cNvSpPr>
          <p:nvPr>
            <p:ph type="title"/>
          </p:nvPr>
        </p:nvSpPr>
        <p:spPr>
          <a:xfrm>
            <a:off x="838200" y="35622"/>
            <a:ext cx="10771909" cy="1159426"/>
          </a:xfrm>
        </p:spPr>
        <p:txBody>
          <a:bodyPr>
            <a:normAutofit/>
          </a:bodyPr>
          <a:lstStyle/>
          <a:p>
            <a:r>
              <a:rPr lang="en-US" sz="3600" dirty="0">
                <a:ea typeface="DengXian" panose="02010600030101010101" pitchFamily="2" charset="-122"/>
                <a:cs typeface="Arial" panose="020B0604020202020204" pitchFamily="34" charset="0"/>
              </a:rPr>
              <a:t>Answer:</a:t>
            </a:r>
            <a:endParaRPr lang="en-US" sz="3600" dirty="0"/>
          </a:p>
        </p:txBody>
      </p:sp>
      <p:cxnSp>
        <p:nvCxnSpPr>
          <p:cNvPr id="6" name="Straight Arrow Connector 5">
            <a:extLst>
              <a:ext uri="{FF2B5EF4-FFF2-40B4-BE49-F238E27FC236}">
                <a16:creationId xmlns:a16="http://schemas.microsoft.com/office/drawing/2014/main" id="{7BAE9627-A917-F44C-99FF-B230F65BCC1C}"/>
              </a:ext>
            </a:extLst>
          </p:cNvPr>
          <p:cNvCxnSpPr>
            <a:cxnSpLocks/>
          </p:cNvCxnSpPr>
          <p:nvPr/>
        </p:nvCxnSpPr>
        <p:spPr>
          <a:xfrm flipH="1" flipV="1">
            <a:off x="10071987" y="5050468"/>
            <a:ext cx="114299" cy="485775"/>
          </a:xfrm>
          <a:prstGeom prst="straightConnector1">
            <a:avLst/>
          </a:prstGeom>
          <a:ln w="38100">
            <a:solidFill>
              <a:schemeClr val="bg1"/>
            </a:solidFill>
            <a:tailEnd type="triangle"/>
          </a:ln>
        </p:spPr>
        <p:style>
          <a:lnRef idx="3">
            <a:schemeClr val="dk1"/>
          </a:lnRef>
          <a:fillRef idx="0">
            <a:schemeClr val="dk1"/>
          </a:fillRef>
          <a:effectRef idx="2">
            <a:schemeClr val="dk1"/>
          </a:effectRef>
          <a:fontRef idx="minor">
            <a:schemeClr val="tx1"/>
          </a:fontRef>
        </p:style>
      </p:cxnSp>
      <p:cxnSp>
        <p:nvCxnSpPr>
          <p:cNvPr id="14" name="Straight Arrow Connector 13">
            <a:extLst>
              <a:ext uri="{FF2B5EF4-FFF2-40B4-BE49-F238E27FC236}">
                <a16:creationId xmlns:a16="http://schemas.microsoft.com/office/drawing/2014/main" id="{AD7B2FF6-A1AC-F546-82CB-D8980E91A708}"/>
              </a:ext>
            </a:extLst>
          </p:cNvPr>
          <p:cNvCxnSpPr>
            <a:cxnSpLocks/>
          </p:cNvCxnSpPr>
          <p:nvPr/>
        </p:nvCxnSpPr>
        <p:spPr>
          <a:xfrm flipH="1" flipV="1">
            <a:off x="7496224" y="5279447"/>
            <a:ext cx="114299" cy="485775"/>
          </a:xfrm>
          <a:prstGeom prst="straightConnector1">
            <a:avLst/>
          </a:prstGeom>
          <a:ln w="38100">
            <a:solidFill>
              <a:schemeClr val="bg1"/>
            </a:solidFill>
            <a:tailEnd type="triangle"/>
          </a:ln>
        </p:spPr>
        <p:style>
          <a:lnRef idx="3">
            <a:schemeClr val="dk1"/>
          </a:lnRef>
          <a:fillRef idx="0">
            <a:schemeClr val="dk1"/>
          </a:fillRef>
          <a:effectRef idx="2">
            <a:schemeClr val="dk1"/>
          </a:effectRef>
          <a:fontRef idx="minor">
            <a:schemeClr val="tx1"/>
          </a:fontRef>
        </p:style>
      </p:cxnSp>
      <p:pic>
        <p:nvPicPr>
          <p:cNvPr id="2" name="Audio Recording Sep 18, 2022 at 1:58:48 PM" descr="Audio Recording Sep 18, 2022 at 1:58:48 PM">
            <a:hlinkClick r:id="" action="ppaction://media"/>
            <a:extLst>
              <a:ext uri="{FF2B5EF4-FFF2-40B4-BE49-F238E27FC236}">
                <a16:creationId xmlns:a16="http://schemas.microsoft.com/office/drawing/2014/main" id="{FE112FD1-61BB-3472-FB69-0C2785CD493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379200" y="0"/>
            <a:ext cx="812800" cy="812800"/>
          </a:xfrm>
          <a:prstGeom prst="rect">
            <a:avLst/>
          </a:prstGeom>
        </p:spPr>
      </p:pic>
    </p:spTree>
    <p:extLst>
      <p:ext uri="{BB962C8B-B14F-4D97-AF65-F5344CB8AC3E}">
        <p14:creationId xmlns:p14="http://schemas.microsoft.com/office/powerpoint/2010/main" val="3205534640"/>
      </p:ext>
    </p:extLst>
  </p:cSld>
  <p:clrMapOvr>
    <a:masterClrMapping/>
  </p:clrMapOvr>
  <mc:AlternateContent xmlns:mc="http://schemas.openxmlformats.org/markup-compatibility/2006" xmlns:p14="http://schemas.microsoft.com/office/powerpoint/2010/main">
    <mc:Choice Requires="p14">
      <p:transition spd="slow" p14:dur="2000" advTm="16445"/>
    </mc:Choice>
    <mc:Fallback xmlns="">
      <p:transition spd="slow" advTm="1644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37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0EB50-C661-4581-A8C2-B8700EB90598}"/>
              </a:ext>
            </a:extLst>
          </p:cNvPr>
          <p:cNvSpPr>
            <a:spLocks noGrp="1"/>
          </p:cNvSpPr>
          <p:nvPr>
            <p:ph type="title"/>
          </p:nvPr>
        </p:nvSpPr>
        <p:spPr>
          <a:xfrm>
            <a:off x="838200" y="157824"/>
            <a:ext cx="10771909" cy="1325563"/>
          </a:xfrm>
        </p:spPr>
        <p:txBody>
          <a:bodyPr>
            <a:normAutofit/>
          </a:bodyPr>
          <a:lstStyle/>
          <a:p>
            <a:r>
              <a:rPr lang="en-US" dirty="0">
                <a:ea typeface="DengXian" panose="02010600030101010101" pitchFamily="2" charset="-122"/>
                <a:cs typeface="Arial" panose="020B0604020202020204" pitchFamily="34" charset="0"/>
              </a:rPr>
              <a:t>More imaging studies</a:t>
            </a:r>
            <a:endParaRPr lang="en-US" dirty="0"/>
          </a:p>
        </p:txBody>
      </p:sp>
      <p:sp>
        <p:nvSpPr>
          <p:cNvPr id="3" name="Content Placeholder 2">
            <a:extLst>
              <a:ext uri="{FF2B5EF4-FFF2-40B4-BE49-F238E27FC236}">
                <a16:creationId xmlns:a16="http://schemas.microsoft.com/office/drawing/2014/main" id="{B2E291BE-1E03-434C-BD72-1BA7AACE60BB}"/>
              </a:ext>
            </a:extLst>
          </p:cNvPr>
          <p:cNvSpPr>
            <a:spLocks noGrp="1"/>
          </p:cNvSpPr>
          <p:nvPr>
            <p:ph idx="1"/>
          </p:nvPr>
        </p:nvSpPr>
        <p:spPr>
          <a:xfrm>
            <a:off x="8789810" y="1425710"/>
            <a:ext cx="3402190" cy="5425357"/>
          </a:xfrm>
        </p:spPr>
        <p:txBody>
          <a:bodyPr>
            <a:normAutofit lnSpcReduction="10000"/>
          </a:bodyPr>
          <a:lstStyle/>
          <a:p>
            <a:pPr>
              <a:spcAft>
                <a:spcPts val="50"/>
              </a:spcAft>
            </a:pPr>
            <a:endParaRPr lang="en-US" sz="2200" b="1" dirty="0"/>
          </a:p>
          <a:p>
            <a:pPr>
              <a:spcAft>
                <a:spcPts val="50"/>
              </a:spcAft>
            </a:pPr>
            <a:r>
              <a:rPr lang="en-US" sz="2200" b="1" dirty="0"/>
              <a:t>A and B. </a:t>
            </a:r>
            <a:r>
              <a:rPr lang="en-US" sz="2200" dirty="0"/>
              <a:t>Fluorescein angiography was significant for faint petaloid leakage (white arrows) at the macula in both eyes</a:t>
            </a:r>
          </a:p>
          <a:p>
            <a:endParaRPr lang="en-US" sz="2200" dirty="0"/>
          </a:p>
          <a:p>
            <a:endParaRPr lang="en-US" sz="2200" dirty="0"/>
          </a:p>
          <a:p>
            <a:pPr marL="0" indent="0">
              <a:buNone/>
            </a:pPr>
            <a:endParaRPr lang="en-US" sz="2200" dirty="0"/>
          </a:p>
          <a:p>
            <a:r>
              <a:rPr lang="en-US" sz="2200" b="1" dirty="0"/>
              <a:t>C and D. </a:t>
            </a:r>
            <a:r>
              <a:rPr lang="en-US" sz="2200" dirty="0"/>
              <a:t>Optical coherence tomography (OCT) of the macula confirms cystoid macular edema (CME) in both eyes.</a:t>
            </a:r>
          </a:p>
        </p:txBody>
      </p:sp>
      <p:pic>
        <p:nvPicPr>
          <p:cNvPr id="6" name="Picture 5">
            <a:extLst>
              <a:ext uri="{FF2B5EF4-FFF2-40B4-BE49-F238E27FC236}">
                <a16:creationId xmlns:a16="http://schemas.microsoft.com/office/drawing/2014/main" id="{1E635543-F109-7948-8752-BEC4E72C3CDF}"/>
              </a:ext>
            </a:extLst>
          </p:cNvPr>
          <p:cNvPicPr>
            <a:picLocks noChangeAspect="1"/>
          </p:cNvPicPr>
          <p:nvPr/>
        </p:nvPicPr>
        <p:blipFill rotWithShape="1">
          <a:blip r:embed="rId5"/>
          <a:srcRect l="19240" t="23816" r="19152" b="20823"/>
          <a:stretch/>
        </p:blipFill>
        <p:spPr>
          <a:xfrm>
            <a:off x="4417350" y="4544290"/>
            <a:ext cx="4242663" cy="2202873"/>
          </a:xfrm>
          <a:prstGeom prst="rect">
            <a:avLst/>
          </a:prstGeom>
        </p:spPr>
      </p:pic>
      <p:pic>
        <p:nvPicPr>
          <p:cNvPr id="7" name="Picture 6">
            <a:extLst>
              <a:ext uri="{FF2B5EF4-FFF2-40B4-BE49-F238E27FC236}">
                <a16:creationId xmlns:a16="http://schemas.microsoft.com/office/drawing/2014/main" id="{2762BFFE-E9DB-FF49-A183-00487E0B7A0D}"/>
              </a:ext>
            </a:extLst>
          </p:cNvPr>
          <p:cNvPicPr>
            <a:picLocks noChangeAspect="1"/>
          </p:cNvPicPr>
          <p:nvPr/>
        </p:nvPicPr>
        <p:blipFill rotWithShape="1">
          <a:blip r:embed="rId6"/>
          <a:srcRect l="7840" t="25279" r="9469" b="9617"/>
          <a:stretch/>
        </p:blipFill>
        <p:spPr>
          <a:xfrm>
            <a:off x="104897" y="4550288"/>
            <a:ext cx="4248702" cy="2202873"/>
          </a:xfrm>
          <a:prstGeom prst="rect">
            <a:avLst/>
          </a:prstGeom>
        </p:spPr>
      </p:pic>
      <p:pic>
        <p:nvPicPr>
          <p:cNvPr id="8" name="Picture 7">
            <a:extLst>
              <a:ext uri="{FF2B5EF4-FFF2-40B4-BE49-F238E27FC236}">
                <a16:creationId xmlns:a16="http://schemas.microsoft.com/office/drawing/2014/main" id="{89F0F413-B54F-6D4A-B7DB-CB2326EC030B}"/>
              </a:ext>
            </a:extLst>
          </p:cNvPr>
          <p:cNvPicPr>
            <a:picLocks noChangeAspect="1"/>
          </p:cNvPicPr>
          <p:nvPr/>
        </p:nvPicPr>
        <p:blipFill rotWithShape="1">
          <a:blip r:embed="rId7"/>
          <a:srcRect l="14770" t="24317" r="31439" b="19710"/>
          <a:stretch/>
        </p:blipFill>
        <p:spPr>
          <a:xfrm>
            <a:off x="104897" y="1321806"/>
            <a:ext cx="4248702" cy="3383613"/>
          </a:xfrm>
          <a:prstGeom prst="rect">
            <a:avLst/>
          </a:prstGeom>
        </p:spPr>
      </p:pic>
      <p:pic>
        <p:nvPicPr>
          <p:cNvPr id="9" name="Picture 8">
            <a:extLst>
              <a:ext uri="{FF2B5EF4-FFF2-40B4-BE49-F238E27FC236}">
                <a16:creationId xmlns:a16="http://schemas.microsoft.com/office/drawing/2014/main" id="{DD355713-DDE5-3942-BEF3-CD71A4810B7C}"/>
              </a:ext>
            </a:extLst>
          </p:cNvPr>
          <p:cNvPicPr>
            <a:picLocks noChangeAspect="1"/>
          </p:cNvPicPr>
          <p:nvPr/>
        </p:nvPicPr>
        <p:blipFill rotWithShape="1">
          <a:blip r:embed="rId8"/>
          <a:srcRect l="31850" t="36947" r="31798" b="19518"/>
          <a:stretch/>
        </p:blipFill>
        <p:spPr>
          <a:xfrm>
            <a:off x="4417350" y="1321806"/>
            <a:ext cx="4248697" cy="3398313"/>
          </a:xfrm>
          <a:prstGeom prst="rect">
            <a:avLst/>
          </a:prstGeom>
        </p:spPr>
      </p:pic>
      <p:sp>
        <p:nvSpPr>
          <p:cNvPr id="11" name="TextBox 10">
            <a:extLst>
              <a:ext uri="{FF2B5EF4-FFF2-40B4-BE49-F238E27FC236}">
                <a16:creationId xmlns:a16="http://schemas.microsoft.com/office/drawing/2014/main" id="{13E4F89D-1094-CD4E-A1A1-19A53C18E211}"/>
              </a:ext>
            </a:extLst>
          </p:cNvPr>
          <p:cNvSpPr txBox="1"/>
          <p:nvPr/>
        </p:nvSpPr>
        <p:spPr>
          <a:xfrm>
            <a:off x="98863" y="6406795"/>
            <a:ext cx="478652" cy="323165"/>
          </a:xfrm>
          <a:prstGeom prst="rect">
            <a:avLst/>
          </a:prstGeom>
          <a:noFill/>
        </p:spPr>
        <p:txBody>
          <a:bodyPr wrap="square" rtlCol="0">
            <a:spAutoFit/>
          </a:bodyPr>
          <a:lstStyle/>
          <a:p>
            <a:r>
              <a:rPr lang="en-US" sz="1500" b="1" dirty="0">
                <a:solidFill>
                  <a:schemeClr val="bg1"/>
                </a:solidFill>
              </a:rPr>
              <a:t>OD</a:t>
            </a:r>
          </a:p>
        </p:txBody>
      </p:sp>
      <p:sp>
        <p:nvSpPr>
          <p:cNvPr id="13" name="TextBox 12">
            <a:extLst>
              <a:ext uri="{FF2B5EF4-FFF2-40B4-BE49-F238E27FC236}">
                <a16:creationId xmlns:a16="http://schemas.microsoft.com/office/drawing/2014/main" id="{D47ECD0D-05E4-284F-84F7-57D70679AF3E}"/>
              </a:ext>
            </a:extLst>
          </p:cNvPr>
          <p:cNvSpPr txBox="1"/>
          <p:nvPr/>
        </p:nvSpPr>
        <p:spPr>
          <a:xfrm>
            <a:off x="4415273" y="6406794"/>
            <a:ext cx="478652" cy="323165"/>
          </a:xfrm>
          <a:prstGeom prst="rect">
            <a:avLst/>
          </a:prstGeom>
          <a:noFill/>
        </p:spPr>
        <p:txBody>
          <a:bodyPr wrap="square" rtlCol="0">
            <a:spAutoFit/>
          </a:bodyPr>
          <a:lstStyle/>
          <a:p>
            <a:r>
              <a:rPr lang="en-US" sz="1500" b="1">
                <a:solidFill>
                  <a:schemeClr val="bg1"/>
                </a:solidFill>
              </a:rPr>
              <a:t>OS</a:t>
            </a:r>
            <a:endParaRPr lang="en-US" sz="1500" b="1" dirty="0">
              <a:solidFill>
                <a:schemeClr val="bg1"/>
              </a:solidFill>
            </a:endParaRPr>
          </a:p>
        </p:txBody>
      </p:sp>
      <p:sp>
        <p:nvSpPr>
          <p:cNvPr id="14" name="TextBox 13">
            <a:extLst>
              <a:ext uri="{FF2B5EF4-FFF2-40B4-BE49-F238E27FC236}">
                <a16:creationId xmlns:a16="http://schemas.microsoft.com/office/drawing/2014/main" id="{57C1F37C-7D08-BC4E-9D95-9D7DD988CE22}"/>
              </a:ext>
            </a:extLst>
          </p:cNvPr>
          <p:cNvSpPr txBox="1"/>
          <p:nvPr/>
        </p:nvSpPr>
        <p:spPr>
          <a:xfrm>
            <a:off x="98863" y="1321805"/>
            <a:ext cx="478652" cy="323165"/>
          </a:xfrm>
          <a:prstGeom prst="rect">
            <a:avLst/>
          </a:prstGeom>
          <a:noFill/>
        </p:spPr>
        <p:txBody>
          <a:bodyPr wrap="square" rtlCol="0">
            <a:spAutoFit/>
          </a:bodyPr>
          <a:lstStyle/>
          <a:p>
            <a:r>
              <a:rPr lang="en-US" sz="1500" b="1" dirty="0">
                <a:solidFill>
                  <a:schemeClr val="bg1"/>
                </a:solidFill>
              </a:rPr>
              <a:t>A</a:t>
            </a:r>
          </a:p>
        </p:txBody>
      </p:sp>
      <p:sp>
        <p:nvSpPr>
          <p:cNvPr id="15" name="TextBox 14">
            <a:extLst>
              <a:ext uri="{FF2B5EF4-FFF2-40B4-BE49-F238E27FC236}">
                <a16:creationId xmlns:a16="http://schemas.microsoft.com/office/drawing/2014/main" id="{3F5DB32F-A09C-FF47-94C1-F8E684F4B140}"/>
              </a:ext>
            </a:extLst>
          </p:cNvPr>
          <p:cNvSpPr txBox="1"/>
          <p:nvPr/>
        </p:nvSpPr>
        <p:spPr>
          <a:xfrm>
            <a:off x="4405218" y="1321805"/>
            <a:ext cx="478652" cy="323165"/>
          </a:xfrm>
          <a:prstGeom prst="rect">
            <a:avLst/>
          </a:prstGeom>
          <a:noFill/>
        </p:spPr>
        <p:txBody>
          <a:bodyPr wrap="square" rtlCol="0">
            <a:spAutoFit/>
          </a:bodyPr>
          <a:lstStyle/>
          <a:p>
            <a:r>
              <a:rPr lang="en-US" sz="1500" b="1" dirty="0">
                <a:solidFill>
                  <a:schemeClr val="bg1"/>
                </a:solidFill>
              </a:rPr>
              <a:t>B</a:t>
            </a:r>
          </a:p>
        </p:txBody>
      </p:sp>
      <p:sp>
        <p:nvSpPr>
          <p:cNvPr id="16" name="TextBox 15">
            <a:extLst>
              <a:ext uri="{FF2B5EF4-FFF2-40B4-BE49-F238E27FC236}">
                <a16:creationId xmlns:a16="http://schemas.microsoft.com/office/drawing/2014/main" id="{0E7D613A-7C26-7145-AEAD-C5603F3C1BFF}"/>
              </a:ext>
            </a:extLst>
          </p:cNvPr>
          <p:cNvSpPr txBox="1"/>
          <p:nvPr/>
        </p:nvSpPr>
        <p:spPr>
          <a:xfrm>
            <a:off x="110467" y="4705419"/>
            <a:ext cx="478652" cy="323165"/>
          </a:xfrm>
          <a:prstGeom prst="rect">
            <a:avLst/>
          </a:prstGeom>
          <a:noFill/>
        </p:spPr>
        <p:txBody>
          <a:bodyPr wrap="square" rtlCol="0">
            <a:spAutoFit/>
          </a:bodyPr>
          <a:lstStyle/>
          <a:p>
            <a:r>
              <a:rPr lang="en-US" sz="1500" b="1" dirty="0">
                <a:solidFill>
                  <a:schemeClr val="bg1"/>
                </a:solidFill>
              </a:rPr>
              <a:t>C</a:t>
            </a:r>
          </a:p>
        </p:txBody>
      </p:sp>
      <p:sp>
        <p:nvSpPr>
          <p:cNvPr id="17" name="TextBox 16">
            <a:extLst>
              <a:ext uri="{FF2B5EF4-FFF2-40B4-BE49-F238E27FC236}">
                <a16:creationId xmlns:a16="http://schemas.microsoft.com/office/drawing/2014/main" id="{D6549095-FB4E-F24D-9812-0E3BD69AAFE4}"/>
              </a:ext>
            </a:extLst>
          </p:cNvPr>
          <p:cNvSpPr txBox="1"/>
          <p:nvPr/>
        </p:nvSpPr>
        <p:spPr>
          <a:xfrm>
            <a:off x="4405218" y="4705419"/>
            <a:ext cx="478652" cy="323165"/>
          </a:xfrm>
          <a:prstGeom prst="rect">
            <a:avLst/>
          </a:prstGeom>
          <a:noFill/>
        </p:spPr>
        <p:txBody>
          <a:bodyPr wrap="square" rtlCol="0">
            <a:spAutoFit/>
          </a:bodyPr>
          <a:lstStyle/>
          <a:p>
            <a:r>
              <a:rPr lang="en-US" sz="1500" b="1" dirty="0">
                <a:solidFill>
                  <a:schemeClr val="bg1"/>
                </a:solidFill>
              </a:rPr>
              <a:t>D</a:t>
            </a:r>
          </a:p>
        </p:txBody>
      </p:sp>
      <p:cxnSp>
        <p:nvCxnSpPr>
          <p:cNvPr id="18" name="Straight Arrow Connector 17">
            <a:extLst>
              <a:ext uri="{FF2B5EF4-FFF2-40B4-BE49-F238E27FC236}">
                <a16:creationId xmlns:a16="http://schemas.microsoft.com/office/drawing/2014/main" id="{A7E00566-055A-F748-8074-20D75E6C8F1E}"/>
              </a:ext>
            </a:extLst>
          </p:cNvPr>
          <p:cNvCxnSpPr>
            <a:cxnSpLocks/>
          </p:cNvCxnSpPr>
          <p:nvPr/>
        </p:nvCxnSpPr>
        <p:spPr>
          <a:xfrm flipH="1">
            <a:off x="6979717" y="2317684"/>
            <a:ext cx="449783" cy="435575"/>
          </a:xfrm>
          <a:prstGeom prst="straightConnector1">
            <a:avLst/>
          </a:prstGeom>
          <a:ln w="38100">
            <a:solidFill>
              <a:schemeClr val="bg1"/>
            </a:solidFill>
            <a:tailEnd type="triangle"/>
          </a:ln>
        </p:spPr>
        <p:style>
          <a:lnRef idx="3">
            <a:schemeClr val="dk1"/>
          </a:lnRef>
          <a:fillRef idx="0">
            <a:schemeClr val="dk1"/>
          </a:fillRef>
          <a:effectRef idx="2">
            <a:schemeClr val="dk1"/>
          </a:effectRef>
          <a:fontRef idx="minor">
            <a:schemeClr val="tx1"/>
          </a:fontRef>
        </p:style>
      </p:cxnSp>
      <p:cxnSp>
        <p:nvCxnSpPr>
          <p:cNvPr id="19" name="Straight Arrow Connector 18">
            <a:extLst>
              <a:ext uri="{FF2B5EF4-FFF2-40B4-BE49-F238E27FC236}">
                <a16:creationId xmlns:a16="http://schemas.microsoft.com/office/drawing/2014/main" id="{64E0F8CB-9CA7-9A42-88BE-F5343E54BCB5}"/>
              </a:ext>
            </a:extLst>
          </p:cNvPr>
          <p:cNvCxnSpPr>
            <a:cxnSpLocks/>
          </p:cNvCxnSpPr>
          <p:nvPr/>
        </p:nvCxnSpPr>
        <p:spPr>
          <a:xfrm>
            <a:off x="1114425" y="2647369"/>
            <a:ext cx="445567" cy="365651"/>
          </a:xfrm>
          <a:prstGeom prst="straightConnector1">
            <a:avLst/>
          </a:prstGeom>
          <a:ln w="38100">
            <a:solidFill>
              <a:schemeClr val="bg1"/>
            </a:solidFill>
            <a:tailEnd type="triangle"/>
          </a:ln>
        </p:spPr>
        <p:style>
          <a:lnRef idx="3">
            <a:schemeClr val="dk1"/>
          </a:lnRef>
          <a:fillRef idx="0">
            <a:schemeClr val="dk1"/>
          </a:fillRef>
          <a:effectRef idx="2">
            <a:schemeClr val="dk1"/>
          </a:effectRef>
          <a:fontRef idx="minor">
            <a:schemeClr val="tx1"/>
          </a:fontRef>
        </p:style>
      </p:cxnSp>
      <p:pic>
        <p:nvPicPr>
          <p:cNvPr id="5" name="Audio Recording Sep 18, 2022 at 2:02:46 PM" descr="Audio Recording Sep 18, 2022 at 2:02:46 PM">
            <a:hlinkClick r:id="" action="ppaction://media"/>
            <a:extLst>
              <a:ext uri="{FF2B5EF4-FFF2-40B4-BE49-F238E27FC236}">
                <a16:creationId xmlns:a16="http://schemas.microsoft.com/office/drawing/2014/main" id="{14EFF8E0-3B85-1150-DE02-43AD74EDA952}"/>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379200" y="-3759"/>
            <a:ext cx="812800" cy="812800"/>
          </a:xfrm>
          <a:prstGeom prst="rect">
            <a:avLst/>
          </a:prstGeom>
        </p:spPr>
      </p:pic>
    </p:spTree>
    <p:extLst>
      <p:ext uri="{BB962C8B-B14F-4D97-AF65-F5344CB8AC3E}">
        <p14:creationId xmlns:p14="http://schemas.microsoft.com/office/powerpoint/2010/main" val="1236353681"/>
      </p:ext>
    </p:extLst>
  </p:cSld>
  <p:clrMapOvr>
    <a:masterClrMapping/>
  </p:clrMapOvr>
  <mc:AlternateContent xmlns:mc="http://schemas.openxmlformats.org/markup-compatibility/2006" xmlns:p14="http://schemas.microsoft.com/office/powerpoint/2010/main">
    <mc:Choice Requires="p14">
      <p:transition spd="slow" p14:dur="2000" advTm="16445"/>
    </mc:Choice>
    <mc:Fallback xmlns="">
      <p:transition spd="slow" advTm="1644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77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0EB50-C661-4581-A8C2-B8700EB90598}"/>
              </a:ext>
            </a:extLst>
          </p:cNvPr>
          <p:cNvSpPr>
            <a:spLocks noGrp="1"/>
          </p:cNvSpPr>
          <p:nvPr>
            <p:ph type="title"/>
          </p:nvPr>
        </p:nvSpPr>
        <p:spPr>
          <a:xfrm>
            <a:off x="838200" y="365125"/>
            <a:ext cx="10771909" cy="1325563"/>
          </a:xfrm>
        </p:spPr>
        <p:txBody>
          <a:bodyPr>
            <a:normAutofit/>
          </a:bodyPr>
          <a:lstStyle/>
          <a:p>
            <a:r>
              <a:rPr lang="en-US" dirty="0">
                <a:ea typeface="DengXian" panose="02010600030101010101" pitchFamily="2" charset="-122"/>
                <a:cs typeface="Arial" panose="020B0604020202020204" pitchFamily="34" charset="0"/>
              </a:rPr>
              <a:t>Most likely etiology of CME</a:t>
            </a:r>
            <a:endParaRPr lang="en-US" dirty="0"/>
          </a:p>
        </p:txBody>
      </p:sp>
      <p:sp>
        <p:nvSpPr>
          <p:cNvPr id="3" name="Content Placeholder 2">
            <a:extLst>
              <a:ext uri="{FF2B5EF4-FFF2-40B4-BE49-F238E27FC236}">
                <a16:creationId xmlns:a16="http://schemas.microsoft.com/office/drawing/2014/main" id="{B2E291BE-1E03-434C-BD72-1BA7AACE60BB}"/>
              </a:ext>
            </a:extLst>
          </p:cNvPr>
          <p:cNvSpPr>
            <a:spLocks noGrp="1"/>
          </p:cNvSpPr>
          <p:nvPr>
            <p:ph idx="1"/>
          </p:nvPr>
        </p:nvSpPr>
        <p:spPr>
          <a:xfrm>
            <a:off x="1349911" y="1990286"/>
            <a:ext cx="9866243" cy="3820766"/>
          </a:xfrm>
        </p:spPr>
        <p:txBody>
          <a:bodyPr>
            <a:normAutofit/>
          </a:bodyPr>
          <a:lstStyle/>
          <a:p>
            <a:pPr marL="445770" lvl="1" indent="-171450">
              <a:spcAft>
                <a:spcPts val="300"/>
              </a:spcAft>
            </a:pPr>
            <a:r>
              <a:rPr lang="en-US" sz="2800" dirty="0">
                <a:ea typeface="DengXian" panose="02010600030101010101" pitchFamily="2" charset="-122"/>
                <a:cs typeface="Arial" panose="020B0604020202020204" pitchFamily="34" charset="0"/>
              </a:rPr>
              <a:t>Petaloid leakage at the macula on FA is highly suggestive of drug-induced CME</a:t>
            </a:r>
          </a:p>
          <a:p>
            <a:pPr marL="445770" lvl="1" indent="-171450">
              <a:spcAft>
                <a:spcPts val="300"/>
              </a:spcAft>
            </a:pPr>
            <a:endParaRPr lang="en-US" sz="2800" dirty="0">
              <a:ea typeface="DengXian" panose="02010600030101010101" pitchFamily="2" charset="-122"/>
              <a:cs typeface="Arial" panose="020B0604020202020204" pitchFamily="34" charset="0"/>
            </a:endParaRPr>
          </a:p>
          <a:p>
            <a:pPr marL="445770" lvl="1" indent="-171450">
              <a:spcAft>
                <a:spcPts val="300"/>
              </a:spcAft>
            </a:pPr>
            <a:r>
              <a:rPr lang="en-US" sz="2800" dirty="0">
                <a:ea typeface="DengXian" panose="02010600030101010101" pitchFamily="2" charset="-122"/>
                <a:cs typeface="Arial" panose="020B0604020202020204" pitchFamily="34" charset="0"/>
              </a:rPr>
              <a:t>Presumed that paclitaxel, which was recently started, was the culprit</a:t>
            </a:r>
          </a:p>
          <a:p>
            <a:pPr marL="445770" lvl="1" indent="-171450">
              <a:spcAft>
                <a:spcPts val="300"/>
              </a:spcAft>
            </a:pPr>
            <a:endParaRPr lang="en-US" sz="2800" dirty="0">
              <a:ea typeface="DengXian" panose="02010600030101010101" pitchFamily="2" charset="-122"/>
              <a:cs typeface="Arial" panose="020B0604020202020204" pitchFamily="34" charset="0"/>
            </a:endParaRPr>
          </a:p>
        </p:txBody>
      </p:sp>
      <p:pic>
        <p:nvPicPr>
          <p:cNvPr id="4" name="Audio Recording Sep 18, 2022 at 2:03:54 PM" descr="Audio Recording Sep 18, 2022 at 2:03:54 PM">
            <a:hlinkClick r:id="" action="ppaction://media"/>
            <a:extLst>
              <a:ext uri="{FF2B5EF4-FFF2-40B4-BE49-F238E27FC236}">
                <a16:creationId xmlns:a16="http://schemas.microsoft.com/office/drawing/2014/main" id="{09AEDB1E-FF2C-E7D5-6BB8-6782EA22A76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79200" y="0"/>
            <a:ext cx="812800" cy="812800"/>
          </a:xfrm>
          <a:prstGeom prst="rect">
            <a:avLst/>
          </a:prstGeom>
        </p:spPr>
      </p:pic>
    </p:spTree>
    <p:extLst>
      <p:ext uri="{BB962C8B-B14F-4D97-AF65-F5344CB8AC3E}">
        <p14:creationId xmlns:p14="http://schemas.microsoft.com/office/powerpoint/2010/main" val="2056032131"/>
      </p:ext>
    </p:extLst>
  </p:cSld>
  <p:clrMapOvr>
    <a:masterClrMapping/>
  </p:clrMapOvr>
  <mc:AlternateContent xmlns:mc="http://schemas.openxmlformats.org/markup-compatibility/2006" xmlns:p14="http://schemas.microsoft.com/office/powerpoint/2010/main">
    <mc:Choice Requires="p14">
      <p:transition spd="slow" p14:dur="2000" advTm="16445"/>
    </mc:Choice>
    <mc:Fallback xmlns="">
      <p:transition spd="slow" advTm="1644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25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0EB50-C661-4581-A8C2-B8700EB90598}"/>
              </a:ext>
            </a:extLst>
          </p:cNvPr>
          <p:cNvSpPr>
            <a:spLocks noGrp="1"/>
          </p:cNvSpPr>
          <p:nvPr>
            <p:ph type="title"/>
          </p:nvPr>
        </p:nvSpPr>
        <p:spPr>
          <a:xfrm>
            <a:off x="838200" y="365125"/>
            <a:ext cx="10771909" cy="1325563"/>
          </a:xfrm>
        </p:spPr>
        <p:txBody>
          <a:bodyPr>
            <a:normAutofit/>
          </a:bodyPr>
          <a:lstStyle/>
          <a:p>
            <a:r>
              <a:rPr lang="en-US" dirty="0">
                <a:ea typeface="DengXian" panose="02010600030101010101" pitchFamily="2" charset="-122"/>
                <a:cs typeface="Arial" panose="020B0604020202020204" pitchFamily="34" charset="0"/>
              </a:rPr>
              <a:t>What is the most appropriate next step for this patient?</a:t>
            </a:r>
            <a:endParaRPr lang="en-US" dirty="0"/>
          </a:p>
        </p:txBody>
      </p:sp>
      <p:sp>
        <p:nvSpPr>
          <p:cNvPr id="3" name="Content Placeholder 2">
            <a:extLst>
              <a:ext uri="{FF2B5EF4-FFF2-40B4-BE49-F238E27FC236}">
                <a16:creationId xmlns:a16="http://schemas.microsoft.com/office/drawing/2014/main" id="{B2E291BE-1E03-434C-BD72-1BA7AACE60BB}"/>
              </a:ext>
            </a:extLst>
          </p:cNvPr>
          <p:cNvSpPr>
            <a:spLocks noGrp="1"/>
          </p:cNvSpPr>
          <p:nvPr>
            <p:ph idx="1"/>
          </p:nvPr>
        </p:nvSpPr>
        <p:spPr>
          <a:xfrm>
            <a:off x="1349911" y="1990286"/>
            <a:ext cx="9866243" cy="3820766"/>
          </a:xfrm>
        </p:spPr>
        <p:txBody>
          <a:bodyPr>
            <a:normAutofit/>
          </a:bodyPr>
          <a:lstStyle/>
          <a:p>
            <a:pPr marL="788670" lvl="1" indent="-514350">
              <a:spcAft>
                <a:spcPts val="300"/>
              </a:spcAft>
              <a:buFont typeface="+mj-lt"/>
              <a:buAutoNum type="alphaUcPeriod"/>
            </a:pPr>
            <a:r>
              <a:rPr lang="en-US" sz="2800" dirty="0">
                <a:ea typeface="DengXian" panose="02010600030101010101" pitchFamily="2" charset="-122"/>
                <a:cs typeface="Arial" panose="020B0604020202020204" pitchFamily="34" charset="0"/>
              </a:rPr>
              <a:t>Stop his paclitaxel chemotherapy </a:t>
            </a:r>
          </a:p>
          <a:p>
            <a:pPr marL="788670" lvl="1" indent="-514350">
              <a:spcAft>
                <a:spcPts val="300"/>
              </a:spcAft>
              <a:buFont typeface="+mj-lt"/>
              <a:buAutoNum type="alphaUcPeriod"/>
            </a:pPr>
            <a:r>
              <a:rPr lang="en-US" sz="2800" dirty="0">
                <a:ea typeface="DengXian" panose="02010600030101010101" pitchFamily="2" charset="-122"/>
                <a:cs typeface="Arial" panose="020B0604020202020204" pitchFamily="34" charset="0"/>
              </a:rPr>
              <a:t>Start steroid and NSAID eye drops</a:t>
            </a:r>
          </a:p>
          <a:p>
            <a:pPr marL="788670" lvl="1" indent="-514350">
              <a:spcAft>
                <a:spcPts val="300"/>
              </a:spcAft>
              <a:buFont typeface="+mj-lt"/>
              <a:buAutoNum type="alphaUcPeriod"/>
            </a:pPr>
            <a:r>
              <a:rPr lang="en-US" sz="2800" dirty="0">
                <a:ea typeface="DengXian" panose="02010600030101010101" pitchFamily="2" charset="-122"/>
                <a:cs typeface="Arial" panose="020B0604020202020204" pitchFamily="34" charset="0"/>
              </a:rPr>
              <a:t>Administer an intravitreal steroid injection</a:t>
            </a:r>
          </a:p>
          <a:p>
            <a:pPr marL="788670" lvl="1" indent="-514350">
              <a:spcAft>
                <a:spcPts val="300"/>
              </a:spcAft>
              <a:buFont typeface="+mj-lt"/>
              <a:buAutoNum type="alphaUcPeriod"/>
            </a:pPr>
            <a:r>
              <a:rPr lang="en-US" sz="2800" dirty="0">
                <a:ea typeface="DengXian" panose="02010600030101010101" pitchFamily="2" charset="-122"/>
                <a:cs typeface="Arial" panose="020B0604020202020204" pitchFamily="34" charset="0"/>
              </a:rPr>
              <a:t>Observe</a:t>
            </a:r>
          </a:p>
          <a:p>
            <a:pPr marL="445770" lvl="1" indent="-171450">
              <a:spcAft>
                <a:spcPts val="300"/>
              </a:spcAft>
            </a:pPr>
            <a:endParaRPr lang="en-US" sz="2800" dirty="0">
              <a:ea typeface="DengXian" panose="02010600030101010101" pitchFamily="2" charset="-122"/>
              <a:cs typeface="Arial" panose="020B0604020202020204" pitchFamily="34" charset="0"/>
            </a:endParaRPr>
          </a:p>
        </p:txBody>
      </p:sp>
      <p:pic>
        <p:nvPicPr>
          <p:cNvPr id="4" name="Audio Recording Sep 18, 2022 at 2:05:03 PM" descr="Audio Recording Sep 18, 2022 at 2:05:03 PM">
            <a:hlinkClick r:id="" action="ppaction://media"/>
            <a:extLst>
              <a:ext uri="{FF2B5EF4-FFF2-40B4-BE49-F238E27FC236}">
                <a16:creationId xmlns:a16="http://schemas.microsoft.com/office/drawing/2014/main" id="{C29F5F3D-3F29-0213-6028-F81434324D0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79200" y="0"/>
            <a:ext cx="812800" cy="812800"/>
          </a:xfrm>
          <a:prstGeom prst="rect">
            <a:avLst/>
          </a:prstGeom>
        </p:spPr>
      </p:pic>
    </p:spTree>
    <p:extLst>
      <p:ext uri="{BB962C8B-B14F-4D97-AF65-F5344CB8AC3E}">
        <p14:creationId xmlns:p14="http://schemas.microsoft.com/office/powerpoint/2010/main" val="3818257087"/>
      </p:ext>
    </p:extLst>
  </p:cSld>
  <p:clrMapOvr>
    <a:masterClrMapping/>
  </p:clrMapOvr>
  <mc:AlternateContent xmlns:mc="http://schemas.openxmlformats.org/markup-compatibility/2006" xmlns:p14="http://schemas.microsoft.com/office/powerpoint/2010/main">
    <mc:Choice Requires="p14">
      <p:transition spd="slow" p14:dur="2000" advTm="16445"/>
    </mc:Choice>
    <mc:Fallback xmlns="">
      <p:transition spd="slow" advTm="1644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70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0EB50-C661-4581-A8C2-B8700EB90598}"/>
              </a:ext>
            </a:extLst>
          </p:cNvPr>
          <p:cNvSpPr>
            <a:spLocks noGrp="1"/>
          </p:cNvSpPr>
          <p:nvPr>
            <p:ph type="title"/>
          </p:nvPr>
        </p:nvSpPr>
        <p:spPr>
          <a:xfrm>
            <a:off x="838200" y="365125"/>
            <a:ext cx="10771909" cy="1325563"/>
          </a:xfrm>
        </p:spPr>
        <p:txBody>
          <a:bodyPr>
            <a:normAutofit/>
          </a:bodyPr>
          <a:lstStyle/>
          <a:p>
            <a:r>
              <a:rPr lang="en-US" dirty="0">
                <a:ea typeface="DengXian" panose="02010600030101010101" pitchFamily="2" charset="-122"/>
                <a:cs typeface="Arial" panose="020B0604020202020204" pitchFamily="34" charset="0"/>
              </a:rPr>
              <a:t>Answer: B</a:t>
            </a:r>
            <a:endParaRPr lang="en-US" dirty="0"/>
          </a:p>
        </p:txBody>
      </p:sp>
      <p:sp>
        <p:nvSpPr>
          <p:cNvPr id="3" name="Content Placeholder 2">
            <a:extLst>
              <a:ext uri="{FF2B5EF4-FFF2-40B4-BE49-F238E27FC236}">
                <a16:creationId xmlns:a16="http://schemas.microsoft.com/office/drawing/2014/main" id="{B2E291BE-1E03-434C-BD72-1BA7AACE60BB}"/>
              </a:ext>
            </a:extLst>
          </p:cNvPr>
          <p:cNvSpPr>
            <a:spLocks noGrp="1"/>
          </p:cNvSpPr>
          <p:nvPr>
            <p:ph idx="1"/>
          </p:nvPr>
        </p:nvSpPr>
        <p:spPr>
          <a:xfrm>
            <a:off x="1349911" y="1990286"/>
            <a:ext cx="9866243" cy="3820766"/>
          </a:xfrm>
        </p:spPr>
        <p:txBody>
          <a:bodyPr>
            <a:normAutofit/>
          </a:bodyPr>
          <a:lstStyle/>
          <a:p>
            <a:pPr marL="731520" lvl="1" indent="-457200">
              <a:spcAft>
                <a:spcPts val="300"/>
              </a:spcAft>
            </a:pPr>
            <a:r>
              <a:rPr lang="en-US" sz="2800" dirty="0">
                <a:ea typeface="DengXian" panose="02010600030101010101" pitchFamily="2" charset="-122"/>
                <a:cs typeface="Arial" panose="020B0604020202020204" pitchFamily="34" charset="0"/>
              </a:rPr>
              <a:t>After consultation with our Retina Service, we elected to start the patient on prednisolone acetate 1% and ketorolac drops.</a:t>
            </a:r>
          </a:p>
          <a:p>
            <a:pPr marL="731520" lvl="1" indent="-457200">
              <a:spcAft>
                <a:spcPts val="300"/>
              </a:spcAft>
            </a:pPr>
            <a:endParaRPr lang="en-US" sz="2800" dirty="0">
              <a:ea typeface="DengXian" panose="02010600030101010101" pitchFamily="2" charset="-122"/>
              <a:cs typeface="Arial" panose="020B0604020202020204" pitchFamily="34" charset="0"/>
            </a:endParaRPr>
          </a:p>
          <a:p>
            <a:pPr marL="731520" lvl="1" indent="-457200">
              <a:spcAft>
                <a:spcPts val="300"/>
              </a:spcAft>
            </a:pPr>
            <a:r>
              <a:rPr lang="en-US" sz="2800" dirty="0"/>
              <a:t>Given the life-prolonging nature of his chemotherapy regimen, we did not stop paclitaxel treatment pending further discussion with his oncologist.</a:t>
            </a:r>
          </a:p>
          <a:p>
            <a:pPr marL="731520" lvl="1" indent="-457200">
              <a:spcAft>
                <a:spcPts val="300"/>
              </a:spcAft>
            </a:pPr>
            <a:endParaRPr lang="en-US" sz="2800" dirty="0">
              <a:ea typeface="DengXian" panose="02010600030101010101" pitchFamily="2" charset="-122"/>
              <a:cs typeface="Arial" panose="020B0604020202020204" pitchFamily="34" charset="0"/>
            </a:endParaRPr>
          </a:p>
          <a:p>
            <a:pPr marL="274320" lvl="1" indent="0">
              <a:spcAft>
                <a:spcPts val="300"/>
              </a:spcAft>
              <a:buNone/>
            </a:pPr>
            <a:endParaRPr lang="en-US" sz="2800" dirty="0">
              <a:ea typeface="DengXian" panose="02010600030101010101" pitchFamily="2" charset="-122"/>
              <a:cs typeface="Arial" panose="020B0604020202020204" pitchFamily="34" charset="0"/>
            </a:endParaRPr>
          </a:p>
          <a:p>
            <a:pPr marL="445770" lvl="1" indent="-171450">
              <a:spcAft>
                <a:spcPts val="300"/>
              </a:spcAft>
            </a:pPr>
            <a:endParaRPr lang="en-US" sz="2800" dirty="0">
              <a:ea typeface="DengXian" panose="02010600030101010101" pitchFamily="2" charset="-122"/>
              <a:cs typeface="Arial" panose="020B0604020202020204" pitchFamily="34" charset="0"/>
            </a:endParaRPr>
          </a:p>
        </p:txBody>
      </p:sp>
      <p:pic>
        <p:nvPicPr>
          <p:cNvPr id="4" name="Audio Recording Sep 18, 2022 at 2:05:59 PM" descr="Audio Recording Sep 18, 2022 at 2:05:59 PM">
            <a:hlinkClick r:id="" action="ppaction://media"/>
            <a:extLst>
              <a:ext uri="{FF2B5EF4-FFF2-40B4-BE49-F238E27FC236}">
                <a16:creationId xmlns:a16="http://schemas.microsoft.com/office/drawing/2014/main" id="{07080C64-03C9-E9EC-F871-26750B73DCD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79200" y="0"/>
            <a:ext cx="812800" cy="812800"/>
          </a:xfrm>
          <a:prstGeom prst="rect">
            <a:avLst/>
          </a:prstGeom>
        </p:spPr>
      </p:pic>
    </p:spTree>
    <p:extLst>
      <p:ext uri="{BB962C8B-B14F-4D97-AF65-F5344CB8AC3E}">
        <p14:creationId xmlns:p14="http://schemas.microsoft.com/office/powerpoint/2010/main" val="2403714338"/>
      </p:ext>
    </p:extLst>
  </p:cSld>
  <p:clrMapOvr>
    <a:masterClrMapping/>
  </p:clrMapOvr>
  <mc:AlternateContent xmlns:mc="http://schemas.openxmlformats.org/markup-compatibility/2006" xmlns:p14="http://schemas.microsoft.com/office/powerpoint/2010/main">
    <mc:Choice Requires="p14">
      <p:transition spd="slow" p14:dur="2000" advTm="16445"/>
    </mc:Choice>
    <mc:Fallback xmlns="">
      <p:transition spd="slow" advTm="1644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96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8FE89-8406-49A2-B25B-03958EF0A4AD}"/>
              </a:ext>
            </a:extLst>
          </p:cNvPr>
          <p:cNvSpPr>
            <a:spLocks noGrp="1"/>
          </p:cNvSpPr>
          <p:nvPr>
            <p:ph type="title"/>
          </p:nvPr>
        </p:nvSpPr>
        <p:spPr/>
        <p:txBody>
          <a:bodyPr/>
          <a:lstStyle/>
          <a:p>
            <a:r>
              <a:rPr lang="en-US" dirty="0"/>
              <a:t>Follow-up</a:t>
            </a:r>
          </a:p>
        </p:txBody>
      </p:sp>
      <p:sp>
        <p:nvSpPr>
          <p:cNvPr id="3" name="Content Placeholder 2">
            <a:extLst>
              <a:ext uri="{FF2B5EF4-FFF2-40B4-BE49-F238E27FC236}">
                <a16:creationId xmlns:a16="http://schemas.microsoft.com/office/drawing/2014/main" id="{5CEF85C3-424F-4A88-9647-BCE7B0898968}"/>
              </a:ext>
            </a:extLst>
          </p:cNvPr>
          <p:cNvSpPr>
            <a:spLocks noGrp="1"/>
          </p:cNvSpPr>
          <p:nvPr>
            <p:ph idx="1"/>
          </p:nvPr>
        </p:nvSpPr>
        <p:spPr/>
        <p:txBody>
          <a:bodyPr/>
          <a:lstStyle/>
          <a:p>
            <a:r>
              <a:rPr lang="en-US" dirty="0"/>
              <a:t>Patient succumbed to cancer afterwards. No follow up eye exam was performed. </a:t>
            </a:r>
          </a:p>
        </p:txBody>
      </p:sp>
      <p:pic>
        <p:nvPicPr>
          <p:cNvPr id="4" name="Audio Recording Sep 18, 2022 at 2:06:28 PM" descr="Audio Recording Sep 18, 2022 at 2:06:28 PM">
            <a:hlinkClick r:id="" action="ppaction://media"/>
            <a:extLst>
              <a:ext uri="{FF2B5EF4-FFF2-40B4-BE49-F238E27FC236}">
                <a16:creationId xmlns:a16="http://schemas.microsoft.com/office/drawing/2014/main" id="{349B65E6-040E-340F-CCC9-8147C0DB3EF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379200" y="0"/>
            <a:ext cx="812800" cy="812800"/>
          </a:xfrm>
          <a:prstGeom prst="rect">
            <a:avLst/>
          </a:prstGeom>
        </p:spPr>
      </p:pic>
    </p:spTree>
    <p:extLst>
      <p:ext uri="{BB962C8B-B14F-4D97-AF65-F5344CB8AC3E}">
        <p14:creationId xmlns:p14="http://schemas.microsoft.com/office/powerpoint/2010/main" val="1077697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23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0EB50-C661-4581-A8C2-B8700EB90598}"/>
              </a:ext>
            </a:extLst>
          </p:cNvPr>
          <p:cNvSpPr>
            <a:spLocks noGrp="1"/>
          </p:cNvSpPr>
          <p:nvPr>
            <p:ph type="title"/>
          </p:nvPr>
        </p:nvSpPr>
        <p:spPr>
          <a:xfrm>
            <a:off x="838200" y="365125"/>
            <a:ext cx="10771909" cy="1325563"/>
          </a:xfrm>
        </p:spPr>
        <p:txBody>
          <a:bodyPr>
            <a:normAutofit/>
          </a:bodyPr>
          <a:lstStyle/>
          <a:p>
            <a:r>
              <a:rPr lang="en-US" dirty="0">
                <a:ea typeface="DengXian" panose="02010600030101010101" pitchFamily="2" charset="-122"/>
                <a:cs typeface="Arial" panose="020B0604020202020204" pitchFamily="34" charset="0"/>
              </a:rPr>
              <a:t>Paclitaxel-related maculopathy</a:t>
            </a:r>
            <a:endParaRPr lang="en-US" dirty="0"/>
          </a:p>
        </p:txBody>
      </p:sp>
      <p:sp>
        <p:nvSpPr>
          <p:cNvPr id="3" name="Content Placeholder 2">
            <a:extLst>
              <a:ext uri="{FF2B5EF4-FFF2-40B4-BE49-F238E27FC236}">
                <a16:creationId xmlns:a16="http://schemas.microsoft.com/office/drawing/2014/main" id="{B2E291BE-1E03-434C-BD72-1BA7AACE60BB}"/>
              </a:ext>
            </a:extLst>
          </p:cNvPr>
          <p:cNvSpPr>
            <a:spLocks noGrp="1"/>
          </p:cNvSpPr>
          <p:nvPr>
            <p:ph idx="1"/>
          </p:nvPr>
        </p:nvSpPr>
        <p:spPr>
          <a:xfrm>
            <a:off x="838200" y="1690688"/>
            <a:ext cx="11049907" cy="3820766"/>
          </a:xfrm>
        </p:spPr>
        <p:txBody>
          <a:bodyPr>
            <a:noAutofit/>
          </a:bodyPr>
          <a:lstStyle/>
          <a:p>
            <a:pPr marL="171450" indent="-171450">
              <a:spcAft>
                <a:spcPts val="400"/>
              </a:spcAft>
            </a:pPr>
            <a:r>
              <a:rPr lang="en-US" sz="2200" dirty="0"/>
              <a:t>Previous reports of paclitaxel-related maculopathy were bilateral, associated with decreased vision and, notably, several describe angiographic-negative CME</a:t>
            </a:r>
            <a:r>
              <a:rPr lang="en-US" sz="2200" baseline="30000" dirty="0"/>
              <a:t>1–3 </a:t>
            </a:r>
            <a:r>
              <a:rPr lang="en-US" sz="2200" dirty="0"/>
              <a:t>primarily in breast and ovarian cancer patients.</a:t>
            </a:r>
            <a:endParaRPr lang="en-US" sz="2200" baseline="30000" dirty="0"/>
          </a:p>
          <a:p>
            <a:pPr marL="171450" indent="-171450">
              <a:spcAft>
                <a:spcPts val="400"/>
              </a:spcAft>
            </a:pPr>
            <a:r>
              <a:rPr lang="en-US" sz="2200" dirty="0"/>
              <a:t>In complex oncologic patients, vision may be affected by multiple etiologies. While stopping chemotherapy may lead to resolution of drug-induced CME,</a:t>
            </a:r>
            <a:r>
              <a:rPr lang="en-US" sz="2200" baseline="30000" dirty="0"/>
              <a:t>4</a:t>
            </a:r>
            <a:r>
              <a:rPr lang="en-US" sz="2200" dirty="0"/>
              <a:t> the decision is not to be taken lightly and requires a careful multi-disciplinary approach.</a:t>
            </a:r>
          </a:p>
          <a:p>
            <a:pPr marL="171450" indent="-171450">
              <a:spcAft>
                <a:spcPts val="400"/>
              </a:spcAft>
            </a:pPr>
            <a:r>
              <a:rPr lang="en-US" sz="2200" dirty="0"/>
              <a:t>When life-prolonging treatment causes ocular side effects, the goal is to attempt to treat the ocular side effects while keeping the life-prolonging treatment. If the patient’s CME was refractory to topical steroids and NSAIDs, other options including intravitreal steroids or anti-VEGF injections could be considered.</a:t>
            </a:r>
          </a:p>
        </p:txBody>
      </p:sp>
      <p:pic>
        <p:nvPicPr>
          <p:cNvPr id="8" name="Audio Recording Sep 18, 2022 at 2:24:38 PM" descr="Audio Recording Sep 18, 2022 at 2:24:38 PM">
            <a:hlinkClick r:id="" action="ppaction://media"/>
            <a:extLst>
              <a:ext uri="{FF2B5EF4-FFF2-40B4-BE49-F238E27FC236}">
                <a16:creationId xmlns:a16="http://schemas.microsoft.com/office/drawing/2014/main" id="{105F544F-6A4E-FDF0-A07E-48C09DA16D8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79200" y="0"/>
            <a:ext cx="812800" cy="812800"/>
          </a:xfrm>
          <a:prstGeom prst="rect">
            <a:avLst/>
          </a:prstGeom>
        </p:spPr>
      </p:pic>
    </p:spTree>
    <p:extLst>
      <p:ext uri="{BB962C8B-B14F-4D97-AF65-F5344CB8AC3E}">
        <p14:creationId xmlns:p14="http://schemas.microsoft.com/office/powerpoint/2010/main" val="211813911"/>
      </p:ext>
    </p:extLst>
  </p:cSld>
  <p:clrMapOvr>
    <a:masterClrMapping/>
  </p:clrMapOvr>
  <mc:AlternateContent xmlns:mc="http://schemas.openxmlformats.org/markup-compatibility/2006" xmlns:p14="http://schemas.microsoft.com/office/powerpoint/2010/main">
    <mc:Choice Requires="p14">
      <p:transition spd="slow" p14:dur="2000" advTm="16445"/>
    </mc:Choice>
    <mc:Fallback xmlns="">
      <p:transition spd="slow" advTm="1644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7872"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0EB50-C661-4581-A8C2-B8700EB90598}"/>
              </a:ext>
            </a:extLst>
          </p:cNvPr>
          <p:cNvSpPr>
            <a:spLocks noGrp="1"/>
          </p:cNvSpPr>
          <p:nvPr>
            <p:ph type="title"/>
          </p:nvPr>
        </p:nvSpPr>
        <p:spPr>
          <a:xfrm>
            <a:off x="838200" y="365125"/>
            <a:ext cx="10771909" cy="1325563"/>
          </a:xfrm>
        </p:spPr>
        <p:txBody>
          <a:bodyPr>
            <a:normAutofit/>
          </a:bodyPr>
          <a:lstStyle/>
          <a:p>
            <a:r>
              <a:rPr lang="en-US" dirty="0">
                <a:ea typeface="DengXian" panose="02010600030101010101" pitchFamily="2" charset="-122"/>
                <a:cs typeface="Arial" panose="020B0604020202020204" pitchFamily="34" charset="0"/>
              </a:rPr>
              <a:t>Take Home Points</a:t>
            </a:r>
            <a:endParaRPr lang="en-US" dirty="0"/>
          </a:p>
        </p:txBody>
      </p:sp>
      <p:sp>
        <p:nvSpPr>
          <p:cNvPr id="3" name="Content Placeholder 2">
            <a:extLst>
              <a:ext uri="{FF2B5EF4-FFF2-40B4-BE49-F238E27FC236}">
                <a16:creationId xmlns:a16="http://schemas.microsoft.com/office/drawing/2014/main" id="{B2E291BE-1E03-434C-BD72-1BA7AACE60BB}"/>
              </a:ext>
            </a:extLst>
          </p:cNvPr>
          <p:cNvSpPr>
            <a:spLocks noGrp="1"/>
          </p:cNvSpPr>
          <p:nvPr>
            <p:ph idx="1"/>
          </p:nvPr>
        </p:nvSpPr>
        <p:spPr>
          <a:xfrm>
            <a:off x="838200" y="1690688"/>
            <a:ext cx="11049907" cy="3820766"/>
          </a:xfrm>
        </p:spPr>
        <p:txBody>
          <a:bodyPr>
            <a:noAutofit/>
          </a:bodyPr>
          <a:lstStyle/>
          <a:p>
            <a:pPr>
              <a:spcAft>
                <a:spcPts val="400"/>
              </a:spcAft>
            </a:pPr>
            <a:r>
              <a:rPr lang="en-US" sz="2500" dirty="0"/>
              <a:t>Medication-related ophthalmologic side effects can initially present with subtle exam findings without visual symptoms</a:t>
            </a:r>
          </a:p>
          <a:p>
            <a:pPr>
              <a:spcAft>
                <a:spcPts val="400"/>
              </a:spcAft>
            </a:pPr>
            <a:r>
              <a:rPr lang="en-US" sz="2500" dirty="0"/>
              <a:t>Many cancer therapeutics have ocular side effects. Always keep them in mind!</a:t>
            </a:r>
          </a:p>
          <a:p>
            <a:pPr>
              <a:spcAft>
                <a:spcPts val="400"/>
              </a:spcAft>
            </a:pPr>
            <a:r>
              <a:rPr lang="en-US" sz="2500" dirty="0"/>
              <a:t>Multi-modal imaging is useful in the workup of a patient with a complex medical history and multiple potential etiologies affecting their vision</a:t>
            </a:r>
          </a:p>
          <a:p>
            <a:pPr>
              <a:spcAft>
                <a:spcPts val="400"/>
              </a:spcAft>
            </a:pPr>
            <a:r>
              <a:rPr lang="en-US" sz="2500" dirty="0"/>
              <a:t>Topical steroids and topical NSAIDs are a good first line treatment for medication-related CME</a:t>
            </a:r>
          </a:p>
        </p:txBody>
      </p:sp>
      <p:pic>
        <p:nvPicPr>
          <p:cNvPr id="4" name="Audio Recording Sep 18, 2022 at 2:13:03 PM" descr="Audio Recording Sep 18, 2022 at 2:13:03 PM">
            <a:hlinkClick r:id="" action="ppaction://media"/>
            <a:extLst>
              <a:ext uri="{FF2B5EF4-FFF2-40B4-BE49-F238E27FC236}">
                <a16:creationId xmlns:a16="http://schemas.microsoft.com/office/drawing/2014/main" id="{55671740-7CAC-727E-38B8-B53860B4E45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74792" y="0"/>
            <a:ext cx="812800" cy="812800"/>
          </a:xfrm>
          <a:prstGeom prst="rect">
            <a:avLst/>
          </a:prstGeom>
        </p:spPr>
      </p:pic>
    </p:spTree>
    <p:extLst>
      <p:ext uri="{BB962C8B-B14F-4D97-AF65-F5344CB8AC3E}">
        <p14:creationId xmlns:p14="http://schemas.microsoft.com/office/powerpoint/2010/main" val="272623987"/>
      </p:ext>
    </p:extLst>
  </p:cSld>
  <p:clrMapOvr>
    <a:masterClrMapping/>
  </p:clrMapOvr>
  <mc:AlternateContent xmlns:mc="http://schemas.openxmlformats.org/markup-compatibility/2006" xmlns:p14="http://schemas.microsoft.com/office/powerpoint/2010/main">
    <mc:Choice Requires="p14">
      <p:transition spd="slow" p14:dur="2000" advTm="16445"/>
    </mc:Choice>
    <mc:Fallback xmlns="">
      <p:transition spd="slow" advTm="1644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91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0EB50-C661-4581-A8C2-B8700EB90598}"/>
              </a:ext>
            </a:extLst>
          </p:cNvPr>
          <p:cNvSpPr>
            <a:spLocks noGrp="1"/>
          </p:cNvSpPr>
          <p:nvPr>
            <p:ph type="title"/>
          </p:nvPr>
        </p:nvSpPr>
        <p:spPr>
          <a:xfrm>
            <a:off x="838200" y="365125"/>
            <a:ext cx="10771909" cy="1325563"/>
          </a:xfrm>
        </p:spPr>
        <p:txBody>
          <a:bodyPr>
            <a:normAutofit/>
          </a:bodyPr>
          <a:lstStyle/>
          <a:p>
            <a:r>
              <a:rPr lang="en-US" dirty="0">
                <a:ea typeface="DengXian" panose="02010600030101010101" pitchFamily="2" charset="-122"/>
                <a:cs typeface="Arial" panose="020B0604020202020204" pitchFamily="34" charset="0"/>
              </a:rPr>
              <a:t>References</a:t>
            </a:r>
            <a:endParaRPr lang="en-US" dirty="0"/>
          </a:p>
        </p:txBody>
      </p:sp>
      <p:sp>
        <p:nvSpPr>
          <p:cNvPr id="3" name="Content Placeholder 2">
            <a:extLst>
              <a:ext uri="{FF2B5EF4-FFF2-40B4-BE49-F238E27FC236}">
                <a16:creationId xmlns:a16="http://schemas.microsoft.com/office/drawing/2014/main" id="{B2E291BE-1E03-434C-BD72-1BA7AACE60BB}"/>
              </a:ext>
            </a:extLst>
          </p:cNvPr>
          <p:cNvSpPr>
            <a:spLocks noGrp="1"/>
          </p:cNvSpPr>
          <p:nvPr>
            <p:ph idx="1"/>
          </p:nvPr>
        </p:nvSpPr>
        <p:spPr>
          <a:xfrm>
            <a:off x="838200" y="1690688"/>
            <a:ext cx="11049907" cy="3820766"/>
          </a:xfrm>
        </p:spPr>
        <p:txBody>
          <a:bodyPr>
            <a:noAutofit/>
          </a:bodyPr>
          <a:lstStyle/>
          <a:p>
            <a:r>
              <a:rPr lang="en-US" sz="2000" dirty="0"/>
              <a:t>1. </a:t>
            </a:r>
            <a:r>
              <a:rPr lang="en-US" sz="2000" dirty="0" err="1"/>
              <a:t>Bassi</a:t>
            </a:r>
            <a:r>
              <a:rPr lang="en-US" sz="2000" dirty="0"/>
              <a:t> E, </a:t>
            </a:r>
            <a:r>
              <a:rPr lang="en-US" sz="2000" dirty="0" err="1"/>
              <a:t>Loizzi</a:t>
            </a:r>
            <a:r>
              <a:rPr lang="en-US" sz="2000" dirty="0"/>
              <a:t> V, </a:t>
            </a:r>
            <a:r>
              <a:rPr lang="en-US" sz="2000" dirty="0" err="1"/>
              <a:t>Furino</a:t>
            </a:r>
            <a:r>
              <a:rPr lang="en-US" sz="2000" dirty="0"/>
              <a:t> C, et al. Cystoid macular edema secondary to paclitaxel therapy for ovarian cancer: A case report. </a:t>
            </a:r>
            <a:r>
              <a:rPr lang="en-US" sz="2000" i="1" dirty="0" err="1"/>
              <a:t>Mol</a:t>
            </a:r>
            <a:r>
              <a:rPr lang="en-US" sz="2000" i="1" dirty="0"/>
              <a:t> </a:t>
            </a:r>
            <a:r>
              <a:rPr lang="en-US" sz="2000" i="1" dirty="0" err="1"/>
              <a:t>Clin</a:t>
            </a:r>
            <a:r>
              <a:rPr lang="en-US" sz="2000" i="1" dirty="0"/>
              <a:t> Oncol</a:t>
            </a:r>
            <a:r>
              <a:rPr lang="en-US" sz="2000" dirty="0"/>
              <a:t>. 2017;7(2):285. </a:t>
            </a:r>
          </a:p>
          <a:p>
            <a:r>
              <a:rPr lang="en-US" sz="2000" dirty="0"/>
              <a:t>2. </a:t>
            </a:r>
            <a:r>
              <a:rPr lang="en-US" sz="2000" dirty="0" err="1"/>
              <a:t>Yokoe</a:t>
            </a:r>
            <a:r>
              <a:rPr lang="en-US" sz="2000" dirty="0"/>
              <a:t> T, </a:t>
            </a:r>
            <a:r>
              <a:rPr lang="en-US" sz="2000" dirty="0" err="1"/>
              <a:t>Fukada</a:t>
            </a:r>
            <a:r>
              <a:rPr lang="en-US" sz="2000" dirty="0"/>
              <a:t> I, Kobayashi K, et al. Cystoid Macular Edema during Treatment with Paclitaxel and Bevacizumab in a Patient with Metastatic Breast Cancer: A Case Report and Literature Review. </a:t>
            </a:r>
            <a:r>
              <a:rPr lang="en-US" sz="2000" i="1" dirty="0"/>
              <a:t>Case Rep Oncol</a:t>
            </a:r>
            <a:r>
              <a:rPr lang="en-US" sz="2000" dirty="0"/>
              <a:t>. 2017;10(2):605. </a:t>
            </a:r>
          </a:p>
          <a:p>
            <a:r>
              <a:rPr lang="en-US" sz="2000" dirty="0"/>
              <a:t>3. Burgos-</a:t>
            </a:r>
            <a:r>
              <a:rPr lang="en-US" sz="2000" dirty="0" err="1"/>
              <a:t>Blasco</a:t>
            </a:r>
            <a:r>
              <a:rPr lang="en-US" sz="2000" dirty="0"/>
              <a:t> B, Hernandez-Ruiz S, Lopez-Guajardo L, Donate-Lopez J. Dexamethasone intravitreal implant in cystoid macular edema secondary to paclitaxel therapy. </a:t>
            </a:r>
            <a:r>
              <a:rPr lang="en-US" sz="2000" i="1" dirty="0"/>
              <a:t>Am J </a:t>
            </a:r>
            <a:r>
              <a:rPr lang="en-US" sz="2000" i="1" dirty="0" err="1"/>
              <a:t>Ophthalmol</a:t>
            </a:r>
            <a:r>
              <a:rPr lang="en-US" sz="2000" i="1" dirty="0"/>
              <a:t> Case Reports</a:t>
            </a:r>
            <a:r>
              <a:rPr lang="en-US" sz="2000" dirty="0"/>
              <a:t>. 2020;18:100653. </a:t>
            </a:r>
          </a:p>
          <a:p>
            <a:r>
              <a:rPr lang="en-US" sz="2000" dirty="0"/>
              <a:t>4. Joshi MM, Garretson BR. Paclitaxel Maculopathy. </a:t>
            </a:r>
            <a:r>
              <a:rPr lang="en-US" sz="2000" i="1" dirty="0"/>
              <a:t>Arch </a:t>
            </a:r>
            <a:r>
              <a:rPr lang="en-US" sz="2000" i="1" dirty="0" err="1"/>
              <a:t>Ophthalmol</a:t>
            </a:r>
            <a:r>
              <a:rPr lang="en-US" sz="2000" dirty="0"/>
              <a:t>. 2007;125(5):709-710. </a:t>
            </a:r>
          </a:p>
        </p:txBody>
      </p:sp>
    </p:spTree>
    <p:extLst>
      <p:ext uri="{BB962C8B-B14F-4D97-AF65-F5344CB8AC3E}">
        <p14:creationId xmlns:p14="http://schemas.microsoft.com/office/powerpoint/2010/main" val="2650811040"/>
      </p:ext>
    </p:extLst>
  </p:cSld>
  <p:clrMapOvr>
    <a:masterClrMapping/>
  </p:clrMapOvr>
  <mc:AlternateContent xmlns:mc="http://schemas.openxmlformats.org/markup-compatibility/2006" xmlns:p14="http://schemas.microsoft.com/office/powerpoint/2010/main">
    <mc:Choice Requires="p14">
      <p:transition spd="slow" p14:dur="2000" advTm="16445"/>
    </mc:Choice>
    <mc:Fallback xmlns="">
      <p:transition spd="slow" advTm="16445"/>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BB406ACBDCA5642AD7DA0405E184CB7" ma:contentTypeVersion="1" ma:contentTypeDescription="Create a new document." ma:contentTypeScope="" ma:versionID="a6afa5656477947cae8adb8454316338">
  <xsd:schema xmlns:xsd="http://www.w3.org/2001/XMLSchema" xmlns:xs="http://www.w3.org/2001/XMLSchema" xmlns:p="http://schemas.microsoft.com/office/2006/metadata/properties" xmlns:ns1="http://schemas.microsoft.com/sharepoint/v3" targetNamespace="http://schemas.microsoft.com/office/2006/metadata/properties" ma:root="true" ma:fieldsID="ded79842d4747cc85621c7c303666abe"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DD0FB67-79C4-49ED-9676-F0EC7BB1C94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D3FE2E6-779C-418D-91D1-7384DDA3D094}">
  <ds:schemaRef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schemas.microsoft.com/sharepoint/v3"/>
    <ds:schemaRef ds:uri="http://purl.org/dc/terms/"/>
    <ds:schemaRef ds:uri="http://www.w3.org/XML/1998/namespace"/>
    <ds:schemaRef ds:uri="http://purl.org/dc/dcmitype/"/>
  </ds:schemaRefs>
</ds:datastoreItem>
</file>

<file path=customXml/itemProps3.xml><?xml version="1.0" encoding="utf-8"?>
<ds:datastoreItem xmlns:ds="http://schemas.openxmlformats.org/officeDocument/2006/customXml" ds:itemID="{67DD5981-BBCE-426A-A38D-B8113B1C5A6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Retrospect</Template>
  <TotalTime>15255</TotalTime>
  <Words>983</Words>
  <Application>Microsoft Office PowerPoint</Application>
  <PresentationFormat>Widescreen</PresentationFormat>
  <Paragraphs>121</Paragraphs>
  <Slides>19</Slides>
  <Notes>18</Notes>
  <HiddenSlides>0</HiddenSlides>
  <MMClips>18</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Vision Loss in a Cancer Patient</vt:lpstr>
      <vt:lpstr>55-year-old Asian male with vision loss</vt:lpstr>
      <vt:lpstr>Initial Clinical Course</vt:lpstr>
      <vt:lpstr>Initial Neuro-ophthalmic Exam  (6 months after pituitary adenoma resection)</vt:lpstr>
      <vt:lpstr>Humphrey Visual Fields</vt:lpstr>
      <vt:lpstr>Answer: </vt:lpstr>
      <vt:lpstr>Macular Cube</vt:lpstr>
      <vt:lpstr>Answer:</vt:lpstr>
      <vt:lpstr>6 month follow up</vt:lpstr>
      <vt:lpstr>Macular Cube at 6 months follow up</vt:lpstr>
      <vt:lpstr>Answer:</vt:lpstr>
      <vt:lpstr>More imaging studies</vt:lpstr>
      <vt:lpstr>Most likely etiology of CME</vt:lpstr>
      <vt:lpstr>What is the most appropriate next step for this patient?</vt:lpstr>
      <vt:lpstr>Answer: B</vt:lpstr>
      <vt:lpstr>Follow-up</vt:lpstr>
      <vt:lpstr>Paclitaxel-related maculopathy</vt:lpstr>
      <vt:lpstr>Take Home Points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Sugi Panneerselvam</dc:creator>
  <cp:lastModifiedBy>Denis Huang</cp:lastModifiedBy>
  <cp:revision>217</cp:revision>
  <dcterms:created xsi:type="dcterms:W3CDTF">2020-12-10T01:11:43Z</dcterms:created>
  <dcterms:modified xsi:type="dcterms:W3CDTF">2022-09-19T19:21:10Z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0x0101001BB406ACBDCA5642AD7DA0405E184CB7</vt:lpwstr>
  </property>
</Properties>
</file>