
<file path=[Content_Types].xml><?xml version="1.0" encoding="utf-8"?>
<Types xmlns="http://schemas.openxmlformats.org/package/2006/content-types"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omments/modernComment_120_2823BA84.xml" ContentType="application/vnd.ms-powerpoint.comments+xml"/>
  <Override PartName="/ppt/tags/tag2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3.xml" ContentType="application/vnd.openxmlformats-officedocument.presentationml.tags+xml"/>
  <Override PartName="/ppt/notesSlides/notesSlide14.xml" ContentType="application/vnd.openxmlformats-officedocument.presentationml.notesSlide+xml"/>
  <Override PartName="/ppt/tags/tag4.xml" ContentType="application/vnd.openxmlformats-officedocument.presentationml.tags+xml"/>
  <Override PartName="/ppt/notesSlides/notesSlide15.xml" ContentType="application/vnd.openxmlformats-officedocument.presentationml.notesSlide+xml"/>
  <Override PartName="/ppt/comments/modernComment_109_9B289E29.xml" ContentType="application/vnd.ms-powerpoint.comments+xml"/>
  <Override PartName="/ppt/tags/tag5.xml" ContentType="application/vnd.openxmlformats-officedocument.presentationml.tags+xml"/>
  <Override PartName="/ppt/notesSlides/notesSlide16.xml" ContentType="application/vnd.openxmlformats-officedocument.presentationml.notesSlide+xml"/>
  <Override PartName="/ppt/tags/tag6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7.xml" ContentType="application/vnd.openxmlformats-officedocument.presentationml.tags+xml"/>
  <Override PartName="/ppt/notesSlides/notesSlide24.xml" ContentType="application/vnd.openxmlformats-officedocument.presentationml.notesSlide+xml"/>
  <Override PartName="/ppt/tags/tag8.xml" ContentType="application/vnd.openxmlformats-officedocument.presentationml.tags+xml"/>
  <Override PartName="/ppt/notesSlides/notesSlide25.xml" ContentType="application/vnd.openxmlformats-officedocument.presentationml.notesSlide+xml"/>
  <Override PartName="/ppt/tags/tag9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10.xml" ContentType="application/vnd.openxmlformats-officedocument.presentationml.tag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ags/tag11.xml" ContentType="application/vnd.openxmlformats-officedocument.presentationml.tags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tags/tag12.xml" ContentType="application/vnd.openxmlformats-officedocument.presentationml.tags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tags/tag13.xml" ContentType="application/vnd.openxmlformats-officedocument.presentationml.tags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52"/>
  </p:notesMasterIdLst>
  <p:sldIdLst>
    <p:sldId id="258" r:id="rId5"/>
    <p:sldId id="259" r:id="rId6"/>
    <p:sldId id="316" r:id="rId7"/>
    <p:sldId id="317" r:id="rId8"/>
    <p:sldId id="318" r:id="rId9"/>
    <p:sldId id="353" r:id="rId10"/>
    <p:sldId id="320" r:id="rId11"/>
    <p:sldId id="288" r:id="rId12"/>
    <p:sldId id="352" r:id="rId13"/>
    <p:sldId id="356" r:id="rId14"/>
    <p:sldId id="357" r:id="rId15"/>
    <p:sldId id="322" r:id="rId16"/>
    <p:sldId id="323" r:id="rId17"/>
    <p:sldId id="264" r:id="rId18"/>
    <p:sldId id="265" r:id="rId19"/>
    <p:sldId id="324" r:id="rId20"/>
    <p:sldId id="321" r:id="rId21"/>
    <p:sldId id="325" r:id="rId22"/>
    <p:sldId id="326" r:id="rId23"/>
    <p:sldId id="327" r:id="rId24"/>
    <p:sldId id="328" r:id="rId25"/>
    <p:sldId id="329" r:id="rId26"/>
    <p:sldId id="293" r:id="rId27"/>
    <p:sldId id="339" r:id="rId28"/>
    <p:sldId id="354" r:id="rId29"/>
    <p:sldId id="340" r:id="rId30"/>
    <p:sldId id="341" r:id="rId31"/>
    <p:sldId id="269" r:id="rId32"/>
    <p:sldId id="333" r:id="rId33"/>
    <p:sldId id="343" r:id="rId34"/>
    <p:sldId id="330" r:id="rId35"/>
    <p:sldId id="331" r:id="rId36"/>
    <p:sldId id="345" r:id="rId37"/>
    <p:sldId id="332" r:id="rId38"/>
    <p:sldId id="270" r:id="rId39"/>
    <p:sldId id="301" r:id="rId40"/>
    <p:sldId id="334" r:id="rId41"/>
    <p:sldId id="335" r:id="rId42"/>
    <p:sldId id="338" r:id="rId43"/>
    <p:sldId id="337" r:id="rId44"/>
    <p:sldId id="306" r:id="rId45"/>
    <p:sldId id="346" r:id="rId46"/>
    <p:sldId id="347" r:id="rId47"/>
    <p:sldId id="349" r:id="rId48"/>
    <p:sldId id="350" r:id="rId49"/>
    <p:sldId id="351" r:id="rId50"/>
    <p:sldId id="342" r:id="rId5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7F13D65-CB67-930E-6EA1-17E61B78B71F}" name="Subramanian, Prem" initials="SP" userId="S::prem.subramanian@childrenscolorado.org::4c770fa8-e3a8-449b-8422-ef37ecd6556d" providerId="AD"/>
  <p188:author id="{D7E0907D-2E28-49D1-B381-D1B85037CC1C}" name="Eric Hwang" initials="EH" userId="Eric Hwang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ohman, Larry" initials="FL" lastIdx="5" clrIdx="0"/>
  <p:cmAuthor id="2" name="Christopher Seery" initials="CS" lastIdx="1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939A"/>
    <a:srgbClr val="3B5B6F"/>
    <a:srgbClr val="BC0299"/>
    <a:srgbClr val="FF99FF"/>
    <a:srgbClr val="4B748B"/>
    <a:srgbClr val="55829B"/>
    <a:srgbClr val="0F2B4E"/>
    <a:srgbClr val="62B5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9894" autoAdjust="0"/>
    <p:restoredTop sz="86338" autoAdjust="0"/>
  </p:normalViewPr>
  <p:slideViewPr>
    <p:cSldViewPr snapToGrid="0" snapToObjects="1">
      <p:cViewPr varScale="1">
        <p:scale>
          <a:sx n="82" d="100"/>
          <a:sy n="82" d="100"/>
        </p:scale>
        <p:origin x="246" y="90"/>
      </p:cViewPr>
      <p:guideLst/>
    </p:cSldViewPr>
  </p:slideViewPr>
  <p:outlineViewPr>
    <p:cViewPr>
      <p:scale>
        <a:sx n="33" d="100"/>
        <a:sy n="33" d="100"/>
      </p:scale>
      <p:origin x="0" y="-32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4992"/>
    </p:cViewPr>
  </p:sorterViewPr>
  <p:notesViewPr>
    <p:cSldViewPr snapToGrid="0" snapToObjects="1">
      <p:cViewPr varScale="1">
        <p:scale>
          <a:sx n="83" d="100"/>
          <a:sy n="83" d="100"/>
        </p:scale>
        <p:origin x="3930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commentAuthors" Target="commentAuthors.xml"/><Relationship Id="rId58" Type="http://schemas.microsoft.com/office/2018/10/relationships/authors" Target="author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/Relationships>
</file>

<file path=ppt/comments/modernComment_109_9B289E2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F86CB51-968C-0C49-AECD-E3B3C3455D73}" authorId="{27F13D65-CB67-930E-6EA1-17E61B78B71F}" created="2021-11-24T14:17:15.852">
    <pc:sldMkLst xmlns:pc="http://schemas.microsoft.com/office/powerpoint/2013/main/command">
      <pc:docMk/>
      <pc:sldMk cId="2603130409" sldId="265"/>
    </pc:sldMkLst>
    <p188:replyLst>
      <p188:reply id="{19A8042C-3A44-491C-97CB-370CED99B40E}" authorId="{D7E0907D-2E28-49D1-B381-D1B85037CC1C}" created="2021-11-28T16:14:19.252">
        <p188:txBody>
          <a:bodyPr/>
          <a:lstStyle/>
          <a:p>
            <a:r>
              <a:rPr lang="en-US"/>
              <a:t>Same, that it is bilateral bowing of BMO</a:t>
            </a:r>
          </a:p>
        </p188:txBody>
      </p188:reply>
    </p188:replyLst>
    <p188:txBody>
      <a:bodyPr/>
      <a:lstStyle/>
      <a:p>
        <a:r>
          <a:rPr lang="en-US"/>
          <a:t>You’re pointing out anterior bowing of the BMO in the OS but what are you showing OD?</a:t>
        </a:r>
      </a:p>
    </p188:txBody>
  </p188:cm>
</p188:cmLst>
</file>

<file path=ppt/comments/modernComment_120_2823BA84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155ED89C-AC31-7F4C-AC7A-763A32FBBE38}" authorId="{27F13D65-CB67-930E-6EA1-17E61B78B71F}" created="2021-11-24T14:13:41.704">
    <pc:sldMkLst xmlns:pc="http://schemas.microsoft.com/office/powerpoint/2013/main/command">
      <pc:docMk/>
      <pc:sldMk cId="673430148" sldId="288"/>
    </pc:sldMkLst>
    <p188:txBody>
      <a:bodyPr/>
      <a:lstStyle/>
      <a:p>
        <a:r>
          <a:rPr lang="en-US"/>
          <a:t>Why limit the differential to cranial neuropathies? I would not want that as a teaching point in ophthalmoloplegia- need to be broader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789D0D-C076-4221-B6CE-F6D177721025}" type="datetimeFigureOut">
              <a:rPr lang="en-US" smtClean="0"/>
              <a:t>6/12/2022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2A17EC-4D04-40A7-B3A0-ABAA5973FB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905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825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874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59042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66784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64680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21080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20556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6777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789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5183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58869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7953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4527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2798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9614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5926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86228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72038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5513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4066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733955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65935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4318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49566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0689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10979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77552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54969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22127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12336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512269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14361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576188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9CBB243-8E3B-4AC6-9701-33AFAACBCA1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417170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804196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082622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53455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81573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94994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</a:rPr>
              <a:t>Same here</a:t>
            </a:r>
          </a:p>
        </p:txBody>
      </p:sp>
    </p:spTree>
    <p:extLst>
      <p:ext uri="{BB962C8B-B14F-4D97-AF65-F5344CB8AC3E}">
        <p14:creationId xmlns:p14="http://schemas.microsoft.com/office/powerpoint/2010/main" val="191426276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70608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0212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6146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06135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73331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CBB243-8E3B-4AC6-9701-33AFAACBCA1D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47441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6D07A79-73E8-F742-93ED-4E631E6F4B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006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0B5E2E-3D42-5845-95CB-7A6FD38BB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01E915-E638-6549-90DF-FD86C654E2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latin typeface="Arial" panose="020B0604020202020204" pitchFamily="34" charset="0"/>
              </a:defRPr>
            </a:lvl1pPr>
            <a:lvl2pPr>
              <a:defRPr baseline="0">
                <a:latin typeface="Arial" panose="020B0604020202020204" pitchFamily="34" charset="0"/>
              </a:defRPr>
            </a:lvl2pPr>
            <a:lvl3pPr>
              <a:defRPr baseline="0">
                <a:latin typeface="Arial" panose="020B0604020202020204" pitchFamily="34" charset="0"/>
              </a:defRPr>
            </a:lvl3pPr>
            <a:lvl4pPr>
              <a:defRPr baseline="0">
                <a:latin typeface="Arial" panose="020B0604020202020204" pitchFamily="34" charset="0"/>
              </a:defRPr>
            </a:lvl4pPr>
            <a:lvl5pPr>
              <a:defRPr baseline="0"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697790-D484-E14C-9687-8C2097F241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6/12/2022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56AD5B-F34E-5E48-90E6-30D2BEB6B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CC3795-C7FD-6940-A607-B1CC7951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269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D99BE-5837-6D47-8BDE-2BEEFA2F8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baseline="0">
                <a:latin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37D132-D9B8-0446-8AA6-2059F369C1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1B6436-576E-4C43-9EBE-952FDFF32D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6/12/2022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41B9B-C1BE-ED48-BE04-6733ADE0D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D356B6-0F5A-AF44-B639-6C06BC495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497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AC389-5A6D-E94B-817A-0F1A6015E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372A26-61C3-1248-AF22-934EDA62F2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DB9C2E-AD78-D042-A817-966E279C55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800399-8CF6-7442-8B78-07F45C1D4F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6/12/2022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0EBDC1-19C9-394D-B478-F98FC5297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A76B8B-0482-1B4E-8AF9-A1CD603C0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717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547C3-3DAD-734C-A80C-FF2711B253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F4E6C-0DCA-A546-9ECF-8A111612B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A51435-1D3C-D747-94F8-E65BC83195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019366C-E616-5A46-909C-3EBEA0992B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6A56452-80F3-2C4F-82E8-60B912F023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573786-1F4B-FD4A-85AD-4F94D79BC1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6/12/2022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3FBF8D1-D293-AE42-A48E-E18AB0BB4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34D73A-4E16-7143-8429-E8A35483B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3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8CE90-90FB-D843-9364-CDE551AE6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0EAB8C-2571-2645-A309-BF902FD0CD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6/12/2022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B89D80-3AC3-F74C-B7B9-09CF7F962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17ED0C-970C-6044-B9DE-069BA135F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813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6DAEA4-100D-5E49-A323-41AEC76315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6/12/2022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CD6CD9-B64B-9145-A79A-5E0025198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752BF5-49BE-BC47-89BE-67C0FA5B1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530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BC489-72DE-BE47-AEE8-FAAA8C925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FD9F1B-DF44-A24C-AECE-92FF463662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3FEB7-0421-CF4C-A92A-571E43B666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24BB9A-EE10-6641-ACAA-C8511BE47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6/12/2022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91A377-74EE-CD4B-B15A-5DF964F85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8E1C73-98C8-9045-AA78-EF049CB3C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229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80DC57-47C1-BB45-B2DC-79CCA540A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BCD955-75C8-444D-ABD1-E060697F14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0748B4-AEC3-B949-9617-9434F518D8C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DC61A1-BFF5-3D41-92DA-7217625F94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6/12/2022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AB864B-F91B-1642-A8DD-64280F6BA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BF34D7-825F-4E4D-8DF8-A9006979E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211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B43EA-2692-AA4D-8E2A-F3B8A0306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27E752-78A5-9841-AA7F-13DA9822AB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AD1C5-8C9D-574D-8E5B-0DD9BA4B06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6/12/2022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CF00D9-4C5D-6C45-8C5B-D4B23AC4F7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04A8E2-4634-0845-ACD1-8A9913F53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315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50E2A9-E185-384F-AF89-63182856DF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267E1E-FB37-1D46-8AAE-968742CD64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6D0789-C00C-4548-9624-40C25A7E30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5C84DD1-35AE-C042-9C45-A63BF1CEEB39}" type="datetimeFigureOut">
              <a:rPr lang="en-US" smtClean="0"/>
              <a:t>6/12/2022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448589-75C3-3147-9838-3BE263B7F2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C69C64-F88B-1E45-9F75-09DAB5B50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CC86733-290F-284F-A769-EF0A47507B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389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1F939A"/>
            </a:gs>
            <a:gs pos="11000">
              <a:srgbClr val="62B5BB"/>
            </a:gs>
            <a:gs pos="9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F4C20BC-B0A7-0743-8FDE-66F90F896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82238C-2B35-834B-9E16-6581BC1884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90869" y="1685512"/>
            <a:ext cx="9866243" cy="38207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81372A-5854-BC42-B062-4DEFDB60D269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178903" y="5829697"/>
            <a:ext cx="2570757" cy="1028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573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3.png"/><Relationship Id="rId5" Type="http://schemas.microsoft.com/office/2018/10/relationships/comments" Target="../comments/modernComment_120_2823BA84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7" Type="http://schemas.openxmlformats.org/officeDocument/2006/relationships/image" Target="../media/image2.png"/><Relationship Id="rId2" Type="http://schemas.microsoft.com/office/2007/relationships/media" Target="../media/media9.m4a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m4a"/><Relationship Id="rId2" Type="http://schemas.microsoft.com/office/2007/relationships/media" Target="../media/media14.m4a"/><Relationship Id="rId1" Type="http://schemas.openxmlformats.org/officeDocument/2006/relationships/tags" Target="../tags/tag3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media15.m4a"/><Relationship Id="rId7" Type="http://schemas.openxmlformats.org/officeDocument/2006/relationships/image" Target="../media/image5.png"/><Relationship Id="rId2" Type="http://schemas.microsoft.com/office/2007/relationships/media" Target="../media/media15.m4a"/><Relationship Id="rId1" Type="http://schemas.openxmlformats.org/officeDocument/2006/relationships/tags" Target="../tags/tag4.xml"/><Relationship Id="rId6" Type="http://schemas.microsoft.com/office/2018/10/relationships/comments" Target="../comments/modernComment_109_9B289E29.xml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m4a"/><Relationship Id="rId2" Type="http://schemas.microsoft.com/office/2007/relationships/media" Target="../media/media16.m4a"/><Relationship Id="rId1" Type="http://schemas.openxmlformats.org/officeDocument/2006/relationships/tags" Target="../tags/tag5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media17.m4a"/><Relationship Id="rId2" Type="http://schemas.microsoft.com/office/2007/relationships/media" Target="../media/media17.m4a"/><Relationship Id="rId1" Type="http://schemas.openxmlformats.org/officeDocument/2006/relationships/tags" Target="../tags/tag6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media24.m4a"/><Relationship Id="rId7" Type="http://schemas.openxmlformats.org/officeDocument/2006/relationships/image" Target="../media/image2.png"/><Relationship Id="rId2" Type="http://schemas.microsoft.com/office/2007/relationships/media" Target="../media/media24.m4a"/><Relationship Id="rId1" Type="http://schemas.openxmlformats.org/officeDocument/2006/relationships/tags" Target="../tags/tag7.xml"/><Relationship Id="rId6" Type="http://schemas.openxmlformats.org/officeDocument/2006/relationships/image" Target="../media/image7.png"/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media25.m4a"/><Relationship Id="rId7" Type="http://schemas.openxmlformats.org/officeDocument/2006/relationships/image" Target="../media/image2.png"/><Relationship Id="rId2" Type="http://schemas.microsoft.com/office/2007/relationships/media" Target="../media/media25.m4a"/><Relationship Id="rId1" Type="http://schemas.openxmlformats.org/officeDocument/2006/relationships/tags" Target="../tags/tag8.xml"/><Relationship Id="rId6" Type="http://schemas.openxmlformats.org/officeDocument/2006/relationships/image" Target="../media/image7.png"/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26.m4a"/><Relationship Id="rId7" Type="http://schemas.openxmlformats.org/officeDocument/2006/relationships/image" Target="../media/image9.png"/><Relationship Id="rId2" Type="http://schemas.microsoft.com/office/2007/relationships/media" Target="../media/media26.m4a"/><Relationship Id="rId1" Type="http://schemas.openxmlformats.org/officeDocument/2006/relationships/tags" Target="../tags/tag9.xml"/><Relationship Id="rId6" Type="http://schemas.openxmlformats.org/officeDocument/2006/relationships/image" Target="../media/image8.png"/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media28.m4a"/><Relationship Id="rId2" Type="http://schemas.microsoft.com/office/2007/relationships/media" Target="../media/media28.m4a"/><Relationship Id="rId1" Type="http://schemas.openxmlformats.org/officeDocument/2006/relationships/tags" Target="../tags/tag10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28.xml"/><Relationship Id="rId4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media30.m4a"/><Relationship Id="rId2" Type="http://schemas.microsoft.com/office/2007/relationships/media" Target="../media/media30.m4a"/><Relationship Id="rId1" Type="http://schemas.openxmlformats.org/officeDocument/2006/relationships/tags" Target="../tags/tag11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30.xml"/><Relationship Id="rId4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6" Type="http://schemas.openxmlformats.org/officeDocument/2006/relationships/image" Target="../media/image4.png"/><Relationship Id="rId5" Type="http://schemas.openxmlformats.org/officeDocument/2006/relationships/image" Target="../media/image11.png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4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video" Target="../media/media35.mp4"/><Relationship Id="rId7" Type="http://schemas.openxmlformats.org/officeDocument/2006/relationships/notesSlide" Target="../notesSlides/notesSlide35.xml"/><Relationship Id="rId2" Type="http://schemas.microsoft.com/office/2007/relationships/media" Target="../media/media35.mp4"/><Relationship Id="rId1" Type="http://schemas.openxmlformats.org/officeDocument/2006/relationships/tags" Target="../tags/tag12.xml"/><Relationship Id="rId6" Type="http://schemas.openxmlformats.org/officeDocument/2006/relationships/slideLayout" Target="../slideLayouts/slideLayout2.xml"/><Relationship Id="rId5" Type="http://schemas.openxmlformats.org/officeDocument/2006/relationships/audio" Target="../media/media36.m4a"/><Relationship Id="rId4" Type="http://schemas.microsoft.com/office/2007/relationships/media" Target="../media/media36.m4a"/><Relationship Id="rId9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7.m4a"/><Relationship Id="rId1" Type="http://schemas.microsoft.com/office/2007/relationships/media" Target="../media/media37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8.m4a"/><Relationship Id="rId1" Type="http://schemas.microsoft.com/office/2007/relationships/media" Target="../media/media38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39.m4a"/><Relationship Id="rId1" Type="http://schemas.microsoft.com/office/2007/relationships/media" Target="../media/media39.m4a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40.m4a"/><Relationship Id="rId1" Type="http://schemas.microsoft.com/office/2007/relationships/media" Target="../media/media40.m4a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41.m4a"/><Relationship Id="rId1" Type="http://schemas.microsoft.com/office/2007/relationships/media" Target="../media/media41.m4a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audio" Target="../media/media42.m4a"/><Relationship Id="rId2" Type="http://schemas.microsoft.com/office/2007/relationships/media" Target="../media/media42.m4a"/><Relationship Id="rId1" Type="http://schemas.openxmlformats.org/officeDocument/2006/relationships/tags" Target="../tags/tag13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41.xml"/><Relationship Id="rId4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3.m4a"/><Relationship Id="rId1" Type="http://schemas.microsoft.com/office/2007/relationships/media" Target="../media/media4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4.m4a"/><Relationship Id="rId1" Type="http://schemas.microsoft.com/office/2007/relationships/media" Target="../media/media4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5.m4a"/><Relationship Id="rId1" Type="http://schemas.microsoft.com/office/2007/relationships/media" Target="../media/media45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6.m4a"/><Relationship Id="rId1" Type="http://schemas.microsoft.com/office/2007/relationships/media" Target="../media/media4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7.m4a"/><Relationship Id="rId1" Type="http://schemas.microsoft.com/office/2007/relationships/media" Target="../media/media47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FFC9C-3060-B04F-8B7E-FDFE18C0DDB8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258792" y="846317"/>
            <a:ext cx="11593902" cy="2387600"/>
          </a:xfrm>
        </p:spPr>
        <p:txBody>
          <a:bodyPr>
            <a:normAutofit/>
          </a:bodyPr>
          <a:lstStyle/>
          <a:p>
            <a:pPr algn="ctr"/>
            <a:r>
              <a:rPr lang="en-US" sz="6000" b="1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Ophthalmoplegia </a:t>
            </a:r>
            <a:r>
              <a:rPr lang="en-US" sz="60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Patient with Papilledema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6FB864-BBF6-694D-B073-6D507171B852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088888" y="3005847"/>
            <a:ext cx="9933709" cy="3353389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Larry Frohman, MD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Departments of Ophthalmology &amp; Neurosciences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Rutgers-New Jersey Medical School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Executive Vice President, NANOS</a:t>
            </a:r>
          </a:p>
          <a:p>
            <a:pPr marL="0" indent="0" algn="ctr">
              <a:buNone/>
            </a:pPr>
            <a:endParaRPr lang="en-US" b="1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3600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Eric S. Hwang, MD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PGY-3 Ophthalmology Resident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Rutgers- New Jersey Medical School</a:t>
            </a:r>
          </a:p>
          <a:p>
            <a:pPr marL="0" indent="0" algn="ctr">
              <a:buNone/>
            </a:pPr>
            <a:endParaRPr lang="en-US" b="1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081AB3D-73EE-4863-95B5-48C952318126}"/>
              </a:ext>
            </a:extLst>
          </p:cNvPr>
          <p:cNvSpPr txBox="1"/>
          <p:nvPr/>
        </p:nvSpPr>
        <p:spPr>
          <a:xfrm>
            <a:off x="2854503" y="257006"/>
            <a:ext cx="64829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3B5B6F"/>
                </a:solidFill>
                <a:latin typeface="Arial Black" panose="020B0A04020102020204" pitchFamily="34" charset="0"/>
              </a:rPr>
              <a:t>UPFRONT CASE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08026F3C-16D9-4442-BEF2-D869EB95A45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073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442"/>
    </mc:Choice>
    <mc:Fallback xmlns="">
      <p:transition spd="slow" advTm="194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779318" y="158346"/>
            <a:ext cx="10848108" cy="928837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17-Year-Old Female with Diplopia and Blurry Vision</a:t>
            </a:r>
            <a:endParaRPr lang="en-US" sz="3600" b="1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779318" y="1223478"/>
            <a:ext cx="10633363" cy="45719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36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Referred by outside neuro-ophthalmologist for bilateral disc swelling </a:t>
            </a:r>
          </a:p>
          <a:p>
            <a:pPr>
              <a:lnSpc>
                <a:spcPct val="90000"/>
              </a:lnSpc>
            </a:pPr>
            <a:r>
              <a:rPr lang="en-US" altLang="en-US" sz="36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the few weeks prior to our initial encounter, patient presented to ED for diplopia, nonspecific back pains, and right arm/hand weakness</a:t>
            </a:r>
          </a:p>
          <a:p>
            <a:pPr lvl="1"/>
            <a:r>
              <a:rPr lang="en-US" altLang="en-US" sz="3200" dirty="0">
                <a:solidFill>
                  <a:srgbClr val="3B5B6F"/>
                </a:solidFill>
                <a:cs typeface="Arial" panose="020B0604020202020204" pitchFamily="34" charset="0"/>
              </a:rPr>
              <a:t>Evaluated by neurology and subsequently discharged for outpatient follow up and imaging </a:t>
            </a:r>
            <a:endParaRPr lang="en-US" altLang="en-US" sz="3200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4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en-US" altLang="en-US" sz="1400" b="0" dirty="0">
              <a:solidFill>
                <a:srgbClr val="B552C6"/>
              </a:solidFill>
              <a:latin typeface="Arial Black" panose="020B0A04020102020204" pitchFamily="34" charset="0"/>
            </a:endParaRPr>
          </a:p>
        </p:txBody>
      </p:sp>
      <p:sp>
        <p:nvSpPr>
          <p:cNvPr id="512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12E5B43D-5B81-467C-9E3B-839DE5489241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2</a:t>
            </a:fld>
            <a:endParaRPr kumimoji="0" lang="en-US" altLang="en-US" sz="1400" b="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6BCF8711-1616-4155-9205-ED1348E86D0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88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21"/>
    </mc:Choice>
    <mc:Fallback xmlns="">
      <p:transition spd="slow" advTm="260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779318" y="158346"/>
            <a:ext cx="10848108" cy="928837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17-Year-Old Female with Diplopia and Blurry Vision</a:t>
            </a:r>
            <a:endParaRPr lang="en-US" sz="3600" b="1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583660" y="1223478"/>
            <a:ext cx="11043766" cy="45719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36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Following th</a:t>
            </a:r>
            <a:r>
              <a:rPr lang="en-US" alt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e ED visit, patient pursued a consultation with an outside neuro-ophthalmologist who noted bilateral disc edema</a:t>
            </a:r>
          </a:p>
          <a:p>
            <a:pPr>
              <a:lnSpc>
                <a:spcPct val="90000"/>
              </a:lnSpc>
            </a:pPr>
            <a:r>
              <a:rPr lang="en-US" alt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Subsequently referred to University Hospital for further care </a:t>
            </a:r>
            <a:endParaRPr lang="en-US" altLang="en-US" sz="3200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4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en-US" altLang="en-US" sz="1400" b="0" dirty="0">
              <a:solidFill>
                <a:srgbClr val="B552C6"/>
              </a:solidFill>
              <a:latin typeface="Arial Black" panose="020B0A04020102020204" pitchFamily="34" charset="0"/>
            </a:endParaRPr>
          </a:p>
        </p:txBody>
      </p:sp>
      <p:sp>
        <p:nvSpPr>
          <p:cNvPr id="512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12E5B43D-5B81-467C-9E3B-839DE5489241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3</a:t>
            </a:fld>
            <a:endParaRPr kumimoji="0" lang="en-US" altLang="en-US" sz="1400" b="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0B4720AE-3C5F-4D8F-905B-1D7E2CA3E1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033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00"/>
    </mc:Choice>
    <mc:Fallback xmlns="">
      <p:transition spd="slow" advTm="10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779318" y="158346"/>
            <a:ext cx="10848108" cy="928837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17-Year-Old Female with Diplopia and Blurry Vision</a:t>
            </a:r>
            <a:endParaRPr lang="en-US" sz="3600" b="1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779318" y="1223478"/>
            <a:ext cx="10633363" cy="45719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36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following symptoms were present at </a:t>
            </a:r>
            <a:r>
              <a:rPr lang="en-US" alt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our</a:t>
            </a:r>
            <a:r>
              <a:rPr lang="en-US" altLang="en-US" sz="36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initial neuro-ophthalmic </a:t>
            </a:r>
            <a:r>
              <a:rPr lang="en-US" alt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examination</a:t>
            </a:r>
            <a:r>
              <a:rPr lang="en-US" altLang="en-US" sz="36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1"/>
            <a:r>
              <a:rPr lang="en-US" altLang="en-US" sz="2800" dirty="0">
                <a:solidFill>
                  <a:srgbClr val="3B5B6F"/>
                </a:solidFill>
                <a:cs typeface="Arial" panose="020B0604020202020204" pitchFamily="34" charset="0"/>
              </a:rPr>
              <a:t>Pulsatile tinnitus while lying down</a:t>
            </a:r>
          </a:p>
          <a:p>
            <a:pPr lvl="1"/>
            <a:r>
              <a:rPr lang="en-US" altLang="en-US" sz="28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Subjective decreased vision</a:t>
            </a:r>
          </a:p>
          <a:p>
            <a:pPr lvl="1"/>
            <a:r>
              <a:rPr lang="en-US" altLang="en-US" sz="2800" dirty="0">
                <a:solidFill>
                  <a:srgbClr val="3B5B6F"/>
                </a:solidFill>
                <a:cs typeface="Arial" panose="020B0604020202020204" pitchFamily="34" charset="0"/>
              </a:rPr>
              <a:t>Diplopia</a:t>
            </a:r>
          </a:p>
          <a:p>
            <a:pPr lvl="1"/>
            <a:r>
              <a:rPr lang="en-US" altLang="en-US" sz="2800" dirty="0">
                <a:solidFill>
                  <a:srgbClr val="3B5B6F"/>
                </a:solidFill>
                <a:cs typeface="Arial" panose="020B0604020202020204" pitchFamily="34" charset="0"/>
              </a:rPr>
              <a:t>Nonspecific flank pain </a:t>
            </a:r>
          </a:p>
          <a:p>
            <a:pPr lvl="1"/>
            <a:r>
              <a:rPr lang="en-US" altLang="en-US" sz="2800" dirty="0">
                <a:solidFill>
                  <a:srgbClr val="3B5B6F"/>
                </a:solidFill>
                <a:cs typeface="Arial" panose="020B0604020202020204" pitchFamily="34" charset="0"/>
              </a:rPr>
              <a:t>Right a</a:t>
            </a:r>
            <a:r>
              <a:rPr lang="en-US" altLang="en-US" sz="28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rm weakness and discomfort </a:t>
            </a:r>
          </a:p>
        </p:txBody>
      </p:sp>
      <p:sp>
        <p:nvSpPr>
          <p:cNvPr id="5124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en-US" altLang="en-US" sz="1400" b="0" dirty="0">
              <a:solidFill>
                <a:srgbClr val="B552C6"/>
              </a:solidFill>
              <a:latin typeface="Arial Black" panose="020B0A04020102020204" pitchFamily="34" charset="0"/>
            </a:endParaRPr>
          </a:p>
        </p:txBody>
      </p:sp>
      <p:sp>
        <p:nvSpPr>
          <p:cNvPr id="512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12E5B43D-5B81-467C-9E3B-839DE5489241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4</a:t>
            </a:fld>
            <a:endParaRPr kumimoji="0" lang="en-US" altLang="en-US" sz="1400" b="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8129601A-FB3A-48C8-97E4-C644AA4322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94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67"/>
    </mc:Choice>
    <mc:Fallback xmlns="">
      <p:transition spd="slow" advTm="166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779318" y="158346"/>
            <a:ext cx="10848108" cy="928837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17-Year-Old Female with Diplopia and Blurry Vision</a:t>
            </a:r>
            <a:endParaRPr lang="en-US" sz="3600" b="1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4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en-US" altLang="en-US" sz="1400" b="0" dirty="0">
              <a:solidFill>
                <a:srgbClr val="B552C6"/>
              </a:solidFill>
              <a:latin typeface="Arial Black" panose="020B0A04020102020204" pitchFamily="34" charset="0"/>
            </a:endParaRPr>
          </a:p>
        </p:txBody>
      </p:sp>
      <p:sp>
        <p:nvSpPr>
          <p:cNvPr id="512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12E5B43D-5B81-467C-9E3B-839DE5489241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5</a:t>
            </a:fld>
            <a:endParaRPr kumimoji="0" lang="en-US" altLang="en-US" sz="1400" b="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A28D13F-4CE0-4D80-BA9E-CD2E5BB77E1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741160" y="1179284"/>
            <a:ext cx="8709679" cy="867930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omic Sans MS" panose="030F0702030302020204" pitchFamily="66" charset="0"/>
              </a:rPr>
              <a:t>What else do you want to know about her history?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9BB6A98A-B7CF-45EA-AACE-D78D8710CFEB}"/>
              </a:ext>
            </a:extLst>
          </p:cNvPr>
          <p:cNvSpPr txBox="1">
            <a:spLocks noChangeArrowheads="1"/>
          </p:cNvSpPr>
          <p:nvPr/>
        </p:nvSpPr>
        <p:spPr>
          <a:xfrm>
            <a:off x="779319" y="2139315"/>
            <a:ext cx="9884200" cy="33739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altLang="en-US" sz="3600" dirty="0">
              <a:solidFill>
                <a:srgbClr val="3B5B6F"/>
              </a:solidFill>
              <a:cs typeface="Arial" panose="020B0604020202020204" pitchFamily="34" charset="0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072B2623-DF90-489A-B6A2-0F2631CCAF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54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891"/>
    </mc:Choice>
    <mc:Fallback xmlns="">
      <p:transition spd="slow" advTm="108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779318" y="158346"/>
            <a:ext cx="10848108" cy="928837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17-Year-Old Female with Diplopia and Blurry Vision</a:t>
            </a:r>
            <a:endParaRPr lang="en-US" sz="3600" b="1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4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en-US" altLang="en-US" sz="1400" b="0" dirty="0">
              <a:solidFill>
                <a:srgbClr val="B552C6"/>
              </a:solidFill>
              <a:latin typeface="Arial Black" panose="020B0A04020102020204" pitchFamily="34" charset="0"/>
            </a:endParaRPr>
          </a:p>
        </p:txBody>
      </p:sp>
      <p:sp>
        <p:nvSpPr>
          <p:cNvPr id="512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12E5B43D-5B81-467C-9E3B-839DE5489241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6</a:t>
            </a:fld>
            <a:endParaRPr kumimoji="0" lang="en-US" altLang="en-US" sz="1400" b="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A28D13F-4CE0-4D80-BA9E-CD2E5BB77E1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741160" y="1179284"/>
            <a:ext cx="8709679" cy="867930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Comic Sans MS" panose="030F0702030302020204" pitchFamily="66" charset="0"/>
              </a:rPr>
              <a:t>What else do you want to know about her history?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9BB6A98A-B7CF-45EA-AACE-D78D8710CFEB}"/>
              </a:ext>
            </a:extLst>
          </p:cNvPr>
          <p:cNvSpPr txBox="1">
            <a:spLocks noChangeArrowheads="1"/>
          </p:cNvSpPr>
          <p:nvPr/>
        </p:nvSpPr>
        <p:spPr>
          <a:xfrm>
            <a:off x="779319" y="2139315"/>
            <a:ext cx="9884200" cy="33739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endParaRPr lang="en-US" altLang="en-US" sz="3600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 lvl="1"/>
            <a:r>
              <a:rPr lang="en-US" alt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Denied history of headache</a:t>
            </a:r>
          </a:p>
          <a:p>
            <a:pPr lvl="1"/>
            <a:r>
              <a:rPr lang="en-US" alt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Denied transient visual obscurations</a:t>
            </a:r>
          </a:p>
          <a:p>
            <a:pPr lvl="1"/>
            <a:r>
              <a:rPr lang="en-US" alt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Denied difficulty swallowing, breathing</a:t>
            </a:r>
          </a:p>
          <a:p>
            <a:pPr lvl="1"/>
            <a:r>
              <a:rPr lang="en-US" alt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Denied recent illness</a:t>
            </a:r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CE165098-9B7C-41AA-8EF1-EACC8061FF1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25350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376"/>
    </mc:Choice>
    <mc:Fallback xmlns="">
      <p:transition spd="slow" advTm="133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779318" y="158346"/>
            <a:ext cx="10848108" cy="928837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17-Year-Old Female with Diplopia and Blurry Vision</a:t>
            </a:r>
            <a:endParaRPr lang="en-US" sz="3600" b="1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779318" y="1223478"/>
            <a:ext cx="10633363" cy="457199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36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Past Medical History:</a:t>
            </a:r>
          </a:p>
          <a:p>
            <a:pPr lvl="1"/>
            <a:r>
              <a:rPr lang="en-US" altLang="en-US" dirty="0">
                <a:solidFill>
                  <a:srgbClr val="3B5B6F"/>
                </a:solidFill>
                <a:cs typeface="Arial" panose="020B0604020202020204" pitchFamily="34" charset="0"/>
              </a:rPr>
              <a:t>Hypothyroidism</a:t>
            </a:r>
          </a:p>
          <a:p>
            <a:pPr lvl="1"/>
            <a:r>
              <a:rPr lang="en-US" altLang="en-US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Asth</a:t>
            </a:r>
            <a:r>
              <a:rPr lang="en-US" altLang="en-US" dirty="0">
                <a:solidFill>
                  <a:srgbClr val="3B5B6F"/>
                </a:solidFill>
                <a:cs typeface="Arial" panose="020B0604020202020204" pitchFamily="34" charset="0"/>
              </a:rPr>
              <a:t>ma</a:t>
            </a:r>
          </a:p>
          <a:p>
            <a:r>
              <a:rPr lang="en-US" altLang="en-US" sz="36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Medications:</a:t>
            </a:r>
          </a:p>
          <a:p>
            <a:pPr lvl="1"/>
            <a:r>
              <a:rPr lang="en-US" altLang="en-US" dirty="0">
                <a:solidFill>
                  <a:srgbClr val="3B5B6F"/>
                </a:solidFill>
                <a:cs typeface="Arial" panose="020B0604020202020204" pitchFamily="34" charset="0"/>
              </a:rPr>
              <a:t>Fluticasone</a:t>
            </a:r>
          </a:p>
          <a:p>
            <a:pPr lvl="1"/>
            <a:r>
              <a:rPr lang="en-US" altLang="en-US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Albuterol</a:t>
            </a:r>
          </a:p>
          <a:p>
            <a:pPr lvl="1"/>
            <a:r>
              <a:rPr lang="en-US" altLang="en-US" dirty="0">
                <a:solidFill>
                  <a:srgbClr val="3B5B6F"/>
                </a:solidFill>
                <a:cs typeface="Arial" panose="020B0604020202020204" pitchFamily="34" charset="0"/>
              </a:rPr>
              <a:t>Allegra</a:t>
            </a:r>
          </a:p>
          <a:p>
            <a:pPr lvl="1"/>
            <a:r>
              <a:rPr lang="en-US" altLang="en-US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Medrol </a:t>
            </a:r>
            <a:r>
              <a:rPr lang="en-US" altLang="en-US" dirty="0">
                <a:solidFill>
                  <a:srgbClr val="3B5B6F"/>
                </a:solidFill>
                <a:cs typeface="Arial" panose="020B0604020202020204" pitchFamily="34" charset="0"/>
              </a:rPr>
              <a:t>D</a:t>
            </a:r>
            <a:r>
              <a:rPr lang="en-US" altLang="en-US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osepak (Given by ED for nonspecific back pains, thought to be of musculoskeletal etiology)</a:t>
            </a:r>
          </a:p>
          <a:p>
            <a:pPr lvl="1"/>
            <a:r>
              <a:rPr lang="en-US" altLang="en-US" dirty="0">
                <a:solidFill>
                  <a:srgbClr val="3B5B6F"/>
                </a:solidFill>
                <a:cs typeface="Arial" panose="020B0604020202020204" pitchFamily="34" charset="0"/>
              </a:rPr>
              <a:t>Naproxen</a:t>
            </a:r>
            <a:endParaRPr lang="en-US" altLang="en-US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4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en-US" altLang="en-US" sz="1400" b="0" dirty="0">
              <a:solidFill>
                <a:srgbClr val="B552C6"/>
              </a:solidFill>
              <a:latin typeface="Arial Black" panose="020B0A04020102020204" pitchFamily="34" charset="0"/>
            </a:endParaRPr>
          </a:p>
        </p:txBody>
      </p:sp>
      <p:sp>
        <p:nvSpPr>
          <p:cNvPr id="512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12E5B43D-5B81-467C-9E3B-839DE5489241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7</a:t>
            </a:fld>
            <a:endParaRPr kumimoji="0" lang="en-US" altLang="en-US" sz="1400" b="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146699C3-9BBA-4250-9B2A-1D7AD13E15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258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79"/>
    </mc:Choice>
    <mc:Fallback xmlns="">
      <p:transition spd="slow" advTm="182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7872"/>
            <a:ext cx="10515600" cy="756309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3B5B6F"/>
                </a:solidFill>
              </a:rPr>
              <a:t>Exam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0496" y="1364865"/>
            <a:ext cx="10701504" cy="471002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3B5B6F"/>
                </a:solidFill>
              </a:rPr>
              <a:t>OD: 20/60, OS: 20/150, no improvement with pinhole</a:t>
            </a:r>
          </a:p>
          <a:p>
            <a:r>
              <a:rPr lang="en-US" sz="3200" dirty="0">
                <a:solidFill>
                  <a:srgbClr val="3B5B6F"/>
                </a:solidFill>
              </a:rPr>
              <a:t>Pupils: sluggishly reactive to light in both eyes with 2+ RAPD left eye</a:t>
            </a:r>
          </a:p>
          <a:p>
            <a:r>
              <a:rPr lang="en-US" sz="3200" dirty="0">
                <a:solidFill>
                  <a:srgbClr val="3B5B6F"/>
                </a:solidFill>
              </a:rPr>
              <a:t>Extraocular movements: 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F649D49A-901E-054D-BD3B-5E70C861BAD1}" type="slidenum">
              <a:rPr kumimoji="0" lang="en-US" altLang="en-US" sz="1400" b="0" smtClean="0">
                <a:solidFill>
                  <a:schemeClr val="tx2"/>
                </a:solidFill>
                <a:latin typeface="Arial Black" panose="020B0A04020102020204" pitchFamily="34" charset="0"/>
              </a:rPr>
              <a:t>8</a:t>
            </a:fld>
            <a:endParaRPr kumimoji="0" lang="en-US" altLang="en-US" sz="1400" b="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F5ABD8-8FD3-4D1A-84C9-9764A62C8E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9099" y="3615870"/>
            <a:ext cx="5658138" cy="1507460"/>
          </a:xfrm>
          <a:prstGeom prst="rect">
            <a:avLst/>
          </a:prstGeom>
        </p:spPr>
      </p:pic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C652131F-71E6-4B8A-A35C-85D11138BA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430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213"/>
    </mc:Choice>
    <mc:Fallback xmlns="">
      <p:transition spd="slow" advTm="242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  <p:extLst>
    <p:ext uri="{6950BFC3-D8DA-4A85-94F7-54DA5524770B}">
      <p188:commentRel xmlns:p188="http://schemas.microsoft.com/office/powerpoint/2018/8/main" r:id="rId5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56309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3B5B6F"/>
                </a:solidFill>
              </a:rPr>
              <a:t>Exam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F649D49A-901E-054D-BD3B-5E70C861BAD1}" type="slidenum">
              <a:rPr kumimoji="0" lang="en-US" altLang="en-US" sz="1400" b="0" smtClean="0">
                <a:solidFill>
                  <a:schemeClr val="tx2"/>
                </a:solidFill>
                <a:latin typeface="Arial Black" panose="020B0A04020102020204" pitchFamily="34" charset="0"/>
              </a:rPr>
              <a:t>9</a:t>
            </a:fld>
            <a:endParaRPr kumimoji="0" lang="en-US" altLang="en-US" sz="1400" b="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F5ABD8-8FD3-4D1A-84C9-9764A62C8E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66931" y="621654"/>
            <a:ext cx="5658138" cy="1507460"/>
          </a:xfrm>
          <a:prstGeom prst="rect">
            <a:avLst/>
          </a:prstGeom>
        </p:spPr>
      </p:pic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4A277F3C-6950-4614-A9E5-7B6846A587B5}"/>
              </a:ext>
            </a:extLst>
          </p:cNvPr>
          <p:cNvSpPr txBox="1">
            <a:spLocks/>
          </p:cNvSpPr>
          <p:nvPr/>
        </p:nvSpPr>
        <p:spPr>
          <a:xfrm>
            <a:off x="538118" y="2217549"/>
            <a:ext cx="4894493" cy="867930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latin typeface="Comic Sans MS" panose="030F0702030302020204" pitchFamily="66" charset="0"/>
              </a:rPr>
              <a:t>Which cranial nerves appear to be involved? 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AD5BE7EB-DD45-450B-B36E-442D01963BA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57268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612"/>
    </mc:Choice>
    <mc:Fallback xmlns="">
      <p:transition spd="slow" advTm="96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56309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3B5B6F"/>
                </a:solidFill>
              </a:rPr>
              <a:t>Exam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F649D49A-901E-054D-BD3B-5E70C861BAD1}" type="slidenum">
              <a:rPr kumimoji="0" lang="en-US" altLang="en-US" sz="1400" b="0" smtClean="0">
                <a:solidFill>
                  <a:schemeClr val="tx2"/>
                </a:solidFill>
                <a:latin typeface="Arial Black" panose="020B0A04020102020204" pitchFamily="34" charset="0"/>
              </a:rPr>
              <a:t>10</a:t>
            </a:fld>
            <a:endParaRPr kumimoji="0" lang="en-US" altLang="en-US" sz="1400" b="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F5ABD8-8FD3-4D1A-84C9-9764A62C8E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931" y="621654"/>
            <a:ext cx="5658138" cy="1507460"/>
          </a:xfrm>
          <a:prstGeom prst="rect">
            <a:avLst/>
          </a:prstGeom>
        </p:spPr>
      </p:pic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4A277F3C-6950-4614-A9E5-7B6846A587B5}"/>
              </a:ext>
            </a:extLst>
          </p:cNvPr>
          <p:cNvSpPr txBox="1">
            <a:spLocks/>
          </p:cNvSpPr>
          <p:nvPr/>
        </p:nvSpPr>
        <p:spPr>
          <a:xfrm>
            <a:off x="538118" y="2217549"/>
            <a:ext cx="4894493" cy="867930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latin typeface="Comic Sans MS" panose="030F0702030302020204" pitchFamily="66" charset="0"/>
              </a:rPr>
              <a:t>Which cranial nerves appear to be involved?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2A879AA-F452-47B9-801A-E5642A0363A3}"/>
              </a:ext>
            </a:extLst>
          </p:cNvPr>
          <p:cNvSpPr txBox="1">
            <a:spLocks/>
          </p:cNvSpPr>
          <p:nvPr/>
        </p:nvSpPr>
        <p:spPr>
          <a:xfrm>
            <a:off x="538118" y="3284882"/>
            <a:ext cx="4894493" cy="480131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latin typeface="Comic Sans MS" panose="030F0702030302020204" pitchFamily="66" charset="0"/>
              </a:rPr>
              <a:t>CN 3 and 6 OU</a:t>
            </a:r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23F3370A-3EE0-4C37-B98C-E383FE71313E}"/>
              </a:ext>
            </a:extLst>
          </p:cNvPr>
          <p:cNvSpPr txBox="1">
            <a:spLocks/>
          </p:cNvSpPr>
          <p:nvPr/>
        </p:nvSpPr>
        <p:spPr>
          <a:xfrm>
            <a:off x="538118" y="3907123"/>
            <a:ext cx="4894493" cy="1643527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latin typeface="Comic Sans MS" panose="030F0702030302020204" pitchFamily="66" charset="0"/>
              </a:rPr>
              <a:t>Besides cranial neuropathies, what other etiologies should you consider?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50359633-065C-490B-AFBA-CC29E45593E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602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312"/>
    </mc:Choice>
    <mc:Fallback xmlns="">
      <p:transition spd="slow" advTm="133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756309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3B5B6F"/>
                </a:solidFill>
              </a:rPr>
              <a:t>Exam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F649D49A-901E-054D-BD3B-5E70C861BAD1}" type="slidenum">
              <a:rPr kumimoji="0" lang="en-US" altLang="en-US" sz="1400" b="0" smtClean="0">
                <a:solidFill>
                  <a:schemeClr val="tx2"/>
                </a:solidFill>
                <a:latin typeface="Arial Black" panose="020B0A04020102020204" pitchFamily="34" charset="0"/>
              </a:rPr>
              <a:t>11</a:t>
            </a:fld>
            <a:endParaRPr kumimoji="0" lang="en-US" altLang="en-US" sz="1400" b="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2F5ABD8-8FD3-4D1A-84C9-9764A62C8E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6931" y="621654"/>
            <a:ext cx="5658138" cy="1507460"/>
          </a:xfrm>
          <a:prstGeom prst="rect">
            <a:avLst/>
          </a:prstGeom>
        </p:spPr>
      </p:pic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4A277F3C-6950-4614-A9E5-7B6846A587B5}"/>
              </a:ext>
            </a:extLst>
          </p:cNvPr>
          <p:cNvSpPr txBox="1">
            <a:spLocks/>
          </p:cNvSpPr>
          <p:nvPr/>
        </p:nvSpPr>
        <p:spPr>
          <a:xfrm>
            <a:off x="538118" y="2217549"/>
            <a:ext cx="4894493" cy="867930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latin typeface="Comic Sans MS" panose="030F0702030302020204" pitchFamily="66" charset="0"/>
              </a:rPr>
              <a:t>Which cranial nerves appear to be involved?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2A879AA-F452-47B9-801A-E5642A0363A3}"/>
              </a:ext>
            </a:extLst>
          </p:cNvPr>
          <p:cNvSpPr txBox="1">
            <a:spLocks/>
          </p:cNvSpPr>
          <p:nvPr/>
        </p:nvSpPr>
        <p:spPr>
          <a:xfrm>
            <a:off x="538118" y="3284882"/>
            <a:ext cx="4894493" cy="480131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latin typeface="Comic Sans MS" panose="030F0702030302020204" pitchFamily="66" charset="0"/>
              </a:rPr>
              <a:t>CN 3 and 6 OU</a:t>
            </a:r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23F3370A-3EE0-4C37-B98C-E383FE71313E}"/>
              </a:ext>
            </a:extLst>
          </p:cNvPr>
          <p:cNvSpPr txBox="1">
            <a:spLocks/>
          </p:cNvSpPr>
          <p:nvPr/>
        </p:nvSpPr>
        <p:spPr>
          <a:xfrm>
            <a:off x="538118" y="3907123"/>
            <a:ext cx="4894493" cy="1643527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latin typeface="Comic Sans MS" panose="030F0702030302020204" pitchFamily="66" charset="0"/>
              </a:rPr>
              <a:t>Besides cranial neuropathies, what other etiologies should you consider?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A9263F4E-EF64-4606-BD31-80280CE180AA}"/>
              </a:ext>
            </a:extLst>
          </p:cNvPr>
          <p:cNvSpPr txBox="1">
            <a:spLocks/>
          </p:cNvSpPr>
          <p:nvPr/>
        </p:nvSpPr>
        <p:spPr>
          <a:xfrm>
            <a:off x="6239281" y="2428349"/>
            <a:ext cx="4894493" cy="1900007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latin typeface="Comic Sans MS" panose="030F0702030302020204" pitchFamily="66" charset="0"/>
              </a:rPr>
              <a:t>Neuromuscular Disease</a:t>
            </a:r>
          </a:p>
          <a:p>
            <a:pPr algn="ctr"/>
            <a:r>
              <a:rPr lang="en-US" b="1" dirty="0">
                <a:latin typeface="Comic Sans MS" panose="030F0702030302020204" pitchFamily="66" charset="0"/>
              </a:rPr>
              <a:t>Inflammatory Disease</a:t>
            </a:r>
          </a:p>
          <a:p>
            <a:pPr algn="ctr"/>
            <a:r>
              <a:rPr lang="en-US" b="1" dirty="0">
                <a:latin typeface="Comic Sans MS" panose="030F0702030302020204" pitchFamily="66" charset="0"/>
              </a:rPr>
              <a:t>Meningitis/Infectious Processes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B66683FA-8F9C-4CC7-8513-EC48C341E2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0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595"/>
    </mc:Choice>
    <mc:Fallback xmlns="">
      <p:transition spd="slow" advTm="65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7872"/>
            <a:ext cx="10515600" cy="756309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3B5B6F"/>
                </a:solidFill>
              </a:rPr>
              <a:t>Exam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34169" y="1862054"/>
            <a:ext cx="10701504" cy="4710022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3B5B6F"/>
                </a:solidFill>
              </a:rPr>
              <a:t>Slit lamp exam:</a:t>
            </a:r>
          </a:p>
          <a:p>
            <a:pPr lvl="1"/>
            <a:r>
              <a:rPr lang="en-US" sz="2800" dirty="0">
                <a:solidFill>
                  <a:srgbClr val="3B5B6F"/>
                </a:solidFill>
              </a:rPr>
              <a:t>1mm left upper eyelid ptosis with good excursions of the eyelid</a:t>
            </a:r>
          </a:p>
          <a:p>
            <a:pPr lvl="1"/>
            <a:r>
              <a:rPr lang="en-US" sz="2800" dirty="0">
                <a:solidFill>
                  <a:srgbClr val="3B5B6F"/>
                </a:solidFill>
              </a:rPr>
              <a:t>Otherwise normal anterior exam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F649D49A-901E-054D-BD3B-5E70C861BAD1}" type="slidenum">
              <a:rPr kumimoji="0" lang="en-US" altLang="en-US" sz="1400" b="0" smtClean="0">
                <a:solidFill>
                  <a:schemeClr val="tx2"/>
                </a:solidFill>
                <a:latin typeface="Arial Black" panose="020B0A04020102020204" pitchFamily="34" charset="0"/>
              </a:rPr>
              <a:t>12</a:t>
            </a:fld>
            <a:endParaRPr kumimoji="0" lang="en-US" altLang="en-US" sz="1400" b="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2BB2C794-B13D-4421-8DE4-3EB86DA2DF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250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18"/>
    </mc:Choice>
    <mc:Fallback xmlns="">
      <p:transition spd="slow" advTm="1151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7872"/>
            <a:ext cx="10515600" cy="756309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3B5B6F"/>
                </a:solidFill>
              </a:rPr>
              <a:t>Fundus Exam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F649D49A-901E-054D-BD3B-5E70C861BAD1}" type="slidenum">
              <a:rPr kumimoji="0" lang="en-US" altLang="en-US" sz="1400" b="0" smtClean="0">
                <a:solidFill>
                  <a:schemeClr val="tx2"/>
                </a:solidFill>
                <a:latin typeface="Arial Black" panose="020B0A04020102020204" pitchFamily="34" charset="0"/>
              </a:rPr>
              <a:t>13</a:t>
            </a:fld>
            <a:endParaRPr kumimoji="0" lang="en-US" altLang="en-US" sz="1400" b="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42BDAC-E1F4-4B80-AF60-9897999A5E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7387" y="1340503"/>
            <a:ext cx="8277225" cy="3343275"/>
          </a:xfrm>
          <a:prstGeom prst="rect">
            <a:avLst/>
          </a:prstGeom>
        </p:spPr>
      </p:pic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8B0CCEBE-D98D-4EF0-BB7F-CF7F64F88772}"/>
              </a:ext>
            </a:extLst>
          </p:cNvPr>
          <p:cNvSpPr txBox="1">
            <a:spLocks/>
          </p:cNvSpPr>
          <p:nvPr/>
        </p:nvSpPr>
        <p:spPr>
          <a:xfrm>
            <a:off x="1741160" y="4920100"/>
            <a:ext cx="8709679" cy="480131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latin typeface="Comic Sans MS" panose="030F0702030302020204" pitchFamily="66" charset="0"/>
              </a:rPr>
              <a:t>What do you see here? Anything unusual?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F8213C39-808E-4E10-BE81-4345FF29118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413CE14-47D8-459A-B8C4-9239467A041B}"/>
              </a:ext>
            </a:extLst>
          </p:cNvPr>
          <p:cNvSpPr txBox="1"/>
          <p:nvPr/>
        </p:nvSpPr>
        <p:spPr>
          <a:xfrm>
            <a:off x="3294530" y="971171"/>
            <a:ext cx="2433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Right eye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0AB3B6-2117-4392-BE27-F89069F93128}"/>
              </a:ext>
            </a:extLst>
          </p:cNvPr>
          <p:cNvSpPr txBox="1"/>
          <p:nvPr/>
        </p:nvSpPr>
        <p:spPr>
          <a:xfrm>
            <a:off x="7800694" y="978636"/>
            <a:ext cx="2433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Left eye</a:t>
            </a:r>
          </a:p>
        </p:txBody>
      </p:sp>
    </p:spTree>
    <p:extLst>
      <p:ext uri="{BB962C8B-B14F-4D97-AF65-F5344CB8AC3E}">
        <p14:creationId xmlns:p14="http://schemas.microsoft.com/office/powerpoint/2010/main" val="257886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17"/>
    </mc:Choice>
    <mc:Fallback xmlns="">
      <p:transition spd="slow" advTm="126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375420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3B5B6F"/>
                </a:solidFill>
              </a:rPr>
              <a:t>Ready to diagnose?</a:t>
            </a:r>
            <a:endParaRPr lang="en-US" b="1" dirty="0">
              <a:solidFill>
                <a:srgbClr val="3B5B6F"/>
              </a:solidFill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838200" y="378192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solidFill>
                  <a:srgbClr val="3B5B6F"/>
                </a:solidFill>
              </a:rPr>
              <a:t>Or maybe a little more imaging</a:t>
            </a:r>
            <a:r>
              <a:rPr lang="mr-IN" dirty="0">
                <a:solidFill>
                  <a:srgbClr val="3B5B6F"/>
                </a:solidFill>
              </a:rPr>
              <a:t>…</a:t>
            </a:r>
            <a:endParaRPr lang="en-US" dirty="0">
              <a:solidFill>
                <a:srgbClr val="3B5B6F"/>
              </a:solidFill>
            </a:endParaRP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84436E01-6B92-984C-A00F-1AC0DA4C8D0E}" type="slidenum">
              <a:rPr kumimoji="0" lang="en-US" altLang="en-US" sz="1400" b="0" smtClean="0">
                <a:solidFill>
                  <a:schemeClr val="tx2"/>
                </a:solidFill>
                <a:latin typeface="Arial Black" panose="020B0A04020102020204" pitchFamily="34" charset="0"/>
              </a:rPr>
              <a:t>14</a:t>
            </a:fld>
            <a:endParaRPr kumimoji="0" lang="en-US" altLang="en-US" sz="1400" b="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6AF4A0A1-6351-4FA7-8CF1-AD95742E92B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2016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988"/>
    </mc:Choice>
    <mc:Fallback xmlns="">
      <p:transition spd="slow" advTm="139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838199" y="136525"/>
            <a:ext cx="10515600" cy="1325563"/>
          </a:xfrm>
        </p:spPr>
        <p:txBody>
          <a:bodyPr/>
          <a:lstStyle/>
          <a:p>
            <a:pPr algn="ctr"/>
            <a:r>
              <a:rPr lang="en-US" altLang="en-US" dirty="0">
                <a:solidFill>
                  <a:srgbClr val="3B5B6F"/>
                </a:solidFill>
              </a:rPr>
              <a:t>OCT Nerve</a:t>
            </a:r>
            <a:br>
              <a:rPr lang="en-US" altLang="en-US" b="1" dirty="0">
                <a:solidFill>
                  <a:srgbClr val="3B5B6F"/>
                </a:solidFill>
              </a:rPr>
            </a:br>
            <a:r>
              <a:rPr lang="en-US" altLang="en-US" b="1" dirty="0">
                <a:solidFill>
                  <a:srgbClr val="3B5B6F"/>
                </a:solidFill>
              </a:rPr>
              <a:t>	</a:t>
            </a:r>
          </a:p>
        </p:txBody>
      </p:sp>
      <p:sp>
        <p:nvSpPr>
          <p:cNvPr id="9219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en-US" altLang="en-US" sz="1400" b="0" dirty="0">
              <a:solidFill>
                <a:srgbClr val="B552C6"/>
              </a:solidFill>
              <a:latin typeface="Arial Black" panose="020B0A04020102020204" pitchFamily="34" charset="0"/>
            </a:endParaRPr>
          </a:p>
        </p:txBody>
      </p:sp>
      <p:sp>
        <p:nvSpPr>
          <p:cNvPr id="922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91064871-1B06-4359-BBB2-BA0068077073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15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1490496" y="1596621"/>
            <a:ext cx="10701504" cy="4853796"/>
          </a:xfrm>
        </p:spPr>
        <p:txBody>
          <a:bodyPr>
            <a:normAutofit/>
          </a:bodyPr>
          <a:lstStyle/>
          <a:p>
            <a:endParaRPr lang="en-US" sz="3200" dirty="0">
              <a:solidFill>
                <a:srgbClr val="3B5B6F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05CADB7-05A8-45CC-BDB3-01B54B952C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03623" y="1182686"/>
            <a:ext cx="4092293" cy="4516495"/>
          </a:xfrm>
          <a:prstGeom prst="rect">
            <a:avLst/>
          </a:prstGeom>
        </p:spPr>
      </p:pic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CDBD79FA-55E6-4DD4-BB84-BE7359FFF49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96085" y="1182686"/>
            <a:ext cx="4092292" cy="4492625"/>
          </a:xfrm>
          <a:prstGeom prst="rect">
            <a:avLst/>
          </a:prstGeom>
        </p:spPr>
      </p:pic>
      <p:sp>
        <p:nvSpPr>
          <p:cNvPr id="14" name="Content Placeholder 6">
            <a:extLst>
              <a:ext uri="{FF2B5EF4-FFF2-40B4-BE49-F238E27FC236}">
                <a16:creationId xmlns:a16="http://schemas.microsoft.com/office/drawing/2014/main" id="{C2E18A9A-6A72-4813-9006-00D5C31DB898}"/>
              </a:ext>
            </a:extLst>
          </p:cNvPr>
          <p:cNvSpPr txBox="1">
            <a:spLocks/>
          </p:cNvSpPr>
          <p:nvPr/>
        </p:nvSpPr>
        <p:spPr>
          <a:xfrm>
            <a:off x="1741160" y="5845226"/>
            <a:ext cx="8709679" cy="480131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latin typeface="Comic Sans MS" panose="030F0702030302020204" pitchFamily="66" charset="0"/>
              </a:rPr>
              <a:t>What do you see here? 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A5FDD34-7DDE-4B22-83C3-F564C937BCB6}"/>
              </a:ext>
            </a:extLst>
          </p:cNvPr>
          <p:cNvCxnSpPr>
            <a:cxnSpLocks/>
          </p:cNvCxnSpPr>
          <p:nvPr/>
        </p:nvCxnSpPr>
        <p:spPr>
          <a:xfrm flipH="1">
            <a:off x="9403978" y="4023519"/>
            <a:ext cx="1046861" cy="95718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1FA4F51-EA82-4460-B157-F0B59722C05F}"/>
              </a:ext>
            </a:extLst>
          </p:cNvPr>
          <p:cNvCxnSpPr>
            <a:cxnSpLocks/>
          </p:cNvCxnSpPr>
          <p:nvPr/>
        </p:nvCxnSpPr>
        <p:spPr>
          <a:xfrm flipH="1" flipV="1">
            <a:off x="7714195" y="4060751"/>
            <a:ext cx="129955" cy="88272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C691EA73-C1D9-8635-788A-F6372440703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03130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508"/>
    </mc:Choice>
    <mc:Fallback xmlns="">
      <p:transition spd="slow" advTm="235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  <p:extLst>
    <p:ext uri="{6950BFC3-D8DA-4A85-94F7-54DA5524770B}">
      <p188:commentRel xmlns:p188="http://schemas.microsoft.com/office/powerpoint/2018/8/main" r:id="rId6"/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en-US" dirty="0">
                <a:solidFill>
                  <a:srgbClr val="3B5B6F"/>
                </a:solidFill>
              </a:rPr>
              <a:t>Visual Field…?</a:t>
            </a:r>
            <a:br>
              <a:rPr lang="en-US" altLang="en-US" b="1" dirty="0">
                <a:solidFill>
                  <a:srgbClr val="3B5B6F"/>
                </a:solidFill>
              </a:rPr>
            </a:br>
            <a:r>
              <a:rPr lang="en-US" altLang="en-US" b="1" dirty="0">
                <a:solidFill>
                  <a:srgbClr val="3B5B6F"/>
                </a:solidFill>
              </a:rPr>
              <a:t>	</a:t>
            </a:r>
          </a:p>
        </p:txBody>
      </p:sp>
      <p:sp>
        <p:nvSpPr>
          <p:cNvPr id="9219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en-US" altLang="en-US" sz="1400" b="0" dirty="0">
              <a:solidFill>
                <a:srgbClr val="B552C6"/>
              </a:solidFill>
              <a:latin typeface="Arial Black" panose="020B0A04020102020204" pitchFamily="34" charset="0"/>
            </a:endParaRPr>
          </a:p>
        </p:txBody>
      </p:sp>
      <p:sp>
        <p:nvSpPr>
          <p:cNvPr id="922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91064871-1B06-4359-BBB2-BA0068077073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16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745248" y="1851804"/>
            <a:ext cx="10701504" cy="4853796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rgbClr val="3B5B6F"/>
                </a:solidFill>
              </a:rPr>
              <a:t>Patient declined to complete the visual field exam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9133859B-F70A-4963-99E7-98827E99206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86151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32"/>
    </mc:Choice>
    <mc:Fallback xmlns="">
      <p:transition spd="slow" advTm="85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>
          <a:xfrm>
            <a:off x="779318" y="158346"/>
            <a:ext cx="10848108" cy="928837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en-US" sz="3600" dirty="0">
                <a:solidFill>
                  <a:srgbClr val="3B5B6F"/>
                </a:solidFill>
                <a:cs typeface="Arial" panose="020B0604020202020204" pitchFamily="34" charset="0"/>
              </a:rPr>
              <a:t>17-Year-Old Female with Diplopia and Blurry Vision</a:t>
            </a:r>
            <a:endParaRPr lang="en-US" sz="3600" b="1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779319" y="2407024"/>
            <a:ext cx="5316682" cy="49754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dirty="0">
                <a:solidFill>
                  <a:srgbClr val="3B5B6F"/>
                </a:solidFill>
                <a:cs typeface="Arial" panose="020B0604020202020204" pitchFamily="34" charset="0"/>
              </a:rPr>
              <a:t>Intracranial mass </a:t>
            </a:r>
          </a:p>
          <a:p>
            <a:pPr>
              <a:lnSpc>
                <a:spcPct val="90000"/>
              </a:lnSpc>
            </a:pPr>
            <a:endParaRPr lang="en-US" altLang="en-US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24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en-US" altLang="en-US" sz="1400" b="0" dirty="0">
              <a:solidFill>
                <a:srgbClr val="B552C6"/>
              </a:solidFill>
              <a:latin typeface="Arial Black" panose="020B0A04020102020204" pitchFamily="34" charset="0"/>
            </a:endParaRPr>
          </a:p>
        </p:txBody>
      </p:sp>
      <p:sp>
        <p:nvSpPr>
          <p:cNvPr id="5125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12E5B43D-5B81-467C-9E3B-839DE5489241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17</a:t>
            </a:fld>
            <a:endParaRPr kumimoji="0" lang="en-US" altLang="en-US" sz="1400" b="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C00798F-9298-422C-9A16-693461A9C909}"/>
              </a:ext>
            </a:extLst>
          </p:cNvPr>
          <p:cNvSpPr txBox="1">
            <a:spLocks/>
          </p:cNvSpPr>
          <p:nvPr/>
        </p:nvSpPr>
        <p:spPr>
          <a:xfrm>
            <a:off x="1741161" y="1087183"/>
            <a:ext cx="8709679" cy="1255728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latin typeface="Comic Sans MS" panose="030F0702030302020204" pitchFamily="66" charset="0"/>
              </a:rPr>
              <a:t>With the history and exam obtained so far, what would you include in your differential diagnosis?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AD2198DB-E571-4F71-94E1-4D908A2153E6}"/>
              </a:ext>
            </a:extLst>
          </p:cNvPr>
          <p:cNvSpPr txBox="1">
            <a:spLocks noChangeArrowheads="1"/>
          </p:cNvSpPr>
          <p:nvPr/>
        </p:nvSpPr>
        <p:spPr>
          <a:xfrm>
            <a:off x="779317" y="2962836"/>
            <a:ext cx="8230212" cy="4975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>
                <a:solidFill>
                  <a:srgbClr val="3B5B6F"/>
                </a:solidFill>
                <a:cs typeface="Arial" panose="020B0604020202020204" pitchFamily="34" charset="0"/>
              </a:rPr>
              <a:t>Miller-Fisher variant Guillain-Barre syndrome</a:t>
            </a:r>
          </a:p>
          <a:p>
            <a:endParaRPr lang="en-US" altLang="en-US" dirty="0">
              <a:solidFill>
                <a:srgbClr val="3B5B6F"/>
              </a:solidFill>
              <a:cs typeface="Arial" panose="020B0604020202020204" pitchFamily="34" charset="0"/>
            </a:endParaRP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D2445A1E-1DAB-464A-A1D5-5ED8ECE66C5D}"/>
              </a:ext>
            </a:extLst>
          </p:cNvPr>
          <p:cNvSpPr txBox="1">
            <a:spLocks noChangeArrowheads="1"/>
          </p:cNvSpPr>
          <p:nvPr/>
        </p:nvSpPr>
        <p:spPr>
          <a:xfrm>
            <a:off x="779316" y="3518648"/>
            <a:ext cx="7530965" cy="4975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>
                <a:solidFill>
                  <a:srgbClr val="3B5B6F"/>
                </a:solidFill>
                <a:cs typeface="Arial" panose="020B0604020202020204" pitchFamily="34" charset="0"/>
              </a:rPr>
              <a:t>Cavernous sinus pathology</a:t>
            </a:r>
          </a:p>
          <a:p>
            <a:endParaRPr lang="en-US" altLang="en-US" dirty="0">
              <a:solidFill>
                <a:srgbClr val="3B5B6F"/>
              </a:solidFill>
              <a:cs typeface="Arial" panose="020B0604020202020204" pitchFamily="34" charset="0"/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45300FAC-1EAD-4CA2-ADB2-09DFF4C63CDC}"/>
              </a:ext>
            </a:extLst>
          </p:cNvPr>
          <p:cNvSpPr txBox="1">
            <a:spLocks noChangeArrowheads="1"/>
          </p:cNvSpPr>
          <p:nvPr/>
        </p:nvSpPr>
        <p:spPr>
          <a:xfrm>
            <a:off x="779317" y="4074460"/>
            <a:ext cx="7530964" cy="4975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>
                <a:solidFill>
                  <a:srgbClr val="3B5B6F"/>
                </a:solidFill>
                <a:cs typeface="Arial" panose="020B0604020202020204" pitchFamily="34" charset="0"/>
              </a:rPr>
              <a:t>Dural venous sinus stenosis/thrombosis</a:t>
            </a:r>
          </a:p>
          <a:p>
            <a:endParaRPr lang="en-US" altLang="en-US" dirty="0">
              <a:solidFill>
                <a:srgbClr val="3B5B6F"/>
              </a:solidFill>
              <a:cs typeface="Arial" panose="020B0604020202020204" pitchFamily="34" charset="0"/>
            </a:endParaRP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E92E33B1-036A-4613-8D1A-705652056160}"/>
              </a:ext>
            </a:extLst>
          </p:cNvPr>
          <p:cNvSpPr txBox="1">
            <a:spLocks noChangeArrowheads="1"/>
          </p:cNvSpPr>
          <p:nvPr/>
        </p:nvSpPr>
        <p:spPr>
          <a:xfrm>
            <a:off x="779319" y="5072453"/>
            <a:ext cx="7530964" cy="4975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>
                <a:solidFill>
                  <a:srgbClr val="3B5B6F"/>
                </a:solidFill>
                <a:cs typeface="Arial" panose="020B0604020202020204" pitchFamily="34" charset="0"/>
              </a:rPr>
              <a:t>Meningitis</a:t>
            </a:r>
          </a:p>
          <a:p>
            <a:endParaRPr lang="en-US" altLang="en-US" dirty="0">
              <a:solidFill>
                <a:srgbClr val="3B5B6F"/>
              </a:solidFill>
              <a:cs typeface="Arial" panose="020B0604020202020204" pitchFamily="34" charset="0"/>
            </a:endParaRP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B394ACDC-7AD6-425A-91B6-274CB9940E04}"/>
              </a:ext>
            </a:extLst>
          </p:cNvPr>
          <p:cNvSpPr txBox="1">
            <a:spLocks noChangeArrowheads="1"/>
          </p:cNvSpPr>
          <p:nvPr/>
        </p:nvSpPr>
        <p:spPr>
          <a:xfrm>
            <a:off x="779319" y="4574912"/>
            <a:ext cx="7530964" cy="4975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dirty="0">
                <a:solidFill>
                  <a:srgbClr val="3B5B6F"/>
                </a:solidFill>
                <a:cs typeface="Arial" panose="020B0604020202020204" pitchFamily="34" charset="0"/>
              </a:rPr>
              <a:t>Idiopathic intracranial hypertension</a:t>
            </a:r>
          </a:p>
          <a:p>
            <a:endParaRPr lang="en-US" altLang="en-US" dirty="0">
              <a:solidFill>
                <a:srgbClr val="3B5B6F"/>
              </a:solidFill>
              <a:cs typeface="Arial" panose="020B0604020202020204" pitchFamily="34" charset="0"/>
            </a:endParaRP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E76C7DEA-12EA-4DBD-BD96-2C98F387673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04508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993"/>
    </mc:Choice>
    <mc:Fallback xmlns="">
      <p:transition spd="slow" advTm="499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4848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5123" grpId="0" build="p"/>
      <p:bldP spid="8" grpId="0"/>
      <p:bldP spid="9" grpId="0"/>
      <p:bldP spid="10" grpId="0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4400" dirty="0">
                <a:solidFill>
                  <a:srgbClr val="3B5B6F"/>
                </a:solidFill>
              </a:rPr>
              <a:t>Intracranial mass?</a:t>
            </a:r>
            <a:endParaRPr lang="en-US" altLang="en-US" sz="4400" b="1" dirty="0">
              <a:solidFill>
                <a:srgbClr val="3B5B6F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1273084" y="1844675"/>
            <a:ext cx="7498881" cy="4114800"/>
          </a:xfrm>
        </p:spPr>
        <p:txBody>
          <a:bodyPr>
            <a:normAutofit/>
          </a:bodyPr>
          <a:lstStyle/>
          <a:p>
            <a:pPr lvl="1"/>
            <a:r>
              <a:rPr lang="en-US" altLang="en-US" sz="3200" dirty="0">
                <a:solidFill>
                  <a:srgbClr val="3B5B6F"/>
                </a:solidFill>
              </a:rPr>
              <a:t>Outside MRI Normal, although study was limited by dental braces </a:t>
            </a:r>
          </a:p>
          <a:p>
            <a:pPr lvl="1"/>
            <a:endParaRPr lang="en-US" altLang="en-US" sz="3200" dirty="0">
              <a:solidFill>
                <a:srgbClr val="3B5B6F"/>
              </a:solidFill>
            </a:endParaRPr>
          </a:p>
        </p:txBody>
      </p:sp>
      <p:sp>
        <p:nvSpPr>
          <p:cNvPr id="17412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en-US" altLang="en-US" sz="1400" b="0" dirty="0">
              <a:solidFill>
                <a:srgbClr val="B552C6"/>
              </a:solidFill>
              <a:latin typeface="Arial Black" panose="020B0A04020102020204" pitchFamily="34" charset="0"/>
            </a:endParaRPr>
          </a:p>
        </p:txBody>
      </p:sp>
      <p:sp>
        <p:nvSpPr>
          <p:cNvPr id="1741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01DC0668-2F25-40AB-A669-73EF12B0188D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18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376AD986-6D0E-4544-81A2-26D415CDD1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160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128"/>
    </mc:Choice>
    <mc:Fallback xmlns="">
      <p:transition spd="slow" advTm="101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4400" dirty="0">
                <a:solidFill>
                  <a:srgbClr val="3B5B6F"/>
                </a:solidFill>
              </a:rPr>
              <a:t>Miller-Fisher variant GBS?</a:t>
            </a:r>
            <a:endParaRPr lang="en-US" altLang="en-US" sz="4400" b="1" dirty="0">
              <a:solidFill>
                <a:srgbClr val="3B5B6F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750546"/>
            <a:ext cx="7498881" cy="4114800"/>
          </a:xfrm>
        </p:spPr>
        <p:txBody>
          <a:bodyPr>
            <a:normAutofit/>
          </a:bodyPr>
          <a:lstStyle/>
          <a:p>
            <a:pPr lvl="1"/>
            <a:r>
              <a:rPr lang="en-US" altLang="en-US" sz="3200" dirty="0">
                <a:solidFill>
                  <a:srgbClr val="3B5B6F"/>
                </a:solidFill>
              </a:rPr>
              <a:t>Neurologic examination did not exhibit ataxia nor areflexia</a:t>
            </a:r>
          </a:p>
          <a:p>
            <a:pPr lvl="1"/>
            <a:endParaRPr lang="en-US" altLang="en-US" sz="3200" dirty="0">
              <a:solidFill>
                <a:srgbClr val="3B5B6F"/>
              </a:solidFill>
            </a:endParaRPr>
          </a:p>
        </p:txBody>
      </p:sp>
      <p:sp>
        <p:nvSpPr>
          <p:cNvPr id="17412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en-US" altLang="en-US" sz="1400" b="0" dirty="0">
              <a:solidFill>
                <a:srgbClr val="B552C6"/>
              </a:solidFill>
              <a:latin typeface="Arial Black" panose="020B0A04020102020204" pitchFamily="34" charset="0"/>
            </a:endParaRPr>
          </a:p>
        </p:txBody>
      </p:sp>
      <p:sp>
        <p:nvSpPr>
          <p:cNvPr id="1741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01DC0668-2F25-40AB-A669-73EF12B0188D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19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1BDABCC6-B3CB-45C8-99A7-4967E000DD4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099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795"/>
    </mc:Choice>
    <mc:Fallback xmlns="">
      <p:transition spd="slow" advTm="147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4400" dirty="0">
                <a:solidFill>
                  <a:srgbClr val="3B5B6F"/>
                </a:solidFill>
              </a:rPr>
              <a:t>Cavernous sinus pathology?</a:t>
            </a:r>
            <a:endParaRPr lang="en-US" altLang="en-US" sz="4400" b="1" dirty="0">
              <a:solidFill>
                <a:srgbClr val="3B5B6F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629522"/>
            <a:ext cx="7498881" cy="4114800"/>
          </a:xfrm>
        </p:spPr>
        <p:txBody>
          <a:bodyPr>
            <a:normAutofit/>
          </a:bodyPr>
          <a:lstStyle/>
          <a:p>
            <a:pPr lvl="1"/>
            <a:r>
              <a:rPr lang="en-US" altLang="en-US" sz="3200" dirty="0">
                <a:solidFill>
                  <a:srgbClr val="3B5B6F"/>
                </a:solidFill>
              </a:rPr>
              <a:t>Recent MRI did not demonstrate cavernous sinus or intracranial abnormalities </a:t>
            </a:r>
          </a:p>
          <a:p>
            <a:pPr lvl="1"/>
            <a:endParaRPr lang="en-US" altLang="en-US" sz="3200" dirty="0">
              <a:solidFill>
                <a:srgbClr val="3B5B6F"/>
              </a:solidFill>
            </a:endParaRPr>
          </a:p>
        </p:txBody>
      </p:sp>
      <p:sp>
        <p:nvSpPr>
          <p:cNvPr id="17412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en-US" altLang="en-US" sz="1400" b="0" dirty="0">
              <a:solidFill>
                <a:srgbClr val="B552C6"/>
              </a:solidFill>
              <a:latin typeface="Arial Black" panose="020B0A04020102020204" pitchFamily="34" charset="0"/>
            </a:endParaRPr>
          </a:p>
        </p:txBody>
      </p:sp>
      <p:sp>
        <p:nvSpPr>
          <p:cNvPr id="1741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01DC0668-2F25-40AB-A669-73EF12B0188D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20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933E7909-E28E-4476-8B1D-B6697A798F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156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00"/>
    </mc:Choice>
    <mc:Fallback xmlns="">
      <p:transition spd="slow" advTm="134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4400" dirty="0">
                <a:solidFill>
                  <a:srgbClr val="3B5B6F"/>
                </a:solidFill>
              </a:rPr>
              <a:t>Dural venous sinus thrombosis/stenosis?</a:t>
            </a:r>
            <a:endParaRPr lang="en-US" altLang="en-US" sz="4400" b="1" dirty="0">
              <a:solidFill>
                <a:srgbClr val="3B5B6F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844675"/>
            <a:ext cx="8067040" cy="4114800"/>
          </a:xfrm>
        </p:spPr>
        <p:txBody>
          <a:bodyPr>
            <a:normAutofit/>
          </a:bodyPr>
          <a:lstStyle/>
          <a:p>
            <a:pPr lvl="1"/>
            <a:r>
              <a:rPr lang="en-US" altLang="en-US" sz="3200" dirty="0">
                <a:solidFill>
                  <a:srgbClr val="3B5B6F"/>
                </a:solidFill>
              </a:rPr>
              <a:t>Unusual to have CN 3 involvement, but would require MRV or CTV to absolutely rule out</a:t>
            </a:r>
          </a:p>
          <a:p>
            <a:pPr lvl="2"/>
            <a:r>
              <a:rPr lang="en-US" altLang="en-US" sz="2800" dirty="0">
                <a:solidFill>
                  <a:srgbClr val="3B5B6F"/>
                </a:solidFill>
              </a:rPr>
              <a:t>No external stigmata of venous engorgement </a:t>
            </a:r>
          </a:p>
          <a:p>
            <a:pPr marL="914400" lvl="2" indent="0">
              <a:buNone/>
            </a:pPr>
            <a:endParaRPr lang="en-US" altLang="en-US" sz="2800" dirty="0">
              <a:solidFill>
                <a:srgbClr val="3B5B6F"/>
              </a:solidFill>
            </a:endParaRPr>
          </a:p>
          <a:p>
            <a:pPr lvl="1"/>
            <a:endParaRPr lang="en-US" altLang="en-US" sz="3200" dirty="0">
              <a:solidFill>
                <a:srgbClr val="3B5B6F"/>
              </a:solidFill>
            </a:endParaRPr>
          </a:p>
        </p:txBody>
      </p:sp>
      <p:sp>
        <p:nvSpPr>
          <p:cNvPr id="17412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en-US" altLang="en-US" sz="1400" b="0" dirty="0">
              <a:solidFill>
                <a:srgbClr val="B552C6"/>
              </a:solidFill>
              <a:latin typeface="Arial Black" panose="020B0A04020102020204" pitchFamily="34" charset="0"/>
            </a:endParaRPr>
          </a:p>
        </p:txBody>
      </p:sp>
      <p:sp>
        <p:nvSpPr>
          <p:cNvPr id="1741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01DC0668-2F25-40AB-A669-73EF12B0188D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21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id="{E1CB9D66-F4AA-443F-8B1E-885B10142AB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135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941"/>
    </mc:Choice>
    <mc:Fallback xmlns="">
      <p:transition spd="slow" advTm="159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4400" dirty="0">
                <a:solidFill>
                  <a:srgbClr val="3B5B6F"/>
                </a:solidFill>
              </a:rPr>
              <a:t>Meningitis?</a:t>
            </a:r>
            <a:endParaRPr lang="en-US" altLang="en-US" sz="4400" b="1" dirty="0">
              <a:solidFill>
                <a:srgbClr val="3B5B6F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1844675"/>
            <a:ext cx="7498881" cy="4114800"/>
          </a:xfrm>
        </p:spPr>
        <p:txBody>
          <a:bodyPr>
            <a:normAutofit/>
          </a:bodyPr>
          <a:lstStyle/>
          <a:p>
            <a:pPr lvl="1"/>
            <a:r>
              <a:rPr lang="en-US" altLang="en-US" sz="3200" dirty="0">
                <a:solidFill>
                  <a:srgbClr val="3B5B6F"/>
                </a:solidFill>
              </a:rPr>
              <a:t>No headache</a:t>
            </a:r>
          </a:p>
          <a:p>
            <a:pPr lvl="1"/>
            <a:r>
              <a:rPr lang="en-US" altLang="en-US" sz="3200" dirty="0">
                <a:solidFill>
                  <a:srgbClr val="3B5B6F"/>
                </a:solidFill>
              </a:rPr>
              <a:t>Normal CBC – no leukocytosis</a:t>
            </a:r>
          </a:p>
          <a:p>
            <a:pPr lvl="1"/>
            <a:r>
              <a:rPr lang="en-US" altLang="en-US" sz="3200" dirty="0">
                <a:solidFill>
                  <a:srgbClr val="3B5B6F"/>
                </a:solidFill>
              </a:rPr>
              <a:t>No fever</a:t>
            </a:r>
          </a:p>
          <a:p>
            <a:pPr lvl="1"/>
            <a:r>
              <a:rPr lang="en-US" altLang="en-US" sz="3200" dirty="0">
                <a:solidFill>
                  <a:srgbClr val="3B5B6F"/>
                </a:solidFill>
              </a:rPr>
              <a:t>No neck stiffness</a:t>
            </a:r>
          </a:p>
          <a:p>
            <a:pPr lvl="1"/>
            <a:r>
              <a:rPr lang="en-US" altLang="en-US" sz="3200" dirty="0">
                <a:solidFill>
                  <a:srgbClr val="3B5B6F"/>
                </a:solidFill>
              </a:rPr>
              <a:t>No signs of altered mental status</a:t>
            </a:r>
          </a:p>
          <a:p>
            <a:pPr lvl="1"/>
            <a:endParaRPr lang="en-US" altLang="en-US" sz="3200" dirty="0">
              <a:solidFill>
                <a:srgbClr val="3B5B6F"/>
              </a:solidFill>
            </a:endParaRPr>
          </a:p>
        </p:txBody>
      </p:sp>
      <p:sp>
        <p:nvSpPr>
          <p:cNvPr id="17412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en-US" altLang="en-US" sz="1400" b="0" dirty="0">
              <a:solidFill>
                <a:srgbClr val="B552C6"/>
              </a:solidFill>
              <a:latin typeface="Arial Black" panose="020B0A04020102020204" pitchFamily="34" charset="0"/>
            </a:endParaRPr>
          </a:p>
        </p:txBody>
      </p:sp>
      <p:sp>
        <p:nvSpPr>
          <p:cNvPr id="1741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01DC0668-2F25-40AB-A669-73EF12B0188D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22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EE724497-35CA-429B-9E66-37D2DBB1CF1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153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10"/>
    </mc:Choice>
    <mc:Fallback xmlns="">
      <p:transition spd="slow" advTm="137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4400" dirty="0">
                <a:solidFill>
                  <a:srgbClr val="3B5B6F"/>
                </a:solidFill>
              </a:rPr>
              <a:t>Idiopathic intracranial hypertension?</a:t>
            </a:r>
            <a:endParaRPr lang="en-US" altLang="en-US" sz="4400" b="1" dirty="0">
              <a:solidFill>
                <a:srgbClr val="3B5B6F"/>
              </a:solidFill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1111719" y="1669863"/>
            <a:ext cx="9312441" cy="4114800"/>
          </a:xfrm>
        </p:spPr>
        <p:txBody>
          <a:bodyPr>
            <a:normAutofit/>
          </a:bodyPr>
          <a:lstStyle/>
          <a:p>
            <a:pPr lvl="1"/>
            <a:r>
              <a:rPr lang="en-US" altLang="en-US" sz="3200" dirty="0">
                <a:solidFill>
                  <a:srgbClr val="3B5B6F"/>
                </a:solidFill>
              </a:rPr>
              <a:t>No/minimal headache</a:t>
            </a:r>
          </a:p>
          <a:p>
            <a:pPr lvl="1"/>
            <a:r>
              <a:rPr lang="en-US" altLang="en-US" sz="3200" dirty="0">
                <a:solidFill>
                  <a:srgbClr val="3B5B6F"/>
                </a:solidFill>
              </a:rPr>
              <a:t>No transient visual obscurations</a:t>
            </a:r>
          </a:p>
          <a:p>
            <a:pPr lvl="1"/>
            <a:r>
              <a:rPr lang="en-US" altLang="en-US" sz="3200" dirty="0">
                <a:solidFill>
                  <a:srgbClr val="3B5B6F"/>
                </a:solidFill>
              </a:rPr>
              <a:t>Only sixth nerve palsies are acceptable without further investigation in IIH</a:t>
            </a:r>
          </a:p>
          <a:p>
            <a:pPr lvl="2"/>
            <a:r>
              <a:rPr lang="en-US" altLang="en-US" sz="2800" dirty="0">
                <a:solidFill>
                  <a:srgbClr val="3B5B6F"/>
                </a:solidFill>
              </a:rPr>
              <a:t>Her ophthalmoplegia would be quite unusual</a:t>
            </a:r>
          </a:p>
          <a:p>
            <a:pPr lvl="2"/>
            <a:r>
              <a:rPr lang="en-US" altLang="en-US" sz="2800" dirty="0">
                <a:solidFill>
                  <a:srgbClr val="3B5B6F"/>
                </a:solidFill>
              </a:rPr>
              <a:t>Certainly possible but must rule out other etiologies</a:t>
            </a:r>
          </a:p>
          <a:p>
            <a:pPr lvl="1"/>
            <a:endParaRPr lang="en-US" altLang="en-US" sz="3200" dirty="0">
              <a:solidFill>
                <a:srgbClr val="3B5B6F"/>
              </a:solidFill>
            </a:endParaRPr>
          </a:p>
        </p:txBody>
      </p:sp>
      <p:sp>
        <p:nvSpPr>
          <p:cNvPr id="17412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en-US" altLang="en-US" sz="1400" b="0" dirty="0">
              <a:solidFill>
                <a:srgbClr val="B552C6"/>
              </a:solidFill>
              <a:latin typeface="Arial Black" panose="020B0A04020102020204" pitchFamily="34" charset="0"/>
            </a:endParaRPr>
          </a:p>
        </p:txBody>
      </p:sp>
      <p:sp>
        <p:nvSpPr>
          <p:cNvPr id="1741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01DC0668-2F25-40AB-A669-73EF12B0188D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23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20" name="Audio 19">
            <a:hlinkClick r:id="" action="ppaction://media"/>
            <a:extLst>
              <a:ext uri="{FF2B5EF4-FFF2-40B4-BE49-F238E27FC236}">
                <a16:creationId xmlns:a16="http://schemas.microsoft.com/office/drawing/2014/main" id="{A9CB0120-41F6-4B1D-B09E-0B7F0C3CE7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092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385"/>
    </mc:Choice>
    <mc:Fallback xmlns="">
      <p:transition spd="slow" advTm="263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455" y="365125"/>
            <a:ext cx="11172497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3B5B6F"/>
                </a:solidFill>
              </a:rPr>
              <a:t>MRI Orbit/Brain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7831" y="5416573"/>
            <a:ext cx="8176337" cy="866702"/>
          </a:xfrm>
          <a:solidFill>
            <a:schemeClr val="bg1"/>
          </a:solidFill>
          <a:ln>
            <a:solidFill>
              <a:srgbClr val="1F939A"/>
            </a:solidFill>
          </a:ln>
        </p:spPr>
        <p:txBody>
          <a:bodyPr>
            <a:normAutofit fontScale="70000" lnSpcReduction="20000"/>
          </a:bodyPr>
          <a:lstStyle/>
          <a:p>
            <a:pPr algn="ctr"/>
            <a:endParaRPr lang="en-US" sz="3600" dirty="0"/>
          </a:p>
          <a:p>
            <a:pPr marL="0" indent="0" algn="ctr">
              <a:buNone/>
            </a:pPr>
            <a:r>
              <a:rPr lang="en-US" sz="4400" b="1" dirty="0">
                <a:latin typeface="Comic Sans MS" panose="030F0702030302020204" pitchFamily="66" charset="0"/>
              </a:rPr>
              <a:t>What findings do you see in this image?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6D9632A3-2995-FF41-B12D-1A1F80AEE2C9}" type="slidenum">
              <a:rPr kumimoji="0" lang="en-US" altLang="en-US" sz="1400" b="0" smtClean="0">
                <a:solidFill>
                  <a:schemeClr val="tx2"/>
                </a:solidFill>
                <a:latin typeface="Arial Black" panose="020B0A04020102020204" pitchFamily="34" charset="0"/>
              </a:rPr>
              <a:t>24</a:t>
            </a:fld>
            <a:endParaRPr kumimoji="0" lang="en-US" altLang="en-US" sz="1400" b="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BBB3C976-4EF9-4F06-9B3E-08C0E2A7D9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4465" y="1600200"/>
            <a:ext cx="6848475" cy="3657600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1C933EC-1108-4652-A323-2DB38A553BB7}"/>
              </a:ext>
            </a:extLst>
          </p:cNvPr>
          <p:cNvCxnSpPr>
            <a:cxnSpLocks/>
          </p:cNvCxnSpPr>
          <p:nvPr/>
        </p:nvCxnSpPr>
        <p:spPr>
          <a:xfrm>
            <a:off x="4643817" y="2447364"/>
            <a:ext cx="206288" cy="5856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1BF2F24-425E-41F7-88DB-4FDE33E0BA26}"/>
              </a:ext>
            </a:extLst>
          </p:cNvPr>
          <p:cNvCxnSpPr>
            <a:cxnSpLocks/>
          </p:cNvCxnSpPr>
          <p:nvPr/>
        </p:nvCxnSpPr>
        <p:spPr>
          <a:xfrm flipH="1">
            <a:off x="7247768" y="2554636"/>
            <a:ext cx="390162" cy="47839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2D427D0D-57CA-4DE8-A13E-5F677C29FF9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30109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807"/>
    </mc:Choice>
    <mc:Fallback xmlns="">
      <p:transition spd="slow" advTm="158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455" y="365125"/>
            <a:ext cx="11172497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3B5B6F"/>
                </a:solidFill>
              </a:rPr>
              <a:t>MRI Orbit/Brain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6D9632A3-2995-FF41-B12D-1A1F80AEE2C9}" type="slidenum">
              <a:rPr kumimoji="0" lang="en-US" altLang="en-US" sz="1400" b="0" smtClean="0">
                <a:solidFill>
                  <a:schemeClr val="tx2"/>
                </a:solidFill>
                <a:latin typeface="Arial Black" panose="020B0A04020102020204" pitchFamily="34" charset="0"/>
              </a:rPr>
              <a:t>25</a:t>
            </a:fld>
            <a:endParaRPr kumimoji="0" lang="en-US" altLang="en-US" sz="1400" b="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BBB3C976-4EF9-4F06-9B3E-08C0E2A7D9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24465" y="1600200"/>
            <a:ext cx="6848475" cy="3657600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11C933EC-1108-4652-A323-2DB38A553BB7}"/>
              </a:ext>
            </a:extLst>
          </p:cNvPr>
          <p:cNvCxnSpPr>
            <a:cxnSpLocks/>
          </p:cNvCxnSpPr>
          <p:nvPr/>
        </p:nvCxnSpPr>
        <p:spPr>
          <a:xfrm>
            <a:off x="4643817" y="2447364"/>
            <a:ext cx="206288" cy="5856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1BF2F24-425E-41F7-88DB-4FDE33E0BA26}"/>
              </a:ext>
            </a:extLst>
          </p:cNvPr>
          <p:cNvCxnSpPr>
            <a:cxnSpLocks/>
          </p:cNvCxnSpPr>
          <p:nvPr/>
        </p:nvCxnSpPr>
        <p:spPr>
          <a:xfrm flipH="1">
            <a:off x="7247768" y="2554636"/>
            <a:ext cx="390162" cy="47839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FCB1B4DD-D74A-4CA2-988F-269957BB6F9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1214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997"/>
    </mc:Choice>
    <mc:Fallback xmlns="">
      <p:transition spd="slow" advTm="119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455" y="365125"/>
            <a:ext cx="11172497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3B5B6F"/>
                </a:solidFill>
              </a:rPr>
              <a:t>MRV Brain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7831" y="5416573"/>
            <a:ext cx="8176337" cy="866702"/>
          </a:xfrm>
          <a:solidFill>
            <a:schemeClr val="bg1"/>
          </a:solidFill>
          <a:ln>
            <a:solidFill>
              <a:srgbClr val="1F939A"/>
            </a:solidFill>
          </a:ln>
        </p:spPr>
        <p:txBody>
          <a:bodyPr>
            <a:normAutofit fontScale="62500" lnSpcReduction="20000"/>
          </a:bodyPr>
          <a:lstStyle/>
          <a:p>
            <a:pPr algn="ctr"/>
            <a:endParaRPr lang="en-US" sz="3600" dirty="0"/>
          </a:p>
          <a:p>
            <a:pPr marL="0" indent="0" algn="ctr">
              <a:buNone/>
            </a:pPr>
            <a:r>
              <a:rPr lang="en-US" sz="4400" b="1" dirty="0">
                <a:latin typeface="Comic Sans MS" panose="030F0702030302020204" pitchFamily="66" charset="0"/>
              </a:rPr>
              <a:t>What findings do you see in these images?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6D9632A3-2995-FF41-B12D-1A1F80AEE2C9}" type="slidenum">
              <a:rPr kumimoji="0" lang="en-US" altLang="en-US" sz="1400" b="0" smtClean="0">
                <a:solidFill>
                  <a:schemeClr val="tx2"/>
                </a:solidFill>
                <a:latin typeface="Arial Black" panose="020B0A04020102020204" pitchFamily="34" charset="0"/>
              </a:rPr>
              <a:t>26</a:t>
            </a:fld>
            <a:endParaRPr kumimoji="0" lang="en-US" altLang="en-US" sz="1400" b="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3AB74CE-48B9-458D-83F7-0AEEF351B6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7831" y="1385815"/>
            <a:ext cx="3556132" cy="397220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D5F2C16-1EDD-4448-A658-4588B1093C9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5998" y="1385815"/>
            <a:ext cx="3556131" cy="4044610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FBBC887-C2BB-42AB-B263-610286D08F80}"/>
              </a:ext>
            </a:extLst>
          </p:cNvPr>
          <p:cNvCxnSpPr>
            <a:cxnSpLocks/>
          </p:cNvCxnSpPr>
          <p:nvPr/>
        </p:nvCxnSpPr>
        <p:spPr>
          <a:xfrm flipH="1">
            <a:off x="2652030" y="3617259"/>
            <a:ext cx="454241" cy="40625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D6C94D02-AD90-4693-A1DA-F78953378B1B}"/>
              </a:ext>
            </a:extLst>
          </p:cNvPr>
          <p:cNvCxnSpPr>
            <a:cxnSpLocks/>
          </p:cNvCxnSpPr>
          <p:nvPr/>
        </p:nvCxnSpPr>
        <p:spPr>
          <a:xfrm>
            <a:off x="4651647" y="3429000"/>
            <a:ext cx="206288" cy="5856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D59C83C-01C3-4C58-AB2A-5AC5EB70A544}"/>
              </a:ext>
            </a:extLst>
          </p:cNvPr>
          <p:cNvCxnSpPr>
            <a:cxnSpLocks/>
          </p:cNvCxnSpPr>
          <p:nvPr/>
        </p:nvCxnSpPr>
        <p:spPr>
          <a:xfrm flipH="1">
            <a:off x="6792809" y="3429000"/>
            <a:ext cx="316530" cy="50607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F10A005E-FEE4-4846-98EF-5B9118F84094}"/>
              </a:ext>
            </a:extLst>
          </p:cNvPr>
          <p:cNvCxnSpPr>
            <a:cxnSpLocks/>
          </p:cNvCxnSpPr>
          <p:nvPr/>
        </p:nvCxnSpPr>
        <p:spPr>
          <a:xfrm>
            <a:off x="8739814" y="3343390"/>
            <a:ext cx="206288" cy="58567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4BE23AB2-A9F4-42F8-827C-0014CDD0BE8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86434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805"/>
    </mc:Choice>
    <mc:Fallback xmlns="">
      <p:transition spd="slow" advTm="148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455" y="365125"/>
            <a:ext cx="11172497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3B5B6F"/>
                </a:solidFill>
              </a:rPr>
              <a:t>MRI/MRV Impressions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6D9632A3-2995-FF41-B12D-1A1F80AEE2C9}" type="slidenum">
              <a:rPr kumimoji="0" lang="en-US" altLang="en-US" sz="1400" b="0" smtClean="0">
                <a:solidFill>
                  <a:schemeClr val="tx2"/>
                </a:solidFill>
                <a:latin typeface="Arial Black" panose="020B0A04020102020204" pitchFamily="34" charset="0"/>
              </a:rPr>
              <a:t>27</a:t>
            </a:fld>
            <a:endParaRPr kumimoji="0" lang="en-US" altLang="en-US" sz="1400" b="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359F5FF-4B27-4452-A37A-BB00730078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l" rtl="0"/>
            <a:r>
              <a:rPr lang="en-US" b="0" i="0" u="none" strike="noStrike" baseline="0" dirty="0">
                <a:solidFill>
                  <a:srgbClr val="3B5B6F"/>
                </a:solidFill>
                <a:cs typeface="Arial" panose="020B0604020202020204" pitchFamily="34" charset="0"/>
              </a:rPr>
              <a:t>IMPRESSION:</a:t>
            </a:r>
          </a:p>
          <a:p>
            <a:pPr algn="l" rtl="0"/>
            <a:endParaRPr lang="en-US" b="0" i="0" u="none" strike="noStrike" baseline="0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 algn="l" rtl="0"/>
            <a:r>
              <a:rPr lang="en-US" b="0" i="0" u="none" strike="noStrike" baseline="0" dirty="0">
                <a:solidFill>
                  <a:srgbClr val="3B5B6F"/>
                </a:solidFill>
                <a:cs typeface="Arial" panose="020B0604020202020204" pitchFamily="34" charset="0"/>
              </a:rPr>
              <a:t>Suggested </a:t>
            </a:r>
            <a:r>
              <a:rPr lang="en-US" b="0" i="0" u="sng" strike="noStrike" baseline="0" dirty="0">
                <a:solidFill>
                  <a:srgbClr val="3B5B6F"/>
                </a:solidFill>
                <a:cs typeface="Arial" panose="020B0604020202020204" pitchFamily="34" charset="0"/>
              </a:rPr>
              <a:t>stenoses</a:t>
            </a:r>
            <a:r>
              <a:rPr lang="en-US" b="0" i="0" u="none" strike="noStrike" baseline="0" dirty="0">
                <a:solidFill>
                  <a:srgbClr val="3B5B6F"/>
                </a:solidFill>
                <a:cs typeface="Arial" panose="020B0604020202020204" pitchFamily="34" charset="0"/>
              </a:rPr>
              <a:t> at the distal transverse sinuses bilaterally. No evidence of </a:t>
            </a:r>
            <a:r>
              <a:rPr lang="en-US" b="0" i="0" u="none" strike="noStrike" baseline="0" dirty="0" err="1">
                <a:solidFill>
                  <a:srgbClr val="3B5B6F"/>
                </a:solidFill>
                <a:cs typeface="Arial" panose="020B0604020202020204" pitchFamily="34" charset="0"/>
              </a:rPr>
              <a:t>dural</a:t>
            </a:r>
            <a:r>
              <a:rPr lang="en-US" b="0" i="0" u="none" strike="noStrike" baseline="0" dirty="0">
                <a:solidFill>
                  <a:srgbClr val="3B5B6F"/>
                </a:solidFill>
                <a:cs typeface="Arial" panose="020B0604020202020204" pitchFamily="34" charset="0"/>
              </a:rPr>
              <a:t> venous sinus </a:t>
            </a:r>
            <a:r>
              <a:rPr lang="en-US" b="0" i="0" u="sng" strike="noStrike" baseline="0" dirty="0">
                <a:solidFill>
                  <a:srgbClr val="3B5B6F"/>
                </a:solidFill>
                <a:cs typeface="Arial" panose="020B0604020202020204" pitchFamily="34" charset="0"/>
              </a:rPr>
              <a:t>thrombosis</a:t>
            </a:r>
            <a:r>
              <a:rPr lang="en-US" b="0" i="0" u="none" strike="noStrike" baseline="0" dirty="0">
                <a:solidFill>
                  <a:srgbClr val="3B5B6F"/>
                </a:solidFill>
                <a:cs typeface="Arial" panose="020B0604020202020204" pitchFamily="34" charset="0"/>
              </a:rPr>
              <a:t>.</a:t>
            </a:r>
          </a:p>
          <a:p>
            <a:pPr algn="l" rtl="0"/>
            <a:endParaRPr lang="en-US" b="0" i="0" u="none" strike="noStrike" baseline="0" dirty="0">
              <a:solidFill>
                <a:srgbClr val="3B5B6F"/>
              </a:solidFill>
              <a:cs typeface="Arial" panose="020B0604020202020204" pitchFamily="34" charset="0"/>
            </a:endParaRPr>
          </a:p>
          <a:p>
            <a:pPr algn="l" rtl="0"/>
            <a:r>
              <a:rPr lang="en-US" b="0" i="0" u="none" strike="noStrike" baseline="0" dirty="0">
                <a:solidFill>
                  <a:srgbClr val="3B5B6F"/>
                </a:solidFill>
                <a:cs typeface="Arial" panose="020B0604020202020204" pitchFamily="34" charset="0"/>
              </a:rPr>
              <a:t>Protrusion of the optic nerves to the posterior globes, and relatively diminutive pituitary gland for the patient's age and gender, findings which are compatible with increased intracranial pressure.</a:t>
            </a:r>
            <a:endParaRPr lang="en-US" dirty="0">
              <a:solidFill>
                <a:srgbClr val="3B5B6F"/>
              </a:solidFill>
              <a:cs typeface="Arial" panose="020B0604020202020204" pitchFamily="34" charset="0"/>
            </a:endParaRPr>
          </a:p>
        </p:txBody>
      </p:sp>
      <p:pic>
        <p:nvPicPr>
          <p:cNvPr id="18" name="Audio 17">
            <a:hlinkClick r:id="" action="ppaction://media"/>
            <a:extLst>
              <a:ext uri="{FF2B5EF4-FFF2-40B4-BE49-F238E27FC236}">
                <a16:creationId xmlns:a16="http://schemas.microsoft.com/office/drawing/2014/main" id="{F7D5757D-F9F9-4E49-9A98-DEE247AF17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933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763"/>
    </mc:Choice>
    <mc:Fallback xmlns="">
      <p:transition spd="slow" advTm="237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455" y="365125"/>
            <a:ext cx="11172497" cy="1325563"/>
          </a:xfrm>
        </p:spPr>
        <p:txBody>
          <a:bodyPr>
            <a:normAutofit/>
          </a:bodyPr>
          <a:lstStyle/>
          <a:p>
            <a:pPr algn="ctr"/>
            <a:endParaRPr lang="en-US" b="1" dirty="0">
              <a:solidFill>
                <a:srgbClr val="3B5B6F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0534" y="594555"/>
            <a:ext cx="8176337" cy="866702"/>
          </a:xfrm>
          <a:solidFill>
            <a:schemeClr val="bg1"/>
          </a:solidFill>
          <a:ln>
            <a:solidFill>
              <a:srgbClr val="1F939A"/>
            </a:solidFill>
          </a:ln>
        </p:spPr>
        <p:txBody>
          <a:bodyPr>
            <a:normAutofit fontScale="70000" lnSpcReduction="20000"/>
          </a:bodyPr>
          <a:lstStyle/>
          <a:p>
            <a:pPr algn="ctr"/>
            <a:endParaRPr lang="en-US" sz="3600" dirty="0"/>
          </a:p>
          <a:p>
            <a:pPr marL="0" indent="0" algn="ctr">
              <a:buNone/>
            </a:pPr>
            <a:r>
              <a:rPr lang="en-US" sz="4400" b="1" dirty="0">
                <a:latin typeface="Comic Sans MS" panose="030F0702030302020204" pitchFamily="66" charset="0"/>
              </a:rPr>
              <a:t>So what further workup would you like?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6D9632A3-2995-FF41-B12D-1A1F80AEE2C9}" type="slidenum">
              <a:rPr kumimoji="0" lang="en-US" altLang="en-US" sz="1400" b="0" smtClean="0">
                <a:solidFill>
                  <a:schemeClr val="tx2"/>
                </a:solidFill>
                <a:latin typeface="Arial Black" panose="020B0A04020102020204" pitchFamily="34" charset="0"/>
              </a:rPr>
              <a:t>28</a:t>
            </a:fld>
            <a:endParaRPr kumimoji="0" lang="en-US" altLang="en-US" sz="1400" b="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F261ECB-5DA9-4E7D-A980-2A77592F6709}"/>
              </a:ext>
            </a:extLst>
          </p:cNvPr>
          <p:cNvSpPr txBox="1">
            <a:spLocks/>
          </p:cNvSpPr>
          <p:nvPr/>
        </p:nvSpPr>
        <p:spPr>
          <a:xfrm>
            <a:off x="1275717" y="1920118"/>
            <a:ext cx="9866243" cy="3737093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32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were concerned about Miller Fisher/Guillain Barre without full triad but with papilledema</a:t>
            </a:r>
          </a:p>
          <a:p>
            <a:pPr lvl="1"/>
            <a:r>
              <a:rPr lang="en-US" altLang="en-US" sz="28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Lumbar puncture with:</a:t>
            </a:r>
          </a:p>
          <a:p>
            <a:pPr lvl="2"/>
            <a:r>
              <a:rPr lang="en-US" altLang="en-US" sz="24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Large volume cytology</a:t>
            </a:r>
          </a:p>
          <a:p>
            <a:pPr lvl="1"/>
            <a:r>
              <a:rPr lang="en-US" altLang="en-US" sz="28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Serum Gq1b antibodies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B913C898-7536-4888-A274-372922D0258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9867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804"/>
    </mc:Choice>
    <mc:Fallback xmlns="">
      <p:transition spd="slow" advTm="268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455" y="365125"/>
            <a:ext cx="11172497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3B5B6F"/>
                </a:solidFill>
              </a:rPr>
              <a:t>Lumbar puncture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0534" y="4533898"/>
            <a:ext cx="8176337" cy="866702"/>
          </a:xfrm>
          <a:solidFill>
            <a:schemeClr val="bg1"/>
          </a:solidFill>
          <a:ln>
            <a:solidFill>
              <a:srgbClr val="1F939A"/>
            </a:solidFill>
          </a:ln>
        </p:spPr>
        <p:txBody>
          <a:bodyPr>
            <a:normAutofit fontScale="47500" lnSpcReduction="20000"/>
          </a:bodyPr>
          <a:lstStyle/>
          <a:p>
            <a:pPr algn="ctr"/>
            <a:endParaRPr lang="en-US" sz="3600" dirty="0"/>
          </a:p>
          <a:p>
            <a:pPr marL="0" indent="0" algn="ctr">
              <a:buNone/>
            </a:pPr>
            <a:r>
              <a:rPr lang="en-US" sz="4400" b="1" dirty="0">
                <a:latin typeface="Comic Sans MS" panose="030F0702030302020204" pitchFamily="66" charset="0"/>
              </a:rPr>
              <a:t>Which diagnoses are less likely with a normal protein and cell counts?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6D9632A3-2995-FF41-B12D-1A1F80AEE2C9}" type="slidenum">
              <a:rPr kumimoji="0" lang="en-US" altLang="en-US" sz="1400" b="0" smtClean="0">
                <a:solidFill>
                  <a:schemeClr val="tx2"/>
                </a:solidFill>
                <a:latin typeface="Arial Black" panose="020B0A04020102020204" pitchFamily="34" charset="0"/>
              </a:rPr>
              <a:t>29</a:t>
            </a:fld>
            <a:endParaRPr kumimoji="0" lang="en-US" altLang="en-US" sz="1400" b="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F261ECB-5DA9-4E7D-A980-2A77592F6709}"/>
              </a:ext>
            </a:extLst>
          </p:cNvPr>
          <p:cNvSpPr txBox="1">
            <a:spLocks/>
          </p:cNvSpPr>
          <p:nvPr/>
        </p:nvSpPr>
        <p:spPr>
          <a:xfrm>
            <a:off x="1768709" y="1690688"/>
            <a:ext cx="9866243" cy="3737093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32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Opening pressure: &gt;55 with closing pressure 26</a:t>
            </a:r>
          </a:p>
          <a:p>
            <a:r>
              <a:rPr lang="en-US" altLang="en-US" sz="32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CSF cell counts, protein, lactate, glucose: normal</a:t>
            </a:r>
          </a:p>
          <a:p>
            <a:endParaRPr lang="en-US" altLang="en-US" sz="3200" dirty="0">
              <a:solidFill>
                <a:srgbClr val="3B5B6F"/>
              </a:solidFill>
              <a:cs typeface="Arial" panose="020B0604020202020204" pitchFamily="34" charset="0"/>
            </a:endParaRP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35AA80D0-39FB-4E2D-980B-79DFB8A46FB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071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550"/>
    </mc:Choice>
    <mc:Fallback xmlns="">
      <p:transition spd="slow" advTm="2155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455" y="365125"/>
            <a:ext cx="11172497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3B5B6F"/>
                </a:solidFill>
              </a:rPr>
              <a:t>Gq1b antibodies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6D9632A3-2995-FF41-B12D-1A1F80AEE2C9}" type="slidenum">
              <a:rPr kumimoji="0" lang="en-US" altLang="en-US" sz="1400" b="0" smtClean="0">
                <a:solidFill>
                  <a:schemeClr val="tx2"/>
                </a:solidFill>
                <a:latin typeface="Arial Black" panose="020B0A04020102020204" pitchFamily="34" charset="0"/>
              </a:rPr>
              <a:t>30</a:t>
            </a:fld>
            <a:endParaRPr kumimoji="0" lang="en-US" altLang="en-US" sz="1400" b="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F261ECB-5DA9-4E7D-A980-2A77592F6709}"/>
              </a:ext>
            </a:extLst>
          </p:cNvPr>
          <p:cNvSpPr txBox="1">
            <a:spLocks/>
          </p:cNvSpPr>
          <p:nvPr/>
        </p:nvSpPr>
        <p:spPr>
          <a:xfrm>
            <a:off x="1768709" y="1663507"/>
            <a:ext cx="9866243" cy="3217775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32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Serum Gq1b antibodies were negative</a:t>
            </a:r>
          </a:p>
          <a:p>
            <a:r>
              <a:rPr lang="en-US" altLang="en-US" sz="3200" dirty="0">
                <a:solidFill>
                  <a:srgbClr val="3B5B6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Ruled out Miller-Fisher variant Guillain-Barre syndrome </a:t>
            </a:r>
          </a:p>
          <a:p>
            <a:endParaRPr lang="en-US" altLang="en-US" sz="3200" dirty="0">
              <a:solidFill>
                <a:srgbClr val="3B5B6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altLang="en-US" sz="3200" dirty="0">
              <a:solidFill>
                <a:srgbClr val="3B5B6F"/>
              </a:solidFill>
              <a:cs typeface="Arial" panose="020B0604020202020204" pitchFamily="34" charset="0"/>
            </a:endParaRP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309CBB87-17E6-4C3B-B865-BD322D03C48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3734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776"/>
    </mc:Choice>
    <mc:Fallback xmlns="">
      <p:transition spd="slow" advTm="117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7872"/>
            <a:ext cx="10515600" cy="756309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3B5B6F"/>
                </a:solidFill>
              </a:rPr>
              <a:t>Hospital Course</a:t>
            </a: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9D49A-901E-054D-BD3B-5E70C861BAD1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3FBADA3-A15E-4E13-A64C-EA6BAB442556}"/>
              </a:ext>
            </a:extLst>
          </p:cNvPr>
          <p:cNvCxnSpPr/>
          <p:nvPr/>
        </p:nvCxnSpPr>
        <p:spPr>
          <a:xfrm>
            <a:off x="968188" y="3173506"/>
            <a:ext cx="9641541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C42A0C8-D549-4E74-80A1-CD46DEA07F9E}"/>
              </a:ext>
            </a:extLst>
          </p:cNvPr>
          <p:cNvCxnSpPr/>
          <p:nvPr/>
        </p:nvCxnSpPr>
        <p:spPr>
          <a:xfrm flipV="1">
            <a:off x="1317812" y="2702859"/>
            <a:ext cx="0" cy="4706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8A6D23C8-D490-40B8-8A1D-2BFE5AC6DADC}"/>
              </a:ext>
            </a:extLst>
          </p:cNvPr>
          <p:cNvSpPr txBox="1"/>
          <p:nvPr/>
        </p:nvSpPr>
        <p:spPr>
          <a:xfrm>
            <a:off x="685800" y="1737853"/>
            <a:ext cx="17301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7/21: </a:t>
            </a:r>
          </a:p>
          <a:p>
            <a:r>
              <a:rPr lang="en-US" dirty="0"/>
              <a:t>Initial visit Baseline OCT</a:t>
            </a:r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A7DD52A-AB43-48CE-A596-8C617E1BBFB0}"/>
              </a:ext>
            </a:extLst>
          </p:cNvPr>
          <p:cNvSpPr txBox="1"/>
          <p:nvPr/>
        </p:nvSpPr>
        <p:spPr>
          <a:xfrm>
            <a:off x="2205316" y="3632944"/>
            <a:ext cx="28418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7/23: </a:t>
            </a:r>
          </a:p>
          <a:p>
            <a:r>
              <a:rPr lang="en-US" dirty="0"/>
              <a:t>LP negative except high ICP</a:t>
            </a:r>
          </a:p>
          <a:p>
            <a:r>
              <a:rPr lang="en-US" dirty="0"/>
              <a:t>Started on </a:t>
            </a:r>
          </a:p>
          <a:p>
            <a:r>
              <a:rPr lang="en-US" dirty="0"/>
              <a:t>Diamox 500mg BID Solumedrol 40mg IV TID</a:t>
            </a:r>
          </a:p>
          <a:p>
            <a:endParaRPr lang="en-US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242070F-773C-4A7E-8D20-5ACE5DD79148}"/>
              </a:ext>
            </a:extLst>
          </p:cNvPr>
          <p:cNvCxnSpPr>
            <a:cxnSpLocks/>
          </p:cNvCxnSpPr>
          <p:nvPr/>
        </p:nvCxnSpPr>
        <p:spPr>
          <a:xfrm>
            <a:off x="3153335" y="3171263"/>
            <a:ext cx="0" cy="4527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78FC9D83-E8F7-4000-A0F1-45900449FC20}"/>
              </a:ext>
            </a:extLst>
          </p:cNvPr>
          <p:cNvSpPr txBox="1"/>
          <p:nvPr/>
        </p:nvSpPr>
        <p:spPr>
          <a:xfrm>
            <a:off x="4309782" y="1470730"/>
            <a:ext cx="23128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7/24: </a:t>
            </a:r>
          </a:p>
          <a:p>
            <a:r>
              <a:rPr lang="en-US" dirty="0"/>
              <a:t>Pending MRV</a:t>
            </a:r>
          </a:p>
          <a:p>
            <a:r>
              <a:rPr lang="en-US" dirty="0"/>
              <a:t>Possible cerebral angiogram</a:t>
            </a:r>
          </a:p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678807-AC05-4A69-ACA1-0EFC17CB0AC6}"/>
              </a:ext>
            </a:extLst>
          </p:cNvPr>
          <p:cNvSpPr txBox="1"/>
          <p:nvPr/>
        </p:nvSpPr>
        <p:spPr>
          <a:xfrm>
            <a:off x="6096000" y="3621736"/>
            <a:ext cx="231289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7/25: </a:t>
            </a:r>
          </a:p>
          <a:p>
            <a:r>
              <a:rPr lang="en-US" dirty="0"/>
              <a:t>Left eye </a:t>
            </a:r>
            <a:r>
              <a:rPr lang="en-US" dirty="0" err="1"/>
              <a:t>Va</a:t>
            </a:r>
            <a:r>
              <a:rPr lang="en-US" dirty="0"/>
              <a:t> decrease to 20/400.</a:t>
            </a:r>
          </a:p>
          <a:p>
            <a:r>
              <a:rPr lang="en-US" dirty="0"/>
              <a:t>OR for ONSF Left eye</a:t>
            </a:r>
          </a:p>
          <a:p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6EC789D-F4DD-4264-88DC-F7A2332AD8F7}"/>
              </a:ext>
            </a:extLst>
          </p:cNvPr>
          <p:cNvSpPr txBox="1"/>
          <p:nvPr/>
        </p:nvSpPr>
        <p:spPr>
          <a:xfrm>
            <a:off x="7454153" y="2024728"/>
            <a:ext cx="23128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7/26: </a:t>
            </a:r>
          </a:p>
          <a:p>
            <a:r>
              <a:rPr lang="en-US" dirty="0"/>
              <a:t>MRV Head completed</a:t>
            </a:r>
          </a:p>
          <a:p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149CCC8-390F-4546-8069-1FEC48829A3A}"/>
              </a:ext>
            </a:extLst>
          </p:cNvPr>
          <p:cNvSpPr txBox="1"/>
          <p:nvPr/>
        </p:nvSpPr>
        <p:spPr>
          <a:xfrm>
            <a:off x="9614645" y="3671089"/>
            <a:ext cx="23128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7/29: </a:t>
            </a:r>
          </a:p>
          <a:p>
            <a:r>
              <a:rPr lang="en-US" dirty="0"/>
              <a:t>Cerebral angiogram completed</a:t>
            </a:r>
          </a:p>
          <a:p>
            <a:endParaRPr lang="en-US" dirty="0"/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93F35122-0A7D-4D9C-975A-9D1C17342EA1}"/>
              </a:ext>
            </a:extLst>
          </p:cNvPr>
          <p:cNvCxnSpPr>
            <a:cxnSpLocks/>
          </p:cNvCxnSpPr>
          <p:nvPr/>
        </p:nvCxnSpPr>
        <p:spPr>
          <a:xfrm>
            <a:off x="6840071" y="3171262"/>
            <a:ext cx="0" cy="4527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9226134-51C7-4E00-9694-A75F8ECC9B12}"/>
              </a:ext>
            </a:extLst>
          </p:cNvPr>
          <p:cNvCxnSpPr>
            <a:cxnSpLocks/>
          </p:cNvCxnSpPr>
          <p:nvPr/>
        </p:nvCxnSpPr>
        <p:spPr>
          <a:xfrm>
            <a:off x="10443883" y="3169019"/>
            <a:ext cx="0" cy="4527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2C3764A-8706-4D93-BD26-81300EAE87AD}"/>
              </a:ext>
            </a:extLst>
          </p:cNvPr>
          <p:cNvCxnSpPr/>
          <p:nvPr/>
        </p:nvCxnSpPr>
        <p:spPr>
          <a:xfrm flipV="1">
            <a:off x="5047129" y="2705100"/>
            <a:ext cx="0" cy="4706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3AB7221-7C08-41A1-AD8C-EBCCA26BEA31}"/>
              </a:ext>
            </a:extLst>
          </p:cNvPr>
          <p:cNvCxnSpPr/>
          <p:nvPr/>
        </p:nvCxnSpPr>
        <p:spPr>
          <a:xfrm flipV="1">
            <a:off x="8458198" y="2705100"/>
            <a:ext cx="0" cy="4706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F4C1753A-F71B-41BC-A91E-3A0F11AC9E71}"/>
              </a:ext>
            </a:extLst>
          </p:cNvPr>
          <p:cNvSpPr txBox="1"/>
          <p:nvPr/>
        </p:nvSpPr>
        <p:spPr>
          <a:xfrm>
            <a:off x="4867833" y="5448982"/>
            <a:ext cx="53317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***Patient declined HVF at initial visit. First HVF obtained after optic nerve sheath fenestration of the left eye </a:t>
            </a:r>
          </a:p>
          <a:p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1D4BD0A7-334D-4884-A389-F8B21229CD7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967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371"/>
    </mc:Choice>
    <mc:Fallback xmlns="">
      <p:transition spd="slow" advTm="323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60462"/>
            <a:ext cx="10515600" cy="75630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3B5B6F"/>
                </a:solidFill>
              </a:rPr>
              <a:t>Post-operative Fundus Photos</a:t>
            </a:r>
            <a:endParaRPr lang="en-US" b="1" dirty="0">
              <a:solidFill>
                <a:srgbClr val="3B5B6F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9D49A-901E-054D-BD3B-5E70C861BAD1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1FEF6C-06F0-4A44-BD93-5AF8D89171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0869" y="1685512"/>
            <a:ext cx="9455037" cy="756309"/>
          </a:xfrm>
        </p:spPr>
        <p:txBody>
          <a:bodyPr/>
          <a:lstStyle/>
          <a:p>
            <a:r>
              <a:rPr lang="en-US" dirty="0"/>
              <a:t>S/p optic nerve sheath fenestration of the left eye POD#4</a:t>
            </a:r>
          </a:p>
          <a:p>
            <a:pPr marL="0" indent="0">
              <a:buNone/>
            </a:pPr>
            <a:endParaRPr lang="en-US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80392C4-6C20-4381-850F-F4F6D15694E6}"/>
              </a:ext>
            </a:extLst>
          </p:cNvPr>
          <p:cNvCxnSpPr>
            <a:cxnSpLocks/>
          </p:cNvCxnSpPr>
          <p:nvPr/>
        </p:nvCxnSpPr>
        <p:spPr>
          <a:xfrm flipH="1">
            <a:off x="7469890" y="3980362"/>
            <a:ext cx="977120" cy="40942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Content Placeholder 4" descr="A close-up of a brain&#10;&#10;Description automatically generated with low confidence">
            <a:extLst>
              <a:ext uri="{FF2B5EF4-FFF2-40B4-BE49-F238E27FC236}">
                <a16:creationId xmlns:a16="http://schemas.microsoft.com/office/drawing/2014/main" id="{1E9079D6-08A5-4B47-882B-E4F94D3849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2669722"/>
            <a:ext cx="3774141" cy="3134033"/>
          </a:xfrm>
          <a:prstGeom prst="rect">
            <a:avLst/>
          </a:prstGeom>
        </p:spPr>
      </p:pic>
      <p:pic>
        <p:nvPicPr>
          <p:cNvPr id="16" name="Picture 15" descr="A picture containing indoor, rodent&#10;&#10;Description automatically generated">
            <a:extLst>
              <a:ext uri="{FF2B5EF4-FFF2-40B4-BE49-F238E27FC236}">
                <a16:creationId xmlns:a16="http://schemas.microsoft.com/office/drawing/2014/main" id="{23957A78-D50B-484A-A5FF-B3F97C241E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990" y="2688383"/>
            <a:ext cx="3774141" cy="3198637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5FA2881-19BD-4A6D-BB57-56930F6DD2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549D2C-D510-45AB-844F-56D47E3039DA}"/>
              </a:ext>
            </a:extLst>
          </p:cNvPr>
          <p:cNvSpPr txBox="1"/>
          <p:nvPr/>
        </p:nvSpPr>
        <p:spPr>
          <a:xfrm>
            <a:off x="3092823" y="2257155"/>
            <a:ext cx="2433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Right eye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8BFA8D-AEFA-416A-B77A-E756D49A636C}"/>
              </a:ext>
            </a:extLst>
          </p:cNvPr>
          <p:cNvSpPr txBox="1"/>
          <p:nvPr/>
        </p:nvSpPr>
        <p:spPr>
          <a:xfrm>
            <a:off x="8267213" y="2257155"/>
            <a:ext cx="24339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Left eye</a:t>
            </a:r>
          </a:p>
        </p:txBody>
      </p:sp>
    </p:spTree>
    <p:extLst>
      <p:ext uri="{BB962C8B-B14F-4D97-AF65-F5344CB8AC3E}">
        <p14:creationId xmlns:p14="http://schemas.microsoft.com/office/powerpoint/2010/main" val="73682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099"/>
    </mc:Choice>
    <mc:Fallback xmlns="">
      <p:transition spd="slow" advTm="150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7872"/>
            <a:ext cx="10515600" cy="75630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3B5B6F"/>
                </a:solidFill>
              </a:rPr>
              <a:t>Pre vs Post-operative Left eye</a:t>
            </a:r>
            <a:endParaRPr lang="en-US" b="1" dirty="0">
              <a:solidFill>
                <a:srgbClr val="3B5B6F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9D49A-901E-054D-BD3B-5E70C861BAD1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1FEF6C-06F0-4A44-BD93-5AF8D89171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80392C4-6C20-4381-850F-F4F6D15694E6}"/>
              </a:ext>
            </a:extLst>
          </p:cNvPr>
          <p:cNvCxnSpPr>
            <a:cxnSpLocks/>
          </p:cNvCxnSpPr>
          <p:nvPr/>
        </p:nvCxnSpPr>
        <p:spPr>
          <a:xfrm flipH="1">
            <a:off x="7469890" y="3980362"/>
            <a:ext cx="977120" cy="40942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15" descr="A picture containing indoor, rodent&#10;&#10;Description automatically generated">
            <a:extLst>
              <a:ext uri="{FF2B5EF4-FFF2-40B4-BE49-F238E27FC236}">
                <a16:creationId xmlns:a16="http://schemas.microsoft.com/office/drawing/2014/main" id="{23957A78-D50B-484A-A5FF-B3F97C241E9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258" y="1476375"/>
            <a:ext cx="4551699" cy="385762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977322B-5B0D-41C8-BB2E-B16F7CD60BC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2073"/>
          <a:stretch/>
        </p:blipFill>
        <p:spPr>
          <a:xfrm>
            <a:off x="1058946" y="1476375"/>
            <a:ext cx="4577308" cy="385762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85027532-265E-4E36-8B24-BA33BDDFB50F}"/>
              </a:ext>
            </a:extLst>
          </p:cNvPr>
          <p:cNvSpPr txBox="1"/>
          <p:nvPr/>
        </p:nvSpPr>
        <p:spPr>
          <a:xfrm>
            <a:off x="2414043" y="1035522"/>
            <a:ext cx="1867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B5B6F"/>
                </a:solidFill>
              </a:rPr>
              <a:t>7/21 Pre-op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E49057-D4A5-4DBB-9955-8BF74A13E3BB}"/>
              </a:ext>
            </a:extLst>
          </p:cNvPr>
          <p:cNvSpPr txBox="1"/>
          <p:nvPr/>
        </p:nvSpPr>
        <p:spPr>
          <a:xfrm>
            <a:off x="7677043" y="991339"/>
            <a:ext cx="1867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B5B6F"/>
                </a:solidFill>
              </a:rPr>
              <a:t>7/25 Post-op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5671DA47-BA69-493B-89B3-571216955FF4}"/>
              </a:ext>
            </a:extLst>
          </p:cNvPr>
          <p:cNvCxnSpPr>
            <a:cxnSpLocks/>
          </p:cNvCxnSpPr>
          <p:nvPr/>
        </p:nvCxnSpPr>
        <p:spPr>
          <a:xfrm flipH="1">
            <a:off x="7835219" y="2831432"/>
            <a:ext cx="977120" cy="40942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1F57EF78-C64A-4447-B0C4-AE5B97D47B21}"/>
              </a:ext>
            </a:extLst>
          </p:cNvPr>
          <p:cNvSpPr txBox="1">
            <a:spLocks/>
          </p:cNvSpPr>
          <p:nvPr/>
        </p:nvSpPr>
        <p:spPr>
          <a:xfrm>
            <a:off x="1805863" y="5570161"/>
            <a:ext cx="8176337" cy="797788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600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4400" b="1" dirty="0">
                <a:latin typeface="Comic Sans MS" panose="030F0702030302020204" pitchFamily="66" charset="0"/>
              </a:rPr>
              <a:t>Do you notice a change compared to the pre-op photos?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7444369F-D036-4412-95F4-BA60A8F20D5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932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889"/>
    </mc:Choice>
    <mc:Fallback xmlns="">
      <p:transition spd="slow" advTm="218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7872"/>
            <a:ext cx="10515600" cy="756309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3B5B6F"/>
                </a:solidFill>
              </a:rPr>
              <a:t>Pre vs Post-operative OCT Nerve, OS</a:t>
            </a:r>
            <a:endParaRPr lang="en-US" b="1" dirty="0">
              <a:solidFill>
                <a:srgbClr val="3B5B6F"/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649D49A-901E-054D-BD3B-5E70C861BAD1}" type="slidenum">
              <a:rPr kumimoji="0" lang="en-US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 Black" panose="020B0A0402010202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44546A"/>
              </a:solidFill>
              <a:effectLst/>
              <a:uLnTx/>
              <a:uFillTx/>
              <a:latin typeface="Arial Black" panose="020B0A04020102020204" pitchFamily="34" charset="0"/>
              <a:ea typeface="+mn-ea"/>
              <a:cs typeface="+mn-cs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1FEF6C-06F0-4A44-BD93-5AF8D89171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73B7048C-ACE4-4988-A0F4-16510ECD3A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5260" y="1371600"/>
            <a:ext cx="4092419" cy="4492625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66336FC-57F5-4752-98D7-80146FDB0F59}"/>
              </a:ext>
            </a:extLst>
          </p:cNvPr>
          <p:cNvSpPr txBox="1">
            <a:spLocks/>
          </p:cNvSpPr>
          <p:nvPr/>
        </p:nvSpPr>
        <p:spPr>
          <a:xfrm>
            <a:off x="1658572" y="5962918"/>
            <a:ext cx="8176337" cy="797788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vert="horz" lIns="91440" tIns="45720" rIns="91440" bIns="45720" rtlCol="0">
            <a:normAutofit fontScale="4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600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4400" b="1" dirty="0">
                <a:latin typeface="Comic Sans MS" panose="030F0702030302020204" pitchFamily="66" charset="0"/>
              </a:rPr>
              <a:t>Do you notice a change in the left eye compared to the pre-op OCT?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F5D8500-71C3-46DC-AF78-AC544C57FD29}"/>
              </a:ext>
            </a:extLst>
          </p:cNvPr>
          <p:cNvCxnSpPr>
            <a:cxnSpLocks/>
          </p:cNvCxnSpPr>
          <p:nvPr/>
        </p:nvCxnSpPr>
        <p:spPr>
          <a:xfrm flipV="1">
            <a:off x="8081682" y="5199716"/>
            <a:ext cx="730657" cy="37932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80392C4-6C20-4381-850F-F4F6D15694E6}"/>
              </a:ext>
            </a:extLst>
          </p:cNvPr>
          <p:cNvCxnSpPr>
            <a:cxnSpLocks/>
          </p:cNvCxnSpPr>
          <p:nvPr/>
        </p:nvCxnSpPr>
        <p:spPr>
          <a:xfrm flipH="1">
            <a:off x="7469890" y="3980362"/>
            <a:ext cx="977120" cy="40942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Content Placeholder 4">
            <a:extLst>
              <a:ext uri="{FF2B5EF4-FFF2-40B4-BE49-F238E27FC236}">
                <a16:creationId xmlns:a16="http://schemas.microsoft.com/office/drawing/2014/main" id="{BAC908E3-7E67-4A49-8F0A-2D7B0AA4A5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7623" y="1371599"/>
            <a:ext cx="4092292" cy="4492625"/>
          </a:xfrm>
          <a:prstGeom prst="rect">
            <a:avLst/>
          </a:prstGeom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38023DB2-685C-437F-BFCB-A3195FD73A68}"/>
              </a:ext>
            </a:extLst>
          </p:cNvPr>
          <p:cNvCxnSpPr>
            <a:cxnSpLocks/>
          </p:cNvCxnSpPr>
          <p:nvPr/>
        </p:nvCxnSpPr>
        <p:spPr>
          <a:xfrm flipH="1">
            <a:off x="2189679" y="3775650"/>
            <a:ext cx="977120" cy="40942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ACC3185-818A-4D50-A6E9-E44B5D266BAC}"/>
              </a:ext>
            </a:extLst>
          </p:cNvPr>
          <p:cNvCxnSpPr>
            <a:cxnSpLocks/>
          </p:cNvCxnSpPr>
          <p:nvPr/>
        </p:nvCxnSpPr>
        <p:spPr>
          <a:xfrm flipV="1">
            <a:off x="2801470" y="5225646"/>
            <a:ext cx="730657" cy="37932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D951E62-0371-4B8B-8DFC-105052A21D0F}"/>
              </a:ext>
            </a:extLst>
          </p:cNvPr>
          <p:cNvSpPr txBox="1"/>
          <p:nvPr/>
        </p:nvSpPr>
        <p:spPr>
          <a:xfrm>
            <a:off x="2720424" y="915950"/>
            <a:ext cx="1867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B5B6F"/>
                </a:solidFill>
              </a:rPr>
              <a:t>7/21 Pre-op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94FD5D-E68D-4DE3-8493-CD388A7B9F98}"/>
              </a:ext>
            </a:extLst>
          </p:cNvPr>
          <p:cNvSpPr txBox="1"/>
          <p:nvPr/>
        </p:nvSpPr>
        <p:spPr>
          <a:xfrm>
            <a:off x="7868192" y="949106"/>
            <a:ext cx="18882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B5B6F"/>
                </a:solidFill>
              </a:rPr>
              <a:t>7/30 Post-op</a:t>
            </a: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43588334-BBCE-40FA-BD5E-8B03831E24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509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776"/>
    </mc:Choice>
    <mc:Fallback xmlns="">
      <p:transition spd="slow" advTm="217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4400" b="1" dirty="0">
                <a:solidFill>
                  <a:srgbClr val="3B5B6F"/>
                </a:solidFill>
              </a:rPr>
              <a:t>Cerebral angiogram with manometry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6732493" y="1340201"/>
            <a:ext cx="5459507" cy="3599026"/>
          </a:xfrm>
        </p:spPr>
        <p:txBody>
          <a:bodyPr>
            <a:normAutofit/>
          </a:bodyPr>
          <a:lstStyle/>
          <a:p>
            <a:pPr lvl="1"/>
            <a:r>
              <a:rPr lang="en-US" altLang="en-US" sz="2000" dirty="0">
                <a:solidFill>
                  <a:srgbClr val="3B5B6F"/>
                </a:solidFill>
              </a:rPr>
              <a:t>L sigmoid sinus: 24 mmHg</a:t>
            </a:r>
          </a:p>
          <a:p>
            <a:pPr lvl="1"/>
            <a:r>
              <a:rPr lang="en-US" altLang="en-US" sz="2000" dirty="0">
                <a:solidFill>
                  <a:srgbClr val="3B5B6F"/>
                </a:solidFill>
              </a:rPr>
              <a:t>L transverse/sigmoid sinus junction: 72mmHg</a:t>
            </a:r>
          </a:p>
          <a:p>
            <a:pPr marL="457200" lvl="1" indent="0">
              <a:buNone/>
            </a:pPr>
            <a:endParaRPr lang="en-US" altLang="en-US" sz="2000" dirty="0">
              <a:solidFill>
                <a:srgbClr val="3B5B6F"/>
              </a:solidFill>
            </a:endParaRPr>
          </a:p>
          <a:p>
            <a:pPr lvl="1"/>
            <a:r>
              <a:rPr lang="en-US" altLang="en-US" sz="2000" dirty="0">
                <a:solidFill>
                  <a:srgbClr val="3B5B6F"/>
                </a:solidFill>
              </a:rPr>
              <a:t>R sigmoid sinus: 28 mmHg</a:t>
            </a:r>
          </a:p>
          <a:p>
            <a:pPr lvl="1"/>
            <a:r>
              <a:rPr lang="en-US" altLang="en-US" sz="2000" dirty="0">
                <a:solidFill>
                  <a:srgbClr val="3B5B6F"/>
                </a:solidFill>
              </a:rPr>
              <a:t>R transverse/sigmoid sinus junction: 70mmHg</a:t>
            </a:r>
          </a:p>
          <a:p>
            <a:pPr lvl="1"/>
            <a:endParaRPr lang="en-US" altLang="en-US" sz="2000" dirty="0">
              <a:solidFill>
                <a:srgbClr val="3B5B6F"/>
              </a:solidFill>
            </a:endParaRPr>
          </a:p>
          <a:p>
            <a:pPr lvl="1"/>
            <a:r>
              <a:rPr lang="en-US" altLang="en-US" sz="2000" dirty="0">
                <a:solidFill>
                  <a:srgbClr val="3B5B6F"/>
                </a:solidFill>
              </a:rPr>
              <a:t>Normal values: 2-6 mmHg</a:t>
            </a:r>
          </a:p>
        </p:txBody>
      </p:sp>
      <p:sp>
        <p:nvSpPr>
          <p:cNvPr id="17412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en-US" altLang="en-US" sz="1400" b="0" dirty="0">
              <a:solidFill>
                <a:srgbClr val="B552C6"/>
              </a:solidFill>
              <a:latin typeface="Arial Black" panose="020B0A04020102020204" pitchFamily="34" charset="0"/>
            </a:endParaRPr>
          </a:p>
        </p:txBody>
      </p:sp>
      <p:sp>
        <p:nvSpPr>
          <p:cNvPr id="1741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01DC0668-2F25-40AB-A669-73EF12B0188D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35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7A24DD5-FDB8-4D53-964A-6617FBAD06E4}"/>
              </a:ext>
            </a:extLst>
          </p:cNvPr>
          <p:cNvSpPr txBox="1">
            <a:spLocks/>
          </p:cNvSpPr>
          <p:nvPr/>
        </p:nvSpPr>
        <p:spPr>
          <a:xfrm>
            <a:off x="2007831" y="5302694"/>
            <a:ext cx="8176337" cy="797788"/>
          </a:xfrm>
          <a:prstGeom prst="rect">
            <a:avLst/>
          </a:prstGeom>
          <a:solidFill>
            <a:schemeClr val="bg1"/>
          </a:solidFill>
          <a:ln>
            <a:solidFill>
              <a:srgbClr val="1F939A"/>
            </a:solidFill>
          </a:ln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3600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sz="4400" b="1" dirty="0">
                <a:latin typeface="Comic Sans MS" panose="030F0702030302020204" pitchFamily="66" charset="0"/>
              </a:rPr>
              <a:t>What do these findings imply, and what would you do next?</a:t>
            </a:r>
          </a:p>
        </p:txBody>
      </p:sp>
      <p:pic>
        <p:nvPicPr>
          <p:cNvPr id="4" name="Final1">
            <a:hlinkClick r:id="" action="ppaction://media"/>
            <a:extLst>
              <a:ext uri="{FF2B5EF4-FFF2-40B4-BE49-F238E27FC236}">
                <a16:creationId xmlns:a16="http://schemas.microsoft.com/office/drawing/2014/main" id="{B231EB85-B5D5-436E-8837-13A9ABD79C88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1682" y="1232601"/>
            <a:ext cx="6678646" cy="3814226"/>
          </a:xfrm>
          <a:prstGeom prst="rect">
            <a:avLst/>
          </a:prstGeom>
        </p:spPr>
      </p:pic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76527F1E-2B54-4546-AB74-71D42AC77695}"/>
              </a:ext>
            </a:extLst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44170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477"/>
    </mc:Choice>
    <mc:Fallback xmlns="">
      <p:transition spd="slow" advTm="374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" fill="hold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" fill="hold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" fill="hold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" fill="hold"/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" fill="hold"/>
                                        <p:tgtEl>
                                          <p:spTgt spid="17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417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4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4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 isNarration="1"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8139" objId="4"/>
        <p14:triggerEvt type="onClick" time="8140" objId="4"/>
        <p14:stopEvt time="37477" objId="4"/>
      </p14:showEvtLst>
    </p:ext>
  </p:extLs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4400" b="1" dirty="0">
                <a:solidFill>
                  <a:srgbClr val="3B5B6F"/>
                </a:solidFill>
              </a:rPr>
              <a:t>Hospital Course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67862" y="1447800"/>
            <a:ext cx="11225048" cy="4114800"/>
          </a:xfrm>
        </p:spPr>
        <p:txBody>
          <a:bodyPr>
            <a:normAutofit/>
          </a:bodyPr>
          <a:lstStyle/>
          <a:p>
            <a:pPr lvl="1"/>
            <a:r>
              <a:rPr lang="en-US" altLang="en-US" sz="2800" dirty="0">
                <a:solidFill>
                  <a:srgbClr val="3B5B6F"/>
                </a:solidFill>
              </a:rPr>
              <a:t>After few days of anticoagulation, a stent was placed from R mid transverse sinus to R sigmoid sinus, with confirmed reduction in pressure gradient</a:t>
            </a:r>
          </a:p>
        </p:txBody>
      </p:sp>
      <p:sp>
        <p:nvSpPr>
          <p:cNvPr id="17412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en-US" altLang="en-US" sz="1400" b="0" dirty="0">
              <a:solidFill>
                <a:srgbClr val="B552C6"/>
              </a:solidFill>
              <a:latin typeface="Arial Black" panose="020B0A04020102020204" pitchFamily="34" charset="0"/>
            </a:endParaRPr>
          </a:p>
        </p:txBody>
      </p:sp>
      <p:sp>
        <p:nvSpPr>
          <p:cNvPr id="1741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01DC0668-2F25-40AB-A669-73EF12B0188D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36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5" name="Audio 4">
            <a:hlinkClick r:id="" action="ppaction://media"/>
            <a:extLst>
              <a:ext uri="{FF2B5EF4-FFF2-40B4-BE49-F238E27FC236}">
                <a16:creationId xmlns:a16="http://schemas.microsoft.com/office/drawing/2014/main" id="{C7B484D6-711D-4A67-B047-C51120306CC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087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52"/>
    </mc:Choice>
    <mc:Fallback xmlns="">
      <p:transition spd="slow" advTm="126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4400" b="1" dirty="0">
                <a:solidFill>
                  <a:srgbClr val="3B5B6F"/>
                </a:solidFill>
              </a:rPr>
              <a:t>Post-stent Day #2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67862" y="1447800"/>
            <a:ext cx="11225048" cy="4114800"/>
          </a:xfrm>
        </p:spPr>
        <p:txBody>
          <a:bodyPr>
            <a:normAutofit/>
          </a:bodyPr>
          <a:lstStyle/>
          <a:p>
            <a:pPr lvl="1"/>
            <a:r>
              <a:rPr lang="en-US" altLang="en-US" sz="2800" dirty="0" err="1">
                <a:solidFill>
                  <a:srgbClr val="3B5B6F"/>
                </a:solidFill>
              </a:rPr>
              <a:t>Va</a:t>
            </a:r>
            <a:r>
              <a:rPr lang="en-US" altLang="en-US" sz="2800" dirty="0">
                <a:solidFill>
                  <a:srgbClr val="3B5B6F"/>
                </a:solidFill>
              </a:rPr>
              <a:t> OD: 20/40, OS: 20/100</a:t>
            </a:r>
          </a:p>
          <a:p>
            <a:pPr lvl="1"/>
            <a:r>
              <a:rPr lang="en-US" altLang="en-US" sz="2800" dirty="0">
                <a:solidFill>
                  <a:srgbClr val="3B5B6F"/>
                </a:solidFill>
              </a:rPr>
              <a:t>EOMs much improved, nearly full in all gazes </a:t>
            </a:r>
          </a:p>
          <a:p>
            <a:pPr lvl="1"/>
            <a:r>
              <a:rPr lang="en-US" altLang="en-US" sz="2800" dirty="0">
                <a:solidFill>
                  <a:srgbClr val="3B5B6F"/>
                </a:solidFill>
              </a:rPr>
              <a:t>No TVOs, pulsatile tinnitus, headaches </a:t>
            </a:r>
          </a:p>
          <a:p>
            <a:pPr lvl="1"/>
            <a:r>
              <a:rPr lang="en-US" altLang="en-US" sz="2800" dirty="0">
                <a:solidFill>
                  <a:srgbClr val="3B5B6F"/>
                </a:solidFill>
              </a:rPr>
              <a:t>Fundus improving with appearance of cups </a:t>
            </a:r>
          </a:p>
        </p:txBody>
      </p:sp>
      <p:sp>
        <p:nvSpPr>
          <p:cNvPr id="17412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en-US" altLang="en-US" sz="1400" b="0" dirty="0">
              <a:solidFill>
                <a:srgbClr val="B552C6"/>
              </a:solidFill>
              <a:latin typeface="Arial Black" panose="020B0A04020102020204" pitchFamily="34" charset="0"/>
            </a:endParaRPr>
          </a:p>
        </p:txBody>
      </p:sp>
      <p:sp>
        <p:nvSpPr>
          <p:cNvPr id="1741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01DC0668-2F25-40AB-A669-73EF12B0188D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37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05222763-D0C8-41D2-A345-FC0E41A3CED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75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95"/>
    </mc:Choice>
    <mc:Fallback xmlns="">
      <p:transition spd="slow" advTm="118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altLang="en-US" sz="4400" b="1" dirty="0">
                <a:solidFill>
                  <a:srgbClr val="3B5B6F"/>
                </a:solidFill>
              </a:rPr>
              <a:t>Pre vs Post stenting OD</a:t>
            </a:r>
          </a:p>
        </p:txBody>
      </p:sp>
      <p:sp>
        <p:nvSpPr>
          <p:cNvPr id="17412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en-US" altLang="en-US" sz="1400" b="0" dirty="0">
              <a:solidFill>
                <a:srgbClr val="B552C6"/>
              </a:solidFill>
              <a:latin typeface="Arial Black" panose="020B0A04020102020204" pitchFamily="34" charset="0"/>
            </a:endParaRPr>
          </a:p>
        </p:txBody>
      </p:sp>
      <p:sp>
        <p:nvSpPr>
          <p:cNvPr id="1741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01DC0668-2F25-40AB-A669-73EF12B0188D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38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BDC28B-6E35-4E1E-BE47-098A3D5956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668" y="2001681"/>
            <a:ext cx="5381625" cy="3638550"/>
          </a:xfrm>
          <a:prstGeom prst="rect">
            <a:avLst/>
          </a:prstGeom>
        </p:spPr>
      </p:pic>
      <p:pic>
        <p:nvPicPr>
          <p:cNvPr id="8" name="Content Placeholder 6">
            <a:extLst>
              <a:ext uri="{FF2B5EF4-FFF2-40B4-BE49-F238E27FC236}">
                <a16:creationId xmlns:a16="http://schemas.microsoft.com/office/drawing/2014/main" id="{815A7869-49DC-48ED-B96F-345D787FBF4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1809" y="1992156"/>
            <a:ext cx="5448300" cy="36480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93706D8-1EBD-478B-A849-9D638B3A05A5}"/>
              </a:ext>
            </a:extLst>
          </p:cNvPr>
          <p:cNvSpPr txBox="1"/>
          <p:nvPr/>
        </p:nvSpPr>
        <p:spPr>
          <a:xfrm>
            <a:off x="7942402" y="1452860"/>
            <a:ext cx="1867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B5B6F"/>
                </a:solidFill>
              </a:rPr>
              <a:t>7/30 Post-op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CE12272-B3A3-4B3E-8933-4E788C6C6614}"/>
              </a:ext>
            </a:extLst>
          </p:cNvPr>
          <p:cNvSpPr txBox="1"/>
          <p:nvPr/>
        </p:nvSpPr>
        <p:spPr>
          <a:xfrm>
            <a:off x="2171486" y="1447800"/>
            <a:ext cx="1867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B5B6F"/>
                </a:solidFill>
              </a:rPr>
              <a:t>7/27 Pre-op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49BAE87-091A-411A-A1A1-CE27105E5FFB}"/>
              </a:ext>
            </a:extLst>
          </p:cNvPr>
          <p:cNvCxnSpPr>
            <a:cxnSpLocks/>
          </p:cNvCxnSpPr>
          <p:nvPr/>
        </p:nvCxnSpPr>
        <p:spPr>
          <a:xfrm flipH="1" flipV="1">
            <a:off x="9809516" y="3987776"/>
            <a:ext cx="367354" cy="70524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7A0C305-FD71-44AD-913A-9C1C25BDD63F}"/>
              </a:ext>
            </a:extLst>
          </p:cNvPr>
          <p:cNvCxnSpPr>
            <a:cxnSpLocks/>
          </p:cNvCxnSpPr>
          <p:nvPr/>
        </p:nvCxnSpPr>
        <p:spPr>
          <a:xfrm flipH="1" flipV="1">
            <a:off x="4403683" y="4261218"/>
            <a:ext cx="175269" cy="86361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88199A7B-1BA8-4C38-A76A-4D47808D5B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018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654"/>
    </mc:Choice>
    <mc:Fallback xmlns="">
      <p:transition spd="slow" advTm="166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4400" b="1" dirty="0">
                <a:solidFill>
                  <a:srgbClr val="3B5B6F"/>
                </a:solidFill>
              </a:rPr>
              <a:t>HVF 24-2 Spot III</a:t>
            </a:r>
            <a:br>
              <a:rPr lang="en-US" altLang="en-US" sz="4400" b="1" dirty="0">
                <a:solidFill>
                  <a:srgbClr val="3B5B6F"/>
                </a:solidFill>
              </a:rPr>
            </a:br>
            <a:r>
              <a:rPr lang="en-US" altLang="en-US" sz="4400" b="1" dirty="0">
                <a:solidFill>
                  <a:srgbClr val="3B5B6F"/>
                </a:solidFill>
              </a:rPr>
              <a:t> Pre vs Post stenting OD</a:t>
            </a:r>
          </a:p>
        </p:txBody>
      </p:sp>
      <p:sp>
        <p:nvSpPr>
          <p:cNvPr id="17412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en-US" altLang="en-US" sz="1400" b="0" dirty="0">
              <a:solidFill>
                <a:srgbClr val="B552C6"/>
              </a:solidFill>
              <a:latin typeface="Arial Black" panose="020B0A04020102020204" pitchFamily="34" charset="0"/>
            </a:endParaRPr>
          </a:p>
        </p:txBody>
      </p:sp>
      <p:sp>
        <p:nvSpPr>
          <p:cNvPr id="1741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01DC0668-2F25-40AB-A669-73EF12B0188D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39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11" name="Picture 10" descr="A picture containing diagram&#10;&#10;Description automatically generated">
            <a:extLst>
              <a:ext uri="{FF2B5EF4-FFF2-40B4-BE49-F238E27FC236}">
                <a16:creationId xmlns:a16="http://schemas.microsoft.com/office/drawing/2014/main" id="{E2D5DB6E-06D3-4285-A070-F58EDF713D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663" y="1858939"/>
            <a:ext cx="5926337" cy="4086271"/>
          </a:xfrm>
          <a:prstGeom prst="rect">
            <a:avLst/>
          </a:prstGeom>
        </p:spPr>
      </p:pic>
      <p:pic>
        <p:nvPicPr>
          <p:cNvPr id="12" name="Content Placeholder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7B77B6C8-9F2A-4385-A87C-75DA3B632EB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161" y="1844675"/>
            <a:ext cx="5458587" cy="41148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DFF308D-52F0-4AFE-8223-CE3A26BCEC9C}"/>
              </a:ext>
            </a:extLst>
          </p:cNvPr>
          <p:cNvSpPr txBox="1"/>
          <p:nvPr/>
        </p:nvSpPr>
        <p:spPr>
          <a:xfrm>
            <a:off x="7677043" y="1447800"/>
            <a:ext cx="1867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B5B6F"/>
                </a:solidFill>
              </a:rPr>
              <a:t>7/30 Post-op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D0D3A4E-7AB7-4F9F-8FB8-8F61F6259CCE}"/>
              </a:ext>
            </a:extLst>
          </p:cNvPr>
          <p:cNvSpPr txBox="1"/>
          <p:nvPr/>
        </p:nvSpPr>
        <p:spPr>
          <a:xfrm>
            <a:off x="1799851" y="1466873"/>
            <a:ext cx="1867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B5B6F"/>
                </a:solidFill>
              </a:rPr>
              <a:t>7/28 Pre-op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E65D7CFD-8DB2-45AE-B0E1-A70B447D962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75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007"/>
    </mc:Choice>
    <mc:Fallback xmlns="">
      <p:transition spd="slow" advTm="140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04800"/>
            <a:ext cx="91440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4400" b="1" dirty="0">
                <a:solidFill>
                  <a:srgbClr val="3B5B6F"/>
                </a:solidFill>
              </a:rPr>
              <a:t>HVF </a:t>
            </a:r>
            <a:r>
              <a:rPr lang="en-US" altLang="en-US" sz="4400" dirty="0">
                <a:solidFill>
                  <a:srgbClr val="3B5B6F"/>
                </a:solidFill>
              </a:rPr>
              <a:t>24-2 Spot V</a:t>
            </a:r>
            <a:br>
              <a:rPr lang="en-US" altLang="en-US" sz="4400" b="1" dirty="0">
                <a:solidFill>
                  <a:srgbClr val="3B5B6F"/>
                </a:solidFill>
              </a:rPr>
            </a:br>
            <a:r>
              <a:rPr lang="en-US" altLang="en-US" sz="4400" b="1" dirty="0">
                <a:solidFill>
                  <a:srgbClr val="3B5B6F"/>
                </a:solidFill>
              </a:rPr>
              <a:t>Pre vs Post stenting OS</a:t>
            </a:r>
          </a:p>
        </p:txBody>
      </p:sp>
      <p:sp>
        <p:nvSpPr>
          <p:cNvPr id="17412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endParaRPr kumimoji="0" lang="en-US" altLang="en-US" sz="1400" b="0" dirty="0">
              <a:solidFill>
                <a:srgbClr val="B552C6"/>
              </a:solidFill>
              <a:latin typeface="Arial Black" panose="020B0A04020102020204" pitchFamily="34" charset="0"/>
            </a:endParaRPr>
          </a:p>
        </p:txBody>
      </p:sp>
      <p:sp>
        <p:nvSpPr>
          <p:cNvPr id="17413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01DC0668-2F25-40AB-A669-73EF12B0188D}" type="slidenum">
              <a:rPr kumimoji="0" lang="en-US" altLang="en-US" sz="1400" b="0">
                <a:solidFill>
                  <a:schemeClr val="tx2"/>
                </a:solidFill>
                <a:latin typeface="Arial Black" panose="020B0A04020102020204" pitchFamily="34" charset="0"/>
              </a:rPr>
              <a:pPr>
                <a:spcBef>
                  <a:spcPct val="50000"/>
                </a:spcBef>
                <a:buClrTx/>
                <a:buFontTx/>
                <a:buNone/>
              </a:pPr>
              <a:t>40</a:t>
            </a:fld>
            <a:endParaRPr kumimoji="0" lang="en-US" altLang="en-US" sz="1400" b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13" name="Picture 12" descr="Scatter chart&#10;&#10;Description automatically generated with low confidence">
            <a:extLst>
              <a:ext uri="{FF2B5EF4-FFF2-40B4-BE49-F238E27FC236}">
                <a16:creationId xmlns:a16="http://schemas.microsoft.com/office/drawing/2014/main" id="{0F77B1B1-0C2E-4748-8A9B-798A7E3359F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848"/>
          <a:stretch/>
        </p:blipFill>
        <p:spPr>
          <a:xfrm>
            <a:off x="2448154" y="1857105"/>
            <a:ext cx="3132393" cy="3613708"/>
          </a:xfrm>
          <a:prstGeom prst="rect">
            <a:avLst/>
          </a:prstGeom>
        </p:spPr>
      </p:pic>
      <p:pic>
        <p:nvPicPr>
          <p:cNvPr id="14" name="Content Placeholder 6" descr="Diagram&#10;&#10;Description automatically generated">
            <a:extLst>
              <a:ext uri="{FF2B5EF4-FFF2-40B4-BE49-F238E27FC236}">
                <a16:creationId xmlns:a16="http://schemas.microsoft.com/office/drawing/2014/main" id="{F09EED62-1C2C-4913-8064-BE111C34572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5555"/>
          <a:stretch/>
        </p:blipFill>
        <p:spPr>
          <a:xfrm>
            <a:off x="5995424" y="1857105"/>
            <a:ext cx="2906641" cy="361370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9F2B8BB-489B-4EC7-AE14-EB4D021F94C0}"/>
              </a:ext>
            </a:extLst>
          </p:cNvPr>
          <p:cNvSpPr txBox="1"/>
          <p:nvPr/>
        </p:nvSpPr>
        <p:spPr>
          <a:xfrm>
            <a:off x="3039758" y="1395440"/>
            <a:ext cx="1867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B5B6F"/>
                </a:solidFill>
              </a:rPr>
              <a:t>7/28 Pre-op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63CFCD-21D7-40BE-845E-F233528DFFA7}"/>
              </a:ext>
            </a:extLst>
          </p:cNvPr>
          <p:cNvSpPr txBox="1"/>
          <p:nvPr/>
        </p:nvSpPr>
        <p:spPr>
          <a:xfrm>
            <a:off x="6515188" y="1420517"/>
            <a:ext cx="18671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3B5B6F"/>
                </a:solidFill>
              </a:rPr>
              <a:t>7/30 Post-op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id="{873A07E6-6A10-432F-B637-D732D51F2C2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973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90"/>
    </mc:Choice>
    <mc:Fallback xmlns="">
      <p:transition spd="slow" advTm="104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3B5B6F"/>
                </a:solidFill>
              </a:rPr>
              <a:t>Final 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62878" y="1705055"/>
            <a:ext cx="9866243" cy="3820766"/>
          </a:xfrm>
        </p:spPr>
        <p:txBody>
          <a:bodyPr>
            <a:norm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4000" dirty="0">
              <a:solidFill>
                <a:srgbClr val="3B5B6F"/>
              </a:solidFill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rgbClr val="3B5B6F"/>
                </a:solidFill>
              </a:rPr>
              <a:t>Intracranial hypertension with ophthalmoplegia due to </a:t>
            </a:r>
            <a:r>
              <a:rPr lang="en-US" sz="4000" dirty="0" err="1">
                <a:solidFill>
                  <a:srgbClr val="3B5B6F"/>
                </a:solidFill>
              </a:rPr>
              <a:t>dural</a:t>
            </a:r>
            <a:r>
              <a:rPr lang="en-US" sz="4000" dirty="0">
                <a:solidFill>
                  <a:srgbClr val="3B5B6F"/>
                </a:solidFill>
              </a:rPr>
              <a:t> venous sinus stenosis 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44BEC131-EE1B-CD4E-9827-587773CA0F47}" type="slidenum">
              <a:rPr kumimoji="0" lang="en-US" altLang="en-US" sz="1400" b="0" smtClean="0">
                <a:solidFill>
                  <a:schemeClr val="tx2"/>
                </a:solidFill>
                <a:latin typeface="Arial Black" panose="020B0A04020102020204" pitchFamily="34" charset="0"/>
              </a:rPr>
              <a:t>41</a:t>
            </a:fld>
            <a:endParaRPr kumimoji="0" lang="en-US" altLang="en-US" sz="1400" b="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85405701-0250-41A9-8D28-AFEC3B0C767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11605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28"/>
    </mc:Choice>
    <mc:Fallback xmlns="">
      <p:transition spd="slow" advTm="205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3B5B6F"/>
                </a:solidFill>
              </a:rPr>
              <a:t>Ophthalmoplegia in </a:t>
            </a:r>
            <a:r>
              <a:rPr lang="en-US" dirty="0">
                <a:solidFill>
                  <a:srgbClr val="3B5B6F"/>
                </a:solidFill>
              </a:rPr>
              <a:t>ICP</a:t>
            </a:r>
            <a:endParaRPr lang="en-US" b="1" dirty="0">
              <a:solidFill>
                <a:srgbClr val="3B5B6F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44BEC131-EE1B-CD4E-9827-587773CA0F47}" type="slidenum">
              <a:rPr kumimoji="0" lang="en-US" altLang="en-US" sz="1400" b="0" smtClean="0">
                <a:solidFill>
                  <a:schemeClr val="tx2"/>
                </a:solidFill>
                <a:latin typeface="Arial Black" panose="020B0A04020102020204" pitchFamily="34" charset="0"/>
              </a:rPr>
              <a:t>42</a:t>
            </a:fld>
            <a:endParaRPr kumimoji="0" lang="en-US" altLang="en-US" sz="1400" b="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CBE8E5-E14C-4FEA-B0D4-A68C052D3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189" y="1685512"/>
            <a:ext cx="10388924" cy="3820766"/>
          </a:xfrm>
        </p:spPr>
        <p:txBody>
          <a:bodyPr/>
          <a:lstStyle/>
          <a:p>
            <a:r>
              <a:rPr lang="en-US" dirty="0">
                <a:solidFill>
                  <a:srgbClr val="3B5B6F"/>
                </a:solidFill>
              </a:rPr>
              <a:t>Ophthalmoplegia in the setting of elevated intracranial pressures without mass or inflammation has been previously documented</a:t>
            </a:r>
          </a:p>
          <a:p>
            <a:pPr lvl="1"/>
            <a:r>
              <a:rPr lang="en-US" dirty="0">
                <a:solidFill>
                  <a:srgbClr val="3B5B6F"/>
                </a:solidFill>
              </a:rPr>
              <a:t>6</a:t>
            </a:r>
            <a:r>
              <a:rPr lang="en-US" baseline="30000" dirty="0">
                <a:solidFill>
                  <a:srgbClr val="3B5B6F"/>
                </a:solidFill>
              </a:rPr>
              <a:t>th</a:t>
            </a:r>
            <a:r>
              <a:rPr lang="en-US" dirty="0">
                <a:solidFill>
                  <a:srgbClr val="3B5B6F"/>
                </a:solidFill>
              </a:rPr>
              <a:t> cranial nerve palsy has been most commonly implicated in the setting of increased ICP </a:t>
            </a:r>
          </a:p>
          <a:p>
            <a:pPr lvl="2"/>
            <a:r>
              <a:rPr lang="en-US" dirty="0">
                <a:solidFill>
                  <a:srgbClr val="3B5B6F"/>
                </a:solidFill>
              </a:rPr>
              <a:t>In pediatric population with IIH, Reid et al. reported approximately 12% develop 6</a:t>
            </a:r>
            <a:r>
              <a:rPr lang="en-US" baseline="30000" dirty="0">
                <a:solidFill>
                  <a:srgbClr val="3B5B6F"/>
                </a:solidFill>
              </a:rPr>
              <a:t>th</a:t>
            </a:r>
            <a:r>
              <a:rPr lang="en-US" dirty="0">
                <a:solidFill>
                  <a:srgbClr val="3B5B6F"/>
                </a:solidFill>
              </a:rPr>
              <a:t> nerve palsy</a:t>
            </a:r>
          </a:p>
          <a:p>
            <a:pPr lvl="2"/>
            <a:r>
              <a:rPr lang="en-US" dirty="0">
                <a:solidFill>
                  <a:srgbClr val="3B5B6F"/>
                </a:solidFill>
              </a:rPr>
              <a:t>In adults, Wall and George reported approximately 12% of patients with IIH developing 6</a:t>
            </a:r>
            <a:r>
              <a:rPr lang="en-US" baseline="30000" dirty="0">
                <a:solidFill>
                  <a:srgbClr val="3B5B6F"/>
                </a:solidFill>
              </a:rPr>
              <a:t>th</a:t>
            </a:r>
            <a:r>
              <a:rPr lang="en-US" dirty="0">
                <a:solidFill>
                  <a:srgbClr val="3B5B6F"/>
                </a:solidFill>
              </a:rPr>
              <a:t> nerve palsy </a:t>
            </a:r>
          </a:p>
          <a:p>
            <a:pPr lvl="2"/>
            <a:r>
              <a:rPr lang="en-US" dirty="0">
                <a:solidFill>
                  <a:srgbClr val="3B5B6F"/>
                </a:solidFill>
              </a:rPr>
              <a:t>Vertical gaze paresis and other cranial nerve palsies are uncommon 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6CB0B0D5-72FC-42FC-8E0D-A16FC4D494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725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300"/>
    </mc:Choice>
    <mc:Fallback xmlns="">
      <p:transition spd="slow" advTm="32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3B5B6F"/>
                </a:solidFill>
              </a:rPr>
              <a:t>Ophthalmoplegia in </a:t>
            </a:r>
            <a:r>
              <a:rPr lang="en-US" dirty="0">
                <a:solidFill>
                  <a:srgbClr val="3B5B6F"/>
                </a:solidFill>
              </a:rPr>
              <a:t>ICP</a:t>
            </a:r>
            <a:endParaRPr lang="en-US" b="1" dirty="0">
              <a:solidFill>
                <a:srgbClr val="3B5B6F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44BEC131-EE1B-CD4E-9827-587773CA0F47}" type="slidenum">
              <a:rPr kumimoji="0" lang="en-US" altLang="en-US" sz="1400" b="0" smtClean="0">
                <a:solidFill>
                  <a:schemeClr val="tx2"/>
                </a:solidFill>
                <a:latin typeface="Arial Black" panose="020B0A04020102020204" pitchFamily="34" charset="0"/>
              </a:rPr>
              <a:t>43</a:t>
            </a:fld>
            <a:endParaRPr kumimoji="0" lang="en-US" altLang="en-US" sz="1400" b="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CBE8E5-E14C-4FEA-B0D4-A68C052D3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189" y="1685512"/>
            <a:ext cx="10388924" cy="3820766"/>
          </a:xfrm>
        </p:spPr>
        <p:txBody>
          <a:bodyPr/>
          <a:lstStyle/>
          <a:p>
            <a:r>
              <a:rPr lang="en-US" dirty="0">
                <a:solidFill>
                  <a:srgbClr val="3B5B6F"/>
                </a:solidFill>
              </a:rPr>
              <a:t>Bruce et al. reported 2 cases of idiopathic intracranial hypertension (IIH)</a:t>
            </a:r>
          </a:p>
          <a:p>
            <a:pPr lvl="1"/>
            <a:r>
              <a:rPr lang="en-US" dirty="0">
                <a:solidFill>
                  <a:srgbClr val="3B5B6F"/>
                </a:solidFill>
              </a:rPr>
              <a:t>1</a:t>
            </a:r>
            <a:r>
              <a:rPr lang="en-US" baseline="30000" dirty="0">
                <a:solidFill>
                  <a:srgbClr val="3B5B6F"/>
                </a:solidFill>
              </a:rPr>
              <a:t>st</a:t>
            </a:r>
            <a:r>
              <a:rPr lang="en-US" dirty="0">
                <a:solidFill>
                  <a:srgbClr val="3B5B6F"/>
                </a:solidFill>
              </a:rPr>
              <a:t> patient with bilateral 6</a:t>
            </a:r>
            <a:r>
              <a:rPr lang="en-US" baseline="30000" dirty="0">
                <a:solidFill>
                  <a:srgbClr val="3B5B6F"/>
                </a:solidFill>
              </a:rPr>
              <a:t>th</a:t>
            </a:r>
            <a:r>
              <a:rPr lang="en-US" dirty="0">
                <a:solidFill>
                  <a:srgbClr val="3B5B6F"/>
                </a:solidFill>
              </a:rPr>
              <a:t> nerve palsies and partial 3</a:t>
            </a:r>
            <a:r>
              <a:rPr lang="en-US" baseline="30000" dirty="0">
                <a:solidFill>
                  <a:srgbClr val="3B5B6F"/>
                </a:solidFill>
              </a:rPr>
              <a:t>rd</a:t>
            </a:r>
            <a:r>
              <a:rPr lang="en-US" dirty="0">
                <a:solidFill>
                  <a:srgbClr val="3B5B6F"/>
                </a:solidFill>
              </a:rPr>
              <a:t> palsy</a:t>
            </a:r>
          </a:p>
          <a:p>
            <a:pPr lvl="2"/>
            <a:r>
              <a:rPr lang="en-US" dirty="0">
                <a:solidFill>
                  <a:srgbClr val="3B5B6F"/>
                </a:solidFill>
              </a:rPr>
              <a:t>Marked limitation of abduction, adduction and mild limitation of elevation </a:t>
            </a:r>
          </a:p>
          <a:p>
            <a:pPr lvl="1"/>
            <a:r>
              <a:rPr lang="en-US" dirty="0">
                <a:solidFill>
                  <a:srgbClr val="3B5B6F"/>
                </a:solidFill>
              </a:rPr>
              <a:t>2</a:t>
            </a:r>
            <a:r>
              <a:rPr lang="en-US" baseline="30000" dirty="0">
                <a:solidFill>
                  <a:srgbClr val="3B5B6F"/>
                </a:solidFill>
              </a:rPr>
              <a:t>nd</a:t>
            </a:r>
            <a:r>
              <a:rPr lang="en-US" dirty="0">
                <a:solidFill>
                  <a:srgbClr val="3B5B6F"/>
                </a:solidFill>
              </a:rPr>
              <a:t> patient with alternating skew deviation and nystagmus </a:t>
            </a:r>
          </a:p>
          <a:p>
            <a:r>
              <a:rPr lang="en-US" dirty="0">
                <a:solidFill>
                  <a:srgbClr val="3B5B6F"/>
                </a:solidFill>
              </a:rPr>
              <a:t>BOTH patients dramatically improved after CSF shunting procedure </a:t>
            </a:r>
          </a:p>
        </p:txBody>
      </p: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8C1B8A66-B384-4A9D-9E10-B3340019C29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18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404"/>
    </mc:Choice>
    <mc:Fallback xmlns="">
      <p:transition spd="slow" advTm="304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3B5B6F"/>
                </a:solidFill>
              </a:rPr>
              <a:t>Ophthalmoplegia in </a:t>
            </a:r>
            <a:r>
              <a:rPr lang="en-US" dirty="0">
                <a:solidFill>
                  <a:srgbClr val="3B5B6F"/>
                </a:solidFill>
              </a:rPr>
              <a:t>ICP</a:t>
            </a:r>
            <a:endParaRPr lang="en-US" b="1" dirty="0">
              <a:solidFill>
                <a:srgbClr val="3B5B6F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44BEC131-EE1B-CD4E-9827-587773CA0F47}" type="slidenum">
              <a:rPr kumimoji="0" lang="en-US" altLang="en-US" sz="1400" b="0" smtClean="0">
                <a:solidFill>
                  <a:schemeClr val="tx2"/>
                </a:solidFill>
                <a:latin typeface="Arial Black" panose="020B0A04020102020204" pitchFamily="34" charset="0"/>
              </a:rPr>
              <a:t>44</a:t>
            </a:fld>
            <a:endParaRPr kumimoji="0" lang="en-US" altLang="en-US" sz="1400" b="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CBE8E5-E14C-4FEA-B0D4-A68C052D3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189" y="1685512"/>
            <a:ext cx="10388924" cy="382076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3B5B6F"/>
                </a:solidFill>
              </a:rPr>
              <a:t>Frohman and Kupersmith also reported 2 patients with skew deviations with IIIH</a:t>
            </a:r>
          </a:p>
          <a:p>
            <a:pPr lvl="1"/>
            <a:r>
              <a:rPr lang="en-US" dirty="0">
                <a:solidFill>
                  <a:srgbClr val="3B5B6F"/>
                </a:solidFill>
              </a:rPr>
              <a:t>Previously skew deviation was thought to be a localizing sign of posterior fossa abnormalities </a:t>
            </a:r>
          </a:p>
          <a:p>
            <a:pPr lvl="1"/>
            <a:r>
              <a:rPr lang="en-US" dirty="0">
                <a:solidFill>
                  <a:srgbClr val="3B5B6F"/>
                </a:solidFill>
              </a:rPr>
              <a:t>Showed variety of falsely localizing signs in setting of increased ICP</a:t>
            </a:r>
          </a:p>
          <a:p>
            <a:pPr lvl="1"/>
            <a:r>
              <a:rPr lang="en-US" dirty="0">
                <a:solidFill>
                  <a:srgbClr val="3B5B6F"/>
                </a:solidFill>
              </a:rPr>
              <a:t>Patients’ ophthalmoplegia improved with LP 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EE00E54D-5F6B-4D3B-A199-030E764630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226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103"/>
    </mc:Choice>
    <mc:Fallback xmlns="">
      <p:transition spd="slow" advTm="341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3B5B6F"/>
                </a:solidFill>
              </a:rPr>
              <a:t>Ophthalmoplegia in </a:t>
            </a:r>
            <a:r>
              <a:rPr lang="en-US" dirty="0">
                <a:solidFill>
                  <a:srgbClr val="3B5B6F"/>
                </a:solidFill>
              </a:rPr>
              <a:t>ICP</a:t>
            </a:r>
            <a:endParaRPr lang="en-US" b="1" dirty="0">
              <a:solidFill>
                <a:srgbClr val="3B5B6F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44BEC131-EE1B-CD4E-9827-587773CA0F47}" type="slidenum">
              <a:rPr kumimoji="0" lang="en-US" altLang="en-US" sz="1400" b="0" smtClean="0">
                <a:solidFill>
                  <a:schemeClr val="tx2"/>
                </a:solidFill>
                <a:latin typeface="Arial Black" panose="020B0A04020102020204" pitchFamily="34" charset="0"/>
              </a:rPr>
              <a:t>45</a:t>
            </a:fld>
            <a:endParaRPr kumimoji="0" lang="en-US" altLang="en-US" sz="1400" b="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CBE8E5-E14C-4FEA-B0D4-A68C052D3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189" y="1685512"/>
            <a:ext cx="10388924" cy="4137064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3B5B6F"/>
                </a:solidFill>
              </a:rPr>
              <a:t>Exact mechanism is unknown </a:t>
            </a:r>
          </a:p>
          <a:p>
            <a:pPr lvl="1"/>
            <a:r>
              <a:rPr lang="en-US" dirty="0">
                <a:solidFill>
                  <a:srgbClr val="3B5B6F"/>
                </a:solidFill>
              </a:rPr>
              <a:t>Series by Friedman also describes patients with ophthalmoplegia in setting of high ICP &gt;30 cm/H20</a:t>
            </a:r>
          </a:p>
          <a:p>
            <a:pPr lvl="2"/>
            <a:r>
              <a:rPr lang="en-US" dirty="0">
                <a:solidFill>
                  <a:srgbClr val="3B5B6F"/>
                </a:solidFill>
              </a:rPr>
              <a:t>10/13 patients with pressures &gt;55 cm/H20</a:t>
            </a:r>
          </a:p>
          <a:p>
            <a:pPr lvl="2"/>
            <a:r>
              <a:rPr lang="en-US" dirty="0">
                <a:solidFill>
                  <a:srgbClr val="3B5B6F"/>
                </a:solidFill>
              </a:rPr>
              <a:t>3 patients with complete ophthalmoplegia </a:t>
            </a:r>
          </a:p>
          <a:p>
            <a:pPr lvl="2"/>
            <a:r>
              <a:rPr lang="en-US" dirty="0">
                <a:solidFill>
                  <a:srgbClr val="3B5B6F"/>
                </a:solidFill>
              </a:rPr>
              <a:t>3 patients with global </a:t>
            </a:r>
            <a:r>
              <a:rPr lang="en-US" dirty="0" err="1">
                <a:solidFill>
                  <a:srgbClr val="3B5B6F"/>
                </a:solidFill>
              </a:rPr>
              <a:t>ophthalmoparesis</a:t>
            </a:r>
            <a:endParaRPr lang="en-US" dirty="0">
              <a:solidFill>
                <a:srgbClr val="3B5B6F"/>
              </a:solidFill>
            </a:endParaRPr>
          </a:p>
          <a:p>
            <a:pPr lvl="2"/>
            <a:r>
              <a:rPr lang="en-US" dirty="0">
                <a:solidFill>
                  <a:srgbClr val="3B5B6F"/>
                </a:solidFill>
              </a:rPr>
              <a:t>6 patients with INO </a:t>
            </a:r>
          </a:p>
          <a:p>
            <a:pPr lvl="2"/>
            <a:r>
              <a:rPr lang="en-US" dirty="0">
                <a:solidFill>
                  <a:srgbClr val="3B5B6F"/>
                </a:solidFill>
              </a:rPr>
              <a:t>3 patients with vertical gaze palsies </a:t>
            </a:r>
          </a:p>
          <a:p>
            <a:pPr lvl="2"/>
            <a:r>
              <a:rPr lang="en-US" dirty="0">
                <a:solidFill>
                  <a:srgbClr val="3B5B6F"/>
                </a:solidFill>
              </a:rPr>
              <a:t>5 patients with abduction deficits </a:t>
            </a:r>
          </a:p>
          <a:p>
            <a:pPr lvl="1"/>
            <a:r>
              <a:rPr lang="en-US" dirty="0">
                <a:solidFill>
                  <a:srgbClr val="3B5B6F"/>
                </a:solidFill>
              </a:rPr>
              <a:t>Improvement with diversion of CSF suggests a direct relationship to intracranial pressure</a:t>
            </a:r>
          </a:p>
          <a:p>
            <a:pPr lvl="1"/>
            <a:r>
              <a:rPr lang="en-US" dirty="0">
                <a:solidFill>
                  <a:srgbClr val="3B5B6F"/>
                </a:solidFill>
              </a:rPr>
              <a:t>Postulated that increased intracranial pressure causes distortion or displacement of brainstem structures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15E8629F-13EA-4A67-91A9-B3E45CF3F8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470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107"/>
    </mc:Choice>
    <mc:Fallback xmlns="">
      <p:transition spd="slow" advTm="251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3B5B6F"/>
                </a:solidFill>
              </a:rPr>
              <a:t>Summary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Char char="•"/>
              <a:defRPr kumimoji="1" sz="32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hlink"/>
              </a:buClr>
              <a:buChar char="•"/>
              <a:defRPr kumimoji="1" sz="2800"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400"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tx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Char char="•"/>
              <a:defRPr kumimoji="1" sz="2000"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FontTx/>
              <a:buNone/>
            </a:pPr>
            <a:fld id="{44BEC131-EE1B-CD4E-9827-587773CA0F47}" type="slidenum">
              <a:rPr kumimoji="0" lang="en-US" altLang="en-US" sz="1400" b="0" smtClean="0">
                <a:solidFill>
                  <a:schemeClr val="tx2"/>
                </a:solidFill>
                <a:latin typeface="Arial Black" panose="020B0A04020102020204" pitchFamily="34" charset="0"/>
              </a:rPr>
              <a:t>46</a:t>
            </a:fld>
            <a:endParaRPr kumimoji="0" lang="en-US" altLang="en-US" sz="1400" b="0" dirty="0">
              <a:solidFill>
                <a:schemeClr val="tx2"/>
              </a:solidFill>
              <a:latin typeface="Arial Black" panose="020B0A04020102020204" pitchFamily="34" charset="0"/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CBE8E5-E14C-4FEA-B0D4-A68C052D30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189" y="1685512"/>
            <a:ext cx="10388924" cy="3820766"/>
          </a:xfrm>
        </p:spPr>
        <p:txBody>
          <a:bodyPr/>
          <a:lstStyle/>
          <a:p>
            <a:r>
              <a:rPr lang="en-US" dirty="0">
                <a:solidFill>
                  <a:srgbClr val="3B5B6F"/>
                </a:solidFill>
              </a:rPr>
              <a:t>Although only a sixth nerve palsy is accepted as consistent with IIH without need for further investigation, ICP can rarely present with a variety of ocular motility findings </a:t>
            </a:r>
          </a:p>
          <a:p>
            <a:r>
              <a:rPr lang="en-US" dirty="0">
                <a:solidFill>
                  <a:srgbClr val="3B5B6F"/>
                </a:solidFill>
              </a:rPr>
              <a:t>A broad differential diagnosis is necessary to properly evaluate and treat the underlying cause </a:t>
            </a:r>
          </a:p>
          <a:p>
            <a:r>
              <a:rPr lang="en-US" dirty="0">
                <a:solidFill>
                  <a:srgbClr val="3B5B6F"/>
                </a:solidFill>
              </a:rPr>
              <a:t>In many cases, treating the elevated ICP can drastically improve symptoms, including vision and ophthalmoplegia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id="{687B81C3-692B-B3F0-13E7-53F6D7A344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85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246"/>
    </mc:Choice>
    <mc:Fallback xmlns="">
      <p:transition spd="slow" advTm="272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728EC2-BC7C-4911-91A1-960530A8C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0B17FB-8878-4704-AA01-C8D824EE0F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2800" dirty="0">
                <a:cs typeface="Arial" panose="020B0604020202020204" pitchFamily="34" charset="0"/>
              </a:rPr>
              <a:t>Beau B. Bruce, Nancy J. Newman, Valérie </a:t>
            </a:r>
            <a:r>
              <a:rPr lang="en-US" sz="2800" dirty="0" err="1">
                <a:cs typeface="Arial" panose="020B0604020202020204" pitchFamily="34" charset="0"/>
              </a:rPr>
              <a:t>Biousse</a:t>
            </a:r>
            <a:r>
              <a:rPr lang="en-US" sz="2800" dirty="0">
                <a:cs typeface="Arial" panose="020B0604020202020204" pitchFamily="34" charset="0"/>
              </a:rPr>
              <a:t>. </a:t>
            </a:r>
            <a:r>
              <a:rPr lang="en-US" sz="2800" dirty="0" err="1">
                <a:cs typeface="Arial" panose="020B0604020202020204" pitchFamily="34" charset="0"/>
              </a:rPr>
              <a:t>Ophthalmoparesis</a:t>
            </a:r>
            <a:r>
              <a:rPr lang="en-US" sz="2800" dirty="0">
                <a:cs typeface="Arial" panose="020B0604020202020204" pitchFamily="34" charset="0"/>
              </a:rPr>
              <a:t> in Idiopathic Intracranial Hypertension. American Journal of Ophthalmology, Volume 142, Issue 5, 2006, </a:t>
            </a:r>
            <a:r>
              <a:rPr lang="en-US" sz="2800">
                <a:cs typeface="Arial" panose="020B0604020202020204" pitchFamily="34" charset="0"/>
              </a:rPr>
              <a:t>Pages 878-880</a:t>
            </a:r>
            <a:endParaRPr lang="en-US" sz="2800" dirty="0">
              <a:cs typeface="Arial" panose="020B0604020202020204" pitchFamily="34" charset="0"/>
            </a:endParaRPr>
          </a:p>
          <a:p>
            <a:r>
              <a:rPr lang="en-US" sz="2800" dirty="0">
                <a:cs typeface="Arial" panose="020B0604020202020204" pitchFamily="34" charset="0"/>
              </a:rPr>
              <a:t>Frohman LP, </a:t>
            </a:r>
            <a:r>
              <a:rPr lang="en-US" sz="2800" dirty="0" err="1">
                <a:cs typeface="Arial" panose="020B0604020202020204" pitchFamily="34" charset="0"/>
              </a:rPr>
              <a:t>Kupersmith</a:t>
            </a:r>
            <a:r>
              <a:rPr lang="en-US" sz="2800" dirty="0">
                <a:cs typeface="Arial" panose="020B0604020202020204" pitchFamily="34" charset="0"/>
              </a:rPr>
              <a:t> MJ. Reversible vertical ocular deviations associated with raised intracranial pressure. Journal of Clinic Neuro-ophthalmology. 5(3):158-63, 1985 Sept.</a:t>
            </a:r>
          </a:p>
          <a:p>
            <a:r>
              <a:rPr lang="en-US" sz="2800" dirty="0">
                <a:cs typeface="Arial" panose="020B0604020202020204" pitchFamily="34" charset="0"/>
              </a:rPr>
              <a:t>Friedman DI, Forman S, Levi et al. Unusual ocular motility disturbances with increased intracranial pressure. Neurology, 50 (1998). Pp. 1893-1896.</a:t>
            </a:r>
          </a:p>
          <a:p>
            <a:r>
              <a:rPr lang="en-US" b="0" i="0" dirty="0">
                <a:effectLst/>
                <a:cs typeface="Arial" panose="020B0604020202020204" pitchFamily="34" charset="0"/>
              </a:rPr>
              <a:t>Reid JE, Reem RE, Aylward SC, Rogers DL. Sixth Nerve Palsy in </a:t>
            </a:r>
            <a:r>
              <a:rPr lang="en-US" b="0" i="0" dirty="0" err="1">
                <a:effectLst/>
                <a:cs typeface="Arial" panose="020B0604020202020204" pitchFamily="34" charset="0"/>
              </a:rPr>
              <a:t>Paediatric</a:t>
            </a:r>
            <a:r>
              <a:rPr lang="en-US" b="0" i="0" dirty="0">
                <a:effectLst/>
                <a:cs typeface="Arial" panose="020B0604020202020204" pitchFamily="34" charset="0"/>
              </a:rPr>
              <a:t> Intracranial Hypertension. </a:t>
            </a:r>
            <a:r>
              <a:rPr lang="en-US" b="0" i="1" dirty="0" err="1">
                <a:effectLst/>
                <a:cs typeface="Arial" panose="020B0604020202020204" pitchFamily="34" charset="0"/>
              </a:rPr>
              <a:t>Neuroophthalmology</a:t>
            </a:r>
            <a:r>
              <a:rPr lang="en-US" b="0" i="0" dirty="0">
                <a:effectLst/>
                <a:cs typeface="Arial" panose="020B0604020202020204" pitchFamily="34" charset="0"/>
              </a:rPr>
              <a:t>. 2016;40(1):23-27. Published 2016 Jan 30. doi:10.3109/01658107.2015.1117498</a:t>
            </a:r>
          </a:p>
          <a:p>
            <a:r>
              <a:rPr lang="en-US" b="0" i="0" dirty="0">
                <a:effectLst/>
                <a:cs typeface="Arial" panose="020B0604020202020204" pitchFamily="34" charset="0"/>
              </a:rPr>
              <a:t>Wall M, George D. Idiopathic intracranial hypertension. A prospective study of 50 patients. Brain. 1991 Feb;114 ( Pt 1A):155-80. PMID: 1998880.</a:t>
            </a:r>
            <a:r>
              <a:rPr lang="en-US" sz="2800" dirty="0">
                <a:cs typeface="Arial" panose="020B0604020202020204" pitchFamily="34" charset="0"/>
              </a:rPr>
              <a:t> </a:t>
            </a:r>
          </a:p>
          <a:p>
            <a:endParaRPr lang="en-US" dirty="0">
              <a:cs typeface="Arial" panose="020B0604020202020204" pitchFamily="34" charset="0"/>
            </a:endParaRPr>
          </a:p>
          <a:p>
            <a:endParaRPr lang="en-US" sz="2800" dirty="0">
              <a:cs typeface="Arial" panose="020B0604020202020204" pitchFamily="34" charset="0"/>
            </a:endParaRPr>
          </a:p>
          <a:p>
            <a:endParaRPr lang="en-US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67305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9|1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3|60.9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4|6.6|8.3|6.7|1|10.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2|1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5|1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8.8|4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|3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2|1.1|1.4|1.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B406ACBDCA5642AD7DA0405E184CB7" ma:contentTypeVersion="1" ma:contentTypeDescription="Create a new document." ma:contentTypeScope="" ma:versionID="a6afa5656477947cae8adb8454316338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ded79842d4747cc85621c7c303666abe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ED2F5AF2-39A5-4F06-B2FF-A2EA519CE22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950CF1F-2E04-4925-A954-01C9E11EB6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9DEA766-1405-40B1-89B8-168562934412}">
  <ds:schemaRefs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microsoft.com/sharepoint/v3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6691</TotalTime>
  <Words>1611</Words>
  <Application>Microsoft Office PowerPoint</Application>
  <PresentationFormat>Widescreen</PresentationFormat>
  <Paragraphs>301</Paragraphs>
  <Slides>47</Slides>
  <Notes>46</Notes>
  <HiddenSlides>0</HiddenSlides>
  <MMClips>47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53" baseType="lpstr">
      <vt:lpstr>Arial</vt:lpstr>
      <vt:lpstr>Arial Black</vt:lpstr>
      <vt:lpstr>Calibri</vt:lpstr>
      <vt:lpstr>Calibri Light</vt:lpstr>
      <vt:lpstr>Comic Sans MS</vt:lpstr>
      <vt:lpstr>Office Theme</vt:lpstr>
      <vt:lpstr>Ophthalmoplegia in Patient with Papilledema</vt:lpstr>
      <vt:lpstr>17-Year-Old Female with Diplopia and Blurry Vision</vt:lpstr>
      <vt:lpstr>17-Year-Old Female with Diplopia and Blurry Vision</vt:lpstr>
      <vt:lpstr>17-Year-Old Female with Diplopia and Blurry Vision</vt:lpstr>
      <vt:lpstr>17-Year-Old Female with Diplopia and Blurry Vision</vt:lpstr>
      <vt:lpstr>17-Year-Old Female with Diplopia and Blurry Vision</vt:lpstr>
      <vt:lpstr>17-Year-Old Female with Diplopia and Blurry Vision</vt:lpstr>
      <vt:lpstr>Exam</vt:lpstr>
      <vt:lpstr>Exam</vt:lpstr>
      <vt:lpstr>Exam</vt:lpstr>
      <vt:lpstr>Exam</vt:lpstr>
      <vt:lpstr>Exam</vt:lpstr>
      <vt:lpstr>Fundus Exam</vt:lpstr>
      <vt:lpstr>Ready to diagnose?</vt:lpstr>
      <vt:lpstr>OCT Nerve  </vt:lpstr>
      <vt:lpstr>Visual Field…?  </vt:lpstr>
      <vt:lpstr>17-Year-Old Female with Diplopia and Blurry Vision</vt:lpstr>
      <vt:lpstr>Intracranial mass?</vt:lpstr>
      <vt:lpstr>Miller-Fisher variant GBS?</vt:lpstr>
      <vt:lpstr>Cavernous sinus pathology?</vt:lpstr>
      <vt:lpstr>Dural venous sinus thrombosis/stenosis?</vt:lpstr>
      <vt:lpstr>Meningitis?</vt:lpstr>
      <vt:lpstr>Idiopathic intracranial hypertension?</vt:lpstr>
      <vt:lpstr>MRI Orbit/Brain</vt:lpstr>
      <vt:lpstr>MRI Orbit/Brain</vt:lpstr>
      <vt:lpstr>MRV Brain</vt:lpstr>
      <vt:lpstr>MRI/MRV Impressions</vt:lpstr>
      <vt:lpstr>PowerPoint Presentation</vt:lpstr>
      <vt:lpstr>Lumbar puncture</vt:lpstr>
      <vt:lpstr>Gq1b antibodies</vt:lpstr>
      <vt:lpstr>Hospital Course</vt:lpstr>
      <vt:lpstr>Post-operative Fundus Photos</vt:lpstr>
      <vt:lpstr>Pre vs Post-operative Left eye</vt:lpstr>
      <vt:lpstr>Pre vs Post-operative OCT Nerve, OS</vt:lpstr>
      <vt:lpstr>Cerebral angiogram with manometry</vt:lpstr>
      <vt:lpstr>Hospital Course</vt:lpstr>
      <vt:lpstr>Post-stent Day #2</vt:lpstr>
      <vt:lpstr>Pre vs Post stenting OD</vt:lpstr>
      <vt:lpstr>HVF 24-2 Spot III  Pre vs Post stenting OD</vt:lpstr>
      <vt:lpstr>HVF 24-2 Spot V Pre vs Post stenting OS</vt:lpstr>
      <vt:lpstr>Final Diagnosis</vt:lpstr>
      <vt:lpstr>Ophthalmoplegia in ICP</vt:lpstr>
      <vt:lpstr>Ophthalmoplegia in ICP</vt:lpstr>
      <vt:lpstr>Ophthalmoplegia in ICP</vt:lpstr>
      <vt:lpstr>Ophthalmoplegia in ICP</vt:lpstr>
      <vt:lpstr>Summary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Fortin</dc:creator>
  <cp:lastModifiedBy>Eric Hwang</cp:lastModifiedBy>
  <cp:revision>180</cp:revision>
  <dcterms:created xsi:type="dcterms:W3CDTF">2020-07-23T19:54:38Z</dcterms:created>
  <dcterms:modified xsi:type="dcterms:W3CDTF">2022-06-12T16:30:36Z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0x0101001BB406ACBDCA5642AD7DA0405E184CB7</vt:lpwstr>
  </property>
</Properties>
</file>