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6"/>
  </p:notesMasterIdLst>
  <p:sldIdLst>
    <p:sldId id="256" r:id="rId5"/>
    <p:sldId id="257" r:id="rId6"/>
    <p:sldId id="259" r:id="rId7"/>
    <p:sldId id="260" r:id="rId8"/>
    <p:sldId id="286" r:id="rId9"/>
    <p:sldId id="275" r:id="rId10"/>
    <p:sldId id="276" r:id="rId11"/>
    <p:sldId id="269" r:id="rId12"/>
    <p:sldId id="284" r:id="rId13"/>
    <p:sldId id="285" r:id="rId14"/>
    <p:sldId id="258" r:id="rId15"/>
    <p:sldId id="277" r:id="rId16"/>
    <p:sldId id="278" r:id="rId17"/>
    <p:sldId id="270" r:id="rId18"/>
    <p:sldId id="279" r:id="rId19"/>
    <p:sldId id="280" r:id="rId20"/>
    <p:sldId id="273" r:id="rId21"/>
    <p:sldId id="265" r:id="rId22"/>
    <p:sldId id="281" r:id="rId23"/>
    <p:sldId id="266" r:id="rId24"/>
    <p:sldId id="26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ohman, Larry" initials="FL" lastIdx="13" clrIdx="0">
    <p:extLst>
      <p:ext uri="{19B8F6BF-5375-455C-9EA6-DF929625EA0E}">
        <p15:presenceInfo xmlns:p15="http://schemas.microsoft.com/office/powerpoint/2012/main" userId="S-1-5-21-789336058-1965331169-725345543-34255" providerId="AD"/>
      </p:ext>
    </p:extLst>
  </p:cmAuthor>
  <p:cmAuthor id="2" name="Subahari Raviskanthan" initials="SR" lastIdx="1" clrIdx="1">
    <p:extLst>
      <p:ext uri="{19B8F6BF-5375-455C-9EA6-DF929625EA0E}">
        <p15:presenceInfo xmlns:p15="http://schemas.microsoft.com/office/powerpoint/2012/main" userId="8fede450de0fc40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54" autoAdjust="0"/>
    <p:restoredTop sz="78717" autoAdjust="0"/>
  </p:normalViewPr>
  <p:slideViewPr>
    <p:cSldViewPr snapToGrid="0">
      <p:cViewPr varScale="1">
        <p:scale>
          <a:sx n="52" d="100"/>
          <a:sy n="52" d="100"/>
        </p:scale>
        <p:origin x="2400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18" d="100"/>
          <a:sy n="118" d="100"/>
        </p:scale>
        <p:origin x="3168" y="-93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DFE41-01B7-40B3-905A-B725034D6DEC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D5BA9-0F52-4605-9E69-C49E005FB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77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73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8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01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21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36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88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378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98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30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44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28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43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22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76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07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39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74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95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92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1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80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1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80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5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7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71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0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1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9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2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8/12/2022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7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71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hyperlink" Target="https://doi.org/10.1111/j.1600-0420.2005.00448.x" TargetMode="External"/><Relationship Id="rId5" Type="http://schemas.openxmlformats.org/officeDocument/2006/relationships/hyperlink" Target="https://eyewiki.aao.org/Autosomal_Dominant_Optic_Atrophy" TargetMode="Externa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05C24-9B46-4BB5-AD5A-BE23959187E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50949" y="745636"/>
            <a:ext cx="12192000" cy="2822575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Unexplained Bilateral Optic Atrophy for Decades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705E8-72B5-42DF-8F30-14207C4D534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4019550"/>
            <a:ext cx="12090103" cy="18303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dirty="0" err="1"/>
              <a:t>Chaow</a:t>
            </a:r>
            <a:r>
              <a:rPr lang="en-US" sz="3600" dirty="0"/>
              <a:t> </a:t>
            </a:r>
            <a:r>
              <a:rPr lang="en-US" sz="3600" dirty="0" err="1"/>
              <a:t>Charoenkijkajorn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MBBS, Houston Methodist Hospital</a:t>
            </a:r>
          </a:p>
          <a:p>
            <a:pPr marL="0" indent="0" algn="ctr">
              <a:buNone/>
            </a:pP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Junsang</a:t>
            </a: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 Cho, University of Missouri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Andrew G. Lee MD, Houston Methodist Hospital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4CBFFBD-E78E-3146-A151-D16D0A840B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0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16"/>
    </mc:Choice>
    <mc:Fallback xmlns="">
      <p:transition spd="slow" advTm="16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0EB50-C661-4581-A8C2-B8700EB9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69-year-old woman with chronic vision loss 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291BE-1E03-434C-BD72-1BA7AACE6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2109768"/>
            <a:ext cx="9866243" cy="3820766"/>
          </a:xfrm>
        </p:spPr>
        <p:txBody>
          <a:bodyPr>
            <a:normAutofit/>
          </a:bodyPr>
          <a:lstStyle/>
          <a:p>
            <a:r>
              <a:rPr lang="en-US" sz="2800" dirty="0"/>
              <a:t>Presents to Neuro-Ophthalmology clinic</a:t>
            </a:r>
          </a:p>
          <a:p>
            <a:r>
              <a:rPr lang="en-US" sz="2800" dirty="0"/>
              <a:t>CC: recent worsening of blurry vision</a:t>
            </a:r>
          </a:p>
          <a:p>
            <a:r>
              <a:rPr lang="en-US" dirty="0"/>
              <a:t>W</a:t>
            </a:r>
            <a:r>
              <a:rPr lang="en-US" sz="2800" dirty="0"/>
              <a:t>orsening of vision bilaterally over 25</a:t>
            </a:r>
            <a:r>
              <a:rPr lang="en-US" dirty="0"/>
              <a:t>-30</a:t>
            </a:r>
            <a:r>
              <a:rPr lang="en-US" sz="2800" dirty="0"/>
              <a:t> years then stable until this visit</a:t>
            </a:r>
          </a:p>
        </p:txBody>
      </p:sp>
      <p:pic>
        <p:nvPicPr>
          <p:cNvPr id="4" name="Audio Recording Jan 20, 2022 at 12:35:55 PM" descr="Audio Recording Jan 20, 2022 at 12:35:55 PM">
            <a:hlinkClick r:id="" action="ppaction://media"/>
            <a:extLst>
              <a:ext uri="{FF2B5EF4-FFF2-40B4-BE49-F238E27FC236}">
                <a16:creationId xmlns:a16="http://schemas.microsoft.com/office/drawing/2014/main" id="{D2FD65F8-60D5-2440-A1C9-70BD392239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1616" y="59432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9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19"/>
    </mc:Choice>
    <mc:Fallback xmlns="">
      <p:transition spd="slow" advTm="14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DBE09-342B-4817-B1F0-B9B869895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69-Year-Old woman with chronic vision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165CF-E7D1-4445-9D90-FC5CF27DD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2151948"/>
            <a:ext cx="9866243" cy="4147252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40-year history of blurry vision and vision loss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Started wearing bifocals since 1</a:t>
            </a:r>
            <a:r>
              <a:rPr lang="en-US" baseline="30000" dirty="0"/>
              <a:t>st</a:t>
            </a:r>
            <a:r>
              <a:rPr lang="en-US" dirty="0"/>
              <a:t> grade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Initially evaluated by Neurology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No evidence of MS or other autoimmune conditions then and now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Evaluated for vascular migraines in the 1970s</a:t>
            </a:r>
            <a:endParaRPr lang="en-US" sz="2400" dirty="0"/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Migraines started to improve without medication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POH: Prior Laser Peripheral Iridotomy (LPI) for narrow angles OU</a:t>
            </a:r>
          </a:p>
        </p:txBody>
      </p:sp>
      <p:pic>
        <p:nvPicPr>
          <p:cNvPr id="6" name="Audio Recording Jul 24, 2022 at 7:48:47 PM" descr="Audio Recording Jul 24, 2022 at 7:48:47 PM">
            <a:hlinkClick r:id="" action="ppaction://media"/>
            <a:extLst>
              <a:ext uri="{FF2B5EF4-FFF2-40B4-BE49-F238E27FC236}">
                <a16:creationId xmlns:a16="http://schemas.microsoft.com/office/drawing/2014/main" id="{0AB69979-F48C-3DE1-E230-42166C7A94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5486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3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12"/>
    </mc:Choice>
    <mc:Fallback xmlns="">
      <p:transition spd="slow" advTm="56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1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B44B-2446-40C6-8494-588A1383A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Neuro-ophthalmic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2F063-06FB-4242-AC6A-9C2EAD4A8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Neurologic exam: normal</a:t>
            </a:r>
          </a:p>
          <a:p>
            <a:pPr marL="0" indent="0">
              <a:buNone/>
            </a:pPr>
            <a:r>
              <a:rPr lang="en-US" sz="2400" dirty="0"/>
              <a:t>Ophthalmologic exam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Visual Acuity:  </a:t>
            </a:r>
            <a:r>
              <a:rPr lang="en-US" dirty="0"/>
              <a:t>20/250 OD, 20/200 OS</a:t>
            </a:r>
            <a:r>
              <a:rPr lang="en-US" sz="2400" dirty="0"/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Pupil: sluggishly reactive but no RAPD OU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External Examination: normal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Slit Lamp Examination: mild nuclear cataract and superior patent peripheral iridotomy OU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Fundus Examination: Pale discs OU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Color plates: 0/14, 1/14</a:t>
            </a:r>
          </a:p>
        </p:txBody>
      </p:sp>
      <p:pic>
        <p:nvPicPr>
          <p:cNvPr id="4" name="Audio Recording Jun 6, 2022 at 8:51:29 AM" descr="Audio Recording Jun 6, 2022 at 8:51:29 AM">
            <a:hlinkClick r:id="" action="ppaction://media"/>
            <a:extLst>
              <a:ext uri="{FF2B5EF4-FFF2-40B4-BE49-F238E27FC236}">
                <a16:creationId xmlns:a16="http://schemas.microsoft.com/office/drawing/2014/main" id="{9057A6E8-D865-FB18-CCC6-2561B7BA59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6800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9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92"/>
    </mc:Choice>
    <mc:Fallback xmlns="">
      <p:transition spd="slow" advTm="46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725D-C3F9-274D-AB25-E07DABA7E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Fields</a:t>
            </a:r>
          </a:p>
        </p:txBody>
      </p:sp>
      <p:pic>
        <p:nvPicPr>
          <p:cNvPr id="5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D7B23B29-ACE6-7A4C-935B-E9328ABFA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626" y="1861343"/>
            <a:ext cx="3954389" cy="3150106"/>
          </a:xfrm>
        </p:spPr>
      </p:pic>
      <p:pic>
        <p:nvPicPr>
          <p:cNvPr id="7" name="Picture 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66919424-41E7-3A48-BAA1-A8C45FFC37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451" y="1861343"/>
            <a:ext cx="3954388" cy="31353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593D03-0F74-2EA5-4048-A132E081A819}"/>
              </a:ext>
            </a:extLst>
          </p:cNvPr>
          <p:cNvSpPr txBox="1"/>
          <p:nvPr/>
        </p:nvSpPr>
        <p:spPr>
          <a:xfrm>
            <a:off x="1577787" y="1990165"/>
            <a:ext cx="519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E5306F-89B6-3DBE-4902-F6559FCFD847}"/>
              </a:ext>
            </a:extLst>
          </p:cNvPr>
          <p:cNvSpPr txBox="1"/>
          <p:nvPr/>
        </p:nvSpPr>
        <p:spPr>
          <a:xfrm>
            <a:off x="10317131" y="1990165"/>
            <a:ext cx="519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OD</a:t>
            </a:r>
          </a:p>
        </p:txBody>
      </p:sp>
      <p:pic>
        <p:nvPicPr>
          <p:cNvPr id="6" name="Audio Recording Jul 24, 2022 at 7:52:58 PM" descr="Audio Recording Jul 24, 2022 at 7:52:58 PM">
            <a:hlinkClick r:id="" action="ppaction://media"/>
            <a:extLst>
              <a:ext uri="{FF2B5EF4-FFF2-40B4-BE49-F238E27FC236}">
                <a16:creationId xmlns:a16="http://schemas.microsoft.com/office/drawing/2014/main" id="{80DF1751-B22A-DA3A-AC28-590C1C05C2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47400" y="58217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8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980E2-28A3-3149-9C8E-43E6C5EEE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Spectral-domain optical coherence tomography (SD-OCT) B-scan </a:t>
            </a:r>
          </a:p>
        </p:txBody>
      </p:sp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7880C45-7AEE-6449-8770-B4B910993A7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124200" y="1791970"/>
            <a:ext cx="5943600" cy="4700905"/>
          </a:xfrm>
          <a:prstGeom prst="rect">
            <a:avLst/>
          </a:prstGeom>
        </p:spPr>
      </p:pic>
      <p:pic>
        <p:nvPicPr>
          <p:cNvPr id="3" name="Audio Recording Jan 20, 2022 at 12:47:06 PM" descr="Audio Recording Jan 20, 2022 at 12:47:06 PM">
            <a:hlinkClick r:id="" action="ppaction://media"/>
            <a:extLst>
              <a:ext uri="{FF2B5EF4-FFF2-40B4-BE49-F238E27FC236}">
                <a16:creationId xmlns:a16="http://schemas.microsoft.com/office/drawing/2014/main" id="{C8B527AF-7F49-3145-9498-B9D9DE6BBC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91392" y="5875528"/>
            <a:ext cx="812800" cy="81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237716-D8F1-6306-0CC7-686F567A16E3}"/>
              </a:ext>
            </a:extLst>
          </p:cNvPr>
          <p:cNvSpPr txBox="1"/>
          <p:nvPr/>
        </p:nvSpPr>
        <p:spPr>
          <a:xfrm>
            <a:off x="3432747" y="2113613"/>
            <a:ext cx="539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F481C3-69B0-73F2-DE25-1F794EE26E17}"/>
              </a:ext>
            </a:extLst>
          </p:cNvPr>
          <p:cNvSpPr txBox="1"/>
          <p:nvPr/>
        </p:nvSpPr>
        <p:spPr>
          <a:xfrm>
            <a:off x="3432746" y="4375056"/>
            <a:ext cx="539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FA898BA-3EB5-18D3-06FA-8DE11D5A7316}"/>
              </a:ext>
            </a:extLst>
          </p:cNvPr>
          <p:cNvCxnSpPr/>
          <p:nvPr/>
        </p:nvCxnSpPr>
        <p:spPr>
          <a:xfrm flipH="1">
            <a:off x="6827108" y="2310714"/>
            <a:ext cx="494270" cy="11121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548FCA-9796-2D3D-E340-B0F3E8A5E32A}"/>
              </a:ext>
            </a:extLst>
          </p:cNvPr>
          <p:cNvCxnSpPr/>
          <p:nvPr/>
        </p:nvCxnSpPr>
        <p:spPr>
          <a:xfrm flipH="1">
            <a:off x="7074243" y="2467601"/>
            <a:ext cx="494270" cy="11121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BF15B7-2668-278F-549B-CF0CDBC02F3A}"/>
              </a:ext>
            </a:extLst>
          </p:cNvPr>
          <p:cNvCxnSpPr/>
          <p:nvPr/>
        </p:nvCxnSpPr>
        <p:spPr>
          <a:xfrm flipH="1">
            <a:off x="7697066" y="4998893"/>
            <a:ext cx="494270" cy="11121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3151516-2816-A59E-4C61-42868875217D}"/>
              </a:ext>
            </a:extLst>
          </p:cNvPr>
          <p:cNvCxnSpPr/>
          <p:nvPr/>
        </p:nvCxnSpPr>
        <p:spPr>
          <a:xfrm flipH="1">
            <a:off x="8207704" y="5030869"/>
            <a:ext cx="494270" cy="11121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44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8"/>
    </mc:Choice>
    <mc:Fallback xmlns="">
      <p:transition spd="slow" advTm="120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1285D-BBBF-BB42-A9D4-8BFFC2689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SD-OCT peripapillary retinal nerve fiber layer (</a:t>
            </a:r>
            <a:r>
              <a:rPr lang="en-US" dirty="0" err="1"/>
              <a:t>pRNFL</a:t>
            </a:r>
            <a:r>
              <a:rPr lang="en-US" dirty="0"/>
              <a:t>) </a:t>
            </a:r>
          </a:p>
        </p:txBody>
      </p:sp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7F1D695F-22A6-844E-A59D-B08966D582C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348947" y="1774024"/>
            <a:ext cx="7351643" cy="392551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C6A06DB-7641-0B49-B847-F24ADE2D3E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3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26"/>
    </mc:Choice>
    <mc:Fallback xmlns="">
      <p:transition spd="slow" advTm="12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BCE16-FE61-45B4-87C7-C8441BBB3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087" y="359949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Differential for Optic Atrophy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05E5A-E540-44EE-90DE-41446AE29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6812" y="1887448"/>
            <a:ext cx="8938375" cy="4637796"/>
          </a:xfrm>
        </p:spPr>
        <p:txBody>
          <a:bodyPr numCol="2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Primary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 err="1"/>
              <a:t>Leber</a:t>
            </a:r>
            <a:r>
              <a:rPr lang="en-US" dirty="0"/>
              <a:t> Hereditary Optic Neuropathy (LHON)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Autosomal Dominant Optic Atrophy (ADOA)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Toxic (lead, tobacco)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Compressive (neoplastic)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292608" indent="-457200">
              <a:buFont typeface="Wingdings" panose="05000000000000000000" pitchFamily="2" charset="2"/>
              <a:buChar char="§"/>
            </a:pPr>
            <a:r>
              <a:rPr lang="en-US" dirty="0"/>
              <a:t>Secondary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sz="2400" dirty="0"/>
              <a:t>Chronic papilledema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dirty="0"/>
              <a:t>Papillitis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dirty="0"/>
              <a:t>Neuro-retinitis</a:t>
            </a:r>
          </a:p>
          <a:p>
            <a:pPr marL="749808" lvl="1" indent="-457200">
              <a:buFont typeface="Wingdings" panose="05000000000000000000" pitchFamily="2" charset="2"/>
              <a:buChar char="§"/>
            </a:pPr>
            <a:r>
              <a:rPr lang="en-US" dirty="0"/>
              <a:t>Anterior ischemic optic neuropathy</a:t>
            </a:r>
          </a:p>
          <a:p>
            <a:pPr marL="292608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Recording Jul 24, 2022 at 8:02:36 PM" descr="Audio Recording Jul 24, 2022 at 8:02:36 PM">
            <a:hlinkClick r:id="" action="ppaction://media"/>
            <a:extLst>
              <a:ext uri="{FF2B5EF4-FFF2-40B4-BE49-F238E27FC236}">
                <a16:creationId xmlns:a16="http://schemas.microsoft.com/office/drawing/2014/main" id="{68758BB5-6871-FE9B-E810-E7B12FA064C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39687" y="5833214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194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275"/>
    </mc:Choice>
    <mc:Fallback xmlns="">
      <p:transition spd="slow" advTm="742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54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FBA51-26E7-604B-AAEB-96D3BD552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family history of eye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0869C-2FF3-8D4B-ABD0-E3207C98B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1685512"/>
            <a:ext cx="3117273" cy="3820766"/>
          </a:xfrm>
        </p:spPr>
        <p:txBody>
          <a:bodyPr/>
          <a:lstStyle/>
          <a:p>
            <a:r>
              <a:rPr lang="en-US" dirty="0"/>
              <a:t>What inheritance pattern is exhibited in the figure to the right?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8180E9D9-7AD2-0D4E-ADA6-071AEF70F4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05" y="2021315"/>
            <a:ext cx="6202795" cy="3484963"/>
          </a:xfrm>
          <a:prstGeom prst="rect">
            <a:avLst/>
          </a:prstGeom>
        </p:spPr>
      </p:pic>
      <p:pic>
        <p:nvPicPr>
          <p:cNvPr id="4" name="Audio Recording Jan 20, 2022 at 4:40:37 PM" descr="Audio Recording Jan 20, 2022 at 4:40:37 PM">
            <a:hlinkClick r:id="" action="ppaction://media"/>
            <a:extLst>
              <a:ext uri="{FF2B5EF4-FFF2-40B4-BE49-F238E27FC236}">
                <a16:creationId xmlns:a16="http://schemas.microsoft.com/office/drawing/2014/main" id="{A8BC75E5-58F1-6647-9B21-5BF4568318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61344" y="58521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2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19"/>
    </mc:Choice>
    <mc:Fallback xmlns="">
      <p:transition spd="slow" advTm="44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DF520-AF6E-7640-B339-89CBC80DF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1685512"/>
            <a:ext cx="4876801" cy="3820766"/>
          </a:xfrm>
        </p:spPr>
        <p:txBody>
          <a:bodyPr/>
          <a:lstStyle/>
          <a:p>
            <a:r>
              <a:rPr lang="en-US" dirty="0"/>
              <a:t>What inheritance pattern is presented to the right?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E436DB-1709-ED44-9B0B-CBF88632C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2367" y="1828842"/>
            <a:ext cx="6111010" cy="3925804"/>
          </a:xfrm>
          <a:prstGeom prst="rect">
            <a:avLst/>
          </a:prstGeom>
        </p:spPr>
      </p:pic>
      <p:pic>
        <p:nvPicPr>
          <p:cNvPr id="2" name="Audio Recording Jan 20, 2022 at 4:46:58 PM" descr="Audio Recording Jan 20, 2022 at 4:46:58 PM">
            <a:hlinkClick r:id="" action="ppaction://media"/>
            <a:extLst>
              <a:ext uri="{FF2B5EF4-FFF2-40B4-BE49-F238E27FC236}">
                <a16:creationId xmlns:a16="http://schemas.microsoft.com/office/drawing/2014/main" id="{CE610CD7-3DE5-7943-8353-F8B0298822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70577" y="60970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9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39"/>
    </mc:Choice>
    <mc:Fallback xmlns="">
      <p:transition spd="slow" advTm="518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C123-ED11-44FF-B01B-FAF983C8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Outside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9FCAA-EB8C-4358-A0D9-72F0BAC89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Past medical history of:</a:t>
            </a:r>
          </a:p>
          <a:p>
            <a:pPr lvl="1"/>
            <a:r>
              <a:rPr lang="en-US" sz="2800" dirty="0"/>
              <a:t>gastric bypass surgery in 2012 </a:t>
            </a:r>
          </a:p>
          <a:p>
            <a:pPr lvl="1"/>
            <a:r>
              <a:rPr lang="en-US" sz="2800" dirty="0"/>
              <a:t>Tested in the past for:</a:t>
            </a:r>
          </a:p>
          <a:p>
            <a:pPr lvl="2"/>
            <a:r>
              <a:rPr lang="en-US" sz="2400" dirty="0" err="1"/>
              <a:t>Leber</a:t>
            </a:r>
            <a:r>
              <a:rPr lang="en-US" sz="2400" dirty="0"/>
              <a:t> hereditary optic neuropathy (11778, 3460, 14484)</a:t>
            </a:r>
          </a:p>
          <a:p>
            <a:pPr lvl="1"/>
            <a:r>
              <a:rPr lang="en-US" sz="2800" dirty="0"/>
              <a:t>Normal MRI</a:t>
            </a:r>
          </a:p>
          <a:p>
            <a:pPr lvl="1"/>
            <a:r>
              <a:rPr lang="en-US" sz="3000" dirty="0"/>
              <a:t>Labs (FTA, ACE, ESR, CRP, CBC, CXR)</a:t>
            </a:r>
          </a:p>
          <a:p>
            <a:pPr lvl="2"/>
            <a:r>
              <a:rPr lang="en-US" sz="2600" dirty="0"/>
              <a:t>Neuromyelitis </a:t>
            </a:r>
            <a:r>
              <a:rPr lang="en-US" sz="2600" dirty="0" err="1"/>
              <a:t>optica</a:t>
            </a:r>
            <a:r>
              <a:rPr lang="en-US" sz="2600" dirty="0"/>
              <a:t> (NMO) </a:t>
            </a:r>
          </a:p>
          <a:p>
            <a:pPr lvl="2"/>
            <a:r>
              <a:rPr lang="en-US" sz="2600" dirty="0"/>
              <a:t>Myelin oligodendrocyte glycoprotein (MOG) antibody disorder</a:t>
            </a:r>
          </a:p>
          <a:p>
            <a:pPr lvl="2"/>
            <a:endParaRPr lang="en-US" sz="1600" dirty="0"/>
          </a:p>
        </p:txBody>
      </p:sp>
      <p:pic>
        <p:nvPicPr>
          <p:cNvPr id="5" name="Audio Recording Jul 24, 2022 at 8:06:08 PM" descr="Audio Recording Jul 24, 2022 at 8:06:08 PM">
            <a:hlinkClick r:id="" action="ppaction://media"/>
            <a:extLst>
              <a:ext uri="{FF2B5EF4-FFF2-40B4-BE49-F238E27FC236}">
                <a16:creationId xmlns:a16="http://schemas.microsoft.com/office/drawing/2014/main" id="{A138F628-3424-0294-EA13-286F27325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74"/>
    </mc:Choice>
    <mc:Fallback xmlns="">
      <p:transition spd="slow" advTm="45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8600-94EA-B54E-BDED-1A0D7D3C0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AC078-E7A4-EF43-95F3-022ACECD5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Vitamin levels (B1, B6, B12, folate, homocysteine)</a:t>
            </a:r>
          </a:p>
          <a:p>
            <a:r>
              <a:rPr lang="en-US" dirty="0"/>
              <a:t>Pernicious anemia (intrinsic factor levels)</a:t>
            </a:r>
          </a:p>
          <a:p>
            <a:r>
              <a:rPr lang="en-US" dirty="0"/>
              <a:t>Mitochondrial panel</a:t>
            </a:r>
          </a:p>
          <a:p>
            <a:pPr lvl="1"/>
            <a:r>
              <a:rPr lang="en-US" dirty="0"/>
              <a:t>Larger panel including common mutations that cause </a:t>
            </a:r>
            <a:r>
              <a:rPr lang="en-US" dirty="0" err="1"/>
              <a:t>Leber</a:t>
            </a:r>
            <a:r>
              <a:rPr lang="en-US" dirty="0"/>
              <a:t> (</a:t>
            </a:r>
            <a:r>
              <a:rPr lang="en-US" i="1" dirty="0"/>
              <a:t>11778, 3460, 14484</a:t>
            </a:r>
            <a:r>
              <a:rPr lang="en-US" dirty="0"/>
              <a:t>) </a:t>
            </a:r>
          </a:p>
          <a:p>
            <a:r>
              <a:rPr lang="en-US" dirty="0"/>
              <a:t>Nuclear optic atrophy panel including </a:t>
            </a:r>
            <a:r>
              <a:rPr lang="en-US" i="1" dirty="0"/>
              <a:t>OPA1</a:t>
            </a:r>
          </a:p>
          <a:p>
            <a:r>
              <a:rPr lang="en-US" dirty="0"/>
              <a:t>MRI brain with and without contrast</a:t>
            </a:r>
          </a:p>
          <a:p>
            <a:r>
              <a:rPr lang="en-US" dirty="0"/>
              <a:t>NMO/MOG antibodies</a:t>
            </a:r>
          </a:p>
        </p:txBody>
      </p:sp>
      <p:pic>
        <p:nvPicPr>
          <p:cNvPr id="4" name="Audio Recording Jun 6, 2022 at 9:43:37 AM" descr="Audio Recording Jun 6, 2022 at 9:43:37 AM">
            <a:hlinkClick r:id="" action="ppaction://media"/>
            <a:extLst>
              <a:ext uri="{FF2B5EF4-FFF2-40B4-BE49-F238E27FC236}">
                <a16:creationId xmlns:a16="http://schemas.microsoft.com/office/drawing/2014/main" id="{0F2B7484-CC6F-6138-9452-57799AE473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202"/>
    </mc:Choice>
    <mc:Fallback xmlns="">
      <p:transition spd="slow" advTm="542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CA5C1-E20F-1044-82C8-2BF8D6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diagnostic laboratory returned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46168-9D3B-CD4E-8D55-7941EF5E9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Everything was negative, except for…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i="1" dirty="0"/>
              <a:t>OPA1</a:t>
            </a:r>
            <a:r>
              <a:rPr lang="en-US" dirty="0"/>
              <a:t> mutation positive!!!!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A9449F6-33CF-204D-939A-9E3CABD3F2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4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86"/>
    </mc:Choice>
    <mc:Fallback xmlns="">
      <p:transition spd="slow" advTm="379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25702-35D5-4A4B-A94C-2611AEBE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Autosomal Dominant Optic Atrophy -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CE06A-6EA4-C940-A8E1-699D83864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Most common hereditary optic neuropathy</a:t>
            </a:r>
          </a:p>
          <a:p>
            <a:pPr lvl="1"/>
            <a:r>
              <a:rPr lang="en-US" i="1" dirty="0"/>
              <a:t>OPA1</a:t>
            </a:r>
            <a:r>
              <a:rPr lang="en-US" dirty="0"/>
              <a:t> gene makes 59% of ADOA cases</a:t>
            </a:r>
          </a:p>
          <a:p>
            <a:pPr lvl="1"/>
            <a:r>
              <a:rPr lang="en-US" dirty="0"/>
              <a:t>Other genes include OPA 2, 4, 5, 6, 7</a:t>
            </a:r>
            <a:r>
              <a:rPr lang="en-US"/>
              <a:t>, 8</a:t>
            </a:r>
            <a:endParaRPr lang="en-US" dirty="0"/>
          </a:p>
          <a:p>
            <a:r>
              <a:rPr lang="en-US" dirty="0"/>
              <a:t>Onset typically 1</a:t>
            </a:r>
            <a:r>
              <a:rPr lang="en-US" baseline="30000" dirty="0"/>
              <a:t>st</a:t>
            </a:r>
            <a:r>
              <a:rPr lang="en-US" dirty="0"/>
              <a:t> or 2nd decade </a:t>
            </a:r>
          </a:p>
          <a:p>
            <a:r>
              <a:rPr lang="en-US" dirty="0"/>
              <a:t>Gradual progression </a:t>
            </a:r>
            <a:r>
              <a:rPr lang="en-US" dirty="0">
                <a:sym typeface="Wingdings" pitchFamily="2" charset="2"/>
              </a:rPr>
              <a:t> hard to track duration</a:t>
            </a:r>
          </a:p>
          <a:p>
            <a:r>
              <a:rPr lang="en-US" dirty="0">
                <a:sym typeface="Wingdings" pitchFamily="2" charset="2"/>
              </a:rPr>
              <a:t>Many patients preserve visual acuity (better than 20/200)</a:t>
            </a:r>
          </a:p>
          <a:p>
            <a:r>
              <a:rPr lang="en-US" dirty="0">
                <a:sym typeface="Wingdings" pitchFamily="2" charset="2"/>
              </a:rPr>
              <a:t>Color vision deficits present</a:t>
            </a:r>
          </a:p>
          <a:p>
            <a:r>
              <a:rPr lang="en-US" dirty="0">
                <a:sym typeface="Wingdings" pitchFamily="2" charset="2"/>
              </a:rPr>
              <a:t>ADOA plus  hearing loss, peripheral neuropathy, myopathy, ataxia, CPEO</a:t>
            </a:r>
          </a:p>
          <a:p>
            <a:endParaRPr lang="en-US" dirty="0"/>
          </a:p>
        </p:txBody>
      </p:sp>
      <p:pic>
        <p:nvPicPr>
          <p:cNvPr id="4" name="Audio Recording Jan 20, 2022 at 5:03:49 PM" descr="Audio Recording Jan 20, 2022 at 5:03:49 PM">
            <a:hlinkClick r:id="" action="ppaction://media"/>
            <a:extLst>
              <a:ext uri="{FF2B5EF4-FFF2-40B4-BE49-F238E27FC236}">
                <a16:creationId xmlns:a16="http://schemas.microsoft.com/office/drawing/2014/main" id="{FE2CFAB4-B4F4-2B4B-898A-D800B1DF98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85114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71"/>
    </mc:Choice>
    <mc:Fallback xmlns="">
      <p:transition spd="slow" advTm="60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989A6-1214-4740-A6FC-17CADDD2B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ADOA - Pathogenesis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C98E3-9CDB-1643-B8CF-521A7C546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OPA1</a:t>
            </a:r>
            <a:r>
              <a:rPr lang="en-US" dirty="0"/>
              <a:t> gene located on chromosome 3q28-q29</a:t>
            </a:r>
          </a:p>
          <a:p>
            <a:r>
              <a:rPr lang="en-US" i="1" dirty="0"/>
              <a:t>OPA1</a:t>
            </a:r>
            <a:r>
              <a:rPr lang="en-US" dirty="0"/>
              <a:t> encodes for a mitochondrial GTPase</a:t>
            </a:r>
          </a:p>
          <a:p>
            <a:pPr lvl="1"/>
            <a:r>
              <a:rPr lang="en-US" dirty="0"/>
              <a:t>Membrane stabilization</a:t>
            </a:r>
          </a:p>
          <a:p>
            <a:pPr lvl="1"/>
            <a:r>
              <a:rPr lang="en-US" dirty="0"/>
              <a:t>Membrane biogenesis</a:t>
            </a:r>
          </a:p>
          <a:p>
            <a:r>
              <a:rPr lang="en-US" dirty="0"/>
              <a:t>Abnormal oxidative phosphorylation </a:t>
            </a:r>
            <a:r>
              <a:rPr lang="en-US" dirty="0">
                <a:sym typeface="Wingdings" pitchFamily="2" charset="2"/>
              </a:rPr>
              <a:t> ROS species  retinal ganglion apoptosis</a:t>
            </a:r>
          </a:p>
          <a:p>
            <a:r>
              <a:rPr lang="en-US" dirty="0" err="1">
                <a:sym typeface="Wingdings" pitchFamily="2" charset="2"/>
              </a:rPr>
              <a:t>Papillomacular</a:t>
            </a:r>
            <a:r>
              <a:rPr lang="en-US" dirty="0">
                <a:sym typeface="Wingdings" pitchFamily="2" charset="2"/>
              </a:rPr>
              <a:t> bundle retinal ganglion atrophy</a:t>
            </a:r>
            <a:endParaRPr lang="en-US" dirty="0"/>
          </a:p>
        </p:txBody>
      </p:sp>
      <p:pic>
        <p:nvPicPr>
          <p:cNvPr id="5" name="Audio Recording Feb 3, 2022 at 5:00:03 PM" descr="Audio Recording Feb 3, 2022 at 5:00:03 PM">
            <a:hlinkClick r:id="" action="ppaction://media"/>
            <a:extLst>
              <a:ext uri="{FF2B5EF4-FFF2-40B4-BE49-F238E27FC236}">
                <a16:creationId xmlns:a16="http://schemas.microsoft.com/office/drawing/2014/main" id="{9DF7D5E3-F084-214A-8AB4-2F344D26E6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3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311"/>
    </mc:Choice>
    <mc:Fallback xmlns="">
      <p:transition spd="slow" advTm="77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A8D6-0D38-9846-BAAE-1D5D0573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ADOA -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65924-FD7B-A145-836C-9698745C9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Clinical</a:t>
            </a:r>
          </a:p>
          <a:p>
            <a:pPr lvl="1"/>
            <a:r>
              <a:rPr lang="en-US" dirty="0"/>
              <a:t>Family history - variable</a:t>
            </a:r>
          </a:p>
          <a:p>
            <a:pPr lvl="1"/>
            <a:r>
              <a:rPr lang="en-US" dirty="0"/>
              <a:t>Gradual </a:t>
            </a:r>
            <a:r>
              <a:rPr lang="en-US" dirty="0" err="1"/>
              <a:t>b/l</a:t>
            </a:r>
            <a:r>
              <a:rPr lang="en-US" dirty="0"/>
              <a:t> vision loss</a:t>
            </a:r>
          </a:p>
          <a:p>
            <a:pPr lvl="1"/>
            <a:r>
              <a:rPr lang="en-US" dirty="0"/>
              <a:t>Optic disc atrophy</a:t>
            </a:r>
          </a:p>
          <a:p>
            <a:pPr lvl="1"/>
            <a:r>
              <a:rPr lang="en-US" dirty="0"/>
              <a:t>Color vision deficiencies</a:t>
            </a:r>
          </a:p>
          <a:p>
            <a:pPr lvl="1"/>
            <a:r>
              <a:rPr lang="en-US" dirty="0"/>
              <a:t>Visual field abnormalities</a:t>
            </a:r>
          </a:p>
          <a:p>
            <a:pPr lvl="2"/>
            <a:r>
              <a:rPr lang="en-US" dirty="0" err="1"/>
              <a:t>Papillomacular</a:t>
            </a:r>
            <a:r>
              <a:rPr lang="en-US" dirty="0"/>
              <a:t>, arcuate, temporal wedge, bitemporal, hemianopsia defects</a:t>
            </a:r>
          </a:p>
          <a:p>
            <a:r>
              <a:rPr lang="en-US" dirty="0"/>
              <a:t>Confirm with genetic testing</a:t>
            </a:r>
          </a:p>
        </p:txBody>
      </p:sp>
      <p:pic>
        <p:nvPicPr>
          <p:cNvPr id="5" name="Audio Recording Feb 3, 2022 at 5:07:28 PM" descr="Audio Recording Feb 3, 2022 at 5:07:28 PM">
            <a:hlinkClick r:id="" action="ppaction://media"/>
            <a:extLst>
              <a:ext uri="{FF2B5EF4-FFF2-40B4-BE49-F238E27FC236}">
                <a16:creationId xmlns:a16="http://schemas.microsoft.com/office/drawing/2014/main" id="{597D6FCA-3E52-9C4A-9CF6-37A23323F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41285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15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2"/>
    </mc:Choice>
    <mc:Fallback xmlns="">
      <p:transition spd="slow" advTm="628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6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28A8D-FD15-4DDC-8D93-8AF0066BE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did our patient have no family history?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E792-BD5C-4CC5-A03E-DA6BC9BEB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789" y="1879475"/>
            <a:ext cx="6117191" cy="4143177"/>
          </a:xfrm>
        </p:spPr>
        <p:txBody>
          <a:bodyPr>
            <a:norm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Incomplete penetrance</a:t>
            </a:r>
          </a:p>
          <a:p>
            <a:r>
              <a:rPr lang="en-US" dirty="0">
                <a:sym typeface="Wingdings" panose="05000000000000000000" pitchFamily="2" charset="2"/>
              </a:rPr>
              <a:t>Variable expressivity</a:t>
            </a:r>
          </a:p>
          <a:p>
            <a:r>
              <a:rPr lang="en-US" dirty="0" err="1">
                <a:sym typeface="Wingdings" panose="05000000000000000000" pitchFamily="2" charset="2"/>
              </a:rPr>
              <a:t>Heteroplasmy</a:t>
            </a:r>
            <a:r>
              <a:rPr lang="en-US" dirty="0">
                <a:sym typeface="Wingdings" panose="05000000000000000000" pitchFamily="2" charset="2"/>
              </a:rPr>
              <a:t> (gene product)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7" name="Audio Recording Jun 6, 2022 at 10:00:18 AM" descr="Audio Recording Jun 6, 2022 at 10:00:18 AM">
            <a:hlinkClick r:id="" action="ppaction://media"/>
            <a:extLst>
              <a:ext uri="{FF2B5EF4-FFF2-40B4-BE49-F238E27FC236}">
                <a16:creationId xmlns:a16="http://schemas.microsoft.com/office/drawing/2014/main" id="{2EB2665E-1C34-09EB-C2CF-F36FA738ED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4811" y="59645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8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650"/>
    </mc:Choice>
    <mc:Fallback xmlns="">
      <p:transition spd="slow" advTm="87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254D-33D7-42F7-907D-D19774679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Treatment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3D5E7-6370-4810-92EC-6EB7CBCEB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No scientifically proven treatments available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Potential future therapies under study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 err="1"/>
              <a:t>Idebenone</a:t>
            </a:r>
            <a:r>
              <a:rPr lang="en-US" dirty="0"/>
              <a:t> 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1800" dirty="0"/>
              <a:t>Coenzyme q10 – bypasses damaged mitochondrial product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dirty="0"/>
              <a:t>Gene therapy (CRISPR-Cas9)</a:t>
            </a:r>
          </a:p>
          <a:p>
            <a:pPr marL="1371600" lvl="2" indent="-457200">
              <a:buFont typeface="Wingdings" panose="05000000000000000000" pitchFamily="2" charset="2"/>
              <a:buChar char="§"/>
            </a:pPr>
            <a:r>
              <a:rPr lang="en-US" sz="2400" dirty="0"/>
              <a:t>Clustered Regularly Interspaced Short Palindromic Repeats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pic>
        <p:nvPicPr>
          <p:cNvPr id="5" name="Audio Recording Jan 20, 2022 at 5:15:09 PM" descr="Audio Recording Jan 20, 2022 at 5:15:09 PM">
            <a:hlinkClick r:id="" action="ppaction://media"/>
            <a:extLst>
              <a:ext uri="{FF2B5EF4-FFF2-40B4-BE49-F238E27FC236}">
                <a16:creationId xmlns:a16="http://schemas.microsoft.com/office/drawing/2014/main" id="{3DF71AF6-D8C4-C041-B9F3-C7ADC75785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1184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6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80"/>
    </mc:Choice>
    <mc:Fallback xmlns="">
      <p:transition spd="slow" advTm="78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8A1E7-7A2F-544F-BECA-74ED4465A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Relevant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BF543-5552-3F4A-8A83-46F05842F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Meta-analysis 85% of patients reporting symptoms &lt; 20 years</a:t>
            </a:r>
          </a:p>
          <a:p>
            <a:r>
              <a:rPr lang="en-US" dirty="0"/>
              <a:t>Variable onset </a:t>
            </a:r>
            <a:r>
              <a:rPr lang="en-US" dirty="0">
                <a:sym typeface="Wingdings" pitchFamily="2" charset="2"/>
              </a:rPr>
              <a:t> one study 6 out 8 pts presented in 4</a:t>
            </a:r>
            <a:r>
              <a:rPr lang="en-US" baseline="30000" dirty="0">
                <a:sym typeface="Wingdings" pitchFamily="2" charset="2"/>
              </a:rPr>
              <a:t>th</a:t>
            </a:r>
            <a:r>
              <a:rPr lang="en-US" dirty="0">
                <a:sym typeface="Wingdings" pitchFamily="2" charset="2"/>
              </a:rPr>
              <a:t>-5</a:t>
            </a:r>
            <a:r>
              <a:rPr lang="en-US" baseline="30000" dirty="0">
                <a:sym typeface="Wingdings" pitchFamily="2" charset="2"/>
              </a:rPr>
              <a:t>th</a:t>
            </a:r>
            <a:r>
              <a:rPr lang="en-US" dirty="0">
                <a:sym typeface="Wingdings" pitchFamily="2" charset="2"/>
              </a:rPr>
              <a:t> decade</a:t>
            </a:r>
          </a:p>
          <a:p>
            <a:pPr lvl="1"/>
            <a:r>
              <a:rPr lang="en-US" dirty="0"/>
              <a:t>Oldest reported age at diagnosis is a 62-year-old female</a:t>
            </a:r>
          </a:p>
          <a:p>
            <a:r>
              <a:rPr lang="en-US" dirty="0"/>
              <a:t>Variable expressivity </a:t>
            </a:r>
            <a:r>
              <a:rPr lang="en-US" dirty="0">
                <a:sym typeface="Wingdings" pitchFamily="2" charset="2"/>
              </a:rPr>
              <a:t> 27% of patients in study had no </a:t>
            </a:r>
            <a:r>
              <a:rPr lang="en-US" dirty="0" err="1">
                <a:sym typeface="Wingdings" pitchFamily="2" charset="2"/>
              </a:rPr>
              <a:t>sx</a:t>
            </a: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Older patients have worse visual acuity</a:t>
            </a:r>
          </a:p>
          <a:p>
            <a:r>
              <a:rPr lang="en-US" dirty="0">
                <a:sym typeface="Wingdings" pitchFamily="2" charset="2"/>
              </a:rPr>
              <a:t>Significant RNFL and ganglion cell layer thinning</a:t>
            </a:r>
          </a:p>
          <a:p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D1B9C24-367A-E944-AE95-3754D76EA3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6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234"/>
    </mc:Choice>
    <mc:Fallback xmlns="">
      <p:transition spd="slow" advTm="1062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2C185-A5FA-4FC3-BC7D-E14645C3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Take Home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99296-BCB8-40DA-9531-38E032D87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patient had a visually debilitating condition for over 40 years but is currently stable. </a:t>
            </a:r>
          </a:p>
          <a:p>
            <a:r>
              <a:rPr lang="en-US" dirty="0"/>
              <a:t>Clinicians should be aware that autosomal dominant inheritance pattern does not present similarly in all patients</a:t>
            </a:r>
          </a:p>
          <a:p>
            <a:r>
              <a:rPr lang="en-US" dirty="0"/>
              <a:t>ADOA secondary to </a:t>
            </a:r>
            <a:r>
              <a:rPr lang="en-US" i="1" dirty="0"/>
              <a:t>OPA1</a:t>
            </a:r>
            <a:r>
              <a:rPr lang="en-US" dirty="0"/>
              <a:t> mutation should be considered in chronic, unexplained, painless bilateral optic atrophy regardless of duration of symptoms</a:t>
            </a:r>
          </a:p>
        </p:txBody>
      </p:sp>
      <p:pic>
        <p:nvPicPr>
          <p:cNvPr id="4" name="Audio Recording Jan 20, 2022 at 5:19:50 PM" descr="Audio Recording Jan 20, 2022 at 5:19:50 PM">
            <a:hlinkClick r:id="" action="ppaction://media"/>
            <a:extLst>
              <a:ext uri="{FF2B5EF4-FFF2-40B4-BE49-F238E27FC236}">
                <a16:creationId xmlns:a16="http://schemas.microsoft.com/office/drawing/2014/main" id="{B16ED3FE-A444-644A-A542-3D0E3286E9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39552" y="59925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8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915"/>
    </mc:Choice>
    <mc:Fallback xmlns="">
      <p:transition spd="slow" advTm="7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D0A11-355A-4A1B-84DD-600E7C5F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00114-7FE4-47B3-AFDE-8CB02A966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200" dirty="0"/>
              <a:t>Sun S, </a:t>
            </a:r>
            <a:r>
              <a:rPr lang="en-US" sz="1200" dirty="0" err="1"/>
              <a:t>Erchova</a:t>
            </a:r>
            <a:r>
              <a:rPr lang="en-US" sz="1200" dirty="0"/>
              <a:t> I, </a:t>
            </a:r>
            <a:r>
              <a:rPr lang="en-US" sz="1200" dirty="0" err="1"/>
              <a:t>Sengpiel</a:t>
            </a:r>
            <a:r>
              <a:rPr lang="en-US" sz="1200" dirty="0"/>
              <a:t> F, Votruba M. Opa1 Deficiency Leads to Diminished Mitochondrial Bioenergetics With Compensatory Increased Mitochondrial Motility. </a:t>
            </a:r>
            <a:r>
              <a:rPr lang="en-US" sz="1200" i="1" dirty="0"/>
              <a:t>Investigative </a:t>
            </a:r>
            <a:r>
              <a:rPr lang="en-US" sz="1200" i="1" dirty="0" err="1"/>
              <a:t>Opthalmology</a:t>
            </a:r>
            <a:r>
              <a:rPr lang="en-US" sz="1200" i="1" dirty="0"/>
              <a:t> &amp; Visual Science</a:t>
            </a:r>
            <a:r>
              <a:rPr lang="en-US" sz="1200" dirty="0"/>
              <a:t>. 2020;61(6). doi:10.1167/iovs.61.6.42</a:t>
            </a:r>
          </a:p>
          <a:p>
            <a:r>
              <a:rPr lang="en-US" sz="1200" dirty="0"/>
              <a:t>Cohn AC, </a:t>
            </a:r>
            <a:r>
              <a:rPr lang="en-US" sz="1200" dirty="0" err="1"/>
              <a:t>Toomes</a:t>
            </a:r>
            <a:r>
              <a:rPr lang="en-US" sz="1200" dirty="0"/>
              <a:t> C, Potter C, et al. Autosomal Dominant Optic Atrophy: Penetrance and Expressivity in Patients With OPA1 Mutations. </a:t>
            </a:r>
            <a:r>
              <a:rPr lang="en-US" sz="1200" i="1" dirty="0"/>
              <a:t>American Journal of Ophthalmology</a:t>
            </a:r>
            <a:r>
              <a:rPr lang="en-US" sz="1200" dirty="0"/>
              <a:t>. 2007;143(4). doi:10.1016/j.ajo.2006.12.038</a:t>
            </a:r>
          </a:p>
          <a:p>
            <a:r>
              <a:rPr lang="en-US" sz="1200" dirty="0"/>
              <a:t>Yu-Wai-Man P, Shankar SP, </a:t>
            </a:r>
            <a:r>
              <a:rPr lang="en-US" sz="1200" dirty="0" err="1"/>
              <a:t>Biousse</a:t>
            </a:r>
            <a:r>
              <a:rPr lang="en-US" sz="1200" dirty="0"/>
              <a:t> V, et al. Genetic Screening for OPA1 and OPA3 Mutations in Patients with Suspected Inherited Optic Neuropathies. </a:t>
            </a:r>
            <a:r>
              <a:rPr lang="en-US" sz="1200" i="1" dirty="0"/>
              <a:t>Ophthalmology</a:t>
            </a:r>
            <a:r>
              <a:rPr lang="en-US" sz="1200" dirty="0"/>
              <a:t>. 2011;118(3). doi:10.1016/j.ophtha.2010.07.029</a:t>
            </a:r>
          </a:p>
          <a:p>
            <a:r>
              <a:rPr lang="en-US" sz="1200" dirty="0" err="1"/>
              <a:t>Romagnoli</a:t>
            </a:r>
            <a:r>
              <a:rPr lang="en-US" sz="1200" dirty="0"/>
              <a:t> M, la </a:t>
            </a:r>
            <a:r>
              <a:rPr lang="en-US" sz="1200" dirty="0" err="1"/>
              <a:t>Morgia</a:t>
            </a:r>
            <a:r>
              <a:rPr lang="en-US" sz="1200" dirty="0"/>
              <a:t> C, </a:t>
            </a:r>
            <a:r>
              <a:rPr lang="en-US" sz="1200" dirty="0" err="1"/>
              <a:t>Carbonelli</a:t>
            </a:r>
            <a:r>
              <a:rPr lang="en-US" sz="1200" dirty="0"/>
              <a:t> M, et al. </a:t>
            </a:r>
            <a:r>
              <a:rPr lang="en-US" sz="1200" dirty="0" err="1"/>
              <a:t>Idebenone</a:t>
            </a:r>
            <a:r>
              <a:rPr lang="en-US" sz="1200" dirty="0"/>
              <a:t> increases chance of stabilization/recovery of visual acuity in </a:t>
            </a:r>
            <a:r>
              <a:rPr lang="en-US" sz="1200" i="1" dirty="0"/>
              <a:t>OPA1</a:t>
            </a:r>
            <a:r>
              <a:rPr lang="en-US" sz="1200" dirty="0"/>
              <a:t> ‐dominant optic atrophy. </a:t>
            </a:r>
            <a:r>
              <a:rPr lang="en-US" sz="1200" i="1" dirty="0"/>
              <a:t>Annals of Clinical and Translational Neurology</a:t>
            </a:r>
            <a:r>
              <a:rPr lang="en-US" sz="1200" dirty="0"/>
              <a:t>. 2020;7(4). doi:10.1002/acn3.51026</a:t>
            </a:r>
          </a:p>
          <a:p>
            <a:r>
              <a:rPr lang="en-US" sz="1200" dirty="0" err="1"/>
              <a:t>Caglayan</a:t>
            </a:r>
            <a:r>
              <a:rPr lang="en-US" sz="1200" dirty="0"/>
              <a:t> S, Hashim A, </a:t>
            </a:r>
            <a:r>
              <a:rPr lang="en-US" sz="1200" dirty="0" err="1"/>
              <a:t>Cieslar-Pobuda</a:t>
            </a:r>
            <a:r>
              <a:rPr lang="en-US" sz="1200" dirty="0"/>
              <a:t> A, et al. Optic Atrophy 1 Controls Human Neuronal Development by Preventing Aberrant Nuclear DNA Methylation. </a:t>
            </a:r>
            <a:r>
              <a:rPr lang="en-US" sz="1200" i="1" dirty="0" err="1"/>
              <a:t>iScience</a:t>
            </a:r>
            <a:r>
              <a:rPr lang="en-US" sz="1200" dirty="0"/>
              <a:t>. 2020;23(6). doi:10.1016/j.isci.2020.101154</a:t>
            </a:r>
          </a:p>
          <a:p>
            <a:r>
              <a:rPr lang="en-US" sz="1200" dirty="0">
                <a:hlinkClick r:id="rId5"/>
              </a:rPr>
              <a:t>https://eyewiki.aao.org/Autosomal_Dominant_Optic_Atrophy</a:t>
            </a:r>
            <a:endParaRPr lang="en-US" sz="1200" dirty="0"/>
          </a:p>
          <a:p>
            <a:r>
              <a:rPr lang="en-US" sz="1200" dirty="0" err="1"/>
              <a:t>Puomila</a:t>
            </a:r>
            <a:r>
              <a:rPr lang="en-US" sz="1200" dirty="0"/>
              <a:t>, A., </a:t>
            </a:r>
            <a:r>
              <a:rPr lang="en-US" sz="1200" dirty="0" err="1"/>
              <a:t>Huoponen</a:t>
            </a:r>
            <a:r>
              <a:rPr lang="en-US" sz="1200" dirty="0"/>
              <a:t>, K., </a:t>
            </a:r>
            <a:r>
              <a:rPr lang="en-US" sz="1200" dirty="0" err="1"/>
              <a:t>Mäntyjärvi</a:t>
            </a:r>
            <a:r>
              <a:rPr lang="en-US" sz="1200" dirty="0"/>
              <a:t>, M., </a:t>
            </a:r>
            <a:r>
              <a:rPr lang="en-US" sz="1200" dirty="0" err="1"/>
              <a:t>Hämäläinen</a:t>
            </a:r>
            <a:r>
              <a:rPr lang="en-US" sz="1200" dirty="0"/>
              <a:t>, P., </a:t>
            </a:r>
            <a:r>
              <a:rPr lang="en-US" sz="1200" dirty="0" err="1"/>
              <a:t>Paananen</a:t>
            </a:r>
            <a:r>
              <a:rPr lang="en-US" sz="1200" dirty="0"/>
              <a:t>, R., </a:t>
            </a:r>
            <a:r>
              <a:rPr lang="en-US" sz="1200" dirty="0" err="1"/>
              <a:t>Sankila</a:t>
            </a:r>
            <a:r>
              <a:rPr lang="en-US" sz="1200" dirty="0"/>
              <a:t>, E. M., </a:t>
            </a:r>
            <a:r>
              <a:rPr lang="en-US" sz="1200" dirty="0" err="1"/>
              <a:t>Savontaus</a:t>
            </a:r>
            <a:r>
              <a:rPr lang="en-US" sz="1200" dirty="0"/>
              <a:t>, M. L., </a:t>
            </a:r>
            <a:r>
              <a:rPr lang="en-US" sz="1200" dirty="0" err="1"/>
              <a:t>Somer</a:t>
            </a:r>
            <a:r>
              <a:rPr lang="en-US" sz="1200" dirty="0"/>
              <a:t>, M., &amp; </a:t>
            </a:r>
            <a:r>
              <a:rPr lang="en-US" sz="1200" dirty="0" err="1"/>
              <a:t>Nikoskelainen</a:t>
            </a:r>
            <a:r>
              <a:rPr lang="en-US" sz="1200" dirty="0"/>
              <a:t>, E. (2005). Dominant optic atrophy: correlation between clinical and molecular genetic studies. </a:t>
            </a:r>
            <a:r>
              <a:rPr lang="en-US" sz="1200" i="1" dirty="0"/>
              <a:t>Acta </a:t>
            </a:r>
            <a:r>
              <a:rPr lang="en-US" sz="1200" i="1" dirty="0" err="1"/>
              <a:t>ophthalmologica</a:t>
            </a:r>
            <a:r>
              <a:rPr lang="en-US" sz="1200" i="1" dirty="0"/>
              <a:t> Scandinavica</a:t>
            </a:r>
            <a:r>
              <a:rPr lang="en-US" sz="1200" dirty="0"/>
              <a:t>, </a:t>
            </a:r>
            <a:r>
              <a:rPr lang="en-US" sz="1200" i="1" dirty="0"/>
              <a:t>83</a:t>
            </a:r>
            <a:r>
              <a:rPr lang="en-US" sz="1200" dirty="0"/>
              <a:t>(3), 337–346. </a:t>
            </a:r>
            <a:r>
              <a:rPr lang="en-US" sz="1200" dirty="0">
                <a:hlinkClick r:id="rId6"/>
              </a:rPr>
              <a:t>https://doi.org/10.1111/j.1600-0420.2005.00448.x</a:t>
            </a:r>
            <a:endParaRPr lang="en-US" sz="1200" dirty="0"/>
          </a:p>
          <a:p>
            <a:r>
              <a:rPr lang="en-US" sz="1200" dirty="0" err="1"/>
              <a:t>Rönnbäck</a:t>
            </a:r>
            <a:r>
              <a:rPr lang="en-US" sz="1200" dirty="0"/>
              <a:t> C, </a:t>
            </a:r>
            <a:r>
              <a:rPr lang="en-US" sz="1200" dirty="0" err="1"/>
              <a:t>Milea</a:t>
            </a:r>
            <a:r>
              <a:rPr lang="en-US" sz="1200" dirty="0"/>
              <a:t> D, Larsen M. Imaging of the macula indicates early completion of structural deficit in autosomal-dominant optic atrophy. Ophthalmology 2013;120:2672–7. https://</a:t>
            </a:r>
            <a:r>
              <a:rPr lang="en-US" sz="1200" dirty="0" err="1"/>
              <a:t>doi.org</a:t>
            </a:r>
            <a:r>
              <a:rPr lang="en-US" sz="1200" dirty="0"/>
              <a:t>/10.1016/j.ophtha.2013.08.008. </a:t>
            </a:r>
          </a:p>
          <a:p>
            <a:r>
              <a:rPr lang="en-US" sz="1200" dirty="0" err="1"/>
              <a:t>Milea</a:t>
            </a:r>
            <a:r>
              <a:rPr lang="en-US" sz="1200" dirty="0"/>
              <a:t> D, Sander B, Wegener M, Jensen H, </a:t>
            </a:r>
            <a:r>
              <a:rPr lang="en-US" sz="1200" dirty="0" err="1"/>
              <a:t>Kjer</a:t>
            </a:r>
            <a:r>
              <a:rPr lang="en-US" sz="1200" dirty="0"/>
              <a:t> B, </a:t>
            </a:r>
            <a:r>
              <a:rPr lang="en-US" sz="1200" dirty="0" err="1"/>
              <a:t>Jørgensen</a:t>
            </a:r>
            <a:r>
              <a:rPr lang="en-US" sz="1200" dirty="0"/>
              <a:t> TM, et al. Axonal loss occurs early in dominant optic atrophy. Acta </a:t>
            </a:r>
            <a:r>
              <a:rPr lang="en-US" sz="1200" dirty="0" err="1"/>
              <a:t>Ophthalmologica</a:t>
            </a:r>
            <a:r>
              <a:rPr lang="en-US" sz="1200" dirty="0"/>
              <a:t> 2010;88:342–6. https://</a:t>
            </a:r>
            <a:r>
              <a:rPr lang="en-US" sz="1200" dirty="0" err="1"/>
              <a:t>doi.org</a:t>
            </a:r>
            <a:r>
              <a:rPr lang="en-US" sz="1200" dirty="0"/>
              <a:t>/10.1111/j.1755-3768.2008.01469.x. </a:t>
            </a:r>
          </a:p>
          <a:p>
            <a:endParaRPr lang="en-US" sz="1200" dirty="0"/>
          </a:p>
          <a:p>
            <a:endParaRPr lang="en-US" sz="1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1200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82EB3E1-B5D3-9F40-B30E-59058F89A1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9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7"/>
    </mc:Choice>
    <mc:Fallback xmlns="">
      <p:transition spd="slow" advTm="55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|0.5|0.5|0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DD5981-BBCE-426A-A38D-B8113B1C5A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3FE2E6-779C-418D-91D1-7384DDA3D094}">
  <ds:schemaRefs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sharepoint/v3"/>
    <ds:schemaRef ds:uri="http://schemas.microsoft.com/office/2006/documentManagement/types"/>
    <ds:schemaRef ds:uri="http://purl.org/dc/terms/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DD0FB67-79C4-49ED-9676-F0EC7BB1C9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10765</TotalTime>
  <Words>1111</Words>
  <Application>Microsoft Office PowerPoint</Application>
  <PresentationFormat>Widescreen</PresentationFormat>
  <Paragraphs>150</Paragraphs>
  <Slides>21</Slides>
  <Notes>21</Notes>
  <HiddenSlides>0</HiddenSlides>
  <MMClips>21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Office Theme</vt:lpstr>
      <vt:lpstr>Unexplained Bilateral Optic Atrophy for Decades</vt:lpstr>
      <vt:lpstr>69-year-old woman with chronic vision loss OU</vt:lpstr>
      <vt:lpstr>69-Year-Old woman with chronic vision loss</vt:lpstr>
      <vt:lpstr>Neuro-ophthalmic Examination</vt:lpstr>
      <vt:lpstr>Visual Fields</vt:lpstr>
      <vt:lpstr>Spectral-domain optical coherence tomography (SD-OCT) B-scan </vt:lpstr>
      <vt:lpstr>SD-OCT peripapillary retinal nerve fiber layer (pRNFL) </vt:lpstr>
      <vt:lpstr>Differential for Optic Atrophy</vt:lpstr>
      <vt:lpstr>No family history of eye conditions</vt:lpstr>
      <vt:lpstr>PowerPoint Presentation</vt:lpstr>
      <vt:lpstr>Outside evaluation</vt:lpstr>
      <vt:lpstr>Repeat testing</vt:lpstr>
      <vt:lpstr>A diagnostic laboratory returned</vt:lpstr>
      <vt:lpstr>Autosomal Dominant Optic Atrophy - Introduction</vt:lpstr>
      <vt:lpstr>ADOA - Pathogenesis</vt:lpstr>
      <vt:lpstr>ADOA - Diagnosis</vt:lpstr>
      <vt:lpstr>Why did our patient have no family history?</vt:lpstr>
      <vt:lpstr>Treatment</vt:lpstr>
      <vt:lpstr>Relevant Studies</vt:lpstr>
      <vt:lpstr>Take Home Message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Sugi Panneerselvam</dc:creator>
  <cp:lastModifiedBy>Baugh, Mark H</cp:lastModifiedBy>
  <cp:revision>147</cp:revision>
  <dcterms:created xsi:type="dcterms:W3CDTF">2020-12-10T01:11:43Z</dcterms:created>
  <dcterms:modified xsi:type="dcterms:W3CDTF">2022-08-12T18:49:10Z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