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8" r:id="rId5"/>
    <p:sldId id="259" r:id="rId6"/>
    <p:sldId id="286" r:id="rId7"/>
    <p:sldId id="287" r:id="rId8"/>
    <p:sldId id="299" r:id="rId9"/>
    <p:sldId id="300" r:id="rId10"/>
    <p:sldId id="288" r:id="rId11"/>
    <p:sldId id="284" r:id="rId12"/>
    <p:sldId id="301" r:id="rId13"/>
    <p:sldId id="261" r:id="rId14"/>
    <p:sldId id="323" r:id="rId15"/>
    <p:sldId id="262" r:id="rId16"/>
    <p:sldId id="302" r:id="rId17"/>
    <p:sldId id="304" r:id="rId18"/>
    <p:sldId id="303" r:id="rId19"/>
    <p:sldId id="305" r:id="rId20"/>
    <p:sldId id="306" r:id="rId21"/>
    <p:sldId id="307" r:id="rId22"/>
    <p:sldId id="308" r:id="rId23"/>
    <p:sldId id="309" r:id="rId24"/>
    <p:sldId id="310" r:id="rId25"/>
    <p:sldId id="312" r:id="rId26"/>
    <p:sldId id="313" r:id="rId27"/>
    <p:sldId id="311" r:id="rId28"/>
    <p:sldId id="326" r:id="rId29"/>
    <p:sldId id="314" r:id="rId30"/>
    <p:sldId id="315" r:id="rId31"/>
    <p:sldId id="316" r:id="rId32"/>
    <p:sldId id="317" r:id="rId33"/>
    <p:sldId id="318" r:id="rId34"/>
    <p:sldId id="320" r:id="rId35"/>
    <p:sldId id="324" r:id="rId36"/>
    <p:sldId id="325" r:id="rId37"/>
    <p:sldId id="281" r:id="rId38"/>
    <p:sldId id="32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48B"/>
    <a:srgbClr val="D533A7"/>
    <a:srgbClr val="0F2B4E"/>
    <a:srgbClr val="3B5B6F"/>
    <a:srgbClr val="62B5BB"/>
    <a:srgbClr val="1F939A"/>
    <a:srgbClr val="5582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2" autoAdjust="0"/>
    <p:restoredTop sz="71910" autoAdjust="0"/>
  </p:normalViewPr>
  <p:slideViewPr>
    <p:cSldViewPr snapToGrid="0" snapToObjects="1">
      <p:cViewPr varScale="1">
        <p:scale>
          <a:sx n="102" d="100"/>
          <a:sy n="102" d="100"/>
        </p:scale>
        <p:origin x="224" y="368"/>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6/4/22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9207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83889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5</a:t>
            </a:fld>
            <a:endParaRPr lang="en-US"/>
          </a:p>
        </p:txBody>
      </p:sp>
    </p:spTree>
    <p:extLst>
      <p:ext uri="{BB962C8B-B14F-4D97-AF65-F5344CB8AC3E}">
        <p14:creationId xmlns:p14="http://schemas.microsoft.com/office/powerpoint/2010/main" val="836134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6</a:t>
            </a:fld>
            <a:endParaRPr lang="en-US"/>
          </a:p>
        </p:txBody>
      </p:sp>
    </p:spTree>
    <p:extLst>
      <p:ext uri="{BB962C8B-B14F-4D97-AF65-F5344CB8AC3E}">
        <p14:creationId xmlns:p14="http://schemas.microsoft.com/office/powerpoint/2010/main" val="149938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45858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38563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9</a:t>
            </a:fld>
            <a:endParaRPr lang="en-US"/>
          </a:p>
        </p:txBody>
      </p:sp>
    </p:spTree>
    <p:extLst>
      <p:ext uri="{BB962C8B-B14F-4D97-AF65-F5344CB8AC3E}">
        <p14:creationId xmlns:p14="http://schemas.microsoft.com/office/powerpoint/2010/main" val="4109567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00413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A17EC-4D04-40A7-B3A0-ABAA5973FB94}" type="slidenum">
              <a:rPr lang="en-US" smtClean="0"/>
              <a:t>11</a:t>
            </a:fld>
            <a:endParaRPr lang="en-US"/>
          </a:p>
        </p:txBody>
      </p:sp>
    </p:spTree>
    <p:extLst>
      <p:ext uri="{BB962C8B-B14F-4D97-AF65-F5344CB8AC3E}">
        <p14:creationId xmlns:p14="http://schemas.microsoft.com/office/powerpoint/2010/main" val="3323926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12</a:t>
            </a:fld>
            <a:endParaRPr lang="en-US"/>
          </a:p>
        </p:txBody>
      </p:sp>
    </p:spTree>
    <p:extLst>
      <p:ext uri="{BB962C8B-B14F-4D97-AF65-F5344CB8AC3E}">
        <p14:creationId xmlns:p14="http://schemas.microsoft.com/office/powerpoint/2010/main" val="2870340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D2A17EC-4D04-40A7-B3A0-ABAA5973FB94}" type="slidenum">
              <a:rPr lang="en-US" smtClean="0"/>
              <a:t>13</a:t>
            </a:fld>
            <a:endParaRPr lang="en-US"/>
          </a:p>
        </p:txBody>
      </p:sp>
    </p:spTree>
    <p:extLst>
      <p:ext uri="{BB962C8B-B14F-4D97-AF65-F5344CB8AC3E}">
        <p14:creationId xmlns:p14="http://schemas.microsoft.com/office/powerpoint/2010/main" val="101213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14</a:t>
            </a:fld>
            <a:endParaRPr lang="en-US"/>
          </a:p>
        </p:txBody>
      </p:sp>
    </p:spTree>
    <p:extLst>
      <p:ext uri="{BB962C8B-B14F-4D97-AF65-F5344CB8AC3E}">
        <p14:creationId xmlns:p14="http://schemas.microsoft.com/office/powerpoint/2010/main" val="3193040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A17EC-4D04-40A7-B3A0-ABAA5973FB94}" type="slidenum">
              <a:rPr lang="en-US" smtClean="0"/>
              <a:t>15</a:t>
            </a:fld>
            <a:endParaRPr lang="en-US"/>
          </a:p>
        </p:txBody>
      </p:sp>
    </p:spTree>
    <p:extLst>
      <p:ext uri="{BB962C8B-B14F-4D97-AF65-F5344CB8AC3E}">
        <p14:creationId xmlns:p14="http://schemas.microsoft.com/office/powerpoint/2010/main" val="2724154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2175081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17</a:t>
            </a:fld>
            <a:endParaRPr lang="en-US"/>
          </a:p>
        </p:txBody>
      </p:sp>
    </p:spTree>
    <p:extLst>
      <p:ext uri="{BB962C8B-B14F-4D97-AF65-F5344CB8AC3E}">
        <p14:creationId xmlns:p14="http://schemas.microsoft.com/office/powerpoint/2010/main" val="4086471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18</a:t>
            </a:fld>
            <a:endParaRPr lang="en-US"/>
          </a:p>
        </p:txBody>
      </p:sp>
    </p:spTree>
    <p:extLst>
      <p:ext uri="{BB962C8B-B14F-4D97-AF65-F5344CB8AC3E}">
        <p14:creationId xmlns:p14="http://schemas.microsoft.com/office/powerpoint/2010/main" val="2789810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19</a:t>
            </a:fld>
            <a:endParaRPr lang="en-US"/>
          </a:p>
        </p:txBody>
      </p:sp>
    </p:spTree>
    <p:extLst>
      <p:ext uri="{BB962C8B-B14F-4D97-AF65-F5344CB8AC3E}">
        <p14:creationId xmlns:p14="http://schemas.microsoft.com/office/powerpoint/2010/main" val="1580440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21</a:t>
            </a:fld>
            <a:endParaRPr lang="en-US"/>
          </a:p>
        </p:txBody>
      </p:sp>
    </p:spTree>
    <p:extLst>
      <p:ext uri="{BB962C8B-B14F-4D97-AF65-F5344CB8AC3E}">
        <p14:creationId xmlns:p14="http://schemas.microsoft.com/office/powerpoint/2010/main" val="4275003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22</a:t>
            </a:fld>
            <a:endParaRPr lang="en-US"/>
          </a:p>
        </p:txBody>
      </p:sp>
    </p:spTree>
    <p:extLst>
      <p:ext uri="{BB962C8B-B14F-4D97-AF65-F5344CB8AC3E}">
        <p14:creationId xmlns:p14="http://schemas.microsoft.com/office/powerpoint/2010/main" val="3823758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23</a:t>
            </a:fld>
            <a:endParaRPr lang="en-US"/>
          </a:p>
        </p:txBody>
      </p:sp>
    </p:spTree>
    <p:extLst>
      <p:ext uri="{BB962C8B-B14F-4D97-AF65-F5344CB8AC3E}">
        <p14:creationId xmlns:p14="http://schemas.microsoft.com/office/powerpoint/2010/main" val="1353258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34317035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25</a:t>
            </a:fld>
            <a:endParaRPr lang="en-US"/>
          </a:p>
        </p:txBody>
      </p:sp>
    </p:spTree>
    <p:extLst>
      <p:ext uri="{BB962C8B-B14F-4D97-AF65-F5344CB8AC3E}">
        <p14:creationId xmlns:p14="http://schemas.microsoft.com/office/powerpoint/2010/main" val="3719630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26</a:t>
            </a:fld>
            <a:endParaRPr lang="en-US"/>
          </a:p>
        </p:txBody>
      </p:sp>
    </p:spTree>
    <p:extLst>
      <p:ext uri="{BB962C8B-B14F-4D97-AF65-F5344CB8AC3E}">
        <p14:creationId xmlns:p14="http://schemas.microsoft.com/office/powerpoint/2010/main" val="2451588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27</a:t>
            </a:fld>
            <a:endParaRPr lang="en-US"/>
          </a:p>
        </p:txBody>
      </p:sp>
    </p:spTree>
    <p:extLst>
      <p:ext uri="{BB962C8B-B14F-4D97-AF65-F5344CB8AC3E}">
        <p14:creationId xmlns:p14="http://schemas.microsoft.com/office/powerpoint/2010/main" val="134712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28</a:t>
            </a:fld>
            <a:endParaRPr lang="en-US"/>
          </a:p>
        </p:txBody>
      </p:sp>
    </p:spTree>
    <p:extLst>
      <p:ext uri="{BB962C8B-B14F-4D97-AF65-F5344CB8AC3E}">
        <p14:creationId xmlns:p14="http://schemas.microsoft.com/office/powerpoint/2010/main" val="1544011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29</a:t>
            </a:fld>
            <a:endParaRPr lang="en-US"/>
          </a:p>
        </p:txBody>
      </p:sp>
    </p:spTree>
    <p:extLst>
      <p:ext uri="{BB962C8B-B14F-4D97-AF65-F5344CB8AC3E}">
        <p14:creationId xmlns:p14="http://schemas.microsoft.com/office/powerpoint/2010/main" val="2814010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30</a:t>
            </a:fld>
            <a:endParaRPr lang="en-US"/>
          </a:p>
        </p:txBody>
      </p:sp>
    </p:spTree>
    <p:extLst>
      <p:ext uri="{BB962C8B-B14F-4D97-AF65-F5344CB8AC3E}">
        <p14:creationId xmlns:p14="http://schemas.microsoft.com/office/powerpoint/2010/main" val="778110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31</a:t>
            </a:fld>
            <a:endParaRPr lang="en-US"/>
          </a:p>
        </p:txBody>
      </p:sp>
    </p:spTree>
    <p:extLst>
      <p:ext uri="{BB962C8B-B14F-4D97-AF65-F5344CB8AC3E}">
        <p14:creationId xmlns:p14="http://schemas.microsoft.com/office/powerpoint/2010/main" val="3710306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32</a:t>
            </a:fld>
            <a:endParaRPr lang="en-US"/>
          </a:p>
        </p:txBody>
      </p:sp>
    </p:spTree>
    <p:extLst>
      <p:ext uri="{BB962C8B-B14F-4D97-AF65-F5344CB8AC3E}">
        <p14:creationId xmlns:p14="http://schemas.microsoft.com/office/powerpoint/2010/main" val="2011217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ED2A17EC-4D04-40A7-B3A0-ABAA5973FB94}" type="slidenum">
              <a:rPr lang="en-US" smtClean="0"/>
              <a:t>33</a:t>
            </a:fld>
            <a:endParaRPr lang="en-US"/>
          </a:p>
        </p:txBody>
      </p:sp>
    </p:spTree>
    <p:extLst>
      <p:ext uri="{BB962C8B-B14F-4D97-AF65-F5344CB8AC3E}">
        <p14:creationId xmlns:p14="http://schemas.microsoft.com/office/powerpoint/2010/main" val="8008114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34</a:t>
            </a:fld>
            <a:endParaRPr lang="en-US"/>
          </a:p>
        </p:txBody>
      </p:sp>
    </p:spTree>
    <p:extLst>
      <p:ext uri="{BB962C8B-B14F-4D97-AF65-F5344CB8AC3E}">
        <p14:creationId xmlns:p14="http://schemas.microsoft.com/office/powerpoint/2010/main" val="2669042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35</a:t>
            </a:fld>
            <a:endParaRPr lang="en-US"/>
          </a:p>
        </p:txBody>
      </p:sp>
    </p:spTree>
    <p:extLst>
      <p:ext uri="{BB962C8B-B14F-4D97-AF65-F5344CB8AC3E}">
        <p14:creationId xmlns:p14="http://schemas.microsoft.com/office/powerpoint/2010/main" val="517937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6/4/22</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13.xml"/><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7.tiff"/><Relationship Id="rId5" Type="http://schemas.openxmlformats.org/officeDocument/2006/relationships/image" Target="../media/image26.tiff"/><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png"/><Relationship Id="rId5" Type="http://schemas.openxmlformats.org/officeDocument/2006/relationships/image" Target="../media/image32.jpe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png"/><Relationship Id="rId5" Type="http://schemas.openxmlformats.org/officeDocument/2006/relationships/image" Target="../media/image33.jpe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png"/><Relationship Id="rId5" Type="http://schemas.openxmlformats.org/officeDocument/2006/relationships/image" Target="../media/image34.jpe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1313677"/>
            <a:ext cx="11593902" cy="2387600"/>
          </a:xfrm>
        </p:spPr>
        <p:txBody>
          <a:bodyPr>
            <a:normAutofit/>
          </a:bodyPr>
          <a:lstStyle/>
          <a:p>
            <a:pPr algn="ctr"/>
            <a:r>
              <a:rPr lang="en-US" sz="6000" b="1" dirty="0">
                <a:solidFill>
                  <a:srgbClr val="C00000"/>
                </a:solidFill>
                <a:latin typeface="Arial" panose="020B0604020202020204" pitchFamily="34" charset="0"/>
                <a:cs typeface="Arial" panose="020B0604020202020204" pitchFamily="34" charset="0"/>
              </a:rPr>
              <a:t>Acute, Bilateral Visual Loss in a Pediatric Patient </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968948"/>
            <a:ext cx="9144000" cy="2387600"/>
          </a:xfrm>
        </p:spPr>
        <p:txBody>
          <a:bodyPr>
            <a:noAutofit/>
          </a:bodyPr>
          <a:lstStyle/>
          <a:p>
            <a:pPr marL="0" indent="0" algn="ctr">
              <a:buNone/>
            </a:pPr>
            <a:r>
              <a:rPr lang="en-US" sz="2200" b="1" dirty="0">
                <a:solidFill>
                  <a:srgbClr val="0070C0"/>
                </a:solidFill>
                <a:latin typeface="Arial" panose="020B0604020202020204" pitchFamily="34" charset="0"/>
                <a:cs typeface="Arial" panose="020B0604020202020204" pitchFamily="34" charset="0"/>
              </a:rPr>
              <a:t>Elizabeth H. Roll, MD</a:t>
            </a:r>
          </a:p>
          <a:p>
            <a:pPr marL="0" indent="0" algn="ctr">
              <a:buNone/>
            </a:pPr>
            <a:r>
              <a:rPr lang="en-US" sz="1400" b="1" dirty="0">
                <a:solidFill>
                  <a:srgbClr val="0070C0"/>
                </a:solidFill>
                <a:latin typeface="Arial" panose="020B0604020202020204" pitchFamily="34" charset="0"/>
                <a:cs typeface="Arial" panose="020B0604020202020204" pitchFamily="34" charset="0"/>
              </a:rPr>
              <a:t>Rutgers New Jersey Medical School </a:t>
            </a:r>
          </a:p>
          <a:p>
            <a:pPr marL="0" indent="0" algn="ctr">
              <a:buNone/>
            </a:pPr>
            <a:r>
              <a:rPr lang="en-US" sz="2200" b="1" dirty="0">
                <a:solidFill>
                  <a:srgbClr val="0070C0"/>
                </a:solidFill>
                <a:latin typeface="Arial" panose="020B0604020202020204" pitchFamily="34" charset="0"/>
                <a:cs typeface="Arial" panose="020B0604020202020204" pitchFamily="34" charset="0"/>
              </a:rPr>
              <a:t>Larry P. Frohman, MD</a:t>
            </a:r>
          </a:p>
          <a:p>
            <a:pPr marL="0" indent="0" algn="ctr">
              <a:buNone/>
            </a:pPr>
            <a:r>
              <a:rPr lang="en-US" sz="1400" b="1" dirty="0">
                <a:solidFill>
                  <a:srgbClr val="0070C0"/>
                </a:solidFill>
                <a:latin typeface="Arial" panose="020B0604020202020204" pitchFamily="34" charset="0"/>
                <a:cs typeface="Arial" panose="020B0604020202020204" pitchFamily="34" charset="0"/>
              </a:rPr>
              <a:t>Rutgers New Jersey Medical School</a:t>
            </a:r>
          </a:p>
          <a:p>
            <a:pPr marL="0" indent="0" algn="ctr">
              <a:buNone/>
            </a:pPr>
            <a:r>
              <a:rPr lang="en-US" sz="2200" b="1" dirty="0">
                <a:solidFill>
                  <a:srgbClr val="0070C0"/>
                </a:solidFill>
                <a:latin typeface="Arial" panose="020B0604020202020204" pitchFamily="34" charset="0"/>
                <a:cs typeface="Arial" panose="020B0604020202020204" pitchFamily="34" charset="0"/>
              </a:rPr>
              <a:t>Roger E. </a:t>
            </a:r>
            <a:r>
              <a:rPr lang="en-US" sz="2200" b="1" dirty="0" err="1">
                <a:solidFill>
                  <a:srgbClr val="0070C0"/>
                </a:solidFill>
                <a:latin typeface="Arial" panose="020B0604020202020204" pitchFamily="34" charset="0"/>
                <a:cs typeface="Arial" panose="020B0604020202020204" pitchFamily="34" charset="0"/>
              </a:rPr>
              <a:t>Turbin</a:t>
            </a:r>
            <a:r>
              <a:rPr lang="en-US" sz="2200" b="1" dirty="0">
                <a:solidFill>
                  <a:srgbClr val="0070C0"/>
                </a:solidFill>
                <a:latin typeface="Arial" panose="020B0604020202020204" pitchFamily="34" charset="0"/>
                <a:cs typeface="Arial" panose="020B0604020202020204" pitchFamily="34" charset="0"/>
              </a:rPr>
              <a:t>, MD</a:t>
            </a:r>
          </a:p>
          <a:p>
            <a:pPr marL="0" indent="0" algn="ctr">
              <a:buNone/>
            </a:pPr>
            <a:r>
              <a:rPr lang="en-US" sz="1400" b="1" dirty="0">
                <a:solidFill>
                  <a:srgbClr val="0070C0"/>
                </a:solidFill>
                <a:latin typeface="Arial" panose="020B0604020202020204" pitchFamily="34" charset="0"/>
                <a:cs typeface="Arial" panose="020B0604020202020204" pitchFamily="34" charset="0"/>
              </a:rPr>
              <a:t>Rutgers New Jersey Medical School </a:t>
            </a:r>
          </a:p>
          <a:p>
            <a:pPr marL="0" indent="0" algn="ctr">
              <a:buNone/>
            </a:pPr>
            <a:endParaRPr lang="en-US" sz="1400" b="1" dirty="0">
              <a:solidFill>
                <a:srgbClr val="0070C0"/>
              </a:solidFill>
              <a:latin typeface="Arial" panose="020B0604020202020204" pitchFamily="34" charset="0"/>
              <a:cs typeface="Arial" panose="020B0604020202020204" pitchFamily="34" charset="0"/>
            </a:endParaRPr>
          </a:p>
        </p:txBody>
      </p:sp>
      <p:pic>
        <p:nvPicPr>
          <p:cNvPr id="5" name="Picture 4" descr="Logo, company name&#10;&#10;Description automatically generated">
            <a:extLst>
              <a:ext uri="{FF2B5EF4-FFF2-40B4-BE49-F238E27FC236}">
                <a16:creationId xmlns:a16="http://schemas.microsoft.com/office/drawing/2014/main" id="{F135F46E-8237-46E5-B60C-850E74F829BA}"/>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467324" y="215017"/>
            <a:ext cx="5494020" cy="1173480"/>
          </a:xfrm>
          <a:prstGeom prst="rect">
            <a:avLst/>
          </a:prstGeom>
        </p:spPr>
      </p:pic>
      <p:pic>
        <p:nvPicPr>
          <p:cNvPr id="6" name="Audio Recording Nov 28, 2021 at 2:17:19 PM" descr="Audio Recording Nov 28, 2021 at 2:17:19 PM">
            <a:hlinkClick r:id="" action="ppaction://media"/>
            <a:extLst>
              <a:ext uri="{FF2B5EF4-FFF2-40B4-BE49-F238E27FC236}">
                <a16:creationId xmlns:a16="http://schemas.microsoft.com/office/drawing/2014/main" id="{308BDCE6-1FA1-B847-811C-711D292675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39894" y="5781298"/>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7463"/>
    </mc:Choice>
    <mc:Fallback xmlns="">
      <p:transition spd="slow" advTm="27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fontScale="90000"/>
          </a:bodyPr>
          <a:lstStyle/>
          <a:p>
            <a:pPr algn="ctr">
              <a:defRPr/>
            </a:pPr>
            <a:r>
              <a:rPr lang="en-US" sz="3600" b="1" dirty="0">
                <a:solidFill>
                  <a:srgbClr val="3B5B6F"/>
                </a:solidFill>
                <a:latin typeface="Arial" panose="020B0604020202020204" pitchFamily="34" charset="0"/>
                <a:cs typeface="Arial" panose="020B0604020202020204" pitchFamily="34" charset="0"/>
              </a:rPr>
              <a:t>11-Year-Old Male </a:t>
            </a:r>
            <a:r>
              <a:rPr lang="en-US" sz="3600" dirty="0">
                <a:solidFill>
                  <a:srgbClr val="3B5B6F"/>
                </a:solidFill>
                <a:cs typeface="Arial" panose="020B0604020202020204" pitchFamily="34" charset="0"/>
              </a:rPr>
              <a:t>with Acute, Bilateral Visual Loss x 3 days</a:t>
            </a:r>
            <a:endParaRPr lang="en-US" sz="3600" b="1" dirty="0">
              <a:solidFill>
                <a:srgbClr val="3B5B6F"/>
              </a:solidFill>
              <a:latin typeface="Arial" panose="020B0604020202020204" pitchFamily="34" charset="0"/>
              <a:cs typeface="Arial" panose="020B0604020202020204" pitchFamily="34" charset="0"/>
            </a:endParaRPr>
          </a:p>
        </p:txBody>
      </p:sp>
      <p:sp>
        <p:nvSpPr>
          <p:cNvPr id="5123" name="Rectangle 3"/>
          <p:cNvSpPr>
            <a:spLocks noGrp="1" noChangeArrowheads="1"/>
          </p:cNvSpPr>
          <p:nvPr>
            <p:ph idx="1"/>
          </p:nvPr>
        </p:nvSpPr>
        <p:spPr>
          <a:xfrm>
            <a:off x="729977" y="1609523"/>
            <a:ext cx="9727578" cy="4571999"/>
          </a:xfrm>
        </p:spPr>
        <p:txBody>
          <a:bodyPr>
            <a:normAutofit/>
          </a:bodyPr>
          <a:lstStyle/>
          <a:p>
            <a:pPr>
              <a:lnSpc>
                <a:spcPct val="90000"/>
              </a:lnSpc>
            </a:pPr>
            <a:r>
              <a:rPr lang="en-US" altLang="en-US" sz="3600" dirty="0">
                <a:cs typeface="Arial" panose="020B0604020202020204" pitchFamily="34" charset="0"/>
              </a:rPr>
              <a:t>3 days ago, developed TVOs + decreased vision in his left eye </a:t>
            </a:r>
          </a:p>
          <a:p>
            <a:pPr>
              <a:lnSpc>
                <a:spcPct val="90000"/>
              </a:lnSpc>
            </a:pPr>
            <a:r>
              <a:rPr lang="en-US" altLang="en-US" sz="3600" dirty="0">
                <a:latin typeface="Arial" panose="020B0604020202020204" pitchFamily="34" charset="0"/>
                <a:cs typeface="Arial" panose="020B0604020202020204" pitchFamily="34" charset="0"/>
              </a:rPr>
              <a:t>The following day, he developed similar visual changes in his right eye</a:t>
            </a:r>
          </a:p>
          <a:p>
            <a:pPr>
              <a:lnSpc>
                <a:spcPct val="90000"/>
              </a:lnSpc>
            </a:pPr>
            <a:r>
              <a:rPr lang="en-US" altLang="en-US" sz="3600" dirty="0">
                <a:cs typeface="Arial" panose="020B0604020202020204" pitchFamily="34" charset="0"/>
              </a:rPr>
              <a:t>1 day ago, vision severely worsened in both eyes </a:t>
            </a:r>
          </a:p>
          <a:p>
            <a:pPr lvl="1"/>
            <a:r>
              <a:rPr lang="en-US" altLang="en-US" sz="3200" dirty="0">
                <a:cs typeface="Arial" panose="020B0604020202020204" pitchFamily="34" charset="0"/>
              </a:rPr>
              <a:t>Left eye went completely “black” </a:t>
            </a: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a:t>
            </a:fld>
            <a:endParaRPr kumimoji="0" lang="en-US" altLang="en-US" sz="1400" b="0">
              <a:solidFill>
                <a:schemeClr val="tx2"/>
              </a:solidFill>
              <a:latin typeface="Arial Black" panose="020B0A04020102020204" pitchFamily="34" charset="0"/>
            </a:endParaRPr>
          </a:p>
        </p:txBody>
      </p:sp>
      <p:pic>
        <p:nvPicPr>
          <p:cNvPr id="5" name="Audio Recording Nov 28, 2021 at 2:27:48 PM" descr="Audio Recording Nov 28, 2021 at 2:27:48 PM">
            <a:hlinkClick r:id="" action="ppaction://media"/>
            <a:extLst>
              <a:ext uri="{FF2B5EF4-FFF2-40B4-BE49-F238E27FC236}">
                <a16:creationId xmlns:a16="http://schemas.microsoft.com/office/drawing/2014/main" id="{6A6B6A52-D50F-F146-8E9B-65A6DACAE5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55623" y="5775122"/>
            <a:ext cx="812800" cy="8128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xmlns:p14="http://schemas.microsoft.com/office/powerpoint/2010/main">
    <mc:Choice Requires="p14">
      <p:transition spd="slow" p14:dur="2000" advTm="10795"/>
    </mc:Choice>
    <mc:Fallback xmlns="">
      <p:transition spd="slow" advTm="10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fontScale="90000"/>
          </a:bodyPr>
          <a:lstStyle/>
          <a:p>
            <a:pPr algn="ctr">
              <a:defRPr/>
            </a:pPr>
            <a:r>
              <a:rPr lang="en-US" sz="3600" dirty="0">
                <a:solidFill>
                  <a:srgbClr val="3B5B6F"/>
                </a:solidFill>
                <a:cs typeface="Arial" panose="020B0604020202020204" pitchFamily="34" charset="0"/>
              </a:rPr>
              <a:t>11-Year-Old Male with Acute, Bilateral Visual Loss x 3 days</a:t>
            </a:r>
            <a:endParaRPr lang="en-US" sz="3600" b="1" dirty="0">
              <a:solidFill>
                <a:srgbClr val="3B5B6F"/>
              </a:solidFill>
              <a:latin typeface="Arial" panose="020B0604020202020204" pitchFamily="34" charset="0"/>
              <a:cs typeface="Arial" panose="020B0604020202020204" pitchFamily="34" charset="0"/>
            </a:endParaRPr>
          </a:p>
        </p:txBody>
      </p:sp>
      <p:sp>
        <p:nvSpPr>
          <p:cNvPr id="5123" name="Rectangle 3"/>
          <p:cNvSpPr>
            <a:spLocks noGrp="1" noChangeArrowheads="1"/>
          </p:cNvSpPr>
          <p:nvPr>
            <p:ph idx="1"/>
          </p:nvPr>
        </p:nvSpPr>
        <p:spPr>
          <a:xfrm>
            <a:off x="694405" y="1434695"/>
            <a:ext cx="11355355" cy="4571999"/>
          </a:xfrm>
        </p:spPr>
        <p:txBody>
          <a:bodyPr>
            <a:normAutofit/>
          </a:bodyPr>
          <a:lstStyle/>
          <a:p>
            <a:pPr marL="457200" lvl="1" indent="0">
              <a:lnSpc>
                <a:spcPct val="90000"/>
              </a:lnSpc>
              <a:buNone/>
            </a:pPr>
            <a:endParaRPr lang="en-US" altLang="en-US" sz="3200" dirty="0">
              <a:latin typeface="Arial" panose="020B0604020202020204" pitchFamily="34" charset="0"/>
              <a:cs typeface="Arial" panose="020B0604020202020204" pitchFamily="34" charset="0"/>
            </a:endParaRPr>
          </a:p>
          <a:p>
            <a:r>
              <a:rPr lang="en-US" altLang="en-US" sz="3500" dirty="0">
                <a:cs typeface="Arial" panose="020B0604020202020204" pitchFamily="34" charset="0"/>
              </a:rPr>
              <a:t>PMHx: obstructive sleep apnea </a:t>
            </a:r>
            <a:r>
              <a:rPr lang="en-US" altLang="en-US" sz="3500" i="1" dirty="0">
                <a:cs typeface="Arial" panose="020B0604020202020204" pitchFamily="34" charset="0"/>
              </a:rPr>
              <a:t>(untreated), </a:t>
            </a:r>
            <a:r>
              <a:rPr lang="en-US" altLang="en-US" sz="3500" dirty="0">
                <a:cs typeface="Arial" panose="020B0604020202020204" pitchFamily="34" charset="0"/>
              </a:rPr>
              <a:t>obesity </a:t>
            </a:r>
            <a:r>
              <a:rPr lang="en-US" altLang="en-US" sz="3500" i="1" dirty="0">
                <a:cs typeface="Arial" panose="020B0604020202020204" pitchFamily="34" charset="0"/>
              </a:rPr>
              <a:t>(BMI: 43.6 kg/m</a:t>
            </a:r>
            <a:r>
              <a:rPr lang="en-US" altLang="en-US" sz="3500" i="1" baseline="30000" dirty="0">
                <a:cs typeface="Arial" panose="020B0604020202020204" pitchFamily="34" charset="0"/>
              </a:rPr>
              <a:t>2</a:t>
            </a:r>
            <a:r>
              <a:rPr lang="en-US" altLang="en-US" sz="3500" i="1" dirty="0">
                <a:cs typeface="Arial" panose="020B0604020202020204" pitchFamily="34" charset="0"/>
              </a:rPr>
              <a:t>)</a:t>
            </a:r>
          </a:p>
          <a:p>
            <a:r>
              <a:rPr lang="en-US" altLang="en-US" sz="3500" dirty="0" err="1">
                <a:cs typeface="Arial" panose="020B0604020202020204" pitchFamily="34" charset="0"/>
              </a:rPr>
              <a:t>PSHx</a:t>
            </a:r>
            <a:r>
              <a:rPr lang="en-US" altLang="en-US" sz="3500" dirty="0">
                <a:cs typeface="Arial" panose="020B0604020202020204" pitchFamily="34" charset="0"/>
              </a:rPr>
              <a:t>: no significant </a:t>
            </a:r>
            <a:r>
              <a:rPr lang="en-US" altLang="en-US" sz="3500" dirty="0" err="1">
                <a:cs typeface="Arial" panose="020B0604020202020204" pitchFamily="34" charset="0"/>
              </a:rPr>
              <a:t>PSHx</a:t>
            </a:r>
            <a:endParaRPr lang="en-US" altLang="en-US" sz="3500" dirty="0">
              <a:cs typeface="Arial" panose="020B0604020202020204" pitchFamily="34" charset="0"/>
            </a:endParaRPr>
          </a:p>
          <a:p>
            <a:r>
              <a:rPr lang="en-US" altLang="en-US" sz="3500" dirty="0" err="1">
                <a:cs typeface="Arial" panose="020B0604020202020204" pitchFamily="34" charset="0"/>
              </a:rPr>
              <a:t>FHx</a:t>
            </a:r>
            <a:r>
              <a:rPr lang="en-US" altLang="en-US" sz="3500" dirty="0">
                <a:cs typeface="Arial" panose="020B0604020202020204" pitchFamily="34" charset="0"/>
              </a:rPr>
              <a:t>: no significant </a:t>
            </a:r>
            <a:r>
              <a:rPr lang="en-US" altLang="en-US" sz="3500" dirty="0" err="1">
                <a:cs typeface="Arial" panose="020B0604020202020204" pitchFamily="34" charset="0"/>
              </a:rPr>
              <a:t>FHx</a:t>
            </a:r>
            <a:r>
              <a:rPr lang="en-US" altLang="en-US" sz="3500" dirty="0">
                <a:cs typeface="Arial" panose="020B0604020202020204" pitchFamily="34" charset="0"/>
              </a:rPr>
              <a:t> </a:t>
            </a:r>
          </a:p>
          <a:p>
            <a:r>
              <a:rPr lang="en-US" altLang="en-US" sz="3500" dirty="0">
                <a:cs typeface="Arial" panose="020B0604020202020204" pitchFamily="34" charset="0"/>
              </a:rPr>
              <a:t>Medications: none</a:t>
            </a: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3</a:t>
            </a:fld>
            <a:endParaRPr kumimoji="0" lang="en-US" altLang="en-US" sz="1400" b="0">
              <a:solidFill>
                <a:schemeClr val="tx2"/>
              </a:solidFill>
              <a:latin typeface="Arial Black" panose="020B0A04020102020204" pitchFamily="34" charset="0"/>
            </a:endParaRPr>
          </a:p>
        </p:txBody>
      </p:sp>
      <p:pic>
        <p:nvPicPr>
          <p:cNvPr id="5" name="Audio Recording Nov 28, 2021 at 2:28:58 PM" descr="Audio Recording Nov 28, 2021 at 2:28:58 PM">
            <a:hlinkClick r:id="" action="ppaction://media"/>
            <a:extLst>
              <a:ext uri="{FF2B5EF4-FFF2-40B4-BE49-F238E27FC236}">
                <a16:creationId xmlns:a16="http://schemas.microsoft.com/office/drawing/2014/main" id="{1689E6E5-5AF4-2548-99CD-05AF8FF17B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91195" y="5775122"/>
            <a:ext cx="812800" cy="812800"/>
          </a:xfrm>
          <a:prstGeom prst="rect">
            <a:avLst/>
          </a:prstGeom>
        </p:spPr>
      </p:pic>
    </p:spTree>
    <p:extLst>
      <p:ext uri="{BB962C8B-B14F-4D97-AF65-F5344CB8AC3E}">
        <p14:creationId xmlns:p14="http://schemas.microsoft.com/office/powerpoint/2010/main" val="2577697122"/>
      </p:ext>
    </p:extLst>
  </p:cSld>
  <p:clrMapOvr>
    <a:masterClrMapping/>
  </p:clrMapOvr>
  <mc:AlternateContent xmlns:mc="http://schemas.openxmlformats.org/markup-compatibility/2006" xmlns:p14="http://schemas.microsoft.com/office/powerpoint/2010/main">
    <mc:Choice Requires="p14">
      <p:transition spd="slow" p14:dur="2000" advTm="23614"/>
    </mc:Choice>
    <mc:Fallback xmlns="">
      <p:transition spd="slow" advTm="23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838200" y="1445539"/>
            <a:ext cx="9531459" cy="4917447"/>
          </a:xfrm>
        </p:spPr>
        <p:txBody>
          <a:bodyPr numCol="2">
            <a:normAutofit/>
          </a:bodyPr>
          <a:lstStyle/>
          <a:p>
            <a:pPr marL="0" indent="0">
              <a:buNone/>
            </a:pPr>
            <a:r>
              <a:rPr lang="en-US" altLang="en-US" sz="3600" dirty="0">
                <a:cs typeface="Arial" panose="020B0604020202020204" pitchFamily="34" charset="0"/>
              </a:rPr>
              <a:t>Review of Systems </a:t>
            </a:r>
          </a:p>
          <a:p>
            <a:r>
              <a:rPr lang="en-US" altLang="en-US" sz="3600" dirty="0">
                <a:cs typeface="Arial" panose="020B0604020202020204" pitchFamily="34" charset="0"/>
              </a:rPr>
              <a:t>(+) Pain with EOMs </a:t>
            </a:r>
          </a:p>
          <a:p>
            <a:r>
              <a:rPr lang="en-US" altLang="en-US" sz="3600" dirty="0">
                <a:cs typeface="Arial" panose="020B0604020202020204" pitchFamily="34" charset="0"/>
              </a:rPr>
              <a:t>(-) Headache</a:t>
            </a:r>
          </a:p>
          <a:p>
            <a:r>
              <a:rPr lang="en-US" altLang="en-US" sz="3600" dirty="0">
                <a:cs typeface="Arial" panose="020B0604020202020204" pitchFamily="34" charset="0"/>
              </a:rPr>
              <a:t>(-) Pulsatile tinnitus</a:t>
            </a:r>
          </a:p>
          <a:p>
            <a:r>
              <a:rPr lang="en-US" altLang="en-US" sz="3600" dirty="0">
                <a:cs typeface="Arial" panose="020B0604020202020204" pitchFamily="34" charset="0"/>
              </a:rPr>
              <a:t>(-) Nausea</a:t>
            </a:r>
          </a:p>
          <a:p>
            <a:r>
              <a:rPr lang="en-US" altLang="en-US" sz="3600" dirty="0">
                <a:cs typeface="Arial" panose="020B0604020202020204" pitchFamily="34" charset="0"/>
              </a:rPr>
              <a:t>(-) Vomiting</a:t>
            </a:r>
          </a:p>
          <a:p>
            <a:endParaRPr lang="en-US" altLang="en-US" sz="3600" dirty="0">
              <a:cs typeface="Arial" panose="020B0604020202020204" pitchFamily="34" charset="0"/>
            </a:endParaRPr>
          </a:p>
          <a:p>
            <a:endParaRPr lang="en-US" altLang="en-US" sz="3600" dirty="0">
              <a:cs typeface="Arial" panose="020B0604020202020204" pitchFamily="34" charset="0"/>
            </a:endParaRPr>
          </a:p>
          <a:p>
            <a:r>
              <a:rPr lang="en-US" altLang="en-US" sz="3600" dirty="0">
                <a:cs typeface="Arial" panose="020B0604020202020204" pitchFamily="34" charset="0"/>
              </a:rPr>
              <a:t>(-) History of trauma</a:t>
            </a:r>
          </a:p>
          <a:p>
            <a:r>
              <a:rPr lang="en-US" altLang="en-US" sz="3600" dirty="0">
                <a:cs typeface="Arial" panose="020B0604020202020204" pitchFamily="34" charset="0"/>
              </a:rPr>
              <a:t>(-) Diplopia  </a:t>
            </a:r>
          </a:p>
          <a:p>
            <a:endParaRPr lang="en-US" altLang="en-US" sz="3600" dirty="0">
              <a:cs typeface="Arial" panose="020B0604020202020204" pitchFamily="34" charset="0"/>
            </a:endParaRPr>
          </a:p>
          <a:p>
            <a:pPr>
              <a:lnSpc>
                <a:spcPct val="90000"/>
              </a:lnSpc>
            </a:pPr>
            <a:endParaRPr lang="en-US" altLang="en-US" sz="3600" dirty="0"/>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4</a:t>
            </a:fld>
            <a:endParaRPr kumimoji="0" lang="en-US" altLang="en-US" sz="1400" b="0">
              <a:solidFill>
                <a:schemeClr val="tx2"/>
              </a:solidFill>
              <a:latin typeface="Arial Black" panose="020B0A04020102020204" pitchFamily="34" charset="0"/>
            </a:endParaRPr>
          </a:p>
        </p:txBody>
      </p:sp>
      <p:sp>
        <p:nvSpPr>
          <p:cNvPr id="10" name="Rectangle 2">
            <a:extLst>
              <a:ext uri="{FF2B5EF4-FFF2-40B4-BE49-F238E27FC236}">
                <a16:creationId xmlns:a16="http://schemas.microsoft.com/office/drawing/2014/main" id="{E8BEC73C-B8A1-3E4F-980C-AAE7806FDAA5}"/>
              </a:ext>
            </a:extLst>
          </p:cNvPr>
          <p:cNvSpPr>
            <a:spLocks noGrp="1" noChangeArrowheads="1"/>
          </p:cNvSpPr>
          <p:nvPr>
            <p:ph type="title"/>
          </p:nvPr>
        </p:nvSpPr>
        <p:spPr>
          <a:xfrm>
            <a:off x="261257" y="505858"/>
            <a:ext cx="11684000" cy="928837"/>
          </a:xfrm>
        </p:spPr>
        <p:txBody>
          <a:bodyPr>
            <a:normAutofit fontScale="90000"/>
          </a:bodyPr>
          <a:lstStyle/>
          <a:p>
            <a:pPr algn="ctr">
              <a:defRPr/>
            </a:pPr>
            <a:r>
              <a:rPr lang="en-US" sz="3600" dirty="0">
                <a:solidFill>
                  <a:srgbClr val="3B5B6F"/>
                </a:solidFill>
                <a:cs typeface="Arial" panose="020B0604020202020204" pitchFamily="34" charset="0"/>
              </a:rPr>
              <a:t>11-Year-Old Male with Acute, Bilateral Visual Loss x 3 days</a:t>
            </a:r>
            <a:endParaRPr lang="en-US" sz="3600" b="1" dirty="0">
              <a:solidFill>
                <a:srgbClr val="3B5B6F"/>
              </a:solidFill>
              <a:latin typeface="Arial" panose="020B0604020202020204" pitchFamily="34" charset="0"/>
              <a:cs typeface="Arial" panose="020B0604020202020204" pitchFamily="34" charset="0"/>
            </a:endParaRPr>
          </a:p>
        </p:txBody>
      </p:sp>
      <p:pic>
        <p:nvPicPr>
          <p:cNvPr id="5" name="Audio Recording Nov 28, 2021 at 2:30:23 PM" descr="Audio Recording Nov 28, 2021 at 2:30:23 PM">
            <a:hlinkClick r:id="" action="ppaction://media"/>
            <a:extLst>
              <a:ext uri="{FF2B5EF4-FFF2-40B4-BE49-F238E27FC236}">
                <a16:creationId xmlns:a16="http://schemas.microsoft.com/office/drawing/2014/main" id="{831C268E-DDB6-B24A-8BAE-B1B764B660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47400" y="5726112"/>
            <a:ext cx="812800" cy="812800"/>
          </a:xfrm>
          <a:prstGeom prst="rect">
            <a:avLst/>
          </a:prstGeom>
        </p:spPr>
      </p:pic>
    </p:spTree>
    <p:extLst>
      <p:ext uri="{BB962C8B-B14F-4D97-AF65-F5344CB8AC3E}">
        <p14:creationId xmlns:p14="http://schemas.microsoft.com/office/powerpoint/2010/main" val="4191650563"/>
      </p:ext>
    </p:extLst>
  </p:cSld>
  <p:clrMapOvr>
    <a:masterClrMapping/>
  </p:clrMapOvr>
  <mc:AlternateContent xmlns:mc="http://schemas.openxmlformats.org/markup-compatibility/2006" xmlns:p14="http://schemas.microsoft.com/office/powerpoint/2010/main">
    <mc:Choice Requires="p14">
      <p:transition p14:dur="0" advTm="9612"/>
    </mc:Choice>
    <mc:Fallback xmlns="">
      <p:transition advTm="9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405D9-FCA8-3046-B1CC-3159C3D4B00F}"/>
              </a:ext>
            </a:extLst>
          </p:cNvPr>
          <p:cNvSpPr>
            <a:spLocks noGrp="1"/>
          </p:cNvSpPr>
          <p:nvPr>
            <p:ph type="title"/>
          </p:nvPr>
        </p:nvSpPr>
        <p:spPr>
          <a:xfrm>
            <a:off x="317864" y="268509"/>
            <a:ext cx="11769634" cy="1325563"/>
          </a:xfrm>
        </p:spPr>
        <p:txBody>
          <a:bodyPr>
            <a:normAutofit/>
          </a:bodyPr>
          <a:lstStyle/>
          <a:p>
            <a:pPr algn="ctr"/>
            <a:r>
              <a:rPr lang="en-US" sz="3200" dirty="0">
                <a:solidFill>
                  <a:srgbClr val="3B5B6F"/>
                </a:solidFill>
                <a:cs typeface="Arial" panose="020B0604020202020204" pitchFamily="34" charset="0"/>
              </a:rPr>
              <a:t>11-Year-Old Male with Acute, Bilateral Visual Loss x 3 days</a:t>
            </a:r>
            <a:endParaRPr lang="en-US" sz="3200" dirty="0"/>
          </a:p>
        </p:txBody>
      </p:sp>
      <p:sp>
        <p:nvSpPr>
          <p:cNvPr id="3" name="Content Placeholder 2">
            <a:extLst>
              <a:ext uri="{FF2B5EF4-FFF2-40B4-BE49-F238E27FC236}">
                <a16:creationId xmlns:a16="http://schemas.microsoft.com/office/drawing/2014/main" id="{FF8D2E42-E9E8-6E4D-9B91-701E4A2B683F}"/>
              </a:ext>
            </a:extLst>
          </p:cNvPr>
          <p:cNvSpPr>
            <a:spLocks noGrp="1"/>
          </p:cNvSpPr>
          <p:nvPr>
            <p:ph idx="1"/>
          </p:nvPr>
        </p:nvSpPr>
        <p:spPr>
          <a:xfrm>
            <a:off x="876914" y="1518617"/>
            <a:ext cx="9866243" cy="3820766"/>
          </a:xfrm>
        </p:spPr>
        <p:txBody>
          <a:bodyPr>
            <a:normAutofit/>
          </a:bodyPr>
          <a:lstStyle/>
          <a:p>
            <a:r>
              <a:rPr lang="en-US" dirty="0"/>
              <a:t>Vision: HM OD, NLP OS</a:t>
            </a:r>
          </a:p>
          <a:p>
            <a:r>
              <a:rPr lang="en-US" dirty="0"/>
              <a:t>Pupils: </a:t>
            </a:r>
          </a:p>
          <a:p>
            <a:pPr lvl="1"/>
            <a:r>
              <a:rPr lang="en-US" sz="2800" dirty="0"/>
              <a:t>OD: 6</a:t>
            </a:r>
            <a:r>
              <a:rPr lang="en-US" sz="2800" dirty="0">
                <a:sym typeface="Wingdings" pitchFamily="2" charset="2"/>
              </a:rPr>
              <a:t>4, round, sluggish, no </a:t>
            </a:r>
            <a:r>
              <a:rPr lang="en-US" sz="2800" dirty="0" err="1">
                <a:sym typeface="Wingdings" pitchFamily="2" charset="2"/>
              </a:rPr>
              <a:t>rAPD</a:t>
            </a:r>
            <a:endParaRPr lang="en-US" sz="2800" dirty="0">
              <a:sym typeface="Wingdings" pitchFamily="2" charset="2"/>
            </a:endParaRPr>
          </a:p>
          <a:p>
            <a:pPr lvl="1"/>
            <a:r>
              <a:rPr lang="en-US" sz="2800" dirty="0">
                <a:sym typeface="Wingdings" pitchFamily="2" charset="2"/>
              </a:rPr>
              <a:t>OS: 66, round, amaurotic, + </a:t>
            </a:r>
            <a:r>
              <a:rPr lang="en-US" sz="2800" dirty="0" err="1">
                <a:sym typeface="Wingdings" pitchFamily="2" charset="2"/>
              </a:rPr>
              <a:t>rAPD</a:t>
            </a:r>
            <a:endParaRPr lang="en-US" sz="2800" dirty="0">
              <a:sym typeface="Wingdings" pitchFamily="2" charset="2"/>
            </a:endParaRPr>
          </a:p>
          <a:p>
            <a:r>
              <a:rPr lang="en-US" dirty="0">
                <a:sym typeface="Wingdings" pitchFamily="2" charset="2"/>
              </a:rPr>
              <a:t>Dilated Fundus Exam</a:t>
            </a:r>
          </a:p>
          <a:p>
            <a:pPr lvl="1"/>
            <a:r>
              <a:rPr lang="en-US" sz="2800" b="1" dirty="0">
                <a:sym typeface="Wingdings" pitchFamily="2" charset="2"/>
              </a:rPr>
              <a:t>Marked elevation of discs with peripapillary hemorrhages OU</a:t>
            </a:r>
          </a:p>
        </p:txBody>
      </p:sp>
      <p:pic>
        <p:nvPicPr>
          <p:cNvPr id="4" name="Audio Recording Nov 28, 2021 at 2:39:14 PM" descr="Audio Recording Nov 28, 2021 at 2:39:14 PM">
            <a:hlinkClick r:id="" action="ppaction://media"/>
            <a:extLst>
              <a:ext uri="{FF2B5EF4-FFF2-40B4-BE49-F238E27FC236}">
                <a16:creationId xmlns:a16="http://schemas.microsoft.com/office/drawing/2014/main" id="{2E7B5C54-7780-4E45-B3AD-3C202DE608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57858" y="5776691"/>
            <a:ext cx="812800" cy="812800"/>
          </a:xfrm>
          <a:prstGeom prst="rect">
            <a:avLst/>
          </a:prstGeom>
        </p:spPr>
      </p:pic>
    </p:spTree>
    <p:extLst>
      <p:ext uri="{BB962C8B-B14F-4D97-AF65-F5344CB8AC3E}">
        <p14:creationId xmlns:p14="http://schemas.microsoft.com/office/powerpoint/2010/main" val="247444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8A250-CCEE-D640-AD4C-6F4E95B23E7E}"/>
              </a:ext>
            </a:extLst>
          </p:cNvPr>
          <p:cNvSpPr>
            <a:spLocks noGrp="1"/>
          </p:cNvSpPr>
          <p:nvPr>
            <p:ph type="title"/>
          </p:nvPr>
        </p:nvSpPr>
        <p:spPr>
          <a:xfrm>
            <a:off x="2823754" y="338364"/>
            <a:ext cx="10515600" cy="1325563"/>
          </a:xfrm>
        </p:spPr>
        <p:txBody>
          <a:bodyPr/>
          <a:lstStyle/>
          <a:p>
            <a:r>
              <a:rPr lang="en-US" dirty="0">
                <a:solidFill>
                  <a:srgbClr val="3B5B6F"/>
                </a:solidFill>
                <a:cs typeface="Arial" panose="020B0604020202020204" pitchFamily="34" charset="0"/>
              </a:rPr>
              <a:t>Fundus Photos on Day 7</a:t>
            </a:r>
            <a:endParaRPr lang="en-US" dirty="0"/>
          </a:p>
        </p:txBody>
      </p:sp>
      <p:pic>
        <p:nvPicPr>
          <p:cNvPr id="1040" name="Picture 16">
            <a:extLst>
              <a:ext uri="{FF2B5EF4-FFF2-40B4-BE49-F238E27FC236}">
                <a16:creationId xmlns:a16="http://schemas.microsoft.com/office/drawing/2014/main" id="{0C28B0F9-45F2-1F47-9BAB-2008F41B6D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202317"/>
            <a:ext cx="4192634" cy="339076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4925C9C8-80F6-074D-A69F-D9C57DEB529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8596" b="4325"/>
          <a:stretch/>
        </p:blipFill>
        <p:spPr bwMode="auto">
          <a:xfrm>
            <a:off x="1903366" y="1905763"/>
            <a:ext cx="3293474" cy="368731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4066784-F309-5941-991B-0899BE305FE3}"/>
              </a:ext>
            </a:extLst>
          </p:cNvPr>
          <p:cNvSpPr txBox="1"/>
          <p:nvPr/>
        </p:nvSpPr>
        <p:spPr>
          <a:xfrm>
            <a:off x="7937319" y="6087040"/>
            <a:ext cx="2351315" cy="646331"/>
          </a:xfrm>
          <a:prstGeom prst="rect">
            <a:avLst/>
          </a:prstGeom>
          <a:solidFill>
            <a:schemeClr val="bg1"/>
          </a:solidFill>
        </p:spPr>
        <p:txBody>
          <a:bodyPr wrap="square" rtlCol="0">
            <a:spAutoFit/>
          </a:bodyPr>
          <a:lstStyle/>
          <a:p>
            <a:r>
              <a:rPr lang="en-US" b="1" dirty="0"/>
              <a:t>What is your differential diagnosis?</a:t>
            </a:r>
          </a:p>
        </p:txBody>
      </p:sp>
      <p:sp>
        <p:nvSpPr>
          <p:cNvPr id="16" name="TextBox 15">
            <a:extLst>
              <a:ext uri="{FF2B5EF4-FFF2-40B4-BE49-F238E27FC236}">
                <a16:creationId xmlns:a16="http://schemas.microsoft.com/office/drawing/2014/main" id="{62C3A788-653E-F042-9A96-6BE95FAC0EDB}"/>
              </a:ext>
            </a:extLst>
          </p:cNvPr>
          <p:cNvSpPr txBox="1"/>
          <p:nvPr/>
        </p:nvSpPr>
        <p:spPr>
          <a:xfrm>
            <a:off x="2823754" y="5583894"/>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Right Eye</a:t>
            </a:r>
          </a:p>
        </p:txBody>
      </p:sp>
      <p:sp>
        <p:nvSpPr>
          <p:cNvPr id="17" name="TextBox 16">
            <a:extLst>
              <a:ext uri="{FF2B5EF4-FFF2-40B4-BE49-F238E27FC236}">
                <a16:creationId xmlns:a16="http://schemas.microsoft.com/office/drawing/2014/main" id="{6DCC01ED-B47F-EE4C-9473-46F09B083A80}"/>
              </a:ext>
            </a:extLst>
          </p:cNvPr>
          <p:cNvSpPr txBox="1"/>
          <p:nvPr/>
        </p:nvSpPr>
        <p:spPr>
          <a:xfrm>
            <a:off x="7530321" y="5593081"/>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Left Eye</a:t>
            </a:r>
          </a:p>
        </p:txBody>
      </p:sp>
      <p:pic>
        <p:nvPicPr>
          <p:cNvPr id="8" name="Audio Recording Nov 28, 2021 at 2:40:58 PM" descr="Audio Recording Nov 28, 2021 at 2:40:58 PM">
            <a:hlinkClick r:id="" action="ppaction://media"/>
            <a:extLst>
              <a:ext uri="{FF2B5EF4-FFF2-40B4-BE49-F238E27FC236}">
                <a16:creationId xmlns:a16="http://schemas.microsoft.com/office/drawing/2014/main" id="{30F915CF-7682-D348-B3CF-89CBD44552B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8957" y="5800887"/>
            <a:ext cx="812800" cy="895587"/>
          </a:xfrm>
          <a:prstGeom prst="rect">
            <a:avLst/>
          </a:prstGeom>
        </p:spPr>
      </p:pic>
    </p:spTree>
    <p:extLst>
      <p:ext uri="{BB962C8B-B14F-4D97-AF65-F5344CB8AC3E}">
        <p14:creationId xmlns:p14="http://schemas.microsoft.com/office/powerpoint/2010/main" val="282702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04"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98485">
                <p:cTn id="11" fill="hold" display="0">
                  <p:stCondLst>
                    <p:cond delay="indefinite"/>
                  </p:stCondLst>
                  <p:endCondLst>
                    <p:cond evt="onStopAudio" delay="0">
                      <p:tgtEl>
                        <p:sldTgt/>
                      </p:tgtEl>
                    </p:cond>
                  </p:endCondLst>
                </p:cTn>
                <p:tgtEl>
                  <p:spTgt spid="8"/>
                </p:tgtEl>
              </p:cMediaNode>
            </p:audio>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213293" y="347352"/>
            <a:ext cx="8768907" cy="1325563"/>
          </a:xfrm>
        </p:spPr>
        <p:txBody>
          <a:bodyPr>
            <a:normAutofit/>
          </a:bodyPr>
          <a:lstStyle/>
          <a:p>
            <a:pPr algn="ctr">
              <a:defRPr/>
            </a:pPr>
            <a:r>
              <a:rPr lang="en-US" sz="4000" dirty="0">
                <a:solidFill>
                  <a:srgbClr val="3B5B6F"/>
                </a:solidFill>
              </a:rPr>
              <a:t>	</a:t>
            </a:r>
            <a:r>
              <a:rPr lang="en-US" dirty="0">
                <a:solidFill>
                  <a:srgbClr val="3B5B6F"/>
                </a:solidFill>
              </a:rPr>
              <a:t>Differential Diagnosis</a:t>
            </a:r>
            <a:endParaRPr lang="en-US" sz="4000" b="1" dirty="0">
              <a:solidFill>
                <a:srgbClr val="3B5B6F"/>
              </a:solidFill>
            </a:endParaRPr>
          </a:p>
        </p:txBody>
      </p:sp>
      <p:sp>
        <p:nvSpPr>
          <p:cNvPr id="5123" name="Rectangle 3"/>
          <p:cNvSpPr>
            <a:spLocks noGrp="1" noChangeArrowheads="1"/>
          </p:cNvSpPr>
          <p:nvPr>
            <p:ph idx="1"/>
          </p:nvPr>
        </p:nvSpPr>
        <p:spPr>
          <a:xfrm>
            <a:off x="1414246" y="1729320"/>
            <a:ext cx="4183500" cy="3820766"/>
          </a:xfrm>
        </p:spPr>
        <p:txBody>
          <a:bodyPr>
            <a:normAutofit/>
          </a:bodyPr>
          <a:lstStyle/>
          <a:p>
            <a:pPr marL="285750" indent="-285750" fontAlgn="base"/>
            <a:r>
              <a:rPr lang="en-US" sz="2400" b="1" dirty="0">
                <a:cs typeface="Arial" panose="020B0604020202020204" pitchFamily="34" charset="0"/>
              </a:rPr>
              <a:t>Papilledema</a:t>
            </a:r>
          </a:p>
          <a:p>
            <a:pPr marL="742950" lvl="1" indent="-285750" fontAlgn="base"/>
            <a:r>
              <a:rPr lang="en-US" dirty="0">
                <a:cs typeface="Arial" panose="020B0604020202020204" pitchFamily="34" charset="0"/>
              </a:rPr>
              <a:t>Pseudotumor cerebri</a:t>
            </a:r>
          </a:p>
          <a:p>
            <a:pPr marL="742950" lvl="1" indent="-285750" fontAlgn="base"/>
            <a:r>
              <a:rPr lang="en-US" dirty="0">
                <a:cs typeface="Arial" panose="020B0604020202020204" pitchFamily="34" charset="0"/>
              </a:rPr>
              <a:t>Brain tumor (primary or metastasis)</a:t>
            </a:r>
          </a:p>
          <a:p>
            <a:pPr marL="742950" lvl="1" indent="-285750" fontAlgn="base"/>
            <a:r>
              <a:rPr lang="en-US" dirty="0">
                <a:cs typeface="Arial" panose="020B0604020202020204" pitchFamily="34" charset="0"/>
              </a:rPr>
              <a:t>Cerebral venous sinus thrombosis/stenosis</a:t>
            </a:r>
          </a:p>
          <a:p>
            <a:pPr fontAlgn="base"/>
            <a:r>
              <a:rPr lang="en-US" sz="2400" b="1" dirty="0" err="1"/>
              <a:t>Pseudopapilledema</a:t>
            </a:r>
            <a:endParaRPr lang="en-US" sz="2400" b="1" dirty="0"/>
          </a:p>
          <a:p>
            <a:pPr lvl="1" fontAlgn="base"/>
            <a:r>
              <a:rPr lang="en-US" sz="2000" dirty="0"/>
              <a:t>Optic Disc Drusen </a:t>
            </a:r>
          </a:p>
          <a:p>
            <a:pPr>
              <a:lnSpc>
                <a:spcPct val="90000"/>
              </a:lnSpc>
            </a:pPr>
            <a:endParaRPr lang="en-US" altLang="en-US" sz="2400" dirty="0"/>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7</a:t>
            </a:fld>
            <a:endParaRPr kumimoji="0" lang="en-US" altLang="en-US" sz="1400" b="0">
              <a:solidFill>
                <a:schemeClr val="tx2"/>
              </a:solidFill>
              <a:latin typeface="Arial Black" panose="020B0A04020102020204" pitchFamily="34" charset="0"/>
            </a:endParaRPr>
          </a:p>
        </p:txBody>
      </p:sp>
      <p:sp>
        <p:nvSpPr>
          <p:cNvPr id="3" name="TextBox 2">
            <a:extLst>
              <a:ext uri="{FF2B5EF4-FFF2-40B4-BE49-F238E27FC236}">
                <a16:creationId xmlns:a16="http://schemas.microsoft.com/office/drawing/2014/main" id="{886C7C48-7BE4-2043-A36A-FFAA436034D2}"/>
              </a:ext>
            </a:extLst>
          </p:cNvPr>
          <p:cNvSpPr txBox="1"/>
          <p:nvPr/>
        </p:nvSpPr>
        <p:spPr>
          <a:xfrm>
            <a:off x="6206097" y="1729320"/>
            <a:ext cx="4809005" cy="3552228"/>
          </a:xfrm>
          <a:prstGeom prst="rect">
            <a:avLst/>
          </a:prstGeom>
          <a:noFill/>
        </p:spPr>
        <p:txBody>
          <a:bodyPr wrap="square" rtlCol="0">
            <a:spAutoFit/>
          </a:bodyPr>
          <a:lstStyle/>
          <a:p>
            <a:pPr marL="285750" indent="-285750" fontAlgn="base">
              <a:buFont typeface="Arial" panose="020B0604020202020204" pitchFamily="34" charset="0"/>
              <a:buChar char="•"/>
            </a:pPr>
            <a:r>
              <a:rPr lang="en-US" sz="2400" b="1" dirty="0">
                <a:latin typeface="Arial" panose="020B0604020202020204" pitchFamily="34" charset="0"/>
                <a:cs typeface="Arial" panose="020B0604020202020204" pitchFamily="34" charset="0"/>
              </a:rPr>
              <a:t>Optic Neuritis</a:t>
            </a:r>
          </a:p>
          <a:p>
            <a:pPr marL="742950" lvl="1" indent="-285750" fontAlgn="base">
              <a:buFont typeface="Arial" panose="020B0604020202020204" pitchFamily="34" charset="0"/>
              <a:buChar char="•"/>
            </a:pPr>
            <a:r>
              <a:rPr lang="en-US" sz="2400" dirty="0">
                <a:latin typeface="Arial" panose="020B0604020202020204" pitchFamily="34" charset="0"/>
                <a:cs typeface="Arial" panose="020B0604020202020204" pitchFamily="34" charset="0"/>
              </a:rPr>
              <a:t>Myelin Oligodendrocyte glycoprotein antibody optic neuritis (MOG optic neuritis)</a:t>
            </a:r>
          </a:p>
          <a:p>
            <a:pPr marL="742950" lvl="1" indent="-285750" fontAlgn="base">
              <a:buFont typeface="Arial" panose="020B0604020202020204" pitchFamily="34" charset="0"/>
              <a:buChar char="•"/>
            </a:pPr>
            <a:r>
              <a:rPr lang="en-US" sz="2400" dirty="0">
                <a:latin typeface="Arial" panose="020B0604020202020204" pitchFamily="34" charset="0"/>
                <a:cs typeface="Arial" panose="020B0604020202020204" pitchFamily="34" charset="0"/>
              </a:rPr>
              <a:t>Neuromyelitis </a:t>
            </a:r>
            <a:r>
              <a:rPr lang="en-US" sz="2400" dirty="0" err="1">
                <a:latin typeface="Arial" panose="020B0604020202020204" pitchFamily="34" charset="0"/>
                <a:cs typeface="Arial" panose="020B0604020202020204" pitchFamily="34" charset="0"/>
              </a:rPr>
              <a:t>optica</a:t>
            </a:r>
            <a:r>
              <a:rPr lang="en-US" sz="2400" dirty="0">
                <a:latin typeface="Arial" panose="020B0604020202020204" pitchFamily="34" charset="0"/>
                <a:cs typeface="Arial" panose="020B0604020202020204" pitchFamily="34" charset="0"/>
              </a:rPr>
              <a:t> (AQP4 IgG optic neuritis)</a:t>
            </a:r>
          </a:p>
          <a:p>
            <a:pPr marL="742950" lvl="1" indent="-285750" fontAlgn="base">
              <a:buFont typeface="Arial" panose="020B0604020202020204" pitchFamily="34" charset="0"/>
              <a:buChar char="•"/>
            </a:pPr>
            <a:r>
              <a:rPr lang="en-US" sz="2400" dirty="0">
                <a:latin typeface="Arial" panose="020B0604020202020204" pitchFamily="34" charset="0"/>
                <a:cs typeface="Arial" panose="020B0604020202020204" pitchFamily="34" charset="0"/>
              </a:rPr>
              <a:t>Multiple sclerosis</a:t>
            </a:r>
          </a:p>
          <a:p>
            <a:pPr marL="742950" lvl="1" indent="-285750" fontAlgn="base">
              <a:buFont typeface="Arial" panose="020B0604020202020204" pitchFamily="34" charset="0"/>
              <a:buChar char="•"/>
            </a:pPr>
            <a:r>
              <a:rPr lang="en-US" sz="2400" dirty="0">
                <a:latin typeface="Arial" panose="020B0604020202020204" pitchFamily="34" charset="0"/>
                <a:cs typeface="Arial" panose="020B0604020202020204" pitchFamily="34" charset="0"/>
              </a:rPr>
              <a:t>Lyme disease </a:t>
            </a:r>
          </a:p>
          <a:p>
            <a:endParaRPr lang="en-US" sz="2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DD3C9FB-AA13-4943-95B4-D3783731A520}"/>
              </a:ext>
            </a:extLst>
          </p:cNvPr>
          <p:cNvSpPr txBox="1"/>
          <p:nvPr/>
        </p:nvSpPr>
        <p:spPr>
          <a:xfrm>
            <a:off x="8504382" y="5668744"/>
            <a:ext cx="2510720" cy="646331"/>
          </a:xfrm>
          <a:prstGeom prst="rect">
            <a:avLst/>
          </a:prstGeom>
          <a:solidFill>
            <a:schemeClr val="bg1"/>
          </a:solidFill>
        </p:spPr>
        <p:txBody>
          <a:bodyPr wrap="square" rtlCol="0">
            <a:spAutoFit/>
          </a:bodyPr>
          <a:lstStyle/>
          <a:p>
            <a:r>
              <a:rPr lang="en-US" b="1" dirty="0"/>
              <a:t>What would be your next step?</a:t>
            </a:r>
          </a:p>
        </p:txBody>
      </p:sp>
      <p:pic>
        <p:nvPicPr>
          <p:cNvPr id="2" name="Audio Recording May 11, 2022 at 7:07:00 PM" descr="Audio Recording May 11, 2022 at 7:07:00 PM">
            <a:hlinkClick r:id="" action="ppaction://media"/>
            <a:extLst>
              <a:ext uri="{FF2B5EF4-FFF2-40B4-BE49-F238E27FC236}">
                <a16:creationId xmlns:a16="http://schemas.microsoft.com/office/drawing/2014/main" id="{3CDEE108-783F-FA4A-A093-CADBF8583B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30391" y="5908675"/>
            <a:ext cx="812800" cy="812800"/>
          </a:xfrm>
          <a:prstGeom prst="rect">
            <a:avLst/>
          </a:prstGeom>
        </p:spPr>
      </p:pic>
    </p:spTree>
    <p:extLst>
      <p:ext uri="{BB962C8B-B14F-4D97-AF65-F5344CB8AC3E}">
        <p14:creationId xmlns:p14="http://schemas.microsoft.com/office/powerpoint/2010/main" val="2368001356"/>
      </p:ext>
    </p:extLst>
  </p:cSld>
  <p:clrMapOvr>
    <a:masterClrMapping/>
  </p:clrMapOvr>
  <mc:AlternateContent xmlns:mc="http://schemas.openxmlformats.org/markup-compatibility/2006" xmlns:p14="http://schemas.microsoft.com/office/powerpoint/2010/main">
    <mc:Choice Requires="p14">
      <p:transition spd="slow" p14:dur="2000" advTm="9612"/>
    </mc:Choice>
    <mc:Fallback xmlns="">
      <p:transition spd="slow" advTm="9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74869"/>
            <a:ext cx="11684000" cy="928837"/>
          </a:xfrm>
        </p:spPr>
        <p:txBody>
          <a:bodyPr>
            <a:normAutofit/>
          </a:bodyPr>
          <a:lstStyle/>
          <a:p>
            <a:pPr algn="ctr">
              <a:defRPr/>
            </a:pPr>
            <a:r>
              <a:rPr lang="en-US" sz="3600" dirty="0">
                <a:solidFill>
                  <a:srgbClr val="3B5B6F"/>
                </a:solidFill>
                <a:cs typeface="Arial" panose="020B0604020202020204" pitchFamily="34" charset="0"/>
              </a:rPr>
              <a:t>MRI: T2 without contrast</a:t>
            </a:r>
            <a:endParaRPr lang="en-US" sz="3600" b="1" dirty="0">
              <a:solidFill>
                <a:srgbClr val="3B5B6F"/>
              </a:solidFill>
              <a:latin typeface="Arial" panose="020B0604020202020204" pitchFamily="34" charset="0"/>
              <a:cs typeface="Arial" panose="020B06040202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8</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pic>
        <p:nvPicPr>
          <p:cNvPr id="8" name="Content Placeholder 11">
            <a:extLst>
              <a:ext uri="{FF2B5EF4-FFF2-40B4-BE49-F238E27FC236}">
                <a16:creationId xmlns:a16="http://schemas.microsoft.com/office/drawing/2014/main" id="{BD0F3C87-9144-9148-90BF-868FF435C1C4}"/>
              </a:ext>
            </a:extLst>
          </p:cNvPr>
          <p:cNvPicPr>
            <a:picLocks noGrp="1" noChangeAspect="1"/>
          </p:cNvPicPr>
          <p:nvPr>
            <p:ph sz="half" idx="1"/>
          </p:nvPr>
        </p:nvPicPr>
        <p:blipFill>
          <a:blip r:embed="rId5"/>
          <a:stretch>
            <a:fillRect/>
          </a:stretch>
        </p:blipFill>
        <p:spPr>
          <a:xfrm>
            <a:off x="3717755" y="1716960"/>
            <a:ext cx="4771004" cy="4294917"/>
          </a:xfrm>
          <a:prstGeom prst="rect">
            <a:avLst/>
          </a:prstGeom>
        </p:spPr>
      </p:pic>
      <p:cxnSp>
        <p:nvCxnSpPr>
          <p:cNvPr id="10" name="Straight Arrow Connector 9">
            <a:extLst>
              <a:ext uri="{FF2B5EF4-FFF2-40B4-BE49-F238E27FC236}">
                <a16:creationId xmlns:a16="http://schemas.microsoft.com/office/drawing/2014/main" id="{520382D9-E5D0-304C-B267-2D945AC97B17}"/>
              </a:ext>
            </a:extLst>
          </p:cNvPr>
          <p:cNvCxnSpPr>
            <a:cxnSpLocks/>
          </p:cNvCxnSpPr>
          <p:nvPr/>
        </p:nvCxnSpPr>
        <p:spPr bwMode="auto">
          <a:xfrm flipV="1">
            <a:off x="4375481" y="2970373"/>
            <a:ext cx="270162" cy="516630"/>
          </a:xfrm>
          <a:prstGeom prst="straightConnector1">
            <a:avLst/>
          </a:prstGeom>
          <a:solidFill>
            <a:schemeClr val="accent1"/>
          </a:solidFill>
          <a:ln w="38100" cap="flat" cmpd="sng" algn="ctr">
            <a:solidFill>
              <a:srgbClr val="D533A7"/>
            </a:solidFill>
            <a:prstDash val="solid"/>
            <a:round/>
            <a:headEnd type="none" w="med" len="med"/>
            <a:tailEnd type="triangle"/>
          </a:ln>
          <a:effectLst/>
        </p:spPr>
      </p:cxnSp>
      <p:sp>
        <p:nvSpPr>
          <p:cNvPr id="13" name="TextBox 12">
            <a:extLst>
              <a:ext uri="{FF2B5EF4-FFF2-40B4-BE49-F238E27FC236}">
                <a16:creationId xmlns:a16="http://schemas.microsoft.com/office/drawing/2014/main" id="{8CCE644E-3EA1-6442-A0CF-7E2F5CDDE7C7}"/>
              </a:ext>
            </a:extLst>
          </p:cNvPr>
          <p:cNvSpPr txBox="1"/>
          <p:nvPr/>
        </p:nvSpPr>
        <p:spPr>
          <a:xfrm>
            <a:off x="4921054" y="6011877"/>
            <a:ext cx="2364406" cy="369332"/>
          </a:xfrm>
          <a:prstGeom prst="rect">
            <a:avLst/>
          </a:prstGeom>
          <a:solidFill>
            <a:schemeClr val="bg1"/>
          </a:solidFill>
        </p:spPr>
        <p:txBody>
          <a:bodyPr wrap="square" rtlCol="0">
            <a:spAutoFit/>
          </a:bodyPr>
          <a:lstStyle/>
          <a:p>
            <a:pPr algn="ctr"/>
            <a:r>
              <a:rPr lang="en-US" b="1" dirty="0">
                <a:solidFill>
                  <a:srgbClr val="D533A7"/>
                </a:solidFill>
              </a:rPr>
              <a:t>Flattening of the globe</a:t>
            </a:r>
          </a:p>
        </p:txBody>
      </p:sp>
      <p:cxnSp>
        <p:nvCxnSpPr>
          <p:cNvPr id="21" name="Straight Arrow Connector 20">
            <a:extLst>
              <a:ext uri="{FF2B5EF4-FFF2-40B4-BE49-F238E27FC236}">
                <a16:creationId xmlns:a16="http://schemas.microsoft.com/office/drawing/2014/main" id="{6AB6B7E5-BAD0-4944-BE31-CA7AF490D6E5}"/>
              </a:ext>
            </a:extLst>
          </p:cNvPr>
          <p:cNvCxnSpPr>
            <a:cxnSpLocks/>
          </p:cNvCxnSpPr>
          <p:nvPr/>
        </p:nvCxnSpPr>
        <p:spPr bwMode="auto">
          <a:xfrm flipH="1" flipV="1">
            <a:off x="7502690" y="3018527"/>
            <a:ext cx="229287" cy="521503"/>
          </a:xfrm>
          <a:prstGeom prst="straightConnector1">
            <a:avLst/>
          </a:prstGeom>
          <a:solidFill>
            <a:schemeClr val="accent1"/>
          </a:solidFill>
          <a:ln w="38100" cap="flat" cmpd="sng" algn="ctr">
            <a:solidFill>
              <a:srgbClr val="D533A7"/>
            </a:solidFill>
            <a:prstDash val="solid"/>
            <a:round/>
            <a:headEnd type="none" w="med" len="med"/>
            <a:tailEnd type="triangle"/>
          </a:ln>
          <a:effectLst/>
        </p:spPr>
      </p:cxnSp>
      <p:pic>
        <p:nvPicPr>
          <p:cNvPr id="2" name="Audio Recording Jun 4, 2022 at 11:25:44 AM" descr="Audio Recording Jun 4, 2022 at 11:25:44 AM">
            <a:hlinkClick r:id="" action="ppaction://media"/>
            <a:extLst>
              <a:ext uri="{FF2B5EF4-FFF2-40B4-BE49-F238E27FC236}">
                <a16:creationId xmlns:a16="http://schemas.microsoft.com/office/drawing/2014/main" id="{6488CFDC-BA0A-9F46-864C-74555A84D7F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57022" y="6011877"/>
            <a:ext cx="812800" cy="812800"/>
          </a:xfrm>
          <a:prstGeom prst="rect">
            <a:avLst/>
          </a:prstGeom>
        </p:spPr>
      </p:pic>
    </p:spTree>
    <p:extLst>
      <p:ext uri="{BB962C8B-B14F-4D97-AF65-F5344CB8AC3E}">
        <p14:creationId xmlns:p14="http://schemas.microsoft.com/office/powerpoint/2010/main" val="2982329192"/>
      </p:ext>
    </p:extLst>
  </p:cSld>
  <p:clrMapOvr>
    <a:masterClrMapping/>
  </p:clrMapOvr>
  <mc:AlternateContent xmlns:mc="http://schemas.openxmlformats.org/markup-compatibility/2006" xmlns:p14="http://schemas.microsoft.com/office/powerpoint/2010/main">
    <mc:Choice Requires="p14">
      <p:transition spd="slow" p14:dur="2000" advTm="22022"/>
    </mc:Choice>
    <mc:Fallback xmlns="">
      <p:transition spd="slow" advTm="22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DFF76F3-FCC6-4748-AF2A-DA0E2D899458}"/>
              </a:ext>
            </a:extLst>
          </p:cNvPr>
          <p:cNvSpPr txBox="1">
            <a:spLocks noChangeArrowheads="1"/>
          </p:cNvSpPr>
          <p:nvPr/>
        </p:nvSpPr>
        <p:spPr>
          <a:xfrm>
            <a:off x="-537321" y="314054"/>
            <a:ext cx="11684000" cy="928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dirty="0">
                <a:solidFill>
                  <a:srgbClr val="3B5B6F"/>
                </a:solidFill>
                <a:cs typeface="Arial" panose="020B0604020202020204" pitchFamily="34" charset="0"/>
              </a:rPr>
              <a:t>MRI: T1 with Fat Suppression</a:t>
            </a:r>
          </a:p>
        </p:txBody>
      </p:sp>
      <p:pic>
        <p:nvPicPr>
          <p:cNvPr id="3074" name="Picture 2">
            <a:extLst>
              <a:ext uri="{FF2B5EF4-FFF2-40B4-BE49-F238E27FC236}">
                <a16:creationId xmlns:a16="http://schemas.microsoft.com/office/drawing/2014/main" id="{51E7C583-79EE-1845-A53A-977883307B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18" y="1881455"/>
            <a:ext cx="4996892" cy="2886488"/>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10">
            <a:extLst>
              <a:ext uri="{FF2B5EF4-FFF2-40B4-BE49-F238E27FC236}">
                <a16:creationId xmlns:a16="http://schemas.microsoft.com/office/drawing/2014/main" id="{F6C92892-9834-4747-95D2-D162BD284AAF}"/>
              </a:ext>
            </a:extLst>
          </p:cNvPr>
          <p:cNvPicPr>
            <a:picLocks noChangeAspect="1"/>
          </p:cNvPicPr>
          <p:nvPr/>
        </p:nvPicPr>
        <p:blipFill>
          <a:blip r:embed="rId6"/>
          <a:stretch>
            <a:fillRect/>
          </a:stretch>
        </p:blipFill>
        <p:spPr>
          <a:xfrm>
            <a:off x="6564249" y="1881455"/>
            <a:ext cx="4792863" cy="2886488"/>
          </a:xfrm>
          <a:prstGeom prst="rect">
            <a:avLst/>
          </a:prstGeom>
        </p:spPr>
      </p:pic>
      <p:sp>
        <p:nvSpPr>
          <p:cNvPr id="11" name="Left Bracket 10">
            <a:extLst>
              <a:ext uri="{FF2B5EF4-FFF2-40B4-BE49-F238E27FC236}">
                <a16:creationId xmlns:a16="http://schemas.microsoft.com/office/drawing/2014/main" id="{03F14A14-E48D-8F46-8379-B12BAFE86EB2}"/>
              </a:ext>
            </a:extLst>
          </p:cNvPr>
          <p:cNvSpPr/>
          <p:nvPr/>
        </p:nvSpPr>
        <p:spPr>
          <a:xfrm rot="19740953">
            <a:off x="2023927" y="2856881"/>
            <a:ext cx="232361" cy="1591832"/>
          </a:xfrm>
          <a:prstGeom prst="leftBracket">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D0CD94DA-8243-E04B-960D-28AA43491775}"/>
              </a:ext>
            </a:extLst>
          </p:cNvPr>
          <p:cNvSpPr/>
          <p:nvPr/>
        </p:nvSpPr>
        <p:spPr>
          <a:xfrm rot="12628808">
            <a:off x="3888561" y="2865304"/>
            <a:ext cx="222526" cy="1702768"/>
          </a:xfrm>
          <a:prstGeom prst="leftBracket">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A678E753-6366-9D4E-8761-172813657122}"/>
              </a:ext>
            </a:extLst>
          </p:cNvPr>
          <p:cNvCxnSpPr>
            <a:cxnSpLocks/>
          </p:cNvCxnSpPr>
          <p:nvPr/>
        </p:nvCxnSpPr>
        <p:spPr>
          <a:xfrm flipV="1">
            <a:off x="1419367" y="3716688"/>
            <a:ext cx="546818" cy="79834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C1CE2F6-EBDB-914C-8B01-987200987B84}"/>
              </a:ext>
            </a:extLst>
          </p:cNvPr>
          <p:cNvCxnSpPr>
            <a:cxnSpLocks/>
          </p:cNvCxnSpPr>
          <p:nvPr/>
        </p:nvCxnSpPr>
        <p:spPr>
          <a:xfrm flipH="1" flipV="1">
            <a:off x="4158002" y="3769292"/>
            <a:ext cx="739129" cy="5379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29591C5-B902-4F45-809A-A0B580837AE4}"/>
              </a:ext>
            </a:extLst>
          </p:cNvPr>
          <p:cNvSpPr txBox="1"/>
          <p:nvPr/>
        </p:nvSpPr>
        <p:spPr>
          <a:xfrm>
            <a:off x="273757" y="4777808"/>
            <a:ext cx="1972009" cy="646331"/>
          </a:xfrm>
          <a:prstGeom prst="rect">
            <a:avLst/>
          </a:prstGeom>
          <a:solidFill>
            <a:schemeClr val="bg1"/>
          </a:solidFill>
        </p:spPr>
        <p:txBody>
          <a:bodyPr wrap="square" rtlCol="0">
            <a:spAutoFit/>
          </a:bodyPr>
          <a:lstStyle/>
          <a:p>
            <a:pPr algn="ctr"/>
            <a:r>
              <a:rPr lang="en-US" b="1" dirty="0"/>
              <a:t>Enhancement of the optic nerves</a:t>
            </a:r>
            <a:endParaRPr lang="en-US" b="1" dirty="0">
              <a:solidFill>
                <a:srgbClr val="FF0000"/>
              </a:solidFill>
            </a:endParaRPr>
          </a:p>
        </p:txBody>
      </p:sp>
      <p:sp>
        <p:nvSpPr>
          <p:cNvPr id="27" name="TextBox 26">
            <a:extLst>
              <a:ext uri="{FF2B5EF4-FFF2-40B4-BE49-F238E27FC236}">
                <a16:creationId xmlns:a16="http://schemas.microsoft.com/office/drawing/2014/main" id="{81EF8D07-F6C8-094B-925C-74E0F8DA45B7}"/>
              </a:ext>
            </a:extLst>
          </p:cNvPr>
          <p:cNvSpPr txBox="1"/>
          <p:nvPr/>
        </p:nvSpPr>
        <p:spPr>
          <a:xfrm>
            <a:off x="8035109" y="5251271"/>
            <a:ext cx="3344091" cy="1200329"/>
          </a:xfrm>
          <a:prstGeom prst="rect">
            <a:avLst/>
          </a:prstGeom>
          <a:solidFill>
            <a:schemeClr val="bg1"/>
          </a:solidFill>
        </p:spPr>
        <p:txBody>
          <a:bodyPr wrap="square" rtlCol="0">
            <a:spAutoFit/>
          </a:bodyPr>
          <a:lstStyle/>
          <a:p>
            <a:r>
              <a:rPr lang="en-US" b="1" dirty="0"/>
              <a:t>What would be your next step in this patient’s management?</a:t>
            </a:r>
          </a:p>
          <a:p>
            <a:endParaRPr lang="en-US" b="1" dirty="0"/>
          </a:p>
          <a:p>
            <a:r>
              <a:rPr lang="en-US" b="1" dirty="0"/>
              <a:t>What lab work would you order?</a:t>
            </a:r>
          </a:p>
        </p:txBody>
      </p:sp>
      <p:cxnSp>
        <p:nvCxnSpPr>
          <p:cNvPr id="8" name="Straight Arrow Connector 7">
            <a:extLst>
              <a:ext uri="{FF2B5EF4-FFF2-40B4-BE49-F238E27FC236}">
                <a16:creationId xmlns:a16="http://schemas.microsoft.com/office/drawing/2014/main" id="{44846BC3-A3C0-A648-B338-9758644E1232}"/>
              </a:ext>
            </a:extLst>
          </p:cNvPr>
          <p:cNvCxnSpPr>
            <a:cxnSpLocks/>
          </p:cNvCxnSpPr>
          <p:nvPr/>
        </p:nvCxnSpPr>
        <p:spPr>
          <a:xfrm flipH="1" flipV="1">
            <a:off x="2975212" y="4394954"/>
            <a:ext cx="244485" cy="5886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A56FF06-7A5F-B843-A8BC-AD5A1E647262}"/>
              </a:ext>
            </a:extLst>
          </p:cNvPr>
          <p:cNvSpPr txBox="1"/>
          <p:nvPr/>
        </p:nvSpPr>
        <p:spPr>
          <a:xfrm>
            <a:off x="2386411" y="4999132"/>
            <a:ext cx="1972009" cy="646331"/>
          </a:xfrm>
          <a:prstGeom prst="rect">
            <a:avLst/>
          </a:prstGeom>
          <a:solidFill>
            <a:schemeClr val="bg1"/>
          </a:solidFill>
        </p:spPr>
        <p:txBody>
          <a:bodyPr wrap="square" rtlCol="0">
            <a:spAutoFit/>
          </a:bodyPr>
          <a:lstStyle/>
          <a:p>
            <a:pPr algn="ctr"/>
            <a:r>
              <a:rPr lang="en-US" b="1" dirty="0">
                <a:solidFill>
                  <a:srgbClr val="FF0000"/>
                </a:solidFill>
              </a:rPr>
              <a:t>Sparing the optic chiasm</a:t>
            </a:r>
          </a:p>
        </p:txBody>
      </p:sp>
      <p:pic>
        <p:nvPicPr>
          <p:cNvPr id="14" name="Audio Recording Nov 28, 2021 at 2:55:06 PM" descr="Audio Recording Nov 28, 2021 at 2:55:06 PM">
            <a:hlinkClick r:id="" action="ppaction://media"/>
            <a:extLst>
              <a:ext uri="{FF2B5EF4-FFF2-40B4-BE49-F238E27FC236}">
                <a16:creationId xmlns:a16="http://schemas.microsoft.com/office/drawing/2014/main" id="{1D6E52C9-2BDC-B34B-BCB4-62F81D8F62C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192289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400"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4"/>
                </p:tgtEl>
              </p:cMediaNode>
            </p:audio>
          </p:childTnLst>
        </p:cTn>
      </p:par>
    </p:tnLst>
    <p:bldLst>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304800"/>
            <a:ext cx="8534400" cy="1143000"/>
          </a:xfrm>
        </p:spPr>
        <p:txBody>
          <a:bodyPr>
            <a:normAutofit/>
          </a:bodyPr>
          <a:lstStyle/>
          <a:p>
            <a:pPr algn="ctr"/>
            <a:r>
              <a:rPr lang="en-US" altLang="en-US" sz="4800" b="1" dirty="0">
                <a:solidFill>
                  <a:srgbClr val="3B5B6F"/>
                </a:solidFill>
              </a:rPr>
              <a:t>Assessment and Plan</a:t>
            </a:r>
          </a:p>
        </p:txBody>
      </p:sp>
      <p:sp>
        <p:nvSpPr>
          <p:cNvPr id="7171" name="Rectangle 3"/>
          <p:cNvSpPr>
            <a:spLocks noGrp="1" noChangeArrowheads="1"/>
          </p:cNvSpPr>
          <p:nvPr>
            <p:ph idx="1"/>
          </p:nvPr>
        </p:nvSpPr>
        <p:spPr>
          <a:xfrm>
            <a:off x="1005840" y="1685511"/>
            <a:ext cx="10351273" cy="3996831"/>
          </a:xfrm>
        </p:spPr>
        <p:txBody>
          <a:bodyPr>
            <a:normAutofit fontScale="70000" lnSpcReduction="20000"/>
          </a:bodyPr>
          <a:lstStyle/>
          <a:p>
            <a:pPr fontAlgn="base">
              <a:lnSpc>
                <a:spcPct val="120000"/>
              </a:lnSpc>
            </a:pPr>
            <a:r>
              <a:rPr lang="en-US" dirty="0"/>
              <a:t>Bilateral enlargement of optic nerves from globe to chiasm, sparing the chiasm, with marked disc edema, strongly suggests </a:t>
            </a:r>
            <a:r>
              <a:rPr lang="en-US" b="1" i="1" dirty="0"/>
              <a:t>myelin oligodendrocyte glycoprotein (MOG) optic neuritis </a:t>
            </a:r>
          </a:p>
          <a:p>
            <a:pPr fontAlgn="base">
              <a:lnSpc>
                <a:spcPct val="120000"/>
              </a:lnSpc>
            </a:pPr>
            <a:r>
              <a:rPr lang="en-US" dirty="0"/>
              <a:t>Obtain </a:t>
            </a:r>
            <a:r>
              <a:rPr lang="en-US" i="1" dirty="0"/>
              <a:t>Lumbar Puncture</a:t>
            </a:r>
          </a:p>
          <a:p>
            <a:pPr fontAlgn="base">
              <a:lnSpc>
                <a:spcPct val="120000"/>
              </a:lnSpc>
            </a:pPr>
            <a:r>
              <a:rPr lang="en-US" dirty="0"/>
              <a:t>Obtain </a:t>
            </a:r>
            <a:r>
              <a:rPr lang="en-US" i="1" dirty="0"/>
              <a:t>NMO, anti-MOG, HSV PCR, ANA, anti-cardiolipin Ab, lupus anticoagulant, ACE, RPR/VDRL, FTA, Lyme, ESR, CRP, bartonella, PT/PTT, </a:t>
            </a:r>
            <a:r>
              <a:rPr lang="en-US" i="1" dirty="0" err="1"/>
              <a:t>quantiferon</a:t>
            </a:r>
            <a:r>
              <a:rPr lang="en-US" i="1" dirty="0"/>
              <a:t> gold</a:t>
            </a:r>
          </a:p>
          <a:p>
            <a:pPr fontAlgn="base">
              <a:lnSpc>
                <a:spcPct val="120000"/>
              </a:lnSpc>
            </a:pPr>
            <a:r>
              <a:rPr lang="en-US" dirty="0"/>
              <a:t>Start the patient on </a:t>
            </a:r>
            <a:r>
              <a:rPr lang="en-US" i="1" dirty="0"/>
              <a:t>IV solumedrol 250mg q6hr x5 days</a:t>
            </a:r>
          </a:p>
          <a:p>
            <a:pPr fontAlgn="base">
              <a:lnSpc>
                <a:spcPct val="120000"/>
              </a:lnSpc>
            </a:pPr>
            <a:r>
              <a:rPr lang="en-US" dirty="0"/>
              <a:t>Start the patient on </a:t>
            </a:r>
            <a:r>
              <a:rPr lang="en-US" i="1" dirty="0"/>
              <a:t>IVIG 2g/kg x3 days</a:t>
            </a:r>
          </a:p>
          <a:p>
            <a:pPr fontAlgn="base">
              <a:lnSpc>
                <a:spcPct val="120000"/>
              </a:lnSpc>
            </a:pPr>
            <a:r>
              <a:rPr lang="en-US" dirty="0"/>
              <a:t>Co-manage with </a:t>
            </a:r>
            <a:r>
              <a:rPr lang="en-US" i="1" dirty="0"/>
              <a:t>pediatric neurology</a:t>
            </a:r>
          </a:p>
        </p:txBody>
      </p:sp>
      <p:sp>
        <p:nvSpPr>
          <p:cNvPr id="717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10</a:t>
            </a:fld>
            <a:endParaRPr kumimoji="0" lang="en-US" altLang="en-US" sz="1400" b="0" dirty="0">
              <a:solidFill>
                <a:schemeClr val="tx2"/>
              </a:solidFill>
              <a:latin typeface="Arial Black" panose="020B0A04020102020204" pitchFamily="34" charset="0"/>
            </a:endParaRPr>
          </a:p>
        </p:txBody>
      </p:sp>
      <p:sp>
        <p:nvSpPr>
          <p:cNvPr id="6" name="TextBox 5">
            <a:extLst>
              <a:ext uri="{FF2B5EF4-FFF2-40B4-BE49-F238E27FC236}">
                <a16:creationId xmlns:a16="http://schemas.microsoft.com/office/drawing/2014/main" id="{68DFAB55-0399-5746-AD88-DD3392EC464C}"/>
              </a:ext>
            </a:extLst>
          </p:cNvPr>
          <p:cNvSpPr txBox="1"/>
          <p:nvPr/>
        </p:nvSpPr>
        <p:spPr>
          <a:xfrm>
            <a:off x="9107840" y="5153075"/>
            <a:ext cx="2510720" cy="646331"/>
          </a:xfrm>
          <a:prstGeom prst="rect">
            <a:avLst/>
          </a:prstGeom>
          <a:solidFill>
            <a:schemeClr val="bg1"/>
          </a:solidFill>
        </p:spPr>
        <p:txBody>
          <a:bodyPr wrap="square" rtlCol="0">
            <a:spAutoFit/>
          </a:bodyPr>
          <a:lstStyle/>
          <a:p>
            <a:r>
              <a:rPr lang="en-US" b="1" dirty="0"/>
              <a:t>Why would we start IVIG? </a:t>
            </a:r>
          </a:p>
        </p:txBody>
      </p:sp>
      <p:pic>
        <p:nvPicPr>
          <p:cNvPr id="2" name="Audio Recording May 11, 2022 at 7:23:19 PM" descr="Audio Recording May 11, 2022 at 7:23:19 PM">
            <a:hlinkClick r:id="" action="ppaction://media"/>
            <a:extLst>
              <a:ext uri="{FF2B5EF4-FFF2-40B4-BE49-F238E27FC236}">
                <a16:creationId xmlns:a16="http://schemas.microsoft.com/office/drawing/2014/main" id="{CDFFED81-6347-C54C-A515-00261CACC9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1532" y="5832886"/>
            <a:ext cx="812800" cy="812800"/>
          </a:xfrm>
          <a:prstGeom prst="rect">
            <a:avLst/>
          </a:prstGeom>
        </p:spPr>
      </p:pic>
    </p:spTree>
    <p:extLst>
      <p:ext uri="{BB962C8B-B14F-4D97-AF65-F5344CB8AC3E}">
        <p14:creationId xmlns:p14="http://schemas.microsoft.com/office/powerpoint/2010/main" val="612261835"/>
      </p:ext>
    </p:extLst>
  </p:cSld>
  <p:clrMapOvr>
    <a:masterClrMapping/>
  </p:clrMapOvr>
  <mc:AlternateContent xmlns:mc="http://schemas.openxmlformats.org/markup-compatibility/2006" xmlns:p14="http://schemas.microsoft.com/office/powerpoint/2010/main">
    <mc:Choice Requires="p14">
      <p:transition spd="slow" p14:dur="2000" advTm="17239"/>
    </mc:Choice>
    <mc:Fallback xmlns="">
      <p:transition spd="slow" advTm="17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13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1809-FBF4-FD41-A3A4-2376EDC3C138}"/>
              </a:ext>
            </a:extLst>
          </p:cNvPr>
          <p:cNvSpPr>
            <a:spLocks noGrp="1"/>
          </p:cNvSpPr>
          <p:nvPr>
            <p:ph type="title"/>
          </p:nvPr>
        </p:nvSpPr>
        <p:spPr/>
        <p:txBody>
          <a:bodyPr/>
          <a:lstStyle/>
          <a:p>
            <a:r>
              <a:rPr lang="en-US" altLang="en-US" dirty="0">
                <a:solidFill>
                  <a:srgbClr val="3B5B6F"/>
                </a:solidFill>
              </a:rPr>
              <a:t>Why start IVIG?</a:t>
            </a:r>
            <a:endParaRPr lang="en-US" dirty="0"/>
          </a:p>
        </p:txBody>
      </p:sp>
      <p:sp>
        <p:nvSpPr>
          <p:cNvPr id="3" name="Content Placeholder 2">
            <a:extLst>
              <a:ext uri="{FF2B5EF4-FFF2-40B4-BE49-F238E27FC236}">
                <a16:creationId xmlns:a16="http://schemas.microsoft.com/office/drawing/2014/main" id="{9AA97D39-92C0-D04F-9755-31970EEA1593}"/>
              </a:ext>
            </a:extLst>
          </p:cNvPr>
          <p:cNvSpPr>
            <a:spLocks noGrp="1"/>
          </p:cNvSpPr>
          <p:nvPr>
            <p:ph idx="1"/>
          </p:nvPr>
        </p:nvSpPr>
        <p:spPr>
          <a:xfrm>
            <a:off x="838200" y="1690688"/>
            <a:ext cx="9866243" cy="3820766"/>
          </a:xfrm>
        </p:spPr>
        <p:txBody>
          <a:bodyPr/>
          <a:lstStyle/>
          <a:p>
            <a:r>
              <a:rPr lang="en-US" dirty="0"/>
              <a:t>In the setting of </a:t>
            </a:r>
            <a:r>
              <a:rPr lang="en-US" b="1" dirty="0"/>
              <a:t>severe visual loss, IVIG</a:t>
            </a:r>
            <a:r>
              <a:rPr lang="en-US" dirty="0"/>
              <a:t> has been found to </a:t>
            </a:r>
            <a:r>
              <a:rPr lang="en-US" b="1" dirty="0"/>
              <a:t>decrease relapse rates </a:t>
            </a:r>
            <a:r>
              <a:rPr lang="en-US" dirty="0"/>
              <a:t>in cases of </a:t>
            </a:r>
            <a:r>
              <a:rPr lang="en-US" b="1" dirty="0"/>
              <a:t>pediatric optic neuritis </a:t>
            </a:r>
            <a:r>
              <a:rPr lang="en-US" dirty="0"/>
              <a:t>with </a:t>
            </a:r>
            <a:r>
              <a:rPr lang="en-US" b="1" dirty="0"/>
              <a:t>MOG-antibody positivity</a:t>
            </a:r>
          </a:p>
        </p:txBody>
      </p:sp>
      <p:sp>
        <p:nvSpPr>
          <p:cNvPr id="5" name="TextBox 4">
            <a:extLst>
              <a:ext uri="{FF2B5EF4-FFF2-40B4-BE49-F238E27FC236}">
                <a16:creationId xmlns:a16="http://schemas.microsoft.com/office/drawing/2014/main" id="{E4E3AE14-409F-5F43-B3C5-208AA5AD93A1}"/>
              </a:ext>
            </a:extLst>
          </p:cNvPr>
          <p:cNvSpPr txBox="1"/>
          <p:nvPr/>
        </p:nvSpPr>
        <p:spPr>
          <a:xfrm>
            <a:off x="8296229" y="2892039"/>
            <a:ext cx="2811439"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a:t>
            </a:r>
            <a:r>
              <a:rPr lang="en-US" sz="1200" i="1" dirty="0" err="1">
                <a:latin typeface="Arial" panose="020B0604020202020204" pitchFamily="34" charset="0"/>
                <a:cs typeface="Arial" panose="020B0604020202020204" pitchFamily="34" charset="0"/>
              </a:rPr>
              <a:t>Tajfirouz</a:t>
            </a:r>
            <a:r>
              <a:rPr lang="en-US" sz="1200" i="1" dirty="0">
                <a:latin typeface="Arial" panose="020B0604020202020204" pitchFamily="34" charset="0"/>
                <a:cs typeface="Arial" panose="020B0604020202020204" pitchFamily="34" charset="0"/>
              </a:rPr>
              <a:t>, et al. Reference #10)</a:t>
            </a:r>
          </a:p>
        </p:txBody>
      </p:sp>
      <p:pic>
        <p:nvPicPr>
          <p:cNvPr id="4" name="Audio Recording May 11, 2022 at 7:24:19 PM" descr="Audio Recording May 11, 2022 at 7:24:19 PM">
            <a:hlinkClick r:id="" action="ppaction://media"/>
            <a:extLst>
              <a:ext uri="{FF2B5EF4-FFF2-40B4-BE49-F238E27FC236}">
                <a16:creationId xmlns:a16="http://schemas.microsoft.com/office/drawing/2014/main" id="{9D654278-76CE-2F40-8FD4-0273893838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1700" y="5814785"/>
            <a:ext cx="812800" cy="812800"/>
          </a:xfrm>
          <a:prstGeom prst="rect">
            <a:avLst/>
          </a:prstGeom>
        </p:spPr>
      </p:pic>
    </p:spTree>
    <p:extLst>
      <p:ext uri="{BB962C8B-B14F-4D97-AF65-F5344CB8AC3E}">
        <p14:creationId xmlns:p14="http://schemas.microsoft.com/office/powerpoint/2010/main" val="184004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normAutofit fontScale="90000"/>
          </a:bodyPr>
          <a:lstStyle/>
          <a:p>
            <a:pPr algn="ctr"/>
            <a:r>
              <a:rPr lang="en-US" b="1" dirty="0">
                <a:solidFill>
                  <a:srgbClr val="3B5B6F"/>
                </a:solidFill>
              </a:rPr>
              <a:t>Day 3: Optical Coherence Tomography (OCT)</a:t>
            </a:r>
          </a:p>
        </p:txBody>
      </p:sp>
      <p:pic>
        <p:nvPicPr>
          <p:cNvPr id="4098" name="Picture 2">
            <a:extLst>
              <a:ext uri="{FF2B5EF4-FFF2-40B4-BE49-F238E27FC236}">
                <a16:creationId xmlns:a16="http://schemas.microsoft.com/office/drawing/2014/main" id="{61727594-86D5-614E-80B1-9390F03FBB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390" y="1575903"/>
            <a:ext cx="2189409" cy="221929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BD01CA43-A3A5-8149-97E5-A5EAB30DDA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325"/>
          <a:stretch/>
        </p:blipFill>
        <p:spPr bwMode="auto">
          <a:xfrm>
            <a:off x="9617095" y="1543070"/>
            <a:ext cx="2133510" cy="228496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EF935D44-4EDF-2644-9446-A15F4220F5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7733" y="1543070"/>
            <a:ext cx="6692432" cy="377186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BEF9D01-F657-1B45-87EF-1FF3BDC922F4}"/>
              </a:ext>
            </a:extLst>
          </p:cNvPr>
          <p:cNvSpPr txBox="1"/>
          <p:nvPr/>
        </p:nvSpPr>
        <p:spPr>
          <a:xfrm>
            <a:off x="667928" y="1227496"/>
            <a:ext cx="118872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Right Eye</a:t>
            </a:r>
          </a:p>
        </p:txBody>
      </p:sp>
      <p:sp>
        <p:nvSpPr>
          <p:cNvPr id="14" name="TextBox 13">
            <a:extLst>
              <a:ext uri="{FF2B5EF4-FFF2-40B4-BE49-F238E27FC236}">
                <a16:creationId xmlns:a16="http://schemas.microsoft.com/office/drawing/2014/main" id="{0197AA3F-65EE-6C45-A76C-8E6659D0B00E}"/>
              </a:ext>
            </a:extLst>
          </p:cNvPr>
          <p:cNvSpPr txBox="1"/>
          <p:nvPr/>
        </p:nvSpPr>
        <p:spPr>
          <a:xfrm>
            <a:off x="10165080" y="1173738"/>
            <a:ext cx="118872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Left Eye</a:t>
            </a:r>
          </a:p>
        </p:txBody>
      </p:sp>
      <p:pic>
        <p:nvPicPr>
          <p:cNvPr id="8" name="Audio Recording Nov 28, 2021 at 3:04:20 PM" descr="Audio Recording Nov 28, 2021 at 3:04:20 PM">
            <a:hlinkClick r:id="" action="ppaction://media"/>
            <a:extLst>
              <a:ext uri="{FF2B5EF4-FFF2-40B4-BE49-F238E27FC236}">
                <a16:creationId xmlns:a16="http://schemas.microsoft.com/office/drawing/2014/main" id="{83777E66-01B7-E844-9E83-AF227F800FF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17591" y="5849257"/>
            <a:ext cx="812800" cy="812800"/>
          </a:xfrm>
          <a:prstGeom prst="rect">
            <a:avLst/>
          </a:prstGeom>
        </p:spPr>
      </p:pic>
    </p:spTree>
    <p:extLst>
      <p:ext uri="{BB962C8B-B14F-4D97-AF65-F5344CB8AC3E}">
        <p14:creationId xmlns:p14="http://schemas.microsoft.com/office/powerpoint/2010/main" val="2863073159"/>
      </p:ext>
    </p:extLst>
  </p:cSld>
  <p:clrMapOvr>
    <a:masterClrMapping/>
  </p:clrMapOvr>
  <mc:AlternateContent xmlns:mc="http://schemas.openxmlformats.org/markup-compatibility/2006" xmlns:p14="http://schemas.microsoft.com/office/powerpoint/2010/main">
    <mc:Choice Requires="p14">
      <p:transition spd="slow" p14:dur="2000" advTm="39220"/>
    </mc:Choice>
    <mc:Fallback xmlns="">
      <p:transition spd="slow" advTm="39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55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D7CA98-EBE2-854A-853A-2C2C854A5A78}"/>
              </a:ext>
            </a:extLst>
          </p:cNvPr>
          <p:cNvSpPr txBox="1">
            <a:spLocks/>
          </p:cNvSpPr>
          <p:nvPr/>
        </p:nvSpPr>
        <p:spPr>
          <a:xfrm>
            <a:off x="838200" y="209586"/>
            <a:ext cx="10515600" cy="756309"/>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Day 3: Optical Coherence Tomography (OCT)</a:t>
            </a:r>
          </a:p>
        </p:txBody>
      </p:sp>
      <p:pic>
        <p:nvPicPr>
          <p:cNvPr id="6148" name="Picture 4">
            <a:extLst>
              <a:ext uri="{FF2B5EF4-FFF2-40B4-BE49-F238E27FC236}">
                <a16:creationId xmlns:a16="http://schemas.microsoft.com/office/drawing/2014/main" id="{90687320-89E8-B548-AF07-482746A0806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51" t="4750" r="3590" b="6347"/>
          <a:stretch/>
        </p:blipFill>
        <p:spPr bwMode="auto">
          <a:xfrm>
            <a:off x="7368505" y="1274025"/>
            <a:ext cx="2549757" cy="2451655"/>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E52DB3BB-B8DF-6047-8314-074E434E9D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639" t="5348" r="3682" b="5348"/>
          <a:stretch/>
        </p:blipFill>
        <p:spPr bwMode="auto">
          <a:xfrm>
            <a:off x="2143109" y="1252312"/>
            <a:ext cx="2533394" cy="247336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94CD3FC9-A170-A04E-8813-CD28CDD0CBA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697" t="10897" r="24039" b="10149"/>
          <a:stretch/>
        </p:blipFill>
        <p:spPr bwMode="auto">
          <a:xfrm>
            <a:off x="2123901" y="3862542"/>
            <a:ext cx="2093365" cy="2636317"/>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a:extLst>
              <a:ext uri="{FF2B5EF4-FFF2-40B4-BE49-F238E27FC236}">
                <a16:creationId xmlns:a16="http://schemas.microsoft.com/office/drawing/2014/main" id="{246865D0-6694-8E48-A2A0-BD8F85B09A4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135" t="6520" r="5079" b="5872"/>
          <a:stretch/>
        </p:blipFill>
        <p:spPr bwMode="auto">
          <a:xfrm>
            <a:off x="7744612" y="3849383"/>
            <a:ext cx="2153839" cy="263631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B2FF25B-F9E8-A24E-8F4E-CE7DAAF599A7}"/>
              </a:ext>
            </a:extLst>
          </p:cNvPr>
          <p:cNvSpPr txBox="1"/>
          <p:nvPr/>
        </p:nvSpPr>
        <p:spPr>
          <a:xfrm>
            <a:off x="4740821" y="1285886"/>
            <a:ext cx="2533394" cy="615553"/>
          </a:xfrm>
          <a:prstGeom prst="rect">
            <a:avLst/>
          </a:prstGeom>
          <a:solidFill>
            <a:schemeClr val="bg1"/>
          </a:solidFill>
        </p:spPr>
        <p:txBody>
          <a:bodyPr wrap="square" rtlCol="0">
            <a:spAutoFit/>
          </a:bodyPr>
          <a:lstStyle/>
          <a:p>
            <a:pPr algn="ctr"/>
            <a:r>
              <a:rPr lang="en-US" sz="1700" b="1" dirty="0"/>
              <a:t>Preservation of the ganglion cell layer (GCL)</a:t>
            </a:r>
          </a:p>
        </p:txBody>
      </p:sp>
      <p:sp>
        <p:nvSpPr>
          <p:cNvPr id="13" name="TextBox 12">
            <a:extLst>
              <a:ext uri="{FF2B5EF4-FFF2-40B4-BE49-F238E27FC236}">
                <a16:creationId xmlns:a16="http://schemas.microsoft.com/office/drawing/2014/main" id="{0F900CAD-A7D3-8C48-8A9E-D98C8D74506A}"/>
              </a:ext>
            </a:extLst>
          </p:cNvPr>
          <p:cNvSpPr txBox="1"/>
          <p:nvPr/>
        </p:nvSpPr>
        <p:spPr>
          <a:xfrm>
            <a:off x="2747810" y="882980"/>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Right Eye</a:t>
            </a:r>
          </a:p>
        </p:txBody>
      </p:sp>
      <p:sp>
        <p:nvSpPr>
          <p:cNvPr id="14" name="TextBox 13">
            <a:extLst>
              <a:ext uri="{FF2B5EF4-FFF2-40B4-BE49-F238E27FC236}">
                <a16:creationId xmlns:a16="http://schemas.microsoft.com/office/drawing/2014/main" id="{02FE469B-53FC-A846-83FA-C24DC6447AC7}"/>
              </a:ext>
            </a:extLst>
          </p:cNvPr>
          <p:cNvSpPr txBox="1"/>
          <p:nvPr/>
        </p:nvSpPr>
        <p:spPr>
          <a:xfrm>
            <a:off x="7981387" y="904693"/>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Left Eye</a:t>
            </a:r>
          </a:p>
        </p:txBody>
      </p:sp>
      <p:cxnSp>
        <p:nvCxnSpPr>
          <p:cNvPr id="6" name="Straight Arrow Connector 5">
            <a:extLst>
              <a:ext uri="{FF2B5EF4-FFF2-40B4-BE49-F238E27FC236}">
                <a16:creationId xmlns:a16="http://schemas.microsoft.com/office/drawing/2014/main" id="{AA6E4E0C-800B-ED4E-BB35-488FF864F06A}"/>
              </a:ext>
            </a:extLst>
          </p:cNvPr>
          <p:cNvCxnSpPr>
            <a:cxnSpLocks/>
          </p:cNvCxnSpPr>
          <p:nvPr/>
        </p:nvCxnSpPr>
        <p:spPr>
          <a:xfrm>
            <a:off x="6205747" y="1982846"/>
            <a:ext cx="947619" cy="37592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DB587F0-BF41-D049-951C-05F60D489324}"/>
              </a:ext>
            </a:extLst>
          </p:cNvPr>
          <p:cNvCxnSpPr>
            <a:cxnSpLocks/>
          </p:cNvCxnSpPr>
          <p:nvPr/>
        </p:nvCxnSpPr>
        <p:spPr>
          <a:xfrm flipH="1">
            <a:off x="4826866" y="1982846"/>
            <a:ext cx="878990" cy="37592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49818E8-0D80-E440-90D3-E373F9442DD0}"/>
              </a:ext>
            </a:extLst>
          </p:cNvPr>
          <p:cNvSpPr txBox="1"/>
          <p:nvPr/>
        </p:nvSpPr>
        <p:spPr>
          <a:xfrm>
            <a:off x="4936491" y="3882851"/>
            <a:ext cx="2153839" cy="615553"/>
          </a:xfrm>
          <a:prstGeom prst="rect">
            <a:avLst/>
          </a:prstGeom>
          <a:solidFill>
            <a:schemeClr val="bg1"/>
          </a:solidFill>
        </p:spPr>
        <p:txBody>
          <a:bodyPr wrap="square" rtlCol="0">
            <a:spAutoFit/>
          </a:bodyPr>
          <a:lstStyle/>
          <a:p>
            <a:r>
              <a:rPr lang="en-US" sz="1700" b="1" dirty="0"/>
              <a:t>No upward deflection of Bruch’s membrane</a:t>
            </a:r>
          </a:p>
        </p:txBody>
      </p:sp>
      <p:cxnSp>
        <p:nvCxnSpPr>
          <p:cNvPr id="22" name="Straight Arrow Connector 21">
            <a:extLst>
              <a:ext uri="{FF2B5EF4-FFF2-40B4-BE49-F238E27FC236}">
                <a16:creationId xmlns:a16="http://schemas.microsoft.com/office/drawing/2014/main" id="{6AFC97F9-28D6-104A-9CEB-B0E7D080083C}"/>
              </a:ext>
            </a:extLst>
          </p:cNvPr>
          <p:cNvCxnSpPr>
            <a:cxnSpLocks/>
          </p:cNvCxnSpPr>
          <p:nvPr/>
        </p:nvCxnSpPr>
        <p:spPr>
          <a:xfrm flipH="1">
            <a:off x="4676503" y="4525723"/>
            <a:ext cx="976244" cy="64181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FEEEF96-CE20-C447-961E-D0A0936B6CAF}"/>
              </a:ext>
            </a:extLst>
          </p:cNvPr>
          <p:cNvCxnSpPr>
            <a:cxnSpLocks/>
          </p:cNvCxnSpPr>
          <p:nvPr/>
        </p:nvCxnSpPr>
        <p:spPr>
          <a:xfrm>
            <a:off x="6380448" y="4525722"/>
            <a:ext cx="988057" cy="65497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20AB29B-7165-E34E-BE2E-AD044109AB7B}"/>
              </a:ext>
            </a:extLst>
          </p:cNvPr>
          <p:cNvSpPr txBox="1"/>
          <p:nvPr/>
        </p:nvSpPr>
        <p:spPr>
          <a:xfrm>
            <a:off x="5121082" y="5351888"/>
            <a:ext cx="1817196" cy="323165"/>
          </a:xfrm>
          <a:prstGeom prst="rect">
            <a:avLst/>
          </a:prstGeom>
          <a:solidFill>
            <a:schemeClr val="bg1"/>
          </a:solidFill>
        </p:spPr>
        <p:txBody>
          <a:bodyPr wrap="square" rtlCol="0">
            <a:spAutoFit/>
          </a:bodyPr>
          <a:lstStyle/>
          <a:p>
            <a:pPr algn="ctr"/>
            <a:r>
              <a:rPr lang="en-US" sz="1500" dirty="0"/>
              <a:t>Why is this relevant?</a:t>
            </a:r>
          </a:p>
        </p:txBody>
      </p:sp>
      <p:sp>
        <p:nvSpPr>
          <p:cNvPr id="48" name="TextBox 47">
            <a:extLst>
              <a:ext uri="{FF2B5EF4-FFF2-40B4-BE49-F238E27FC236}">
                <a16:creationId xmlns:a16="http://schemas.microsoft.com/office/drawing/2014/main" id="{4C7BA2CB-A852-A94D-B976-9EAD566360F7}"/>
              </a:ext>
            </a:extLst>
          </p:cNvPr>
          <p:cNvSpPr txBox="1"/>
          <p:nvPr/>
        </p:nvSpPr>
        <p:spPr>
          <a:xfrm>
            <a:off x="4349930" y="5779827"/>
            <a:ext cx="3278779" cy="719032"/>
          </a:xfrm>
          <a:prstGeom prst="rect">
            <a:avLst/>
          </a:prstGeom>
          <a:solidFill>
            <a:schemeClr val="bg1"/>
          </a:solidFill>
        </p:spPr>
        <p:txBody>
          <a:bodyPr wrap="square" rtlCol="0">
            <a:spAutoFit/>
          </a:bodyPr>
          <a:lstStyle/>
          <a:p>
            <a:pPr algn="ctr"/>
            <a:r>
              <a:rPr lang="en-US" sz="1300" b="1" dirty="0"/>
              <a:t>Upward deflection of Bruch’s membrane </a:t>
            </a:r>
            <a:r>
              <a:rPr lang="en-US" sz="1300" dirty="0"/>
              <a:t>into the vitreous cavity suggests </a:t>
            </a:r>
            <a:r>
              <a:rPr lang="en-US" sz="1300" b="1" dirty="0"/>
              <a:t>papilledema</a:t>
            </a:r>
            <a:r>
              <a:rPr lang="en-US" sz="1300" dirty="0"/>
              <a:t> due to </a:t>
            </a:r>
            <a:r>
              <a:rPr lang="en-US" sz="1300" b="1" dirty="0"/>
              <a:t>increased intracranial pressure</a:t>
            </a:r>
          </a:p>
        </p:txBody>
      </p:sp>
      <p:pic>
        <p:nvPicPr>
          <p:cNvPr id="56" name="Audio Recording May 11, 2022 at 7:30:39 PM" descr="Audio Recording May 11, 2022 at 7:30:39 PM">
            <a:hlinkClick r:id="" action="ppaction://media"/>
            <a:extLst>
              <a:ext uri="{FF2B5EF4-FFF2-40B4-BE49-F238E27FC236}">
                <a16:creationId xmlns:a16="http://schemas.microsoft.com/office/drawing/2014/main" id="{54E29C98-4BE8-A54F-AEAF-13EFE11C2AF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56055" y="5835614"/>
            <a:ext cx="812800" cy="812800"/>
          </a:xfrm>
          <a:prstGeom prst="rect">
            <a:avLst/>
          </a:prstGeom>
        </p:spPr>
      </p:pic>
    </p:spTree>
    <p:extLst>
      <p:ext uri="{BB962C8B-B14F-4D97-AF65-F5344CB8AC3E}">
        <p14:creationId xmlns:p14="http://schemas.microsoft.com/office/powerpoint/2010/main" val="374648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240" fill="hold"/>
                                        <p:tgtEl>
                                          <p:spTgt spid="5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6"/>
                </p:tgtEl>
              </p:cMediaNode>
            </p:audio>
          </p:childTnLst>
        </p:cTn>
      </p:par>
    </p:tnLst>
    <p:bldLst>
      <p:bldP spid="24" grpId="1" animBg="1"/>
      <p:bldP spid="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D0B573-3F31-F442-91FC-31BE395685C2}"/>
              </a:ext>
            </a:extLst>
          </p:cNvPr>
          <p:cNvSpPr>
            <a:spLocks noGrp="1"/>
          </p:cNvSpPr>
          <p:nvPr>
            <p:ph idx="1"/>
          </p:nvPr>
        </p:nvSpPr>
        <p:spPr>
          <a:xfrm>
            <a:off x="1342987" y="1394567"/>
            <a:ext cx="9866243" cy="3820766"/>
          </a:xfrm>
        </p:spPr>
        <p:txBody>
          <a:bodyPr>
            <a:normAutofit/>
          </a:bodyPr>
          <a:lstStyle/>
          <a:p>
            <a:r>
              <a:rPr lang="en-US" dirty="0"/>
              <a:t>Color: clear</a:t>
            </a:r>
          </a:p>
          <a:p>
            <a:r>
              <a:rPr lang="en-US" dirty="0"/>
              <a:t>Glucose: 68</a:t>
            </a:r>
          </a:p>
          <a:p>
            <a:r>
              <a:rPr lang="en-US" dirty="0"/>
              <a:t>Protein: 41</a:t>
            </a:r>
          </a:p>
          <a:p>
            <a:r>
              <a:rPr lang="en-US" dirty="0"/>
              <a:t>RBC: 3</a:t>
            </a:r>
          </a:p>
          <a:p>
            <a:r>
              <a:rPr lang="en-US" dirty="0"/>
              <a:t>WBC: 1</a:t>
            </a:r>
          </a:p>
          <a:p>
            <a:r>
              <a:rPr lang="en-US" dirty="0"/>
              <a:t>Opening Pressure: 23 cm H</a:t>
            </a:r>
            <a:r>
              <a:rPr lang="en-US" baseline="-25000" dirty="0"/>
              <a:t>2</a:t>
            </a:r>
            <a:r>
              <a:rPr lang="en-US" dirty="0"/>
              <a:t>O</a:t>
            </a:r>
          </a:p>
          <a:p>
            <a:endParaRPr lang="en-US" dirty="0"/>
          </a:p>
          <a:p>
            <a:endParaRPr lang="en-US" dirty="0"/>
          </a:p>
        </p:txBody>
      </p:sp>
      <p:sp>
        <p:nvSpPr>
          <p:cNvPr id="4" name="Title 1">
            <a:extLst>
              <a:ext uri="{FF2B5EF4-FFF2-40B4-BE49-F238E27FC236}">
                <a16:creationId xmlns:a16="http://schemas.microsoft.com/office/drawing/2014/main" id="{51D3B27C-9454-6045-96E9-0B839DA5243E}"/>
              </a:ext>
            </a:extLst>
          </p:cNvPr>
          <p:cNvSpPr txBox="1">
            <a:spLocks/>
          </p:cNvSpPr>
          <p:nvPr/>
        </p:nvSpPr>
        <p:spPr>
          <a:xfrm>
            <a:off x="1018309" y="306567"/>
            <a:ext cx="10515600" cy="75630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Lumbar Puncture Results</a:t>
            </a:r>
          </a:p>
        </p:txBody>
      </p:sp>
      <p:pic>
        <p:nvPicPr>
          <p:cNvPr id="5" name="Audio Recording Nov 28, 2021 at 3:09:00 PM" descr="Audio Recording Nov 28, 2021 at 3:09:00 PM">
            <a:hlinkClick r:id="" action="ppaction://media"/>
            <a:extLst>
              <a:ext uri="{FF2B5EF4-FFF2-40B4-BE49-F238E27FC236}">
                <a16:creationId xmlns:a16="http://schemas.microsoft.com/office/drawing/2014/main" id="{A542FD18-6914-F943-B865-0626A36843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9230" y="5930900"/>
            <a:ext cx="812800" cy="812800"/>
          </a:xfrm>
          <a:prstGeom prst="rect">
            <a:avLst/>
          </a:prstGeom>
        </p:spPr>
      </p:pic>
    </p:spTree>
    <p:extLst>
      <p:ext uri="{BB962C8B-B14F-4D97-AF65-F5344CB8AC3E}">
        <p14:creationId xmlns:p14="http://schemas.microsoft.com/office/powerpoint/2010/main" val="164263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2690B5-22F8-8C46-ACBE-51910C5EBD86}"/>
              </a:ext>
            </a:extLst>
          </p:cNvPr>
          <p:cNvSpPr>
            <a:spLocks noGrp="1"/>
          </p:cNvSpPr>
          <p:nvPr>
            <p:ph idx="1"/>
          </p:nvPr>
        </p:nvSpPr>
        <p:spPr>
          <a:xfrm>
            <a:off x="1162878" y="1366857"/>
            <a:ext cx="9866243" cy="3820766"/>
          </a:xfrm>
        </p:spPr>
        <p:txBody>
          <a:bodyPr>
            <a:normAutofit/>
          </a:bodyPr>
          <a:lstStyle/>
          <a:p>
            <a:pPr>
              <a:lnSpc>
                <a:spcPct val="100000"/>
              </a:lnSpc>
            </a:pPr>
            <a:r>
              <a:rPr lang="en-US" dirty="0"/>
              <a:t>VDRL/RPR, FTA non-reactive</a:t>
            </a:r>
          </a:p>
          <a:p>
            <a:pPr>
              <a:lnSpc>
                <a:spcPct val="100000"/>
              </a:lnSpc>
            </a:pPr>
            <a:r>
              <a:rPr lang="en-US" dirty="0"/>
              <a:t>CRP 4, ESR 15</a:t>
            </a:r>
          </a:p>
          <a:p>
            <a:pPr>
              <a:lnSpc>
                <a:spcPct val="100000"/>
              </a:lnSpc>
            </a:pPr>
            <a:r>
              <a:rPr lang="en-US" dirty="0"/>
              <a:t>PT/PTT 13, 31.8 </a:t>
            </a:r>
          </a:p>
          <a:p>
            <a:pPr>
              <a:lnSpc>
                <a:spcPct val="100000"/>
              </a:lnSpc>
            </a:pPr>
            <a:r>
              <a:rPr lang="en-US" dirty="0"/>
              <a:t>Lyme, bartonella, NMO, HSV1/2, </a:t>
            </a:r>
            <a:r>
              <a:rPr lang="en-US" dirty="0" err="1"/>
              <a:t>quantiferon</a:t>
            </a:r>
            <a:r>
              <a:rPr lang="en-US" dirty="0"/>
              <a:t> gold negative</a:t>
            </a:r>
          </a:p>
          <a:p>
            <a:pPr>
              <a:lnSpc>
                <a:spcPct val="100000"/>
              </a:lnSpc>
            </a:pPr>
            <a:r>
              <a:rPr lang="en-US" dirty="0"/>
              <a:t>Anticardiolipin Ab, ACE within normal limits</a:t>
            </a:r>
          </a:p>
          <a:p>
            <a:pPr>
              <a:lnSpc>
                <a:spcPct val="100000"/>
              </a:lnSpc>
            </a:pPr>
            <a:r>
              <a:rPr lang="en-US" b="1" dirty="0">
                <a:solidFill>
                  <a:srgbClr val="C00000"/>
                </a:solidFill>
              </a:rPr>
              <a:t>MOG antibody positive</a:t>
            </a:r>
            <a:r>
              <a:rPr lang="en-US" dirty="0">
                <a:solidFill>
                  <a:srgbClr val="C00000"/>
                </a:solidFill>
              </a:rPr>
              <a:t> </a:t>
            </a:r>
            <a:r>
              <a:rPr lang="en-US" sz="2600" i="1" dirty="0">
                <a:solidFill>
                  <a:srgbClr val="C00000"/>
                </a:solidFill>
              </a:rPr>
              <a:t>(titer 1:100)</a:t>
            </a:r>
            <a:br>
              <a:rPr lang="en-US" dirty="0"/>
            </a:br>
            <a:endParaRPr lang="en-US" dirty="0"/>
          </a:p>
        </p:txBody>
      </p:sp>
      <p:sp>
        <p:nvSpPr>
          <p:cNvPr id="4" name="Title 1">
            <a:extLst>
              <a:ext uri="{FF2B5EF4-FFF2-40B4-BE49-F238E27FC236}">
                <a16:creationId xmlns:a16="http://schemas.microsoft.com/office/drawing/2014/main" id="{BDE26C93-A484-D34A-AFA5-50CB2546725C}"/>
              </a:ext>
            </a:extLst>
          </p:cNvPr>
          <p:cNvSpPr txBox="1">
            <a:spLocks/>
          </p:cNvSpPr>
          <p:nvPr/>
        </p:nvSpPr>
        <p:spPr>
          <a:xfrm>
            <a:off x="1018309" y="306567"/>
            <a:ext cx="10515600" cy="75630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Relevant Lab Results</a:t>
            </a:r>
          </a:p>
        </p:txBody>
      </p:sp>
      <p:pic>
        <p:nvPicPr>
          <p:cNvPr id="5" name="Audio Recording Nov 28, 2021 at 3:16:06 PM" descr="Audio Recording Nov 28, 2021 at 3:16:06 PM">
            <a:hlinkClick r:id="" action="ppaction://media"/>
            <a:extLst>
              <a:ext uri="{FF2B5EF4-FFF2-40B4-BE49-F238E27FC236}">
                <a16:creationId xmlns:a16="http://schemas.microsoft.com/office/drawing/2014/main" id="{B7617D5A-2E85-E345-8E15-E314AEAC41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27509" y="5863994"/>
            <a:ext cx="812800" cy="812800"/>
          </a:xfrm>
          <a:prstGeom prst="rect">
            <a:avLst/>
          </a:prstGeom>
        </p:spPr>
      </p:pic>
    </p:spTree>
    <p:extLst>
      <p:ext uri="{BB962C8B-B14F-4D97-AF65-F5344CB8AC3E}">
        <p14:creationId xmlns:p14="http://schemas.microsoft.com/office/powerpoint/2010/main" val="199302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940E-C825-D14E-9A79-820E8BF76A82}"/>
              </a:ext>
            </a:extLst>
          </p:cNvPr>
          <p:cNvSpPr>
            <a:spLocks noGrp="1"/>
          </p:cNvSpPr>
          <p:nvPr>
            <p:ph type="title"/>
          </p:nvPr>
        </p:nvSpPr>
        <p:spPr/>
        <p:txBody>
          <a:bodyPr/>
          <a:lstStyle/>
          <a:p>
            <a:pPr algn="ctr"/>
            <a:r>
              <a:rPr lang="en-US" dirty="0">
                <a:solidFill>
                  <a:srgbClr val="3B5B6F"/>
                </a:solidFill>
              </a:rPr>
              <a:t>Day 8: Assessment/Plan</a:t>
            </a:r>
            <a:endParaRPr lang="en-US" dirty="0"/>
          </a:p>
        </p:txBody>
      </p:sp>
      <p:sp>
        <p:nvSpPr>
          <p:cNvPr id="3" name="Content Placeholder 2">
            <a:extLst>
              <a:ext uri="{FF2B5EF4-FFF2-40B4-BE49-F238E27FC236}">
                <a16:creationId xmlns:a16="http://schemas.microsoft.com/office/drawing/2014/main" id="{725A1794-A5BC-E344-B292-A2F699D2764A}"/>
              </a:ext>
            </a:extLst>
          </p:cNvPr>
          <p:cNvSpPr>
            <a:spLocks noGrp="1"/>
          </p:cNvSpPr>
          <p:nvPr>
            <p:ph idx="1"/>
          </p:nvPr>
        </p:nvSpPr>
        <p:spPr>
          <a:xfrm>
            <a:off x="1490869" y="1685512"/>
            <a:ext cx="9866243" cy="2872633"/>
          </a:xfrm>
        </p:spPr>
        <p:txBody>
          <a:bodyPr>
            <a:normAutofit fontScale="92500" lnSpcReduction="10000"/>
          </a:bodyPr>
          <a:lstStyle/>
          <a:p>
            <a:pPr fontAlgn="base">
              <a:lnSpc>
                <a:spcPct val="100000"/>
              </a:lnSpc>
            </a:pPr>
            <a:r>
              <a:rPr lang="en-US" dirty="0"/>
              <a:t>Vision somewhat improved, although still with significant visual loss</a:t>
            </a:r>
          </a:p>
          <a:p>
            <a:pPr lvl="1" fontAlgn="base">
              <a:lnSpc>
                <a:spcPct val="100000"/>
              </a:lnSpc>
            </a:pPr>
            <a:r>
              <a:rPr lang="en-US" b="1" dirty="0"/>
              <a:t>Distance: </a:t>
            </a:r>
            <a:r>
              <a:rPr lang="en-US" b="1" dirty="0">
                <a:solidFill>
                  <a:srgbClr val="C00000"/>
                </a:solidFill>
              </a:rPr>
              <a:t>CF at 3ft OU</a:t>
            </a:r>
          </a:p>
          <a:p>
            <a:pPr lvl="1" fontAlgn="base">
              <a:lnSpc>
                <a:spcPct val="100000"/>
              </a:lnSpc>
            </a:pPr>
            <a:r>
              <a:rPr lang="en-US" b="1" dirty="0"/>
              <a:t>Near:</a:t>
            </a:r>
            <a:r>
              <a:rPr lang="en-US" dirty="0"/>
              <a:t> </a:t>
            </a:r>
            <a:r>
              <a:rPr lang="en-US" b="1" dirty="0">
                <a:solidFill>
                  <a:srgbClr val="C00000"/>
                </a:solidFill>
              </a:rPr>
              <a:t>20/100- OD, 20/400 OS</a:t>
            </a:r>
          </a:p>
          <a:p>
            <a:pPr fontAlgn="base">
              <a:lnSpc>
                <a:spcPct val="100000"/>
              </a:lnSpc>
            </a:pPr>
            <a:r>
              <a:rPr lang="en-US" dirty="0"/>
              <a:t>S/p IV solumedrol x 5 days, currently on PO prednisone 1mg/kg/day</a:t>
            </a:r>
          </a:p>
          <a:p>
            <a:pPr fontAlgn="base">
              <a:lnSpc>
                <a:spcPct val="100000"/>
              </a:lnSpc>
            </a:pPr>
            <a:r>
              <a:rPr lang="en-US" dirty="0"/>
              <a:t>S/p IVIG 2g/kg x3 days</a:t>
            </a:r>
          </a:p>
          <a:p>
            <a:endParaRPr lang="en-US" dirty="0"/>
          </a:p>
        </p:txBody>
      </p:sp>
      <p:sp>
        <p:nvSpPr>
          <p:cNvPr id="8" name="TextBox 7">
            <a:extLst>
              <a:ext uri="{FF2B5EF4-FFF2-40B4-BE49-F238E27FC236}">
                <a16:creationId xmlns:a16="http://schemas.microsoft.com/office/drawing/2014/main" id="{885D6BAB-5083-FE46-9B34-51E4DEC7A60F}"/>
              </a:ext>
            </a:extLst>
          </p:cNvPr>
          <p:cNvSpPr txBox="1"/>
          <p:nvPr/>
        </p:nvSpPr>
        <p:spPr>
          <a:xfrm>
            <a:off x="6747164" y="4234979"/>
            <a:ext cx="3953967" cy="923330"/>
          </a:xfrm>
          <a:prstGeom prst="rect">
            <a:avLst/>
          </a:prstGeom>
          <a:solidFill>
            <a:schemeClr val="bg1"/>
          </a:solidFill>
        </p:spPr>
        <p:txBody>
          <a:bodyPr wrap="square" rtlCol="0">
            <a:spAutoFit/>
          </a:bodyPr>
          <a:lstStyle/>
          <a:p>
            <a:r>
              <a:rPr lang="en-US" b="1" dirty="0"/>
              <a:t>Due to this patient's severe visual loss, an additional therapeutic intervention was performed. </a:t>
            </a:r>
          </a:p>
        </p:txBody>
      </p:sp>
      <p:sp>
        <p:nvSpPr>
          <p:cNvPr id="9" name="TextBox 8">
            <a:extLst>
              <a:ext uri="{FF2B5EF4-FFF2-40B4-BE49-F238E27FC236}">
                <a16:creationId xmlns:a16="http://schemas.microsoft.com/office/drawing/2014/main" id="{A4EEF915-20CA-0D46-A3D8-04763EE6ACF7}"/>
              </a:ext>
            </a:extLst>
          </p:cNvPr>
          <p:cNvSpPr txBox="1"/>
          <p:nvPr/>
        </p:nvSpPr>
        <p:spPr>
          <a:xfrm>
            <a:off x="6747164" y="5416867"/>
            <a:ext cx="3953967" cy="646331"/>
          </a:xfrm>
          <a:prstGeom prst="rect">
            <a:avLst/>
          </a:prstGeom>
          <a:solidFill>
            <a:schemeClr val="bg1"/>
          </a:solidFill>
        </p:spPr>
        <p:txBody>
          <a:bodyPr wrap="square" rtlCol="0">
            <a:spAutoFit/>
          </a:bodyPr>
          <a:lstStyle/>
          <a:p>
            <a:r>
              <a:rPr lang="en-US" b="1" dirty="0"/>
              <a:t>What would you consider adding to this patient’s treatment regimen?</a:t>
            </a:r>
          </a:p>
        </p:txBody>
      </p:sp>
      <p:pic>
        <p:nvPicPr>
          <p:cNvPr id="6" name="Audio Recording Nov 28, 2021 at 3:18:31 PM" descr="Audio Recording Nov 28, 2021 at 3:18:31 PM">
            <a:hlinkClick r:id="" action="ppaction://media"/>
            <a:extLst>
              <a:ext uri="{FF2B5EF4-FFF2-40B4-BE49-F238E27FC236}">
                <a16:creationId xmlns:a16="http://schemas.microsoft.com/office/drawing/2014/main" id="{8E82EE70-3C7B-AD49-B10D-CF6D6D90F3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4186" y="5878532"/>
            <a:ext cx="812800" cy="812800"/>
          </a:xfrm>
          <a:prstGeom prst="rect">
            <a:avLst/>
          </a:prstGeom>
        </p:spPr>
      </p:pic>
    </p:spTree>
    <p:extLst>
      <p:ext uri="{BB962C8B-B14F-4D97-AF65-F5344CB8AC3E}">
        <p14:creationId xmlns:p14="http://schemas.microsoft.com/office/powerpoint/2010/main" val="148021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56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childTnLst>
        </p:cTn>
      </p:par>
    </p:tnLst>
    <p:bldLst>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DD127-546C-8E4D-88F5-3A374019B4CE}"/>
              </a:ext>
            </a:extLst>
          </p:cNvPr>
          <p:cNvSpPr>
            <a:spLocks noGrp="1"/>
          </p:cNvSpPr>
          <p:nvPr>
            <p:ph idx="1"/>
          </p:nvPr>
        </p:nvSpPr>
        <p:spPr>
          <a:xfrm>
            <a:off x="1048909" y="1685512"/>
            <a:ext cx="9866243" cy="3820766"/>
          </a:xfrm>
        </p:spPr>
        <p:txBody>
          <a:bodyPr/>
          <a:lstStyle/>
          <a:p>
            <a:pPr fontAlgn="base"/>
            <a:r>
              <a:rPr lang="en-US" dirty="0"/>
              <a:t>Consider </a:t>
            </a:r>
            <a:r>
              <a:rPr lang="en-US" b="1" dirty="0"/>
              <a:t>plasma exchange (PLEX), +/- repeat IVIG given severe bilateral vision loss</a:t>
            </a:r>
          </a:p>
          <a:p>
            <a:pPr lvl="1" fontAlgn="base"/>
            <a:r>
              <a:rPr lang="en-US" i="1" dirty="0"/>
              <a:t>What are some </a:t>
            </a:r>
            <a:r>
              <a:rPr lang="en-US" i="1" dirty="0">
                <a:solidFill>
                  <a:srgbClr val="C00000"/>
                </a:solidFill>
              </a:rPr>
              <a:t>potential side effects </a:t>
            </a:r>
            <a:r>
              <a:rPr lang="en-US" i="1" dirty="0"/>
              <a:t>of PLEX in children?</a:t>
            </a:r>
          </a:p>
          <a:p>
            <a:pPr lvl="2" fontAlgn="base"/>
            <a:r>
              <a:rPr lang="en-US" dirty="0"/>
              <a:t>Hypotension, infection, transfusion reaction, headache, nausea, vomiting urticaria, hypocalcemia </a:t>
            </a:r>
            <a:endParaRPr lang="en-US" i="1" dirty="0"/>
          </a:p>
          <a:p>
            <a:pPr fontAlgn="base"/>
            <a:r>
              <a:rPr lang="en-US" dirty="0"/>
              <a:t>Attempt a baseline visual field test</a:t>
            </a:r>
            <a:br>
              <a:rPr lang="en-US" dirty="0"/>
            </a:br>
            <a:endParaRPr lang="en-US" dirty="0"/>
          </a:p>
        </p:txBody>
      </p:sp>
      <p:sp>
        <p:nvSpPr>
          <p:cNvPr id="4" name="Title 1">
            <a:extLst>
              <a:ext uri="{FF2B5EF4-FFF2-40B4-BE49-F238E27FC236}">
                <a16:creationId xmlns:a16="http://schemas.microsoft.com/office/drawing/2014/main" id="{2B005056-42BE-B248-ADE9-301D12DD8E28}"/>
              </a:ext>
            </a:extLst>
          </p:cNvPr>
          <p:cNvSpPr txBox="1">
            <a:spLocks/>
          </p:cNvSpPr>
          <p:nvPr/>
        </p:nvSpPr>
        <p:spPr>
          <a:xfrm>
            <a:off x="834888" y="3599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Day 8: Assessment/Plan</a:t>
            </a:r>
            <a:endParaRPr lang="en-US" dirty="0"/>
          </a:p>
        </p:txBody>
      </p:sp>
      <p:sp>
        <p:nvSpPr>
          <p:cNvPr id="5" name="TextBox 4">
            <a:extLst>
              <a:ext uri="{FF2B5EF4-FFF2-40B4-BE49-F238E27FC236}">
                <a16:creationId xmlns:a16="http://schemas.microsoft.com/office/drawing/2014/main" id="{FAA2D8F0-E503-A741-8CDE-2AD71CBF53DF}"/>
              </a:ext>
            </a:extLst>
          </p:cNvPr>
          <p:cNvSpPr txBox="1"/>
          <p:nvPr/>
        </p:nvSpPr>
        <p:spPr>
          <a:xfrm>
            <a:off x="6786967" y="4646560"/>
            <a:ext cx="3953967" cy="646331"/>
          </a:xfrm>
          <a:prstGeom prst="rect">
            <a:avLst/>
          </a:prstGeom>
          <a:solidFill>
            <a:schemeClr val="bg1"/>
          </a:solidFill>
        </p:spPr>
        <p:txBody>
          <a:bodyPr wrap="square" rtlCol="0">
            <a:spAutoFit/>
          </a:bodyPr>
          <a:lstStyle/>
          <a:p>
            <a:r>
              <a:rPr lang="en-US" b="1" dirty="0"/>
              <a:t>What effect do you think PLEX could have on the therapy already received?</a:t>
            </a:r>
          </a:p>
        </p:txBody>
      </p:sp>
      <p:sp>
        <p:nvSpPr>
          <p:cNvPr id="6" name="TextBox 5">
            <a:extLst>
              <a:ext uri="{FF2B5EF4-FFF2-40B4-BE49-F238E27FC236}">
                <a16:creationId xmlns:a16="http://schemas.microsoft.com/office/drawing/2014/main" id="{BF2B5FBA-C714-E04E-BF7E-182B65B2F381}"/>
              </a:ext>
            </a:extLst>
          </p:cNvPr>
          <p:cNvSpPr txBox="1"/>
          <p:nvPr/>
        </p:nvSpPr>
        <p:spPr>
          <a:xfrm>
            <a:off x="8024996" y="5493499"/>
            <a:ext cx="2715938" cy="761747"/>
          </a:xfrm>
          <a:prstGeom prst="rect">
            <a:avLst/>
          </a:prstGeom>
          <a:solidFill>
            <a:schemeClr val="bg1"/>
          </a:solidFill>
        </p:spPr>
        <p:txBody>
          <a:bodyPr wrap="square" rtlCol="0">
            <a:spAutoFit/>
          </a:bodyPr>
          <a:lstStyle/>
          <a:p>
            <a:pPr algn="r"/>
            <a:r>
              <a:rPr lang="en-US" sz="1450" dirty="0"/>
              <a:t>PLEX could wash out the IVIG already received, potentially diminishing its therapeutic effect. </a:t>
            </a:r>
          </a:p>
        </p:txBody>
      </p:sp>
      <p:pic>
        <p:nvPicPr>
          <p:cNvPr id="9" name="Audio Recording May 11, 2022 at 7:37:44 PM" descr="Audio Recording May 11, 2022 at 7:37:44 PM">
            <a:hlinkClick r:id="" action="ppaction://media"/>
            <a:extLst>
              <a:ext uri="{FF2B5EF4-FFF2-40B4-BE49-F238E27FC236}">
                <a16:creationId xmlns:a16="http://schemas.microsoft.com/office/drawing/2014/main" id="{E938D425-C10B-6945-B5F1-12FB316E63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01614" y="5874372"/>
            <a:ext cx="812800" cy="812800"/>
          </a:xfrm>
          <a:prstGeom prst="rect">
            <a:avLst/>
          </a:prstGeom>
        </p:spPr>
      </p:pic>
    </p:spTree>
    <p:extLst>
      <p:ext uri="{BB962C8B-B14F-4D97-AF65-F5344CB8AC3E}">
        <p14:creationId xmlns:p14="http://schemas.microsoft.com/office/powerpoint/2010/main" val="24583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776"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9"/>
                </p:tgtEl>
              </p:cMediaNode>
            </p:audio>
          </p:childTnLst>
        </p:cTn>
      </p:par>
    </p:tnLst>
    <p:bldLst>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70605-85F9-FD4B-AB25-0A3F36B36DA2}"/>
              </a:ext>
            </a:extLst>
          </p:cNvPr>
          <p:cNvSpPr>
            <a:spLocks noGrp="1"/>
          </p:cNvSpPr>
          <p:nvPr>
            <p:ph type="title"/>
          </p:nvPr>
        </p:nvSpPr>
        <p:spPr/>
        <p:txBody>
          <a:bodyPr/>
          <a:lstStyle/>
          <a:p>
            <a:pPr algn="ctr"/>
            <a:r>
              <a:rPr lang="en-US" dirty="0">
                <a:solidFill>
                  <a:srgbClr val="3B5B6F"/>
                </a:solidFill>
              </a:rPr>
              <a:t>Day 8: Humphrey Visual Field</a:t>
            </a:r>
            <a:endParaRPr lang="en-US" dirty="0"/>
          </a:p>
        </p:txBody>
      </p:sp>
      <p:pic>
        <p:nvPicPr>
          <p:cNvPr id="11266" name="Picture 2">
            <a:extLst>
              <a:ext uri="{FF2B5EF4-FFF2-40B4-BE49-F238E27FC236}">
                <a16:creationId xmlns:a16="http://schemas.microsoft.com/office/drawing/2014/main" id="{45E88BD0-E6CA-254C-BD69-A2A107313E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48" t="1860" r="4358" b="7672"/>
          <a:stretch/>
        </p:blipFill>
        <p:spPr bwMode="auto">
          <a:xfrm>
            <a:off x="7202466" y="2190711"/>
            <a:ext cx="2827810" cy="254209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51CCBF5C-4BE9-8E4C-A4E6-1EC1B00D8D2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005" t="5963" r="7167" b="-1"/>
          <a:stretch/>
        </p:blipFill>
        <p:spPr bwMode="auto">
          <a:xfrm>
            <a:off x="2342367" y="2130993"/>
            <a:ext cx="2827810" cy="25939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B92BF47-073B-5B4F-93B9-D81082154B8C}"/>
              </a:ext>
            </a:extLst>
          </p:cNvPr>
          <p:cNvSpPr txBox="1"/>
          <p:nvPr/>
        </p:nvSpPr>
        <p:spPr>
          <a:xfrm>
            <a:off x="2538342" y="4724966"/>
            <a:ext cx="2435859" cy="750783"/>
          </a:xfrm>
          <a:prstGeom prst="rect">
            <a:avLst/>
          </a:prstGeom>
          <a:noFill/>
        </p:spPr>
        <p:txBody>
          <a:bodyPr wrap="square" rtlCol="0">
            <a:spAutoFit/>
          </a:bodyPr>
          <a:lstStyle/>
          <a:p>
            <a:pPr algn="ctr">
              <a:lnSpc>
                <a:spcPct val="125000"/>
              </a:lnSpc>
            </a:pPr>
            <a:r>
              <a:rPr lang="en-US" b="1" dirty="0">
                <a:solidFill>
                  <a:srgbClr val="C00000"/>
                </a:solidFill>
                <a:latin typeface="Arial" panose="020B0604020202020204" pitchFamily="34" charset="0"/>
                <a:cs typeface="Arial" panose="020B0604020202020204" pitchFamily="34" charset="0"/>
              </a:rPr>
              <a:t>24-2, Size V Left Eye</a:t>
            </a:r>
          </a:p>
          <a:p>
            <a:pPr algn="ctr">
              <a:lnSpc>
                <a:spcPct val="125000"/>
              </a:lnSpc>
            </a:pPr>
            <a:r>
              <a:rPr lang="en-US" dirty="0">
                <a:latin typeface="Arial" panose="020B0604020202020204" pitchFamily="34" charset="0"/>
                <a:cs typeface="Arial" panose="020B0604020202020204" pitchFamily="34" charset="0"/>
              </a:rPr>
              <a:t>VA: CF at 3ft</a:t>
            </a:r>
          </a:p>
        </p:txBody>
      </p:sp>
      <p:sp>
        <p:nvSpPr>
          <p:cNvPr id="8" name="TextBox 7">
            <a:extLst>
              <a:ext uri="{FF2B5EF4-FFF2-40B4-BE49-F238E27FC236}">
                <a16:creationId xmlns:a16="http://schemas.microsoft.com/office/drawing/2014/main" id="{2D6BD756-002C-6E4A-9FDF-41C6AFFD3EC8}"/>
              </a:ext>
            </a:extLst>
          </p:cNvPr>
          <p:cNvSpPr txBox="1"/>
          <p:nvPr/>
        </p:nvSpPr>
        <p:spPr>
          <a:xfrm>
            <a:off x="7314329" y="4727005"/>
            <a:ext cx="2715947" cy="750783"/>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Right Eye</a:t>
            </a:r>
          </a:p>
          <a:p>
            <a:pPr algn="ctr">
              <a:lnSpc>
                <a:spcPct val="125000"/>
              </a:lnSpc>
            </a:pPr>
            <a:r>
              <a:rPr lang="en-US" dirty="0">
                <a:latin typeface="Arial" panose="020B0604020202020204" pitchFamily="34" charset="0"/>
                <a:cs typeface="Arial" panose="020B0604020202020204" pitchFamily="34" charset="0"/>
              </a:rPr>
              <a:t>VA: CF at 3ft</a:t>
            </a:r>
          </a:p>
        </p:txBody>
      </p:sp>
      <p:sp>
        <p:nvSpPr>
          <p:cNvPr id="9" name="TextBox 8">
            <a:extLst>
              <a:ext uri="{FF2B5EF4-FFF2-40B4-BE49-F238E27FC236}">
                <a16:creationId xmlns:a16="http://schemas.microsoft.com/office/drawing/2014/main" id="{E654CC91-CC40-174D-9975-7A68F707AA93}"/>
              </a:ext>
            </a:extLst>
          </p:cNvPr>
          <p:cNvSpPr txBox="1"/>
          <p:nvPr/>
        </p:nvSpPr>
        <p:spPr>
          <a:xfrm>
            <a:off x="2748642" y="1323395"/>
            <a:ext cx="6694715" cy="369332"/>
          </a:xfrm>
          <a:prstGeom prst="rect">
            <a:avLst/>
          </a:prstGeom>
          <a:noFill/>
        </p:spPr>
        <p:txBody>
          <a:bodyPr wrap="square" rtlCol="0">
            <a:spAutoFit/>
          </a:bodyPr>
          <a:lstStyle/>
          <a:p>
            <a:pPr algn="ctr"/>
            <a:r>
              <a:rPr lang="en-US" i="1" dirty="0"/>
              <a:t>s/p IV steroids + IVIG</a:t>
            </a:r>
          </a:p>
        </p:txBody>
      </p:sp>
      <p:pic>
        <p:nvPicPr>
          <p:cNvPr id="3" name="Audio Recording May 11, 2022 at 9:15:05 PM" descr="Audio Recording May 11, 2022 at 9:15:05 PM">
            <a:hlinkClick r:id="" action="ppaction://media"/>
            <a:extLst>
              <a:ext uri="{FF2B5EF4-FFF2-40B4-BE49-F238E27FC236}">
                <a16:creationId xmlns:a16="http://schemas.microsoft.com/office/drawing/2014/main" id="{36C717C5-EF27-6F40-9E26-D273A1893A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27014" y="5798457"/>
            <a:ext cx="812800" cy="812800"/>
          </a:xfrm>
          <a:prstGeom prst="rect">
            <a:avLst/>
          </a:prstGeom>
        </p:spPr>
      </p:pic>
    </p:spTree>
    <p:extLst>
      <p:ext uri="{BB962C8B-B14F-4D97-AF65-F5344CB8AC3E}">
        <p14:creationId xmlns:p14="http://schemas.microsoft.com/office/powerpoint/2010/main" val="245460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4C2AC-E652-6945-81F3-E1C1C1FC0AB0}"/>
              </a:ext>
            </a:extLst>
          </p:cNvPr>
          <p:cNvSpPr>
            <a:spLocks noGrp="1"/>
          </p:cNvSpPr>
          <p:nvPr>
            <p:ph type="title"/>
          </p:nvPr>
        </p:nvSpPr>
        <p:spPr/>
        <p:txBody>
          <a:bodyPr/>
          <a:lstStyle/>
          <a:p>
            <a:pPr algn="ctr"/>
            <a:r>
              <a:rPr lang="en-US" dirty="0">
                <a:solidFill>
                  <a:srgbClr val="3B5B6F"/>
                </a:solidFill>
              </a:rPr>
              <a:t>Day 15: Humphrey Visual Field</a:t>
            </a:r>
            <a:endParaRPr lang="en-US" dirty="0"/>
          </a:p>
        </p:txBody>
      </p:sp>
      <p:pic>
        <p:nvPicPr>
          <p:cNvPr id="12290" name="Picture 2">
            <a:extLst>
              <a:ext uri="{FF2B5EF4-FFF2-40B4-BE49-F238E27FC236}">
                <a16:creationId xmlns:a16="http://schemas.microsoft.com/office/drawing/2014/main" id="{97BC4FA7-E6B9-FD4A-843D-F16FF1DE77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257" r="4385" b="534"/>
          <a:stretch/>
        </p:blipFill>
        <p:spPr bwMode="auto">
          <a:xfrm>
            <a:off x="7200321" y="2112575"/>
            <a:ext cx="3158017" cy="263643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FC1B67D5-0723-5649-9E79-68E2C7645A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261" t="6115" r="5968"/>
          <a:stretch/>
        </p:blipFill>
        <p:spPr bwMode="auto">
          <a:xfrm>
            <a:off x="2128762" y="2108990"/>
            <a:ext cx="3243337" cy="26364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B6F30ED-4C47-A444-B3FC-C8D16074A3B4}"/>
              </a:ext>
            </a:extLst>
          </p:cNvPr>
          <p:cNvSpPr txBox="1"/>
          <p:nvPr/>
        </p:nvSpPr>
        <p:spPr>
          <a:xfrm>
            <a:off x="2283884" y="4721762"/>
            <a:ext cx="2933092" cy="750783"/>
          </a:xfrm>
          <a:prstGeom prst="rect">
            <a:avLst/>
          </a:prstGeom>
          <a:noFill/>
        </p:spPr>
        <p:txBody>
          <a:bodyPr wrap="square" rtlCol="0">
            <a:spAutoFit/>
          </a:bodyPr>
          <a:lstStyle/>
          <a:p>
            <a:pPr algn="ctr">
              <a:lnSpc>
                <a:spcPct val="125000"/>
              </a:lnSpc>
            </a:pPr>
            <a:r>
              <a:rPr lang="en-US" b="1" dirty="0">
                <a:solidFill>
                  <a:srgbClr val="C00000"/>
                </a:solidFill>
                <a:latin typeface="Arial" panose="020B0604020202020204" pitchFamily="34" charset="0"/>
                <a:cs typeface="Arial" panose="020B0604020202020204" pitchFamily="34" charset="0"/>
              </a:rPr>
              <a:t>24-2, Size V Left Eye</a:t>
            </a:r>
          </a:p>
          <a:p>
            <a:pPr algn="ctr">
              <a:lnSpc>
                <a:spcPct val="125000"/>
              </a:lnSpc>
            </a:pPr>
            <a:r>
              <a:rPr lang="en-US" dirty="0">
                <a:latin typeface="Arial" panose="020B0604020202020204" pitchFamily="34" charset="0"/>
                <a:cs typeface="Arial" panose="020B0604020202020204" pitchFamily="34" charset="0"/>
              </a:rPr>
              <a:t>VA: 20/150, PH 20/100+</a:t>
            </a:r>
          </a:p>
        </p:txBody>
      </p:sp>
      <p:sp>
        <p:nvSpPr>
          <p:cNvPr id="7" name="TextBox 6">
            <a:extLst>
              <a:ext uri="{FF2B5EF4-FFF2-40B4-BE49-F238E27FC236}">
                <a16:creationId xmlns:a16="http://schemas.microsoft.com/office/drawing/2014/main" id="{50F94F92-A5C8-F441-9C3A-90175C4EF922}"/>
              </a:ext>
            </a:extLst>
          </p:cNvPr>
          <p:cNvSpPr txBox="1"/>
          <p:nvPr/>
        </p:nvSpPr>
        <p:spPr>
          <a:xfrm>
            <a:off x="7495424" y="4745425"/>
            <a:ext cx="2567813" cy="759182"/>
          </a:xfrm>
          <a:prstGeom prst="rect">
            <a:avLst/>
          </a:prstGeom>
          <a:noFill/>
        </p:spPr>
        <p:txBody>
          <a:bodyPr wrap="square" rtlCol="0">
            <a:spAutoFit/>
          </a:bodyPr>
          <a:lstStyle/>
          <a:p>
            <a:pPr algn="ctr">
              <a:lnSpc>
                <a:spcPct val="125000"/>
              </a:lnSpc>
            </a:pPr>
            <a:r>
              <a:rPr lang="en-US" b="1" dirty="0">
                <a:solidFill>
                  <a:srgbClr val="C00000"/>
                </a:solidFill>
                <a:latin typeface="Arial" panose="020B0604020202020204" pitchFamily="34" charset="0"/>
                <a:cs typeface="Arial" panose="020B0604020202020204" pitchFamily="34" charset="0"/>
              </a:rPr>
              <a:t>24-2, Size V Right Eye</a:t>
            </a:r>
          </a:p>
          <a:p>
            <a:pPr algn="ctr">
              <a:lnSpc>
                <a:spcPct val="125000"/>
              </a:lnSpc>
            </a:pPr>
            <a:r>
              <a:rPr lang="en-US" dirty="0">
                <a:latin typeface="Arial" panose="020B0604020202020204" pitchFamily="34" charset="0"/>
                <a:cs typeface="Arial" panose="020B0604020202020204" pitchFamily="34" charset="0"/>
              </a:rPr>
              <a:t>VA 20/150, PH 20/50-2</a:t>
            </a:r>
          </a:p>
        </p:txBody>
      </p:sp>
      <p:sp>
        <p:nvSpPr>
          <p:cNvPr id="4" name="TextBox 3">
            <a:extLst>
              <a:ext uri="{FF2B5EF4-FFF2-40B4-BE49-F238E27FC236}">
                <a16:creationId xmlns:a16="http://schemas.microsoft.com/office/drawing/2014/main" id="{D81577AA-DE9A-0348-AA12-A7B843C6232B}"/>
              </a:ext>
            </a:extLst>
          </p:cNvPr>
          <p:cNvSpPr txBox="1"/>
          <p:nvPr/>
        </p:nvSpPr>
        <p:spPr>
          <a:xfrm>
            <a:off x="2694214" y="1387929"/>
            <a:ext cx="6694715" cy="369332"/>
          </a:xfrm>
          <a:prstGeom prst="rect">
            <a:avLst/>
          </a:prstGeom>
          <a:noFill/>
        </p:spPr>
        <p:txBody>
          <a:bodyPr wrap="square" rtlCol="0">
            <a:spAutoFit/>
          </a:bodyPr>
          <a:lstStyle/>
          <a:p>
            <a:pPr algn="ctr"/>
            <a:r>
              <a:rPr lang="en-US" i="1" dirty="0"/>
              <a:t>s/p IV steroids + IVIG + 1</a:t>
            </a:r>
            <a:r>
              <a:rPr lang="en-US" i="1" baseline="30000" dirty="0"/>
              <a:t>st</a:t>
            </a:r>
            <a:r>
              <a:rPr lang="en-US" i="1" dirty="0"/>
              <a:t> session of PLEX</a:t>
            </a:r>
          </a:p>
        </p:txBody>
      </p:sp>
      <p:pic>
        <p:nvPicPr>
          <p:cNvPr id="8" name="Audio Recording Nov 28, 2021 at 3:35:39 PM" descr="Audio Recording Nov 28, 2021 at 3:35:39 PM">
            <a:hlinkClick r:id="" action="ppaction://media"/>
            <a:extLst>
              <a:ext uri="{FF2B5EF4-FFF2-40B4-BE49-F238E27FC236}">
                <a16:creationId xmlns:a16="http://schemas.microsoft.com/office/drawing/2014/main" id="{D325BC29-1054-5E42-98C6-4518C9653E0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3171" y="5934529"/>
            <a:ext cx="812800" cy="812800"/>
          </a:xfrm>
          <a:prstGeom prst="rect">
            <a:avLst/>
          </a:prstGeom>
        </p:spPr>
      </p:pic>
    </p:spTree>
    <p:extLst>
      <p:ext uri="{BB962C8B-B14F-4D97-AF65-F5344CB8AC3E}">
        <p14:creationId xmlns:p14="http://schemas.microsoft.com/office/powerpoint/2010/main" val="209132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9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CA2EEF-43F8-7A4A-A5C4-6DA81AF745FB}"/>
              </a:ext>
            </a:extLst>
          </p:cNvPr>
          <p:cNvSpPr txBox="1">
            <a:spLocks/>
          </p:cNvSpPr>
          <p:nvPr/>
        </p:nvSpPr>
        <p:spPr>
          <a:xfrm>
            <a:off x="838199" y="4107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Day 19: Humphrey Visual Field</a:t>
            </a:r>
            <a:endParaRPr lang="en-US" dirty="0"/>
          </a:p>
        </p:txBody>
      </p:sp>
      <p:sp>
        <p:nvSpPr>
          <p:cNvPr id="5" name="TextBox 4">
            <a:extLst>
              <a:ext uri="{FF2B5EF4-FFF2-40B4-BE49-F238E27FC236}">
                <a16:creationId xmlns:a16="http://schemas.microsoft.com/office/drawing/2014/main" id="{301CF30B-BDBD-0642-B7BF-CEC4FD6A677C}"/>
              </a:ext>
            </a:extLst>
          </p:cNvPr>
          <p:cNvSpPr txBox="1"/>
          <p:nvPr/>
        </p:nvSpPr>
        <p:spPr>
          <a:xfrm>
            <a:off x="2748642" y="1366962"/>
            <a:ext cx="6694715" cy="369332"/>
          </a:xfrm>
          <a:prstGeom prst="rect">
            <a:avLst/>
          </a:prstGeom>
          <a:noFill/>
        </p:spPr>
        <p:txBody>
          <a:bodyPr wrap="square" rtlCol="0">
            <a:spAutoFit/>
          </a:bodyPr>
          <a:lstStyle/>
          <a:p>
            <a:pPr algn="ctr"/>
            <a:r>
              <a:rPr lang="en-US" i="1" dirty="0"/>
              <a:t>s/p IV steroids + IVIG + 5 sessions of PLEX + IVIG</a:t>
            </a:r>
          </a:p>
        </p:txBody>
      </p:sp>
      <p:pic>
        <p:nvPicPr>
          <p:cNvPr id="13314" name="Picture 2">
            <a:extLst>
              <a:ext uri="{FF2B5EF4-FFF2-40B4-BE49-F238E27FC236}">
                <a16:creationId xmlns:a16="http://schemas.microsoft.com/office/drawing/2014/main" id="{F171D015-7CC0-6B4A-B851-587BDE8C4CDC}"/>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r="13337"/>
          <a:stretch/>
        </p:blipFill>
        <p:spPr bwMode="auto">
          <a:xfrm>
            <a:off x="7335206" y="2022725"/>
            <a:ext cx="2938963" cy="273299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CFF96C6F-82D3-0C49-845E-4FE6FB4B80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061" b="9078"/>
          <a:stretch/>
        </p:blipFill>
        <p:spPr bwMode="auto">
          <a:xfrm>
            <a:off x="2216716" y="2022725"/>
            <a:ext cx="3061456" cy="27329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3E00363-0FCD-C64D-A48B-7F74B61748EB}"/>
              </a:ext>
            </a:extLst>
          </p:cNvPr>
          <p:cNvSpPr txBox="1"/>
          <p:nvPr/>
        </p:nvSpPr>
        <p:spPr>
          <a:xfrm>
            <a:off x="2403391" y="4739014"/>
            <a:ext cx="2567812" cy="759182"/>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Left Eye</a:t>
            </a:r>
          </a:p>
          <a:p>
            <a:pPr algn="ctr">
              <a:lnSpc>
                <a:spcPct val="125000"/>
              </a:lnSpc>
            </a:pPr>
            <a:r>
              <a:rPr lang="en-US" dirty="0">
                <a:latin typeface="Arial" panose="020B0604020202020204" pitchFamily="34" charset="0"/>
                <a:cs typeface="Arial" panose="020B0604020202020204" pitchFamily="34" charset="0"/>
              </a:rPr>
              <a:t>VA: 20/50, PH 20/25-2</a:t>
            </a:r>
          </a:p>
        </p:txBody>
      </p:sp>
      <p:sp>
        <p:nvSpPr>
          <p:cNvPr id="9" name="TextBox 8">
            <a:extLst>
              <a:ext uri="{FF2B5EF4-FFF2-40B4-BE49-F238E27FC236}">
                <a16:creationId xmlns:a16="http://schemas.microsoft.com/office/drawing/2014/main" id="{42C231BA-3D3F-774D-8DD4-FF630243C1F2}"/>
              </a:ext>
            </a:extLst>
          </p:cNvPr>
          <p:cNvSpPr txBox="1"/>
          <p:nvPr/>
        </p:nvSpPr>
        <p:spPr>
          <a:xfrm>
            <a:off x="7438367" y="4755715"/>
            <a:ext cx="2835802" cy="759182"/>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Right Eye</a:t>
            </a:r>
          </a:p>
          <a:p>
            <a:pPr algn="ctr">
              <a:lnSpc>
                <a:spcPct val="125000"/>
              </a:lnSpc>
            </a:pPr>
            <a:r>
              <a:rPr lang="en-US" dirty="0">
                <a:latin typeface="Arial" panose="020B0604020202020204" pitchFamily="34" charset="0"/>
                <a:cs typeface="Arial" panose="020B0604020202020204" pitchFamily="34" charset="0"/>
              </a:rPr>
              <a:t>VA: 20/100, PH 20/50-2</a:t>
            </a:r>
          </a:p>
        </p:txBody>
      </p:sp>
      <p:pic>
        <p:nvPicPr>
          <p:cNvPr id="10" name="Audio Recording Nov 28, 2021 at 3:41:47 PM" descr="Audio Recording Nov 28, 2021 at 3:41:47 PM">
            <a:hlinkClick r:id="" action="ppaction://media"/>
            <a:extLst>
              <a:ext uri="{FF2B5EF4-FFF2-40B4-BE49-F238E27FC236}">
                <a16:creationId xmlns:a16="http://schemas.microsoft.com/office/drawing/2014/main" id="{AA09A96E-1476-EA46-8B0D-C5DE54AE0B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6128" y="5874657"/>
            <a:ext cx="812800" cy="812800"/>
          </a:xfrm>
          <a:prstGeom prst="rect">
            <a:avLst/>
          </a:prstGeom>
        </p:spPr>
      </p:pic>
    </p:spTree>
    <p:extLst>
      <p:ext uri="{BB962C8B-B14F-4D97-AF65-F5344CB8AC3E}">
        <p14:creationId xmlns:p14="http://schemas.microsoft.com/office/powerpoint/2010/main" val="92249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14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a:extLst>
              <a:ext uri="{FF2B5EF4-FFF2-40B4-BE49-F238E27FC236}">
                <a16:creationId xmlns:a16="http://schemas.microsoft.com/office/drawing/2014/main" id="{172D9E82-385B-764A-87F9-B313861190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7710" y="577516"/>
            <a:ext cx="4975833" cy="6152146"/>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a:extLst>
              <a:ext uri="{FF2B5EF4-FFF2-40B4-BE49-F238E27FC236}">
                <a16:creationId xmlns:a16="http://schemas.microsoft.com/office/drawing/2014/main" id="{14765390-2125-4742-A5D9-1B878E9254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9273" y="577516"/>
            <a:ext cx="4870449" cy="61521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AE5493C-9CEB-4B48-B480-116FD6C1962E}"/>
              </a:ext>
            </a:extLst>
          </p:cNvPr>
          <p:cNvSpPr txBox="1"/>
          <p:nvPr/>
        </p:nvSpPr>
        <p:spPr>
          <a:xfrm>
            <a:off x="3336480" y="208184"/>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Right Eye</a:t>
            </a:r>
          </a:p>
        </p:txBody>
      </p:sp>
      <p:sp>
        <p:nvSpPr>
          <p:cNvPr id="9" name="TextBox 8">
            <a:extLst>
              <a:ext uri="{FF2B5EF4-FFF2-40B4-BE49-F238E27FC236}">
                <a16:creationId xmlns:a16="http://schemas.microsoft.com/office/drawing/2014/main" id="{81816076-E136-1D45-9706-A069C1AB68F3}"/>
              </a:ext>
            </a:extLst>
          </p:cNvPr>
          <p:cNvSpPr txBox="1"/>
          <p:nvPr/>
        </p:nvSpPr>
        <p:spPr>
          <a:xfrm>
            <a:off x="8454679" y="208184"/>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Left Eye</a:t>
            </a:r>
          </a:p>
        </p:txBody>
      </p:sp>
      <p:sp>
        <p:nvSpPr>
          <p:cNvPr id="6" name="TextBox 5">
            <a:extLst>
              <a:ext uri="{FF2B5EF4-FFF2-40B4-BE49-F238E27FC236}">
                <a16:creationId xmlns:a16="http://schemas.microsoft.com/office/drawing/2014/main" id="{A80E5AB5-F420-6C44-9961-4DF9D0340EAA}"/>
              </a:ext>
            </a:extLst>
          </p:cNvPr>
          <p:cNvSpPr txBox="1"/>
          <p:nvPr/>
        </p:nvSpPr>
        <p:spPr>
          <a:xfrm>
            <a:off x="537194" y="1186752"/>
            <a:ext cx="927645" cy="338554"/>
          </a:xfrm>
          <a:prstGeom prst="rect">
            <a:avLst/>
          </a:prstGeom>
          <a:solidFill>
            <a:schemeClr val="bg1"/>
          </a:solidFill>
        </p:spPr>
        <p:txBody>
          <a:bodyPr wrap="square" rtlCol="0">
            <a:spAutoFit/>
          </a:bodyPr>
          <a:lstStyle/>
          <a:p>
            <a:pPr algn="ctr"/>
            <a:r>
              <a:rPr lang="en-US" sz="1600" b="1" dirty="0">
                <a:solidFill>
                  <a:srgbClr val="D533A7"/>
                </a:solidFill>
              </a:rPr>
              <a:t>Baseline</a:t>
            </a:r>
          </a:p>
        </p:txBody>
      </p:sp>
      <p:sp>
        <p:nvSpPr>
          <p:cNvPr id="7" name="TextBox 6">
            <a:extLst>
              <a:ext uri="{FF2B5EF4-FFF2-40B4-BE49-F238E27FC236}">
                <a16:creationId xmlns:a16="http://schemas.microsoft.com/office/drawing/2014/main" id="{38D72C45-729E-6846-8652-A7BB0B2D0120}"/>
              </a:ext>
            </a:extLst>
          </p:cNvPr>
          <p:cNvSpPr txBox="1"/>
          <p:nvPr/>
        </p:nvSpPr>
        <p:spPr>
          <a:xfrm>
            <a:off x="537193" y="5374931"/>
            <a:ext cx="927646" cy="338554"/>
          </a:xfrm>
          <a:prstGeom prst="rect">
            <a:avLst/>
          </a:prstGeom>
          <a:solidFill>
            <a:schemeClr val="bg1"/>
          </a:solidFill>
        </p:spPr>
        <p:txBody>
          <a:bodyPr wrap="square" rtlCol="0">
            <a:spAutoFit/>
          </a:bodyPr>
          <a:lstStyle/>
          <a:p>
            <a:pPr algn="ctr"/>
            <a:r>
              <a:rPr lang="en-US" sz="1600" b="1" dirty="0">
                <a:solidFill>
                  <a:srgbClr val="0F2B4E"/>
                </a:solidFill>
              </a:rPr>
              <a:t>1 month</a:t>
            </a:r>
          </a:p>
        </p:txBody>
      </p:sp>
      <p:pic>
        <p:nvPicPr>
          <p:cNvPr id="12" name="Audio Recording Nov 28, 2021 at 6:25:05 PM" descr="Audio Recording Nov 28, 2021 at 6:25:05 PM">
            <a:hlinkClick r:id="" action="ppaction://media"/>
            <a:extLst>
              <a:ext uri="{FF2B5EF4-FFF2-40B4-BE49-F238E27FC236}">
                <a16:creationId xmlns:a16="http://schemas.microsoft.com/office/drawing/2014/main" id="{CE809AB8-6DC7-F24C-8FBE-B3F6BA115F7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5916862"/>
            <a:ext cx="812800" cy="812800"/>
          </a:xfrm>
          <a:prstGeom prst="rect">
            <a:avLst/>
          </a:prstGeom>
        </p:spPr>
      </p:pic>
    </p:spTree>
    <p:extLst>
      <p:ext uri="{BB962C8B-B14F-4D97-AF65-F5344CB8AC3E}">
        <p14:creationId xmlns:p14="http://schemas.microsoft.com/office/powerpoint/2010/main" val="409271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00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84D2B-1C0E-CE41-A1BF-3012A611A063}"/>
              </a:ext>
            </a:extLst>
          </p:cNvPr>
          <p:cNvSpPr>
            <a:spLocks noGrp="1"/>
          </p:cNvSpPr>
          <p:nvPr>
            <p:ph type="title"/>
          </p:nvPr>
        </p:nvSpPr>
        <p:spPr>
          <a:xfrm>
            <a:off x="838200" y="365126"/>
            <a:ext cx="10515600" cy="1046580"/>
          </a:xfrm>
        </p:spPr>
        <p:txBody>
          <a:bodyPr/>
          <a:lstStyle/>
          <a:p>
            <a:pPr algn="ctr"/>
            <a:r>
              <a:rPr lang="en-US" dirty="0">
                <a:solidFill>
                  <a:srgbClr val="3B5B6F"/>
                </a:solidFill>
              </a:rPr>
              <a:t>1 Month Later: OCT Nerve</a:t>
            </a:r>
            <a:endParaRPr lang="en-US" dirty="0"/>
          </a:p>
        </p:txBody>
      </p:sp>
      <p:pic>
        <p:nvPicPr>
          <p:cNvPr id="4" name="Picture 3">
            <a:extLst>
              <a:ext uri="{FF2B5EF4-FFF2-40B4-BE49-F238E27FC236}">
                <a16:creationId xmlns:a16="http://schemas.microsoft.com/office/drawing/2014/main" id="{8E0CC915-0BDB-F446-8FBF-E2C187B1A157}"/>
              </a:ext>
            </a:extLst>
          </p:cNvPr>
          <p:cNvPicPr>
            <a:picLocks noChangeAspect="1"/>
          </p:cNvPicPr>
          <p:nvPr/>
        </p:nvPicPr>
        <p:blipFill rotWithShape="1">
          <a:blip r:embed="rId5"/>
          <a:srcRect r="3634" b="3635"/>
          <a:stretch/>
        </p:blipFill>
        <p:spPr>
          <a:xfrm>
            <a:off x="2258998" y="1780916"/>
            <a:ext cx="3202162" cy="3031834"/>
          </a:xfrm>
          <a:prstGeom prst="rect">
            <a:avLst/>
          </a:prstGeom>
        </p:spPr>
      </p:pic>
      <p:pic>
        <p:nvPicPr>
          <p:cNvPr id="5" name="Picture 4">
            <a:extLst>
              <a:ext uri="{FF2B5EF4-FFF2-40B4-BE49-F238E27FC236}">
                <a16:creationId xmlns:a16="http://schemas.microsoft.com/office/drawing/2014/main" id="{C5CBDF84-BA4C-434C-BC92-F79619886CF1}"/>
              </a:ext>
            </a:extLst>
          </p:cNvPr>
          <p:cNvPicPr>
            <a:picLocks noChangeAspect="1"/>
          </p:cNvPicPr>
          <p:nvPr/>
        </p:nvPicPr>
        <p:blipFill rotWithShape="1">
          <a:blip r:embed="rId6"/>
          <a:srcRect l="5323" b="4319"/>
          <a:stretch/>
        </p:blipFill>
        <p:spPr>
          <a:xfrm>
            <a:off x="6908843" y="1780916"/>
            <a:ext cx="3168538" cy="3031834"/>
          </a:xfrm>
          <a:prstGeom prst="rect">
            <a:avLst/>
          </a:prstGeom>
        </p:spPr>
      </p:pic>
      <p:sp>
        <p:nvSpPr>
          <p:cNvPr id="12" name="TextBox 11">
            <a:extLst>
              <a:ext uri="{FF2B5EF4-FFF2-40B4-BE49-F238E27FC236}">
                <a16:creationId xmlns:a16="http://schemas.microsoft.com/office/drawing/2014/main" id="{34F29D71-2346-954A-84F5-0B358C1E5238}"/>
              </a:ext>
            </a:extLst>
          </p:cNvPr>
          <p:cNvSpPr txBox="1"/>
          <p:nvPr/>
        </p:nvSpPr>
        <p:spPr>
          <a:xfrm>
            <a:off x="3198083" y="4847250"/>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Right Eye</a:t>
            </a:r>
          </a:p>
        </p:txBody>
      </p:sp>
      <p:sp>
        <p:nvSpPr>
          <p:cNvPr id="14" name="TextBox 13">
            <a:extLst>
              <a:ext uri="{FF2B5EF4-FFF2-40B4-BE49-F238E27FC236}">
                <a16:creationId xmlns:a16="http://schemas.microsoft.com/office/drawing/2014/main" id="{1D1B5682-4B58-9049-84BD-8786A571C69F}"/>
              </a:ext>
            </a:extLst>
          </p:cNvPr>
          <p:cNvSpPr txBox="1"/>
          <p:nvPr/>
        </p:nvSpPr>
        <p:spPr>
          <a:xfrm>
            <a:off x="7831116" y="4857386"/>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Left Eye</a:t>
            </a:r>
          </a:p>
        </p:txBody>
      </p:sp>
      <p:sp>
        <p:nvSpPr>
          <p:cNvPr id="15" name="TextBox 14">
            <a:extLst>
              <a:ext uri="{FF2B5EF4-FFF2-40B4-BE49-F238E27FC236}">
                <a16:creationId xmlns:a16="http://schemas.microsoft.com/office/drawing/2014/main" id="{63A013A4-65FA-5445-9AB7-CC50BCE2ED1A}"/>
              </a:ext>
            </a:extLst>
          </p:cNvPr>
          <p:cNvSpPr txBox="1"/>
          <p:nvPr/>
        </p:nvSpPr>
        <p:spPr>
          <a:xfrm>
            <a:off x="3536107" y="5366653"/>
            <a:ext cx="5768314" cy="400110"/>
          </a:xfrm>
          <a:prstGeom prst="rect">
            <a:avLst/>
          </a:prstGeom>
          <a:noFill/>
        </p:spPr>
        <p:txBody>
          <a:bodyPr wrap="square" rtlCol="0">
            <a:spAutoFit/>
          </a:bodyPr>
          <a:lstStyle/>
          <a:p>
            <a:r>
              <a:rPr lang="en-US" sz="2000" b="1" i="1" dirty="0">
                <a:solidFill>
                  <a:srgbClr val="C00000"/>
                </a:solidFill>
                <a:latin typeface="Arial" panose="020B0604020202020204" pitchFamily="34" charset="0"/>
                <a:cs typeface="Arial" panose="020B0604020202020204" pitchFamily="34" charset="0"/>
              </a:rPr>
              <a:t>Ganglion cell layer (GCL) loss in both eyes</a:t>
            </a:r>
          </a:p>
        </p:txBody>
      </p:sp>
      <p:pic>
        <p:nvPicPr>
          <p:cNvPr id="8" name="Audio Recording Nov 28, 2021 at 6:28:16 PM" descr="Audio Recording Nov 28, 2021 at 6:28:16 PM">
            <a:hlinkClick r:id="" action="ppaction://media"/>
            <a:extLst>
              <a:ext uri="{FF2B5EF4-FFF2-40B4-BE49-F238E27FC236}">
                <a16:creationId xmlns:a16="http://schemas.microsoft.com/office/drawing/2014/main" id="{E549E97A-146A-5C41-AFE8-A98C6607E61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59671" y="5913721"/>
            <a:ext cx="812800" cy="812800"/>
          </a:xfrm>
          <a:prstGeom prst="rect">
            <a:avLst/>
          </a:prstGeom>
        </p:spPr>
      </p:pic>
    </p:spTree>
    <p:extLst>
      <p:ext uri="{BB962C8B-B14F-4D97-AF65-F5344CB8AC3E}">
        <p14:creationId xmlns:p14="http://schemas.microsoft.com/office/powerpoint/2010/main" val="212101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2C5E-89A3-9A4D-AD19-9228C612B071}"/>
              </a:ext>
            </a:extLst>
          </p:cNvPr>
          <p:cNvSpPr>
            <a:spLocks noGrp="1"/>
          </p:cNvSpPr>
          <p:nvPr>
            <p:ph type="title"/>
          </p:nvPr>
        </p:nvSpPr>
        <p:spPr>
          <a:xfrm>
            <a:off x="838200" y="211211"/>
            <a:ext cx="10515600" cy="1325563"/>
          </a:xfrm>
        </p:spPr>
        <p:txBody>
          <a:bodyPr/>
          <a:lstStyle/>
          <a:p>
            <a:pPr algn="ctr"/>
            <a:r>
              <a:rPr lang="en-US" dirty="0">
                <a:solidFill>
                  <a:srgbClr val="3B5B6F"/>
                </a:solidFill>
              </a:rPr>
              <a:t>1 Month Later: OCT Nerve</a:t>
            </a:r>
            <a:endParaRPr lang="en-US" dirty="0"/>
          </a:p>
        </p:txBody>
      </p:sp>
      <p:pic>
        <p:nvPicPr>
          <p:cNvPr id="4" name="Picture 3">
            <a:extLst>
              <a:ext uri="{FF2B5EF4-FFF2-40B4-BE49-F238E27FC236}">
                <a16:creationId xmlns:a16="http://schemas.microsoft.com/office/drawing/2014/main" id="{AEE46415-D233-6F49-82B7-6AA7781A73BF}"/>
              </a:ext>
            </a:extLst>
          </p:cNvPr>
          <p:cNvPicPr>
            <a:picLocks noChangeAspect="1"/>
          </p:cNvPicPr>
          <p:nvPr/>
        </p:nvPicPr>
        <p:blipFill rotWithShape="1">
          <a:blip r:embed="rId5"/>
          <a:srcRect l="193" t="3683" r="6820" b="3729"/>
          <a:stretch/>
        </p:blipFill>
        <p:spPr>
          <a:xfrm>
            <a:off x="7390152" y="1536773"/>
            <a:ext cx="4235117" cy="4912153"/>
          </a:xfrm>
          <a:prstGeom prst="rect">
            <a:avLst/>
          </a:prstGeom>
        </p:spPr>
      </p:pic>
      <p:pic>
        <p:nvPicPr>
          <p:cNvPr id="5" name="Content Placeholder 4">
            <a:extLst>
              <a:ext uri="{FF2B5EF4-FFF2-40B4-BE49-F238E27FC236}">
                <a16:creationId xmlns:a16="http://schemas.microsoft.com/office/drawing/2014/main" id="{89FAC045-EF9F-8449-B098-0C4A1ABDAC98}"/>
              </a:ext>
            </a:extLst>
          </p:cNvPr>
          <p:cNvPicPr>
            <a:picLocks noGrp="1" noChangeAspect="1"/>
          </p:cNvPicPr>
          <p:nvPr>
            <p:ph idx="1"/>
          </p:nvPr>
        </p:nvPicPr>
        <p:blipFill rotWithShape="1">
          <a:blip r:embed="rId6"/>
          <a:srcRect l="2945" t="3683" r="4068" b="3729"/>
          <a:stretch/>
        </p:blipFill>
        <p:spPr>
          <a:xfrm>
            <a:off x="672522" y="1536773"/>
            <a:ext cx="4235117" cy="4912153"/>
          </a:xfrm>
          <a:prstGeom prst="rect">
            <a:avLst/>
          </a:prstGeom>
        </p:spPr>
      </p:pic>
      <p:sp>
        <p:nvSpPr>
          <p:cNvPr id="6" name="TextBox 5">
            <a:extLst>
              <a:ext uri="{FF2B5EF4-FFF2-40B4-BE49-F238E27FC236}">
                <a16:creationId xmlns:a16="http://schemas.microsoft.com/office/drawing/2014/main" id="{6255ABCF-2898-BB4C-BF28-C794AD5B041E}"/>
              </a:ext>
            </a:extLst>
          </p:cNvPr>
          <p:cNvSpPr txBox="1"/>
          <p:nvPr/>
        </p:nvSpPr>
        <p:spPr>
          <a:xfrm>
            <a:off x="2022291" y="1167443"/>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Right Eye</a:t>
            </a:r>
          </a:p>
        </p:txBody>
      </p:sp>
      <p:sp>
        <p:nvSpPr>
          <p:cNvPr id="7" name="TextBox 6">
            <a:extLst>
              <a:ext uri="{FF2B5EF4-FFF2-40B4-BE49-F238E27FC236}">
                <a16:creationId xmlns:a16="http://schemas.microsoft.com/office/drawing/2014/main" id="{CAC4E56C-57B0-3943-8AA5-5DC9B54D6389}"/>
              </a:ext>
            </a:extLst>
          </p:cNvPr>
          <p:cNvSpPr txBox="1"/>
          <p:nvPr/>
        </p:nvSpPr>
        <p:spPr>
          <a:xfrm>
            <a:off x="8845718" y="1167443"/>
            <a:ext cx="1323991"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Left Eye</a:t>
            </a:r>
          </a:p>
        </p:txBody>
      </p:sp>
      <p:sp>
        <p:nvSpPr>
          <p:cNvPr id="8" name="TextBox 7">
            <a:extLst>
              <a:ext uri="{FF2B5EF4-FFF2-40B4-BE49-F238E27FC236}">
                <a16:creationId xmlns:a16="http://schemas.microsoft.com/office/drawing/2014/main" id="{FDAA8D33-F479-E047-AFDE-2389D941F77A}"/>
              </a:ext>
            </a:extLst>
          </p:cNvPr>
          <p:cNvSpPr txBox="1"/>
          <p:nvPr/>
        </p:nvSpPr>
        <p:spPr>
          <a:xfrm>
            <a:off x="4995943" y="5802595"/>
            <a:ext cx="2288420" cy="646331"/>
          </a:xfrm>
          <a:prstGeom prst="rect">
            <a:avLst/>
          </a:prstGeom>
          <a:solidFill>
            <a:schemeClr val="bg1"/>
          </a:solidFill>
        </p:spPr>
        <p:txBody>
          <a:bodyPr wrap="square" rtlCol="0">
            <a:spAutoFit/>
          </a:bodyPr>
          <a:lstStyle/>
          <a:p>
            <a:pPr algn="ctr"/>
            <a:r>
              <a:rPr lang="en-US" b="1" dirty="0"/>
              <a:t>Nearly full resolution of edema in both eyes</a:t>
            </a:r>
          </a:p>
        </p:txBody>
      </p:sp>
      <p:sp>
        <p:nvSpPr>
          <p:cNvPr id="9" name="TextBox 8">
            <a:extLst>
              <a:ext uri="{FF2B5EF4-FFF2-40B4-BE49-F238E27FC236}">
                <a16:creationId xmlns:a16="http://schemas.microsoft.com/office/drawing/2014/main" id="{5E471538-EF19-3A48-9498-B57C2B236FD7}"/>
              </a:ext>
            </a:extLst>
          </p:cNvPr>
          <p:cNvSpPr txBox="1"/>
          <p:nvPr/>
        </p:nvSpPr>
        <p:spPr>
          <a:xfrm>
            <a:off x="4968108" y="1619020"/>
            <a:ext cx="2361574" cy="369332"/>
          </a:xfrm>
          <a:prstGeom prst="rect">
            <a:avLst/>
          </a:prstGeom>
          <a:solidFill>
            <a:schemeClr val="bg1"/>
          </a:solidFill>
        </p:spPr>
        <p:txBody>
          <a:bodyPr wrap="square" rtlCol="0">
            <a:spAutoFit/>
          </a:bodyPr>
          <a:lstStyle/>
          <a:p>
            <a:pPr algn="ctr"/>
            <a:r>
              <a:rPr lang="en-US" b="1" dirty="0">
                <a:solidFill>
                  <a:srgbClr val="D533A7"/>
                </a:solidFill>
              </a:rPr>
              <a:t>Pre-treatment</a:t>
            </a:r>
          </a:p>
        </p:txBody>
      </p:sp>
      <p:sp>
        <p:nvSpPr>
          <p:cNvPr id="10" name="TextBox 9">
            <a:extLst>
              <a:ext uri="{FF2B5EF4-FFF2-40B4-BE49-F238E27FC236}">
                <a16:creationId xmlns:a16="http://schemas.microsoft.com/office/drawing/2014/main" id="{EC3009ED-29AF-2F43-8739-F10F92AD4999}"/>
              </a:ext>
            </a:extLst>
          </p:cNvPr>
          <p:cNvSpPr txBox="1"/>
          <p:nvPr/>
        </p:nvSpPr>
        <p:spPr>
          <a:xfrm>
            <a:off x="4983258" y="4404368"/>
            <a:ext cx="2301105" cy="369332"/>
          </a:xfrm>
          <a:prstGeom prst="rect">
            <a:avLst/>
          </a:prstGeom>
          <a:solidFill>
            <a:schemeClr val="bg1"/>
          </a:solidFill>
          <a:ln>
            <a:noFill/>
          </a:ln>
        </p:spPr>
        <p:txBody>
          <a:bodyPr wrap="square" rtlCol="0">
            <a:spAutoFit/>
          </a:bodyPr>
          <a:lstStyle/>
          <a:p>
            <a:pPr algn="ctr"/>
            <a:r>
              <a:rPr lang="en-US" b="1" dirty="0">
                <a:solidFill>
                  <a:schemeClr val="accent1">
                    <a:lumMod val="50000"/>
                  </a:schemeClr>
                </a:solidFill>
              </a:rPr>
              <a:t>Post- treatment</a:t>
            </a:r>
          </a:p>
        </p:txBody>
      </p:sp>
      <p:cxnSp>
        <p:nvCxnSpPr>
          <p:cNvPr id="12" name="Straight Arrow Connector 11">
            <a:extLst>
              <a:ext uri="{FF2B5EF4-FFF2-40B4-BE49-F238E27FC236}">
                <a16:creationId xmlns:a16="http://schemas.microsoft.com/office/drawing/2014/main" id="{CB989481-B209-034A-B606-79794AFCD4A9}"/>
              </a:ext>
            </a:extLst>
          </p:cNvPr>
          <p:cNvCxnSpPr>
            <a:cxnSpLocks/>
          </p:cNvCxnSpPr>
          <p:nvPr/>
        </p:nvCxnSpPr>
        <p:spPr>
          <a:xfrm flipH="1">
            <a:off x="5026177" y="2061378"/>
            <a:ext cx="656896" cy="423620"/>
          </a:xfrm>
          <a:prstGeom prst="straightConnector1">
            <a:avLst/>
          </a:prstGeom>
          <a:ln w="38100">
            <a:solidFill>
              <a:srgbClr val="D533A7"/>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7C40A41-00CB-DA42-BB40-1E8A5F082549}"/>
              </a:ext>
            </a:extLst>
          </p:cNvPr>
          <p:cNvCxnSpPr>
            <a:cxnSpLocks/>
          </p:cNvCxnSpPr>
          <p:nvPr/>
        </p:nvCxnSpPr>
        <p:spPr>
          <a:xfrm>
            <a:off x="6690210" y="2061378"/>
            <a:ext cx="630426" cy="437556"/>
          </a:xfrm>
          <a:prstGeom prst="straightConnector1">
            <a:avLst/>
          </a:prstGeom>
          <a:ln w="38100">
            <a:solidFill>
              <a:srgbClr val="D533A7"/>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263BB73-09E3-4740-B824-FB11BCB71F65}"/>
              </a:ext>
            </a:extLst>
          </p:cNvPr>
          <p:cNvCxnSpPr>
            <a:cxnSpLocks/>
          </p:cNvCxnSpPr>
          <p:nvPr/>
        </p:nvCxnSpPr>
        <p:spPr>
          <a:xfrm flipH="1">
            <a:off x="5048615" y="4891702"/>
            <a:ext cx="773034" cy="306214"/>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50E8FBE-1B4E-C145-BE8A-32F661640F25}"/>
              </a:ext>
            </a:extLst>
          </p:cNvPr>
          <p:cNvCxnSpPr>
            <a:cxnSpLocks/>
          </p:cNvCxnSpPr>
          <p:nvPr/>
        </p:nvCxnSpPr>
        <p:spPr>
          <a:xfrm>
            <a:off x="6476143" y="4888875"/>
            <a:ext cx="773033" cy="309041"/>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 name="Audio Recording May 11, 2022 at 9:18:37 PM" descr="Audio Recording May 11, 2022 at 9:18:37 PM">
            <a:hlinkClick r:id="" action="ppaction://media"/>
            <a:extLst>
              <a:ext uri="{FF2B5EF4-FFF2-40B4-BE49-F238E27FC236}">
                <a16:creationId xmlns:a16="http://schemas.microsoft.com/office/drawing/2014/main" id="{1F7B3E6C-CA29-B948-9776-12D56B7EC17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18869" y="6042526"/>
            <a:ext cx="812800" cy="812800"/>
          </a:xfrm>
          <a:prstGeom prst="rect">
            <a:avLst/>
          </a:prstGeom>
        </p:spPr>
      </p:pic>
    </p:spTree>
    <p:extLst>
      <p:ext uri="{BB962C8B-B14F-4D97-AF65-F5344CB8AC3E}">
        <p14:creationId xmlns:p14="http://schemas.microsoft.com/office/powerpoint/2010/main" val="348864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CE86-3D23-6E44-9513-163B07C2C6DF}"/>
              </a:ext>
            </a:extLst>
          </p:cNvPr>
          <p:cNvSpPr>
            <a:spLocks noGrp="1"/>
          </p:cNvSpPr>
          <p:nvPr>
            <p:ph type="title"/>
          </p:nvPr>
        </p:nvSpPr>
        <p:spPr/>
        <p:txBody>
          <a:bodyPr/>
          <a:lstStyle/>
          <a:p>
            <a:pPr algn="ctr"/>
            <a:r>
              <a:rPr lang="en-US" dirty="0">
                <a:solidFill>
                  <a:srgbClr val="3B5B6F"/>
                </a:solidFill>
              </a:rPr>
              <a:t>1 month later: Humphrey Visual Field</a:t>
            </a:r>
            <a:endParaRPr lang="en-US" dirty="0"/>
          </a:p>
        </p:txBody>
      </p:sp>
      <p:pic>
        <p:nvPicPr>
          <p:cNvPr id="15364" name="Picture 4">
            <a:extLst>
              <a:ext uri="{FF2B5EF4-FFF2-40B4-BE49-F238E27FC236}">
                <a16:creationId xmlns:a16="http://schemas.microsoft.com/office/drawing/2014/main" id="{FB3B6D9A-0876-E742-B7EA-216C6144B3D3}"/>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13332" t="9625" r="5197" b="10469"/>
          <a:stretch/>
        </p:blipFill>
        <p:spPr bwMode="auto">
          <a:xfrm>
            <a:off x="2195375" y="2073924"/>
            <a:ext cx="3154680" cy="2798668"/>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2795F961-6582-4347-A187-C3633BAB1B2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11" t="12749" r="13795" b="7855"/>
          <a:stretch/>
        </p:blipFill>
        <p:spPr bwMode="auto">
          <a:xfrm>
            <a:off x="6966543" y="2136274"/>
            <a:ext cx="3154680" cy="273631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1998900-17A2-6D4A-8715-C246D5B2AC09}"/>
              </a:ext>
            </a:extLst>
          </p:cNvPr>
          <p:cNvSpPr txBox="1"/>
          <p:nvPr/>
        </p:nvSpPr>
        <p:spPr>
          <a:xfrm>
            <a:off x="2488809" y="4818888"/>
            <a:ext cx="2567812" cy="759182"/>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Left Eye</a:t>
            </a:r>
          </a:p>
          <a:p>
            <a:pPr algn="ctr">
              <a:lnSpc>
                <a:spcPct val="125000"/>
              </a:lnSpc>
            </a:pPr>
            <a:r>
              <a:rPr lang="en-US" dirty="0">
                <a:latin typeface="Arial" panose="020B0604020202020204" pitchFamily="34" charset="0"/>
                <a:cs typeface="Arial" panose="020B0604020202020204" pitchFamily="34" charset="0"/>
              </a:rPr>
              <a:t>VA: 20/50-2</a:t>
            </a:r>
          </a:p>
        </p:txBody>
      </p:sp>
      <p:sp>
        <p:nvSpPr>
          <p:cNvPr id="14" name="TextBox 13">
            <a:extLst>
              <a:ext uri="{FF2B5EF4-FFF2-40B4-BE49-F238E27FC236}">
                <a16:creationId xmlns:a16="http://schemas.microsoft.com/office/drawing/2014/main" id="{9FDD25AF-B6F8-2D42-B069-C8BA8B6E2845}"/>
              </a:ext>
            </a:extLst>
          </p:cNvPr>
          <p:cNvSpPr txBox="1"/>
          <p:nvPr/>
        </p:nvSpPr>
        <p:spPr>
          <a:xfrm>
            <a:off x="7194655" y="4818641"/>
            <a:ext cx="2926568" cy="750783"/>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Right Eye</a:t>
            </a:r>
          </a:p>
          <a:p>
            <a:pPr algn="ctr">
              <a:lnSpc>
                <a:spcPct val="125000"/>
              </a:lnSpc>
            </a:pPr>
            <a:r>
              <a:rPr lang="en-US" dirty="0">
                <a:latin typeface="Arial" panose="020B0604020202020204" pitchFamily="34" charset="0"/>
                <a:cs typeface="Arial" panose="020B0604020202020204" pitchFamily="34" charset="0"/>
              </a:rPr>
              <a:t>VA: 20/30, PH 20/25-2</a:t>
            </a:r>
          </a:p>
        </p:txBody>
      </p:sp>
      <p:pic>
        <p:nvPicPr>
          <p:cNvPr id="3" name="Audio Recording May 11, 2022 at 9:53:40 PM" descr="Audio Recording May 11, 2022 at 9:53:40 PM">
            <a:hlinkClick r:id="" action="ppaction://media"/>
            <a:extLst>
              <a:ext uri="{FF2B5EF4-FFF2-40B4-BE49-F238E27FC236}">
                <a16:creationId xmlns:a16="http://schemas.microsoft.com/office/drawing/2014/main" id="{5DB7ACC1-D0FE-4646-9209-C15ED43270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10685" y="5831115"/>
            <a:ext cx="812800" cy="812800"/>
          </a:xfrm>
          <a:prstGeom prst="rect">
            <a:avLst/>
          </a:prstGeom>
        </p:spPr>
      </p:pic>
    </p:spTree>
    <p:extLst>
      <p:ext uri="{BB962C8B-B14F-4D97-AF65-F5344CB8AC3E}">
        <p14:creationId xmlns:p14="http://schemas.microsoft.com/office/powerpoint/2010/main" val="193648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3429-90F9-D44B-A232-4C2B44C24FEA}"/>
              </a:ext>
            </a:extLst>
          </p:cNvPr>
          <p:cNvSpPr>
            <a:spLocks noGrp="1"/>
          </p:cNvSpPr>
          <p:nvPr>
            <p:ph type="title"/>
          </p:nvPr>
        </p:nvSpPr>
        <p:spPr/>
        <p:txBody>
          <a:bodyPr/>
          <a:lstStyle/>
          <a:p>
            <a:pPr algn="ctr"/>
            <a:r>
              <a:rPr lang="en-US" dirty="0">
                <a:solidFill>
                  <a:srgbClr val="3B5B6F"/>
                </a:solidFill>
              </a:rPr>
              <a:t>6 months later: Humphrey Visual Field</a:t>
            </a:r>
            <a:endParaRPr lang="en-US" dirty="0"/>
          </a:p>
        </p:txBody>
      </p:sp>
      <p:pic>
        <p:nvPicPr>
          <p:cNvPr id="4" name="Picture 3">
            <a:extLst>
              <a:ext uri="{FF2B5EF4-FFF2-40B4-BE49-F238E27FC236}">
                <a16:creationId xmlns:a16="http://schemas.microsoft.com/office/drawing/2014/main" id="{FE6B7208-1C36-D84B-8B4A-B96A00D62CB0}"/>
              </a:ext>
            </a:extLst>
          </p:cNvPr>
          <p:cNvPicPr>
            <a:picLocks noChangeAspect="1"/>
          </p:cNvPicPr>
          <p:nvPr/>
        </p:nvPicPr>
        <p:blipFill rotWithShape="1">
          <a:blip r:embed="rId5"/>
          <a:srcRect l="7433" t="3948" r="4464"/>
          <a:stretch/>
        </p:blipFill>
        <p:spPr>
          <a:xfrm>
            <a:off x="2176107" y="1931058"/>
            <a:ext cx="3162013" cy="2759757"/>
          </a:xfrm>
          <a:prstGeom prst="rect">
            <a:avLst/>
          </a:prstGeom>
        </p:spPr>
      </p:pic>
      <p:pic>
        <p:nvPicPr>
          <p:cNvPr id="5" name="Picture 4">
            <a:extLst>
              <a:ext uri="{FF2B5EF4-FFF2-40B4-BE49-F238E27FC236}">
                <a16:creationId xmlns:a16="http://schemas.microsoft.com/office/drawing/2014/main" id="{1EACEB4E-B3DC-EF4D-9010-134BEE55CA76}"/>
              </a:ext>
            </a:extLst>
          </p:cNvPr>
          <p:cNvPicPr>
            <a:picLocks noChangeAspect="1"/>
          </p:cNvPicPr>
          <p:nvPr/>
        </p:nvPicPr>
        <p:blipFill rotWithShape="1">
          <a:blip r:embed="rId6"/>
          <a:srcRect l="4683" t="5052" r="10088" b="3847"/>
          <a:stretch/>
        </p:blipFill>
        <p:spPr>
          <a:xfrm>
            <a:off x="6853880" y="1971146"/>
            <a:ext cx="3162013" cy="2759757"/>
          </a:xfrm>
          <a:prstGeom prst="rect">
            <a:avLst/>
          </a:prstGeom>
        </p:spPr>
      </p:pic>
      <p:sp>
        <p:nvSpPr>
          <p:cNvPr id="7" name="TextBox 6">
            <a:extLst>
              <a:ext uri="{FF2B5EF4-FFF2-40B4-BE49-F238E27FC236}">
                <a16:creationId xmlns:a16="http://schemas.microsoft.com/office/drawing/2014/main" id="{ACF235DC-F58D-A84B-8398-CA4F67A35529}"/>
              </a:ext>
            </a:extLst>
          </p:cNvPr>
          <p:cNvSpPr txBox="1"/>
          <p:nvPr/>
        </p:nvSpPr>
        <p:spPr>
          <a:xfrm>
            <a:off x="6664410" y="4730903"/>
            <a:ext cx="3550509" cy="750783"/>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Right Eye</a:t>
            </a:r>
          </a:p>
          <a:p>
            <a:pPr algn="ctr">
              <a:lnSpc>
                <a:spcPct val="125000"/>
              </a:lnSpc>
            </a:pPr>
            <a:r>
              <a:rPr lang="en-US" dirty="0">
                <a:latin typeface="Arial" panose="020B0604020202020204" pitchFamily="34" charset="0"/>
                <a:cs typeface="Arial" panose="020B0604020202020204" pitchFamily="34" charset="0"/>
              </a:rPr>
              <a:t>VA: 20/25-2</a:t>
            </a:r>
          </a:p>
        </p:txBody>
      </p:sp>
      <p:sp>
        <p:nvSpPr>
          <p:cNvPr id="8" name="TextBox 7">
            <a:extLst>
              <a:ext uri="{FF2B5EF4-FFF2-40B4-BE49-F238E27FC236}">
                <a16:creationId xmlns:a16="http://schemas.microsoft.com/office/drawing/2014/main" id="{50D72522-FFF3-E443-A005-E5D97AE6CD24}"/>
              </a:ext>
            </a:extLst>
          </p:cNvPr>
          <p:cNvSpPr txBox="1"/>
          <p:nvPr/>
        </p:nvSpPr>
        <p:spPr>
          <a:xfrm>
            <a:off x="1977081" y="4690815"/>
            <a:ext cx="3550509" cy="750783"/>
          </a:xfrm>
          <a:prstGeom prst="rect">
            <a:avLst/>
          </a:prstGeom>
          <a:noFill/>
        </p:spPr>
        <p:txBody>
          <a:bodyPr wrap="square" rtlCol="0">
            <a:spAutoFit/>
          </a:bodyPr>
          <a:lstStyle/>
          <a:p>
            <a:pPr algn="ctr">
              <a:lnSpc>
                <a:spcPct val="125000"/>
              </a:lnSpc>
            </a:pPr>
            <a:r>
              <a:rPr lang="en-US" b="1" dirty="0">
                <a:solidFill>
                  <a:schemeClr val="accent1">
                    <a:lumMod val="50000"/>
                  </a:schemeClr>
                </a:solidFill>
                <a:latin typeface="Arial" panose="020B0604020202020204" pitchFamily="34" charset="0"/>
                <a:cs typeface="Arial" panose="020B0604020202020204" pitchFamily="34" charset="0"/>
              </a:rPr>
              <a:t>24-2, Size III Left Eye</a:t>
            </a:r>
          </a:p>
          <a:p>
            <a:pPr algn="ctr">
              <a:lnSpc>
                <a:spcPct val="125000"/>
              </a:lnSpc>
            </a:pPr>
            <a:r>
              <a:rPr lang="en-US" dirty="0">
                <a:latin typeface="Arial" panose="020B0604020202020204" pitchFamily="34" charset="0"/>
                <a:cs typeface="Arial" panose="020B0604020202020204" pitchFamily="34" charset="0"/>
              </a:rPr>
              <a:t>VA: 20/25-2</a:t>
            </a:r>
          </a:p>
        </p:txBody>
      </p:sp>
      <p:pic>
        <p:nvPicPr>
          <p:cNvPr id="11" name="Audio Recording May 15, 2022 at 12:25:31 PM" descr="Audio Recording May 15, 2022 at 12:25:31 PM">
            <a:hlinkClick r:id="" action="ppaction://media"/>
            <a:extLst>
              <a:ext uri="{FF2B5EF4-FFF2-40B4-BE49-F238E27FC236}">
                <a16:creationId xmlns:a16="http://schemas.microsoft.com/office/drawing/2014/main" id="{78DED9E5-BF91-B341-AC85-0850B40F5E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91779" y="5928894"/>
            <a:ext cx="812800" cy="812800"/>
          </a:xfrm>
          <a:prstGeom prst="rect">
            <a:avLst/>
          </a:prstGeom>
        </p:spPr>
      </p:pic>
    </p:spTree>
    <p:extLst>
      <p:ext uri="{BB962C8B-B14F-4D97-AF65-F5344CB8AC3E}">
        <p14:creationId xmlns:p14="http://schemas.microsoft.com/office/powerpoint/2010/main" val="367609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28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921B7-C414-D546-9B83-E738215660E0}"/>
              </a:ext>
            </a:extLst>
          </p:cNvPr>
          <p:cNvSpPr>
            <a:spLocks noGrp="1"/>
          </p:cNvSpPr>
          <p:nvPr>
            <p:ph type="title"/>
          </p:nvPr>
        </p:nvSpPr>
        <p:spPr>
          <a:xfrm>
            <a:off x="593558" y="365125"/>
            <a:ext cx="10924674" cy="1325563"/>
          </a:xfrm>
        </p:spPr>
        <p:txBody>
          <a:bodyPr>
            <a:noAutofit/>
          </a:bodyPr>
          <a:lstStyle/>
          <a:p>
            <a:pPr algn="ctr"/>
            <a:br>
              <a:rPr lang="en-US" sz="3100" dirty="0">
                <a:solidFill>
                  <a:srgbClr val="3B5B6F"/>
                </a:solidFill>
              </a:rPr>
            </a:br>
            <a:r>
              <a:rPr lang="en-US" sz="3100" dirty="0">
                <a:solidFill>
                  <a:srgbClr val="3B5B6F"/>
                </a:solidFill>
              </a:rPr>
              <a:t>Myelin Oligodendrocyte Glycoprotein (MOG) Optic Neuritis: Background, Epidemiology, and Characteristics</a:t>
            </a:r>
            <a:br>
              <a:rPr lang="en-US" sz="3100" dirty="0"/>
            </a:br>
            <a:endParaRPr lang="en-US" sz="3100" dirty="0"/>
          </a:p>
        </p:txBody>
      </p:sp>
      <p:sp>
        <p:nvSpPr>
          <p:cNvPr id="3" name="Content Placeholder 2">
            <a:extLst>
              <a:ext uri="{FF2B5EF4-FFF2-40B4-BE49-F238E27FC236}">
                <a16:creationId xmlns:a16="http://schemas.microsoft.com/office/drawing/2014/main" id="{F337F3C1-2D74-0A4F-A4DC-B12BABA119B4}"/>
              </a:ext>
            </a:extLst>
          </p:cNvPr>
          <p:cNvSpPr>
            <a:spLocks noGrp="1"/>
          </p:cNvSpPr>
          <p:nvPr>
            <p:ph idx="1"/>
          </p:nvPr>
        </p:nvSpPr>
        <p:spPr>
          <a:xfrm>
            <a:off x="673768" y="1690688"/>
            <a:ext cx="10683344" cy="4025477"/>
          </a:xfrm>
        </p:spPr>
        <p:txBody>
          <a:bodyPr>
            <a:noAutofit/>
          </a:bodyPr>
          <a:lstStyle/>
          <a:p>
            <a:pPr>
              <a:lnSpc>
                <a:spcPct val="100000"/>
              </a:lnSpc>
            </a:pPr>
            <a:r>
              <a:rPr lang="en-US" sz="2100" b="1" dirty="0"/>
              <a:t>Myelin oligodendrocyte protein: </a:t>
            </a:r>
            <a:r>
              <a:rPr lang="en-US" sz="1950" dirty="0"/>
              <a:t>transmembrane protein expressed on the surface of oligodendrocytes and on the external surface of myelin</a:t>
            </a:r>
          </a:p>
          <a:p>
            <a:pPr>
              <a:lnSpc>
                <a:spcPct val="100000"/>
              </a:lnSpc>
            </a:pPr>
            <a:r>
              <a:rPr lang="en-US" sz="2100" b="1" dirty="0"/>
              <a:t>Epidemiology</a:t>
            </a:r>
          </a:p>
          <a:p>
            <a:pPr lvl="1">
              <a:lnSpc>
                <a:spcPct val="100000"/>
              </a:lnSpc>
            </a:pPr>
            <a:r>
              <a:rPr lang="en-US" sz="1950" dirty="0"/>
              <a:t>Mean age of 32.6 in adults, 8.7 in children</a:t>
            </a:r>
          </a:p>
          <a:p>
            <a:pPr lvl="1">
              <a:lnSpc>
                <a:spcPct val="100000"/>
              </a:lnSpc>
            </a:pPr>
            <a:r>
              <a:rPr lang="en-US" sz="1950" dirty="0"/>
              <a:t>Affects males and females equally</a:t>
            </a:r>
          </a:p>
          <a:p>
            <a:pPr lvl="1">
              <a:lnSpc>
                <a:spcPct val="100000"/>
              </a:lnSpc>
            </a:pPr>
            <a:r>
              <a:rPr lang="en-US" sz="1950" dirty="0"/>
              <a:t>Children: more commonly present with acute disseminated encephalomyelitis (ADEM)</a:t>
            </a:r>
          </a:p>
          <a:p>
            <a:pPr lvl="1">
              <a:lnSpc>
                <a:spcPct val="100000"/>
              </a:lnSpc>
            </a:pPr>
            <a:r>
              <a:rPr lang="en-US" sz="1950" dirty="0"/>
              <a:t>Adults: more commonly present with acute optic neuritis or transverse myelitis</a:t>
            </a:r>
          </a:p>
          <a:p>
            <a:pPr>
              <a:lnSpc>
                <a:spcPct val="100000"/>
              </a:lnSpc>
            </a:pPr>
            <a:r>
              <a:rPr lang="en-US" sz="2100" b="1" dirty="0"/>
              <a:t>Presenting signs</a:t>
            </a:r>
          </a:p>
          <a:p>
            <a:pPr lvl="1">
              <a:lnSpc>
                <a:spcPct val="100000"/>
              </a:lnSpc>
            </a:pPr>
            <a:r>
              <a:rPr lang="en-US" sz="1950" dirty="0"/>
              <a:t>Pain with EOMs (86%), severe and rapid vision loss at onset, </a:t>
            </a:r>
            <a:r>
              <a:rPr lang="en-US" sz="1950" dirty="0" err="1"/>
              <a:t>rAPD</a:t>
            </a:r>
            <a:r>
              <a:rPr lang="en-US" sz="1950" dirty="0"/>
              <a:t>, decreased color vision, bilateral optic nerve involvement (37%), moderate-severe disc edema with peripapillary hemorrhages (86%)</a:t>
            </a:r>
          </a:p>
          <a:p>
            <a:pPr>
              <a:lnSpc>
                <a:spcPct val="100000"/>
              </a:lnSpc>
            </a:pPr>
            <a:endParaRPr lang="en-US" sz="1950" dirty="0"/>
          </a:p>
        </p:txBody>
      </p:sp>
      <p:pic>
        <p:nvPicPr>
          <p:cNvPr id="4" name="Audio Recording Nov 28, 2021 at 6:37:34 PM" descr="Audio Recording Nov 28, 2021 at 6:37:34 PM">
            <a:hlinkClick r:id="" action="ppaction://media"/>
            <a:extLst>
              <a:ext uri="{FF2B5EF4-FFF2-40B4-BE49-F238E27FC236}">
                <a16:creationId xmlns:a16="http://schemas.microsoft.com/office/drawing/2014/main" id="{0E4A14C2-3904-2841-8E30-0050869477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1832" y="5716165"/>
            <a:ext cx="812800" cy="812800"/>
          </a:xfrm>
          <a:prstGeom prst="rect">
            <a:avLst/>
          </a:prstGeom>
        </p:spPr>
      </p:pic>
    </p:spTree>
    <p:extLst>
      <p:ext uri="{BB962C8B-B14F-4D97-AF65-F5344CB8AC3E}">
        <p14:creationId xmlns:p14="http://schemas.microsoft.com/office/powerpoint/2010/main" val="39291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5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BF9AD-D284-2140-BF04-727F69C2ED5D}"/>
              </a:ext>
            </a:extLst>
          </p:cNvPr>
          <p:cNvSpPr>
            <a:spLocks noGrp="1"/>
          </p:cNvSpPr>
          <p:nvPr>
            <p:ph type="title"/>
          </p:nvPr>
        </p:nvSpPr>
        <p:spPr>
          <a:xfrm>
            <a:off x="352926" y="365125"/>
            <a:ext cx="11004186" cy="1325563"/>
          </a:xfrm>
        </p:spPr>
        <p:txBody>
          <a:bodyPr>
            <a:noAutofit/>
          </a:bodyPr>
          <a:lstStyle/>
          <a:p>
            <a:pPr algn="ctr"/>
            <a:br>
              <a:rPr lang="en-US" sz="3400" dirty="0">
                <a:solidFill>
                  <a:srgbClr val="3B5B6F"/>
                </a:solidFill>
              </a:rPr>
            </a:br>
            <a:r>
              <a:rPr lang="en-US" sz="3400" dirty="0">
                <a:solidFill>
                  <a:srgbClr val="3B5B6F"/>
                </a:solidFill>
              </a:rPr>
              <a:t>Peripapillary and Paramacular Hemorrhages in MOG</a:t>
            </a:r>
            <a:br>
              <a:rPr lang="en-US" sz="3400" dirty="0">
                <a:solidFill>
                  <a:srgbClr val="3B5B6F"/>
                </a:solidFill>
              </a:rPr>
            </a:br>
            <a:endParaRPr lang="en-US" sz="3400" dirty="0"/>
          </a:p>
        </p:txBody>
      </p:sp>
      <p:pic>
        <p:nvPicPr>
          <p:cNvPr id="18434" name="Picture 2">
            <a:extLst>
              <a:ext uri="{FF2B5EF4-FFF2-40B4-BE49-F238E27FC236}">
                <a16:creationId xmlns:a16="http://schemas.microsoft.com/office/drawing/2014/main" id="{206F7B87-1284-BB4D-9951-23AD54FC82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035"/>
          <a:stretch/>
        </p:blipFill>
        <p:spPr bwMode="auto">
          <a:xfrm>
            <a:off x="3320715" y="1551074"/>
            <a:ext cx="5236431" cy="4941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822C99F-8E01-4D42-9C3B-AF65186DC6E5}"/>
              </a:ext>
            </a:extLst>
          </p:cNvPr>
          <p:cNvSpPr txBox="1"/>
          <p:nvPr/>
        </p:nvSpPr>
        <p:spPr>
          <a:xfrm>
            <a:off x="5486401" y="6467384"/>
            <a:ext cx="3176451" cy="323165"/>
          </a:xfrm>
          <a:prstGeom prst="rect">
            <a:avLst/>
          </a:prstGeom>
          <a:noFill/>
        </p:spPr>
        <p:txBody>
          <a:bodyPr wrap="square" rtlCol="0">
            <a:spAutoFit/>
          </a:bodyPr>
          <a:lstStyle/>
          <a:p>
            <a:pPr algn="r"/>
            <a:r>
              <a:rPr lang="en-US" sz="500" dirty="0"/>
              <a:t>Image reprinted with permission from </a:t>
            </a:r>
            <a:r>
              <a:rPr lang="en-US" sz="500" dirty="0" err="1"/>
              <a:t>Biotti</a:t>
            </a:r>
            <a:r>
              <a:rPr lang="en-US" sz="500" dirty="0"/>
              <a:t> D, Bonneville F, </a:t>
            </a:r>
            <a:r>
              <a:rPr lang="en-US" sz="500" dirty="0" err="1"/>
              <a:t>Tournaire</a:t>
            </a:r>
            <a:r>
              <a:rPr lang="en-US" sz="500" dirty="0"/>
              <a:t> E, </a:t>
            </a:r>
            <a:r>
              <a:rPr lang="en-US" sz="500" dirty="0" err="1"/>
              <a:t>Ayrignac</a:t>
            </a:r>
            <a:r>
              <a:rPr lang="en-US" sz="500" dirty="0"/>
              <a:t> X, </a:t>
            </a:r>
            <a:r>
              <a:rPr lang="en-US" sz="500" dirty="0" err="1"/>
              <a:t>Carra</a:t>
            </a:r>
            <a:r>
              <a:rPr lang="en-US" sz="500" dirty="0"/>
              <a:t> </a:t>
            </a:r>
            <a:r>
              <a:rPr lang="en-US" sz="500" dirty="0" err="1"/>
              <a:t>Dalliere</a:t>
            </a:r>
            <a:r>
              <a:rPr lang="en-US" sz="500" dirty="0"/>
              <a:t> C, </a:t>
            </a:r>
            <a:r>
              <a:rPr lang="en-US" sz="500" dirty="0" err="1"/>
              <a:t>Mahieu</a:t>
            </a:r>
            <a:r>
              <a:rPr lang="en-US" sz="500" dirty="0"/>
              <a:t> L...et al. Optic neuritis in patients with anti-MOG antibodies spectrum disorder: MRI and clinical features from a large multicentric cohort in France. Journal of Neurology 2017; 264: 2173-2175.</a:t>
            </a:r>
          </a:p>
        </p:txBody>
      </p:sp>
      <p:pic>
        <p:nvPicPr>
          <p:cNvPr id="7" name="Audio Recording Nov 28, 2021 at 6:38:38 PM" descr="Audio Recording Nov 28, 2021 at 6:38:38 PM">
            <a:hlinkClick r:id="" action="ppaction://media"/>
            <a:extLst>
              <a:ext uri="{FF2B5EF4-FFF2-40B4-BE49-F238E27FC236}">
                <a16:creationId xmlns:a16="http://schemas.microsoft.com/office/drawing/2014/main" id="{776EF10E-A223-174E-9AAC-E6C58CB6E4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8535" y="5816166"/>
            <a:ext cx="812800" cy="812800"/>
          </a:xfrm>
          <a:prstGeom prst="rect">
            <a:avLst/>
          </a:prstGeom>
        </p:spPr>
      </p:pic>
    </p:spTree>
    <p:extLst>
      <p:ext uri="{BB962C8B-B14F-4D97-AF65-F5344CB8AC3E}">
        <p14:creationId xmlns:p14="http://schemas.microsoft.com/office/powerpoint/2010/main" val="159554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749F-FABF-7847-AD18-CEDACADF551F}"/>
              </a:ext>
            </a:extLst>
          </p:cNvPr>
          <p:cNvSpPr>
            <a:spLocks noGrp="1"/>
          </p:cNvSpPr>
          <p:nvPr>
            <p:ph type="title"/>
          </p:nvPr>
        </p:nvSpPr>
        <p:spPr/>
        <p:txBody>
          <a:bodyPr>
            <a:normAutofit fontScale="90000"/>
          </a:bodyPr>
          <a:lstStyle/>
          <a:p>
            <a:pPr algn="ctr"/>
            <a:br>
              <a:rPr lang="en-US" dirty="0">
                <a:solidFill>
                  <a:srgbClr val="3B5B6F"/>
                </a:solidFill>
              </a:rPr>
            </a:br>
            <a:r>
              <a:rPr lang="en-US" dirty="0">
                <a:solidFill>
                  <a:srgbClr val="3B5B6F"/>
                </a:solidFill>
              </a:rPr>
              <a:t>MOG Optic Neuritis: Radiographic and Diagnostic Findings</a:t>
            </a:r>
            <a:br>
              <a:rPr lang="en-US" dirty="0"/>
            </a:br>
            <a:endParaRPr lang="en-US" dirty="0"/>
          </a:p>
        </p:txBody>
      </p:sp>
      <p:sp>
        <p:nvSpPr>
          <p:cNvPr id="3" name="Content Placeholder 2">
            <a:extLst>
              <a:ext uri="{FF2B5EF4-FFF2-40B4-BE49-F238E27FC236}">
                <a16:creationId xmlns:a16="http://schemas.microsoft.com/office/drawing/2014/main" id="{1C0BA1A0-1457-D843-BBC9-B6310E00A212}"/>
              </a:ext>
            </a:extLst>
          </p:cNvPr>
          <p:cNvSpPr>
            <a:spLocks noGrp="1"/>
          </p:cNvSpPr>
          <p:nvPr>
            <p:ph idx="1"/>
          </p:nvPr>
        </p:nvSpPr>
        <p:spPr>
          <a:xfrm>
            <a:off x="838200" y="1809222"/>
            <a:ext cx="10117667" cy="3820766"/>
          </a:xfrm>
        </p:spPr>
        <p:txBody>
          <a:bodyPr>
            <a:noAutofit/>
          </a:bodyPr>
          <a:lstStyle/>
          <a:p>
            <a:pPr marL="0" indent="0">
              <a:lnSpc>
                <a:spcPct val="120000"/>
              </a:lnSpc>
              <a:buNone/>
            </a:pPr>
            <a:r>
              <a:rPr lang="en-US" sz="2200" b="1" dirty="0"/>
              <a:t>MRI findings</a:t>
            </a:r>
          </a:p>
          <a:p>
            <a:pPr>
              <a:lnSpc>
                <a:spcPct val="120000"/>
              </a:lnSpc>
            </a:pPr>
            <a:r>
              <a:rPr lang="en-US" sz="1900" dirty="0"/>
              <a:t>Optic nerve enhancement &gt;½ of the </a:t>
            </a:r>
            <a:r>
              <a:rPr lang="en-US" sz="1900" dirty="0" err="1"/>
              <a:t>intraorbital</a:t>
            </a:r>
            <a:r>
              <a:rPr lang="en-US" sz="1900" dirty="0"/>
              <a:t> optic nerve length (60%)</a:t>
            </a:r>
          </a:p>
          <a:p>
            <a:pPr>
              <a:lnSpc>
                <a:spcPct val="120000"/>
              </a:lnSpc>
            </a:pPr>
            <a:r>
              <a:rPr lang="en-US" sz="1900" dirty="0"/>
              <a:t>Anterior and orbital portions of the nerve, typically </a:t>
            </a:r>
            <a:r>
              <a:rPr lang="en-US" sz="1900" b="1" dirty="0"/>
              <a:t>sparing the optic chiasm</a:t>
            </a:r>
          </a:p>
          <a:p>
            <a:pPr>
              <a:lnSpc>
                <a:spcPct val="120000"/>
              </a:lnSpc>
            </a:pPr>
            <a:r>
              <a:rPr lang="en-US" sz="1900" b="1" dirty="0"/>
              <a:t>Enhancement </a:t>
            </a:r>
            <a:r>
              <a:rPr lang="en-US" sz="1900" dirty="0"/>
              <a:t>of the </a:t>
            </a:r>
            <a:r>
              <a:rPr lang="en-US" sz="1900" b="1" dirty="0"/>
              <a:t>optic nerve sheath </a:t>
            </a:r>
            <a:r>
              <a:rPr lang="en-US" sz="1900" dirty="0"/>
              <a:t>and surrounding </a:t>
            </a:r>
            <a:r>
              <a:rPr lang="en-US" sz="1900" b="1" dirty="0"/>
              <a:t>orbital fat </a:t>
            </a:r>
            <a:r>
              <a:rPr lang="en-US" sz="1900" dirty="0"/>
              <a:t>(50%)</a:t>
            </a:r>
          </a:p>
          <a:p>
            <a:pPr>
              <a:lnSpc>
                <a:spcPct val="120000"/>
              </a:lnSpc>
            </a:pPr>
            <a:r>
              <a:rPr lang="en-US" sz="1900" dirty="0"/>
              <a:t>Demyelinating lesions in the brain are less common</a:t>
            </a:r>
          </a:p>
          <a:p>
            <a:pPr lvl="1">
              <a:lnSpc>
                <a:spcPct val="120000"/>
              </a:lnSpc>
            </a:pPr>
            <a:r>
              <a:rPr lang="en-US" sz="1900" dirty="0"/>
              <a:t>If they do occur, more often located in the brainstem and adjacent to the 4th ventricle</a:t>
            </a:r>
          </a:p>
          <a:p>
            <a:pPr marL="0" indent="0">
              <a:lnSpc>
                <a:spcPct val="120000"/>
              </a:lnSpc>
              <a:buNone/>
            </a:pPr>
            <a:r>
              <a:rPr lang="en-US" sz="2200" b="1" dirty="0"/>
              <a:t>Lumbar Puncture</a:t>
            </a:r>
          </a:p>
          <a:p>
            <a:pPr>
              <a:lnSpc>
                <a:spcPct val="120000"/>
              </a:lnSpc>
            </a:pPr>
            <a:r>
              <a:rPr lang="en-US" sz="1900" dirty="0"/>
              <a:t>May see pleocytosis with &gt;5 WBCs,  protein&gt; 50, but with </a:t>
            </a:r>
            <a:r>
              <a:rPr lang="en-US" sz="1900" i="1" dirty="0"/>
              <a:t>no oligoclonal bands</a:t>
            </a:r>
          </a:p>
        </p:txBody>
      </p:sp>
      <p:pic>
        <p:nvPicPr>
          <p:cNvPr id="5" name="Audio Recording May 17, 2022 at 9:08:52 PM" descr="Audio Recording May 17, 2022 at 9:08:52 PM">
            <a:hlinkClick r:id="" action="ppaction://media"/>
            <a:extLst>
              <a:ext uri="{FF2B5EF4-FFF2-40B4-BE49-F238E27FC236}">
                <a16:creationId xmlns:a16="http://schemas.microsoft.com/office/drawing/2014/main" id="{7A23940F-268C-4D4F-B016-4B9016447E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1486" y="5910943"/>
            <a:ext cx="812800" cy="812800"/>
          </a:xfrm>
          <a:prstGeom prst="rect">
            <a:avLst/>
          </a:prstGeom>
        </p:spPr>
      </p:pic>
    </p:spTree>
    <p:extLst>
      <p:ext uri="{BB962C8B-B14F-4D97-AF65-F5344CB8AC3E}">
        <p14:creationId xmlns:p14="http://schemas.microsoft.com/office/powerpoint/2010/main" val="338017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2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16FE0-A6C3-E143-9977-87EA0C35B4AF}"/>
              </a:ext>
            </a:extLst>
          </p:cNvPr>
          <p:cNvSpPr>
            <a:spLocks noGrp="1"/>
          </p:cNvSpPr>
          <p:nvPr>
            <p:ph type="title"/>
          </p:nvPr>
        </p:nvSpPr>
        <p:spPr>
          <a:xfrm>
            <a:off x="838200" y="229659"/>
            <a:ext cx="10515600" cy="1325563"/>
          </a:xfrm>
        </p:spPr>
        <p:txBody>
          <a:bodyPr>
            <a:normAutofit fontScale="90000"/>
          </a:bodyPr>
          <a:lstStyle/>
          <a:p>
            <a:br>
              <a:rPr lang="en-US" dirty="0">
                <a:solidFill>
                  <a:srgbClr val="3B5B6F"/>
                </a:solidFill>
              </a:rPr>
            </a:br>
            <a:r>
              <a:rPr lang="en-US" dirty="0">
                <a:solidFill>
                  <a:srgbClr val="3B5B6F"/>
                </a:solidFill>
              </a:rPr>
              <a:t>Orbital Inflammation in MOG Optic Neuritis</a:t>
            </a:r>
            <a:br>
              <a:rPr lang="en-US" dirty="0"/>
            </a:br>
            <a:endParaRPr lang="en-US" dirty="0"/>
          </a:p>
        </p:txBody>
      </p:sp>
      <p:pic>
        <p:nvPicPr>
          <p:cNvPr id="19460" name="Picture 4">
            <a:extLst>
              <a:ext uri="{FF2B5EF4-FFF2-40B4-BE49-F238E27FC236}">
                <a16:creationId xmlns:a16="http://schemas.microsoft.com/office/drawing/2014/main" id="{4C21F472-7D48-DE4D-8D8B-416DB82C44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8134" y="1555222"/>
            <a:ext cx="5384800" cy="4991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3A8815ED-3829-FF4A-A3D0-05A118F63F57}"/>
              </a:ext>
            </a:extLst>
          </p:cNvPr>
          <p:cNvCxnSpPr>
            <a:cxnSpLocks/>
          </p:cNvCxnSpPr>
          <p:nvPr/>
        </p:nvCxnSpPr>
        <p:spPr>
          <a:xfrm flipH="1" flipV="1">
            <a:off x="7780867" y="3415772"/>
            <a:ext cx="1227666" cy="986895"/>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057B501-E8A4-D846-85AE-75E932F8C633}"/>
              </a:ext>
            </a:extLst>
          </p:cNvPr>
          <p:cNvSpPr txBox="1"/>
          <p:nvPr/>
        </p:nvSpPr>
        <p:spPr>
          <a:xfrm>
            <a:off x="9016998" y="4220683"/>
            <a:ext cx="2861732" cy="923330"/>
          </a:xfrm>
          <a:prstGeom prst="rect">
            <a:avLst/>
          </a:prstGeom>
          <a:solidFill>
            <a:schemeClr val="bg1"/>
          </a:solidFill>
        </p:spPr>
        <p:txBody>
          <a:bodyPr wrap="square" rtlCol="0">
            <a:spAutoFit/>
          </a:bodyPr>
          <a:lstStyle/>
          <a:p>
            <a:pPr algn="ctr"/>
            <a:r>
              <a:rPr lang="en-US" b="1" dirty="0"/>
              <a:t>Enhancement of the optic nerve, optic nerve sheath, and orbital fat</a:t>
            </a:r>
          </a:p>
        </p:txBody>
      </p:sp>
      <p:cxnSp>
        <p:nvCxnSpPr>
          <p:cNvPr id="11" name="Straight Arrow Connector 10">
            <a:extLst>
              <a:ext uri="{FF2B5EF4-FFF2-40B4-BE49-F238E27FC236}">
                <a16:creationId xmlns:a16="http://schemas.microsoft.com/office/drawing/2014/main" id="{FFA2C6F0-AE9B-EE4C-ABB4-701AB46C75F6}"/>
              </a:ext>
            </a:extLst>
          </p:cNvPr>
          <p:cNvCxnSpPr>
            <a:cxnSpLocks/>
          </p:cNvCxnSpPr>
          <p:nvPr/>
        </p:nvCxnSpPr>
        <p:spPr>
          <a:xfrm flipH="1">
            <a:off x="8453967" y="5038728"/>
            <a:ext cx="622297" cy="29051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30268B2-3907-034F-9426-7512FB4A491A}"/>
              </a:ext>
            </a:extLst>
          </p:cNvPr>
          <p:cNvSpPr txBox="1"/>
          <p:nvPr/>
        </p:nvSpPr>
        <p:spPr>
          <a:xfrm>
            <a:off x="5676958" y="6546322"/>
            <a:ext cx="3088157" cy="323165"/>
          </a:xfrm>
          <a:prstGeom prst="rect">
            <a:avLst/>
          </a:prstGeom>
          <a:noFill/>
        </p:spPr>
        <p:txBody>
          <a:bodyPr wrap="square" rtlCol="0">
            <a:spAutoFit/>
          </a:bodyPr>
          <a:lstStyle/>
          <a:p>
            <a:pPr algn="r"/>
            <a:r>
              <a:rPr lang="en-US" sz="500" dirty="0"/>
              <a:t>Image reprinted with permission from: Kim SM, Kim SJ, Lee HJ, Kuroda H, Palace J, </a:t>
            </a:r>
            <a:r>
              <a:rPr lang="en-US" sz="500" dirty="0" err="1"/>
              <a:t>Fujihara</a:t>
            </a:r>
            <a:r>
              <a:rPr lang="en-US" sz="500" dirty="0"/>
              <a:t> K. Differential diagnosis of neuromyelitis </a:t>
            </a:r>
            <a:r>
              <a:rPr lang="en-US" sz="500" dirty="0" err="1"/>
              <a:t>optica</a:t>
            </a:r>
            <a:r>
              <a:rPr lang="en-US" sz="500" dirty="0"/>
              <a:t> spectrum disorders. Therapeutic advances in neurological disorders 2017; 10(7): 1-25</a:t>
            </a:r>
          </a:p>
        </p:txBody>
      </p:sp>
      <p:pic>
        <p:nvPicPr>
          <p:cNvPr id="8" name="Audio Recording Nov 28, 2021 at 6:48:08 PM" descr="Audio Recording Nov 28, 2021 at 6:48:08 PM">
            <a:hlinkClick r:id="" action="ppaction://media"/>
            <a:extLst>
              <a:ext uri="{FF2B5EF4-FFF2-40B4-BE49-F238E27FC236}">
                <a16:creationId xmlns:a16="http://schemas.microsoft.com/office/drawing/2014/main" id="{68EAC133-2DFA-4B43-982E-C39EAFD05F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2868" y="5815541"/>
            <a:ext cx="812800" cy="812800"/>
          </a:xfrm>
          <a:prstGeom prst="rect">
            <a:avLst/>
          </a:prstGeom>
        </p:spPr>
      </p:pic>
    </p:spTree>
    <p:extLst>
      <p:ext uri="{BB962C8B-B14F-4D97-AF65-F5344CB8AC3E}">
        <p14:creationId xmlns:p14="http://schemas.microsoft.com/office/powerpoint/2010/main" val="270976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4FFB-19EF-6A43-BC94-0334F1E4DE5C}"/>
              </a:ext>
            </a:extLst>
          </p:cNvPr>
          <p:cNvSpPr>
            <a:spLocks noGrp="1"/>
          </p:cNvSpPr>
          <p:nvPr>
            <p:ph type="title"/>
          </p:nvPr>
        </p:nvSpPr>
        <p:spPr/>
        <p:txBody>
          <a:bodyPr>
            <a:normAutofit fontScale="90000"/>
          </a:bodyPr>
          <a:lstStyle/>
          <a:p>
            <a:pPr algn="ctr"/>
            <a:br>
              <a:rPr lang="en-US" dirty="0">
                <a:solidFill>
                  <a:srgbClr val="3B5B6F"/>
                </a:solidFill>
              </a:rPr>
            </a:br>
            <a:r>
              <a:rPr lang="en-US" dirty="0">
                <a:solidFill>
                  <a:srgbClr val="3B5B6F"/>
                </a:solidFill>
              </a:rPr>
              <a:t>Enhancement of the Optic Nerve Sheath in MOG Optic Neuritis</a:t>
            </a:r>
            <a:br>
              <a:rPr lang="en-US" dirty="0"/>
            </a:br>
            <a:endParaRPr lang="en-US" dirty="0"/>
          </a:p>
        </p:txBody>
      </p:sp>
      <p:pic>
        <p:nvPicPr>
          <p:cNvPr id="20482" name="Picture 2">
            <a:extLst>
              <a:ext uri="{FF2B5EF4-FFF2-40B4-BE49-F238E27FC236}">
                <a16:creationId xmlns:a16="http://schemas.microsoft.com/office/drawing/2014/main" id="{069CA925-4065-B248-8C54-1802043BB6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86" t="16605" r="2128" b="1638"/>
          <a:stretch/>
        </p:blipFill>
        <p:spPr bwMode="auto">
          <a:xfrm>
            <a:off x="1057689" y="1981085"/>
            <a:ext cx="10076621" cy="36237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3FE102E-62CC-854F-9935-3658F80D4265}"/>
              </a:ext>
            </a:extLst>
          </p:cNvPr>
          <p:cNvSpPr txBox="1"/>
          <p:nvPr/>
        </p:nvSpPr>
        <p:spPr>
          <a:xfrm>
            <a:off x="8059783" y="5604819"/>
            <a:ext cx="3176451" cy="323165"/>
          </a:xfrm>
          <a:prstGeom prst="rect">
            <a:avLst/>
          </a:prstGeom>
          <a:noFill/>
        </p:spPr>
        <p:txBody>
          <a:bodyPr wrap="square" rtlCol="0">
            <a:spAutoFit/>
          </a:bodyPr>
          <a:lstStyle/>
          <a:p>
            <a:pPr algn="r"/>
            <a:r>
              <a:rPr lang="en-US" sz="500" dirty="0"/>
              <a:t>Image reprinted with permission from </a:t>
            </a:r>
            <a:r>
              <a:rPr lang="en-US" sz="500" dirty="0" err="1"/>
              <a:t>Biotti</a:t>
            </a:r>
            <a:r>
              <a:rPr lang="en-US" sz="500" dirty="0"/>
              <a:t> D, Bonneville F, </a:t>
            </a:r>
            <a:r>
              <a:rPr lang="en-US" sz="500" dirty="0" err="1"/>
              <a:t>Tournaire</a:t>
            </a:r>
            <a:r>
              <a:rPr lang="en-US" sz="500" dirty="0"/>
              <a:t> E, </a:t>
            </a:r>
            <a:r>
              <a:rPr lang="en-US" sz="500" dirty="0" err="1"/>
              <a:t>Ayrignac</a:t>
            </a:r>
            <a:r>
              <a:rPr lang="en-US" sz="500" dirty="0"/>
              <a:t> X, </a:t>
            </a:r>
            <a:r>
              <a:rPr lang="en-US" sz="500" dirty="0" err="1"/>
              <a:t>Carra</a:t>
            </a:r>
            <a:r>
              <a:rPr lang="en-US" sz="500" dirty="0"/>
              <a:t> </a:t>
            </a:r>
            <a:r>
              <a:rPr lang="en-US" sz="500" dirty="0" err="1"/>
              <a:t>Dalliere</a:t>
            </a:r>
            <a:r>
              <a:rPr lang="en-US" sz="500" dirty="0"/>
              <a:t> C, </a:t>
            </a:r>
            <a:r>
              <a:rPr lang="en-US" sz="500" dirty="0" err="1"/>
              <a:t>Mahieu</a:t>
            </a:r>
            <a:r>
              <a:rPr lang="en-US" sz="500" dirty="0"/>
              <a:t> L...et al. Optic neuritis in patients with anti-MOG antibodies spectrum disorder: MRI and clinical features from a large multicentric cohort in France. Journal of Neurology 2017; 264: 2173-2175.</a:t>
            </a:r>
          </a:p>
        </p:txBody>
      </p:sp>
      <p:pic>
        <p:nvPicPr>
          <p:cNvPr id="5" name="Audio Recording Nov 28, 2021 at 6:48:45 PM" descr="Audio Recording Nov 28, 2021 at 6:48:45 PM">
            <a:hlinkClick r:id="" action="ppaction://media"/>
            <a:extLst>
              <a:ext uri="{FF2B5EF4-FFF2-40B4-BE49-F238E27FC236}">
                <a16:creationId xmlns:a16="http://schemas.microsoft.com/office/drawing/2014/main" id="{D228CE33-10E1-C749-B7BC-7B7CF3B1AFB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36234" y="5947941"/>
            <a:ext cx="812800" cy="812800"/>
          </a:xfrm>
          <a:prstGeom prst="rect">
            <a:avLst/>
          </a:prstGeom>
        </p:spPr>
      </p:pic>
    </p:spTree>
    <p:extLst>
      <p:ext uri="{BB962C8B-B14F-4D97-AF65-F5344CB8AC3E}">
        <p14:creationId xmlns:p14="http://schemas.microsoft.com/office/powerpoint/2010/main" val="64227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57A4-5F19-1646-B1EF-EF267D3862AE}"/>
              </a:ext>
            </a:extLst>
          </p:cNvPr>
          <p:cNvSpPr>
            <a:spLocks noGrp="1"/>
          </p:cNvSpPr>
          <p:nvPr>
            <p:ph type="title"/>
          </p:nvPr>
        </p:nvSpPr>
        <p:spPr/>
        <p:txBody>
          <a:bodyPr>
            <a:normAutofit fontScale="90000"/>
          </a:bodyPr>
          <a:lstStyle/>
          <a:p>
            <a:br>
              <a:rPr lang="en-US" dirty="0">
                <a:solidFill>
                  <a:srgbClr val="3B5B6F"/>
                </a:solidFill>
              </a:rPr>
            </a:br>
            <a:r>
              <a:rPr lang="en-US" dirty="0">
                <a:solidFill>
                  <a:srgbClr val="3B5B6F"/>
                </a:solidFill>
              </a:rPr>
              <a:t>MOG Optic Neuritis: Treatment and Prognosis</a:t>
            </a:r>
            <a:br>
              <a:rPr lang="en-US" dirty="0"/>
            </a:br>
            <a:endParaRPr lang="en-US" dirty="0"/>
          </a:p>
        </p:txBody>
      </p:sp>
      <p:sp>
        <p:nvSpPr>
          <p:cNvPr id="3" name="Content Placeholder 2">
            <a:extLst>
              <a:ext uri="{FF2B5EF4-FFF2-40B4-BE49-F238E27FC236}">
                <a16:creationId xmlns:a16="http://schemas.microsoft.com/office/drawing/2014/main" id="{AF10DC1E-8242-D647-809B-D4A94128AC77}"/>
              </a:ext>
            </a:extLst>
          </p:cNvPr>
          <p:cNvSpPr>
            <a:spLocks noGrp="1"/>
          </p:cNvSpPr>
          <p:nvPr>
            <p:ph idx="1"/>
          </p:nvPr>
        </p:nvSpPr>
        <p:spPr>
          <a:xfrm>
            <a:off x="838200" y="1351053"/>
            <a:ext cx="10515600" cy="4526583"/>
          </a:xfrm>
        </p:spPr>
        <p:txBody>
          <a:bodyPr>
            <a:noAutofit/>
          </a:bodyPr>
          <a:lstStyle/>
          <a:p>
            <a:pPr marL="0" indent="0" fontAlgn="base">
              <a:lnSpc>
                <a:spcPct val="120000"/>
              </a:lnSpc>
              <a:buNone/>
            </a:pPr>
            <a:r>
              <a:rPr lang="en-US" sz="1700" b="1" dirty="0"/>
              <a:t>Treatment </a:t>
            </a:r>
          </a:p>
          <a:p>
            <a:pPr lvl="1" fontAlgn="base">
              <a:lnSpc>
                <a:spcPct val="120000"/>
              </a:lnSpc>
            </a:pPr>
            <a:r>
              <a:rPr lang="en-US" sz="1700" dirty="0"/>
              <a:t>Acute episode:  solumedrol alone, or a combination of solumedrol + PLEX, solumedrol + IVIG, or solumedrol + IVIG + PLEX</a:t>
            </a:r>
          </a:p>
          <a:p>
            <a:pPr lvl="1" fontAlgn="base">
              <a:lnSpc>
                <a:spcPct val="120000"/>
              </a:lnSpc>
            </a:pPr>
            <a:r>
              <a:rPr lang="en-US" sz="1700" dirty="0"/>
              <a:t>Chronic treatment: azathioprine, mycophenolate, or rituximab</a:t>
            </a:r>
          </a:p>
          <a:p>
            <a:pPr marL="0" indent="0" fontAlgn="base">
              <a:lnSpc>
                <a:spcPct val="120000"/>
              </a:lnSpc>
              <a:buNone/>
            </a:pPr>
            <a:r>
              <a:rPr lang="en-US" sz="1700" b="1" dirty="0"/>
              <a:t>Prognosis</a:t>
            </a:r>
          </a:p>
          <a:p>
            <a:pPr lvl="1" fontAlgn="base">
              <a:lnSpc>
                <a:spcPct val="120000"/>
              </a:lnSpc>
            </a:pPr>
            <a:r>
              <a:rPr lang="en-US" sz="1700" dirty="0"/>
              <a:t>MOG Ab remained persistently positive in 98% of patients after treatment </a:t>
            </a:r>
          </a:p>
          <a:p>
            <a:pPr lvl="1" fontAlgn="base">
              <a:lnSpc>
                <a:spcPct val="120000"/>
              </a:lnSpc>
            </a:pPr>
            <a:r>
              <a:rPr lang="en-US" sz="1700" dirty="0"/>
              <a:t>Annual relapse rate was </a:t>
            </a:r>
            <a:r>
              <a:rPr lang="en-US" sz="1700" b="1" dirty="0"/>
              <a:t>0.8 attacks/year </a:t>
            </a:r>
            <a:r>
              <a:rPr lang="en-US" sz="1700" dirty="0"/>
              <a:t>with 50% of patients developing recurrent ON</a:t>
            </a:r>
          </a:p>
          <a:p>
            <a:pPr lvl="2" fontAlgn="base">
              <a:lnSpc>
                <a:spcPct val="120000"/>
              </a:lnSpc>
            </a:pPr>
            <a:r>
              <a:rPr lang="en-US" sz="1700" dirty="0"/>
              <a:t>Median interval between attacks was 4 months</a:t>
            </a:r>
          </a:p>
          <a:p>
            <a:pPr lvl="1" fontAlgn="base">
              <a:lnSpc>
                <a:spcPct val="120000"/>
              </a:lnSpc>
            </a:pPr>
            <a:r>
              <a:rPr lang="en-US" sz="1700" b="1" dirty="0"/>
              <a:t>12% of patients </a:t>
            </a:r>
            <a:r>
              <a:rPr lang="en-US" sz="1700" dirty="0"/>
              <a:t>had a </a:t>
            </a:r>
            <a:r>
              <a:rPr lang="en-US" sz="1700" b="1" dirty="0"/>
              <a:t>single episode of optic neuritis </a:t>
            </a:r>
            <a:r>
              <a:rPr lang="en-US" sz="1700" dirty="0"/>
              <a:t>without a relapse or other neurologic symptoms </a:t>
            </a:r>
          </a:p>
          <a:p>
            <a:pPr lvl="1" fontAlgn="base">
              <a:lnSpc>
                <a:spcPct val="120000"/>
              </a:lnSpc>
            </a:pPr>
            <a:r>
              <a:rPr lang="en-US" sz="1700" dirty="0"/>
              <a:t>Recurrence may be common, but </a:t>
            </a:r>
            <a:r>
              <a:rPr lang="en-US" sz="1700" b="1" dirty="0"/>
              <a:t>vision </a:t>
            </a:r>
            <a:r>
              <a:rPr lang="en-US" sz="1700" dirty="0"/>
              <a:t>typically </a:t>
            </a:r>
            <a:r>
              <a:rPr lang="en-US" sz="1700" b="1" dirty="0"/>
              <a:t>improves dramatically </a:t>
            </a:r>
            <a:r>
              <a:rPr lang="en-US" sz="1700" dirty="0"/>
              <a:t>after an acute episode</a:t>
            </a:r>
          </a:p>
        </p:txBody>
      </p:sp>
      <p:pic>
        <p:nvPicPr>
          <p:cNvPr id="4" name="Audio Recording Nov 28, 2021 at 7:05:36 PM" descr="Audio Recording Nov 28, 2021 at 7:05:36 PM">
            <a:hlinkClick r:id="" action="ppaction://media"/>
            <a:extLst>
              <a:ext uri="{FF2B5EF4-FFF2-40B4-BE49-F238E27FC236}">
                <a16:creationId xmlns:a16="http://schemas.microsoft.com/office/drawing/2014/main" id="{C2951D9A-2793-8F4B-9604-EEF942F6CA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59671" y="5877636"/>
            <a:ext cx="812800" cy="812800"/>
          </a:xfrm>
          <a:prstGeom prst="rect">
            <a:avLst/>
          </a:prstGeom>
        </p:spPr>
      </p:pic>
    </p:spTree>
    <p:extLst>
      <p:ext uri="{BB962C8B-B14F-4D97-AF65-F5344CB8AC3E}">
        <p14:creationId xmlns:p14="http://schemas.microsoft.com/office/powerpoint/2010/main" val="152967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5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0931-944A-C64C-86C4-2AC162F012D7}"/>
              </a:ext>
            </a:extLst>
          </p:cNvPr>
          <p:cNvSpPr>
            <a:spLocks noGrp="1"/>
          </p:cNvSpPr>
          <p:nvPr>
            <p:ph type="title"/>
          </p:nvPr>
        </p:nvSpPr>
        <p:spPr/>
        <p:txBody>
          <a:bodyPr>
            <a:normAutofit fontScale="90000"/>
          </a:bodyPr>
          <a:lstStyle/>
          <a:p>
            <a:br>
              <a:rPr lang="en-US" dirty="0">
                <a:solidFill>
                  <a:srgbClr val="3B5B6F"/>
                </a:solidFill>
              </a:rPr>
            </a:br>
            <a:r>
              <a:rPr lang="en-US" dirty="0">
                <a:solidFill>
                  <a:srgbClr val="3B5B6F"/>
                </a:solidFill>
              </a:rPr>
              <a:t>MOG Optic Neuritis: Treatment and Prognosis</a:t>
            </a:r>
            <a:br>
              <a:rPr lang="en-US" dirty="0"/>
            </a:br>
            <a:endParaRPr lang="en-US" dirty="0"/>
          </a:p>
        </p:txBody>
      </p:sp>
      <p:sp>
        <p:nvSpPr>
          <p:cNvPr id="3" name="Content Placeholder 2">
            <a:extLst>
              <a:ext uri="{FF2B5EF4-FFF2-40B4-BE49-F238E27FC236}">
                <a16:creationId xmlns:a16="http://schemas.microsoft.com/office/drawing/2014/main" id="{3FE64AFD-81B7-A344-8442-EBD3F31EF3A0}"/>
              </a:ext>
            </a:extLst>
          </p:cNvPr>
          <p:cNvSpPr>
            <a:spLocks noGrp="1"/>
          </p:cNvSpPr>
          <p:nvPr>
            <p:ph idx="1"/>
          </p:nvPr>
        </p:nvSpPr>
        <p:spPr>
          <a:xfrm>
            <a:off x="1162878" y="1518617"/>
            <a:ext cx="9866243" cy="3820766"/>
          </a:xfrm>
        </p:spPr>
        <p:txBody>
          <a:bodyPr>
            <a:normAutofit/>
          </a:bodyPr>
          <a:lstStyle/>
          <a:p>
            <a:r>
              <a:rPr lang="en-US" sz="2000" b="1" dirty="0"/>
              <a:t>70 patients </a:t>
            </a:r>
          </a:p>
          <a:p>
            <a:pPr lvl="1"/>
            <a:r>
              <a:rPr lang="en-US" sz="2000" dirty="0"/>
              <a:t>Inclusion criteria: MOG-IgG seropositivity, ≥1 CNS demyelinating attack, immunotherapy for ≥6 months </a:t>
            </a:r>
          </a:p>
        </p:txBody>
      </p:sp>
      <p:graphicFrame>
        <p:nvGraphicFramePr>
          <p:cNvPr id="4" name="Table 4">
            <a:extLst>
              <a:ext uri="{FF2B5EF4-FFF2-40B4-BE49-F238E27FC236}">
                <a16:creationId xmlns:a16="http://schemas.microsoft.com/office/drawing/2014/main" id="{75753594-EFA1-AA4B-BACA-378F9A09E228}"/>
              </a:ext>
            </a:extLst>
          </p:cNvPr>
          <p:cNvGraphicFramePr>
            <a:graphicFrameLocks noGrp="1"/>
          </p:cNvGraphicFramePr>
          <p:nvPr>
            <p:extLst>
              <p:ext uri="{D42A27DB-BD31-4B8C-83A1-F6EECF244321}">
                <p14:modId xmlns:p14="http://schemas.microsoft.com/office/powerpoint/2010/main" val="945417455"/>
              </p:ext>
            </p:extLst>
          </p:nvPr>
        </p:nvGraphicFramePr>
        <p:xfrm>
          <a:off x="1635625" y="2757865"/>
          <a:ext cx="8920747" cy="2849880"/>
        </p:xfrm>
        <a:graphic>
          <a:graphicData uri="http://schemas.openxmlformats.org/drawingml/2006/table">
            <a:tbl>
              <a:tblPr firstRow="1" bandRow="1">
                <a:tableStyleId>{FABFCF23-3B69-468F-B69F-88F6DE6A72F2}</a:tableStyleId>
              </a:tblPr>
              <a:tblGrid>
                <a:gridCol w="2052611">
                  <a:extLst>
                    <a:ext uri="{9D8B030D-6E8A-4147-A177-3AD203B41FA5}">
                      <a16:colId xmlns:a16="http://schemas.microsoft.com/office/drawing/2014/main" val="1048838581"/>
                    </a:ext>
                  </a:extLst>
                </a:gridCol>
                <a:gridCol w="2583830">
                  <a:extLst>
                    <a:ext uri="{9D8B030D-6E8A-4147-A177-3AD203B41FA5}">
                      <a16:colId xmlns:a16="http://schemas.microsoft.com/office/drawing/2014/main" val="3010119439"/>
                    </a:ext>
                  </a:extLst>
                </a:gridCol>
                <a:gridCol w="2054119">
                  <a:extLst>
                    <a:ext uri="{9D8B030D-6E8A-4147-A177-3AD203B41FA5}">
                      <a16:colId xmlns:a16="http://schemas.microsoft.com/office/drawing/2014/main" val="1803630358"/>
                    </a:ext>
                  </a:extLst>
                </a:gridCol>
                <a:gridCol w="2230187">
                  <a:extLst>
                    <a:ext uri="{9D8B030D-6E8A-4147-A177-3AD203B41FA5}">
                      <a16:colId xmlns:a16="http://schemas.microsoft.com/office/drawing/2014/main" val="520181661"/>
                    </a:ext>
                  </a:extLst>
                </a:gridCol>
              </a:tblGrid>
              <a:tr h="370840">
                <a:tc>
                  <a:txBody>
                    <a:bodyPr/>
                    <a:lstStyle/>
                    <a:p>
                      <a:pPr algn="ctr"/>
                      <a:r>
                        <a:rPr lang="en-US" sz="1600" dirty="0">
                          <a:latin typeface="Arial" panose="020B0604020202020204" pitchFamily="34" charset="0"/>
                          <a:cs typeface="Arial" panose="020B0604020202020204" pitchFamily="34" charset="0"/>
                        </a:rPr>
                        <a:t>Medication</a:t>
                      </a:r>
                    </a:p>
                  </a:txBody>
                  <a:tcPr>
                    <a:solidFill>
                      <a:srgbClr val="62B5BB"/>
                    </a:solidFill>
                  </a:tcPr>
                </a:tc>
                <a:tc>
                  <a:txBody>
                    <a:bodyPr/>
                    <a:lstStyle/>
                    <a:p>
                      <a:pPr algn="ctr"/>
                      <a:r>
                        <a:rPr lang="en-US" sz="1600" dirty="0">
                          <a:latin typeface="Arial" panose="020B0604020202020204" pitchFamily="34" charset="0"/>
                          <a:cs typeface="Arial" panose="020B0604020202020204" pitchFamily="34" charset="0"/>
                        </a:rPr>
                        <a:t>Proportion with post-treatment relapse</a:t>
                      </a:r>
                    </a:p>
                  </a:txBody>
                  <a:tcPr>
                    <a:solidFill>
                      <a:srgbClr val="62B5BB"/>
                    </a:solidFill>
                  </a:tcPr>
                </a:tc>
                <a:tc>
                  <a:txBody>
                    <a:bodyPr/>
                    <a:lstStyle/>
                    <a:p>
                      <a:pPr algn="ctr"/>
                      <a:r>
                        <a:rPr lang="en-US" sz="1600" dirty="0">
                          <a:latin typeface="Arial" panose="020B0604020202020204" pitchFamily="34" charset="0"/>
                          <a:cs typeface="Arial" panose="020B0604020202020204" pitchFamily="34" charset="0"/>
                        </a:rPr>
                        <a:t>Percent with post-treatment relapse</a:t>
                      </a:r>
                    </a:p>
                  </a:txBody>
                  <a:tcPr>
                    <a:solidFill>
                      <a:srgbClr val="62B5BB"/>
                    </a:solidFill>
                  </a:tcPr>
                </a:tc>
                <a:tc>
                  <a:txBody>
                    <a:bodyPr/>
                    <a:lstStyle/>
                    <a:p>
                      <a:pPr algn="ctr"/>
                      <a:r>
                        <a:rPr lang="en-US" sz="1600" dirty="0">
                          <a:latin typeface="Arial" panose="020B0604020202020204" pitchFamily="34" charset="0"/>
                          <a:cs typeface="Arial" panose="020B0604020202020204" pitchFamily="34" charset="0"/>
                        </a:rPr>
                        <a:t>Annualized relapse rate </a:t>
                      </a:r>
                    </a:p>
                  </a:txBody>
                  <a:tcPr>
                    <a:solidFill>
                      <a:srgbClr val="62B5BB"/>
                    </a:solidFill>
                  </a:tcPr>
                </a:tc>
                <a:extLst>
                  <a:ext uri="{0D108BD9-81ED-4DB2-BD59-A6C34878D82A}">
                    <a16:rowId xmlns:a16="http://schemas.microsoft.com/office/drawing/2014/main" val="1429996531"/>
                  </a:ext>
                </a:extLst>
              </a:tr>
              <a:tr h="370840">
                <a:tc>
                  <a:txBody>
                    <a:bodyPr/>
                    <a:lstStyle/>
                    <a:p>
                      <a:pPr algn="ctr"/>
                      <a:r>
                        <a:rPr lang="en-US" sz="1600" dirty="0">
                          <a:latin typeface="Arial" panose="020B0604020202020204" pitchFamily="34" charset="0"/>
                          <a:cs typeface="Arial" panose="020B0604020202020204" pitchFamily="34" charset="0"/>
                        </a:rPr>
                        <a:t>Mycophenolate mofetil</a:t>
                      </a:r>
                    </a:p>
                  </a:txBody>
                  <a:tcPr/>
                </a:tc>
                <a:tc>
                  <a:txBody>
                    <a:bodyPr/>
                    <a:lstStyle/>
                    <a:p>
                      <a:pPr algn="ctr"/>
                      <a:r>
                        <a:rPr lang="en-US" sz="1600" dirty="0">
                          <a:latin typeface="Arial" panose="020B0604020202020204" pitchFamily="34" charset="0"/>
                          <a:cs typeface="Arial" panose="020B0604020202020204" pitchFamily="34" charset="0"/>
                        </a:rPr>
                        <a:t>14/19</a:t>
                      </a:r>
                    </a:p>
                  </a:txBody>
                  <a:tcPr/>
                </a:tc>
                <a:tc>
                  <a:txBody>
                    <a:bodyPr/>
                    <a:lstStyle/>
                    <a:p>
                      <a:pPr algn="ctr"/>
                      <a:r>
                        <a:rPr lang="en-US" sz="1600" dirty="0">
                          <a:latin typeface="Arial" panose="020B0604020202020204" pitchFamily="34" charset="0"/>
                          <a:cs typeface="Arial" panose="020B0604020202020204" pitchFamily="34" charset="0"/>
                        </a:rPr>
                        <a:t>74%</a:t>
                      </a:r>
                    </a:p>
                  </a:txBody>
                  <a:tcPr/>
                </a:tc>
                <a:tc>
                  <a:txBody>
                    <a:bodyPr/>
                    <a:lstStyle/>
                    <a:p>
                      <a:pPr algn="ctr"/>
                      <a:r>
                        <a:rPr lang="en-US" sz="1600" dirty="0">
                          <a:latin typeface="Arial" panose="020B0604020202020204" pitchFamily="34" charset="0"/>
                          <a:cs typeface="Arial" panose="020B0604020202020204" pitchFamily="34" charset="0"/>
                        </a:rPr>
                        <a:t>0.67</a:t>
                      </a:r>
                    </a:p>
                  </a:txBody>
                  <a:tcPr/>
                </a:tc>
                <a:extLst>
                  <a:ext uri="{0D108BD9-81ED-4DB2-BD59-A6C34878D82A}">
                    <a16:rowId xmlns:a16="http://schemas.microsoft.com/office/drawing/2014/main" val="1823863824"/>
                  </a:ext>
                </a:extLst>
              </a:tr>
              <a:tr h="370840">
                <a:tc>
                  <a:txBody>
                    <a:bodyPr/>
                    <a:lstStyle/>
                    <a:p>
                      <a:pPr algn="ctr"/>
                      <a:r>
                        <a:rPr lang="en-US" sz="1600" dirty="0">
                          <a:latin typeface="Arial" panose="020B0604020202020204" pitchFamily="34" charset="0"/>
                          <a:cs typeface="Arial" panose="020B0604020202020204" pitchFamily="34" charset="0"/>
                        </a:rPr>
                        <a:t>Rituximab</a:t>
                      </a:r>
                    </a:p>
                  </a:txBody>
                  <a:tcPr/>
                </a:tc>
                <a:tc>
                  <a:txBody>
                    <a:bodyPr/>
                    <a:lstStyle/>
                    <a:p>
                      <a:pPr algn="ctr"/>
                      <a:r>
                        <a:rPr lang="en-US" sz="1600" dirty="0">
                          <a:latin typeface="Arial" panose="020B0604020202020204" pitchFamily="34" charset="0"/>
                          <a:cs typeface="Arial" panose="020B0604020202020204" pitchFamily="34" charset="0"/>
                        </a:rPr>
                        <a:t>23/37</a:t>
                      </a:r>
                    </a:p>
                  </a:txBody>
                  <a:tcPr/>
                </a:tc>
                <a:tc>
                  <a:txBody>
                    <a:bodyPr/>
                    <a:lstStyle/>
                    <a:p>
                      <a:pPr algn="ctr"/>
                      <a:r>
                        <a:rPr lang="en-US" sz="1600" dirty="0">
                          <a:latin typeface="Arial" panose="020B0604020202020204" pitchFamily="34" charset="0"/>
                          <a:cs typeface="Arial" panose="020B0604020202020204" pitchFamily="34" charset="0"/>
                        </a:rPr>
                        <a:t>62%</a:t>
                      </a:r>
                    </a:p>
                  </a:txBody>
                  <a:tcPr/>
                </a:tc>
                <a:tc>
                  <a:txBody>
                    <a:bodyPr/>
                    <a:lstStyle/>
                    <a:p>
                      <a:pPr algn="ctr"/>
                      <a:r>
                        <a:rPr lang="en-US" sz="1600" dirty="0">
                          <a:latin typeface="Arial" panose="020B0604020202020204" pitchFamily="34" charset="0"/>
                          <a:cs typeface="Arial" panose="020B0604020202020204" pitchFamily="34" charset="0"/>
                        </a:rPr>
                        <a:t>0.59</a:t>
                      </a:r>
                    </a:p>
                  </a:txBody>
                  <a:tcPr/>
                </a:tc>
                <a:extLst>
                  <a:ext uri="{0D108BD9-81ED-4DB2-BD59-A6C34878D82A}">
                    <a16:rowId xmlns:a16="http://schemas.microsoft.com/office/drawing/2014/main" val="4076790766"/>
                  </a:ext>
                </a:extLst>
              </a:tr>
              <a:tr h="370840">
                <a:tc>
                  <a:txBody>
                    <a:bodyPr/>
                    <a:lstStyle/>
                    <a:p>
                      <a:pPr algn="ctr"/>
                      <a:r>
                        <a:rPr lang="en-US" sz="1600" dirty="0">
                          <a:latin typeface="Arial" panose="020B0604020202020204" pitchFamily="34" charset="0"/>
                          <a:cs typeface="Arial" panose="020B0604020202020204" pitchFamily="34" charset="0"/>
                        </a:rPr>
                        <a:t>Azathioprine</a:t>
                      </a:r>
                    </a:p>
                  </a:txBody>
                  <a:tcPr/>
                </a:tc>
                <a:tc>
                  <a:txBody>
                    <a:bodyPr/>
                    <a:lstStyle/>
                    <a:p>
                      <a:pPr algn="ctr"/>
                      <a:r>
                        <a:rPr lang="en-US" sz="1600" dirty="0">
                          <a:latin typeface="Arial" panose="020B0604020202020204" pitchFamily="34" charset="0"/>
                          <a:cs typeface="Arial" panose="020B0604020202020204" pitchFamily="34" charset="0"/>
                        </a:rPr>
                        <a:t>13/22</a:t>
                      </a:r>
                    </a:p>
                  </a:txBody>
                  <a:tcPr/>
                </a:tc>
                <a:tc>
                  <a:txBody>
                    <a:bodyPr/>
                    <a:lstStyle/>
                    <a:p>
                      <a:pPr algn="ctr"/>
                      <a:r>
                        <a:rPr lang="en-US" sz="1600" dirty="0">
                          <a:latin typeface="Arial" panose="020B0604020202020204" pitchFamily="34" charset="0"/>
                          <a:cs typeface="Arial" panose="020B0604020202020204" pitchFamily="34" charset="0"/>
                        </a:rPr>
                        <a:t>59%</a:t>
                      </a:r>
                    </a:p>
                  </a:txBody>
                  <a:tcPr/>
                </a:tc>
                <a:tc>
                  <a:txBody>
                    <a:bodyPr/>
                    <a:lstStyle/>
                    <a:p>
                      <a:pPr algn="ctr"/>
                      <a:r>
                        <a:rPr lang="en-US" sz="1600" dirty="0">
                          <a:latin typeface="Arial" panose="020B0604020202020204" pitchFamily="34" charset="0"/>
                          <a:cs typeface="Arial" panose="020B0604020202020204" pitchFamily="34" charset="0"/>
                        </a:rPr>
                        <a:t>0.20</a:t>
                      </a:r>
                    </a:p>
                  </a:txBody>
                  <a:tcPr/>
                </a:tc>
                <a:extLst>
                  <a:ext uri="{0D108BD9-81ED-4DB2-BD59-A6C34878D82A}">
                    <a16:rowId xmlns:a16="http://schemas.microsoft.com/office/drawing/2014/main" val="479037434"/>
                  </a:ext>
                </a:extLst>
              </a:tr>
              <a:tr h="370840">
                <a:tc>
                  <a:txBody>
                    <a:bodyPr/>
                    <a:lstStyle/>
                    <a:p>
                      <a:pPr algn="ctr"/>
                      <a:r>
                        <a:rPr lang="en-US" sz="1600" b="1" dirty="0">
                          <a:latin typeface="Arial" panose="020B0604020202020204" pitchFamily="34" charset="0"/>
                          <a:cs typeface="Arial" panose="020B0604020202020204" pitchFamily="34" charset="0"/>
                        </a:rPr>
                        <a:t>IVIG</a:t>
                      </a:r>
                    </a:p>
                  </a:txBody>
                  <a:tcPr/>
                </a:tc>
                <a:tc>
                  <a:txBody>
                    <a:bodyPr/>
                    <a:lstStyle/>
                    <a:p>
                      <a:pPr algn="ctr"/>
                      <a:r>
                        <a:rPr lang="en-US" sz="1600" b="1" dirty="0">
                          <a:latin typeface="Arial" panose="020B0604020202020204" pitchFamily="34" charset="0"/>
                          <a:cs typeface="Arial" panose="020B0604020202020204" pitchFamily="34" charset="0"/>
                        </a:rPr>
                        <a:t>2/10</a:t>
                      </a:r>
                    </a:p>
                  </a:txBody>
                  <a:tcPr/>
                </a:tc>
                <a:tc>
                  <a:txBody>
                    <a:bodyPr/>
                    <a:lstStyle/>
                    <a:p>
                      <a:pPr algn="ctr"/>
                      <a:r>
                        <a:rPr lang="en-US" sz="1600" b="1" dirty="0">
                          <a:latin typeface="Arial" panose="020B0604020202020204" pitchFamily="34" charset="0"/>
                          <a:cs typeface="Arial" panose="020B0604020202020204" pitchFamily="34" charset="0"/>
                        </a:rPr>
                        <a:t>20%</a:t>
                      </a:r>
                    </a:p>
                  </a:txBody>
                  <a:tcPr/>
                </a:tc>
                <a:tc>
                  <a:txBody>
                    <a:bodyPr/>
                    <a:lstStyle/>
                    <a:p>
                      <a:pPr algn="ctr"/>
                      <a:r>
                        <a:rPr lang="en-US" sz="1600" b="1" dirty="0">
                          <a:latin typeface="Arial" panose="020B0604020202020204" pitchFamily="34" charset="0"/>
                          <a:cs typeface="Arial" panose="020B0604020202020204" pitchFamily="34" charset="0"/>
                        </a:rPr>
                        <a:t>0.00</a:t>
                      </a:r>
                    </a:p>
                  </a:txBody>
                  <a:tcPr/>
                </a:tc>
                <a:extLst>
                  <a:ext uri="{0D108BD9-81ED-4DB2-BD59-A6C34878D82A}">
                    <a16:rowId xmlns:a16="http://schemas.microsoft.com/office/drawing/2014/main" val="2090097512"/>
                  </a:ext>
                </a:extLst>
              </a:tr>
              <a:tr h="370840">
                <a:tc>
                  <a:txBody>
                    <a:bodyPr/>
                    <a:lstStyle/>
                    <a:p>
                      <a:pPr algn="ctr"/>
                      <a:r>
                        <a:rPr lang="en-US" sz="1600" dirty="0">
                          <a:latin typeface="Arial" panose="020B0604020202020204" pitchFamily="34" charset="0"/>
                          <a:cs typeface="Arial" panose="020B0604020202020204" pitchFamily="34" charset="0"/>
                        </a:rPr>
                        <a:t>MS disease modifying agents</a:t>
                      </a:r>
                    </a:p>
                  </a:txBody>
                  <a:tcPr/>
                </a:tc>
                <a:tc>
                  <a:txBody>
                    <a:bodyPr/>
                    <a:lstStyle/>
                    <a:p>
                      <a:pPr algn="ctr"/>
                      <a:r>
                        <a:rPr lang="en-US" sz="1600" dirty="0">
                          <a:latin typeface="Arial" panose="020B0604020202020204" pitchFamily="34" charset="0"/>
                          <a:cs typeface="Arial" panose="020B0604020202020204" pitchFamily="34" charset="0"/>
                        </a:rPr>
                        <a:t>9/9</a:t>
                      </a:r>
                    </a:p>
                  </a:txBody>
                  <a:tcPr/>
                </a:tc>
                <a:tc>
                  <a:txBody>
                    <a:bodyPr/>
                    <a:lstStyle/>
                    <a:p>
                      <a:pPr algn="ctr"/>
                      <a:r>
                        <a:rPr lang="en-US" sz="1600" dirty="0">
                          <a:latin typeface="Arial" panose="020B0604020202020204" pitchFamily="34" charset="0"/>
                          <a:cs typeface="Arial" panose="020B0604020202020204" pitchFamily="34" charset="0"/>
                        </a:rPr>
                        <a:t>100%</a:t>
                      </a:r>
                    </a:p>
                  </a:txBody>
                  <a:tcPr/>
                </a:tc>
                <a:tc>
                  <a:txBody>
                    <a:bodyPr/>
                    <a:lstStyle/>
                    <a:p>
                      <a:pPr algn="ctr"/>
                      <a:r>
                        <a:rPr lang="en-US" sz="1600" dirty="0">
                          <a:latin typeface="Arial" panose="020B0604020202020204" pitchFamily="34" charset="0"/>
                          <a:cs typeface="Arial" panose="020B0604020202020204" pitchFamily="34" charset="0"/>
                        </a:rPr>
                        <a:t>1.50</a:t>
                      </a:r>
                    </a:p>
                  </a:txBody>
                  <a:tcPr/>
                </a:tc>
                <a:extLst>
                  <a:ext uri="{0D108BD9-81ED-4DB2-BD59-A6C34878D82A}">
                    <a16:rowId xmlns:a16="http://schemas.microsoft.com/office/drawing/2014/main" val="1695558936"/>
                  </a:ext>
                </a:extLst>
              </a:tr>
            </a:tbl>
          </a:graphicData>
        </a:graphic>
      </p:graphicFrame>
      <p:pic>
        <p:nvPicPr>
          <p:cNvPr id="6" name="Audio Recording May 17, 2022 at 9:16:46 PM" descr="Audio Recording May 17, 2022 at 9:16:46 PM">
            <a:hlinkClick r:id="" action="ppaction://media"/>
            <a:extLst>
              <a:ext uri="{FF2B5EF4-FFF2-40B4-BE49-F238E27FC236}">
                <a16:creationId xmlns:a16="http://schemas.microsoft.com/office/drawing/2014/main" id="{8D3973FF-7DE9-124F-B897-7F006F4976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1712" y="5894388"/>
            <a:ext cx="812800" cy="812800"/>
          </a:xfrm>
          <a:prstGeom prst="rect">
            <a:avLst/>
          </a:prstGeom>
        </p:spPr>
      </p:pic>
    </p:spTree>
    <p:extLst>
      <p:ext uri="{BB962C8B-B14F-4D97-AF65-F5344CB8AC3E}">
        <p14:creationId xmlns:p14="http://schemas.microsoft.com/office/powerpoint/2010/main" val="164419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83BCC-E17E-B64F-B192-8C6455139DDB}"/>
              </a:ext>
            </a:extLst>
          </p:cNvPr>
          <p:cNvSpPr>
            <a:spLocks noGrp="1"/>
          </p:cNvSpPr>
          <p:nvPr>
            <p:ph type="title"/>
          </p:nvPr>
        </p:nvSpPr>
        <p:spPr/>
        <p:txBody>
          <a:bodyPr>
            <a:normAutofit fontScale="90000"/>
          </a:bodyPr>
          <a:lstStyle/>
          <a:p>
            <a:pPr algn="ctr"/>
            <a:br>
              <a:rPr lang="en-US" dirty="0">
                <a:solidFill>
                  <a:srgbClr val="3B5B6F"/>
                </a:solidFill>
              </a:rPr>
            </a:br>
            <a:r>
              <a:rPr lang="en-US" dirty="0">
                <a:solidFill>
                  <a:srgbClr val="3B5B6F"/>
                </a:solidFill>
              </a:rPr>
              <a:t>MOG+ Pediatric Optic Neuritis</a:t>
            </a:r>
            <a:br>
              <a:rPr lang="en-US" dirty="0"/>
            </a:br>
            <a:endParaRPr lang="en-US" dirty="0"/>
          </a:p>
        </p:txBody>
      </p:sp>
      <p:sp>
        <p:nvSpPr>
          <p:cNvPr id="3" name="Content Placeholder 2">
            <a:extLst>
              <a:ext uri="{FF2B5EF4-FFF2-40B4-BE49-F238E27FC236}">
                <a16:creationId xmlns:a16="http://schemas.microsoft.com/office/drawing/2014/main" id="{A96169F4-9A18-4540-8871-669E2632A007}"/>
              </a:ext>
            </a:extLst>
          </p:cNvPr>
          <p:cNvSpPr>
            <a:spLocks noGrp="1"/>
          </p:cNvSpPr>
          <p:nvPr>
            <p:ph idx="1"/>
          </p:nvPr>
        </p:nvSpPr>
        <p:spPr>
          <a:xfrm>
            <a:off x="979714" y="1424957"/>
            <a:ext cx="10374086" cy="4321805"/>
          </a:xfrm>
        </p:spPr>
        <p:txBody>
          <a:bodyPr>
            <a:noAutofit/>
          </a:bodyPr>
          <a:lstStyle/>
          <a:p>
            <a:pPr marL="0" indent="0">
              <a:lnSpc>
                <a:spcPct val="120000"/>
              </a:lnSpc>
              <a:buNone/>
            </a:pPr>
            <a:r>
              <a:rPr lang="en-US" sz="1750" b="1" dirty="0"/>
              <a:t>Pediatric Optic Neuritis Prospective Outcomes Study </a:t>
            </a:r>
            <a:r>
              <a:rPr lang="en-US" sz="1750" dirty="0"/>
              <a:t>(</a:t>
            </a:r>
            <a:r>
              <a:rPr lang="en-US" sz="1750" dirty="0" err="1"/>
              <a:t>Pineles</a:t>
            </a:r>
            <a:r>
              <a:rPr lang="en-US" sz="1750" dirty="0"/>
              <a:t>, et al.)</a:t>
            </a:r>
          </a:p>
          <a:p>
            <a:pPr lvl="1">
              <a:lnSpc>
                <a:spcPct val="120000"/>
              </a:lnSpc>
            </a:pPr>
            <a:r>
              <a:rPr lang="en-US" sz="1750" b="1" dirty="0"/>
              <a:t>29% of cases </a:t>
            </a:r>
            <a:r>
              <a:rPr lang="en-US" sz="1750" dirty="0"/>
              <a:t>of pediatric optic neuritis were </a:t>
            </a:r>
            <a:r>
              <a:rPr lang="en-US" sz="1750" b="1" dirty="0"/>
              <a:t>MOG+</a:t>
            </a:r>
            <a:r>
              <a:rPr lang="en-US" sz="1750" dirty="0"/>
              <a:t> (n=8) </a:t>
            </a:r>
          </a:p>
          <a:p>
            <a:pPr lvl="1">
              <a:lnSpc>
                <a:spcPct val="120000"/>
              </a:lnSpc>
            </a:pPr>
            <a:r>
              <a:rPr lang="en-US" sz="1750" b="1" dirty="0"/>
              <a:t>MOG+ ON patients </a:t>
            </a:r>
            <a:r>
              <a:rPr lang="en-US" sz="1750" dirty="0"/>
              <a:t>were at </a:t>
            </a:r>
            <a:r>
              <a:rPr lang="en-US" sz="1750" b="1" dirty="0">
                <a:solidFill>
                  <a:srgbClr val="C00000"/>
                </a:solidFill>
              </a:rPr>
              <a:t>low risk </a:t>
            </a:r>
            <a:r>
              <a:rPr lang="en-US" sz="1750" dirty="0"/>
              <a:t>for</a:t>
            </a:r>
            <a:r>
              <a:rPr lang="en-US" sz="1750" b="1" dirty="0">
                <a:solidFill>
                  <a:srgbClr val="C00000"/>
                </a:solidFill>
              </a:rPr>
              <a:t> </a:t>
            </a:r>
            <a:r>
              <a:rPr lang="en-US" sz="1750" b="1" dirty="0"/>
              <a:t>severe and permanent visual loss</a:t>
            </a:r>
          </a:p>
          <a:p>
            <a:pPr lvl="2">
              <a:lnSpc>
                <a:spcPct val="120000"/>
              </a:lnSpc>
            </a:pPr>
            <a:r>
              <a:rPr lang="en-US" sz="1750" i="1" dirty="0"/>
              <a:t>No participant relapsed </a:t>
            </a:r>
            <a:r>
              <a:rPr lang="en-US" sz="1750" dirty="0"/>
              <a:t>over the 2 year period</a:t>
            </a:r>
          </a:p>
          <a:p>
            <a:pPr lvl="2">
              <a:lnSpc>
                <a:spcPct val="120000"/>
              </a:lnSpc>
            </a:pPr>
            <a:r>
              <a:rPr lang="en-US" sz="1750" dirty="0"/>
              <a:t>All patients with a known diagnosis of MOG+ demyelinating disorder obtained </a:t>
            </a:r>
            <a:r>
              <a:rPr lang="en-US" sz="1750" b="1" dirty="0"/>
              <a:t>age-normal VA (</a:t>
            </a:r>
            <a:r>
              <a:rPr lang="en-US" sz="1750" b="1" dirty="0" err="1"/>
              <a:t>ie</a:t>
            </a:r>
            <a:r>
              <a:rPr lang="en-US" sz="1750" b="1" dirty="0"/>
              <a:t> BCVA 20/30 or better)</a:t>
            </a:r>
            <a:r>
              <a:rPr lang="en-US" sz="1750" dirty="0"/>
              <a:t> at 2 year follow up</a:t>
            </a:r>
          </a:p>
          <a:p>
            <a:pPr marL="0" indent="0">
              <a:lnSpc>
                <a:spcPct val="120000"/>
              </a:lnSpc>
              <a:buNone/>
            </a:pPr>
            <a:r>
              <a:rPr lang="en-US" sz="1750" b="1" dirty="0"/>
              <a:t>MOG-IgG Among Participants in the Pediatric Optic Neuritis Prospective Outcomes Study </a:t>
            </a:r>
            <a:r>
              <a:rPr lang="en-US" sz="1750" dirty="0"/>
              <a:t>(Chen et al.)</a:t>
            </a:r>
          </a:p>
          <a:p>
            <a:pPr lvl="1">
              <a:lnSpc>
                <a:spcPct val="120000"/>
              </a:lnSpc>
            </a:pPr>
            <a:r>
              <a:rPr lang="en-US" sz="1750" dirty="0"/>
              <a:t>MOG IgG positive pediatric patients were more likely to present </a:t>
            </a:r>
            <a:r>
              <a:rPr lang="en-US" sz="1750" b="1" dirty="0">
                <a:solidFill>
                  <a:srgbClr val="C00000"/>
                </a:solidFill>
              </a:rPr>
              <a:t>with bilateral optic neuritis</a:t>
            </a:r>
            <a:r>
              <a:rPr lang="en-US" sz="1750" dirty="0"/>
              <a:t> and </a:t>
            </a:r>
            <a:r>
              <a:rPr lang="en-US" sz="1750" b="1" dirty="0">
                <a:solidFill>
                  <a:srgbClr val="C00000"/>
                </a:solidFill>
              </a:rPr>
              <a:t>severe visual loss</a:t>
            </a:r>
            <a:r>
              <a:rPr lang="en-US" sz="1750" dirty="0"/>
              <a:t>. However, these patients tended to have a substantial</a:t>
            </a:r>
            <a:r>
              <a:rPr lang="en-US" sz="1750" b="1" dirty="0">
                <a:solidFill>
                  <a:srgbClr val="C00000"/>
                </a:solidFill>
              </a:rPr>
              <a:t> recovery of visual acuity</a:t>
            </a:r>
            <a:r>
              <a:rPr lang="en-US" sz="1750" dirty="0"/>
              <a:t> after 6 months of treatment. </a:t>
            </a:r>
          </a:p>
          <a:p>
            <a:pPr lvl="1">
              <a:lnSpc>
                <a:spcPct val="120000"/>
              </a:lnSpc>
            </a:pPr>
            <a:r>
              <a:rPr lang="en-US" sz="1750" dirty="0"/>
              <a:t>A majority of MOG-IgG positive patients were </a:t>
            </a:r>
            <a:r>
              <a:rPr lang="en-US" sz="1750" b="1" dirty="0"/>
              <a:t>male (86%)</a:t>
            </a:r>
          </a:p>
          <a:p>
            <a:pPr lvl="1">
              <a:lnSpc>
                <a:spcPct val="120000"/>
              </a:lnSpc>
            </a:pPr>
            <a:endParaRPr lang="en-US" sz="1750" dirty="0"/>
          </a:p>
          <a:p>
            <a:pPr lvl="1">
              <a:lnSpc>
                <a:spcPct val="120000"/>
              </a:lnSpc>
            </a:pPr>
            <a:endParaRPr lang="en-US" sz="1750" b="1" dirty="0"/>
          </a:p>
        </p:txBody>
      </p:sp>
      <p:pic>
        <p:nvPicPr>
          <p:cNvPr id="5" name="Audio Recording May 15, 2022 at 12:22:13 PM" descr="Audio Recording May 15, 2022 at 12:22:13 PM">
            <a:hlinkClick r:id="" action="ppaction://media"/>
            <a:extLst>
              <a:ext uri="{FF2B5EF4-FFF2-40B4-BE49-F238E27FC236}">
                <a16:creationId xmlns:a16="http://schemas.microsoft.com/office/drawing/2014/main" id="{85207B74-42D9-FA43-A69D-35D6E48CCD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8657" y="5993794"/>
            <a:ext cx="812800" cy="812800"/>
          </a:xfrm>
          <a:prstGeom prst="rect">
            <a:avLst/>
          </a:prstGeom>
        </p:spPr>
      </p:pic>
    </p:spTree>
    <p:extLst>
      <p:ext uri="{BB962C8B-B14F-4D97-AF65-F5344CB8AC3E}">
        <p14:creationId xmlns:p14="http://schemas.microsoft.com/office/powerpoint/2010/main" val="277217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2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72" y="745148"/>
            <a:ext cx="10856656" cy="812801"/>
          </a:xfrm>
        </p:spPr>
        <p:txBody>
          <a:bodyPr>
            <a:noAutofit/>
          </a:bodyPr>
          <a:lstStyle/>
          <a:p>
            <a:pPr algn="ctr"/>
            <a:r>
              <a:rPr lang="en-US" sz="3600" b="1" dirty="0">
                <a:solidFill>
                  <a:srgbClr val="3B5B6F"/>
                </a:solidFill>
                <a:latin typeface="Arial" panose="020B0604020202020204" pitchFamily="34" charset="0"/>
                <a:cs typeface="Arial" panose="020B0604020202020204" pitchFamily="34" charset="0"/>
              </a:rPr>
              <a:t>Conclusion: 11-Year-Old Male with Acute, Bilateral Visual Loss x 3 days</a:t>
            </a:r>
          </a:p>
        </p:txBody>
      </p:sp>
      <p:sp>
        <p:nvSpPr>
          <p:cNvPr id="12" name="Rectangle 3">
            <a:extLst>
              <a:ext uri="{FF2B5EF4-FFF2-40B4-BE49-F238E27FC236}">
                <a16:creationId xmlns:a16="http://schemas.microsoft.com/office/drawing/2014/main" id="{EEB1BF9C-74F4-BC46-9428-0823CC5FF1C0}"/>
              </a:ext>
            </a:extLst>
          </p:cNvPr>
          <p:cNvSpPr>
            <a:spLocks noGrp="1" noChangeArrowheads="1"/>
          </p:cNvSpPr>
          <p:nvPr>
            <p:ph idx="1"/>
          </p:nvPr>
        </p:nvSpPr>
        <p:spPr>
          <a:xfrm>
            <a:off x="1094087" y="1842655"/>
            <a:ext cx="10003825" cy="4131652"/>
          </a:xfrm>
        </p:spPr>
        <p:txBody>
          <a:bodyPr>
            <a:noAutofit/>
          </a:bodyPr>
          <a:lstStyle/>
          <a:p>
            <a:r>
              <a:rPr lang="en-US" altLang="en-US" sz="3000" dirty="0">
                <a:latin typeface="Arial" panose="020B0604020202020204" pitchFamily="34" charset="0"/>
                <a:cs typeface="Arial" panose="020B0604020202020204" pitchFamily="34" charset="0"/>
              </a:rPr>
              <a:t>MOG optic neuritis should be considered in the differential for a patient with optic neuritis (unilateral or bilateral), especially if the presenting symptoms include pain with EOMs, optic disc swelling with peripapillary hemorrhages, and nerve enhancement which spares the optic chiasm on MRI</a:t>
            </a:r>
          </a:p>
          <a:p>
            <a:r>
              <a:rPr lang="en-US" altLang="en-US" sz="3000" dirty="0">
                <a:latin typeface="Arial" panose="020B0604020202020204" pitchFamily="34" charset="0"/>
                <a:cs typeface="Arial" panose="020B0604020202020204" pitchFamily="34" charset="0"/>
              </a:rPr>
              <a:t>Treatment consists of a combination of steroids +/- PLEX or IVIG, or PLEX followed by IVIG, in cases of severe visual loss  </a:t>
            </a:r>
          </a:p>
        </p:txBody>
      </p:sp>
      <p:pic>
        <p:nvPicPr>
          <p:cNvPr id="4" name="Audio Recording May 17, 2022 at 9:24:26 PM" descr="Audio Recording May 17, 2022 at 9:24:26 PM">
            <a:hlinkClick r:id="" action="ppaction://media"/>
            <a:extLst>
              <a:ext uri="{FF2B5EF4-FFF2-40B4-BE49-F238E27FC236}">
                <a16:creationId xmlns:a16="http://schemas.microsoft.com/office/drawing/2014/main" id="{FBFF3363-4DF5-6F45-8633-4F5ECBC34E3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18863" y="5974307"/>
            <a:ext cx="812800" cy="812800"/>
          </a:xfrm>
          <a:prstGeom prst="rect">
            <a:avLst/>
          </a:prstGeom>
        </p:spPr>
      </p:pic>
    </p:spTree>
    <p:extLst>
      <p:ext uri="{BB962C8B-B14F-4D97-AF65-F5344CB8AC3E}">
        <p14:creationId xmlns:p14="http://schemas.microsoft.com/office/powerpoint/2010/main" val="3105986382"/>
      </p:ext>
    </p:extLst>
  </p:cSld>
  <p:clrMapOvr>
    <a:masterClrMapping/>
  </p:clrMapOvr>
  <mc:AlternateContent xmlns:mc="http://schemas.openxmlformats.org/markup-compatibility/2006" xmlns:p14="http://schemas.microsoft.com/office/powerpoint/2010/main">
    <mc:Choice Requires="p14">
      <p:transition spd="slow" p14:dur="2000" advTm="45692"/>
    </mc:Choice>
    <mc:Fallback xmlns="">
      <p:transition spd="slow" advTm="45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D754-C330-3E4A-9554-9BEF23B322CC}"/>
              </a:ext>
            </a:extLst>
          </p:cNvPr>
          <p:cNvSpPr>
            <a:spLocks noGrp="1"/>
          </p:cNvSpPr>
          <p:nvPr>
            <p:ph type="title"/>
          </p:nvPr>
        </p:nvSpPr>
        <p:spPr/>
        <p:txBody>
          <a:bodyPr/>
          <a:lstStyle/>
          <a:p>
            <a:pPr algn="ctr"/>
            <a:r>
              <a:rPr lang="en-US" dirty="0">
                <a:solidFill>
                  <a:srgbClr val="3B5B6F"/>
                </a:solidFill>
              </a:rPr>
              <a:t>References</a:t>
            </a:r>
            <a:endParaRPr lang="en-US" dirty="0"/>
          </a:p>
        </p:txBody>
      </p:sp>
      <p:sp>
        <p:nvSpPr>
          <p:cNvPr id="3" name="Content Placeholder 2">
            <a:extLst>
              <a:ext uri="{FF2B5EF4-FFF2-40B4-BE49-F238E27FC236}">
                <a16:creationId xmlns:a16="http://schemas.microsoft.com/office/drawing/2014/main" id="{807939E1-1D74-F24E-846F-823D713F73AD}"/>
              </a:ext>
            </a:extLst>
          </p:cNvPr>
          <p:cNvSpPr>
            <a:spLocks noGrp="1"/>
          </p:cNvSpPr>
          <p:nvPr>
            <p:ph idx="1"/>
          </p:nvPr>
        </p:nvSpPr>
        <p:spPr>
          <a:xfrm>
            <a:off x="723900" y="1390029"/>
            <a:ext cx="10744200" cy="3820766"/>
          </a:xfrm>
        </p:spPr>
        <p:txBody>
          <a:bodyPr>
            <a:noAutofit/>
          </a:bodyPr>
          <a:lstStyle/>
          <a:p>
            <a:pPr marL="342900" indent="-342900">
              <a:buFont typeface="+mj-lt"/>
              <a:buAutoNum type="arabicPeriod"/>
            </a:pPr>
            <a:r>
              <a:rPr lang="en-US" sz="950" dirty="0" err="1"/>
              <a:t>Biotti</a:t>
            </a:r>
            <a:r>
              <a:rPr lang="en-US" sz="950" dirty="0"/>
              <a:t> D, Bonneville F, </a:t>
            </a:r>
            <a:r>
              <a:rPr lang="en-US" sz="950" dirty="0" err="1"/>
              <a:t>Tournaire</a:t>
            </a:r>
            <a:r>
              <a:rPr lang="en-US" sz="950" dirty="0"/>
              <a:t> E, </a:t>
            </a:r>
            <a:r>
              <a:rPr lang="en-US" sz="950" dirty="0" err="1"/>
              <a:t>Ayrignac</a:t>
            </a:r>
            <a:r>
              <a:rPr lang="en-US" sz="950" dirty="0"/>
              <a:t> X, </a:t>
            </a:r>
            <a:r>
              <a:rPr lang="en-US" sz="950" dirty="0" err="1"/>
              <a:t>Carra</a:t>
            </a:r>
            <a:r>
              <a:rPr lang="en-US" sz="950" dirty="0"/>
              <a:t> </a:t>
            </a:r>
            <a:r>
              <a:rPr lang="en-US" sz="950" dirty="0" err="1"/>
              <a:t>Dalliere</a:t>
            </a:r>
            <a:r>
              <a:rPr lang="en-US" sz="950" dirty="0"/>
              <a:t> C, </a:t>
            </a:r>
            <a:r>
              <a:rPr lang="en-US" sz="950" dirty="0" err="1"/>
              <a:t>Mahieu</a:t>
            </a:r>
            <a:r>
              <a:rPr lang="en-US" sz="950" dirty="0"/>
              <a:t> L...et al. Optic neuritis in patients with anti-MOG antibodies spectrum disorder: MRI and clinical features from a large multicentric cohort in France. Journal of Neurology 2017; 264: 2173-2175.</a:t>
            </a:r>
          </a:p>
          <a:p>
            <a:pPr marL="342900" indent="-342900">
              <a:buFont typeface="+mj-lt"/>
              <a:buAutoNum type="arabicPeriod"/>
            </a:pPr>
            <a:r>
              <a:rPr lang="en-US" sz="950" dirty="0"/>
              <a:t>Chen JJ, Flanagan EP, </a:t>
            </a:r>
            <a:r>
              <a:rPr lang="en-US" sz="950" dirty="0" err="1"/>
              <a:t>Jitprapaikulsan</a:t>
            </a:r>
            <a:r>
              <a:rPr lang="en-US" sz="950" dirty="0"/>
              <a:t> J, Lopez-</a:t>
            </a:r>
            <a:r>
              <a:rPr lang="en-US" sz="950" dirty="0" err="1"/>
              <a:t>Chiriboga</a:t>
            </a:r>
            <a:r>
              <a:rPr lang="en-US" sz="950" dirty="0"/>
              <a:t> ASS, Fryer JP, Leavitt JA...et al. Myelin oligodendrocyte glycoprotein antibody-positive optic neuritis: clinical characteristics, radiologic clues, and outcome. American Journal of Ophthalmology 2018; 195: 8-15. </a:t>
            </a:r>
          </a:p>
          <a:p>
            <a:pPr marL="342900" indent="-342900">
              <a:buFont typeface="+mj-lt"/>
              <a:buAutoNum type="arabicPeriod"/>
            </a:pPr>
            <a:r>
              <a:rPr lang="en-US" sz="950" dirty="0"/>
              <a:t>Chen JJ, Flanagan EP, Bhatti TM, </a:t>
            </a:r>
            <a:r>
              <a:rPr lang="en-US" sz="950" dirty="0" err="1"/>
              <a:t>Jitprapaikulsan</a:t>
            </a:r>
            <a:r>
              <a:rPr lang="en-US" sz="950" dirty="0"/>
              <a:t> J, Dubey D, Lopez </a:t>
            </a:r>
            <a:r>
              <a:rPr lang="en-US" sz="950" dirty="0" err="1"/>
              <a:t>Chiriboga</a:t>
            </a:r>
            <a:r>
              <a:rPr lang="en-US" sz="950" dirty="0"/>
              <a:t> AS…et al. Steroid-sparing maintenance immunotherapy for MOG-IgG associated disorder. Journal of Neurology 2020; 95: e111-e120. </a:t>
            </a:r>
          </a:p>
          <a:p>
            <a:pPr marL="342900" indent="-342900">
              <a:buFont typeface="+mj-lt"/>
              <a:buAutoNum type="arabicPeriod"/>
            </a:pPr>
            <a:r>
              <a:rPr lang="en-US" sz="950" dirty="0"/>
              <a:t>Chen JJ, </a:t>
            </a:r>
            <a:r>
              <a:rPr lang="en-US" sz="950" dirty="0" err="1"/>
              <a:t>Pineles</a:t>
            </a:r>
            <a:r>
              <a:rPr lang="en-US" sz="950" dirty="0"/>
              <a:t> SL, </a:t>
            </a:r>
            <a:r>
              <a:rPr lang="en-US" sz="950" dirty="0" err="1"/>
              <a:t>Repka</a:t>
            </a:r>
            <a:r>
              <a:rPr lang="en-US" sz="950" dirty="0"/>
              <a:t> MX, </a:t>
            </a:r>
            <a:r>
              <a:rPr lang="en-US" sz="950" dirty="0" err="1"/>
              <a:t>Pittock</a:t>
            </a:r>
            <a:r>
              <a:rPr lang="en-US" sz="950" dirty="0"/>
              <a:t> SJ, Henderson RJ, Liu GT. MOG-IgG among participants in the pediatric optic neuritis prospective outcomes study. JAMA Ophthalmology 2021; 139 (5): 583-585. </a:t>
            </a:r>
          </a:p>
          <a:p>
            <a:pPr marL="342900" indent="-342900">
              <a:buFont typeface="+mj-lt"/>
              <a:buAutoNum type="arabicPeriod"/>
            </a:pPr>
            <a:r>
              <a:rPr lang="en-US" sz="950" dirty="0"/>
              <a:t>Garg A, Margolin E, </a:t>
            </a:r>
            <a:r>
              <a:rPr lang="en-US" sz="950" dirty="0" err="1"/>
              <a:t>Micieli</a:t>
            </a:r>
            <a:r>
              <a:rPr lang="en-US" sz="950" dirty="0"/>
              <a:t> JA. Myelin oligodendrocyte glycoprotein antibody-associated optic </a:t>
            </a:r>
            <a:r>
              <a:rPr lang="en-US" sz="950" dirty="0" err="1"/>
              <a:t>neurtitis</a:t>
            </a:r>
            <a:r>
              <a:rPr lang="en-US" sz="950" dirty="0"/>
              <a:t> in Canada. The Canadian Journal of Neurological Sciences 2020; 48: 321-326.</a:t>
            </a:r>
          </a:p>
          <a:p>
            <a:pPr marL="342900" indent="-342900">
              <a:buFont typeface="+mj-lt"/>
              <a:buAutoNum type="arabicPeriod"/>
            </a:pPr>
            <a:r>
              <a:rPr lang="en-US" sz="950" dirty="0" err="1"/>
              <a:t>Jitprapaikulsan</a:t>
            </a:r>
            <a:r>
              <a:rPr lang="en-US" sz="950" dirty="0"/>
              <a:t> J, Chen JJ, Flanagan EP, Tobin WO, Fryer JP, </a:t>
            </a:r>
            <a:r>
              <a:rPr lang="en-US" sz="950" dirty="0" err="1"/>
              <a:t>Weinshenker</a:t>
            </a:r>
            <a:r>
              <a:rPr lang="en-US" sz="950" dirty="0"/>
              <a:t> BG...et al. Aquaporin-4 and myelin oligodendrocyte glycoprotein autoantibody status predict outcome of recurrent optic neuritis. Ophthalmology 2018; 125 (10): 1628-1637. </a:t>
            </a:r>
          </a:p>
          <a:p>
            <a:pPr marL="342900" indent="-342900">
              <a:buFont typeface="+mj-lt"/>
              <a:buAutoNum type="arabicPeriod"/>
            </a:pPr>
            <a:r>
              <a:rPr lang="en-US" sz="950" dirty="0"/>
              <a:t>Kim SM, Kim SJ, Lee HJ, Kuroda H, Palace J, </a:t>
            </a:r>
            <a:r>
              <a:rPr lang="en-US" sz="950" dirty="0" err="1"/>
              <a:t>Fujihara</a:t>
            </a:r>
            <a:r>
              <a:rPr lang="en-US" sz="950" dirty="0"/>
              <a:t> K. Differential diagnosis of neuromyelitis </a:t>
            </a:r>
            <a:r>
              <a:rPr lang="en-US" sz="950" dirty="0" err="1"/>
              <a:t>optica</a:t>
            </a:r>
            <a:r>
              <a:rPr lang="en-US" sz="950" dirty="0"/>
              <a:t> spectrum disorders. Therapeutic Advances in Neurological Disorders 2017; 1-25.</a:t>
            </a:r>
          </a:p>
          <a:p>
            <a:pPr marL="342900" indent="-342900">
              <a:buFont typeface="+mj-lt"/>
              <a:buAutoNum type="arabicPeriod"/>
            </a:pPr>
            <a:r>
              <a:rPr lang="en-US" sz="950" dirty="0" err="1"/>
              <a:t>Kezuka</a:t>
            </a:r>
            <a:r>
              <a:rPr lang="en-US" sz="950" dirty="0"/>
              <a:t> T, Ishikawa H. Diagnosis and treatment of anti-myelin oligodendrocyte glycoprotein antibody positive optic neuritis. Japanese Journal of Ophthalmology 2018; 62: 101-108. </a:t>
            </a:r>
          </a:p>
          <a:p>
            <a:pPr marL="342900" indent="-342900">
              <a:buFont typeface="+mj-lt"/>
              <a:buAutoNum type="arabicPeriod"/>
            </a:pPr>
            <a:r>
              <a:rPr lang="en-US" sz="950" dirty="0" err="1"/>
              <a:t>Pineles</a:t>
            </a:r>
            <a:r>
              <a:rPr lang="en-US" sz="950" dirty="0"/>
              <a:t> SL, Henderson RJ, </a:t>
            </a:r>
            <a:r>
              <a:rPr lang="en-US" sz="950" dirty="0" err="1"/>
              <a:t>Repka</a:t>
            </a:r>
            <a:r>
              <a:rPr lang="en-US" sz="950" dirty="0"/>
              <a:t> MX, </a:t>
            </a:r>
            <a:r>
              <a:rPr lang="en-US" sz="950" dirty="0" err="1"/>
              <a:t>Heidary</a:t>
            </a:r>
            <a:r>
              <a:rPr lang="en-US" sz="950" dirty="0"/>
              <a:t> G, Liu GT, Waldman AT, Borchert MS...et al. The pediatric optic neuritis prospective outcomes study- two year results. Ophthalmology</a:t>
            </a:r>
            <a:r>
              <a:rPr lang="en-US" sz="950" i="1" dirty="0"/>
              <a:t> </a:t>
            </a:r>
            <a:r>
              <a:rPr lang="en-US" sz="950" dirty="0"/>
              <a:t>2022; Status: in press.  </a:t>
            </a:r>
          </a:p>
          <a:p>
            <a:pPr marL="342900" indent="-342900">
              <a:buFont typeface="+mj-lt"/>
              <a:buAutoNum type="arabicPeriod"/>
            </a:pPr>
            <a:r>
              <a:rPr lang="en-US" sz="950" dirty="0"/>
              <a:t>Ramanathan S, Mohammad S, </a:t>
            </a:r>
            <a:r>
              <a:rPr lang="en-US" sz="950" dirty="0" err="1"/>
              <a:t>Tantsis</a:t>
            </a:r>
            <a:r>
              <a:rPr lang="en-US" sz="950" dirty="0"/>
              <a:t> E, Nguyen TK, </a:t>
            </a:r>
            <a:r>
              <a:rPr lang="en-US" sz="950" dirty="0" err="1"/>
              <a:t>Meheb</a:t>
            </a:r>
            <a:r>
              <a:rPr lang="en-US" sz="950" dirty="0"/>
              <a:t> V, Fung VSC...et al. Clinical course, therapeutic responses and outcomes in relapsing MOG antibody associated demyelination. BMJ Journal of Neurology, Neurosurgery, and Psychiatry 2018; 89: 127-137.</a:t>
            </a:r>
          </a:p>
          <a:p>
            <a:pPr marL="342900" indent="-342900">
              <a:buFont typeface="+mj-lt"/>
              <a:buAutoNum type="arabicPeriod"/>
            </a:pPr>
            <a:r>
              <a:rPr lang="en-US" sz="950" dirty="0"/>
              <a:t>Ramanathan S, Prelog K, Barnes EH, </a:t>
            </a:r>
            <a:r>
              <a:rPr lang="en-US" sz="950" dirty="0" err="1"/>
              <a:t>Tantsis</a:t>
            </a:r>
            <a:r>
              <a:rPr lang="en-US" sz="950" dirty="0"/>
              <a:t> EM, </a:t>
            </a:r>
            <a:r>
              <a:rPr lang="en-US" sz="950" dirty="0" err="1"/>
              <a:t>Reddel</a:t>
            </a:r>
            <a:r>
              <a:rPr lang="en-US" sz="950" dirty="0"/>
              <a:t> SW, Henderson APD...et al. Radiological differentiation of optic neuritis with myelin oligodendrocyte glycoprotein antibodies, aquaporin-4 antibodies, and multiple sclerosis. Multiple Sclerosis Journal 2015; 22(4): 470-482.</a:t>
            </a:r>
          </a:p>
          <a:p>
            <a:pPr marL="342900" indent="-342900">
              <a:buFont typeface="+mj-lt"/>
              <a:buAutoNum type="arabicPeriod"/>
            </a:pPr>
            <a:r>
              <a:rPr lang="en-US" sz="950" dirty="0" err="1"/>
              <a:t>Tajfirouz</a:t>
            </a:r>
            <a:r>
              <a:rPr lang="en-US" sz="950" dirty="0"/>
              <a:t> DA, Bhatti MT, Chen JJ. Clinical characteristics and treatment of MOG-IgG associated optic neuritis. Current Neurology and Neuroscience Reports 2019; 19:100.</a:t>
            </a:r>
          </a:p>
          <a:p>
            <a:pPr marL="342900" indent="-342900">
              <a:buFont typeface="+mj-lt"/>
              <a:buAutoNum type="arabicPeriod"/>
            </a:pPr>
            <a:r>
              <a:rPr lang="en-US" sz="950" dirty="0" err="1"/>
              <a:t>Vicini</a:t>
            </a:r>
            <a:r>
              <a:rPr lang="en-US" sz="950" dirty="0"/>
              <a:t> R, </a:t>
            </a:r>
            <a:r>
              <a:rPr lang="en-US" sz="950" dirty="0" err="1"/>
              <a:t>Brügger</a:t>
            </a:r>
            <a:r>
              <a:rPr lang="en-US" sz="950" dirty="0"/>
              <a:t> D, </a:t>
            </a:r>
            <a:r>
              <a:rPr lang="en-US" sz="950" dirty="0" err="1"/>
              <a:t>Abegg</a:t>
            </a:r>
            <a:r>
              <a:rPr lang="en-US" sz="950" dirty="0"/>
              <a:t> M, </a:t>
            </a:r>
            <a:r>
              <a:rPr lang="en-US" sz="950" dirty="0" err="1"/>
              <a:t>Salmen</a:t>
            </a:r>
            <a:r>
              <a:rPr lang="en-US" sz="950" dirty="0"/>
              <a:t> A, </a:t>
            </a:r>
            <a:r>
              <a:rPr lang="en-US" sz="950" dirty="0" err="1"/>
              <a:t>Grabe</a:t>
            </a:r>
            <a:r>
              <a:rPr lang="en-US" sz="950" dirty="0"/>
              <a:t> HM. Differences in morphology and visual function of myelin oligodendrocyte glycoprotein antibody and multiple sclerosis associated optic neuritis. Journal of Neurology 2021; 268: 276-284.</a:t>
            </a:r>
          </a:p>
        </p:txBody>
      </p:sp>
    </p:spTree>
    <p:extLst>
      <p:ext uri="{BB962C8B-B14F-4D97-AF65-F5344CB8AC3E}">
        <p14:creationId xmlns:p14="http://schemas.microsoft.com/office/powerpoint/2010/main" val="3201811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08C521-8D56-4252-BC91-19ACAA31AF1C}">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F49963E-5A81-41B1-A0FD-13DBD1CF70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B87B42-F563-442D-B5EF-5467A068F2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41560</TotalTime>
  <Words>2381</Words>
  <Application>Microsoft Macintosh PowerPoint</Application>
  <PresentationFormat>Widescreen</PresentationFormat>
  <Paragraphs>277</Paragraphs>
  <Slides>35</Slides>
  <Notes>34</Notes>
  <HiddenSlides>0</HiddenSlides>
  <MMClips>34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Arial Black</vt:lpstr>
      <vt:lpstr>Calibri</vt:lpstr>
      <vt:lpstr>Calibri Light</vt:lpstr>
      <vt:lpstr>Office Theme</vt:lpstr>
      <vt:lpstr>Acute, Bilateral Visual Loss in a Pediatric Patient </vt:lpstr>
      <vt:lpstr>11-Year-Old Male with Acute, Bilateral Visual Loss x 3 days</vt:lpstr>
      <vt:lpstr>11-Year-Old Male with Acute, Bilateral Visual Loss x 3 days</vt:lpstr>
      <vt:lpstr>11-Year-Old Male with Acute, Bilateral Visual Loss x 3 days</vt:lpstr>
      <vt:lpstr>11-Year-Old Male with Acute, Bilateral Visual Loss x 3 days</vt:lpstr>
      <vt:lpstr>Fundus Photos on Day 7</vt:lpstr>
      <vt:lpstr> Differential Diagnosis</vt:lpstr>
      <vt:lpstr>MRI: T2 without contrast</vt:lpstr>
      <vt:lpstr>PowerPoint Presentation</vt:lpstr>
      <vt:lpstr>Assessment and Plan</vt:lpstr>
      <vt:lpstr>Why start IVIG?</vt:lpstr>
      <vt:lpstr>Day 3: Optical Coherence Tomography (OCT)</vt:lpstr>
      <vt:lpstr>PowerPoint Presentation</vt:lpstr>
      <vt:lpstr>PowerPoint Presentation</vt:lpstr>
      <vt:lpstr>PowerPoint Presentation</vt:lpstr>
      <vt:lpstr>Day 8: Assessment/Plan</vt:lpstr>
      <vt:lpstr>PowerPoint Presentation</vt:lpstr>
      <vt:lpstr>Day 8: Humphrey Visual Field</vt:lpstr>
      <vt:lpstr>Day 15: Humphrey Visual Field</vt:lpstr>
      <vt:lpstr>PowerPoint Presentation</vt:lpstr>
      <vt:lpstr>PowerPoint Presentation</vt:lpstr>
      <vt:lpstr>1 Month Later: OCT Nerve</vt:lpstr>
      <vt:lpstr>1 Month Later: OCT Nerve</vt:lpstr>
      <vt:lpstr>1 month later: Humphrey Visual Field</vt:lpstr>
      <vt:lpstr>6 months later: Humphrey Visual Field</vt:lpstr>
      <vt:lpstr> Myelin Oligodendrocyte Glycoprotein (MOG) Optic Neuritis: Background, Epidemiology, and Characteristics </vt:lpstr>
      <vt:lpstr> Peripapillary and Paramacular Hemorrhages in MOG </vt:lpstr>
      <vt:lpstr> MOG Optic Neuritis: Radiographic and Diagnostic Findings </vt:lpstr>
      <vt:lpstr> Orbital Inflammation in MOG Optic Neuritis </vt:lpstr>
      <vt:lpstr> Enhancement of the Optic Nerve Sheath in MOG Optic Neuritis </vt:lpstr>
      <vt:lpstr> MOG Optic Neuritis: Treatment and Prognosis </vt:lpstr>
      <vt:lpstr> MOG Optic Neuritis: Treatment and Prognosis </vt:lpstr>
      <vt:lpstr> MOG+ Pediatric Optic Neuritis </vt:lpstr>
      <vt:lpstr>Conclusion: 11-Year-Old Male with Acute, Bilateral Visual Loss x 3 days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Elizabeth Roll</cp:lastModifiedBy>
  <cp:revision>117</cp:revision>
  <dcterms:created xsi:type="dcterms:W3CDTF">2020-07-23T19:54:38Z</dcterms:created>
  <dcterms:modified xsi:type="dcterms:W3CDTF">2022-06-04T15:49:14Z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