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456" r:id="rId5"/>
    <p:sldId id="452" r:id="rId6"/>
    <p:sldId id="447" r:id="rId7"/>
    <p:sldId id="424" r:id="rId8"/>
    <p:sldId id="448" r:id="rId9"/>
    <p:sldId id="453" r:id="rId10"/>
    <p:sldId id="444" r:id="rId11"/>
    <p:sldId id="445" r:id="rId12"/>
    <p:sldId id="410" r:id="rId13"/>
    <p:sldId id="442" r:id="rId14"/>
    <p:sldId id="451" r:id="rId15"/>
    <p:sldId id="450" r:id="rId16"/>
    <p:sldId id="455" r:id="rId17"/>
    <p:sldId id="449" r:id="rId18"/>
    <p:sldId id="28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5B6F"/>
    <a:srgbClr val="4B748B"/>
    <a:srgbClr val="55829B"/>
    <a:srgbClr val="1F939A"/>
    <a:srgbClr val="0F2B4E"/>
    <a:srgbClr val="62B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EF49C7-59FD-43B8-BAE6-E6B446E35CF5}" v="14" dt="2022-01-23T20:18:30.5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86385" autoAdjust="0"/>
  </p:normalViewPr>
  <p:slideViewPr>
    <p:cSldViewPr snapToGrid="0" snapToObjects="1">
      <p:cViewPr varScale="1">
        <p:scale>
          <a:sx n="98" d="100"/>
          <a:sy n="98" d="100"/>
        </p:scale>
        <p:origin x="108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89D0D-C076-4221-B6CE-F6D177721025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17EC-4D04-40A7-B3A0-ABAA5973F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0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5CFF4-E657-4DE9-B77B-A6A458F2A3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87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you want to show an example of a FA with poor perfusion and an OCT in BRAO? (not from this case)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627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you want to have a slide asking about differential dx here, omitting final answer, but including entities such as Cogan’s?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13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5CFF4-E657-4DE9-B77B-A6A458F2A3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70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A5CFF4-E657-4DE9-B77B-A6A458F2A3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589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you want to show an example of a snowball lesion (I am sure we could get this from a member of NANOS if you do not have)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94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Cogan’s can present with BRAO and hearing loss, might be good to have </a:t>
            </a:r>
            <a:r>
              <a:rPr lang="en-US"/>
              <a:t>a slide that </a:t>
            </a:r>
            <a:r>
              <a:rPr lang="en-US" dirty="0"/>
              <a:t>differentiates two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4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50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1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173C27-88C1-4338-AFFF-E0C863F56581}"/>
              </a:ext>
            </a:extLst>
          </p:cNvPr>
          <p:cNvSpPr txBox="1"/>
          <p:nvPr/>
        </p:nvSpPr>
        <p:spPr>
          <a:xfrm>
            <a:off x="2534115" y="3423844"/>
            <a:ext cx="791457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Francisco Sanchez, MD, M. Tariq Bhatti, MD, John J Chen, MD, PhD</a:t>
            </a:r>
          </a:p>
          <a:p>
            <a:r>
              <a:rPr lang="en-US" sz="2200" dirty="0"/>
              <a:t>Neuro-ophthalmology Department</a:t>
            </a:r>
          </a:p>
          <a:p>
            <a:r>
              <a:rPr lang="en-US" sz="2200" dirty="0"/>
              <a:t>Mayo Clinic, Rochester, MN</a:t>
            </a:r>
          </a:p>
          <a:p>
            <a:endParaRPr lang="en-US" sz="2200" dirty="0"/>
          </a:p>
          <a:p>
            <a:r>
              <a:rPr lang="en-US" sz="2200" dirty="0"/>
              <a:t>Neuro-ophthalmology UPFRONT cases series</a:t>
            </a:r>
          </a:p>
          <a:p>
            <a:r>
              <a:rPr lang="en-US" sz="2200" dirty="0"/>
              <a:t>May, 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5C8B39-52F7-4ECF-9EEA-62C94E53A1FC}"/>
              </a:ext>
            </a:extLst>
          </p:cNvPr>
          <p:cNvSpPr txBox="1"/>
          <p:nvPr/>
        </p:nvSpPr>
        <p:spPr>
          <a:xfrm>
            <a:off x="1924979" y="1326324"/>
            <a:ext cx="79145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Recurrent branch retinal artery occlusions</a:t>
            </a:r>
            <a:endParaRPr lang="en-US" sz="4000" dirty="0"/>
          </a:p>
        </p:txBody>
      </p:sp>
      <p:pic>
        <p:nvPicPr>
          <p:cNvPr id="2" name="Slide 1 narration">
            <a:hlinkClick r:id="" action="ppaction://media"/>
            <a:extLst>
              <a:ext uri="{FF2B5EF4-FFF2-40B4-BE49-F238E27FC236}">
                <a16:creationId xmlns:a16="http://schemas.microsoft.com/office/drawing/2014/main" id="{E73F6A01-C2D4-4406-8808-1A7F84D01A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B3F285-C4CA-47F2-9928-4641F216A8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9514" y="0"/>
            <a:ext cx="5492972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16"/>
    </mc:Choice>
    <mc:Fallback xmlns="">
      <p:transition spd="slow" advTm="13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9804"/>
            <a:ext cx="10515600" cy="1073382"/>
          </a:xfrm>
        </p:spPr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D6FA7C-BE74-42AA-8D01-3032274FAA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2041" y="1346122"/>
            <a:ext cx="10747917" cy="4351338"/>
          </a:xfrm>
        </p:spPr>
        <p:txBody>
          <a:bodyPr>
            <a:normAutofit/>
          </a:bodyPr>
          <a:lstStyle/>
          <a:p>
            <a:r>
              <a:rPr lang="en-US" dirty="0"/>
              <a:t>27 </a:t>
            </a:r>
            <a:r>
              <a:rPr lang="en-US" dirty="0" err="1"/>
              <a:t>yo</a:t>
            </a:r>
            <a:r>
              <a:rPr lang="en-US" dirty="0"/>
              <a:t> male presents with left eye vision loss and was found to have a superior arcuate scotoma from a branch retinal artery occlusion (BRAO) by an outside provider.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E26F6035-7748-4308-B428-819AB1A014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516" y="2811215"/>
            <a:ext cx="3636477" cy="3659017"/>
          </a:xfrm>
          <a:prstGeom prst="rect">
            <a:avLst/>
          </a:prstGeom>
        </p:spPr>
      </p:pic>
      <p:pic>
        <p:nvPicPr>
          <p:cNvPr id="5" name="Picture 4" descr="A close-up of a person's eye&#10;&#10;Description automatically generated with medium confidence">
            <a:extLst>
              <a:ext uri="{FF2B5EF4-FFF2-40B4-BE49-F238E27FC236}">
                <a16:creationId xmlns:a16="http://schemas.microsoft.com/office/drawing/2014/main" id="{0FABE88B-FCFE-4C8B-9ABB-C080DECA84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8955" y="2819399"/>
            <a:ext cx="3636477" cy="3659017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D3F69C3-F74B-46ED-8F3E-3E41B8BE5C28}"/>
              </a:ext>
            </a:extLst>
          </p:cNvPr>
          <p:cNvCxnSpPr/>
          <p:nvPr/>
        </p:nvCxnSpPr>
        <p:spPr>
          <a:xfrm>
            <a:off x="5531005" y="5542156"/>
            <a:ext cx="3055434" cy="0"/>
          </a:xfrm>
          <a:prstGeom prst="straightConnector1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DF902B6-5978-4DE2-ACC4-0815A3E0D4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3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503"/>
    </mc:Choice>
    <mc:Fallback xmlns="">
      <p:transition spd="slow" advTm="265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B2008-BE99-4ACF-A132-174A51BB5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7072"/>
            <a:ext cx="10515600" cy="113544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What is the workup of a BRAO?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E15FD-9AAF-46C9-821E-1011913702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9686" y="1501121"/>
            <a:ext cx="5730115" cy="4486275"/>
          </a:xfrm>
        </p:spPr>
        <p:txBody>
          <a:bodyPr>
            <a:normAutofit fontScale="55000" lnSpcReduction="20000"/>
          </a:bodyPr>
          <a:lstStyle/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sz="3300" b="1" dirty="0"/>
              <a:t>BRAO is a stroke equivalent</a:t>
            </a:r>
          </a:p>
          <a:p>
            <a:pPr lvl="1" indent="0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If acute, this requires urgent evaluation for a thromboembolic cause</a:t>
            </a:r>
          </a:p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sz="3300" b="1" dirty="0"/>
              <a:t>Embolic workup</a:t>
            </a:r>
          </a:p>
          <a:p>
            <a:pPr lvl="1" indent="0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Carotid imaging (ultrasound, CT angiogram or MR angiogram)</a:t>
            </a:r>
          </a:p>
          <a:p>
            <a:pPr lvl="1" indent="0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Echocardiogram (preferred transesophageal but transthoracic if not availability or contraindicated)</a:t>
            </a:r>
          </a:p>
          <a:p>
            <a:pPr lvl="1" indent="0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48-hour Holter monitoring</a:t>
            </a:r>
          </a:p>
          <a:p>
            <a:pPr lvl="1" indent="0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+/- MRI/MRA Brain with and without contrast </a:t>
            </a:r>
          </a:p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sz="3300" b="1" dirty="0"/>
              <a:t>Ophthalmologic Diagnostic Procedures</a:t>
            </a:r>
          </a:p>
          <a:p>
            <a:pPr lvl="1" indent="0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FA: Perfusion of the retinal arteries may be visualized using fluorescein angiography</a:t>
            </a:r>
          </a:p>
          <a:p>
            <a:pPr lvl="1" indent="0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SD-OCT (Spectral domain optic coherence tomography): In acute phase, the scan through the affected area in BRAO shows thickening and increased inner retinal reflectivity and in late phase inner retinal thinning ensues</a:t>
            </a:r>
          </a:p>
        </p:txBody>
      </p:sp>
      <p:pic>
        <p:nvPicPr>
          <p:cNvPr id="5" name="Picture 4" descr="A close-up of a human brain&#10;&#10;Description automatically generated with low confidence">
            <a:extLst>
              <a:ext uri="{FF2B5EF4-FFF2-40B4-BE49-F238E27FC236}">
                <a16:creationId xmlns:a16="http://schemas.microsoft.com/office/drawing/2014/main" id="{05D291C8-206E-41BF-B478-B2E8DB34CF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4432" y="3154983"/>
            <a:ext cx="3420851" cy="2966225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3E2B37BE-4E7B-420E-8287-50D5504E10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V="1">
            <a:off x="6019800" y="1817138"/>
            <a:ext cx="5730115" cy="9895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9298C3-9268-4650-8C72-0907A0F534AD}"/>
              </a:ext>
            </a:extLst>
          </p:cNvPr>
          <p:cNvSpPr txBox="1"/>
          <p:nvPr/>
        </p:nvSpPr>
        <p:spPr>
          <a:xfrm>
            <a:off x="5954751" y="6303966"/>
            <a:ext cx="6099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Images taken from another patient with embolic BRAO and do not represent this case’s patient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F30628-8C62-436E-83FB-09BD791FB258}"/>
              </a:ext>
            </a:extLst>
          </p:cNvPr>
          <p:cNvSpPr txBox="1"/>
          <p:nvPr/>
        </p:nvSpPr>
        <p:spPr>
          <a:xfrm>
            <a:off x="410586" y="450949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3F7D42-EB45-4EA5-AEA1-EFF227078463}"/>
              </a:ext>
            </a:extLst>
          </p:cNvPr>
          <p:cNvSpPr txBox="1"/>
          <p:nvPr/>
        </p:nvSpPr>
        <p:spPr>
          <a:xfrm>
            <a:off x="2046098" y="168451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*</a:t>
            </a:r>
          </a:p>
        </p:txBody>
      </p:sp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DAD544E-79C4-4631-942D-472D803B30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29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173"/>
    </mc:Choice>
    <mc:Fallback xmlns="">
      <p:transition spd="slow" advTm="761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7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800E-0394-4CAD-AE86-CAA8EA4E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368" y="133812"/>
            <a:ext cx="7827264" cy="990600"/>
          </a:xfrm>
        </p:spPr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726ED-C20E-40D7-80AF-A719E5EC1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2368" y="1129987"/>
            <a:ext cx="7827264" cy="4800600"/>
          </a:xfrm>
        </p:spPr>
        <p:txBody>
          <a:bodyPr/>
          <a:lstStyle/>
          <a:p>
            <a:r>
              <a:rPr lang="en-US" dirty="0"/>
              <a:t>The patient was sent to the local emergency department and had a thromboembolic workup, which was negative, including unremarkable carotid ultrasound, transthoracic echocardiogram, and EKG.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CA24293-623D-4BE8-8E27-BE6DA87E2C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45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45"/>
    </mc:Choice>
    <mc:Fallback xmlns="">
      <p:transition spd="slow" advTm="158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800E-0394-4CAD-AE86-CAA8EA4E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161"/>
            <a:ext cx="10515600" cy="836032"/>
          </a:xfrm>
        </p:spPr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726ED-C20E-40D7-80AF-A719E5EC1E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100796"/>
            <a:ext cx="9917152" cy="4351338"/>
          </a:xfrm>
        </p:spPr>
        <p:txBody>
          <a:bodyPr/>
          <a:lstStyle/>
          <a:p>
            <a:r>
              <a:rPr lang="en-US" dirty="0"/>
              <a:t>Two months later, he reported acute left ear hearing loss and found to have moderate sensorineural hearing loss on audiogram.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D9C53E-3991-450A-B00A-2B172F18C8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2" y="2895601"/>
            <a:ext cx="3456432" cy="3428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F1A74C-D5B2-4FD1-8D4D-424992DD33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4768" y="2895601"/>
            <a:ext cx="3456432" cy="3428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3808E1-BD26-4FB3-AE7B-3A72B7BD7B42}"/>
              </a:ext>
            </a:extLst>
          </p:cNvPr>
          <p:cNvSpPr txBox="1"/>
          <p:nvPr/>
        </p:nvSpPr>
        <p:spPr>
          <a:xfrm>
            <a:off x="2748747" y="2413388"/>
            <a:ext cx="241976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Word Recognition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76B2D1-FC75-461F-B077-1E5BBDF2BC13}"/>
              </a:ext>
            </a:extLst>
          </p:cNvPr>
          <p:cNvSpPr txBox="1"/>
          <p:nvPr/>
        </p:nvSpPr>
        <p:spPr>
          <a:xfrm>
            <a:off x="6652634" y="2433936"/>
            <a:ext cx="254024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/>
              <a:t>Frequency in Hertz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4AC6B0E-B3C2-4EA5-B7F0-7604483A37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29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61"/>
    </mc:Choice>
    <mc:Fallback xmlns="">
      <p:transition spd="slow" advTm="195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15774-B451-4520-A66C-20426B518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521"/>
            <a:ext cx="10515600" cy="111798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Differential Diagnosis of Combined Vision and Hearing Loss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DA1C687-9F27-4E08-B9F2-96A3B36D68F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86014419"/>
              </p:ext>
            </p:extLst>
          </p:nvPr>
        </p:nvGraphicFramePr>
        <p:xfrm>
          <a:off x="691375" y="1538870"/>
          <a:ext cx="10861288" cy="4231885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5430644">
                  <a:extLst>
                    <a:ext uri="{9D8B030D-6E8A-4147-A177-3AD203B41FA5}">
                      <a16:colId xmlns:a16="http://schemas.microsoft.com/office/drawing/2014/main" val="3146511827"/>
                    </a:ext>
                  </a:extLst>
                </a:gridCol>
                <a:gridCol w="5430644">
                  <a:extLst>
                    <a:ext uri="{9D8B030D-6E8A-4147-A177-3AD203B41FA5}">
                      <a16:colId xmlns:a16="http://schemas.microsoft.com/office/drawing/2014/main" val="216339134"/>
                    </a:ext>
                  </a:extLst>
                </a:gridCol>
              </a:tblGrid>
              <a:tr h="663497">
                <a:tc>
                  <a:txBody>
                    <a:bodyPr/>
                    <a:lstStyle/>
                    <a:p>
                      <a:r>
                        <a:rPr lang="en-US" sz="2600" dirty="0"/>
                        <a:t>Category of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 dirty="0"/>
                        <a:t>Possible Diagnosis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595337"/>
                  </a:ext>
                </a:extLst>
              </a:tr>
              <a:tr h="663497">
                <a:tc>
                  <a:txBody>
                    <a:bodyPr/>
                    <a:lstStyle/>
                    <a:p>
                      <a:r>
                        <a:rPr lang="en-US" dirty="0"/>
                        <a:t>Infectious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Syphilis and Lyme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138177"/>
                  </a:ext>
                </a:extLst>
              </a:tr>
              <a:tr h="663497">
                <a:tc>
                  <a:txBody>
                    <a:bodyPr/>
                    <a:lstStyle/>
                    <a:p>
                      <a:r>
                        <a:rPr lang="en-US" dirty="0"/>
                        <a:t>Autoimmune/Inflammatory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Cogan syndrome, </a:t>
                      </a:r>
                      <a:r>
                        <a:rPr lang="en-US" dirty="0" err="1"/>
                        <a:t>Susac</a:t>
                      </a:r>
                      <a:r>
                        <a:rPr lang="en-US" dirty="0"/>
                        <a:t> syndrome, Vogt-</a:t>
                      </a:r>
                      <a:r>
                        <a:rPr lang="en-US" dirty="0" err="1"/>
                        <a:t>Koyanagi</a:t>
                      </a:r>
                      <a:r>
                        <a:rPr lang="en-US" dirty="0"/>
                        <a:t>-Harada syndrome, giant cell arteritis, and acute posterior multifocal placoid pigment epitheliopathy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732703"/>
                  </a:ext>
                </a:extLst>
              </a:tr>
              <a:tr h="663497">
                <a:tc>
                  <a:txBody>
                    <a:bodyPr/>
                    <a:lstStyle/>
                    <a:p>
                      <a:r>
                        <a:rPr lang="en-US" dirty="0"/>
                        <a:t>Metabolic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Refsum</a:t>
                      </a:r>
                      <a:r>
                        <a:rPr lang="en-US" dirty="0"/>
                        <a:t> disease and Fabry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014774"/>
                  </a:ext>
                </a:extLst>
              </a:tr>
              <a:tr h="663497">
                <a:tc>
                  <a:txBody>
                    <a:bodyPr/>
                    <a:lstStyle/>
                    <a:p>
                      <a:r>
                        <a:rPr lang="en-US" dirty="0"/>
                        <a:t>Hereditary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Usher syndrome, Wolfram syndrome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446637"/>
                  </a:ext>
                </a:extLst>
              </a:tr>
              <a:tr h="663497">
                <a:tc>
                  <a:txBody>
                    <a:bodyPr/>
                    <a:lstStyle/>
                    <a:p>
                      <a:r>
                        <a:rPr lang="en-US" dirty="0"/>
                        <a:t>Mitochondrial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MELAS syndrome, neuropathy ataxia and retinitis pigmentosa syndrome, dominant optic atrophy-plus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90251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39EEBDB-2617-49AC-BEF2-125F13B541EE}"/>
              </a:ext>
            </a:extLst>
          </p:cNvPr>
          <p:cNvSpPr txBox="1"/>
          <p:nvPr/>
        </p:nvSpPr>
        <p:spPr>
          <a:xfrm>
            <a:off x="4217948" y="6194718"/>
            <a:ext cx="797033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0" i="0" dirty="0">
                <a:solidFill>
                  <a:srgbClr val="333333"/>
                </a:solidFill>
                <a:effectLst/>
                <a:latin typeface="Guardian TextSans Web"/>
              </a:rPr>
              <a:t>Kung NH, </a:t>
            </a:r>
            <a:r>
              <a:rPr lang="en-US" sz="1300" b="0" i="0" dirty="0" err="1">
                <a:solidFill>
                  <a:srgbClr val="333333"/>
                </a:solidFill>
                <a:effectLst/>
                <a:latin typeface="Guardian TextSans Web"/>
              </a:rPr>
              <a:t>Bucelli</a:t>
            </a:r>
            <a:r>
              <a:rPr lang="en-US" sz="1300" b="0" i="0" dirty="0">
                <a:solidFill>
                  <a:srgbClr val="333333"/>
                </a:solidFill>
                <a:effectLst/>
                <a:latin typeface="Guardian TextSans Web"/>
              </a:rPr>
              <a:t> RC, Van </a:t>
            </a:r>
            <a:r>
              <a:rPr lang="en-US" sz="1300" b="0" i="0" dirty="0" err="1">
                <a:solidFill>
                  <a:srgbClr val="333333"/>
                </a:solidFill>
                <a:effectLst/>
                <a:latin typeface="Guardian TextSans Web"/>
              </a:rPr>
              <a:t>Stavern</a:t>
            </a:r>
            <a:r>
              <a:rPr lang="en-US" sz="1300" b="0" i="0" dirty="0">
                <a:solidFill>
                  <a:srgbClr val="333333"/>
                </a:solidFill>
                <a:effectLst/>
                <a:latin typeface="Guardian TextSans Web"/>
              </a:rPr>
              <a:t> RB, Goebel JA, Van </a:t>
            </a:r>
            <a:r>
              <a:rPr lang="en-US" sz="1300" b="0" i="0" dirty="0" err="1">
                <a:solidFill>
                  <a:srgbClr val="333333"/>
                </a:solidFill>
                <a:effectLst/>
                <a:latin typeface="Guardian TextSans Web"/>
              </a:rPr>
              <a:t>Stavern</a:t>
            </a:r>
            <a:r>
              <a:rPr lang="en-US" sz="1300" b="0" i="0" dirty="0">
                <a:solidFill>
                  <a:srgbClr val="333333"/>
                </a:solidFill>
                <a:effectLst/>
                <a:latin typeface="Guardian TextSans Web"/>
              </a:rPr>
              <a:t> GP. A Young Man With Progressive Vision and Hearing Loss. </a:t>
            </a:r>
            <a:r>
              <a:rPr lang="en-US" sz="1300" b="0" i="1" dirty="0">
                <a:solidFill>
                  <a:srgbClr val="333333"/>
                </a:solidFill>
                <a:effectLst/>
                <a:latin typeface="Guardian TextSans Web"/>
              </a:rPr>
              <a:t>JAMA Neurol.</a:t>
            </a:r>
            <a:r>
              <a:rPr lang="en-US" sz="1300" b="0" i="0" dirty="0">
                <a:solidFill>
                  <a:srgbClr val="333333"/>
                </a:solidFill>
                <a:effectLst/>
                <a:latin typeface="Guardian TextSans Web"/>
              </a:rPr>
              <a:t> 2016;73(7):880–883. doi:10.1001/jamaneurol.2016.1336</a:t>
            </a:r>
            <a:endParaRPr lang="en-US" sz="1300" dirty="0"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5B09A7C-D8E7-4B1D-B9FF-DA9ACD5F92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6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135"/>
    </mc:Choice>
    <mc:Fallback xmlns="">
      <p:transition spd="slow" advTm="691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800E-0394-4CAD-AE86-CAA8EA4E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368" y="0"/>
            <a:ext cx="7827264" cy="914400"/>
          </a:xfrm>
        </p:spPr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726ED-C20E-40D7-80AF-A719E5EC1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2368" y="762000"/>
            <a:ext cx="7827264" cy="4800600"/>
          </a:xfrm>
        </p:spPr>
        <p:txBody>
          <a:bodyPr/>
          <a:lstStyle/>
          <a:p>
            <a:r>
              <a:rPr lang="en-US" dirty="0"/>
              <a:t>Two weeks later, he went to the emergency department because of headaches and balance problems</a:t>
            </a:r>
          </a:p>
          <a:p>
            <a:r>
              <a:rPr lang="en-US" dirty="0"/>
              <a:t>MRI Brain disclosed small T2 hyperintense lesions in the corpus callosum</a:t>
            </a:r>
          </a:p>
        </p:txBody>
      </p:sp>
      <p:pic>
        <p:nvPicPr>
          <p:cNvPr id="5" name="Picture 4" descr="A close-up of the brain&#10;&#10;Description automatically generated with medium confidence">
            <a:extLst>
              <a:ext uri="{FF2B5EF4-FFF2-40B4-BE49-F238E27FC236}">
                <a16:creationId xmlns:a16="http://schemas.microsoft.com/office/drawing/2014/main" id="{0CB5DDEE-9F35-46C4-9285-A8CF0176F4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2856571"/>
            <a:ext cx="4648200" cy="388620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1EFF3F4-1287-4213-BBCF-6F400B7118B7}"/>
              </a:ext>
            </a:extLst>
          </p:cNvPr>
          <p:cNvCxnSpPr>
            <a:cxnSpLocks/>
          </p:cNvCxnSpPr>
          <p:nvPr/>
        </p:nvCxnSpPr>
        <p:spPr>
          <a:xfrm>
            <a:off x="5675973" y="4226312"/>
            <a:ext cx="122663" cy="16726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58708C9-FF7E-4A33-9404-CF7823D37DC7}"/>
              </a:ext>
            </a:extLst>
          </p:cNvPr>
          <p:cNvCxnSpPr>
            <a:cxnSpLocks/>
          </p:cNvCxnSpPr>
          <p:nvPr/>
        </p:nvCxnSpPr>
        <p:spPr>
          <a:xfrm>
            <a:off x="6092283" y="4189141"/>
            <a:ext cx="122663" cy="16726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681A56B-FC17-47FF-916D-5F3B848460E7}"/>
              </a:ext>
            </a:extLst>
          </p:cNvPr>
          <p:cNvCxnSpPr>
            <a:cxnSpLocks/>
          </p:cNvCxnSpPr>
          <p:nvPr/>
        </p:nvCxnSpPr>
        <p:spPr>
          <a:xfrm>
            <a:off x="6367348" y="4360124"/>
            <a:ext cx="122663" cy="16726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8B57204-EB2D-4AAB-9DBB-38D2F5B077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4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13"/>
    </mc:Choice>
    <mc:Fallback xmlns="">
      <p:transition spd="slow" advTm="205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368" y="144963"/>
            <a:ext cx="7827264" cy="838200"/>
          </a:xfrm>
        </p:spPr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5521D-9CE0-46E7-9E74-27C787666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2368" y="1167156"/>
            <a:ext cx="7827264" cy="5029200"/>
          </a:xfrm>
        </p:spPr>
        <p:txBody>
          <a:bodyPr/>
          <a:lstStyle/>
          <a:p>
            <a:r>
              <a:rPr lang="en-US" dirty="0"/>
              <a:t>He then developed a new onset scotoma in his right eye. Fluorescein angiography disclosed staining of a few arterioles and areas of nonperfusion in both eyes consistent with a retinal vasculitis.</a:t>
            </a:r>
          </a:p>
        </p:txBody>
      </p:sp>
      <p:pic>
        <p:nvPicPr>
          <p:cNvPr id="7" name="Picture 6" descr="A close-up of a brain&#10;&#10;Description automatically generated with low confidence">
            <a:extLst>
              <a:ext uri="{FF2B5EF4-FFF2-40B4-BE49-F238E27FC236}">
                <a16:creationId xmlns:a16="http://schemas.microsoft.com/office/drawing/2014/main" id="{EF8F7388-AB55-4755-A753-9763B0B9B8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508" y="3214099"/>
            <a:ext cx="3495072" cy="3643901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B93AA1D-26DD-4FEE-9057-D50CB42BDF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85"/>
    </mc:Choice>
    <mc:Fallback xmlns="">
      <p:transition spd="slow" advTm="159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19400"/>
            <a:ext cx="7827264" cy="762000"/>
          </a:xfrm>
        </p:spPr>
        <p:txBody>
          <a:bodyPr/>
          <a:lstStyle/>
          <a:p>
            <a:r>
              <a:rPr lang="en-US" dirty="0"/>
              <a:t>What is your Diagnosis?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D3104DF-FAC1-48F8-AF91-0BDABC903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0736" y="3581400"/>
            <a:ext cx="7827264" cy="6858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What will your treatment be?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509DB0E-8C82-4441-B6BE-29551FFFD6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3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05"/>
    </mc:Choice>
    <mc:Fallback xmlns="">
      <p:transition spd="slow" advTm="10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05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69CFB06-2A63-44CD-B4B4-61ED1E9C9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9764" y="16727"/>
            <a:ext cx="5032471" cy="1143000"/>
          </a:xfrm>
        </p:spPr>
        <p:txBody>
          <a:bodyPr/>
          <a:lstStyle/>
          <a:p>
            <a:r>
              <a:rPr lang="en-US" dirty="0" err="1"/>
              <a:t>Susac</a:t>
            </a:r>
            <a:r>
              <a:rPr lang="en-US" dirty="0"/>
              <a:t> Syndrome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6AD7200-05BD-4529-8222-5E32A5B7A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483" y="1113261"/>
            <a:ext cx="8794149" cy="48006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Susac</a:t>
            </a:r>
            <a:r>
              <a:rPr lang="en-US" dirty="0"/>
              <a:t> syndrome is an autoimmune disease of the small arterioles of the brain, retina, and inner ear</a:t>
            </a:r>
          </a:p>
          <a:p>
            <a:r>
              <a:rPr lang="en-US" dirty="0"/>
              <a:t>First described by Dr. John </a:t>
            </a:r>
            <a:r>
              <a:rPr lang="en-US" dirty="0" err="1"/>
              <a:t>Susac</a:t>
            </a:r>
            <a:r>
              <a:rPr lang="en-US" dirty="0"/>
              <a:t> in 1979</a:t>
            </a:r>
          </a:p>
          <a:p>
            <a:r>
              <a:rPr lang="en-US" dirty="0"/>
              <a:t>Mean age is 32, women more affected than men</a:t>
            </a:r>
          </a:p>
          <a:p>
            <a:r>
              <a:rPr lang="en-US" dirty="0"/>
              <a:t>Characterized by the triad of:</a:t>
            </a:r>
          </a:p>
          <a:p>
            <a:pPr lvl="1"/>
            <a:r>
              <a:rPr lang="en-US" dirty="0"/>
              <a:t>Encephalopathy</a:t>
            </a:r>
          </a:p>
          <a:p>
            <a:pPr lvl="1"/>
            <a:r>
              <a:rPr lang="en-US" dirty="0"/>
              <a:t>Sensorineural Hearing Impairment</a:t>
            </a:r>
          </a:p>
          <a:p>
            <a:pPr lvl="1"/>
            <a:r>
              <a:rPr lang="en-US" dirty="0"/>
              <a:t>Branch Retinal Artery Occlusion</a:t>
            </a:r>
          </a:p>
          <a:p>
            <a:r>
              <a:rPr lang="en-US" dirty="0"/>
              <a:t>Only 13% of patients present with the full triad and can take up to 2 years to develop</a:t>
            </a:r>
          </a:p>
          <a:p>
            <a:pPr lvl="1"/>
            <a:r>
              <a:rPr lang="en-US" dirty="0"/>
              <a:t>Definite diagnosis requires all 3 features.  2 of the 3 provides a probable diagnosis.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EBB121A-304C-40C3-8EE7-CB149A8C5E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8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30"/>
    </mc:Choice>
    <mc:Fallback xmlns="">
      <p:transition spd="slow" advTm="470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69CFB06-2A63-44CD-B4B4-61ED1E9C9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199"/>
            <a:ext cx="10515600" cy="1325563"/>
          </a:xfrm>
        </p:spPr>
        <p:txBody>
          <a:bodyPr/>
          <a:lstStyle/>
          <a:p>
            <a:r>
              <a:rPr lang="en-US" b="1" dirty="0" err="1"/>
              <a:t>Susac’s</a:t>
            </a:r>
            <a:r>
              <a:rPr lang="en-US" b="1" dirty="0"/>
              <a:t> Syndrome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6AD7200-05BD-4529-8222-5E32A5B7AC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8930" y="1460670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MRI classically shows snowball lesions (shown with arrows on image) in the corpus collosum.</a:t>
            </a:r>
          </a:p>
          <a:p>
            <a:r>
              <a:rPr lang="en-US" dirty="0"/>
              <a:t>Audiogram typically shows low to medium frequency hearing loss.</a:t>
            </a:r>
          </a:p>
          <a:p>
            <a:r>
              <a:rPr lang="en-US" dirty="0"/>
              <a:t>Fluorescein angiogram is helpful for detecting BRAO’s and arterial wall </a:t>
            </a:r>
            <a:r>
              <a:rPr lang="en-US" dirty="0" err="1"/>
              <a:t>hyperfluorescence</a:t>
            </a:r>
            <a:r>
              <a:rPr lang="en-US" dirty="0"/>
              <a:t>/staining.</a:t>
            </a:r>
          </a:p>
          <a:p>
            <a:pPr lvl="1"/>
            <a:r>
              <a:rPr lang="en-US" dirty="0"/>
              <a:t>The presence of arterial wall </a:t>
            </a:r>
            <a:r>
              <a:rPr lang="en-US" dirty="0" err="1"/>
              <a:t>hyperfluoresence</a:t>
            </a:r>
            <a:r>
              <a:rPr lang="en-US" dirty="0"/>
              <a:t> remote from a BRAO is suggestive of a retinal vasculitis and can support the diagnosis of </a:t>
            </a:r>
            <a:r>
              <a:rPr lang="en-US" dirty="0" err="1"/>
              <a:t>Susac</a:t>
            </a:r>
            <a:r>
              <a:rPr lang="en-US" dirty="0"/>
              <a:t> syndrome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B2C2CD-8644-42C7-9B8B-FA109744FE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1472" y="1334949"/>
            <a:ext cx="4853815" cy="4853815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71451BC-B43C-4218-A012-569B428D0F35}"/>
              </a:ext>
            </a:extLst>
          </p:cNvPr>
          <p:cNvCxnSpPr/>
          <p:nvPr/>
        </p:nvCxnSpPr>
        <p:spPr>
          <a:xfrm>
            <a:off x="8463776" y="2943922"/>
            <a:ext cx="89209" cy="3679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6D41816-5D7F-410B-8C3A-04B55548E14B}"/>
              </a:ext>
            </a:extLst>
          </p:cNvPr>
          <p:cNvCxnSpPr/>
          <p:nvPr/>
        </p:nvCxnSpPr>
        <p:spPr>
          <a:xfrm>
            <a:off x="8696077" y="2912327"/>
            <a:ext cx="89209" cy="3679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815C38D-204A-4926-B8A2-6B6BB9567B5A}"/>
              </a:ext>
            </a:extLst>
          </p:cNvPr>
          <p:cNvCxnSpPr/>
          <p:nvPr/>
        </p:nvCxnSpPr>
        <p:spPr>
          <a:xfrm>
            <a:off x="8846603" y="2912327"/>
            <a:ext cx="89209" cy="3679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8A63F06-2107-4098-8CD3-2B44B524EC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4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843"/>
    </mc:Choice>
    <mc:Fallback xmlns="">
      <p:transition spd="slow" advTm="47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69CFB06-2A63-44CD-B4B4-61ED1E9C9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176" y="16727"/>
            <a:ext cx="6924907" cy="1143000"/>
          </a:xfrm>
        </p:spPr>
        <p:txBody>
          <a:bodyPr>
            <a:normAutofit/>
          </a:bodyPr>
          <a:lstStyle/>
          <a:p>
            <a:r>
              <a:rPr lang="en-US" dirty="0" err="1"/>
              <a:t>Susac</a:t>
            </a:r>
            <a:r>
              <a:rPr lang="en-US" dirty="0"/>
              <a:t> Syndrome Treatment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6AD7200-05BD-4529-8222-5E32A5B7A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483" y="1113261"/>
            <a:ext cx="8794149" cy="4800600"/>
          </a:xfrm>
        </p:spPr>
        <p:txBody>
          <a:bodyPr>
            <a:normAutofit/>
          </a:bodyPr>
          <a:lstStyle/>
          <a:p>
            <a:r>
              <a:rPr lang="en-US" dirty="0"/>
              <a:t>Acute treatment with intravenous methylprednisolone during exacerbations and/or IVIG or plasma exchange</a:t>
            </a:r>
          </a:p>
          <a:p>
            <a:r>
              <a:rPr lang="en-US" dirty="0"/>
              <a:t>Maintenance immunotherapy</a:t>
            </a:r>
          </a:p>
          <a:p>
            <a:pPr lvl="1"/>
            <a:r>
              <a:rPr lang="en-US" dirty="0"/>
              <a:t>Treatment options: IVIG, rituximab, cyclophosphamide, mycophenolate mofetil and azathioprine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CFE7700-04A5-41B4-AC38-B36966C818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4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12"/>
    </mc:Choice>
    <mc:Fallback xmlns="">
      <p:transition spd="slow" advTm="404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95124-4461-4B09-B20B-60B73F541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61" y="365125"/>
            <a:ext cx="10900964" cy="1325563"/>
          </a:xfrm>
        </p:spPr>
        <p:txBody>
          <a:bodyPr>
            <a:normAutofit/>
          </a:bodyPr>
          <a:lstStyle/>
          <a:p>
            <a:r>
              <a:rPr lang="en-US" sz="3800" b="1" dirty="0"/>
              <a:t>Comparison of </a:t>
            </a:r>
            <a:r>
              <a:rPr lang="en-US" sz="3800" b="1" dirty="0" err="1"/>
              <a:t>Susac</a:t>
            </a:r>
            <a:r>
              <a:rPr lang="en-US" sz="3800" b="1" dirty="0"/>
              <a:t> syndrome and Cogan’s syndrome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A9AA1-6CEE-4F12-9EA7-2740A3788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76144"/>
            <a:ext cx="5157787" cy="823912"/>
          </a:xfrm>
        </p:spPr>
        <p:txBody>
          <a:bodyPr/>
          <a:lstStyle/>
          <a:p>
            <a:r>
              <a:rPr lang="en-US" dirty="0" err="1"/>
              <a:t>Susac</a:t>
            </a:r>
            <a:r>
              <a:rPr lang="en-US" dirty="0"/>
              <a:t> Syndrome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1D51D2-203D-4E0F-9670-6F19BE321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04353"/>
            <a:ext cx="5157787" cy="36845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Ophthalmological Manifestations</a:t>
            </a:r>
          </a:p>
          <a:p>
            <a:pPr lvl="1"/>
            <a:r>
              <a:rPr lang="en-US" dirty="0"/>
              <a:t>Branch retinal artery occlusions</a:t>
            </a:r>
          </a:p>
          <a:p>
            <a:r>
              <a:rPr lang="en-US" dirty="0"/>
              <a:t>Neurological Manifestations </a:t>
            </a:r>
          </a:p>
          <a:p>
            <a:pPr lvl="1"/>
            <a:r>
              <a:rPr lang="en-US" dirty="0"/>
              <a:t>Gait disturbances</a:t>
            </a:r>
          </a:p>
          <a:p>
            <a:pPr lvl="1"/>
            <a:r>
              <a:rPr lang="en-US" dirty="0"/>
              <a:t>Dysarthria</a:t>
            </a:r>
          </a:p>
          <a:p>
            <a:pPr lvl="1"/>
            <a:r>
              <a:rPr lang="en-US" dirty="0"/>
              <a:t>Cognitive Disfunction</a:t>
            </a:r>
          </a:p>
          <a:p>
            <a:r>
              <a:rPr lang="en-US" dirty="0"/>
              <a:t>Hearing loss</a:t>
            </a:r>
          </a:p>
          <a:p>
            <a:pPr lvl="1"/>
            <a:r>
              <a:rPr lang="en-US" dirty="0"/>
              <a:t>Mid to low frequencies</a:t>
            </a:r>
          </a:p>
          <a:p>
            <a:r>
              <a:rPr lang="en-US" dirty="0"/>
              <a:t>Microangiopathy</a:t>
            </a:r>
          </a:p>
          <a:p>
            <a:r>
              <a:rPr lang="en-US" dirty="0"/>
              <a:t>Vasculitis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C86E13-8596-4E25-9325-AFAF4F6B03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80441"/>
            <a:ext cx="5183188" cy="823912"/>
          </a:xfrm>
        </p:spPr>
        <p:txBody>
          <a:bodyPr/>
          <a:lstStyle/>
          <a:p>
            <a:r>
              <a:rPr lang="en-US" dirty="0"/>
              <a:t>Cogan Syndrome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0F24CE-27A6-4A64-9B39-15C56D089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322705"/>
            <a:ext cx="5480825" cy="412990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Ophthalmological Manifestations</a:t>
            </a:r>
          </a:p>
          <a:p>
            <a:pPr lvl="1"/>
            <a:r>
              <a:rPr lang="en-US" u="sng" dirty="0"/>
              <a:t>Interstitial Keratitis</a:t>
            </a:r>
          </a:p>
          <a:p>
            <a:pPr lvl="1"/>
            <a:r>
              <a:rPr lang="en-US" dirty="0"/>
              <a:t>Episcleritis</a:t>
            </a:r>
          </a:p>
          <a:p>
            <a:pPr lvl="1"/>
            <a:r>
              <a:rPr lang="en-US" dirty="0"/>
              <a:t>Scleritis</a:t>
            </a:r>
          </a:p>
          <a:p>
            <a:pPr lvl="1"/>
            <a:r>
              <a:rPr lang="en-US" dirty="0"/>
              <a:t>Retinal vasculitis</a:t>
            </a:r>
          </a:p>
          <a:p>
            <a:r>
              <a:rPr lang="en-US" dirty="0" err="1"/>
              <a:t>Vestibuloauditory</a:t>
            </a:r>
            <a:r>
              <a:rPr lang="en-US" dirty="0"/>
              <a:t> dysfunction related to autoimmunity to the inner ear and cochlea.</a:t>
            </a:r>
          </a:p>
          <a:p>
            <a:r>
              <a:rPr lang="en-US" dirty="0"/>
              <a:t>Can be associated with systemic vasculitis (medium and large vessel arteritis)</a:t>
            </a:r>
          </a:p>
          <a:p>
            <a:pPr lvl="1"/>
            <a:r>
              <a:rPr lang="en-US" dirty="0"/>
              <a:t>Aortitis</a:t>
            </a:r>
          </a:p>
          <a:p>
            <a:pPr lvl="1"/>
            <a:r>
              <a:rPr lang="en-US" dirty="0"/>
              <a:t>Inflammatory bowel disease</a:t>
            </a:r>
          </a:p>
          <a:p>
            <a:pPr lvl="1"/>
            <a:r>
              <a:rPr lang="en-US" dirty="0"/>
              <a:t>Pericarditis</a:t>
            </a:r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94EE135-668D-4E80-94D3-E8B23028FF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65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414"/>
    </mc:Choice>
    <mc:Fallback xmlns="">
      <p:transition spd="slow" advTm="99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1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69CFB06-2A63-44CD-B4B4-61ED1E9C9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9764" y="16727"/>
            <a:ext cx="5032471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Take home messages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6AD7200-05BD-4529-8222-5E32A5B7A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483" y="1113261"/>
            <a:ext cx="8794149" cy="4800600"/>
          </a:xfrm>
        </p:spPr>
        <p:txBody>
          <a:bodyPr>
            <a:normAutofit/>
          </a:bodyPr>
          <a:lstStyle/>
          <a:p>
            <a:r>
              <a:rPr lang="en-US" dirty="0"/>
              <a:t>BRAO is a stroke equivalent</a:t>
            </a:r>
          </a:p>
          <a:p>
            <a:r>
              <a:rPr lang="en-US" dirty="0" err="1"/>
              <a:t>Susac</a:t>
            </a:r>
            <a:r>
              <a:rPr lang="en-US" dirty="0"/>
              <a:t> syndrome can be a rare cause of BRAO</a:t>
            </a:r>
          </a:p>
          <a:p>
            <a:r>
              <a:rPr lang="en-US" dirty="0"/>
              <a:t>Classic triad of </a:t>
            </a:r>
            <a:r>
              <a:rPr lang="en-US" dirty="0" err="1"/>
              <a:t>Susac</a:t>
            </a:r>
            <a:r>
              <a:rPr lang="en-US" dirty="0"/>
              <a:t> syndrome:</a:t>
            </a:r>
          </a:p>
          <a:p>
            <a:pPr lvl="1"/>
            <a:r>
              <a:rPr lang="en-US" dirty="0"/>
              <a:t>Encephalopathy </a:t>
            </a:r>
          </a:p>
          <a:p>
            <a:pPr lvl="1"/>
            <a:r>
              <a:rPr lang="en-US" dirty="0"/>
              <a:t>Sensorineural Hearing Impairment</a:t>
            </a:r>
          </a:p>
          <a:p>
            <a:pPr lvl="1"/>
            <a:r>
              <a:rPr lang="en-US" dirty="0"/>
              <a:t>Branch Retinal Artery Occlusion</a:t>
            </a:r>
          </a:p>
          <a:p>
            <a:r>
              <a:rPr lang="en-US" dirty="0"/>
              <a:t>Fluorescein angiogram is very sensitive in detecting retinal vasculitis seen in </a:t>
            </a:r>
            <a:r>
              <a:rPr lang="en-US" dirty="0" err="1"/>
              <a:t>Susac</a:t>
            </a:r>
            <a:r>
              <a:rPr lang="en-US" dirty="0"/>
              <a:t> syndrome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9934CC1-A64F-47C6-8047-E04FB6D7BB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12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89"/>
    </mc:Choice>
    <mc:Fallback xmlns="">
      <p:transition spd="slow" advTm="403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985" y="111510"/>
            <a:ext cx="10515600" cy="118202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50823"/>
            <a:ext cx="12191999" cy="382514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1400" b="0" i="0" dirty="0"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Murthy RK, Grover S, </a:t>
            </a:r>
            <a:r>
              <a:rPr lang="en-US" sz="1400" b="0" i="0" dirty="0" err="1"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Chalam</a:t>
            </a:r>
            <a:r>
              <a:rPr lang="en-US" sz="1400" b="0" i="0" dirty="0"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KV. Sequential spectral domain OCT documentation of retinal changes after branch retinal artery occlusion. Clinical ophthalmology (Auckland, N.Z.). 2010;4:327-329.</a:t>
            </a:r>
          </a:p>
          <a:p>
            <a:pPr>
              <a:lnSpc>
                <a:spcPct val="120000"/>
              </a:lnSpc>
            </a:pPr>
            <a:r>
              <a:rPr lang="en-US" sz="1400" b="0" i="0" dirty="0" err="1"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Coady</a:t>
            </a:r>
            <a:r>
              <a:rPr lang="en-US" sz="1400" b="0" i="0" dirty="0"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PA, Cunningham ET, Jr., Vora RA, et al. Spectral domain optical coherence tomography findings in eyes with acute </a:t>
            </a:r>
            <a:r>
              <a:rPr lang="en-US" sz="1400" b="0" i="0" dirty="0" err="1"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ischaemic</a:t>
            </a:r>
            <a:r>
              <a:rPr lang="en-US" sz="1400" b="0" i="0" dirty="0">
                <a:solidFill>
                  <a:srgbClr val="212529"/>
                </a:solidFill>
                <a:effectLst/>
                <a:cs typeface="Arial" panose="020B0604020202020204" pitchFamily="34" charset="0"/>
              </a:rPr>
              <a:t> retinal whitening. The British journal of ophthalmology. May 2015;99(5):586-592.</a:t>
            </a:r>
            <a:endParaRPr lang="en-US" sz="1400" dirty="0">
              <a:solidFill>
                <a:srgbClr val="212529"/>
              </a:solidFill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1400" dirty="0">
                <a:cs typeface="Arial" panose="020B0604020202020204" pitchFamily="34" charset="0"/>
              </a:rPr>
              <a:t>Antonio Greco, Armando De Virgilio, Andrea Gallo, Massimo </a:t>
            </a:r>
            <a:r>
              <a:rPr lang="en-US" sz="1400" dirty="0" err="1">
                <a:cs typeface="Arial" panose="020B0604020202020204" pitchFamily="34" charset="0"/>
              </a:rPr>
              <a:t>Fusconi</a:t>
            </a:r>
            <a:r>
              <a:rPr lang="en-US" sz="1400" dirty="0">
                <a:cs typeface="Arial" panose="020B0604020202020204" pitchFamily="34" charset="0"/>
              </a:rPr>
              <a:t>, Rosaria </a:t>
            </a:r>
            <a:r>
              <a:rPr lang="en-US" sz="1400" dirty="0" err="1">
                <a:cs typeface="Arial" panose="020B0604020202020204" pitchFamily="34" charset="0"/>
              </a:rPr>
              <a:t>Turchetta</a:t>
            </a:r>
            <a:r>
              <a:rPr lang="en-US" sz="1400" dirty="0">
                <a:cs typeface="Arial" panose="020B0604020202020204" pitchFamily="34" charset="0"/>
              </a:rPr>
              <a:t>, Mario </a:t>
            </a:r>
            <a:r>
              <a:rPr lang="en-US" sz="1400" dirty="0" err="1">
                <a:cs typeface="Arial" panose="020B0604020202020204" pitchFamily="34" charset="0"/>
              </a:rPr>
              <a:t>Tombolini</a:t>
            </a:r>
            <a:r>
              <a:rPr lang="en-US" sz="1400" dirty="0">
                <a:cs typeface="Arial" panose="020B0604020202020204" pitchFamily="34" charset="0"/>
              </a:rPr>
              <a:t>, Maria Ida Rizzo, Marco de </a:t>
            </a:r>
            <a:r>
              <a:rPr lang="en-US" sz="1400" dirty="0" err="1">
                <a:cs typeface="Arial" panose="020B0604020202020204" pitchFamily="34" charset="0"/>
              </a:rPr>
              <a:t>Vincentiis</a:t>
            </a:r>
            <a:r>
              <a:rPr lang="en-US" sz="1400" dirty="0">
                <a:cs typeface="Arial" panose="020B0604020202020204" pitchFamily="34" charset="0"/>
              </a:rPr>
              <a:t>, </a:t>
            </a:r>
            <a:r>
              <a:rPr lang="en-US" sz="1400" dirty="0" err="1">
                <a:cs typeface="Arial" panose="020B0604020202020204" pitchFamily="34" charset="0"/>
              </a:rPr>
              <a:t>Susac's</a:t>
            </a:r>
            <a:r>
              <a:rPr lang="en-US" sz="1400" dirty="0">
                <a:cs typeface="Arial" panose="020B0604020202020204" pitchFamily="34" charset="0"/>
              </a:rPr>
              <a:t> syndrome — Pathogenesis, clinical variants and treatment approaches, Autoimmunity Reviews, Volume 13, Issue 8, 2014, Pages 814-821.</a:t>
            </a:r>
          </a:p>
          <a:p>
            <a:pPr>
              <a:lnSpc>
                <a:spcPct val="120000"/>
              </a:lnSpc>
            </a:pPr>
            <a:r>
              <a:rPr lang="en-US" sz="1400" dirty="0">
                <a:cs typeface="Arial" panose="020B0604020202020204" pitchFamily="34" charset="0"/>
              </a:rPr>
              <a:t>Egan, Robert A. MD Diagnostic Criteria and Treatment Algorithm for </a:t>
            </a:r>
            <a:r>
              <a:rPr lang="en-US" sz="1400" dirty="0" err="1">
                <a:cs typeface="Arial" panose="020B0604020202020204" pitchFamily="34" charset="0"/>
              </a:rPr>
              <a:t>Susac</a:t>
            </a:r>
            <a:r>
              <a:rPr lang="en-US" sz="1400" dirty="0">
                <a:cs typeface="Arial" panose="020B0604020202020204" pitchFamily="34" charset="0"/>
              </a:rPr>
              <a:t> Syndrome, Journal of Neuro-Ophthalmology: March 2019 - Volume 39 - Issue 1 - p 60-67.</a:t>
            </a:r>
          </a:p>
          <a:p>
            <a:pPr>
              <a:lnSpc>
                <a:spcPct val="120000"/>
              </a:lnSpc>
            </a:pPr>
            <a:r>
              <a:rPr lang="en-US" sz="1400" i="0" dirty="0"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Wilf-</a:t>
            </a:r>
            <a:r>
              <a:rPr lang="en-US" sz="1400" i="0" dirty="0" err="1"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Yarkoni</a:t>
            </a:r>
            <a:r>
              <a:rPr lang="en-US" sz="1400" i="0" dirty="0"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, A., </a:t>
            </a:r>
            <a:r>
              <a:rPr lang="en-US" sz="1400" i="0" dirty="0" err="1"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Elkayam</a:t>
            </a:r>
            <a:r>
              <a:rPr lang="en-US" sz="1400" i="0" dirty="0"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, O., </a:t>
            </a:r>
            <a:r>
              <a:rPr lang="en-US" sz="1400" i="0" dirty="0" err="1"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Aizenstein</a:t>
            </a:r>
            <a:r>
              <a:rPr lang="en-US" sz="1400" i="0" dirty="0"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, O. </a:t>
            </a:r>
            <a:r>
              <a:rPr lang="en-US" sz="1400" i="1" dirty="0"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et al.</a:t>
            </a:r>
            <a:r>
              <a:rPr lang="en-US" sz="1400" i="0" dirty="0"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 Increased incidence of </a:t>
            </a:r>
            <a:r>
              <a:rPr lang="en-US" sz="1400" i="0" dirty="0" err="1"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Susac</a:t>
            </a:r>
            <a:r>
              <a:rPr lang="en-US" sz="1400" i="0" dirty="0"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 syndrome: a case series study. </a:t>
            </a:r>
            <a:r>
              <a:rPr lang="en-US" sz="1400" i="1" dirty="0"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BMC Neurol</a:t>
            </a:r>
            <a:r>
              <a:rPr lang="en-US" sz="1400" i="0" dirty="0">
                <a:solidFill>
                  <a:srgbClr val="333333"/>
                </a:solidFill>
                <a:effectLst/>
                <a:cs typeface="Arial" panose="020B0604020202020204" pitchFamily="34" charset="0"/>
              </a:rPr>
              <a:t> 20, 332 (2020).</a:t>
            </a:r>
          </a:p>
          <a:p>
            <a:pPr>
              <a:lnSpc>
                <a:spcPct val="120000"/>
              </a:lnSpc>
            </a:pPr>
            <a:r>
              <a:rPr lang="en-US" sz="1400" dirty="0">
                <a:cs typeface="Arial" panose="020B0604020202020204" pitchFamily="34" charset="0"/>
              </a:rPr>
              <a:t>Mario García-Carrasco, Claudia Mendoza-Pinto, Ricard </a:t>
            </a:r>
            <a:r>
              <a:rPr lang="en-US" sz="1400" dirty="0" err="1">
                <a:cs typeface="Arial" panose="020B0604020202020204" pitchFamily="34" charset="0"/>
              </a:rPr>
              <a:t>Cervera</a:t>
            </a:r>
            <a:r>
              <a:rPr lang="en-US" sz="1400" dirty="0">
                <a:cs typeface="Arial" panose="020B0604020202020204" pitchFamily="34" charset="0"/>
              </a:rPr>
              <a:t>, Diagnosis and classification of </a:t>
            </a:r>
            <a:r>
              <a:rPr lang="en-US" sz="1400" dirty="0" err="1">
                <a:cs typeface="Arial" panose="020B0604020202020204" pitchFamily="34" charset="0"/>
              </a:rPr>
              <a:t>Susac</a:t>
            </a:r>
            <a:r>
              <a:rPr lang="en-US" sz="1400" dirty="0">
                <a:cs typeface="Arial" panose="020B0604020202020204" pitchFamily="34" charset="0"/>
              </a:rPr>
              <a:t> syndrome, Autoimmunity Reviews, Volume 13, Issues 4–5, 2014, Pages 347-350.</a:t>
            </a:r>
          </a:p>
          <a:p>
            <a:pPr>
              <a:lnSpc>
                <a:spcPct val="120000"/>
              </a:lnSpc>
            </a:pPr>
            <a:r>
              <a:rPr lang="en-US" sz="1400" dirty="0" err="1">
                <a:cs typeface="Arial" panose="020B0604020202020204" pitchFamily="34" charset="0"/>
              </a:rPr>
              <a:t>Dörr</a:t>
            </a:r>
            <a:r>
              <a:rPr lang="en-US" sz="1400" dirty="0">
                <a:cs typeface="Arial" panose="020B0604020202020204" pitchFamily="34" charset="0"/>
              </a:rPr>
              <a:t>, J., et al., </a:t>
            </a:r>
            <a:r>
              <a:rPr lang="en-US" sz="1400" i="1" dirty="0">
                <a:cs typeface="Arial" panose="020B0604020202020204" pitchFamily="34" charset="0"/>
              </a:rPr>
              <a:t>Characteristics of </a:t>
            </a:r>
            <a:r>
              <a:rPr lang="en-US" sz="1400" i="1" dirty="0" err="1">
                <a:cs typeface="Arial" panose="020B0604020202020204" pitchFamily="34" charset="0"/>
              </a:rPr>
              <a:t>Susac</a:t>
            </a:r>
            <a:r>
              <a:rPr lang="en-US" sz="1400" i="1" dirty="0">
                <a:cs typeface="Arial" panose="020B0604020202020204" pitchFamily="34" charset="0"/>
              </a:rPr>
              <a:t> syndrome: a review of all reported cases.</a:t>
            </a:r>
            <a:r>
              <a:rPr lang="en-US" sz="1400" dirty="0">
                <a:cs typeface="Arial" panose="020B0604020202020204" pitchFamily="34" charset="0"/>
              </a:rPr>
              <a:t> Nature reviews. Neurology, 2013. </a:t>
            </a:r>
            <a:r>
              <a:rPr lang="en-US" sz="1400" b="1" dirty="0">
                <a:cs typeface="Arial" panose="020B0604020202020204" pitchFamily="34" charset="0"/>
              </a:rPr>
              <a:t>9</a:t>
            </a:r>
            <a:r>
              <a:rPr lang="en-US" sz="1400" dirty="0">
                <a:cs typeface="Arial" panose="020B0604020202020204" pitchFamily="34" charset="0"/>
              </a:rPr>
              <a:t>(6): p. 307-316.</a:t>
            </a:r>
          </a:p>
          <a:p>
            <a:pPr>
              <a:lnSpc>
                <a:spcPct val="120000"/>
              </a:lnSpc>
            </a:pPr>
            <a:endParaRPr lang="en-US" sz="1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46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1"/>
    </mc:Choice>
    <mc:Fallback xmlns="">
      <p:transition spd="slow" advTm="103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E5D251E-1A7E-4CB1-96ED-10C6349418B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32D6FB-FC0F-49CE-948B-30F47F0537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C508C8-17EA-4312-942B-AF1A4F5C64C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2211</TotalTime>
  <Words>1102</Words>
  <Application>Microsoft Office PowerPoint</Application>
  <PresentationFormat>Widescreen</PresentationFormat>
  <Paragraphs>120</Paragraphs>
  <Slides>15</Slides>
  <Notes>8</Notes>
  <HiddenSlides>0</HiddenSlides>
  <MMClips>14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Guardian TextSans Web</vt:lpstr>
      <vt:lpstr>Office Theme</vt:lpstr>
      <vt:lpstr>PowerPoint Presentation</vt:lpstr>
      <vt:lpstr>History</vt:lpstr>
      <vt:lpstr>What is the workup of a BRAO? </vt:lpstr>
      <vt:lpstr>History</vt:lpstr>
      <vt:lpstr>History</vt:lpstr>
      <vt:lpstr>Differential Diagnosis of Combined Vision and Hearing Loss</vt:lpstr>
      <vt:lpstr>History</vt:lpstr>
      <vt:lpstr>History</vt:lpstr>
      <vt:lpstr>What is your Diagnosis?</vt:lpstr>
      <vt:lpstr>Susac Syndrome</vt:lpstr>
      <vt:lpstr>Susac’s Syndrome</vt:lpstr>
      <vt:lpstr>Susac Syndrome Treatment</vt:lpstr>
      <vt:lpstr>Comparison of Susac syndrome and Cogan’s syndrome</vt:lpstr>
      <vt:lpstr>Take home messages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Baugh, Mark H</cp:lastModifiedBy>
  <cp:revision>59</cp:revision>
  <dcterms:created xsi:type="dcterms:W3CDTF">2020-07-23T19:54:38Z</dcterms:created>
  <dcterms:modified xsi:type="dcterms:W3CDTF">2022-03-16T17:16:58Z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