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8" r:id="rId2"/>
    <p:sldId id="265" r:id="rId3"/>
    <p:sldId id="268" r:id="rId4"/>
    <p:sldId id="267" r:id="rId5"/>
    <p:sldId id="269" r:id="rId6"/>
    <p:sldId id="270" r:id="rId7"/>
    <p:sldId id="271" r:id="rId8"/>
    <p:sldId id="272" r:id="rId9"/>
    <p:sldId id="273" r:id="rId10"/>
    <p:sldId id="260" r:id="rId11"/>
    <p:sldId id="274" r:id="rId12"/>
    <p:sldId id="275" r:id="rId13"/>
    <p:sldId id="277" r:id="rId14"/>
    <p:sldId id="278" r:id="rId15"/>
    <p:sldId id="257" r:id="rId16"/>
    <p:sldId id="276" r:id="rId17"/>
    <p:sldId id="279" r:id="rId18"/>
    <p:sldId id="289" r:id="rId19"/>
    <p:sldId id="280" r:id="rId20"/>
    <p:sldId id="261" r:id="rId21"/>
    <p:sldId id="281" r:id="rId22"/>
    <p:sldId id="262" r:id="rId23"/>
    <p:sldId id="282" r:id="rId24"/>
    <p:sldId id="283" r:id="rId25"/>
    <p:sldId id="284" r:id="rId26"/>
    <p:sldId id="290" r:id="rId27"/>
    <p:sldId id="285" r:id="rId28"/>
    <p:sldId id="286" r:id="rId29"/>
    <p:sldId id="287"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le Isen" initials="DI" lastIdx="5" clrIdx="0">
    <p:extLst>
      <p:ext uri="{19B8F6BF-5375-455C-9EA6-DF929625EA0E}">
        <p15:presenceInfo xmlns:p15="http://schemas.microsoft.com/office/powerpoint/2012/main" userId="758178dbe5673e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24" autoAdjust="0"/>
    <p:restoredTop sz="86547" autoAdjust="0"/>
  </p:normalViewPr>
  <p:slideViewPr>
    <p:cSldViewPr snapToGrid="0" snapToObjects="1">
      <p:cViewPr varScale="1">
        <p:scale>
          <a:sx n="99" d="100"/>
          <a:sy n="99" d="100"/>
        </p:scale>
        <p:origin x="666"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3/8/2022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9</a:t>
            </a:fld>
            <a:endParaRPr lang="en-US"/>
          </a:p>
        </p:txBody>
      </p:sp>
    </p:spTree>
    <p:extLst>
      <p:ext uri="{BB962C8B-B14F-4D97-AF65-F5344CB8AC3E}">
        <p14:creationId xmlns:p14="http://schemas.microsoft.com/office/powerpoint/2010/main" val="93559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16</a:t>
            </a:fld>
            <a:endParaRPr lang="en-US"/>
          </a:p>
        </p:txBody>
      </p:sp>
    </p:spTree>
    <p:extLst>
      <p:ext uri="{BB962C8B-B14F-4D97-AF65-F5344CB8AC3E}">
        <p14:creationId xmlns:p14="http://schemas.microsoft.com/office/powerpoint/2010/main" val="1205911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3344899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29</a:t>
            </a:fld>
            <a:endParaRPr lang="en-US"/>
          </a:p>
        </p:txBody>
      </p:sp>
    </p:spTree>
    <p:extLst>
      <p:ext uri="{BB962C8B-B14F-4D97-AF65-F5344CB8AC3E}">
        <p14:creationId xmlns:p14="http://schemas.microsoft.com/office/powerpoint/2010/main" val="17720784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3/8/2022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2.xml"/><Relationship Id="rId7" Type="http://schemas.openxmlformats.org/officeDocument/2006/relationships/image" Target="../media/image7.jpe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“Fuzzy Side”</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481268"/>
            <a:ext cx="9270848" cy="1655762"/>
          </a:xfrm>
        </p:spPr>
        <p:txBody>
          <a:bodyPr>
            <a:normAutofit fontScale="92500" lnSpcReduction="10000"/>
          </a:bodyPr>
          <a:lstStyle/>
          <a:p>
            <a:pPr marL="0" marR="0" indent="0" algn="ctr">
              <a:spcBef>
                <a:spcPts val="0"/>
              </a:spcBef>
              <a:spcAft>
                <a:spcPts val="0"/>
              </a:spcAft>
              <a:buNone/>
            </a:pP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Mehdi Tavakoli MD¹, Danielle R. Isen </a:t>
            </a:r>
            <a:r>
              <a:rPr lang="en-US" sz="1800" b="1" dirty="0">
                <a:solidFill>
                  <a:srgbClr val="000000"/>
                </a:solidFill>
                <a:latin typeface="Arial" panose="020B0604020202020204" pitchFamily="34" charset="0"/>
                <a:ea typeface="Times New Roman" panose="02020603050405020304" pitchFamily="18" charset="0"/>
                <a:cs typeface="Arial" panose="020B0604020202020204" pitchFamily="34" charset="0"/>
              </a:rPr>
              <a:t>DO</a:t>
            </a:r>
            <a:r>
              <a:rPr lang="en-US" sz="1800" b="1"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Aparna Singhal</a:t>
            </a:r>
            <a:r>
              <a:rPr lang="en-US" sz="1800" b="1" dirty="0">
                <a:solidFill>
                  <a:srgbClr val="000000"/>
                </a:solidFill>
                <a:latin typeface="Arial" panose="020B0604020202020204" pitchFamily="34" charset="0"/>
                <a:ea typeface="Times New Roman" panose="02020603050405020304" pitchFamily="18" charset="0"/>
                <a:cs typeface="Arial" panose="020B0604020202020204" pitchFamily="34" charset="0"/>
              </a:rPr>
              <a:t>, MD², </a:t>
            </a:r>
            <a:r>
              <a:rPr lang="en-US"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James R. Hackney, M</a:t>
            </a:r>
            <a:r>
              <a:rPr lang="en-US" sz="1800" b="1" dirty="0">
                <a:solidFill>
                  <a:srgbClr val="000000"/>
                </a:solidFill>
                <a:latin typeface="Arial" panose="020B0604020202020204" pitchFamily="34" charset="0"/>
                <a:ea typeface="Times New Roman" panose="02020603050405020304" pitchFamily="18" charset="0"/>
                <a:cs typeface="Arial" panose="020B0604020202020204" pitchFamily="34" charset="0"/>
              </a:rPr>
              <a:t>.D³</a:t>
            </a:r>
          </a:p>
          <a:p>
            <a:pPr marL="0" marR="0" indent="0" algn="ctr">
              <a:spcBef>
                <a:spcPts val="0"/>
              </a:spcBef>
              <a:spcAft>
                <a:spcPts val="0"/>
              </a:spcAft>
              <a:buNone/>
            </a:pPr>
            <a:endPar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0"/>
              </a:spcAft>
              <a:buNone/>
            </a:pPr>
            <a:r>
              <a:rPr lang="en-US" sz="1800" dirty="0">
                <a:solidFill>
                  <a:srgbClr val="000000"/>
                </a:solidFill>
                <a:latin typeface="Arial" panose="020B0604020202020204" pitchFamily="34" charset="0"/>
                <a:ea typeface="Calibri" panose="020F0502020204030204" pitchFamily="34" charset="0"/>
                <a:cs typeface="Arial" panose="020B0604020202020204" pitchFamily="34" charset="0"/>
              </a:rPr>
              <a:t>1- University of Alabama at Birmingham School of Medicine, Department of Ophthalmology and Visual Sciences</a:t>
            </a:r>
          </a:p>
          <a:p>
            <a:pPr marL="0" marR="0" indent="0">
              <a:spcBef>
                <a:spcPts val="0"/>
              </a:spcBef>
              <a:spcAft>
                <a:spcPts val="0"/>
              </a:spcAft>
              <a:buNone/>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2- </a:t>
            </a:r>
            <a:r>
              <a:rPr lang="en-US" sz="1800" dirty="0">
                <a:solidFill>
                  <a:srgbClr val="000000"/>
                </a:solidFill>
                <a:latin typeface="Arial" panose="020B0604020202020204" pitchFamily="34" charset="0"/>
                <a:ea typeface="Calibri" panose="020F0502020204030204" pitchFamily="34" charset="0"/>
                <a:cs typeface="Arial" panose="020B0604020202020204" pitchFamily="34" charset="0"/>
              </a:rPr>
              <a:t>University of Alabama at Birmingham School of Medicine, Department of Radiology, Neuroradiology section</a:t>
            </a:r>
          </a:p>
          <a:p>
            <a:pPr marL="0" marR="0" indent="0">
              <a:spcBef>
                <a:spcPts val="0"/>
              </a:spcBef>
              <a:spcAft>
                <a:spcPts val="0"/>
              </a:spcAft>
              <a:buNone/>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3- </a:t>
            </a:r>
            <a:r>
              <a:rPr lang="en-US" sz="1800" dirty="0">
                <a:solidFill>
                  <a:srgbClr val="000000"/>
                </a:solidFill>
                <a:latin typeface="Arial" panose="020B0604020202020204" pitchFamily="34" charset="0"/>
                <a:ea typeface="Calibri" panose="020F0502020204030204" pitchFamily="34" charset="0"/>
                <a:cs typeface="Arial" panose="020B0604020202020204" pitchFamily="34" charset="0"/>
              </a:rPr>
              <a:t>University of Alabama at Birmingham School of Medicine, Department of Pathology</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Slide 1">
            <a:hlinkClick r:id="" action="ppaction://media"/>
            <a:extLst>
              <a:ext uri="{FF2B5EF4-FFF2-40B4-BE49-F238E27FC236}">
                <a16:creationId xmlns:a16="http://schemas.microsoft.com/office/drawing/2014/main" id="{FE5B151B-B6CC-4678-AA8B-7BA875B8D2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09461" y="5891861"/>
            <a:ext cx="487363" cy="487363"/>
          </a:xfrm>
          <a:prstGeom prst="rect">
            <a:avLst/>
          </a:prstGeom>
        </p:spPr>
      </p:pic>
      <p:pic>
        <p:nvPicPr>
          <p:cNvPr id="5" name="Picture 4">
            <a:extLst>
              <a:ext uri="{FF2B5EF4-FFF2-40B4-BE49-F238E27FC236}">
                <a16:creationId xmlns:a16="http://schemas.microsoft.com/office/drawing/2014/main" id="{57B3F285-C4CA-47F2-9928-4641F216A82A}"/>
              </a:ext>
            </a:extLst>
          </p:cNvPr>
          <p:cNvPicPr>
            <a:picLocks noChangeAspect="1"/>
          </p:cNvPicPr>
          <p:nvPr/>
        </p:nvPicPr>
        <p:blipFill>
          <a:blip r:embed="rId6"/>
          <a:stretch>
            <a:fillRect/>
          </a:stretch>
        </p:blipFill>
        <p:spPr>
          <a:xfrm>
            <a:off x="3536327" y="134327"/>
            <a:ext cx="5492972" cy="117663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484"/>
    </mc:Choice>
    <mc:Fallback xmlns="">
      <p:transition spd="slow" advTm="2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85C64-C20C-49A9-A4DF-9755AAE64D5B}"/>
              </a:ext>
            </a:extLst>
          </p:cNvPr>
          <p:cNvSpPr>
            <a:spLocks noGrp="1"/>
          </p:cNvSpPr>
          <p:nvPr>
            <p:ph type="title"/>
          </p:nvPr>
        </p:nvSpPr>
        <p:spPr/>
        <p:txBody>
          <a:bodyPr/>
          <a:lstStyle/>
          <a:p>
            <a:r>
              <a:rPr lang="en-US" dirty="0"/>
              <a:t>Presentation:</a:t>
            </a:r>
          </a:p>
        </p:txBody>
      </p:sp>
      <p:sp>
        <p:nvSpPr>
          <p:cNvPr id="3" name="Content Placeholder 2">
            <a:extLst>
              <a:ext uri="{FF2B5EF4-FFF2-40B4-BE49-F238E27FC236}">
                <a16:creationId xmlns:a16="http://schemas.microsoft.com/office/drawing/2014/main" id="{08AA88B4-CFB8-45C0-98A4-B9D3091148E0}"/>
              </a:ext>
            </a:extLst>
          </p:cNvPr>
          <p:cNvSpPr>
            <a:spLocks noGrp="1"/>
          </p:cNvSpPr>
          <p:nvPr>
            <p:ph idx="1"/>
          </p:nvPr>
        </p:nvSpPr>
        <p:spPr/>
        <p:txBody>
          <a:bodyPr>
            <a:normAutofit/>
          </a:bodyPr>
          <a:lstStyle/>
          <a:p>
            <a:r>
              <a:rPr lang="en-US" dirty="0"/>
              <a:t>The patient is a 15-year-old girl who was referred to the neuro-ophthalmology clinic</a:t>
            </a:r>
          </a:p>
          <a:p>
            <a:r>
              <a:rPr lang="en-US" dirty="0"/>
              <a:t>The chief complaint: “I see fuzzy when I look to the right side”</a:t>
            </a:r>
          </a:p>
          <a:p>
            <a:r>
              <a:rPr lang="en-US" dirty="0"/>
              <a:t>When she closes either eye, the blurring resolves </a:t>
            </a:r>
          </a:p>
          <a:p>
            <a:r>
              <a:rPr lang="en-US" dirty="0"/>
              <a:t>This has been present for the past 12 months and recently more noticeable</a:t>
            </a:r>
          </a:p>
          <a:p>
            <a:r>
              <a:rPr lang="en-US" dirty="0"/>
              <a:t>Past medical history is insignificant</a:t>
            </a:r>
          </a:p>
        </p:txBody>
      </p:sp>
      <p:pic>
        <p:nvPicPr>
          <p:cNvPr id="7" name="Slide 2">
            <a:hlinkClick r:id="" action="ppaction://media"/>
            <a:extLst>
              <a:ext uri="{FF2B5EF4-FFF2-40B4-BE49-F238E27FC236}">
                <a16:creationId xmlns:a16="http://schemas.microsoft.com/office/drawing/2014/main" id="{E8142A00-0283-40AE-8C0A-D0C54D3A06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23761" y="5896552"/>
            <a:ext cx="487363" cy="487363"/>
          </a:xfrm>
          <a:prstGeom prst="rect">
            <a:avLst/>
          </a:prstGeom>
        </p:spPr>
      </p:pic>
    </p:spTree>
    <p:extLst>
      <p:ext uri="{BB962C8B-B14F-4D97-AF65-F5344CB8AC3E}">
        <p14:creationId xmlns:p14="http://schemas.microsoft.com/office/powerpoint/2010/main" val="244868910"/>
      </p:ext>
    </p:extLst>
  </p:cSld>
  <p:clrMapOvr>
    <a:masterClrMapping/>
  </p:clrMapOvr>
  <mc:AlternateContent xmlns:mc="http://schemas.openxmlformats.org/markup-compatibility/2006" xmlns:p14="http://schemas.microsoft.com/office/powerpoint/2010/main">
    <mc:Choice Requires="p14">
      <p:transition spd="slow" p14:dur="2000" advTm="25570"/>
    </mc:Choice>
    <mc:Fallback xmlns="">
      <p:transition spd="slow" advTm="25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99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C0F3-28AC-441B-A60B-AFBFF5C5E79B}"/>
              </a:ext>
            </a:extLst>
          </p:cNvPr>
          <p:cNvSpPr>
            <a:spLocks noGrp="1"/>
          </p:cNvSpPr>
          <p:nvPr>
            <p:ph type="title"/>
          </p:nvPr>
        </p:nvSpPr>
        <p:spPr/>
        <p:txBody>
          <a:bodyPr>
            <a:normAutofit/>
          </a:bodyPr>
          <a:lstStyle/>
          <a:p>
            <a:pPr algn="ctr"/>
            <a:r>
              <a:rPr lang="en-US" dirty="0"/>
              <a:t>What visual abnormalities can happen with side gaze?</a:t>
            </a:r>
          </a:p>
        </p:txBody>
      </p:sp>
      <p:sp>
        <p:nvSpPr>
          <p:cNvPr id="3" name="Content Placeholder 2">
            <a:extLst>
              <a:ext uri="{FF2B5EF4-FFF2-40B4-BE49-F238E27FC236}">
                <a16:creationId xmlns:a16="http://schemas.microsoft.com/office/drawing/2014/main" id="{C4CF241C-90D8-4A41-ADF4-15C47460F44D}"/>
              </a:ext>
            </a:extLst>
          </p:cNvPr>
          <p:cNvSpPr>
            <a:spLocks noGrp="1"/>
          </p:cNvSpPr>
          <p:nvPr>
            <p:ph idx="1"/>
          </p:nvPr>
        </p:nvSpPr>
        <p:spPr>
          <a:xfrm>
            <a:off x="955963" y="1933162"/>
            <a:ext cx="10719955" cy="3820766"/>
          </a:xfrm>
        </p:spPr>
        <p:txBody>
          <a:bodyPr>
            <a:normAutofit fontScale="92500" lnSpcReduction="10000"/>
          </a:bodyPr>
          <a:lstStyle/>
          <a:p>
            <a:pPr marL="457200" lvl="1" indent="0">
              <a:buNone/>
            </a:pPr>
            <a:r>
              <a:rPr lang="en-US" sz="2600" b="1" dirty="0"/>
              <a:t>Gaze-evoked Amaurosis: Transient blurred vision in eccentric gazes</a:t>
            </a:r>
          </a:p>
          <a:p>
            <a:pPr marL="457200" lvl="1" indent="0">
              <a:buNone/>
            </a:pPr>
            <a:endParaRPr lang="en-US" dirty="0"/>
          </a:p>
          <a:p>
            <a:pPr marL="0" indent="0">
              <a:buNone/>
            </a:pPr>
            <a:r>
              <a:rPr lang="en-US" sz="2600" b="1" dirty="0"/>
              <a:t>Etiology</a:t>
            </a:r>
            <a:r>
              <a:rPr lang="en-US" sz="2600" dirty="0"/>
              <a:t>: abnormalities causing compression of the optic nerve and compromised perfusion of the optic nerve and/or retina in the eccentric gaze</a:t>
            </a:r>
          </a:p>
          <a:p>
            <a:pPr marL="0" indent="0">
              <a:buNone/>
            </a:pPr>
            <a:endParaRPr lang="en-US" sz="2600" dirty="0"/>
          </a:p>
          <a:p>
            <a:pPr marL="0" indent="0">
              <a:buNone/>
            </a:pPr>
            <a:r>
              <a:rPr lang="en-US" sz="2600" b="1" dirty="0"/>
              <a:t>Specific causes</a:t>
            </a:r>
            <a:r>
              <a:rPr lang="en-US" sz="2600" dirty="0"/>
              <a:t>:</a:t>
            </a:r>
          </a:p>
          <a:p>
            <a:pPr marL="457200" lvl="1" indent="0">
              <a:buNone/>
            </a:pPr>
            <a:r>
              <a:rPr lang="en-US" sz="2200" dirty="0"/>
              <a:t>1- Orbital tumors</a:t>
            </a:r>
          </a:p>
          <a:p>
            <a:pPr marL="457200" lvl="1" indent="0">
              <a:buNone/>
            </a:pPr>
            <a:r>
              <a:rPr lang="en-US" sz="2200" dirty="0"/>
              <a:t>2- Thyroid eye disease</a:t>
            </a:r>
          </a:p>
          <a:p>
            <a:pPr marL="457200" lvl="1" indent="0">
              <a:buNone/>
            </a:pPr>
            <a:r>
              <a:rPr lang="en-US" sz="2200" dirty="0"/>
              <a:t>3- Idiopathic intracranial hypertension</a:t>
            </a:r>
          </a:p>
          <a:p>
            <a:pPr marL="457200" lvl="1" indent="0">
              <a:buNone/>
            </a:pPr>
            <a:r>
              <a:rPr lang="en-US" sz="2200" dirty="0"/>
              <a:t>4- Orbital fractures</a:t>
            </a:r>
          </a:p>
          <a:p>
            <a:pPr lvl="1"/>
            <a:endParaRPr lang="en-US" dirty="0"/>
          </a:p>
          <a:p>
            <a:endParaRPr lang="en-US" dirty="0"/>
          </a:p>
          <a:p>
            <a:endParaRPr lang="en-US" dirty="0"/>
          </a:p>
        </p:txBody>
      </p:sp>
      <p:pic>
        <p:nvPicPr>
          <p:cNvPr id="4" name="Slide 3">
            <a:hlinkClick r:id="" action="ppaction://media"/>
            <a:extLst>
              <a:ext uri="{FF2B5EF4-FFF2-40B4-BE49-F238E27FC236}">
                <a16:creationId xmlns:a16="http://schemas.microsoft.com/office/drawing/2014/main" id="{951DB51B-3F5C-40F0-B77F-5F093A6D014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0243" y="5896553"/>
            <a:ext cx="487363" cy="487363"/>
          </a:xfrm>
          <a:prstGeom prst="rect">
            <a:avLst/>
          </a:prstGeom>
        </p:spPr>
      </p:pic>
    </p:spTree>
    <p:extLst>
      <p:ext uri="{BB962C8B-B14F-4D97-AF65-F5344CB8AC3E}">
        <p14:creationId xmlns:p14="http://schemas.microsoft.com/office/powerpoint/2010/main" val="933699087"/>
      </p:ext>
    </p:extLst>
  </p:cSld>
  <p:clrMapOvr>
    <a:masterClrMapping/>
  </p:clrMapOvr>
  <mc:AlternateContent xmlns:mc="http://schemas.openxmlformats.org/markup-compatibility/2006" xmlns:p14="http://schemas.microsoft.com/office/powerpoint/2010/main">
    <mc:Choice Requires="p14">
      <p:transition spd="slow" p14:dur="2000" advTm="40389"/>
    </mc:Choice>
    <mc:Fallback xmlns="">
      <p:transition spd="slow" advTm="40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6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609BD-807C-4E0E-9DA8-8B261CF3089C}"/>
              </a:ext>
            </a:extLst>
          </p:cNvPr>
          <p:cNvSpPr>
            <a:spLocks noGrp="1"/>
          </p:cNvSpPr>
          <p:nvPr>
            <p:ph idx="1"/>
          </p:nvPr>
        </p:nvSpPr>
        <p:spPr>
          <a:xfrm>
            <a:off x="1163782" y="1850034"/>
            <a:ext cx="10360792" cy="4114347"/>
          </a:xfrm>
        </p:spPr>
        <p:txBody>
          <a:bodyPr>
            <a:normAutofit fontScale="25000" lnSpcReduction="20000"/>
          </a:bodyPr>
          <a:lstStyle/>
          <a:p>
            <a:pPr marL="0" indent="0" algn="ctr">
              <a:buNone/>
            </a:pPr>
            <a:r>
              <a:rPr lang="en-US" sz="9600" b="1" dirty="0"/>
              <a:t>    Gaze-evoked Nystagmus: nystagmus caused by inability to maintain the eye fixation in the eccentric gaze</a:t>
            </a:r>
          </a:p>
          <a:p>
            <a:pPr marL="457200" lvl="1" indent="0" algn="ctr">
              <a:lnSpc>
                <a:spcPct val="120000"/>
              </a:lnSpc>
              <a:buNone/>
            </a:pPr>
            <a:endParaRPr lang="en-US" sz="7400" b="1" dirty="0"/>
          </a:p>
          <a:p>
            <a:pPr marL="0" indent="0">
              <a:lnSpc>
                <a:spcPct val="120000"/>
              </a:lnSpc>
              <a:buNone/>
            </a:pPr>
            <a:r>
              <a:rPr lang="en-US" sz="9600" b="1" dirty="0"/>
              <a:t>Etiology</a:t>
            </a:r>
            <a:r>
              <a:rPr lang="en-US" sz="9600" dirty="0"/>
              <a:t>: disorders and drugs that affect the neural integrators which hold the eyes in the eccentric position (nucleus prepositus </a:t>
            </a:r>
            <a:r>
              <a:rPr lang="en-US" sz="9600" dirty="0" err="1"/>
              <a:t>hypoglossi</a:t>
            </a:r>
            <a:r>
              <a:rPr lang="en-US" sz="9600" dirty="0"/>
              <a:t> for horizontal gaze and interstitial nucleus of </a:t>
            </a:r>
            <a:r>
              <a:rPr lang="en-US" sz="9600" dirty="0" err="1"/>
              <a:t>Cajal</a:t>
            </a:r>
            <a:r>
              <a:rPr lang="en-US" sz="9600" dirty="0"/>
              <a:t> for vertical gaze)</a:t>
            </a:r>
          </a:p>
          <a:p>
            <a:pPr marL="0" indent="0">
              <a:lnSpc>
                <a:spcPct val="120000"/>
              </a:lnSpc>
              <a:buNone/>
            </a:pPr>
            <a:endParaRPr lang="en-US" sz="4000" dirty="0"/>
          </a:p>
          <a:p>
            <a:pPr marL="0" indent="0">
              <a:lnSpc>
                <a:spcPct val="120000"/>
              </a:lnSpc>
              <a:buNone/>
            </a:pPr>
            <a:r>
              <a:rPr lang="en-US" sz="9600" b="1" dirty="0"/>
              <a:t>Specific causes</a:t>
            </a:r>
            <a:r>
              <a:rPr lang="en-US" sz="9600" dirty="0"/>
              <a:t>:</a:t>
            </a:r>
          </a:p>
          <a:p>
            <a:pPr marL="457200" lvl="1" indent="0">
              <a:buNone/>
            </a:pPr>
            <a:r>
              <a:rPr lang="en-US" sz="8800" dirty="0"/>
              <a:t>1- Alcohol</a:t>
            </a:r>
          </a:p>
          <a:p>
            <a:pPr marL="457200" lvl="1" indent="0">
              <a:buNone/>
            </a:pPr>
            <a:r>
              <a:rPr lang="en-US" sz="8800" dirty="0"/>
              <a:t>2- Neurologic medications (e.g., anticonvulsants and sedatives)</a:t>
            </a:r>
          </a:p>
          <a:p>
            <a:pPr marL="457200" lvl="1" indent="0">
              <a:buNone/>
            </a:pPr>
            <a:r>
              <a:rPr lang="en-US" sz="8800" dirty="0"/>
              <a:t>3- Cerebellar lesions (e.g., multiple sclerosis and stroke)</a:t>
            </a:r>
          </a:p>
          <a:p>
            <a:pPr marL="0" indent="0">
              <a:buNone/>
            </a:pPr>
            <a:r>
              <a:rPr lang="en-US" dirty="0"/>
              <a:t> </a:t>
            </a:r>
          </a:p>
        </p:txBody>
      </p:sp>
      <p:sp>
        <p:nvSpPr>
          <p:cNvPr id="6" name="Title 1">
            <a:extLst>
              <a:ext uri="{FF2B5EF4-FFF2-40B4-BE49-F238E27FC236}">
                <a16:creationId xmlns:a16="http://schemas.microsoft.com/office/drawing/2014/main" id="{6094AA8E-448E-4A69-AD63-0B4242C6CEAF}"/>
              </a:ext>
            </a:extLst>
          </p:cNvPr>
          <p:cNvSpPr txBox="1">
            <a:spLocks/>
          </p:cNvSpPr>
          <p:nvPr/>
        </p:nvSpPr>
        <p:spPr>
          <a:xfrm>
            <a:off x="993912" y="21983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t>What visual abnormalities can happen with side gaze?</a:t>
            </a:r>
          </a:p>
        </p:txBody>
      </p:sp>
      <p:pic>
        <p:nvPicPr>
          <p:cNvPr id="4" name="Slide 4">
            <a:hlinkClick r:id="" action="ppaction://media"/>
            <a:extLst>
              <a:ext uri="{FF2B5EF4-FFF2-40B4-BE49-F238E27FC236}">
                <a16:creationId xmlns:a16="http://schemas.microsoft.com/office/drawing/2014/main" id="{4B24D950-C5E4-4777-A016-048209CEE7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36725" y="5890191"/>
            <a:ext cx="487363" cy="487363"/>
          </a:xfrm>
          <a:prstGeom prst="rect">
            <a:avLst/>
          </a:prstGeom>
        </p:spPr>
      </p:pic>
    </p:spTree>
    <p:extLst>
      <p:ext uri="{BB962C8B-B14F-4D97-AF65-F5344CB8AC3E}">
        <p14:creationId xmlns:p14="http://schemas.microsoft.com/office/powerpoint/2010/main" val="136467323"/>
      </p:ext>
    </p:extLst>
  </p:cSld>
  <p:clrMapOvr>
    <a:masterClrMapping/>
  </p:clrMapOvr>
  <mc:AlternateContent xmlns:mc="http://schemas.openxmlformats.org/markup-compatibility/2006" xmlns:p14="http://schemas.microsoft.com/office/powerpoint/2010/main">
    <mc:Choice Requires="p14">
      <p:transition spd="slow" p14:dur="2000" advTm="47982"/>
    </mc:Choice>
    <mc:Fallback xmlns="">
      <p:transition spd="slow" advTm="47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AC39A-35B0-4DF5-9069-E8BA0EDB1DCF}"/>
              </a:ext>
            </a:extLst>
          </p:cNvPr>
          <p:cNvSpPr>
            <a:spLocks noGrp="1"/>
          </p:cNvSpPr>
          <p:nvPr>
            <p:ph idx="1"/>
          </p:nvPr>
        </p:nvSpPr>
        <p:spPr>
          <a:xfrm>
            <a:off x="633845" y="1685511"/>
            <a:ext cx="10723267" cy="4206133"/>
          </a:xfrm>
        </p:spPr>
        <p:txBody>
          <a:bodyPr>
            <a:normAutofit fontScale="92500" lnSpcReduction="10000"/>
          </a:bodyPr>
          <a:lstStyle/>
          <a:p>
            <a:pPr marL="0" indent="0" algn="ctr">
              <a:buNone/>
            </a:pPr>
            <a:endParaRPr lang="en-US" sz="2400" b="1" dirty="0"/>
          </a:p>
          <a:p>
            <a:pPr marL="0" indent="0" algn="ctr">
              <a:buNone/>
            </a:pPr>
            <a:r>
              <a:rPr lang="en-US" sz="2600" b="1" dirty="0" err="1"/>
              <a:t>Incomitant</a:t>
            </a:r>
            <a:r>
              <a:rPr lang="en-US" sz="2600" b="1" dirty="0"/>
              <a:t> diplopia/deviation</a:t>
            </a:r>
          </a:p>
          <a:p>
            <a:pPr marL="0" indent="0">
              <a:buNone/>
            </a:pPr>
            <a:endParaRPr lang="en-US" sz="2400" dirty="0"/>
          </a:p>
          <a:p>
            <a:pPr marL="0" indent="0">
              <a:buNone/>
            </a:pPr>
            <a:r>
              <a:rPr lang="en-US" sz="2600" b="1" dirty="0"/>
              <a:t>Etiology:</a:t>
            </a:r>
            <a:r>
              <a:rPr lang="en-US" sz="2600" dirty="0"/>
              <a:t> Any side-gaze misalignment can cause </a:t>
            </a:r>
            <a:r>
              <a:rPr lang="en-US" sz="2600" b="1" dirty="0">
                <a:solidFill>
                  <a:schemeClr val="accent1">
                    <a:lumMod val="75000"/>
                  </a:schemeClr>
                </a:solidFill>
              </a:rPr>
              <a:t>binocular</a:t>
            </a:r>
            <a:r>
              <a:rPr lang="en-US" sz="2600" dirty="0">
                <a:solidFill>
                  <a:schemeClr val="accent1">
                    <a:lumMod val="75000"/>
                  </a:schemeClr>
                </a:solidFill>
              </a:rPr>
              <a:t> </a:t>
            </a:r>
            <a:r>
              <a:rPr lang="en-US" sz="2600" b="1" dirty="0">
                <a:solidFill>
                  <a:schemeClr val="accent1">
                    <a:lumMod val="75000"/>
                  </a:schemeClr>
                </a:solidFill>
              </a:rPr>
              <a:t>diplopia or blurred vision </a:t>
            </a:r>
            <a:r>
              <a:rPr lang="en-US" sz="2600" dirty="0"/>
              <a:t>with eccentric gaze.  The misalignment can be too subtle to cause symptoms in the primary position.</a:t>
            </a:r>
          </a:p>
          <a:p>
            <a:pPr marL="0" indent="0">
              <a:buNone/>
            </a:pPr>
            <a:endParaRPr lang="en-US" sz="2600" dirty="0"/>
          </a:p>
          <a:p>
            <a:pPr marL="0" indent="0">
              <a:buNone/>
            </a:pPr>
            <a:r>
              <a:rPr lang="en-US" sz="2600" b="1" dirty="0"/>
              <a:t>Specific causes</a:t>
            </a:r>
            <a:r>
              <a:rPr lang="en-US" sz="2600" dirty="0"/>
              <a:t>:</a:t>
            </a:r>
          </a:p>
          <a:p>
            <a:pPr marL="457200" lvl="1" indent="0">
              <a:buNone/>
            </a:pPr>
            <a:r>
              <a:rPr lang="en-US" dirty="0"/>
              <a:t>1- Paralytic strabismus: 6</a:t>
            </a:r>
            <a:r>
              <a:rPr lang="en-US" baseline="30000" dirty="0"/>
              <a:t>th</a:t>
            </a:r>
            <a:r>
              <a:rPr lang="en-US" dirty="0"/>
              <a:t> nerve palsy, 3</a:t>
            </a:r>
            <a:r>
              <a:rPr lang="en-US" baseline="30000" dirty="0"/>
              <a:t>rd</a:t>
            </a:r>
            <a:r>
              <a:rPr lang="en-US" dirty="0"/>
              <a:t> nerve palsy</a:t>
            </a:r>
          </a:p>
          <a:p>
            <a:pPr marL="457200" lvl="1" indent="0">
              <a:buNone/>
            </a:pPr>
            <a:r>
              <a:rPr lang="en-US" dirty="0"/>
              <a:t>2- EOM restriction: Thyroid eye disease</a:t>
            </a:r>
          </a:p>
          <a:p>
            <a:pPr marL="457200" lvl="1" indent="0">
              <a:buNone/>
            </a:pPr>
            <a:r>
              <a:rPr lang="en-US" dirty="0"/>
              <a:t>3- Dysinnervation strabismus: Duane retraction syndrome (rare)</a:t>
            </a:r>
          </a:p>
        </p:txBody>
      </p:sp>
      <p:sp>
        <p:nvSpPr>
          <p:cNvPr id="5" name="Title 4">
            <a:extLst>
              <a:ext uri="{FF2B5EF4-FFF2-40B4-BE49-F238E27FC236}">
                <a16:creationId xmlns:a16="http://schemas.microsoft.com/office/drawing/2014/main" id="{82820BB4-084F-4DE3-BFF6-9810C54385C8}"/>
              </a:ext>
            </a:extLst>
          </p:cNvPr>
          <p:cNvSpPr>
            <a:spLocks noGrp="1"/>
          </p:cNvSpPr>
          <p:nvPr>
            <p:ph type="title"/>
          </p:nvPr>
        </p:nvSpPr>
        <p:spPr/>
        <p:txBody>
          <a:bodyPr>
            <a:normAutofit/>
          </a:bodyPr>
          <a:lstStyle/>
          <a:p>
            <a:pPr algn="ctr"/>
            <a:r>
              <a:rPr lang="en-US" dirty="0"/>
              <a:t>What visual abnormalities can happen with side gaze?</a:t>
            </a:r>
          </a:p>
        </p:txBody>
      </p:sp>
      <p:pic>
        <p:nvPicPr>
          <p:cNvPr id="4" name="Slide 5">
            <a:hlinkClick r:id="" action="ppaction://media"/>
            <a:extLst>
              <a:ext uri="{FF2B5EF4-FFF2-40B4-BE49-F238E27FC236}">
                <a16:creationId xmlns:a16="http://schemas.microsoft.com/office/drawing/2014/main" id="{3B7E9269-4F0D-44DC-8D8E-BC40C41DC8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16238" y="5891644"/>
            <a:ext cx="487363" cy="487363"/>
          </a:xfrm>
          <a:prstGeom prst="rect">
            <a:avLst/>
          </a:prstGeom>
        </p:spPr>
      </p:pic>
    </p:spTree>
    <p:extLst>
      <p:ext uri="{BB962C8B-B14F-4D97-AF65-F5344CB8AC3E}">
        <p14:creationId xmlns:p14="http://schemas.microsoft.com/office/powerpoint/2010/main" val="3140748118"/>
      </p:ext>
    </p:extLst>
  </p:cSld>
  <p:clrMapOvr>
    <a:masterClrMapping/>
  </p:clrMapOvr>
  <mc:AlternateContent xmlns:mc="http://schemas.openxmlformats.org/markup-compatibility/2006" xmlns:p14="http://schemas.microsoft.com/office/powerpoint/2010/main">
    <mc:Choice Requires="p14">
      <p:transition spd="slow" p14:dur="2000" advTm="39762"/>
    </mc:Choice>
    <mc:Fallback xmlns="">
      <p:transition spd="slow" advTm="39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5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90E2-DFFC-47D8-9FC2-1389F402F05B}"/>
              </a:ext>
            </a:extLst>
          </p:cNvPr>
          <p:cNvSpPr>
            <a:spLocks noGrp="1"/>
          </p:cNvSpPr>
          <p:nvPr>
            <p:ph type="title"/>
          </p:nvPr>
        </p:nvSpPr>
        <p:spPr/>
        <p:txBody>
          <a:bodyPr/>
          <a:lstStyle/>
          <a:p>
            <a:pPr algn="ctr"/>
            <a:r>
              <a:rPr lang="en-US" b="1" dirty="0">
                <a:solidFill>
                  <a:schemeClr val="accent1">
                    <a:lumMod val="75000"/>
                  </a:schemeClr>
                </a:solidFill>
              </a:rPr>
              <a:t>Binocular</a:t>
            </a:r>
            <a:r>
              <a:rPr lang="en-US" dirty="0">
                <a:solidFill>
                  <a:schemeClr val="accent1">
                    <a:lumMod val="75000"/>
                  </a:schemeClr>
                </a:solidFill>
              </a:rPr>
              <a:t> </a:t>
            </a:r>
            <a:r>
              <a:rPr lang="en-US" b="1" dirty="0">
                <a:solidFill>
                  <a:schemeClr val="accent1">
                    <a:lumMod val="75000"/>
                  </a:schemeClr>
                </a:solidFill>
              </a:rPr>
              <a:t>diplopia/blurred vision</a:t>
            </a:r>
            <a:endParaRPr lang="en-US" dirty="0"/>
          </a:p>
        </p:txBody>
      </p:sp>
      <p:sp>
        <p:nvSpPr>
          <p:cNvPr id="3" name="Content Placeholder 2">
            <a:extLst>
              <a:ext uri="{FF2B5EF4-FFF2-40B4-BE49-F238E27FC236}">
                <a16:creationId xmlns:a16="http://schemas.microsoft.com/office/drawing/2014/main" id="{66B07017-5103-47CC-8E3B-490D2ADB1818}"/>
              </a:ext>
            </a:extLst>
          </p:cNvPr>
          <p:cNvSpPr>
            <a:spLocks noGrp="1"/>
          </p:cNvSpPr>
          <p:nvPr>
            <p:ph idx="1"/>
          </p:nvPr>
        </p:nvSpPr>
        <p:spPr/>
        <p:txBody>
          <a:bodyPr>
            <a:normAutofit fontScale="92500" lnSpcReduction="10000"/>
          </a:bodyPr>
          <a:lstStyle/>
          <a:p>
            <a:pPr marL="0" indent="0">
              <a:buNone/>
            </a:pPr>
            <a:r>
              <a:rPr lang="en-US" dirty="0"/>
              <a:t>What does “binocular diplopia” mean? </a:t>
            </a:r>
          </a:p>
          <a:p>
            <a:pPr lvl="1"/>
            <a:r>
              <a:rPr lang="en-US" dirty="0"/>
              <a:t>It means that the problem only occurs with both eyes open</a:t>
            </a:r>
          </a:p>
          <a:p>
            <a:pPr lvl="1"/>
            <a:r>
              <a:rPr lang="en-US" dirty="0"/>
              <a:t>Remember: our patient had no blurred vision when she closed either eye</a:t>
            </a:r>
          </a:p>
          <a:p>
            <a:pPr lvl="1"/>
            <a:r>
              <a:rPr lang="en-US" dirty="0"/>
              <a:t>This is in contrast with monocular diplopia which is associated with a wide range of ocular surface/media and non-neurologic conditions </a:t>
            </a:r>
          </a:p>
          <a:p>
            <a:pPr marL="0" indent="0">
              <a:buNone/>
            </a:pPr>
            <a:r>
              <a:rPr lang="en-US" dirty="0"/>
              <a:t>But why the patient does have “blurred vision” NOT double vision?</a:t>
            </a:r>
          </a:p>
          <a:p>
            <a:pPr lvl="1"/>
            <a:r>
              <a:rPr lang="en-US" dirty="0"/>
              <a:t>A subtle misalignment does not cause a frank diplopia but instead induces fuzzy margins and outlines due to the minimally displaced second image</a:t>
            </a:r>
          </a:p>
        </p:txBody>
      </p:sp>
      <p:pic>
        <p:nvPicPr>
          <p:cNvPr id="4" name="Slide 6">
            <a:hlinkClick r:id="" action="ppaction://media"/>
            <a:extLst>
              <a:ext uri="{FF2B5EF4-FFF2-40B4-BE49-F238E27FC236}">
                <a16:creationId xmlns:a16="http://schemas.microsoft.com/office/drawing/2014/main" id="{73FBB61F-0A68-450F-8226-8FEE521829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0244" y="5963948"/>
            <a:ext cx="487363" cy="487363"/>
          </a:xfrm>
          <a:prstGeom prst="rect">
            <a:avLst/>
          </a:prstGeom>
        </p:spPr>
      </p:pic>
    </p:spTree>
    <p:extLst>
      <p:ext uri="{BB962C8B-B14F-4D97-AF65-F5344CB8AC3E}">
        <p14:creationId xmlns:p14="http://schemas.microsoft.com/office/powerpoint/2010/main" val="1103230627"/>
      </p:ext>
    </p:extLst>
  </p:cSld>
  <p:clrMapOvr>
    <a:masterClrMapping/>
  </p:clrMapOvr>
  <mc:AlternateContent xmlns:mc="http://schemas.openxmlformats.org/markup-compatibility/2006" xmlns:p14="http://schemas.microsoft.com/office/powerpoint/2010/main">
    <mc:Choice Requires="p14">
      <p:transition spd="slow" p14:dur="2000" advTm="58826"/>
    </mc:Choice>
    <mc:Fallback xmlns="">
      <p:transition spd="slow" advTm="58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8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E118-6AC9-4464-A68F-0CE59C29E061}"/>
              </a:ext>
            </a:extLst>
          </p:cNvPr>
          <p:cNvSpPr>
            <a:spLocks noGrp="1"/>
          </p:cNvSpPr>
          <p:nvPr>
            <p:ph type="title"/>
          </p:nvPr>
        </p:nvSpPr>
        <p:spPr/>
        <p:txBody>
          <a:bodyPr>
            <a:normAutofit/>
          </a:bodyPr>
          <a:lstStyle/>
          <a:p>
            <a:r>
              <a:rPr lang="en-US" sz="2800" dirty="0"/>
              <a:t>…Back to the patient</a:t>
            </a:r>
            <a:br>
              <a:rPr lang="en-US" sz="2800" dirty="0"/>
            </a:br>
            <a:r>
              <a:rPr lang="en-US" dirty="0"/>
              <a:t>Examination</a:t>
            </a:r>
          </a:p>
        </p:txBody>
      </p:sp>
      <p:graphicFrame>
        <p:nvGraphicFramePr>
          <p:cNvPr id="5" name="Content Placeholder 4">
            <a:extLst>
              <a:ext uri="{FF2B5EF4-FFF2-40B4-BE49-F238E27FC236}">
                <a16:creationId xmlns:a16="http://schemas.microsoft.com/office/drawing/2014/main" id="{328700F4-C67F-4D6A-BB86-4AB82596C740}"/>
              </a:ext>
            </a:extLst>
          </p:cNvPr>
          <p:cNvGraphicFramePr>
            <a:graphicFrameLocks/>
          </p:cNvGraphicFramePr>
          <p:nvPr>
            <p:extLst>
              <p:ext uri="{D42A27DB-BD31-4B8C-83A1-F6EECF244321}">
                <p14:modId xmlns:p14="http://schemas.microsoft.com/office/powerpoint/2010/main" val="903552403"/>
              </p:ext>
            </p:extLst>
          </p:nvPr>
        </p:nvGraphicFramePr>
        <p:xfrm>
          <a:off x="1143000" y="1690687"/>
          <a:ext cx="10210800" cy="3743761"/>
        </p:xfrm>
        <a:graphic>
          <a:graphicData uri="http://schemas.openxmlformats.org/drawingml/2006/table">
            <a:tbl>
              <a:tblPr firstRow="1" bandRow="1">
                <a:tableStyleId>{5C22544A-7EE6-4342-B048-85BDC9FD1C3A}</a:tableStyleId>
              </a:tblPr>
              <a:tblGrid>
                <a:gridCol w="3403600">
                  <a:extLst>
                    <a:ext uri="{9D8B030D-6E8A-4147-A177-3AD203B41FA5}">
                      <a16:colId xmlns:a16="http://schemas.microsoft.com/office/drawing/2014/main" val="3997722782"/>
                    </a:ext>
                  </a:extLst>
                </a:gridCol>
                <a:gridCol w="3403600">
                  <a:extLst>
                    <a:ext uri="{9D8B030D-6E8A-4147-A177-3AD203B41FA5}">
                      <a16:colId xmlns:a16="http://schemas.microsoft.com/office/drawing/2014/main" val="3846642773"/>
                    </a:ext>
                  </a:extLst>
                </a:gridCol>
                <a:gridCol w="3403600">
                  <a:extLst>
                    <a:ext uri="{9D8B030D-6E8A-4147-A177-3AD203B41FA5}">
                      <a16:colId xmlns:a16="http://schemas.microsoft.com/office/drawing/2014/main" val="3751152104"/>
                    </a:ext>
                  </a:extLst>
                </a:gridCol>
              </a:tblGrid>
              <a:tr h="534823">
                <a:tc>
                  <a:txBody>
                    <a:bodyPr/>
                    <a:lstStyle/>
                    <a:p>
                      <a:endParaRPr lang="en-US" dirty="0"/>
                    </a:p>
                  </a:txBody>
                  <a:tcPr/>
                </a:tc>
                <a:tc>
                  <a:txBody>
                    <a:bodyPr/>
                    <a:lstStyle/>
                    <a:p>
                      <a:pPr algn="ctr"/>
                      <a:r>
                        <a:rPr lang="en-US" dirty="0"/>
                        <a:t>OD</a:t>
                      </a:r>
                    </a:p>
                  </a:txBody>
                  <a:tcPr/>
                </a:tc>
                <a:tc>
                  <a:txBody>
                    <a:bodyPr/>
                    <a:lstStyle/>
                    <a:p>
                      <a:pPr algn="ctr"/>
                      <a:r>
                        <a:rPr lang="en-US" dirty="0"/>
                        <a:t>OS</a:t>
                      </a:r>
                    </a:p>
                  </a:txBody>
                  <a:tcPr/>
                </a:tc>
                <a:extLst>
                  <a:ext uri="{0D108BD9-81ED-4DB2-BD59-A6C34878D82A}">
                    <a16:rowId xmlns:a16="http://schemas.microsoft.com/office/drawing/2014/main" val="2874790015"/>
                  </a:ext>
                </a:extLst>
              </a:tr>
              <a:tr h="534823">
                <a:tc>
                  <a:txBody>
                    <a:bodyPr/>
                    <a:lstStyle/>
                    <a:p>
                      <a:r>
                        <a:rPr lang="en-US" dirty="0"/>
                        <a:t>Visual Acuity</a:t>
                      </a:r>
                    </a:p>
                  </a:txBody>
                  <a:tcPr/>
                </a:tc>
                <a:tc>
                  <a:txBody>
                    <a:bodyPr/>
                    <a:lstStyle/>
                    <a:p>
                      <a:pPr algn="ctr"/>
                      <a:r>
                        <a:rPr lang="en-US" dirty="0"/>
                        <a:t>20/20</a:t>
                      </a:r>
                    </a:p>
                  </a:txBody>
                  <a:tcPr/>
                </a:tc>
                <a:tc>
                  <a:txBody>
                    <a:bodyPr/>
                    <a:lstStyle/>
                    <a:p>
                      <a:pPr algn="ctr"/>
                      <a:r>
                        <a:rPr lang="en-US" dirty="0"/>
                        <a:t>20/20</a:t>
                      </a:r>
                    </a:p>
                  </a:txBody>
                  <a:tcPr/>
                </a:tc>
                <a:extLst>
                  <a:ext uri="{0D108BD9-81ED-4DB2-BD59-A6C34878D82A}">
                    <a16:rowId xmlns:a16="http://schemas.microsoft.com/office/drawing/2014/main" val="344051768"/>
                  </a:ext>
                </a:extLst>
              </a:tr>
              <a:tr h="534823">
                <a:tc>
                  <a:txBody>
                    <a:bodyPr/>
                    <a:lstStyle/>
                    <a:p>
                      <a:r>
                        <a:rPr lang="en-US" dirty="0" err="1"/>
                        <a:t>RAPD</a:t>
                      </a:r>
                      <a:endParaRPr lang="en-US" dirty="0"/>
                    </a:p>
                  </a:txBody>
                  <a:tcPr/>
                </a:tc>
                <a:tc>
                  <a:txBody>
                    <a:bodyPr/>
                    <a:lstStyle/>
                    <a:p>
                      <a:pPr algn="ctr"/>
                      <a:r>
                        <a:rPr lang="en-US" dirty="0"/>
                        <a:t>Negative</a:t>
                      </a:r>
                    </a:p>
                  </a:txBody>
                  <a:tcPr/>
                </a:tc>
                <a:tc>
                  <a:txBody>
                    <a:bodyPr/>
                    <a:lstStyle/>
                    <a:p>
                      <a:pPr algn="ctr"/>
                      <a:r>
                        <a:rPr lang="en-US" dirty="0"/>
                        <a:t>Negative</a:t>
                      </a:r>
                    </a:p>
                  </a:txBody>
                  <a:tcPr/>
                </a:tc>
                <a:extLst>
                  <a:ext uri="{0D108BD9-81ED-4DB2-BD59-A6C34878D82A}">
                    <a16:rowId xmlns:a16="http://schemas.microsoft.com/office/drawing/2014/main" val="2749604848"/>
                  </a:ext>
                </a:extLst>
              </a:tr>
              <a:tr h="534823">
                <a:tc>
                  <a:txBody>
                    <a:bodyPr/>
                    <a:lstStyle/>
                    <a:p>
                      <a:r>
                        <a:rPr lang="en-US" dirty="0"/>
                        <a:t>Pupil Reaction</a:t>
                      </a:r>
                    </a:p>
                  </a:txBody>
                  <a:tcPr/>
                </a:tc>
                <a:tc>
                  <a:txBody>
                    <a:bodyPr/>
                    <a:lstStyle/>
                    <a:p>
                      <a:pPr algn="ctr"/>
                      <a:r>
                        <a:rPr lang="en-US" dirty="0"/>
                        <a:t>Brisk</a:t>
                      </a:r>
                    </a:p>
                  </a:txBody>
                  <a:tcPr/>
                </a:tc>
                <a:tc>
                  <a:txBody>
                    <a:bodyPr/>
                    <a:lstStyle/>
                    <a:p>
                      <a:pPr algn="ctr"/>
                      <a:r>
                        <a:rPr lang="en-US" b="1" dirty="0">
                          <a:solidFill>
                            <a:schemeClr val="accent6"/>
                          </a:solidFill>
                        </a:rPr>
                        <a:t>Sluggish</a:t>
                      </a:r>
                    </a:p>
                  </a:txBody>
                  <a:tcPr/>
                </a:tc>
                <a:extLst>
                  <a:ext uri="{0D108BD9-81ED-4DB2-BD59-A6C34878D82A}">
                    <a16:rowId xmlns:a16="http://schemas.microsoft.com/office/drawing/2014/main" val="2569992325"/>
                  </a:ext>
                </a:extLst>
              </a:tr>
              <a:tr h="534823">
                <a:tc>
                  <a:txBody>
                    <a:bodyPr/>
                    <a:lstStyle/>
                    <a:p>
                      <a:r>
                        <a:rPr lang="en-US" dirty="0"/>
                        <a:t>External</a:t>
                      </a:r>
                    </a:p>
                  </a:txBody>
                  <a:tcPr/>
                </a:tc>
                <a:tc>
                  <a:txBody>
                    <a:bodyPr/>
                    <a:lstStyle/>
                    <a:p>
                      <a:pPr algn="ctr"/>
                      <a:r>
                        <a:rPr lang="en-US" dirty="0"/>
                        <a:t>Normal </a:t>
                      </a:r>
                    </a:p>
                  </a:txBody>
                  <a:tcPr/>
                </a:tc>
                <a:tc>
                  <a:txBody>
                    <a:bodyPr/>
                    <a:lstStyle/>
                    <a:p>
                      <a:pPr algn="ctr"/>
                      <a:r>
                        <a:rPr lang="en-US" dirty="0"/>
                        <a:t>Normal </a:t>
                      </a:r>
                    </a:p>
                  </a:txBody>
                  <a:tcPr/>
                </a:tc>
                <a:extLst>
                  <a:ext uri="{0D108BD9-81ED-4DB2-BD59-A6C34878D82A}">
                    <a16:rowId xmlns:a16="http://schemas.microsoft.com/office/drawing/2014/main" val="1130225781"/>
                  </a:ext>
                </a:extLst>
              </a:tr>
              <a:tr h="534823">
                <a:tc>
                  <a:txBody>
                    <a:bodyPr/>
                    <a:lstStyle/>
                    <a:p>
                      <a:r>
                        <a:rPr lang="en-US" dirty="0"/>
                        <a:t>Anterior segment</a:t>
                      </a:r>
                    </a:p>
                  </a:txBody>
                  <a:tcPr/>
                </a:tc>
                <a:tc>
                  <a:txBody>
                    <a:bodyPr/>
                    <a:lstStyle/>
                    <a:p>
                      <a:pPr algn="ctr"/>
                      <a:r>
                        <a:rPr lang="en-US" dirty="0"/>
                        <a:t>Unremarkable</a:t>
                      </a:r>
                    </a:p>
                  </a:txBody>
                  <a:tcPr/>
                </a:tc>
                <a:tc>
                  <a:txBody>
                    <a:bodyPr/>
                    <a:lstStyle/>
                    <a:p>
                      <a:pPr algn="ctr"/>
                      <a:r>
                        <a:rPr lang="en-US" dirty="0"/>
                        <a:t>Unremarkable</a:t>
                      </a:r>
                    </a:p>
                  </a:txBody>
                  <a:tcPr/>
                </a:tc>
                <a:extLst>
                  <a:ext uri="{0D108BD9-81ED-4DB2-BD59-A6C34878D82A}">
                    <a16:rowId xmlns:a16="http://schemas.microsoft.com/office/drawing/2014/main" val="4266669540"/>
                  </a:ext>
                </a:extLst>
              </a:tr>
              <a:tr h="534823">
                <a:tc>
                  <a:txBody>
                    <a:bodyPr/>
                    <a:lstStyle/>
                    <a:p>
                      <a:r>
                        <a:rPr lang="en-US" dirty="0"/>
                        <a:t>Posterior segment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Unremarkable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Unremarkable</a:t>
                      </a:r>
                    </a:p>
                  </a:txBody>
                  <a:tcPr/>
                </a:tc>
                <a:extLst>
                  <a:ext uri="{0D108BD9-81ED-4DB2-BD59-A6C34878D82A}">
                    <a16:rowId xmlns:a16="http://schemas.microsoft.com/office/drawing/2014/main" val="895737895"/>
                  </a:ext>
                </a:extLst>
              </a:tr>
            </a:tbl>
          </a:graphicData>
        </a:graphic>
      </p:graphicFrame>
      <p:pic>
        <p:nvPicPr>
          <p:cNvPr id="3" name="Slide 7">
            <a:hlinkClick r:id="" action="ppaction://media"/>
            <a:extLst>
              <a:ext uri="{FF2B5EF4-FFF2-40B4-BE49-F238E27FC236}">
                <a16:creationId xmlns:a16="http://schemas.microsoft.com/office/drawing/2014/main" id="{0DA4E6FA-484A-4929-A591-65F074D0EB8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99070" y="5896552"/>
            <a:ext cx="487363" cy="487363"/>
          </a:xfrm>
          <a:prstGeom prst="rect">
            <a:avLst/>
          </a:prstGeom>
        </p:spPr>
      </p:pic>
    </p:spTree>
    <p:extLst>
      <p:ext uri="{BB962C8B-B14F-4D97-AF65-F5344CB8AC3E}">
        <p14:creationId xmlns:p14="http://schemas.microsoft.com/office/powerpoint/2010/main" val="1104550632"/>
      </p:ext>
    </p:extLst>
  </p:cSld>
  <p:clrMapOvr>
    <a:masterClrMapping/>
  </p:clrMapOvr>
  <mc:AlternateContent xmlns:mc="http://schemas.openxmlformats.org/markup-compatibility/2006" xmlns:p14="http://schemas.microsoft.com/office/powerpoint/2010/main">
    <mc:Choice Requires="p14">
      <p:transition spd="slow" p14:dur="2000" advTm="25505"/>
    </mc:Choice>
    <mc:Fallback xmlns="">
      <p:transition spd="slow" advTm="255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5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9A918-BD99-4554-9F77-9863C91EC45D}"/>
              </a:ext>
            </a:extLst>
          </p:cNvPr>
          <p:cNvSpPr>
            <a:spLocks noGrp="1"/>
          </p:cNvSpPr>
          <p:nvPr>
            <p:ph type="title"/>
          </p:nvPr>
        </p:nvSpPr>
        <p:spPr/>
        <p:txBody>
          <a:bodyPr/>
          <a:lstStyle/>
          <a:p>
            <a:r>
              <a:rPr lang="en-US" dirty="0"/>
              <a:t>Pupil study:</a:t>
            </a:r>
          </a:p>
        </p:txBody>
      </p:sp>
      <p:graphicFrame>
        <p:nvGraphicFramePr>
          <p:cNvPr id="4" name="Table 4">
            <a:extLst>
              <a:ext uri="{FF2B5EF4-FFF2-40B4-BE49-F238E27FC236}">
                <a16:creationId xmlns:a16="http://schemas.microsoft.com/office/drawing/2014/main" id="{BFF629E3-6368-4785-B499-231BC2BF156D}"/>
              </a:ext>
            </a:extLst>
          </p:cNvPr>
          <p:cNvGraphicFramePr>
            <a:graphicFrameLocks noGrp="1"/>
          </p:cNvGraphicFramePr>
          <p:nvPr>
            <p:ph idx="1"/>
          </p:nvPr>
        </p:nvGraphicFramePr>
        <p:xfrm>
          <a:off x="684637" y="2237454"/>
          <a:ext cx="10515597" cy="1112520"/>
        </p:xfrm>
        <a:graphic>
          <a:graphicData uri="http://schemas.openxmlformats.org/drawingml/2006/table">
            <a:tbl>
              <a:tblPr firstRow="1" bandRow="1">
                <a:tableStyleId>{D27102A9-8310-4765-A935-A1911B00CA55}</a:tableStyleId>
              </a:tblPr>
              <a:tblGrid>
                <a:gridCol w="3505199">
                  <a:extLst>
                    <a:ext uri="{9D8B030D-6E8A-4147-A177-3AD203B41FA5}">
                      <a16:colId xmlns:a16="http://schemas.microsoft.com/office/drawing/2014/main" val="3618225386"/>
                    </a:ext>
                  </a:extLst>
                </a:gridCol>
                <a:gridCol w="3505199">
                  <a:extLst>
                    <a:ext uri="{9D8B030D-6E8A-4147-A177-3AD203B41FA5}">
                      <a16:colId xmlns:a16="http://schemas.microsoft.com/office/drawing/2014/main" val="425976926"/>
                    </a:ext>
                  </a:extLst>
                </a:gridCol>
                <a:gridCol w="3505199">
                  <a:extLst>
                    <a:ext uri="{9D8B030D-6E8A-4147-A177-3AD203B41FA5}">
                      <a16:colId xmlns:a16="http://schemas.microsoft.com/office/drawing/2014/main" val="3777861060"/>
                    </a:ext>
                  </a:extLst>
                </a:gridCol>
              </a:tblGrid>
              <a:tr h="370840">
                <a:tc>
                  <a:txBody>
                    <a:bodyPr/>
                    <a:lstStyle/>
                    <a:p>
                      <a:pPr algn="ctr"/>
                      <a:endParaRPr lang="en-US" dirty="0"/>
                    </a:p>
                  </a:txBody>
                  <a:tcPr/>
                </a:tc>
                <a:tc>
                  <a:txBody>
                    <a:bodyPr/>
                    <a:lstStyle/>
                    <a:p>
                      <a:pPr algn="ctr"/>
                      <a:r>
                        <a:rPr lang="en-US" b="1" dirty="0"/>
                        <a:t> Right Eye</a:t>
                      </a:r>
                    </a:p>
                  </a:txBody>
                  <a:tcPr/>
                </a:tc>
                <a:tc>
                  <a:txBody>
                    <a:bodyPr/>
                    <a:lstStyle/>
                    <a:p>
                      <a:pPr algn="ctr"/>
                      <a:r>
                        <a:rPr lang="en-US" b="1" dirty="0"/>
                        <a:t>Left Eye</a:t>
                      </a:r>
                    </a:p>
                  </a:txBody>
                  <a:tcPr/>
                </a:tc>
                <a:extLst>
                  <a:ext uri="{0D108BD9-81ED-4DB2-BD59-A6C34878D82A}">
                    <a16:rowId xmlns:a16="http://schemas.microsoft.com/office/drawing/2014/main" val="1318565787"/>
                  </a:ext>
                </a:extLst>
              </a:tr>
              <a:tr h="370840">
                <a:tc>
                  <a:txBody>
                    <a:bodyPr/>
                    <a:lstStyle/>
                    <a:p>
                      <a:pPr algn="ctr"/>
                      <a:r>
                        <a:rPr lang="en-US" b="1" dirty="0"/>
                        <a:t>Dim Light</a:t>
                      </a:r>
                    </a:p>
                  </a:txBody>
                  <a:tcPr/>
                </a:tc>
                <a:tc>
                  <a:txBody>
                    <a:bodyPr/>
                    <a:lstStyle/>
                    <a:p>
                      <a:pPr algn="ctr"/>
                      <a:r>
                        <a:rPr lang="en-US" dirty="0"/>
                        <a:t>6 mm</a:t>
                      </a:r>
                    </a:p>
                  </a:txBody>
                  <a:tcPr/>
                </a:tc>
                <a:tc>
                  <a:txBody>
                    <a:bodyPr/>
                    <a:lstStyle/>
                    <a:p>
                      <a:pPr algn="ctr"/>
                      <a:r>
                        <a:rPr lang="en-US" dirty="0"/>
                        <a:t>6.5 mm</a:t>
                      </a:r>
                    </a:p>
                  </a:txBody>
                  <a:tcPr/>
                </a:tc>
                <a:extLst>
                  <a:ext uri="{0D108BD9-81ED-4DB2-BD59-A6C34878D82A}">
                    <a16:rowId xmlns:a16="http://schemas.microsoft.com/office/drawing/2014/main" val="4271807132"/>
                  </a:ext>
                </a:extLst>
              </a:tr>
              <a:tr h="370840">
                <a:tc>
                  <a:txBody>
                    <a:bodyPr/>
                    <a:lstStyle/>
                    <a:p>
                      <a:pPr algn="ctr"/>
                      <a:r>
                        <a:rPr lang="en-US" b="1" dirty="0"/>
                        <a:t>Bright Light</a:t>
                      </a:r>
                    </a:p>
                  </a:txBody>
                  <a:tcPr/>
                </a:tc>
                <a:tc>
                  <a:txBody>
                    <a:bodyPr/>
                    <a:lstStyle/>
                    <a:p>
                      <a:pPr algn="ctr"/>
                      <a:r>
                        <a:rPr lang="en-US" dirty="0"/>
                        <a:t>2.5 mm</a:t>
                      </a:r>
                    </a:p>
                  </a:txBody>
                  <a:tcPr/>
                </a:tc>
                <a:tc>
                  <a:txBody>
                    <a:bodyPr/>
                    <a:lstStyle/>
                    <a:p>
                      <a:pPr algn="ctr"/>
                      <a:r>
                        <a:rPr lang="en-US" dirty="0"/>
                        <a:t>4.5 mm</a:t>
                      </a:r>
                    </a:p>
                  </a:txBody>
                  <a:tcPr/>
                </a:tc>
                <a:extLst>
                  <a:ext uri="{0D108BD9-81ED-4DB2-BD59-A6C34878D82A}">
                    <a16:rowId xmlns:a16="http://schemas.microsoft.com/office/drawing/2014/main" val="438142801"/>
                  </a:ext>
                </a:extLst>
              </a:tr>
            </a:tbl>
          </a:graphicData>
        </a:graphic>
      </p:graphicFrame>
      <p:sp>
        <p:nvSpPr>
          <p:cNvPr id="5" name="TextBox 4">
            <a:extLst>
              <a:ext uri="{FF2B5EF4-FFF2-40B4-BE49-F238E27FC236}">
                <a16:creationId xmlns:a16="http://schemas.microsoft.com/office/drawing/2014/main" id="{97695D3F-1C41-4D05-AA56-8CB9A216268F}"/>
              </a:ext>
            </a:extLst>
          </p:cNvPr>
          <p:cNvSpPr txBox="1"/>
          <p:nvPr/>
        </p:nvSpPr>
        <p:spPr>
          <a:xfrm>
            <a:off x="1633645" y="4509179"/>
            <a:ext cx="8617580" cy="369332"/>
          </a:xfrm>
          <a:prstGeom prst="rect">
            <a:avLst/>
          </a:prstGeom>
          <a:noFill/>
        </p:spPr>
        <p:txBody>
          <a:bodyPr wrap="square" rtlCol="0">
            <a:spAutoFit/>
          </a:bodyPr>
          <a:lstStyle/>
          <a:p>
            <a:pPr algn="ctr"/>
            <a:r>
              <a:rPr lang="en-US" b="1" dirty="0"/>
              <a:t>Difference in pupil size: Anisocoria</a:t>
            </a:r>
          </a:p>
        </p:txBody>
      </p:sp>
      <p:pic>
        <p:nvPicPr>
          <p:cNvPr id="3" name="Slide 8">
            <a:hlinkClick r:id="" action="ppaction://media"/>
            <a:extLst>
              <a:ext uri="{FF2B5EF4-FFF2-40B4-BE49-F238E27FC236}">
                <a16:creationId xmlns:a16="http://schemas.microsoft.com/office/drawing/2014/main" id="{8B589F46-C65D-4A10-A757-16533F93AB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61416" y="5906943"/>
            <a:ext cx="487363" cy="487363"/>
          </a:xfrm>
          <a:prstGeom prst="rect">
            <a:avLst/>
          </a:prstGeom>
        </p:spPr>
      </p:pic>
    </p:spTree>
    <p:extLst>
      <p:ext uri="{BB962C8B-B14F-4D97-AF65-F5344CB8AC3E}">
        <p14:creationId xmlns:p14="http://schemas.microsoft.com/office/powerpoint/2010/main" val="3934505134"/>
      </p:ext>
    </p:extLst>
  </p:cSld>
  <p:clrMapOvr>
    <a:masterClrMapping/>
  </p:clrMapOvr>
  <mc:AlternateContent xmlns:mc="http://schemas.openxmlformats.org/markup-compatibility/2006" xmlns:p14="http://schemas.microsoft.com/office/powerpoint/2010/main">
    <mc:Choice Requires="p14">
      <p:transition spd="slow" p14:dur="2000" advTm="24484"/>
    </mc:Choice>
    <mc:Fallback xmlns="">
      <p:transition spd="slow" advTm="24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52068-DF59-4C64-BF47-E459765F5B08}"/>
              </a:ext>
            </a:extLst>
          </p:cNvPr>
          <p:cNvSpPr>
            <a:spLocks noGrp="1"/>
          </p:cNvSpPr>
          <p:nvPr>
            <p:ph type="title"/>
          </p:nvPr>
        </p:nvSpPr>
        <p:spPr/>
        <p:txBody>
          <a:bodyPr>
            <a:normAutofit fontScale="90000"/>
          </a:bodyPr>
          <a:lstStyle/>
          <a:p>
            <a:pPr algn="ctr"/>
            <a:r>
              <a:rPr lang="en-US" dirty="0"/>
              <a:t>What are the differential diagnoses of anisocoria with abnormal constriction to light?</a:t>
            </a:r>
          </a:p>
        </p:txBody>
      </p:sp>
      <p:sp>
        <p:nvSpPr>
          <p:cNvPr id="3" name="Content Placeholder 2">
            <a:extLst>
              <a:ext uri="{FF2B5EF4-FFF2-40B4-BE49-F238E27FC236}">
                <a16:creationId xmlns:a16="http://schemas.microsoft.com/office/drawing/2014/main" id="{35ECC102-CB47-4E31-B428-4201186DE70F}"/>
              </a:ext>
            </a:extLst>
          </p:cNvPr>
          <p:cNvSpPr>
            <a:spLocks noGrp="1"/>
          </p:cNvSpPr>
          <p:nvPr>
            <p:ph idx="1"/>
          </p:nvPr>
        </p:nvSpPr>
        <p:spPr/>
        <p:txBody>
          <a:bodyPr>
            <a:normAutofit lnSpcReduction="10000"/>
          </a:bodyPr>
          <a:lstStyle/>
          <a:p>
            <a:pPr marL="514350" indent="-514350">
              <a:buFont typeface="+mj-lt"/>
              <a:buAutoNum type="arabicPeriod"/>
            </a:pPr>
            <a:endParaRPr lang="en-US" dirty="0"/>
          </a:p>
          <a:p>
            <a:pPr marL="514350" indent="-514350">
              <a:buFont typeface="+mj-lt"/>
              <a:buAutoNum type="arabicPeriod"/>
            </a:pPr>
            <a:r>
              <a:rPr lang="en-US" dirty="0"/>
              <a:t>Damage to iris: usually the damage is noted in the slit- lamp exam </a:t>
            </a:r>
          </a:p>
          <a:p>
            <a:pPr marL="514350" indent="-514350">
              <a:buFont typeface="+mj-lt"/>
              <a:buAutoNum type="arabicPeriod"/>
            </a:pPr>
            <a:r>
              <a:rPr lang="en-US" dirty="0"/>
              <a:t>Adie's tonic pupil: affected pupil responds to dilute pilocarpine 0.1%</a:t>
            </a:r>
          </a:p>
          <a:p>
            <a:pPr marL="514350" indent="-514350">
              <a:buFont typeface="+mj-lt"/>
              <a:buAutoNum type="arabicPeriod"/>
            </a:pPr>
            <a:r>
              <a:rPr lang="en-US" dirty="0"/>
              <a:t>Pharmacologic dilation: no pupil response to pilocarpine 0.1% and 1%</a:t>
            </a:r>
          </a:p>
          <a:p>
            <a:pPr marL="514350" indent="-514350">
              <a:buFont typeface="+mj-lt"/>
              <a:buAutoNum type="arabicPeriod"/>
            </a:pPr>
            <a:r>
              <a:rPr lang="en-US" dirty="0"/>
              <a:t>3</a:t>
            </a:r>
            <a:r>
              <a:rPr lang="en-US" baseline="30000" dirty="0"/>
              <a:t>rd</a:t>
            </a:r>
            <a:r>
              <a:rPr lang="en-US" dirty="0"/>
              <a:t> nerve palsy: usually associates with other features of the palsy</a:t>
            </a:r>
          </a:p>
        </p:txBody>
      </p:sp>
      <p:pic>
        <p:nvPicPr>
          <p:cNvPr id="5" name="Slide 9">
            <a:hlinkClick r:id="" action="ppaction://media"/>
            <a:extLst>
              <a:ext uri="{FF2B5EF4-FFF2-40B4-BE49-F238E27FC236}">
                <a16:creationId xmlns:a16="http://schemas.microsoft.com/office/drawing/2014/main" id="{C3BA69F2-0E48-43D4-9879-FE43A40FE6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09462" y="5917334"/>
            <a:ext cx="487363" cy="487363"/>
          </a:xfrm>
          <a:prstGeom prst="rect">
            <a:avLst/>
          </a:prstGeom>
        </p:spPr>
      </p:pic>
    </p:spTree>
    <p:extLst>
      <p:ext uri="{BB962C8B-B14F-4D97-AF65-F5344CB8AC3E}">
        <p14:creationId xmlns:p14="http://schemas.microsoft.com/office/powerpoint/2010/main" val="4007363900"/>
      </p:ext>
    </p:extLst>
  </p:cSld>
  <p:clrMapOvr>
    <a:masterClrMapping/>
  </p:clrMapOvr>
  <mc:AlternateContent xmlns:mc="http://schemas.openxmlformats.org/markup-compatibility/2006" xmlns:p14="http://schemas.microsoft.com/office/powerpoint/2010/main">
    <mc:Choice Requires="p14">
      <p:transition spd="slow" p14:dur="2000" advTm="22860"/>
    </mc:Choice>
    <mc:Fallback xmlns="">
      <p:transition spd="slow" advTm="22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6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person wearing glasses&#10;&#10;Description automatically generated">
            <a:extLst>
              <a:ext uri="{FF2B5EF4-FFF2-40B4-BE49-F238E27FC236}">
                <a16:creationId xmlns:a16="http://schemas.microsoft.com/office/drawing/2014/main" id="{FDF62013-DB0E-2946-94BF-25333D7BF8B0}"/>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33901" b="14362"/>
          <a:stretch/>
        </p:blipFill>
        <p:spPr>
          <a:xfrm>
            <a:off x="4434096" y="2947431"/>
            <a:ext cx="3889770" cy="685802"/>
          </a:xfrm>
        </p:spPr>
      </p:pic>
      <p:pic>
        <p:nvPicPr>
          <p:cNvPr id="7" name="Picture 6" descr="A close up of a person wearing glasses and looking at the camera&#10;&#10;Description automatically generated">
            <a:extLst>
              <a:ext uri="{FF2B5EF4-FFF2-40B4-BE49-F238E27FC236}">
                <a16:creationId xmlns:a16="http://schemas.microsoft.com/office/drawing/2014/main" id="{07483503-D0A3-F643-B19E-9C03C1B66D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4200" b="5166"/>
          <a:stretch/>
        </p:blipFill>
        <p:spPr>
          <a:xfrm>
            <a:off x="8486812" y="2947431"/>
            <a:ext cx="3401472" cy="685802"/>
          </a:xfrm>
          <a:prstGeom prst="rect">
            <a:avLst/>
          </a:prstGeom>
        </p:spPr>
      </p:pic>
      <p:pic>
        <p:nvPicPr>
          <p:cNvPr id="9" name="Picture 8" descr="A close up of a person wearing glasses&#10;&#10;Description automatically generated">
            <a:extLst>
              <a:ext uri="{FF2B5EF4-FFF2-40B4-BE49-F238E27FC236}">
                <a16:creationId xmlns:a16="http://schemas.microsoft.com/office/drawing/2014/main" id="{E5A751AA-F8FD-3246-B702-F8C264CBB1B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3819" b="14444"/>
          <a:stretch/>
        </p:blipFill>
        <p:spPr>
          <a:xfrm>
            <a:off x="298381" y="2947431"/>
            <a:ext cx="4005195" cy="685802"/>
          </a:xfrm>
          <a:prstGeom prst="rect">
            <a:avLst/>
          </a:prstGeom>
        </p:spPr>
      </p:pic>
      <p:pic>
        <p:nvPicPr>
          <p:cNvPr id="11" name="Picture 10" descr="A close up of a person wearing glasses and looking at the camera&#10;&#10;Description automatically generated">
            <a:extLst>
              <a:ext uri="{FF2B5EF4-FFF2-40B4-BE49-F238E27FC236}">
                <a16:creationId xmlns:a16="http://schemas.microsoft.com/office/drawing/2014/main" id="{066EAE73-E931-B245-AC5D-D7FB266B4BA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1991" b="10693"/>
          <a:stretch/>
        </p:blipFill>
        <p:spPr>
          <a:xfrm>
            <a:off x="4434096" y="4778194"/>
            <a:ext cx="3889770" cy="685801"/>
          </a:xfrm>
          <a:prstGeom prst="rect">
            <a:avLst/>
          </a:prstGeom>
        </p:spPr>
      </p:pic>
      <p:pic>
        <p:nvPicPr>
          <p:cNvPr id="13" name="Picture 12" descr="A close up of a persons eyes&#10;&#10;Description automatically generated">
            <a:extLst>
              <a:ext uri="{FF2B5EF4-FFF2-40B4-BE49-F238E27FC236}">
                <a16:creationId xmlns:a16="http://schemas.microsoft.com/office/drawing/2014/main" id="{7C24EDAC-A51F-A44E-B8D2-98D718152BF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2104" b="16497"/>
          <a:stretch/>
        </p:blipFill>
        <p:spPr>
          <a:xfrm>
            <a:off x="4434096" y="1196639"/>
            <a:ext cx="3889770" cy="684587"/>
          </a:xfrm>
          <a:prstGeom prst="rect">
            <a:avLst/>
          </a:prstGeom>
        </p:spPr>
      </p:pic>
      <p:sp>
        <p:nvSpPr>
          <p:cNvPr id="2" name="TextBox 1">
            <a:extLst>
              <a:ext uri="{FF2B5EF4-FFF2-40B4-BE49-F238E27FC236}">
                <a16:creationId xmlns:a16="http://schemas.microsoft.com/office/drawing/2014/main" id="{1B2B358E-E5B6-4257-AAAB-76FC68331970}"/>
              </a:ext>
            </a:extLst>
          </p:cNvPr>
          <p:cNvSpPr txBox="1"/>
          <p:nvPr/>
        </p:nvSpPr>
        <p:spPr>
          <a:xfrm>
            <a:off x="4498880" y="3716247"/>
            <a:ext cx="3629679" cy="369332"/>
          </a:xfrm>
          <a:prstGeom prst="rect">
            <a:avLst/>
          </a:prstGeom>
          <a:noFill/>
        </p:spPr>
        <p:txBody>
          <a:bodyPr wrap="square" rtlCol="0">
            <a:spAutoFit/>
          </a:bodyPr>
          <a:lstStyle/>
          <a:p>
            <a:pPr algn="ctr"/>
            <a:r>
              <a:rPr lang="en-US" dirty="0"/>
              <a:t>2 PD X/1 PD </a:t>
            </a:r>
            <a:r>
              <a:rPr lang="en-US" dirty="0" err="1"/>
              <a:t>LHypo</a:t>
            </a:r>
            <a:endParaRPr lang="en-US" dirty="0"/>
          </a:p>
        </p:txBody>
      </p:sp>
      <p:sp>
        <p:nvSpPr>
          <p:cNvPr id="8" name="TextBox 7">
            <a:extLst>
              <a:ext uri="{FF2B5EF4-FFF2-40B4-BE49-F238E27FC236}">
                <a16:creationId xmlns:a16="http://schemas.microsoft.com/office/drawing/2014/main" id="{4285B4A7-FCBF-484C-8040-7C0B4A79C5CC}"/>
              </a:ext>
            </a:extLst>
          </p:cNvPr>
          <p:cNvSpPr txBox="1"/>
          <p:nvPr/>
        </p:nvSpPr>
        <p:spPr>
          <a:xfrm>
            <a:off x="476519" y="3716247"/>
            <a:ext cx="3773683" cy="369332"/>
          </a:xfrm>
          <a:prstGeom prst="rect">
            <a:avLst/>
          </a:prstGeom>
          <a:noFill/>
        </p:spPr>
        <p:txBody>
          <a:bodyPr wrap="square" rtlCol="0">
            <a:spAutoFit/>
          </a:bodyPr>
          <a:lstStyle/>
          <a:p>
            <a:pPr algn="ctr"/>
            <a:r>
              <a:rPr lang="en-US" dirty="0"/>
              <a:t>8 PD XT/2 PD </a:t>
            </a:r>
            <a:r>
              <a:rPr lang="en-US" dirty="0" err="1"/>
              <a:t>LHypo</a:t>
            </a:r>
            <a:r>
              <a:rPr lang="en-US" dirty="0"/>
              <a:t>/Left adduction -1</a:t>
            </a:r>
          </a:p>
        </p:txBody>
      </p:sp>
      <p:sp>
        <p:nvSpPr>
          <p:cNvPr id="10" name="TextBox 9">
            <a:extLst>
              <a:ext uri="{FF2B5EF4-FFF2-40B4-BE49-F238E27FC236}">
                <a16:creationId xmlns:a16="http://schemas.microsoft.com/office/drawing/2014/main" id="{300DE844-DF55-43F3-8097-964D37C9471E}"/>
              </a:ext>
            </a:extLst>
          </p:cNvPr>
          <p:cNvSpPr txBox="1"/>
          <p:nvPr/>
        </p:nvSpPr>
        <p:spPr>
          <a:xfrm>
            <a:off x="8258605" y="3744919"/>
            <a:ext cx="3629679" cy="369332"/>
          </a:xfrm>
          <a:prstGeom prst="rect">
            <a:avLst/>
          </a:prstGeom>
          <a:noFill/>
        </p:spPr>
        <p:txBody>
          <a:bodyPr wrap="square" rtlCol="0">
            <a:spAutoFit/>
          </a:bodyPr>
          <a:lstStyle/>
          <a:p>
            <a:pPr algn="ctr"/>
            <a:r>
              <a:rPr lang="en-US" dirty="0"/>
              <a:t>1 PD </a:t>
            </a:r>
            <a:r>
              <a:rPr lang="en-US" dirty="0" err="1"/>
              <a:t>LHypo</a:t>
            </a:r>
            <a:endParaRPr lang="en-US" dirty="0"/>
          </a:p>
        </p:txBody>
      </p:sp>
      <p:sp>
        <p:nvSpPr>
          <p:cNvPr id="12" name="TextBox 11">
            <a:extLst>
              <a:ext uri="{FF2B5EF4-FFF2-40B4-BE49-F238E27FC236}">
                <a16:creationId xmlns:a16="http://schemas.microsoft.com/office/drawing/2014/main" id="{91EB8970-51BC-4DC5-A29B-5BB340180009}"/>
              </a:ext>
            </a:extLst>
          </p:cNvPr>
          <p:cNvSpPr txBox="1"/>
          <p:nvPr/>
        </p:nvSpPr>
        <p:spPr>
          <a:xfrm>
            <a:off x="4238315" y="1974813"/>
            <a:ext cx="4150807" cy="369332"/>
          </a:xfrm>
          <a:prstGeom prst="rect">
            <a:avLst/>
          </a:prstGeom>
          <a:noFill/>
        </p:spPr>
        <p:txBody>
          <a:bodyPr wrap="square" rtlCol="0">
            <a:spAutoFit/>
          </a:bodyPr>
          <a:lstStyle/>
          <a:p>
            <a:pPr algn="ctr"/>
            <a:r>
              <a:rPr lang="en-US" dirty="0"/>
              <a:t>2 PD X/ 3 PD </a:t>
            </a:r>
            <a:r>
              <a:rPr lang="en-US" dirty="0" err="1"/>
              <a:t>LHypo</a:t>
            </a:r>
            <a:r>
              <a:rPr lang="en-US" dirty="0"/>
              <a:t>/Left supraduction -1</a:t>
            </a:r>
          </a:p>
        </p:txBody>
      </p:sp>
      <p:sp>
        <p:nvSpPr>
          <p:cNvPr id="14" name="TextBox 13">
            <a:extLst>
              <a:ext uri="{FF2B5EF4-FFF2-40B4-BE49-F238E27FC236}">
                <a16:creationId xmlns:a16="http://schemas.microsoft.com/office/drawing/2014/main" id="{F5C21F34-45D9-4DAA-9E02-FD28B179FBD2}"/>
              </a:ext>
            </a:extLst>
          </p:cNvPr>
          <p:cNvSpPr txBox="1"/>
          <p:nvPr/>
        </p:nvSpPr>
        <p:spPr>
          <a:xfrm>
            <a:off x="4380721" y="5582893"/>
            <a:ext cx="4008401" cy="369332"/>
          </a:xfrm>
          <a:prstGeom prst="rect">
            <a:avLst/>
          </a:prstGeom>
          <a:noFill/>
        </p:spPr>
        <p:txBody>
          <a:bodyPr wrap="square" rtlCol="0">
            <a:spAutoFit/>
          </a:bodyPr>
          <a:lstStyle/>
          <a:p>
            <a:pPr algn="ctr"/>
            <a:r>
              <a:rPr lang="en-US" dirty="0"/>
              <a:t>2 PD X/ 2 PD LH/Left </a:t>
            </a:r>
            <a:r>
              <a:rPr lang="en-US" dirty="0" err="1"/>
              <a:t>Infraduction</a:t>
            </a:r>
            <a:r>
              <a:rPr lang="en-US" dirty="0"/>
              <a:t> -0.50</a:t>
            </a:r>
          </a:p>
        </p:txBody>
      </p:sp>
      <p:sp>
        <p:nvSpPr>
          <p:cNvPr id="15" name="TextBox 14">
            <a:extLst>
              <a:ext uri="{FF2B5EF4-FFF2-40B4-BE49-F238E27FC236}">
                <a16:creationId xmlns:a16="http://schemas.microsoft.com/office/drawing/2014/main" id="{132BA345-A3DF-418F-B05A-3A2635FB41E0}"/>
              </a:ext>
            </a:extLst>
          </p:cNvPr>
          <p:cNvSpPr txBox="1"/>
          <p:nvPr/>
        </p:nvSpPr>
        <p:spPr>
          <a:xfrm>
            <a:off x="8998063" y="5767559"/>
            <a:ext cx="2699516" cy="1077218"/>
          </a:xfrm>
          <a:prstGeom prst="rect">
            <a:avLst/>
          </a:prstGeom>
          <a:noFill/>
        </p:spPr>
        <p:txBody>
          <a:bodyPr wrap="square" rtlCol="0">
            <a:spAutoFit/>
          </a:bodyPr>
          <a:lstStyle/>
          <a:p>
            <a:r>
              <a:rPr lang="en-US" sz="1600" dirty="0"/>
              <a:t>X: exophoria</a:t>
            </a:r>
          </a:p>
          <a:p>
            <a:r>
              <a:rPr lang="en-US" sz="1600" dirty="0"/>
              <a:t>XT: exotropia</a:t>
            </a:r>
          </a:p>
          <a:p>
            <a:r>
              <a:rPr lang="en-US" sz="1600" dirty="0" err="1"/>
              <a:t>LHypo</a:t>
            </a:r>
            <a:r>
              <a:rPr lang="en-US" sz="1600" dirty="0"/>
              <a:t>: Left Hypophoria</a:t>
            </a:r>
          </a:p>
          <a:p>
            <a:r>
              <a:rPr lang="en-US" sz="1600" dirty="0"/>
              <a:t>LH: Left Hyperphoria</a:t>
            </a:r>
          </a:p>
        </p:txBody>
      </p:sp>
      <p:pic>
        <p:nvPicPr>
          <p:cNvPr id="4" name="Slide 10">
            <a:hlinkClick r:id="" action="ppaction://media"/>
            <a:extLst>
              <a:ext uri="{FF2B5EF4-FFF2-40B4-BE49-F238E27FC236}">
                <a16:creationId xmlns:a16="http://schemas.microsoft.com/office/drawing/2014/main" id="{07583DD2-5946-4580-AC5A-7271672ECF4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057296" y="5860369"/>
            <a:ext cx="487363" cy="487363"/>
          </a:xfrm>
          <a:prstGeom prst="rect">
            <a:avLst/>
          </a:prstGeom>
        </p:spPr>
      </p:pic>
    </p:spTree>
    <p:extLst>
      <p:ext uri="{BB962C8B-B14F-4D97-AF65-F5344CB8AC3E}">
        <p14:creationId xmlns:p14="http://schemas.microsoft.com/office/powerpoint/2010/main" val="3957624973"/>
      </p:ext>
    </p:extLst>
  </p:cSld>
  <p:clrMapOvr>
    <a:masterClrMapping/>
  </p:clrMapOvr>
  <mc:AlternateContent xmlns:mc="http://schemas.openxmlformats.org/markup-compatibility/2006" xmlns:p14="http://schemas.microsoft.com/office/powerpoint/2010/main">
    <mc:Choice Requires="p14">
      <p:transition spd="slow" p14:dur="2000" advTm="18520"/>
    </mc:Choice>
    <mc:Fallback xmlns="">
      <p:transition spd="slow" advTm="18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6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8C32C-2BED-46DE-858E-D4953E74CBE2}"/>
              </a:ext>
            </a:extLst>
          </p:cNvPr>
          <p:cNvSpPr>
            <a:spLocks noGrp="1"/>
          </p:cNvSpPr>
          <p:nvPr>
            <p:ph type="title"/>
          </p:nvPr>
        </p:nvSpPr>
        <p:spPr/>
        <p:txBody>
          <a:bodyPr/>
          <a:lstStyle/>
          <a:p>
            <a:r>
              <a:rPr lang="en-US" dirty="0"/>
              <a:t>In summary:</a:t>
            </a:r>
          </a:p>
        </p:txBody>
      </p:sp>
      <p:sp>
        <p:nvSpPr>
          <p:cNvPr id="3" name="Content Placeholder 2">
            <a:extLst>
              <a:ext uri="{FF2B5EF4-FFF2-40B4-BE49-F238E27FC236}">
                <a16:creationId xmlns:a16="http://schemas.microsoft.com/office/drawing/2014/main" id="{89A7EC4F-63F5-4A27-844E-BEE89629B78A}"/>
              </a:ext>
            </a:extLst>
          </p:cNvPr>
          <p:cNvSpPr>
            <a:spLocks noGrp="1"/>
          </p:cNvSpPr>
          <p:nvPr>
            <p:ph idx="1"/>
          </p:nvPr>
        </p:nvSpPr>
        <p:spPr/>
        <p:txBody>
          <a:bodyPr/>
          <a:lstStyle/>
          <a:p>
            <a:r>
              <a:rPr lang="en-US" dirty="0"/>
              <a:t>A 15 y/o girl with a 1-year history of blurred vision at right gaze</a:t>
            </a:r>
          </a:p>
          <a:p>
            <a:r>
              <a:rPr lang="en-US" dirty="0"/>
              <a:t>Anisocoria and sluggish reaction of the left pupil to light</a:t>
            </a:r>
          </a:p>
          <a:p>
            <a:r>
              <a:rPr lang="en-US" dirty="0"/>
              <a:t>Small angle of exophoria at primary gaze with increased angle of exodeviation at right gaze</a:t>
            </a:r>
          </a:p>
          <a:p>
            <a:r>
              <a:rPr lang="en-US" dirty="0"/>
              <a:t>Mild deficits in adduction, supraduction and </a:t>
            </a:r>
            <a:r>
              <a:rPr lang="en-US" dirty="0" err="1"/>
              <a:t>infraduction</a:t>
            </a:r>
            <a:r>
              <a:rPr lang="en-US" dirty="0"/>
              <a:t> of the left eye</a:t>
            </a:r>
          </a:p>
          <a:p>
            <a:pPr marL="0" indent="0" algn="ctr">
              <a:buNone/>
            </a:pPr>
            <a:endParaRPr lang="en-US" dirty="0"/>
          </a:p>
        </p:txBody>
      </p:sp>
      <p:pic>
        <p:nvPicPr>
          <p:cNvPr id="4" name="Slide 11">
            <a:hlinkClick r:id="" action="ppaction://media"/>
            <a:extLst>
              <a:ext uri="{FF2B5EF4-FFF2-40B4-BE49-F238E27FC236}">
                <a16:creationId xmlns:a16="http://schemas.microsoft.com/office/drawing/2014/main" id="{60170B01-B222-44E8-B0A8-78F4748C19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88679" y="5886162"/>
            <a:ext cx="487363" cy="487363"/>
          </a:xfrm>
          <a:prstGeom prst="rect">
            <a:avLst/>
          </a:prstGeom>
        </p:spPr>
      </p:pic>
    </p:spTree>
    <p:extLst>
      <p:ext uri="{BB962C8B-B14F-4D97-AF65-F5344CB8AC3E}">
        <p14:creationId xmlns:p14="http://schemas.microsoft.com/office/powerpoint/2010/main" val="3230327155"/>
      </p:ext>
    </p:extLst>
  </p:cSld>
  <p:clrMapOvr>
    <a:masterClrMapping/>
  </p:clrMapOvr>
  <mc:AlternateContent xmlns:mc="http://schemas.openxmlformats.org/markup-compatibility/2006" xmlns:p14="http://schemas.microsoft.com/office/powerpoint/2010/main">
    <mc:Choice Requires="p14">
      <p:transition spd="slow" p14:dur="2000" advTm="32100"/>
    </mc:Choice>
    <mc:Fallback xmlns="">
      <p:transition spd="slow" advTm="32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F029-4128-4834-9E4C-0D54EF5BD16F}"/>
              </a:ext>
            </a:extLst>
          </p:cNvPr>
          <p:cNvSpPr>
            <a:spLocks noGrp="1"/>
          </p:cNvSpPr>
          <p:nvPr>
            <p:ph type="title"/>
          </p:nvPr>
        </p:nvSpPr>
        <p:spPr/>
        <p:txBody>
          <a:bodyPr/>
          <a:lstStyle/>
          <a:p>
            <a:pPr algn="ctr"/>
            <a:r>
              <a:rPr lang="en-US" dirty="0"/>
              <a:t>Clinical Diagnosis</a:t>
            </a:r>
          </a:p>
        </p:txBody>
      </p:sp>
      <p:sp>
        <p:nvSpPr>
          <p:cNvPr id="3" name="Content Placeholder 2">
            <a:extLst>
              <a:ext uri="{FF2B5EF4-FFF2-40B4-BE49-F238E27FC236}">
                <a16:creationId xmlns:a16="http://schemas.microsoft.com/office/drawing/2014/main" id="{E0D4FCE1-42E7-4B92-A4D0-6B9F4B41FD60}"/>
              </a:ext>
            </a:extLst>
          </p:cNvPr>
          <p:cNvSpPr>
            <a:spLocks noGrp="1"/>
          </p:cNvSpPr>
          <p:nvPr>
            <p:ph idx="1"/>
          </p:nvPr>
        </p:nvSpPr>
        <p:spPr/>
        <p:txBody>
          <a:bodyPr/>
          <a:lstStyle/>
          <a:p>
            <a:pPr marL="0" indent="0" algn="ctr">
              <a:buNone/>
            </a:pPr>
            <a:endParaRPr lang="en-US" dirty="0"/>
          </a:p>
          <a:p>
            <a:pPr marL="0" indent="0" algn="ctr">
              <a:buNone/>
            </a:pPr>
            <a:r>
              <a:rPr lang="en-US" dirty="0"/>
              <a:t>The clinical findings are consistent with partial left third nerve palsy</a:t>
            </a:r>
          </a:p>
          <a:p>
            <a:pPr marL="0" indent="0" algn="ctr">
              <a:buNone/>
            </a:pPr>
            <a:endParaRPr lang="en-US" dirty="0"/>
          </a:p>
        </p:txBody>
      </p:sp>
      <p:pic>
        <p:nvPicPr>
          <p:cNvPr id="4" name="Slide 12">
            <a:hlinkClick r:id="" action="ppaction://media"/>
            <a:extLst>
              <a:ext uri="{FF2B5EF4-FFF2-40B4-BE49-F238E27FC236}">
                <a16:creationId xmlns:a16="http://schemas.microsoft.com/office/drawing/2014/main" id="{68FD7898-5AE7-463C-BD76-C56ACEBA3BB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19853" y="5927725"/>
            <a:ext cx="487363" cy="487363"/>
          </a:xfrm>
          <a:prstGeom prst="rect">
            <a:avLst/>
          </a:prstGeom>
        </p:spPr>
      </p:pic>
    </p:spTree>
    <p:extLst>
      <p:ext uri="{BB962C8B-B14F-4D97-AF65-F5344CB8AC3E}">
        <p14:creationId xmlns:p14="http://schemas.microsoft.com/office/powerpoint/2010/main" val="599143901"/>
      </p:ext>
    </p:extLst>
  </p:cSld>
  <p:clrMapOvr>
    <a:masterClrMapping/>
  </p:clrMapOvr>
  <mc:AlternateContent xmlns:mc="http://schemas.openxmlformats.org/markup-compatibility/2006" xmlns:p14="http://schemas.microsoft.com/office/powerpoint/2010/main">
    <mc:Choice Requires="p14">
      <p:transition spd="slow" p14:dur="2000" advTm="8555"/>
    </mc:Choice>
    <mc:Fallback xmlns="">
      <p:transition spd="slow" advTm="8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3F11E-33FA-480A-9C5F-28E1518431E6}"/>
              </a:ext>
            </a:extLst>
          </p:cNvPr>
          <p:cNvSpPr>
            <a:spLocks noGrp="1"/>
          </p:cNvSpPr>
          <p:nvPr>
            <p:ph type="title"/>
          </p:nvPr>
        </p:nvSpPr>
        <p:spPr/>
        <p:txBody>
          <a:bodyPr/>
          <a:lstStyle/>
          <a:p>
            <a:pPr algn="ctr"/>
            <a:r>
              <a:rPr lang="en-US" dirty="0"/>
              <a:t>Etiology of pediatric 3</a:t>
            </a:r>
            <a:r>
              <a:rPr lang="en-US" baseline="30000" dirty="0"/>
              <a:t>rd</a:t>
            </a:r>
            <a:r>
              <a:rPr lang="en-US" dirty="0"/>
              <a:t> nerve palsy </a:t>
            </a:r>
          </a:p>
        </p:txBody>
      </p:sp>
      <p:sp>
        <p:nvSpPr>
          <p:cNvPr id="3" name="Content Placeholder 2">
            <a:extLst>
              <a:ext uri="{FF2B5EF4-FFF2-40B4-BE49-F238E27FC236}">
                <a16:creationId xmlns:a16="http://schemas.microsoft.com/office/drawing/2014/main" id="{F8E0E8E6-6335-45FF-A479-EE4FCE716699}"/>
              </a:ext>
            </a:extLst>
          </p:cNvPr>
          <p:cNvSpPr>
            <a:spLocks noGrp="1"/>
          </p:cNvSpPr>
          <p:nvPr>
            <p:ph idx="1"/>
          </p:nvPr>
        </p:nvSpPr>
        <p:spPr/>
        <p:txBody>
          <a:bodyPr>
            <a:normAutofit lnSpcReduction="10000"/>
          </a:bodyPr>
          <a:lstStyle/>
          <a:p>
            <a:pPr marL="514350" indent="-514350">
              <a:buFont typeface="+mj-lt"/>
              <a:buAutoNum type="arabicPeriod"/>
            </a:pPr>
            <a:r>
              <a:rPr lang="en-US" dirty="0"/>
              <a:t>Congenital </a:t>
            </a:r>
          </a:p>
          <a:p>
            <a:pPr marL="514350" indent="-514350">
              <a:buFont typeface="+mj-lt"/>
              <a:buAutoNum type="arabicPeriod"/>
            </a:pPr>
            <a:r>
              <a:rPr lang="en-US" dirty="0"/>
              <a:t>Traumatic (the most common)</a:t>
            </a:r>
          </a:p>
          <a:p>
            <a:pPr marL="514350" indent="-514350">
              <a:buFont typeface="+mj-lt"/>
              <a:buAutoNum type="arabicPeriod"/>
            </a:pPr>
            <a:r>
              <a:rPr lang="en-US" dirty="0"/>
              <a:t>Tumors</a:t>
            </a:r>
          </a:p>
          <a:p>
            <a:pPr marL="514350" indent="-514350">
              <a:buFont typeface="+mj-lt"/>
              <a:buAutoNum type="arabicPeriod"/>
            </a:pPr>
            <a:r>
              <a:rPr lang="en-US" dirty="0"/>
              <a:t>Inflammation/infections</a:t>
            </a:r>
          </a:p>
          <a:p>
            <a:pPr marL="514350" indent="-514350">
              <a:buFont typeface="+mj-lt"/>
              <a:buAutoNum type="arabicPeriod"/>
            </a:pPr>
            <a:r>
              <a:rPr lang="en-US" dirty="0"/>
              <a:t>Aneurysms</a:t>
            </a:r>
          </a:p>
          <a:p>
            <a:pPr marL="514350" indent="-514350">
              <a:buFont typeface="+mj-lt"/>
              <a:buAutoNum type="arabicPeriod"/>
            </a:pPr>
            <a:r>
              <a:rPr lang="en-US" dirty="0"/>
              <a:t>Migraine </a:t>
            </a:r>
          </a:p>
          <a:p>
            <a:pPr marL="514350" indent="-514350">
              <a:buFont typeface="+mj-lt"/>
              <a:buAutoNum type="arabicPeriod"/>
            </a:pPr>
            <a:r>
              <a:rPr lang="en-US" dirty="0"/>
              <a:t>Iatrogenic</a:t>
            </a:r>
          </a:p>
          <a:p>
            <a:pPr marL="514350" indent="-514350">
              <a:buFont typeface="+mj-lt"/>
              <a:buAutoNum type="arabicPeriod"/>
            </a:pPr>
            <a:r>
              <a:rPr lang="en-US" dirty="0"/>
              <a:t>Cyclic oculomotor palsy</a:t>
            </a:r>
          </a:p>
        </p:txBody>
      </p:sp>
      <p:pic>
        <p:nvPicPr>
          <p:cNvPr id="5" name="Slide 13">
            <a:hlinkClick r:id="" action="ppaction://media"/>
            <a:extLst>
              <a:ext uri="{FF2B5EF4-FFF2-40B4-BE49-F238E27FC236}">
                <a16:creationId xmlns:a16="http://schemas.microsoft.com/office/drawing/2014/main" id="{2A297C22-EFE9-40CA-994E-971BA32DEC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43405" y="5912485"/>
            <a:ext cx="487363" cy="487363"/>
          </a:xfrm>
          <a:prstGeom prst="rect">
            <a:avLst/>
          </a:prstGeom>
        </p:spPr>
      </p:pic>
    </p:spTree>
    <p:extLst>
      <p:ext uri="{BB962C8B-B14F-4D97-AF65-F5344CB8AC3E}">
        <p14:creationId xmlns:p14="http://schemas.microsoft.com/office/powerpoint/2010/main" val="1033775341"/>
      </p:ext>
    </p:extLst>
  </p:cSld>
  <p:clrMapOvr>
    <a:masterClrMapping/>
  </p:clrMapOvr>
  <mc:AlternateContent xmlns:mc="http://schemas.openxmlformats.org/markup-compatibility/2006" xmlns:p14="http://schemas.microsoft.com/office/powerpoint/2010/main">
    <mc:Choice Requires="p14">
      <p:transition spd="slow" p14:dur="2000" advTm="22115"/>
    </mc:Choice>
    <mc:Fallback xmlns="">
      <p:transition spd="slow" advTm="22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2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14AB-8910-433E-AA5B-2020B044CF78}"/>
              </a:ext>
            </a:extLst>
          </p:cNvPr>
          <p:cNvSpPr>
            <a:spLocks noGrp="1"/>
          </p:cNvSpPr>
          <p:nvPr>
            <p:ph type="title"/>
          </p:nvPr>
        </p:nvSpPr>
        <p:spPr/>
        <p:txBody>
          <a:bodyPr/>
          <a:lstStyle/>
          <a:p>
            <a:r>
              <a:rPr lang="en-US" dirty="0"/>
              <a:t>Next step:</a:t>
            </a:r>
          </a:p>
        </p:txBody>
      </p:sp>
      <p:sp>
        <p:nvSpPr>
          <p:cNvPr id="3" name="Content Placeholder 2">
            <a:extLst>
              <a:ext uri="{FF2B5EF4-FFF2-40B4-BE49-F238E27FC236}">
                <a16:creationId xmlns:a16="http://schemas.microsoft.com/office/drawing/2014/main" id="{C4740624-48DD-4D2F-A60B-D96746EA376F}"/>
              </a:ext>
            </a:extLst>
          </p:cNvPr>
          <p:cNvSpPr>
            <a:spLocks noGrp="1"/>
          </p:cNvSpPr>
          <p:nvPr>
            <p:ph idx="1"/>
          </p:nvPr>
        </p:nvSpPr>
        <p:spPr/>
        <p:txBody>
          <a:bodyPr/>
          <a:lstStyle/>
          <a:p>
            <a:pPr marL="0" indent="0" algn="ctr">
              <a:buNone/>
            </a:pPr>
            <a:r>
              <a:rPr lang="en-US" dirty="0"/>
              <a:t>Given the high risk of tumor/aneurysm in acquired third nerve palsy, the patient was admitted to the hospital and underwent urgent MRI and CT angiography.</a:t>
            </a:r>
          </a:p>
        </p:txBody>
      </p:sp>
      <p:pic>
        <p:nvPicPr>
          <p:cNvPr id="4" name="Slide 14">
            <a:hlinkClick r:id="" action="ppaction://media"/>
            <a:extLst>
              <a:ext uri="{FF2B5EF4-FFF2-40B4-BE49-F238E27FC236}">
                <a16:creationId xmlns:a16="http://schemas.microsoft.com/office/drawing/2014/main" id="{90952B76-BEF3-41EC-B9BE-4CFBAEE2F9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51025" y="5906944"/>
            <a:ext cx="487363" cy="487363"/>
          </a:xfrm>
          <a:prstGeom prst="rect">
            <a:avLst/>
          </a:prstGeom>
        </p:spPr>
      </p:pic>
    </p:spTree>
    <p:extLst>
      <p:ext uri="{BB962C8B-B14F-4D97-AF65-F5344CB8AC3E}">
        <p14:creationId xmlns:p14="http://schemas.microsoft.com/office/powerpoint/2010/main" val="2918731148"/>
      </p:ext>
    </p:extLst>
  </p:cSld>
  <p:clrMapOvr>
    <a:masterClrMapping/>
  </p:clrMapOvr>
  <mc:AlternateContent xmlns:mc="http://schemas.openxmlformats.org/markup-compatibility/2006" xmlns:p14="http://schemas.microsoft.com/office/powerpoint/2010/main">
    <mc:Choice Requires="p14">
      <p:transition spd="slow" p14:dur="2000" advTm="14174"/>
    </mc:Choice>
    <mc:Fallback xmlns="">
      <p:transition spd="slow" advTm="141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17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217E526-372A-4457-ACD5-63350A79F87F}"/>
              </a:ext>
            </a:extLst>
          </p:cNvPr>
          <p:cNvSpPr>
            <a:spLocks noGrp="1"/>
          </p:cNvSpPr>
          <p:nvPr>
            <p:ph type="title"/>
          </p:nvPr>
        </p:nvSpPr>
        <p:spPr>
          <a:xfrm>
            <a:off x="651500" y="118900"/>
            <a:ext cx="10515600" cy="1325563"/>
          </a:xfrm>
        </p:spPr>
        <p:txBody>
          <a:bodyPr>
            <a:normAutofit/>
          </a:bodyPr>
          <a:lstStyle/>
          <a:p>
            <a:pPr algn="ctr"/>
            <a:r>
              <a:rPr lang="en-US" sz="2800" b="1" dirty="0"/>
              <a:t>MRI of the brain and orbits </a:t>
            </a:r>
            <a:r>
              <a:rPr lang="en-US" sz="2400" b="0" dirty="0"/>
              <a:t>(with and without gadolinium)</a:t>
            </a:r>
            <a:br>
              <a:rPr lang="en-US" sz="2400" b="0" dirty="0"/>
            </a:br>
            <a:r>
              <a:rPr lang="en-US" sz="1600" dirty="0"/>
              <a:t>*Artifact is present due to a dental brace</a:t>
            </a:r>
          </a:p>
        </p:txBody>
      </p:sp>
      <p:sp>
        <p:nvSpPr>
          <p:cNvPr id="3" name="Content Placeholder 2"/>
          <p:cNvSpPr>
            <a:spLocks noGrp="1"/>
          </p:cNvSpPr>
          <p:nvPr>
            <p:ph idx="1"/>
          </p:nvPr>
        </p:nvSpPr>
        <p:spPr>
          <a:xfrm>
            <a:off x="1179593" y="4471681"/>
            <a:ext cx="9866243" cy="3820766"/>
          </a:xfrm>
        </p:spPr>
        <p:txBody>
          <a:bodyPr>
            <a:normAutofit/>
          </a:bodyPr>
          <a:lstStyle/>
          <a:p>
            <a:pPr marL="0" indent="0" algn="ctr">
              <a:buNone/>
            </a:pPr>
            <a:r>
              <a:rPr lang="en-US" sz="2400" dirty="0"/>
              <a:t>Axial FLAIR (A), T2-weighted (B) and T1-weighted (C</a:t>
            </a:r>
            <a:r>
              <a:rPr lang="en-US" sz="2400"/>
              <a:t>) images demonstrate </a:t>
            </a:r>
            <a:r>
              <a:rPr lang="en-US" sz="2400" dirty="0"/>
              <a:t>a left </a:t>
            </a:r>
            <a:r>
              <a:rPr lang="en-US" sz="2400" dirty="0" err="1"/>
              <a:t>sellar</a:t>
            </a:r>
            <a:r>
              <a:rPr lang="en-US" sz="2400" dirty="0"/>
              <a:t>, </a:t>
            </a:r>
            <a:r>
              <a:rPr lang="en-US" sz="2400" dirty="0" err="1"/>
              <a:t>parasellar</a:t>
            </a:r>
            <a:r>
              <a:rPr lang="en-US" sz="2400" dirty="0"/>
              <a:t> and </a:t>
            </a:r>
            <a:r>
              <a:rPr lang="en-US" sz="2400" dirty="0" err="1"/>
              <a:t>paracavernous</a:t>
            </a:r>
            <a:r>
              <a:rPr lang="en-US" sz="2400" dirty="0"/>
              <a:t> expansile mass with mild FLAIR hyperintensity, T2 hyperintensity, and T1 </a:t>
            </a:r>
            <a:r>
              <a:rPr lang="en-US" sz="2400" dirty="0" err="1"/>
              <a:t>hypointensity</a:t>
            </a:r>
            <a:r>
              <a:rPr lang="en-US" sz="2400" dirty="0"/>
              <a:t>. Axial post-contrast T1-weighted image (D) demonstrates heterogeneous enhancement of the lesion. </a:t>
            </a:r>
          </a:p>
        </p:txBody>
      </p:sp>
      <p:pic>
        <p:nvPicPr>
          <p:cNvPr id="7" name="Picture 6">
            <a:extLst>
              <a:ext uri="{FF2B5EF4-FFF2-40B4-BE49-F238E27FC236}">
                <a16:creationId xmlns:a16="http://schemas.microsoft.com/office/drawing/2014/main" id="{6EDAC9E7-3392-4A6C-A6D0-E1B78F956EBE}"/>
              </a:ext>
            </a:extLst>
          </p:cNvPr>
          <p:cNvPicPr>
            <a:picLocks noChangeAspect="1"/>
          </p:cNvPicPr>
          <p:nvPr/>
        </p:nvPicPr>
        <p:blipFill>
          <a:blip r:embed="rId4"/>
          <a:stretch>
            <a:fillRect/>
          </a:stretch>
        </p:blipFill>
        <p:spPr>
          <a:xfrm>
            <a:off x="0" y="2493255"/>
            <a:ext cx="12192000" cy="1871489"/>
          </a:xfrm>
          <a:prstGeom prst="rect">
            <a:avLst/>
          </a:prstGeom>
        </p:spPr>
      </p:pic>
      <p:pic>
        <p:nvPicPr>
          <p:cNvPr id="4" name="Slide 15">
            <a:hlinkClick r:id="" action="ppaction://media"/>
            <a:extLst>
              <a:ext uri="{FF2B5EF4-FFF2-40B4-BE49-F238E27FC236}">
                <a16:creationId xmlns:a16="http://schemas.microsoft.com/office/drawing/2014/main" id="{F3FC530F-625E-4EBF-8A0D-EA15F167E4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38325" y="5894701"/>
            <a:ext cx="487363" cy="487363"/>
          </a:xfrm>
          <a:prstGeom prst="rect">
            <a:avLst/>
          </a:prstGeom>
        </p:spPr>
      </p:pic>
    </p:spTree>
    <p:extLst>
      <p:ext uri="{BB962C8B-B14F-4D97-AF65-F5344CB8AC3E}">
        <p14:creationId xmlns:p14="http://schemas.microsoft.com/office/powerpoint/2010/main" val="2608673573"/>
      </p:ext>
    </p:extLst>
  </p:cSld>
  <p:clrMapOvr>
    <a:masterClrMapping/>
  </p:clrMapOvr>
  <mc:AlternateContent xmlns:mc="http://schemas.openxmlformats.org/markup-compatibility/2006" xmlns:p14="http://schemas.microsoft.com/office/powerpoint/2010/main">
    <mc:Choice Requires="p14">
      <p:transition spd="slow" p14:dur="2000" advTm="28408"/>
    </mc:Choice>
    <mc:Fallback xmlns="">
      <p:transition spd="slow" advTm="28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7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375" y="144867"/>
            <a:ext cx="10515600" cy="1325563"/>
          </a:xfrm>
        </p:spPr>
        <p:txBody>
          <a:bodyPr>
            <a:normAutofit/>
          </a:bodyPr>
          <a:lstStyle/>
          <a:p>
            <a:pPr algn="ctr"/>
            <a:r>
              <a:rPr lang="en-US" sz="3200" dirty="0"/>
              <a:t>CT-Angiography</a:t>
            </a:r>
          </a:p>
        </p:txBody>
      </p:sp>
      <p:sp>
        <p:nvSpPr>
          <p:cNvPr id="3" name="Content Placeholder 2"/>
          <p:cNvSpPr>
            <a:spLocks noGrp="1"/>
          </p:cNvSpPr>
          <p:nvPr>
            <p:ph idx="1"/>
          </p:nvPr>
        </p:nvSpPr>
        <p:spPr>
          <a:xfrm>
            <a:off x="1129145" y="4979352"/>
            <a:ext cx="10515600" cy="1513523"/>
          </a:xfrm>
        </p:spPr>
        <p:txBody>
          <a:bodyPr>
            <a:normAutofit/>
          </a:bodyPr>
          <a:lstStyle/>
          <a:p>
            <a:pPr marL="0" indent="0" algn="ctr">
              <a:buNone/>
            </a:pPr>
            <a:r>
              <a:rPr lang="en-US" sz="2000" dirty="0"/>
              <a:t>Coronal CT Angiography image demonstrates a relatively hypodense lesion (white block arrow) with bony scalloping inferiorly (white arrowhead). Note the inferior displacement and narrowing of the left internal carotid artery by the mass (white narrow arrow) and compare to the right internal carotid artery (asterisk). </a:t>
            </a:r>
          </a:p>
        </p:txBody>
      </p:sp>
      <p:grpSp>
        <p:nvGrpSpPr>
          <p:cNvPr id="4" name="Group 3"/>
          <p:cNvGrpSpPr/>
          <p:nvPr/>
        </p:nvGrpSpPr>
        <p:grpSpPr>
          <a:xfrm>
            <a:off x="2987527" y="1264024"/>
            <a:ext cx="6339790" cy="3506562"/>
            <a:chOff x="5170516" y="1799296"/>
            <a:chExt cx="3715789" cy="2238507"/>
          </a:xfrm>
        </p:grpSpPr>
        <p:pic>
          <p:nvPicPr>
            <p:cNvPr id="5" name="Picture 4"/>
            <p:cNvPicPr>
              <a:picLocks noChangeAspect="1"/>
            </p:cNvPicPr>
            <p:nvPr/>
          </p:nvPicPr>
          <p:blipFill rotWithShape="1">
            <a:blip r:embed="rId5"/>
            <a:srcRect l="7282" t="39050" r="10375"/>
            <a:stretch/>
          </p:blipFill>
          <p:spPr>
            <a:xfrm>
              <a:off x="5170516" y="1799296"/>
              <a:ext cx="3715789" cy="2238507"/>
            </a:xfrm>
            <a:prstGeom prst="rect">
              <a:avLst/>
            </a:prstGeom>
          </p:spPr>
        </p:pic>
        <p:cxnSp>
          <p:nvCxnSpPr>
            <p:cNvPr id="13" name="Straight Arrow Connector 12"/>
            <p:cNvCxnSpPr/>
            <p:nvPr/>
          </p:nvCxnSpPr>
          <p:spPr>
            <a:xfrm flipH="1">
              <a:off x="7498080" y="2951017"/>
              <a:ext cx="448887" cy="83128"/>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Down Arrow 18"/>
            <p:cNvSpPr/>
            <p:nvPr/>
          </p:nvSpPr>
          <p:spPr>
            <a:xfrm rot="2524714">
              <a:off x="7443403" y="2495077"/>
              <a:ext cx="224443" cy="274320"/>
            </a:xfrm>
            <a:prstGeom prst="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solidFill>
              </a:endParaRPr>
            </a:p>
          </p:txBody>
        </p:sp>
        <p:sp>
          <p:nvSpPr>
            <p:cNvPr id="20" name="Isosceles Triangle 19"/>
            <p:cNvSpPr/>
            <p:nvPr/>
          </p:nvSpPr>
          <p:spPr>
            <a:xfrm>
              <a:off x="6924503" y="3034145"/>
              <a:ext cx="91440" cy="182880"/>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9CC214EF-F708-41C5-9AAC-335924B70850}"/>
              </a:ext>
            </a:extLst>
          </p:cNvPr>
          <p:cNvSpPr txBox="1"/>
          <p:nvPr/>
        </p:nvSpPr>
        <p:spPr>
          <a:xfrm flipH="1">
            <a:off x="5642710" y="2698832"/>
            <a:ext cx="214748" cy="369332"/>
          </a:xfrm>
          <a:prstGeom prst="rect">
            <a:avLst/>
          </a:prstGeom>
          <a:noFill/>
        </p:spPr>
        <p:txBody>
          <a:bodyPr wrap="square" rtlCol="0">
            <a:spAutoFit/>
          </a:bodyPr>
          <a:lstStyle/>
          <a:p>
            <a:r>
              <a:rPr lang="en-US" b="1" dirty="0">
                <a:solidFill>
                  <a:schemeClr val="bg1"/>
                </a:solidFill>
              </a:rPr>
              <a:t>*</a:t>
            </a:r>
          </a:p>
        </p:txBody>
      </p:sp>
      <p:pic>
        <p:nvPicPr>
          <p:cNvPr id="9" name="Slide 16">
            <a:hlinkClick r:id="" action="ppaction://media"/>
            <a:extLst>
              <a:ext uri="{FF2B5EF4-FFF2-40B4-BE49-F238E27FC236}">
                <a16:creationId xmlns:a16="http://schemas.microsoft.com/office/drawing/2014/main" id="{03999FF1-F634-4F6C-BA68-B976534F8B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76425" y="5932751"/>
            <a:ext cx="487363" cy="487363"/>
          </a:xfrm>
          <a:prstGeom prst="rect">
            <a:avLst/>
          </a:prstGeom>
        </p:spPr>
      </p:pic>
    </p:spTree>
    <p:extLst>
      <p:ext uri="{BB962C8B-B14F-4D97-AF65-F5344CB8AC3E}">
        <p14:creationId xmlns:p14="http://schemas.microsoft.com/office/powerpoint/2010/main" val="1234266352"/>
      </p:ext>
    </p:extLst>
  </p:cSld>
  <p:clrMapOvr>
    <a:masterClrMapping/>
  </p:clrMapOvr>
  <mc:AlternateContent xmlns:mc="http://schemas.openxmlformats.org/markup-compatibility/2006" xmlns:p14="http://schemas.microsoft.com/office/powerpoint/2010/main">
    <mc:Choice Requires="p14">
      <p:transition spd="slow" p14:dur="2000" advTm="39550"/>
    </mc:Choice>
    <mc:Fallback xmlns="">
      <p:transition spd="slow" advTm="39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7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08B57-CEB3-4930-95B9-6F38C0ACCA16}"/>
              </a:ext>
            </a:extLst>
          </p:cNvPr>
          <p:cNvSpPr>
            <a:spLocks noGrp="1"/>
          </p:cNvSpPr>
          <p:nvPr>
            <p:ph type="title"/>
          </p:nvPr>
        </p:nvSpPr>
        <p:spPr/>
        <p:txBody>
          <a:bodyPr>
            <a:normAutofit/>
          </a:bodyPr>
          <a:lstStyle/>
          <a:p>
            <a:pPr algn="ctr"/>
            <a:r>
              <a:rPr lang="en-US" sz="3600" dirty="0"/>
              <a:t>Pediatric intra-cavernous sinus lesions</a:t>
            </a:r>
          </a:p>
        </p:txBody>
      </p:sp>
      <p:sp>
        <p:nvSpPr>
          <p:cNvPr id="3" name="Content Placeholder 2">
            <a:extLst>
              <a:ext uri="{FF2B5EF4-FFF2-40B4-BE49-F238E27FC236}">
                <a16:creationId xmlns:a16="http://schemas.microsoft.com/office/drawing/2014/main" id="{A13AE728-D4D9-4036-8535-7D901D0EE931}"/>
              </a:ext>
            </a:extLst>
          </p:cNvPr>
          <p:cNvSpPr>
            <a:spLocks noGrp="1"/>
          </p:cNvSpPr>
          <p:nvPr>
            <p:ph idx="1"/>
          </p:nvPr>
        </p:nvSpPr>
        <p:spPr/>
        <p:txBody>
          <a:bodyPr/>
          <a:lstStyle/>
          <a:p>
            <a:pPr marL="514350" indent="-514350">
              <a:buFont typeface="+mj-lt"/>
              <a:buAutoNum type="arabicPeriod"/>
            </a:pPr>
            <a:r>
              <a:rPr lang="en-US" dirty="0"/>
              <a:t>Meningioma</a:t>
            </a:r>
          </a:p>
          <a:p>
            <a:pPr marL="514350" indent="-514350">
              <a:buFont typeface="+mj-lt"/>
              <a:buAutoNum type="arabicPeriod"/>
            </a:pPr>
            <a:r>
              <a:rPr lang="en-US" dirty="0"/>
              <a:t>Germ-cell tumor</a:t>
            </a:r>
          </a:p>
          <a:p>
            <a:pPr marL="514350" indent="-514350">
              <a:buFont typeface="+mj-lt"/>
              <a:buAutoNum type="arabicPeriod"/>
            </a:pPr>
            <a:r>
              <a:rPr lang="en-US" dirty="0"/>
              <a:t>Hemangioma</a:t>
            </a:r>
          </a:p>
          <a:p>
            <a:pPr marL="514350" indent="-514350">
              <a:buFont typeface="+mj-lt"/>
              <a:buAutoNum type="arabicPeriod"/>
            </a:pPr>
            <a:r>
              <a:rPr lang="en-US" dirty="0"/>
              <a:t>Lymphoma </a:t>
            </a:r>
          </a:p>
          <a:p>
            <a:pPr marL="514350" indent="-514350">
              <a:buFont typeface="+mj-lt"/>
              <a:buAutoNum type="arabicPeriod"/>
            </a:pPr>
            <a:r>
              <a:rPr lang="en-US" dirty="0"/>
              <a:t>Dermoid tumor</a:t>
            </a:r>
          </a:p>
          <a:p>
            <a:pPr marL="514350" indent="-514350">
              <a:buFont typeface="+mj-lt"/>
              <a:buAutoNum type="arabicPeriod"/>
            </a:pPr>
            <a:r>
              <a:rPr lang="en-US" dirty="0"/>
              <a:t>Craniopharyngioma</a:t>
            </a:r>
          </a:p>
          <a:p>
            <a:pPr marL="514350" indent="-514350">
              <a:buFont typeface="+mj-lt"/>
              <a:buAutoNum type="arabicPeriod"/>
            </a:pPr>
            <a:r>
              <a:rPr lang="en-US" dirty="0"/>
              <a:t>Chordoma/chondrosarcoma</a:t>
            </a:r>
          </a:p>
        </p:txBody>
      </p:sp>
      <p:pic>
        <p:nvPicPr>
          <p:cNvPr id="5" name="Slide 17">
            <a:hlinkClick r:id="" action="ppaction://media"/>
            <a:extLst>
              <a:ext uri="{FF2B5EF4-FFF2-40B4-BE49-F238E27FC236}">
                <a16:creationId xmlns:a16="http://schemas.microsoft.com/office/drawing/2014/main" id="{2E99CE8F-B538-4DD8-BC7E-FDF2124840C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14525" y="5876925"/>
            <a:ext cx="487363" cy="487363"/>
          </a:xfrm>
          <a:prstGeom prst="rect">
            <a:avLst/>
          </a:prstGeom>
        </p:spPr>
      </p:pic>
    </p:spTree>
    <p:extLst>
      <p:ext uri="{BB962C8B-B14F-4D97-AF65-F5344CB8AC3E}">
        <p14:creationId xmlns:p14="http://schemas.microsoft.com/office/powerpoint/2010/main" val="277799639"/>
      </p:ext>
    </p:extLst>
  </p:cSld>
  <p:clrMapOvr>
    <a:masterClrMapping/>
  </p:clrMapOvr>
  <mc:AlternateContent xmlns:mc="http://schemas.openxmlformats.org/markup-compatibility/2006" xmlns:p14="http://schemas.microsoft.com/office/powerpoint/2010/main">
    <mc:Choice Requires="p14">
      <p:transition spd="slow" p14:dur="2000" advTm="21488"/>
    </mc:Choice>
    <mc:Fallback xmlns="">
      <p:transition spd="slow" advTm="21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2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632A-38E0-485F-88CC-9080AC1699D4}"/>
              </a:ext>
            </a:extLst>
          </p:cNvPr>
          <p:cNvSpPr>
            <a:spLocks noGrp="1"/>
          </p:cNvSpPr>
          <p:nvPr>
            <p:ph type="title"/>
          </p:nvPr>
        </p:nvSpPr>
        <p:spPr/>
        <p:txBody>
          <a:bodyPr>
            <a:normAutofit/>
          </a:bodyPr>
          <a:lstStyle/>
          <a:p>
            <a:pPr algn="ctr"/>
            <a:r>
              <a:rPr lang="en-US" sz="3900" dirty="0"/>
              <a:t>Cavernous sinus and ocular cranial nerves</a:t>
            </a:r>
          </a:p>
        </p:txBody>
      </p:sp>
      <p:pic>
        <p:nvPicPr>
          <p:cNvPr id="4" name="Content Placeholder 4" descr="A picture containing screenshot&#10;&#10;Description automatically generated">
            <a:extLst>
              <a:ext uri="{FF2B5EF4-FFF2-40B4-BE49-F238E27FC236}">
                <a16:creationId xmlns:a16="http://schemas.microsoft.com/office/drawing/2014/main" id="{7DBC68B5-FB5D-4971-9A8F-B3D19B4B782F}"/>
              </a:ext>
            </a:extLst>
          </p:cNvPr>
          <p:cNvPicPr>
            <a:picLocks noChangeAspect="1"/>
          </p:cNvPicPr>
          <p:nvPr/>
        </p:nvPicPr>
        <p:blipFill>
          <a:blip r:embed="rId4"/>
          <a:stretch>
            <a:fillRect/>
          </a:stretch>
        </p:blipFill>
        <p:spPr>
          <a:xfrm>
            <a:off x="2795912" y="1372492"/>
            <a:ext cx="6333476" cy="5120383"/>
          </a:xfrm>
          <a:prstGeom prst="rect">
            <a:avLst/>
          </a:prstGeom>
        </p:spPr>
      </p:pic>
      <p:sp>
        <p:nvSpPr>
          <p:cNvPr id="5" name="TextBox 4">
            <a:extLst>
              <a:ext uri="{FF2B5EF4-FFF2-40B4-BE49-F238E27FC236}">
                <a16:creationId xmlns:a16="http://schemas.microsoft.com/office/drawing/2014/main" id="{59F57C72-60E4-4F3F-B60D-E5C750A3CBD6}"/>
              </a:ext>
            </a:extLst>
          </p:cNvPr>
          <p:cNvSpPr txBox="1"/>
          <p:nvPr/>
        </p:nvSpPr>
        <p:spPr>
          <a:xfrm>
            <a:off x="3566740" y="6492875"/>
            <a:ext cx="5001369" cy="276999"/>
          </a:xfrm>
          <a:prstGeom prst="rect">
            <a:avLst/>
          </a:prstGeom>
          <a:noFill/>
        </p:spPr>
        <p:txBody>
          <a:bodyPr wrap="none" rtlCol="0">
            <a:spAutoFit/>
          </a:bodyPr>
          <a:lstStyle/>
          <a:p>
            <a:pPr algn="ctr"/>
            <a:r>
              <a:rPr lang="en-US" sz="1200" dirty="0"/>
              <a:t>From Liu, Volpe, and </a:t>
            </a:r>
            <a:r>
              <a:rPr lang="en-US" sz="1200" dirty="0" err="1"/>
              <a:t>Galetta’s</a:t>
            </a:r>
            <a:r>
              <a:rPr lang="en-US" sz="1200" dirty="0"/>
              <a:t> Neuro-ophthalmology; third edition, Chapter 15</a:t>
            </a:r>
          </a:p>
        </p:txBody>
      </p:sp>
      <p:pic>
        <p:nvPicPr>
          <p:cNvPr id="3" name="Slide 18">
            <a:hlinkClick r:id="" action="ppaction://media"/>
            <a:extLst>
              <a:ext uri="{FF2B5EF4-FFF2-40B4-BE49-F238E27FC236}">
                <a16:creationId xmlns:a16="http://schemas.microsoft.com/office/drawing/2014/main" id="{F6D5B27E-0E6A-48DA-8891-7273C3DD96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61416" y="5927725"/>
            <a:ext cx="487363" cy="487363"/>
          </a:xfrm>
          <a:prstGeom prst="rect">
            <a:avLst/>
          </a:prstGeom>
        </p:spPr>
      </p:pic>
    </p:spTree>
    <p:extLst>
      <p:ext uri="{BB962C8B-B14F-4D97-AF65-F5344CB8AC3E}">
        <p14:creationId xmlns:p14="http://schemas.microsoft.com/office/powerpoint/2010/main" val="132230304"/>
      </p:ext>
    </p:extLst>
  </p:cSld>
  <p:clrMapOvr>
    <a:masterClrMapping/>
  </p:clrMapOvr>
  <mc:AlternateContent xmlns:mc="http://schemas.openxmlformats.org/markup-compatibility/2006" xmlns:p14="http://schemas.microsoft.com/office/powerpoint/2010/main">
    <mc:Choice Requires="p14">
      <p:transition spd="slow" p14:dur="2000" advTm="22533"/>
    </mc:Choice>
    <mc:Fallback xmlns="">
      <p:transition spd="slow" advTm="225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88E51-7A13-421F-AB5C-457CBACFCC83}"/>
              </a:ext>
            </a:extLst>
          </p:cNvPr>
          <p:cNvSpPr>
            <a:spLocks noGrp="1"/>
          </p:cNvSpPr>
          <p:nvPr>
            <p:ph type="title"/>
          </p:nvPr>
        </p:nvSpPr>
        <p:spPr/>
        <p:txBody>
          <a:bodyPr>
            <a:normAutofit/>
          </a:bodyPr>
          <a:lstStyle/>
          <a:p>
            <a:r>
              <a:rPr lang="en-US" sz="3200" dirty="0"/>
              <a:t>Next step…</a:t>
            </a:r>
          </a:p>
        </p:txBody>
      </p:sp>
      <p:sp>
        <p:nvSpPr>
          <p:cNvPr id="3" name="Content Placeholder 2">
            <a:extLst>
              <a:ext uri="{FF2B5EF4-FFF2-40B4-BE49-F238E27FC236}">
                <a16:creationId xmlns:a16="http://schemas.microsoft.com/office/drawing/2014/main" id="{5EB81293-F33B-4EE0-8654-D1AF0B853825}"/>
              </a:ext>
            </a:extLst>
          </p:cNvPr>
          <p:cNvSpPr>
            <a:spLocks noGrp="1"/>
          </p:cNvSpPr>
          <p:nvPr>
            <p:ph idx="1"/>
          </p:nvPr>
        </p:nvSpPr>
        <p:spPr/>
        <p:txBody>
          <a:bodyPr/>
          <a:lstStyle/>
          <a:p>
            <a:pPr marL="0" indent="0" algn="ctr">
              <a:buNone/>
            </a:pPr>
            <a:r>
              <a:rPr lang="en-US" dirty="0"/>
              <a:t>Patient underwent neurosurgery.</a:t>
            </a:r>
          </a:p>
        </p:txBody>
      </p:sp>
      <p:pic>
        <p:nvPicPr>
          <p:cNvPr id="4" name="Slide 19">
            <a:hlinkClick r:id="" action="ppaction://media"/>
            <a:extLst>
              <a:ext uri="{FF2B5EF4-FFF2-40B4-BE49-F238E27FC236}">
                <a16:creationId xmlns:a16="http://schemas.microsoft.com/office/drawing/2014/main" id="{A37436BC-BB4B-4DB0-8DA3-0851C8700C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82198" y="5875771"/>
            <a:ext cx="487363" cy="487363"/>
          </a:xfrm>
          <a:prstGeom prst="rect">
            <a:avLst/>
          </a:prstGeom>
        </p:spPr>
      </p:pic>
    </p:spTree>
    <p:extLst>
      <p:ext uri="{BB962C8B-B14F-4D97-AF65-F5344CB8AC3E}">
        <p14:creationId xmlns:p14="http://schemas.microsoft.com/office/powerpoint/2010/main" val="2013818512"/>
      </p:ext>
    </p:extLst>
  </p:cSld>
  <p:clrMapOvr>
    <a:masterClrMapping/>
  </p:clrMapOvr>
  <mc:AlternateContent xmlns:mc="http://schemas.openxmlformats.org/markup-compatibility/2006" xmlns:p14="http://schemas.microsoft.com/office/powerpoint/2010/main">
    <mc:Choice Requires="p14">
      <p:transition spd="slow" p14:dur="2000" advTm="7742"/>
    </mc:Choice>
    <mc:Fallback xmlns="">
      <p:transition spd="slow" advTm="7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FA60-BC57-AB4B-AEF2-66A598DF4CD8}"/>
              </a:ext>
            </a:extLst>
          </p:cNvPr>
          <p:cNvSpPr>
            <a:spLocks noGrp="1"/>
          </p:cNvSpPr>
          <p:nvPr>
            <p:ph type="title"/>
          </p:nvPr>
        </p:nvSpPr>
        <p:spPr>
          <a:xfrm>
            <a:off x="2307538" y="404046"/>
            <a:ext cx="6909021" cy="633165"/>
          </a:xfrm>
        </p:spPr>
        <p:txBody>
          <a:bodyPr>
            <a:normAutofit fontScale="90000"/>
          </a:bodyPr>
          <a:lstStyle/>
          <a:p>
            <a:pPr algn="ctr"/>
            <a:r>
              <a:rPr lang="en-US" dirty="0"/>
              <a:t>Histopathology</a:t>
            </a:r>
          </a:p>
        </p:txBody>
      </p:sp>
      <p:pic>
        <p:nvPicPr>
          <p:cNvPr id="5" name="Content Placeholder 4" descr="A picture containing cake, table, piece, covered&#10;&#10;Description automatically generated">
            <a:extLst>
              <a:ext uri="{FF2B5EF4-FFF2-40B4-BE49-F238E27FC236}">
                <a16:creationId xmlns:a16="http://schemas.microsoft.com/office/drawing/2014/main" id="{54DEF0BA-0CAC-0C4A-8A08-B479205D372E}"/>
              </a:ext>
              <a:ext uri="{C183D7F6-B498-43B3-948B-1728B52AA6E4}">
                <adec:decorative xmlns:adec="http://schemas.microsoft.com/office/drawing/2017/decorative" val="0"/>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637252" y="1776481"/>
            <a:ext cx="3118136" cy="2338602"/>
          </a:xfrm>
        </p:spPr>
      </p:pic>
      <p:sp>
        <p:nvSpPr>
          <p:cNvPr id="6" name="Rectangle 5">
            <a:extLst>
              <a:ext uri="{FF2B5EF4-FFF2-40B4-BE49-F238E27FC236}">
                <a16:creationId xmlns:a16="http://schemas.microsoft.com/office/drawing/2014/main" id="{8083A194-826B-464F-8114-FE70F611268B}"/>
              </a:ext>
            </a:extLst>
          </p:cNvPr>
          <p:cNvSpPr/>
          <p:nvPr/>
        </p:nvSpPr>
        <p:spPr>
          <a:xfrm>
            <a:off x="501979" y="4411870"/>
            <a:ext cx="3253409" cy="1200329"/>
          </a:xfrm>
          <a:prstGeom prst="rect">
            <a:avLst/>
          </a:prstGeom>
        </p:spPr>
        <p:txBody>
          <a:bodyPr wrap="square">
            <a:spAutoFit/>
          </a:bodyPr>
          <a:lstStyle/>
          <a:p>
            <a:pPr marL="457200" marR="0" indent="-228600" algn="ctr">
              <a:spcBef>
                <a:spcPts val="0"/>
              </a:spcBef>
              <a:spcAft>
                <a:spcPts val="0"/>
              </a:spcAft>
            </a:pPr>
            <a:r>
              <a:rPr lang="en-US" dirty="0">
                <a:solidFill>
                  <a:srgbClr val="1F497D"/>
                </a:solidFill>
                <a:latin typeface="Calibri" panose="020F0502020204030204" pitchFamily="34" charset="0"/>
                <a:ea typeface="Times New Roman" panose="02020603050405020304" pitchFamily="18" charset="0"/>
                <a:cs typeface="Calibri" panose="020F0502020204030204" pitchFamily="34" charset="0"/>
              </a:rPr>
              <a:t>Allen H&amp;E 40x – Cartilaginous nodules comprised of mildly atypical neoplastic cells</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descr="A picture containing standing, umbrella, holding, rain&#10;&#10;Description automatically generated">
            <a:extLst>
              <a:ext uri="{FF2B5EF4-FFF2-40B4-BE49-F238E27FC236}">
                <a16:creationId xmlns:a16="http://schemas.microsoft.com/office/drawing/2014/main" id="{5D9DFC4C-E09A-1A44-99ED-7C8BE845FF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9349" y="1776481"/>
            <a:ext cx="3118136" cy="2338602"/>
          </a:xfrm>
          <a:prstGeom prst="rect">
            <a:avLst/>
          </a:prstGeom>
        </p:spPr>
      </p:pic>
      <p:sp>
        <p:nvSpPr>
          <p:cNvPr id="9" name="Rectangle 8">
            <a:extLst>
              <a:ext uri="{FF2B5EF4-FFF2-40B4-BE49-F238E27FC236}">
                <a16:creationId xmlns:a16="http://schemas.microsoft.com/office/drawing/2014/main" id="{2467FAC3-6736-3E44-96A9-06D3A443A1BF}"/>
              </a:ext>
            </a:extLst>
          </p:cNvPr>
          <p:cNvSpPr/>
          <p:nvPr/>
        </p:nvSpPr>
        <p:spPr>
          <a:xfrm>
            <a:off x="4360908" y="4411870"/>
            <a:ext cx="2567609" cy="1200329"/>
          </a:xfrm>
          <a:prstGeom prst="rect">
            <a:avLst/>
          </a:prstGeom>
        </p:spPr>
        <p:txBody>
          <a:bodyPr wrap="square">
            <a:spAutoFit/>
          </a:bodyPr>
          <a:lstStyle/>
          <a:p>
            <a:pPr algn="ctr"/>
            <a:r>
              <a:rPr lang="en-US" dirty="0">
                <a:solidFill>
                  <a:srgbClr val="1F497D"/>
                </a:solidFill>
                <a:latin typeface="Calibri" panose="020F0502020204030204" pitchFamily="34" charset="0"/>
                <a:ea typeface="Times New Roman" panose="02020603050405020304" pitchFamily="18" charset="0"/>
              </a:rPr>
              <a:t>Allen H&amp;E 100x – Neoplastic cells within a blue-gray cartilaginous matrix</a:t>
            </a:r>
            <a:r>
              <a:rPr lang="en-US" dirty="0"/>
              <a:t> </a:t>
            </a:r>
          </a:p>
        </p:txBody>
      </p:sp>
      <p:pic>
        <p:nvPicPr>
          <p:cNvPr id="11" name="Picture 10" descr="A picture containing nature, snow, covered, sitting&#10;&#10;Description automatically generated">
            <a:extLst>
              <a:ext uri="{FF2B5EF4-FFF2-40B4-BE49-F238E27FC236}">
                <a16:creationId xmlns:a16="http://schemas.microsoft.com/office/drawing/2014/main" id="{328D27BB-20A0-FE46-8FE2-8FA60CA170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08684" y="1776481"/>
            <a:ext cx="3118136" cy="2338602"/>
          </a:xfrm>
          <a:prstGeom prst="rect">
            <a:avLst/>
          </a:prstGeom>
        </p:spPr>
      </p:pic>
      <p:sp>
        <p:nvSpPr>
          <p:cNvPr id="12" name="Rectangle 11">
            <a:extLst>
              <a:ext uri="{FF2B5EF4-FFF2-40B4-BE49-F238E27FC236}">
                <a16:creationId xmlns:a16="http://schemas.microsoft.com/office/drawing/2014/main" id="{51306DF6-64A7-4040-867C-0B37548C7265}"/>
              </a:ext>
            </a:extLst>
          </p:cNvPr>
          <p:cNvSpPr/>
          <p:nvPr/>
        </p:nvSpPr>
        <p:spPr>
          <a:xfrm>
            <a:off x="7645212" y="4411870"/>
            <a:ext cx="3245081" cy="923330"/>
          </a:xfrm>
          <a:prstGeom prst="rect">
            <a:avLst/>
          </a:prstGeom>
        </p:spPr>
        <p:txBody>
          <a:bodyPr wrap="square">
            <a:spAutoFit/>
          </a:bodyPr>
          <a:lstStyle/>
          <a:p>
            <a:pPr algn="ctr"/>
            <a:r>
              <a:rPr lang="en-US" dirty="0">
                <a:solidFill>
                  <a:srgbClr val="1F497D"/>
                </a:solidFill>
                <a:latin typeface="Calibri" panose="020F0502020204030204" pitchFamily="34" charset="0"/>
                <a:ea typeface="Times New Roman" panose="02020603050405020304" pitchFamily="18" charset="0"/>
              </a:rPr>
              <a:t>Allen H&amp;E 200x – Neoplastic cells have hyperchromatic nuclei and eosinophilic cytoplasm</a:t>
            </a:r>
            <a:r>
              <a:rPr lang="en-US" dirty="0"/>
              <a:t> </a:t>
            </a:r>
          </a:p>
        </p:txBody>
      </p:sp>
      <p:pic>
        <p:nvPicPr>
          <p:cNvPr id="3" name="Slide 20">
            <a:hlinkClick r:id="" action="ppaction://media"/>
            <a:extLst>
              <a:ext uri="{FF2B5EF4-FFF2-40B4-BE49-F238E27FC236}">
                <a16:creationId xmlns:a16="http://schemas.microsoft.com/office/drawing/2014/main" id="{DC122001-9E2E-4F5C-AE1C-ABDF7D0E78C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20175" y="5966591"/>
            <a:ext cx="487363" cy="487363"/>
          </a:xfrm>
          <a:prstGeom prst="rect">
            <a:avLst/>
          </a:prstGeom>
        </p:spPr>
      </p:pic>
    </p:spTree>
    <p:extLst>
      <p:ext uri="{BB962C8B-B14F-4D97-AF65-F5344CB8AC3E}">
        <p14:creationId xmlns:p14="http://schemas.microsoft.com/office/powerpoint/2010/main" val="2401475536"/>
      </p:ext>
    </p:extLst>
  </p:cSld>
  <p:clrMapOvr>
    <a:masterClrMapping/>
  </p:clrMapOvr>
  <mc:AlternateContent xmlns:mc="http://schemas.openxmlformats.org/markup-compatibility/2006" xmlns:p14="http://schemas.microsoft.com/office/powerpoint/2010/main">
    <mc:Choice Requires="p14">
      <p:transition spd="slow" p14:dur="2000" advTm="32332"/>
    </mc:Choice>
    <mc:Fallback xmlns="">
      <p:transition spd="slow" advTm="32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3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CBF9-944A-40A1-9E71-6D107F2D4769}"/>
              </a:ext>
            </a:extLst>
          </p:cNvPr>
          <p:cNvSpPr>
            <a:spLocks noGrp="1"/>
          </p:cNvSpPr>
          <p:nvPr>
            <p:ph type="title"/>
          </p:nvPr>
        </p:nvSpPr>
        <p:spPr>
          <a:xfrm>
            <a:off x="838200" y="153533"/>
            <a:ext cx="10515600" cy="1325563"/>
          </a:xfrm>
        </p:spPr>
        <p:txBody>
          <a:bodyPr>
            <a:normAutofit/>
          </a:bodyPr>
          <a:lstStyle/>
          <a:p>
            <a:pPr algn="ctr"/>
            <a:r>
              <a:rPr lang="en-US" sz="3600" dirty="0"/>
              <a:t>Histopathology</a:t>
            </a:r>
          </a:p>
        </p:txBody>
      </p:sp>
      <p:sp>
        <p:nvSpPr>
          <p:cNvPr id="5" name="Content Placeholder 4">
            <a:extLst>
              <a:ext uri="{FF2B5EF4-FFF2-40B4-BE49-F238E27FC236}">
                <a16:creationId xmlns:a16="http://schemas.microsoft.com/office/drawing/2014/main" id="{4D8333F5-A0B1-4AD3-A6A3-C66FCE8A9E6A}"/>
              </a:ext>
            </a:extLst>
          </p:cNvPr>
          <p:cNvSpPr txBox="1">
            <a:spLocks noGrp="1"/>
          </p:cNvSpPr>
          <p:nvPr>
            <p:ph idx="1"/>
          </p:nvPr>
        </p:nvSpPr>
        <p:spPr>
          <a:xfrm>
            <a:off x="398677" y="1385201"/>
            <a:ext cx="11666323" cy="3967240"/>
          </a:xfrm>
          <a:prstGeom prst="rect">
            <a:avLst/>
          </a:prstGeom>
          <a:noFill/>
        </p:spPr>
        <p:txBody>
          <a:bodyPr wrap="square">
            <a:spAutoFit/>
          </a:bodyPr>
          <a:lstStyle/>
          <a:p>
            <a:r>
              <a:rPr lang="en-US" dirty="0"/>
              <a:t>Microscopic examination demonstrates low grade chondrosarcoma (WHO grade II), characterized by bland, round cells with round to oval nuclei, dispersed chromatin, and abundant pink cytoplasm</a:t>
            </a:r>
          </a:p>
          <a:p>
            <a:r>
              <a:rPr lang="en-US" dirty="0"/>
              <a:t>These cells are scattered symmetrically within a gray-blue chondroid matrix</a:t>
            </a:r>
          </a:p>
          <a:p>
            <a:r>
              <a:rPr lang="en-US" dirty="0"/>
              <a:t>Mitotic figures are extremely rare</a:t>
            </a:r>
          </a:p>
          <a:p>
            <a:r>
              <a:rPr lang="en-US" dirty="0"/>
              <a:t>The histologic differential diagnosis includes chordoma, but permanent sections confirmed the lack of the classic linear arrangement of tumor cells or "</a:t>
            </a:r>
            <a:r>
              <a:rPr lang="en-US" dirty="0" err="1"/>
              <a:t>physaliferous</a:t>
            </a:r>
            <a:r>
              <a:rPr lang="en-US" dirty="0"/>
              <a:t>" cells typically seen in chordomas</a:t>
            </a:r>
          </a:p>
        </p:txBody>
      </p:sp>
      <p:pic>
        <p:nvPicPr>
          <p:cNvPr id="4" name="Slide 21">
            <a:hlinkClick r:id="" action="ppaction://media"/>
            <a:extLst>
              <a:ext uri="{FF2B5EF4-FFF2-40B4-BE49-F238E27FC236}">
                <a16:creationId xmlns:a16="http://schemas.microsoft.com/office/drawing/2014/main" id="{22C96F86-86FE-427A-A640-C9FE005B23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16238" y="5907847"/>
            <a:ext cx="487363" cy="487363"/>
          </a:xfrm>
          <a:prstGeom prst="rect">
            <a:avLst/>
          </a:prstGeom>
        </p:spPr>
      </p:pic>
    </p:spTree>
    <p:extLst>
      <p:ext uri="{BB962C8B-B14F-4D97-AF65-F5344CB8AC3E}">
        <p14:creationId xmlns:p14="http://schemas.microsoft.com/office/powerpoint/2010/main" val="4251699632"/>
      </p:ext>
    </p:extLst>
  </p:cSld>
  <p:clrMapOvr>
    <a:masterClrMapping/>
  </p:clrMapOvr>
  <mc:AlternateContent xmlns:mc="http://schemas.openxmlformats.org/markup-compatibility/2006" xmlns:p14="http://schemas.microsoft.com/office/powerpoint/2010/main">
    <mc:Choice Requires="p14">
      <p:transition spd="slow" p14:dur="2000" advTm="47123"/>
    </mc:Choice>
    <mc:Fallback xmlns="">
      <p:transition spd="slow" advTm="47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3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B5D6-FD5A-5648-84C6-F470D4717D50}"/>
              </a:ext>
            </a:extLst>
          </p:cNvPr>
          <p:cNvSpPr>
            <a:spLocks noGrp="1"/>
          </p:cNvSpPr>
          <p:nvPr>
            <p:ph type="title"/>
          </p:nvPr>
        </p:nvSpPr>
        <p:spPr/>
        <p:txBody>
          <a:bodyPr>
            <a:normAutofit/>
          </a:bodyPr>
          <a:lstStyle/>
          <a:p>
            <a:pPr algn="ctr"/>
            <a:r>
              <a:rPr lang="en-US" sz="3200" dirty="0"/>
              <a:t>Immunohistochemistry</a:t>
            </a:r>
          </a:p>
        </p:txBody>
      </p:sp>
      <p:pic>
        <p:nvPicPr>
          <p:cNvPr id="5" name="Content Placeholder 4" descr="A picture containing outdoor, beach, standing, goose&#10;&#10;Description automatically generated">
            <a:extLst>
              <a:ext uri="{FF2B5EF4-FFF2-40B4-BE49-F238E27FC236}">
                <a16:creationId xmlns:a16="http://schemas.microsoft.com/office/drawing/2014/main" id="{2D07D0D2-46C4-4245-B175-E7A788F10444}"/>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838200" y="1875052"/>
            <a:ext cx="3134612" cy="2350959"/>
          </a:xfrm>
        </p:spPr>
      </p:pic>
      <p:sp>
        <p:nvSpPr>
          <p:cNvPr id="6" name="Rectangle 5">
            <a:extLst>
              <a:ext uri="{FF2B5EF4-FFF2-40B4-BE49-F238E27FC236}">
                <a16:creationId xmlns:a16="http://schemas.microsoft.com/office/drawing/2014/main" id="{1EDD21A6-D694-5541-A72F-92D2355F677C}"/>
              </a:ext>
            </a:extLst>
          </p:cNvPr>
          <p:cNvSpPr/>
          <p:nvPr/>
        </p:nvSpPr>
        <p:spPr>
          <a:xfrm>
            <a:off x="932992" y="4410375"/>
            <a:ext cx="2945027" cy="923330"/>
          </a:xfrm>
          <a:prstGeom prst="rect">
            <a:avLst/>
          </a:prstGeom>
        </p:spPr>
        <p:txBody>
          <a:bodyPr wrap="square">
            <a:spAutoFit/>
          </a:bodyPr>
          <a:lstStyle/>
          <a:p>
            <a:pPr algn="ctr"/>
            <a:r>
              <a:rPr lang="en-US" dirty="0">
                <a:solidFill>
                  <a:srgbClr val="1F497D"/>
                </a:solidFill>
                <a:latin typeface="Calibri" panose="020F0502020204030204" pitchFamily="34" charset="0"/>
                <a:ea typeface="Times New Roman" panose="02020603050405020304" pitchFamily="18" charset="0"/>
              </a:rPr>
              <a:t>“Allen D2-40 200x” – Neoplastic cells are positive for D2-40 (</a:t>
            </a:r>
            <a:r>
              <a:rPr lang="en-US" dirty="0" err="1">
                <a:solidFill>
                  <a:srgbClr val="1F497D"/>
                </a:solidFill>
                <a:latin typeface="Calibri" panose="020F0502020204030204" pitchFamily="34" charset="0"/>
                <a:ea typeface="Times New Roman" panose="02020603050405020304" pitchFamily="18" charset="0"/>
              </a:rPr>
              <a:t>podoplanin</a:t>
            </a:r>
            <a:r>
              <a:rPr lang="en-US" dirty="0">
                <a:solidFill>
                  <a:srgbClr val="1F497D"/>
                </a:solidFill>
                <a:latin typeface="Calibri" panose="020F0502020204030204" pitchFamily="34" charset="0"/>
                <a:ea typeface="Times New Roman" panose="02020603050405020304" pitchFamily="18" charset="0"/>
              </a:rPr>
              <a:t>)</a:t>
            </a:r>
            <a:r>
              <a:rPr lang="en-US" dirty="0"/>
              <a:t> </a:t>
            </a:r>
          </a:p>
        </p:txBody>
      </p:sp>
      <p:pic>
        <p:nvPicPr>
          <p:cNvPr id="8" name="Picture 7" descr="A picture containing snow, bird, man, white&#10;&#10;Description automatically generated">
            <a:extLst>
              <a:ext uri="{FF2B5EF4-FFF2-40B4-BE49-F238E27FC236}">
                <a16:creationId xmlns:a16="http://schemas.microsoft.com/office/drawing/2014/main" id="{E4C5372A-46BB-0643-92EA-21616DF621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8694" y="1875051"/>
            <a:ext cx="3134612" cy="2350959"/>
          </a:xfrm>
          <a:prstGeom prst="rect">
            <a:avLst/>
          </a:prstGeom>
        </p:spPr>
      </p:pic>
      <p:sp>
        <p:nvSpPr>
          <p:cNvPr id="9" name="Rectangle 8">
            <a:extLst>
              <a:ext uri="{FF2B5EF4-FFF2-40B4-BE49-F238E27FC236}">
                <a16:creationId xmlns:a16="http://schemas.microsoft.com/office/drawing/2014/main" id="{E54353E4-50E5-364F-A9FA-1A3793F1CC99}"/>
              </a:ext>
            </a:extLst>
          </p:cNvPr>
          <p:cNvSpPr/>
          <p:nvPr/>
        </p:nvSpPr>
        <p:spPr>
          <a:xfrm>
            <a:off x="4322805" y="4410373"/>
            <a:ext cx="3546389" cy="646331"/>
          </a:xfrm>
          <a:prstGeom prst="rect">
            <a:avLst/>
          </a:prstGeom>
        </p:spPr>
        <p:txBody>
          <a:bodyPr wrap="square">
            <a:spAutoFit/>
          </a:bodyPr>
          <a:lstStyle/>
          <a:p>
            <a:pPr algn="ctr"/>
            <a:r>
              <a:rPr lang="en-US" dirty="0">
                <a:solidFill>
                  <a:srgbClr val="1F497D"/>
                </a:solidFill>
                <a:latin typeface="Calibri" panose="020F0502020204030204" pitchFamily="34" charset="0"/>
                <a:ea typeface="Times New Roman" panose="02020603050405020304" pitchFamily="18" charset="0"/>
              </a:rPr>
              <a:t>“Allen Keratin 200x” – Neoplastic cells are negative for </a:t>
            </a:r>
            <a:r>
              <a:rPr lang="en-US" dirty="0" err="1">
                <a:solidFill>
                  <a:srgbClr val="1F497D"/>
                </a:solidFill>
                <a:latin typeface="Calibri" panose="020F0502020204030204" pitchFamily="34" charset="0"/>
                <a:ea typeface="Times New Roman" panose="02020603050405020304" pitchFamily="18" charset="0"/>
              </a:rPr>
              <a:t>pancytokeratin</a:t>
            </a:r>
            <a:r>
              <a:rPr lang="en-US" dirty="0"/>
              <a:t> </a:t>
            </a:r>
          </a:p>
        </p:txBody>
      </p:sp>
      <p:pic>
        <p:nvPicPr>
          <p:cNvPr id="11" name="Picture 10" descr="A picture containing nature, snow, outdoor, rain&#10;&#10;Description automatically generated">
            <a:extLst>
              <a:ext uri="{FF2B5EF4-FFF2-40B4-BE49-F238E27FC236}">
                <a16:creationId xmlns:a16="http://schemas.microsoft.com/office/drawing/2014/main" id="{6F8EF93D-8C56-2249-B40F-E09CC09F96F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9187" y="1875050"/>
            <a:ext cx="3134613" cy="2350960"/>
          </a:xfrm>
          <a:prstGeom prst="rect">
            <a:avLst/>
          </a:prstGeom>
        </p:spPr>
      </p:pic>
      <p:sp>
        <p:nvSpPr>
          <p:cNvPr id="12" name="Rectangle 11">
            <a:extLst>
              <a:ext uri="{FF2B5EF4-FFF2-40B4-BE49-F238E27FC236}">
                <a16:creationId xmlns:a16="http://schemas.microsoft.com/office/drawing/2014/main" id="{D3B6885D-594C-0B4A-AB30-53DAC70A81AB}"/>
              </a:ext>
            </a:extLst>
          </p:cNvPr>
          <p:cNvSpPr/>
          <p:nvPr/>
        </p:nvSpPr>
        <p:spPr>
          <a:xfrm>
            <a:off x="8219187" y="4410372"/>
            <a:ext cx="3447535" cy="646331"/>
          </a:xfrm>
          <a:prstGeom prst="rect">
            <a:avLst/>
          </a:prstGeom>
        </p:spPr>
        <p:txBody>
          <a:bodyPr wrap="square">
            <a:spAutoFit/>
          </a:bodyPr>
          <a:lstStyle/>
          <a:p>
            <a:pPr algn="ctr"/>
            <a:r>
              <a:rPr lang="en-US" dirty="0">
                <a:solidFill>
                  <a:srgbClr val="1F497D"/>
                </a:solidFill>
                <a:latin typeface="Calibri" panose="020F0502020204030204" pitchFamily="34" charset="0"/>
                <a:ea typeface="Times New Roman" panose="02020603050405020304" pitchFamily="18" charset="0"/>
              </a:rPr>
              <a:t>“Allen Ki67 200x” – Ki-67 proliferation rate is low</a:t>
            </a:r>
            <a:endParaRPr lang="en-US" dirty="0"/>
          </a:p>
        </p:txBody>
      </p:sp>
      <p:pic>
        <p:nvPicPr>
          <p:cNvPr id="3" name="Slide 22">
            <a:hlinkClick r:id="" action="ppaction://media"/>
            <a:extLst>
              <a:ext uri="{FF2B5EF4-FFF2-40B4-BE49-F238E27FC236}">
                <a16:creationId xmlns:a16="http://schemas.microsoft.com/office/drawing/2014/main" id="{048E89BF-1FF1-4F0F-B207-AA80371580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862724" y="5917334"/>
            <a:ext cx="487363" cy="487363"/>
          </a:xfrm>
          <a:prstGeom prst="rect">
            <a:avLst/>
          </a:prstGeom>
        </p:spPr>
      </p:pic>
    </p:spTree>
    <p:extLst>
      <p:ext uri="{BB962C8B-B14F-4D97-AF65-F5344CB8AC3E}">
        <p14:creationId xmlns:p14="http://schemas.microsoft.com/office/powerpoint/2010/main" val="971959506"/>
      </p:ext>
    </p:extLst>
  </p:cSld>
  <p:clrMapOvr>
    <a:masterClrMapping/>
  </p:clrMapOvr>
  <mc:AlternateContent xmlns:mc="http://schemas.openxmlformats.org/markup-compatibility/2006" xmlns:p14="http://schemas.microsoft.com/office/powerpoint/2010/main">
    <mc:Choice Requires="p14">
      <p:transition spd="slow" p14:dur="2000" advTm="21906"/>
    </mc:Choice>
    <mc:Fallback xmlns="">
      <p:transition spd="slow" advTm="21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9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3945-EEA7-4475-A272-6174728A7E8F}"/>
              </a:ext>
            </a:extLst>
          </p:cNvPr>
          <p:cNvSpPr>
            <a:spLocks noGrp="1"/>
          </p:cNvSpPr>
          <p:nvPr>
            <p:ph type="title"/>
          </p:nvPr>
        </p:nvSpPr>
        <p:spPr/>
        <p:txBody>
          <a:bodyPr/>
          <a:lstStyle/>
          <a:p>
            <a:pPr algn="ctr"/>
            <a:r>
              <a:rPr lang="en-US" dirty="0"/>
              <a:t>Immunohistochemistry</a:t>
            </a:r>
          </a:p>
        </p:txBody>
      </p:sp>
      <p:sp>
        <p:nvSpPr>
          <p:cNvPr id="3" name="Content Placeholder 2">
            <a:extLst>
              <a:ext uri="{FF2B5EF4-FFF2-40B4-BE49-F238E27FC236}">
                <a16:creationId xmlns:a16="http://schemas.microsoft.com/office/drawing/2014/main" id="{3611325B-F9BC-47C9-BBF7-48262C186839}"/>
              </a:ext>
            </a:extLst>
          </p:cNvPr>
          <p:cNvSpPr>
            <a:spLocks noGrp="1"/>
          </p:cNvSpPr>
          <p:nvPr>
            <p:ph idx="1"/>
          </p:nvPr>
        </p:nvSpPr>
        <p:spPr/>
        <p:txBody>
          <a:bodyPr/>
          <a:lstStyle/>
          <a:p>
            <a:r>
              <a:rPr lang="en-US" dirty="0"/>
              <a:t>Tumor cells are strongly positive for cartilaginous marker D2-40 (a cartilaginous neoplasm marker) and negative for chordoma marker </a:t>
            </a:r>
            <a:r>
              <a:rPr lang="en-US" dirty="0" err="1"/>
              <a:t>pancytokeratin</a:t>
            </a:r>
            <a:r>
              <a:rPr lang="en-US" dirty="0"/>
              <a:t>. The Ki-67 proliferation index is low at about 5%.  </a:t>
            </a:r>
          </a:p>
          <a:p>
            <a:endParaRPr lang="en-US" dirty="0"/>
          </a:p>
          <a:p>
            <a:pPr marL="0" indent="0">
              <a:buNone/>
            </a:pPr>
            <a:endParaRPr lang="en-US" dirty="0"/>
          </a:p>
          <a:p>
            <a:endParaRPr lang="en-US" dirty="0"/>
          </a:p>
        </p:txBody>
      </p:sp>
      <p:pic>
        <p:nvPicPr>
          <p:cNvPr id="4" name="Slide 23">
            <a:hlinkClick r:id="" action="ppaction://media"/>
            <a:extLst>
              <a:ext uri="{FF2B5EF4-FFF2-40B4-BE49-F238E27FC236}">
                <a16:creationId xmlns:a16="http://schemas.microsoft.com/office/drawing/2014/main" id="{BB713A40-36EF-42B4-96C7-1511F99E0C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40634" y="5896553"/>
            <a:ext cx="487363" cy="487363"/>
          </a:xfrm>
          <a:prstGeom prst="rect">
            <a:avLst/>
          </a:prstGeom>
        </p:spPr>
      </p:pic>
    </p:spTree>
    <p:extLst>
      <p:ext uri="{BB962C8B-B14F-4D97-AF65-F5344CB8AC3E}">
        <p14:creationId xmlns:p14="http://schemas.microsoft.com/office/powerpoint/2010/main" val="520303144"/>
      </p:ext>
    </p:extLst>
  </p:cSld>
  <p:clrMapOvr>
    <a:masterClrMapping/>
  </p:clrMapOvr>
  <mc:AlternateContent xmlns:mc="http://schemas.openxmlformats.org/markup-compatibility/2006" xmlns:p14="http://schemas.microsoft.com/office/powerpoint/2010/main">
    <mc:Choice Requires="p14">
      <p:transition spd="slow" p14:dur="2000" advTm="10784"/>
    </mc:Choice>
    <mc:Fallback xmlns="">
      <p:transition spd="slow" advTm="10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AE2D-5755-4DDC-AE26-6D2376622415}"/>
              </a:ext>
            </a:extLst>
          </p:cNvPr>
          <p:cNvSpPr>
            <a:spLocks noGrp="1"/>
          </p:cNvSpPr>
          <p:nvPr>
            <p:ph type="title"/>
          </p:nvPr>
        </p:nvSpPr>
        <p:spPr/>
        <p:txBody>
          <a:bodyPr/>
          <a:lstStyle/>
          <a:p>
            <a:pPr algn="ctr"/>
            <a:r>
              <a:rPr lang="en-US" dirty="0"/>
              <a:t>Final Diagnosis</a:t>
            </a:r>
          </a:p>
        </p:txBody>
      </p:sp>
      <p:sp>
        <p:nvSpPr>
          <p:cNvPr id="3" name="Content Placeholder 2">
            <a:extLst>
              <a:ext uri="{FF2B5EF4-FFF2-40B4-BE49-F238E27FC236}">
                <a16:creationId xmlns:a16="http://schemas.microsoft.com/office/drawing/2014/main" id="{E7D53FB7-5A5A-41DC-A21E-3CEE2486404D}"/>
              </a:ext>
            </a:extLst>
          </p:cNvPr>
          <p:cNvSpPr>
            <a:spLocks noGrp="1"/>
          </p:cNvSpPr>
          <p:nvPr>
            <p:ph idx="1"/>
          </p:nvPr>
        </p:nvSpPr>
        <p:spPr/>
        <p:txBody>
          <a:bodyPr/>
          <a:lstStyle/>
          <a:p>
            <a:pPr marL="0" indent="0" algn="ctr">
              <a:buNone/>
            </a:pPr>
            <a:r>
              <a:rPr lang="en-US" dirty="0"/>
              <a:t>The constellation of histologic findings is consistent with a low-grade chondrosarcoma</a:t>
            </a:r>
          </a:p>
        </p:txBody>
      </p:sp>
      <p:pic>
        <p:nvPicPr>
          <p:cNvPr id="4" name="Slide 24">
            <a:hlinkClick r:id="" action="ppaction://media"/>
            <a:extLst>
              <a:ext uri="{FF2B5EF4-FFF2-40B4-BE49-F238E27FC236}">
                <a16:creationId xmlns:a16="http://schemas.microsoft.com/office/drawing/2014/main" id="{4B1C6219-F2BB-443B-AEC0-A721256E100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57507" y="5906943"/>
            <a:ext cx="487363" cy="487363"/>
          </a:xfrm>
          <a:prstGeom prst="rect">
            <a:avLst/>
          </a:prstGeom>
        </p:spPr>
      </p:pic>
    </p:spTree>
    <p:extLst>
      <p:ext uri="{BB962C8B-B14F-4D97-AF65-F5344CB8AC3E}">
        <p14:creationId xmlns:p14="http://schemas.microsoft.com/office/powerpoint/2010/main" val="1714322803"/>
      </p:ext>
    </p:extLst>
  </p:cSld>
  <p:clrMapOvr>
    <a:masterClrMapping/>
  </p:clrMapOvr>
  <mc:AlternateContent xmlns:mc="http://schemas.openxmlformats.org/markup-compatibility/2006" xmlns:p14="http://schemas.microsoft.com/office/powerpoint/2010/main">
    <mc:Choice Requires="p14">
      <p:transition spd="slow" p14:dur="2000" advTm="8624"/>
    </mc:Choice>
    <mc:Fallback xmlns="">
      <p:transition spd="slow" advTm="8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384C9-AF95-4298-8E70-5EA576F39D88}"/>
              </a:ext>
            </a:extLst>
          </p:cNvPr>
          <p:cNvSpPr>
            <a:spLocks noGrp="1"/>
          </p:cNvSpPr>
          <p:nvPr>
            <p:ph type="title"/>
          </p:nvPr>
        </p:nvSpPr>
        <p:spPr/>
        <p:txBody>
          <a:bodyPr/>
          <a:lstStyle/>
          <a:p>
            <a:pPr algn="ctr"/>
            <a:r>
              <a:rPr lang="en-US" dirty="0"/>
              <a:t>Intracranial chondrosarcoma: </a:t>
            </a:r>
            <a:br>
              <a:rPr lang="en-US" dirty="0"/>
            </a:br>
            <a:r>
              <a:rPr lang="en-US" sz="3200" dirty="0"/>
              <a:t>Epidemiology and Presentation</a:t>
            </a:r>
            <a:endParaRPr lang="en-US" dirty="0"/>
          </a:p>
        </p:txBody>
      </p:sp>
      <p:sp>
        <p:nvSpPr>
          <p:cNvPr id="3" name="Content Placeholder 2">
            <a:extLst>
              <a:ext uri="{FF2B5EF4-FFF2-40B4-BE49-F238E27FC236}">
                <a16:creationId xmlns:a16="http://schemas.microsoft.com/office/drawing/2014/main" id="{0A8E22FF-4349-48EB-9AB6-074963C78AEF}"/>
              </a:ext>
            </a:extLst>
          </p:cNvPr>
          <p:cNvSpPr>
            <a:spLocks noGrp="1"/>
          </p:cNvSpPr>
          <p:nvPr>
            <p:ph idx="1"/>
          </p:nvPr>
        </p:nvSpPr>
        <p:spPr>
          <a:xfrm>
            <a:off x="838200" y="1576654"/>
            <a:ext cx="10366512" cy="4410488"/>
          </a:xfrm>
        </p:spPr>
        <p:txBody>
          <a:bodyPr>
            <a:normAutofit/>
          </a:bodyPr>
          <a:lstStyle/>
          <a:p>
            <a:r>
              <a:rPr lang="en-US" dirty="0"/>
              <a:t>A rare tumor: 1 in 1000 intracranial tumors</a:t>
            </a:r>
          </a:p>
          <a:p>
            <a:r>
              <a:rPr lang="en-US" dirty="0"/>
              <a:t>The most common age: 40-70; Rare in pediatric group</a:t>
            </a:r>
          </a:p>
          <a:p>
            <a:r>
              <a:rPr lang="en-US" dirty="0"/>
              <a:t>The most common origin: post-clival synchondrosis </a:t>
            </a:r>
          </a:p>
          <a:p>
            <a:r>
              <a:rPr lang="en-US" dirty="0"/>
              <a:t>Tends to involve the base of skull</a:t>
            </a:r>
          </a:p>
          <a:p>
            <a:r>
              <a:rPr lang="en-US" dirty="0"/>
              <a:t>Slow growing tumors</a:t>
            </a:r>
          </a:p>
          <a:p>
            <a:r>
              <a:rPr lang="en-US" dirty="0"/>
              <a:t>Present with headaches, diplopia, hearing reduction and/or tinnitus, facial sensory disturbances, and gait abnormalities</a:t>
            </a:r>
          </a:p>
          <a:p>
            <a:r>
              <a:rPr lang="en-US" dirty="0"/>
              <a:t>Most cases are sporadic though some cases are associated with </a:t>
            </a:r>
            <a:r>
              <a:rPr lang="en-US" dirty="0" err="1"/>
              <a:t>Maffucci</a:t>
            </a:r>
            <a:r>
              <a:rPr lang="en-US" dirty="0"/>
              <a:t> syndrome and </a:t>
            </a:r>
            <a:r>
              <a:rPr lang="en-US" dirty="0" err="1"/>
              <a:t>Ollier</a:t>
            </a:r>
            <a:r>
              <a:rPr lang="en-US" dirty="0"/>
              <a:t> disease</a:t>
            </a:r>
          </a:p>
          <a:p>
            <a:endParaRPr lang="en-US" dirty="0"/>
          </a:p>
        </p:txBody>
      </p:sp>
      <p:pic>
        <p:nvPicPr>
          <p:cNvPr id="4" name="Slide 25">
            <a:hlinkClick r:id="" action="ppaction://media"/>
            <a:extLst>
              <a:ext uri="{FF2B5EF4-FFF2-40B4-BE49-F238E27FC236}">
                <a16:creationId xmlns:a16="http://schemas.microsoft.com/office/drawing/2014/main" id="{D3EDB15A-0B20-4F29-9738-9BDB1011EC2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1975" y="5880100"/>
            <a:ext cx="487363" cy="487363"/>
          </a:xfrm>
          <a:prstGeom prst="rect">
            <a:avLst/>
          </a:prstGeom>
        </p:spPr>
      </p:pic>
    </p:spTree>
    <p:extLst>
      <p:ext uri="{BB962C8B-B14F-4D97-AF65-F5344CB8AC3E}">
        <p14:creationId xmlns:p14="http://schemas.microsoft.com/office/powerpoint/2010/main" val="4028081511"/>
      </p:ext>
    </p:extLst>
  </p:cSld>
  <p:clrMapOvr>
    <a:masterClrMapping/>
  </p:clrMapOvr>
  <mc:AlternateContent xmlns:mc="http://schemas.openxmlformats.org/markup-compatibility/2006" xmlns:p14="http://schemas.microsoft.com/office/powerpoint/2010/main">
    <mc:Choice Requires="p14">
      <p:transition spd="slow" p14:dur="2000" advTm="51040"/>
    </mc:Choice>
    <mc:Fallback xmlns="">
      <p:transition spd="slow" advTm="51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2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4AC39DD-7B98-4BD9-BCB0-D360048C5B0D}"/>
              </a:ext>
            </a:extLst>
          </p:cNvPr>
          <p:cNvSpPr>
            <a:spLocks noGrp="1"/>
          </p:cNvSpPr>
          <p:nvPr>
            <p:ph type="body" idx="1"/>
          </p:nvPr>
        </p:nvSpPr>
        <p:spPr>
          <a:xfrm>
            <a:off x="1244902" y="395849"/>
            <a:ext cx="5157787" cy="823912"/>
          </a:xfrm>
        </p:spPr>
        <p:txBody>
          <a:bodyPr>
            <a:normAutofit/>
          </a:bodyPr>
          <a:lstStyle/>
          <a:p>
            <a:r>
              <a:rPr lang="en-US" sz="2800" u="sng" dirty="0" err="1"/>
              <a:t>Maffucci</a:t>
            </a:r>
            <a:r>
              <a:rPr lang="en-US" sz="2800" u="sng" dirty="0"/>
              <a:t> Syndrome</a:t>
            </a:r>
          </a:p>
        </p:txBody>
      </p:sp>
      <p:sp>
        <p:nvSpPr>
          <p:cNvPr id="3" name="Content Placeholder 2">
            <a:extLst>
              <a:ext uri="{FF2B5EF4-FFF2-40B4-BE49-F238E27FC236}">
                <a16:creationId xmlns:a16="http://schemas.microsoft.com/office/drawing/2014/main" id="{0A8E22FF-4349-48EB-9AB6-074963C78AEF}"/>
              </a:ext>
            </a:extLst>
          </p:cNvPr>
          <p:cNvSpPr>
            <a:spLocks noGrp="1"/>
          </p:cNvSpPr>
          <p:nvPr>
            <p:ph sz="half" idx="2"/>
          </p:nvPr>
        </p:nvSpPr>
        <p:spPr>
          <a:xfrm>
            <a:off x="1088684" y="1247526"/>
            <a:ext cx="5157787" cy="3684588"/>
          </a:xfrm>
        </p:spPr>
        <p:txBody>
          <a:bodyPr>
            <a:normAutofit/>
          </a:bodyPr>
          <a:lstStyle/>
          <a:p>
            <a:r>
              <a:rPr lang="en-US" sz="2400" dirty="0"/>
              <a:t>Multiple enchondromas</a:t>
            </a:r>
          </a:p>
          <a:p>
            <a:pPr lvl="1"/>
            <a:r>
              <a:rPr lang="en-US" dirty="0"/>
              <a:t>Often Bilateral</a:t>
            </a:r>
          </a:p>
          <a:p>
            <a:pPr marL="457200" lvl="1" indent="0">
              <a:buNone/>
            </a:pPr>
            <a:endParaRPr lang="en-US" sz="1400" dirty="0"/>
          </a:p>
          <a:p>
            <a:r>
              <a:rPr lang="en-US" sz="2400" dirty="0"/>
              <a:t>Tumors can be soft tissue hemangiomas</a:t>
            </a:r>
          </a:p>
          <a:p>
            <a:pPr lvl="1"/>
            <a:endParaRPr lang="en-US" dirty="0"/>
          </a:p>
          <a:p>
            <a:endParaRPr lang="en-US" dirty="0"/>
          </a:p>
        </p:txBody>
      </p:sp>
      <p:sp>
        <p:nvSpPr>
          <p:cNvPr id="6" name="Text Placeholder 5">
            <a:extLst>
              <a:ext uri="{FF2B5EF4-FFF2-40B4-BE49-F238E27FC236}">
                <a16:creationId xmlns:a16="http://schemas.microsoft.com/office/drawing/2014/main" id="{7D22C55A-AC3F-49F6-84F3-6B45E3BF54CA}"/>
              </a:ext>
            </a:extLst>
          </p:cNvPr>
          <p:cNvSpPr>
            <a:spLocks noGrp="1"/>
          </p:cNvSpPr>
          <p:nvPr>
            <p:ph type="body" sz="quarter" idx="3"/>
          </p:nvPr>
        </p:nvSpPr>
        <p:spPr>
          <a:xfrm>
            <a:off x="7008812" y="395849"/>
            <a:ext cx="5183188" cy="823912"/>
          </a:xfrm>
        </p:spPr>
        <p:txBody>
          <a:bodyPr>
            <a:normAutofit/>
          </a:bodyPr>
          <a:lstStyle/>
          <a:p>
            <a:r>
              <a:rPr lang="en-US" sz="2800" u="sng" dirty="0" err="1"/>
              <a:t>Ollier</a:t>
            </a:r>
            <a:r>
              <a:rPr lang="en-US" sz="2800" u="sng" dirty="0"/>
              <a:t> Disease</a:t>
            </a:r>
          </a:p>
        </p:txBody>
      </p:sp>
      <p:sp>
        <p:nvSpPr>
          <p:cNvPr id="7" name="Content Placeholder 6">
            <a:extLst>
              <a:ext uri="{FF2B5EF4-FFF2-40B4-BE49-F238E27FC236}">
                <a16:creationId xmlns:a16="http://schemas.microsoft.com/office/drawing/2014/main" id="{F5F40FD8-4FC9-4184-AAD6-F2AD5FA22611}"/>
              </a:ext>
            </a:extLst>
          </p:cNvPr>
          <p:cNvSpPr>
            <a:spLocks noGrp="1"/>
          </p:cNvSpPr>
          <p:nvPr>
            <p:ph sz="quarter" idx="4"/>
          </p:nvPr>
        </p:nvSpPr>
        <p:spPr>
          <a:xfrm>
            <a:off x="6601468" y="1371333"/>
            <a:ext cx="5183188" cy="1735668"/>
          </a:xfrm>
        </p:spPr>
        <p:txBody>
          <a:bodyPr>
            <a:normAutofit/>
          </a:bodyPr>
          <a:lstStyle/>
          <a:p>
            <a:r>
              <a:rPr lang="en-US" sz="2400" dirty="0"/>
              <a:t>Multiple enchondromas</a:t>
            </a:r>
          </a:p>
          <a:p>
            <a:pPr lvl="1"/>
            <a:r>
              <a:rPr lang="en-US" dirty="0"/>
              <a:t>Often Unilateral</a:t>
            </a:r>
          </a:p>
          <a:p>
            <a:pPr marL="457200" lvl="1" indent="0">
              <a:buNone/>
            </a:pPr>
            <a:endParaRPr lang="en-US" sz="1400" dirty="0"/>
          </a:p>
          <a:p>
            <a:r>
              <a:rPr lang="en-US" sz="2400" dirty="0"/>
              <a:t>Tumors spare the soft tissues</a:t>
            </a:r>
          </a:p>
          <a:p>
            <a:pPr marL="457200" lvl="1" indent="0">
              <a:buNone/>
            </a:pPr>
            <a:endParaRPr lang="en-US" dirty="0"/>
          </a:p>
        </p:txBody>
      </p:sp>
      <p:sp>
        <p:nvSpPr>
          <p:cNvPr id="10" name="TextBox 9">
            <a:extLst>
              <a:ext uri="{FF2B5EF4-FFF2-40B4-BE49-F238E27FC236}">
                <a16:creationId xmlns:a16="http://schemas.microsoft.com/office/drawing/2014/main" id="{7C301296-FBD1-41A0-B918-DBB4227E09B5}"/>
              </a:ext>
            </a:extLst>
          </p:cNvPr>
          <p:cNvSpPr txBox="1"/>
          <p:nvPr/>
        </p:nvSpPr>
        <p:spPr>
          <a:xfrm>
            <a:off x="4866516" y="3329915"/>
            <a:ext cx="6488872" cy="2308324"/>
          </a:xfrm>
          <a:prstGeom prst="rect">
            <a:avLst/>
          </a:prstGeom>
          <a:noFill/>
        </p:spPr>
        <p:txBody>
          <a:bodyPr wrap="square" rtlCol="0">
            <a:spAutoFit/>
          </a:bodyPr>
          <a:lstStyle/>
          <a:p>
            <a:pPr marL="342900" indent="-342900">
              <a:buFont typeface="Wingdings" panose="05000000000000000000" pitchFamily="2" charset="2"/>
              <a:buChar char="§"/>
            </a:pPr>
            <a:r>
              <a:rPr lang="en-US" sz="2400" dirty="0"/>
              <a:t>Both conditions are very rare</a:t>
            </a:r>
          </a:p>
          <a:p>
            <a:pPr marL="342900" indent="-342900">
              <a:buFont typeface="Wingdings" panose="05000000000000000000" pitchFamily="2" charset="2"/>
              <a:buChar char="§"/>
            </a:pPr>
            <a:r>
              <a:rPr lang="en-US" sz="2400" dirty="0"/>
              <a:t>Congenital</a:t>
            </a:r>
          </a:p>
          <a:p>
            <a:pPr marL="342900" indent="-342900">
              <a:buFont typeface="Wingdings" panose="05000000000000000000" pitchFamily="2" charset="2"/>
              <a:buChar char="§"/>
            </a:pPr>
            <a:r>
              <a:rPr lang="en-US" sz="2400" dirty="0"/>
              <a:t>Present in childhood</a:t>
            </a:r>
          </a:p>
          <a:p>
            <a:pPr marL="342900" indent="-342900">
              <a:buFont typeface="Wingdings" panose="05000000000000000000" pitchFamily="2" charset="2"/>
              <a:buChar char="§"/>
            </a:pPr>
            <a:r>
              <a:rPr lang="en-US" sz="2400" dirty="0"/>
              <a:t>50% of patients with either condition develop malignancy such as chondrosarcoma, glioma, or ovarian juvenile granulosa cell tumor</a:t>
            </a:r>
          </a:p>
        </p:txBody>
      </p:sp>
      <p:pic>
        <p:nvPicPr>
          <p:cNvPr id="8" name="Picture 7">
            <a:extLst>
              <a:ext uri="{FF2B5EF4-FFF2-40B4-BE49-F238E27FC236}">
                <a16:creationId xmlns:a16="http://schemas.microsoft.com/office/drawing/2014/main" id="{D3AD4894-A7D2-4C48-A376-8827488C2D55}"/>
              </a:ext>
            </a:extLst>
          </p:cNvPr>
          <p:cNvPicPr>
            <a:picLocks noChangeAspect="1"/>
          </p:cNvPicPr>
          <p:nvPr/>
        </p:nvPicPr>
        <p:blipFill>
          <a:blip r:embed="rId5"/>
          <a:stretch>
            <a:fillRect/>
          </a:stretch>
        </p:blipFill>
        <p:spPr>
          <a:xfrm>
            <a:off x="1404294" y="3126765"/>
            <a:ext cx="2996141" cy="1357312"/>
          </a:xfrm>
          <a:prstGeom prst="rect">
            <a:avLst/>
          </a:prstGeom>
        </p:spPr>
      </p:pic>
      <p:sp>
        <p:nvSpPr>
          <p:cNvPr id="11" name="TextBox 10">
            <a:extLst>
              <a:ext uri="{FF2B5EF4-FFF2-40B4-BE49-F238E27FC236}">
                <a16:creationId xmlns:a16="http://schemas.microsoft.com/office/drawing/2014/main" id="{DAEA468D-9E8E-41A7-BB86-F8F87E368C13}"/>
              </a:ext>
            </a:extLst>
          </p:cNvPr>
          <p:cNvSpPr txBox="1"/>
          <p:nvPr/>
        </p:nvSpPr>
        <p:spPr>
          <a:xfrm>
            <a:off x="3517106" y="6276975"/>
            <a:ext cx="7546521" cy="738664"/>
          </a:xfrm>
          <a:prstGeom prst="rect">
            <a:avLst/>
          </a:prstGeom>
          <a:noFill/>
        </p:spPr>
        <p:txBody>
          <a:bodyPr wrap="square" rtlCol="0">
            <a:spAutoFit/>
          </a:bodyPr>
          <a:lstStyle/>
          <a:p>
            <a:r>
              <a:rPr lang="en-US" sz="1400" baseline="30000" dirty="0">
                <a:solidFill>
                  <a:srgbClr val="212121"/>
                </a:solidFill>
                <a:cs typeface="Arial" panose="020B0604020202020204" pitchFamily="34" charset="0"/>
              </a:rPr>
              <a:t>1</a:t>
            </a:r>
            <a:r>
              <a:rPr lang="en-US" sz="1400" dirty="0">
                <a:solidFill>
                  <a:srgbClr val="212121"/>
                </a:solidFill>
                <a:cs typeface="Arial" panose="020B0604020202020204" pitchFamily="34" charset="0"/>
              </a:rPr>
              <a:t>Amary FM, </a:t>
            </a:r>
            <a:r>
              <a:rPr lang="en-US" sz="1400" dirty="0" err="1">
                <a:solidFill>
                  <a:srgbClr val="212121"/>
                </a:solidFill>
                <a:cs typeface="Arial" panose="020B0604020202020204" pitchFamily="34" charset="0"/>
              </a:rPr>
              <a:t>Damato</a:t>
            </a:r>
            <a:r>
              <a:rPr lang="en-US" sz="1400" dirty="0">
                <a:solidFill>
                  <a:srgbClr val="212121"/>
                </a:solidFill>
                <a:cs typeface="Arial" panose="020B0604020202020204" pitchFamily="34" charset="0"/>
              </a:rPr>
              <a:t> S, </a:t>
            </a:r>
            <a:r>
              <a:rPr lang="en-US" sz="1400" dirty="0" err="1">
                <a:solidFill>
                  <a:srgbClr val="212121"/>
                </a:solidFill>
                <a:cs typeface="Arial" panose="020B0604020202020204" pitchFamily="34" charset="0"/>
              </a:rPr>
              <a:t>Halai</a:t>
            </a:r>
            <a:r>
              <a:rPr lang="en-US" sz="1400" dirty="0">
                <a:solidFill>
                  <a:srgbClr val="212121"/>
                </a:solidFill>
                <a:cs typeface="Arial" panose="020B0604020202020204" pitchFamily="34" charset="0"/>
              </a:rPr>
              <a:t> D, </a:t>
            </a:r>
            <a:r>
              <a:rPr lang="en-US" sz="1400" dirty="0" err="1">
                <a:solidFill>
                  <a:srgbClr val="212121"/>
                </a:solidFill>
                <a:cs typeface="Arial" panose="020B0604020202020204" pitchFamily="34" charset="0"/>
              </a:rPr>
              <a:t>Eskandarpour</a:t>
            </a:r>
            <a:r>
              <a:rPr lang="en-US" sz="1400" dirty="0">
                <a:solidFill>
                  <a:srgbClr val="212121"/>
                </a:solidFill>
                <a:cs typeface="Arial" panose="020B0604020202020204" pitchFamily="34" charset="0"/>
              </a:rPr>
              <a:t> M, et al. </a:t>
            </a:r>
            <a:r>
              <a:rPr lang="en-US" sz="1400" dirty="0" err="1">
                <a:solidFill>
                  <a:srgbClr val="212121"/>
                </a:solidFill>
                <a:cs typeface="Arial" panose="020B0604020202020204" pitchFamily="34" charset="0"/>
              </a:rPr>
              <a:t>Ollier</a:t>
            </a:r>
            <a:r>
              <a:rPr lang="en-US" sz="1400" dirty="0">
                <a:solidFill>
                  <a:srgbClr val="212121"/>
                </a:solidFill>
                <a:cs typeface="Arial" panose="020B0604020202020204" pitchFamily="34" charset="0"/>
              </a:rPr>
              <a:t> disease and </a:t>
            </a:r>
            <a:r>
              <a:rPr lang="en-US" sz="1400" dirty="0" err="1">
                <a:solidFill>
                  <a:srgbClr val="212121"/>
                </a:solidFill>
                <a:cs typeface="Arial" panose="020B0604020202020204" pitchFamily="34" charset="0"/>
              </a:rPr>
              <a:t>Maffucci</a:t>
            </a:r>
            <a:r>
              <a:rPr lang="en-US" sz="1400" dirty="0">
                <a:solidFill>
                  <a:srgbClr val="212121"/>
                </a:solidFill>
                <a:cs typeface="Arial" panose="020B0604020202020204" pitchFamily="34" charset="0"/>
              </a:rPr>
              <a:t> syndrome are caused by somatic mosaic mutations of IDH1 and IDH2. Nature Genetics. 2011 Nov;43:1262-5. </a:t>
            </a:r>
            <a:endParaRPr lang="en-US" sz="1400" dirty="0">
              <a:cs typeface="Arial" panose="020B0604020202020204" pitchFamily="34" charset="0"/>
            </a:endParaRPr>
          </a:p>
          <a:p>
            <a:endParaRPr lang="en-US" sz="1400" dirty="0"/>
          </a:p>
        </p:txBody>
      </p:sp>
      <p:sp>
        <p:nvSpPr>
          <p:cNvPr id="13" name="TextBox 12">
            <a:extLst>
              <a:ext uri="{FF2B5EF4-FFF2-40B4-BE49-F238E27FC236}">
                <a16:creationId xmlns:a16="http://schemas.microsoft.com/office/drawing/2014/main" id="{4A0525A7-622C-4D01-AB30-37E34F3C1352}"/>
              </a:ext>
            </a:extLst>
          </p:cNvPr>
          <p:cNvSpPr txBox="1"/>
          <p:nvPr/>
        </p:nvSpPr>
        <p:spPr>
          <a:xfrm>
            <a:off x="1393470" y="4625589"/>
            <a:ext cx="3204558" cy="984885"/>
          </a:xfrm>
          <a:prstGeom prst="rect">
            <a:avLst/>
          </a:prstGeom>
          <a:noFill/>
        </p:spPr>
        <p:txBody>
          <a:bodyPr wrap="square" rtlCol="0">
            <a:spAutoFit/>
          </a:bodyPr>
          <a:lstStyle/>
          <a:p>
            <a:pPr algn="ctr"/>
            <a:r>
              <a:rPr lang="en-US" sz="1400" b="0" i="0" dirty="0">
                <a:solidFill>
                  <a:srgbClr val="222222"/>
                </a:solidFill>
                <a:effectLst/>
                <a:latin typeface="Harding"/>
              </a:rPr>
              <a:t>Bilateral deformities of several digits caused by cartilaginous tumors and soft tissue hemangiomas in an individual with </a:t>
            </a:r>
            <a:r>
              <a:rPr lang="en-US" sz="1400" b="0" i="0" dirty="0" err="1">
                <a:solidFill>
                  <a:srgbClr val="222222"/>
                </a:solidFill>
                <a:effectLst/>
                <a:latin typeface="Harding"/>
              </a:rPr>
              <a:t>Maffucci</a:t>
            </a:r>
            <a:r>
              <a:rPr lang="en-US" sz="1400" b="0" i="0" dirty="0">
                <a:solidFill>
                  <a:srgbClr val="222222"/>
                </a:solidFill>
                <a:effectLst/>
                <a:latin typeface="Harding"/>
              </a:rPr>
              <a:t> syndrome</a:t>
            </a:r>
            <a:r>
              <a:rPr lang="en-US" sz="1400" b="0" i="0" baseline="30000" dirty="0">
                <a:solidFill>
                  <a:srgbClr val="222222"/>
                </a:solidFill>
                <a:effectLst/>
                <a:latin typeface="Harding"/>
              </a:rPr>
              <a:t>1</a:t>
            </a:r>
            <a:endParaRPr lang="en-US" sz="1400" baseline="30000" dirty="0"/>
          </a:p>
        </p:txBody>
      </p:sp>
      <p:pic>
        <p:nvPicPr>
          <p:cNvPr id="14" name="Slide 26">
            <a:hlinkClick r:id="" action="ppaction://media"/>
            <a:extLst>
              <a:ext uri="{FF2B5EF4-FFF2-40B4-BE49-F238E27FC236}">
                <a16:creationId xmlns:a16="http://schemas.microsoft.com/office/drawing/2014/main" id="{DF38739A-15C3-4D3C-8B4E-78C97D7508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27225" y="5929842"/>
            <a:ext cx="487363" cy="487363"/>
          </a:xfrm>
          <a:prstGeom prst="rect">
            <a:avLst/>
          </a:prstGeom>
        </p:spPr>
      </p:pic>
    </p:spTree>
    <p:extLst>
      <p:ext uri="{BB962C8B-B14F-4D97-AF65-F5344CB8AC3E}">
        <p14:creationId xmlns:p14="http://schemas.microsoft.com/office/powerpoint/2010/main" val="991523511"/>
      </p:ext>
    </p:extLst>
  </p:cSld>
  <p:clrMapOvr>
    <a:masterClrMapping/>
  </p:clrMapOvr>
  <mc:AlternateContent xmlns:mc="http://schemas.openxmlformats.org/markup-compatibility/2006" xmlns:p14="http://schemas.microsoft.com/office/powerpoint/2010/main">
    <mc:Choice Requires="p14">
      <p:transition spd="slow" p14:dur="2000" advTm="36900"/>
    </mc:Choice>
    <mc:Fallback xmlns="">
      <p:transition spd="slow" advTm="36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83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8D62C1-E442-404D-865B-280C09173FB4}"/>
              </a:ext>
            </a:extLst>
          </p:cNvPr>
          <p:cNvSpPr>
            <a:spLocks noGrp="1"/>
          </p:cNvSpPr>
          <p:nvPr>
            <p:ph idx="1"/>
          </p:nvPr>
        </p:nvSpPr>
        <p:spPr/>
        <p:txBody>
          <a:bodyPr/>
          <a:lstStyle/>
          <a:p>
            <a:r>
              <a:rPr lang="en-US" dirty="0"/>
              <a:t>CT scan: a well-defined isodense or hyperdense mass and occasional erosion of the local bones</a:t>
            </a:r>
          </a:p>
          <a:p>
            <a:r>
              <a:rPr lang="en-US" dirty="0"/>
              <a:t>MRI: low signal intensity in T1-weighted scans, high signal intensity in T2-weighted, and enhancement with gadolinium</a:t>
            </a:r>
          </a:p>
          <a:p>
            <a:r>
              <a:rPr lang="en-US" dirty="0"/>
              <a:t>Radiologic differential diagnoses: chordoma, nasopharyngeal carcinoma, and metastasis </a:t>
            </a:r>
          </a:p>
        </p:txBody>
      </p:sp>
      <p:sp>
        <p:nvSpPr>
          <p:cNvPr id="4" name="Title 1">
            <a:extLst>
              <a:ext uri="{FF2B5EF4-FFF2-40B4-BE49-F238E27FC236}">
                <a16:creationId xmlns:a16="http://schemas.microsoft.com/office/drawing/2014/main" id="{53919787-46A7-454A-B874-58C339EF356C}"/>
              </a:ext>
            </a:extLst>
          </p:cNvPr>
          <p:cNvSpPr>
            <a:spLocks noGrp="1"/>
          </p:cNvSpPr>
          <p:nvPr>
            <p:ph type="title"/>
          </p:nvPr>
        </p:nvSpPr>
        <p:spPr>
          <a:xfrm>
            <a:off x="838200" y="365125"/>
            <a:ext cx="10515600" cy="1325563"/>
          </a:xfrm>
        </p:spPr>
        <p:txBody>
          <a:bodyPr>
            <a:normAutofit/>
          </a:bodyPr>
          <a:lstStyle/>
          <a:p>
            <a:pPr algn="ctr"/>
            <a:r>
              <a:rPr lang="en-US" sz="3200" dirty="0"/>
              <a:t>Intracranial chondrosarcoma: Imaging</a:t>
            </a:r>
          </a:p>
        </p:txBody>
      </p:sp>
      <p:pic>
        <p:nvPicPr>
          <p:cNvPr id="2" name="Slide 26">
            <a:hlinkClick r:id="" action="ppaction://media"/>
            <a:extLst>
              <a:ext uri="{FF2B5EF4-FFF2-40B4-BE49-F238E27FC236}">
                <a16:creationId xmlns:a16="http://schemas.microsoft.com/office/drawing/2014/main" id="{0B1755DB-BD67-4847-8599-9E3E7509E2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19852" y="5917334"/>
            <a:ext cx="487363" cy="487363"/>
          </a:xfrm>
          <a:prstGeom prst="rect">
            <a:avLst/>
          </a:prstGeom>
        </p:spPr>
      </p:pic>
    </p:spTree>
    <p:extLst>
      <p:ext uri="{BB962C8B-B14F-4D97-AF65-F5344CB8AC3E}">
        <p14:creationId xmlns:p14="http://schemas.microsoft.com/office/powerpoint/2010/main" val="1402628378"/>
      </p:ext>
    </p:extLst>
  </p:cSld>
  <p:clrMapOvr>
    <a:masterClrMapping/>
  </p:clrMapOvr>
  <mc:AlternateContent xmlns:mc="http://schemas.openxmlformats.org/markup-compatibility/2006" xmlns:p14="http://schemas.microsoft.com/office/powerpoint/2010/main">
    <mc:Choice Requires="p14">
      <p:transition spd="slow" p14:dur="2000" advTm="37231"/>
    </mc:Choice>
    <mc:Fallback xmlns="">
      <p:transition spd="slow" advTm="37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2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03ABF-42D2-4C20-BE0B-0F2591F277C9}"/>
              </a:ext>
            </a:extLst>
          </p:cNvPr>
          <p:cNvSpPr>
            <a:spLocks noGrp="1"/>
          </p:cNvSpPr>
          <p:nvPr>
            <p:ph idx="1"/>
          </p:nvPr>
        </p:nvSpPr>
        <p:spPr>
          <a:xfrm>
            <a:off x="1435210" y="2043321"/>
            <a:ext cx="9866243" cy="3820766"/>
          </a:xfrm>
        </p:spPr>
        <p:txBody>
          <a:bodyPr/>
          <a:lstStyle/>
          <a:p>
            <a:r>
              <a:rPr lang="en-US" dirty="0"/>
              <a:t>Mainstay of treatment is surgery</a:t>
            </a:r>
          </a:p>
          <a:p>
            <a:r>
              <a:rPr lang="en-US" dirty="0"/>
              <a:t>Adjuvant radiotherapy will enhance the treatment, especially in patients with partially resected tumors</a:t>
            </a:r>
          </a:p>
          <a:p>
            <a:r>
              <a:rPr lang="en-US" dirty="0"/>
              <a:t>Prognosis: depends on anatomic extension of the tumor and the histologic grading</a:t>
            </a:r>
          </a:p>
          <a:p>
            <a:r>
              <a:rPr lang="en-US" dirty="0"/>
              <a:t>Total/near total resection there is a 5-year survival of 85-100%</a:t>
            </a:r>
          </a:p>
        </p:txBody>
      </p:sp>
      <p:sp>
        <p:nvSpPr>
          <p:cNvPr id="6" name="Title 1">
            <a:extLst>
              <a:ext uri="{FF2B5EF4-FFF2-40B4-BE49-F238E27FC236}">
                <a16:creationId xmlns:a16="http://schemas.microsoft.com/office/drawing/2014/main" id="{5C80436B-760D-45DE-ABF7-0A40037DFA70}"/>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r>
              <a:rPr lang="en-US" dirty="0"/>
              <a:t>Intracranial chondrosarcoma:</a:t>
            </a:r>
          </a:p>
          <a:p>
            <a:pPr algn="ctr"/>
            <a:r>
              <a:rPr lang="en-US" sz="3600" dirty="0"/>
              <a:t>Treatment and Prognosis</a:t>
            </a:r>
          </a:p>
        </p:txBody>
      </p:sp>
      <p:pic>
        <p:nvPicPr>
          <p:cNvPr id="2" name="Slide 27">
            <a:hlinkClick r:id="" action="ppaction://media"/>
            <a:extLst>
              <a:ext uri="{FF2B5EF4-FFF2-40B4-BE49-F238E27FC236}">
                <a16:creationId xmlns:a16="http://schemas.microsoft.com/office/drawing/2014/main" id="{54138A83-C610-4D68-8EAE-4C67F63B8E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0243" y="5926432"/>
            <a:ext cx="487363" cy="487363"/>
          </a:xfrm>
          <a:prstGeom prst="rect">
            <a:avLst/>
          </a:prstGeom>
        </p:spPr>
      </p:pic>
    </p:spTree>
    <p:extLst>
      <p:ext uri="{BB962C8B-B14F-4D97-AF65-F5344CB8AC3E}">
        <p14:creationId xmlns:p14="http://schemas.microsoft.com/office/powerpoint/2010/main" val="3458794107"/>
      </p:ext>
    </p:extLst>
  </p:cSld>
  <p:clrMapOvr>
    <a:masterClrMapping/>
  </p:clrMapOvr>
  <mc:AlternateContent xmlns:mc="http://schemas.openxmlformats.org/markup-compatibility/2006" xmlns:p14="http://schemas.microsoft.com/office/powerpoint/2010/main">
    <mc:Choice Requires="p14">
      <p:transition spd="slow" p14:dur="2000" advTm="29360"/>
    </mc:Choice>
    <mc:Fallback xmlns="">
      <p:transition spd="slow" advTm="29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963A-468C-494B-9022-6ECAF49B950F}"/>
              </a:ext>
            </a:extLst>
          </p:cNvPr>
          <p:cNvSpPr>
            <a:spLocks noGrp="1"/>
          </p:cNvSpPr>
          <p:nvPr>
            <p:ph type="title"/>
          </p:nvPr>
        </p:nvSpPr>
        <p:spPr/>
        <p:txBody>
          <a:bodyPr/>
          <a:lstStyle/>
          <a:p>
            <a:r>
              <a:rPr lang="en-US" dirty="0"/>
              <a:t>Take Home Messages</a:t>
            </a:r>
          </a:p>
        </p:txBody>
      </p:sp>
      <p:sp>
        <p:nvSpPr>
          <p:cNvPr id="3" name="Content Placeholder 2">
            <a:extLst>
              <a:ext uri="{FF2B5EF4-FFF2-40B4-BE49-F238E27FC236}">
                <a16:creationId xmlns:a16="http://schemas.microsoft.com/office/drawing/2014/main" id="{DB9E8DE7-FC8D-41B6-B050-CFF19105C08D}"/>
              </a:ext>
            </a:extLst>
          </p:cNvPr>
          <p:cNvSpPr>
            <a:spLocks noGrp="1"/>
          </p:cNvSpPr>
          <p:nvPr>
            <p:ph idx="1"/>
          </p:nvPr>
        </p:nvSpPr>
        <p:spPr/>
        <p:txBody>
          <a:bodyPr>
            <a:normAutofit fontScale="92500" lnSpcReduction="10000"/>
          </a:bodyPr>
          <a:lstStyle/>
          <a:p>
            <a:r>
              <a:rPr lang="en-US" dirty="0"/>
              <a:t>It is always important to carefully listen to the patients. You can often get helpful diagnostic clues from their history.</a:t>
            </a:r>
          </a:p>
          <a:p>
            <a:r>
              <a:rPr lang="en-US" dirty="0"/>
              <a:t>Partial third nerve palsy may only present with diplopia (or blurring) at side gaze. It may also have very mild findings in the exam. </a:t>
            </a:r>
          </a:p>
          <a:p>
            <a:r>
              <a:rPr lang="en-US" dirty="0"/>
              <a:t>The common etiologies for pediatric third nerve palsy include congenital, trauma, and tumors. </a:t>
            </a:r>
          </a:p>
          <a:p>
            <a:r>
              <a:rPr lang="en-US" dirty="0"/>
              <a:t>Skull base chondrosarcoma is a rare pathology in pediatric group that may cause cavernous sinus involvement and consequent cranial nerve palsies. </a:t>
            </a:r>
          </a:p>
        </p:txBody>
      </p:sp>
      <p:pic>
        <p:nvPicPr>
          <p:cNvPr id="4" name="Slide 28">
            <a:hlinkClick r:id="" action="ppaction://media"/>
            <a:extLst>
              <a:ext uri="{FF2B5EF4-FFF2-40B4-BE49-F238E27FC236}">
                <a16:creationId xmlns:a16="http://schemas.microsoft.com/office/drawing/2014/main" id="{1FC85970-39EA-4F4A-852C-812F2510C5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19852" y="5917334"/>
            <a:ext cx="487363" cy="487363"/>
          </a:xfrm>
          <a:prstGeom prst="rect">
            <a:avLst/>
          </a:prstGeom>
        </p:spPr>
      </p:pic>
    </p:spTree>
    <p:extLst>
      <p:ext uri="{BB962C8B-B14F-4D97-AF65-F5344CB8AC3E}">
        <p14:creationId xmlns:p14="http://schemas.microsoft.com/office/powerpoint/2010/main" val="2556002550"/>
      </p:ext>
    </p:extLst>
  </p:cSld>
  <p:clrMapOvr>
    <a:masterClrMapping/>
  </p:clrMapOvr>
  <mc:AlternateContent xmlns:mc="http://schemas.openxmlformats.org/markup-compatibility/2006" xmlns:p14="http://schemas.microsoft.com/office/powerpoint/2010/main">
    <mc:Choice Requires="p14">
      <p:transition spd="slow" p14:dur="2000" advTm="42688"/>
    </mc:Choice>
    <mc:Fallback xmlns="">
      <p:transition spd="slow" advTm="42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6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FAB3A-1EE7-4CC5-99FF-219ABB1042C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13052F9-8E93-4666-A1E1-6F1885BD4DC3}"/>
              </a:ext>
            </a:extLst>
          </p:cNvPr>
          <p:cNvSpPr>
            <a:spLocks noGrp="1"/>
          </p:cNvSpPr>
          <p:nvPr>
            <p:ph idx="1"/>
          </p:nvPr>
        </p:nvSpPr>
        <p:spPr/>
        <p:txBody>
          <a:bodyPr>
            <a:normAutofit fontScale="70000" lnSpcReduction="20000"/>
          </a:bodyPr>
          <a:lstStyle/>
          <a:p>
            <a:r>
              <a:rPr lang="en-US" sz="2600" dirty="0">
                <a:cs typeface="Arial" panose="020B0604020202020204" pitchFamily="34" charset="0"/>
              </a:rPr>
              <a:t>Manor RS, </a:t>
            </a:r>
            <a:r>
              <a:rPr lang="en-US" sz="2600" dirty="0" err="1">
                <a:cs typeface="Arial" panose="020B0604020202020204" pitchFamily="34" charset="0"/>
              </a:rPr>
              <a:t>Yassur</a:t>
            </a:r>
            <a:r>
              <a:rPr lang="en-US" sz="2600" dirty="0">
                <a:cs typeface="Arial" panose="020B0604020202020204" pitchFamily="34" charset="0"/>
              </a:rPr>
              <a:t> Y, Hoyt WF. Reading-evoked visual dimming. American journal of ophthalmology. 1996 Feb 1;121(2):212-4.</a:t>
            </a:r>
          </a:p>
          <a:p>
            <a:r>
              <a:rPr lang="en-US" sz="2600" dirty="0">
                <a:cs typeface="Arial" panose="020B0604020202020204" pitchFamily="34" charset="0"/>
              </a:rPr>
              <a:t>Eggers SDZ. Approach to the Examination and Classification of Nystagmus. J Neurol Phys </a:t>
            </a:r>
            <a:r>
              <a:rPr lang="en-US" sz="2600" dirty="0" err="1">
                <a:cs typeface="Arial" panose="020B0604020202020204" pitchFamily="34" charset="0"/>
              </a:rPr>
              <a:t>Ther</a:t>
            </a:r>
            <a:r>
              <a:rPr lang="en-US" sz="2600" dirty="0">
                <a:cs typeface="Arial" panose="020B0604020202020204" pitchFamily="34" charset="0"/>
              </a:rPr>
              <a:t>. 2019 Apr;43 Suppl 2:S20-S26.</a:t>
            </a:r>
          </a:p>
          <a:p>
            <a:r>
              <a:rPr lang="en-US" sz="2600" b="0" i="0" dirty="0">
                <a:effectLst/>
                <a:cs typeface="Arial" panose="020B0604020202020204" pitchFamily="34" charset="0"/>
              </a:rPr>
              <a:t>Schumacher-</a:t>
            </a:r>
            <a:r>
              <a:rPr lang="en-US" sz="2600" b="0" i="0" dirty="0" err="1">
                <a:effectLst/>
                <a:cs typeface="Arial" panose="020B0604020202020204" pitchFamily="34" charset="0"/>
              </a:rPr>
              <a:t>Feero</a:t>
            </a:r>
            <a:r>
              <a:rPr lang="en-US" sz="2600" b="0" i="0" dirty="0">
                <a:effectLst/>
                <a:cs typeface="Arial" panose="020B0604020202020204" pitchFamily="34" charset="0"/>
              </a:rPr>
              <a:t> LA, Yoo KW, </a:t>
            </a:r>
            <a:r>
              <a:rPr lang="en-US" sz="2600" b="0" i="0" dirty="0" err="1">
                <a:effectLst/>
                <a:cs typeface="Arial" panose="020B0604020202020204" pitchFamily="34" charset="0"/>
              </a:rPr>
              <a:t>Solari</a:t>
            </a:r>
            <a:r>
              <a:rPr lang="en-US" sz="2600" b="0" i="0" dirty="0">
                <a:effectLst/>
                <a:cs typeface="Arial" panose="020B0604020202020204" pitchFamily="34" charset="0"/>
              </a:rPr>
              <a:t> FM, </a:t>
            </a:r>
            <a:r>
              <a:rPr lang="en-US" sz="2600" b="0" i="0" dirty="0" err="1">
                <a:effectLst/>
                <a:cs typeface="Arial" panose="020B0604020202020204" pitchFamily="34" charset="0"/>
              </a:rPr>
              <a:t>Biglan</a:t>
            </a:r>
            <a:r>
              <a:rPr lang="en-US" sz="2600" b="0" i="0" dirty="0">
                <a:effectLst/>
                <a:cs typeface="Arial" panose="020B0604020202020204" pitchFamily="34" charset="0"/>
              </a:rPr>
              <a:t> AW. Third cranial nerve palsy in children. Am J </a:t>
            </a:r>
            <a:r>
              <a:rPr lang="en-US" sz="2600" b="0" i="0" dirty="0" err="1">
                <a:effectLst/>
                <a:cs typeface="Arial" panose="020B0604020202020204" pitchFamily="34" charset="0"/>
              </a:rPr>
              <a:t>Ophthalmol</a:t>
            </a:r>
            <a:r>
              <a:rPr lang="en-US" sz="2600" b="0" i="0" dirty="0">
                <a:effectLst/>
                <a:cs typeface="Arial" panose="020B0604020202020204" pitchFamily="34" charset="0"/>
              </a:rPr>
              <a:t>. 1999 Aug;128(2):216-21</a:t>
            </a:r>
          </a:p>
          <a:p>
            <a:r>
              <a:rPr lang="en-US" sz="2600" b="0" i="0" dirty="0">
                <a:effectLst/>
                <a:cs typeface="Arial" panose="020B0604020202020204" pitchFamily="34" charset="0"/>
              </a:rPr>
              <a:t>Liu, Volpe, and </a:t>
            </a:r>
            <a:r>
              <a:rPr lang="en-US" sz="2600" b="0" i="0" dirty="0" err="1">
                <a:effectLst/>
                <a:cs typeface="Arial" panose="020B0604020202020204" pitchFamily="34" charset="0"/>
              </a:rPr>
              <a:t>Galetta’s</a:t>
            </a:r>
            <a:r>
              <a:rPr lang="en-US" sz="2600" b="0" i="0" dirty="0">
                <a:effectLst/>
                <a:cs typeface="Arial" panose="020B0604020202020204" pitchFamily="34" charset="0"/>
              </a:rPr>
              <a:t> Neuro-ophthalmology; third edition, Chapter 15</a:t>
            </a:r>
          </a:p>
          <a:p>
            <a:r>
              <a:rPr lang="en-US" sz="2600" b="0" i="0" dirty="0">
                <a:effectLst/>
                <a:cs typeface="Arial" panose="020B0604020202020204" pitchFamily="34" charset="0"/>
              </a:rPr>
              <a:t>Tsai EC, </a:t>
            </a:r>
            <a:r>
              <a:rPr lang="en-US" sz="2600" b="0" i="0" dirty="0" err="1">
                <a:effectLst/>
                <a:cs typeface="Arial" panose="020B0604020202020204" pitchFamily="34" charset="0"/>
              </a:rPr>
              <a:t>Santoreneos</a:t>
            </a:r>
            <a:r>
              <a:rPr lang="en-US" sz="2600" b="0" i="0" dirty="0">
                <a:effectLst/>
                <a:cs typeface="Arial" panose="020B0604020202020204" pitchFamily="34" charset="0"/>
              </a:rPr>
              <a:t> S, </a:t>
            </a:r>
            <a:r>
              <a:rPr lang="en-US" sz="2600" b="0" i="0" dirty="0" err="1">
                <a:effectLst/>
                <a:cs typeface="Arial" panose="020B0604020202020204" pitchFamily="34" charset="0"/>
              </a:rPr>
              <a:t>Rutka</a:t>
            </a:r>
            <a:r>
              <a:rPr lang="en-US" sz="2600" b="0" i="0" dirty="0">
                <a:effectLst/>
                <a:cs typeface="Arial" panose="020B0604020202020204" pitchFamily="34" charset="0"/>
              </a:rPr>
              <a:t> JT. Tumors of the skull base in children: review of tumor types and management strategies. </a:t>
            </a:r>
            <a:r>
              <a:rPr lang="en-US" sz="2600" b="0" i="0" dirty="0" err="1">
                <a:effectLst/>
                <a:cs typeface="Arial" panose="020B0604020202020204" pitchFamily="34" charset="0"/>
              </a:rPr>
              <a:t>Neurosurg</a:t>
            </a:r>
            <a:r>
              <a:rPr lang="en-US" sz="2600" b="0" i="0" dirty="0">
                <a:effectLst/>
                <a:cs typeface="Arial" panose="020B0604020202020204" pitchFamily="34" charset="0"/>
              </a:rPr>
              <a:t> Focus. 2002 May 15;12(5):e1. </a:t>
            </a:r>
            <a:r>
              <a:rPr lang="en-US" sz="2600" b="0" i="0" dirty="0" err="1">
                <a:effectLst/>
                <a:cs typeface="Arial" panose="020B0604020202020204" pitchFamily="34" charset="0"/>
              </a:rPr>
              <a:t>doi</a:t>
            </a:r>
            <a:r>
              <a:rPr lang="en-US" sz="2600" b="0" i="0" dirty="0">
                <a:effectLst/>
                <a:cs typeface="Arial" panose="020B0604020202020204" pitchFamily="34" charset="0"/>
              </a:rPr>
              <a:t>: 10.3171/foc.2002.12.5.2. PMID: 16119897.</a:t>
            </a:r>
          </a:p>
          <a:p>
            <a:r>
              <a:rPr lang="en-US" sz="2600" b="0" i="0" dirty="0" err="1">
                <a:effectLst/>
                <a:cs typeface="Arial" panose="020B0604020202020204" pitchFamily="34" charset="0"/>
              </a:rPr>
              <a:t>Awad</a:t>
            </a:r>
            <a:r>
              <a:rPr lang="en-US" sz="2600" b="0" i="0" dirty="0">
                <a:effectLst/>
                <a:cs typeface="Arial" panose="020B0604020202020204" pitchFamily="34" charset="0"/>
              </a:rPr>
              <a:t> M, </a:t>
            </a:r>
            <a:r>
              <a:rPr lang="en-US" sz="2600" b="0" i="0" dirty="0" err="1">
                <a:effectLst/>
                <a:cs typeface="Arial" panose="020B0604020202020204" pitchFamily="34" charset="0"/>
              </a:rPr>
              <a:t>Gogos</a:t>
            </a:r>
            <a:r>
              <a:rPr lang="en-US" sz="2600" b="0" i="0" dirty="0">
                <a:effectLst/>
                <a:cs typeface="Arial" panose="020B0604020202020204" pitchFamily="34" charset="0"/>
              </a:rPr>
              <a:t> AJ, Kaye AH. Skull base chondrosarcoma. J Clin </a:t>
            </a:r>
            <a:r>
              <a:rPr lang="en-US" sz="2600" b="0" i="0" dirty="0" err="1">
                <a:effectLst/>
                <a:cs typeface="Arial" panose="020B0604020202020204" pitchFamily="34" charset="0"/>
              </a:rPr>
              <a:t>Neurosci</a:t>
            </a:r>
            <a:r>
              <a:rPr lang="en-US" sz="2600" b="0" i="0" dirty="0">
                <a:effectLst/>
                <a:cs typeface="Arial" panose="020B0604020202020204" pitchFamily="34" charset="0"/>
              </a:rPr>
              <a:t>. 2016 Feb;24:1-5. </a:t>
            </a:r>
            <a:r>
              <a:rPr lang="en-US" sz="2600" b="0" i="0" dirty="0" err="1">
                <a:effectLst/>
                <a:cs typeface="Arial" panose="020B0604020202020204" pitchFamily="34" charset="0"/>
              </a:rPr>
              <a:t>doi</a:t>
            </a:r>
            <a:r>
              <a:rPr lang="en-US" sz="2600" b="0" i="0" dirty="0">
                <a:effectLst/>
                <a:cs typeface="Arial" panose="020B0604020202020204" pitchFamily="34" charset="0"/>
              </a:rPr>
              <a:t>: 10.1016/j.jocn.2015.10.029. </a:t>
            </a:r>
            <a:r>
              <a:rPr lang="en-US" sz="2600" b="0" i="0" dirty="0" err="1">
                <a:effectLst/>
                <a:cs typeface="Arial" panose="020B0604020202020204" pitchFamily="34" charset="0"/>
              </a:rPr>
              <a:t>Epub</a:t>
            </a:r>
            <a:r>
              <a:rPr lang="en-US" sz="2600" b="0" i="0" dirty="0">
                <a:effectLst/>
                <a:cs typeface="Arial" panose="020B0604020202020204" pitchFamily="34" charset="0"/>
              </a:rPr>
              <a:t> 2015 Dec 24. PMID: 26724847.</a:t>
            </a:r>
          </a:p>
          <a:p>
            <a:r>
              <a:rPr lang="en-US" sz="2600" dirty="0" err="1">
                <a:cs typeface="Arial" panose="020B0604020202020204" pitchFamily="34" charset="0"/>
              </a:rPr>
              <a:t>Amary</a:t>
            </a:r>
            <a:r>
              <a:rPr lang="en-US" sz="2600" dirty="0">
                <a:cs typeface="Arial" panose="020B0604020202020204" pitchFamily="34" charset="0"/>
              </a:rPr>
              <a:t> FM, </a:t>
            </a:r>
            <a:r>
              <a:rPr lang="en-US" sz="2600" dirty="0" err="1">
                <a:cs typeface="Arial" panose="020B0604020202020204" pitchFamily="34" charset="0"/>
              </a:rPr>
              <a:t>Damato</a:t>
            </a:r>
            <a:r>
              <a:rPr lang="en-US" sz="2600" dirty="0">
                <a:cs typeface="Arial" panose="020B0604020202020204" pitchFamily="34" charset="0"/>
              </a:rPr>
              <a:t> S, </a:t>
            </a:r>
            <a:r>
              <a:rPr lang="en-US" sz="2600" dirty="0" err="1">
                <a:cs typeface="Arial" panose="020B0604020202020204" pitchFamily="34" charset="0"/>
              </a:rPr>
              <a:t>Halai</a:t>
            </a:r>
            <a:r>
              <a:rPr lang="en-US" sz="2600" dirty="0">
                <a:cs typeface="Arial" panose="020B0604020202020204" pitchFamily="34" charset="0"/>
              </a:rPr>
              <a:t> D, </a:t>
            </a:r>
            <a:r>
              <a:rPr lang="en-US" sz="2600" dirty="0" err="1">
                <a:cs typeface="Arial" panose="020B0604020202020204" pitchFamily="34" charset="0"/>
              </a:rPr>
              <a:t>Eskandarpour</a:t>
            </a:r>
            <a:r>
              <a:rPr lang="en-US" sz="2600" dirty="0">
                <a:cs typeface="Arial" panose="020B0604020202020204" pitchFamily="34" charset="0"/>
              </a:rPr>
              <a:t> M, et al. </a:t>
            </a:r>
            <a:r>
              <a:rPr lang="en-US" sz="2600" dirty="0" err="1">
                <a:cs typeface="Arial" panose="020B0604020202020204" pitchFamily="34" charset="0"/>
              </a:rPr>
              <a:t>Ollier</a:t>
            </a:r>
            <a:r>
              <a:rPr lang="en-US" sz="2600" dirty="0">
                <a:cs typeface="Arial" panose="020B0604020202020204" pitchFamily="34" charset="0"/>
              </a:rPr>
              <a:t> disease and </a:t>
            </a:r>
            <a:r>
              <a:rPr lang="en-US" sz="2600" dirty="0" err="1">
                <a:cs typeface="Arial" panose="020B0604020202020204" pitchFamily="34" charset="0"/>
              </a:rPr>
              <a:t>Maffucci</a:t>
            </a:r>
            <a:r>
              <a:rPr lang="en-US" sz="2600" dirty="0">
                <a:cs typeface="Arial" panose="020B0604020202020204" pitchFamily="34" charset="0"/>
              </a:rPr>
              <a:t> syndrome are caused by somatic mosaic mutations of IDH1 and IDH2. Nature Genetics. 2011 Nov;43:1262-5. </a:t>
            </a:r>
          </a:p>
          <a:p>
            <a:endParaRPr lang="en-US" sz="2800" dirty="0"/>
          </a:p>
          <a:p>
            <a:endParaRPr lang="en-US" sz="2800" dirty="0"/>
          </a:p>
          <a:p>
            <a:endParaRPr lang="en-US" dirty="0"/>
          </a:p>
        </p:txBody>
      </p:sp>
    </p:spTree>
    <p:extLst>
      <p:ext uri="{BB962C8B-B14F-4D97-AF65-F5344CB8AC3E}">
        <p14:creationId xmlns:p14="http://schemas.microsoft.com/office/powerpoint/2010/main" val="24457131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85D85EA1-60E2-42F5-A57C-48993AF18BE4}"/>
</file>

<file path=customXml/itemProps2.xml><?xml version="1.0" encoding="utf-8"?>
<ds:datastoreItem xmlns:ds="http://schemas.openxmlformats.org/officeDocument/2006/customXml" ds:itemID="{93145F7E-7F49-458A-B9AD-E1EF63925CB1}"/>
</file>

<file path=customXml/itemProps3.xml><?xml version="1.0" encoding="utf-8"?>
<ds:datastoreItem xmlns:ds="http://schemas.openxmlformats.org/officeDocument/2006/customXml" ds:itemID="{A33D124C-7CA6-427B-B467-644AEE053E3D}"/>
</file>

<file path=docProps/app.xml><?xml version="1.0" encoding="utf-8"?>
<Properties xmlns="http://schemas.openxmlformats.org/officeDocument/2006/extended-properties" xmlns:vt="http://schemas.openxmlformats.org/officeDocument/2006/docPropsVTypes">
  <Template/>
  <TotalTime>16146</TotalTime>
  <Words>1734</Words>
  <Application>Microsoft Office PowerPoint</Application>
  <PresentationFormat>Widescreen</PresentationFormat>
  <Paragraphs>203</Paragraphs>
  <Slides>30</Slides>
  <Notes>5</Notes>
  <HiddenSlides>0</HiddenSlides>
  <MMClips>29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Harding</vt:lpstr>
      <vt:lpstr>Wingdings</vt:lpstr>
      <vt:lpstr>Office Theme</vt:lpstr>
      <vt:lpstr>“Fuzzy Side”</vt:lpstr>
      <vt:lpstr>Presentation:</vt:lpstr>
      <vt:lpstr>What visual abnormalities can happen with side gaze?</vt:lpstr>
      <vt:lpstr>PowerPoint Presentation</vt:lpstr>
      <vt:lpstr>What visual abnormalities can happen with side gaze?</vt:lpstr>
      <vt:lpstr>Binocular diplopia/blurred vision</vt:lpstr>
      <vt:lpstr>…Back to the patient Examination</vt:lpstr>
      <vt:lpstr>Pupil study:</vt:lpstr>
      <vt:lpstr>What are the differential diagnoses of anisocoria with abnormal constriction to light?</vt:lpstr>
      <vt:lpstr>PowerPoint Presentation</vt:lpstr>
      <vt:lpstr>In summary:</vt:lpstr>
      <vt:lpstr>Clinical Diagnosis</vt:lpstr>
      <vt:lpstr>Etiology of pediatric 3rd nerve palsy </vt:lpstr>
      <vt:lpstr>Next step:</vt:lpstr>
      <vt:lpstr>MRI of the brain and orbits (with and without gadolinium) *Artifact is present due to a dental brace</vt:lpstr>
      <vt:lpstr>CT-Angiography</vt:lpstr>
      <vt:lpstr>Pediatric intra-cavernous sinus lesions</vt:lpstr>
      <vt:lpstr>Cavernous sinus and ocular cranial nerves</vt:lpstr>
      <vt:lpstr>Next step…</vt:lpstr>
      <vt:lpstr>Histopathology</vt:lpstr>
      <vt:lpstr>Histopathology</vt:lpstr>
      <vt:lpstr>Immunohistochemistry</vt:lpstr>
      <vt:lpstr>Immunohistochemistry</vt:lpstr>
      <vt:lpstr>Final Diagnosis</vt:lpstr>
      <vt:lpstr>Intracranial chondrosarcoma:  Epidemiology and Presentation</vt:lpstr>
      <vt:lpstr>PowerPoint Presentation</vt:lpstr>
      <vt:lpstr>Intracranial chondrosarcoma: Imaging</vt:lpstr>
      <vt:lpstr>PowerPoint Presentation</vt:lpstr>
      <vt:lpstr>Take Home Messages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Baugh, Mark H</cp:lastModifiedBy>
  <cp:revision>145</cp:revision>
  <dcterms:created xsi:type="dcterms:W3CDTF">2020-07-23T19:54:38Z</dcterms:created>
  <dcterms:modified xsi:type="dcterms:W3CDTF">2022-03-08T20:10:02Z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