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29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6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4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27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8" r:id="rId2"/>
    <p:sldId id="259" r:id="rId3"/>
    <p:sldId id="260" r:id="rId4"/>
    <p:sldId id="265" r:id="rId5"/>
    <p:sldId id="282" r:id="rId6"/>
    <p:sldId id="283" r:id="rId7"/>
    <p:sldId id="285" r:id="rId8"/>
    <p:sldId id="286" r:id="rId9"/>
    <p:sldId id="287" r:id="rId10"/>
    <p:sldId id="294" r:id="rId11"/>
    <p:sldId id="261" r:id="rId12"/>
    <p:sldId id="296" r:id="rId13"/>
    <p:sldId id="295" r:id="rId14"/>
    <p:sldId id="274" r:id="rId15"/>
    <p:sldId id="275" r:id="rId16"/>
    <p:sldId id="291" r:id="rId17"/>
    <p:sldId id="292" r:id="rId18"/>
    <p:sldId id="297" r:id="rId19"/>
    <p:sldId id="268" r:id="rId20"/>
    <p:sldId id="290" r:id="rId21"/>
    <p:sldId id="269" r:id="rId22"/>
    <p:sldId id="276" r:id="rId23"/>
    <p:sldId id="270" r:id="rId24"/>
    <p:sldId id="277" r:id="rId25"/>
    <p:sldId id="278" r:id="rId26"/>
    <p:sldId id="293" r:id="rId27"/>
    <p:sldId id="273" r:id="rId28"/>
    <p:sldId id="279" r:id="rId29"/>
    <p:sldId id="280" r:id="rId30"/>
    <p:sldId id="281" r:id="rId31"/>
    <p:sldId id="271" r:id="rId32"/>
    <p:sldId id="27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2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5209" autoAdjust="0"/>
  </p:normalViewPr>
  <p:slideViewPr>
    <p:cSldViewPr snapToGrid="0" snapToObjects="1">
      <p:cViewPr>
        <p:scale>
          <a:sx n="98" d="100"/>
          <a:sy n="98" d="100"/>
        </p:scale>
        <p:origin x="103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napToObjects="1">
      <p:cViewPr varScale="1">
        <p:scale>
          <a:sx n="83" d="100"/>
          <a:sy n="83" d="100"/>
        </p:scale>
        <p:origin x="303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92ED5-BC25-564D-A11F-FC5DD2483CD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9662D-0328-DD40-B8F2-EC74D58F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26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733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2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29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39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19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78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20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14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51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19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17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56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93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26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1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0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9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23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09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15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0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203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5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31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6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624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316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899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422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89662D-0328-DD40-B8F2-EC74D58FB57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84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0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3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3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0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2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6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3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8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9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7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4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9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4.tiff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3.png"/><Relationship Id="rId2" Type="http://schemas.microsoft.com/office/2007/relationships/media" Target="../media/media15.m4a"/><Relationship Id="rId1" Type="http://schemas.openxmlformats.org/officeDocument/2006/relationships/tags" Target="../tags/tag2.xml"/><Relationship Id="rId6" Type="http://schemas.openxmlformats.org/officeDocument/2006/relationships/image" Target="../media/image5.tiff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6.tiff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7.tiff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.png"/><Relationship Id="rId5" Type="http://schemas.openxmlformats.org/officeDocument/2006/relationships/image" Target="../media/image7.tiff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.png"/><Relationship Id="rId5" Type="http://schemas.openxmlformats.org/officeDocument/2006/relationships/image" Target="../media/image8.tiff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.png"/><Relationship Id="rId5" Type="http://schemas.openxmlformats.org/officeDocument/2006/relationships/image" Target="../media/image9.tiff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394473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 Onset of Diplopia in an Uncontrolled Diabetic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610360"/>
            <a:ext cx="9144000" cy="16557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Aditya Gill, MD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Resident Physician in Ophthalmology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 New Jersey Medical School 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Roger </a:t>
            </a:r>
            <a:r>
              <a:rPr lang="en-US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Turbin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MD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of Ophthalmology and Neurology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 New Jersey Medical School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 Frohman, MD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of Ophthalmology and Neurology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 New Jersey Medical School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135F46E-8237-46E5-B60C-850E74F829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1"/>
          <a:stretch/>
        </p:blipFill>
        <p:spPr>
          <a:xfrm>
            <a:off x="3467324" y="215017"/>
            <a:ext cx="5494020" cy="117348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2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41"/>
    </mc:Choice>
    <mc:Fallback>
      <p:transition spd="slow" advTm="15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E86D4-2436-0949-A7F5-2432D64BC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50-year-old male with new-onset diplopia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8BB0B-F410-7B48-9564-E15BF877D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Presents to the emergency department with complaints of new-onset diplopia</a:t>
            </a:r>
          </a:p>
          <a:p>
            <a:r>
              <a:rPr lang="en-US" sz="3200" dirty="0"/>
              <a:t>Noted upon arising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55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34"/>
    </mc:Choice>
    <mc:Fallback>
      <p:transition spd="slow" advTm="12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F2A12-CFE0-044C-B838-A61ADF28E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50-year-old male with new-onset diplopia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9E3A2-51D1-6C4D-8342-749227D9B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Past medical history: Type 2 diabetes mellitus (poorly controlled – blood glucose= 304 + HbA1c = 10.9% on presentation), hypertension</a:t>
            </a:r>
          </a:p>
          <a:p>
            <a:endParaRPr lang="en-US" dirty="0"/>
          </a:p>
          <a:p>
            <a:r>
              <a:rPr lang="en-US" dirty="0"/>
              <a:t>Two weeks ago, underwent left upper tooth extraction, has persistent pain and swelling despite finishing course of oral antibiotics</a:t>
            </a:r>
          </a:p>
          <a:p>
            <a:endParaRPr lang="en-US" dirty="0"/>
          </a:p>
          <a:p>
            <a:r>
              <a:rPr lang="en-US" dirty="0"/>
              <a:t>No similar episodes in past; first time occurrence 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515"/>
    </mc:Choice>
    <mc:Fallback>
      <p:transition spd="slow" advTm="365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8374-45A4-E34F-9A04-2D27AC25D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50-year-old male with new-onset diplopia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C9516-1000-4143-BC87-4CA3B1E26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 past ocular history. No history of amblyopia or strabismus </a:t>
            </a:r>
          </a:p>
          <a:p>
            <a:endParaRPr lang="en-US" dirty="0"/>
          </a:p>
          <a:p>
            <a:r>
              <a:rPr lang="en-US" dirty="0"/>
              <a:t>ROS pertinent positives: diplopia, partial left-sided facial numbness, oral pain/discomfort </a:t>
            </a:r>
          </a:p>
          <a:p>
            <a:endParaRPr lang="en-US" dirty="0"/>
          </a:p>
          <a:p>
            <a:r>
              <a:rPr lang="en-US" dirty="0"/>
              <a:t>ROS pertinent negatives: no changes to vision, tinnitus, photophobia, transient visual obscurations, hearing loss, pain with extraocular motility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80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57"/>
    </mc:Choice>
    <mc:Fallback>
      <p:transition spd="slow" advTm="31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38AA-AEE1-1D45-888F-AD2594B0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want to know about diplopia?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98ED2-4E34-B646-A624-2117C86E0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7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53"/>
    </mc:Choice>
    <mc:Fallback>
      <p:transition spd="slow" advTm="7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6718D-694F-6E48-9A27-9545510F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50-year-old male with new-onset diplopia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E39F5-7BEC-0343-AFAA-401DAA76C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Binocular </a:t>
            </a:r>
          </a:p>
          <a:p>
            <a:r>
              <a:rPr lang="en-US" dirty="0"/>
              <a:t>Worse on left gaze (horizontal diplopia) </a:t>
            </a:r>
          </a:p>
          <a:p>
            <a:r>
              <a:rPr lang="en-US" dirty="0"/>
              <a:t>Worse at distance  </a:t>
            </a:r>
          </a:p>
          <a:p>
            <a:r>
              <a:rPr lang="en-US" dirty="0"/>
              <a:t>Constant in nature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40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88"/>
    </mc:Choice>
    <mc:Fallback>
      <p:transition spd="slow" advTm="18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33220-85AD-DC44-8362-5C387DC80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Ophthalmologic Examination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EF71F75-CE6A-AB45-AA1E-B8698FCA41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6446770"/>
              </p:ext>
            </p:extLst>
          </p:nvPr>
        </p:nvGraphicFramePr>
        <p:xfrm>
          <a:off x="1487487" y="1690688"/>
          <a:ext cx="9866313" cy="249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88771">
                  <a:extLst>
                    <a:ext uri="{9D8B030D-6E8A-4147-A177-3AD203B41FA5}">
                      <a16:colId xmlns:a16="http://schemas.microsoft.com/office/drawing/2014/main" val="3038109033"/>
                    </a:ext>
                  </a:extLst>
                </a:gridCol>
                <a:gridCol w="3288771">
                  <a:extLst>
                    <a:ext uri="{9D8B030D-6E8A-4147-A177-3AD203B41FA5}">
                      <a16:colId xmlns:a16="http://schemas.microsoft.com/office/drawing/2014/main" val="3359143614"/>
                    </a:ext>
                  </a:extLst>
                </a:gridCol>
                <a:gridCol w="3288771">
                  <a:extLst>
                    <a:ext uri="{9D8B030D-6E8A-4147-A177-3AD203B41FA5}">
                      <a16:colId xmlns:a16="http://schemas.microsoft.com/office/drawing/2014/main" val="2815772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Right eye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Left eye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8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Visual Acuity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6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Pupils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3-2mm, no APD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3-2mm, no APD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2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Confrontational Fields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0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Extraocular Motility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Full, no ptosis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Inability to abduct past midline, otherwise full, no ptosis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6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Intraocular Pressure (</a:t>
                      </a:r>
                      <a:r>
                        <a:rPr lang="en-US" dirty="0" err="1"/>
                        <a:t>tonopen</a:t>
                      </a:r>
                      <a:r>
                        <a:rPr lang="en-US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576707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7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26"/>
    </mc:Choice>
    <mc:Fallback>
      <p:transition spd="slow" advTm="39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96697-F5F9-EB43-89DC-144E484C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Ophthalmologic Examination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18B782-B458-464E-B5E0-A934770DD3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293693"/>
              </p:ext>
            </p:extLst>
          </p:nvPr>
        </p:nvGraphicFramePr>
        <p:xfrm>
          <a:off x="1490663" y="1685925"/>
          <a:ext cx="9866313" cy="3606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88771">
                  <a:extLst>
                    <a:ext uri="{9D8B030D-6E8A-4147-A177-3AD203B41FA5}">
                      <a16:colId xmlns:a16="http://schemas.microsoft.com/office/drawing/2014/main" val="1911951598"/>
                    </a:ext>
                  </a:extLst>
                </a:gridCol>
                <a:gridCol w="3288771">
                  <a:extLst>
                    <a:ext uri="{9D8B030D-6E8A-4147-A177-3AD203B41FA5}">
                      <a16:colId xmlns:a16="http://schemas.microsoft.com/office/drawing/2014/main" val="2100023122"/>
                    </a:ext>
                  </a:extLst>
                </a:gridCol>
                <a:gridCol w="3288771">
                  <a:extLst>
                    <a:ext uri="{9D8B030D-6E8A-4147-A177-3AD203B41FA5}">
                      <a16:colId xmlns:a16="http://schemas.microsoft.com/office/drawing/2014/main" val="1968765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Right eye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Left eye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9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Lids/Adnexa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02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Lacrimal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48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Conjunctiva/Sclera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White and Quiet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White and Quiet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1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Cornea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7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Anterior chamber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Deep and Quiet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Deep and Quiet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0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Iris/Pupil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Round and Reactive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Round and Reactive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Trace nuclear sclerosis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Trace nuclear sclerosis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0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Anterior Vitreous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60627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6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51"/>
    </mc:Choice>
    <mc:Fallback>
      <p:transition spd="slow" advTm="22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FFB03-F191-1240-B28A-FB222996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Ophthalmologic Exam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18B4C6C-D283-3844-9311-B1259BE1A1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74913"/>
              </p:ext>
            </p:extLst>
          </p:nvPr>
        </p:nvGraphicFramePr>
        <p:xfrm>
          <a:off x="1490663" y="1685925"/>
          <a:ext cx="9866313" cy="2865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88771">
                  <a:extLst>
                    <a:ext uri="{9D8B030D-6E8A-4147-A177-3AD203B41FA5}">
                      <a16:colId xmlns:a16="http://schemas.microsoft.com/office/drawing/2014/main" val="962581711"/>
                    </a:ext>
                  </a:extLst>
                </a:gridCol>
                <a:gridCol w="3288771">
                  <a:extLst>
                    <a:ext uri="{9D8B030D-6E8A-4147-A177-3AD203B41FA5}">
                      <a16:colId xmlns:a16="http://schemas.microsoft.com/office/drawing/2014/main" val="2082639077"/>
                    </a:ext>
                  </a:extLst>
                </a:gridCol>
                <a:gridCol w="3288771">
                  <a:extLst>
                    <a:ext uri="{9D8B030D-6E8A-4147-A177-3AD203B41FA5}">
                      <a16:colId xmlns:a16="http://schemas.microsoft.com/office/drawing/2014/main" val="433544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Right eye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Left eye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99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Vitreous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5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Optic Nerve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Pink and Sharp, no papilledema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Pink and Sharp, no papilledema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1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Cup to disc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56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Macula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Vessels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3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Periphery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Normal, flat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Normal, flat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13264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8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33"/>
    </mc:Choice>
    <mc:Fallback>
      <p:transition spd="slow" advTm="21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0E9F-088D-AB46-B9D1-6F369DFE7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Neurologic Examination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396B3-9903-FE45-AECC-CE7E0B5F3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Cranial </a:t>
            </a:r>
            <a:r>
              <a:rPr lang="en-US" dirty="0"/>
              <a:t>nerves </a:t>
            </a:r>
            <a:r>
              <a:rPr lang="en-US" dirty="0" smtClean="0"/>
              <a:t>2-12 normal except </a:t>
            </a:r>
            <a:r>
              <a:rPr lang="en-US" dirty="0"/>
              <a:t>left CN6 </a:t>
            </a:r>
            <a:r>
              <a:rPr lang="en-US" dirty="0" smtClean="0"/>
              <a:t>and left facial numbness (V2)</a:t>
            </a:r>
          </a:p>
          <a:p>
            <a:r>
              <a:rPr lang="en-US" dirty="0" smtClean="0"/>
              <a:t>Sensory </a:t>
            </a:r>
            <a:r>
              <a:rPr lang="en-US" dirty="0"/>
              <a:t>exam: Intact to light touch upper and lower extremities, normal and symmetric bilaterally </a:t>
            </a:r>
          </a:p>
          <a:p>
            <a:r>
              <a:rPr lang="en-US" dirty="0"/>
              <a:t>Motor exam: normal tone, no spasticity, no atrophy, normal muscle bulk, muscle strength within normal limits and symmetric bilaterally </a:t>
            </a:r>
          </a:p>
          <a:p>
            <a:r>
              <a:rPr lang="en-US" dirty="0"/>
              <a:t>Reflexes 2+ throughout, no clonus. Coordination intact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9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39"/>
    </mc:Choice>
    <mc:Fallback>
      <p:transition spd="slow" advTm="29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9264-9926-9644-B628-0FD6D9A55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365125"/>
            <a:ext cx="11913703" cy="1325563"/>
          </a:xfrm>
        </p:spPr>
        <p:txBody>
          <a:bodyPr/>
          <a:lstStyle/>
          <a:p>
            <a:r>
              <a:rPr lang="en-US" dirty="0"/>
              <a:t>Differential Diagnosis of Horizontal Diplopia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789E6-B2F6-0D44-AD52-98CF38385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219201"/>
            <a:ext cx="9866243" cy="428707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Sixth nerve palsy </a:t>
            </a:r>
          </a:p>
          <a:p>
            <a:pPr lvl="1"/>
            <a:r>
              <a:rPr lang="en-US" dirty="0" smtClean="0"/>
              <a:t>Microvascular/ischemic </a:t>
            </a:r>
            <a:r>
              <a:rPr lang="en-US" dirty="0"/>
              <a:t>changes </a:t>
            </a:r>
            <a:endParaRPr lang="en-US" dirty="0" smtClean="0"/>
          </a:p>
          <a:p>
            <a:pPr lvl="1"/>
            <a:r>
              <a:rPr lang="en-US" dirty="0" smtClean="0"/>
              <a:t>Meningitis </a:t>
            </a:r>
            <a:endParaRPr lang="en-US" dirty="0"/>
          </a:p>
          <a:p>
            <a:pPr lvl="1"/>
            <a:r>
              <a:rPr lang="en-US" dirty="0"/>
              <a:t>Stroke </a:t>
            </a:r>
          </a:p>
          <a:p>
            <a:pPr lvl="1"/>
            <a:r>
              <a:rPr lang="en-US" dirty="0"/>
              <a:t>Intracranial Mass</a:t>
            </a:r>
          </a:p>
          <a:p>
            <a:pPr lvl="1"/>
            <a:r>
              <a:rPr lang="en-US" dirty="0"/>
              <a:t>Elevated intracranial pressure (ICP) </a:t>
            </a:r>
            <a:endParaRPr lang="en-US" dirty="0" smtClean="0"/>
          </a:p>
          <a:p>
            <a:pPr lvl="1"/>
            <a:r>
              <a:rPr lang="en-US" dirty="0" smtClean="0"/>
              <a:t>Autoimmune </a:t>
            </a:r>
            <a:r>
              <a:rPr lang="en-US" dirty="0"/>
              <a:t>disease (multiple sclerosis, vasculitis/giant cell arteritis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F2E50-144E-FA46-89D2-28FB80840BB6}"/>
              </a:ext>
            </a:extLst>
          </p:cNvPr>
          <p:cNvSpPr txBox="1"/>
          <p:nvPr/>
        </p:nvSpPr>
        <p:spPr>
          <a:xfrm>
            <a:off x="3542998" y="5558596"/>
            <a:ext cx="4009593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6</a:t>
            </a:r>
            <a:r>
              <a:rPr lang="en-US" sz="2800" b="1" baseline="30000" dirty="0">
                <a:latin typeface="Comic Sans MS" panose="030F0702030302020204" pitchFamily="66" charset="0"/>
              </a:rPr>
              <a:t>th</a:t>
            </a:r>
            <a:r>
              <a:rPr lang="en-US" sz="2800" b="1" dirty="0">
                <a:latin typeface="Comic Sans MS" panose="030F0702030302020204" pitchFamily="66" charset="0"/>
              </a:rPr>
              <a:t> nerve palsies may be non-localizing 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148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563"/>
    </mc:Choice>
    <mc:Fallback>
      <p:transition spd="slow" advTm="42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9264-9926-9644-B628-0FD6D9A55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365125"/>
            <a:ext cx="11913703" cy="1325563"/>
          </a:xfrm>
        </p:spPr>
        <p:txBody>
          <a:bodyPr/>
          <a:lstStyle/>
          <a:p>
            <a:pPr algn="ctr"/>
            <a:r>
              <a:rPr lang="en-US" dirty="0"/>
              <a:t>Differential Diagnosis of Horizontal </a:t>
            </a:r>
            <a:r>
              <a:rPr lang="en-US" dirty="0" smtClean="0"/>
              <a:t>Diplopia Besides Sixth Nerve Palsy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789E6-B2F6-0D44-AD52-98CF38385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884" y="1690688"/>
            <a:ext cx="9866243" cy="4287078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Thyroid </a:t>
            </a:r>
            <a:r>
              <a:rPr lang="en-US" dirty="0"/>
              <a:t>Eye Disease </a:t>
            </a:r>
          </a:p>
          <a:p>
            <a:r>
              <a:rPr lang="en-US" dirty="0"/>
              <a:t>Guillain Barre/Miller Fisher variant </a:t>
            </a:r>
          </a:p>
          <a:p>
            <a:r>
              <a:rPr lang="en-US" dirty="0"/>
              <a:t>Cavernous sinus thrombosis </a:t>
            </a:r>
          </a:p>
          <a:p>
            <a:r>
              <a:rPr lang="en-US" dirty="0" smtClean="0"/>
              <a:t>Myasthenia </a:t>
            </a:r>
            <a:r>
              <a:rPr lang="en-US" dirty="0"/>
              <a:t>Gravis </a:t>
            </a:r>
          </a:p>
          <a:p>
            <a:r>
              <a:rPr lang="en-US" dirty="0"/>
              <a:t>Breaking down of preexisting unrecognized strabismus </a:t>
            </a:r>
          </a:p>
          <a:p>
            <a:r>
              <a:rPr lang="en-US" dirty="0" smtClean="0"/>
              <a:t>Divergence </a:t>
            </a:r>
            <a:r>
              <a:rPr lang="en-US" dirty="0"/>
              <a:t>or Convergence Insufficiency </a:t>
            </a:r>
            <a:endParaRPr lang="en-US" dirty="0" smtClean="0"/>
          </a:p>
          <a:p>
            <a:r>
              <a:rPr lang="en-US" dirty="0" smtClean="0"/>
              <a:t>Sagging Eye Syndrome</a:t>
            </a:r>
            <a:endParaRPr lang="en-US" dirty="0"/>
          </a:p>
          <a:p>
            <a:r>
              <a:rPr lang="en-US" dirty="0" err="1" smtClean="0"/>
              <a:t>Internuclear</a:t>
            </a:r>
            <a:r>
              <a:rPr lang="en-US" dirty="0" smtClean="0"/>
              <a:t> </a:t>
            </a:r>
            <a:r>
              <a:rPr lang="en-US" dirty="0" err="1"/>
              <a:t>ophthalmoplegia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Acute acquired </a:t>
            </a:r>
            <a:r>
              <a:rPr lang="en-US" dirty="0" err="1" smtClean="0"/>
              <a:t>comitant</a:t>
            </a:r>
            <a:r>
              <a:rPr lang="en-US" dirty="0" smtClean="0"/>
              <a:t> </a:t>
            </a:r>
            <a:r>
              <a:rPr lang="en-US" dirty="0" err="1" smtClean="0"/>
              <a:t>esotropia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68"/>
    </mc:Choice>
    <mc:Fallback>
      <p:transition spd="slow" advTm="508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B781E-C214-9547-B0E0-DA8859305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Features on Exam </a:t>
            </a:r>
            <a:r>
              <a:rPr lang="en-US" dirty="0" smtClean="0"/>
              <a:t>and 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9F11-0C3F-5446-BB20-A1393C3B3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Forced duction testing shows no mechanical restriction (full motility)</a:t>
            </a:r>
          </a:p>
          <a:p>
            <a:endParaRPr lang="en-US" dirty="0"/>
          </a:p>
          <a:p>
            <a:r>
              <a:rPr lang="en-US" dirty="0"/>
              <a:t>No lid fatigability </a:t>
            </a:r>
            <a:r>
              <a:rPr lang="en-US" dirty="0" smtClean="0"/>
              <a:t>on </a:t>
            </a:r>
            <a:r>
              <a:rPr lang="en-US" dirty="0"/>
              <a:t>sustained up gaze </a:t>
            </a:r>
          </a:p>
          <a:p>
            <a:endParaRPr lang="en-US" dirty="0"/>
          </a:p>
          <a:p>
            <a:r>
              <a:rPr lang="en-US" dirty="0"/>
              <a:t>No cancer history (very </a:t>
            </a:r>
            <a:r>
              <a:rPr lang="en-US" dirty="0" smtClean="0"/>
              <a:t>important historical point to inquire about) </a:t>
            </a:r>
            <a:endParaRPr lang="en-US" dirty="0"/>
          </a:p>
          <a:p>
            <a:endParaRPr lang="en-US" dirty="0"/>
          </a:p>
          <a:p>
            <a:r>
              <a:rPr lang="en-US" dirty="0"/>
              <a:t>Involvement of multiple cranial nerves (left CN6, left V2) is highly concerning for cavernous sinus or brainstem pathology 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8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33"/>
    </mc:Choice>
    <mc:Fallback>
      <p:transition spd="slow" advTm="57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908CF-DDA3-5247-BEA7-6DAF55917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2" y="1202268"/>
            <a:ext cx="3008244" cy="4047066"/>
          </a:xfrm>
        </p:spPr>
        <p:txBody>
          <a:bodyPr>
            <a:noAutofit/>
          </a:bodyPr>
          <a:lstStyle/>
          <a:p>
            <a:pPr algn="ctr"/>
            <a:r>
              <a:rPr lang="en-US" sz="2600" dirty="0"/>
              <a:t>Imaging</a:t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CT maxillofacial scan with and without contrast </a:t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Axial view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9045CE-FAA6-F84F-93A4-C1E95DCC0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541" y="396875"/>
            <a:ext cx="7607300" cy="6096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10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46"/>
    </mc:Choice>
    <mc:Fallback>
      <p:transition spd="slow" advTm="11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20E621-8FC3-1D45-95A1-A6BB556D0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000" y="365125"/>
            <a:ext cx="6899666" cy="62881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D4B700-3DBA-CB42-8B89-25545D57E169}"/>
              </a:ext>
            </a:extLst>
          </p:cNvPr>
          <p:cNvSpPr txBox="1">
            <a:spLocks/>
          </p:cNvSpPr>
          <p:nvPr/>
        </p:nvSpPr>
        <p:spPr>
          <a:xfrm>
            <a:off x="331304" y="181851"/>
            <a:ext cx="3008244" cy="4047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600" dirty="0"/>
              <a:t>Imaging</a:t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CT maxillofacial scan with and without contrast </a:t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Coronal view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AEAAB2-B45A-8547-A744-17AF4E2A636C}"/>
              </a:ext>
            </a:extLst>
          </p:cNvPr>
          <p:cNvSpPr txBox="1"/>
          <p:nvPr/>
        </p:nvSpPr>
        <p:spPr>
          <a:xfrm>
            <a:off x="148108" y="4697205"/>
            <a:ext cx="3374635" cy="52322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What do you see? 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320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23"/>
    </mc:Choice>
    <mc:Fallback>
      <p:transition spd="slow" advTm="12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C7300A-765B-DE43-8237-1B19426EB3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4475"/>
            <a:ext cx="6435828" cy="5157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B2CD0D-9F0F-0047-9E07-0DB4BF398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3210" y="244475"/>
            <a:ext cx="5658790" cy="515725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C0B47A8-B6BF-3F4D-923B-0052F3A6A6CF}"/>
              </a:ext>
            </a:extLst>
          </p:cNvPr>
          <p:cNvCxnSpPr>
            <a:cxnSpLocks/>
          </p:cNvCxnSpPr>
          <p:nvPr/>
        </p:nvCxnSpPr>
        <p:spPr>
          <a:xfrm flipH="1" flipV="1">
            <a:off x="3843130" y="3299792"/>
            <a:ext cx="728870" cy="649356"/>
          </a:xfrm>
          <a:prstGeom prst="straightConnector1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42BF3DA-7B87-1F4F-ACB6-E314440E27A9}"/>
              </a:ext>
            </a:extLst>
          </p:cNvPr>
          <p:cNvCxnSpPr>
            <a:cxnSpLocks/>
          </p:cNvCxnSpPr>
          <p:nvPr/>
        </p:nvCxnSpPr>
        <p:spPr>
          <a:xfrm flipH="1">
            <a:off x="9972262" y="583095"/>
            <a:ext cx="708989" cy="753902"/>
          </a:xfrm>
          <a:prstGeom prst="straightConnector1">
            <a:avLst/>
          </a:prstGeom>
          <a:ln w="762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84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78"/>
    </mc:Choice>
    <mc:Fallback>
      <p:transition spd="slow" advTm="8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FADA-49C3-8D4B-BE9E-0D9B9E27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2739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CT maxillofacial scan with and without contrast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0F46A-8798-FE4A-B5E9-899612BEC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C7FFEA-6BA8-654A-AECA-CB9BA133C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860"/>
          <a:stretch/>
        </p:blipFill>
        <p:spPr>
          <a:xfrm>
            <a:off x="1243865" y="1487897"/>
            <a:ext cx="10109936" cy="401838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93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72"/>
    </mc:Choice>
    <mc:Fallback>
      <p:transition spd="slow" advTm="20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1B255-A7EA-0C49-9210-551F4323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87" y="1040986"/>
            <a:ext cx="3311387" cy="4153866"/>
          </a:xfrm>
        </p:spPr>
        <p:txBody>
          <a:bodyPr>
            <a:noAutofit/>
          </a:bodyPr>
          <a:lstStyle/>
          <a:p>
            <a:pPr algn="ctr"/>
            <a:r>
              <a:rPr lang="en-US" sz="2600" dirty="0"/>
              <a:t>Imaging</a:t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MRI Brain with and without contrast </a:t>
            </a:r>
            <a:br>
              <a:rPr lang="en-US" sz="2600" dirty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Axial T1 – post contrast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2326F-B003-B14C-964A-D8C290F87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710" y="365125"/>
            <a:ext cx="6148194" cy="63566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3915" y="4756638"/>
            <a:ext cx="292975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do you see?</a:t>
            </a:r>
            <a:endParaRPr lang="en-US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5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76"/>
    </mc:Choice>
    <mc:Fallback>
      <p:transition spd="slow" advTm="15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1B255-A7EA-0C49-9210-551F4323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87" y="1040986"/>
            <a:ext cx="3311387" cy="4153866"/>
          </a:xfrm>
        </p:spPr>
        <p:txBody>
          <a:bodyPr>
            <a:noAutofit/>
          </a:bodyPr>
          <a:lstStyle/>
          <a:p>
            <a:pPr algn="ctr"/>
            <a:r>
              <a:rPr lang="en-US" sz="2600" dirty="0" smtClean="0"/>
              <a:t>Note asymmetry of cavernous sinuses ( pink lines)</a:t>
            </a: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2326F-B003-B14C-964A-D8C290F87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710" y="365125"/>
            <a:ext cx="6148194" cy="635660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321605" y="2889112"/>
            <a:ext cx="134847" cy="0"/>
          </a:xfrm>
          <a:prstGeom prst="line">
            <a:avLst/>
          </a:prstGeom>
          <a:ln w="25400">
            <a:solidFill>
              <a:srgbClr val="E42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90318" y="2911030"/>
            <a:ext cx="472751" cy="0"/>
          </a:xfrm>
          <a:prstGeom prst="line">
            <a:avLst/>
          </a:prstGeom>
          <a:ln w="25400">
            <a:solidFill>
              <a:srgbClr val="E424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19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68"/>
    </mc:Choice>
    <mc:Fallback>
      <p:transition spd="slow" advTm="16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4745-C4B9-CA42-80A4-B07CF063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Brain with and without contrast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5CB319-1BB9-E348-99A8-8260D8919D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045"/>
          <a:stretch/>
        </p:blipFill>
        <p:spPr>
          <a:xfrm>
            <a:off x="838199" y="1685511"/>
            <a:ext cx="11202239" cy="258168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71"/>
    </mc:Choice>
    <mc:Fallback>
      <p:transition spd="slow" advTm="17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AA937-1480-F44D-AA65-CC9649A9D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 Course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BAD13-4A26-FB41-BF9A-D4121DC86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started on broad spectrum antibiotics + antifungals, and taken to operating room for endoscopic biopsy of enhancing mass/abscess with ENT </a:t>
            </a:r>
          </a:p>
          <a:p>
            <a:endParaRPr lang="en-US" dirty="0"/>
          </a:p>
          <a:p>
            <a:r>
              <a:rPr lang="en-US" dirty="0"/>
              <a:t>Pathology confirmed diagnosis of fungal sinusitis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68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75"/>
    </mc:Choice>
    <mc:Fallback>
      <p:transition spd="slow" advTm="211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7775-49DF-5945-A2AC-3CD56ED05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Surgical Pathology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235E67-7FD5-134A-8D26-546B52DE8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600200"/>
            <a:ext cx="9457268" cy="412056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6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91"/>
    </mc:Choice>
    <mc:Fallback>
      <p:transition spd="slow" advTm="19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F727A-ADB3-3B49-9943-BF59CDCA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749C2-57BB-A547-88BD-D86D83918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Patient underwent multiple procedures including left </a:t>
            </a:r>
            <a:r>
              <a:rPr lang="en-US" dirty="0" err="1"/>
              <a:t>sinonasal</a:t>
            </a:r>
            <a:r>
              <a:rPr lang="en-US" dirty="0"/>
              <a:t> endoscopy for tissue </a:t>
            </a:r>
            <a:r>
              <a:rPr lang="en-US" dirty="0" err="1"/>
              <a:t>debridements</a:t>
            </a:r>
            <a:r>
              <a:rPr lang="en-US" dirty="0"/>
              <a:t> to remove necrotic tissue</a:t>
            </a:r>
          </a:p>
          <a:p>
            <a:endParaRPr lang="en-US" dirty="0"/>
          </a:p>
          <a:p>
            <a:r>
              <a:rPr lang="en-US" dirty="0"/>
              <a:t>Continued on IV anti-fungal therapy, catheter perfusion of antifungals locally, and regular amphotericin B nasal irrigations </a:t>
            </a:r>
          </a:p>
          <a:p>
            <a:endParaRPr lang="en-US" dirty="0"/>
          </a:p>
          <a:p>
            <a:r>
              <a:rPr lang="en-US" dirty="0"/>
              <a:t>Dense left CN6 palsy persisted, vision in left eye remained unaffected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7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83"/>
    </mc:Choice>
    <mc:Fallback>
      <p:transition spd="slow" advTm="41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C0BD9-C549-9A40-B0BA-C58C1A909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3B3C1-B923-7B4E-A683-304AA2647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Patient’s infection stabilized, and was discharged after spending 45 days in the hospital on long term oral anti-fungal therapy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0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1"/>
    </mc:Choice>
    <mc:Fallback>
      <p:transition spd="slow" advTm="12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697EB-E56B-3340-974E-16E7D13D9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Post-Hospitalization Course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2CE7B-9E7A-2548-9505-3D5E71FEF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Underwent strabismus surgery to address diplopia 1 year after hospitalization </a:t>
            </a:r>
          </a:p>
          <a:p>
            <a:endParaRPr lang="en-US" dirty="0"/>
          </a:p>
          <a:p>
            <a:r>
              <a:rPr lang="en-US" dirty="0"/>
              <a:t>Diabetic management improved </a:t>
            </a:r>
          </a:p>
          <a:p>
            <a:endParaRPr lang="en-US" dirty="0"/>
          </a:p>
          <a:p>
            <a:r>
              <a:rPr lang="en-US" dirty="0"/>
              <a:t>Although mild left V2 numbness has persisted, patient has no diplopia, fully recovered CN6 palsy, and vision is 20/20 each eye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4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347"/>
    </mc:Choice>
    <mc:Fallback>
      <p:transition spd="slow" advTm="323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697EB-E56B-3340-974E-16E7D13D9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Post-Hospitalization Course at 6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2CE7B-9E7A-2548-9505-3D5E71FEF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Pursuit and saccades normal</a:t>
            </a:r>
          </a:p>
          <a:p>
            <a:r>
              <a:rPr lang="en-US" dirty="0" err="1"/>
              <a:t>Orthophoric</a:t>
            </a:r>
            <a:r>
              <a:rPr lang="en-US" dirty="0"/>
              <a:t> everywhere except in extreme left gaze esophoria =2 prism diopters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4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50"/>
    </mc:Choice>
    <mc:Fallback>
      <p:transition spd="slow" advTm="19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7D8A-60A0-DB4E-B55A-DDEE8626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</a:t>
            </a:r>
            <a:r>
              <a:rPr lang="en-US" dirty="0" err="1" smtClean="0"/>
              <a:t>Mucormycosis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2FA5E-DBA5-754F-BE47-8912BA41F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Fungus that is found in soil on decaying vegetation</a:t>
            </a:r>
          </a:p>
          <a:p>
            <a:pPr lvl="1"/>
            <a:r>
              <a:rPr lang="en-US" dirty="0"/>
              <a:t>Spores inhaled </a:t>
            </a:r>
            <a:r>
              <a:rPr lang="en-US" dirty="0">
                <a:sym typeface="Wingdings" pitchFamily="2" charset="2"/>
              </a:rPr>
              <a:t> Immunocompromised individual (esp. diabetes) unable to mount proper immune response  germination and hyphae formation into paranasal sinus  direct invasion orbital apex and/or intracerebral space  massive necrosis with bone destruction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Rapidly progressive and associated with high mortality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73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483"/>
    </mc:Choice>
    <mc:Fallback>
      <p:transition spd="slow" advTm="47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CA55-4E92-6F49-BDD8-4DB0FDD0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</a:t>
            </a:r>
            <a:r>
              <a:rPr lang="en-US" dirty="0" err="1" smtClean="0"/>
              <a:t>Mucormycosis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65D8E-CEFE-F34F-B653-76C75E683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General signs/symptoms: sinusitis (acute or chronic), fever, malaise, headache, soft tissue swelling</a:t>
            </a:r>
          </a:p>
          <a:p>
            <a:endParaRPr lang="en-US" dirty="0"/>
          </a:p>
          <a:p>
            <a:r>
              <a:rPr lang="en-US" dirty="0"/>
              <a:t>Ophthalmic signs/symptoms: diplopia, vision loss, chemosis, cranial neuropathies (cavernous sinus thrombosis), extraocular motility deficits, pre-septal </a:t>
            </a:r>
            <a:r>
              <a:rPr lang="en-US" dirty="0" smtClean="0"/>
              <a:t>swelling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Risk factors most commonly include </a:t>
            </a:r>
            <a:r>
              <a:rPr lang="en-US" u="sng" dirty="0"/>
              <a:t>uncontrolled diabetes mellitus </a:t>
            </a:r>
            <a:r>
              <a:rPr lang="en-US" dirty="0"/>
              <a:t>(as our patient was), immunosuppression (HIV, drugs, </a:t>
            </a:r>
            <a:r>
              <a:rPr lang="en-US" dirty="0" err="1"/>
              <a:t>etc</a:t>
            </a:r>
            <a:r>
              <a:rPr lang="en-US" dirty="0"/>
              <a:t>), history of malignancy, chronic steroid use  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74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570"/>
    </mc:Choice>
    <mc:Fallback>
      <p:transition spd="slow" advTm="53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F9C8-DB55-D349-B6C1-FB44731B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</a:t>
            </a:r>
            <a:r>
              <a:rPr lang="en-US" dirty="0" err="1" smtClean="0"/>
              <a:t>Mucormycosis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0013B-6D31-2D48-909F-A0A668EE0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Diagnosis is crucial in timely manner</a:t>
            </a:r>
          </a:p>
          <a:p>
            <a:pPr lvl="1"/>
            <a:r>
              <a:rPr lang="en-US" dirty="0"/>
              <a:t>Urgent imaging (CT or MRI of orbits/sinus) </a:t>
            </a:r>
            <a:r>
              <a:rPr lang="en-US" dirty="0">
                <a:sym typeface="Wingdings" pitchFamily="2" charset="2"/>
              </a:rPr>
              <a:t> bony erosions, abscess formation, soft tissue thickening, post-contrast enhancement of affected areas 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Therapy should not be delayed </a:t>
            </a:r>
          </a:p>
          <a:p>
            <a:pPr lvl="1"/>
            <a:r>
              <a:rPr lang="en-US" dirty="0"/>
              <a:t>Strict blood glucose control (ICU level care)</a:t>
            </a:r>
          </a:p>
          <a:p>
            <a:pPr lvl="1"/>
            <a:r>
              <a:rPr lang="en-US" dirty="0"/>
              <a:t>Start IV antifungal (amphotericin B) and antibacterial if indicated</a:t>
            </a:r>
          </a:p>
          <a:p>
            <a:pPr lvl="1"/>
            <a:r>
              <a:rPr lang="en-US" dirty="0"/>
              <a:t>Discontinuing immunosuppressive agents if possible </a:t>
            </a:r>
          </a:p>
          <a:p>
            <a:pPr lvl="1"/>
            <a:r>
              <a:rPr lang="en-US" dirty="0"/>
              <a:t>OR for biopsy and debridement 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68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871"/>
    </mc:Choice>
    <mc:Fallback>
      <p:transition spd="slow" advTm="48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0E2CE-AE33-924B-BC24-F28AC7F48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</a:t>
            </a:r>
            <a:r>
              <a:rPr lang="en-US" dirty="0" err="1" smtClean="0"/>
              <a:t>Mucormycosis</a:t>
            </a:r>
            <a:r>
              <a:rPr lang="en-US" dirty="0" smtClean="0"/>
              <a:t> 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9E0A6-CF63-024C-A696-2CE43747F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Mortality reported as high as 80% if left untreated, and 30-40% even if treated appropriately </a:t>
            </a:r>
          </a:p>
          <a:p>
            <a:endParaRPr lang="en-US" dirty="0"/>
          </a:p>
          <a:p>
            <a:r>
              <a:rPr lang="en-US" dirty="0"/>
              <a:t>Development of gangrene, cerebral invasion, and hemiplegia associated with poorer prognosis 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21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30"/>
    </mc:Choice>
    <mc:Fallback>
      <p:transition spd="slow" advTm="29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4A9F-51A2-9644-8425-6D20CF31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B9FF-308C-8E42-A30A-82CA24AFF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Although uncommon, suspicion for </a:t>
            </a:r>
            <a:r>
              <a:rPr lang="en-US" dirty="0" err="1"/>
              <a:t>Mucormycosis</a:t>
            </a:r>
            <a:r>
              <a:rPr lang="en-US" dirty="0"/>
              <a:t> must be high in an uncontrolled diabetic patient who develops new ocular complaints </a:t>
            </a:r>
          </a:p>
          <a:p>
            <a:endParaRPr lang="en-US" dirty="0"/>
          </a:p>
          <a:p>
            <a:r>
              <a:rPr lang="en-US" dirty="0"/>
              <a:t>Diagnosis and therapy should not be delayed given the high morbidity and mortality rates, even in treated individuals 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15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07"/>
    </mc:Choice>
    <mc:Fallback>
      <p:transition spd="slow" advTm="18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AF4C-275F-4A49-B438-95BB27C56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81BB-823A-684E-A8F4-22956A863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500" dirty="0"/>
              <a:t>“Diagnosis and Management of Orbital </a:t>
            </a:r>
            <a:r>
              <a:rPr lang="en-US" sz="1500" dirty="0" err="1"/>
              <a:t>Mucormycosis</a:t>
            </a:r>
            <a:r>
              <a:rPr lang="en-US" sz="1500" dirty="0"/>
              <a:t>.” </a:t>
            </a:r>
            <a:r>
              <a:rPr lang="en-US" sz="1500" i="1" dirty="0"/>
              <a:t>American Academy of Ophthalmology</a:t>
            </a:r>
            <a:r>
              <a:rPr lang="en-US" sz="1500" dirty="0"/>
              <a:t>, 25 Jan. 2016, </a:t>
            </a:r>
            <a:r>
              <a:rPr lang="en-US" sz="1500" dirty="0" err="1"/>
              <a:t>www.aao.org</a:t>
            </a:r>
            <a:r>
              <a:rPr lang="en-US" sz="1500" dirty="0"/>
              <a:t>/</a:t>
            </a:r>
            <a:r>
              <a:rPr lang="en-US" sz="1500" dirty="0" err="1"/>
              <a:t>eyenet</a:t>
            </a:r>
            <a:r>
              <a:rPr lang="en-US" sz="1500" dirty="0"/>
              <a:t>/article/diagnosis-management-of-orbital-</a:t>
            </a:r>
            <a:r>
              <a:rPr lang="en-US" sz="1500" dirty="0" err="1"/>
              <a:t>mucormycosis</a:t>
            </a:r>
            <a:r>
              <a:rPr lang="en-US" sz="1500" dirty="0"/>
              <a:t>. </a:t>
            </a:r>
          </a:p>
          <a:p>
            <a:endParaRPr lang="en-US" sz="1500" dirty="0"/>
          </a:p>
          <a:p>
            <a:r>
              <a:rPr lang="en-US" sz="1500" dirty="0"/>
              <a:t>Vaughan C, </a:t>
            </a:r>
            <a:r>
              <a:rPr lang="en-US" sz="1500" dirty="0" err="1"/>
              <a:t>Bartolo</a:t>
            </a:r>
            <a:r>
              <a:rPr lang="en-US" sz="1500" dirty="0"/>
              <a:t> A, Vallabh N, Leong SC. A meta-analysis of survival factors in rhino-orbital-cerebral </a:t>
            </a:r>
            <a:r>
              <a:rPr lang="en-US" sz="1500" dirty="0" err="1"/>
              <a:t>mucormycosis</a:t>
            </a:r>
            <a:r>
              <a:rPr lang="en-US" sz="1500" dirty="0"/>
              <a:t>-has anything changed in the past 20 years? Clin </a:t>
            </a:r>
            <a:r>
              <a:rPr lang="en-US" sz="1500" dirty="0" err="1"/>
              <a:t>Otolaryngol</a:t>
            </a:r>
            <a:r>
              <a:rPr lang="en-US" sz="1500" dirty="0"/>
              <a:t>. 2018 Dec;43(6):1454-1464. </a:t>
            </a:r>
            <a:r>
              <a:rPr lang="en-US" sz="1500" dirty="0" err="1"/>
              <a:t>doi</a:t>
            </a:r>
            <a:r>
              <a:rPr lang="en-US" sz="1500" dirty="0"/>
              <a:t>: 10.1111/coa.13175. </a:t>
            </a:r>
            <a:r>
              <a:rPr lang="en-US" sz="1500" dirty="0" err="1"/>
              <a:t>Epub</a:t>
            </a:r>
            <a:r>
              <a:rPr lang="en-US" sz="1500" dirty="0"/>
              <a:t> 2018 Aug 8. PMID: 29947167.</a:t>
            </a:r>
          </a:p>
          <a:p>
            <a:endParaRPr lang="en-US" sz="1500" dirty="0"/>
          </a:p>
          <a:p>
            <a:r>
              <a:rPr lang="en-US" sz="1500" dirty="0" err="1"/>
              <a:t>Roden</a:t>
            </a:r>
            <a:r>
              <a:rPr lang="en-US" sz="1500" dirty="0"/>
              <a:t> MM, </a:t>
            </a:r>
            <a:r>
              <a:rPr lang="en-US" sz="1500" dirty="0" err="1"/>
              <a:t>Zaoutis</a:t>
            </a:r>
            <a:r>
              <a:rPr lang="en-US" sz="1500" dirty="0"/>
              <a:t> TE, Buchanan WL, Knudsen TA, </a:t>
            </a:r>
            <a:r>
              <a:rPr lang="en-US" sz="1500" dirty="0" err="1"/>
              <a:t>Sarkisova</a:t>
            </a:r>
            <a:r>
              <a:rPr lang="en-US" sz="1500" dirty="0"/>
              <a:t> TA, </a:t>
            </a:r>
            <a:r>
              <a:rPr lang="en-US" sz="1500" dirty="0" err="1"/>
              <a:t>Schaufele</a:t>
            </a:r>
            <a:r>
              <a:rPr lang="en-US" sz="1500" dirty="0"/>
              <a:t> RL, Sein M, Sein T, </a:t>
            </a:r>
            <a:r>
              <a:rPr lang="en-US" sz="1500" dirty="0" err="1"/>
              <a:t>Chiou</a:t>
            </a:r>
            <a:r>
              <a:rPr lang="en-US" sz="1500" dirty="0"/>
              <a:t> CC, Chu JH, </a:t>
            </a:r>
            <a:r>
              <a:rPr lang="en-US" sz="1500" dirty="0" err="1"/>
              <a:t>Kontoyiannis</a:t>
            </a:r>
            <a:r>
              <a:rPr lang="en-US" sz="1500" dirty="0"/>
              <a:t> DP, Walsh TJ. Epidemiology and outcome of </a:t>
            </a:r>
            <a:r>
              <a:rPr lang="en-US" sz="1500" dirty="0" err="1"/>
              <a:t>zygomicosis</a:t>
            </a:r>
            <a:r>
              <a:rPr lang="en-US" sz="1500" dirty="0"/>
              <a:t>: a review of 929 reported cases. Clin Infect Dis. 2005;41:634–653</a:t>
            </a:r>
          </a:p>
          <a:p>
            <a:endParaRPr lang="en-US" sz="1500" dirty="0"/>
          </a:p>
          <a:p>
            <a:endParaRPr lang="en-US" sz="15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6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24"/>
    </mc:Choice>
    <mc:Fallback>
      <p:transition spd="slow" advTm="7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4D12529-4404-41B9-AA4C-0B1084AD3220}"/>
</file>

<file path=customXml/itemProps2.xml><?xml version="1.0" encoding="utf-8"?>
<ds:datastoreItem xmlns:ds="http://schemas.openxmlformats.org/officeDocument/2006/customXml" ds:itemID="{9E004857-F595-43DF-9D1A-95214F1857B3}"/>
</file>

<file path=customXml/itemProps3.xml><?xml version="1.0" encoding="utf-8"?>
<ds:datastoreItem xmlns:ds="http://schemas.openxmlformats.org/officeDocument/2006/customXml" ds:itemID="{0F8ED0C0-2410-4848-8F32-EA85AC83120D}"/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1212</Words>
  <Application>Microsoft Office PowerPoint</Application>
  <PresentationFormat>Widescreen</PresentationFormat>
  <Paragraphs>230</Paragraphs>
  <Slides>32</Slides>
  <Notes>32</Notes>
  <HiddenSlides>0</HiddenSlides>
  <MMClips>32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Comic Sans MS</vt:lpstr>
      <vt:lpstr>Wingdings</vt:lpstr>
      <vt:lpstr>1_Office Theme</vt:lpstr>
      <vt:lpstr>Acute Onset of Diplopia in an Uncontrolled Diabetic </vt:lpstr>
      <vt:lpstr>50-year-old male with new-onset diplopia </vt:lpstr>
      <vt:lpstr>50-year-old male with new-onset diplopia </vt:lpstr>
      <vt:lpstr>50-year-old male with new-onset diplopia </vt:lpstr>
      <vt:lpstr>What do you want to know about diplopia? </vt:lpstr>
      <vt:lpstr>50-year-old male with new-onset diplopia </vt:lpstr>
      <vt:lpstr>Ophthalmologic Examination </vt:lpstr>
      <vt:lpstr>Ophthalmologic Examination </vt:lpstr>
      <vt:lpstr>Ophthalmologic Exam </vt:lpstr>
      <vt:lpstr>Neurologic Examination </vt:lpstr>
      <vt:lpstr>Differential Diagnosis of Horizontal Diplopia </vt:lpstr>
      <vt:lpstr>Differential Diagnosis of Horizontal Diplopia Besides Sixth Nerve Palsy </vt:lpstr>
      <vt:lpstr>Additional Features on Exam and History</vt:lpstr>
      <vt:lpstr>Imaging  CT maxillofacial scan with and without contrast   Axial view </vt:lpstr>
      <vt:lpstr>PowerPoint Presentation</vt:lpstr>
      <vt:lpstr>PowerPoint Presentation</vt:lpstr>
      <vt:lpstr>CT maxillofacial scan with and without contrast</vt:lpstr>
      <vt:lpstr>Imaging   MRI Brain with and without contrast   Axial T1 – post contrast </vt:lpstr>
      <vt:lpstr>Note asymmetry of cavernous sinuses ( pink lines)</vt:lpstr>
      <vt:lpstr>MRI Brain with and without contrast</vt:lpstr>
      <vt:lpstr>Hospital Course </vt:lpstr>
      <vt:lpstr>Surgical Pathology </vt:lpstr>
      <vt:lpstr>Hospital Course</vt:lpstr>
      <vt:lpstr>Hospital Course</vt:lpstr>
      <vt:lpstr>Post-Hospitalization Course </vt:lpstr>
      <vt:lpstr>Post-Hospitalization Course at 6 years</vt:lpstr>
      <vt:lpstr>Orbital Mucormycosis </vt:lpstr>
      <vt:lpstr>Orbital Mucormycosis </vt:lpstr>
      <vt:lpstr>Orbital Mucormycosis </vt:lpstr>
      <vt:lpstr>Orbital Mucormycosis  </vt:lpstr>
      <vt:lpstr>Summary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Onset of Diplopia in an Uncontrolled Diabetic</dc:title>
  <dc:creator>Aditya Gill</dc:creator>
  <cp:lastModifiedBy>Frohman, Larry</cp:lastModifiedBy>
  <cp:revision>21</cp:revision>
  <dcterms:created xsi:type="dcterms:W3CDTF">2021-08-07T17:18:58Z</dcterms:created>
  <dcterms:modified xsi:type="dcterms:W3CDTF">2021-08-30T19:25:35Z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