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s/slide4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9.xml" ContentType="application/vnd.openxmlformats-officedocument.presentationml.sl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6.xml" ContentType="application/vnd.openxmlformats-officedocument.presentationml.slide+xml"/>
  <Override PartName="/ppt/slides/slide18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0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notesSlides/notesSlide2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20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8" r:id="rId2"/>
    <p:sldId id="259" r:id="rId3"/>
    <p:sldId id="286" r:id="rId4"/>
    <p:sldId id="287" r:id="rId5"/>
    <p:sldId id="288" r:id="rId6"/>
    <p:sldId id="284" r:id="rId7"/>
    <p:sldId id="260" r:id="rId8"/>
    <p:sldId id="291" r:id="rId9"/>
    <p:sldId id="289" r:id="rId10"/>
    <p:sldId id="292" r:id="rId11"/>
    <p:sldId id="261" r:id="rId12"/>
    <p:sldId id="262" r:id="rId13"/>
    <p:sldId id="263" r:id="rId14"/>
    <p:sldId id="269" r:id="rId15"/>
    <p:sldId id="290" r:id="rId16"/>
    <p:sldId id="298" r:id="rId17"/>
    <p:sldId id="264" r:id="rId18"/>
    <p:sldId id="294" r:id="rId19"/>
    <p:sldId id="293" r:id="rId20"/>
    <p:sldId id="265" r:id="rId21"/>
    <p:sldId id="273" r:id="rId22"/>
    <p:sldId id="296" r:id="rId23"/>
    <p:sldId id="270" r:id="rId24"/>
    <p:sldId id="295" r:id="rId25"/>
    <p:sldId id="281" r:id="rId26"/>
    <p:sldId id="283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33A7"/>
    <a:srgbClr val="3B5B6F"/>
    <a:srgbClr val="4B748B"/>
    <a:srgbClr val="55829B"/>
    <a:srgbClr val="1F939A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88" autoAdjust="0"/>
    <p:restoredTop sz="86378" autoAdjust="0"/>
  </p:normalViewPr>
  <p:slideViewPr>
    <p:cSldViewPr snapToGrid="0" snapToObjects="1">
      <p:cViewPr varScale="1">
        <p:scale>
          <a:sx n="94" d="100"/>
          <a:sy n="94" d="100"/>
        </p:scale>
        <p:origin x="93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7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074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889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5858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85630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768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8092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072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92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413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3406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466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496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8968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0725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798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4745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4500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9614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7889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1579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04196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72828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0427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50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9/10/2021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2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131367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Intractable Headache and Vomiting in a Pediatric Patient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483743" y="3968948"/>
            <a:ext cx="9144000" cy="165576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Khelly Shah, MD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Rutgers New Jersey Medical School </a:t>
            </a:r>
          </a:p>
          <a:p>
            <a:pPr marL="0" indent="0" algn="ctr">
              <a:buNone/>
            </a:pPr>
            <a:r>
              <a:rPr lang="en-US" sz="22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 Frohman, MD</a:t>
            </a:r>
          </a:p>
          <a:p>
            <a:pPr marL="0" indent="0" algn="ctr">
              <a:buNone/>
            </a:pPr>
            <a:r>
              <a:rPr lang="en-US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Rutgers New Jersey Medical School</a:t>
            </a:r>
          </a:p>
        </p:txBody>
      </p:sp>
      <p:pic>
        <p:nvPicPr>
          <p:cNvPr id="4" name="Online Media 3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C8A898A2-45E2-7944-919F-478509875E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39894" y="5820391"/>
            <a:ext cx="812800" cy="8128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F135F46E-8237-46E5-B60C-850E74F829B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961"/>
          <a:stretch/>
        </p:blipFill>
        <p:spPr>
          <a:xfrm>
            <a:off x="3467324" y="215017"/>
            <a:ext cx="5494020" cy="1173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63"/>
    </mc:Choice>
    <mc:Fallback xmlns="">
      <p:transition spd="slow" advTm="27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68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6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-Year-Old Girl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with Severe 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Headache and Vomiting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409246" y="1780143"/>
            <a:ext cx="9727578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Presents to emergency department with one day of severe headache, unrelieved by Tylenol or Rizatriptan, and vomiting, unrelieved by Zofran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2211D9E7-A9AC-274E-9756-EDB84831F43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60091" y="57158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95"/>
    </mc:Choice>
    <mc:Fallback xmlns="">
      <p:transition spd="slow" advTm="10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6-Year-Old Girl with Severe Headache and Vomiting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89902" y="1449238"/>
            <a:ext cx="11355355" cy="4571999"/>
          </a:xfrm>
        </p:spPr>
        <p:txBody>
          <a:bodyPr>
            <a:normAutofit lnSpcReduction="10000"/>
          </a:bodyPr>
          <a:lstStyle/>
          <a:p>
            <a:pPr marL="457200" lvl="1" indent="0">
              <a:lnSpc>
                <a:spcPct val="90000"/>
              </a:lnSpc>
              <a:buNone/>
            </a:pP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PMH: right-sided frontotemporal arachnoid cyst status-post removal and cystic-peritoneal shunt placement in Ecuador at age of 1</a:t>
            </a:r>
          </a:p>
          <a:p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 well until simila</a:t>
            </a: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r episodic and recurrent headaches over previous year, progressively worsening 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Located in right frontotemporal region and feels like “someone is nailing into my head”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Online Media 2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92A275BF-4B29-4443-BCDB-B680D215FA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12044" y="56148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69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614"/>
    </mc:Choice>
    <mc:Fallback xmlns="">
      <p:transition spd="slow" advTm="236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2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337527" y="1434694"/>
            <a:ext cx="9531459" cy="4917447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ROS 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(+) Photophobia 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(+) Phonophobia 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(+) Lethargy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(-) Fevers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(-) Blurry vision</a:t>
            </a:r>
          </a:p>
          <a:p>
            <a:endParaRPr lang="en-US" altLang="en-US" sz="36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endParaRPr lang="en-US" altLang="en-US" sz="36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(-) Transient visual </a:t>
            </a:r>
          </a:p>
          <a:p>
            <a:pPr marL="0" indent="0">
              <a:buNone/>
            </a:pP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obscurations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(-) Diplopia  </a:t>
            </a:r>
          </a:p>
          <a:p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(-) Tinnitus </a:t>
            </a:r>
          </a:p>
          <a:p>
            <a:endParaRPr lang="en-US" altLang="en-US" sz="36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</a:pPr>
            <a:endParaRPr lang="en-US" altLang="en-US" sz="3600" dirty="0">
              <a:solidFill>
                <a:srgbClr val="3B5B6F"/>
              </a:solidFill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4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E8BEC73C-B8A1-3E4F-980C-AAE7806FDA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6-Year-Old Girl with Severe Headache and Vomiting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3D7718-61B1-1E40-B532-B178144B9ECD}"/>
              </a:ext>
            </a:extLst>
          </p:cNvPr>
          <p:cNvSpPr txBox="1"/>
          <p:nvPr/>
        </p:nvSpPr>
        <p:spPr>
          <a:xfrm>
            <a:off x="7148945" y="4768581"/>
            <a:ext cx="4204855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What are your differential diagnoses?</a:t>
            </a: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6A759245-39BB-4847-95A0-422C01D489E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00721" y="57431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65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612"/>
    </mc:Choice>
    <mc:Fallback xmlns="">
      <p:transition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16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6531" y="365125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dirty="0">
                <a:solidFill>
                  <a:srgbClr val="3B5B6F"/>
                </a:solidFill>
              </a:rPr>
              <a:t>	</a:t>
            </a:r>
            <a:r>
              <a:rPr lang="en-US" dirty="0">
                <a:solidFill>
                  <a:srgbClr val="3B5B6F"/>
                </a:solidFill>
              </a:rPr>
              <a:t>Differential Diagnoses</a:t>
            </a:r>
            <a:endParaRPr lang="en-US" sz="4000" b="1" dirty="0">
              <a:solidFill>
                <a:srgbClr val="3B5B6F"/>
              </a:solidFill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1289837" y="1690688"/>
            <a:ext cx="9531459" cy="382076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Arachnoid cyst recurrence (with active fluid secretion)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Shunt infection or malfunction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CNS infection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Brain malformation (Chiari type I, Dandy Walker)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Brain tumor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Venous sinus thrombosis or stenosis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Idiopathic intracranial hypertension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New-onset Migraine</a:t>
            </a:r>
          </a:p>
          <a:p>
            <a:pPr>
              <a:lnSpc>
                <a:spcPct val="90000"/>
              </a:lnSpc>
            </a:pPr>
            <a:endParaRPr lang="en-US" altLang="en-US" sz="3200" dirty="0">
              <a:solidFill>
                <a:srgbClr val="3B5B6F"/>
              </a:solidFill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5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32210B-E19A-284D-8DD7-F5B33DCE9702}"/>
              </a:ext>
            </a:extLst>
          </p:cNvPr>
          <p:cNvSpPr txBox="1"/>
          <p:nvPr/>
        </p:nvSpPr>
        <p:spPr>
          <a:xfrm>
            <a:off x="8312727" y="5034400"/>
            <a:ext cx="3338946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What tests would you order?</a:t>
            </a: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06D3C09E-72E4-2042-AA65-FCCADDA2D4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864514" y="574317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00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28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1257" y="574869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Evaluation by Neurosurgery 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89902" y="1690777"/>
            <a:ext cx="11355355" cy="433046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‘No focal neurologic deficits on physical exam’ 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Labs: </a:t>
            </a:r>
          </a:p>
          <a:p>
            <a:pPr lvl="2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ESR (7)</a:t>
            </a:r>
          </a:p>
          <a:p>
            <a:pPr lvl="2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CRP (1)</a:t>
            </a:r>
          </a:p>
          <a:p>
            <a:pPr lvl="2"/>
            <a:r>
              <a:rPr lang="en-US" alt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Procalcitonin (Negative)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Shunt tap: CSF unremarkable 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 Shunt Series: no kinks or breaks in the visualized courses of the shunt catheter to suggest shunt malfunction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E5B43D-5B81-467C-9E3B-839DE548924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21B2AB9B-E42C-D74F-AA71-203806627E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67493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329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22"/>
    </mc:Choice>
    <mc:Fallback xmlns="">
      <p:transition spd="slow" advTm="220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6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6531" y="365125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3B5B6F"/>
                </a:solidFill>
              </a:rPr>
              <a:t>Imaging: </a:t>
            </a:r>
            <a:r>
              <a:rPr lang="en-US" dirty="0">
                <a:solidFill>
                  <a:srgbClr val="3B5B6F"/>
                </a:solidFill>
              </a:rPr>
              <a:t>CT </a:t>
            </a:r>
            <a:endParaRPr lang="en-US" sz="4000" b="1" dirty="0">
              <a:solidFill>
                <a:srgbClr val="3B5B6F"/>
              </a:solidFill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7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B4D742-8A48-E44B-B26A-0F2B1760300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8758" y="1463925"/>
            <a:ext cx="6134483" cy="50749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4A367DD-542C-474A-B996-38774F3061E6}"/>
              </a:ext>
            </a:extLst>
          </p:cNvPr>
          <p:cNvSpPr txBox="1"/>
          <p:nvPr/>
        </p:nvSpPr>
        <p:spPr>
          <a:xfrm>
            <a:off x="881797" y="2096990"/>
            <a:ext cx="2338662" cy="1384995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Previously placed shunt catheter </a:t>
            </a: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E8BCEBB4-C37A-8247-925F-EAA89F54AA52}"/>
              </a:ext>
            </a:extLst>
          </p:cNvPr>
          <p:cNvSpPr/>
          <p:nvPr/>
        </p:nvSpPr>
        <p:spPr>
          <a:xfrm rot="3591097">
            <a:off x="3275948" y="3794649"/>
            <a:ext cx="872577" cy="18723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ABFD58-F269-1B48-A6EC-F17CEB14E327}"/>
              </a:ext>
            </a:extLst>
          </p:cNvPr>
          <p:cNvSpPr txBox="1"/>
          <p:nvPr/>
        </p:nvSpPr>
        <p:spPr>
          <a:xfrm>
            <a:off x="1058433" y="5076005"/>
            <a:ext cx="1985389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Recurrent Cyst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2428DA0E-69F0-CB47-A42D-E7429948F50C}"/>
              </a:ext>
            </a:extLst>
          </p:cNvPr>
          <p:cNvSpPr/>
          <p:nvPr/>
        </p:nvSpPr>
        <p:spPr>
          <a:xfrm rot="20107023">
            <a:off x="3140847" y="5158133"/>
            <a:ext cx="872577" cy="187238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B5F02D21-AB43-8340-9563-138D473A0B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129017" y="57653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000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11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6531" y="365125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3B5B6F"/>
                </a:solidFill>
              </a:rPr>
              <a:t>Imaging: MRI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8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896B463-DDD0-EA40-A8D3-CC0C2146F2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3894" y="1427250"/>
            <a:ext cx="5344211" cy="51925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030D55-C598-894C-9F25-C5F4DDE0240A}"/>
              </a:ext>
            </a:extLst>
          </p:cNvPr>
          <p:cNvSpPr txBox="1"/>
          <p:nvPr/>
        </p:nvSpPr>
        <p:spPr>
          <a:xfrm>
            <a:off x="8768105" y="1930017"/>
            <a:ext cx="3338946" cy="2677656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Do the ventricles appear normal? Can the patient have increased intracranial pressure?</a:t>
            </a: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11B96FE4-3681-2142-A1D3-BAE0143AAB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47400" y="55435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60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5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6531" y="365125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3B5B6F"/>
                </a:solidFill>
              </a:rPr>
              <a:t>Imaging: </a:t>
            </a:r>
            <a:r>
              <a:rPr lang="en-US" dirty="0">
                <a:solidFill>
                  <a:srgbClr val="3B5B6F"/>
                </a:solidFill>
              </a:rPr>
              <a:t>CT</a:t>
            </a:r>
            <a:endParaRPr lang="en-US" sz="4000" b="1" dirty="0">
              <a:solidFill>
                <a:srgbClr val="3B5B6F"/>
              </a:solidFill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9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1B0D2E-A750-084E-AEA2-14589F3FDF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5915" y="1395661"/>
            <a:ext cx="6380170" cy="5239753"/>
          </a:xfrm>
          <a:prstGeom prst="rect">
            <a:avLst/>
          </a:prstGeom>
        </p:spPr>
      </p:pic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00150EDE-00D7-EE40-951D-141DAE4C2A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12669" y="558795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9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54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6531" y="365125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3B5B6F"/>
                </a:solidFill>
              </a:rPr>
              <a:t>Imaging: MRI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10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285D16-5009-994A-803C-6BBC3C2D7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667" y="1412667"/>
            <a:ext cx="5156665" cy="5221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2C8304-4714-3B4F-8B92-6BAA713C24C0}"/>
              </a:ext>
            </a:extLst>
          </p:cNvPr>
          <p:cNvSpPr txBox="1"/>
          <p:nvPr/>
        </p:nvSpPr>
        <p:spPr>
          <a:xfrm>
            <a:off x="322626" y="2481825"/>
            <a:ext cx="3338946" cy="1384995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Arachnoid cyst in the right middle cranial fossa</a:t>
            </a: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43DD55D2-EAD2-3F4A-B165-7AA0DA2241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47400" y="55435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1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6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304800"/>
            <a:ext cx="85344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800" b="1" dirty="0">
                <a:solidFill>
                  <a:srgbClr val="3B5B6F"/>
                </a:solidFill>
              </a:rPr>
              <a:t>Hospital Course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306287" y="1685512"/>
            <a:ext cx="10050826" cy="382076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4000" dirty="0">
                <a:solidFill>
                  <a:srgbClr val="3B5B6F"/>
                </a:solidFill>
              </a:rPr>
              <a:t>Plan: </a:t>
            </a:r>
          </a:p>
          <a:p>
            <a:pPr lvl="1"/>
            <a:r>
              <a:rPr lang="en-US" altLang="en-US" sz="3600" dirty="0">
                <a:solidFill>
                  <a:srgbClr val="3B5B6F"/>
                </a:solidFill>
              </a:rPr>
              <a:t>Given unremarkable shunt tap and series and normal ventricles on imaging, neurosurgery deemed that no intervention was required; signed off</a:t>
            </a:r>
          </a:p>
          <a:p>
            <a:pPr lvl="1"/>
            <a:r>
              <a:rPr lang="en-US" altLang="en-US" sz="3600" dirty="0">
                <a:solidFill>
                  <a:srgbClr val="3B5B6F"/>
                </a:solidFill>
              </a:rPr>
              <a:t>Peds Neurology managed headache with IV magnesium sulfate, amitriptyline, gabapentin,  topical lidocaine, but no significant relief  </a:t>
            </a:r>
          </a:p>
          <a:p>
            <a:pPr>
              <a:lnSpc>
                <a:spcPct val="90000"/>
              </a:lnSpc>
            </a:pPr>
            <a:r>
              <a:rPr lang="en-US" altLang="en-US" sz="4000" dirty="0">
                <a:solidFill>
                  <a:srgbClr val="3B5B6F"/>
                </a:solidFill>
              </a:rPr>
              <a:t>Prior to discharge, ophthalmology was consulted </a:t>
            </a:r>
          </a:p>
        </p:txBody>
      </p:sp>
      <p:sp>
        <p:nvSpPr>
          <p:cNvPr id="717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DBC6B577-9B9B-4C9F-9F5C-74C0767B05FA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11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4A5B4E23-BDCE-284D-A9D4-2218CD8EE33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47400" y="554355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61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239"/>
    </mc:Choice>
    <mc:Fallback xmlns="">
      <p:transition spd="slow" advTm="1723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0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Ophthalmologic Exam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4C3C42-2AE6-BC48-8453-4AD4D845BD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289838" y="1690688"/>
            <a:ext cx="5963370" cy="382076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Visual acuity: 20/25, 20/20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Pupils: PERRL, no </a:t>
            </a:r>
            <a:r>
              <a:rPr lang="en-US" altLang="en-US" sz="3200" dirty="0" err="1">
                <a:solidFill>
                  <a:srgbClr val="3B5B6F"/>
                </a:solidFill>
              </a:rPr>
              <a:t>rAPD</a:t>
            </a:r>
            <a:r>
              <a:rPr lang="en-US" altLang="en-US" sz="3200" dirty="0">
                <a:solidFill>
                  <a:srgbClr val="3B5B6F"/>
                </a:solidFill>
              </a:rPr>
              <a:t>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EOMs: full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Confrontational visual field: full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Color plates: normal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Slit lamp exam normal </a:t>
            </a:r>
          </a:p>
          <a:p>
            <a:pPr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</a:rPr>
              <a:t>Dilated fundus exam: 360 optic nerve edema both eyes with high watermark in left eye </a:t>
            </a:r>
          </a:p>
          <a:p>
            <a:pPr>
              <a:lnSpc>
                <a:spcPct val="90000"/>
              </a:lnSpc>
            </a:pPr>
            <a:endParaRPr lang="en-US" altLang="en-US" sz="3200" dirty="0">
              <a:solidFill>
                <a:srgbClr val="3B5B6F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F5DF1-0B27-474F-B07F-38B097396478}"/>
              </a:ext>
            </a:extLst>
          </p:cNvPr>
          <p:cNvSpPr txBox="1"/>
          <p:nvPr/>
        </p:nvSpPr>
        <p:spPr>
          <a:xfrm>
            <a:off x="7821060" y="2305615"/>
            <a:ext cx="3761509" cy="2246769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How can the patient have papilledema if there is no evidence of hydrocephalus on imaging?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A1C60B-523D-CB45-A571-73E75DC748EE}"/>
              </a:ext>
            </a:extLst>
          </p:cNvPr>
          <p:cNvSpPr txBox="1"/>
          <p:nvPr/>
        </p:nvSpPr>
        <p:spPr>
          <a:xfrm>
            <a:off x="3119488" y="5524586"/>
            <a:ext cx="8829703" cy="769441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200" b="1" dirty="0">
                <a:latin typeface="Comic Sans MS" panose="030F0702030302020204" pitchFamily="66" charset="0"/>
              </a:rPr>
              <a:t>A sign that defines the prior extent of retinal elevation after acute edema resolves; may take months or years to disappear</a:t>
            </a:r>
          </a:p>
        </p:txBody>
      </p:sp>
      <p:sp>
        <p:nvSpPr>
          <p:cNvPr id="3" name="Left-Up Arrow 2">
            <a:extLst>
              <a:ext uri="{FF2B5EF4-FFF2-40B4-BE49-F238E27FC236}">
                <a16:creationId xmlns:a16="http://schemas.microsoft.com/office/drawing/2014/main" id="{5236EC21-F6D2-A942-8892-F78532FA2198}"/>
              </a:ext>
            </a:extLst>
          </p:cNvPr>
          <p:cNvSpPr/>
          <p:nvPr/>
        </p:nvSpPr>
        <p:spPr>
          <a:xfrm rot="5400000">
            <a:off x="2164178" y="5325783"/>
            <a:ext cx="774915" cy="769441"/>
          </a:xfrm>
          <a:prstGeom prst="lef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Online Media 6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6F9160E3-C8A9-DF48-8E45-F894DBEE3B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9138" y="550290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073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220"/>
    </mc:Choice>
    <mc:Fallback xmlns="">
      <p:transition spd="slow" advTm="392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137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254288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Optical Coherence Tomography (OCT)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7BEAFAF-F032-DE42-90ED-3E0D598156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458" r="3877"/>
          <a:stretch/>
        </p:blipFill>
        <p:spPr>
          <a:xfrm>
            <a:off x="4124552" y="1274618"/>
            <a:ext cx="3942893" cy="54448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F954C7D-05AA-3341-BE84-572C41181F2E}"/>
              </a:ext>
            </a:extLst>
          </p:cNvPr>
          <p:cNvSpPr txBox="1"/>
          <p:nvPr/>
        </p:nvSpPr>
        <p:spPr>
          <a:xfrm>
            <a:off x="8360721" y="2691115"/>
            <a:ext cx="3545209" cy="1384995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Thickening of nerve fiber layer in both eyes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623870AE-8F5D-C144-9611-382730B060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675712" y="1562857"/>
            <a:ext cx="2353908" cy="512185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en-US" sz="3200" dirty="0">
                <a:solidFill>
                  <a:srgbClr val="3B5B6F"/>
                </a:solidFill>
              </a:rPr>
              <a:t>RIGHT EYE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78DE0474-96AE-0546-A00D-E16ACEBCD75F}"/>
              </a:ext>
            </a:extLst>
          </p:cNvPr>
          <p:cNvSpPr txBox="1">
            <a:spLocks noChangeArrowheads="1"/>
          </p:cNvSpPr>
          <p:nvPr/>
        </p:nvSpPr>
        <p:spPr>
          <a:xfrm>
            <a:off x="8257309" y="1562858"/>
            <a:ext cx="2353908" cy="5121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en-US" sz="3200" dirty="0">
                <a:solidFill>
                  <a:srgbClr val="3B5B6F"/>
                </a:solidFill>
              </a:rPr>
              <a:t>LEFT EYE</a:t>
            </a:r>
          </a:p>
        </p:txBody>
      </p:sp>
      <p:sp>
        <p:nvSpPr>
          <p:cNvPr id="5" name="Right Arrow 4">
            <a:extLst>
              <a:ext uri="{FF2B5EF4-FFF2-40B4-BE49-F238E27FC236}">
                <a16:creationId xmlns:a16="http://schemas.microsoft.com/office/drawing/2014/main" id="{9E59B39C-77FC-BE4A-AB05-5700B9053E07}"/>
              </a:ext>
            </a:extLst>
          </p:cNvPr>
          <p:cNvSpPr/>
          <p:nvPr/>
        </p:nvSpPr>
        <p:spPr>
          <a:xfrm>
            <a:off x="2955042" y="4332025"/>
            <a:ext cx="1061357" cy="27997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>
            <a:extLst>
              <a:ext uri="{FF2B5EF4-FFF2-40B4-BE49-F238E27FC236}">
                <a16:creationId xmlns:a16="http://schemas.microsoft.com/office/drawing/2014/main" id="{61F70FFD-5EB2-9242-8730-F84B151ECE21}"/>
              </a:ext>
            </a:extLst>
          </p:cNvPr>
          <p:cNvSpPr/>
          <p:nvPr/>
        </p:nvSpPr>
        <p:spPr>
          <a:xfrm rot="10800000">
            <a:off x="8175598" y="4297353"/>
            <a:ext cx="1061357" cy="27997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Online Media 2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B0EA049E-7FB2-C949-984A-8125A0C595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47398" y="5615674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36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40"/>
    </mc:Choice>
    <mc:Fallback xmlns="">
      <p:transition spd="slow" advTm="237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37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9" grpId="0" animBg="1"/>
      <p:bldP spid="5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892EC392-31B6-8841-8355-0ED64534EB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1257" y="505858"/>
            <a:ext cx="11684000" cy="928837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6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-Year-Old Girl </a:t>
            </a: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with Severe </a:t>
            </a: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Headache and Vomiting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64601E-57CE-CA47-B3FC-B2F061AD5530}"/>
              </a:ext>
            </a:extLst>
          </p:cNvPr>
          <p:cNvSpPr txBox="1"/>
          <p:nvPr/>
        </p:nvSpPr>
        <p:spPr>
          <a:xfrm>
            <a:off x="1484003" y="2644170"/>
            <a:ext cx="9238508" cy="156966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latin typeface="Comic Sans MS" panose="030F0702030302020204" pitchFamily="66" charset="0"/>
              </a:rPr>
              <a:t>Which prior test should be re-interpreted at this point?</a:t>
            </a: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3153E9CF-1F90-C24C-87FC-7DDD6C07F4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88419" y="568391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67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50"/>
    </mc:Choice>
    <mc:Fallback xmlns="">
      <p:transition spd="slow" advTm="86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29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6531" y="365125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3B5B6F"/>
                </a:solidFill>
              </a:rPr>
              <a:t>Imaging: MRI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15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413176-F59A-084E-83C5-47A420C79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6512" y="1347537"/>
            <a:ext cx="6138976" cy="5317958"/>
          </a:xfrm>
          <a:prstGeom prst="rect">
            <a:avLst/>
          </a:prstGeom>
        </p:spPr>
      </p:pic>
      <p:sp>
        <p:nvSpPr>
          <p:cNvPr id="2" name="Right Arrow 1">
            <a:extLst>
              <a:ext uri="{FF2B5EF4-FFF2-40B4-BE49-F238E27FC236}">
                <a16:creationId xmlns:a16="http://schemas.microsoft.com/office/drawing/2014/main" id="{F70EEC7A-EFB9-3448-833E-63D2959ADC56}"/>
              </a:ext>
            </a:extLst>
          </p:cNvPr>
          <p:cNvSpPr/>
          <p:nvPr/>
        </p:nvSpPr>
        <p:spPr>
          <a:xfrm rot="19472146">
            <a:off x="4314114" y="2587429"/>
            <a:ext cx="872577" cy="321045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9581FC6-11D5-9646-8A19-ECE496561532}"/>
              </a:ext>
            </a:extLst>
          </p:cNvPr>
          <p:cNvSpPr txBox="1"/>
          <p:nvPr/>
        </p:nvSpPr>
        <p:spPr>
          <a:xfrm>
            <a:off x="466531" y="2747951"/>
            <a:ext cx="2815997" cy="2246769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Flattening of posterior globe and widening of optic nerve sheath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7F2069-9843-5A41-ACF2-B8B534756CFF}"/>
              </a:ext>
            </a:extLst>
          </p:cNvPr>
          <p:cNvSpPr txBox="1"/>
          <p:nvPr/>
        </p:nvSpPr>
        <p:spPr>
          <a:xfrm>
            <a:off x="7627326" y="3984053"/>
            <a:ext cx="3939006" cy="2246769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Lack of ventricular dilatation does not rule out increased intracranial pressure in this case!</a:t>
            </a:r>
          </a:p>
        </p:txBody>
      </p:sp>
      <p:pic>
        <p:nvPicPr>
          <p:cNvPr id="3" name="Online Media 2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54810BB9-825F-7640-8FF8-70DDD4AFB8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90806" y="554696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80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769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6531" y="365125"/>
            <a:ext cx="11178073" cy="1325563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4000" b="1" dirty="0">
                <a:solidFill>
                  <a:srgbClr val="3B5B6F"/>
                </a:solidFill>
              </a:rPr>
              <a:t>Imaging: MRI</a:t>
            </a: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E5B43D-5B81-467C-9E3B-839DE5489241}" type="slidenum"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400" b="0" i="0" u="none" strike="noStrike" kern="1200" cap="none" spc="0" normalizeH="0" baseline="0" noProof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285D16-5009-994A-803C-6BBC3C2D75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7667" y="1412667"/>
            <a:ext cx="5156665" cy="522170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2C8304-4714-3B4F-8B92-6BAA713C24C0}"/>
              </a:ext>
            </a:extLst>
          </p:cNvPr>
          <p:cNvSpPr txBox="1"/>
          <p:nvPr/>
        </p:nvSpPr>
        <p:spPr>
          <a:xfrm>
            <a:off x="0" y="2014465"/>
            <a:ext cx="3338946" cy="2677656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prstClr val="black"/>
                </a:solidFill>
                <a:latin typeface="Comic Sans MS" panose="030F0702030302020204" pitchFamily="66" charset="0"/>
              </a:rPr>
              <a:t>Slide previously shown also demonstrated flattening of posterior globe bilaterally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3193705" y="2382197"/>
            <a:ext cx="2221575" cy="867255"/>
          </a:xfrm>
          <a:prstGeom prst="straightConnector1">
            <a:avLst/>
          </a:prstGeom>
          <a:ln w="19050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3237346" y="2469301"/>
            <a:ext cx="3681614" cy="1311702"/>
          </a:xfrm>
          <a:prstGeom prst="straightConnector1">
            <a:avLst/>
          </a:prstGeom>
          <a:ln w="22225">
            <a:solidFill>
              <a:srgbClr val="FFFF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91B0C61E-B94A-E446-8289-A8CB5654E8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47400" y="5797763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8214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02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7103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B5B6F"/>
                </a:solidFill>
              </a:rPr>
              <a:t>Slit Ventricle Syndrome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03B1CE-CFDC-E346-8AE3-2934B60B90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89902" y="1690777"/>
            <a:ext cx="11355355" cy="4330460"/>
          </a:xfrm>
        </p:spPr>
        <p:txBody>
          <a:bodyPr>
            <a:normAutofit fontScale="92500" lnSpcReduction="20000"/>
          </a:bodyPr>
          <a:lstStyle/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Rare symptomatic condition whereby brain compliance is reduced due to period of simultaneous brain growth and excessive drainage (e.g. </a:t>
            </a:r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shunt placement in childhood)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Associated with intermittent intracranial hypertension, presenting with neuro-imaging findings of small or normal ventricles 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Lack of ve</a:t>
            </a:r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ntricular dilation related to reduction in brain compliance </a:t>
            </a: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Patients present with symptoms of increased intracranial pressure (e.g. headache, vomiting, impaired consciousness, visual disturbance, etc.); often cyclical with periods of exacerbation and remission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nline Media 3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AC866D29-8C2C-474F-8BCA-35C28E8D55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89298" y="561483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6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44"/>
    </mc:Choice>
    <mc:Fallback xmlns="">
      <p:transition spd="slow" advTm="10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92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7103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B5B6F"/>
                </a:solidFill>
              </a:rPr>
              <a:t>Slit Ventricle Syndrome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03B1CE-CFDC-E346-8AE3-2934B60B90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8322" y="1552666"/>
            <a:ext cx="11355355" cy="433046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Recognition of syndrome critical for favorable patient outcomes because consequences of intermittent intracranial  hypertension could be progressive </a:t>
            </a:r>
          </a:p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incidence: 5-34% of patients with long-standing ventricular shunting for hydrocephalus </a:t>
            </a:r>
          </a:p>
        </p:txBody>
      </p:sp>
      <p:pic>
        <p:nvPicPr>
          <p:cNvPr id="3" name="Online Media 2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A73CBB23-824F-4140-8DD7-C79086C3E0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60877" y="558838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39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44"/>
    </mc:Choice>
    <mc:Fallback xmlns="">
      <p:transition spd="slow" advTm="10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8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7103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Possible Etiologies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E03B1CE-CFDC-E346-8AE3-2934B60B90B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8322" y="1552666"/>
            <a:ext cx="11355355" cy="433046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Pathogenesis remains unclear but several ideas proposed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>
                <a:solidFill>
                  <a:srgbClr val="3B5B6F"/>
                </a:solidFill>
              </a:rPr>
              <a:t>Intermittent proximal obstruction of ventricular catheter 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>
                <a:solidFill>
                  <a:srgbClr val="3B5B6F"/>
                </a:solidFill>
              </a:rPr>
              <a:t>Intracranial hypertension in patients with a working shunt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US" dirty="0">
                <a:solidFill>
                  <a:srgbClr val="3B5B6F"/>
                </a:solidFill>
              </a:rPr>
              <a:t>Shunt-related migraine </a:t>
            </a:r>
          </a:p>
          <a:p>
            <a:pPr lvl="1">
              <a:lnSpc>
                <a:spcPct val="90000"/>
              </a:lnSpc>
            </a:pP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nline Media 3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E4C1D851-3F93-BB44-8C94-5DA2FEA129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60877" y="5656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4458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44"/>
    </mc:Choice>
    <mc:Fallback xmlns="">
      <p:transition spd="slow" advTm="10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solidFill>
                  <a:srgbClr val="3B5B6F"/>
                </a:solidFill>
              </a:rPr>
              <a:t> </a:t>
            </a:r>
            <a:r>
              <a:rPr lang="en-US" altLang="en-US" b="1" dirty="0">
                <a:solidFill>
                  <a:srgbClr val="3B5B6F"/>
                </a:solidFill>
              </a:rPr>
              <a:t>Treatment</a:t>
            </a:r>
            <a:br>
              <a:rPr lang="en-US" altLang="en-US" b="1" dirty="0">
                <a:solidFill>
                  <a:srgbClr val="3B5B6F"/>
                </a:solidFill>
              </a:rPr>
            </a:br>
            <a:r>
              <a:rPr lang="en-US" altLang="en-US" b="1" dirty="0">
                <a:solidFill>
                  <a:srgbClr val="3B5B6F"/>
                </a:solidFill>
              </a:rPr>
              <a:t>	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91064871-1B06-4359-BBB2-BA0068077073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20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0DF97EB8-B4E4-1E4A-8E5C-A1EDE2E1EE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8322" y="1552666"/>
            <a:ext cx="11355355" cy="4330460"/>
          </a:xfrm>
        </p:spPr>
        <p:txBody>
          <a:bodyPr>
            <a:normAutofit/>
          </a:bodyPr>
          <a:lstStyle/>
          <a:p>
            <a:pPr lvl="1">
              <a:lnSpc>
                <a:spcPct val="90000"/>
              </a:lnSpc>
            </a:pPr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Optimal therapeutic strategy remains controversial</a:t>
            </a:r>
          </a:p>
          <a:p>
            <a:pPr lvl="1"/>
            <a:r>
              <a:rPr lang="en-US" sz="3200" dirty="0">
                <a:solidFill>
                  <a:srgbClr val="3B5B6F"/>
                </a:solidFill>
              </a:rPr>
              <a:t>Primary goal is to control symptoms through normalization of CSF dynamics </a:t>
            </a:r>
          </a:p>
          <a:p>
            <a:pPr lvl="2"/>
            <a:r>
              <a:rPr lang="en-US" sz="2800" dirty="0">
                <a:solidFill>
                  <a:srgbClr val="3B5B6F"/>
                </a:solidFill>
              </a:rPr>
              <a:t>Shunt revision, replacement with different type (e.g. </a:t>
            </a:r>
            <a:r>
              <a:rPr lang="en-US" sz="2800" dirty="0" err="1">
                <a:solidFill>
                  <a:srgbClr val="3B5B6F"/>
                </a:solidFill>
              </a:rPr>
              <a:t>lumboperitoneal</a:t>
            </a:r>
            <a:r>
              <a:rPr lang="en-US" sz="2800" dirty="0">
                <a:solidFill>
                  <a:srgbClr val="3B5B6F"/>
                </a:solidFill>
              </a:rPr>
              <a:t>, ventriculoperitoneal, </a:t>
            </a:r>
            <a:r>
              <a:rPr lang="en-US" sz="2800" dirty="0" err="1">
                <a:solidFill>
                  <a:srgbClr val="3B5B6F"/>
                </a:solidFill>
              </a:rPr>
              <a:t>cystoperitoneal</a:t>
            </a:r>
            <a:r>
              <a:rPr lang="en-US" sz="2800" dirty="0">
                <a:solidFill>
                  <a:srgbClr val="3B5B6F"/>
                </a:solidFill>
              </a:rPr>
              <a:t>), or removal if possible </a:t>
            </a:r>
          </a:p>
          <a:p>
            <a:pPr lvl="2"/>
            <a:r>
              <a:rPr lang="en-US" sz="2800" dirty="0">
                <a:solidFill>
                  <a:srgbClr val="3B5B6F"/>
                </a:solidFill>
              </a:rPr>
              <a:t>Placement of adjustable shunt valve with anti-siphon device </a:t>
            </a:r>
          </a:p>
          <a:p>
            <a:pPr lvl="2"/>
            <a:r>
              <a:rPr lang="en-US" sz="2800" dirty="0" err="1">
                <a:solidFill>
                  <a:srgbClr val="3B5B6F"/>
                </a:solidFill>
              </a:rPr>
              <a:t>Subtemporal</a:t>
            </a:r>
            <a:r>
              <a:rPr lang="en-US" sz="2800" dirty="0">
                <a:solidFill>
                  <a:srgbClr val="3B5B6F"/>
                </a:solidFill>
              </a:rPr>
              <a:t> decompression </a:t>
            </a:r>
          </a:p>
          <a:p>
            <a:pPr lvl="2"/>
            <a:r>
              <a:rPr lang="en-US" sz="2800" dirty="0">
                <a:solidFill>
                  <a:srgbClr val="3B5B6F"/>
                </a:solidFill>
              </a:rPr>
              <a:t>Endoscopic third ventriculostomy  </a:t>
            </a: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24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159339D2-2C7E-F848-96B3-0030D4C909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83623" y="56698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13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760"/>
    </mc:Choice>
    <mc:Fallback xmlns="">
      <p:transition spd="slow" advTm="227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8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Back to the case: Clinical Course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DEA16301-9FF6-FB46-B135-CF3B4D0256AF}"/>
              </a:ext>
            </a:extLst>
          </p:cNvPr>
          <p:cNvSpPr txBox="1">
            <a:spLocks noChangeArrowheads="1"/>
          </p:cNvSpPr>
          <p:nvPr/>
        </p:nvSpPr>
        <p:spPr>
          <a:xfrm>
            <a:off x="1162878" y="1851767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600" dirty="0">
                <a:solidFill>
                  <a:srgbClr val="3B5B6F"/>
                </a:solidFill>
              </a:rPr>
              <a:t>Patient transferred to different hospital with pediatric neurosurgical services </a:t>
            </a:r>
          </a:p>
          <a:p>
            <a:r>
              <a:rPr lang="en-US" altLang="en-US" sz="3600" dirty="0">
                <a:solidFill>
                  <a:srgbClr val="3B5B6F"/>
                </a:solidFill>
              </a:rPr>
              <a:t>Surgical exploration: shunt found to be occluded with pseudo-meningocele around the valve (proper reading of ICP not able to be done initially) </a:t>
            </a:r>
          </a:p>
          <a:p>
            <a:r>
              <a:rPr lang="en-US" altLang="en-US" sz="3600" dirty="0">
                <a:solidFill>
                  <a:srgbClr val="3B5B6F"/>
                </a:solidFill>
              </a:rPr>
              <a:t>Underwent exchange of cystic-peritoneal shunt for ventriculoperitoneal shunt</a:t>
            </a:r>
          </a:p>
          <a:p>
            <a:r>
              <a:rPr lang="en-US" altLang="en-US" sz="3600" dirty="0">
                <a:solidFill>
                  <a:srgbClr val="3B5B6F"/>
                </a:solidFill>
              </a:rPr>
              <a:t>Went to OR again for catheter repositioning, after which ICP was 9.5 cm H</a:t>
            </a:r>
            <a:r>
              <a:rPr lang="en-US" altLang="en-US" sz="3600" baseline="-25000" dirty="0">
                <a:solidFill>
                  <a:srgbClr val="3B5B6F"/>
                </a:solidFill>
              </a:rPr>
              <a:t>2</a:t>
            </a:r>
            <a:r>
              <a:rPr lang="en-US" altLang="en-US" sz="3600" dirty="0">
                <a:solidFill>
                  <a:srgbClr val="3B5B6F"/>
                </a:solidFill>
              </a:rPr>
              <a:t>O</a:t>
            </a:r>
          </a:p>
        </p:txBody>
      </p:sp>
      <p:pic>
        <p:nvPicPr>
          <p:cNvPr id="3" name="Online Media 2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5AAC5241-DA3C-9042-BB2E-EC1078919D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780215" y="554743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19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815"/>
    </mc:Choice>
    <mc:Fallback xmlns="">
      <p:transition spd="slow" advTm="2081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7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Post-Operative Funduscopic Exam</a:t>
            </a: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22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102AD0A-7EFA-B242-B9F9-F6A37340D9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180"/>
          <a:stretch/>
        </p:blipFill>
        <p:spPr>
          <a:xfrm>
            <a:off x="681662" y="1498226"/>
            <a:ext cx="5414338" cy="4537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2AC2352-D41A-5C48-87C0-653625F040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9530" y="1498226"/>
            <a:ext cx="5340808" cy="45372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9BE836-0F70-D64C-AE7E-2EBC150CCE1C}"/>
              </a:ext>
            </a:extLst>
          </p:cNvPr>
          <p:cNvSpPr txBox="1"/>
          <p:nvPr/>
        </p:nvSpPr>
        <p:spPr>
          <a:xfrm>
            <a:off x="4164528" y="2193229"/>
            <a:ext cx="3862944" cy="52322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>
                <a:latin typeface="Comic Sans MS" panose="030F0702030302020204" pitchFamily="66" charset="0"/>
              </a:rPr>
              <a:t>Papilledema Resolved!</a:t>
            </a:r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521E15FC-D2F2-844A-97C3-7C07B3BE475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03938" y="578951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3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56"/>
    </mc:Choice>
    <mc:Fallback xmlns="">
      <p:transition spd="slow" advTm="37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65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3999" y="3048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Post-Operative OCT</a:t>
            </a: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23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6536CC-26A7-7246-BBBA-18264299A7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0287" y="2216523"/>
            <a:ext cx="4865713" cy="409936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869241-B241-7543-95D5-C399577FC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1518" y="2225534"/>
            <a:ext cx="4880194" cy="409936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670FCED-CA53-9442-9626-A7935A26E747}"/>
              </a:ext>
            </a:extLst>
          </p:cNvPr>
          <p:cNvSpPr txBox="1"/>
          <p:nvPr/>
        </p:nvSpPr>
        <p:spPr>
          <a:xfrm>
            <a:off x="2895600" y="997999"/>
            <a:ext cx="6329680" cy="9541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omic Sans MS" panose="030F0702030302020204" pitchFamily="66" charset="0"/>
              </a:rPr>
              <a:t>Normalization of nerve fiber layer </a:t>
            </a:r>
            <a:r>
              <a:rPr lang="en-US" sz="2800" b="1" dirty="0">
                <a:latin typeface="Comic Sans MS" panose="030F0702030302020204" pitchFamily="66" charset="0"/>
              </a:rPr>
              <a:t>in both eyes</a:t>
            </a:r>
          </a:p>
        </p:txBody>
      </p:sp>
      <p:sp>
        <p:nvSpPr>
          <p:cNvPr id="10" name="Right Arrow 9">
            <a:extLst>
              <a:ext uri="{FF2B5EF4-FFF2-40B4-BE49-F238E27FC236}">
                <a16:creationId xmlns:a16="http://schemas.microsoft.com/office/drawing/2014/main" id="{A6BEF16D-C0C1-5547-947F-8BD999895F23}"/>
              </a:ext>
            </a:extLst>
          </p:cNvPr>
          <p:cNvSpPr/>
          <p:nvPr/>
        </p:nvSpPr>
        <p:spPr>
          <a:xfrm rot="10800000">
            <a:off x="4067218" y="5623856"/>
            <a:ext cx="1061357" cy="27997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>
            <a:extLst>
              <a:ext uri="{FF2B5EF4-FFF2-40B4-BE49-F238E27FC236}">
                <a16:creationId xmlns:a16="http://schemas.microsoft.com/office/drawing/2014/main" id="{B0AE750E-E89B-2D45-8CC3-8B6AC895345C}"/>
              </a:ext>
            </a:extLst>
          </p:cNvPr>
          <p:cNvSpPr/>
          <p:nvPr/>
        </p:nvSpPr>
        <p:spPr>
          <a:xfrm rot="10800000">
            <a:off x="8794312" y="5586122"/>
            <a:ext cx="1061357" cy="279979"/>
          </a:xfrm>
          <a:prstGeom prst="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D70143AF-F421-6448-943D-0E3709BC9A9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00739" y="5726112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17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56"/>
    </mc:Choice>
    <mc:Fallback xmlns="">
      <p:transition spd="slow" advTm="37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02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Post-Operative OCT</a:t>
            </a: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24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D8469DF-BD95-1341-8000-B53A13B29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123" y="1489864"/>
            <a:ext cx="7166595" cy="52316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0370C88-D750-4D45-A927-5E82BDA2780D}"/>
              </a:ext>
            </a:extLst>
          </p:cNvPr>
          <p:cNvSpPr txBox="1"/>
          <p:nvPr/>
        </p:nvSpPr>
        <p:spPr>
          <a:xfrm>
            <a:off x="8340224" y="2994134"/>
            <a:ext cx="3545209" cy="2246769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Prior upward deflection of Bruch’s membrane</a:t>
            </a:r>
          </a:p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(purple arrows) now normal</a:t>
            </a:r>
          </a:p>
        </p:txBody>
      </p:sp>
      <p:sp>
        <p:nvSpPr>
          <p:cNvPr id="3" name="Up-Down Arrow 2">
            <a:extLst>
              <a:ext uri="{FF2B5EF4-FFF2-40B4-BE49-F238E27FC236}">
                <a16:creationId xmlns:a16="http://schemas.microsoft.com/office/drawing/2014/main" id="{34D89D03-A844-F54B-8738-BD73FD701958}"/>
              </a:ext>
            </a:extLst>
          </p:cNvPr>
          <p:cNvSpPr/>
          <p:nvPr/>
        </p:nvSpPr>
        <p:spPr>
          <a:xfrm>
            <a:off x="3652158" y="3442606"/>
            <a:ext cx="386442" cy="989575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Up-Down Arrow 10">
            <a:extLst>
              <a:ext uri="{FF2B5EF4-FFF2-40B4-BE49-F238E27FC236}">
                <a16:creationId xmlns:a16="http://schemas.microsoft.com/office/drawing/2014/main" id="{DBA58441-D20B-FE41-A637-6383230212B2}"/>
              </a:ext>
            </a:extLst>
          </p:cNvPr>
          <p:cNvSpPr/>
          <p:nvPr/>
        </p:nvSpPr>
        <p:spPr>
          <a:xfrm>
            <a:off x="7233558" y="3442606"/>
            <a:ext cx="386442" cy="989575"/>
          </a:xfrm>
          <a:prstGeom prst="upDown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3652158" y="3148263"/>
            <a:ext cx="85653" cy="104274"/>
          </a:xfrm>
          <a:prstGeom prst="straightConnector1">
            <a:avLst/>
          </a:prstGeom>
          <a:ln w="12700">
            <a:solidFill>
              <a:srgbClr val="D533A7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V="1">
            <a:off x="4034330" y="3096126"/>
            <a:ext cx="57974" cy="104274"/>
          </a:xfrm>
          <a:prstGeom prst="straightConnector1">
            <a:avLst/>
          </a:prstGeom>
          <a:ln w="12700">
            <a:solidFill>
              <a:srgbClr val="D533A7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7099155" y="3297388"/>
            <a:ext cx="85653" cy="104274"/>
          </a:xfrm>
          <a:prstGeom prst="straightConnector1">
            <a:avLst/>
          </a:prstGeom>
          <a:ln w="12700">
            <a:solidFill>
              <a:srgbClr val="D533A7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7556936" y="3252537"/>
            <a:ext cx="3795" cy="104274"/>
          </a:xfrm>
          <a:prstGeom prst="straightConnector1">
            <a:avLst/>
          </a:prstGeom>
          <a:ln w="12700">
            <a:solidFill>
              <a:srgbClr val="D533A7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3496695" y="5317857"/>
            <a:ext cx="85653" cy="104274"/>
          </a:xfrm>
          <a:prstGeom prst="straightConnector1">
            <a:avLst/>
          </a:prstGeom>
          <a:ln w="12700">
            <a:solidFill>
              <a:srgbClr val="D533A7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3911031" y="5317857"/>
            <a:ext cx="57974" cy="104274"/>
          </a:xfrm>
          <a:prstGeom prst="straightConnector1">
            <a:avLst/>
          </a:prstGeom>
          <a:ln w="12700">
            <a:solidFill>
              <a:srgbClr val="D533A7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 flipV="1">
            <a:off x="7040105" y="5058029"/>
            <a:ext cx="85653" cy="104274"/>
          </a:xfrm>
          <a:prstGeom prst="straightConnector1">
            <a:avLst/>
          </a:prstGeom>
          <a:ln w="12700">
            <a:solidFill>
              <a:srgbClr val="D533A7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7595993" y="5005892"/>
            <a:ext cx="3795" cy="104274"/>
          </a:xfrm>
          <a:prstGeom prst="straightConnector1">
            <a:avLst/>
          </a:prstGeom>
          <a:ln w="12700">
            <a:solidFill>
              <a:srgbClr val="D533A7"/>
            </a:solidFill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Online Media 1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50E2723C-1725-AF44-B00C-4957E81B8E2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937477" y="5725574"/>
            <a:ext cx="812800" cy="812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153920"/>
            <a:ext cx="848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PRE-OP</a:t>
            </a:r>
            <a:endParaRPr lang="en-US" sz="1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0" y="4432181"/>
            <a:ext cx="848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POST-    OP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3673619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556"/>
    </mc:Choice>
    <mc:Fallback xmlns="">
      <p:transition spd="slow" advTm="375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2417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3" grpId="0" animBg="1"/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06559"/>
            <a:ext cx="1187669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In a patient who underwent shunting in childhood, ventricles may not dilate in response to increased intracranial pressure. </a:t>
            </a:r>
            <a:r>
              <a:rPr lang="en-US" dirty="0">
                <a:solidFill>
                  <a:srgbClr val="3B5B6F"/>
                </a:solidFill>
              </a:rPr>
              <a:t/>
            </a:r>
            <a:br>
              <a:rPr lang="en-US" dirty="0">
                <a:solidFill>
                  <a:srgbClr val="3B5B6F"/>
                </a:solidFill>
              </a:rPr>
            </a:b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EEB1BF9C-74F4-BC46-9428-0823CC5FF1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074556" y="2286001"/>
            <a:ext cx="9727578" cy="4571999"/>
          </a:xfrm>
        </p:spPr>
        <p:txBody>
          <a:bodyPr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altLang="en-US" sz="3600" i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Although papilledema is not a sensitive sign of shunt dysfunction in children, it remains a pivotal finding that may suggest shunt dysfunction despite lack of ventricular enlargement.</a:t>
            </a:r>
          </a:p>
        </p:txBody>
      </p:sp>
      <p:pic>
        <p:nvPicPr>
          <p:cNvPr id="3" name="Online Media 2" descr="Recorded Sound">
            <a:hlinkClick r:id="" action="ppaction://media"/>
            <a:extLst>
              <a:ext uri="{FF2B5EF4-FFF2-40B4-BE49-F238E27FC236}">
                <a16:creationId xmlns:a16="http://schemas.microsoft.com/office/drawing/2014/main" id="{F584238F-80BB-E34C-9516-43EA7806D3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916692" y="564504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5986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692"/>
    </mc:Choice>
    <mc:Fallback xmlns="">
      <p:transition spd="slow" advTm="456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985" y="0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5993"/>
            <a:ext cx="12191999" cy="4845269"/>
          </a:xfrm>
        </p:spPr>
        <p:txBody>
          <a:bodyPr>
            <a:normAutofit fontScale="70000" lnSpcReduction="20000"/>
          </a:bodyPr>
          <a:lstStyle/>
          <a:p>
            <a:r>
              <a:rPr lang="en-US" sz="2000" dirty="0"/>
              <a:t>Agarwal N, Vernier E, Ravenscroft S, Schwartz L, </a:t>
            </a:r>
            <a:r>
              <a:rPr lang="en-US" sz="2000" dirty="0" err="1"/>
              <a:t>Oleske</a:t>
            </a:r>
            <a:r>
              <a:rPr lang="en-US" sz="2000" dirty="0"/>
              <a:t> J, Ming X. Slit ventricle syndrome: a case report of intermittent intracranial hypertension. J Child Neurol. 2013 Jun;28(6):784-6. </a:t>
            </a:r>
            <a:r>
              <a:rPr lang="en-US" sz="2000" dirty="0" err="1"/>
              <a:t>doi</a:t>
            </a:r>
            <a:r>
              <a:rPr lang="en-US" sz="2000" dirty="0"/>
              <a:t>: 10.1177/0883073812449906. </a:t>
            </a:r>
            <a:r>
              <a:rPr lang="en-US" sz="2000" dirty="0" err="1"/>
              <a:t>Epub</a:t>
            </a:r>
            <a:r>
              <a:rPr lang="en-US" sz="2000" dirty="0"/>
              <a:t> 2012 Jul 17. PMID: 22805245.</a:t>
            </a:r>
          </a:p>
          <a:p>
            <a:r>
              <a:rPr lang="en-US" sz="2000" dirty="0"/>
              <a:t>Fang T, Xu J, Wang S, Ma Z, Xing J. Analysis of therapeutic choices for slit ventricle syndrome after cyst-peritoneal shunting for temporal arachnoid cysts in children. J </a:t>
            </a:r>
            <a:r>
              <a:rPr lang="en-US" sz="2000" dirty="0" err="1"/>
              <a:t>Neurosurg</a:t>
            </a:r>
            <a:r>
              <a:rPr lang="en-US" sz="2000" dirty="0"/>
              <a:t> </a:t>
            </a:r>
            <a:r>
              <a:rPr lang="en-US" sz="2000" dirty="0" err="1"/>
              <a:t>Pediatr</a:t>
            </a:r>
            <a:r>
              <a:rPr lang="en-US" sz="2000" dirty="0"/>
              <a:t>. 2010 Nov;6(5):474-80. </a:t>
            </a:r>
            <a:r>
              <a:rPr lang="en-US" sz="2000" dirty="0" err="1"/>
              <a:t>doi</a:t>
            </a:r>
            <a:r>
              <a:rPr lang="en-US" sz="2000" dirty="0"/>
              <a:t>: 10.3171/2010.8.PEDS10222. Erratum in: J </a:t>
            </a:r>
            <a:r>
              <a:rPr lang="en-US" sz="2000" dirty="0" err="1"/>
              <a:t>Neurosurg</a:t>
            </a:r>
            <a:r>
              <a:rPr lang="en-US" sz="2000" dirty="0"/>
              <a:t> </a:t>
            </a:r>
            <a:r>
              <a:rPr lang="en-US" sz="2000" dirty="0" err="1"/>
              <a:t>Pediatr</a:t>
            </a:r>
            <a:r>
              <a:rPr lang="en-US" sz="2000" dirty="0"/>
              <a:t>. 2011 Feb;7(2):220. PMID: 21039172.</a:t>
            </a:r>
          </a:p>
          <a:p>
            <a:r>
              <a:rPr lang="en-US" sz="2000" dirty="0"/>
              <a:t>Hamilton K, </a:t>
            </a:r>
            <a:r>
              <a:rPr lang="en-US" sz="2000" dirty="0" err="1"/>
              <a:t>Koueik</a:t>
            </a:r>
            <a:r>
              <a:rPr lang="en-US" sz="2000" dirty="0"/>
              <a:t> J, </a:t>
            </a:r>
            <a:r>
              <a:rPr lang="en-US" sz="2000" dirty="0" err="1"/>
              <a:t>Maganti</a:t>
            </a:r>
            <a:r>
              <a:rPr lang="en-US" sz="2000" dirty="0"/>
              <a:t> R, Iskandar B. Slit Ventricle Syndrome Leads to 10-Year History of Repetitive Transient Central Herniation Masquerading as Seizures: Hydrocephalus Case Report. World </a:t>
            </a:r>
            <a:r>
              <a:rPr lang="en-US" sz="2000" dirty="0" err="1"/>
              <a:t>Neurosurg</a:t>
            </a:r>
            <a:r>
              <a:rPr lang="en-US" sz="2000" dirty="0"/>
              <a:t>. 2019 Jun;126:134-138. </a:t>
            </a:r>
            <a:r>
              <a:rPr lang="en-US" sz="2000" dirty="0" err="1"/>
              <a:t>doi</a:t>
            </a:r>
            <a:r>
              <a:rPr lang="en-US" sz="2000" dirty="0"/>
              <a:t>: 10.1016/j.wneu.2019.02.106. </a:t>
            </a:r>
            <a:r>
              <a:rPr lang="en-US" sz="2000" dirty="0" err="1"/>
              <a:t>Epub</a:t>
            </a:r>
            <a:r>
              <a:rPr lang="en-US" sz="2000" dirty="0"/>
              <a:t> 2019 Mar 1. PMID: 30831286.</a:t>
            </a:r>
          </a:p>
          <a:p>
            <a:r>
              <a:rPr lang="en-US" sz="2000" dirty="0" err="1"/>
              <a:t>Kaliaperumal</a:t>
            </a:r>
            <a:r>
              <a:rPr lang="en-US" sz="2000" dirty="0"/>
              <a:t> C, O'Connor B, Marks C. Development of intracranial hypertension after surgical management of intracranial arachnoid cyst: report of three cases and review of the literature. World </a:t>
            </a:r>
            <a:r>
              <a:rPr lang="en-US" sz="2000" dirty="0" err="1"/>
              <a:t>Neurosurg</a:t>
            </a:r>
            <a:r>
              <a:rPr lang="en-US" sz="2000" dirty="0"/>
              <a:t>. 2013 Jul-Aug;80(1-2):222.e1-4. </a:t>
            </a:r>
            <a:r>
              <a:rPr lang="en-US" sz="2000" dirty="0" err="1"/>
              <a:t>doi</a:t>
            </a:r>
            <a:r>
              <a:rPr lang="en-US" sz="2000" dirty="0"/>
              <a:t>: 10.1016/j.wneu.2012.11.002. </a:t>
            </a:r>
            <a:r>
              <a:rPr lang="en-US" sz="2000" dirty="0" err="1"/>
              <a:t>Epub</a:t>
            </a:r>
            <a:r>
              <a:rPr lang="en-US" sz="2000" dirty="0"/>
              <a:t> 2012 Nov 7. PMID: 23142586.</a:t>
            </a:r>
          </a:p>
          <a:p>
            <a:r>
              <a:rPr lang="en-US" sz="2000" dirty="0"/>
              <a:t>Kim WJ, Kim MM. Slit Ventricle Syndrome in Pediatric Patient Presenting with Only Visual Symptoms. Korean J </a:t>
            </a:r>
            <a:r>
              <a:rPr lang="en-US" sz="2000" dirty="0" err="1"/>
              <a:t>Ophthalmol</a:t>
            </a:r>
            <a:r>
              <a:rPr lang="en-US" sz="2000" dirty="0"/>
              <a:t>. 2017 Feb;31(1):92-93. </a:t>
            </a:r>
            <a:r>
              <a:rPr lang="en-US" sz="2000" dirty="0" err="1"/>
              <a:t>doi</a:t>
            </a:r>
            <a:r>
              <a:rPr lang="en-US" sz="2000" dirty="0"/>
              <a:t>: 10.3341/kjo.2017.31.1.92. </a:t>
            </a:r>
            <a:r>
              <a:rPr lang="en-US" sz="2000" dirty="0" err="1"/>
              <a:t>Epub</a:t>
            </a:r>
            <a:r>
              <a:rPr lang="en-US" sz="2000" dirty="0"/>
              <a:t> 2017 Feb 2. PMID: 28243031; PMCID: PMC5327183.</a:t>
            </a:r>
          </a:p>
          <a:p>
            <a:r>
              <a:rPr lang="en-US" sz="2000" dirty="0" err="1"/>
              <a:t>Marupudi</a:t>
            </a:r>
            <a:r>
              <a:rPr lang="en-US" sz="2000" dirty="0"/>
              <a:t> NI, Harris C, </a:t>
            </a:r>
            <a:r>
              <a:rPr lang="en-US" sz="2000" dirty="0" err="1"/>
              <a:t>Pavri</a:t>
            </a:r>
            <a:r>
              <a:rPr lang="en-US" sz="2000" dirty="0"/>
              <a:t> T, Mell B, Singh R, Ham SD, </a:t>
            </a:r>
            <a:r>
              <a:rPr lang="en-US" sz="2000" dirty="0" err="1"/>
              <a:t>Sood</a:t>
            </a:r>
            <a:r>
              <a:rPr lang="en-US" sz="2000" dirty="0"/>
              <a:t> S. The role of </a:t>
            </a:r>
            <a:r>
              <a:rPr lang="en-US" sz="2000" dirty="0" err="1"/>
              <a:t>lumboperitoneal</a:t>
            </a:r>
            <a:r>
              <a:rPr lang="en-US" sz="2000" dirty="0"/>
              <a:t> shunts in managing chronic hydrocephalus with slit ventricles. J </a:t>
            </a:r>
            <a:r>
              <a:rPr lang="en-US" sz="2000" dirty="0" err="1"/>
              <a:t>Neurosurg</a:t>
            </a:r>
            <a:r>
              <a:rPr lang="en-US" sz="2000" dirty="0"/>
              <a:t> </a:t>
            </a:r>
            <a:r>
              <a:rPr lang="en-US" sz="2000" dirty="0" err="1"/>
              <a:t>Pediatr</a:t>
            </a:r>
            <a:r>
              <a:rPr lang="en-US" sz="2000" dirty="0"/>
              <a:t>. 2018 Dec 1;22(6):632-637. </a:t>
            </a:r>
            <a:r>
              <a:rPr lang="en-US" sz="2000" dirty="0" err="1"/>
              <a:t>doi</a:t>
            </a:r>
            <a:r>
              <a:rPr lang="en-US" sz="2000" dirty="0"/>
              <a:t>: 10.3171/2018.6.PEDS17642. PMID: 30239284.</a:t>
            </a:r>
          </a:p>
          <a:p>
            <a:r>
              <a:rPr lang="en-US" sz="2000" dirty="0" err="1"/>
              <a:t>Mencser</a:t>
            </a:r>
            <a:r>
              <a:rPr lang="en-US" sz="2000" dirty="0"/>
              <a:t> Z, </a:t>
            </a:r>
            <a:r>
              <a:rPr lang="en-US" sz="2000" dirty="0" err="1"/>
              <a:t>Kopniczky</a:t>
            </a:r>
            <a:r>
              <a:rPr lang="en-US" sz="2000" dirty="0"/>
              <a:t> Z, </a:t>
            </a:r>
            <a:r>
              <a:rPr lang="en-US" sz="2000" dirty="0" err="1"/>
              <a:t>Kis</a:t>
            </a:r>
            <a:r>
              <a:rPr lang="en-US" sz="2000" dirty="0"/>
              <a:t> D, </a:t>
            </a:r>
            <a:r>
              <a:rPr lang="en-US" sz="2000" dirty="0" err="1"/>
              <a:t>Barzo</a:t>
            </a:r>
            <a:r>
              <a:rPr lang="en-US" sz="2000" dirty="0"/>
              <a:t> P. Slit Ventricle as a Neurosurgical Emergency: Case Report and Review of Literature. World </a:t>
            </a:r>
            <a:r>
              <a:rPr lang="en-US" sz="2000" dirty="0" err="1"/>
              <a:t>Neurosurg</a:t>
            </a:r>
            <a:r>
              <a:rPr lang="en-US" sz="2000" dirty="0"/>
              <a:t>. 2019 Oct;130:493-498. </a:t>
            </a:r>
            <a:r>
              <a:rPr lang="en-US" sz="2000" dirty="0" err="1"/>
              <a:t>doi</a:t>
            </a:r>
            <a:r>
              <a:rPr lang="en-US" sz="2000" dirty="0"/>
              <a:t>: 10.1016/j.wneu.2019.07.006. </a:t>
            </a:r>
            <a:r>
              <a:rPr lang="en-US" sz="2000" dirty="0" err="1"/>
              <a:t>Epub</a:t>
            </a:r>
            <a:r>
              <a:rPr lang="en-US" sz="2000" dirty="0"/>
              <a:t> 2019 Jul 9. PMID: 31295607.</a:t>
            </a:r>
          </a:p>
          <a:p>
            <a:r>
              <a:rPr lang="en-US" sz="2000" dirty="0" err="1"/>
              <a:t>Raucci</a:t>
            </a:r>
            <a:r>
              <a:rPr lang="en-US" sz="2000" dirty="0"/>
              <a:t> U, Della </a:t>
            </a:r>
            <a:r>
              <a:rPr lang="en-US" sz="2000" dirty="0" err="1"/>
              <a:t>Vecchia</a:t>
            </a:r>
            <a:r>
              <a:rPr lang="en-US" sz="2000" dirty="0"/>
              <a:t> N, </a:t>
            </a:r>
            <a:r>
              <a:rPr lang="en-US" sz="2000" dirty="0" err="1"/>
              <a:t>Ossella</a:t>
            </a:r>
            <a:r>
              <a:rPr lang="en-US" sz="2000" dirty="0"/>
              <a:t> C, et al. Management of Childhood Headache in the Emergency Department. Review of the Literature. </a:t>
            </a:r>
            <a:r>
              <a:rPr lang="en-US" sz="2000" i="1" dirty="0"/>
              <a:t>Front Neurol</a:t>
            </a:r>
            <a:r>
              <a:rPr lang="en-US" sz="2000" dirty="0"/>
              <a:t>. 2019;10:886. Published 2019 Aug 23. doi:10.3389/fneur.2019.00886</a:t>
            </a:r>
          </a:p>
          <a:p>
            <a:r>
              <a:rPr lang="en-US" sz="2000" dirty="0" err="1"/>
              <a:t>Rekate</a:t>
            </a:r>
            <a:r>
              <a:rPr lang="en-US" sz="2000" dirty="0"/>
              <a:t> HL. Shunt-related headaches: the slit ventricle syndromes. Childs </a:t>
            </a:r>
            <a:r>
              <a:rPr lang="en-US" sz="2000" dirty="0" err="1"/>
              <a:t>Nerv</a:t>
            </a:r>
            <a:r>
              <a:rPr lang="en-US" sz="2000" dirty="0"/>
              <a:t> Syst. 2008 Apr;24(4):423-30. </a:t>
            </a:r>
            <a:r>
              <a:rPr lang="en-US" sz="2000" dirty="0" err="1"/>
              <a:t>doi</a:t>
            </a:r>
            <a:r>
              <a:rPr lang="en-US" sz="2000" dirty="0"/>
              <a:t>: 10.1007/s00381-008-0579-7. </a:t>
            </a:r>
            <a:r>
              <a:rPr lang="en-US" sz="2000" dirty="0" err="1"/>
              <a:t>Epub</a:t>
            </a:r>
            <a:r>
              <a:rPr lang="en-US" sz="2000" dirty="0"/>
              <a:t> 2008 Feb 8. PMID: 18259760.</a:t>
            </a:r>
          </a:p>
          <a:p>
            <a:endParaRPr lang="en-US" sz="2000" dirty="0">
              <a:solidFill>
                <a:srgbClr val="3B5B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46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"/>
    </mc:Choice>
    <mc:Fallback xmlns="">
      <p:transition spd="slow" advTm="1031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7B87B42-F563-442D-B5EF-5467A068F205}"/>
</file>

<file path=customXml/itemProps2.xml><?xml version="1.0" encoding="utf-8"?>
<ds:datastoreItem xmlns:ds="http://schemas.openxmlformats.org/officeDocument/2006/customXml" ds:itemID="{9F49963E-5A81-41B1-A0FD-13DBD1CF7044}"/>
</file>

<file path=customXml/itemProps3.xml><?xml version="1.0" encoding="utf-8"?>
<ds:datastoreItem xmlns:ds="http://schemas.openxmlformats.org/officeDocument/2006/customXml" ds:itemID="{D508C521-8D56-4252-BC91-19ACAA31AF1C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5937</TotalTime>
  <Words>1295</Words>
  <Application>Microsoft Office PowerPoint</Application>
  <PresentationFormat>Widescreen</PresentationFormat>
  <Paragraphs>150</Paragraphs>
  <Slides>26</Slides>
  <Notes>26</Notes>
  <HiddenSlides>0</HiddenSlides>
  <MMClips>25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Arial Black</vt:lpstr>
      <vt:lpstr>Calibri</vt:lpstr>
      <vt:lpstr>Calibri Light</vt:lpstr>
      <vt:lpstr>Comic Sans MS</vt:lpstr>
      <vt:lpstr>Office Theme</vt:lpstr>
      <vt:lpstr>Intractable Headache and Vomiting in a Pediatric Patient </vt:lpstr>
      <vt:lpstr>6-Year-Old Girl with Severe Headache and Vomiting</vt:lpstr>
      <vt:lpstr>6-Year-Old Girl with Severe Headache and Vomiting</vt:lpstr>
      <vt:lpstr>6-Year-Old Girl with Severe Headache and Vomiting</vt:lpstr>
      <vt:lpstr> Differential Diagnoses</vt:lpstr>
      <vt:lpstr>Evaluation by Neurosurgery </vt:lpstr>
      <vt:lpstr>Imaging: CT </vt:lpstr>
      <vt:lpstr>Imaging: MRI</vt:lpstr>
      <vt:lpstr>Imaging: CT</vt:lpstr>
      <vt:lpstr>Imaging: MRI</vt:lpstr>
      <vt:lpstr>Hospital Course</vt:lpstr>
      <vt:lpstr>Ophthalmologic Exam </vt:lpstr>
      <vt:lpstr>Optical Coherence Tomography (OCT)</vt:lpstr>
      <vt:lpstr>6-Year-Old Girl with Severe Headache and Vomiting</vt:lpstr>
      <vt:lpstr>Imaging: MRI</vt:lpstr>
      <vt:lpstr>Imaging: MRI</vt:lpstr>
      <vt:lpstr>Slit Ventricle Syndrome</vt:lpstr>
      <vt:lpstr>Slit Ventricle Syndrome</vt:lpstr>
      <vt:lpstr>Possible Etiologies</vt:lpstr>
      <vt:lpstr> Treatment  </vt:lpstr>
      <vt:lpstr>Back to the case: Clinical Course</vt:lpstr>
      <vt:lpstr>Post-Operative Funduscopic Exam</vt:lpstr>
      <vt:lpstr>Post-Operative OCT</vt:lpstr>
      <vt:lpstr>Post-Operative OCT</vt:lpstr>
      <vt:lpstr>Summary: In a patient who underwent shunting in childhood, ventricles may not dilate in response to increased intracranial pressure. 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Frohman, Larry</cp:lastModifiedBy>
  <cp:revision>87</cp:revision>
  <dcterms:created xsi:type="dcterms:W3CDTF">2020-07-23T19:54:38Z</dcterms:created>
  <dcterms:modified xsi:type="dcterms:W3CDTF">2021-09-10T14:38:25Z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