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33"/>
  </p:notesMasterIdLst>
  <p:sldIdLst>
    <p:sldId id="258" r:id="rId5"/>
    <p:sldId id="259" r:id="rId6"/>
    <p:sldId id="306" r:id="rId7"/>
    <p:sldId id="289" r:id="rId8"/>
    <p:sldId id="287" r:id="rId9"/>
    <p:sldId id="290" r:id="rId10"/>
    <p:sldId id="291" r:id="rId11"/>
    <p:sldId id="310" r:id="rId12"/>
    <p:sldId id="293" r:id="rId13"/>
    <p:sldId id="307" r:id="rId14"/>
    <p:sldId id="297" r:id="rId15"/>
    <p:sldId id="311" r:id="rId16"/>
    <p:sldId id="284" r:id="rId17"/>
    <p:sldId id="312" r:id="rId18"/>
    <p:sldId id="308" r:id="rId19"/>
    <p:sldId id="302" r:id="rId20"/>
    <p:sldId id="296" r:id="rId21"/>
    <p:sldId id="298" r:id="rId22"/>
    <p:sldId id="300" r:id="rId23"/>
    <p:sldId id="313" r:id="rId24"/>
    <p:sldId id="261" r:id="rId25"/>
    <p:sldId id="260" r:id="rId26"/>
    <p:sldId id="262" r:id="rId27"/>
    <p:sldId id="303" r:id="rId28"/>
    <p:sldId id="304" r:id="rId29"/>
    <p:sldId id="314" r:id="rId30"/>
    <p:sldId id="282" r:id="rId31"/>
    <p:sldId id="28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bramanian, Prem" initials="SP" lastIdx="4" clrIdx="0"/>
  <p:cmAuthor id="2" name="Vladislav Bekerman" initials="VB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B6F"/>
    <a:srgbClr val="4B748B"/>
    <a:srgbClr val="55829B"/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540" autoAdjust="0"/>
    <p:restoredTop sz="86395" autoAdjust="0"/>
  </p:normalViewPr>
  <p:slideViewPr>
    <p:cSldViewPr snapToGrid="0" snapToObjects="1">
      <p:cViewPr varScale="1">
        <p:scale>
          <a:sx n="98" d="100"/>
          <a:sy n="98" d="100"/>
        </p:scale>
        <p:origin x="276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7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6965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D5BA9-0F52-4605-9E69-C49E005FB2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1671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4701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814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523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68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2676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015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7276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329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63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3456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1177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69024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err="1"/>
              <a:t>Very</a:t>
            </a:r>
            <a:r>
              <a:rPr lang="es-ES_tradnl" dirty="0"/>
              <a:t> </a:t>
            </a:r>
            <a:r>
              <a:rPr lang="es-ES_tradnl" dirty="0" err="1"/>
              <a:t>hard</a:t>
            </a:r>
            <a:r>
              <a:rPr lang="es-ES_tradnl" dirty="0"/>
              <a:t> </a:t>
            </a:r>
            <a:r>
              <a:rPr lang="es-ES_tradnl" dirty="0" err="1"/>
              <a:t>to</a:t>
            </a:r>
            <a:r>
              <a:rPr lang="es-ES_tradnl" dirty="0"/>
              <a:t> </a:t>
            </a:r>
            <a:r>
              <a:rPr lang="es-ES_tradnl" dirty="0" err="1"/>
              <a:t>see</a:t>
            </a:r>
            <a:r>
              <a:rPr lang="es-ES_tradnl" dirty="0"/>
              <a:t>- </a:t>
            </a:r>
            <a:r>
              <a:rPr lang="es-ES_tradnl" dirty="0" err="1"/>
              <a:t>did</a:t>
            </a:r>
            <a:r>
              <a:rPr lang="es-ES_tradnl" dirty="0"/>
              <a:t> </a:t>
            </a:r>
            <a:r>
              <a:rPr lang="es-ES_tradnl" dirty="0" err="1"/>
              <a:t>this</a:t>
            </a:r>
            <a:r>
              <a:rPr lang="es-ES_tradnl" dirty="0"/>
              <a:t> show </a:t>
            </a:r>
            <a:r>
              <a:rPr lang="es-ES_tradnl" dirty="0" err="1"/>
              <a:t>on</a:t>
            </a:r>
            <a:r>
              <a:rPr lang="es-ES_tradnl" dirty="0"/>
              <a:t> </a:t>
            </a:r>
            <a:r>
              <a:rPr lang="es-ES_tradnl" dirty="0" err="1"/>
              <a:t>any</a:t>
            </a:r>
            <a:r>
              <a:rPr lang="es-ES_tradnl" dirty="0"/>
              <a:t> </a:t>
            </a:r>
            <a:r>
              <a:rPr lang="es-ES_tradnl" dirty="0" err="1"/>
              <a:t>other</a:t>
            </a:r>
            <a:r>
              <a:rPr lang="es-ES_tradnl" dirty="0"/>
              <a:t> </a:t>
            </a:r>
            <a:r>
              <a:rPr lang="es-ES_tradnl" dirty="0" err="1"/>
              <a:t>sequences</a:t>
            </a:r>
            <a:r>
              <a:rPr lang="es-ES_tradnl" dirty="0"/>
              <a:t>?  </a:t>
            </a:r>
            <a:r>
              <a:rPr lang="es-ES_tradnl" dirty="0" err="1"/>
              <a:t>Enhance</a:t>
            </a:r>
            <a:r>
              <a:rPr lang="es-ES_tradnl" dirty="0"/>
              <a:t>?</a:t>
            </a:r>
          </a:p>
          <a:p>
            <a:endParaRPr lang="es-ES_tradnl" dirty="0"/>
          </a:p>
          <a:p>
            <a:r>
              <a:rPr lang="es-ES_tradnl" dirty="0"/>
              <a:t>JCB, I </a:t>
            </a:r>
            <a:r>
              <a:rPr lang="es-ES_tradnl" dirty="0" err="1"/>
              <a:t>added</a:t>
            </a:r>
            <a:r>
              <a:rPr lang="es-ES_tradnl" dirty="0"/>
              <a:t> T1 + </a:t>
            </a:r>
            <a:r>
              <a:rPr lang="es-ES_tradnl" dirty="0" err="1"/>
              <a:t>gad</a:t>
            </a:r>
            <a:r>
              <a:rPr lang="es-ES_tradnl" dirty="0"/>
              <a:t> as </a:t>
            </a:r>
            <a:r>
              <a:rPr lang="es-ES_tradnl" dirty="0" err="1"/>
              <a:t>an</a:t>
            </a:r>
            <a:r>
              <a:rPr lang="es-ES_tradnl" dirty="0"/>
              <a:t> </a:t>
            </a:r>
            <a:r>
              <a:rPr lang="es-ES_tradnl" dirty="0" err="1"/>
              <a:t>animation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50365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01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3503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464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131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7689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406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214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2A17EC-4D04-40A7-B3A0-ABAA5973FB9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416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515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5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0.xml"/><Relationship Id="rId9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Bilateral vision loss in a young patient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3014055"/>
            <a:ext cx="9144000" cy="306619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Jorge Cardenas-</a:t>
            </a:r>
            <a:r>
              <a:rPr lang="en-US" sz="3100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Belaunzarán</a:t>
            </a:r>
            <a:r>
              <a:rPr lang="en-US" sz="31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MD, MSc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of Neuro-Ophthalmology, Asociación para Evitar la Ceguera </a:t>
            </a:r>
            <a:r>
              <a:rPr lang="en-US" sz="2200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México, I.A.P.</a:t>
            </a:r>
          </a:p>
          <a:p>
            <a:pPr marL="0" indent="0" algn="ctr">
              <a:buNone/>
            </a:pPr>
            <a:endParaRPr lang="en-US" sz="22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1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Octavio Turcio Aceves, MD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Resident Physician in Ophthalmology Asociación para Evitar la Ceguera </a:t>
            </a:r>
            <a:r>
              <a:rPr lang="en-US" sz="2200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México, I.A.P.</a:t>
            </a:r>
          </a:p>
          <a:p>
            <a:pPr marL="0" indent="0" algn="ctr">
              <a:buNone/>
            </a:pPr>
            <a:endParaRPr lang="en-US" sz="22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1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Vianney Cortés González, MD, MSc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of Ophthalmic Genetics, </a:t>
            </a:r>
            <a:r>
              <a:rPr lang="en-US" sz="2200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US" sz="2200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Evitar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2200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Ceguera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México, I.A.P.</a:t>
            </a: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0A188CE5-2BB0-8C47-A9DD-A2AF4B4379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1"/>
          <a:stretch/>
        </p:blipFill>
        <p:spPr>
          <a:xfrm>
            <a:off x="3444175" y="0"/>
            <a:ext cx="5494020" cy="1173480"/>
          </a:xfrm>
          <a:prstGeom prst="rect">
            <a:avLst/>
          </a:prstGeom>
        </p:spPr>
      </p:pic>
      <p:pic>
        <p:nvPicPr>
          <p:cNvPr id="8" name="Audio Recording 11 Dec 2021 18:24:29" descr="Audio Recording 11 Dec 2021 18:24:29">
            <a:hlinkClick r:id="" action="ppaction://media"/>
            <a:extLst>
              <a:ext uri="{FF2B5EF4-FFF2-40B4-BE49-F238E27FC236}">
                <a16:creationId xmlns:a16="http://schemas.microsoft.com/office/drawing/2014/main" id="{77E88D16-B620-2543-808E-ED3B0253C5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39894" y="594078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18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-Year-Old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Male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w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ith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V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ision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L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oss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in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Both Eyes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9246" y="1609523"/>
            <a:ext cx="9944554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Subacute, painless vision loss </a:t>
            </a:r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in</a:t>
            </a:r>
            <a:r>
              <a:rPr lang="en-US" alt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right eye (OD), first noted 3 months prior to presentation</a:t>
            </a:r>
          </a:p>
          <a:p>
            <a:pPr>
              <a:lnSpc>
                <a:spcPct val="90000"/>
              </a:lnSpc>
            </a:pPr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Subacute, painless vision loss in left eye (OS), first noted 1 month prior to presentation</a:t>
            </a:r>
          </a:p>
          <a:p>
            <a:pPr>
              <a:lnSpc>
                <a:spcPct val="90000"/>
              </a:lnSpc>
            </a:pPr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Patient unsure if it kept progressing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Recording 11 Dec 2021 18:29:04" descr="Audio Recording 11 Dec 2021 18:29:04">
            <a:hlinkClick r:id="" action="ppaction://media"/>
            <a:extLst>
              <a:ext uri="{FF2B5EF4-FFF2-40B4-BE49-F238E27FC236}">
                <a16:creationId xmlns:a16="http://schemas.microsoft.com/office/drawing/2014/main" id="{5B59827D-4028-0746-B4AF-F08388E349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9086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853661" y="1434695"/>
            <a:ext cx="9727578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PMH: (-)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Denies tobacco, alcohol or drug abuse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Denies ocular or head injury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Denies family history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ROS: 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Diplopia (-)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Oscillopsia (-)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Vertigo (-)</a:t>
            </a:r>
          </a:p>
          <a:p>
            <a:pPr lvl="1"/>
            <a:endParaRPr lang="en-US" altLang="en-US" sz="28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en-US" sz="28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3200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373B0DD-03CC-AD48-91F9-944AD913E130}"/>
              </a:ext>
            </a:extLst>
          </p:cNvPr>
          <p:cNvSpPr txBox="1">
            <a:spLocks noChangeArrowheads="1"/>
          </p:cNvSpPr>
          <p:nvPr/>
        </p:nvSpPr>
        <p:spPr>
          <a:xfrm>
            <a:off x="261257" y="505858"/>
            <a:ext cx="11684000" cy="9288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18-Year-Old Male with Vision Loss in Both Eyes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EA61FF2-014B-124F-9FBE-6380630A0022}"/>
              </a:ext>
            </a:extLst>
          </p:cNvPr>
          <p:cNvSpPr txBox="1">
            <a:spLocks noChangeArrowheads="1"/>
          </p:cNvSpPr>
          <p:nvPr/>
        </p:nvSpPr>
        <p:spPr>
          <a:xfrm>
            <a:off x="4392571" y="4066142"/>
            <a:ext cx="9727578" cy="4571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Headache (-)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Fevers (-)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Weight Loss (-)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Sensory or motor abnormalities (-)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en-US" sz="28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endParaRPr lang="en-US" altLang="en-US" sz="3200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4" name="Audio Recording 11 Dec 2021 19:00:20" descr="Audio Recording 11 Dec 2021 19:00:20">
            <a:hlinkClick r:id="" action="ppaction://media"/>
            <a:extLst>
              <a:ext uri="{FF2B5EF4-FFF2-40B4-BE49-F238E27FC236}">
                <a16:creationId xmlns:a16="http://schemas.microsoft.com/office/drawing/2014/main" id="{F1669923-DC94-FE45-9E76-C76CA243E0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38339" y="58625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1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9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CB44B-2446-40C6-8494-588A1383A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123" y="359949"/>
            <a:ext cx="11646877" cy="13255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3B5B6F"/>
                </a:solidFill>
              </a:rPr>
              <a:t>Relevant Neuro-ophthalmic Examination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2F063-06FB-4242-AC6A-9C2EAD4A8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123" y="1685512"/>
            <a:ext cx="10811989" cy="382076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>
              <a:solidFill>
                <a:srgbClr val="3B5B6F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B5B6F"/>
                </a:solidFill>
              </a:rPr>
              <a:t>Best-corrected visual acuity:  Counting fingers at 2 feet OD, 20/150 OS</a:t>
            </a:r>
          </a:p>
          <a:p>
            <a:pPr marL="0" indent="0">
              <a:buNone/>
            </a:pPr>
            <a:endParaRPr lang="en-US" sz="2400" dirty="0">
              <a:solidFill>
                <a:srgbClr val="3B5B6F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B5B6F"/>
                </a:solidFill>
              </a:rPr>
              <a:t>Pupillary reactivity: isochoric in light and dark, reacted briskly to light, no relative afferent defect  </a:t>
            </a:r>
          </a:p>
          <a:p>
            <a:pPr marL="0" indent="0">
              <a:buNone/>
            </a:pPr>
            <a:endParaRPr lang="en-US" sz="2400" dirty="0">
              <a:solidFill>
                <a:srgbClr val="3B5B6F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B5B6F"/>
                </a:solidFill>
              </a:rPr>
              <a:t>Color vision - Ishihara plates: does not see control OD, + control 0/8 test plates OS</a:t>
            </a:r>
          </a:p>
          <a:p>
            <a:pPr marL="0" indent="0">
              <a:buNone/>
            </a:pPr>
            <a:endParaRPr lang="en-US" sz="2400" dirty="0">
              <a:solidFill>
                <a:srgbClr val="3B5B6F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3B5B6F"/>
                </a:solidFill>
              </a:rPr>
              <a:t>Optic Discs: to describe in next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8ED7B-50DA-274D-B11D-F0BA147D2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Audio Recording 11 Dec 2021 19:05:54" descr="Audio Recording 11 Dec 2021 19:05:54">
            <a:hlinkClick r:id="" action="ppaction://media"/>
            <a:extLst>
              <a:ext uri="{FF2B5EF4-FFF2-40B4-BE49-F238E27FC236}">
                <a16:creationId xmlns:a16="http://schemas.microsoft.com/office/drawing/2014/main" id="{FD19A048-83B0-2549-AA1F-B7DB77034A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26123" y="595994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023"/>
    </mc:Choice>
    <mc:Fallback xmlns="">
      <p:transition spd="slow" advTm="280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EBC3E1C-C12C-4712-B6E5-B422DDE7D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5907" y="92024"/>
            <a:ext cx="7416689" cy="13255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3B5B6F"/>
                </a:solidFill>
              </a:rPr>
              <a:t>Ophthalmoscopy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6E7DD46D-9868-A640-B54F-4E33408AE041}"/>
              </a:ext>
            </a:extLst>
          </p:cNvPr>
          <p:cNvSpPr txBox="1"/>
          <p:nvPr/>
        </p:nvSpPr>
        <p:spPr>
          <a:xfrm>
            <a:off x="3645959" y="6119719"/>
            <a:ext cx="8277073" cy="492443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omic Sans MS" panose="030F0702030302020204" pitchFamily="66" charset="0"/>
              </a:rPr>
              <a:t>What ophthalmic testing would you order now?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8A7289-8E45-784A-BA9A-21120A1E3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5</a:t>
            </a:fld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928"/>
            <a:ext cx="9127080" cy="4675517"/>
          </a:xfrm>
          <a:prstGeom prst="rect">
            <a:avLst/>
          </a:prstGeom>
        </p:spPr>
      </p:pic>
      <p:sp>
        <p:nvSpPr>
          <p:cNvPr id="9" name="TextBox 3">
            <a:extLst>
              <a:ext uri="{FF2B5EF4-FFF2-40B4-BE49-F238E27FC236}">
                <a16:creationId xmlns:a16="http://schemas.microsoft.com/office/drawing/2014/main" id="{3E853D3F-6E5E-A546-AA05-6118199B3E7E}"/>
              </a:ext>
            </a:extLst>
          </p:cNvPr>
          <p:cNvSpPr txBox="1"/>
          <p:nvPr/>
        </p:nvSpPr>
        <p:spPr>
          <a:xfrm>
            <a:off x="9481435" y="1128530"/>
            <a:ext cx="2482321" cy="129266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omic Sans MS" panose="030F0702030302020204" pitchFamily="66" charset="0"/>
              </a:rPr>
              <a:t>What abnormality do you see?</a:t>
            </a:r>
          </a:p>
        </p:txBody>
      </p:sp>
      <p:pic>
        <p:nvPicPr>
          <p:cNvPr id="5" name="Audio Recording 11 Dec 2021 19:21:21" descr="Audio Recording 11 Dec 2021 19:21:21">
            <a:hlinkClick r:id="" action="ppaction://media"/>
            <a:extLst>
              <a:ext uri="{FF2B5EF4-FFF2-40B4-BE49-F238E27FC236}">
                <a16:creationId xmlns:a16="http://schemas.microsoft.com/office/drawing/2014/main" id="{9E06E754-60E3-CE46-9965-46E3FEF04D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82200" y="412592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03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5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B900D2A-209F-B142-9224-DECACC41D4C1}"/>
              </a:ext>
            </a:extLst>
          </p:cNvPr>
          <p:cNvSpPr txBox="1">
            <a:spLocks/>
          </p:cNvSpPr>
          <p:nvPr/>
        </p:nvSpPr>
        <p:spPr>
          <a:xfrm>
            <a:off x="-163902" y="-328066"/>
            <a:ext cx="11593902" cy="16557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4000" dirty="0" err="1">
                <a:solidFill>
                  <a:srgbClr val="3B5B6F"/>
                </a:solidFill>
              </a:rPr>
              <a:t>Goldmann</a:t>
            </a:r>
            <a:r>
              <a:rPr lang="en-US" sz="4000" dirty="0">
                <a:solidFill>
                  <a:srgbClr val="3B5B6F"/>
                </a:solidFill>
              </a:rPr>
              <a:t> Visual Field Analysis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79016C-A2F1-8741-808A-F388E69E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48552" y="6463808"/>
            <a:ext cx="2743200" cy="365125"/>
          </a:xfrm>
        </p:spPr>
        <p:txBody>
          <a:bodyPr/>
          <a:lstStyle/>
          <a:p>
            <a:fld id="{7CC86733-290F-284F-A769-EF0A47507B7A}" type="slidenum">
              <a:rPr lang="en-US" smtClean="0"/>
              <a:t>6</a:t>
            </a:fld>
            <a:endParaRPr lang="en-US"/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13188C4F-E426-0040-B721-9EFB4AA13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73417"/>
            <a:ext cx="12192000" cy="5111166"/>
          </a:xfrm>
          <a:prstGeom prst="rect">
            <a:avLst/>
          </a:prstGeom>
        </p:spPr>
      </p:pic>
      <p:sp>
        <p:nvSpPr>
          <p:cNvPr id="6" name="TextBox 9">
            <a:extLst>
              <a:ext uri="{FF2B5EF4-FFF2-40B4-BE49-F238E27FC236}">
                <a16:creationId xmlns:a16="http://schemas.microsoft.com/office/drawing/2014/main" id="{157AD1F9-568A-8A42-BA7F-FE16AC80D75A}"/>
              </a:ext>
            </a:extLst>
          </p:cNvPr>
          <p:cNvSpPr txBox="1"/>
          <p:nvPr/>
        </p:nvSpPr>
        <p:spPr>
          <a:xfrm>
            <a:off x="2966044" y="5965448"/>
            <a:ext cx="6582508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omic Sans MS" panose="030F0702030302020204" pitchFamily="66" charset="0"/>
              </a:rPr>
              <a:t>What visual field abnormality do you see? </a:t>
            </a:r>
          </a:p>
        </p:txBody>
      </p:sp>
      <p:pic>
        <p:nvPicPr>
          <p:cNvPr id="4" name="Audio Recording 11 Dec 2021 19:23:22" descr="Audio Recording 11 Dec 2021 19:23:22">
            <a:hlinkClick r:id="" action="ppaction://media"/>
            <a:extLst>
              <a:ext uri="{FF2B5EF4-FFF2-40B4-BE49-F238E27FC236}">
                <a16:creationId xmlns:a16="http://schemas.microsoft.com/office/drawing/2014/main" id="{F1B3E74D-9210-FD4C-BFC0-4D9AF64EA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23600" y="596544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6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6348" y="0"/>
            <a:ext cx="10561983" cy="1325563"/>
          </a:xfrm>
        </p:spPr>
        <p:txBody>
          <a:bodyPr/>
          <a:lstStyle/>
          <a:p>
            <a:r>
              <a:rPr lang="es-ES_tradnl" dirty="0" err="1">
                <a:solidFill>
                  <a:srgbClr val="3B5B6F"/>
                </a:solidFill>
              </a:rPr>
              <a:t>Farnsworth-Munsell</a:t>
            </a:r>
            <a:r>
              <a:rPr lang="es-ES_tradnl" dirty="0">
                <a:solidFill>
                  <a:srgbClr val="3B5B6F"/>
                </a:solidFill>
              </a:rPr>
              <a:t> D15 color </a:t>
            </a:r>
            <a:r>
              <a:rPr lang="es-ES_tradnl" dirty="0" err="1">
                <a:solidFill>
                  <a:srgbClr val="3B5B6F"/>
                </a:solidFill>
              </a:rPr>
              <a:t>vision</a:t>
            </a:r>
            <a:r>
              <a:rPr lang="es-ES_tradnl" dirty="0">
                <a:solidFill>
                  <a:srgbClr val="3B5B6F"/>
                </a:solidFill>
              </a:rPr>
              <a:t> test</a:t>
            </a:r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6"/>
          <a:stretch/>
        </p:blipFill>
        <p:spPr>
          <a:xfrm>
            <a:off x="281354" y="1179442"/>
            <a:ext cx="11535508" cy="4729045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157AD1F9-568A-8A42-BA7F-FE16AC80D75A}"/>
              </a:ext>
            </a:extLst>
          </p:cNvPr>
          <p:cNvSpPr txBox="1"/>
          <p:nvPr/>
        </p:nvSpPr>
        <p:spPr>
          <a:xfrm>
            <a:off x="2878122" y="5965448"/>
            <a:ext cx="4841631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omic Sans MS" panose="030F0702030302020204" pitchFamily="66" charset="0"/>
              </a:rPr>
              <a:t>What color vision abnormality do you see?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DF3B0-DEB4-C743-AEE8-71F7B4395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7</a:t>
            </a:fld>
            <a:endParaRPr lang="en-US"/>
          </a:p>
        </p:txBody>
      </p:sp>
      <p:pic>
        <p:nvPicPr>
          <p:cNvPr id="6" name="Audio Recording 11 Dec 2021 19:24:22" descr="Audio Recording 11 Dec 2021 19:24:22">
            <a:hlinkClick r:id="" action="ppaction://media"/>
            <a:extLst>
              <a:ext uri="{FF2B5EF4-FFF2-40B4-BE49-F238E27FC236}">
                <a16:creationId xmlns:a16="http://schemas.microsoft.com/office/drawing/2014/main" id="{6999C291-284A-D44C-8E7F-9E1EE7CE2E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79200" y="600010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1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0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6348" y="0"/>
            <a:ext cx="10561983" cy="1325563"/>
          </a:xfrm>
        </p:spPr>
        <p:txBody>
          <a:bodyPr/>
          <a:lstStyle/>
          <a:p>
            <a:r>
              <a:rPr lang="es-ES_tradnl" dirty="0" err="1">
                <a:solidFill>
                  <a:srgbClr val="3B5B6F"/>
                </a:solidFill>
              </a:rPr>
              <a:t>Farnsworth-Munsell</a:t>
            </a:r>
            <a:r>
              <a:rPr lang="es-ES_tradnl" dirty="0">
                <a:solidFill>
                  <a:srgbClr val="3B5B6F"/>
                </a:solidFill>
              </a:rPr>
              <a:t> D15 color </a:t>
            </a:r>
            <a:r>
              <a:rPr lang="es-ES_tradnl" dirty="0" err="1">
                <a:solidFill>
                  <a:srgbClr val="3B5B6F"/>
                </a:solidFill>
              </a:rPr>
              <a:t>vision</a:t>
            </a:r>
            <a:r>
              <a:rPr lang="es-ES_tradnl" dirty="0">
                <a:solidFill>
                  <a:srgbClr val="3B5B6F"/>
                </a:solidFill>
              </a:rPr>
              <a:t> test</a:t>
            </a:r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6"/>
          <a:stretch/>
        </p:blipFill>
        <p:spPr>
          <a:xfrm>
            <a:off x="281354" y="1179442"/>
            <a:ext cx="11535508" cy="4729045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157AD1F9-568A-8A42-BA7F-FE16AC80D75A}"/>
              </a:ext>
            </a:extLst>
          </p:cNvPr>
          <p:cNvSpPr txBox="1"/>
          <p:nvPr/>
        </p:nvSpPr>
        <p:spPr>
          <a:xfrm>
            <a:off x="4786417" y="4919008"/>
            <a:ext cx="2977356" cy="193899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Comic Sans MS" panose="030F0702030302020204" pitchFamily="66" charset="0"/>
              </a:rPr>
              <a:t>Acquired dyschromatopsia.</a:t>
            </a:r>
          </a:p>
          <a:p>
            <a:r>
              <a:rPr lang="en-US" sz="2400" b="1" dirty="0">
                <a:latin typeface="Comic Sans MS" panose="030F0702030302020204" pitchFamily="66" charset="0"/>
              </a:rPr>
              <a:t>Not following single type of color defect axis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1DF3B0-DEB4-C743-AEE8-71F7B4395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8</a:t>
            </a:fld>
            <a:endParaRPr lang="en-US"/>
          </a:p>
        </p:txBody>
      </p:sp>
      <p:pic>
        <p:nvPicPr>
          <p:cNvPr id="6" name="Audio Recording 11 Dec 2021 22:05:48" descr="Audio Recording 11 Dec 2021 22:05:48">
            <a:hlinkClick r:id="" action="ppaction://media"/>
            <a:extLst>
              <a:ext uri="{FF2B5EF4-FFF2-40B4-BE49-F238E27FC236}">
                <a16:creationId xmlns:a16="http://schemas.microsoft.com/office/drawing/2014/main" id="{EFBE6111-0CFB-BF45-9368-A493DDBD64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58331" y="587730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302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7B5FEAF4-B855-E549-849A-17DCF6A51D58}"/>
              </a:ext>
            </a:extLst>
          </p:cNvPr>
          <p:cNvSpPr txBox="1">
            <a:spLocks/>
          </p:cNvSpPr>
          <p:nvPr/>
        </p:nvSpPr>
        <p:spPr>
          <a:xfrm>
            <a:off x="299049" y="-173209"/>
            <a:ext cx="11593902" cy="13380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4000" dirty="0">
                <a:solidFill>
                  <a:srgbClr val="3B5B6F"/>
                </a:solidFill>
              </a:rPr>
              <a:t>Optical Coherence Tomography</a:t>
            </a:r>
          </a:p>
        </p:txBody>
      </p:sp>
      <p:pic>
        <p:nvPicPr>
          <p:cNvPr id="11" name="Marcador de contenido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46" y="790833"/>
            <a:ext cx="6079524" cy="4992130"/>
          </a:xfrm>
          <a:prstGeom prst="rect">
            <a:avLst/>
          </a:prstGeom>
        </p:spPr>
      </p:pic>
      <p:pic>
        <p:nvPicPr>
          <p:cNvPr id="12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8572" y="790833"/>
            <a:ext cx="5514379" cy="4992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Conector recto de flecha 2"/>
          <p:cNvCxnSpPr/>
          <p:nvPr/>
        </p:nvCxnSpPr>
        <p:spPr>
          <a:xfrm>
            <a:off x="1709531" y="4432852"/>
            <a:ext cx="278296" cy="1789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6D58C9A-A992-324A-8682-5BEA066CB83A}"/>
              </a:ext>
            </a:extLst>
          </p:cNvPr>
          <p:cNvSpPr/>
          <p:nvPr/>
        </p:nvSpPr>
        <p:spPr>
          <a:xfrm>
            <a:off x="2959329" y="1181499"/>
            <a:ext cx="1529542" cy="3314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708799-64B0-9449-8A25-2325C7FAA68A}"/>
              </a:ext>
            </a:extLst>
          </p:cNvPr>
          <p:cNvSpPr/>
          <p:nvPr/>
        </p:nvSpPr>
        <p:spPr>
          <a:xfrm>
            <a:off x="9479278" y="3744590"/>
            <a:ext cx="861755" cy="54477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4" name="Audio Recording 11 Dec 2021 22:24:36" descr="Audio Recording 11 Dec 2021 22:24:36">
            <a:hlinkClick r:id="" action="ppaction://media"/>
            <a:extLst>
              <a:ext uri="{FF2B5EF4-FFF2-40B4-BE49-F238E27FC236}">
                <a16:creationId xmlns:a16="http://schemas.microsoft.com/office/drawing/2014/main" id="{FE6AD4CF-3DD5-2647-96DD-084D6B7D7C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61855" y="57829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12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71"/>
    </mc:Choice>
    <mc:Fallback xmlns="">
      <p:transition spd="slow" advTm="20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98" y="0"/>
            <a:ext cx="11684000" cy="139147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Neuro-Ophthalmic Differential Diagnosis</a:t>
            </a:r>
            <a:b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rgbClr val="3B5B6F"/>
                </a:solidFill>
                <a:cs typeface="Arial" panose="020B0604020202020204" pitchFamily="34" charset="0"/>
              </a:rPr>
              <a:t>Retrobulbar p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ainless, subacute, bilateral</a:t>
            </a:r>
            <a:r>
              <a:rPr lang="en-US" sz="2200" dirty="0">
                <a:solidFill>
                  <a:srgbClr val="3B5B6F"/>
                </a:solidFill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loss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0098" y="1749287"/>
            <a:ext cx="12101902" cy="4711498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r>
              <a:rPr lang="en-US" sz="2200" dirty="0">
                <a:solidFill>
                  <a:srgbClr val="3B5B6F"/>
                </a:solidFill>
              </a:rPr>
              <a:t>Inflammatory etiology (demyelinating, autoimmune, infectious)</a:t>
            </a:r>
          </a:p>
          <a:p>
            <a:endParaRPr lang="en-US" sz="22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Compressive / infiltrative etiology</a:t>
            </a:r>
          </a:p>
          <a:p>
            <a:pPr marL="0" indent="0">
              <a:buNone/>
            </a:pPr>
            <a:endParaRPr lang="en-US" sz="18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Toxic / nutritional optic neuropathy</a:t>
            </a:r>
          </a:p>
          <a:p>
            <a:pPr marL="0" indent="0">
              <a:buNone/>
            </a:pPr>
            <a:endParaRPr lang="en-US" sz="22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Hereditary optic nerve disorders </a:t>
            </a:r>
          </a:p>
          <a:p>
            <a:endParaRPr lang="en-US" sz="22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Retinopathy</a:t>
            </a:r>
          </a:p>
          <a:p>
            <a:endParaRPr lang="en-US" sz="1800" dirty="0">
              <a:solidFill>
                <a:srgbClr val="3B5B6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05056A-32C8-E440-8777-DFE8C76C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10</a:t>
            </a:fld>
            <a:endParaRPr lang="en-US"/>
          </a:p>
        </p:txBody>
      </p:sp>
      <p:pic>
        <p:nvPicPr>
          <p:cNvPr id="3" name="Audio Recording 11 Dec 2021 22:47:24" descr="Audio Recording 11 Dec 2021 22:47:24">
            <a:hlinkClick r:id="" action="ppaction://media"/>
            <a:extLst>
              <a:ext uri="{FF2B5EF4-FFF2-40B4-BE49-F238E27FC236}">
                <a16:creationId xmlns:a16="http://schemas.microsoft.com/office/drawing/2014/main" id="{E06059C0-FC39-2E4C-B3BE-324382FFA7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50309" y="59499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6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9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1684000" cy="139147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Neuro-Ophthalmic Differential Diagnosis</a:t>
            </a:r>
            <a:b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Painless, subacute, bilateral, central vision loss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" y="1391478"/>
            <a:ext cx="12192000" cy="4711498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r>
              <a:rPr lang="en-US" sz="2200" dirty="0"/>
              <a:t>Demyelinating Optic Neuritis</a:t>
            </a:r>
          </a:p>
          <a:p>
            <a:pPr marL="628650" lvl="1" indent="-171450"/>
            <a:r>
              <a:rPr lang="en-US" sz="1800" dirty="0"/>
              <a:t>Typically younger females, unilateral, </a:t>
            </a:r>
            <a:r>
              <a:rPr lang="en-US" sz="1800" b="1" dirty="0"/>
              <a:t>painful</a:t>
            </a:r>
            <a:r>
              <a:rPr lang="en-US" sz="1800" dirty="0"/>
              <a:t>.</a:t>
            </a:r>
          </a:p>
          <a:p>
            <a:pPr marL="628650" lvl="1" indent="-171450"/>
            <a:r>
              <a:rPr lang="en-US" sz="1800" dirty="0"/>
              <a:t>Optic disc: normal optic disc in 2/3 (</a:t>
            </a:r>
            <a:r>
              <a:rPr lang="en-US" sz="1800" dirty="0" err="1"/>
              <a:t>retrobulbar</a:t>
            </a:r>
            <a:r>
              <a:rPr lang="en-US" sz="1800" dirty="0"/>
              <a:t>)</a:t>
            </a:r>
          </a:p>
          <a:p>
            <a:pPr marL="628650" lvl="1" indent="-171450"/>
            <a:r>
              <a:rPr lang="en-US" sz="1800" dirty="0"/>
              <a:t>Associated in most cases with multiple sclerosis </a:t>
            </a:r>
          </a:p>
          <a:p>
            <a:pPr marL="457200" lvl="1" indent="0">
              <a:buNone/>
            </a:pPr>
            <a:endParaRPr lang="en-US" sz="1800" dirty="0"/>
          </a:p>
          <a:p>
            <a:pPr marL="457200" lvl="1" indent="0">
              <a:buNone/>
            </a:pPr>
            <a:r>
              <a:rPr lang="en-US" sz="1800" dirty="0"/>
              <a:t>Other etiologies:</a:t>
            </a:r>
          </a:p>
          <a:p>
            <a:pPr marL="457200" lvl="1" indent="0">
              <a:buNone/>
            </a:pPr>
            <a:endParaRPr lang="en-US" sz="1800" dirty="0"/>
          </a:p>
          <a:p>
            <a:pPr marL="628650" lvl="1" indent="-171450"/>
            <a:r>
              <a:rPr lang="en-US" sz="1800" dirty="0"/>
              <a:t>Neuromyelitis Optica Spectrum Disorders, may be bilateral, some associated with transverse myelitis or area postrema syndrome, affects chiasm</a:t>
            </a:r>
          </a:p>
          <a:p>
            <a:pPr marL="628650" lvl="1" indent="-171450"/>
            <a:endParaRPr lang="en-US" sz="1800" dirty="0"/>
          </a:p>
          <a:p>
            <a:pPr marL="628650" lvl="1" indent="-171450"/>
            <a:r>
              <a:rPr lang="en-US" sz="1800" dirty="0"/>
              <a:t>Anti-MOG (myelin oligodendrocyte glycoprotein), may be bilateral, often prominent disc edema</a:t>
            </a:r>
            <a:endParaRPr lang="en-US" sz="2200" dirty="0"/>
          </a:p>
          <a:p>
            <a:endParaRPr lang="en-US" sz="2200" dirty="0"/>
          </a:p>
          <a:p>
            <a:r>
              <a:rPr lang="en-US" sz="2400" dirty="0"/>
              <a:t>Autoimmune / infectious optic neuropathy</a:t>
            </a:r>
            <a:endParaRPr lang="en-US" sz="1800" dirty="0"/>
          </a:p>
          <a:p>
            <a:pPr lvl="1"/>
            <a:r>
              <a:rPr lang="en-US" sz="1800" dirty="0"/>
              <a:t>History of systemic autoimmune disease, sexually transmitted infections, recent travel</a:t>
            </a:r>
          </a:p>
          <a:p>
            <a:pPr lvl="1"/>
            <a:r>
              <a:rPr lang="en-US" sz="1800" dirty="0"/>
              <a:t>Positive systemic review of symptoms</a:t>
            </a:r>
          </a:p>
          <a:p>
            <a:pPr lvl="1"/>
            <a:r>
              <a:rPr lang="en-US" sz="1800" dirty="0"/>
              <a:t>Frequently associated with intraocular inflammation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EB9AA9-6D6C-1043-8FC1-5B90A9C6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11</a:t>
            </a:fld>
            <a:endParaRPr lang="en-US"/>
          </a:p>
        </p:txBody>
      </p:sp>
      <p:pic>
        <p:nvPicPr>
          <p:cNvPr id="4" name="Audio Recording 12 Dec 2021 21:43:40" descr="Audio Recording 12 Dec 2021 21:43:40">
            <a:hlinkClick r:id="" action="ppaction://media"/>
            <a:extLst>
              <a:ext uri="{FF2B5EF4-FFF2-40B4-BE49-F238E27FC236}">
                <a16:creationId xmlns:a16="http://schemas.microsoft.com/office/drawing/2014/main" id="{F8F181FD-FDDB-E942-B921-1A138DEFAC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42750" y="59086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1684000" cy="139147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Neuro-Ophthalmic Differential Diagnosis</a:t>
            </a:r>
            <a:b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Painless, subacute, bilateral, central vision loss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7EB9AA9-6D6C-1043-8FC1-5B90A9C6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12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86FB95-AF27-F041-89F9-9038B783F1FC}"/>
              </a:ext>
            </a:extLst>
          </p:cNvPr>
          <p:cNvSpPr txBox="1">
            <a:spLocks/>
          </p:cNvSpPr>
          <p:nvPr/>
        </p:nvSpPr>
        <p:spPr>
          <a:xfrm>
            <a:off x="236451" y="1500808"/>
            <a:ext cx="11955549" cy="3856383"/>
          </a:xfrm>
          <a:prstGeom prst="rect">
            <a:avLst/>
          </a:prstGeom>
        </p:spPr>
        <p:txBody>
          <a:bodyPr vert="horz" lIns="91440" tIns="45720" rIns="91440" bIns="45720" numCol="2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Compressive / infiltrative  optic neuropathy</a:t>
            </a:r>
          </a:p>
          <a:p>
            <a:pPr marL="628650" lvl="1" indent="-171450"/>
            <a:r>
              <a:rPr lang="en-US" sz="1800" dirty="0"/>
              <a:t>Field defect according to location of compression</a:t>
            </a:r>
          </a:p>
          <a:p>
            <a:pPr marL="628650" lvl="1" indent="-171450"/>
            <a:r>
              <a:rPr lang="en-US" sz="1800" dirty="0"/>
              <a:t>Indolent progressive vision loss</a:t>
            </a:r>
          </a:p>
          <a:p>
            <a:pPr marL="628650" lvl="1" indent="-171450"/>
            <a:r>
              <a:rPr lang="en-US" sz="1800" dirty="0"/>
              <a:t>History of known malignancy</a:t>
            </a:r>
            <a:endParaRPr lang="en-US" sz="2200" dirty="0"/>
          </a:p>
          <a:p>
            <a:pPr marL="628650" lvl="1" indent="-171450"/>
            <a:r>
              <a:rPr lang="en-US" sz="1800" dirty="0"/>
              <a:t>Neuroimaging will show mass lesion with optic nerve/chiasm displacement or enlargement</a:t>
            </a:r>
          </a:p>
          <a:p>
            <a:pPr marL="628650" lvl="1" indent="-171450"/>
            <a:endParaRPr lang="en-US" sz="1800" dirty="0"/>
          </a:p>
          <a:p>
            <a:pPr marL="628650" lvl="1" indent="-171450"/>
            <a:endParaRPr lang="en-US" sz="1800" dirty="0"/>
          </a:p>
          <a:p>
            <a:pPr marL="628650" lvl="1" indent="-171450"/>
            <a:endParaRPr lang="en-US" sz="1800" dirty="0"/>
          </a:p>
          <a:p>
            <a:pPr marL="457200" lvl="1" indent="0">
              <a:buNone/>
            </a:pPr>
            <a:endParaRPr lang="en-US" sz="1800" dirty="0"/>
          </a:p>
          <a:p>
            <a:pPr marL="628650" lvl="1" indent="-171450"/>
            <a:endParaRPr lang="en-US" sz="1800" dirty="0"/>
          </a:p>
          <a:p>
            <a:pPr marL="628650" lvl="1" indent="-171450"/>
            <a:endParaRPr lang="en-US" sz="1800" dirty="0"/>
          </a:p>
          <a:p>
            <a:pPr marL="171450" indent="-171450"/>
            <a:r>
              <a:rPr lang="en-US" sz="2200" dirty="0"/>
              <a:t>Toxic / nutritional optic neuropathy</a:t>
            </a:r>
          </a:p>
          <a:p>
            <a:pPr marL="628650" lvl="1" indent="-171450"/>
            <a:r>
              <a:rPr lang="en-US" sz="1800" dirty="0"/>
              <a:t>Symmetric, painless, progressive vision loss</a:t>
            </a:r>
          </a:p>
          <a:p>
            <a:pPr marL="628650" lvl="1" indent="-171450"/>
            <a:r>
              <a:rPr lang="en-US" sz="1800" dirty="0"/>
              <a:t>Systemic medication use</a:t>
            </a:r>
          </a:p>
          <a:p>
            <a:pPr marL="628650" lvl="1" indent="-171450"/>
            <a:r>
              <a:rPr lang="en-US" sz="1800" dirty="0"/>
              <a:t>History of recreational drug abuse</a:t>
            </a:r>
          </a:p>
          <a:p>
            <a:pPr marL="628650" lvl="1" indent="-171450"/>
            <a:r>
              <a:rPr lang="en-US" sz="1800" dirty="0"/>
              <a:t>History of occupational exposure</a:t>
            </a:r>
          </a:p>
          <a:p>
            <a:pPr marL="628650" lvl="1" indent="-171450"/>
            <a:r>
              <a:rPr lang="en-US" sz="1800" dirty="0"/>
              <a:t>Gastrointestinal malabsorption risk factors: surgery, dietary habits</a:t>
            </a:r>
          </a:p>
          <a:p>
            <a:pPr marL="457200" lvl="1" indent="0">
              <a:buNone/>
            </a:pPr>
            <a:endParaRPr lang="en-US" sz="1400" dirty="0"/>
          </a:p>
        </p:txBody>
      </p:sp>
      <p:pic>
        <p:nvPicPr>
          <p:cNvPr id="3" name="Audio Recording 12 Dec 2021 21:54:20" descr="Audio Recording 12 Dec 2021 21:54:20">
            <a:hlinkClick r:id="" action="ppaction://media"/>
            <a:extLst>
              <a:ext uri="{FF2B5EF4-FFF2-40B4-BE49-F238E27FC236}">
                <a16:creationId xmlns:a16="http://schemas.microsoft.com/office/drawing/2014/main" id="{7FE27AD4-ACA0-7743-9F27-93AF1549AE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7600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09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1684000" cy="139147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Neuro-Ophthalmic Differential Diagnosis</a:t>
            </a:r>
            <a:b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Painless, subacute, bilateral, central vision loss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0098" y="1749287"/>
            <a:ext cx="12101902" cy="4711498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r>
              <a:rPr lang="en-US" sz="2200" dirty="0" err="1"/>
              <a:t>Leber's</a:t>
            </a:r>
            <a:r>
              <a:rPr lang="en-US" sz="2200" dirty="0"/>
              <a:t> Hereditary Optic Neuropathy (LHON)</a:t>
            </a:r>
          </a:p>
          <a:p>
            <a:pPr lvl="1"/>
            <a:r>
              <a:rPr lang="en-US" sz="1800" dirty="0"/>
              <a:t>Defect in mitochondrial NADH-ubiquinone </a:t>
            </a:r>
            <a:r>
              <a:rPr lang="en-US" sz="1800" dirty="0" err="1"/>
              <a:t>oxi</a:t>
            </a:r>
            <a:r>
              <a:rPr lang="en-US" sz="1800" dirty="0"/>
              <a:t>-reductase chains</a:t>
            </a:r>
          </a:p>
          <a:p>
            <a:pPr lvl="1"/>
            <a:r>
              <a:rPr lang="en-US" sz="1800" dirty="0"/>
              <a:t>Increased reactive oxygen species</a:t>
            </a:r>
          </a:p>
          <a:p>
            <a:pPr lvl="1"/>
            <a:r>
              <a:rPr lang="en-US" sz="1800" dirty="0"/>
              <a:t>Typically young males</a:t>
            </a:r>
          </a:p>
          <a:p>
            <a:pPr lvl="1"/>
            <a:r>
              <a:rPr lang="en-US" sz="1800" dirty="0"/>
              <a:t>Painless subacute sequential involvement</a:t>
            </a:r>
          </a:p>
          <a:p>
            <a:pPr lvl="1"/>
            <a:r>
              <a:rPr lang="en-US" sz="1800" dirty="0" err="1"/>
              <a:t>Maculo</a:t>
            </a:r>
            <a:r>
              <a:rPr lang="en-US" sz="1800" dirty="0"/>
              <a:t>-papillary bundle most susceptible to injury</a:t>
            </a:r>
          </a:p>
          <a:p>
            <a:pPr lvl="1"/>
            <a:r>
              <a:rPr lang="en-US" sz="1800" dirty="0"/>
              <a:t>Optic disc: normal or pseudo-edema early, temporal pallor later. May show peripapillary telangiectatic vessels</a:t>
            </a:r>
          </a:p>
          <a:p>
            <a:pPr lvl="1"/>
            <a:endParaRPr lang="en-US" sz="1800" dirty="0"/>
          </a:p>
          <a:p>
            <a:pPr marL="0" indent="0">
              <a:buNone/>
            </a:pPr>
            <a:endParaRPr lang="en-US" sz="2200" dirty="0"/>
          </a:p>
          <a:p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Autosomal Dominant Optic Atrophy</a:t>
            </a:r>
          </a:p>
          <a:p>
            <a:pPr lvl="1"/>
            <a:r>
              <a:rPr lang="en-US" sz="1800" dirty="0"/>
              <a:t>Most common inherited optic neuropathy</a:t>
            </a:r>
          </a:p>
          <a:p>
            <a:pPr lvl="1"/>
            <a:r>
              <a:rPr lang="en-US" sz="1800" i="1" dirty="0"/>
              <a:t>OPA1</a:t>
            </a:r>
            <a:r>
              <a:rPr lang="en-US" sz="1800" dirty="0"/>
              <a:t> gene (chromosome 3):  a dynamin-related GTPase, which is essential for mitochondrial inner membrane fusion and maintenance of mitochondrial cristae network</a:t>
            </a:r>
          </a:p>
          <a:p>
            <a:pPr lvl="1"/>
            <a:r>
              <a:rPr lang="en-US" sz="1800" dirty="0"/>
              <a:t>Indolent progression over years</a:t>
            </a:r>
          </a:p>
          <a:p>
            <a:pPr lvl="1"/>
            <a:r>
              <a:rPr lang="en-US" sz="1800" dirty="0"/>
              <a:t>Optic disc: temporal or diffuse pallor.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05056A-32C8-E440-8777-DFE8C76C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13</a:t>
            </a:fld>
            <a:endParaRPr lang="en-US"/>
          </a:p>
        </p:txBody>
      </p:sp>
      <p:pic>
        <p:nvPicPr>
          <p:cNvPr id="5" name="Audio Recording 12 Dec 2021 22:34:11" descr="Audio Recording 12 Dec 2021 22:34:11">
            <a:hlinkClick r:id="" action="ppaction://media"/>
            <a:extLst>
              <a:ext uri="{FF2B5EF4-FFF2-40B4-BE49-F238E27FC236}">
                <a16:creationId xmlns:a16="http://schemas.microsoft.com/office/drawing/2014/main" id="{D6BCB5AF-87DF-9846-9405-8897C3B715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7600" y="59086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1684000" cy="139147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Neuro-Ophthalmic Differential Diagnosis</a:t>
            </a:r>
            <a:b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Painless, subacute, bilateral, central vision loss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0098" y="1749287"/>
            <a:ext cx="12101902" cy="4711498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r>
              <a:rPr lang="en-US" sz="2200" dirty="0"/>
              <a:t>Retinopathy</a:t>
            </a:r>
          </a:p>
          <a:p>
            <a:pPr lvl="1"/>
            <a:r>
              <a:rPr lang="en-US" sz="1800" dirty="0"/>
              <a:t>Hereditary cone dystrophy / paraneoplastic autoimmune retinopathy</a:t>
            </a:r>
          </a:p>
          <a:p>
            <a:pPr lvl="1"/>
            <a:r>
              <a:rPr lang="en-US" sz="1800" dirty="0"/>
              <a:t>May have positive family history or history of malignancy</a:t>
            </a:r>
          </a:p>
          <a:p>
            <a:pPr lvl="1"/>
            <a:r>
              <a:rPr lang="en-US" sz="1800" dirty="0"/>
              <a:t>Slow progression over months – years</a:t>
            </a:r>
          </a:p>
          <a:p>
            <a:pPr lvl="1"/>
            <a:r>
              <a:rPr lang="en-US" sz="1800" dirty="0"/>
              <a:t>May describe more prominent night or day symptoms</a:t>
            </a:r>
          </a:p>
          <a:p>
            <a:pPr lvl="1"/>
            <a:r>
              <a:rPr lang="en-US" sz="1800" dirty="0"/>
              <a:t>Few findings initially: arteriolar narrowing, optic disc pallor</a:t>
            </a:r>
          </a:p>
          <a:p>
            <a:pPr lvl="1"/>
            <a:r>
              <a:rPr lang="en-US" sz="1800" dirty="0"/>
              <a:t>Full-field or multifocal electroretinogram will be abnormal</a:t>
            </a:r>
          </a:p>
          <a:p>
            <a:pPr lvl="1"/>
            <a:endParaRPr lang="en-US" sz="1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05056A-32C8-E440-8777-DFE8C76C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14</a:t>
            </a:fld>
            <a:endParaRPr lang="en-US"/>
          </a:p>
        </p:txBody>
      </p:sp>
      <p:pic>
        <p:nvPicPr>
          <p:cNvPr id="3" name="Audio Recording 12 Dec 2021 22:38:14" descr="Audio Recording 12 Dec 2021 22:38:14">
            <a:hlinkClick r:id="" action="ppaction://media"/>
            <a:extLst>
              <a:ext uri="{FF2B5EF4-FFF2-40B4-BE49-F238E27FC236}">
                <a16:creationId xmlns:a16="http://schemas.microsoft.com/office/drawing/2014/main" id="{B2BA8B08-C8B8-CB4E-A3F4-6FFF4147AD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77600" y="59086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12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90098" y="0"/>
            <a:ext cx="11684000" cy="139147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Neuro-Ophthalmic Differential Diagnosis</a:t>
            </a:r>
            <a:b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rgbClr val="3B5B6F"/>
                </a:solidFill>
                <a:cs typeface="Arial" panose="020B0604020202020204" pitchFamily="34" charset="0"/>
              </a:rPr>
              <a:t>Retrobulbar p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ainless, subacute, bilateral</a:t>
            </a:r>
            <a:r>
              <a:rPr lang="en-US" sz="2200" dirty="0">
                <a:solidFill>
                  <a:srgbClr val="3B5B6F"/>
                </a:solidFill>
                <a:cs typeface="Arial" panose="020B0604020202020204" pitchFamily="34" charset="0"/>
              </a:rPr>
              <a:t> </a:t>
            </a:r>
            <a:r>
              <a:rPr lang="en-US" sz="22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 loss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0098" y="1749287"/>
            <a:ext cx="12101902" cy="4711498"/>
          </a:xfrm>
        </p:spPr>
        <p:txBody>
          <a:bodyPr vert="horz" lIns="91440" tIns="45720" rIns="91440" bIns="45720" numCol="2" rtlCol="0" anchor="t">
            <a:normAutofit/>
          </a:bodyPr>
          <a:lstStyle/>
          <a:p>
            <a:r>
              <a:rPr lang="en-US" sz="2200" dirty="0">
                <a:solidFill>
                  <a:srgbClr val="3B5B6F"/>
                </a:solidFill>
              </a:rPr>
              <a:t>Compressive / infiltrative etiology</a:t>
            </a:r>
          </a:p>
          <a:p>
            <a:endParaRPr lang="en-US" sz="22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Inflammatory etiology (demyelinating, autoimmune, infectious)</a:t>
            </a:r>
          </a:p>
          <a:p>
            <a:endParaRPr lang="en-US" sz="18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Toxic / nutritional optic neuropathy</a:t>
            </a:r>
          </a:p>
          <a:p>
            <a:pPr marL="0" indent="0">
              <a:buNone/>
            </a:pPr>
            <a:endParaRPr lang="en-US" sz="22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Hereditary optic nerve disorders </a:t>
            </a:r>
          </a:p>
          <a:p>
            <a:endParaRPr lang="en-US" sz="2200" dirty="0">
              <a:solidFill>
                <a:srgbClr val="3B5B6F"/>
              </a:solidFill>
            </a:endParaRPr>
          </a:p>
          <a:p>
            <a:r>
              <a:rPr lang="en-US" sz="2200" dirty="0">
                <a:solidFill>
                  <a:srgbClr val="3B5B6F"/>
                </a:solidFill>
              </a:rPr>
              <a:t>Retinopathy</a:t>
            </a:r>
          </a:p>
          <a:p>
            <a:endParaRPr lang="en-US" sz="1800" dirty="0">
              <a:solidFill>
                <a:srgbClr val="3B5B6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05056A-32C8-E440-8777-DFE8C76C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15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0A56D6-2920-E045-9351-54E230148514}"/>
              </a:ext>
            </a:extLst>
          </p:cNvPr>
          <p:cNvSpPr txBox="1"/>
          <p:nvPr/>
        </p:nvSpPr>
        <p:spPr>
          <a:xfrm>
            <a:off x="5614987" y="2713991"/>
            <a:ext cx="5991225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prstClr val="black"/>
                </a:solidFill>
                <a:latin typeface="Comic Sans MS" panose="030F0702030302020204" pitchFamily="66" charset="0"/>
              </a:rPr>
              <a:t>Can you eliminate any differential diagnosis at this point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38D1C6-5101-0E44-AFCB-8C1E00B44B6C}"/>
              </a:ext>
            </a:extLst>
          </p:cNvPr>
          <p:cNvSpPr txBox="1"/>
          <p:nvPr/>
        </p:nvSpPr>
        <p:spPr>
          <a:xfrm>
            <a:off x="5614986" y="4587388"/>
            <a:ext cx="5991225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prstClr val="black"/>
                </a:solidFill>
                <a:latin typeface="Comic Sans MS" panose="030F0702030302020204" pitchFamily="66" charset="0"/>
              </a:rPr>
              <a:t>What additional tests would you order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</a:t>
            </a:r>
          </a:p>
        </p:txBody>
      </p:sp>
      <p:pic>
        <p:nvPicPr>
          <p:cNvPr id="3" name="Audio Recording 15 Dec 2021 20:10:40" descr="Audio Recording 15 Dec 2021 20:10:40">
            <a:hlinkClick r:id="" action="ppaction://media"/>
            <a:extLst>
              <a:ext uri="{FF2B5EF4-FFF2-40B4-BE49-F238E27FC236}">
                <a16:creationId xmlns:a16="http://schemas.microsoft.com/office/drawing/2014/main" id="{30D25C44-0C2B-E74B-9C7A-0F03C98FB5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61298" y="59499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86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44081" y="2606842"/>
            <a:ext cx="11513388" cy="2203697"/>
          </a:xfrm>
        </p:spPr>
        <p:txBody>
          <a:bodyPr numCol="2">
            <a:normAutofit lnSpcReduction="10000"/>
          </a:bodyPr>
          <a:lstStyle/>
          <a:p>
            <a:r>
              <a:rPr lang="en-US" sz="2400" dirty="0"/>
              <a:t>CBC – within normal limits</a:t>
            </a:r>
          </a:p>
          <a:p>
            <a:r>
              <a:rPr lang="en-US" sz="2400" dirty="0"/>
              <a:t>PPD – within normal limits</a:t>
            </a:r>
          </a:p>
          <a:p>
            <a:r>
              <a:rPr lang="en-US" sz="2400" dirty="0"/>
              <a:t>FTA-Ab – non-reactive</a:t>
            </a:r>
          </a:p>
          <a:p>
            <a:r>
              <a:rPr lang="en-US" sz="2400" dirty="0"/>
              <a:t>VDRL – non-reactive</a:t>
            </a:r>
          </a:p>
          <a:p>
            <a:r>
              <a:rPr lang="en-US" sz="2400" dirty="0"/>
              <a:t>ESG – 8 mm/h </a:t>
            </a:r>
          </a:p>
          <a:p>
            <a:r>
              <a:rPr lang="en-US" sz="2400" dirty="0"/>
              <a:t>RCP: Negative</a:t>
            </a:r>
          </a:p>
          <a:p>
            <a:r>
              <a:rPr lang="en-US" sz="2400" dirty="0"/>
              <a:t>Glucose: 103 mg/dl</a:t>
            </a:r>
          </a:p>
          <a:p>
            <a:r>
              <a:rPr lang="en-US" sz="2400" dirty="0"/>
              <a:t>Cholesterol: 158 mg/dl</a:t>
            </a:r>
          </a:p>
          <a:p>
            <a:r>
              <a:rPr lang="en-US" sz="2400" dirty="0"/>
              <a:t>Triglycerides: 78 mg/dl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C21FC6D-6648-2E49-862F-7935D29742BB}"/>
              </a:ext>
            </a:extLst>
          </p:cNvPr>
          <p:cNvSpPr txBox="1">
            <a:spLocks/>
          </p:cNvSpPr>
          <p:nvPr/>
        </p:nvSpPr>
        <p:spPr>
          <a:xfrm>
            <a:off x="-191782" y="-131554"/>
            <a:ext cx="11593902" cy="17444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Laboratory Tests Results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FA2B7AE7-D402-EB4C-80B9-E3E2302A03A3}"/>
              </a:ext>
            </a:extLst>
          </p:cNvPr>
          <p:cNvSpPr txBox="1">
            <a:spLocks/>
          </p:cNvSpPr>
          <p:nvPr/>
        </p:nvSpPr>
        <p:spPr>
          <a:xfrm>
            <a:off x="8658920" y="635062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16</a:t>
            </a:r>
            <a:endParaRPr lang="en-US" dirty="0"/>
          </a:p>
        </p:txBody>
      </p:sp>
      <p:pic>
        <p:nvPicPr>
          <p:cNvPr id="2" name="Audio Recording 15 Dec 2021 20:16:18" descr="Audio Recording 15 Dec 2021 20:16:18">
            <a:hlinkClick r:id="" action="ppaction://media"/>
            <a:extLst>
              <a:ext uri="{FF2B5EF4-FFF2-40B4-BE49-F238E27FC236}">
                <a16:creationId xmlns:a16="http://schemas.microsoft.com/office/drawing/2014/main" id="{BAA6A33E-9810-F546-B16B-4B8786F4D0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1823" y="594422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9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01"/>
    </mc:Choice>
    <mc:Fallback xmlns="">
      <p:transition spd="slow" advTm="364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EBC3E1C-C12C-4712-B6E5-B422DDE7D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5427" y="424319"/>
            <a:ext cx="5831936" cy="647307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3B5B6F"/>
                </a:solidFill>
              </a:rPr>
              <a:t>T2 Coronal and Axial MRI 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157AD1F9-568A-8A42-BA7F-FE16AC80D75A}"/>
              </a:ext>
            </a:extLst>
          </p:cNvPr>
          <p:cNvSpPr txBox="1"/>
          <p:nvPr/>
        </p:nvSpPr>
        <p:spPr>
          <a:xfrm>
            <a:off x="7022963" y="2243192"/>
            <a:ext cx="5059675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omic Sans MS" panose="030F0702030302020204" pitchFamily="66" charset="0"/>
              </a:rPr>
              <a:t>What abnormalities should you look for on MRI?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2B7AE7-D402-EB4C-80B9-E3E2302A0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85010" y="6402704"/>
            <a:ext cx="2743200" cy="365125"/>
          </a:xfrm>
        </p:spPr>
        <p:txBody>
          <a:bodyPr/>
          <a:lstStyle/>
          <a:p>
            <a:fld id="{7CC86733-290F-284F-A769-EF0A47507B7A}" type="slidenum">
              <a:rPr lang="en-US" smtClean="0"/>
              <a:t>17</a:t>
            </a:fld>
            <a:endParaRPr lang="en-US" dirty="0"/>
          </a:p>
        </p:txBody>
      </p:sp>
      <p:pic>
        <p:nvPicPr>
          <p:cNvPr id="9" name="Picture 8" descr="A close-up of the brain&#10;&#10;Description automatically generated with low confidence">
            <a:extLst>
              <a:ext uri="{FF2B5EF4-FFF2-40B4-BE49-F238E27FC236}">
                <a16:creationId xmlns:a16="http://schemas.microsoft.com/office/drawing/2014/main" id="{EE8B2999-C529-454F-AF10-BB7DD5A9CB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39" t="6357" r="7775" b="5220"/>
          <a:stretch/>
        </p:blipFill>
        <p:spPr>
          <a:xfrm>
            <a:off x="3718161" y="52299"/>
            <a:ext cx="2712488" cy="3266325"/>
          </a:xfrm>
          <a:prstGeom prst="rect">
            <a:avLst/>
          </a:prstGeom>
        </p:spPr>
      </p:pic>
      <p:pic>
        <p:nvPicPr>
          <p:cNvPr id="13" name="Picture 12" descr="A close-up of a human brain&#10;&#10;Description automatically generated with low confidence">
            <a:extLst>
              <a:ext uri="{FF2B5EF4-FFF2-40B4-BE49-F238E27FC236}">
                <a16:creationId xmlns:a16="http://schemas.microsoft.com/office/drawing/2014/main" id="{1D3A72F2-8D9F-D74F-84DB-AB1A98AB3F8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61" t="4667" b="23359"/>
          <a:stretch/>
        </p:blipFill>
        <p:spPr>
          <a:xfrm>
            <a:off x="109362" y="52299"/>
            <a:ext cx="3608799" cy="3266325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5EA37C0-6395-364A-80F3-F0078DB51F8C}"/>
              </a:ext>
            </a:extLst>
          </p:cNvPr>
          <p:cNvSpPr txBox="1">
            <a:spLocks/>
          </p:cNvSpPr>
          <p:nvPr/>
        </p:nvSpPr>
        <p:spPr>
          <a:xfrm>
            <a:off x="1" y="3553190"/>
            <a:ext cx="3786486" cy="13479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3B5B6F"/>
                </a:solidFill>
              </a:rPr>
              <a:t>T1 + gad Axial and Coronal MRI </a:t>
            </a:r>
          </a:p>
        </p:txBody>
      </p:sp>
      <p:pic>
        <p:nvPicPr>
          <p:cNvPr id="16" name="Picture 15" descr="A picture containing knocker&#10;&#10;Description automatically generated">
            <a:extLst>
              <a:ext uri="{FF2B5EF4-FFF2-40B4-BE49-F238E27FC236}">
                <a16:creationId xmlns:a16="http://schemas.microsoft.com/office/drawing/2014/main" id="{45F497CD-ACF4-C748-9A5C-17FDA8A5C20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1503" t="7286" r="10647" b="2497"/>
          <a:stretch/>
        </p:blipFill>
        <p:spPr>
          <a:xfrm>
            <a:off x="3786487" y="3429000"/>
            <a:ext cx="2644162" cy="32663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CA7016-8BF4-BC45-9D2F-9E29C2838D3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069" t="4056" r="4178" b="28237"/>
          <a:stretch/>
        </p:blipFill>
        <p:spPr>
          <a:xfrm>
            <a:off x="6430649" y="3429000"/>
            <a:ext cx="3585589" cy="3266325"/>
          </a:xfrm>
          <a:prstGeom prst="rect">
            <a:avLst/>
          </a:prstGeom>
        </p:spPr>
      </p:pic>
      <p:pic>
        <p:nvPicPr>
          <p:cNvPr id="2" name="Audio Recording 15 Dec 2021 20:30:35" descr="Audio Recording 15 Dec 2021 20:30:35">
            <a:hlinkClick r:id="" action="ppaction://media"/>
            <a:extLst>
              <a:ext uri="{FF2B5EF4-FFF2-40B4-BE49-F238E27FC236}">
                <a16:creationId xmlns:a16="http://schemas.microsoft.com/office/drawing/2014/main" id="{2170858F-2621-AD4D-A332-B4B001132A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029799" y="577246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47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3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6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" t="28125" r="77539" b="33881"/>
          <a:stretch/>
        </p:blipFill>
        <p:spPr>
          <a:xfrm>
            <a:off x="6126376" y="659307"/>
            <a:ext cx="5988681" cy="528428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6C2D5A-499B-1943-A1D9-258EB77C1F11}"/>
              </a:ext>
            </a:extLst>
          </p:cNvPr>
          <p:cNvSpPr txBox="1"/>
          <p:nvPr/>
        </p:nvSpPr>
        <p:spPr>
          <a:xfrm>
            <a:off x="2995188" y="5965448"/>
            <a:ext cx="5991225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prstClr val="black"/>
                </a:solidFill>
                <a:latin typeface="Comic Sans MS" panose="030F0702030302020204" pitchFamily="66" charset="0"/>
              </a:rPr>
              <a:t>Are you expecting any abnormality in this study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447C29-0805-EB49-BA2C-2CC5F7FD9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1259" y="6450227"/>
            <a:ext cx="1694935" cy="271248"/>
          </a:xfrm>
        </p:spPr>
        <p:txBody>
          <a:bodyPr/>
          <a:lstStyle/>
          <a:p>
            <a:fld id="{7CC86733-290F-284F-A769-EF0A47507B7A}" type="slidenum">
              <a:rPr lang="en-US" smtClean="0"/>
              <a:t>18</a:t>
            </a:fld>
            <a:endParaRPr lang="en-US" dirty="0"/>
          </a:p>
        </p:txBody>
      </p:sp>
      <p:pic>
        <p:nvPicPr>
          <p:cNvPr id="8" name="Marcador de contenido 6">
            <a:extLst>
              <a:ext uri="{FF2B5EF4-FFF2-40B4-BE49-F238E27FC236}">
                <a16:creationId xmlns:a16="http://schemas.microsoft.com/office/drawing/2014/main" id="{862C552B-6EE0-6346-8ED6-B113E7936B4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079" t="32080" r="2891" b="27901"/>
          <a:stretch/>
        </p:blipFill>
        <p:spPr>
          <a:xfrm>
            <a:off x="50801" y="659307"/>
            <a:ext cx="5808135" cy="52842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88920AB-8A9E-2A4B-849D-B0880ECCD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9066" y="-326489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3B5B6F"/>
                </a:solidFill>
              </a:rPr>
              <a:t>Fluoresceine angiography</a:t>
            </a:r>
          </a:p>
        </p:txBody>
      </p:sp>
      <p:pic>
        <p:nvPicPr>
          <p:cNvPr id="2" name="Audio Recording 15 Dec 2021 20:34:46" descr="Audio Recording 15 Dec 2021 20:34:46">
            <a:hlinkClick r:id="" action="ppaction://media"/>
            <a:extLst>
              <a:ext uri="{FF2B5EF4-FFF2-40B4-BE49-F238E27FC236}">
                <a16:creationId xmlns:a16="http://schemas.microsoft.com/office/drawing/2014/main" id="{53A79F31-0CC5-A246-859A-6E49CB5D02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02257" y="600532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49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99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5FEAF4-B855-E549-849A-17DCF6A51D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7957" y="-11926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rgbClr val="3B5B6F"/>
                </a:solidFill>
              </a:rPr>
              <a:t>Optical Coherence Tomography</a:t>
            </a:r>
            <a:br>
              <a:rPr lang="en-US" sz="4000" dirty="0">
                <a:solidFill>
                  <a:srgbClr val="3B5B6F"/>
                </a:solidFill>
              </a:rPr>
            </a:br>
            <a:r>
              <a:rPr lang="en-US" sz="2400" i="1" dirty="0">
                <a:solidFill>
                  <a:srgbClr val="3B5B6F"/>
                </a:solidFill>
              </a:rPr>
              <a:t>3 months later</a:t>
            </a:r>
          </a:p>
        </p:txBody>
      </p:sp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33670"/>
            <a:ext cx="6281529" cy="4824136"/>
          </a:xfrm>
        </p:spPr>
      </p:pic>
      <p:pic>
        <p:nvPicPr>
          <p:cNvPr id="6" name="Marcador de contenido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242" y="1033670"/>
            <a:ext cx="5584757" cy="4824136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157AD1F9-568A-8A42-BA7F-FE16AC80D75A}"/>
              </a:ext>
            </a:extLst>
          </p:cNvPr>
          <p:cNvSpPr txBox="1"/>
          <p:nvPr/>
        </p:nvSpPr>
        <p:spPr>
          <a:xfrm>
            <a:off x="2983144" y="5970382"/>
            <a:ext cx="4701209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omic Sans MS" panose="030F0702030302020204" pitchFamily="66" charset="0"/>
              </a:rPr>
              <a:t>Any changes compared  with previous study? 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4393096" y="5049078"/>
            <a:ext cx="178904" cy="218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1828800" y="5148470"/>
            <a:ext cx="198783" cy="159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061116-243A-3E46-B47F-F3DB474AD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46762" y="6468254"/>
            <a:ext cx="2743200" cy="365125"/>
          </a:xfrm>
        </p:spPr>
        <p:txBody>
          <a:bodyPr/>
          <a:lstStyle/>
          <a:p>
            <a:fld id="{7CC86733-290F-284F-A769-EF0A47507B7A}" type="slidenum">
              <a:rPr lang="en-US" smtClean="0"/>
              <a:t>19</a:t>
            </a:fld>
            <a:endParaRPr lang="en-US" dirty="0"/>
          </a:p>
        </p:txBody>
      </p:sp>
      <p:pic>
        <p:nvPicPr>
          <p:cNvPr id="3" name="Audio Recording 15 Dec 2021 20:38:50" descr="Audio Recording 15 Dec 2021 20:38:50">
            <a:hlinkClick r:id="" action="ppaction://media"/>
            <a:extLst>
              <a:ext uri="{FF2B5EF4-FFF2-40B4-BE49-F238E27FC236}">
                <a16:creationId xmlns:a16="http://schemas.microsoft.com/office/drawing/2014/main" id="{19708BBE-10FC-2040-99E5-A76ABB7CCB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79199" y="6045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90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3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B5FEAF4-B855-E549-849A-17DCF6A51D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77957" y="-119268"/>
            <a:ext cx="10515600" cy="986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600" dirty="0">
                <a:solidFill>
                  <a:srgbClr val="3B5B6F"/>
                </a:solidFill>
              </a:rPr>
              <a:t>Optical Coherence Tomography</a:t>
            </a:r>
            <a:endParaRPr lang="en-US" sz="2400" i="1" dirty="0">
              <a:solidFill>
                <a:srgbClr val="3B5B6F"/>
              </a:solidFill>
            </a:endParaRPr>
          </a:p>
        </p:txBody>
      </p:sp>
      <p:pic>
        <p:nvPicPr>
          <p:cNvPr id="5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79"/>
          <a:stretch/>
        </p:blipFill>
        <p:spPr>
          <a:xfrm>
            <a:off x="6607243" y="1397279"/>
            <a:ext cx="5584757" cy="2672943"/>
          </a:xfrm>
        </p:spPr>
      </p:pic>
      <p:pic>
        <p:nvPicPr>
          <p:cNvPr id="6" name="Marcador de contenido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398" b="7518"/>
          <a:stretch/>
        </p:blipFill>
        <p:spPr>
          <a:xfrm>
            <a:off x="6607243" y="4033360"/>
            <a:ext cx="5584757" cy="1596044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157AD1F9-568A-8A42-BA7F-FE16AC80D75A}"/>
              </a:ext>
            </a:extLst>
          </p:cNvPr>
          <p:cNvSpPr txBox="1"/>
          <p:nvPr/>
        </p:nvSpPr>
        <p:spPr>
          <a:xfrm>
            <a:off x="3031376" y="5942105"/>
            <a:ext cx="6481313" cy="892552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Comic Sans MS" panose="030F0702030302020204" pitchFamily="66" charset="0"/>
              </a:rPr>
              <a:t>Retinal nerve fiber layer and GCL/IPL thickness thinning</a:t>
            </a:r>
          </a:p>
        </p:txBody>
      </p:sp>
      <p:cxnSp>
        <p:nvCxnSpPr>
          <p:cNvPr id="9" name="Conector recto de flecha 8"/>
          <p:cNvCxnSpPr/>
          <p:nvPr/>
        </p:nvCxnSpPr>
        <p:spPr>
          <a:xfrm flipH="1">
            <a:off x="4393096" y="5049078"/>
            <a:ext cx="178904" cy="2186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/>
          <p:cNvCxnSpPr/>
          <p:nvPr/>
        </p:nvCxnSpPr>
        <p:spPr>
          <a:xfrm>
            <a:off x="1828800" y="5148470"/>
            <a:ext cx="198783" cy="159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061116-243A-3E46-B47F-F3DB474AD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707880" y="6473738"/>
            <a:ext cx="2743200" cy="365125"/>
          </a:xfrm>
        </p:spPr>
        <p:txBody>
          <a:bodyPr/>
          <a:lstStyle/>
          <a:p>
            <a:fld id="{7CC86733-290F-284F-A769-EF0A47507B7A}" type="slidenum">
              <a:rPr lang="en-US" smtClean="0"/>
              <a:t>20</a:t>
            </a:fld>
            <a:endParaRPr lang="en-US" dirty="0"/>
          </a:p>
        </p:txBody>
      </p:sp>
      <p:pic>
        <p:nvPicPr>
          <p:cNvPr id="10" name="Marcador de contenido 3">
            <a:extLst>
              <a:ext uri="{FF2B5EF4-FFF2-40B4-BE49-F238E27FC236}">
                <a16:creationId xmlns:a16="http://schemas.microsoft.com/office/drawing/2014/main" id="{8030325F-C865-0447-A339-921F84BC41B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5035"/>
          <a:stretch/>
        </p:blipFill>
        <p:spPr>
          <a:xfrm>
            <a:off x="50958" y="1330196"/>
            <a:ext cx="6327685" cy="2855942"/>
          </a:xfrm>
          <a:prstGeom prst="rect">
            <a:avLst/>
          </a:prstGeom>
        </p:spPr>
      </p:pic>
      <p:pic>
        <p:nvPicPr>
          <p:cNvPr id="12" name="Imagen 3">
            <a:extLst>
              <a:ext uri="{FF2B5EF4-FFF2-40B4-BE49-F238E27FC236}">
                <a16:creationId xmlns:a16="http://schemas.microsoft.com/office/drawing/2014/main" id="{E9DDA569-54CA-6543-8E83-AE12AF2A0B4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67" r="664" b="30629"/>
          <a:stretch/>
        </p:blipFill>
        <p:spPr bwMode="auto">
          <a:xfrm>
            <a:off x="54364" y="4186138"/>
            <a:ext cx="6324279" cy="1544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A423714-F33D-CF4B-9E88-2D60351CED15}"/>
              </a:ext>
            </a:extLst>
          </p:cNvPr>
          <p:cNvSpPr txBox="1">
            <a:spLocks/>
          </p:cNvSpPr>
          <p:nvPr/>
        </p:nvSpPr>
        <p:spPr>
          <a:xfrm>
            <a:off x="8075869" y="699230"/>
            <a:ext cx="2873641" cy="798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rgbClr val="3B5B6F"/>
                </a:solidFill>
              </a:rPr>
              <a:t>3 months later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8D1734E-CA5F-4B4D-BE32-ACADD6476128}"/>
              </a:ext>
            </a:extLst>
          </p:cNvPr>
          <p:cNvSpPr txBox="1">
            <a:spLocks/>
          </p:cNvSpPr>
          <p:nvPr/>
        </p:nvSpPr>
        <p:spPr>
          <a:xfrm>
            <a:off x="1828800" y="666167"/>
            <a:ext cx="2873641" cy="7986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baseline="0">
                <a:solidFill>
                  <a:srgbClr val="C0000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2400" i="1" dirty="0">
                <a:solidFill>
                  <a:srgbClr val="3B5B6F"/>
                </a:solidFill>
              </a:rPr>
              <a:t>Initial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97CFDC5-57E4-1945-BF5D-7370EF0F8B66}"/>
              </a:ext>
            </a:extLst>
          </p:cNvPr>
          <p:cNvCxnSpPr/>
          <p:nvPr/>
        </p:nvCxnSpPr>
        <p:spPr>
          <a:xfrm>
            <a:off x="3958041" y="1065500"/>
            <a:ext cx="435543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AB10038B-C743-F847-A62F-37A0E0BDCAE8}"/>
              </a:ext>
            </a:extLst>
          </p:cNvPr>
          <p:cNvSpPr/>
          <p:nvPr/>
        </p:nvSpPr>
        <p:spPr>
          <a:xfrm>
            <a:off x="3155646" y="1801777"/>
            <a:ext cx="1529542" cy="3314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28C9C5-F389-BD45-9B81-B44930A3FAFA}"/>
              </a:ext>
            </a:extLst>
          </p:cNvPr>
          <p:cNvSpPr/>
          <p:nvPr/>
        </p:nvSpPr>
        <p:spPr>
          <a:xfrm>
            <a:off x="9217429" y="1812873"/>
            <a:ext cx="1529542" cy="33141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700E10C-E385-2F41-A1FE-82462920FC4F}"/>
              </a:ext>
            </a:extLst>
          </p:cNvPr>
          <p:cNvSpPr/>
          <p:nvPr/>
        </p:nvSpPr>
        <p:spPr>
          <a:xfrm>
            <a:off x="3571334" y="5249023"/>
            <a:ext cx="1139483" cy="54347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>
              <a:solidFill>
                <a:srgbClr val="FFFF00"/>
              </a:solidFill>
              <a:highlight>
                <a:srgbClr val="000080"/>
              </a:highligh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E630E05-1ED4-924D-BCA9-4F75DDC73AB5}"/>
              </a:ext>
            </a:extLst>
          </p:cNvPr>
          <p:cNvSpPr/>
          <p:nvPr/>
        </p:nvSpPr>
        <p:spPr>
          <a:xfrm>
            <a:off x="9526134" y="5049078"/>
            <a:ext cx="1139483" cy="636917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>
              <a:solidFill>
                <a:srgbClr val="FFFF00"/>
              </a:solidFill>
              <a:highlight>
                <a:srgbClr val="000080"/>
              </a:highlight>
            </a:endParaRPr>
          </a:p>
        </p:txBody>
      </p:sp>
      <p:pic>
        <p:nvPicPr>
          <p:cNvPr id="19" name="Audio Recording 15 Dec 2021 20:51:38" descr="Audio Recording 15 Dec 2021 20:51:38">
            <a:hlinkClick r:id="" action="ppaction://media"/>
            <a:extLst>
              <a:ext uri="{FF2B5EF4-FFF2-40B4-BE49-F238E27FC236}">
                <a16:creationId xmlns:a16="http://schemas.microsoft.com/office/drawing/2014/main" id="{9F0A4231-0547-934F-9FF8-75B04477FA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53800" y="592892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2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3564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b="1" dirty="0">
                <a:solidFill>
                  <a:srgbClr val="3B5B6F"/>
                </a:solidFill>
              </a:rPr>
              <a:t>Evaluation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45934" y="1590304"/>
            <a:ext cx="11242788" cy="405847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OCT of the optic nerve: progressive ganglion cell layer atrophy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Farnsworth: acquired color vision abnormalities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MRI: no compressive lesion, no enhancement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Fluorescein angiography: telangiectatic microangiopathy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Plan: genetic evaluation for </a:t>
            </a:r>
            <a:r>
              <a:rPr lang="en-US" altLang="en-US" sz="3200" dirty="0" err="1">
                <a:solidFill>
                  <a:srgbClr val="3B5B6F"/>
                </a:solidFill>
              </a:rPr>
              <a:t>Leber’s</a:t>
            </a:r>
            <a:r>
              <a:rPr lang="en-US" altLang="en-US" sz="3200" dirty="0">
                <a:solidFill>
                  <a:srgbClr val="3B5B6F"/>
                </a:solidFill>
              </a:rPr>
              <a:t> Hereditary Optic Neuropathy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6DA7CC6-AF2B-FB4B-9C3B-CE86EFDE4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21</a:t>
            </a:fld>
            <a:endParaRPr lang="en-US"/>
          </a:p>
        </p:txBody>
      </p:sp>
      <p:pic>
        <p:nvPicPr>
          <p:cNvPr id="4" name="Audio Recording 16 Dec 2021 20:43:39" descr="Audio Recording 16 Dec 2021 20:43:39">
            <a:hlinkClick r:id="" action="ppaction://media"/>
            <a:extLst>
              <a:ext uri="{FF2B5EF4-FFF2-40B4-BE49-F238E27FC236}">
                <a16:creationId xmlns:a16="http://schemas.microsoft.com/office/drawing/2014/main" id="{7113ED3F-2FAB-334B-B6D4-EFF5687A65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182322" y="59499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6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-683835" y="-161569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dirty="0">
                <a:solidFill>
                  <a:srgbClr val="3B5B6F"/>
                </a:solidFill>
              </a:rPr>
              <a:t>	</a:t>
            </a:r>
            <a:r>
              <a:rPr lang="en-US" dirty="0">
                <a:solidFill>
                  <a:srgbClr val="3B5B6F"/>
                </a:solidFill>
              </a:rPr>
              <a:t>Genetic testing</a:t>
            </a:r>
            <a:endParaRPr lang="en-US" sz="4000" b="1" dirty="0">
              <a:solidFill>
                <a:srgbClr val="3B5B6F"/>
              </a:solidFill>
            </a:endParaRPr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537367" y="1048872"/>
            <a:ext cx="9739313" cy="1352550"/>
            <a:chOff x="47065" y="-828563"/>
            <a:chExt cx="8299893" cy="1351896"/>
          </a:xfrm>
        </p:grpSpPr>
        <p:sp>
          <p:nvSpPr>
            <p:cNvPr id="11" name="Rectangle 12"/>
            <p:cNvSpPr>
              <a:spLocks/>
            </p:cNvSpPr>
            <p:nvPr/>
          </p:nvSpPr>
          <p:spPr bwMode="auto">
            <a:xfrm>
              <a:off x="47065" y="-765531"/>
              <a:ext cx="8299893" cy="12090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>
              <a:lvl1pPr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1pPr>
              <a:lvl2pPr marL="742950" indent="-28575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2pPr>
              <a:lvl3pPr marL="11430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3pPr>
              <a:lvl4pPr marL="16002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4pPr>
              <a:lvl5pPr marL="20574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5pPr>
              <a:lvl6pPr marL="25146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6pPr>
              <a:lvl7pPr marL="29718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7pPr>
              <a:lvl8pPr marL="34290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8pPr>
              <a:lvl9pPr marL="38862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9pPr>
            </a:lstStyle>
            <a:p>
              <a:pPr algn="ctr" eaLnBrk="1"/>
              <a:r>
                <a:rPr lang="es-ES_tradnl" sz="2800" dirty="0"/>
                <a:t>Molecular </a:t>
              </a:r>
              <a:r>
                <a:rPr lang="es-ES_tradnl" sz="2800" dirty="0" err="1"/>
                <a:t>study</a:t>
              </a:r>
              <a:r>
                <a:rPr lang="es-ES_tradnl" sz="2800" dirty="0"/>
                <a:t> </a:t>
              </a:r>
              <a:r>
                <a:rPr lang="es-ES_tradnl" sz="2800" dirty="0" err="1"/>
                <a:t>on</a:t>
              </a:r>
              <a:r>
                <a:rPr lang="es-ES_tradnl" sz="2800" dirty="0"/>
                <a:t> </a:t>
              </a:r>
              <a:r>
                <a:rPr lang="es-ES_tradnl" sz="2800" dirty="0" err="1"/>
                <a:t>leukocyte</a:t>
              </a:r>
              <a:r>
                <a:rPr lang="es-ES_tradnl" sz="2800" dirty="0"/>
                <a:t> DNA</a:t>
              </a:r>
              <a:endParaRPr lang="x-none" altLang="x-none" sz="2800" b="0" dirty="0">
                <a:solidFill>
                  <a:srgbClr val="99195E"/>
                </a:solidFill>
                <a:latin typeface="Optima" charset="0"/>
                <a:ea typeface="Optima" charset="0"/>
                <a:cs typeface="Optima" charset="0"/>
                <a:sym typeface="Optima" charset="0"/>
              </a:endParaRPr>
            </a:p>
          </p:txBody>
        </p:sp>
        <p:pic>
          <p:nvPicPr>
            <p:cNvPr id="12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65" y="-828563"/>
              <a:ext cx="8299893" cy="1351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cxnSp>
        <p:nvCxnSpPr>
          <p:cNvPr id="13" name="Conector recto 12"/>
          <p:cNvCxnSpPr/>
          <p:nvPr/>
        </p:nvCxnSpPr>
        <p:spPr bwMode="auto">
          <a:xfrm>
            <a:off x="1890919" y="2321609"/>
            <a:ext cx="0" cy="118745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5" name="Conector recto de flecha 14"/>
          <p:cNvCxnSpPr/>
          <p:nvPr/>
        </p:nvCxnSpPr>
        <p:spPr bwMode="auto">
          <a:xfrm>
            <a:off x="1890919" y="3509059"/>
            <a:ext cx="129540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" name="Conector recto 22"/>
          <p:cNvCxnSpPr/>
          <p:nvPr/>
        </p:nvCxnSpPr>
        <p:spPr bwMode="auto">
          <a:xfrm>
            <a:off x="4240245" y="4037565"/>
            <a:ext cx="0" cy="1187450"/>
          </a:xfrm>
          <a:prstGeom prst="line">
            <a:avLst/>
          </a:prstGeom>
          <a:solidFill>
            <a:schemeClr val="accent1"/>
          </a:solidFill>
          <a:ln w="635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4" name="Conector recto de flecha 23"/>
          <p:cNvCxnSpPr/>
          <p:nvPr/>
        </p:nvCxnSpPr>
        <p:spPr bwMode="auto">
          <a:xfrm>
            <a:off x="4240245" y="5179917"/>
            <a:ext cx="1295400" cy="0"/>
          </a:xfrm>
          <a:prstGeom prst="straightConnector1">
            <a:avLst/>
          </a:prstGeom>
          <a:solidFill>
            <a:schemeClr val="accent1"/>
          </a:solidFill>
          <a:ln w="63500" cap="flat" cmpd="sng" algn="ctr">
            <a:solidFill>
              <a:srgbClr val="000000"/>
            </a:solidFill>
            <a:prstDash val="solid"/>
            <a:miter lim="400000"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5" name="Group 11"/>
          <p:cNvGrpSpPr>
            <a:grpSpLocks/>
          </p:cNvGrpSpPr>
          <p:nvPr/>
        </p:nvGrpSpPr>
        <p:grpSpPr bwMode="auto">
          <a:xfrm>
            <a:off x="5535645" y="4526517"/>
            <a:ext cx="5986463" cy="1352550"/>
            <a:chOff x="-985390" y="-889658"/>
            <a:chExt cx="8579271" cy="1351896"/>
          </a:xfrm>
        </p:grpSpPr>
        <p:sp>
          <p:nvSpPr>
            <p:cNvPr id="26" name="Rectangle 12"/>
            <p:cNvSpPr>
              <a:spLocks/>
            </p:cNvSpPr>
            <p:nvPr/>
          </p:nvSpPr>
          <p:spPr bwMode="auto">
            <a:xfrm>
              <a:off x="-846610" y="-828562"/>
              <a:ext cx="8301713" cy="12090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>
              <a:lvl1pPr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1pPr>
              <a:lvl2pPr marL="742950" indent="-28575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2pPr>
              <a:lvl3pPr marL="11430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3pPr>
              <a:lvl4pPr marL="16002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4pPr>
              <a:lvl5pPr marL="20574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5pPr>
              <a:lvl6pPr marL="25146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6pPr>
              <a:lvl7pPr marL="29718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7pPr>
              <a:lvl8pPr marL="34290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8pPr>
              <a:lvl9pPr marL="38862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9pPr>
            </a:lstStyle>
            <a:p>
              <a:pPr algn="ctr" eaLnBrk="1"/>
              <a:r>
                <a:rPr lang="es-ES" altLang="x-none" sz="2800" dirty="0" err="1">
                  <a:solidFill>
                    <a:schemeClr val="tx1"/>
                  </a:solidFill>
                  <a:latin typeface="Optima" charset="0"/>
                  <a:ea typeface="Optima" charset="0"/>
                  <a:cs typeface="Optima" charset="0"/>
                  <a:sym typeface="Optima" charset="0"/>
                </a:rPr>
                <a:t>Idebenone</a:t>
              </a:r>
              <a:r>
                <a:rPr lang="es-ES" altLang="x-none" sz="2800" dirty="0">
                  <a:solidFill>
                    <a:schemeClr val="tx1"/>
                  </a:solidFill>
                  <a:latin typeface="Optima" charset="0"/>
                  <a:ea typeface="Optima" charset="0"/>
                  <a:cs typeface="Optima" charset="0"/>
                  <a:sym typeface="Optima" charset="0"/>
                </a:rPr>
                <a:t> 900 mg </a:t>
              </a:r>
              <a:r>
                <a:rPr lang="es-ES" altLang="x-none" sz="2800" dirty="0" err="1">
                  <a:solidFill>
                    <a:schemeClr val="tx1"/>
                  </a:solidFill>
                  <a:latin typeface="Optima" charset="0"/>
                  <a:ea typeface="Optima" charset="0"/>
                  <a:cs typeface="Optima" charset="0"/>
                  <a:sym typeface="Optima" charset="0"/>
                </a:rPr>
                <a:t>every</a:t>
              </a:r>
              <a:r>
                <a:rPr lang="es-ES" altLang="x-none" sz="2800" dirty="0">
                  <a:solidFill>
                    <a:schemeClr val="tx1"/>
                  </a:solidFill>
                  <a:latin typeface="Optima" charset="0"/>
                  <a:ea typeface="Optima" charset="0"/>
                  <a:cs typeface="Optima" charset="0"/>
                  <a:sym typeface="Optima" charset="0"/>
                </a:rPr>
                <a:t> 24 hrs</a:t>
              </a:r>
              <a:endParaRPr lang="x-none" altLang="x-none" sz="28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endParaRPr>
            </a:p>
          </p:txBody>
        </p:sp>
        <p:pic>
          <p:nvPicPr>
            <p:cNvPr id="27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85390" y="-889658"/>
              <a:ext cx="8579271" cy="1351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34ED17-A768-0B4A-A8F5-3631705FB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22</a:t>
            </a:fld>
            <a:endParaRPr lang="en-US"/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688A614D-E6AE-4A4E-8C03-FB28E3A1FBF6}"/>
              </a:ext>
            </a:extLst>
          </p:cNvPr>
          <p:cNvGrpSpPr>
            <a:grpSpLocks/>
          </p:cNvGrpSpPr>
          <p:nvPr/>
        </p:nvGrpSpPr>
        <p:grpSpPr bwMode="auto">
          <a:xfrm>
            <a:off x="3244472" y="2669712"/>
            <a:ext cx="7249766" cy="1352550"/>
            <a:chOff x="-951164" y="-901737"/>
            <a:chExt cx="8404492" cy="1351896"/>
          </a:xfrm>
        </p:grpSpPr>
        <p:sp>
          <p:nvSpPr>
            <p:cNvPr id="18" name="Rectangle 12">
              <a:extLst>
                <a:ext uri="{FF2B5EF4-FFF2-40B4-BE49-F238E27FC236}">
                  <a16:creationId xmlns:a16="http://schemas.microsoft.com/office/drawing/2014/main" id="{F1646C52-352F-A346-AA03-6C26C6F32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-845701" y="-828562"/>
              <a:ext cx="8299029" cy="12090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800" tIns="50800" rIns="50800" bIns="50800" anchor="ctr"/>
            <a:lstStyle>
              <a:lvl1pPr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1pPr>
              <a:lvl2pPr marL="742950" indent="-28575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2pPr>
              <a:lvl3pPr marL="11430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3pPr>
              <a:lvl4pPr marL="16002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4pPr>
              <a:lvl5pPr marL="2057400" indent="-228600"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5pPr>
              <a:lvl6pPr marL="25146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6pPr>
              <a:lvl7pPr marL="29718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7pPr>
              <a:lvl8pPr marL="34290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8pPr>
              <a:lvl9pPr marL="3886200" indent="-228600" defTabSz="584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  <a:sym typeface="Helvetica Neue" charset="0"/>
                </a:defRPr>
              </a:lvl9pPr>
            </a:lstStyle>
            <a:p>
              <a:pPr algn="ctr" eaLnBrk="1"/>
              <a:r>
                <a:rPr lang="es-ES" altLang="x-none" sz="2800" dirty="0">
                  <a:solidFill>
                    <a:schemeClr val="tx1"/>
                  </a:solidFill>
                  <a:latin typeface="Optima" charset="0"/>
                  <a:ea typeface="Optima" charset="0"/>
                  <a:cs typeface="Optima" charset="0"/>
                  <a:sym typeface="Optima" charset="0"/>
                </a:rPr>
                <a:t> NC_012920.1(MTND6):m.14484T&gt;C</a:t>
              </a:r>
              <a:endParaRPr lang="x-none" altLang="x-none" sz="2800" dirty="0">
                <a:solidFill>
                  <a:schemeClr val="tx1"/>
                </a:solidFill>
                <a:latin typeface="Optima" charset="0"/>
                <a:ea typeface="Optima" charset="0"/>
                <a:cs typeface="Optima" charset="0"/>
                <a:sym typeface="Optima" charset="0"/>
              </a:endParaRPr>
            </a:p>
          </p:txBody>
        </p:sp>
        <p:pic>
          <p:nvPicPr>
            <p:cNvPr id="19" name="Picture 13">
              <a:extLst>
                <a:ext uri="{FF2B5EF4-FFF2-40B4-BE49-F238E27FC236}">
                  <a16:creationId xmlns:a16="http://schemas.microsoft.com/office/drawing/2014/main" id="{58D52316-69F6-8040-8BC1-D1DAE49D7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951164" y="-901737"/>
              <a:ext cx="8404492" cy="1351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pic>
        <p:nvPicPr>
          <p:cNvPr id="4" name="Audio Recording 16 Dec 2021 20:50:56" descr="Audio Recording 16 Dec 2021 20:50:56">
            <a:hlinkClick r:id="" action="ppaction://media"/>
            <a:extLst>
              <a:ext uri="{FF2B5EF4-FFF2-40B4-BE49-F238E27FC236}">
                <a16:creationId xmlns:a16="http://schemas.microsoft.com/office/drawing/2014/main" id="{B62B8441-0323-0442-AF63-DF69541F0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18871" y="591774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err="1">
                <a:solidFill>
                  <a:srgbClr val="3B5B6F"/>
                </a:solidFill>
              </a:rPr>
              <a:t>Leber’s</a:t>
            </a:r>
            <a:r>
              <a:rPr lang="en-US" b="1" dirty="0">
                <a:solidFill>
                  <a:srgbClr val="3B5B6F"/>
                </a:solidFill>
              </a:rPr>
              <a:t> Hereditary Optic Neuropathy (LHON)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09" y="1242204"/>
            <a:ext cx="10701504" cy="4710022"/>
          </a:xfrm>
        </p:spPr>
        <p:txBody>
          <a:bodyPr>
            <a:normAutofit/>
          </a:bodyPr>
          <a:lstStyle/>
          <a:p>
            <a:r>
              <a:rPr lang="es-ES_tradnl" sz="3200" dirty="0" err="1">
                <a:solidFill>
                  <a:srgbClr val="3B5B6F"/>
                </a:solidFill>
              </a:rPr>
              <a:t>First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  <a:r>
              <a:rPr lang="es-ES_tradnl" sz="3200" dirty="0" err="1">
                <a:solidFill>
                  <a:srgbClr val="3B5B6F"/>
                </a:solidFill>
              </a:rPr>
              <a:t>described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  <a:r>
              <a:rPr lang="es-ES_tradnl" sz="3200" dirty="0" err="1">
                <a:solidFill>
                  <a:srgbClr val="3B5B6F"/>
                </a:solidFill>
              </a:rPr>
              <a:t>by</a:t>
            </a:r>
            <a:r>
              <a:rPr lang="es-ES_tradnl" sz="3200" dirty="0">
                <a:solidFill>
                  <a:srgbClr val="3B5B6F"/>
                </a:solidFill>
              </a:rPr>
              <a:t> Theodore Leber in 1871</a:t>
            </a:r>
          </a:p>
          <a:p>
            <a:endParaRPr lang="es-ES_tradnl" sz="3200" dirty="0">
              <a:solidFill>
                <a:srgbClr val="3B5B6F"/>
              </a:solidFill>
            </a:endParaRPr>
          </a:p>
          <a:p>
            <a:r>
              <a:rPr lang="es-ES_tradnl" sz="3200" dirty="0" err="1">
                <a:solidFill>
                  <a:srgbClr val="3B5B6F"/>
                </a:solidFill>
              </a:rPr>
              <a:t>Most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  <a:r>
              <a:rPr lang="es-ES_tradnl" sz="3200" dirty="0" err="1">
                <a:solidFill>
                  <a:srgbClr val="3B5B6F"/>
                </a:solidFill>
              </a:rPr>
              <a:t>common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  <a:r>
              <a:rPr lang="es-ES_tradnl" sz="3200" dirty="0" err="1">
                <a:solidFill>
                  <a:srgbClr val="3B5B6F"/>
                </a:solidFill>
              </a:rPr>
              <a:t>primary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  <a:r>
              <a:rPr lang="es-ES_tradnl" sz="3200" dirty="0" err="1">
                <a:solidFill>
                  <a:srgbClr val="3B5B6F"/>
                </a:solidFill>
              </a:rPr>
              <a:t>mitochondrial</a:t>
            </a:r>
            <a:r>
              <a:rPr lang="es-ES_tradnl" sz="3200" dirty="0">
                <a:solidFill>
                  <a:srgbClr val="3B5B6F"/>
                </a:solidFill>
              </a:rPr>
              <a:t> DNA (</a:t>
            </a:r>
            <a:r>
              <a:rPr lang="es-ES_tradnl" sz="3200" dirty="0" err="1">
                <a:solidFill>
                  <a:srgbClr val="3B5B6F"/>
                </a:solidFill>
              </a:rPr>
              <a:t>mtDNA</a:t>
            </a:r>
            <a:r>
              <a:rPr lang="es-ES_tradnl" sz="3200" dirty="0">
                <a:solidFill>
                  <a:srgbClr val="3B5B6F"/>
                </a:solidFill>
              </a:rPr>
              <a:t>) </a:t>
            </a:r>
            <a:r>
              <a:rPr lang="es-ES_tradnl" sz="3200" dirty="0" err="1">
                <a:solidFill>
                  <a:srgbClr val="3B5B6F"/>
                </a:solidFill>
              </a:rPr>
              <a:t>disorder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</a:p>
          <a:p>
            <a:endParaRPr lang="es-ES_tradnl" sz="3200" dirty="0">
              <a:solidFill>
                <a:srgbClr val="3B5B6F"/>
              </a:solidFill>
            </a:endParaRPr>
          </a:p>
          <a:p>
            <a:r>
              <a:rPr lang="es-ES_tradnl" sz="3200" dirty="0" err="1">
                <a:solidFill>
                  <a:srgbClr val="3B5B6F"/>
                </a:solidFill>
              </a:rPr>
              <a:t>Predominates</a:t>
            </a:r>
            <a:r>
              <a:rPr lang="es-ES_tradnl" sz="3200" dirty="0">
                <a:solidFill>
                  <a:srgbClr val="3B5B6F"/>
                </a:solidFill>
              </a:rPr>
              <a:t> in </a:t>
            </a:r>
            <a:r>
              <a:rPr lang="es-ES_tradnl" sz="3200" dirty="0" err="1">
                <a:solidFill>
                  <a:srgbClr val="3B5B6F"/>
                </a:solidFill>
              </a:rPr>
              <a:t>young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  <a:r>
              <a:rPr lang="es-ES_tradnl" sz="3200" dirty="0" err="1">
                <a:solidFill>
                  <a:srgbClr val="3B5B6F"/>
                </a:solidFill>
              </a:rPr>
              <a:t>men</a:t>
            </a:r>
            <a:r>
              <a:rPr lang="es-ES_tradnl" sz="3200" dirty="0">
                <a:solidFill>
                  <a:srgbClr val="3B5B6F"/>
                </a:solidFill>
              </a:rPr>
              <a:t> (15-35 </a:t>
            </a:r>
            <a:r>
              <a:rPr lang="es-ES_tradnl" sz="3200" dirty="0" err="1">
                <a:solidFill>
                  <a:srgbClr val="3B5B6F"/>
                </a:solidFill>
              </a:rPr>
              <a:t>years</a:t>
            </a:r>
            <a:r>
              <a:rPr lang="es-ES_tradnl" sz="3200" dirty="0">
                <a:solidFill>
                  <a:srgbClr val="3B5B6F"/>
                </a:solidFill>
              </a:rPr>
              <a:t>)</a:t>
            </a:r>
          </a:p>
          <a:p>
            <a:endParaRPr lang="es-ES_tradnl" sz="3200" dirty="0">
              <a:solidFill>
                <a:srgbClr val="3B5B6F"/>
              </a:solidFill>
            </a:endParaRPr>
          </a:p>
          <a:p>
            <a:r>
              <a:rPr lang="es-ES_tradnl" sz="3200" dirty="0" err="1">
                <a:solidFill>
                  <a:srgbClr val="3B5B6F"/>
                </a:solidFill>
              </a:rPr>
              <a:t>Subacute</a:t>
            </a:r>
            <a:r>
              <a:rPr lang="es-ES_tradnl" sz="3200" dirty="0">
                <a:solidFill>
                  <a:srgbClr val="3B5B6F"/>
                </a:solidFill>
              </a:rPr>
              <a:t>, </a:t>
            </a:r>
            <a:r>
              <a:rPr lang="es-ES_tradnl" sz="3200" dirty="0" err="1">
                <a:solidFill>
                  <a:srgbClr val="3B5B6F"/>
                </a:solidFill>
              </a:rPr>
              <a:t>progressive</a:t>
            </a:r>
            <a:r>
              <a:rPr lang="es-ES_tradnl" sz="3200" dirty="0">
                <a:solidFill>
                  <a:srgbClr val="3B5B6F"/>
                </a:solidFill>
              </a:rPr>
              <a:t>, </a:t>
            </a:r>
            <a:r>
              <a:rPr lang="es-ES_tradnl" sz="3200" dirty="0" err="1">
                <a:solidFill>
                  <a:srgbClr val="3B5B6F"/>
                </a:solidFill>
              </a:rPr>
              <a:t>painless</a:t>
            </a:r>
            <a:r>
              <a:rPr lang="es-ES_tradnl" sz="3200" dirty="0">
                <a:solidFill>
                  <a:srgbClr val="3B5B6F"/>
                </a:solidFill>
              </a:rPr>
              <a:t> central </a:t>
            </a:r>
            <a:r>
              <a:rPr lang="es-ES_tradnl" sz="3200" dirty="0" err="1">
                <a:solidFill>
                  <a:srgbClr val="3B5B6F"/>
                </a:solidFill>
              </a:rPr>
              <a:t>vision</a:t>
            </a:r>
            <a:r>
              <a:rPr lang="es-ES_tradnl" sz="3200" dirty="0">
                <a:solidFill>
                  <a:srgbClr val="3B5B6F"/>
                </a:solidFill>
              </a:rPr>
              <a:t> </a:t>
            </a:r>
            <a:r>
              <a:rPr lang="es-ES_tradnl" sz="3200" dirty="0" err="1">
                <a:solidFill>
                  <a:srgbClr val="3B5B6F"/>
                </a:solidFill>
              </a:rPr>
              <a:t>loss</a:t>
            </a:r>
            <a:endParaRPr lang="es-ES_tradnl" sz="3200" dirty="0">
              <a:solidFill>
                <a:srgbClr val="3B5B6F"/>
              </a:solidFill>
            </a:endParaRPr>
          </a:p>
          <a:p>
            <a:endParaRPr lang="en-US" sz="3200" dirty="0">
              <a:solidFill>
                <a:srgbClr val="3B5B6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C2A25F-FBFE-AC49-926C-646F16104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23</a:t>
            </a:fld>
            <a:endParaRPr lang="en-US"/>
          </a:p>
        </p:txBody>
      </p:sp>
      <p:pic>
        <p:nvPicPr>
          <p:cNvPr id="6" name="Audio Recording 16 Dec 2021 20:58:06" descr="Audio Recording 16 Dec 2021 20:58:06">
            <a:hlinkClick r:id="" action="ppaction://media"/>
            <a:extLst>
              <a:ext uri="{FF2B5EF4-FFF2-40B4-BE49-F238E27FC236}">
                <a16:creationId xmlns:a16="http://schemas.microsoft.com/office/drawing/2014/main" id="{BD9E2E7C-1E3A-1741-83C2-E4A5923135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53800" y="59499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7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20"/>
    </mc:Choice>
    <mc:Fallback xmlns="">
      <p:transition spd="slow" advTm="39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8006" y="203508"/>
            <a:ext cx="10515600" cy="1325563"/>
          </a:xfrm>
        </p:spPr>
        <p:txBody>
          <a:bodyPr/>
          <a:lstStyle/>
          <a:p>
            <a:pPr algn="ctr"/>
            <a:r>
              <a:rPr lang="es-ES_tradnl" dirty="0" err="1">
                <a:solidFill>
                  <a:srgbClr val="3B5B6F"/>
                </a:solidFill>
              </a:rPr>
              <a:t>Pathogenic</a:t>
            </a:r>
            <a:r>
              <a:rPr lang="es-ES_tradnl" dirty="0">
                <a:solidFill>
                  <a:srgbClr val="3B5B6F"/>
                </a:solidFill>
              </a:rPr>
              <a:t> </a:t>
            </a:r>
            <a:r>
              <a:rPr lang="es-ES_tradnl" dirty="0" err="1">
                <a:solidFill>
                  <a:srgbClr val="3B5B6F"/>
                </a:solidFill>
              </a:rPr>
              <a:t>Mutations</a:t>
            </a:r>
            <a:endParaRPr lang="es-ES_tradnl" dirty="0">
              <a:solidFill>
                <a:srgbClr val="3B5B6F"/>
              </a:solidFill>
            </a:endParaRPr>
          </a:p>
        </p:txBody>
      </p:sp>
      <p:sp>
        <p:nvSpPr>
          <p:cNvPr id="4" name="Text Box 17"/>
          <p:cNvSpPr txBox="1">
            <a:spLocks/>
          </p:cNvSpPr>
          <p:nvPr/>
        </p:nvSpPr>
        <p:spPr bwMode="auto">
          <a:xfrm>
            <a:off x="966300" y="1715358"/>
            <a:ext cx="5329237" cy="564257"/>
          </a:xfrm>
          <a:prstGeom prst="rect">
            <a:avLst/>
          </a:prstGeom>
          <a:blipFill dpi="0" rotWithShape="1">
            <a:blip r:embed="rId4">
              <a:alphaModFix amt="0"/>
            </a:blip>
            <a:srcRect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lIns="50800" tIns="50800" rIns="50800" bIns="50800" anchor="ctr">
            <a:spAutoFit/>
          </a:bodyPr>
          <a:lstStyle/>
          <a:p>
            <a:pPr algn="ctr" eaLnBrk="1"/>
            <a:r>
              <a:rPr lang="es-ES" altLang="x-none" sz="3000" b="0" dirty="0">
                <a:solidFill>
                  <a:srgbClr val="3B5B6F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m.11778 G&gt;A</a:t>
            </a:r>
            <a:endParaRPr lang="x-none" altLang="x-none" sz="3000" b="0" dirty="0">
              <a:solidFill>
                <a:srgbClr val="3B5B6F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5" name="Text Box 17"/>
          <p:cNvSpPr txBox="1">
            <a:spLocks/>
          </p:cNvSpPr>
          <p:nvPr/>
        </p:nvSpPr>
        <p:spPr bwMode="auto">
          <a:xfrm>
            <a:off x="933603" y="3437976"/>
            <a:ext cx="5329237" cy="564257"/>
          </a:xfrm>
          <a:prstGeom prst="rect">
            <a:avLst/>
          </a:prstGeom>
          <a:blipFill dpi="0" rotWithShape="1">
            <a:blip r:embed="rId5">
              <a:alphaModFix amt="0"/>
            </a:blip>
            <a:srcRect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s-ES" altLang="x-none" sz="3000" dirty="0">
                <a:solidFill>
                  <a:srgbClr val="3B5B6F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m.14484 T&gt;C</a:t>
            </a:r>
            <a:endParaRPr lang="x-none" altLang="x-none" sz="3000" dirty="0">
              <a:solidFill>
                <a:srgbClr val="3B5B6F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Text Box 17"/>
          <p:cNvSpPr txBox="1">
            <a:spLocks/>
          </p:cNvSpPr>
          <p:nvPr/>
        </p:nvSpPr>
        <p:spPr bwMode="auto">
          <a:xfrm>
            <a:off x="966300" y="5091916"/>
            <a:ext cx="5329237" cy="564257"/>
          </a:xfrm>
          <a:prstGeom prst="rect">
            <a:avLst/>
          </a:prstGeom>
          <a:blipFill dpi="0" rotWithShape="1">
            <a:blip r:embed="rId5">
              <a:alphaModFix amt="0"/>
            </a:blip>
            <a:srcRect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s-ES" altLang="x-none" sz="3000" dirty="0">
                <a:solidFill>
                  <a:srgbClr val="3B5B6F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m.3460 G&gt;A</a:t>
            </a:r>
            <a:endParaRPr lang="x-none" altLang="x-none" sz="3000" dirty="0">
              <a:solidFill>
                <a:srgbClr val="3B5B6F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cxnSp>
        <p:nvCxnSpPr>
          <p:cNvPr id="7" name="Conector recto 6"/>
          <p:cNvCxnSpPr/>
          <p:nvPr/>
        </p:nvCxnSpPr>
        <p:spPr>
          <a:xfrm>
            <a:off x="6328235" y="1983095"/>
            <a:ext cx="2945469" cy="1583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6360932" y="3598003"/>
            <a:ext cx="2880076" cy="20581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/>
          <p:cNvSpPr txBox="1"/>
          <p:nvPr/>
        </p:nvSpPr>
        <p:spPr>
          <a:xfrm>
            <a:off x="9371796" y="2813173"/>
            <a:ext cx="28855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err="1">
                <a:solidFill>
                  <a:srgbClr val="3B5B6F"/>
                </a:solidFill>
              </a:rPr>
              <a:t>Increased</a:t>
            </a:r>
            <a:r>
              <a:rPr lang="es-ES_tradnl" sz="2400" dirty="0">
                <a:solidFill>
                  <a:srgbClr val="3B5B6F"/>
                </a:solidFill>
              </a:rPr>
              <a:t> reactive </a:t>
            </a:r>
            <a:r>
              <a:rPr lang="es-ES_tradnl" sz="2400" dirty="0" err="1">
                <a:solidFill>
                  <a:srgbClr val="3B5B6F"/>
                </a:solidFill>
              </a:rPr>
              <a:t>oxygen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species</a:t>
            </a:r>
            <a:r>
              <a:rPr lang="es-ES_tradnl" sz="2400" dirty="0">
                <a:solidFill>
                  <a:srgbClr val="3B5B6F"/>
                </a:solidFill>
              </a:rPr>
              <a:t>, </a:t>
            </a:r>
            <a:r>
              <a:rPr lang="es-ES_tradnl" sz="2400" dirty="0" err="1">
                <a:solidFill>
                  <a:srgbClr val="3B5B6F"/>
                </a:solidFill>
              </a:rPr>
              <a:t>decreasing</a:t>
            </a:r>
            <a:r>
              <a:rPr lang="es-ES_tradnl" sz="2400" dirty="0">
                <a:solidFill>
                  <a:srgbClr val="3B5B6F"/>
                </a:solidFill>
              </a:rPr>
              <a:t> ATP </a:t>
            </a:r>
            <a:r>
              <a:rPr lang="es-ES_tradnl" sz="2400" dirty="0" err="1">
                <a:solidFill>
                  <a:srgbClr val="3B5B6F"/>
                </a:solidFill>
              </a:rPr>
              <a:t>production</a:t>
            </a:r>
            <a:endParaRPr lang="es-ES_tradnl" sz="2400" dirty="0">
              <a:solidFill>
                <a:srgbClr val="3B5B6F"/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221204" y="1798429"/>
            <a:ext cx="93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3B5B6F"/>
                </a:solidFill>
              </a:rPr>
              <a:t>70%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192638" y="5160594"/>
            <a:ext cx="93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3B5B6F"/>
                </a:solidFill>
              </a:rPr>
              <a:t>13%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00849" y="3535438"/>
            <a:ext cx="93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>
                <a:solidFill>
                  <a:srgbClr val="3B5B6F"/>
                </a:solidFill>
              </a:rPr>
              <a:t>14%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89A33AE-5D26-2C40-9FD2-E533ABC52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24</a:t>
            </a:fld>
            <a:endParaRPr lang="en-US"/>
          </a:p>
        </p:txBody>
      </p:sp>
      <p:pic>
        <p:nvPicPr>
          <p:cNvPr id="13" name="Audio Recording 16 Dec 2021 21:06:37" descr="Audio Recording 16 Dec 2021 21:06:37">
            <a:hlinkClick r:id="" action="ppaction://media"/>
            <a:extLst>
              <a:ext uri="{FF2B5EF4-FFF2-40B4-BE49-F238E27FC236}">
                <a16:creationId xmlns:a16="http://schemas.microsoft.com/office/drawing/2014/main" id="{0A10E571-72C7-EE4C-97B0-4D5AF0C867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4218" y="584169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6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15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pPr algn="ctr"/>
            <a:r>
              <a:rPr lang="es-ES_tradnl" dirty="0">
                <a:solidFill>
                  <a:srgbClr val="3B5B6F"/>
                </a:solidFill>
              </a:rPr>
              <a:t>Natural </a:t>
            </a:r>
            <a:r>
              <a:rPr lang="es-ES_tradnl" dirty="0" err="1">
                <a:solidFill>
                  <a:srgbClr val="3B5B6F"/>
                </a:solidFill>
              </a:rPr>
              <a:t>History</a:t>
            </a:r>
            <a:endParaRPr lang="es-ES_tradnl" dirty="0">
              <a:solidFill>
                <a:srgbClr val="3B5B6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2878" y="1482869"/>
            <a:ext cx="9866243" cy="1162359"/>
          </a:xfrm>
        </p:spPr>
        <p:txBody>
          <a:bodyPr>
            <a:normAutofit fontScale="85000" lnSpcReduction="10000"/>
          </a:bodyPr>
          <a:lstStyle/>
          <a:p>
            <a:r>
              <a:rPr lang="es-ES_tradnl" dirty="0" err="1">
                <a:solidFill>
                  <a:srgbClr val="3B5B6F"/>
                </a:solidFill>
              </a:rPr>
              <a:t>Spontaneous</a:t>
            </a:r>
            <a:r>
              <a:rPr lang="es-ES_tradnl" dirty="0">
                <a:solidFill>
                  <a:srgbClr val="3B5B6F"/>
                </a:solidFill>
              </a:rPr>
              <a:t> </a:t>
            </a:r>
            <a:r>
              <a:rPr lang="es-ES_tradnl" dirty="0" err="1">
                <a:solidFill>
                  <a:srgbClr val="3B5B6F"/>
                </a:solidFill>
              </a:rPr>
              <a:t>improvement</a:t>
            </a:r>
            <a:r>
              <a:rPr lang="es-ES_tradnl" dirty="0">
                <a:solidFill>
                  <a:srgbClr val="3B5B6F"/>
                </a:solidFill>
              </a:rPr>
              <a:t> can </a:t>
            </a:r>
            <a:r>
              <a:rPr lang="es-ES_tradnl" dirty="0" err="1">
                <a:solidFill>
                  <a:srgbClr val="3B5B6F"/>
                </a:solidFill>
              </a:rPr>
              <a:t>occur</a:t>
            </a:r>
            <a:r>
              <a:rPr lang="es-ES_tradnl" dirty="0">
                <a:solidFill>
                  <a:srgbClr val="3B5B6F"/>
                </a:solidFill>
              </a:rPr>
              <a:t> up to 72 </a:t>
            </a:r>
            <a:r>
              <a:rPr lang="es-ES_tradnl" dirty="0" err="1">
                <a:solidFill>
                  <a:srgbClr val="3B5B6F"/>
                </a:solidFill>
              </a:rPr>
              <a:t>months</a:t>
            </a:r>
            <a:r>
              <a:rPr lang="es-ES_tradnl" dirty="0">
                <a:solidFill>
                  <a:srgbClr val="3B5B6F"/>
                </a:solidFill>
              </a:rPr>
              <a:t> </a:t>
            </a:r>
            <a:r>
              <a:rPr lang="es-ES_tradnl" dirty="0" err="1">
                <a:solidFill>
                  <a:srgbClr val="3B5B6F"/>
                </a:solidFill>
              </a:rPr>
              <a:t>after</a:t>
            </a:r>
            <a:r>
              <a:rPr lang="es-ES_tradnl" dirty="0">
                <a:solidFill>
                  <a:srgbClr val="3B5B6F"/>
                </a:solidFill>
              </a:rPr>
              <a:t> </a:t>
            </a:r>
            <a:r>
              <a:rPr lang="es-ES_tradnl" dirty="0" err="1">
                <a:solidFill>
                  <a:srgbClr val="3B5B6F"/>
                </a:solidFill>
              </a:rPr>
              <a:t>onset</a:t>
            </a:r>
            <a:r>
              <a:rPr lang="es-ES_tradnl" dirty="0">
                <a:solidFill>
                  <a:srgbClr val="3B5B6F"/>
                </a:solidFill>
              </a:rPr>
              <a:t> of visual </a:t>
            </a:r>
            <a:r>
              <a:rPr lang="es-ES_tradnl" dirty="0" err="1">
                <a:solidFill>
                  <a:srgbClr val="3B5B6F"/>
                </a:solidFill>
              </a:rPr>
              <a:t>loss</a:t>
            </a:r>
            <a:endParaRPr lang="es-ES_tradnl" dirty="0">
              <a:solidFill>
                <a:srgbClr val="3B5B6F"/>
              </a:solidFill>
            </a:endParaRPr>
          </a:p>
          <a:p>
            <a:r>
              <a:rPr lang="es-ES_tradnl" dirty="0" err="1">
                <a:solidFill>
                  <a:srgbClr val="3B5B6F"/>
                </a:solidFill>
              </a:rPr>
              <a:t>Different</a:t>
            </a:r>
            <a:r>
              <a:rPr lang="es-ES_tradnl" dirty="0">
                <a:solidFill>
                  <a:srgbClr val="3B5B6F"/>
                </a:solidFill>
              </a:rPr>
              <a:t> </a:t>
            </a:r>
            <a:r>
              <a:rPr lang="es-ES_tradnl" dirty="0" err="1">
                <a:solidFill>
                  <a:srgbClr val="3B5B6F"/>
                </a:solidFill>
              </a:rPr>
              <a:t>rates</a:t>
            </a:r>
            <a:r>
              <a:rPr lang="es-ES_tradnl" dirty="0">
                <a:solidFill>
                  <a:srgbClr val="3B5B6F"/>
                </a:solidFill>
              </a:rPr>
              <a:t> of </a:t>
            </a:r>
            <a:r>
              <a:rPr lang="es-ES_tradnl" dirty="0" err="1">
                <a:solidFill>
                  <a:srgbClr val="3B5B6F"/>
                </a:solidFill>
              </a:rPr>
              <a:t>partial</a:t>
            </a:r>
            <a:r>
              <a:rPr lang="es-ES_tradnl" dirty="0">
                <a:solidFill>
                  <a:srgbClr val="3B5B6F"/>
                </a:solidFill>
              </a:rPr>
              <a:t> visual </a:t>
            </a:r>
            <a:r>
              <a:rPr lang="es-ES_tradnl" dirty="0" err="1">
                <a:solidFill>
                  <a:srgbClr val="3B5B6F"/>
                </a:solidFill>
              </a:rPr>
              <a:t>improvement</a:t>
            </a:r>
            <a:r>
              <a:rPr lang="es-ES_tradnl" dirty="0">
                <a:solidFill>
                  <a:srgbClr val="3B5B6F"/>
                </a:solidFill>
              </a:rPr>
              <a:t> </a:t>
            </a:r>
            <a:r>
              <a:rPr lang="es-ES_tradnl" dirty="0" err="1">
                <a:solidFill>
                  <a:srgbClr val="3B5B6F"/>
                </a:solidFill>
              </a:rPr>
              <a:t>according</a:t>
            </a:r>
            <a:r>
              <a:rPr lang="es-ES_tradnl" dirty="0">
                <a:solidFill>
                  <a:srgbClr val="3B5B6F"/>
                </a:solidFill>
              </a:rPr>
              <a:t> to </a:t>
            </a:r>
            <a:r>
              <a:rPr lang="es-ES_tradnl" dirty="0" err="1">
                <a:solidFill>
                  <a:srgbClr val="3B5B6F"/>
                </a:solidFill>
              </a:rPr>
              <a:t>mutation</a:t>
            </a:r>
            <a:endParaRPr lang="es-ES_tradnl" dirty="0">
              <a:solidFill>
                <a:srgbClr val="3B5B6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26E19-2792-434F-8E9A-0732A633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25</a:t>
            </a:fld>
            <a:endParaRPr lang="en-US"/>
          </a:p>
        </p:txBody>
      </p:sp>
      <p:sp>
        <p:nvSpPr>
          <p:cNvPr id="5" name="Text Box 17">
            <a:extLst>
              <a:ext uri="{FF2B5EF4-FFF2-40B4-BE49-F238E27FC236}">
                <a16:creationId xmlns:a16="http://schemas.microsoft.com/office/drawing/2014/main" id="{776D1027-778B-1A4E-BAEF-D13677D942A1}"/>
              </a:ext>
            </a:extLst>
          </p:cNvPr>
          <p:cNvSpPr txBox="1">
            <a:spLocks/>
          </p:cNvSpPr>
          <p:nvPr/>
        </p:nvSpPr>
        <p:spPr bwMode="auto">
          <a:xfrm>
            <a:off x="1505141" y="2836517"/>
            <a:ext cx="5329237" cy="564257"/>
          </a:xfrm>
          <a:prstGeom prst="rect">
            <a:avLst/>
          </a:prstGeom>
          <a:blipFill dpi="0" rotWithShape="1">
            <a:blip r:embed="rId5">
              <a:alphaModFix amt="0"/>
            </a:blip>
            <a:srcRect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lIns="50800" tIns="50800" rIns="50800" bIns="50800" anchor="ctr">
            <a:spAutoFit/>
          </a:bodyPr>
          <a:lstStyle/>
          <a:p>
            <a:pPr algn="ctr" eaLnBrk="1"/>
            <a:r>
              <a:rPr lang="es-ES" altLang="x-none" sz="3000" b="0" dirty="0">
                <a:solidFill>
                  <a:srgbClr val="3B5B6F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m.11778 G&gt;A: 4 – 33 %</a:t>
            </a:r>
            <a:endParaRPr lang="x-none" altLang="x-none" sz="3000" b="0" dirty="0">
              <a:solidFill>
                <a:srgbClr val="3B5B6F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6" name="Text Box 17">
            <a:extLst>
              <a:ext uri="{FF2B5EF4-FFF2-40B4-BE49-F238E27FC236}">
                <a16:creationId xmlns:a16="http://schemas.microsoft.com/office/drawing/2014/main" id="{6981D0B6-CDE2-164F-B12A-AF05D64608A6}"/>
              </a:ext>
            </a:extLst>
          </p:cNvPr>
          <p:cNvSpPr txBox="1">
            <a:spLocks/>
          </p:cNvSpPr>
          <p:nvPr/>
        </p:nvSpPr>
        <p:spPr bwMode="auto">
          <a:xfrm>
            <a:off x="1505142" y="3697499"/>
            <a:ext cx="5329237" cy="564257"/>
          </a:xfrm>
          <a:prstGeom prst="rect">
            <a:avLst/>
          </a:prstGeom>
          <a:blipFill dpi="0" rotWithShape="1">
            <a:blip r:embed="rId6">
              <a:alphaModFix amt="0"/>
            </a:blip>
            <a:srcRect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s-ES" altLang="x-none" sz="3000" dirty="0">
                <a:solidFill>
                  <a:srgbClr val="3B5B6F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m.14484 T&gt;C:    52 %</a:t>
            </a:r>
            <a:endParaRPr lang="x-none" altLang="x-none" sz="3000" dirty="0">
              <a:solidFill>
                <a:srgbClr val="3B5B6F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C74E21C0-08AD-6B40-BEAB-DBB41B529320}"/>
              </a:ext>
            </a:extLst>
          </p:cNvPr>
          <p:cNvSpPr txBox="1">
            <a:spLocks/>
          </p:cNvSpPr>
          <p:nvPr/>
        </p:nvSpPr>
        <p:spPr bwMode="auto">
          <a:xfrm>
            <a:off x="1505141" y="4549504"/>
            <a:ext cx="5329237" cy="564257"/>
          </a:xfrm>
          <a:prstGeom prst="rect">
            <a:avLst/>
          </a:prstGeom>
          <a:blipFill dpi="0" rotWithShape="1">
            <a:blip r:embed="rId6">
              <a:alphaModFix amt="0"/>
            </a:blip>
            <a:srcRect/>
            <a:tile tx="0" ty="0" sx="100000" sy="100000" flip="none" algn="tl"/>
          </a:blipFill>
          <a:ln>
            <a:solidFill>
              <a:schemeClr val="accent1"/>
            </a:solidFill>
          </a:ln>
        </p:spPr>
        <p:txBody>
          <a:bodyPr lIns="50800" tIns="50800" rIns="50800" bIns="50800" anchor="ctr">
            <a:spAutoFit/>
          </a:bodyPr>
          <a:lstStyle/>
          <a:p>
            <a:pPr algn="ctr"/>
            <a:r>
              <a:rPr lang="es-ES" altLang="x-none" sz="3000" dirty="0">
                <a:solidFill>
                  <a:srgbClr val="3B5B6F"/>
                </a:solidFill>
                <a:latin typeface="Optima" charset="0"/>
                <a:ea typeface="Optima" charset="0"/>
                <a:cs typeface="Optima" charset="0"/>
                <a:sym typeface="Optima" charset="0"/>
              </a:rPr>
              <a:t>m.3460 G&gt;A: 4 – 20 %</a:t>
            </a:r>
            <a:endParaRPr lang="x-none" altLang="x-none" sz="3000" dirty="0">
              <a:solidFill>
                <a:srgbClr val="3B5B6F"/>
              </a:solidFill>
              <a:latin typeface="Optima" charset="0"/>
              <a:ea typeface="Optima" charset="0"/>
              <a:cs typeface="Optima" charset="0"/>
              <a:sym typeface="Optima" charset="0"/>
            </a:endParaRPr>
          </a:p>
        </p:txBody>
      </p:sp>
      <p:pic>
        <p:nvPicPr>
          <p:cNvPr id="8" name="Audio Recording 16 Dec 2021 21:08:05" descr="Audio Recording 16 Dec 2021 21:08:05">
            <a:hlinkClick r:id="" action="ppaction://media"/>
            <a:extLst>
              <a:ext uri="{FF2B5EF4-FFF2-40B4-BE49-F238E27FC236}">
                <a16:creationId xmlns:a16="http://schemas.microsoft.com/office/drawing/2014/main" id="{DD8C4E57-BE6E-7346-89B0-6E2FDBD89A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947400" y="59086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12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3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dirty="0" err="1">
                <a:solidFill>
                  <a:srgbClr val="3B5B6F"/>
                </a:solidFill>
              </a:rPr>
              <a:t>Treatment</a:t>
            </a:r>
            <a:endParaRPr lang="es-ES_tradnl" dirty="0">
              <a:solidFill>
                <a:srgbClr val="3B5B6F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62878" y="1487488"/>
            <a:ext cx="9866243" cy="4093885"/>
          </a:xfrm>
        </p:spPr>
        <p:txBody>
          <a:bodyPr>
            <a:normAutofit/>
          </a:bodyPr>
          <a:lstStyle/>
          <a:p>
            <a:r>
              <a:rPr lang="es-ES_tradnl" sz="2400" dirty="0" err="1">
                <a:solidFill>
                  <a:srgbClr val="3B5B6F"/>
                </a:solidFill>
              </a:rPr>
              <a:t>Idebenone</a:t>
            </a:r>
            <a:r>
              <a:rPr lang="es-ES_tradnl" sz="2400" dirty="0">
                <a:solidFill>
                  <a:srgbClr val="3B5B6F"/>
                </a:solidFill>
              </a:rPr>
              <a:t>: </a:t>
            </a:r>
            <a:r>
              <a:rPr lang="es-ES_tradnl" sz="2400" dirty="0" err="1">
                <a:solidFill>
                  <a:srgbClr val="3B5B6F"/>
                </a:solidFill>
              </a:rPr>
              <a:t>synthetic</a:t>
            </a:r>
            <a:r>
              <a:rPr lang="es-ES_tradnl" sz="2400" dirty="0">
                <a:solidFill>
                  <a:srgbClr val="3B5B6F"/>
                </a:solidFill>
              </a:rPr>
              <a:t> short-</a:t>
            </a:r>
            <a:r>
              <a:rPr lang="es-ES_tradnl" sz="2400" dirty="0" err="1">
                <a:solidFill>
                  <a:srgbClr val="3B5B6F"/>
                </a:solidFill>
              </a:rPr>
              <a:t>chain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analog</a:t>
            </a:r>
            <a:r>
              <a:rPr lang="es-ES_tradnl" sz="2400" dirty="0">
                <a:solidFill>
                  <a:srgbClr val="3B5B6F"/>
                </a:solidFill>
              </a:rPr>
              <a:t> of </a:t>
            </a:r>
            <a:r>
              <a:rPr lang="es-ES_tradnl" sz="2400" dirty="0" err="1">
                <a:solidFill>
                  <a:srgbClr val="3B5B6F"/>
                </a:solidFill>
              </a:rPr>
              <a:t>ubiquinone</a:t>
            </a:r>
            <a:r>
              <a:rPr lang="es-ES_tradnl" sz="2400" dirty="0">
                <a:solidFill>
                  <a:srgbClr val="3B5B6F"/>
                </a:solidFill>
              </a:rPr>
              <a:t>, </a:t>
            </a:r>
            <a:r>
              <a:rPr lang="es-ES_tradnl" sz="2400" dirty="0" err="1">
                <a:solidFill>
                  <a:srgbClr val="3B5B6F"/>
                </a:solidFill>
              </a:rPr>
              <a:t>which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is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responsible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for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transporting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electrons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from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complexes</a:t>
            </a:r>
            <a:r>
              <a:rPr lang="es-ES_tradnl" sz="2400" dirty="0">
                <a:solidFill>
                  <a:srgbClr val="3B5B6F"/>
                </a:solidFill>
              </a:rPr>
              <a:t> I and II, </a:t>
            </a:r>
            <a:r>
              <a:rPr lang="es-ES_tradnl" sz="2400" dirty="0" err="1">
                <a:solidFill>
                  <a:srgbClr val="3B5B6F"/>
                </a:solidFill>
              </a:rPr>
              <a:t>directly</a:t>
            </a:r>
            <a:r>
              <a:rPr lang="es-ES_tradnl" sz="2400" dirty="0">
                <a:solidFill>
                  <a:srgbClr val="3B5B6F"/>
                </a:solidFill>
              </a:rPr>
              <a:t> to </a:t>
            </a:r>
            <a:r>
              <a:rPr lang="es-ES_tradnl" sz="2400" dirty="0" err="1">
                <a:solidFill>
                  <a:srgbClr val="3B5B6F"/>
                </a:solidFill>
              </a:rPr>
              <a:t>complex</a:t>
            </a:r>
            <a:r>
              <a:rPr lang="es-ES_tradnl" sz="2400" dirty="0">
                <a:solidFill>
                  <a:srgbClr val="3B5B6F"/>
                </a:solidFill>
              </a:rPr>
              <a:t> III</a:t>
            </a:r>
          </a:p>
          <a:p>
            <a:r>
              <a:rPr lang="es-ES_tradnl" sz="2400" dirty="0" err="1">
                <a:solidFill>
                  <a:srgbClr val="3B5B6F"/>
                </a:solidFill>
              </a:rPr>
              <a:t>The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efficacy</a:t>
            </a:r>
            <a:r>
              <a:rPr lang="es-ES_tradnl" sz="2400" dirty="0">
                <a:solidFill>
                  <a:srgbClr val="3B5B6F"/>
                </a:solidFill>
              </a:rPr>
              <a:t> of </a:t>
            </a:r>
            <a:r>
              <a:rPr lang="es-ES_tradnl" sz="2400" dirty="0" err="1">
                <a:solidFill>
                  <a:srgbClr val="3B5B6F"/>
                </a:solidFill>
              </a:rPr>
              <a:t>idebenone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was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assessed</a:t>
            </a:r>
            <a:r>
              <a:rPr lang="es-ES_tradnl" sz="2400" dirty="0">
                <a:solidFill>
                  <a:srgbClr val="3B5B6F"/>
                </a:solidFill>
              </a:rPr>
              <a:t> in a </a:t>
            </a:r>
            <a:r>
              <a:rPr lang="es-ES_tradnl" sz="2400" dirty="0" err="1">
                <a:solidFill>
                  <a:srgbClr val="3B5B6F"/>
                </a:solidFill>
              </a:rPr>
              <a:t>randomized</a:t>
            </a:r>
            <a:r>
              <a:rPr lang="es-ES_tradnl" sz="2400" dirty="0">
                <a:solidFill>
                  <a:srgbClr val="3B5B6F"/>
                </a:solidFill>
              </a:rPr>
              <a:t>, </a:t>
            </a:r>
            <a:r>
              <a:rPr lang="es-ES_tradnl" sz="2400" dirty="0" err="1">
                <a:solidFill>
                  <a:srgbClr val="3B5B6F"/>
                </a:solidFill>
              </a:rPr>
              <a:t>double-blinded</a:t>
            </a:r>
            <a:r>
              <a:rPr lang="es-ES_tradnl" sz="2400" dirty="0">
                <a:solidFill>
                  <a:srgbClr val="3B5B6F"/>
                </a:solidFill>
              </a:rPr>
              <a:t>, placebo-</a:t>
            </a:r>
            <a:r>
              <a:rPr lang="es-ES_tradnl" sz="2400" dirty="0" err="1">
                <a:solidFill>
                  <a:srgbClr val="3B5B6F"/>
                </a:solidFill>
              </a:rPr>
              <a:t>controlled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study</a:t>
            </a:r>
            <a:r>
              <a:rPr lang="es-ES_tradnl" sz="2400" dirty="0">
                <a:solidFill>
                  <a:srgbClr val="3B5B6F"/>
                </a:solidFill>
              </a:rPr>
              <a:t> (RHODOS). </a:t>
            </a:r>
            <a:r>
              <a:rPr lang="es-ES_tradnl" sz="2400" dirty="0" err="1">
                <a:solidFill>
                  <a:srgbClr val="3B5B6F"/>
                </a:solidFill>
              </a:rPr>
              <a:t>Best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evidence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for</a:t>
            </a:r>
            <a:r>
              <a:rPr lang="es-ES_tradnl" sz="2400" dirty="0">
                <a:solidFill>
                  <a:srgbClr val="3B5B6F"/>
                </a:solidFill>
              </a:rPr>
              <a:t> 11778G&gt;A </a:t>
            </a:r>
            <a:r>
              <a:rPr lang="es-ES_tradnl" sz="2400" dirty="0" err="1">
                <a:solidFill>
                  <a:srgbClr val="3B5B6F"/>
                </a:solidFill>
              </a:rPr>
              <a:t>mutation</a:t>
            </a:r>
            <a:endParaRPr lang="es-ES_tradnl" sz="2400" dirty="0">
              <a:solidFill>
                <a:srgbClr val="3B5B6F"/>
              </a:solidFill>
            </a:endParaRPr>
          </a:p>
          <a:p>
            <a:r>
              <a:rPr lang="es-ES_tradnl" sz="2400" dirty="0" err="1">
                <a:solidFill>
                  <a:srgbClr val="3B5B6F"/>
                </a:solidFill>
              </a:rPr>
              <a:t>It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is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the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only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specific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therapy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approved</a:t>
            </a:r>
            <a:r>
              <a:rPr lang="es-ES_tradnl" sz="2400" dirty="0">
                <a:solidFill>
                  <a:srgbClr val="3B5B6F"/>
                </a:solidFill>
              </a:rPr>
              <a:t> to </a:t>
            </a:r>
            <a:r>
              <a:rPr lang="es-ES_tradnl" sz="2400" dirty="0" err="1">
                <a:solidFill>
                  <a:srgbClr val="3B5B6F"/>
                </a:solidFill>
              </a:rPr>
              <a:t>treat</a:t>
            </a:r>
            <a:r>
              <a:rPr lang="es-ES_tradnl" sz="2400" dirty="0">
                <a:solidFill>
                  <a:srgbClr val="3B5B6F"/>
                </a:solidFill>
              </a:rPr>
              <a:t> visual </a:t>
            </a:r>
            <a:r>
              <a:rPr lang="es-ES_tradnl" sz="2400" dirty="0" err="1">
                <a:solidFill>
                  <a:srgbClr val="3B5B6F"/>
                </a:solidFill>
              </a:rPr>
              <a:t>impairment</a:t>
            </a:r>
            <a:r>
              <a:rPr lang="es-ES_tradnl" sz="2400" dirty="0">
                <a:solidFill>
                  <a:srgbClr val="3B5B6F"/>
                </a:solidFill>
              </a:rPr>
              <a:t> in </a:t>
            </a:r>
            <a:r>
              <a:rPr lang="es-ES_tradnl" sz="2400" dirty="0" err="1">
                <a:solidFill>
                  <a:srgbClr val="3B5B6F"/>
                </a:solidFill>
              </a:rPr>
              <a:t>adolescents</a:t>
            </a:r>
            <a:r>
              <a:rPr lang="es-ES_tradnl" sz="2400" dirty="0">
                <a:solidFill>
                  <a:srgbClr val="3B5B6F"/>
                </a:solidFill>
              </a:rPr>
              <a:t> and </a:t>
            </a:r>
            <a:r>
              <a:rPr lang="es-ES_tradnl" sz="2400" dirty="0" err="1">
                <a:solidFill>
                  <a:srgbClr val="3B5B6F"/>
                </a:solidFill>
              </a:rPr>
              <a:t>adults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with</a:t>
            </a:r>
            <a:r>
              <a:rPr lang="es-ES_tradnl" sz="2400" dirty="0">
                <a:solidFill>
                  <a:srgbClr val="3B5B6F"/>
                </a:solidFill>
              </a:rPr>
              <a:t> LHON</a:t>
            </a:r>
          </a:p>
          <a:p>
            <a:r>
              <a:rPr lang="es-ES_tradnl" sz="2400" dirty="0">
                <a:solidFill>
                  <a:srgbClr val="3B5B6F"/>
                </a:solidFill>
              </a:rPr>
              <a:t>Gene </a:t>
            </a:r>
            <a:r>
              <a:rPr lang="es-ES_tradnl" sz="2400" dirty="0" err="1">
                <a:solidFill>
                  <a:srgbClr val="3B5B6F"/>
                </a:solidFill>
              </a:rPr>
              <a:t>therapy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clinical</a:t>
            </a:r>
            <a:r>
              <a:rPr lang="es-ES_tradnl" sz="2400" dirty="0">
                <a:solidFill>
                  <a:srgbClr val="3B5B6F"/>
                </a:solidFill>
              </a:rPr>
              <a:t> </a:t>
            </a:r>
            <a:r>
              <a:rPr lang="es-ES_tradnl" sz="2400" dirty="0" err="1">
                <a:solidFill>
                  <a:srgbClr val="3B5B6F"/>
                </a:solidFill>
              </a:rPr>
              <a:t>trials</a:t>
            </a:r>
            <a:r>
              <a:rPr lang="es-ES_tradnl" sz="2400" dirty="0">
                <a:solidFill>
                  <a:srgbClr val="3B5B6F"/>
                </a:solidFill>
              </a:rPr>
              <a:t> are </a:t>
            </a:r>
            <a:r>
              <a:rPr lang="es-ES_tradnl" sz="2400" dirty="0" err="1">
                <a:solidFill>
                  <a:srgbClr val="3B5B6F"/>
                </a:solidFill>
              </a:rPr>
              <a:t>underway</a:t>
            </a:r>
            <a:endParaRPr lang="es-ES_tradnl" sz="2400" dirty="0">
              <a:solidFill>
                <a:srgbClr val="3B5B6F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26E19-2792-434F-8E9A-0732A6331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26</a:t>
            </a:fld>
            <a:endParaRPr lang="en-US"/>
          </a:p>
        </p:txBody>
      </p:sp>
      <p:pic>
        <p:nvPicPr>
          <p:cNvPr id="6" name="Audio Recording 16 Dec 2021 21:16:21" descr="Audio Recording 16 Dec 2021 21:16:21">
            <a:hlinkClick r:id="" action="ppaction://media"/>
            <a:extLst>
              <a:ext uri="{FF2B5EF4-FFF2-40B4-BE49-F238E27FC236}">
                <a16:creationId xmlns:a16="http://schemas.microsoft.com/office/drawing/2014/main" id="{9A07FBF7-5999-E248-B90C-73E6AF27DE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29121" y="58909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8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685512"/>
            <a:ext cx="10518912" cy="382076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3B5B6F"/>
                </a:solidFill>
              </a:rPr>
              <a:t>Useful imaging studies include 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OCT of optic nerve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Visual fields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Fluorescein angiography</a:t>
            </a:r>
            <a:endParaRPr lang="en-US" sz="3200" dirty="0">
              <a:solidFill>
                <a:srgbClr val="3B5B6F"/>
              </a:solidFill>
            </a:endParaRP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Magnetic resonance imaging</a:t>
            </a:r>
          </a:p>
          <a:p>
            <a:pPr lvl="1"/>
            <a:endParaRPr lang="en-US" sz="3200" dirty="0">
              <a:solidFill>
                <a:srgbClr val="3B5B6F"/>
              </a:solidFill>
            </a:endParaRPr>
          </a:p>
          <a:p>
            <a:r>
              <a:rPr lang="en-US" sz="3200" dirty="0">
                <a:solidFill>
                  <a:srgbClr val="3B5B6F"/>
                </a:solidFill>
              </a:rPr>
              <a:t>Genetic testing is the gold standard test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93D61-7870-F242-B81D-DAD96488D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27</a:t>
            </a:fld>
            <a:endParaRPr lang="en-US"/>
          </a:p>
        </p:txBody>
      </p:sp>
      <p:pic>
        <p:nvPicPr>
          <p:cNvPr id="5" name="Audio Recording 16 Dec 2021 21:19:01" descr="Audio Recording 16 Dec 2021 21:19:01">
            <a:hlinkClick r:id="" action="ppaction://media"/>
            <a:extLst>
              <a:ext uri="{FF2B5EF4-FFF2-40B4-BE49-F238E27FC236}">
                <a16:creationId xmlns:a16="http://schemas.microsoft.com/office/drawing/2014/main" id="{82E1713F-60DE-3E40-886D-6940297DAE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81756" y="60138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4"/>
    </mc:Choice>
    <mc:Fallback xmlns="">
      <p:transition spd="slow" advTm="13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5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985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2BD47-46DB-7F4D-A005-FB630EB41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86733-290F-284F-A769-EF0A47507B7A}" type="slidenum">
              <a:rPr lang="en-US" smtClean="0"/>
              <a:t>28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F3FF874-B2A2-EF46-83F9-6B09A28CE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5993"/>
            <a:ext cx="12191999" cy="4868407"/>
          </a:xfrm>
        </p:spPr>
        <p:txBody>
          <a:bodyPr>
            <a:normAutofit fontScale="92500" lnSpcReduction="20000"/>
          </a:bodyPr>
          <a:lstStyle/>
          <a:p>
            <a:r>
              <a:rPr lang="es-ES_tradnl" sz="1700" dirty="0" err="1">
                <a:solidFill>
                  <a:srgbClr val="3B5B6F"/>
                </a:solidFill>
              </a:rPr>
              <a:t>Blanc</a:t>
            </a:r>
            <a:r>
              <a:rPr lang="es-ES_tradnl" sz="1700" dirty="0">
                <a:solidFill>
                  <a:srgbClr val="3B5B6F"/>
                </a:solidFill>
              </a:rPr>
              <a:t> C, </a:t>
            </a:r>
            <a:r>
              <a:rPr lang="es-ES_tradnl" sz="1700" dirty="0" err="1">
                <a:solidFill>
                  <a:srgbClr val="3B5B6F"/>
                </a:solidFill>
              </a:rPr>
              <a:t>Heran</a:t>
            </a:r>
            <a:r>
              <a:rPr lang="es-ES_tradnl" sz="1700" dirty="0">
                <a:solidFill>
                  <a:srgbClr val="3B5B6F"/>
                </a:solidFill>
              </a:rPr>
              <a:t> F, Habas C, </a:t>
            </a:r>
            <a:r>
              <a:rPr lang="es-ES_tradnl" sz="1700" dirty="0" err="1">
                <a:solidFill>
                  <a:srgbClr val="3B5B6F"/>
                </a:solidFill>
              </a:rPr>
              <a:t>Bejot</a:t>
            </a:r>
            <a:r>
              <a:rPr lang="es-ES_tradnl" sz="1700" dirty="0">
                <a:solidFill>
                  <a:srgbClr val="3B5B6F"/>
                </a:solidFill>
              </a:rPr>
              <a:t> Y, </a:t>
            </a:r>
            <a:r>
              <a:rPr lang="es-ES_tradnl" sz="1700" dirty="0" err="1">
                <a:solidFill>
                  <a:srgbClr val="3B5B6F"/>
                </a:solidFill>
              </a:rPr>
              <a:t>Sahel</a:t>
            </a:r>
            <a:r>
              <a:rPr lang="es-ES_tradnl" sz="1700" dirty="0">
                <a:solidFill>
                  <a:srgbClr val="3B5B6F"/>
                </a:solidFill>
              </a:rPr>
              <a:t> J, </a:t>
            </a:r>
            <a:r>
              <a:rPr lang="es-ES_tradnl" sz="1700" dirty="0" err="1">
                <a:solidFill>
                  <a:srgbClr val="3B5B6F"/>
                </a:solidFill>
              </a:rPr>
              <a:t>Vignal</a:t>
            </a:r>
            <a:r>
              <a:rPr lang="es-ES_tradnl" sz="1700" dirty="0">
                <a:solidFill>
                  <a:srgbClr val="3B5B6F"/>
                </a:solidFill>
              </a:rPr>
              <a:t>-Clermont C. MRI of </a:t>
            </a:r>
            <a:r>
              <a:rPr lang="es-ES_tradnl" sz="1700" dirty="0" err="1">
                <a:solidFill>
                  <a:srgbClr val="3B5B6F"/>
                </a:solidFill>
              </a:rPr>
              <a:t>the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Nerves</a:t>
            </a:r>
            <a:r>
              <a:rPr lang="es-ES_tradnl" sz="1700" dirty="0">
                <a:solidFill>
                  <a:srgbClr val="3B5B6F"/>
                </a:solidFill>
              </a:rPr>
              <a:t> and </a:t>
            </a:r>
            <a:r>
              <a:rPr lang="es-ES_tradnl" sz="1700" dirty="0" err="1">
                <a:solidFill>
                  <a:srgbClr val="3B5B6F"/>
                </a:solidFill>
              </a:rPr>
              <a:t>Chiasm</a:t>
            </a:r>
            <a:r>
              <a:rPr lang="es-ES_tradnl" sz="1700" dirty="0">
                <a:solidFill>
                  <a:srgbClr val="3B5B6F"/>
                </a:solidFill>
              </a:rPr>
              <a:t> in Patients </a:t>
            </a:r>
            <a:r>
              <a:rPr lang="es-ES_tradnl" sz="1700" dirty="0" err="1">
                <a:solidFill>
                  <a:srgbClr val="3B5B6F"/>
                </a:solidFill>
              </a:rPr>
              <a:t>With</a:t>
            </a:r>
            <a:r>
              <a:rPr lang="es-ES_tradnl" sz="1700" dirty="0">
                <a:solidFill>
                  <a:srgbClr val="3B5B6F"/>
                </a:solidFill>
              </a:rPr>
              <a:t> Leber </a:t>
            </a:r>
            <a:r>
              <a:rPr lang="es-ES_tradnl" sz="1700" dirty="0" err="1">
                <a:solidFill>
                  <a:srgbClr val="3B5B6F"/>
                </a:solidFill>
              </a:rPr>
              <a:t>Hereditary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Neuropathy</a:t>
            </a:r>
            <a:r>
              <a:rPr lang="es-ES_tradnl" sz="1700" dirty="0">
                <a:solidFill>
                  <a:srgbClr val="3B5B6F"/>
                </a:solidFill>
              </a:rPr>
              <a:t>. J </a:t>
            </a:r>
            <a:r>
              <a:rPr lang="es-ES_tradnl" sz="1700" dirty="0" err="1">
                <a:solidFill>
                  <a:srgbClr val="3B5B6F"/>
                </a:solidFill>
              </a:rPr>
              <a:t>Neuroophthalmol</a:t>
            </a:r>
            <a:r>
              <a:rPr lang="es-ES_tradnl" sz="1700" cap="small" dirty="0">
                <a:solidFill>
                  <a:srgbClr val="3B5B6F"/>
                </a:solidFill>
              </a:rPr>
              <a:t>. </a:t>
            </a:r>
            <a:r>
              <a:rPr lang="es-ES_tradnl" sz="1700" dirty="0">
                <a:solidFill>
                  <a:srgbClr val="3B5B6F"/>
                </a:solidFill>
              </a:rPr>
              <a:t>2018 Dec;38(4):434-437. </a:t>
            </a:r>
            <a:r>
              <a:rPr lang="is-IS" sz="1700" dirty="0">
                <a:solidFill>
                  <a:srgbClr val="3B5B6F"/>
                </a:solidFill>
              </a:rPr>
              <a:t>PMID: 29300239.</a:t>
            </a:r>
          </a:p>
          <a:p>
            <a:r>
              <a:rPr lang="en-US" sz="1700" dirty="0" err="1">
                <a:solidFill>
                  <a:srgbClr val="3B5B6F"/>
                </a:solidFill>
              </a:rPr>
              <a:t>Carelli</a:t>
            </a:r>
            <a:r>
              <a:rPr lang="en-US" sz="1700" dirty="0">
                <a:solidFill>
                  <a:srgbClr val="3B5B6F"/>
                </a:solidFill>
              </a:rPr>
              <a:t>, V., </a:t>
            </a:r>
            <a:r>
              <a:rPr lang="en-US" sz="1700" dirty="0" err="1">
                <a:solidFill>
                  <a:srgbClr val="3B5B6F"/>
                </a:solidFill>
              </a:rPr>
              <a:t>Carbonelli</a:t>
            </a:r>
            <a:r>
              <a:rPr lang="en-US" sz="1700" dirty="0">
                <a:solidFill>
                  <a:srgbClr val="3B5B6F"/>
                </a:solidFill>
              </a:rPr>
              <a:t>, M., De Coo, I. F., Kawasaki, A., Klopstock, T., </a:t>
            </a:r>
            <a:r>
              <a:rPr lang="en-US" sz="1700" dirty="0" err="1">
                <a:solidFill>
                  <a:srgbClr val="3B5B6F"/>
                </a:solidFill>
              </a:rPr>
              <a:t>Lagrèze</a:t>
            </a:r>
            <a:r>
              <a:rPr lang="en-US" sz="1700" dirty="0">
                <a:solidFill>
                  <a:srgbClr val="3B5B6F"/>
                </a:solidFill>
              </a:rPr>
              <a:t>, W. A., La </a:t>
            </a:r>
            <a:r>
              <a:rPr lang="en-US" sz="1700" dirty="0" err="1">
                <a:solidFill>
                  <a:srgbClr val="3B5B6F"/>
                </a:solidFill>
              </a:rPr>
              <a:t>Morgia</a:t>
            </a:r>
            <a:r>
              <a:rPr lang="en-US" sz="1700" dirty="0">
                <a:solidFill>
                  <a:srgbClr val="3B5B6F"/>
                </a:solidFill>
              </a:rPr>
              <a:t>, C., Newman, N. J., </a:t>
            </a:r>
            <a:r>
              <a:rPr lang="en-US" sz="1700" dirty="0" err="1">
                <a:solidFill>
                  <a:srgbClr val="3B5B6F"/>
                </a:solidFill>
              </a:rPr>
              <a:t>Orssaud</a:t>
            </a:r>
            <a:r>
              <a:rPr lang="en-US" sz="1700" dirty="0">
                <a:solidFill>
                  <a:srgbClr val="3B5B6F"/>
                </a:solidFill>
              </a:rPr>
              <a:t>, C., Pott, J. W. R., </a:t>
            </a:r>
            <a:r>
              <a:rPr lang="en-US" sz="1700" dirty="0" err="1">
                <a:solidFill>
                  <a:srgbClr val="3B5B6F"/>
                </a:solidFill>
              </a:rPr>
              <a:t>Sadun</a:t>
            </a:r>
            <a:r>
              <a:rPr lang="en-US" sz="1700" dirty="0">
                <a:solidFill>
                  <a:srgbClr val="3B5B6F"/>
                </a:solidFill>
              </a:rPr>
              <a:t>, A. A., Van </a:t>
            </a:r>
            <a:r>
              <a:rPr lang="en-US" sz="1700" dirty="0" err="1">
                <a:solidFill>
                  <a:srgbClr val="3B5B6F"/>
                </a:solidFill>
              </a:rPr>
              <a:t>Everdingen</a:t>
            </a:r>
            <a:r>
              <a:rPr lang="en-US" sz="1700" dirty="0">
                <a:solidFill>
                  <a:srgbClr val="3B5B6F"/>
                </a:solidFill>
              </a:rPr>
              <a:t>, J., </a:t>
            </a:r>
            <a:r>
              <a:rPr lang="en-US" sz="1700" dirty="0" err="1">
                <a:solidFill>
                  <a:srgbClr val="3B5B6F"/>
                </a:solidFill>
              </a:rPr>
              <a:t>Vignal</a:t>
            </a:r>
            <a:r>
              <a:rPr lang="en-US" sz="1700" dirty="0">
                <a:solidFill>
                  <a:srgbClr val="3B5B6F"/>
                </a:solidFill>
              </a:rPr>
              <a:t>-Clermont, C., Votruba, M., Yu-Wai-Man, P., &amp; </a:t>
            </a:r>
            <a:r>
              <a:rPr lang="en-US" sz="1700" dirty="0" err="1">
                <a:solidFill>
                  <a:srgbClr val="3B5B6F"/>
                </a:solidFill>
              </a:rPr>
              <a:t>Barboni</a:t>
            </a:r>
            <a:r>
              <a:rPr lang="en-US" sz="1700" dirty="0">
                <a:solidFill>
                  <a:srgbClr val="3B5B6F"/>
                </a:solidFill>
              </a:rPr>
              <a:t>, P.. International consensus statement on the clinical and therapeutic management of </a:t>
            </a:r>
            <a:r>
              <a:rPr lang="en-US" sz="1700" dirty="0" err="1">
                <a:solidFill>
                  <a:srgbClr val="3B5B6F"/>
                </a:solidFill>
              </a:rPr>
              <a:t>Leber’s</a:t>
            </a:r>
            <a:r>
              <a:rPr lang="en-US" sz="1700" dirty="0">
                <a:solidFill>
                  <a:srgbClr val="3B5B6F"/>
                </a:solidFill>
              </a:rPr>
              <a:t> hereditary optic neuropathy. </a:t>
            </a:r>
            <a:r>
              <a:rPr lang="en-US" sz="1700" i="1" dirty="0">
                <a:solidFill>
                  <a:srgbClr val="3B5B6F"/>
                </a:solidFill>
              </a:rPr>
              <a:t>Journal of Neuro-Ophthalmology. 2017 Dec;37</a:t>
            </a:r>
            <a:r>
              <a:rPr lang="en-US" sz="1700" dirty="0">
                <a:solidFill>
                  <a:srgbClr val="3B5B6F"/>
                </a:solidFill>
              </a:rPr>
              <a:t>(4), 371–381. https://doi.org/10.1097/WNO.0000000000000570. PMID: </a:t>
            </a:r>
            <a:r>
              <a:rPr lang="en-MX" sz="1700" dirty="0">
                <a:solidFill>
                  <a:srgbClr val="3B5B6F"/>
                </a:solidFill>
              </a:rPr>
              <a:t>28991104.</a:t>
            </a:r>
            <a:endParaRPr lang="is-IS" sz="1700" dirty="0">
              <a:solidFill>
                <a:srgbClr val="3B5B6F"/>
              </a:solidFill>
            </a:endParaRPr>
          </a:p>
          <a:p>
            <a:r>
              <a:rPr lang="es-ES_tradnl" sz="1700" dirty="0" err="1">
                <a:solidFill>
                  <a:srgbClr val="3B5B6F"/>
                </a:solidFill>
              </a:rPr>
              <a:t>Chun</a:t>
            </a:r>
            <a:r>
              <a:rPr lang="es-ES_tradnl" sz="1700" dirty="0">
                <a:solidFill>
                  <a:srgbClr val="3B5B6F"/>
                </a:solidFill>
              </a:rPr>
              <a:t> B, Rizzo J. </a:t>
            </a:r>
            <a:r>
              <a:rPr lang="es-ES_tradnl" sz="1700" dirty="0" err="1">
                <a:solidFill>
                  <a:srgbClr val="3B5B6F"/>
                </a:solidFill>
              </a:rPr>
              <a:t>Dominant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Atrophy</a:t>
            </a:r>
            <a:r>
              <a:rPr lang="es-ES_tradnl" sz="1700" dirty="0">
                <a:solidFill>
                  <a:srgbClr val="3B5B6F"/>
                </a:solidFill>
              </a:rPr>
              <a:t> and </a:t>
            </a:r>
            <a:r>
              <a:rPr lang="es-ES_tradnl" sz="1700" dirty="0" err="1">
                <a:solidFill>
                  <a:srgbClr val="3B5B6F"/>
                </a:solidFill>
              </a:rPr>
              <a:t>Leber’s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Hereditary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Neuropathy</a:t>
            </a:r>
            <a:r>
              <a:rPr lang="es-ES_tradnl" sz="1700" dirty="0">
                <a:solidFill>
                  <a:srgbClr val="3B5B6F"/>
                </a:solidFill>
              </a:rPr>
              <a:t>: </a:t>
            </a:r>
            <a:r>
              <a:rPr lang="es-ES_tradnl" sz="1700" dirty="0" err="1">
                <a:solidFill>
                  <a:srgbClr val="3B5B6F"/>
                </a:solidFill>
              </a:rPr>
              <a:t>Update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on</a:t>
            </a:r>
            <a:r>
              <a:rPr lang="es-ES_tradnl" sz="1700" dirty="0">
                <a:solidFill>
                  <a:srgbClr val="3B5B6F"/>
                </a:solidFill>
              </a:rPr>
              <a:t> Clinical </a:t>
            </a:r>
            <a:r>
              <a:rPr lang="es-ES_tradnl" sz="1700" dirty="0" err="1">
                <a:solidFill>
                  <a:srgbClr val="3B5B6F"/>
                </a:solidFill>
              </a:rPr>
              <a:t>Features</a:t>
            </a:r>
            <a:r>
              <a:rPr lang="es-ES_tradnl" sz="1700" dirty="0">
                <a:solidFill>
                  <a:srgbClr val="3B5B6F"/>
                </a:solidFill>
              </a:rPr>
              <a:t> and Current </a:t>
            </a:r>
            <a:r>
              <a:rPr lang="es-ES_tradnl" sz="1700" dirty="0" err="1">
                <a:solidFill>
                  <a:srgbClr val="3B5B6F"/>
                </a:solidFill>
              </a:rPr>
              <a:t>Therapeutic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Approaches</a:t>
            </a:r>
            <a:r>
              <a:rPr lang="es-ES_tradnl" sz="1700" dirty="0">
                <a:solidFill>
                  <a:srgbClr val="3B5B6F"/>
                </a:solidFill>
              </a:rPr>
              <a:t>. Semin </a:t>
            </a:r>
            <a:r>
              <a:rPr lang="es-ES_tradnl" sz="1700" dirty="0" err="1">
                <a:solidFill>
                  <a:srgbClr val="3B5B6F"/>
                </a:solidFill>
              </a:rPr>
              <a:t>Pediatr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Neurol</a:t>
            </a:r>
            <a:r>
              <a:rPr lang="es-ES_tradnl" sz="1700" dirty="0">
                <a:solidFill>
                  <a:srgbClr val="3B5B6F"/>
                </a:solidFill>
              </a:rPr>
              <a:t>. 2017 May;24(2):129-34.</a:t>
            </a:r>
            <a:r>
              <a:rPr lang="hr-HR" sz="1700" dirty="0">
                <a:solidFill>
                  <a:srgbClr val="3B5B6F"/>
                </a:solidFill>
              </a:rPr>
              <a:t> </a:t>
            </a:r>
            <a:r>
              <a:rPr lang="hr-HR" sz="1700" dirty="0" err="1">
                <a:solidFill>
                  <a:srgbClr val="3B5B6F"/>
                </a:solidFill>
              </a:rPr>
              <a:t>doi</a:t>
            </a:r>
            <a:r>
              <a:rPr lang="hr-HR" sz="1700" dirty="0">
                <a:solidFill>
                  <a:srgbClr val="3B5B6F"/>
                </a:solidFill>
              </a:rPr>
              <a:t>: 10.1016/j.spen.2017.06.001. </a:t>
            </a:r>
            <a:r>
              <a:rPr lang="hr-HR" sz="1700" dirty="0" err="1">
                <a:solidFill>
                  <a:srgbClr val="3B5B6F"/>
                </a:solidFill>
              </a:rPr>
              <a:t>Epub</a:t>
            </a:r>
            <a:r>
              <a:rPr lang="hr-HR" sz="1700" dirty="0">
                <a:solidFill>
                  <a:srgbClr val="3B5B6F"/>
                </a:solidFill>
              </a:rPr>
              <a:t> 2017 Jun 30. </a:t>
            </a:r>
            <a:r>
              <a:rPr lang="cs-CZ" sz="1700" dirty="0">
                <a:solidFill>
                  <a:srgbClr val="3B5B6F"/>
                </a:solidFill>
              </a:rPr>
              <a:t>PMID: 28941528.</a:t>
            </a:r>
            <a:endParaRPr lang="hr-HR" sz="1700" dirty="0">
              <a:solidFill>
                <a:srgbClr val="3B5B6F"/>
              </a:solidFill>
            </a:endParaRPr>
          </a:p>
          <a:p>
            <a:r>
              <a:rPr lang="es-ES_tradnl" sz="1700" dirty="0" err="1">
                <a:solidFill>
                  <a:srgbClr val="3B5B6F"/>
                </a:solidFill>
              </a:rPr>
              <a:t>Kerr</a:t>
            </a:r>
            <a:r>
              <a:rPr lang="es-ES_tradnl" sz="1700" dirty="0">
                <a:solidFill>
                  <a:srgbClr val="3B5B6F"/>
                </a:solidFill>
              </a:rPr>
              <a:t> N, </a:t>
            </a:r>
            <a:r>
              <a:rPr lang="es-ES_tradnl" sz="1700" dirty="0" err="1">
                <a:solidFill>
                  <a:srgbClr val="3B5B6F"/>
                </a:solidFill>
              </a:rPr>
              <a:t>Chew</a:t>
            </a:r>
            <a:r>
              <a:rPr lang="es-ES_tradnl" sz="1700" dirty="0">
                <a:solidFill>
                  <a:srgbClr val="3B5B6F"/>
                </a:solidFill>
              </a:rPr>
              <a:t> S, </a:t>
            </a:r>
            <a:r>
              <a:rPr lang="es-ES_tradnl" sz="1700" dirty="0" err="1">
                <a:solidFill>
                  <a:srgbClr val="3B5B6F"/>
                </a:solidFill>
              </a:rPr>
              <a:t>Danesh</a:t>
            </a:r>
            <a:r>
              <a:rPr lang="es-ES_tradnl" sz="1700" dirty="0">
                <a:solidFill>
                  <a:srgbClr val="3B5B6F"/>
                </a:solidFill>
              </a:rPr>
              <a:t>-Meyer H. Non-</a:t>
            </a:r>
            <a:r>
              <a:rPr lang="es-ES_tradnl" sz="1700" dirty="0" err="1">
                <a:solidFill>
                  <a:srgbClr val="3B5B6F"/>
                </a:solidFill>
              </a:rPr>
              <a:t>arteritic</a:t>
            </a:r>
            <a:r>
              <a:rPr lang="es-ES_tradnl" sz="1700" dirty="0">
                <a:solidFill>
                  <a:srgbClr val="3B5B6F"/>
                </a:solidFill>
              </a:rPr>
              <a:t> anterior </a:t>
            </a:r>
            <a:r>
              <a:rPr lang="es-ES_tradnl" sz="1700" dirty="0" err="1">
                <a:solidFill>
                  <a:srgbClr val="3B5B6F"/>
                </a:solidFill>
              </a:rPr>
              <a:t>ischaemic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neuropathy</a:t>
            </a:r>
            <a:r>
              <a:rPr lang="es-ES_tradnl" sz="1700" dirty="0">
                <a:solidFill>
                  <a:srgbClr val="3B5B6F"/>
                </a:solidFill>
              </a:rPr>
              <a:t>: A </a:t>
            </a:r>
            <a:r>
              <a:rPr lang="es-ES_tradnl" sz="1700" dirty="0" err="1">
                <a:solidFill>
                  <a:srgbClr val="3B5B6F"/>
                </a:solidFill>
              </a:rPr>
              <a:t>review</a:t>
            </a:r>
            <a:r>
              <a:rPr lang="es-ES_tradnl" sz="1700" dirty="0">
                <a:solidFill>
                  <a:srgbClr val="3B5B6F"/>
                </a:solidFill>
              </a:rPr>
              <a:t> and </a:t>
            </a:r>
            <a:r>
              <a:rPr lang="es-ES_tradnl" sz="1700" dirty="0" err="1">
                <a:solidFill>
                  <a:srgbClr val="3B5B6F"/>
                </a:solidFill>
              </a:rPr>
              <a:t>update</a:t>
            </a:r>
            <a:r>
              <a:rPr lang="es-ES_tradnl" sz="1700" dirty="0">
                <a:solidFill>
                  <a:srgbClr val="3B5B6F"/>
                </a:solidFill>
              </a:rPr>
              <a:t>. J Clin </a:t>
            </a:r>
            <a:r>
              <a:rPr lang="es-ES_tradnl" sz="1700" dirty="0" err="1">
                <a:solidFill>
                  <a:srgbClr val="3B5B6F"/>
                </a:solidFill>
              </a:rPr>
              <a:t>Neurosci</a:t>
            </a:r>
            <a:r>
              <a:rPr lang="es-ES_tradnl" sz="1700" dirty="0">
                <a:solidFill>
                  <a:srgbClr val="3B5B6F"/>
                </a:solidFill>
              </a:rPr>
              <a:t>. 2009 Aug;16(8):994-1000. doi:10.1016/j.jocn.2009.04.002.</a:t>
            </a:r>
            <a:r>
              <a:rPr lang="pl-PL" sz="1700" dirty="0">
                <a:solidFill>
                  <a:srgbClr val="3B5B6F"/>
                </a:solidFill>
              </a:rPr>
              <a:t> PMID: 19596112</a:t>
            </a:r>
          </a:p>
          <a:p>
            <a:r>
              <a:rPr lang="es-ES_tradnl" sz="1700" dirty="0" err="1">
                <a:solidFill>
                  <a:srgbClr val="3B5B6F"/>
                </a:solidFill>
              </a:rPr>
              <a:t>Lyseng-Williamson</a:t>
            </a:r>
            <a:r>
              <a:rPr lang="es-ES_tradnl" sz="1700" dirty="0">
                <a:solidFill>
                  <a:srgbClr val="3B5B6F"/>
                </a:solidFill>
              </a:rPr>
              <a:t> K. </a:t>
            </a:r>
            <a:r>
              <a:rPr lang="es-ES_tradnl" sz="1700" dirty="0" err="1">
                <a:solidFill>
                  <a:srgbClr val="3B5B6F"/>
                </a:solidFill>
              </a:rPr>
              <a:t>Idebenone</a:t>
            </a:r>
            <a:r>
              <a:rPr lang="es-ES_tradnl" sz="1700" dirty="0">
                <a:solidFill>
                  <a:srgbClr val="3B5B6F"/>
                </a:solidFill>
              </a:rPr>
              <a:t>: A </a:t>
            </a:r>
            <a:r>
              <a:rPr lang="es-ES_tradnl" sz="1700" dirty="0" err="1">
                <a:solidFill>
                  <a:srgbClr val="3B5B6F"/>
                </a:solidFill>
              </a:rPr>
              <a:t>Review</a:t>
            </a:r>
            <a:r>
              <a:rPr lang="es-ES_tradnl" sz="1700" dirty="0">
                <a:solidFill>
                  <a:srgbClr val="3B5B6F"/>
                </a:solidFill>
              </a:rPr>
              <a:t> in </a:t>
            </a:r>
            <a:r>
              <a:rPr lang="es-ES_tradnl" sz="1700" dirty="0" err="1">
                <a:solidFill>
                  <a:srgbClr val="3B5B6F"/>
                </a:solidFill>
              </a:rPr>
              <a:t>Leber’s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Hereditary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Neuropathy</a:t>
            </a:r>
            <a:r>
              <a:rPr lang="es-ES_tradnl" sz="1700" dirty="0">
                <a:solidFill>
                  <a:srgbClr val="3B5B6F"/>
                </a:solidFill>
              </a:rPr>
              <a:t>. </a:t>
            </a:r>
            <a:r>
              <a:rPr lang="es-ES_tradnl" sz="1700" dirty="0" err="1">
                <a:solidFill>
                  <a:srgbClr val="3B5B6F"/>
                </a:solidFill>
              </a:rPr>
              <a:t>Drugs</a:t>
            </a:r>
            <a:r>
              <a:rPr lang="es-ES_tradnl" sz="1700" dirty="0">
                <a:solidFill>
                  <a:srgbClr val="3B5B6F"/>
                </a:solidFill>
              </a:rPr>
              <a:t>. 2016 May;76(7):805-13. </a:t>
            </a:r>
            <a:r>
              <a:rPr lang="es-ES_tradnl" sz="1700" dirty="0" err="1">
                <a:solidFill>
                  <a:srgbClr val="3B5B6F"/>
                </a:solidFill>
              </a:rPr>
              <a:t>doi</a:t>
            </a:r>
            <a:r>
              <a:rPr lang="es-ES_tradnl" sz="1700" dirty="0">
                <a:solidFill>
                  <a:srgbClr val="3B5B6F"/>
                </a:solidFill>
              </a:rPr>
              <a:t>: 10.1007/s40265-016-0574-3. </a:t>
            </a:r>
            <a:r>
              <a:rPr lang="is-IS" sz="1700" dirty="0">
                <a:solidFill>
                  <a:srgbClr val="3B5B6F"/>
                </a:solidFill>
              </a:rPr>
              <a:t>PMID: 27071925.</a:t>
            </a:r>
          </a:p>
          <a:p>
            <a:r>
              <a:rPr lang="en-US" sz="1700" dirty="0">
                <a:solidFill>
                  <a:srgbClr val="3B5B6F"/>
                </a:solidFill>
              </a:rPr>
              <a:t>Klopstock, T., Yu-Wai-Man, P., </a:t>
            </a:r>
            <a:r>
              <a:rPr lang="en-US" sz="1700" dirty="0" err="1">
                <a:solidFill>
                  <a:srgbClr val="3B5B6F"/>
                </a:solidFill>
              </a:rPr>
              <a:t>Dimitriadis</a:t>
            </a:r>
            <a:r>
              <a:rPr lang="en-US" sz="1700" dirty="0">
                <a:solidFill>
                  <a:srgbClr val="3B5B6F"/>
                </a:solidFill>
              </a:rPr>
              <a:t>, K., Rouleau, J., Heck, S., </a:t>
            </a:r>
            <a:r>
              <a:rPr lang="en-US" sz="1700" dirty="0" err="1">
                <a:solidFill>
                  <a:srgbClr val="3B5B6F"/>
                </a:solidFill>
              </a:rPr>
              <a:t>Bailie</a:t>
            </a:r>
            <a:r>
              <a:rPr lang="en-US" sz="1700" dirty="0">
                <a:solidFill>
                  <a:srgbClr val="3B5B6F"/>
                </a:solidFill>
              </a:rPr>
              <a:t>, M., </a:t>
            </a:r>
            <a:r>
              <a:rPr lang="en-US" sz="1700" dirty="0" err="1">
                <a:solidFill>
                  <a:srgbClr val="3B5B6F"/>
                </a:solidFill>
              </a:rPr>
              <a:t>Atawan</a:t>
            </a:r>
            <a:r>
              <a:rPr lang="en-US" sz="1700" dirty="0">
                <a:solidFill>
                  <a:srgbClr val="3B5B6F"/>
                </a:solidFill>
              </a:rPr>
              <a:t>, A., Chattopadhyay, S., Schubert, M., </a:t>
            </a:r>
            <a:r>
              <a:rPr lang="en-US" sz="1700" dirty="0" err="1">
                <a:solidFill>
                  <a:srgbClr val="3B5B6F"/>
                </a:solidFill>
              </a:rPr>
              <a:t>Garip</a:t>
            </a:r>
            <a:r>
              <a:rPr lang="en-US" sz="1700" dirty="0">
                <a:solidFill>
                  <a:srgbClr val="3B5B6F"/>
                </a:solidFill>
              </a:rPr>
              <a:t>, A., </a:t>
            </a:r>
            <a:r>
              <a:rPr lang="en-US" sz="1700" dirty="0" err="1">
                <a:solidFill>
                  <a:srgbClr val="3B5B6F"/>
                </a:solidFill>
              </a:rPr>
              <a:t>Kernt</a:t>
            </a:r>
            <a:r>
              <a:rPr lang="en-US" sz="1700" dirty="0">
                <a:solidFill>
                  <a:srgbClr val="3B5B6F"/>
                </a:solidFill>
              </a:rPr>
              <a:t>, M., </a:t>
            </a:r>
            <a:r>
              <a:rPr lang="en-US" sz="1700" dirty="0" err="1">
                <a:solidFill>
                  <a:srgbClr val="3B5B6F"/>
                </a:solidFill>
              </a:rPr>
              <a:t>Petraki</a:t>
            </a:r>
            <a:r>
              <a:rPr lang="en-US" sz="1700" dirty="0">
                <a:solidFill>
                  <a:srgbClr val="3B5B6F"/>
                </a:solidFill>
              </a:rPr>
              <a:t>, D., </a:t>
            </a:r>
            <a:r>
              <a:rPr lang="en-US" sz="1700" dirty="0" err="1">
                <a:solidFill>
                  <a:srgbClr val="3B5B6F"/>
                </a:solidFill>
              </a:rPr>
              <a:t>Rummey</a:t>
            </a:r>
            <a:r>
              <a:rPr lang="en-US" sz="1700" dirty="0">
                <a:solidFill>
                  <a:srgbClr val="3B5B6F"/>
                </a:solidFill>
              </a:rPr>
              <a:t>, C., Leinonen, M., Metz, G., Griffiths, P. G., Meier, T., &amp; Chinnery, P. F. (2011). A randomized placebo-controlled trial of </a:t>
            </a:r>
            <a:r>
              <a:rPr lang="en-US" sz="1700" dirty="0" err="1">
                <a:solidFill>
                  <a:srgbClr val="3B5B6F"/>
                </a:solidFill>
              </a:rPr>
              <a:t>idebenone</a:t>
            </a:r>
            <a:r>
              <a:rPr lang="en-US" sz="1700" dirty="0">
                <a:solidFill>
                  <a:srgbClr val="3B5B6F"/>
                </a:solidFill>
              </a:rPr>
              <a:t> in </a:t>
            </a:r>
            <a:r>
              <a:rPr lang="en-US" sz="1700" dirty="0" err="1">
                <a:solidFill>
                  <a:srgbClr val="3B5B6F"/>
                </a:solidFill>
              </a:rPr>
              <a:t>Leber’s</a:t>
            </a:r>
            <a:r>
              <a:rPr lang="en-US" sz="1700" dirty="0">
                <a:solidFill>
                  <a:srgbClr val="3B5B6F"/>
                </a:solidFill>
              </a:rPr>
              <a:t> hereditary optic neuropathy. </a:t>
            </a:r>
            <a:r>
              <a:rPr lang="en-US" sz="1700" i="1" dirty="0">
                <a:solidFill>
                  <a:srgbClr val="3B5B6F"/>
                </a:solidFill>
              </a:rPr>
              <a:t>Brain. 2011 </a:t>
            </a:r>
            <a:r>
              <a:rPr lang="en-US" sz="1700" dirty="0">
                <a:solidFill>
                  <a:srgbClr val="3B5B6F"/>
                </a:solidFill>
              </a:rPr>
              <a:t>July;</a:t>
            </a:r>
            <a:r>
              <a:rPr lang="en-US" sz="1700" i="1" dirty="0">
                <a:solidFill>
                  <a:srgbClr val="3B5B6F"/>
                </a:solidFill>
              </a:rPr>
              <a:t>134</a:t>
            </a:r>
            <a:r>
              <a:rPr lang="en-US" sz="1700" dirty="0">
                <a:solidFill>
                  <a:srgbClr val="3B5B6F"/>
                </a:solidFill>
              </a:rPr>
              <a:t>(9):2677–2686. </a:t>
            </a:r>
            <a:r>
              <a:rPr lang="en-US" sz="1700" dirty="0" err="1">
                <a:solidFill>
                  <a:srgbClr val="3B5B6F"/>
                </a:solidFill>
              </a:rPr>
              <a:t>doi.org</a:t>
            </a:r>
            <a:r>
              <a:rPr lang="en-US" sz="1700" dirty="0">
                <a:solidFill>
                  <a:srgbClr val="3B5B6F"/>
                </a:solidFill>
              </a:rPr>
              <a:t>/10.1093/brain/awr170. PMID: </a:t>
            </a:r>
            <a:r>
              <a:rPr lang="en-MX" sz="1700" dirty="0">
                <a:solidFill>
                  <a:srgbClr val="3B5B6F"/>
                </a:solidFill>
              </a:rPr>
              <a:t>21788663.</a:t>
            </a:r>
            <a:endParaRPr lang="pl-PL" sz="1700" dirty="0">
              <a:solidFill>
                <a:srgbClr val="3B5B6F"/>
              </a:solidFill>
            </a:endParaRPr>
          </a:p>
          <a:p>
            <a:r>
              <a:rPr lang="es-ES_tradnl" sz="1700" dirty="0" err="1">
                <a:solidFill>
                  <a:srgbClr val="3B5B6F"/>
                </a:solidFill>
              </a:rPr>
              <a:t>Pilz</a:t>
            </a:r>
            <a:r>
              <a:rPr lang="es-ES_tradnl" sz="1700" dirty="0">
                <a:solidFill>
                  <a:srgbClr val="3B5B6F"/>
                </a:solidFill>
              </a:rPr>
              <a:t> Y, Bass S, Sherman J. A </a:t>
            </a:r>
            <a:r>
              <a:rPr lang="es-ES_tradnl" sz="1700" dirty="0" err="1">
                <a:solidFill>
                  <a:srgbClr val="3B5B6F"/>
                </a:solidFill>
              </a:rPr>
              <a:t>Review</a:t>
            </a:r>
            <a:r>
              <a:rPr lang="es-ES_tradnl" sz="1700" dirty="0">
                <a:solidFill>
                  <a:srgbClr val="3B5B6F"/>
                </a:solidFill>
              </a:rPr>
              <a:t> of </a:t>
            </a:r>
            <a:r>
              <a:rPr lang="es-ES_tradnl" sz="1700" dirty="0" err="1">
                <a:solidFill>
                  <a:srgbClr val="3B5B6F"/>
                </a:solidFill>
              </a:rPr>
              <a:t>Mitochondrial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Neuropathies</a:t>
            </a:r>
            <a:r>
              <a:rPr lang="es-ES_tradnl" sz="1700" dirty="0">
                <a:solidFill>
                  <a:srgbClr val="3B5B6F"/>
                </a:solidFill>
              </a:rPr>
              <a:t>: </a:t>
            </a:r>
            <a:r>
              <a:rPr lang="es-ES_tradnl" sz="1700" dirty="0" err="1">
                <a:solidFill>
                  <a:srgbClr val="3B5B6F"/>
                </a:solidFill>
              </a:rPr>
              <a:t>From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Inherited</a:t>
            </a:r>
            <a:r>
              <a:rPr lang="es-ES_tradnl" sz="1700" dirty="0">
                <a:solidFill>
                  <a:srgbClr val="3B5B6F"/>
                </a:solidFill>
              </a:rPr>
              <a:t> to </a:t>
            </a:r>
            <a:r>
              <a:rPr lang="es-ES_tradnl" sz="1700" dirty="0" err="1">
                <a:solidFill>
                  <a:srgbClr val="3B5B6F"/>
                </a:solidFill>
              </a:rPr>
              <a:t>Acquired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Forms</a:t>
            </a:r>
            <a:r>
              <a:rPr lang="es-ES_tradnl" sz="1700" dirty="0">
                <a:solidFill>
                  <a:srgbClr val="3B5B6F"/>
                </a:solidFill>
              </a:rPr>
              <a:t>. J </a:t>
            </a:r>
            <a:r>
              <a:rPr lang="es-ES_tradnl" sz="1700" dirty="0" err="1">
                <a:solidFill>
                  <a:srgbClr val="3B5B6F"/>
                </a:solidFill>
              </a:rPr>
              <a:t>Optom</a:t>
            </a:r>
            <a:r>
              <a:rPr lang="es-ES_tradnl" sz="1700" dirty="0">
                <a:solidFill>
                  <a:srgbClr val="3B5B6F"/>
                </a:solidFill>
              </a:rPr>
              <a:t>. 2017 Oct-Dec;10(4):205-214. doi:10.1016/j.optom.2016.09.003. </a:t>
            </a:r>
            <a:r>
              <a:rPr lang="hr-HR" sz="1700" dirty="0" err="1">
                <a:solidFill>
                  <a:srgbClr val="3B5B6F"/>
                </a:solidFill>
              </a:rPr>
              <a:t>Epub</a:t>
            </a:r>
            <a:r>
              <a:rPr lang="hr-HR" sz="1700" dirty="0">
                <a:solidFill>
                  <a:srgbClr val="3B5B6F"/>
                </a:solidFill>
              </a:rPr>
              <a:t> 2016 </a:t>
            </a:r>
            <a:r>
              <a:rPr lang="hr-HR" sz="1700" dirty="0" err="1">
                <a:solidFill>
                  <a:srgbClr val="3B5B6F"/>
                </a:solidFill>
              </a:rPr>
              <a:t>Dec</a:t>
            </a:r>
            <a:r>
              <a:rPr lang="hr-HR" sz="1700" dirty="0">
                <a:solidFill>
                  <a:srgbClr val="3B5B6F"/>
                </a:solidFill>
              </a:rPr>
              <a:t> 28. </a:t>
            </a:r>
            <a:r>
              <a:rPr lang="is-IS" sz="1700" dirty="0">
                <a:solidFill>
                  <a:srgbClr val="3B5B6F"/>
                </a:solidFill>
              </a:rPr>
              <a:t>PMID: 28040497</a:t>
            </a:r>
          </a:p>
          <a:p>
            <a:r>
              <a:rPr lang="es-ES_tradnl" sz="1700" dirty="0" err="1">
                <a:solidFill>
                  <a:srgbClr val="3B5B6F"/>
                </a:solidFill>
              </a:rPr>
              <a:t>Zuccarelli</a:t>
            </a:r>
            <a:r>
              <a:rPr lang="es-ES_tradnl" sz="1700" dirty="0">
                <a:solidFill>
                  <a:srgbClr val="3B5B6F"/>
                </a:solidFill>
              </a:rPr>
              <a:t> M, Vella-</a:t>
            </a:r>
            <a:r>
              <a:rPr lang="es-ES_tradnl" sz="1700" dirty="0" err="1">
                <a:solidFill>
                  <a:srgbClr val="3B5B6F"/>
                </a:solidFill>
              </a:rPr>
              <a:t>Szijj</a:t>
            </a:r>
            <a:r>
              <a:rPr lang="es-ES_tradnl" sz="1700" dirty="0">
                <a:solidFill>
                  <a:srgbClr val="3B5B6F"/>
                </a:solidFill>
              </a:rPr>
              <a:t> J, </a:t>
            </a:r>
            <a:r>
              <a:rPr lang="es-ES_tradnl" sz="1700" dirty="0" err="1">
                <a:solidFill>
                  <a:srgbClr val="3B5B6F"/>
                </a:solidFill>
              </a:rPr>
              <a:t>Serracino-Inglott</a:t>
            </a:r>
            <a:r>
              <a:rPr lang="es-ES_tradnl" sz="1700" dirty="0">
                <a:solidFill>
                  <a:srgbClr val="3B5B6F"/>
                </a:solidFill>
              </a:rPr>
              <a:t> A, </a:t>
            </a:r>
            <a:r>
              <a:rPr lang="es-ES_tradnl" sz="1700" dirty="0" err="1">
                <a:solidFill>
                  <a:srgbClr val="3B5B6F"/>
                </a:solidFill>
              </a:rPr>
              <a:t>Borg</a:t>
            </a:r>
            <a:r>
              <a:rPr lang="es-ES_tradnl" sz="1700" dirty="0">
                <a:solidFill>
                  <a:srgbClr val="3B5B6F"/>
                </a:solidFill>
              </a:rPr>
              <a:t> J. </a:t>
            </a:r>
            <a:r>
              <a:rPr lang="es-ES_tradnl" sz="1700" dirty="0" err="1">
                <a:solidFill>
                  <a:srgbClr val="3B5B6F"/>
                </a:solidFill>
              </a:rPr>
              <a:t>Treatment</a:t>
            </a:r>
            <a:r>
              <a:rPr lang="es-ES_tradnl" sz="1700" dirty="0">
                <a:solidFill>
                  <a:srgbClr val="3B5B6F"/>
                </a:solidFill>
              </a:rPr>
              <a:t> of </a:t>
            </a:r>
            <a:r>
              <a:rPr lang="es-ES_tradnl" sz="1700" dirty="0" err="1">
                <a:solidFill>
                  <a:srgbClr val="3B5B6F"/>
                </a:solidFill>
              </a:rPr>
              <a:t>Leber’s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hereditary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optic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neuropathy</a:t>
            </a:r>
            <a:r>
              <a:rPr lang="es-ES_tradnl" sz="1700" dirty="0">
                <a:solidFill>
                  <a:srgbClr val="3B5B6F"/>
                </a:solidFill>
              </a:rPr>
              <a:t>: </a:t>
            </a:r>
            <a:r>
              <a:rPr lang="es-ES_tradnl" sz="1700" dirty="0" err="1">
                <a:solidFill>
                  <a:srgbClr val="3B5B6F"/>
                </a:solidFill>
              </a:rPr>
              <a:t>An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overview</a:t>
            </a:r>
            <a:r>
              <a:rPr lang="es-ES_tradnl" sz="1700" dirty="0">
                <a:solidFill>
                  <a:srgbClr val="3B5B6F"/>
                </a:solidFill>
              </a:rPr>
              <a:t> of </a:t>
            </a:r>
            <a:r>
              <a:rPr lang="es-ES_tradnl" sz="1700" dirty="0" err="1">
                <a:solidFill>
                  <a:srgbClr val="3B5B6F"/>
                </a:solidFill>
              </a:rPr>
              <a:t>recent</a:t>
            </a:r>
            <a:r>
              <a:rPr lang="es-ES_tradnl" sz="1700" dirty="0">
                <a:solidFill>
                  <a:srgbClr val="3B5B6F"/>
                </a:solidFill>
              </a:rPr>
              <a:t> </a:t>
            </a:r>
            <a:r>
              <a:rPr lang="es-ES_tradnl" sz="1700" dirty="0" err="1">
                <a:solidFill>
                  <a:srgbClr val="3B5B6F"/>
                </a:solidFill>
              </a:rPr>
              <a:t>developments</a:t>
            </a:r>
            <a:r>
              <a:rPr lang="es-ES_tradnl" sz="1700" dirty="0">
                <a:solidFill>
                  <a:srgbClr val="3B5B6F"/>
                </a:solidFill>
              </a:rPr>
              <a:t>. </a:t>
            </a:r>
            <a:r>
              <a:rPr lang="es-ES_tradnl" sz="1700" dirty="0" err="1">
                <a:solidFill>
                  <a:srgbClr val="3B5B6F"/>
                </a:solidFill>
              </a:rPr>
              <a:t>Eur</a:t>
            </a:r>
            <a:r>
              <a:rPr lang="es-ES_tradnl" sz="1700" dirty="0">
                <a:solidFill>
                  <a:srgbClr val="3B5B6F"/>
                </a:solidFill>
              </a:rPr>
              <a:t> J </a:t>
            </a:r>
            <a:r>
              <a:rPr lang="es-ES_tradnl" sz="1700" dirty="0" err="1">
                <a:solidFill>
                  <a:srgbClr val="3B5B6F"/>
                </a:solidFill>
              </a:rPr>
              <a:t>Ophthalmol</a:t>
            </a:r>
            <a:r>
              <a:rPr lang="es-ES_tradnl" sz="1700" dirty="0">
                <a:solidFill>
                  <a:srgbClr val="3B5B6F"/>
                </a:solidFill>
              </a:rPr>
              <a:t>. 2020 Nov;30(6):1220-1227.</a:t>
            </a:r>
            <a:r>
              <a:rPr lang="is-IS" sz="1700" dirty="0">
                <a:solidFill>
                  <a:srgbClr val="3B5B6F"/>
                </a:solidFill>
              </a:rPr>
              <a:t> doi: 10.1177/1120672120936592. </a:t>
            </a:r>
            <a:r>
              <a:rPr lang="de-DE" sz="1700" dirty="0" err="1">
                <a:solidFill>
                  <a:srgbClr val="3B5B6F"/>
                </a:solidFill>
              </a:rPr>
              <a:t>Epub</a:t>
            </a:r>
            <a:r>
              <a:rPr lang="de-DE" sz="1700" dirty="0">
                <a:solidFill>
                  <a:srgbClr val="3B5B6F"/>
                </a:solidFill>
              </a:rPr>
              <a:t> 2020 Jun 19. </a:t>
            </a:r>
            <a:r>
              <a:rPr lang="is-IS" sz="1700" dirty="0">
                <a:solidFill>
                  <a:srgbClr val="3B5B6F"/>
                </a:solidFill>
              </a:rPr>
              <a:t>PMID: 32552047.</a:t>
            </a:r>
            <a:endParaRPr lang="es-ES_tradnl" sz="1600" dirty="0">
              <a:solidFill>
                <a:srgbClr val="3B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"/>
    </mc:Choice>
    <mc:Fallback xmlns="">
      <p:transition spd="slow" advTm="103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F732D6FB-FC0F-49CE-948B-30F47F0537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E5D251E-1A7E-4CB1-96ED-10C6349418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C508C8-17EA-4312-942B-AF1A4F5C64C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13999</TotalTime>
  <Words>1718</Words>
  <Application>Microsoft Office PowerPoint</Application>
  <PresentationFormat>Widescreen</PresentationFormat>
  <Paragraphs>250</Paragraphs>
  <Slides>28</Slides>
  <Notes>27</Notes>
  <HiddenSlides>0</HiddenSlides>
  <MMClips>27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Arial Black</vt:lpstr>
      <vt:lpstr>Calibri</vt:lpstr>
      <vt:lpstr>Calibri Light</vt:lpstr>
      <vt:lpstr>Comic Sans MS</vt:lpstr>
      <vt:lpstr>Helvetica Neue</vt:lpstr>
      <vt:lpstr>Optima</vt:lpstr>
      <vt:lpstr>Wingdings</vt:lpstr>
      <vt:lpstr>Office Theme</vt:lpstr>
      <vt:lpstr>Bilateral vision loss in a young patient</vt:lpstr>
      <vt:lpstr>18-Year-Old Male with Vision Loss in Both Eyes</vt:lpstr>
      <vt:lpstr>PowerPoint Presentation</vt:lpstr>
      <vt:lpstr>Relevant Neuro-ophthalmic Examination</vt:lpstr>
      <vt:lpstr>Ophthalmoscopy</vt:lpstr>
      <vt:lpstr>PowerPoint Presentation</vt:lpstr>
      <vt:lpstr>Farnsworth-Munsell D15 color vision test</vt:lpstr>
      <vt:lpstr>Farnsworth-Munsell D15 color vision test</vt:lpstr>
      <vt:lpstr>PowerPoint Presentation</vt:lpstr>
      <vt:lpstr>Neuro-Ophthalmic Differential Diagnosis  Retrobulbar painless, subacute, bilateral vision loss</vt:lpstr>
      <vt:lpstr>Neuro-Ophthalmic Differential Diagnosis  Painless, subacute, bilateral, central vision loss</vt:lpstr>
      <vt:lpstr>Neuro-Ophthalmic Differential Diagnosis  Painless, subacute, bilateral, central vision loss</vt:lpstr>
      <vt:lpstr>Neuro-Ophthalmic Differential Diagnosis  Painless, subacute, bilateral, central vision loss</vt:lpstr>
      <vt:lpstr>Neuro-Ophthalmic Differential Diagnosis  Painless, subacute, bilateral, central vision loss</vt:lpstr>
      <vt:lpstr>Neuro-Ophthalmic Differential Diagnosis  Retrobulbar painless, subacute, bilateral vision loss</vt:lpstr>
      <vt:lpstr>PowerPoint Presentation</vt:lpstr>
      <vt:lpstr>T2 Coronal and Axial MRI </vt:lpstr>
      <vt:lpstr>Fluoresceine angiography</vt:lpstr>
      <vt:lpstr>Optical Coherence Tomography 3 months later</vt:lpstr>
      <vt:lpstr>Optical Coherence Tomography</vt:lpstr>
      <vt:lpstr>Evaluation</vt:lpstr>
      <vt:lpstr> Genetic testing</vt:lpstr>
      <vt:lpstr>Leber’s Hereditary Optic Neuropathy (LHON)</vt:lpstr>
      <vt:lpstr>Pathogenic Mutations</vt:lpstr>
      <vt:lpstr>Natural History</vt:lpstr>
      <vt:lpstr>Treatment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Baugh, Mark H</cp:lastModifiedBy>
  <cp:revision>85</cp:revision>
  <dcterms:created xsi:type="dcterms:W3CDTF">2020-07-23T19:54:38Z</dcterms:created>
  <dcterms:modified xsi:type="dcterms:W3CDTF">2022-02-03T18:41:18Z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