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8" r:id="rId2"/>
    <p:sldId id="261" r:id="rId3"/>
    <p:sldId id="262" r:id="rId4"/>
    <p:sldId id="263" r:id="rId5"/>
    <p:sldId id="265" r:id="rId6"/>
    <p:sldId id="267" r:id="rId7"/>
    <p:sldId id="278" r:id="rId8"/>
    <p:sldId id="279" r:id="rId9"/>
    <p:sldId id="280" r:id="rId10"/>
    <p:sldId id="281" r:id="rId11"/>
    <p:sldId id="268" r:id="rId12"/>
    <p:sldId id="264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82" r:id="rId21"/>
    <p:sldId id="283" r:id="rId22"/>
    <p:sldId id="284" r:id="rId23"/>
    <p:sldId id="287" r:id="rId24"/>
    <p:sldId id="285" r:id="rId25"/>
    <p:sldId id="286" r:id="rId26"/>
    <p:sldId id="275" r:id="rId27"/>
    <p:sldId id="276" r:id="rId28"/>
    <p:sldId id="277" r:id="rId29"/>
    <p:sldId id="260" r:id="rId30"/>
    <p:sldId id="288" r:id="rId31"/>
    <p:sldId id="289" r:id="rId32"/>
    <p:sldId id="293" r:id="rId33"/>
    <p:sldId id="294" r:id="rId34"/>
    <p:sldId id="295" r:id="rId35"/>
    <p:sldId id="296" r:id="rId36"/>
    <p:sldId id="297" r:id="rId37"/>
    <p:sldId id="301" r:id="rId38"/>
    <p:sldId id="299" r:id="rId39"/>
    <p:sldId id="298" r:id="rId40"/>
    <p:sldId id="290" r:id="rId41"/>
    <p:sldId id="302" r:id="rId42"/>
    <p:sldId id="29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829B"/>
    <a:srgbClr val="780C51"/>
    <a:srgbClr val="0F2B4E"/>
    <a:srgbClr val="3B5B6F"/>
    <a:srgbClr val="4B748B"/>
    <a:srgbClr val="1F939A"/>
    <a:srgbClr val="62B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86385" autoAdjust="0"/>
  </p:normalViewPr>
  <p:slideViewPr>
    <p:cSldViewPr snapToGrid="0" snapToObjects="1">
      <p:cViewPr varScale="1">
        <p:scale>
          <a:sx n="74" d="100"/>
          <a:sy n="74" d="100"/>
        </p:scale>
        <p:origin x="130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customXml" Target="../customXml/item2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son, Jewel" userId="3bc03983-044f-4751-ae8e-6b34e57ed56d" providerId="ADAL" clId="{53FF9B4B-6F5E-4C07-B93C-25E2BCCF6026}"/>
    <pc:docChg chg="mod">
      <pc:chgData name="Johnson, Jewel" userId="3bc03983-044f-4751-ae8e-6b34e57ed56d" providerId="ADAL" clId="{53FF9B4B-6F5E-4C07-B93C-25E2BCCF6026}" dt="2021-05-17T17:07:45.138" v="0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26.m4a"/><Relationship Id="rId2" Type="http://schemas.microsoft.com/office/2007/relationships/media" Target="../media/media26.m4a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media27.m4a"/><Relationship Id="rId2" Type="http://schemas.microsoft.com/office/2007/relationships/media" Target="../media/media27.m4a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media28.m4a"/><Relationship Id="rId2" Type="http://schemas.microsoft.com/office/2007/relationships/media" Target="../media/media28.m4a"/><Relationship Id="rId1" Type="http://schemas.openxmlformats.org/officeDocument/2006/relationships/tags" Target="../tags/tag7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media29.m4a"/><Relationship Id="rId2" Type="http://schemas.microsoft.com/office/2007/relationships/media" Target="../media/media29.m4a"/><Relationship Id="rId1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media30.m4a"/><Relationship Id="rId2" Type="http://schemas.microsoft.com/office/2007/relationships/media" Target="../media/media30.m4a"/><Relationship Id="rId1" Type="http://schemas.openxmlformats.org/officeDocument/2006/relationships/tags" Target="../tags/tag9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media34.m4a"/><Relationship Id="rId2" Type="http://schemas.microsoft.com/office/2007/relationships/media" Target="../media/media34.m4a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media37.m4a"/><Relationship Id="rId2" Type="http://schemas.microsoft.com/office/2007/relationships/media" Target="../media/media37.m4a"/><Relationship Id="rId1" Type="http://schemas.openxmlformats.org/officeDocument/2006/relationships/tags" Target="../tags/tag1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55%2Fs-2003-41130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en.wikipedia.org/wiki/Digital_object_identifier" TargetMode="Externa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6" Type="http://schemas.openxmlformats.org/officeDocument/2006/relationships/hyperlink" Target="https://www.uptodate.com/contents/chronic-inflammatory-demyelinating-polyneuropathy-etiology-clinical-features-and-diagnosis/abstract/74" TargetMode="External"/><Relationship Id="rId5" Type="http://schemas.openxmlformats.org/officeDocument/2006/relationships/hyperlink" Target="https://doi.org/10.1007/s00415-003-1068-2" TargetMode="External"/><Relationship Id="rId4" Type="http://schemas.openxmlformats.org/officeDocument/2006/relationships/hyperlink" Target="https://doi.org/10.1016/j.semarthrit.2005.08.008" TargetMode="External"/><Relationship Id="rId9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07/s10072-012-1179-6" TargetMode="External"/><Relationship Id="rId13" Type="http://schemas.openxmlformats.org/officeDocument/2006/relationships/hyperlink" Target="https://www.ncbi.nlm.nih.gov/pubmed/?term=Bridel%20C%5BAuthor%5D&amp;cauthor=true&amp;cauthor_uid=26198911" TargetMode="External"/><Relationship Id="rId3" Type="http://schemas.openxmlformats.org/officeDocument/2006/relationships/hyperlink" Target="https://www.ncbi.nlm.nih.gov/pubmed/?term=Topcular%20B%5BAuthor%5D&amp;cauthor=true&amp;cauthor_uid=22941356" TargetMode="External"/><Relationship Id="rId7" Type="http://schemas.openxmlformats.org/officeDocument/2006/relationships/hyperlink" Target="https://www.ncbi.nlm.nih.gov/pubmed/22941356" TargetMode="External"/><Relationship Id="rId12" Type="http://schemas.openxmlformats.org/officeDocument/2006/relationships/hyperlink" Target="https://doi.org/10.1080/08820530801888188" TargetMode="External"/><Relationship Id="rId17" Type="http://schemas.openxmlformats.org/officeDocument/2006/relationships/hyperlink" Target="https://www.ncbi.nlm.nih.gov/pubmed/26198911" TargetMode="External"/><Relationship Id="rId2" Type="http://schemas.openxmlformats.org/officeDocument/2006/relationships/hyperlink" Target="https://www.ncbi.nlm.nih.gov/pubmed/?term=Altinkaya%20A%5BAuthor%5D&amp;cauthor=true&amp;cauthor_uid=22941356" TargetMode="External"/><Relationship Id="rId16" Type="http://schemas.openxmlformats.org/officeDocument/2006/relationships/hyperlink" Target="https://www.ncbi.nlm.nih.gov/pubmed/?term=Lalive%20PH%5BAuthor%5D&amp;cauthor=true&amp;cauthor_uid=2619891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ubmed/?term=Kirbas%20D%5BAuthor%5D&amp;cauthor=true&amp;cauthor_uid=22941356" TargetMode="External"/><Relationship Id="rId11" Type="http://schemas.openxmlformats.org/officeDocument/2006/relationships/hyperlink" Target="https://doi.org/10.1046/j.1526-4610.1999.3904299.x" TargetMode="External"/><Relationship Id="rId5" Type="http://schemas.openxmlformats.org/officeDocument/2006/relationships/hyperlink" Target="https://www.ncbi.nlm.nih.gov/pubmed/?term=Kuscu%20DY%5BAuthor%5D&amp;cauthor=true&amp;cauthor_uid=22941356" TargetMode="External"/><Relationship Id="rId15" Type="http://schemas.openxmlformats.org/officeDocument/2006/relationships/hyperlink" Target="https://www.ncbi.nlm.nih.gov/pubmed/?term=Vuilleumier%20N%5BAuthor%5D&amp;cauthor=true&amp;cauthor_uid=26198911" TargetMode="External"/><Relationship Id="rId10" Type="http://schemas.openxmlformats.org/officeDocument/2006/relationships/hyperlink" Target="https://www.ncbi.nlm.nih.gov/pubmed/?term=Davies%20PT%5BAuthor%5D&amp;cauthor=true&amp;cauthor_uid=15613228" TargetMode="External"/><Relationship Id="rId4" Type="http://schemas.openxmlformats.org/officeDocument/2006/relationships/hyperlink" Target="https://www.ncbi.nlm.nih.gov/pubmed/?term=Sakalli%20NK%5BAuthor%5D&amp;cauthor=true&amp;cauthor_uid=22941356" TargetMode="External"/><Relationship Id="rId9" Type="http://schemas.openxmlformats.org/officeDocument/2006/relationships/hyperlink" Target="https://www.ncbi.nlm.nih.gov/pubmed/?term=Morrison%20KE%5BAuthor%5D&amp;cauthor=true&amp;cauthor_uid=15613228" TargetMode="External"/><Relationship Id="rId14" Type="http://schemas.openxmlformats.org/officeDocument/2006/relationships/hyperlink" Target="https://www.ncbi.nlm.nih.gov/pubmed/?term=Courvoisier%20DS%5BAuthor%5D&amp;cauthor=true&amp;cauthor_uid=261989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792" y="155437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0F2B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Papilledema in a Patient Being Treated for Multiple Sclerosis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83743" y="2292548"/>
            <a:ext cx="9144000" cy="16557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F2B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Larry Frohman, MD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0F2B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Roger Turbin, MD</a:t>
            </a:r>
          </a:p>
          <a:p>
            <a:pPr marL="0" indent="0" algn="ctr">
              <a:buNone/>
            </a:pPr>
            <a:r>
              <a:rPr lang="en-GB" sz="2000" b="1" dirty="0">
                <a:solidFill>
                  <a:srgbClr val="0F2B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Peter Wawrzusin, MD </a:t>
            </a:r>
          </a:p>
          <a:p>
            <a:pPr marL="0" indent="0" algn="ctr">
              <a:buNone/>
            </a:pPr>
            <a:r>
              <a:rPr lang="en-GB" sz="2000" b="1" dirty="0">
                <a:solidFill>
                  <a:srgbClr val="0F2B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Gaurav Srivastava, MD</a:t>
            </a:r>
            <a:endParaRPr lang="en-US" sz="2000" b="1" dirty="0">
              <a:solidFill>
                <a:srgbClr val="0F2B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rgbClr val="0F2B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Dept. of Ophthalmology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0F2B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Rutgers-New Jersey Medical School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0F2B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Nicole Sakla, DO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0F2B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Dept. of Radiology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0F2B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Newark-Beth Israel Medical Center</a:t>
            </a:r>
          </a:p>
          <a:p>
            <a:pPr marL="0" indent="0" algn="ctr">
              <a:buNone/>
            </a:pPr>
            <a:endParaRPr lang="en-US" sz="2000" b="1" dirty="0">
              <a:solidFill>
                <a:srgbClr val="0F2B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D8A9EA4-7284-4299-9E63-2F31DC7488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07"/>
    </mc:Choice>
    <mc:Fallback xmlns="">
      <p:transition spd="slow" advTm="24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27 yo Female Presents Elsewhere 8 Years Before Initial Neuro-ophthalmology Consult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Ataxia</a:t>
            </a:r>
          </a:p>
          <a:p>
            <a:r>
              <a:rPr lang="en-GB" dirty="0"/>
              <a:t>Vomiting</a:t>
            </a:r>
          </a:p>
          <a:p>
            <a:r>
              <a:rPr lang="en-GB" dirty="0"/>
              <a:t>Dysphagia</a:t>
            </a:r>
          </a:p>
          <a:p>
            <a:r>
              <a:rPr lang="en-GB" dirty="0"/>
              <a:t>Slurred speech</a:t>
            </a:r>
          </a:p>
          <a:p>
            <a:r>
              <a:rPr lang="en-GB" dirty="0"/>
              <a:t>Left sided weakness</a:t>
            </a:r>
          </a:p>
          <a:p>
            <a:r>
              <a:rPr lang="en-GB" dirty="0"/>
              <a:t>Left upper extremity tremors</a:t>
            </a:r>
          </a:p>
          <a:p>
            <a:r>
              <a:rPr lang="en-GB" dirty="0"/>
              <a:t>Left lower extremity cramping </a:t>
            </a:r>
          </a:p>
          <a:p>
            <a:r>
              <a:rPr lang="en-GB" dirty="0"/>
              <a:t>Binocular horizontal diplopia</a:t>
            </a:r>
          </a:p>
          <a:p>
            <a:pPr lvl="1"/>
            <a:r>
              <a:rPr lang="en-GB" dirty="0"/>
              <a:t>No diurnal variation</a:t>
            </a: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13A2FC0-FD42-4B7B-A68E-8FBD59E400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55"/>
    </mc:Choice>
    <mc:Fallback xmlns="">
      <p:transition spd="slow" advTm="283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Initial Workup Elsewhere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MRI brain:</a:t>
            </a:r>
          </a:p>
          <a:p>
            <a:pPr lvl="1"/>
            <a:r>
              <a:rPr lang="en-US" dirty="0"/>
              <a:t>Non-enhancing hypodensity in the pontomedullary region</a:t>
            </a:r>
          </a:p>
          <a:p>
            <a:r>
              <a:rPr lang="en-US" dirty="0"/>
              <a:t>MRI of the cervical, thoracic and lumbar spine:</a:t>
            </a:r>
          </a:p>
          <a:p>
            <a:pPr lvl="1"/>
            <a:r>
              <a:rPr lang="en-US" dirty="0"/>
              <a:t>Discogenic disease, no demyelinating lesions </a:t>
            </a:r>
          </a:p>
          <a:p>
            <a:r>
              <a:rPr lang="en-US" dirty="0"/>
              <a:t>Spinal Tap:</a:t>
            </a:r>
          </a:p>
          <a:p>
            <a:pPr lvl="1"/>
            <a:r>
              <a:rPr lang="en-US" dirty="0"/>
              <a:t>0 RBC,</a:t>
            </a:r>
            <a:r>
              <a:rPr lang="en-US" i="1" dirty="0"/>
              <a:t> </a:t>
            </a:r>
            <a:r>
              <a:rPr lang="en-US" dirty="0"/>
              <a:t>25 WBC [96% Lymphocytes, 4% monocytes]</a:t>
            </a:r>
          </a:p>
          <a:p>
            <a:pPr lvl="1"/>
            <a:r>
              <a:rPr lang="en-US" dirty="0"/>
              <a:t>Protein (37) and glucose (63)</a:t>
            </a:r>
          </a:p>
          <a:p>
            <a:pPr lvl="1"/>
            <a:r>
              <a:rPr lang="en-US" dirty="0"/>
              <a:t>Normal cytology </a:t>
            </a:r>
          </a:p>
          <a:p>
            <a:pPr lvl="1"/>
            <a:r>
              <a:rPr lang="en-US" dirty="0"/>
              <a:t>No oligoclonal bands</a:t>
            </a:r>
          </a:p>
          <a:p>
            <a:r>
              <a:rPr lang="en-US" dirty="0"/>
              <a:t>Serum:</a:t>
            </a:r>
          </a:p>
          <a:p>
            <a:pPr lvl="1"/>
            <a:r>
              <a:rPr lang="en-US" dirty="0"/>
              <a:t>Elevated amylase and lipase </a:t>
            </a:r>
          </a:p>
          <a:p>
            <a:pPr lvl="1"/>
            <a:r>
              <a:rPr lang="en-US" dirty="0"/>
              <a:t>Positive</a:t>
            </a:r>
            <a:r>
              <a:rPr lang="en-US" i="1" dirty="0"/>
              <a:t> H. pylori</a:t>
            </a:r>
            <a:r>
              <a:rPr lang="en-US" dirty="0"/>
              <a:t> IgM</a:t>
            </a:r>
          </a:p>
          <a:p>
            <a:pPr lvl="1"/>
            <a:r>
              <a:rPr lang="en-US" dirty="0"/>
              <a:t>ANA negative</a:t>
            </a:r>
          </a:p>
          <a:p>
            <a:endParaRPr lang="en-US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865B38D-7405-4BC2-8F76-ADA0D80687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4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36"/>
    </mc:Choice>
    <mc:Fallback xmlns="">
      <p:transition spd="slow" advTm="49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Initial Course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/>
              <a:t>Symptoms resolve with 5 days of intravenous corticosteroids followed by a brief outpatient prednisone taper  </a:t>
            </a:r>
          </a:p>
          <a:p>
            <a:pPr lvl="1"/>
            <a:r>
              <a:rPr lang="en-US" dirty="0"/>
              <a:t>Neurology notes:</a:t>
            </a:r>
          </a:p>
          <a:p>
            <a:pPr lvl="2"/>
            <a:r>
              <a:rPr lang="en-US" dirty="0"/>
              <a:t>Visual acuity 20/25 in each eye</a:t>
            </a:r>
          </a:p>
          <a:p>
            <a:pPr lvl="2"/>
            <a:r>
              <a:rPr lang="en-US" dirty="0"/>
              <a:t>PERRL</a:t>
            </a:r>
          </a:p>
          <a:p>
            <a:pPr lvl="2"/>
            <a:r>
              <a:rPr lang="en-US" dirty="0"/>
              <a:t>EOMI without nystagmus</a:t>
            </a:r>
          </a:p>
          <a:p>
            <a:pPr lvl="2"/>
            <a:r>
              <a:rPr lang="en-US" dirty="0"/>
              <a:t>Normal fundi exam </a:t>
            </a:r>
          </a:p>
          <a:p>
            <a:pPr lvl="2"/>
            <a:r>
              <a:rPr lang="en-US" dirty="0"/>
              <a:t>Cranial nerve, motor, sensory, reflex, and cerebellar exams were now normal</a:t>
            </a:r>
          </a:p>
          <a:p>
            <a:pPr lvl="1"/>
            <a:r>
              <a:rPr lang="en-US" dirty="0"/>
              <a:t>4 months into course, repeat MRI of the brain and spine remain unchanged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6BA3894-DF35-4371-893C-6AE1AEFF4B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6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85"/>
    </mc:Choice>
    <mc:Fallback xmlns="">
      <p:transition spd="slow" advTm="408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Further Course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6 months later (10 months after initial presentation) develops bilateral leg numbness</a:t>
            </a:r>
          </a:p>
          <a:p>
            <a:pPr lvl="1"/>
            <a:r>
              <a:rPr lang="en-US" dirty="0"/>
              <a:t>Brain (MRI): Stable non-enhancing medullary lesion </a:t>
            </a:r>
          </a:p>
          <a:p>
            <a:pPr lvl="1"/>
            <a:r>
              <a:rPr lang="en-US" dirty="0"/>
              <a:t>Spine (MRI): New enhancing spinal cord lesion (C7-T2) suspicious for demyelinating process  </a:t>
            </a:r>
          </a:p>
          <a:p>
            <a:r>
              <a:rPr lang="en-US" dirty="0"/>
              <a:t>Diagnosed as having Multiple Sclerosis</a:t>
            </a:r>
          </a:p>
          <a:p>
            <a:pPr lvl="1"/>
            <a:r>
              <a:rPr lang="en-US" dirty="0"/>
              <a:t>Started on Interferon beta-1b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39399F1-D7AE-443C-B515-7F049455CD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90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213"/>
    </mc:Choice>
    <mc:Fallback xmlns="">
      <p:transition spd="slow" advTm="33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Over Next Two Years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Numbness progresses to involve chest and shoulders</a:t>
            </a:r>
          </a:p>
          <a:p>
            <a:r>
              <a:rPr lang="en-US" dirty="0"/>
              <a:t>Develops abnormal tandem walk and Romberg</a:t>
            </a:r>
          </a:p>
          <a:p>
            <a:r>
              <a:rPr lang="en-US" dirty="0"/>
              <a:t>Next year (5 years into her course)</a:t>
            </a:r>
          </a:p>
          <a:p>
            <a:pPr lvl="1"/>
            <a:r>
              <a:rPr lang="en-US" dirty="0"/>
              <a:t>Binocular diplopia without diurnal variation</a:t>
            </a:r>
          </a:p>
          <a:p>
            <a:pPr lvl="1"/>
            <a:r>
              <a:rPr lang="en-US" dirty="0"/>
              <a:t>Brisk bilateral lower extremity reflexes</a:t>
            </a:r>
          </a:p>
          <a:p>
            <a:pPr lvl="1"/>
            <a:r>
              <a:rPr lang="en-US" dirty="0"/>
              <a:t>Bilateral abnormal heel to shin testing </a:t>
            </a:r>
          </a:p>
          <a:p>
            <a:r>
              <a:rPr lang="en-US" dirty="0"/>
              <a:t>Repeat MRI obtained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F925AFF-7857-499D-B996-CCFE27DC10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7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26"/>
    </mc:Choice>
    <mc:Fallback xmlns="">
      <p:transition spd="slow" advTm="33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MRI Finding Of Note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Bilateral optic nerve papilla bulging into globes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What is that a sign of?</a:t>
            </a:r>
          </a:p>
          <a:p>
            <a:r>
              <a:rPr lang="en-US" i="1" dirty="0">
                <a:solidFill>
                  <a:srgbClr val="780C51"/>
                </a:solidFill>
              </a:rPr>
              <a:t>Elevated Intracranial Pressure</a:t>
            </a:r>
          </a:p>
          <a:p>
            <a:r>
              <a:rPr lang="en-US" i="1" dirty="0">
                <a:solidFill>
                  <a:srgbClr val="780C51"/>
                </a:solidFill>
              </a:rPr>
              <a:t>Also felt EOM size might be generous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C215C92-8A0A-4FE2-9B5C-EECD840A51C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20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12"/>
    </mc:Choice>
    <mc:Fallback xmlns="">
      <p:transition spd="slow" advTm="122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Develops Headache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Ophthalmology Consulted</a:t>
            </a:r>
          </a:p>
          <a:p>
            <a:pPr lvl="1"/>
            <a:r>
              <a:rPr lang="en-US" dirty="0"/>
              <a:t>Confirms papilledema</a:t>
            </a:r>
          </a:p>
          <a:p>
            <a:pPr lvl="1"/>
            <a:r>
              <a:rPr lang="en-US" dirty="0"/>
              <a:t>Acetazolamide 250 mg bid started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A0BF8E9-57E3-4B10-8E16-66F7BD177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12"/>
    </mc:Choice>
    <mc:Fallback xmlns="">
      <p:transition spd="slow" advTm="12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Is This Idiopathic Intracranial Hypertension (aka IIH or Pseudotumor Cerebri)?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No - Remember that at onset she had 25 white cells in her CSF</a:t>
            </a:r>
          </a:p>
          <a:p>
            <a:r>
              <a:rPr lang="en-US" dirty="0">
                <a:solidFill>
                  <a:srgbClr val="C00000"/>
                </a:solidFill>
              </a:rPr>
              <a:t>And remember that she has multiple other neurologic findings and structural lesions on MRI 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3027627-2789-4D45-8332-586BE61031C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39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648"/>
    </mc:Choice>
    <mc:Fallback xmlns="">
      <p:transition spd="slow" advTm="446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If It Were IIH, Is This The Right Dose Of Acetazolamide?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878" y="2345912"/>
            <a:ext cx="9866243" cy="3820766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No- the Idiopathic Intracranial Hypertension Treatment Trial suggested the dose of acetazolamide to treat this disorder is ultimately building up to 2-4 grams daily in divided doses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6960FB7-8DD9-4F9D-977C-B8E4FA35CEF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772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81"/>
    </mc:Choice>
    <mc:Fallback xmlns="">
      <p:transition spd="slow" advTm="300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Further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Intolerant of acetazolamide, stopped</a:t>
            </a:r>
          </a:p>
          <a:p>
            <a:r>
              <a:rPr lang="en-US" dirty="0"/>
              <a:t>Switched from interferon-beta to Teriflunomide for her MS</a:t>
            </a:r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3FE1586-B687-4CFF-9A33-CBE6CF9845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31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94"/>
    </mc:Choice>
    <mc:Fallback xmlns="">
      <p:transition spd="slow" advTm="15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900" dirty="0"/>
              <a:t>Is There Anything Problematic About This Being MS?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</a:rPr>
              <a:t>MS does not cause papilledema- would have to be two simultaneous diseases</a:t>
            </a:r>
          </a:p>
          <a:p>
            <a:pPr algn="ctr"/>
            <a:r>
              <a:rPr lang="en-US" sz="3600" dirty="0">
                <a:solidFill>
                  <a:srgbClr val="C00000"/>
                </a:solidFill>
              </a:rPr>
              <a:t>Or, search for a unifying process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AB0FA98-A314-47C9-9DE6-133A4D66BA6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465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28"/>
    </mc:Choice>
    <mc:Fallback xmlns="">
      <p:transition spd="slow" advTm="30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Two Spinal Taps Done In Fall 2017, 8 Years After Presentation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Highest of two had opening pressure = 25 , but</a:t>
            </a:r>
            <a:br>
              <a:rPr lang="en-US" sz="3200" dirty="0"/>
            </a:br>
            <a:r>
              <a:rPr lang="en-US" sz="3200" dirty="0"/>
              <a:t>CSF protein = 1087 (top normal 15-45)</a:t>
            </a:r>
          </a:p>
          <a:p>
            <a:r>
              <a:rPr lang="en-US" sz="3200" dirty="0"/>
              <a:t>Referred to our neuro-ophthalmology service</a:t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0" y="-21815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4F66848-DE99-425C-A22B-72F4161546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1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57"/>
    </mc:Choice>
    <mc:Fallback xmlns="">
      <p:transition spd="slow" advTm="259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Neuro-Ophthalmology Consultation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C/o 3 months intermittent diplopia</a:t>
            </a:r>
          </a:p>
          <a:p>
            <a:pPr lvl="1"/>
            <a:r>
              <a:rPr lang="en-US" dirty="0"/>
              <a:t>No diurnal pattern, horizontal and binocular</a:t>
            </a:r>
          </a:p>
          <a:p>
            <a:r>
              <a:rPr lang="en-US" dirty="0"/>
              <a:t>Bilateral orbital pain</a:t>
            </a:r>
          </a:p>
          <a:p>
            <a:r>
              <a:rPr lang="en-US" dirty="0"/>
              <a:t>Headaches</a:t>
            </a:r>
          </a:p>
          <a:p>
            <a:r>
              <a:rPr lang="en-US" dirty="0"/>
              <a:t>Pulsatile tinnitus</a:t>
            </a:r>
          </a:p>
          <a:p>
            <a:r>
              <a:rPr lang="en-US" dirty="0"/>
              <a:t>Increasing frequency of bilateral transient visual obscurations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A64D620-8132-4FC6-B2A1-90E00EE3D5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93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87"/>
    </mc:Choice>
    <mc:Fallback xmlns="">
      <p:transition spd="slow" advTm="25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Initial Neurologic Exam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Decreased vibration sense, all extremities</a:t>
            </a:r>
          </a:p>
          <a:p>
            <a:r>
              <a:rPr lang="en-US" dirty="0"/>
              <a:t>Diffuse hyporeflexia without clonus</a:t>
            </a:r>
          </a:p>
          <a:p>
            <a:r>
              <a:rPr lang="en-US" dirty="0"/>
              <a:t>Ataxic, could not perform tandem walk</a:t>
            </a:r>
          </a:p>
          <a:p>
            <a:r>
              <a:rPr lang="en-US" dirty="0"/>
              <a:t>Did not have</a:t>
            </a:r>
          </a:p>
          <a:p>
            <a:pPr lvl="1"/>
            <a:r>
              <a:rPr lang="en-GB" dirty="0"/>
              <a:t>Nystagmus</a:t>
            </a:r>
          </a:p>
          <a:p>
            <a:pPr lvl="1"/>
            <a:r>
              <a:rPr lang="en-GB" dirty="0"/>
              <a:t>Finger to nose dysmetria nor heel to shin dysmetria</a:t>
            </a: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0354F1B-3EF3-4808-ABBD-8A8D096261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2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16"/>
    </mc:Choice>
    <mc:Fallback xmlns="">
      <p:transition spd="slow" advTm="204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Initial Visual Assessment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20/25 OU</a:t>
            </a:r>
          </a:p>
          <a:p>
            <a:r>
              <a:rPr lang="en-US" dirty="0"/>
              <a:t>Pupils brisk, RRL, no relative afferent pupillary defect</a:t>
            </a:r>
          </a:p>
          <a:p>
            <a:r>
              <a:rPr lang="en-US" dirty="0"/>
              <a:t>Exophthalmometry 23 OD, 24 OS (no obvious proptosis)</a:t>
            </a:r>
          </a:p>
          <a:p>
            <a:pPr lvl="1"/>
            <a:r>
              <a:rPr lang="en-US" dirty="0"/>
              <a:t>No resistance to retropulsion of globes</a:t>
            </a:r>
          </a:p>
          <a:p>
            <a:r>
              <a:rPr lang="en-US" dirty="0"/>
              <a:t>EOM full</a:t>
            </a:r>
          </a:p>
          <a:p>
            <a:r>
              <a:rPr lang="en-US" dirty="0"/>
              <a:t>Orthophoric (eyes straight) in all cardinal gazes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C268AC4-BA6D-4E4F-89BE-C34DCDB1EE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6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80"/>
    </mc:Choice>
    <mc:Fallback xmlns="">
      <p:transition spd="slow" advTm="27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3950" y="-68265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FC16278-4F0C-4D95-9FAF-5DB5335751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28600" y="18206"/>
            <a:ext cx="10515600" cy="5915026"/>
          </a:xfrm>
          <a:prstGeom prst="rect">
            <a:avLst/>
          </a:prstGeom>
          <a:solidFill>
            <a:srgbClr val="55829B"/>
          </a:solidFill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5562D0-7DB4-4BA5-8C9F-A80548EEB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249" y="1086172"/>
            <a:ext cx="8296275" cy="51519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    RIGHT EYE			   	LEFT EYE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4FD512-148F-4B1A-BED6-0C4F153CFC1C}"/>
              </a:ext>
            </a:extLst>
          </p:cNvPr>
          <p:cNvSpPr txBox="1"/>
          <p:nvPr/>
        </p:nvSpPr>
        <p:spPr>
          <a:xfrm>
            <a:off x="723900" y="-68265"/>
            <a:ext cx="952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Fundus-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Frisen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Grade 3 Papilledema OU</a:t>
            </a:r>
            <a:endParaRPr lang="en-US" dirty="0"/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44196B6C-D90C-4FCC-B642-8345A820CD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8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67"/>
    </mc:Choice>
    <mc:Fallback xmlns="">
      <p:transition spd="slow" advTm="98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294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Visual Fields</a:t>
            </a:r>
            <a:endParaRPr lang="en-US" sz="3100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27DA125B-3031-4EFE-86EA-EF8817B33CF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73455" y="944047"/>
            <a:ext cx="4095750" cy="4230037"/>
          </a:xfr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821C3556-B90F-4C1F-8D38-E96A01D59A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4969205" y="944047"/>
            <a:ext cx="3878996" cy="4230037"/>
          </a:xfrm>
        </p:spPr>
      </p:pic>
      <p:sp>
        <p:nvSpPr>
          <p:cNvPr id="3" name="TextBox 2"/>
          <p:cNvSpPr txBox="1"/>
          <p:nvPr/>
        </p:nvSpPr>
        <p:spPr>
          <a:xfrm>
            <a:off x="9291320" y="2692028"/>
            <a:ext cx="290068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Perhaps enlarged blind spots each eye, inferior arcuate/partial </a:t>
            </a:r>
            <a:r>
              <a:rPr lang="en-US" dirty="0" err="1"/>
              <a:t>altitudinalscotoma</a:t>
            </a:r>
            <a:r>
              <a:rPr lang="en-US" dirty="0"/>
              <a:t> left eye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85060" y="5429208"/>
            <a:ext cx="14725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LEFT EYE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06935" y="5441289"/>
            <a:ext cx="14725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 RIGHT EYE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B44336F8-4C66-4973-BDD2-C129ACD368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71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10"/>
    </mc:Choice>
    <mc:Fallback xmlns="">
      <p:transition spd="slow" advTm="40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Further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MR Venogram wnl</a:t>
            </a:r>
          </a:p>
          <a:p>
            <a:r>
              <a:rPr lang="en-US" dirty="0"/>
              <a:t>Spinal Tap:</a:t>
            </a:r>
          </a:p>
          <a:p>
            <a:pPr lvl="1"/>
            <a:r>
              <a:rPr lang="en-US" dirty="0"/>
              <a:t>Opening pressure = 30 cm H20</a:t>
            </a:r>
          </a:p>
          <a:p>
            <a:pPr lvl="1"/>
            <a:r>
              <a:rPr lang="en-US" dirty="0"/>
              <a:t>5 WBC (78% Lymphs, 22% Monocytes)</a:t>
            </a:r>
          </a:p>
          <a:p>
            <a:pPr lvl="1"/>
            <a:r>
              <a:rPr lang="en-US" dirty="0"/>
              <a:t>Protein &gt; 600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9BD306D-353C-4316-9F78-9465CC8912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9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02"/>
    </mc:Choice>
    <mc:Fallback xmlns="">
      <p:transition spd="slow" advTm="195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Lab Results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West Nile Virus positive</a:t>
            </a:r>
          </a:p>
          <a:p>
            <a:pPr lvl="1"/>
            <a:r>
              <a:rPr lang="en-US" dirty="0"/>
              <a:t>Infection with WNV subsequently ruled out by Infectious Disease consult</a:t>
            </a:r>
          </a:p>
          <a:p>
            <a:r>
              <a:rPr lang="en-US" dirty="0"/>
              <a:t>Lyme negative</a:t>
            </a:r>
          </a:p>
          <a:p>
            <a:r>
              <a:rPr lang="en-US" dirty="0"/>
              <a:t>CSF ACE slightly elevated (3.9, normal to 2.5)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D659229-E29C-415E-A8D9-2A818EE42F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3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05"/>
    </mc:Choice>
    <mc:Fallback xmlns="">
      <p:transition spd="slow" advTm="22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More Imaging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Lumbar spinal MRI</a:t>
            </a:r>
          </a:p>
          <a:p>
            <a:pPr lvl="1"/>
            <a:r>
              <a:rPr lang="en-GB" dirty="0"/>
              <a:t>Multiple bilateral enhancing nerve root masses within neural foramina suggestive of Chronic Inflammatory Demyelinating Polyneuropathy (CIDP) (corroborating the sensorimotor exam and overall clinical picture) or neurofibromatosis 2</a:t>
            </a:r>
          </a:p>
          <a:p>
            <a:r>
              <a:rPr lang="en-GB" dirty="0"/>
              <a:t>Brain MRI</a:t>
            </a:r>
          </a:p>
          <a:p>
            <a:pPr lvl="1"/>
            <a:r>
              <a:rPr lang="en-GB" dirty="0"/>
              <a:t>Enhancing lesions of both facial nerves, and enhancement in the right internal auditory canal</a:t>
            </a:r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B10F2CF-B6D9-4A53-9F92-FDE3033047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8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53"/>
    </mc:Choice>
    <mc:Fallback xmlns="">
      <p:transition spd="slow" advTm="377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2621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MRI Internal Auditory Canals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90600" y="1445615"/>
            <a:ext cx="5181600" cy="4351338"/>
          </a:xfrm>
        </p:spPr>
        <p:txBody>
          <a:bodyPr>
            <a:normAutofit/>
          </a:bodyPr>
          <a:lstStyle/>
          <a:p>
            <a:pPr algn="ctr"/>
            <a:r>
              <a:rPr lang="en-GB" sz="2000" dirty="0"/>
              <a:t>Bilateral tendon-sparing enlargement of extraocular muscle bellies 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324600" y="1445615"/>
            <a:ext cx="5181600" cy="4351338"/>
          </a:xfrm>
        </p:spPr>
        <p:txBody>
          <a:bodyPr>
            <a:normAutofit/>
          </a:bodyPr>
          <a:lstStyle/>
          <a:p>
            <a:pPr algn="ctr"/>
            <a:r>
              <a:rPr lang="en-GB" sz="2000" dirty="0"/>
              <a:t>Posterior globe flattening consistent with increased intracranial pressure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790" y="2035149"/>
            <a:ext cx="4697913" cy="36983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6703" y="2226529"/>
            <a:ext cx="5706654" cy="3315598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708CC28-E046-4185-AE7B-8E6D764A2B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0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83"/>
    </mc:Choice>
    <mc:Fallback xmlns="">
      <p:transition spd="slow" advTm="288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2621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MRI Internal Auditory Canals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90600" y="1209099"/>
            <a:ext cx="5181600" cy="4351338"/>
          </a:xfrm>
        </p:spPr>
        <p:txBody>
          <a:bodyPr>
            <a:normAutofit/>
          </a:bodyPr>
          <a:lstStyle/>
          <a:p>
            <a:pPr algn="ctr"/>
            <a:r>
              <a:rPr lang="en-GB" sz="2000" dirty="0"/>
              <a:t>Axial MRI of the internal auditory canal         (T2 FLAIR) 4 days post presentation shows enhancing lesion in medulla (arrow)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324600" y="1209099"/>
            <a:ext cx="5181600" cy="4351338"/>
          </a:xfrm>
        </p:spPr>
        <p:txBody>
          <a:bodyPr>
            <a:normAutofit/>
          </a:bodyPr>
          <a:lstStyle/>
          <a:p>
            <a:pPr algn="ctr"/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Axial MRI of internal auditory canal (T1 with contrast and fat suppression) shows enhancement of the mandibular division of the trigeminal nerve, left more than </a:t>
            </a:r>
            <a:r>
              <a:rPr lang="en-GB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right (arrow)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2127942"/>
            <a:ext cx="4500347" cy="3666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2664830"/>
            <a:ext cx="5628577" cy="329876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8966496-3FD4-48AC-96A7-10788ECF5E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6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37"/>
    </mc:Choice>
    <mc:Fallback xmlns="">
      <p:transition spd="slow" advTm="353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Because Of Enlarged Muscles With Tendon Sparing Thyroid Studies Performed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Euthyroid</a:t>
            </a:r>
          </a:p>
          <a:p>
            <a:r>
              <a:rPr lang="en-GB" dirty="0"/>
              <a:t>Normal</a:t>
            </a:r>
          </a:p>
          <a:p>
            <a:pPr lvl="1"/>
            <a:r>
              <a:rPr lang="en-GB" dirty="0"/>
              <a:t>Thyroid stimulating immunoglobulin</a:t>
            </a:r>
          </a:p>
          <a:p>
            <a:pPr lvl="1"/>
            <a:r>
              <a:rPr lang="en-GB" dirty="0"/>
              <a:t>Thyroid peroxidase </a:t>
            </a:r>
          </a:p>
          <a:p>
            <a:pPr lvl="1"/>
            <a:r>
              <a:rPr lang="en-GB" dirty="0"/>
              <a:t>Thyroglobulin antibody</a:t>
            </a: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B1FBF2B-19C4-4DC1-B52C-7841BB6C12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5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69"/>
    </mc:Choice>
    <mc:Fallback xmlns="">
      <p:transition spd="slow" advTm="265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136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Further Serologic Assessment- All Normal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6542" y="1388629"/>
            <a:ext cx="9866243" cy="3820766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ACE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NMO IGG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Myelin oligodendrocyte glycoprotein (MOG)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Campylobacter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Anticardiolipin antibody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Rheumatoid factor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VDRL &amp; FTA-ABS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QuantiFERON-gold </a:t>
            </a:r>
          </a:p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SPEP </a:t>
            </a: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9D2BD3E-3744-47DC-8459-43CE973D46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28"/>
    </mc:Choice>
    <mc:Fallback xmlns="">
      <p:transition spd="slow" advTm="252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60120" y="9080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Electrophysiology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90869" y="1281751"/>
            <a:ext cx="9866243" cy="3820766"/>
          </a:xfrm>
        </p:spPr>
        <p:txBody>
          <a:bodyPr/>
          <a:lstStyle/>
          <a:p>
            <a:r>
              <a:rPr lang="en-GB" dirty="0"/>
              <a:t>Nerve conduction studies showed prolonged distal latency in both median nerves, as well as a reduced conduction velocity and compound muscle action potential in the left median nerve.  The right ulnar nerve showed similar findings.  Sensory responses were absent in the bilateral upper extremities. </a:t>
            </a:r>
          </a:p>
          <a:p>
            <a:r>
              <a:rPr lang="en-GB" dirty="0"/>
              <a:t>Electromyography showed signs of chronic denervation and/or reinnervation of the left gastrocnemius. </a:t>
            </a:r>
            <a:endParaRPr lang="en-US" dirty="0"/>
          </a:p>
          <a:p>
            <a:r>
              <a:rPr lang="en-GB" i="1" u="sng" dirty="0">
                <a:solidFill>
                  <a:srgbClr val="C00000"/>
                </a:solidFill>
              </a:rPr>
              <a:t>Electrophysiological testing was consistent with CIDP.</a:t>
            </a:r>
            <a:endParaRPr lang="en-US" i="1" u="sng" dirty="0">
              <a:solidFill>
                <a:srgbClr val="C00000"/>
              </a:solidFill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9BB319A-72A6-4B8B-812E-BDD01DA4FF3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467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371"/>
    </mc:Choice>
    <mc:Fallback xmlns="">
      <p:transition spd="slow" advTm="373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So, Is This all CIDP?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17" y="1690688"/>
            <a:ext cx="9866243" cy="3820766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/>
              <a:t>Are we Done?</a:t>
            </a:r>
          </a:p>
          <a:p>
            <a:r>
              <a:rPr lang="en-US" sz="4000" i="1" dirty="0">
                <a:solidFill>
                  <a:srgbClr val="C00000"/>
                </a:solidFill>
              </a:rPr>
              <a:t>Hold on just a minute- would CIDP do all this and does it cause papilledema?</a:t>
            </a:r>
          </a:p>
          <a:p>
            <a:r>
              <a:rPr lang="en-US" sz="4000" i="1" dirty="0">
                <a:solidFill>
                  <a:srgbClr val="C00000"/>
                </a:solidFill>
              </a:rPr>
              <a:t>Any process that causes enough elevation of CSF protein or CSF cells can cause elevated intracranial pressure and therefore papilledema</a:t>
            </a:r>
          </a:p>
          <a:p>
            <a:r>
              <a:rPr lang="en-US" sz="4000" i="1" dirty="0">
                <a:solidFill>
                  <a:srgbClr val="C00000"/>
                </a:solidFill>
              </a:rPr>
              <a:t>But what about the eye muscles?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6292CD3-161C-4D68-8A6A-2931418CB8E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200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06"/>
    </mc:Choice>
    <mc:Fallback xmlns="">
      <p:transition spd="slow" advTm="25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Remember That Positive CSF ACE-Could This Be Neurosarcoidosis???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CXR Normal, ACE normal in serum</a:t>
            </a:r>
          </a:p>
          <a:p>
            <a:r>
              <a:rPr lang="en-US" dirty="0"/>
              <a:t>Are we done???</a:t>
            </a:r>
          </a:p>
          <a:p>
            <a:r>
              <a:rPr lang="en-US" sz="3200" dirty="0">
                <a:solidFill>
                  <a:srgbClr val="C00000"/>
                </a:solidFill>
              </a:rPr>
              <a:t>Gallium Scan to look for systemic sarcoid</a:t>
            </a:r>
          </a:p>
          <a:p>
            <a:pPr lvl="1"/>
            <a:r>
              <a:rPr lang="en-GB" sz="3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Gallium scan showed intense bilateral lacrimal gland uptake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A6F45ED-78A6-49B4-9887-E301224931C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730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39"/>
    </mc:Choice>
    <mc:Fallback xmlns="">
      <p:transition spd="slow" advTm="261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SEE UPFRONT CASE 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Apply Sutton’s Law</a:t>
            </a:r>
          </a:p>
          <a:p>
            <a:r>
              <a:rPr lang="en-US" dirty="0"/>
              <a:t>“Go where the money is”</a:t>
            </a:r>
          </a:p>
          <a:p>
            <a:r>
              <a:rPr lang="en-US" dirty="0"/>
              <a:t>Lacrimal and salivary gland biopsies performed</a:t>
            </a:r>
            <a:endParaRPr lang="en-US" i="1" dirty="0">
              <a:solidFill>
                <a:srgbClr val="C00000"/>
              </a:solidFill>
            </a:endParaRPr>
          </a:p>
          <a:p>
            <a:r>
              <a:rPr lang="en-GB" i="1" dirty="0">
                <a:solidFill>
                  <a:srgbClr val="C00000"/>
                </a:solidFill>
              </a:rPr>
              <a:t>Non-granulomatous chronic non-specific inflammatory changes, not specific for sarcoid </a:t>
            </a:r>
            <a:endParaRPr lang="en-US" i="1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41DDB3C-4BC8-4C06-8CCE-3F0FB751A4E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111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54"/>
    </mc:Choice>
    <mc:Fallback xmlns="">
      <p:transition spd="slow" advTm="468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Does This Absolutely Rule Out Sarcoidosis?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C00000"/>
                </a:solidFill>
              </a:rPr>
              <a:t>No, in one series, biopsying the lacrimal glands of a patient whose gallium scan showed high levels of uptake in the lacrimal gland yielded pathology consistent with sarcoid in only 50% of cases ultimately shown to have sarcoidosis. </a:t>
            </a:r>
          </a:p>
          <a:p>
            <a:r>
              <a:rPr lang="en-US" i="1" dirty="0">
                <a:solidFill>
                  <a:srgbClr val="C00000"/>
                </a:solidFill>
              </a:rPr>
              <a:t>Furthermore in this patient the biopsies were performed      2 weeks after steroid initiation, which could have masked prior presence of granulomas.</a:t>
            </a:r>
          </a:p>
          <a:p>
            <a:r>
              <a:rPr lang="en-US" i="1" dirty="0">
                <a:solidFill>
                  <a:srgbClr val="C00000"/>
                </a:solidFill>
              </a:rPr>
              <a:t>Nothing else suggestive of sarcoid was ever found.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B61C7E0-3C46-4EF4-82BA-33C42F37466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353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23"/>
    </mc:Choice>
    <mc:Fallback xmlns="">
      <p:transition spd="slow" advTm="348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208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357" y="2189067"/>
            <a:ext cx="9866243" cy="3820766"/>
          </a:xfrm>
        </p:spPr>
        <p:txBody>
          <a:bodyPr/>
          <a:lstStyle/>
          <a:p>
            <a:r>
              <a:rPr lang="en-US" dirty="0"/>
              <a:t>60 mg prednisone a day</a:t>
            </a:r>
          </a:p>
          <a:p>
            <a:r>
              <a:rPr lang="en-US" dirty="0"/>
              <a:t>1000 mg acetazolamide twice daily (now tolerated)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F1C74C0-91B4-465A-AABD-599012E05D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3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25"/>
    </mc:Choice>
    <mc:Fallback xmlns="">
      <p:transition spd="slow" advTm="80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Further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ANA positive</a:t>
            </a:r>
          </a:p>
          <a:p>
            <a:r>
              <a:rPr lang="en-US" dirty="0"/>
              <a:t>Anti-histone antibodies positive</a:t>
            </a:r>
          </a:p>
          <a:p>
            <a:r>
              <a:rPr lang="en-US" dirty="0"/>
              <a:t>Rheumatology Consult Diagnosis:</a:t>
            </a:r>
          </a:p>
          <a:p>
            <a:pPr lvl="1"/>
            <a:r>
              <a:rPr lang="en-US" dirty="0"/>
              <a:t>Systemic Lupus Erythematosus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A338090-AE14-4B0B-8A2C-29337067FF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3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44"/>
    </mc:Choice>
    <mc:Fallback xmlns="">
      <p:transition spd="slow" advTm="17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Further Rx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5757" y="2081752"/>
            <a:ext cx="9866243" cy="3820766"/>
          </a:xfrm>
        </p:spPr>
        <p:txBody>
          <a:bodyPr/>
          <a:lstStyle/>
          <a:p>
            <a:r>
              <a:rPr lang="en-US" dirty="0"/>
              <a:t>Intravenous Gammaglobulin (IVIG) begun</a:t>
            </a:r>
          </a:p>
          <a:p>
            <a:r>
              <a:rPr lang="en-US" dirty="0"/>
              <a:t>Mycophenolate begun</a:t>
            </a:r>
          </a:p>
          <a:p>
            <a:r>
              <a:rPr lang="en-US" dirty="0"/>
              <a:t>Prednisone tapered to 5 mg daily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85828F2-2783-41F6-BC77-4345BBB6FD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6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1"/>
    </mc:Choice>
    <mc:Fallback xmlns="">
      <p:transition spd="slow" advTm="90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Clinical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followed-up sporadically</a:t>
            </a:r>
          </a:p>
          <a:p>
            <a:r>
              <a:rPr lang="en-US" dirty="0"/>
              <a:t>Visual Fields left eye deteriorated despite increase to          3 grams acetazolamide daily</a:t>
            </a:r>
          </a:p>
          <a:p>
            <a:r>
              <a:rPr lang="en-US" dirty="0"/>
              <a:t>Optic atrophy noted left eye</a:t>
            </a:r>
          </a:p>
          <a:p>
            <a:r>
              <a:rPr lang="en-US" i="1" dirty="0">
                <a:solidFill>
                  <a:srgbClr val="C00000"/>
                </a:solidFill>
              </a:rPr>
              <a:t>What is your therapeutic next step?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0F698CD-2F76-44AD-AA85-E71DB9283A9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983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08"/>
    </mc:Choice>
    <mc:Fallback xmlns="">
      <p:transition spd="slow" advTm="21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Optic Nerve Sheath Fenestrations Performed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3589" y="2315432"/>
            <a:ext cx="9866243" cy="3820766"/>
          </a:xfrm>
        </p:spPr>
        <p:txBody>
          <a:bodyPr/>
          <a:lstStyle/>
          <a:p>
            <a:r>
              <a:rPr lang="en-US" dirty="0"/>
              <a:t>Mycophenolate and IVIG stopped</a:t>
            </a:r>
          </a:p>
          <a:p>
            <a:r>
              <a:rPr lang="en-US" dirty="0"/>
              <a:t>Rituximab begun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5535157-DAFF-4C77-A255-9EEF2B6621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1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05"/>
    </mc:Choice>
    <mc:Fallback xmlns="">
      <p:transition spd="slow" advTm="132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Final Neuro-Ophthalmic Visit</a:t>
            </a:r>
            <a:br>
              <a:rPr lang="en-US" sz="2800" dirty="0"/>
            </a:br>
            <a:r>
              <a:rPr lang="en-US" sz="2800" dirty="0"/>
              <a:t>2 Years After Initial Neuro-ophthalmic Exam And 10 Years After Initial 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457200"/>
            <a:r>
              <a:rPr lang="en-GB" dirty="0">
                <a:solidFill>
                  <a:srgbClr val="000000"/>
                </a:solidFill>
              </a:rPr>
              <a:t>20/30 right eye, 20/25 left </a:t>
            </a:r>
          </a:p>
          <a:p>
            <a:pPr marL="685800" indent="-457200"/>
            <a:r>
              <a:rPr lang="en-GB" dirty="0">
                <a:solidFill>
                  <a:srgbClr val="000000"/>
                </a:solidFill>
              </a:rPr>
              <a:t>No diplopia, ophthalmoplegia, proptosis, nor symptoms of elevated intracranial pressure  </a:t>
            </a:r>
          </a:p>
          <a:p>
            <a:pPr marL="685800" indent="-457200"/>
            <a:r>
              <a:rPr lang="en-GB" dirty="0">
                <a:solidFill>
                  <a:srgbClr val="000000"/>
                </a:solidFill>
              </a:rPr>
              <a:t>Automated perimetry revealed a superior altitudinal defect in the right eye and a central island in the left eye</a:t>
            </a:r>
          </a:p>
          <a:p>
            <a:pPr marL="685800" indent="-457200"/>
            <a:r>
              <a:rPr lang="en-GB" dirty="0">
                <a:solidFill>
                  <a:srgbClr val="000000"/>
                </a:solidFill>
              </a:rPr>
              <a:t>Optic nerves demonstrated bilateral atrophy without signs suggestive of elevated intracranial pressure</a:t>
            </a:r>
            <a:endParaRPr 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3731F36-3D42-48E2-AC7D-2828E71D1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12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86"/>
    </mc:Choice>
    <mc:Fallback xmlns="">
      <p:transition spd="slow" advTm="471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Final Diagnosis?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b="1" i="1" dirty="0">
                <a:solidFill>
                  <a:srgbClr val="C00000"/>
                </a:solidFill>
              </a:rPr>
              <a:t>Chronic Inflammatory Demyelinating Polyneuropathy with Intracranial Hypertension and Extraocular Muscle Enlargement as Features of Occult Systemic Lupus Erythematosus</a:t>
            </a:r>
            <a:endParaRPr lang="en-US" sz="3600" i="1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12A894B-0E31-466B-BC9E-BAB3E0D5658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892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62"/>
    </mc:Choice>
    <mc:Fallback xmlns="">
      <p:transition spd="slow" advTm="255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038" x="2925763" y="3930650"/>
          <p14:tracePt t="7208" x="0" y="0"/>
        </p14:tracePtLst>
      </p14:laserTraceLst>
    </p:ext>
  </p:extLs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Summary: CIDP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Exhibits a variable presentation</a:t>
            </a:r>
          </a:p>
          <a:p>
            <a:r>
              <a:rPr lang="en-US" dirty="0"/>
              <a:t>Many reported associated systemic conditions</a:t>
            </a:r>
          </a:p>
          <a:p>
            <a:pPr lvl="1"/>
            <a:r>
              <a:rPr lang="en-US" dirty="0"/>
              <a:t>Autoimmune</a:t>
            </a:r>
          </a:p>
          <a:p>
            <a:pPr lvl="1"/>
            <a:r>
              <a:rPr lang="en-US" dirty="0"/>
              <a:t>Genetic</a:t>
            </a:r>
          </a:p>
          <a:p>
            <a:pPr lvl="1"/>
            <a:r>
              <a:rPr lang="en-US" dirty="0"/>
              <a:t>Infectious</a:t>
            </a:r>
          </a:p>
          <a:p>
            <a:pPr lvl="1"/>
            <a:r>
              <a:rPr lang="en-US" dirty="0"/>
              <a:t>Metabolic</a:t>
            </a:r>
          </a:p>
          <a:p>
            <a:r>
              <a:rPr lang="en-US" dirty="0"/>
              <a:t>Makes defining a spectrum of CIDP itself difficult</a:t>
            </a:r>
          </a:p>
          <a:p>
            <a:r>
              <a:rPr lang="en-US" dirty="0"/>
              <a:t>In this case, seems to have been a manifestation of occult systemic lupus erythematosus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34692D9-69EC-4410-BA36-E60E1C9B21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12"/>
    </mc:Choice>
    <mc:Fallback xmlns="">
      <p:transition spd="slow" advTm="32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Key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Because of its association with other illnesses, the diagnosis of CIDP is often delayed</a:t>
            </a:r>
          </a:p>
          <a:p>
            <a:r>
              <a:rPr lang="en-US" dirty="0"/>
              <a:t>Conversely, a diagnosis of CIDP should not preclude the investigation into whether other systemic illness is also present</a:t>
            </a:r>
          </a:p>
          <a:p>
            <a:r>
              <a:rPr lang="en-US" dirty="0"/>
              <a:t>CIDP rarely causes elevated intracranial pressure</a:t>
            </a:r>
          </a:p>
          <a:p>
            <a:r>
              <a:rPr lang="en-US" dirty="0"/>
              <a:t>Posterior fossa lesions have been reported in CIDP</a:t>
            </a:r>
          </a:p>
          <a:p>
            <a:r>
              <a:rPr lang="en-US" dirty="0"/>
              <a:t>There are very rare cases of enlarged eye muscles in CIDP, but only in cases where, unlike this case, there was evidence of concomitant thyroid disease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541DB48-91F3-4B2F-9C9A-F2D0414F88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7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681"/>
    </mc:Choice>
    <mc:Fallback xmlns="">
      <p:transition spd="slow" advTm="386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What This Was Not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0" y="2208848"/>
            <a:ext cx="5181600" cy="4351338"/>
          </a:xfrm>
        </p:spPr>
        <p:txBody>
          <a:bodyPr/>
          <a:lstStyle/>
          <a:p>
            <a:r>
              <a:rPr lang="en-US" b="1" dirty="0"/>
              <a:t>This was not Multiple Sclerosis:</a:t>
            </a:r>
          </a:p>
          <a:p>
            <a:pPr lvl="1"/>
            <a:r>
              <a:rPr lang="en-US" dirty="0"/>
              <a:t>Absence of oligoclonal bands</a:t>
            </a:r>
          </a:p>
          <a:p>
            <a:pPr lvl="1"/>
            <a:r>
              <a:rPr lang="en-US" dirty="0"/>
              <a:t>Elevation of CSF white cells and protein beyond what is seen in MS</a:t>
            </a:r>
          </a:p>
          <a:p>
            <a:pPr lvl="1"/>
            <a:r>
              <a:rPr lang="en-US" dirty="0"/>
              <a:t>MS does not cause elevated intracranial pressure/papilledema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0" y="2076768"/>
            <a:ext cx="6019800" cy="4351338"/>
          </a:xfrm>
        </p:spPr>
        <p:txBody>
          <a:bodyPr/>
          <a:lstStyle/>
          <a:p>
            <a:r>
              <a:rPr lang="en-US" b="1" dirty="0"/>
              <a:t>This was not idiopathic intracranial hypertension:</a:t>
            </a:r>
          </a:p>
          <a:p>
            <a:pPr lvl="1"/>
            <a:r>
              <a:rPr lang="en-US" dirty="0"/>
              <a:t>Spinal fluid findings of pleocytosis and markedly elevated proteins are not permitted in a diagnosis of IIH</a:t>
            </a:r>
          </a:p>
          <a:p>
            <a:pPr lvl="1"/>
            <a:r>
              <a:rPr lang="en-US" dirty="0"/>
              <a:t>Structural lesions present not consistent with IIH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3295F57-D994-439C-A858-5F84B01F7F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9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78"/>
    </mc:Choice>
    <mc:Fallback xmlns="">
      <p:transition spd="slow" advTm="44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619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" y="1106392"/>
            <a:ext cx="12191999" cy="3820766"/>
          </a:xfrm>
        </p:spPr>
        <p:txBody>
          <a:bodyPr>
            <a:noAutofit/>
          </a:bodyPr>
          <a:lstStyle/>
          <a:p>
            <a:r>
              <a:rPr lang="en-US" sz="1600" b="0" i="0" dirty="0">
                <a:effectLst/>
                <a:cs typeface="Arial" panose="020B0604020202020204" pitchFamily="34" charset="0"/>
              </a:rPr>
              <a:t>Wall M, </a:t>
            </a:r>
            <a:r>
              <a:rPr lang="en-US" sz="1600" b="0" i="0" dirty="0" err="1">
                <a:effectLst/>
                <a:cs typeface="Arial" panose="020B0604020202020204" pitchFamily="34" charset="0"/>
              </a:rPr>
              <a:t>Kupersmith</a:t>
            </a:r>
            <a:r>
              <a:rPr lang="en-US" sz="1600" b="0" i="0" dirty="0">
                <a:effectLst/>
                <a:cs typeface="Arial" panose="020B0604020202020204" pitchFamily="34" charset="0"/>
              </a:rPr>
              <a:t> MJ, </a:t>
            </a:r>
            <a:r>
              <a:rPr lang="en-US" sz="1600" b="0" i="0" dirty="0" err="1">
                <a:effectLst/>
                <a:cs typeface="Arial" panose="020B0604020202020204" pitchFamily="34" charset="0"/>
              </a:rPr>
              <a:t>Kieburtz</a:t>
            </a:r>
            <a:r>
              <a:rPr lang="en-US" sz="1600" b="0" i="0" dirty="0">
                <a:effectLst/>
                <a:cs typeface="Arial" panose="020B0604020202020204" pitchFamily="34" charset="0"/>
              </a:rPr>
              <a:t> KD, et al. The idiopathic intracranial hypertension treatment trial: clinical profile at baseline. </a:t>
            </a:r>
            <a:r>
              <a:rPr lang="en-US" sz="1600" b="0" i="1" dirty="0">
                <a:effectLst/>
                <a:cs typeface="Arial" panose="020B0604020202020204" pitchFamily="34" charset="0"/>
              </a:rPr>
              <a:t>JAMA Neurol</a:t>
            </a:r>
            <a:r>
              <a:rPr lang="en-US" sz="1600" b="0" i="0" dirty="0">
                <a:effectLst/>
                <a:cs typeface="Arial" panose="020B0604020202020204" pitchFamily="34" charset="0"/>
              </a:rPr>
              <a:t>. 2014;71(6):693-701. doi:10.1001/jamaneurol.2014.133</a:t>
            </a:r>
            <a:endParaRPr lang="en-US" sz="1600" dirty="0">
              <a:cs typeface="Arial" panose="020B0604020202020204" pitchFamily="34" charset="0"/>
            </a:endParaRPr>
          </a:p>
          <a:p>
            <a:r>
              <a:rPr lang="en-US" sz="1600" dirty="0"/>
              <a:t>Tannen BL, </a:t>
            </a:r>
            <a:r>
              <a:rPr lang="en-US" sz="1600" dirty="0" err="1"/>
              <a:t>Kolomeyer</a:t>
            </a:r>
            <a:r>
              <a:rPr lang="en-US" sz="1600" dirty="0"/>
              <a:t> AM, Turbin RE, Frohman L, Langer PD, Oh C, </a:t>
            </a:r>
            <a:r>
              <a:rPr lang="en-US" sz="1600" dirty="0" err="1"/>
              <a:t>Ghesani</a:t>
            </a:r>
            <a:r>
              <a:rPr lang="en-US" sz="1600" dirty="0"/>
              <a:t> NV, </a:t>
            </a:r>
            <a:r>
              <a:rPr lang="en-US" sz="1600" dirty="0" err="1"/>
              <a:t>Zuckier</a:t>
            </a:r>
            <a:r>
              <a:rPr lang="en-US" sz="1600" dirty="0"/>
              <a:t> LS, Chu DS. Lacrimal gland uptake of </a:t>
            </a:r>
            <a:r>
              <a:rPr lang="en-US" sz="1600" dirty="0">
                <a:cs typeface="Arial" panose="020B0604020202020204" pitchFamily="34" charset="0"/>
              </a:rPr>
              <a:t>67Ga-gallium citrate correlates with biopsy results in patients with suspected sarcoidosis. </a:t>
            </a:r>
            <a:r>
              <a:rPr lang="en-US" sz="1600" dirty="0" err="1">
                <a:cs typeface="Arial" panose="020B0604020202020204" pitchFamily="34" charset="0"/>
              </a:rPr>
              <a:t>Ocul</a:t>
            </a:r>
            <a:r>
              <a:rPr lang="en-US" sz="1600" dirty="0">
                <a:cs typeface="Arial" panose="020B0604020202020204" pitchFamily="34" charset="0"/>
              </a:rPr>
              <a:t> Immunol </a:t>
            </a:r>
            <a:r>
              <a:rPr lang="en-US" sz="1600" dirty="0" err="1">
                <a:cs typeface="Arial" panose="020B0604020202020204" pitchFamily="34" charset="0"/>
              </a:rPr>
              <a:t>Inflamm</a:t>
            </a:r>
            <a:r>
              <a:rPr lang="en-US" sz="1600" dirty="0">
                <a:cs typeface="Arial" panose="020B0604020202020204" pitchFamily="34" charset="0"/>
              </a:rPr>
              <a:t> </a:t>
            </a:r>
            <a:r>
              <a:rPr lang="en-US" sz="1600" b="0" i="0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2014 Feb;22(1):15-22. </a:t>
            </a:r>
            <a:r>
              <a:rPr lang="en-US" sz="1600" b="0" i="0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doi</a:t>
            </a:r>
            <a:r>
              <a:rPr lang="en-US" sz="1600" b="0" i="0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: 10.3109/09273948.2013.791700.</a:t>
            </a:r>
            <a:endParaRPr lang="en-US" sz="1600" dirty="0">
              <a:cs typeface="Arial" panose="020B0604020202020204" pitchFamily="34" charset="0"/>
            </a:endParaRPr>
          </a:p>
          <a:p>
            <a:pPr lvl="0"/>
            <a:r>
              <a:rPr lang="en-US" sz="1600" dirty="0" err="1"/>
              <a:t>Vina</a:t>
            </a:r>
            <a:r>
              <a:rPr lang="en-US" sz="1600" dirty="0"/>
              <a:t> ER, Fang AJ, Wallace DJ, et al. Chronic Inflammatory demyelinating polyneuropathy in patients with systemic lupus erythematosus: Prognosis and outcome. </a:t>
            </a:r>
            <a:r>
              <a:rPr lang="en-US" sz="1600" dirty="0" err="1"/>
              <a:t>Semin</a:t>
            </a:r>
            <a:r>
              <a:rPr lang="en-US" sz="1600" dirty="0"/>
              <a:t> Arthritis Rheum. 2005;35:175–84. </a:t>
            </a:r>
            <a:r>
              <a:rPr lang="en-US" sz="1600" dirty="0" err="1"/>
              <a:t>doi</a:t>
            </a:r>
            <a:r>
              <a:rPr lang="en-US" sz="1600" dirty="0"/>
              <a:t>: </a:t>
            </a:r>
            <a:r>
              <a:rPr lang="en-US" sz="1600" dirty="0">
                <a:hlinkClick r:id="rId4"/>
              </a:rPr>
              <a:t>10.1016/j.semarthrit.2005.08.008</a:t>
            </a:r>
            <a:r>
              <a:rPr lang="en-US" sz="1600" dirty="0"/>
              <a:t>. PMID: 16325658.</a:t>
            </a:r>
          </a:p>
          <a:p>
            <a:pPr lvl="0"/>
            <a:r>
              <a:rPr lang="en-US" sz="1600" dirty="0"/>
              <a:t>Busby M, </a:t>
            </a:r>
            <a:r>
              <a:rPr lang="en-US" sz="1600" dirty="0" err="1"/>
              <a:t>Donaghy</a:t>
            </a:r>
            <a:r>
              <a:rPr lang="en-US" sz="1600" dirty="0"/>
              <a:t> M. Chronic </a:t>
            </a:r>
            <a:r>
              <a:rPr lang="en-US" sz="1600" dirty="0" err="1"/>
              <a:t>dysimmune</a:t>
            </a:r>
            <a:r>
              <a:rPr lang="en-US" sz="1600" dirty="0"/>
              <a:t> </a:t>
            </a:r>
            <a:r>
              <a:rPr lang="en-US" sz="1600" dirty="0" err="1"/>
              <a:t>neuropathys</a:t>
            </a:r>
            <a:r>
              <a:rPr lang="en-US" sz="1600" dirty="0"/>
              <a:t>. J Neurol. 2003;250(6):714-724. doi:10.1007/s00415-003-1068-2. </a:t>
            </a:r>
            <a:r>
              <a:rPr lang="en-US" sz="1600" dirty="0" err="1"/>
              <a:t>Doi</a:t>
            </a:r>
            <a:r>
              <a:rPr lang="en-US" sz="1600" dirty="0"/>
              <a:t>: </a:t>
            </a:r>
            <a:r>
              <a:rPr lang="en-US" sz="1600" u="sng" dirty="0">
                <a:hlinkClick r:id="rId5"/>
              </a:rPr>
              <a:t>10.1007/s00415-003-1068-2</a:t>
            </a:r>
            <a:r>
              <a:rPr lang="en-US" sz="1600" dirty="0"/>
              <a:t>. </a:t>
            </a:r>
          </a:p>
          <a:p>
            <a:pPr lvl="0"/>
            <a:r>
              <a:rPr lang="en-US" sz="1600" u="sng" dirty="0" err="1">
                <a:hlinkClick r:id="rId6"/>
              </a:rPr>
              <a:t>Rajabally</a:t>
            </a:r>
            <a:r>
              <a:rPr lang="en-US" sz="1600" u="sng" dirty="0">
                <a:hlinkClick r:id="rId6"/>
              </a:rPr>
              <a:t> YA, Nicolas G, </a:t>
            </a:r>
            <a:r>
              <a:rPr lang="en-US" sz="1600" u="sng" dirty="0" err="1">
                <a:hlinkClick r:id="rId6"/>
              </a:rPr>
              <a:t>Piéret</a:t>
            </a:r>
            <a:r>
              <a:rPr lang="en-US" sz="1600" u="sng" dirty="0">
                <a:hlinkClick r:id="rId6"/>
              </a:rPr>
              <a:t> F, et al. Validity of diagnostic criteria for chronic inflammatory demyelinating polyneuropathy: a </a:t>
            </a:r>
            <a:r>
              <a:rPr lang="en-US" sz="1600" u="sng" dirty="0" err="1">
                <a:hlinkClick r:id="rId6"/>
              </a:rPr>
              <a:t>multicentre</a:t>
            </a:r>
            <a:r>
              <a:rPr lang="en-US" sz="1600" u="sng" dirty="0">
                <a:hlinkClick r:id="rId6"/>
              </a:rPr>
              <a:t> European study. J </a:t>
            </a:r>
            <a:r>
              <a:rPr lang="en-US" sz="1600" u="sng" dirty="0" err="1">
                <a:hlinkClick r:id="rId6"/>
              </a:rPr>
              <a:t>Neurol</a:t>
            </a:r>
            <a:r>
              <a:rPr lang="en-US" sz="1600" u="sng" dirty="0">
                <a:hlinkClick r:id="rId6"/>
              </a:rPr>
              <a:t> </a:t>
            </a:r>
            <a:r>
              <a:rPr lang="en-US" sz="1600" u="sng" dirty="0" err="1">
                <a:hlinkClick r:id="rId6"/>
              </a:rPr>
              <a:t>Neurosurg</a:t>
            </a:r>
            <a:r>
              <a:rPr lang="en-US" sz="1600" u="sng" dirty="0">
                <a:hlinkClick r:id="rId6"/>
              </a:rPr>
              <a:t> Psychiatry. 2009; 80:1364.</a:t>
            </a:r>
            <a:r>
              <a:rPr lang="en-US" sz="1600" dirty="0"/>
              <a:t> </a:t>
            </a:r>
            <a:r>
              <a:rPr lang="en-US" sz="1600" dirty="0" err="1"/>
              <a:t>doi</a:t>
            </a:r>
            <a:r>
              <a:rPr lang="en-US" sz="1600" dirty="0"/>
              <a:t>: 10.1136/jnnp.2009.179358.</a:t>
            </a:r>
          </a:p>
          <a:p>
            <a:pPr lvl="0"/>
            <a:r>
              <a:rPr lang="en-US" sz="1600" dirty="0" err="1"/>
              <a:t>Kissel</a:t>
            </a:r>
            <a:r>
              <a:rPr lang="en-US" sz="1600" dirty="0"/>
              <a:t> JT. The treatment of chronic inflammatory demyelinating </a:t>
            </a:r>
            <a:r>
              <a:rPr lang="en-US" sz="1600" dirty="0" err="1"/>
              <a:t>polyradiculoneuropathy</a:t>
            </a:r>
            <a:r>
              <a:rPr lang="en-US" sz="1600" dirty="0"/>
              <a:t>. </a:t>
            </a:r>
            <a:r>
              <a:rPr lang="en-US" sz="1600" dirty="0" err="1"/>
              <a:t>Semin</a:t>
            </a:r>
            <a:r>
              <a:rPr lang="en-US" sz="1600" dirty="0"/>
              <a:t> Neurol. 2003;23(2):169–80. </a:t>
            </a:r>
            <a:r>
              <a:rPr lang="en-US" sz="1600" u="sng" dirty="0">
                <a:hlinkClick r:id="rId7" tooltip="Digital object identifier"/>
              </a:rPr>
              <a:t>doi</a:t>
            </a:r>
            <a:r>
              <a:rPr lang="en-US" sz="1600" dirty="0"/>
              <a:t>:</a:t>
            </a:r>
            <a:r>
              <a:rPr lang="en-US" sz="1600" u="sng" dirty="0">
                <a:hlinkClick r:id="rId8"/>
              </a:rPr>
              <a:t>10.1055/s-2003-41130</a:t>
            </a:r>
            <a:r>
              <a:rPr lang="en-US" sz="1600" dirty="0"/>
              <a:t>.</a:t>
            </a:r>
          </a:p>
          <a:p>
            <a:pPr lvl="0"/>
            <a:r>
              <a:rPr lang="en-US" sz="1600" dirty="0" err="1"/>
              <a:t>Rammohan</a:t>
            </a:r>
            <a:r>
              <a:rPr lang="en-US" sz="1600" dirty="0"/>
              <a:t> KW. Cerebrospinal fluid in multiple sclerosis. Ann Indian </a:t>
            </a:r>
            <a:r>
              <a:rPr lang="en-US" sz="1600" dirty="0" err="1"/>
              <a:t>Acad</a:t>
            </a:r>
            <a:r>
              <a:rPr lang="en-US" sz="1600" dirty="0"/>
              <a:t> Neurol. 2009;12(4):246-253. doi:10.4103/0972-2327.58282.</a:t>
            </a:r>
          </a:p>
          <a:p>
            <a:pPr lvl="0"/>
            <a:r>
              <a:rPr lang="en-US" sz="1600" dirty="0"/>
              <a:t> Thomas PK, Walker WH, Rudge P et al. Chronic demyelinating neuropathy associated with multifocal central nervous system demyelination. Brain. 1987;110:53–76. </a:t>
            </a:r>
            <a:r>
              <a:rPr lang="en-US" sz="1600" dirty="0" err="1"/>
              <a:t>doi</a:t>
            </a:r>
            <a:r>
              <a:rPr lang="en-US" sz="1600" dirty="0"/>
              <a:t>: 10.1093/brain/110.1.53. 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E4C5E96-931F-4957-87FE-104187DD01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2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0"/>
    </mc:Choice>
    <mc:Fallback xmlns="">
      <p:transition spd="slow" advTm="48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85512"/>
            <a:ext cx="12191999" cy="3110008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sz="1900" dirty="0" err="1">
                <a:hlinkClick r:id="rId2"/>
              </a:rPr>
              <a:t>Altinkaya</a:t>
            </a:r>
            <a:r>
              <a:rPr lang="en-US" sz="1900" dirty="0">
                <a:hlinkClick r:id="rId2"/>
              </a:rPr>
              <a:t> A</a:t>
            </a:r>
            <a:r>
              <a:rPr lang="en-US" sz="1900" dirty="0"/>
              <a:t>, </a:t>
            </a:r>
            <a:r>
              <a:rPr lang="en-US" sz="1900" dirty="0" err="1">
                <a:hlinkClick r:id="rId3"/>
              </a:rPr>
              <a:t>Topcular</a:t>
            </a:r>
            <a:r>
              <a:rPr lang="en-US" sz="1900" dirty="0">
                <a:hlinkClick r:id="rId3"/>
              </a:rPr>
              <a:t> B</a:t>
            </a:r>
            <a:r>
              <a:rPr lang="en-US" sz="1900" dirty="0"/>
              <a:t>, </a:t>
            </a:r>
            <a:r>
              <a:rPr lang="en-US" sz="1900" dirty="0" err="1">
                <a:hlinkClick r:id="rId4"/>
              </a:rPr>
              <a:t>Sakalli</a:t>
            </a:r>
            <a:r>
              <a:rPr lang="en-US" sz="1900" dirty="0">
                <a:hlinkClick r:id="rId4"/>
              </a:rPr>
              <a:t> NK</a:t>
            </a:r>
            <a:r>
              <a:rPr lang="en-US" sz="1900" dirty="0"/>
              <a:t>, </a:t>
            </a:r>
            <a:r>
              <a:rPr lang="en-US" sz="1900" dirty="0" err="1">
                <a:hlinkClick r:id="rId5"/>
              </a:rPr>
              <a:t>Kuscu</a:t>
            </a:r>
            <a:r>
              <a:rPr lang="en-US" sz="1900" dirty="0">
                <a:hlinkClick r:id="rId5"/>
              </a:rPr>
              <a:t> DY</a:t>
            </a:r>
            <a:r>
              <a:rPr lang="en-US" sz="1900" dirty="0"/>
              <a:t>, </a:t>
            </a:r>
            <a:r>
              <a:rPr lang="en-US" sz="1900" dirty="0" err="1">
                <a:hlinkClick r:id="rId6"/>
              </a:rPr>
              <a:t>Kirbas</a:t>
            </a:r>
            <a:r>
              <a:rPr lang="en-US" sz="1900" dirty="0">
                <a:hlinkClick r:id="rId6"/>
              </a:rPr>
              <a:t> D</a:t>
            </a:r>
            <a:r>
              <a:rPr lang="en-US" sz="1900" dirty="0"/>
              <a:t>. Chronic inflammatory demyelinating </a:t>
            </a:r>
            <a:r>
              <a:rPr lang="en-US" sz="1900" dirty="0" err="1"/>
              <a:t>polyradiculoneuropathy</a:t>
            </a:r>
            <a:r>
              <a:rPr lang="en-US" sz="1900" dirty="0"/>
              <a:t> associated intracranial hypertension. </a:t>
            </a:r>
            <a:r>
              <a:rPr lang="en-US" sz="1900" dirty="0" err="1">
                <a:hlinkClick r:id="rId7" tooltip="Neurological sciences : official journal of the Italian Neurological Society and of the Italian Society of Clinical Neurophysiology."/>
              </a:rPr>
              <a:t>Neurol</a:t>
            </a:r>
            <a:r>
              <a:rPr lang="en-US" sz="1900" dirty="0">
                <a:hlinkClick r:id="rId7" tooltip="Neurological sciences : official journal of the Italian Neurological Society and of the Italian Society of Clinical Neurophysiology."/>
              </a:rPr>
              <a:t> Sci.</a:t>
            </a:r>
            <a:r>
              <a:rPr lang="en-US" sz="1900" dirty="0"/>
              <a:t> 2012;34(6):1027-1029. </a:t>
            </a:r>
            <a:r>
              <a:rPr lang="en-US" sz="1900" dirty="0" err="1"/>
              <a:t>doi</a:t>
            </a:r>
            <a:r>
              <a:rPr lang="en-US" sz="1900" dirty="0"/>
              <a:t>: </a:t>
            </a:r>
            <a:r>
              <a:rPr lang="en-US" sz="1900" dirty="0">
                <a:hlinkClick r:id="rId8"/>
              </a:rPr>
              <a:t>10.1007/s10072-012-1179-6</a:t>
            </a:r>
            <a:r>
              <a:rPr lang="en-US" sz="1900" dirty="0"/>
              <a:t>.</a:t>
            </a:r>
          </a:p>
          <a:p>
            <a:pPr lvl="0"/>
            <a:r>
              <a:rPr lang="en-US" sz="1900" dirty="0">
                <a:hlinkClick r:id="rId9"/>
              </a:rPr>
              <a:t>Morrison KE</a:t>
            </a:r>
            <a:r>
              <a:rPr lang="en-US" sz="1900" dirty="0"/>
              <a:t>, </a:t>
            </a:r>
            <a:r>
              <a:rPr lang="en-US" sz="1900" dirty="0">
                <a:hlinkClick r:id="rId10"/>
              </a:rPr>
              <a:t>Davies PT</a:t>
            </a:r>
            <a:r>
              <a:rPr lang="en-US" sz="1900" dirty="0"/>
              <a:t>. Chronic inflammatory </a:t>
            </a:r>
            <a:r>
              <a:rPr lang="en-US" sz="1900" dirty="0" err="1"/>
              <a:t>demyelinatingpolyneuropathy</a:t>
            </a:r>
            <a:r>
              <a:rPr lang="en-US" sz="1900" dirty="0"/>
              <a:t> presenting with headache and papilledema. </a:t>
            </a:r>
            <a:r>
              <a:rPr lang="en-GB" sz="1900" dirty="0"/>
              <a:t>Headache. 1999;39(4):299-300. </a:t>
            </a:r>
            <a:r>
              <a:rPr lang="en-GB" sz="1900" dirty="0" err="1"/>
              <a:t>doi</a:t>
            </a:r>
            <a:r>
              <a:rPr lang="en-GB" sz="1900" dirty="0"/>
              <a:t>: </a:t>
            </a:r>
            <a:r>
              <a:rPr lang="en-US" sz="1900" dirty="0">
                <a:hlinkClick r:id="rId11"/>
              </a:rPr>
              <a:t>10.1046/j.1526-4610.1999.3904299.x</a:t>
            </a:r>
            <a:r>
              <a:rPr lang="en-US" sz="1900" dirty="0"/>
              <a:t>.</a:t>
            </a:r>
          </a:p>
          <a:p>
            <a:pPr lvl="0"/>
            <a:r>
              <a:rPr lang="en-US" sz="1900" dirty="0"/>
              <a:t>Dave S, Longmuir, R Shah, VA. Intracranial hypertension in systemic lupus erythematosus. </a:t>
            </a:r>
            <a:r>
              <a:rPr lang="en-US" sz="1900" dirty="0" err="1"/>
              <a:t>Semin</a:t>
            </a:r>
            <a:r>
              <a:rPr lang="en-US" sz="1900" dirty="0"/>
              <a:t> </a:t>
            </a:r>
            <a:r>
              <a:rPr lang="en-US" sz="1900" dirty="0" err="1"/>
              <a:t>Ophthalmol</a:t>
            </a:r>
            <a:r>
              <a:rPr lang="en-US" sz="1900" dirty="0"/>
              <a:t>. 2008;23:127–133. </a:t>
            </a:r>
            <a:r>
              <a:rPr lang="en-US" sz="1900" dirty="0" err="1"/>
              <a:t>Doi</a:t>
            </a:r>
            <a:r>
              <a:rPr lang="en-US" sz="1900" dirty="0"/>
              <a:t>: </a:t>
            </a:r>
            <a:r>
              <a:rPr lang="en-US" sz="1900" dirty="0">
                <a:hlinkClick r:id="rId12"/>
              </a:rPr>
              <a:t>10.1080/08820530801888188</a:t>
            </a:r>
            <a:r>
              <a:rPr lang="en-US" sz="1900" dirty="0"/>
              <a:t>.</a:t>
            </a:r>
          </a:p>
          <a:p>
            <a:pPr lvl="0"/>
            <a:r>
              <a:rPr lang="en-US" sz="1900" dirty="0" err="1"/>
              <a:t>Palejwala</a:t>
            </a:r>
            <a:r>
              <a:rPr lang="en-US" sz="1900" dirty="0"/>
              <a:t> NV, </a:t>
            </a:r>
            <a:r>
              <a:rPr lang="en-US" sz="1900" dirty="0" err="1"/>
              <a:t>Walia</a:t>
            </a:r>
            <a:r>
              <a:rPr lang="en-US" sz="1900" dirty="0"/>
              <a:t> HS, </a:t>
            </a:r>
            <a:r>
              <a:rPr lang="en-US" sz="1900" dirty="0" err="1"/>
              <a:t>Yeh</a:t>
            </a:r>
            <a:r>
              <a:rPr lang="en-US" sz="1900" dirty="0"/>
              <a:t> S. Ocular Manifestations of Systemic Lupus Erythematosus: A Review of the Literature. Autoimmune Dis. 2012;2012:1-9. doi:10.1155/2012/290898.</a:t>
            </a:r>
          </a:p>
          <a:p>
            <a:pPr lvl="0"/>
            <a:r>
              <a:rPr lang="en-US" sz="1900" dirty="0"/>
              <a:t>Abraham H, </a:t>
            </a:r>
            <a:r>
              <a:rPr lang="en-US" sz="1900" dirty="0" err="1"/>
              <a:t>Kuzhively</a:t>
            </a:r>
            <a:r>
              <a:rPr lang="en-US" sz="1900" dirty="0"/>
              <a:t> J, Rizvi SW. Chronic Inflammatory Demyelinating Polyneuropathy (CIDP): An Uncommon Manifestation of Systemic Lupus Erythematosus (SLE). Am J Case Rep. 2017;18:980–983. doi:10.12659/ajcr.903541.</a:t>
            </a:r>
          </a:p>
          <a:p>
            <a:pPr lvl="0"/>
            <a:r>
              <a:rPr lang="en-US" sz="1900" dirty="0" err="1">
                <a:hlinkClick r:id="rId13"/>
              </a:rPr>
              <a:t>Bridel</a:t>
            </a:r>
            <a:r>
              <a:rPr lang="en-US" sz="1900" dirty="0">
                <a:hlinkClick r:id="rId13"/>
              </a:rPr>
              <a:t> C</a:t>
            </a:r>
            <a:r>
              <a:rPr lang="en-US" sz="1900" dirty="0"/>
              <a:t>, </a:t>
            </a:r>
            <a:r>
              <a:rPr lang="en-US" sz="1900" dirty="0">
                <a:hlinkClick r:id="rId14"/>
              </a:rPr>
              <a:t>Courvoisier DS</a:t>
            </a:r>
            <a:r>
              <a:rPr lang="en-US" sz="1900" dirty="0"/>
              <a:t>, </a:t>
            </a:r>
            <a:r>
              <a:rPr lang="en-US" sz="1900" dirty="0" err="1">
                <a:hlinkClick r:id="rId15"/>
              </a:rPr>
              <a:t>Vuilleumier</a:t>
            </a:r>
            <a:r>
              <a:rPr lang="en-US" sz="1900" dirty="0">
                <a:hlinkClick r:id="rId15"/>
              </a:rPr>
              <a:t> N</a:t>
            </a:r>
            <a:r>
              <a:rPr lang="en-US" sz="1900" dirty="0"/>
              <a:t>, </a:t>
            </a:r>
            <a:r>
              <a:rPr lang="en-US" sz="1900" dirty="0" err="1">
                <a:hlinkClick r:id="rId16"/>
              </a:rPr>
              <a:t>Lalive</a:t>
            </a:r>
            <a:r>
              <a:rPr lang="en-US" sz="1900" dirty="0">
                <a:hlinkClick r:id="rId16"/>
              </a:rPr>
              <a:t> PH</a:t>
            </a:r>
            <a:r>
              <a:rPr lang="en-US" sz="1900" dirty="0"/>
              <a:t>. Cerebrospinal fluid angiotensin-converting enzyme for diagnosis of </a:t>
            </a:r>
            <a:r>
              <a:rPr lang="en-US" sz="1900" dirty="0" err="1"/>
              <a:t>neurosarcoidosis</a:t>
            </a:r>
            <a:r>
              <a:rPr lang="en-US" sz="1900" dirty="0"/>
              <a:t>. </a:t>
            </a:r>
            <a:r>
              <a:rPr lang="en-US" sz="1900" dirty="0">
                <a:hlinkClick r:id="rId17" tooltip="Journal of neuroimmunology."/>
              </a:rPr>
              <a:t>J </a:t>
            </a:r>
            <a:r>
              <a:rPr lang="en-US" sz="1900" dirty="0" err="1">
                <a:hlinkClick r:id="rId17" tooltip="Journal of neuroimmunology."/>
              </a:rPr>
              <a:t>Neuroimmunol</a:t>
            </a:r>
            <a:r>
              <a:rPr lang="en-US" sz="1900" dirty="0">
                <a:hlinkClick r:id="rId17" tooltip="Journal of neuroimmunology."/>
              </a:rPr>
              <a:t>.</a:t>
            </a:r>
            <a:r>
              <a:rPr lang="en-US" sz="1900" dirty="0"/>
              <a:t> 2015;285:1-3. doi:10.1016/j.jneuroim.2015.05.020.</a:t>
            </a:r>
          </a:p>
          <a:p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2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5.8|9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4|5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16.5|9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8BDB4D6-A496-43F8-8E3F-4016C3C18A00}"/>
</file>

<file path=customXml/itemProps2.xml><?xml version="1.0" encoding="utf-8"?>
<ds:datastoreItem xmlns:ds="http://schemas.openxmlformats.org/officeDocument/2006/customXml" ds:itemID="{4745FCD4-80A0-44CA-B0EF-72E15AFFDCDA}"/>
</file>

<file path=customXml/itemProps3.xml><?xml version="1.0" encoding="utf-8"?>
<ds:datastoreItem xmlns:ds="http://schemas.openxmlformats.org/officeDocument/2006/customXml" ds:itemID="{6B48A0FE-396C-434B-9600-052665A4BF1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2136</TotalTime>
  <Words>2015</Words>
  <Application>Microsoft Office PowerPoint</Application>
  <PresentationFormat>Widescreen</PresentationFormat>
  <Paragraphs>236</Paragraphs>
  <Slides>42</Slides>
  <Notes>1</Notes>
  <HiddenSlides>0</HiddenSlides>
  <MMClips>41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Times New Roman</vt:lpstr>
      <vt:lpstr>Office Theme</vt:lpstr>
      <vt:lpstr>Papilledema in a Patient Being Treated for Multiple Sclerosis</vt:lpstr>
      <vt:lpstr>27 yo Female Presents Elsewhere 8 Years Before Initial Neuro-ophthalmology Consult</vt:lpstr>
      <vt:lpstr>Initial Workup Elsewhere</vt:lpstr>
      <vt:lpstr>Initial Course</vt:lpstr>
      <vt:lpstr>Further Course</vt:lpstr>
      <vt:lpstr>Over Next Two Years</vt:lpstr>
      <vt:lpstr>MRI Finding Of Note</vt:lpstr>
      <vt:lpstr>Develops Headache </vt:lpstr>
      <vt:lpstr>Is This Idiopathic Intracranial Hypertension (aka IIH or Pseudotumor Cerebri)? </vt:lpstr>
      <vt:lpstr>If It Were IIH, Is This The Right Dose Of Acetazolamide?</vt:lpstr>
      <vt:lpstr>Further Course</vt:lpstr>
      <vt:lpstr>Is There Anything Problematic About This Being MS? </vt:lpstr>
      <vt:lpstr>Two Spinal Taps Done In Fall 2017, 8 Years After Presentation  </vt:lpstr>
      <vt:lpstr>Initial Neuro-Ophthalmology Consultation</vt:lpstr>
      <vt:lpstr>Initial Neurologic Exam </vt:lpstr>
      <vt:lpstr>Initial Visual Assessment</vt:lpstr>
      <vt:lpstr>PowerPoint Presentation</vt:lpstr>
      <vt:lpstr>Visual Fields</vt:lpstr>
      <vt:lpstr>Further Studies</vt:lpstr>
      <vt:lpstr>Lab Results </vt:lpstr>
      <vt:lpstr>More Imaging</vt:lpstr>
      <vt:lpstr>MRI Internal Auditory Canals</vt:lpstr>
      <vt:lpstr>MRI Internal Auditory Canals</vt:lpstr>
      <vt:lpstr>Because Of Enlarged Muscles With Tendon Sparing Thyroid Studies Performed</vt:lpstr>
      <vt:lpstr>Further Serologic Assessment- All Normal</vt:lpstr>
      <vt:lpstr>Electrophysiology</vt:lpstr>
      <vt:lpstr>So, Is This all CIDP?</vt:lpstr>
      <vt:lpstr>Remember That Positive CSF ACE-Could This Be Neurosarcoidosis???</vt:lpstr>
      <vt:lpstr>SEE UPFRONT CASE 1</vt:lpstr>
      <vt:lpstr>Does This Absolutely Rule Out Sarcoidosis?</vt:lpstr>
      <vt:lpstr>Treatment</vt:lpstr>
      <vt:lpstr>Further Course</vt:lpstr>
      <vt:lpstr>Further Rx</vt:lpstr>
      <vt:lpstr>Clinical Course</vt:lpstr>
      <vt:lpstr>Optic Nerve Sheath Fenestrations Performed</vt:lpstr>
      <vt:lpstr>Final Neuro-Ophthalmic Visit 2 Years After Initial Neuro-ophthalmic Exam And 10 Years After Initial Symptoms</vt:lpstr>
      <vt:lpstr>Final Diagnosis?</vt:lpstr>
      <vt:lpstr>Summary: CIDP</vt:lpstr>
      <vt:lpstr>Key Points</vt:lpstr>
      <vt:lpstr>What This Was Not…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Johnson, Jewel</cp:lastModifiedBy>
  <cp:revision>71</cp:revision>
  <dcterms:created xsi:type="dcterms:W3CDTF">2020-07-23T19:54:38Z</dcterms:created>
  <dcterms:modified xsi:type="dcterms:W3CDTF">2021-05-17T17:07:54Z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