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3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7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5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3.xml" ContentType="application/vnd.openxmlformats-officedocument.presentationml.notesSlide+xml"/>
  <Override PartName="/ppt/slideLayouts/slideLayout8.xml" ContentType="application/vnd.openxmlformats-officedocument.presentationml.slideLayout+xml"/>
  <Override PartName="/ppt/notesSlides/notesSlide7.xml" ContentType="application/vnd.openxmlformats-officedocument.presentationml.notesSlide+xml"/>
  <Override PartName="/ppt/slideLayouts/slideLayout7.xml" ContentType="application/vnd.openxmlformats-officedocument.presentationml.slideLayout+xml"/>
  <Override PartName="/ppt/notesSlides/notesSlide8.xml" ContentType="application/vnd.openxmlformats-officedocument.presentationml.notesSlide+xml"/>
  <Override PartName="/ppt/slideLayouts/slideLayout6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6.xml" ContentType="application/vnd.openxmlformats-officedocument.presentationml.notes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9.xml" ContentType="application/vnd.openxmlformats-officedocument.presentationml.notesSlide+xml"/>
  <Override PartName="/ppt/slideLayouts/slideLayout4.xml" ContentType="application/vnd.openxmlformats-officedocument.presentationml.slideLayout+xml"/>
  <Override PartName="/ppt/notesSlides/notesSlide12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ags/tag1.xml" ContentType="application/vnd.openxmlformats-officedocument.presentationml.tag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9"/>
  </p:notesMasterIdLst>
  <p:sldIdLst>
    <p:sldId id="256" r:id="rId2"/>
    <p:sldId id="257" r:id="rId3"/>
    <p:sldId id="259" r:id="rId4"/>
    <p:sldId id="274" r:id="rId5"/>
    <p:sldId id="269" r:id="rId6"/>
    <p:sldId id="258" r:id="rId7"/>
    <p:sldId id="260" r:id="rId8"/>
    <p:sldId id="270" r:id="rId9"/>
    <p:sldId id="273" r:id="rId10"/>
    <p:sldId id="261" r:id="rId11"/>
    <p:sldId id="263" r:id="rId12"/>
    <p:sldId id="264" r:id="rId13"/>
    <p:sldId id="272" r:id="rId14"/>
    <p:sldId id="262" r:id="rId15"/>
    <p:sldId id="265" r:id="rId16"/>
    <p:sldId id="266" r:id="rId17"/>
    <p:sldId id="268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rohman, Larry" initials="FL" lastIdx="13" clrIdx="0">
    <p:extLst>
      <p:ext uri="{19B8F6BF-5375-455C-9EA6-DF929625EA0E}">
        <p15:presenceInfo xmlns:p15="http://schemas.microsoft.com/office/powerpoint/2012/main" userId="S-1-5-21-789336058-1965331169-725345543-34255" providerId="AD"/>
      </p:ext>
    </p:extLst>
  </p:cmAuthor>
  <p:cmAuthor id="2" name="Subahari Raviskanthan" initials="SR" lastIdx="1" clrIdx="1">
    <p:extLst>
      <p:ext uri="{19B8F6BF-5375-455C-9EA6-DF929625EA0E}">
        <p15:presenceInfo xmlns:p15="http://schemas.microsoft.com/office/powerpoint/2012/main" userId="8fede450de0fc40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88" autoAdjust="0"/>
    <p:restoredTop sz="84550" autoAdjust="0"/>
  </p:normalViewPr>
  <p:slideViewPr>
    <p:cSldViewPr snapToGrid="0">
      <p:cViewPr varScale="1">
        <p:scale>
          <a:sx n="92" d="100"/>
          <a:sy n="92" d="100"/>
        </p:scale>
        <p:origin x="108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Relationship Id="rId27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ADFE41-01B7-40B3-905A-B725034D6DEC}" type="datetimeFigureOut">
              <a:rPr lang="en-US" smtClean="0"/>
              <a:t>2/16/2021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CD5BA9-0F52-4605-9E69-C49E005FB2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677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CD5BA9-0F52-4605-9E69-C49E005FB28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8733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CD5BA9-0F52-4605-9E69-C49E005FB28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0872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CD5BA9-0F52-4605-9E69-C49E005FB28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7013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Downbeat nystagmus from the University of Utah’s </a:t>
            </a:r>
            <a:r>
              <a:rPr lang="en-US" b="0" i="0" dirty="0">
                <a:solidFill>
                  <a:srgbClr val="222222"/>
                </a:solidFill>
                <a:effectLst/>
                <a:latin typeface="Open Sans"/>
              </a:rPr>
              <a:t>Neuro-ophthalmology Virtual Education Library.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CD5BA9-0F52-4605-9E69-C49E005FB28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2477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https://www.ncbi.nlm.nih.gov/pmc/articles/PMC5363284/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CD5BA9-0F52-4605-9E69-C49E005FB28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2983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CD5BA9-0F52-4605-9E69-C49E005FB28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1286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CD5BA9-0F52-4605-9E69-C49E005FB28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5217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https://www.ophthalmologytimes.com/view/new-onset-nystagmus-adult-consider-ms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CD5BA9-0F52-4605-9E69-C49E005FB28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4765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CD5BA9-0F52-4605-9E69-C49E005FB28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3744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CD5BA9-0F52-4605-9E69-C49E005FB28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9269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CD5BA9-0F52-4605-9E69-C49E005FB28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6025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1" dirty="0">
                <a:solidFill>
                  <a:srgbClr val="444444"/>
                </a:solidFill>
                <a:effectLst/>
                <a:latin typeface="lato"/>
              </a:rPr>
              <a:t>Wagner JN, Glaser M, Brandt T, </a:t>
            </a:r>
            <a:r>
              <a:rPr lang="en-US" b="0" i="1" dirty="0" err="1">
                <a:solidFill>
                  <a:srgbClr val="444444"/>
                </a:solidFill>
                <a:effectLst/>
                <a:latin typeface="lato"/>
              </a:rPr>
              <a:t>StruppM</a:t>
            </a:r>
            <a:r>
              <a:rPr lang="en-US" b="0" i="1" dirty="0">
                <a:solidFill>
                  <a:srgbClr val="444444"/>
                </a:solidFill>
                <a:effectLst/>
                <a:latin typeface="lato"/>
              </a:rPr>
              <a:t>. Downbeat nystagmus: </a:t>
            </a:r>
            <a:r>
              <a:rPr lang="en-US" b="0" i="1" dirty="0" err="1">
                <a:solidFill>
                  <a:srgbClr val="444444"/>
                </a:solidFill>
                <a:effectLst/>
                <a:latin typeface="lato"/>
              </a:rPr>
              <a:t>aetiology</a:t>
            </a:r>
            <a:r>
              <a:rPr lang="en-US" b="0" i="1" dirty="0">
                <a:solidFill>
                  <a:srgbClr val="444444"/>
                </a:solidFill>
                <a:effectLst/>
                <a:latin typeface="lato"/>
              </a:rPr>
              <a:t> and comorbidity in 117 patients. J Neurol </a:t>
            </a:r>
            <a:r>
              <a:rPr lang="en-US" b="0" i="1" dirty="0" err="1">
                <a:solidFill>
                  <a:srgbClr val="444444"/>
                </a:solidFill>
                <a:effectLst/>
                <a:latin typeface="lato"/>
              </a:rPr>
              <a:t>Neurosurg</a:t>
            </a:r>
            <a:r>
              <a:rPr lang="en-US" b="0" i="1" dirty="0">
                <a:solidFill>
                  <a:srgbClr val="444444"/>
                </a:solidFill>
                <a:effectLst/>
                <a:latin typeface="lato"/>
              </a:rPr>
              <a:t> Psychiatry. 2008;79:672-677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CD5BA9-0F52-4605-9E69-C49E005FB28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0358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CD5BA9-0F52-4605-9E69-C49E005FB28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5042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https://www.ncbi.nlm.nih.gov/pmc/articles/PMC5107286/</a:t>
            </a:r>
          </a:p>
          <a:p>
            <a:r>
              <a:rPr lang="en-US" dirty="0"/>
              <a:t>https://www.nature.com/articles/s41582-020-0359-x?utm_source=feedburner&amp;utm_medium=feed&amp;utm_campaign=Feed%3A+nrneurol%2Frss%2Fcurrent+%28Nature+Reviews+Neurology+-+Issue%29</a:t>
            </a:r>
          </a:p>
          <a:p>
            <a:r>
              <a:rPr lang="en-US" dirty="0"/>
              <a:t>https://www.jacionline.org/article/S0091-6749(13)01974-X/fulltext#secsectitle0015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CD5BA9-0F52-4605-9E69-C49E005FB28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9968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CD5BA9-0F52-4605-9E69-C49E005FB28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5955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https://www.nature.com/articles/s41582-020-0359-x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CD5BA9-0F52-4605-9E69-C49E005FB28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4917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6D07A79-73E8-F742-93ED-4E631E6F4B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8903" y="5829697"/>
            <a:ext cx="2570757" cy="102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980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B5E2E-3D42-5845-95CB-7A6FD38BB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 b="1" i="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1E915-E638-6549-90DF-FD86C654E2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  <a:lvl2pPr>
              <a:defRPr baseline="0">
                <a:latin typeface="Arial" panose="020B0604020202020204" pitchFamily="34" charset="0"/>
              </a:defRPr>
            </a:lvl2pPr>
            <a:lvl3pPr>
              <a:defRPr baseline="0">
                <a:latin typeface="Arial" panose="020B0604020202020204" pitchFamily="34" charset="0"/>
              </a:defRPr>
            </a:lvl3pPr>
            <a:lvl4pPr>
              <a:defRPr baseline="0">
                <a:latin typeface="Arial" panose="020B0604020202020204" pitchFamily="34" charset="0"/>
              </a:defRPr>
            </a:lvl4pPr>
            <a:lvl5pPr>
              <a:defRPr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697790-D484-E14C-9687-8C2097F241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2/16/2021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56AD5B-F34E-5E48-90E6-30D2BEB6B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CC3795-C7FD-6940-A607-B1CC79511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717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D99BE-5837-6D47-8BDE-2BEEFA2F8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 i="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37D132-D9B8-0446-8AA6-2059F369C1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1B6436-576E-4C43-9EBE-952FDFF32D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2/16/2021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D41B9B-C1BE-ED48-BE04-6733ADE0D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D356B6-0F5A-AF44-B639-6C06BC495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180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AC389-5A6D-E94B-817A-0F1A6015E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372A26-61C3-1248-AF22-934EDA62F2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DB9C2E-AD78-D042-A817-966E279C55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800399-8CF6-7442-8B78-07F45C1D4F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2/16/2021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0EBDC1-19C9-394D-B478-F98FC5297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A76B8B-0482-1B4E-8AF9-A1CD603C0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756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547C3-3DAD-734C-A80C-FF2711B25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8F4E6C-0DCA-A546-9ECF-8A111612B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A51435-1D3C-D747-94F8-E65BC83195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19366C-E616-5A46-909C-3EBEA0992B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6A56452-80F3-2C4F-82E8-60B912F023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573786-1F4B-FD4A-85AD-4F94D79BC1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2/16/2021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3FBF8D1-D293-AE42-A48E-E18AB0BB4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34D73A-4E16-7143-8429-E8A35483B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247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8CE90-90FB-D843-9364-CDE551AE6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0EAB8C-2571-2645-A309-BF902FD0CD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2/16/2021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B89D80-3AC3-F74C-B7B9-09CF7F962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17ED0C-970C-6044-B9DE-069BA135F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171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6DAEA4-100D-5E49-A323-41AEC76315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2/16/2021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CD6CD9-B64B-9145-A79A-5E0025198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752BF5-49BE-BC47-89BE-67C0FA5B1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401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BC489-72DE-BE47-AEE8-FAAA8C925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FD9F1B-DF44-A24C-AECE-92FF463662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83FEB7-0421-CF4C-A92A-571E43B666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24BB9A-EE10-6641-ACAA-C8511BE476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2/16/2021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91A377-74EE-CD4B-B15A-5DF964F85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8E1C73-98C8-9045-AA78-EF049CB3C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417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0DC57-47C1-BB45-B2DC-79CCA540A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BCD955-75C8-444D-ABD1-E060697F14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0748B4-AEC3-B949-9617-9434F518D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DC61A1-BFF5-3D41-92DA-7217625F94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2/16/2021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AB864B-F91B-1642-A8DD-64280F6BA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BF34D7-825F-4E4D-8DF8-A9006979E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994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B43EA-2692-AA4D-8E2A-F3B8A0306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27E752-78A5-9841-AA7F-13DA9822AB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AAD1C5-8C9D-574D-8E5B-0DD9BA4B06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2/16/2021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CF00D9-4C5D-6C45-8C5B-D4B23AC4F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04A8E2-4634-0845-ACD1-8A9913F53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324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50E2A9-E185-384F-AF89-63182856DF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267E1E-FB37-1D46-8AAE-968742CD64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6D0789-C00C-4548-9624-40C25A7E30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2/16/2021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448589-75C3-3147-9838-3BE263B7F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C69C64-F88B-1E45-9F75-09DAB5B50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970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1F939A"/>
            </a:gs>
            <a:gs pos="11000">
              <a:srgbClr val="62B5BB"/>
            </a:gs>
            <a:gs pos="90000">
              <a:schemeClr val="bg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4C20BC-B0A7-0743-8FDE-66F90F896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82238C-2B35-834B-9E16-6581BC1884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90869" y="1685512"/>
            <a:ext cx="9866243" cy="38207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81372A-5854-BC42-B062-4DEFDB60D269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78903" y="5829697"/>
            <a:ext cx="2570757" cy="102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371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2.png"/><Relationship Id="rId5" Type="http://schemas.openxmlformats.org/officeDocument/2006/relationships/hyperlink" Target="https://collections.lib.utah.edu/ark:/87278/s65181nc" TargetMode="Externa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4a"/><Relationship Id="rId2" Type="http://schemas.microsoft.com/office/2007/relationships/media" Target="../media/media5.m4a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05C24-9B46-4BB5-AD5A-BE23959187ED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0" y="1501775"/>
            <a:ext cx="12192000" cy="2822575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Vertical Nystagmus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8705E8-72B5-42DF-8F30-14207C4D534D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0" y="4019550"/>
            <a:ext cx="12090103" cy="183038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500" dirty="0" err="1">
                <a:latin typeface="Arial" panose="020B0604020202020204" pitchFamily="34" charset="0"/>
                <a:cs typeface="Arial" panose="020B0604020202020204" pitchFamily="34" charset="0"/>
              </a:rPr>
              <a:t>Sugi</a:t>
            </a:r>
            <a:r>
              <a:rPr lang="en-US" sz="3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500" dirty="0" err="1">
                <a:latin typeface="Arial" panose="020B0604020202020204" pitchFamily="34" charset="0"/>
                <a:cs typeface="Arial" panose="020B0604020202020204" pitchFamily="34" charset="0"/>
              </a:rPr>
              <a:t>Panneerselvam</a:t>
            </a:r>
            <a:r>
              <a:rPr lang="en-US" sz="3500" dirty="0">
                <a:latin typeface="Arial" panose="020B0604020202020204" pitchFamily="34" charset="0"/>
                <a:cs typeface="Arial" panose="020B0604020202020204" pitchFamily="34" charset="0"/>
              </a:rPr>
              <a:t>, Baylor College of Medicine </a:t>
            </a:r>
          </a:p>
          <a:p>
            <a:pPr marL="0" indent="0" algn="ctr">
              <a:buNone/>
            </a:pPr>
            <a:r>
              <a:rPr lang="en-US" sz="3500" dirty="0">
                <a:latin typeface="Arial" panose="020B0604020202020204" pitchFamily="34" charset="0"/>
                <a:cs typeface="Arial" panose="020B0604020202020204" pitchFamily="34" charset="0"/>
              </a:rPr>
              <a:t>Subahari Raviskanthan MBBS, Houston Methodist Hospital</a:t>
            </a:r>
          </a:p>
          <a:p>
            <a:pPr marL="0" indent="0" algn="ctr">
              <a:buNone/>
            </a:pPr>
            <a:r>
              <a:rPr lang="en-US" sz="3500" dirty="0">
                <a:latin typeface="Arial" panose="020B0604020202020204" pitchFamily="34" charset="0"/>
                <a:cs typeface="Arial" panose="020B0604020202020204" pitchFamily="34" charset="0"/>
              </a:rPr>
              <a:t>Andrew G. Lee MD, Houston Methodist Hospital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739AC3BC-20D8-42A2-93EF-1A4C407601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836400" y="6502400"/>
            <a:ext cx="203200" cy="20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60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279"/>
    </mc:Choice>
    <mc:Fallback xmlns="">
      <p:transition spd="slow" advTm="172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0EB50-C661-4581-A8C2-B8700EB90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82-Year-Old Man with Nystagmus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E291BE-1E03-434C-BD72-1BA7AACE60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Presents to Ophthalmology clinic</a:t>
            </a:r>
          </a:p>
          <a:p>
            <a:r>
              <a:rPr lang="en-US" sz="2800" dirty="0"/>
              <a:t>CC: Few months of oscillopsia and intermittent diplopia</a:t>
            </a:r>
          </a:p>
        </p:txBody>
      </p:sp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31B5B6D0-EBE8-4126-AF1A-A0462C0EC1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836400" y="6502400"/>
            <a:ext cx="203200" cy="20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393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445"/>
    </mc:Choice>
    <mc:Fallback xmlns="">
      <p:transition spd="slow" advTm="164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DBE09-342B-4817-B1F0-B9B869895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82-Year-Old Man with Nystagmus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A165CF-E7D1-4445-9D90-FC5CF27DDC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1 year ago: horizontal jerk nystagmus and vertical nystagmus: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/>
              <a:t>Downbeat (fast component of nystagmus down, slow phase up)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/>
              <a:t>Not present in primary gaze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/>
              <a:t>Worse on gaze to the left and to the right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/>
              <a:t>Oscillopsia (perception of the environment moving/oscillating when it is not) and intermittent oblique diplopia x few months</a:t>
            </a:r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814572C1-F84F-4294-AEFD-4E8F95AB0F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836400" y="6502400"/>
            <a:ext cx="203200" cy="20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637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449"/>
    </mc:Choice>
    <mc:Fallback xmlns="">
      <p:transition spd="slow" advTm="244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CD6E4-7228-4570-849B-E8E5E0373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Downbeat Nystagmus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F715F9-80EA-45B9-9548-B572DAE6C2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5"/>
              </a:rPr>
              <a:t>https://collections.lib.utah.edu/ark:/87278/s65181nc</a:t>
            </a:r>
            <a:endParaRPr lang="en-US" dirty="0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8E101043-8C43-4887-B175-C2AF6B0065F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836400" y="6502400"/>
            <a:ext cx="203200" cy="20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651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733"/>
    </mc:Choice>
    <mc:Fallback xmlns="">
      <p:transition spd="slow" advTm="117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BCE16-FE61-45B4-87C7-C8441BBB3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087" y="359949"/>
            <a:ext cx="10515600" cy="1325563"/>
          </a:xfrm>
        </p:spPr>
        <p:txBody>
          <a:bodyPr>
            <a:normAutofit/>
          </a:bodyPr>
          <a:lstStyle/>
          <a:p>
            <a:r>
              <a:rPr lang="en-US" sz="4400" dirty="0"/>
              <a:t>What are the causes of acquired nystagmus?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405E5A-E540-44EE-90DE-41446AE29E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/>
              <a:t>CNS Lesions</a:t>
            </a:r>
          </a:p>
          <a:p>
            <a:pPr marL="749808" lvl="1" indent="-457200">
              <a:buFont typeface="Wingdings" panose="05000000000000000000" pitchFamily="2" charset="2"/>
              <a:buChar char="§"/>
            </a:pPr>
            <a:r>
              <a:rPr lang="en-US" sz="2400" dirty="0"/>
              <a:t>Stroke</a:t>
            </a:r>
          </a:p>
          <a:p>
            <a:pPr marL="749808" lvl="1" indent="-457200">
              <a:buFont typeface="Wingdings" panose="05000000000000000000" pitchFamily="2" charset="2"/>
              <a:buChar char="§"/>
            </a:pPr>
            <a:r>
              <a:rPr lang="en-US" sz="2400" dirty="0"/>
              <a:t>Multiple sclerosis</a:t>
            </a:r>
          </a:p>
          <a:p>
            <a:pPr marL="749808" lvl="1" indent="-457200">
              <a:buFont typeface="Wingdings" panose="05000000000000000000" pitchFamily="2" charset="2"/>
              <a:buChar char="§"/>
            </a:pPr>
            <a:r>
              <a:rPr lang="en-US" sz="2400" dirty="0"/>
              <a:t>Trauma</a:t>
            </a:r>
          </a:p>
          <a:p>
            <a:pPr marL="749808" lvl="1" indent="-457200">
              <a:buFont typeface="Wingdings" panose="05000000000000000000" pitchFamily="2" charset="2"/>
              <a:buChar char="§"/>
            </a:pPr>
            <a:r>
              <a:rPr lang="en-US" sz="2400" dirty="0"/>
              <a:t>Tumors</a:t>
            </a:r>
          </a:p>
          <a:p>
            <a:pPr marL="749808" lvl="1" indent="-457200">
              <a:buFont typeface="Wingdings" panose="05000000000000000000" pitchFamily="2" charset="2"/>
              <a:buChar char="§"/>
            </a:pPr>
            <a:r>
              <a:rPr lang="en-US" sz="2400" dirty="0"/>
              <a:t>Inflammatory</a:t>
            </a:r>
          </a:p>
          <a:p>
            <a:pPr marL="749808" lvl="1" indent="-457200">
              <a:buFont typeface="Wingdings" panose="05000000000000000000" pitchFamily="2" charset="2"/>
              <a:buChar char="§"/>
            </a:pPr>
            <a:r>
              <a:rPr lang="en-US" sz="2400" dirty="0"/>
              <a:t>Infectious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/>
              <a:t>Pharmacologic</a:t>
            </a:r>
          </a:p>
          <a:p>
            <a:pPr marL="749808" lvl="1" indent="-457200">
              <a:buFont typeface="Wingdings" panose="05000000000000000000" pitchFamily="2" charset="2"/>
              <a:buChar char="§"/>
            </a:pPr>
            <a:r>
              <a:rPr lang="en-US" sz="2400" dirty="0"/>
              <a:t>Anti-epileptic drugs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/>
              <a:t>Intoxication</a:t>
            </a:r>
          </a:p>
          <a:p>
            <a:pPr marL="749808" lvl="1" indent="-457200">
              <a:buFont typeface="Wingdings" panose="05000000000000000000" pitchFamily="2" charset="2"/>
              <a:buChar char="§"/>
            </a:pPr>
            <a:r>
              <a:rPr lang="en-US" sz="2400" dirty="0"/>
              <a:t>Alcohol</a:t>
            </a:r>
          </a:p>
          <a:p>
            <a:pPr marL="749808" lvl="1" indent="-457200">
              <a:buFont typeface="Wingdings" panose="05000000000000000000" pitchFamily="2" charset="2"/>
              <a:buChar char="§"/>
            </a:pPr>
            <a:r>
              <a:rPr lang="en-US" sz="2400" dirty="0"/>
              <a:t>Phencyclidine (PCP)</a:t>
            </a:r>
          </a:p>
          <a:p>
            <a:pPr marL="749808" lvl="1" indent="-457200">
              <a:buFont typeface="Wingdings" panose="05000000000000000000" pitchFamily="2" charset="2"/>
              <a:buChar char="§"/>
            </a:pPr>
            <a:r>
              <a:rPr lang="en-US" sz="2400" dirty="0"/>
              <a:t>Toluene abuse</a:t>
            </a:r>
            <a:endParaRPr lang="en-US" dirty="0"/>
          </a:p>
          <a:p>
            <a:pPr marL="292608" indent="-457200">
              <a:buFont typeface="Wingdings" panose="05000000000000000000" pitchFamily="2" charset="2"/>
              <a:buChar char="§"/>
            </a:pPr>
            <a:r>
              <a:rPr lang="en-US" dirty="0"/>
              <a:t>Paraneoplastic</a:t>
            </a:r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7B127DA0-DFE7-4550-8BA2-5ACE72BAA00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836400" y="6502400"/>
            <a:ext cx="203200" cy="2032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7194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794"/>
    </mc:Choice>
    <mc:Fallback xmlns="">
      <p:transition spd="slow" advTm="377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DC123-ED11-44FF-B01B-FAF983C83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82-Year-Old Man with Nystagmus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A9FCAA-EB8C-4358-A0D9-72F0BAC893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Past medical history of: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/>
              <a:t>Severe sensorimotor peripheral neuropathy on IVIg treatment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/>
              <a:t>Well-controlled Type 2 Diabetes Mellitus for 30 years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/>
              <a:t>Chronic bitemporal headaches without migraine features controlled on nortriptyline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/>
              <a:t>4 alcoholic drinks/day </a:t>
            </a:r>
          </a:p>
          <a:p>
            <a:endParaRPr lang="en-US" sz="2400" dirty="0"/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FA608351-E7AA-4A5D-BE78-96860FA4C4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836400" y="6502400"/>
            <a:ext cx="203200" cy="20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59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442"/>
    </mc:Choice>
    <mc:Fallback xmlns="">
      <p:transition spd="slow" advTm="264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DCB44B-2446-40C6-8494-588A1383A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Neuro-ophthalmic Examination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2F063-06FB-4242-AC6A-9C2EAD4A8E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Neurologic exam: wide based gait, decreased sensation in toes bilaterally</a:t>
            </a:r>
          </a:p>
          <a:p>
            <a:pPr marL="0" indent="0">
              <a:buNone/>
            </a:pPr>
            <a:r>
              <a:rPr lang="en-US" sz="2400" dirty="0"/>
              <a:t>Ophthalmologic: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/>
              <a:t>Visual Acuity:  20/25 OD, 20/30 OS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/>
              <a:t>External Examination: downbeat nystagmus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/>
              <a:t>Slit Lamp Examination: mild dry eye OU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/>
              <a:t>Visual Fields: normal OU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/>
              <a:t>Fundus Examination: normal OU</a:t>
            </a:r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7209D982-9ED1-4249-A1F6-45B60FBE5B4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836400" y="6502400"/>
            <a:ext cx="203200" cy="20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191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023"/>
    </mc:Choice>
    <mc:Fallback xmlns="">
      <p:transition spd="slow" advTm="280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F25702-35D5-4A4B-A94C-2611AEBEA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Localizing the Nystagmus Lesion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2CE06A-6EA4-C940-A8E1-699D838642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2CF56B8-F3DB-4FAC-81D9-74EFF9A52CD7}"/>
              </a:ext>
            </a:extLst>
          </p:cNvPr>
          <p:cNvSpPr/>
          <p:nvPr/>
        </p:nvSpPr>
        <p:spPr>
          <a:xfrm>
            <a:off x="980258" y="2122714"/>
            <a:ext cx="3306536" cy="1306286"/>
          </a:xfrm>
          <a:prstGeom prst="round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75D2F8D-4186-47F1-8BC8-96E646B32877}"/>
              </a:ext>
            </a:extLst>
          </p:cNvPr>
          <p:cNvSpPr/>
          <p:nvPr/>
        </p:nvSpPr>
        <p:spPr>
          <a:xfrm>
            <a:off x="4414701" y="2122714"/>
            <a:ext cx="3306536" cy="1306286"/>
          </a:xfrm>
          <a:prstGeom prst="round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CF4E494-D16F-4E6F-8FD4-BF48D191EBBA}"/>
              </a:ext>
            </a:extLst>
          </p:cNvPr>
          <p:cNvSpPr/>
          <p:nvPr/>
        </p:nvSpPr>
        <p:spPr>
          <a:xfrm>
            <a:off x="7849144" y="2122714"/>
            <a:ext cx="3306536" cy="1306286"/>
          </a:xfrm>
          <a:prstGeom prst="round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06857D-4254-4E73-B911-5B65AA31323C}"/>
              </a:ext>
            </a:extLst>
          </p:cNvPr>
          <p:cNvSpPr txBox="1"/>
          <p:nvPr/>
        </p:nvSpPr>
        <p:spPr>
          <a:xfrm>
            <a:off x="1532980" y="2452691"/>
            <a:ext cx="22010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/>
              <a:t>Upbeating</a:t>
            </a:r>
            <a:endParaRPr lang="en-US" sz="36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A5AD470-8B29-43C6-B6E8-5D3823857539}"/>
              </a:ext>
            </a:extLst>
          </p:cNvPr>
          <p:cNvSpPr txBox="1"/>
          <p:nvPr/>
        </p:nvSpPr>
        <p:spPr>
          <a:xfrm>
            <a:off x="4700859" y="2452690"/>
            <a:ext cx="2734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/>
              <a:t>Downbeating</a:t>
            </a:r>
            <a:endParaRPr lang="en-US" sz="3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5DACB8-162B-4AA1-8DDC-75F2161A5802}"/>
              </a:ext>
            </a:extLst>
          </p:cNvPr>
          <p:cNvSpPr txBox="1"/>
          <p:nvPr/>
        </p:nvSpPr>
        <p:spPr>
          <a:xfrm>
            <a:off x="7933780" y="2163534"/>
            <a:ext cx="31372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Periodic Alternating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FE28989-0AB9-40AD-B27B-0A2360154542}"/>
              </a:ext>
            </a:extLst>
          </p:cNvPr>
          <p:cNvCxnSpPr/>
          <p:nvPr/>
        </p:nvCxnSpPr>
        <p:spPr>
          <a:xfrm>
            <a:off x="2633525" y="3714750"/>
            <a:ext cx="0" cy="791936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60C8BB7-BC96-41EB-AE0C-AC71B161C88C}"/>
              </a:ext>
            </a:extLst>
          </p:cNvPr>
          <p:cNvCxnSpPr/>
          <p:nvPr/>
        </p:nvCxnSpPr>
        <p:spPr>
          <a:xfrm>
            <a:off x="6029330" y="3714750"/>
            <a:ext cx="0" cy="791936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2E617B65-7D1D-4F45-88BC-15AF24FBD07D}"/>
              </a:ext>
            </a:extLst>
          </p:cNvPr>
          <p:cNvCxnSpPr/>
          <p:nvPr/>
        </p:nvCxnSpPr>
        <p:spPr>
          <a:xfrm>
            <a:off x="9502411" y="3714750"/>
            <a:ext cx="0" cy="791936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6A24774D-9720-4050-8711-7B42AC032FB8}"/>
              </a:ext>
            </a:extLst>
          </p:cNvPr>
          <p:cNvSpPr/>
          <p:nvPr/>
        </p:nvSpPr>
        <p:spPr>
          <a:xfrm>
            <a:off x="980257" y="4735286"/>
            <a:ext cx="3306536" cy="99959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6CD6BD7A-533E-4E04-9598-BB124524410C}"/>
              </a:ext>
            </a:extLst>
          </p:cNvPr>
          <p:cNvSpPr/>
          <p:nvPr/>
        </p:nvSpPr>
        <p:spPr>
          <a:xfrm>
            <a:off x="4414700" y="4735286"/>
            <a:ext cx="3306536" cy="99959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B44C2B2F-B09A-4DC1-8C1C-CB1DB4232028}"/>
              </a:ext>
            </a:extLst>
          </p:cNvPr>
          <p:cNvSpPr/>
          <p:nvPr/>
        </p:nvSpPr>
        <p:spPr>
          <a:xfrm>
            <a:off x="7849143" y="4735286"/>
            <a:ext cx="3306536" cy="99959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6DB9753-983C-4EE5-B9BB-A5F8AEEE5E6C}"/>
              </a:ext>
            </a:extLst>
          </p:cNvPr>
          <p:cNvSpPr txBox="1"/>
          <p:nvPr/>
        </p:nvSpPr>
        <p:spPr>
          <a:xfrm>
            <a:off x="1532979" y="2452690"/>
            <a:ext cx="22010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/>
              <a:t>Upbeating</a:t>
            </a:r>
            <a:endParaRPr lang="en-US" sz="36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AF3CFF4-82D2-4CA8-877C-5CE27CF7C43F}"/>
              </a:ext>
            </a:extLst>
          </p:cNvPr>
          <p:cNvSpPr txBox="1"/>
          <p:nvPr/>
        </p:nvSpPr>
        <p:spPr>
          <a:xfrm>
            <a:off x="1009650" y="4988828"/>
            <a:ext cx="32477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Vermis or Brainstem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C9C0019-445B-495C-8B8C-24AE86831F8E}"/>
              </a:ext>
            </a:extLst>
          </p:cNvPr>
          <p:cNvSpPr txBox="1"/>
          <p:nvPr/>
        </p:nvSpPr>
        <p:spPr>
          <a:xfrm>
            <a:off x="4480014" y="4810681"/>
            <a:ext cx="317590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Cervical-Medullary Junction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987414D-0029-4504-9E2E-0B64846AC016}"/>
              </a:ext>
            </a:extLst>
          </p:cNvPr>
          <p:cNvSpPr txBox="1"/>
          <p:nvPr/>
        </p:nvSpPr>
        <p:spPr>
          <a:xfrm>
            <a:off x="8401865" y="5026125"/>
            <a:ext cx="22010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Cerebellum</a:t>
            </a:r>
          </a:p>
        </p:txBody>
      </p:sp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B575298F-9AC6-4547-882E-44CE895A56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836400" y="6502400"/>
            <a:ext cx="203200" cy="20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53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821"/>
    </mc:Choice>
    <mc:Fallback xmlns="">
      <p:transition spd="slow" advTm="358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28A8D-FD15-4DDC-8D93-8AF0066BE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Pathophysiology of Downbeat Nystagmus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E792-BD5C-4CC5-A03E-DA6BC9BEB3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789" y="1685511"/>
            <a:ext cx="6117191" cy="414317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Tonic downward force is exerted by gravity on the anterior semicircular canals </a:t>
            </a:r>
            <a:r>
              <a:rPr lang="en-US" dirty="0">
                <a:sym typeface="Wingdings" panose="05000000000000000000" pitchFamily="2" charset="2"/>
              </a:rPr>
              <a:t> upward drift of the eyes via the superior vestibular nucleus</a:t>
            </a:r>
          </a:p>
          <a:p>
            <a:r>
              <a:rPr lang="en-US" dirty="0">
                <a:sym typeface="Wingdings" panose="05000000000000000000" pitchFamily="2" charset="2"/>
              </a:rPr>
              <a:t>Unwanted upward drift usually counteracted by central cerebellar connections </a:t>
            </a:r>
          </a:p>
          <a:p>
            <a:r>
              <a:rPr lang="en-US" dirty="0">
                <a:sym typeface="Wingdings" panose="05000000000000000000" pitchFamily="2" charset="2"/>
              </a:rPr>
              <a:t>Midline cerebellar lesions  loss of inhibition  tonic activation of elevator muscles  slow upward drift and compensatory downward saccade </a:t>
            </a:r>
          </a:p>
        </p:txBody>
      </p:sp>
      <p:pic>
        <p:nvPicPr>
          <p:cNvPr id="93" name="Picture 92">
            <a:extLst>
              <a:ext uri="{FF2B5EF4-FFF2-40B4-BE49-F238E27FC236}">
                <a16:creationId xmlns:a16="http://schemas.microsoft.com/office/drawing/2014/main" id="{0FA2BA31-F48D-4B99-8467-187E90243B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999" y="1502784"/>
            <a:ext cx="6353899" cy="4591249"/>
          </a:xfrm>
          <a:prstGeom prst="rect">
            <a:avLst/>
          </a:prstGeom>
        </p:spPr>
      </p:pic>
      <p:pic>
        <p:nvPicPr>
          <p:cNvPr id="96" name="Audio 95">
            <a:hlinkClick r:id="" action="ppaction://media"/>
            <a:extLst>
              <a:ext uri="{FF2B5EF4-FFF2-40B4-BE49-F238E27FC236}">
                <a16:creationId xmlns:a16="http://schemas.microsoft.com/office/drawing/2014/main" id="{2C5C7B52-20ED-4967-8C5B-F8E9D9C7EA4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836400" y="6502400"/>
            <a:ext cx="203200" cy="20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786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908"/>
    </mc:Choice>
    <mc:Fallback xmlns="">
      <p:transition spd="slow" advTm="569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84EEC-D402-4E17-9075-1887CAC1F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3447DC-5518-4442-9172-281644196B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34975" marR="0" indent="-527050">
              <a:spcBef>
                <a:spcPts val="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GB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MRI: non-diagnostic</a:t>
            </a:r>
          </a:p>
          <a:p>
            <a:pPr marL="434975" marR="0" indent="-527050">
              <a:spcBef>
                <a:spcPts val="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GB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LP: opening pressure</a:t>
            </a:r>
            <a:r>
              <a:rPr lang="en-GB" sz="24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18cm H2O, CSF content normal</a:t>
            </a:r>
            <a:endParaRPr lang="en-US" sz="24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34975" marR="0" indent="-527050">
              <a:spcBef>
                <a:spcPts val="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GB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TSH / T4: normal</a:t>
            </a:r>
          </a:p>
          <a:p>
            <a:pPr marL="434975" marR="0" indent="-527050">
              <a:spcBef>
                <a:spcPts val="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GB" sz="2400" dirty="0" err="1">
                <a:ea typeface="Calibri" panose="020F0502020204030204" pitchFamily="34" charset="0"/>
                <a:cs typeface="Arial" panose="020B0604020202020204" pitchFamily="34" charset="0"/>
              </a:rPr>
              <a:t>M</a:t>
            </a:r>
            <a:r>
              <a:rPr lang="en-GB" sz="24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etanephrines</a:t>
            </a:r>
            <a:r>
              <a:rPr lang="en-GB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, renin, aldosterone: within normal limits</a:t>
            </a:r>
          </a:p>
          <a:p>
            <a:pPr marL="434975" marR="0" indent="-527050">
              <a:spcBef>
                <a:spcPts val="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GB" sz="2400" dirty="0">
                <a:ea typeface="Calibri" panose="020F0502020204030204" pitchFamily="34" charset="0"/>
                <a:cs typeface="Arial" panose="020B0604020202020204" pitchFamily="34" charset="0"/>
              </a:rPr>
              <a:t>HbA1c: 5.8</a:t>
            </a:r>
            <a:endParaRPr lang="en-US" sz="24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34975" marR="0" indent="-527050">
              <a:spcBef>
                <a:spcPts val="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GB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Homocysteine / folate Vit D / B6 / B12 / B1: within normal limits</a:t>
            </a:r>
            <a:endParaRPr lang="en-US" sz="24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Bef>
                <a:spcPts val="200"/>
              </a:spcBef>
              <a:spcAft>
                <a:spcPts val="1200"/>
              </a:spcAft>
            </a:pPr>
            <a:endParaRPr lang="en-US" dirty="0">
              <a:cs typeface="Arial" panose="020B0604020202020204" pitchFamily="34" charset="0"/>
            </a:endParaRPr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AC1346DD-6FA4-4E3C-9FBF-E6B4546775F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836400" y="6502400"/>
            <a:ext cx="203200" cy="20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995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489"/>
    </mc:Choice>
    <mc:Fallback xmlns="">
      <p:transition spd="slow" advTm="164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C3E1C-C12C-4712-B6E5-B422DDE7D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T2 Axial FLAIR MRI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5825C7-B2EE-4FF5-ADCA-3FCBF72023E2}"/>
              </a:ext>
            </a:extLst>
          </p:cNvPr>
          <p:cNvSpPr txBox="1"/>
          <p:nvPr/>
        </p:nvSpPr>
        <p:spPr>
          <a:xfrm>
            <a:off x="8649276" y="1405238"/>
            <a:ext cx="344325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Stable generalized brain parenchymal atrophy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Decreased cerebellar volume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Nonspecific T2 hyperintensities representing microvascular chronic ischemic disease. </a:t>
            </a:r>
          </a:p>
        </p:txBody>
      </p:sp>
      <p:pic>
        <p:nvPicPr>
          <p:cNvPr id="9" name="Picture 8" descr="A close - up of a human skull&#10;&#10;Description automatically generated with medium confidence">
            <a:extLst>
              <a:ext uri="{FF2B5EF4-FFF2-40B4-BE49-F238E27FC236}">
                <a16:creationId xmlns:a16="http://schemas.microsoft.com/office/drawing/2014/main" id="{1316667E-DF3F-48AC-ABAC-104BDABA4E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660" y="1287533"/>
            <a:ext cx="4101913" cy="4282933"/>
          </a:xfrm>
          <a:prstGeom prst="rect">
            <a:avLst/>
          </a:prstGeom>
        </p:spPr>
      </p:pic>
      <p:pic>
        <p:nvPicPr>
          <p:cNvPr id="11" name="Picture 10" descr="A close - up of the human skull&#10;&#10;Description automatically generated with low confidence">
            <a:extLst>
              <a:ext uri="{FF2B5EF4-FFF2-40B4-BE49-F238E27FC236}">
                <a16:creationId xmlns:a16="http://schemas.microsoft.com/office/drawing/2014/main" id="{4D9DA20F-828C-4DD5-B8C2-E8924656C0B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6747" y="1287534"/>
            <a:ext cx="4097583" cy="4282932"/>
          </a:xfrm>
          <a:prstGeom prst="rect">
            <a:avLst/>
          </a:prstGeom>
        </p:spPr>
      </p:pic>
      <p:pic>
        <p:nvPicPr>
          <p:cNvPr id="14" name="Audio 13">
            <a:hlinkClick r:id="" action="ppaction://media"/>
            <a:extLst>
              <a:ext uri="{FF2B5EF4-FFF2-40B4-BE49-F238E27FC236}">
                <a16:creationId xmlns:a16="http://schemas.microsoft.com/office/drawing/2014/main" id="{8948491B-CA9C-4F62-A3A4-BDD867CEA8F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836400" y="6502400"/>
            <a:ext cx="203200" cy="20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61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902"/>
    </mc:Choice>
    <mc:Fallback xmlns="">
      <p:transition spd="slow" advTm="359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B80DC-17D7-4C7A-BA2E-79FD7AAB5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351763" cy="1325563"/>
          </a:xfrm>
        </p:spPr>
        <p:txBody>
          <a:bodyPr>
            <a:normAutofit fontScale="90000"/>
          </a:bodyPr>
          <a:lstStyle/>
          <a:p>
            <a:r>
              <a:rPr lang="en-US" sz="4400" dirty="0"/>
              <a:t>What is the differential diagnosis for downbeat nystagmus?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AE09F1-AB76-4824-A2C9-BF91AFA61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0869" y="1685512"/>
            <a:ext cx="9866243" cy="4162838"/>
          </a:xfrm>
        </p:spPr>
        <p:txBody>
          <a:bodyPr numCol="2">
            <a:normAutofit/>
          </a:bodyPr>
          <a:lstStyle/>
          <a:p>
            <a:pPr marL="0" indent="0">
              <a:buNone/>
            </a:pPr>
            <a:r>
              <a:rPr lang="en-US" sz="2400" dirty="0"/>
              <a:t>Cervical medullary junction lesions</a:t>
            </a:r>
          </a:p>
          <a:p>
            <a:pPr marL="749808" lvl="1" indent="-457200">
              <a:buFont typeface="Wingdings" panose="05000000000000000000" pitchFamily="2" charset="2"/>
              <a:buChar char="§"/>
            </a:pPr>
            <a:r>
              <a:rPr lang="en-US" sz="2000" dirty="0"/>
              <a:t>Tumor</a:t>
            </a:r>
          </a:p>
          <a:p>
            <a:pPr marL="749808" lvl="1" indent="-457200">
              <a:buFont typeface="Wingdings" panose="05000000000000000000" pitchFamily="2" charset="2"/>
              <a:buChar char="§"/>
            </a:pPr>
            <a:r>
              <a:rPr lang="en-US" sz="2000" dirty="0"/>
              <a:t>Demyelinating (MS)</a:t>
            </a:r>
          </a:p>
          <a:p>
            <a:pPr marL="749808" lvl="1" indent="-457200">
              <a:buFont typeface="Wingdings" panose="05000000000000000000" pitchFamily="2" charset="2"/>
              <a:buChar char="§"/>
            </a:pPr>
            <a:r>
              <a:rPr lang="en-US" sz="2000" dirty="0"/>
              <a:t>Vasculopathies</a:t>
            </a:r>
          </a:p>
          <a:p>
            <a:pPr marL="749808" lvl="1" indent="-457200">
              <a:buFont typeface="Wingdings" panose="05000000000000000000" pitchFamily="2" charset="2"/>
              <a:buChar char="§"/>
            </a:pPr>
            <a:r>
              <a:rPr lang="en-US" sz="2000" dirty="0"/>
              <a:t>Trauma</a:t>
            </a:r>
          </a:p>
          <a:p>
            <a:pPr marL="0" indent="0">
              <a:buNone/>
            </a:pPr>
            <a:r>
              <a:rPr lang="en-US" sz="2400" dirty="0"/>
              <a:t>Posterior midline/cerebellar diseases</a:t>
            </a:r>
          </a:p>
          <a:p>
            <a:pPr marL="749808" lvl="1" indent="-457200">
              <a:buFont typeface="Wingdings" panose="05000000000000000000" pitchFamily="2" charset="2"/>
              <a:buChar char="§"/>
            </a:pPr>
            <a:r>
              <a:rPr lang="en-US" sz="2000" dirty="0"/>
              <a:t>Spinocerebellar ataxia</a:t>
            </a:r>
          </a:p>
          <a:p>
            <a:pPr marL="749808" lvl="1" indent="-457200">
              <a:buFont typeface="Wingdings" panose="05000000000000000000" pitchFamily="2" charset="2"/>
              <a:buChar char="§"/>
            </a:pPr>
            <a:r>
              <a:rPr lang="en-US" sz="2000" dirty="0"/>
              <a:t>Multisystem atrophy</a:t>
            </a:r>
          </a:p>
          <a:p>
            <a:pPr marL="0" indent="0">
              <a:buNone/>
            </a:pPr>
            <a:r>
              <a:rPr lang="en-US" sz="2400" dirty="0"/>
              <a:t>Medications</a:t>
            </a:r>
          </a:p>
          <a:p>
            <a:pPr marL="749808" lvl="1" indent="-457200">
              <a:buFont typeface="Wingdings" panose="05000000000000000000" pitchFamily="2" charset="2"/>
              <a:buChar char="§"/>
            </a:pPr>
            <a:r>
              <a:rPr lang="en-US" sz="2000" dirty="0"/>
              <a:t>Anti-epileptic drugs</a:t>
            </a:r>
          </a:p>
          <a:p>
            <a:pPr marL="749808" lvl="1" indent="-457200">
              <a:buFont typeface="Wingdings" panose="05000000000000000000" pitchFamily="2" charset="2"/>
              <a:buChar char="§"/>
            </a:pPr>
            <a:r>
              <a:rPr lang="en-US" sz="2000" dirty="0"/>
              <a:t>Lithium</a:t>
            </a:r>
          </a:p>
          <a:p>
            <a:pPr marL="0" indent="0">
              <a:buNone/>
            </a:pPr>
            <a:r>
              <a:rPr lang="en-US" sz="2400" dirty="0"/>
              <a:t>Deficiencies</a:t>
            </a:r>
          </a:p>
          <a:p>
            <a:pPr marL="749808" lvl="1" indent="-457200">
              <a:buFont typeface="Wingdings" panose="05000000000000000000" pitchFamily="2" charset="2"/>
              <a:buChar char="§"/>
            </a:pPr>
            <a:r>
              <a:rPr lang="en-US" sz="2000" dirty="0"/>
              <a:t>Vitamin B12 deficiency</a:t>
            </a:r>
          </a:p>
          <a:p>
            <a:pPr marL="749808" lvl="1" indent="-457200">
              <a:buFont typeface="Wingdings" panose="05000000000000000000" pitchFamily="2" charset="2"/>
              <a:buChar char="§"/>
            </a:pPr>
            <a:r>
              <a:rPr lang="en-US" sz="2000" dirty="0"/>
              <a:t>Magnesium deficiency</a:t>
            </a:r>
          </a:p>
          <a:p>
            <a:pPr marL="0" indent="0">
              <a:buNone/>
            </a:pPr>
            <a:r>
              <a:rPr lang="en-US" sz="2400" dirty="0"/>
              <a:t>Metabolic </a:t>
            </a:r>
          </a:p>
          <a:p>
            <a:pPr marL="749808" lvl="1" indent="-457200">
              <a:buFont typeface="Wingdings" panose="05000000000000000000" pitchFamily="2" charset="2"/>
              <a:buChar char="§"/>
            </a:pPr>
            <a:r>
              <a:rPr lang="en-US" sz="2000" dirty="0"/>
              <a:t>Wernicke’s encephalopathy</a:t>
            </a:r>
          </a:p>
          <a:p>
            <a:pPr marL="0" indent="0">
              <a:buNone/>
            </a:pPr>
            <a:r>
              <a:rPr lang="en-US" sz="2400" dirty="0"/>
              <a:t>Congenital structural malformations (</a:t>
            </a:r>
            <a:r>
              <a:rPr lang="en-US" sz="2400" dirty="0" err="1"/>
              <a:t>ie</a:t>
            </a:r>
            <a:r>
              <a:rPr lang="en-US" sz="2400" dirty="0"/>
              <a:t>. Chiari malformation)</a:t>
            </a:r>
          </a:p>
          <a:p>
            <a:pPr marL="0" indent="0">
              <a:buNone/>
            </a:pPr>
            <a:r>
              <a:rPr lang="en-US" sz="2400" dirty="0"/>
              <a:t>Autoimmune conditions</a:t>
            </a:r>
          </a:p>
          <a:p>
            <a:pPr marL="749808" lvl="1" indent="-457200">
              <a:buFont typeface="Wingdings" panose="05000000000000000000" pitchFamily="2" charset="2"/>
              <a:buChar char="§"/>
            </a:pPr>
            <a:r>
              <a:rPr lang="en-US" sz="2000" dirty="0"/>
              <a:t>Anti-glutamic acid decarboxylase antibodies</a:t>
            </a:r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8EC83BAA-538A-4227-A77D-3411ED8D09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836400" y="6502400"/>
            <a:ext cx="203200" cy="20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552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552"/>
    </mc:Choice>
    <mc:Fallback xmlns="">
      <p:transition spd="slow" advTm="415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3B83C-92CC-48EA-9BE7-7ACD0E102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Peripheral neuropathy, downbeat nystagmus, and wide based gait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D65DF3-24AB-4C66-94C5-1BC8826484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1749" y="1773529"/>
            <a:ext cx="10472051" cy="3820766"/>
          </a:xfrm>
        </p:spPr>
        <p:txBody>
          <a:bodyPr>
            <a:normAutofit/>
          </a:bodyPr>
          <a:lstStyle/>
          <a:p>
            <a:pPr marL="434975" marR="0" indent="-527050">
              <a:spcBef>
                <a:spcPts val="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GB" sz="24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Thyroperoxidase</a:t>
            </a:r>
            <a:r>
              <a:rPr lang="en-GB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(TPO) antibody: </a:t>
            </a:r>
            <a:r>
              <a:rPr lang="en-GB" sz="2400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43.8 IU/mL (high) </a:t>
            </a:r>
            <a:r>
              <a:rPr lang="en-GB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(ref: &lt; 35 IU/mL)</a:t>
            </a:r>
            <a:endParaRPr lang="en-GB" sz="24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34975" marR="0" indent="-527050">
              <a:spcBef>
                <a:spcPts val="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GB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Anti-glutamic acid decarboxylase (GAD) antibody: </a:t>
            </a:r>
            <a:r>
              <a:rPr lang="en-GB" sz="2400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42.6 IU/mL (high) </a:t>
            </a:r>
            <a:r>
              <a:rPr lang="en-GB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(ref: &lt; 10 IU/mL)</a:t>
            </a:r>
            <a:endParaRPr lang="en-US" sz="2400" dirty="0">
              <a:solidFill>
                <a:srgbClr val="FF0000"/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263EA345-FEE5-4A6E-B261-68CA79941C4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836400" y="6502400"/>
            <a:ext cx="203200" cy="20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435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008"/>
    </mc:Choice>
    <mc:Fallback xmlns="">
      <p:transition spd="slow" advTm="190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385AA-E16A-431A-924A-5887AD776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Anti-GAD</a:t>
            </a:r>
            <a:r>
              <a:rPr lang="en-US" dirty="0"/>
              <a:t> Antibody Syndrome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622723-DB23-4E09-8828-F82846343F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3390" y="1518617"/>
            <a:ext cx="10704742" cy="3820766"/>
          </a:xfrm>
        </p:spPr>
        <p:txBody>
          <a:bodyPr>
            <a:noAutofit/>
          </a:bodyPr>
          <a:lstStyle/>
          <a:p>
            <a:pPr marL="457200" marR="0" indent="-4572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GB" sz="2200" dirty="0"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GB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utoimmune antibodies against glutamic acid decarboxylase, the enzyme involved in the normally inhibitory neurotransmitter, GABA</a:t>
            </a:r>
          </a:p>
          <a:p>
            <a:pPr marL="457200" marR="0" indent="-4572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GB" sz="2200" dirty="0">
                <a:ea typeface="Calibri" panose="020F0502020204030204" pitchFamily="34" charset="0"/>
                <a:cs typeface="Times New Roman" panose="02020603050405020304" pitchFamily="18" charset="0"/>
              </a:rPr>
              <a:t>Associated with Type 1 Diabetes Mellitus </a:t>
            </a:r>
          </a:p>
          <a:p>
            <a:pPr marL="457200" marR="0" indent="-4572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GB" sz="2200" dirty="0">
                <a:ea typeface="Calibri" panose="020F0502020204030204" pitchFamily="34" charset="0"/>
                <a:cs typeface="Times New Roman" panose="02020603050405020304" pitchFamily="18" charset="0"/>
              </a:rPr>
              <a:t>Imaging shows cerebellar atrophy in 75% of chronic cases</a:t>
            </a:r>
          </a:p>
          <a:p>
            <a:pPr marL="457200" marR="0" indent="-4572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GB" sz="2200" dirty="0">
                <a:ea typeface="Calibri" panose="020F0502020204030204" pitchFamily="34" charset="0"/>
                <a:cs typeface="Times New Roman" panose="02020603050405020304" pitchFamily="18" charset="0"/>
              </a:rPr>
              <a:t>Symptoms include </a:t>
            </a:r>
            <a:r>
              <a:rPr lang="en-GB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downbeat nystagmus, ataxia, dysarthria, diplopia, and episodic vertigo</a:t>
            </a:r>
          </a:p>
          <a:p>
            <a:pPr marL="457200" marR="0" indent="-4572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GB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Recent reports show association with p</a:t>
            </a:r>
            <a:r>
              <a:rPr lang="en-GB" sz="2200" dirty="0">
                <a:cs typeface="Times New Roman" panose="02020603050405020304" pitchFamily="18" charset="0"/>
              </a:rPr>
              <a:t>eripheral sensorimotor neuropathies, like chronic inflammatory demyelinating neuropathy (CIDP)</a:t>
            </a:r>
          </a:p>
          <a:p>
            <a:pPr marL="457200" marR="0" indent="-4572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200" dirty="0"/>
              <a:t>Usually associated with central downbeat nystagmus</a:t>
            </a:r>
          </a:p>
          <a:p>
            <a:pPr marL="749808" lvl="1" indent="-4572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200" dirty="0"/>
              <a:t>The spectrum of diseases associated with anti-GAD is widening, so the distinctions of central vs. peripheral nystagmus may be misleading 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44ECC750-BB5D-4137-A1F2-090C5F2E68F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836400" y="6502400"/>
            <a:ext cx="203200" cy="20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87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859"/>
    </mc:Choice>
    <mc:Fallback xmlns="">
      <p:transition spd="slow" advTm="808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C254D-33D7-42F7-907D-D19774679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Treatment</a:t>
            </a:r>
            <a:endParaRPr lang="en-US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3D5E7-6370-4810-92EC-6EB7CBCEB7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/>
              <a:t>IVIg treatment every 4 weeks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/>
              <a:t>Consider plasma exchange or immunosuppressive therapy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/>
              <a:t>Base down prism glasses for intermittent diplopia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/>
              <a:t>At last review continuing on 4-weekly </a:t>
            </a:r>
            <a:r>
              <a:rPr lang="en-US" sz="2400" dirty="0" err="1"/>
              <a:t>IVIg</a:t>
            </a:r>
            <a:r>
              <a:rPr lang="en-US" sz="2400" dirty="0"/>
              <a:t> with stable nystagmus. Attempts to wean / stretch </a:t>
            </a:r>
            <a:r>
              <a:rPr lang="en-US" sz="2400" dirty="0" err="1"/>
              <a:t>IVIg</a:t>
            </a:r>
            <a:r>
              <a:rPr lang="en-US" sz="2400" dirty="0"/>
              <a:t> led to worsening mobility and oscillopsia</a:t>
            </a:r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61747843-27B4-4E75-9EFF-8DA73E434B6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836400" y="6502400"/>
            <a:ext cx="203200" cy="20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069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211"/>
    </mc:Choice>
    <mc:Fallback xmlns="">
      <p:transition spd="slow" advTm="312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2C185-A5FA-4FC3-BC7D-E14645C30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Take Home Message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A99296-BCB8-40DA-9531-38E032D87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dirty="0"/>
              <a:t>Single unifying diagnosis of anti-GAD antibodies is the most likely cause of peripheral neuropathy, wide-based gait, and downbeat nystagmus</a:t>
            </a:r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9A610A36-60F2-44FD-9C4B-4EF2106E443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836400" y="6502400"/>
            <a:ext cx="203200" cy="20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380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588"/>
    </mc:Choice>
    <mc:Fallback xmlns="">
      <p:transition spd="slow" advTm="205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0D0A11-355A-4A1B-84DD-600E7C5F1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C00114-7FE4-47B3-AFDE-8CB02A966D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effectLst/>
              </a:rPr>
              <a:t>GAD antibodies can signal downbeat nystagmus. </a:t>
            </a:r>
            <a:r>
              <a:rPr lang="en-US" i="1" dirty="0">
                <a:effectLst/>
              </a:rPr>
              <a:t>British Journal of Ophthalmology</a:t>
            </a:r>
            <a:r>
              <a:rPr lang="en-US" dirty="0">
                <a:effectLst/>
              </a:rPr>
              <a:t>. 2003;87(11):1339-1339. doi:10.1136/bjo.87.11.1339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 err="1">
                <a:effectLst/>
              </a:rPr>
              <a:t>Graus</a:t>
            </a:r>
            <a:r>
              <a:rPr lang="en-US" dirty="0">
                <a:effectLst/>
              </a:rPr>
              <a:t> F, </a:t>
            </a:r>
            <a:r>
              <a:rPr lang="en-US" dirty="0" err="1">
                <a:effectLst/>
              </a:rPr>
              <a:t>Saiz</a:t>
            </a:r>
            <a:r>
              <a:rPr lang="en-US" dirty="0">
                <a:effectLst/>
              </a:rPr>
              <a:t> A, Dalmau J. GAD antibodies in neurological disorders — insights and challenges. </a:t>
            </a:r>
            <a:r>
              <a:rPr lang="en-US" i="1" dirty="0">
                <a:effectLst/>
              </a:rPr>
              <a:t>Nature Reviews Neurology</a:t>
            </a:r>
            <a:r>
              <a:rPr lang="en-US" dirty="0">
                <a:effectLst/>
              </a:rPr>
              <a:t>. 2020;16(7):353-365. doi:10.1038/s41582-020-0359-x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 err="1">
                <a:effectLst/>
              </a:rPr>
              <a:t>Kesserwani</a:t>
            </a:r>
            <a:r>
              <a:rPr lang="en-US" dirty="0">
                <a:effectLst/>
              </a:rPr>
              <a:t> H. Glutamic Acid Decarboxylase (GAD-65) Autoimmunity Associated With Profound Daytime Hypersomnia, Nighttime Insomnia, Mild Autonomic Neuropathy and Axonal </a:t>
            </a:r>
            <a:r>
              <a:rPr lang="en-US" dirty="0" err="1">
                <a:effectLst/>
              </a:rPr>
              <a:t>Sensori</a:t>
            </a:r>
            <a:r>
              <a:rPr lang="en-US" dirty="0">
                <a:effectLst/>
              </a:rPr>
              <a:t>-Motor Polyneuropathy: A Case Report on a New Phenotype. </a:t>
            </a:r>
            <a:r>
              <a:rPr lang="en-US" i="1" dirty="0" err="1">
                <a:effectLst/>
              </a:rPr>
              <a:t>Cureus</a:t>
            </a:r>
            <a:r>
              <a:rPr lang="en-US" dirty="0">
                <a:effectLst/>
              </a:rPr>
              <a:t>. 2020. doi:10.7759/cureus.11112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 err="1">
                <a:effectLst/>
              </a:rPr>
              <a:t>Kreiner</a:t>
            </a:r>
            <a:r>
              <a:rPr lang="en-US" dirty="0">
                <a:effectLst/>
              </a:rPr>
              <a:t> R, Rubinstein A. Neuropathy In Patients With Underlying Immunodeficiency Syndrome. </a:t>
            </a:r>
            <a:r>
              <a:rPr lang="en-US" i="1" dirty="0">
                <a:effectLst/>
              </a:rPr>
              <a:t>Journal of Allergy and Clinical Immunology</a:t>
            </a:r>
            <a:r>
              <a:rPr lang="en-US" dirty="0">
                <a:effectLst/>
              </a:rPr>
              <a:t>. 2014;133(2). doi:10.1016/j.jaci.2013.12.070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 err="1">
                <a:effectLst/>
              </a:rPr>
              <a:t>Manto</a:t>
            </a:r>
            <a:r>
              <a:rPr lang="en-US" dirty="0">
                <a:effectLst/>
              </a:rPr>
              <a:t>, M., </a:t>
            </a:r>
            <a:r>
              <a:rPr lang="en-US" dirty="0" err="1">
                <a:effectLst/>
              </a:rPr>
              <a:t>Mitoma</a:t>
            </a:r>
            <a:r>
              <a:rPr lang="en-US" dirty="0">
                <a:effectLst/>
              </a:rPr>
              <a:t>, H. &amp; </a:t>
            </a:r>
            <a:r>
              <a:rPr lang="en-US" dirty="0" err="1">
                <a:effectLst/>
              </a:rPr>
              <a:t>Hampe</a:t>
            </a:r>
            <a:r>
              <a:rPr lang="en-US" dirty="0">
                <a:effectLst/>
              </a:rPr>
              <a:t>, C.S. Anti-GAD Antibodies and the Cerebellum: Where Do We Stand?. </a:t>
            </a:r>
            <a:r>
              <a:rPr lang="en-US" i="1" dirty="0">
                <a:effectLst/>
              </a:rPr>
              <a:t>Cerebellum</a:t>
            </a:r>
            <a:r>
              <a:rPr lang="en-US" dirty="0">
                <a:effectLst/>
              </a:rPr>
              <a:t> 18, 153–156 (2019). https://doi.org/10.1007/s12311-018-0986-6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effectLst/>
              </a:rPr>
              <a:t>Wagner JN, Glaser M, Brandt T, </a:t>
            </a:r>
            <a:r>
              <a:rPr lang="en-US" dirty="0" err="1">
                <a:effectLst/>
              </a:rPr>
              <a:t>Strupp</a:t>
            </a:r>
            <a:r>
              <a:rPr lang="en-US" dirty="0">
                <a:effectLst/>
              </a:rPr>
              <a:t> M. Downbeat nystagmus: </a:t>
            </a:r>
            <a:r>
              <a:rPr lang="en-US" dirty="0" err="1">
                <a:effectLst/>
              </a:rPr>
              <a:t>aetiology</a:t>
            </a:r>
            <a:r>
              <a:rPr lang="en-US" dirty="0">
                <a:effectLst/>
              </a:rPr>
              <a:t> and comorbidity in 117 patients. </a:t>
            </a:r>
            <a:r>
              <a:rPr lang="en-US" i="1" dirty="0">
                <a:effectLst/>
              </a:rPr>
              <a:t>Journal of Neurology, Neurosurgery &amp; Psychiatry</a:t>
            </a:r>
            <a:r>
              <a:rPr lang="en-US" dirty="0">
                <a:effectLst/>
              </a:rPr>
              <a:t>. 2007;79(6):672-677. doi:10.1136/jnnp.2007.126284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effectLst/>
              </a:rPr>
              <a:t>With new-onset nystagmus in adult, consider MS. Ophthalmology Times. https://www.ophthalmologytimes.com/view/new-onset-nystagmus-adult-consider-ms. Accessed December 11, 2020.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469F2C12-AE3A-4139-9398-5AC52CF2CB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836400" y="6502400"/>
            <a:ext cx="203200" cy="20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595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35"/>
    </mc:Choice>
    <mc:Fallback xmlns="">
      <p:transition spd="slow" advTm="24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3|8.5|3.4|6.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BB406ACBDCA5642AD7DA0405E184CB7" ma:contentTypeVersion="1" ma:contentTypeDescription="Create a new document." ma:contentTypeScope="" ma:versionID="a6afa5656477947cae8adb8454316338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ded79842d4747cc85621c7c303666abe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67DD5981-BBCE-426A-A38D-B8113B1C5A62}"/>
</file>

<file path=customXml/itemProps2.xml><?xml version="1.0" encoding="utf-8"?>
<ds:datastoreItem xmlns:ds="http://schemas.openxmlformats.org/officeDocument/2006/customXml" ds:itemID="{5DD0FB67-79C4-49ED-9676-F0EC7BB1C94F}"/>
</file>

<file path=customXml/itemProps3.xml><?xml version="1.0" encoding="utf-8"?>
<ds:datastoreItem xmlns:ds="http://schemas.openxmlformats.org/officeDocument/2006/customXml" ds:itemID="{4D3FE2E6-779C-418D-91D1-7384DDA3D094}"/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4342</TotalTime>
  <Words>906</Words>
  <Application>Microsoft Office PowerPoint</Application>
  <PresentationFormat>Widescreen</PresentationFormat>
  <Paragraphs>138</Paragraphs>
  <Slides>17</Slides>
  <Notes>16</Notes>
  <HiddenSlides>0</HiddenSlides>
  <MMClips>17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Calibri</vt:lpstr>
      <vt:lpstr>Calibri Light</vt:lpstr>
      <vt:lpstr>lato</vt:lpstr>
      <vt:lpstr>Open Sans</vt:lpstr>
      <vt:lpstr>Times New Roman</vt:lpstr>
      <vt:lpstr>Wingdings</vt:lpstr>
      <vt:lpstr>Office Theme</vt:lpstr>
      <vt:lpstr>Vertical Nystagmus</vt:lpstr>
      <vt:lpstr>82-Year-Old Man with Nystagmus</vt:lpstr>
      <vt:lpstr>82-Year-Old Man with Nystagmus</vt:lpstr>
      <vt:lpstr>Downbeat Nystagmus</vt:lpstr>
      <vt:lpstr>What are the causes of acquired nystagmus?</vt:lpstr>
      <vt:lpstr>82-Year-Old Man with Nystagmus</vt:lpstr>
      <vt:lpstr>Neuro-ophthalmic Examination</vt:lpstr>
      <vt:lpstr>Localizing the Nystagmus Lesion</vt:lpstr>
      <vt:lpstr>Pathophysiology of Downbeat Nystagmus</vt:lpstr>
      <vt:lpstr>Evaluation</vt:lpstr>
      <vt:lpstr>T2 Axial FLAIR MRI </vt:lpstr>
      <vt:lpstr>What is the differential diagnosis for downbeat nystagmus?</vt:lpstr>
      <vt:lpstr>Peripheral neuropathy, downbeat nystagmus, and wide based gait </vt:lpstr>
      <vt:lpstr>Anti-GAD Antibody Syndrome</vt:lpstr>
      <vt:lpstr>Treatment</vt:lpstr>
      <vt:lpstr>Take Home Message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Sugi Panneerselvam</dc:creator>
  <cp:lastModifiedBy>Frohman, Larry</cp:lastModifiedBy>
  <cp:revision>61</cp:revision>
  <dcterms:created xsi:type="dcterms:W3CDTF">2020-12-10T01:11:43Z</dcterms:created>
  <dcterms:modified xsi:type="dcterms:W3CDTF">2021-02-16T14:44:09Z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0x0101001BB406ACBDCA5642AD7DA0405E184CB7</vt:lpwstr>
  </property>
</Properties>
</file>