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1195" r:id="rId2"/>
    <p:sldId id="1196" r:id="rId3"/>
    <p:sldId id="1197" r:id="rId4"/>
    <p:sldId id="1198" r:id="rId5"/>
    <p:sldId id="1207" r:id="rId6"/>
    <p:sldId id="1232" r:id="rId7"/>
    <p:sldId id="1199" r:id="rId8"/>
    <p:sldId id="1226" r:id="rId9"/>
    <p:sldId id="1227" r:id="rId10"/>
    <p:sldId id="1230" r:id="rId11"/>
    <p:sldId id="1229" r:id="rId12"/>
    <p:sldId id="1231" r:id="rId13"/>
    <p:sldId id="1225" r:id="rId14"/>
    <p:sldId id="1235" r:id="rId15"/>
    <p:sldId id="1201" r:id="rId16"/>
    <p:sldId id="1203" r:id="rId17"/>
    <p:sldId id="1233" r:id="rId18"/>
    <p:sldId id="1214" r:id="rId19"/>
    <p:sldId id="1204" r:id="rId20"/>
    <p:sldId id="1213" r:id="rId21"/>
    <p:sldId id="1238" r:id="rId22"/>
    <p:sldId id="1240" r:id="rId23"/>
    <p:sldId id="1219" r:id="rId24"/>
    <p:sldId id="120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6B2AD3-D558-3879-9AEA-AE82822652EA}" name="Mike Lee" initials="ML" userId="S::mikelee@umn.edu::f8805c37-5925-47f9-8e39-291e9d195bd0" providerId="AD"/>
  <p188:author id="{9F13D3F4-C178-9ACB-E12B-451B095CEBC1}" name="Kambiz Ameli Zamani" initials="KAZ" userId="S::Kambiz.AmeliZamani@UTSouthwestern.edu::4df3413a-1ac1-4235-b0c9-16507118ee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45" autoAdjust="0"/>
    <p:restoredTop sz="93493"/>
  </p:normalViewPr>
  <p:slideViewPr>
    <p:cSldViewPr snapToGrid="0">
      <p:cViewPr varScale="1">
        <p:scale>
          <a:sx n="115" d="100"/>
          <a:sy n="115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FE3F4-B0E2-4D44-9FD8-BD808CF7DB6C}" type="datetimeFigureOut">
              <a:rPr lang="en-US" smtClean="0"/>
              <a:t>5/24/26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3DEA1-6E84-4ABF-B4AB-8D83D3834B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2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3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0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87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29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07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6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80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DEA1-6E84-4ABF-B4AB-8D83D3834BF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8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9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6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9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0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6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8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3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6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21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5/24/26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0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7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94442" y="1529454"/>
            <a:ext cx="11003109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 28-year-old woman with bilateral visual loss and swollen discs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05381" y="3917054"/>
            <a:ext cx="9781229" cy="1655762"/>
          </a:xfrm>
        </p:spPr>
        <p:txBody>
          <a:bodyPr>
            <a:no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Kambiz Ameli Zamani, MD, Department of Ophthalmology, University of Texas Southwestern Medical Center</a:t>
            </a:r>
          </a:p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Sanjana Molleti, BA, Department of Ophthalmology and Visual Neurosciences, University of Minnesota </a:t>
            </a:r>
          </a:p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Collin McClelland, MD, Department of Ophthalmology and Visual Neurosciences, University of Minnesota </a:t>
            </a:r>
          </a:p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Michael S Lee, MD, Department of Ophthalmology and Visual Neurosciences, University of Minnesota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67C78D-5CEE-C00F-4400-0EDDCE82F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0C3D9B-8A34-2655-3C4A-46DDB6553C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4885" y="6212290"/>
            <a:ext cx="280813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1D9D-5F3A-E7F9-1133-9BE5F03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28-year-old Female With Blurry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BDC3A-D093-0986-2866-534ECA06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866243" cy="3820766"/>
          </a:xfrm>
        </p:spPr>
        <p:txBody>
          <a:bodyPr/>
          <a:lstStyle/>
          <a:p>
            <a:pPr fontAlgn="base"/>
            <a:r>
              <a:rPr lang="en-US" sz="3200" dirty="0"/>
              <a:t>Sudden onset blurred vision OD &gt; OS x 3 days </a:t>
            </a:r>
          </a:p>
          <a:p>
            <a:pPr fontAlgn="base"/>
            <a:r>
              <a:rPr lang="en-US" sz="3200" dirty="0"/>
              <a:t>Soreness with eye movement OU</a:t>
            </a:r>
          </a:p>
          <a:p>
            <a:pPr fontAlgn="base"/>
            <a:r>
              <a:rPr lang="en-US" sz="3200" dirty="0"/>
              <a:t>No headaches </a:t>
            </a:r>
            <a:endParaRPr lang="en-US" dirty="0"/>
          </a:p>
        </p:txBody>
      </p:sp>
      <p:pic>
        <p:nvPicPr>
          <p:cNvPr id="4" name="Slide 2 ">
            <a:hlinkClick r:id="" action="ppaction://media"/>
            <a:extLst>
              <a:ext uri="{FF2B5EF4-FFF2-40B4-BE49-F238E27FC236}">
                <a16:creationId xmlns:a16="http://schemas.microsoft.com/office/drawing/2014/main" id="{8422D139-1492-5A8B-ABF0-2685DA806F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03345" y="61999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5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E8AD-B1D4-5560-2450-6AC9D0CC6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28-year-old Female With Blurry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73B2C-DBD3-73C3-4ED4-F0A76CC28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310" y="1690688"/>
            <a:ext cx="9866243" cy="4152328"/>
          </a:xfrm>
        </p:spPr>
        <p:txBody>
          <a:bodyPr>
            <a:noAutofit/>
          </a:bodyPr>
          <a:lstStyle/>
          <a:p>
            <a:r>
              <a:rPr lang="en-US" dirty="0"/>
              <a:t>PMHx: Diagnosed with metastatic stage IVB immature teratoma 2 months prior. Underwent surgical resection and currently undergoing chemotherapy</a:t>
            </a:r>
          </a:p>
          <a:p>
            <a:endParaRPr lang="en-US" dirty="0"/>
          </a:p>
          <a:p>
            <a:r>
              <a:rPr lang="en-US" dirty="0"/>
              <a:t>Medications: Bleomycin, Etoposide, Cisplatin, Apixaban, Duloxetine, Filgrastim-</a:t>
            </a:r>
            <a:r>
              <a:rPr lang="en-US" dirty="0" err="1"/>
              <a:t>aafi</a:t>
            </a:r>
            <a:r>
              <a:rPr lang="en-US" dirty="0"/>
              <a:t>, Gabapentin, Levonorgestrel-releasing intrauterine device, Olanzapine</a:t>
            </a:r>
          </a:p>
          <a:p>
            <a:pPr marL="457200" lvl="1" indent="0">
              <a:buNone/>
            </a:pPr>
            <a:r>
              <a:rPr lang="en-US" sz="2800" dirty="0"/>
              <a:t> </a:t>
            </a:r>
          </a:p>
          <a:p>
            <a:r>
              <a:rPr lang="en-US" dirty="0"/>
              <a:t>Ocular </a:t>
            </a:r>
            <a:r>
              <a:rPr lang="en-US" dirty="0" err="1"/>
              <a:t>Hx</a:t>
            </a:r>
            <a:r>
              <a:rPr lang="en-US" dirty="0"/>
              <a:t>: Amblyopia OD (baseline vision unknown)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Slide 3 ">
            <a:hlinkClick r:id="" action="ppaction://media"/>
            <a:extLst>
              <a:ext uri="{FF2B5EF4-FFF2-40B4-BE49-F238E27FC236}">
                <a16:creationId xmlns:a16="http://schemas.microsoft.com/office/drawing/2014/main" id="{8A4DCB41-2B78-F107-0CE9-167767F7C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1537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3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5610-CE1F-D96C-BCD6-A9754CD4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28-year-old Female With Blurry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4ED18-1ED7-537E-95F5-15A1F9BB9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8700"/>
            <a:ext cx="10380406" cy="3820766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en-US" dirty="0"/>
              <a:t>VA: 3/200 OD, 20/25 OS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Ishihara: 0/11 OD, 1/11 OS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Pupils: sluggish response to light OD with APD, brisk response to light OS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Anterior chamber without cells OU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Optic disc edema OD &gt;&gt; OS </a:t>
            </a:r>
          </a:p>
          <a:p>
            <a:endParaRPr lang="en-US" dirty="0"/>
          </a:p>
        </p:txBody>
      </p:sp>
      <p:pic>
        <p:nvPicPr>
          <p:cNvPr id="4" name="Slide 4">
            <a:hlinkClick r:id="" action="ppaction://media"/>
            <a:extLst>
              <a:ext uri="{FF2B5EF4-FFF2-40B4-BE49-F238E27FC236}">
                <a16:creationId xmlns:a16="http://schemas.microsoft.com/office/drawing/2014/main" id="{6569B750-45B0-A976-3D7B-4FF74674A3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6327" y="56457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2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600A-7196-5D19-CC87-0FDC67F3D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Arial" panose="020B0604020202020204" pitchFamily="34" charset="0"/>
              </a:rPr>
              <a:t>OCT with Bilateral Optic Disc Edema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C2DF6-DB68-749F-C65D-BAA2F5B33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6E28CF-F414-8740-240B-E166B82DD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284" y="1727845"/>
            <a:ext cx="7007605" cy="37784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93A74-4F4C-C1C5-99FF-6F347C644350}"/>
              </a:ext>
            </a:extLst>
          </p:cNvPr>
          <p:cNvSpPr txBox="1"/>
          <p:nvPr/>
        </p:nvSpPr>
        <p:spPr>
          <a:xfrm>
            <a:off x="640080" y="1463040"/>
            <a:ext cx="1280160" cy="37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 Eye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E7074-D4DD-E832-EE8F-CE4519D31BC1}"/>
              </a:ext>
            </a:extLst>
          </p:cNvPr>
          <p:cNvSpPr txBox="1"/>
          <p:nvPr/>
        </p:nvSpPr>
        <p:spPr>
          <a:xfrm>
            <a:off x="10022110" y="1463040"/>
            <a:ext cx="1280160" cy="37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Eye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1E16CA-8509-5E41-3B10-F885372C3C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87" r="1968" b="8562"/>
          <a:stretch>
            <a:fillRect/>
          </a:stretch>
        </p:blipFill>
        <p:spPr>
          <a:xfrm>
            <a:off x="168063" y="1837944"/>
            <a:ext cx="2063073" cy="18803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774BAB-55BF-6C7C-3494-4B97525F55E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444" t="30044" r="36138" b="26000"/>
          <a:stretch>
            <a:fillRect/>
          </a:stretch>
        </p:blipFill>
        <p:spPr>
          <a:xfrm>
            <a:off x="9811037" y="1813814"/>
            <a:ext cx="2063073" cy="19943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5D3BA4-8CAF-BAAA-5F70-A8E3952CC702}"/>
              </a:ext>
            </a:extLst>
          </p:cNvPr>
          <p:cNvSpPr/>
          <p:nvPr/>
        </p:nvSpPr>
        <p:spPr>
          <a:xfrm>
            <a:off x="3269673" y="5629404"/>
            <a:ext cx="7395288" cy="10631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RNFL Thickness: OD 255µm, OS 170µm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Within normal limits label is false negative!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Heidelburg software will detect thinning in interpretation but not thickening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Normal RNFL thickness ranges from 80 – 100 µm</a:t>
            </a:r>
          </a:p>
        </p:txBody>
      </p:sp>
      <p:pic>
        <p:nvPicPr>
          <p:cNvPr id="12" name="Slide 5">
            <a:hlinkClick r:id="" action="ppaction://media"/>
            <a:extLst>
              <a:ext uri="{FF2B5EF4-FFF2-40B4-BE49-F238E27FC236}">
                <a16:creationId xmlns:a16="http://schemas.microsoft.com/office/drawing/2014/main" id="{A7C4EACB-1BB8-A651-0F50-02DA9183EF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02270" y="61609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4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3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A8DA-A608-6F7C-E5EC-C41B5FA8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64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Visual fields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39B0098F-3268-A03B-D987-4777FEA60A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FC305DF8-C093-C6A6-81C3-899F640EE5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8F111F-FDF3-47BA-24A9-039EE64F7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67" y="2266122"/>
            <a:ext cx="3818448" cy="3293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466271-1EB7-2540-7C18-0F404A07F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5515" y="2266122"/>
            <a:ext cx="4002109" cy="329316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C9E2B9A-EDB7-46B8-E24A-BB9305E9F7F8}"/>
              </a:ext>
            </a:extLst>
          </p:cNvPr>
          <p:cNvSpPr/>
          <p:nvPr/>
        </p:nvSpPr>
        <p:spPr>
          <a:xfrm>
            <a:off x="4479061" y="1507279"/>
            <a:ext cx="3538678" cy="7307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Right eye – size V stim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0C7D12-9DFC-46C2-90D6-0310CC99F792}"/>
              </a:ext>
            </a:extLst>
          </p:cNvPr>
          <p:cNvSpPr/>
          <p:nvPr/>
        </p:nvSpPr>
        <p:spPr>
          <a:xfrm>
            <a:off x="567996" y="1513546"/>
            <a:ext cx="3324505" cy="7307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Left eye – size III stim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99DC7-6FE6-3BEF-8D63-73D63DEF4F06}"/>
              </a:ext>
            </a:extLst>
          </p:cNvPr>
          <p:cNvSpPr txBox="1"/>
          <p:nvPr/>
        </p:nvSpPr>
        <p:spPr>
          <a:xfrm>
            <a:off x="8587409" y="2842736"/>
            <a:ext cx="3190555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Enlarged blind spots, more in the right eye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Inferior altitudinal scotoma right eye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Inferior partial arcuate defect left eye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FF4A3-D9B1-9088-780B-8A5C14C54052}"/>
              </a:ext>
            </a:extLst>
          </p:cNvPr>
          <p:cNvSpPr/>
          <p:nvPr/>
        </p:nvSpPr>
        <p:spPr>
          <a:xfrm>
            <a:off x="2828758" y="5825034"/>
            <a:ext cx="2954806" cy="879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is your differential diagnosis?</a:t>
            </a:r>
          </a:p>
        </p:txBody>
      </p:sp>
      <p:pic>
        <p:nvPicPr>
          <p:cNvPr id="6" name="Slide 6">
            <a:hlinkClick r:id="" action="ppaction://media"/>
            <a:extLst>
              <a:ext uri="{FF2B5EF4-FFF2-40B4-BE49-F238E27FC236}">
                <a16:creationId xmlns:a16="http://schemas.microsoft.com/office/drawing/2014/main" id="{76A9A5DA-A7EC-6F74-ED39-3AA2D48BF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74400" y="617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8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5FC41-56F5-93FE-537E-282E4C12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Diagnosis: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301B4-9843-8EA7-DB5A-120B60619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866243" cy="3820766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Infiltrative optic neuropathy</a:t>
            </a:r>
          </a:p>
          <a:p>
            <a:pPr fontAlgn="base"/>
            <a:r>
              <a:rPr lang="en-US" sz="2400" dirty="0"/>
              <a:t>Toxic optic neuropathy </a:t>
            </a:r>
          </a:p>
          <a:p>
            <a:pPr fontAlgn="base"/>
            <a:r>
              <a:rPr lang="en-US" sz="2400" dirty="0"/>
              <a:t>Optic neuritis</a:t>
            </a:r>
          </a:p>
          <a:p>
            <a:pPr fontAlgn="base"/>
            <a:r>
              <a:rPr lang="en-US" sz="2400" dirty="0"/>
              <a:t>Anterior ischemic optic neuropathy</a:t>
            </a:r>
          </a:p>
          <a:p>
            <a:pPr fontAlgn="base"/>
            <a:r>
              <a:rPr lang="en-US" sz="2400" dirty="0"/>
              <a:t>Compressive optic neuropathy   </a:t>
            </a:r>
          </a:p>
          <a:p>
            <a:pPr fontAlgn="base"/>
            <a:r>
              <a:rPr lang="en-US" sz="2400" dirty="0"/>
              <a:t>Fulminant increased intracranial pressure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CE9E0C-80AE-5567-CF8A-1B5B8429BED1}"/>
              </a:ext>
            </a:extLst>
          </p:cNvPr>
          <p:cNvSpPr txBox="1"/>
          <p:nvPr/>
        </p:nvSpPr>
        <p:spPr>
          <a:xfrm>
            <a:off x="8768615" y="5842535"/>
            <a:ext cx="303009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What would be your next step?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FC0A9E2-D267-D662-DD0E-7B5F885A19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79491" y="5962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1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775F-B029-6061-D4AC-9D0E56DD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359949"/>
            <a:ext cx="11674642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Diagnostic Approach to Acute Bilateral Optic Neuropathy with Optic Disc Edema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FBBCF-41D1-A803-35C7-D35D6A693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50" y="1685512"/>
            <a:ext cx="9866243" cy="3820766"/>
          </a:xfrm>
        </p:spPr>
        <p:txBody>
          <a:bodyPr>
            <a:normAutofit/>
          </a:bodyPr>
          <a:lstStyle/>
          <a:p>
            <a:r>
              <a:rPr lang="en-US" dirty="0"/>
              <a:t>Neuroimaging</a:t>
            </a:r>
          </a:p>
          <a:p>
            <a:pPr lvl="1"/>
            <a:r>
              <a:rPr lang="en-US" dirty="0"/>
              <a:t>MRI Brain + Orbits with contrast </a:t>
            </a:r>
            <a:endParaRPr lang="en-US" baseline="30000" dirty="0"/>
          </a:p>
          <a:p>
            <a:pPr lvl="2"/>
            <a:r>
              <a:rPr lang="en-US" dirty="0"/>
              <a:t>Evaluate for optic nerve or sheath enhancement </a:t>
            </a:r>
          </a:p>
          <a:p>
            <a:pPr lvl="2"/>
            <a:r>
              <a:rPr lang="en-US" dirty="0"/>
              <a:t>Evaluate for metastatic disease </a:t>
            </a:r>
          </a:p>
          <a:p>
            <a:pPr lvl="2"/>
            <a:r>
              <a:rPr lang="en-US" dirty="0"/>
              <a:t>Evaluate for demyelinating brain lesions to MRI brain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MRI cervical and thoracic spine </a:t>
            </a:r>
          </a:p>
          <a:p>
            <a:pPr lvl="2"/>
            <a:r>
              <a:rPr lang="en-US" dirty="0"/>
              <a:t>Evaluate for demyelinating lesions (long and short segments) and metastatic disease </a:t>
            </a:r>
          </a:p>
        </p:txBody>
      </p:sp>
      <p:pic>
        <p:nvPicPr>
          <p:cNvPr id="5" name="JNO Slide 8">
            <a:hlinkClick r:id="" action="ppaction://media"/>
            <a:extLst>
              <a:ext uri="{FF2B5EF4-FFF2-40B4-BE49-F238E27FC236}">
                <a16:creationId xmlns:a16="http://schemas.microsoft.com/office/drawing/2014/main" id="{E6F9F2F0-7494-337D-F1E4-576FE249E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99393" y="60363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7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85CDF-D9A5-1945-1721-561CF8231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B2D06-E5D0-836E-0001-0955D1EF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359949"/>
            <a:ext cx="11674642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Diagnostic Approach to Acute Bilateral Optic Neuropathy with Optic Disc Edema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DB371-53DD-652D-84BC-38B41F71B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50" y="1685512"/>
            <a:ext cx="9866243" cy="3820766"/>
          </a:xfrm>
        </p:spPr>
        <p:txBody>
          <a:bodyPr>
            <a:normAutofit/>
          </a:bodyPr>
          <a:lstStyle/>
          <a:p>
            <a:r>
              <a:rPr lang="en-US" dirty="0"/>
              <a:t>Lumbar puncture </a:t>
            </a:r>
          </a:p>
          <a:p>
            <a:pPr lvl="1"/>
            <a:r>
              <a:rPr lang="en-US" dirty="0"/>
              <a:t>Assess opening pressure </a:t>
            </a:r>
          </a:p>
          <a:p>
            <a:pPr lvl="1"/>
            <a:r>
              <a:rPr lang="en-US" dirty="0"/>
              <a:t>CSF constituents: total protein, cell count, glucose</a:t>
            </a:r>
          </a:p>
          <a:p>
            <a:pPr lvl="1"/>
            <a:r>
              <a:rPr lang="en-US" dirty="0"/>
              <a:t>Cytology and flow cytometry</a:t>
            </a:r>
          </a:p>
          <a:p>
            <a:pPr lvl="1"/>
            <a:r>
              <a:rPr lang="en-US" dirty="0"/>
              <a:t>Infectious disease workup  </a:t>
            </a:r>
          </a:p>
          <a:p>
            <a:r>
              <a:rPr lang="en-US" dirty="0"/>
              <a:t>Serum lab testing </a:t>
            </a:r>
          </a:p>
          <a:p>
            <a:pPr lvl="1"/>
            <a:r>
              <a:rPr lang="en-US" dirty="0"/>
              <a:t>MOG IgG, AQP4 IgG, Lyme, Treponema, ACE, ANA, ANCA </a:t>
            </a:r>
          </a:p>
          <a:p>
            <a:r>
              <a:rPr lang="en-US" dirty="0"/>
              <a:t>Paraneoplastic Antibody Panel (Serum and CSF)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JNO Slide 9">
            <a:hlinkClick r:id="" action="ppaction://media"/>
            <a:extLst>
              <a:ext uri="{FF2B5EF4-FFF2-40B4-BE49-F238E27FC236}">
                <a16:creationId xmlns:a16="http://schemas.microsoft.com/office/drawing/2014/main" id="{7C49EA61-0A21-70D2-797C-0288E85892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2593" y="595647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8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B3912-DE18-9383-EBD0-0441CF3A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Emergent MRI - T1 Coronal with fat suppression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A4AC8-F2F4-8F3A-3C7D-B260F4B3D0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Abnormal thickening and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enhancement of the right greater than left optic nerves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7ACBDE-138D-E1DF-CCDB-16B316282B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0" y="1825625"/>
            <a:ext cx="6019801" cy="50323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F303DD-851A-34B5-2C2A-7E7869714F32}"/>
              </a:ext>
            </a:extLst>
          </p:cNvPr>
          <p:cNvCxnSpPr>
            <a:cxnSpLocks/>
          </p:cNvCxnSpPr>
          <p:nvPr/>
        </p:nvCxnSpPr>
        <p:spPr bwMode="auto">
          <a:xfrm flipV="1">
            <a:off x="1998617" y="4558937"/>
            <a:ext cx="365760" cy="4833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533A7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Slide 10">
            <a:hlinkClick r:id="" action="ppaction://media"/>
            <a:extLst>
              <a:ext uri="{FF2B5EF4-FFF2-40B4-BE49-F238E27FC236}">
                <a16:creationId xmlns:a16="http://schemas.microsoft.com/office/drawing/2014/main" id="{3ED4E7CD-74F0-30AD-1A04-129E33C6E9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27343" y="56859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1ECE-DF47-1B08-BFB0-7B73F04B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Emergent MRI - T1 Axial with fat suppression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97B08-9318-6C8F-3709-6B0759A143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Abnormal thickening and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enhancement of the right greater than left optic nerves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B4CC8-7843-682A-2A3A-22D4B01C90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-1" y="1825625"/>
            <a:ext cx="6019801" cy="50323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52975ED-94AA-0B7E-786B-1463AD470502}"/>
              </a:ext>
            </a:extLst>
          </p:cNvPr>
          <p:cNvCxnSpPr>
            <a:cxnSpLocks/>
          </p:cNvCxnSpPr>
          <p:nvPr/>
        </p:nvCxnSpPr>
        <p:spPr bwMode="auto">
          <a:xfrm flipV="1">
            <a:off x="1845065" y="3252895"/>
            <a:ext cx="526360" cy="4956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533A7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D18019F-C558-0F56-CC81-C3779EAED0D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711389" y="2841810"/>
            <a:ext cx="726141" cy="6633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533A7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" name="Slide 11">
            <a:hlinkClick r:id="" action="ppaction://media"/>
            <a:extLst>
              <a:ext uri="{FF2B5EF4-FFF2-40B4-BE49-F238E27FC236}">
                <a16:creationId xmlns:a16="http://schemas.microsoft.com/office/drawing/2014/main" id="{7BB576C9-B1D4-A82E-A07B-5B54D07D2B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84873" y="590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9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D381-D505-977A-D1A5-1A4341C86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6200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Emergent MRI - T1 Sagittal of lower brain stem and spinal cord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A9AA3-F7E0-E8C3-5547-3032E34A74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Diffuse patchy nodular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enhancement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along the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cervical cord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78399D-D1A9-5459-C8F3-BC09981BB4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0" y="1825625"/>
            <a:ext cx="5962105" cy="50323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8DE3392-82F2-35FD-945D-7F4C14AD29B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345761" y="4001294"/>
            <a:ext cx="546971" cy="3666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D533A7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271F30A-EE1B-FA8C-5B89-AE5698B3B391}"/>
              </a:ext>
            </a:extLst>
          </p:cNvPr>
          <p:cNvSpPr/>
          <p:nvPr/>
        </p:nvSpPr>
        <p:spPr>
          <a:xfrm>
            <a:off x="7514897" y="3833157"/>
            <a:ext cx="3636579" cy="2115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 Radiology Interpretation </a:t>
            </a:r>
          </a:p>
          <a:p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Impression:</a:t>
            </a:r>
          </a:p>
          <a:p>
            <a:endParaRPr lang="en-US" sz="2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 concerning for metastatic involvement.</a:t>
            </a:r>
          </a:p>
        </p:txBody>
      </p:sp>
      <p:pic>
        <p:nvPicPr>
          <p:cNvPr id="7" name="Slide 12">
            <a:hlinkClick r:id="" action="ppaction://media"/>
            <a:extLst>
              <a:ext uri="{FF2B5EF4-FFF2-40B4-BE49-F238E27FC236}">
                <a16:creationId xmlns:a16="http://schemas.microsoft.com/office/drawing/2014/main" id="{083D7CB3-2939-1873-F3B8-DF890784A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78473" y="6176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2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04FD-D078-6AD2-E73A-7CC1EFE6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Diagnosed with Optic Nerve Infiltration and Leptomeningeal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9F10A-D469-AA0F-E4DA-CDA2068E6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954" y="1817225"/>
            <a:ext cx="10515600" cy="4523368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Malignant seeding of the leptomeninges occurs when neoplastic cells enter the subarachnoid compartment and disseminate across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neuraxis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Neuro-ophthalmic signs may be the sole initial manifestation of leptomeningeal disease, and are essential for a prompt diagnosis and improved clinical outcomes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Neoplastic leptomeningeal disease (NLD)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Primary NLD (rare)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Secondary NLD (more common), with a 5-20% prevalence in patients with solid tumors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commonly breast cancer, lung cancer, and melanoma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F4F3D07-2D05-2713-7A7A-6D408F9AD1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92509" y="593419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0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2B40-8152-AC2C-7E0D-32FF2419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Neoplastic Leptomeningeal Disease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B8718-A6D4-697E-B8B3-4E55C9C8B0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Increased ICP is common manifestation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commonly affects CN II, III, VI, and VII, leading to visual impairment, diplopia, and/or facial weakness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Treatment is urgent radiotherapy, although prognosis is poor, median time to mortality is 3 weeks if untreated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Leptomeningeal enhancement can also be caused by infectious (tuberculosis) and autoimmune/inflammatory (sarcoidosis and immunoglobulin G4 related disease)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5" name="JNO Slide 10">
            <a:hlinkClick r:id="" action="ppaction://media"/>
            <a:extLst>
              <a:ext uri="{FF2B5EF4-FFF2-40B4-BE49-F238E27FC236}">
                <a16:creationId xmlns:a16="http://schemas.microsoft.com/office/drawing/2014/main" id="{9AEF8E29-F821-0748-DAC7-549A0B5138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77951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A046-C5CF-D64C-5547-B5AEB8079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Interval History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F9AF5-A7DA-BAB1-8AE4-E0CD915FA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1163"/>
            <a:ext cx="9986813" cy="404146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Lumbar puncture was deferred per neurology, oncology, and radiation oncology due to history and characteristic neuroimaging findings</a:t>
            </a:r>
          </a:p>
          <a:p>
            <a:endParaRPr lang="en-US" dirty="0"/>
          </a:p>
          <a:p>
            <a:r>
              <a:rPr lang="en-US" dirty="0"/>
              <a:t>Received whole-brain radiation</a:t>
            </a:r>
          </a:p>
          <a:p>
            <a:endParaRPr lang="en-US" dirty="0"/>
          </a:p>
          <a:p>
            <a:r>
              <a:rPr lang="en-US" dirty="0"/>
              <a:t>Her vision improved subjectively</a:t>
            </a:r>
          </a:p>
          <a:p>
            <a:endParaRPr lang="en-US" dirty="0"/>
          </a:p>
          <a:p>
            <a:r>
              <a:rPr lang="en-US" dirty="0"/>
              <a:t>One week later, developed severe spasms of bilateral legs, arms, abdomen and neck </a:t>
            </a:r>
          </a:p>
          <a:p>
            <a:endParaRPr lang="en-US" dirty="0"/>
          </a:p>
          <a:p>
            <a:r>
              <a:rPr lang="en-US" dirty="0"/>
              <a:t>Endorsed 15-20 episodes per hour and was admitted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69AA60-A588-95AC-9597-7AA92C08D79B}"/>
              </a:ext>
            </a:extLst>
          </p:cNvPr>
          <p:cNvSpPr/>
          <p:nvPr/>
        </p:nvSpPr>
        <p:spPr>
          <a:xfrm>
            <a:off x="9051675" y="5943305"/>
            <a:ext cx="2737202" cy="7560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workup would you like in the hospital?</a:t>
            </a:r>
          </a:p>
        </p:txBody>
      </p:sp>
      <p:pic>
        <p:nvPicPr>
          <p:cNvPr id="6" name="Slide 15">
            <a:hlinkClick r:id="" action="ppaction://media"/>
            <a:extLst>
              <a:ext uri="{FF2B5EF4-FFF2-40B4-BE49-F238E27FC236}">
                <a16:creationId xmlns:a16="http://schemas.microsoft.com/office/drawing/2014/main" id="{FB1A4EF5-47D3-4826-03AD-11FA0D7909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59594" y="59433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5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9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44F08-411B-3990-50A9-B9A16A9B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5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Second Admission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A761F-D168-5FD5-AAF9-17F05A53A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46" y="1513233"/>
            <a:ext cx="6240379" cy="3820766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Lumbar puncture </a:t>
            </a:r>
          </a:p>
          <a:p>
            <a:pPr lvl="1" fontAlgn="base"/>
            <a:r>
              <a:rPr lang="en-US" sz="2000" dirty="0"/>
              <a:t>Opening pressure: 22 cm H20 </a:t>
            </a:r>
          </a:p>
          <a:p>
            <a:pPr lvl="1" fontAlgn="base"/>
            <a:r>
              <a:rPr lang="en-US" sz="2000" dirty="0"/>
              <a:t>Culture: no growth</a:t>
            </a:r>
          </a:p>
          <a:p>
            <a:pPr lvl="1" fontAlgn="base"/>
            <a:r>
              <a:rPr lang="en-US" sz="2000" dirty="0"/>
              <a:t>Gram stain: no organisms</a:t>
            </a:r>
          </a:p>
          <a:p>
            <a:pPr lvl="1" fontAlgn="base"/>
            <a:r>
              <a:rPr lang="en-US" sz="2000" dirty="0"/>
              <a:t>Meningitis/Encephalitis panel: negative</a:t>
            </a:r>
          </a:p>
          <a:p>
            <a:pPr lvl="1" fontAlgn="base"/>
            <a:r>
              <a:rPr lang="en-US" sz="2000" dirty="0"/>
              <a:t>Protein: </a:t>
            </a:r>
            <a:r>
              <a:rPr lang="en-US" sz="1800" dirty="0">
                <a:solidFill>
                  <a:srgbClr val="FF0000"/>
                </a:solidFill>
              </a:rPr>
              <a:t>Elevated</a:t>
            </a:r>
            <a:r>
              <a:rPr lang="en-US" sz="1800" dirty="0"/>
              <a:t> (54.6)</a:t>
            </a:r>
          </a:p>
          <a:p>
            <a:pPr lvl="1" fontAlgn="base"/>
            <a:r>
              <a:rPr lang="en-US" sz="2000" dirty="0"/>
              <a:t>Cytology: </a:t>
            </a:r>
            <a:r>
              <a:rPr lang="en-US" sz="1800" dirty="0"/>
              <a:t>No morphologic evidence of malignancy</a:t>
            </a:r>
          </a:p>
          <a:p>
            <a:pPr lvl="1" fontAlgn="base"/>
            <a:r>
              <a:rPr lang="en-US" sz="1800" dirty="0"/>
              <a:t>Flow Cytometry: Rare to absent B cells </a:t>
            </a:r>
          </a:p>
          <a:p>
            <a:pPr marL="457200" lvl="1" indent="0" fontAlgn="base">
              <a:buNone/>
            </a:pPr>
            <a:endParaRPr lang="en-US" sz="2200" dirty="0"/>
          </a:p>
          <a:p>
            <a:pPr marL="914400" lvl="2" indent="0" fontAlgn="base">
              <a:buNone/>
            </a:pPr>
            <a:endParaRPr lang="en-US" dirty="0"/>
          </a:p>
          <a:p>
            <a:pPr fontAlgn="base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FCA0E4-6C4A-94DC-AA68-935AE8705C00}"/>
              </a:ext>
            </a:extLst>
          </p:cNvPr>
          <p:cNvSpPr/>
          <p:nvPr/>
        </p:nvSpPr>
        <p:spPr>
          <a:xfrm>
            <a:off x="1141187" y="4429420"/>
            <a:ext cx="4577083" cy="1830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CSF cytology exhibits an initial sensitivity as low as 45% on the first attempt, for </a:t>
            </a:r>
            <a:r>
              <a:rPr lang="en-US" sz="1600" b="1" dirty="0">
                <a:solidFill>
                  <a:schemeClr val="tx1"/>
                </a:solidFill>
              </a:rPr>
              <a:t>solid tumors</a:t>
            </a:r>
            <a:r>
              <a:rPr lang="en-US" sz="1600" dirty="0">
                <a:solidFill>
                  <a:schemeClr val="tx1"/>
                </a:solidFill>
              </a:rPr>
              <a:t>. This diagnostic yield increases to approximately 80% with a second lumbar puncture and typically plateaus by the third attempt. Consequently, clinical guidelines advocate for serial sampling, often requiring 3 or more</a:t>
            </a:r>
            <a:r>
              <a:rPr lang="en-US" sz="1600" baseline="30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B0FAB7-4B62-DF5E-39AA-AC9E82A704B7}"/>
              </a:ext>
            </a:extLst>
          </p:cNvPr>
          <p:cNvSpPr/>
          <p:nvPr/>
        </p:nvSpPr>
        <p:spPr>
          <a:xfrm>
            <a:off x="6776717" y="4429421"/>
            <a:ext cx="4577083" cy="18306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Diagnosis: Paraneoplastic AQP4 + NMOSD. </a:t>
            </a:r>
            <a:r>
              <a:rPr lang="en-US" sz="2400" dirty="0">
                <a:solidFill>
                  <a:schemeClr val="tx1"/>
                </a:solidFill>
              </a:rPr>
              <a:t>Presumed leptomeningeal disease was likely an incorrect diagnosis.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19FB79-2DAE-730A-20AE-B6203CB5E7E6}"/>
              </a:ext>
            </a:extLst>
          </p:cNvPr>
          <p:cNvSpPr txBox="1">
            <a:spLocks/>
          </p:cNvSpPr>
          <p:nvPr/>
        </p:nvSpPr>
        <p:spPr>
          <a:xfrm>
            <a:off x="5951621" y="1512626"/>
            <a:ext cx="6240379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CNS Demyelinating disease serum panel</a:t>
            </a:r>
          </a:p>
          <a:p>
            <a:pPr marL="457200" lvl="1" indent="0" fontAlgn="base">
              <a:buNone/>
            </a:pPr>
            <a:r>
              <a:rPr lang="en-US" sz="2200" b="1" dirty="0">
                <a:solidFill>
                  <a:srgbClr val="FF0000"/>
                </a:solidFill>
              </a:rPr>
              <a:t> AQP4 antibody positive (1:100)</a:t>
            </a:r>
          </a:p>
          <a:p>
            <a:pPr marL="914400" lvl="2" indent="0" fontAlgn="base">
              <a:buFont typeface="Arial" panose="020B0604020202020204" pitchFamily="34" charset="0"/>
              <a:buNone/>
            </a:pPr>
            <a:endParaRPr lang="en-US" dirty="0"/>
          </a:p>
          <a:p>
            <a:pPr fontAlgn="base"/>
            <a:endParaRPr lang="en-US" dirty="0"/>
          </a:p>
        </p:txBody>
      </p:sp>
      <p:pic>
        <p:nvPicPr>
          <p:cNvPr id="6" name="Slide 16">
            <a:hlinkClick r:id="" action="ppaction://media"/>
            <a:extLst>
              <a:ext uri="{FF2B5EF4-FFF2-40B4-BE49-F238E27FC236}">
                <a16:creationId xmlns:a16="http://schemas.microsoft.com/office/drawing/2014/main" id="{0FD5D5EE-6A2C-4E1B-820C-AE9D135E2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40029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5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58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02D6-90B7-284F-F197-A9F4FD19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NMOSD?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93481-27AF-11FE-8885-F75BE9CF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85512"/>
            <a:ext cx="10518912" cy="382076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Prevalence of NMOSD is 0.52 - 4.4 per 100,000 population</a:t>
            </a:r>
            <a:r>
              <a:rPr lang="en-US" baseline="30000" dirty="0"/>
              <a:t>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 is a CNS inflammatory disorder, distinct from multiple sclerosis (MS)</a:t>
            </a:r>
          </a:p>
          <a:p>
            <a:pPr lvl="1"/>
            <a:r>
              <a:rPr lang="en-US" dirty="0"/>
              <a:t>Optic neuritis (bilateral, extension into the chiasm and more than half of the length of the optic nerve)</a:t>
            </a:r>
          </a:p>
          <a:p>
            <a:pPr lvl="1"/>
            <a:r>
              <a:rPr lang="en-US" dirty="0"/>
              <a:t>Longitudinally extensive transverse myelitis (LETM)</a:t>
            </a:r>
          </a:p>
          <a:p>
            <a:pPr lvl="1"/>
            <a:r>
              <a:rPr lang="en-US" dirty="0"/>
              <a:t>Area postrema syndrome, which presents as unexplained, intractable hiccups, nausea, or vomiting</a:t>
            </a:r>
          </a:p>
          <a:p>
            <a:pPr lvl="1"/>
            <a:endParaRPr lang="en-US" dirty="0"/>
          </a:p>
          <a:p>
            <a:r>
              <a:rPr lang="en-US" dirty="0"/>
              <a:t>Historically mistaken for MS, it is now recognized as a distinct disease caused by specific antibodies that target the aquaporin-4 (AQP4) water channels on the astrocytes</a:t>
            </a:r>
          </a:p>
          <a:p>
            <a:endParaRPr lang="en-US" dirty="0"/>
          </a:p>
          <a:p>
            <a:r>
              <a:rPr lang="en-US" dirty="0"/>
              <a:t>The discovery of the AQP4-IgG antibody provided a reliable biomarker, but the accuracy of the diagnosis depends heavily on the specific testing method used</a:t>
            </a:r>
            <a:r>
              <a:rPr lang="en-US" baseline="30000" dirty="0"/>
              <a:t>9</a:t>
            </a:r>
            <a:endParaRPr lang="en-US" dirty="0"/>
          </a:p>
          <a:p>
            <a:endParaRPr lang="en-US" dirty="0"/>
          </a:p>
          <a:p>
            <a:r>
              <a:rPr lang="en-US" dirty="0"/>
              <a:t>Painful tonic spasms are a common symptom of transverse myelitis that can be seen in NMO</a:t>
            </a:r>
            <a:r>
              <a:rPr lang="en-US" baseline="30000" dirty="0"/>
              <a:t>10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Slide 17">
            <a:hlinkClick r:id="" action="ppaction://media"/>
            <a:extLst>
              <a:ext uri="{FF2B5EF4-FFF2-40B4-BE49-F238E27FC236}">
                <a16:creationId xmlns:a16="http://schemas.microsoft.com/office/drawing/2014/main" id="{629232E9-5B7C-F512-82BF-FE1BD0EE5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2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9FA51-9C57-23D3-99A5-AE7F76A5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Diagnosis of NMOSD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CD07F-BAA8-3E9B-00E6-F9145DF62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78" y="1690687"/>
            <a:ext cx="9866243" cy="4331421"/>
          </a:xfrm>
        </p:spPr>
        <p:txBody>
          <a:bodyPr>
            <a:noAutofit/>
          </a:bodyPr>
          <a:lstStyle/>
          <a:p>
            <a:pPr fontAlgn="base"/>
            <a:r>
              <a:rPr lang="en-US" sz="1600" dirty="0"/>
              <a:t>Cell-based Assay, is the preferred "gold standard" method compared to ELISAs, with a sensitivity of cell-based assay testing reported between 76.7%</a:t>
            </a:r>
            <a:r>
              <a:rPr lang="en-US" sz="1600" baseline="30000" dirty="0"/>
              <a:t>9</a:t>
            </a:r>
            <a:r>
              <a:rPr lang="en-US" sz="1600" dirty="0"/>
              <a:t> to 80% and specificity of &gt;99%</a:t>
            </a:r>
            <a:r>
              <a:rPr lang="en-US" sz="1600" baseline="30000" dirty="0"/>
              <a:t>11, 12</a:t>
            </a:r>
          </a:p>
          <a:p>
            <a:pPr marL="0" indent="0" fontAlgn="base">
              <a:buNone/>
            </a:pPr>
            <a:endParaRPr lang="en-US" sz="1600" dirty="0"/>
          </a:p>
          <a:p>
            <a:pPr fontAlgn="base"/>
            <a:r>
              <a:rPr lang="en-US" sz="1600" dirty="0"/>
              <a:t>Diagnostic Criteria for Seropositive NMOSD:</a:t>
            </a:r>
            <a:r>
              <a:rPr lang="en-US" sz="1600" baseline="30000" dirty="0"/>
              <a:t>9</a:t>
            </a:r>
          </a:p>
          <a:p>
            <a:pPr lvl="1" fontAlgn="base">
              <a:lnSpc>
                <a:spcPct val="110000"/>
              </a:lnSpc>
            </a:pPr>
            <a:r>
              <a:rPr lang="en-US" sz="1600" dirty="0"/>
              <a:t>Presence of at least 1 core clinical characteristic: optic neuritis, acute myelitis, area postrema syndrome, acute brainstem syndrome, symptomatic narcolepsy, symptomatic cerebral syndrome </a:t>
            </a:r>
          </a:p>
          <a:p>
            <a:pPr lvl="1" fontAlgn="base">
              <a:lnSpc>
                <a:spcPct val="110000"/>
              </a:lnSpc>
            </a:pPr>
            <a:r>
              <a:rPr lang="en-US" sz="1600" dirty="0"/>
              <a:t>Positive serum AQP4-IgG (cell-based assay recommended)</a:t>
            </a:r>
          </a:p>
          <a:p>
            <a:pPr lvl="1" fontAlgn="base">
              <a:lnSpc>
                <a:spcPct val="110000"/>
              </a:lnSpc>
            </a:pPr>
            <a:r>
              <a:rPr lang="en-US" sz="1600" dirty="0"/>
              <a:t>Exclusion of alternative diagnosis </a:t>
            </a:r>
          </a:p>
          <a:p>
            <a:pPr lvl="1" fontAlgn="base">
              <a:lnSpc>
                <a:spcPct val="110000"/>
              </a:lnSpc>
            </a:pPr>
            <a:endParaRPr lang="en-US" sz="1600" dirty="0"/>
          </a:p>
          <a:p>
            <a:pPr fontAlgn="base">
              <a:lnSpc>
                <a:spcPct val="110000"/>
              </a:lnSpc>
            </a:pPr>
            <a:r>
              <a:rPr lang="en-US" sz="1600" dirty="0"/>
              <a:t>You can still have a diagnosis of seronegative NMOSD, if you have 2 core clinical characteristics and one must be optic neuritis, LETM, or area postrema syndrome</a:t>
            </a:r>
            <a:r>
              <a:rPr lang="en-US" sz="1600" baseline="30000" dirty="0"/>
              <a:t>9</a:t>
            </a:r>
          </a:p>
          <a:p>
            <a:pPr fontAlgn="base">
              <a:lnSpc>
                <a:spcPct val="110000"/>
              </a:lnSpc>
            </a:pPr>
            <a:endParaRPr lang="en-US" sz="1600" baseline="30000" dirty="0"/>
          </a:p>
          <a:p>
            <a:pPr fontAlgn="base">
              <a:lnSpc>
                <a:spcPct val="110000"/>
              </a:lnSpc>
            </a:pPr>
            <a:r>
              <a:rPr lang="en-US" sz="1600" dirty="0"/>
              <a:t>Alternative diagnoses, including MS and MOGAD, should be excluded</a:t>
            </a:r>
          </a:p>
        </p:txBody>
      </p:sp>
      <p:pic>
        <p:nvPicPr>
          <p:cNvPr id="5" name="Slide 18">
            <a:hlinkClick r:id="" action="ppaction://media"/>
            <a:extLst>
              <a:ext uri="{FF2B5EF4-FFF2-40B4-BE49-F238E27FC236}">
                <a16:creationId xmlns:a16="http://schemas.microsoft.com/office/drawing/2014/main" id="{54F2135B-D3F5-9BA1-0146-340FBA0763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22721" y="602210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6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DF2DB-97E6-D498-9AF5-06EF29C51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Paraneoplastic NMOSD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BA9D4-FB42-763F-1D79-2A8B8990D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78" y="1690688"/>
            <a:ext cx="9866243" cy="3820766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Paraneoplastic NMOSD is rare, reported in 5% of individuals with NMOSD</a:t>
            </a:r>
            <a:r>
              <a:rPr lang="en-US" sz="3400" baseline="30000" dirty="0"/>
              <a:t>7,8</a:t>
            </a:r>
          </a:p>
          <a:p>
            <a:endParaRPr lang="en-US" sz="3400" baseline="30000" dirty="0"/>
          </a:p>
          <a:p>
            <a:r>
              <a:rPr lang="en-US" sz="3400" dirty="0"/>
              <a:t>Antigenic mimicry between tumor and neural tissue drives antibody cross-reactivity.</a:t>
            </a:r>
            <a:r>
              <a:rPr lang="en-US" sz="3400" baseline="30000" dirty="0"/>
              <a:t>13,14</a:t>
            </a:r>
            <a:r>
              <a:rPr lang="en-US" sz="3400" dirty="0"/>
              <a:t> Notably, AQP4-IgG titers typically decline post-resection, with several studies reporting no subsequent relapse.</a:t>
            </a:r>
            <a:r>
              <a:rPr lang="en-US" sz="3400" baseline="30000" dirty="0"/>
              <a:t>15,16,17</a:t>
            </a:r>
          </a:p>
          <a:p>
            <a:endParaRPr lang="en-US" sz="3400" baseline="30000" dirty="0"/>
          </a:p>
          <a:p>
            <a:r>
              <a:rPr lang="en-US" sz="3400" dirty="0"/>
              <a:t>Most ovarian tumors associated with paraneoplastic NMO are teratomas</a:t>
            </a:r>
            <a:r>
              <a:rPr lang="en-US" sz="3400" baseline="30000" dirty="0"/>
              <a:t>18</a:t>
            </a:r>
          </a:p>
          <a:p>
            <a:endParaRPr lang="en-US" sz="3400" baseline="30000" dirty="0"/>
          </a:p>
          <a:p>
            <a:r>
              <a:rPr lang="en-US" sz="3600" dirty="0"/>
              <a:t>NMOSD associated with ovarian neoplasms typically have favorable outcome after immunosuppressive therapy </a:t>
            </a:r>
            <a:r>
              <a:rPr lang="en-US" sz="3600" baseline="30000" dirty="0"/>
              <a:t>18</a:t>
            </a:r>
          </a:p>
          <a:p>
            <a:endParaRPr lang="en-US" sz="3400" baseline="30000" dirty="0"/>
          </a:p>
          <a:p>
            <a:endParaRPr lang="en-US" sz="3300" baseline="30000" dirty="0"/>
          </a:p>
          <a:p>
            <a:endParaRPr lang="en-US" sz="3300" baseline="30000" dirty="0"/>
          </a:p>
          <a:p>
            <a:endParaRPr lang="en-US" sz="3800" baseline="30000" dirty="0"/>
          </a:p>
          <a:p>
            <a:endParaRPr lang="en-US" sz="3800" baseline="30000" dirty="0"/>
          </a:p>
          <a:p>
            <a:pPr>
              <a:lnSpc>
                <a:spcPct val="150000"/>
              </a:lnSpc>
            </a:pPr>
            <a:endParaRPr lang="en-US" sz="3300" dirty="0"/>
          </a:p>
        </p:txBody>
      </p:sp>
      <p:pic>
        <p:nvPicPr>
          <p:cNvPr id="4" name="Slide 19">
            <a:hlinkClick r:id="" action="ppaction://media"/>
            <a:extLst>
              <a:ext uri="{FF2B5EF4-FFF2-40B4-BE49-F238E27FC236}">
                <a16:creationId xmlns:a16="http://schemas.microsoft.com/office/drawing/2014/main" id="{DB54FF3E-7383-49F4-4706-6F2594C9C6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0837" y="601518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A2581-8E10-4694-2CCB-4576AC7D0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255" y="498844"/>
            <a:ext cx="1113749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b="1" dirty="0"/>
              <a:t>Differences (Paraneoplastic NMOSD vs NMOSD)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488F057-58A9-D215-D031-26AD70049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129"/>
              </p:ext>
            </p:extLst>
          </p:nvPr>
        </p:nvGraphicFramePr>
        <p:xfrm>
          <a:off x="1673942" y="2566865"/>
          <a:ext cx="9151374" cy="2803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0458">
                  <a:extLst>
                    <a:ext uri="{9D8B030D-6E8A-4147-A177-3AD203B41FA5}">
                      <a16:colId xmlns:a16="http://schemas.microsoft.com/office/drawing/2014/main" val="52318346"/>
                    </a:ext>
                  </a:extLst>
                </a:gridCol>
                <a:gridCol w="3050458">
                  <a:extLst>
                    <a:ext uri="{9D8B030D-6E8A-4147-A177-3AD203B41FA5}">
                      <a16:colId xmlns:a16="http://schemas.microsoft.com/office/drawing/2014/main" val="404257052"/>
                    </a:ext>
                  </a:extLst>
                </a:gridCol>
                <a:gridCol w="3050458">
                  <a:extLst>
                    <a:ext uri="{9D8B030D-6E8A-4147-A177-3AD203B41FA5}">
                      <a16:colId xmlns:a16="http://schemas.microsoft.com/office/drawing/2014/main" val="2579073507"/>
                    </a:ext>
                  </a:extLst>
                </a:gridCol>
              </a:tblGrid>
              <a:tr h="767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Paraneoplastic NMOSD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NMOSD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379195"/>
                  </a:ext>
                </a:extLst>
              </a:tr>
              <a:tr h="58287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Median age of onset</a:t>
                      </a:r>
                      <a:endParaRPr lang="en-US" b="1" baseline="30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850685"/>
                  </a:ext>
                </a:extLst>
              </a:tr>
              <a:tr h="69505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Proportion of male patients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~12%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81660"/>
                  </a:ext>
                </a:extLst>
              </a:tr>
              <a:tr h="758894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Presentation of severe nausea/vomiting</a:t>
                      </a:r>
                      <a:r>
                        <a:rPr lang="en-US" b="1" baseline="30000" dirty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54619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114CB8-42AB-7ACA-B01A-7FA3D58ACB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22116" y="595275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8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34220-B1D3-8EAF-680D-C672BE947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962"/>
            <a:ext cx="10515600" cy="1325563"/>
          </a:xfrm>
        </p:spPr>
        <p:txBody>
          <a:bodyPr/>
          <a:lstStyle/>
          <a:p>
            <a:r>
              <a:rPr lang="en-US" dirty="0"/>
              <a:t>Treatment of paraneoplastic NMOSD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56C971-9A12-5D9F-A2DF-1D9E6067A8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680815"/>
              </p:ext>
            </p:extLst>
          </p:nvPr>
        </p:nvGraphicFramePr>
        <p:xfrm>
          <a:off x="1409700" y="1399618"/>
          <a:ext cx="9372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val="3912070106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3717376310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3733334994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461553794"/>
                    </a:ext>
                  </a:extLst>
                </a:gridCol>
              </a:tblGrid>
              <a:tr h="622505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Specific Treatment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Primary Goal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Comment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561875"/>
                  </a:ext>
                </a:extLst>
              </a:tr>
              <a:tr h="7114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Acute attack </a:t>
                      </a:r>
                      <a:endParaRPr lang="en-US" sz="18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IV Methylprednisolone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Immediate reduction of inflammation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Often shows excellent therapeutic efficacy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Plasma Exchange may be used concurrently if attack is severe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97972"/>
                  </a:ext>
                </a:extLst>
              </a:tr>
              <a:tr h="7114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Rescue therapy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Plasma Exchange (PLEX)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Removal of AQP4-IgG antibodies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Used if steroids fail to improve symptoms quickly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58111"/>
                  </a:ext>
                </a:extLst>
              </a:tr>
              <a:tr h="7114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Primary Neoplasm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Tumor Surgery / Chemoradiotherapy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Eliminates the source of AQP4-expressing cells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Crucial.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 Many patients see AQP4-IgG levels drop to negative after resection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386693"/>
                  </a:ext>
                </a:extLst>
              </a:tr>
              <a:tr h="83434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Biologics</a:t>
                      </a:r>
                      <a:r>
                        <a:rPr lang="en-US" sz="1800" b="1" baseline="3000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Rituximab, </a:t>
                      </a:r>
                      <a:r>
                        <a:rPr lang="es-ES" sz="1400" b="1" dirty="0" err="1">
                          <a:solidFill>
                            <a:schemeClr val="tx1"/>
                          </a:solidFill>
                        </a:rPr>
                        <a:t>inebilizumab</a:t>
                      </a:r>
                      <a:r>
                        <a:rPr lang="es-ES" sz="14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400" b="1" dirty="0" err="1">
                          <a:solidFill>
                            <a:schemeClr val="tx1"/>
                          </a:solidFill>
                        </a:rPr>
                        <a:t>satralizumab</a:t>
                      </a:r>
                      <a:r>
                        <a:rPr lang="es-ES" sz="14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400" b="1" dirty="0" err="1">
                          <a:solidFill>
                            <a:schemeClr val="tx1"/>
                          </a:solidFill>
                        </a:rPr>
                        <a:t>eculizumab</a:t>
                      </a:r>
                      <a:r>
                        <a:rPr lang="es-ES" sz="14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1400" b="1" dirty="0" err="1">
                          <a:solidFill>
                            <a:schemeClr val="tx1"/>
                          </a:solidFill>
                        </a:rPr>
                        <a:t>or</a:t>
                      </a:r>
                      <a:r>
                        <a:rPr lang="es-ES" sz="1400" b="1" dirty="0">
                          <a:solidFill>
                            <a:schemeClr val="tx1"/>
                          </a:solidFill>
                        </a:rPr>
                        <a:t> ravulizumab</a:t>
                      </a:r>
                      <a:r>
                        <a:rPr lang="es-ES" sz="1400" b="1" baseline="3000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effectLst/>
                        <a:latin typeface="Google Sans Text"/>
                      </a:endParaRP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Targeted suppression of antibody-producing cells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Effective, but requires careful monitoring in cancer patients</a:t>
                      </a:r>
                    </a:p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612962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620974A-D772-1BD0-0520-F098E1957D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18981" y="6070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2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4B667-2CB8-A6F7-5DE4-82AA6CF45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Follow up: 1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78FDA-7B25-0D8F-FBA2-D9F64B047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994" y="1690688"/>
            <a:ext cx="9866243" cy="382076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Muscle spasms resolved with corticosteroids, PLEX, and carbamazepine</a:t>
            </a:r>
            <a:endParaRPr lang="en-US" dirty="0"/>
          </a:p>
          <a:p>
            <a:r>
              <a:rPr lang="en-US" dirty="0"/>
              <a:t>Radiosurgery to pontine metastases resulting in left facial palsy from </a:t>
            </a:r>
            <a:r>
              <a:rPr lang="en-US" dirty="0" err="1"/>
              <a:t>radionecrosis</a:t>
            </a:r>
            <a:r>
              <a:rPr lang="en-US" dirty="0"/>
              <a:t> </a:t>
            </a:r>
          </a:p>
          <a:p>
            <a:r>
              <a:rPr lang="en-US" dirty="0"/>
              <a:t>Multifocal infarctions secondary to hypercoagulability vs. </a:t>
            </a:r>
            <a:r>
              <a:rPr lang="en-US" dirty="0" err="1"/>
              <a:t>avastin</a:t>
            </a:r>
            <a:r>
              <a:rPr lang="en-US" dirty="0"/>
              <a:t> </a:t>
            </a:r>
          </a:p>
          <a:p>
            <a:r>
              <a:rPr lang="en-US" dirty="0"/>
              <a:t>Followed by palliative care </a:t>
            </a:r>
          </a:p>
          <a:p>
            <a:r>
              <a:rPr lang="en-US" dirty="0" err="1"/>
              <a:t>Ravulizumab</a:t>
            </a:r>
            <a:r>
              <a:rPr lang="en-US" dirty="0"/>
              <a:t> infusions Q8 weeks for NMOSD</a:t>
            </a:r>
          </a:p>
          <a:p>
            <a:r>
              <a:rPr lang="en-US" dirty="0"/>
              <a:t>Acuity: 20/70 OD and 20/200 OS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Slide 22">
            <a:hlinkClick r:id="" action="ppaction://media"/>
            <a:extLst>
              <a:ext uri="{FF2B5EF4-FFF2-40B4-BE49-F238E27FC236}">
                <a16:creationId xmlns:a16="http://schemas.microsoft.com/office/drawing/2014/main" id="{31114D2A-F126-D533-9619-0B0A931453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7837" y="59967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3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77F5-8254-20C9-EEBB-0AC43B5B9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Conclusion: 28-year-old female with acute bilateral vision loss x 3 days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B783-74D4-BB69-6E13-5AB20DC04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210"/>
            <a:ext cx="9866243" cy="3820766"/>
          </a:xfrm>
        </p:spPr>
        <p:txBody>
          <a:bodyPr>
            <a:normAutofit/>
          </a:bodyPr>
          <a:lstStyle/>
          <a:p>
            <a:pPr fontAlgn="base">
              <a:lnSpc>
                <a:spcPct val="100000"/>
              </a:lnSpc>
            </a:pPr>
            <a:r>
              <a:rPr lang="en-US" dirty="0"/>
              <a:t>NMO antibody testing is essential for any patient presenting with bilateral vision loss and optic nerve enhancement, even those with a </a:t>
            </a:r>
            <a:r>
              <a:rPr lang="en-US" b="1" dirty="0"/>
              <a:t>known</a:t>
            </a:r>
            <a:r>
              <a:rPr lang="en-US" dirty="0"/>
              <a:t> history of malignancy</a:t>
            </a:r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r>
              <a:rPr lang="en-US" dirty="0"/>
              <a:t>Treatment consists of a combination of IV steroids with/with out PLEX and other immunosuppression medications in addition to tumor control with surgery and chemoradiation</a:t>
            </a:r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marL="0" indent="0" fontAlgn="base">
              <a:lnSpc>
                <a:spcPct val="100000"/>
              </a:lnSpc>
              <a:buNone/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fontAlgn="base">
              <a:lnSpc>
                <a:spcPct val="100000"/>
              </a:lnSpc>
            </a:pPr>
            <a:endParaRPr lang="en-US" dirty="0"/>
          </a:p>
          <a:p>
            <a:pPr marL="0" indent="0" fontAlgn="base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D0EADD-6E19-5C27-905C-4BAAFB4509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4443" y="58119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1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B8336-BA55-D156-2186-F6B49B6C5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46" y="-13538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53586-FE23-78FD-1538-E48F04A76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8" y="904567"/>
            <a:ext cx="10780163" cy="541050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800" dirty="0"/>
              <a:t>1. Szatmáry G. Neuro-ophthalmologic complications of neoplastic leptomeningeal disease. Curr Neurol </a:t>
            </a:r>
            <a:r>
              <a:rPr lang="en-US" sz="800" dirty="0" err="1"/>
              <a:t>Neurosci</a:t>
            </a:r>
            <a:r>
              <a:rPr lang="en-US" sz="800" dirty="0"/>
              <a:t> Rep. 2013 Dec;13(12):404.</a:t>
            </a:r>
          </a:p>
          <a:p>
            <a:pPr marL="0" lvl="0" indent="0">
              <a:buNone/>
            </a:pPr>
            <a:r>
              <a:rPr lang="en-US" sz="800" dirty="0"/>
              <a:t>2. Le Rhun E, </a:t>
            </a:r>
            <a:r>
              <a:rPr lang="en-US" sz="800" dirty="0" err="1"/>
              <a:t>Taillibert</a:t>
            </a:r>
            <a:r>
              <a:rPr lang="en-US" sz="800" dirty="0"/>
              <a:t> S, Chamberlain MC. Carcinomatous meningitis: Leptomeningeal metastases in solid tumors. Surg Neurol Int. 2013 May 2;4(Suppl 4):S265–88. </a:t>
            </a:r>
          </a:p>
          <a:p>
            <a:pPr marL="0" lvl="0" indent="0">
              <a:buNone/>
            </a:pPr>
            <a:r>
              <a:rPr lang="en-US" sz="800" dirty="0"/>
              <a:t>3. Yousef YA, Sid Ahmed IM, Kanj Ahmad D, Mohammad M, </a:t>
            </a:r>
            <a:r>
              <a:rPr lang="en-US" sz="800" dirty="0" err="1"/>
              <a:t>Makahleh</a:t>
            </a:r>
            <a:r>
              <a:rPr lang="en-US" sz="800" dirty="0"/>
              <a:t> H, </a:t>
            </a:r>
            <a:r>
              <a:rPr lang="en-US" sz="800" dirty="0" err="1"/>
              <a:t>AlJabari</a:t>
            </a:r>
            <a:r>
              <a:rPr lang="en-US" sz="800" dirty="0"/>
              <a:t> R, et al. Optic Disc Swelling in Cancer Patients: Etiology and Implications. J Clin Med. 2023 Jan;12(22):7140.</a:t>
            </a:r>
          </a:p>
          <a:p>
            <a:pPr marL="0" lvl="0" indent="0">
              <a:buNone/>
            </a:pPr>
            <a:r>
              <a:rPr lang="en-US" sz="800" dirty="0"/>
              <a:t>4. Trivedi RA, Nichols P, Coley S, Cadoux-Hudson TAD, Donaghy M. Leptomeningeal glioblastoma presenting with multiple cranial neuropathies and confusion. Clin Neurol </a:t>
            </a:r>
            <a:r>
              <a:rPr lang="en-US" sz="800" dirty="0" err="1"/>
              <a:t>Neurosurg</a:t>
            </a:r>
            <a:r>
              <a:rPr lang="en-US" sz="800" dirty="0"/>
              <a:t>. 2000 Dec 1;102(4):223–6.</a:t>
            </a:r>
          </a:p>
          <a:p>
            <a:pPr marL="0" lvl="0" indent="0">
              <a:buNone/>
            </a:pPr>
            <a:r>
              <a:rPr lang="en-US" sz="800" dirty="0"/>
              <a:t>5. Kurokawa R, Kurokawa M, Isshiki S, Harada T, Nakaya M, Baba A, </a:t>
            </a:r>
            <a:r>
              <a:rPr lang="en-US" sz="800" dirty="0" err="1"/>
              <a:t>Naganawa</a:t>
            </a:r>
            <a:r>
              <a:rPr lang="en-US" sz="800" dirty="0"/>
              <a:t> S, Kim J, </a:t>
            </a:r>
            <a:r>
              <a:rPr lang="en-US" sz="800" dirty="0" err="1"/>
              <a:t>Bapuraj</a:t>
            </a:r>
            <a:r>
              <a:rPr lang="en-US" sz="800" dirty="0"/>
              <a:t> J, Srinivasan A, Abe O, Moritani T. Dural and Leptomeningeal Diseases: Anatomy, Causes, and Neuroimaging Findings. </a:t>
            </a:r>
            <a:r>
              <a:rPr lang="en-US" sz="800" dirty="0" err="1"/>
              <a:t>Radiographics</a:t>
            </a:r>
            <a:r>
              <a:rPr lang="en-US" sz="800" dirty="0"/>
              <a:t>. 2023 Aug;43(9):e230039. </a:t>
            </a:r>
            <a:r>
              <a:rPr lang="en-US" sz="800" dirty="0" err="1"/>
              <a:t>doi</a:t>
            </a:r>
            <a:r>
              <a:rPr lang="en-US" sz="800" dirty="0"/>
              <a:t>: 10.1148/rg.230039.</a:t>
            </a:r>
          </a:p>
          <a:p>
            <a:pPr marL="0" lvl="0" indent="0">
              <a:buNone/>
            </a:pPr>
            <a:r>
              <a:rPr lang="en-US" sz="800" dirty="0"/>
              <a:t>6. Marrie RA, </a:t>
            </a:r>
            <a:r>
              <a:rPr lang="en-US" sz="800" dirty="0" err="1"/>
              <a:t>Gryba</a:t>
            </a:r>
            <a:r>
              <a:rPr lang="en-US" sz="800" dirty="0"/>
              <a:t> C. The Incidence and Prevalence of Neuromyelitis Optica. Int J MS Care. 2013;15(3):113–8.</a:t>
            </a:r>
          </a:p>
          <a:p>
            <a:pPr marL="0" lvl="0" indent="0">
              <a:buNone/>
            </a:pPr>
            <a:r>
              <a:rPr lang="en-US" sz="800" dirty="0"/>
              <a:t>7. Sepúlveda M, Sola-Valls N, Escudero D, Rojc B, </a:t>
            </a:r>
            <a:r>
              <a:rPr lang="en-US" sz="800" dirty="0" err="1"/>
              <a:t>Barón</a:t>
            </a:r>
            <a:r>
              <a:rPr lang="en-US" sz="800" dirty="0"/>
              <a:t> M, Hernández-</a:t>
            </a:r>
            <a:r>
              <a:rPr lang="en-US" sz="800" dirty="0" err="1"/>
              <a:t>Echebarría</a:t>
            </a:r>
            <a:r>
              <a:rPr lang="en-US" sz="800" dirty="0"/>
              <a:t> L, et al. Clinical profile of patients with paraneoplastic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 and aquaporin-4 antibodies. Mult </a:t>
            </a:r>
            <a:r>
              <a:rPr lang="en-US" sz="800" dirty="0" err="1"/>
              <a:t>Scler</a:t>
            </a:r>
            <a:r>
              <a:rPr lang="en-US" sz="800" dirty="0"/>
              <a:t> J. 2018 Nov 1;24(13):1753–9.</a:t>
            </a:r>
          </a:p>
          <a:p>
            <a:pPr marL="0" lvl="0" indent="0">
              <a:buNone/>
            </a:pPr>
            <a:r>
              <a:rPr lang="en-US" sz="800" dirty="0"/>
              <a:t>8. Ontaneda D, Fox RJ. Is neuromyelitis </a:t>
            </a:r>
            <a:r>
              <a:rPr lang="en-US" sz="800" dirty="0" err="1"/>
              <a:t>optica</a:t>
            </a:r>
            <a:r>
              <a:rPr lang="en-US" sz="800" dirty="0"/>
              <a:t> with advanced age of onset a paraneoplastic disorder? Int J </a:t>
            </a:r>
            <a:r>
              <a:rPr lang="en-US" sz="800" dirty="0" err="1"/>
              <a:t>Neurosci</a:t>
            </a:r>
            <a:r>
              <a:rPr lang="en-US" sz="800" dirty="0"/>
              <a:t>. 2014 July;124(7):509–11.</a:t>
            </a:r>
          </a:p>
          <a:p>
            <a:pPr marL="0" lvl="0" indent="0">
              <a:buNone/>
            </a:pPr>
            <a:r>
              <a:rPr lang="en-US" sz="800" dirty="0"/>
              <a:t>9. </a:t>
            </a:r>
            <a:r>
              <a:rPr lang="en-US" sz="800" dirty="0" err="1"/>
              <a:t>Wingerchuk</a:t>
            </a:r>
            <a:r>
              <a:rPr lang="en-US" sz="800" dirty="0"/>
              <a:t> DM, Banwell B, Bennett JL, Cabre P, Carroll W, Chitnis T, et al. International consensus diagnostic criteria for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disorders. Neurology. 2015 July 14;85(2):177–89.</a:t>
            </a:r>
          </a:p>
          <a:p>
            <a:pPr marL="0" lvl="0" indent="0">
              <a:buNone/>
            </a:pPr>
            <a:r>
              <a:rPr lang="en-US" sz="800" dirty="0"/>
              <a:t>10. Kim SM, Go MJ, Sung JJ, Park KS, Lee KW. Painful Tonic Spasm in Neuromyelitis Optica: Incidence, Diagnostic Utility, and Clinical Characteristics. Arch Neurol. 2012 Aug 1;69(8):1026–31. </a:t>
            </a:r>
          </a:p>
          <a:p>
            <a:pPr marL="0" lvl="0" indent="0">
              <a:buNone/>
            </a:pPr>
            <a:r>
              <a:rPr lang="en-US" sz="800" dirty="0"/>
              <a:t>11. Wang R, Sun D, Wang X, Shi Z, Kong L, Du Q, et al. Correlation between severe attacks and serum aquaporin-4 antibody titer in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disorder. J Neurol. 2024 July;271(7):4503–12. </a:t>
            </a:r>
          </a:p>
          <a:p>
            <a:pPr marL="0" lvl="0" indent="0">
              <a:buNone/>
            </a:pPr>
            <a:r>
              <a:rPr lang="en-US" sz="800" dirty="0"/>
              <a:t>12. Redenbaugh, </a:t>
            </a:r>
            <a:r>
              <a:rPr lang="en-US" sz="800" dirty="0" err="1"/>
              <a:t>Vyanka</a:t>
            </a:r>
            <a:r>
              <a:rPr lang="en-US" sz="800" dirty="0"/>
              <a:t>, et al. "Diagnostic value of aquaporin-4-IgG live cell based assay in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disorders." </a:t>
            </a:r>
            <a:r>
              <a:rPr lang="en-US" sz="800" i="1" dirty="0"/>
              <a:t>Multiple Sclerosis Journal–Experimental, Translational and Clinical</a:t>
            </a:r>
            <a:r>
              <a:rPr lang="en-US" sz="800" dirty="0"/>
              <a:t> 7.4 (2021): 20552173211052656.</a:t>
            </a:r>
          </a:p>
          <a:p>
            <a:pPr marL="0" lvl="0" indent="0">
              <a:buNone/>
            </a:pPr>
            <a:r>
              <a:rPr lang="en-US" sz="800" dirty="0"/>
              <a:t>13. Duan Y, Wang X, Duan X, Gao H, Ji X, Xiao X, et al.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disorders associated with AQP4-positive-cancer—A case series. Front Neurol [Internet]. 2022 Dec 1 [cited 2025 July 20];13. Available from: https://</a:t>
            </a:r>
            <a:r>
              <a:rPr lang="en-US" sz="800" dirty="0" err="1"/>
              <a:t>www.frontiersin.org</a:t>
            </a:r>
            <a:r>
              <a:rPr lang="en-US" sz="800" dirty="0"/>
              <a:t>/journals/neurology/articles/10.3389/fneur.2022.1071519/full</a:t>
            </a:r>
          </a:p>
          <a:p>
            <a:pPr marL="0" lvl="0" indent="0">
              <a:buNone/>
            </a:pPr>
            <a:r>
              <a:rPr lang="en-US" sz="800" dirty="0"/>
              <a:t>14. Figueroa M, Guo Y, </a:t>
            </a:r>
            <a:r>
              <a:rPr lang="en-US" sz="800" dirty="0" err="1"/>
              <a:t>Tselis</a:t>
            </a:r>
            <a:r>
              <a:rPr lang="en-US" sz="800" dirty="0"/>
              <a:t> A, Pittock SJ, Lennon VA, </a:t>
            </a:r>
            <a:r>
              <a:rPr lang="en-US" sz="800" dirty="0" err="1"/>
              <a:t>Lucchinetti</a:t>
            </a:r>
            <a:r>
              <a:rPr lang="en-US" sz="800" dirty="0"/>
              <a:t> CF, et al. Paraneoplastic Neuromyelitis Optica Spectrum Disorder Associated With Metastatic Carcinoid Expressing Aquaporin-4. JAMA Neurol. 2014 Apr;71(4):495–8.</a:t>
            </a:r>
          </a:p>
          <a:p>
            <a:pPr marL="0" lvl="0" indent="0">
              <a:buNone/>
            </a:pPr>
            <a:r>
              <a:rPr lang="en-US" sz="800" dirty="0"/>
              <a:t>15. Pittock SJ, Lennon VA. Aquaporin-4 Autoantibodies in a Paraneoplastic Context. Arch Neurol. 2008 May 1;65(5):629–32.</a:t>
            </a:r>
          </a:p>
          <a:p>
            <a:pPr marL="0" lvl="0" indent="0">
              <a:buNone/>
            </a:pPr>
            <a:r>
              <a:rPr lang="en-US" sz="800" dirty="0"/>
              <a:t>16. </a:t>
            </a:r>
            <a:r>
              <a:rPr lang="en-US" sz="800" dirty="0" err="1"/>
              <a:t>Shahmohammadi</a:t>
            </a:r>
            <a:r>
              <a:rPr lang="en-US" sz="800" dirty="0"/>
              <a:t> S, </a:t>
            </a:r>
            <a:r>
              <a:rPr lang="en-US" sz="800" dirty="0" err="1"/>
              <a:t>Doosti</a:t>
            </a:r>
            <a:r>
              <a:rPr lang="en-US" sz="800" dirty="0"/>
              <a:t> R, </a:t>
            </a:r>
            <a:r>
              <a:rPr lang="en-US" sz="800" dirty="0" err="1"/>
              <a:t>Shahmohammadi</a:t>
            </a:r>
            <a:r>
              <a:rPr lang="en-US" sz="800" dirty="0"/>
              <a:t> A, Azimi A, </a:t>
            </a:r>
            <a:r>
              <a:rPr lang="en-US" sz="800" dirty="0" err="1"/>
              <a:t>Sahraian</a:t>
            </a:r>
            <a:r>
              <a:rPr lang="en-US" sz="800" dirty="0"/>
              <a:t> MA, Fattahi MR, et al.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 (NMOSD) associated with cancer: A systematic review. Mult </a:t>
            </a:r>
            <a:r>
              <a:rPr lang="en-US" sz="800" dirty="0" err="1"/>
              <a:t>Scler</a:t>
            </a:r>
            <a:r>
              <a:rPr lang="en-US" sz="800" dirty="0"/>
              <a:t> </a:t>
            </a:r>
            <a:r>
              <a:rPr lang="en-US" sz="800" dirty="0" err="1"/>
              <a:t>Relat</a:t>
            </a:r>
            <a:r>
              <a:rPr lang="en-US" sz="800" dirty="0"/>
              <a:t> </a:t>
            </a:r>
            <a:r>
              <a:rPr lang="en-US" sz="800" dirty="0" err="1"/>
              <a:t>Disord</a:t>
            </a:r>
            <a:r>
              <a:rPr lang="en-US" sz="800" dirty="0"/>
              <a:t>. 2021 Nov 1;56:103227.</a:t>
            </a:r>
          </a:p>
          <a:p>
            <a:pPr marL="0" lvl="0" indent="0">
              <a:buNone/>
            </a:pPr>
            <a:r>
              <a:rPr lang="en-US" sz="800" dirty="0"/>
              <a:t>17. Maiorca C, Moret F, Martines V, Tramontano D, </a:t>
            </a:r>
            <a:r>
              <a:rPr lang="en-US" sz="800" dirty="0" err="1"/>
              <a:t>Papassifachis</a:t>
            </a:r>
            <a:r>
              <a:rPr lang="en-US" sz="800" dirty="0"/>
              <a:t> MA, Bini S, et al. Paraneoplastic Neuromyelitis Optica Spectrum Disorder Associated With Lung Adenocarcinoma: A Case Report. Front Med [Internet]. 2022 Jan 17. </a:t>
            </a:r>
          </a:p>
          <a:p>
            <a:pPr marL="0" lvl="0" indent="0">
              <a:buNone/>
            </a:pPr>
            <a:r>
              <a:rPr lang="en-US" sz="800" dirty="0"/>
              <a:t>18. Liu P, Wang S, Zhang C, Li Y. Paraneoplastic neuromyelitis </a:t>
            </a:r>
            <a:r>
              <a:rPr lang="en-US" sz="800" dirty="0" err="1"/>
              <a:t>optica</a:t>
            </a:r>
            <a:r>
              <a:rPr lang="en-US" sz="800" dirty="0"/>
              <a:t> spectrum disorder associated with ovarian dysgerminoma: a case report and literature review. Front Immunol. 2024 Jun 14;15:1424243. </a:t>
            </a:r>
          </a:p>
          <a:p>
            <a:pPr marL="0" indent="0">
              <a:buNone/>
            </a:pPr>
            <a:r>
              <a:rPr lang="en-US" sz="800" dirty="0"/>
              <a:t>19.</a:t>
            </a:r>
            <a:r>
              <a:rPr lang="en-US" altLang="en-US" sz="800" dirty="0">
                <a:solidFill>
                  <a:srgbClr val="1B1B1B"/>
                </a:solidFill>
                <a:latin typeface="Roboto Mono Web"/>
              </a:rPr>
              <a:t> Clardy SL, Pittock SJ, Aktas O, Nakahara J, Isobe N, Centonze D, Fam S, Kielhorn A, Yu JC, Jansen J, Zhang I. Network Meta-analysis of </a:t>
            </a:r>
            <a:r>
              <a:rPr lang="en-US" altLang="en-US" sz="800" dirty="0" err="1">
                <a:solidFill>
                  <a:srgbClr val="1B1B1B"/>
                </a:solidFill>
                <a:latin typeface="Roboto Mono Web"/>
              </a:rPr>
              <a:t>Ravulizumab</a:t>
            </a:r>
            <a:r>
              <a:rPr lang="en-US" altLang="en-US" sz="800" dirty="0">
                <a:solidFill>
                  <a:srgbClr val="1B1B1B"/>
                </a:solidFill>
                <a:latin typeface="Roboto Mono Web"/>
              </a:rPr>
              <a:t> and Alternative Interventions for the Treatment of Neuromyelitis Optica Spectrum Disorder. Neurol Ther. 2024 Jun;13(3):535-549. </a:t>
            </a:r>
            <a:endParaRPr lang="en-US" altLang="en-US" sz="3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6158AD9C-B088-59E1-29E3-9C33359E6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9"/>
            <a:ext cx="26481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639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A798A2E-C7F0-408D-93E1-7A80E9E2F60F}"/>
</file>

<file path=customXml/itemProps2.xml><?xml version="1.0" encoding="utf-8"?>
<ds:datastoreItem xmlns:ds="http://schemas.openxmlformats.org/officeDocument/2006/customXml" ds:itemID="{8894138B-9BC4-4E99-A012-329F147AF100}"/>
</file>

<file path=customXml/itemProps3.xml><?xml version="1.0" encoding="utf-8"?>
<ds:datastoreItem xmlns:ds="http://schemas.openxmlformats.org/officeDocument/2006/customXml" ds:itemID="{505588B7-347B-4869-A821-8294A4F0E361}"/>
</file>

<file path=docProps/app.xml><?xml version="1.0" encoding="utf-8"?>
<Properties xmlns="http://schemas.openxmlformats.org/officeDocument/2006/extended-properties" xmlns:vt="http://schemas.openxmlformats.org/officeDocument/2006/docPropsVTypes">
  <TotalTime>85289</TotalTime>
  <Words>2273</Words>
  <Application>Microsoft Macintosh PowerPoint</Application>
  <PresentationFormat>Widescreen</PresentationFormat>
  <Paragraphs>238</Paragraphs>
  <Slides>24</Slides>
  <Notes>10</Notes>
  <HiddenSlides>0</HiddenSlides>
  <MMClips>23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Google Sans Text</vt:lpstr>
      <vt:lpstr>Roboto Mono Web</vt:lpstr>
      <vt:lpstr>1_Office Theme</vt:lpstr>
      <vt:lpstr>A 28-year-old woman with bilateral visual loss and swollen discs</vt:lpstr>
      <vt:lpstr>28-year-old Female With Blurry Vision</vt:lpstr>
      <vt:lpstr>28-year-old Female With Blurry Vision</vt:lpstr>
      <vt:lpstr>28-year-old Female With Blurry Vision</vt:lpstr>
      <vt:lpstr>OCT with Bilateral Optic Disc Edema</vt:lpstr>
      <vt:lpstr>Visual fields</vt:lpstr>
      <vt:lpstr>Differential Diagnosis: </vt:lpstr>
      <vt:lpstr>Diagnostic Approach to Acute Bilateral Optic Neuropathy with Optic Disc Edema</vt:lpstr>
      <vt:lpstr>Diagnostic Approach to Acute Bilateral Optic Neuropathy with Optic Disc Edema</vt:lpstr>
      <vt:lpstr> Emergent MRI - T1 Coronal with fat suppression </vt:lpstr>
      <vt:lpstr> Emergent MRI - T1 Axial with fat suppression </vt:lpstr>
      <vt:lpstr> Emergent MRI - T1 Sagittal of lower brain stem and spinal cord </vt:lpstr>
      <vt:lpstr>Diagnosed with Optic Nerve Infiltration and Leptomeningeal Disease</vt:lpstr>
      <vt:lpstr>Neoplastic Leptomeningeal Disease</vt:lpstr>
      <vt:lpstr>Interval History </vt:lpstr>
      <vt:lpstr>Second Admission</vt:lpstr>
      <vt:lpstr>What is NMOSD?</vt:lpstr>
      <vt:lpstr>Diagnosis of NMOSD</vt:lpstr>
      <vt:lpstr>Paraneoplastic NMOSD</vt:lpstr>
      <vt:lpstr>Differences (Paraneoplastic NMOSD vs NMOSD)</vt:lpstr>
      <vt:lpstr>Treatment of paraneoplastic NMOSD</vt:lpstr>
      <vt:lpstr>Follow up: 1 year</vt:lpstr>
      <vt:lpstr>Conclusion: 28-year-old female with acute bilateral vision loss x 3 days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title</dc:title>
  <dc:creator>Larry Frohman</dc:creator>
  <cp:lastModifiedBy>Kambiz Ameli Zamani</cp:lastModifiedBy>
  <cp:revision>77</cp:revision>
  <dcterms:created xsi:type="dcterms:W3CDTF">2024-05-30T18:26:45Z</dcterms:created>
  <dcterms:modified xsi:type="dcterms:W3CDTF">2026-05-25T02:28:47Z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