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mov" ContentType="video/quicktime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diagrams/layout1.xml" ContentType="application/vnd.openxmlformats-officedocument.drawingml.diagramLayou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27"/>
  </p:notesMasterIdLst>
  <p:handoutMasterIdLst>
    <p:handoutMasterId r:id="rId28"/>
  </p:handoutMasterIdLst>
  <p:sldIdLst>
    <p:sldId id="258" r:id="rId2"/>
    <p:sldId id="606" r:id="rId3"/>
    <p:sldId id="607" r:id="rId4"/>
    <p:sldId id="608" r:id="rId5"/>
    <p:sldId id="609" r:id="rId6"/>
    <p:sldId id="610" r:id="rId7"/>
    <p:sldId id="611" r:id="rId8"/>
    <p:sldId id="612" r:id="rId9"/>
    <p:sldId id="613" r:id="rId10"/>
    <p:sldId id="614" r:id="rId11"/>
    <p:sldId id="615" r:id="rId12"/>
    <p:sldId id="616" r:id="rId13"/>
    <p:sldId id="617" r:id="rId14"/>
    <p:sldId id="618" r:id="rId15"/>
    <p:sldId id="619" r:id="rId16"/>
    <p:sldId id="620" r:id="rId17"/>
    <p:sldId id="621" r:id="rId18"/>
    <p:sldId id="622" r:id="rId19"/>
    <p:sldId id="623" r:id="rId20"/>
    <p:sldId id="624" r:id="rId21"/>
    <p:sldId id="625" r:id="rId22"/>
    <p:sldId id="626" r:id="rId23"/>
    <p:sldId id="627" r:id="rId24"/>
    <p:sldId id="629" r:id="rId25"/>
    <p:sldId id="628" r:id="rId26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FF8A"/>
    <a:srgbClr val="3B5B70"/>
    <a:srgbClr val="C62031"/>
    <a:srgbClr val="93C5E9"/>
    <a:srgbClr val="71B6E4"/>
    <a:srgbClr val="F2DD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72673"/>
  </p:normalViewPr>
  <p:slideViewPr>
    <p:cSldViewPr snapToGrid="0" snapToObjects="1">
      <p:cViewPr varScale="1">
        <p:scale>
          <a:sx n="54" d="100"/>
          <a:sy n="54" d="100"/>
        </p:scale>
        <p:origin x="828" y="2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610132-13EF-8E40-A242-06DEDF280AFC}" type="doc">
      <dgm:prSet loTypeId="urn:microsoft.com/office/officeart/2008/layout/VerticalCurvedList" loCatId="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6CABEBB3-DE77-8F46-9F4D-D7BD5000F421}">
      <dgm:prSet phldrT="[Text]"/>
      <dgm:spPr>
        <a:xfrm>
          <a:off x="752110" y="541866"/>
          <a:ext cx="7301111" cy="1083733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rgbClr val="3B5B70"/>
              </a:solidFill>
              <a:latin typeface="Arial"/>
              <a:ea typeface="+mn-ea"/>
              <a:cs typeface="+mn-cs"/>
            </a:rPr>
            <a:t>Patient started on acetazolamide and admitted to hospital for placement of lumbar drain.</a:t>
          </a:r>
        </a:p>
      </dgm:t>
    </dgm:pt>
    <dgm:pt modelId="{F40AE37E-42B5-674C-A78C-D053F4202129}" type="parTrans" cxnId="{C7EFCE7B-906E-2349-8173-58F2F4E783C5}">
      <dgm:prSet/>
      <dgm:spPr/>
      <dgm:t>
        <a:bodyPr/>
        <a:lstStyle/>
        <a:p>
          <a:endParaRPr lang="en-US"/>
        </a:p>
      </dgm:t>
    </dgm:pt>
    <dgm:pt modelId="{05E12D0A-32B5-8543-B26D-0FF017BC495E}" type="sibTrans" cxnId="{C7EFCE7B-906E-2349-8173-58F2F4E783C5}">
      <dgm:prSet/>
      <dgm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25400" cap="flat" cmpd="sng" algn="ctr">
          <a:solidFill>
            <a:srgbClr val="C0504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>
            <a:solidFill>
              <a:srgbClr val="3B5B70"/>
            </a:solidFill>
          </a:endParaRPr>
        </a:p>
      </dgm:t>
    </dgm:pt>
    <dgm:pt modelId="{FCD46314-BD94-4245-AD9D-1C28F8D5AA34}">
      <dgm:prSet phldrT="[Text]"/>
      <dgm:spPr>
        <a:xfrm>
          <a:off x="1146048" y="2167466"/>
          <a:ext cx="6907174" cy="1083733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rgbClr val="3B5B70"/>
              </a:solidFill>
              <a:latin typeface="Arial"/>
              <a:ea typeface="+mn-ea"/>
              <a:cs typeface="+mn-cs"/>
            </a:rPr>
            <a:t>Started on pulse-dose IV methylprednisolone x3 days. Found to have evidence of obstructive sleep apnea.</a:t>
          </a:r>
        </a:p>
      </dgm:t>
    </dgm:pt>
    <dgm:pt modelId="{C2A1468C-9CCB-8345-9D36-2169271192F3}" type="parTrans" cxnId="{AEA74D6D-CC2E-1E45-B857-C55AFEB3B478}">
      <dgm:prSet/>
      <dgm:spPr/>
      <dgm:t>
        <a:bodyPr/>
        <a:lstStyle/>
        <a:p>
          <a:endParaRPr lang="en-US"/>
        </a:p>
      </dgm:t>
    </dgm:pt>
    <dgm:pt modelId="{A1EB0265-EB74-C047-AA13-5C06E9DF24BA}" type="sibTrans" cxnId="{AEA74D6D-CC2E-1E45-B857-C55AFEB3B478}">
      <dgm:prSet/>
      <dgm:spPr/>
      <dgm:t>
        <a:bodyPr/>
        <a:lstStyle/>
        <a:p>
          <a:endParaRPr lang="en-US"/>
        </a:p>
      </dgm:t>
    </dgm:pt>
    <dgm:pt modelId="{487D440A-3EA3-AD41-9334-5E9C4BB66538}">
      <dgm:prSet phldrT="[Text]"/>
      <dgm:spPr>
        <a:xfrm>
          <a:off x="752110" y="3793066"/>
          <a:ext cx="7301111" cy="1083733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rgbClr val="3B5B70"/>
              </a:solidFill>
              <a:latin typeface="Arial"/>
              <a:ea typeface="+mn-ea"/>
              <a:cs typeface="+mn-cs"/>
            </a:rPr>
            <a:t>Discharged 8 days after admission with improving papilledema.</a:t>
          </a:r>
        </a:p>
      </dgm:t>
    </dgm:pt>
    <dgm:pt modelId="{34333016-AB34-9E40-875E-89065E604383}" type="parTrans" cxnId="{4E68D529-2841-CF46-B8B3-F342E8E10FCD}">
      <dgm:prSet/>
      <dgm:spPr/>
      <dgm:t>
        <a:bodyPr/>
        <a:lstStyle/>
        <a:p>
          <a:endParaRPr lang="en-US"/>
        </a:p>
      </dgm:t>
    </dgm:pt>
    <dgm:pt modelId="{7C173F81-CDE7-4443-B769-1D93941AB59F}" type="sibTrans" cxnId="{4E68D529-2841-CF46-B8B3-F342E8E10FCD}">
      <dgm:prSet/>
      <dgm:spPr/>
      <dgm:t>
        <a:bodyPr/>
        <a:lstStyle/>
        <a:p>
          <a:endParaRPr lang="en-US"/>
        </a:p>
      </dgm:t>
    </dgm:pt>
    <dgm:pt modelId="{AEF057B7-B197-744D-B57B-FB74F86C3C4E}" type="pres">
      <dgm:prSet presAssocID="{F2610132-13EF-8E40-A242-06DEDF280AFC}" presName="Name0" presStyleCnt="0">
        <dgm:presLayoutVars>
          <dgm:chMax val="7"/>
          <dgm:chPref val="7"/>
          <dgm:dir/>
        </dgm:presLayoutVars>
      </dgm:prSet>
      <dgm:spPr/>
    </dgm:pt>
    <dgm:pt modelId="{F6A95975-CCDF-0340-B506-0B5074474BDA}" type="pres">
      <dgm:prSet presAssocID="{F2610132-13EF-8E40-A242-06DEDF280AFC}" presName="Name1" presStyleCnt="0"/>
      <dgm:spPr/>
    </dgm:pt>
    <dgm:pt modelId="{64DAF9A9-1DF6-0949-88A8-4D4DE75DFADD}" type="pres">
      <dgm:prSet presAssocID="{F2610132-13EF-8E40-A242-06DEDF280AFC}" presName="cycle" presStyleCnt="0"/>
      <dgm:spPr/>
    </dgm:pt>
    <dgm:pt modelId="{CAA67299-FD3D-D841-9E77-9B442EBDC135}" type="pres">
      <dgm:prSet presAssocID="{F2610132-13EF-8E40-A242-06DEDF280AFC}" presName="srcNode" presStyleLbl="node1" presStyleIdx="0" presStyleCnt="3"/>
      <dgm:spPr/>
    </dgm:pt>
    <dgm:pt modelId="{39A84074-F171-3449-B630-D86F6148AC71}" type="pres">
      <dgm:prSet presAssocID="{F2610132-13EF-8E40-A242-06DEDF280AFC}" presName="conn" presStyleLbl="parChTrans1D2" presStyleIdx="0" presStyleCnt="1"/>
      <dgm:spPr/>
    </dgm:pt>
    <dgm:pt modelId="{1F8FB647-5391-3049-AB3D-AAF30AF75DB4}" type="pres">
      <dgm:prSet presAssocID="{F2610132-13EF-8E40-A242-06DEDF280AFC}" presName="extraNode" presStyleLbl="node1" presStyleIdx="0" presStyleCnt="3"/>
      <dgm:spPr/>
    </dgm:pt>
    <dgm:pt modelId="{6711B75E-CDBF-EA40-8BAC-569B1B12A681}" type="pres">
      <dgm:prSet presAssocID="{F2610132-13EF-8E40-A242-06DEDF280AFC}" presName="dstNode" presStyleLbl="node1" presStyleIdx="0" presStyleCnt="3"/>
      <dgm:spPr/>
    </dgm:pt>
    <dgm:pt modelId="{8C7B9C27-DFCE-7E40-8307-5DF61BBD83C9}" type="pres">
      <dgm:prSet presAssocID="{6CABEBB3-DE77-8F46-9F4D-D7BD5000F421}" presName="text_1" presStyleLbl="node1" presStyleIdx="0" presStyleCnt="3">
        <dgm:presLayoutVars>
          <dgm:bulletEnabled val="1"/>
        </dgm:presLayoutVars>
      </dgm:prSet>
      <dgm:spPr/>
    </dgm:pt>
    <dgm:pt modelId="{FAF6C525-6734-BB46-93A0-641E78662BA4}" type="pres">
      <dgm:prSet presAssocID="{6CABEBB3-DE77-8F46-9F4D-D7BD5000F421}" presName="accent_1" presStyleCnt="0"/>
      <dgm:spPr/>
    </dgm:pt>
    <dgm:pt modelId="{E664FA05-0F59-D94F-9F3A-BBD09EB838A6}" type="pres">
      <dgm:prSet presAssocID="{6CABEBB3-DE77-8F46-9F4D-D7BD5000F421}" presName="accentRepeatNode" presStyleLbl="solidFgAcc1" presStyleIdx="0" presStyleCnt="3"/>
      <dgm:spPr>
        <a:xfrm>
          <a:off x="74777" y="406400"/>
          <a:ext cx="1354666" cy="135466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E7105F85-2A21-E942-8B1E-97A122F27753}" type="pres">
      <dgm:prSet presAssocID="{FCD46314-BD94-4245-AD9D-1C28F8D5AA34}" presName="text_2" presStyleLbl="node1" presStyleIdx="1" presStyleCnt="3">
        <dgm:presLayoutVars>
          <dgm:bulletEnabled val="1"/>
        </dgm:presLayoutVars>
      </dgm:prSet>
      <dgm:spPr/>
    </dgm:pt>
    <dgm:pt modelId="{9B793096-34D1-F342-BDFC-BEFEB3C19993}" type="pres">
      <dgm:prSet presAssocID="{FCD46314-BD94-4245-AD9D-1C28F8D5AA34}" presName="accent_2" presStyleCnt="0"/>
      <dgm:spPr/>
    </dgm:pt>
    <dgm:pt modelId="{EFD012BD-8AE9-7541-9CF0-50203A1ADEC0}" type="pres">
      <dgm:prSet presAssocID="{FCD46314-BD94-4245-AD9D-1C28F8D5AA34}" presName="accentRepeatNode" presStyleLbl="solidFgAcc1" presStyleIdx="1" presStyleCnt="3"/>
      <dgm:spPr>
        <a:xfrm>
          <a:off x="468714" y="2032000"/>
          <a:ext cx="1354666" cy="135466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9B58E5CE-A26D-5B40-8892-63D5869F8666}" type="pres">
      <dgm:prSet presAssocID="{487D440A-3EA3-AD41-9334-5E9C4BB66538}" presName="text_3" presStyleLbl="node1" presStyleIdx="2" presStyleCnt="3">
        <dgm:presLayoutVars>
          <dgm:bulletEnabled val="1"/>
        </dgm:presLayoutVars>
      </dgm:prSet>
      <dgm:spPr/>
    </dgm:pt>
    <dgm:pt modelId="{E47409FA-B75A-D042-BEDC-37AF3D9B8580}" type="pres">
      <dgm:prSet presAssocID="{487D440A-3EA3-AD41-9334-5E9C4BB66538}" presName="accent_3" presStyleCnt="0"/>
      <dgm:spPr/>
    </dgm:pt>
    <dgm:pt modelId="{406EE80C-3A3D-7543-91F1-892370D617BC}" type="pres">
      <dgm:prSet presAssocID="{487D440A-3EA3-AD41-9334-5E9C4BB66538}" presName="accentRepeatNode" presStyleLbl="solidFgAcc1" presStyleIdx="2" presStyleCnt="3"/>
      <dgm:spPr>
        <a:xfrm>
          <a:off x="74777" y="3657600"/>
          <a:ext cx="1354666" cy="135466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</dgm:ptLst>
  <dgm:cxnLst>
    <dgm:cxn modelId="{5EF97923-C5C5-7449-98AB-7B74EAEF5406}" type="presOf" srcId="{05E12D0A-32B5-8543-B26D-0FF017BC495E}" destId="{39A84074-F171-3449-B630-D86F6148AC71}" srcOrd="0" destOrd="0" presId="urn:microsoft.com/office/officeart/2008/layout/VerticalCurvedList"/>
    <dgm:cxn modelId="{4E68D529-2841-CF46-B8B3-F342E8E10FCD}" srcId="{F2610132-13EF-8E40-A242-06DEDF280AFC}" destId="{487D440A-3EA3-AD41-9334-5E9C4BB66538}" srcOrd="2" destOrd="0" parTransId="{34333016-AB34-9E40-875E-89065E604383}" sibTransId="{7C173F81-CDE7-4443-B769-1D93941AB59F}"/>
    <dgm:cxn modelId="{9258B83C-6C9B-BC44-B29E-7AA3743C88C3}" type="presOf" srcId="{FCD46314-BD94-4245-AD9D-1C28F8D5AA34}" destId="{E7105F85-2A21-E942-8B1E-97A122F27753}" srcOrd="0" destOrd="0" presId="urn:microsoft.com/office/officeart/2008/layout/VerticalCurvedList"/>
    <dgm:cxn modelId="{1D14F268-CC4B-4B44-8166-2447A97E6478}" type="presOf" srcId="{6CABEBB3-DE77-8F46-9F4D-D7BD5000F421}" destId="{8C7B9C27-DFCE-7E40-8307-5DF61BBD83C9}" srcOrd="0" destOrd="0" presId="urn:microsoft.com/office/officeart/2008/layout/VerticalCurvedList"/>
    <dgm:cxn modelId="{AEA74D6D-CC2E-1E45-B857-C55AFEB3B478}" srcId="{F2610132-13EF-8E40-A242-06DEDF280AFC}" destId="{FCD46314-BD94-4245-AD9D-1C28F8D5AA34}" srcOrd="1" destOrd="0" parTransId="{C2A1468C-9CCB-8345-9D36-2169271192F3}" sibTransId="{A1EB0265-EB74-C047-AA13-5C06E9DF24BA}"/>
    <dgm:cxn modelId="{C7EFCE7B-906E-2349-8173-58F2F4E783C5}" srcId="{F2610132-13EF-8E40-A242-06DEDF280AFC}" destId="{6CABEBB3-DE77-8F46-9F4D-D7BD5000F421}" srcOrd="0" destOrd="0" parTransId="{F40AE37E-42B5-674C-A78C-D053F4202129}" sibTransId="{05E12D0A-32B5-8543-B26D-0FF017BC495E}"/>
    <dgm:cxn modelId="{663E23AE-1073-4044-B305-D661AEAF4A99}" type="presOf" srcId="{F2610132-13EF-8E40-A242-06DEDF280AFC}" destId="{AEF057B7-B197-744D-B57B-FB74F86C3C4E}" srcOrd="0" destOrd="0" presId="urn:microsoft.com/office/officeart/2008/layout/VerticalCurvedList"/>
    <dgm:cxn modelId="{AB9E30CA-425E-854A-BAE6-31056ECC7736}" type="presOf" srcId="{487D440A-3EA3-AD41-9334-5E9C4BB66538}" destId="{9B58E5CE-A26D-5B40-8892-63D5869F8666}" srcOrd="0" destOrd="0" presId="urn:microsoft.com/office/officeart/2008/layout/VerticalCurvedList"/>
    <dgm:cxn modelId="{0096E899-CA6E-EA43-B85C-D2CCCDDECA91}" type="presParOf" srcId="{AEF057B7-B197-744D-B57B-FB74F86C3C4E}" destId="{F6A95975-CCDF-0340-B506-0B5074474BDA}" srcOrd="0" destOrd="0" presId="urn:microsoft.com/office/officeart/2008/layout/VerticalCurvedList"/>
    <dgm:cxn modelId="{4E8D975D-1861-4D42-9019-BC7B7242872C}" type="presParOf" srcId="{F6A95975-CCDF-0340-B506-0B5074474BDA}" destId="{64DAF9A9-1DF6-0949-88A8-4D4DE75DFADD}" srcOrd="0" destOrd="0" presId="urn:microsoft.com/office/officeart/2008/layout/VerticalCurvedList"/>
    <dgm:cxn modelId="{0CD863D3-174D-404D-BFCB-B67D858FE073}" type="presParOf" srcId="{64DAF9A9-1DF6-0949-88A8-4D4DE75DFADD}" destId="{CAA67299-FD3D-D841-9E77-9B442EBDC135}" srcOrd="0" destOrd="0" presId="urn:microsoft.com/office/officeart/2008/layout/VerticalCurvedList"/>
    <dgm:cxn modelId="{5D0C6B08-79F5-EB46-9A35-ABFED5739293}" type="presParOf" srcId="{64DAF9A9-1DF6-0949-88A8-4D4DE75DFADD}" destId="{39A84074-F171-3449-B630-D86F6148AC71}" srcOrd="1" destOrd="0" presId="urn:microsoft.com/office/officeart/2008/layout/VerticalCurvedList"/>
    <dgm:cxn modelId="{DBAA5026-ED00-354A-896F-BD7DC574ED3F}" type="presParOf" srcId="{64DAF9A9-1DF6-0949-88A8-4D4DE75DFADD}" destId="{1F8FB647-5391-3049-AB3D-AAF30AF75DB4}" srcOrd="2" destOrd="0" presId="urn:microsoft.com/office/officeart/2008/layout/VerticalCurvedList"/>
    <dgm:cxn modelId="{614F26EE-4E1A-6042-905E-F91C0AFBC154}" type="presParOf" srcId="{64DAF9A9-1DF6-0949-88A8-4D4DE75DFADD}" destId="{6711B75E-CDBF-EA40-8BAC-569B1B12A681}" srcOrd="3" destOrd="0" presId="urn:microsoft.com/office/officeart/2008/layout/VerticalCurvedList"/>
    <dgm:cxn modelId="{CEF89C32-2BA3-A641-BBDF-7BDFB36CC70E}" type="presParOf" srcId="{F6A95975-CCDF-0340-B506-0B5074474BDA}" destId="{8C7B9C27-DFCE-7E40-8307-5DF61BBD83C9}" srcOrd="1" destOrd="0" presId="urn:microsoft.com/office/officeart/2008/layout/VerticalCurvedList"/>
    <dgm:cxn modelId="{40EFF9C0-3305-A14D-8FFD-617479DDF7E3}" type="presParOf" srcId="{F6A95975-CCDF-0340-B506-0B5074474BDA}" destId="{FAF6C525-6734-BB46-93A0-641E78662BA4}" srcOrd="2" destOrd="0" presId="urn:microsoft.com/office/officeart/2008/layout/VerticalCurvedList"/>
    <dgm:cxn modelId="{6DE211ED-1EA1-554E-8743-E37A1CEA9414}" type="presParOf" srcId="{FAF6C525-6734-BB46-93A0-641E78662BA4}" destId="{E664FA05-0F59-D94F-9F3A-BBD09EB838A6}" srcOrd="0" destOrd="0" presId="urn:microsoft.com/office/officeart/2008/layout/VerticalCurvedList"/>
    <dgm:cxn modelId="{47FC0AA3-6063-A24C-BBAD-6B03BE61572C}" type="presParOf" srcId="{F6A95975-CCDF-0340-B506-0B5074474BDA}" destId="{E7105F85-2A21-E942-8B1E-97A122F27753}" srcOrd="3" destOrd="0" presId="urn:microsoft.com/office/officeart/2008/layout/VerticalCurvedList"/>
    <dgm:cxn modelId="{672C96EE-7AEB-DD4E-91CF-1D63567B11DE}" type="presParOf" srcId="{F6A95975-CCDF-0340-B506-0B5074474BDA}" destId="{9B793096-34D1-F342-BDFC-BEFEB3C19993}" srcOrd="4" destOrd="0" presId="urn:microsoft.com/office/officeart/2008/layout/VerticalCurvedList"/>
    <dgm:cxn modelId="{440C3213-EA06-8445-9A5C-0EA4FBBD0147}" type="presParOf" srcId="{9B793096-34D1-F342-BDFC-BEFEB3C19993}" destId="{EFD012BD-8AE9-7541-9CF0-50203A1ADEC0}" srcOrd="0" destOrd="0" presId="urn:microsoft.com/office/officeart/2008/layout/VerticalCurvedList"/>
    <dgm:cxn modelId="{C13BD733-9CAE-2E45-B2B6-E0AA3002651B}" type="presParOf" srcId="{F6A95975-CCDF-0340-B506-0B5074474BDA}" destId="{9B58E5CE-A26D-5B40-8892-63D5869F8666}" srcOrd="5" destOrd="0" presId="urn:microsoft.com/office/officeart/2008/layout/VerticalCurvedList"/>
    <dgm:cxn modelId="{9C3F748D-73BC-C842-8910-924C2107B966}" type="presParOf" srcId="{F6A95975-CCDF-0340-B506-0B5074474BDA}" destId="{E47409FA-B75A-D042-BEDC-37AF3D9B8580}" srcOrd="6" destOrd="0" presId="urn:microsoft.com/office/officeart/2008/layout/VerticalCurvedList"/>
    <dgm:cxn modelId="{C6F794D7-D043-2E49-9E31-E6A7F23B21AB}" type="presParOf" srcId="{E47409FA-B75A-D042-BEDC-37AF3D9B8580}" destId="{406EE80C-3A3D-7543-91F1-892370D617B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84074-F171-3449-B630-D86F6148AC71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25400" cap="flat" cmpd="sng" algn="ctr">
          <a:solidFill>
            <a:srgbClr val="C0504D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7B9C27-DFCE-7E40-8307-5DF61BBD83C9}">
      <dsp:nvSpPr>
        <dsp:cNvPr id="0" name=""/>
        <dsp:cNvSpPr/>
      </dsp:nvSpPr>
      <dsp:spPr>
        <a:xfrm>
          <a:off x="752110" y="541866"/>
          <a:ext cx="7301111" cy="1083733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3B5B70"/>
              </a:solidFill>
              <a:latin typeface="Arial"/>
              <a:ea typeface="+mn-ea"/>
              <a:cs typeface="+mn-cs"/>
            </a:rPr>
            <a:t>Patient started on acetazolamide and admitted to hospital for placement of lumbar drain.</a:t>
          </a:r>
        </a:p>
      </dsp:txBody>
      <dsp:txXfrm>
        <a:off x="752110" y="541866"/>
        <a:ext cx="7301111" cy="1083733"/>
      </dsp:txXfrm>
    </dsp:sp>
    <dsp:sp modelId="{E664FA05-0F59-D94F-9F3A-BBD09EB838A6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105F85-2A21-E942-8B1E-97A122F27753}">
      <dsp:nvSpPr>
        <dsp:cNvPr id="0" name=""/>
        <dsp:cNvSpPr/>
      </dsp:nvSpPr>
      <dsp:spPr>
        <a:xfrm>
          <a:off x="1146048" y="2167466"/>
          <a:ext cx="6907174" cy="1083733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3B5B70"/>
              </a:solidFill>
              <a:latin typeface="Arial"/>
              <a:ea typeface="+mn-ea"/>
              <a:cs typeface="+mn-cs"/>
            </a:rPr>
            <a:t>Started on pulse-dose IV methylprednisolone x3 days. Found to have evidence of obstructive sleep apnea.</a:t>
          </a:r>
        </a:p>
      </dsp:txBody>
      <dsp:txXfrm>
        <a:off x="1146048" y="2167466"/>
        <a:ext cx="6907174" cy="1083733"/>
      </dsp:txXfrm>
    </dsp:sp>
    <dsp:sp modelId="{EFD012BD-8AE9-7541-9CF0-50203A1ADEC0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58E5CE-A26D-5B40-8892-63D5869F8666}">
      <dsp:nvSpPr>
        <dsp:cNvPr id="0" name=""/>
        <dsp:cNvSpPr/>
      </dsp:nvSpPr>
      <dsp:spPr>
        <a:xfrm>
          <a:off x="752110" y="3793066"/>
          <a:ext cx="7301111" cy="1083733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3B5B70"/>
              </a:solidFill>
              <a:latin typeface="Arial"/>
              <a:ea typeface="+mn-ea"/>
              <a:cs typeface="+mn-cs"/>
            </a:rPr>
            <a:t>Discharged 8 days after admission with improving papilledema.</a:t>
          </a:r>
        </a:p>
      </dsp:txBody>
      <dsp:txXfrm>
        <a:off x="752110" y="3793066"/>
        <a:ext cx="7301111" cy="1083733"/>
      </dsp:txXfrm>
    </dsp:sp>
    <dsp:sp modelId="{406EE80C-3A3D-7543-91F1-892370D617BC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2DA4DF-0467-D841-92E5-148283F44811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EAAF79-82C2-AF4F-87AB-91DA766A6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5334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77ACA-BD32-D749-BBEE-14D0F3EDB43E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173418-C511-5148-8FD4-0A7EB6098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07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825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55D0A-098A-50D5-B285-061AE5D5E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3A16DC-F5DA-0C04-9587-9F8CFE041D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615CE-FE79-7422-48AA-6E26A69E64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C82B6-590F-5C22-4BD2-12B28752B4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3121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A2E01-7C61-56F0-C348-9177E7AE6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4B5E3E-425C-19E9-044C-CC0E902572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B0B1A5-306A-8EFB-DA6D-AB598C2190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1B60A5-486B-CE57-EBBB-D7F7C0205B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7912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67301-F958-7063-D754-FC4D848D6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06C617-CB6C-D04E-ACD9-E215CABEB1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698A4B-6709-D4AF-9AEB-2CE25A80D3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BC7D0-363C-102B-733E-145877CB0A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3351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82F9B-E2CA-A068-7214-00E4EC709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77F0AE-ECDF-81FB-2E6A-91309A7C7F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742539-AB29-DDEB-E66D-60780AF09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C00362-C4C1-C65D-C5DE-6CA6B2602F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6333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9D37F-82A6-DAF3-9E0A-BF4905935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AB994D-1BD0-FBA8-7EB6-E20EA0CB97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D9AC21-A76C-A718-C27B-865AB53E10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2686B4-CDFD-D07A-F87A-52419D1AFF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4026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E59F4-8E9B-8BE8-3274-63EF2F115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4BF394-D723-3303-EED6-C9D0FE3B00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650D66-D68A-25C0-683A-DD7C3657FC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D706C5-E550-4F15-A2D4-16CEEF6C6E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6427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7C1EA-2376-0E88-320A-42D5184BB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297266-C9B6-66C1-D7EB-8AA7E3D04D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2C6DC2-9E33-DF70-7998-1EC0941D24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F50BA7-AAC2-5BD0-0C38-C48ACC7324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5141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46548-3C9E-ACBB-2F7B-5B9300204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80140B-D4C6-7E74-7FD3-65EE8B7260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3A854C-08EB-C8F1-0CFC-43DE9AECA2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E14AC9-93F2-95F2-7068-0AB1BDB951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6889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B43B6-3788-E5FB-A353-F784F5BB5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11821-1E93-86BE-15FE-FA0EB2BB59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3198A8-3A4D-0E99-F8D3-B3CD904049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6C7887-2344-74E6-CE11-7D890447D2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771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2A5A5-A47D-AB61-32F7-FB1007254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6CDFB1-9630-FEA2-1BF1-86D65A80D1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C50F45-24B3-9E35-9644-F6B6AEE9B9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E8491-DD8C-FE92-9815-7E3328AB2C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3261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19486-EA7C-F2D9-E916-D0647B6EF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6A235D-246D-C0AD-049E-A925F158A4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281C97-6FF6-EAA2-AB61-2155AF9996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B9704-EEDA-194C-2394-39EEF2CADE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9090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BB43F-011A-1B17-7017-13E3CE987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08EE91-4C71-5718-F57A-2091635AD4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81EF1A-E1C6-2C84-75A4-C988212558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C654C9-0593-04AA-9EEF-41A46BB360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2855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A71B2-E10F-3BB5-39C3-EEE12C06B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433DD2-C089-4727-61B4-0FFA40DCCD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B94DD9-7371-6B1F-2CB4-4E6B0C7060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04DFD-6DAC-4A78-5A2B-57B12CBC67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68707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97BD5-8D66-A9D9-DF83-6BEE78CD6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82E4CA-261C-C2D1-56F3-C169867406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C9D16C-096D-8604-CBBD-996F93A654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00599-76CC-3729-6A06-6847E4F3C3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7170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7511A-7A16-E133-4DD7-EF849CDA7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0002E7-1A51-37C9-B223-DFF6407208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597156-72A3-1DF5-8C0D-3CF0AB5989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A00D1B-A3AF-25F5-AE22-5ACBDFC591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14553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EA5CF-74DC-DD03-9578-10AFC9294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44BBBD-09A6-8655-D872-C8AF60C37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90F314-5780-FBBE-A819-DC57268B8F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162EF-9A2A-7F6F-359E-AFF0D98B4D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3588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81935-F901-1A60-AEB4-03AE4FCB5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7D3BA3-B0C9-C790-DB63-4BCC6CC56C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822027-7DD9-3404-8E13-8BABA756CD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39FFE0-3BB9-D4B4-059F-E01A6F7AC4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51156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488AF-29A2-3783-D458-41C6E113B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06D741-C259-53AB-5963-DA57ADC814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30DC74-1E19-139F-585F-711D5C84BE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1B97E5-930E-2BEC-7AD1-9AF3796F0B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09326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960A8-0E87-F0B5-077C-A6DC4B2E1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57EAE9-A520-2F53-BC81-81C7234841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65808E-0FA4-1384-83B9-BDB9A74417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6DB87-F54C-1C7F-BA32-CA1369B576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70918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01B00-F47C-73B6-ACC0-68EA25B08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C89F93-51D1-B18F-A9BF-C872BDD4A2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1170A4-8666-66B7-91FB-F1C42B85AD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382539-D76B-D3E5-CA1B-D79C4B286B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22174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0D9AB-B131-B5B5-6B0D-9A4C07887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A886A3-8B55-D6FE-5EE1-91193506A8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EEC881-F8EF-366C-6CD7-0F2948924B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C1705B-9073-EFF4-7250-BB497BB9AD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7657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A86F0-6198-67E2-90B5-1605D6695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13249E-2F18-F9EA-879C-DADC709C19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AB4414-1F80-9658-185A-AB16C573F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207B70-5A54-7C88-60D4-E998D46AF3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991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D05B6-5535-8D48-0110-D8BC489F1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9F7F5C-1A2C-B8FC-FBDB-249EAB1557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ED489A-4653-2087-E1D9-D618B02D34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909E1-3177-854B-3A63-9650FDFDE2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98675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B9622-64D5-1176-F463-A98BFA79E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A9EB59-158F-C3A8-6837-584D63BAB4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8514B9-FD45-3987-2D16-19BA6F685E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01E6C3-EDDE-9791-C44F-07FB9AA342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9872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279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577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566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885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915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6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000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91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890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643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025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10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1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3.png"/><Relationship Id="rId4" Type="http://schemas.openxmlformats.org/officeDocument/2006/relationships/notesSlide" Target="../notesSlides/notesSlide16.xml"/><Relationship Id="rId9" Type="http://schemas.microsoft.com/office/2007/relationships/diagramDrawing" Target="../diagrams/drawing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0.m4a"/><Relationship Id="rId7" Type="http://schemas.openxmlformats.org/officeDocument/2006/relationships/image" Target="../media/image14.png"/><Relationship Id="rId2" Type="http://schemas.openxmlformats.org/officeDocument/2006/relationships/video" Target="../media/media19.mov"/><Relationship Id="rId1" Type="http://schemas.microsoft.com/office/2007/relationships/media" Target="../media/media19.mov"/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0.m4a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3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FC9C-3060-B04F-8B7E-FDFE18C0DDB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8792" y="846317"/>
            <a:ext cx="11593902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Premature Closure:</a:t>
            </a:r>
            <a:br>
              <a:rPr lang="en-US" sz="60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0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Surprising Case of Papilledema</a:t>
            </a:r>
            <a:br>
              <a:rPr lang="en-US" sz="60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6000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FB864-BBF6-694D-B073-6D507171B85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83743" y="2975458"/>
            <a:ext cx="9144000" cy="12972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 J. Phillips, MD</a:t>
            </a:r>
            <a:r>
              <a:rPr lang="en-US" sz="3600" b="1" baseline="300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1,3</a:t>
            </a:r>
          </a:p>
          <a:p>
            <a:pPr marL="0" indent="0" algn="ctr">
              <a:buNone/>
            </a:pP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Ryan Gise, MD</a:t>
            </a:r>
            <a:r>
              <a:rPr lang="en-US" sz="3600" b="1" baseline="300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1-3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B08EDB9-0FBB-FA40-1767-EB948B596883}"/>
              </a:ext>
            </a:extLst>
          </p:cNvPr>
          <p:cNvSpPr txBox="1">
            <a:spLocks/>
          </p:cNvSpPr>
          <p:nvPr/>
        </p:nvSpPr>
        <p:spPr>
          <a:xfrm>
            <a:off x="1483743" y="4342293"/>
            <a:ext cx="9144000" cy="129725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spcAft>
                <a:spcPts val="0"/>
              </a:spcAft>
              <a:buFont typeface="Arial" panose="020B0604020202020204" pitchFamily="34" charset="0"/>
              <a:buAutoNum type="arabicPeriod"/>
            </a:pPr>
            <a:r>
              <a:rPr lang="en-US" sz="24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Boston Children’s Hospital, Department of Ophthalmology</a:t>
            </a:r>
          </a:p>
          <a:p>
            <a:pPr marL="457200" indent="-457200" fontAlgn="auto">
              <a:spcAft>
                <a:spcPts val="0"/>
              </a:spcAft>
              <a:buFont typeface="Arial" panose="020B0604020202020204" pitchFamily="34" charset="0"/>
              <a:buAutoNum type="arabicPeriod"/>
            </a:pPr>
            <a:r>
              <a:rPr lang="en-US" sz="24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Massachusetts Eye and Ear, Department of Ophthalmology</a:t>
            </a:r>
          </a:p>
          <a:p>
            <a:pPr marL="457200" indent="-457200" fontAlgn="auto">
              <a:spcAft>
                <a:spcPts val="0"/>
              </a:spcAft>
              <a:buFont typeface="Arial" panose="020B0604020202020204" pitchFamily="34" charset="0"/>
              <a:buAutoNum type="arabicPeriod"/>
            </a:pPr>
            <a:r>
              <a:rPr lang="en-US" sz="24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Harvard Medical School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AACAFB9-340D-DBDF-0FF2-629D1838D41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961"/>
          <a:stretch/>
        </p:blipFill>
        <p:spPr>
          <a:xfrm>
            <a:off x="8672514" y="5948844"/>
            <a:ext cx="3408086" cy="848861"/>
          </a:xfrm>
          <a:prstGeom prst="rect">
            <a:avLst/>
          </a:prstGeom>
        </p:spPr>
      </p:pic>
      <p:pic>
        <p:nvPicPr>
          <p:cNvPr id="7" name="slide1.m4a">
            <a:hlinkClick r:id="" action="ppaction://media"/>
            <a:extLst>
              <a:ext uri="{FF2B5EF4-FFF2-40B4-BE49-F238E27FC236}">
                <a16:creationId xmlns:a16="http://schemas.microsoft.com/office/drawing/2014/main" id="{D5D5F11C-5F9C-92A8-88FE-2D0860DA51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32115" y="594884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3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AD13B-9442-37E5-DC71-A74C223DD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861A4BBB-3131-97A8-3BAC-48C3DC49D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731836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Chief Complaint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C4F01FC-A81B-5876-F783-723E31C09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842" y="2009988"/>
            <a:ext cx="10208316" cy="353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7-year-old girl who presents with:</a:t>
            </a:r>
          </a:p>
          <a:p>
            <a:pPr marL="747713" marR="0" lvl="0" indent="407988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double vision </a:t>
            </a:r>
          </a:p>
          <a:p>
            <a:pPr marL="747713" marR="0" lvl="0" indent="407988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recent headache associated</a:t>
            </a:r>
            <a:r>
              <a:rPr lang="en-US" dirty="0">
                <a:solidFill>
                  <a:srgbClr val="3B5B70"/>
                </a:solidFill>
                <a:latin typeface="Arial"/>
              </a:rPr>
              <a:t> with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 vomiting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433C61-8971-2AE4-7940-AF0CBB692739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latin typeface="Arial"/>
              </a:rPr>
              <a:pPr>
                <a:defRPr/>
              </a:pPr>
              <a:t>2</a:t>
            </a:fld>
            <a:endParaRPr lang="en-US" dirty="0">
              <a:latin typeface="Arial"/>
            </a:endParaRPr>
          </a:p>
        </p:txBody>
      </p:sp>
      <p:pic>
        <p:nvPicPr>
          <p:cNvPr id="3" name="slide2.m4a">
            <a:hlinkClick r:id="" action="ppaction://media"/>
            <a:extLst>
              <a:ext uri="{FF2B5EF4-FFF2-40B4-BE49-F238E27FC236}">
                <a16:creationId xmlns:a16="http://schemas.microsoft.com/office/drawing/2014/main" id="{3F54EC9A-379C-34C7-7AC5-2228F61CAA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32113" y="59483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0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83BE8-39EA-486C-E56D-B088347F7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5DACC1-7F06-5614-4855-46F0FCC6F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08" y="82550"/>
            <a:ext cx="4114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400" kern="0" dirty="0">
                <a:solidFill>
                  <a:srgbClr val="3B5B70"/>
                </a:solidFill>
                <a:cs typeface="Arial" panose="020B0604020202020204" pitchFamily="34" charset="0"/>
              </a:rPr>
              <a:t>Medical Hx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D526C7-DC78-E8DC-DFED-737A6372F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700" y="1073150"/>
            <a:ext cx="396081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Sickle cell trait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Obesity (BMI 29.13 kg/m2)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H/o UTI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992B99-2169-4A93-2BC4-2BA5376BD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208" y="1909761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Surgical Hx</a:t>
            </a:r>
          </a:p>
        </p:txBody>
      </p:sp>
      <p:sp>
        <p:nvSpPr>
          <p:cNvPr id="5" name="Line 6">
            <a:extLst>
              <a:ext uri="{FF2B5EF4-FFF2-40B4-BE49-F238E27FC236}">
                <a16:creationId xmlns:a16="http://schemas.microsoft.com/office/drawing/2014/main" id="{4184A844-5B47-FA7E-3026-C8217DE7BF6D}"/>
              </a:ext>
            </a:extLst>
          </p:cNvPr>
          <p:cNvSpPr>
            <a:spLocks noChangeShapeType="1"/>
          </p:cNvSpPr>
          <p:nvPr/>
        </p:nvSpPr>
        <p:spPr bwMode="auto">
          <a:xfrm>
            <a:off x="676273" y="2879728"/>
            <a:ext cx="3108960" cy="0"/>
          </a:xfrm>
          <a:prstGeom prst="line">
            <a:avLst/>
          </a:prstGeom>
          <a:noFill/>
          <a:ln w="38100" cmpd="dbl">
            <a:solidFill>
              <a:srgbClr val="C6203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B5B7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E70A20-0CBA-2F47-A4E2-98859950B5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238" y="2928144"/>
            <a:ext cx="3960811" cy="696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397814-3231-6735-2009-239746B9E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08" y="3790944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Medications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A3F4D0-F9E1-B523-A81A-57F2616CD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695" y="4767291"/>
            <a:ext cx="3808413" cy="831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Keflex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949C5D-258F-A796-34D1-DB2C3789D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1457" y="82550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Ocular Hx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677322-88BE-C40F-057D-811847196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8171" y="1066800"/>
            <a:ext cx="3581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Anisometropia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Amblyopia suspect OD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8529FB-FDD1-707B-D227-7E5F9430B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1457" y="1893888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Family Hx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E1CF85-52DC-A580-521D-042CE1213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3820" y="3587750"/>
            <a:ext cx="3581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B5B7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818B51-06C1-BF5B-7CAE-AEBC6B5A5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1457" y="3821120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Social Hx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3CD7AD-92DA-2D21-78FF-2C713BCA4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4835" y="2884488"/>
            <a:ext cx="36560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Mother – </a:t>
            </a:r>
            <a:r>
              <a:rPr lang="en-US" dirty="0">
                <a:solidFill>
                  <a:srgbClr val="3B5B70"/>
                </a:solidFill>
              </a:rPr>
              <a:t>idiopathic intracranial hypertension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(dx age 16, treated with acetazolamide)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CDAB879A-158F-1435-6479-DE5EC4FA465F}"/>
              </a:ext>
            </a:extLst>
          </p:cNvPr>
          <p:cNvSpPr txBox="1">
            <a:spLocks/>
          </p:cNvSpPr>
          <p:nvPr/>
        </p:nvSpPr>
        <p:spPr>
          <a:xfrm>
            <a:off x="128588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89218FF-BFFD-4B1D-84B7-1C7A890D7425}" type="slidenum">
              <a:rPr lang="en-US" smtClean="0">
                <a:solidFill>
                  <a:srgbClr val="3B5B70"/>
                </a:solidFill>
                <a:latin typeface="Arial"/>
              </a:rPr>
              <a:pPr algn="l"/>
              <a:t>3</a:t>
            </a:fld>
            <a:endParaRPr lang="en-US" dirty="0">
              <a:solidFill>
                <a:srgbClr val="3B5B70"/>
              </a:solidFill>
              <a:latin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0ED6C3-DBB3-17A1-0A97-6C916CDAEB5D}"/>
              </a:ext>
            </a:extLst>
          </p:cNvPr>
          <p:cNvSpPr txBox="1"/>
          <p:nvPr/>
        </p:nvSpPr>
        <p:spPr>
          <a:xfrm>
            <a:off x="4457697" y="4811720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Non-contributory</a:t>
            </a:r>
          </a:p>
        </p:txBody>
      </p:sp>
      <p:sp>
        <p:nvSpPr>
          <p:cNvPr id="19" name="Line 6">
            <a:extLst>
              <a:ext uri="{FF2B5EF4-FFF2-40B4-BE49-F238E27FC236}">
                <a16:creationId xmlns:a16="http://schemas.microsoft.com/office/drawing/2014/main" id="{B757B367-AFC4-A75A-6A67-8344B96CB995}"/>
              </a:ext>
            </a:extLst>
          </p:cNvPr>
          <p:cNvSpPr>
            <a:spLocks noChangeShapeType="1"/>
          </p:cNvSpPr>
          <p:nvPr/>
        </p:nvSpPr>
        <p:spPr bwMode="auto">
          <a:xfrm>
            <a:off x="676273" y="998536"/>
            <a:ext cx="3108960" cy="0"/>
          </a:xfrm>
          <a:prstGeom prst="line">
            <a:avLst/>
          </a:prstGeom>
          <a:noFill/>
          <a:ln w="38100" cmpd="dbl">
            <a:solidFill>
              <a:srgbClr val="C6203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B5B7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" name="Line 6">
            <a:extLst>
              <a:ext uri="{FF2B5EF4-FFF2-40B4-BE49-F238E27FC236}">
                <a16:creationId xmlns:a16="http://schemas.microsoft.com/office/drawing/2014/main" id="{A3F02702-3DF1-0D48-3CAF-DEED8BE304CC}"/>
              </a:ext>
            </a:extLst>
          </p:cNvPr>
          <p:cNvSpPr>
            <a:spLocks noChangeShapeType="1"/>
          </p:cNvSpPr>
          <p:nvPr/>
        </p:nvSpPr>
        <p:spPr bwMode="auto">
          <a:xfrm>
            <a:off x="690561" y="4727568"/>
            <a:ext cx="3108960" cy="0"/>
          </a:xfrm>
          <a:prstGeom prst="line">
            <a:avLst/>
          </a:prstGeom>
          <a:noFill/>
          <a:ln w="38100" cmpd="dbl">
            <a:solidFill>
              <a:srgbClr val="C6203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B5B7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" name="Line 6">
            <a:extLst>
              <a:ext uri="{FF2B5EF4-FFF2-40B4-BE49-F238E27FC236}">
                <a16:creationId xmlns:a16="http://schemas.microsoft.com/office/drawing/2014/main" id="{427B5FB9-1973-C760-5A60-53BEE09086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93450" y="992186"/>
            <a:ext cx="3108960" cy="0"/>
          </a:xfrm>
          <a:prstGeom prst="line">
            <a:avLst/>
          </a:prstGeom>
          <a:noFill/>
          <a:ln w="38100" cmpd="dbl">
            <a:solidFill>
              <a:srgbClr val="C6203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B5B7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2" name="Line 6">
            <a:extLst>
              <a:ext uri="{FF2B5EF4-FFF2-40B4-BE49-F238E27FC236}">
                <a16:creationId xmlns:a16="http://schemas.microsoft.com/office/drawing/2014/main" id="{3C21A396-B17B-159D-41FB-B6647A809ED5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7738" y="2854320"/>
            <a:ext cx="3108960" cy="0"/>
          </a:xfrm>
          <a:prstGeom prst="line">
            <a:avLst/>
          </a:prstGeom>
          <a:noFill/>
          <a:ln w="38100" cmpd="dbl">
            <a:solidFill>
              <a:srgbClr val="C6203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B5B7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" name="Line 6">
            <a:extLst>
              <a:ext uri="{FF2B5EF4-FFF2-40B4-BE49-F238E27FC236}">
                <a16:creationId xmlns:a16="http://schemas.microsoft.com/office/drawing/2014/main" id="{11505224-C1BE-185A-7F92-D00DB7D9501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93450" y="4721216"/>
            <a:ext cx="3108960" cy="0"/>
          </a:xfrm>
          <a:prstGeom prst="line">
            <a:avLst/>
          </a:prstGeom>
          <a:noFill/>
          <a:ln w="38100" cmpd="dbl">
            <a:solidFill>
              <a:srgbClr val="C6203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B5B7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" name="Line 6">
            <a:extLst>
              <a:ext uri="{FF2B5EF4-FFF2-40B4-BE49-F238E27FC236}">
                <a16:creationId xmlns:a16="http://schemas.microsoft.com/office/drawing/2014/main" id="{C8215972-611E-5033-06E9-F887497CAE65}"/>
              </a:ext>
            </a:extLst>
          </p:cNvPr>
          <p:cNvSpPr>
            <a:spLocks noChangeShapeType="1"/>
          </p:cNvSpPr>
          <p:nvPr/>
        </p:nvSpPr>
        <p:spPr bwMode="auto">
          <a:xfrm>
            <a:off x="8574907" y="992186"/>
            <a:ext cx="3108960" cy="0"/>
          </a:xfrm>
          <a:prstGeom prst="line">
            <a:avLst/>
          </a:prstGeom>
          <a:noFill/>
          <a:ln w="38100" cmpd="dbl">
            <a:solidFill>
              <a:srgbClr val="C6203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B5B7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850B107-8177-B2CF-0126-4629AD4ED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8928" y="93666"/>
            <a:ext cx="411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Birth Hx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70A6200-AC22-4285-D193-9D6E59CF9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5962" y="1077914"/>
            <a:ext cx="3581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Full term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 maternal infections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 relevant perinatal events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28C8C51E-ED9E-0668-80B4-40D33025FEEC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latin typeface="Arial"/>
              </a:rPr>
              <a:pPr>
                <a:defRPr/>
              </a:pPr>
              <a:t>3</a:t>
            </a:fld>
            <a:endParaRPr lang="en-US" dirty="0">
              <a:latin typeface="Arial"/>
            </a:endParaRPr>
          </a:p>
        </p:txBody>
      </p:sp>
      <p:pic>
        <p:nvPicPr>
          <p:cNvPr id="8" name="slide3.m4a">
            <a:hlinkClick r:id="" action="ppaction://media"/>
            <a:extLst>
              <a:ext uri="{FF2B5EF4-FFF2-40B4-BE49-F238E27FC236}">
                <a16:creationId xmlns:a16="http://schemas.microsoft.com/office/drawing/2014/main" id="{B7001B66-218F-5721-0887-D75358DC4D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29569" y="59483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84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5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6009D-351C-61A2-2817-1C791A92C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51">
            <a:extLst>
              <a:ext uri="{FF2B5EF4-FFF2-40B4-BE49-F238E27FC236}">
                <a16:creationId xmlns:a16="http://schemas.microsoft.com/office/drawing/2014/main" id="{05DF4E9E-E5B2-2610-D726-0C39A8D303E6}"/>
              </a:ext>
            </a:extLst>
          </p:cNvPr>
          <p:cNvSpPr txBox="1">
            <a:spLocks/>
          </p:cNvSpPr>
          <p:nvPr/>
        </p:nvSpPr>
        <p:spPr bwMode="auto">
          <a:xfrm>
            <a:off x="1981200" y="226813"/>
            <a:ext cx="82296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Ocular Vitals</a:t>
            </a:r>
          </a:p>
        </p:txBody>
      </p:sp>
      <p:graphicFrame>
        <p:nvGraphicFramePr>
          <p:cNvPr id="17" name="Group 104">
            <a:extLst>
              <a:ext uri="{FF2B5EF4-FFF2-40B4-BE49-F238E27FC236}">
                <a16:creationId xmlns:a16="http://schemas.microsoft.com/office/drawing/2014/main" id="{05A56211-75FD-3C72-C067-5FE660632C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177582"/>
              </p:ext>
            </p:extLst>
          </p:nvPr>
        </p:nvGraphicFramePr>
        <p:xfrm>
          <a:off x="1981200" y="1603597"/>
          <a:ext cx="8229600" cy="2001084"/>
        </p:xfrm>
        <a:graphic>
          <a:graphicData uri="http://schemas.openxmlformats.org/drawingml/2006/table">
            <a:tbl>
              <a:tblPr>
                <a:solidFill>
                  <a:srgbClr val="E7BAB8"/>
                </a:solidFill>
              </a:tblPr>
              <a:tblGrid>
                <a:gridCol w="28870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8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3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6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65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03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-65" charset="-128"/>
                        </a:rPr>
                        <a:t>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03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-65" charset="-128"/>
                        </a:rPr>
                        <a:t>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0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5B70"/>
                          </a:solidFill>
                          <a:effectLst/>
                          <a:latin typeface="Arial" charset="0"/>
                          <a:ea typeface="ＭＳ Ｐゴシック" pitchFamily="-65" charset="-128"/>
                        </a:rPr>
                        <a:t>Distance VA (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B5B70"/>
                          </a:solidFill>
                          <a:effectLst/>
                          <a:latin typeface="Arial" charset="0"/>
                          <a:ea typeface="ＭＳ Ｐゴシック" pitchFamily="-65" charset="-128"/>
                        </a:rPr>
                        <a:t>sc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5B70"/>
                          </a:solidFill>
                          <a:effectLst/>
                          <a:latin typeface="Arial" charset="0"/>
                          <a:ea typeface="ＭＳ Ｐゴシック" pitchFamily="-65" charset="-128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2000" dirty="0">
                          <a:solidFill>
                            <a:srgbClr val="3B5B70"/>
                          </a:solidFill>
                          <a:sym typeface="Helvetica"/>
                        </a:rPr>
                        <a:t>20/30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2000" dirty="0">
                          <a:solidFill>
                            <a:srgbClr val="3B5B70"/>
                          </a:solidFill>
                          <a:sym typeface="Helvetica"/>
                        </a:rPr>
                        <a:t>20/25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5B70"/>
                          </a:solidFill>
                          <a:effectLst/>
                          <a:latin typeface="Arial" charset="0"/>
                          <a:ea typeface="ＭＳ Ｐゴシック" pitchFamily="-65" charset="-128"/>
                        </a:rPr>
                        <a:t>IOP (palpation)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D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2000" dirty="0">
                          <a:solidFill>
                            <a:srgbClr val="3B5B70"/>
                          </a:solidFill>
                          <a:sym typeface="Helvetica"/>
                        </a:rPr>
                        <a:t>Soft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D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2000" dirty="0">
                          <a:solidFill>
                            <a:srgbClr val="3B5B70"/>
                          </a:solidFill>
                          <a:sym typeface="Helvetica"/>
                        </a:rPr>
                        <a:t>Soft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D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049891"/>
                  </a:ext>
                </a:extLst>
              </a:tr>
              <a:tr h="3923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5B70"/>
                          </a:solidFill>
                          <a:effectLst/>
                          <a:latin typeface="Arial" charset="0"/>
                          <a:ea typeface="ＭＳ Ｐゴシック" pitchFamily="-65" charset="-128"/>
                        </a:rPr>
                        <a:t>Pupils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5B70"/>
                          </a:solidFill>
                          <a:effectLst/>
                          <a:latin typeface="Arial" charset="0"/>
                          <a:ea typeface="ＭＳ Ｐゴシック" pitchFamily="-65" charset="-128"/>
                        </a:rPr>
                        <a:t>RR OU, no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B5B70"/>
                          </a:solidFill>
                          <a:effectLst/>
                          <a:latin typeface="Arial" charset="0"/>
                          <a:ea typeface="ＭＳ Ｐゴシック" pitchFamily="-65" charset="-128"/>
                        </a:rPr>
                        <a:t>rAPD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3B5B70"/>
                        </a:solidFill>
                        <a:effectLst/>
                        <a:latin typeface="Arial" charset="0"/>
                        <a:ea typeface="ＭＳ Ｐゴシック" pitchFamily="-65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65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7721482"/>
                  </a:ext>
                </a:extLst>
              </a:tr>
              <a:tr h="392306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5B70"/>
                          </a:solidFill>
                          <a:effectLst/>
                          <a:latin typeface="Arial" charset="0"/>
                          <a:ea typeface="ＭＳ Ｐゴシック" pitchFamily="-65" charset="-128"/>
                        </a:rPr>
                        <a:t>Ductions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DD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65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79224"/>
                  </a:ext>
                </a:extLst>
              </a:tr>
            </a:tbl>
          </a:graphicData>
        </a:graphic>
      </p:graphicFrame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7FF7344-46BC-0F1D-013D-1DF8B30F5C71}"/>
              </a:ext>
            </a:extLst>
          </p:cNvPr>
          <p:cNvCxnSpPr>
            <a:cxnSpLocks/>
          </p:cNvCxnSpPr>
          <p:nvPr/>
        </p:nvCxnSpPr>
        <p:spPr>
          <a:xfrm rot="5400000">
            <a:off x="3664473" y="4651988"/>
            <a:ext cx="1371600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308776A-C371-671A-5926-6421BDD2D588}"/>
              </a:ext>
            </a:extLst>
          </p:cNvPr>
          <p:cNvCxnSpPr/>
          <p:nvPr/>
        </p:nvCxnSpPr>
        <p:spPr>
          <a:xfrm>
            <a:off x="3147312" y="4622008"/>
            <a:ext cx="2286000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3833C57-A56B-FB8F-4251-025847E75F5D}"/>
              </a:ext>
            </a:extLst>
          </p:cNvPr>
          <p:cNvCxnSpPr>
            <a:cxnSpLocks/>
          </p:cNvCxnSpPr>
          <p:nvPr/>
        </p:nvCxnSpPr>
        <p:spPr>
          <a:xfrm flipV="1">
            <a:off x="3357175" y="3966188"/>
            <a:ext cx="1929983" cy="137160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7D5BD6-F553-7DD1-6A0D-8BEA0A10BEB4}"/>
              </a:ext>
            </a:extLst>
          </p:cNvPr>
          <p:cNvCxnSpPr>
            <a:cxnSpLocks/>
          </p:cNvCxnSpPr>
          <p:nvPr/>
        </p:nvCxnSpPr>
        <p:spPr>
          <a:xfrm>
            <a:off x="3443368" y="4067372"/>
            <a:ext cx="1813810" cy="1139252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229FEFB-6163-ABC4-1E28-6CED100D2D32}"/>
              </a:ext>
            </a:extLst>
          </p:cNvPr>
          <p:cNvCxnSpPr>
            <a:cxnSpLocks/>
          </p:cNvCxnSpPr>
          <p:nvPr/>
        </p:nvCxnSpPr>
        <p:spPr>
          <a:xfrm rot="5400000">
            <a:off x="7012900" y="4651988"/>
            <a:ext cx="1371600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EA1DB0A-7DCC-E3BE-A078-7F18118F7971}"/>
              </a:ext>
            </a:extLst>
          </p:cNvPr>
          <p:cNvCxnSpPr/>
          <p:nvPr/>
        </p:nvCxnSpPr>
        <p:spPr>
          <a:xfrm>
            <a:off x="6495739" y="4622008"/>
            <a:ext cx="2286000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CADA5DF-519B-7229-D11D-E61091A016B6}"/>
              </a:ext>
            </a:extLst>
          </p:cNvPr>
          <p:cNvCxnSpPr>
            <a:cxnSpLocks/>
          </p:cNvCxnSpPr>
          <p:nvPr/>
        </p:nvCxnSpPr>
        <p:spPr>
          <a:xfrm flipV="1">
            <a:off x="6705602" y="3966188"/>
            <a:ext cx="1929983" cy="137160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5496D19-7142-B7C4-93B6-1212141C2436}"/>
              </a:ext>
            </a:extLst>
          </p:cNvPr>
          <p:cNvCxnSpPr>
            <a:cxnSpLocks/>
          </p:cNvCxnSpPr>
          <p:nvPr/>
        </p:nvCxnSpPr>
        <p:spPr>
          <a:xfrm>
            <a:off x="6791795" y="4067372"/>
            <a:ext cx="1813810" cy="1139252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C0E25AF-2988-0894-0E34-4E5DAFDB7401}"/>
              </a:ext>
            </a:extLst>
          </p:cNvPr>
          <p:cNvSpPr txBox="1"/>
          <p:nvPr/>
        </p:nvSpPr>
        <p:spPr>
          <a:xfrm>
            <a:off x="8768934" y="3744446"/>
            <a:ext cx="67018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3B5B7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3B5B7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3B5B7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</a:rPr>
              <a:t>-0.5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3B5B7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3B5B7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3B5B70"/>
              </a:solidFill>
              <a:effectLst/>
              <a:uLnTx/>
              <a:uFillTx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9AFFA0-9724-1C08-2711-EA6CE31B0B13}"/>
              </a:ext>
            </a:extLst>
          </p:cNvPr>
          <p:cNvSpPr txBox="1"/>
          <p:nvPr/>
        </p:nvSpPr>
        <p:spPr>
          <a:xfrm>
            <a:off x="2506484" y="3737631"/>
            <a:ext cx="67018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3B5B7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3B5B7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3B5B7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</a:rPr>
              <a:t>-0.5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3B5B7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3B5B7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3B5B70"/>
              </a:solidFill>
              <a:effectLst/>
              <a:uLnTx/>
              <a:uFillTx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51BC90-3399-4447-9D01-F911B0C4F8F5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latin typeface="Arial"/>
              </a:rPr>
              <a:pPr>
                <a:defRPr/>
              </a:pPr>
              <a:t>4</a:t>
            </a:fld>
            <a:endParaRPr lang="en-US" dirty="0">
              <a:latin typeface="Arial"/>
            </a:endParaRPr>
          </a:p>
        </p:txBody>
      </p:sp>
      <p:pic>
        <p:nvPicPr>
          <p:cNvPr id="3" name="slide4.m4a">
            <a:hlinkClick r:id="" action="ppaction://media"/>
            <a:extLst>
              <a:ext uri="{FF2B5EF4-FFF2-40B4-BE49-F238E27FC236}">
                <a16:creationId xmlns:a16="http://schemas.microsoft.com/office/drawing/2014/main" id="{9F902248-E881-ACF8-E6B9-376FE846CF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22199" y="595120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52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CDADB-0548-FB38-FB3C-6D7B10E58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51">
            <a:extLst>
              <a:ext uri="{FF2B5EF4-FFF2-40B4-BE49-F238E27FC236}">
                <a16:creationId xmlns:a16="http://schemas.microsoft.com/office/drawing/2014/main" id="{30BDA5E7-E1F0-6DB6-3441-E72BF9785FC2}"/>
              </a:ext>
            </a:extLst>
          </p:cNvPr>
          <p:cNvSpPr txBox="1">
            <a:spLocks/>
          </p:cNvSpPr>
          <p:nvPr/>
        </p:nvSpPr>
        <p:spPr bwMode="auto">
          <a:xfrm>
            <a:off x="538162" y="132967"/>
            <a:ext cx="11115675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 dirty="0">
                <a:solidFill>
                  <a:srgbClr val="3B5B70"/>
                </a:solidFill>
                <a:latin typeface="Arial"/>
              </a:rPr>
              <a:t>Sensorimotor and Ancillary Exam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1882030-A04B-2758-36F2-D0A3A4945C5C}"/>
              </a:ext>
            </a:extLst>
          </p:cNvPr>
          <p:cNvCxnSpPr>
            <a:cxnSpLocks/>
          </p:cNvCxnSpPr>
          <p:nvPr/>
        </p:nvCxnSpPr>
        <p:spPr>
          <a:xfrm flipH="1">
            <a:off x="2126374" y="3214365"/>
            <a:ext cx="3374571" cy="0"/>
          </a:xfrm>
          <a:prstGeom prst="line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0776EF6-5021-0070-AC59-75FFEA72690F}"/>
              </a:ext>
            </a:extLst>
          </p:cNvPr>
          <p:cNvCxnSpPr>
            <a:cxnSpLocks/>
          </p:cNvCxnSpPr>
          <p:nvPr/>
        </p:nvCxnSpPr>
        <p:spPr>
          <a:xfrm flipH="1">
            <a:off x="2126374" y="4103035"/>
            <a:ext cx="3374571" cy="0"/>
          </a:xfrm>
          <a:prstGeom prst="line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0DA023B-13A5-89C2-D6C3-F83EAE85F3D6}"/>
              </a:ext>
            </a:extLst>
          </p:cNvPr>
          <p:cNvCxnSpPr>
            <a:cxnSpLocks/>
          </p:cNvCxnSpPr>
          <p:nvPr/>
        </p:nvCxnSpPr>
        <p:spPr>
          <a:xfrm flipV="1">
            <a:off x="4406436" y="2211600"/>
            <a:ext cx="0" cy="2788372"/>
          </a:xfrm>
          <a:prstGeom prst="line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39BF092-4AD7-6F5C-A218-352C0A73F6B5}"/>
              </a:ext>
            </a:extLst>
          </p:cNvPr>
          <p:cNvCxnSpPr>
            <a:cxnSpLocks/>
          </p:cNvCxnSpPr>
          <p:nvPr/>
        </p:nvCxnSpPr>
        <p:spPr>
          <a:xfrm flipV="1">
            <a:off x="3205049" y="2211600"/>
            <a:ext cx="0" cy="2788372"/>
          </a:xfrm>
          <a:prstGeom prst="line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A314F31-14C2-E210-D15D-8B1C4D689C16}"/>
              </a:ext>
            </a:extLst>
          </p:cNvPr>
          <p:cNvSpPr txBox="1"/>
          <p:nvPr/>
        </p:nvSpPr>
        <p:spPr>
          <a:xfrm>
            <a:off x="3221380" y="3471757"/>
            <a:ext cx="1152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E(T) 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37BC7A-63C9-E8AE-6F02-2AA623E1E1CB}"/>
              </a:ext>
            </a:extLst>
          </p:cNvPr>
          <p:cNvSpPr txBox="1"/>
          <p:nvPr/>
        </p:nvSpPr>
        <p:spPr>
          <a:xfrm>
            <a:off x="647896" y="1241307"/>
            <a:ext cx="42007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Alternate Prism Cover Test </a:t>
            </a:r>
            <a:r>
              <a:rPr lang="en-US" dirty="0" err="1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Nsc</a:t>
            </a:r>
            <a:r>
              <a:rPr lang="en-US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E(T)’ 4</a:t>
            </a:r>
          </a:p>
          <a:p>
            <a:endParaRPr lang="en-US" dirty="0">
              <a:solidFill>
                <a:srgbClr val="3B5B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Alternate Prism Cover Test </a:t>
            </a:r>
            <a:r>
              <a:rPr lang="en-US" dirty="0" err="1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Dsc</a:t>
            </a:r>
            <a:r>
              <a:rPr lang="en-US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852E2D-031A-455A-D390-340B87D48214}"/>
              </a:ext>
            </a:extLst>
          </p:cNvPr>
          <p:cNvSpPr txBox="1"/>
          <p:nvPr/>
        </p:nvSpPr>
        <p:spPr>
          <a:xfrm>
            <a:off x="5954076" y="2298453"/>
            <a:ext cx="49322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Abnormal Head Posture: </a:t>
            </a:r>
            <a:r>
              <a:rPr lang="en-US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None</a:t>
            </a:r>
          </a:p>
          <a:p>
            <a:endParaRPr lang="en-US" b="1" dirty="0">
              <a:solidFill>
                <a:srgbClr val="3B5B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Nystagmus: </a:t>
            </a:r>
            <a:r>
              <a:rPr lang="en-US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None</a:t>
            </a:r>
          </a:p>
          <a:p>
            <a:endParaRPr lang="en-US" dirty="0">
              <a:solidFill>
                <a:srgbClr val="3B5B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Stereo: </a:t>
            </a:r>
            <a:r>
              <a:rPr lang="en-US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Fly +, 2/3 animals, unable circles</a:t>
            </a:r>
          </a:p>
          <a:p>
            <a:endParaRPr lang="en-US" dirty="0">
              <a:solidFill>
                <a:srgbClr val="3B5B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Ishihara Color Plates: </a:t>
            </a:r>
            <a:r>
              <a:rPr lang="en-US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15/16 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C962B8-782E-3218-DA39-BC6B1FFCE592}"/>
              </a:ext>
            </a:extLst>
          </p:cNvPr>
          <p:cNvSpPr txBox="1"/>
          <p:nvPr/>
        </p:nvSpPr>
        <p:spPr>
          <a:xfrm>
            <a:off x="4438599" y="3469901"/>
            <a:ext cx="1152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E(T) 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AB1646-0D74-F572-81F5-032B7DAAE586}"/>
              </a:ext>
            </a:extLst>
          </p:cNvPr>
          <p:cNvSpPr txBox="1"/>
          <p:nvPr/>
        </p:nvSpPr>
        <p:spPr>
          <a:xfrm>
            <a:off x="3221380" y="4364982"/>
            <a:ext cx="1152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E(T) 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6BEAB8-F723-DC40-DE28-95208AE3B428}"/>
              </a:ext>
            </a:extLst>
          </p:cNvPr>
          <p:cNvSpPr txBox="1"/>
          <p:nvPr/>
        </p:nvSpPr>
        <p:spPr>
          <a:xfrm>
            <a:off x="3205049" y="2528317"/>
            <a:ext cx="1152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E(T)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89046B-26A0-25A1-EADD-2E72FDA10C91}"/>
              </a:ext>
            </a:extLst>
          </p:cNvPr>
          <p:cNvSpPr txBox="1"/>
          <p:nvPr/>
        </p:nvSpPr>
        <p:spPr>
          <a:xfrm>
            <a:off x="2062195" y="3478168"/>
            <a:ext cx="1152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E(T) 6</a:t>
            </a: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6A465B69-C178-0DB7-60B2-44D25363D46E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latin typeface="Arial"/>
              </a:rPr>
              <a:pPr>
                <a:defRPr/>
              </a:pPr>
              <a:t>5</a:t>
            </a:fld>
            <a:endParaRPr lang="en-US" dirty="0">
              <a:latin typeface="Arial"/>
            </a:endParaRPr>
          </a:p>
        </p:txBody>
      </p:sp>
      <p:pic>
        <p:nvPicPr>
          <p:cNvPr id="15" name="slide5.m4a">
            <a:hlinkClick r:id="" action="ppaction://media"/>
            <a:extLst>
              <a:ext uri="{FF2B5EF4-FFF2-40B4-BE49-F238E27FC236}">
                <a16:creationId xmlns:a16="http://schemas.microsoft.com/office/drawing/2014/main" id="{6D16099D-773C-B9C0-CBBB-ACFD310177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27875" y="595509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8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8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E9036-3348-10F7-A54A-1FB67EF0D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51">
            <a:extLst>
              <a:ext uri="{FF2B5EF4-FFF2-40B4-BE49-F238E27FC236}">
                <a16:creationId xmlns:a16="http://schemas.microsoft.com/office/drawing/2014/main" id="{3D9E3914-4D32-74C5-FE69-28EC6D477B97}"/>
              </a:ext>
            </a:extLst>
          </p:cNvPr>
          <p:cNvSpPr txBox="1">
            <a:spLocks/>
          </p:cNvSpPr>
          <p:nvPr/>
        </p:nvSpPr>
        <p:spPr bwMode="auto">
          <a:xfrm>
            <a:off x="538162" y="157162"/>
            <a:ext cx="11115675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 dirty="0">
                <a:solidFill>
                  <a:srgbClr val="3B5B70"/>
                </a:solidFill>
                <a:latin typeface="Arial"/>
              </a:rPr>
              <a:t>Summary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5739B337-45CB-0F21-39B6-85592CD6E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841" y="1538500"/>
            <a:ext cx="10208316" cy="353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7-year-old girl with history of obesity</a:t>
            </a:r>
          </a:p>
          <a:p>
            <a:r>
              <a:rPr lang="en-US" dirty="0">
                <a:solidFill>
                  <a:srgbClr val="3B5B70"/>
                </a:solidFill>
                <a:latin typeface="Arial"/>
              </a:rPr>
              <a:t>Headache with vomiting, binocular diplopia</a:t>
            </a:r>
          </a:p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Bilateral </a:t>
            </a:r>
            <a:r>
              <a:rPr lang="en-US" dirty="0">
                <a:solidFill>
                  <a:srgbClr val="3B5B70"/>
                </a:solidFill>
                <a:latin typeface="Arial"/>
              </a:rPr>
              <a:t>abduction deficit with intermittent esotropia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3B5B70"/>
              </a:solidFill>
              <a:effectLst/>
              <a:uLnTx/>
              <a:uFillTx/>
              <a:latin typeface="Arial"/>
              <a:ea typeface="ＭＳ Ｐゴシック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00ABB0-36C9-880A-7771-7E029590A218}"/>
              </a:ext>
            </a:extLst>
          </p:cNvPr>
          <p:cNvSpPr/>
          <p:nvPr/>
        </p:nvSpPr>
        <p:spPr>
          <a:xfrm>
            <a:off x="4985094" y="4639312"/>
            <a:ext cx="4257675" cy="1345775"/>
          </a:xfrm>
          <a:prstGeom prst="rect">
            <a:avLst/>
          </a:prstGeom>
          <a:ln>
            <a:solidFill>
              <a:srgbClr val="3B5B7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What is essential to check during the remainder of the neuro-ophthalmic evaluation?</a:t>
            </a:r>
          </a:p>
        </p:txBody>
      </p:sp>
      <p:cxnSp>
        <p:nvCxnSpPr>
          <p:cNvPr id="22" name="Curved Connector 21">
            <a:extLst>
              <a:ext uri="{FF2B5EF4-FFF2-40B4-BE49-F238E27FC236}">
                <a16:creationId xmlns:a16="http://schemas.microsoft.com/office/drawing/2014/main" id="{C989EFFA-0895-3450-212D-6C51AC7024AE}"/>
              </a:ext>
            </a:extLst>
          </p:cNvPr>
          <p:cNvCxnSpPr>
            <a:cxnSpLocks/>
            <a:stCxn id="14" idx="1"/>
          </p:cNvCxnSpPr>
          <p:nvPr/>
        </p:nvCxnSpPr>
        <p:spPr>
          <a:xfrm rot="10800000" flipH="1" flipV="1">
            <a:off x="991840" y="3306181"/>
            <a:ext cx="3651597" cy="2006017"/>
          </a:xfrm>
          <a:prstGeom prst="curvedConnector3">
            <a:avLst>
              <a:gd name="adj1" fmla="val -6260"/>
            </a:avLst>
          </a:prstGeom>
          <a:ln w="19050">
            <a:solidFill>
              <a:srgbClr val="3B5B7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D17B1BF5-34C5-6660-B5F1-F0268DE587D7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latin typeface="Arial"/>
              </a:rPr>
              <a:pPr>
                <a:defRPr/>
              </a:pPr>
              <a:t>6</a:t>
            </a:fld>
            <a:endParaRPr lang="en-US" dirty="0">
              <a:latin typeface="Arial"/>
            </a:endParaRPr>
          </a:p>
        </p:txBody>
      </p:sp>
      <p:pic>
        <p:nvPicPr>
          <p:cNvPr id="5" name="slide6.m4a">
            <a:hlinkClick r:id="" action="ppaction://media"/>
            <a:extLst>
              <a:ext uri="{FF2B5EF4-FFF2-40B4-BE49-F238E27FC236}">
                <a16:creationId xmlns:a16="http://schemas.microsoft.com/office/drawing/2014/main" id="{7F347B44-338D-446F-2E95-E04C840A44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15612" y="594428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88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0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F9A2A-D165-0063-C673-E65F3D299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51">
            <a:extLst>
              <a:ext uri="{FF2B5EF4-FFF2-40B4-BE49-F238E27FC236}">
                <a16:creationId xmlns:a16="http://schemas.microsoft.com/office/drawing/2014/main" id="{B1FB3712-76AC-EFEC-0BF5-D222AA195523}"/>
              </a:ext>
            </a:extLst>
          </p:cNvPr>
          <p:cNvSpPr txBox="1">
            <a:spLocks/>
          </p:cNvSpPr>
          <p:nvPr/>
        </p:nvSpPr>
        <p:spPr bwMode="auto">
          <a:xfrm>
            <a:off x="1981200" y="436464"/>
            <a:ext cx="82296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 dirty="0">
                <a:solidFill>
                  <a:srgbClr val="3B5B70"/>
                </a:solidFill>
                <a:latin typeface="Arial"/>
              </a:rPr>
              <a:t>Slit Lamp Exam</a:t>
            </a: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83002D45-5603-59FB-3068-BC9C0D3BFB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4142857"/>
              </p:ext>
            </p:extLst>
          </p:nvPr>
        </p:nvGraphicFramePr>
        <p:xfrm>
          <a:off x="1981200" y="1579465"/>
          <a:ext cx="8229600" cy="3519136"/>
        </p:xfrm>
        <a:graphic>
          <a:graphicData uri="http://schemas.openxmlformats.org/drawingml/2006/table">
            <a:tbl>
              <a:tblPr firstRow="1" bandRow="1"/>
              <a:tblGrid>
                <a:gridCol w="2743200">
                  <a:extLst>
                    <a:ext uri="{9D8B030D-6E8A-4147-A177-3AD203B41FA5}">
                      <a16:colId xmlns:a16="http://schemas.microsoft.com/office/drawing/2014/main" val="4058534736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7543329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3909062"/>
                    </a:ext>
                  </a:extLst>
                </a:gridCol>
              </a:tblGrid>
              <a:tr h="3768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203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OD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203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OS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20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379935"/>
                  </a:ext>
                </a:extLst>
              </a:tr>
              <a:tr h="3768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Orbits/Adnexa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Within normal limits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Within normal limits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530426"/>
                  </a:ext>
                </a:extLst>
              </a:tr>
              <a:tr h="3768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Lids/Lashes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Within normal limits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Within normal limits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439599"/>
                  </a:ext>
                </a:extLst>
              </a:tr>
              <a:tr h="4775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Conjunctiva/Sclera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White and quiet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White and quiet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193514"/>
                  </a:ext>
                </a:extLst>
              </a:tr>
              <a:tr h="3768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Cornea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Clear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Clear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4100572"/>
                  </a:ext>
                </a:extLst>
              </a:tr>
              <a:tr h="3768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Anterior Chamber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Deep and quiet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Deep and quiet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052625"/>
                  </a:ext>
                </a:extLst>
              </a:tr>
              <a:tr h="4035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Iris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Flat, round pupil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Flat, round pupil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365119"/>
                  </a:ext>
                </a:extLst>
              </a:tr>
              <a:tr h="3768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Lens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Clear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Clear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291059"/>
                  </a:ext>
                </a:extLst>
              </a:tr>
              <a:tr h="3768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Anterior Vitreous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Quiet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rgbClr val="3B5B70"/>
                          </a:solidFill>
                        </a:rPr>
                        <a:t>Quiet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640950"/>
                  </a:ext>
                </a:extLst>
              </a:tr>
            </a:tbl>
          </a:graphicData>
        </a:graphic>
      </p:graphicFrame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D9C4141E-C2A1-ED1A-A405-53E08890C389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latin typeface="Arial"/>
              </a:rPr>
              <a:pPr>
                <a:defRPr/>
              </a:pPr>
              <a:t>7</a:t>
            </a:fld>
            <a:endParaRPr lang="en-US" dirty="0">
              <a:latin typeface="Arial"/>
            </a:endParaRPr>
          </a:p>
        </p:txBody>
      </p:sp>
      <p:pic>
        <p:nvPicPr>
          <p:cNvPr id="5" name="slide7.m4a">
            <a:hlinkClick r:id="" action="ppaction://media"/>
            <a:extLst>
              <a:ext uri="{FF2B5EF4-FFF2-40B4-BE49-F238E27FC236}">
                <a16:creationId xmlns:a16="http://schemas.microsoft.com/office/drawing/2014/main" id="{3B1AEA23-71A4-2DCD-818E-7D24F4A8E7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13744" y="59286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95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BAF5F-5D38-94C3-9B49-67F056B2A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51">
            <a:extLst>
              <a:ext uri="{FF2B5EF4-FFF2-40B4-BE49-F238E27FC236}">
                <a16:creationId xmlns:a16="http://schemas.microsoft.com/office/drawing/2014/main" id="{6BDE8389-19A0-E2C4-2102-A3F4E6B54EEB}"/>
              </a:ext>
            </a:extLst>
          </p:cNvPr>
          <p:cNvSpPr txBox="1">
            <a:spLocks/>
          </p:cNvSpPr>
          <p:nvPr/>
        </p:nvSpPr>
        <p:spPr bwMode="auto">
          <a:xfrm>
            <a:off x="1981200" y="0"/>
            <a:ext cx="82296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39EC11-C686-A771-4405-9B999CDF62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51" b="96667" l="863" r="95683">
                        <a14:foregroundMark x1="7266" y1="25217" x2="7266" y2="25217"/>
                        <a14:foregroundMark x1="15755" y1="27101" x2="20072" y2="31884"/>
                        <a14:foregroundMark x1="16547" y1="19348" x2="17410" y2="21667"/>
                        <a14:foregroundMark x1="28777" y1="9348" x2="28561" y2="14565"/>
                        <a14:foregroundMark x1="29353" y1="6232" x2="53453" y2="9420"/>
                        <a14:foregroundMark x1="53453" y1="9420" x2="71439" y2="17681"/>
                        <a14:foregroundMark x1="71439" y1="17681" x2="72590" y2="36884"/>
                        <a14:foregroundMark x1="38058" y1="3768" x2="49424" y2="3986"/>
                        <a14:foregroundMark x1="49424" y1="3986" x2="65755" y2="3551"/>
                        <a14:foregroundMark x1="65755" y1="3551" x2="72878" y2="7899"/>
                        <a14:foregroundMark x1="72878" y1="7899" x2="85468" y2="32101"/>
                        <a14:foregroundMark x1="85468" y1="32101" x2="85468" y2="32101"/>
                        <a14:foregroundMark x1="91655" y1="28116" x2="89784" y2="59275"/>
                        <a14:foregroundMark x1="89784" y1="59275" x2="76115" y2="76884"/>
                        <a14:foregroundMark x1="76115" y1="76884" x2="57122" y2="83986"/>
                        <a14:foregroundMark x1="65612" y1="77899" x2="63741" y2="76667"/>
                        <a14:foregroundMark x1="11151" y1="26884" x2="6115" y2="44855"/>
                        <a14:foregroundMark x1="6115" y1="44855" x2="7050" y2="60290"/>
                        <a14:foregroundMark x1="7050" y1="60290" x2="12446" y2="73333"/>
                        <a14:foregroundMark x1="3525" y1="61014" x2="3525" y2="40435"/>
                        <a14:foregroundMark x1="35827" y1="89565" x2="54892" y2="92609"/>
                        <a14:foregroundMark x1="54892" y1="92609" x2="60000" y2="90435"/>
                        <a14:foregroundMark x1="42230" y1="96014" x2="49496" y2="96739"/>
                        <a14:foregroundMark x1="49496" y1="96739" x2="49640" y2="96667"/>
                        <a14:foregroundMark x1="95540" y1="42899" x2="95755" y2="48986"/>
                        <a14:foregroundMark x1="1223" y1="45870" x2="863" y2="49565"/>
                      </a14:backgroundRemoval>
                    </a14:imgEffect>
                  </a14:imgLayer>
                </a14:imgProps>
              </a:ext>
            </a:extLst>
          </a:blip>
          <a:srcRect l="2208" r="2707" b="2093"/>
          <a:stretch>
            <a:fillRect/>
          </a:stretch>
        </p:blipFill>
        <p:spPr>
          <a:xfrm>
            <a:off x="6548437" y="854886"/>
            <a:ext cx="4684361" cy="4788678"/>
          </a:xfrm>
          <a:prstGeom prst="ellipse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86BC31-6A56-B0F7-225E-3B0EB9E0169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09" b="96232" l="2878" r="97194">
                        <a14:foregroundMark x1="15540" y1="38551" x2="20072" y2="27899"/>
                        <a14:foregroundMark x1="21942" y1="22681" x2="53741" y2="10435"/>
                        <a14:foregroundMark x1="10576" y1="51884" x2="10360" y2="29783"/>
                        <a14:foregroundMark x1="10360" y1="29783" x2="12014" y2="22029"/>
                        <a14:foregroundMark x1="12014" y1="22029" x2="12374" y2="21667"/>
                        <a14:foregroundMark x1="6187" y1="57464" x2="4820" y2="41449"/>
                        <a14:foregroundMark x1="4820" y1="41449" x2="4317" y2="40000"/>
                        <a14:foregroundMark x1="3094" y1="55000" x2="2878" y2="48986"/>
                        <a14:foregroundMark x1="14245" y1="21449" x2="33453" y2="6449"/>
                        <a14:foregroundMark x1="33453" y1="6449" x2="52086" y2="4783"/>
                        <a14:foregroundMark x1="52086" y1="4783" x2="61007" y2="4855"/>
                        <a14:foregroundMark x1="61007" y1="4855" x2="64964" y2="8333"/>
                        <a14:foregroundMark x1="40719" y1="2681" x2="44676" y2="2681"/>
                        <a14:foregroundMark x1="87050" y1="27319" x2="90000" y2="36014"/>
                        <a14:foregroundMark x1="92662" y1="36449" x2="94748" y2="46884"/>
                        <a14:foregroundMark x1="10144" y1="61232" x2="28777" y2="78768"/>
                        <a14:foregroundMark x1="14245" y1="72536" x2="27698" y2="82899"/>
                        <a14:foregroundMark x1="27698" y1="82899" x2="45396" y2="88116"/>
                        <a14:foregroundMark x1="45396" y1="88116" x2="47986" y2="88333"/>
                        <a14:foregroundMark x1="33309" y1="90870" x2="42662" y2="92029"/>
                        <a14:foregroundMark x1="42662" y1="92029" x2="58129" y2="90942"/>
                        <a14:foregroundMark x1="58129" y1="90942" x2="58129" y2="90870"/>
                        <a14:foregroundMark x1="10360" y1="76232" x2="15899" y2="82971"/>
                        <a14:foregroundMark x1="15899" y1="82971" x2="16115" y2="83116"/>
                        <a14:foregroundMark x1="50288" y1="96014" x2="58129" y2="96232"/>
                        <a14:foregroundMark x1="97410" y1="43333" x2="97194" y2="51884"/>
                        <a14:foregroundMark x1="97194" y1="51884" x2="97194" y2="51884"/>
                      </a14:backgroundRemoval>
                    </a14:imgEffect>
                  </a14:imgLayer>
                </a14:imgProps>
              </a:ext>
            </a:extLst>
          </a:blip>
          <a:srcRect l="3191" r="1724" b="2093"/>
          <a:stretch>
            <a:fillRect/>
          </a:stretch>
        </p:blipFill>
        <p:spPr>
          <a:xfrm>
            <a:off x="959202" y="854886"/>
            <a:ext cx="4684361" cy="4788678"/>
          </a:xfrm>
          <a:prstGeom prst="ellipse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72FE71F9-0609-83D3-EFA3-D6FF76220B62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latin typeface="Arial"/>
              </a:rPr>
              <a:pPr>
                <a:defRPr/>
              </a:pPr>
              <a:t>8</a:t>
            </a:fld>
            <a:endParaRPr lang="en-US" dirty="0">
              <a:latin typeface="Arial"/>
            </a:endParaRPr>
          </a:p>
        </p:txBody>
      </p:sp>
      <p:pic>
        <p:nvPicPr>
          <p:cNvPr id="6" name="slide8.m4a">
            <a:hlinkClick r:id="" action="ppaction://media"/>
            <a:extLst>
              <a:ext uri="{FF2B5EF4-FFF2-40B4-BE49-F238E27FC236}">
                <a16:creationId xmlns:a16="http://schemas.microsoft.com/office/drawing/2014/main" id="{9AFF7793-B977-B86B-F660-E09ADAECC3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11311" y="59442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3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8B38D-3F3A-5D3D-56BE-E62F28EA1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51">
            <a:extLst>
              <a:ext uri="{FF2B5EF4-FFF2-40B4-BE49-F238E27FC236}">
                <a16:creationId xmlns:a16="http://schemas.microsoft.com/office/drawing/2014/main" id="{62592610-AAD6-963E-87AA-CA3CD1F01021}"/>
              </a:ext>
            </a:extLst>
          </p:cNvPr>
          <p:cNvSpPr txBox="1">
            <a:spLocks/>
          </p:cNvSpPr>
          <p:nvPr/>
        </p:nvSpPr>
        <p:spPr bwMode="auto">
          <a:xfrm>
            <a:off x="1981200" y="0"/>
            <a:ext cx="82296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52081B-668A-C20B-4995-CCADCB5A0A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0864" y="1143001"/>
            <a:ext cx="2870825" cy="39576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6D1574-DD54-B862-1E12-0BF00BF1E3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787" y="1143001"/>
            <a:ext cx="3426875" cy="39576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4ECCEA-F39B-168E-E2E7-C5E63FE3B257}"/>
              </a:ext>
            </a:extLst>
          </p:cNvPr>
          <p:cNvSpPr txBox="1"/>
          <p:nvPr/>
        </p:nvSpPr>
        <p:spPr>
          <a:xfrm>
            <a:off x="1771650" y="5157785"/>
            <a:ext cx="4514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                                       OS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0C18A9-A799-B5DB-0EED-EF888CECBE36}"/>
              </a:ext>
            </a:extLst>
          </p:cNvPr>
          <p:cNvSpPr/>
          <p:nvPr/>
        </p:nvSpPr>
        <p:spPr>
          <a:xfrm>
            <a:off x="7575551" y="2448931"/>
            <a:ext cx="4257675" cy="1594432"/>
          </a:xfrm>
          <a:prstGeom prst="rect">
            <a:avLst/>
          </a:prstGeom>
          <a:ln>
            <a:solidFill>
              <a:srgbClr val="3B5B7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What are the key features of the optic nerves and what category of papilledema is this?</a:t>
            </a: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F5D6F981-8AFD-3119-828E-49910B1D5407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latin typeface="Arial"/>
              </a:rPr>
              <a:pPr>
                <a:defRPr/>
              </a:pPr>
              <a:t>9</a:t>
            </a:fld>
            <a:endParaRPr lang="en-US" dirty="0">
              <a:latin typeface="Arial"/>
            </a:endParaRPr>
          </a:p>
        </p:txBody>
      </p:sp>
      <p:pic>
        <p:nvPicPr>
          <p:cNvPr id="4" name="slide9.m4a">
            <a:hlinkClick r:id="" action="ppaction://media"/>
            <a:extLst>
              <a:ext uri="{FF2B5EF4-FFF2-40B4-BE49-F238E27FC236}">
                <a16:creationId xmlns:a16="http://schemas.microsoft.com/office/drawing/2014/main" id="{2DE57DB5-D4A7-CF6F-E791-009EB15213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97414" y="59442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5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A182D-A240-2814-0245-A57050436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51">
            <a:extLst>
              <a:ext uri="{FF2B5EF4-FFF2-40B4-BE49-F238E27FC236}">
                <a16:creationId xmlns:a16="http://schemas.microsoft.com/office/drawing/2014/main" id="{44DA911B-7FDB-D5D5-7E10-B2DD6614B412}"/>
              </a:ext>
            </a:extLst>
          </p:cNvPr>
          <p:cNvSpPr txBox="1">
            <a:spLocks/>
          </p:cNvSpPr>
          <p:nvPr/>
        </p:nvSpPr>
        <p:spPr bwMode="auto">
          <a:xfrm>
            <a:off x="538162" y="157162"/>
            <a:ext cx="11115675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 dirty="0">
                <a:solidFill>
                  <a:srgbClr val="3B5B70"/>
                </a:solidFill>
                <a:latin typeface="Arial"/>
              </a:rPr>
              <a:t>Next Steps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0C6C898B-7F49-461F-420B-8CFBC0438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841" y="1538500"/>
            <a:ext cx="10208316" cy="353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Concern for papilledema</a:t>
            </a:r>
          </a:p>
          <a:p>
            <a:pPr marL="0" indent="0">
              <a:buNone/>
            </a:pPr>
            <a:endParaRPr lang="en-US" dirty="0">
              <a:solidFill>
                <a:srgbClr val="3B5B70"/>
              </a:solidFill>
              <a:latin typeface="Arial"/>
            </a:endParaRPr>
          </a:p>
          <a:p>
            <a:pPr marL="0" indent="0" algn="ctr">
              <a:buNone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What would you like to do next?</a:t>
            </a: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B62621EF-3CBE-7A27-EDD4-DD9CF07C3C0C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latin typeface="Arial"/>
              </a:rPr>
              <a:pPr>
                <a:defRPr/>
              </a:pPr>
              <a:t>10</a:t>
            </a:fld>
            <a:endParaRPr lang="en-US" dirty="0">
              <a:latin typeface="Arial"/>
            </a:endParaRPr>
          </a:p>
        </p:txBody>
      </p:sp>
      <p:pic>
        <p:nvPicPr>
          <p:cNvPr id="4" name="slide10.m4a">
            <a:hlinkClick r:id="" action="ppaction://media"/>
            <a:extLst>
              <a:ext uri="{FF2B5EF4-FFF2-40B4-BE49-F238E27FC236}">
                <a16:creationId xmlns:a16="http://schemas.microsoft.com/office/drawing/2014/main" id="{F93A7F4C-CEDD-E852-C71C-9DFE2F3D1B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97412" y="594428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40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A4BAA-8046-24AC-405A-79641AC42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51">
            <a:extLst>
              <a:ext uri="{FF2B5EF4-FFF2-40B4-BE49-F238E27FC236}">
                <a16:creationId xmlns:a16="http://schemas.microsoft.com/office/drawing/2014/main" id="{9C1A244D-C18A-2160-F7C3-E8B8554E6EA2}"/>
              </a:ext>
            </a:extLst>
          </p:cNvPr>
          <p:cNvSpPr txBox="1">
            <a:spLocks/>
          </p:cNvSpPr>
          <p:nvPr/>
        </p:nvSpPr>
        <p:spPr bwMode="auto">
          <a:xfrm>
            <a:off x="1981200" y="-71439"/>
            <a:ext cx="82296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 dirty="0">
                <a:solidFill>
                  <a:srgbClr val="3B5B70"/>
                </a:solidFill>
                <a:latin typeface="Arial"/>
              </a:rPr>
              <a:t>MRI Brain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5A696D-37D4-EA96-FFBA-06A05E6C00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0234" y="869032"/>
            <a:ext cx="4971532" cy="5119936"/>
          </a:xfrm>
          <a:prstGeom prst="rect">
            <a:avLst/>
          </a:prstGeom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D76D0F3C-E9EC-4B53-EE8E-8B7D4930164F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latin typeface="Arial"/>
              </a:rPr>
              <a:pPr>
                <a:defRPr/>
              </a:pPr>
              <a:t>11</a:t>
            </a:fld>
            <a:endParaRPr lang="en-US" dirty="0">
              <a:latin typeface="Arial"/>
            </a:endParaRPr>
          </a:p>
        </p:txBody>
      </p:sp>
      <p:pic>
        <p:nvPicPr>
          <p:cNvPr id="2" name="slide11.m4a">
            <a:hlinkClick r:id="" action="ppaction://media"/>
            <a:extLst>
              <a:ext uri="{FF2B5EF4-FFF2-40B4-BE49-F238E27FC236}">
                <a16:creationId xmlns:a16="http://schemas.microsoft.com/office/drawing/2014/main" id="{37B9C471-FC31-1B35-3F87-3B96EC0764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95408" y="598896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65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3705D-0445-A369-411F-DD6536C60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51">
            <a:extLst>
              <a:ext uri="{FF2B5EF4-FFF2-40B4-BE49-F238E27FC236}">
                <a16:creationId xmlns:a16="http://schemas.microsoft.com/office/drawing/2014/main" id="{13E332F0-046B-1F66-13D1-21F26F97222D}"/>
              </a:ext>
            </a:extLst>
          </p:cNvPr>
          <p:cNvSpPr txBox="1">
            <a:spLocks/>
          </p:cNvSpPr>
          <p:nvPr/>
        </p:nvSpPr>
        <p:spPr bwMode="auto">
          <a:xfrm>
            <a:off x="1981200" y="-71439"/>
            <a:ext cx="82296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 dirty="0">
                <a:solidFill>
                  <a:srgbClr val="3B5B70"/>
                </a:solidFill>
                <a:latin typeface="Arial"/>
              </a:rPr>
              <a:t>MRV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BAA385-AEA0-2476-F53E-FD635F5801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3466" y="850860"/>
            <a:ext cx="4465068" cy="5156279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68F95A7-387A-7DA7-50BB-BC66BBBB96D8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latin typeface="Arial"/>
              </a:rPr>
              <a:pPr>
                <a:defRPr/>
              </a:pPr>
              <a:t>12</a:t>
            </a:fld>
            <a:endParaRPr lang="en-US" dirty="0">
              <a:latin typeface="Arial"/>
            </a:endParaRPr>
          </a:p>
        </p:txBody>
      </p:sp>
      <p:pic>
        <p:nvPicPr>
          <p:cNvPr id="5" name="slide12.m4a">
            <a:hlinkClick r:id="" action="ppaction://media"/>
            <a:extLst>
              <a:ext uri="{FF2B5EF4-FFF2-40B4-BE49-F238E27FC236}">
                <a16:creationId xmlns:a16="http://schemas.microsoft.com/office/drawing/2014/main" id="{B47498A2-420A-6965-DEC0-53233E481B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97416" y="5990810"/>
            <a:ext cx="812800" cy="81280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3B684A7-6585-EDC3-E14B-31CC0DDA7A71}"/>
              </a:ext>
            </a:extLst>
          </p:cNvPr>
          <p:cNvCxnSpPr>
            <a:cxnSpLocks/>
          </p:cNvCxnSpPr>
          <p:nvPr/>
        </p:nvCxnSpPr>
        <p:spPr>
          <a:xfrm>
            <a:off x="5087389" y="3075709"/>
            <a:ext cx="116378" cy="574439"/>
          </a:xfrm>
          <a:prstGeom prst="straightConnector1">
            <a:avLst/>
          </a:prstGeom>
          <a:ln w="38100">
            <a:solidFill>
              <a:srgbClr val="89FF8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1704D4D-8A9C-AF8F-F279-702B6A2AE960}"/>
              </a:ext>
            </a:extLst>
          </p:cNvPr>
          <p:cNvCxnSpPr>
            <a:cxnSpLocks/>
          </p:cNvCxnSpPr>
          <p:nvPr/>
        </p:nvCxnSpPr>
        <p:spPr>
          <a:xfrm flipH="1">
            <a:off x="6641459" y="3329678"/>
            <a:ext cx="66502" cy="574439"/>
          </a:xfrm>
          <a:prstGeom prst="straightConnector1">
            <a:avLst/>
          </a:prstGeom>
          <a:ln w="38100">
            <a:solidFill>
              <a:srgbClr val="89FF8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543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7C992-5830-052A-5A93-2681B1EC3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51">
            <a:extLst>
              <a:ext uri="{FF2B5EF4-FFF2-40B4-BE49-F238E27FC236}">
                <a16:creationId xmlns:a16="http://schemas.microsoft.com/office/drawing/2014/main" id="{0738CF18-ACCD-CC2D-0FB1-92BDD620D875}"/>
              </a:ext>
            </a:extLst>
          </p:cNvPr>
          <p:cNvSpPr txBox="1">
            <a:spLocks/>
          </p:cNvSpPr>
          <p:nvPr/>
        </p:nvSpPr>
        <p:spPr bwMode="auto">
          <a:xfrm>
            <a:off x="1981200" y="171452"/>
            <a:ext cx="82296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 dirty="0">
                <a:solidFill>
                  <a:srgbClr val="3B5B70"/>
                </a:solidFill>
                <a:latin typeface="Arial"/>
              </a:rPr>
              <a:t>Lumbar Puncture Results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036DCC-C849-18B4-8C3C-68145D201CAA}"/>
              </a:ext>
            </a:extLst>
          </p:cNvPr>
          <p:cNvSpPr txBox="1"/>
          <p:nvPr/>
        </p:nvSpPr>
        <p:spPr>
          <a:xfrm>
            <a:off x="2336006" y="1314453"/>
            <a:ext cx="75199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Opening Pressure: &gt;55 cm H</a:t>
            </a:r>
            <a:r>
              <a:rPr lang="en-US" sz="2400" baseline="-25000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(beyond highest manometer reading)</a:t>
            </a:r>
          </a:p>
          <a:p>
            <a:endParaRPr lang="en-US" sz="2400" dirty="0">
              <a:solidFill>
                <a:srgbClr val="3B5B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i="1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CSF</a:t>
            </a:r>
          </a:p>
          <a:p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Appearance: clear</a:t>
            </a:r>
          </a:p>
          <a:p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Color: colorless</a:t>
            </a:r>
          </a:p>
          <a:p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WBC: 0 cells/high-powered field</a:t>
            </a:r>
          </a:p>
          <a:p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RBC: 0 cells/high-powered field</a:t>
            </a:r>
          </a:p>
          <a:p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Protein: 14.5 mg/dL</a:t>
            </a:r>
          </a:p>
          <a:p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Glucose: 63 mg/dL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652D4B-8FA9-2861-5437-6BE8B5A9CD10}"/>
              </a:ext>
            </a:extLst>
          </p:cNvPr>
          <p:cNvSpPr/>
          <p:nvPr/>
        </p:nvSpPr>
        <p:spPr>
          <a:xfrm>
            <a:off x="6818315" y="1989141"/>
            <a:ext cx="4783136" cy="1300159"/>
          </a:xfrm>
          <a:prstGeom prst="rect">
            <a:avLst/>
          </a:prstGeom>
          <a:ln>
            <a:solidFill>
              <a:srgbClr val="3B5B7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a sedated lumbar puncture in children, what is the upper limit of normal for opening pressure?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AC899A3C-CB78-C9DB-4A71-72245928B82E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latin typeface="Arial"/>
              </a:rPr>
              <a:pPr>
                <a:defRPr/>
              </a:pPr>
              <a:t>13</a:t>
            </a:fld>
            <a:endParaRPr lang="en-US" dirty="0">
              <a:latin typeface="Arial"/>
            </a:endParaRPr>
          </a:p>
        </p:txBody>
      </p:sp>
      <p:pic>
        <p:nvPicPr>
          <p:cNvPr id="2" name="slide13.m4a">
            <a:hlinkClick r:id="" action="ppaction://media"/>
            <a:extLst>
              <a:ext uri="{FF2B5EF4-FFF2-40B4-BE49-F238E27FC236}">
                <a16:creationId xmlns:a16="http://schemas.microsoft.com/office/drawing/2014/main" id="{5A6B6E4F-A678-3A33-859A-1532947DE4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97411" y="598805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26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8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2F103-6B84-13BA-42C0-183A74F9A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4E510F7-6F02-7583-DFE6-AB0E2B2F6D70}"/>
              </a:ext>
            </a:extLst>
          </p:cNvPr>
          <p:cNvSpPr txBox="1">
            <a:spLocks/>
          </p:cNvSpPr>
          <p:nvPr/>
        </p:nvSpPr>
        <p:spPr bwMode="auto">
          <a:xfrm>
            <a:off x="609600" y="10857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Summary of Clinic Features</a:t>
            </a: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0BF1F908-E4E4-5B68-0C5C-385F34A6C46D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latin typeface="Arial"/>
              </a:rPr>
              <a:pPr>
                <a:defRPr/>
              </a:pPr>
              <a:t>14</a:t>
            </a:fld>
            <a:endParaRPr lang="en-US" dirty="0">
              <a:latin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ECD5B2-13FC-9941-E3E0-68A5D42FE5A1}"/>
              </a:ext>
            </a:extLst>
          </p:cNvPr>
          <p:cNvSpPr txBox="1"/>
          <p:nvPr/>
        </p:nvSpPr>
        <p:spPr>
          <a:xfrm>
            <a:off x="609600" y="1251575"/>
            <a:ext cx="113251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rPr>
              <a:t>Severe bilateral disc edema in the setting of elevated ICP = Frisen grade 5 papilledema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B5B70"/>
              </a:solidFill>
              <a:latin typeface="Arial" panose="020B0604020202020204" pitchFamily="34" charset="0"/>
              <a:ea typeface="ＭＳ Ｐゴシック" pitchFamily="-65" charset="-128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rPr>
              <a:t>Bilateral CN6 palsy with intermittent esotropia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rPr>
              <a:t>No other cranial neuropathies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B5B70"/>
              </a:solidFill>
              <a:latin typeface="Arial" panose="020B0604020202020204" pitchFamily="34" charset="0"/>
              <a:ea typeface="ＭＳ Ｐゴシック" pitchFamily="-65" charset="-128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rPr>
              <a:t>No mass or other space-occupying lesion in CNS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B5B70"/>
              </a:solidFill>
              <a:latin typeface="Arial" panose="020B0604020202020204" pitchFamily="34" charset="0"/>
              <a:ea typeface="ＭＳ Ｐゴシック" pitchFamily="-65" charset="-128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rPr>
              <a:t>CSF composition bland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3B5B70"/>
              </a:solidFill>
              <a:latin typeface="Arial" panose="020B0604020202020204" pitchFamily="34" charset="0"/>
              <a:ea typeface="ＭＳ Ｐゴシック" pitchFamily="-65" charset="-128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solidFill>
                  <a:srgbClr val="3B5B70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rPr>
              <a:t>Initial diagnosis: idiopathic intracranial hypertension</a:t>
            </a:r>
          </a:p>
        </p:txBody>
      </p:sp>
      <p:pic>
        <p:nvPicPr>
          <p:cNvPr id="4" name="slide14.m4a">
            <a:hlinkClick r:id="" action="ppaction://media"/>
            <a:extLst>
              <a:ext uri="{FF2B5EF4-FFF2-40B4-BE49-F238E27FC236}">
                <a16:creationId xmlns:a16="http://schemas.microsoft.com/office/drawing/2014/main" id="{74C3C5D8-47C2-205A-CB62-C7EB6B8EF1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97415" y="597417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4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7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3B5B3-9722-4492-A094-E25DB455F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B3197E1B-FEE3-BF8D-1114-8DCDBA8C6411}"/>
              </a:ext>
            </a:extLst>
          </p:cNvPr>
          <p:cNvSpPr txBox="1">
            <a:spLocks/>
          </p:cNvSpPr>
          <p:nvPr/>
        </p:nvSpPr>
        <p:spPr bwMode="auto">
          <a:xfrm>
            <a:off x="609600" y="10857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Diagnostic Criteria for 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Pseudotumor Cerebri Syndrome (PTCS)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E7B2E9B0-1B18-DC15-5680-C91F580698DC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solidFill>
                  <a:prstClr val="white"/>
                </a:solidFill>
                <a:latin typeface="Arial"/>
              </a:rPr>
              <a:pPr>
                <a:defRPr/>
              </a:pPr>
              <a:t>15</a:t>
            </a:fld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808C57-96C4-178A-F49C-E1105C7AA2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9315" y="1320467"/>
            <a:ext cx="6213369" cy="43328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2F04AC-DD27-300C-7178-A5A0CB75148C}"/>
              </a:ext>
            </a:extLst>
          </p:cNvPr>
          <p:cNvSpPr txBox="1"/>
          <p:nvPr/>
        </p:nvSpPr>
        <p:spPr>
          <a:xfrm>
            <a:off x="214313" y="5336581"/>
            <a:ext cx="2343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B5B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Friedman et al. 2013</a:t>
            </a:r>
          </a:p>
        </p:txBody>
      </p:sp>
      <p:pic>
        <p:nvPicPr>
          <p:cNvPr id="2" name="slide15.m4a">
            <a:hlinkClick r:id="" action="ppaction://media"/>
            <a:extLst>
              <a:ext uri="{FF2B5EF4-FFF2-40B4-BE49-F238E27FC236}">
                <a16:creationId xmlns:a16="http://schemas.microsoft.com/office/drawing/2014/main" id="{24194B5F-6705-2E97-58CE-E900227130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13114" y="596928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43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C5CB6-4D55-8DAA-F5F6-8E61F0D5B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9B3A06D5-368A-B907-E7F6-1CE2B414D31F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solidFill>
                  <a:prstClr val="white"/>
                </a:solidFill>
                <a:latin typeface="Arial"/>
              </a:rPr>
              <a:pPr>
                <a:defRPr/>
              </a:pPr>
              <a:t>16</a:t>
            </a:fld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DCC7130F-2A20-38AD-22DF-8975467E88D3}"/>
              </a:ext>
            </a:extLst>
          </p:cNvPr>
          <p:cNvSpPr txBox="1">
            <a:spLocks/>
          </p:cNvSpPr>
          <p:nvPr/>
        </p:nvSpPr>
        <p:spPr bwMode="auto">
          <a:xfrm>
            <a:off x="609600" y="10857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Clinical Course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55841761-D8C2-ABB8-8EC0-EF30688EC758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solidFill>
                  <a:prstClr val="white"/>
                </a:solidFill>
                <a:latin typeface="Arial"/>
              </a:rPr>
              <a:pPr>
                <a:defRPr/>
              </a:pPr>
              <a:t>16</a:t>
            </a:fld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C0F34A0D-D214-A6C1-A391-E18A3B17BA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000892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" name="slide16.m4a">
            <a:hlinkClick r:id="" action="ppaction://media"/>
            <a:extLst>
              <a:ext uri="{FF2B5EF4-FFF2-40B4-BE49-F238E27FC236}">
                <a16:creationId xmlns:a16="http://schemas.microsoft.com/office/drawing/2014/main" id="{B663648D-9EEC-DC3A-9D4D-62B4FD3970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913744" y="596928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82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1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BEBFE-1468-6B7F-2B36-57F56FFFF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F6D19FCF-306B-A4FA-C39C-F562788C7017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solidFill>
                  <a:prstClr val="white"/>
                </a:solidFill>
                <a:latin typeface="Arial"/>
              </a:rPr>
              <a:pPr>
                <a:defRPr/>
              </a:pPr>
              <a:t>17</a:t>
            </a:fld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3E88F427-C6D2-1332-9E26-A8285639C654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solidFill>
                  <a:prstClr val="white"/>
                </a:solidFill>
                <a:latin typeface="Arial"/>
              </a:rPr>
              <a:pPr>
                <a:defRPr/>
              </a:pPr>
              <a:t>17</a:t>
            </a:fld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" name="Shape 151">
            <a:extLst>
              <a:ext uri="{FF2B5EF4-FFF2-40B4-BE49-F238E27FC236}">
                <a16:creationId xmlns:a16="http://schemas.microsoft.com/office/drawing/2014/main" id="{EA3A5B14-B44B-66CF-9420-AAC9A32AFC77}"/>
              </a:ext>
            </a:extLst>
          </p:cNvPr>
          <p:cNvSpPr txBox="1">
            <a:spLocks/>
          </p:cNvSpPr>
          <p:nvPr/>
        </p:nvSpPr>
        <p:spPr bwMode="auto">
          <a:xfrm>
            <a:off x="2183395" y="142874"/>
            <a:ext cx="82296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 dirty="0">
                <a:solidFill>
                  <a:srgbClr val="3B5B70"/>
                </a:solidFill>
                <a:latin typeface="Arial"/>
              </a:rPr>
              <a:t>Interval Fundus Exam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BF1B2A-9581-A315-68C6-8B1187C37C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43" r="1118" b="2084"/>
          <a:stretch>
            <a:fillRect/>
          </a:stretch>
        </p:blipFill>
        <p:spPr>
          <a:xfrm>
            <a:off x="1173318" y="1185860"/>
            <a:ext cx="4707821" cy="4668092"/>
          </a:xfrm>
          <a:prstGeom prst="ellipse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6F5CF0-C6FD-DFE1-A4F1-8C0CABF0832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61" b="2084"/>
          <a:stretch>
            <a:fillRect/>
          </a:stretch>
        </p:blipFill>
        <p:spPr>
          <a:xfrm>
            <a:off x="6298195" y="1185860"/>
            <a:ext cx="4707821" cy="4668092"/>
          </a:xfrm>
          <a:prstGeom prst="ellipse">
            <a:avLst/>
          </a:prstGeom>
        </p:spPr>
      </p:pic>
      <p:pic>
        <p:nvPicPr>
          <p:cNvPr id="6" name="slide17.m4a">
            <a:hlinkClick r:id="" action="ppaction://media"/>
            <a:extLst>
              <a:ext uri="{FF2B5EF4-FFF2-40B4-BE49-F238E27FC236}">
                <a16:creationId xmlns:a16="http://schemas.microsoft.com/office/drawing/2014/main" id="{E762090C-7ACB-8EB6-191F-FB7779FC9A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13742" y="59513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43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95B09-86B0-A5F6-3098-1C835E2FB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51">
            <a:extLst>
              <a:ext uri="{FF2B5EF4-FFF2-40B4-BE49-F238E27FC236}">
                <a16:creationId xmlns:a16="http://schemas.microsoft.com/office/drawing/2014/main" id="{19CC9DF2-C97F-5AF4-4967-B004D0D63BAF}"/>
              </a:ext>
            </a:extLst>
          </p:cNvPr>
          <p:cNvSpPr txBox="1">
            <a:spLocks/>
          </p:cNvSpPr>
          <p:nvPr/>
        </p:nvSpPr>
        <p:spPr bwMode="auto">
          <a:xfrm>
            <a:off x="1770855" y="0"/>
            <a:ext cx="82296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 dirty="0">
                <a:solidFill>
                  <a:srgbClr val="3B5B70"/>
                </a:solidFill>
                <a:latin typeface="Arial"/>
              </a:rPr>
              <a:t>CT Head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88B2B7-41C7-5BBB-6172-FF8CD41A6F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62" y="1007964"/>
            <a:ext cx="4141787" cy="5117998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71C2A560-68FE-975B-A903-40CB03E7B894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solidFill>
                  <a:prstClr val="white"/>
                </a:solidFill>
                <a:latin typeface="Arial"/>
              </a:rPr>
              <a:pPr>
                <a:defRPr/>
              </a:pPr>
              <a:t>18</a:t>
            </a:fld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1B4EB5F-478F-A910-C71E-6770C25DB75D}"/>
              </a:ext>
            </a:extLst>
          </p:cNvPr>
          <p:cNvCxnSpPr>
            <a:cxnSpLocks/>
          </p:cNvCxnSpPr>
          <p:nvPr/>
        </p:nvCxnSpPr>
        <p:spPr>
          <a:xfrm flipH="1" flipV="1">
            <a:off x="4657722" y="2228850"/>
            <a:ext cx="614365" cy="351434"/>
          </a:xfrm>
          <a:prstGeom prst="straightConnector1">
            <a:avLst/>
          </a:prstGeom>
          <a:ln w="38100">
            <a:solidFill>
              <a:srgbClr val="89FF8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BA98790-0181-67B4-81EA-081AEA7FFC21}"/>
              </a:ext>
            </a:extLst>
          </p:cNvPr>
          <p:cNvCxnSpPr>
            <a:cxnSpLocks/>
          </p:cNvCxnSpPr>
          <p:nvPr/>
        </p:nvCxnSpPr>
        <p:spPr>
          <a:xfrm flipH="1" flipV="1">
            <a:off x="5138735" y="1587301"/>
            <a:ext cx="476253" cy="612973"/>
          </a:xfrm>
          <a:prstGeom prst="straightConnector1">
            <a:avLst/>
          </a:prstGeom>
          <a:ln w="38100">
            <a:solidFill>
              <a:srgbClr val="89FF8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0AED1B3-E361-3ECA-E380-136F62FFCDCC}"/>
              </a:ext>
            </a:extLst>
          </p:cNvPr>
          <p:cNvCxnSpPr>
            <a:cxnSpLocks/>
          </p:cNvCxnSpPr>
          <p:nvPr/>
        </p:nvCxnSpPr>
        <p:spPr>
          <a:xfrm flipV="1">
            <a:off x="5928519" y="1550886"/>
            <a:ext cx="286541" cy="700784"/>
          </a:xfrm>
          <a:prstGeom prst="straightConnector1">
            <a:avLst/>
          </a:prstGeom>
          <a:ln w="38100">
            <a:solidFill>
              <a:srgbClr val="89FF8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E8B7717-27B3-B240-80F3-26F382180920}"/>
              </a:ext>
            </a:extLst>
          </p:cNvPr>
          <p:cNvCxnSpPr>
            <a:cxnSpLocks/>
          </p:cNvCxnSpPr>
          <p:nvPr/>
        </p:nvCxnSpPr>
        <p:spPr>
          <a:xfrm flipV="1">
            <a:off x="6436517" y="2380261"/>
            <a:ext cx="671511" cy="457199"/>
          </a:xfrm>
          <a:prstGeom prst="straightConnector1">
            <a:avLst/>
          </a:prstGeom>
          <a:ln w="38100">
            <a:solidFill>
              <a:srgbClr val="89FF8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1C0C80E-EADF-2741-164B-B53680BB371D}"/>
              </a:ext>
            </a:extLst>
          </p:cNvPr>
          <p:cNvCxnSpPr>
            <a:cxnSpLocks/>
          </p:cNvCxnSpPr>
          <p:nvPr/>
        </p:nvCxnSpPr>
        <p:spPr>
          <a:xfrm flipV="1">
            <a:off x="6277968" y="1872702"/>
            <a:ext cx="522880" cy="679006"/>
          </a:xfrm>
          <a:prstGeom prst="straightConnector1">
            <a:avLst/>
          </a:prstGeom>
          <a:ln w="38100">
            <a:solidFill>
              <a:srgbClr val="89FF8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slide18.m4a">
            <a:hlinkClick r:id="" action="ppaction://media"/>
            <a:extLst>
              <a:ext uri="{FF2B5EF4-FFF2-40B4-BE49-F238E27FC236}">
                <a16:creationId xmlns:a16="http://schemas.microsoft.com/office/drawing/2014/main" id="{91D073C2-60B5-D4D7-BAE3-5317963129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13744" y="59606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31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78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086DE-7754-A9A6-6BAE-1B13A600A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B9068F-F38A-DB96-CA8E-48C14DFC2F26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solidFill>
                  <a:prstClr val="white"/>
                </a:solidFill>
                <a:latin typeface="Arial"/>
              </a:rPr>
              <a:pPr>
                <a:defRPr/>
              </a:pPr>
              <a:t>19</a:t>
            </a:fld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3" name="kb_3d_recon_video.mov">
            <a:hlinkClick r:id="" action="ppaction://media"/>
            <a:extLst>
              <a:ext uri="{FF2B5EF4-FFF2-40B4-BE49-F238E27FC236}">
                <a16:creationId xmlns:a16="http://schemas.microsoft.com/office/drawing/2014/main" id="{C236832B-1DC0-7251-98FE-6363796A31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72403" y="265014"/>
            <a:ext cx="5647193" cy="5535710"/>
          </a:xfrm>
          <a:prstGeom prst="rect">
            <a:avLst/>
          </a:prstGeom>
        </p:spPr>
      </p:pic>
      <p:pic>
        <p:nvPicPr>
          <p:cNvPr id="4" name="slide19.m4a">
            <a:hlinkClick r:id="" action="ppaction://media"/>
            <a:extLst>
              <a:ext uri="{FF2B5EF4-FFF2-40B4-BE49-F238E27FC236}">
                <a16:creationId xmlns:a16="http://schemas.microsoft.com/office/drawing/2014/main" id="{FAABC78D-79CB-3E7F-4D22-7672DFE5C07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898661" y="594428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18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C908B-6D0E-8F38-47B1-4553E215D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FCF07F-3852-F9B4-A087-EA4D56716775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solidFill>
                  <a:prstClr val="white"/>
                </a:solidFill>
                <a:latin typeface="Arial"/>
              </a:rPr>
              <a:pPr>
                <a:defRPr/>
              </a:pPr>
              <a:t>20</a:t>
            </a:fld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F59A38-0C62-B730-1E31-38459FBA78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3712" y="1397015"/>
            <a:ext cx="6124575" cy="4063970"/>
          </a:xfrm>
          <a:prstGeom prst="rect">
            <a:avLst/>
          </a:prstGeom>
          <a:ln w="19050">
            <a:solidFill>
              <a:srgbClr val="3B5B70"/>
            </a:solidFill>
          </a:ln>
        </p:spPr>
      </p:pic>
      <p:pic>
        <p:nvPicPr>
          <p:cNvPr id="3" name="slide20.m4a">
            <a:hlinkClick r:id="" action="ppaction://media"/>
            <a:extLst>
              <a:ext uri="{FF2B5EF4-FFF2-40B4-BE49-F238E27FC236}">
                <a16:creationId xmlns:a16="http://schemas.microsoft.com/office/drawing/2014/main" id="{119D6C4B-64B6-3E9A-0119-9AB1CF9B00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97414" y="592795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30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D479A-008E-D562-6364-AF3DE8DBD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E170ED-9EB3-2C15-2398-A5CB60DBCC25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solidFill>
                  <a:prstClr val="white"/>
                </a:solidFill>
                <a:latin typeface="Arial"/>
              </a:rPr>
              <a:pPr>
                <a:defRPr/>
              </a:pPr>
              <a:t>21</a:t>
            </a:fld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55930007-D9C4-D569-EFC0-678C4E239457}"/>
              </a:ext>
            </a:extLst>
          </p:cNvPr>
          <p:cNvSpPr txBox="1">
            <a:spLocks/>
          </p:cNvSpPr>
          <p:nvPr/>
        </p:nvSpPr>
        <p:spPr bwMode="auto">
          <a:xfrm>
            <a:off x="914400" y="2693987"/>
            <a:ext cx="103632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85000" lnSpcReduction="10000"/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Final Diagnosis: 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Craniosynostosis-Associated Papilledema</a:t>
            </a:r>
          </a:p>
        </p:txBody>
      </p:sp>
      <p:pic>
        <p:nvPicPr>
          <p:cNvPr id="3" name="slide21.m4a">
            <a:hlinkClick r:id="" action="ppaction://media"/>
            <a:extLst>
              <a:ext uri="{FF2B5EF4-FFF2-40B4-BE49-F238E27FC236}">
                <a16:creationId xmlns:a16="http://schemas.microsoft.com/office/drawing/2014/main" id="{A33448CF-3B86-4DAF-66B8-1D796C9FC4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97413" y="592795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19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B168F-E6C6-D34A-116C-D3F87C054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5A469A-8588-100B-40B1-F4D65AEA268B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solidFill>
                  <a:prstClr val="white"/>
                </a:solidFill>
                <a:latin typeface="Arial"/>
              </a:rPr>
              <a:pPr>
                <a:defRPr/>
              </a:pPr>
              <a:t>22</a:t>
            </a:fld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CDCD0C-922D-E4B9-2FEC-6112A41212F4}"/>
              </a:ext>
            </a:extLst>
          </p:cNvPr>
          <p:cNvSpPr txBox="1">
            <a:spLocks/>
          </p:cNvSpPr>
          <p:nvPr/>
        </p:nvSpPr>
        <p:spPr bwMode="auto">
          <a:xfrm>
            <a:off x="304799" y="107699"/>
            <a:ext cx="1158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Craniosynostosis-Associated Papilledema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38FEF3A5-0455-8EDA-5975-F3ECE947F867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solidFill>
                  <a:prstClr val="white"/>
                </a:solidFill>
                <a:latin typeface="Arial"/>
              </a:rPr>
              <a:pPr>
                <a:defRPr/>
              </a:pPr>
              <a:t>22</a:t>
            </a:fld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55D7A3-E3C9-F180-8336-D46D383BC289}"/>
              </a:ext>
            </a:extLst>
          </p:cNvPr>
          <p:cNvSpPr txBox="1"/>
          <p:nvPr/>
        </p:nvSpPr>
        <p:spPr>
          <a:xfrm>
            <a:off x="2026474" y="3549171"/>
            <a:ext cx="81390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rPr>
              <a:t>205 children with single-suture craniosynostosis, papilledema prevalence was 7%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B5B70"/>
              </a:solidFill>
              <a:latin typeface="Arial" panose="020B0604020202020204" pitchFamily="34" charset="0"/>
              <a:ea typeface="ＭＳ Ｐゴシック" pitchFamily="-65" charset="-128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rPr>
              <a:t>9.7% of patients with scaphocephaly with papilledema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B5B70"/>
              </a:solidFill>
              <a:latin typeface="Arial" panose="020B0604020202020204" pitchFamily="34" charset="0"/>
              <a:ea typeface="ＭＳ Ｐゴシック" pitchFamily="-65" charset="-128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rPr>
              <a:t>5.6% of patients with trigonocephaly with papilledema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333781-AF7B-2ADC-1CB0-84EFEC2CC9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9611" y="1385638"/>
            <a:ext cx="6712775" cy="1742465"/>
          </a:xfrm>
          <a:prstGeom prst="rect">
            <a:avLst/>
          </a:prstGeom>
        </p:spPr>
      </p:pic>
      <p:pic>
        <p:nvPicPr>
          <p:cNvPr id="5" name="slide22.m4a">
            <a:hlinkClick r:id="" action="ppaction://media"/>
            <a:extLst>
              <a:ext uri="{FF2B5EF4-FFF2-40B4-BE49-F238E27FC236}">
                <a16:creationId xmlns:a16="http://schemas.microsoft.com/office/drawing/2014/main" id="{99051634-E82F-3594-4722-C7829A9D1C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92013" y="592117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80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EA2C6-6E6A-F233-DFA7-5C62E9038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1B14D0E-95B2-4F45-4904-3EBF222F9164}"/>
              </a:ext>
            </a:extLst>
          </p:cNvPr>
          <p:cNvSpPr txBox="1"/>
          <p:nvPr/>
        </p:nvSpPr>
        <p:spPr>
          <a:xfrm>
            <a:off x="2026475" y="3149747"/>
            <a:ext cx="81390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rPr>
              <a:t>Papilledema rate 2.12%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B5B70"/>
              </a:solidFill>
              <a:latin typeface="Arial" panose="020B0604020202020204" pitchFamily="34" charset="0"/>
              <a:ea typeface="ＭＳ Ｐゴシック" pitchFamily="-65" charset="-128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rPr>
              <a:t>Single-suture rate 1.15%, multi-suture rate 5.81%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B5B70"/>
              </a:solidFill>
              <a:latin typeface="Arial" panose="020B0604020202020204" pitchFamily="34" charset="0"/>
              <a:ea typeface="ＭＳ Ｐゴシック" pitchFamily="-65" charset="-128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rPr>
              <a:t>Higher rates in syndromic craniosynostosis-–especially Crouzon syndrome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818FD54-5ED3-CDA3-87D9-CCAFE912F4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9075" y="1356551"/>
            <a:ext cx="6673850" cy="1516784"/>
          </a:xfrm>
          <a:prstGeom prst="rect">
            <a:avLst/>
          </a:prstGeom>
        </p:spPr>
      </p:pic>
      <p:sp>
        <p:nvSpPr>
          <p:cNvPr id="19" name="Slide Number Placeholder 1">
            <a:extLst>
              <a:ext uri="{FF2B5EF4-FFF2-40B4-BE49-F238E27FC236}">
                <a16:creationId xmlns:a16="http://schemas.microsoft.com/office/drawing/2014/main" id="{3133FCF0-8043-7AFD-DDD0-96DB829D3E34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solidFill>
                  <a:prstClr val="white"/>
                </a:solidFill>
                <a:latin typeface="Arial"/>
              </a:rPr>
              <a:pPr>
                <a:defRPr/>
              </a:pPr>
              <a:t>23</a:t>
            </a:fld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0" name="Title 2">
            <a:extLst>
              <a:ext uri="{FF2B5EF4-FFF2-40B4-BE49-F238E27FC236}">
                <a16:creationId xmlns:a16="http://schemas.microsoft.com/office/drawing/2014/main" id="{60A478D6-3159-2D93-B677-F2940FB3E625}"/>
              </a:ext>
            </a:extLst>
          </p:cNvPr>
          <p:cNvSpPr txBox="1">
            <a:spLocks/>
          </p:cNvSpPr>
          <p:nvPr/>
        </p:nvSpPr>
        <p:spPr bwMode="auto">
          <a:xfrm>
            <a:off x="304799" y="107699"/>
            <a:ext cx="1158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Craniosynostosis-Associated Papilledema</a:t>
            </a:r>
          </a:p>
        </p:txBody>
      </p:sp>
      <p:pic>
        <p:nvPicPr>
          <p:cNvPr id="2" name="slide23.m4a">
            <a:hlinkClick r:id="" action="ppaction://media"/>
            <a:extLst>
              <a:ext uri="{FF2B5EF4-FFF2-40B4-BE49-F238E27FC236}">
                <a16:creationId xmlns:a16="http://schemas.microsoft.com/office/drawing/2014/main" id="{76DEA3A2-7B69-A9F0-A727-0EB21A58B6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97413" y="591162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02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88249-B989-CD54-363D-7FCEB6346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1">
            <a:extLst>
              <a:ext uri="{FF2B5EF4-FFF2-40B4-BE49-F238E27FC236}">
                <a16:creationId xmlns:a16="http://schemas.microsoft.com/office/drawing/2014/main" id="{AD60A339-3792-26F5-84FE-82C1BB6BA09A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solidFill>
                  <a:prstClr val="white"/>
                </a:solidFill>
                <a:latin typeface="Arial"/>
              </a:rPr>
              <a:pPr>
                <a:defRPr/>
              </a:pPr>
              <a:t>24</a:t>
            </a:fld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0" name="Title 2">
            <a:extLst>
              <a:ext uri="{FF2B5EF4-FFF2-40B4-BE49-F238E27FC236}">
                <a16:creationId xmlns:a16="http://schemas.microsoft.com/office/drawing/2014/main" id="{621A85EC-43CA-748F-23DA-12FC5658228D}"/>
              </a:ext>
            </a:extLst>
          </p:cNvPr>
          <p:cNvSpPr txBox="1">
            <a:spLocks/>
          </p:cNvSpPr>
          <p:nvPr/>
        </p:nvSpPr>
        <p:spPr bwMode="auto">
          <a:xfrm>
            <a:off x="304799" y="107699"/>
            <a:ext cx="1158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Summary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B25625-F93B-B615-BFC9-0C22610324AB}"/>
              </a:ext>
            </a:extLst>
          </p:cNvPr>
          <p:cNvSpPr txBox="1"/>
          <p:nvPr/>
        </p:nvSpPr>
        <p:spPr>
          <a:xfrm>
            <a:off x="609600" y="1251575"/>
            <a:ext cx="113251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rPr>
              <a:t>7-year-old girl initially diagnosed with idiopathic intracranial hypertension, later diagnosed with multi-suture craniosynostosis (sagittal and metopic sutures)</a:t>
            </a:r>
          </a:p>
          <a:p>
            <a:endParaRPr lang="en-US" sz="2400" dirty="0">
              <a:solidFill>
                <a:srgbClr val="3B5B70"/>
              </a:solidFill>
              <a:latin typeface="Arial" panose="020B0604020202020204" pitchFamily="34" charset="0"/>
              <a:ea typeface="ＭＳ Ｐゴシック" pitchFamily="-65" charset="-128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rPr>
              <a:t>Evidence of chronicity: scalloping of the inner table of the frontal bones and pallor/gliosis on papilledema resolution</a:t>
            </a:r>
          </a:p>
          <a:p>
            <a:endParaRPr lang="en-US" sz="2400" dirty="0">
              <a:solidFill>
                <a:srgbClr val="3B5B70"/>
              </a:solidFill>
              <a:latin typeface="Arial" panose="020B0604020202020204" pitchFamily="34" charset="0"/>
              <a:ea typeface="ＭＳ Ｐゴシック" pitchFamily="-65" charset="-128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rPr>
              <a:t>Treatments: acetazolamide, pulse-dose intravenous steroids, lumbar drain, and cranial vault expansion surgery.</a:t>
            </a:r>
          </a:p>
          <a:p>
            <a:endParaRPr lang="en-US" sz="2400" dirty="0">
              <a:solidFill>
                <a:srgbClr val="3B5B70"/>
              </a:solidFill>
              <a:latin typeface="Arial" panose="020B0604020202020204" pitchFamily="34" charset="0"/>
              <a:ea typeface="ＭＳ Ｐゴシック" pitchFamily="-65" charset="-128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rPr>
              <a:t>Papilledema is most common in multi-suture </a:t>
            </a:r>
            <a:r>
              <a:rPr lang="en-US" sz="2400" dirty="0" err="1">
                <a:solidFill>
                  <a:srgbClr val="3B5B70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rPr>
              <a:t>craniosynotosis</a:t>
            </a:r>
            <a:r>
              <a:rPr lang="en-US" sz="2400" dirty="0">
                <a:solidFill>
                  <a:srgbClr val="3B5B70"/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rPr>
              <a:t>; in single-suture disease with papilledema, premature fusion of the sagittal suture is most common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B5B70"/>
              </a:solidFill>
              <a:latin typeface="Arial" panose="020B0604020202020204" pitchFamily="34" charset="0"/>
              <a:ea typeface="ＭＳ Ｐゴシック" pitchFamily="-65" charset="-128"/>
              <a:cs typeface="Arial" panose="020B0604020202020204" pitchFamily="34" charset="0"/>
            </a:endParaRPr>
          </a:p>
        </p:txBody>
      </p:sp>
      <p:pic>
        <p:nvPicPr>
          <p:cNvPr id="4" name="slide24_d2.m4a">
            <a:hlinkClick r:id="" action="ppaction://media"/>
            <a:extLst>
              <a:ext uri="{FF2B5EF4-FFF2-40B4-BE49-F238E27FC236}">
                <a16:creationId xmlns:a16="http://schemas.microsoft.com/office/drawing/2014/main" id="{A60DDEEF-2345-BAB2-9462-6FD44709BA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96526" y="590840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2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6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D468E-DA5B-20B6-FA7F-50BC2208F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1">
            <a:extLst>
              <a:ext uri="{FF2B5EF4-FFF2-40B4-BE49-F238E27FC236}">
                <a16:creationId xmlns:a16="http://schemas.microsoft.com/office/drawing/2014/main" id="{7915F918-6E36-24AE-5DA7-F53873D6EAFF}"/>
              </a:ext>
            </a:extLst>
          </p:cNvPr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A9272069-B3BD-F347-AA07-E29FC41C4EFA}" type="slidenum">
              <a:rPr lang="en-US" smtClean="0">
                <a:solidFill>
                  <a:prstClr val="white"/>
                </a:solidFill>
                <a:latin typeface="Arial"/>
              </a:rPr>
              <a:pPr>
                <a:defRPr/>
              </a:pPr>
              <a:t>25</a:t>
            </a:fld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2C1B18B-1426-120B-1C42-435953FB8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" y="-55093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altLang="en-US" sz="4000" b="1" dirty="0">
                <a:solidFill>
                  <a:srgbClr val="3B5B7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236A10F-2C38-A2D6-9487-42D23772F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936" y="924134"/>
            <a:ext cx="10532125" cy="408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Friedman DI, Liu GT, Digre KB. Revised diagnostic criteria for the pseudotumor cerebri syndrome in adults and children.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Neurology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. 2013;81(13):1159-1165. doi:10.1212/WNL.0b013e3182a55f17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Wall M. Update on Idiopathic Intracranial Hypertension.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Neurol Clin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. 2017;35(1):45-57. doi:10.1016/j.ncl.2016.08.004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Liu G. Papilledema from Idiopathic Intracranial Hypertension: A Girl with Headaches and Diplopia. In: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Fundamentals of Pediatric Neuro-Ophthalmology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. Springer International Publishing AG; 2023:35-38. 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Florisson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 JM, van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Veelen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 ML,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Bannink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 N, et al. Papilledema in isolated single-suture craniosynostosis: prevalence and predictive factors.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J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Craniofac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 Surg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. 2010;21(1):20-24. doi:10.1097/SCS.0b013e3181c3465e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Harrison LM, Prabhakar A,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Hallac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 RR, Seaward JR, Kane AA. Utility of Papilledema for Detection of Elevated Intracranial Pressure in Craniosynostosis.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J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Craniofac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 Surg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B5B70"/>
                </a:solidFill>
                <a:effectLst/>
                <a:uLnTx/>
                <a:uFillTx/>
                <a:latin typeface="Arial"/>
                <a:ea typeface="ＭＳ Ｐゴシック" charset="0"/>
              </a:rPr>
              <a:t>. Published online November 25, 2024. doi:10.1097/SCS.0000000000010920</a:t>
            </a:r>
          </a:p>
        </p:txBody>
      </p:sp>
    </p:spTree>
    <p:extLst>
      <p:ext uri="{BB962C8B-B14F-4D97-AF65-F5344CB8AC3E}">
        <p14:creationId xmlns:p14="http://schemas.microsoft.com/office/powerpoint/2010/main" val="88451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2A9D46D-BD4A-4EBE-B9F0-C0F1FD009152}"/>
</file>

<file path=customXml/itemProps2.xml><?xml version="1.0" encoding="utf-8"?>
<ds:datastoreItem xmlns:ds="http://schemas.openxmlformats.org/officeDocument/2006/customXml" ds:itemID="{F42EC3A8-AB8C-43A9-8E62-92DE58644F82}"/>
</file>

<file path=customXml/itemProps3.xml><?xml version="1.0" encoding="utf-8"?>
<ds:datastoreItem xmlns:ds="http://schemas.openxmlformats.org/officeDocument/2006/customXml" ds:itemID="{1CC71679-40A6-44DD-94B6-89D5BBF9C50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32927</TotalTime>
  <Words>880</Words>
  <Application>Microsoft Office PowerPoint</Application>
  <PresentationFormat>Widescreen</PresentationFormat>
  <Paragraphs>220</Paragraphs>
  <Slides>25</Slides>
  <Notes>25</Notes>
  <HiddenSlides>0</HiddenSlides>
  <MMClips>25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Helvetica</vt:lpstr>
      <vt:lpstr>Office Theme</vt:lpstr>
      <vt:lpstr>Premature Closure: A Surprising Case of Papilledema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Children's Hospital Boston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Bibbins</dc:creator>
  <cp:lastModifiedBy>Meg Weist</cp:lastModifiedBy>
  <cp:revision>409</cp:revision>
  <cp:lastPrinted>2012-10-17T13:16:33Z</cp:lastPrinted>
  <dcterms:created xsi:type="dcterms:W3CDTF">2012-06-20T14:43:15Z</dcterms:created>
  <dcterms:modified xsi:type="dcterms:W3CDTF">2025-12-08T21:01:42Z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