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6.xml" ContentType="application/vnd.openxmlformats-officedocument.presentationml.slide+xml"/>
  <Override PartName="/ppt/slides/slide20.xml" ContentType="application/vnd.openxmlformats-officedocument.presentationml.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7.xml" ContentType="application/vnd.openxmlformats-officedocument.presentationml.slide+xml"/>
  <Override PartName="/ppt/slides/slide23.xml" ContentType="application/vnd.openxmlformats-officedocument.presentationml.slide+xml"/>
  <Override PartName="/ppt/slides/slide21.xml" ContentType="application/vnd.openxmlformats-officedocument.presentationml.slide+xml"/>
  <Override PartName="/ppt/slides/slide24.xml" ContentType="application/vnd.openxmlformats-officedocument.presentationml.slide+xml"/>
  <Override PartName="/ppt/slides/slide26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slideMasters/slideMaster2.xml" ContentType="application/vnd.openxmlformats-officedocument.presentationml.slideMaster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5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1.xml" ContentType="application/vnd.openxmlformats-officedocument.presentationml.tag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31"/>
  </p:notesMasterIdLst>
  <p:sldIdLst>
    <p:sldId id="258" r:id="rId3"/>
    <p:sldId id="259" r:id="rId4"/>
    <p:sldId id="286" r:id="rId5"/>
    <p:sldId id="284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85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5B6F"/>
    <a:srgbClr val="4B748B"/>
    <a:srgbClr val="55829B"/>
    <a:srgbClr val="1F939A"/>
    <a:srgbClr val="0F2B4E"/>
    <a:srgbClr val="62B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 autoAdjust="0"/>
    <p:restoredTop sz="86385" autoAdjust="0"/>
  </p:normalViewPr>
  <p:slideViewPr>
    <p:cSldViewPr snapToGrid="0" snapToObjects="1">
      <p:cViewPr varScale="1">
        <p:scale>
          <a:sx n="81" d="100"/>
          <a:sy n="81" d="100"/>
        </p:scale>
        <p:origin x="120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customXml" Target="../customXml/item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89D0D-C076-4221-B6CE-F6D177721025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A17EC-4D04-40A7-B3A0-ABAA5973F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05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25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874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074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563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7689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413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340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should be changed to use the newer / more accurate term </a:t>
            </a:r>
            <a:r>
              <a:rPr lang="en-US" dirty="0" smtClean="0"/>
              <a:t>– RPON -</a:t>
            </a:r>
            <a:r>
              <a:rPr lang="en-US" baseline="0" dirty="0" smtClean="0"/>
              <a:t> OK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466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Again, change to OM to </a:t>
            </a:r>
            <a:r>
              <a:rPr lang="en-US" dirty="0" err="1" smtClean="0"/>
              <a:t>RPONok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798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Again, change to OM to RPON</a:t>
            </a:r>
          </a:p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9614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831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Right Cavernous sinus is also </a:t>
            </a:r>
            <a:r>
              <a:rPr lang="en-US" altLang="en-US" dirty="0" smtClean="0">
                <a:latin typeface="Arial" panose="020B0604020202020204" pitchFamily="34" charset="0"/>
              </a:rPr>
              <a:t>abnormal- </a:t>
            </a:r>
            <a:r>
              <a:rPr lang="en-US" altLang="en-US" baseline="0" dirty="0" smtClean="0">
                <a:latin typeface="Arial" panose="020B0604020202020204" pitchFamily="34" charset="0"/>
              </a:rPr>
              <a:t> OK</a:t>
            </a: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8955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584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5496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0419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4135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1680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788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7257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580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2988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8952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Pink circles are not centered on Cavernous sinuses; cavernous sinuses are lateral border of </a:t>
            </a:r>
            <a:r>
              <a:rPr lang="en-US" dirty="0" err="1"/>
              <a:t>sella</a:t>
            </a:r>
            <a:r>
              <a:rPr lang="en-US" dirty="0"/>
              <a:t>. The pink circles are centered on pre-pontine </a:t>
            </a:r>
            <a:r>
              <a:rPr lang="en-US" dirty="0" err="1"/>
              <a:t>cisternal</a:t>
            </a:r>
            <a:r>
              <a:rPr lang="en-US" dirty="0"/>
              <a:t> </a:t>
            </a:r>
            <a:r>
              <a:rPr lang="en-US" dirty="0" smtClean="0"/>
              <a:t>spaces OK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23053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479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2135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Should this slide discuss sensitivity and specificity of these tests: the actual utility of calcium, ACE, lysozyme, &amp; LFTs for diagnosis of </a:t>
            </a:r>
            <a:r>
              <a:rPr lang="en-US" dirty="0" err="1"/>
              <a:t>neurosarcoid</a:t>
            </a:r>
            <a:r>
              <a:rPr lang="en-US" dirty="0"/>
              <a:t> are extremely low and would be in violation of </a:t>
            </a:r>
            <a:r>
              <a:rPr lang="en-US" dirty="0" err="1"/>
              <a:t>suttons</a:t>
            </a:r>
            <a:r>
              <a:rPr lang="en-US" dirty="0"/>
              <a:t> law. CSF ACE &amp; urine calcium is similarly low utility.</a:t>
            </a:r>
          </a:p>
          <a:p>
            <a:r>
              <a:rPr lang="en-US" dirty="0"/>
              <a:t>I agree EKG is a reasonable test because cardiac sarcoid is potentially life threatening and poorly evaluated on CXR or CT </a:t>
            </a:r>
            <a:r>
              <a:rPr lang="en-US" dirty="0" smtClean="0"/>
              <a:t>chest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 do not think that given the purpose and</a:t>
            </a:r>
            <a:r>
              <a:rPr lang="en-US" baseline="0" dirty="0" smtClean="0"/>
              <a:t> target audience of the case, we need to do that (give % of abnormalities) .  If someone is really interested, the references would address this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0427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7515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50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0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69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9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1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1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30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29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1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1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896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3006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8561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9288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5980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416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064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402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9261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3207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218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12/21/2020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324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7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48000">
              <a:srgbClr val="62B5BB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387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2" Type="http://schemas.microsoft.com/office/2007/relationships/media" Target="../media/media16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2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2.png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2.png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FC9C-3060-B04F-8B7E-FDFE18C0DDB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8792" y="846317"/>
            <a:ext cx="11593902" cy="23876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Double Vision and Headache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FB864-BBF6-694D-B073-6D507171B85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83743" y="3481268"/>
            <a:ext cx="9144000" cy="1655762"/>
          </a:xfrm>
        </p:spPr>
        <p:txBody>
          <a:bodyPr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Larry Frohman, MD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Executive Vice President, NANOS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Rutgers-New Jersey Medical School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4F95F5AF-F462-4255-8C0A-CA86D7A2A0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3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1257" y="505858"/>
            <a:ext cx="11684000" cy="92883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32-Year-Old Woman </a:t>
            </a: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w</a:t>
            </a: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ith Diplopia and Headache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409246" y="1780143"/>
            <a:ext cx="9727578" cy="45719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6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Presents to neurology with</a:t>
            </a:r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 two</a:t>
            </a:r>
            <a:r>
              <a:rPr lang="en-US" altLang="en-US" sz="36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weeks of headache and double vision</a:t>
            </a:r>
          </a:p>
        </p:txBody>
      </p:sp>
      <p:sp>
        <p:nvSpPr>
          <p:cNvPr id="5124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2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3EE26F1-52AD-4C7F-8117-4E3292149D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88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95"/>
    </mc:Choice>
    <mc:Fallback xmlns="">
      <p:transition spd="slow" advTm="107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1257" y="505858"/>
            <a:ext cx="11684000" cy="92883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 Year Old </a:t>
            </a: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Female</a:t>
            </a: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Diplopia and Headaches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89902" y="1449238"/>
            <a:ext cx="11355355" cy="4571999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90000"/>
              </a:lnSpc>
              <a:buNone/>
            </a:pPr>
            <a:endParaRPr lang="en-US" altLang="en-US" sz="3200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36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past medical history was migraine with visual aura for many years</a:t>
            </a:r>
          </a:p>
          <a:p>
            <a:r>
              <a:rPr lang="en-US" altLang="en-US" sz="36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 can tell that the current headaches are different from her migraines</a:t>
            </a:r>
          </a:p>
          <a:p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Headaches</a:t>
            </a:r>
            <a:r>
              <a:rPr lang="en-US" altLang="en-US" sz="36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have a retro-ocular location</a:t>
            </a:r>
          </a:p>
        </p:txBody>
      </p:sp>
      <p:sp>
        <p:nvSpPr>
          <p:cNvPr id="5124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3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74F3F2D1-2BDE-40CE-A91D-C097F8FB3E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69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614"/>
    </mc:Choice>
    <mc:Fallback xmlns="">
      <p:transition spd="slow" advTm="236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1257" y="574869"/>
            <a:ext cx="11684000" cy="92883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 Year Old </a:t>
            </a: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Female</a:t>
            </a: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With Diplopia and Headaches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89902" y="1690777"/>
            <a:ext cx="11355355" cy="4330460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</a:pPr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The double vision is:</a:t>
            </a:r>
          </a:p>
          <a:p>
            <a:pPr lvl="2"/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Binocular (goes away when she covers either eye)</a:t>
            </a:r>
          </a:p>
          <a:p>
            <a:pPr lvl="2"/>
            <a:r>
              <a:rPr lang="en-US" alt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H</a:t>
            </a:r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orizontal</a:t>
            </a:r>
          </a:p>
          <a:p>
            <a:pPr lvl="2"/>
            <a:r>
              <a:rPr lang="en-US" alt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W</a:t>
            </a:r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orse at distance</a:t>
            </a:r>
          </a:p>
          <a:p>
            <a:pPr lvl="2"/>
            <a:r>
              <a:rPr lang="en-US" alt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W</a:t>
            </a:r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orse when she looks to the right</a:t>
            </a:r>
          </a:p>
        </p:txBody>
      </p:sp>
      <p:sp>
        <p:nvSpPr>
          <p:cNvPr id="5124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B552C6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E5B43D-5B81-467C-9E3B-839DE548924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10600" y="3856007"/>
            <a:ext cx="3035060" cy="2246769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Can you guess the localization based on the history she provides?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008403C-B752-4C90-857A-A40D3A4C66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32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22"/>
    </mc:Choice>
    <mc:Fallback xmlns="">
      <p:transition spd="slow" advTm="22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10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6531" y="365125"/>
            <a:ext cx="11178073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000" dirty="0">
                <a:solidFill>
                  <a:srgbClr val="3B5B6F"/>
                </a:solidFill>
              </a:rPr>
              <a:t>	</a:t>
            </a:r>
            <a:r>
              <a:rPr lang="en-US" sz="4000" b="1" dirty="0">
                <a:solidFill>
                  <a:srgbClr val="3B5B6F"/>
                </a:solidFill>
              </a:rPr>
              <a:t>Examination by Neurology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239863" y="2113136"/>
            <a:ext cx="9531459" cy="382076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600" dirty="0">
                <a:solidFill>
                  <a:srgbClr val="3B5B6F"/>
                </a:solidFill>
              </a:rPr>
              <a:t>Found to have isolated right abduction deficit</a:t>
            </a:r>
          </a:p>
          <a:p>
            <a:pPr>
              <a:lnSpc>
                <a:spcPct val="90000"/>
              </a:lnSpc>
            </a:pPr>
            <a:r>
              <a:rPr lang="en-US" altLang="en-US" sz="3600" dirty="0">
                <a:solidFill>
                  <a:srgbClr val="3B5B6F"/>
                </a:solidFill>
              </a:rPr>
              <a:t>Rest of the examination is normal</a:t>
            </a:r>
          </a:p>
        </p:txBody>
      </p:sp>
      <p:sp>
        <p:nvSpPr>
          <p:cNvPr id="5124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5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055DAB9B-66B9-47C8-8EA9-7ED39DB3A1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00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12"/>
    </mc:Choice>
    <mc:Fallback xmlns="">
      <p:transition spd="slow" advTm="9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4800" b="1" dirty="0">
                <a:solidFill>
                  <a:srgbClr val="3B5B6F"/>
                </a:solidFill>
              </a:rPr>
              <a:t>Evaluation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4000" dirty="0">
                <a:solidFill>
                  <a:srgbClr val="3B5B6F"/>
                </a:solidFill>
              </a:rPr>
              <a:t>CT of the head with contrast:  normal</a:t>
            </a:r>
          </a:p>
          <a:p>
            <a:pPr>
              <a:lnSpc>
                <a:spcPct val="90000"/>
              </a:lnSpc>
            </a:pPr>
            <a:r>
              <a:rPr lang="en-US" altLang="en-US" sz="4000" dirty="0">
                <a:solidFill>
                  <a:srgbClr val="3B5B6F"/>
                </a:solidFill>
              </a:rPr>
              <a:t>Plan: discharge with diagnosis of ophthalmoplegic migraine </a:t>
            </a:r>
          </a:p>
          <a:p>
            <a:pPr>
              <a:lnSpc>
                <a:spcPct val="90000"/>
              </a:lnSpc>
            </a:pPr>
            <a:r>
              <a:rPr lang="en-US" altLang="en-US" sz="4000" dirty="0">
                <a:solidFill>
                  <a:srgbClr val="3B5B6F"/>
                </a:solidFill>
              </a:rPr>
              <a:t>Consult to neuro-ophthalmology just before she is to leave the ED…</a:t>
            </a:r>
          </a:p>
        </p:txBody>
      </p:sp>
      <p:sp>
        <p:nvSpPr>
          <p:cNvPr id="7172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717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DBC6B577-9B9B-4C9F-9F5C-74C0767B05FA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6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CCCD0B5-31B8-4D9C-A895-8406C2AC0C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26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7872"/>
            <a:ext cx="10515600" cy="756309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Ophthalmoplegic Migraine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609" y="1242204"/>
            <a:ext cx="10701504" cy="4710022"/>
          </a:xfrm>
        </p:spPr>
        <p:txBody>
          <a:bodyPr>
            <a:normAutofit lnSpcReduction="10000"/>
          </a:bodyPr>
          <a:lstStyle/>
          <a:p>
            <a:r>
              <a:rPr lang="en-US" sz="3200" dirty="0">
                <a:solidFill>
                  <a:srgbClr val="3B5B6F"/>
                </a:solidFill>
              </a:rPr>
              <a:t>Recently renamed “Recurrent Painful Oculomotor Neuropathy</a:t>
            </a:r>
            <a:r>
              <a:rPr lang="en-US" sz="3200" dirty="0" smtClean="0">
                <a:solidFill>
                  <a:srgbClr val="3B5B6F"/>
                </a:solidFill>
              </a:rPr>
              <a:t>” (RPON)  </a:t>
            </a:r>
            <a:r>
              <a:rPr lang="en-US" sz="3200" dirty="0">
                <a:solidFill>
                  <a:srgbClr val="3B5B6F"/>
                </a:solidFill>
              </a:rPr>
              <a:t>by International Classification of Headache Disorders (ICHD)</a:t>
            </a:r>
          </a:p>
          <a:p>
            <a:pPr lvl="1"/>
            <a:r>
              <a:rPr lang="en-US" sz="3200" dirty="0">
                <a:solidFill>
                  <a:srgbClr val="3B5B6F"/>
                </a:solidFill>
              </a:rPr>
              <a:t>Incidence 0.7/million</a:t>
            </a:r>
          </a:p>
          <a:p>
            <a:pPr lvl="1"/>
            <a:r>
              <a:rPr lang="en-US" sz="3200" dirty="0">
                <a:solidFill>
                  <a:srgbClr val="3B5B6F"/>
                </a:solidFill>
              </a:rPr>
              <a:t>Headache followed by ipsilateral 3,4, or 6</a:t>
            </a:r>
            <a:r>
              <a:rPr lang="en-US" sz="3200" baseline="30000" dirty="0">
                <a:solidFill>
                  <a:srgbClr val="3B5B6F"/>
                </a:solidFill>
              </a:rPr>
              <a:t>th</a:t>
            </a:r>
            <a:r>
              <a:rPr lang="en-US" sz="3200" dirty="0">
                <a:solidFill>
                  <a:srgbClr val="3B5B6F"/>
                </a:solidFill>
              </a:rPr>
              <a:t> nerve palsy</a:t>
            </a:r>
          </a:p>
          <a:p>
            <a:pPr lvl="2"/>
            <a:r>
              <a:rPr lang="en-US" sz="2800" dirty="0">
                <a:solidFill>
                  <a:srgbClr val="3B5B6F"/>
                </a:solidFill>
              </a:rPr>
              <a:t>Double vision immediate or up to two weeks later</a:t>
            </a:r>
          </a:p>
          <a:p>
            <a:pPr lvl="2"/>
            <a:r>
              <a:rPr lang="en-US" sz="2800" dirty="0">
                <a:solidFill>
                  <a:srgbClr val="3B5B6F"/>
                </a:solidFill>
              </a:rPr>
              <a:t>Can last weeks to months</a:t>
            </a:r>
          </a:p>
          <a:p>
            <a:pPr lvl="1"/>
            <a:r>
              <a:rPr lang="en-US" sz="3200" dirty="0">
                <a:solidFill>
                  <a:srgbClr val="3B5B6F"/>
                </a:solidFill>
              </a:rPr>
              <a:t>Oculomotor palsies in </a:t>
            </a:r>
            <a:r>
              <a:rPr lang="en-US" sz="3200" dirty="0" err="1">
                <a:solidFill>
                  <a:srgbClr val="3B5B6F"/>
                </a:solidFill>
              </a:rPr>
              <a:t>ophthalmoplegic</a:t>
            </a:r>
            <a:r>
              <a:rPr lang="en-US" sz="3200" dirty="0">
                <a:solidFill>
                  <a:srgbClr val="3B5B6F"/>
                </a:solidFill>
              </a:rPr>
              <a:t> migraine may show thickening and enhancement of third nerve on MRI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65B95222-A0D8-4ADE-8F5D-8972D5B40F9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7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220"/>
    </mc:Choice>
    <mc:Fallback xmlns="">
      <p:transition spd="slow" advTm="392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Why Was This Case Not Likely</a:t>
            </a:r>
            <a:br>
              <a:rPr lang="en-US" b="1" dirty="0">
                <a:solidFill>
                  <a:srgbClr val="3B5B6F"/>
                </a:solidFill>
              </a:rPr>
            </a:br>
            <a:r>
              <a:rPr lang="en-US" dirty="0">
                <a:solidFill>
                  <a:srgbClr val="3B5B6F"/>
                </a:solidFill>
              </a:rPr>
              <a:t>Recurrent Painful Oculomotor </a:t>
            </a:r>
            <a:r>
              <a:rPr lang="en-US" dirty="0" smtClean="0">
                <a:solidFill>
                  <a:srgbClr val="3B5B6F"/>
                </a:solidFill>
              </a:rPr>
              <a:t>Neuropathy </a:t>
            </a:r>
            <a:r>
              <a:rPr lang="en-US" dirty="0">
                <a:solidFill>
                  <a:srgbClr val="3B5B6F"/>
                </a:solidFill>
              </a:rPr>
              <a:t>(</a:t>
            </a:r>
            <a:r>
              <a:rPr lang="en-US" dirty="0" smtClean="0">
                <a:solidFill>
                  <a:srgbClr val="3B5B6F"/>
                </a:solidFill>
              </a:rPr>
              <a:t>RPON</a:t>
            </a:r>
            <a:r>
              <a:rPr lang="en-US" b="1" dirty="0" smtClean="0">
                <a:solidFill>
                  <a:srgbClr val="3B5B6F"/>
                </a:solidFill>
              </a:rPr>
              <a:t>)?</a:t>
            </a:r>
            <a:endParaRPr lang="en-US" b="1" dirty="0">
              <a:solidFill>
                <a:srgbClr val="3B5B6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0869" y="1685512"/>
            <a:ext cx="9866243" cy="2824495"/>
          </a:xfrm>
          <a:noFill/>
        </p:spPr>
        <p:txBody>
          <a:bodyPr>
            <a:normAutofit/>
          </a:bodyPr>
          <a:lstStyle/>
          <a:p>
            <a:endParaRPr lang="en-US" sz="3200" dirty="0">
              <a:solidFill>
                <a:srgbClr val="3B5B6F"/>
              </a:solidFill>
            </a:endParaRPr>
          </a:p>
          <a:p>
            <a:r>
              <a:rPr lang="en-US" sz="3600" dirty="0" smtClean="0">
                <a:solidFill>
                  <a:srgbClr val="3B5B6F"/>
                </a:solidFill>
              </a:rPr>
              <a:t>RPON </a:t>
            </a:r>
            <a:r>
              <a:rPr lang="en-US" sz="3600" dirty="0">
                <a:solidFill>
                  <a:srgbClr val="3B5B6F"/>
                </a:solidFill>
              </a:rPr>
              <a:t>is less common with a sixth nerve palsy</a:t>
            </a:r>
          </a:p>
          <a:p>
            <a:r>
              <a:rPr lang="en-US" sz="3600" dirty="0">
                <a:solidFill>
                  <a:srgbClr val="3B5B6F"/>
                </a:solidFill>
              </a:rPr>
              <a:t>Onset of </a:t>
            </a:r>
            <a:r>
              <a:rPr lang="en-US" sz="3600" dirty="0" smtClean="0">
                <a:solidFill>
                  <a:srgbClr val="3B5B6F"/>
                </a:solidFill>
              </a:rPr>
              <a:t> </a:t>
            </a:r>
            <a:r>
              <a:rPr lang="en-US" sz="3600" dirty="0">
                <a:solidFill>
                  <a:srgbClr val="3B5B6F"/>
                </a:solidFill>
              </a:rPr>
              <a:t>at age 32 would be highly unusual!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89586" y="4652238"/>
            <a:ext cx="6165012" cy="1077218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omic Sans MS" panose="030F0702030302020204" pitchFamily="66" charset="0"/>
              </a:rPr>
              <a:t>Is any more work up needed?</a:t>
            </a:r>
          </a:p>
          <a:p>
            <a:r>
              <a:rPr lang="en-US" sz="3200" b="1" dirty="0">
                <a:latin typeface="Comic Sans MS" panose="030F0702030302020204" pitchFamily="66" charset="0"/>
              </a:rPr>
              <a:t>What would you do?</a:t>
            </a: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6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40"/>
    </mc:Choice>
    <mc:Fallback xmlns="">
      <p:transition spd="slow" advTm="23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7103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MRI Is Required in Workup of </a:t>
            </a:r>
            <a:br>
              <a:rPr lang="en-US" b="1" dirty="0">
                <a:solidFill>
                  <a:srgbClr val="3B5B6F"/>
                </a:solidFill>
              </a:rPr>
            </a:br>
            <a:r>
              <a:rPr lang="en-US" dirty="0" smtClean="0">
                <a:solidFill>
                  <a:srgbClr val="3B5B6F"/>
                </a:solidFill>
              </a:rPr>
              <a:t>RPON</a:t>
            </a:r>
            <a:endParaRPr lang="en-US" b="1" dirty="0">
              <a:solidFill>
                <a:srgbClr val="3B5B6F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266026" y="1690688"/>
            <a:ext cx="7309959" cy="48755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1738" y="2984938"/>
            <a:ext cx="2833069" cy="1569660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omic Sans MS" panose="030F0702030302020204" pitchFamily="66" charset="0"/>
                <a:cs typeface="Arial" panose="020B0604020202020204" pitchFamily="34" charset="0"/>
              </a:rPr>
              <a:t>What abnormality  do you see?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334AF71-CC22-4E4B-B410-EF16E92945A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16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44"/>
    </mc:Choice>
    <mc:Fallback xmlns="">
      <p:transition spd="slow" advTm="106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>
                <a:solidFill>
                  <a:srgbClr val="3B5B6F"/>
                </a:solidFill>
              </a:rPr>
              <a:t> </a:t>
            </a:r>
            <a:r>
              <a:rPr lang="en-US" altLang="en-US" b="1" dirty="0">
                <a:solidFill>
                  <a:srgbClr val="3B5B6F"/>
                </a:solidFill>
              </a:rPr>
              <a:t>MRI Without Contrast Done Overnight</a:t>
            </a:r>
            <a:br>
              <a:rPr lang="en-US" altLang="en-US" b="1" dirty="0">
                <a:solidFill>
                  <a:srgbClr val="3B5B6F"/>
                </a:solidFill>
              </a:rPr>
            </a:br>
            <a:r>
              <a:rPr lang="en-US" altLang="en-US" b="1" dirty="0">
                <a:solidFill>
                  <a:srgbClr val="3B5B6F"/>
                </a:solidFill>
              </a:rPr>
              <a:t>	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680055" y="1990312"/>
            <a:ext cx="9866243" cy="382076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3B5B6F"/>
                </a:solidFill>
              </a:rPr>
              <a:t>Read as normal</a:t>
            </a:r>
          </a:p>
          <a:p>
            <a:r>
              <a:rPr lang="en-US" sz="3600" dirty="0">
                <a:solidFill>
                  <a:srgbClr val="3B5B6F"/>
                </a:solidFill>
              </a:rPr>
              <a:t>Is set to be discharged with diagnosis of </a:t>
            </a:r>
            <a:r>
              <a:rPr lang="en-US" sz="3600" dirty="0" smtClean="0">
                <a:solidFill>
                  <a:srgbClr val="3B5B6F"/>
                </a:solidFill>
              </a:rPr>
              <a:t>RPON</a:t>
            </a:r>
            <a:endParaRPr lang="en-US" sz="3600" dirty="0">
              <a:solidFill>
                <a:srgbClr val="3B5B6F"/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rgbClr val="3B5B6F"/>
              </a:solidFill>
            </a:endParaRPr>
          </a:p>
        </p:txBody>
      </p:sp>
      <p:sp>
        <p:nvSpPr>
          <p:cNvPr id="9219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922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91064871-1B06-4359-BBB2-BA0068077073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10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263442" y="4295955"/>
            <a:ext cx="3847381" cy="1077218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omic Sans MS" panose="030F0702030302020204" pitchFamily="66" charset="0"/>
              </a:rPr>
              <a:t>Is this a reasonable plan?</a:t>
            </a:r>
          </a:p>
        </p:txBody>
      </p:sp>
      <p:pic>
        <p:nvPicPr>
          <p:cNvPr id="4" name="Audio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13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760"/>
    </mc:Choice>
    <mc:Fallback xmlns="">
      <p:transition spd="slow" advTm="227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MRI with Contrast Requested </a:t>
            </a:r>
            <a:br>
              <a:rPr lang="en-US" alt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Neuro-Ophthalmology</a:t>
            </a:r>
          </a:p>
        </p:txBody>
      </p:sp>
      <p:sp>
        <p:nvSpPr>
          <p:cNvPr id="11267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1126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20D0B8B2-DDA6-41D8-8AA0-9C7A96427C15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11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11269" name="Picture 3" descr="S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692535"/>
            <a:ext cx="6272213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38200" y="2295331"/>
            <a:ext cx="2866053" cy="2062103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Comic Sans MS" panose="030F0702030302020204" pitchFamily="66" charset="0"/>
                <a:cs typeface="Arial" panose="020B0604020202020204" pitchFamily="34" charset="0"/>
              </a:rPr>
              <a:t>What abnormality do you see now?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78A93A3-E704-4F4D-ABB3-1E03610BE09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120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26"/>
    </mc:Choice>
    <mc:Fallback xmlns="">
      <p:transition spd="slow" advTm="220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028" y="365125"/>
            <a:ext cx="10515600" cy="1325563"/>
          </a:xfrm>
        </p:spPr>
        <p:txBody>
          <a:bodyPr/>
          <a:lstStyle/>
          <a:p>
            <a:pPr algn="ctr"/>
            <a:r>
              <a:rPr lang="en-US" alt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MRI with Contrast</a:t>
            </a:r>
          </a:p>
        </p:txBody>
      </p:sp>
      <p:sp>
        <p:nvSpPr>
          <p:cNvPr id="11267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1126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20D0B8B2-DDA6-41D8-8AA0-9C7A96427C15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12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11269" name="Picture 3" descr="S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692535"/>
            <a:ext cx="6272213" cy="435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5072970" y="3130615"/>
            <a:ext cx="1847792" cy="680420"/>
          </a:xfrm>
          <a:prstGeom prst="straightConnector1">
            <a:avLst/>
          </a:prstGeom>
          <a:ln w="19050">
            <a:solidFill>
              <a:srgbClr val="F90FD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664679" y="3511555"/>
            <a:ext cx="2389264" cy="511964"/>
          </a:xfrm>
          <a:prstGeom prst="straightConnector1">
            <a:avLst/>
          </a:prstGeom>
          <a:ln w="19050">
            <a:solidFill>
              <a:srgbClr val="F90FD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46326" y="314459"/>
            <a:ext cx="3373497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Dural enhancement,</a:t>
            </a:r>
          </a:p>
          <a:p>
            <a:r>
              <a:rPr lang="en-US" sz="24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“Dural Tail”, not easily seen without contrast, is seen on the side of  the sixth nerve </a:t>
            </a:r>
            <a:r>
              <a:rPr lang="en-US" sz="2400" b="1" dirty="0" smtClean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palsy (pink arrows).  The cavernous sinus also enhanced (yellow arrowhead)</a:t>
            </a:r>
            <a:endParaRPr lang="en-US" sz="2400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400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 this is not present on other side- Look for the asymmetry!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4ECCC3A3-389C-4F66-AE15-5D0A778824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6787581" y="3175049"/>
            <a:ext cx="266362" cy="260261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87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87"/>
    </mc:Choice>
    <mc:Fallback xmlns="">
      <p:transition spd="slow" advTm="237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Differential Diagnosis of a Dural Tail</a:t>
            </a:r>
            <a:r>
              <a:rPr lang="en-US" b="1" baseline="300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14265" y="1387086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Meningioma -most common</a:t>
            </a:r>
          </a:p>
          <a:p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Lymphoma</a:t>
            </a:r>
          </a:p>
          <a:p>
            <a:r>
              <a:rPr lang="en-US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Chloroma</a:t>
            </a:r>
            <a:endParaRPr lang="en-US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Cerebral metastasis</a:t>
            </a:r>
          </a:p>
          <a:p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Glioblastoma </a:t>
            </a:r>
          </a:p>
          <a:p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myeloma</a:t>
            </a:r>
          </a:p>
          <a:p>
            <a:r>
              <a:rPr lang="en-US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Aspergillosis</a:t>
            </a:r>
            <a:endParaRPr lang="en-US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Chordoma</a:t>
            </a:r>
            <a:endParaRPr lang="en-US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Schwannoma</a:t>
            </a:r>
            <a:endParaRPr lang="en-US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172200" y="1404932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Pleomorphic </a:t>
            </a:r>
            <a:r>
              <a:rPr lang="en-US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xanthoastrocytoma</a:t>
            </a:r>
            <a:endParaRPr lang="en-US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Hemangiopericytoma</a:t>
            </a:r>
            <a:endParaRPr lang="en-US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Wegener’s granulomatosis (Granulomatosis with </a:t>
            </a:r>
            <a:r>
              <a:rPr lang="en-US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polyangiitis</a:t>
            </a:r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Sarcoidosis</a:t>
            </a:r>
          </a:p>
          <a:p>
            <a:r>
              <a:rPr lang="en-US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Medulloblastoma</a:t>
            </a:r>
            <a:endParaRPr lang="en-US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Eosinophillic</a:t>
            </a:r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granuloma</a:t>
            </a:r>
          </a:p>
          <a:p>
            <a:r>
              <a:rPr lang="en-US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Erdheim</a:t>
            </a:r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Chester Disease</a:t>
            </a:r>
          </a:p>
          <a:p>
            <a:endParaRPr lang="en-US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05065" y="5896304"/>
            <a:ext cx="9060024" cy="780722"/>
          </a:xfrm>
        </p:spPr>
        <p:txBody>
          <a:bodyPr/>
          <a:lstStyle/>
          <a:p>
            <a:r>
              <a:rPr lang="en-US" sz="2000" baseline="300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20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Sotoudeh H, </a:t>
            </a:r>
            <a:r>
              <a:rPr lang="en-US" sz="2000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Yazdi</a:t>
            </a:r>
            <a:r>
              <a:rPr lang="en-US" sz="20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HR. A review on </a:t>
            </a:r>
            <a:r>
              <a:rPr lang="en-US" sz="2000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dural</a:t>
            </a:r>
            <a:r>
              <a:rPr lang="en-US" sz="20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tail sign. World J </a:t>
            </a:r>
            <a:r>
              <a:rPr lang="en-US" sz="2000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Radiol</a:t>
            </a:r>
            <a:r>
              <a:rPr lang="en-US" sz="20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2010;2(5):188-192. doi:10.4329/wjr.v2.i5.188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FCD7E2F-3D62-40CD-A636-042EDD7A93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63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010"/>
    </mc:Choice>
    <mc:Fallback xmlns="">
      <p:transition spd="slow" advTm="190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455" y="365125"/>
            <a:ext cx="11172497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32 Year Old </a:t>
            </a:r>
            <a:r>
              <a:rPr lang="en-US" dirty="0">
                <a:solidFill>
                  <a:srgbClr val="3B5B6F"/>
                </a:solidFill>
              </a:rPr>
              <a:t>Woman</a:t>
            </a:r>
            <a:r>
              <a:rPr lang="en-US" b="1" dirty="0">
                <a:solidFill>
                  <a:srgbClr val="3B5B6F"/>
                </a:solidFill>
              </a:rPr>
              <a:t> With Diplopia and Headache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5581" y="2441274"/>
            <a:ext cx="9866243" cy="2225616"/>
          </a:xfrm>
          <a:solidFill>
            <a:schemeClr val="bg1"/>
          </a:solidFill>
          <a:ln>
            <a:solidFill>
              <a:srgbClr val="1F939A"/>
            </a:solidFill>
          </a:ln>
        </p:spPr>
        <p:txBody>
          <a:bodyPr>
            <a:normAutofit/>
          </a:bodyPr>
          <a:lstStyle/>
          <a:p>
            <a:pPr algn="ctr"/>
            <a:endParaRPr lang="en-US" sz="3600" dirty="0"/>
          </a:p>
          <a:p>
            <a:pPr marL="0" indent="0" algn="ctr">
              <a:buNone/>
            </a:pPr>
            <a:r>
              <a:rPr lang="en-US" sz="4400" b="1" dirty="0">
                <a:latin typeface="Comic Sans MS" panose="030F0702030302020204" pitchFamily="66" charset="0"/>
              </a:rPr>
              <a:t>What is your workup after you see the MRI findings?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658FC5F-C3ED-41BB-9404-3D29C6AB781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7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50"/>
    </mc:Choice>
    <mc:Fallback xmlns="">
      <p:transition spd="slow" advTm="86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4400" b="1" dirty="0">
                <a:solidFill>
                  <a:srgbClr val="3B5B6F"/>
                </a:solidFill>
              </a:rPr>
              <a:t>Results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67862" y="1447800"/>
            <a:ext cx="11225048" cy="4114800"/>
          </a:xfrm>
        </p:spPr>
        <p:txBody>
          <a:bodyPr>
            <a:normAutofit/>
          </a:bodyPr>
          <a:lstStyle/>
          <a:p>
            <a:pPr lvl="1"/>
            <a:r>
              <a:rPr lang="en-US" altLang="en-US" sz="3200" dirty="0">
                <a:solidFill>
                  <a:srgbClr val="3B5B6F"/>
                </a:solidFill>
              </a:rPr>
              <a:t>CXR: negative</a:t>
            </a:r>
          </a:p>
          <a:p>
            <a:pPr lvl="1"/>
            <a:r>
              <a:rPr lang="en-US" altLang="en-US" sz="3200" dirty="0">
                <a:solidFill>
                  <a:srgbClr val="3B5B6F"/>
                </a:solidFill>
              </a:rPr>
              <a:t>Angiotensin Converting Enzyme (ACE): Negative</a:t>
            </a:r>
          </a:p>
          <a:p>
            <a:pPr lvl="1"/>
            <a:r>
              <a:rPr lang="en-US" altLang="en-US" sz="3200" dirty="0">
                <a:solidFill>
                  <a:srgbClr val="3B5B6F"/>
                </a:solidFill>
              </a:rPr>
              <a:t>Lumbar Puncture</a:t>
            </a:r>
          </a:p>
          <a:p>
            <a:pPr lvl="2"/>
            <a:r>
              <a:rPr lang="en-US" altLang="en-US" sz="3200" dirty="0">
                <a:solidFill>
                  <a:srgbClr val="3B5B6F"/>
                </a:solidFill>
              </a:rPr>
              <a:t>Normal cell counts and protein</a:t>
            </a:r>
          </a:p>
          <a:p>
            <a:pPr lvl="1"/>
            <a:r>
              <a:rPr lang="en-US" altLang="en-US" sz="3200" dirty="0">
                <a:solidFill>
                  <a:srgbClr val="3B5B6F"/>
                </a:solidFill>
              </a:rPr>
              <a:t>PPD positive (but recalls she had undergone BCG vaccination)</a:t>
            </a:r>
          </a:p>
          <a:p>
            <a:pPr lvl="1"/>
            <a:r>
              <a:rPr lang="en-US" altLang="en-US" sz="3200" dirty="0" err="1">
                <a:solidFill>
                  <a:srgbClr val="3B5B6F"/>
                </a:solidFill>
              </a:rPr>
              <a:t>Anergy</a:t>
            </a:r>
            <a:r>
              <a:rPr lang="en-US" altLang="en-US" sz="3200" dirty="0">
                <a:solidFill>
                  <a:srgbClr val="3B5B6F"/>
                </a:solidFill>
              </a:rPr>
              <a:t> Panel- demonstrated </a:t>
            </a:r>
            <a:r>
              <a:rPr lang="en-US" altLang="en-US" sz="3200" dirty="0" err="1">
                <a:solidFill>
                  <a:srgbClr val="3B5B6F"/>
                </a:solidFill>
              </a:rPr>
              <a:t>anergy</a:t>
            </a:r>
            <a:r>
              <a:rPr lang="en-US" altLang="en-US" sz="3200" dirty="0">
                <a:solidFill>
                  <a:srgbClr val="3B5B6F"/>
                </a:solidFill>
              </a:rPr>
              <a:t> </a:t>
            </a:r>
          </a:p>
          <a:p>
            <a:pPr lvl="1"/>
            <a:r>
              <a:rPr lang="en-US" altLang="en-US" sz="3200" dirty="0">
                <a:solidFill>
                  <a:srgbClr val="3B5B6F"/>
                </a:solidFill>
              </a:rPr>
              <a:t>24 hour urine calcium normal</a:t>
            </a:r>
          </a:p>
        </p:txBody>
      </p:sp>
      <p:sp>
        <p:nvSpPr>
          <p:cNvPr id="17412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01DC0668-2F25-40AB-A669-73EF12B0188D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15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C1B198CB-2C41-4AA7-AED7-5FE6E7FC889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7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56"/>
    </mc:Choice>
    <mc:Fallback xmlns="">
      <p:transition spd="slow" advTm="375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What Else Might be Helpful and Less Invasive than a Biopsy of Meningeal Lesion?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878" y="2662974"/>
            <a:ext cx="9866243" cy="3820766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rgbClr val="3B5B6F"/>
                </a:solidFill>
              </a:rPr>
              <a:t>Gallium or PET-CT Scan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9B077806-6071-4D30-80B0-B6FE95DB7F5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2504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27"/>
    </mc:Choice>
    <mc:Fallback xmlns="">
      <p:transition spd="slow" advTm="216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Gallium Scan Performed</a:t>
            </a:r>
          </a:p>
        </p:txBody>
      </p:sp>
      <p:sp>
        <p:nvSpPr>
          <p:cNvPr id="19459" name="Footer Placeholder 7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1946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A10C732B-55F2-49BA-B9C1-F17FA4D5AC93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17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19461" name="Picture 2" descr="S 1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9669" y="1509712"/>
            <a:ext cx="3657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AutoShape 4"/>
          <p:cNvSpPr>
            <a:spLocks noChangeArrowheads="1"/>
          </p:cNvSpPr>
          <p:nvPr/>
        </p:nvSpPr>
        <p:spPr bwMode="auto">
          <a:xfrm>
            <a:off x="4908331" y="3794919"/>
            <a:ext cx="1644869" cy="152400"/>
          </a:xfrm>
          <a:prstGeom prst="notchedRightArrow">
            <a:avLst>
              <a:gd name="adj1" fmla="val 50000"/>
              <a:gd name="adj2" fmla="val 150000"/>
            </a:avLst>
          </a:prstGeom>
          <a:solidFill>
            <a:srgbClr val="F90FDD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kumimoji="0" lang="en-US" altLang="en-US" sz="4000">
              <a:latin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127234" y="2593846"/>
            <a:ext cx="335542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Sole abnormality in whole body gallium scan is this right axillary lymph node.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2A575CBB-DBA1-47ED-A610-6734B58D8F4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27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38"/>
    </mc:Choice>
    <mc:Fallback xmlns="">
      <p:transition spd="slow" advTm="234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Clinical Course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878" y="1705055"/>
            <a:ext cx="9866243" cy="3820766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rgbClr val="3B5B6F"/>
                </a:solidFill>
              </a:rPr>
              <a:t>Patient was unaware of lymph node</a:t>
            </a:r>
          </a:p>
          <a:p>
            <a:r>
              <a:rPr lang="en-US" sz="3600" dirty="0">
                <a:solidFill>
                  <a:srgbClr val="3B5B6F"/>
                </a:solidFill>
              </a:rPr>
              <a:t>It was biopsied</a:t>
            </a:r>
          </a:p>
          <a:p>
            <a:r>
              <a:rPr lang="en-US" sz="3600" dirty="0">
                <a:solidFill>
                  <a:srgbClr val="3B5B6F"/>
                </a:solidFill>
              </a:rPr>
              <a:t>Pathology – consistent with sarcoidosis</a:t>
            </a:r>
          </a:p>
          <a:p>
            <a:r>
              <a:rPr lang="en-US" sz="3600" dirty="0">
                <a:solidFill>
                  <a:srgbClr val="3B5B6F"/>
                </a:solidFill>
              </a:rPr>
              <a:t>She had no other involvement, including no evidence of ocular sarcoidosis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CA329C9F-58F2-453F-B291-8FCCF8A1B7E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19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15"/>
    </mc:Choice>
    <mc:Fallback xmlns="">
      <p:transition spd="slow" advTm="208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34860" y="876300"/>
            <a:ext cx="88392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3B5B6F"/>
                </a:solidFill>
              </a:rPr>
              <a:t>Treatment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2133600" y="2743200"/>
            <a:ext cx="7772400" cy="4114800"/>
          </a:xfrm>
        </p:spPr>
        <p:txBody>
          <a:bodyPr>
            <a:normAutofit/>
          </a:bodyPr>
          <a:lstStyle/>
          <a:p>
            <a:pPr lvl="1"/>
            <a:r>
              <a:rPr lang="en-US" alt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Placed on prednisone, one mg/kg/day</a:t>
            </a:r>
          </a:p>
          <a:p>
            <a:pPr lvl="1"/>
            <a:r>
              <a:rPr lang="en-US" alt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Alleviated pain within hours</a:t>
            </a:r>
          </a:p>
          <a:p>
            <a:pPr lvl="1"/>
            <a:r>
              <a:rPr lang="en-US" alt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Diplopia resolves in days</a:t>
            </a:r>
          </a:p>
        </p:txBody>
      </p:sp>
      <p:sp>
        <p:nvSpPr>
          <p:cNvPr id="23556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2355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C6829E28-9100-4182-A3F6-8D898E1E1A47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19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2ADAB27-1FBC-4675-8B8B-F10848CA0B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33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42"/>
    </mc:Choice>
    <mc:Fallback xmlns="">
      <p:transition spd="slow" advTm="152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3B5B6F"/>
                </a:solidFill>
              </a:rPr>
              <a:t>Gallium and PET-CT Scans in Sarcoid Workup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0869" y="2208362"/>
            <a:ext cx="9866243" cy="3297916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3B5B6F"/>
                </a:solidFill>
              </a:rPr>
              <a:t>Allow for Application of Sutton’s Law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15534" y="3899140"/>
            <a:ext cx="2208362" cy="1200329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omic Sans MS" panose="030F0702030302020204" pitchFamily="66" charset="0"/>
              </a:rPr>
              <a:t>Who was Sutton?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BC93F0DE-08DA-4CC4-B984-21D359A736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533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20"/>
    </mc:Choice>
    <mc:Fallback xmlns="">
      <p:transition spd="slow" advTm="129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9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798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69698" y="501377"/>
            <a:ext cx="8692551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Willie Sutton- Bank Robber- </a:t>
            </a:r>
            <a:br>
              <a:rPr lang="en-US" alt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Asked “Why Do You Rob Banks?”</a:t>
            </a:r>
          </a:p>
        </p:txBody>
      </p:sp>
      <p:sp>
        <p:nvSpPr>
          <p:cNvPr id="79876" name="Footer Placeholder 3"/>
          <p:cNvSpPr txBox="1">
            <a:spLocks noGrp="1"/>
          </p:cNvSpPr>
          <p:nvPr/>
        </p:nvSpPr>
        <p:spPr bwMode="auto">
          <a:xfrm>
            <a:off x="4648200" y="64008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9713" y="1839803"/>
            <a:ext cx="2225566" cy="35238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2744" y="5363616"/>
            <a:ext cx="8427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“Because that is where the money is!”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5A7A1C80-58BA-467E-934D-32F25CCCFC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62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23"/>
    </mc:Choice>
    <mc:Fallback xmlns="">
      <p:transition spd="slow" advTm="96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7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8192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38200" y="173831"/>
            <a:ext cx="10515600" cy="1325563"/>
          </a:xfrm>
        </p:spPr>
        <p:txBody>
          <a:bodyPr/>
          <a:lstStyle/>
          <a:p>
            <a:pPr algn="ctr"/>
            <a:r>
              <a:rPr lang="en-US" alt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of Sutton’s Law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684004" y="1543844"/>
            <a:ext cx="9866312" cy="3821113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600" dirty="0">
                <a:solidFill>
                  <a:srgbClr val="3B5B6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“GO WHERE THE MONEY IS”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500" b="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the gallium or PET scan to guide your needle/knife</a:t>
            </a:r>
          </a:p>
          <a:p>
            <a:pPr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5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Biopsy the most accessible tissue that “lights up”</a:t>
            </a:r>
            <a:endParaRPr lang="en-US" sz="3500" b="0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500" b="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Bronchscopy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500" b="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Lacrimals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500" b="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Parotids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500" b="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Salivaries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defRPr/>
            </a:pPr>
            <a:r>
              <a:rPr lang="en-US" sz="3500" b="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Liver...</a:t>
            </a:r>
          </a:p>
        </p:txBody>
      </p:sp>
      <p:sp>
        <p:nvSpPr>
          <p:cNvPr id="81925" name="Footer Placeholder 4"/>
          <p:cNvSpPr txBox="1">
            <a:spLocks noGrp="1"/>
          </p:cNvSpPr>
          <p:nvPr/>
        </p:nvSpPr>
        <p:spPr bwMode="auto">
          <a:xfrm>
            <a:off x="4648200" y="64008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t> 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34C9DE54-EE1F-440B-9D98-691EDCBF01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89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031"/>
    </mc:Choice>
    <mc:Fallback xmlns="">
      <p:transition spd="slow" advTm="310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551" y="365125"/>
            <a:ext cx="11490385" cy="1325563"/>
          </a:xfrm>
        </p:spPr>
        <p:txBody>
          <a:bodyPr>
            <a:noAutofit/>
          </a:bodyPr>
          <a:lstStyle/>
          <a:p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Neuro-Ophthalmology Has Been Defined As a Field Where One Reinterprets Previously Normal Images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28758" y="1453182"/>
            <a:ext cx="5709249" cy="4815807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 carefully at the area within the pink on the left side of this magnified view of the </a:t>
            </a:r>
            <a:r>
              <a:rPr lang="en-US" dirty="0" err="1" smtClean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prepontine</a:t>
            </a:r>
            <a:r>
              <a:rPr lang="en-US" dirty="0" smtClean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cisternal</a:t>
            </a:r>
            <a:r>
              <a:rPr lang="en-US" dirty="0" smtClean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spaces on </a:t>
            </a:r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non-contrast MRI.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is a space-occupying lesion present in </a:t>
            </a:r>
            <a:r>
              <a:rPr lang="en-US" dirty="0" smtClean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right </a:t>
            </a:r>
            <a:r>
              <a:rPr lang="en-US" dirty="0" err="1" smtClean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prepontine</a:t>
            </a:r>
            <a:r>
              <a:rPr lang="en-US" dirty="0" smtClean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cisternal</a:t>
            </a:r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smtClean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 that </a:t>
            </a:r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not seen on the other side.  Because we knew where we suspected a lesion would be, we insisted on getting a contrasted MRI.  </a:t>
            </a:r>
          </a:p>
          <a:p>
            <a:pPr>
              <a:lnSpc>
                <a:spcPct val="120000"/>
              </a:lnSpc>
            </a:pPr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history and exam guides your imaging and informs the radiologist where the lesion might be.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6138007" y="2112580"/>
            <a:ext cx="6053993" cy="4355922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7567448" y="3047999"/>
            <a:ext cx="767256" cy="1353877"/>
          </a:xfrm>
          <a:prstGeom prst="ellipse">
            <a:avLst/>
          </a:prstGeom>
          <a:noFill/>
          <a:ln>
            <a:solidFill>
              <a:srgbClr val="F90FDD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3967" y="3036254"/>
            <a:ext cx="780356" cy="1365622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12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878"/>
    </mc:Choice>
    <mc:Fallback xmlns="">
      <p:transition spd="slow" advTm="638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b="1" dirty="0">
                <a:solidFill>
                  <a:srgbClr val="3B5B6F"/>
                </a:solidFill>
                <a:ea typeface="+mn-ea"/>
                <a:cs typeface="Arial" panose="020B0604020202020204" pitchFamily="34" charset="0"/>
              </a:rPr>
              <a:t>Utility of 18F-FDG PET/CT</a:t>
            </a:r>
            <a:endParaRPr lang="en-US" b="1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3B5B6F"/>
                </a:solidFill>
              </a:rPr>
              <a:t>In the subsequent images (next slide) the question in this next patient was whether the lesion was a meningioma or not.</a:t>
            </a:r>
          </a:p>
          <a:p>
            <a:r>
              <a:rPr lang="en-US" dirty="0">
                <a:solidFill>
                  <a:srgbClr val="3B5B6F"/>
                </a:solidFill>
              </a:rPr>
              <a:t>The avidity for FDG (yellow areas) would not be seen in meningioma.  This led to a suspicion of sarcoidosis.  Rather than biopsy the meninges, an inguinal node also showed avidity for FDG and was biopsied, and demonstrated sarcoid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24EFF480-2DF1-49DC-B512-D35287BF60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88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751"/>
    </mc:Choice>
    <mc:Fallback xmlns="">
      <p:transition spd="slow" advTm="447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5138" y="71732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PET-CT for </a:t>
            </a:r>
            <a:r>
              <a:rPr lang="en-US" b="1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Neurosarcoid</a:t>
            </a:r>
            <a:endParaRPr lang="en-US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5"/>
          <a:stretch>
            <a:fillRect/>
          </a:stretch>
        </p:blipFill>
        <p:spPr>
          <a:xfrm>
            <a:off x="851339" y="1159980"/>
            <a:ext cx="3010056" cy="4010529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6"/>
          <a:stretch>
            <a:fillRect/>
          </a:stretch>
        </p:blipFill>
        <p:spPr>
          <a:xfrm>
            <a:off x="4918817" y="1313793"/>
            <a:ext cx="6144792" cy="34222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06263" y="6253655"/>
            <a:ext cx="873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30000" dirty="0">
                <a:solidFill>
                  <a:srgbClr val="3B5B6F"/>
                </a:solidFill>
              </a:rPr>
              <a:t>2</a:t>
            </a:r>
            <a:r>
              <a:rPr lang="en-US" dirty="0">
                <a:solidFill>
                  <a:srgbClr val="3B5B6F"/>
                </a:solidFill>
              </a:rPr>
              <a:t>Khodarahmi I,  </a:t>
            </a:r>
            <a:r>
              <a:rPr lang="en-US" dirty="0" err="1">
                <a:solidFill>
                  <a:srgbClr val="3B5B6F"/>
                </a:solidFill>
              </a:rPr>
              <a:t>Ghesani</a:t>
            </a:r>
            <a:r>
              <a:rPr lang="en-US" dirty="0">
                <a:solidFill>
                  <a:srgbClr val="3B5B6F"/>
                </a:solidFill>
              </a:rPr>
              <a:t> N, Turbin RE, Frohman LP. ¹⁸F-fluorodeoxyglucose Uptake in </a:t>
            </a:r>
            <a:r>
              <a:rPr lang="en-US" dirty="0" err="1">
                <a:solidFill>
                  <a:srgbClr val="3B5B6F"/>
                </a:solidFill>
              </a:rPr>
              <a:t>Neurosarcoid</a:t>
            </a:r>
            <a:r>
              <a:rPr lang="en-US" dirty="0">
                <a:solidFill>
                  <a:srgbClr val="3B5B6F"/>
                </a:solidFill>
              </a:rPr>
              <a:t> Dural Plaque on PET/CT. Clinical Nuclear Medicine. 41(9):e410-1, 2016 Sep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88524" y="4855779"/>
            <a:ext cx="81034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is post-Gadolinium T1 weighted axial MRI.  </a:t>
            </a:r>
          </a:p>
          <a:p>
            <a:r>
              <a:rPr lang="en-US" sz="28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and G are axial and coronal </a:t>
            </a:r>
            <a:r>
              <a:rPr lang="en-US" altLang="en-US" sz="28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18F-FDG PET/CT</a:t>
            </a:r>
            <a:r>
              <a:rPr lang="en-US" altLang="en-US" sz="2800" baseline="300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en-US" sz="28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4AEE01D9-FDFE-4835-AFCA-6F92DB547C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49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852"/>
    </mc:Choice>
    <mc:Fallback xmlns="">
      <p:transition spd="slow" advTm="418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06559"/>
            <a:ext cx="1187669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In a patient where </a:t>
            </a:r>
            <a:r>
              <a:rPr lang="en-US" b="1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neurosarcoid</a:t>
            </a:r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being considered, a standard set of examinations is helpful to establish the diagnosis</a:t>
            </a:r>
            <a:r>
              <a:rPr lang="en-US" dirty="0">
                <a:solidFill>
                  <a:srgbClr val="3B5B6F"/>
                </a:solidFill>
              </a:rPr>
              <a:t/>
            </a:r>
            <a:br>
              <a:rPr lang="en-US" dirty="0">
                <a:solidFill>
                  <a:srgbClr val="3B5B6F"/>
                </a:solidFill>
              </a:rPr>
            </a:br>
            <a:endParaRPr lang="en-US" b="1" dirty="0">
              <a:solidFill>
                <a:srgbClr val="3B5B6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91441"/>
            <a:ext cx="5181600" cy="4152873"/>
          </a:xfrm>
        </p:spPr>
        <p:txBody>
          <a:bodyPr/>
          <a:lstStyle/>
          <a:p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include blood work for </a:t>
            </a:r>
          </a:p>
          <a:p>
            <a:pPr lvl="1"/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Calcium</a:t>
            </a:r>
          </a:p>
          <a:p>
            <a:pPr lvl="1"/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</a:t>
            </a:r>
          </a:p>
          <a:p>
            <a:pPr lvl="1"/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Lysozyme</a:t>
            </a:r>
          </a:p>
          <a:p>
            <a:pPr lvl="1"/>
            <a:r>
              <a:rPr lang="en-US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Quantiferon</a:t>
            </a:r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gold</a:t>
            </a:r>
          </a:p>
          <a:p>
            <a:pPr lvl="1"/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Liver functions </a:t>
            </a:r>
          </a:p>
          <a:p>
            <a:pPr lvl="1"/>
            <a:endParaRPr lang="en-US" dirty="0">
              <a:solidFill>
                <a:srgbClr val="3B5B6F"/>
              </a:solidFill>
            </a:endParaRPr>
          </a:p>
          <a:p>
            <a:pPr lvl="1"/>
            <a:endParaRPr lang="en-US" dirty="0">
              <a:solidFill>
                <a:srgbClr val="3B5B6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2691440"/>
            <a:ext cx="5820103" cy="4149699"/>
          </a:xfrm>
        </p:spPr>
        <p:txBody>
          <a:bodyPr/>
          <a:lstStyle/>
          <a:p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 helpful tests</a:t>
            </a:r>
          </a:p>
          <a:p>
            <a:pPr lvl="1"/>
            <a:r>
              <a:rPr lang="en-US" dirty="0" err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Anergy</a:t>
            </a:r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panel</a:t>
            </a:r>
          </a:p>
          <a:p>
            <a:pPr lvl="1"/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 hour urine calcium</a:t>
            </a:r>
          </a:p>
          <a:p>
            <a:pPr lvl="1"/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Lumbar puncture- may include CSF ACE</a:t>
            </a:r>
          </a:p>
          <a:p>
            <a:pPr lvl="1"/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Pulmonary Function Testing</a:t>
            </a:r>
          </a:p>
          <a:p>
            <a:pPr lvl="1"/>
            <a:r>
              <a:rPr 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EKG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84210B01-E432-4AE9-9F2B-A1397A5B46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98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692"/>
    </mc:Choice>
    <mc:Fallback xmlns="">
      <p:transition spd="slow" advTm="456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Summary-2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>
                <a:solidFill>
                  <a:srgbClr val="3B5B6F"/>
                </a:solidFill>
              </a:rPr>
              <a:t>Useful imaging studies include </a:t>
            </a:r>
          </a:p>
          <a:p>
            <a:pPr lvl="1"/>
            <a:r>
              <a:rPr lang="en-US" sz="3200" dirty="0">
                <a:solidFill>
                  <a:srgbClr val="3B5B6F"/>
                </a:solidFill>
              </a:rPr>
              <a:t>Chest X-ray</a:t>
            </a:r>
          </a:p>
          <a:p>
            <a:pPr lvl="1"/>
            <a:r>
              <a:rPr lang="en-US" sz="3200" dirty="0">
                <a:solidFill>
                  <a:srgbClr val="3B5B6F"/>
                </a:solidFill>
              </a:rPr>
              <a:t>Chest CT</a:t>
            </a:r>
          </a:p>
          <a:p>
            <a:pPr lvl="1"/>
            <a:r>
              <a:rPr lang="en-US" sz="3200" dirty="0">
                <a:solidFill>
                  <a:srgbClr val="3B5B6F"/>
                </a:solidFill>
              </a:rPr>
              <a:t>Gallium Scan</a:t>
            </a:r>
          </a:p>
          <a:p>
            <a:pPr lvl="1"/>
            <a:r>
              <a:rPr lang="en-US" sz="3200" dirty="0">
                <a:solidFill>
                  <a:srgbClr val="3B5B6F"/>
                </a:solidFill>
              </a:rPr>
              <a:t>PET–CT Scan</a:t>
            </a:r>
          </a:p>
          <a:p>
            <a:r>
              <a:rPr lang="en-US" sz="3200" dirty="0">
                <a:solidFill>
                  <a:srgbClr val="3B5B6F"/>
                </a:solidFill>
              </a:rPr>
              <a:t>A tissue diagnosis is best; the imaging studies will help determine the best candidate site for biopsy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808A8A5-F7A5-48A7-9B49-536B086AC9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94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74"/>
    </mc:Choice>
    <mc:Fallback xmlns="">
      <p:transition spd="slow" advTm="135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985" y="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Additional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5993"/>
            <a:ext cx="12191999" cy="4845269"/>
          </a:xfrm>
        </p:spPr>
        <p:txBody>
          <a:bodyPr>
            <a:normAutofit fontScale="77500" lnSpcReduction="20000"/>
          </a:bodyPr>
          <a:lstStyle/>
          <a:p>
            <a:r>
              <a:rPr lang="en-US" sz="2000" dirty="0">
                <a:solidFill>
                  <a:srgbClr val="3B5B6F"/>
                </a:solidFill>
              </a:rPr>
              <a:t>Frohman LP. Treatment of neuro-ophthalmic sarcoidosis. J </a:t>
            </a:r>
            <a:r>
              <a:rPr lang="en-US" sz="2000" dirty="0" err="1">
                <a:solidFill>
                  <a:srgbClr val="3B5B6F"/>
                </a:solidFill>
              </a:rPr>
              <a:t>Neuroophthalmol</a:t>
            </a:r>
            <a:r>
              <a:rPr lang="en-US" sz="2000" dirty="0">
                <a:solidFill>
                  <a:srgbClr val="3B5B6F"/>
                </a:solidFill>
              </a:rPr>
              <a:t>. 2015;35(1):65-72. doi:10.1097/WNO.0000000000000170, 10.1097/WNO.0000000000000170</a:t>
            </a:r>
          </a:p>
          <a:p>
            <a:r>
              <a:rPr lang="en-US" sz="2000" dirty="0">
                <a:solidFill>
                  <a:srgbClr val="3B5B6F"/>
                </a:solidFill>
              </a:rPr>
              <a:t>Frohman LP, </a:t>
            </a:r>
            <a:r>
              <a:rPr lang="en-US" sz="2000" dirty="0" err="1">
                <a:solidFill>
                  <a:srgbClr val="3B5B6F"/>
                </a:solidFill>
              </a:rPr>
              <a:t>Grigorian</a:t>
            </a:r>
            <a:r>
              <a:rPr lang="en-US" sz="2000" dirty="0">
                <a:solidFill>
                  <a:srgbClr val="3B5B6F"/>
                </a:solidFill>
              </a:rPr>
              <a:t> R, Bielory L. Neuro-ophthalmic manifestations of sarcoidosis: clinical spectrum, evaluation, and management. J </a:t>
            </a:r>
            <a:r>
              <a:rPr lang="en-US" sz="2000" dirty="0" err="1">
                <a:solidFill>
                  <a:srgbClr val="3B5B6F"/>
                </a:solidFill>
              </a:rPr>
              <a:t>Neuroophthalmol</a:t>
            </a:r>
            <a:r>
              <a:rPr lang="en-US" sz="2000" dirty="0">
                <a:solidFill>
                  <a:srgbClr val="3B5B6F"/>
                </a:solidFill>
              </a:rPr>
              <a:t>. 2001;21(2):132-7. doi:10.1097/00041327-200106000-00016</a:t>
            </a:r>
          </a:p>
          <a:p>
            <a:r>
              <a:rPr lang="en-US" sz="2000" dirty="0">
                <a:solidFill>
                  <a:srgbClr val="3B5B6F"/>
                </a:solidFill>
              </a:rPr>
              <a:t>Frohman LP, </a:t>
            </a:r>
            <a:r>
              <a:rPr lang="en-US" sz="2000" dirty="0" err="1">
                <a:solidFill>
                  <a:srgbClr val="3B5B6F"/>
                </a:solidFill>
              </a:rPr>
              <a:t>Guirgis</a:t>
            </a:r>
            <a:r>
              <a:rPr lang="en-US" sz="2000" dirty="0">
                <a:solidFill>
                  <a:srgbClr val="3B5B6F"/>
                </a:solidFill>
              </a:rPr>
              <a:t> M, Turbin RE, Bielory L. Sarcoidosis of the anterior visual pathway: 24 new cases. J </a:t>
            </a:r>
            <a:r>
              <a:rPr lang="en-US" sz="2000" dirty="0" err="1">
                <a:solidFill>
                  <a:srgbClr val="3B5B6F"/>
                </a:solidFill>
              </a:rPr>
              <a:t>Neuroophthalmol</a:t>
            </a:r>
            <a:r>
              <a:rPr lang="en-US" sz="2000" dirty="0">
                <a:solidFill>
                  <a:srgbClr val="3B5B6F"/>
                </a:solidFill>
              </a:rPr>
              <a:t>. 2003;23(3):190-7. doi:10.1097/00041327-200309000-00002</a:t>
            </a:r>
          </a:p>
          <a:p>
            <a:r>
              <a:rPr lang="en-US" sz="2000" dirty="0" err="1">
                <a:solidFill>
                  <a:srgbClr val="3B5B6F"/>
                </a:solidFill>
              </a:rPr>
              <a:t>Kefella</a:t>
            </a:r>
            <a:r>
              <a:rPr lang="en-US" sz="2000" dirty="0">
                <a:solidFill>
                  <a:srgbClr val="3B5B6F"/>
                </a:solidFill>
              </a:rPr>
              <a:t> H, Luther D, </a:t>
            </a:r>
            <a:r>
              <a:rPr lang="en-US" sz="2000" dirty="0" err="1">
                <a:solidFill>
                  <a:srgbClr val="3B5B6F"/>
                </a:solidFill>
              </a:rPr>
              <a:t>Hainline</a:t>
            </a:r>
            <a:r>
              <a:rPr lang="en-US" sz="2000" dirty="0">
                <a:solidFill>
                  <a:srgbClr val="3B5B6F"/>
                </a:solidFill>
              </a:rPr>
              <a:t> C. Ophthalmic and neuro-ophthalmic manifestations of sarcoidosis. </a:t>
            </a:r>
            <a:r>
              <a:rPr lang="en-US" sz="2000" dirty="0" err="1">
                <a:solidFill>
                  <a:srgbClr val="3B5B6F"/>
                </a:solidFill>
              </a:rPr>
              <a:t>Curr</a:t>
            </a:r>
            <a:r>
              <a:rPr lang="en-US" sz="2000" dirty="0">
                <a:solidFill>
                  <a:srgbClr val="3B5B6F"/>
                </a:solidFill>
              </a:rPr>
              <a:t> </a:t>
            </a:r>
            <a:r>
              <a:rPr lang="en-US" sz="2000" dirty="0" err="1">
                <a:solidFill>
                  <a:srgbClr val="3B5B6F"/>
                </a:solidFill>
              </a:rPr>
              <a:t>Opin</a:t>
            </a:r>
            <a:r>
              <a:rPr lang="en-US" sz="2000" dirty="0">
                <a:solidFill>
                  <a:srgbClr val="3B5B6F"/>
                </a:solidFill>
              </a:rPr>
              <a:t> </a:t>
            </a:r>
            <a:r>
              <a:rPr lang="en-US" sz="2000" dirty="0" err="1">
                <a:solidFill>
                  <a:srgbClr val="3B5B6F"/>
                </a:solidFill>
              </a:rPr>
              <a:t>Ophthalmol</a:t>
            </a:r>
            <a:r>
              <a:rPr lang="en-US" sz="2000" dirty="0">
                <a:solidFill>
                  <a:srgbClr val="3B5B6F"/>
                </a:solidFill>
              </a:rPr>
              <a:t>. 2017;28(6):587-594. doi:10.1097/ICU.0000000000000415, 10.1097/ICU.0000000000000415</a:t>
            </a:r>
          </a:p>
          <a:p>
            <a:r>
              <a:rPr lang="en-US" sz="2000" dirty="0" err="1">
                <a:solidFill>
                  <a:srgbClr val="3B5B6F"/>
                </a:solidFill>
              </a:rPr>
              <a:t>Koczman</a:t>
            </a:r>
            <a:r>
              <a:rPr lang="en-US" sz="2000" dirty="0">
                <a:solidFill>
                  <a:srgbClr val="3B5B6F"/>
                </a:solidFill>
              </a:rPr>
              <a:t> JJ, Rouleau J, Gaunt M, </a:t>
            </a:r>
            <a:r>
              <a:rPr lang="en-US" sz="2000" dirty="0" err="1">
                <a:solidFill>
                  <a:srgbClr val="3B5B6F"/>
                </a:solidFill>
              </a:rPr>
              <a:t>Kardon</a:t>
            </a:r>
            <a:r>
              <a:rPr lang="en-US" sz="2000" dirty="0">
                <a:solidFill>
                  <a:srgbClr val="3B5B6F"/>
                </a:solidFill>
              </a:rPr>
              <a:t> RH, Wall M, Lee AG. Neuro-ophthalmic sarcoidosis: the University of Iowa experience. SEMIN. OPHTHALMOL.. 2008;23(3):157-68. doi:10.1080/08820530802007382, 10.1080/08820530802007382</a:t>
            </a:r>
          </a:p>
          <a:p>
            <a:r>
              <a:rPr lang="en-US" sz="2000" dirty="0" err="1">
                <a:solidFill>
                  <a:srgbClr val="3B5B6F"/>
                </a:solidFill>
              </a:rPr>
              <a:t>Pawate</a:t>
            </a:r>
            <a:r>
              <a:rPr lang="en-US" sz="2000" dirty="0">
                <a:solidFill>
                  <a:srgbClr val="3B5B6F"/>
                </a:solidFill>
              </a:rPr>
              <a:t> S, Moses H, </a:t>
            </a:r>
            <a:r>
              <a:rPr lang="en-US" sz="2000" dirty="0" err="1">
                <a:solidFill>
                  <a:srgbClr val="3B5B6F"/>
                </a:solidFill>
              </a:rPr>
              <a:t>Sriram</a:t>
            </a:r>
            <a:r>
              <a:rPr lang="en-US" sz="2000" dirty="0">
                <a:solidFill>
                  <a:srgbClr val="3B5B6F"/>
                </a:solidFill>
              </a:rPr>
              <a:t> S. Presentations and outcomes of </a:t>
            </a:r>
            <a:r>
              <a:rPr lang="en-US" sz="2000" dirty="0" err="1">
                <a:solidFill>
                  <a:srgbClr val="3B5B6F"/>
                </a:solidFill>
              </a:rPr>
              <a:t>neurosarcoidosis</a:t>
            </a:r>
            <a:r>
              <a:rPr lang="en-US" sz="2000" dirty="0">
                <a:solidFill>
                  <a:srgbClr val="3B5B6F"/>
                </a:solidFill>
              </a:rPr>
              <a:t>: a study of 54 cases. QJM. 2009;102(7):449-60. doi:10.1093/</a:t>
            </a:r>
            <a:r>
              <a:rPr lang="en-US" sz="2000" dirty="0" err="1">
                <a:solidFill>
                  <a:srgbClr val="3B5B6F"/>
                </a:solidFill>
              </a:rPr>
              <a:t>qjmed</a:t>
            </a:r>
            <a:r>
              <a:rPr lang="en-US" sz="2000" dirty="0">
                <a:solidFill>
                  <a:srgbClr val="3B5B6F"/>
                </a:solidFill>
              </a:rPr>
              <a:t>/hcp042, 10.1093/</a:t>
            </a:r>
            <a:r>
              <a:rPr lang="en-US" sz="2000" dirty="0" err="1">
                <a:solidFill>
                  <a:srgbClr val="3B5B6F"/>
                </a:solidFill>
              </a:rPr>
              <a:t>qjmed</a:t>
            </a:r>
            <a:r>
              <a:rPr lang="en-US" sz="2000" dirty="0">
                <a:solidFill>
                  <a:srgbClr val="3B5B6F"/>
                </a:solidFill>
              </a:rPr>
              <a:t>/hcp042</a:t>
            </a:r>
          </a:p>
          <a:p>
            <a:r>
              <a:rPr lang="en-US" sz="2000" dirty="0">
                <a:solidFill>
                  <a:srgbClr val="3B5B6F"/>
                </a:solidFill>
              </a:rPr>
              <a:t>Phillips YL, Eggenberger ER. Neuro-ophthalmic sarcoidosis. </a:t>
            </a:r>
            <a:r>
              <a:rPr lang="en-US" sz="2000" dirty="0" err="1">
                <a:solidFill>
                  <a:srgbClr val="3B5B6F"/>
                </a:solidFill>
              </a:rPr>
              <a:t>Curr</a:t>
            </a:r>
            <a:r>
              <a:rPr lang="en-US" sz="2000" dirty="0">
                <a:solidFill>
                  <a:srgbClr val="3B5B6F"/>
                </a:solidFill>
              </a:rPr>
              <a:t> </a:t>
            </a:r>
            <a:r>
              <a:rPr lang="en-US" sz="2000" dirty="0" err="1">
                <a:solidFill>
                  <a:srgbClr val="3B5B6F"/>
                </a:solidFill>
              </a:rPr>
              <a:t>Opin</a:t>
            </a:r>
            <a:r>
              <a:rPr lang="en-US" sz="2000" dirty="0">
                <a:solidFill>
                  <a:srgbClr val="3B5B6F"/>
                </a:solidFill>
              </a:rPr>
              <a:t> </a:t>
            </a:r>
            <a:r>
              <a:rPr lang="en-US" sz="2000" dirty="0" err="1">
                <a:solidFill>
                  <a:srgbClr val="3B5B6F"/>
                </a:solidFill>
              </a:rPr>
              <a:t>Ophthalmol</a:t>
            </a:r>
            <a:r>
              <a:rPr lang="en-US" sz="2000" dirty="0">
                <a:solidFill>
                  <a:srgbClr val="3B5B6F"/>
                </a:solidFill>
              </a:rPr>
              <a:t>. 2010;21(6):423-9. doi:10.1097/ICU.0b013e32833eae4d, 10.1097/ICU.0b013e32833eae4d</a:t>
            </a:r>
          </a:p>
          <a:p>
            <a:r>
              <a:rPr lang="en-US" sz="2000" dirty="0" err="1">
                <a:solidFill>
                  <a:srgbClr val="3B5B6F"/>
                </a:solidFill>
              </a:rPr>
              <a:t>Tannen</a:t>
            </a:r>
            <a:r>
              <a:rPr lang="en-US" sz="2000" dirty="0">
                <a:solidFill>
                  <a:srgbClr val="3B5B6F"/>
                </a:solidFill>
              </a:rPr>
              <a:t> BL, </a:t>
            </a:r>
            <a:r>
              <a:rPr lang="en-US" sz="2000" dirty="0" err="1">
                <a:solidFill>
                  <a:srgbClr val="3B5B6F"/>
                </a:solidFill>
              </a:rPr>
              <a:t>Ghesani</a:t>
            </a:r>
            <a:r>
              <a:rPr lang="en-US" sz="2000" dirty="0">
                <a:solidFill>
                  <a:srgbClr val="3B5B6F"/>
                </a:solidFill>
              </a:rPr>
              <a:t> NV, Frohman L, </a:t>
            </a:r>
            <a:r>
              <a:rPr lang="en-US" sz="2000" dirty="0" err="1">
                <a:solidFill>
                  <a:srgbClr val="3B5B6F"/>
                </a:solidFill>
              </a:rPr>
              <a:t>Eichler</a:t>
            </a:r>
            <a:r>
              <a:rPr lang="en-US" sz="2000" dirty="0">
                <a:solidFill>
                  <a:srgbClr val="3B5B6F"/>
                </a:solidFill>
              </a:rPr>
              <a:t> JD, </a:t>
            </a:r>
            <a:r>
              <a:rPr lang="en-US" sz="2000" dirty="0" err="1">
                <a:solidFill>
                  <a:srgbClr val="3B5B6F"/>
                </a:solidFill>
              </a:rPr>
              <a:t>Maldjian</a:t>
            </a:r>
            <a:r>
              <a:rPr lang="en-US" sz="2000" dirty="0">
                <a:solidFill>
                  <a:srgbClr val="3B5B6F"/>
                </a:solidFill>
              </a:rPr>
              <a:t> PD, Chu DS. Use of whole-body FDG PET-CT to aid in the diagnosis of occult sarcoidosis. </a:t>
            </a:r>
            <a:r>
              <a:rPr lang="en-US" sz="2000" dirty="0" err="1">
                <a:solidFill>
                  <a:srgbClr val="3B5B6F"/>
                </a:solidFill>
              </a:rPr>
              <a:t>Ocul</a:t>
            </a:r>
            <a:r>
              <a:rPr lang="en-US" sz="2000" dirty="0">
                <a:solidFill>
                  <a:srgbClr val="3B5B6F"/>
                </a:solidFill>
              </a:rPr>
              <a:t> </a:t>
            </a:r>
            <a:r>
              <a:rPr lang="en-US" sz="2000" dirty="0" err="1">
                <a:solidFill>
                  <a:srgbClr val="3B5B6F"/>
                </a:solidFill>
              </a:rPr>
              <a:t>Immunol</a:t>
            </a:r>
            <a:r>
              <a:rPr lang="en-US" sz="2000" dirty="0">
                <a:solidFill>
                  <a:srgbClr val="3B5B6F"/>
                </a:solidFill>
              </a:rPr>
              <a:t> </a:t>
            </a:r>
            <a:r>
              <a:rPr lang="en-US" sz="2000" dirty="0" err="1">
                <a:solidFill>
                  <a:srgbClr val="3B5B6F"/>
                </a:solidFill>
              </a:rPr>
              <a:t>Inflamm</a:t>
            </a:r>
            <a:r>
              <a:rPr lang="en-US" sz="2000" dirty="0">
                <a:solidFill>
                  <a:srgbClr val="3B5B6F"/>
                </a:solidFill>
              </a:rPr>
              <a:t>. 2008;16(1):25-7. doi:10.1080/09273940801899798, 10.1080/09273940801899798</a:t>
            </a:r>
          </a:p>
          <a:p>
            <a:r>
              <a:rPr lang="en-US" sz="2000" dirty="0" err="1">
                <a:solidFill>
                  <a:srgbClr val="3B5B6F"/>
                </a:solidFill>
              </a:rPr>
              <a:t>Tannen</a:t>
            </a:r>
            <a:r>
              <a:rPr lang="en-US" sz="2000" dirty="0">
                <a:solidFill>
                  <a:srgbClr val="3B5B6F"/>
                </a:solidFill>
              </a:rPr>
              <a:t> BL, </a:t>
            </a:r>
            <a:r>
              <a:rPr lang="en-US" sz="2000" dirty="0" err="1">
                <a:solidFill>
                  <a:srgbClr val="3B5B6F"/>
                </a:solidFill>
              </a:rPr>
              <a:t>Kolomeyer</a:t>
            </a:r>
            <a:r>
              <a:rPr lang="en-US" sz="2000" dirty="0">
                <a:solidFill>
                  <a:srgbClr val="3B5B6F"/>
                </a:solidFill>
              </a:rPr>
              <a:t> AM, Turbin RE, et al. Lacrimal gland uptake of (67)Ga-gallium citrate correlates with biopsy results in patients with suspected sarcoidosis. </a:t>
            </a:r>
            <a:r>
              <a:rPr lang="en-US" sz="2000" dirty="0" err="1">
                <a:solidFill>
                  <a:srgbClr val="3B5B6F"/>
                </a:solidFill>
              </a:rPr>
              <a:t>Ocul</a:t>
            </a:r>
            <a:r>
              <a:rPr lang="en-US" sz="2000" dirty="0">
                <a:solidFill>
                  <a:srgbClr val="3B5B6F"/>
                </a:solidFill>
              </a:rPr>
              <a:t> </a:t>
            </a:r>
            <a:r>
              <a:rPr lang="en-US" sz="2000" dirty="0" err="1">
                <a:solidFill>
                  <a:srgbClr val="3B5B6F"/>
                </a:solidFill>
              </a:rPr>
              <a:t>Immunol</a:t>
            </a:r>
            <a:r>
              <a:rPr lang="en-US" sz="2000" dirty="0">
                <a:solidFill>
                  <a:srgbClr val="3B5B6F"/>
                </a:solidFill>
              </a:rPr>
              <a:t> </a:t>
            </a:r>
            <a:r>
              <a:rPr lang="en-US" sz="2000" dirty="0" err="1">
                <a:solidFill>
                  <a:srgbClr val="3B5B6F"/>
                </a:solidFill>
              </a:rPr>
              <a:t>Inflamm</a:t>
            </a:r>
            <a:r>
              <a:rPr lang="en-US" sz="2000" dirty="0">
                <a:solidFill>
                  <a:srgbClr val="3B5B6F"/>
                </a:solidFill>
              </a:rPr>
              <a:t>. 2014;22(1):15-22. doi:10.3109/09273948.2013.791700, 10.3109/09273948.2013.791700</a:t>
            </a:r>
          </a:p>
          <a:p>
            <a:endParaRPr lang="en-US" sz="2000" dirty="0">
              <a:solidFill>
                <a:srgbClr val="3B5B6F"/>
              </a:solidFill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FAF55B79-AA82-442F-95E3-C74B7CF140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46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1"/>
    </mc:Choice>
    <mc:Fallback xmlns="">
      <p:transition spd="slow" advTm="10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CE5D251E-1A7E-4CB1-96ED-10C6349418BA}"/>
</file>

<file path=customXml/itemProps2.xml><?xml version="1.0" encoding="utf-8"?>
<ds:datastoreItem xmlns:ds="http://schemas.openxmlformats.org/officeDocument/2006/customXml" ds:itemID="{F732D6FB-FC0F-49CE-948B-30F47F05375D}"/>
</file>

<file path=customXml/itemProps3.xml><?xml version="1.0" encoding="utf-8"?>
<ds:datastoreItem xmlns:ds="http://schemas.openxmlformats.org/officeDocument/2006/customXml" ds:itemID="{54C508C8-17EA-4312-942B-AF1A4F5C64C5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237</TotalTime>
  <Words>1438</Words>
  <Application>Microsoft Office PowerPoint</Application>
  <PresentationFormat>Widescreen</PresentationFormat>
  <Paragraphs>186</Paragraphs>
  <Slides>28</Slides>
  <Notes>28</Notes>
  <HiddenSlides>0</HiddenSlides>
  <MMClips>28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Arial Black</vt:lpstr>
      <vt:lpstr>Calibri</vt:lpstr>
      <vt:lpstr>Calibri Light</vt:lpstr>
      <vt:lpstr>Comic Sans MS</vt:lpstr>
      <vt:lpstr>Times New Roman</vt:lpstr>
      <vt:lpstr>Office Theme</vt:lpstr>
      <vt:lpstr>1_Office Theme</vt:lpstr>
      <vt:lpstr>Double Vision and Headache</vt:lpstr>
      <vt:lpstr>32-Year-Old Woman with Diplopia and Headache</vt:lpstr>
      <vt:lpstr>32 Year Old Female With Diplopia and Headaches</vt:lpstr>
      <vt:lpstr>32 Year Old Female With Diplopia and Headaches</vt:lpstr>
      <vt:lpstr> Examination by Neurology</vt:lpstr>
      <vt:lpstr>Evaluation</vt:lpstr>
      <vt:lpstr>Ophthalmoplegic Migraine</vt:lpstr>
      <vt:lpstr>Why Was This Case Not Likely Recurrent Painful Oculomotor Neuropathy (RPON)?</vt:lpstr>
      <vt:lpstr>MRI Is Required in Workup of  RPON</vt:lpstr>
      <vt:lpstr> MRI Without Contrast Done Overnight  </vt:lpstr>
      <vt:lpstr>MRI with Contrast Requested  by Neuro-Ophthalmology</vt:lpstr>
      <vt:lpstr>MRI with Contrast</vt:lpstr>
      <vt:lpstr>Differential Diagnosis of a Dural Tail1</vt:lpstr>
      <vt:lpstr>32 Year Old Woman With Diplopia and Headache</vt:lpstr>
      <vt:lpstr>Results</vt:lpstr>
      <vt:lpstr>What Else Might be Helpful and Less Invasive than a Biopsy of Meningeal Lesion?</vt:lpstr>
      <vt:lpstr>Gallium Scan Performed</vt:lpstr>
      <vt:lpstr>Clinical Course</vt:lpstr>
      <vt:lpstr>Treatment</vt:lpstr>
      <vt:lpstr>Gallium and PET-CT Scans in Sarcoid Workup</vt:lpstr>
      <vt:lpstr>Willie Sutton- Bank Robber-   Asked “Why Do You Rob Banks?”</vt:lpstr>
      <vt:lpstr>Application of Sutton’s Law</vt:lpstr>
      <vt:lpstr>Neuro-Ophthalmology Has Been Defined As a Field Where One Reinterprets Previously Normal Images</vt:lpstr>
      <vt:lpstr>Utility of 18F-FDG PET/CT</vt:lpstr>
      <vt:lpstr>PET-CT for Neurosarcoid</vt:lpstr>
      <vt:lpstr>Summary: In a patient where neurosarcoid is being considered, a standard set of examinations is helpful to establish the diagnosis </vt:lpstr>
      <vt:lpstr>Summary-2</vt:lpstr>
      <vt:lpstr>Additional 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Fortin</dc:creator>
  <cp:lastModifiedBy>Frohman, Larry</cp:lastModifiedBy>
  <cp:revision>26</cp:revision>
  <dcterms:created xsi:type="dcterms:W3CDTF">2020-07-23T19:54:38Z</dcterms:created>
  <dcterms:modified xsi:type="dcterms:W3CDTF">2020-12-21T20:06:17Z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