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1195" r:id="rId2"/>
    <p:sldId id="1196" r:id="rId3"/>
    <p:sldId id="1197" r:id="rId4"/>
    <p:sldId id="1198" r:id="rId5"/>
    <p:sldId id="1231" r:id="rId6"/>
    <p:sldId id="1199" r:id="rId7"/>
    <p:sldId id="1202" r:id="rId8"/>
    <p:sldId id="1211" r:id="rId9"/>
    <p:sldId id="1200" r:id="rId10"/>
    <p:sldId id="1206" r:id="rId11"/>
    <p:sldId id="1230" r:id="rId12"/>
    <p:sldId id="1248" r:id="rId13"/>
    <p:sldId id="1227" r:id="rId14"/>
    <p:sldId id="1252" r:id="rId15"/>
    <p:sldId id="1253" r:id="rId16"/>
    <p:sldId id="1222" r:id="rId17"/>
    <p:sldId id="1232" r:id="rId18"/>
    <p:sldId id="1233" r:id="rId19"/>
    <p:sldId id="1224" r:id="rId20"/>
    <p:sldId id="1213" r:id="rId21"/>
    <p:sldId id="1229" r:id="rId22"/>
    <p:sldId id="1205" r:id="rId23"/>
    <p:sldId id="1209" r:id="rId24"/>
    <p:sldId id="1234" r:id="rId25"/>
    <p:sldId id="1239" r:id="rId26"/>
    <p:sldId id="1246" r:id="rId27"/>
    <p:sldId id="1245" r:id="rId28"/>
    <p:sldId id="1240" r:id="rId29"/>
    <p:sldId id="1244" r:id="rId30"/>
    <p:sldId id="1238" r:id="rId31"/>
    <p:sldId id="1242" r:id="rId32"/>
    <p:sldId id="1236" r:id="rId33"/>
    <p:sldId id="1226" r:id="rId34"/>
    <p:sldId id="125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5303"/>
    <a:srgbClr val="9FD1D5"/>
    <a:srgbClr val="ECF6F7"/>
    <a:srgbClr val="25969D"/>
    <a:srgbClr val="D4EAEC"/>
    <a:srgbClr val="1C565A"/>
    <a:srgbClr val="DDEFF0"/>
    <a:srgbClr val="EAF5F6"/>
    <a:srgbClr val="C6E4E6"/>
    <a:srgbClr val="3B2B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729" autoAdjust="0"/>
  </p:normalViewPr>
  <p:slideViewPr>
    <p:cSldViewPr snapToGrid="0">
      <p:cViewPr varScale="1">
        <p:scale>
          <a:sx n="79" d="100"/>
          <a:sy n="79" d="100"/>
        </p:scale>
        <p:origin x="564" y="90"/>
      </p:cViewPr>
      <p:guideLst/>
    </p:cSldViewPr>
  </p:slideViewPr>
  <p:notesTextViewPr>
    <p:cViewPr>
      <p:scale>
        <a:sx n="1" d="1"/>
        <a:sy n="1" d="1"/>
      </p:scale>
      <p:origin x="0" y="0"/>
    </p:cViewPr>
  </p:notesTextViewPr>
  <p:sorterViewPr>
    <p:cViewPr>
      <p:scale>
        <a:sx n="128" d="100"/>
        <a:sy n="128" d="100"/>
      </p:scale>
      <p:origin x="0" y="-15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AFE3F4-B0E2-4D44-9FD8-BD808CF7DB6C}" type="datetimeFigureOut">
              <a:rPr lang="en-US" smtClean="0"/>
              <a:t>5/8/2026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C3DEA1-6E84-4ABF-B4AB-8D83D3834BF3}" type="slidenum">
              <a:rPr lang="en-US" smtClean="0"/>
              <a:t>‹#›</a:t>
            </a:fld>
            <a:endParaRPr lang="en-US"/>
          </a:p>
        </p:txBody>
      </p:sp>
    </p:spTree>
    <p:extLst>
      <p:ext uri="{BB962C8B-B14F-4D97-AF65-F5344CB8AC3E}">
        <p14:creationId xmlns:p14="http://schemas.microsoft.com/office/powerpoint/2010/main" val="276902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case highlights an interesting presentation of </a:t>
            </a:r>
            <a:r>
              <a:rPr lang="en-US" b="1" dirty="0"/>
              <a:t>coexisting binocular and monocular diplopia</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77-year-old woman presents with </a:t>
            </a:r>
            <a:r>
              <a:rPr lang="en-US" b="1" dirty="0"/>
              <a:t>two years of diplopia</a:t>
            </a:r>
            <a:r>
              <a:rPr lang="en-US" dirty="0"/>
              <a:t> and </a:t>
            </a:r>
            <a:r>
              <a:rPr lang="en-US" b="1" dirty="0"/>
              <a:t>four months of blurry vision in the right eye</a:t>
            </a:r>
            <a:r>
              <a:rPr lang="en-US" dirty="0"/>
              <a:t>.</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2</a:t>
            </a:fld>
            <a:endParaRPr lang="en-US"/>
          </a:p>
        </p:txBody>
      </p:sp>
    </p:spTree>
    <p:extLst>
      <p:ext uri="{BB962C8B-B14F-4D97-AF65-F5344CB8AC3E}">
        <p14:creationId xmlns:p14="http://schemas.microsoft.com/office/powerpoint/2010/main" val="1883184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 describes her vision as “double and lopsided,” along with a “shadow” in the right eye.</a:t>
            </a:r>
            <a:br>
              <a:rPr lang="en-US" dirty="0"/>
            </a:br>
            <a:r>
              <a:rPr lang="en-US" dirty="0"/>
              <a:t>She also reports a sensation that her “head is swimming.”</a:t>
            </a:r>
          </a:p>
          <a:p>
            <a:r>
              <a:rPr lang="en-US" dirty="0"/>
              <a:t>Symptoms began approximately one year after </a:t>
            </a:r>
            <a:r>
              <a:rPr lang="en-US" b="1" dirty="0"/>
              <a:t>bilateral cataract extraction with intraocular lens implantation</a:t>
            </a:r>
            <a:r>
              <a:rPr lang="en-US" dirty="0"/>
              <a:t>.</a:t>
            </a:r>
          </a:p>
          <a:p>
            <a:r>
              <a:rPr lang="en-US" dirty="0"/>
              <a:t>She has undergone multiple refractions and prism trials without improvement, and prior consultations did not identify a clear etiology.</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3</a:t>
            </a:fld>
            <a:endParaRPr lang="en-US"/>
          </a:p>
        </p:txBody>
      </p:sp>
    </p:spTree>
    <p:extLst>
      <p:ext uri="{BB962C8B-B14F-4D97-AF65-F5344CB8AC3E}">
        <p14:creationId xmlns:p14="http://schemas.microsoft.com/office/powerpoint/2010/main" val="1212558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 medical history includes hypertension, monoclonal gammopathy, and vestibular dysfunction currently managed by neuro-otology.</a:t>
            </a:r>
          </a:p>
          <a:p>
            <a:r>
              <a:rPr lang="en-US" dirty="0"/>
              <a:t>Ocular history is notable for prior cataract surgery in both eyes.</a:t>
            </a:r>
          </a:p>
          <a:p>
            <a:r>
              <a:rPr lang="en-US" dirty="0"/>
              <a:t>Review of systems is negative for features suggestive of </a:t>
            </a:r>
            <a:r>
              <a:rPr lang="en-US" b="1" dirty="0"/>
              <a:t>myasthenia gravis</a:t>
            </a:r>
            <a:r>
              <a:rPr lang="en-US" dirty="0"/>
              <a:t> or </a:t>
            </a:r>
            <a:r>
              <a:rPr lang="en-US" b="1" dirty="0"/>
              <a:t>giant cell arteritis</a:t>
            </a:r>
            <a:r>
              <a:rPr lang="en-US" dirty="0"/>
              <a:t>.</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4</a:t>
            </a:fld>
            <a:endParaRPr lang="en-US"/>
          </a:p>
        </p:txBody>
      </p:sp>
    </p:spTree>
    <p:extLst>
      <p:ext uri="{BB962C8B-B14F-4D97-AF65-F5344CB8AC3E}">
        <p14:creationId xmlns:p14="http://schemas.microsoft.com/office/powerpoint/2010/main" val="2584159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MRI of the brain with and without contrast was unremarkable.</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5</a:t>
            </a:fld>
            <a:endParaRPr lang="en-US"/>
          </a:p>
        </p:txBody>
      </p:sp>
    </p:spTree>
    <p:extLst>
      <p:ext uri="{BB962C8B-B14F-4D97-AF65-F5344CB8AC3E}">
        <p14:creationId xmlns:p14="http://schemas.microsoft.com/office/powerpoint/2010/main" val="1870118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6</a:t>
            </a:fld>
            <a:endParaRPr lang="en-US"/>
          </a:p>
        </p:txBody>
      </p:sp>
    </p:spTree>
    <p:extLst>
      <p:ext uri="{BB962C8B-B14F-4D97-AF65-F5344CB8AC3E}">
        <p14:creationId xmlns:p14="http://schemas.microsoft.com/office/powerpoint/2010/main" val="1475839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8</a:t>
            </a:fld>
            <a:endParaRPr lang="en-US"/>
          </a:p>
        </p:txBody>
      </p:sp>
    </p:spTree>
    <p:extLst>
      <p:ext uri="{BB962C8B-B14F-4D97-AF65-F5344CB8AC3E}">
        <p14:creationId xmlns:p14="http://schemas.microsoft.com/office/powerpoint/2010/main" val="3613108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Ocular motility testing revealed:</a:t>
            </a:r>
          </a:p>
          <a:p>
            <a:r>
              <a:rPr lang="en-US" dirty="0"/>
              <a:t>Normal saccades </a:t>
            </a:r>
          </a:p>
          <a:p>
            <a:r>
              <a:rPr lang="en-US" dirty="0"/>
              <a:t>Full pursuits, though vertical pursuits were mildly saccadic </a:t>
            </a:r>
          </a:p>
          <a:p>
            <a:r>
              <a:rPr lang="en-US" dirty="0"/>
              <a:t>No signs suggestive of </a:t>
            </a:r>
            <a:r>
              <a:rPr lang="en-US" b="1" dirty="0"/>
              <a:t>progressive supranuclear palsy</a:t>
            </a:r>
            <a:r>
              <a:rPr lang="en-US" dirty="0"/>
              <a:t>, including:</a:t>
            </a:r>
          </a:p>
          <a:p>
            <a:r>
              <a:rPr lang="en-US" dirty="0"/>
              <a:t>No glabellar reflex persistence </a:t>
            </a:r>
          </a:p>
          <a:p>
            <a:r>
              <a:rPr lang="en-US" dirty="0"/>
              <a:t>No eyelid opening apraxia </a:t>
            </a:r>
          </a:p>
          <a:p>
            <a:r>
              <a:rPr lang="en-US" dirty="0"/>
              <a:t>No axial rigidity</a:t>
            </a:r>
          </a:p>
          <a:p>
            <a:endParaRPr lang="en-US" dirty="0"/>
          </a:p>
          <a:p>
            <a:r>
              <a:rPr lang="en-US" dirty="0"/>
              <a:t>Worth 4-dot testing demonstrated </a:t>
            </a:r>
            <a:r>
              <a:rPr lang="en-US" b="1" dirty="0"/>
              <a:t>suppression of the right eye at both near and distance</a:t>
            </a:r>
            <a:r>
              <a:rPr lang="en-US" dirty="0"/>
              <a:t>, suggesting chronicity.</a:t>
            </a:r>
          </a:p>
          <a:p>
            <a:r>
              <a:rPr lang="en-US" dirty="0"/>
              <a:t>Best-corrected visual acuity was 20/25 in the right eye.</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9</a:t>
            </a:fld>
            <a:endParaRPr lang="en-US"/>
          </a:p>
        </p:txBody>
      </p:sp>
    </p:spTree>
    <p:extLst>
      <p:ext uri="{BB962C8B-B14F-4D97-AF65-F5344CB8AC3E}">
        <p14:creationId xmlns:p14="http://schemas.microsoft.com/office/powerpoint/2010/main" val="86557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Prism cover testing showed a </a:t>
            </a:r>
            <a:r>
              <a:rPr lang="en-US" b="1" dirty="0"/>
              <a:t>right hypertropia</a:t>
            </a:r>
            <a:r>
              <a:rPr lang="en-US" dirty="0"/>
              <a:t>, worse in:</a:t>
            </a:r>
          </a:p>
          <a:p>
            <a:r>
              <a:rPr lang="en-US" dirty="0"/>
              <a:t>Right head tilt </a:t>
            </a:r>
          </a:p>
          <a:p>
            <a:r>
              <a:rPr lang="en-US" dirty="0"/>
              <a:t>This pattern is consistent with a </a:t>
            </a:r>
            <a:r>
              <a:rPr lang="en-US" b="1" dirty="0"/>
              <a:t>right superior oblique palsy</a:t>
            </a:r>
            <a:r>
              <a:rPr lang="en-US" dirty="0"/>
              <a:t>.</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10</a:t>
            </a:fld>
            <a:endParaRPr lang="en-US"/>
          </a:p>
        </p:txBody>
      </p:sp>
    </p:spTree>
    <p:extLst>
      <p:ext uri="{BB962C8B-B14F-4D97-AF65-F5344CB8AC3E}">
        <p14:creationId xmlns:p14="http://schemas.microsoft.com/office/powerpoint/2010/main" val="2777388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Historical photographs revealed a long-standing head tilt, suggesting this is likely </a:t>
            </a:r>
            <a:r>
              <a:rPr lang="en-US" b="1" dirty="0"/>
              <a:t>congenital or longstanding</a:t>
            </a:r>
            <a:r>
              <a:rPr lang="en-US" dirty="0"/>
              <a:t> rather than acute.</a:t>
            </a:r>
          </a:p>
          <a:p>
            <a:r>
              <a:rPr lang="en-US" dirty="0"/>
              <a:t>A key clinical pearl:</a:t>
            </a:r>
            <a:br>
              <a:rPr lang="en-US" dirty="0"/>
            </a:br>
            <a:r>
              <a:rPr lang="en-US" dirty="0"/>
              <a:t>Patients with chronic fourth nerve palsy may develop </a:t>
            </a:r>
            <a:r>
              <a:rPr lang="en-US" b="1" dirty="0"/>
              <a:t>hypertrophy of the sternocleidomastoid muscle</a:t>
            </a:r>
            <a:r>
              <a:rPr lang="en-US" dirty="0"/>
              <a:t> on the side of head tilt.</a:t>
            </a:r>
          </a:p>
          <a:p>
            <a:endParaRPr lang="en-US" dirty="0"/>
          </a:p>
          <a:p>
            <a:endParaRPr lang="en-US" dirty="0"/>
          </a:p>
          <a:p>
            <a:r>
              <a:rPr lang="en-US" b="0" dirty="0"/>
              <a:t>With a right hyper worse on right head tilt, this is a</a:t>
            </a:r>
            <a:br>
              <a:rPr lang="en-US" dirty="0"/>
            </a:br>
            <a:r>
              <a:rPr lang="en-US" dirty="0"/>
              <a:t>long-standing </a:t>
            </a:r>
            <a:r>
              <a:rPr lang="en-US" i="1" dirty="0"/>
              <a:t>right superior oblique palsy</a:t>
            </a:r>
            <a:r>
              <a:rPr lang="en-US" dirty="0"/>
              <a:t> </a:t>
            </a:r>
            <a:br>
              <a:rPr lang="en-US" dirty="0"/>
            </a:br>
            <a:r>
              <a:rPr lang="en-US" dirty="0"/>
              <a:t>with spread of </a:t>
            </a:r>
            <a:r>
              <a:rPr lang="en-US" dirty="0" err="1"/>
              <a:t>comitance</a:t>
            </a:r>
            <a:endParaRPr lang="en-US" dirty="0"/>
          </a:p>
          <a:p>
            <a:endParaRPr lang="en-US" dirty="0"/>
          </a:p>
          <a:p>
            <a:r>
              <a:rPr lang="en-US" dirty="0"/>
              <a:t>In R SO palsy, you would also see worse on L gaze, but due to the chronicity and spread of </a:t>
            </a:r>
            <a:r>
              <a:rPr lang="en-US" dirty="0" err="1"/>
              <a:t>comitance</a:t>
            </a:r>
            <a:r>
              <a:rPr lang="en-US" dirty="0"/>
              <a:t>, this was not seen in this patient</a:t>
            </a:r>
            <a:br>
              <a:rPr lang="en-US" dirty="0"/>
            </a:br>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11</a:t>
            </a:fld>
            <a:endParaRPr lang="en-US"/>
          </a:p>
        </p:txBody>
      </p:sp>
    </p:spTree>
    <p:extLst>
      <p:ext uri="{BB962C8B-B14F-4D97-AF65-F5344CB8AC3E}">
        <p14:creationId xmlns:p14="http://schemas.microsoft.com/office/powerpoint/2010/main" val="3035011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three-step test is useful in </a:t>
            </a:r>
            <a:r>
              <a:rPr lang="en-US" b="1" dirty="0"/>
              <a:t>acute vertical palsies</a:t>
            </a:r>
            <a:r>
              <a:rPr lang="en-US" dirty="0"/>
              <a:t>, its utility decreases in chronic cases.</a:t>
            </a:r>
          </a:p>
          <a:p>
            <a:r>
              <a:rPr lang="en-US" dirty="0"/>
              <a:t>This is due to </a:t>
            </a:r>
            <a:r>
              <a:rPr lang="en-US" b="1" dirty="0"/>
              <a:t>spread of </a:t>
            </a:r>
            <a:r>
              <a:rPr lang="en-US" b="1" dirty="0" err="1"/>
              <a:t>comitance</a:t>
            </a:r>
            <a:r>
              <a:rPr lang="en-US" dirty="0"/>
              <a:t>, where initially </a:t>
            </a:r>
            <a:r>
              <a:rPr lang="en-US" dirty="0" err="1"/>
              <a:t>incomitant</a:t>
            </a:r>
            <a:r>
              <a:rPr lang="en-US" dirty="0"/>
              <a:t> deviations become more </a:t>
            </a:r>
            <a:r>
              <a:rPr lang="en-US" dirty="0" err="1"/>
              <a:t>comitant</a:t>
            </a:r>
            <a:r>
              <a:rPr lang="en-US" dirty="0"/>
              <a:t> over time due to adaptive changes.</a:t>
            </a:r>
          </a:p>
          <a:p>
            <a:r>
              <a:rPr lang="en-US" dirty="0"/>
              <a:t>Thus, measurements may appear similar across gaze positions in longstanding disease.</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12</a:t>
            </a:fld>
            <a:endParaRPr lang="en-US"/>
          </a:p>
        </p:txBody>
      </p:sp>
    </p:spTree>
    <p:extLst>
      <p:ext uri="{BB962C8B-B14F-4D97-AF65-F5344CB8AC3E}">
        <p14:creationId xmlns:p14="http://schemas.microsoft.com/office/powerpoint/2010/main" val="4159778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What’s being circled are the muscles that could be weak to allow for the deviation:</a:t>
            </a:r>
          </a:p>
          <a:p>
            <a:pPr fontAlgn="base"/>
            <a:r>
              <a:rPr lang="en-US" sz="1200" b="0" i="0" kern="1200" dirty="0">
                <a:solidFill>
                  <a:schemeClr val="tx1"/>
                </a:solidFill>
                <a:effectLst/>
                <a:latin typeface="+mn-lt"/>
                <a:ea typeface="+mn-ea"/>
                <a:cs typeface="+mn-cs"/>
              </a:rPr>
              <a:t>a right hyper (</a:t>
            </a:r>
            <a:r>
              <a:rPr lang="en-US" b="1" dirty="0"/>
              <a:t>Depressors of right eye, elevator of left eye)</a:t>
            </a:r>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rt hyper worse in gaze left</a:t>
            </a:r>
          </a:p>
          <a:p>
            <a:pPr fontAlgn="base"/>
            <a:r>
              <a:rPr lang="en-US" sz="1200" b="0" i="0" kern="1200" dirty="0">
                <a:solidFill>
                  <a:schemeClr val="tx1"/>
                </a:solidFill>
                <a:effectLst/>
                <a:latin typeface="+mn-lt"/>
                <a:ea typeface="+mn-ea"/>
                <a:cs typeface="+mn-cs"/>
              </a:rPr>
              <a:t>rt hyper worse in rt tilt</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13</a:t>
            </a:fld>
            <a:endParaRPr lang="en-US"/>
          </a:p>
        </p:txBody>
      </p:sp>
    </p:spTree>
    <p:extLst>
      <p:ext uri="{BB962C8B-B14F-4D97-AF65-F5344CB8AC3E}">
        <p14:creationId xmlns:p14="http://schemas.microsoft.com/office/powerpoint/2010/main" val="3302519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3ED2C-2DDF-96B9-F049-26B732407A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6B1F9-1239-C813-D34A-4FF3BE75B0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AD119C-C320-DD45-6111-B3244F2DCA4C}"/>
              </a:ext>
            </a:extLst>
          </p:cNvPr>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What’s being circled are the muscles that could be weak to allow for:</a:t>
            </a:r>
          </a:p>
          <a:p>
            <a:pPr fontAlgn="base"/>
            <a:r>
              <a:rPr lang="en-US" sz="1200" b="0" i="0" kern="1200" dirty="0">
                <a:solidFill>
                  <a:schemeClr val="tx1"/>
                </a:solidFill>
                <a:effectLst/>
                <a:latin typeface="+mn-lt"/>
                <a:ea typeface="+mn-ea"/>
                <a:cs typeface="+mn-cs"/>
              </a:rPr>
              <a:t>a right hyper</a:t>
            </a:r>
          </a:p>
          <a:p>
            <a:pPr fontAlgn="base"/>
            <a:r>
              <a:rPr lang="en-US" sz="1200" b="0" i="0" kern="1200" dirty="0">
                <a:solidFill>
                  <a:schemeClr val="tx1"/>
                </a:solidFill>
                <a:effectLst/>
                <a:latin typeface="+mn-lt"/>
                <a:ea typeface="+mn-ea"/>
                <a:cs typeface="+mn-cs"/>
              </a:rPr>
              <a:t>rt hyper worse in gaze left</a:t>
            </a:r>
          </a:p>
          <a:p>
            <a:pPr fontAlgn="base"/>
            <a:r>
              <a:rPr lang="en-US" sz="1200" b="0" i="0" kern="1200" dirty="0">
                <a:solidFill>
                  <a:schemeClr val="tx1"/>
                </a:solidFill>
                <a:effectLst/>
                <a:latin typeface="+mn-lt"/>
                <a:ea typeface="+mn-ea"/>
                <a:cs typeface="+mn-cs"/>
              </a:rPr>
              <a:t>rt hyper worse in rt tilt</a:t>
            </a:r>
          </a:p>
          <a:p>
            <a:endParaRPr lang="en-US" dirty="0"/>
          </a:p>
        </p:txBody>
      </p:sp>
      <p:sp>
        <p:nvSpPr>
          <p:cNvPr id="4" name="Slide Number Placeholder 3">
            <a:extLst>
              <a:ext uri="{FF2B5EF4-FFF2-40B4-BE49-F238E27FC236}">
                <a16:creationId xmlns:a16="http://schemas.microsoft.com/office/drawing/2014/main" id="{73F5B00F-4309-639B-1486-F0CE42274ABC}"/>
              </a:ext>
            </a:extLst>
          </p:cNvPr>
          <p:cNvSpPr>
            <a:spLocks noGrp="1"/>
          </p:cNvSpPr>
          <p:nvPr>
            <p:ph type="sldNum" sz="quarter" idx="5"/>
          </p:nvPr>
        </p:nvSpPr>
        <p:spPr/>
        <p:txBody>
          <a:bodyPr/>
          <a:lstStyle/>
          <a:p>
            <a:fld id="{31C3DEA1-6E84-4ABF-B4AB-8D83D3834BF3}" type="slidenum">
              <a:rPr lang="en-US" smtClean="0"/>
              <a:t>14</a:t>
            </a:fld>
            <a:endParaRPr lang="en-US"/>
          </a:p>
        </p:txBody>
      </p:sp>
    </p:spTree>
    <p:extLst>
      <p:ext uri="{BB962C8B-B14F-4D97-AF65-F5344CB8AC3E}">
        <p14:creationId xmlns:p14="http://schemas.microsoft.com/office/powerpoint/2010/main" val="4236931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48E78-84A5-08F3-CF2D-EDE564E83F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461AF-4593-0E57-39C1-F1FF455E0F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2AD345-1808-B7B4-AC99-38396620572C}"/>
              </a:ext>
            </a:extLst>
          </p:cNvPr>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What’s being circled are the muscles that could be weak to allow for:</a:t>
            </a:r>
          </a:p>
          <a:p>
            <a:pPr fontAlgn="base"/>
            <a:r>
              <a:rPr lang="en-US" sz="1200" b="0" i="0" kern="1200" dirty="0">
                <a:solidFill>
                  <a:schemeClr val="tx1"/>
                </a:solidFill>
                <a:effectLst/>
                <a:latin typeface="+mn-lt"/>
                <a:ea typeface="+mn-ea"/>
                <a:cs typeface="+mn-cs"/>
              </a:rPr>
              <a:t>a right hyper</a:t>
            </a:r>
          </a:p>
          <a:p>
            <a:pPr fontAlgn="base"/>
            <a:r>
              <a:rPr lang="en-US" sz="1200" b="0" i="0" kern="1200" dirty="0">
                <a:solidFill>
                  <a:schemeClr val="tx1"/>
                </a:solidFill>
                <a:effectLst/>
                <a:latin typeface="+mn-lt"/>
                <a:ea typeface="+mn-ea"/>
                <a:cs typeface="+mn-cs"/>
              </a:rPr>
              <a:t>rt hyper worse in gaze left</a:t>
            </a:r>
          </a:p>
          <a:p>
            <a:pPr fontAlgn="base"/>
            <a:r>
              <a:rPr lang="en-US" sz="1200" b="0" i="0" kern="1200" dirty="0">
                <a:solidFill>
                  <a:schemeClr val="tx1"/>
                </a:solidFill>
                <a:effectLst/>
                <a:latin typeface="+mn-lt"/>
                <a:ea typeface="+mn-ea"/>
                <a:cs typeface="+mn-cs"/>
              </a:rPr>
              <a:t>rt hyper worse in rt tilt</a:t>
            </a:r>
          </a:p>
          <a:p>
            <a:endParaRPr lang="en-US" dirty="0"/>
          </a:p>
        </p:txBody>
      </p:sp>
      <p:sp>
        <p:nvSpPr>
          <p:cNvPr id="4" name="Slide Number Placeholder 3">
            <a:extLst>
              <a:ext uri="{FF2B5EF4-FFF2-40B4-BE49-F238E27FC236}">
                <a16:creationId xmlns:a16="http://schemas.microsoft.com/office/drawing/2014/main" id="{0C09A749-CE87-654A-DBF3-DDD44A3A7FC0}"/>
              </a:ext>
            </a:extLst>
          </p:cNvPr>
          <p:cNvSpPr>
            <a:spLocks noGrp="1"/>
          </p:cNvSpPr>
          <p:nvPr>
            <p:ph type="sldNum" sz="quarter" idx="5"/>
          </p:nvPr>
        </p:nvSpPr>
        <p:spPr/>
        <p:txBody>
          <a:bodyPr/>
          <a:lstStyle/>
          <a:p>
            <a:fld id="{31C3DEA1-6E84-4ABF-B4AB-8D83D3834BF3}" type="slidenum">
              <a:rPr lang="en-US" smtClean="0"/>
              <a:t>15</a:t>
            </a:fld>
            <a:endParaRPr lang="en-US"/>
          </a:p>
        </p:txBody>
      </p:sp>
    </p:spTree>
    <p:extLst>
      <p:ext uri="{BB962C8B-B14F-4D97-AF65-F5344CB8AC3E}">
        <p14:creationId xmlns:p14="http://schemas.microsoft.com/office/powerpoint/2010/main" val="2209129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Congenital fourth nerve palsy may:</a:t>
            </a:r>
          </a:p>
          <a:p>
            <a:r>
              <a:rPr lang="en-US" dirty="0"/>
              <a:t>Present late due to large vertical fusional amplitudes </a:t>
            </a:r>
          </a:p>
          <a:p>
            <a:r>
              <a:rPr lang="en-US" dirty="0"/>
              <a:t>Be associated with structural tendon abnormalities </a:t>
            </a:r>
          </a:p>
          <a:p>
            <a:r>
              <a:rPr lang="en-US" dirty="0"/>
              <a:t>Show superior oblique hypoplasia on imaging </a:t>
            </a:r>
          </a:p>
          <a:p>
            <a:r>
              <a:rPr lang="en-US" dirty="0"/>
              <a:t>Patients can remain compensated for decades before decompensating.</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16</a:t>
            </a:fld>
            <a:endParaRPr lang="en-US"/>
          </a:p>
        </p:txBody>
      </p:sp>
    </p:spTree>
    <p:extLst>
      <p:ext uri="{BB962C8B-B14F-4D97-AF65-F5344CB8AC3E}">
        <p14:creationId xmlns:p14="http://schemas.microsoft.com/office/powerpoint/2010/main" val="3672504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 evaluation showed:</a:t>
            </a:r>
          </a:p>
          <a:p>
            <a:r>
              <a:rPr lang="en-US" dirty="0"/>
              <a:t>Normal fourth nerve on imaging </a:t>
            </a:r>
          </a:p>
          <a:p>
            <a:r>
              <a:rPr lang="en-US" dirty="0"/>
              <a:t>No evidence of ocular myasthenia gravis </a:t>
            </a:r>
          </a:p>
          <a:p>
            <a:r>
              <a:rPr lang="en-US" dirty="0"/>
              <a:t>No additional neurologic workup was indicated.</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17</a:t>
            </a:fld>
            <a:endParaRPr lang="en-US"/>
          </a:p>
        </p:txBody>
      </p:sp>
    </p:spTree>
    <p:extLst>
      <p:ext uri="{BB962C8B-B14F-4D97-AF65-F5344CB8AC3E}">
        <p14:creationId xmlns:p14="http://schemas.microsoft.com/office/powerpoint/2010/main" val="1718238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identifying a </a:t>
            </a:r>
            <a:r>
              <a:rPr lang="en-US" b="1" dirty="0"/>
              <a:t>nearly </a:t>
            </a:r>
            <a:r>
              <a:rPr lang="en-US" b="1" dirty="0" err="1"/>
              <a:t>comitant</a:t>
            </a:r>
            <a:r>
              <a:rPr lang="en-US" b="1" dirty="0"/>
              <a:t> vertical deviation</a:t>
            </a:r>
            <a:r>
              <a:rPr lang="en-US" dirty="0"/>
              <a:t>, the patient failed multiple prism trials.</a:t>
            </a:r>
          </a:p>
          <a:p>
            <a:r>
              <a:rPr lang="en-US" dirty="0"/>
              <a:t>This raises a key question:</a:t>
            </a:r>
            <a:br>
              <a:rPr lang="en-US" dirty="0"/>
            </a:br>
            <a:r>
              <a:rPr lang="en-US" dirty="0"/>
              <a:t>Why was her diplopia not correctable with prisms?</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18</a:t>
            </a:fld>
            <a:endParaRPr lang="en-US"/>
          </a:p>
        </p:txBody>
      </p:sp>
    </p:spTree>
    <p:extLst>
      <p:ext uri="{BB962C8B-B14F-4D97-AF65-F5344CB8AC3E}">
        <p14:creationId xmlns:p14="http://schemas.microsoft.com/office/powerpoint/2010/main" val="3842016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lies in her second complaint:</a:t>
            </a:r>
            <a:br>
              <a:rPr lang="en-US" dirty="0"/>
            </a:br>
            <a:r>
              <a:rPr lang="en-US" b="1" dirty="0"/>
              <a:t>Blurry vision with a “shadow” in the right eye.</a:t>
            </a:r>
            <a:endParaRPr lang="en-US" dirty="0"/>
          </a:p>
          <a:p>
            <a:r>
              <a:rPr lang="en-US" dirty="0"/>
              <a:t>This represents </a:t>
            </a:r>
            <a:r>
              <a:rPr lang="en-US" b="1" dirty="0"/>
              <a:t>monocular diplopia</a:t>
            </a:r>
            <a:r>
              <a:rPr lang="en-US" dirty="0"/>
              <a:t>, which persists even when the fellow eye is occluded.</a:t>
            </a:r>
          </a:p>
          <a:p>
            <a:r>
              <a:rPr lang="en-US" dirty="0"/>
              <a:t>Thus, this patient had:</a:t>
            </a:r>
          </a:p>
          <a:p>
            <a:r>
              <a:rPr lang="en-US" b="1" dirty="0"/>
              <a:t>Binocular diplopia</a:t>
            </a:r>
            <a:r>
              <a:rPr lang="en-US" dirty="0"/>
              <a:t> from fourth nerve palsy </a:t>
            </a:r>
          </a:p>
          <a:p>
            <a:r>
              <a:rPr lang="en-US" b="1" dirty="0"/>
              <a:t>Monocular diplopia</a:t>
            </a:r>
            <a:r>
              <a:rPr lang="en-US" dirty="0"/>
              <a:t> from a separate ocular pathology </a:t>
            </a:r>
          </a:p>
          <a:p>
            <a:r>
              <a:rPr lang="en-US" dirty="0"/>
              <a:t>Prisms can only correct binocular diplopia.</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19</a:t>
            </a:fld>
            <a:endParaRPr lang="en-US"/>
          </a:p>
        </p:txBody>
      </p:sp>
    </p:spTree>
    <p:extLst>
      <p:ext uri="{BB962C8B-B14F-4D97-AF65-F5344CB8AC3E}">
        <p14:creationId xmlns:p14="http://schemas.microsoft.com/office/powerpoint/2010/main" val="1400192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Monocular diplopia can arise from:</a:t>
            </a:r>
          </a:p>
          <a:p>
            <a:r>
              <a:rPr lang="en-US" dirty="0"/>
              <a:t>Corneal pathology, including </a:t>
            </a:r>
            <a:r>
              <a:rPr lang="en-US" b="1" dirty="0"/>
              <a:t>keratoconus</a:t>
            </a:r>
            <a:r>
              <a:rPr lang="en-US" dirty="0"/>
              <a:t> </a:t>
            </a:r>
          </a:p>
          <a:p>
            <a:r>
              <a:rPr lang="en-US" dirty="0"/>
              <a:t>Lenticular abnormalities </a:t>
            </a:r>
          </a:p>
          <a:p>
            <a:r>
              <a:rPr lang="en-US" dirty="0"/>
              <a:t>Posterior segment disease </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20</a:t>
            </a:fld>
            <a:endParaRPr lang="en-US"/>
          </a:p>
        </p:txBody>
      </p:sp>
    </p:spTree>
    <p:extLst>
      <p:ext uri="{BB962C8B-B14F-4D97-AF65-F5344CB8AC3E}">
        <p14:creationId xmlns:p14="http://schemas.microsoft.com/office/powerpoint/2010/main" val="252355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key test had not yet been performed: </a:t>
            </a:r>
            <a:r>
              <a:rPr lang="en-US" b="1" dirty="0"/>
              <a:t>retinoscopy</a:t>
            </a:r>
            <a:r>
              <a:rPr lang="en-US" dirty="0"/>
              <a:t>.</a:t>
            </a:r>
          </a:p>
          <a:p>
            <a:r>
              <a:rPr lang="en-US" dirty="0"/>
              <a:t>This demonstrated a </a:t>
            </a:r>
            <a:r>
              <a:rPr lang="en-US" b="1" dirty="0"/>
              <a:t>scissoring reflex</a:t>
            </a:r>
            <a:r>
              <a:rPr lang="en-US" dirty="0"/>
              <a:t> in the right eye, highly suggestive of </a:t>
            </a:r>
            <a:r>
              <a:rPr lang="en-US" b="1" dirty="0"/>
              <a:t>keratoconus</a:t>
            </a:r>
            <a:r>
              <a:rPr lang="en-US" dirty="0"/>
              <a:t>.</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21</a:t>
            </a:fld>
            <a:endParaRPr lang="en-US"/>
          </a:p>
        </p:txBody>
      </p:sp>
    </p:spTree>
    <p:extLst>
      <p:ext uri="{BB962C8B-B14F-4D97-AF65-F5344CB8AC3E}">
        <p14:creationId xmlns:p14="http://schemas.microsoft.com/office/powerpoint/2010/main" val="1695959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22</a:t>
            </a:fld>
            <a:endParaRPr lang="en-US"/>
          </a:p>
        </p:txBody>
      </p:sp>
    </p:spTree>
    <p:extLst>
      <p:ext uri="{BB962C8B-B14F-4D97-AF65-F5344CB8AC3E}">
        <p14:creationId xmlns:p14="http://schemas.microsoft.com/office/powerpoint/2010/main" val="5439914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patient had dual pathology:</a:t>
            </a:r>
          </a:p>
          <a:p>
            <a:r>
              <a:rPr lang="en-US" b="1" dirty="0"/>
              <a:t>Binocular diplopia</a:t>
            </a:r>
            <a:r>
              <a:rPr lang="en-US" dirty="0"/>
              <a:t> due to longstanding congenital right superior oblique palsy </a:t>
            </a:r>
          </a:p>
          <a:p>
            <a:r>
              <a:rPr lang="en-US" b="1" dirty="0"/>
              <a:t>Monocular diplopia</a:t>
            </a:r>
            <a:r>
              <a:rPr lang="en-US" dirty="0"/>
              <a:t> due to keratoconus</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23</a:t>
            </a:fld>
            <a:endParaRPr lang="en-US"/>
          </a:p>
        </p:txBody>
      </p:sp>
    </p:spTree>
    <p:extLst>
      <p:ext uri="{BB962C8B-B14F-4D97-AF65-F5344CB8AC3E}">
        <p14:creationId xmlns:p14="http://schemas.microsoft.com/office/powerpoint/2010/main" val="2116860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Rigid gas-permeable or scleral lenses could address the corneal irregularity.</a:t>
            </a:r>
          </a:p>
          <a:p>
            <a:r>
              <a:rPr lang="en-US" dirty="0"/>
              <a:t>However, this would still require </a:t>
            </a:r>
            <a:r>
              <a:rPr lang="en-US" b="1" dirty="0"/>
              <a:t>separate prism glasses</a:t>
            </a:r>
            <a:r>
              <a:rPr lang="en-US" dirty="0"/>
              <a:t> to correct the binocular misalignment.</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24</a:t>
            </a:fld>
            <a:endParaRPr lang="en-US"/>
          </a:p>
        </p:txBody>
      </p:sp>
    </p:spTree>
    <p:extLst>
      <p:ext uri="{BB962C8B-B14F-4D97-AF65-F5344CB8AC3E}">
        <p14:creationId xmlns:p14="http://schemas.microsoft.com/office/powerpoint/2010/main" val="113779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more elegant approach:</a:t>
            </a:r>
            <a:br>
              <a:rPr lang="en-US" dirty="0"/>
            </a:br>
            <a:r>
              <a:rPr lang="en-US" b="1" dirty="0"/>
              <a:t>Prism incorporated scleral lenses.</a:t>
            </a:r>
            <a:endParaRPr lang="en-US" dirty="0"/>
          </a:p>
          <a:p>
            <a:r>
              <a:rPr lang="en-US" dirty="0"/>
              <a:t>These lenses</a:t>
            </a:r>
          </a:p>
          <a:p>
            <a:r>
              <a:rPr lang="en-US" dirty="0"/>
              <a:t>Vault the cornea and correct irregular astigmatism </a:t>
            </a:r>
          </a:p>
          <a:p>
            <a:r>
              <a:rPr lang="en-US" dirty="0"/>
              <a:t>Incorporate prism directly into the lens </a:t>
            </a:r>
          </a:p>
          <a:p>
            <a:r>
              <a:rPr lang="en-US" dirty="0"/>
              <a:t>Provide rotational stability via scleral alignment</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25</a:t>
            </a:fld>
            <a:endParaRPr lang="en-US"/>
          </a:p>
        </p:txBody>
      </p:sp>
    </p:spTree>
    <p:extLst>
      <p:ext uri="{BB962C8B-B14F-4D97-AF65-F5344CB8AC3E}">
        <p14:creationId xmlns:p14="http://schemas.microsoft.com/office/powerpoint/2010/main" val="38529776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BA5D1-B67E-1E42-4F10-63323681EA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FDCB2F-215D-9E54-4F87-1119344D12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D8F2E4-B6BB-70F1-8E85-E2FADE8737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lenses were designed using </a:t>
            </a:r>
            <a:r>
              <a:rPr lang="en-US" b="1" dirty="0"/>
              <a:t>ocular surface impression and 3D modeling</a:t>
            </a:r>
            <a:r>
              <a:rPr lang="en-US" dirty="0"/>
              <a:t>, allowing precise prism incorporation.</a:t>
            </a:r>
          </a:p>
          <a:p>
            <a:endParaRPr lang="en-US" dirty="0"/>
          </a:p>
        </p:txBody>
      </p:sp>
      <p:sp>
        <p:nvSpPr>
          <p:cNvPr id="4" name="Slide Number Placeholder 3">
            <a:extLst>
              <a:ext uri="{FF2B5EF4-FFF2-40B4-BE49-F238E27FC236}">
                <a16:creationId xmlns:a16="http://schemas.microsoft.com/office/drawing/2014/main" id="{D8D805E6-322E-0F97-1BA8-3BBB3BF95E0F}"/>
              </a:ext>
            </a:extLst>
          </p:cNvPr>
          <p:cNvSpPr>
            <a:spLocks noGrp="1"/>
          </p:cNvSpPr>
          <p:nvPr>
            <p:ph type="sldNum" sz="quarter" idx="5"/>
          </p:nvPr>
        </p:nvSpPr>
        <p:spPr/>
        <p:txBody>
          <a:bodyPr/>
          <a:lstStyle/>
          <a:p>
            <a:fld id="{31C3DEA1-6E84-4ABF-B4AB-8D83D3834BF3}" type="slidenum">
              <a:rPr lang="en-US" smtClean="0"/>
              <a:t>26</a:t>
            </a:fld>
            <a:endParaRPr lang="en-US"/>
          </a:p>
        </p:txBody>
      </p:sp>
    </p:spTree>
    <p:extLst>
      <p:ext uri="{BB962C8B-B14F-4D97-AF65-F5344CB8AC3E}">
        <p14:creationId xmlns:p14="http://schemas.microsoft.com/office/powerpoint/2010/main" val="3860321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9B981-E375-09A3-A158-4C454A71A1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E542F-CEBE-F59F-E790-1BED01946E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EECE1-2577-E657-8153-DE4D1534CA6A}"/>
              </a:ext>
            </a:extLst>
          </p:cNvPr>
          <p:cNvSpPr>
            <a:spLocks noGrp="1"/>
          </p:cNvSpPr>
          <p:nvPr>
            <p:ph type="body" idx="1"/>
          </p:nvPr>
        </p:nvSpPr>
        <p:spPr/>
        <p:txBody>
          <a:bodyPr/>
          <a:lstStyle/>
          <a:p>
            <a:r>
              <a:rPr lang="en-US" dirty="0"/>
              <a:t>Despite resolution of binocular diplopia, the patient continued to experience monocular diplopia </a:t>
            </a:r>
          </a:p>
        </p:txBody>
      </p:sp>
      <p:sp>
        <p:nvSpPr>
          <p:cNvPr id="4" name="Slide Number Placeholder 3">
            <a:extLst>
              <a:ext uri="{FF2B5EF4-FFF2-40B4-BE49-F238E27FC236}">
                <a16:creationId xmlns:a16="http://schemas.microsoft.com/office/drawing/2014/main" id="{4CE4C7D1-50DD-80A1-00D7-1A68E7E408D8}"/>
              </a:ext>
            </a:extLst>
          </p:cNvPr>
          <p:cNvSpPr>
            <a:spLocks noGrp="1"/>
          </p:cNvSpPr>
          <p:nvPr>
            <p:ph type="sldNum" sz="quarter" idx="5"/>
          </p:nvPr>
        </p:nvSpPr>
        <p:spPr/>
        <p:txBody>
          <a:bodyPr/>
          <a:lstStyle/>
          <a:p>
            <a:fld id="{31C3DEA1-6E84-4ABF-B4AB-8D83D3834BF3}" type="slidenum">
              <a:rPr lang="en-US" smtClean="0"/>
              <a:t>27</a:t>
            </a:fld>
            <a:endParaRPr lang="en-US"/>
          </a:p>
        </p:txBody>
      </p:sp>
    </p:spTree>
    <p:extLst>
      <p:ext uri="{BB962C8B-B14F-4D97-AF65-F5344CB8AC3E}">
        <p14:creationId xmlns:p14="http://schemas.microsoft.com/office/powerpoint/2010/main" val="30674246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due to </a:t>
            </a:r>
            <a:r>
              <a:rPr lang="en-US" b="1" dirty="0"/>
              <a:t>higher-order aberrations</a:t>
            </a:r>
            <a:r>
              <a:rPr lang="en-US" dirty="0"/>
              <a:t>.</a:t>
            </a:r>
          </a:p>
          <a:p>
            <a:endParaRPr lang="en-US" dirty="0"/>
          </a:p>
          <a:p>
            <a:r>
              <a:rPr lang="en-US" dirty="0"/>
              <a:t>Wavefront analysis revealed elevated higher-order aberrations.</a:t>
            </a:r>
          </a:p>
          <a:p>
            <a:r>
              <a:rPr lang="en-US" dirty="0"/>
              <a:t>Custom optics were designed to neutralize these aberrations using </a:t>
            </a:r>
            <a:r>
              <a:rPr lang="en-US" b="1" dirty="0"/>
              <a:t>wavefront-guided correction</a:t>
            </a:r>
            <a:r>
              <a:rPr lang="en-US" dirty="0"/>
              <a:t>.</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28</a:t>
            </a:fld>
            <a:endParaRPr lang="en-US"/>
          </a:p>
        </p:txBody>
      </p:sp>
    </p:spTree>
    <p:extLst>
      <p:ext uri="{BB962C8B-B14F-4D97-AF65-F5344CB8AC3E}">
        <p14:creationId xmlns:p14="http://schemas.microsoft.com/office/powerpoint/2010/main" val="8667511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approach is analogous to </a:t>
            </a:r>
            <a:r>
              <a:rPr lang="en-US" b="1" dirty="0"/>
              <a:t>noise-canceling headphones</a:t>
            </a:r>
            <a:r>
              <a:rPr lang="en-US" dirty="0"/>
              <a:t>:</a:t>
            </a:r>
          </a:p>
          <a:p>
            <a:r>
              <a:rPr lang="en-US" dirty="0"/>
              <a:t>Aberrations are measured </a:t>
            </a:r>
          </a:p>
          <a:p>
            <a:r>
              <a:rPr lang="en-US" dirty="0"/>
              <a:t>Opposing optical patterns are introduced </a:t>
            </a:r>
          </a:p>
          <a:p>
            <a:r>
              <a:rPr lang="en-US" dirty="0"/>
              <a:t>Resulting in cancellation and improved image clarity</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29</a:t>
            </a:fld>
            <a:endParaRPr lang="en-US"/>
          </a:p>
        </p:txBody>
      </p:sp>
    </p:spTree>
    <p:extLst>
      <p:ext uri="{BB962C8B-B14F-4D97-AF65-F5344CB8AC3E}">
        <p14:creationId xmlns:p14="http://schemas.microsoft.com/office/powerpoint/2010/main" val="18642831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combined prism and wavefront-guided scleral lenses:</a:t>
            </a:r>
          </a:p>
          <a:p>
            <a:r>
              <a:rPr lang="en-US" dirty="0"/>
              <a:t>Monocular diplopia resolved </a:t>
            </a:r>
          </a:p>
          <a:p>
            <a:r>
              <a:rPr lang="en-US" dirty="0"/>
              <a:t>Binocular alignment achieved </a:t>
            </a:r>
          </a:p>
          <a:p>
            <a:r>
              <a:rPr lang="en-US" dirty="0"/>
              <a:t>Visual acuity improved to 20/20</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30</a:t>
            </a:fld>
            <a:endParaRPr lang="en-US"/>
          </a:p>
        </p:txBody>
      </p:sp>
    </p:spTree>
    <p:extLst>
      <p:ext uri="{BB962C8B-B14F-4D97-AF65-F5344CB8AC3E}">
        <p14:creationId xmlns:p14="http://schemas.microsoft.com/office/powerpoint/2010/main" val="32570527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5252E-216A-CC06-AA4F-AA8426764B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EB486E-A8B3-2354-DB69-EDF2C7161F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86318D-CA96-8560-8AD6-0652C70F32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ADA763-04C0-8C24-7183-A126F6DB063B}"/>
              </a:ext>
            </a:extLst>
          </p:cNvPr>
          <p:cNvSpPr>
            <a:spLocks noGrp="1"/>
          </p:cNvSpPr>
          <p:nvPr>
            <p:ph type="sldNum" sz="quarter" idx="5"/>
          </p:nvPr>
        </p:nvSpPr>
        <p:spPr/>
        <p:txBody>
          <a:bodyPr/>
          <a:lstStyle/>
          <a:p>
            <a:fld id="{31C3DEA1-6E84-4ABF-B4AB-8D83D3834BF3}" type="slidenum">
              <a:rPr lang="en-US" smtClean="0"/>
              <a:t>31</a:t>
            </a:fld>
            <a:endParaRPr lang="en-US"/>
          </a:p>
        </p:txBody>
      </p:sp>
    </p:spTree>
    <p:extLst>
      <p:ext uri="{BB962C8B-B14F-4D97-AF65-F5344CB8AC3E}">
        <p14:creationId xmlns:p14="http://schemas.microsoft.com/office/powerpoint/2010/main" val="10626707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over two years:</a:t>
            </a:r>
          </a:p>
          <a:p>
            <a:r>
              <a:rPr lang="en-US" dirty="0"/>
              <a:t>No diplopia at distance </a:t>
            </a:r>
          </a:p>
          <a:p>
            <a:r>
              <a:rPr lang="en-US" dirty="0"/>
              <a:t>Fusion restored </a:t>
            </a:r>
          </a:p>
          <a:p>
            <a:r>
              <a:rPr lang="en-US" dirty="0" err="1"/>
              <a:t>Orthophoric</a:t>
            </a:r>
            <a:r>
              <a:rPr lang="en-US" dirty="0"/>
              <a:t> in all gazes</a:t>
            </a:r>
          </a:p>
          <a:p>
            <a:endParaRPr lang="en-US" dirty="0"/>
          </a:p>
          <a:p>
            <a:endParaRPr lang="en-US" dirty="0"/>
          </a:p>
          <a:p>
            <a:br>
              <a:rPr lang="en-US" dirty="0"/>
            </a:br>
            <a:endParaRPr lang="en-US" dirty="0"/>
          </a:p>
          <a:p>
            <a:r>
              <a:rPr lang="en-US" dirty="0"/>
              <a:t>Key teaching points of this case include:</a:t>
            </a:r>
          </a:p>
          <a:p>
            <a:r>
              <a:rPr lang="en-US" dirty="0"/>
              <a:t>Important to distinguish </a:t>
            </a:r>
            <a:r>
              <a:rPr lang="en-US" dirty="0" err="1"/>
              <a:t>btwn</a:t>
            </a:r>
            <a:r>
              <a:rPr lang="en-US" dirty="0"/>
              <a:t> </a:t>
            </a:r>
            <a:r>
              <a:rPr lang="en-US" b="1" dirty="0"/>
              <a:t>monocular vs binocular diplopia, pt can have both</a:t>
            </a:r>
            <a:endParaRPr lang="en-US" dirty="0"/>
          </a:p>
          <a:p>
            <a:r>
              <a:rPr lang="en-US" dirty="0"/>
              <a:t>Longstanding fourth nerve palsy may appear </a:t>
            </a:r>
            <a:r>
              <a:rPr lang="en-US" dirty="0" err="1"/>
              <a:t>comitant</a:t>
            </a:r>
            <a:r>
              <a:rPr lang="en-US" dirty="0"/>
              <a:t> </a:t>
            </a:r>
          </a:p>
          <a:p>
            <a:r>
              <a:rPr lang="en-US"/>
              <a:t>Retinoscopy </a:t>
            </a:r>
            <a:r>
              <a:rPr lang="en-US" dirty="0"/>
              <a:t>can be a high-yield test </a:t>
            </a:r>
          </a:p>
          <a:p>
            <a:r>
              <a:rPr lang="en-US" dirty="0"/>
              <a:t>Advanced optical solutions can address complex, layered pathology</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32</a:t>
            </a:fld>
            <a:endParaRPr lang="en-US"/>
          </a:p>
        </p:txBody>
      </p:sp>
    </p:spTree>
    <p:extLst>
      <p:ext uri="{BB962C8B-B14F-4D97-AF65-F5344CB8AC3E}">
        <p14:creationId xmlns:p14="http://schemas.microsoft.com/office/powerpoint/2010/main" val="28203507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2290698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5/8/2026</a:t>
            </a:fld>
            <a:endParaRPr lang="en-US" dirty="0"/>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4162668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4163297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5/8/2026</a:t>
            </a:fld>
            <a:endParaRPr lang="en-US" dirty="0"/>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335101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5/8/2026</a:t>
            </a:fld>
            <a:endParaRPr lang="en-US" dirty="0"/>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982867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5/8/2026</a:t>
            </a:fld>
            <a:endParaRPr lang="en-US" dirty="0"/>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65121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5/8/2026</a:t>
            </a:fld>
            <a:endParaRPr lang="en-US" dirty="0"/>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976487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5/8/2026</a:t>
            </a:fld>
            <a:endParaRPr lang="en-US" dirty="0"/>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122132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5/8/2026</a:t>
            </a:fld>
            <a:endParaRPr lang="en-US" dirty="0"/>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4044064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5/8/2026</a:t>
            </a:fld>
            <a:endParaRPr lang="en-US" dirty="0"/>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3707213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5/8/2026</a:t>
            </a:fld>
            <a:endParaRPr lang="en-US" dirty="0"/>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580004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882734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notesSlide" Target="../notesSlides/notesSlide12.xml"/><Relationship Id="rId4"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notesSlide" Target="../notesSlides/notesSlide13.xml"/><Relationship Id="rId4"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notesSlide" Target="../notesSlides/notesSlide14.xml"/><Relationship Id="rId4"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notesSlide" Target="../notesSlides/notesSlide20.xml"/><Relationship Id="rId4"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audio" Target="../media/media23.m4a"/><Relationship Id="rId2" Type="http://schemas.microsoft.com/office/2007/relationships/media" Target="../media/media23.m4a"/><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notesSlide" Target="../notesSlides/notesSlide22.xml"/><Relationship Id="rId4"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audio" Target="../media/media25.m4a"/><Relationship Id="rId2" Type="http://schemas.microsoft.com/office/2007/relationships/media" Target="../media/media25.m4a"/><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notesSlide" Target="../notesSlides/notesSlide24.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audio" Target="../media/media27.m4a"/><Relationship Id="rId2" Type="http://schemas.microsoft.com/office/2007/relationships/media" Target="../media/media27.m4a"/><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notesSlide" Target="../notesSlides/notesSlide26.xml"/><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3.png"/><Relationship Id="rId4"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3.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3.png"/><Relationship Id="rId4"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8" Type="http://schemas.openxmlformats.org/officeDocument/2006/relationships/hyperlink" Target="https://pubmed.ncbi.nlm.nih.gov/38693011/" TargetMode="External"/><Relationship Id="rId3" Type="http://schemas.openxmlformats.org/officeDocument/2006/relationships/hyperlink" Target="https://pubmed.ncbi.nlm.nih.gov/609280" TargetMode="External"/><Relationship Id="rId7" Type="http://schemas.openxmlformats.org/officeDocument/2006/relationships/hyperlink" Target="https://pubmed.ncbi.nlm.nih.gov/1454330" TargetMode="External"/><Relationship Id="rId2" Type="http://schemas.openxmlformats.org/officeDocument/2006/relationships/hyperlink" Target="https://eyewiki.org/Three_Step_Test_for_Cyclovertical_Muscle_Palsy" TargetMode="External"/><Relationship Id="rId1" Type="http://schemas.openxmlformats.org/officeDocument/2006/relationships/slideLayout" Target="../slideLayouts/slideLayout4.xml"/><Relationship Id="rId6" Type="http://schemas.openxmlformats.org/officeDocument/2006/relationships/hyperlink" Target="https://pubmed.ncbi.nlm.nih.gov/27787462" TargetMode="External"/><Relationship Id="rId5" Type="http://schemas.openxmlformats.org/officeDocument/2006/relationships/hyperlink" Target="https://pubmed.ncbi.nlm.nih.gov/29102606/" TargetMode="External"/><Relationship Id="rId10" Type="http://schemas.openxmlformats.org/officeDocument/2006/relationships/hyperlink" Target="https://pubmed.ncbi.nlm.nih.gov/35916554/" TargetMode="External"/><Relationship Id="rId4" Type="http://schemas.openxmlformats.org/officeDocument/2006/relationships/hyperlink" Target="https://pubmed.ncbi.nlm.nih.gov/9886737/" TargetMode="External"/><Relationship Id="rId9" Type="http://schemas.openxmlformats.org/officeDocument/2006/relationships/hyperlink" Target="https://pubmed.ncbi.nlm.nih.gov/39661442/"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99049" y="1659250"/>
            <a:ext cx="11593902" cy="2387600"/>
          </a:xfrm>
        </p:spPr>
        <p:txBody>
          <a:bodyPr>
            <a:normAutofit/>
          </a:bodyPr>
          <a:lstStyle/>
          <a:p>
            <a:pPr algn="ctr"/>
            <a:r>
              <a:rPr lang="en-US" sz="6000" b="1" dirty="0">
                <a:latin typeface="Arial" panose="020B0604020202020204" pitchFamily="34" charset="0"/>
                <a:cs typeface="Arial" panose="020B0604020202020204" pitchFamily="34" charset="0"/>
              </a:rPr>
              <a:t>Double </a:t>
            </a:r>
            <a:r>
              <a:rPr lang="en-US" sz="6000" b="1" dirty="0" err="1">
                <a:latin typeface="Arial" panose="020B0604020202020204" pitchFamily="34" charset="0"/>
                <a:cs typeface="Arial" panose="020B0604020202020204" pitchFamily="34" charset="0"/>
              </a:rPr>
              <a:t>Double</a:t>
            </a:r>
            <a:r>
              <a:rPr lang="en-US" sz="6000" b="1" dirty="0">
                <a:latin typeface="Arial" panose="020B0604020202020204" pitchFamily="34" charset="0"/>
                <a:cs typeface="Arial" panose="020B0604020202020204" pitchFamily="34" charset="0"/>
              </a:rPr>
              <a:t> Trouble</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995829" y="3887858"/>
            <a:ext cx="10573967" cy="1655762"/>
          </a:xfrm>
        </p:spPr>
        <p:txBody>
          <a:bodyPr>
            <a:normAutofit/>
          </a:bodyPr>
          <a:lstStyle/>
          <a:p>
            <a:pPr marL="0" indent="0" algn="ctr">
              <a:buNone/>
            </a:pPr>
            <a:r>
              <a:rPr lang="en-US" sz="3200" dirty="0">
                <a:latin typeface="Arial" panose="020B0604020202020204" pitchFamily="34" charset="0"/>
                <a:cs typeface="Arial" panose="020B0604020202020204" pitchFamily="34" charset="0"/>
              </a:rPr>
              <a:t>Aretha Zhu, MD; John Gelles, OD; Larry Frohman, MD</a:t>
            </a:r>
          </a:p>
          <a:p>
            <a:pPr marL="0" indent="0" algn="ctr">
              <a:buNone/>
            </a:pPr>
            <a:r>
              <a:rPr lang="en-US" sz="2400" dirty="0">
                <a:latin typeface="Arial" panose="020B0604020202020204" pitchFamily="34" charset="0"/>
                <a:cs typeface="Arial" panose="020B0604020202020204" pitchFamily="34" charset="0"/>
              </a:rPr>
              <a:t>Institute of Ophthalmology and Visual Science, Rutgers New Jersey Medical School</a:t>
            </a:r>
          </a:p>
        </p:txBody>
      </p:sp>
      <p:pic>
        <p:nvPicPr>
          <p:cNvPr id="4" name="Picture 3">
            <a:extLst>
              <a:ext uri="{FF2B5EF4-FFF2-40B4-BE49-F238E27FC236}">
                <a16:creationId xmlns:a16="http://schemas.microsoft.com/office/drawing/2014/main" id="{ED67C78D-5CEE-C00F-4400-0EDDCE82FC8D}"/>
              </a:ext>
            </a:extLst>
          </p:cNvPr>
          <p:cNvPicPr>
            <a:picLocks noChangeAspect="1"/>
          </p:cNvPicPr>
          <p:nvPr/>
        </p:nvPicPr>
        <p:blipFill>
          <a:blip r:embed="rId5"/>
          <a:stretch>
            <a:fillRect/>
          </a:stretch>
        </p:blipFill>
        <p:spPr>
          <a:xfrm>
            <a:off x="3536327" y="134327"/>
            <a:ext cx="5492972" cy="1176630"/>
          </a:xfrm>
          <a:prstGeom prst="rect">
            <a:avLst/>
          </a:prstGeom>
        </p:spPr>
      </p:pic>
      <p:pic>
        <p:nvPicPr>
          <p:cNvPr id="23" name="Audio 22">
            <a:hlinkClick r:id="" action="ppaction://media"/>
            <a:extLst>
              <a:ext uri="{FF2B5EF4-FFF2-40B4-BE49-F238E27FC236}">
                <a16:creationId xmlns:a16="http://schemas.microsoft.com/office/drawing/2014/main" id="{F01C3D80-64B1-2059-C919-787781247466}"/>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45890" t="-245890" r="-245890" b="-24589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9965"/>
    </mc:Choice>
    <mc:Fallback xmlns="">
      <p:transition spd="slow" advTm="99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27A3-9016-EFC4-1E68-7C4451AC0515}"/>
              </a:ext>
            </a:extLst>
          </p:cNvPr>
          <p:cNvSpPr>
            <a:spLocks noGrp="1"/>
          </p:cNvSpPr>
          <p:nvPr>
            <p:ph type="title"/>
          </p:nvPr>
        </p:nvSpPr>
        <p:spPr/>
        <p:txBody>
          <a:bodyPr/>
          <a:lstStyle/>
          <a:p>
            <a:r>
              <a:rPr lang="en-US" dirty="0">
                <a:cs typeface="Arial" panose="020B0604020202020204" pitchFamily="34" charset="0"/>
              </a:rPr>
              <a:t>Chief complaint</a:t>
            </a:r>
          </a:p>
        </p:txBody>
      </p:sp>
      <p:sp>
        <p:nvSpPr>
          <p:cNvPr id="3" name="Content Placeholder 2">
            <a:extLst>
              <a:ext uri="{FF2B5EF4-FFF2-40B4-BE49-F238E27FC236}">
                <a16:creationId xmlns:a16="http://schemas.microsoft.com/office/drawing/2014/main" id="{D2C26FB2-0A0F-7849-A4C5-940E46DCE5CC}"/>
              </a:ext>
            </a:extLst>
          </p:cNvPr>
          <p:cNvSpPr>
            <a:spLocks noGrp="1"/>
          </p:cNvSpPr>
          <p:nvPr>
            <p:ph idx="1"/>
          </p:nvPr>
        </p:nvSpPr>
        <p:spPr>
          <a:xfrm>
            <a:off x="838201" y="1685512"/>
            <a:ext cx="10518912" cy="3820766"/>
          </a:xfrm>
        </p:spPr>
        <p:txBody>
          <a:bodyPr/>
          <a:lstStyle/>
          <a:p>
            <a:pPr marL="0" indent="0">
              <a:buNone/>
            </a:pPr>
            <a:r>
              <a:rPr lang="en-US" b="1" dirty="0">
                <a:cs typeface="Arial" panose="020B0604020202020204" pitchFamily="34" charset="0"/>
              </a:rPr>
              <a:t>77-year-old F</a:t>
            </a:r>
            <a:r>
              <a:rPr lang="en-US" dirty="0">
                <a:cs typeface="Arial" panose="020B0604020202020204" pitchFamily="34" charset="0"/>
              </a:rPr>
              <a:t> presenting with </a:t>
            </a:r>
            <a:r>
              <a:rPr lang="en-US" b="1" dirty="0">
                <a:cs typeface="Arial" panose="020B0604020202020204" pitchFamily="34" charset="0"/>
              </a:rPr>
              <a:t>diplopia for 2 years and blurry vision OD for 4 months</a:t>
            </a:r>
          </a:p>
        </p:txBody>
      </p:sp>
      <p:pic>
        <p:nvPicPr>
          <p:cNvPr id="13" name="Audio 12">
            <a:hlinkClick r:id="" action="ppaction://media"/>
            <a:extLst>
              <a:ext uri="{FF2B5EF4-FFF2-40B4-BE49-F238E27FC236}">
                <a16:creationId xmlns:a16="http://schemas.microsoft.com/office/drawing/2014/main" id="{245D6066-F8A9-BA74-2C97-7C989C3E1F0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0" t="-245890" r="-245890" b="-24589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58042106"/>
      </p:ext>
    </p:extLst>
  </p:cSld>
  <p:clrMapOvr>
    <a:masterClrMapping/>
  </p:clrMapOvr>
  <mc:AlternateContent xmlns:mc="http://schemas.openxmlformats.org/markup-compatibility/2006" xmlns:p14="http://schemas.microsoft.com/office/powerpoint/2010/main">
    <mc:Choice Requires="p14">
      <p:transition spd="slow" p14:dur="2000" advTm="9271"/>
    </mc:Choice>
    <mc:Fallback xmlns="">
      <p:transition spd="slow" advTm="9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9949E-AFF9-C83C-9B36-72BB6CEEBA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35BBFC-9BD1-F478-1B98-2DA6D77CF4E7}"/>
              </a:ext>
            </a:extLst>
          </p:cNvPr>
          <p:cNvSpPr>
            <a:spLocks noGrp="1"/>
          </p:cNvSpPr>
          <p:nvPr>
            <p:ph type="title"/>
          </p:nvPr>
        </p:nvSpPr>
        <p:spPr/>
        <p:txBody>
          <a:bodyPr/>
          <a:lstStyle/>
          <a:p>
            <a:r>
              <a:rPr lang="en-US" dirty="0">
                <a:cs typeface="Arial" panose="020B0604020202020204" pitchFamily="34" charset="0"/>
              </a:rPr>
              <a:t>History of presenting illness</a:t>
            </a:r>
          </a:p>
        </p:txBody>
      </p:sp>
      <p:sp>
        <p:nvSpPr>
          <p:cNvPr id="3" name="Content Placeholder 2">
            <a:extLst>
              <a:ext uri="{FF2B5EF4-FFF2-40B4-BE49-F238E27FC236}">
                <a16:creationId xmlns:a16="http://schemas.microsoft.com/office/drawing/2014/main" id="{3610BEE7-9D00-F218-743C-8CEF0DE8F51F}"/>
              </a:ext>
            </a:extLst>
          </p:cNvPr>
          <p:cNvSpPr>
            <a:spLocks noGrp="1"/>
          </p:cNvSpPr>
          <p:nvPr>
            <p:ph idx="1"/>
          </p:nvPr>
        </p:nvSpPr>
        <p:spPr>
          <a:xfrm>
            <a:off x="838201" y="1685512"/>
            <a:ext cx="10518912" cy="3820766"/>
          </a:xfrm>
        </p:spPr>
        <p:txBody>
          <a:bodyPr>
            <a:normAutofit fontScale="92500" lnSpcReduction="10000"/>
          </a:bodyPr>
          <a:lstStyle/>
          <a:p>
            <a:r>
              <a:rPr lang="en-US" b="1" dirty="0">
                <a:cs typeface="Arial" panose="020B0604020202020204" pitchFamily="34" charset="0"/>
              </a:rPr>
              <a:t>77-year-old F</a:t>
            </a:r>
            <a:r>
              <a:rPr lang="en-US" dirty="0">
                <a:cs typeface="Arial" panose="020B0604020202020204" pitchFamily="34" charset="0"/>
              </a:rPr>
              <a:t> presenting with: </a:t>
            </a:r>
          </a:p>
          <a:p>
            <a:pPr lvl="1"/>
            <a:r>
              <a:rPr lang="en-US" b="1" dirty="0">
                <a:cs typeface="Arial" panose="020B0604020202020204" pitchFamily="34" charset="0"/>
              </a:rPr>
              <a:t>Diplopia for 2 years </a:t>
            </a:r>
            <a:r>
              <a:rPr lang="en-US" dirty="0">
                <a:cs typeface="Arial" panose="020B0604020202020204" pitchFamily="34" charset="0"/>
              </a:rPr>
              <a:t>– “double and lopsided”</a:t>
            </a:r>
          </a:p>
          <a:p>
            <a:pPr lvl="1"/>
            <a:r>
              <a:rPr lang="en-US" b="1" dirty="0">
                <a:cs typeface="Arial" panose="020B0604020202020204" pitchFamily="34" charset="0"/>
              </a:rPr>
              <a:t>Blurry vision OD for 4 months </a:t>
            </a:r>
            <a:r>
              <a:rPr lang="en-US" dirty="0">
                <a:cs typeface="Arial" panose="020B0604020202020204" pitchFamily="34" charset="0"/>
              </a:rPr>
              <a:t>with </a:t>
            </a:r>
            <a:r>
              <a:rPr lang="en-US" b="1" dirty="0">
                <a:cs typeface="Arial" panose="020B0604020202020204" pitchFamily="34" charset="0"/>
              </a:rPr>
              <a:t>“shadow”</a:t>
            </a:r>
            <a:r>
              <a:rPr lang="en-US" dirty="0">
                <a:cs typeface="Arial" panose="020B0604020202020204" pitchFamily="34" charset="0"/>
              </a:rPr>
              <a:t> in OD</a:t>
            </a:r>
          </a:p>
          <a:p>
            <a:pPr lvl="1"/>
            <a:r>
              <a:rPr lang="en-US" dirty="0">
                <a:cs typeface="Arial" panose="020B0604020202020204" pitchFamily="34" charset="0"/>
              </a:rPr>
              <a:t>Feels “head is swimming”</a:t>
            </a:r>
          </a:p>
          <a:p>
            <a:r>
              <a:rPr lang="en-US" b="1" dirty="0">
                <a:cs typeface="Arial" panose="020B0604020202020204" pitchFamily="34" charset="0"/>
              </a:rPr>
              <a:t>First noticed approximately 1 year post-cataract extraction with intraocular</a:t>
            </a:r>
            <a:r>
              <a:rPr lang="en-US" b="1" dirty="0">
                <a:solidFill>
                  <a:srgbClr val="FF0000"/>
                </a:solidFill>
                <a:cs typeface="Arial" panose="020B0604020202020204" pitchFamily="34" charset="0"/>
              </a:rPr>
              <a:t> </a:t>
            </a:r>
            <a:r>
              <a:rPr lang="en-US" b="1" dirty="0">
                <a:cs typeface="Arial" panose="020B0604020202020204" pitchFamily="34" charset="0"/>
              </a:rPr>
              <a:t>lens implantation (CEIOL) OU </a:t>
            </a:r>
          </a:p>
          <a:p>
            <a:r>
              <a:rPr lang="en-US" dirty="0">
                <a:cs typeface="Arial" panose="020B0604020202020204" pitchFamily="34" charset="0"/>
              </a:rPr>
              <a:t>Prior trials of various prisms and refractions were unsuccessful</a:t>
            </a:r>
          </a:p>
          <a:p>
            <a:r>
              <a:rPr lang="en-US" b="1" dirty="0">
                <a:cs typeface="Arial" panose="020B0604020202020204" pitchFamily="34" charset="0"/>
              </a:rPr>
              <a:t>Several consultations were unrevealing as to etiology</a:t>
            </a:r>
          </a:p>
          <a:p>
            <a:r>
              <a:rPr lang="en-US" dirty="0">
                <a:cs typeface="Arial" panose="020B0604020202020204" pitchFamily="34" charset="0"/>
              </a:rPr>
              <a:t>Referred by outside ophthalmologist for evaluation </a:t>
            </a:r>
            <a:br>
              <a:rPr lang="en-US" dirty="0">
                <a:cs typeface="Arial" panose="020B0604020202020204" pitchFamily="34" charset="0"/>
              </a:rPr>
            </a:br>
            <a:endParaRPr lang="en-US" dirty="0">
              <a:cs typeface="Arial" panose="020B0604020202020204" pitchFamily="34" charset="0"/>
            </a:endParaRPr>
          </a:p>
          <a:p>
            <a:endParaRPr lang="en-US" dirty="0">
              <a:cs typeface="Arial" panose="020B0604020202020204" pitchFamily="34" charset="0"/>
            </a:endParaRPr>
          </a:p>
        </p:txBody>
      </p:sp>
      <p:pic>
        <p:nvPicPr>
          <p:cNvPr id="36" name="Audio 35">
            <a:hlinkClick r:id="" action="ppaction://media"/>
            <a:extLst>
              <a:ext uri="{FF2B5EF4-FFF2-40B4-BE49-F238E27FC236}">
                <a16:creationId xmlns:a16="http://schemas.microsoft.com/office/drawing/2014/main" id="{8D346314-FB89-4AE5-66F9-086A71936DD5}"/>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45890" t="-245890" r="-245890" b="-24589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077683120"/>
      </p:ext>
    </p:extLst>
  </p:cSld>
  <p:clrMapOvr>
    <a:masterClrMapping/>
  </p:clrMapOvr>
  <mc:AlternateContent xmlns:mc="http://schemas.openxmlformats.org/markup-compatibility/2006" xmlns:p14="http://schemas.microsoft.com/office/powerpoint/2010/main">
    <mc:Choice Requires="p14">
      <p:transition spd="slow" p14:dur="2000" advTm="23564"/>
    </mc:Choice>
    <mc:Fallback xmlns="">
      <p:transition spd="slow" advTm="235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3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E31D5-1A5B-098B-2841-BED099351D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EB27F-C3D0-1BFC-56E3-41F6C868DB4F}"/>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History</a:t>
            </a:r>
          </a:p>
        </p:txBody>
      </p:sp>
      <p:sp>
        <p:nvSpPr>
          <p:cNvPr id="3" name="Content Placeholder 2">
            <a:extLst>
              <a:ext uri="{FF2B5EF4-FFF2-40B4-BE49-F238E27FC236}">
                <a16:creationId xmlns:a16="http://schemas.microsoft.com/office/drawing/2014/main" id="{0EACC008-BE6C-F9B5-5CC5-EB8CD73AD083}"/>
              </a:ext>
            </a:extLst>
          </p:cNvPr>
          <p:cNvSpPr>
            <a:spLocks noGrp="1"/>
          </p:cNvSpPr>
          <p:nvPr>
            <p:ph sz="half" idx="1"/>
          </p:nvPr>
        </p:nvSpPr>
        <p:spPr/>
        <p:txBody>
          <a:bodyPr>
            <a:normAutofit fontScale="92500"/>
          </a:bodyPr>
          <a:lstStyle/>
          <a:p>
            <a:pPr marL="0" indent="0">
              <a:buNone/>
            </a:pPr>
            <a:r>
              <a:rPr lang="en-US" b="1" dirty="0">
                <a:latin typeface="Arial" panose="020B0604020202020204" pitchFamily="34" charset="0"/>
                <a:cs typeface="Arial" panose="020B0604020202020204" pitchFamily="34" charset="0"/>
              </a:rPr>
              <a:t>Medical history:</a:t>
            </a:r>
          </a:p>
          <a:p>
            <a:r>
              <a:rPr lang="en-US" dirty="0">
                <a:latin typeface="Arial" panose="020B0604020202020204" pitchFamily="34" charset="0"/>
                <a:cs typeface="Arial" panose="020B0604020202020204" pitchFamily="34" charset="0"/>
              </a:rPr>
              <a:t>HTN</a:t>
            </a:r>
          </a:p>
          <a:p>
            <a:r>
              <a:rPr lang="en-US" dirty="0">
                <a:latin typeface="Arial" panose="020B0604020202020204" pitchFamily="34" charset="0"/>
                <a:cs typeface="Arial" panose="020B0604020202020204" pitchFamily="34" charset="0"/>
              </a:rPr>
              <a:t>Monoclonal gammopathy</a:t>
            </a:r>
          </a:p>
          <a:p>
            <a:r>
              <a:rPr lang="en-US" dirty="0" err="1">
                <a:latin typeface="Arial" panose="020B0604020202020204" pitchFamily="34" charset="0"/>
                <a:cs typeface="Arial" panose="020B0604020202020204" pitchFamily="34" charset="0"/>
              </a:rPr>
              <a:t>Hx</a:t>
            </a:r>
            <a:r>
              <a:rPr lang="en-US" dirty="0">
                <a:latin typeface="Arial" panose="020B0604020202020204" pitchFamily="34" charset="0"/>
                <a:cs typeface="Arial" panose="020B0604020202020204" pitchFamily="34" charset="0"/>
              </a:rPr>
              <a:t> of vestibular disease causing the swimming sensation, currently being treated by a neuro-otologist</a:t>
            </a:r>
          </a:p>
        </p:txBody>
      </p:sp>
      <p:sp>
        <p:nvSpPr>
          <p:cNvPr id="4" name="Content Placeholder 3">
            <a:extLst>
              <a:ext uri="{FF2B5EF4-FFF2-40B4-BE49-F238E27FC236}">
                <a16:creationId xmlns:a16="http://schemas.microsoft.com/office/drawing/2014/main" id="{27133EAB-5474-8936-69E8-C9E80608A63D}"/>
              </a:ext>
            </a:extLst>
          </p:cNvPr>
          <p:cNvSpPr>
            <a:spLocks noGrp="1"/>
          </p:cNvSpPr>
          <p:nvPr>
            <p:ph sz="half" idx="2"/>
          </p:nvPr>
        </p:nvSpPr>
        <p:spPr/>
        <p:txBody>
          <a:bodyPr>
            <a:normAutofit fontScale="92500"/>
          </a:bodyPr>
          <a:lstStyle/>
          <a:p>
            <a:pPr marL="0" indent="0">
              <a:buNone/>
            </a:pPr>
            <a:r>
              <a:rPr lang="en-US" b="1" dirty="0">
                <a:latin typeface="Arial" panose="020B0604020202020204" pitchFamily="34" charset="0"/>
                <a:cs typeface="Arial" panose="020B0604020202020204" pitchFamily="34" charset="0"/>
              </a:rPr>
              <a:t>Ocular history:</a:t>
            </a:r>
          </a:p>
          <a:p>
            <a:r>
              <a:rPr lang="en-US" dirty="0">
                <a:latin typeface="Arial" panose="020B0604020202020204" pitchFamily="34" charset="0"/>
                <a:cs typeface="Arial" panose="020B0604020202020204" pitchFamily="34" charset="0"/>
              </a:rPr>
              <a:t>Cataract extraction with IOL OU (2 years prior to presentation)</a:t>
            </a:r>
          </a:p>
          <a:p>
            <a:endParaRPr lang="en-US"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Review of symptoms:</a:t>
            </a:r>
          </a:p>
          <a:p>
            <a:r>
              <a:rPr lang="en-US" dirty="0">
                <a:latin typeface="Arial" panose="020B0604020202020204" pitchFamily="34" charset="0"/>
                <a:cs typeface="Arial" panose="020B0604020202020204" pitchFamily="34" charset="0"/>
              </a:rPr>
              <a:t>(-) ptosis, difficulty swallowing, extremity weakness</a:t>
            </a:r>
          </a:p>
          <a:p>
            <a:r>
              <a:rPr lang="en-US" dirty="0">
                <a:latin typeface="Arial" panose="020B0604020202020204" pitchFamily="34" charset="0"/>
                <a:cs typeface="Arial" panose="020B0604020202020204" pitchFamily="34" charset="0"/>
              </a:rPr>
              <a:t>(-) anorexia, jaw claudication, scalp tenderness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8" name="Audio 7">
            <a:hlinkClick r:id="" action="ppaction://media"/>
            <a:extLst>
              <a:ext uri="{FF2B5EF4-FFF2-40B4-BE49-F238E27FC236}">
                <a16:creationId xmlns:a16="http://schemas.microsoft.com/office/drawing/2014/main" id="{5F2DEFAA-21A6-5F18-A2A7-EFBBC3FF2D9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24087361"/>
      </p:ext>
    </p:extLst>
  </p:cSld>
  <p:clrMapOvr>
    <a:masterClrMapping/>
  </p:clrMapOvr>
  <mc:AlternateContent xmlns:mc="http://schemas.openxmlformats.org/markup-compatibility/2006" xmlns:p14="http://schemas.microsoft.com/office/powerpoint/2010/main">
    <mc:Choice Requires="p14">
      <p:transition spd="slow" p14:dur="2000" advTm="20982"/>
    </mc:Choice>
    <mc:Fallback xmlns="">
      <p:transition spd="slow" advTm="20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88EE6-B517-CA6A-1F6F-B375162688C8}"/>
              </a:ext>
            </a:extLst>
          </p:cNvPr>
          <p:cNvSpPr>
            <a:spLocks noGrp="1"/>
          </p:cNvSpPr>
          <p:nvPr>
            <p:ph type="title"/>
          </p:nvPr>
        </p:nvSpPr>
        <p:spPr/>
        <p:txBody>
          <a:bodyPr/>
          <a:lstStyle/>
          <a:p>
            <a:r>
              <a:rPr lang="en-US" dirty="0"/>
              <a:t>Prior workup</a:t>
            </a:r>
          </a:p>
        </p:txBody>
      </p:sp>
      <p:sp>
        <p:nvSpPr>
          <p:cNvPr id="4" name="Content Placeholder 2">
            <a:extLst>
              <a:ext uri="{FF2B5EF4-FFF2-40B4-BE49-F238E27FC236}">
                <a16:creationId xmlns:a16="http://schemas.microsoft.com/office/drawing/2014/main" id="{D479CC43-B467-1EA4-BF55-D10E233C420E}"/>
              </a:ext>
            </a:extLst>
          </p:cNvPr>
          <p:cNvSpPr txBox="1">
            <a:spLocks/>
          </p:cNvSpPr>
          <p:nvPr/>
        </p:nvSpPr>
        <p:spPr>
          <a:xfrm>
            <a:off x="838200" y="1825625"/>
            <a:ext cx="785832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cs typeface="Arial" panose="020B0604020202020204" pitchFamily="34" charset="0"/>
              </a:rPr>
              <a:t>MRI brain with and without contrast negative</a:t>
            </a:r>
          </a:p>
        </p:txBody>
      </p:sp>
      <p:pic>
        <p:nvPicPr>
          <p:cNvPr id="6" name="Audio 5">
            <a:hlinkClick r:id="" action="ppaction://media"/>
            <a:extLst>
              <a:ext uri="{FF2B5EF4-FFF2-40B4-BE49-F238E27FC236}">
                <a16:creationId xmlns:a16="http://schemas.microsoft.com/office/drawing/2014/main" id="{8298118F-FFD4-A9A1-4D2B-75E1488C69D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97124962"/>
      </p:ext>
    </p:extLst>
  </p:cSld>
  <p:clrMapOvr>
    <a:masterClrMapping/>
  </p:clrMapOvr>
  <mc:AlternateContent xmlns:mc="http://schemas.openxmlformats.org/markup-compatibility/2006" xmlns:p14="http://schemas.microsoft.com/office/powerpoint/2010/main">
    <mc:Choice Requires="p14">
      <p:transition spd="slow" p14:dur="2000" advTm="5621"/>
    </mc:Choice>
    <mc:Fallback xmlns="">
      <p:transition spd="slow" advTm="56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7E1F0-3D42-E453-D194-20A3128168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CCE195-30B9-4540-4409-47FA3FA332D0}"/>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Exam</a:t>
            </a:r>
          </a:p>
        </p:txBody>
      </p:sp>
      <p:graphicFrame>
        <p:nvGraphicFramePr>
          <p:cNvPr id="6" name="Table 5">
            <a:extLst>
              <a:ext uri="{FF2B5EF4-FFF2-40B4-BE49-F238E27FC236}">
                <a16:creationId xmlns:a16="http://schemas.microsoft.com/office/drawing/2014/main" id="{C18B81BD-A41D-E7F4-66A7-4CA839BD8342}"/>
              </a:ext>
            </a:extLst>
          </p:cNvPr>
          <p:cNvGraphicFramePr>
            <a:graphicFrameLocks noGrp="1"/>
          </p:cNvGraphicFramePr>
          <p:nvPr>
            <p:extLst>
              <p:ext uri="{D42A27DB-BD31-4B8C-83A1-F6EECF244321}">
                <p14:modId xmlns:p14="http://schemas.microsoft.com/office/powerpoint/2010/main" val="1994063717"/>
              </p:ext>
            </p:extLst>
          </p:nvPr>
        </p:nvGraphicFramePr>
        <p:xfrm>
          <a:off x="1597758" y="1516367"/>
          <a:ext cx="8996484" cy="4502600"/>
        </p:xfrm>
        <a:graphic>
          <a:graphicData uri="http://schemas.openxmlformats.org/drawingml/2006/table">
            <a:tbl>
              <a:tblPr firstRow="1" bandRow="1">
                <a:tableStyleId>{5C22544A-7EE6-4342-B048-85BDC9FD1C3A}</a:tableStyleId>
              </a:tblPr>
              <a:tblGrid>
                <a:gridCol w="2998828">
                  <a:extLst>
                    <a:ext uri="{9D8B030D-6E8A-4147-A177-3AD203B41FA5}">
                      <a16:colId xmlns:a16="http://schemas.microsoft.com/office/drawing/2014/main" val="3098727456"/>
                    </a:ext>
                  </a:extLst>
                </a:gridCol>
                <a:gridCol w="2998828">
                  <a:extLst>
                    <a:ext uri="{9D8B030D-6E8A-4147-A177-3AD203B41FA5}">
                      <a16:colId xmlns:a16="http://schemas.microsoft.com/office/drawing/2014/main" val="3709765800"/>
                    </a:ext>
                  </a:extLst>
                </a:gridCol>
                <a:gridCol w="2998828">
                  <a:extLst>
                    <a:ext uri="{9D8B030D-6E8A-4147-A177-3AD203B41FA5}">
                      <a16:colId xmlns:a16="http://schemas.microsoft.com/office/drawing/2014/main" val="3179268058"/>
                    </a:ext>
                  </a:extLst>
                </a:gridCol>
              </a:tblGrid>
              <a:tr h="399268">
                <a:tc>
                  <a:txBody>
                    <a:bodyPr/>
                    <a:lstStyle/>
                    <a:p>
                      <a:endParaRPr lang="en-US" sz="3200" dirty="0">
                        <a:latin typeface="Arial" panose="020B0604020202020204" pitchFamily="34" charset="0"/>
                        <a:cs typeface="Arial" panose="020B0604020202020204" pitchFamily="34" charset="0"/>
                      </a:endParaRPr>
                    </a:p>
                  </a:txBody>
                  <a:tcPr>
                    <a:solidFill>
                      <a:srgbClr val="25969D"/>
                    </a:solidFill>
                  </a:tcPr>
                </a:tc>
                <a:tc>
                  <a:txBody>
                    <a:bodyPr/>
                    <a:lstStyle/>
                    <a:p>
                      <a:r>
                        <a:rPr lang="en-US" sz="3200" dirty="0">
                          <a:latin typeface="Arial" panose="020B0604020202020204" pitchFamily="34" charset="0"/>
                          <a:cs typeface="Arial" panose="020B0604020202020204" pitchFamily="34" charset="0"/>
                        </a:rPr>
                        <a:t>OD</a:t>
                      </a:r>
                    </a:p>
                  </a:txBody>
                  <a:tcPr>
                    <a:solidFill>
                      <a:srgbClr val="25969D"/>
                    </a:solidFill>
                  </a:tcPr>
                </a:tc>
                <a:tc>
                  <a:txBody>
                    <a:bodyPr/>
                    <a:lstStyle/>
                    <a:p>
                      <a:r>
                        <a:rPr lang="en-US" sz="3200" dirty="0">
                          <a:latin typeface="Arial" panose="020B0604020202020204" pitchFamily="34" charset="0"/>
                          <a:cs typeface="Arial" panose="020B0604020202020204" pitchFamily="34" charset="0"/>
                        </a:rPr>
                        <a:t>OS</a:t>
                      </a:r>
                    </a:p>
                  </a:txBody>
                  <a:tcPr>
                    <a:solidFill>
                      <a:srgbClr val="25969D"/>
                    </a:solidFill>
                  </a:tcPr>
                </a:tc>
                <a:extLst>
                  <a:ext uri="{0D108BD9-81ED-4DB2-BD59-A6C34878D82A}">
                    <a16:rowId xmlns:a16="http://schemas.microsoft.com/office/drawing/2014/main" val="2940992560"/>
                  </a:ext>
                </a:extLst>
              </a:tr>
              <a:tr h="592250">
                <a:tc>
                  <a:txBody>
                    <a:bodyPr/>
                    <a:lstStyle/>
                    <a:p>
                      <a:r>
                        <a:rPr lang="en-US" sz="3200" dirty="0">
                          <a:latin typeface="Arial" panose="020B0604020202020204" pitchFamily="34" charset="0"/>
                          <a:cs typeface="Arial" panose="020B0604020202020204" pitchFamily="34" charset="0"/>
                        </a:rPr>
                        <a:t>VA</a:t>
                      </a:r>
                    </a:p>
                  </a:txBody>
                  <a:tcPr>
                    <a:solidFill>
                      <a:srgbClr val="BBDFE2"/>
                    </a:solidFill>
                  </a:tcPr>
                </a:tc>
                <a:tc>
                  <a:txBody>
                    <a:bodyPr/>
                    <a:lstStyle/>
                    <a:p>
                      <a:r>
                        <a:rPr lang="en-US" sz="3200" dirty="0">
                          <a:latin typeface="Arial" panose="020B0604020202020204" pitchFamily="34" charset="0"/>
                          <a:cs typeface="Arial" panose="020B0604020202020204" pitchFamily="34" charset="0"/>
                        </a:rPr>
                        <a:t>20/60 </a:t>
                      </a:r>
                      <a:r>
                        <a:rPr lang="en-US" sz="3200" dirty="0" err="1">
                          <a:latin typeface="Arial" panose="020B0604020202020204" pitchFamily="34" charset="0"/>
                          <a:cs typeface="Arial" panose="020B0604020202020204" pitchFamily="34" charset="0"/>
                        </a:rPr>
                        <a:t>ph</a:t>
                      </a:r>
                      <a:r>
                        <a:rPr lang="en-US" sz="3200" dirty="0">
                          <a:latin typeface="Arial" panose="020B0604020202020204" pitchFamily="34" charset="0"/>
                          <a:cs typeface="Arial" panose="020B0604020202020204" pitchFamily="34" charset="0"/>
                        </a:rPr>
                        <a:t> 20/40 </a:t>
                      </a:r>
                    </a:p>
                  </a:txBody>
                  <a:tcPr>
                    <a:lnB w="12700" cmpd="sng">
                      <a:noFill/>
                    </a:lnB>
                    <a:solidFill>
                      <a:srgbClr val="BBDFE2"/>
                    </a:solidFill>
                  </a:tcPr>
                </a:tc>
                <a:tc>
                  <a:txBody>
                    <a:bodyPr/>
                    <a:lstStyle/>
                    <a:p>
                      <a:r>
                        <a:rPr lang="en-US" sz="3200" dirty="0">
                          <a:latin typeface="Arial" panose="020B0604020202020204" pitchFamily="34" charset="0"/>
                          <a:cs typeface="Arial" panose="020B0604020202020204" pitchFamily="34" charset="0"/>
                        </a:rPr>
                        <a:t>20/25 </a:t>
                      </a:r>
                      <a:r>
                        <a:rPr lang="en-US" sz="3200" dirty="0" err="1">
                          <a:latin typeface="Arial" panose="020B0604020202020204" pitchFamily="34" charset="0"/>
                          <a:cs typeface="Arial" panose="020B0604020202020204" pitchFamily="34" charset="0"/>
                        </a:rPr>
                        <a:t>ph</a:t>
                      </a:r>
                      <a:r>
                        <a:rPr lang="en-US" sz="3200" dirty="0">
                          <a:latin typeface="Arial" panose="020B0604020202020204" pitchFamily="34" charset="0"/>
                          <a:cs typeface="Arial" panose="020B0604020202020204" pitchFamily="34" charset="0"/>
                        </a:rPr>
                        <a:t> 20/20 </a:t>
                      </a:r>
                    </a:p>
                  </a:txBody>
                  <a:tcPr>
                    <a:solidFill>
                      <a:srgbClr val="BBDFE2"/>
                    </a:solidFill>
                  </a:tcPr>
                </a:tc>
                <a:extLst>
                  <a:ext uri="{0D108BD9-81ED-4DB2-BD59-A6C34878D82A}">
                    <a16:rowId xmlns:a16="http://schemas.microsoft.com/office/drawing/2014/main" val="2347087843"/>
                  </a:ext>
                </a:extLst>
              </a:tr>
              <a:tr h="592250">
                <a:tc>
                  <a:txBody>
                    <a:bodyPr/>
                    <a:lstStyle/>
                    <a:p>
                      <a:r>
                        <a:rPr lang="en-US" sz="3200" dirty="0">
                          <a:latin typeface="Arial" panose="020B0604020202020204" pitchFamily="34" charset="0"/>
                          <a:cs typeface="Arial" panose="020B0604020202020204" pitchFamily="34" charset="0"/>
                        </a:rPr>
                        <a:t>IOP</a:t>
                      </a:r>
                    </a:p>
                  </a:txBody>
                  <a:tcPr>
                    <a:lnR w="12700" cmpd="sng">
                      <a:noFill/>
                    </a:lnR>
                    <a:solidFill>
                      <a:srgbClr val="ECF6F7"/>
                    </a:solidFill>
                  </a:tcPr>
                </a:tc>
                <a:tc>
                  <a:txBody>
                    <a:bodyPr/>
                    <a:lstStyle/>
                    <a:p>
                      <a:r>
                        <a:rPr lang="en-US" sz="3200" dirty="0">
                          <a:latin typeface="Arial" panose="020B0604020202020204" pitchFamily="34" charset="0"/>
                          <a:cs typeface="Arial" panose="020B0604020202020204" pitchFamily="34" charset="0"/>
                        </a:rPr>
                        <a:t>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CF6F7"/>
                    </a:solidFill>
                  </a:tcPr>
                </a:tc>
                <a:tc>
                  <a:txBody>
                    <a:bodyPr/>
                    <a:lstStyle/>
                    <a:p>
                      <a:r>
                        <a:rPr lang="en-US" sz="3200" dirty="0">
                          <a:latin typeface="Arial" panose="020B0604020202020204" pitchFamily="34" charset="0"/>
                          <a:cs typeface="Arial" panose="020B0604020202020204" pitchFamily="34" charset="0"/>
                        </a:rPr>
                        <a:t>13</a:t>
                      </a:r>
                    </a:p>
                  </a:txBody>
                  <a:tcPr>
                    <a:lnL w="12700" cmpd="sng">
                      <a:noFill/>
                    </a:lnL>
                    <a:solidFill>
                      <a:srgbClr val="ECF6F7"/>
                    </a:solidFill>
                  </a:tcPr>
                </a:tc>
                <a:extLst>
                  <a:ext uri="{0D108BD9-81ED-4DB2-BD59-A6C34878D82A}">
                    <a16:rowId xmlns:a16="http://schemas.microsoft.com/office/drawing/2014/main" val="4044546404"/>
                  </a:ext>
                </a:extLst>
              </a:tr>
              <a:tr h="592250">
                <a:tc>
                  <a:txBody>
                    <a:bodyPr/>
                    <a:lstStyle/>
                    <a:p>
                      <a:r>
                        <a:rPr lang="en-US" sz="3200" dirty="0">
                          <a:latin typeface="Arial" panose="020B0604020202020204" pitchFamily="34" charset="0"/>
                          <a:cs typeface="Arial" panose="020B0604020202020204" pitchFamily="34" charset="0"/>
                        </a:rPr>
                        <a:t>Pupils</a:t>
                      </a:r>
                    </a:p>
                  </a:txBody>
                  <a:tcPr>
                    <a:solidFill>
                      <a:srgbClr val="BBDFE2"/>
                    </a:solidFill>
                  </a:tcPr>
                </a:tc>
                <a:tc>
                  <a:txBody>
                    <a:bodyPr/>
                    <a:lstStyle/>
                    <a:p>
                      <a:r>
                        <a:rPr lang="en-US" sz="3200" dirty="0">
                          <a:latin typeface="Arial" panose="020B0604020202020204" pitchFamily="34" charset="0"/>
                          <a:cs typeface="Arial" panose="020B0604020202020204" pitchFamily="34" charset="0"/>
                        </a:rPr>
                        <a:t>6mm, (-) APD</a:t>
                      </a:r>
                    </a:p>
                  </a:txBody>
                  <a:tcPr>
                    <a:lnT w="12700" cmpd="sng">
                      <a:noFill/>
                    </a:lnT>
                    <a:lnB w="12700" cmpd="sng">
                      <a:noFill/>
                    </a:lnB>
                    <a:solidFill>
                      <a:srgbClr val="BBDFE2"/>
                    </a:solidFill>
                  </a:tcPr>
                </a:tc>
                <a:tc>
                  <a:txBody>
                    <a:bodyPr/>
                    <a:lstStyle/>
                    <a:p>
                      <a:r>
                        <a:rPr lang="en-US" sz="3200" dirty="0">
                          <a:latin typeface="Arial" panose="020B0604020202020204" pitchFamily="34" charset="0"/>
                          <a:cs typeface="Arial" panose="020B0604020202020204" pitchFamily="34" charset="0"/>
                        </a:rPr>
                        <a:t>6mm, (-) APD</a:t>
                      </a:r>
                    </a:p>
                  </a:txBody>
                  <a:tcPr>
                    <a:solidFill>
                      <a:srgbClr val="BBDFE2"/>
                    </a:solidFill>
                  </a:tcPr>
                </a:tc>
                <a:extLst>
                  <a:ext uri="{0D108BD9-81ED-4DB2-BD59-A6C34878D82A}">
                    <a16:rowId xmlns:a16="http://schemas.microsoft.com/office/drawing/2014/main" val="1902505828"/>
                  </a:ext>
                </a:extLst>
              </a:tr>
              <a:tr h="592250">
                <a:tc>
                  <a:txBody>
                    <a:bodyPr/>
                    <a:lstStyle/>
                    <a:p>
                      <a:r>
                        <a:rPr lang="en-US" sz="3200" dirty="0">
                          <a:latin typeface="Arial" panose="020B0604020202020204" pitchFamily="34" charset="0"/>
                          <a:cs typeface="Arial" panose="020B0604020202020204" pitchFamily="34" charset="0"/>
                        </a:rPr>
                        <a:t>Color plates</a:t>
                      </a:r>
                    </a:p>
                  </a:txBody>
                  <a:tcPr>
                    <a:solidFill>
                      <a:srgbClr val="ECF6F7"/>
                    </a:solidFill>
                  </a:tcPr>
                </a:tc>
                <a:tc>
                  <a:txBody>
                    <a:bodyPr/>
                    <a:lstStyle/>
                    <a:p>
                      <a:r>
                        <a:rPr lang="en-US" sz="3200" dirty="0">
                          <a:latin typeface="Arial" panose="020B0604020202020204" pitchFamily="34" charset="0"/>
                          <a:cs typeface="Arial" panose="020B0604020202020204" pitchFamily="34" charset="0"/>
                        </a:rPr>
                        <a:t>10/10</a:t>
                      </a:r>
                    </a:p>
                  </a:txBody>
                  <a:tcPr>
                    <a:lnT w="12700" cmpd="sng">
                      <a:noFill/>
                    </a:lnT>
                    <a:solidFill>
                      <a:srgbClr val="ECF6F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latin typeface="Arial" panose="020B0604020202020204" pitchFamily="34" charset="0"/>
                          <a:cs typeface="Arial" panose="020B0604020202020204" pitchFamily="34" charset="0"/>
                        </a:rPr>
                        <a:t>10/10 </a:t>
                      </a:r>
                    </a:p>
                  </a:txBody>
                  <a:tcPr>
                    <a:solidFill>
                      <a:srgbClr val="ECF6F7"/>
                    </a:solidFill>
                  </a:tcPr>
                </a:tc>
                <a:extLst>
                  <a:ext uri="{0D108BD9-81ED-4DB2-BD59-A6C34878D82A}">
                    <a16:rowId xmlns:a16="http://schemas.microsoft.com/office/drawing/2014/main" val="2314346614"/>
                  </a:ext>
                </a:extLst>
              </a:tr>
              <a:tr h="698718">
                <a:tc>
                  <a:txBody>
                    <a:bodyPr/>
                    <a:lstStyle/>
                    <a:p>
                      <a:r>
                        <a:rPr lang="en-US" sz="3200" dirty="0">
                          <a:latin typeface="Arial" panose="020B0604020202020204" pitchFamily="34" charset="0"/>
                          <a:cs typeface="Arial" panose="020B0604020202020204" pitchFamily="34" charset="0"/>
                        </a:rPr>
                        <a:t>External</a:t>
                      </a:r>
                    </a:p>
                  </a:txBody>
                  <a:tcPr>
                    <a:solidFill>
                      <a:srgbClr val="BBDFE2"/>
                    </a:solidFill>
                  </a:tcPr>
                </a:tc>
                <a:tc gridSpan="2">
                  <a:txBody>
                    <a:bodyPr/>
                    <a:lstStyle/>
                    <a:p>
                      <a:r>
                        <a:rPr lang="en-US" sz="3200" dirty="0">
                          <a:latin typeface="Arial" panose="020B0604020202020204" pitchFamily="34" charset="0"/>
                          <a:cs typeface="Arial" panose="020B0604020202020204" pitchFamily="34" charset="0"/>
                        </a:rPr>
                        <a:t>Left head tilt; present for decades as confirmed by photographs and husband</a:t>
                      </a:r>
                    </a:p>
                  </a:txBody>
                  <a:tcPr>
                    <a:solidFill>
                      <a:srgbClr val="BBDFE2"/>
                    </a:solidFill>
                  </a:tcPr>
                </a:tc>
                <a:tc hMerge="1">
                  <a:txBody>
                    <a:bodyPr/>
                    <a:lstStyle/>
                    <a:p>
                      <a:endParaRPr lang="en-US" dirty="0">
                        <a:latin typeface="Arial" panose="020B0604020202020204" pitchFamily="34" charset="0"/>
                        <a:cs typeface="Arial" panose="020B0604020202020204" pitchFamily="34" charset="0"/>
                      </a:endParaRPr>
                    </a:p>
                  </a:txBody>
                  <a:tcPr>
                    <a:solidFill>
                      <a:srgbClr val="BBDFE2"/>
                    </a:solidFill>
                  </a:tcPr>
                </a:tc>
                <a:extLst>
                  <a:ext uri="{0D108BD9-81ED-4DB2-BD59-A6C34878D82A}">
                    <a16:rowId xmlns:a16="http://schemas.microsoft.com/office/drawing/2014/main" val="1368019009"/>
                  </a:ext>
                </a:extLst>
              </a:tr>
            </a:tbl>
          </a:graphicData>
        </a:graphic>
      </p:graphicFrame>
      <p:pic>
        <p:nvPicPr>
          <p:cNvPr id="5" name="Audio 4">
            <a:hlinkClick r:id="" action="ppaction://media"/>
            <a:extLst>
              <a:ext uri="{FF2B5EF4-FFF2-40B4-BE49-F238E27FC236}">
                <a16:creationId xmlns:a16="http://schemas.microsoft.com/office/drawing/2014/main" id="{515052C0-C9D3-755D-0AC6-12362EB1148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56229228"/>
      </p:ext>
    </p:extLst>
  </p:cSld>
  <p:clrMapOvr>
    <a:masterClrMapping/>
  </p:clrMapOvr>
  <mc:AlternateContent xmlns:mc="http://schemas.openxmlformats.org/markup-compatibility/2006" xmlns:p14="http://schemas.microsoft.com/office/powerpoint/2010/main">
    <mc:Choice Requires="p14">
      <p:transition spd="slow" p14:dur="2000" advTm="16895"/>
    </mc:Choice>
    <mc:Fallback xmlns="">
      <p:transition spd="slow" advTm="168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FB8EE-C49C-88D1-66BF-335E43DD25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BB020D-A1F9-0E53-6FC7-C69B4E0F0D32}"/>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Exam</a:t>
            </a:r>
          </a:p>
        </p:txBody>
      </p:sp>
      <p:graphicFrame>
        <p:nvGraphicFramePr>
          <p:cNvPr id="6" name="Table 5">
            <a:extLst>
              <a:ext uri="{FF2B5EF4-FFF2-40B4-BE49-F238E27FC236}">
                <a16:creationId xmlns:a16="http://schemas.microsoft.com/office/drawing/2014/main" id="{2C3B5CDB-6A54-028F-684B-A471201E632C}"/>
              </a:ext>
            </a:extLst>
          </p:cNvPr>
          <p:cNvGraphicFramePr>
            <a:graphicFrameLocks noGrp="1"/>
          </p:cNvGraphicFramePr>
          <p:nvPr>
            <p:extLst>
              <p:ext uri="{D42A27DB-BD31-4B8C-83A1-F6EECF244321}">
                <p14:modId xmlns:p14="http://schemas.microsoft.com/office/powerpoint/2010/main" val="1342229734"/>
              </p:ext>
            </p:extLst>
          </p:nvPr>
        </p:nvGraphicFramePr>
        <p:xfrm>
          <a:off x="2032000" y="1400920"/>
          <a:ext cx="8127999" cy="4907295"/>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098727456"/>
                    </a:ext>
                  </a:extLst>
                </a:gridCol>
                <a:gridCol w="2709333">
                  <a:extLst>
                    <a:ext uri="{9D8B030D-6E8A-4147-A177-3AD203B41FA5}">
                      <a16:colId xmlns:a16="http://schemas.microsoft.com/office/drawing/2014/main" val="3709765800"/>
                    </a:ext>
                  </a:extLst>
                </a:gridCol>
                <a:gridCol w="2709333">
                  <a:extLst>
                    <a:ext uri="{9D8B030D-6E8A-4147-A177-3AD203B41FA5}">
                      <a16:colId xmlns:a16="http://schemas.microsoft.com/office/drawing/2014/main" val="3179268058"/>
                    </a:ext>
                  </a:extLst>
                </a:gridCol>
              </a:tblGrid>
              <a:tr h="0">
                <a:tc>
                  <a:txBody>
                    <a:bodyPr/>
                    <a:lstStyle/>
                    <a:p>
                      <a:r>
                        <a:rPr lang="en-US" dirty="0">
                          <a:latin typeface="Arial" panose="020B0604020202020204" pitchFamily="34" charset="0"/>
                          <a:cs typeface="Arial" panose="020B0604020202020204" pitchFamily="34" charset="0"/>
                        </a:rPr>
                        <a:t>SLE </a:t>
                      </a:r>
                    </a:p>
                  </a:txBody>
                  <a:tcPr>
                    <a:solidFill>
                      <a:srgbClr val="25969D"/>
                    </a:solidFill>
                  </a:tcPr>
                </a:tc>
                <a:tc>
                  <a:txBody>
                    <a:bodyPr/>
                    <a:lstStyle/>
                    <a:p>
                      <a:r>
                        <a:rPr lang="en-US" dirty="0">
                          <a:latin typeface="Arial" panose="020B0604020202020204" pitchFamily="34" charset="0"/>
                          <a:cs typeface="Arial" panose="020B0604020202020204" pitchFamily="34" charset="0"/>
                        </a:rPr>
                        <a:t>OD</a:t>
                      </a:r>
                    </a:p>
                  </a:txBody>
                  <a:tcPr>
                    <a:solidFill>
                      <a:srgbClr val="25969D"/>
                    </a:solidFill>
                  </a:tcPr>
                </a:tc>
                <a:tc>
                  <a:txBody>
                    <a:bodyPr/>
                    <a:lstStyle/>
                    <a:p>
                      <a:r>
                        <a:rPr lang="en-US" dirty="0">
                          <a:latin typeface="Arial" panose="020B0604020202020204" pitchFamily="34" charset="0"/>
                          <a:cs typeface="Arial" panose="020B0604020202020204" pitchFamily="34" charset="0"/>
                        </a:rPr>
                        <a:t>OS</a:t>
                      </a:r>
                    </a:p>
                  </a:txBody>
                  <a:tcPr>
                    <a:solidFill>
                      <a:srgbClr val="25969D"/>
                    </a:solidFill>
                  </a:tcPr>
                </a:tc>
                <a:extLst>
                  <a:ext uri="{0D108BD9-81ED-4DB2-BD59-A6C34878D82A}">
                    <a16:rowId xmlns:a16="http://schemas.microsoft.com/office/drawing/2014/main" val="2940992560"/>
                  </a:ext>
                </a:extLst>
              </a:tr>
              <a:tr h="542547">
                <a:tc>
                  <a:txBody>
                    <a:bodyPr/>
                    <a:lstStyle/>
                    <a:p>
                      <a:r>
                        <a:rPr lang="en-US" dirty="0">
                          <a:latin typeface="Arial" panose="020B0604020202020204" pitchFamily="34" charset="0"/>
                          <a:cs typeface="Arial" panose="020B0604020202020204" pitchFamily="34" charset="0"/>
                        </a:rPr>
                        <a:t>Lids/lashes</a:t>
                      </a:r>
                    </a:p>
                  </a:txBody>
                  <a:tcPr>
                    <a:lnB w="12700" cap="flat" cmpd="sng" algn="ctr">
                      <a:solidFill>
                        <a:schemeClr val="bg1"/>
                      </a:solidFill>
                      <a:prstDash val="solid"/>
                      <a:round/>
                      <a:headEnd type="none" w="med" len="med"/>
                      <a:tailEnd type="none" w="med" len="med"/>
                    </a:lnB>
                    <a:solidFill>
                      <a:srgbClr val="BBDFE2"/>
                    </a:solidFill>
                  </a:tcPr>
                </a:tc>
                <a:tc>
                  <a:txBody>
                    <a:bodyPr/>
                    <a:lstStyle/>
                    <a:p>
                      <a:r>
                        <a:rPr lang="en-US" dirty="0">
                          <a:latin typeface="Arial" panose="020B0604020202020204" pitchFamily="34" charset="0"/>
                          <a:cs typeface="Arial" panose="020B0604020202020204" pitchFamily="34" charset="0"/>
                        </a:rPr>
                        <a:t>Normal</a:t>
                      </a:r>
                    </a:p>
                  </a:txBody>
                  <a:tcPr>
                    <a:lnB w="12700" cap="flat" cmpd="sng" algn="ctr">
                      <a:solidFill>
                        <a:schemeClr val="bg1"/>
                      </a:solidFill>
                      <a:prstDash val="solid"/>
                      <a:round/>
                      <a:headEnd type="none" w="med" len="med"/>
                      <a:tailEnd type="none" w="med" len="med"/>
                    </a:lnB>
                    <a:solidFill>
                      <a:srgbClr val="BBDFE2"/>
                    </a:solidFill>
                  </a:tcPr>
                </a:tc>
                <a:tc>
                  <a:txBody>
                    <a:bodyPr/>
                    <a:lstStyle/>
                    <a:p>
                      <a:r>
                        <a:rPr lang="en-US" dirty="0">
                          <a:latin typeface="Arial" panose="020B0604020202020204" pitchFamily="34" charset="0"/>
                          <a:cs typeface="Arial" panose="020B0604020202020204" pitchFamily="34" charset="0"/>
                        </a:rPr>
                        <a:t>Normal</a:t>
                      </a:r>
                    </a:p>
                  </a:txBody>
                  <a:tcPr>
                    <a:lnB w="12700" cap="flat" cmpd="sng" algn="ctr">
                      <a:solidFill>
                        <a:schemeClr val="bg1"/>
                      </a:solidFill>
                      <a:prstDash val="solid"/>
                      <a:round/>
                      <a:headEnd type="none" w="med" len="med"/>
                      <a:tailEnd type="none" w="med" len="med"/>
                    </a:lnB>
                    <a:solidFill>
                      <a:srgbClr val="BBDFE2"/>
                    </a:solidFill>
                  </a:tcPr>
                </a:tc>
                <a:extLst>
                  <a:ext uri="{0D108BD9-81ED-4DB2-BD59-A6C34878D82A}">
                    <a16:rowId xmlns:a16="http://schemas.microsoft.com/office/drawing/2014/main" val="2347087843"/>
                  </a:ext>
                </a:extLst>
              </a:tr>
              <a:tr h="542547">
                <a:tc>
                  <a:txBody>
                    <a:bodyPr/>
                    <a:lstStyle/>
                    <a:p>
                      <a:r>
                        <a:rPr lang="en-US" dirty="0">
                          <a:latin typeface="Arial" panose="020B0604020202020204" pitchFamily="34" charset="0"/>
                          <a:cs typeface="Arial" panose="020B0604020202020204" pitchFamily="34" charset="0"/>
                        </a:rPr>
                        <a:t>Conjunctiva/sclera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CF6F7"/>
                    </a:solidFill>
                  </a:tcPr>
                </a:tc>
                <a:tc>
                  <a:txBody>
                    <a:bodyPr/>
                    <a:lstStyle/>
                    <a:p>
                      <a:r>
                        <a:rPr lang="en-US" dirty="0">
                          <a:latin typeface="Arial" panose="020B0604020202020204" pitchFamily="34" charset="0"/>
                          <a:cs typeface="Arial" panose="020B0604020202020204" pitchFamily="34" charset="0"/>
                        </a:rPr>
                        <a:t>White and quiet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6F7"/>
                    </a:solidFill>
                  </a:tcPr>
                </a:tc>
                <a:tc>
                  <a:txBody>
                    <a:bodyPr/>
                    <a:lstStyle/>
                    <a:p>
                      <a:r>
                        <a:rPr lang="en-US" dirty="0">
                          <a:latin typeface="Arial" panose="020B0604020202020204" pitchFamily="34" charset="0"/>
                          <a:cs typeface="Arial" panose="020B0604020202020204" pitchFamily="34" charset="0"/>
                        </a:rPr>
                        <a:t>White and quiet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CF6F7"/>
                    </a:solidFill>
                  </a:tcPr>
                </a:tc>
                <a:extLst>
                  <a:ext uri="{0D108BD9-81ED-4DB2-BD59-A6C34878D82A}">
                    <a16:rowId xmlns:a16="http://schemas.microsoft.com/office/drawing/2014/main" val="4044546404"/>
                  </a:ext>
                </a:extLst>
              </a:tr>
              <a:tr h="542547">
                <a:tc>
                  <a:txBody>
                    <a:bodyPr/>
                    <a:lstStyle/>
                    <a:p>
                      <a:r>
                        <a:rPr lang="en-US" dirty="0">
                          <a:latin typeface="Arial" panose="020B0604020202020204" pitchFamily="34" charset="0"/>
                          <a:cs typeface="Arial" panose="020B0604020202020204" pitchFamily="34" charset="0"/>
                        </a:rPr>
                        <a:t>Cornea</a:t>
                      </a:r>
                    </a:p>
                  </a:txBody>
                  <a:tcPr>
                    <a:lnT w="12700" cap="flat" cmpd="sng" algn="ctr">
                      <a:solidFill>
                        <a:schemeClr val="bg1"/>
                      </a:solidFill>
                      <a:prstDash val="solid"/>
                      <a:round/>
                      <a:headEnd type="none" w="med" len="med"/>
                      <a:tailEnd type="none" w="med" len="med"/>
                    </a:lnT>
                    <a:solidFill>
                      <a:srgbClr val="BBDFE2"/>
                    </a:solidFill>
                  </a:tcPr>
                </a:tc>
                <a:tc>
                  <a:txBody>
                    <a:bodyPr/>
                    <a:lstStyle/>
                    <a:p>
                      <a:r>
                        <a:rPr lang="en-US" dirty="0">
                          <a:latin typeface="Arial" panose="020B0604020202020204" pitchFamily="34" charset="0"/>
                          <a:cs typeface="Arial" panose="020B0604020202020204" pitchFamily="34" charset="0"/>
                        </a:rPr>
                        <a:t>Clear; (-) Fleischer ring, Munson sign</a:t>
                      </a:r>
                    </a:p>
                  </a:txBody>
                  <a:tcPr>
                    <a:lnT w="12700" cap="flat" cmpd="sng" algn="ctr">
                      <a:solidFill>
                        <a:schemeClr val="bg1"/>
                      </a:solidFill>
                      <a:prstDash val="solid"/>
                      <a:round/>
                      <a:headEnd type="none" w="med" len="med"/>
                      <a:tailEnd type="none" w="med" len="med"/>
                    </a:lnT>
                    <a:solidFill>
                      <a:srgbClr val="BBDFE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Clear; (-) Fleischer ring, Munson sign</a:t>
                      </a:r>
                    </a:p>
                    <a:p>
                      <a:endParaRPr lang="en-US" dirty="0">
                        <a:latin typeface="Arial" panose="020B0604020202020204" pitchFamily="34" charset="0"/>
                        <a:cs typeface="Arial" panose="020B0604020202020204" pitchFamily="34" charset="0"/>
                      </a:endParaRPr>
                    </a:p>
                  </a:txBody>
                  <a:tcPr>
                    <a:lnT w="12700" cap="flat" cmpd="sng" algn="ctr">
                      <a:solidFill>
                        <a:schemeClr val="bg1"/>
                      </a:solidFill>
                      <a:prstDash val="solid"/>
                      <a:round/>
                      <a:headEnd type="none" w="med" len="med"/>
                      <a:tailEnd type="none" w="med" len="med"/>
                    </a:lnT>
                    <a:solidFill>
                      <a:srgbClr val="BBDFE2"/>
                    </a:solidFill>
                  </a:tcPr>
                </a:tc>
                <a:extLst>
                  <a:ext uri="{0D108BD9-81ED-4DB2-BD59-A6C34878D82A}">
                    <a16:rowId xmlns:a16="http://schemas.microsoft.com/office/drawing/2014/main" val="2314346614"/>
                  </a:ext>
                </a:extLst>
              </a:tr>
              <a:tr h="542547">
                <a:tc>
                  <a:txBody>
                    <a:bodyPr/>
                    <a:lstStyle/>
                    <a:p>
                      <a:r>
                        <a:rPr lang="en-US" dirty="0">
                          <a:latin typeface="Arial" panose="020B0604020202020204" pitchFamily="34" charset="0"/>
                          <a:cs typeface="Arial" panose="020B0604020202020204" pitchFamily="34" charset="0"/>
                        </a:rPr>
                        <a:t>Anterior chamber</a:t>
                      </a:r>
                    </a:p>
                  </a:txBody>
                  <a:tcPr>
                    <a:solidFill>
                      <a:srgbClr val="ECF6F7"/>
                    </a:solidFill>
                  </a:tcPr>
                </a:tc>
                <a:tc>
                  <a:txBody>
                    <a:bodyPr/>
                    <a:lstStyle/>
                    <a:p>
                      <a:r>
                        <a:rPr lang="en-US" dirty="0">
                          <a:latin typeface="Arial" panose="020B0604020202020204" pitchFamily="34" charset="0"/>
                          <a:cs typeface="Arial" panose="020B0604020202020204" pitchFamily="34" charset="0"/>
                        </a:rPr>
                        <a:t>Shallow, quiet</a:t>
                      </a:r>
                    </a:p>
                  </a:txBody>
                  <a:tcPr>
                    <a:solidFill>
                      <a:srgbClr val="ECF6F7"/>
                    </a:solidFill>
                  </a:tcPr>
                </a:tc>
                <a:tc>
                  <a:txBody>
                    <a:bodyPr/>
                    <a:lstStyle/>
                    <a:p>
                      <a:r>
                        <a:rPr lang="en-US" dirty="0">
                          <a:latin typeface="Arial" panose="020B0604020202020204" pitchFamily="34" charset="0"/>
                          <a:cs typeface="Arial" panose="020B0604020202020204" pitchFamily="34" charset="0"/>
                        </a:rPr>
                        <a:t>Shallow, quiet</a:t>
                      </a:r>
                    </a:p>
                  </a:txBody>
                  <a:tcPr>
                    <a:solidFill>
                      <a:srgbClr val="ECF6F7"/>
                    </a:solidFill>
                  </a:tcPr>
                </a:tc>
                <a:extLst>
                  <a:ext uri="{0D108BD9-81ED-4DB2-BD59-A6C34878D82A}">
                    <a16:rowId xmlns:a16="http://schemas.microsoft.com/office/drawing/2014/main" val="1406622028"/>
                  </a:ext>
                </a:extLst>
              </a:tr>
              <a:tr h="542547">
                <a:tc>
                  <a:txBody>
                    <a:bodyPr/>
                    <a:lstStyle/>
                    <a:p>
                      <a:r>
                        <a:rPr lang="en-US" dirty="0">
                          <a:latin typeface="Arial" panose="020B0604020202020204" pitchFamily="34" charset="0"/>
                          <a:cs typeface="Arial" panose="020B0604020202020204" pitchFamily="34" charset="0"/>
                        </a:rPr>
                        <a:t>Iris</a:t>
                      </a:r>
                    </a:p>
                  </a:txBody>
                  <a:tcPr>
                    <a:solidFill>
                      <a:srgbClr val="BBDFE2"/>
                    </a:solidFill>
                  </a:tcPr>
                </a:tc>
                <a:tc>
                  <a:txBody>
                    <a:bodyPr/>
                    <a:lstStyle/>
                    <a:p>
                      <a:r>
                        <a:rPr lang="en-US" dirty="0">
                          <a:latin typeface="Arial" panose="020B0604020202020204" pitchFamily="34" charset="0"/>
                          <a:cs typeface="Arial" panose="020B0604020202020204" pitchFamily="34" charset="0"/>
                        </a:rPr>
                        <a:t>Normal, round and reactive</a:t>
                      </a:r>
                    </a:p>
                  </a:txBody>
                  <a:tcPr>
                    <a:solidFill>
                      <a:srgbClr val="BBDFE2"/>
                    </a:solidFill>
                  </a:tcPr>
                </a:tc>
                <a:tc>
                  <a:txBody>
                    <a:bodyPr/>
                    <a:lstStyle/>
                    <a:p>
                      <a:r>
                        <a:rPr lang="en-US" dirty="0">
                          <a:latin typeface="Arial" panose="020B0604020202020204" pitchFamily="34" charset="0"/>
                          <a:cs typeface="Arial" panose="020B0604020202020204" pitchFamily="34" charset="0"/>
                        </a:rPr>
                        <a:t>Normal, round and reactive</a:t>
                      </a:r>
                    </a:p>
                    <a:p>
                      <a:endParaRPr lang="en-US" dirty="0">
                        <a:latin typeface="Arial" panose="020B0604020202020204" pitchFamily="34" charset="0"/>
                        <a:cs typeface="Arial" panose="020B0604020202020204" pitchFamily="34" charset="0"/>
                      </a:endParaRPr>
                    </a:p>
                  </a:txBody>
                  <a:tcPr>
                    <a:solidFill>
                      <a:srgbClr val="BBDFE2"/>
                    </a:solidFill>
                  </a:tcPr>
                </a:tc>
                <a:extLst>
                  <a:ext uri="{0D108BD9-81ED-4DB2-BD59-A6C34878D82A}">
                    <a16:rowId xmlns:a16="http://schemas.microsoft.com/office/drawing/2014/main" val="1368019009"/>
                  </a:ext>
                </a:extLst>
              </a:tr>
              <a:tr h="542547">
                <a:tc>
                  <a:txBody>
                    <a:bodyPr/>
                    <a:lstStyle/>
                    <a:p>
                      <a:r>
                        <a:rPr lang="en-US" dirty="0">
                          <a:latin typeface="Arial" panose="020B0604020202020204" pitchFamily="34" charset="0"/>
                          <a:cs typeface="Arial" panose="020B0604020202020204" pitchFamily="34" charset="0"/>
                        </a:rPr>
                        <a:t>Lens</a:t>
                      </a:r>
                    </a:p>
                  </a:txBody>
                  <a:tcPr>
                    <a:solidFill>
                      <a:srgbClr val="ECF6F7"/>
                    </a:solidFill>
                  </a:tcPr>
                </a:tc>
                <a:tc>
                  <a:txBody>
                    <a:bodyPr/>
                    <a:lstStyle/>
                    <a:p>
                      <a:r>
                        <a:rPr lang="en-US" dirty="0">
                          <a:latin typeface="Arial" panose="020B0604020202020204" pitchFamily="34" charset="0"/>
                          <a:cs typeface="Arial" panose="020B0604020202020204" pitchFamily="34" charset="0"/>
                        </a:rPr>
                        <a:t>Posterior chamber IOL</a:t>
                      </a:r>
                    </a:p>
                  </a:txBody>
                  <a:tcPr>
                    <a:solidFill>
                      <a:srgbClr val="ECF6F7"/>
                    </a:solidFill>
                  </a:tcPr>
                </a:tc>
                <a:tc>
                  <a:txBody>
                    <a:bodyPr/>
                    <a:lstStyle/>
                    <a:p>
                      <a:r>
                        <a:rPr lang="en-US" dirty="0">
                          <a:latin typeface="Arial" panose="020B0604020202020204" pitchFamily="34" charset="0"/>
                          <a:cs typeface="Arial" panose="020B0604020202020204" pitchFamily="34" charset="0"/>
                        </a:rPr>
                        <a:t>Posterior chamber IOL</a:t>
                      </a:r>
                    </a:p>
                  </a:txBody>
                  <a:tcPr>
                    <a:solidFill>
                      <a:srgbClr val="ECF6F7"/>
                    </a:solidFill>
                  </a:tcPr>
                </a:tc>
                <a:extLst>
                  <a:ext uri="{0D108BD9-81ED-4DB2-BD59-A6C34878D82A}">
                    <a16:rowId xmlns:a16="http://schemas.microsoft.com/office/drawing/2014/main" val="3873907298"/>
                  </a:ext>
                </a:extLst>
              </a:tr>
              <a:tr h="542547">
                <a:tc>
                  <a:txBody>
                    <a:bodyPr/>
                    <a:lstStyle/>
                    <a:p>
                      <a:r>
                        <a:rPr lang="en-US" dirty="0">
                          <a:latin typeface="Arial" panose="020B0604020202020204" pitchFamily="34" charset="0"/>
                          <a:cs typeface="Arial" panose="020B0604020202020204" pitchFamily="34" charset="0"/>
                        </a:rPr>
                        <a:t>Vitreous</a:t>
                      </a:r>
                    </a:p>
                  </a:txBody>
                  <a:tcPr>
                    <a:solidFill>
                      <a:srgbClr val="BBDFE2"/>
                    </a:solidFill>
                  </a:tcPr>
                </a:tc>
                <a:tc>
                  <a:txBody>
                    <a:bodyPr/>
                    <a:lstStyle/>
                    <a:p>
                      <a:r>
                        <a:rPr lang="en-US" dirty="0">
                          <a:latin typeface="Arial" panose="020B0604020202020204" pitchFamily="34" charset="0"/>
                          <a:cs typeface="Arial" panose="020B0604020202020204" pitchFamily="34" charset="0"/>
                        </a:rPr>
                        <a:t>Clear</a:t>
                      </a:r>
                    </a:p>
                  </a:txBody>
                  <a:tcPr>
                    <a:solidFill>
                      <a:srgbClr val="BBDFE2"/>
                    </a:solidFill>
                  </a:tcPr>
                </a:tc>
                <a:tc>
                  <a:txBody>
                    <a:bodyPr/>
                    <a:lstStyle/>
                    <a:p>
                      <a:r>
                        <a:rPr lang="en-US" dirty="0">
                          <a:latin typeface="Arial" panose="020B0604020202020204" pitchFamily="34" charset="0"/>
                          <a:cs typeface="Arial" panose="020B0604020202020204" pitchFamily="34" charset="0"/>
                        </a:rPr>
                        <a:t>Clear</a:t>
                      </a:r>
                    </a:p>
                  </a:txBody>
                  <a:tcPr>
                    <a:solidFill>
                      <a:srgbClr val="BBDFE2"/>
                    </a:solidFill>
                  </a:tcPr>
                </a:tc>
                <a:extLst>
                  <a:ext uri="{0D108BD9-81ED-4DB2-BD59-A6C34878D82A}">
                    <a16:rowId xmlns:a16="http://schemas.microsoft.com/office/drawing/2014/main" val="1380952126"/>
                  </a:ext>
                </a:extLst>
              </a:tr>
            </a:tbl>
          </a:graphicData>
        </a:graphic>
      </p:graphicFrame>
      <p:pic>
        <p:nvPicPr>
          <p:cNvPr id="10" name="Audio 9">
            <a:hlinkClick r:id="" action="ppaction://media"/>
            <a:extLst>
              <a:ext uri="{FF2B5EF4-FFF2-40B4-BE49-F238E27FC236}">
                <a16:creationId xmlns:a16="http://schemas.microsoft.com/office/drawing/2014/main" id="{9D1EB981-DD8E-A3FB-D200-ACEFFB11451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45890" t="-245890" r="-245890" b="-24589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3290327"/>
      </p:ext>
    </p:extLst>
  </p:cSld>
  <p:clrMapOvr>
    <a:masterClrMapping/>
  </p:clrMapOvr>
  <mc:AlternateContent xmlns:mc="http://schemas.openxmlformats.org/markup-compatibility/2006" xmlns:p14="http://schemas.microsoft.com/office/powerpoint/2010/main">
    <mc:Choice Requires="p14">
      <p:transition spd="slow" p14:dur="2000" advTm="5449"/>
    </mc:Choice>
    <mc:Fallback xmlns="">
      <p:transition spd="slow" advTm="54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747AC-FD48-256A-C4FC-E6E4BBCF50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6D52E3-0046-8DFB-DA3A-3A9D9546D79B}"/>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Exam</a:t>
            </a:r>
          </a:p>
        </p:txBody>
      </p:sp>
      <p:graphicFrame>
        <p:nvGraphicFramePr>
          <p:cNvPr id="6" name="Table 5">
            <a:extLst>
              <a:ext uri="{FF2B5EF4-FFF2-40B4-BE49-F238E27FC236}">
                <a16:creationId xmlns:a16="http://schemas.microsoft.com/office/drawing/2014/main" id="{DCA3CE98-2B6C-FCE4-9E7E-2A18CDA2C52C}"/>
              </a:ext>
            </a:extLst>
          </p:cNvPr>
          <p:cNvGraphicFramePr>
            <a:graphicFrameLocks noGrp="1"/>
          </p:cNvGraphicFramePr>
          <p:nvPr>
            <p:extLst>
              <p:ext uri="{D42A27DB-BD31-4B8C-83A1-F6EECF244321}">
                <p14:modId xmlns:p14="http://schemas.microsoft.com/office/powerpoint/2010/main" val="2917353264"/>
              </p:ext>
            </p:extLst>
          </p:nvPr>
        </p:nvGraphicFramePr>
        <p:xfrm>
          <a:off x="1820409" y="1599367"/>
          <a:ext cx="8551182" cy="3745553"/>
        </p:xfrm>
        <a:graphic>
          <a:graphicData uri="http://schemas.openxmlformats.org/drawingml/2006/table">
            <a:tbl>
              <a:tblPr firstRow="1" bandRow="1">
                <a:tableStyleId>{5C22544A-7EE6-4342-B048-85BDC9FD1C3A}</a:tableStyleId>
              </a:tblPr>
              <a:tblGrid>
                <a:gridCol w="2850394">
                  <a:extLst>
                    <a:ext uri="{9D8B030D-6E8A-4147-A177-3AD203B41FA5}">
                      <a16:colId xmlns:a16="http://schemas.microsoft.com/office/drawing/2014/main" val="3098727456"/>
                    </a:ext>
                  </a:extLst>
                </a:gridCol>
                <a:gridCol w="2850394">
                  <a:extLst>
                    <a:ext uri="{9D8B030D-6E8A-4147-A177-3AD203B41FA5}">
                      <a16:colId xmlns:a16="http://schemas.microsoft.com/office/drawing/2014/main" val="3709765800"/>
                    </a:ext>
                  </a:extLst>
                </a:gridCol>
                <a:gridCol w="2850394">
                  <a:extLst>
                    <a:ext uri="{9D8B030D-6E8A-4147-A177-3AD203B41FA5}">
                      <a16:colId xmlns:a16="http://schemas.microsoft.com/office/drawing/2014/main" val="3179268058"/>
                    </a:ext>
                  </a:extLst>
                </a:gridCol>
              </a:tblGrid>
              <a:tr h="431873">
                <a:tc>
                  <a:txBody>
                    <a:bodyPr/>
                    <a:lstStyle/>
                    <a:p>
                      <a:r>
                        <a:rPr lang="en-US" sz="2800" dirty="0">
                          <a:latin typeface="Arial" panose="020B0604020202020204" pitchFamily="34" charset="0"/>
                          <a:cs typeface="Arial" panose="020B0604020202020204" pitchFamily="34" charset="0"/>
                        </a:rPr>
                        <a:t>DFE </a:t>
                      </a:r>
                    </a:p>
                  </a:txBody>
                  <a:tcPr>
                    <a:solidFill>
                      <a:srgbClr val="25969D"/>
                    </a:solidFill>
                  </a:tcPr>
                </a:tc>
                <a:tc>
                  <a:txBody>
                    <a:bodyPr/>
                    <a:lstStyle/>
                    <a:p>
                      <a:r>
                        <a:rPr lang="en-US" sz="2800">
                          <a:latin typeface="Arial" panose="020B0604020202020204" pitchFamily="34" charset="0"/>
                          <a:cs typeface="Arial" panose="020B0604020202020204" pitchFamily="34" charset="0"/>
                        </a:rPr>
                        <a:t>OD</a:t>
                      </a:r>
                      <a:endParaRPr lang="en-US" sz="2800" dirty="0">
                        <a:latin typeface="Arial" panose="020B0604020202020204" pitchFamily="34" charset="0"/>
                        <a:cs typeface="Arial" panose="020B0604020202020204" pitchFamily="34" charset="0"/>
                      </a:endParaRPr>
                    </a:p>
                  </a:txBody>
                  <a:tcPr>
                    <a:solidFill>
                      <a:srgbClr val="25969D"/>
                    </a:solidFill>
                  </a:tcPr>
                </a:tc>
                <a:tc>
                  <a:txBody>
                    <a:bodyPr/>
                    <a:lstStyle/>
                    <a:p>
                      <a:r>
                        <a:rPr lang="en-US" sz="2800">
                          <a:latin typeface="Arial" panose="020B0604020202020204" pitchFamily="34" charset="0"/>
                          <a:cs typeface="Arial" panose="020B0604020202020204" pitchFamily="34" charset="0"/>
                        </a:rPr>
                        <a:t>OS</a:t>
                      </a:r>
                      <a:endParaRPr lang="en-US" sz="2800" dirty="0">
                        <a:latin typeface="Arial" panose="020B0604020202020204" pitchFamily="34" charset="0"/>
                        <a:cs typeface="Arial" panose="020B0604020202020204" pitchFamily="34" charset="0"/>
                      </a:endParaRPr>
                    </a:p>
                  </a:txBody>
                  <a:tcPr>
                    <a:solidFill>
                      <a:srgbClr val="25969D"/>
                    </a:solidFill>
                  </a:tcPr>
                </a:tc>
                <a:extLst>
                  <a:ext uri="{0D108BD9-81ED-4DB2-BD59-A6C34878D82A}">
                    <a16:rowId xmlns:a16="http://schemas.microsoft.com/office/drawing/2014/main" val="2940992560"/>
                  </a:ext>
                </a:extLst>
              </a:tr>
              <a:tr h="597765">
                <a:tc>
                  <a:txBody>
                    <a:bodyPr/>
                    <a:lstStyle/>
                    <a:p>
                      <a:r>
                        <a:rPr lang="en-US" sz="2800">
                          <a:latin typeface="Arial" panose="020B0604020202020204" pitchFamily="34" charset="0"/>
                          <a:cs typeface="Arial" panose="020B0604020202020204" pitchFamily="34" charset="0"/>
                        </a:rPr>
                        <a:t>Optic nerve</a:t>
                      </a:r>
                      <a:endParaRPr lang="en-US" sz="2800" dirty="0">
                        <a:latin typeface="Arial" panose="020B0604020202020204" pitchFamily="34" charset="0"/>
                        <a:cs typeface="Arial" panose="020B0604020202020204" pitchFamily="34" charset="0"/>
                      </a:endParaRPr>
                    </a:p>
                  </a:txBody>
                  <a:tcPr>
                    <a:lnB w="12700" cap="flat" cmpd="sng" algn="ctr">
                      <a:solidFill>
                        <a:schemeClr val="bg1"/>
                      </a:solidFill>
                      <a:prstDash val="solid"/>
                      <a:round/>
                      <a:headEnd type="none" w="med" len="med"/>
                      <a:tailEnd type="none" w="med" len="med"/>
                    </a:lnB>
                    <a:solidFill>
                      <a:srgbClr val="BBDFE2"/>
                    </a:solidFill>
                  </a:tcPr>
                </a:tc>
                <a:tc>
                  <a:txBody>
                    <a:bodyPr/>
                    <a:lstStyle/>
                    <a:p>
                      <a:r>
                        <a:rPr lang="en-US" sz="2800" dirty="0">
                          <a:latin typeface="Arial" panose="020B0604020202020204" pitchFamily="34" charset="0"/>
                          <a:cs typeface="Arial" panose="020B0604020202020204" pitchFamily="34" charset="0"/>
                        </a:rPr>
                        <a:t>Normal</a:t>
                      </a:r>
                    </a:p>
                  </a:txBody>
                  <a:tcPr>
                    <a:lnB w="12700" cap="flat" cmpd="sng" algn="ctr">
                      <a:solidFill>
                        <a:schemeClr val="bg1"/>
                      </a:solidFill>
                      <a:prstDash val="solid"/>
                      <a:round/>
                      <a:headEnd type="none" w="med" len="med"/>
                      <a:tailEnd type="none" w="med" len="med"/>
                    </a:lnB>
                    <a:solidFill>
                      <a:srgbClr val="BBDFE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latin typeface="Arial" panose="020B0604020202020204" pitchFamily="34" charset="0"/>
                          <a:cs typeface="Arial" panose="020B0604020202020204" pitchFamily="34" charset="0"/>
                        </a:rPr>
                        <a:t>Normal</a:t>
                      </a:r>
                    </a:p>
                  </a:txBody>
                  <a:tcPr>
                    <a:lnB w="12700" cap="flat" cmpd="sng" algn="ctr">
                      <a:solidFill>
                        <a:schemeClr val="bg1"/>
                      </a:solidFill>
                      <a:prstDash val="solid"/>
                      <a:round/>
                      <a:headEnd type="none" w="med" len="med"/>
                      <a:tailEnd type="none" w="med" len="med"/>
                    </a:lnB>
                    <a:solidFill>
                      <a:srgbClr val="BBDFE2"/>
                    </a:solidFill>
                  </a:tcPr>
                </a:tc>
                <a:extLst>
                  <a:ext uri="{0D108BD9-81ED-4DB2-BD59-A6C34878D82A}">
                    <a16:rowId xmlns:a16="http://schemas.microsoft.com/office/drawing/2014/main" val="2347087843"/>
                  </a:ext>
                </a:extLst>
              </a:tr>
              <a:tr h="707786">
                <a:tc>
                  <a:txBody>
                    <a:bodyPr/>
                    <a:lstStyle/>
                    <a:p>
                      <a:r>
                        <a:rPr lang="en-US" sz="2800">
                          <a:latin typeface="Arial" panose="020B0604020202020204" pitchFamily="34" charset="0"/>
                          <a:cs typeface="Arial" panose="020B0604020202020204" pitchFamily="34" charset="0"/>
                        </a:rPr>
                        <a:t>CDR</a:t>
                      </a:r>
                      <a:endParaRPr lang="en-US" sz="2800" dirty="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CF6F7"/>
                    </a:solidFill>
                  </a:tcPr>
                </a:tc>
                <a:tc>
                  <a:txBody>
                    <a:bodyPr/>
                    <a:lstStyle/>
                    <a:p>
                      <a:r>
                        <a:rPr lang="en-US" sz="2800" dirty="0">
                          <a:latin typeface="Arial" panose="020B0604020202020204" pitchFamily="34" charset="0"/>
                          <a:cs typeface="Arial" panose="020B0604020202020204" pitchFamily="34" charset="0"/>
                        </a:rPr>
                        <a:t>0.7 x 0.5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6F7"/>
                    </a:solidFill>
                  </a:tcPr>
                </a:tc>
                <a:tc>
                  <a:txBody>
                    <a:bodyPr/>
                    <a:lstStyle/>
                    <a:p>
                      <a:r>
                        <a:rPr lang="en-US" sz="2800" dirty="0">
                          <a:latin typeface="Arial" panose="020B0604020202020204" pitchFamily="34" charset="0"/>
                          <a:cs typeface="Arial" panose="020B0604020202020204" pitchFamily="34" charset="0"/>
                        </a:rPr>
                        <a:t>0.6 x 0.6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CF6F7"/>
                    </a:solidFill>
                  </a:tcPr>
                </a:tc>
                <a:extLst>
                  <a:ext uri="{0D108BD9-81ED-4DB2-BD59-A6C34878D82A}">
                    <a16:rowId xmlns:a16="http://schemas.microsoft.com/office/drawing/2014/main" val="4044546404"/>
                  </a:ext>
                </a:extLst>
              </a:tr>
              <a:tr h="640614">
                <a:tc>
                  <a:txBody>
                    <a:bodyPr/>
                    <a:lstStyle/>
                    <a:p>
                      <a:r>
                        <a:rPr lang="en-US" sz="2800">
                          <a:latin typeface="Arial" panose="020B0604020202020204" pitchFamily="34" charset="0"/>
                          <a:cs typeface="Arial" panose="020B0604020202020204" pitchFamily="34" charset="0"/>
                        </a:rPr>
                        <a:t>Macula</a:t>
                      </a:r>
                      <a:endParaRPr lang="en-US" sz="2800" dirty="0">
                        <a:latin typeface="Arial" panose="020B0604020202020204" pitchFamily="34" charset="0"/>
                        <a:cs typeface="Arial" panose="020B0604020202020204" pitchFamily="34" charset="0"/>
                      </a:endParaRPr>
                    </a:p>
                  </a:txBody>
                  <a:tcPr>
                    <a:lnT w="12700" cap="flat" cmpd="sng" algn="ctr">
                      <a:solidFill>
                        <a:schemeClr val="bg1"/>
                      </a:solidFill>
                      <a:prstDash val="solid"/>
                      <a:round/>
                      <a:headEnd type="none" w="med" len="med"/>
                      <a:tailEnd type="none" w="med" len="med"/>
                    </a:lnT>
                    <a:solidFill>
                      <a:srgbClr val="BBDFE2"/>
                    </a:solidFill>
                  </a:tcPr>
                </a:tc>
                <a:tc>
                  <a:txBody>
                    <a:bodyPr/>
                    <a:lstStyle/>
                    <a:p>
                      <a:r>
                        <a:rPr lang="en-US" sz="2800" dirty="0">
                          <a:latin typeface="Arial" panose="020B0604020202020204" pitchFamily="34" charset="0"/>
                          <a:cs typeface="Arial" panose="020B0604020202020204" pitchFamily="34" charset="0"/>
                        </a:rPr>
                        <a:t>Normal, flat</a:t>
                      </a:r>
                    </a:p>
                  </a:txBody>
                  <a:tcPr>
                    <a:lnT w="12700" cap="flat" cmpd="sng" algn="ctr">
                      <a:solidFill>
                        <a:schemeClr val="bg1"/>
                      </a:solidFill>
                      <a:prstDash val="solid"/>
                      <a:round/>
                      <a:headEnd type="none" w="med" len="med"/>
                      <a:tailEnd type="none" w="med" len="med"/>
                    </a:lnT>
                    <a:solidFill>
                      <a:srgbClr val="BBDFE2"/>
                    </a:solidFill>
                  </a:tcPr>
                </a:tc>
                <a:tc>
                  <a:txBody>
                    <a:bodyPr/>
                    <a:lstStyle/>
                    <a:p>
                      <a:r>
                        <a:rPr lang="en-US" sz="2800" dirty="0">
                          <a:latin typeface="Arial" panose="020B0604020202020204" pitchFamily="34" charset="0"/>
                          <a:cs typeface="Arial" panose="020B0604020202020204" pitchFamily="34" charset="0"/>
                        </a:rPr>
                        <a:t>Normal, flat</a:t>
                      </a:r>
                    </a:p>
                  </a:txBody>
                  <a:tcPr>
                    <a:lnT w="12700" cap="flat" cmpd="sng" algn="ctr">
                      <a:solidFill>
                        <a:schemeClr val="bg1"/>
                      </a:solidFill>
                      <a:prstDash val="solid"/>
                      <a:round/>
                      <a:headEnd type="none" w="med" len="med"/>
                      <a:tailEnd type="none" w="med" len="med"/>
                    </a:lnT>
                    <a:solidFill>
                      <a:srgbClr val="BBDFE2"/>
                    </a:solidFill>
                  </a:tcPr>
                </a:tc>
                <a:extLst>
                  <a:ext uri="{0D108BD9-81ED-4DB2-BD59-A6C34878D82A}">
                    <a16:rowId xmlns:a16="http://schemas.microsoft.com/office/drawing/2014/main" val="2314346614"/>
                  </a:ext>
                </a:extLst>
              </a:tr>
              <a:tr h="640614">
                <a:tc>
                  <a:txBody>
                    <a:bodyPr/>
                    <a:lstStyle/>
                    <a:p>
                      <a:r>
                        <a:rPr lang="en-US" sz="2800">
                          <a:latin typeface="Arial" panose="020B0604020202020204" pitchFamily="34" charset="0"/>
                          <a:cs typeface="Arial" panose="020B0604020202020204" pitchFamily="34" charset="0"/>
                        </a:rPr>
                        <a:t>Vessels</a:t>
                      </a:r>
                      <a:endParaRPr lang="en-US" sz="2800" dirty="0">
                        <a:latin typeface="Arial" panose="020B0604020202020204" pitchFamily="34" charset="0"/>
                        <a:cs typeface="Arial" panose="020B0604020202020204" pitchFamily="34" charset="0"/>
                      </a:endParaRPr>
                    </a:p>
                  </a:txBody>
                  <a:tcPr>
                    <a:solidFill>
                      <a:srgbClr val="ECF6F7"/>
                    </a:solidFill>
                  </a:tcPr>
                </a:tc>
                <a:tc>
                  <a:txBody>
                    <a:bodyPr/>
                    <a:lstStyle/>
                    <a:p>
                      <a:r>
                        <a:rPr lang="en-US" sz="2800">
                          <a:latin typeface="Arial" panose="020B0604020202020204" pitchFamily="34" charset="0"/>
                          <a:cs typeface="Arial" panose="020B0604020202020204" pitchFamily="34" charset="0"/>
                        </a:rPr>
                        <a:t>Normal caliber</a:t>
                      </a:r>
                      <a:endParaRPr lang="en-US" sz="2800" dirty="0">
                        <a:latin typeface="Arial" panose="020B0604020202020204" pitchFamily="34" charset="0"/>
                        <a:cs typeface="Arial" panose="020B0604020202020204" pitchFamily="34" charset="0"/>
                      </a:endParaRPr>
                    </a:p>
                  </a:txBody>
                  <a:tcPr>
                    <a:solidFill>
                      <a:srgbClr val="ECF6F7"/>
                    </a:solidFill>
                  </a:tcPr>
                </a:tc>
                <a:tc>
                  <a:txBody>
                    <a:bodyPr/>
                    <a:lstStyle/>
                    <a:p>
                      <a:r>
                        <a:rPr lang="en-US" sz="2800">
                          <a:latin typeface="Arial" panose="020B0604020202020204" pitchFamily="34" charset="0"/>
                          <a:cs typeface="Arial" panose="020B0604020202020204" pitchFamily="34" charset="0"/>
                        </a:rPr>
                        <a:t>Normal caliber</a:t>
                      </a:r>
                      <a:endParaRPr lang="en-US" sz="2800" dirty="0">
                        <a:latin typeface="Arial" panose="020B0604020202020204" pitchFamily="34" charset="0"/>
                        <a:cs typeface="Arial" panose="020B0604020202020204" pitchFamily="34" charset="0"/>
                      </a:endParaRPr>
                    </a:p>
                  </a:txBody>
                  <a:tcPr>
                    <a:solidFill>
                      <a:srgbClr val="ECF6F7"/>
                    </a:solidFill>
                  </a:tcPr>
                </a:tc>
                <a:extLst>
                  <a:ext uri="{0D108BD9-81ED-4DB2-BD59-A6C34878D82A}">
                    <a16:rowId xmlns:a16="http://schemas.microsoft.com/office/drawing/2014/main" val="1406622028"/>
                  </a:ext>
                </a:extLst>
              </a:tr>
              <a:tr h="640614">
                <a:tc>
                  <a:txBody>
                    <a:bodyPr/>
                    <a:lstStyle/>
                    <a:p>
                      <a:r>
                        <a:rPr lang="en-US" sz="2800" dirty="0">
                          <a:latin typeface="Arial" panose="020B0604020202020204" pitchFamily="34" charset="0"/>
                          <a:cs typeface="Arial" panose="020B0604020202020204" pitchFamily="34" charset="0"/>
                        </a:rPr>
                        <a:t>Periphery</a:t>
                      </a:r>
                    </a:p>
                  </a:txBody>
                  <a:tcPr>
                    <a:solidFill>
                      <a:srgbClr val="BBDFE2"/>
                    </a:solidFill>
                  </a:tcPr>
                </a:tc>
                <a:tc>
                  <a:txBody>
                    <a:bodyPr/>
                    <a:lstStyle/>
                    <a:p>
                      <a:r>
                        <a:rPr lang="en-US" sz="2800" dirty="0">
                          <a:latin typeface="Arial" panose="020B0604020202020204" pitchFamily="34" charset="0"/>
                          <a:cs typeface="Arial" panose="020B0604020202020204" pitchFamily="34" charset="0"/>
                        </a:rPr>
                        <a:t>Normal</a:t>
                      </a:r>
                    </a:p>
                  </a:txBody>
                  <a:tcPr>
                    <a:solidFill>
                      <a:srgbClr val="BBDFE2"/>
                    </a:solidFill>
                  </a:tcPr>
                </a:tc>
                <a:tc>
                  <a:txBody>
                    <a:bodyPr/>
                    <a:lstStyle/>
                    <a:p>
                      <a:r>
                        <a:rPr lang="en-US" sz="2800" dirty="0">
                          <a:latin typeface="Arial" panose="020B0604020202020204" pitchFamily="34" charset="0"/>
                          <a:cs typeface="Arial" panose="020B0604020202020204" pitchFamily="34" charset="0"/>
                        </a:rPr>
                        <a:t>Normal</a:t>
                      </a:r>
                    </a:p>
                  </a:txBody>
                  <a:tcPr>
                    <a:solidFill>
                      <a:srgbClr val="BBDFE2"/>
                    </a:solidFill>
                  </a:tcPr>
                </a:tc>
                <a:extLst>
                  <a:ext uri="{0D108BD9-81ED-4DB2-BD59-A6C34878D82A}">
                    <a16:rowId xmlns:a16="http://schemas.microsoft.com/office/drawing/2014/main" val="1368019009"/>
                  </a:ext>
                </a:extLst>
              </a:tr>
            </a:tbl>
          </a:graphicData>
        </a:graphic>
      </p:graphicFrame>
      <p:pic>
        <p:nvPicPr>
          <p:cNvPr id="5" name="Audio 4">
            <a:hlinkClick r:id="" action="ppaction://media"/>
            <a:extLst>
              <a:ext uri="{FF2B5EF4-FFF2-40B4-BE49-F238E27FC236}">
                <a16:creationId xmlns:a16="http://schemas.microsoft.com/office/drawing/2014/main" id="{8A0D7193-D7AE-786F-DABB-ED942119DEA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45539768"/>
      </p:ext>
    </p:extLst>
  </p:cSld>
  <p:clrMapOvr>
    <a:masterClrMapping/>
  </p:clrMapOvr>
  <mc:AlternateContent xmlns:mc="http://schemas.openxmlformats.org/markup-compatibility/2006" xmlns:p14="http://schemas.microsoft.com/office/powerpoint/2010/main">
    <mc:Choice Requires="p14">
      <p:transition spd="slow" p14:dur="2000" advTm="4051"/>
    </mc:Choice>
    <mc:Fallback xmlns="">
      <p:transition spd="slow" advTm="40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FDCFD-E861-00B6-92E6-4292A025A9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C3C8E-0E2B-F625-1150-59710553F99E}"/>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Exam</a:t>
            </a:r>
          </a:p>
        </p:txBody>
      </p:sp>
      <p:sp>
        <p:nvSpPr>
          <p:cNvPr id="3" name="Content Placeholder 2">
            <a:extLst>
              <a:ext uri="{FF2B5EF4-FFF2-40B4-BE49-F238E27FC236}">
                <a16:creationId xmlns:a16="http://schemas.microsoft.com/office/drawing/2014/main" id="{625CE76F-4EDD-209B-CA75-514F0B76B902}"/>
              </a:ext>
            </a:extLst>
          </p:cNvPr>
          <p:cNvSpPr>
            <a:spLocks noGrp="1"/>
          </p:cNvSpPr>
          <p:nvPr>
            <p:ph sz="half" idx="2"/>
          </p:nvPr>
        </p:nvSpPr>
        <p:spPr>
          <a:xfrm>
            <a:off x="839788" y="1755321"/>
            <a:ext cx="5157787" cy="4434342"/>
          </a:xfrm>
        </p:spPr>
        <p:txBody>
          <a:bodyPr>
            <a:normAutofit fontScale="92500"/>
          </a:bodyPr>
          <a:lstStyle/>
          <a:p>
            <a:r>
              <a:rPr lang="en-US" b="1" dirty="0">
                <a:latin typeface="Arial" panose="020B0604020202020204" pitchFamily="34" charset="0"/>
                <a:cs typeface="Arial" panose="020B0604020202020204" pitchFamily="34" charset="0"/>
              </a:rPr>
              <a:t>Saccades: </a:t>
            </a:r>
            <a:r>
              <a:rPr lang="en-US" dirty="0">
                <a:latin typeface="Arial" panose="020B0604020202020204" pitchFamily="34" charset="0"/>
                <a:cs typeface="Arial" panose="020B0604020202020204" pitchFamily="34" charset="0"/>
              </a:rPr>
              <a:t>Normal</a:t>
            </a: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Pursuits: </a:t>
            </a:r>
            <a:r>
              <a:rPr lang="en-US" dirty="0">
                <a:latin typeface="Arial" panose="020B0604020202020204" pitchFamily="34" charset="0"/>
                <a:cs typeface="Arial" panose="020B0604020202020204" pitchFamily="34" charset="0"/>
              </a:rPr>
              <a:t>Full; vertical pursuits somewhat saccadic</a:t>
            </a:r>
          </a:p>
          <a:p>
            <a:r>
              <a:rPr lang="en-US" dirty="0">
                <a:latin typeface="Arial" panose="020B0604020202020204" pitchFamily="34" charset="0"/>
                <a:cs typeface="Arial" panose="020B0604020202020204" pitchFamily="34" charset="0"/>
              </a:rPr>
              <a:t>Other tests:</a:t>
            </a:r>
          </a:p>
          <a:p>
            <a:pPr lvl="1"/>
            <a:r>
              <a:rPr lang="en-US" dirty="0">
                <a:latin typeface="Arial" panose="020B0604020202020204" pitchFamily="34" charset="0"/>
                <a:cs typeface="Arial" panose="020B0604020202020204" pitchFamily="34" charset="0"/>
              </a:rPr>
              <a:t>No glabellar tap sign, i.e., patient able to suppress glabellar reflex.* </a:t>
            </a:r>
          </a:p>
          <a:p>
            <a:pPr lvl="1"/>
            <a:r>
              <a:rPr lang="en-US" dirty="0">
                <a:latin typeface="Arial" panose="020B0604020202020204" pitchFamily="34" charset="0"/>
                <a:cs typeface="Arial" panose="020B0604020202020204" pitchFamily="34" charset="0"/>
              </a:rPr>
              <a:t>No apraxia of eyelid opening*</a:t>
            </a:r>
          </a:p>
          <a:p>
            <a:pPr lvl="1"/>
            <a:r>
              <a:rPr lang="en-US" dirty="0">
                <a:latin typeface="Arial" panose="020B0604020202020204" pitchFamily="34" charset="0"/>
                <a:cs typeface="Arial" panose="020B0604020202020204" pitchFamily="34" charset="0"/>
              </a:rPr>
              <a:t>No extensor neck rigidity*</a:t>
            </a:r>
          </a:p>
          <a:p>
            <a:pPr lvl="1"/>
            <a:r>
              <a:rPr lang="en-US" dirty="0">
                <a:latin typeface="Arial" panose="020B0604020202020204" pitchFamily="34" charset="0"/>
                <a:cs typeface="Arial" panose="020B0604020202020204" pitchFamily="34" charset="0"/>
              </a:rPr>
              <a:t>No ptosis, lid lag, stare</a:t>
            </a:r>
          </a:p>
          <a:p>
            <a:pPr marL="0" indent="0">
              <a:buNone/>
            </a:pPr>
            <a:r>
              <a:rPr lang="en-US" dirty="0">
                <a:latin typeface="Arial" panose="020B0604020202020204" pitchFamily="34" charset="0"/>
                <a:cs typeface="Arial" panose="020B0604020202020204" pitchFamily="34" charset="0"/>
              </a:rPr>
              <a:t>*</a:t>
            </a:r>
            <a:r>
              <a:rPr lang="en-US" sz="2200" dirty="0">
                <a:latin typeface="Arial" panose="020B0604020202020204" pitchFamily="34" charset="0"/>
                <a:cs typeface="Arial" panose="020B0604020202020204" pitchFamily="34" charset="0"/>
              </a:rPr>
              <a:t>These are tests to look for signs of progressive supranuclear palsy (PSP)</a:t>
            </a:r>
          </a:p>
          <a:p>
            <a:endParaRPr lang="en-US" b="1" dirty="0">
              <a:latin typeface="Arial" panose="020B0604020202020204" pitchFamily="34" charset="0"/>
              <a:cs typeface="Arial" panose="020B0604020202020204" pitchFamily="34" charset="0"/>
            </a:endParaRPr>
          </a:p>
        </p:txBody>
      </p:sp>
      <p:sp>
        <p:nvSpPr>
          <p:cNvPr id="7" name="Content Placeholder 6">
            <a:extLst>
              <a:ext uri="{FF2B5EF4-FFF2-40B4-BE49-F238E27FC236}">
                <a16:creationId xmlns:a16="http://schemas.microsoft.com/office/drawing/2014/main" id="{18878FEE-4A6D-D678-AEAC-9417F2436E7D}"/>
              </a:ext>
            </a:extLst>
          </p:cNvPr>
          <p:cNvSpPr>
            <a:spLocks noGrp="1"/>
          </p:cNvSpPr>
          <p:nvPr>
            <p:ph sz="quarter" idx="4"/>
          </p:nvPr>
        </p:nvSpPr>
        <p:spPr>
          <a:xfrm>
            <a:off x="6172200" y="1755321"/>
            <a:ext cx="5183188" cy="4434342"/>
          </a:xfrm>
        </p:spPr>
        <p:txBody>
          <a:bodyPr>
            <a:normAutofit fontScale="92500"/>
          </a:bodyPr>
          <a:lstStyle/>
          <a:p>
            <a:r>
              <a:rPr lang="en-US" b="1" dirty="0">
                <a:latin typeface="Arial" panose="020B0604020202020204" pitchFamily="34" charset="0"/>
                <a:cs typeface="Arial" panose="020B0604020202020204" pitchFamily="34" charset="0"/>
              </a:rPr>
              <a:t>Worth 4-dot</a:t>
            </a:r>
            <a:r>
              <a:rPr lang="en-US" dirty="0">
                <a:latin typeface="Arial" panose="020B0604020202020204" pitchFamily="34" charset="0"/>
                <a:cs typeface="Arial" panose="020B0604020202020204" pitchFamily="34" charset="0"/>
              </a:rPr>
              <a:t>:</a:t>
            </a:r>
          </a:p>
          <a:p>
            <a:pPr lvl="1"/>
            <a:r>
              <a:rPr lang="en-US" dirty="0">
                <a:latin typeface="Arial" panose="020B0604020202020204" pitchFamily="34" charset="0"/>
                <a:cs typeface="Arial" panose="020B0604020202020204" pitchFamily="34" charset="0"/>
              </a:rPr>
              <a:t>Near: suppresses OD</a:t>
            </a:r>
          </a:p>
          <a:p>
            <a:pPr lvl="1"/>
            <a:r>
              <a:rPr lang="en-US" dirty="0">
                <a:latin typeface="Arial" panose="020B0604020202020204" pitchFamily="34" charset="0"/>
                <a:cs typeface="Arial" panose="020B0604020202020204" pitchFamily="34" charset="0"/>
              </a:rPr>
              <a:t>Distance: suppresses OD</a:t>
            </a:r>
          </a:p>
          <a:p>
            <a:r>
              <a:rPr lang="en-US" dirty="0">
                <a:latin typeface="Arial" panose="020B0604020202020204" pitchFamily="34" charset="0"/>
                <a:cs typeface="Arial" panose="020B0604020202020204" pitchFamily="34" charset="0"/>
              </a:rPr>
              <a:t>MRx:</a:t>
            </a:r>
          </a:p>
          <a:p>
            <a:pPr lvl="1"/>
            <a:r>
              <a:rPr lang="en-US" b="1" dirty="0">
                <a:latin typeface="Arial" panose="020B0604020202020204" pitchFamily="34" charset="0"/>
                <a:cs typeface="Arial" panose="020B0604020202020204" pitchFamily="34" charset="0"/>
              </a:rPr>
              <a:t>BCVA</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20/25 -2 OD </a:t>
            </a:r>
            <a:r>
              <a:rPr lang="en-US" dirty="0">
                <a:latin typeface="Arial" panose="020B0604020202020204" pitchFamily="34" charset="0"/>
                <a:cs typeface="Arial" panose="020B0604020202020204" pitchFamily="34" charset="0"/>
              </a:rPr>
              <a:t>with +2.50 -3.50 x112</a:t>
            </a:r>
          </a:p>
          <a:p>
            <a:pPr lvl="1"/>
            <a:r>
              <a:rPr lang="en-US" dirty="0">
                <a:latin typeface="Arial" panose="020B0604020202020204" pitchFamily="34" charset="0"/>
                <a:cs typeface="Arial" panose="020B0604020202020204" pitchFamily="34" charset="0"/>
              </a:rPr>
              <a:t>OS pinholes 20/20, not </a:t>
            </a:r>
          </a:p>
          <a:p>
            <a:pPr marL="457200" lvl="1" indent="0">
              <a:buNone/>
            </a:pPr>
            <a:r>
              <a:rPr lang="en-US" dirty="0">
                <a:latin typeface="Arial" panose="020B0604020202020204" pitchFamily="34" charset="0"/>
                <a:cs typeface="Arial" panose="020B0604020202020204" pitchFamily="34" charset="0"/>
              </a:rPr>
              <a:t>   re-refracted</a:t>
            </a:r>
          </a:p>
          <a:p>
            <a:endParaRPr lang="en-US" dirty="0">
              <a:latin typeface="Arial" panose="020B0604020202020204" pitchFamily="34" charset="0"/>
              <a:cs typeface="Arial" panose="020B0604020202020204" pitchFamily="34" charset="0"/>
            </a:endParaRPr>
          </a:p>
        </p:txBody>
      </p:sp>
      <p:pic>
        <p:nvPicPr>
          <p:cNvPr id="28" name="Audio 27">
            <a:hlinkClick r:id="" action="ppaction://media"/>
            <a:extLst>
              <a:ext uri="{FF2B5EF4-FFF2-40B4-BE49-F238E27FC236}">
                <a16:creationId xmlns:a16="http://schemas.microsoft.com/office/drawing/2014/main" id="{ABED123D-4EBD-187B-BAA2-9E17ABEADFB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0" t="-245890" r="-245890" b="-24589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3454015"/>
      </p:ext>
    </p:extLst>
  </p:cSld>
  <p:clrMapOvr>
    <a:masterClrMapping/>
  </p:clrMapOvr>
  <mc:AlternateContent xmlns:mc="http://schemas.openxmlformats.org/markup-compatibility/2006" xmlns:p14="http://schemas.microsoft.com/office/powerpoint/2010/main">
    <mc:Choice Requires="p14">
      <p:transition spd="slow" p14:dur="2000" advTm="32382"/>
    </mc:Choice>
    <mc:Fallback xmlns="">
      <p:transition spd="slow" advTm="323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7C35F-D985-4DF3-A67C-0FBE8E0518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F5481B-072A-B0B0-8C38-F5057D300C8C}"/>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Alternate prism cover test</a:t>
            </a:r>
          </a:p>
        </p:txBody>
      </p:sp>
      <p:graphicFrame>
        <p:nvGraphicFramePr>
          <p:cNvPr id="4" name="Table 3">
            <a:extLst>
              <a:ext uri="{FF2B5EF4-FFF2-40B4-BE49-F238E27FC236}">
                <a16:creationId xmlns:a16="http://schemas.microsoft.com/office/drawing/2014/main" id="{84D54BB6-D096-A1A3-DBED-48D6056D98D9}"/>
              </a:ext>
            </a:extLst>
          </p:cNvPr>
          <p:cNvGraphicFramePr>
            <a:graphicFrameLocks noGrp="1"/>
          </p:cNvGraphicFramePr>
          <p:nvPr>
            <p:extLst>
              <p:ext uri="{D42A27DB-BD31-4B8C-83A1-F6EECF244321}">
                <p14:modId xmlns:p14="http://schemas.microsoft.com/office/powerpoint/2010/main" val="291927541"/>
              </p:ext>
            </p:extLst>
          </p:nvPr>
        </p:nvGraphicFramePr>
        <p:xfrm>
          <a:off x="838200" y="2335238"/>
          <a:ext cx="10515600" cy="1838037"/>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3098727456"/>
                    </a:ext>
                  </a:extLst>
                </a:gridCol>
                <a:gridCol w="3505200">
                  <a:extLst>
                    <a:ext uri="{9D8B030D-6E8A-4147-A177-3AD203B41FA5}">
                      <a16:colId xmlns:a16="http://schemas.microsoft.com/office/drawing/2014/main" val="3709765800"/>
                    </a:ext>
                  </a:extLst>
                </a:gridCol>
                <a:gridCol w="3505200">
                  <a:extLst>
                    <a:ext uri="{9D8B030D-6E8A-4147-A177-3AD203B41FA5}">
                      <a16:colId xmlns:a16="http://schemas.microsoft.com/office/drawing/2014/main" val="3179268058"/>
                    </a:ext>
                  </a:extLst>
                </a:gridCol>
              </a:tblGrid>
              <a:tr h="46899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BBDFE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RHT 2</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BDFE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BBDFE2"/>
                    </a:solidFill>
                  </a:tcPr>
                </a:tc>
                <a:extLst>
                  <a:ext uri="{0D108BD9-81ED-4DB2-BD59-A6C34878D82A}">
                    <a16:rowId xmlns:a16="http://schemas.microsoft.com/office/drawing/2014/main" val="4044546404"/>
                  </a:ext>
                </a:extLst>
              </a:tr>
              <a:tr h="46899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RHT 3</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BBDFE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RHT 3</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BBDFE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RHT 3</a:t>
                      </a: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BBDFE2"/>
                    </a:solidFill>
                  </a:tcPr>
                </a:tc>
                <a:extLst>
                  <a:ext uri="{0D108BD9-81ED-4DB2-BD59-A6C34878D82A}">
                    <a16:rowId xmlns:a16="http://schemas.microsoft.com/office/drawing/2014/main" val="1902505828"/>
                  </a:ext>
                </a:extLst>
              </a:tr>
              <a:tr h="6797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RHT 3</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BBDFE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RHT 3</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BBDFE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RHT 3</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BBDFE2"/>
                    </a:solidFill>
                  </a:tcPr>
                </a:tc>
                <a:extLst>
                  <a:ext uri="{0D108BD9-81ED-4DB2-BD59-A6C34878D82A}">
                    <a16:rowId xmlns:a16="http://schemas.microsoft.com/office/drawing/2014/main" val="2314346614"/>
                  </a:ext>
                </a:extLst>
              </a:tr>
            </a:tbl>
          </a:graphicData>
        </a:graphic>
      </p:graphicFrame>
      <p:graphicFrame>
        <p:nvGraphicFramePr>
          <p:cNvPr id="5" name="Table 4">
            <a:extLst>
              <a:ext uri="{FF2B5EF4-FFF2-40B4-BE49-F238E27FC236}">
                <a16:creationId xmlns:a16="http://schemas.microsoft.com/office/drawing/2014/main" id="{3191C840-7AA7-6729-0883-0B07752336D1}"/>
              </a:ext>
            </a:extLst>
          </p:cNvPr>
          <p:cNvGraphicFramePr>
            <a:graphicFrameLocks noGrp="1"/>
          </p:cNvGraphicFramePr>
          <p:nvPr>
            <p:extLst>
              <p:ext uri="{D42A27DB-BD31-4B8C-83A1-F6EECF244321}">
                <p14:modId xmlns:p14="http://schemas.microsoft.com/office/powerpoint/2010/main" val="2031533230"/>
              </p:ext>
            </p:extLst>
          </p:nvPr>
        </p:nvGraphicFramePr>
        <p:xfrm>
          <a:off x="838200" y="4612005"/>
          <a:ext cx="10515600" cy="679797"/>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607559492"/>
                    </a:ext>
                  </a:extLst>
                </a:gridCol>
                <a:gridCol w="5257800">
                  <a:extLst>
                    <a:ext uri="{9D8B030D-6E8A-4147-A177-3AD203B41FA5}">
                      <a16:colId xmlns:a16="http://schemas.microsoft.com/office/drawing/2014/main" val="208299110"/>
                    </a:ext>
                  </a:extLst>
                </a:gridCol>
              </a:tblGrid>
              <a:tr h="6797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Right head tilt: RHT 2</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BBDFE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Left head tilt: R hyper flick</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BBDFE2"/>
                    </a:solidFill>
                  </a:tcPr>
                </a:tc>
                <a:extLst>
                  <a:ext uri="{0D108BD9-81ED-4DB2-BD59-A6C34878D82A}">
                    <a16:rowId xmlns:a16="http://schemas.microsoft.com/office/drawing/2014/main" val="346733929"/>
                  </a:ext>
                </a:extLst>
              </a:tr>
            </a:tbl>
          </a:graphicData>
        </a:graphic>
      </p:graphicFrame>
      <p:pic>
        <p:nvPicPr>
          <p:cNvPr id="9" name="Audio 8">
            <a:hlinkClick r:id="" action="ppaction://media"/>
            <a:extLst>
              <a:ext uri="{FF2B5EF4-FFF2-40B4-BE49-F238E27FC236}">
                <a16:creationId xmlns:a16="http://schemas.microsoft.com/office/drawing/2014/main" id="{462E437A-F1A8-7850-D67F-ECD3918635A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99549662"/>
      </p:ext>
    </p:extLst>
  </p:cSld>
  <p:clrMapOvr>
    <a:masterClrMapping/>
  </p:clrMapOvr>
  <mc:AlternateContent xmlns:mc="http://schemas.openxmlformats.org/markup-compatibility/2006" xmlns:p14="http://schemas.microsoft.com/office/powerpoint/2010/main">
    <mc:Choice Requires="p14">
      <p:transition spd="slow" p14:dur="2000" advTm="7007"/>
    </mc:Choice>
    <mc:Fallback xmlns="">
      <p:transition spd="slow" advTm="70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2259A-53E9-5ED1-5D44-A5EB8945A8EF}"/>
              </a:ext>
            </a:extLst>
          </p:cNvPr>
          <p:cNvSpPr>
            <a:spLocks noGrp="1"/>
          </p:cNvSpPr>
          <p:nvPr>
            <p:ph type="title"/>
          </p:nvPr>
        </p:nvSpPr>
        <p:spPr>
          <a:xfrm>
            <a:off x="598795" y="1190708"/>
            <a:ext cx="10515600" cy="1325563"/>
          </a:xfrm>
        </p:spPr>
        <p:txBody>
          <a:bodyPr>
            <a:normAutofit fontScale="90000"/>
          </a:bodyPr>
          <a:lstStyle/>
          <a:p>
            <a:r>
              <a:rPr lang="en-US" b="0" dirty="0"/>
              <a:t>With a right hyper worse on right head tilt, this is a</a:t>
            </a:r>
            <a:br>
              <a:rPr lang="en-US" dirty="0"/>
            </a:br>
            <a:r>
              <a:rPr lang="en-US" dirty="0"/>
              <a:t>long-standing </a:t>
            </a:r>
            <a:r>
              <a:rPr lang="en-US" i="1" dirty="0"/>
              <a:t>right superior oblique palsy</a:t>
            </a:r>
            <a:r>
              <a:rPr lang="en-US" dirty="0"/>
              <a:t> </a:t>
            </a:r>
            <a:br>
              <a:rPr lang="en-US" dirty="0"/>
            </a:br>
            <a:r>
              <a:rPr lang="en-US" dirty="0"/>
              <a:t>with spread of </a:t>
            </a:r>
            <a:r>
              <a:rPr lang="en-US" dirty="0" err="1"/>
              <a:t>comitance</a:t>
            </a:r>
            <a:br>
              <a:rPr lang="en-US" dirty="0"/>
            </a:br>
            <a:endParaRPr lang="en-US" dirty="0"/>
          </a:p>
        </p:txBody>
      </p:sp>
      <p:sp>
        <p:nvSpPr>
          <p:cNvPr id="3" name="Content Placeholder 2">
            <a:extLst>
              <a:ext uri="{FF2B5EF4-FFF2-40B4-BE49-F238E27FC236}">
                <a16:creationId xmlns:a16="http://schemas.microsoft.com/office/drawing/2014/main" id="{8C66F81A-C055-D21F-484E-4252F79B280F}"/>
              </a:ext>
            </a:extLst>
          </p:cNvPr>
          <p:cNvSpPr txBox="1">
            <a:spLocks/>
          </p:cNvSpPr>
          <p:nvPr/>
        </p:nvSpPr>
        <p:spPr>
          <a:xfrm>
            <a:off x="760289" y="2788173"/>
            <a:ext cx="10921428" cy="38207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pPr>
            <a:r>
              <a:rPr lang="en-US" sz="2800" dirty="0"/>
              <a:t>With the long-standing head tilt documented on the </a:t>
            </a:r>
            <a:r>
              <a:rPr lang="en-US" sz="2800" dirty="0" err="1"/>
              <a:t>retrospectoscope</a:t>
            </a:r>
            <a:r>
              <a:rPr lang="en-US" sz="2800" dirty="0"/>
              <a:t> (old family photos), this is likely congenital or at least long-standing.</a:t>
            </a:r>
          </a:p>
          <a:p>
            <a:pPr lvl="1">
              <a:lnSpc>
                <a:spcPct val="100000"/>
              </a:lnSpc>
            </a:pPr>
            <a:r>
              <a:rPr lang="en-US" sz="2800" b="1" i="1" dirty="0">
                <a:solidFill>
                  <a:srgbClr val="C00000"/>
                </a:solidFill>
              </a:rPr>
              <a:t>A physical exam clinical pearl: in congenital or chronic IV nerve palsy, patients may have a hypertrophied sternocleidomastoid muscle on the side that they tilt their head to.</a:t>
            </a:r>
          </a:p>
        </p:txBody>
      </p:sp>
      <p:pic>
        <p:nvPicPr>
          <p:cNvPr id="28" name="Audio 27">
            <a:hlinkClick r:id="" action="ppaction://media"/>
            <a:extLst>
              <a:ext uri="{FF2B5EF4-FFF2-40B4-BE49-F238E27FC236}">
                <a16:creationId xmlns:a16="http://schemas.microsoft.com/office/drawing/2014/main" id="{67008EE5-204D-A837-F652-E79A157747C9}"/>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45890" t="-245890" r="-245890" b="-24589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403250628"/>
      </p:ext>
    </p:extLst>
  </p:cSld>
  <p:clrMapOvr>
    <a:masterClrMapping/>
  </p:clrMapOvr>
  <mc:AlternateContent xmlns:mc="http://schemas.openxmlformats.org/markup-compatibility/2006" xmlns:p14="http://schemas.microsoft.com/office/powerpoint/2010/main">
    <mc:Choice Requires="p14">
      <p:transition spd="slow" p14:dur="2000" advTm="29205"/>
    </mc:Choice>
    <mc:Fallback xmlns="">
      <p:transition spd="slow" advTm="292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EDADC-09F9-B924-5CDA-EEB22FF6E9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B13956-289A-0E57-183D-D045E21BE8DF}"/>
              </a:ext>
            </a:extLst>
          </p:cNvPr>
          <p:cNvSpPr>
            <a:spLocks noGrp="1"/>
          </p:cNvSpPr>
          <p:nvPr>
            <p:ph type="title"/>
          </p:nvPr>
        </p:nvSpPr>
        <p:spPr/>
        <p:txBody>
          <a:bodyPr/>
          <a:lstStyle/>
          <a:p>
            <a:r>
              <a:rPr lang="en-US" dirty="0"/>
              <a:t>3-step head tilt test</a:t>
            </a:r>
          </a:p>
        </p:txBody>
      </p:sp>
      <p:sp>
        <p:nvSpPr>
          <p:cNvPr id="3" name="Content Placeholder 2">
            <a:extLst>
              <a:ext uri="{FF2B5EF4-FFF2-40B4-BE49-F238E27FC236}">
                <a16:creationId xmlns:a16="http://schemas.microsoft.com/office/drawing/2014/main" id="{C176D10E-EEAC-B6FD-C70B-A702B7A75DAA}"/>
              </a:ext>
            </a:extLst>
          </p:cNvPr>
          <p:cNvSpPr>
            <a:spLocks noGrp="1"/>
          </p:cNvSpPr>
          <p:nvPr>
            <p:ph idx="1"/>
          </p:nvPr>
        </p:nvSpPr>
        <p:spPr>
          <a:xfrm>
            <a:off x="760289" y="1685512"/>
            <a:ext cx="10921428" cy="3820766"/>
          </a:xfrm>
        </p:spPr>
        <p:txBody>
          <a:bodyPr>
            <a:normAutofit fontScale="92500" lnSpcReduction="10000"/>
          </a:bodyPr>
          <a:lstStyle/>
          <a:p>
            <a:pPr>
              <a:lnSpc>
                <a:spcPct val="110000"/>
              </a:lnSpc>
            </a:pPr>
            <a:r>
              <a:rPr lang="en-US" dirty="0"/>
              <a:t>Useful for identifying relatively acute superior oblique palsies</a:t>
            </a:r>
          </a:p>
          <a:p>
            <a:pPr>
              <a:lnSpc>
                <a:spcPct val="110000"/>
              </a:lnSpc>
            </a:pPr>
            <a:r>
              <a:rPr lang="en-US" dirty="0"/>
              <a:t>Over time, there is a phenomenon called </a:t>
            </a:r>
            <a:r>
              <a:rPr lang="en-US" b="1" dirty="0"/>
              <a:t>spread of </a:t>
            </a:r>
            <a:r>
              <a:rPr lang="en-US" b="1" dirty="0" err="1"/>
              <a:t>comitance</a:t>
            </a:r>
            <a:endParaRPr lang="en-US" b="1" dirty="0"/>
          </a:p>
          <a:p>
            <a:pPr lvl="1">
              <a:lnSpc>
                <a:spcPct val="110000"/>
              </a:lnSpc>
            </a:pPr>
            <a:r>
              <a:rPr lang="en-US" dirty="0"/>
              <a:t>A long-standing, initially </a:t>
            </a:r>
            <a:r>
              <a:rPr lang="en-US" dirty="0" err="1"/>
              <a:t>incomitant</a:t>
            </a:r>
            <a:r>
              <a:rPr lang="en-US" dirty="0"/>
              <a:t> (unequal in different gaze directions) strabismus becomes </a:t>
            </a:r>
            <a:r>
              <a:rPr lang="en-US" dirty="0" err="1"/>
              <a:t>comitant</a:t>
            </a:r>
            <a:r>
              <a:rPr lang="en-US" dirty="0"/>
              <a:t> (similar in all directions) over time due to chronic muscle adaptation</a:t>
            </a:r>
          </a:p>
          <a:p>
            <a:pPr lvl="1">
              <a:lnSpc>
                <a:spcPct val="110000"/>
              </a:lnSpc>
            </a:pPr>
            <a:r>
              <a:rPr lang="en-US" dirty="0"/>
              <a:t>This is why this patient’s measurements are so similar in various gazes. </a:t>
            </a:r>
          </a:p>
          <a:p>
            <a:pPr lvl="1">
              <a:lnSpc>
                <a:spcPct val="110000"/>
              </a:lnSpc>
            </a:pPr>
            <a:r>
              <a:rPr lang="en-US" dirty="0"/>
              <a:t>Therefore, the three step head tilt test may not apply in a longstanding fourth nerve palsy.</a:t>
            </a:r>
          </a:p>
          <a:p>
            <a:pPr lvl="1">
              <a:lnSpc>
                <a:spcPct val="110000"/>
              </a:lnSpc>
            </a:pPr>
            <a:r>
              <a:rPr lang="en-US" dirty="0"/>
              <a:t>The key finding in this patient is that she had a right hyper worse in right tilt.</a:t>
            </a:r>
          </a:p>
          <a:p>
            <a:pPr lvl="1">
              <a:lnSpc>
                <a:spcPct val="110000"/>
              </a:lnSpc>
            </a:pPr>
            <a:endParaRPr lang="en-US" dirty="0"/>
          </a:p>
        </p:txBody>
      </p:sp>
      <p:pic>
        <p:nvPicPr>
          <p:cNvPr id="38" name="Audio 37">
            <a:hlinkClick r:id="" action="ppaction://media"/>
            <a:extLst>
              <a:ext uri="{FF2B5EF4-FFF2-40B4-BE49-F238E27FC236}">
                <a16:creationId xmlns:a16="http://schemas.microsoft.com/office/drawing/2014/main" id="{B804C74D-90BE-5A3E-1E30-FEB879467FE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0" t="-245890" r="-245890" b="-24589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45454661"/>
      </p:ext>
    </p:extLst>
  </p:cSld>
  <p:clrMapOvr>
    <a:masterClrMapping/>
  </p:clrMapOvr>
  <mc:AlternateContent xmlns:mc="http://schemas.openxmlformats.org/markup-compatibility/2006" xmlns:p14="http://schemas.microsoft.com/office/powerpoint/2010/main">
    <mc:Choice Requires="p14">
      <p:transition spd="slow" p14:dur="2000" advTm="21013"/>
    </mc:Choice>
    <mc:Fallback xmlns="">
      <p:transition spd="slow" advTm="21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C4C8C-6003-54E2-FBA8-D588C30D96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908B57-B8F5-DCC9-0AFB-F4A5341D853B}"/>
              </a:ext>
            </a:extLst>
          </p:cNvPr>
          <p:cNvSpPr>
            <a:spLocks noGrp="1"/>
          </p:cNvSpPr>
          <p:nvPr>
            <p:ph type="title"/>
          </p:nvPr>
        </p:nvSpPr>
        <p:spPr/>
        <p:txBody>
          <a:bodyPr>
            <a:normAutofit fontScale="90000"/>
          </a:bodyPr>
          <a:lstStyle/>
          <a:p>
            <a:pPr algn="ctr"/>
            <a:r>
              <a:rPr lang="en-US" sz="3600" b="1" dirty="0">
                <a:latin typeface="Arial" panose="020B0604020202020204" pitchFamily="34" charset="0"/>
                <a:cs typeface="Arial" panose="020B0604020202020204" pitchFamily="34" charset="0"/>
              </a:rPr>
              <a:t>Example of a 3-step test for vertical muscle palsy in a </a:t>
            </a:r>
            <a:r>
              <a:rPr lang="en-US" sz="3600" b="1" dirty="0">
                <a:solidFill>
                  <a:srgbClr val="C00000"/>
                </a:solidFill>
                <a:latin typeface="Arial" panose="020B0604020202020204" pitchFamily="34" charset="0"/>
                <a:cs typeface="Arial" panose="020B0604020202020204" pitchFamily="34" charset="0"/>
              </a:rPr>
              <a:t>theoretical</a:t>
            </a:r>
            <a:r>
              <a:rPr lang="en-US" sz="3600" b="1" dirty="0">
                <a:latin typeface="Arial" panose="020B0604020202020204" pitchFamily="34" charset="0"/>
                <a:cs typeface="Arial" panose="020B0604020202020204" pitchFamily="34" charset="0"/>
              </a:rPr>
              <a:t> patient with an acute right hyper worse in left gaze and worse in right tilt</a:t>
            </a:r>
          </a:p>
        </p:txBody>
      </p:sp>
      <p:sp>
        <p:nvSpPr>
          <p:cNvPr id="3" name="TextBox 2">
            <a:extLst>
              <a:ext uri="{FF2B5EF4-FFF2-40B4-BE49-F238E27FC236}">
                <a16:creationId xmlns:a16="http://schemas.microsoft.com/office/drawing/2014/main" id="{3D00BFE2-59F5-05D7-B2EF-DEEEF77D4458}"/>
              </a:ext>
            </a:extLst>
          </p:cNvPr>
          <p:cNvSpPr txBox="1"/>
          <p:nvPr/>
        </p:nvSpPr>
        <p:spPr>
          <a:xfrm>
            <a:off x="1436914" y="1690688"/>
            <a:ext cx="9261566" cy="492443"/>
          </a:xfrm>
          <a:prstGeom prst="rect">
            <a:avLst/>
          </a:prstGeom>
          <a:solidFill>
            <a:schemeClr val="lt1">
              <a:alpha val="62000"/>
            </a:schemeClr>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600" b="1" dirty="0">
                <a:solidFill>
                  <a:schemeClr val="tx1"/>
                </a:solidFill>
                <a:latin typeface="Arial" panose="020B0604020202020204" pitchFamily="34" charset="0"/>
                <a:cs typeface="Arial" panose="020B0604020202020204" pitchFamily="34" charset="0"/>
              </a:rPr>
              <a:t>1. RHT</a:t>
            </a:r>
          </a:p>
        </p:txBody>
      </p:sp>
      <p:sp>
        <p:nvSpPr>
          <p:cNvPr id="16" name="Rectangle 15">
            <a:extLst>
              <a:ext uri="{FF2B5EF4-FFF2-40B4-BE49-F238E27FC236}">
                <a16:creationId xmlns:a16="http://schemas.microsoft.com/office/drawing/2014/main" id="{C2A69C7A-5B4B-3BEE-FEDF-5D8CE84C6046}"/>
              </a:ext>
            </a:extLst>
          </p:cNvPr>
          <p:cNvSpPr/>
          <p:nvPr/>
        </p:nvSpPr>
        <p:spPr>
          <a:xfrm>
            <a:off x="1436914" y="2332219"/>
            <a:ext cx="9261566" cy="3685730"/>
          </a:xfrm>
          <a:prstGeom prst="rect">
            <a:avLst/>
          </a:prstGeom>
          <a:solidFill>
            <a:schemeClr val="bg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033" name="Group 1032">
            <a:extLst>
              <a:ext uri="{FF2B5EF4-FFF2-40B4-BE49-F238E27FC236}">
                <a16:creationId xmlns:a16="http://schemas.microsoft.com/office/drawing/2014/main" id="{D56B4B98-6D75-4F21-97C4-890BE7A11833}"/>
              </a:ext>
            </a:extLst>
          </p:cNvPr>
          <p:cNvGrpSpPr/>
          <p:nvPr/>
        </p:nvGrpSpPr>
        <p:grpSpPr>
          <a:xfrm>
            <a:off x="1460246" y="2255173"/>
            <a:ext cx="9271507" cy="3839822"/>
            <a:chOff x="1822668" y="1069388"/>
            <a:chExt cx="9271507" cy="3839822"/>
          </a:xfrm>
        </p:grpSpPr>
        <p:sp>
          <p:nvSpPr>
            <p:cNvPr id="45" name="TextBox 44">
              <a:extLst>
                <a:ext uri="{FF2B5EF4-FFF2-40B4-BE49-F238E27FC236}">
                  <a16:creationId xmlns:a16="http://schemas.microsoft.com/office/drawing/2014/main" id="{2B884634-2F98-DFBA-BDC9-DFCF1FDB6370}"/>
                </a:ext>
              </a:extLst>
            </p:cNvPr>
            <p:cNvSpPr txBox="1"/>
            <p:nvPr/>
          </p:nvSpPr>
          <p:spPr>
            <a:xfrm>
              <a:off x="2209707" y="1184406"/>
              <a:ext cx="728084"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RSR</a:t>
              </a:r>
            </a:p>
          </p:txBody>
        </p:sp>
        <p:sp>
          <p:nvSpPr>
            <p:cNvPr id="46" name="TextBox 45">
              <a:extLst>
                <a:ext uri="{FF2B5EF4-FFF2-40B4-BE49-F238E27FC236}">
                  <a16:creationId xmlns:a16="http://schemas.microsoft.com/office/drawing/2014/main" id="{BAAC2E03-3DDB-A051-4699-0D9A03996399}"/>
                </a:ext>
              </a:extLst>
            </p:cNvPr>
            <p:cNvSpPr txBox="1"/>
            <p:nvPr/>
          </p:nvSpPr>
          <p:spPr>
            <a:xfrm>
              <a:off x="5152904" y="1184406"/>
              <a:ext cx="639919"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RIO</a:t>
              </a:r>
            </a:p>
          </p:txBody>
        </p:sp>
        <p:sp>
          <p:nvSpPr>
            <p:cNvPr id="47" name="TextBox 46">
              <a:extLst>
                <a:ext uri="{FF2B5EF4-FFF2-40B4-BE49-F238E27FC236}">
                  <a16:creationId xmlns:a16="http://schemas.microsoft.com/office/drawing/2014/main" id="{58F807EF-E5D4-9264-2E82-CB13438968DD}"/>
                </a:ext>
              </a:extLst>
            </p:cNvPr>
            <p:cNvSpPr txBox="1"/>
            <p:nvPr/>
          </p:nvSpPr>
          <p:spPr>
            <a:xfrm>
              <a:off x="1822668" y="2505739"/>
              <a:ext cx="854721" cy="707886"/>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Right </a:t>
              </a:r>
            </a:p>
            <a:p>
              <a:r>
                <a:rPr lang="en-US" sz="2000" dirty="0">
                  <a:latin typeface="Arial" panose="020B0604020202020204" pitchFamily="34" charset="0"/>
                  <a:cs typeface="Arial" panose="020B0604020202020204" pitchFamily="34" charset="0"/>
                </a:rPr>
                <a:t>gaze</a:t>
              </a:r>
            </a:p>
          </p:txBody>
        </p:sp>
        <p:sp>
          <p:nvSpPr>
            <p:cNvPr id="49" name="TextBox 48">
              <a:extLst>
                <a:ext uri="{FF2B5EF4-FFF2-40B4-BE49-F238E27FC236}">
                  <a16:creationId xmlns:a16="http://schemas.microsoft.com/office/drawing/2014/main" id="{F6BD91E7-8D62-AE7B-C8B9-1A13F93F4F8F}"/>
                </a:ext>
              </a:extLst>
            </p:cNvPr>
            <p:cNvSpPr txBox="1"/>
            <p:nvPr/>
          </p:nvSpPr>
          <p:spPr>
            <a:xfrm>
              <a:off x="2282644" y="4393737"/>
              <a:ext cx="627095"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RIR</a:t>
              </a:r>
            </a:p>
          </p:txBody>
        </p:sp>
        <p:sp>
          <p:nvSpPr>
            <p:cNvPr id="50" name="TextBox 49">
              <a:extLst>
                <a:ext uri="{FF2B5EF4-FFF2-40B4-BE49-F238E27FC236}">
                  <a16:creationId xmlns:a16="http://schemas.microsoft.com/office/drawing/2014/main" id="{FE5CAE11-CF47-C40B-772F-3BFE8C092D29}"/>
                </a:ext>
              </a:extLst>
            </p:cNvPr>
            <p:cNvSpPr txBox="1"/>
            <p:nvPr/>
          </p:nvSpPr>
          <p:spPr>
            <a:xfrm>
              <a:off x="5093207" y="4386031"/>
              <a:ext cx="740908"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RSO</a:t>
              </a:r>
            </a:p>
          </p:txBody>
        </p:sp>
        <p:sp>
          <p:nvSpPr>
            <p:cNvPr id="52" name="TextBox 51">
              <a:extLst>
                <a:ext uri="{FF2B5EF4-FFF2-40B4-BE49-F238E27FC236}">
                  <a16:creationId xmlns:a16="http://schemas.microsoft.com/office/drawing/2014/main" id="{72FD0CF8-8752-BF5D-50C8-64F4046C5E39}"/>
                </a:ext>
              </a:extLst>
            </p:cNvPr>
            <p:cNvSpPr txBox="1"/>
            <p:nvPr/>
          </p:nvSpPr>
          <p:spPr>
            <a:xfrm>
              <a:off x="6616140" y="1184406"/>
              <a:ext cx="596638"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LIO</a:t>
              </a:r>
            </a:p>
          </p:txBody>
        </p:sp>
        <p:sp>
          <p:nvSpPr>
            <p:cNvPr id="53" name="TextBox 52">
              <a:extLst>
                <a:ext uri="{FF2B5EF4-FFF2-40B4-BE49-F238E27FC236}">
                  <a16:creationId xmlns:a16="http://schemas.microsoft.com/office/drawing/2014/main" id="{ABBFA2DC-CADB-4587-324B-04D8CF87A4A8}"/>
                </a:ext>
              </a:extLst>
            </p:cNvPr>
            <p:cNvSpPr txBox="1"/>
            <p:nvPr/>
          </p:nvSpPr>
          <p:spPr>
            <a:xfrm>
              <a:off x="9420268" y="1184406"/>
              <a:ext cx="684803"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LSR</a:t>
              </a:r>
            </a:p>
          </p:txBody>
        </p:sp>
        <p:sp>
          <p:nvSpPr>
            <p:cNvPr id="54" name="TextBox 53">
              <a:extLst>
                <a:ext uri="{FF2B5EF4-FFF2-40B4-BE49-F238E27FC236}">
                  <a16:creationId xmlns:a16="http://schemas.microsoft.com/office/drawing/2014/main" id="{7618A6A8-4DD7-268C-58FC-6A19624C1804}"/>
                </a:ext>
              </a:extLst>
            </p:cNvPr>
            <p:cNvSpPr txBox="1"/>
            <p:nvPr/>
          </p:nvSpPr>
          <p:spPr>
            <a:xfrm>
              <a:off x="6562350" y="4385511"/>
              <a:ext cx="697627"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LSO</a:t>
              </a:r>
            </a:p>
          </p:txBody>
        </p:sp>
        <p:sp>
          <p:nvSpPr>
            <p:cNvPr id="55" name="TextBox 54">
              <a:extLst>
                <a:ext uri="{FF2B5EF4-FFF2-40B4-BE49-F238E27FC236}">
                  <a16:creationId xmlns:a16="http://schemas.microsoft.com/office/drawing/2014/main" id="{5ACDD556-07D2-FF43-42F6-94C7F85887AC}"/>
                </a:ext>
              </a:extLst>
            </p:cNvPr>
            <p:cNvSpPr txBox="1"/>
            <p:nvPr/>
          </p:nvSpPr>
          <p:spPr>
            <a:xfrm>
              <a:off x="9474060" y="4385511"/>
              <a:ext cx="583814"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LIR</a:t>
              </a:r>
            </a:p>
          </p:txBody>
        </p:sp>
        <p:grpSp>
          <p:nvGrpSpPr>
            <p:cNvPr id="62" name="Group 61">
              <a:extLst>
                <a:ext uri="{FF2B5EF4-FFF2-40B4-BE49-F238E27FC236}">
                  <a16:creationId xmlns:a16="http://schemas.microsoft.com/office/drawing/2014/main" id="{51EDC25D-4AA3-ACA9-89C1-9746F54D66A1}"/>
                </a:ext>
              </a:extLst>
            </p:cNvPr>
            <p:cNvGrpSpPr/>
            <p:nvPr/>
          </p:nvGrpSpPr>
          <p:grpSpPr>
            <a:xfrm>
              <a:off x="6480215" y="1150412"/>
              <a:ext cx="3758549" cy="3758798"/>
              <a:chOff x="6480215" y="1150412"/>
              <a:chExt cx="3758549" cy="3758798"/>
            </a:xfrm>
          </p:grpSpPr>
          <p:sp>
            <p:nvSpPr>
              <p:cNvPr id="56" name="Straight Connector 55">
                <a:extLst>
                  <a:ext uri="{FF2B5EF4-FFF2-40B4-BE49-F238E27FC236}">
                    <a16:creationId xmlns:a16="http://schemas.microsoft.com/office/drawing/2014/main" id="{5DB9B998-BC58-7E20-126E-896CFEB0AFEB}"/>
                  </a:ext>
                </a:extLst>
              </p:cNvPr>
              <p:cNvSpPr/>
              <p:nvPr/>
            </p:nvSpPr>
            <p:spPr>
              <a:xfrm rot="2707007">
                <a:off x="6534993" y="3014814"/>
                <a:ext cx="3758798" cy="29994"/>
              </a:xfrm>
              <a:prstGeom prst="line">
                <a:avLst/>
              </a:prstGeom>
              <a:solidFill>
                <a:srgbClr val="000000">
                  <a:alpha val="5000"/>
                </a:srgbClr>
              </a:solidFill>
              <a:ln w="36000">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sp>
            <p:nvSpPr>
              <p:cNvPr id="57" name="Straight Connector 56">
                <a:extLst>
                  <a:ext uri="{FF2B5EF4-FFF2-40B4-BE49-F238E27FC236}">
                    <a16:creationId xmlns:a16="http://schemas.microsoft.com/office/drawing/2014/main" id="{976E82EB-F1BF-565C-3FF8-8EB8A2BE103D}"/>
                  </a:ext>
                </a:extLst>
              </p:cNvPr>
              <p:cNvSpPr/>
              <p:nvPr/>
            </p:nvSpPr>
            <p:spPr>
              <a:xfrm rot="2707007">
                <a:off x="8351073" y="1143512"/>
                <a:ext cx="16833" cy="3758549"/>
              </a:xfrm>
              <a:prstGeom prst="line">
                <a:avLst/>
              </a:prstGeom>
              <a:solidFill>
                <a:srgbClr val="000000">
                  <a:alpha val="5000"/>
                </a:srgbClr>
              </a:solidFill>
              <a:ln w="36000">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grpSp>
        <p:sp>
          <p:nvSpPr>
            <p:cNvPr id="63" name="TextBox 62">
              <a:extLst>
                <a:ext uri="{FF2B5EF4-FFF2-40B4-BE49-F238E27FC236}">
                  <a16:creationId xmlns:a16="http://schemas.microsoft.com/office/drawing/2014/main" id="{6FB649A9-BB98-5E46-229A-5DA5716DD5DA}"/>
                </a:ext>
              </a:extLst>
            </p:cNvPr>
            <p:cNvSpPr txBox="1"/>
            <p:nvPr/>
          </p:nvSpPr>
          <p:spPr>
            <a:xfrm>
              <a:off x="10353267" y="2515003"/>
              <a:ext cx="740908" cy="707886"/>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Left </a:t>
              </a:r>
            </a:p>
            <a:p>
              <a:r>
                <a:rPr lang="en-US" sz="2000" dirty="0">
                  <a:latin typeface="Arial" panose="020B0604020202020204" pitchFamily="34" charset="0"/>
                  <a:cs typeface="Arial" panose="020B0604020202020204" pitchFamily="34" charset="0"/>
                </a:rPr>
                <a:t>gaze</a:t>
              </a:r>
            </a:p>
          </p:txBody>
        </p:sp>
        <p:grpSp>
          <p:nvGrpSpPr>
            <p:cNvPr id="1025" name="Group 1024">
              <a:extLst>
                <a:ext uri="{FF2B5EF4-FFF2-40B4-BE49-F238E27FC236}">
                  <a16:creationId xmlns:a16="http://schemas.microsoft.com/office/drawing/2014/main" id="{D871B9BE-96FC-6A19-283B-21C63BAB8900}"/>
                </a:ext>
              </a:extLst>
            </p:cNvPr>
            <p:cNvGrpSpPr/>
            <p:nvPr/>
          </p:nvGrpSpPr>
          <p:grpSpPr>
            <a:xfrm>
              <a:off x="2176949" y="1069388"/>
              <a:ext cx="3758549" cy="3758798"/>
              <a:chOff x="6480215" y="1150412"/>
              <a:chExt cx="3758549" cy="3758798"/>
            </a:xfrm>
          </p:grpSpPr>
          <p:sp>
            <p:nvSpPr>
              <p:cNvPr id="1027" name="Straight Connector 1026">
                <a:extLst>
                  <a:ext uri="{FF2B5EF4-FFF2-40B4-BE49-F238E27FC236}">
                    <a16:creationId xmlns:a16="http://schemas.microsoft.com/office/drawing/2014/main" id="{1DDB09E4-032C-8B48-18CA-15B2C18AE41A}"/>
                  </a:ext>
                </a:extLst>
              </p:cNvPr>
              <p:cNvSpPr/>
              <p:nvPr/>
            </p:nvSpPr>
            <p:spPr>
              <a:xfrm rot="2707007">
                <a:off x="6534993" y="3014814"/>
                <a:ext cx="3758798" cy="29994"/>
              </a:xfrm>
              <a:prstGeom prst="line">
                <a:avLst/>
              </a:prstGeom>
              <a:solidFill>
                <a:srgbClr val="000000">
                  <a:alpha val="5000"/>
                </a:srgbClr>
              </a:solidFill>
              <a:ln w="36000">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sp>
            <p:nvSpPr>
              <p:cNvPr id="1028" name="Straight Connector 1027">
                <a:extLst>
                  <a:ext uri="{FF2B5EF4-FFF2-40B4-BE49-F238E27FC236}">
                    <a16:creationId xmlns:a16="http://schemas.microsoft.com/office/drawing/2014/main" id="{D802C297-4B5A-99C5-0C4B-CE08420AC7EF}"/>
                  </a:ext>
                </a:extLst>
              </p:cNvPr>
              <p:cNvSpPr/>
              <p:nvPr/>
            </p:nvSpPr>
            <p:spPr>
              <a:xfrm rot="2707007">
                <a:off x="8351073" y="1143512"/>
                <a:ext cx="16833" cy="3758549"/>
              </a:xfrm>
              <a:prstGeom prst="line">
                <a:avLst/>
              </a:prstGeom>
              <a:solidFill>
                <a:srgbClr val="000000">
                  <a:alpha val="5000"/>
                </a:srgbClr>
              </a:solidFill>
              <a:ln w="36000">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grpSp>
      </p:grpSp>
      <p:grpSp>
        <p:nvGrpSpPr>
          <p:cNvPr id="1034" name="Group 1033">
            <a:extLst>
              <a:ext uri="{FF2B5EF4-FFF2-40B4-BE49-F238E27FC236}">
                <a16:creationId xmlns:a16="http://schemas.microsoft.com/office/drawing/2014/main" id="{E77CA575-3018-8E8C-3FE4-5813BD1D2312}"/>
              </a:ext>
            </a:extLst>
          </p:cNvPr>
          <p:cNvGrpSpPr/>
          <p:nvPr/>
        </p:nvGrpSpPr>
        <p:grpSpPr>
          <a:xfrm>
            <a:off x="1862966" y="2326986"/>
            <a:ext cx="7958255" cy="3673033"/>
            <a:chOff x="2233748" y="1127768"/>
            <a:chExt cx="7958255" cy="3673033"/>
          </a:xfrm>
        </p:grpSpPr>
        <p:sp>
          <p:nvSpPr>
            <p:cNvPr id="43" name="Rectangle: Rounded Corners 42">
              <a:extLst>
                <a:ext uri="{FF2B5EF4-FFF2-40B4-BE49-F238E27FC236}">
                  <a16:creationId xmlns:a16="http://schemas.microsoft.com/office/drawing/2014/main" id="{122B471E-6E42-6943-553A-EFD6E514A13D}"/>
                </a:ext>
              </a:extLst>
            </p:cNvPr>
            <p:cNvSpPr/>
            <p:nvPr/>
          </p:nvSpPr>
          <p:spPr>
            <a:xfrm>
              <a:off x="2233748" y="4354887"/>
              <a:ext cx="3665028" cy="445914"/>
            </a:xfrm>
            <a:prstGeom prst="roundRect">
              <a:avLst>
                <a:gd name="adj" fmla="val 50000"/>
              </a:avLst>
            </a:prstGeom>
            <a:noFill/>
            <a:ln w="38100">
              <a:solidFill>
                <a:srgbClr val="2596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Rectangle: Rounded Corners 1028">
              <a:extLst>
                <a:ext uri="{FF2B5EF4-FFF2-40B4-BE49-F238E27FC236}">
                  <a16:creationId xmlns:a16="http://schemas.microsoft.com/office/drawing/2014/main" id="{0E255005-B7D4-F5B9-CA5C-45AEECA54135}"/>
                </a:ext>
              </a:extLst>
            </p:cNvPr>
            <p:cNvSpPr/>
            <p:nvPr/>
          </p:nvSpPr>
          <p:spPr>
            <a:xfrm>
              <a:off x="6526975" y="1127768"/>
              <a:ext cx="3665028" cy="445914"/>
            </a:xfrm>
            <a:prstGeom prst="roundRect">
              <a:avLst>
                <a:gd name="adj" fmla="val 50000"/>
              </a:avLst>
            </a:prstGeom>
            <a:noFill/>
            <a:ln w="38100">
              <a:solidFill>
                <a:srgbClr val="2596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9" name="Audio 28">
            <a:hlinkClick r:id="" action="ppaction://media"/>
            <a:extLst>
              <a:ext uri="{FF2B5EF4-FFF2-40B4-BE49-F238E27FC236}">
                <a16:creationId xmlns:a16="http://schemas.microsoft.com/office/drawing/2014/main" id="{187D6A03-D1D4-4864-643C-EB4EA813F156}"/>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45890" t="-245890" r="-245890" b="-24589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800541647"/>
      </p:ext>
    </p:extLst>
  </p:cSld>
  <p:clrMapOvr>
    <a:masterClrMapping/>
  </p:clrMapOvr>
  <mc:AlternateContent xmlns:mc="http://schemas.openxmlformats.org/markup-compatibility/2006" xmlns:p14="http://schemas.microsoft.com/office/powerpoint/2010/main">
    <mc:Choice Requires="p14">
      <p:transition spd="slow" p14:dur="2000" advTm="27228"/>
    </mc:Choice>
    <mc:Fallback xmlns="">
      <p:transition spd="slow" advTm="272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2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5710A-1ED2-569A-6DF2-7F74C1B2DA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921B5-0A93-88D6-E4AC-F920BF6E8733}"/>
              </a:ext>
            </a:extLst>
          </p:cNvPr>
          <p:cNvSpPr>
            <a:spLocks noGrp="1"/>
          </p:cNvSpPr>
          <p:nvPr>
            <p:ph type="title"/>
          </p:nvPr>
        </p:nvSpPr>
        <p:spPr/>
        <p:txBody>
          <a:bodyPr>
            <a:normAutofit fontScale="90000"/>
          </a:bodyPr>
          <a:lstStyle/>
          <a:p>
            <a:pPr algn="ctr"/>
            <a:r>
              <a:rPr lang="en-US" sz="3600" b="1" dirty="0">
                <a:latin typeface="Arial" panose="020B0604020202020204" pitchFamily="34" charset="0"/>
                <a:cs typeface="Arial" panose="020B0604020202020204" pitchFamily="34" charset="0"/>
              </a:rPr>
              <a:t>Example of a 3-step test for vertical muscle palsy in a </a:t>
            </a:r>
            <a:r>
              <a:rPr lang="en-US" sz="3600" b="1" dirty="0">
                <a:solidFill>
                  <a:srgbClr val="C00000"/>
                </a:solidFill>
                <a:latin typeface="Arial" panose="020B0604020202020204" pitchFamily="34" charset="0"/>
                <a:cs typeface="Arial" panose="020B0604020202020204" pitchFamily="34" charset="0"/>
              </a:rPr>
              <a:t>theoretical</a:t>
            </a:r>
            <a:r>
              <a:rPr lang="en-US" sz="3600" b="1" dirty="0">
                <a:latin typeface="Arial" panose="020B0604020202020204" pitchFamily="34" charset="0"/>
                <a:cs typeface="Arial" panose="020B0604020202020204" pitchFamily="34" charset="0"/>
              </a:rPr>
              <a:t> patient with an acute right hyper worse in left gaze and worse in right tilt</a:t>
            </a:r>
          </a:p>
        </p:txBody>
      </p:sp>
      <p:sp>
        <p:nvSpPr>
          <p:cNvPr id="3" name="TextBox 2">
            <a:extLst>
              <a:ext uri="{FF2B5EF4-FFF2-40B4-BE49-F238E27FC236}">
                <a16:creationId xmlns:a16="http://schemas.microsoft.com/office/drawing/2014/main" id="{46CD39B4-4885-4AC4-832B-EEE267129EC6}"/>
              </a:ext>
            </a:extLst>
          </p:cNvPr>
          <p:cNvSpPr txBox="1"/>
          <p:nvPr/>
        </p:nvSpPr>
        <p:spPr>
          <a:xfrm>
            <a:off x="1436914" y="1690688"/>
            <a:ext cx="9261566" cy="492443"/>
          </a:xfrm>
          <a:prstGeom prst="rect">
            <a:avLst/>
          </a:prstGeom>
          <a:solidFill>
            <a:schemeClr val="lt1">
              <a:alpha val="62000"/>
            </a:schemeClr>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600" b="1" dirty="0">
                <a:latin typeface="Arial" panose="020B0604020202020204" pitchFamily="34" charset="0"/>
                <a:cs typeface="Arial" panose="020B0604020202020204" pitchFamily="34" charset="0"/>
              </a:rPr>
              <a:t>2. RHT worse on L gaze</a:t>
            </a:r>
          </a:p>
        </p:txBody>
      </p:sp>
      <p:sp>
        <p:nvSpPr>
          <p:cNvPr id="16" name="Rectangle 15">
            <a:extLst>
              <a:ext uri="{FF2B5EF4-FFF2-40B4-BE49-F238E27FC236}">
                <a16:creationId xmlns:a16="http://schemas.microsoft.com/office/drawing/2014/main" id="{EA810996-CC53-80C8-EA8B-E2C005164ED5}"/>
              </a:ext>
            </a:extLst>
          </p:cNvPr>
          <p:cNvSpPr/>
          <p:nvPr/>
        </p:nvSpPr>
        <p:spPr>
          <a:xfrm>
            <a:off x="1436914" y="2332219"/>
            <a:ext cx="9261566" cy="3685730"/>
          </a:xfrm>
          <a:prstGeom prst="rect">
            <a:avLst/>
          </a:prstGeom>
          <a:solidFill>
            <a:schemeClr val="bg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033" name="Group 1032">
            <a:extLst>
              <a:ext uri="{FF2B5EF4-FFF2-40B4-BE49-F238E27FC236}">
                <a16:creationId xmlns:a16="http://schemas.microsoft.com/office/drawing/2014/main" id="{1C76FDAA-36ED-AA2B-00CD-77DAB0179148}"/>
              </a:ext>
            </a:extLst>
          </p:cNvPr>
          <p:cNvGrpSpPr/>
          <p:nvPr/>
        </p:nvGrpSpPr>
        <p:grpSpPr>
          <a:xfrm>
            <a:off x="1460246" y="2255173"/>
            <a:ext cx="9271507" cy="3839822"/>
            <a:chOff x="1822668" y="1069388"/>
            <a:chExt cx="9271507" cy="3839822"/>
          </a:xfrm>
        </p:grpSpPr>
        <p:sp>
          <p:nvSpPr>
            <p:cNvPr id="45" name="TextBox 44">
              <a:extLst>
                <a:ext uri="{FF2B5EF4-FFF2-40B4-BE49-F238E27FC236}">
                  <a16:creationId xmlns:a16="http://schemas.microsoft.com/office/drawing/2014/main" id="{4FC050B4-00F1-CA99-9BE3-8065B5EEC9D3}"/>
                </a:ext>
              </a:extLst>
            </p:cNvPr>
            <p:cNvSpPr txBox="1"/>
            <p:nvPr/>
          </p:nvSpPr>
          <p:spPr>
            <a:xfrm>
              <a:off x="2209707" y="1184406"/>
              <a:ext cx="728084"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RSR</a:t>
              </a:r>
            </a:p>
          </p:txBody>
        </p:sp>
        <p:sp>
          <p:nvSpPr>
            <p:cNvPr id="46" name="TextBox 45">
              <a:extLst>
                <a:ext uri="{FF2B5EF4-FFF2-40B4-BE49-F238E27FC236}">
                  <a16:creationId xmlns:a16="http://schemas.microsoft.com/office/drawing/2014/main" id="{06A2D0A2-1298-5C3E-C154-74166FF261D7}"/>
                </a:ext>
              </a:extLst>
            </p:cNvPr>
            <p:cNvSpPr txBox="1"/>
            <p:nvPr/>
          </p:nvSpPr>
          <p:spPr>
            <a:xfrm>
              <a:off x="5152904" y="1184406"/>
              <a:ext cx="639919"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RIO</a:t>
              </a:r>
            </a:p>
          </p:txBody>
        </p:sp>
        <p:sp>
          <p:nvSpPr>
            <p:cNvPr id="47" name="TextBox 46">
              <a:extLst>
                <a:ext uri="{FF2B5EF4-FFF2-40B4-BE49-F238E27FC236}">
                  <a16:creationId xmlns:a16="http://schemas.microsoft.com/office/drawing/2014/main" id="{CCE2C135-7250-357D-05BF-58A4F344F804}"/>
                </a:ext>
              </a:extLst>
            </p:cNvPr>
            <p:cNvSpPr txBox="1"/>
            <p:nvPr/>
          </p:nvSpPr>
          <p:spPr>
            <a:xfrm>
              <a:off x="1822668" y="2505739"/>
              <a:ext cx="854721" cy="707886"/>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Right </a:t>
              </a:r>
            </a:p>
            <a:p>
              <a:r>
                <a:rPr lang="en-US" sz="2000" dirty="0">
                  <a:latin typeface="Arial" panose="020B0604020202020204" pitchFamily="34" charset="0"/>
                  <a:cs typeface="Arial" panose="020B0604020202020204" pitchFamily="34" charset="0"/>
                </a:rPr>
                <a:t>gaze</a:t>
              </a:r>
            </a:p>
          </p:txBody>
        </p:sp>
        <p:sp>
          <p:nvSpPr>
            <p:cNvPr id="49" name="TextBox 48">
              <a:extLst>
                <a:ext uri="{FF2B5EF4-FFF2-40B4-BE49-F238E27FC236}">
                  <a16:creationId xmlns:a16="http://schemas.microsoft.com/office/drawing/2014/main" id="{1634714A-DB60-DF68-E3BC-0F388B7BA2DD}"/>
                </a:ext>
              </a:extLst>
            </p:cNvPr>
            <p:cNvSpPr txBox="1"/>
            <p:nvPr/>
          </p:nvSpPr>
          <p:spPr>
            <a:xfrm>
              <a:off x="2282644" y="4393737"/>
              <a:ext cx="627095"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RIR</a:t>
              </a:r>
            </a:p>
          </p:txBody>
        </p:sp>
        <p:sp>
          <p:nvSpPr>
            <p:cNvPr id="50" name="TextBox 49">
              <a:extLst>
                <a:ext uri="{FF2B5EF4-FFF2-40B4-BE49-F238E27FC236}">
                  <a16:creationId xmlns:a16="http://schemas.microsoft.com/office/drawing/2014/main" id="{02EA45E6-F492-487F-C656-3C8FE88319BE}"/>
                </a:ext>
              </a:extLst>
            </p:cNvPr>
            <p:cNvSpPr txBox="1"/>
            <p:nvPr/>
          </p:nvSpPr>
          <p:spPr>
            <a:xfrm>
              <a:off x="5093207" y="4386031"/>
              <a:ext cx="740908"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RSO</a:t>
              </a:r>
            </a:p>
          </p:txBody>
        </p:sp>
        <p:sp>
          <p:nvSpPr>
            <p:cNvPr id="52" name="TextBox 51">
              <a:extLst>
                <a:ext uri="{FF2B5EF4-FFF2-40B4-BE49-F238E27FC236}">
                  <a16:creationId xmlns:a16="http://schemas.microsoft.com/office/drawing/2014/main" id="{4DC239F2-F009-1C1D-F198-671E65916FD2}"/>
                </a:ext>
              </a:extLst>
            </p:cNvPr>
            <p:cNvSpPr txBox="1"/>
            <p:nvPr/>
          </p:nvSpPr>
          <p:spPr>
            <a:xfrm>
              <a:off x="6616140" y="1184406"/>
              <a:ext cx="596638"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LIO</a:t>
              </a:r>
            </a:p>
          </p:txBody>
        </p:sp>
        <p:sp>
          <p:nvSpPr>
            <p:cNvPr id="53" name="TextBox 52">
              <a:extLst>
                <a:ext uri="{FF2B5EF4-FFF2-40B4-BE49-F238E27FC236}">
                  <a16:creationId xmlns:a16="http://schemas.microsoft.com/office/drawing/2014/main" id="{1D9F475A-6F70-10F9-536F-A08CA229DC40}"/>
                </a:ext>
              </a:extLst>
            </p:cNvPr>
            <p:cNvSpPr txBox="1"/>
            <p:nvPr/>
          </p:nvSpPr>
          <p:spPr>
            <a:xfrm>
              <a:off x="9420268" y="1184406"/>
              <a:ext cx="684803"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LSR</a:t>
              </a:r>
            </a:p>
          </p:txBody>
        </p:sp>
        <p:sp>
          <p:nvSpPr>
            <p:cNvPr id="54" name="TextBox 53">
              <a:extLst>
                <a:ext uri="{FF2B5EF4-FFF2-40B4-BE49-F238E27FC236}">
                  <a16:creationId xmlns:a16="http://schemas.microsoft.com/office/drawing/2014/main" id="{2F8E98CA-3561-566F-3812-69EE08DDD698}"/>
                </a:ext>
              </a:extLst>
            </p:cNvPr>
            <p:cNvSpPr txBox="1"/>
            <p:nvPr/>
          </p:nvSpPr>
          <p:spPr>
            <a:xfrm>
              <a:off x="6562350" y="4385511"/>
              <a:ext cx="697627"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LSO</a:t>
              </a:r>
            </a:p>
          </p:txBody>
        </p:sp>
        <p:sp>
          <p:nvSpPr>
            <p:cNvPr id="55" name="TextBox 54">
              <a:extLst>
                <a:ext uri="{FF2B5EF4-FFF2-40B4-BE49-F238E27FC236}">
                  <a16:creationId xmlns:a16="http://schemas.microsoft.com/office/drawing/2014/main" id="{F3AD49C6-D632-50B7-CB40-914B616BE22F}"/>
                </a:ext>
              </a:extLst>
            </p:cNvPr>
            <p:cNvSpPr txBox="1"/>
            <p:nvPr/>
          </p:nvSpPr>
          <p:spPr>
            <a:xfrm>
              <a:off x="9474060" y="4385511"/>
              <a:ext cx="583814"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LIR</a:t>
              </a:r>
            </a:p>
          </p:txBody>
        </p:sp>
        <p:grpSp>
          <p:nvGrpSpPr>
            <p:cNvPr id="62" name="Group 61">
              <a:extLst>
                <a:ext uri="{FF2B5EF4-FFF2-40B4-BE49-F238E27FC236}">
                  <a16:creationId xmlns:a16="http://schemas.microsoft.com/office/drawing/2014/main" id="{182413AE-F799-818D-A2C6-CE73918CD2D4}"/>
                </a:ext>
              </a:extLst>
            </p:cNvPr>
            <p:cNvGrpSpPr/>
            <p:nvPr/>
          </p:nvGrpSpPr>
          <p:grpSpPr>
            <a:xfrm>
              <a:off x="6480215" y="1150412"/>
              <a:ext cx="3758549" cy="3758798"/>
              <a:chOff x="6480215" y="1150412"/>
              <a:chExt cx="3758549" cy="3758798"/>
            </a:xfrm>
          </p:grpSpPr>
          <p:sp>
            <p:nvSpPr>
              <p:cNvPr id="56" name="Straight Connector 55">
                <a:extLst>
                  <a:ext uri="{FF2B5EF4-FFF2-40B4-BE49-F238E27FC236}">
                    <a16:creationId xmlns:a16="http://schemas.microsoft.com/office/drawing/2014/main" id="{39CE8AF8-8B00-6F6E-E30D-1C632675D84C}"/>
                  </a:ext>
                </a:extLst>
              </p:cNvPr>
              <p:cNvSpPr/>
              <p:nvPr/>
            </p:nvSpPr>
            <p:spPr>
              <a:xfrm rot="2707007">
                <a:off x="6534993" y="3014814"/>
                <a:ext cx="3758798" cy="29994"/>
              </a:xfrm>
              <a:prstGeom prst="line">
                <a:avLst/>
              </a:prstGeom>
              <a:solidFill>
                <a:srgbClr val="000000">
                  <a:alpha val="5000"/>
                </a:srgbClr>
              </a:solidFill>
              <a:ln w="36000">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sp>
            <p:nvSpPr>
              <p:cNvPr id="57" name="Straight Connector 56">
                <a:extLst>
                  <a:ext uri="{FF2B5EF4-FFF2-40B4-BE49-F238E27FC236}">
                    <a16:creationId xmlns:a16="http://schemas.microsoft.com/office/drawing/2014/main" id="{EEE97040-48F2-54FE-77D2-6EF10C31EB3C}"/>
                  </a:ext>
                </a:extLst>
              </p:cNvPr>
              <p:cNvSpPr/>
              <p:nvPr/>
            </p:nvSpPr>
            <p:spPr>
              <a:xfrm rot="2707007">
                <a:off x="8351073" y="1143512"/>
                <a:ext cx="16833" cy="3758549"/>
              </a:xfrm>
              <a:prstGeom prst="line">
                <a:avLst/>
              </a:prstGeom>
              <a:solidFill>
                <a:srgbClr val="000000">
                  <a:alpha val="5000"/>
                </a:srgbClr>
              </a:solidFill>
              <a:ln w="36000">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grpSp>
        <p:sp>
          <p:nvSpPr>
            <p:cNvPr id="63" name="TextBox 62">
              <a:extLst>
                <a:ext uri="{FF2B5EF4-FFF2-40B4-BE49-F238E27FC236}">
                  <a16:creationId xmlns:a16="http://schemas.microsoft.com/office/drawing/2014/main" id="{12527335-9CEC-2889-68B3-EB2DF626891C}"/>
                </a:ext>
              </a:extLst>
            </p:cNvPr>
            <p:cNvSpPr txBox="1"/>
            <p:nvPr/>
          </p:nvSpPr>
          <p:spPr>
            <a:xfrm>
              <a:off x="10353267" y="2515003"/>
              <a:ext cx="740908" cy="707886"/>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Left </a:t>
              </a:r>
            </a:p>
            <a:p>
              <a:r>
                <a:rPr lang="en-US" sz="2000" dirty="0">
                  <a:latin typeface="Arial" panose="020B0604020202020204" pitchFamily="34" charset="0"/>
                  <a:cs typeface="Arial" panose="020B0604020202020204" pitchFamily="34" charset="0"/>
                </a:rPr>
                <a:t>gaze</a:t>
              </a:r>
            </a:p>
          </p:txBody>
        </p:sp>
        <p:grpSp>
          <p:nvGrpSpPr>
            <p:cNvPr id="1025" name="Group 1024">
              <a:extLst>
                <a:ext uri="{FF2B5EF4-FFF2-40B4-BE49-F238E27FC236}">
                  <a16:creationId xmlns:a16="http://schemas.microsoft.com/office/drawing/2014/main" id="{4C5CFB82-4065-051A-9F3D-D5EB5D33E3B1}"/>
                </a:ext>
              </a:extLst>
            </p:cNvPr>
            <p:cNvGrpSpPr/>
            <p:nvPr/>
          </p:nvGrpSpPr>
          <p:grpSpPr>
            <a:xfrm>
              <a:off x="2176949" y="1069388"/>
              <a:ext cx="3758549" cy="3758798"/>
              <a:chOff x="6480215" y="1150412"/>
              <a:chExt cx="3758549" cy="3758798"/>
            </a:xfrm>
          </p:grpSpPr>
          <p:sp>
            <p:nvSpPr>
              <p:cNvPr id="1027" name="Straight Connector 1026">
                <a:extLst>
                  <a:ext uri="{FF2B5EF4-FFF2-40B4-BE49-F238E27FC236}">
                    <a16:creationId xmlns:a16="http://schemas.microsoft.com/office/drawing/2014/main" id="{82CB2CAE-6F1B-D48A-2DF2-7E4198EC1CB5}"/>
                  </a:ext>
                </a:extLst>
              </p:cNvPr>
              <p:cNvSpPr/>
              <p:nvPr/>
            </p:nvSpPr>
            <p:spPr>
              <a:xfrm rot="2707007">
                <a:off x="6534993" y="3014814"/>
                <a:ext cx="3758798" cy="29994"/>
              </a:xfrm>
              <a:prstGeom prst="line">
                <a:avLst/>
              </a:prstGeom>
              <a:solidFill>
                <a:srgbClr val="000000">
                  <a:alpha val="5000"/>
                </a:srgbClr>
              </a:solidFill>
              <a:ln w="36000">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sp>
            <p:nvSpPr>
              <p:cNvPr id="1028" name="Straight Connector 1027">
                <a:extLst>
                  <a:ext uri="{FF2B5EF4-FFF2-40B4-BE49-F238E27FC236}">
                    <a16:creationId xmlns:a16="http://schemas.microsoft.com/office/drawing/2014/main" id="{CB07DE55-9C90-9C33-0A25-C843D00390D1}"/>
                  </a:ext>
                </a:extLst>
              </p:cNvPr>
              <p:cNvSpPr/>
              <p:nvPr/>
            </p:nvSpPr>
            <p:spPr>
              <a:xfrm rot="2707007">
                <a:off x="8351073" y="1143512"/>
                <a:ext cx="16833" cy="3758549"/>
              </a:xfrm>
              <a:prstGeom prst="line">
                <a:avLst/>
              </a:prstGeom>
              <a:solidFill>
                <a:srgbClr val="000000">
                  <a:alpha val="5000"/>
                </a:srgbClr>
              </a:solidFill>
              <a:ln w="36000">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grpSp>
      </p:grpSp>
      <p:grpSp>
        <p:nvGrpSpPr>
          <p:cNvPr id="1034" name="Group 1033">
            <a:extLst>
              <a:ext uri="{FF2B5EF4-FFF2-40B4-BE49-F238E27FC236}">
                <a16:creationId xmlns:a16="http://schemas.microsoft.com/office/drawing/2014/main" id="{B7E20411-D823-B54B-9479-B1910106CA25}"/>
              </a:ext>
            </a:extLst>
          </p:cNvPr>
          <p:cNvGrpSpPr/>
          <p:nvPr/>
        </p:nvGrpSpPr>
        <p:grpSpPr>
          <a:xfrm>
            <a:off x="1862966" y="2326986"/>
            <a:ext cx="7958255" cy="3673033"/>
            <a:chOff x="2233748" y="1127768"/>
            <a:chExt cx="7958255" cy="3673033"/>
          </a:xfrm>
        </p:grpSpPr>
        <p:sp>
          <p:nvSpPr>
            <p:cNvPr id="43" name="Rectangle: Rounded Corners 42">
              <a:extLst>
                <a:ext uri="{FF2B5EF4-FFF2-40B4-BE49-F238E27FC236}">
                  <a16:creationId xmlns:a16="http://schemas.microsoft.com/office/drawing/2014/main" id="{AF1BEDED-BD4D-C1CC-9E33-7C66B0A63C18}"/>
                </a:ext>
              </a:extLst>
            </p:cNvPr>
            <p:cNvSpPr/>
            <p:nvPr/>
          </p:nvSpPr>
          <p:spPr>
            <a:xfrm>
              <a:off x="2233748" y="4354887"/>
              <a:ext cx="3665028" cy="445914"/>
            </a:xfrm>
            <a:prstGeom prst="roundRect">
              <a:avLst>
                <a:gd name="adj" fmla="val 50000"/>
              </a:avLst>
            </a:prstGeom>
            <a:noFill/>
            <a:ln w="38100">
              <a:solidFill>
                <a:srgbClr val="2596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Rectangle: Rounded Corners 1028">
              <a:extLst>
                <a:ext uri="{FF2B5EF4-FFF2-40B4-BE49-F238E27FC236}">
                  <a16:creationId xmlns:a16="http://schemas.microsoft.com/office/drawing/2014/main" id="{469CCFD8-E73F-9575-B0C1-45E5443E368D}"/>
                </a:ext>
              </a:extLst>
            </p:cNvPr>
            <p:cNvSpPr/>
            <p:nvPr/>
          </p:nvSpPr>
          <p:spPr>
            <a:xfrm>
              <a:off x="6526975" y="1127768"/>
              <a:ext cx="3665028" cy="445914"/>
            </a:xfrm>
            <a:prstGeom prst="roundRect">
              <a:avLst>
                <a:gd name="adj" fmla="val 50000"/>
              </a:avLst>
            </a:prstGeom>
            <a:noFill/>
            <a:ln w="38100">
              <a:solidFill>
                <a:srgbClr val="2596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DE425D6A-58AC-814A-1ADE-3EA70C4CFC53}"/>
              </a:ext>
            </a:extLst>
          </p:cNvPr>
          <p:cNvGrpSpPr/>
          <p:nvPr/>
        </p:nvGrpSpPr>
        <p:grpSpPr>
          <a:xfrm>
            <a:off x="4730783" y="2326986"/>
            <a:ext cx="5045128" cy="3685732"/>
            <a:chOff x="4730783" y="2326986"/>
            <a:chExt cx="5045128" cy="3685732"/>
          </a:xfrm>
        </p:grpSpPr>
        <p:sp>
          <p:nvSpPr>
            <p:cNvPr id="5" name="Rectangle: Rounded Corners 4">
              <a:extLst>
                <a:ext uri="{FF2B5EF4-FFF2-40B4-BE49-F238E27FC236}">
                  <a16:creationId xmlns:a16="http://schemas.microsoft.com/office/drawing/2014/main" id="{A965DFEB-D8E8-01D4-B66F-3F709D0D7E35}"/>
                </a:ext>
              </a:extLst>
            </p:cNvPr>
            <p:cNvSpPr/>
            <p:nvPr/>
          </p:nvSpPr>
          <p:spPr>
            <a:xfrm rot="5400000">
              <a:off x="3264721" y="3793048"/>
              <a:ext cx="3673033" cy="740909"/>
            </a:xfrm>
            <a:prstGeom prst="roundRect">
              <a:avLst>
                <a:gd name="adj" fmla="val 50000"/>
              </a:avLst>
            </a:prstGeom>
            <a:noFill/>
            <a:ln w="38100">
              <a:solidFill>
                <a:srgbClr val="25969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344483A1-E4D3-FF5B-64C1-D79D9D962AC2}"/>
                </a:ext>
              </a:extLst>
            </p:cNvPr>
            <p:cNvSpPr/>
            <p:nvPr/>
          </p:nvSpPr>
          <p:spPr>
            <a:xfrm rot="5400000">
              <a:off x="7562591" y="3799397"/>
              <a:ext cx="3685732" cy="740909"/>
            </a:xfrm>
            <a:prstGeom prst="roundRect">
              <a:avLst>
                <a:gd name="adj" fmla="val 50000"/>
              </a:avLst>
            </a:prstGeom>
            <a:noFill/>
            <a:ln w="38100">
              <a:solidFill>
                <a:srgbClr val="25969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Audio 16">
            <a:hlinkClick r:id="" action="ppaction://media"/>
            <a:extLst>
              <a:ext uri="{FF2B5EF4-FFF2-40B4-BE49-F238E27FC236}">
                <a16:creationId xmlns:a16="http://schemas.microsoft.com/office/drawing/2014/main" id="{CD2B3C4A-A9D2-115B-1892-06EFABCF3F03}"/>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45890" t="-245890" r="-245890" b="-24589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284265289"/>
      </p:ext>
    </p:extLst>
  </p:cSld>
  <p:clrMapOvr>
    <a:masterClrMapping/>
  </p:clrMapOvr>
  <mc:AlternateContent xmlns:mc="http://schemas.openxmlformats.org/markup-compatibility/2006" xmlns:p14="http://schemas.microsoft.com/office/powerpoint/2010/main">
    <mc:Choice Requires="p14">
      <p:transition spd="slow" p14:dur="2000" advTm="9109"/>
    </mc:Choice>
    <mc:Fallback xmlns="">
      <p:transition spd="slow" advTm="91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3B6B7-05C4-D028-F822-73ECC8F85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0E9051-05C1-FE53-2349-DD4FB5E1087C}"/>
              </a:ext>
            </a:extLst>
          </p:cNvPr>
          <p:cNvSpPr>
            <a:spLocks noGrp="1"/>
          </p:cNvSpPr>
          <p:nvPr>
            <p:ph type="title"/>
          </p:nvPr>
        </p:nvSpPr>
        <p:spPr/>
        <p:txBody>
          <a:bodyPr>
            <a:normAutofit fontScale="90000"/>
          </a:bodyPr>
          <a:lstStyle/>
          <a:p>
            <a:pPr algn="ctr"/>
            <a:r>
              <a:rPr lang="en-US" sz="3600" b="1" dirty="0">
                <a:latin typeface="Arial" panose="020B0604020202020204" pitchFamily="34" charset="0"/>
                <a:cs typeface="Arial" panose="020B0604020202020204" pitchFamily="34" charset="0"/>
              </a:rPr>
              <a:t>Example of a 3-step test for vertical muscle palsy in a </a:t>
            </a:r>
            <a:r>
              <a:rPr lang="en-US" sz="3600" b="1" dirty="0">
                <a:solidFill>
                  <a:srgbClr val="C00000"/>
                </a:solidFill>
                <a:latin typeface="Arial" panose="020B0604020202020204" pitchFamily="34" charset="0"/>
                <a:cs typeface="Arial" panose="020B0604020202020204" pitchFamily="34" charset="0"/>
              </a:rPr>
              <a:t>theoretical</a:t>
            </a:r>
            <a:r>
              <a:rPr lang="en-US" sz="3600" b="1" dirty="0">
                <a:latin typeface="Arial" panose="020B0604020202020204" pitchFamily="34" charset="0"/>
                <a:cs typeface="Arial" panose="020B0604020202020204" pitchFamily="34" charset="0"/>
              </a:rPr>
              <a:t> patient with an acute right hyper worse in left gaze and worse in right tilt</a:t>
            </a:r>
          </a:p>
        </p:txBody>
      </p:sp>
      <p:sp>
        <p:nvSpPr>
          <p:cNvPr id="3" name="TextBox 2">
            <a:extLst>
              <a:ext uri="{FF2B5EF4-FFF2-40B4-BE49-F238E27FC236}">
                <a16:creationId xmlns:a16="http://schemas.microsoft.com/office/drawing/2014/main" id="{085451A6-3BEA-BA13-051F-2F6107FA2121}"/>
              </a:ext>
            </a:extLst>
          </p:cNvPr>
          <p:cNvSpPr txBox="1"/>
          <p:nvPr/>
        </p:nvSpPr>
        <p:spPr>
          <a:xfrm>
            <a:off x="1436914" y="1690688"/>
            <a:ext cx="9261566" cy="492443"/>
          </a:xfrm>
          <a:prstGeom prst="rect">
            <a:avLst/>
          </a:prstGeom>
          <a:solidFill>
            <a:schemeClr val="lt1">
              <a:alpha val="62000"/>
            </a:schemeClr>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600" b="1" dirty="0">
                <a:latin typeface="Arial" panose="020B0604020202020204" pitchFamily="34" charset="0"/>
                <a:cs typeface="Arial" panose="020B0604020202020204" pitchFamily="34" charset="0"/>
              </a:rPr>
              <a:t>3. RHT worse on R tilt</a:t>
            </a:r>
          </a:p>
        </p:txBody>
      </p:sp>
      <p:sp>
        <p:nvSpPr>
          <p:cNvPr id="16" name="Rectangle 15">
            <a:extLst>
              <a:ext uri="{FF2B5EF4-FFF2-40B4-BE49-F238E27FC236}">
                <a16:creationId xmlns:a16="http://schemas.microsoft.com/office/drawing/2014/main" id="{8DB6A8E7-0857-9174-59EC-2907A7C321F1}"/>
              </a:ext>
            </a:extLst>
          </p:cNvPr>
          <p:cNvSpPr/>
          <p:nvPr/>
        </p:nvSpPr>
        <p:spPr>
          <a:xfrm>
            <a:off x="1436914" y="2332219"/>
            <a:ext cx="9261566" cy="3685730"/>
          </a:xfrm>
          <a:prstGeom prst="rect">
            <a:avLst/>
          </a:prstGeom>
          <a:solidFill>
            <a:schemeClr val="bg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033" name="Group 1032">
            <a:extLst>
              <a:ext uri="{FF2B5EF4-FFF2-40B4-BE49-F238E27FC236}">
                <a16:creationId xmlns:a16="http://schemas.microsoft.com/office/drawing/2014/main" id="{2A1F55A9-25B3-1DA1-28EE-FE54C0B738FD}"/>
              </a:ext>
            </a:extLst>
          </p:cNvPr>
          <p:cNvGrpSpPr/>
          <p:nvPr/>
        </p:nvGrpSpPr>
        <p:grpSpPr>
          <a:xfrm>
            <a:off x="1460246" y="2255173"/>
            <a:ext cx="9271507" cy="3839822"/>
            <a:chOff x="1822668" y="1069388"/>
            <a:chExt cx="9271507" cy="3839822"/>
          </a:xfrm>
        </p:grpSpPr>
        <p:sp>
          <p:nvSpPr>
            <p:cNvPr id="45" name="TextBox 44">
              <a:extLst>
                <a:ext uri="{FF2B5EF4-FFF2-40B4-BE49-F238E27FC236}">
                  <a16:creationId xmlns:a16="http://schemas.microsoft.com/office/drawing/2014/main" id="{4D8BF850-B8A7-0E03-0524-080F547E9A81}"/>
                </a:ext>
              </a:extLst>
            </p:cNvPr>
            <p:cNvSpPr txBox="1"/>
            <p:nvPr/>
          </p:nvSpPr>
          <p:spPr>
            <a:xfrm>
              <a:off x="2209707" y="1184406"/>
              <a:ext cx="728084"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RSR</a:t>
              </a:r>
            </a:p>
          </p:txBody>
        </p:sp>
        <p:sp>
          <p:nvSpPr>
            <p:cNvPr id="46" name="TextBox 45">
              <a:extLst>
                <a:ext uri="{FF2B5EF4-FFF2-40B4-BE49-F238E27FC236}">
                  <a16:creationId xmlns:a16="http://schemas.microsoft.com/office/drawing/2014/main" id="{D18914D9-F1BC-2E70-735E-E3AE1E85A5FF}"/>
                </a:ext>
              </a:extLst>
            </p:cNvPr>
            <p:cNvSpPr txBox="1"/>
            <p:nvPr/>
          </p:nvSpPr>
          <p:spPr>
            <a:xfrm>
              <a:off x="5152904" y="1184406"/>
              <a:ext cx="639919"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RIO</a:t>
              </a:r>
            </a:p>
          </p:txBody>
        </p:sp>
        <p:sp>
          <p:nvSpPr>
            <p:cNvPr id="47" name="TextBox 46">
              <a:extLst>
                <a:ext uri="{FF2B5EF4-FFF2-40B4-BE49-F238E27FC236}">
                  <a16:creationId xmlns:a16="http://schemas.microsoft.com/office/drawing/2014/main" id="{7CD3601E-3FF3-F043-14BA-0989EC01E3B1}"/>
                </a:ext>
              </a:extLst>
            </p:cNvPr>
            <p:cNvSpPr txBox="1"/>
            <p:nvPr/>
          </p:nvSpPr>
          <p:spPr>
            <a:xfrm>
              <a:off x="1822668" y="2505739"/>
              <a:ext cx="854721" cy="707886"/>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Right </a:t>
              </a:r>
            </a:p>
            <a:p>
              <a:r>
                <a:rPr lang="en-US" sz="2000" dirty="0">
                  <a:latin typeface="Arial" panose="020B0604020202020204" pitchFamily="34" charset="0"/>
                  <a:cs typeface="Arial" panose="020B0604020202020204" pitchFamily="34" charset="0"/>
                </a:rPr>
                <a:t>gaze</a:t>
              </a:r>
            </a:p>
          </p:txBody>
        </p:sp>
        <p:sp>
          <p:nvSpPr>
            <p:cNvPr id="49" name="TextBox 48">
              <a:extLst>
                <a:ext uri="{FF2B5EF4-FFF2-40B4-BE49-F238E27FC236}">
                  <a16:creationId xmlns:a16="http://schemas.microsoft.com/office/drawing/2014/main" id="{E00547C2-3889-21AA-BB08-A2A36C7F8F63}"/>
                </a:ext>
              </a:extLst>
            </p:cNvPr>
            <p:cNvSpPr txBox="1"/>
            <p:nvPr/>
          </p:nvSpPr>
          <p:spPr>
            <a:xfrm>
              <a:off x="2282644" y="4393737"/>
              <a:ext cx="627095"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RIR</a:t>
              </a:r>
            </a:p>
          </p:txBody>
        </p:sp>
        <p:sp>
          <p:nvSpPr>
            <p:cNvPr id="50" name="TextBox 49">
              <a:extLst>
                <a:ext uri="{FF2B5EF4-FFF2-40B4-BE49-F238E27FC236}">
                  <a16:creationId xmlns:a16="http://schemas.microsoft.com/office/drawing/2014/main" id="{3A382400-4B21-AF2F-C09B-F1C171464B9E}"/>
                </a:ext>
              </a:extLst>
            </p:cNvPr>
            <p:cNvSpPr txBox="1"/>
            <p:nvPr/>
          </p:nvSpPr>
          <p:spPr>
            <a:xfrm>
              <a:off x="5093207" y="4386031"/>
              <a:ext cx="740908"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RSO</a:t>
              </a:r>
            </a:p>
          </p:txBody>
        </p:sp>
        <p:sp>
          <p:nvSpPr>
            <p:cNvPr id="52" name="TextBox 51">
              <a:extLst>
                <a:ext uri="{FF2B5EF4-FFF2-40B4-BE49-F238E27FC236}">
                  <a16:creationId xmlns:a16="http://schemas.microsoft.com/office/drawing/2014/main" id="{749ECB98-7460-44DF-DDE9-7B7FE5CCA3CB}"/>
                </a:ext>
              </a:extLst>
            </p:cNvPr>
            <p:cNvSpPr txBox="1"/>
            <p:nvPr/>
          </p:nvSpPr>
          <p:spPr>
            <a:xfrm>
              <a:off x="6616140" y="1184406"/>
              <a:ext cx="596638"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LIO</a:t>
              </a:r>
            </a:p>
          </p:txBody>
        </p:sp>
        <p:sp>
          <p:nvSpPr>
            <p:cNvPr id="53" name="TextBox 52">
              <a:extLst>
                <a:ext uri="{FF2B5EF4-FFF2-40B4-BE49-F238E27FC236}">
                  <a16:creationId xmlns:a16="http://schemas.microsoft.com/office/drawing/2014/main" id="{BA8167D7-E98A-5423-F410-701AE194D6C1}"/>
                </a:ext>
              </a:extLst>
            </p:cNvPr>
            <p:cNvSpPr txBox="1"/>
            <p:nvPr/>
          </p:nvSpPr>
          <p:spPr>
            <a:xfrm>
              <a:off x="9420268" y="1184406"/>
              <a:ext cx="684803"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LSR</a:t>
              </a:r>
            </a:p>
          </p:txBody>
        </p:sp>
        <p:sp>
          <p:nvSpPr>
            <p:cNvPr id="54" name="TextBox 53">
              <a:extLst>
                <a:ext uri="{FF2B5EF4-FFF2-40B4-BE49-F238E27FC236}">
                  <a16:creationId xmlns:a16="http://schemas.microsoft.com/office/drawing/2014/main" id="{F5F5FBB5-CB9A-AEA5-836A-D1F7684279D9}"/>
                </a:ext>
              </a:extLst>
            </p:cNvPr>
            <p:cNvSpPr txBox="1"/>
            <p:nvPr/>
          </p:nvSpPr>
          <p:spPr>
            <a:xfrm>
              <a:off x="6562350" y="4385511"/>
              <a:ext cx="697627"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LSO</a:t>
              </a:r>
            </a:p>
          </p:txBody>
        </p:sp>
        <p:sp>
          <p:nvSpPr>
            <p:cNvPr id="55" name="TextBox 54">
              <a:extLst>
                <a:ext uri="{FF2B5EF4-FFF2-40B4-BE49-F238E27FC236}">
                  <a16:creationId xmlns:a16="http://schemas.microsoft.com/office/drawing/2014/main" id="{314B616C-C9BF-21CF-F79A-F4F8B74F609E}"/>
                </a:ext>
              </a:extLst>
            </p:cNvPr>
            <p:cNvSpPr txBox="1"/>
            <p:nvPr/>
          </p:nvSpPr>
          <p:spPr>
            <a:xfrm>
              <a:off x="9474060" y="4385511"/>
              <a:ext cx="583814"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LIR</a:t>
              </a:r>
            </a:p>
          </p:txBody>
        </p:sp>
        <p:grpSp>
          <p:nvGrpSpPr>
            <p:cNvPr id="62" name="Group 61">
              <a:extLst>
                <a:ext uri="{FF2B5EF4-FFF2-40B4-BE49-F238E27FC236}">
                  <a16:creationId xmlns:a16="http://schemas.microsoft.com/office/drawing/2014/main" id="{A174FC43-54BC-68E6-DD98-D831275AAF41}"/>
                </a:ext>
              </a:extLst>
            </p:cNvPr>
            <p:cNvGrpSpPr/>
            <p:nvPr/>
          </p:nvGrpSpPr>
          <p:grpSpPr>
            <a:xfrm>
              <a:off x="6480215" y="1150412"/>
              <a:ext cx="3758549" cy="3758798"/>
              <a:chOff x="6480215" y="1150412"/>
              <a:chExt cx="3758549" cy="3758798"/>
            </a:xfrm>
          </p:grpSpPr>
          <p:sp>
            <p:nvSpPr>
              <p:cNvPr id="56" name="Straight Connector 55">
                <a:extLst>
                  <a:ext uri="{FF2B5EF4-FFF2-40B4-BE49-F238E27FC236}">
                    <a16:creationId xmlns:a16="http://schemas.microsoft.com/office/drawing/2014/main" id="{D97C1A39-0C8B-6350-F6EE-D5E96799C26F}"/>
                  </a:ext>
                </a:extLst>
              </p:cNvPr>
              <p:cNvSpPr/>
              <p:nvPr/>
            </p:nvSpPr>
            <p:spPr>
              <a:xfrm rot="2707007">
                <a:off x="6534993" y="3014814"/>
                <a:ext cx="3758798" cy="29994"/>
              </a:xfrm>
              <a:prstGeom prst="line">
                <a:avLst/>
              </a:prstGeom>
              <a:solidFill>
                <a:srgbClr val="000000">
                  <a:alpha val="5000"/>
                </a:srgbClr>
              </a:solidFill>
              <a:ln w="36000">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sp>
            <p:nvSpPr>
              <p:cNvPr id="57" name="Straight Connector 56">
                <a:extLst>
                  <a:ext uri="{FF2B5EF4-FFF2-40B4-BE49-F238E27FC236}">
                    <a16:creationId xmlns:a16="http://schemas.microsoft.com/office/drawing/2014/main" id="{B7C35195-56F3-F3C5-0DD2-2CE195144CBB}"/>
                  </a:ext>
                </a:extLst>
              </p:cNvPr>
              <p:cNvSpPr/>
              <p:nvPr/>
            </p:nvSpPr>
            <p:spPr>
              <a:xfrm rot="2707007">
                <a:off x="8351073" y="1143512"/>
                <a:ext cx="16833" cy="3758549"/>
              </a:xfrm>
              <a:prstGeom prst="line">
                <a:avLst/>
              </a:prstGeom>
              <a:solidFill>
                <a:srgbClr val="000000">
                  <a:alpha val="5000"/>
                </a:srgbClr>
              </a:solidFill>
              <a:ln w="36000">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grpSp>
        <p:sp>
          <p:nvSpPr>
            <p:cNvPr id="63" name="TextBox 62">
              <a:extLst>
                <a:ext uri="{FF2B5EF4-FFF2-40B4-BE49-F238E27FC236}">
                  <a16:creationId xmlns:a16="http://schemas.microsoft.com/office/drawing/2014/main" id="{9D746FB2-C72A-FF84-27D7-0051BE90F35D}"/>
                </a:ext>
              </a:extLst>
            </p:cNvPr>
            <p:cNvSpPr txBox="1"/>
            <p:nvPr/>
          </p:nvSpPr>
          <p:spPr>
            <a:xfrm>
              <a:off x="10353267" y="2515003"/>
              <a:ext cx="740908" cy="707886"/>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Left </a:t>
              </a:r>
            </a:p>
            <a:p>
              <a:r>
                <a:rPr lang="en-US" sz="2000" dirty="0">
                  <a:latin typeface="Arial" panose="020B0604020202020204" pitchFamily="34" charset="0"/>
                  <a:cs typeface="Arial" panose="020B0604020202020204" pitchFamily="34" charset="0"/>
                </a:rPr>
                <a:t>gaze</a:t>
              </a:r>
            </a:p>
          </p:txBody>
        </p:sp>
        <p:grpSp>
          <p:nvGrpSpPr>
            <p:cNvPr id="1025" name="Group 1024">
              <a:extLst>
                <a:ext uri="{FF2B5EF4-FFF2-40B4-BE49-F238E27FC236}">
                  <a16:creationId xmlns:a16="http://schemas.microsoft.com/office/drawing/2014/main" id="{E9BC1E22-1D50-5B9A-C6DE-52C68BF6E859}"/>
                </a:ext>
              </a:extLst>
            </p:cNvPr>
            <p:cNvGrpSpPr/>
            <p:nvPr/>
          </p:nvGrpSpPr>
          <p:grpSpPr>
            <a:xfrm>
              <a:off x="2176949" y="1069388"/>
              <a:ext cx="3758549" cy="3758798"/>
              <a:chOff x="6480215" y="1150412"/>
              <a:chExt cx="3758549" cy="3758798"/>
            </a:xfrm>
          </p:grpSpPr>
          <p:sp>
            <p:nvSpPr>
              <p:cNvPr id="1027" name="Straight Connector 1026">
                <a:extLst>
                  <a:ext uri="{FF2B5EF4-FFF2-40B4-BE49-F238E27FC236}">
                    <a16:creationId xmlns:a16="http://schemas.microsoft.com/office/drawing/2014/main" id="{1703E040-CC8B-2105-ED07-ECFB34BBDC03}"/>
                  </a:ext>
                </a:extLst>
              </p:cNvPr>
              <p:cNvSpPr/>
              <p:nvPr/>
            </p:nvSpPr>
            <p:spPr>
              <a:xfrm rot="2707007">
                <a:off x="6534993" y="3014814"/>
                <a:ext cx="3758798" cy="29994"/>
              </a:xfrm>
              <a:prstGeom prst="line">
                <a:avLst/>
              </a:prstGeom>
              <a:solidFill>
                <a:srgbClr val="000000">
                  <a:alpha val="5000"/>
                </a:srgbClr>
              </a:solidFill>
              <a:ln w="36000">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sp>
            <p:nvSpPr>
              <p:cNvPr id="1028" name="Straight Connector 1027">
                <a:extLst>
                  <a:ext uri="{FF2B5EF4-FFF2-40B4-BE49-F238E27FC236}">
                    <a16:creationId xmlns:a16="http://schemas.microsoft.com/office/drawing/2014/main" id="{D1FC0F20-0D66-69BF-8758-05EC387C9948}"/>
                  </a:ext>
                </a:extLst>
              </p:cNvPr>
              <p:cNvSpPr/>
              <p:nvPr/>
            </p:nvSpPr>
            <p:spPr>
              <a:xfrm rot="2707007">
                <a:off x="8351073" y="1143512"/>
                <a:ext cx="16833" cy="3758549"/>
              </a:xfrm>
              <a:prstGeom prst="line">
                <a:avLst/>
              </a:prstGeom>
              <a:solidFill>
                <a:srgbClr val="000000">
                  <a:alpha val="5000"/>
                </a:srgbClr>
              </a:solidFill>
              <a:ln w="36000">
                <a:solidFill>
                  <a:srgbClr val="000000"/>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000000"/>
                  </a:solidFill>
                </a:endParaRPr>
              </a:p>
            </p:txBody>
          </p:sp>
        </p:grpSp>
      </p:grpSp>
      <p:grpSp>
        <p:nvGrpSpPr>
          <p:cNvPr id="1034" name="Group 1033">
            <a:extLst>
              <a:ext uri="{FF2B5EF4-FFF2-40B4-BE49-F238E27FC236}">
                <a16:creationId xmlns:a16="http://schemas.microsoft.com/office/drawing/2014/main" id="{94A61E08-816B-1983-6C20-BABE6744FE1F}"/>
              </a:ext>
            </a:extLst>
          </p:cNvPr>
          <p:cNvGrpSpPr/>
          <p:nvPr/>
        </p:nvGrpSpPr>
        <p:grpSpPr>
          <a:xfrm>
            <a:off x="1862966" y="2326986"/>
            <a:ext cx="7958255" cy="3673033"/>
            <a:chOff x="2233748" y="1127768"/>
            <a:chExt cx="7958255" cy="3673033"/>
          </a:xfrm>
        </p:grpSpPr>
        <p:sp>
          <p:nvSpPr>
            <p:cNvPr id="43" name="Rectangle: Rounded Corners 42">
              <a:extLst>
                <a:ext uri="{FF2B5EF4-FFF2-40B4-BE49-F238E27FC236}">
                  <a16:creationId xmlns:a16="http://schemas.microsoft.com/office/drawing/2014/main" id="{FBC8E900-F80F-81F8-192D-200E282570CD}"/>
                </a:ext>
              </a:extLst>
            </p:cNvPr>
            <p:cNvSpPr/>
            <p:nvPr/>
          </p:nvSpPr>
          <p:spPr>
            <a:xfrm>
              <a:off x="2233748" y="4354887"/>
              <a:ext cx="3665028" cy="445914"/>
            </a:xfrm>
            <a:prstGeom prst="roundRect">
              <a:avLst>
                <a:gd name="adj" fmla="val 50000"/>
              </a:avLst>
            </a:prstGeom>
            <a:noFill/>
            <a:ln w="38100">
              <a:solidFill>
                <a:srgbClr val="2596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Rectangle: Rounded Corners 1028">
              <a:extLst>
                <a:ext uri="{FF2B5EF4-FFF2-40B4-BE49-F238E27FC236}">
                  <a16:creationId xmlns:a16="http://schemas.microsoft.com/office/drawing/2014/main" id="{395D18D1-DF10-4C31-6ECF-09E064429387}"/>
                </a:ext>
              </a:extLst>
            </p:cNvPr>
            <p:cNvSpPr/>
            <p:nvPr/>
          </p:nvSpPr>
          <p:spPr>
            <a:xfrm>
              <a:off x="6526975" y="1127768"/>
              <a:ext cx="3665028" cy="445914"/>
            </a:xfrm>
            <a:prstGeom prst="roundRect">
              <a:avLst>
                <a:gd name="adj" fmla="val 50000"/>
              </a:avLst>
            </a:prstGeom>
            <a:noFill/>
            <a:ln w="38100">
              <a:solidFill>
                <a:srgbClr val="2596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610900E7-E99F-2E42-F972-9992E6426AF0}"/>
              </a:ext>
            </a:extLst>
          </p:cNvPr>
          <p:cNvGrpSpPr/>
          <p:nvPr/>
        </p:nvGrpSpPr>
        <p:grpSpPr>
          <a:xfrm>
            <a:off x="4730783" y="2326986"/>
            <a:ext cx="5045128" cy="3685732"/>
            <a:chOff x="4730783" y="2326986"/>
            <a:chExt cx="5045128" cy="3685732"/>
          </a:xfrm>
        </p:grpSpPr>
        <p:sp>
          <p:nvSpPr>
            <p:cNvPr id="5" name="Rectangle: Rounded Corners 4">
              <a:extLst>
                <a:ext uri="{FF2B5EF4-FFF2-40B4-BE49-F238E27FC236}">
                  <a16:creationId xmlns:a16="http://schemas.microsoft.com/office/drawing/2014/main" id="{7C3862A5-CEEB-E0F2-9DC3-BBCDB412624D}"/>
                </a:ext>
              </a:extLst>
            </p:cNvPr>
            <p:cNvSpPr/>
            <p:nvPr/>
          </p:nvSpPr>
          <p:spPr>
            <a:xfrm rot="5400000">
              <a:off x="3264721" y="3793048"/>
              <a:ext cx="3673033" cy="740909"/>
            </a:xfrm>
            <a:prstGeom prst="roundRect">
              <a:avLst>
                <a:gd name="adj" fmla="val 50000"/>
              </a:avLst>
            </a:prstGeom>
            <a:noFill/>
            <a:ln w="38100">
              <a:solidFill>
                <a:srgbClr val="25969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B0935926-B544-D03B-2853-398BF0C88A39}"/>
                </a:ext>
              </a:extLst>
            </p:cNvPr>
            <p:cNvSpPr/>
            <p:nvPr/>
          </p:nvSpPr>
          <p:spPr>
            <a:xfrm rot="5400000">
              <a:off x="7562591" y="3799397"/>
              <a:ext cx="3685732" cy="740909"/>
            </a:xfrm>
            <a:prstGeom prst="roundRect">
              <a:avLst>
                <a:gd name="adj" fmla="val 50000"/>
              </a:avLst>
            </a:prstGeom>
            <a:noFill/>
            <a:ln w="38100">
              <a:solidFill>
                <a:srgbClr val="25969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78F82438-DBEF-D2AD-DD3C-7EE8C69CD68D}"/>
              </a:ext>
            </a:extLst>
          </p:cNvPr>
          <p:cNvGrpSpPr/>
          <p:nvPr/>
        </p:nvGrpSpPr>
        <p:grpSpPr>
          <a:xfrm>
            <a:off x="3318443" y="1728338"/>
            <a:ext cx="5017683" cy="4871430"/>
            <a:chOff x="3318443" y="1728338"/>
            <a:chExt cx="5017683" cy="4871430"/>
          </a:xfrm>
        </p:grpSpPr>
        <p:sp>
          <p:nvSpPr>
            <p:cNvPr id="8" name="Rectangle: Rounded Corners 7">
              <a:extLst>
                <a:ext uri="{FF2B5EF4-FFF2-40B4-BE49-F238E27FC236}">
                  <a16:creationId xmlns:a16="http://schemas.microsoft.com/office/drawing/2014/main" id="{9824CECD-1670-5B09-37A5-BAF8E7B81A4A}"/>
                </a:ext>
              </a:extLst>
            </p:cNvPr>
            <p:cNvSpPr/>
            <p:nvPr/>
          </p:nvSpPr>
          <p:spPr>
            <a:xfrm rot="2778090">
              <a:off x="1226900" y="3819881"/>
              <a:ext cx="4848751" cy="665666"/>
            </a:xfrm>
            <a:prstGeom prst="roundRect">
              <a:avLst>
                <a:gd name="adj" fmla="val 50000"/>
              </a:avLst>
            </a:prstGeom>
            <a:noFill/>
            <a:ln w="38100">
              <a:solidFill>
                <a:srgbClr val="25969D"/>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AC3F6783-BBBE-7454-7BE8-C28FA756F072}"/>
                </a:ext>
              </a:extLst>
            </p:cNvPr>
            <p:cNvSpPr/>
            <p:nvPr/>
          </p:nvSpPr>
          <p:spPr>
            <a:xfrm rot="2778090">
              <a:off x="5572380" y="3836023"/>
              <a:ext cx="4849371" cy="678120"/>
            </a:xfrm>
            <a:prstGeom prst="roundRect">
              <a:avLst>
                <a:gd name="adj" fmla="val 50000"/>
              </a:avLst>
            </a:prstGeom>
            <a:noFill/>
            <a:ln w="38100">
              <a:solidFill>
                <a:srgbClr val="25969D"/>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Rounded Corners 9">
            <a:extLst>
              <a:ext uri="{FF2B5EF4-FFF2-40B4-BE49-F238E27FC236}">
                <a16:creationId xmlns:a16="http://schemas.microsoft.com/office/drawing/2014/main" id="{394BA308-EC20-71D3-868E-5C1D1DBDE955}"/>
              </a:ext>
            </a:extLst>
          </p:cNvPr>
          <p:cNvSpPr/>
          <p:nvPr/>
        </p:nvSpPr>
        <p:spPr>
          <a:xfrm>
            <a:off x="4516967" y="5555381"/>
            <a:ext cx="1191726" cy="445914"/>
          </a:xfrm>
          <a:prstGeom prst="roundRect">
            <a:avLst>
              <a:gd name="adj" fmla="val 50000"/>
            </a:avLst>
          </a:prstGeom>
          <a:solidFill>
            <a:srgbClr val="9FD1D5"/>
          </a:solidFill>
          <a:ln w="38100">
            <a:solidFill>
              <a:srgbClr val="2596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500"/>
              </a:spcBef>
              <a:spcAft>
                <a:spcPts val="500"/>
              </a:spcAft>
            </a:pPr>
            <a:r>
              <a:rPr lang="en-US" sz="2400" dirty="0">
                <a:solidFill>
                  <a:schemeClr val="tx1"/>
                </a:solidFill>
                <a:latin typeface="Arial" panose="020B0604020202020204" pitchFamily="34" charset="0"/>
                <a:cs typeface="Arial" panose="020B0604020202020204" pitchFamily="34" charset="0"/>
              </a:rPr>
              <a:t>RSO</a:t>
            </a:r>
          </a:p>
        </p:txBody>
      </p:sp>
      <p:pic>
        <p:nvPicPr>
          <p:cNvPr id="44" name="Audio 43">
            <a:hlinkClick r:id="" action="ppaction://media"/>
            <a:extLst>
              <a:ext uri="{FF2B5EF4-FFF2-40B4-BE49-F238E27FC236}">
                <a16:creationId xmlns:a16="http://schemas.microsoft.com/office/drawing/2014/main" id="{E86A988D-BC21-1FF6-7161-FCE32A85900F}"/>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45890" t="-245890" r="-245890" b="-24589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351890658"/>
      </p:ext>
    </p:extLst>
  </p:cSld>
  <p:clrMapOvr>
    <a:masterClrMapping/>
  </p:clrMapOvr>
  <mc:AlternateContent xmlns:mc="http://schemas.openxmlformats.org/markup-compatibility/2006" xmlns:p14="http://schemas.microsoft.com/office/powerpoint/2010/main">
    <mc:Choice Requires="p14">
      <p:transition spd="slow" p14:dur="2000" advTm="16351"/>
    </mc:Choice>
    <mc:Fallback xmlns="">
      <p:transition spd="slow" advTm="163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44"/>
                </p:tgtEl>
              </p:cMediaNode>
            </p:audio>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3D02B-BA8E-5183-4B78-B21BC66E9B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407281-E351-A545-48F3-0138498B1357}"/>
              </a:ext>
            </a:extLst>
          </p:cNvPr>
          <p:cNvSpPr>
            <a:spLocks noGrp="1"/>
          </p:cNvSpPr>
          <p:nvPr>
            <p:ph type="title"/>
          </p:nvPr>
        </p:nvSpPr>
        <p:spPr>
          <a:xfrm>
            <a:off x="838199" y="365125"/>
            <a:ext cx="11189677" cy="1325563"/>
          </a:xfrm>
        </p:spPr>
        <p:txBody>
          <a:bodyPr/>
          <a:lstStyle/>
          <a:p>
            <a:r>
              <a:rPr lang="en-US" b="1" dirty="0">
                <a:latin typeface="Arial" panose="020B0604020202020204" pitchFamily="34" charset="0"/>
                <a:cs typeface="Arial" panose="020B0604020202020204" pitchFamily="34" charset="0"/>
              </a:rPr>
              <a:t>Congenital superior oblique (SO) palsy</a:t>
            </a:r>
          </a:p>
        </p:txBody>
      </p:sp>
      <p:sp>
        <p:nvSpPr>
          <p:cNvPr id="3" name="Content Placeholder 2">
            <a:extLst>
              <a:ext uri="{FF2B5EF4-FFF2-40B4-BE49-F238E27FC236}">
                <a16:creationId xmlns:a16="http://schemas.microsoft.com/office/drawing/2014/main" id="{44A2522E-8A72-962D-8CF7-FE4F64BC55D3}"/>
              </a:ext>
            </a:extLst>
          </p:cNvPr>
          <p:cNvSpPr>
            <a:spLocks noGrp="1"/>
          </p:cNvSpPr>
          <p:nvPr>
            <p:ph idx="1"/>
          </p:nvPr>
        </p:nvSpPr>
        <p:spPr>
          <a:xfrm>
            <a:off x="838201" y="1685512"/>
            <a:ext cx="10518912" cy="3820766"/>
          </a:xfrm>
        </p:spPr>
        <p:txBody>
          <a:bodyPr>
            <a:noAutofit/>
          </a:bodyPr>
          <a:lstStyle/>
          <a:p>
            <a:r>
              <a:rPr lang="en-US" sz="2100" dirty="0">
                <a:latin typeface="Arial" panose="020B0604020202020204" pitchFamily="34" charset="0"/>
                <a:cs typeface="Arial" panose="020B0604020202020204" pitchFamily="34" charset="0"/>
              </a:rPr>
              <a:t>Clinical features:</a:t>
            </a:r>
          </a:p>
          <a:p>
            <a:pPr lvl="1"/>
            <a:r>
              <a:rPr lang="en-US" sz="2100" dirty="0">
                <a:latin typeface="Arial" panose="020B0604020202020204" pitchFamily="34" charset="0"/>
                <a:cs typeface="Arial" panose="020B0604020202020204" pitchFamily="34" charset="0"/>
              </a:rPr>
              <a:t>Hypertropia increases with contralateral gaze and ipsilateral head tilt</a:t>
            </a:r>
          </a:p>
          <a:p>
            <a:pPr lvl="1"/>
            <a:r>
              <a:rPr lang="en-US" sz="2100" dirty="0">
                <a:latin typeface="Arial" panose="020B0604020202020204" pitchFamily="34" charset="0"/>
                <a:cs typeface="Arial" panose="020B0604020202020204" pitchFamily="34" charset="0"/>
              </a:rPr>
              <a:t>Compensatory head tilt away from affected side, often manifesting &lt;1yr of age</a:t>
            </a:r>
          </a:p>
          <a:p>
            <a:pPr lvl="1"/>
            <a:r>
              <a:rPr lang="en-US" sz="2100" dirty="0">
                <a:latin typeface="Arial" panose="020B0604020202020204" pitchFamily="34" charset="0"/>
                <a:cs typeface="Arial" panose="020B0604020202020204" pitchFamily="34" charset="0"/>
              </a:rPr>
              <a:t>May have hypertrophied sternocleidomastoid muscle and facial asymmetry</a:t>
            </a:r>
          </a:p>
          <a:p>
            <a:pPr lvl="1"/>
            <a:r>
              <a:rPr lang="en-US" sz="2100" dirty="0">
                <a:latin typeface="Arial" panose="020B0604020202020204" pitchFamily="34" charset="0"/>
                <a:cs typeface="Arial" panose="020B0604020202020204" pitchFamily="34" charset="0"/>
              </a:rPr>
              <a:t>Large vertical fusional amplitudes (56% of cases, Ivanir and Trobe 2017)</a:t>
            </a:r>
          </a:p>
          <a:p>
            <a:r>
              <a:rPr lang="en-US" sz="2100" dirty="0">
                <a:latin typeface="Arial" panose="020B0604020202020204" pitchFamily="34" charset="0"/>
                <a:cs typeface="Arial" panose="020B0604020202020204" pitchFamily="34" charset="0"/>
              </a:rPr>
              <a:t>Structural tendon abnormalities (87% of congenital cases vs. 8% of acquired cases, Helveston et al. 1992) </a:t>
            </a:r>
          </a:p>
          <a:p>
            <a:r>
              <a:rPr lang="en-US" sz="2100" dirty="0">
                <a:latin typeface="Arial" panose="020B0604020202020204" pitchFamily="34" charset="0"/>
                <a:cs typeface="Arial" panose="020B0604020202020204" pitchFamily="34" charset="0"/>
              </a:rPr>
              <a:t>MRI showing SO muscle hypoplasia in congenital SO palsy patients (Sato et al. 1998) </a:t>
            </a:r>
          </a:p>
          <a:p>
            <a:r>
              <a:rPr lang="en-US" sz="2100" dirty="0">
                <a:latin typeface="Arial" panose="020B0604020202020204" pitchFamily="34" charset="0"/>
                <a:cs typeface="Arial" panose="020B0604020202020204" pitchFamily="34" charset="0"/>
              </a:rPr>
              <a:t>Congenital cases may be occult for decades if they have good fusional vergence and may present in adulthood</a:t>
            </a:r>
          </a:p>
          <a:p>
            <a:pPr lvl="1"/>
            <a:r>
              <a:rPr lang="en-US" sz="2100" dirty="0">
                <a:latin typeface="Arial" panose="020B0604020202020204" pitchFamily="34" charset="0"/>
                <a:cs typeface="Arial" panose="020B0604020202020204" pitchFamily="34" charset="0"/>
              </a:rPr>
              <a:t>Dosunmu et al. 2018 found presentation of presumed congenital cases peaked in the 4</a:t>
            </a:r>
            <a:r>
              <a:rPr lang="en-US" sz="2100" baseline="30000" dirty="0">
                <a:latin typeface="Arial" panose="020B0604020202020204" pitchFamily="34" charset="0"/>
                <a:cs typeface="Arial" panose="020B0604020202020204" pitchFamily="34" charset="0"/>
              </a:rPr>
              <a:t>th</a:t>
            </a:r>
            <a:r>
              <a:rPr lang="en-US" sz="2100" dirty="0">
                <a:latin typeface="Arial" panose="020B0604020202020204" pitchFamily="34" charset="0"/>
                <a:cs typeface="Arial" panose="020B0604020202020204" pitchFamily="34" charset="0"/>
              </a:rPr>
              <a:t> and 2</a:t>
            </a:r>
            <a:r>
              <a:rPr lang="en-US" sz="2100" baseline="30000" dirty="0">
                <a:latin typeface="Arial" panose="020B0604020202020204" pitchFamily="34" charset="0"/>
                <a:cs typeface="Arial" panose="020B0604020202020204" pitchFamily="34" charset="0"/>
              </a:rPr>
              <a:t>nd</a:t>
            </a:r>
            <a:r>
              <a:rPr lang="en-US" sz="2100" dirty="0">
                <a:latin typeface="Arial" panose="020B0604020202020204" pitchFamily="34" charset="0"/>
                <a:cs typeface="Arial" panose="020B0604020202020204" pitchFamily="34" charset="0"/>
              </a:rPr>
              <a:t> decade  </a:t>
            </a:r>
          </a:p>
        </p:txBody>
      </p:sp>
      <p:pic>
        <p:nvPicPr>
          <p:cNvPr id="6" name="Audio 5">
            <a:hlinkClick r:id="" action="ppaction://media"/>
            <a:extLst>
              <a:ext uri="{FF2B5EF4-FFF2-40B4-BE49-F238E27FC236}">
                <a16:creationId xmlns:a16="http://schemas.microsoft.com/office/drawing/2014/main" id="{21BC0373-851F-B1F2-7A34-9D43453FCE8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56370966"/>
      </p:ext>
    </p:extLst>
  </p:cSld>
  <p:clrMapOvr>
    <a:masterClrMapping/>
  </p:clrMapOvr>
  <mc:AlternateContent xmlns:mc="http://schemas.openxmlformats.org/markup-compatibility/2006" xmlns:p14="http://schemas.microsoft.com/office/powerpoint/2010/main">
    <mc:Choice Requires="p14">
      <p:transition spd="slow" p14:dur="2000" advTm="27148"/>
    </mc:Choice>
    <mc:Fallback xmlns="">
      <p:transition spd="slow" advTm="271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9547F-212F-8AF3-C9D1-BDDA0642D60E}"/>
              </a:ext>
            </a:extLst>
          </p:cNvPr>
          <p:cNvSpPr>
            <a:spLocks noGrp="1"/>
          </p:cNvSpPr>
          <p:nvPr>
            <p:ph type="title"/>
          </p:nvPr>
        </p:nvSpPr>
        <p:spPr/>
        <p:txBody>
          <a:bodyPr/>
          <a:lstStyle/>
          <a:p>
            <a:r>
              <a:rPr lang="en-US" dirty="0"/>
              <a:t>Further workup</a:t>
            </a:r>
          </a:p>
        </p:txBody>
      </p:sp>
      <p:sp>
        <p:nvSpPr>
          <p:cNvPr id="3" name="Content Placeholder 2">
            <a:extLst>
              <a:ext uri="{FF2B5EF4-FFF2-40B4-BE49-F238E27FC236}">
                <a16:creationId xmlns:a16="http://schemas.microsoft.com/office/drawing/2014/main" id="{BFA75767-21E5-9A16-117D-BD214A91B184}"/>
              </a:ext>
            </a:extLst>
          </p:cNvPr>
          <p:cNvSpPr>
            <a:spLocks noGrp="1"/>
          </p:cNvSpPr>
          <p:nvPr>
            <p:ph idx="1"/>
          </p:nvPr>
        </p:nvSpPr>
        <p:spPr>
          <a:xfrm>
            <a:off x="760289" y="1685512"/>
            <a:ext cx="10921428" cy="3820766"/>
          </a:xfrm>
        </p:spPr>
        <p:txBody>
          <a:bodyPr/>
          <a:lstStyle/>
          <a:p>
            <a:r>
              <a:rPr lang="en-US" dirty="0"/>
              <a:t>MRI images examined: review of fourth nerve reveals it is normal</a:t>
            </a:r>
          </a:p>
          <a:p>
            <a:r>
              <a:rPr lang="en-US" dirty="0"/>
              <a:t>Exam to rule out ocular signs of myasthenia gravis negative</a:t>
            </a:r>
          </a:p>
          <a:p>
            <a:pPr lvl="1"/>
            <a:r>
              <a:rPr lang="en-US" dirty="0"/>
              <a:t>No seesaw sign, no lid twitch sign, no fatigue, good orbicularis tone</a:t>
            </a:r>
          </a:p>
          <a:p>
            <a:r>
              <a:rPr lang="en-US" dirty="0"/>
              <a:t>No further external testing required</a:t>
            </a:r>
          </a:p>
        </p:txBody>
      </p:sp>
      <p:pic>
        <p:nvPicPr>
          <p:cNvPr id="6" name="Audio 5">
            <a:hlinkClick r:id="" action="ppaction://media"/>
            <a:extLst>
              <a:ext uri="{FF2B5EF4-FFF2-40B4-BE49-F238E27FC236}">
                <a16:creationId xmlns:a16="http://schemas.microsoft.com/office/drawing/2014/main" id="{12BF009C-CA27-28B9-FF2B-9EB0919BF93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69274614"/>
      </p:ext>
    </p:extLst>
  </p:cSld>
  <p:clrMapOvr>
    <a:masterClrMapping/>
  </p:clrMapOvr>
  <mc:AlternateContent xmlns:mc="http://schemas.openxmlformats.org/markup-compatibility/2006" xmlns:p14="http://schemas.microsoft.com/office/powerpoint/2010/main">
    <mc:Choice Requires="p14">
      <p:transition spd="slow" p14:dur="2000" advTm="13054"/>
    </mc:Choice>
    <mc:Fallback xmlns="">
      <p:transition spd="slow" advTm="130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E138B78-0209-E29E-437C-DCD8B646198B}"/>
              </a:ext>
            </a:extLst>
          </p:cNvPr>
          <p:cNvSpPr>
            <a:spLocks noGrp="1"/>
          </p:cNvSpPr>
          <p:nvPr>
            <p:ph idx="1"/>
          </p:nvPr>
        </p:nvSpPr>
        <p:spPr>
          <a:xfrm>
            <a:off x="1162878" y="2209282"/>
            <a:ext cx="9866243" cy="3820766"/>
          </a:xfrm>
        </p:spPr>
        <p:txBody>
          <a:bodyPr>
            <a:normAutofit/>
          </a:bodyPr>
          <a:lstStyle/>
          <a:p>
            <a:pPr marL="0" indent="0" algn="ctr">
              <a:buNone/>
            </a:pPr>
            <a:r>
              <a:rPr lang="en-US" sz="4400" b="1" dirty="0"/>
              <a:t>But with a nearly </a:t>
            </a:r>
            <a:r>
              <a:rPr lang="en-US" sz="4400" b="1" dirty="0" err="1"/>
              <a:t>comitant</a:t>
            </a:r>
            <a:r>
              <a:rPr lang="en-US" sz="4400" b="1" dirty="0"/>
              <a:t> deviation, why could she not be corrected with prisms?</a:t>
            </a:r>
          </a:p>
        </p:txBody>
      </p:sp>
      <p:pic>
        <p:nvPicPr>
          <p:cNvPr id="4" name="Audio 3">
            <a:hlinkClick r:id="" action="ppaction://media"/>
            <a:extLst>
              <a:ext uri="{FF2B5EF4-FFF2-40B4-BE49-F238E27FC236}">
                <a16:creationId xmlns:a16="http://schemas.microsoft.com/office/drawing/2014/main" id="{E16C3B09-C62F-4800-361E-EE0C9F19C88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00226267"/>
      </p:ext>
    </p:extLst>
  </p:cSld>
  <p:clrMapOvr>
    <a:masterClrMapping/>
  </p:clrMapOvr>
  <mc:AlternateContent xmlns:mc="http://schemas.openxmlformats.org/markup-compatibility/2006" xmlns:p14="http://schemas.microsoft.com/office/powerpoint/2010/main">
    <mc:Choice Requires="p14">
      <p:transition spd="slow" p14:dur="2000" advTm="13117"/>
    </mc:Choice>
    <mc:Fallback xmlns="">
      <p:transition spd="slow" advTm="131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009EF-272C-4165-B97F-A58913FBB9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7133F9-E343-CAD9-56BA-A8BA139F6556}"/>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Diagnosis</a:t>
            </a:r>
          </a:p>
        </p:txBody>
      </p:sp>
      <p:sp>
        <p:nvSpPr>
          <p:cNvPr id="3" name="Content Placeholder 2">
            <a:extLst>
              <a:ext uri="{FF2B5EF4-FFF2-40B4-BE49-F238E27FC236}">
                <a16:creationId xmlns:a16="http://schemas.microsoft.com/office/drawing/2014/main" id="{4D63EAA4-898D-01F3-221E-E6E22ED1C9D8}"/>
              </a:ext>
            </a:extLst>
          </p:cNvPr>
          <p:cNvSpPr>
            <a:spLocks noGrp="1"/>
          </p:cNvSpPr>
          <p:nvPr>
            <p:ph idx="1"/>
          </p:nvPr>
        </p:nvSpPr>
        <p:spPr>
          <a:xfrm>
            <a:off x="838201" y="1685512"/>
            <a:ext cx="10518912" cy="3820766"/>
          </a:xfrm>
        </p:spPr>
        <p:txBody>
          <a:bodyPr>
            <a:normAutofit/>
          </a:bodyPr>
          <a:lstStyle/>
          <a:p>
            <a:r>
              <a:rPr lang="en-US" dirty="0">
                <a:latin typeface="Arial" panose="020B0604020202020204" pitchFamily="34" charset="0"/>
                <a:cs typeface="Arial" panose="020B0604020202020204" pitchFamily="34" charset="0"/>
              </a:rPr>
              <a:t>Recall patient also complained of </a:t>
            </a:r>
            <a:r>
              <a:rPr lang="en-US" b="1" dirty="0">
                <a:latin typeface="Arial" panose="020B0604020202020204" pitchFamily="34" charset="0"/>
                <a:cs typeface="Arial" panose="020B0604020202020204" pitchFamily="34" charset="0"/>
              </a:rPr>
              <a:t>blurry vision OD </a:t>
            </a:r>
            <a:r>
              <a:rPr lang="en-US" dirty="0">
                <a:latin typeface="Arial" panose="020B0604020202020204" pitchFamily="34" charset="0"/>
                <a:cs typeface="Arial" panose="020B0604020202020204" pitchFamily="34" charset="0"/>
              </a:rPr>
              <a:t>with </a:t>
            </a:r>
            <a:r>
              <a:rPr lang="en-US" b="1" dirty="0">
                <a:latin typeface="Arial" panose="020B0604020202020204" pitchFamily="34" charset="0"/>
                <a:cs typeface="Arial" panose="020B0604020202020204" pitchFamily="34" charset="0"/>
              </a:rPr>
              <a:t>“shadow”</a:t>
            </a:r>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This was </a:t>
            </a:r>
            <a:r>
              <a:rPr lang="en-US" b="1" dirty="0">
                <a:latin typeface="Arial" panose="020B0604020202020204" pitchFamily="34" charset="0"/>
                <a:cs typeface="Arial" panose="020B0604020202020204" pitchFamily="34" charset="0"/>
              </a:rPr>
              <a:t>monocular</a:t>
            </a:r>
            <a:r>
              <a:rPr lang="en-US" dirty="0">
                <a:latin typeface="Arial" panose="020B0604020202020204" pitchFamily="34" charset="0"/>
                <a:cs typeface="Arial" panose="020B0604020202020204" pitchFamily="34" charset="0"/>
              </a:rPr>
              <a:t> diplopia!</a:t>
            </a:r>
          </a:p>
          <a:p>
            <a:r>
              <a:rPr lang="en-US" dirty="0">
                <a:latin typeface="Arial" panose="020B0604020202020204" pitchFamily="34" charset="0"/>
                <a:cs typeface="Arial" panose="020B0604020202020204" pitchFamily="34" charset="0"/>
              </a:rPr>
              <a:t>She had both undiagnosed binocular diplopia from the long-standing right fourth nerve palsy and monocular diplopia in the right eye!</a:t>
            </a:r>
          </a:p>
          <a:p>
            <a:r>
              <a:rPr lang="en-US" dirty="0">
                <a:latin typeface="Arial" panose="020B0604020202020204" pitchFamily="34" charset="0"/>
                <a:cs typeface="Arial" panose="020B0604020202020204" pitchFamily="34" charset="0"/>
              </a:rPr>
              <a:t>Prisms could only help the </a:t>
            </a:r>
            <a:r>
              <a:rPr lang="en-US" b="1" dirty="0">
                <a:latin typeface="Arial" panose="020B0604020202020204" pitchFamily="34" charset="0"/>
                <a:cs typeface="Arial" panose="020B0604020202020204" pitchFamily="34" charset="0"/>
              </a:rPr>
              <a:t>binocular</a:t>
            </a:r>
            <a:r>
              <a:rPr lang="en-US" dirty="0">
                <a:latin typeface="Arial" panose="020B0604020202020204" pitchFamily="34" charset="0"/>
                <a:cs typeface="Arial" panose="020B0604020202020204" pitchFamily="34" charset="0"/>
              </a:rPr>
              <a:t> diplopia.</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14" name="Audio 13">
            <a:hlinkClick r:id="" action="ppaction://media"/>
            <a:extLst>
              <a:ext uri="{FF2B5EF4-FFF2-40B4-BE49-F238E27FC236}">
                <a16:creationId xmlns:a16="http://schemas.microsoft.com/office/drawing/2014/main" id="{B6CADB4A-0885-D946-AD3B-494CDE3E76B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0" t="-245890" r="-245890" b="-24589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89172233"/>
      </p:ext>
    </p:extLst>
  </p:cSld>
  <p:clrMapOvr>
    <a:masterClrMapping/>
  </p:clrMapOvr>
  <mc:AlternateContent xmlns:mc="http://schemas.openxmlformats.org/markup-compatibility/2006" xmlns:p14="http://schemas.microsoft.com/office/powerpoint/2010/main">
    <mc:Choice Requires="p14">
      <p:transition spd="slow" p14:dur="2000" advTm="12199"/>
    </mc:Choice>
    <mc:Fallback xmlns="">
      <p:transition spd="slow" advTm="121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7A3D5-9DDB-AEAB-BEE2-1FB9BA6F56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60519A-9B41-1EA8-66F6-5FBA8D7EBA59}"/>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DDx of monocular diplopia</a:t>
            </a:r>
          </a:p>
        </p:txBody>
      </p:sp>
      <p:sp>
        <p:nvSpPr>
          <p:cNvPr id="3" name="Content Placeholder 2">
            <a:extLst>
              <a:ext uri="{FF2B5EF4-FFF2-40B4-BE49-F238E27FC236}">
                <a16:creationId xmlns:a16="http://schemas.microsoft.com/office/drawing/2014/main" id="{CE431379-B8B5-481D-7968-B7904A5A4B91}"/>
              </a:ext>
            </a:extLst>
          </p:cNvPr>
          <p:cNvSpPr>
            <a:spLocks noGrp="1"/>
          </p:cNvSpPr>
          <p:nvPr>
            <p:ph sz="half" idx="2"/>
          </p:nvPr>
        </p:nvSpPr>
        <p:spPr>
          <a:xfrm>
            <a:off x="938213" y="1454383"/>
            <a:ext cx="5157787" cy="4498975"/>
          </a:xfrm>
        </p:spPr>
        <p:txBody>
          <a:bodyPr>
            <a:normAutofit/>
          </a:bodyPr>
          <a:lstStyle/>
          <a:p>
            <a:r>
              <a:rPr lang="en-US" dirty="0"/>
              <a:t>Corneal</a:t>
            </a:r>
          </a:p>
          <a:p>
            <a:pPr lvl="1"/>
            <a:r>
              <a:rPr lang="en-US" dirty="0"/>
              <a:t>Corneal ectasia (keratoconus, </a:t>
            </a:r>
            <a:r>
              <a:rPr lang="en-US" dirty="0" err="1"/>
              <a:t>keratoglobus</a:t>
            </a:r>
            <a:r>
              <a:rPr lang="en-US" dirty="0"/>
              <a:t>)</a:t>
            </a:r>
          </a:p>
          <a:p>
            <a:pPr lvl="1"/>
            <a:r>
              <a:rPr lang="en-US" dirty="0"/>
              <a:t>Refractive error </a:t>
            </a:r>
          </a:p>
          <a:p>
            <a:pPr lvl="1"/>
            <a:r>
              <a:rPr lang="en-US" dirty="0"/>
              <a:t>Dry eye disease</a:t>
            </a:r>
          </a:p>
          <a:p>
            <a:pPr lvl="1"/>
            <a:r>
              <a:rPr lang="en-US" dirty="0"/>
              <a:t>Pterygium</a:t>
            </a:r>
          </a:p>
          <a:p>
            <a:r>
              <a:rPr lang="en-US" dirty="0"/>
              <a:t>Lenticular</a:t>
            </a:r>
          </a:p>
          <a:p>
            <a:pPr lvl="1"/>
            <a:r>
              <a:rPr lang="en-US" dirty="0"/>
              <a:t>Cataract</a:t>
            </a:r>
          </a:p>
          <a:p>
            <a:pPr lvl="1"/>
            <a:r>
              <a:rPr lang="en-US" dirty="0"/>
              <a:t>Lens subluxation</a:t>
            </a:r>
          </a:p>
          <a:p>
            <a:pPr lvl="1"/>
            <a:r>
              <a:rPr lang="en-US" dirty="0"/>
              <a:t>IOL malposition</a:t>
            </a:r>
          </a:p>
          <a:p>
            <a:pPr lvl="1"/>
            <a:r>
              <a:rPr lang="en-US" dirty="0"/>
              <a:t>Posterior capsular opacification</a:t>
            </a:r>
          </a:p>
          <a:p>
            <a:endParaRPr lang="en-US" dirty="0"/>
          </a:p>
          <a:p>
            <a:endParaRPr lang="en-US" dirty="0"/>
          </a:p>
        </p:txBody>
      </p:sp>
      <p:sp>
        <p:nvSpPr>
          <p:cNvPr id="6" name="Content Placeholder 5">
            <a:extLst>
              <a:ext uri="{FF2B5EF4-FFF2-40B4-BE49-F238E27FC236}">
                <a16:creationId xmlns:a16="http://schemas.microsoft.com/office/drawing/2014/main" id="{A15EC60C-DDCD-B7B6-B8AE-D319889FE6E3}"/>
              </a:ext>
            </a:extLst>
          </p:cNvPr>
          <p:cNvSpPr>
            <a:spLocks noGrp="1"/>
          </p:cNvSpPr>
          <p:nvPr>
            <p:ph sz="quarter" idx="4"/>
          </p:nvPr>
        </p:nvSpPr>
        <p:spPr>
          <a:xfrm>
            <a:off x="6210300" y="1572536"/>
            <a:ext cx="5183188" cy="4498975"/>
          </a:xfrm>
        </p:spPr>
        <p:txBody>
          <a:bodyPr>
            <a:normAutofit/>
          </a:bodyPr>
          <a:lstStyle/>
          <a:p>
            <a:r>
              <a:rPr lang="en-US" dirty="0"/>
              <a:t>Posterior segment	</a:t>
            </a:r>
          </a:p>
          <a:p>
            <a:pPr lvl="1"/>
            <a:r>
              <a:rPr lang="en-US" dirty="0"/>
              <a:t>Epiretinal membrane</a:t>
            </a:r>
          </a:p>
          <a:p>
            <a:pPr lvl="1"/>
            <a:r>
              <a:rPr lang="en-US" dirty="0"/>
              <a:t>Macular edema</a:t>
            </a:r>
          </a:p>
          <a:p>
            <a:pPr lvl="1"/>
            <a:r>
              <a:rPr lang="en-US" dirty="0"/>
              <a:t>Macular hole</a:t>
            </a:r>
          </a:p>
          <a:p>
            <a:r>
              <a:rPr lang="en-US" dirty="0"/>
              <a:t>Other</a:t>
            </a:r>
          </a:p>
          <a:p>
            <a:pPr lvl="1"/>
            <a:r>
              <a:rPr lang="en-US" dirty="0" err="1"/>
              <a:t>Corectopia</a:t>
            </a:r>
            <a:endParaRPr lang="en-US" dirty="0"/>
          </a:p>
          <a:p>
            <a:pPr lvl="1"/>
            <a:r>
              <a:rPr lang="en-US" dirty="0"/>
              <a:t>Ocular migraine </a:t>
            </a:r>
          </a:p>
          <a:p>
            <a:pPr lvl="1"/>
            <a:r>
              <a:rPr lang="en-US" dirty="0"/>
              <a:t>Palinopsia mimicking monocular diplopia</a:t>
            </a:r>
          </a:p>
        </p:txBody>
      </p:sp>
      <p:pic>
        <p:nvPicPr>
          <p:cNvPr id="15" name="Audio 14">
            <a:hlinkClick r:id="" action="ppaction://media"/>
            <a:extLst>
              <a:ext uri="{FF2B5EF4-FFF2-40B4-BE49-F238E27FC236}">
                <a16:creationId xmlns:a16="http://schemas.microsoft.com/office/drawing/2014/main" id="{0C01A057-BA3D-4D44-1716-6FE5E244759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0" t="-245890" r="-245890" b="-24589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80299466"/>
      </p:ext>
    </p:extLst>
  </p:cSld>
  <p:clrMapOvr>
    <a:masterClrMapping/>
  </p:clrMapOvr>
  <mc:AlternateContent xmlns:mc="http://schemas.openxmlformats.org/markup-compatibility/2006" xmlns:p14="http://schemas.microsoft.com/office/powerpoint/2010/main">
    <mc:Choice Requires="p14">
      <p:transition spd="slow" p14:dur="2000" advTm="12861"/>
    </mc:Choice>
    <mc:Fallback xmlns="">
      <p:transition spd="slow" advTm="12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529D5-8253-478C-A110-D66ABCCB13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38DDCC-542C-D4FE-17B8-AE10E978DFDB}"/>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Exam</a:t>
            </a:r>
          </a:p>
        </p:txBody>
      </p:sp>
      <p:sp>
        <p:nvSpPr>
          <p:cNvPr id="3" name="Content Placeholder 2">
            <a:extLst>
              <a:ext uri="{FF2B5EF4-FFF2-40B4-BE49-F238E27FC236}">
                <a16:creationId xmlns:a16="http://schemas.microsoft.com/office/drawing/2014/main" id="{0C119C54-63B9-23B6-8CAA-EF46842E4E24}"/>
              </a:ext>
            </a:extLst>
          </p:cNvPr>
          <p:cNvSpPr>
            <a:spLocks noGrp="1"/>
          </p:cNvSpPr>
          <p:nvPr>
            <p:ph sz="half" idx="2"/>
          </p:nvPr>
        </p:nvSpPr>
        <p:spPr>
          <a:xfrm>
            <a:off x="839788" y="1755321"/>
            <a:ext cx="11125233" cy="4434342"/>
          </a:xfrm>
        </p:spPr>
        <p:txBody>
          <a:bodyPr>
            <a:normAutofit/>
          </a:bodyPr>
          <a:lstStyle/>
          <a:p>
            <a:pPr marL="0" indent="0">
              <a:buNone/>
            </a:pPr>
            <a:r>
              <a:rPr lang="en-US" dirty="0">
                <a:latin typeface="Arial" panose="020B0604020202020204" pitchFamily="34" charset="0"/>
                <a:cs typeface="Arial" panose="020B0604020202020204" pitchFamily="34" charset="0"/>
              </a:rPr>
              <a:t>What test did we not perform that might clarify the trouble correcting her diplopia with prisms?</a:t>
            </a:r>
          </a:p>
          <a:p>
            <a:pPr marL="0" indent="0">
              <a:buNone/>
            </a:pPr>
            <a:endParaRPr lang="en-US" b="1"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Retinoscopy</a:t>
            </a:r>
            <a:r>
              <a:rPr lang="en-US" dirty="0">
                <a:latin typeface="Arial" panose="020B0604020202020204" pitchFamily="34" charset="0"/>
                <a:cs typeface="Arial" panose="020B0604020202020204" pitchFamily="34" charset="0"/>
              </a:rPr>
              <a:t>, which demonstrated…</a:t>
            </a:r>
            <a:endParaRPr lang="en-US" sz="5400" dirty="0">
              <a:latin typeface="Arial" panose="020B0604020202020204" pitchFamily="34" charset="0"/>
              <a:cs typeface="Arial" panose="020B0604020202020204" pitchFamily="34" charset="0"/>
            </a:endParaRPr>
          </a:p>
          <a:p>
            <a:pPr marL="0" indent="0">
              <a:buNone/>
            </a:pPr>
            <a:r>
              <a:rPr lang="en-US" sz="5400" b="1" dirty="0">
                <a:solidFill>
                  <a:srgbClr val="C00000"/>
                </a:solidFill>
                <a:latin typeface="Arial" panose="020B0604020202020204" pitchFamily="34" charset="0"/>
                <a:cs typeface="Arial" panose="020B0604020202020204" pitchFamily="34" charset="0"/>
              </a:rPr>
              <a:t>Scissoring reflex OD!</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10" name="Audio 9">
            <a:hlinkClick r:id="" action="ppaction://media"/>
            <a:extLst>
              <a:ext uri="{FF2B5EF4-FFF2-40B4-BE49-F238E27FC236}">
                <a16:creationId xmlns:a16="http://schemas.microsoft.com/office/drawing/2014/main" id="{1BDB0DD4-1942-F455-3EAB-4B1A7A270343}"/>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45890" t="-245890" r="-245890" b="-24589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185178054"/>
      </p:ext>
    </p:extLst>
  </p:cSld>
  <p:clrMapOvr>
    <a:masterClrMapping/>
  </p:clrMapOvr>
  <mc:AlternateContent xmlns:mc="http://schemas.openxmlformats.org/markup-compatibility/2006" xmlns:p14="http://schemas.microsoft.com/office/powerpoint/2010/main">
    <mc:Choice Requires="p14">
      <p:transition spd="slow" p14:dur="2000" advTm="12962"/>
    </mc:Choice>
    <mc:Fallback xmlns="">
      <p:transition spd="slow" advTm="129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590E1-D7CF-4F8A-A3A9-E40EA1CA36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78CA35-A7E5-095D-FF40-191FF0EDAAA4}"/>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Corneal topography</a:t>
            </a:r>
          </a:p>
        </p:txBody>
      </p:sp>
      <p:pic>
        <p:nvPicPr>
          <p:cNvPr id="4" name="Picture 3">
            <a:extLst>
              <a:ext uri="{FF2B5EF4-FFF2-40B4-BE49-F238E27FC236}">
                <a16:creationId xmlns:a16="http://schemas.microsoft.com/office/drawing/2014/main" id="{2745FB89-A720-4A68-B32E-8E2E66545FB3}"/>
              </a:ext>
            </a:extLst>
          </p:cNvPr>
          <p:cNvPicPr>
            <a:picLocks noChangeAspect="1"/>
          </p:cNvPicPr>
          <p:nvPr/>
        </p:nvPicPr>
        <p:blipFill>
          <a:blip r:embed="rId5"/>
          <a:srcRect l="29845" t="29752" r="21675" b="23496"/>
          <a:stretch>
            <a:fillRect/>
          </a:stretch>
        </p:blipFill>
        <p:spPr>
          <a:xfrm>
            <a:off x="1158371" y="1488747"/>
            <a:ext cx="9875257" cy="5118756"/>
          </a:xfrm>
          <a:prstGeom prst="rect">
            <a:avLst/>
          </a:prstGeom>
        </p:spPr>
      </p:pic>
      <p:pic>
        <p:nvPicPr>
          <p:cNvPr id="6" name="Audio 5">
            <a:hlinkClick r:id="" action="ppaction://media"/>
            <a:extLst>
              <a:ext uri="{FF2B5EF4-FFF2-40B4-BE49-F238E27FC236}">
                <a16:creationId xmlns:a16="http://schemas.microsoft.com/office/drawing/2014/main" id="{DDB91109-4F85-DD67-EEE5-7D73A1505C7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17610075"/>
      </p:ext>
    </p:extLst>
  </p:cSld>
  <p:clrMapOvr>
    <a:masterClrMapping/>
  </p:clrMapOvr>
  <mc:AlternateContent xmlns:mc="http://schemas.openxmlformats.org/markup-compatibility/2006" xmlns:p14="http://schemas.microsoft.com/office/powerpoint/2010/main">
    <mc:Choice Requires="p14">
      <p:transition spd="slow" p14:dur="2000" advTm="7767"/>
    </mc:Choice>
    <mc:Fallback xmlns="">
      <p:transition spd="slow" advTm="7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906A9-D071-FC3C-38A2-F3288F3EA9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A6D55-15AE-2253-1396-001201C9EFB5}"/>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Key findings and clinical course</a:t>
            </a:r>
          </a:p>
        </p:txBody>
      </p:sp>
      <p:sp>
        <p:nvSpPr>
          <p:cNvPr id="3" name="Content Placeholder 2">
            <a:extLst>
              <a:ext uri="{FF2B5EF4-FFF2-40B4-BE49-F238E27FC236}">
                <a16:creationId xmlns:a16="http://schemas.microsoft.com/office/drawing/2014/main" id="{88722F0C-AC31-E30D-A2A1-687FBCF13262}"/>
              </a:ext>
            </a:extLst>
          </p:cNvPr>
          <p:cNvSpPr>
            <a:spLocks noGrp="1"/>
          </p:cNvSpPr>
          <p:nvPr>
            <p:ph idx="1"/>
          </p:nvPr>
        </p:nvSpPr>
        <p:spPr>
          <a:xfrm>
            <a:off x="838201" y="1685512"/>
            <a:ext cx="10518912" cy="3820766"/>
          </a:xfrm>
        </p:spPr>
        <p:txBody>
          <a:bodyPr>
            <a:normAutofit/>
          </a:bodyPr>
          <a:lstStyle/>
          <a:p>
            <a:r>
              <a:rPr lang="en-US" dirty="0"/>
              <a:t>78F with </a:t>
            </a:r>
            <a:r>
              <a:rPr lang="en-US" b="1" dirty="0"/>
              <a:t>monocular diplopia </a:t>
            </a:r>
            <a:r>
              <a:rPr lang="en-US" b="1" i="1" dirty="0"/>
              <a:t>and</a:t>
            </a:r>
            <a:r>
              <a:rPr lang="en-US" b="1" dirty="0"/>
              <a:t> binocular diplopia</a:t>
            </a:r>
            <a:endParaRPr lang="en-US" dirty="0"/>
          </a:p>
          <a:p>
            <a:pPr lvl="1"/>
            <a:r>
              <a:rPr lang="en-US" b="1" dirty="0"/>
              <a:t>Binocular</a:t>
            </a:r>
            <a:r>
              <a:rPr lang="en-US" dirty="0"/>
              <a:t> </a:t>
            </a:r>
            <a:r>
              <a:rPr lang="en-US" b="1" dirty="0"/>
              <a:t>diplopia</a:t>
            </a:r>
            <a:r>
              <a:rPr lang="en-US" dirty="0"/>
              <a:t> 2/2 previously undiagnosed </a:t>
            </a:r>
            <a:r>
              <a:rPr lang="en-US" b="1" dirty="0"/>
              <a:t>congenital right superior oblique palsy </a:t>
            </a:r>
            <a:r>
              <a:rPr lang="en-US" dirty="0"/>
              <a:t> </a:t>
            </a:r>
          </a:p>
          <a:p>
            <a:pPr lvl="1"/>
            <a:r>
              <a:rPr lang="en-US" b="1" dirty="0"/>
              <a:t>Monocular diplopia </a:t>
            </a:r>
            <a:r>
              <a:rPr lang="en-US" dirty="0"/>
              <a:t>2/2 undiagnosed </a:t>
            </a:r>
            <a:r>
              <a:rPr lang="en-US" b="1" dirty="0"/>
              <a:t>keratoconus</a:t>
            </a:r>
          </a:p>
          <a:p>
            <a:pPr lvl="1"/>
            <a:endParaRPr lang="en-US" b="1" dirty="0"/>
          </a:p>
          <a:p>
            <a:pPr marL="0" indent="0">
              <a:buNone/>
            </a:pPr>
            <a:r>
              <a:rPr lang="en-US" dirty="0"/>
              <a:t>Patient referred to corneal specialist for keratoconus management.</a:t>
            </a:r>
          </a:p>
          <a:p>
            <a:pPr marL="0" indent="0">
              <a:buNone/>
            </a:pPr>
            <a:endParaRPr lang="en-US" dirty="0"/>
          </a:p>
        </p:txBody>
      </p:sp>
      <p:pic>
        <p:nvPicPr>
          <p:cNvPr id="14" name="Audio 13">
            <a:hlinkClick r:id="" action="ppaction://media"/>
            <a:extLst>
              <a:ext uri="{FF2B5EF4-FFF2-40B4-BE49-F238E27FC236}">
                <a16:creationId xmlns:a16="http://schemas.microsoft.com/office/drawing/2014/main" id="{725B11CE-32F3-947B-B32E-1A3B878F6423}"/>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45890" t="-245890" r="-245890" b="-24589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585656608"/>
      </p:ext>
    </p:extLst>
  </p:cSld>
  <p:clrMapOvr>
    <a:masterClrMapping/>
  </p:clrMapOvr>
  <mc:AlternateContent xmlns:mc="http://schemas.openxmlformats.org/markup-compatibility/2006" xmlns:p14="http://schemas.microsoft.com/office/powerpoint/2010/main">
    <mc:Choice Requires="p14">
      <p:transition spd="slow" p14:dur="2000" advTm="17962"/>
    </mc:Choice>
    <mc:Fallback xmlns="">
      <p:transition spd="slow" advTm="179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095EF7-CAF8-3FFF-39F4-4526B0A8F464}"/>
              </a:ext>
            </a:extLst>
          </p:cNvPr>
          <p:cNvSpPr>
            <a:spLocks noGrp="1"/>
          </p:cNvSpPr>
          <p:nvPr>
            <p:ph type="title"/>
          </p:nvPr>
        </p:nvSpPr>
        <p:spPr/>
        <p:txBody>
          <a:bodyPr/>
          <a:lstStyle/>
          <a:p>
            <a:r>
              <a:rPr lang="en-US" dirty="0"/>
              <a:t>What could you do for this woman with keratoconus and binocular diplopia?	</a:t>
            </a:r>
          </a:p>
        </p:txBody>
      </p:sp>
      <p:sp>
        <p:nvSpPr>
          <p:cNvPr id="2" name="Content Placeholder 2">
            <a:extLst>
              <a:ext uri="{FF2B5EF4-FFF2-40B4-BE49-F238E27FC236}">
                <a16:creationId xmlns:a16="http://schemas.microsoft.com/office/drawing/2014/main" id="{572DE692-9006-C779-3539-7846B6D9A56D}"/>
              </a:ext>
            </a:extLst>
          </p:cNvPr>
          <p:cNvSpPr txBox="1">
            <a:spLocks/>
          </p:cNvSpPr>
          <p:nvPr/>
        </p:nvSpPr>
        <p:spPr>
          <a:xfrm>
            <a:off x="839788" y="1755321"/>
            <a:ext cx="11125233" cy="4434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You could fit her with rigid contacts (corneal RGP lenses or scleral lenses) to correct the monocular diplopia caused by keratoconus and then give her prism glasses on top of them.</a:t>
            </a:r>
          </a:p>
          <a:p>
            <a:r>
              <a:rPr lang="en-US" dirty="0"/>
              <a:t>But then she needs both contacts and glasses.</a:t>
            </a:r>
          </a:p>
          <a:p>
            <a:r>
              <a:rPr lang="en-US" dirty="0"/>
              <a:t>What else might you do?</a:t>
            </a:r>
          </a:p>
        </p:txBody>
      </p:sp>
      <p:pic>
        <p:nvPicPr>
          <p:cNvPr id="6" name="Audio 5">
            <a:hlinkClick r:id="" action="ppaction://media"/>
            <a:extLst>
              <a:ext uri="{FF2B5EF4-FFF2-40B4-BE49-F238E27FC236}">
                <a16:creationId xmlns:a16="http://schemas.microsoft.com/office/drawing/2014/main" id="{C477F4D3-1138-4F4F-C460-2A80247B947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61827295"/>
      </p:ext>
    </p:extLst>
  </p:cSld>
  <p:clrMapOvr>
    <a:masterClrMapping/>
  </p:clrMapOvr>
  <mc:AlternateContent xmlns:mc="http://schemas.openxmlformats.org/markup-compatibility/2006" xmlns:p14="http://schemas.microsoft.com/office/powerpoint/2010/main">
    <mc:Choice Requires="p14">
      <p:transition spd="slow" p14:dur="2000" advTm="11092"/>
    </mc:Choice>
    <mc:Fallback xmlns="">
      <p:transition spd="slow" advTm="11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04533-52E1-0782-ADB8-C41FCB1876D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D9A84F9-EAA9-A9A2-A9BF-E70F83F06FA5}"/>
              </a:ext>
            </a:extLst>
          </p:cNvPr>
          <p:cNvSpPr>
            <a:spLocks noGrp="1"/>
          </p:cNvSpPr>
          <p:nvPr>
            <p:ph type="title"/>
          </p:nvPr>
        </p:nvSpPr>
        <p:spPr/>
        <p:txBody>
          <a:bodyPr/>
          <a:lstStyle/>
          <a:p>
            <a:r>
              <a:rPr lang="en-US" dirty="0"/>
              <a:t>Prism contact lenses!</a:t>
            </a:r>
          </a:p>
        </p:txBody>
      </p:sp>
      <p:sp>
        <p:nvSpPr>
          <p:cNvPr id="2" name="Content Placeholder 2">
            <a:extLst>
              <a:ext uri="{FF2B5EF4-FFF2-40B4-BE49-F238E27FC236}">
                <a16:creationId xmlns:a16="http://schemas.microsoft.com/office/drawing/2014/main" id="{24C36E11-12D3-D19D-09D4-F14A96F33F9A}"/>
              </a:ext>
            </a:extLst>
          </p:cNvPr>
          <p:cNvSpPr txBox="1">
            <a:spLocks/>
          </p:cNvSpPr>
          <p:nvPr/>
        </p:nvSpPr>
        <p:spPr>
          <a:xfrm>
            <a:off x="839788" y="1755321"/>
            <a:ext cx="11125233" cy="443434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Arial" panose="020B0604020202020204" pitchFamily="34" charset="0"/>
                <a:cs typeface="Arial" panose="020B0604020202020204" pitchFamily="34" charset="0"/>
              </a:rPr>
              <a:t>Prism incorporated right into the contact lens!</a:t>
            </a:r>
          </a:p>
          <a:p>
            <a:pPr lvl="1"/>
            <a:r>
              <a:rPr lang="en-US" dirty="0">
                <a:latin typeface="Arial" panose="020B0604020202020204" pitchFamily="34" charset="0"/>
                <a:cs typeface="Arial" panose="020B0604020202020204" pitchFamily="34" charset="0"/>
              </a:rPr>
              <a:t>But how? </a:t>
            </a:r>
          </a:p>
          <a:p>
            <a:r>
              <a:rPr lang="en-US" sz="2400" b="1" dirty="0">
                <a:latin typeface="Arial" panose="020B0604020202020204" pitchFamily="34" charset="0"/>
                <a:cs typeface="Arial" panose="020B0604020202020204" pitchFamily="34" charset="0"/>
              </a:rPr>
              <a:t>Prism Incorporated Ocular Impression Based Scleral Lens (</a:t>
            </a:r>
            <a:r>
              <a:rPr lang="en-US" sz="2400" b="1" dirty="0" err="1">
                <a:latin typeface="Arial" panose="020B0604020202020204" pitchFamily="34" charset="0"/>
                <a:cs typeface="Arial" panose="020B0604020202020204" pitchFamily="34" charset="0"/>
              </a:rPr>
              <a:t>pibSL</a:t>
            </a:r>
            <a:r>
              <a:rPr lang="en-US" sz="2400" b="1" dirty="0">
                <a:latin typeface="Arial" panose="020B0604020202020204" pitchFamily="34" charset="0"/>
                <a:cs typeface="Arial" panose="020B0604020202020204" pitchFamily="34" charset="0"/>
              </a:rPr>
              <a:t>) </a:t>
            </a:r>
          </a:p>
          <a:p>
            <a:pPr lvl="1"/>
            <a:r>
              <a:rPr lang="en-US" dirty="0">
                <a:latin typeface="Arial" panose="020B0604020202020204" pitchFamily="34" charset="0"/>
                <a:cs typeface="Arial" panose="020B0604020202020204" pitchFamily="34" charset="0"/>
              </a:rPr>
              <a:t>Scleral lens = large diameter rigid contact lens, rests on sclera, vaults over cornea, space between posterior lens and corneal surface contains saline, commonly used to correct vision in patients with irregular corneas and treat severe ocular surface disease</a:t>
            </a:r>
          </a:p>
          <a:p>
            <a:pPr lvl="1"/>
            <a:r>
              <a:rPr lang="en-US" dirty="0">
                <a:latin typeface="Arial" panose="020B0604020202020204" pitchFamily="34" charset="0"/>
                <a:cs typeface="Arial" panose="020B0604020202020204" pitchFamily="34" charset="0"/>
              </a:rPr>
              <a:t>Ocular impression performed, impression is 3D scanned, 3D modeled, and lenses are designed to mirror 3D surface </a:t>
            </a:r>
          </a:p>
          <a:p>
            <a:pPr lvl="1"/>
            <a:r>
              <a:rPr lang="en-US" dirty="0">
                <a:latin typeface="Arial" panose="020B0604020202020204" pitchFamily="34" charset="0"/>
                <a:cs typeface="Arial" panose="020B0604020202020204" pitchFamily="34" charset="0"/>
              </a:rPr>
              <a:t>Lenses approximately match the ocular surface shape providing stability = critical for maintaining prism orientation  </a:t>
            </a:r>
          </a:p>
          <a:p>
            <a:pPr lvl="1"/>
            <a:r>
              <a:rPr lang="en-US" dirty="0">
                <a:latin typeface="Arial" panose="020B0604020202020204" pitchFamily="34" charset="0"/>
                <a:cs typeface="Arial" panose="020B0604020202020204" pitchFamily="34" charset="0"/>
              </a:rPr>
              <a:t>Designed with 6 prism diopters (PD) of vertical prism and 2 PD of base out prism with prism split evenly between 2 eyes</a:t>
            </a:r>
          </a:p>
        </p:txBody>
      </p:sp>
      <p:pic>
        <p:nvPicPr>
          <p:cNvPr id="22" name="Audio 21">
            <a:hlinkClick r:id="" action="ppaction://media"/>
            <a:extLst>
              <a:ext uri="{FF2B5EF4-FFF2-40B4-BE49-F238E27FC236}">
                <a16:creationId xmlns:a16="http://schemas.microsoft.com/office/drawing/2014/main" id="{B81C6D52-A23D-6929-77A0-169DCDA58207}"/>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45890" t="-245890" r="-245890" b="-24589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490174237"/>
      </p:ext>
    </p:extLst>
  </p:cSld>
  <p:clrMapOvr>
    <a:masterClrMapping/>
  </p:clrMapOvr>
  <mc:AlternateContent xmlns:mc="http://schemas.openxmlformats.org/markup-compatibility/2006" xmlns:p14="http://schemas.microsoft.com/office/powerpoint/2010/main">
    <mc:Choice Requires="p14">
      <p:transition spd="slow" p14:dur="2000" advTm="15068"/>
    </mc:Choice>
    <mc:Fallback xmlns="">
      <p:transition spd="slow" advTm="150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2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57F4A-4C5D-8EC8-2CB2-7BF43249D54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4FC0703-B058-D01C-5543-32092CFD3A1E}"/>
              </a:ext>
            </a:extLst>
          </p:cNvPr>
          <p:cNvSpPr>
            <a:spLocks noGrp="1"/>
          </p:cNvSpPr>
          <p:nvPr>
            <p:ph type="title"/>
          </p:nvPr>
        </p:nvSpPr>
        <p:spPr/>
        <p:txBody>
          <a:bodyPr/>
          <a:lstStyle/>
          <a:p>
            <a:r>
              <a:rPr lang="en-US" dirty="0"/>
              <a:t>Prism contact lenses!</a:t>
            </a:r>
          </a:p>
        </p:txBody>
      </p:sp>
      <p:pic>
        <p:nvPicPr>
          <p:cNvPr id="7" name="Picture 6">
            <a:extLst>
              <a:ext uri="{FF2B5EF4-FFF2-40B4-BE49-F238E27FC236}">
                <a16:creationId xmlns:a16="http://schemas.microsoft.com/office/drawing/2014/main" id="{49E7B270-E32C-1920-E669-112E858B8156}"/>
              </a:ext>
            </a:extLst>
          </p:cNvPr>
          <p:cNvPicPr>
            <a:picLocks noChangeAspect="1"/>
          </p:cNvPicPr>
          <p:nvPr/>
        </p:nvPicPr>
        <p:blipFill>
          <a:blip r:embed="rId5"/>
          <a:srcRect l="29687" t="24564" r="21406" b="18605"/>
          <a:stretch>
            <a:fillRect/>
          </a:stretch>
        </p:blipFill>
        <p:spPr>
          <a:xfrm>
            <a:off x="1771649" y="1343025"/>
            <a:ext cx="8648701" cy="5401986"/>
          </a:xfrm>
          <a:prstGeom prst="rect">
            <a:avLst/>
          </a:prstGeom>
        </p:spPr>
      </p:pic>
      <p:pic>
        <p:nvPicPr>
          <p:cNvPr id="4" name="Audio 3">
            <a:hlinkClick r:id="" action="ppaction://media"/>
            <a:extLst>
              <a:ext uri="{FF2B5EF4-FFF2-40B4-BE49-F238E27FC236}">
                <a16:creationId xmlns:a16="http://schemas.microsoft.com/office/drawing/2014/main" id="{EFDD22DF-ED69-B8E5-6612-0F2CFD1985B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40279041"/>
      </p:ext>
    </p:extLst>
  </p:cSld>
  <p:clrMapOvr>
    <a:masterClrMapping/>
  </p:clrMapOvr>
  <mc:AlternateContent xmlns:mc="http://schemas.openxmlformats.org/markup-compatibility/2006" xmlns:p14="http://schemas.microsoft.com/office/powerpoint/2010/main">
    <mc:Choice Requires="p14">
      <p:transition spd="slow" p14:dur="2000" advTm="9362"/>
    </mc:Choice>
    <mc:Fallback xmlns="">
      <p:transition spd="slow" advTm="93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213DB-AE5E-F14E-8F70-5CEC044096B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0DCD067-D582-A738-8F7E-3895C7B85ADE}"/>
              </a:ext>
            </a:extLst>
          </p:cNvPr>
          <p:cNvSpPr>
            <a:spLocks noGrp="1"/>
          </p:cNvSpPr>
          <p:nvPr>
            <p:ph type="title"/>
          </p:nvPr>
        </p:nvSpPr>
        <p:spPr/>
        <p:txBody>
          <a:bodyPr/>
          <a:lstStyle/>
          <a:p>
            <a:r>
              <a:rPr lang="en-US" dirty="0"/>
              <a:t>Result?</a:t>
            </a:r>
          </a:p>
        </p:txBody>
      </p:sp>
      <p:sp>
        <p:nvSpPr>
          <p:cNvPr id="2" name="Content Placeholder 2">
            <a:extLst>
              <a:ext uri="{FF2B5EF4-FFF2-40B4-BE49-F238E27FC236}">
                <a16:creationId xmlns:a16="http://schemas.microsoft.com/office/drawing/2014/main" id="{EF8C255D-7CA3-888E-B458-3A5F42DEC3AE}"/>
              </a:ext>
            </a:extLst>
          </p:cNvPr>
          <p:cNvSpPr txBox="1">
            <a:spLocks/>
          </p:cNvSpPr>
          <p:nvPr/>
        </p:nvSpPr>
        <p:spPr>
          <a:xfrm>
            <a:off x="839788" y="1755321"/>
            <a:ext cx="11125233" cy="4434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latin typeface="Arial" panose="020B0604020202020204" pitchFamily="34" charset="0"/>
                <a:cs typeface="Arial" panose="020B0604020202020204" pitchFamily="34" charset="0"/>
              </a:rPr>
              <a:t>Binocular diplopia resolved </a:t>
            </a:r>
          </a:p>
          <a:p>
            <a:pPr marL="0" indent="0">
              <a:buNone/>
            </a:pPr>
            <a:endParaRPr lang="en-US" sz="2600" dirty="0">
              <a:latin typeface="Arial" panose="020B0604020202020204" pitchFamily="34" charset="0"/>
              <a:cs typeface="Arial" panose="020B0604020202020204" pitchFamily="34" charset="0"/>
            </a:endParaRPr>
          </a:p>
          <a:p>
            <a:pPr marL="0" indent="0">
              <a:buNone/>
            </a:pPr>
            <a:r>
              <a:rPr lang="en-US" sz="2600" dirty="0">
                <a:latin typeface="Arial" panose="020B0604020202020204" pitchFamily="34" charset="0"/>
                <a:cs typeface="Arial" panose="020B0604020202020204" pitchFamily="34" charset="0"/>
              </a:rPr>
              <a:t>But… patient still unhappy as only corrected to 20/25- OD, with complaints of persistent </a:t>
            </a:r>
            <a:r>
              <a:rPr lang="en-US" sz="2600">
                <a:latin typeface="Arial" panose="020B0604020202020204" pitchFamily="34" charset="0"/>
                <a:cs typeface="Arial" panose="020B0604020202020204" pitchFamily="34" charset="0"/>
              </a:rPr>
              <a:t>monocular diplopia</a:t>
            </a:r>
            <a:endParaRPr lang="en-US" sz="2600" dirty="0">
              <a:latin typeface="Arial" panose="020B0604020202020204" pitchFamily="34" charset="0"/>
              <a:cs typeface="Arial" panose="020B0604020202020204" pitchFamily="34" charset="0"/>
            </a:endParaRPr>
          </a:p>
          <a:p>
            <a:pPr marL="0" indent="0">
              <a:buNone/>
            </a:pPr>
            <a:endParaRPr lang="en-US" sz="2600" dirty="0">
              <a:latin typeface="Arial" panose="020B0604020202020204" pitchFamily="34" charset="0"/>
              <a:cs typeface="Arial" panose="020B0604020202020204" pitchFamily="34" charset="0"/>
            </a:endParaRPr>
          </a:p>
          <a:p>
            <a:pPr marL="0" indent="0">
              <a:buNone/>
            </a:pPr>
            <a:r>
              <a:rPr lang="en-US" sz="3200" b="1" dirty="0">
                <a:latin typeface="Arial" panose="020B0604020202020204" pitchFamily="34" charset="0"/>
                <a:cs typeface="Arial" panose="020B0604020202020204" pitchFamily="34" charset="0"/>
              </a:rPr>
              <a:t>What to do?</a:t>
            </a:r>
          </a:p>
          <a:p>
            <a:endParaRPr lang="en-US" sz="2600" dirty="0">
              <a:latin typeface="Arial" panose="020B0604020202020204" pitchFamily="34" charset="0"/>
              <a:cs typeface="Arial" panose="020B0604020202020204" pitchFamily="34" charset="0"/>
            </a:endParaRPr>
          </a:p>
        </p:txBody>
      </p:sp>
      <p:pic>
        <p:nvPicPr>
          <p:cNvPr id="16" name="Audio 15">
            <a:hlinkClick r:id="" action="ppaction://media"/>
            <a:extLst>
              <a:ext uri="{FF2B5EF4-FFF2-40B4-BE49-F238E27FC236}">
                <a16:creationId xmlns:a16="http://schemas.microsoft.com/office/drawing/2014/main" id="{18561D5F-340C-11D7-4CF1-428BF491CC21}"/>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45890" t="-245890" r="-245890" b="-24589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445005678"/>
      </p:ext>
    </p:extLst>
  </p:cSld>
  <p:clrMapOvr>
    <a:masterClrMapping/>
  </p:clrMapOvr>
  <mc:AlternateContent xmlns:mc="http://schemas.openxmlformats.org/markup-compatibility/2006" xmlns:p14="http://schemas.microsoft.com/office/powerpoint/2010/main">
    <mc:Choice Requires="p14">
      <p:transition spd="slow" p14:dur="2000" advTm="8697"/>
    </mc:Choice>
    <mc:Fallback xmlns="">
      <p:transition spd="slow" advTm="86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ED42D-9A6E-6F4B-93D4-0FFE8EFB1A0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393E098-7D92-0BE3-C810-29C2394646F8}"/>
              </a:ext>
            </a:extLst>
          </p:cNvPr>
          <p:cNvSpPr>
            <a:spLocks noGrp="1"/>
          </p:cNvSpPr>
          <p:nvPr>
            <p:ph type="title"/>
          </p:nvPr>
        </p:nvSpPr>
        <p:spPr/>
        <p:txBody>
          <a:bodyPr/>
          <a:lstStyle/>
          <a:p>
            <a:r>
              <a:rPr lang="en-US" dirty="0"/>
              <a:t>Wavefront </a:t>
            </a:r>
            <a:r>
              <a:rPr lang="en-US" dirty="0" err="1"/>
              <a:t>aberrometry</a:t>
            </a:r>
            <a:r>
              <a:rPr lang="en-US" dirty="0"/>
              <a:t>	</a:t>
            </a:r>
          </a:p>
        </p:txBody>
      </p:sp>
      <p:sp>
        <p:nvSpPr>
          <p:cNvPr id="2" name="Content Placeholder 2">
            <a:extLst>
              <a:ext uri="{FF2B5EF4-FFF2-40B4-BE49-F238E27FC236}">
                <a16:creationId xmlns:a16="http://schemas.microsoft.com/office/drawing/2014/main" id="{D010F0C2-1F22-6B49-AFFA-5E3868C34784}"/>
              </a:ext>
            </a:extLst>
          </p:cNvPr>
          <p:cNvSpPr txBox="1">
            <a:spLocks/>
          </p:cNvSpPr>
          <p:nvPr/>
        </p:nvSpPr>
        <p:spPr>
          <a:xfrm>
            <a:off x="839788" y="1755321"/>
            <a:ext cx="11125233" cy="4434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Aberrometry</a:t>
            </a:r>
            <a:r>
              <a:rPr lang="en-US" dirty="0"/>
              <a:t> data, measured while wearing the </a:t>
            </a:r>
            <a:r>
              <a:rPr lang="en-US" dirty="0" err="1"/>
              <a:t>pibSL</a:t>
            </a:r>
            <a:r>
              <a:rPr lang="en-US" dirty="0"/>
              <a:t>, was used to evaluate the persistent monocular diplopia </a:t>
            </a:r>
          </a:p>
          <a:p>
            <a:r>
              <a:rPr lang="en-US" dirty="0"/>
              <a:t>Data showed elevated higher order aberration (HOA)</a:t>
            </a:r>
          </a:p>
          <a:p>
            <a:r>
              <a:rPr lang="en-US" dirty="0"/>
              <a:t>Custom higher order aberration (HOA) correcting scleral lens optics were designed OD to address the monocular diplopia</a:t>
            </a:r>
          </a:p>
        </p:txBody>
      </p:sp>
      <p:pic>
        <p:nvPicPr>
          <p:cNvPr id="6" name="Audio 5">
            <a:hlinkClick r:id="" action="ppaction://media"/>
            <a:extLst>
              <a:ext uri="{FF2B5EF4-FFF2-40B4-BE49-F238E27FC236}">
                <a16:creationId xmlns:a16="http://schemas.microsoft.com/office/drawing/2014/main" id="{6EA8EC37-0AC4-90CB-0D66-8D6292F9405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3304228"/>
      </p:ext>
    </p:extLst>
  </p:cSld>
  <p:clrMapOvr>
    <a:masterClrMapping/>
  </p:clrMapOvr>
  <mc:AlternateContent xmlns:mc="http://schemas.openxmlformats.org/markup-compatibility/2006" xmlns:p14="http://schemas.microsoft.com/office/powerpoint/2010/main">
    <mc:Choice Requires="p14">
      <p:transition spd="slow" p14:dur="2000" advTm="16132"/>
    </mc:Choice>
    <mc:Fallback xmlns="">
      <p:transition spd="slow" advTm="161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CABF4-9742-CD2E-3539-A6054B1D5E5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7DFBC42-E470-2B23-405F-927CCA33FB41}"/>
              </a:ext>
            </a:extLst>
          </p:cNvPr>
          <p:cNvSpPr>
            <a:spLocks noGrp="1"/>
          </p:cNvSpPr>
          <p:nvPr>
            <p:ph type="title"/>
          </p:nvPr>
        </p:nvSpPr>
        <p:spPr/>
        <p:txBody>
          <a:bodyPr/>
          <a:lstStyle/>
          <a:p>
            <a:r>
              <a:rPr lang="en-US" dirty="0"/>
              <a:t>Wavefront guided optics	</a:t>
            </a:r>
          </a:p>
        </p:txBody>
      </p:sp>
      <p:sp>
        <p:nvSpPr>
          <p:cNvPr id="2" name="Content Placeholder 2">
            <a:extLst>
              <a:ext uri="{FF2B5EF4-FFF2-40B4-BE49-F238E27FC236}">
                <a16:creationId xmlns:a16="http://schemas.microsoft.com/office/drawing/2014/main" id="{A760CE1B-6176-2434-48EA-0E4F88FF69F0}"/>
              </a:ext>
            </a:extLst>
          </p:cNvPr>
          <p:cNvSpPr txBox="1">
            <a:spLocks/>
          </p:cNvSpPr>
          <p:nvPr/>
        </p:nvSpPr>
        <p:spPr>
          <a:xfrm>
            <a:off x="839788" y="1755321"/>
            <a:ext cx="11125233" cy="4434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process is similar in concept to noise cancelling headphones</a:t>
            </a:r>
          </a:p>
          <a:p>
            <a:pPr lvl="1"/>
            <a:r>
              <a:rPr lang="en-US" dirty="0"/>
              <a:t>Measure the HOA while wearing the scleral lens </a:t>
            </a:r>
          </a:p>
          <a:p>
            <a:pPr lvl="1"/>
            <a:r>
              <a:rPr lang="en-US" dirty="0"/>
              <a:t>Design and manufacture equal and opposite HOA in the scleral lens optics </a:t>
            </a:r>
          </a:p>
          <a:p>
            <a:pPr lvl="1"/>
            <a:r>
              <a:rPr lang="en-US" dirty="0"/>
              <a:t>By destructive interference, the HOA’s are effectively cancelled, reducing HOA and providing maximum clarity</a:t>
            </a:r>
          </a:p>
          <a:p>
            <a:r>
              <a:rPr lang="en-US" dirty="0"/>
              <a:t>Unique to this case is the combination of prism correction to address binocular diplopia with HOA correcting optics to ensure best focusing of the image upon the right macula</a:t>
            </a:r>
          </a:p>
        </p:txBody>
      </p:sp>
      <p:pic>
        <p:nvPicPr>
          <p:cNvPr id="6" name="Audio 5">
            <a:hlinkClick r:id="" action="ppaction://media"/>
            <a:extLst>
              <a:ext uri="{FF2B5EF4-FFF2-40B4-BE49-F238E27FC236}">
                <a16:creationId xmlns:a16="http://schemas.microsoft.com/office/drawing/2014/main" id="{24BDB27C-F115-3DA7-2448-9A30504EBF4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67237404"/>
      </p:ext>
    </p:extLst>
  </p:cSld>
  <p:clrMapOvr>
    <a:masterClrMapping/>
  </p:clrMapOvr>
  <mc:AlternateContent xmlns:mc="http://schemas.openxmlformats.org/markup-compatibility/2006" xmlns:p14="http://schemas.microsoft.com/office/powerpoint/2010/main">
    <mc:Choice Requires="p14">
      <p:transition spd="slow" p14:dur="2000" advTm="13864"/>
    </mc:Choice>
    <mc:Fallback xmlns="">
      <p:transition spd="slow" advTm="13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296C6-3A82-E783-13C9-783B463883AA}"/>
              </a:ext>
            </a:extLst>
          </p:cNvPr>
          <p:cNvSpPr>
            <a:spLocks noGrp="1"/>
          </p:cNvSpPr>
          <p:nvPr>
            <p:ph type="title"/>
          </p:nvPr>
        </p:nvSpPr>
        <p:spPr/>
        <p:txBody>
          <a:bodyPr>
            <a:normAutofit/>
          </a:bodyPr>
          <a:lstStyle/>
          <a:p>
            <a:r>
              <a:rPr lang="en-US" dirty="0"/>
              <a:t>After incorporating wavefront guided correction into the prism scleral lenses… </a:t>
            </a:r>
          </a:p>
        </p:txBody>
      </p:sp>
      <p:sp>
        <p:nvSpPr>
          <p:cNvPr id="4" name="Content Placeholder 2">
            <a:extLst>
              <a:ext uri="{FF2B5EF4-FFF2-40B4-BE49-F238E27FC236}">
                <a16:creationId xmlns:a16="http://schemas.microsoft.com/office/drawing/2014/main" id="{8A6B7C46-D159-BFC8-F2FB-E0C751ED10F1}"/>
              </a:ext>
            </a:extLst>
          </p:cNvPr>
          <p:cNvSpPr txBox="1">
            <a:spLocks/>
          </p:cNvSpPr>
          <p:nvPr/>
        </p:nvSpPr>
        <p:spPr>
          <a:xfrm>
            <a:off x="839788" y="1755321"/>
            <a:ext cx="11125233" cy="4434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Optimum clarity achieved!</a:t>
            </a:r>
          </a:p>
          <a:p>
            <a:r>
              <a:rPr lang="en-US" dirty="0"/>
              <a:t>Monocular diplopia eliminated by using scleral lens with wavefront guided optics</a:t>
            </a:r>
          </a:p>
          <a:p>
            <a:r>
              <a:rPr lang="en-US" dirty="0"/>
              <a:t>Binocular diplopia corrected by </a:t>
            </a:r>
            <a:r>
              <a:rPr lang="en-US" b="1" dirty="0"/>
              <a:t>prisms (</a:t>
            </a:r>
            <a:r>
              <a:rPr lang="en-US" b="1" dirty="0" err="1"/>
              <a:t>PibSL</a:t>
            </a:r>
            <a:r>
              <a:rPr lang="en-US" b="1" dirty="0"/>
              <a:t>)</a:t>
            </a:r>
          </a:p>
          <a:p>
            <a:endParaRPr lang="en-US" dirty="0"/>
          </a:p>
        </p:txBody>
      </p:sp>
      <p:pic>
        <p:nvPicPr>
          <p:cNvPr id="14" name="Audio 13">
            <a:hlinkClick r:id="" action="ppaction://media"/>
            <a:extLst>
              <a:ext uri="{FF2B5EF4-FFF2-40B4-BE49-F238E27FC236}">
                <a16:creationId xmlns:a16="http://schemas.microsoft.com/office/drawing/2014/main" id="{049AB5BF-0051-8780-C9D0-29A287F3174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0" t="-245890" r="-245890" b="-24589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65684957"/>
      </p:ext>
    </p:extLst>
  </p:cSld>
  <p:clrMapOvr>
    <a:masterClrMapping/>
  </p:clrMapOvr>
  <mc:AlternateContent xmlns:mc="http://schemas.openxmlformats.org/markup-compatibility/2006" xmlns:p14="http://schemas.microsoft.com/office/powerpoint/2010/main">
    <mc:Choice Requires="p14">
      <p:transition spd="slow" p14:dur="2000" advTm="18850"/>
    </mc:Choice>
    <mc:Fallback xmlns="">
      <p:transition spd="slow" advTm="18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DB244-8EB1-BC90-8D4D-687582823A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94C893-5A85-9FF0-9F80-1BA1A41F8C15}"/>
              </a:ext>
            </a:extLst>
          </p:cNvPr>
          <p:cNvSpPr>
            <a:spLocks noGrp="1"/>
          </p:cNvSpPr>
          <p:nvPr>
            <p:ph type="title"/>
          </p:nvPr>
        </p:nvSpPr>
        <p:spPr/>
        <p:txBody>
          <a:bodyPr>
            <a:normAutofit/>
          </a:bodyPr>
          <a:lstStyle/>
          <a:p>
            <a:pPr algn="ctr"/>
            <a:r>
              <a:rPr lang="en-US" sz="2800" dirty="0"/>
              <a:t>Our patient wearing scleral lenses with incorporated prisms </a:t>
            </a:r>
          </a:p>
        </p:txBody>
      </p:sp>
      <p:pic>
        <p:nvPicPr>
          <p:cNvPr id="7" name="Picture 6">
            <a:extLst>
              <a:ext uri="{FF2B5EF4-FFF2-40B4-BE49-F238E27FC236}">
                <a16:creationId xmlns:a16="http://schemas.microsoft.com/office/drawing/2014/main" id="{69321639-0D88-650C-D148-BFDA7E4140C1}"/>
              </a:ext>
            </a:extLst>
          </p:cNvPr>
          <p:cNvPicPr>
            <a:picLocks noChangeAspect="1"/>
          </p:cNvPicPr>
          <p:nvPr/>
        </p:nvPicPr>
        <p:blipFill>
          <a:blip r:embed="rId5"/>
          <a:srcRect l="30859" t="28198" r="22578" b="23111"/>
          <a:stretch>
            <a:fillRect/>
          </a:stretch>
        </p:blipFill>
        <p:spPr>
          <a:xfrm>
            <a:off x="1459706" y="1445281"/>
            <a:ext cx="9272588" cy="5211940"/>
          </a:xfrm>
          <a:prstGeom prst="rect">
            <a:avLst/>
          </a:prstGeom>
        </p:spPr>
      </p:pic>
      <p:pic>
        <p:nvPicPr>
          <p:cNvPr id="5" name="Audio 4">
            <a:hlinkClick r:id="" action="ppaction://media"/>
            <a:extLst>
              <a:ext uri="{FF2B5EF4-FFF2-40B4-BE49-F238E27FC236}">
                <a16:creationId xmlns:a16="http://schemas.microsoft.com/office/drawing/2014/main" id="{D7587DCB-2F62-524B-D9AB-232B5400EA6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45891" t="-245891" r="-245891" b="-245891"/>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15515666"/>
      </p:ext>
    </p:extLst>
  </p:cSld>
  <p:clrMapOvr>
    <a:masterClrMapping/>
  </p:clrMapOvr>
  <mc:AlternateContent xmlns:mc="http://schemas.openxmlformats.org/markup-compatibility/2006" xmlns:p14="http://schemas.microsoft.com/office/powerpoint/2010/main">
    <mc:Choice Requires="p14">
      <p:transition spd="slow" p14:dur="2000" advTm="7157"/>
    </mc:Choice>
    <mc:Fallback xmlns="">
      <p:transition spd="slow" advTm="7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2533-88DE-4A2E-B5D2-EAD0F33C34CA}"/>
              </a:ext>
            </a:extLst>
          </p:cNvPr>
          <p:cNvSpPr>
            <a:spLocks noGrp="1"/>
          </p:cNvSpPr>
          <p:nvPr>
            <p:ph type="title"/>
          </p:nvPr>
        </p:nvSpPr>
        <p:spPr/>
        <p:txBody>
          <a:bodyPr/>
          <a:lstStyle/>
          <a:p>
            <a:r>
              <a:rPr lang="en-US" sz="4400" dirty="0">
                <a:cs typeface="Arial" panose="020B0604020202020204" pitchFamily="34" charset="0"/>
              </a:rPr>
              <a:t>Follow-up after &gt; 2 years</a:t>
            </a:r>
          </a:p>
        </p:txBody>
      </p:sp>
      <p:sp>
        <p:nvSpPr>
          <p:cNvPr id="5" name="Content Placeholder 2">
            <a:extLst>
              <a:ext uri="{FF2B5EF4-FFF2-40B4-BE49-F238E27FC236}">
                <a16:creationId xmlns:a16="http://schemas.microsoft.com/office/drawing/2014/main" id="{FB00432A-6A73-A333-85CB-4CDB390F38EB}"/>
              </a:ext>
            </a:extLst>
          </p:cNvPr>
          <p:cNvSpPr txBox="1">
            <a:spLocks/>
          </p:cNvSpPr>
          <p:nvPr/>
        </p:nvSpPr>
        <p:spPr>
          <a:xfrm>
            <a:off x="839788" y="1755321"/>
            <a:ext cx="11125233" cy="4434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With scleral lens in place, patient had no diplopia at distance</a:t>
            </a:r>
          </a:p>
          <a:p>
            <a:r>
              <a:rPr lang="en-US" dirty="0">
                <a:latin typeface="Arial" panose="020B0604020202020204" pitchFamily="34" charset="0"/>
                <a:cs typeface="Arial" panose="020B0604020202020204" pitchFamily="34" charset="0"/>
              </a:rPr>
              <a:t>20/20 OU</a:t>
            </a:r>
          </a:p>
          <a:p>
            <a:r>
              <a:rPr lang="en-US" dirty="0">
                <a:latin typeface="Arial" panose="020B0604020202020204" pitchFamily="34" charset="0"/>
                <a:cs typeface="Arial" panose="020B0604020202020204" pitchFamily="34" charset="0"/>
              </a:rPr>
              <a:t>Fused on Worth 4-dot testing</a:t>
            </a:r>
          </a:p>
          <a:p>
            <a:r>
              <a:rPr lang="en-US" dirty="0" err="1">
                <a:latin typeface="Arial" panose="020B0604020202020204" pitchFamily="34" charset="0"/>
                <a:cs typeface="Arial" panose="020B0604020202020204" pitchFamily="34" charset="0"/>
              </a:rPr>
              <a:t>Orthophoric</a:t>
            </a:r>
            <a:r>
              <a:rPr lang="en-US" dirty="0">
                <a:latin typeface="Arial" panose="020B0604020202020204" pitchFamily="34" charset="0"/>
                <a:cs typeface="Arial" panose="020B0604020202020204" pitchFamily="34" charset="0"/>
              </a:rPr>
              <a:t> in all cardinal gazes!</a:t>
            </a:r>
          </a:p>
          <a:p>
            <a:endParaRPr lang="en-US" dirty="0">
              <a:latin typeface="Arial" panose="020B0604020202020204" pitchFamily="34" charset="0"/>
              <a:cs typeface="Arial" panose="020B0604020202020204" pitchFamily="34" charset="0"/>
            </a:endParaRPr>
          </a:p>
        </p:txBody>
      </p:sp>
      <p:pic>
        <p:nvPicPr>
          <p:cNvPr id="46" name="Audio 45">
            <a:hlinkClick r:id="" action="ppaction://media"/>
            <a:extLst>
              <a:ext uri="{FF2B5EF4-FFF2-40B4-BE49-F238E27FC236}">
                <a16:creationId xmlns:a16="http://schemas.microsoft.com/office/drawing/2014/main" id="{7349575C-3DCF-C2DA-798A-29C4D0D33A0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0" t="-245890" r="-245890" b="-24589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2413880"/>
      </p:ext>
    </p:extLst>
  </p:cSld>
  <p:clrMapOvr>
    <a:masterClrMapping/>
  </p:clrMapOvr>
  <mc:AlternateContent xmlns:mc="http://schemas.openxmlformats.org/markup-compatibility/2006" xmlns:p14="http://schemas.microsoft.com/office/powerpoint/2010/main">
    <mc:Choice Requires="p14">
      <p:transition spd="slow" p14:dur="2000" advTm="17130"/>
    </mc:Choice>
    <mc:Fallback xmlns="">
      <p:transition spd="slow" advTm="171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E6100-CE4F-F45D-86D8-1C8E19EE2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DAB57E-B53A-4F4C-503A-896B8AC38F51}"/>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References</a:t>
            </a:r>
          </a:p>
        </p:txBody>
      </p:sp>
      <p:sp>
        <p:nvSpPr>
          <p:cNvPr id="3" name="Content Placeholder 2">
            <a:extLst>
              <a:ext uri="{FF2B5EF4-FFF2-40B4-BE49-F238E27FC236}">
                <a16:creationId xmlns:a16="http://schemas.microsoft.com/office/drawing/2014/main" id="{73706280-138C-934E-ADC1-3CA7D123A874}"/>
              </a:ext>
            </a:extLst>
          </p:cNvPr>
          <p:cNvSpPr>
            <a:spLocks noGrp="1"/>
          </p:cNvSpPr>
          <p:nvPr>
            <p:ph idx="1"/>
          </p:nvPr>
        </p:nvSpPr>
        <p:spPr>
          <a:xfrm>
            <a:off x="838201" y="1685512"/>
            <a:ext cx="10518912" cy="3820766"/>
          </a:xfrm>
        </p:spPr>
        <p:txBody>
          <a:bodyPr>
            <a:normAutofit fontScale="55000" lnSpcReduction="20000"/>
          </a:bodyPr>
          <a:lstStyle/>
          <a:p>
            <a:pPr marL="0" indent="0">
              <a:buNone/>
            </a:pPr>
            <a:r>
              <a:rPr lang="en-US" dirty="0"/>
              <a:t>We acknowledge that a summary of  this case has been published as part of a case series:</a:t>
            </a:r>
            <a:endParaRPr lang="en-US" dirty="0">
              <a:hlinkClick r:id="rId2"/>
            </a:endParaRPr>
          </a:p>
          <a:p>
            <a:pPr marL="0" indent="0">
              <a:buNone/>
            </a:pPr>
            <a:r>
              <a:rPr lang="en-US" dirty="0"/>
              <a:t>Gelles, John D. O.D.; Weng, Angelina O.D.; Vought, Victoria B.A.; Vought, Rita M.D.; Zhang, Isis M.D.; Frohman, Larry P. M.D.; Greenstein, Steven A. M.D.  </a:t>
            </a:r>
            <a:r>
              <a:rPr lang="en-US" b="1" dirty="0"/>
              <a:t>Management of Binocular Diplopia With Prism Incorporated Ocular Impression-Based Scleral Lenses With and Without Wavefront-Guided Optics</a:t>
            </a:r>
            <a:r>
              <a:rPr lang="en-US" dirty="0"/>
              <a:t>. Eye &amp; Contact Lens: May 1, 2026. | DOI: 10.1097/ICL.0000000000001275"</a:t>
            </a:r>
            <a:endParaRPr lang="en-US" dirty="0">
              <a:hlinkClick r:id="rId2"/>
            </a:endParaRPr>
          </a:p>
          <a:p>
            <a:r>
              <a:rPr lang="en-US" dirty="0">
                <a:hlinkClick r:id="rId2"/>
              </a:rPr>
              <a:t>https://eyewiki.org/Three_Step_Test_for_Cyclovertical_Muscle_Palsy</a:t>
            </a:r>
            <a:endParaRPr lang="en-US" dirty="0"/>
          </a:p>
          <a:p>
            <a:r>
              <a:rPr lang="en-US" dirty="0">
                <a:hlinkClick r:id="rId3"/>
              </a:rPr>
              <a:t>https://pubmed.ncbi.nlm.nih.gov/609280</a:t>
            </a:r>
            <a:endParaRPr lang="en-US" dirty="0"/>
          </a:p>
          <a:p>
            <a:r>
              <a:rPr lang="en-US" dirty="0">
                <a:hlinkClick r:id="rId4"/>
              </a:rPr>
              <a:t>https://pubmed.ncbi.nlm.nih.gov/9886737/</a:t>
            </a:r>
            <a:endParaRPr lang="en-US" dirty="0"/>
          </a:p>
          <a:p>
            <a:r>
              <a:rPr lang="en-US" dirty="0">
                <a:hlinkClick r:id="rId5"/>
              </a:rPr>
              <a:t>https://pubmed.ncbi.nlm.nih.gov/29102606/</a:t>
            </a:r>
            <a:endParaRPr lang="en-US" dirty="0"/>
          </a:p>
          <a:p>
            <a:r>
              <a:rPr lang="en-US" dirty="0">
                <a:hlinkClick r:id="rId6"/>
              </a:rPr>
              <a:t>https://pubmed.ncbi.nlm.nih.gov/27787462</a:t>
            </a:r>
            <a:endParaRPr lang="en-US" dirty="0"/>
          </a:p>
          <a:p>
            <a:r>
              <a:rPr lang="en-US" dirty="0">
                <a:hlinkClick r:id="rId7"/>
              </a:rPr>
              <a:t>https://pubmed.ncbi.nlm.nih.gov/1454330</a:t>
            </a:r>
            <a:endParaRPr lang="en-US" dirty="0"/>
          </a:p>
          <a:p>
            <a:r>
              <a:rPr lang="en-US" dirty="0">
                <a:hlinkClick r:id="rId8"/>
              </a:rPr>
              <a:t>https://pubmed.ncbi.nlm.nih.gov/38693011/</a:t>
            </a:r>
            <a:endParaRPr lang="en-US" dirty="0"/>
          </a:p>
          <a:p>
            <a:r>
              <a:rPr lang="en-US" dirty="0">
                <a:hlinkClick r:id="rId9"/>
              </a:rPr>
              <a:t>https://pubmed.ncbi.nlm.nih.gov/39661442/</a:t>
            </a:r>
            <a:endParaRPr lang="en-US" dirty="0"/>
          </a:p>
          <a:p>
            <a:r>
              <a:rPr lang="en-US" dirty="0">
                <a:hlinkClick r:id="rId10"/>
              </a:rPr>
              <a:t>https://pubmed.ncbi.nlm.nih.gov/35916554/</a:t>
            </a:r>
            <a:endParaRPr lang="en-US" dirty="0"/>
          </a:p>
          <a:p>
            <a:pPr marL="0" indent="0">
              <a:buNone/>
            </a:pPr>
            <a:endParaRPr lang="en-US" dirty="0"/>
          </a:p>
          <a:p>
            <a:endParaRPr lang="en-US" dirty="0"/>
          </a:p>
          <a:p>
            <a:endParaRPr lang="en-US" dirty="0"/>
          </a:p>
          <a:p>
            <a:endParaRPr lang="en-US" dirty="0"/>
          </a:p>
          <a:p>
            <a:endParaRPr lang="en-US" dirty="0"/>
          </a:p>
          <a:p>
            <a:endParaRPr lang="en-US" dirty="0"/>
          </a:p>
        </p:txBody>
      </p:sp>
      <p:sp>
        <p:nvSpPr>
          <p:cNvPr id="7" name="Rectangle 4">
            <a:extLst>
              <a:ext uri="{FF2B5EF4-FFF2-40B4-BE49-F238E27FC236}">
                <a16:creationId xmlns:a16="http://schemas.microsoft.com/office/drawing/2014/main" id="{953643C6-BC42-4A76-B571-389EDAD76020}"/>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59892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907F-AD65-6B68-FCD6-1F0EE6969AC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9CE7EE3-99E5-E0E4-64B6-3213185EF50F}"/>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3F3A66F2-3861-FCAA-C321-37EF1B585948}"/>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14439795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5"/>
</p:tagLst>
</file>

<file path=ppt/tags/tag2.xml><?xml version="1.0" encoding="utf-8"?>
<p:tagLst xmlns:a="http://schemas.openxmlformats.org/drawingml/2006/main" xmlns:r="http://schemas.openxmlformats.org/officeDocument/2006/relationships" xmlns:p="http://schemas.openxmlformats.org/presentationml/2006/main">
  <p:tag name="TIMING" val="|8"/>
</p:tagLst>
</file>

<file path=ppt/tags/tag3.xml><?xml version="1.0" encoding="utf-8"?>
<p:tagLst xmlns:a="http://schemas.openxmlformats.org/drawingml/2006/main" xmlns:r="http://schemas.openxmlformats.org/officeDocument/2006/relationships" xmlns:p="http://schemas.openxmlformats.org/presentationml/2006/main">
  <p:tag name="TIMING" val="|18.7"/>
</p:tagLst>
</file>

<file path=ppt/tags/tag4.xml><?xml version="1.0" encoding="utf-8"?>
<p:tagLst xmlns:a="http://schemas.openxmlformats.org/drawingml/2006/main" xmlns:r="http://schemas.openxmlformats.org/officeDocument/2006/relationships" xmlns:p="http://schemas.openxmlformats.org/presentationml/2006/main">
  <p:tag name="TIMING" val="|6.1"/>
</p:tagLst>
</file>

<file path=ppt/tags/tag5.xml><?xml version="1.0" encoding="utf-8"?>
<p:tagLst xmlns:a="http://schemas.openxmlformats.org/drawingml/2006/main" xmlns:r="http://schemas.openxmlformats.org/officeDocument/2006/relationships" xmlns:p="http://schemas.openxmlformats.org/presentationml/2006/main">
  <p:tag name="TIMING" val="|8.7|3"/>
</p:tagLst>
</file>

<file path=ppt/tags/tag6.xml><?xml version="1.0" encoding="utf-8"?>
<p:tagLst xmlns:a="http://schemas.openxmlformats.org/drawingml/2006/main" xmlns:r="http://schemas.openxmlformats.org/officeDocument/2006/relationships" xmlns:p="http://schemas.openxmlformats.org/presentationml/2006/main">
  <p:tag name="TIMING" val="|4.5|3.1"/>
</p:tagLst>
</file>

<file path=ppt/tags/tag7.xml><?xml version="1.0" encoding="utf-8"?>
<p:tagLst xmlns:a="http://schemas.openxmlformats.org/drawingml/2006/main" xmlns:r="http://schemas.openxmlformats.org/officeDocument/2006/relationships" xmlns:p="http://schemas.openxmlformats.org/presentationml/2006/main">
  <p:tag name="TIMING" val="|2.7|9.1"/>
</p:tagLst>
</file>

<file path=ppt/tags/tag8.xml><?xml version="1.0" encoding="utf-8"?>
<p:tagLst xmlns:a="http://schemas.openxmlformats.org/drawingml/2006/main" xmlns:r="http://schemas.openxmlformats.org/officeDocument/2006/relationships" xmlns:p="http://schemas.openxmlformats.org/presentationml/2006/main">
  <p:tag name="TIMING" val="|3.7"/>
</p:tagLst>
</file>

<file path=ppt/tags/tag9.xml><?xml version="1.0" encoding="utf-8"?>
<p:tagLst xmlns:a="http://schemas.openxmlformats.org/drawingml/2006/main" xmlns:r="http://schemas.openxmlformats.org/officeDocument/2006/relationships" xmlns:p="http://schemas.openxmlformats.org/presentationml/2006/main">
  <p:tag name="TIMING" val="|1.9|2.3"/>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C95561AA-31A6-413E-9FA5-38CD859A27F6}"/>
</file>

<file path=customXml/itemProps2.xml><?xml version="1.0" encoding="utf-8"?>
<ds:datastoreItem xmlns:ds="http://schemas.openxmlformats.org/officeDocument/2006/customXml" ds:itemID="{933E937C-76EB-44E4-B01F-DD390E3F536E}"/>
</file>

<file path=customXml/itemProps3.xml><?xml version="1.0" encoding="utf-8"?>
<ds:datastoreItem xmlns:ds="http://schemas.openxmlformats.org/officeDocument/2006/customXml" ds:itemID="{098E5603-14B3-47C8-B7C8-F730920166C8}"/>
</file>

<file path=docProps/app.xml><?xml version="1.0" encoding="utf-8"?>
<Properties xmlns="http://schemas.openxmlformats.org/officeDocument/2006/extended-properties" xmlns:vt="http://schemas.openxmlformats.org/officeDocument/2006/docPropsVTypes">
  <TotalTime>6173</TotalTime>
  <Words>2726</Words>
  <Application>Microsoft Office PowerPoint</Application>
  <PresentationFormat>Widescreen</PresentationFormat>
  <Paragraphs>412</Paragraphs>
  <Slides>34</Slides>
  <Notes>31</Notes>
  <HiddenSlides>0</HiddenSlides>
  <MMClips>32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Aptos</vt:lpstr>
      <vt:lpstr>Arial</vt:lpstr>
      <vt:lpstr>Calibri</vt:lpstr>
      <vt:lpstr>Calibri Light</vt:lpstr>
      <vt:lpstr>1_Office Theme</vt:lpstr>
      <vt:lpstr>Double Double Trouble</vt:lpstr>
      <vt:lpstr>Chief complaint</vt:lpstr>
      <vt:lpstr>History of presenting illness</vt:lpstr>
      <vt:lpstr>History</vt:lpstr>
      <vt:lpstr>Prior workup</vt:lpstr>
      <vt:lpstr>Exam</vt:lpstr>
      <vt:lpstr>Exam</vt:lpstr>
      <vt:lpstr>Exam</vt:lpstr>
      <vt:lpstr>Exam</vt:lpstr>
      <vt:lpstr>Alternate prism cover test</vt:lpstr>
      <vt:lpstr>With a right hyper worse on right head tilt, this is a long-standing right superior oblique palsy  with spread of comitance </vt:lpstr>
      <vt:lpstr>3-step head tilt test</vt:lpstr>
      <vt:lpstr>Example of a 3-step test for vertical muscle palsy in a theoretical patient with an acute right hyper worse in left gaze and worse in right tilt</vt:lpstr>
      <vt:lpstr>Example of a 3-step test for vertical muscle palsy in a theoretical patient with an acute right hyper worse in left gaze and worse in right tilt</vt:lpstr>
      <vt:lpstr>Example of a 3-step test for vertical muscle palsy in a theoretical patient with an acute right hyper worse in left gaze and worse in right tilt</vt:lpstr>
      <vt:lpstr>Congenital superior oblique (SO) palsy</vt:lpstr>
      <vt:lpstr>Further workup</vt:lpstr>
      <vt:lpstr>PowerPoint Presentation</vt:lpstr>
      <vt:lpstr>Diagnosis</vt:lpstr>
      <vt:lpstr>DDx of monocular diplopia</vt:lpstr>
      <vt:lpstr>Exam</vt:lpstr>
      <vt:lpstr>Corneal topography</vt:lpstr>
      <vt:lpstr>Key findings and clinical course</vt:lpstr>
      <vt:lpstr>What could you do for this woman with keratoconus and binocular diplopia? </vt:lpstr>
      <vt:lpstr>Prism contact lenses!</vt:lpstr>
      <vt:lpstr>Prism contact lenses!</vt:lpstr>
      <vt:lpstr>Result?</vt:lpstr>
      <vt:lpstr>Wavefront aberrometry </vt:lpstr>
      <vt:lpstr>Wavefront guided optics </vt:lpstr>
      <vt:lpstr>After incorporating wavefront guided correction into the prism scleral lenses… </vt:lpstr>
      <vt:lpstr>Our patient wearing scleral lenses with incorporated prisms </vt:lpstr>
      <vt:lpstr>Follow-up after &gt; 2 years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title</dc:title>
  <dc:creator>Larry Frohman</dc:creator>
  <cp:lastModifiedBy>Meg Weist</cp:lastModifiedBy>
  <cp:revision>25</cp:revision>
  <dcterms:created xsi:type="dcterms:W3CDTF">2024-05-30T18:26:45Z</dcterms:created>
  <dcterms:modified xsi:type="dcterms:W3CDTF">2026-05-08T18:26:01Z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