
<file path=[Content_Types].xml><?xml version="1.0" encoding="utf-8"?>
<Types xmlns="http://schemas.openxmlformats.org/package/2006/content-types">
  <Default Extension="jpeg" ContentType="image/jpeg"/>
  <Default Extension="jpg" ContentType="image/jpeg"/>
  <Default Extension="m4a" ContentType="audio/mp4"/>
  <Default Extension="MOV" ContentType="video/quicktime"/>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28"/>
  </p:notesMasterIdLst>
  <p:sldIdLst>
    <p:sldId id="256" r:id="rId5"/>
    <p:sldId id="257" r:id="rId6"/>
    <p:sldId id="259" r:id="rId7"/>
    <p:sldId id="258" r:id="rId8"/>
    <p:sldId id="274" r:id="rId9"/>
    <p:sldId id="286" r:id="rId10"/>
    <p:sldId id="260" r:id="rId11"/>
    <p:sldId id="275" r:id="rId12"/>
    <p:sldId id="276" r:id="rId13"/>
    <p:sldId id="284" r:id="rId14"/>
    <p:sldId id="277" r:id="rId15"/>
    <p:sldId id="273" r:id="rId16"/>
    <p:sldId id="287" r:id="rId17"/>
    <p:sldId id="288" r:id="rId18"/>
    <p:sldId id="263" r:id="rId19"/>
    <p:sldId id="265" r:id="rId20"/>
    <p:sldId id="280" r:id="rId21"/>
    <p:sldId id="289" r:id="rId22"/>
    <p:sldId id="283" r:id="rId23"/>
    <p:sldId id="282" r:id="rId24"/>
    <p:sldId id="281" r:id="rId25"/>
    <p:sldId id="266" r:id="rId26"/>
    <p:sldId id="268"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2364ADD-9584-D042-9DCC-A44B97767942}" name="Samuel, Sandy" initials="SS" userId="S::sandy_samuel@hms.harvard.edu::b1fb635b-9138-4243-b15f-3ee06dd7cf8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Frohman, Larry" initials="FL" lastIdx="13" clrIdx="0">
    <p:extLst>
      <p:ext uri="{19B8F6BF-5375-455C-9EA6-DF929625EA0E}">
        <p15:presenceInfo xmlns:p15="http://schemas.microsoft.com/office/powerpoint/2012/main" userId="S-1-5-21-789336058-1965331169-725345543-34255" providerId="AD"/>
      </p:ext>
    </p:extLst>
  </p:cmAuthor>
  <p:cmAuthor id="2" name="Subahari Raviskanthan" initials="SR" lastIdx="1" clrIdx="1">
    <p:extLst>
      <p:ext uri="{19B8F6BF-5375-455C-9EA6-DF929625EA0E}">
        <p15:presenceInfo xmlns:p15="http://schemas.microsoft.com/office/powerpoint/2012/main" userId="8fede450de0fc40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5B6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08FCC9-AC05-DA0D-36BE-DE2ECAD331AB}" v="108" dt="2025-06-28T21:24:06.8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381" autoAdjust="0"/>
    <p:restoredTop sz="84354" autoAdjust="0"/>
  </p:normalViewPr>
  <p:slideViewPr>
    <p:cSldViewPr snapToGrid="0">
      <p:cViewPr varScale="1">
        <p:scale>
          <a:sx n="85" d="100"/>
          <a:sy n="85" d="100"/>
        </p:scale>
        <p:origin x="864" y="2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8/10/relationships/authors" Target="authors.xml"/><Relationship Id="rId8" Type="http://schemas.openxmlformats.org/officeDocument/2006/relationships/slide" Target="slides/slide4.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6-28T21:42:42.600"/>
    </inkml:context>
    <inkml:brush xml:id="br0">
      <inkml:brushProperty name="width" value="0.025" units="cm"/>
      <inkml:brushProperty name="height" value="0.025" units="cm"/>
    </inkml:brush>
  </inkml:definitions>
  <inkml:trace contextRef="#ctx0" brushRef="#br0">1 1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6-28T21:42:45.043"/>
    </inkml:context>
    <inkml:brush xml:id="br0">
      <inkml:brushProperty name="width" value="0.025" units="cm"/>
      <inkml:brushProperty name="height" value="0.025" units="cm"/>
    </inkml:brush>
  </inkml:definitions>
  <inkml:trace contextRef="#ctx0" brushRef="#br0">60 65 24575,'-4'0'0,"-4"0"0,-1-3 0,0-5 0,7-2 0,2-1 0,6 0 0,-2 2 0,-6 3 0,-5 2 0,-6 2 0,4 1 0,2 1-8191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6-28T21:42:45.296"/>
    </inkml:context>
    <inkml:brush xml:id="br0">
      <inkml:brushProperty name="width" value="0.025" units="cm"/>
      <inkml:brushProperty name="height" value="0.025" units="cm"/>
    </inkml:brush>
  </inkml:definitions>
  <inkml:trace contextRef="#ctx0" brushRef="#br0">9 17 24575,'-3'0'0,"-2"-4"0,4 0 0,6-1 0,5 1 0,2 5 0,1 3 0,-4-1 0,-8 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ADFE41-01B7-40B3-905A-B725034D6DEC}" type="datetimeFigureOut">
              <a:rPr lang="en-US" smtClean="0"/>
              <a:t>6/28/2025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CD5BA9-0F52-4605-9E69-C49E005FB280}" type="slidenum">
              <a:rPr lang="en-US" smtClean="0"/>
              <a:t>‹#›</a:t>
            </a:fld>
            <a:endParaRPr lang="en-US"/>
          </a:p>
        </p:txBody>
      </p:sp>
    </p:spTree>
    <p:extLst>
      <p:ext uri="{BB962C8B-B14F-4D97-AF65-F5344CB8AC3E}">
        <p14:creationId xmlns:p14="http://schemas.microsoft.com/office/powerpoint/2010/main" val="26176776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CD5BA9-0F52-4605-9E69-C49E005FB280}" type="slidenum">
              <a:rPr lang="en-US" smtClean="0"/>
              <a:t>1</a:t>
            </a:fld>
            <a:endParaRPr lang="en-US"/>
          </a:p>
        </p:txBody>
      </p:sp>
    </p:spTree>
    <p:extLst>
      <p:ext uri="{BB962C8B-B14F-4D97-AF65-F5344CB8AC3E}">
        <p14:creationId xmlns:p14="http://schemas.microsoft.com/office/powerpoint/2010/main" val="584873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CD5BA9-0F52-4605-9E69-C49E005FB280}" type="slidenum">
              <a:rPr lang="en-US" smtClean="0"/>
              <a:t>2</a:t>
            </a:fld>
            <a:endParaRPr lang="en-US"/>
          </a:p>
        </p:txBody>
      </p:sp>
    </p:spTree>
    <p:extLst>
      <p:ext uri="{BB962C8B-B14F-4D97-AF65-F5344CB8AC3E}">
        <p14:creationId xmlns:p14="http://schemas.microsoft.com/office/powerpoint/2010/main" val="2477087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CD5BA9-0F52-4605-9E69-C49E005FB280}" type="slidenum">
              <a:rPr lang="en-US" smtClean="0"/>
              <a:t>3</a:t>
            </a:fld>
            <a:endParaRPr lang="en-US"/>
          </a:p>
        </p:txBody>
      </p:sp>
    </p:spTree>
    <p:extLst>
      <p:ext uri="{BB962C8B-B14F-4D97-AF65-F5344CB8AC3E}">
        <p14:creationId xmlns:p14="http://schemas.microsoft.com/office/powerpoint/2010/main" val="30457013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CD5BA9-0F52-4605-9E69-C49E005FB280}" type="slidenum">
              <a:rPr lang="en-US" smtClean="0"/>
              <a:t>4</a:t>
            </a:fld>
            <a:endParaRPr lang="en-US"/>
          </a:p>
        </p:txBody>
      </p:sp>
    </p:spTree>
    <p:extLst>
      <p:ext uri="{BB962C8B-B14F-4D97-AF65-F5344CB8AC3E}">
        <p14:creationId xmlns:p14="http://schemas.microsoft.com/office/powerpoint/2010/main" val="20151286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Video included with patient and family’s consent.</a:t>
            </a:r>
          </a:p>
          <a:p>
            <a:endParaRPr lang="en-US" dirty="0"/>
          </a:p>
          <a:p>
            <a:r>
              <a:rPr lang="en-US" sz="1200" dirty="0">
                <a:solidFill>
                  <a:srgbClr val="3B5B6F"/>
                </a:solidFill>
              </a:rPr>
              <a:t>See-saw nystagmus: small amplitude and moderate frequency</a:t>
            </a:r>
          </a:p>
          <a:p>
            <a:r>
              <a:rPr lang="en-US" sz="1200" dirty="0">
                <a:solidFill>
                  <a:srgbClr val="3B5B6F"/>
                </a:solidFill>
              </a:rPr>
              <a:t>Increases in frequency on </a:t>
            </a:r>
            <a:r>
              <a:rPr lang="en-US" sz="1200" dirty="0" err="1">
                <a:solidFill>
                  <a:srgbClr val="3B5B6F"/>
                </a:solidFill>
              </a:rPr>
              <a:t>upgaze</a:t>
            </a:r>
            <a:endParaRPr lang="en-US" sz="1200" dirty="0">
              <a:solidFill>
                <a:srgbClr val="3B5B6F"/>
              </a:solidFill>
            </a:endParaRPr>
          </a:p>
          <a:p>
            <a:endParaRPr lang="en-US" dirty="0"/>
          </a:p>
        </p:txBody>
      </p:sp>
      <p:sp>
        <p:nvSpPr>
          <p:cNvPr id="4" name="Slide Number Placeholder 3"/>
          <p:cNvSpPr>
            <a:spLocks noGrp="1"/>
          </p:cNvSpPr>
          <p:nvPr>
            <p:ph type="sldNum" sz="quarter" idx="5"/>
          </p:nvPr>
        </p:nvSpPr>
        <p:spPr/>
        <p:txBody>
          <a:bodyPr/>
          <a:lstStyle/>
          <a:p>
            <a:fld id="{1CCD5BA9-0F52-4605-9E69-C49E005FB280}" type="slidenum">
              <a:rPr lang="en-US" smtClean="0"/>
              <a:t>5</a:t>
            </a:fld>
            <a:endParaRPr lang="en-US"/>
          </a:p>
        </p:txBody>
      </p:sp>
    </p:spTree>
    <p:extLst>
      <p:ext uri="{BB962C8B-B14F-4D97-AF65-F5344CB8AC3E}">
        <p14:creationId xmlns:p14="http://schemas.microsoft.com/office/powerpoint/2010/main" val="6632477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Decreased color plates with relatively preserved central acuity is suggestive of an optic neuropathy. </a:t>
            </a:r>
          </a:p>
          <a:p>
            <a:r>
              <a:rPr lang="en-US" dirty="0"/>
              <a:t>Absence of a relative afferent pupillary defect is possible if a bilateral optic neuropathy is present. </a:t>
            </a:r>
          </a:p>
          <a:p>
            <a:endParaRPr lang="en-US" dirty="0"/>
          </a:p>
        </p:txBody>
      </p:sp>
      <p:sp>
        <p:nvSpPr>
          <p:cNvPr id="4" name="Slide Number Placeholder 3"/>
          <p:cNvSpPr>
            <a:spLocks noGrp="1"/>
          </p:cNvSpPr>
          <p:nvPr>
            <p:ph type="sldNum" sz="quarter" idx="5"/>
          </p:nvPr>
        </p:nvSpPr>
        <p:spPr/>
        <p:txBody>
          <a:bodyPr/>
          <a:lstStyle/>
          <a:p>
            <a:fld id="{1CCD5BA9-0F52-4605-9E69-C49E005FB280}" type="slidenum">
              <a:rPr lang="en-US" smtClean="0"/>
              <a:t>7</a:t>
            </a:fld>
            <a:endParaRPr lang="en-US"/>
          </a:p>
        </p:txBody>
      </p:sp>
    </p:spTree>
    <p:extLst>
      <p:ext uri="{BB962C8B-B14F-4D97-AF65-F5344CB8AC3E}">
        <p14:creationId xmlns:p14="http://schemas.microsoft.com/office/powerpoint/2010/main" val="25005217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CD5BA9-0F52-4605-9E69-C49E005FB280}" type="slidenum">
              <a:rPr lang="en-US" smtClean="0"/>
              <a:t>8</a:t>
            </a:fld>
            <a:endParaRPr lang="en-US"/>
          </a:p>
        </p:txBody>
      </p:sp>
    </p:spTree>
    <p:extLst>
      <p:ext uri="{BB962C8B-B14F-4D97-AF65-F5344CB8AC3E}">
        <p14:creationId xmlns:p14="http://schemas.microsoft.com/office/powerpoint/2010/main" val="12777516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Dynamic perimetry performed using the </a:t>
            </a:r>
            <a:r>
              <a:rPr lang="en-US" dirty="0" err="1"/>
              <a:t>Goldmann</a:t>
            </a:r>
            <a:r>
              <a:rPr lang="en-US" dirty="0"/>
              <a:t> perimeter documented bitemporal hemianopia. Colored tracings mark her visible field. The different colors denote the stimulus used. </a:t>
            </a:r>
          </a:p>
        </p:txBody>
      </p:sp>
      <p:sp>
        <p:nvSpPr>
          <p:cNvPr id="4" name="Slide Number Placeholder 3"/>
          <p:cNvSpPr>
            <a:spLocks noGrp="1"/>
          </p:cNvSpPr>
          <p:nvPr>
            <p:ph type="sldNum" sz="quarter" idx="5"/>
          </p:nvPr>
        </p:nvSpPr>
        <p:spPr/>
        <p:txBody>
          <a:bodyPr/>
          <a:lstStyle/>
          <a:p>
            <a:fld id="{1CCD5BA9-0F52-4605-9E69-C49E005FB280}" type="slidenum">
              <a:rPr lang="en-US" smtClean="0"/>
              <a:t>9</a:t>
            </a:fld>
            <a:endParaRPr lang="en-US"/>
          </a:p>
        </p:txBody>
      </p:sp>
    </p:spTree>
    <p:extLst>
      <p:ext uri="{BB962C8B-B14F-4D97-AF65-F5344CB8AC3E}">
        <p14:creationId xmlns:p14="http://schemas.microsoft.com/office/powerpoint/2010/main" val="4754994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OCT demonstrates thinning of the retinal ganglion cell layers bilaterally (predominantly nasally), suggesting that the cause of the optic neuropathy is chronic and consistent with the observed bitemporal hemianopia. </a:t>
            </a:r>
          </a:p>
        </p:txBody>
      </p:sp>
      <p:sp>
        <p:nvSpPr>
          <p:cNvPr id="4" name="Slide Number Placeholder 3"/>
          <p:cNvSpPr>
            <a:spLocks noGrp="1"/>
          </p:cNvSpPr>
          <p:nvPr>
            <p:ph type="sldNum" sz="quarter" idx="5"/>
          </p:nvPr>
        </p:nvSpPr>
        <p:spPr/>
        <p:txBody>
          <a:bodyPr/>
          <a:lstStyle/>
          <a:p>
            <a:fld id="{1CCD5BA9-0F52-4605-9E69-C49E005FB280}" type="slidenum">
              <a:rPr lang="en-US" smtClean="0"/>
              <a:t>10</a:t>
            </a:fld>
            <a:endParaRPr lang="en-US"/>
          </a:p>
        </p:txBody>
      </p:sp>
    </p:spTree>
    <p:extLst>
      <p:ext uri="{BB962C8B-B14F-4D97-AF65-F5344CB8AC3E}">
        <p14:creationId xmlns:p14="http://schemas.microsoft.com/office/powerpoint/2010/main" val="13132766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dirty="0">
                <a:solidFill>
                  <a:srgbClr val="000000"/>
                </a:solidFill>
                <a:effectLst/>
                <a:latin typeface="-webkit-standard"/>
              </a:rPr>
              <a:t> </a:t>
            </a:r>
            <a:r>
              <a:rPr lang="en-US" b="0" i="0" u="none" strike="noStrike" dirty="0">
                <a:solidFill>
                  <a:srgbClr val="000000"/>
                </a:solidFill>
                <a:effectLst/>
                <a:latin typeface="Calibri" panose="020F0502020204030204" pitchFamily="34" charset="0"/>
              </a:rPr>
              <a:t>Quisling and Kardon. “See-Saw Nystagmus.” 2005.</a:t>
            </a:r>
            <a:endParaRPr lang="en-US" dirty="0"/>
          </a:p>
          <a:p>
            <a:endParaRPr lang="en-US" dirty="0"/>
          </a:p>
        </p:txBody>
      </p:sp>
      <p:sp>
        <p:nvSpPr>
          <p:cNvPr id="4" name="Slide Number Placeholder 3"/>
          <p:cNvSpPr>
            <a:spLocks noGrp="1"/>
          </p:cNvSpPr>
          <p:nvPr>
            <p:ph type="sldNum" sz="quarter" idx="5"/>
          </p:nvPr>
        </p:nvSpPr>
        <p:spPr/>
        <p:txBody>
          <a:bodyPr/>
          <a:lstStyle/>
          <a:p>
            <a:fld id="{1CCD5BA9-0F52-4605-9E69-C49E005FB280}" type="slidenum">
              <a:rPr lang="en-US" smtClean="0"/>
              <a:t>11</a:t>
            </a:fld>
            <a:endParaRPr lang="en-US"/>
          </a:p>
        </p:txBody>
      </p:sp>
    </p:spTree>
    <p:extLst>
      <p:ext uri="{BB962C8B-B14F-4D97-AF65-F5344CB8AC3E}">
        <p14:creationId xmlns:p14="http://schemas.microsoft.com/office/powerpoint/2010/main" val="16755944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err="1">
                <a:solidFill>
                  <a:schemeClr val="tx1"/>
                </a:solidFill>
                <a:effectLst/>
                <a:latin typeface="+mn-lt"/>
                <a:ea typeface="+mn-ea"/>
                <a:cs typeface="+mn-cs"/>
              </a:rPr>
              <a:t>Helmchen</a:t>
            </a:r>
            <a:r>
              <a:rPr lang="en-US" sz="1200" b="0" i="0" u="none" strike="noStrike" kern="1200" dirty="0">
                <a:solidFill>
                  <a:schemeClr val="tx1"/>
                </a:solidFill>
                <a:effectLst/>
                <a:latin typeface="+mn-lt"/>
                <a:ea typeface="+mn-ea"/>
                <a:cs typeface="+mn-cs"/>
              </a:rPr>
              <a:t> C, </a:t>
            </a:r>
            <a:r>
              <a:rPr lang="en-US" sz="1200" b="0" i="0" u="none" strike="noStrike" kern="1200" dirty="0" err="1">
                <a:solidFill>
                  <a:schemeClr val="tx1"/>
                </a:solidFill>
                <a:effectLst/>
                <a:latin typeface="+mn-lt"/>
                <a:ea typeface="+mn-ea"/>
                <a:cs typeface="+mn-cs"/>
              </a:rPr>
              <a:t>Rambold</a:t>
            </a:r>
            <a:r>
              <a:rPr lang="en-US" sz="1200" b="0" i="0" u="none" strike="noStrike" kern="1200" dirty="0">
                <a:solidFill>
                  <a:schemeClr val="tx1"/>
                </a:solidFill>
                <a:effectLst/>
                <a:latin typeface="+mn-lt"/>
                <a:ea typeface="+mn-ea"/>
                <a:cs typeface="+mn-cs"/>
              </a:rPr>
              <a:t> H, </a:t>
            </a:r>
            <a:r>
              <a:rPr lang="en-US" sz="1200" b="0" i="0" u="none" strike="noStrike" kern="1200" dirty="0" err="1">
                <a:solidFill>
                  <a:schemeClr val="tx1"/>
                </a:solidFill>
                <a:effectLst/>
                <a:latin typeface="+mn-lt"/>
                <a:ea typeface="+mn-ea"/>
                <a:cs typeface="+mn-cs"/>
              </a:rPr>
              <a:t>Fuhry</a:t>
            </a:r>
            <a:r>
              <a:rPr lang="en-US" sz="1200" b="0" i="0" u="none" strike="noStrike" kern="1200" dirty="0">
                <a:solidFill>
                  <a:schemeClr val="tx1"/>
                </a:solidFill>
                <a:effectLst/>
                <a:latin typeface="+mn-lt"/>
                <a:ea typeface="+mn-ea"/>
                <a:cs typeface="+mn-cs"/>
              </a:rPr>
              <a:t> L, </a:t>
            </a:r>
            <a:r>
              <a:rPr lang="en-US" sz="1200" b="0" i="0" u="none" strike="noStrike" kern="1200" dirty="0" err="1">
                <a:solidFill>
                  <a:schemeClr val="tx1"/>
                </a:solidFill>
                <a:effectLst/>
                <a:latin typeface="+mn-lt"/>
                <a:ea typeface="+mn-ea"/>
                <a:cs typeface="+mn-cs"/>
              </a:rPr>
              <a:t>Buttner</a:t>
            </a:r>
            <a:r>
              <a:rPr lang="en-US" sz="1200" b="0" i="0" u="none" strike="noStrike" kern="1200" dirty="0">
                <a:solidFill>
                  <a:schemeClr val="tx1"/>
                </a:solidFill>
                <a:effectLst/>
                <a:latin typeface="+mn-lt"/>
                <a:ea typeface="+mn-ea"/>
                <a:cs typeface="+mn-cs"/>
              </a:rPr>
              <a:t> U. Deficits in vertical and torsional eye movements after </a:t>
            </a:r>
            <a:r>
              <a:rPr lang="en-US" sz="1200" b="0" i="0" u="none" strike="noStrike" kern="1200" dirty="0" err="1">
                <a:solidFill>
                  <a:schemeClr val="tx1"/>
                </a:solidFill>
                <a:effectLst/>
                <a:latin typeface="+mn-lt"/>
                <a:ea typeface="+mn-ea"/>
                <a:cs typeface="+mn-cs"/>
              </a:rPr>
              <a:t>uni</a:t>
            </a:r>
            <a:r>
              <a:rPr lang="en-US" sz="1200" b="0" i="0" u="none" strike="noStrike" kern="1200" dirty="0">
                <a:solidFill>
                  <a:schemeClr val="tx1"/>
                </a:solidFill>
                <a:effectLst/>
                <a:latin typeface="+mn-lt"/>
                <a:ea typeface="+mn-ea"/>
                <a:cs typeface="+mn-cs"/>
              </a:rPr>
              <a:t>- and bilateral </a:t>
            </a:r>
            <a:r>
              <a:rPr lang="en-US" sz="1200" b="0" i="0" u="none" strike="noStrike" kern="1200" dirty="0" err="1">
                <a:solidFill>
                  <a:schemeClr val="tx1"/>
                </a:solidFill>
                <a:effectLst/>
                <a:latin typeface="+mn-lt"/>
                <a:ea typeface="+mn-ea"/>
                <a:cs typeface="+mn-cs"/>
              </a:rPr>
              <a:t>muscimol</a:t>
            </a:r>
            <a:r>
              <a:rPr lang="en-US" sz="1200" b="0" i="0" u="none" strike="noStrike" kern="1200" dirty="0">
                <a:solidFill>
                  <a:schemeClr val="tx1"/>
                </a:solidFill>
                <a:effectLst/>
                <a:latin typeface="+mn-lt"/>
                <a:ea typeface="+mn-ea"/>
                <a:cs typeface="+mn-cs"/>
              </a:rPr>
              <a:t> inactivation of the interstitial nucleus of </a:t>
            </a:r>
            <a:r>
              <a:rPr lang="en-US" sz="1200" b="0" i="0" u="none" strike="noStrike" kern="1200" dirty="0" err="1">
                <a:solidFill>
                  <a:schemeClr val="tx1"/>
                </a:solidFill>
                <a:effectLst/>
                <a:latin typeface="+mn-lt"/>
                <a:ea typeface="+mn-ea"/>
                <a:cs typeface="+mn-cs"/>
              </a:rPr>
              <a:t>Cajal</a:t>
            </a:r>
            <a:r>
              <a:rPr lang="en-US" sz="1200" b="0" i="0" u="none" strike="noStrike" kern="1200" dirty="0">
                <a:solidFill>
                  <a:schemeClr val="tx1"/>
                </a:solidFill>
                <a:effectLst/>
                <a:latin typeface="+mn-lt"/>
                <a:ea typeface="+mn-ea"/>
                <a:cs typeface="+mn-cs"/>
              </a:rPr>
              <a:t> of the alert monkey. Exp Brain Res 1998;119:436-452.</a:t>
            </a:r>
          </a:p>
          <a:p>
            <a:endParaRPr lang="en-US" sz="1200" b="0" i="0" u="none" strike="noStrike" kern="1200" dirty="0">
              <a:solidFill>
                <a:schemeClr val="tx1"/>
              </a:solidFill>
              <a:effectLst/>
              <a:latin typeface="+mn-lt"/>
              <a:ea typeface="+mn-ea"/>
              <a:cs typeface="+mn-cs"/>
            </a:endParaRPr>
          </a:p>
          <a:p>
            <a:r>
              <a:rPr lang="en-US" sz="1200" b="0" i="0" u="none" strike="noStrike" kern="1200" dirty="0" err="1">
                <a:solidFill>
                  <a:schemeClr val="tx1"/>
                </a:solidFill>
                <a:effectLst/>
                <a:latin typeface="+mn-lt"/>
                <a:ea typeface="+mn-ea"/>
                <a:cs typeface="+mn-cs"/>
              </a:rPr>
              <a:t>Rambold</a:t>
            </a:r>
            <a:r>
              <a:rPr lang="en-US" sz="1200" b="0" i="0" u="none" strike="noStrike" kern="1200" dirty="0">
                <a:solidFill>
                  <a:schemeClr val="tx1"/>
                </a:solidFill>
                <a:effectLst/>
                <a:latin typeface="+mn-lt"/>
                <a:ea typeface="+mn-ea"/>
                <a:cs typeface="+mn-cs"/>
              </a:rPr>
              <a:t> H, </a:t>
            </a:r>
            <a:r>
              <a:rPr lang="en-US" sz="1200" b="0" i="0" u="none" strike="noStrike" kern="1200" dirty="0" err="1">
                <a:solidFill>
                  <a:schemeClr val="tx1"/>
                </a:solidFill>
                <a:effectLst/>
                <a:latin typeface="+mn-lt"/>
                <a:ea typeface="+mn-ea"/>
                <a:cs typeface="+mn-cs"/>
              </a:rPr>
              <a:t>Helmchen</a:t>
            </a:r>
            <a:r>
              <a:rPr lang="en-US" sz="1200" b="0" i="0" u="none" strike="noStrike" kern="1200" dirty="0">
                <a:solidFill>
                  <a:schemeClr val="tx1"/>
                </a:solidFill>
                <a:effectLst/>
                <a:latin typeface="+mn-lt"/>
                <a:ea typeface="+mn-ea"/>
                <a:cs typeface="+mn-cs"/>
              </a:rPr>
              <a:t> C, </a:t>
            </a:r>
            <a:r>
              <a:rPr lang="en-US" sz="1200" b="0" i="0" u="none" strike="noStrike" kern="1200" dirty="0" err="1">
                <a:solidFill>
                  <a:schemeClr val="tx1"/>
                </a:solidFill>
                <a:effectLst/>
                <a:latin typeface="+mn-lt"/>
                <a:ea typeface="+mn-ea"/>
                <a:cs typeface="+mn-cs"/>
              </a:rPr>
              <a:t>Buttner</a:t>
            </a:r>
            <a:r>
              <a:rPr lang="en-US" sz="1200" b="0" i="0" u="none" strike="noStrike" kern="1200" dirty="0">
                <a:solidFill>
                  <a:schemeClr val="tx1"/>
                </a:solidFill>
                <a:effectLst/>
                <a:latin typeface="+mn-lt"/>
                <a:ea typeface="+mn-ea"/>
                <a:cs typeface="+mn-cs"/>
              </a:rPr>
              <a:t> U. Vestibular influence on the binocular control of vertical-torsional nystagmus after lesions in the interstitial nucleus of </a:t>
            </a:r>
            <a:r>
              <a:rPr lang="en-US" sz="1200" b="0" i="0" u="none" strike="noStrike" kern="1200" dirty="0" err="1">
                <a:solidFill>
                  <a:schemeClr val="tx1"/>
                </a:solidFill>
                <a:effectLst/>
                <a:latin typeface="+mn-lt"/>
                <a:ea typeface="+mn-ea"/>
                <a:cs typeface="+mn-cs"/>
              </a:rPr>
              <a:t>Cajal</a:t>
            </a:r>
            <a:r>
              <a:rPr lang="en-US" sz="1200" b="0" i="0" u="none" strike="noStrike" kern="1200" dirty="0">
                <a:solidFill>
                  <a:schemeClr val="tx1"/>
                </a:solidFill>
                <a:effectLst/>
                <a:latin typeface="+mn-lt"/>
                <a:ea typeface="+mn-ea"/>
                <a:cs typeface="+mn-cs"/>
              </a:rPr>
              <a:t>. </a:t>
            </a:r>
            <a:r>
              <a:rPr lang="en-US" sz="1200" b="0" i="0" u="none" strike="noStrike" kern="1200" dirty="0" err="1">
                <a:solidFill>
                  <a:schemeClr val="tx1"/>
                </a:solidFill>
                <a:effectLst/>
                <a:latin typeface="+mn-lt"/>
                <a:ea typeface="+mn-ea"/>
                <a:cs typeface="+mn-cs"/>
              </a:rPr>
              <a:t>Neuroreport</a:t>
            </a:r>
            <a:r>
              <a:rPr lang="en-US" sz="1200" b="0" i="0" u="none" strike="noStrike" kern="1200" dirty="0">
                <a:solidFill>
                  <a:schemeClr val="tx1"/>
                </a:solidFill>
                <a:effectLst/>
                <a:latin typeface="+mn-lt"/>
                <a:ea typeface="+mn-ea"/>
                <a:cs typeface="+mn-cs"/>
              </a:rPr>
              <a:t>, 2000;11:779-784.</a:t>
            </a:r>
            <a:endParaRPr lang="en-US" dirty="0"/>
          </a:p>
          <a:p>
            <a:endParaRPr lang="en-US" dirty="0"/>
          </a:p>
        </p:txBody>
      </p:sp>
      <p:sp>
        <p:nvSpPr>
          <p:cNvPr id="4" name="Slide Number Placeholder 3"/>
          <p:cNvSpPr>
            <a:spLocks noGrp="1"/>
          </p:cNvSpPr>
          <p:nvPr>
            <p:ph type="sldNum" sz="quarter" idx="5"/>
          </p:nvPr>
        </p:nvSpPr>
        <p:spPr/>
        <p:txBody>
          <a:bodyPr/>
          <a:lstStyle/>
          <a:p>
            <a:fld id="{1CCD5BA9-0F52-4605-9E69-C49E005FB280}" type="slidenum">
              <a:rPr lang="en-US" smtClean="0"/>
              <a:t>12</a:t>
            </a:fld>
            <a:endParaRPr lang="en-US"/>
          </a:p>
        </p:txBody>
      </p:sp>
    </p:spTree>
    <p:extLst>
      <p:ext uri="{BB962C8B-B14F-4D97-AF65-F5344CB8AC3E}">
        <p14:creationId xmlns:p14="http://schemas.microsoft.com/office/powerpoint/2010/main" val="30793744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MRI brain with and without contrast</a:t>
            </a:r>
          </a:p>
        </p:txBody>
      </p:sp>
      <p:sp>
        <p:nvSpPr>
          <p:cNvPr id="4" name="Slide Number Placeholder 3"/>
          <p:cNvSpPr>
            <a:spLocks noGrp="1"/>
          </p:cNvSpPr>
          <p:nvPr>
            <p:ph type="sldNum" sz="quarter" idx="5"/>
          </p:nvPr>
        </p:nvSpPr>
        <p:spPr/>
        <p:txBody>
          <a:bodyPr/>
          <a:lstStyle/>
          <a:p>
            <a:fld id="{1CCD5BA9-0F52-4605-9E69-C49E005FB280}" type="slidenum">
              <a:rPr lang="en-US" smtClean="0"/>
              <a:t>14</a:t>
            </a:fld>
            <a:endParaRPr lang="en-US"/>
          </a:p>
        </p:txBody>
      </p:sp>
    </p:spTree>
    <p:extLst>
      <p:ext uri="{BB962C8B-B14F-4D97-AF65-F5344CB8AC3E}">
        <p14:creationId xmlns:p14="http://schemas.microsoft.com/office/powerpoint/2010/main" val="25182723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CD5BA9-0F52-4605-9E69-C49E005FB280}" type="slidenum">
              <a:rPr lang="en-US" smtClean="0"/>
              <a:t>15</a:t>
            </a:fld>
            <a:endParaRPr lang="en-US"/>
          </a:p>
        </p:txBody>
      </p:sp>
    </p:spTree>
    <p:extLst>
      <p:ext uri="{BB962C8B-B14F-4D97-AF65-F5344CB8AC3E}">
        <p14:creationId xmlns:p14="http://schemas.microsoft.com/office/powerpoint/2010/main" val="15306025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CD5BA9-0F52-4605-9E69-C49E005FB280}" type="slidenum">
              <a:rPr lang="en-US" smtClean="0"/>
              <a:t>16</a:t>
            </a:fld>
            <a:endParaRPr lang="en-US"/>
          </a:p>
        </p:txBody>
      </p:sp>
    </p:spTree>
    <p:extLst>
      <p:ext uri="{BB962C8B-B14F-4D97-AF65-F5344CB8AC3E}">
        <p14:creationId xmlns:p14="http://schemas.microsoft.com/office/powerpoint/2010/main" val="37685955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CD5BA9-0F52-4605-9E69-C49E005FB280}" type="slidenum">
              <a:rPr lang="en-US" smtClean="0"/>
              <a:t>18</a:t>
            </a:fld>
            <a:endParaRPr lang="en-US"/>
          </a:p>
        </p:txBody>
      </p:sp>
    </p:spTree>
    <p:extLst>
      <p:ext uri="{BB962C8B-B14F-4D97-AF65-F5344CB8AC3E}">
        <p14:creationId xmlns:p14="http://schemas.microsoft.com/office/powerpoint/2010/main" val="7042313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212121"/>
                </a:solidFill>
                <a:effectLst/>
                <a:latin typeface="BlinkMacSystemFont"/>
              </a:rPr>
              <a:t>Martinez-Gutierrez JC, </a:t>
            </a:r>
            <a:r>
              <a:rPr lang="en-US" b="0" i="0" u="none" strike="noStrike" dirty="0" err="1">
                <a:solidFill>
                  <a:srgbClr val="212121"/>
                </a:solidFill>
                <a:effectLst/>
                <a:latin typeface="BlinkMacSystemFont"/>
              </a:rPr>
              <a:t>D'Andrea</a:t>
            </a:r>
            <a:r>
              <a:rPr lang="en-US" b="0" i="0" u="none" strike="noStrike" dirty="0">
                <a:solidFill>
                  <a:srgbClr val="212121"/>
                </a:solidFill>
                <a:effectLst/>
                <a:latin typeface="BlinkMacSystemFont"/>
              </a:rPr>
              <a:t> MR, Cahill DP, </a:t>
            </a:r>
            <a:r>
              <a:rPr lang="en-US" b="0" i="0" u="none" strike="noStrike" dirty="0" err="1">
                <a:solidFill>
                  <a:srgbClr val="212121"/>
                </a:solidFill>
                <a:effectLst/>
                <a:latin typeface="BlinkMacSystemFont"/>
              </a:rPr>
              <a:t>Santagata</a:t>
            </a:r>
            <a:r>
              <a:rPr lang="en-US" b="0" i="0" u="none" strike="noStrike" dirty="0">
                <a:solidFill>
                  <a:srgbClr val="212121"/>
                </a:solidFill>
                <a:effectLst/>
                <a:latin typeface="BlinkMacSystemFont"/>
              </a:rPr>
              <a:t> S, Barker FG 2nd, </a:t>
            </a:r>
            <a:r>
              <a:rPr lang="en-US" b="0" i="0" u="none" strike="noStrike" dirty="0" err="1">
                <a:solidFill>
                  <a:srgbClr val="212121"/>
                </a:solidFill>
                <a:effectLst/>
                <a:latin typeface="BlinkMacSystemFont"/>
              </a:rPr>
              <a:t>Brastianos</a:t>
            </a:r>
            <a:r>
              <a:rPr lang="en-US" b="0" i="0" u="none" strike="noStrike" dirty="0">
                <a:solidFill>
                  <a:srgbClr val="212121"/>
                </a:solidFill>
                <a:effectLst/>
                <a:latin typeface="BlinkMacSystemFont"/>
              </a:rPr>
              <a:t> PK. Diagnosis and management of craniopharyngiomas in the era of genomics and targeted therapy. </a:t>
            </a:r>
            <a:r>
              <a:rPr lang="en-US" b="0" i="0" u="none" strike="noStrike" dirty="0" err="1">
                <a:solidFill>
                  <a:srgbClr val="212121"/>
                </a:solidFill>
                <a:effectLst/>
                <a:latin typeface="BlinkMacSystemFont"/>
              </a:rPr>
              <a:t>Neurosurg</a:t>
            </a:r>
            <a:r>
              <a:rPr lang="en-US" b="0" i="0" u="none" strike="noStrike" dirty="0">
                <a:solidFill>
                  <a:srgbClr val="212121"/>
                </a:solidFill>
                <a:effectLst/>
                <a:latin typeface="BlinkMacSystemFont"/>
              </a:rPr>
              <a:t> Focus. 2016 Dec;41(6):E2. </a:t>
            </a:r>
            <a:r>
              <a:rPr lang="en-US" b="0" i="0" u="none" strike="noStrike" dirty="0" err="1">
                <a:solidFill>
                  <a:srgbClr val="212121"/>
                </a:solidFill>
                <a:effectLst/>
                <a:latin typeface="BlinkMacSystemFont"/>
              </a:rPr>
              <a:t>doi</a:t>
            </a:r>
            <a:r>
              <a:rPr lang="en-US" b="0" i="0" u="none" strike="noStrike" dirty="0">
                <a:solidFill>
                  <a:srgbClr val="212121"/>
                </a:solidFill>
                <a:effectLst/>
                <a:latin typeface="BlinkMacSystemFont"/>
              </a:rPr>
              <a:t>: 10.3171/2016.9.FOCUS16325. PMID: 27903124.</a:t>
            </a:r>
            <a:endParaRPr lang="en-US" dirty="0"/>
          </a:p>
        </p:txBody>
      </p:sp>
      <p:sp>
        <p:nvSpPr>
          <p:cNvPr id="4" name="Slide Number Placeholder 3"/>
          <p:cNvSpPr>
            <a:spLocks noGrp="1"/>
          </p:cNvSpPr>
          <p:nvPr>
            <p:ph type="sldNum" sz="quarter" idx="5"/>
          </p:nvPr>
        </p:nvSpPr>
        <p:spPr/>
        <p:txBody>
          <a:bodyPr/>
          <a:lstStyle/>
          <a:p>
            <a:fld id="{1CCD5BA9-0F52-4605-9E69-C49E005FB280}" type="slidenum">
              <a:rPr lang="en-US" smtClean="0"/>
              <a:t>19</a:t>
            </a:fld>
            <a:endParaRPr lang="en-US"/>
          </a:p>
        </p:txBody>
      </p:sp>
    </p:spTree>
    <p:extLst>
      <p:ext uri="{BB962C8B-B14F-4D97-AF65-F5344CB8AC3E}">
        <p14:creationId xmlns:p14="http://schemas.microsoft.com/office/powerpoint/2010/main" val="6926043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14350" indent="-514350">
              <a:buFont typeface="+mj-lt"/>
              <a:buAutoNum type="arabicPeriod"/>
            </a:pPr>
            <a:r>
              <a:rPr lang="en-US" sz="1200" b="0" i="0" u="none" strike="noStrike" dirty="0" err="1">
                <a:solidFill>
                  <a:srgbClr val="3B5B6F"/>
                </a:solidFill>
                <a:effectLst/>
                <a:cs typeface="Arial" panose="020B0604020202020204" pitchFamily="34" charset="0"/>
              </a:rPr>
              <a:t>Nuijts</a:t>
            </a:r>
            <a:r>
              <a:rPr lang="en-US" sz="1200" b="0" i="0" u="none" strike="noStrike" dirty="0">
                <a:solidFill>
                  <a:srgbClr val="3B5B6F"/>
                </a:solidFill>
                <a:effectLst/>
                <a:cs typeface="Arial" panose="020B0604020202020204" pitchFamily="34" charset="0"/>
              </a:rPr>
              <a:t> MA, Veldhuis N, Stegeman I, van Santen HM, </a:t>
            </a:r>
            <a:r>
              <a:rPr lang="en-US" sz="1200" b="0" i="0" u="none" strike="noStrike" dirty="0" err="1">
                <a:solidFill>
                  <a:srgbClr val="3B5B6F"/>
                </a:solidFill>
                <a:effectLst/>
                <a:cs typeface="Arial" panose="020B0604020202020204" pitchFamily="34" charset="0"/>
              </a:rPr>
              <a:t>Porro</a:t>
            </a:r>
            <a:r>
              <a:rPr lang="en-US" sz="1200" b="0" i="0" u="none" strike="noStrike" dirty="0">
                <a:solidFill>
                  <a:srgbClr val="3B5B6F"/>
                </a:solidFill>
                <a:effectLst/>
                <a:cs typeface="Arial" panose="020B0604020202020204" pitchFamily="34" charset="0"/>
              </a:rPr>
              <a:t> GL, </a:t>
            </a:r>
            <a:r>
              <a:rPr lang="en-US" sz="1200" b="0" i="0" u="none" strike="noStrike" dirty="0" err="1">
                <a:solidFill>
                  <a:srgbClr val="3B5B6F"/>
                </a:solidFill>
                <a:effectLst/>
                <a:cs typeface="Arial" panose="020B0604020202020204" pitchFamily="34" charset="0"/>
              </a:rPr>
              <a:t>Imhof</a:t>
            </a:r>
            <a:r>
              <a:rPr lang="en-US" sz="1200" b="0" i="0" u="none" strike="noStrike" dirty="0">
                <a:solidFill>
                  <a:srgbClr val="3B5B6F"/>
                </a:solidFill>
                <a:effectLst/>
                <a:cs typeface="Arial" panose="020B0604020202020204" pitchFamily="34" charset="0"/>
              </a:rPr>
              <a:t> SM, Schouten–van </a:t>
            </a:r>
            <a:r>
              <a:rPr lang="en-US" sz="1200" b="0" i="0" u="none" strike="noStrike" dirty="0" err="1">
                <a:solidFill>
                  <a:srgbClr val="3B5B6F"/>
                </a:solidFill>
                <a:effectLst/>
                <a:cs typeface="Arial" panose="020B0604020202020204" pitchFamily="34" charset="0"/>
              </a:rPr>
              <a:t>Meeteren</a:t>
            </a:r>
            <a:r>
              <a:rPr lang="en-US" sz="1200" b="0" i="0" u="none" strike="noStrike" dirty="0">
                <a:solidFill>
                  <a:srgbClr val="3B5B6F"/>
                </a:solidFill>
                <a:effectLst/>
                <a:cs typeface="Arial" panose="020B0604020202020204" pitchFamily="34" charset="0"/>
              </a:rPr>
              <a:t> AY. Visual functions in children with craniopharyngioma at diagnosis: a systematic review. </a:t>
            </a:r>
            <a:r>
              <a:rPr lang="en-US" sz="1200" b="0" i="0" u="none" strike="noStrike" dirty="0" err="1">
                <a:solidFill>
                  <a:srgbClr val="3B5B6F"/>
                </a:solidFill>
                <a:effectLst/>
                <a:cs typeface="Arial" panose="020B0604020202020204" pitchFamily="34" charset="0"/>
              </a:rPr>
              <a:t>PloS</a:t>
            </a:r>
            <a:r>
              <a:rPr lang="en-US" sz="1200" b="0" i="0" u="none" strike="noStrike" dirty="0">
                <a:solidFill>
                  <a:srgbClr val="3B5B6F"/>
                </a:solidFill>
                <a:effectLst/>
                <a:cs typeface="Arial" panose="020B0604020202020204" pitchFamily="34" charset="0"/>
              </a:rPr>
              <a:t> one. 2020 Oct 1;15(10).</a:t>
            </a:r>
          </a:p>
          <a:p>
            <a:pPr marL="514350" indent="-514350">
              <a:buFont typeface="+mj-lt"/>
              <a:buAutoNum type="arabicPeriod"/>
            </a:pPr>
            <a:r>
              <a:rPr lang="en-US" sz="1200" b="0" i="0" u="none" strike="noStrike" dirty="0">
                <a:solidFill>
                  <a:srgbClr val="3B5B6F"/>
                </a:solidFill>
                <a:effectLst/>
                <a:cs typeface="Arial" panose="020B0604020202020204" pitchFamily="34" charset="0"/>
              </a:rPr>
              <a:t>Wan MJ, </a:t>
            </a:r>
            <a:r>
              <a:rPr lang="en-US" sz="1200" b="0" i="0" u="none" strike="noStrike" dirty="0" err="1">
                <a:solidFill>
                  <a:srgbClr val="3B5B6F"/>
                </a:solidFill>
                <a:effectLst/>
                <a:cs typeface="Arial" panose="020B0604020202020204" pitchFamily="34" charset="0"/>
              </a:rPr>
              <a:t>Zapotocky</a:t>
            </a:r>
            <a:r>
              <a:rPr lang="en-US" sz="1200" b="0" i="0" u="none" strike="noStrike" dirty="0">
                <a:solidFill>
                  <a:srgbClr val="3B5B6F"/>
                </a:solidFill>
                <a:effectLst/>
                <a:cs typeface="Arial" panose="020B0604020202020204" pitchFamily="34" charset="0"/>
              </a:rPr>
              <a:t> M, </a:t>
            </a:r>
            <a:r>
              <a:rPr lang="en-US" sz="1200" b="0" i="0" u="none" strike="noStrike" dirty="0" err="1">
                <a:solidFill>
                  <a:srgbClr val="3B5B6F"/>
                </a:solidFill>
                <a:effectLst/>
                <a:cs typeface="Arial" panose="020B0604020202020204" pitchFamily="34" charset="0"/>
              </a:rPr>
              <a:t>Bouffet</a:t>
            </a:r>
            <a:r>
              <a:rPr lang="en-US" sz="1200" b="0" i="0" u="none" strike="noStrike" dirty="0">
                <a:solidFill>
                  <a:srgbClr val="3B5B6F"/>
                </a:solidFill>
                <a:effectLst/>
                <a:cs typeface="Arial" panose="020B0604020202020204" pitchFamily="34" charset="0"/>
              </a:rPr>
              <a:t> E, Bartels U, Kulkarni AV, Drake JM. Long-term visual outcomes of craniopharyngioma in children. Journal of neuro-oncology. 2018 May;137(3):645-51.</a:t>
            </a:r>
            <a:endParaRPr lang="en-US" sz="1200" dirty="0">
              <a:solidFill>
                <a:srgbClr val="3B5B6F"/>
              </a:solidFill>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1CCD5BA9-0F52-4605-9E69-C49E005FB280}" type="slidenum">
              <a:rPr lang="en-US" smtClean="0"/>
              <a:t>20</a:t>
            </a:fld>
            <a:endParaRPr lang="en-US"/>
          </a:p>
        </p:txBody>
      </p:sp>
    </p:spTree>
    <p:extLst>
      <p:ext uri="{BB962C8B-B14F-4D97-AF65-F5344CB8AC3E}">
        <p14:creationId xmlns:p14="http://schemas.microsoft.com/office/powerpoint/2010/main" val="42280631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https://www.nature.com/articles/s41582-020-0359-x</a:t>
            </a:r>
          </a:p>
        </p:txBody>
      </p:sp>
      <p:sp>
        <p:nvSpPr>
          <p:cNvPr id="4" name="Slide Number Placeholder 3"/>
          <p:cNvSpPr>
            <a:spLocks noGrp="1"/>
          </p:cNvSpPr>
          <p:nvPr>
            <p:ph type="sldNum" sz="quarter" idx="5"/>
          </p:nvPr>
        </p:nvSpPr>
        <p:spPr/>
        <p:txBody>
          <a:bodyPr/>
          <a:lstStyle/>
          <a:p>
            <a:fld id="{1CCD5BA9-0F52-4605-9E69-C49E005FB280}" type="slidenum">
              <a:rPr lang="en-US" smtClean="0"/>
              <a:t>22</a:t>
            </a:fld>
            <a:endParaRPr lang="en-US"/>
          </a:p>
        </p:txBody>
      </p:sp>
    </p:spTree>
    <p:extLst>
      <p:ext uri="{BB962C8B-B14F-4D97-AF65-F5344CB8AC3E}">
        <p14:creationId xmlns:p14="http://schemas.microsoft.com/office/powerpoint/2010/main" val="39224917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6D07A79-73E8-F742-93ED-4E631E6F4B38}"/>
              </a:ext>
            </a:extLst>
          </p:cNvPr>
          <p:cNvPicPr>
            <a:picLocks noChangeAspect="1"/>
          </p:cNvPicPr>
          <p:nvPr userDrawn="1"/>
        </p:nvPicPr>
        <p:blipFill>
          <a:blip r:embed="rId2"/>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3797980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B5E2E-3D42-5845-95CB-7A6FD38BB1B8}"/>
              </a:ext>
            </a:extLst>
          </p:cNvPr>
          <p:cNvSpPr>
            <a:spLocks noGrp="1"/>
          </p:cNvSpPr>
          <p:nvPr>
            <p:ph type="title"/>
          </p:nvPr>
        </p:nvSpPr>
        <p:spPr/>
        <p:txBody>
          <a:bodyPr>
            <a:normAutofit/>
          </a:bodyPr>
          <a:lstStyle>
            <a:lvl1pPr>
              <a:defRPr sz="4000" b="1" i="0" baseline="0">
                <a:latin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4901E915-E638-6549-90DF-FD86C654E2CF}"/>
              </a:ext>
            </a:extLst>
          </p:cNvPr>
          <p:cNvSpPr>
            <a:spLocks noGrp="1"/>
          </p:cNvSpPr>
          <p:nvPr>
            <p:ph idx="1"/>
          </p:nvPr>
        </p:nvSpPr>
        <p:spPr/>
        <p:txBody>
          <a:bodyPr/>
          <a:lstStyle>
            <a:lvl1pPr>
              <a:defRPr baseline="0">
                <a:latin typeface="Arial" panose="020B0604020202020204" pitchFamily="34" charset="0"/>
              </a:defRPr>
            </a:lvl1pPr>
            <a:lvl2pPr>
              <a:defRPr baseline="0">
                <a:latin typeface="Arial" panose="020B0604020202020204" pitchFamily="34" charset="0"/>
              </a:defRPr>
            </a:lvl2pPr>
            <a:lvl3pPr>
              <a:defRPr baseline="0">
                <a:latin typeface="Arial" panose="020B0604020202020204" pitchFamily="34" charset="0"/>
              </a:defRPr>
            </a:lvl3pPr>
            <a:lvl4pPr>
              <a:defRPr baseline="0">
                <a:latin typeface="Arial" panose="020B0604020202020204" pitchFamily="34" charset="0"/>
              </a:defRPr>
            </a:lvl4pPr>
            <a:lvl5pPr>
              <a:defRPr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1697790-D484-E14C-9687-8C2097F24183}"/>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6/28/2025</a:t>
            </a:fld>
            <a:endParaRPr lang="en-US"/>
          </a:p>
        </p:txBody>
      </p:sp>
      <p:sp>
        <p:nvSpPr>
          <p:cNvPr id="5" name="Footer Placeholder 4">
            <a:extLst>
              <a:ext uri="{FF2B5EF4-FFF2-40B4-BE49-F238E27FC236}">
                <a16:creationId xmlns:a16="http://schemas.microsoft.com/office/drawing/2014/main" id="{EC56AD5B-F34E-5E48-90E6-30D2BEB6B74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ACC3795-C7FD-6940-A607-B1CC79511D6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618717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99BE-5837-6D47-8BDE-2BEEFA2F888C}"/>
              </a:ext>
            </a:extLst>
          </p:cNvPr>
          <p:cNvSpPr>
            <a:spLocks noGrp="1"/>
          </p:cNvSpPr>
          <p:nvPr>
            <p:ph type="title"/>
          </p:nvPr>
        </p:nvSpPr>
        <p:spPr>
          <a:xfrm>
            <a:off x="831850" y="1709738"/>
            <a:ext cx="10515600" cy="2852737"/>
          </a:xfrm>
        </p:spPr>
        <p:txBody>
          <a:bodyPr anchor="b"/>
          <a:lstStyle>
            <a:lvl1pPr>
              <a:defRPr sz="6000" b="1" i="0" baseline="0">
                <a:latin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D337D132-D9B8-0446-8AA6-2059F369C1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1B6436-576E-4C43-9EBE-952FDFF32D70}"/>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6/28/2025</a:t>
            </a:fld>
            <a:endParaRPr lang="en-US"/>
          </a:p>
        </p:txBody>
      </p:sp>
      <p:sp>
        <p:nvSpPr>
          <p:cNvPr id="5" name="Footer Placeholder 4">
            <a:extLst>
              <a:ext uri="{FF2B5EF4-FFF2-40B4-BE49-F238E27FC236}">
                <a16:creationId xmlns:a16="http://schemas.microsoft.com/office/drawing/2014/main" id="{E1D41B9B-C1BE-ED48-BE04-6733ADE0D12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1D356B6-0F5A-AF44-B639-6C06BC495FFA}"/>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4155180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AC389-5A6D-E94B-817A-0F1A6015ED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372A26-61C3-1248-AF22-934EDA62F2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DB9C2E-AD78-D042-A817-966E279C55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800399-8CF6-7442-8B78-07F45C1D4F26}"/>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6/28/2025</a:t>
            </a:fld>
            <a:endParaRPr lang="en-US"/>
          </a:p>
        </p:txBody>
      </p:sp>
      <p:sp>
        <p:nvSpPr>
          <p:cNvPr id="6" name="Footer Placeholder 5">
            <a:extLst>
              <a:ext uri="{FF2B5EF4-FFF2-40B4-BE49-F238E27FC236}">
                <a16:creationId xmlns:a16="http://schemas.microsoft.com/office/drawing/2014/main" id="{540EBDC1-19C9-394D-B478-F98FC52977B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1A76B8B-0482-1B4E-8AF9-A1CD603C0F8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476756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547C3-3DAD-734C-A80C-FF2711B2535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8F4E6C-0DCA-A546-9ECF-8A111612B2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A51435-1D3C-D747-94F8-E65BC83195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19366C-E616-5A46-909C-3EBEA0992B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A56452-80F3-2C4F-82E8-60B912F023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573786-1F4B-FD4A-85AD-4F94D79BC1F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6/28/2025</a:t>
            </a:fld>
            <a:endParaRPr lang="en-US"/>
          </a:p>
        </p:txBody>
      </p:sp>
      <p:sp>
        <p:nvSpPr>
          <p:cNvPr id="8" name="Footer Placeholder 7">
            <a:extLst>
              <a:ext uri="{FF2B5EF4-FFF2-40B4-BE49-F238E27FC236}">
                <a16:creationId xmlns:a16="http://schemas.microsoft.com/office/drawing/2014/main" id="{E3FBF8D1-D293-AE42-A48E-E18AB0BB444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7B34D73A-4E16-7143-8429-E8A35483B731}"/>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959247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CE90-90FB-D843-9364-CDE551AE6D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0EAB8C-2571-2645-A309-BF902FD0CD4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6/28/2025</a:t>
            </a:fld>
            <a:endParaRPr lang="en-US"/>
          </a:p>
        </p:txBody>
      </p:sp>
      <p:sp>
        <p:nvSpPr>
          <p:cNvPr id="4" name="Footer Placeholder 3">
            <a:extLst>
              <a:ext uri="{FF2B5EF4-FFF2-40B4-BE49-F238E27FC236}">
                <a16:creationId xmlns:a16="http://schemas.microsoft.com/office/drawing/2014/main" id="{FBB89D80-3AC3-F74C-B7B9-09CF7F962A8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217ED0C-970C-6044-B9DE-069BA135F3E2}"/>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526171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6DAEA4-100D-5E49-A323-41AEC76315FB}"/>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6/28/2025</a:t>
            </a:fld>
            <a:endParaRPr lang="en-US"/>
          </a:p>
        </p:txBody>
      </p:sp>
      <p:sp>
        <p:nvSpPr>
          <p:cNvPr id="3" name="Footer Placeholder 2">
            <a:extLst>
              <a:ext uri="{FF2B5EF4-FFF2-40B4-BE49-F238E27FC236}">
                <a16:creationId xmlns:a16="http://schemas.microsoft.com/office/drawing/2014/main" id="{FECD6CD9-B64B-9145-A79A-5E00251981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F752BF5-49BE-BC47-89BE-67C0FA5B17AE}"/>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456401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BC489-72DE-BE47-AEE8-FAAA8C925F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FD9F1B-DF44-A24C-AECE-92FF463662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83FEB7-0421-CF4C-A92A-571E43B666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24BB9A-EE10-6641-ACAA-C8511BE4760E}"/>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6/28/2025</a:t>
            </a:fld>
            <a:endParaRPr lang="en-US"/>
          </a:p>
        </p:txBody>
      </p:sp>
      <p:sp>
        <p:nvSpPr>
          <p:cNvPr id="6" name="Footer Placeholder 5">
            <a:extLst>
              <a:ext uri="{FF2B5EF4-FFF2-40B4-BE49-F238E27FC236}">
                <a16:creationId xmlns:a16="http://schemas.microsoft.com/office/drawing/2014/main" id="{D391A377-74EE-CD4B-B15A-5DF964F8512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88E1C73-98C8-9045-AA78-EF049CB3C456}"/>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268417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0DC57-47C1-BB45-B2DC-79CCA540AB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BCD955-75C8-444D-ABD1-E060697F14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0748B4-AEC3-B949-9617-9434F518D8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DC61A1-BFF5-3D41-92DA-7217625F94C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6/28/2025</a:t>
            </a:fld>
            <a:endParaRPr lang="en-US"/>
          </a:p>
        </p:txBody>
      </p:sp>
      <p:sp>
        <p:nvSpPr>
          <p:cNvPr id="6" name="Footer Placeholder 5">
            <a:extLst>
              <a:ext uri="{FF2B5EF4-FFF2-40B4-BE49-F238E27FC236}">
                <a16:creationId xmlns:a16="http://schemas.microsoft.com/office/drawing/2014/main" id="{88AB864B-F91B-1642-A8DD-64280F6BA47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0BF34D7-825F-4E4D-8DF8-A9006979E893}"/>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3986994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B43EA-2692-AA4D-8E2A-F3B8A0306E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27E752-78A5-9841-AA7F-13DA9822AB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AAD1C5-8C9D-574D-8E5B-0DD9BA4B065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6/28/2025</a:t>
            </a:fld>
            <a:endParaRPr lang="en-US"/>
          </a:p>
        </p:txBody>
      </p:sp>
      <p:sp>
        <p:nvSpPr>
          <p:cNvPr id="5" name="Footer Placeholder 4">
            <a:extLst>
              <a:ext uri="{FF2B5EF4-FFF2-40B4-BE49-F238E27FC236}">
                <a16:creationId xmlns:a16="http://schemas.microsoft.com/office/drawing/2014/main" id="{34CF00D9-4C5D-6C45-8C5B-D4B23AC4F7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804A8E2-4634-0845-ACD1-8A9913F5302D}"/>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3791324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50E2A9-E185-384F-AF89-63182856DF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267E1E-FB37-1D46-8AAE-968742CD64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6D0789-C00C-4548-9624-40C25A7E30B4}"/>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6/28/2025</a:t>
            </a:fld>
            <a:endParaRPr lang="en-US"/>
          </a:p>
        </p:txBody>
      </p:sp>
      <p:sp>
        <p:nvSpPr>
          <p:cNvPr id="5" name="Footer Placeholder 4">
            <a:extLst>
              <a:ext uri="{FF2B5EF4-FFF2-40B4-BE49-F238E27FC236}">
                <a16:creationId xmlns:a16="http://schemas.microsoft.com/office/drawing/2014/main" id="{0A448589-75C3-3147-9838-3BE263B7F2C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AC69C64-F88B-1E45-9F75-09DAB5B5065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363970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1F939A"/>
            </a:gs>
            <a:gs pos="11000">
              <a:srgbClr val="62B5BB"/>
            </a:gs>
            <a:gs pos="90000">
              <a:schemeClr val="bg1"/>
            </a:gs>
          </a:gsLst>
          <a:lin ang="162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4C20BC-B0A7-0743-8FDE-66F90F8967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382238C-2B35-834B-9E16-6581BC188469}"/>
              </a:ext>
            </a:extLst>
          </p:cNvPr>
          <p:cNvSpPr>
            <a:spLocks noGrp="1"/>
          </p:cNvSpPr>
          <p:nvPr>
            <p:ph type="body" idx="1"/>
          </p:nvPr>
        </p:nvSpPr>
        <p:spPr>
          <a:xfrm>
            <a:off x="1490869" y="1685512"/>
            <a:ext cx="9866243" cy="38207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C681372A-5854-BC42-B062-4DEFDB60D269}"/>
              </a:ext>
            </a:extLst>
          </p:cNvPr>
          <p:cNvPicPr>
            <a:picLocks noChangeAspect="1"/>
          </p:cNvPicPr>
          <p:nvPr userDrawn="1"/>
        </p:nvPicPr>
        <p:blipFill>
          <a:blip r:embed="rId13"/>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11883717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media/media6.m4a"/><Relationship Id="rId7" Type="http://schemas.openxmlformats.org/officeDocument/2006/relationships/image" Target="../media/image4.png"/><Relationship Id="rId2" Type="http://schemas.openxmlformats.org/officeDocument/2006/relationships/video" Target="../media/media5.MOV"/><Relationship Id="rId1" Type="http://schemas.microsoft.com/office/2007/relationships/media" Target="../media/media5.MOV"/><Relationship Id="rId6" Type="http://schemas.openxmlformats.org/officeDocument/2006/relationships/notesSlide" Target="../notesSlides/notesSlide5.xml"/><Relationship Id="rId5" Type="http://schemas.openxmlformats.org/officeDocument/2006/relationships/slideLayout" Target="../slideLayouts/slideLayout2.xml"/><Relationship Id="rId4" Type="http://schemas.openxmlformats.org/officeDocument/2006/relationships/audio" Target="../media/media6.m4a"/></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3.pn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3.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audio" Target="../media/media9.m4a"/><Relationship Id="rId1" Type="http://schemas.microsoft.com/office/2007/relationships/media" Target="../media/media9.m4a"/><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notesSlide" Target="../notesSlides/notesSlide7.xml"/><Relationship Id="rId9"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customXml" Target="../ink/ink1.xml"/><Relationship Id="rId12" Type="http://schemas.openxmlformats.org/officeDocument/2006/relationships/image" Target="../media/image12.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9.jpeg"/><Relationship Id="rId11" Type="http://schemas.openxmlformats.org/officeDocument/2006/relationships/customXml" Target="../ink/ink3.xml"/><Relationship Id="rId5" Type="http://schemas.openxmlformats.org/officeDocument/2006/relationships/image" Target="../media/image8.jpeg"/><Relationship Id="rId10" Type="http://schemas.openxmlformats.org/officeDocument/2006/relationships/image" Target="../media/image11.png"/><Relationship Id="rId4" Type="http://schemas.openxmlformats.org/officeDocument/2006/relationships/notesSlide" Target="../notesSlides/notesSlide8.xml"/><Relationship Id="rId9" Type="http://schemas.openxmlformats.org/officeDocument/2006/relationships/customXml" Target="../ink/ink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3.png"/><Relationship Id="rId5" Type="http://schemas.openxmlformats.org/officeDocument/2006/relationships/image" Target="../media/image13.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3.pn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3.png"/><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3.png"/><Relationship Id="rId4"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3.png"/><Relationship Id="rId4"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18.jpe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3.png"/><Relationship Id="rId4"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3.png"/><Relationship Id="rId4"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3.png"/><Relationship Id="rId4" Type="http://schemas.openxmlformats.org/officeDocument/2006/relationships/notesSlide" Target="../notesSlides/notesSlide18.xml"/></Relationships>
</file>

<file path=ppt/slides/_rels/slide23.xml.rels><?xml version="1.0" encoding="UTF-8" standalone="yes"?>
<Relationships xmlns="http://schemas.openxmlformats.org/package/2006/relationships"><Relationship Id="rId2" Type="http://schemas.openxmlformats.org/officeDocument/2006/relationships/hyperlink" Target="http://webeye.ophth.uiowa.edu/eyeforum/case23.ht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05C24-9B46-4BB5-AD5A-BE23959187ED}"/>
              </a:ext>
            </a:extLst>
          </p:cNvPr>
          <p:cNvSpPr>
            <a:spLocks noGrp="1"/>
          </p:cNvSpPr>
          <p:nvPr>
            <p:ph type="ctrTitle" idx="4294967295"/>
          </p:nvPr>
        </p:nvSpPr>
        <p:spPr>
          <a:xfrm>
            <a:off x="0" y="1501775"/>
            <a:ext cx="12192000" cy="2822575"/>
          </a:xfrm>
        </p:spPr>
        <p:txBody>
          <a:bodyPr>
            <a:normAutofit/>
          </a:bodyPr>
          <a:lstStyle/>
          <a:p>
            <a:pPr algn="ctr"/>
            <a:r>
              <a:rPr lang="en-US" sz="6000" b="1" dirty="0">
                <a:solidFill>
                  <a:srgbClr val="3B5B6F"/>
                </a:solidFill>
                <a:latin typeface="Arial" panose="020B0604020202020204" pitchFamily="34" charset="0"/>
                <a:cs typeface="Arial" panose="020B0604020202020204" pitchFamily="34" charset="0"/>
              </a:rPr>
              <a:t>See-Saw Nystagmus</a:t>
            </a:r>
          </a:p>
        </p:txBody>
      </p:sp>
      <p:sp>
        <p:nvSpPr>
          <p:cNvPr id="3" name="Subtitle 2">
            <a:extLst>
              <a:ext uri="{FF2B5EF4-FFF2-40B4-BE49-F238E27FC236}">
                <a16:creationId xmlns:a16="http://schemas.microsoft.com/office/drawing/2014/main" id="{F58705E8-72B5-42DF-8F30-14207C4D534D}"/>
              </a:ext>
            </a:extLst>
          </p:cNvPr>
          <p:cNvSpPr>
            <a:spLocks noGrp="1"/>
          </p:cNvSpPr>
          <p:nvPr>
            <p:ph type="subTitle" idx="4294967295"/>
          </p:nvPr>
        </p:nvSpPr>
        <p:spPr>
          <a:xfrm>
            <a:off x="0" y="4019550"/>
            <a:ext cx="12090103" cy="1830387"/>
          </a:xfrm>
        </p:spPr>
        <p:txBody>
          <a:bodyPr vert="horz" lIns="91440" tIns="45720" rIns="91440" bIns="45720" rtlCol="0" anchor="t">
            <a:noAutofit/>
          </a:bodyPr>
          <a:lstStyle/>
          <a:p>
            <a:pPr marL="0" indent="0" algn="ctr">
              <a:buNone/>
            </a:pPr>
            <a:r>
              <a:rPr lang="en-US" sz="3500" dirty="0">
                <a:solidFill>
                  <a:srgbClr val="3B5B6F"/>
                </a:solidFill>
                <a:ea typeface="+mn-lt"/>
                <a:cs typeface="+mn-lt"/>
              </a:rPr>
              <a:t>Luis Martinez-Velazquez</a:t>
            </a:r>
            <a:r>
              <a:rPr lang="en-US" sz="3500" baseline="30000" dirty="0">
                <a:solidFill>
                  <a:srgbClr val="3B5B6F"/>
                </a:solidFill>
                <a:ea typeface="+mn-lt"/>
                <a:cs typeface="+mn-lt"/>
              </a:rPr>
              <a:t>1,2 </a:t>
            </a:r>
            <a:endParaRPr lang="en-US" baseline="30000" dirty="0">
              <a:solidFill>
                <a:srgbClr val="000000"/>
              </a:solidFill>
              <a:ea typeface="+mn-lt"/>
              <a:cs typeface="+mn-lt"/>
            </a:endParaRPr>
          </a:p>
          <a:p>
            <a:pPr marL="0" indent="0" algn="ctr">
              <a:buNone/>
            </a:pPr>
            <a:r>
              <a:rPr lang="en-US" sz="3500" dirty="0">
                <a:solidFill>
                  <a:srgbClr val="3B5B6F"/>
                </a:solidFill>
                <a:ea typeface="+mn-lt"/>
                <a:cs typeface="+mn-lt"/>
              </a:rPr>
              <a:t>Sandy Samuel </a:t>
            </a:r>
            <a:r>
              <a:rPr lang="en-US" sz="3500" baseline="30000" dirty="0">
                <a:solidFill>
                  <a:srgbClr val="3B5B6F"/>
                </a:solidFill>
                <a:ea typeface="+mn-lt"/>
                <a:cs typeface="+mn-lt"/>
              </a:rPr>
              <a:t>1</a:t>
            </a:r>
            <a:r>
              <a:rPr lang="en-US" sz="3500" dirty="0">
                <a:solidFill>
                  <a:srgbClr val="3B5B6F"/>
                </a:solidFill>
                <a:ea typeface="+mn-lt"/>
                <a:cs typeface="+mn-lt"/>
              </a:rPr>
              <a:t> </a:t>
            </a:r>
            <a:endParaRPr lang="en-US" dirty="0">
              <a:solidFill>
                <a:srgbClr val="000000"/>
              </a:solidFill>
              <a:ea typeface="+mn-lt"/>
              <a:cs typeface="+mn-lt"/>
            </a:endParaRPr>
          </a:p>
          <a:p>
            <a:pPr marL="0" indent="0" algn="ctr">
              <a:buNone/>
            </a:pPr>
            <a:r>
              <a:rPr lang="en-US" sz="3500" dirty="0">
                <a:solidFill>
                  <a:srgbClr val="3B5B6F"/>
                </a:solidFill>
                <a:ea typeface="+mn-lt"/>
                <a:cs typeface="+mn-lt"/>
              </a:rPr>
              <a:t>Ryan Gise</a:t>
            </a:r>
            <a:r>
              <a:rPr lang="en-US" sz="3500" baseline="30000" dirty="0">
                <a:solidFill>
                  <a:srgbClr val="3B5B6F"/>
                </a:solidFill>
                <a:ea typeface="+mn-lt"/>
                <a:cs typeface="+mn-lt"/>
              </a:rPr>
              <a:t>1,3</a:t>
            </a:r>
            <a:r>
              <a:rPr lang="en-US" sz="3500" dirty="0">
                <a:solidFill>
                  <a:srgbClr val="3B5B6F"/>
                </a:solidFill>
                <a:ea typeface="+mn-lt"/>
                <a:cs typeface="+mn-lt"/>
              </a:rPr>
              <a:t> </a:t>
            </a:r>
            <a:endParaRPr lang="en-US" dirty="0">
              <a:solidFill>
                <a:srgbClr val="000000"/>
              </a:solidFill>
              <a:ea typeface="+mn-lt"/>
              <a:cs typeface="+mn-lt"/>
            </a:endParaRPr>
          </a:p>
          <a:p>
            <a:pPr marL="0" indent="0" algn="ctr">
              <a:buNone/>
            </a:pPr>
            <a:r>
              <a:rPr lang="en-US" sz="1200" dirty="0">
                <a:solidFill>
                  <a:srgbClr val="3B5B6F"/>
                </a:solidFill>
                <a:ea typeface="+mn-lt"/>
                <a:cs typeface="+mn-lt"/>
              </a:rPr>
              <a:t>1) Harvard Medical School </a:t>
            </a:r>
            <a:endParaRPr lang="en-US" sz="1200">
              <a:solidFill>
                <a:srgbClr val="000000"/>
              </a:solidFill>
              <a:ea typeface="+mn-lt"/>
              <a:cs typeface="+mn-lt"/>
            </a:endParaRPr>
          </a:p>
          <a:p>
            <a:pPr marL="0" indent="0" algn="ctr">
              <a:buNone/>
            </a:pPr>
            <a:r>
              <a:rPr lang="en-US" sz="1200" dirty="0">
                <a:solidFill>
                  <a:srgbClr val="3B5B6F"/>
                </a:solidFill>
                <a:ea typeface="+mn-lt"/>
                <a:cs typeface="+mn-lt"/>
              </a:rPr>
              <a:t>2) Massachusetts Eye and Ear Infirmary, Department of Ophthalmology </a:t>
            </a:r>
            <a:endParaRPr lang="en-US" sz="1200">
              <a:solidFill>
                <a:srgbClr val="000000"/>
              </a:solidFill>
              <a:ea typeface="+mn-lt"/>
              <a:cs typeface="+mn-lt"/>
            </a:endParaRPr>
          </a:p>
          <a:p>
            <a:pPr marL="0" indent="0" algn="ctr">
              <a:buNone/>
            </a:pPr>
            <a:r>
              <a:rPr lang="en-US" sz="1200" dirty="0">
                <a:solidFill>
                  <a:srgbClr val="3B5B6F"/>
                </a:solidFill>
                <a:ea typeface="+mn-lt"/>
                <a:cs typeface="+mn-lt"/>
              </a:rPr>
              <a:t>3) Boston Children’s Hospital, Department of Ophthalmology</a:t>
            </a:r>
            <a:endParaRPr lang="en-US" sz="1200">
              <a:ea typeface="Calibri"/>
              <a:cs typeface="Calibri"/>
            </a:endParaRPr>
          </a:p>
        </p:txBody>
      </p:sp>
      <p:pic>
        <p:nvPicPr>
          <p:cNvPr id="5" name="Picture 4" descr="Logo, company name&#10;&#10;Description automatically generated">
            <a:extLst>
              <a:ext uri="{FF2B5EF4-FFF2-40B4-BE49-F238E27FC236}">
                <a16:creationId xmlns:a16="http://schemas.microsoft.com/office/drawing/2014/main" id="{B7930F15-66A8-E44C-9505-6C0D37C2EEE2}"/>
              </a:ext>
            </a:extLst>
          </p:cNvPr>
          <p:cNvPicPr>
            <a:picLocks noChangeAspect="1"/>
          </p:cNvPicPr>
          <p:nvPr/>
        </p:nvPicPr>
        <p:blipFill rotWithShape="1">
          <a:blip r:embed="rId5">
            <a:extLst>
              <a:ext uri="{28A0092B-C50C-407E-A947-70E740481C1C}">
                <a14:useLocalDpi xmlns:a14="http://schemas.microsoft.com/office/drawing/2010/main" val="0"/>
              </a:ext>
            </a:extLst>
          </a:blip>
          <a:srcRect b="67961"/>
          <a:stretch/>
        </p:blipFill>
        <p:spPr>
          <a:xfrm>
            <a:off x="3467324" y="501451"/>
            <a:ext cx="6127250" cy="1526131"/>
          </a:xfrm>
          <a:prstGeom prst="rect">
            <a:avLst/>
          </a:prstGeom>
        </p:spPr>
      </p:pic>
      <p:pic>
        <p:nvPicPr>
          <p:cNvPr id="6" name="Recorded Sound">
            <a:hlinkClick r:id="" action="ppaction://media"/>
            <a:extLst>
              <a:ext uri="{FF2B5EF4-FFF2-40B4-BE49-F238E27FC236}">
                <a16:creationId xmlns:a16="http://schemas.microsoft.com/office/drawing/2014/main" id="{D7A0B6C8-1865-F194-053D-E7FDC1D4890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46655" y="6316318"/>
            <a:ext cx="406400" cy="406400"/>
          </a:xfrm>
          <a:prstGeom prst="rect">
            <a:avLst/>
          </a:prstGeom>
        </p:spPr>
      </p:pic>
    </p:spTree>
    <p:extLst>
      <p:ext uri="{BB962C8B-B14F-4D97-AF65-F5344CB8AC3E}">
        <p14:creationId xmlns:p14="http://schemas.microsoft.com/office/powerpoint/2010/main" val="3850608517"/>
      </p:ext>
    </p:extLst>
  </p:cSld>
  <p:clrMapOvr>
    <a:masterClrMapping/>
  </p:clrMapOvr>
  <mc:AlternateContent xmlns:mc="http://schemas.openxmlformats.org/markup-compatibility/2006" xmlns:p14="http://schemas.microsoft.com/office/powerpoint/2010/main">
    <mc:Choice Requires="p14">
      <p:transition spd="slow" p14:dur="2000" advTm="17279"/>
    </mc:Choice>
    <mc:Fallback xmlns="">
      <p:transition spd="slow" advTm="1727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20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0EB50-C661-4581-A8C2-B8700EB90598}"/>
              </a:ext>
            </a:extLst>
          </p:cNvPr>
          <p:cNvSpPr>
            <a:spLocks noGrp="1"/>
          </p:cNvSpPr>
          <p:nvPr>
            <p:ph type="title"/>
          </p:nvPr>
        </p:nvSpPr>
        <p:spPr/>
        <p:txBody>
          <a:bodyPr>
            <a:normAutofit/>
          </a:bodyPr>
          <a:lstStyle/>
          <a:p>
            <a:pPr algn="ctr"/>
            <a:r>
              <a:rPr lang="en-US" sz="4400" dirty="0">
                <a:solidFill>
                  <a:srgbClr val="3B5B6F"/>
                </a:solidFill>
              </a:rPr>
              <a:t>Chief Concern </a:t>
            </a:r>
          </a:p>
        </p:txBody>
      </p:sp>
      <p:sp>
        <p:nvSpPr>
          <p:cNvPr id="7" name="Content Placeholder 6">
            <a:extLst>
              <a:ext uri="{FF2B5EF4-FFF2-40B4-BE49-F238E27FC236}">
                <a16:creationId xmlns:a16="http://schemas.microsoft.com/office/drawing/2014/main" id="{2A87471A-B9B4-A252-1FC6-3EACEF3A650D}"/>
              </a:ext>
            </a:extLst>
          </p:cNvPr>
          <p:cNvSpPr>
            <a:spLocks noGrp="1"/>
          </p:cNvSpPr>
          <p:nvPr>
            <p:ph idx="1"/>
          </p:nvPr>
        </p:nvSpPr>
        <p:spPr>
          <a:xfrm>
            <a:off x="1614557" y="1690688"/>
            <a:ext cx="9866243" cy="3820766"/>
          </a:xfrm>
        </p:spPr>
        <p:txBody>
          <a:bodyPr>
            <a:normAutofit/>
          </a:bodyPr>
          <a:lstStyle/>
          <a:p>
            <a:pPr marL="0" indent="0">
              <a:buNone/>
            </a:pPr>
            <a:r>
              <a:rPr lang="en-US" sz="3200" b="0" i="0" u="none" strike="noStrike" dirty="0">
                <a:solidFill>
                  <a:srgbClr val="3B5B6F"/>
                </a:solidFill>
                <a:effectLst/>
                <a:latin typeface="Calibri" panose="020F0502020204030204" pitchFamily="34" charset="0"/>
              </a:rPr>
              <a:t>8-year-old female referred to neuro-ophthalmology from optometry for evaluation of “torsional nystagmus.”</a:t>
            </a:r>
            <a:endParaRPr lang="en-US" sz="3200" dirty="0">
              <a:solidFill>
                <a:srgbClr val="3B5B6F"/>
              </a:solidFill>
            </a:endParaRPr>
          </a:p>
        </p:txBody>
      </p:sp>
      <p:pic>
        <p:nvPicPr>
          <p:cNvPr id="3" name="Recorded Sound">
            <a:hlinkClick r:id="" action="ppaction://media"/>
            <a:extLst>
              <a:ext uri="{FF2B5EF4-FFF2-40B4-BE49-F238E27FC236}">
                <a16:creationId xmlns:a16="http://schemas.microsoft.com/office/drawing/2014/main" id="{864735E9-24A0-FC72-0E7F-BD569F612A3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80800" y="6178862"/>
            <a:ext cx="406400" cy="406400"/>
          </a:xfrm>
          <a:prstGeom prst="rect">
            <a:avLst/>
          </a:prstGeom>
        </p:spPr>
      </p:pic>
    </p:spTree>
    <p:extLst>
      <p:ext uri="{BB962C8B-B14F-4D97-AF65-F5344CB8AC3E}">
        <p14:creationId xmlns:p14="http://schemas.microsoft.com/office/powerpoint/2010/main" val="2608393609"/>
      </p:ext>
    </p:extLst>
  </p:cSld>
  <p:clrMapOvr>
    <a:masterClrMapping/>
  </p:clrMapOvr>
  <mc:AlternateContent xmlns:mc="http://schemas.openxmlformats.org/markup-compatibility/2006" xmlns:p14="http://schemas.microsoft.com/office/powerpoint/2010/main">
    <mc:Choice Requires="p14">
      <p:transition spd="slow" p14:dur="2000" advTm="16445"/>
    </mc:Choice>
    <mc:Fallback xmlns="">
      <p:transition spd="slow" advTm="1644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75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DBE09-342B-4817-B1F0-B9B8698953FA}"/>
              </a:ext>
            </a:extLst>
          </p:cNvPr>
          <p:cNvSpPr>
            <a:spLocks noGrp="1"/>
          </p:cNvSpPr>
          <p:nvPr>
            <p:ph type="title"/>
          </p:nvPr>
        </p:nvSpPr>
        <p:spPr/>
        <p:txBody>
          <a:bodyPr>
            <a:normAutofit/>
          </a:bodyPr>
          <a:lstStyle/>
          <a:p>
            <a:r>
              <a:rPr lang="en-US" sz="4400" dirty="0">
                <a:solidFill>
                  <a:srgbClr val="3B5B6F"/>
                </a:solidFill>
              </a:rPr>
              <a:t>History of present illness</a:t>
            </a:r>
          </a:p>
        </p:txBody>
      </p:sp>
      <p:sp>
        <p:nvSpPr>
          <p:cNvPr id="3" name="Content Placeholder 2">
            <a:extLst>
              <a:ext uri="{FF2B5EF4-FFF2-40B4-BE49-F238E27FC236}">
                <a16:creationId xmlns:a16="http://schemas.microsoft.com/office/drawing/2014/main" id="{89A165CF-E7D1-4445-9D90-FC5CF27DDC1C}"/>
              </a:ext>
            </a:extLst>
          </p:cNvPr>
          <p:cNvSpPr>
            <a:spLocks noGrp="1"/>
          </p:cNvSpPr>
          <p:nvPr>
            <p:ph idx="1"/>
          </p:nvPr>
        </p:nvSpPr>
        <p:spPr>
          <a:xfrm>
            <a:off x="1487557" y="1690688"/>
            <a:ext cx="9866243" cy="3820766"/>
          </a:xfrm>
        </p:spPr>
        <p:txBody>
          <a:bodyPr>
            <a:noAutofit/>
          </a:bodyPr>
          <a:lstStyle/>
          <a:p>
            <a:pPr algn="l" rtl="0" fontAlgn="base">
              <a:buFont typeface="Arial" panose="020B0604020202020204" pitchFamily="34" charset="0"/>
              <a:buChar char="•"/>
            </a:pPr>
            <a:r>
              <a:rPr lang="en-US" sz="2000" b="0" i="0" u="none" strike="noStrike" dirty="0">
                <a:solidFill>
                  <a:srgbClr val="3B5B6F"/>
                </a:solidFill>
                <a:effectLst/>
                <a:cs typeface="Arial" panose="020B0604020202020204" pitchFamily="34" charset="0"/>
              </a:rPr>
              <a:t>Recently passed school vision screening and was seen by </a:t>
            </a:r>
            <a:r>
              <a:rPr lang="en-US" sz="2000" dirty="0">
                <a:solidFill>
                  <a:srgbClr val="3B5B6F"/>
                </a:solidFill>
                <a:cs typeface="Arial" panose="020B0604020202020204" pitchFamily="34" charset="0"/>
              </a:rPr>
              <a:t>her regular</a:t>
            </a:r>
            <a:r>
              <a:rPr lang="en-US" sz="2000" b="0" i="0" u="none" strike="noStrike" dirty="0">
                <a:solidFill>
                  <a:srgbClr val="3B5B6F"/>
                </a:solidFill>
                <a:effectLst/>
                <a:cs typeface="Arial" panose="020B0604020202020204" pitchFamily="34" charset="0"/>
              </a:rPr>
              <a:t> optometrist. ​</a:t>
            </a:r>
          </a:p>
          <a:p>
            <a:pPr algn="l" rtl="0" fontAlgn="base">
              <a:buFont typeface="Arial" panose="020B0604020202020204" pitchFamily="34" charset="0"/>
              <a:buChar char="•"/>
            </a:pPr>
            <a:r>
              <a:rPr lang="en-US" sz="2000" b="0" i="0" u="none" strike="noStrike" dirty="0">
                <a:solidFill>
                  <a:srgbClr val="3B5B6F"/>
                </a:solidFill>
                <a:effectLst/>
                <a:cs typeface="Arial" panose="020B0604020202020204" pitchFamily="34" charset="0"/>
              </a:rPr>
              <a:t>Exam was notable for new “torsional nystagmus” and decreased acuity. ​</a:t>
            </a:r>
          </a:p>
          <a:p>
            <a:pPr algn="l" rtl="0" fontAlgn="base">
              <a:buFont typeface="Arial" panose="020B0604020202020204" pitchFamily="34" charset="0"/>
              <a:buChar char="•"/>
            </a:pPr>
            <a:r>
              <a:rPr lang="en-US" sz="2000" b="0" i="0" u="none" strike="noStrike" dirty="0">
                <a:solidFill>
                  <a:srgbClr val="3B5B6F"/>
                </a:solidFill>
                <a:effectLst/>
                <a:cs typeface="Arial" panose="020B0604020202020204" pitchFamily="34" charset="0"/>
              </a:rPr>
              <a:t>Patient with history of strabismus and amblyopia of the right eye. Patching the left eye 1.5 hours per day. ​</a:t>
            </a:r>
          </a:p>
          <a:p>
            <a:pPr algn="l" rtl="0" fontAlgn="base">
              <a:buFont typeface="Arial" panose="020B0604020202020204" pitchFamily="34" charset="0"/>
              <a:buChar char="•"/>
            </a:pPr>
            <a:r>
              <a:rPr lang="en-US" sz="2000" b="0" i="0" u="none" strike="noStrike" dirty="0">
                <a:solidFill>
                  <a:srgbClr val="3B5B6F"/>
                </a:solidFill>
                <a:effectLst/>
                <a:cs typeface="Arial" panose="020B0604020202020204" pitchFamily="34" charset="0"/>
              </a:rPr>
              <a:t>Mother had noticed that the eyes have been both “drifting out and crossing” and that she had been sensitive to light. Recently, she had needed to hold books closer to her eyes. ​</a:t>
            </a:r>
          </a:p>
          <a:p>
            <a:pPr algn="l" rtl="0" fontAlgn="base">
              <a:buFont typeface="Arial" panose="020B0604020202020204" pitchFamily="34" charset="0"/>
              <a:buChar char="•"/>
            </a:pPr>
            <a:r>
              <a:rPr lang="en-US" sz="2000" b="0" i="0" u="none" strike="noStrike" dirty="0">
                <a:solidFill>
                  <a:srgbClr val="3B5B6F"/>
                </a:solidFill>
                <a:effectLst/>
                <a:cs typeface="Arial" panose="020B0604020202020204" pitchFamily="34" charset="0"/>
              </a:rPr>
              <a:t>She had also had difficulty going down the stairs and needed to hang on to railings since age 5. ​</a:t>
            </a:r>
          </a:p>
          <a:p>
            <a:pPr algn="l" rtl="0" fontAlgn="base">
              <a:buFont typeface="Arial" panose="020B0604020202020204" pitchFamily="34" charset="0"/>
              <a:buChar char="•"/>
            </a:pPr>
            <a:r>
              <a:rPr lang="en-US" sz="2000" b="0" i="0" u="none" strike="noStrike" dirty="0">
                <a:solidFill>
                  <a:srgbClr val="3B5B6F"/>
                </a:solidFill>
                <a:effectLst/>
                <a:cs typeface="Arial" panose="020B0604020202020204" pitchFamily="34" charset="0"/>
              </a:rPr>
              <a:t>Denies any known changes to her general health.​</a:t>
            </a:r>
          </a:p>
          <a:p>
            <a:pPr algn="l" rtl="0" fontAlgn="base">
              <a:buFont typeface="Arial" panose="020B0604020202020204" pitchFamily="34" charset="0"/>
              <a:buChar char="•"/>
            </a:pPr>
            <a:r>
              <a:rPr lang="en-US" sz="2000" b="0" i="0" u="none" strike="noStrike" dirty="0">
                <a:solidFill>
                  <a:srgbClr val="3B5B6F"/>
                </a:solidFill>
                <a:effectLst/>
                <a:cs typeface="Arial" panose="020B0604020202020204" pitchFamily="34" charset="0"/>
              </a:rPr>
              <a:t>Denies headaches. </a:t>
            </a:r>
          </a:p>
        </p:txBody>
      </p:sp>
      <p:pic>
        <p:nvPicPr>
          <p:cNvPr id="4" name="Recorded Sound">
            <a:hlinkClick r:id="" action="ppaction://media"/>
            <a:extLst>
              <a:ext uri="{FF2B5EF4-FFF2-40B4-BE49-F238E27FC236}">
                <a16:creationId xmlns:a16="http://schemas.microsoft.com/office/drawing/2014/main" id="{C8808CAA-43C9-62A9-66B8-6B291F56A61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84132" y="6313774"/>
            <a:ext cx="406400" cy="406400"/>
          </a:xfrm>
          <a:prstGeom prst="rect">
            <a:avLst/>
          </a:prstGeom>
        </p:spPr>
      </p:pic>
    </p:spTree>
    <p:extLst>
      <p:ext uri="{BB962C8B-B14F-4D97-AF65-F5344CB8AC3E}">
        <p14:creationId xmlns:p14="http://schemas.microsoft.com/office/powerpoint/2010/main" val="1631637629"/>
      </p:ext>
    </p:extLst>
  </p:cSld>
  <p:clrMapOvr>
    <a:masterClrMapping/>
  </p:clrMapOvr>
  <mc:AlternateContent xmlns:mc="http://schemas.openxmlformats.org/markup-compatibility/2006" xmlns:p14="http://schemas.microsoft.com/office/powerpoint/2010/main">
    <mc:Choice Requires="p14">
      <p:transition spd="slow" p14:dur="2000" advTm="24449"/>
    </mc:Choice>
    <mc:Fallback xmlns="">
      <p:transition spd="slow" advTm="2444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360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DC123-ED11-44FF-B01B-FAF983C83146}"/>
              </a:ext>
            </a:extLst>
          </p:cNvPr>
          <p:cNvSpPr>
            <a:spLocks noGrp="1"/>
          </p:cNvSpPr>
          <p:nvPr>
            <p:ph type="title"/>
          </p:nvPr>
        </p:nvSpPr>
        <p:spPr/>
        <p:txBody>
          <a:bodyPr>
            <a:normAutofit/>
          </a:bodyPr>
          <a:lstStyle/>
          <a:p>
            <a:r>
              <a:rPr lang="en-US" sz="4400" dirty="0">
                <a:solidFill>
                  <a:srgbClr val="3B5B6F"/>
                </a:solidFill>
              </a:rPr>
              <a:t>Past ocular history</a:t>
            </a:r>
          </a:p>
        </p:txBody>
      </p:sp>
      <p:sp>
        <p:nvSpPr>
          <p:cNvPr id="3" name="Content Placeholder 2">
            <a:extLst>
              <a:ext uri="{FF2B5EF4-FFF2-40B4-BE49-F238E27FC236}">
                <a16:creationId xmlns:a16="http://schemas.microsoft.com/office/drawing/2014/main" id="{42A9FCAA-EB8C-4358-A0D9-72F0BAC893A7}"/>
              </a:ext>
            </a:extLst>
          </p:cNvPr>
          <p:cNvSpPr>
            <a:spLocks noGrp="1"/>
          </p:cNvSpPr>
          <p:nvPr>
            <p:ph idx="1"/>
          </p:nvPr>
        </p:nvSpPr>
        <p:spPr/>
        <p:txBody>
          <a:bodyPr>
            <a:normAutofit/>
          </a:bodyPr>
          <a:lstStyle/>
          <a:p>
            <a:r>
              <a:rPr lang="en-US" sz="2400" dirty="0">
                <a:solidFill>
                  <a:srgbClr val="3B5B6F"/>
                </a:solidFill>
              </a:rPr>
              <a:t>Hyperopic astigmatism</a:t>
            </a:r>
          </a:p>
          <a:p>
            <a:r>
              <a:rPr lang="en-US" sz="2400" dirty="0">
                <a:solidFill>
                  <a:srgbClr val="3B5B6F"/>
                </a:solidFill>
              </a:rPr>
              <a:t>Anisometropic amblyopia in the right eye</a:t>
            </a:r>
          </a:p>
          <a:p>
            <a:r>
              <a:rPr lang="en-US" sz="2400" dirty="0">
                <a:solidFill>
                  <a:srgbClr val="3B5B6F"/>
                </a:solidFill>
              </a:rPr>
              <a:t>Intermittent exotropia</a:t>
            </a:r>
          </a:p>
          <a:p>
            <a:pPr marL="0" indent="0">
              <a:buNone/>
            </a:pPr>
            <a:endParaRPr lang="en-US" sz="2400" dirty="0">
              <a:solidFill>
                <a:srgbClr val="3B5B6F"/>
              </a:solidFill>
            </a:endParaRPr>
          </a:p>
        </p:txBody>
      </p:sp>
      <p:pic>
        <p:nvPicPr>
          <p:cNvPr id="4" name="Recorded Sound">
            <a:hlinkClick r:id="" action="ppaction://media"/>
            <a:extLst>
              <a:ext uri="{FF2B5EF4-FFF2-40B4-BE49-F238E27FC236}">
                <a16:creationId xmlns:a16="http://schemas.microsoft.com/office/drawing/2014/main" id="{E1C1A0E3-72DD-6EEC-DB48-239BE5C8E3D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93774" y="6223832"/>
            <a:ext cx="406400" cy="406400"/>
          </a:xfrm>
          <a:prstGeom prst="rect">
            <a:avLst/>
          </a:prstGeom>
        </p:spPr>
      </p:pic>
    </p:spTree>
    <p:extLst>
      <p:ext uri="{BB962C8B-B14F-4D97-AF65-F5344CB8AC3E}">
        <p14:creationId xmlns:p14="http://schemas.microsoft.com/office/powerpoint/2010/main" val="53259475"/>
      </p:ext>
    </p:extLst>
  </p:cSld>
  <p:clrMapOvr>
    <a:masterClrMapping/>
  </p:clrMapOvr>
  <mc:AlternateContent xmlns:mc="http://schemas.openxmlformats.org/markup-compatibility/2006" xmlns:p14="http://schemas.microsoft.com/office/powerpoint/2010/main">
    <mc:Choice Requires="p14">
      <p:transition spd="slow" p14:dur="2000" advTm="26442"/>
    </mc:Choice>
    <mc:Fallback xmlns="">
      <p:transition spd="slow" advTm="2644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90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CD6E4-7228-4570-849B-E8E5E0373504}"/>
              </a:ext>
            </a:extLst>
          </p:cNvPr>
          <p:cNvSpPr>
            <a:spLocks noGrp="1"/>
          </p:cNvSpPr>
          <p:nvPr>
            <p:ph type="title"/>
          </p:nvPr>
        </p:nvSpPr>
        <p:spPr>
          <a:xfrm>
            <a:off x="840698" y="0"/>
            <a:ext cx="10515600" cy="1325563"/>
          </a:xfrm>
        </p:spPr>
        <p:txBody>
          <a:bodyPr/>
          <a:lstStyle/>
          <a:p>
            <a:r>
              <a:rPr lang="en-US" dirty="0">
                <a:solidFill>
                  <a:srgbClr val="3B5B6F"/>
                </a:solidFill>
              </a:rPr>
              <a:t>Examination of her eye movements</a:t>
            </a:r>
          </a:p>
        </p:txBody>
      </p:sp>
      <p:pic>
        <p:nvPicPr>
          <p:cNvPr id="4" name="See Saw Nystagmus.MOV" descr="Nystagmus">
            <a:hlinkClick r:id="" action="ppaction://media"/>
            <a:extLst>
              <a:ext uri="{FF2B5EF4-FFF2-40B4-BE49-F238E27FC236}">
                <a16:creationId xmlns:a16="http://schemas.microsoft.com/office/drawing/2014/main" id="{8823A83D-9099-D71E-4D45-F2F1016BC751}"/>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760010" y="1275441"/>
            <a:ext cx="7998032" cy="4498687"/>
          </a:xfrm>
          <a:prstGeom prst="rect">
            <a:avLst/>
          </a:prstGeom>
        </p:spPr>
      </p:pic>
      <p:pic>
        <p:nvPicPr>
          <p:cNvPr id="8" name="Recorded Sound">
            <a:hlinkClick r:id="" action="ppaction://media"/>
            <a:extLst>
              <a:ext uri="{FF2B5EF4-FFF2-40B4-BE49-F238E27FC236}">
                <a16:creationId xmlns:a16="http://schemas.microsoft.com/office/drawing/2014/main" id="{2D1B9B3F-C29F-79EE-9563-BFFA693C91CE}"/>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0757108" y="6276299"/>
            <a:ext cx="406400" cy="406400"/>
          </a:xfrm>
          <a:prstGeom prst="rect">
            <a:avLst/>
          </a:prstGeom>
        </p:spPr>
      </p:pic>
    </p:spTree>
    <p:extLst>
      <p:ext uri="{BB962C8B-B14F-4D97-AF65-F5344CB8AC3E}">
        <p14:creationId xmlns:p14="http://schemas.microsoft.com/office/powerpoint/2010/main" val="1817651041"/>
      </p:ext>
    </p:extLst>
  </p:cSld>
  <p:clrMapOvr>
    <a:masterClrMapping/>
  </p:clrMapOvr>
  <mc:AlternateContent xmlns:mc="http://schemas.openxmlformats.org/markup-compatibility/2006" xmlns:p14="http://schemas.microsoft.com/office/powerpoint/2010/main">
    <mc:Choice Requires="p14">
      <p:transition spd="slow" p14:dur="2000" advTm="11733"/>
    </mc:Choice>
    <mc:Fallback xmlns="">
      <p:transition spd="slow" advTm="1173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76"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324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4"/>
                                        </p:tgtEl>
                                      </p:cBhvr>
                                    </p:cmd>
                                  </p:childTnLst>
                                </p:cTn>
                              </p:par>
                            </p:childTnLst>
                          </p:cTn>
                        </p:par>
                      </p:childTnLst>
                    </p:cTn>
                  </p:par>
                </p:childTnLst>
              </p:cTn>
              <p:nextCondLst>
                <p:cond evt="onClick" delay="0">
                  <p:tgtEl>
                    <p:spTgt spid="4"/>
                  </p:tgtEl>
                </p:cond>
              </p:nextCondLst>
            </p:seq>
            <p:video>
              <p:cMediaNode vol="80000">
                <p:cTn id="16" fill="hold" display="0">
                  <p:stCondLst>
                    <p:cond delay="indefinite"/>
                  </p:stCondLst>
                </p:cTn>
                <p:tgtEl>
                  <p:spTgt spid="4"/>
                </p:tgtEl>
              </p:cMediaNode>
            </p:video>
            <p:audio>
              <p:cMediaNode vol="80000">
                <p:cTn id="17"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A4C81-330A-E44B-B7DB-5BFB89EACA35}"/>
              </a:ext>
            </a:extLst>
          </p:cNvPr>
          <p:cNvSpPr>
            <a:spLocks noGrp="1"/>
          </p:cNvSpPr>
          <p:nvPr>
            <p:ph type="title"/>
          </p:nvPr>
        </p:nvSpPr>
        <p:spPr/>
        <p:txBody>
          <a:bodyPr/>
          <a:lstStyle/>
          <a:p>
            <a:r>
              <a:rPr lang="en-US" dirty="0">
                <a:solidFill>
                  <a:srgbClr val="3B5B6F"/>
                </a:solidFill>
              </a:rPr>
              <a:t>Extraocular muscle motility exam</a:t>
            </a:r>
          </a:p>
        </p:txBody>
      </p:sp>
      <p:pic>
        <p:nvPicPr>
          <p:cNvPr id="2050" name="Picture 2">
            <a:extLst>
              <a:ext uri="{FF2B5EF4-FFF2-40B4-BE49-F238E27FC236}">
                <a16:creationId xmlns:a16="http://schemas.microsoft.com/office/drawing/2014/main" id="{46AB13A3-3B93-47C0-D840-5CB5972994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2012950"/>
            <a:ext cx="5981700" cy="28321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C19B72F0-1629-C8D4-61BC-1C4F389726BA}"/>
              </a:ext>
            </a:extLst>
          </p:cNvPr>
          <p:cNvSpPr txBox="1"/>
          <p:nvPr/>
        </p:nvSpPr>
        <p:spPr>
          <a:xfrm>
            <a:off x="7061200" y="2447836"/>
            <a:ext cx="5981700" cy="1938992"/>
          </a:xfrm>
          <a:prstGeom prst="rect">
            <a:avLst/>
          </a:prstGeom>
          <a:noFill/>
        </p:spPr>
        <p:txBody>
          <a:bodyPr wrap="square">
            <a:spAutoFit/>
          </a:bodyPr>
          <a:lstStyle/>
          <a:p>
            <a:pPr algn="l" rtl="0" fontAlgn="base"/>
            <a:r>
              <a:rPr lang="en-US" sz="2400" b="0" i="0" u="none" strike="noStrike" dirty="0">
                <a:solidFill>
                  <a:srgbClr val="000000"/>
                </a:solidFill>
                <a:effectLst/>
                <a:latin typeface="Arial" panose="020B0604020202020204" pitchFamily="34" charset="0"/>
                <a:cs typeface="Arial" panose="020B0604020202020204" pitchFamily="34" charset="0"/>
              </a:rPr>
              <a:t>Nystagmus comments:​</a:t>
            </a:r>
          </a:p>
          <a:p>
            <a:pPr algn="l" rtl="0" fontAlgn="base"/>
            <a:r>
              <a:rPr lang="en-US" sz="2400" b="0" i="0" u="none" strike="noStrike" dirty="0">
                <a:solidFill>
                  <a:srgbClr val="000000"/>
                </a:solidFill>
                <a:effectLst/>
                <a:latin typeface="Arial" panose="020B0604020202020204" pitchFamily="34" charset="0"/>
                <a:cs typeface="Arial" panose="020B0604020202020204" pitchFamily="34" charset="0"/>
              </a:rPr>
              <a:t>See-saw nystagmus​</a:t>
            </a:r>
          </a:p>
          <a:p>
            <a:pPr algn="l" rtl="0" fontAlgn="base"/>
            <a:r>
              <a:rPr lang="en-US" sz="2400" b="0" i="0" u="none" strike="noStrike" dirty="0">
                <a:solidFill>
                  <a:srgbClr val="000000"/>
                </a:solidFill>
                <a:effectLst/>
                <a:latin typeface="Arial" panose="020B0604020202020204" pitchFamily="34" charset="0"/>
                <a:cs typeface="Arial" panose="020B0604020202020204" pitchFamily="34" charset="0"/>
              </a:rPr>
              <a:t>Small amplitude and moderate </a:t>
            </a:r>
          </a:p>
          <a:p>
            <a:pPr algn="l" rtl="0" fontAlgn="base"/>
            <a:r>
              <a:rPr lang="en-US" sz="2400" b="0" i="0" u="none" strike="noStrike" dirty="0">
                <a:solidFill>
                  <a:srgbClr val="000000"/>
                </a:solidFill>
                <a:effectLst/>
                <a:latin typeface="Arial" panose="020B0604020202020204" pitchFamily="34" charset="0"/>
                <a:cs typeface="Arial" panose="020B0604020202020204" pitchFamily="34" charset="0"/>
              </a:rPr>
              <a:t>frequency. ​</a:t>
            </a:r>
          </a:p>
          <a:p>
            <a:pPr algn="l" rtl="0" fontAlgn="base"/>
            <a:r>
              <a:rPr lang="en-US" sz="2400" b="0" i="0" u="none" strike="noStrike" dirty="0">
                <a:solidFill>
                  <a:srgbClr val="000000"/>
                </a:solidFill>
                <a:effectLst/>
                <a:latin typeface="Arial" panose="020B0604020202020204" pitchFamily="34" charset="0"/>
                <a:cs typeface="Arial" panose="020B0604020202020204" pitchFamily="34" charset="0"/>
              </a:rPr>
              <a:t>Increases in frequency in </a:t>
            </a:r>
            <a:r>
              <a:rPr lang="en-US" sz="2400" b="0" i="0" u="none" strike="noStrike" dirty="0" err="1">
                <a:solidFill>
                  <a:srgbClr val="000000"/>
                </a:solidFill>
                <a:effectLst/>
                <a:latin typeface="Arial" panose="020B0604020202020204" pitchFamily="34" charset="0"/>
                <a:cs typeface="Arial" panose="020B0604020202020204" pitchFamily="34" charset="0"/>
              </a:rPr>
              <a:t>upgaze</a:t>
            </a:r>
            <a:r>
              <a:rPr lang="en-US" sz="2400" b="0" i="0" u="none" strike="noStrike" dirty="0">
                <a:solidFill>
                  <a:srgbClr val="000000"/>
                </a:solidFill>
                <a:effectLst/>
                <a:latin typeface="Arial" panose="020B0604020202020204" pitchFamily="34" charset="0"/>
                <a:cs typeface="Arial" panose="020B0604020202020204" pitchFamily="34" charset="0"/>
              </a:rPr>
              <a:t>. </a:t>
            </a:r>
          </a:p>
        </p:txBody>
      </p:sp>
      <p:pic>
        <p:nvPicPr>
          <p:cNvPr id="3" name="Recorded Sound">
            <a:hlinkClick r:id="" action="ppaction://media"/>
            <a:extLst>
              <a:ext uri="{FF2B5EF4-FFF2-40B4-BE49-F238E27FC236}">
                <a16:creationId xmlns:a16="http://schemas.microsoft.com/office/drawing/2014/main" id="{C38C4F5B-7573-6FAE-8D98-452FDC05E4B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3793" y="6208842"/>
            <a:ext cx="406400" cy="406400"/>
          </a:xfrm>
          <a:prstGeom prst="rect">
            <a:avLst/>
          </a:prstGeom>
        </p:spPr>
      </p:pic>
    </p:spTree>
    <p:extLst>
      <p:ext uri="{BB962C8B-B14F-4D97-AF65-F5344CB8AC3E}">
        <p14:creationId xmlns:p14="http://schemas.microsoft.com/office/powerpoint/2010/main" val="318589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05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CB44B-2446-40C6-8494-588A1383AB53}"/>
              </a:ext>
            </a:extLst>
          </p:cNvPr>
          <p:cNvSpPr>
            <a:spLocks noGrp="1"/>
          </p:cNvSpPr>
          <p:nvPr>
            <p:ph type="title"/>
          </p:nvPr>
        </p:nvSpPr>
        <p:spPr/>
        <p:txBody>
          <a:bodyPr>
            <a:normAutofit/>
          </a:bodyPr>
          <a:lstStyle/>
          <a:p>
            <a:r>
              <a:rPr lang="en-US" sz="4400" b="0" dirty="0">
                <a:solidFill>
                  <a:srgbClr val="3B5B6F"/>
                </a:solidFill>
              </a:rPr>
              <a:t>Neuro-ophthalmic Examination</a:t>
            </a:r>
          </a:p>
        </p:txBody>
      </p:sp>
      <p:sp>
        <p:nvSpPr>
          <p:cNvPr id="3" name="Content Placeholder 2">
            <a:extLst>
              <a:ext uri="{FF2B5EF4-FFF2-40B4-BE49-F238E27FC236}">
                <a16:creationId xmlns:a16="http://schemas.microsoft.com/office/drawing/2014/main" id="{EC12F063-06FB-4242-AC6A-9C2EAD4A8EB5}"/>
              </a:ext>
            </a:extLst>
          </p:cNvPr>
          <p:cNvSpPr>
            <a:spLocks noGrp="1"/>
          </p:cNvSpPr>
          <p:nvPr>
            <p:ph idx="1"/>
          </p:nvPr>
        </p:nvSpPr>
        <p:spPr/>
        <p:txBody>
          <a:bodyPr vert="horz" lIns="91440" tIns="45720" rIns="91440" bIns="45720" rtlCol="0" anchor="t">
            <a:normAutofit fontScale="92500" lnSpcReduction="10000"/>
          </a:bodyPr>
          <a:lstStyle/>
          <a:p>
            <a:pPr marL="0" indent="0">
              <a:buNone/>
            </a:pPr>
            <a:r>
              <a:rPr lang="en-US" sz="2400" dirty="0">
                <a:solidFill>
                  <a:srgbClr val="3B5B6F"/>
                </a:solidFill>
              </a:rPr>
              <a:t>Neurologic exam: wide based gait, decreased sensation in toes bilaterally</a:t>
            </a:r>
          </a:p>
          <a:p>
            <a:pPr marL="0" indent="0">
              <a:buNone/>
            </a:pPr>
            <a:r>
              <a:rPr lang="en-US" sz="2400" dirty="0">
                <a:solidFill>
                  <a:srgbClr val="3B5B6F"/>
                </a:solidFill>
                <a:latin typeface="Arial"/>
                <a:cs typeface="Arial"/>
              </a:rPr>
              <a:t>Ophthalmologic exam:</a:t>
            </a:r>
          </a:p>
          <a:p>
            <a:r>
              <a:rPr lang="en-US" sz="2400" dirty="0">
                <a:solidFill>
                  <a:srgbClr val="3B5B6F"/>
                </a:solidFill>
              </a:rPr>
              <a:t>Visual Acuity: 20/50 OD, 20/30 OS</a:t>
            </a:r>
          </a:p>
          <a:p>
            <a:r>
              <a:rPr lang="en-US" sz="2400" dirty="0">
                <a:solidFill>
                  <a:srgbClr val="3B5B6F"/>
                </a:solidFill>
              </a:rPr>
              <a:t>Color vision (Ishihara) 7/10 OD and 5/10 (decreased) </a:t>
            </a:r>
          </a:p>
          <a:p>
            <a:r>
              <a:rPr lang="en-US" sz="2400" dirty="0">
                <a:solidFill>
                  <a:srgbClr val="3B5B6F"/>
                </a:solidFill>
              </a:rPr>
              <a:t>No relative afferent pupillary defect (</a:t>
            </a:r>
            <a:r>
              <a:rPr lang="en-US" sz="2400" dirty="0" err="1">
                <a:solidFill>
                  <a:srgbClr val="3B5B6F"/>
                </a:solidFill>
              </a:rPr>
              <a:t>rAPD</a:t>
            </a:r>
            <a:r>
              <a:rPr lang="en-US" sz="2400" dirty="0">
                <a:solidFill>
                  <a:srgbClr val="3B5B6F"/>
                </a:solidFill>
              </a:rPr>
              <a:t>)</a:t>
            </a:r>
          </a:p>
          <a:p>
            <a:r>
              <a:rPr lang="en-US" sz="2400" dirty="0">
                <a:solidFill>
                  <a:srgbClr val="3B5B6F"/>
                </a:solidFill>
              </a:rPr>
              <a:t>External Exam: see-saw nystagmus</a:t>
            </a:r>
          </a:p>
          <a:p>
            <a:r>
              <a:rPr lang="en-US" sz="2400" dirty="0">
                <a:solidFill>
                  <a:srgbClr val="3B5B6F"/>
                </a:solidFill>
              </a:rPr>
              <a:t>Slit Lamp Examination: normal </a:t>
            </a:r>
          </a:p>
          <a:p>
            <a:r>
              <a:rPr lang="en-US" sz="2400" dirty="0">
                <a:solidFill>
                  <a:srgbClr val="3B5B6F"/>
                </a:solidFill>
              </a:rPr>
              <a:t>Visual Fields: bitemporal hemianopia </a:t>
            </a:r>
          </a:p>
          <a:p>
            <a:r>
              <a:rPr lang="en-US" sz="2400" dirty="0">
                <a:solidFill>
                  <a:srgbClr val="3B5B6F"/>
                </a:solidFill>
              </a:rPr>
              <a:t>Fundus Examination: temporal optic disc pallor OU </a:t>
            </a:r>
          </a:p>
        </p:txBody>
      </p:sp>
      <p:pic>
        <p:nvPicPr>
          <p:cNvPr id="5" name="Recorded Sound">
            <a:hlinkClick r:id="" action="ppaction://media"/>
            <a:extLst>
              <a:ext uri="{FF2B5EF4-FFF2-40B4-BE49-F238E27FC236}">
                <a16:creationId xmlns:a16="http://schemas.microsoft.com/office/drawing/2014/main" id="{65F4B5CF-0ABC-899B-3FA2-9B1E52E925A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9299" y="6201348"/>
            <a:ext cx="406400" cy="406400"/>
          </a:xfrm>
          <a:prstGeom prst="rect">
            <a:avLst/>
          </a:prstGeom>
        </p:spPr>
      </p:pic>
    </p:spTree>
    <p:extLst>
      <p:ext uri="{BB962C8B-B14F-4D97-AF65-F5344CB8AC3E}">
        <p14:creationId xmlns:p14="http://schemas.microsoft.com/office/powerpoint/2010/main" val="798191131"/>
      </p:ext>
    </p:extLst>
  </p:cSld>
  <p:clrMapOvr>
    <a:masterClrMapping/>
  </p:clrMapOvr>
  <mc:AlternateContent xmlns:mc="http://schemas.openxmlformats.org/markup-compatibility/2006" xmlns:p14="http://schemas.microsoft.com/office/powerpoint/2010/main">
    <mc:Choice Requires="p14">
      <p:transition spd="slow" p14:dur="2000" advTm="28023"/>
    </mc:Choice>
    <mc:Fallback xmlns="">
      <p:transition spd="slow" advTm="2802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27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301CF-2A0F-F8A0-B802-4ADDEF761312}"/>
              </a:ext>
            </a:extLst>
          </p:cNvPr>
          <p:cNvSpPr>
            <a:spLocks noGrp="1"/>
          </p:cNvSpPr>
          <p:nvPr>
            <p:ph type="title"/>
          </p:nvPr>
        </p:nvSpPr>
        <p:spPr/>
        <p:txBody>
          <a:bodyPr/>
          <a:lstStyle/>
          <a:p>
            <a:r>
              <a:rPr lang="en-US" dirty="0"/>
              <a:t>Posterior Segment Examination</a:t>
            </a:r>
          </a:p>
        </p:txBody>
      </p:sp>
      <p:pic>
        <p:nvPicPr>
          <p:cNvPr id="4" name="Picture 3" descr="A planet in space&#10;&#10;Description automatically generated with low confidence">
            <a:extLst>
              <a:ext uri="{FF2B5EF4-FFF2-40B4-BE49-F238E27FC236}">
                <a16:creationId xmlns:a16="http://schemas.microsoft.com/office/drawing/2014/main" id="{A1387CDF-E282-E482-59D0-8DBA0795B473}"/>
              </a:ext>
            </a:extLst>
          </p:cNvPr>
          <p:cNvPicPr>
            <a:picLocks noChangeAspect="1"/>
          </p:cNvPicPr>
          <p:nvPr/>
        </p:nvPicPr>
        <p:blipFill>
          <a:blip r:embed="rId5">
            <a:extLst>
              <a:ext uri="{BEBA8EAE-BF5A-486C-A8C5-ECC9F3942E4B}">
                <a14:imgProps xmlns:a14="http://schemas.microsoft.com/office/drawing/2010/main">
                  <a14:imgLayer r:embed="rId6">
                    <a14:imgEffect>
                      <a14:saturation sat="97000"/>
                    </a14:imgEffect>
                    <a14:imgEffect>
                      <a14:brightnessContrast bright="29000"/>
                    </a14:imgEffect>
                  </a14:imgLayer>
                </a14:imgProps>
              </a:ext>
            </a:extLst>
          </a:blip>
          <a:stretch>
            <a:fillRect/>
          </a:stretch>
        </p:blipFill>
        <p:spPr>
          <a:xfrm>
            <a:off x="6160900" y="2069037"/>
            <a:ext cx="4354286" cy="3478961"/>
          </a:xfrm>
          <a:prstGeom prst="rect">
            <a:avLst/>
          </a:prstGeom>
        </p:spPr>
      </p:pic>
      <p:pic>
        <p:nvPicPr>
          <p:cNvPr id="5" name="Picture 4" descr="A close-up of a brain&#10;&#10;Description automatically generated with low confidence">
            <a:extLst>
              <a:ext uri="{FF2B5EF4-FFF2-40B4-BE49-F238E27FC236}">
                <a16:creationId xmlns:a16="http://schemas.microsoft.com/office/drawing/2014/main" id="{18AA69D8-F437-5CEA-AE59-27D07DC57ACD}"/>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100000"/>
                    </a14:imgEffect>
                    <a14:imgEffect>
                      <a14:colorTemperature colorTemp="7120"/>
                    </a14:imgEffect>
                    <a14:imgEffect>
                      <a14:brightnessContrast bright="-14000"/>
                    </a14:imgEffect>
                  </a14:imgLayer>
                </a14:imgProps>
              </a:ext>
            </a:extLst>
          </a:blip>
          <a:stretch>
            <a:fillRect/>
          </a:stretch>
        </p:blipFill>
        <p:spPr>
          <a:xfrm>
            <a:off x="1779551" y="2069036"/>
            <a:ext cx="4270340" cy="3510491"/>
          </a:xfrm>
          <a:prstGeom prst="rect">
            <a:avLst/>
          </a:prstGeom>
        </p:spPr>
      </p:pic>
      <p:pic>
        <p:nvPicPr>
          <p:cNvPr id="3" name="Recorded Sound">
            <a:hlinkClick r:id="" action="ppaction://media"/>
            <a:extLst>
              <a:ext uri="{FF2B5EF4-FFF2-40B4-BE49-F238E27FC236}">
                <a16:creationId xmlns:a16="http://schemas.microsoft.com/office/drawing/2014/main" id="{F3426866-2557-FFE9-0B53-A7595A65286A}"/>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355160" y="6163873"/>
            <a:ext cx="406400" cy="406400"/>
          </a:xfrm>
          <a:prstGeom prst="rect">
            <a:avLst/>
          </a:prstGeom>
        </p:spPr>
      </p:pic>
    </p:spTree>
    <p:extLst>
      <p:ext uri="{BB962C8B-B14F-4D97-AF65-F5344CB8AC3E}">
        <p14:creationId xmlns:p14="http://schemas.microsoft.com/office/powerpoint/2010/main" val="3267298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21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BB6F252-577B-8575-E191-F56854E31479}"/>
              </a:ext>
            </a:extLst>
          </p:cNvPr>
          <p:cNvSpPr>
            <a:spLocks noGrp="1"/>
          </p:cNvSpPr>
          <p:nvPr>
            <p:ph type="title"/>
          </p:nvPr>
        </p:nvSpPr>
        <p:spPr/>
        <p:txBody>
          <a:bodyPr/>
          <a:lstStyle/>
          <a:p>
            <a:r>
              <a:rPr lang="en-US" dirty="0"/>
              <a:t>Visual Fields – </a:t>
            </a:r>
            <a:r>
              <a:rPr lang="en-US" dirty="0" err="1"/>
              <a:t>Goldmann</a:t>
            </a:r>
            <a:r>
              <a:rPr lang="en-US" dirty="0"/>
              <a:t> static perimetry </a:t>
            </a:r>
          </a:p>
        </p:txBody>
      </p:sp>
      <p:pic>
        <p:nvPicPr>
          <p:cNvPr id="6" name="Picture 1" descr="page2image39235360">
            <a:extLst>
              <a:ext uri="{FF2B5EF4-FFF2-40B4-BE49-F238E27FC236}">
                <a16:creationId xmlns:a16="http://schemas.microsoft.com/office/drawing/2014/main" id="{F02E501A-D779-CF21-4E00-4A59672B20F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84994" y="1775619"/>
            <a:ext cx="5155007" cy="36576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page1image39295280">
            <a:extLst>
              <a:ext uri="{FF2B5EF4-FFF2-40B4-BE49-F238E27FC236}">
                <a16:creationId xmlns:a16="http://schemas.microsoft.com/office/drawing/2014/main" id="{D720C835-ABCE-27A5-510D-AECA3892922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5921" y="1775617"/>
            <a:ext cx="5142734" cy="36576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B918C8B6-CD75-FC46-6115-4D9E4EC51A33}"/>
              </a:ext>
            </a:extLst>
          </p:cNvPr>
          <p:cNvGrpSpPr/>
          <p:nvPr/>
        </p:nvGrpSpPr>
        <p:grpSpPr>
          <a:xfrm>
            <a:off x="10051902" y="4840784"/>
            <a:ext cx="43920" cy="23760"/>
            <a:chOff x="10051902" y="4840784"/>
            <a:chExt cx="43920" cy="23760"/>
          </a:xfrm>
        </p:grpSpPr>
        <mc:AlternateContent xmlns:mc="http://schemas.openxmlformats.org/markup-compatibility/2006">
          <mc:Choice xmlns:p14="http://schemas.microsoft.com/office/powerpoint/2010/main" Requires="p14">
            <p:contentPart p14:bwMode="auto" r:id="rId7">
              <p14:nvContentPartPr>
                <p14:cNvPr id="2" name="Ink 1">
                  <a:extLst>
                    <a:ext uri="{FF2B5EF4-FFF2-40B4-BE49-F238E27FC236}">
                      <a16:creationId xmlns:a16="http://schemas.microsoft.com/office/drawing/2014/main" id="{81D819A9-1686-4144-95C3-F86C6147724F}"/>
                    </a:ext>
                  </a:extLst>
                </p14:cNvPr>
                <p14:cNvContentPartPr/>
                <p14:nvPr/>
              </p14:nvContentPartPr>
              <p14:xfrm>
                <a:off x="10065582" y="4849064"/>
                <a:ext cx="360" cy="360"/>
              </p14:xfrm>
            </p:contentPart>
          </mc:Choice>
          <mc:Fallback>
            <p:pic>
              <p:nvPicPr>
                <p:cNvPr id="2" name="Ink 1">
                  <a:extLst>
                    <a:ext uri="{FF2B5EF4-FFF2-40B4-BE49-F238E27FC236}">
                      <a16:creationId xmlns:a16="http://schemas.microsoft.com/office/drawing/2014/main" id="{81D819A9-1686-4144-95C3-F86C6147724F}"/>
                    </a:ext>
                  </a:extLst>
                </p:cNvPr>
                <p:cNvPicPr/>
                <p:nvPr/>
              </p:nvPicPr>
              <p:blipFill>
                <a:blip r:embed="rId8"/>
                <a:stretch>
                  <a:fillRect/>
                </a:stretch>
              </p:blipFill>
              <p:spPr>
                <a:xfrm>
                  <a:off x="10061262" y="4844744"/>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3" name="Ink 2">
                  <a:extLst>
                    <a:ext uri="{FF2B5EF4-FFF2-40B4-BE49-F238E27FC236}">
                      <a16:creationId xmlns:a16="http://schemas.microsoft.com/office/drawing/2014/main" id="{4E0CE5A2-5F78-98FE-F4BC-72B9DB62C0D1}"/>
                    </a:ext>
                  </a:extLst>
                </p14:cNvPr>
                <p14:cNvContentPartPr/>
                <p14:nvPr/>
              </p14:nvContentPartPr>
              <p14:xfrm>
                <a:off x="10051902" y="4840784"/>
                <a:ext cx="21960" cy="23760"/>
              </p14:xfrm>
            </p:contentPart>
          </mc:Choice>
          <mc:Fallback>
            <p:pic>
              <p:nvPicPr>
                <p:cNvPr id="3" name="Ink 2">
                  <a:extLst>
                    <a:ext uri="{FF2B5EF4-FFF2-40B4-BE49-F238E27FC236}">
                      <a16:creationId xmlns:a16="http://schemas.microsoft.com/office/drawing/2014/main" id="{4E0CE5A2-5F78-98FE-F4BC-72B9DB62C0D1}"/>
                    </a:ext>
                  </a:extLst>
                </p:cNvPr>
                <p:cNvPicPr/>
                <p:nvPr/>
              </p:nvPicPr>
              <p:blipFill>
                <a:blip r:embed="rId10"/>
                <a:stretch>
                  <a:fillRect/>
                </a:stretch>
              </p:blipFill>
              <p:spPr>
                <a:xfrm>
                  <a:off x="10047582" y="4836464"/>
                  <a:ext cx="30600" cy="3240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4" name="Ink 3">
                  <a:extLst>
                    <a:ext uri="{FF2B5EF4-FFF2-40B4-BE49-F238E27FC236}">
                      <a16:creationId xmlns:a16="http://schemas.microsoft.com/office/drawing/2014/main" id="{75BB460C-57F6-A891-A034-7DCD625FB0F0}"/>
                    </a:ext>
                  </a:extLst>
                </p14:cNvPr>
                <p14:cNvContentPartPr/>
                <p14:nvPr/>
              </p14:nvContentPartPr>
              <p14:xfrm>
                <a:off x="10077462" y="4850864"/>
                <a:ext cx="18360" cy="6480"/>
              </p14:xfrm>
            </p:contentPart>
          </mc:Choice>
          <mc:Fallback>
            <p:pic>
              <p:nvPicPr>
                <p:cNvPr id="4" name="Ink 3">
                  <a:extLst>
                    <a:ext uri="{FF2B5EF4-FFF2-40B4-BE49-F238E27FC236}">
                      <a16:creationId xmlns:a16="http://schemas.microsoft.com/office/drawing/2014/main" id="{75BB460C-57F6-A891-A034-7DCD625FB0F0}"/>
                    </a:ext>
                  </a:extLst>
                </p:cNvPr>
                <p:cNvPicPr/>
                <p:nvPr/>
              </p:nvPicPr>
              <p:blipFill>
                <a:blip r:embed="rId12"/>
                <a:stretch>
                  <a:fillRect/>
                </a:stretch>
              </p:blipFill>
              <p:spPr>
                <a:xfrm>
                  <a:off x="10073142" y="4846544"/>
                  <a:ext cx="27000" cy="15120"/>
                </a:xfrm>
                <a:prstGeom prst="rect">
                  <a:avLst/>
                </a:prstGeom>
              </p:spPr>
            </p:pic>
          </mc:Fallback>
        </mc:AlternateContent>
      </p:grpSp>
      <p:pic>
        <p:nvPicPr>
          <p:cNvPr id="9" name="Recorded Sound">
            <a:hlinkClick r:id="" action="ppaction://media"/>
            <a:extLst>
              <a:ext uri="{FF2B5EF4-FFF2-40B4-BE49-F238E27FC236}">
                <a16:creationId xmlns:a16="http://schemas.microsoft.com/office/drawing/2014/main" id="{42868398-BE91-9537-D8C4-A3B307510777}"/>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1393774" y="6186357"/>
            <a:ext cx="406400" cy="406400"/>
          </a:xfrm>
          <a:prstGeom prst="rect">
            <a:avLst/>
          </a:prstGeom>
        </p:spPr>
      </p:pic>
    </p:spTree>
    <p:extLst>
      <p:ext uri="{BB962C8B-B14F-4D97-AF65-F5344CB8AC3E}">
        <p14:creationId xmlns:p14="http://schemas.microsoft.com/office/powerpoint/2010/main" val="3044853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20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1E98E-1CFD-5B44-9BAA-CB7E7DE1582C}"/>
              </a:ext>
            </a:extLst>
          </p:cNvPr>
          <p:cNvSpPr>
            <a:spLocks noGrp="1"/>
          </p:cNvSpPr>
          <p:nvPr>
            <p:ph type="title"/>
          </p:nvPr>
        </p:nvSpPr>
        <p:spPr/>
        <p:txBody>
          <a:bodyPr>
            <a:normAutofit/>
          </a:bodyPr>
          <a:lstStyle/>
          <a:p>
            <a:pPr algn="ctr"/>
            <a:r>
              <a:rPr lang="en-US" dirty="0"/>
              <a:t>Optical Coherence Tomography (OCT): </a:t>
            </a:r>
            <a:br>
              <a:rPr lang="en-US" dirty="0"/>
            </a:br>
            <a:r>
              <a:rPr lang="en-US" dirty="0"/>
              <a:t>Retinal ganglion cell layer</a:t>
            </a:r>
          </a:p>
        </p:txBody>
      </p:sp>
      <p:pic>
        <p:nvPicPr>
          <p:cNvPr id="4" name="Google Shape;140;p22">
            <a:extLst>
              <a:ext uri="{FF2B5EF4-FFF2-40B4-BE49-F238E27FC236}">
                <a16:creationId xmlns:a16="http://schemas.microsoft.com/office/drawing/2014/main" id="{A2B54454-EFB1-DC46-B13D-9D7D84C94BB4}"/>
              </a:ext>
            </a:extLst>
          </p:cNvPr>
          <p:cNvPicPr>
            <a:picLocks noGrp="1"/>
          </p:cNvPicPr>
          <p:nvPr>
            <p:ph idx="1"/>
          </p:nvPr>
        </p:nvPicPr>
        <p:blipFill rotWithShape="1">
          <a:blip r:embed="rId5">
            <a:alphaModFix/>
          </a:blip>
          <a:srcRect r="52427"/>
          <a:stretch/>
        </p:blipFill>
        <p:spPr>
          <a:xfrm>
            <a:off x="409925" y="1690688"/>
            <a:ext cx="5492571" cy="3821113"/>
          </a:xfrm>
          <a:prstGeom prst="rect">
            <a:avLst/>
          </a:prstGeom>
          <a:noFill/>
          <a:ln>
            <a:noFill/>
          </a:ln>
        </p:spPr>
      </p:pic>
      <p:pic>
        <p:nvPicPr>
          <p:cNvPr id="5" name="Google Shape;140;p22">
            <a:extLst>
              <a:ext uri="{FF2B5EF4-FFF2-40B4-BE49-F238E27FC236}">
                <a16:creationId xmlns:a16="http://schemas.microsoft.com/office/drawing/2014/main" id="{8DBE9945-DE56-9A44-AC02-CD0EE7576CAF}"/>
              </a:ext>
            </a:extLst>
          </p:cNvPr>
          <p:cNvPicPr>
            <a:picLocks/>
          </p:cNvPicPr>
          <p:nvPr/>
        </p:nvPicPr>
        <p:blipFill rotWithShape="1">
          <a:blip r:embed="rId5">
            <a:alphaModFix/>
          </a:blip>
          <a:srcRect l="49753"/>
          <a:stretch/>
        </p:blipFill>
        <p:spPr>
          <a:xfrm>
            <a:off x="6330771" y="1690687"/>
            <a:ext cx="5492571" cy="3821113"/>
          </a:xfrm>
          <a:prstGeom prst="rect">
            <a:avLst/>
          </a:prstGeom>
          <a:noFill/>
          <a:ln>
            <a:noFill/>
          </a:ln>
        </p:spPr>
      </p:pic>
      <p:pic>
        <p:nvPicPr>
          <p:cNvPr id="3" name="Recorded Sound">
            <a:hlinkClick r:id="" action="ppaction://media"/>
            <a:extLst>
              <a:ext uri="{FF2B5EF4-FFF2-40B4-BE49-F238E27FC236}">
                <a16:creationId xmlns:a16="http://schemas.microsoft.com/office/drawing/2014/main" id="{D0386CBB-56DF-637D-90C6-BC6360A7584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71289" y="6208843"/>
            <a:ext cx="406400" cy="406400"/>
          </a:xfrm>
          <a:prstGeom prst="rect">
            <a:avLst/>
          </a:prstGeom>
        </p:spPr>
      </p:pic>
    </p:spTree>
    <p:extLst>
      <p:ext uri="{BB962C8B-B14F-4D97-AF65-F5344CB8AC3E}">
        <p14:creationId xmlns:p14="http://schemas.microsoft.com/office/powerpoint/2010/main" val="3258667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74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867C8-F436-004C-9E2B-1AB077474BEB}"/>
              </a:ext>
            </a:extLst>
          </p:cNvPr>
          <p:cNvSpPr>
            <a:spLocks noGrp="1"/>
          </p:cNvSpPr>
          <p:nvPr>
            <p:ph type="title"/>
          </p:nvPr>
        </p:nvSpPr>
        <p:spPr/>
        <p:txBody>
          <a:bodyPr/>
          <a:lstStyle/>
          <a:p>
            <a:r>
              <a:rPr lang="en-US" dirty="0">
                <a:solidFill>
                  <a:srgbClr val="3B5B6F"/>
                </a:solidFill>
              </a:rPr>
              <a:t>What is the differential diagnosis for see-saw nystagmus?</a:t>
            </a:r>
          </a:p>
        </p:txBody>
      </p:sp>
      <p:sp>
        <p:nvSpPr>
          <p:cNvPr id="3" name="Content Placeholder 2">
            <a:extLst>
              <a:ext uri="{FF2B5EF4-FFF2-40B4-BE49-F238E27FC236}">
                <a16:creationId xmlns:a16="http://schemas.microsoft.com/office/drawing/2014/main" id="{2D9B4BDC-723F-5A47-8649-D3E428C28D31}"/>
              </a:ext>
            </a:extLst>
          </p:cNvPr>
          <p:cNvSpPr>
            <a:spLocks noGrp="1"/>
          </p:cNvSpPr>
          <p:nvPr>
            <p:ph idx="1"/>
          </p:nvPr>
        </p:nvSpPr>
        <p:spPr>
          <a:xfrm>
            <a:off x="904461" y="1690688"/>
            <a:ext cx="5320748" cy="3820766"/>
          </a:xfrm>
        </p:spPr>
        <p:txBody>
          <a:bodyPr/>
          <a:lstStyle/>
          <a:p>
            <a:r>
              <a:rPr lang="en-US" sz="2400" dirty="0" err="1">
                <a:solidFill>
                  <a:srgbClr val="3B5B6F"/>
                </a:solidFill>
              </a:rPr>
              <a:t>Parasellar</a:t>
            </a:r>
            <a:r>
              <a:rPr lang="en-US" sz="2400" dirty="0">
                <a:solidFill>
                  <a:srgbClr val="3B5B6F"/>
                </a:solidFill>
              </a:rPr>
              <a:t> tumors (epidermoid cysts, craniopharyngioma, adenoma, glioma) </a:t>
            </a:r>
          </a:p>
          <a:p>
            <a:r>
              <a:rPr lang="en-US" sz="2400" dirty="0">
                <a:solidFill>
                  <a:srgbClr val="3B5B6F"/>
                </a:solidFill>
              </a:rPr>
              <a:t>Brainstem stroke</a:t>
            </a:r>
          </a:p>
          <a:p>
            <a:r>
              <a:rPr lang="en-US" sz="2400" dirty="0" err="1">
                <a:solidFill>
                  <a:srgbClr val="3B5B6F"/>
                </a:solidFill>
              </a:rPr>
              <a:t>Mesodiencephalic</a:t>
            </a:r>
            <a:r>
              <a:rPr lang="en-US" sz="2400" dirty="0">
                <a:solidFill>
                  <a:srgbClr val="3B5B6F"/>
                </a:solidFill>
              </a:rPr>
              <a:t> lesions</a:t>
            </a:r>
          </a:p>
          <a:p>
            <a:r>
              <a:rPr lang="en-US" sz="2400" dirty="0">
                <a:solidFill>
                  <a:srgbClr val="3B5B6F"/>
                </a:solidFill>
              </a:rPr>
              <a:t>Head trauma</a:t>
            </a:r>
          </a:p>
          <a:p>
            <a:r>
              <a:rPr lang="en-US" sz="2400" dirty="0">
                <a:solidFill>
                  <a:srgbClr val="3B5B6F"/>
                </a:solidFill>
              </a:rPr>
              <a:t>Multiple sclerosis</a:t>
            </a:r>
          </a:p>
          <a:p>
            <a:r>
              <a:rPr lang="en-US" sz="2400" dirty="0">
                <a:solidFill>
                  <a:srgbClr val="3B5B6F"/>
                </a:solidFill>
              </a:rPr>
              <a:t>Arnold-Chiari malformation</a:t>
            </a:r>
          </a:p>
          <a:p>
            <a:pPr marL="0" indent="0">
              <a:buNone/>
            </a:pPr>
            <a:endParaRPr lang="en-US" dirty="0">
              <a:solidFill>
                <a:srgbClr val="3B5B6F"/>
              </a:solidFill>
            </a:endParaRPr>
          </a:p>
        </p:txBody>
      </p:sp>
      <p:sp>
        <p:nvSpPr>
          <p:cNvPr id="4" name="TextBox 3">
            <a:extLst>
              <a:ext uri="{FF2B5EF4-FFF2-40B4-BE49-F238E27FC236}">
                <a16:creationId xmlns:a16="http://schemas.microsoft.com/office/drawing/2014/main" id="{CDCD6F3D-AAFA-D54A-A2B7-D73DD9F1EB1F}"/>
              </a:ext>
            </a:extLst>
          </p:cNvPr>
          <p:cNvSpPr txBox="1"/>
          <p:nvPr/>
        </p:nvSpPr>
        <p:spPr>
          <a:xfrm>
            <a:off x="7020339" y="1690688"/>
            <a:ext cx="4598504" cy="2954655"/>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rgbClr val="3B5B6F"/>
                </a:solidFill>
                <a:latin typeface="Arial" panose="020B0604020202020204" pitchFamily="34" charset="0"/>
                <a:cs typeface="Arial" panose="020B0604020202020204" pitchFamily="34" charset="0"/>
              </a:rPr>
              <a:t>Congenital</a:t>
            </a:r>
          </a:p>
          <a:p>
            <a:pPr lvl="1"/>
            <a:r>
              <a:rPr lang="en-US" sz="2400" dirty="0">
                <a:solidFill>
                  <a:srgbClr val="3B5B6F"/>
                </a:solidFill>
                <a:latin typeface="Arial" panose="020B0604020202020204" pitchFamily="34" charset="0"/>
                <a:cs typeface="Arial" panose="020B0604020202020204" pitchFamily="34" charset="0"/>
              </a:rPr>
              <a:t>Lack or loss of crossing    fibers in the optic chiasm</a:t>
            </a:r>
          </a:p>
          <a:p>
            <a:pPr lvl="1"/>
            <a:endParaRPr lang="en-US" sz="2400" dirty="0">
              <a:solidFill>
                <a:srgbClr val="3B5B6F"/>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solidFill>
                  <a:srgbClr val="3B5B6F"/>
                </a:solidFill>
                <a:latin typeface="Arial" panose="020B0604020202020204" pitchFamily="34" charset="0"/>
                <a:cs typeface="Arial" panose="020B0604020202020204" pitchFamily="34" charset="0"/>
              </a:rPr>
              <a:t>Iatrogenic	</a:t>
            </a:r>
          </a:p>
          <a:p>
            <a:pPr lvl="1"/>
            <a:r>
              <a:rPr lang="en-US" sz="2400" dirty="0">
                <a:solidFill>
                  <a:srgbClr val="3B5B6F"/>
                </a:solidFill>
                <a:latin typeface="Arial" panose="020B0604020202020204" pitchFamily="34" charset="0"/>
                <a:cs typeface="Arial" panose="020B0604020202020204" pitchFamily="34" charset="0"/>
              </a:rPr>
              <a:t>Whole brain irradiation</a:t>
            </a:r>
          </a:p>
          <a:p>
            <a:pPr lvl="1"/>
            <a:r>
              <a:rPr lang="en-US" sz="2400" dirty="0">
                <a:solidFill>
                  <a:srgbClr val="3B5B6F"/>
                </a:solidFill>
                <a:latin typeface="Arial" panose="020B0604020202020204" pitchFamily="34" charset="0"/>
                <a:cs typeface="Arial" panose="020B0604020202020204" pitchFamily="34" charset="0"/>
              </a:rPr>
              <a:t>Intrathecal methotrexate</a:t>
            </a:r>
          </a:p>
          <a:p>
            <a:endParaRPr lang="en-US" dirty="0">
              <a:solidFill>
                <a:srgbClr val="3B5B6F"/>
              </a:solidFill>
            </a:endParaRPr>
          </a:p>
        </p:txBody>
      </p:sp>
      <p:pic>
        <p:nvPicPr>
          <p:cNvPr id="5" name="Recorded Sound">
            <a:hlinkClick r:id="" action="ppaction://media"/>
            <a:extLst>
              <a:ext uri="{FF2B5EF4-FFF2-40B4-BE49-F238E27FC236}">
                <a16:creationId xmlns:a16="http://schemas.microsoft.com/office/drawing/2014/main" id="{E6132F3E-0DCE-1B15-424B-3B763E2434F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69141" y="6216337"/>
            <a:ext cx="406400" cy="406400"/>
          </a:xfrm>
          <a:prstGeom prst="rect">
            <a:avLst/>
          </a:prstGeom>
        </p:spPr>
      </p:pic>
    </p:spTree>
    <p:extLst>
      <p:ext uri="{BB962C8B-B14F-4D97-AF65-F5344CB8AC3E}">
        <p14:creationId xmlns:p14="http://schemas.microsoft.com/office/powerpoint/2010/main" val="2269806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87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28A8D-FD15-4DDC-8D93-8AF0066BE8CE}"/>
              </a:ext>
            </a:extLst>
          </p:cNvPr>
          <p:cNvSpPr>
            <a:spLocks noGrp="1"/>
          </p:cNvSpPr>
          <p:nvPr>
            <p:ph type="title"/>
          </p:nvPr>
        </p:nvSpPr>
        <p:spPr/>
        <p:txBody>
          <a:bodyPr/>
          <a:lstStyle/>
          <a:p>
            <a:r>
              <a:rPr lang="en-US" dirty="0">
                <a:solidFill>
                  <a:srgbClr val="3B5B6F"/>
                </a:solidFill>
              </a:rPr>
              <a:t>Pathophysiology of See-Saw Nystagmus</a:t>
            </a:r>
          </a:p>
        </p:txBody>
      </p:sp>
      <p:sp>
        <p:nvSpPr>
          <p:cNvPr id="5" name="Content Placeholder 4">
            <a:extLst>
              <a:ext uri="{FF2B5EF4-FFF2-40B4-BE49-F238E27FC236}">
                <a16:creationId xmlns:a16="http://schemas.microsoft.com/office/drawing/2014/main" id="{79D48AAB-1F3C-D062-30E0-C825FEBAADD5}"/>
              </a:ext>
            </a:extLst>
          </p:cNvPr>
          <p:cNvSpPr>
            <a:spLocks noGrp="1"/>
          </p:cNvSpPr>
          <p:nvPr>
            <p:ph idx="1"/>
          </p:nvPr>
        </p:nvSpPr>
        <p:spPr/>
        <p:txBody>
          <a:bodyPr/>
          <a:lstStyle/>
          <a:p>
            <a:r>
              <a:rPr lang="en-US" dirty="0">
                <a:solidFill>
                  <a:srgbClr val="3B5B6F"/>
                </a:solidFill>
              </a:rPr>
              <a:t>Pendular see-saw nystagmus may result from associated visual field defects or secondary to midbrain compression</a:t>
            </a:r>
          </a:p>
          <a:p>
            <a:pPr marL="0" indent="0">
              <a:buNone/>
            </a:pPr>
            <a:endParaRPr lang="en-US" dirty="0">
              <a:solidFill>
                <a:srgbClr val="3B5B6F"/>
              </a:solidFill>
            </a:endParaRPr>
          </a:p>
          <a:p>
            <a:r>
              <a:rPr lang="en-US" dirty="0">
                <a:solidFill>
                  <a:srgbClr val="3B5B6F"/>
                </a:solidFill>
              </a:rPr>
              <a:t>Jerk or hemi see-saw nystagmus may be related to the ocular-tilt reaction (OTR) due to unilateral interruption of otolithic inputs from one labyrinth to the contralateral Interstitial Nucleus of Cajal, or more generally, an imbalance in the vestibular pathways </a:t>
            </a:r>
          </a:p>
        </p:txBody>
      </p:sp>
      <p:pic>
        <p:nvPicPr>
          <p:cNvPr id="3" name="Recorded Sound">
            <a:hlinkClick r:id="" action="ppaction://media"/>
            <a:extLst>
              <a:ext uri="{FF2B5EF4-FFF2-40B4-BE49-F238E27FC236}">
                <a16:creationId xmlns:a16="http://schemas.microsoft.com/office/drawing/2014/main" id="{54A14CFB-E72D-C176-99A8-D3F4580242D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50600" y="6178862"/>
            <a:ext cx="406400" cy="406400"/>
          </a:xfrm>
          <a:prstGeom prst="rect">
            <a:avLst/>
          </a:prstGeom>
        </p:spPr>
      </p:pic>
    </p:spTree>
    <p:extLst>
      <p:ext uri="{BB962C8B-B14F-4D97-AF65-F5344CB8AC3E}">
        <p14:creationId xmlns:p14="http://schemas.microsoft.com/office/powerpoint/2010/main" val="604786153"/>
      </p:ext>
    </p:extLst>
  </p:cSld>
  <p:clrMapOvr>
    <a:masterClrMapping/>
  </p:clrMapOvr>
  <mc:AlternateContent xmlns:mc="http://schemas.openxmlformats.org/markup-compatibility/2006" xmlns:p14="http://schemas.microsoft.com/office/powerpoint/2010/main">
    <mc:Choice Requires="p14">
      <p:transition spd="slow" p14:dur="2000" advTm="56908"/>
    </mc:Choice>
    <mc:Fallback xmlns="">
      <p:transition spd="slow" advTm="5690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65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AB7D4-5195-2189-D48D-C72CD1DA7DD5}"/>
              </a:ext>
            </a:extLst>
          </p:cNvPr>
          <p:cNvSpPr>
            <a:spLocks noGrp="1"/>
          </p:cNvSpPr>
          <p:nvPr>
            <p:ph type="title"/>
          </p:nvPr>
        </p:nvSpPr>
        <p:spPr/>
        <p:txBody>
          <a:bodyPr/>
          <a:lstStyle/>
          <a:p>
            <a:r>
              <a:rPr lang="en-US" b="0" i="0" u="none" strike="noStrike" dirty="0">
                <a:solidFill>
                  <a:srgbClr val="3B5B6F"/>
                </a:solidFill>
                <a:effectLst/>
                <a:cs typeface="Arial" panose="020B0604020202020204" pitchFamily="34" charset="0"/>
              </a:rPr>
              <a:t>Summary ​</a:t>
            </a:r>
            <a:endParaRPr lang="en-US" dirty="0">
              <a:solidFill>
                <a:srgbClr val="3B5B6F"/>
              </a:solidFill>
              <a:cs typeface="Arial" panose="020B0604020202020204" pitchFamily="34" charset="0"/>
            </a:endParaRPr>
          </a:p>
        </p:txBody>
      </p:sp>
      <p:sp>
        <p:nvSpPr>
          <p:cNvPr id="3" name="Content Placeholder 2">
            <a:extLst>
              <a:ext uri="{FF2B5EF4-FFF2-40B4-BE49-F238E27FC236}">
                <a16:creationId xmlns:a16="http://schemas.microsoft.com/office/drawing/2014/main" id="{ADDC7F7D-86C7-5347-3979-101712376A01}"/>
              </a:ext>
            </a:extLst>
          </p:cNvPr>
          <p:cNvSpPr>
            <a:spLocks noGrp="1"/>
          </p:cNvSpPr>
          <p:nvPr>
            <p:ph idx="1"/>
          </p:nvPr>
        </p:nvSpPr>
        <p:spPr/>
        <p:txBody>
          <a:bodyPr/>
          <a:lstStyle/>
          <a:p>
            <a:pPr algn="l" rtl="0" fontAlgn="base">
              <a:buFont typeface="Arial" panose="020B0604020202020204" pitchFamily="34" charset="0"/>
              <a:buChar char="•"/>
            </a:pPr>
            <a:r>
              <a:rPr lang="en-US" b="0" i="0" u="none" strike="noStrike" dirty="0">
                <a:solidFill>
                  <a:srgbClr val="3B5B6F"/>
                </a:solidFill>
                <a:effectLst/>
                <a:cs typeface="Arial" panose="020B0604020202020204" pitchFamily="34" charset="0"/>
              </a:rPr>
              <a:t>8-year-old female with a history of refractive amblyopia and strabismus, who now presents with see-saw nystagmus, found to have decreased VA, bitemporal hemianopia, and optic atrophy. ​</a:t>
            </a:r>
          </a:p>
          <a:p>
            <a:pPr algn="l" rtl="0" fontAlgn="base">
              <a:buFont typeface="Arial" panose="020B0604020202020204" pitchFamily="34" charset="0"/>
              <a:buChar char="•"/>
            </a:pPr>
            <a:r>
              <a:rPr lang="en-US" b="1" i="0" u="none" strike="noStrike" dirty="0">
                <a:solidFill>
                  <a:srgbClr val="3B5B6F"/>
                </a:solidFill>
                <a:effectLst/>
                <a:cs typeface="Arial" panose="020B0604020202020204" pitchFamily="34" charset="0"/>
              </a:rPr>
              <a:t>Where is the lesion localized?</a:t>
            </a:r>
            <a:r>
              <a:rPr lang="en-US" b="0" i="0" u="none" strike="noStrike" dirty="0">
                <a:solidFill>
                  <a:srgbClr val="3B5B6F"/>
                </a:solidFill>
                <a:effectLst/>
                <a:cs typeface="Arial" panose="020B0604020202020204" pitchFamily="34" charset="0"/>
              </a:rPr>
              <a:t>​</a:t>
            </a:r>
          </a:p>
          <a:p>
            <a:pPr algn="l" rtl="0" fontAlgn="base">
              <a:buFont typeface="Arial" panose="020B0604020202020204" pitchFamily="34" charset="0"/>
              <a:buChar char="•"/>
            </a:pPr>
            <a:r>
              <a:rPr lang="en-US" b="1" i="0" u="none" strike="noStrike" dirty="0">
                <a:solidFill>
                  <a:srgbClr val="3B5B6F"/>
                </a:solidFill>
                <a:effectLst/>
                <a:cs typeface="Arial" panose="020B0604020202020204" pitchFamily="34" charset="0"/>
              </a:rPr>
              <a:t>Does the data support acute onset?</a:t>
            </a:r>
            <a:endParaRPr lang="en-US" b="0" i="0" u="none" strike="noStrike" dirty="0">
              <a:solidFill>
                <a:srgbClr val="3B5B6F"/>
              </a:solidFill>
              <a:effectLst/>
              <a:cs typeface="Arial" panose="020B0604020202020204" pitchFamily="34" charset="0"/>
            </a:endParaRPr>
          </a:p>
          <a:p>
            <a:pPr marL="0" indent="0">
              <a:buNone/>
            </a:pPr>
            <a:endParaRPr lang="en-US" dirty="0">
              <a:solidFill>
                <a:srgbClr val="3B5B6F"/>
              </a:solidFill>
              <a:cs typeface="Arial" panose="020B0604020202020204" pitchFamily="34" charset="0"/>
            </a:endParaRPr>
          </a:p>
        </p:txBody>
      </p:sp>
      <p:pic>
        <p:nvPicPr>
          <p:cNvPr id="5" name="Recorded Sound">
            <a:hlinkClick r:id="" action="ppaction://media"/>
            <a:extLst>
              <a:ext uri="{FF2B5EF4-FFF2-40B4-BE49-F238E27FC236}">
                <a16:creationId xmlns:a16="http://schemas.microsoft.com/office/drawing/2014/main" id="{CCD65B76-C791-BFEA-D66D-B25D7068643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50600" y="6135193"/>
            <a:ext cx="406400" cy="406400"/>
          </a:xfrm>
          <a:prstGeom prst="rect">
            <a:avLst/>
          </a:prstGeom>
        </p:spPr>
      </p:pic>
    </p:spTree>
    <p:extLst>
      <p:ext uri="{BB962C8B-B14F-4D97-AF65-F5344CB8AC3E}">
        <p14:creationId xmlns:p14="http://schemas.microsoft.com/office/powerpoint/2010/main" val="81456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35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E31BB-2E92-521F-FC67-08C1A1A8A6B8}"/>
              </a:ext>
            </a:extLst>
          </p:cNvPr>
          <p:cNvSpPr>
            <a:spLocks noGrp="1"/>
          </p:cNvSpPr>
          <p:nvPr>
            <p:ph type="title"/>
          </p:nvPr>
        </p:nvSpPr>
        <p:spPr/>
        <p:txBody>
          <a:bodyPr/>
          <a:lstStyle/>
          <a:p>
            <a:r>
              <a:rPr lang="en-US" dirty="0">
                <a:solidFill>
                  <a:srgbClr val="3B5B6F"/>
                </a:solidFill>
              </a:rPr>
              <a:t>Next Steps?</a:t>
            </a:r>
          </a:p>
        </p:txBody>
      </p:sp>
      <p:sp>
        <p:nvSpPr>
          <p:cNvPr id="3" name="Content Placeholder 2">
            <a:extLst>
              <a:ext uri="{FF2B5EF4-FFF2-40B4-BE49-F238E27FC236}">
                <a16:creationId xmlns:a16="http://schemas.microsoft.com/office/drawing/2014/main" id="{0798BA18-28A4-3EEB-B50E-CFF0130F2EDD}"/>
              </a:ext>
            </a:extLst>
          </p:cNvPr>
          <p:cNvSpPr>
            <a:spLocks noGrp="1"/>
          </p:cNvSpPr>
          <p:nvPr>
            <p:ph idx="1"/>
          </p:nvPr>
        </p:nvSpPr>
        <p:spPr/>
        <p:txBody>
          <a:bodyPr>
            <a:normAutofit/>
          </a:bodyPr>
          <a:lstStyle/>
          <a:p>
            <a:pPr algn="l" rtl="0" fontAlgn="base">
              <a:buFont typeface="Arial" panose="020B0604020202020204" pitchFamily="34" charset="0"/>
              <a:buChar char="•"/>
            </a:pPr>
            <a:r>
              <a:rPr lang="en-US" dirty="0">
                <a:solidFill>
                  <a:srgbClr val="3B5B6F"/>
                </a:solidFill>
                <a:latin typeface="Calibri" panose="020F0502020204030204" pitchFamily="34" charset="0"/>
              </a:rPr>
              <a:t>Findings suggest a </a:t>
            </a:r>
            <a:r>
              <a:rPr lang="en-US" b="0" i="0" u="none" strike="noStrike" dirty="0">
                <a:solidFill>
                  <a:srgbClr val="3B5B6F"/>
                </a:solidFill>
                <a:effectLst/>
                <a:latin typeface="Calibri" panose="020F0502020204030204" pitchFamily="34" charset="0"/>
              </a:rPr>
              <a:t>chiasmal lesion</a:t>
            </a:r>
          </a:p>
          <a:p>
            <a:pPr lvl="1" fontAlgn="base"/>
            <a:r>
              <a:rPr lang="en-US" b="0" i="0" u="none" strike="noStrike" dirty="0">
                <a:solidFill>
                  <a:srgbClr val="3B5B6F"/>
                </a:solidFill>
                <a:effectLst/>
                <a:latin typeface="Calibri" panose="020F0502020204030204" pitchFamily="34" charset="0"/>
              </a:rPr>
              <a:t>bitemporal hemianopia </a:t>
            </a:r>
          </a:p>
          <a:p>
            <a:pPr lvl="1" fontAlgn="base"/>
            <a:r>
              <a:rPr lang="en-US" b="0" i="0" u="none" strike="noStrike" dirty="0">
                <a:solidFill>
                  <a:srgbClr val="3B5B6F"/>
                </a:solidFill>
                <a:effectLst/>
                <a:latin typeface="Calibri" panose="020F0502020204030204" pitchFamily="34" charset="0"/>
              </a:rPr>
              <a:t>presence of optic nerve atrophy with predominantly nasal ganglion cell loss. ​</a:t>
            </a:r>
            <a:endParaRPr lang="en-US" b="0" i="0" u="none" strike="noStrike" dirty="0">
              <a:solidFill>
                <a:srgbClr val="3B5B6F"/>
              </a:solidFill>
              <a:effectLst/>
              <a:latin typeface="Arial" panose="020B0604020202020204" pitchFamily="34" charset="0"/>
            </a:endParaRPr>
          </a:p>
          <a:p>
            <a:pPr algn="l" rtl="0" fontAlgn="base">
              <a:buFont typeface="Arial" panose="020B0604020202020204" pitchFamily="34" charset="0"/>
              <a:buChar char="•"/>
            </a:pPr>
            <a:r>
              <a:rPr lang="en-US" b="0" i="0" u="none" strike="noStrike" dirty="0">
                <a:solidFill>
                  <a:srgbClr val="3B5B6F"/>
                </a:solidFill>
                <a:effectLst/>
                <a:latin typeface="Calibri" panose="020F0502020204030204" pitchFamily="34" charset="0"/>
              </a:rPr>
              <a:t>Patient denied oscillopsia, and her OCT demonstrated optic nerve atrophy suggesting that this process must have been present for at least several months. ​</a:t>
            </a:r>
            <a:endParaRPr lang="en-US" b="0" i="0" u="none" strike="noStrike" dirty="0">
              <a:solidFill>
                <a:srgbClr val="3B5B6F"/>
              </a:solidFill>
              <a:effectLst/>
              <a:latin typeface="Arial" panose="020B0604020202020204" pitchFamily="34" charset="0"/>
            </a:endParaRPr>
          </a:p>
          <a:p>
            <a:pPr algn="l" rtl="0" fontAlgn="base">
              <a:buFont typeface="Arial" panose="020B0604020202020204" pitchFamily="34" charset="0"/>
              <a:buChar char="•"/>
            </a:pPr>
            <a:r>
              <a:rPr lang="en-US" b="1" i="0" u="none" strike="noStrike" dirty="0">
                <a:solidFill>
                  <a:srgbClr val="3B5B6F"/>
                </a:solidFill>
                <a:effectLst/>
                <a:latin typeface="Calibri" panose="020F0502020204030204" pitchFamily="34" charset="0"/>
              </a:rPr>
              <a:t>What would you do next?</a:t>
            </a:r>
          </a:p>
          <a:p>
            <a:pPr marL="0" indent="0" algn="l" rtl="0" fontAlgn="base">
              <a:buNone/>
            </a:pPr>
            <a:endParaRPr lang="en-US" b="0" i="0" u="none" strike="noStrike" dirty="0">
              <a:solidFill>
                <a:srgbClr val="3B5B6F"/>
              </a:solidFill>
              <a:effectLst/>
              <a:latin typeface="Arial" panose="020B0604020202020204" pitchFamily="34" charset="0"/>
            </a:endParaRPr>
          </a:p>
          <a:p>
            <a:endParaRPr lang="en-US" dirty="0">
              <a:solidFill>
                <a:srgbClr val="3B5B6F"/>
              </a:solidFill>
            </a:endParaRPr>
          </a:p>
        </p:txBody>
      </p:sp>
      <p:pic>
        <p:nvPicPr>
          <p:cNvPr id="4" name="Recorded Sound">
            <a:hlinkClick r:id="" action="ppaction://media"/>
            <a:extLst>
              <a:ext uri="{FF2B5EF4-FFF2-40B4-BE49-F238E27FC236}">
                <a16:creationId xmlns:a16="http://schemas.microsoft.com/office/drawing/2014/main" id="{AB4EF649-AA54-B9B3-9BDA-36E16F32515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749613" y="6178862"/>
            <a:ext cx="406400" cy="406400"/>
          </a:xfrm>
          <a:prstGeom prst="rect">
            <a:avLst/>
          </a:prstGeom>
        </p:spPr>
      </p:pic>
    </p:spTree>
    <p:extLst>
      <p:ext uri="{BB962C8B-B14F-4D97-AF65-F5344CB8AC3E}">
        <p14:creationId xmlns:p14="http://schemas.microsoft.com/office/powerpoint/2010/main" val="1888594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9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C3E1C-C12C-4712-B6E5-B422DDE7D8DE}"/>
              </a:ext>
            </a:extLst>
          </p:cNvPr>
          <p:cNvSpPr>
            <a:spLocks noGrp="1"/>
          </p:cNvSpPr>
          <p:nvPr>
            <p:ph type="title"/>
          </p:nvPr>
        </p:nvSpPr>
        <p:spPr/>
        <p:txBody>
          <a:bodyPr>
            <a:normAutofit/>
          </a:bodyPr>
          <a:lstStyle/>
          <a:p>
            <a:r>
              <a:rPr lang="en-US" sz="4400" dirty="0">
                <a:solidFill>
                  <a:srgbClr val="3B5B6F"/>
                </a:solidFill>
                <a:latin typeface="Arial"/>
                <a:cs typeface="Arial"/>
              </a:rPr>
              <a:t>MRI Brain  </a:t>
            </a:r>
          </a:p>
        </p:txBody>
      </p:sp>
      <p:sp>
        <p:nvSpPr>
          <p:cNvPr id="4" name="TextBox 3">
            <a:extLst>
              <a:ext uri="{FF2B5EF4-FFF2-40B4-BE49-F238E27FC236}">
                <a16:creationId xmlns:a16="http://schemas.microsoft.com/office/drawing/2014/main" id="{5822251F-AF6F-5E4C-9FA5-7A12BF672E0E}"/>
              </a:ext>
            </a:extLst>
          </p:cNvPr>
          <p:cNvSpPr txBox="1"/>
          <p:nvPr/>
        </p:nvSpPr>
        <p:spPr>
          <a:xfrm>
            <a:off x="8322623" y="1358525"/>
            <a:ext cx="3862682" cy="4062651"/>
          </a:xfrm>
          <a:prstGeom prst="rect">
            <a:avLst/>
          </a:prstGeom>
          <a:noFill/>
        </p:spPr>
        <p:txBody>
          <a:bodyPr wrap="square" lIns="91440" tIns="45720" rIns="91440" bIns="45720" rtlCol="0" anchor="t">
            <a:spAutoFit/>
          </a:bodyPr>
          <a:lstStyle/>
          <a:p>
            <a:r>
              <a:rPr lang="en-US" sz="2000" dirty="0">
                <a:solidFill>
                  <a:srgbClr val="3B5B6F"/>
                </a:solidFill>
                <a:latin typeface="Arial"/>
                <a:cs typeface="Arial"/>
              </a:rPr>
              <a:t>She was sent to the Emergency Room for urgent neuroimaging</a:t>
            </a:r>
          </a:p>
          <a:p>
            <a:pPr marL="285750" indent="-285750">
              <a:buFont typeface="Arial" panose="020B0604020202020204" pitchFamily="34" charset="0"/>
              <a:buChar char="•"/>
            </a:pPr>
            <a:r>
              <a:rPr lang="en-US" sz="2000" dirty="0">
                <a:solidFill>
                  <a:srgbClr val="3B5B6F"/>
                </a:solidFill>
                <a:latin typeface="Arial" panose="020B0604020202020204" pitchFamily="34" charset="0"/>
                <a:cs typeface="Arial" panose="020B0604020202020204" pitchFamily="34" charset="0"/>
              </a:rPr>
              <a:t>MRI demonstrated a 3.5 cm </a:t>
            </a:r>
            <a:r>
              <a:rPr lang="en-US" sz="2000" dirty="0" err="1">
                <a:solidFill>
                  <a:srgbClr val="3B5B6F"/>
                </a:solidFill>
                <a:latin typeface="Arial" panose="020B0604020202020204" pitchFamily="34" charset="0"/>
                <a:cs typeface="Arial" panose="020B0604020202020204" pitchFamily="34" charset="0"/>
              </a:rPr>
              <a:t>sellar</a:t>
            </a:r>
            <a:r>
              <a:rPr lang="en-US" sz="2000" dirty="0">
                <a:solidFill>
                  <a:srgbClr val="3B5B6F"/>
                </a:solidFill>
                <a:latin typeface="Arial" panose="020B0604020202020204" pitchFamily="34" charset="0"/>
                <a:cs typeface="Arial" panose="020B0604020202020204" pitchFamily="34" charset="0"/>
              </a:rPr>
              <a:t>/suprasellar mass with mixed solid and cystic components</a:t>
            </a:r>
          </a:p>
          <a:p>
            <a:pPr marL="285750" indent="-285750">
              <a:buFont typeface="Arial" panose="020B0604020202020204" pitchFamily="34" charset="0"/>
              <a:buChar char="•"/>
            </a:pPr>
            <a:r>
              <a:rPr lang="en-US" sz="2000" dirty="0">
                <a:solidFill>
                  <a:srgbClr val="3B5B6F"/>
                </a:solidFill>
                <a:latin typeface="Arial" panose="020B0604020202020204" pitchFamily="34" charset="0"/>
                <a:cs typeface="Arial" panose="020B0604020202020204" pitchFamily="34" charset="0"/>
              </a:rPr>
              <a:t>Evaluated by neurosurgery </a:t>
            </a:r>
          </a:p>
          <a:p>
            <a:pPr marL="285750" indent="-285750">
              <a:buFont typeface="Arial" panose="020B0604020202020204" pitchFamily="34" charset="0"/>
              <a:buChar char="•"/>
            </a:pPr>
            <a:r>
              <a:rPr lang="en-US" sz="2000" dirty="0">
                <a:solidFill>
                  <a:srgbClr val="3B5B6F"/>
                </a:solidFill>
                <a:latin typeface="Arial" panose="020B0604020202020204" pitchFamily="34" charset="0"/>
                <a:cs typeface="Arial" panose="020B0604020202020204" pitchFamily="34" charset="0"/>
              </a:rPr>
              <a:t>Endocrinology was consulted given concern for pituitary/hypothalamic dysfunction based on the nature of the lesion. </a:t>
            </a:r>
          </a:p>
          <a:p>
            <a:endParaRPr lang="en-US" dirty="0">
              <a:solidFill>
                <a:srgbClr val="3B5B6F"/>
              </a:solidFill>
            </a:endParaRPr>
          </a:p>
        </p:txBody>
      </p:sp>
      <p:pic>
        <p:nvPicPr>
          <p:cNvPr id="7" name="Content Placeholder 6" descr="A close-up of a brain mri&#10;&#10;AI-generated content may be incorrect.">
            <a:extLst>
              <a:ext uri="{FF2B5EF4-FFF2-40B4-BE49-F238E27FC236}">
                <a16:creationId xmlns:a16="http://schemas.microsoft.com/office/drawing/2014/main" id="{005B31DD-F439-8976-5091-5A63C2F1C5B2}"/>
              </a:ext>
            </a:extLst>
          </p:cNvPr>
          <p:cNvPicPr>
            <a:picLocks noGrp="1" noChangeAspect="1"/>
          </p:cNvPicPr>
          <p:nvPr>
            <p:ph idx="1"/>
          </p:nvPr>
        </p:nvPicPr>
        <p:blipFill>
          <a:blip r:embed="rId5"/>
          <a:stretch>
            <a:fillRect/>
          </a:stretch>
        </p:blipFill>
        <p:spPr>
          <a:xfrm>
            <a:off x="266535" y="1354310"/>
            <a:ext cx="3820766" cy="3820766"/>
          </a:xfrm>
          <a:prstGeom prst="rect">
            <a:avLst/>
          </a:prstGeom>
        </p:spPr>
      </p:pic>
      <p:pic>
        <p:nvPicPr>
          <p:cNvPr id="8" name="Picture 7" descr="A close-up of a brain scan&#10;&#10;AI-generated content may be incorrect.">
            <a:extLst>
              <a:ext uri="{FF2B5EF4-FFF2-40B4-BE49-F238E27FC236}">
                <a16:creationId xmlns:a16="http://schemas.microsoft.com/office/drawing/2014/main" id="{F149FC53-464B-BA38-CA64-2854E722EEAA}"/>
              </a:ext>
            </a:extLst>
          </p:cNvPr>
          <p:cNvPicPr>
            <a:picLocks noChangeAspect="1"/>
          </p:cNvPicPr>
          <p:nvPr/>
        </p:nvPicPr>
        <p:blipFill>
          <a:blip r:embed="rId6"/>
          <a:stretch>
            <a:fillRect/>
          </a:stretch>
        </p:blipFill>
        <p:spPr>
          <a:xfrm>
            <a:off x="4424715" y="1353326"/>
            <a:ext cx="3810258" cy="3822872"/>
          </a:xfrm>
          <a:prstGeom prst="rect">
            <a:avLst/>
          </a:prstGeom>
        </p:spPr>
      </p:pic>
      <p:sp>
        <p:nvSpPr>
          <p:cNvPr id="10" name="TextBox 9">
            <a:extLst>
              <a:ext uri="{FF2B5EF4-FFF2-40B4-BE49-F238E27FC236}">
                <a16:creationId xmlns:a16="http://schemas.microsoft.com/office/drawing/2014/main" id="{76EDC5DC-0958-2D06-5387-69D3FFE52E47}"/>
              </a:ext>
            </a:extLst>
          </p:cNvPr>
          <p:cNvSpPr txBox="1"/>
          <p:nvPr/>
        </p:nvSpPr>
        <p:spPr>
          <a:xfrm>
            <a:off x="268536" y="5262309"/>
            <a:ext cx="417143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Calibri"/>
                <a:cs typeface="Calibri"/>
              </a:rPr>
              <a:t>Coronal T2 Gat Suppressed Post-Contrast</a:t>
            </a:r>
            <a:endParaRPr lang="en-US" dirty="0"/>
          </a:p>
        </p:txBody>
      </p:sp>
      <p:sp>
        <p:nvSpPr>
          <p:cNvPr id="11" name="TextBox 10">
            <a:extLst>
              <a:ext uri="{FF2B5EF4-FFF2-40B4-BE49-F238E27FC236}">
                <a16:creationId xmlns:a16="http://schemas.microsoft.com/office/drawing/2014/main" id="{4870A318-0682-614C-ADA8-A8C3CFA14C0D}"/>
              </a:ext>
            </a:extLst>
          </p:cNvPr>
          <p:cNvSpPr txBox="1"/>
          <p:nvPr/>
        </p:nvSpPr>
        <p:spPr>
          <a:xfrm>
            <a:off x="4453559" y="5265110"/>
            <a:ext cx="414932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err="1">
                <a:ea typeface="+mn-lt"/>
                <a:cs typeface="+mn-lt"/>
              </a:rPr>
              <a:t>Sagital</a:t>
            </a:r>
            <a:r>
              <a:rPr lang="en-US" dirty="0">
                <a:ea typeface="+mn-lt"/>
                <a:cs typeface="+mn-lt"/>
              </a:rPr>
              <a:t> T2 fat-suppressed pre-contrast. </a:t>
            </a:r>
            <a:endParaRPr lang="en-US" dirty="0"/>
          </a:p>
          <a:p>
            <a:r>
              <a:rPr lang="en-US" dirty="0">
                <a:ea typeface="+mn-lt"/>
                <a:cs typeface="+mn-lt"/>
              </a:rPr>
              <a:t>Blue arrow marks the optic chiasm. </a:t>
            </a:r>
            <a:endParaRPr lang="en-US" dirty="0"/>
          </a:p>
        </p:txBody>
      </p:sp>
      <p:pic>
        <p:nvPicPr>
          <p:cNvPr id="3" name="Recorded Sound">
            <a:hlinkClick r:id="" action="ppaction://media"/>
            <a:extLst>
              <a:ext uri="{FF2B5EF4-FFF2-40B4-BE49-F238E27FC236}">
                <a16:creationId xmlns:a16="http://schemas.microsoft.com/office/drawing/2014/main" id="{F43B3496-F386-ADA8-647A-101D2A4B07D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64889" y="6289675"/>
            <a:ext cx="406400" cy="406400"/>
          </a:xfrm>
          <a:prstGeom prst="rect">
            <a:avLst/>
          </a:prstGeom>
        </p:spPr>
      </p:pic>
    </p:spTree>
    <p:extLst>
      <p:ext uri="{BB962C8B-B14F-4D97-AF65-F5344CB8AC3E}">
        <p14:creationId xmlns:p14="http://schemas.microsoft.com/office/powerpoint/2010/main" val="2766561352"/>
      </p:ext>
    </p:extLst>
  </p:cSld>
  <p:clrMapOvr>
    <a:masterClrMapping/>
  </p:clrMapOvr>
  <mc:AlternateContent xmlns:mc="http://schemas.openxmlformats.org/markup-compatibility/2006" xmlns:p14="http://schemas.microsoft.com/office/powerpoint/2010/main">
    <mc:Choice Requires="p14">
      <p:transition spd="slow" p14:dur="2000" advTm="35902"/>
    </mc:Choice>
    <mc:Fallback xmlns="">
      <p:transition spd="slow" advTm="3590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68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C254D-33D7-42F7-907D-D19774679BED}"/>
              </a:ext>
            </a:extLst>
          </p:cNvPr>
          <p:cNvSpPr>
            <a:spLocks noGrp="1"/>
          </p:cNvSpPr>
          <p:nvPr>
            <p:ph type="title"/>
          </p:nvPr>
        </p:nvSpPr>
        <p:spPr/>
        <p:txBody>
          <a:bodyPr>
            <a:normAutofit/>
          </a:bodyPr>
          <a:lstStyle/>
          <a:p>
            <a:r>
              <a:rPr lang="en-US" sz="4400" dirty="0">
                <a:solidFill>
                  <a:srgbClr val="3B5B6F"/>
                </a:solidFill>
              </a:rPr>
              <a:t>Treatment</a:t>
            </a:r>
            <a:endParaRPr lang="en-US" sz="5400" dirty="0">
              <a:solidFill>
                <a:srgbClr val="3B5B6F"/>
              </a:solidFill>
            </a:endParaRPr>
          </a:p>
        </p:txBody>
      </p:sp>
      <p:sp>
        <p:nvSpPr>
          <p:cNvPr id="3" name="Content Placeholder 2">
            <a:extLst>
              <a:ext uri="{FF2B5EF4-FFF2-40B4-BE49-F238E27FC236}">
                <a16:creationId xmlns:a16="http://schemas.microsoft.com/office/drawing/2014/main" id="{92F3D5E7-6370-4810-92EC-6EB7CBCEB72D}"/>
              </a:ext>
            </a:extLst>
          </p:cNvPr>
          <p:cNvSpPr>
            <a:spLocks noGrp="1"/>
          </p:cNvSpPr>
          <p:nvPr>
            <p:ph idx="1"/>
          </p:nvPr>
        </p:nvSpPr>
        <p:spPr>
          <a:xfrm>
            <a:off x="1162878" y="1926812"/>
            <a:ext cx="9866243" cy="3820766"/>
          </a:xfrm>
        </p:spPr>
        <p:txBody>
          <a:bodyPr>
            <a:normAutofit/>
          </a:bodyPr>
          <a:lstStyle/>
          <a:p>
            <a:r>
              <a:rPr lang="en-US" sz="2400" dirty="0">
                <a:solidFill>
                  <a:srgbClr val="3B5B6F"/>
                </a:solidFill>
              </a:rPr>
              <a:t>Resection of the suprasellar mass is indicated if it is found to be causing compression of the optic nerves</a:t>
            </a:r>
          </a:p>
          <a:p>
            <a:r>
              <a:rPr lang="en-US" sz="2400" dirty="0">
                <a:solidFill>
                  <a:srgbClr val="3B5B6F"/>
                </a:solidFill>
              </a:rPr>
              <a:t>Neuroendocrinology consult is essential given associated hormonal derangements</a:t>
            </a:r>
          </a:p>
        </p:txBody>
      </p:sp>
      <p:pic>
        <p:nvPicPr>
          <p:cNvPr id="4" name="Recorded Sound">
            <a:hlinkClick r:id="" action="ppaction://media"/>
            <a:extLst>
              <a:ext uri="{FF2B5EF4-FFF2-40B4-BE49-F238E27FC236}">
                <a16:creationId xmlns:a16="http://schemas.microsoft.com/office/drawing/2014/main" id="{EA0FE3D8-C9D3-F758-D17F-1B614775138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96754" y="6178863"/>
            <a:ext cx="406400" cy="406400"/>
          </a:xfrm>
          <a:prstGeom prst="rect">
            <a:avLst/>
          </a:prstGeom>
        </p:spPr>
      </p:pic>
    </p:spTree>
    <p:extLst>
      <p:ext uri="{BB962C8B-B14F-4D97-AF65-F5344CB8AC3E}">
        <p14:creationId xmlns:p14="http://schemas.microsoft.com/office/powerpoint/2010/main" val="2920069730"/>
      </p:ext>
    </p:extLst>
  </p:cSld>
  <p:clrMapOvr>
    <a:masterClrMapping/>
  </p:clrMapOvr>
  <mc:AlternateContent xmlns:mc="http://schemas.openxmlformats.org/markup-compatibility/2006" xmlns:p14="http://schemas.microsoft.com/office/powerpoint/2010/main">
    <mc:Choice Requires="p14">
      <p:transition spd="slow" p14:dur="2000" advTm="31211"/>
    </mc:Choice>
    <mc:Fallback xmlns="">
      <p:transition spd="slow" advTm="3121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51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6045F-ADA3-9F45-9D82-34E7B34751C2}"/>
              </a:ext>
            </a:extLst>
          </p:cNvPr>
          <p:cNvSpPr>
            <a:spLocks noGrp="1"/>
          </p:cNvSpPr>
          <p:nvPr>
            <p:ph type="title"/>
          </p:nvPr>
        </p:nvSpPr>
        <p:spPr/>
        <p:txBody>
          <a:bodyPr/>
          <a:lstStyle/>
          <a:p>
            <a:r>
              <a:rPr lang="en-US" dirty="0">
                <a:solidFill>
                  <a:srgbClr val="3B5B6F"/>
                </a:solidFill>
              </a:rPr>
              <a:t>Endocrine workup </a:t>
            </a:r>
          </a:p>
        </p:txBody>
      </p:sp>
      <p:sp>
        <p:nvSpPr>
          <p:cNvPr id="3" name="Content Placeholder 2">
            <a:extLst>
              <a:ext uri="{FF2B5EF4-FFF2-40B4-BE49-F238E27FC236}">
                <a16:creationId xmlns:a16="http://schemas.microsoft.com/office/drawing/2014/main" id="{2A50BC66-97BC-CF4B-8D90-8C698345A6C6}"/>
              </a:ext>
            </a:extLst>
          </p:cNvPr>
          <p:cNvSpPr>
            <a:spLocks noGrp="1"/>
          </p:cNvSpPr>
          <p:nvPr>
            <p:ph idx="1"/>
          </p:nvPr>
        </p:nvSpPr>
        <p:spPr/>
        <p:txBody>
          <a:bodyPr/>
          <a:lstStyle/>
          <a:p>
            <a:r>
              <a:rPr lang="en-US" dirty="0">
                <a:solidFill>
                  <a:srgbClr val="3B5B6F"/>
                </a:solidFill>
              </a:rPr>
              <a:t>Prolactin: Normal prolactin level, low concern for prolactinoma</a:t>
            </a:r>
          </a:p>
          <a:p>
            <a:r>
              <a:rPr lang="en-US" dirty="0">
                <a:solidFill>
                  <a:srgbClr val="3B5B6F"/>
                </a:solidFill>
              </a:rPr>
              <a:t>Thyroid: biochemically euthyroid</a:t>
            </a:r>
          </a:p>
          <a:p>
            <a:r>
              <a:rPr lang="en-US" dirty="0">
                <a:solidFill>
                  <a:srgbClr val="3B5B6F"/>
                </a:solidFill>
              </a:rPr>
              <a:t>Gonadal axis: Possible early puberty based on ratio of LH/FSH levels</a:t>
            </a:r>
          </a:p>
          <a:p>
            <a:r>
              <a:rPr lang="en-US" dirty="0">
                <a:solidFill>
                  <a:srgbClr val="3B5B6F"/>
                </a:solidFill>
              </a:rPr>
              <a:t>Growth hormone: IGF1 levels</a:t>
            </a:r>
          </a:p>
          <a:p>
            <a:r>
              <a:rPr lang="en-US" dirty="0">
                <a:solidFill>
                  <a:srgbClr val="3B5B6F"/>
                </a:solidFill>
              </a:rPr>
              <a:t>Antidiuretic hormone: Will be monitored for Diabetes Insipidus following surgery. </a:t>
            </a:r>
          </a:p>
          <a:p>
            <a:pPr marL="0" indent="0">
              <a:buNone/>
            </a:pPr>
            <a:endParaRPr lang="en-US" dirty="0">
              <a:solidFill>
                <a:srgbClr val="3B5B6F"/>
              </a:solidFill>
            </a:endParaRPr>
          </a:p>
        </p:txBody>
      </p:sp>
      <p:pic>
        <p:nvPicPr>
          <p:cNvPr id="4" name="Recorded Sound">
            <a:hlinkClick r:id="" action="ppaction://media"/>
            <a:extLst>
              <a:ext uri="{FF2B5EF4-FFF2-40B4-BE49-F238E27FC236}">
                <a16:creationId xmlns:a16="http://schemas.microsoft.com/office/drawing/2014/main" id="{ABE28398-FC9A-9606-DE9B-82858C59BA9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53800" y="6193853"/>
            <a:ext cx="406400" cy="406400"/>
          </a:xfrm>
          <a:prstGeom prst="rect">
            <a:avLst/>
          </a:prstGeom>
        </p:spPr>
      </p:pic>
    </p:spTree>
    <p:extLst>
      <p:ext uri="{BB962C8B-B14F-4D97-AF65-F5344CB8AC3E}">
        <p14:creationId xmlns:p14="http://schemas.microsoft.com/office/powerpoint/2010/main" val="1610400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7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D91F-A831-AD4A-8D9C-105B9A1D6F84}"/>
              </a:ext>
            </a:extLst>
          </p:cNvPr>
          <p:cNvSpPr>
            <a:spLocks noGrp="1"/>
          </p:cNvSpPr>
          <p:nvPr>
            <p:ph type="title"/>
          </p:nvPr>
        </p:nvSpPr>
        <p:spPr/>
        <p:txBody>
          <a:bodyPr/>
          <a:lstStyle/>
          <a:p>
            <a:r>
              <a:rPr lang="en-US" dirty="0">
                <a:solidFill>
                  <a:srgbClr val="3B5B6F"/>
                </a:solidFill>
              </a:rPr>
              <a:t>Mass was surgically resected and submitted to pathology. 	</a:t>
            </a:r>
          </a:p>
        </p:txBody>
      </p:sp>
      <p:pic>
        <p:nvPicPr>
          <p:cNvPr id="3074" name="Picture 2">
            <a:extLst>
              <a:ext uri="{FF2B5EF4-FFF2-40B4-BE49-F238E27FC236}">
                <a16:creationId xmlns:a16="http://schemas.microsoft.com/office/drawing/2014/main" id="{C34AF452-BEB1-C32C-4BF6-050E7671D4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92598" y="2257672"/>
            <a:ext cx="3657600" cy="287091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274CEDAB-28C6-0EC6-73CD-2D2260C9E0A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393" y="2235585"/>
            <a:ext cx="3657600" cy="286870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5556A97-DCE2-5A08-92D5-9E3A55F097A1}"/>
              </a:ext>
            </a:extLst>
          </p:cNvPr>
          <p:cNvSpPr txBox="1"/>
          <p:nvPr/>
        </p:nvSpPr>
        <p:spPr>
          <a:xfrm>
            <a:off x="6096000" y="6308209"/>
            <a:ext cx="6096000" cy="369332"/>
          </a:xfrm>
          <a:prstGeom prst="rect">
            <a:avLst/>
          </a:prstGeom>
          <a:noFill/>
        </p:spPr>
        <p:txBody>
          <a:bodyPr wrap="square">
            <a:spAutoFit/>
          </a:bodyPr>
          <a:lstStyle/>
          <a:p>
            <a:r>
              <a:rPr lang="en-US" b="0" i="0" u="none" strike="noStrike" dirty="0">
                <a:solidFill>
                  <a:srgbClr val="3B5B6F"/>
                </a:solidFill>
                <a:effectLst/>
                <a:latin typeface="-webkit-standard"/>
              </a:rPr>
              <a:t> Courtesy of Dr. Hart </a:t>
            </a:r>
            <a:r>
              <a:rPr lang="en-US" b="0" i="0" u="none" strike="noStrike" dirty="0" err="1">
                <a:solidFill>
                  <a:srgbClr val="3B5B6F"/>
                </a:solidFill>
                <a:effectLst/>
                <a:latin typeface="-webkit-standard"/>
              </a:rPr>
              <a:t>Lidov</a:t>
            </a:r>
            <a:r>
              <a:rPr lang="en-US" b="0" i="0" u="none" strike="noStrike" dirty="0">
                <a:solidFill>
                  <a:srgbClr val="3B5B6F"/>
                </a:solidFill>
                <a:effectLst/>
                <a:latin typeface="-webkit-standard"/>
              </a:rPr>
              <a:t> at Boston Children’s Hospital </a:t>
            </a:r>
            <a:endParaRPr lang="en-US" dirty="0">
              <a:solidFill>
                <a:srgbClr val="3B5B6F"/>
              </a:solidFill>
            </a:endParaRPr>
          </a:p>
        </p:txBody>
      </p:sp>
      <p:sp>
        <p:nvSpPr>
          <p:cNvPr id="6" name="TextBox 5">
            <a:extLst>
              <a:ext uri="{FF2B5EF4-FFF2-40B4-BE49-F238E27FC236}">
                <a16:creationId xmlns:a16="http://schemas.microsoft.com/office/drawing/2014/main" id="{7E3E63BA-15A7-8DA2-2A7F-9B5754336D93}"/>
              </a:ext>
            </a:extLst>
          </p:cNvPr>
          <p:cNvSpPr txBox="1"/>
          <p:nvPr/>
        </p:nvSpPr>
        <p:spPr>
          <a:xfrm>
            <a:off x="908051" y="5128582"/>
            <a:ext cx="10375898" cy="646331"/>
          </a:xfrm>
          <a:prstGeom prst="rect">
            <a:avLst/>
          </a:prstGeom>
          <a:noFill/>
        </p:spPr>
        <p:txBody>
          <a:bodyPr wrap="square" rtlCol="0">
            <a:spAutoFit/>
          </a:bodyPr>
          <a:lstStyle/>
          <a:p>
            <a:r>
              <a:rPr lang="en-US" dirty="0">
                <a:solidFill>
                  <a:srgbClr val="3B5B6F"/>
                </a:solidFill>
              </a:rPr>
              <a:t>Gross pathology and presence of nuclear beta-catenin stain consistent with </a:t>
            </a:r>
            <a:r>
              <a:rPr lang="en-US" dirty="0" err="1">
                <a:solidFill>
                  <a:srgbClr val="3B5B6F"/>
                </a:solidFill>
              </a:rPr>
              <a:t>adamantinomatous</a:t>
            </a:r>
            <a:r>
              <a:rPr lang="en-US" dirty="0">
                <a:solidFill>
                  <a:srgbClr val="3B5B6F"/>
                </a:solidFill>
              </a:rPr>
              <a:t> craniopharyngioma (predominant pediatric variant). </a:t>
            </a:r>
          </a:p>
        </p:txBody>
      </p:sp>
      <p:pic>
        <p:nvPicPr>
          <p:cNvPr id="3078" name="Picture 6">
            <a:extLst>
              <a:ext uri="{FF2B5EF4-FFF2-40B4-BE49-F238E27FC236}">
                <a16:creationId xmlns:a16="http://schemas.microsoft.com/office/drawing/2014/main" id="{8F5E0EBA-14AE-ED0A-43E6-149BF04E9BA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51803" y="2235585"/>
            <a:ext cx="3657600" cy="287153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1041B46-4092-3D43-CDB8-516F88AAD694}"/>
              </a:ext>
            </a:extLst>
          </p:cNvPr>
          <p:cNvSpPr txBox="1"/>
          <p:nvPr/>
        </p:nvSpPr>
        <p:spPr>
          <a:xfrm>
            <a:off x="8369303" y="1847414"/>
            <a:ext cx="2565400" cy="366712"/>
          </a:xfrm>
          <a:prstGeom prst="rect">
            <a:avLst/>
          </a:prstGeom>
          <a:noFill/>
        </p:spPr>
        <p:txBody>
          <a:bodyPr wrap="square" rtlCol="0">
            <a:spAutoFit/>
          </a:bodyPr>
          <a:lstStyle/>
          <a:p>
            <a:r>
              <a:rPr lang="en-US" dirty="0">
                <a:solidFill>
                  <a:srgbClr val="3B5B6F"/>
                </a:solidFill>
              </a:rPr>
              <a:t>Beta-catenin stain</a:t>
            </a:r>
          </a:p>
        </p:txBody>
      </p:sp>
      <p:pic>
        <p:nvPicPr>
          <p:cNvPr id="3" name="Recorded Sound">
            <a:hlinkClick r:id="" action="ppaction://media"/>
            <a:extLst>
              <a:ext uri="{FF2B5EF4-FFF2-40B4-BE49-F238E27FC236}">
                <a16:creationId xmlns:a16="http://schemas.microsoft.com/office/drawing/2014/main" id="{E5E7E8C1-5D2F-F89D-2AAA-3203C06F26D6}"/>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06203" y="6105009"/>
            <a:ext cx="406400" cy="406400"/>
          </a:xfrm>
          <a:prstGeom prst="rect">
            <a:avLst/>
          </a:prstGeom>
        </p:spPr>
      </p:pic>
    </p:spTree>
    <p:extLst>
      <p:ext uri="{BB962C8B-B14F-4D97-AF65-F5344CB8AC3E}">
        <p14:creationId xmlns:p14="http://schemas.microsoft.com/office/powerpoint/2010/main" val="1669559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35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5B16D-9562-034B-9C65-2950AF65D486}"/>
              </a:ext>
            </a:extLst>
          </p:cNvPr>
          <p:cNvSpPr>
            <a:spLocks noGrp="1"/>
          </p:cNvSpPr>
          <p:nvPr>
            <p:ph type="title"/>
          </p:nvPr>
        </p:nvSpPr>
        <p:spPr/>
        <p:txBody>
          <a:bodyPr/>
          <a:lstStyle/>
          <a:p>
            <a:r>
              <a:rPr lang="en-US" dirty="0">
                <a:solidFill>
                  <a:srgbClr val="3B5B6F"/>
                </a:solidFill>
              </a:rPr>
              <a:t>Craniopharyngioma </a:t>
            </a:r>
          </a:p>
        </p:txBody>
      </p:sp>
      <p:sp>
        <p:nvSpPr>
          <p:cNvPr id="3" name="Content Placeholder 2">
            <a:extLst>
              <a:ext uri="{FF2B5EF4-FFF2-40B4-BE49-F238E27FC236}">
                <a16:creationId xmlns:a16="http://schemas.microsoft.com/office/drawing/2014/main" id="{FA4CA0E9-D69A-1A41-8DB4-B00F5713A6A0}"/>
              </a:ext>
            </a:extLst>
          </p:cNvPr>
          <p:cNvSpPr>
            <a:spLocks noGrp="1"/>
          </p:cNvSpPr>
          <p:nvPr>
            <p:ph idx="1"/>
          </p:nvPr>
        </p:nvSpPr>
        <p:spPr>
          <a:xfrm>
            <a:off x="944769" y="1690688"/>
            <a:ext cx="9866243" cy="3820766"/>
          </a:xfrm>
        </p:spPr>
        <p:txBody>
          <a:bodyPr>
            <a:normAutofit fontScale="70000" lnSpcReduction="20000"/>
          </a:bodyPr>
          <a:lstStyle/>
          <a:p>
            <a:pPr marL="622300" indent="-457200">
              <a:spcBef>
                <a:spcPts val="100"/>
              </a:spcBef>
              <a:buClr>
                <a:schemeClr val="dk1"/>
              </a:buClr>
              <a:buSzPct val="97000"/>
            </a:pPr>
            <a:r>
              <a:rPr lang="en-US" dirty="0">
                <a:solidFill>
                  <a:srgbClr val="3B5B6F"/>
                </a:solidFill>
                <a:cs typeface="Arial" panose="020B0604020202020204" pitchFamily="34" charset="0"/>
              </a:rPr>
              <a:t>A rare and slow growing CNS tumor that arises from the remnants of Rathke’s pouch</a:t>
            </a:r>
          </a:p>
          <a:p>
            <a:pPr marL="165100" indent="0">
              <a:spcBef>
                <a:spcPts val="100"/>
              </a:spcBef>
              <a:buClr>
                <a:schemeClr val="dk1"/>
              </a:buClr>
              <a:buSzPct val="97000"/>
              <a:buNone/>
            </a:pPr>
            <a:endParaRPr lang="en-US" dirty="0">
              <a:solidFill>
                <a:srgbClr val="3B5B6F"/>
              </a:solidFill>
              <a:cs typeface="Arial" panose="020B0604020202020204" pitchFamily="34" charset="0"/>
            </a:endParaRPr>
          </a:p>
          <a:p>
            <a:pPr marL="622300" indent="-457200">
              <a:spcBef>
                <a:spcPts val="100"/>
              </a:spcBef>
              <a:buClr>
                <a:schemeClr val="dk1"/>
              </a:buClr>
              <a:buSzPct val="97000"/>
            </a:pPr>
            <a:r>
              <a:rPr lang="en-US" dirty="0">
                <a:solidFill>
                  <a:srgbClr val="3B5B6F"/>
                </a:solidFill>
                <a:cs typeface="Arial" panose="020B0604020202020204" pitchFamily="34" charset="0"/>
              </a:rPr>
              <a:t>Incidence is approximately 1/500,000</a:t>
            </a:r>
          </a:p>
          <a:p>
            <a:pPr marL="165100" indent="0">
              <a:spcBef>
                <a:spcPts val="100"/>
              </a:spcBef>
              <a:buClr>
                <a:schemeClr val="dk1"/>
              </a:buClr>
              <a:buSzPct val="97000"/>
              <a:buNone/>
            </a:pPr>
            <a:endParaRPr lang="en-US" dirty="0">
              <a:solidFill>
                <a:srgbClr val="3B5B6F"/>
              </a:solidFill>
              <a:cs typeface="Arial" panose="020B0604020202020204" pitchFamily="34" charset="0"/>
            </a:endParaRPr>
          </a:p>
          <a:p>
            <a:pPr marL="622300" indent="-457200">
              <a:spcBef>
                <a:spcPts val="100"/>
              </a:spcBef>
              <a:buClr>
                <a:schemeClr val="dk1"/>
              </a:buClr>
              <a:buSzPct val="97000"/>
            </a:pPr>
            <a:r>
              <a:rPr lang="en-US" dirty="0">
                <a:solidFill>
                  <a:srgbClr val="3B5B6F"/>
                </a:solidFill>
                <a:cs typeface="Arial" panose="020B0604020202020204" pitchFamily="34" charset="0"/>
              </a:rPr>
              <a:t>A bimodal distribution, with one peak in children aged 5–14 years, and a second peak in adults aged 65–74 years</a:t>
            </a:r>
          </a:p>
          <a:p>
            <a:pPr marL="165100" indent="0">
              <a:spcBef>
                <a:spcPts val="100"/>
              </a:spcBef>
              <a:buClr>
                <a:schemeClr val="dk1"/>
              </a:buClr>
              <a:buSzPct val="97000"/>
              <a:buNone/>
            </a:pPr>
            <a:endParaRPr lang="en-US" dirty="0">
              <a:solidFill>
                <a:srgbClr val="3B5B6F"/>
              </a:solidFill>
              <a:cs typeface="Arial" panose="020B0604020202020204" pitchFamily="34" charset="0"/>
            </a:endParaRPr>
          </a:p>
          <a:p>
            <a:pPr marL="622300" indent="-457200">
              <a:spcBef>
                <a:spcPts val="100"/>
              </a:spcBef>
              <a:buClr>
                <a:schemeClr val="dk1"/>
              </a:buClr>
              <a:buSzPct val="97000"/>
            </a:pPr>
            <a:r>
              <a:rPr lang="en-US" b="0" i="0" u="none" strike="noStrike" dirty="0">
                <a:solidFill>
                  <a:srgbClr val="3B5B6F"/>
                </a:solidFill>
                <a:effectLst/>
                <a:cs typeface="Arial" panose="020B0604020202020204" pitchFamily="34" charset="0"/>
              </a:rPr>
              <a:t>Two subtypes by histology: </a:t>
            </a:r>
            <a:r>
              <a:rPr lang="en-US" b="0" i="0" u="none" strike="noStrike" dirty="0" err="1">
                <a:solidFill>
                  <a:srgbClr val="3B5B6F"/>
                </a:solidFill>
                <a:effectLst/>
                <a:cs typeface="Arial" panose="020B0604020202020204" pitchFamily="34" charset="0"/>
              </a:rPr>
              <a:t>Adamantinomatous</a:t>
            </a:r>
            <a:r>
              <a:rPr lang="en-US" b="0" i="0" u="none" strike="noStrike" dirty="0">
                <a:solidFill>
                  <a:srgbClr val="3B5B6F"/>
                </a:solidFill>
                <a:effectLst/>
                <a:cs typeface="Arial" panose="020B0604020202020204" pitchFamily="34" charset="0"/>
              </a:rPr>
              <a:t> (ACP) and Papillary (PCP)</a:t>
            </a:r>
            <a:endParaRPr lang="en-US" dirty="0">
              <a:solidFill>
                <a:srgbClr val="3B5B6F"/>
              </a:solidFill>
              <a:cs typeface="Arial" panose="020B0604020202020204" pitchFamily="34" charset="0"/>
            </a:endParaRPr>
          </a:p>
          <a:p>
            <a:pPr marL="165100" indent="0">
              <a:spcBef>
                <a:spcPts val="100"/>
              </a:spcBef>
              <a:buClr>
                <a:schemeClr val="dk1"/>
              </a:buClr>
              <a:buSzPct val="97000"/>
              <a:buNone/>
            </a:pPr>
            <a:endParaRPr lang="en-US" dirty="0">
              <a:solidFill>
                <a:srgbClr val="3B5B6F"/>
              </a:solidFill>
              <a:cs typeface="Arial" panose="020B0604020202020204" pitchFamily="34" charset="0"/>
            </a:endParaRPr>
          </a:p>
          <a:p>
            <a:pPr marL="622300" indent="-457200">
              <a:spcBef>
                <a:spcPts val="100"/>
              </a:spcBef>
              <a:buClr>
                <a:schemeClr val="dk1"/>
              </a:buClr>
              <a:buSzPct val="97000"/>
            </a:pPr>
            <a:r>
              <a:rPr lang="en-US" dirty="0">
                <a:solidFill>
                  <a:srgbClr val="3B5B6F"/>
                </a:solidFill>
                <a:cs typeface="Arial" panose="020B0604020202020204" pitchFamily="34" charset="0"/>
              </a:rPr>
              <a:t>Presenting symptoms can include headache, nausea/vomiting and vision loss</a:t>
            </a:r>
          </a:p>
          <a:p>
            <a:pPr marL="165100" indent="0">
              <a:spcBef>
                <a:spcPts val="100"/>
              </a:spcBef>
              <a:buClr>
                <a:schemeClr val="dk1"/>
              </a:buClr>
              <a:buSzPct val="97000"/>
              <a:buNone/>
            </a:pPr>
            <a:endParaRPr lang="en-US" dirty="0">
              <a:solidFill>
                <a:srgbClr val="3B5B6F"/>
              </a:solidFill>
              <a:cs typeface="Arial" panose="020B0604020202020204" pitchFamily="34" charset="0"/>
            </a:endParaRPr>
          </a:p>
          <a:p>
            <a:pPr marL="622300" indent="-457200">
              <a:spcBef>
                <a:spcPts val="100"/>
              </a:spcBef>
              <a:buClr>
                <a:schemeClr val="dk1"/>
              </a:buClr>
              <a:buSzPct val="97000"/>
            </a:pPr>
            <a:r>
              <a:rPr lang="en-US" dirty="0">
                <a:solidFill>
                  <a:srgbClr val="3B5B6F"/>
                </a:solidFill>
                <a:cs typeface="Arial" panose="020B0604020202020204" pitchFamily="34" charset="0"/>
              </a:rPr>
              <a:t>Craniopharyngioma mainly causes visual impairment by direct infiltration and/or compression of the visual pathway</a:t>
            </a:r>
          </a:p>
          <a:p>
            <a:endParaRPr lang="en-US" dirty="0">
              <a:solidFill>
                <a:srgbClr val="3B5B6F"/>
              </a:solidFill>
            </a:endParaRPr>
          </a:p>
        </p:txBody>
      </p:sp>
      <p:pic>
        <p:nvPicPr>
          <p:cNvPr id="4" name="Recorded Sound">
            <a:hlinkClick r:id="" action="ppaction://media"/>
            <a:extLst>
              <a:ext uri="{FF2B5EF4-FFF2-40B4-BE49-F238E27FC236}">
                <a16:creationId xmlns:a16="http://schemas.microsoft.com/office/drawing/2014/main" id="{0863E4A8-4CCC-DCB9-E64B-A2B7D047A82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11012" y="6086475"/>
            <a:ext cx="406400" cy="406400"/>
          </a:xfrm>
          <a:prstGeom prst="rect">
            <a:avLst/>
          </a:prstGeom>
        </p:spPr>
      </p:pic>
    </p:spTree>
    <p:extLst>
      <p:ext uri="{BB962C8B-B14F-4D97-AF65-F5344CB8AC3E}">
        <p14:creationId xmlns:p14="http://schemas.microsoft.com/office/powerpoint/2010/main" val="1856708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97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24481-6E9D-1147-8C78-B637CAF722EF}"/>
              </a:ext>
            </a:extLst>
          </p:cNvPr>
          <p:cNvSpPr>
            <a:spLocks noGrp="1"/>
          </p:cNvSpPr>
          <p:nvPr>
            <p:ph type="title"/>
          </p:nvPr>
        </p:nvSpPr>
        <p:spPr/>
        <p:txBody>
          <a:bodyPr/>
          <a:lstStyle/>
          <a:p>
            <a:r>
              <a:rPr lang="en-US" dirty="0">
                <a:solidFill>
                  <a:srgbClr val="3B5B6F"/>
                </a:solidFill>
              </a:rPr>
              <a:t>Visual recovery </a:t>
            </a:r>
          </a:p>
        </p:txBody>
      </p:sp>
      <p:sp>
        <p:nvSpPr>
          <p:cNvPr id="3" name="Content Placeholder 2">
            <a:extLst>
              <a:ext uri="{FF2B5EF4-FFF2-40B4-BE49-F238E27FC236}">
                <a16:creationId xmlns:a16="http://schemas.microsoft.com/office/drawing/2014/main" id="{D716078C-EEA6-FD46-91BB-4D1766E372EC}"/>
              </a:ext>
            </a:extLst>
          </p:cNvPr>
          <p:cNvSpPr>
            <a:spLocks noGrp="1"/>
          </p:cNvSpPr>
          <p:nvPr>
            <p:ph idx="1"/>
          </p:nvPr>
        </p:nvSpPr>
        <p:spPr/>
        <p:txBody>
          <a:bodyPr>
            <a:normAutofit lnSpcReduction="10000"/>
          </a:bodyPr>
          <a:lstStyle/>
          <a:p>
            <a:r>
              <a:rPr lang="en-US" dirty="0">
                <a:solidFill>
                  <a:srgbClr val="3B5B6F"/>
                </a:solidFill>
              </a:rPr>
              <a:t>Wan et al evaluated a cohort of children with craniopharyngiomas noted significant visual decline after diagnosis in about 30% of the patients. Much of the visual decline occurred shortly after diagnosis, but the vision could continue deteriorating over the course of years. </a:t>
            </a:r>
          </a:p>
          <a:p>
            <a:r>
              <a:rPr lang="en-US" dirty="0">
                <a:solidFill>
                  <a:srgbClr val="3B5B6F"/>
                </a:solidFill>
              </a:rPr>
              <a:t>Risk factors for visual decline include: </a:t>
            </a:r>
          </a:p>
          <a:p>
            <a:pPr>
              <a:buFontTx/>
              <a:buChar char="-"/>
            </a:pPr>
            <a:r>
              <a:rPr lang="en-US" dirty="0">
                <a:solidFill>
                  <a:srgbClr val="3B5B6F"/>
                </a:solidFill>
              </a:rPr>
              <a:t>Younger age at diagnosis (&lt;10 years) </a:t>
            </a:r>
          </a:p>
          <a:p>
            <a:pPr>
              <a:buFontTx/>
              <a:buChar char="-"/>
            </a:pPr>
            <a:r>
              <a:rPr lang="en-US" dirty="0">
                <a:solidFill>
                  <a:srgbClr val="3B5B6F"/>
                </a:solidFill>
              </a:rPr>
              <a:t>Optic nerve edema </a:t>
            </a:r>
          </a:p>
          <a:p>
            <a:pPr>
              <a:buFontTx/>
              <a:buChar char="-"/>
            </a:pPr>
            <a:r>
              <a:rPr lang="en-US" dirty="0">
                <a:solidFill>
                  <a:srgbClr val="3B5B6F"/>
                </a:solidFill>
              </a:rPr>
              <a:t>Tumor recurrence </a:t>
            </a:r>
          </a:p>
          <a:p>
            <a:pPr marL="0" indent="0">
              <a:buNone/>
            </a:pPr>
            <a:endParaRPr lang="en-US" dirty="0">
              <a:solidFill>
                <a:srgbClr val="3B5B6F"/>
              </a:solidFill>
            </a:endParaRPr>
          </a:p>
        </p:txBody>
      </p:sp>
      <p:pic>
        <p:nvPicPr>
          <p:cNvPr id="4" name="Recorded Sound">
            <a:hlinkClick r:id="" action="ppaction://media"/>
            <a:extLst>
              <a:ext uri="{FF2B5EF4-FFF2-40B4-BE49-F238E27FC236}">
                <a16:creationId xmlns:a16="http://schemas.microsoft.com/office/drawing/2014/main" id="{435F5F7D-300D-CB09-FE7B-38DE7943ABB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947400" y="6090223"/>
            <a:ext cx="406400" cy="406400"/>
          </a:xfrm>
          <a:prstGeom prst="rect">
            <a:avLst/>
          </a:prstGeom>
        </p:spPr>
      </p:pic>
    </p:spTree>
    <p:extLst>
      <p:ext uri="{BB962C8B-B14F-4D97-AF65-F5344CB8AC3E}">
        <p14:creationId xmlns:p14="http://schemas.microsoft.com/office/powerpoint/2010/main" val="216117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73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56EA5-FE8B-F342-9065-C31A1E87D630}"/>
              </a:ext>
            </a:extLst>
          </p:cNvPr>
          <p:cNvSpPr>
            <a:spLocks noGrp="1"/>
          </p:cNvSpPr>
          <p:nvPr>
            <p:ph type="title"/>
          </p:nvPr>
        </p:nvSpPr>
        <p:spPr/>
        <p:txBody>
          <a:bodyPr/>
          <a:lstStyle/>
          <a:p>
            <a:r>
              <a:rPr lang="en-US" dirty="0">
                <a:solidFill>
                  <a:srgbClr val="3B5B6F"/>
                </a:solidFill>
              </a:rPr>
              <a:t>Clinical course</a:t>
            </a:r>
          </a:p>
        </p:txBody>
      </p:sp>
      <p:sp>
        <p:nvSpPr>
          <p:cNvPr id="3" name="Content Placeholder 2">
            <a:extLst>
              <a:ext uri="{FF2B5EF4-FFF2-40B4-BE49-F238E27FC236}">
                <a16:creationId xmlns:a16="http://schemas.microsoft.com/office/drawing/2014/main" id="{DF9348DB-DFA6-F04B-B7B0-2A62F2FB7FA7}"/>
              </a:ext>
            </a:extLst>
          </p:cNvPr>
          <p:cNvSpPr>
            <a:spLocks noGrp="1"/>
          </p:cNvSpPr>
          <p:nvPr>
            <p:ph idx="1"/>
          </p:nvPr>
        </p:nvSpPr>
        <p:spPr/>
        <p:txBody>
          <a:bodyPr>
            <a:normAutofit/>
          </a:bodyPr>
          <a:lstStyle/>
          <a:p>
            <a:pPr marL="114300" lvl="0" indent="0">
              <a:buNone/>
            </a:pPr>
            <a:r>
              <a:rPr lang="en-US" dirty="0">
                <a:solidFill>
                  <a:srgbClr val="3B5B6F"/>
                </a:solidFill>
                <a:cs typeface="Arial" panose="020B0604020202020204" pitchFamily="34" charset="0"/>
              </a:rPr>
              <a:t>Developed multiple endocrinopathies after her surgery and was started on hormone replacement </a:t>
            </a:r>
          </a:p>
          <a:p>
            <a:pPr marL="1028700" lvl="1" indent="-457200"/>
            <a:r>
              <a:rPr lang="en-US" dirty="0">
                <a:solidFill>
                  <a:srgbClr val="3B5B6F"/>
                </a:solidFill>
                <a:cs typeface="Arial" panose="020B0604020202020204" pitchFamily="34" charset="0"/>
              </a:rPr>
              <a:t>Diabetes insipidus, adrenal insufficiency, central hypothyroidism, and growth hormone deficiencies. </a:t>
            </a:r>
          </a:p>
          <a:p>
            <a:pPr marL="114300" lvl="0" indent="0">
              <a:buNone/>
            </a:pPr>
            <a:r>
              <a:rPr lang="en-US" dirty="0">
                <a:solidFill>
                  <a:srgbClr val="3B5B6F"/>
                </a:solidFill>
                <a:cs typeface="Arial" panose="020B0604020202020204" pitchFamily="34" charset="0"/>
              </a:rPr>
              <a:t>Visual acuity improved to 20/25 bilaterally. She had stable bitemporal hemianopia and stable nystagmus.</a:t>
            </a:r>
          </a:p>
          <a:p>
            <a:endParaRPr lang="en-US" dirty="0">
              <a:solidFill>
                <a:srgbClr val="3B5B6F"/>
              </a:solidFill>
            </a:endParaRPr>
          </a:p>
        </p:txBody>
      </p:sp>
      <p:pic>
        <p:nvPicPr>
          <p:cNvPr id="4" name="Recorded Sound">
            <a:hlinkClick r:id="" action="ppaction://media"/>
            <a:extLst>
              <a:ext uri="{FF2B5EF4-FFF2-40B4-BE49-F238E27FC236}">
                <a16:creationId xmlns:a16="http://schemas.microsoft.com/office/drawing/2014/main" id="{A799B14A-A3C2-797F-EA2F-82D09C5A590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004446" y="6289675"/>
            <a:ext cx="406400" cy="406400"/>
          </a:xfrm>
          <a:prstGeom prst="rect">
            <a:avLst/>
          </a:prstGeom>
        </p:spPr>
      </p:pic>
    </p:spTree>
    <p:extLst>
      <p:ext uri="{BB962C8B-B14F-4D97-AF65-F5344CB8AC3E}">
        <p14:creationId xmlns:p14="http://schemas.microsoft.com/office/powerpoint/2010/main" val="2708023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7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2C185-A5FA-4FC3-BC7D-E14645C3080E}"/>
              </a:ext>
            </a:extLst>
          </p:cNvPr>
          <p:cNvSpPr>
            <a:spLocks noGrp="1"/>
          </p:cNvSpPr>
          <p:nvPr>
            <p:ph type="title"/>
          </p:nvPr>
        </p:nvSpPr>
        <p:spPr/>
        <p:txBody>
          <a:bodyPr>
            <a:normAutofit/>
          </a:bodyPr>
          <a:lstStyle/>
          <a:p>
            <a:r>
              <a:rPr lang="en-US" sz="4000" dirty="0">
                <a:solidFill>
                  <a:srgbClr val="3B5B6F"/>
                </a:solidFill>
              </a:rPr>
              <a:t>Summary</a:t>
            </a:r>
          </a:p>
        </p:txBody>
      </p:sp>
      <p:sp>
        <p:nvSpPr>
          <p:cNvPr id="6" name="Content Placeholder 2">
            <a:extLst>
              <a:ext uri="{FF2B5EF4-FFF2-40B4-BE49-F238E27FC236}">
                <a16:creationId xmlns:a16="http://schemas.microsoft.com/office/drawing/2014/main" id="{160BBE4D-DD96-2321-3E2A-5168095A7F7E}"/>
              </a:ext>
            </a:extLst>
          </p:cNvPr>
          <p:cNvSpPr>
            <a:spLocks noGrp="1"/>
          </p:cNvSpPr>
          <p:nvPr>
            <p:ph idx="1"/>
          </p:nvPr>
        </p:nvSpPr>
        <p:spPr>
          <a:xfrm>
            <a:off x="838200" y="1714500"/>
            <a:ext cx="10515600" cy="4253163"/>
          </a:xfrm>
        </p:spPr>
        <p:txBody>
          <a:bodyPr>
            <a:normAutofit lnSpcReduction="10000"/>
          </a:bodyPr>
          <a:lstStyle/>
          <a:p>
            <a:r>
              <a:rPr lang="en-US" dirty="0">
                <a:solidFill>
                  <a:srgbClr val="3B5B6F"/>
                </a:solidFill>
              </a:rPr>
              <a:t>See-saw nystagmus accompanied by bitemporal hemianopia can be the presenting sign for a chiasmal lesion such as a craniopharyngioma</a:t>
            </a:r>
          </a:p>
          <a:p>
            <a:r>
              <a:rPr lang="en-US" dirty="0">
                <a:solidFill>
                  <a:srgbClr val="3B5B6F"/>
                </a:solidFill>
              </a:rPr>
              <a:t>There are bimodal peaks for age of presentation in childhood and adulthood</a:t>
            </a:r>
          </a:p>
          <a:p>
            <a:r>
              <a:rPr lang="en-US" dirty="0">
                <a:solidFill>
                  <a:srgbClr val="3B5B6F"/>
                </a:solidFill>
              </a:rPr>
              <a:t>Endocrine evaluation is essential given frequently associated hormonal dysregulation. This is a source of morbidity and mortality</a:t>
            </a:r>
          </a:p>
          <a:p>
            <a:r>
              <a:rPr lang="en-US" dirty="0">
                <a:solidFill>
                  <a:srgbClr val="3B5B6F"/>
                </a:solidFill>
              </a:rPr>
              <a:t>Visual recovery after resection is associated with chronicity and presence of optic atrophy</a:t>
            </a:r>
          </a:p>
        </p:txBody>
      </p:sp>
      <p:pic>
        <p:nvPicPr>
          <p:cNvPr id="3" name="Recorded Sound">
            <a:hlinkClick r:id="" action="ppaction://media"/>
            <a:extLst>
              <a:ext uri="{FF2B5EF4-FFF2-40B4-BE49-F238E27FC236}">
                <a16:creationId xmlns:a16="http://schemas.microsoft.com/office/drawing/2014/main" id="{4FFEE21B-044F-9DBF-0BCB-3C8757DBD5E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554741" y="6208843"/>
            <a:ext cx="406400" cy="406400"/>
          </a:xfrm>
          <a:prstGeom prst="rect">
            <a:avLst/>
          </a:prstGeom>
        </p:spPr>
      </p:pic>
    </p:spTree>
    <p:extLst>
      <p:ext uri="{BB962C8B-B14F-4D97-AF65-F5344CB8AC3E}">
        <p14:creationId xmlns:p14="http://schemas.microsoft.com/office/powerpoint/2010/main" val="2366380623"/>
      </p:ext>
    </p:extLst>
  </p:cSld>
  <p:clrMapOvr>
    <a:masterClrMapping/>
  </p:clrMapOvr>
  <mc:AlternateContent xmlns:mc="http://schemas.openxmlformats.org/markup-compatibility/2006" xmlns:p14="http://schemas.microsoft.com/office/powerpoint/2010/main">
    <mc:Choice Requires="p14">
      <p:transition spd="slow" p14:dur="2000" advTm="20588"/>
    </mc:Choice>
    <mc:Fallback xmlns="">
      <p:transition spd="slow" advTm="2058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85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D0A11-355A-4A1B-84DD-600E7C5F19AF}"/>
              </a:ext>
            </a:extLst>
          </p:cNvPr>
          <p:cNvSpPr>
            <a:spLocks noGrp="1"/>
          </p:cNvSpPr>
          <p:nvPr>
            <p:ph type="title"/>
          </p:nvPr>
        </p:nvSpPr>
        <p:spPr/>
        <p:txBody>
          <a:bodyPr>
            <a:normAutofit/>
          </a:bodyPr>
          <a:lstStyle/>
          <a:p>
            <a:r>
              <a:rPr lang="en-US" sz="4400" dirty="0">
                <a:solidFill>
                  <a:srgbClr val="3B5B6F"/>
                </a:solidFill>
              </a:rPr>
              <a:t>References</a:t>
            </a:r>
          </a:p>
        </p:txBody>
      </p:sp>
      <p:sp>
        <p:nvSpPr>
          <p:cNvPr id="3" name="Content Placeholder 2">
            <a:extLst>
              <a:ext uri="{FF2B5EF4-FFF2-40B4-BE49-F238E27FC236}">
                <a16:creationId xmlns:a16="http://schemas.microsoft.com/office/drawing/2014/main" id="{69C00114-7FE4-47B3-AFDE-8CB02A966DEE}"/>
              </a:ext>
            </a:extLst>
          </p:cNvPr>
          <p:cNvSpPr>
            <a:spLocks noGrp="1"/>
          </p:cNvSpPr>
          <p:nvPr>
            <p:ph idx="1"/>
          </p:nvPr>
        </p:nvSpPr>
        <p:spPr/>
        <p:txBody>
          <a:bodyPr>
            <a:noAutofit/>
          </a:bodyPr>
          <a:lstStyle/>
          <a:p>
            <a:pPr marL="514350" indent="-514350">
              <a:buFont typeface="+mj-lt"/>
              <a:buAutoNum type="arabicPeriod"/>
            </a:pPr>
            <a:r>
              <a:rPr lang="en-US" sz="1600" b="0" i="0" strike="noStrike" kern="1200" dirty="0" err="1">
                <a:solidFill>
                  <a:srgbClr val="3B5B6F"/>
                </a:solidFill>
                <a:effectLst/>
                <a:cs typeface="Arial" panose="020B0604020202020204" pitchFamily="34" charset="0"/>
              </a:rPr>
              <a:t>Helmchen</a:t>
            </a:r>
            <a:r>
              <a:rPr lang="en-US" sz="1600" b="0" i="0" strike="noStrike" kern="1200" dirty="0">
                <a:solidFill>
                  <a:srgbClr val="3B5B6F"/>
                </a:solidFill>
                <a:effectLst/>
                <a:cs typeface="Arial" panose="020B0604020202020204" pitchFamily="34" charset="0"/>
              </a:rPr>
              <a:t> C, </a:t>
            </a:r>
            <a:r>
              <a:rPr lang="en-US" sz="1600" b="0" i="0" strike="noStrike" kern="1200" dirty="0" err="1">
                <a:solidFill>
                  <a:srgbClr val="3B5B6F"/>
                </a:solidFill>
                <a:effectLst/>
                <a:cs typeface="Arial" panose="020B0604020202020204" pitchFamily="34" charset="0"/>
              </a:rPr>
              <a:t>Rambold</a:t>
            </a:r>
            <a:r>
              <a:rPr lang="en-US" sz="1600" b="0" i="0" strike="noStrike" kern="1200" dirty="0">
                <a:solidFill>
                  <a:srgbClr val="3B5B6F"/>
                </a:solidFill>
                <a:effectLst/>
                <a:cs typeface="Arial" panose="020B0604020202020204" pitchFamily="34" charset="0"/>
              </a:rPr>
              <a:t> H, </a:t>
            </a:r>
            <a:r>
              <a:rPr lang="en-US" sz="1600" b="0" i="0" strike="noStrike" kern="1200" dirty="0" err="1">
                <a:solidFill>
                  <a:srgbClr val="3B5B6F"/>
                </a:solidFill>
                <a:effectLst/>
                <a:cs typeface="Arial" panose="020B0604020202020204" pitchFamily="34" charset="0"/>
              </a:rPr>
              <a:t>Fuhry</a:t>
            </a:r>
            <a:r>
              <a:rPr lang="en-US" sz="1600" b="0" i="0" strike="noStrike" kern="1200" dirty="0">
                <a:solidFill>
                  <a:srgbClr val="3B5B6F"/>
                </a:solidFill>
                <a:effectLst/>
                <a:cs typeface="Arial" panose="020B0604020202020204" pitchFamily="34" charset="0"/>
              </a:rPr>
              <a:t> L, </a:t>
            </a:r>
            <a:r>
              <a:rPr lang="en-US" sz="1600" b="0" i="0" strike="noStrike" kern="1200" dirty="0" err="1">
                <a:solidFill>
                  <a:srgbClr val="3B5B6F"/>
                </a:solidFill>
                <a:effectLst/>
                <a:cs typeface="Arial" panose="020B0604020202020204" pitchFamily="34" charset="0"/>
              </a:rPr>
              <a:t>Buttner</a:t>
            </a:r>
            <a:r>
              <a:rPr lang="en-US" sz="1600" b="0" i="0" strike="noStrike" kern="1200" dirty="0">
                <a:solidFill>
                  <a:srgbClr val="3B5B6F"/>
                </a:solidFill>
                <a:effectLst/>
                <a:cs typeface="Arial" panose="020B0604020202020204" pitchFamily="34" charset="0"/>
              </a:rPr>
              <a:t> U. Deficits in vertical and torsional eye movements after </a:t>
            </a:r>
            <a:r>
              <a:rPr lang="en-US" sz="1600" b="0" i="0" strike="noStrike" kern="1200" dirty="0" err="1">
                <a:solidFill>
                  <a:srgbClr val="3B5B6F"/>
                </a:solidFill>
                <a:effectLst/>
                <a:cs typeface="Arial" panose="020B0604020202020204" pitchFamily="34" charset="0"/>
              </a:rPr>
              <a:t>uni</a:t>
            </a:r>
            <a:r>
              <a:rPr lang="en-US" sz="1600" b="0" i="0" strike="noStrike" kern="1200" dirty="0">
                <a:solidFill>
                  <a:srgbClr val="3B5B6F"/>
                </a:solidFill>
                <a:effectLst/>
                <a:cs typeface="Arial" panose="020B0604020202020204" pitchFamily="34" charset="0"/>
              </a:rPr>
              <a:t>- and bilateral </a:t>
            </a:r>
            <a:r>
              <a:rPr lang="en-US" sz="1600" b="0" i="0" strike="noStrike" kern="1200" dirty="0" err="1">
                <a:solidFill>
                  <a:srgbClr val="3B5B6F"/>
                </a:solidFill>
                <a:effectLst/>
                <a:cs typeface="Arial" panose="020B0604020202020204" pitchFamily="34" charset="0"/>
              </a:rPr>
              <a:t>muscimol</a:t>
            </a:r>
            <a:r>
              <a:rPr lang="en-US" sz="1600" b="0" i="0" strike="noStrike" kern="1200" dirty="0">
                <a:solidFill>
                  <a:srgbClr val="3B5B6F"/>
                </a:solidFill>
                <a:effectLst/>
                <a:cs typeface="Arial" panose="020B0604020202020204" pitchFamily="34" charset="0"/>
              </a:rPr>
              <a:t> inactivation of the interstitial nucleus of </a:t>
            </a:r>
            <a:r>
              <a:rPr lang="en-US" sz="1600" b="0" i="0" strike="noStrike" kern="1200" dirty="0" err="1">
                <a:solidFill>
                  <a:srgbClr val="3B5B6F"/>
                </a:solidFill>
                <a:effectLst/>
                <a:cs typeface="Arial" panose="020B0604020202020204" pitchFamily="34" charset="0"/>
              </a:rPr>
              <a:t>Cajal</a:t>
            </a:r>
            <a:r>
              <a:rPr lang="en-US" sz="1600" b="0" i="0" strike="noStrike" kern="1200" dirty="0">
                <a:solidFill>
                  <a:srgbClr val="3B5B6F"/>
                </a:solidFill>
                <a:effectLst/>
                <a:cs typeface="Arial" panose="020B0604020202020204" pitchFamily="34" charset="0"/>
              </a:rPr>
              <a:t> of the alert monkey. Exp Brain Res 1998;119:436-452.</a:t>
            </a:r>
          </a:p>
          <a:p>
            <a:pPr marL="514350" indent="-514350">
              <a:buFont typeface="+mj-lt"/>
              <a:buAutoNum type="arabicPeriod"/>
            </a:pPr>
            <a:r>
              <a:rPr lang="en-US" sz="1600" b="0" i="0" strike="noStrike" dirty="0">
                <a:solidFill>
                  <a:srgbClr val="3B5B6F"/>
                </a:solidFill>
                <a:effectLst/>
                <a:cs typeface="Arial" panose="020B0604020202020204" pitchFamily="34" charset="0"/>
              </a:rPr>
              <a:t>Martinez-Gutierrez JC, </a:t>
            </a:r>
            <a:r>
              <a:rPr lang="en-US" sz="1600" b="0" i="0" strike="noStrike" dirty="0" err="1">
                <a:solidFill>
                  <a:srgbClr val="3B5B6F"/>
                </a:solidFill>
                <a:effectLst/>
                <a:cs typeface="Arial" panose="020B0604020202020204" pitchFamily="34" charset="0"/>
              </a:rPr>
              <a:t>D'Andrea</a:t>
            </a:r>
            <a:r>
              <a:rPr lang="en-US" sz="1600" b="0" i="0" strike="noStrike" dirty="0">
                <a:solidFill>
                  <a:srgbClr val="3B5B6F"/>
                </a:solidFill>
                <a:effectLst/>
                <a:cs typeface="Arial" panose="020B0604020202020204" pitchFamily="34" charset="0"/>
              </a:rPr>
              <a:t> MR, Cahill DP, </a:t>
            </a:r>
            <a:r>
              <a:rPr lang="en-US" sz="1600" b="0" i="0" strike="noStrike" dirty="0" err="1">
                <a:solidFill>
                  <a:srgbClr val="3B5B6F"/>
                </a:solidFill>
                <a:effectLst/>
                <a:cs typeface="Arial" panose="020B0604020202020204" pitchFamily="34" charset="0"/>
              </a:rPr>
              <a:t>Santagata</a:t>
            </a:r>
            <a:r>
              <a:rPr lang="en-US" sz="1600" b="0" i="0" strike="noStrike" dirty="0">
                <a:solidFill>
                  <a:srgbClr val="3B5B6F"/>
                </a:solidFill>
                <a:effectLst/>
                <a:cs typeface="Arial" panose="020B0604020202020204" pitchFamily="34" charset="0"/>
              </a:rPr>
              <a:t> S, Barker FG 2nd, </a:t>
            </a:r>
            <a:r>
              <a:rPr lang="en-US" sz="1600" b="0" i="0" strike="noStrike" dirty="0" err="1">
                <a:solidFill>
                  <a:srgbClr val="3B5B6F"/>
                </a:solidFill>
                <a:effectLst/>
                <a:cs typeface="Arial" panose="020B0604020202020204" pitchFamily="34" charset="0"/>
              </a:rPr>
              <a:t>Brastianos</a:t>
            </a:r>
            <a:r>
              <a:rPr lang="en-US" sz="1600" b="0" i="0" strike="noStrike" dirty="0">
                <a:solidFill>
                  <a:srgbClr val="3B5B6F"/>
                </a:solidFill>
                <a:effectLst/>
                <a:cs typeface="Arial" panose="020B0604020202020204" pitchFamily="34" charset="0"/>
              </a:rPr>
              <a:t> PK. Diagnosis and management of craniopharyngiomas in the era of genomics and targeted therapy. </a:t>
            </a:r>
            <a:r>
              <a:rPr lang="en-US" sz="1600" b="0" i="0" strike="noStrike" dirty="0" err="1">
                <a:solidFill>
                  <a:srgbClr val="3B5B6F"/>
                </a:solidFill>
                <a:effectLst/>
                <a:cs typeface="Arial" panose="020B0604020202020204" pitchFamily="34" charset="0"/>
              </a:rPr>
              <a:t>Neurosurg</a:t>
            </a:r>
            <a:r>
              <a:rPr lang="en-US" sz="1600" b="0" i="0" strike="noStrike" dirty="0">
                <a:solidFill>
                  <a:srgbClr val="3B5B6F"/>
                </a:solidFill>
                <a:effectLst/>
                <a:cs typeface="Arial" panose="020B0604020202020204" pitchFamily="34" charset="0"/>
              </a:rPr>
              <a:t> Focus. 2016 Dec;41(6):E2. </a:t>
            </a:r>
            <a:endParaRPr lang="en-US" sz="1600" dirty="0">
              <a:solidFill>
                <a:srgbClr val="3B5B6F"/>
              </a:solidFill>
              <a:cs typeface="Arial" panose="020B0604020202020204" pitchFamily="34" charset="0"/>
            </a:endParaRPr>
          </a:p>
          <a:p>
            <a:pPr marL="514350" indent="-514350">
              <a:buFont typeface="+mj-lt"/>
              <a:buAutoNum type="arabicPeriod"/>
            </a:pPr>
            <a:r>
              <a:rPr lang="en-US" sz="1600" b="0" i="0" strike="noStrike" dirty="0" err="1">
                <a:solidFill>
                  <a:srgbClr val="3B5B6F"/>
                </a:solidFill>
                <a:effectLst/>
                <a:cs typeface="Arial" panose="020B0604020202020204" pitchFamily="34" charset="0"/>
              </a:rPr>
              <a:t>Nuijts</a:t>
            </a:r>
            <a:r>
              <a:rPr lang="en-US" sz="1600" b="0" i="0" strike="noStrike" dirty="0">
                <a:solidFill>
                  <a:srgbClr val="3B5B6F"/>
                </a:solidFill>
                <a:effectLst/>
                <a:cs typeface="Arial" panose="020B0604020202020204" pitchFamily="34" charset="0"/>
              </a:rPr>
              <a:t> MA, Veldhuis N, Stegeman I, van Santen HM, </a:t>
            </a:r>
            <a:r>
              <a:rPr lang="en-US" sz="1600" b="0" i="0" strike="noStrike" dirty="0" err="1">
                <a:solidFill>
                  <a:srgbClr val="3B5B6F"/>
                </a:solidFill>
                <a:effectLst/>
                <a:cs typeface="Arial" panose="020B0604020202020204" pitchFamily="34" charset="0"/>
              </a:rPr>
              <a:t>Porro</a:t>
            </a:r>
            <a:r>
              <a:rPr lang="en-US" sz="1600" b="0" i="0" strike="noStrike" dirty="0">
                <a:solidFill>
                  <a:srgbClr val="3B5B6F"/>
                </a:solidFill>
                <a:effectLst/>
                <a:cs typeface="Arial" panose="020B0604020202020204" pitchFamily="34" charset="0"/>
              </a:rPr>
              <a:t> GL, </a:t>
            </a:r>
            <a:r>
              <a:rPr lang="en-US" sz="1600" b="0" i="0" strike="noStrike" dirty="0" err="1">
                <a:solidFill>
                  <a:srgbClr val="3B5B6F"/>
                </a:solidFill>
                <a:effectLst/>
                <a:cs typeface="Arial" panose="020B0604020202020204" pitchFamily="34" charset="0"/>
              </a:rPr>
              <a:t>Imhof</a:t>
            </a:r>
            <a:r>
              <a:rPr lang="en-US" sz="1600" b="0" i="0" strike="noStrike" dirty="0">
                <a:solidFill>
                  <a:srgbClr val="3B5B6F"/>
                </a:solidFill>
                <a:effectLst/>
                <a:cs typeface="Arial" panose="020B0604020202020204" pitchFamily="34" charset="0"/>
              </a:rPr>
              <a:t> SM, Schouten–van </a:t>
            </a:r>
            <a:r>
              <a:rPr lang="en-US" sz="1600" b="0" i="0" strike="noStrike" dirty="0" err="1">
                <a:solidFill>
                  <a:srgbClr val="3B5B6F"/>
                </a:solidFill>
                <a:effectLst/>
                <a:cs typeface="Arial" panose="020B0604020202020204" pitchFamily="34" charset="0"/>
              </a:rPr>
              <a:t>Meeteren</a:t>
            </a:r>
            <a:r>
              <a:rPr lang="en-US" sz="1600" b="0" i="0" strike="noStrike" dirty="0">
                <a:solidFill>
                  <a:srgbClr val="3B5B6F"/>
                </a:solidFill>
                <a:effectLst/>
                <a:cs typeface="Arial" panose="020B0604020202020204" pitchFamily="34" charset="0"/>
              </a:rPr>
              <a:t> AY. Visual functions in children with craniopharyngioma at diagnosis: a systematic review. </a:t>
            </a:r>
            <a:r>
              <a:rPr lang="en-US" sz="1600" b="0" i="0" strike="noStrike" dirty="0" err="1">
                <a:solidFill>
                  <a:srgbClr val="3B5B6F"/>
                </a:solidFill>
                <a:effectLst/>
                <a:cs typeface="Arial" panose="020B0604020202020204" pitchFamily="34" charset="0"/>
              </a:rPr>
              <a:t>PloS</a:t>
            </a:r>
            <a:r>
              <a:rPr lang="en-US" sz="1600" b="0" i="0" strike="noStrike" dirty="0">
                <a:solidFill>
                  <a:srgbClr val="3B5B6F"/>
                </a:solidFill>
                <a:effectLst/>
                <a:cs typeface="Arial" panose="020B0604020202020204" pitchFamily="34" charset="0"/>
              </a:rPr>
              <a:t> one. 2020 Oct 1;15(10).</a:t>
            </a:r>
          </a:p>
          <a:p>
            <a:pPr marL="514350" indent="-514350">
              <a:buFont typeface="+mj-lt"/>
              <a:buAutoNum type="arabicPeriod"/>
            </a:pPr>
            <a:r>
              <a:rPr lang="en-US" sz="1600" b="0" i="0" strike="noStrike" dirty="0">
                <a:solidFill>
                  <a:srgbClr val="3B5B6F"/>
                </a:solidFill>
                <a:effectLst/>
                <a:cs typeface="Arial" panose="020B0604020202020204" pitchFamily="34" charset="0"/>
              </a:rPr>
              <a:t>Quisling S, Kardon RH. See-Saw Nystagmus: 64-year-old male who first noted the onset of oscillopsia five months prior to presentation. </a:t>
            </a:r>
            <a:r>
              <a:rPr lang="en-US" sz="1600" b="0" i="0" strike="noStrike" dirty="0" err="1">
                <a:solidFill>
                  <a:srgbClr val="3B5B6F"/>
                </a:solidFill>
                <a:effectLst/>
                <a:cs typeface="Arial" panose="020B0604020202020204" pitchFamily="34" charset="0"/>
              </a:rPr>
              <a:t>EyeRounds.org</a:t>
            </a:r>
            <a:r>
              <a:rPr lang="en-US" sz="1600" b="0" i="0" strike="noStrike" dirty="0">
                <a:solidFill>
                  <a:srgbClr val="3B5B6F"/>
                </a:solidFill>
                <a:effectLst/>
                <a:cs typeface="Arial" panose="020B0604020202020204" pitchFamily="34" charset="0"/>
              </a:rPr>
              <a:t>. February 21, 2005; Available from: </a:t>
            </a:r>
            <a:r>
              <a:rPr lang="en-US" sz="1600" b="0" i="0" strike="noStrike" dirty="0">
                <a:solidFill>
                  <a:srgbClr val="3B5B6F"/>
                </a:solidFill>
                <a:effectLst/>
                <a:cs typeface="Arial" panose="020B0604020202020204" pitchFamily="34" charset="0"/>
                <a:hlinkClick r:id="rId2">
                  <a:extLst>
                    <a:ext uri="{A12FA001-AC4F-418D-AE19-62706E023703}">
                      <ahyp:hlinkClr xmlns:ahyp="http://schemas.microsoft.com/office/drawing/2018/hyperlinkcolor" val="tx"/>
                    </a:ext>
                  </a:extLst>
                </a:hlinkClick>
              </a:rPr>
              <a:t>http://webeye.ophth.uiowa.edu/eyeforum/case23.htm</a:t>
            </a:r>
            <a:r>
              <a:rPr lang="en-US" sz="1600" b="0" i="0" strike="noStrike" dirty="0">
                <a:solidFill>
                  <a:srgbClr val="3B5B6F"/>
                </a:solidFill>
                <a:effectLst/>
                <a:cs typeface="Arial" panose="020B0604020202020204" pitchFamily="34" charset="0"/>
              </a:rPr>
              <a:t>.</a:t>
            </a:r>
          </a:p>
          <a:p>
            <a:pPr marL="514350" indent="-514350">
              <a:buFont typeface="+mj-lt"/>
              <a:buAutoNum type="arabicPeriod"/>
            </a:pPr>
            <a:r>
              <a:rPr lang="en-US" sz="1600" b="0" i="0" strike="noStrike" kern="1200" dirty="0" err="1">
                <a:solidFill>
                  <a:srgbClr val="3B5B6F"/>
                </a:solidFill>
                <a:effectLst/>
                <a:cs typeface="Arial" panose="020B0604020202020204" pitchFamily="34" charset="0"/>
              </a:rPr>
              <a:t>Rambold</a:t>
            </a:r>
            <a:r>
              <a:rPr lang="en-US" sz="1600" b="0" i="0" strike="noStrike" kern="1200" dirty="0">
                <a:solidFill>
                  <a:srgbClr val="3B5B6F"/>
                </a:solidFill>
                <a:effectLst/>
                <a:cs typeface="Arial" panose="020B0604020202020204" pitchFamily="34" charset="0"/>
              </a:rPr>
              <a:t> H, </a:t>
            </a:r>
            <a:r>
              <a:rPr lang="en-US" sz="1600" b="0" i="0" strike="noStrike" kern="1200" dirty="0" err="1">
                <a:solidFill>
                  <a:srgbClr val="3B5B6F"/>
                </a:solidFill>
                <a:effectLst/>
                <a:cs typeface="Arial" panose="020B0604020202020204" pitchFamily="34" charset="0"/>
              </a:rPr>
              <a:t>Helmchen</a:t>
            </a:r>
            <a:r>
              <a:rPr lang="en-US" sz="1600" b="0" i="0" strike="noStrike" kern="1200" dirty="0">
                <a:solidFill>
                  <a:srgbClr val="3B5B6F"/>
                </a:solidFill>
                <a:effectLst/>
                <a:cs typeface="Arial" panose="020B0604020202020204" pitchFamily="34" charset="0"/>
              </a:rPr>
              <a:t> C, </a:t>
            </a:r>
            <a:r>
              <a:rPr lang="en-US" sz="1600" b="0" i="0" strike="noStrike" kern="1200" dirty="0" err="1">
                <a:solidFill>
                  <a:srgbClr val="3B5B6F"/>
                </a:solidFill>
                <a:effectLst/>
                <a:cs typeface="Arial" panose="020B0604020202020204" pitchFamily="34" charset="0"/>
              </a:rPr>
              <a:t>Buttner</a:t>
            </a:r>
            <a:r>
              <a:rPr lang="en-US" sz="1600" b="0" i="0" strike="noStrike" kern="1200" dirty="0">
                <a:solidFill>
                  <a:srgbClr val="3B5B6F"/>
                </a:solidFill>
                <a:effectLst/>
                <a:cs typeface="Arial" panose="020B0604020202020204" pitchFamily="34" charset="0"/>
              </a:rPr>
              <a:t> U. Vestibular influence on the binocular control of vertical-torsional nystagmus after lesions in the interstitial nucleus of </a:t>
            </a:r>
            <a:r>
              <a:rPr lang="en-US" sz="1600" b="0" i="0" strike="noStrike" kern="1200" dirty="0" err="1">
                <a:solidFill>
                  <a:srgbClr val="3B5B6F"/>
                </a:solidFill>
                <a:effectLst/>
                <a:cs typeface="Arial" panose="020B0604020202020204" pitchFamily="34" charset="0"/>
              </a:rPr>
              <a:t>Cajal</a:t>
            </a:r>
            <a:r>
              <a:rPr lang="en-US" sz="1600" b="0" i="0" strike="noStrike" kern="1200" dirty="0">
                <a:solidFill>
                  <a:srgbClr val="3B5B6F"/>
                </a:solidFill>
                <a:effectLst/>
                <a:cs typeface="Arial" panose="020B0604020202020204" pitchFamily="34" charset="0"/>
              </a:rPr>
              <a:t>. </a:t>
            </a:r>
            <a:r>
              <a:rPr lang="en-US" sz="1600" b="0" i="0" strike="noStrike" kern="1200" dirty="0" err="1">
                <a:solidFill>
                  <a:srgbClr val="3B5B6F"/>
                </a:solidFill>
                <a:effectLst/>
                <a:cs typeface="Arial" panose="020B0604020202020204" pitchFamily="34" charset="0"/>
              </a:rPr>
              <a:t>Neuroreport</a:t>
            </a:r>
            <a:r>
              <a:rPr lang="en-US" sz="1600" b="0" i="0" strike="noStrike" kern="1200" dirty="0">
                <a:solidFill>
                  <a:srgbClr val="3B5B6F"/>
                </a:solidFill>
                <a:effectLst/>
                <a:cs typeface="Arial" panose="020B0604020202020204" pitchFamily="34" charset="0"/>
              </a:rPr>
              <a:t>, 2000;11:779-784.</a:t>
            </a:r>
            <a:endParaRPr lang="en-US" sz="1600" b="0" i="0" strike="noStrike" dirty="0">
              <a:solidFill>
                <a:srgbClr val="3B5B6F"/>
              </a:solidFill>
              <a:effectLst/>
              <a:cs typeface="Arial" panose="020B0604020202020204" pitchFamily="34" charset="0"/>
            </a:endParaRPr>
          </a:p>
          <a:p>
            <a:pPr marL="514350" indent="-514350">
              <a:buFont typeface="+mj-lt"/>
              <a:buAutoNum type="arabicPeriod"/>
            </a:pPr>
            <a:r>
              <a:rPr lang="en-US" sz="1600" b="0" i="0" strike="noStrike" dirty="0">
                <a:solidFill>
                  <a:srgbClr val="3B5B6F"/>
                </a:solidFill>
                <a:effectLst/>
                <a:cs typeface="Arial" panose="020B0604020202020204" pitchFamily="34" charset="0"/>
              </a:rPr>
              <a:t>Wan MJ, </a:t>
            </a:r>
            <a:r>
              <a:rPr lang="en-US" sz="1600" b="0" i="0" strike="noStrike" dirty="0" err="1">
                <a:solidFill>
                  <a:srgbClr val="3B5B6F"/>
                </a:solidFill>
                <a:effectLst/>
                <a:cs typeface="Arial" panose="020B0604020202020204" pitchFamily="34" charset="0"/>
              </a:rPr>
              <a:t>Zapotocky</a:t>
            </a:r>
            <a:r>
              <a:rPr lang="en-US" sz="1600" b="0" i="0" strike="noStrike" dirty="0">
                <a:solidFill>
                  <a:srgbClr val="3B5B6F"/>
                </a:solidFill>
                <a:effectLst/>
                <a:cs typeface="Arial" panose="020B0604020202020204" pitchFamily="34" charset="0"/>
              </a:rPr>
              <a:t> M, </a:t>
            </a:r>
            <a:r>
              <a:rPr lang="en-US" sz="1600" b="0" i="0" strike="noStrike" dirty="0" err="1">
                <a:solidFill>
                  <a:srgbClr val="3B5B6F"/>
                </a:solidFill>
                <a:effectLst/>
                <a:cs typeface="Arial" panose="020B0604020202020204" pitchFamily="34" charset="0"/>
              </a:rPr>
              <a:t>Bouffet</a:t>
            </a:r>
            <a:r>
              <a:rPr lang="en-US" sz="1600" b="0" i="0" strike="noStrike" dirty="0">
                <a:solidFill>
                  <a:srgbClr val="3B5B6F"/>
                </a:solidFill>
                <a:effectLst/>
                <a:cs typeface="Arial" panose="020B0604020202020204" pitchFamily="34" charset="0"/>
              </a:rPr>
              <a:t> E, Bartels U, Kulkarni AV, Drake JM. Long-term visual outcomes of craniopharyngioma in children. Journal of neuro-oncology. 2018 May;137(3):645-51.</a:t>
            </a:r>
            <a:endParaRPr lang="en-US" sz="1600" dirty="0">
              <a:solidFill>
                <a:srgbClr val="3B5B6F"/>
              </a:solidFill>
              <a:cs typeface="Arial" panose="020B0604020202020204" pitchFamily="34" charset="0"/>
            </a:endParaRPr>
          </a:p>
        </p:txBody>
      </p:sp>
    </p:spTree>
    <p:extLst>
      <p:ext uri="{BB962C8B-B14F-4D97-AF65-F5344CB8AC3E}">
        <p14:creationId xmlns:p14="http://schemas.microsoft.com/office/powerpoint/2010/main" val="1566595867"/>
      </p:ext>
    </p:extLst>
  </p:cSld>
  <p:clrMapOvr>
    <a:masterClrMapping/>
  </p:clrMapOvr>
  <mc:AlternateContent xmlns:mc="http://schemas.openxmlformats.org/markup-compatibility/2006" xmlns:p14="http://schemas.microsoft.com/office/powerpoint/2010/main">
    <mc:Choice Requires="p14">
      <p:transition spd="slow" p14:dur="2000" advTm="2435"/>
    </mc:Choice>
    <mc:Fallback xmlns="">
      <p:transition spd="slow" advTm="2435"/>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BB406ACBDCA5642AD7DA0405E184CB7" ma:contentTypeVersion="1" ma:contentTypeDescription="Create a new document." ma:contentTypeScope="" ma:versionID="a6afa5656477947cae8adb8454316338">
  <xsd:schema xmlns:xsd="http://www.w3.org/2001/XMLSchema" xmlns:xs="http://www.w3.org/2001/XMLSchema" xmlns:p="http://schemas.microsoft.com/office/2006/metadata/properties" xmlns:ns1="http://schemas.microsoft.com/sharepoint/v3" targetNamespace="http://schemas.microsoft.com/office/2006/metadata/properties" ma:root="true" ma:fieldsID="ded79842d4747cc85621c7c303666abe"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67DD5981-BBCE-426A-A38D-B8113B1C5A62}">
  <ds:schemaRefs>
    <ds:schemaRef ds:uri="http://schemas.microsoft.com/sharepoint/v3/contenttype/forms"/>
  </ds:schemaRefs>
</ds:datastoreItem>
</file>

<file path=customXml/itemProps2.xml><?xml version="1.0" encoding="utf-8"?>
<ds:datastoreItem xmlns:ds="http://schemas.openxmlformats.org/officeDocument/2006/customXml" ds:itemID="{5DD0FB67-79C4-49ED-9676-F0EC7BB1C9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D3FE2E6-779C-418D-91D1-7384DDA3D094}">
  <ds:schemaRefs>
    <ds:schemaRef ds:uri="http://schemas.microsoft.com/office/2006/metadata/properties"/>
    <ds:schemaRef ds:uri="http://schemas.microsoft.com/office/infopath/2007/PartnerControl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Retrospect</Template>
  <TotalTime>15729</TotalTime>
  <Words>1573</Words>
  <Application>Microsoft Office PowerPoint</Application>
  <PresentationFormat>Widescreen</PresentationFormat>
  <Paragraphs>158</Paragraphs>
  <Slides>23</Slides>
  <Notes>18</Notes>
  <HiddenSlides>0</HiddenSlides>
  <MMClips>23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BlinkMacSystemFont</vt:lpstr>
      <vt:lpstr>Calibri</vt:lpstr>
      <vt:lpstr>Calibri Light</vt:lpstr>
      <vt:lpstr>-webkit-standard</vt:lpstr>
      <vt:lpstr>Office Theme</vt:lpstr>
      <vt:lpstr>See-Saw Nystagmus</vt:lpstr>
      <vt:lpstr>Chief Concern </vt:lpstr>
      <vt:lpstr>History of present illness</vt:lpstr>
      <vt:lpstr>Past ocular history</vt:lpstr>
      <vt:lpstr>Examination of her eye movements</vt:lpstr>
      <vt:lpstr>Extraocular muscle motility exam</vt:lpstr>
      <vt:lpstr>Neuro-ophthalmic Examination</vt:lpstr>
      <vt:lpstr>Posterior Segment Examination</vt:lpstr>
      <vt:lpstr>Visual Fields – Goldmann static perimetry </vt:lpstr>
      <vt:lpstr>Optical Coherence Tomography (OCT):  Retinal ganglion cell layer</vt:lpstr>
      <vt:lpstr>What is the differential diagnosis for see-saw nystagmus?</vt:lpstr>
      <vt:lpstr>Pathophysiology of See-Saw Nystagmus</vt:lpstr>
      <vt:lpstr>Summary ​</vt:lpstr>
      <vt:lpstr>Next Steps?</vt:lpstr>
      <vt:lpstr>MRI Brain  </vt:lpstr>
      <vt:lpstr>Treatment</vt:lpstr>
      <vt:lpstr>Endocrine workup </vt:lpstr>
      <vt:lpstr>Mass was surgically resected and submitted to pathology.  </vt:lpstr>
      <vt:lpstr>Craniopharyngioma </vt:lpstr>
      <vt:lpstr>Visual recovery </vt:lpstr>
      <vt:lpstr>Clinical course</vt:lpstr>
      <vt:lpstr>Summary</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Sugi Panneerselvam</dc:creator>
  <cp:lastModifiedBy>ryan gise</cp:lastModifiedBy>
  <cp:revision>124</cp:revision>
  <dcterms:created xsi:type="dcterms:W3CDTF">2020-12-10T01:11:43Z</dcterms:created>
  <dcterms:modified xsi:type="dcterms:W3CDTF">2025-06-28T22:06:05Z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0x0101001BB406ACBDCA5642AD7DA0405E184CB7</vt:lpwstr>
  </property>
</Properties>
</file>