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58" r:id="rId5"/>
    <p:sldId id="259" r:id="rId6"/>
    <p:sldId id="286" r:id="rId7"/>
    <p:sldId id="287" r:id="rId8"/>
    <p:sldId id="284" r:id="rId9"/>
    <p:sldId id="308" r:id="rId10"/>
    <p:sldId id="319" r:id="rId11"/>
    <p:sldId id="321" r:id="rId12"/>
    <p:sldId id="299" r:id="rId13"/>
    <p:sldId id="322" r:id="rId14"/>
    <p:sldId id="311" r:id="rId15"/>
    <p:sldId id="323" r:id="rId16"/>
    <p:sldId id="307" r:id="rId17"/>
    <p:sldId id="315" r:id="rId18"/>
    <p:sldId id="312" r:id="rId19"/>
    <p:sldId id="324" r:id="rId20"/>
    <p:sldId id="261" r:id="rId21"/>
    <p:sldId id="314" r:id="rId22"/>
    <p:sldId id="313" r:id="rId23"/>
    <p:sldId id="318" r:id="rId24"/>
    <p:sldId id="316" r:id="rId25"/>
    <p:sldId id="264" r:id="rId26"/>
    <p:sldId id="294" r:id="rId27"/>
    <p:sldId id="265" r:id="rId28"/>
    <p:sldId id="317" r:id="rId29"/>
    <p:sldId id="273" r:id="rId30"/>
    <p:sldId id="281" r:id="rId31"/>
    <p:sldId id="2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B6F"/>
    <a:srgbClr val="4B748B"/>
    <a:srgbClr val="55829B"/>
    <a:srgbClr val="D533A7"/>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99" autoAdjust="0"/>
    <p:restoredTop sz="86395" autoAdjust="0"/>
  </p:normalViewPr>
  <p:slideViewPr>
    <p:cSldViewPr snapToGrid="0" snapToObjects="1">
      <p:cViewPr varScale="1">
        <p:scale>
          <a:sx n="110" d="100"/>
          <a:sy n="110" d="100"/>
        </p:scale>
        <p:origin x="1016" y="16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148" d="100"/>
          <a:sy n="148" d="100"/>
        </p:scale>
        <p:origin x="2514" y="-11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dirty="0"/>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dirty="0"/>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2987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92074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983889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38563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737964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9</a:t>
            </a:fld>
            <a:endParaRPr lang="en-US" dirty="0"/>
          </a:p>
        </p:txBody>
      </p:sp>
    </p:spTree>
    <p:extLst>
      <p:ext uri="{BB962C8B-B14F-4D97-AF65-F5344CB8AC3E}">
        <p14:creationId xmlns:p14="http://schemas.microsoft.com/office/powerpoint/2010/main" val="2190882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10</a:t>
            </a:fld>
            <a:endParaRPr lang="en-US" dirty="0"/>
          </a:p>
        </p:txBody>
      </p:sp>
    </p:spTree>
    <p:extLst>
      <p:ext uri="{BB962C8B-B14F-4D97-AF65-F5344CB8AC3E}">
        <p14:creationId xmlns:p14="http://schemas.microsoft.com/office/powerpoint/2010/main" val="1785355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11</a:t>
            </a:fld>
            <a:endParaRPr lang="en-US" dirty="0"/>
          </a:p>
        </p:txBody>
      </p:sp>
    </p:spTree>
    <p:extLst>
      <p:ext uri="{BB962C8B-B14F-4D97-AF65-F5344CB8AC3E}">
        <p14:creationId xmlns:p14="http://schemas.microsoft.com/office/powerpoint/2010/main" val="1509041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12</a:t>
            </a:fld>
            <a:endParaRPr lang="en-US" dirty="0"/>
          </a:p>
        </p:txBody>
      </p:sp>
    </p:spTree>
    <p:extLst>
      <p:ext uri="{BB962C8B-B14F-4D97-AF65-F5344CB8AC3E}">
        <p14:creationId xmlns:p14="http://schemas.microsoft.com/office/powerpoint/2010/main" val="3715402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13</a:t>
            </a:fld>
            <a:endParaRPr lang="en-US" dirty="0"/>
          </a:p>
        </p:txBody>
      </p:sp>
    </p:spTree>
    <p:extLst>
      <p:ext uri="{BB962C8B-B14F-4D97-AF65-F5344CB8AC3E}">
        <p14:creationId xmlns:p14="http://schemas.microsoft.com/office/powerpoint/2010/main" val="3924523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400413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18</a:t>
            </a:fld>
            <a:endParaRPr lang="en-US" dirty="0"/>
          </a:p>
        </p:txBody>
      </p:sp>
    </p:spTree>
    <p:extLst>
      <p:ext uri="{BB962C8B-B14F-4D97-AF65-F5344CB8AC3E}">
        <p14:creationId xmlns:p14="http://schemas.microsoft.com/office/powerpoint/2010/main" val="3705386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22</a:t>
            </a:fld>
            <a:endParaRPr lang="en-US" dirty="0"/>
          </a:p>
        </p:txBody>
      </p:sp>
    </p:spTree>
    <p:extLst>
      <p:ext uri="{BB962C8B-B14F-4D97-AF65-F5344CB8AC3E}">
        <p14:creationId xmlns:p14="http://schemas.microsoft.com/office/powerpoint/2010/main" val="2056279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23</a:t>
            </a:fld>
            <a:endParaRPr lang="en-US" dirty="0"/>
          </a:p>
        </p:txBody>
      </p:sp>
    </p:spTree>
    <p:extLst>
      <p:ext uri="{BB962C8B-B14F-4D97-AF65-F5344CB8AC3E}">
        <p14:creationId xmlns:p14="http://schemas.microsoft.com/office/powerpoint/2010/main" val="1031474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05961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26</a:t>
            </a:fld>
            <a:endParaRPr lang="en-US" dirty="0"/>
          </a:p>
        </p:txBody>
      </p:sp>
    </p:spTree>
    <p:extLst>
      <p:ext uri="{BB962C8B-B14F-4D97-AF65-F5344CB8AC3E}">
        <p14:creationId xmlns:p14="http://schemas.microsoft.com/office/powerpoint/2010/main" val="266578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27</a:t>
            </a:fld>
            <a:endParaRPr lang="en-US" dirty="0"/>
          </a:p>
        </p:txBody>
      </p:sp>
    </p:spTree>
    <p:extLst>
      <p:ext uri="{BB962C8B-B14F-4D97-AF65-F5344CB8AC3E}">
        <p14:creationId xmlns:p14="http://schemas.microsoft.com/office/powerpoint/2010/main" val="2669042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Added a reference</a:t>
            </a:r>
          </a:p>
        </p:txBody>
      </p:sp>
      <p:sp>
        <p:nvSpPr>
          <p:cNvPr id="4" name="Slide Number Placeholder 3"/>
          <p:cNvSpPr>
            <a:spLocks noGrp="1"/>
          </p:cNvSpPr>
          <p:nvPr>
            <p:ph type="sldNum" sz="quarter" idx="10"/>
          </p:nvPr>
        </p:nvSpPr>
        <p:spPr/>
        <p:txBody>
          <a:bodyPr/>
          <a:lstStyle/>
          <a:p>
            <a:fld id="{E9CBB243-8E3B-4AC6-9701-33AFAACBCA1D}" type="slidenum">
              <a:rPr lang="en-US" smtClean="0"/>
              <a:t>28</a:t>
            </a:fld>
            <a:endParaRPr lang="en-US" dirty="0"/>
          </a:p>
        </p:txBody>
      </p:sp>
    </p:spTree>
    <p:extLst>
      <p:ext uri="{BB962C8B-B14F-4D97-AF65-F5344CB8AC3E}">
        <p14:creationId xmlns:p14="http://schemas.microsoft.com/office/powerpoint/2010/main" val="16940507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8/20/25</a:t>
            </a:fld>
            <a:endParaRPr lang="en-US" dirty="0"/>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hyperlink" Target="https://www.ncbi.nlm.nih.gov/books/NBK534768/"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1313677"/>
            <a:ext cx="11593902" cy="2387600"/>
          </a:xfrm>
        </p:spPr>
        <p:txBody>
          <a:bodyPr>
            <a:normAutofit fontScale="90000"/>
          </a:bodyPr>
          <a:lstStyle/>
          <a:p>
            <a:pPr algn="ctr"/>
            <a:r>
              <a:rPr lang="en-US" sz="6000" b="1" dirty="0">
                <a:solidFill>
                  <a:srgbClr val="C00000"/>
                </a:solidFill>
                <a:latin typeface="Arial" panose="020B0604020202020204" pitchFamily="34" charset="0"/>
                <a:cs typeface="Arial" panose="020B0604020202020204" pitchFamily="34" charset="0"/>
              </a:rPr>
              <a:t>A Challenging Case of Progressive Bilateral Optic Neuropathy</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701277"/>
            <a:ext cx="9144000" cy="2510804"/>
          </a:xfrm>
        </p:spPr>
        <p:txBody>
          <a:bodyPr>
            <a:noAutofit/>
          </a:bodyPr>
          <a:lstStyle/>
          <a:p>
            <a:pPr marL="0" indent="0" algn="ctr">
              <a:buNone/>
            </a:pPr>
            <a:r>
              <a:rPr lang="en-US" sz="2200" b="1" dirty="0">
                <a:solidFill>
                  <a:srgbClr val="0070C0"/>
                </a:solidFill>
                <a:latin typeface="Arial" panose="020B0604020202020204" pitchFamily="34" charset="0"/>
                <a:cs typeface="Arial" panose="020B0604020202020204" pitchFamily="34" charset="0"/>
              </a:rPr>
              <a:t>Marko Oydanich, MD, MS</a:t>
            </a:r>
          </a:p>
          <a:p>
            <a:pPr marL="0" indent="0" algn="ctr">
              <a:buNone/>
            </a:pPr>
            <a:r>
              <a:rPr lang="en-US" sz="2200" b="1" dirty="0">
                <a:solidFill>
                  <a:srgbClr val="0070C0"/>
                </a:solidFill>
                <a:latin typeface="Arial" panose="020B0604020202020204" pitchFamily="34" charset="0"/>
                <a:cs typeface="Arial" panose="020B0604020202020204" pitchFamily="34" charset="0"/>
              </a:rPr>
              <a:t>Roger E. </a:t>
            </a:r>
            <a:r>
              <a:rPr lang="en-US" sz="2200" b="1" dirty="0" err="1">
                <a:solidFill>
                  <a:srgbClr val="0070C0"/>
                </a:solidFill>
                <a:latin typeface="Arial" panose="020B0604020202020204" pitchFamily="34" charset="0"/>
                <a:cs typeface="Arial" panose="020B0604020202020204" pitchFamily="34" charset="0"/>
              </a:rPr>
              <a:t>Turbin</a:t>
            </a:r>
            <a:r>
              <a:rPr lang="en-US" sz="2200" b="1" dirty="0">
                <a:solidFill>
                  <a:srgbClr val="0070C0"/>
                </a:solidFill>
                <a:latin typeface="Arial" panose="020B0604020202020204" pitchFamily="34" charset="0"/>
                <a:cs typeface="Arial" panose="020B0604020202020204" pitchFamily="34" charset="0"/>
              </a:rPr>
              <a:t>, MD</a:t>
            </a:r>
          </a:p>
          <a:p>
            <a:pPr marL="0" indent="0" algn="ctr">
              <a:buNone/>
            </a:pPr>
            <a:r>
              <a:rPr lang="en-US" sz="2200" b="1">
                <a:solidFill>
                  <a:srgbClr val="0070C0"/>
                </a:solidFill>
                <a:latin typeface="Arial" panose="020B0604020202020204" pitchFamily="34" charset="0"/>
                <a:cs typeface="Arial" panose="020B0604020202020204" pitchFamily="34" charset="0"/>
              </a:rPr>
              <a:t>Larry </a:t>
            </a:r>
            <a:r>
              <a:rPr lang="en-US" sz="2200" b="1" dirty="0">
                <a:solidFill>
                  <a:srgbClr val="0070C0"/>
                </a:solidFill>
                <a:latin typeface="Arial" panose="020B0604020202020204" pitchFamily="34" charset="0"/>
                <a:cs typeface="Arial" panose="020B0604020202020204" pitchFamily="34" charset="0"/>
              </a:rPr>
              <a:t>Frohman, MD</a:t>
            </a:r>
          </a:p>
          <a:p>
            <a:pPr marL="0" indent="0" algn="ctr">
              <a:buNone/>
            </a:pPr>
            <a:r>
              <a:rPr lang="en-US" sz="1400" b="1">
                <a:solidFill>
                  <a:srgbClr val="0070C0"/>
                </a:solidFill>
                <a:latin typeface="Arial" panose="020B0604020202020204" pitchFamily="34" charset="0"/>
                <a:cs typeface="Arial" panose="020B0604020202020204" pitchFamily="34" charset="0"/>
              </a:rPr>
              <a:t>Department </a:t>
            </a:r>
            <a:r>
              <a:rPr lang="en-US" sz="1400" b="1" dirty="0">
                <a:solidFill>
                  <a:srgbClr val="0070C0"/>
                </a:solidFill>
                <a:latin typeface="Arial" panose="020B0604020202020204" pitchFamily="34" charset="0"/>
                <a:cs typeface="Arial" panose="020B0604020202020204" pitchFamily="34" charset="0"/>
              </a:rPr>
              <a:t>of Ophthalmology &amp; Visual Science, </a:t>
            </a:r>
          </a:p>
          <a:p>
            <a:pPr marL="0" indent="0" algn="ctr">
              <a:buNone/>
            </a:pPr>
            <a:r>
              <a:rPr lang="en-US" sz="1400" b="1" dirty="0">
                <a:solidFill>
                  <a:srgbClr val="0070C0"/>
                </a:solidFill>
                <a:latin typeface="Arial" panose="020B0604020202020204" pitchFamily="34" charset="0"/>
                <a:cs typeface="Arial" panose="020B0604020202020204" pitchFamily="34" charset="0"/>
              </a:rPr>
              <a:t>Rutgers New Jersey Medical School</a:t>
            </a:r>
          </a:p>
        </p:txBody>
      </p:sp>
      <p:pic>
        <p:nvPicPr>
          <p:cNvPr id="5" name="Picture 4" descr="Logo, company name&#10;&#10;Description automatically generated">
            <a:extLst>
              <a:ext uri="{FF2B5EF4-FFF2-40B4-BE49-F238E27FC236}">
                <a16:creationId xmlns:a16="http://schemas.microsoft.com/office/drawing/2014/main" id="{F135F46E-8237-46E5-B60C-850E74F829BA}"/>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3467324" y="215017"/>
            <a:ext cx="5494020" cy="1173480"/>
          </a:xfrm>
          <a:prstGeom prst="rect">
            <a:avLst/>
          </a:prstGeom>
        </p:spPr>
      </p:pic>
      <p:pic>
        <p:nvPicPr>
          <p:cNvPr id="6" name="Online Media 3" descr="Recorded Sound">
            <a:hlinkClick r:id="" action="ppaction://media"/>
            <a:extLst>
              <a:ext uri="{FF2B5EF4-FFF2-40B4-BE49-F238E27FC236}">
                <a16:creationId xmlns:a16="http://schemas.microsoft.com/office/drawing/2014/main" id="{06E3D354-A8C4-EF44-B800-CA784B480B7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33818" y="5544323"/>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7463"/>
    </mc:Choice>
    <mc:Fallback xmlns="">
      <p:transition spd="slow" advTm="274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fontScale="90000"/>
          </a:bodyPr>
          <a:lstStyle/>
          <a:p>
            <a:pPr algn="ctr">
              <a:defRPr/>
            </a:pPr>
            <a:r>
              <a:rPr lang="en-US" sz="3600" dirty="0">
                <a:solidFill>
                  <a:srgbClr val="3B5B6F"/>
                </a:solidFill>
                <a:cs typeface="Arial" panose="020B0604020202020204" pitchFamily="34" charset="0"/>
              </a:rPr>
              <a:t>53 year-old female presenting with right then left eye</a:t>
            </a:r>
            <a:br>
              <a:rPr lang="en-US" sz="3600" dirty="0">
                <a:solidFill>
                  <a:srgbClr val="3B5B6F"/>
                </a:solidFill>
                <a:cs typeface="Arial" panose="020B0604020202020204" pitchFamily="34" charset="0"/>
              </a:rPr>
            </a:br>
            <a:r>
              <a:rPr lang="en-US" sz="3600" dirty="0">
                <a:solidFill>
                  <a:srgbClr val="3B5B6F"/>
                </a:solidFill>
                <a:cs typeface="Arial" panose="020B0604020202020204" pitchFamily="34" charset="0"/>
              </a:rPr>
              <a:t>blurry vision &amp; diplopia</a:t>
            </a:r>
            <a:endParaRPr lang="en-US" sz="3600" b="1" dirty="0">
              <a:solidFill>
                <a:srgbClr val="3B5B6F"/>
              </a:solidFill>
              <a:latin typeface="Arial" panose="020B0604020202020204" pitchFamily="34" charset="0"/>
              <a:cs typeface="Arial" panose="020B0604020202020204" pitchFamily="34" charset="0"/>
            </a:endParaRPr>
          </a:p>
        </p:txBody>
      </p:sp>
      <p:sp>
        <p:nvSpPr>
          <p:cNvPr id="5123" name="Rectangle 3"/>
          <p:cNvSpPr>
            <a:spLocks noGrp="1" noChangeArrowheads="1"/>
          </p:cNvSpPr>
          <p:nvPr>
            <p:ph idx="1"/>
          </p:nvPr>
        </p:nvSpPr>
        <p:spPr>
          <a:xfrm>
            <a:off x="1409246" y="1780144"/>
            <a:ext cx="9727578" cy="3694682"/>
          </a:xfrm>
        </p:spPr>
        <p:txBody>
          <a:bodyPr>
            <a:normAutofit fontScale="85000" lnSpcReduction="20000"/>
          </a:bodyPr>
          <a:lstStyle/>
          <a:p>
            <a:pPr>
              <a:lnSpc>
                <a:spcPct val="90000"/>
              </a:lnSpc>
            </a:pPr>
            <a:r>
              <a:rPr lang="en-US" altLang="en-US" sz="3600" dirty="0">
                <a:solidFill>
                  <a:srgbClr val="3B5B6F"/>
                </a:solidFill>
                <a:latin typeface="Arial" panose="020B0604020202020204" pitchFamily="34" charset="0"/>
                <a:cs typeface="Arial" panose="020B0604020202020204" pitchFamily="34" charset="0"/>
              </a:rPr>
              <a:t>Initially presented with right then left-sided blurry vision roughly separated by two weeks</a:t>
            </a:r>
          </a:p>
          <a:p>
            <a:pPr>
              <a:lnSpc>
                <a:spcPct val="90000"/>
              </a:lnSpc>
            </a:pPr>
            <a:r>
              <a:rPr lang="en-US" altLang="en-US" sz="3600" dirty="0">
                <a:solidFill>
                  <a:srgbClr val="3B5B6F"/>
                </a:solidFill>
                <a:latin typeface="Arial" panose="020B0604020202020204" pitchFamily="34" charset="0"/>
                <a:cs typeface="Arial" panose="020B0604020202020204" pitchFamily="34" charset="0"/>
              </a:rPr>
              <a:t>Right eye blurry vision started as a lateral, right-sided scotoma that progressively worsened</a:t>
            </a:r>
          </a:p>
          <a:p>
            <a:pPr>
              <a:lnSpc>
                <a:spcPct val="90000"/>
              </a:lnSpc>
            </a:pPr>
            <a:r>
              <a:rPr lang="en-US" altLang="en-US" sz="3600" dirty="0">
                <a:solidFill>
                  <a:srgbClr val="3B5B6F"/>
                </a:solidFill>
                <a:cs typeface="Arial" panose="020B0604020202020204" pitchFamily="34" charset="0"/>
              </a:rPr>
              <a:t>Did not have any pain with extraocular movements, headaches, neck pain, or pulsatile tinnitus</a:t>
            </a:r>
          </a:p>
          <a:p>
            <a:pPr>
              <a:lnSpc>
                <a:spcPct val="90000"/>
              </a:lnSpc>
            </a:pPr>
            <a:r>
              <a:rPr lang="en-US" altLang="en-US" sz="3600" dirty="0">
                <a:solidFill>
                  <a:srgbClr val="3B5B6F"/>
                </a:solidFill>
                <a:latin typeface="Arial" panose="020B0604020202020204" pitchFamily="34" charset="0"/>
                <a:cs typeface="Arial" panose="020B0604020202020204" pitchFamily="34" charset="0"/>
              </a:rPr>
              <a:t>Believed to have optic neuritis at the time and treated with high-dose IV steroids before being referred to neuro-ophthalmology </a:t>
            </a:r>
          </a:p>
        </p:txBody>
      </p:sp>
      <p:sp>
        <p:nvSpPr>
          <p:cNvPr id="5125" name="Slide Number Placeholder 5"/>
          <p:cNvSpPr>
            <a:spLocks noGrp="1"/>
          </p:cNvSpPr>
          <p:nvPr>
            <p:ph type="sldNum" sz="quarter" idx="12"/>
          </p:nvPr>
        </p:nvSpPr>
        <p:spPr>
          <a:xfrm>
            <a:off x="6096000" y="635214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a:t>
            </a:fld>
            <a:endParaRPr kumimoji="0" lang="en-US" altLang="en-US" sz="1400" b="0" dirty="0">
              <a:solidFill>
                <a:schemeClr val="tx2"/>
              </a:solidFill>
              <a:latin typeface="Arial Black" panose="020B0A04020102020204" pitchFamily="34" charset="0"/>
            </a:endParaRPr>
          </a:p>
        </p:txBody>
      </p:sp>
      <p:pic>
        <p:nvPicPr>
          <p:cNvPr id="5" name="Online Media 2" descr="Recorded Sound">
            <a:hlinkClick r:id="" action="ppaction://media"/>
            <a:extLst>
              <a:ext uri="{FF2B5EF4-FFF2-40B4-BE49-F238E27FC236}">
                <a16:creationId xmlns:a16="http://schemas.microsoft.com/office/drawing/2014/main" id="{4F14AE71-8E17-BE43-94D4-5FD1ED0D4F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08841" y="5539342"/>
            <a:ext cx="812800" cy="812800"/>
          </a:xfrm>
          <a:prstGeom prst="rect">
            <a:avLst/>
          </a:prstGeom>
        </p:spPr>
      </p:pic>
    </p:spTree>
    <p:extLst>
      <p:ext uri="{BB962C8B-B14F-4D97-AF65-F5344CB8AC3E}">
        <p14:creationId xmlns:p14="http://schemas.microsoft.com/office/powerpoint/2010/main" val="2416888013"/>
      </p:ext>
    </p:extLst>
  </p:cSld>
  <p:clrMapOvr>
    <a:masterClrMapping/>
  </p:clrMapOvr>
  <mc:AlternateContent xmlns:mc="http://schemas.openxmlformats.org/markup-compatibility/2006" xmlns:p14="http://schemas.microsoft.com/office/powerpoint/2010/main">
    <mc:Choice Requires="p14">
      <p:transition spd="slow" p14:dur="2000" advTm="10795"/>
    </mc:Choice>
    <mc:Fallback xmlns="">
      <p:transition spd="slow" advTm="107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a:bodyPr>
          <a:lstStyle/>
          <a:p>
            <a:pPr algn="ctr">
              <a:defRPr/>
            </a:pPr>
            <a:r>
              <a:rPr lang="en-US" sz="3600" dirty="0">
                <a:solidFill>
                  <a:srgbClr val="3B5B6F"/>
                </a:solidFill>
                <a:cs typeface="Arial" panose="020B0604020202020204" pitchFamily="34" charset="0"/>
              </a:rPr>
              <a:t>53 year old female with bilateral vision loss</a:t>
            </a:r>
            <a:endParaRPr lang="en-US" sz="3600" b="1" dirty="0">
              <a:solidFill>
                <a:srgbClr val="3B5B6F"/>
              </a:solidFill>
              <a:latin typeface="Arial" panose="020B0604020202020204" pitchFamily="34" charset="0"/>
              <a:cs typeface="Arial" panose="020B0604020202020204" pitchFamily="34" charset="0"/>
            </a:endParaRPr>
          </a:p>
        </p:txBody>
      </p:sp>
      <p:sp>
        <p:nvSpPr>
          <p:cNvPr id="5123" name="Rectangle 3"/>
          <p:cNvSpPr>
            <a:spLocks noGrp="1" noChangeArrowheads="1"/>
          </p:cNvSpPr>
          <p:nvPr>
            <p:ph idx="1"/>
          </p:nvPr>
        </p:nvSpPr>
        <p:spPr>
          <a:xfrm>
            <a:off x="425579" y="713752"/>
            <a:ext cx="11355355" cy="5184443"/>
          </a:xfrm>
        </p:spPr>
        <p:txBody>
          <a:bodyPr>
            <a:normAutofit/>
          </a:bodyPr>
          <a:lstStyle/>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a:p>
            <a:r>
              <a:rPr lang="en-US" altLang="en-US" sz="3600" dirty="0">
                <a:solidFill>
                  <a:srgbClr val="3B5B6F"/>
                </a:solidFill>
                <a:latin typeface="Arial" panose="020B0604020202020204" pitchFamily="34" charset="0"/>
                <a:cs typeface="Arial" panose="020B0604020202020204" pitchFamily="34" charset="0"/>
              </a:rPr>
              <a:t>PMH: heart murmur </a:t>
            </a:r>
          </a:p>
          <a:p>
            <a:r>
              <a:rPr lang="en-US" altLang="en-US" sz="3600" dirty="0">
                <a:solidFill>
                  <a:srgbClr val="3B5B6F"/>
                </a:solidFill>
                <a:cs typeface="Arial" panose="020B0604020202020204" pitchFamily="34" charset="0"/>
              </a:rPr>
              <a:t>POH: none</a:t>
            </a:r>
          </a:p>
          <a:p>
            <a:r>
              <a:rPr lang="en-US" altLang="en-US" sz="3600" dirty="0">
                <a:solidFill>
                  <a:srgbClr val="3B5B6F"/>
                </a:solidFill>
                <a:latin typeface="Arial" panose="020B0604020202020204" pitchFamily="34" charset="0"/>
                <a:cs typeface="Arial" panose="020B0604020202020204" pitchFamily="34" charset="0"/>
              </a:rPr>
              <a:t>Medications: Ritalin</a:t>
            </a:r>
          </a:p>
          <a:p>
            <a:r>
              <a:rPr lang="en-US" altLang="en-US" sz="3600" dirty="0">
                <a:solidFill>
                  <a:srgbClr val="3B5B6F"/>
                </a:solidFill>
                <a:cs typeface="Arial" panose="020B0604020202020204" pitchFamily="34" charset="0"/>
              </a:rPr>
              <a:t>Family Hx: Father with history of cancer, mother with iron deficiency anemia. Many members with diabetes. No family history of vision loss or multiple sclerosis </a:t>
            </a:r>
            <a:endParaRPr lang="en-US" altLang="en-US" sz="3600" dirty="0">
              <a:solidFill>
                <a:srgbClr val="3B5B6F"/>
              </a:solidFill>
              <a:latin typeface="Arial" panose="020B0604020202020204" pitchFamily="34" charset="0"/>
              <a:cs typeface="Arial" panose="020B0604020202020204" pitchFamily="34" charset="0"/>
            </a:endParaRPr>
          </a:p>
          <a:p>
            <a:r>
              <a:rPr lang="en-US" altLang="en-US" sz="3600" dirty="0">
                <a:solidFill>
                  <a:srgbClr val="3B5B6F"/>
                </a:solidFill>
                <a:cs typeface="Arial" panose="020B0604020202020204" pitchFamily="34" charset="0"/>
              </a:rPr>
              <a:t>Social Hx: Works as secretary, denies alcohol, tobacco, or illicit drug use</a:t>
            </a:r>
          </a:p>
        </p:txBody>
      </p:sp>
      <p:sp>
        <p:nvSpPr>
          <p:cNvPr id="5125" name="Slide Number Placeholder 5"/>
          <p:cNvSpPr>
            <a:spLocks noGrp="1"/>
          </p:cNvSpPr>
          <p:nvPr>
            <p:ph type="sldNum" sz="quarter" idx="12"/>
          </p:nvPr>
        </p:nvSpPr>
        <p:spPr>
          <a:xfrm>
            <a:off x="5878975" y="644747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3</a:t>
            </a:fld>
            <a:endParaRPr kumimoji="0" lang="en-US" altLang="en-US" sz="1400" b="0" dirty="0">
              <a:solidFill>
                <a:schemeClr val="tx2"/>
              </a:solidFill>
              <a:latin typeface="Arial Black" panose="020B0A04020102020204" pitchFamily="34" charset="0"/>
            </a:endParaRPr>
          </a:p>
        </p:txBody>
      </p:sp>
      <p:pic>
        <p:nvPicPr>
          <p:cNvPr id="5" name="Online Media 1" descr="Recorded Sound">
            <a:hlinkClick r:id="" action="ppaction://media"/>
            <a:extLst>
              <a:ext uri="{FF2B5EF4-FFF2-40B4-BE49-F238E27FC236}">
                <a16:creationId xmlns:a16="http://schemas.microsoft.com/office/drawing/2014/main" id="{9C7B483B-D773-F74E-A5E5-C4599CA35F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43896" y="5491795"/>
            <a:ext cx="812800" cy="812800"/>
          </a:xfrm>
          <a:prstGeom prst="rect">
            <a:avLst/>
          </a:prstGeom>
        </p:spPr>
      </p:pic>
    </p:spTree>
    <p:extLst>
      <p:ext uri="{BB962C8B-B14F-4D97-AF65-F5344CB8AC3E}">
        <p14:creationId xmlns:p14="http://schemas.microsoft.com/office/powerpoint/2010/main" val="2577697122"/>
      </p:ext>
    </p:extLst>
  </p:cSld>
  <p:clrMapOvr>
    <a:masterClrMapping/>
  </p:clrMapOvr>
  <mc:AlternateContent xmlns:mc="http://schemas.openxmlformats.org/markup-compatibility/2006" xmlns:p14="http://schemas.microsoft.com/office/powerpoint/2010/main">
    <mc:Choice Requires="p14">
      <p:transition spd="slow" p14:dur="2000" advTm="23614"/>
    </mc:Choice>
    <mc:Fallback xmlns="">
      <p:transition spd="slow" advTm="23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19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1337527" y="1434695"/>
            <a:ext cx="9531459" cy="4167452"/>
          </a:xfrm>
        </p:spPr>
        <p:txBody>
          <a:bodyPr numCol="2">
            <a:normAutofit lnSpcReduction="10000"/>
          </a:bodyPr>
          <a:lstStyle/>
          <a:p>
            <a:pPr marL="0" indent="0">
              <a:buNone/>
            </a:pPr>
            <a:r>
              <a:rPr lang="en-US" altLang="en-US" sz="3600" dirty="0">
                <a:solidFill>
                  <a:srgbClr val="3B5B6F"/>
                </a:solidFill>
                <a:cs typeface="Arial" panose="020B0604020202020204" pitchFamily="34" charset="0"/>
              </a:rPr>
              <a:t>ROS </a:t>
            </a:r>
          </a:p>
          <a:p>
            <a:r>
              <a:rPr lang="en-US" altLang="en-US" sz="3600" dirty="0">
                <a:solidFill>
                  <a:srgbClr val="3B5B6F"/>
                </a:solidFill>
                <a:cs typeface="Arial" panose="020B0604020202020204" pitchFamily="34" charset="0"/>
              </a:rPr>
              <a:t>(+) Diplopia</a:t>
            </a:r>
          </a:p>
          <a:p>
            <a:r>
              <a:rPr lang="en-US" altLang="en-US" sz="3600" dirty="0">
                <a:solidFill>
                  <a:srgbClr val="3B5B6F"/>
                </a:solidFill>
                <a:cs typeface="Arial" panose="020B0604020202020204" pitchFamily="34" charset="0"/>
              </a:rPr>
              <a:t>(+) Muscle cramps</a:t>
            </a:r>
          </a:p>
          <a:p>
            <a:r>
              <a:rPr lang="en-US" altLang="en-US" sz="3600" dirty="0">
                <a:solidFill>
                  <a:srgbClr val="3B5B6F"/>
                </a:solidFill>
                <a:cs typeface="Arial" panose="020B0604020202020204" pitchFamily="34" charset="0"/>
              </a:rPr>
              <a:t>(-) Headache</a:t>
            </a:r>
          </a:p>
          <a:p>
            <a:r>
              <a:rPr lang="en-US" altLang="en-US" sz="3600" dirty="0">
                <a:solidFill>
                  <a:srgbClr val="3B5B6F"/>
                </a:solidFill>
                <a:cs typeface="Arial" panose="020B0604020202020204" pitchFamily="34" charset="0"/>
              </a:rPr>
              <a:t>(-) Eye pain </a:t>
            </a:r>
          </a:p>
          <a:p>
            <a:r>
              <a:rPr lang="en-US" altLang="en-US" sz="3600" dirty="0">
                <a:solidFill>
                  <a:srgbClr val="3B5B6F"/>
                </a:solidFill>
                <a:cs typeface="Arial" panose="020B0604020202020204" pitchFamily="34" charset="0"/>
              </a:rPr>
              <a:t>(-) Lethargy</a:t>
            </a:r>
          </a:p>
          <a:p>
            <a:r>
              <a:rPr lang="en-US" altLang="en-US" sz="3600" dirty="0">
                <a:solidFill>
                  <a:srgbClr val="3B5B6F"/>
                </a:solidFill>
                <a:cs typeface="Arial" panose="020B0604020202020204" pitchFamily="34" charset="0"/>
              </a:rPr>
              <a:t>(-) Weakness</a:t>
            </a:r>
          </a:p>
          <a:p>
            <a:pPr marL="0" indent="0">
              <a:buNone/>
            </a:pPr>
            <a:endParaRPr lang="en-US" altLang="en-US" sz="3600" dirty="0">
              <a:solidFill>
                <a:srgbClr val="3B5B6F"/>
              </a:solidFill>
              <a:cs typeface="Arial" panose="020B0604020202020204" pitchFamily="34" charset="0"/>
            </a:endParaRPr>
          </a:p>
          <a:p>
            <a:r>
              <a:rPr lang="en-US" altLang="en-US" sz="3600" dirty="0">
                <a:solidFill>
                  <a:srgbClr val="3B5B6F"/>
                </a:solidFill>
                <a:cs typeface="Arial" panose="020B0604020202020204" pitchFamily="34" charset="0"/>
              </a:rPr>
              <a:t>(-) Fevers</a:t>
            </a:r>
          </a:p>
          <a:p>
            <a:r>
              <a:rPr lang="en-US" altLang="en-US" sz="3600" dirty="0">
                <a:solidFill>
                  <a:srgbClr val="3B5B6F"/>
                </a:solidFill>
                <a:cs typeface="Arial" panose="020B0604020202020204" pitchFamily="34" charset="0"/>
              </a:rPr>
              <a:t>(-) Transient visual </a:t>
            </a:r>
          </a:p>
          <a:p>
            <a:pPr marL="0" indent="0">
              <a:buNone/>
            </a:pPr>
            <a:r>
              <a:rPr lang="en-US" altLang="en-US" sz="3600" dirty="0">
                <a:solidFill>
                  <a:srgbClr val="3B5B6F"/>
                </a:solidFill>
                <a:cs typeface="Arial" panose="020B0604020202020204" pitchFamily="34" charset="0"/>
              </a:rPr>
              <a:t>obscurations</a:t>
            </a:r>
          </a:p>
          <a:p>
            <a:pPr marL="0" indent="0">
              <a:buNone/>
            </a:pPr>
            <a:endParaRPr lang="en-US" altLang="en-US" sz="3600" dirty="0">
              <a:solidFill>
                <a:srgbClr val="3B5B6F"/>
              </a:solidFill>
              <a:cs typeface="Arial" panose="020B0604020202020204" pitchFamily="34" charset="0"/>
            </a:endParaRPr>
          </a:p>
          <a:p>
            <a:pPr>
              <a:lnSpc>
                <a:spcPct val="90000"/>
              </a:lnSpc>
            </a:pPr>
            <a:endParaRPr lang="en-US" altLang="en-US" sz="3600" dirty="0">
              <a:solidFill>
                <a:srgbClr val="3B5B6F"/>
              </a:solidFill>
            </a:endParaRPr>
          </a:p>
        </p:txBody>
      </p:sp>
      <p:sp>
        <p:nvSpPr>
          <p:cNvPr id="5125" name="Slide Number Placeholder 5"/>
          <p:cNvSpPr>
            <a:spLocks noGrp="1"/>
          </p:cNvSpPr>
          <p:nvPr>
            <p:ph type="sldNum" sz="quarter" idx="12"/>
          </p:nvPr>
        </p:nvSpPr>
        <p:spPr>
          <a:xfrm>
            <a:off x="6096000" y="635214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4</a:t>
            </a:fld>
            <a:endParaRPr kumimoji="0" lang="en-US" altLang="en-US" sz="1400" b="0" dirty="0">
              <a:solidFill>
                <a:schemeClr val="tx2"/>
              </a:solidFill>
              <a:latin typeface="Arial Black" panose="020B0A04020102020204" pitchFamily="34" charset="0"/>
            </a:endParaRPr>
          </a:p>
        </p:txBody>
      </p:sp>
      <p:sp>
        <p:nvSpPr>
          <p:cNvPr id="10" name="Rectangle 2">
            <a:extLst>
              <a:ext uri="{FF2B5EF4-FFF2-40B4-BE49-F238E27FC236}">
                <a16:creationId xmlns:a16="http://schemas.microsoft.com/office/drawing/2014/main" id="{E8BEC73C-B8A1-3E4F-980C-AAE7806FDAA5}"/>
              </a:ext>
            </a:extLst>
          </p:cNvPr>
          <p:cNvSpPr>
            <a:spLocks noGrp="1" noChangeArrowheads="1"/>
          </p:cNvSpPr>
          <p:nvPr>
            <p:ph type="title"/>
          </p:nvPr>
        </p:nvSpPr>
        <p:spPr>
          <a:xfrm>
            <a:off x="261257" y="505858"/>
            <a:ext cx="11684000" cy="928837"/>
          </a:xfrm>
        </p:spPr>
        <p:txBody>
          <a:bodyPr>
            <a:normAutofit/>
          </a:bodyPr>
          <a:lstStyle/>
          <a:p>
            <a:pPr algn="ctr">
              <a:defRPr/>
            </a:pPr>
            <a:r>
              <a:rPr lang="en-US" sz="3600" dirty="0">
                <a:solidFill>
                  <a:srgbClr val="3B5B6F"/>
                </a:solidFill>
                <a:cs typeface="Arial" panose="020B0604020202020204" pitchFamily="34" charset="0"/>
              </a:rPr>
              <a:t>53 year old female with bilateral vision loss</a:t>
            </a:r>
            <a:endParaRPr lang="en-US" sz="3600" b="1" dirty="0">
              <a:solidFill>
                <a:srgbClr val="3B5B6F"/>
              </a:solidFill>
              <a:latin typeface="Arial" panose="020B0604020202020204" pitchFamily="34" charset="0"/>
              <a:cs typeface="Arial" panose="020B0604020202020204" pitchFamily="34" charset="0"/>
            </a:endParaRPr>
          </a:p>
        </p:txBody>
      </p:sp>
      <p:pic>
        <p:nvPicPr>
          <p:cNvPr id="5" name="Online Media 1" descr="Recorded Sound">
            <a:hlinkClick r:id="" action="ppaction://media"/>
            <a:extLst>
              <a:ext uri="{FF2B5EF4-FFF2-40B4-BE49-F238E27FC236}">
                <a16:creationId xmlns:a16="http://schemas.microsoft.com/office/drawing/2014/main" id="{8EBFB722-BEC6-3442-A026-6E3998EF7A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94321" y="5423305"/>
            <a:ext cx="812800" cy="812800"/>
          </a:xfrm>
          <a:prstGeom prst="rect">
            <a:avLst/>
          </a:prstGeom>
        </p:spPr>
      </p:pic>
    </p:spTree>
    <p:extLst>
      <p:ext uri="{BB962C8B-B14F-4D97-AF65-F5344CB8AC3E}">
        <p14:creationId xmlns:p14="http://schemas.microsoft.com/office/powerpoint/2010/main" val="4191650563"/>
      </p:ext>
    </p:extLst>
  </p:cSld>
  <p:clrMapOvr>
    <a:masterClrMapping/>
  </p:clrMapOvr>
  <mc:AlternateContent xmlns:mc="http://schemas.openxmlformats.org/markup-compatibility/2006" xmlns:p14="http://schemas.microsoft.com/office/powerpoint/2010/main">
    <mc:Choice Requires="p14">
      <p:transition p14:dur="0" advTm="9612"/>
    </mc:Choice>
    <mc:Fallback xmlns="">
      <p:transition advTm="96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7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74869"/>
            <a:ext cx="11684000" cy="928837"/>
          </a:xfrm>
        </p:spPr>
        <p:txBody>
          <a:bodyPr>
            <a:normAutofit/>
          </a:bodyPr>
          <a:lstStyle/>
          <a:p>
            <a:pPr algn="ctr">
              <a:defRPr/>
            </a:pPr>
            <a:r>
              <a:rPr lang="en-US" sz="3600" dirty="0">
                <a:solidFill>
                  <a:srgbClr val="3B5B6F"/>
                </a:solidFill>
                <a:cs typeface="Arial" panose="020B0604020202020204" pitchFamily="34" charset="0"/>
              </a:rPr>
              <a:t>Initial Evaluation by Neuro-Ophthalmology </a:t>
            </a:r>
            <a:endParaRPr lang="en-US" sz="3600" b="1" dirty="0">
              <a:solidFill>
                <a:srgbClr val="3B5B6F"/>
              </a:solidFill>
              <a:latin typeface="Arial" panose="020B0604020202020204" pitchFamily="34" charset="0"/>
              <a:cs typeface="Arial" panose="020B0604020202020204" pitchFamily="34" charset="0"/>
            </a:endParaRPr>
          </a:p>
        </p:txBody>
      </p:sp>
      <p:sp>
        <p:nvSpPr>
          <p:cNvPr id="5125" name="Slide Number Placeholder 5"/>
          <p:cNvSpPr>
            <a:spLocks noGrp="1"/>
          </p:cNvSpPr>
          <p:nvPr>
            <p:ph type="sldNum" sz="quarter" idx="12"/>
          </p:nvPr>
        </p:nvSpPr>
        <p:spPr>
          <a:xfrm>
            <a:off x="5794433" y="6313654"/>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5</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sp>
        <p:nvSpPr>
          <p:cNvPr id="7" name="Rectangle 3">
            <a:extLst>
              <a:ext uri="{FF2B5EF4-FFF2-40B4-BE49-F238E27FC236}">
                <a16:creationId xmlns:a16="http://schemas.microsoft.com/office/drawing/2014/main" id="{1E4C3C42-2AE6-BC48-8453-4AD4D845BD08}"/>
              </a:ext>
            </a:extLst>
          </p:cNvPr>
          <p:cNvSpPr txBox="1">
            <a:spLocks noChangeArrowheads="1"/>
          </p:cNvSpPr>
          <p:nvPr/>
        </p:nvSpPr>
        <p:spPr>
          <a:xfrm>
            <a:off x="1010704" y="1386038"/>
            <a:ext cx="9567459" cy="4574924"/>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solidFill>
                  <a:srgbClr val="3B5B6F"/>
                </a:solidFill>
              </a:rPr>
              <a:t>Visual acuity (best-corrected): 20/30+, 20/100+</a:t>
            </a:r>
          </a:p>
          <a:p>
            <a:r>
              <a:rPr lang="en-US" altLang="en-US" sz="3200" dirty="0">
                <a:solidFill>
                  <a:srgbClr val="3B5B6F"/>
                </a:solidFill>
              </a:rPr>
              <a:t>Pupils: +1 left RAPD </a:t>
            </a:r>
          </a:p>
          <a:p>
            <a:r>
              <a:rPr lang="en-US" altLang="en-US" sz="3200" dirty="0">
                <a:solidFill>
                  <a:srgbClr val="3B5B6F"/>
                </a:solidFill>
              </a:rPr>
              <a:t>IOP: 15, 15</a:t>
            </a:r>
          </a:p>
          <a:p>
            <a:r>
              <a:rPr lang="en-US" altLang="en-US" sz="3200" dirty="0">
                <a:solidFill>
                  <a:srgbClr val="3B5B6F"/>
                </a:solidFill>
              </a:rPr>
              <a:t>Ishihara Color plates: R: 5/6, L: 4/6</a:t>
            </a:r>
          </a:p>
          <a:p>
            <a:r>
              <a:rPr lang="en-US" altLang="en-US" sz="3200" dirty="0">
                <a:solidFill>
                  <a:srgbClr val="3B5B6F"/>
                </a:solidFill>
              </a:rPr>
              <a:t>EOMs: Full ductions, no pathologic nystagmus</a:t>
            </a:r>
          </a:p>
          <a:p>
            <a:r>
              <a:rPr lang="en-US" altLang="en-US" sz="3200" dirty="0">
                <a:solidFill>
                  <a:srgbClr val="3B5B6F"/>
                </a:solidFill>
              </a:rPr>
              <a:t>Alternative cover: normal with flick of exotropia in up-gaze in right eye, otherwise </a:t>
            </a:r>
            <a:r>
              <a:rPr lang="en-US" altLang="en-US" sz="3200" dirty="0" err="1">
                <a:solidFill>
                  <a:srgbClr val="3B5B6F"/>
                </a:solidFill>
              </a:rPr>
              <a:t>orthophoric</a:t>
            </a:r>
            <a:endParaRPr lang="en-US" altLang="en-US" sz="3200" dirty="0">
              <a:solidFill>
                <a:srgbClr val="3B5B6F"/>
              </a:solidFill>
            </a:endParaRPr>
          </a:p>
          <a:p>
            <a:r>
              <a:rPr lang="en-US" altLang="en-US" sz="3200" dirty="0">
                <a:solidFill>
                  <a:srgbClr val="3B5B6F"/>
                </a:solidFill>
              </a:rPr>
              <a:t>Slit-lamp exam: </a:t>
            </a:r>
          </a:p>
          <a:p>
            <a:pPr lvl="1"/>
            <a:r>
              <a:rPr lang="en-US" altLang="en-US" sz="2800" dirty="0">
                <a:solidFill>
                  <a:srgbClr val="3B5B6F"/>
                </a:solidFill>
              </a:rPr>
              <a:t>R: Normal lids, white and quiet conjunctiva, basement membrane changes, deep and quiet AC, iris normal, lens clear</a:t>
            </a:r>
          </a:p>
          <a:p>
            <a:pPr lvl="1"/>
            <a:r>
              <a:rPr lang="en-US" altLang="en-US" sz="2800" dirty="0">
                <a:solidFill>
                  <a:srgbClr val="3B5B6F"/>
                </a:solidFill>
              </a:rPr>
              <a:t>L: Normal lids, white and quiet conjunctiva, basement membrane changes, deep and quiet AC, iris normal, lens clear</a:t>
            </a:r>
          </a:p>
          <a:p>
            <a:r>
              <a:rPr lang="en-US" altLang="en-US" sz="3200" dirty="0">
                <a:solidFill>
                  <a:srgbClr val="3B5B6F"/>
                </a:solidFill>
              </a:rPr>
              <a:t> </a:t>
            </a:r>
            <a:r>
              <a:rPr lang="en-US" altLang="en-US" sz="3600" dirty="0">
                <a:solidFill>
                  <a:srgbClr val="3B5B6F"/>
                </a:solidFill>
              </a:rPr>
              <a:t>Dilated fundus exam:</a:t>
            </a:r>
          </a:p>
          <a:p>
            <a:pPr lvl="1"/>
            <a:r>
              <a:rPr lang="en-US" altLang="en-US" sz="2800" dirty="0">
                <a:solidFill>
                  <a:srgbClr val="3B5B6F"/>
                </a:solidFill>
              </a:rPr>
              <a:t>R: Vitreous cells present, optic pallor with hazy elevation, venous sheathing, inferiorly displaced peripheral white spots</a:t>
            </a:r>
          </a:p>
          <a:p>
            <a:pPr lvl="1"/>
            <a:r>
              <a:rPr lang="en-US" altLang="en-US" sz="2800" dirty="0">
                <a:solidFill>
                  <a:srgbClr val="3B5B6F"/>
                </a:solidFill>
              </a:rPr>
              <a:t>L: Vitreous cells present, optic pallor with hazy elevation, hard exudates present in macula, venous sheathing, peripheral white spots</a:t>
            </a:r>
          </a:p>
        </p:txBody>
      </p:sp>
      <p:pic>
        <p:nvPicPr>
          <p:cNvPr id="5" name="Online Media 1" descr="Recorded Sound">
            <a:hlinkClick r:id="" action="ppaction://media"/>
            <a:extLst>
              <a:ext uri="{FF2B5EF4-FFF2-40B4-BE49-F238E27FC236}">
                <a16:creationId xmlns:a16="http://schemas.microsoft.com/office/drawing/2014/main" id="{551382FD-7565-0541-A37B-1A7045B286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32031" y="5554562"/>
            <a:ext cx="812800" cy="812800"/>
          </a:xfrm>
          <a:prstGeom prst="rect">
            <a:avLst/>
          </a:prstGeom>
        </p:spPr>
      </p:pic>
    </p:spTree>
    <p:extLst>
      <p:ext uri="{BB962C8B-B14F-4D97-AF65-F5344CB8AC3E}">
        <p14:creationId xmlns:p14="http://schemas.microsoft.com/office/powerpoint/2010/main" val="2982329192"/>
      </p:ext>
    </p:extLst>
  </p:cSld>
  <p:clrMapOvr>
    <a:masterClrMapping/>
  </p:clrMapOvr>
  <mc:AlternateContent xmlns:mc="http://schemas.openxmlformats.org/markup-compatibility/2006" xmlns:p14="http://schemas.microsoft.com/office/powerpoint/2010/main">
    <mc:Choice Requires="p14">
      <p:transition spd="slow" p14:dur="2000" advTm="22022"/>
    </mc:Choice>
    <mc:Fallback xmlns="">
      <p:transition spd="slow" advTm="220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6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38199" y="126293"/>
            <a:ext cx="10515600" cy="1325563"/>
          </a:xfrm>
        </p:spPr>
        <p:txBody>
          <a:bodyPr>
            <a:normAutofit/>
          </a:bodyPr>
          <a:lstStyle/>
          <a:p>
            <a:pPr algn="ctr">
              <a:defRPr/>
            </a:pPr>
            <a:r>
              <a:rPr lang="en-US" sz="4000" b="1" dirty="0">
                <a:solidFill>
                  <a:srgbClr val="3B5B6F"/>
                </a:solidFill>
              </a:rPr>
              <a:t>Initial HVF &amp; OCT Testing</a:t>
            </a:r>
          </a:p>
        </p:txBody>
      </p:sp>
      <p:sp>
        <p:nvSpPr>
          <p:cNvPr id="8" name="Slide Number Placeholder 5">
            <a:extLst>
              <a:ext uri="{FF2B5EF4-FFF2-40B4-BE49-F238E27FC236}">
                <a16:creationId xmlns:a16="http://schemas.microsoft.com/office/drawing/2014/main" id="{229D0050-B3AC-B145-9655-3E300E32DAC5}"/>
              </a:ext>
            </a:extLst>
          </p:cNvPr>
          <p:cNvSpPr>
            <a:spLocks noGrp="1"/>
          </p:cNvSpPr>
          <p:nvPr>
            <p:ph type="sldNum" sz="quarter" idx="12"/>
          </p:nvPr>
        </p:nvSpPr>
        <p:spPr>
          <a:xfrm>
            <a:off x="6095999" y="652692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6</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pic>
        <p:nvPicPr>
          <p:cNvPr id="10" name="Picture 9">
            <a:extLst>
              <a:ext uri="{FF2B5EF4-FFF2-40B4-BE49-F238E27FC236}">
                <a16:creationId xmlns:a16="http://schemas.microsoft.com/office/drawing/2014/main" id="{984CEF48-10DA-CE4B-8DD2-451D7D0EC1FC}"/>
              </a:ext>
            </a:extLst>
          </p:cNvPr>
          <p:cNvPicPr>
            <a:picLocks noChangeAspect="1"/>
          </p:cNvPicPr>
          <p:nvPr/>
        </p:nvPicPr>
        <p:blipFill>
          <a:blip r:embed="rId4"/>
          <a:stretch>
            <a:fillRect/>
          </a:stretch>
        </p:blipFill>
        <p:spPr>
          <a:xfrm>
            <a:off x="501042" y="1135780"/>
            <a:ext cx="7979079" cy="4586439"/>
          </a:xfrm>
          <a:prstGeom prst="rect">
            <a:avLst/>
          </a:prstGeom>
        </p:spPr>
      </p:pic>
      <p:sp>
        <p:nvSpPr>
          <p:cNvPr id="11" name="TextBox 10">
            <a:extLst>
              <a:ext uri="{FF2B5EF4-FFF2-40B4-BE49-F238E27FC236}">
                <a16:creationId xmlns:a16="http://schemas.microsoft.com/office/drawing/2014/main" id="{5EB03EA4-B724-BB46-88C9-3159DFB4701C}"/>
              </a:ext>
            </a:extLst>
          </p:cNvPr>
          <p:cNvSpPr txBox="1"/>
          <p:nvPr/>
        </p:nvSpPr>
        <p:spPr>
          <a:xfrm>
            <a:off x="8655485" y="1135780"/>
            <a:ext cx="3357458" cy="2677656"/>
          </a:xfrm>
          <a:prstGeom prst="rect">
            <a:avLst/>
          </a:prstGeom>
          <a:solidFill>
            <a:schemeClr val="bg1"/>
          </a:solidFill>
          <a:ln>
            <a:solidFill>
              <a:srgbClr val="1F939A"/>
            </a:solidFill>
          </a:ln>
        </p:spPr>
        <p:txBody>
          <a:bodyPr wrap="square" rtlCol="0">
            <a:spAutoFit/>
          </a:bodyPr>
          <a:lstStyle/>
          <a:p>
            <a:r>
              <a:rPr lang="en-US" sz="2800" b="1" dirty="0"/>
              <a:t>Significant visual field depression of both eyes associated with optic disc elevation as shown by RNFL thickness</a:t>
            </a:r>
          </a:p>
        </p:txBody>
      </p:sp>
      <p:sp>
        <p:nvSpPr>
          <p:cNvPr id="12" name="Rectangle 11">
            <a:extLst>
              <a:ext uri="{FF2B5EF4-FFF2-40B4-BE49-F238E27FC236}">
                <a16:creationId xmlns:a16="http://schemas.microsoft.com/office/drawing/2014/main" id="{0CB3EB2E-ADEC-5D4E-8773-0BFBBB6759F1}"/>
              </a:ext>
            </a:extLst>
          </p:cNvPr>
          <p:cNvSpPr/>
          <p:nvPr/>
        </p:nvSpPr>
        <p:spPr>
          <a:xfrm>
            <a:off x="1290181" y="1277655"/>
            <a:ext cx="989556" cy="1742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636F52F-5E6E-EE41-ACC6-38554BE7A370}"/>
              </a:ext>
            </a:extLst>
          </p:cNvPr>
          <p:cNvSpPr/>
          <p:nvPr/>
        </p:nvSpPr>
        <p:spPr>
          <a:xfrm>
            <a:off x="1290181" y="1506630"/>
            <a:ext cx="989556" cy="1742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646673E-29BA-194B-983A-E680947E952F}"/>
              </a:ext>
            </a:extLst>
          </p:cNvPr>
          <p:cNvSpPr/>
          <p:nvPr/>
        </p:nvSpPr>
        <p:spPr>
          <a:xfrm>
            <a:off x="1290181" y="1680005"/>
            <a:ext cx="989556" cy="1742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25F1FAD-1B16-234E-8EB7-22E74A5F91B9}"/>
              </a:ext>
            </a:extLst>
          </p:cNvPr>
          <p:cNvSpPr/>
          <p:nvPr/>
        </p:nvSpPr>
        <p:spPr>
          <a:xfrm>
            <a:off x="4352795" y="1376391"/>
            <a:ext cx="3300608" cy="4346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Online Media 1" descr="Recorded Sound">
            <a:hlinkClick r:id="" action="ppaction://media"/>
            <a:extLst>
              <a:ext uri="{FF2B5EF4-FFF2-40B4-BE49-F238E27FC236}">
                <a16:creationId xmlns:a16="http://schemas.microsoft.com/office/drawing/2014/main" id="{CB87D60B-6DE0-854B-A74B-01B256788D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9311" y="5499583"/>
            <a:ext cx="812800" cy="812800"/>
          </a:xfrm>
          <a:prstGeom prst="rect">
            <a:avLst/>
          </a:prstGeom>
        </p:spPr>
      </p:pic>
    </p:spTree>
    <p:extLst>
      <p:ext uri="{BB962C8B-B14F-4D97-AF65-F5344CB8AC3E}">
        <p14:creationId xmlns:p14="http://schemas.microsoft.com/office/powerpoint/2010/main" val="378588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218"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16"/>
                </p:tgtEl>
              </p:cMediaNode>
            </p:audio>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278DE65-D2F0-0746-9A45-F2354F821EE5}"/>
              </a:ext>
            </a:extLst>
          </p:cNvPr>
          <p:cNvSpPr>
            <a:spLocks noGrp="1" noChangeArrowheads="1"/>
          </p:cNvSpPr>
          <p:nvPr>
            <p:ph type="title"/>
          </p:nvPr>
        </p:nvSpPr>
        <p:spPr>
          <a:xfrm>
            <a:off x="529059" y="2575891"/>
            <a:ext cx="11133881" cy="1325563"/>
          </a:xfrm>
        </p:spPr>
        <p:txBody>
          <a:bodyPr>
            <a:noAutofit/>
          </a:bodyPr>
          <a:lstStyle/>
          <a:p>
            <a:pPr algn="ctr">
              <a:defRPr/>
            </a:pPr>
            <a:r>
              <a:rPr lang="en-US" sz="5400" dirty="0">
                <a:solidFill>
                  <a:srgbClr val="3B5B6F"/>
                </a:solidFill>
              </a:rPr>
              <a:t>What is the differential diagnosis of this case?</a:t>
            </a:r>
            <a:endParaRPr lang="en-US" sz="5400" b="1" dirty="0">
              <a:solidFill>
                <a:srgbClr val="3B5B6F"/>
              </a:solidFill>
            </a:endParaRPr>
          </a:p>
        </p:txBody>
      </p:sp>
      <p:sp>
        <p:nvSpPr>
          <p:cNvPr id="5" name="Slide Number Placeholder 5">
            <a:extLst>
              <a:ext uri="{FF2B5EF4-FFF2-40B4-BE49-F238E27FC236}">
                <a16:creationId xmlns:a16="http://schemas.microsoft.com/office/drawing/2014/main" id="{F80F174D-B382-5F4D-AB9D-B5812A557D00}"/>
              </a:ext>
            </a:extLst>
          </p:cNvPr>
          <p:cNvSpPr>
            <a:spLocks noGrp="1"/>
          </p:cNvSpPr>
          <p:nvPr>
            <p:ph type="sldNum" sz="quarter" idx="12"/>
          </p:nvPr>
        </p:nvSpPr>
        <p:spPr>
          <a:xfrm>
            <a:off x="6095999" y="652692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7</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pic>
        <p:nvPicPr>
          <p:cNvPr id="6" name="Online Media 2" descr="Recorded Sound">
            <a:hlinkClick r:id="" action="ppaction://media"/>
            <a:extLst>
              <a:ext uri="{FF2B5EF4-FFF2-40B4-BE49-F238E27FC236}">
                <a16:creationId xmlns:a16="http://schemas.microsoft.com/office/drawing/2014/main" id="{0C787E9E-0FE4-5340-BFF3-3FBBB7AF26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50140" y="5476432"/>
            <a:ext cx="812800" cy="812800"/>
          </a:xfrm>
          <a:prstGeom prst="rect">
            <a:avLst/>
          </a:prstGeom>
        </p:spPr>
      </p:pic>
    </p:spTree>
    <p:extLst>
      <p:ext uri="{BB962C8B-B14F-4D97-AF65-F5344CB8AC3E}">
        <p14:creationId xmlns:p14="http://schemas.microsoft.com/office/powerpoint/2010/main" val="414996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66531" y="365125"/>
            <a:ext cx="11178073" cy="1325563"/>
          </a:xfrm>
        </p:spPr>
        <p:txBody>
          <a:bodyPr>
            <a:normAutofit/>
          </a:bodyPr>
          <a:lstStyle/>
          <a:p>
            <a:pPr algn="ctr">
              <a:defRPr/>
            </a:pPr>
            <a:r>
              <a:rPr lang="en-US" sz="4000" dirty="0">
                <a:solidFill>
                  <a:srgbClr val="3B5B6F"/>
                </a:solidFill>
              </a:rPr>
              <a:t>	</a:t>
            </a:r>
            <a:r>
              <a:rPr lang="en-US" dirty="0">
                <a:solidFill>
                  <a:srgbClr val="3B5B6F"/>
                </a:solidFill>
              </a:rPr>
              <a:t>Differential Diagnoses</a:t>
            </a:r>
            <a:endParaRPr lang="en-US" sz="4000" b="1" dirty="0">
              <a:solidFill>
                <a:srgbClr val="3B5B6F"/>
              </a:solidFill>
            </a:endParaRPr>
          </a:p>
        </p:txBody>
      </p:sp>
      <p:sp>
        <p:nvSpPr>
          <p:cNvPr id="5125" name="Slide Number Placeholder 5"/>
          <p:cNvSpPr>
            <a:spLocks noGrp="1"/>
          </p:cNvSpPr>
          <p:nvPr>
            <p:ph type="sldNum" sz="quarter" idx="12"/>
          </p:nvPr>
        </p:nvSpPr>
        <p:spPr>
          <a:xfrm>
            <a:off x="6055566" y="63103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8</a:t>
            </a:fld>
            <a:endParaRPr kumimoji="0" lang="en-US" altLang="en-US" sz="1400" b="0" dirty="0">
              <a:solidFill>
                <a:schemeClr val="tx2"/>
              </a:solidFill>
              <a:latin typeface="Arial Black" panose="020B0A04020102020204" pitchFamily="34" charset="0"/>
            </a:endParaRPr>
          </a:p>
        </p:txBody>
      </p:sp>
      <p:sp>
        <p:nvSpPr>
          <p:cNvPr id="5" name="TextBox 4">
            <a:extLst>
              <a:ext uri="{FF2B5EF4-FFF2-40B4-BE49-F238E27FC236}">
                <a16:creationId xmlns:a16="http://schemas.microsoft.com/office/drawing/2014/main" id="{79E6276B-A93F-A14B-91F0-EE1F3ACCAA15}"/>
              </a:ext>
            </a:extLst>
          </p:cNvPr>
          <p:cNvSpPr txBox="1"/>
          <p:nvPr/>
        </p:nvSpPr>
        <p:spPr>
          <a:xfrm>
            <a:off x="1728676" y="4988234"/>
            <a:ext cx="8653779" cy="523220"/>
          </a:xfrm>
          <a:prstGeom prst="rect">
            <a:avLst/>
          </a:prstGeom>
          <a:solidFill>
            <a:schemeClr val="bg1"/>
          </a:solidFill>
          <a:ln>
            <a:solidFill>
              <a:srgbClr val="1F939A"/>
            </a:solidFill>
          </a:ln>
        </p:spPr>
        <p:txBody>
          <a:bodyPr wrap="square" rtlCol="0">
            <a:spAutoFit/>
          </a:bodyPr>
          <a:lstStyle/>
          <a:p>
            <a:r>
              <a:rPr lang="en-US" sz="2800" b="1" dirty="0"/>
              <a:t>Given this differential, what workup would you order?</a:t>
            </a:r>
          </a:p>
        </p:txBody>
      </p:sp>
      <p:sp>
        <p:nvSpPr>
          <p:cNvPr id="8" name="Rectangle 3">
            <a:extLst>
              <a:ext uri="{FF2B5EF4-FFF2-40B4-BE49-F238E27FC236}">
                <a16:creationId xmlns:a16="http://schemas.microsoft.com/office/drawing/2014/main" id="{23DB792D-522C-1A42-BDBD-2B533DAD104F}"/>
              </a:ext>
            </a:extLst>
          </p:cNvPr>
          <p:cNvSpPr txBox="1">
            <a:spLocks noChangeArrowheads="1"/>
          </p:cNvSpPr>
          <p:nvPr/>
        </p:nvSpPr>
        <p:spPr>
          <a:xfrm>
            <a:off x="1330270" y="1690688"/>
            <a:ext cx="9531459" cy="3820766"/>
          </a:xfrm>
          <a:prstGeom prst="rect">
            <a:avLst/>
          </a:prstGeom>
        </p:spPr>
        <p:txBody>
          <a:bodyPr vert="horz" lIns="91440" tIns="45720" rIns="91440" bIns="45720" numCol="2"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000" dirty="0">
                <a:solidFill>
                  <a:srgbClr val="3B5B6F"/>
                </a:solidFill>
              </a:rPr>
              <a:t>Infectious</a:t>
            </a:r>
          </a:p>
          <a:p>
            <a:pPr lvl="1"/>
            <a:r>
              <a:rPr lang="en-US" altLang="en-US" sz="2000" dirty="0">
                <a:solidFill>
                  <a:srgbClr val="3B5B6F"/>
                </a:solidFill>
              </a:rPr>
              <a:t>Bartonella (Cat-Scratch Disease)</a:t>
            </a:r>
          </a:p>
          <a:p>
            <a:pPr lvl="1"/>
            <a:r>
              <a:rPr lang="en-US" altLang="en-US" sz="2000" dirty="0">
                <a:solidFill>
                  <a:srgbClr val="3B5B6F"/>
                </a:solidFill>
              </a:rPr>
              <a:t>Tuberculosis</a:t>
            </a:r>
          </a:p>
          <a:p>
            <a:pPr lvl="1"/>
            <a:r>
              <a:rPr lang="en-US" altLang="en-US" sz="2000" dirty="0">
                <a:solidFill>
                  <a:srgbClr val="3B5B6F"/>
                </a:solidFill>
              </a:rPr>
              <a:t>Neurosyphilis</a:t>
            </a:r>
          </a:p>
          <a:p>
            <a:pPr lvl="1"/>
            <a:r>
              <a:rPr lang="en-US" altLang="en-US" sz="2000" dirty="0">
                <a:solidFill>
                  <a:srgbClr val="3B5B6F"/>
                </a:solidFill>
              </a:rPr>
              <a:t>Lyme</a:t>
            </a:r>
          </a:p>
          <a:p>
            <a:r>
              <a:rPr lang="en-US" altLang="en-US" sz="2000" dirty="0">
                <a:solidFill>
                  <a:srgbClr val="3B5B6F"/>
                </a:solidFill>
              </a:rPr>
              <a:t>Autoimmune</a:t>
            </a:r>
          </a:p>
          <a:p>
            <a:pPr lvl="1"/>
            <a:r>
              <a:rPr lang="en-US" altLang="en-US" sz="2000" dirty="0">
                <a:solidFill>
                  <a:srgbClr val="3B5B6F"/>
                </a:solidFill>
              </a:rPr>
              <a:t>Sarcoid optic neuropathy / </a:t>
            </a:r>
            <a:r>
              <a:rPr lang="en-US" altLang="en-US" sz="2000" dirty="0" err="1">
                <a:solidFill>
                  <a:srgbClr val="3B5B6F"/>
                </a:solidFill>
              </a:rPr>
              <a:t>Neurosarcoidosis</a:t>
            </a:r>
            <a:endParaRPr lang="en-US" altLang="en-US" sz="2000" dirty="0">
              <a:solidFill>
                <a:srgbClr val="3B5B6F"/>
              </a:solidFill>
            </a:endParaRPr>
          </a:p>
          <a:p>
            <a:pPr lvl="1"/>
            <a:r>
              <a:rPr lang="en-US" altLang="en-US" sz="2000" dirty="0">
                <a:solidFill>
                  <a:srgbClr val="3B5B6F"/>
                </a:solidFill>
              </a:rPr>
              <a:t>Lupus optic neuropathy</a:t>
            </a:r>
          </a:p>
          <a:p>
            <a:endParaRPr lang="en-US" altLang="en-US" sz="2000" dirty="0">
              <a:solidFill>
                <a:srgbClr val="3B5B6F"/>
              </a:solidFill>
            </a:endParaRPr>
          </a:p>
          <a:p>
            <a:r>
              <a:rPr lang="en-US" altLang="en-US" sz="2000" dirty="0">
                <a:solidFill>
                  <a:srgbClr val="3B5B6F"/>
                </a:solidFill>
              </a:rPr>
              <a:t>Vasculitis</a:t>
            </a:r>
          </a:p>
          <a:p>
            <a:pPr lvl="1"/>
            <a:r>
              <a:rPr lang="en-US" altLang="en-US" sz="2000" dirty="0">
                <a:solidFill>
                  <a:srgbClr val="3B5B6F"/>
                </a:solidFill>
              </a:rPr>
              <a:t>Giant cell arteritis</a:t>
            </a:r>
          </a:p>
          <a:p>
            <a:pPr lvl="1"/>
            <a:r>
              <a:rPr lang="en-US" altLang="en-US" sz="2000" dirty="0">
                <a:solidFill>
                  <a:srgbClr val="3B5B6F"/>
                </a:solidFill>
              </a:rPr>
              <a:t>Granulomatosis with polyangiitis </a:t>
            </a:r>
          </a:p>
          <a:p>
            <a:r>
              <a:rPr lang="en-US" altLang="en-US" sz="2000" dirty="0">
                <a:solidFill>
                  <a:srgbClr val="3B5B6F"/>
                </a:solidFill>
              </a:rPr>
              <a:t>Lymphoproliferative disease</a:t>
            </a:r>
          </a:p>
          <a:p>
            <a:pPr lvl="1"/>
            <a:r>
              <a:rPr lang="en-US" altLang="en-US" sz="2000" dirty="0">
                <a:solidFill>
                  <a:srgbClr val="3B5B6F"/>
                </a:solidFill>
              </a:rPr>
              <a:t>Infiltrative optic neuropathy</a:t>
            </a:r>
          </a:p>
          <a:p>
            <a:pPr lvl="1"/>
            <a:r>
              <a:rPr lang="en-US" altLang="en-US" sz="2000" dirty="0">
                <a:solidFill>
                  <a:srgbClr val="3B5B6F"/>
                </a:solidFill>
              </a:rPr>
              <a:t>EBV associated lymphomatous granulomatosis</a:t>
            </a:r>
          </a:p>
        </p:txBody>
      </p:sp>
      <p:pic>
        <p:nvPicPr>
          <p:cNvPr id="4" name="Online Media 3" descr="Recorded Sound">
            <a:hlinkClick r:id="" action="ppaction://media"/>
            <a:extLst>
              <a:ext uri="{FF2B5EF4-FFF2-40B4-BE49-F238E27FC236}">
                <a16:creationId xmlns:a16="http://schemas.microsoft.com/office/drawing/2014/main" id="{A55D5B07-7E2D-8D4C-906E-A710892516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63324" y="5497512"/>
            <a:ext cx="812800" cy="812800"/>
          </a:xfrm>
          <a:prstGeom prst="rect">
            <a:avLst/>
          </a:prstGeom>
        </p:spPr>
      </p:pic>
    </p:spTree>
    <p:extLst>
      <p:ext uri="{BB962C8B-B14F-4D97-AF65-F5344CB8AC3E}">
        <p14:creationId xmlns:p14="http://schemas.microsoft.com/office/powerpoint/2010/main" val="1728611690"/>
      </p:ext>
    </p:extLst>
  </p:cSld>
  <p:clrMapOvr>
    <a:masterClrMapping/>
  </p:clrMapOvr>
  <mc:AlternateContent xmlns:mc="http://schemas.openxmlformats.org/markup-compatibility/2006" xmlns:p14="http://schemas.microsoft.com/office/powerpoint/2010/main">
    <mc:Choice Requires="p14">
      <p:transition spd="slow" p14:dur="2000" advTm="9612"/>
    </mc:Choice>
    <mc:Fallback xmlns="">
      <p:transition spd="slow" advTm="96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62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2878" y="1403488"/>
            <a:ext cx="9866243" cy="4051024"/>
          </a:xfrm>
        </p:spPr>
        <p:txBody>
          <a:bodyPr numCol="2">
            <a:noAutofit/>
          </a:bodyPr>
          <a:lstStyle/>
          <a:p>
            <a:r>
              <a:rPr lang="en-US" sz="1800" dirty="0"/>
              <a:t>PT/PTT: </a:t>
            </a:r>
            <a:r>
              <a:rPr lang="en-US" sz="1800" b="1" dirty="0"/>
              <a:t>14.7 </a:t>
            </a:r>
            <a:r>
              <a:rPr lang="en-US" sz="1800" dirty="0"/>
              <a:t>(ref:11.9 - 14.1)</a:t>
            </a:r>
          </a:p>
          <a:p>
            <a:r>
              <a:rPr lang="en-US" sz="1800" dirty="0"/>
              <a:t>INR: </a:t>
            </a:r>
            <a:r>
              <a:rPr lang="en-US" sz="1800" b="1" dirty="0"/>
              <a:t>1.18</a:t>
            </a:r>
            <a:r>
              <a:rPr lang="en-US" sz="1800" dirty="0"/>
              <a:t> (ref: 0.89 – 1.11)</a:t>
            </a:r>
          </a:p>
          <a:p>
            <a:r>
              <a:rPr lang="en-US" sz="1800" dirty="0"/>
              <a:t>ACE: 56 (normal)</a:t>
            </a:r>
          </a:p>
          <a:p>
            <a:r>
              <a:rPr lang="en-US" sz="1800" dirty="0"/>
              <a:t>Lyme: negative</a:t>
            </a:r>
          </a:p>
          <a:p>
            <a:r>
              <a:rPr lang="en-US" sz="1800" dirty="0"/>
              <a:t>RPR: negative</a:t>
            </a:r>
          </a:p>
          <a:p>
            <a:r>
              <a:rPr lang="en-US" sz="1800" dirty="0"/>
              <a:t>Vitamin B12: 784 (normal)</a:t>
            </a:r>
          </a:p>
          <a:p>
            <a:r>
              <a:rPr lang="en-US" sz="1800" dirty="0"/>
              <a:t>Folate: 19.2 (normal)</a:t>
            </a:r>
          </a:p>
          <a:p>
            <a:r>
              <a:rPr lang="en-US" sz="1800" dirty="0"/>
              <a:t>NMO: negative</a:t>
            </a:r>
          </a:p>
          <a:p>
            <a:r>
              <a:rPr lang="en-US" sz="1800" dirty="0"/>
              <a:t>ANA: negative</a:t>
            </a:r>
          </a:p>
          <a:p>
            <a:r>
              <a:rPr lang="en-US" sz="1800" dirty="0"/>
              <a:t>SSA/SSB: negative</a:t>
            </a:r>
          </a:p>
          <a:p>
            <a:r>
              <a:rPr lang="en-US" sz="1800" dirty="0"/>
              <a:t>Anti-dsDNA: negative </a:t>
            </a:r>
          </a:p>
          <a:p>
            <a:r>
              <a:rPr lang="en-US" sz="1800" dirty="0"/>
              <a:t>Anticardiolipin Ab: negative</a:t>
            </a:r>
          </a:p>
          <a:p>
            <a:r>
              <a:rPr lang="en-US" sz="1800" dirty="0"/>
              <a:t>Beta-2-glycoprotein: negative</a:t>
            </a:r>
          </a:p>
          <a:p>
            <a:r>
              <a:rPr lang="en-US" sz="1800" dirty="0" err="1"/>
              <a:t>Quantiferon</a:t>
            </a:r>
            <a:r>
              <a:rPr lang="en-US" sz="1800" dirty="0"/>
              <a:t> gold: negative</a:t>
            </a:r>
          </a:p>
        </p:txBody>
      </p:sp>
      <p:sp>
        <p:nvSpPr>
          <p:cNvPr id="4" name="Rectangle 2"/>
          <p:cNvSpPr>
            <a:spLocks noGrp="1" noChangeArrowheads="1"/>
          </p:cNvSpPr>
          <p:nvPr>
            <p:ph type="title"/>
          </p:nvPr>
        </p:nvSpPr>
        <p:spPr/>
        <p:txBody>
          <a:bodyPr>
            <a:normAutofit/>
          </a:bodyPr>
          <a:lstStyle/>
          <a:p>
            <a:pPr algn="ctr">
              <a:defRPr/>
            </a:pPr>
            <a:r>
              <a:rPr lang="en-US" sz="4000" b="1" dirty="0">
                <a:solidFill>
                  <a:srgbClr val="3B5B6F"/>
                </a:solidFill>
              </a:rPr>
              <a:t>Lab Results</a:t>
            </a:r>
          </a:p>
        </p:txBody>
      </p:sp>
      <p:sp>
        <p:nvSpPr>
          <p:cNvPr id="5" name="TextBox 4">
            <a:extLst>
              <a:ext uri="{FF2B5EF4-FFF2-40B4-BE49-F238E27FC236}">
                <a16:creationId xmlns:a16="http://schemas.microsoft.com/office/drawing/2014/main" id="{6B32210B-E19A-284D-8DD7-F5B33DCE9702}"/>
              </a:ext>
            </a:extLst>
          </p:cNvPr>
          <p:cNvSpPr txBox="1"/>
          <p:nvPr/>
        </p:nvSpPr>
        <p:spPr>
          <a:xfrm>
            <a:off x="5977091" y="3682213"/>
            <a:ext cx="3503595" cy="523220"/>
          </a:xfrm>
          <a:prstGeom prst="rect">
            <a:avLst/>
          </a:prstGeom>
          <a:solidFill>
            <a:schemeClr val="bg1"/>
          </a:solidFill>
          <a:ln>
            <a:solidFill>
              <a:srgbClr val="1F939A"/>
            </a:solidFill>
          </a:ln>
        </p:spPr>
        <p:txBody>
          <a:bodyPr wrap="square" rtlCol="0">
            <a:spAutoFit/>
          </a:bodyPr>
          <a:lstStyle/>
          <a:p>
            <a:r>
              <a:rPr lang="en-US" sz="2800" b="1" dirty="0"/>
              <a:t>Any neuroimaging?</a:t>
            </a:r>
          </a:p>
        </p:txBody>
      </p:sp>
      <p:sp>
        <p:nvSpPr>
          <p:cNvPr id="6" name="Slide Number Placeholder 5">
            <a:extLst>
              <a:ext uri="{FF2B5EF4-FFF2-40B4-BE49-F238E27FC236}">
                <a16:creationId xmlns:a16="http://schemas.microsoft.com/office/drawing/2014/main" id="{811D7970-2D12-5444-8EED-687E0959BBE2}"/>
              </a:ext>
            </a:extLst>
          </p:cNvPr>
          <p:cNvSpPr>
            <a:spLocks noGrp="1"/>
          </p:cNvSpPr>
          <p:nvPr>
            <p:ph type="sldNum" sz="quarter" idx="12"/>
          </p:nvPr>
        </p:nvSpPr>
        <p:spPr>
          <a:xfrm>
            <a:off x="5690261" y="639066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9</a:t>
            </a:fld>
            <a:endParaRPr kumimoji="0" lang="en-US" altLang="en-US" sz="1400" b="0" i="0" u="none" strike="noStrike" kern="1200" cap="none" spc="0" normalizeH="0" baseline="0" noProof="0" dirty="0">
              <a:ln>
                <a:noFill/>
              </a:ln>
              <a:solidFill>
                <a:srgbClr val="44546A"/>
              </a:solidFill>
              <a:effectLst/>
              <a:uLnTx/>
              <a:uFillTx/>
              <a:latin typeface="Arial Black" panose="020B0A04020102020204" pitchFamily="34" charset="0"/>
              <a:ea typeface="+mn-ea"/>
              <a:cs typeface="+mn-cs"/>
            </a:endParaRPr>
          </a:p>
        </p:txBody>
      </p:sp>
      <p:pic>
        <p:nvPicPr>
          <p:cNvPr id="7" name="Online Media 1" descr="Recorded Sound">
            <a:hlinkClick r:id="" action="ppaction://media"/>
            <a:extLst>
              <a:ext uri="{FF2B5EF4-FFF2-40B4-BE49-F238E27FC236}">
                <a16:creationId xmlns:a16="http://schemas.microsoft.com/office/drawing/2014/main" id="{B02F41BB-A438-C34F-90FC-378BF5B19E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22721" y="5577860"/>
            <a:ext cx="812800" cy="812800"/>
          </a:xfrm>
          <a:prstGeom prst="rect">
            <a:avLst/>
          </a:prstGeom>
        </p:spPr>
      </p:pic>
    </p:spTree>
    <p:extLst>
      <p:ext uri="{BB962C8B-B14F-4D97-AF65-F5344CB8AC3E}">
        <p14:creationId xmlns:p14="http://schemas.microsoft.com/office/powerpoint/2010/main" val="124841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13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732109" y="133334"/>
            <a:ext cx="10515600" cy="9934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200" dirty="0">
                <a:solidFill>
                  <a:srgbClr val="3B5B6F"/>
                </a:solidFill>
              </a:rPr>
              <a:t>Imaging: MRI Orbits With &amp; Without Contrast</a:t>
            </a:r>
          </a:p>
        </p:txBody>
      </p:sp>
      <p:sp>
        <p:nvSpPr>
          <p:cNvPr id="16" name="Slide Number Placeholder 5">
            <a:extLst>
              <a:ext uri="{FF2B5EF4-FFF2-40B4-BE49-F238E27FC236}">
                <a16:creationId xmlns:a16="http://schemas.microsoft.com/office/drawing/2014/main" id="{7DBDAE8E-32B2-AF4E-9E89-E85162071C50}"/>
              </a:ext>
            </a:extLst>
          </p:cNvPr>
          <p:cNvSpPr>
            <a:spLocks noGrp="1"/>
          </p:cNvSpPr>
          <p:nvPr>
            <p:ph type="sldNum" sz="quarter" idx="12"/>
          </p:nvPr>
        </p:nvSpPr>
        <p:spPr>
          <a:xfrm>
            <a:off x="5989909" y="649287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10</a:t>
            </a:fld>
            <a:endParaRPr kumimoji="0" lang="en-US" altLang="en-US" sz="1400" b="0" dirty="0">
              <a:solidFill>
                <a:schemeClr val="tx2"/>
              </a:solidFill>
              <a:latin typeface="Arial Black" panose="020B0A04020102020204" pitchFamily="34" charset="0"/>
            </a:endParaRPr>
          </a:p>
        </p:txBody>
      </p:sp>
      <p:sp>
        <p:nvSpPr>
          <p:cNvPr id="17" name="TextBox 16">
            <a:extLst>
              <a:ext uri="{FF2B5EF4-FFF2-40B4-BE49-F238E27FC236}">
                <a16:creationId xmlns:a16="http://schemas.microsoft.com/office/drawing/2014/main" id="{10C6C2E1-3273-9F41-B77B-7411B3A77BE0}"/>
              </a:ext>
            </a:extLst>
          </p:cNvPr>
          <p:cNvSpPr txBox="1"/>
          <p:nvPr/>
        </p:nvSpPr>
        <p:spPr>
          <a:xfrm>
            <a:off x="8733109" y="2274838"/>
            <a:ext cx="3221538" cy="2308324"/>
          </a:xfrm>
          <a:prstGeom prst="rect">
            <a:avLst/>
          </a:prstGeom>
          <a:solidFill>
            <a:schemeClr val="bg1"/>
          </a:solidFill>
          <a:ln>
            <a:solidFill>
              <a:srgbClr val="1F939A"/>
            </a:solidFill>
          </a:ln>
        </p:spPr>
        <p:txBody>
          <a:bodyPr wrap="square" rtlCol="0">
            <a:spAutoFit/>
          </a:bodyPr>
          <a:lstStyle/>
          <a:p>
            <a:r>
              <a:rPr lang="en-US" sz="2400" b="1" dirty="0">
                <a:latin typeface="Arial" panose="020B0604020202020204" pitchFamily="34" charset="0"/>
                <a:cs typeface="Arial" panose="020B0604020202020204" pitchFamily="34" charset="0"/>
              </a:rPr>
              <a:t>There was increased T2 signaling of pre-chiasmal optic nerves, optic chiasm, and optic tracts.</a:t>
            </a:r>
          </a:p>
        </p:txBody>
      </p:sp>
      <p:pic>
        <p:nvPicPr>
          <p:cNvPr id="4" name="Picture 3">
            <a:extLst>
              <a:ext uri="{FF2B5EF4-FFF2-40B4-BE49-F238E27FC236}">
                <a16:creationId xmlns:a16="http://schemas.microsoft.com/office/drawing/2014/main" id="{452829F4-304E-464E-9C3A-DEB4F3B544A3}"/>
              </a:ext>
            </a:extLst>
          </p:cNvPr>
          <p:cNvPicPr>
            <a:picLocks noChangeAspect="1"/>
          </p:cNvPicPr>
          <p:nvPr/>
        </p:nvPicPr>
        <p:blipFill>
          <a:blip r:embed="rId5"/>
          <a:stretch>
            <a:fillRect/>
          </a:stretch>
        </p:blipFill>
        <p:spPr>
          <a:xfrm>
            <a:off x="3618932" y="866227"/>
            <a:ext cx="4954135" cy="5557183"/>
          </a:xfrm>
          <a:prstGeom prst="rect">
            <a:avLst/>
          </a:prstGeom>
          <a:ln>
            <a:solidFill>
              <a:srgbClr val="404040"/>
            </a:solidFill>
          </a:ln>
        </p:spPr>
      </p:pic>
      <p:sp>
        <p:nvSpPr>
          <p:cNvPr id="24" name="Oval 23">
            <a:extLst>
              <a:ext uri="{FF2B5EF4-FFF2-40B4-BE49-F238E27FC236}">
                <a16:creationId xmlns:a16="http://schemas.microsoft.com/office/drawing/2014/main" id="{9C211B34-2FA0-1F4B-B6E4-958255BE7791}"/>
              </a:ext>
            </a:extLst>
          </p:cNvPr>
          <p:cNvSpPr/>
          <p:nvPr/>
        </p:nvSpPr>
        <p:spPr>
          <a:xfrm>
            <a:off x="5071639" y="3234999"/>
            <a:ext cx="2048719" cy="1227552"/>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Online Media 1" descr="Recorded Sound">
            <a:hlinkClick r:id="" action="ppaction://media"/>
            <a:extLst>
              <a:ext uri="{FF2B5EF4-FFF2-40B4-BE49-F238E27FC236}">
                <a16:creationId xmlns:a16="http://schemas.microsoft.com/office/drawing/2014/main" id="{524B3A17-6D6A-C24A-A916-474C234D68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41309" y="5483288"/>
            <a:ext cx="812800" cy="812800"/>
          </a:xfrm>
          <a:prstGeom prst="rect">
            <a:avLst/>
          </a:prstGeom>
        </p:spPr>
      </p:pic>
    </p:spTree>
    <p:extLst>
      <p:ext uri="{BB962C8B-B14F-4D97-AF65-F5344CB8AC3E}">
        <p14:creationId xmlns:p14="http://schemas.microsoft.com/office/powerpoint/2010/main" val="307451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60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732109" y="62643"/>
            <a:ext cx="10515600" cy="9934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200" dirty="0">
                <a:solidFill>
                  <a:srgbClr val="3B5B6F"/>
                </a:solidFill>
              </a:rPr>
              <a:t>Imaging: MRI Orbits With &amp; Without Contrast</a:t>
            </a:r>
          </a:p>
        </p:txBody>
      </p:sp>
      <p:sp>
        <p:nvSpPr>
          <p:cNvPr id="16" name="Slide Number Placeholder 5">
            <a:extLst>
              <a:ext uri="{FF2B5EF4-FFF2-40B4-BE49-F238E27FC236}">
                <a16:creationId xmlns:a16="http://schemas.microsoft.com/office/drawing/2014/main" id="{7DBDAE8E-32B2-AF4E-9E89-E85162071C50}"/>
              </a:ext>
            </a:extLst>
          </p:cNvPr>
          <p:cNvSpPr>
            <a:spLocks noGrp="1"/>
          </p:cNvSpPr>
          <p:nvPr>
            <p:ph type="sldNum" sz="quarter" idx="12"/>
          </p:nvPr>
        </p:nvSpPr>
        <p:spPr>
          <a:xfrm>
            <a:off x="5989909" y="649287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11</a:t>
            </a:fld>
            <a:endParaRPr kumimoji="0" lang="en-US" altLang="en-US" sz="1400" b="0" dirty="0">
              <a:solidFill>
                <a:schemeClr val="tx2"/>
              </a:solidFill>
              <a:latin typeface="Arial Black" panose="020B0A04020102020204" pitchFamily="34" charset="0"/>
            </a:endParaRPr>
          </a:p>
        </p:txBody>
      </p:sp>
      <p:pic>
        <p:nvPicPr>
          <p:cNvPr id="20" name="Picture 19">
            <a:extLst>
              <a:ext uri="{FF2B5EF4-FFF2-40B4-BE49-F238E27FC236}">
                <a16:creationId xmlns:a16="http://schemas.microsoft.com/office/drawing/2014/main" id="{D3F12885-8435-924D-A1CD-E73D551CF912}"/>
              </a:ext>
            </a:extLst>
          </p:cNvPr>
          <p:cNvPicPr>
            <a:picLocks noChangeAspect="1"/>
          </p:cNvPicPr>
          <p:nvPr/>
        </p:nvPicPr>
        <p:blipFill>
          <a:blip r:embed="rId5"/>
          <a:stretch>
            <a:fillRect/>
          </a:stretch>
        </p:blipFill>
        <p:spPr>
          <a:xfrm>
            <a:off x="3138308" y="802573"/>
            <a:ext cx="5322786" cy="5605922"/>
          </a:xfrm>
          <a:prstGeom prst="rect">
            <a:avLst/>
          </a:prstGeom>
        </p:spPr>
      </p:pic>
      <p:sp>
        <p:nvSpPr>
          <p:cNvPr id="25" name="Oval 24">
            <a:extLst>
              <a:ext uri="{FF2B5EF4-FFF2-40B4-BE49-F238E27FC236}">
                <a16:creationId xmlns:a16="http://schemas.microsoft.com/office/drawing/2014/main" id="{E45F432C-D590-944B-9DF2-A9D8401FE21F}"/>
              </a:ext>
            </a:extLst>
          </p:cNvPr>
          <p:cNvSpPr/>
          <p:nvPr/>
        </p:nvSpPr>
        <p:spPr>
          <a:xfrm>
            <a:off x="4929352" y="3553468"/>
            <a:ext cx="678592" cy="752024"/>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D5B589DC-72F5-A544-8BBE-FD1302BC3A13}"/>
              </a:ext>
            </a:extLst>
          </p:cNvPr>
          <p:cNvSpPr/>
          <p:nvPr/>
        </p:nvSpPr>
        <p:spPr>
          <a:xfrm>
            <a:off x="5905466" y="3553468"/>
            <a:ext cx="678592" cy="752024"/>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6878092B-C1EE-DD4C-AA39-AEAA0C43D130}"/>
              </a:ext>
            </a:extLst>
          </p:cNvPr>
          <p:cNvSpPr txBox="1"/>
          <p:nvPr/>
        </p:nvSpPr>
        <p:spPr>
          <a:xfrm>
            <a:off x="8592171" y="1720840"/>
            <a:ext cx="3319933" cy="3416320"/>
          </a:xfrm>
          <a:prstGeom prst="rect">
            <a:avLst/>
          </a:prstGeom>
          <a:solidFill>
            <a:schemeClr val="bg1"/>
          </a:solidFill>
          <a:ln>
            <a:solidFill>
              <a:srgbClr val="1F939A"/>
            </a:solidFill>
          </a:ln>
        </p:spPr>
        <p:txBody>
          <a:bodyPr wrap="square" rtlCol="0">
            <a:spAutoFit/>
          </a:bodyPr>
          <a:lstStyle/>
          <a:p>
            <a:r>
              <a:rPr lang="en-US" sz="2400" b="1" dirty="0">
                <a:latin typeface="Arial" panose="020B0604020202020204" pitchFamily="34" charset="0"/>
                <a:cs typeface="Arial" panose="020B0604020202020204" pitchFamily="34" charset="0"/>
              </a:rPr>
              <a:t>There was mild enhancement along the periphery of the optic chiasm and along the intraconal right optic sheath. Lacrimal glands were symmetric and normal in size. </a:t>
            </a:r>
          </a:p>
        </p:txBody>
      </p:sp>
      <p:pic>
        <p:nvPicPr>
          <p:cNvPr id="8" name="Online Media 1" descr="Recorded Sound">
            <a:hlinkClick r:id="" action="ppaction://media"/>
            <a:extLst>
              <a:ext uri="{FF2B5EF4-FFF2-40B4-BE49-F238E27FC236}">
                <a16:creationId xmlns:a16="http://schemas.microsoft.com/office/drawing/2014/main" id="{4AF48E75-D7BD-2244-82D3-79FA34F2CE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41309" y="5408617"/>
            <a:ext cx="812800" cy="812800"/>
          </a:xfrm>
          <a:prstGeom prst="rect">
            <a:avLst/>
          </a:prstGeom>
        </p:spPr>
      </p:pic>
    </p:spTree>
    <p:extLst>
      <p:ext uri="{BB962C8B-B14F-4D97-AF65-F5344CB8AC3E}">
        <p14:creationId xmlns:p14="http://schemas.microsoft.com/office/powerpoint/2010/main" val="299541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0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732109" y="97872"/>
            <a:ext cx="10515600" cy="9934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200" dirty="0">
                <a:solidFill>
                  <a:srgbClr val="3B5B6F"/>
                </a:solidFill>
              </a:rPr>
              <a:t>Imaging: MRI Orbits With &amp; Without Contrast</a:t>
            </a:r>
          </a:p>
        </p:txBody>
      </p:sp>
      <p:sp>
        <p:nvSpPr>
          <p:cNvPr id="16" name="Slide Number Placeholder 5">
            <a:extLst>
              <a:ext uri="{FF2B5EF4-FFF2-40B4-BE49-F238E27FC236}">
                <a16:creationId xmlns:a16="http://schemas.microsoft.com/office/drawing/2014/main" id="{7DBDAE8E-32B2-AF4E-9E89-E85162071C50}"/>
              </a:ext>
            </a:extLst>
          </p:cNvPr>
          <p:cNvSpPr>
            <a:spLocks noGrp="1"/>
          </p:cNvSpPr>
          <p:nvPr>
            <p:ph type="sldNum" sz="quarter" idx="12"/>
          </p:nvPr>
        </p:nvSpPr>
        <p:spPr>
          <a:xfrm>
            <a:off x="5758416" y="6492875"/>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12</a:t>
            </a:fld>
            <a:endParaRPr kumimoji="0" lang="en-US" altLang="en-US" sz="1400" b="0" dirty="0">
              <a:solidFill>
                <a:schemeClr val="tx2"/>
              </a:solidFill>
              <a:latin typeface="Arial Black" panose="020B0A04020102020204" pitchFamily="34" charset="0"/>
            </a:endParaRPr>
          </a:p>
        </p:txBody>
      </p:sp>
      <p:pic>
        <p:nvPicPr>
          <p:cNvPr id="22" name="Picture 21">
            <a:extLst>
              <a:ext uri="{FF2B5EF4-FFF2-40B4-BE49-F238E27FC236}">
                <a16:creationId xmlns:a16="http://schemas.microsoft.com/office/drawing/2014/main" id="{C6AEC28D-D83E-764F-B18B-71F220D5FF59}"/>
              </a:ext>
            </a:extLst>
          </p:cNvPr>
          <p:cNvPicPr>
            <a:picLocks noChangeAspect="1"/>
          </p:cNvPicPr>
          <p:nvPr/>
        </p:nvPicPr>
        <p:blipFill>
          <a:blip r:embed="rId5"/>
          <a:stretch>
            <a:fillRect/>
          </a:stretch>
        </p:blipFill>
        <p:spPr>
          <a:xfrm>
            <a:off x="3065175" y="879676"/>
            <a:ext cx="5314896" cy="5613199"/>
          </a:xfrm>
          <a:prstGeom prst="rect">
            <a:avLst/>
          </a:prstGeom>
        </p:spPr>
      </p:pic>
      <p:sp>
        <p:nvSpPr>
          <p:cNvPr id="23" name="Oval 22">
            <a:extLst>
              <a:ext uri="{FF2B5EF4-FFF2-40B4-BE49-F238E27FC236}">
                <a16:creationId xmlns:a16="http://schemas.microsoft.com/office/drawing/2014/main" id="{70933647-FA0E-0543-8577-D9B43251642E}"/>
              </a:ext>
            </a:extLst>
          </p:cNvPr>
          <p:cNvSpPr/>
          <p:nvPr/>
        </p:nvSpPr>
        <p:spPr>
          <a:xfrm>
            <a:off x="5311317" y="3556663"/>
            <a:ext cx="678592" cy="752024"/>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E0CE958B-FA27-AB4F-9512-7024C74F2905}"/>
              </a:ext>
            </a:extLst>
          </p:cNvPr>
          <p:cNvSpPr txBox="1"/>
          <p:nvPr/>
        </p:nvSpPr>
        <p:spPr>
          <a:xfrm>
            <a:off x="8501616" y="2644170"/>
            <a:ext cx="3319933" cy="1569660"/>
          </a:xfrm>
          <a:prstGeom prst="rect">
            <a:avLst/>
          </a:prstGeom>
          <a:solidFill>
            <a:schemeClr val="bg1"/>
          </a:solidFill>
          <a:ln>
            <a:solidFill>
              <a:srgbClr val="1F939A"/>
            </a:solidFill>
          </a:ln>
        </p:spPr>
        <p:txBody>
          <a:bodyPr wrap="square" rtlCol="0">
            <a:spAutoFit/>
          </a:bodyPr>
          <a:lstStyle/>
          <a:p>
            <a:r>
              <a:rPr lang="en-US" sz="2400" b="1" dirty="0">
                <a:latin typeface="Arial" panose="020B0604020202020204" pitchFamily="34" charset="0"/>
                <a:cs typeface="Arial" panose="020B0604020202020204" pitchFamily="34" charset="0"/>
              </a:rPr>
              <a:t>Given the findings of this MRI study, what other tests do you want to get? </a:t>
            </a:r>
          </a:p>
        </p:txBody>
      </p:sp>
      <p:pic>
        <p:nvPicPr>
          <p:cNvPr id="7" name="Online Media 1" descr="Recorded Sound">
            <a:hlinkClick r:id="" action="ppaction://media"/>
            <a:extLst>
              <a:ext uri="{FF2B5EF4-FFF2-40B4-BE49-F238E27FC236}">
                <a16:creationId xmlns:a16="http://schemas.microsoft.com/office/drawing/2014/main" id="{B243EE1B-B95E-E641-BE54-C6EB4869F7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08749" y="5476433"/>
            <a:ext cx="812800" cy="812800"/>
          </a:xfrm>
          <a:prstGeom prst="rect">
            <a:avLst/>
          </a:prstGeom>
        </p:spPr>
      </p:pic>
    </p:spTree>
    <p:extLst>
      <p:ext uri="{BB962C8B-B14F-4D97-AF65-F5344CB8AC3E}">
        <p14:creationId xmlns:p14="http://schemas.microsoft.com/office/powerpoint/2010/main" val="371903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38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38200" y="0"/>
            <a:ext cx="10515600" cy="1325563"/>
          </a:xfrm>
        </p:spPr>
        <p:txBody>
          <a:bodyPr>
            <a:normAutofit/>
          </a:bodyPr>
          <a:lstStyle/>
          <a:p>
            <a:pPr algn="ctr">
              <a:defRPr/>
            </a:pPr>
            <a:r>
              <a:rPr lang="en-US" sz="4000" b="1" dirty="0">
                <a:solidFill>
                  <a:srgbClr val="3B5B6F"/>
                </a:solidFill>
              </a:rPr>
              <a:t>Lumbar Puncture</a:t>
            </a:r>
          </a:p>
        </p:txBody>
      </p:sp>
      <p:sp>
        <p:nvSpPr>
          <p:cNvPr id="5" name="Rectangle 3"/>
          <p:cNvSpPr>
            <a:spLocks noGrp="1" noChangeArrowheads="1"/>
          </p:cNvSpPr>
          <p:nvPr>
            <p:ph idx="1"/>
          </p:nvPr>
        </p:nvSpPr>
        <p:spPr>
          <a:xfrm>
            <a:off x="589902" y="975725"/>
            <a:ext cx="11355355" cy="4614848"/>
          </a:xfrm>
        </p:spPr>
        <p:txBody>
          <a:bodyPr>
            <a:normAutofit fontScale="92500" lnSpcReduction="20000"/>
          </a:bodyPr>
          <a:lstStyle/>
          <a:p>
            <a:r>
              <a:rPr lang="en-US" altLang="en-US" sz="3600" dirty="0">
                <a:solidFill>
                  <a:srgbClr val="3B5B6F"/>
                </a:solidFill>
                <a:latin typeface="Arial" panose="020B0604020202020204" pitchFamily="34" charset="0"/>
                <a:cs typeface="Arial" panose="020B0604020202020204" pitchFamily="34" charset="0"/>
              </a:rPr>
              <a:t>Opening pressure not measured</a:t>
            </a:r>
          </a:p>
          <a:p>
            <a:r>
              <a:rPr lang="en-US" altLang="en-US" sz="3600" dirty="0">
                <a:solidFill>
                  <a:srgbClr val="3B5B6F"/>
                </a:solidFill>
                <a:latin typeface="Arial" panose="020B0604020202020204" pitchFamily="34" charset="0"/>
                <a:cs typeface="Arial" panose="020B0604020202020204" pitchFamily="34" charset="0"/>
              </a:rPr>
              <a:t>CSF</a:t>
            </a:r>
          </a:p>
          <a:p>
            <a:pPr lvl="1"/>
            <a:r>
              <a:rPr lang="en-US" altLang="en-US" sz="3200" dirty="0">
                <a:solidFill>
                  <a:srgbClr val="3B5B6F"/>
                </a:solidFill>
                <a:cs typeface="Arial" panose="020B0604020202020204" pitchFamily="34" charset="0"/>
              </a:rPr>
              <a:t>Appearance: Clear</a:t>
            </a:r>
          </a:p>
          <a:p>
            <a:pPr lvl="1"/>
            <a:r>
              <a:rPr lang="en-US" altLang="en-US" sz="3200" dirty="0">
                <a:solidFill>
                  <a:srgbClr val="3B5B6F"/>
                </a:solidFill>
                <a:latin typeface="Arial" panose="020B0604020202020204" pitchFamily="34" charset="0"/>
                <a:cs typeface="Arial" panose="020B0604020202020204" pitchFamily="34" charset="0"/>
              </a:rPr>
              <a:t>Color: Colorless</a:t>
            </a:r>
          </a:p>
          <a:p>
            <a:pPr lvl="1"/>
            <a:r>
              <a:rPr lang="en-US" altLang="en-US" sz="3200" dirty="0">
                <a:solidFill>
                  <a:srgbClr val="3B5B6F"/>
                </a:solidFill>
                <a:latin typeface="Arial" panose="020B0604020202020204" pitchFamily="34" charset="0"/>
                <a:cs typeface="Arial" panose="020B0604020202020204" pitchFamily="34" charset="0"/>
              </a:rPr>
              <a:t>RBC: 1 </a:t>
            </a:r>
          </a:p>
          <a:p>
            <a:pPr lvl="1"/>
            <a:r>
              <a:rPr lang="en-US" altLang="en-US" sz="3200" dirty="0">
                <a:solidFill>
                  <a:srgbClr val="3B5B6F"/>
                </a:solidFill>
                <a:latin typeface="Arial" panose="020B0604020202020204" pitchFamily="34" charset="0"/>
                <a:cs typeface="Arial" panose="020B0604020202020204" pitchFamily="34" charset="0"/>
              </a:rPr>
              <a:t>WBC: 4</a:t>
            </a:r>
          </a:p>
          <a:p>
            <a:pPr lvl="1"/>
            <a:r>
              <a:rPr lang="en-US" altLang="en-US" sz="3200" dirty="0">
                <a:solidFill>
                  <a:srgbClr val="3B5B6F"/>
                </a:solidFill>
                <a:latin typeface="Arial" panose="020B0604020202020204" pitchFamily="34" charset="0"/>
                <a:cs typeface="Arial" panose="020B0604020202020204" pitchFamily="34" charset="0"/>
              </a:rPr>
              <a:t>Glucose: 56 (ref: 50-80)</a:t>
            </a:r>
          </a:p>
          <a:p>
            <a:pPr lvl="1"/>
            <a:r>
              <a:rPr lang="en-US" altLang="en-US" sz="3200" dirty="0">
                <a:solidFill>
                  <a:srgbClr val="3B5B6F"/>
                </a:solidFill>
                <a:latin typeface="Arial" panose="020B0604020202020204" pitchFamily="34" charset="0"/>
                <a:cs typeface="Arial" panose="020B0604020202020204" pitchFamily="34" charset="0"/>
              </a:rPr>
              <a:t>Protein: 38 (ref: 15-45)</a:t>
            </a:r>
          </a:p>
          <a:p>
            <a:pPr lvl="1"/>
            <a:r>
              <a:rPr lang="en-US" altLang="en-US" sz="3200" dirty="0">
                <a:solidFill>
                  <a:srgbClr val="3B5B6F"/>
                </a:solidFill>
                <a:cs typeface="Arial" panose="020B0604020202020204" pitchFamily="34" charset="0"/>
              </a:rPr>
              <a:t>Basic myelin protein: </a:t>
            </a:r>
            <a:r>
              <a:rPr lang="en-US" altLang="en-US" sz="3200" b="1" dirty="0">
                <a:solidFill>
                  <a:srgbClr val="3B5B6F"/>
                </a:solidFill>
                <a:cs typeface="Arial" panose="020B0604020202020204" pitchFamily="34" charset="0"/>
              </a:rPr>
              <a:t>1.12</a:t>
            </a:r>
            <a:r>
              <a:rPr lang="en-US" altLang="en-US" sz="3200" dirty="0">
                <a:solidFill>
                  <a:srgbClr val="3B5B6F"/>
                </a:solidFill>
                <a:cs typeface="Arial" panose="020B0604020202020204" pitchFamily="34" charset="0"/>
              </a:rPr>
              <a:t> (ref: 0.00-1.10)</a:t>
            </a:r>
          </a:p>
          <a:p>
            <a:pPr lvl="1"/>
            <a:r>
              <a:rPr lang="en-US" altLang="en-US" sz="3200" dirty="0">
                <a:solidFill>
                  <a:srgbClr val="3B5B6F"/>
                </a:solidFill>
                <a:latin typeface="Arial" panose="020B0604020202020204" pitchFamily="34" charset="0"/>
                <a:cs typeface="Arial" panose="020B0604020202020204" pitchFamily="34" charset="0"/>
              </a:rPr>
              <a:t>IgG: No oligoclonal bands</a:t>
            </a:r>
          </a:p>
          <a:p>
            <a:r>
              <a:rPr lang="en-US" altLang="en-US" sz="3600" dirty="0">
                <a:solidFill>
                  <a:srgbClr val="3B5B6F"/>
                </a:solidFill>
                <a:cs typeface="Arial" panose="020B0604020202020204" pitchFamily="34" charset="0"/>
              </a:rPr>
              <a:t>Overall unremarkable lumbar puncture</a:t>
            </a:r>
          </a:p>
        </p:txBody>
      </p:sp>
      <p:sp>
        <p:nvSpPr>
          <p:cNvPr id="7" name="Slide Number Placeholder 5">
            <a:extLst>
              <a:ext uri="{FF2B5EF4-FFF2-40B4-BE49-F238E27FC236}">
                <a16:creationId xmlns:a16="http://schemas.microsoft.com/office/drawing/2014/main" id="{FD530B15-357E-3B43-9121-F09DB31072E8}"/>
              </a:ext>
            </a:extLst>
          </p:cNvPr>
          <p:cNvSpPr>
            <a:spLocks noGrp="1"/>
          </p:cNvSpPr>
          <p:nvPr>
            <p:ph type="sldNum" sz="quarter" idx="12"/>
          </p:nvPr>
        </p:nvSpPr>
        <p:spPr>
          <a:xfrm>
            <a:off x="6096000" y="6388441"/>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13</a:t>
            </a:fld>
            <a:endParaRPr kumimoji="0" lang="en-US" altLang="en-US" sz="1400" b="0" dirty="0">
              <a:solidFill>
                <a:schemeClr val="tx2"/>
              </a:solidFill>
              <a:latin typeface="Arial Black" panose="020B0A04020102020204" pitchFamily="34" charset="0"/>
            </a:endParaRPr>
          </a:p>
        </p:txBody>
      </p:sp>
      <p:sp>
        <p:nvSpPr>
          <p:cNvPr id="8" name="TextBox 7">
            <a:extLst>
              <a:ext uri="{FF2B5EF4-FFF2-40B4-BE49-F238E27FC236}">
                <a16:creationId xmlns:a16="http://schemas.microsoft.com/office/drawing/2014/main" id="{3E421797-D383-544A-824B-7149A69266CF}"/>
              </a:ext>
            </a:extLst>
          </p:cNvPr>
          <p:cNvSpPr txBox="1"/>
          <p:nvPr/>
        </p:nvSpPr>
        <p:spPr>
          <a:xfrm>
            <a:off x="7931063" y="2331380"/>
            <a:ext cx="3900668" cy="523220"/>
          </a:xfrm>
          <a:prstGeom prst="rect">
            <a:avLst/>
          </a:prstGeom>
          <a:solidFill>
            <a:schemeClr val="bg1"/>
          </a:solidFill>
          <a:ln>
            <a:solidFill>
              <a:srgbClr val="1F939A"/>
            </a:solidFill>
          </a:ln>
        </p:spPr>
        <p:txBody>
          <a:bodyPr wrap="square" rtlCol="0">
            <a:spAutoFit/>
          </a:bodyPr>
          <a:lstStyle/>
          <a:p>
            <a:r>
              <a:rPr lang="en-US" sz="2800" b="1" dirty="0"/>
              <a:t>Any other testing? </a:t>
            </a:r>
          </a:p>
        </p:txBody>
      </p:sp>
      <p:pic>
        <p:nvPicPr>
          <p:cNvPr id="6" name="Online Media 1" descr="Recorded Sound">
            <a:hlinkClick r:id="" action="ppaction://media"/>
            <a:extLst>
              <a:ext uri="{FF2B5EF4-FFF2-40B4-BE49-F238E27FC236}">
                <a16:creationId xmlns:a16="http://schemas.microsoft.com/office/drawing/2014/main" id="{99CDDBAE-5F40-C14F-8BCB-75FEFCD09E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89298" y="5475875"/>
            <a:ext cx="812800" cy="812800"/>
          </a:xfrm>
          <a:prstGeom prst="rect">
            <a:avLst/>
          </a:prstGeom>
        </p:spPr>
      </p:pic>
    </p:spTree>
    <p:extLst>
      <p:ext uri="{BB962C8B-B14F-4D97-AF65-F5344CB8AC3E}">
        <p14:creationId xmlns:p14="http://schemas.microsoft.com/office/powerpoint/2010/main" val="58865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264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F301E56-BF60-CA44-9249-83B86CE0355B}"/>
              </a:ext>
            </a:extLst>
          </p:cNvPr>
          <p:cNvSpPr txBox="1">
            <a:spLocks noChangeArrowheads="1"/>
          </p:cNvSpPr>
          <p:nvPr/>
        </p:nvSpPr>
        <p:spPr>
          <a:xfrm>
            <a:off x="838200" y="809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dirty="0">
                <a:solidFill>
                  <a:srgbClr val="3B5B6F"/>
                </a:solidFill>
              </a:rPr>
              <a:t>Chest X-Ray</a:t>
            </a:r>
          </a:p>
        </p:txBody>
      </p:sp>
      <p:pic>
        <p:nvPicPr>
          <p:cNvPr id="6" name="Picture 5">
            <a:extLst>
              <a:ext uri="{FF2B5EF4-FFF2-40B4-BE49-F238E27FC236}">
                <a16:creationId xmlns:a16="http://schemas.microsoft.com/office/drawing/2014/main" id="{E1451CCA-73DF-3549-A34B-1A6FF9F80CFF}"/>
              </a:ext>
            </a:extLst>
          </p:cNvPr>
          <p:cNvPicPr>
            <a:picLocks noChangeAspect="1"/>
          </p:cNvPicPr>
          <p:nvPr/>
        </p:nvPicPr>
        <p:blipFill>
          <a:blip r:embed="rId4"/>
          <a:stretch>
            <a:fillRect/>
          </a:stretch>
        </p:blipFill>
        <p:spPr>
          <a:xfrm>
            <a:off x="2838252" y="1097493"/>
            <a:ext cx="5241036" cy="5196835"/>
          </a:xfrm>
          <a:prstGeom prst="rect">
            <a:avLst/>
          </a:prstGeom>
        </p:spPr>
      </p:pic>
      <p:sp>
        <p:nvSpPr>
          <p:cNvPr id="7" name="TextBox 6">
            <a:extLst>
              <a:ext uri="{FF2B5EF4-FFF2-40B4-BE49-F238E27FC236}">
                <a16:creationId xmlns:a16="http://schemas.microsoft.com/office/drawing/2014/main" id="{683B06F3-093B-0A4B-97EC-74EF15B0B6C5}"/>
              </a:ext>
            </a:extLst>
          </p:cNvPr>
          <p:cNvSpPr txBox="1"/>
          <p:nvPr/>
        </p:nvSpPr>
        <p:spPr>
          <a:xfrm>
            <a:off x="8194109" y="1640296"/>
            <a:ext cx="3900668" cy="2554545"/>
          </a:xfrm>
          <a:prstGeom prst="rect">
            <a:avLst/>
          </a:prstGeom>
          <a:solidFill>
            <a:schemeClr val="bg1"/>
          </a:solidFill>
          <a:ln>
            <a:solidFill>
              <a:srgbClr val="1F939A"/>
            </a:solidFill>
          </a:ln>
        </p:spPr>
        <p:txBody>
          <a:bodyPr wrap="square" rtlCol="0">
            <a:spAutoFit/>
          </a:bodyPr>
          <a:lstStyle/>
          <a:p>
            <a:pPr lvl="0"/>
            <a:r>
              <a:rPr lang="en-US" altLang="en-US" sz="2000" b="1" dirty="0">
                <a:cs typeface="Arial" panose="020B0604020202020204" pitchFamily="34" charset="0"/>
              </a:rPr>
              <a:t>No evidence of hilar or mediastinal lymphadenopathy. Normal cardiac silhouette. No evidence pulmonary </a:t>
            </a:r>
            <a:r>
              <a:rPr lang="en-US" altLang="en-US" sz="2000" b="1" dirty="0" err="1">
                <a:cs typeface="Arial" panose="020B0604020202020204" pitchFamily="34" charset="0"/>
              </a:rPr>
              <a:t>consiolidation</a:t>
            </a:r>
            <a:r>
              <a:rPr lang="en-US" altLang="en-US" sz="2000" b="1" dirty="0">
                <a:cs typeface="Arial" panose="020B0604020202020204" pitchFamily="34" charset="0"/>
              </a:rPr>
              <a:t>, pneumothorax, or pleural effusion. </a:t>
            </a:r>
          </a:p>
          <a:p>
            <a:pPr lvl="0"/>
            <a:endParaRPr lang="en-US" altLang="en-US" sz="2000" b="1" dirty="0">
              <a:cs typeface="Arial" panose="020B0604020202020204" pitchFamily="34" charset="0"/>
            </a:endParaRPr>
          </a:p>
          <a:p>
            <a:pPr lvl="0"/>
            <a:r>
              <a:rPr lang="en-US" altLang="en-US" sz="2000" b="1" dirty="0">
                <a:cs typeface="Arial" panose="020B0604020202020204" pitchFamily="34" charset="0"/>
              </a:rPr>
              <a:t>What other testing would you like to get?</a:t>
            </a:r>
          </a:p>
        </p:txBody>
      </p:sp>
      <p:pic>
        <p:nvPicPr>
          <p:cNvPr id="5" name="Online Media 1" descr="Recorded Sound">
            <a:hlinkClick r:id="" action="ppaction://media"/>
            <a:extLst>
              <a:ext uri="{FF2B5EF4-FFF2-40B4-BE49-F238E27FC236}">
                <a16:creationId xmlns:a16="http://schemas.microsoft.com/office/drawing/2014/main" id="{D9C13840-DD4C-584B-B80C-B005BA2C08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63483" y="5481528"/>
            <a:ext cx="812800" cy="812800"/>
          </a:xfrm>
          <a:prstGeom prst="rect">
            <a:avLst/>
          </a:prstGeom>
        </p:spPr>
      </p:pic>
    </p:spTree>
    <p:extLst>
      <p:ext uri="{BB962C8B-B14F-4D97-AF65-F5344CB8AC3E}">
        <p14:creationId xmlns:p14="http://schemas.microsoft.com/office/powerpoint/2010/main" val="330015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1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EF17C62-833F-8C47-B278-259749487FB1}"/>
              </a:ext>
            </a:extLst>
          </p:cNvPr>
          <p:cNvSpPr txBox="1">
            <a:spLocks noChangeArrowheads="1"/>
          </p:cNvSpPr>
          <p:nvPr/>
        </p:nvSpPr>
        <p:spPr>
          <a:xfrm>
            <a:off x="838200" y="-1503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dirty="0">
                <a:solidFill>
                  <a:srgbClr val="3B5B6F"/>
                </a:solidFill>
              </a:rPr>
              <a:t>Gallium Scan</a:t>
            </a:r>
          </a:p>
        </p:txBody>
      </p:sp>
      <p:sp>
        <p:nvSpPr>
          <p:cNvPr id="9" name="Rectangle 3">
            <a:extLst>
              <a:ext uri="{FF2B5EF4-FFF2-40B4-BE49-F238E27FC236}">
                <a16:creationId xmlns:a16="http://schemas.microsoft.com/office/drawing/2014/main" id="{97C0218A-E7BD-6343-9198-F2ACBE51C7F6}"/>
              </a:ext>
            </a:extLst>
          </p:cNvPr>
          <p:cNvSpPr txBox="1">
            <a:spLocks noChangeArrowheads="1"/>
          </p:cNvSpPr>
          <p:nvPr/>
        </p:nvSpPr>
        <p:spPr>
          <a:xfrm>
            <a:off x="2884171" y="5022140"/>
            <a:ext cx="8020542" cy="1435331"/>
          </a:xfrm>
          <a:prstGeom prst="rect">
            <a:avLst/>
          </a:prstGeom>
          <a:solidFill>
            <a:schemeClr val="bg1">
              <a:lumMod val="9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400" b="1" dirty="0">
                <a:latin typeface="+mn-lt"/>
                <a:cs typeface="Arial" panose="020B0604020202020204" pitchFamily="34" charset="0"/>
              </a:rPr>
              <a:t>Moderately increased radiotracer uptake in parotid and submandibular glands. Intense radiotracer uptake in the right paratracheal and bilateral hilar lymph nodes. Given all this information, what is your differential diagnosis?</a:t>
            </a:r>
          </a:p>
        </p:txBody>
      </p:sp>
      <p:pic>
        <p:nvPicPr>
          <p:cNvPr id="11" name="Picture 10">
            <a:extLst>
              <a:ext uri="{FF2B5EF4-FFF2-40B4-BE49-F238E27FC236}">
                <a16:creationId xmlns:a16="http://schemas.microsoft.com/office/drawing/2014/main" id="{B3276416-7D11-6D4A-8F7F-E0C7891BEF74}"/>
              </a:ext>
            </a:extLst>
          </p:cNvPr>
          <p:cNvPicPr>
            <a:picLocks noChangeAspect="1"/>
          </p:cNvPicPr>
          <p:nvPr/>
        </p:nvPicPr>
        <p:blipFill>
          <a:blip r:embed="rId4"/>
          <a:stretch>
            <a:fillRect/>
          </a:stretch>
        </p:blipFill>
        <p:spPr>
          <a:xfrm>
            <a:off x="669952" y="817569"/>
            <a:ext cx="4840184" cy="4098895"/>
          </a:xfrm>
          <a:prstGeom prst="rect">
            <a:avLst/>
          </a:prstGeom>
        </p:spPr>
      </p:pic>
      <p:pic>
        <p:nvPicPr>
          <p:cNvPr id="13" name="Picture 12">
            <a:extLst>
              <a:ext uri="{FF2B5EF4-FFF2-40B4-BE49-F238E27FC236}">
                <a16:creationId xmlns:a16="http://schemas.microsoft.com/office/drawing/2014/main" id="{C15EA069-DF1B-064A-8CA2-4A6CC17CD93D}"/>
              </a:ext>
            </a:extLst>
          </p:cNvPr>
          <p:cNvPicPr>
            <a:picLocks noChangeAspect="1"/>
          </p:cNvPicPr>
          <p:nvPr/>
        </p:nvPicPr>
        <p:blipFill>
          <a:blip r:embed="rId5"/>
          <a:stretch>
            <a:fillRect/>
          </a:stretch>
        </p:blipFill>
        <p:spPr>
          <a:xfrm>
            <a:off x="6383260" y="817569"/>
            <a:ext cx="4970540" cy="4098895"/>
          </a:xfrm>
          <a:prstGeom prst="rect">
            <a:avLst/>
          </a:prstGeom>
        </p:spPr>
      </p:pic>
      <p:pic>
        <p:nvPicPr>
          <p:cNvPr id="6" name="Online Media 1" descr="Recorded Sound">
            <a:hlinkClick r:id="" action="ppaction://media"/>
            <a:extLst>
              <a:ext uri="{FF2B5EF4-FFF2-40B4-BE49-F238E27FC236}">
                <a16:creationId xmlns:a16="http://schemas.microsoft.com/office/drawing/2014/main" id="{A7FADAEE-8262-6D4D-B489-3A997DD177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0253" y="5477945"/>
            <a:ext cx="812800" cy="812800"/>
          </a:xfrm>
          <a:prstGeom prst="rect">
            <a:avLst/>
          </a:prstGeom>
        </p:spPr>
      </p:pic>
    </p:spTree>
    <p:extLst>
      <p:ext uri="{BB962C8B-B14F-4D97-AF65-F5344CB8AC3E}">
        <p14:creationId xmlns:p14="http://schemas.microsoft.com/office/powerpoint/2010/main" val="18538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1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3216422-AFC4-6ECC-190B-93A1AD4929F2}"/>
              </a:ext>
            </a:extLst>
          </p:cNvPr>
          <p:cNvSpPr>
            <a:spLocks noGrp="1" noChangeArrowheads="1"/>
          </p:cNvSpPr>
          <p:nvPr>
            <p:ph type="title"/>
          </p:nvPr>
        </p:nvSpPr>
        <p:spPr>
          <a:xfrm>
            <a:off x="838200" y="365125"/>
            <a:ext cx="10515600" cy="1325563"/>
          </a:xfrm>
        </p:spPr>
        <p:txBody>
          <a:bodyPr>
            <a:normAutofit/>
          </a:bodyPr>
          <a:lstStyle/>
          <a:p>
            <a:pPr algn="ctr"/>
            <a:r>
              <a:rPr lang="en-US" altLang="en-US" sz="4800" b="1" dirty="0">
                <a:solidFill>
                  <a:srgbClr val="3B5B6F"/>
                </a:solidFill>
              </a:rPr>
              <a:t>Final Diagnosis</a:t>
            </a:r>
          </a:p>
        </p:txBody>
      </p:sp>
      <p:sp>
        <p:nvSpPr>
          <p:cNvPr id="5" name="Rectangle 2">
            <a:extLst>
              <a:ext uri="{FF2B5EF4-FFF2-40B4-BE49-F238E27FC236}">
                <a16:creationId xmlns:a16="http://schemas.microsoft.com/office/drawing/2014/main" id="{ECE096B1-C4ED-1C20-A2DC-F88DD7FFE300}"/>
              </a:ext>
            </a:extLst>
          </p:cNvPr>
          <p:cNvSpPr txBox="1">
            <a:spLocks noChangeArrowheads="1"/>
          </p:cNvSpPr>
          <p:nvPr/>
        </p:nvSpPr>
        <p:spPr>
          <a:xfrm>
            <a:off x="529059" y="2575891"/>
            <a:ext cx="1113388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dirty="0">
                <a:solidFill>
                  <a:srgbClr val="3B5B6F"/>
                </a:solidFill>
              </a:rPr>
              <a:t>Sarcoid Optic Neuropathy</a:t>
            </a:r>
          </a:p>
        </p:txBody>
      </p:sp>
      <p:pic>
        <p:nvPicPr>
          <p:cNvPr id="6" name="Online Media 1" descr="Recorded Sound">
            <a:hlinkClick r:id="" action="ppaction://media"/>
            <a:extLst>
              <a:ext uri="{FF2B5EF4-FFF2-40B4-BE49-F238E27FC236}">
                <a16:creationId xmlns:a16="http://schemas.microsoft.com/office/drawing/2014/main" id="{53BBC0E9-6EC1-0543-8DE4-6DE863DCD38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47400" y="5441709"/>
            <a:ext cx="812800" cy="812800"/>
          </a:xfrm>
          <a:prstGeom prst="rect">
            <a:avLst/>
          </a:prstGeom>
        </p:spPr>
      </p:pic>
    </p:spTree>
    <p:extLst>
      <p:ext uri="{BB962C8B-B14F-4D97-AF65-F5344CB8AC3E}">
        <p14:creationId xmlns:p14="http://schemas.microsoft.com/office/powerpoint/2010/main" val="24964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304800"/>
            <a:ext cx="8534400" cy="1143000"/>
          </a:xfrm>
        </p:spPr>
        <p:txBody>
          <a:bodyPr>
            <a:normAutofit/>
          </a:bodyPr>
          <a:lstStyle/>
          <a:p>
            <a:pPr algn="ctr"/>
            <a:r>
              <a:rPr lang="en-US" altLang="en-US" sz="4800" b="1" dirty="0">
                <a:solidFill>
                  <a:srgbClr val="3B5B6F"/>
                </a:solidFill>
              </a:rPr>
              <a:t>Hospital Course</a:t>
            </a:r>
          </a:p>
        </p:txBody>
      </p:sp>
      <p:sp>
        <p:nvSpPr>
          <p:cNvPr id="7171" name="Rectangle 3"/>
          <p:cNvSpPr>
            <a:spLocks noGrp="1" noChangeArrowheads="1"/>
          </p:cNvSpPr>
          <p:nvPr>
            <p:ph idx="1"/>
          </p:nvPr>
        </p:nvSpPr>
        <p:spPr>
          <a:xfrm>
            <a:off x="1225265" y="1447800"/>
            <a:ext cx="10050826" cy="4402772"/>
          </a:xfrm>
        </p:spPr>
        <p:txBody>
          <a:bodyPr>
            <a:normAutofit fontScale="70000" lnSpcReduction="20000"/>
          </a:bodyPr>
          <a:lstStyle/>
          <a:p>
            <a:pPr>
              <a:lnSpc>
                <a:spcPct val="90000"/>
              </a:lnSpc>
            </a:pPr>
            <a:r>
              <a:rPr lang="en-US" altLang="en-US" sz="4000" dirty="0">
                <a:solidFill>
                  <a:srgbClr val="3B5B6F"/>
                </a:solidFill>
              </a:rPr>
              <a:t>Plan: </a:t>
            </a:r>
          </a:p>
          <a:p>
            <a:pPr lvl="1"/>
            <a:r>
              <a:rPr lang="en-US" altLang="en-US" sz="3600" dirty="0">
                <a:solidFill>
                  <a:srgbClr val="3B5B6F"/>
                </a:solidFill>
              </a:rPr>
              <a:t>Given results of the gallium scan, patient was referred to a pulmonologist with expertise in sarcoidosis with plans to proceed with ultrasonographic biopsy of the parotid glands. However, tissue was unable to be harvested from the parotid gland and plans were subsequently made to proceed with a mediastinal biopsy</a:t>
            </a:r>
          </a:p>
          <a:p>
            <a:pPr lvl="1"/>
            <a:r>
              <a:rPr lang="en-US" altLang="en-US" sz="3600" dirty="0">
                <a:solidFill>
                  <a:srgbClr val="3B5B6F"/>
                </a:solidFill>
              </a:rPr>
              <a:t>On close follow-up, patient was found to have worsening VF MD in her left eye (-25.63 to -29.48) with no change in visual acuity or worsening optic disc edema and was started on 120mg of prednisone for 3 days then decreased to 80mg with follow-up in one week</a:t>
            </a:r>
          </a:p>
          <a:p>
            <a:pPr lvl="1"/>
            <a:r>
              <a:rPr lang="en-US" altLang="en-US" sz="3600" dirty="0">
                <a:solidFill>
                  <a:srgbClr val="3B5B6F"/>
                </a:solidFill>
              </a:rPr>
              <a:t>At follow-up patient’s clinical status was stabilized and was kept on 80mg of prednisone until the mediastinal biopsy was successfully completed </a:t>
            </a:r>
          </a:p>
        </p:txBody>
      </p:sp>
      <p:sp>
        <p:nvSpPr>
          <p:cNvPr id="7173" name="Slide Number Placeholder 5"/>
          <p:cNvSpPr>
            <a:spLocks noGrp="1"/>
          </p:cNvSpPr>
          <p:nvPr>
            <p:ph type="sldNum" sz="quarter" idx="12"/>
          </p:nvPr>
        </p:nvSpPr>
        <p:spPr>
          <a:xfrm>
            <a:off x="6096000" y="6370637"/>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17</a:t>
            </a:fld>
            <a:endParaRPr kumimoji="0" lang="en-US" altLang="en-US" sz="1400" b="0" dirty="0">
              <a:solidFill>
                <a:schemeClr val="tx2"/>
              </a:solidFill>
              <a:latin typeface="Arial Black" panose="020B0A04020102020204" pitchFamily="34" charset="0"/>
            </a:endParaRPr>
          </a:p>
        </p:txBody>
      </p:sp>
      <p:pic>
        <p:nvPicPr>
          <p:cNvPr id="2" name="Online Media 1" descr="Recorded Sound">
            <a:hlinkClick r:id="" action="ppaction://media"/>
            <a:extLst>
              <a:ext uri="{FF2B5EF4-FFF2-40B4-BE49-F238E27FC236}">
                <a16:creationId xmlns:a16="http://schemas.microsoft.com/office/drawing/2014/main" id="{593EF4AD-90C5-F34A-ADD2-1A1CB29DC3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69691" y="5557837"/>
            <a:ext cx="812800" cy="812800"/>
          </a:xfrm>
          <a:prstGeom prst="rect">
            <a:avLst/>
          </a:prstGeom>
        </p:spPr>
      </p:pic>
    </p:spTree>
    <p:extLst>
      <p:ext uri="{BB962C8B-B14F-4D97-AF65-F5344CB8AC3E}">
        <p14:creationId xmlns:p14="http://schemas.microsoft.com/office/powerpoint/2010/main" val="612261835"/>
      </p:ext>
    </p:extLst>
  </p:cSld>
  <p:clrMapOvr>
    <a:masterClrMapping/>
  </p:clrMapOvr>
  <mc:AlternateContent xmlns:mc="http://schemas.openxmlformats.org/markup-compatibility/2006" xmlns:p14="http://schemas.microsoft.com/office/powerpoint/2010/main">
    <mc:Choice Requires="p14">
      <p:transition spd="slow" p14:dur="2000" advTm="17239"/>
    </mc:Choice>
    <mc:Fallback xmlns="">
      <p:transition spd="slow" advTm="172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2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917CD98-FE91-2742-BE07-0F98C640E707}"/>
              </a:ext>
            </a:extLst>
          </p:cNvPr>
          <p:cNvSpPr>
            <a:spLocks noGrp="1" noChangeArrowheads="1"/>
          </p:cNvSpPr>
          <p:nvPr>
            <p:ph type="title"/>
          </p:nvPr>
        </p:nvSpPr>
        <p:spPr/>
        <p:txBody>
          <a:bodyPr>
            <a:normAutofit/>
          </a:bodyPr>
          <a:lstStyle/>
          <a:p>
            <a:pPr algn="ctr"/>
            <a:r>
              <a:rPr lang="en-US" altLang="en-US" sz="4800" b="1" dirty="0">
                <a:solidFill>
                  <a:srgbClr val="3B5B6F"/>
                </a:solidFill>
              </a:rPr>
              <a:t>Hospital Course</a:t>
            </a:r>
          </a:p>
        </p:txBody>
      </p:sp>
      <p:sp>
        <p:nvSpPr>
          <p:cNvPr id="5" name="Rectangle 3">
            <a:extLst>
              <a:ext uri="{FF2B5EF4-FFF2-40B4-BE49-F238E27FC236}">
                <a16:creationId xmlns:a16="http://schemas.microsoft.com/office/drawing/2014/main" id="{61961740-FC6C-8744-A6A9-758EC105C2CC}"/>
              </a:ext>
            </a:extLst>
          </p:cNvPr>
          <p:cNvSpPr>
            <a:spLocks noGrp="1" noChangeArrowheads="1"/>
          </p:cNvSpPr>
          <p:nvPr>
            <p:ph idx="1"/>
          </p:nvPr>
        </p:nvSpPr>
        <p:spPr>
          <a:xfrm>
            <a:off x="947472" y="1355301"/>
            <a:ext cx="10050826" cy="4546735"/>
          </a:xfrm>
        </p:spPr>
        <p:txBody>
          <a:bodyPr>
            <a:normAutofit fontScale="70000" lnSpcReduction="20000"/>
          </a:bodyPr>
          <a:lstStyle/>
          <a:p>
            <a:pPr>
              <a:lnSpc>
                <a:spcPct val="90000"/>
              </a:lnSpc>
            </a:pPr>
            <a:r>
              <a:rPr lang="en-US" altLang="en-US" sz="4000" dirty="0">
                <a:solidFill>
                  <a:srgbClr val="3B5B6F"/>
                </a:solidFill>
              </a:rPr>
              <a:t>Plan: </a:t>
            </a:r>
          </a:p>
          <a:p>
            <a:pPr lvl="1"/>
            <a:r>
              <a:rPr lang="en-US" altLang="en-US" sz="3600" dirty="0">
                <a:solidFill>
                  <a:srgbClr val="3B5B6F"/>
                </a:solidFill>
              </a:rPr>
              <a:t>While awaiting the results of the mediastinal lymph node biopsy, the patient presented with worsening vision in the left eye (now CF). The patient was urgently sent to the ED for treatment</a:t>
            </a:r>
          </a:p>
          <a:p>
            <a:pPr lvl="1"/>
            <a:r>
              <a:rPr lang="en-US" altLang="en-US" sz="3600" dirty="0">
                <a:solidFill>
                  <a:srgbClr val="3B5B6F"/>
                </a:solidFill>
              </a:rPr>
              <a:t>In emergent cases like this it is typical to use either cyclophosphamide or infliximab for a rapid response. IV cyclophosphamide was ultimately used to treat the underlying optic neuropathy due to insurance coverage</a:t>
            </a:r>
          </a:p>
          <a:p>
            <a:pPr lvl="1"/>
            <a:r>
              <a:rPr lang="en-US" altLang="en-US" sz="3600" dirty="0">
                <a:solidFill>
                  <a:srgbClr val="3B5B6F"/>
                </a:solidFill>
              </a:rPr>
              <a:t>Upon follow-up, she was deemed clinically stable, and referred to rheumatology</a:t>
            </a:r>
          </a:p>
          <a:p>
            <a:pPr lvl="1"/>
            <a:r>
              <a:rPr lang="en-US" altLang="en-US" sz="3600" dirty="0">
                <a:solidFill>
                  <a:srgbClr val="3B5B6F"/>
                </a:solidFill>
              </a:rPr>
              <a:t>She was placed on a prednisone taper and was started on oral cyclophosphamide with stability of her clinical exam for the next 5 months </a:t>
            </a:r>
          </a:p>
          <a:p>
            <a:pPr lvl="1"/>
            <a:r>
              <a:rPr lang="en-US" altLang="en-US" sz="3600" dirty="0">
                <a:solidFill>
                  <a:srgbClr val="3B5B6F"/>
                </a:solidFill>
              </a:rPr>
              <a:t>She was ultimately transitioned to oral mycophenolate while being maintained on low dose prednisone</a:t>
            </a:r>
          </a:p>
        </p:txBody>
      </p:sp>
      <p:sp>
        <p:nvSpPr>
          <p:cNvPr id="6" name="Slide Number Placeholder 5">
            <a:extLst>
              <a:ext uri="{FF2B5EF4-FFF2-40B4-BE49-F238E27FC236}">
                <a16:creationId xmlns:a16="http://schemas.microsoft.com/office/drawing/2014/main" id="{0884207F-AAEA-0144-9395-A06F5D308BEB}"/>
              </a:ext>
            </a:extLst>
          </p:cNvPr>
          <p:cNvSpPr>
            <a:spLocks noGrp="1"/>
          </p:cNvSpPr>
          <p:nvPr>
            <p:ph type="sldNum" sz="quarter" idx="12"/>
          </p:nvPr>
        </p:nvSpPr>
        <p:spPr>
          <a:xfrm>
            <a:off x="5620011" y="6310311"/>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18</a:t>
            </a:fld>
            <a:endParaRPr kumimoji="0" lang="en-US" altLang="en-US" sz="1400" b="0" dirty="0">
              <a:solidFill>
                <a:schemeClr val="tx2"/>
              </a:solidFill>
              <a:latin typeface="Arial Black" panose="020B0A04020102020204" pitchFamily="34" charset="0"/>
            </a:endParaRPr>
          </a:p>
        </p:txBody>
      </p:sp>
      <p:pic>
        <p:nvPicPr>
          <p:cNvPr id="9" name="Online Media 1" descr="Recorded Sound">
            <a:hlinkClick r:id="" action="ppaction://media"/>
            <a:extLst>
              <a:ext uri="{FF2B5EF4-FFF2-40B4-BE49-F238E27FC236}">
                <a16:creationId xmlns:a16="http://schemas.microsoft.com/office/drawing/2014/main" id="{C52C939B-9555-E54B-81F0-62DF244CFA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98298" y="5502699"/>
            <a:ext cx="812800" cy="812800"/>
          </a:xfrm>
          <a:prstGeom prst="rect">
            <a:avLst/>
          </a:prstGeom>
        </p:spPr>
      </p:pic>
    </p:spTree>
    <p:extLst>
      <p:ext uri="{BB962C8B-B14F-4D97-AF65-F5344CB8AC3E}">
        <p14:creationId xmlns:p14="http://schemas.microsoft.com/office/powerpoint/2010/main" val="2051352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97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BF34ED7-1271-194F-A1E5-E3C5C5A2E17A}"/>
              </a:ext>
            </a:extLst>
          </p:cNvPr>
          <p:cNvSpPr>
            <a:spLocks noGrp="1" noChangeArrowheads="1"/>
          </p:cNvSpPr>
          <p:nvPr>
            <p:ph type="title"/>
          </p:nvPr>
        </p:nvSpPr>
        <p:spPr/>
        <p:txBody>
          <a:bodyPr>
            <a:normAutofit/>
          </a:bodyPr>
          <a:lstStyle/>
          <a:p>
            <a:pPr algn="ctr"/>
            <a:r>
              <a:rPr lang="en-US" altLang="en-US" sz="4800" b="1" dirty="0">
                <a:solidFill>
                  <a:srgbClr val="3B5B6F"/>
                </a:solidFill>
              </a:rPr>
              <a:t>Biopsy Results</a:t>
            </a:r>
          </a:p>
        </p:txBody>
      </p:sp>
      <p:pic>
        <p:nvPicPr>
          <p:cNvPr id="6" name="Picture 5">
            <a:extLst>
              <a:ext uri="{FF2B5EF4-FFF2-40B4-BE49-F238E27FC236}">
                <a16:creationId xmlns:a16="http://schemas.microsoft.com/office/drawing/2014/main" id="{BAB93C40-A280-1B4B-8E78-AA3AE5960D47}"/>
              </a:ext>
            </a:extLst>
          </p:cNvPr>
          <p:cNvPicPr>
            <a:picLocks noChangeAspect="1"/>
          </p:cNvPicPr>
          <p:nvPr/>
        </p:nvPicPr>
        <p:blipFill>
          <a:blip r:embed="rId4"/>
          <a:stretch>
            <a:fillRect/>
          </a:stretch>
        </p:blipFill>
        <p:spPr>
          <a:xfrm>
            <a:off x="537574" y="1690688"/>
            <a:ext cx="7717379" cy="1738312"/>
          </a:xfrm>
          <a:prstGeom prst="rect">
            <a:avLst/>
          </a:prstGeom>
        </p:spPr>
      </p:pic>
      <p:pic>
        <p:nvPicPr>
          <p:cNvPr id="8" name="Picture 7">
            <a:extLst>
              <a:ext uri="{FF2B5EF4-FFF2-40B4-BE49-F238E27FC236}">
                <a16:creationId xmlns:a16="http://schemas.microsoft.com/office/drawing/2014/main" id="{E1FBF66F-B331-2B4B-A831-61A32C1DB98A}"/>
              </a:ext>
            </a:extLst>
          </p:cNvPr>
          <p:cNvPicPr>
            <a:picLocks noChangeAspect="1"/>
          </p:cNvPicPr>
          <p:nvPr/>
        </p:nvPicPr>
        <p:blipFill>
          <a:blip r:embed="rId5"/>
          <a:stretch>
            <a:fillRect/>
          </a:stretch>
        </p:blipFill>
        <p:spPr>
          <a:xfrm>
            <a:off x="520873" y="3601234"/>
            <a:ext cx="7717378" cy="1566078"/>
          </a:xfrm>
          <a:prstGeom prst="rect">
            <a:avLst/>
          </a:prstGeom>
        </p:spPr>
      </p:pic>
      <p:sp>
        <p:nvSpPr>
          <p:cNvPr id="9" name="TextBox 8">
            <a:extLst>
              <a:ext uri="{FF2B5EF4-FFF2-40B4-BE49-F238E27FC236}">
                <a16:creationId xmlns:a16="http://schemas.microsoft.com/office/drawing/2014/main" id="{39E6E51F-3BB2-DC48-ABD6-D028A64EE758}"/>
              </a:ext>
            </a:extLst>
          </p:cNvPr>
          <p:cNvSpPr txBox="1"/>
          <p:nvPr/>
        </p:nvSpPr>
        <p:spPr>
          <a:xfrm>
            <a:off x="8442542" y="1690688"/>
            <a:ext cx="3749458" cy="3477875"/>
          </a:xfrm>
          <a:prstGeom prst="rect">
            <a:avLst/>
          </a:prstGeom>
          <a:solidFill>
            <a:schemeClr val="bg1"/>
          </a:solidFill>
          <a:ln>
            <a:solidFill>
              <a:srgbClr val="1F939A"/>
            </a:solidFill>
          </a:ln>
        </p:spPr>
        <p:txBody>
          <a:bodyPr wrap="square" rtlCol="0">
            <a:spAutoFit/>
          </a:bodyPr>
          <a:lstStyle/>
          <a:p>
            <a:pPr lvl="0"/>
            <a:r>
              <a:rPr lang="en-US" altLang="en-US" sz="2000" b="1" dirty="0">
                <a:cs typeface="Arial" panose="020B0604020202020204" pitchFamily="34" charset="0"/>
              </a:rPr>
              <a:t>Biopsy of the mediastinal lymph node with confirmation of granulomatous reaction with sclerosis, consistent with sarcoidosis. </a:t>
            </a:r>
          </a:p>
          <a:p>
            <a:pPr lvl="0"/>
            <a:endParaRPr lang="en-US" altLang="en-US" sz="2000" b="1" dirty="0">
              <a:cs typeface="Arial" panose="020B0604020202020204" pitchFamily="34" charset="0"/>
            </a:endParaRPr>
          </a:p>
          <a:p>
            <a:pPr lvl="0"/>
            <a:r>
              <a:rPr lang="en-US" altLang="en-US" sz="2000" b="1" dirty="0">
                <a:cs typeface="Arial" panose="020B0604020202020204" pitchFamily="34" charset="0"/>
              </a:rPr>
              <a:t>There was concern for possible TB due to one stain of acid-fast bacteria, however, this was subsequently ruled out due to lack of clinical correlation.</a:t>
            </a:r>
          </a:p>
        </p:txBody>
      </p:sp>
      <p:sp>
        <p:nvSpPr>
          <p:cNvPr id="10" name="Slide Number Placeholder 5">
            <a:extLst>
              <a:ext uri="{FF2B5EF4-FFF2-40B4-BE49-F238E27FC236}">
                <a16:creationId xmlns:a16="http://schemas.microsoft.com/office/drawing/2014/main" id="{D9559536-0ADE-2543-9163-3CBF0C19DB0B}"/>
              </a:ext>
            </a:extLst>
          </p:cNvPr>
          <p:cNvSpPr>
            <a:spLocks noGrp="1"/>
          </p:cNvSpPr>
          <p:nvPr>
            <p:ph type="sldNum" sz="quarter" idx="12"/>
          </p:nvPr>
        </p:nvSpPr>
        <p:spPr>
          <a:xfrm>
            <a:off x="5607485" y="63103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19</a:t>
            </a:fld>
            <a:endParaRPr kumimoji="0" lang="en-US" altLang="en-US" sz="1400" b="0" dirty="0">
              <a:solidFill>
                <a:schemeClr val="tx2"/>
              </a:solidFill>
              <a:latin typeface="Arial Black" panose="020B0A04020102020204" pitchFamily="34" charset="0"/>
            </a:endParaRPr>
          </a:p>
        </p:txBody>
      </p:sp>
      <p:pic>
        <p:nvPicPr>
          <p:cNvPr id="7" name="Online Media 1" descr="Recorded Sound">
            <a:hlinkClick r:id="" action="ppaction://media"/>
            <a:extLst>
              <a:ext uri="{FF2B5EF4-FFF2-40B4-BE49-F238E27FC236}">
                <a16:creationId xmlns:a16="http://schemas.microsoft.com/office/drawing/2014/main" id="{26221684-8ED8-7841-A3E1-845F9BCAE63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17185" y="5497512"/>
            <a:ext cx="812800" cy="812800"/>
          </a:xfrm>
          <a:prstGeom prst="rect">
            <a:avLst/>
          </a:prstGeom>
        </p:spPr>
      </p:pic>
    </p:spTree>
    <p:extLst>
      <p:ext uri="{BB962C8B-B14F-4D97-AF65-F5344CB8AC3E}">
        <p14:creationId xmlns:p14="http://schemas.microsoft.com/office/powerpoint/2010/main" val="410312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12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597E383-83DE-694B-8CCC-713753A04F58}"/>
              </a:ext>
            </a:extLst>
          </p:cNvPr>
          <p:cNvSpPr txBox="1">
            <a:spLocks noChangeArrowheads="1"/>
          </p:cNvSpPr>
          <p:nvPr/>
        </p:nvSpPr>
        <p:spPr>
          <a:xfrm>
            <a:off x="838200" y="17932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altLang="en-US" sz="4800" dirty="0">
                <a:solidFill>
                  <a:srgbClr val="3B5B6F"/>
                </a:solidFill>
              </a:rPr>
              <a:t>Post-Treatment Clinical Testing</a:t>
            </a:r>
          </a:p>
        </p:txBody>
      </p:sp>
      <p:pic>
        <p:nvPicPr>
          <p:cNvPr id="5" name="Picture 4">
            <a:extLst>
              <a:ext uri="{FF2B5EF4-FFF2-40B4-BE49-F238E27FC236}">
                <a16:creationId xmlns:a16="http://schemas.microsoft.com/office/drawing/2014/main" id="{BE824FAC-CD56-3143-8730-C9C1FCF23ED2}"/>
              </a:ext>
            </a:extLst>
          </p:cNvPr>
          <p:cNvPicPr>
            <a:picLocks noChangeAspect="1"/>
          </p:cNvPicPr>
          <p:nvPr/>
        </p:nvPicPr>
        <p:blipFill>
          <a:blip r:embed="rId4"/>
          <a:stretch>
            <a:fillRect/>
          </a:stretch>
        </p:blipFill>
        <p:spPr>
          <a:xfrm>
            <a:off x="3254833" y="1139870"/>
            <a:ext cx="4329523" cy="4911577"/>
          </a:xfrm>
          <a:prstGeom prst="rect">
            <a:avLst/>
          </a:prstGeom>
        </p:spPr>
      </p:pic>
      <p:sp>
        <p:nvSpPr>
          <p:cNvPr id="6" name="TextBox 5">
            <a:extLst>
              <a:ext uri="{FF2B5EF4-FFF2-40B4-BE49-F238E27FC236}">
                <a16:creationId xmlns:a16="http://schemas.microsoft.com/office/drawing/2014/main" id="{79DC8127-3F68-A64F-9D72-F1211F82E40A}"/>
              </a:ext>
            </a:extLst>
          </p:cNvPr>
          <p:cNvSpPr txBox="1"/>
          <p:nvPr/>
        </p:nvSpPr>
        <p:spPr>
          <a:xfrm>
            <a:off x="7891397" y="2467302"/>
            <a:ext cx="3749458" cy="1631216"/>
          </a:xfrm>
          <a:prstGeom prst="rect">
            <a:avLst/>
          </a:prstGeom>
          <a:solidFill>
            <a:schemeClr val="bg1"/>
          </a:solidFill>
          <a:ln>
            <a:solidFill>
              <a:srgbClr val="1F939A"/>
            </a:solidFill>
          </a:ln>
        </p:spPr>
        <p:txBody>
          <a:bodyPr wrap="square" rtlCol="0">
            <a:spAutoFit/>
          </a:bodyPr>
          <a:lstStyle/>
          <a:p>
            <a:pPr lvl="0"/>
            <a:r>
              <a:rPr lang="en-US" altLang="en-US" sz="2000" b="1" dirty="0">
                <a:cs typeface="Arial" panose="020B0604020202020204" pitchFamily="34" charset="0"/>
              </a:rPr>
              <a:t>Regression of optic disc elevation is appreciated, now with superior and inferior RNFL atrophy. Atrophy has stabilized over the last several OCT-n exams</a:t>
            </a:r>
          </a:p>
        </p:txBody>
      </p:sp>
      <p:sp>
        <p:nvSpPr>
          <p:cNvPr id="7" name="Slide Number Placeholder 5">
            <a:extLst>
              <a:ext uri="{FF2B5EF4-FFF2-40B4-BE49-F238E27FC236}">
                <a16:creationId xmlns:a16="http://schemas.microsoft.com/office/drawing/2014/main" id="{66DB164D-473D-B747-B950-1338B3A3E076}"/>
              </a:ext>
            </a:extLst>
          </p:cNvPr>
          <p:cNvSpPr>
            <a:spLocks noGrp="1"/>
          </p:cNvSpPr>
          <p:nvPr>
            <p:ph type="sldNum" sz="quarter" idx="12"/>
          </p:nvPr>
        </p:nvSpPr>
        <p:spPr>
          <a:xfrm>
            <a:off x="5507276" y="6313553"/>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20</a:t>
            </a:fld>
            <a:endParaRPr kumimoji="0" lang="en-US" altLang="en-US" sz="1400" b="0" dirty="0">
              <a:solidFill>
                <a:schemeClr val="tx2"/>
              </a:solidFill>
              <a:latin typeface="Arial Black" panose="020B0A04020102020204" pitchFamily="34" charset="0"/>
            </a:endParaRPr>
          </a:p>
        </p:txBody>
      </p:sp>
      <p:pic>
        <p:nvPicPr>
          <p:cNvPr id="8" name="Online Media 1" descr="Recorded Sound">
            <a:hlinkClick r:id="" action="ppaction://media"/>
            <a:extLst>
              <a:ext uri="{FF2B5EF4-FFF2-40B4-BE49-F238E27FC236}">
                <a16:creationId xmlns:a16="http://schemas.microsoft.com/office/drawing/2014/main" id="{C2BBA54F-3994-FF46-A8DD-BE613751C1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47400" y="5500753"/>
            <a:ext cx="812800" cy="812800"/>
          </a:xfrm>
          <a:prstGeom prst="rect">
            <a:avLst/>
          </a:prstGeom>
        </p:spPr>
      </p:pic>
    </p:spTree>
    <p:extLst>
      <p:ext uri="{BB962C8B-B14F-4D97-AF65-F5344CB8AC3E}">
        <p14:creationId xmlns:p14="http://schemas.microsoft.com/office/powerpoint/2010/main" val="70259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6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1EA189F-F1D4-7F41-9111-DD936A0DBC5D}"/>
              </a:ext>
            </a:extLst>
          </p:cNvPr>
          <p:cNvSpPr>
            <a:spLocks noGrp="1" noChangeArrowheads="1"/>
          </p:cNvSpPr>
          <p:nvPr>
            <p:ph type="title"/>
          </p:nvPr>
        </p:nvSpPr>
        <p:spPr/>
        <p:txBody>
          <a:bodyPr>
            <a:normAutofit/>
          </a:bodyPr>
          <a:lstStyle/>
          <a:p>
            <a:pPr algn="ctr"/>
            <a:r>
              <a:rPr lang="en-US" altLang="en-US" sz="4800" b="1" dirty="0">
                <a:solidFill>
                  <a:srgbClr val="3B5B6F"/>
                </a:solidFill>
              </a:rPr>
              <a:t>Post-Treatment Clinical Testing</a:t>
            </a:r>
          </a:p>
        </p:txBody>
      </p:sp>
      <p:pic>
        <p:nvPicPr>
          <p:cNvPr id="6" name="Picture 5">
            <a:extLst>
              <a:ext uri="{FF2B5EF4-FFF2-40B4-BE49-F238E27FC236}">
                <a16:creationId xmlns:a16="http://schemas.microsoft.com/office/drawing/2014/main" id="{D94811DC-E4A0-B24D-9658-389EAF4938EB}"/>
              </a:ext>
            </a:extLst>
          </p:cNvPr>
          <p:cNvPicPr>
            <a:picLocks noChangeAspect="1"/>
          </p:cNvPicPr>
          <p:nvPr/>
        </p:nvPicPr>
        <p:blipFill>
          <a:blip r:embed="rId4"/>
          <a:stretch>
            <a:fillRect/>
          </a:stretch>
        </p:blipFill>
        <p:spPr>
          <a:xfrm>
            <a:off x="2973781" y="1285192"/>
            <a:ext cx="3749170" cy="4659683"/>
          </a:xfrm>
          <a:prstGeom prst="rect">
            <a:avLst/>
          </a:prstGeom>
        </p:spPr>
      </p:pic>
      <p:pic>
        <p:nvPicPr>
          <p:cNvPr id="8" name="Picture 7">
            <a:extLst>
              <a:ext uri="{FF2B5EF4-FFF2-40B4-BE49-F238E27FC236}">
                <a16:creationId xmlns:a16="http://schemas.microsoft.com/office/drawing/2014/main" id="{5E3ED2AE-AB6C-054D-BB45-75AF9901668E}"/>
              </a:ext>
            </a:extLst>
          </p:cNvPr>
          <p:cNvPicPr>
            <a:picLocks noChangeAspect="1"/>
          </p:cNvPicPr>
          <p:nvPr/>
        </p:nvPicPr>
        <p:blipFill>
          <a:blip r:embed="rId5"/>
          <a:stretch>
            <a:fillRect/>
          </a:stretch>
        </p:blipFill>
        <p:spPr>
          <a:xfrm>
            <a:off x="6933317" y="1302706"/>
            <a:ext cx="3850429" cy="4642169"/>
          </a:xfrm>
          <a:prstGeom prst="rect">
            <a:avLst/>
          </a:prstGeom>
        </p:spPr>
      </p:pic>
      <p:sp>
        <p:nvSpPr>
          <p:cNvPr id="11" name="TextBox 10">
            <a:extLst>
              <a:ext uri="{FF2B5EF4-FFF2-40B4-BE49-F238E27FC236}">
                <a16:creationId xmlns:a16="http://schemas.microsoft.com/office/drawing/2014/main" id="{3D470158-2015-1B4A-BFA9-8B5E541994E0}"/>
              </a:ext>
            </a:extLst>
          </p:cNvPr>
          <p:cNvSpPr txBox="1"/>
          <p:nvPr/>
        </p:nvSpPr>
        <p:spPr>
          <a:xfrm>
            <a:off x="151685" y="2613392"/>
            <a:ext cx="2611730" cy="1631216"/>
          </a:xfrm>
          <a:prstGeom prst="rect">
            <a:avLst/>
          </a:prstGeom>
          <a:solidFill>
            <a:schemeClr val="bg1"/>
          </a:solidFill>
          <a:ln>
            <a:solidFill>
              <a:srgbClr val="1F939A"/>
            </a:solidFill>
          </a:ln>
        </p:spPr>
        <p:txBody>
          <a:bodyPr wrap="square" rtlCol="0">
            <a:spAutoFit/>
          </a:bodyPr>
          <a:lstStyle/>
          <a:p>
            <a:pPr lvl="0"/>
            <a:r>
              <a:rPr lang="en-US" altLang="en-US" sz="2000" b="1" dirty="0">
                <a:cs typeface="Arial" panose="020B0604020202020204" pitchFamily="34" charset="0"/>
              </a:rPr>
              <a:t>Improved visual field results following treatment with no progression since treatment.</a:t>
            </a:r>
          </a:p>
        </p:txBody>
      </p:sp>
      <p:sp>
        <p:nvSpPr>
          <p:cNvPr id="12" name="Slide Number Placeholder 5">
            <a:extLst>
              <a:ext uri="{FF2B5EF4-FFF2-40B4-BE49-F238E27FC236}">
                <a16:creationId xmlns:a16="http://schemas.microsoft.com/office/drawing/2014/main" id="{49392800-22B5-7F40-9DF5-5BC38F1F5F35}"/>
              </a:ext>
            </a:extLst>
          </p:cNvPr>
          <p:cNvSpPr>
            <a:spLocks noGrp="1"/>
          </p:cNvSpPr>
          <p:nvPr>
            <p:ph type="sldNum" sz="quarter" idx="12"/>
          </p:nvPr>
        </p:nvSpPr>
        <p:spPr>
          <a:xfrm>
            <a:off x="5858006" y="63103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21</a:t>
            </a:fld>
            <a:endParaRPr kumimoji="0" lang="en-US" altLang="en-US" sz="1400" b="0" dirty="0">
              <a:solidFill>
                <a:schemeClr val="tx2"/>
              </a:solidFill>
              <a:latin typeface="Arial Black" panose="020B0A04020102020204" pitchFamily="34" charset="0"/>
            </a:endParaRPr>
          </a:p>
        </p:txBody>
      </p:sp>
      <p:sp>
        <p:nvSpPr>
          <p:cNvPr id="13" name="Rectangle 12">
            <a:extLst>
              <a:ext uri="{FF2B5EF4-FFF2-40B4-BE49-F238E27FC236}">
                <a16:creationId xmlns:a16="http://schemas.microsoft.com/office/drawing/2014/main" id="{C376B1C5-ADFD-224D-A6D7-D33030C4BCDD}"/>
              </a:ext>
            </a:extLst>
          </p:cNvPr>
          <p:cNvSpPr/>
          <p:nvPr/>
        </p:nvSpPr>
        <p:spPr>
          <a:xfrm>
            <a:off x="3066327" y="1425643"/>
            <a:ext cx="908050" cy="15605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F5ABC0-BDA4-F14F-95E0-2FD65675402C}"/>
              </a:ext>
            </a:extLst>
          </p:cNvPr>
          <p:cNvSpPr/>
          <p:nvPr/>
        </p:nvSpPr>
        <p:spPr>
          <a:xfrm>
            <a:off x="5613400" y="1418740"/>
            <a:ext cx="965200" cy="15605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680A9D5-9B6B-9242-8D5E-120114E44789}"/>
              </a:ext>
            </a:extLst>
          </p:cNvPr>
          <p:cNvSpPr/>
          <p:nvPr/>
        </p:nvSpPr>
        <p:spPr>
          <a:xfrm>
            <a:off x="7016750" y="1425643"/>
            <a:ext cx="965200" cy="15605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0071776-ADD1-D94C-9E4E-A2E0450D2034}"/>
              </a:ext>
            </a:extLst>
          </p:cNvPr>
          <p:cNvSpPr/>
          <p:nvPr/>
        </p:nvSpPr>
        <p:spPr>
          <a:xfrm>
            <a:off x="9620973" y="1405315"/>
            <a:ext cx="965200" cy="15605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Online Media 1" descr="Recorded Sound">
            <a:hlinkClick r:id="" action="ppaction://media"/>
            <a:extLst>
              <a:ext uri="{FF2B5EF4-FFF2-40B4-BE49-F238E27FC236}">
                <a16:creationId xmlns:a16="http://schemas.microsoft.com/office/drawing/2014/main" id="{5BB786CE-61E5-5D4B-B34D-11637B74324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47400" y="5538475"/>
            <a:ext cx="812800" cy="812800"/>
          </a:xfrm>
          <a:prstGeom prst="rect">
            <a:avLst/>
          </a:prstGeom>
        </p:spPr>
      </p:pic>
    </p:spTree>
    <p:extLst>
      <p:ext uri="{BB962C8B-B14F-4D97-AF65-F5344CB8AC3E}">
        <p14:creationId xmlns:p14="http://schemas.microsoft.com/office/powerpoint/2010/main" val="13130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73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17"/>
                </p:tgtEl>
              </p:cMediaNode>
            </p:audio>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7103"/>
            <a:ext cx="10515600" cy="1325563"/>
          </a:xfrm>
        </p:spPr>
        <p:txBody>
          <a:bodyPr/>
          <a:lstStyle/>
          <a:p>
            <a:pPr algn="ctr"/>
            <a:r>
              <a:rPr lang="en-US" dirty="0" err="1">
                <a:solidFill>
                  <a:srgbClr val="3B5B6F"/>
                </a:solidFill>
              </a:rPr>
              <a:t>Neurosarcoidosis</a:t>
            </a:r>
            <a:r>
              <a:rPr lang="en-US" dirty="0">
                <a:solidFill>
                  <a:srgbClr val="3B5B6F"/>
                </a:solidFill>
              </a:rPr>
              <a:t> &amp; Sarcoid Optic Neuropathy</a:t>
            </a:r>
            <a:endParaRPr lang="en-US" b="1" dirty="0">
              <a:solidFill>
                <a:srgbClr val="3B5B6F"/>
              </a:solidFill>
            </a:endParaRPr>
          </a:p>
        </p:txBody>
      </p:sp>
      <p:sp>
        <p:nvSpPr>
          <p:cNvPr id="5" name="Rectangle 3">
            <a:extLst>
              <a:ext uri="{FF2B5EF4-FFF2-40B4-BE49-F238E27FC236}">
                <a16:creationId xmlns:a16="http://schemas.microsoft.com/office/drawing/2014/main" id="{7E03B1CE-CFDC-E346-8AE3-2934B60B90BD}"/>
              </a:ext>
            </a:extLst>
          </p:cNvPr>
          <p:cNvSpPr>
            <a:spLocks noGrp="1" noChangeArrowheads="1"/>
          </p:cNvSpPr>
          <p:nvPr>
            <p:ph idx="1"/>
          </p:nvPr>
        </p:nvSpPr>
        <p:spPr>
          <a:xfrm>
            <a:off x="589902" y="1690776"/>
            <a:ext cx="11355355" cy="3969243"/>
          </a:xfrm>
        </p:spPr>
        <p:txBody>
          <a:bodyPr>
            <a:normAutofit fontScale="85000" lnSpcReduction="10000"/>
          </a:bodyPr>
          <a:lstStyle/>
          <a:p>
            <a:r>
              <a:rPr lang="en-US" altLang="en-US" sz="3600" dirty="0">
                <a:solidFill>
                  <a:srgbClr val="3B5B6F"/>
                </a:solidFill>
                <a:latin typeface="Arial" panose="020B0604020202020204" pitchFamily="34" charset="0"/>
                <a:cs typeface="Arial" panose="020B0604020202020204" pitchFamily="34" charset="0"/>
              </a:rPr>
              <a:t>Sarcoidosis is a chronic, autoimmune condition characterized by non-caseating granulomas that can affect many organs. When it affects the CNS, it is termed </a:t>
            </a:r>
            <a:r>
              <a:rPr lang="en-US" altLang="en-US" sz="3600" dirty="0" err="1">
                <a:solidFill>
                  <a:srgbClr val="3B5B6F"/>
                </a:solidFill>
                <a:latin typeface="Arial" panose="020B0604020202020204" pitchFamily="34" charset="0"/>
                <a:cs typeface="Arial" panose="020B0604020202020204" pitchFamily="34" charset="0"/>
              </a:rPr>
              <a:t>neurosarcoidosis</a:t>
            </a:r>
            <a:endParaRPr lang="en-US" altLang="en-US" sz="3600" dirty="0">
              <a:solidFill>
                <a:srgbClr val="3B5B6F"/>
              </a:solidFill>
              <a:latin typeface="Arial" panose="020B0604020202020204" pitchFamily="34" charset="0"/>
              <a:cs typeface="Arial" panose="020B0604020202020204" pitchFamily="34" charset="0"/>
            </a:endParaRPr>
          </a:p>
          <a:p>
            <a:r>
              <a:rPr lang="en-US" altLang="en-US" sz="3600" dirty="0">
                <a:solidFill>
                  <a:srgbClr val="3B5B6F"/>
                </a:solidFill>
                <a:cs typeface="Arial" panose="020B0604020202020204" pitchFamily="34" charset="0"/>
              </a:rPr>
              <a:t>Ocular involvement: anterior uveitis, intermediate uveitis, </a:t>
            </a:r>
            <a:r>
              <a:rPr lang="en-US" altLang="en-US" sz="3600" dirty="0" err="1">
                <a:solidFill>
                  <a:srgbClr val="3B5B6F"/>
                </a:solidFill>
                <a:cs typeface="Arial" panose="020B0604020202020204" pitchFamily="34" charset="0"/>
              </a:rPr>
              <a:t>periphlebitis</a:t>
            </a:r>
            <a:r>
              <a:rPr lang="en-US" altLang="en-US" sz="3600" dirty="0">
                <a:solidFill>
                  <a:srgbClr val="3B5B6F"/>
                </a:solidFill>
                <a:cs typeface="Arial" panose="020B0604020202020204" pitchFamily="34" charset="0"/>
              </a:rPr>
              <a:t>, cranial neuropathies (CN VII is most common) </a:t>
            </a:r>
          </a:p>
          <a:p>
            <a:r>
              <a:rPr lang="en-US" altLang="en-US" sz="3600" dirty="0">
                <a:solidFill>
                  <a:srgbClr val="3B5B6F"/>
                </a:solidFill>
                <a:cs typeface="Arial" panose="020B0604020202020204" pitchFamily="34" charset="0"/>
              </a:rPr>
              <a:t>Recent consensus and agreement amongst uveitis specialists has established extensive criteria for the the diagnosis of ocular sarcoidosis involving clinical, radiographic, and tissue factors (Mochizuki et al. 2019)</a:t>
            </a:r>
          </a:p>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6668E891-AAB1-B148-9BA1-5D58063015E2}"/>
              </a:ext>
            </a:extLst>
          </p:cNvPr>
          <p:cNvSpPr>
            <a:spLocks noGrp="1"/>
          </p:cNvSpPr>
          <p:nvPr>
            <p:ph type="sldNum" sz="quarter" idx="12"/>
          </p:nvPr>
        </p:nvSpPr>
        <p:spPr>
          <a:xfrm>
            <a:off x="5779064" y="6448334"/>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22</a:t>
            </a:fld>
            <a:endParaRPr kumimoji="0" lang="en-US" altLang="en-US" sz="1400" b="0" dirty="0">
              <a:solidFill>
                <a:schemeClr val="tx2"/>
              </a:solidFill>
              <a:latin typeface="Arial Black" panose="020B0A04020102020204" pitchFamily="34" charset="0"/>
            </a:endParaRPr>
          </a:p>
        </p:txBody>
      </p:sp>
      <p:pic>
        <p:nvPicPr>
          <p:cNvPr id="3" name="Online Media 2" descr="Recorded Sound">
            <a:hlinkClick r:id="" action="ppaction://media"/>
            <a:extLst>
              <a:ext uri="{FF2B5EF4-FFF2-40B4-BE49-F238E27FC236}">
                <a16:creationId xmlns:a16="http://schemas.microsoft.com/office/drawing/2014/main" id="{93BDC8A1-944F-A64E-9CEE-420793E6A78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89298" y="5391729"/>
            <a:ext cx="812800" cy="812800"/>
          </a:xfrm>
          <a:prstGeom prst="rect">
            <a:avLst/>
          </a:prstGeom>
        </p:spPr>
      </p:pic>
    </p:spTree>
    <p:extLst>
      <p:ext uri="{BB962C8B-B14F-4D97-AF65-F5344CB8AC3E}">
        <p14:creationId xmlns:p14="http://schemas.microsoft.com/office/powerpoint/2010/main" val="520163669"/>
      </p:ext>
    </p:extLst>
  </p:cSld>
  <p:clrMapOvr>
    <a:masterClrMapping/>
  </p:clrMapOvr>
  <mc:AlternateContent xmlns:mc="http://schemas.openxmlformats.org/markup-compatibility/2006" xmlns:p14="http://schemas.microsoft.com/office/powerpoint/2010/main">
    <mc:Choice Requires="p14">
      <p:transition spd="slow" p14:dur="2000" advTm="10644"/>
    </mc:Choice>
    <mc:Fallback xmlns="">
      <p:transition spd="slow" advTm="106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7103"/>
            <a:ext cx="10515600" cy="1325563"/>
          </a:xfrm>
        </p:spPr>
        <p:txBody>
          <a:bodyPr/>
          <a:lstStyle/>
          <a:p>
            <a:pPr algn="ctr"/>
            <a:r>
              <a:rPr lang="en-US" dirty="0">
                <a:solidFill>
                  <a:srgbClr val="3B5B6F"/>
                </a:solidFill>
              </a:rPr>
              <a:t>Etiology &amp; Epidemiology</a:t>
            </a:r>
            <a:endParaRPr lang="en-US" b="1" dirty="0">
              <a:solidFill>
                <a:srgbClr val="3B5B6F"/>
              </a:solidFill>
            </a:endParaRPr>
          </a:p>
        </p:txBody>
      </p:sp>
      <p:sp>
        <p:nvSpPr>
          <p:cNvPr id="5" name="Rectangle 3">
            <a:extLst>
              <a:ext uri="{FF2B5EF4-FFF2-40B4-BE49-F238E27FC236}">
                <a16:creationId xmlns:a16="http://schemas.microsoft.com/office/drawing/2014/main" id="{7E03B1CE-CFDC-E346-8AE3-2934B60B90BD}"/>
              </a:ext>
            </a:extLst>
          </p:cNvPr>
          <p:cNvSpPr>
            <a:spLocks noGrp="1" noChangeArrowheads="1"/>
          </p:cNvSpPr>
          <p:nvPr>
            <p:ph idx="1"/>
          </p:nvPr>
        </p:nvSpPr>
        <p:spPr>
          <a:xfrm>
            <a:off x="418322" y="1327759"/>
            <a:ext cx="11355355" cy="4346531"/>
          </a:xfrm>
        </p:spPr>
        <p:txBody>
          <a:bodyPr>
            <a:normAutofit fontScale="92500" lnSpcReduction="20000"/>
          </a:bodyPr>
          <a:lstStyle/>
          <a:p>
            <a:r>
              <a:rPr lang="en-US" altLang="en-US" sz="3600" dirty="0">
                <a:solidFill>
                  <a:srgbClr val="3B5B6F"/>
                </a:solidFill>
                <a:cs typeface="Arial" panose="020B0604020202020204" pitchFamily="34" charset="0"/>
              </a:rPr>
              <a:t>Etiology: unknown but involves formation of non-caseating granulomas due to autoimmune, abnormal activation of Th1 cells </a:t>
            </a:r>
          </a:p>
          <a:p>
            <a:r>
              <a:rPr lang="en-US" altLang="en-US" sz="3600" dirty="0">
                <a:solidFill>
                  <a:srgbClr val="3B5B6F"/>
                </a:solidFill>
                <a:cs typeface="Arial" panose="020B0604020202020204" pitchFamily="34" charset="0"/>
              </a:rPr>
              <a:t>Incidence in U.S.</a:t>
            </a:r>
          </a:p>
          <a:p>
            <a:pPr lvl="1"/>
            <a:r>
              <a:rPr lang="en-US" altLang="en-US" sz="3200" dirty="0">
                <a:solidFill>
                  <a:srgbClr val="3B5B6F"/>
                </a:solidFill>
                <a:cs typeface="Arial" panose="020B0604020202020204" pitchFamily="34" charset="0"/>
              </a:rPr>
              <a:t>Caucasian: 11 in 100,000</a:t>
            </a:r>
          </a:p>
          <a:p>
            <a:pPr lvl="1"/>
            <a:r>
              <a:rPr lang="en-US" altLang="en-US" sz="3200" dirty="0">
                <a:solidFill>
                  <a:srgbClr val="3B5B6F"/>
                </a:solidFill>
                <a:latin typeface="Arial" panose="020B0604020202020204" pitchFamily="34" charset="0"/>
                <a:cs typeface="Arial" panose="020B0604020202020204" pitchFamily="34" charset="0"/>
              </a:rPr>
              <a:t>African American: 36 in 100,000</a:t>
            </a:r>
          </a:p>
          <a:p>
            <a:pPr lvl="1"/>
            <a:r>
              <a:rPr lang="en-US" altLang="en-US" sz="3200" dirty="0">
                <a:solidFill>
                  <a:srgbClr val="3B5B6F"/>
                </a:solidFill>
                <a:cs typeface="Arial" panose="020B0604020202020204" pitchFamily="34" charset="0"/>
              </a:rPr>
              <a:t>Most commonly seen in African-American females</a:t>
            </a:r>
          </a:p>
          <a:p>
            <a:r>
              <a:rPr lang="en-US" altLang="en-US" sz="3600" dirty="0">
                <a:solidFill>
                  <a:srgbClr val="3B5B6F"/>
                </a:solidFill>
                <a:latin typeface="Arial" panose="020B0604020202020204" pitchFamily="34" charset="0"/>
                <a:cs typeface="Arial" panose="020B0604020202020204" pitchFamily="34" charset="0"/>
              </a:rPr>
              <a:t>Often presents in 3</a:t>
            </a:r>
            <a:r>
              <a:rPr lang="en-US" altLang="en-US" sz="3600" baseline="30000" dirty="0">
                <a:solidFill>
                  <a:srgbClr val="3B5B6F"/>
                </a:solidFill>
                <a:latin typeface="Arial" panose="020B0604020202020204" pitchFamily="34" charset="0"/>
                <a:cs typeface="Arial" panose="020B0604020202020204" pitchFamily="34" charset="0"/>
              </a:rPr>
              <a:t>rd</a:t>
            </a:r>
            <a:r>
              <a:rPr lang="en-US" altLang="en-US" sz="3600" dirty="0">
                <a:solidFill>
                  <a:srgbClr val="3B5B6F"/>
                </a:solidFill>
                <a:latin typeface="Arial" panose="020B0604020202020204" pitchFamily="34" charset="0"/>
                <a:cs typeface="Arial" panose="020B0604020202020204" pitchFamily="34" charset="0"/>
              </a:rPr>
              <a:t> – 5</a:t>
            </a:r>
            <a:r>
              <a:rPr lang="en-US" altLang="en-US" sz="3600" baseline="30000" dirty="0">
                <a:solidFill>
                  <a:srgbClr val="3B5B6F"/>
                </a:solidFill>
                <a:latin typeface="Arial" panose="020B0604020202020204" pitchFamily="34" charset="0"/>
                <a:cs typeface="Arial" panose="020B0604020202020204" pitchFamily="34" charset="0"/>
              </a:rPr>
              <a:t>th</a:t>
            </a:r>
            <a:r>
              <a:rPr lang="en-US" altLang="en-US" sz="3600" dirty="0">
                <a:solidFill>
                  <a:srgbClr val="3B5B6F"/>
                </a:solidFill>
                <a:latin typeface="Arial" panose="020B0604020202020204" pitchFamily="34" charset="0"/>
                <a:cs typeface="Arial" panose="020B0604020202020204" pitchFamily="34" charset="0"/>
              </a:rPr>
              <a:t> decade of life</a:t>
            </a:r>
          </a:p>
          <a:p>
            <a:r>
              <a:rPr lang="en-US" altLang="en-US" sz="3600" dirty="0">
                <a:solidFill>
                  <a:srgbClr val="3B5B6F"/>
                </a:solidFill>
                <a:cs typeface="Arial" panose="020B0604020202020204" pitchFamily="34" charset="0"/>
              </a:rPr>
              <a:t>5-10% of patient has some form of neurological involvement, including both CNS and PNS</a:t>
            </a:r>
            <a:endParaRPr lang="en-US" altLang="en-US" sz="3600" dirty="0">
              <a:solidFill>
                <a:srgbClr val="3B5B6F"/>
              </a:solidFill>
              <a:latin typeface="Arial" panose="020B0604020202020204" pitchFamily="34" charset="0"/>
              <a:cs typeface="Arial" panose="020B0604020202020204" pitchFamily="34" charset="0"/>
            </a:endParaRPr>
          </a:p>
          <a:p>
            <a:pPr marL="914400" lvl="2" indent="0">
              <a:buNone/>
            </a:pPr>
            <a:endParaRPr lang="en-US" altLang="en-US" sz="2800" dirty="0">
              <a:solidFill>
                <a:srgbClr val="3B5B6F"/>
              </a:solidFill>
              <a:cs typeface="Arial" panose="020B0604020202020204" pitchFamily="34" charset="0"/>
            </a:endParaRPr>
          </a:p>
        </p:txBody>
      </p:sp>
      <p:sp>
        <p:nvSpPr>
          <p:cNvPr id="6" name="Slide Number Placeholder 5">
            <a:extLst>
              <a:ext uri="{FF2B5EF4-FFF2-40B4-BE49-F238E27FC236}">
                <a16:creationId xmlns:a16="http://schemas.microsoft.com/office/drawing/2014/main" id="{EE2626AD-A4EA-7D41-8CAF-F22FD6C27032}"/>
              </a:ext>
            </a:extLst>
          </p:cNvPr>
          <p:cNvSpPr>
            <a:spLocks noGrp="1"/>
          </p:cNvSpPr>
          <p:nvPr>
            <p:ph type="sldNum" sz="quarter" idx="12"/>
          </p:nvPr>
        </p:nvSpPr>
        <p:spPr>
          <a:xfrm>
            <a:off x="5620010" y="626577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23</a:t>
            </a:fld>
            <a:endParaRPr kumimoji="0" lang="en-US" altLang="en-US" sz="1400" b="0" dirty="0">
              <a:solidFill>
                <a:schemeClr val="tx2"/>
              </a:solidFill>
              <a:latin typeface="Arial Black" panose="020B0A04020102020204" pitchFamily="34" charset="0"/>
            </a:endParaRPr>
          </a:p>
        </p:txBody>
      </p:sp>
      <p:pic>
        <p:nvPicPr>
          <p:cNvPr id="7" name="Online Media 2" descr="Recorded Sound">
            <a:hlinkClick r:id="" action="ppaction://media"/>
            <a:extLst>
              <a:ext uri="{FF2B5EF4-FFF2-40B4-BE49-F238E27FC236}">
                <a16:creationId xmlns:a16="http://schemas.microsoft.com/office/drawing/2014/main" id="{2004824F-D14E-DC48-B34A-9634EC0AA6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60877" y="5452972"/>
            <a:ext cx="812800" cy="812800"/>
          </a:xfrm>
          <a:prstGeom prst="rect">
            <a:avLst/>
          </a:prstGeom>
        </p:spPr>
      </p:pic>
    </p:spTree>
    <p:extLst>
      <p:ext uri="{BB962C8B-B14F-4D97-AF65-F5344CB8AC3E}">
        <p14:creationId xmlns:p14="http://schemas.microsoft.com/office/powerpoint/2010/main" val="165339909"/>
      </p:ext>
    </p:extLst>
  </p:cSld>
  <p:clrMapOvr>
    <a:masterClrMapping/>
  </p:clrMapOvr>
  <mc:AlternateContent xmlns:mc="http://schemas.openxmlformats.org/markup-compatibility/2006" xmlns:p14="http://schemas.microsoft.com/office/powerpoint/2010/main">
    <mc:Choice Requires="p14">
      <p:transition spd="slow" p14:dur="2000" advTm="10644"/>
    </mc:Choice>
    <mc:Fallback xmlns="">
      <p:transition spd="slow" advTm="106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algn="ctr"/>
            <a:r>
              <a:rPr lang="en-US" altLang="en-US" dirty="0">
                <a:solidFill>
                  <a:srgbClr val="3B5B6F"/>
                </a:solidFill>
              </a:rPr>
              <a:t> Management &amp; Treatment of </a:t>
            </a:r>
            <a:br>
              <a:rPr lang="en-US" altLang="en-US" dirty="0">
                <a:solidFill>
                  <a:srgbClr val="3B5B6F"/>
                </a:solidFill>
              </a:rPr>
            </a:br>
            <a:r>
              <a:rPr lang="en-US" altLang="en-US" dirty="0">
                <a:solidFill>
                  <a:srgbClr val="3B5B6F"/>
                </a:solidFill>
              </a:rPr>
              <a:t>Sarcoid Optic Neuropathy</a:t>
            </a:r>
            <a:br>
              <a:rPr lang="en-US" altLang="en-US" b="1" dirty="0">
                <a:solidFill>
                  <a:srgbClr val="3B5B6F"/>
                </a:solidFill>
              </a:rPr>
            </a:br>
            <a:r>
              <a:rPr lang="en-US" altLang="en-US" b="1" dirty="0">
                <a:solidFill>
                  <a:srgbClr val="3B5B6F"/>
                </a:solidFill>
              </a:rPr>
              <a:t>	</a:t>
            </a:r>
          </a:p>
        </p:txBody>
      </p:sp>
      <p:sp>
        <p:nvSpPr>
          <p:cNvPr id="9220" name="Slide Number Placeholder 5"/>
          <p:cNvSpPr>
            <a:spLocks noGrp="1"/>
          </p:cNvSpPr>
          <p:nvPr>
            <p:ph type="sldNum" sz="quarter" idx="12"/>
          </p:nvPr>
        </p:nvSpPr>
        <p:spPr>
          <a:xfrm>
            <a:off x="5770323" y="63103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91064871-1B06-4359-BBB2-BA0068077073}" type="slidenum">
              <a:rPr kumimoji="0" lang="en-US" altLang="en-US" sz="1400" b="0">
                <a:solidFill>
                  <a:schemeClr val="tx2"/>
                </a:solidFill>
                <a:latin typeface="Arial Black" panose="020B0A04020102020204" pitchFamily="34" charset="0"/>
              </a:rPr>
              <a:pPr>
                <a:spcBef>
                  <a:spcPct val="50000"/>
                </a:spcBef>
                <a:buClrTx/>
                <a:buFontTx/>
                <a:buNone/>
              </a:pPr>
              <a:t>24</a:t>
            </a:fld>
            <a:endParaRPr kumimoji="0" lang="en-US" altLang="en-US" sz="1400" b="0" dirty="0">
              <a:solidFill>
                <a:schemeClr val="tx2"/>
              </a:solidFill>
              <a:latin typeface="Arial Black" panose="020B0A04020102020204" pitchFamily="34" charset="0"/>
            </a:endParaRPr>
          </a:p>
        </p:txBody>
      </p:sp>
      <p:sp>
        <p:nvSpPr>
          <p:cNvPr id="8" name="Rectangle 3">
            <a:extLst>
              <a:ext uri="{FF2B5EF4-FFF2-40B4-BE49-F238E27FC236}">
                <a16:creationId xmlns:a16="http://schemas.microsoft.com/office/drawing/2014/main" id="{0DF97EB8-B4E4-1E4A-8E5C-A1EDE2E1EE2A}"/>
              </a:ext>
            </a:extLst>
          </p:cNvPr>
          <p:cNvSpPr>
            <a:spLocks noGrp="1" noChangeArrowheads="1"/>
          </p:cNvSpPr>
          <p:nvPr>
            <p:ph idx="1"/>
          </p:nvPr>
        </p:nvSpPr>
        <p:spPr>
          <a:xfrm>
            <a:off x="530289" y="1321507"/>
            <a:ext cx="11355355" cy="4643049"/>
          </a:xfrm>
        </p:spPr>
        <p:txBody>
          <a:bodyPr>
            <a:normAutofit fontScale="70000" lnSpcReduction="20000"/>
          </a:bodyPr>
          <a:lstStyle/>
          <a:p>
            <a:r>
              <a:rPr lang="en-US" altLang="en-US" sz="3600" dirty="0">
                <a:solidFill>
                  <a:srgbClr val="3B5B6F"/>
                </a:solidFill>
                <a:cs typeface="Arial" panose="020B0604020202020204" pitchFamily="34" charset="0"/>
              </a:rPr>
              <a:t>Usually requires multidisciplinary management including neuro-ophthalmologists, rheumatologists, and pulmonologists</a:t>
            </a:r>
          </a:p>
          <a:p>
            <a:r>
              <a:rPr lang="en-US" altLang="en-US" sz="3600" dirty="0">
                <a:solidFill>
                  <a:srgbClr val="3B5B6F"/>
                </a:solidFill>
                <a:cs typeface="Arial" panose="020B0604020202020204" pitchFamily="34" charset="0"/>
              </a:rPr>
              <a:t>First-line treatment involves oral corticosteroids, IV corticosteroids are reserved for severe presentations</a:t>
            </a:r>
          </a:p>
          <a:p>
            <a:r>
              <a:rPr lang="en-US" altLang="en-US" sz="3600" dirty="0">
                <a:solidFill>
                  <a:srgbClr val="3B5B6F"/>
                </a:solidFill>
                <a:cs typeface="Arial" panose="020B0604020202020204" pitchFamily="34" charset="0"/>
              </a:rPr>
              <a:t>If resistant or clinically worsening, can use short-term dosing of either cyclophosphamide or infliximab for a rapid response. Long term use of these medications, especially cyclophosphamide, is not advised given possibility for harmful side effects</a:t>
            </a:r>
          </a:p>
          <a:p>
            <a:r>
              <a:rPr lang="en-US" altLang="en-US" sz="3600" dirty="0">
                <a:solidFill>
                  <a:srgbClr val="3B5B6F"/>
                </a:solidFill>
                <a:cs typeface="Arial" panose="020B0604020202020204" pitchFamily="34" charset="0"/>
              </a:rPr>
              <a:t>Further treatment can include methotrexate, azathioprine, TNF-⍺ inhibitors (infliximab/adalimumab), IL-6 inhibitors (tocilizumab), and JAK inhibitors (tofacitinib)</a:t>
            </a:r>
          </a:p>
          <a:p>
            <a:r>
              <a:rPr lang="en-US" altLang="en-US" sz="3600" dirty="0">
                <a:solidFill>
                  <a:srgbClr val="3B5B6F"/>
                </a:solidFill>
                <a:cs typeface="Arial" panose="020B0604020202020204" pitchFamily="34" charset="0"/>
              </a:rPr>
              <a:t>Many argue that </a:t>
            </a:r>
            <a:r>
              <a:rPr lang="en-US" altLang="en-US" sz="3600" dirty="0" err="1">
                <a:solidFill>
                  <a:srgbClr val="3B5B6F"/>
                </a:solidFill>
                <a:cs typeface="Arial" panose="020B0604020202020204" pitchFamily="34" charset="0"/>
              </a:rPr>
              <a:t>neurosarcoidosis</a:t>
            </a:r>
            <a:r>
              <a:rPr lang="en-US" altLang="en-US" sz="3600" dirty="0">
                <a:solidFill>
                  <a:srgbClr val="3B5B6F"/>
                </a:solidFill>
                <a:cs typeface="Arial" panose="020B0604020202020204" pitchFamily="34" charset="0"/>
              </a:rPr>
              <a:t> often requires a two drug treatment with both steroids and another well-tolerated immunosuppressive agent such as azathioprine, methotrexate, or mycophenolate</a:t>
            </a:r>
          </a:p>
          <a:p>
            <a:endParaRPr lang="en-US" altLang="en-US" sz="3600" dirty="0">
              <a:solidFill>
                <a:srgbClr val="3B5B6F"/>
              </a:solidFill>
              <a:cs typeface="Arial" panose="020B0604020202020204" pitchFamily="34" charset="0"/>
            </a:endParaRPr>
          </a:p>
          <a:p>
            <a:endParaRPr lang="en-US" altLang="en-US" sz="3600" dirty="0">
              <a:solidFill>
                <a:srgbClr val="3B5B6F"/>
              </a:solidFill>
              <a:cs typeface="Arial" panose="020B0604020202020204" pitchFamily="34" charset="0"/>
            </a:endParaRPr>
          </a:p>
          <a:p>
            <a:pPr lvl="1">
              <a:lnSpc>
                <a:spcPct val="90000"/>
              </a:lnSpc>
            </a:pPr>
            <a:endParaRPr lang="en-US" altLang="en-US" sz="3200" dirty="0">
              <a:solidFill>
                <a:srgbClr val="3B5B6F"/>
              </a:solidFill>
              <a:latin typeface="Arial" panose="020B0604020202020204" pitchFamily="34" charset="0"/>
              <a:cs typeface="Arial" panose="020B0604020202020204" pitchFamily="34" charset="0"/>
            </a:endParaRPr>
          </a:p>
          <a:p>
            <a:pPr marL="457200" lvl="1" indent="0">
              <a:lnSpc>
                <a:spcPct val="90000"/>
              </a:lnSpc>
              <a:buNone/>
            </a:pPr>
            <a:endParaRPr lang="en-US" altLang="en-US" sz="2400" dirty="0">
              <a:solidFill>
                <a:srgbClr val="3B5B6F"/>
              </a:solidFill>
              <a:cs typeface="Arial" panose="020B0604020202020204" pitchFamily="34" charset="0"/>
            </a:endParaRPr>
          </a:p>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p:txBody>
      </p:sp>
      <p:pic>
        <p:nvPicPr>
          <p:cNvPr id="2" name="Online Media 1" descr="Recorded Sound">
            <a:hlinkClick r:id="" action="ppaction://media"/>
            <a:extLst>
              <a:ext uri="{FF2B5EF4-FFF2-40B4-BE49-F238E27FC236}">
                <a16:creationId xmlns:a16="http://schemas.microsoft.com/office/drawing/2014/main" id="{7893DF2A-AA9B-AE45-A5B3-6B930BFC67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41000" y="5536493"/>
            <a:ext cx="812800" cy="812800"/>
          </a:xfrm>
          <a:prstGeom prst="rect">
            <a:avLst/>
          </a:prstGeom>
        </p:spPr>
      </p:pic>
    </p:spTree>
    <p:extLst>
      <p:ext uri="{BB962C8B-B14F-4D97-AF65-F5344CB8AC3E}">
        <p14:creationId xmlns:p14="http://schemas.microsoft.com/office/powerpoint/2010/main" val="2603130409"/>
      </p:ext>
    </p:extLst>
  </p:cSld>
  <p:clrMapOvr>
    <a:masterClrMapping/>
  </p:clrMapOvr>
  <mc:AlternateContent xmlns:mc="http://schemas.openxmlformats.org/markup-compatibility/2006" xmlns:p14="http://schemas.microsoft.com/office/powerpoint/2010/main">
    <mc:Choice Requires="p14">
      <p:transition spd="slow" p14:dur="2000" advTm="22760"/>
    </mc:Choice>
    <mc:Fallback xmlns="">
      <p:transition spd="slow" advTm="227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F20B37B-0768-EC44-8591-372FBA8A3EA2}"/>
              </a:ext>
            </a:extLst>
          </p:cNvPr>
          <p:cNvSpPr>
            <a:spLocks noGrp="1" noChangeArrowheads="1"/>
          </p:cNvSpPr>
          <p:nvPr>
            <p:ph type="title"/>
          </p:nvPr>
        </p:nvSpPr>
        <p:spPr/>
        <p:txBody>
          <a:bodyPr/>
          <a:lstStyle/>
          <a:p>
            <a:pPr algn="ctr"/>
            <a:r>
              <a:rPr lang="en-US" altLang="en-US" dirty="0">
                <a:solidFill>
                  <a:srgbClr val="3B5B6F"/>
                </a:solidFill>
              </a:rPr>
              <a:t>Use of Cyclophosphamide (Cytoxan) to Treat Sarcoid Optic Neuropathy</a:t>
            </a:r>
            <a:endParaRPr lang="en-US" altLang="en-US" b="1" dirty="0">
              <a:solidFill>
                <a:srgbClr val="3B5B6F"/>
              </a:solidFill>
            </a:endParaRPr>
          </a:p>
        </p:txBody>
      </p:sp>
      <p:sp>
        <p:nvSpPr>
          <p:cNvPr id="5" name="Rectangle 3">
            <a:extLst>
              <a:ext uri="{FF2B5EF4-FFF2-40B4-BE49-F238E27FC236}">
                <a16:creationId xmlns:a16="http://schemas.microsoft.com/office/drawing/2014/main" id="{1DDE72F7-4400-484E-84B5-8517B54A6C7A}"/>
              </a:ext>
            </a:extLst>
          </p:cNvPr>
          <p:cNvSpPr>
            <a:spLocks noGrp="1" noChangeArrowheads="1"/>
          </p:cNvSpPr>
          <p:nvPr>
            <p:ph idx="1"/>
          </p:nvPr>
        </p:nvSpPr>
        <p:spPr>
          <a:xfrm>
            <a:off x="838200" y="1690688"/>
            <a:ext cx="9866313" cy="4038780"/>
          </a:xfrm>
        </p:spPr>
        <p:txBody>
          <a:bodyPr>
            <a:normAutofit fontScale="85000" lnSpcReduction="20000"/>
          </a:bodyPr>
          <a:lstStyle/>
          <a:p>
            <a:r>
              <a:rPr lang="en-US" altLang="en-US" sz="3600" dirty="0">
                <a:solidFill>
                  <a:srgbClr val="3B5B6F"/>
                </a:solidFill>
                <a:cs typeface="Arial" panose="020B0604020202020204" pitchFamily="34" charset="0"/>
              </a:rPr>
              <a:t>Cyclophosphamide has been shown to be effective as a short-term treatment in a small cohort of patients with refractory ocular sarcoidosis (Doty et al. 2003)</a:t>
            </a:r>
          </a:p>
          <a:p>
            <a:r>
              <a:rPr lang="en-US" altLang="en-US" sz="3600" dirty="0">
                <a:solidFill>
                  <a:srgbClr val="3B5B6F"/>
                </a:solidFill>
                <a:cs typeface="Arial" panose="020B0604020202020204" pitchFamily="34" charset="0"/>
              </a:rPr>
              <a:t>Cyclophosphamide followed by a short course of infliximab has been shown to clinically stabilize one patient with intracranial relapse of </a:t>
            </a:r>
            <a:r>
              <a:rPr lang="en-US" altLang="en-US" sz="3600" dirty="0" err="1">
                <a:solidFill>
                  <a:srgbClr val="3B5B6F"/>
                </a:solidFill>
                <a:cs typeface="Arial" panose="020B0604020202020204" pitchFamily="34" charset="0"/>
              </a:rPr>
              <a:t>neurosarcoidosis</a:t>
            </a:r>
            <a:r>
              <a:rPr lang="en-US" altLang="en-US" sz="3600" dirty="0">
                <a:solidFill>
                  <a:srgbClr val="3B5B6F"/>
                </a:solidFill>
                <a:cs typeface="Arial" panose="020B0604020202020204" pitchFamily="34" charset="0"/>
              </a:rPr>
              <a:t> and worsening of her optic neuropathy(Kidd et al. 2016) </a:t>
            </a:r>
          </a:p>
          <a:p>
            <a:r>
              <a:rPr lang="en-US" altLang="en-US" sz="3600" dirty="0">
                <a:solidFill>
                  <a:srgbClr val="3B5B6F"/>
                </a:solidFill>
                <a:cs typeface="Arial" panose="020B0604020202020204" pitchFamily="34" charset="0"/>
              </a:rPr>
              <a:t>Overall, given that most patients respond well to corticosteroids, use of cyclophosphamide is a rather rare occurrence in an already rare ophthalmic disease</a:t>
            </a:r>
          </a:p>
          <a:p>
            <a:endParaRPr lang="en-US" altLang="en-US" sz="3600" dirty="0">
              <a:solidFill>
                <a:srgbClr val="3B5B6F"/>
              </a:solidFill>
              <a:cs typeface="Arial" panose="020B0604020202020204" pitchFamily="34" charset="0"/>
            </a:endParaRPr>
          </a:p>
          <a:p>
            <a:pPr lvl="1">
              <a:lnSpc>
                <a:spcPct val="90000"/>
              </a:lnSpc>
            </a:pPr>
            <a:endParaRPr lang="en-US" altLang="en-US" sz="3200" dirty="0">
              <a:solidFill>
                <a:srgbClr val="3B5B6F"/>
              </a:solidFill>
              <a:latin typeface="Arial" panose="020B0604020202020204" pitchFamily="34" charset="0"/>
              <a:cs typeface="Arial" panose="020B0604020202020204" pitchFamily="34" charset="0"/>
            </a:endParaRPr>
          </a:p>
          <a:p>
            <a:pPr marL="457200" lvl="1" indent="0">
              <a:lnSpc>
                <a:spcPct val="90000"/>
              </a:lnSpc>
              <a:buNone/>
            </a:pPr>
            <a:endParaRPr lang="en-US" altLang="en-US" sz="2400" dirty="0">
              <a:solidFill>
                <a:srgbClr val="3B5B6F"/>
              </a:solidFill>
              <a:cs typeface="Arial" panose="020B0604020202020204" pitchFamily="34" charset="0"/>
            </a:endParaRPr>
          </a:p>
          <a:p>
            <a:pPr marL="457200" lvl="1" indent="0">
              <a:lnSpc>
                <a:spcPct val="90000"/>
              </a:lnSpc>
              <a:buNone/>
            </a:pPr>
            <a:endParaRPr lang="en-US" altLang="en-US" sz="3200" dirty="0">
              <a:solidFill>
                <a:srgbClr val="3B5B6F"/>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E2AB0792-5AF2-7546-9B7B-74F0BDF61B92}"/>
              </a:ext>
            </a:extLst>
          </p:cNvPr>
          <p:cNvSpPr>
            <a:spLocks noGrp="1"/>
          </p:cNvSpPr>
          <p:nvPr>
            <p:ph type="sldNum" sz="quarter" idx="12"/>
          </p:nvPr>
        </p:nvSpPr>
        <p:spPr>
          <a:xfrm>
            <a:off x="5532329" y="6310312"/>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DBC6B577-9B9B-4C9F-9F5C-74C0767B05FA}" type="slidenum">
              <a:rPr kumimoji="0" lang="en-US" altLang="en-US" sz="1400" b="0">
                <a:solidFill>
                  <a:schemeClr val="tx2"/>
                </a:solidFill>
                <a:latin typeface="Arial Black" panose="020B0A04020102020204" pitchFamily="34" charset="0"/>
              </a:rPr>
              <a:pPr>
                <a:spcBef>
                  <a:spcPct val="50000"/>
                </a:spcBef>
                <a:buClrTx/>
                <a:buFontTx/>
                <a:buNone/>
              </a:pPr>
              <a:t>25</a:t>
            </a:fld>
            <a:endParaRPr kumimoji="0" lang="en-US" altLang="en-US" sz="1400" b="0" dirty="0">
              <a:solidFill>
                <a:schemeClr val="tx2"/>
              </a:solidFill>
              <a:latin typeface="Arial Black" panose="020B0A04020102020204" pitchFamily="34" charset="0"/>
            </a:endParaRPr>
          </a:p>
        </p:txBody>
      </p:sp>
      <p:pic>
        <p:nvPicPr>
          <p:cNvPr id="7" name="Online Media 1" descr="Recorded Sound">
            <a:hlinkClick r:id="" action="ppaction://media"/>
            <a:extLst>
              <a:ext uri="{FF2B5EF4-FFF2-40B4-BE49-F238E27FC236}">
                <a16:creationId xmlns:a16="http://schemas.microsoft.com/office/drawing/2014/main" id="{CE194A11-F390-BF4A-92F6-D80CF8F2D1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04513" y="5497512"/>
            <a:ext cx="812800" cy="812800"/>
          </a:xfrm>
          <a:prstGeom prst="rect">
            <a:avLst/>
          </a:prstGeom>
        </p:spPr>
      </p:pic>
    </p:spTree>
    <p:extLst>
      <p:ext uri="{BB962C8B-B14F-4D97-AF65-F5344CB8AC3E}">
        <p14:creationId xmlns:p14="http://schemas.microsoft.com/office/powerpoint/2010/main" val="294429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2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Back to the case: Clinical Course</a:t>
            </a:r>
          </a:p>
        </p:txBody>
      </p:sp>
      <p:sp>
        <p:nvSpPr>
          <p:cNvPr id="9" name="Rectangle 3">
            <a:extLst>
              <a:ext uri="{FF2B5EF4-FFF2-40B4-BE49-F238E27FC236}">
                <a16:creationId xmlns:a16="http://schemas.microsoft.com/office/drawing/2014/main" id="{DEA16301-9FF6-FB46-B135-CF3B4D0256AF}"/>
              </a:ext>
            </a:extLst>
          </p:cNvPr>
          <p:cNvSpPr txBox="1">
            <a:spLocks noChangeArrowheads="1"/>
          </p:cNvSpPr>
          <p:nvPr/>
        </p:nvSpPr>
        <p:spPr>
          <a:xfrm>
            <a:off x="1162878" y="1851767"/>
            <a:ext cx="9866243" cy="38207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600" dirty="0">
                <a:solidFill>
                  <a:srgbClr val="3B5B6F"/>
                </a:solidFill>
              </a:rPr>
              <a:t>After being clinically stable for over a year on mycophenolate &amp; prednisone, patient was slowly tapered off both of those agents without any further progression of disease</a:t>
            </a:r>
          </a:p>
          <a:p>
            <a:r>
              <a:rPr lang="en-US" altLang="en-US" sz="3600" dirty="0">
                <a:solidFill>
                  <a:srgbClr val="3B5B6F"/>
                </a:solidFill>
              </a:rPr>
              <a:t>Ultimately, she moved out of state but a phone conversation after 12 years indicated that her vision had remained stable with no further attacks</a:t>
            </a:r>
          </a:p>
        </p:txBody>
      </p:sp>
      <p:sp>
        <p:nvSpPr>
          <p:cNvPr id="5" name="Slide Number Placeholder 5">
            <a:extLst>
              <a:ext uri="{FF2B5EF4-FFF2-40B4-BE49-F238E27FC236}">
                <a16:creationId xmlns:a16="http://schemas.microsoft.com/office/drawing/2014/main" id="{D083835A-D41E-7E4E-8951-5A2A9D990ED4}"/>
              </a:ext>
            </a:extLst>
          </p:cNvPr>
          <p:cNvSpPr>
            <a:spLocks noGrp="1"/>
          </p:cNvSpPr>
          <p:nvPr>
            <p:ph type="sldNum" sz="quarter" idx="12"/>
          </p:nvPr>
        </p:nvSpPr>
        <p:spPr>
          <a:xfrm>
            <a:off x="5569906" y="6207299"/>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26</a:t>
            </a:fld>
            <a:endParaRPr kumimoji="0" lang="en-US" altLang="en-US" sz="1400" b="0" dirty="0">
              <a:solidFill>
                <a:schemeClr val="tx2"/>
              </a:solidFill>
              <a:latin typeface="Arial Black" panose="020B0A04020102020204" pitchFamily="34" charset="0"/>
            </a:endParaRPr>
          </a:p>
        </p:txBody>
      </p:sp>
      <p:pic>
        <p:nvPicPr>
          <p:cNvPr id="6" name="Online Media 2" descr="Recorded Sound">
            <a:hlinkClick r:id="" action="ppaction://media"/>
            <a:extLst>
              <a:ext uri="{FF2B5EF4-FFF2-40B4-BE49-F238E27FC236}">
                <a16:creationId xmlns:a16="http://schemas.microsoft.com/office/drawing/2014/main" id="{640A19DE-4243-E941-B1D4-9E18B3DBBE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61617" y="5510338"/>
            <a:ext cx="812800" cy="812800"/>
          </a:xfrm>
          <a:prstGeom prst="rect">
            <a:avLst/>
          </a:prstGeom>
        </p:spPr>
      </p:pic>
    </p:spTree>
    <p:extLst>
      <p:ext uri="{BB962C8B-B14F-4D97-AF65-F5344CB8AC3E}">
        <p14:creationId xmlns:p14="http://schemas.microsoft.com/office/powerpoint/2010/main" val="1359191899"/>
      </p:ext>
    </p:extLst>
  </p:cSld>
  <p:clrMapOvr>
    <a:masterClrMapping/>
  </p:clrMapOvr>
  <mc:AlternateContent xmlns:mc="http://schemas.openxmlformats.org/markup-compatibility/2006" xmlns:p14="http://schemas.microsoft.com/office/powerpoint/2010/main">
    <mc:Choice Requires="p14">
      <p:transition spd="slow" p14:dur="2000" advTm="20815"/>
    </mc:Choice>
    <mc:Fallback xmlns="">
      <p:transition spd="slow" advTm="208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11498"/>
            <a:ext cx="11876690" cy="1325563"/>
          </a:xfrm>
        </p:spPr>
        <p:txBody>
          <a:bodyPr>
            <a:normAutofit fontScale="90000"/>
          </a:bodyPr>
          <a:lstStyle/>
          <a:p>
            <a:pPr algn="ctr"/>
            <a:r>
              <a:rPr lang="en-US" b="1" dirty="0">
                <a:solidFill>
                  <a:srgbClr val="3B5B6F"/>
                </a:solidFill>
                <a:latin typeface="Arial" panose="020B0604020202020204" pitchFamily="34" charset="0"/>
                <a:cs typeface="Arial" panose="020B0604020202020204" pitchFamily="34" charset="0"/>
              </a:rPr>
              <a:t>Summary: Sarcoid optic neuropathy can present and progress rapidly requiring decisive treatment and transitioning to other agents if no clinical stability is observed</a:t>
            </a:r>
            <a:endParaRPr lang="en-US" b="1" dirty="0">
              <a:solidFill>
                <a:srgbClr val="3B5B6F"/>
              </a:solidFill>
            </a:endParaRPr>
          </a:p>
        </p:txBody>
      </p:sp>
      <p:sp>
        <p:nvSpPr>
          <p:cNvPr id="12" name="Rectangle 3">
            <a:extLst>
              <a:ext uri="{FF2B5EF4-FFF2-40B4-BE49-F238E27FC236}">
                <a16:creationId xmlns:a16="http://schemas.microsoft.com/office/drawing/2014/main" id="{EEB1BF9C-74F4-BC46-9428-0823CC5FF1C0}"/>
              </a:ext>
            </a:extLst>
          </p:cNvPr>
          <p:cNvSpPr>
            <a:spLocks noGrp="1" noChangeArrowheads="1"/>
          </p:cNvSpPr>
          <p:nvPr>
            <p:ph idx="1"/>
          </p:nvPr>
        </p:nvSpPr>
        <p:spPr>
          <a:xfrm>
            <a:off x="1074556" y="2686835"/>
            <a:ext cx="9727578" cy="3146806"/>
          </a:xfrm>
        </p:spPr>
        <p:txBody>
          <a:bodyPr>
            <a:normAutofit/>
          </a:bodyPr>
          <a:lstStyle/>
          <a:p>
            <a:pPr marL="0" indent="0" algn="ctr">
              <a:lnSpc>
                <a:spcPct val="90000"/>
              </a:lnSpc>
              <a:buNone/>
            </a:pPr>
            <a:r>
              <a:rPr lang="en-US" altLang="en-US" sz="3600" i="1" dirty="0">
                <a:solidFill>
                  <a:srgbClr val="3B5B6F"/>
                </a:solidFill>
                <a:latin typeface="Arial" panose="020B0604020202020204" pitchFamily="34" charset="0"/>
                <a:cs typeface="Arial" panose="020B0604020202020204" pitchFamily="34" charset="0"/>
              </a:rPr>
              <a:t>Cyclophosphamide (Cytoxan) can be used in patients with steroid-resistant </a:t>
            </a:r>
            <a:r>
              <a:rPr lang="en-US" altLang="en-US" sz="3600" i="1" dirty="0" err="1">
                <a:solidFill>
                  <a:srgbClr val="3B5B6F"/>
                </a:solidFill>
                <a:latin typeface="Arial" panose="020B0604020202020204" pitchFamily="34" charset="0"/>
                <a:cs typeface="Arial" panose="020B0604020202020204" pitchFamily="34" charset="0"/>
              </a:rPr>
              <a:t>neurosarcoidosis</a:t>
            </a:r>
            <a:r>
              <a:rPr lang="en-US" altLang="en-US" sz="3600" i="1" dirty="0">
                <a:solidFill>
                  <a:srgbClr val="3B5B6F"/>
                </a:solidFill>
                <a:latin typeface="Arial" panose="020B0604020202020204" pitchFamily="34" charset="0"/>
                <a:cs typeface="Arial" panose="020B0604020202020204" pitchFamily="34" charset="0"/>
              </a:rPr>
              <a:t> for a rapid treatment response with transition to more tolerable immuno-suppressants after stabilization of symptoms and the state of the disease</a:t>
            </a:r>
          </a:p>
        </p:txBody>
      </p:sp>
      <p:sp>
        <p:nvSpPr>
          <p:cNvPr id="5" name="Slide Number Placeholder 5">
            <a:extLst>
              <a:ext uri="{FF2B5EF4-FFF2-40B4-BE49-F238E27FC236}">
                <a16:creationId xmlns:a16="http://schemas.microsoft.com/office/drawing/2014/main" id="{14D15611-8AC9-4947-9ED8-21E7B37702F4}"/>
              </a:ext>
            </a:extLst>
          </p:cNvPr>
          <p:cNvSpPr>
            <a:spLocks noGrp="1"/>
          </p:cNvSpPr>
          <p:nvPr>
            <p:ph type="sldNum" sz="quarter" idx="12"/>
          </p:nvPr>
        </p:nvSpPr>
        <p:spPr>
          <a:xfrm>
            <a:off x="5888188" y="6318993"/>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27</a:t>
            </a:fld>
            <a:endParaRPr kumimoji="0" lang="en-US" altLang="en-US" sz="1400" b="0" dirty="0">
              <a:solidFill>
                <a:schemeClr val="tx2"/>
              </a:solidFill>
              <a:latin typeface="Arial Black" panose="020B0A04020102020204" pitchFamily="34" charset="0"/>
            </a:endParaRPr>
          </a:p>
        </p:txBody>
      </p:sp>
      <p:pic>
        <p:nvPicPr>
          <p:cNvPr id="6" name="Online Media 2" descr="Recorded Sound">
            <a:hlinkClick r:id="" action="ppaction://media"/>
            <a:extLst>
              <a:ext uri="{FF2B5EF4-FFF2-40B4-BE49-F238E27FC236}">
                <a16:creationId xmlns:a16="http://schemas.microsoft.com/office/drawing/2014/main" id="{28730266-7173-D742-AE7C-36E6623B363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08840" y="5506193"/>
            <a:ext cx="812800" cy="812800"/>
          </a:xfrm>
          <a:prstGeom prst="rect">
            <a:avLst/>
          </a:prstGeom>
        </p:spPr>
      </p:pic>
    </p:spTree>
    <p:extLst>
      <p:ext uri="{BB962C8B-B14F-4D97-AF65-F5344CB8AC3E}">
        <p14:creationId xmlns:p14="http://schemas.microsoft.com/office/powerpoint/2010/main" val="3105986382"/>
      </p:ext>
    </p:extLst>
  </p:cSld>
  <p:clrMapOvr>
    <a:masterClrMapping/>
  </p:clrMapOvr>
  <mc:AlternateContent xmlns:mc="http://schemas.openxmlformats.org/markup-compatibility/2006" xmlns:p14="http://schemas.microsoft.com/office/powerpoint/2010/main">
    <mc:Choice Requires="p14">
      <p:transition spd="slow" p14:dur="2000" advTm="45692"/>
    </mc:Choice>
    <mc:Fallback xmlns="">
      <p:transition spd="slow" advTm="456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985" y="0"/>
            <a:ext cx="10515600" cy="1325563"/>
          </a:xfrm>
        </p:spPr>
        <p:txBody>
          <a:bodyPr/>
          <a:lstStyle/>
          <a:p>
            <a:pPr algn="ctr"/>
            <a:r>
              <a:rPr lang="en-US" b="1" dirty="0">
                <a:solidFill>
                  <a:srgbClr val="3B5B6F"/>
                </a:solidFill>
              </a:rPr>
              <a:t>References</a:t>
            </a:r>
          </a:p>
        </p:txBody>
      </p:sp>
      <p:sp>
        <p:nvSpPr>
          <p:cNvPr id="3" name="Content Placeholder 2"/>
          <p:cNvSpPr>
            <a:spLocks noGrp="1"/>
          </p:cNvSpPr>
          <p:nvPr>
            <p:ph idx="1"/>
          </p:nvPr>
        </p:nvSpPr>
        <p:spPr>
          <a:xfrm>
            <a:off x="1" y="919230"/>
            <a:ext cx="12191999" cy="5019540"/>
          </a:xfrm>
        </p:spPr>
        <p:txBody>
          <a:bodyPr>
            <a:normAutofit fontScale="85000" lnSpcReduction="20000"/>
          </a:bodyPr>
          <a:lstStyle/>
          <a:p>
            <a:r>
              <a:rPr lang="en-US" sz="2000" dirty="0" err="1">
                <a:solidFill>
                  <a:srgbClr val="3B5B6F"/>
                </a:solidFill>
              </a:rPr>
              <a:t>Iannuzzi</a:t>
            </a:r>
            <a:r>
              <a:rPr lang="en-US" sz="2000" dirty="0">
                <a:solidFill>
                  <a:srgbClr val="3B5B6F"/>
                </a:solidFill>
              </a:rPr>
              <a:t> MC, Fontana Jr. Sarcoidosis: clinical presentation, immunopathogenesis, and therapeutics. JAMA. 2011;305:391-9. </a:t>
            </a:r>
          </a:p>
          <a:p>
            <a:r>
              <a:rPr lang="en-US" sz="2000" dirty="0">
                <a:solidFill>
                  <a:srgbClr val="3B5B6F"/>
                </a:solidFill>
              </a:rPr>
              <a:t>Rybicki BA, </a:t>
            </a:r>
            <a:r>
              <a:rPr lang="en-US" sz="2000" dirty="0" err="1">
                <a:solidFill>
                  <a:srgbClr val="3B5B6F"/>
                </a:solidFill>
              </a:rPr>
              <a:t>Iannuzzi</a:t>
            </a:r>
            <a:r>
              <a:rPr lang="en-US" sz="2000" dirty="0">
                <a:solidFill>
                  <a:srgbClr val="3B5B6F"/>
                </a:solidFill>
              </a:rPr>
              <a:t> MC. Epidemiology of sarcoidosis: recent advances and future prospects. </a:t>
            </a:r>
            <a:r>
              <a:rPr lang="en-US" sz="2000" dirty="0" err="1">
                <a:solidFill>
                  <a:srgbClr val="3B5B6F"/>
                </a:solidFill>
              </a:rPr>
              <a:t>Semin</a:t>
            </a:r>
            <a:r>
              <a:rPr lang="en-US" sz="2000" dirty="0">
                <a:solidFill>
                  <a:srgbClr val="3B5B6F"/>
                </a:solidFill>
              </a:rPr>
              <a:t> Respir </a:t>
            </a:r>
            <a:r>
              <a:rPr lang="en-US" sz="2000" dirty="0" err="1">
                <a:solidFill>
                  <a:srgbClr val="3B5B6F"/>
                </a:solidFill>
              </a:rPr>
              <a:t>Crit</a:t>
            </a:r>
            <a:r>
              <a:rPr lang="en-US" sz="2000" dirty="0">
                <a:solidFill>
                  <a:srgbClr val="3B5B6F"/>
                </a:solidFill>
              </a:rPr>
              <a:t> Care Med. 2007;28:22-35</a:t>
            </a:r>
          </a:p>
          <a:p>
            <a:r>
              <a:rPr lang="en-US" sz="2000" dirty="0" err="1">
                <a:solidFill>
                  <a:srgbClr val="3B5B6F"/>
                </a:solidFill>
              </a:rPr>
              <a:t>Pirau</a:t>
            </a:r>
            <a:r>
              <a:rPr lang="en-US" sz="2000" dirty="0">
                <a:solidFill>
                  <a:srgbClr val="3B5B6F"/>
                </a:solidFill>
              </a:rPr>
              <a:t> L, Lui F. </a:t>
            </a:r>
            <a:r>
              <a:rPr lang="en-US" sz="2000" dirty="0" err="1">
                <a:solidFill>
                  <a:srgbClr val="3B5B6F"/>
                </a:solidFill>
              </a:rPr>
              <a:t>Neurosarcoidosis</a:t>
            </a:r>
            <a:r>
              <a:rPr lang="en-US" sz="2000" dirty="0">
                <a:solidFill>
                  <a:srgbClr val="3B5B6F"/>
                </a:solidFill>
              </a:rPr>
              <a:t>. [Updated 2023 Jul 3]. In: </a:t>
            </a:r>
            <a:r>
              <a:rPr lang="en-US" sz="2000" dirty="0" err="1">
                <a:solidFill>
                  <a:srgbClr val="3B5B6F"/>
                </a:solidFill>
              </a:rPr>
              <a:t>StatPearls</a:t>
            </a:r>
            <a:r>
              <a:rPr lang="en-US" sz="2000" dirty="0">
                <a:solidFill>
                  <a:srgbClr val="3B5B6F"/>
                </a:solidFill>
              </a:rPr>
              <a:t> [Internet]. Treasure Island (FL): </a:t>
            </a:r>
            <a:r>
              <a:rPr lang="en-US" sz="2000" dirty="0" err="1">
                <a:solidFill>
                  <a:srgbClr val="3B5B6F"/>
                </a:solidFill>
              </a:rPr>
              <a:t>StatPearls</a:t>
            </a:r>
            <a:r>
              <a:rPr lang="en-US" sz="2000" dirty="0">
                <a:solidFill>
                  <a:srgbClr val="3B5B6F"/>
                </a:solidFill>
              </a:rPr>
              <a:t> Publishing; 2024 Jan-. Available from: </a:t>
            </a:r>
            <a:r>
              <a:rPr lang="en-US" sz="2000" dirty="0">
                <a:solidFill>
                  <a:srgbClr val="3B5B6F"/>
                </a:solidFill>
                <a:hlinkClick r:id="rId3"/>
              </a:rPr>
              <a:t>https://www.ncbi.nlm.nih.gov/books/NBK534768/</a:t>
            </a:r>
            <a:endParaRPr lang="en-US" sz="2000" dirty="0">
              <a:solidFill>
                <a:srgbClr val="3B5B6F"/>
              </a:solidFill>
            </a:endParaRPr>
          </a:p>
          <a:p>
            <a:r>
              <a:rPr lang="en-US" sz="2000" dirty="0">
                <a:solidFill>
                  <a:srgbClr val="3B5B6F"/>
                </a:solidFill>
              </a:rPr>
              <a:t>Segal B. </a:t>
            </a:r>
            <a:r>
              <a:rPr lang="en-US" sz="2000" dirty="0" err="1">
                <a:solidFill>
                  <a:srgbClr val="3B5B6F"/>
                </a:solidFill>
              </a:rPr>
              <a:t>Neurosarcoidosis</a:t>
            </a:r>
            <a:r>
              <a:rPr lang="en-US" sz="2000" dirty="0">
                <a:solidFill>
                  <a:srgbClr val="3B5B6F"/>
                </a:solidFill>
              </a:rPr>
              <a:t>: diagnostic approaches and therapeutic strategies. </a:t>
            </a:r>
            <a:r>
              <a:rPr lang="en-US" sz="2000" dirty="0" err="1">
                <a:solidFill>
                  <a:srgbClr val="3B5B6F"/>
                </a:solidFill>
              </a:rPr>
              <a:t>Curr</a:t>
            </a:r>
            <a:r>
              <a:rPr lang="en-US" sz="2000" dirty="0">
                <a:solidFill>
                  <a:srgbClr val="3B5B6F"/>
                </a:solidFill>
              </a:rPr>
              <a:t> </a:t>
            </a:r>
            <a:r>
              <a:rPr lang="en-US" sz="2000" dirty="0" err="1">
                <a:solidFill>
                  <a:srgbClr val="3B5B6F"/>
                </a:solidFill>
              </a:rPr>
              <a:t>Opin</a:t>
            </a:r>
            <a:r>
              <a:rPr lang="en-US" sz="2000" dirty="0">
                <a:solidFill>
                  <a:srgbClr val="3B5B6F"/>
                </a:solidFill>
              </a:rPr>
              <a:t> </a:t>
            </a:r>
            <a:r>
              <a:rPr lang="en-US" sz="2000" dirty="0" err="1">
                <a:solidFill>
                  <a:srgbClr val="3B5B6F"/>
                </a:solidFill>
              </a:rPr>
              <a:t>Nuerol</a:t>
            </a:r>
            <a:r>
              <a:rPr lang="en-US" sz="2000" dirty="0">
                <a:solidFill>
                  <a:srgbClr val="3B5B6F"/>
                </a:solidFill>
              </a:rPr>
              <a:t>. 2013;26(3):307-13.</a:t>
            </a:r>
          </a:p>
          <a:p>
            <a:r>
              <a:rPr lang="en-US" sz="2100" dirty="0">
                <a:solidFill>
                  <a:srgbClr val="3B5B6F"/>
                </a:solidFill>
              </a:rPr>
              <a:t>Tana C, Wegener S, et al. Challenges in the diagnosis and treatment of </a:t>
            </a:r>
            <a:r>
              <a:rPr lang="en-US" sz="2100" dirty="0" err="1">
                <a:solidFill>
                  <a:srgbClr val="3B5B6F"/>
                </a:solidFill>
              </a:rPr>
              <a:t>neurosarcoidosis</a:t>
            </a:r>
            <a:r>
              <a:rPr lang="en-US" sz="2100" dirty="0">
                <a:solidFill>
                  <a:srgbClr val="3B5B6F"/>
                </a:solidFill>
              </a:rPr>
              <a:t>. Ann med. 2015;47(7):576-91.</a:t>
            </a:r>
          </a:p>
          <a:p>
            <a:r>
              <a:rPr lang="en-US" sz="2100" dirty="0">
                <a:solidFill>
                  <a:srgbClr val="3B5B6F"/>
                </a:solidFill>
              </a:rPr>
              <a:t>Michael J. Bradshaw, </a:t>
            </a:r>
            <a:r>
              <a:rPr lang="en-US" sz="2100" dirty="0" err="1">
                <a:solidFill>
                  <a:srgbClr val="3B5B6F"/>
                </a:solidFill>
              </a:rPr>
              <a:t>Siddharama</a:t>
            </a:r>
            <a:r>
              <a:rPr lang="en-US" sz="2100" dirty="0">
                <a:solidFill>
                  <a:srgbClr val="3B5B6F"/>
                </a:solidFill>
              </a:rPr>
              <a:t> </a:t>
            </a:r>
            <a:r>
              <a:rPr lang="en-US" sz="2100" dirty="0" err="1">
                <a:solidFill>
                  <a:srgbClr val="3B5B6F"/>
                </a:solidFill>
              </a:rPr>
              <a:t>Pawate</a:t>
            </a:r>
            <a:r>
              <a:rPr lang="en-US" sz="2100" dirty="0">
                <a:solidFill>
                  <a:srgbClr val="3B5B6F"/>
                </a:solidFill>
              </a:rPr>
              <a:t>, Laura L. </a:t>
            </a:r>
            <a:r>
              <a:rPr lang="en-US" sz="2100" dirty="0" err="1">
                <a:solidFill>
                  <a:srgbClr val="3B5B6F"/>
                </a:solidFill>
              </a:rPr>
              <a:t>Koth</a:t>
            </a:r>
            <a:r>
              <a:rPr lang="en-US" sz="2100" dirty="0">
                <a:solidFill>
                  <a:srgbClr val="3B5B6F"/>
                </a:solidFill>
              </a:rPr>
              <a:t>, Tracey A. Cho, Jeffrey M. </a:t>
            </a:r>
            <a:r>
              <a:rPr lang="en-US" sz="2100" dirty="0" err="1">
                <a:solidFill>
                  <a:srgbClr val="3B5B6F"/>
                </a:solidFill>
              </a:rPr>
              <a:t>GelfandNeurol</a:t>
            </a:r>
            <a:r>
              <a:rPr lang="en-US" sz="2100" dirty="0">
                <a:solidFill>
                  <a:srgbClr val="3B5B6F"/>
                </a:solidFill>
              </a:rPr>
              <a:t> </a:t>
            </a:r>
            <a:r>
              <a:rPr lang="en-US" sz="2100" dirty="0" err="1">
                <a:solidFill>
                  <a:srgbClr val="3B5B6F"/>
                </a:solidFill>
              </a:rPr>
              <a:t>Neuroimmunol</a:t>
            </a:r>
            <a:r>
              <a:rPr lang="en-US" sz="2100" dirty="0">
                <a:solidFill>
                  <a:srgbClr val="3B5B6F"/>
                </a:solidFill>
              </a:rPr>
              <a:t> </a:t>
            </a:r>
            <a:r>
              <a:rPr lang="en-US" sz="2100" dirty="0" err="1">
                <a:solidFill>
                  <a:srgbClr val="3B5B6F"/>
                </a:solidFill>
              </a:rPr>
              <a:t>Neuroinflamm</a:t>
            </a:r>
            <a:r>
              <a:rPr lang="en-US" sz="2100" dirty="0">
                <a:solidFill>
                  <a:srgbClr val="3B5B6F"/>
                </a:solidFill>
              </a:rPr>
              <a:t> Nov 2021, 8 (6) e1084; DOI: 10.1212/NXI.0000000000001084</a:t>
            </a:r>
          </a:p>
          <a:p>
            <a:r>
              <a:rPr lang="en-US" sz="2000" dirty="0">
                <a:solidFill>
                  <a:srgbClr val="3B5B6F"/>
                </a:solidFill>
              </a:rPr>
              <a:t>Kidd DP, Burton BJ, Graham EM, Plant GT. Optic neuropathy associated with systemic sarcoidosis. Neurol </a:t>
            </a:r>
            <a:r>
              <a:rPr lang="en-US" sz="2000" dirty="0" err="1">
                <a:solidFill>
                  <a:srgbClr val="3B5B6F"/>
                </a:solidFill>
              </a:rPr>
              <a:t>Neuroimmunol</a:t>
            </a:r>
            <a:r>
              <a:rPr lang="en-US" sz="2000" dirty="0">
                <a:solidFill>
                  <a:srgbClr val="3B5B6F"/>
                </a:solidFill>
              </a:rPr>
              <a:t> </a:t>
            </a:r>
            <a:r>
              <a:rPr lang="en-US" sz="2000" dirty="0" err="1">
                <a:solidFill>
                  <a:srgbClr val="3B5B6F"/>
                </a:solidFill>
              </a:rPr>
              <a:t>Neuroinflamm</a:t>
            </a:r>
            <a:r>
              <a:rPr lang="en-US" sz="2000" dirty="0">
                <a:solidFill>
                  <a:srgbClr val="3B5B6F"/>
                </a:solidFill>
              </a:rPr>
              <a:t>. 2016 Aug 2;3(5):e270. </a:t>
            </a:r>
            <a:r>
              <a:rPr lang="en-US" sz="2000" dirty="0" err="1">
                <a:solidFill>
                  <a:srgbClr val="3B5B6F"/>
                </a:solidFill>
              </a:rPr>
              <a:t>doi</a:t>
            </a:r>
            <a:r>
              <a:rPr lang="en-US" sz="2000" dirty="0">
                <a:solidFill>
                  <a:srgbClr val="3B5B6F"/>
                </a:solidFill>
              </a:rPr>
              <a:t>: 10.1212/NXI.0000000000000270. PMID: 27536707; PMCID: PMC4972000.</a:t>
            </a:r>
          </a:p>
          <a:p>
            <a:r>
              <a:rPr lang="en-US" sz="2000" dirty="0">
                <a:solidFill>
                  <a:srgbClr val="3B5B6F"/>
                </a:solidFill>
              </a:rPr>
              <a:t>Doty JD, Mazur JE, Judson MA. Treatment of corticosteroid-resistant </a:t>
            </a:r>
            <a:r>
              <a:rPr lang="en-US" sz="2000" dirty="0" err="1">
                <a:solidFill>
                  <a:srgbClr val="3B5B6F"/>
                </a:solidFill>
              </a:rPr>
              <a:t>neurosarcoidosis</a:t>
            </a:r>
            <a:r>
              <a:rPr lang="en-US" sz="2000" dirty="0">
                <a:solidFill>
                  <a:srgbClr val="3B5B6F"/>
                </a:solidFill>
              </a:rPr>
              <a:t> with a short-course cyclophosphamide regimen. Chest. 2003 Nov;124(5):2023-6. </a:t>
            </a:r>
            <a:r>
              <a:rPr lang="en-US" sz="2000" dirty="0" err="1">
                <a:solidFill>
                  <a:srgbClr val="3B5B6F"/>
                </a:solidFill>
              </a:rPr>
              <a:t>doi</a:t>
            </a:r>
            <a:r>
              <a:rPr lang="en-US" sz="2000" dirty="0">
                <a:solidFill>
                  <a:srgbClr val="3B5B6F"/>
                </a:solidFill>
              </a:rPr>
              <a:t>: 10.1378/chest.124.5.2023. PMID: 14605084.</a:t>
            </a:r>
          </a:p>
          <a:p>
            <a:r>
              <a:rPr lang="en-US" sz="2000" dirty="0">
                <a:solidFill>
                  <a:srgbClr val="3B5B6F"/>
                </a:solidFill>
              </a:rPr>
              <a:t>Frohman, L.  Treatment of neuro-ophthalmic sarcoidosis.  J </a:t>
            </a:r>
            <a:r>
              <a:rPr lang="en-US" sz="2000" dirty="0" err="1">
                <a:solidFill>
                  <a:srgbClr val="3B5B6F"/>
                </a:solidFill>
              </a:rPr>
              <a:t>Neuroophthalmol</a:t>
            </a:r>
            <a:r>
              <a:rPr lang="en-US" sz="2000" dirty="0">
                <a:solidFill>
                  <a:srgbClr val="3B5B6F"/>
                </a:solidFill>
              </a:rPr>
              <a:t>. 2015 Mar;35(1):65-72.</a:t>
            </a:r>
          </a:p>
          <a:p>
            <a:r>
              <a:rPr lang="en-US" sz="2000" dirty="0">
                <a:solidFill>
                  <a:srgbClr val="3B5B6F"/>
                </a:solidFill>
              </a:rPr>
              <a:t>Mochizuki M, Smith JR, Takase H, </a:t>
            </a:r>
            <a:r>
              <a:rPr lang="en-US" sz="2000" dirty="0" err="1">
                <a:solidFill>
                  <a:srgbClr val="3B5B6F"/>
                </a:solidFill>
              </a:rPr>
              <a:t>Kaburaki</a:t>
            </a:r>
            <a:r>
              <a:rPr lang="en-US" sz="2000" dirty="0">
                <a:solidFill>
                  <a:srgbClr val="3B5B6F"/>
                </a:solidFill>
              </a:rPr>
              <a:t> T, Acharya NR, Rao NA; International Workshop on Ocular Sarcoidosis Study Group. Revised criteria of International Workshop on Ocular Sarcoidosis (IWOS) for the diagnosis of ocular sarcoidosis. Br J </a:t>
            </a:r>
            <a:r>
              <a:rPr lang="en-US" sz="2000" dirty="0" err="1">
                <a:solidFill>
                  <a:srgbClr val="3B5B6F"/>
                </a:solidFill>
              </a:rPr>
              <a:t>Ophthalmol</a:t>
            </a:r>
            <a:r>
              <a:rPr lang="en-US" sz="2000" dirty="0">
                <a:solidFill>
                  <a:srgbClr val="3B5B6F"/>
                </a:solidFill>
              </a:rPr>
              <a:t>. 2019 Oct;103(10):1418-1422. </a:t>
            </a:r>
            <a:r>
              <a:rPr lang="en-US" sz="2000" dirty="0" err="1">
                <a:solidFill>
                  <a:srgbClr val="3B5B6F"/>
                </a:solidFill>
              </a:rPr>
              <a:t>doi</a:t>
            </a:r>
            <a:r>
              <a:rPr lang="en-US" sz="2000" dirty="0">
                <a:solidFill>
                  <a:srgbClr val="3B5B6F"/>
                </a:solidFill>
              </a:rPr>
              <a:t>: 10.1136/bjophthalmol-2018-313356. </a:t>
            </a:r>
            <a:r>
              <a:rPr lang="en-US" sz="2000" dirty="0" err="1">
                <a:solidFill>
                  <a:srgbClr val="3B5B6F"/>
                </a:solidFill>
              </a:rPr>
              <a:t>Epub</a:t>
            </a:r>
            <a:r>
              <a:rPr lang="en-US" sz="2000" dirty="0">
                <a:solidFill>
                  <a:srgbClr val="3B5B6F"/>
                </a:solidFill>
              </a:rPr>
              <a:t> 2019 Feb 23. PMID: 30798264.</a:t>
            </a:r>
          </a:p>
        </p:txBody>
      </p:sp>
      <p:sp>
        <p:nvSpPr>
          <p:cNvPr id="4" name="Slide Number Placeholder 5">
            <a:extLst>
              <a:ext uri="{FF2B5EF4-FFF2-40B4-BE49-F238E27FC236}">
                <a16:creationId xmlns:a16="http://schemas.microsoft.com/office/drawing/2014/main" id="{4A3EB8F6-43E7-C743-AA2E-20529993C597}"/>
              </a:ext>
            </a:extLst>
          </p:cNvPr>
          <p:cNvSpPr>
            <a:spLocks noGrp="1"/>
          </p:cNvSpPr>
          <p:nvPr>
            <p:ph type="sldNum" sz="quarter" idx="12"/>
          </p:nvPr>
        </p:nvSpPr>
        <p:spPr>
          <a:xfrm>
            <a:off x="5888188" y="6318993"/>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28</a:t>
            </a:fld>
            <a:endParaRPr kumimoji="0" lang="en-US" altLang="en-US" sz="1400" b="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3328466473"/>
      </p:ext>
    </p:extLst>
  </p:cSld>
  <p:clrMapOvr>
    <a:masterClrMapping/>
  </p:clrMapOvr>
  <mc:AlternateContent xmlns:mc="http://schemas.openxmlformats.org/markup-compatibility/2006" xmlns:p14="http://schemas.microsoft.com/office/powerpoint/2010/main">
    <mc:Choice Requires="p14">
      <p:transition spd="slow" p14:dur="2000" advTm="1031"/>
    </mc:Choice>
    <mc:Fallback xmlns="">
      <p:transition spd="slow" advTm="1031"/>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49963E-5A81-41B1-A0FD-13DBD1CF70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08C521-8D56-4252-BC91-19ACAA31AF1C}">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B7B87B42-F563-442D-B5EF-5467A068F205}">
  <ds:schemaRefs>
    <ds:schemaRef ds:uri="http://schemas.microsoft.com/sharepoint/v3/contenttype/forms"/>
  </ds:schemaRefs>
</ds:datastoreItem>
</file>

<file path=docMetadata/LabelInfo.xml><?xml version="1.0" encoding="utf-8"?>
<clbl:labelList xmlns:clbl="http://schemas.microsoft.com/office/2020/mipLabelMetadata">
  <clbl:label id="{e95f1b23-abaf-45ee-821d-b7ab251ab3bf}" enabled="0" method="" siteId="{e95f1b23-abaf-45ee-821d-b7ab251ab3bf}" removed="1"/>
</clbl:labelList>
</file>

<file path=docProps/app.xml><?xml version="1.0" encoding="utf-8"?>
<Properties xmlns="http://schemas.openxmlformats.org/officeDocument/2006/extended-properties" xmlns:vt="http://schemas.openxmlformats.org/officeDocument/2006/docPropsVTypes">
  <Template/>
  <TotalTime>61442</TotalTime>
  <Words>1953</Words>
  <Application>Microsoft Macintosh PowerPoint</Application>
  <PresentationFormat>Widescreen</PresentationFormat>
  <Paragraphs>207</Paragraphs>
  <Slides>28</Slides>
  <Notes>19</Notes>
  <HiddenSlides>0</HiddenSlides>
  <MMClips>27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Arial Black</vt:lpstr>
      <vt:lpstr>Calibri</vt:lpstr>
      <vt:lpstr>Calibri Light</vt:lpstr>
      <vt:lpstr>Office Theme</vt:lpstr>
      <vt:lpstr>A Challenging Case of Progressive Bilateral Optic Neuropathy</vt:lpstr>
      <vt:lpstr>53 year-old female presenting with right then left eye blurry vision &amp; diplopia</vt:lpstr>
      <vt:lpstr>53 year old female with bilateral vision loss</vt:lpstr>
      <vt:lpstr>53 year old female with bilateral vision loss</vt:lpstr>
      <vt:lpstr>Initial Evaluation by Neuro-Ophthalmology </vt:lpstr>
      <vt:lpstr>Initial HVF &amp; OCT Testing</vt:lpstr>
      <vt:lpstr>What is the differential diagnosis of this case?</vt:lpstr>
      <vt:lpstr> Differential Diagnoses</vt:lpstr>
      <vt:lpstr>Lab Results</vt:lpstr>
      <vt:lpstr>PowerPoint Presentation</vt:lpstr>
      <vt:lpstr>PowerPoint Presentation</vt:lpstr>
      <vt:lpstr>PowerPoint Presentation</vt:lpstr>
      <vt:lpstr>Lumbar Puncture</vt:lpstr>
      <vt:lpstr>PowerPoint Presentation</vt:lpstr>
      <vt:lpstr>PowerPoint Presentation</vt:lpstr>
      <vt:lpstr>Final Diagnosis</vt:lpstr>
      <vt:lpstr>Hospital Course</vt:lpstr>
      <vt:lpstr>Hospital Course</vt:lpstr>
      <vt:lpstr>Biopsy Results</vt:lpstr>
      <vt:lpstr>PowerPoint Presentation</vt:lpstr>
      <vt:lpstr>Post-Treatment Clinical Testing</vt:lpstr>
      <vt:lpstr>Neurosarcoidosis &amp; Sarcoid Optic Neuropathy</vt:lpstr>
      <vt:lpstr>Etiology &amp; Epidemiology</vt:lpstr>
      <vt:lpstr> Management &amp; Treatment of  Sarcoid Optic Neuropathy  </vt:lpstr>
      <vt:lpstr>Use of Cyclophosphamide (Cytoxan) to Treat Sarcoid Optic Neuropathy</vt:lpstr>
      <vt:lpstr>Back to the case: Clinical Course</vt:lpstr>
      <vt:lpstr>Summary: Sarcoid optic neuropathy can present and progress rapidly requiring decisive treatment and transitioning to other agents if no clinical stability is observed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Marko Oydanich</cp:lastModifiedBy>
  <cp:revision>309</cp:revision>
  <dcterms:created xsi:type="dcterms:W3CDTF">2020-07-23T19:54:38Z</dcterms:created>
  <dcterms:modified xsi:type="dcterms:W3CDTF">2025-09-05T12:00:53Z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