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fntdata" ContentType="application/x-fontdata"/>
  <Default Extension="xml" ContentType="application/xml"/>
  <Default Extension="tiff" ContentType="image/tiff"/>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Masters/slideMaster1.xml" ContentType="application/vnd.openxmlformats-officedocument.presentationml.slideMaster+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ink/ink2.xml" ContentType="application/inkml+xml"/>
  <Override PartName="/ppt/ink/ink1.xml" ContentType="application/inkml+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86" r:id="rId2"/>
    <p:sldId id="272" r:id="rId3"/>
    <p:sldId id="258" r:id="rId4"/>
    <p:sldId id="259" r:id="rId5"/>
    <p:sldId id="260" r:id="rId6"/>
    <p:sldId id="261" r:id="rId7"/>
    <p:sldId id="262" r:id="rId8"/>
    <p:sldId id="284" r:id="rId9"/>
    <p:sldId id="264" r:id="rId10"/>
    <p:sldId id="263" r:id="rId11"/>
    <p:sldId id="289" r:id="rId12"/>
    <p:sldId id="285" r:id="rId13"/>
    <p:sldId id="276" r:id="rId14"/>
    <p:sldId id="288" r:id="rId15"/>
    <p:sldId id="277" r:id="rId16"/>
    <p:sldId id="278" r:id="rId17"/>
    <p:sldId id="290" r:id="rId18"/>
    <p:sldId id="280" r:id="rId19"/>
    <p:sldId id="279" r:id="rId20"/>
    <p:sldId id="281" r:id="rId21"/>
    <p:sldId id="282" r:id="rId22"/>
    <p:sldId id="283" r:id="rId23"/>
  </p:sldIdLst>
  <p:sldSz cx="12192000" cy="6858000"/>
  <p:notesSz cx="6858000" cy="9144000"/>
  <p:embeddedFontLst>
    <p:embeddedFont>
      <p:font typeface="Arial Black" panose="020B0A04020102020204" pitchFamily="34" charset="0"/>
      <p:regular r:id="rId25"/>
      <p:bold r:id="rId26"/>
    </p:embeddedFont>
    <p:embeddedFont>
      <p:font typeface="Roboto" panose="02000000000000000000" pitchFamily="2"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31" roundtripDataSignature="AMtx7mizd5A6YwEMk5bzy+MhYF7nzx4NB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0B412A2-BEAC-40D8-8133-B55F4E0CCB34}">
  <a:tblStyle styleId="{30B412A2-BEAC-40D8-8133-B55F4E0CCB3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94658"/>
  </p:normalViewPr>
  <p:slideViewPr>
    <p:cSldViewPr snapToGrid="0">
      <p:cViewPr varScale="1">
        <p:scale>
          <a:sx n="73" d="100"/>
          <a:sy n="73" d="100"/>
        </p:scale>
        <p:origin x="666"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1-07T20:06:26.778"/>
    </inkml:context>
    <inkml:brush xml:id="br0">
      <inkml:brushProperty name="width" value="0.1" units="cm"/>
      <inkml:brushProperty name="height" value="0.1" units="cm"/>
      <inkml:brushProperty name="color" value="#E71224"/>
    </inkml:brush>
  </inkml:definitions>
  <inkml:trace contextRef="#ctx0" brushRef="#br0">17925 10581 16383 0 0,'0'0'0'0'0,"-3"0"0"0"0,-5 2 0 0 0,-6 6 0 0 0,-11 16 0 0 0,-14 23 0 0 0,-19 32 0 0 0,-19 33 0 0 0,-10 20 0 0 0,-3 8 0 0 0,5-7 0 0 0,14-18 0 0 0,16-25 0 0 0,18-24 0 0 0,13-24 0 0 0,11-18 0 0 0,7-11 0 0 0,3-7 0 0 0,-2 1 0 0 0,-7 4 0 0 0,-7 10 0 0 0,-8 7 0 0 0,-5 6 0 0 0,-1 1 0 0 0,4-2 0 0 0,5-7 0 0 0,6-7 0 0 0,7-5 0 0 0,4-5 0 0 0,1 0 0 0 0,-3 6 0 0 0,-8 12 0 0 0,-8 14 0 0 0,-6 14 0 0 0,-1 4 0 0 0,3-2 0 0 0,7-6 0 0 0,7-9 0 0 0,5-8 0 0 0,3-2 0 0 0,-1 3 0 0 0,0 6 0 0 0,-3 9 0 0 0,-3 6 0 0 0,-1 4 0 0 0,0-1 0 0 0,-1-1 0 0 0,1 0 0 0 0,-1 1 0 0 0,-1 5 0 0 0,-1 5 0 0 0,-2 5 0 0 0,-1 1 0 0 0,-1-3 0 0 0,4-11 0 0 0,4-12 0 0 0,4-13 0 0 0,5-13 0 0 0,2-7 0 0 0,2 0 0 0 0,2 4 0 0 0,0 8 0 0 0,0 9 0 0 0,-1 6 0 0 0,1 2 0 0 0,0-1 0 0 0,1-1 0 0 0,3-1 0 0 0,4 0 0 0 0,4-2 0 0 0,3 0 0 0 0,2-2 0 0 0,2-1 0 0 0,2-3 0 0 0,2-2 0 0 0,0-1 0 0 0,3-1 0 0 0,1 2 0 0 0,2 2 0 0 0,1 3 0 0 0,0 3 0 0 0,1 2 0 0 0,0-1 0 0 0,0 0 0 0 0,-1 1 0 0 0,1 0 0 0 0,-1 0 0 0 0,0 1 0 0 0,0 2 0 0 0,-2 0 0 0 0,0-2 0 0 0,1 0 0 0 0,0-2 0 0 0,-1-1 0 0 0,0-1 0 0 0,-1-1 0 0 0,-1 0 0 0 0,-1-1 0 0 0,1-2 0 0 0,1-2 0 0 0,0 0 0 0 0,3-2 0 0 0,1-3 0 0 0,2-2 0 0 0,2-1 0 0 0,4 0 0 0 0,3 0 0 0 0,4 1 0 0 0,3 0 0 0 0,4 0 0 0 0,1 1 0 0 0,1 0 0 0 0,-1 0 0 0 0,-2-1 0 0 0,-4-1 0 0 0,-1-4 0 0 0,-2-4 0 0 0,-1-2 0 0 0,-2-3 0 0 0,-1-2 0 0 0,-1-1 0 0 0,-3-3 0 0 0,2-1 0 0 0,0 0 0 0 0,1-1 0 0 0,-2-2 0 0 0,-1 0 0 0 0,2-1 0 0 0,2-1 0 0 0,4 0 0 0 0,5 0 0 0 0,3 0 0 0 0,0 0 0 0 0,1 0 0 0 0,-1 0 0 0 0,-2-1 0 0 0,-2-2 0 0 0,-3-3 0 0 0,0-2 0 0 0,0-3 0 0 0,1-3 0 0 0,3-2 0 0 0,2-1 0 0 0,1 0 0 0 0,0 1 0 0 0,-3 3 0 0 0,-4 2 0 0 0,-4 2 0 0 0,-3 0 0 0 0,1-1 0 0 0,-1 1 0 0 0,0-1 0 0 0,1 1 0 0 0,-1 0 0 0 0,0-1 0 0 0,0 2 0 0 0,1-1 0 0 0,0 1 0 0 0,2 1 0 0 0,-1-1 0 0 0,0 1 0 0 0,-2-2 0 0 0,-2 1 0 0 0,-2 0 0 0 0,-1-1 0 0 0,1-1 0 0 0,-1-3 0 0 0,3-1 0 0 0,2 0 0 0 0,4-1 0 0 0,1 1 0 0 0,0 1 0 0 0,0 1 0 0 0,-2 0 0 0 0,-4 2 0 0 0,-1-1 0 0 0,-2 1 0 0 0,-1-2 0 0 0,0-1 0 0 0,1-4 0 0 0,1-2 0 0 0,-1 0 0 0 0,-2-1 0 0 0,-3 0 0 0 0,-1 2 0 0 0,-3-1 0 0 0,0 1 0 0 0,-1-2 0 0 0,2 1 0 0 0,0-1 0 0 0,0 2 0 0 0,1 1 0 0 0,0 1 0 0 0,0 2 0 0 0,-2 2 0 0 0,0 0 0 0 0,1 2 0 0 0,2-2 0 0 0,0 0 0 0 0,2 0 0 0 0,-1-1 0 0 0,-2 0 0 0 0,0 1 0 0 0,-1 0 0 0 0,-2 1 0 0 0,-2 1 0 0 0,-2 0 0 0 0,-3 2 0 0 0,-1 1 0 0 0,0-1 0 0 0,0-1 0 0 0,0 1 0 0 0,-2 0 0 0 0,0 1 0 0 0,-2 1 0 0 0,-1 1 0 0 0,-1-1 0 0 0,0 0 0 0 0,1-2 0 0 0,4 0 0 0 0,5-1 0 0 0,4-1 0 0 0,3 0 0 0 0,1 0 0 0 0,0 3 0 0 0,-1 0 0 0 0,-3 2 0 0 0,-1-1 0 0 0,-3 0 0 0 0,0-2 0 0 0,-2-1 0 0 0,3-3 0 0 0,1-2 0 0 0,4-3 0 0 0,2-3 0 0 0,4-1 0 0 0,2-3 0 0 0,2 0 0 0 0,-1 0 0 0 0,-3 2 0 0 0,-5 4 0 0 0,-4 4 0 0 0,-6 5 0 0 0,-5 2 0 0 0,-2 3 0 0 0,0-1 0 0 0,1-1 0 0 0,2-3 0 0 0,2-3 0 0 0,2-5 0 0 0,3-2 0 0 0,0 0 0 0 0,0-1 0 0 0,0-1 0 0 0,-2 0 0 0 0,0-1 0 0 0,-2-2 0 0 0,0 0 0 0 0,1-2 0 0 0,-1 1 0 0 0,-1 1 0 0 0,0 0 0 0 0,-2 2 0 0 0,-2 3 0 0 0,-1 0 0 0 0,-1 1 0 0 0,0 0 0 0 0,0-1 0 0 0,0-1 0 0 0,0-2 0 0 0,-1 0 0 0 0,0 0 0 0 0,0-2 0 0 0,0 0 0 0 0,-1 0 0 0 0,1-1 0 0 0,-1 2 0 0 0,0 2 0 0 0,-2 2 0 0 0,0 0 0 0 0,-1 1 0 0 0,-1 0 0 0 0,0-1 0 0 0,0-1 0 0 0,0-1 0 0 0,1-1 0 0 0,0 0 0 0 0,-1 2 0 0 0,0 1 0 0 0,0 3 0 0 0,0 1 0 0 0,-1 2 0 0 0,-1 0 0 0 0,-1 0 0 0 0,1 0 0 0 0,-1 0 0 0 0,0-3 0 0 0,1-3 0 0 0,0-2 0 0 0,1 3 0 0 0,2 4 0 0 0,7 5 0 0 0,6 4 0 0 0,5 2 0 0 0,2 2 0 0 0,-1 2 0 0 0,-4-1 0 0 0,-5 1 0 0 0,-4 0 0 0 0,-3 0 0 0 0,0-1 0 0 0,1 0 0 0 0,3 0 0 0 0,2-2 0 0 0,0-1 0 0 0,-2 0 0 0 0,-2-1 0 0 0,-3-1 0 0 0,-4-1 0 0 0,-1 0 0 0 0,-3-1 0 0 0,0 1 0 0 0,0-1 0 0 0,-1 1 0 0 0,1 0 0 0 0,-1-1 0 0 0,1 1 0 0 0,0-1 0 0 0,0-1 0 0 0,3-3 0 0 0,3-5 0 0 0,3-6 0 0 0,1-5 0 0 0,1-4 0 0 0,1-1 0 0 0,-1 0 0 0 0,0-1 0 0 0,1-3 0 0 0,-2-1 0 0 0,1 0 0 0 0,0 1 0 0 0,-1 1 0 0 0,1 1 0 0 0,0 0 0 0 0,2-2 0 0 0,1-1 0 0 0,0 0 0 0 0,-2 4 0 0 0,-1 4 0 0 0,-3 6 0 0 0,-3 5 0 0 0,-2 3 0 0 0,1 0 0 0 0,1-3 0 0 0,2-6 0 0 0,1-4 0 0 0,0-4 0 0 0,1 0 0 0 0,-2 0 0 0 0,-2 4 0 0 0,-2 4 0 0 0,-1 3 0 0 0,-2 1 0 0 0,0 0 0 0 0,0-2 0 0 0,0-3 0 0 0,-1-4 0 0 0,1-3 0 0 0,0-1 0 0 0,-1-1 0 0 0,-1-1 0 0 0,-3-1 0 0 0,-3 0 0 0 0,-3-1 0 0 0,-2 0 0 0 0,-2-1 0 0 0,-2-1 0 0 0,-2-1 0 0 0,-1 1 0 0 0,-1 1 0 0 0,2 3 0 0 0,0 1 0 0 0,1 1 0 0 0,2 2 0 0 0,-1 0 0 0 0,1 1 0 0 0,0 2 0 0 0,0 0 0 0 0,-1 0 0 0 0,-1 1 0 0 0,-1 1 0 0 0,-1 0 0 0 0,-1-1 0 0 0,-1-2 0 0 0,-2-1 0 0 0,-1 1 0 0 0,0 1 0 0 0,1 1 0 0 0,0 2 0 0 0,0 1 0 0 0,1 2 0 0 0,0 0 0 0 0,1 1 0 0 0,-1 0 0 0 0,-1-1 0 0 0,-1 0 0 0 0,1 0 0 0 0,0 1 0 0 0,0 2 0 0 0,-1 0 0 0 0,0 0 0 0 0,-1 0 0 0 0,-1-1 0 0 0,0 1 0 0 0,0 2 0 0 0,0 2 0 0 0,-1 1 0 0 0,-3 1 0 0 0,-3 0 0 0 0,-3-1 0 0 0,0 2 0 0 0,0 0 0 0 0,1 1 0 0 0,0 1 0 0 0,0 0 0 0 0,-1 0 0 0 0,-2 0 0 0 0,-3 0 0 0 0,-3-1 0 0 0,-3 1 0 0 0,-3 0 0 0 0,0-1 0 0 0,2 2 0 0 0,0 0 0 0 0,0 1 0 0 0,1 1 0 0 0,-1-1 0 0 0,1-2 0 0 0,1-2 0 0 0,3-1 0 0 0,2-2 0 0 0,2 1 0 0 0,2 0 0 0 0,4 3 0 0 0,4 2 0 0 0,3 1 0 0 0,2 3 0 0 0,-4 0 0 0 0,-3-2 0 0 0,-3 0 0 0 0,-2 0 0 0 0,-3-1 0 0 0,-6-1 0 0 0,-4-3 0 0 0,-1 0 0 0 0,-1 1 0 0 0,3 0 0 0 0,1 3 0 0 0,3 1 0 0 0,0 1 0 0 0,2 2 0 0 0,-1 0 0 0 0,1 0 0 0 0,0 0 0 0 0,0 0 0 0 0,0 0 0 0 0,0 1 0 0 0,2 0 0 0 0,0 0 0 0 0,0 0 0 0 0,-1-1 0 0 0,4 0 0 0 0,3 1 0 0 0,2 1 0 0 0,0 0 0 0 0,1 2 0 0 0,-1-1 0 0 0,0 1 0 0 0,0 0 0 0 0,0 1 0 0 0,-3-1 0 0 0,-1 0 0 0 0,-1 0 0 0 0,-2 0 0 0 0,-3 0 0 0 0,-1 0 0 0 0,0 0 0 0 0,3 0 0 0 0,4 0 0 0 0,4 0 0 0 0,3 0 0 0 0,2 0 0 0 0,2 0 0 0 0,0 0 0 0 0,-1 0 0 0 0,1 0 0 0 0,0 0 0 0 0,0 0 0 0 0,0 0 0 0 0,-2 0 0 0 0,-3 0 0 0 0,-4 0 0 0 0,-4 0 0 0 0,-3 0 0 0 0,0 0 0 0 0,0 0 0 0 0,2 0 0 0 0,3 0 0 0 0,2 0 0 0 0,4 1 0 0 0,2 1 0 0 0,2 3 0 0 0,1 1 0 0 0,2 2 0 0 0,0-1 0 0 0,0 1 0 0 0,-2 1 0 0 0,1 0 0 0 0,-1-2 0 0 0,1 1 0 0 0,2 0 0 0 0,0 0 0 0 0,-1 1 0 0 0,1 0 0 0 0,1 1 0 0 0,1 0 0 0 0,1 0 0 0 0,-1-1 0 0 0,1 1 0 0 0,-2-1 0 0 0,-1 0 0 0 0,-1 0 0 0 0,0 1 0 0 0,1-2 0 0 0,2 0 0 0 0,2-1 0 0 0,2-1 0 0 0,2-1 0 0 0,2 0 0 0 0,2-1 0 0 0,0 2 0 0 0,1 0 0 0 0,-1 2 0 0 0,-2 0 0 0 0,-2 1 0 0 0,-1 0 0 0 0,1 0 0 0 0,0 1 0 0 0,1-1 0 0 0,1 0 0 0 0,0-1 0 0 0,1 0 0 0 0,1-3 0 0 0,0 0 0 0 0,1-1 0 0 0,1 1 0 0 0,0 0 0 0 0,0 0 0 0 0,1 2 0 0 0,-2-1 0 0 0,-1 1 0 0 0,0 0 0 0 0,0 1 0 0 0,-1 2 0 0 0,-2 0 0 0 0,0 0 0 0 0,0 0 0 0 0,0 1 0 0 0,-1 0 0 0 0,1-1 0 0 0,-1-1 0 0 0,-1 0 0 0 0,1-2 0 0 0,-1 1 0 0 0,1-1 0 0 0,1 2 0 0 0,1 1 0 0 0,1 2 0 0 0,2-1 0 0 0,1 2 0 0 0,-1 1 0 0 0,0 0 0 0 0,-1 0 0 0 0,0-2 0 0 0,1-3 0 0 0,0-1 0 0 0,1-4 0 0 0,2-1 0 0 0,1-2 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1-07T20:06:26.779"/>
    </inkml:context>
    <inkml:brush xml:id="br0">
      <inkml:brushProperty name="width" value="0.1" units="cm"/>
      <inkml:brushProperty name="height" value="0.1" units="cm"/>
      <inkml:brushProperty name="color" value="#E71224"/>
    </inkml:brush>
  </inkml:definitions>
  <inkml:trace contextRef="#ctx0" brushRef="#br0">16703 453 16383 0 0,'-1'0'0'0'0,"0"0"0"0"0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t>This UPFRONT case is titled “Screening Eye Exam in a 9-year-old Female with Congenital Renal Dysplasia”.</a:t>
            </a:r>
          </a:p>
          <a:p>
            <a:endParaRPr lang="en-US"/>
          </a:p>
          <a:p>
            <a:r>
              <a:rPr lang="en-US"/>
              <a:t>My name is Jebgy Vargas, and I am a medical student at California University of Science and Medicine. </a:t>
            </a:r>
          </a:p>
          <a:p>
            <a:endParaRPr lang="en-US"/>
          </a:p>
        </p:txBody>
      </p:sp>
      <p:sp>
        <p:nvSpPr>
          <p:cNvPr id="81" name="Google Shape;8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a:p>
          <a:p>
            <a:pPr>
              <a:defRPr/>
            </a:pPr>
            <a:r>
              <a:rPr lang="en-US"/>
              <a:t>A 9-year-old girl with a history of congenital renal dysplasia was </a:t>
            </a:r>
            <a:r>
              <a:rPr lang="en-US" sz="1200"/>
              <a:t>born with bilateral cystic kidneys and developed stage 2 chronic kidney disease.</a:t>
            </a:r>
            <a:endParaRPr lang="en-US"/>
          </a:p>
          <a:p>
            <a:pPr>
              <a:defRPr/>
            </a:pPr>
            <a:endParaRPr lang="en-US"/>
          </a:p>
          <a:p>
            <a:pPr>
              <a:defRPr/>
            </a:pPr>
            <a:r>
              <a:rPr lang="en-US" sz="1200"/>
              <a:t>On </a:t>
            </a:r>
            <a:r>
              <a:rPr lang="en-US"/>
              <a:t>a screening ophthalmic examination</a:t>
            </a:r>
            <a:r>
              <a:rPr lang="en-US" sz="1200"/>
              <a:t>, an optic nerve abnormality was found, </a:t>
            </a:r>
            <a:r>
              <a:rPr lang="en-US"/>
              <a:t>and this lead to</a:t>
            </a:r>
            <a:r>
              <a:rPr lang="en-US" sz="1200"/>
              <a:t> a referral </a:t>
            </a:r>
            <a:r>
              <a:rPr lang="en-US"/>
              <a:t>for neuro-ophthalmic </a:t>
            </a:r>
            <a:r>
              <a:rPr lang="en-US" sz="1200"/>
              <a:t>consultation. </a:t>
            </a:r>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13684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f0ce413413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f0ce413413_0_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sz="2400"/>
              <a:t>Her past ocular history includes bilateral hyperopia. She was born prematurely at 31 weeks. She has a history of congenital hip dysplasia, failure to thrive,  gross motor delay. She is status post gastrostomy, hernia repair, tonsillectomy, and adenoidectomy. The patient’s mother also has developmental hip dysplasia, and her maternal grandfather has retinitis pigmentosa. </a:t>
            </a:r>
          </a:p>
        </p:txBody>
      </p:sp>
      <p:sp>
        <p:nvSpPr>
          <p:cNvPr id="96" name="Google Shape;96;g2f0ce413413_0_2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f0ce413413_0_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2f0ce413413_0_5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a:p>
          <a:p>
            <a:pPr>
              <a:defRPr/>
            </a:pPr>
            <a:r>
              <a:rPr lang="en-US"/>
              <a:t>Her initial</a:t>
            </a:r>
            <a:r>
              <a:rPr lang="en-US" sz="1200"/>
              <a:t> exam </a:t>
            </a:r>
            <a:r>
              <a:rPr lang="en-US"/>
              <a:t>was</a:t>
            </a:r>
            <a:r>
              <a:rPr lang="en-US" sz="1200"/>
              <a:t> notable for low hyperopia</a:t>
            </a:r>
            <a:r>
              <a:rPr lang="en-US"/>
              <a:t> in both eyes</a:t>
            </a:r>
            <a:r>
              <a:rPr lang="en-US" sz="1200"/>
              <a:t>; the rest of </a:t>
            </a:r>
            <a:r>
              <a:rPr lang="en-US"/>
              <a:t>her exam</a:t>
            </a:r>
            <a:r>
              <a:rPr lang="en-US" sz="1200"/>
              <a:t> </a:t>
            </a:r>
            <a:r>
              <a:rPr lang="en-US"/>
              <a:t>was</a:t>
            </a:r>
            <a:r>
              <a:rPr lang="en-US" sz="1200"/>
              <a:t> unremarkable</a:t>
            </a:r>
            <a:r>
              <a:rPr lang="en-US"/>
              <a:t> with full Ishihara color plate testing</a:t>
            </a:r>
            <a:r>
              <a:rPr lang="en-US" sz="1200"/>
              <a:t>.</a:t>
            </a:r>
            <a:endParaRPr lang="en-US"/>
          </a:p>
        </p:txBody>
      </p:sp>
      <p:sp>
        <p:nvSpPr>
          <p:cNvPr id="102" name="Google Shape;102;g2f0ce413413_0_5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f0ce413413_0_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f0ce413413_0_7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sz="2400"/>
              <a:t>Her visual fields were reliable, with the Right eye having a mildly enlarged blind spot and mild decreased sensitivity primarily inferiorly, and the Left eye having mild decreased sensitivity diffusely.</a:t>
            </a:r>
          </a:p>
        </p:txBody>
      </p:sp>
      <p:sp>
        <p:nvSpPr>
          <p:cNvPr id="109" name="Google Shape;109;g2f0ce413413_0_7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f0ce413413_0_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2f0ce413413_0_8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90000"/>
              </a:lnSpc>
              <a:spcBef>
                <a:spcPts val="1000"/>
              </a:spcBef>
              <a:spcAft>
                <a:spcPts val="0"/>
              </a:spcAft>
              <a:buNone/>
            </a:pPr>
            <a:endParaRPr sz="2400">
              <a:latin typeface="Arial"/>
              <a:ea typeface="Arial"/>
              <a:cs typeface="Arial"/>
              <a:sym typeface="Arial"/>
            </a:endParaRPr>
          </a:p>
          <a:p>
            <a:r>
              <a:rPr lang="en-US" sz="2400"/>
              <a:t>Her optic discs, depicted here, both had large diameters with focal and deep areas of excavation temporally. </a:t>
            </a:r>
          </a:p>
        </p:txBody>
      </p:sp>
      <p:sp>
        <p:nvSpPr>
          <p:cNvPr id="116" name="Google Shape;116;g2f0ce413413_0_8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f0ce413413_0_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2f0ce413413_0_8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90000"/>
              </a:lnSpc>
              <a:spcBef>
                <a:spcPts val="1000"/>
              </a:spcBef>
              <a:spcAft>
                <a:spcPts val="0"/>
              </a:spcAft>
              <a:buNone/>
            </a:pPr>
            <a:endParaRPr sz="2400">
              <a:latin typeface="Arial"/>
              <a:ea typeface="Arial"/>
              <a:cs typeface="Arial"/>
              <a:sym typeface="Arial"/>
            </a:endParaRPr>
          </a:p>
          <a:p>
            <a:r>
              <a:rPr lang="en-US" sz="2400"/>
              <a:t>Her ganglion cell layer, segmented on OCT of the macula, was normal in both eyes.</a:t>
            </a:r>
            <a:br>
              <a:rPr lang="en-US" sz="2400"/>
            </a:br>
            <a:endParaRPr sz="2400">
              <a:latin typeface="Arial"/>
              <a:ea typeface="Arial"/>
              <a:cs typeface="Arial"/>
              <a:sym typeface="Arial"/>
            </a:endParaRPr>
          </a:p>
        </p:txBody>
      </p:sp>
      <p:sp>
        <p:nvSpPr>
          <p:cNvPr id="123" name="Google Shape;123;g2f0ce413413_0_8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a:extLst>
            <a:ext uri="{FF2B5EF4-FFF2-40B4-BE49-F238E27FC236}">
              <a16:creationId xmlns:a16="http://schemas.microsoft.com/office/drawing/2014/main" id="{06E135CB-122D-F356-C42A-6DB0385267CD}"/>
            </a:ext>
          </a:extLst>
        </p:cNvPr>
        <p:cNvGrpSpPr/>
        <p:nvPr/>
      </p:nvGrpSpPr>
      <p:grpSpPr>
        <a:xfrm>
          <a:off x="0" y="0"/>
          <a:ext cx="0" cy="0"/>
          <a:chOff x="0" y="0"/>
          <a:chExt cx="0" cy="0"/>
        </a:xfrm>
      </p:grpSpPr>
      <p:sp>
        <p:nvSpPr>
          <p:cNvPr id="121" name="Google Shape;121;g2f0ce413413_0_85:notes">
            <a:extLst>
              <a:ext uri="{FF2B5EF4-FFF2-40B4-BE49-F238E27FC236}">
                <a16:creationId xmlns:a16="http://schemas.microsoft.com/office/drawing/2014/main" id="{972B720F-4C1E-4156-A30C-BE9810FC75D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2f0ce413413_0_85:notes">
            <a:extLst>
              <a:ext uri="{FF2B5EF4-FFF2-40B4-BE49-F238E27FC236}">
                <a16:creationId xmlns:a16="http://schemas.microsoft.com/office/drawing/2014/main" id="{33152038-446B-851F-B0BE-9F427C42D8C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90000"/>
              </a:lnSpc>
              <a:spcBef>
                <a:spcPts val="1000"/>
              </a:spcBef>
              <a:spcAft>
                <a:spcPts val="0"/>
              </a:spcAft>
              <a:buNone/>
            </a:pPr>
            <a:endParaRPr sz="2400">
              <a:latin typeface="Arial"/>
              <a:ea typeface="Arial"/>
              <a:cs typeface="Arial"/>
              <a:sym typeface="Arial"/>
            </a:endParaRPr>
          </a:p>
          <a:p>
            <a:pPr marL="0" indent="0">
              <a:lnSpc>
                <a:spcPct val="90000"/>
              </a:lnSpc>
              <a:spcBef>
                <a:spcPts val="1000"/>
              </a:spcBef>
            </a:pPr>
            <a:r>
              <a:rPr lang="en-US" sz="2400">
                <a:latin typeface="Arial"/>
                <a:ea typeface="Arial"/>
                <a:cs typeface="Arial"/>
              </a:rPr>
              <a:t>OCT through the optic nerve heads with enhanced depth of imaging captured these foci of excavation, depicted in the b-scan images here.</a:t>
            </a:r>
            <a:endParaRPr sz="2400" err="1">
              <a:latin typeface="Arial"/>
              <a:ea typeface="Arial"/>
              <a:cs typeface="Arial"/>
              <a:sym typeface="Arial"/>
            </a:endParaRPr>
          </a:p>
          <a:p>
            <a:pPr marL="0" indent="0">
              <a:lnSpc>
                <a:spcPct val="90000"/>
              </a:lnSpc>
              <a:spcBef>
                <a:spcPts val="1000"/>
              </a:spcBef>
            </a:pPr>
            <a:endParaRPr lang="en-US" sz="2400">
              <a:latin typeface="Arial"/>
              <a:cs typeface="Arial"/>
            </a:endParaRPr>
          </a:p>
          <a:p>
            <a:pPr marL="0" indent="0">
              <a:lnSpc>
                <a:spcPct val="90000"/>
              </a:lnSpc>
              <a:spcBef>
                <a:spcPts val="1000"/>
              </a:spcBef>
            </a:pPr>
            <a:r>
              <a:rPr lang="en-US"/>
              <a:t>What</a:t>
            </a:r>
            <a:r>
              <a:rPr lang="en-US" sz="1200" b="0" i="0" u="none" strike="noStrike" cap="none">
                <a:solidFill>
                  <a:schemeClr val="dk1"/>
                </a:solidFill>
                <a:effectLst/>
                <a:latin typeface="Calibri"/>
                <a:ea typeface="Calibri"/>
                <a:cs typeface="Calibri"/>
                <a:sym typeface="Calibri"/>
              </a:rPr>
              <a:t> is the anatomic abnormality seen?</a:t>
            </a:r>
            <a:endParaRPr lang="en-US" sz="2400" b="0" i="0" u="none" strike="noStrike" cap="none">
              <a:solidFill>
                <a:schemeClr val="dk1"/>
              </a:solidFill>
              <a:effectLst/>
              <a:latin typeface="Arial"/>
              <a:ea typeface="Calibri"/>
              <a:cs typeface="Arial"/>
            </a:endParaRPr>
          </a:p>
          <a:p>
            <a:pPr marL="0" indent="0">
              <a:lnSpc>
                <a:spcPct val="90000"/>
              </a:lnSpc>
              <a:spcBef>
                <a:spcPts val="1000"/>
              </a:spcBef>
            </a:pPr>
            <a:r>
              <a:rPr lang="en-US"/>
              <a:t>(pause for a few seconds)</a:t>
            </a:r>
            <a:endParaRPr lang="en-US" sz="1200" b="0" i="0" u="none" strike="noStrike" cap="none">
              <a:solidFill>
                <a:schemeClr val="dk1"/>
              </a:solidFill>
              <a:effectLst/>
              <a:latin typeface="Calibri"/>
              <a:ea typeface="Calibri"/>
              <a:cs typeface="Calibri"/>
            </a:endParaRPr>
          </a:p>
          <a:p>
            <a:endParaRPr lang="en-US"/>
          </a:p>
        </p:txBody>
      </p:sp>
      <p:sp>
        <p:nvSpPr>
          <p:cNvPr id="123" name="Google Shape;123;g2f0ce413413_0_85:notes">
            <a:extLst>
              <a:ext uri="{FF2B5EF4-FFF2-40B4-BE49-F238E27FC236}">
                <a16:creationId xmlns:a16="http://schemas.microsoft.com/office/drawing/2014/main" id="{3308DF64-D710-F876-F11E-3B6C009798FE}"/>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923247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f0ce413413_0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f0ce413413_0_10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lnSpc>
                <a:spcPct val="90000"/>
              </a:lnSpc>
              <a:spcBef>
                <a:spcPts val="1000"/>
              </a:spcBef>
              <a:defRPr/>
            </a:pPr>
            <a:r>
              <a:rPr lang="en-US" sz="2400"/>
              <a:t>The patient has bilateral</a:t>
            </a:r>
            <a:r>
              <a:rPr lang="en-US" sz="2400" b="0" i="0" u="none" strike="noStrike" cap="none">
                <a:solidFill>
                  <a:schemeClr val="dk1"/>
                </a:solidFill>
                <a:effectLst/>
                <a:latin typeface="Calibri"/>
                <a:ea typeface="Calibri"/>
                <a:cs typeface="Calibri"/>
                <a:sym typeface="Calibri"/>
              </a:rPr>
              <a:t> optic disc pits</a:t>
            </a:r>
            <a:r>
              <a:rPr lang="en-US" sz="2400"/>
              <a:t>.</a:t>
            </a:r>
            <a:endParaRPr lang="en-US" sz="2400" b="0" i="0" u="none" strike="noStrike" cap="none">
              <a:solidFill>
                <a:schemeClr val="dk1"/>
              </a:solidFill>
              <a:effectLst/>
              <a:latin typeface="Calibri"/>
              <a:ea typeface="Calibri"/>
              <a:cs typeface="Calibri"/>
              <a:sym typeface="Calibri"/>
            </a:endParaRPr>
          </a:p>
          <a:p>
            <a:pPr marL="0" lvl="0" indent="0" algn="l" rtl="0">
              <a:lnSpc>
                <a:spcPct val="90000"/>
              </a:lnSpc>
              <a:spcBef>
                <a:spcPts val="1000"/>
              </a:spcBef>
              <a:spcAft>
                <a:spcPts val="0"/>
              </a:spcAft>
              <a:buNone/>
            </a:pPr>
            <a:endParaRPr sz="2400">
              <a:latin typeface="Arial"/>
              <a:ea typeface="Arial"/>
              <a:cs typeface="Arial"/>
              <a:sym typeface="Arial"/>
            </a:endParaRPr>
          </a:p>
        </p:txBody>
      </p:sp>
      <p:sp>
        <p:nvSpPr>
          <p:cNvPr id="136" name="Google Shape;136;g2f0ce413413_0_10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f0ce413413_0_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f0ce413413_0_9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sz="2400"/>
              <a:t>What underlying diagnoses could contribute to bilateral posterior pole abnormalities and congenital renal dysplasia? </a:t>
            </a:r>
            <a:endParaRPr lang="en-US" sz="2400">
              <a:latin typeface="Arial"/>
              <a:cs typeface="Arial"/>
            </a:endParaRPr>
          </a:p>
          <a:p>
            <a:endParaRPr lang="en-US" sz="2400"/>
          </a:p>
          <a:p>
            <a:r>
              <a:rPr lang="en-US" sz="2400"/>
              <a:t>Some possibilities include </a:t>
            </a:r>
            <a:r>
              <a:rPr lang="en-US" sz="2400" err="1"/>
              <a:t>papillorenal</a:t>
            </a:r>
            <a:r>
              <a:rPr lang="en-US" sz="2400"/>
              <a:t> syndrome, Senior L</a:t>
            </a:r>
            <a:r>
              <a:rPr lang="en-US" sz="2400" b="0">
                <a:solidFill>
                  <a:schemeClr val="dk1"/>
                </a:solidFill>
                <a:latin typeface="Calibri"/>
                <a:ea typeface="Calibri"/>
                <a:sym typeface="Calibri"/>
              </a:rPr>
              <a:t>ø</a:t>
            </a:r>
            <a:r>
              <a:rPr lang="en-US" sz="2400"/>
              <a:t>ken syndrome, and ciliopathies such as </a:t>
            </a:r>
            <a:r>
              <a:rPr lang="en-US" sz="2400" err="1"/>
              <a:t>Joebert</a:t>
            </a:r>
            <a:r>
              <a:rPr lang="en-US" sz="2400"/>
              <a:t> syndrome and Bardet-Biedl syndrome. Those ciliopathies are typically associated with retinal dystrophy, however, optic disc pits and/or coloboma can also be seen in some of these conditions.</a:t>
            </a:r>
            <a:endParaRPr lang="en-US" sz="2400">
              <a:latin typeface="Arial"/>
              <a:cs typeface="Arial"/>
            </a:endParaRPr>
          </a:p>
          <a:p>
            <a:endParaRPr lang="en-US" sz="2400"/>
          </a:p>
          <a:p>
            <a:r>
              <a:rPr lang="en-US" sz="2400"/>
              <a:t>What is the next step in the workup? </a:t>
            </a:r>
            <a:endParaRPr sz="2400">
              <a:latin typeface="Arial"/>
              <a:ea typeface="Arial"/>
              <a:cs typeface="Arial"/>
            </a:endParaRPr>
          </a:p>
          <a:p>
            <a:pPr marL="0" lvl="0" indent="0" algn="l" rtl="0">
              <a:lnSpc>
                <a:spcPct val="90000"/>
              </a:lnSpc>
              <a:spcBef>
                <a:spcPts val="1000"/>
              </a:spcBef>
              <a:spcAft>
                <a:spcPts val="0"/>
              </a:spcAft>
              <a:buNone/>
            </a:pPr>
            <a:endParaRPr sz="2400">
              <a:latin typeface="Arial"/>
              <a:ea typeface="Arial"/>
              <a:cs typeface="Arial"/>
              <a:sym typeface="Arial"/>
            </a:endParaRPr>
          </a:p>
        </p:txBody>
      </p:sp>
      <p:sp>
        <p:nvSpPr>
          <p:cNvPr id="130" name="Google Shape;130;g2f0ce413413_0_9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f0ce413413_0_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f0ce413413_0_9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sz="2400"/>
              <a:t>A specific underlying genetic cause was suspected and confirmed through PAX2 sequencing and deletion duplication analysis which revealed a novel, de novo, heterozygous variant causing a missense change in Exon 2, predicted to be deleterious and likely pathogenic. This variant is consistent with the patient's clinical features.  </a:t>
            </a:r>
          </a:p>
          <a:p>
            <a:br>
              <a:rPr lang="en-US" sz="2400"/>
            </a:br>
            <a:endParaRPr sz="2400">
              <a:latin typeface="Arial"/>
              <a:ea typeface="Arial"/>
              <a:cs typeface="Arial"/>
              <a:sym typeface="Arial"/>
            </a:endParaRPr>
          </a:p>
        </p:txBody>
      </p:sp>
      <p:sp>
        <p:nvSpPr>
          <p:cNvPr id="130" name="Google Shape;130;g2f0ce413413_0_9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3206828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a:extLst>
            <a:ext uri="{FF2B5EF4-FFF2-40B4-BE49-F238E27FC236}">
              <a16:creationId xmlns:a16="http://schemas.microsoft.com/office/drawing/2014/main" id="{A371F3F3-F3BE-0F7E-BD73-CAF378D54E65}"/>
            </a:ext>
          </a:extLst>
        </p:cNvPr>
        <p:cNvGrpSpPr/>
        <p:nvPr/>
      </p:nvGrpSpPr>
      <p:grpSpPr>
        <a:xfrm>
          <a:off x="0" y="0"/>
          <a:ext cx="0" cy="0"/>
          <a:chOff x="0" y="0"/>
          <a:chExt cx="0" cy="0"/>
        </a:xfrm>
      </p:grpSpPr>
      <p:sp>
        <p:nvSpPr>
          <p:cNvPr id="134" name="Google Shape;134;g2f0ce413413_0_103:notes">
            <a:extLst>
              <a:ext uri="{FF2B5EF4-FFF2-40B4-BE49-F238E27FC236}">
                <a16:creationId xmlns:a16="http://schemas.microsoft.com/office/drawing/2014/main" id="{40A169BB-9720-245A-5728-7AB1AA2EE53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f0ce413413_0_103:notes">
            <a:extLst>
              <a:ext uri="{FF2B5EF4-FFF2-40B4-BE49-F238E27FC236}">
                <a16:creationId xmlns:a16="http://schemas.microsoft.com/office/drawing/2014/main" id="{1AE14123-1895-BD7E-3D9B-A9DF30AF352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sz="2400"/>
              <a:t>The final diagnosis is PAX2-related </a:t>
            </a:r>
            <a:r>
              <a:rPr lang="en-US" sz="2400" err="1"/>
              <a:t>Papillorenal</a:t>
            </a:r>
            <a:r>
              <a:rPr lang="en-US" sz="2400"/>
              <a:t> syndrome with bilateral optic disc pits.</a:t>
            </a:r>
          </a:p>
          <a:p>
            <a:br>
              <a:rPr lang="en-US" sz="2400"/>
            </a:br>
            <a:endParaRPr sz="2400">
              <a:latin typeface="Arial"/>
              <a:ea typeface="Arial"/>
              <a:cs typeface="Arial"/>
              <a:sym typeface="Arial"/>
            </a:endParaRPr>
          </a:p>
        </p:txBody>
      </p:sp>
      <p:sp>
        <p:nvSpPr>
          <p:cNvPr id="136" name="Google Shape;136;g2f0ce413413_0_103:notes">
            <a:extLst>
              <a:ext uri="{FF2B5EF4-FFF2-40B4-BE49-F238E27FC236}">
                <a16:creationId xmlns:a16="http://schemas.microsoft.com/office/drawing/2014/main" id="{C1934E12-7BD2-F801-AEB5-44B7AB0992D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3482674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Papillorenal</a:t>
            </a:r>
            <a:r>
              <a:rPr lang="en-US"/>
              <a:t> syndrome is an autosomal dominant condition with a wide range of visual consequences including </a:t>
            </a:r>
            <a:r>
              <a:rPr lang="en-US" err="1"/>
              <a:t>superonasal</a:t>
            </a:r>
            <a:r>
              <a:rPr lang="en-US"/>
              <a:t> visual field defects from developmental optic disc anomalies. Patients with </a:t>
            </a:r>
            <a:r>
              <a:rPr lang="en-US" err="1"/>
              <a:t>papillorenal</a:t>
            </a:r>
            <a:r>
              <a:rPr lang="en-US"/>
              <a:t> syndrome often develop end stage renal disease, hypoplastic kidneys, vesicoureteral reflux, and renal cysts.</a:t>
            </a:r>
          </a:p>
          <a:p>
            <a:br>
              <a:rPr lang="en-US"/>
            </a:br>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051174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Optic disc anomalies seen in </a:t>
            </a:r>
            <a:r>
              <a:rPr lang="en-US" err="1"/>
              <a:t>papillorenal</a:t>
            </a:r>
            <a:r>
              <a:rPr lang="en-US"/>
              <a:t> syndrome include optic disc pit or colobomas, excavations akin to "morning glory disc anomaly", absent or underdeveloped central retinal vessels, and less commonly, optic disc cysts.</a:t>
            </a:r>
          </a:p>
          <a:p>
            <a:br>
              <a:rPr lang="en-US"/>
            </a:br>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132444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Optic disc pits are characterized by dysplastic retina overlying the optic nerves that extend through defects in the lamina cribrosa. The pathophysiology of optic disc pits is unknown, but may related to a form of coloboma or excessive cupping. Pits are associated with intraretinal fluid, the source of which is also unclear but could include cerebrospinal fluid from the retrobulbar subarachnoid space, </a:t>
            </a:r>
            <a:r>
              <a:rPr lang="en-US" err="1"/>
              <a:t>vitreo</a:t>
            </a:r>
            <a:r>
              <a:rPr lang="en-US"/>
              <a:t>-papillary traction, or leaky blood vessels.</a:t>
            </a:r>
          </a:p>
          <a:p>
            <a:br>
              <a:rPr lang="en-US"/>
            </a:br>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98998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Papillorenal</a:t>
            </a:r>
            <a:r>
              <a:rPr lang="en-US"/>
              <a:t> syndrome is often caused by pathogenic variants on the PAX2 Gene which codes for a transcription factor. PAX2 is responsible for normal embryonic development, including of normal renal podocyte development and normal optic disc development and closure.</a:t>
            </a:r>
          </a:p>
          <a:p>
            <a:br>
              <a:rPr lang="en-US"/>
            </a:br>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75277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More than 40 PAX2 variants have been identified and associated with </a:t>
            </a:r>
            <a:r>
              <a:rPr lang="en-US" err="1"/>
              <a:t>papillorenal</a:t>
            </a:r>
            <a:r>
              <a:rPr lang="en-US"/>
              <a:t> syndrome, which lead to nonsense, frameshift, and splice site variants. There have been three unrelated de novo cases of insertions or frameshifts suggestive of germline mosaicism. Six identified variants were in Exon 2 such as in this patient and the three aforementioned cases. However, the variant in our patient is at a different position.</a:t>
            </a:r>
          </a:p>
          <a:p>
            <a:br>
              <a:rPr lang="en-US"/>
            </a:br>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57895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Although commonly associated with PAX2 variants, </a:t>
            </a:r>
            <a:r>
              <a:rPr lang="en-US" err="1"/>
              <a:t>papillorenal</a:t>
            </a:r>
            <a:r>
              <a:rPr lang="en-US"/>
              <a:t> syndrome is a genetically heterogeneous condition. Prior studies have revealed a constellation of ocular and renal abnormalities in patients without PAX2 variants. Pathogenic variants in other genes, particularly those associated with vascular dysgenesis have also been linked to </a:t>
            </a:r>
            <a:r>
              <a:rPr lang="en-US" err="1"/>
              <a:t>papillorenal</a:t>
            </a:r>
            <a:r>
              <a:rPr lang="en-US"/>
              <a:t> syndrome.</a:t>
            </a:r>
          </a:p>
          <a:p>
            <a:br>
              <a:rPr lang="en-US"/>
            </a:br>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29765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Management for </a:t>
            </a:r>
            <a:r>
              <a:rPr lang="en-US" err="1"/>
              <a:t>papillorenal</a:t>
            </a:r>
            <a:r>
              <a:rPr lang="en-US"/>
              <a:t> syndrome includes regular ophthalmic monitoring for maculopathy, managing systemic hypertension and vesicoureteral reflux with possible dialysis or renal transplant, and monitoring for involvement of other symptoms including hearing loss, joint and ligament laxity and developmental abnormalities. </a:t>
            </a:r>
          </a:p>
          <a:p>
            <a:br>
              <a:rPr lang="en-US"/>
            </a:br>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43022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key takeaways are that </a:t>
            </a:r>
            <a:r>
              <a:rPr lang="en-US" err="1"/>
              <a:t>papillorenal</a:t>
            </a:r>
            <a:r>
              <a:rPr lang="en-US"/>
              <a:t> syndrome is an autosomal dominant disorder characterized by ocular and renal abnormalities. There is a diversity of optic disc anomalies associated, but the presence of bilateral optic nerve anomalies could be a reliable sign for </a:t>
            </a:r>
            <a:r>
              <a:rPr lang="en-US" err="1"/>
              <a:t>papillorenal</a:t>
            </a:r>
            <a:r>
              <a:rPr lang="en-US"/>
              <a:t> syndrome. Management includes regular monitoring for ocular and systemic manifestations and complications. Lastly, </a:t>
            </a:r>
            <a:r>
              <a:rPr lang="en-US" err="1"/>
              <a:t>papillorenal</a:t>
            </a:r>
            <a:r>
              <a:rPr lang="en-US"/>
              <a:t> syndrome is a genetically heterogeneous condition in which PAX2 variants are a common cause.</a:t>
            </a:r>
          </a:p>
          <a:p>
            <a:br>
              <a:rPr lang="en-US"/>
            </a:br>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41404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here are our references.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687679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 you!</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488631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26"/>
          <p:cNvPicPr preferRelativeResize="0"/>
          <p:nvPr/>
        </p:nvPicPr>
        <p:blipFill rotWithShape="1">
          <a:blip r:embed="rId2">
            <a:alphaModFix/>
          </a:blip>
          <a:srcRect/>
          <a:stretch/>
        </p:blipFill>
        <p:spPr>
          <a:xfrm>
            <a:off x="178903" y="5829697"/>
            <a:ext cx="2570757" cy="102830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rial"/>
              <a:buNone/>
              <a:defRPr sz="4000" b="1" i="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7"/>
          <p:cNvSpPr txBox="1">
            <a:spLocks noGrp="1"/>
          </p:cNvSpPr>
          <p:nvPr>
            <p:ph type="body" idx="1"/>
          </p:nvPr>
        </p:nvSpPr>
        <p:spPr>
          <a:xfrm>
            <a:off x="1490869" y="1685512"/>
            <a:ext cx="9866243" cy="3820766"/>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0" marR="0" lvl="1" indent="0" algn="l" rtl="0">
              <a:spcBef>
                <a:spcPts val="0"/>
              </a:spcBef>
              <a:buNone/>
              <a:defRPr sz="1800" b="0" i="0" u="none" strike="noStrike" cap="none">
                <a:solidFill>
                  <a:schemeClr val="dk1"/>
                </a:solidFill>
                <a:latin typeface="Calibri"/>
                <a:ea typeface="Calibri"/>
                <a:cs typeface="Calibri"/>
                <a:sym typeface="Calibri"/>
              </a:defRPr>
            </a:lvl2pPr>
            <a:lvl3pPr marL="0" marR="0" lvl="2" indent="0" algn="l" rtl="0">
              <a:spcBef>
                <a:spcPts val="0"/>
              </a:spcBef>
              <a:buNone/>
              <a:defRPr sz="1800" b="0" i="0" u="none" strike="noStrike" cap="none">
                <a:solidFill>
                  <a:schemeClr val="dk1"/>
                </a:solidFill>
                <a:latin typeface="Calibri"/>
                <a:ea typeface="Calibri"/>
                <a:cs typeface="Calibri"/>
                <a:sym typeface="Calibri"/>
              </a:defRPr>
            </a:lvl3pPr>
            <a:lvl4pPr marL="0" marR="0" lvl="3" indent="0" algn="l" rtl="0">
              <a:spcBef>
                <a:spcPts val="0"/>
              </a:spcBef>
              <a:buNone/>
              <a:defRPr sz="1800" b="0" i="0" u="none" strike="noStrike" cap="none">
                <a:solidFill>
                  <a:schemeClr val="dk1"/>
                </a:solidFill>
                <a:latin typeface="Calibri"/>
                <a:ea typeface="Calibri"/>
                <a:cs typeface="Calibri"/>
                <a:sym typeface="Calibri"/>
              </a:defRPr>
            </a:lvl4pPr>
            <a:lvl5pPr marL="0" marR="0" lvl="4" indent="0" algn="l" rtl="0">
              <a:spcBef>
                <a:spcPts val="0"/>
              </a:spcBef>
              <a:buNone/>
              <a:defRPr sz="1800" b="0" i="0" u="none" strike="noStrike" cap="none">
                <a:solidFill>
                  <a:schemeClr val="dk1"/>
                </a:solidFill>
                <a:latin typeface="Calibri"/>
                <a:ea typeface="Calibri"/>
                <a:cs typeface="Calibri"/>
                <a:sym typeface="Calibri"/>
              </a:defRPr>
            </a:lvl5pPr>
            <a:lvl6pPr marL="0" marR="0" lvl="5" indent="0" algn="l" rtl="0">
              <a:spcBef>
                <a:spcPts val="0"/>
              </a:spcBef>
              <a:buNone/>
              <a:defRPr sz="1800" b="0" i="0" u="none" strike="noStrike" cap="none">
                <a:solidFill>
                  <a:schemeClr val="dk1"/>
                </a:solidFill>
                <a:latin typeface="Calibri"/>
                <a:ea typeface="Calibri"/>
                <a:cs typeface="Calibri"/>
                <a:sym typeface="Calibri"/>
              </a:defRPr>
            </a:lvl6pPr>
            <a:lvl7pPr marL="0" marR="0" lvl="6" indent="0" algn="l" rtl="0">
              <a:spcBef>
                <a:spcPts val="0"/>
              </a:spcBef>
              <a:buNone/>
              <a:defRPr sz="1800" b="0" i="0" u="none" strike="noStrike" cap="none">
                <a:solidFill>
                  <a:schemeClr val="dk1"/>
                </a:solidFill>
                <a:latin typeface="Calibri"/>
                <a:ea typeface="Calibri"/>
                <a:cs typeface="Calibri"/>
                <a:sym typeface="Calibri"/>
              </a:defRPr>
            </a:lvl7pPr>
            <a:lvl8pPr marL="0" marR="0" lvl="7" indent="0" algn="l" rtl="0">
              <a:spcBef>
                <a:spcPts val="0"/>
              </a:spcBef>
              <a:buNone/>
              <a:defRPr sz="1800" b="0" i="0" u="none" strike="noStrike" cap="none">
                <a:solidFill>
                  <a:schemeClr val="dk1"/>
                </a:solidFill>
                <a:latin typeface="Calibri"/>
                <a:ea typeface="Calibri"/>
                <a:cs typeface="Calibri"/>
                <a:sym typeface="Calibri"/>
              </a:defRPr>
            </a:lvl8pPr>
            <a:lvl9pPr marL="0" marR="0" lvl="8" indent="0" algn="l" rtl="0">
              <a:spcBef>
                <a:spcPts val="0"/>
              </a:spcBef>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2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b="1" i="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4" name="Google Shape;24;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 name="Google Shape;3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4"/>
        <p:cNvGrpSpPr/>
        <p:nvPr/>
      </p:nvGrpSpPr>
      <p:grpSpPr>
        <a:xfrm>
          <a:off x="0" y="0"/>
          <a:ext cx="0" cy="0"/>
          <a:chOff x="0" y="0"/>
          <a:chExt cx="0" cy="0"/>
        </a:xfrm>
      </p:grpSpPr>
      <p:sp>
        <p:nvSpPr>
          <p:cNvPr id="35" name="Google Shape;35;p3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3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 name="Google Shape;37;p3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3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1" name="Google Shape;41;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 name="Google Shape;42;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6" name="Google Shape;4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7" name="Google Shape;4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0" name="Google Shape;5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1" name="Google Shape;5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2"/>
        <p:cNvGrpSpPr/>
        <p:nvPr/>
      </p:nvGrpSpPr>
      <p:grpSpPr>
        <a:xfrm>
          <a:off x="0" y="0"/>
          <a:ext cx="0" cy="0"/>
          <a:chOff x="0" y="0"/>
          <a:chExt cx="0" cy="0"/>
        </a:xfrm>
      </p:grpSpPr>
      <p:sp>
        <p:nvSpPr>
          <p:cNvPr id="53" name="Google Shape;53;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5" name="Google Shape;55;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6" name="Google Shape;56;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7" name="Google Shape;57;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8" name="Google Shape;58;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
        <p:cNvGrpSpPr/>
        <p:nvPr/>
      </p:nvGrpSpPr>
      <p:grpSpPr>
        <a:xfrm>
          <a:off x="0" y="0"/>
          <a:ext cx="0" cy="0"/>
          <a:chOff x="0" y="0"/>
          <a:chExt cx="0" cy="0"/>
        </a:xfrm>
      </p:grpSpPr>
      <p:sp>
        <p:nvSpPr>
          <p:cNvPr id="60" name="Google Shape;60;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34"/>
          <p:cNvSpPr>
            <a:spLocks noGrp="1"/>
          </p:cNvSpPr>
          <p:nvPr>
            <p:ph type="pic" idx="2"/>
          </p:nvPr>
        </p:nvSpPr>
        <p:spPr>
          <a:xfrm>
            <a:off x="5183188" y="987425"/>
            <a:ext cx="6172200" cy="4873625"/>
          </a:xfrm>
          <a:prstGeom prst="rect">
            <a:avLst/>
          </a:prstGeom>
          <a:noFill/>
          <a:ln>
            <a:noFill/>
          </a:ln>
        </p:spPr>
      </p:sp>
      <p:sp>
        <p:nvSpPr>
          <p:cNvPr id="62" name="Google Shape;62;p3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3" name="Google Shape;63;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4" name="Google Shape;64;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5" name="Google Shape;65;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6"/>
        <p:cNvGrpSpPr/>
        <p:nvPr/>
      </p:nvGrpSpPr>
      <p:grpSpPr>
        <a:xfrm>
          <a:off x="0" y="0"/>
          <a:ext cx="0" cy="0"/>
          <a:chOff x="0" y="0"/>
          <a:chExt cx="0" cy="0"/>
        </a:xfrm>
      </p:grpSpPr>
      <p:sp>
        <p:nvSpPr>
          <p:cNvPr id="67" name="Google Shape;67;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35"/>
          <p:cNvSpPr txBox="1">
            <a:spLocks noGrp="1"/>
          </p:cNvSpPr>
          <p:nvPr>
            <p:ph type="body" idx="1"/>
          </p:nvPr>
        </p:nvSpPr>
        <p:spPr>
          <a:xfrm rot="5400000">
            <a:off x="4513608" y="-1337226"/>
            <a:ext cx="3820766" cy="986624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2"/>
        <p:cNvGrpSpPr/>
        <p:nvPr/>
      </p:nvGrpSpPr>
      <p:grpSpPr>
        <a:xfrm>
          <a:off x="0" y="0"/>
          <a:ext cx="0" cy="0"/>
          <a:chOff x="0" y="0"/>
          <a:chExt cx="0" cy="0"/>
        </a:xfrm>
      </p:grpSpPr>
      <p:sp>
        <p:nvSpPr>
          <p:cNvPr id="73" name="Google Shape;73;p3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1F939A"/>
            </a:gs>
            <a:gs pos="11000">
              <a:srgbClr val="62B5BB"/>
            </a:gs>
            <a:gs pos="90000">
              <a:schemeClr val="lt1"/>
            </a:gs>
            <a:gs pos="100000">
              <a:schemeClr val="lt1"/>
            </a:gs>
          </a:gsLst>
          <a:lin ang="16200000" scaled="0"/>
        </a:gradFill>
        <a:effectLst/>
      </p:bgPr>
    </p:bg>
    <p:spTree>
      <p:nvGrpSpPr>
        <p:cNvPr id="1" name="Shape 9"/>
        <p:cNvGrpSpPr/>
        <p:nvPr/>
      </p:nvGrpSpPr>
      <p:grpSpPr>
        <a:xfrm>
          <a:off x="0" y="0"/>
          <a:ext cx="0" cy="0"/>
          <a:chOff x="0" y="0"/>
          <a:chExt cx="0" cy="0"/>
        </a:xfrm>
      </p:grpSpPr>
      <p:sp>
        <p:nvSpPr>
          <p:cNvPr id="10" name="Google Shape;10;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5"/>
          <p:cNvSpPr txBox="1">
            <a:spLocks noGrp="1"/>
          </p:cNvSpPr>
          <p:nvPr>
            <p:ph type="body" idx="1"/>
          </p:nvPr>
        </p:nvSpPr>
        <p:spPr>
          <a:xfrm>
            <a:off x="1490869" y="1685512"/>
            <a:ext cx="9866243" cy="3820766"/>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 name="Google Shape;12;p25"/>
          <p:cNvPicPr preferRelativeResize="0"/>
          <p:nvPr/>
        </p:nvPicPr>
        <p:blipFill rotWithShape="1">
          <a:blip r:embed="rId13">
            <a:alphaModFix/>
          </a:blip>
          <a:srcRect/>
          <a:stretch/>
        </p:blipFill>
        <p:spPr>
          <a:xfrm>
            <a:off x="178903" y="5829697"/>
            <a:ext cx="2570757" cy="102830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10.tiff"/><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8.tiff"/><Relationship Id="rId5" Type="http://schemas.openxmlformats.org/officeDocument/2006/relationships/image" Target="../media/image7.png"/><Relationship Id="rId4" Type="http://schemas.openxmlformats.org/officeDocument/2006/relationships/notesSlide" Target="../notesSlides/notesSlide8.xml"/><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2.xml"/><Relationship Id="rId7" Type="http://schemas.openxmlformats.org/officeDocument/2006/relationships/customXml" Target="../ink/ink1.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2.png"/><Relationship Id="rId11" Type="http://schemas.openxmlformats.org/officeDocument/2006/relationships/image" Target="../media/image2.png"/><Relationship Id="rId5" Type="http://schemas.openxmlformats.org/officeDocument/2006/relationships/image" Target="../media/image11.png"/><Relationship Id="rId10" Type="http://schemas.openxmlformats.org/officeDocument/2006/relationships/image" Target="../media/image14.png"/><Relationship Id="rId4" Type="http://schemas.openxmlformats.org/officeDocument/2006/relationships/notesSlide" Target="../notesSlides/notesSlide13.xml"/><Relationship Id="rId9" Type="http://schemas.openxmlformats.org/officeDocument/2006/relationships/customXml" Target="../ink/ink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hyperlink" Target="https://www.ncbi.nlm.nih.gov/books/NBK554433/" TargetMode="External"/><Relationship Id="rId3" Type="http://schemas.openxmlformats.org/officeDocument/2006/relationships/slideLayout" Target="../slideLayouts/slideLayout2.xml"/><Relationship Id="rId7" Type="http://schemas.openxmlformats.org/officeDocument/2006/relationships/hyperlink" Target="https://doi.org/10.3928/23258160-20171215-08" TargetMode="Externa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hyperlink" Target="https://doi.org/10.1016/s0161-6420(00)00661-8" TargetMode="External"/><Relationship Id="rId11" Type="http://schemas.openxmlformats.org/officeDocument/2006/relationships/image" Target="../media/image2.png"/><Relationship Id="rId5" Type="http://schemas.openxmlformats.org/officeDocument/2006/relationships/hyperlink" Target="https://www.ncbi.nlm.nih.gov/books/NBK559199/" TargetMode="External"/><Relationship Id="rId10" Type="http://schemas.openxmlformats.org/officeDocument/2006/relationships/hyperlink" Target="https://doi.org/10.1586/eop.09.3" TargetMode="External"/><Relationship Id="rId4" Type="http://schemas.openxmlformats.org/officeDocument/2006/relationships/notesSlide" Target="../notesSlides/notesSlide21.xml"/><Relationship Id="rId9" Type="http://schemas.openxmlformats.org/officeDocument/2006/relationships/hyperlink" Target="https://doi.org/10.1038/s41598-021-88743-1" TargetMode="Externa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2.png"/><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
          <p:cNvSpPr txBox="1">
            <a:spLocks noGrp="1"/>
          </p:cNvSpPr>
          <p:nvPr>
            <p:ph type="ctrTitle" idx="4294967295"/>
          </p:nvPr>
        </p:nvSpPr>
        <p:spPr>
          <a:xfrm>
            <a:off x="79239" y="820054"/>
            <a:ext cx="12033522" cy="238760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3B5B6F"/>
              </a:buClr>
              <a:buSzPts val="6000"/>
              <a:buFont typeface="Arial"/>
              <a:buNone/>
            </a:pPr>
            <a:r>
              <a:rPr lang="en-US" sz="4800" b="1">
                <a:solidFill>
                  <a:srgbClr val="3B5B6F"/>
                </a:solidFill>
                <a:latin typeface="Arial"/>
                <a:ea typeface="Arial"/>
                <a:cs typeface="Arial"/>
                <a:sym typeface="Arial"/>
              </a:rPr>
              <a:t>Screening eye exam in a 9-year-old female with congenital renal dysplasia</a:t>
            </a:r>
            <a:endParaRPr sz="4800"/>
          </a:p>
        </p:txBody>
      </p:sp>
      <p:sp>
        <p:nvSpPr>
          <p:cNvPr id="84" name="Google Shape;84;p1"/>
          <p:cNvSpPr txBox="1">
            <a:spLocks noGrp="1"/>
          </p:cNvSpPr>
          <p:nvPr>
            <p:ph type="subTitle" idx="4294967295"/>
          </p:nvPr>
        </p:nvSpPr>
        <p:spPr>
          <a:xfrm>
            <a:off x="769950" y="3062766"/>
            <a:ext cx="10652100" cy="3538228"/>
          </a:xfrm>
          <a:prstGeom prst="rect">
            <a:avLst/>
          </a:prstGeom>
          <a:noFill/>
          <a:ln>
            <a:noFill/>
          </a:ln>
        </p:spPr>
        <p:txBody>
          <a:bodyPr spcFirstLastPara="1" wrap="square" lIns="91425" tIns="45700" rIns="91425" bIns="45700" anchor="t" anchorCtr="0">
            <a:normAutofit fontScale="55000" lnSpcReduction="20000"/>
          </a:bodyPr>
          <a:lstStyle/>
          <a:p>
            <a:pPr marL="0" marR="0" lvl="0" indent="0" algn="ctr" rtl="0">
              <a:lnSpc>
                <a:spcPct val="90000"/>
              </a:lnSpc>
              <a:spcBef>
                <a:spcPts val="0"/>
              </a:spcBef>
              <a:spcAft>
                <a:spcPts val="0"/>
              </a:spcAft>
              <a:buClr>
                <a:srgbClr val="3B5B6F"/>
              </a:buClr>
              <a:buSzPct val="100000"/>
              <a:buFont typeface="Arial"/>
              <a:buNone/>
            </a:pPr>
            <a:r>
              <a:rPr lang="en-US" sz="3600" b="1" i="0" u="none" strike="noStrike" cap="none" dirty="0" err="1">
                <a:solidFill>
                  <a:srgbClr val="3B5B6F"/>
                </a:solidFill>
                <a:latin typeface="Arial"/>
                <a:ea typeface="Arial"/>
                <a:cs typeface="Arial"/>
                <a:sym typeface="Arial"/>
              </a:rPr>
              <a:t>Jebgy</a:t>
            </a:r>
            <a:r>
              <a:rPr lang="en-US" sz="3600" b="1" i="0" u="none" strike="noStrike" cap="none" dirty="0">
                <a:solidFill>
                  <a:srgbClr val="3B5B6F"/>
                </a:solidFill>
                <a:latin typeface="Arial"/>
                <a:ea typeface="Arial"/>
                <a:cs typeface="Arial"/>
                <a:sym typeface="Arial"/>
              </a:rPr>
              <a:t> V. Vargas, BS</a:t>
            </a:r>
            <a:endParaRPr dirty="0"/>
          </a:p>
          <a:p>
            <a:pPr marL="0" marR="0" lvl="0" indent="0" algn="ctr" rtl="0">
              <a:lnSpc>
                <a:spcPct val="90000"/>
              </a:lnSpc>
              <a:spcBef>
                <a:spcPts val="1000"/>
              </a:spcBef>
              <a:spcAft>
                <a:spcPts val="0"/>
              </a:spcAft>
              <a:buClr>
                <a:srgbClr val="3B5B6F"/>
              </a:buClr>
              <a:buSzPct val="100000"/>
              <a:buFont typeface="Arial"/>
              <a:buNone/>
            </a:pPr>
            <a:r>
              <a:rPr lang="en-US" sz="2800" b="1" i="0" u="none" strike="noStrike" cap="none" dirty="0">
                <a:solidFill>
                  <a:srgbClr val="3B5B6F"/>
                </a:solidFill>
                <a:latin typeface="Arial"/>
                <a:ea typeface="Arial"/>
                <a:cs typeface="Arial"/>
                <a:sym typeface="Arial"/>
              </a:rPr>
              <a:t>California University of Science and Medicine</a:t>
            </a:r>
            <a:endParaRPr dirty="0"/>
          </a:p>
          <a:p>
            <a:pPr marL="0" marR="0" lvl="0" indent="0" algn="ctr" rtl="0">
              <a:lnSpc>
                <a:spcPct val="90000"/>
              </a:lnSpc>
              <a:spcBef>
                <a:spcPts val="1000"/>
              </a:spcBef>
              <a:spcAft>
                <a:spcPts val="0"/>
              </a:spcAft>
              <a:buClr>
                <a:schemeClr val="dk1"/>
              </a:buClr>
              <a:buSzPct val="100000"/>
              <a:buFont typeface="Arial"/>
              <a:buNone/>
            </a:pPr>
            <a:endParaRPr sz="2800" b="1" i="0" u="none" strike="noStrike" cap="none" dirty="0">
              <a:solidFill>
                <a:srgbClr val="3B5B6F"/>
              </a:solidFill>
              <a:latin typeface="Arial"/>
              <a:ea typeface="Arial"/>
              <a:cs typeface="Arial"/>
              <a:sym typeface="Arial"/>
            </a:endParaRPr>
          </a:p>
          <a:p>
            <a:pPr marL="0" marR="0" lvl="0" indent="0" algn="ctr" rtl="0">
              <a:lnSpc>
                <a:spcPct val="90000"/>
              </a:lnSpc>
              <a:spcBef>
                <a:spcPts val="1000"/>
              </a:spcBef>
              <a:spcAft>
                <a:spcPts val="0"/>
              </a:spcAft>
              <a:buClr>
                <a:srgbClr val="3B5B6F"/>
              </a:buClr>
              <a:buSzPct val="100000"/>
              <a:buFont typeface="Arial"/>
              <a:buNone/>
            </a:pPr>
            <a:r>
              <a:rPr lang="en-US" sz="3600" b="1" i="0" u="none" strike="noStrike" cap="none" dirty="0">
                <a:solidFill>
                  <a:srgbClr val="3B5B6F"/>
                </a:solidFill>
                <a:latin typeface="Arial"/>
                <a:ea typeface="Arial"/>
                <a:cs typeface="Arial"/>
                <a:sym typeface="Arial"/>
              </a:rPr>
              <a:t>Dhruva (Drew) Gupta, BS</a:t>
            </a:r>
            <a:endParaRPr dirty="0"/>
          </a:p>
          <a:p>
            <a:pPr marL="0" marR="0" lvl="0" indent="0" algn="ctr" rtl="0">
              <a:lnSpc>
                <a:spcPct val="90000"/>
              </a:lnSpc>
              <a:spcBef>
                <a:spcPts val="1000"/>
              </a:spcBef>
              <a:spcAft>
                <a:spcPts val="0"/>
              </a:spcAft>
              <a:buClr>
                <a:srgbClr val="3B5B6F"/>
              </a:buClr>
              <a:buSzPct val="100000"/>
              <a:buFont typeface="Arial"/>
              <a:buNone/>
            </a:pPr>
            <a:r>
              <a:rPr lang="en-US" sz="2900" b="1" i="0" u="none" strike="noStrike" cap="none" dirty="0">
                <a:solidFill>
                  <a:srgbClr val="3B5B6F"/>
                </a:solidFill>
                <a:latin typeface="Arial"/>
                <a:ea typeface="Arial"/>
                <a:cs typeface="Arial"/>
                <a:sym typeface="Arial"/>
              </a:rPr>
              <a:t>Harvard Medical School</a:t>
            </a:r>
          </a:p>
          <a:p>
            <a:pPr marL="0" marR="0" lvl="0" indent="0" algn="ctr" rtl="0">
              <a:lnSpc>
                <a:spcPct val="90000"/>
              </a:lnSpc>
              <a:spcBef>
                <a:spcPts val="1000"/>
              </a:spcBef>
              <a:spcAft>
                <a:spcPts val="0"/>
              </a:spcAft>
              <a:buClr>
                <a:srgbClr val="3B5B6F"/>
              </a:buClr>
              <a:buSzPct val="100000"/>
              <a:buFont typeface="Arial"/>
              <a:buNone/>
            </a:pPr>
            <a:endParaRPr lang="en-US" dirty="0"/>
          </a:p>
          <a:p>
            <a:pPr marL="0" marR="0" lvl="0" indent="0" algn="ctr" rtl="0">
              <a:lnSpc>
                <a:spcPct val="90000"/>
              </a:lnSpc>
              <a:spcBef>
                <a:spcPts val="1000"/>
              </a:spcBef>
              <a:spcAft>
                <a:spcPts val="0"/>
              </a:spcAft>
              <a:buClr>
                <a:srgbClr val="3B5B6F"/>
              </a:buClr>
              <a:buSzPct val="100000"/>
              <a:buFont typeface="Arial"/>
              <a:buNone/>
            </a:pPr>
            <a:r>
              <a:rPr lang="en-US" sz="3600" b="1" i="0" u="none" strike="noStrike" cap="none" dirty="0">
                <a:solidFill>
                  <a:srgbClr val="3B5B6F"/>
                </a:solidFill>
                <a:latin typeface="+mj-lt"/>
                <a:ea typeface="Arial"/>
                <a:cs typeface="Arial"/>
                <a:sym typeface="Arial"/>
              </a:rPr>
              <a:t>Catherine S. Choi, MD</a:t>
            </a:r>
            <a:endParaRPr lang="en-US" sz="3600" dirty="0">
              <a:latin typeface="+mj-lt"/>
            </a:endParaRPr>
          </a:p>
          <a:p>
            <a:pPr marL="0" marR="0" lvl="0" indent="0" algn="ctr" rtl="0">
              <a:lnSpc>
                <a:spcPct val="90000"/>
              </a:lnSpc>
              <a:spcBef>
                <a:spcPts val="1000"/>
              </a:spcBef>
              <a:spcAft>
                <a:spcPts val="0"/>
              </a:spcAft>
              <a:buClr>
                <a:srgbClr val="3B5B6F"/>
              </a:buClr>
              <a:buSzPct val="100000"/>
              <a:buFont typeface="Arial"/>
              <a:buNone/>
            </a:pPr>
            <a:r>
              <a:rPr lang="en-US" sz="2900" b="1" i="0" u="none" strike="noStrike" cap="none" dirty="0">
                <a:solidFill>
                  <a:srgbClr val="3B5B6F"/>
                </a:solidFill>
                <a:latin typeface="Arial"/>
                <a:ea typeface="Arial"/>
                <a:cs typeface="Arial"/>
                <a:sym typeface="Arial"/>
              </a:rPr>
              <a:t>Boston Medical Center / Boston University School of Medicine</a:t>
            </a:r>
          </a:p>
          <a:p>
            <a:pPr marL="0" marR="0" lvl="0" indent="0" algn="ctr" rtl="0">
              <a:lnSpc>
                <a:spcPct val="90000"/>
              </a:lnSpc>
              <a:spcBef>
                <a:spcPts val="1000"/>
              </a:spcBef>
              <a:spcAft>
                <a:spcPts val="0"/>
              </a:spcAft>
              <a:buClr>
                <a:srgbClr val="3B5B6F"/>
              </a:buClr>
              <a:buSzPct val="100000"/>
              <a:buFont typeface="Arial"/>
              <a:buNone/>
            </a:pPr>
            <a:endParaRPr sz="2800" b="1" i="0" u="none" strike="noStrike" cap="none" dirty="0">
              <a:solidFill>
                <a:srgbClr val="3B5B6F"/>
              </a:solidFill>
              <a:latin typeface="Arial"/>
              <a:ea typeface="Arial"/>
              <a:cs typeface="Arial"/>
              <a:sym typeface="Arial"/>
            </a:endParaRPr>
          </a:p>
          <a:p>
            <a:pPr marL="0" marR="0" lvl="0" indent="0" algn="ctr" rtl="0">
              <a:lnSpc>
                <a:spcPct val="90000"/>
              </a:lnSpc>
              <a:spcBef>
                <a:spcPts val="1000"/>
              </a:spcBef>
              <a:spcAft>
                <a:spcPts val="0"/>
              </a:spcAft>
              <a:buClr>
                <a:srgbClr val="3B5B6F"/>
              </a:buClr>
              <a:buSzPct val="100000"/>
              <a:buFont typeface="Arial"/>
              <a:buNone/>
            </a:pPr>
            <a:r>
              <a:rPr lang="en-US" sz="3600" b="1" i="0" u="none" strike="noStrike" cap="none" dirty="0">
                <a:solidFill>
                  <a:srgbClr val="3B5B6F"/>
                </a:solidFill>
                <a:latin typeface="Arial"/>
                <a:ea typeface="Arial"/>
                <a:cs typeface="Arial"/>
                <a:sym typeface="Arial"/>
              </a:rPr>
              <a:t>Eric D. Gaier, MD, PhD</a:t>
            </a:r>
            <a:endParaRPr dirty="0"/>
          </a:p>
          <a:p>
            <a:pPr marL="0" marR="0" lvl="0" indent="0" algn="ctr" rtl="0">
              <a:lnSpc>
                <a:spcPct val="90000"/>
              </a:lnSpc>
              <a:spcBef>
                <a:spcPts val="1000"/>
              </a:spcBef>
              <a:spcAft>
                <a:spcPts val="0"/>
              </a:spcAft>
              <a:buClr>
                <a:srgbClr val="3B5B6F"/>
              </a:buClr>
              <a:buSzPct val="100000"/>
              <a:buFont typeface="Arial"/>
              <a:buNone/>
            </a:pPr>
            <a:r>
              <a:rPr lang="en-US" sz="2800" b="1" i="0" u="none" strike="noStrike" cap="none" dirty="0">
                <a:solidFill>
                  <a:srgbClr val="3B5B6F"/>
                </a:solidFill>
                <a:latin typeface="Arial"/>
                <a:ea typeface="Arial"/>
                <a:cs typeface="Arial"/>
                <a:sym typeface="Arial"/>
              </a:rPr>
              <a:t>Boston Children’s Hospital / Harvard Medical School</a:t>
            </a:r>
            <a:endParaRPr dirty="0"/>
          </a:p>
          <a:p>
            <a:pPr marL="0" marR="0" lvl="0" indent="0" algn="ctr" rtl="0">
              <a:lnSpc>
                <a:spcPct val="90000"/>
              </a:lnSpc>
              <a:spcBef>
                <a:spcPts val="1000"/>
              </a:spcBef>
              <a:spcAft>
                <a:spcPts val="0"/>
              </a:spcAft>
              <a:buClr>
                <a:schemeClr val="dk1"/>
              </a:buClr>
              <a:buSzPct val="100000"/>
              <a:buFont typeface="Arial"/>
              <a:buNone/>
            </a:pPr>
            <a:endParaRPr sz="2800" b="1" i="0" u="none" strike="noStrike" cap="none" dirty="0">
              <a:solidFill>
                <a:srgbClr val="3B5B6F"/>
              </a:solidFill>
              <a:latin typeface="Arial"/>
              <a:ea typeface="Arial"/>
              <a:cs typeface="Arial"/>
              <a:sym typeface="Arial"/>
            </a:endParaRPr>
          </a:p>
          <a:p>
            <a:pPr marL="0" marR="0" lvl="0" indent="0" algn="ctr" rtl="0">
              <a:lnSpc>
                <a:spcPct val="90000"/>
              </a:lnSpc>
              <a:spcBef>
                <a:spcPts val="1000"/>
              </a:spcBef>
              <a:spcAft>
                <a:spcPts val="0"/>
              </a:spcAft>
              <a:buClr>
                <a:schemeClr val="dk1"/>
              </a:buClr>
              <a:buSzPct val="100000"/>
              <a:buFont typeface="Arial"/>
              <a:buNone/>
            </a:pPr>
            <a:endParaRPr sz="2800" b="1" i="0" u="none" strike="noStrike" cap="none" dirty="0">
              <a:solidFill>
                <a:srgbClr val="3B5B6F"/>
              </a:solidFill>
              <a:latin typeface="Arial"/>
              <a:ea typeface="Arial"/>
              <a:cs typeface="Arial"/>
              <a:sym typeface="Arial"/>
            </a:endParaRPr>
          </a:p>
        </p:txBody>
      </p:sp>
      <p:sp>
        <p:nvSpPr>
          <p:cNvPr id="85" name="Google Shape;85;p1"/>
          <p:cNvSpPr txBox="1"/>
          <p:nvPr/>
        </p:nvSpPr>
        <p:spPr>
          <a:xfrm>
            <a:off x="2854503" y="257006"/>
            <a:ext cx="6482994"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b="0" i="0" u="none" strike="noStrike" cap="none">
                <a:solidFill>
                  <a:srgbClr val="3B5B6F"/>
                </a:solidFill>
                <a:latin typeface="Arial Black"/>
                <a:ea typeface="Arial Black"/>
                <a:cs typeface="Arial Black"/>
                <a:sym typeface="Arial Black"/>
              </a:rPr>
              <a:t>UPFRONT CASE</a:t>
            </a:r>
            <a:endParaRPr/>
          </a:p>
        </p:txBody>
      </p:sp>
      <p:pic>
        <p:nvPicPr>
          <p:cNvPr id="5" name="Recorded Sound">
            <a:hlinkClick r:id="" action="ppaction://media"/>
            <a:extLst>
              <a:ext uri="{FF2B5EF4-FFF2-40B4-BE49-F238E27FC236}">
                <a16:creationId xmlns:a16="http://schemas.microsoft.com/office/drawing/2014/main" id="{AC4E66E6-3D65-57FF-0769-020ACDDFD21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4685" y="197630"/>
            <a:ext cx="644163" cy="6441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4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CD9F0-13E5-C546-B81E-6F2D2E27C091}"/>
              </a:ext>
            </a:extLst>
          </p:cNvPr>
          <p:cNvSpPr>
            <a:spLocks noGrp="1"/>
          </p:cNvSpPr>
          <p:nvPr>
            <p:ph type="title"/>
          </p:nvPr>
        </p:nvSpPr>
        <p:spPr/>
        <p:txBody>
          <a:bodyPr>
            <a:normAutofit fontScale="90000"/>
          </a:bodyPr>
          <a:lstStyle/>
          <a:p>
            <a:r>
              <a:rPr lang="en-US" sz="3600"/>
              <a:t>9-year-old girl with history of congenital renal dysplasia presents for neuro-ophthalmic evaluation</a:t>
            </a:r>
          </a:p>
        </p:txBody>
      </p:sp>
      <p:sp>
        <p:nvSpPr>
          <p:cNvPr id="5" name="Google Shape;92;g2f0ce413413_0_20">
            <a:extLst>
              <a:ext uri="{FF2B5EF4-FFF2-40B4-BE49-F238E27FC236}">
                <a16:creationId xmlns:a16="http://schemas.microsoft.com/office/drawing/2014/main" id="{28D16650-A376-A8D1-9F3C-B99E815B0529}"/>
              </a:ext>
            </a:extLst>
          </p:cNvPr>
          <p:cNvSpPr txBox="1">
            <a:spLocks/>
          </p:cNvSpPr>
          <p:nvPr/>
        </p:nvSpPr>
        <p:spPr>
          <a:xfrm>
            <a:off x="506100" y="1975750"/>
            <a:ext cx="11172300" cy="382080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sz="2400"/>
              <a:t>Patient was born with </a:t>
            </a:r>
            <a:r>
              <a:rPr lang="en-US" sz="2400" b="1"/>
              <a:t>bilateral cystic kidneys</a:t>
            </a:r>
          </a:p>
          <a:p>
            <a:r>
              <a:rPr lang="en-US" sz="2400"/>
              <a:t>She developed stage II chronic kidney disease</a:t>
            </a:r>
          </a:p>
          <a:p>
            <a:r>
              <a:rPr lang="en-US" sz="2400"/>
              <a:t>Pediatric ophthalmology screening revealed an optic nerve abnormality</a:t>
            </a:r>
          </a:p>
          <a:p>
            <a:r>
              <a:rPr lang="en-US" sz="2400"/>
              <a:t>She was later referred to neuro-ophthalmology for consultation</a:t>
            </a:r>
          </a:p>
        </p:txBody>
      </p:sp>
      <p:pic>
        <p:nvPicPr>
          <p:cNvPr id="7" name="Slide 2">
            <a:hlinkClick r:id="" action="ppaction://media"/>
            <a:extLst>
              <a:ext uri="{FF2B5EF4-FFF2-40B4-BE49-F238E27FC236}">
                <a16:creationId xmlns:a16="http://schemas.microsoft.com/office/drawing/2014/main" id="{A36451C5-C1E4-3954-8728-9791D40EC4B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4685" y="201445"/>
            <a:ext cx="644163" cy="644163"/>
          </a:xfrm>
          <a:prstGeom prst="rect">
            <a:avLst/>
          </a:prstGeom>
        </p:spPr>
      </p:pic>
    </p:spTree>
    <p:extLst>
      <p:ext uri="{BB962C8B-B14F-4D97-AF65-F5344CB8AC3E}">
        <p14:creationId xmlns:p14="http://schemas.microsoft.com/office/powerpoint/2010/main" val="136349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g2f0ce413413_0_26"/>
          <p:cNvSpPr txBox="1">
            <a:spLocks noGrp="1"/>
          </p:cNvSpPr>
          <p:nvPr>
            <p:ph type="body" idx="1"/>
          </p:nvPr>
        </p:nvSpPr>
        <p:spPr>
          <a:xfrm>
            <a:off x="558800" y="876150"/>
            <a:ext cx="5537200" cy="5295300"/>
          </a:xfrm>
          <a:prstGeom prst="rect">
            <a:avLst/>
          </a:prstGeom>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en-US" sz="2100" b="1"/>
              <a:t>Past Ocular History</a:t>
            </a:r>
          </a:p>
          <a:p>
            <a:pPr marL="457200" lvl="0" indent="-355600" algn="l" rtl="0">
              <a:lnSpc>
                <a:spcPct val="115000"/>
              </a:lnSpc>
              <a:spcBef>
                <a:spcPts val="1000"/>
              </a:spcBef>
              <a:spcAft>
                <a:spcPts val="0"/>
              </a:spcAft>
              <a:buSzPts val="2000"/>
              <a:buChar char="•"/>
            </a:pPr>
            <a:r>
              <a:rPr lang="en-US" sz="2100"/>
              <a:t>Hyperopia (OU)</a:t>
            </a:r>
            <a:endParaRPr sz="2100" b="1"/>
          </a:p>
          <a:p>
            <a:pPr marL="0" lvl="0" indent="0" algn="l" rtl="0">
              <a:lnSpc>
                <a:spcPct val="115000"/>
              </a:lnSpc>
              <a:spcBef>
                <a:spcPts val="1000"/>
              </a:spcBef>
              <a:spcAft>
                <a:spcPts val="0"/>
              </a:spcAft>
              <a:buNone/>
            </a:pPr>
            <a:r>
              <a:rPr lang="en-US" sz="2100" b="1"/>
              <a:t>Birth History</a:t>
            </a:r>
          </a:p>
          <a:p>
            <a:pPr marL="342900" indent="-342900">
              <a:lnSpc>
                <a:spcPct val="115000"/>
              </a:lnSpc>
            </a:pPr>
            <a:r>
              <a:rPr lang="en-US" sz="2100"/>
              <a:t>Prematurity, born at 31 weeks gestation due to premature rupture of membranes</a:t>
            </a:r>
            <a:endParaRPr lang="en-US" sz="2100" b="1"/>
          </a:p>
          <a:p>
            <a:pPr marL="0" lvl="0" indent="0" algn="l" rtl="0">
              <a:lnSpc>
                <a:spcPct val="115000"/>
              </a:lnSpc>
              <a:spcBef>
                <a:spcPts val="1000"/>
              </a:spcBef>
              <a:spcAft>
                <a:spcPts val="0"/>
              </a:spcAft>
              <a:buNone/>
            </a:pPr>
            <a:r>
              <a:rPr lang="en-US" sz="2100" b="1"/>
              <a:t>Past Medical History</a:t>
            </a:r>
            <a:endParaRPr sz="2100" b="1"/>
          </a:p>
          <a:p>
            <a:pPr marL="457200" lvl="0" indent="-355600" algn="l" rtl="0">
              <a:lnSpc>
                <a:spcPct val="115000"/>
              </a:lnSpc>
              <a:spcBef>
                <a:spcPts val="1000"/>
              </a:spcBef>
              <a:spcAft>
                <a:spcPts val="0"/>
              </a:spcAft>
              <a:buSzPts val="2000"/>
              <a:buChar char="•"/>
            </a:pPr>
            <a:r>
              <a:rPr lang="en-US" sz="2100"/>
              <a:t>Congenital hip dysplasia</a:t>
            </a:r>
            <a:endParaRPr sz="2100"/>
          </a:p>
          <a:p>
            <a:pPr marL="457200" lvl="0" indent="-355600" algn="l" rtl="0">
              <a:lnSpc>
                <a:spcPct val="115000"/>
              </a:lnSpc>
              <a:spcBef>
                <a:spcPts val="0"/>
              </a:spcBef>
              <a:spcAft>
                <a:spcPts val="0"/>
              </a:spcAft>
              <a:buSzPts val="2000"/>
              <a:buChar char="•"/>
            </a:pPr>
            <a:r>
              <a:rPr lang="en-US" sz="2100"/>
              <a:t>Failure to thrive</a:t>
            </a:r>
            <a:endParaRPr sz="2100"/>
          </a:p>
          <a:p>
            <a:pPr marL="457200" lvl="0" indent="-355600" algn="l" rtl="0">
              <a:lnSpc>
                <a:spcPct val="115000"/>
              </a:lnSpc>
              <a:spcBef>
                <a:spcPts val="0"/>
              </a:spcBef>
              <a:spcAft>
                <a:spcPts val="0"/>
              </a:spcAft>
              <a:buSzPts val="2000"/>
              <a:buChar char="•"/>
            </a:pPr>
            <a:r>
              <a:rPr lang="en-US" sz="2100"/>
              <a:t>Facial dysplasia</a:t>
            </a:r>
            <a:endParaRPr sz="2100"/>
          </a:p>
          <a:p>
            <a:pPr marL="457200" lvl="0" indent="-355600" algn="l" rtl="0">
              <a:lnSpc>
                <a:spcPct val="115000"/>
              </a:lnSpc>
              <a:spcBef>
                <a:spcPts val="0"/>
              </a:spcBef>
              <a:spcAft>
                <a:spcPts val="0"/>
              </a:spcAft>
              <a:buSzPts val="2000"/>
              <a:buChar char="•"/>
            </a:pPr>
            <a:r>
              <a:rPr lang="en-US" sz="2100"/>
              <a:t>Gross motor delay</a:t>
            </a:r>
          </a:p>
        </p:txBody>
      </p:sp>
      <p:sp>
        <p:nvSpPr>
          <p:cNvPr id="5" name="Google Shape;104;g2f0ce413413_0_55">
            <a:extLst>
              <a:ext uri="{FF2B5EF4-FFF2-40B4-BE49-F238E27FC236}">
                <a16:creationId xmlns:a16="http://schemas.microsoft.com/office/drawing/2014/main" id="{B5744E82-7632-5F03-6275-C8844CD70225}"/>
              </a:ext>
            </a:extLst>
          </p:cNvPr>
          <p:cNvSpPr txBox="1">
            <a:spLocks noGrp="1"/>
          </p:cNvSpPr>
          <p:nvPr>
            <p:ph type="title"/>
          </p:nvPr>
        </p:nvSpPr>
        <p:spPr>
          <a:xfrm>
            <a:off x="838200" y="-215725"/>
            <a:ext cx="10515600" cy="1325700"/>
          </a:xfrm>
          <a:prstGeom prst="rect">
            <a:avLst/>
          </a:prstGeom>
        </p:spPr>
        <p:txBody>
          <a:bodyPr spcFirstLastPara="1" wrap="square" lIns="91425" tIns="45700" rIns="91425" bIns="45700" anchor="ctr" anchorCtr="0">
            <a:normAutofit/>
          </a:bodyPr>
          <a:lstStyle/>
          <a:p>
            <a:r>
              <a:rPr lang="en-US"/>
              <a:t>Past History</a:t>
            </a:r>
          </a:p>
        </p:txBody>
      </p:sp>
      <p:sp>
        <p:nvSpPr>
          <p:cNvPr id="4" name="Google Shape;98;g2f0ce413413_0_26">
            <a:extLst>
              <a:ext uri="{FF2B5EF4-FFF2-40B4-BE49-F238E27FC236}">
                <a16:creationId xmlns:a16="http://schemas.microsoft.com/office/drawing/2014/main" id="{E106127C-8527-515C-039D-BCC5C0790F76}"/>
              </a:ext>
            </a:extLst>
          </p:cNvPr>
          <p:cNvSpPr txBox="1">
            <a:spLocks/>
          </p:cNvSpPr>
          <p:nvPr/>
        </p:nvSpPr>
        <p:spPr>
          <a:xfrm>
            <a:off x="6096000" y="876000"/>
            <a:ext cx="5537200" cy="52953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15000"/>
              </a:lnSpc>
              <a:buFont typeface="Arial"/>
              <a:buNone/>
            </a:pPr>
            <a:r>
              <a:rPr lang="en-US" sz="2100" b="1"/>
              <a:t>Past Surgical History</a:t>
            </a:r>
          </a:p>
          <a:p>
            <a:pPr indent="-355600">
              <a:lnSpc>
                <a:spcPct val="115000"/>
              </a:lnSpc>
              <a:buSzPts val="2000"/>
            </a:pPr>
            <a:r>
              <a:rPr lang="en-US" sz="2100"/>
              <a:t>Gastrostomy tube</a:t>
            </a:r>
          </a:p>
          <a:p>
            <a:pPr indent="-355600">
              <a:lnSpc>
                <a:spcPct val="115000"/>
              </a:lnSpc>
              <a:spcBef>
                <a:spcPts val="0"/>
              </a:spcBef>
              <a:buSzPts val="2000"/>
            </a:pPr>
            <a:r>
              <a:rPr lang="en-US" sz="2100"/>
              <a:t>Hernia repair</a:t>
            </a:r>
          </a:p>
          <a:p>
            <a:pPr indent="-355600">
              <a:lnSpc>
                <a:spcPct val="115000"/>
              </a:lnSpc>
              <a:spcBef>
                <a:spcPts val="0"/>
              </a:spcBef>
              <a:buSzPts val="2000"/>
            </a:pPr>
            <a:r>
              <a:rPr lang="en-US" sz="2100"/>
              <a:t>Tonsillectomy &amp; adenoidectomy</a:t>
            </a:r>
          </a:p>
          <a:p>
            <a:pPr marL="0" indent="0">
              <a:lnSpc>
                <a:spcPct val="115000"/>
              </a:lnSpc>
              <a:buFont typeface="Arial"/>
              <a:buNone/>
            </a:pPr>
            <a:r>
              <a:rPr lang="en-US" sz="2100" b="1"/>
              <a:t>Past Family History</a:t>
            </a:r>
          </a:p>
          <a:p>
            <a:pPr indent="-355600">
              <a:lnSpc>
                <a:spcPct val="115000"/>
              </a:lnSpc>
              <a:buSzPts val="2000"/>
            </a:pPr>
            <a:r>
              <a:rPr lang="en-US" sz="2100"/>
              <a:t>Mother: Developmental hip dysplasia</a:t>
            </a:r>
          </a:p>
          <a:p>
            <a:pPr indent="-355600">
              <a:lnSpc>
                <a:spcPct val="115000"/>
              </a:lnSpc>
              <a:buSzPts val="2000"/>
            </a:pPr>
            <a:r>
              <a:rPr lang="en-US" sz="2100"/>
              <a:t>Maternal Grandfather: Retinitis pigmentosa</a:t>
            </a:r>
          </a:p>
        </p:txBody>
      </p:sp>
      <p:pic>
        <p:nvPicPr>
          <p:cNvPr id="10" name="Slide 3">
            <a:hlinkClick r:id="" action="ppaction://media"/>
            <a:extLst>
              <a:ext uri="{FF2B5EF4-FFF2-40B4-BE49-F238E27FC236}">
                <a16:creationId xmlns:a16="http://schemas.microsoft.com/office/drawing/2014/main" id="{B8C5220D-75D2-6F42-D774-17678F9F41F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1859" y="186912"/>
            <a:ext cx="640278" cy="64027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0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2f0ce413413_0_55"/>
          <p:cNvSpPr txBox="1">
            <a:spLocks noGrp="1"/>
          </p:cNvSpPr>
          <p:nvPr>
            <p:ph type="title"/>
          </p:nvPr>
        </p:nvSpPr>
        <p:spPr>
          <a:xfrm>
            <a:off x="838200" y="-2157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Initial Exam</a:t>
            </a:r>
            <a:endParaRPr/>
          </a:p>
        </p:txBody>
      </p:sp>
      <p:graphicFrame>
        <p:nvGraphicFramePr>
          <p:cNvPr id="105" name="Google Shape;105;g2f0ce413413_0_55"/>
          <p:cNvGraphicFramePr/>
          <p:nvPr/>
        </p:nvGraphicFramePr>
        <p:xfrm>
          <a:off x="838200" y="846750"/>
          <a:ext cx="10515600" cy="4824210"/>
        </p:xfrm>
        <a:graphic>
          <a:graphicData uri="http://schemas.openxmlformats.org/drawingml/2006/table">
            <a:tbl>
              <a:tblPr>
                <a:noFill/>
                <a:tableStyleId>{30B412A2-BEAC-40D8-8133-B55F4E0CCB34}</a:tableStyleId>
              </a:tblPr>
              <a:tblGrid>
                <a:gridCol w="1625150">
                  <a:extLst>
                    <a:ext uri="{9D8B030D-6E8A-4147-A177-3AD203B41FA5}">
                      <a16:colId xmlns:a16="http://schemas.microsoft.com/office/drawing/2014/main" val="20000"/>
                    </a:ext>
                  </a:extLst>
                </a:gridCol>
                <a:gridCol w="4388525">
                  <a:extLst>
                    <a:ext uri="{9D8B030D-6E8A-4147-A177-3AD203B41FA5}">
                      <a16:colId xmlns:a16="http://schemas.microsoft.com/office/drawing/2014/main" val="20001"/>
                    </a:ext>
                  </a:extLst>
                </a:gridCol>
                <a:gridCol w="4501925">
                  <a:extLst>
                    <a:ext uri="{9D8B030D-6E8A-4147-A177-3AD203B41FA5}">
                      <a16:colId xmlns:a16="http://schemas.microsoft.com/office/drawing/2014/main" val="20002"/>
                    </a:ext>
                  </a:extLst>
                </a:gridCol>
              </a:tblGrid>
              <a:tr h="499250">
                <a:tc>
                  <a:txBody>
                    <a:bodyPr/>
                    <a:lstStyle/>
                    <a:p>
                      <a:pPr marL="0" lvl="0" indent="0" algn="l" rtl="0">
                        <a:spcBef>
                          <a:spcPts val="0"/>
                        </a:spcBef>
                        <a:spcAft>
                          <a:spcPts val="0"/>
                        </a:spcAft>
                        <a:buNone/>
                      </a:pPr>
                      <a:endParaRPr/>
                    </a:p>
                  </a:txBody>
                  <a:tcPr marL="91425" marR="91425" marT="91425" marB="91425"/>
                </a:tc>
                <a:tc>
                  <a:txBody>
                    <a:bodyPr/>
                    <a:lstStyle/>
                    <a:p>
                      <a:pPr marL="0" lvl="0" indent="0" algn="ctr" rtl="0">
                        <a:spcBef>
                          <a:spcPts val="0"/>
                        </a:spcBef>
                        <a:spcAft>
                          <a:spcPts val="0"/>
                        </a:spcAft>
                        <a:buNone/>
                      </a:pPr>
                      <a:r>
                        <a:rPr lang="en-US" b="1"/>
                        <a:t>Right Eye</a:t>
                      </a:r>
                      <a:endParaRPr b="1"/>
                    </a:p>
                  </a:txBody>
                  <a:tcPr marL="91425" marR="91425" marT="91425" marB="91425"/>
                </a:tc>
                <a:tc>
                  <a:txBody>
                    <a:bodyPr/>
                    <a:lstStyle/>
                    <a:p>
                      <a:pPr marL="0" lvl="0" indent="0" algn="ctr" rtl="0">
                        <a:spcBef>
                          <a:spcPts val="0"/>
                        </a:spcBef>
                        <a:spcAft>
                          <a:spcPts val="0"/>
                        </a:spcAft>
                        <a:buNone/>
                      </a:pPr>
                      <a:r>
                        <a:rPr lang="en-US" b="1"/>
                        <a:t>Left Eye</a:t>
                      </a:r>
                      <a:endParaRPr b="1"/>
                    </a:p>
                  </a:txBody>
                  <a:tcPr marL="91425" marR="91425" marT="91425" marB="91425"/>
                </a:tc>
                <a:extLst>
                  <a:ext uri="{0D108BD9-81ED-4DB2-BD59-A6C34878D82A}">
                    <a16:rowId xmlns:a16="http://schemas.microsoft.com/office/drawing/2014/main" val="10000"/>
                  </a:ext>
                </a:extLst>
              </a:tr>
              <a:tr h="499250">
                <a:tc>
                  <a:txBody>
                    <a:bodyPr/>
                    <a:lstStyle/>
                    <a:p>
                      <a:pPr marL="0" lvl="0" indent="0" algn="l" rtl="0">
                        <a:spcBef>
                          <a:spcPts val="0"/>
                        </a:spcBef>
                        <a:spcAft>
                          <a:spcPts val="0"/>
                        </a:spcAft>
                        <a:buNone/>
                      </a:pPr>
                      <a:r>
                        <a:rPr lang="en-US" b="1"/>
                        <a:t>Visual Acuity</a:t>
                      </a:r>
                      <a:endParaRPr b="1"/>
                    </a:p>
                  </a:txBody>
                  <a:tcPr marL="91425" marR="91425" marT="91425" marB="91425"/>
                </a:tc>
                <a:tc>
                  <a:txBody>
                    <a:bodyPr/>
                    <a:lstStyle/>
                    <a:p>
                      <a:pPr marL="0" lvl="0" indent="0" algn="ctr" rtl="0">
                        <a:spcBef>
                          <a:spcPts val="0"/>
                        </a:spcBef>
                        <a:spcAft>
                          <a:spcPts val="0"/>
                        </a:spcAft>
                        <a:buNone/>
                      </a:pPr>
                      <a:r>
                        <a:rPr lang="en-US"/>
                        <a:t>20/20 - 1</a:t>
                      </a:r>
                      <a:endParaRPr/>
                    </a:p>
                  </a:txBody>
                  <a:tcPr marL="91425" marR="91425" marT="91425" marB="91425" anchor="ctr"/>
                </a:tc>
                <a:tc>
                  <a:txBody>
                    <a:bodyPr/>
                    <a:lstStyle/>
                    <a:p>
                      <a:pPr marL="0" lvl="0" indent="0" algn="ctr" rtl="0">
                        <a:spcBef>
                          <a:spcPts val="0"/>
                        </a:spcBef>
                        <a:spcAft>
                          <a:spcPts val="0"/>
                        </a:spcAft>
                        <a:buNone/>
                      </a:pPr>
                      <a:r>
                        <a:rPr lang="en-US"/>
                        <a:t>20/20 -2</a:t>
                      </a:r>
                      <a:endParaRPr/>
                    </a:p>
                  </a:txBody>
                  <a:tcPr marL="91425" marR="91425" marT="91425" marB="91425" anchor="ctr"/>
                </a:tc>
                <a:extLst>
                  <a:ext uri="{0D108BD9-81ED-4DB2-BD59-A6C34878D82A}">
                    <a16:rowId xmlns:a16="http://schemas.microsoft.com/office/drawing/2014/main" val="10001"/>
                  </a:ext>
                </a:extLst>
              </a:tr>
              <a:tr h="499250">
                <a:tc>
                  <a:txBody>
                    <a:bodyPr/>
                    <a:lstStyle/>
                    <a:p>
                      <a:pPr marL="0" lvl="0" indent="0" algn="l" rtl="0">
                        <a:spcBef>
                          <a:spcPts val="0"/>
                        </a:spcBef>
                        <a:spcAft>
                          <a:spcPts val="0"/>
                        </a:spcAft>
                        <a:buNone/>
                      </a:pPr>
                      <a:r>
                        <a:rPr lang="en-US" b="1"/>
                        <a:t>Cycloplegic Refraction</a:t>
                      </a:r>
                      <a:endParaRPr b="1"/>
                    </a:p>
                  </a:txBody>
                  <a:tcPr marL="91425" marR="91425" marT="91425" marB="91425"/>
                </a:tc>
                <a:tc>
                  <a:txBody>
                    <a:bodyPr/>
                    <a:lstStyle/>
                    <a:p>
                      <a:pPr marL="0" lvl="0" indent="0" algn="ctr" rtl="0">
                        <a:spcBef>
                          <a:spcPts val="0"/>
                        </a:spcBef>
                        <a:spcAft>
                          <a:spcPts val="0"/>
                        </a:spcAft>
                        <a:buNone/>
                      </a:pPr>
                      <a:r>
                        <a:rPr lang="en-US"/>
                        <a:t>+1.50 sphere</a:t>
                      </a:r>
                      <a:endParaRPr/>
                    </a:p>
                  </a:txBody>
                  <a:tcPr marL="91425" marR="91425" marT="91425" marB="91425" anchor="ctr"/>
                </a:tc>
                <a:tc>
                  <a:txBody>
                    <a:bodyPr/>
                    <a:lstStyle/>
                    <a:p>
                      <a:pPr marL="0" lvl="0" indent="0" algn="ctr" rtl="0">
                        <a:spcBef>
                          <a:spcPts val="0"/>
                        </a:spcBef>
                        <a:spcAft>
                          <a:spcPts val="0"/>
                        </a:spcAft>
                        <a:buNone/>
                      </a:pPr>
                      <a:r>
                        <a:rPr lang="en-US"/>
                        <a:t>+1.50 sphere</a:t>
                      </a:r>
                      <a:endParaRPr/>
                    </a:p>
                  </a:txBody>
                  <a:tcPr marL="91425" marR="91425" marT="91425" marB="91425" anchor="ctr"/>
                </a:tc>
                <a:extLst>
                  <a:ext uri="{0D108BD9-81ED-4DB2-BD59-A6C34878D82A}">
                    <a16:rowId xmlns:a16="http://schemas.microsoft.com/office/drawing/2014/main" val="10002"/>
                  </a:ext>
                </a:extLst>
              </a:tr>
              <a:tr h="499250">
                <a:tc>
                  <a:txBody>
                    <a:bodyPr/>
                    <a:lstStyle/>
                    <a:p>
                      <a:pPr marL="0" lvl="0" indent="0" algn="l" rtl="0">
                        <a:spcBef>
                          <a:spcPts val="0"/>
                        </a:spcBef>
                        <a:spcAft>
                          <a:spcPts val="0"/>
                        </a:spcAft>
                        <a:buNone/>
                      </a:pPr>
                      <a:r>
                        <a:rPr lang="en-US" b="1"/>
                        <a:t>Ishihara</a:t>
                      </a:r>
                      <a:endParaRPr b="1"/>
                    </a:p>
                  </a:txBody>
                  <a:tcPr marL="91425" marR="91425" marT="91425" marB="91425"/>
                </a:tc>
                <a:tc>
                  <a:txBody>
                    <a:bodyPr/>
                    <a:lstStyle/>
                    <a:p>
                      <a:pPr marL="0" lvl="0" indent="0" algn="ctr" rtl="0">
                        <a:spcBef>
                          <a:spcPts val="0"/>
                        </a:spcBef>
                        <a:spcAft>
                          <a:spcPts val="0"/>
                        </a:spcAft>
                        <a:buNone/>
                      </a:pPr>
                      <a:r>
                        <a:rPr lang="en-US"/>
                        <a:t>8/8</a:t>
                      </a:r>
                      <a:endParaRPr/>
                    </a:p>
                  </a:txBody>
                  <a:tcPr marL="91425" marR="91425" marT="91425" marB="91425" anchor="ctr"/>
                </a:tc>
                <a:tc>
                  <a:txBody>
                    <a:bodyPr/>
                    <a:lstStyle/>
                    <a:p>
                      <a:pPr marL="0" lvl="0" indent="0" algn="ctr" rtl="0">
                        <a:spcBef>
                          <a:spcPts val="0"/>
                        </a:spcBef>
                        <a:spcAft>
                          <a:spcPts val="0"/>
                        </a:spcAft>
                        <a:buNone/>
                      </a:pPr>
                      <a:r>
                        <a:rPr lang="en-US"/>
                        <a:t>8/8</a:t>
                      </a:r>
                      <a:endParaRPr/>
                    </a:p>
                  </a:txBody>
                  <a:tcPr marL="91425" marR="91425" marT="91425" marB="91425" anchor="ctr"/>
                </a:tc>
                <a:extLst>
                  <a:ext uri="{0D108BD9-81ED-4DB2-BD59-A6C34878D82A}">
                    <a16:rowId xmlns:a16="http://schemas.microsoft.com/office/drawing/2014/main" val="10003"/>
                  </a:ext>
                </a:extLst>
              </a:tr>
              <a:tr h="499250">
                <a:tc>
                  <a:txBody>
                    <a:bodyPr/>
                    <a:lstStyle/>
                    <a:p>
                      <a:pPr marL="0" lvl="0" indent="0" algn="l" rtl="0">
                        <a:spcBef>
                          <a:spcPts val="0"/>
                        </a:spcBef>
                        <a:spcAft>
                          <a:spcPts val="0"/>
                        </a:spcAft>
                        <a:buNone/>
                      </a:pPr>
                      <a:r>
                        <a:rPr lang="en-US" b="1"/>
                        <a:t>External Exam</a:t>
                      </a:r>
                      <a:endParaRPr b="1"/>
                    </a:p>
                  </a:txBody>
                  <a:tcPr marL="91425" marR="91425" marT="91425" marB="91425"/>
                </a:tc>
                <a:tc gridSpan="2">
                  <a:txBody>
                    <a:bodyPr/>
                    <a:lstStyle/>
                    <a:p>
                      <a:pPr marL="0" lvl="0" indent="0" algn="ctr" rtl="0">
                        <a:spcBef>
                          <a:spcPts val="0"/>
                        </a:spcBef>
                        <a:spcAft>
                          <a:spcPts val="0"/>
                        </a:spcAft>
                        <a:buNone/>
                      </a:pPr>
                      <a:r>
                        <a:rPr lang="en-US"/>
                        <a:t>Unremarkable</a:t>
                      </a:r>
                      <a:endParaRPr/>
                    </a:p>
                  </a:txBody>
                  <a:tcPr marL="91425" marR="91425" marT="91425" marB="91425" anchor="ctr"/>
                </a:tc>
                <a:tc hMerge="1">
                  <a:txBody>
                    <a:bodyPr/>
                    <a:lstStyle/>
                    <a:p>
                      <a:endParaRPr lang="en-US"/>
                    </a:p>
                  </a:txBody>
                  <a:tcPr/>
                </a:tc>
                <a:extLst>
                  <a:ext uri="{0D108BD9-81ED-4DB2-BD59-A6C34878D82A}">
                    <a16:rowId xmlns:a16="http://schemas.microsoft.com/office/drawing/2014/main" val="10004"/>
                  </a:ext>
                </a:extLst>
              </a:tr>
              <a:tr h="499250">
                <a:tc>
                  <a:txBody>
                    <a:bodyPr/>
                    <a:lstStyle/>
                    <a:p>
                      <a:pPr marL="0" lvl="0" indent="0" algn="l" rtl="0">
                        <a:spcBef>
                          <a:spcPts val="0"/>
                        </a:spcBef>
                        <a:spcAft>
                          <a:spcPts val="0"/>
                        </a:spcAft>
                        <a:buNone/>
                      </a:pPr>
                      <a:r>
                        <a:rPr lang="en-US" b="1"/>
                        <a:t>Pupils</a:t>
                      </a:r>
                      <a:endParaRPr b="1"/>
                    </a:p>
                  </a:txBody>
                  <a:tcPr marL="91425" marR="91425" marT="91425" marB="91425"/>
                </a:tc>
                <a:tc gridSpan="2">
                  <a:txBody>
                    <a:bodyPr/>
                    <a:lstStyle/>
                    <a:p>
                      <a:pPr marL="0" lvl="0" indent="0" algn="ctr" rtl="0">
                        <a:spcBef>
                          <a:spcPts val="0"/>
                        </a:spcBef>
                        <a:spcAft>
                          <a:spcPts val="0"/>
                        </a:spcAft>
                        <a:buNone/>
                      </a:pPr>
                      <a:r>
                        <a:rPr lang="en-US"/>
                        <a:t>Equal, round, and reactive to light with no relative afferent pupillary defect</a:t>
                      </a:r>
                      <a:endParaRPr/>
                    </a:p>
                  </a:txBody>
                  <a:tcPr marL="91425" marR="91425" marT="91425" marB="91425" anchor="ctr"/>
                </a:tc>
                <a:tc hMerge="1">
                  <a:txBody>
                    <a:bodyPr/>
                    <a:lstStyle/>
                    <a:p>
                      <a:endParaRPr lang="en-US"/>
                    </a:p>
                  </a:txBody>
                  <a:tcPr/>
                </a:tc>
                <a:extLst>
                  <a:ext uri="{0D108BD9-81ED-4DB2-BD59-A6C34878D82A}">
                    <a16:rowId xmlns:a16="http://schemas.microsoft.com/office/drawing/2014/main" val="10005"/>
                  </a:ext>
                </a:extLst>
              </a:tr>
              <a:tr h="499250">
                <a:tc>
                  <a:txBody>
                    <a:bodyPr/>
                    <a:lstStyle/>
                    <a:p>
                      <a:pPr marL="0" lvl="0" indent="0" algn="l" rtl="0">
                        <a:spcBef>
                          <a:spcPts val="0"/>
                        </a:spcBef>
                        <a:spcAft>
                          <a:spcPts val="0"/>
                        </a:spcAft>
                        <a:buNone/>
                      </a:pPr>
                      <a:r>
                        <a:rPr lang="en-US" b="1"/>
                        <a:t>Confrontation Visual Fields</a:t>
                      </a:r>
                      <a:endParaRPr b="1"/>
                    </a:p>
                  </a:txBody>
                  <a:tcPr marL="91425" marR="91425" marT="91425" marB="91425"/>
                </a:tc>
                <a:tc gridSpan="2">
                  <a:txBody>
                    <a:bodyPr/>
                    <a:lstStyle/>
                    <a:p>
                      <a:pPr marL="0" lvl="0" indent="0" algn="ctr" rtl="0">
                        <a:spcBef>
                          <a:spcPts val="0"/>
                        </a:spcBef>
                        <a:spcAft>
                          <a:spcPts val="0"/>
                        </a:spcAft>
                        <a:buNone/>
                      </a:pPr>
                      <a:r>
                        <a:rPr lang="en-US"/>
                        <a:t>Full to confrontation</a:t>
                      </a:r>
                      <a:endParaRPr/>
                    </a:p>
                  </a:txBody>
                  <a:tcPr marL="91425" marR="91425" marT="91425" marB="91425" anchor="ctr"/>
                </a:tc>
                <a:tc hMerge="1">
                  <a:txBody>
                    <a:bodyPr/>
                    <a:lstStyle/>
                    <a:p>
                      <a:endParaRPr lang="en-US"/>
                    </a:p>
                  </a:txBody>
                  <a:tcPr/>
                </a:tc>
                <a:extLst>
                  <a:ext uri="{0D108BD9-81ED-4DB2-BD59-A6C34878D82A}">
                    <a16:rowId xmlns:a16="http://schemas.microsoft.com/office/drawing/2014/main" val="10006"/>
                  </a:ext>
                </a:extLst>
              </a:tr>
              <a:tr h="499250">
                <a:tc>
                  <a:txBody>
                    <a:bodyPr/>
                    <a:lstStyle/>
                    <a:p>
                      <a:pPr marL="0" lvl="0" indent="0" algn="l" rtl="0">
                        <a:spcBef>
                          <a:spcPts val="0"/>
                        </a:spcBef>
                        <a:spcAft>
                          <a:spcPts val="0"/>
                        </a:spcAft>
                        <a:buNone/>
                      </a:pPr>
                      <a:r>
                        <a:rPr lang="en-US" b="1"/>
                        <a:t>Sensorimotor Exam</a:t>
                      </a:r>
                      <a:endParaRPr b="1"/>
                    </a:p>
                  </a:txBody>
                  <a:tcPr marL="91425" marR="91425" marT="91425" marB="91425"/>
                </a:tc>
                <a:tc gridSpan="2">
                  <a:txBody>
                    <a:bodyPr/>
                    <a:lstStyle/>
                    <a:p>
                      <a:pPr marL="0" lvl="0" indent="0" algn="ctr" rtl="0">
                        <a:spcBef>
                          <a:spcPts val="0"/>
                        </a:spcBef>
                        <a:spcAft>
                          <a:spcPts val="0"/>
                        </a:spcAft>
                        <a:buNone/>
                      </a:pPr>
                      <a:r>
                        <a:rPr lang="en-US"/>
                        <a:t>Unremarkable</a:t>
                      </a:r>
                      <a:endParaRPr/>
                    </a:p>
                  </a:txBody>
                  <a:tcPr marL="91425" marR="91425" marT="91425" marB="91425" anchor="ctr"/>
                </a:tc>
                <a:tc hMerge="1">
                  <a:txBody>
                    <a:bodyPr/>
                    <a:lstStyle/>
                    <a:p>
                      <a:endParaRPr lang="en-US"/>
                    </a:p>
                  </a:txBody>
                  <a:tcPr/>
                </a:tc>
                <a:extLst>
                  <a:ext uri="{0D108BD9-81ED-4DB2-BD59-A6C34878D82A}">
                    <a16:rowId xmlns:a16="http://schemas.microsoft.com/office/drawing/2014/main" val="10007"/>
                  </a:ext>
                </a:extLst>
              </a:tr>
              <a:tr h="499250">
                <a:tc>
                  <a:txBody>
                    <a:bodyPr/>
                    <a:lstStyle/>
                    <a:p>
                      <a:pPr marL="0" lvl="0" indent="0" algn="l" rtl="0">
                        <a:spcBef>
                          <a:spcPts val="0"/>
                        </a:spcBef>
                        <a:spcAft>
                          <a:spcPts val="0"/>
                        </a:spcAft>
                        <a:buNone/>
                      </a:pPr>
                      <a:r>
                        <a:rPr lang="en-US" b="1"/>
                        <a:t>Anterior Exam</a:t>
                      </a:r>
                      <a:endParaRPr b="1"/>
                    </a:p>
                  </a:txBody>
                  <a:tcPr marL="91425" marR="91425" marT="91425" marB="91425"/>
                </a:tc>
                <a:tc gridSpan="2">
                  <a:txBody>
                    <a:bodyPr/>
                    <a:lstStyle/>
                    <a:p>
                      <a:pPr marL="0" lvl="0" indent="0" algn="ctr" rtl="0">
                        <a:spcBef>
                          <a:spcPts val="0"/>
                        </a:spcBef>
                        <a:spcAft>
                          <a:spcPts val="0"/>
                        </a:spcAft>
                        <a:buNone/>
                      </a:pPr>
                      <a:r>
                        <a:rPr lang="en-US"/>
                        <a:t>Unremarkable</a:t>
                      </a:r>
                      <a:endParaRPr/>
                    </a:p>
                  </a:txBody>
                  <a:tcPr marL="91425" marR="91425" marT="91425" marB="91425" anchor="ctr"/>
                </a:tc>
                <a:tc hMerge="1">
                  <a:txBody>
                    <a:bodyPr/>
                    <a:lstStyle/>
                    <a:p>
                      <a:endParaRPr lang="en-US"/>
                    </a:p>
                  </a:txBody>
                  <a:tcPr/>
                </a:tc>
                <a:extLst>
                  <a:ext uri="{0D108BD9-81ED-4DB2-BD59-A6C34878D82A}">
                    <a16:rowId xmlns:a16="http://schemas.microsoft.com/office/drawing/2014/main" val="10008"/>
                  </a:ext>
                </a:extLst>
              </a:tr>
            </a:tbl>
          </a:graphicData>
        </a:graphic>
      </p:graphicFrame>
      <p:pic>
        <p:nvPicPr>
          <p:cNvPr id="3" name="Slide 4">
            <a:hlinkClick r:id="" action="ppaction://media"/>
            <a:extLst>
              <a:ext uri="{FF2B5EF4-FFF2-40B4-BE49-F238E27FC236}">
                <a16:creationId xmlns:a16="http://schemas.microsoft.com/office/drawing/2014/main" id="{D5C87531-3B01-8544-D6C0-E9222BE24D5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3800" y="186911"/>
            <a:ext cx="640278" cy="64027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0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g2f0ce413413_0_74"/>
          <p:cNvSpPr txBox="1">
            <a:spLocks noGrp="1"/>
          </p:cNvSpPr>
          <p:nvPr>
            <p:ph type="title"/>
          </p:nvPr>
        </p:nvSpPr>
        <p:spPr>
          <a:xfrm>
            <a:off x="355000" y="0"/>
            <a:ext cx="116439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Visual Fields</a:t>
            </a:r>
            <a:endParaRPr/>
          </a:p>
        </p:txBody>
      </p:sp>
      <p:sp>
        <p:nvSpPr>
          <p:cNvPr id="112" name="Google Shape;112;g2f0ce413413_0_74"/>
          <p:cNvSpPr txBox="1"/>
          <p:nvPr/>
        </p:nvSpPr>
        <p:spPr>
          <a:xfrm>
            <a:off x="8810601" y="1039100"/>
            <a:ext cx="3188300" cy="309312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dk1"/>
                </a:solidFill>
                <a:latin typeface="Calibri"/>
                <a:ea typeface="Calibri"/>
                <a:cs typeface="Calibri"/>
                <a:sym typeface="Calibri"/>
              </a:rPr>
              <a:t>Impression:</a:t>
            </a:r>
            <a:endParaRPr sz="2800" b="1">
              <a:solidFill>
                <a:schemeClr val="dk1"/>
              </a:solidFill>
              <a:latin typeface="Calibri"/>
              <a:ea typeface="Calibri"/>
              <a:cs typeface="Calibri"/>
              <a:sym typeface="Calibri"/>
            </a:endParaRPr>
          </a:p>
          <a:p>
            <a:pPr marL="457200" lvl="0" indent="-355600" algn="l" rtl="0">
              <a:lnSpc>
                <a:spcPct val="115000"/>
              </a:lnSpc>
              <a:spcBef>
                <a:spcPts val="0"/>
              </a:spcBef>
              <a:spcAft>
                <a:spcPts val="0"/>
              </a:spcAft>
              <a:buClr>
                <a:schemeClr val="dk1"/>
              </a:buClr>
              <a:buSzPts val="2000"/>
              <a:buFont typeface="Calibri"/>
              <a:buChar char="●"/>
            </a:pPr>
            <a:r>
              <a:rPr lang="en-US" sz="2000">
                <a:solidFill>
                  <a:schemeClr val="dk1"/>
                </a:solidFill>
              </a:rPr>
              <a:t>Reliable, both eyes</a:t>
            </a:r>
            <a:endParaRPr sz="2000">
              <a:solidFill>
                <a:schemeClr val="dk1"/>
              </a:solidFill>
            </a:endParaRPr>
          </a:p>
          <a:p>
            <a:pPr marL="457200" lvl="0" indent="-355600" algn="l" rtl="0">
              <a:lnSpc>
                <a:spcPct val="115000"/>
              </a:lnSpc>
              <a:spcBef>
                <a:spcPts val="0"/>
              </a:spcBef>
              <a:spcAft>
                <a:spcPts val="0"/>
              </a:spcAft>
              <a:buClr>
                <a:schemeClr val="dk1"/>
              </a:buClr>
              <a:buSzPts val="2000"/>
              <a:buFont typeface="Calibri"/>
              <a:buChar char="●"/>
            </a:pPr>
            <a:r>
              <a:rPr lang="en-US" sz="2000">
                <a:solidFill>
                  <a:schemeClr val="dk1"/>
                </a:solidFill>
              </a:rPr>
              <a:t>OD: mildly enlarged blind spot with mildly decreased sensitivity primarily inferiorly</a:t>
            </a:r>
            <a:endParaRPr sz="2000">
              <a:solidFill>
                <a:schemeClr val="dk1"/>
              </a:solidFill>
            </a:endParaRPr>
          </a:p>
          <a:p>
            <a:pPr marL="457200" lvl="0" indent="-355600" algn="l" rtl="0">
              <a:lnSpc>
                <a:spcPct val="115000"/>
              </a:lnSpc>
              <a:spcBef>
                <a:spcPts val="0"/>
              </a:spcBef>
              <a:spcAft>
                <a:spcPts val="0"/>
              </a:spcAft>
              <a:buClr>
                <a:schemeClr val="dk1"/>
              </a:buClr>
              <a:buSzPts val="2000"/>
              <a:buFont typeface="Calibri"/>
              <a:buChar char="●"/>
            </a:pPr>
            <a:r>
              <a:rPr lang="en-US" sz="2000">
                <a:solidFill>
                  <a:schemeClr val="dk1"/>
                </a:solidFill>
              </a:rPr>
              <a:t>OS: mildly decreased sensitivity diffusely</a:t>
            </a:r>
            <a:endParaRPr sz="2000">
              <a:solidFill>
                <a:schemeClr val="dk1"/>
              </a:solidFill>
              <a:latin typeface="Calibri"/>
              <a:ea typeface="Calibri"/>
              <a:cs typeface="Calibri"/>
              <a:sym typeface="Calibri"/>
            </a:endParaRPr>
          </a:p>
        </p:txBody>
      </p:sp>
      <p:pic>
        <p:nvPicPr>
          <p:cNvPr id="8" name="Picture 7">
            <a:extLst>
              <a:ext uri="{FF2B5EF4-FFF2-40B4-BE49-F238E27FC236}">
                <a16:creationId xmlns:a16="http://schemas.microsoft.com/office/drawing/2014/main" id="{894F29EE-0698-C141-2E58-926F2699D8B6}"/>
              </a:ext>
            </a:extLst>
          </p:cNvPr>
          <p:cNvPicPr>
            <a:picLocks noChangeAspect="1"/>
          </p:cNvPicPr>
          <p:nvPr/>
        </p:nvPicPr>
        <p:blipFill>
          <a:blip r:embed="rId5"/>
          <a:srcRect l="6913" r="3265"/>
          <a:stretch/>
        </p:blipFill>
        <p:spPr>
          <a:xfrm>
            <a:off x="193099" y="970682"/>
            <a:ext cx="8617501" cy="4601016"/>
          </a:xfrm>
          <a:prstGeom prst="rect">
            <a:avLst/>
          </a:prstGeom>
        </p:spPr>
      </p:pic>
      <p:pic>
        <p:nvPicPr>
          <p:cNvPr id="5" name="Slide 5">
            <a:hlinkClick r:id="" action="ppaction://media"/>
            <a:extLst>
              <a:ext uri="{FF2B5EF4-FFF2-40B4-BE49-F238E27FC236}">
                <a16:creationId xmlns:a16="http://schemas.microsoft.com/office/drawing/2014/main" id="{9D22C2FD-508E-AC4F-3498-427986D91E9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27904" y="186910"/>
            <a:ext cx="666173" cy="66617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0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g2f0ce413413_0_80"/>
          <p:cNvSpPr txBox="1">
            <a:spLocks noGrp="1"/>
          </p:cNvSpPr>
          <p:nvPr>
            <p:ph type="title"/>
          </p:nvPr>
        </p:nvSpPr>
        <p:spPr>
          <a:xfrm>
            <a:off x="434513" y="-291548"/>
            <a:ext cx="116439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Fundus Photo</a:t>
            </a:r>
            <a:endParaRPr/>
          </a:p>
        </p:txBody>
      </p:sp>
      <p:pic>
        <p:nvPicPr>
          <p:cNvPr id="2" name="Picture 1" descr="A close up of a red circle&#10;&#10;Description automatically generated">
            <a:extLst>
              <a:ext uri="{FF2B5EF4-FFF2-40B4-BE49-F238E27FC236}">
                <a16:creationId xmlns:a16="http://schemas.microsoft.com/office/drawing/2014/main" id="{C872B867-DE73-33A0-D47D-73BCE47FED5F}"/>
              </a:ext>
            </a:extLst>
          </p:cNvPr>
          <p:cNvPicPr>
            <a:picLocks noChangeAspect="1"/>
          </p:cNvPicPr>
          <p:nvPr/>
        </p:nvPicPr>
        <p:blipFill>
          <a:blip r:embed="rId5"/>
          <a:srcRect l="14355" r="15929" b="-225"/>
          <a:stretch/>
        </p:blipFill>
        <p:spPr>
          <a:xfrm>
            <a:off x="6250144" y="1236166"/>
            <a:ext cx="5742574" cy="5567672"/>
          </a:xfrm>
          <a:prstGeom prst="rect">
            <a:avLst/>
          </a:prstGeom>
        </p:spPr>
      </p:pic>
      <p:pic>
        <p:nvPicPr>
          <p:cNvPr id="3" name="Picture 2" descr="A close up of a human eye&#10;&#10;Description automatically generated">
            <a:extLst>
              <a:ext uri="{FF2B5EF4-FFF2-40B4-BE49-F238E27FC236}">
                <a16:creationId xmlns:a16="http://schemas.microsoft.com/office/drawing/2014/main" id="{B7FDDBF5-39D6-EE73-FF23-55E0BB086DB9}"/>
              </a:ext>
            </a:extLst>
          </p:cNvPr>
          <p:cNvPicPr>
            <a:picLocks noChangeAspect="1"/>
          </p:cNvPicPr>
          <p:nvPr/>
        </p:nvPicPr>
        <p:blipFill>
          <a:blip r:embed="rId6"/>
          <a:srcRect l="16211" t="-12" r="15522" b="-529"/>
          <a:stretch/>
        </p:blipFill>
        <p:spPr>
          <a:xfrm>
            <a:off x="212674" y="1241513"/>
            <a:ext cx="5734433" cy="5581923"/>
          </a:xfrm>
          <a:prstGeom prst="rect">
            <a:avLst/>
          </a:prstGeom>
        </p:spPr>
      </p:pic>
      <p:sp>
        <p:nvSpPr>
          <p:cNvPr id="4" name="TextBox 3">
            <a:extLst>
              <a:ext uri="{FF2B5EF4-FFF2-40B4-BE49-F238E27FC236}">
                <a16:creationId xmlns:a16="http://schemas.microsoft.com/office/drawing/2014/main" id="{9903E09D-9E15-136A-0E66-5DC484405F74}"/>
              </a:ext>
            </a:extLst>
          </p:cNvPr>
          <p:cNvSpPr txBox="1"/>
          <p:nvPr/>
        </p:nvSpPr>
        <p:spPr>
          <a:xfrm>
            <a:off x="8898834" y="655982"/>
            <a:ext cx="86139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a:t>OS</a:t>
            </a:r>
          </a:p>
        </p:txBody>
      </p:sp>
      <p:sp>
        <p:nvSpPr>
          <p:cNvPr id="5" name="TextBox 4">
            <a:extLst>
              <a:ext uri="{FF2B5EF4-FFF2-40B4-BE49-F238E27FC236}">
                <a16:creationId xmlns:a16="http://schemas.microsoft.com/office/drawing/2014/main" id="{EC16728D-E799-174F-7357-06C7DF073742}"/>
              </a:ext>
            </a:extLst>
          </p:cNvPr>
          <p:cNvSpPr txBox="1"/>
          <p:nvPr/>
        </p:nvSpPr>
        <p:spPr>
          <a:xfrm>
            <a:off x="2796368" y="654625"/>
            <a:ext cx="88127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a:t>OD</a:t>
            </a:r>
          </a:p>
        </p:txBody>
      </p:sp>
      <p:pic>
        <p:nvPicPr>
          <p:cNvPr id="9" name="Slide 6">
            <a:hlinkClick r:id="" action="ppaction://media"/>
            <a:extLst>
              <a:ext uri="{FF2B5EF4-FFF2-40B4-BE49-F238E27FC236}">
                <a16:creationId xmlns:a16="http://schemas.microsoft.com/office/drawing/2014/main" id="{904578D9-D84E-88CA-9FE7-27CC07D88BC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23081" y="179614"/>
            <a:ext cx="666172" cy="6661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7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g2f0ce413413_0_85"/>
          <p:cNvSpPr txBox="1">
            <a:spLocks noGrp="1"/>
          </p:cNvSpPr>
          <p:nvPr>
            <p:ph type="title"/>
          </p:nvPr>
        </p:nvSpPr>
        <p:spPr>
          <a:xfrm>
            <a:off x="355000" y="0"/>
            <a:ext cx="116439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Optical Coherence Tomography</a:t>
            </a:r>
            <a:endParaRPr/>
          </a:p>
        </p:txBody>
      </p:sp>
      <p:pic>
        <p:nvPicPr>
          <p:cNvPr id="2" name="Picture 1">
            <a:extLst>
              <a:ext uri="{FF2B5EF4-FFF2-40B4-BE49-F238E27FC236}">
                <a16:creationId xmlns:a16="http://schemas.microsoft.com/office/drawing/2014/main" id="{2B665BBB-A675-8CCD-1892-FFA3D3E5BE27}"/>
              </a:ext>
            </a:extLst>
          </p:cNvPr>
          <p:cNvPicPr>
            <a:picLocks noChangeAspect="1"/>
          </p:cNvPicPr>
          <p:nvPr/>
        </p:nvPicPr>
        <p:blipFill>
          <a:blip r:embed="rId5"/>
          <a:stretch>
            <a:fillRect/>
          </a:stretch>
        </p:blipFill>
        <p:spPr>
          <a:xfrm>
            <a:off x="2012650" y="1063787"/>
            <a:ext cx="8166700" cy="4704253"/>
          </a:xfrm>
          <a:prstGeom prst="rect">
            <a:avLst/>
          </a:prstGeom>
        </p:spPr>
      </p:pic>
      <p:sp>
        <p:nvSpPr>
          <p:cNvPr id="3" name="Google Shape;112;g2f0ce413413_0_74">
            <a:extLst>
              <a:ext uri="{FF2B5EF4-FFF2-40B4-BE49-F238E27FC236}">
                <a16:creationId xmlns:a16="http://schemas.microsoft.com/office/drawing/2014/main" id="{71DD1D64-5EB5-68F0-1DD3-18402C504A43}"/>
              </a:ext>
            </a:extLst>
          </p:cNvPr>
          <p:cNvSpPr txBox="1"/>
          <p:nvPr/>
        </p:nvSpPr>
        <p:spPr>
          <a:xfrm>
            <a:off x="2870200" y="6339415"/>
            <a:ext cx="9321800" cy="49241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solidFill>
                  <a:schemeClr val="dk1"/>
                </a:solidFill>
                <a:latin typeface="Calibri"/>
                <a:ea typeface="Calibri"/>
                <a:cs typeface="Calibri"/>
                <a:sym typeface="Calibri"/>
              </a:rPr>
              <a:t>(Retinal nerve fiber layer thickness measurement unreliable due to segmentation error)</a:t>
            </a:r>
            <a:endParaRPr sz="1600">
              <a:solidFill>
                <a:schemeClr val="dk1"/>
              </a:solidFill>
              <a:latin typeface="Calibri"/>
              <a:ea typeface="Calibri"/>
              <a:cs typeface="Calibri"/>
              <a:sym typeface="Calibri"/>
            </a:endParaRPr>
          </a:p>
        </p:txBody>
      </p:sp>
      <p:sp>
        <p:nvSpPr>
          <p:cNvPr id="4" name="Google Shape;112;g2f0ce413413_0_74">
            <a:extLst>
              <a:ext uri="{FF2B5EF4-FFF2-40B4-BE49-F238E27FC236}">
                <a16:creationId xmlns:a16="http://schemas.microsoft.com/office/drawing/2014/main" id="{D0725C5F-DE24-F16E-22EB-28BC50F5395A}"/>
              </a:ext>
            </a:extLst>
          </p:cNvPr>
          <p:cNvSpPr txBox="1"/>
          <p:nvPr/>
        </p:nvSpPr>
        <p:spPr>
          <a:xfrm>
            <a:off x="3829050" y="5768040"/>
            <a:ext cx="4533900" cy="492412"/>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000">
                <a:solidFill>
                  <a:schemeClr val="dk1"/>
                </a:solidFill>
                <a:latin typeface="Calibri"/>
                <a:ea typeface="Calibri"/>
                <a:cs typeface="Calibri"/>
                <a:sym typeface="Calibri"/>
              </a:rPr>
              <a:t>Macular Ganglion Cell Layer - Normal</a:t>
            </a:r>
            <a:endParaRPr sz="1600">
              <a:solidFill>
                <a:schemeClr val="dk1"/>
              </a:solidFill>
              <a:latin typeface="Calibri"/>
              <a:ea typeface="Calibri"/>
              <a:cs typeface="Calibri"/>
              <a:sym typeface="Calibri"/>
            </a:endParaRPr>
          </a:p>
        </p:txBody>
      </p:sp>
      <p:pic>
        <p:nvPicPr>
          <p:cNvPr id="7" name="Slide 7">
            <a:hlinkClick r:id="" action="ppaction://media"/>
            <a:extLst>
              <a:ext uri="{FF2B5EF4-FFF2-40B4-BE49-F238E27FC236}">
                <a16:creationId xmlns:a16="http://schemas.microsoft.com/office/drawing/2014/main" id="{E5980A89-3C8E-97A9-1478-AD40DF1DF78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23081" y="215239"/>
            <a:ext cx="666172" cy="6661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7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a:extLst>
            <a:ext uri="{FF2B5EF4-FFF2-40B4-BE49-F238E27FC236}">
              <a16:creationId xmlns:a16="http://schemas.microsoft.com/office/drawing/2014/main" id="{D5AEDA9B-53C5-A97E-2A16-1EF728BF7880}"/>
            </a:ext>
          </a:extLst>
        </p:cNvPr>
        <p:cNvGrpSpPr/>
        <p:nvPr/>
      </p:nvGrpSpPr>
      <p:grpSpPr>
        <a:xfrm>
          <a:off x="0" y="0"/>
          <a:ext cx="0" cy="0"/>
          <a:chOff x="0" y="0"/>
          <a:chExt cx="0" cy="0"/>
        </a:xfrm>
      </p:grpSpPr>
      <p:sp>
        <p:nvSpPr>
          <p:cNvPr id="125" name="Google Shape;125;g2f0ce413413_0_85">
            <a:extLst>
              <a:ext uri="{FF2B5EF4-FFF2-40B4-BE49-F238E27FC236}">
                <a16:creationId xmlns:a16="http://schemas.microsoft.com/office/drawing/2014/main" id="{DB7254F8-4FC8-304C-7822-98F90EB34F8F}"/>
              </a:ext>
            </a:extLst>
          </p:cNvPr>
          <p:cNvSpPr txBox="1">
            <a:spLocks noGrp="1"/>
          </p:cNvSpPr>
          <p:nvPr>
            <p:ph type="title"/>
          </p:nvPr>
        </p:nvSpPr>
        <p:spPr>
          <a:xfrm>
            <a:off x="355000" y="0"/>
            <a:ext cx="116439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Optical Coherence Tomography</a:t>
            </a:r>
            <a:endParaRPr/>
          </a:p>
        </p:txBody>
      </p:sp>
      <p:pic>
        <p:nvPicPr>
          <p:cNvPr id="3" name="Picture 2">
            <a:extLst>
              <a:ext uri="{FF2B5EF4-FFF2-40B4-BE49-F238E27FC236}">
                <a16:creationId xmlns:a16="http://schemas.microsoft.com/office/drawing/2014/main" id="{70DFF18E-C649-3628-EA0D-34FDEB0E357A}"/>
              </a:ext>
            </a:extLst>
          </p:cNvPr>
          <p:cNvPicPr>
            <a:picLocks noChangeAspect="1"/>
          </p:cNvPicPr>
          <p:nvPr/>
        </p:nvPicPr>
        <p:blipFill>
          <a:blip r:embed="rId5"/>
          <a:stretch>
            <a:fillRect/>
          </a:stretch>
        </p:blipFill>
        <p:spPr>
          <a:xfrm>
            <a:off x="1733550" y="1618525"/>
            <a:ext cx="3467100" cy="3035300"/>
          </a:xfrm>
          <a:prstGeom prst="rect">
            <a:avLst/>
          </a:prstGeom>
        </p:spPr>
      </p:pic>
      <p:pic>
        <p:nvPicPr>
          <p:cNvPr id="4" name="Picture 3">
            <a:extLst>
              <a:ext uri="{FF2B5EF4-FFF2-40B4-BE49-F238E27FC236}">
                <a16:creationId xmlns:a16="http://schemas.microsoft.com/office/drawing/2014/main" id="{0978E16B-952D-C5FA-B8EF-0668A74A554B}"/>
              </a:ext>
            </a:extLst>
          </p:cNvPr>
          <p:cNvPicPr>
            <a:picLocks noChangeAspect="1"/>
          </p:cNvPicPr>
          <p:nvPr/>
        </p:nvPicPr>
        <p:blipFill>
          <a:blip r:embed="rId6"/>
          <a:stretch>
            <a:fillRect/>
          </a:stretch>
        </p:blipFill>
        <p:spPr>
          <a:xfrm>
            <a:off x="4559802" y="4555287"/>
            <a:ext cx="1828428" cy="1661363"/>
          </a:xfrm>
          <a:prstGeom prst="rect">
            <a:avLst/>
          </a:prstGeom>
        </p:spPr>
      </p:pic>
      <p:pic>
        <p:nvPicPr>
          <p:cNvPr id="5" name="Picture 4">
            <a:extLst>
              <a:ext uri="{FF2B5EF4-FFF2-40B4-BE49-F238E27FC236}">
                <a16:creationId xmlns:a16="http://schemas.microsoft.com/office/drawing/2014/main" id="{59624957-80D5-52B3-9285-1D139649390E}"/>
              </a:ext>
            </a:extLst>
          </p:cNvPr>
          <p:cNvPicPr>
            <a:picLocks noChangeAspect="1"/>
          </p:cNvPicPr>
          <p:nvPr/>
        </p:nvPicPr>
        <p:blipFill>
          <a:blip r:embed="rId7"/>
          <a:stretch>
            <a:fillRect/>
          </a:stretch>
        </p:blipFill>
        <p:spPr>
          <a:xfrm>
            <a:off x="7295724" y="1263650"/>
            <a:ext cx="3467100" cy="3683000"/>
          </a:xfrm>
          <a:prstGeom prst="rect">
            <a:avLst/>
          </a:prstGeom>
        </p:spPr>
      </p:pic>
      <p:pic>
        <p:nvPicPr>
          <p:cNvPr id="6" name="Picture 5">
            <a:extLst>
              <a:ext uri="{FF2B5EF4-FFF2-40B4-BE49-F238E27FC236}">
                <a16:creationId xmlns:a16="http://schemas.microsoft.com/office/drawing/2014/main" id="{FE5CF79D-8539-F0A4-2C5D-593B16460B49}"/>
              </a:ext>
            </a:extLst>
          </p:cNvPr>
          <p:cNvPicPr>
            <a:picLocks noChangeAspect="1"/>
          </p:cNvPicPr>
          <p:nvPr/>
        </p:nvPicPr>
        <p:blipFill>
          <a:blip r:embed="rId8"/>
          <a:stretch>
            <a:fillRect/>
          </a:stretch>
        </p:blipFill>
        <p:spPr>
          <a:xfrm>
            <a:off x="10113312" y="4555287"/>
            <a:ext cx="1828428" cy="1661363"/>
          </a:xfrm>
          <a:prstGeom prst="rect">
            <a:avLst/>
          </a:prstGeom>
        </p:spPr>
      </p:pic>
      <p:sp>
        <p:nvSpPr>
          <p:cNvPr id="7" name="Google Shape;112;g2f0ce413413_0_74">
            <a:extLst>
              <a:ext uri="{FF2B5EF4-FFF2-40B4-BE49-F238E27FC236}">
                <a16:creationId xmlns:a16="http://schemas.microsoft.com/office/drawing/2014/main" id="{A46EBC15-9940-6CCA-75F2-2F8C7A2D2F82}"/>
              </a:ext>
            </a:extLst>
          </p:cNvPr>
          <p:cNvSpPr txBox="1"/>
          <p:nvPr/>
        </p:nvSpPr>
        <p:spPr>
          <a:xfrm>
            <a:off x="219174" y="4672792"/>
            <a:ext cx="3104551" cy="11079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solidFill>
                  <a:schemeClr val="dk1"/>
                </a:solidFill>
                <a:latin typeface="Calibri"/>
                <a:ea typeface="Calibri"/>
                <a:cs typeface="Calibri"/>
                <a:sym typeface="Calibri"/>
              </a:rPr>
              <a:t>B-scan through the optic nerve head with enhanced depth of imaging</a:t>
            </a:r>
            <a:endParaRPr sz="1600">
              <a:solidFill>
                <a:schemeClr val="dk1"/>
              </a:solidFill>
              <a:latin typeface="Calibri"/>
              <a:ea typeface="Calibri"/>
              <a:cs typeface="Calibri"/>
              <a:sym typeface="Calibri"/>
            </a:endParaRPr>
          </a:p>
        </p:txBody>
      </p:sp>
      <p:sp>
        <p:nvSpPr>
          <p:cNvPr id="2" name="Google Shape;119;g2f0ce413413_0_80">
            <a:extLst>
              <a:ext uri="{FF2B5EF4-FFF2-40B4-BE49-F238E27FC236}">
                <a16:creationId xmlns:a16="http://schemas.microsoft.com/office/drawing/2014/main" id="{77EDEED9-1F30-185D-31AF-28A9BF6CBD60}"/>
              </a:ext>
            </a:extLst>
          </p:cNvPr>
          <p:cNvSpPr txBox="1"/>
          <p:nvPr/>
        </p:nvSpPr>
        <p:spPr>
          <a:xfrm>
            <a:off x="6798333" y="5594350"/>
            <a:ext cx="2743199" cy="833344"/>
          </a:xfrm>
          <a:prstGeom prst="rect">
            <a:avLst/>
          </a:prstGeom>
          <a:solidFill>
            <a:schemeClr val="bg1"/>
          </a:solidFill>
          <a:ln>
            <a:solidFill>
              <a:schemeClr val="tx1"/>
            </a:solidFill>
          </a:ln>
        </p:spPr>
        <p:txBody>
          <a:bodyPr spcFirstLastPara="1" wrap="square" lIns="91425" tIns="91425" rIns="91425" bIns="91425" anchor="t" anchorCtr="0">
            <a:noAutofit/>
          </a:bodyPr>
          <a:lstStyle/>
          <a:p>
            <a:pPr marL="0" lvl="0" indent="0" algn="l" rtl="0">
              <a:lnSpc>
                <a:spcPts val="2180"/>
              </a:lnSpc>
              <a:spcBef>
                <a:spcPts val="0"/>
              </a:spcBef>
              <a:spcAft>
                <a:spcPts val="0"/>
              </a:spcAft>
              <a:buNone/>
            </a:pPr>
            <a:r>
              <a:rPr lang="en-US" sz="2400" b="1">
                <a:solidFill>
                  <a:schemeClr val="dk1"/>
                </a:solidFill>
                <a:latin typeface="Calibri"/>
                <a:ea typeface="Calibri"/>
                <a:cs typeface="Calibri"/>
                <a:sym typeface="Calibri"/>
              </a:rPr>
              <a:t>What is the optic nerve abnormality?</a:t>
            </a:r>
            <a:endParaRPr lang="en-US" sz="2400" b="1">
              <a:solidFill>
                <a:schemeClr val="dk1"/>
              </a:solidFill>
              <a:latin typeface="Calibri"/>
              <a:ea typeface="Calibri"/>
              <a:cs typeface="Calibri"/>
            </a:endParaRPr>
          </a:p>
        </p:txBody>
      </p:sp>
      <p:pic>
        <p:nvPicPr>
          <p:cNvPr id="10" name="Slide 8">
            <a:hlinkClick r:id="" action="ppaction://media"/>
            <a:extLst>
              <a:ext uri="{FF2B5EF4-FFF2-40B4-BE49-F238E27FC236}">
                <a16:creationId xmlns:a16="http://schemas.microsoft.com/office/drawing/2014/main" id="{6315F175-27C9-7B01-78D0-C2CA74C67DC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23080" y="215238"/>
            <a:ext cx="666171" cy="666171"/>
          </a:xfrm>
          <a:prstGeom prst="rect">
            <a:avLst/>
          </a:prstGeom>
        </p:spPr>
      </p:pic>
    </p:spTree>
    <p:extLst>
      <p:ext uri="{BB962C8B-B14F-4D97-AF65-F5344CB8AC3E}">
        <p14:creationId xmlns:p14="http://schemas.microsoft.com/office/powerpoint/2010/main" val="1867248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21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g2f0ce413413_0_103"/>
          <p:cNvSpPr txBox="1">
            <a:spLocks noGrp="1"/>
          </p:cNvSpPr>
          <p:nvPr>
            <p:ph type="title"/>
          </p:nvPr>
        </p:nvSpPr>
        <p:spPr>
          <a:xfrm>
            <a:off x="355000" y="0"/>
            <a:ext cx="116439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Anatomic Diagnosis</a:t>
            </a:r>
            <a:endParaRPr/>
          </a:p>
        </p:txBody>
      </p:sp>
      <p:sp>
        <p:nvSpPr>
          <p:cNvPr id="139" name="Google Shape;139;g2f0ce413413_0_103"/>
          <p:cNvSpPr txBox="1"/>
          <p:nvPr/>
        </p:nvSpPr>
        <p:spPr>
          <a:xfrm>
            <a:off x="1364255" y="2639400"/>
            <a:ext cx="9463489" cy="789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4800" b="1">
                <a:solidFill>
                  <a:schemeClr val="dk1"/>
                </a:solidFill>
                <a:latin typeface="Calibri"/>
                <a:ea typeface="Calibri"/>
                <a:cs typeface="Calibri"/>
                <a:sym typeface="Calibri"/>
              </a:rPr>
              <a:t>Bilateral Optic Disc Pits</a:t>
            </a:r>
            <a:endParaRPr lang="en-US" sz="4800" b="1">
              <a:solidFill>
                <a:schemeClr val="dk1"/>
              </a:solidFill>
              <a:latin typeface="Calibri"/>
              <a:ea typeface="Calibri"/>
              <a:cs typeface="Calibri"/>
            </a:endParaRPr>
          </a:p>
        </p:txBody>
      </p:sp>
      <p:pic>
        <p:nvPicPr>
          <p:cNvPr id="4" name="Slide 9">
            <a:hlinkClick r:id="" action="ppaction://media"/>
            <a:extLst>
              <a:ext uri="{FF2B5EF4-FFF2-40B4-BE49-F238E27FC236}">
                <a16:creationId xmlns:a16="http://schemas.microsoft.com/office/drawing/2014/main" id="{60F669CF-5E1B-8A93-1507-599FB941BA1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23080" y="220825"/>
            <a:ext cx="666170" cy="6661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7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g2f0ce413413_0_98"/>
          <p:cNvSpPr txBox="1">
            <a:spLocks noGrp="1"/>
          </p:cNvSpPr>
          <p:nvPr>
            <p:ph type="title"/>
          </p:nvPr>
        </p:nvSpPr>
        <p:spPr>
          <a:xfrm>
            <a:off x="355000" y="0"/>
            <a:ext cx="116439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Differential Diagnosis</a:t>
            </a:r>
            <a:endParaRPr/>
          </a:p>
        </p:txBody>
      </p:sp>
      <p:sp>
        <p:nvSpPr>
          <p:cNvPr id="5" name="Google Shape;112;g2f0ce413413_0_74">
            <a:extLst>
              <a:ext uri="{FF2B5EF4-FFF2-40B4-BE49-F238E27FC236}">
                <a16:creationId xmlns:a16="http://schemas.microsoft.com/office/drawing/2014/main" id="{3ADBDBA1-1946-D1A8-1171-05179B5E2C42}"/>
              </a:ext>
            </a:extLst>
          </p:cNvPr>
          <p:cNvSpPr txBox="1"/>
          <p:nvPr/>
        </p:nvSpPr>
        <p:spPr>
          <a:xfrm>
            <a:off x="2120929" y="1481115"/>
            <a:ext cx="7953000" cy="2954625"/>
          </a:xfrm>
          <a:prstGeom prst="rect">
            <a:avLst/>
          </a:prstGeom>
          <a:noFill/>
          <a:ln>
            <a:noFill/>
          </a:ln>
        </p:spPr>
        <p:txBody>
          <a:bodyPr spcFirstLastPara="1" wrap="square" lIns="91425" tIns="91425" rIns="91425" bIns="91425" anchor="t" anchorCtr="0">
            <a:spAutoFit/>
          </a:bodyPr>
          <a:lstStyle/>
          <a:p>
            <a:pPr marL="457200" indent="-457200">
              <a:buFont typeface="Arial"/>
              <a:buChar char="•"/>
            </a:pPr>
            <a:r>
              <a:rPr lang="en-US" sz="3600" b="1" err="1">
                <a:solidFill>
                  <a:schemeClr val="dk1"/>
                </a:solidFill>
                <a:latin typeface="Calibri"/>
                <a:ea typeface="Calibri"/>
                <a:sym typeface="Calibri"/>
              </a:rPr>
              <a:t>Papillorenal</a:t>
            </a:r>
            <a:r>
              <a:rPr lang="en-US" sz="3600" b="1">
                <a:solidFill>
                  <a:schemeClr val="dk1"/>
                </a:solidFill>
                <a:latin typeface="Calibri"/>
                <a:ea typeface="Calibri"/>
                <a:sym typeface="Calibri"/>
              </a:rPr>
              <a:t> Syndrome</a:t>
            </a:r>
          </a:p>
          <a:p>
            <a:pPr marL="457200" indent="-457200">
              <a:buFont typeface="Arial"/>
              <a:buChar char="•"/>
            </a:pPr>
            <a:r>
              <a:rPr lang="en-US" sz="3600" b="1">
                <a:solidFill>
                  <a:schemeClr val="dk1"/>
                </a:solidFill>
                <a:latin typeface="Calibri"/>
                <a:ea typeface="Calibri"/>
                <a:sym typeface="Calibri"/>
              </a:rPr>
              <a:t>Senior Løken Syndrome</a:t>
            </a:r>
            <a:endParaRPr lang="en-US" sz="3600" b="1">
              <a:solidFill>
                <a:schemeClr val="dk1"/>
              </a:solidFill>
              <a:latin typeface="Calibri"/>
              <a:ea typeface="Calibri"/>
            </a:endParaRPr>
          </a:p>
          <a:p>
            <a:pPr marL="457200" indent="-457200">
              <a:buFont typeface="Arial"/>
              <a:buChar char="•"/>
            </a:pPr>
            <a:r>
              <a:rPr lang="en-US" sz="3600" b="1">
                <a:solidFill>
                  <a:schemeClr val="dk1"/>
                </a:solidFill>
                <a:latin typeface="Calibri"/>
                <a:ea typeface="Calibri"/>
                <a:sym typeface="Calibri"/>
              </a:rPr>
              <a:t>Ciliopathies such as:</a:t>
            </a:r>
            <a:endParaRPr lang="en-US" sz="3600" b="1">
              <a:solidFill>
                <a:schemeClr val="dk1"/>
              </a:solidFill>
              <a:latin typeface="Calibri"/>
              <a:ea typeface="Calibri"/>
            </a:endParaRPr>
          </a:p>
          <a:p>
            <a:pPr marL="914400" lvl="1" indent="-457200">
              <a:buFont typeface="Courier New"/>
              <a:buChar char="o"/>
            </a:pPr>
            <a:r>
              <a:rPr lang="en-US" sz="3600" b="1">
                <a:solidFill>
                  <a:schemeClr val="dk1"/>
                </a:solidFill>
                <a:latin typeface="Calibri"/>
                <a:ea typeface="Calibri"/>
                <a:sym typeface="Calibri"/>
              </a:rPr>
              <a:t>Joubert Syndrome</a:t>
            </a:r>
            <a:endParaRPr lang="en-US" sz="3600" b="1">
              <a:solidFill>
                <a:schemeClr val="dk1"/>
              </a:solidFill>
              <a:latin typeface="Calibri"/>
            </a:endParaRPr>
          </a:p>
          <a:p>
            <a:pPr marL="914400" lvl="1" indent="-457200">
              <a:buFont typeface="Courier New"/>
              <a:buChar char="o"/>
            </a:pPr>
            <a:r>
              <a:rPr lang="en-US" sz="3600" b="1">
                <a:solidFill>
                  <a:schemeClr val="dk1"/>
                </a:solidFill>
                <a:latin typeface="Calibri"/>
                <a:ea typeface="Calibri"/>
                <a:sym typeface="Calibri"/>
              </a:rPr>
              <a:t>Bardet-Biedl Syndrome</a:t>
            </a:r>
            <a:endParaRPr lang="en-US" sz="3600" b="1">
              <a:solidFill>
                <a:schemeClr val="dk1"/>
              </a:solidFill>
              <a:latin typeface="Calibri"/>
            </a:endParaRPr>
          </a:p>
        </p:txBody>
      </p:sp>
      <p:sp>
        <p:nvSpPr>
          <p:cNvPr id="3" name="Google Shape;119;g2f0ce413413_0_80">
            <a:extLst>
              <a:ext uri="{FF2B5EF4-FFF2-40B4-BE49-F238E27FC236}">
                <a16:creationId xmlns:a16="http://schemas.microsoft.com/office/drawing/2014/main" id="{3FB57BCC-0C65-7F9A-50DF-237F3F7F1736}"/>
              </a:ext>
            </a:extLst>
          </p:cNvPr>
          <p:cNvSpPr txBox="1"/>
          <p:nvPr/>
        </p:nvSpPr>
        <p:spPr>
          <a:xfrm>
            <a:off x="8702329" y="5376885"/>
            <a:ext cx="3050400" cy="835656"/>
          </a:xfrm>
          <a:prstGeom prst="rect">
            <a:avLst/>
          </a:prstGeom>
          <a:solidFill>
            <a:schemeClr val="bg1"/>
          </a:solidFill>
          <a:ln>
            <a:solidFill>
              <a:schemeClr val="tx1"/>
            </a:solidFill>
          </a:ln>
        </p:spPr>
        <p:txBody>
          <a:bodyPr spcFirstLastPara="1" wrap="square" lIns="91425" tIns="91425" rIns="91425" bIns="91425" anchor="t" anchorCtr="0">
            <a:noAutofit/>
          </a:bodyPr>
          <a:lstStyle/>
          <a:p>
            <a:pPr marL="0" lvl="0" indent="0" algn="l" rtl="0">
              <a:lnSpc>
                <a:spcPts val="2180"/>
              </a:lnSpc>
              <a:spcBef>
                <a:spcPts val="0"/>
              </a:spcBef>
              <a:spcAft>
                <a:spcPts val="0"/>
              </a:spcAft>
              <a:buNone/>
            </a:pPr>
            <a:r>
              <a:rPr lang="en-US" sz="2400" b="1">
                <a:solidFill>
                  <a:schemeClr val="dk1"/>
                </a:solidFill>
                <a:latin typeface="Calibri"/>
                <a:ea typeface="Calibri"/>
                <a:cs typeface="Calibri"/>
                <a:sym typeface="Calibri"/>
              </a:rPr>
              <a:t>What is the next step in the work-up?</a:t>
            </a:r>
            <a:endParaRPr lang="en-US" sz="2400" b="1">
              <a:solidFill>
                <a:schemeClr val="dk1"/>
              </a:solidFill>
              <a:latin typeface="Calibri"/>
              <a:ea typeface="Calibri"/>
              <a:cs typeface="Calibri"/>
            </a:endParaRPr>
          </a:p>
        </p:txBody>
      </p:sp>
      <p:pic>
        <p:nvPicPr>
          <p:cNvPr id="6" name="Slide 10">
            <a:hlinkClick r:id="" action="ppaction://media"/>
            <a:extLst>
              <a:ext uri="{FF2B5EF4-FFF2-40B4-BE49-F238E27FC236}">
                <a16:creationId xmlns:a16="http://schemas.microsoft.com/office/drawing/2014/main" id="{B01402DB-526A-8FA1-BE2A-01E738042FB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23079" y="217171"/>
            <a:ext cx="666169" cy="66616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8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g2f0ce413413_0_98"/>
          <p:cNvSpPr txBox="1">
            <a:spLocks noGrp="1"/>
          </p:cNvSpPr>
          <p:nvPr>
            <p:ph type="title"/>
          </p:nvPr>
        </p:nvSpPr>
        <p:spPr>
          <a:xfrm>
            <a:off x="274789" y="-260684"/>
            <a:ext cx="11643900" cy="1325700"/>
          </a:xfrm>
          <a:prstGeom prst="rect">
            <a:avLst/>
          </a:prstGeom>
        </p:spPr>
        <p:txBody>
          <a:bodyPr spcFirstLastPara="1" wrap="square" lIns="91425" tIns="45700" rIns="91425" bIns="45700" anchor="ctr" anchorCtr="0">
            <a:normAutofit/>
          </a:bodyPr>
          <a:lstStyle/>
          <a:p>
            <a:pPr algn="ctr"/>
            <a:r>
              <a:rPr lang="en-US"/>
              <a:t>Genetic Testing</a:t>
            </a:r>
            <a:endParaRPr/>
          </a:p>
        </p:txBody>
      </p:sp>
      <p:sp>
        <p:nvSpPr>
          <p:cNvPr id="5" name="Google Shape;112;g2f0ce413413_0_74">
            <a:extLst>
              <a:ext uri="{FF2B5EF4-FFF2-40B4-BE49-F238E27FC236}">
                <a16:creationId xmlns:a16="http://schemas.microsoft.com/office/drawing/2014/main" id="{3ADBDBA1-1946-D1A8-1171-05179B5E2C42}"/>
              </a:ext>
            </a:extLst>
          </p:cNvPr>
          <p:cNvSpPr txBox="1"/>
          <p:nvPr/>
        </p:nvSpPr>
        <p:spPr>
          <a:xfrm>
            <a:off x="536713" y="889858"/>
            <a:ext cx="11380498" cy="5078283"/>
          </a:xfrm>
          <a:prstGeom prst="rect">
            <a:avLst/>
          </a:prstGeom>
          <a:noFill/>
          <a:ln>
            <a:noFill/>
          </a:ln>
        </p:spPr>
        <p:txBody>
          <a:bodyPr spcFirstLastPara="1" wrap="square" lIns="91425" tIns="91425" rIns="91425" bIns="91425" anchor="t" anchorCtr="0">
            <a:spAutoFit/>
          </a:bodyPr>
          <a:lstStyle/>
          <a:p>
            <a:r>
              <a:rPr lang="en-US" sz="2600" b="1" err="1">
                <a:solidFill>
                  <a:schemeClr val="dk1"/>
                </a:solidFill>
                <a:latin typeface="Calibri"/>
                <a:ea typeface="Calibri"/>
                <a:sym typeface="Calibri"/>
              </a:rPr>
              <a:t>GeneDx</a:t>
            </a:r>
            <a:r>
              <a:rPr lang="en-US" sz="2600" b="1">
                <a:solidFill>
                  <a:schemeClr val="dk1"/>
                </a:solidFill>
                <a:latin typeface="Calibri"/>
                <a:ea typeface="Calibri"/>
                <a:sym typeface="Calibri"/>
              </a:rPr>
              <a:t> </a:t>
            </a:r>
            <a:r>
              <a:rPr lang="en-US" sz="2600" b="1" i="1">
                <a:solidFill>
                  <a:schemeClr val="dk1"/>
                </a:solidFill>
                <a:latin typeface="Calibri"/>
                <a:ea typeface="Calibri"/>
                <a:sym typeface="Calibri"/>
              </a:rPr>
              <a:t>PAX2</a:t>
            </a:r>
            <a:r>
              <a:rPr lang="en-US" sz="2600" b="1">
                <a:solidFill>
                  <a:schemeClr val="dk1"/>
                </a:solidFill>
                <a:latin typeface="Calibri"/>
                <a:ea typeface="Calibri"/>
                <a:sym typeface="Calibri"/>
              </a:rPr>
              <a:t> Sequencing and deletion/duplication analysis</a:t>
            </a:r>
          </a:p>
          <a:p>
            <a:pPr marL="571500" indent="-571500">
              <a:buChar char="•"/>
            </a:pPr>
            <a:r>
              <a:rPr lang="en-US" sz="2600" b="1">
                <a:solidFill>
                  <a:schemeClr val="dk1"/>
                </a:solidFill>
                <a:latin typeface="Calibri"/>
                <a:ea typeface="Calibri"/>
                <a:sym typeface="Calibri"/>
              </a:rPr>
              <a:t>Heterozygous c.79 T&gt;C (</a:t>
            </a:r>
            <a:r>
              <a:rPr lang="en-US" sz="2600" b="1">
                <a:solidFill>
                  <a:schemeClr val="dk1"/>
                </a:solidFill>
                <a:latin typeface="Calibri"/>
                <a:ea typeface="Calibri"/>
                <a:cs typeface="Calibri"/>
                <a:sym typeface="Calibri"/>
              </a:rPr>
              <a:t>Exon 2, NM_003990.3), </a:t>
            </a:r>
            <a:r>
              <a:rPr lang="en-US" sz="2600" b="1">
                <a:solidFill>
                  <a:schemeClr val="dk1"/>
                </a:solidFill>
                <a:latin typeface="Calibri"/>
                <a:ea typeface="Calibri"/>
                <a:sym typeface="Calibri"/>
              </a:rPr>
              <a:t>p_Phe27Leu</a:t>
            </a:r>
            <a:endParaRPr lang="en-US" sz="2600" b="1">
              <a:solidFill>
                <a:schemeClr val="dk1"/>
              </a:solidFill>
              <a:latin typeface="Calibri"/>
              <a:ea typeface="Calibri"/>
              <a:cs typeface="Calibri"/>
              <a:sym typeface="Calibri"/>
            </a:endParaRPr>
          </a:p>
          <a:p>
            <a:pPr marL="571500" indent="-571500">
              <a:buChar char="•"/>
            </a:pPr>
            <a:r>
              <a:rPr lang="en-US" sz="2600">
                <a:solidFill>
                  <a:schemeClr val="dk1"/>
                </a:solidFill>
                <a:latin typeface="Calibri"/>
                <a:ea typeface="Calibri"/>
                <a:cs typeface="Calibri"/>
                <a:sym typeface="Calibri"/>
              </a:rPr>
              <a:t>In silico analysis supports this missense variant has a deleterious effect on protein structure/function; not previously published</a:t>
            </a:r>
          </a:p>
          <a:p>
            <a:pPr marL="571500" indent="-571500">
              <a:buChar char="•"/>
            </a:pPr>
            <a:r>
              <a:rPr lang="en-US" sz="2600">
                <a:solidFill>
                  <a:schemeClr val="dk1"/>
                </a:solidFill>
                <a:latin typeface="Calibri"/>
                <a:ea typeface="Calibri"/>
                <a:cs typeface="Calibri"/>
                <a:sym typeface="Calibri"/>
              </a:rPr>
              <a:t>Variant also seen on NextGen sequencing</a:t>
            </a:r>
          </a:p>
          <a:p>
            <a:pPr marL="571500" indent="-571500">
              <a:buChar char="•"/>
            </a:pPr>
            <a:r>
              <a:rPr lang="en-US" sz="2600">
                <a:solidFill>
                  <a:schemeClr val="dk1"/>
                </a:solidFill>
                <a:latin typeface="Calibri"/>
                <a:ea typeface="Calibri"/>
                <a:cs typeface="Calibri"/>
              </a:rPr>
              <a:t>Variant not identified in parents or other large database</a:t>
            </a:r>
          </a:p>
          <a:p>
            <a:endParaRPr lang="en-US" sz="2600">
              <a:solidFill>
                <a:schemeClr val="dk1"/>
              </a:solidFill>
              <a:latin typeface="Calibri"/>
              <a:ea typeface="Calibri"/>
              <a:cs typeface="Calibri"/>
            </a:endParaRPr>
          </a:p>
          <a:p>
            <a:r>
              <a:rPr lang="en-US" sz="2600">
                <a:solidFill>
                  <a:schemeClr val="dk1"/>
                </a:solidFill>
                <a:latin typeface="Calibri"/>
                <a:ea typeface="Calibri"/>
                <a:cs typeface="Calibri"/>
              </a:rPr>
              <a:t>Interpretation:</a:t>
            </a:r>
          </a:p>
          <a:p>
            <a:pPr marL="457200" indent="-457200">
              <a:buChar char="•"/>
            </a:pPr>
            <a:r>
              <a:rPr lang="en-US" sz="2600" b="1">
                <a:solidFill>
                  <a:schemeClr val="dk1"/>
                </a:solidFill>
                <a:latin typeface="Calibri"/>
                <a:ea typeface="Calibri"/>
                <a:cs typeface="Calibri"/>
              </a:rPr>
              <a:t>Novel, </a:t>
            </a:r>
            <a:r>
              <a:rPr lang="en-US" sz="2600" b="1" i="1">
                <a:solidFill>
                  <a:schemeClr val="dk1"/>
                </a:solidFill>
                <a:latin typeface="Calibri"/>
                <a:ea typeface="Calibri"/>
                <a:cs typeface="Calibri"/>
              </a:rPr>
              <a:t>de novo</a:t>
            </a:r>
            <a:r>
              <a:rPr lang="en-US" sz="2600" b="1">
                <a:solidFill>
                  <a:schemeClr val="dk1"/>
                </a:solidFill>
                <a:latin typeface="Calibri"/>
                <a:ea typeface="Calibri"/>
                <a:cs typeface="Calibri"/>
              </a:rPr>
              <a:t>, “likely pathogenic” variant</a:t>
            </a:r>
          </a:p>
          <a:p>
            <a:pPr marL="457200" indent="-457200">
              <a:buChar char="•"/>
            </a:pPr>
            <a:r>
              <a:rPr lang="en-US" sz="2600">
                <a:solidFill>
                  <a:schemeClr val="dk1"/>
                </a:solidFill>
                <a:latin typeface="Calibri"/>
                <a:ea typeface="Calibri"/>
                <a:cs typeface="Calibri"/>
              </a:rPr>
              <a:t>“The presence of this variant is consistent with the clinical features reported in this individual”</a:t>
            </a:r>
            <a:endParaRPr lang="en-US" sz="3200">
              <a:solidFill>
                <a:schemeClr val="dk1"/>
              </a:solidFill>
              <a:latin typeface="Calibri"/>
              <a:ea typeface="Calibri"/>
              <a:cs typeface="Calibri"/>
            </a:endParaRPr>
          </a:p>
          <a:p>
            <a:pPr marL="457200" lvl="1"/>
            <a:endParaRPr lang="en-US" sz="3200">
              <a:solidFill>
                <a:schemeClr val="dk1"/>
              </a:solidFill>
              <a:latin typeface="Calibri"/>
              <a:ea typeface="Calibri"/>
              <a:cs typeface="Calibri"/>
            </a:endParaRPr>
          </a:p>
        </p:txBody>
      </p:sp>
      <p:sp>
        <p:nvSpPr>
          <p:cNvPr id="2" name="Google Shape;112;g2f0ce413413_0_74">
            <a:extLst>
              <a:ext uri="{FF2B5EF4-FFF2-40B4-BE49-F238E27FC236}">
                <a16:creationId xmlns:a16="http://schemas.microsoft.com/office/drawing/2014/main" id="{CE4A2FFC-957F-4F2C-2ECC-C9285FD6DDB5}"/>
              </a:ext>
            </a:extLst>
          </p:cNvPr>
          <p:cNvSpPr txBox="1"/>
          <p:nvPr/>
        </p:nvSpPr>
        <p:spPr>
          <a:xfrm>
            <a:off x="4215671" y="5953441"/>
            <a:ext cx="7703018" cy="584745"/>
          </a:xfrm>
          <a:prstGeom prst="rect">
            <a:avLst/>
          </a:prstGeom>
          <a:noFill/>
          <a:ln>
            <a:noFill/>
          </a:ln>
        </p:spPr>
        <p:txBody>
          <a:bodyPr spcFirstLastPara="1" wrap="square" lIns="91425" tIns="91425" rIns="91425" bIns="91425" anchor="t" anchorCtr="0">
            <a:spAutoFit/>
          </a:bodyPr>
          <a:lstStyle/>
          <a:p>
            <a:pPr algn="r"/>
            <a:r>
              <a:rPr lang="en-US" sz="2600">
                <a:solidFill>
                  <a:schemeClr val="dk1"/>
                </a:solidFill>
                <a:latin typeface="Calibri"/>
                <a:ea typeface="Calibri"/>
                <a:sym typeface="Calibri"/>
              </a:rPr>
              <a:t>(Exome sequencing revealed no additional variants)</a:t>
            </a:r>
            <a:endParaRPr lang="en-US" sz="3200">
              <a:solidFill>
                <a:schemeClr val="dk1"/>
              </a:solidFill>
              <a:latin typeface="Calibri"/>
              <a:ea typeface="Calibri"/>
              <a:cs typeface="Calibri"/>
            </a:endParaRPr>
          </a:p>
        </p:txBody>
      </p:sp>
      <p:pic>
        <p:nvPicPr>
          <p:cNvPr id="6" name="Slide 11">
            <a:hlinkClick r:id="" action="ppaction://media"/>
            <a:extLst>
              <a:ext uri="{FF2B5EF4-FFF2-40B4-BE49-F238E27FC236}">
                <a16:creationId xmlns:a16="http://schemas.microsoft.com/office/drawing/2014/main" id="{D95C71EB-6600-9FA6-E8FA-5D63F9A1ECA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23078" y="205295"/>
            <a:ext cx="666169" cy="666169"/>
          </a:xfrm>
          <a:prstGeom prst="rect">
            <a:avLst/>
          </a:prstGeom>
        </p:spPr>
      </p:pic>
    </p:spTree>
    <p:extLst>
      <p:ext uri="{BB962C8B-B14F-4D97-AF65-F5344CB8AC3E}">
        <p14:creationId xmlns:p14="http://schemas.microsoft.com/office/powerpoint/2010/main" val="1040210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33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F36ADA66-76E0-E88B-1B2B-1D2DF77224BF}"/>
            </a:ext>
          </a:extLst>
        </p:cNvPr>
        <p:cNvGrpSpPr/>
        <p:nvPr/>
      </p:nvGrpSpPr>
      <p:grpSpPr>
        <a:xfrm>
          <a:off x="0" y="0"/>
          <a:ext cx="0" cy="0"/>
          <a:chOff x="0" y="0"/>
          <a:chExt cx="0" cy="0"/>
        </a:xfrm>
      </p:grpSpPr>
      <p:sp>
        <p:nvSpPr>
          <p:cNvPr id="138" name="Google Shape;138;g2f0ce413413_0_103">
            <a:extLst>
              <a:ext uri="{FF2B5EF4-FFF2-40B4-BE49-F238E27FC236}">
                <a16:creationId xmlns:a16="http://schemas.microsoft.com/office/drawing/2014/main" id="{3256DB5C-B906-2EB0-B8BF-2E7B451525CD}"/>
              </a:ext>
            </a:extLst>
          </p:cNvPr>
          <p:cNvSpPr txBox="1">
            <a:spLocks noGrp="1"/>
          </p:cNvSpPr>
          <p:nvPr>
            <p:ph type="title"/>
          </p:nvPr>
        </p:nvSpPr>
        <p:spPr>
          <a:xfrm>
            <a:off x="355000" y="0"/>
            <a:ext cx="116439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Final Diagnosis</a:t>
            </a:r>
            <a:endParaRPr/>
          </a:p>
        </p:txBody>
      </p:sp>
      <p:sp>
        <p:nvSpPr>
          <p:cNvPr id="139" name="Google Shape;139;g2f0ce413413_0_103">
            <a:extLst>
              <a:ext uri="{FF2B5EF4-FFF2-40B4-BE49-F238E27FC236}">
                <a16:creationId xmlns:a16="http://schemas.microsoft.com/office/drawing/2014/main" id="{A6839425-9301-E7F2-384C-196744BD7B24}"/>
              </a:ext>
            </a:extLst>
          </p:cNvPr>
          <p:cNvSpPr txBox="1"/>
          <p:nvPr/>
        </p:nvSpPr>
        <p:spPr>
          <a:xfrm>
            <a:off x="1364255" y="2639400"/>
            <a:ext cx="9463489" cy="789600"/>
          </a:xfrm>
          <a:prstGeom prst="rect">
            <a:avLst/>
          </a:prstGeom>
          <a:noFill/>
          <a:ln>
            <a:noFill/>
          </a:ln>
        </p:spPr>
        <p:txBody>
          <a:bodyPr spcFirstLastPara="1" wrap="square" lIns="91425" tIns="91425" rIns="91425" bIns="91425" anchor="t" anchorCtr="0">
            <a:noAutofit/>
          </a:bodyPr>
          <a:lstStyle/>
          <a:p>
            <a:pPr lvl="0" algn="ctr"/>
            <a:r>
              <a:rPr lang="en-US" sz="4800" b="1" i="1">
                <a:solidFill>
                  <a:schemeClr val="dk1"/>
                </a:solidFill>
                <a:latin typeface="Calibri"/>
                <a:ea typeface="Calibri"/>
                <a:cs typeface="Calibri"/>
                <a:sym typeface="Calibri"/>
              </a:rPr>
              <a:t>PAX2</a:t>
            </a:r>
            <a:r>
              <a:rPr lang="en-US" sz="4800" b="1">
                <a:solidFill>
                  <a:schemeClr val="dk1"/>
                </a:solidFill>
                <a:latin typeface="Calibri"/>
                <a:ea typeface="Calibri"/>
                <a:cs typeface="Calibri"/>
                <a:sym typeface="Calibri"/>
              </a:rPr>
              <a:t>-related </a:t>
            </a:r>
            <a:r>
              <a:rPr lang="en-US" sz="4800" b="1" err="1">
                <a:solidFill>
                  <a:schemeClr val="dk1"/>
                </a:solidFill>
                <a:latin typeface="Calibri"/>
                <a:ea typeface="Calibri"/>
                <a:cs typeface="Calibri"/>
                <a:sym typeface="Calibri"/>
              </a:rPr>
              <a:t>Papillorenal</a:t>
            </a:r>
            <a:r>
              <a:rPr lang="en-US" sz="4800" b="1">
                <a:solidFill>
                  <a:schemeClr val="dk1"/>
                </a:solidFill>
                <a:latin typeface="Calibri"/>
                <a:ea typeface="Calibri"/>
                <a:cs typeface="Calibri"/>
                <a:sym typeface="Calibri"/>
              </a:rPr>
              <a:t> Syndrome with Bilateral Optic Disc Pits</a:t>
            </a:r>
            <a:endParaRPr lang="en-US" sz="4800" b="1">
              <a:solidFill>
                <a:schemeClr val="dk1"/>
              </a:solidFill>
              <a:latin typeface="Calibri"/>
              <a:ea typeface="Calibri"/>
              <a:cs typeface="Calibri"/>
            </a:endParaRPr>
          </a:p>
        </p:txBody>
      </p:sp>
      <p:pic>
        <p:nvPicPr>
          <p:cNvPr id="4" name="Slide 12">
            <a:hlinkClick r:id="" action="ppaction://media"/>
            <a:extLst>
              <a:ext uri="{FF2B5EF4-FFF2-40B4-BE49-F238E27FC236}">
                <a16:creationId xmlns:a16="http://schemas.microsoft.com/office/drawing/2014/main" id="{CB802863-E9CB-F242-AD69-449DB976910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23077" y="205294"/>
            <a:ext cx="666169" cy="666169"/>
          </a:xfrm>
          <a:prstGeom prst="rect">
            <a:avLst/>
          </a:prstGeom>
        </p:spPr>
      </p:pic>
    </p:spTree>
    <p:extLst>
      <p:ext uri="{BB962C8B-B14F-4D97-AF65-F5344CB8AC3E}">
        <p14:creationId xmlns:p14="http://schemas.microsoft.com/office/powerpoint/2010/main" val="1444087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3C9E2-DE9F-A6CF-7458-FC2B3B05D18E}"/>
              </a:ext>
            </a:extLst>
          </p:cNvPr>
          <p:cNvSpPr>
            <a:spLocks noGrp="1"/>
          </p:cNvSpPr>
          <p:nvPr>
            <p:ph type="title"/>
          </p:nvPr>
        </p:nvSpPr>
        <p:spPr>
          <a:xfrm>
            <a:off x="838200" y="690"/>
            <a:ext cx="10515600" cy="729216"/>
          </a:xfrm>
        </p:spPr>
        <p:txBody>
          <a:bodyPr/>
          <a:lstStyle/>
          <a:p>
            <a:pPr algn="ctr"/>
            <a:r>
              <a:rPr lang="en-US" err="1"/>
              <a:t>Papillorenal</a:t>
            </a:r>
            <a:r>
              <a:rPr lang="en-US"/>
              <a:t> Syndrome</a:t>
            </a:r>
          </a:p>
        </p:txBody>
      </p:sp>
      <p:sp>
        <p:nvSpPr>
          <p:cNvPr id="3" name="Text Placeholder 2">
            <a:extLst>
              <a:ext uri="{FF2B5EF4-FFF2-40B4-BE49-F238E27FC236}">
                <a16:creationId xmlns:a16="http://schemas.microsoft.com/office/drawing/2014/main" id="{A05FFDA2-21CE-1D82-49D2-23CC9042D187}"/>
              </a:ext>
            </a:extLst>
          </p:cNvPr>
          <p:cNvSpPr>
            <a:spLocks noGrp="1"/>
          </p:cNvSpPr>
          <p:nvPr>
            <p:ph type="body" idx="1"/>
          </p:nvPr>
        </p:nvSpPr>
        <p:spPr>
          <a:xfrm>
            <a:off x="172278" y="943390"/>
            <a:ext cx="7110265" cy="4860510"/>
          </a:xfrm>
        </p:spPr>
        <p:txBody>
          <a:bodyPr spcFirstLastPara="1" wrap="square" lIns="91425" tIns="45700" rIns="91425" bIns="45700" anchor="t" anchorCtr="0">
            <a:noAutofit/>
          </a:bodyPr>
          <a:lstStyle/>
          <a:p>
            <a:r>
              <a:rPr lang="en-US" sz="2400" b="1"/>
              <a:t>Autosomal dominant condition</a:t>
            </a:r>
          </a:p>
          <a:p>
            <a:r>
              <a:rPr lang="en-US" sz="2400" b="1"/>
              <a:t>Ophthalmologic Manifestations</a:t>
            </a:r>
          </a:p>
          <a:p>
            <a:pPr lvl="1">
              <a:buSzPts val="2800"/>
              <a:buFont typeface="Courier New"/>
              <a:buChar char="o"/>
            </a:pPr>
            <a:r>
              <a:rPr lang="en-US"/>
              <a:t>Wide range of visual impairments</a:t>
            </a:r>
          </a:p>
          <a:p>
            <a:pPr lvl="1">
              <a:buSzPts val="2800"/>
              <a:buFont typeface="Courier New"/>
              <a:buChar char="o"/>
            </a:pPr>
            <a:r>
              <a:rPr lang="en-US" err="1"/>
              <a:t>Superonasal</a:t>
            </a:r>
            <a:r>
              <a:rPr lang="en-US"/>
              <a:t> visual field defects</a:t>
            </a:r>
          </a:p>
          <a:p>
            <a:pPr lvl="1">
              <a:buSzPts val="2800"/>
              <a:buFont typeface="Courier New"/>
              <a:buChar char="o"/>
            </a:pPr>
            <a:r>
              <a:rPr lang="en-US"/>
              <a:t>Optic disc abnormality is often the most reliable finding</a:t>
            </a:r>
          </a:p>
          <a:p>
            <a:r>
              <a:rPr lang="en-US" sz="2400" b="1"/>
              <a:t>Renal Manifestations</a:t>
            </a:r>
          </a:p>
          <a:p>
            <a:pPr lvl="1">
              <a:buFont typeface="Courier New"/>
              <a:buChar char="o"/>
            </a:pPr>
            <a:r>
              <a:rPr lang="en-US"/>
              <a:t>Commonly develop end-stage renal disease</a:t>
            </a:r>
          </a:p>
          <a:p>
            <a:pPr lvl="1">
              <a:buFont typeface="Courier New"/>
              <a:buChar char="o"/>
            </a:pPr>
            <a:r>
              <a:rPr lang="en-US"/>
              <a:t>Also hypoplastic kidneys, vesicoureteral reflux, and renal cysts</a:t>
            </a:r>
          </a:p>
          <a:p>
            <a:endParaRPr lang="en-US"/>
          </a:p>
        </p:txBody>
      </p:sp>
      <p:pic>
        <p:nvPicPr>
          <p:cNvPr id="4" name="Picture 3" descr="A close-up of a human eye&#10;&#10;Description automatically generated">
            <a:extLst>
              <a:ext uri="{FF2B5EF4-FFF2-40B4-BE49-F238E27FC236}">
                <a16:creationId xmlns:a16="http://schemas.microsoft.com/office/drawing/2014/main" id="{E2245ABF-954D-631D-98F3-6EBC32ECA624}"/>
              </a:ext>
            </a:extLst>
          </p:cNvPr>
          <p:cNvPicPr>
            <a:picLocks noChangeAspect="1"/>
          </p:cNvPicPr>
          <p:nvPr/>
        </p:nvPicPr>
        <p:blipFill>
          <a:blip r:embed="rId5"/>
          <a:stretch>
            <a:fillRect/>
          </a:stretch>
        </p:blipFill>
        <p:spPr>
          <a:xfrm>
            <a:off x="7896226" y="823292"/>
            <a:ext cx="2707584" cy="3309730"/>
          </a:xfrm>
          <a:prstGeom prst="rect">
            <a:avLst/>
          </a:prstGeom>
        </p:spPr>
      </p:pic>
      <p:sp>
        <p:nvSpPr>
          <p:cNvPr id="5" name="TextBox 4">
            <a:extLst>
              <a:ext uri="{FF2B5EF4-FFF2-40B4-BE49-F238E27FC236}">
                <a16:creationId xmlns:a16="http://schemas.microsoft.com/office/drawing/2014/main" id="{09EA10CF-2F4C-106F-9A9C-E1E4282300F1}"/>
              </a:ext>
            </a:extLst>
          </p:cNvPr>
          <p:cNvSpPr txBox="1"/>
          <p:nvPr/>
        </p:nvSpPr>
        <p:spPr>
          <a:xfrm>
            <a:off x="10601739" y="728870"/>
            <a:ext cx="1510748"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a:latin typeface="Calibri"/>
                <a:ea typeface="Calibri"/>
                <a:cs typeface="Calibri"/>
              </a:rPr>
              <a:t>Source:</a:t>
            </a:r>
            <a:r>
              <a:rPr lang="en-US" sz="1000">
                <a:latin typeface="Calibri"/>
                <a:ea typeface="Calibri"/>
                <a:cs typeface="Calibri"/>
              </a:rPr>
              <a:t> Parsa CF, Silva ED, Sundin OH, Goldberg MF, De Jong MR, Sunness JS, Zeimer R, Hunter DG. Redefining papillorenal syndrome: an underdiagnosed cause of ocular and renal morbidity. Ophthalmology. 2001 Apr;108(4):738-49. doi: 10.1016/s0161-6420(00)00661-8. PMID: 11297491.</a:t>
            </a:r>
            <a:endParaRPr lang="en-US"/>
          </a:p>
        </p:txBody>
      </p:sp>
      <p:pic>
        <p:nvPicPr>
          <p:cNvPr id="6" name="Picture 5" descr="A close-up of an ultrasound&#10;&#10;Description automatically generated">
            <a:extLst>
              <a:ext uri="{FF2B5EF4-FFF2-40B4-BE49-F238E27FC236}">
                <a16:creationId xmlns:a16="http://schemas.microsoft.com/office/drawing/2014/main" id="{48EF5275-F848-BDC8-AA66-7FF93ACD6319}"/>
              </a:ext>
            </a:extLst>
          </p:cNvPr>
          <p:cNvPicPr>
            <a:picLocks noChangeAspect="1"/>
          </p:cNvPicPr>
          <p:nvPr/>
        </p:nvPicPr>
        <p:blipFill>
          <a:blip r:embed="rId6"/>
          <a:stretch>
            <a:fillRect/>
          </a:stretch>
        </p:blipFill>
        <p:spPr>
          <a:xfrm>
            <a:off x="7098816" y="4263679"/>
            <a:ext cx="3547027" cy="2445440"/>
          </a:xfrm>
          <a:prstGeom prst="rect">
            <a:avLst/>
          </a:prstGeom>
        </p:spPr>
      </p:pic>
      <p:sp>
        <p:nvSpPr>
          <p:cNvPr id="7" name="TextBox 6">
            <a:extLst>
              <a:ext uri="{FF2B5EF4-FFF2-40B4-BE49-F238E27FC236}">
                <a16:creationId xmlns:a16="http://schemas.microsoft.com/office/drawing/2014/main" id="{88E629C3-60DC-EB31-57A6-BBA81B43AD22}"/>
              </a:ext>
            </a:extLst>
          </p:cNvPr>
          <p:cNvSpPr txBox="1"/>
          <p:nvPr/>
        </p:nvSpPr>
        <p:spPr>
          <a:xfrm>
            <a:off x="10648122" y="4260574"/>
            <a:ext cx="1417983" cy="24006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a:latin typeface="Calibri"/>
                <a:ea typeface="Calibri"/>
                <a:cs typeface="Calibri"/>
              </a:rPr>
              <a:t>Source:</a:t>
            </a:r>
            <a:r>
              <a:rPr lang="en-US" sz="1000">
                <a:latin typeface="Calibri"/>
                <a:ea typeface="Calibri"/>
                <a:cs typeface="Calibri"/>
              </a:rPr>
              <a:t> Fletcher J, Hu M, Berman Y, Collins F, Grigg J, McIver M, </a:t>
            </a:r>
            <a:r>
              <a:rPr lang="en-US" sz="1000" err="1">
                <a:latin typeface="Calibri"/>
                <a:ea typeface="Calibri"/>
                <a:cs typeface="Calibri"/>
              </a:rPr>
              <a:t>Jüppner</a:t>
            </a:r>
            <a:r>
              <a:rPr lang="en-US" sz="1000">
                <a:latin typeface="Calibri"/>
                <a:ea typeface="Calibri"/>
                <a:cs typeface="Calibri"/>
              </a:rPr>
              <a:t> H, Alexander SI. </a:t>
            </a:r>
            <a:r>
              <a:rPr lang="en-US" sz="1000" err="1">
                <a:latin typeface="Calibri"/>
                <a:ea typeface="Calibri"/>
                <a:cs typeface="Calibri"/>
              </a:rPr>
              <a:t>Multicystic</a:t>
            </a:r>
            <a:r>
              <a:rPr lang="en-US" sz="1000">
                <a:latin typeface="Calibri"/>
                <a:ea typeface="Calibri"/>
                <a:cs typeface="Calibri"/>
              </a:rPr>
              <a:t> dysplastic kidney and variable phenotype in a family with a novel deletion mutation of PAX2. J Am Soc Nephrol. 2005 Sep;16(9):2754-61. </a:t>
            </a:r>
            <a:r>
              <a:rPr lang="en-US" sz="1000" err="1">
                <a:latin typeface="Calibri"/>
                <a:ea typeface="Calibri"/>
                <a:cs typeface="Calibri"/>
              </a:rPr>
              <a:t>doi</a:t>
            </a:r>
            <a:r>
              <a:rPr lang="en-US" sz="1000">
                <a:latin typeface="Calibri"/>
                <a:ea typeface="Calibri"/>
                <a:cs typeface="Calibri"/>
              </a:rPr>
              <a:t>: 10.1681/ASN.2005030239. </a:t>
            </a:r>
            <a:r>
              <a:rPr lang="en-US" sz="1000" err="1">
                <a:latin typeface="Calibri"/>
                <a:ea typeface="Calibri"/>
                <a:cs typeface="Calibri"/>
              </a:rPr>
              <a:t>Epub</a:t>
            </a:r>
            <a:r>
              <a:rPr lang="en-US" sz="1000">
                <a:latin typeface="Calibri"/>
                <a:ea typeface="Calibri"/>
                <a:cs typeface="Calibri"/>
              </a:rPr>
              <a:t> 2005 Jul 27. PMID: 16049068.</a:t>
            </a:r>
            <a:endParaRPr lang="en-US"/>
          </a:p>
        </p:txBody>
      </p:sp>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DAC1F811-AA33-AD66-2BCD-C9A87696EDAC}"/>
                  </a:ext>
                </a:extLst>
              </p14:cNvPr>
              <p14:cNvContentPartPr/>
              <p14:nvPr/>
            </p14:nvContentPartPr>
            <p14:xfrm>
              <a:off x="7424729" y="4480512"/>
              <a:ext cx="2567089" cy="1936112"/>
            </p14:xfrm>
          </p:contentPart>
        </mc:Choice>
        <mc:Fallback xmlns="">
          <p:pic>
            <p:nvPicPr>
              <p:cNvPr id="8" name="Ink 7">
                <a:extLst>
                  <a:ext uri="{FF2B5EF4-FFF2-40B4-BE49-F238E27FC236}">
                    <a16:creationId xmlns:a16="http://schemas.microsoft.com/office/drawing/2014/main" id="{DAC1F811-AA33-AD66-2BCD-C9A87696EDAC}"/>
                  </a:ext>
                </a:extLst>
              </p:cNvPr>
              <p:cNvPicPr/>
              <p:nvPr/>
            </p:nvPicPr>
            <p:blipFill>
              <a:blip r:embed="rId8"/>
              <a:stretch>
                <a:fillRect/>
              </a:stretch>
            </p:blipFill>
            <p:spPr>
              <a:xfrm>
                <a:off x="7406732" y="4462515"/>
                <a:ext cx="2602723" cy="1971746"/>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B502536E-F7C0-D710-9B0A-935998CFA63D}"/>
                  </a:ext>
                </a:extLst>
              </p14:cNvPr>
              <p14:cNvContentPartPr/>
              <p14:nvPr/>
            </p14:nvContentPartPr>
            <p14:xfrm>
              <a:off x="7503646" y="-289787"/>
              <a:ext cx="13252" cy="13252"/>
            </p14:xfrm>
          </p:contentPart>
        </mc:Choice>
        <mc:Fallback xmlns="">
          <p:pic>
            <p:nvPicPr>
              <p:cNvPr id="9" name="Ink 8">
                <a:extLst>
                  <a:ext uri="{FF2B5EF4-FFF2-40B4-BE49-F238E27FC236}">
                    <a16:creationId xmlns:a16="http://schemas.microsoft.com/office/drawing/2014/main" id="{B502536E-F7C0-D710-9B0A-935998CFA63D}"/>
                  </a:ext>
                </a:extLst>
              </p:cNvPr>
              <p:cNvPicPr/>
              <p:nvPr/>
            </p:nvPicPr>
            <p:blipFill>
              <a:blip r:embed="rId10"/>
              <a:stretch>
                <a:fillRect/>
              </a:stretch>
            </p:blipFill>
            <p:spPr>
              <a:xfrm>
                <a:off x="7282779" y="-952387"/>
                <a:ext cx="450568" cy="1325200"/>
              </a:xfrm>
              <a:prstGeom prst="rect">
                <a:avLst/>
              </a:prstGeom>
            </p:spPr>
          </p:pic>
        </mc:Fallback>
      </mc:AlternateContent>
      <p:sp>
        <p:nvSpPr>
          <p:cNvPr id="11" name="TextBox 10">
            <a:extLst>
              <a:ext uri="{FF2B5EF4-FFF2-40B4-BE49-F238E27FC236}">
                <a16:creationId xmlns:a16="http://schemas.microsoft.com/office/drawing/2014/main" id="{D4B7E7C3-486C-BEB4-F127-6A4574421383}"/>
              </a:ext>
            </a:extLst>
          </p:cNvPr>
          <p:cNvSpPr txBox="1"/>
          <p:nvPr/>
        </p:nvSpPr>
        <p:spPr>
          <a:xfrm>
            <a:off x="3245541" y="5385680"/>
            <a:ext cx="3853275" cy="1323439"/>
          </a:xfrm>
          <a:prstGeom prst="rect">
            <a:avLst/>
          </a:prstGeom>
          <a:noFill/>
        </p:spPr>
        <p:txBody>
          <a:bodyPr wrap="square">
            <a:spAutoFit/>
          </a:bodyPr>
          <a:lstStyle/>
          <a:p>
            <a:pPr algn="r"/>
            <a:r>
              <a:rPr lang="en-US" sz="2000">
                <a:effectLst/>
                <a:latin typeface="+mn-lt"/>
              </a:rPr>
              <a:t>Renal ultrasound of an example patient showing increased size of a single cyst in a </a:t>
            </a:r>
            <a:r>
              <a:rPr lang="en-US" sz="2000" err="1">
                <a:effectLst/>
                <a:latin typeface="+mn-lt"/>
              </a:rPr>
              <a:t>multicystic</a:t>
            </a:r>
            <a:r>
              <a:rPr lang="en-US" sz="2000">
                <a:effectLst/>
                <a:latin typeface="+mn-lt"/>
              </a:rPr>
              <a:t> dysplastic kidney</a:t>
            </a:r>
          </a:p>
        </p:txBody>
      </p:sp>
      <p:pic>
        <p:nvPicPr>
          <p:cNvPr id="13" name="Slide 13">
            <a:hlinkClick r:id="" action="ppaction://media"/>
            <a:extLst>
              <a:ext uri="{FF2B5EF4-FFF2-40B4-BE49-F238E27FC236}">
                <a16:creationId xmlns:a16="http://schemas.microsoft.com/office/drawing/2014/main" id="{C12AB3B8-2686-77F7-8616-2DB87761FF2D}"/>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323077" y="193419"/>
            <a:ext cx="666168" cy="666168"/>
          </a:xfrm>
          <a:prstGeom prst="rect">
            <a:avLst/>
          </a:prstGeom>
        </p:spPr>
      </p:pic>
    </p:spTree>
    <p:extLst>
      <p:ext uri="{BB962C8B-B14F-4D97-AF65-F5344CB8AC3E}">
        <p14:creationId xmlns:p14="http://schemas.microsoft.com/office/powerpoint/2010/main" val="3782571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17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0881F-939E-1B94-C3C7-E47927079E31}"/>
              </a:ext>
            </a:extLst>
          </p:cNvPr>
          <p:cNvSpPr>
            <a:spLocks noGrp="1"/>
          </p:cNvSpPr>
          <p:nvPr>
            <p:ph type="title"/>
          </p:nvPr>
        </p:nvSpPr>
        <p:spPr>
          <a:xfrm>
            <a:off x="167250" y="234881"/>
            <a:ext cx="11770176" cy="1339575"/>
          </a:xfrm>
        </p:spPr>
        <p:txBody>
          <a:bodyPr/>
          <a:lstStyle/>
          <a:p>
            <a:r>
              <a:rPr lang="en-US"/>
              <a:t>Optic Disc Anomalies in </a:t>
            </a:r>
            <a:r>
              <a:rPr lang="en-US" err="1"/>
              <a:t>Papillorenal</a:t>
            </a:r>
            <a:r>
              <a:rPr lang="en-US"/>
              <a:t> Syndrome</a:t>
            </a:r>
            <a:endParaRPr lang="en-US" b="0"/>
          </a:p>
        </p:txBody>
      </p:sp>
      <p:sp>
        <p:nvSpPr>
          <p:cNvPr id="3" name="Text Placeholder 2">
            <a:extLst>
              <a:ext uri="{FF2B5EF4-FFF2-40B4-BE49-F238E27FC236}">
                <a16:creationId xmlns:a16="http://schemas.microsoft.com/office/drawing/2014/main" id="{ECECE8E4-E5C1-76D9-6F40-2E6F2F7CAC4F}"/>
              </a:ext>
            </a:extLst>
          </p:cNvPr>
          <p:cNvSpPr>
            <a:spLocks noGrp="1"/>
          </p:cNvSpPr>
          <p:nvPr>
            <p:ph type="body" idx="1"/>
          </p:nvPr>
        </p:nvSpPr>
        <p:spPr>
          <a:xfrm>
            <a:off x="187000" y="1443567"/>
            <a:ext cx="5635939" cy="3892653"/>
          </a:xfrm>
        </p:spPr>
        <p:txBody>
          <a:bodyPr spcFirstLastPara="1" wrap="square" lIns="91425" tIns="45700" rIns="91425" bIns="45700" anchor="t" anchorCtr="0">
            <a:noAutofit/>
          </a:bodyPr>
          <a:lstStyle/>
          <a:p>
            <a:r>
              <a:rPr lang="en-US" sz="2300" b="1"/>
              <a:t>Optic disc pit or coloboma</a:t>
            </a:r>
          </a:p>
          <a:p>
            <a:r>
              <a:rPr lang="en-US" sz="2300" b="1"/>
              <a:t>Excavation akin to “Morning Glory Disc Anomaly"</a:t>
            </a:r>
          </a:p>
          <a:p>
            <a:pPr lvl="1">
              <a:buFont typeface="Courier New"/>
              <a:buChar char="o"/>
            </a:pPr>
            <a:r>
              <a:rPr lang="en-US" sz="2300"/>
              <a:t>Peripheral blood vessel emergence radiating outwards from disc</a:t>
            </a:r>
          </a:p>
          <a:p>
            <a:pPr>
              <a:buSzPts val="2400"/>
            </a:pPr>
            <a:r>
              <a:rPr lang="en-US" sz="2300" b="1">
                <a:solidFill>
                  <a:srgbClr val="000000"/>
                </a:solidFill>
                <a:ea typeface="Roboto"/>
              </a:rPr>
              <a:t>Abnormal central retinal vessels </a:t>
            </a:r>
          </a:p>
          <a:p>
            <a:pPr lvl="1">
              <a:buFont typeface="Courier New"/>
              <a:buChar char="o"/>
            </a:pPr>
            <a:r>
              <a:rPr lang="en-US" sz="2300">
                <a:ea typeface="Roboto"/>
              </a:rPr>
              <a:t>Absent or underdeveloped</a:t>
            </a:r>
          </a:p>
          <a:p>
            <a:r>
              <a:rPr lang="en-US" sz="2300" b="1"/>
              <a:t>Optic Disc Cyst</a:t>
            </a:r>
          </a:p>
          <a:p>
            <a:pPr lvl="1">
              <a:buSzPts val="2800"/>
              <a:buFont typeface="Courier New"/>
              <a:buChar char="o"/>
            </a:pPr>
            <a:r>
              <a:rPr lang="en-US" sz="2300"/>
              <a:t>Less common</a:t>
            </a:r>
          </a:p>
        </p:txBody>
      </p:sp>
      <p:pic>
        <p:nvPicPr>
          <p:cNvPr id="4" name="Picture 3" descr="Close-up of a red and orange eyeball&#10;&#10;AI-generated content may be incorrect.">
            <a:extLst>
              <a:ext uri="{FF2B5EF4-FFF2-40B4-BE49-F238E27FC236}">
                <a16:creationId xmlns:a16="http://schemas.microsoft.com/office/drawing/2014/main" id="{9CA55D1E-72E1-D7CE-EEEF-2F854E4B63EC}"/>
              </a:ext>
            </a:extLst>
          </p:cNvPr>
          <p:cNvPicPr>
            <a:picLocks noChangeAspect="1"/>
          </p:cNvPicPr>
          <p:nvPr/>
        </p:nvPicPr>
        <p:blipFill>
          <a:blip r:embed="rId5"/>
          <a:srcRect l="5063" t="9890" r="684" b="7300"/>
          <a:stretch/>
        </p:blipFill>
        <p:spPr>
          <a:xfrm>
            <a:off x="6098221" y="1450259"/>
            <a:ext cx="3698275" cy="1724576"/>
          </a:xfrm>
          <a:prstGeom prst="rect">
            <a:avLst/>
          </a:prstGeom>
        </p:spPr>
      </p:pic>
      <p:sp>
        <p:nvSpPr>
          <p:cNvPr id="6" name="TextBox 5">
            <a:extLst>
              <a:ext uri="{FF2B5EF4-FFF2-40B4-BE49-F238E27FC236}">
                <a16:creationId xmlns:a16="http://schemas.microsoft.com/office/drawing/2014/main" id="{DB556DA5-0588-4E08-ABEC-29673A0709AF}"/>
              </a:ext>
            </a:extLst>
          </p:cNvPr>
          <p:cNvSpPr txBox="1"/>
          <p:nvPr/>
        </p:nvSpPr>
        <p:spPr>
          <a:xfrm>
            <a:off x="10028626" y="1999933"/>
            <a:ext cx="1913283"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a:latin typeface="Calibri"/>
                <a:ea typeface="Calibri"/>
                <a:cs typeface="Calibri"/>
              </a:rPr>
              <a:t>Source: </a:t>
            </a:r>
            <a:r>
              <a:rPr lang="en-US" sz="1000">
                <a:solidFill>
                  <a:srgbClr val="1B1B1B"/>
                </a:solidFill>
                <a:latin typeface="Calibri"/>
                <a:ea typeface="Calibri"/>
              </a:rPr>
              <a:t>Cennamo G, Rinaldi M, Concilio M, Costagliola C. Congenital Optic Disc Anomalies: Insights from Multimodal Imaging. J Clin Med. 2024 Mar 6;13(5):1509. </a:t>
            </a:r>
            <a:r>
              <a:rPr lang="en-US" sz="1000" err="1">
                <a:solidFill>
                  <a:srgbClr val="1B1B1B"/>
                </a:solidFill>
                <a:latin typeface="Calibri"/>
                <a:ea typeface="Calibri"/>
              </a:rPr>
              <a:t>doi</a:t>
            </a:r>
            <a:r>
              <a:rPr lang="en-US" sz="1000">
                <a:solidFill>
                  <a:srgbClr val="1B1B1B"/>
                </a:solidFill>
                <a:latin typeface="Calibri"/>
                <a:ea typeface="Calibri"/>
              </a:rPr>
              <a:t>: 10.3390/jcm13051509. PMID: 38592429; PMCID: PMC10932420.</a:t>
            </a:r>
            <a:endParaRPr lang="en-US" sz="1000">
              <a:solidFill>
                <a:srgbClr val="222222"/>
              </a:solidFill>
              <a:latin typeface="Calibri"/>
              <a:ea typeface="Calibri"/>
            </a:endParaRPr>
          </a:p>
        </p:txBody>
      </p:sp>
      <p:sp>
        <p:nvSpPr>
          <p:cNvPr id="13" name="TextBox 12">
            <a:extLst>
              <a:ext uri="{FF2B5EF4-FFF2-40B4-BE49-F238E27FC236}">
                <a16:creationId xmlns:a16="http://schemas.microsoft.com/office/drawing/2014/main" id="{72E95E98-0F18-4508-5FA1-6B8557848E78}"/>
              </a:ext>
            </a:extLst>
          </p:cNvPr>
          <p:cNvSpPr txBox="1"/>
          <p:nvPr/>
        </p:nvSpPr>
        <p:spPr>
          <a:xfrm>
            <a:off x="10026496" y="1258495"/>
            <a:ext cx="1941872"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Example of Optic Disc Pit (P) and Optic Disc Coloboma (C)</a:t>
            </a:r>
          </a:p>
        </p:txBody>
      </p:sp>
      <p:sp>
        <p:nvSpPr>
          <p:cNvPr id="15" name="TextBox 14">
            <a:extLst>
              <a:ext uri="{FF2B5EF4-FFF2-40B4-BE49-F238E27FC236}">
                <a16:creationId xmlns:a16="http://schemas.microsoft.com/office/drawing/2014/main" id="{8DE4A4B7-E2C8-D14B-4163-5A8A17D74D3B}"/>
              </a:ext>
            </a:extLst>
          </p:cNvPr>
          <p:cNvSpPr txBox="1"/>
          <p:nvPr/>
        </p:nvSpPr>
        <p:spPr>
          <a:xfrm>
            <a:off x="7517622" y="1451594"/>
            <a:ext cx="23840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rPr>
              <a:t>P</a:t>
            </a:r>
          </a:p>
        </p:txBody>
      </p:sp>
      <p:sp>
        <p:nvSpPr>
          <p:cNvPr id="17" name="TextBox 16">
            <a:extLst>
              <a:ext uri="{FF2B5EF4-FFF2-40B4-BE49-F238E27FC236}">
                <a16:creationId xmlns:a16="http://schemas.microsoft.com/office/drawing/2014/main" id="{7502A3AB-BB28-0E36-E67A-21060ACB8D45}"/>
              </a:ext>
            </a:extLst>
          </p:cNvPr>
          <p:cNvSpPr txBox="1"/>
          <p:nvPr/>
        </p:nvSpPr>
        <p:spPr>
          <a:xfrm>
            <a:off x="9399983" y="1451593"/>
            <a:ext cx="23840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rPr>
              <a:t>C</a:t>
            </a:r>
          </a:p>
        </p:txBody>
      </p:sp>
      <p:pic>
        <p:nvPicPr>
          <p:cNvPr id="8" name="Slide 14">
            <a:hlinkClick r:id="" action="ppaction://media"/>
            <a:extLst>
              <a:ext uri="{FF2B5EF4-FFF2-40B4-BE49-F238E27FC236}">
                <a16:creationId xmlns:a16="http://schemas.microsoft.com/office/drawing/2014/main" id="{12BEA1B5-BFE5-C575-0C46-55AB10542AA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53799" y="196768"/>
            <a:ext cx="626523" cy="626523"/>
          </a:xfrm>
          <a:prstGeom prst="rect">
            <a:avLst/>
          </a:prstGeom>
        </p:spPr>
      </p:pic>
    </p:spTree>
    <p:extLst>
      <p:ext uri="{BB962C8B-B14F-4D97-AF65-F5344CB8AC3E}">
        <p14:creationId xmlns:p14="http://schemas.microsoft.com/office/powerpoint/2010/main" val="247676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1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85C0D-8F02-2CA7-DE90-95CC9EBAC34F}"/>
              </a:ext>
            </a:extLst>
          </p:cNvPr>
          <p:cNvSpPr>
            <a:spLocks noGrp="1"/>
          </p:cNvSpPr>
          <p:nvPr>
            <p:ph type="title"/>
          </p:nvPr>
        </p:nvSpPr>
        <p:spPr>
          <a:xfrm>
            <a:off x="838200" y="137990"/>
            <a:ext cx="10515600" cy="834660"/>
          </a:xfrm>
        </p:spPr>
        <p:txBody>
          <a:bodyPr/>
          <a:lstStyle/>
          <a:p>
            <a:pPr algn="ctr"/>
            <a:r>
              <a:rPr lang="en-US"/>
              <a:t>Pathophysiology of Optic Disc Pit</a:t>
            </a:r>
          </a:p>
        </p:txBody>
      </p:sp>
      <p:sp>
        <p:nvSpPr>
          <p:cNvPr id="3" name="Text Placeholder 2">
            <a:extLst>
              <a:ext uri="{FF2B5EF4-FFF2-40B4-BE49-F238E27FC236}">
                <a16:creationId xmlns:a16="http://schemas.microsoft.com/office/drawing/2014/main" id="{BA4E42F1-AD57-EA6D-4EFF-084BAFEB8A6D}"/>
              </a:ext>
            </a:extLst>
          </p:cNvPr>
          <p:cNvSpPr>
            <a:spLocks noGrp="1"/>
          </p:cNvSpPr>
          <p:nvPr>
            <p:ph type="body" idx="1"/>
          </p:nvPr>
        </p:nvSpPr>
        <p:spPr>
          <a:xfrm>
            <a:off x="646771" y="1187281"/>
            <a:ext cx="10928195" cy="3820766"/>
          </a:xfrm>
        </p:spPr>
        <p:txBody>
          <a:bodyPr spcFirstLastPara="1" wrap="square" lIns="91425" tIns="45700" rIns="91425" bIns="45700" anchor="t" anchorCtr="0">
            <a:noAutofit/>
          </a:bodyPr>
          <a:lstStyle/>
          <a:p>
            <a:r>
              <a:rPr lang="en-US" sz="3200">
                <a:latin typeface="Calibri"/>
                <a:ea typeface="Calibri"/>
                <a:cs typeface="Calibri"/>
              </a:rPr>
              <a:t>Dysplastic retina overlying optic nerve that extends through defect in lamina cribrosa</a:t>
            </a:r>
            <a:endParaRPr lang="en-US" sz="3200"/>
          </a:p>
          <a:p>
            <a:r>
              <a:rPr lang="en-US" sz="3200">
                <a:latin typeface="Calibri"/>
                <a:ea typeface="Calibri"/>
                <a:cs typeface="Calibri"/>
              </a:rPr>
              <a:t>Etiology</a:t>
            </a:r>
            <a:endParaRPr lang="en-US" sz="3200"/>
          </a:p>
          <a:p>
            <a:pPr lvl="1"/>
            <a:r>
              <a:rPr lang="en-US" sz="3200">
                <a:latin typeface="Calibri"/>
                <a:ea typeface="Calibri"/>
                <a:cs typeface="Calibri"/>
              </a:rPr>
              <a:t>Atypical coloboma vs excessive cupping</a:t>
            </a:r>
            <a:endParaRPr lang="en-US" sz="3200"/>
          </a:p>
          <a:p>
            <a:r>
              <a:rPr lang="en-US" sz="3200">
                <a:latin typeface="Calibri"/>
                <a:ea typeface="Calibri"/>
                <a:cs typeface="Calibri"/>
              </a:rPr>
              <a:t>Associated with intraretinal fluid with multiple potential sources:</a:t>
            </a:r>
            <a:endParaRPr lang="en-US" sz="3200"/>
          </a:p>
          <a:p>
            <a:pPr lvl="1"/>
            <a:r>
              <a:rPr lang="en-US" sz="3200">
                <a:latin typeface="Calibri"/>
                <a:ea typeface="Calibri"/>
                <a:cs typeface="Calibri"/>
              </a:rPr>
              <a:t>Cerebral spinal fluid from retrobulbar subarachnoid space</a:t>
            </a:r>
            <a:endParaRPr lang="en-US" sz="3200"/>
          </a:p>
          <a:p>
            <a:pPr lvl="1"/>
            <a:r>
              <a:rPr lang="en-US" sz="3200" err="1">
                <a:latin typeface="Calibri"/>
                <a:ea typeface="Calibri"/>
                <a:cs typeface="Calibri"/>
              </a:rPr>
              <a:t>Vitreo</a:t>
            </a:r>
            <a:r>
              <a:rPr lang="en-US" sz="3200">
                <a:latin typeface="Calibri"/>
                <a:ea typeface="Calibri"/>
                <a:cs typeface="Calibri"/>
              </a:rPr>
              <a:t>-papillary traction</a:t>
            </a:r>
            <a:endParaRPr lang="en-US" sz="3200"/>
          </a:p>
          <a:p>
            <a:pPr lvl="1"/>
            <a:r>
              <a:rPr lang="en-US" sz="3200">
                <a:latin typeface="Calibri"/>
                <a:ea typeface="Calibri"/>
                <a:cs typeface="Calibri"/>
              </a:rPr>
              <a:t>Leaky blood vessels</a:t>
            </a:r>
            <a:endParaRPr lang="en-US" sz="3200"/>
          </a:p>
          <a:p>
            <a:endParaRPr lang="en-US"/>
          </a:p>
        </p:txBody>
      </p:sp>
      <p:pic>
        <p:nvPicPr>
          <p:cNvPr id="5" name="Slide 15">
            <a:hlinkClick r:id="" action="ppaction://media"/>
            <a:extLst>
              <a:ext uri="{FF2B5EF4-FFF2-40B4-BE49-F238E27FC236}">
                <a16:creationId xmlns:a16="http://schemas.microsoft.com/office/drawing/2014/main" id="{C216AD29-5B87-9F76-85A5-60053378D9B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3798" y="193993"/>
            <a:ext cx="626523" cy="626523"/>
          </a:xfrm>
          <a:prstGeom prst="rect">
            <a:avLst/>
          </a:prstGeom>
        </p:spPr>
      </p:pic>
    </p:spTree>
    <p:extLst>
      <p:ext uri="{BB962C8B-B14F-4D97-AF65-F5344CB8AC3E}">
        <p14:creationId xmlns:p14="http://schemas.microsoft.com/office/powerpoint/2010/main" val="364436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54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5F330-426F-1163-43C5-E97844102586}"/>
              </a:ext>
            </a:extLst>
          </p:cNvPr>
          <p:cNvSpPr>
            <a:spLocks noGrp="1"/>
          </p:cNvSpPr>
          <p:nvPr>
            <p:ph type="title"/>
          </p:nvPr>
        </p:nvSpPr>
        <p:spPr>
          <a:xfrm>
            <a:off x="838200" y="33821"/>
            <a:ext cx="10515600" cy="894867"/>
          </a:xfrm>
        </p:spPr>
        <p:txBody>
          <a:bodyPr/>
          <a:lstStyle/>
          <a:p>
            <a:pPr algn="ctr"/>
            <a:r>
              <a:rPr lang="en-US" i="1"/>
              <a:t>PAX2</a:t>
            </a:r>
            <a:endParaRPr lang="en-US"/>
          </a:p>
        </p:txBody>
      </p:sp>
      <p:sp>
        <p:nvSpPr>
          <p:cNvPr id="3" name="Text Placeholder 2">
            <a:extLst>
              <a:ext uri="{FF2B5EF4-FFF2-40B4-BE49-F238E27FC236}">
                <a16:creationId xmlns:a16="http://schemas.microsoft.com/office/drawing/2014/main" id="{8769C352-68C4-C457-BE56-2E7BC039D874}"/>
              </a:ext>
            </a:extLst>
          </p:cNvPr>
          <p:cNvSpPr>
            <a:spLocks noGrp="1"/>
          </p:cNvSpPr>
          <p:nvPr>
            <p:ph type="body" idx="1"/>
          </p:nvPr>
        </p:nvSpPr>
        <p:spPr>
          <a:xfrm>
            <a:off x="795050" y="1153190"/>
            <a:ext cx="11032434" cy="3820766"/>
          </a:xfrm>
        </p:spPr>
        <p:txBody>
          <a:bodyPr/>
          <a:lstStyle/>
          <a:p>
            <a:pPr>
              <a:buFont typeface="Wingdings"/>
              <a:buChar char="v"/>
            </a:pPr>
            <a:r>
              <a:rPr lang="en-US" sz="3200" b="1" err="1">
                <a:latin typeface="Calibri"/>
                <a:ea typeface="Calibri"/>
                <a:cs typeface="Calibri"/>
              </a:rPr>
              <a:t>Papillorenal</a:t>
            </a:r>
            <a:r>
              <a:rPr lang="en-US" sz="3200" b="1">
                <a:latin typeface="Calibri"/>
                <a:ea typeface="Calibri"/>
                <a:cs typeface="Calibri"/>
              </a:rPr>
              <a:t> syndrome is often caused by pathogenic variants in the </a:t>
            </a:r>
            <a:r>
              <a:rPr lang="en-US" sz="3200" b="1" i="1">
                <a:latin typeface="Calibri"/>
                <a:ea typeface="Calibri"/>
                <a:cs typeface="Calibri"/>
              </a:rPr>
              <a:t>PAX2</a:t>
            </a:r>
            <a:r>
              <a:rPr lang="en-US" sz="3200" b="1">
                <a:latin typeface="Calibri"/>
                <a:ea typeface="Calibri"/>
                <a:cs typeface="Calibri"/>
              </a:rPr>
              <a:t> gene, which codes for a transcription factor</a:t>
            </a:r>
          </a:p>
          <a:p>
            <a:pPr>
              <a:buFont typeface="Wingdings"/>
              <a:buChar char="v"/>
            </a:pPr>
            <a:r>
              <a:rPr lang="en-US" sz="3200" b="1" i="1">
                <a:latin typeface="Calibri"/>
                <a:ea typeface="Calibri"/>
                <a:cs typeface="Calibri"/>
              </a:rPr>
              <a:t>PAX2</a:t>
            </a:r>
            <a:r>
              <a:rPr lang="en-US" sz="3200" b="1">
                <a:latin typeface="Calibri"/>
                <a:ea typeface="Calibri"/>
                <a:cs typeface="Calibri"/>
              </a:rPr>
              <a:t> is responsible for normal embryonic development, especially the eyes and kidneys</a:t>
            </a:r>
            <a:r>
              <a:rPr lang="en-US" sz="3200">
                <a:latin typeface="Calibri"/>
                <a:ea typeface="Calibri"/>
                <a:cs typeface="Calibri"/>
              </a:rPr>
              <a:t> </a:t>
            </a:r>
            <a:endParaRPr lang="en-US" sz="3200"/>
          </a:p>
        </p:txBody>
      </p:sp>
      <p:pic>
        <p:nvPicPr>
          <p:cNvPr id="5" name="Picture 4" descr="A diagram of a structure&#10;&#10;Description automatically generated">
            <a:extLst>
              <a:ext uri="{FF2B5EF4-FFF2-40B4-BE49-F238E27FC236}">
                <a16:creationId xmlns:a16="http://schemas.microsoft.com/office/drawing/2014/main" id="{EC2891C0-3D83-E325-F7BF-9F38B217919B}"/>
              </a:ext>
            </a:extLst>
          </p:cNvPr>
          <p:cNvPicPr>
            <a:picLocks noChangeAspect="1"/>
          </p:cNvPicPr>
          <p:nvPr/>
        </p:nvPicPr>
        <p:blipFill>
          <a:blip r:embed="rId5"/>
          <a:stretch>
            <a:fillRect/>
          </a:stretch>
        </p:blipFill>
        <p:spPr>
          <a:xfrm>
            <a:off x="3260035" y="3286171"/>
            <a:ext cx="6096000" cy="3386667"/>
          </a:xfrm>
          <a:prstGeom prst="rect">
            <a:avLst/>
          </a:prstGeom>
        </p:spPr>
      </p:pic>
      <p:pic>
        <p:nvPicPr>
          <p:cNvPr id="9" name="Slide 16">
            <a:hlinkClick r:id="" action="ppaction://media"/>
            <a:extLst>
              <a:ext uri="{FF2B5EF4-FFF2-40B4-BE49-F238E27FC236}">
                <a16:creationId xmlns:a16="http://schemas.microsoft.com/office/drawing/2014/main" id="{50963FED-C1BD-4E5A-3CEA-C68690CA943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53798" y="193993"/>
            <a:ext cx="626523" cy="626523"/>
          </a:xfrm>
          <a:prstGeom prst="rect">
            <a:avLst/>
          </a:prstGeom>
        </p:spPr>
      </p:pic>
    </p:spTree>
    <p:extLst>
      <p:ext uri="{BB962C8B-B14F-4D97-AF65-F5344CB8AC3E}">
        <p14:creationId xmlns:p14="http://schemas.microsoft.com/office/powerpoint/2010/main" val="2387547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12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363FB20-3546-D78C-278B-9699F2A9D65B}"/>
              </a:ext>
            </a:extLst>
          </p:cNvPr>
          <p:cNvSpPr>
            <a:spLocks noGrp="1"/>
          </p:cNvSpPr>
          <p:nvPr>
            <p:ph type="body" idx="1"/>
          </p:nvPr>
        </p:nvSpPr>
        <p:spPr>
          <a:xfrm>
            <a:off x="838200" y="1326253"/>
            <a:ext cx="10541978" cy="3806389"/>
          </a:xfrm>
        </p:spPr>
        <p:txBody>
          <a:bodyPr spcFirstLastPara="1" wrap="square" lIns="91425" tIns="45700" rIns="91425" bIns="45700" anchor="t" anchorCtr="0">
            <a:noAutofit/>
          </a:bodyPr>
          <a:lstStyle/>
          <a:p>
            <a:r>
              <a:rPr lang="en-US" sz="2400"/>
              <a:t>&gt;40 </a:t>
            </a:r>
            <a:r>
              <a:rPr lang="en-US" sz="2400" i="1"/>
              <a:t>PAX2</a:t>
            </a:r>
            <a:r>
              <a:rPr lang="en-US" sz="2400"/>
              <a:t> variants have been identified and associated with </a:t>
            </a:r>
            <a:r>
              <a:rPr lang="en-US" sz="2400" err="1"/>
              <a:t>papillorenal</a:t>
            </a:r>
            <a:r>
              <a:rPr lang="en-US" sz="2400"/>
              <a:t> syndrome</a:t>
            </a:r>
          </a:p>
          <a:p>
            <a:pPr lvl="1">
              <a:buFont typeface="Courier New"/>
              <a:buChar char="o"/>
            </a:pPr>
            <a:r>
              <a:rPr lang="en-US"/>
              <a:t>Nonsense, frameshift, and splice site variants; many are unique</a:t>
            </a:r>
          </a:p>
          <a:p>
            <a:pPr lvl="1">
              <a:buSzPts val="2400"/>
              <a:buFont typeface="Courier New"/>
              <a:buChar char="o"/>
            </a:pPr>
            <a:r>
              <a:rPr lang="en-US"/>
              <a:t>The insertion/frameshift mutation 619insG has been found in three separate, unrelated de novo cases, affecting the siblings but not the parents, suggesting germline mosaicism</a:t>
            </a:r>
          </a:p>
          <a:p>
            <a:pPr lvl="2">
              <a:buSzPts val="2400"/>
              <a:buFont typeface="Wingdings"/>
              <a:buChar char="§"/>
            </a:pPr>
            <a:r>
              <a:rPr lang="en-US" sz="2400"/>
              <a:t>This region of 7 guanines is considered a mutation hotspot</a:t>
            </a:r>
          </a:p>
          <a:p>
            <a:pPr>
              <a:buSzPts val="2400"/>
            </a:pPr>
            <a:r>
              <a:rPr lang="en-US" sz="2400"/>
              <a:t>Six identified variants were found in exon 2, such as in the patient in this case and the aforementioned 619insG mutation cases</a:t>
            </a:r>
          </a:p>
          <a:p>
            <a:pPr lvl="1">
              <a:buFont typeface="Courier New"/>
              <a:buChar char="o"/>
            </a:pPr>
            <a:r>
              <a:rPr lang="en-US"/>
              <a:t>However, the variant of our patient is at a different position than those previously reported</a:t>
            </a:r>
          </a:p>
        </p:txBody>
      </p:sp>
      <p:sp>
        <p:nvSpPr>
          <p:cNvPr id="6" name="Title 1">
            <a:extLst>
              <a:ext uri="{FF2B5EF4-FFF2-40B4-BE49-F238E27FC236}">
                <a16:creationId xmlns:a16="http://schemas.microsoft.com/office/drawing/2014/main" id="{12C4D425-B524-B5D1-9A75-7645F4C7207B}"/>
              </a:ext>
            </a:extLst>
          </p:cNvPr>
          <p:cNvSpPr txBox="1">
            <a:spLocks/>
          </p:cNvSpPr>
          <p:nvPr/>
        </p:nvSpPr>
        <p:spPr>
          <a:xfrm>
            <a:off x="838200" y="690"/>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000"/>
              <a:buFont typeface="Arial"/>
              <a:buNone/>
              <a:defRPr sz="40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i="1"/>
              <a:t>PAX2</a:t>
            </a:r>
            <a:r>
              <a:rPr lang="en-US"/>
              <a:t> Variants</a:t>
            </a:r>
          </a:p>
        </p:txBody>
      </p:sp>
      <p:pic>
        <p:nvPicPr>
          <p:cNvPr id="5" name="Slide 17">
            <a:hlinkClick r:id="" action="ppaction://media"/>
            <a:extLst>
              <a:ext uri="{FF2B5EF4-FFF2-40B4-BE49-F238E27FC236}">
                <a16:creationId xmlns:a16="http://schemas.microsoft.com/office/drawing/2014/main" id="{8A7BC1E6-BDEF-8005-81F5-E22B4F58594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3798" y="193994"/>
            <a:ext cx="626522" cy="626522"/>
          </a:xfrm>
          <a:prstGeom prst="rect">
            <a:avLst/>
          </a:prstGeom>
        </p:spPr>
      </p:pic>
    </p:spTree>
    <p:extLst>
      <p:ext uri="{BB962C8B-B14F-4D97-AF65-F5344CB8AC3E}">
        <p14:creationId xmlns:p14="http://schemas.microsoft.com/office/powerpoint/2010/main" val="215339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3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991B2-B194-7943-5085-BE83AC65342D}"/>
              </a:ext>
            </a:extLst>
          </p:cNvPr>
          <p:cNvSpPr>
            <a:spLocks noGrp="1"/>
          </p:cNvSpPr>
          <p:nvPr>
            <p:ph type="title"/>
          </p:nvPr>
        </p:nvSpPr>
        <p:spPr>
          <a:xfrm>
            <a:off x="838200" y="690"/>
            <a:ext cx="10515600" cy="1325563"/>
          </a:xfrm>
        </p:spPr>
        <p:txBody>
          <a:bodyPr/>
          <a:lstStyle/>
          <a:p>
            <a:pPr algn="ctr"/>
            <a:r>
              <a:rPr lang="en-US"/>
              <a:t>Genetic Heterogeneity</a:t>
            </a:r>
          </a:p>
        </p:txBody>
      </p:sp>
      <p:sp>
        <p:nvSpPr>
          <p:cNvPr id="3" name="Text Placeholder 2">
            <a:extLst>
              <a:ext uri="{FF2B5EF4-FFF2-40B4-BE49-F238E27FC236}">
                <a16:creationId xmlns:a16="http://schemas.microsoft.com/office/drawing/2014/main" id="{9C085FB7-8DF6-7BB0-D9DB-F72DAAB02AE0}"/>
              </a:ext>
            </a:extLst>
          </p:cNvPr>
          <p:cNvSpPr>
            <a:spLocks noGrp="1"/>
          </p:cNvSpPr>
          <p:nvPr>
            <p:ph type="body" idx="1"/>
          </p:nvPr>
        </p:nvSpPr>
        <p:spPr>
          <a:xfrm>
            <a:off x="470452" y="1698764"/>
            <a:ext cx="10886660" cy="3807514"/>
          </a:xfrm>
        </p:spPr>
        <p:txBody>
          <a:bodyPr spcFirstLastPara="1" wrap="square" lIns="91425" tIns="45700" rIns="91425" bIns="45700" anchor="t" anchorCtr="0">
            <a:noAutofit/>
          </a:bodyPr>
          <a:lstStyle/>
          <a:p>
            <a:r>
              <a:rPr lang="en-US" sz="3200">
                <a:latin typeface="Calibri"/>
                <a:ea typeface="Calibri"/>
                <a:cs typeface="Calibri"/>
              </a:rPr>
              <a:t>While commonly associated with </a:t>
            </a:r>
            <a:r>
              <a:rPr lang="en-US" sz="3200" i="1">
                <a:latin typeface="Calibri"/>
                <a:ea typeface="Calibri"/>
                <a:cs typeface="Calibri"/>
              </a:rPr>
              <a:t>PAX2</a:t>
            </a:r>
            <a:r>
              <a:rPr lang="en-US" sz="3200">
                <a:latin typeface="Calibri"/>
                <a:ea typeface="Calibri"/>
                <a:cs typeface="Calibri"/>
              </a:rPr>
              <a:t> variants, </a:t>
            </a:r>
            <a:r>
              <a:rPr lang="en-US" sz="3200" err="1">
                <a:latin typeface="Calibri"/>
                <a:ea typeface="Calibri"/>
                <a:cs typeface="Calibri"/>
              </a:rPr>
              <a:t>papillorenal</a:t>
            </a:r>
            <a:r>
              <a:rPr lang="en-US" sz="3200">
                <a:latin typeface="Calibri"/>
                <a:ea typeface="Calibri"/>
                <a:cs typeface="Calibri"/>
              </a:rPr>
              <a:t> syndrome is a genetically heterogeneous condition</a:t>
            </a:r>
            <a:endParaRPr lang="en-US" sz="3200"/>
          </a:p>
          <a:p>
            <a:r>
              <a:rPr lang="en-US" sz="3200">
                <a:latin typeface="Calibri"/>
                <a:ea typeface="Calibri"/>
                <a:cs typeface="Calibri"/>
              </a:rPr>
              <a:t>Prior studies revealed constellation of ocular and renal abnormalities in patients without </a:t>
            </a:r>
            <a:r>
              <a:rPr lang="en-US" sz="3200" i="1">
                <a:latin typeface="Calibri"/>
                <a:ea typeface="Calibri"/>
                <a:cs typeface="Calibri"/>
              </a:rPr>
              <a:t>PAX2</a:t>
            </a:r>
            <a:r>
              <a:rPr lang="en-US" sz="3200">
                <a:latin typeface="Calibri"/>
                <a:ea typeface="Calibri"/>
                <a:cs typeface="Calibri"/>
              </a:rPr>
              <a:t> variants</a:t>
            </a:r>
            <a:endParaRPr lang="en-US" sz="3200"/>
          </a:p>
          <a:p>
            <a:r>
              <a:rPr lang="en-US" sz="3200">
                <a:latin typeface="Calibri"/>
                <a:ea typeface="Calibri"/>
                <a:cs typeface="Calibri"/>
              </a:rPr>
              <a:t>Pathogenic variants in other genes, </a:t>
            </a:r>
            <a:r>
              <a:rPr lang="en-US" sz="3200" b="1">
                <a:latin typeface="Calibri"/>
                <a:ea typeface="Calibri"/>
                <a:cs typeface="Calibri"/>
              </a:rPr>
              <a:t>particularly those associated with vascular dysgenesis</a:t>
            </a:r>
            <a:r>
              <a:rPr lang="en-US" sz="3200">
                <a:latin typeface="Calibri"/>
                <a:ea typeface="Calibri"/>
                <a:cs typeface="Calibri"/>
              </a:rPr>
              <a:t>, have been linked to </a:t>
            </a:r>
            <a:r>
              <a:rPr lang="en-US" sz="3200" err="1">
                <a:latin typeface="Calibri"/>
                <a:ea typeface="Calibri"/>
                <a:cs typeface="Calibri"/>
              </a:rPr>
              <a:t>papillorenal</a:t>
            </a:r>
            <a:r>
              <a:rPr lang="en-US" sz="3200">
                <a:latin typeface="Calibri"/>
                <a:ea typeface="Calibri"/>
                <a:cs typeface="Calibri"/>
              </a:rPr>
              <a:t> syndrome</a:t>
            </a:r>
            <a:endParaRPr lang="en-US" sz="3200"/>
          </a:p>
        </p:txBody>
      </p:sp>
      <p:pic>
        <p:nvPicPr>
          <p:cNvPr id="5" name="Slide 18">
            <a:hlinkClick r:id="" action="ppaction://media"/>
            <a:extLst>
              <a:ext uri="{FF2B5EF4-FFF2-40B4-BE49-F238E27FC236}">
                <a16:creationId xmlns:a16="http://schemas.microsoft.com/office/drawing/2014/main" id="{86D53C72-7400-6DB0-A6CD-AAAB3FBA67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6428" y="193994"/>
            <a:ext cx="626522" cy="626522"/>
          </a:xfrm>
          <a:prstGeom prst="rect">
            <a:avLst/>
          </a:prstGeom>
        </p:spPr>
      </p:pic>
    </p:spTree>
    <p:extLst>
      <p:ext uri="{BB962C8B-B14F-4D97-AF65-F5344CB8AC3E}">
        <p14:creationId xmlns:p14="http://schemas.microsoft.com/office/powerpoint/2010/main" val="97968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8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908A0-F8AF-9E72-96D8-1318509D9DBD}"/>
              </a:ext>
            </a:extLst>
          </p:cNvPr>
          <p:cNvSpPr>
            <a:spLocks noGrp="1"/>
          </p:cNvSpPr>
          <p:nvPr>
            <p:ph type="title"/>
          </p:nvPr>
        </p:nvSpPr>
        <p:spPr>
          <a:xfrm>
            <a:off x="838200" y="-164962"/>
            <a:ext cx="10515600" cy="1325563"/>
          </a:xfrm>
        </p:spPr>
        <p:txBody>
          <a:bodyPr/>
          <a:lstStyle/>
          <a:p>
            <a:pPr algn="ctr"/>
            <a:r>
              <a:rPr lang="en-US"/>
              <a:t>Management</a:t>
            </a:r>
          </a:p>
        </p:txBody>
      </p:sp>
      <p:sp>
        <p:nvSpPr>
          <p:cNvPr id="3" name="Text Placeholder 2">
            <a:extLst>
              <a:ext uri="{FF2B5EF4-FFF2-40B4-BE49-F238E27FC236}">
                <a16:creationId xmlns:a16="http://schemas.microsoft.com/office/drawing/2014/main" id="{A732B1AD-38D7-D8AF-8BBF-8F43C23501E2}"/>
              </a:ext>
            </a:extLst>
          </p:cNvPr>
          <p:cNvSpPr>
            <a:spLocks noGrp="1"/>
          </p:cNvSpPr>
          <p:nvPr>
            <p:ph type="body" idx="1"/>
          </p:nvPr>
        </p:nvSpPr>
        <p:spPr>
          <a:xfrm>
            <a:off x="0" y="1022903"/>
            <a:ext cx="6188765" cy="3820766"/>
          </a:xfrm>
        </p:spPr>
        <p:txBody>
          <a:bodyPr spcFirstLastPara="1" wrap="square" lIns="91425" tIns="45700" rIns="91425" bIns="45700" anchor="t" anchorCtr="0">
            <a:noAutofit/>
          </a:bodyPr>
          <a:lstStyle/>
          <a:p>
            <a:r>
              <a:rPr lang="en-US">
                <a:latin typeface="Calibri"/>
                <a:ea typeface="Calibri"/>
                <a:cs typeface="Calibri"/>
              </a:rPr>
              <a:t>Regularly monitoring for maculopathy</a:t>
            </a:r>
            <a:endParaRPr lang="en-US"/>
          </a:p>
          <a:p>
            <a:r>
              <a:rPr lang="en-US">
                <a:latin typeface="Calibri"/>
                <a:ea typeface="Calibri"/>
                <a:cs typeface="Calibri"/>
              </a:rPr>
              <a:t>Manage hypertension and </a:t>
            </a:r>
            <a:r>
              <a:rPr lang="en-US" err="1">
                <a:latin typeface="Calibri"/>
                <a:ea typeface="Calibri"/>
                <a:cs typeface="Calibri"/>
              </a:rPr>
              <a:t>vesico</a:t>
            </a:r>
            <a:r>
              <a:rPr lang="en-US">
                <a:latin typeface="Calibri"/>
                <a:ea typeface="Calibri"/>
                <a:cs typeface="Calibri"/>
              </a:rPr>
              <a:t>-ureteral reflux to mitigate risk of renal failure</a:t>
            </a:r>
            <a:endParaRPr lang="en-US"/>
          </a:p>
          <a:p>
            <a:r>
              <a:rPr lang="en-US">
                <a:latin typeface="Calibri"/>
                <a:ea typeface="Calibri"/>
                <a:cs typeface="Calibri"/>
              </a:rPr>
              <a:t>With end-stage renal disease, consider dialysis or renal transplant</a:t>
            </a:r>
            <a:endParaRPr lang="en-US"/>
          </a:p>
          <a:p>
            <a:r>
              <a:rPr lang="en-US">
                <a:latin typeface="Calibri"/>
                <a:ea typeface="Calibri"/>
                <a:cs typeface="Calibri"/>
              </a:rPr>
              <a:t>Monitor for other symptoms including hearing loss, joint and ligament laxity, and developmental abnormalities</a:t>
            </a:r>
            <a:endParaRPr lang="en-US"/>
          </a:p>
          <a:p>
            <a:endParaRPr lang="en-US"/>
          </a:p>
        </p:txBody>
      </p:sp>
      <p:pic>
        <p:nvPicPr>
          <p:cNvPr id="4" name="Picture 3" descr="A close-up of a pair of images of a human eye&#10;&#10;Description automatically generated">
            <a:extLst>
              <a:ext uri="{FF2B5EF4-FFF2-40B4-BE49-F238E27FC236}">
                <a16:creationId xmlns:a16="http://schemas.microsoft.com/office/drawing/2014/main" id="{491DC3EE-CDE5-AB49-6F97-D2A2A748C18A}"/>
              </a:ext>
            </a:extLst>
          </p:cNvPr>
          <p:cNvPicPr>
            <a:picLocks noChangeAspect="1"/>
          </p:cNvPicPr>
          <p:nvPr/>
        </p:nvPicPr>
        <p:blipFill>
          <a:blip r:embed="rId5"/>
          <a:stretch>
            <a:fillRect/>
          </a:stretch>
        </p:blipFill>
        <p:spPr>
          <a:xfrm>
            <a:off x="6455597" y="1099778"/>
            <a:ext cx="5566327" cy="3180107"/>
          </a:xfrm>
          <a:prstGeom prst="rect">
            <a:avLst/>
          </a:prstGeom>
        </p:spPr>
      </p:pic>
      <p:sp>
        <p:nvSpPr>
          <p:cNvPr id="5" name="TextBox 4">
            <a:extLst>
              <a:ext uri="{FF2B5EF4-FFF2-40B4-BE49-F238E27FC236}">
                <a16:creationId xmlns:a16="http://schemas.microsoft.com/office/drawing/2014/main" id="{E1AC3BB4-0236-BE10-47EB-957555763660}"/>
              </a:ext>
            </a:extLst>
          </p:cNvPr>
          <p:cNvSpPr txBox="1"/>
          <p:nvPr/>
        </p:nvSpPr>
        <p:spPr>
          <a:xfrm>
            <a:off x="6453808" y="4280452"/>
            <a:ext cx="5433391"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a:latin typeface="Calibri"/>
                <a:ea typeface="Calibri"/>
                <a:cs typeface="Calibri"/>
              </a:rPr>
              <a:t>Source:</a:t>
            </a:r>
            <a:r>
              <a:rPr lang="en-US" sz="1000">
                <a:latin typeface="Calibri"/>
                <a:ea typeface="Calibri"/>
                <a:cs typeface="Calibri"/>
              </a:rPr>
              <a:t> Ng B, De Silva S, Bindra M. </a:t>
            </a:r>
            <a:r>
              <a:rPr lang="en-US" sz="1000" err="1">
                <a:latin typeface="Calibri"/>
                <a:ea typeface="Calibri"/>
                <a:cs typeface="Calibri"/>
              </a:rPr>
              <a:t>Papillorenal</a:t>
            </a:r>
            <a:r>
              <a:rPr lang="en-US" sz="1000">
                <a:latin typeface="Calibri"/>
                <a:ea typeface="Calibri"/>
                <a:cs typeface="Calibri"/>
              </a:rPr>
              <a:t> syndrome: a systemic diagnosis not to be missed on </a:t>
            </a:r>
            <a:r>
              <a:rPr lang="en-US" sz="1000" err="1">
                <a:latin typeface="Calibri"/>
                <a:ea typeface="Calibri"/>
                <a:cs typeface="Calibri"/>
              </a:rPr>
              <a:t>funduscopy</a:t>
            </a:r>
            <a:r>
              <a:rPr lang="en-US" sz="1000">
                <a:latin typeface="Calibri"/>
                <a:ea typeface="Calibri"/>
                <a:cs typeface="Calibri"/>
              </a:rPr>
              <a:t>. BMJ Case Rep. 2021 Jul 20;14(7):e241708. </a:t>
            </a:r>
            <a:r>
              <a:rPr lang="en-US" sz="1000" err="1">
                <a:latin typeface="Calibri"/>
                <a:ea typeface="Calibri"/>
                <a:cs typeface="Calibri"/>
              </a:rPr>
              <a:t>doi</a:t>
            </a:r>
            <a:r>
              <a:rPr lang="en-US" sz="1000">
                <a:latin typeface="Calibri"/>
                <a:ea typeface="Calibri"/>
                <a:cs typeface="Calibri"/>
              </a:rPr>
              <a:t>: 10.1136/bcr-2021-241708. PMID: 34285019; PMCID: PMC829272</a:t>
            </a:r>
            <a:endParaRPr lang="en-US"/>
          </a:p>
        </p:txBody>
      </p:sp>
      <p:pic>
        <p:nvPicPr>
          <p:cNvPr id="7" name="Slide 19">
            <a:hlinkClick r:id="" action="ppaction://media"/>
            <a:extLst>
              <a:ext uri="{FF2B5EF4-FFF2-40B4-BE49-F238E27FC236}">
                <a16:creationId xmlns:a16="http://schemas.microsoft.com/office/drawing/2014/main" id="{CAAED4B3-7647-4ABE-B906-F3AC74B71CE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53800" y="193994"/>
            <a:ext cx="626522" cy="626522"/>
          </a:xfrm>
          <a:prstGeom prst="rect">
            <a:avLst/>
          </a:prstGeom>
        </p:spPr>
      </p:pic>
    </p:spTree>
    <p:extLst>
      <p:ext uri="{BB962C8B-B14F-4D97-AF65-F5344CB8AC3E}">
        <p14:creationId xmlns:p14="http://schemas.microsoft.com/office/powerpoint/2010/main" val="802847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9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B8897-5C37-0824-058B-DE313C58F398}"/>
              </a:ext>
            </a:extLst>
          </p:cNvPr>
          <p:cNvSpPr>
            <a:spLocks noGrp="1"/>
          </p:cNvSpPr>
          <p:nvPr>
            <p:ph type="title"/>
          </p:nvPr>
        </p:nvSpPr>
        <p:spPr>
          <a:xfrm>
            <a:off x="838200" y="-125779"/>
            <a:ext cx="10515600" cy="1325563"/>
          </a:xfrm>
        </p:spPr>
        <p:txBody>
          <a:bodyPr/>
          <a:lstStyle/>
          <a:p>
            <a:pPr algn="ctr"/>
            <a:r>
              <a:rPr lang="en-US"/>
              <a:t>Key Takeaways</a:t>
            </a:r>
          </a:p>
        </p:txBody>
      </p:sp>
      <p:sp>
        <p:nvSpPr>
          <p:cNvPr id="3" name="Text Placeholder 2">
            <a:extLst>
              <a:ext uri="{FF2B5EF4-FFF2-40B4-BE49-F238E27FC236}">
                <a16:creationId xmlns:a16="http://schemas.microsoft.com/office/drawing/2014/main" id="{8D3C0FC0-F175-5A1D-E367-79302A419832}"/>
              </a:ext>
            </a:extLst>
          </p:cNvPr>
          <p:cNvSpPr>
            <a:spLocks noGrp="1"/>
          </p:cNvSpPr>
          <p:nvPr>
            <p:ph type="body" idx="1"/>
          </p:nvPr>
        </p:nvSpPr>
        <p:spPr>
          <a:xfrm>
            <a:off x="509062" y="1092030"/>
            <a:ext cx="10848050" cy="4648369"/>
          </a:xfrm>
        </p:spPr>
        <p:txBody>
          <a:bodyPr spcFirstLastPara="1" wrap="square" lIns="91425" tIns="45700" rIns="91425" bIns="45700" anchor="t" anchorCtr="0">
            <a:noAutofit/>
          </a:bodyPr>
          <a:lstStyle/>
          <a:p>
            <a:r>
              <a:rPr lang="en-US" sz="3200" err="1">
                <a:latin typeface="Calibri"/>
                <a:ea typeface="Calibri"/>
                <a:cs typeface="Calibri"/>
              </a:rPr>
              <a:t>Papillorenal</a:t>
            </a:r>
            <a:r>
              <a:rPr lang="en-US" sz="3200">
                <a:latin typeface="Calibri"/>
                <a:ea typeface="Calibri"/>
                <a:cs typeface="Calibri"/>
              </a:rPr>
              <a:t> syndrome is an autosomal dominant disorder predominantly characterized by ocular and renal abnormalities</a:t>
            </a:r>
            <a:endParaRPr lang="en-US" sz="3200"/>
          </a:p>
          <a:p>
            <a:r>
              <a:rPr lang="en-US" sz="3200">
                <a:latin typeface="Calibri"/>
                <a:ea typeface="Calibri"/>
                <a:cs typeface="Calibri"/>
              </a:rPr>
              <a:t>Diversity of optic disc appearances is associated, but optic nerve anomaly is a reliable sign for </a:t>
            </a:r>
            <a:r>
              <a:rPr lang="en-US" sz="3200" err="1">
                <a:latin typeface="Calibri"/>
                <a:ea typeface="Calibri"/>
                <a:cs typeface="Calibri"/>
              </a:rPr>
              <a:t>papillorenal</a:t>
            </a:r>
            <a:r>
              <a:rPr lang="en-US" sz="3200">
                <a:latin typeface="Calibri"/>
                <a:ea typeface="Calibri"/>
                <a:cs typeface="Calibri"/>
              </a:rPr>
              <a:t> syndrome</a:t>
            </a:r>
            <a:endParaRPr lang="en-US" sz="3200"/>
          </a:p>
          <a:p>
            <a:r>
              <a:rPr lang="en-US" sz="3200">
                <a:latin typeface="Calibri"/>
                <a:ea typeface="Calibri"/>
                <a:cs typeface="Calibri"/>
              </a:rPr>
              <a:t>Management involves regular monitoring for complications such as maculopathy and end-stage renal disease</a:t>
            </a:r>
            <a:endParaRPr lang="en-US" sz="3200"/>
          </a:p>
          <a:p>
            <a:r>
              <a:rPr lang="en-US" sz="3200" err="1">
                <a:latin typeface="Calibri"/>
                <a:ea typeface="Calibri"/>
                <a:cs typeface="Calibri"/>
              </a:rPr>
              <a:t>Papillorenal</a:t>
            </a:r>
            <a:r>
              <a:rPr lang="en-US" sz="3200">
                <a:latin typeface="Calibri"/>
                <a:ea typeface="Calibri"/>
                <a:cs typeface="Calibri"/>
              </a:rPr>
              <a:t> syndrome is a genetically heterogeneous condition in which </a:t>
            </a:r>
            <a:r>
              <a:rPr lang="en-US" sz="3200" i="1">
                <a:latin typeface="Calibri"/>
                <a:ea typeface="Calibri"/>
                <a:cs typeface="Calibri"/>
              </a:rPr>
              <a:t>PAX2</a:t>
            </a:r>
            <a:r>
              <a:rPr lang="en-US" sz="3200">
                <a:latin typeface="Calibri"/>
                <a:ea typeface="Calibri"/>
                <a:cs typeface="Calibri"/>
              </a:rPr>
              <a:t> variants are a common cause</a:t>
            </a:r>
            <a:endParaRPr lang="en-US" sz="3200"/>
          </a:p>
          <a:p>
            <a:endParaRPr lang="en-US"/>
          </a:p>
        </p:txBody>
      </p:sp>
      <p:pic>
        <p:nvPicPr>
          <p:cNvPr id="5" name="Slide 20">
            <a:hlinkClick r:id="" action="ppaction://media"/>
            <a:extLst>
              <a:ext uri="{FF2B5EF4-FFF2-40B4-BE49-F238E27FC236}">
                <a16:creationId xmlns:a16="http://schemas.microsoft.com/office/drawing/2014/main" id="{27734E8C-93A4-16FF-5CE6-465B902D1A6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3799" y="193426"/>
            <a:ext cx="626521" cy="626521"/>
          </a:xfrm>
          <a:prstGeom prst="rect">
            <a:avLst/>
          </a:prstGeom>
        </p:spPr>
      </p:pic>
    </p:spTree>
    <p:extLst>
      <p:ext uri="{BB962C8B-B14F-4D97-AF65-F5344CB8AC3E}">
        <p14:creationId xmlns:p14="http://schemas.microsoft.com/office/powerpoint/2010/main" val="1213494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74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7803A-5510-EB98-E070-21191B0825CF}"/>
              </a:ext>
            </a:extLst>
          </p:cNvPr>
          <p:cNvSpPr>
            <a:spLocks noGrp="1"/>
          </p:cNvSpPr>
          <p:nvPr>
            <p:ph type="title"/>
          </p:nvPr>
        </p:nvSpPr>
        <p:spPr>
          <a:xfrm>
            <a:off x="612913" y="-231223"/>
            <a:ext cx="10515600" cy="1325563"/>
          </a:xfrm>
        </p:spPr>
        <p:txBody>
          <a:bodyPr/>
          <a:lstStyle/>
          <a:p>
            <a:r>
              <a:rPr lang="en-US"/>
              <a:t>References</a:t>
            </a:r>
          </a:p>
        </p:txBody>
      </p:sp>
      <p:sp>
        <p:nvSpPr>
          <p:cNvPr id="3" name="Text Placeholder 2">
            <a:extLst>
              <a:ext uri="{FF2B5EF4-FFF2-40B4-BE49-F238E27FC236}">
                <a16:creationId xmlns:a16="http://schemas.microsoft.com/office/drawing/2014/main" id="{E7A2017F-2B34-E2FE-F062-F788BA2FF630}"/>
              </a:ext>
            </a:extLst>
          </p:cNvPr>
          <p:cNvSpPr>
            <a:spLocks noGrp="1"/>
          </p:cNvSpPr>
          <p:nvPr>
            <p:ph type="body" idx="1"/>
          </p:nvPr>
        </p:nvSpPr>
        <p:spPr>
          <a:xfrm>
            <a:off x="602973" y="771112"/>
            <a:ext cx="11330607" cy="4933948"/>
          </a:xfrm>
        </p:spPr>
        <p:txBody>
          <a:bodyPr spcFirstLastPara="1" wrap="square" lIns="91425" tIns="45700" rIns="91425" bIns="45700" anchor="t" anchorCtr="0">
            <a:noAutofit/>
          </a:bodyPr>
          <a:lstStyle/>
          <a:p>
            <a:pPr marL="50800" indent="0">
              <a:buNone/>
            </a:pPr>
            <a:r>
              <a:rPr lang="en-US" sz="900">
                <a:latin typeface="+mn-lt"/>
              </a:rPr>
              <a:t>Information</a:t>
            </a:r>
          </a:p>
          <a:p>
            <a:pPr>
              <a:buSzPct val="100000"/>
              <a:buAutoNum type="arabicPeriod"/>
            </a:pPr>
            <a:r>
              <a:rPr lang="en-US" sz="900">
                <a:latin typeface="+mn-lt"/>
                <a:ea typeface="Calibri"/>
                <a:cs typeface="Calibri"/>
              </a:rPr>
              <a:t>Parisi MA. Clinical and molecular features of Joubert syndrome and related disorders. Am J Med Genet C Semin Med Genet. 2009 Nov 15;151C(4):326-40. </a:t>
            </a:r>
            <a:r>
              <a:rPr lang="en-US" sz="900" err="1">
                <a:latin typeface="+mn-lt"/>
                <a:ea typeface="Calibri"/>
                <a:cs typeface="Calibri"/>
              </a:rPr>
              <a:t>doi</a:t>
            </a:r>
            <a:r>
              <a:rPr lang="en-US" sz="900">
                <a:latin typeface="+mn-lt"/>
                <a:ea typeface="Calibri"/>
                <a:cs typeface="Calibri"/>
              </a:rPr>
              <a:t>: 10.1002/ajmg.c.30229. PMID: 19876931; PMCID: PMC2797758.</a:t>
            </a:r>
            <a:endParaRPr lang="en-US" sz="900">
              <a:latin typeface="+mn-lt"/>
            </a:endParaRPr>
          </a:p>
          <a:p>
            <a:pPr>
              <a:buSzPct val="100000"/>
              <a:buAutoNum type="arabicPeriod"/>
            </a:pPr>
            <a:r>
              <a:rPr lang="en-US" sz="900">
                <a:latin typeface="+mn-lt"/>
                <a:ea typeface="Calibri"/>
                <a:cs typeface="Calibri"/>
              </a:rPr>
              <a:t>Forsythe E, Beales PL. Bardet-Biedl syndrome. </a:t>
            </a:r>
            <a:r>
              <a:rPr lang="en-US" sz="900" err="1">
                <a:latin typeface="+mn-lt"/>
                <a:ea typeface="Calibri"/>
                <a:cs typeface="Calibri"/>
              </a:rPr>
              <a:t>Eur</a:t>
            </a:r>
            <a:r>
              <a:rPr lang="en-US" sz="900">
                <a:latin typeface="+mn-lt"/>
                <a:ea typeface="Calibri"/>
                <a:cs typeface="Calibri"/>
              </a:rPr>
              <a:t> J Hum Genet. 2013 Jan;21(1):8-13. </a:t>
            </a:r>
            <a:r>
              <a:rPr lang="en-US" sz="900" err="1">
                <a:latin typeface="+mn-lt"/>
                <a:ea typeface="Calibri"/>
                <a:cs typeface="Calibri"/>
              </a:rPr>
              <a:t>doi</a:t>
            </a:r>
            <a:r>
              <a:rPr lang="en-US" sz="900">
                <a:latin typeface="+mn-lt"/>
                <a:ea typeface="Calibri"/>
                <a:cs typeface="Calibri"/>
              </a:rPr>
              <a:t>: 10.1038/ejhg.2012.115. </a:t>
            </a:r>
            <a:r>
              <a:rPr lang="en-US" sz="900" err="1">
                <a:latin typeface="+mn-lt"/>
                <a:ea typeface="Calibri"/>
                <a:cs typeface="Calibri"/>
              </a:rPr>
              <a:t>Epub</a:t>
            </a:r>
            <a:r>
              <a:rPr lang="en-US" sz="900">
                <a:latin typeface="+mn-lt"/>
                <a:ea typeface="Calibri"/>
                <a:cs typeface="Calibri"/>
              </a:rPr>
              <a:t> 2012 Jun 20. PMID: 22713813; PMCID: PMC3522196.</a:t>
            </a:r>
            <a:endParaRPr lang="en-US" sz="900">
              <a:latin typeface="+mn-lt"/>
            </a:endParaRPr>
          </a:p>
          <a:p>
            <a:pPr>
              <a:buSzPct val="100000"/>
              <a:buAutoNum type="arabicPeriod"/>
            </a:pPr>
            <a:r>
              <a:rPr lang="en-US" sz="900">
                <a:latin typeface="+mn-lt"/>
                <a:ea typeface="Calibri"/>
                <a:cs typeface="Calibri"/>
              </a:rPr>
              <a:t>Kaur A, Dhir SK, Goyal G, Mittal N, Goyal RK. Senior Loken Syndrome. J Clin </a:t>
            </a:r>
            <a:r>
              <a:rPr lang="en-US" sz="900" err="1">
                <a:latin typeface="+mn-lt"/>
                <a:ea typeface="Calibri"/>
                <a:cs typeface="Calibri"/>
              </a:rPr>
              <a:t>Diagn</a:t>
            </a:r>
            <a:r>
              <a:rPr lang="en-US" sz="900">
                <a:latin typeface="+mn-lt"/>
                <a:ea typeface="Calibri"/>
                <a:cs typeface="Calibri"/>
              </a:rPr>
              <a:t> Res. 2016 Nov;10(11):SD03-SD04. </a:t>
            </a:r>
            <a:r>
              <a:rPr lang="en-US" sz="900" err="1">
                <a:latin typeface="+mn-lt"/>
                <a:ea typeface="Calibri"/>
                <a:cs typeface="Calibri"/>
              </a:rPr>
              <a:t>doi</a:t>
            </a:r>
            <a:r>
              <a:rPr lang="en-US" sz="900">
                <a:latin typeface="+mn-lt"/>
                <a:ea typeface="Calibri"/>
                <a:cs typeface="Calibri"/>
              </a:rPr>
              <a:t>: 10.7860/JCDR/2016/21832.8816. </a:t>
            </a:r>
            <a:r>
              <a:rPr lang="en-US" sz="900" err="1">
                <a:latin typeface="+mn-lt"/>
                <a:ea typeface="Calibri"/>
                <a:cs typeface="Calibri"/>
              </a:rPr>
              <a:t>Epub</a:t>
            </a:r>
            <a:r>
              <a:rPr lang="en-US" sz="900">
                <a:latin typeface="+mn-lt"/>
                <a:ea typeface="Calibri"/>
                <a:cs typeface="Calibri"/>
              </a:rPr>
              <a:t> 2016 Nov 1. PMID: 28050464; PMCID: PMC5198417.</a:t>
            </a:r>
            <a:endParaRPr lang="en-US" sz="900">
              <a:latin typeface="+mn-lt"/>
            </a:endParaRPr>
          </a:p>
          <a:p>
            <a:pPr>
              <a:buSzPct val="100000"/>
              <a:buAutoNum type="arabicPeriod"/>
            </a:pPr>
            <a:r>
              <a:rPr lang="en-US" sz="900">
                <a:latin typeface="+mn-lt"/>
                <a:ea typeface="Calibri"/>
                <a:cs typeface="Calibri"/>
              </a:rPr>
              <a:t>Usman N, Sur M. CHARGE Syndrome. [Updated 2023 Mar 6]. In: </a:t>
            </a:r>
            <a:r>
              <a:rPr lang="en-US" sz="900" err="1">
                <a:latin typeface="+mn-lt"/>
                <a:ea typeface="Calibri"/>
                <a:cs typeface="Calibri"/>
              </a:rPr>
              <a:t>StatPearls</a:t>
            </a:r>
            <a:r>
              <a:rPr lang="en-US" sz="900">
                <a:latin typeface="+mn-lt"/>
                <a:ea typeface="Calibri"/>
                <a:cs typeface="Calibri"/>
              </a:rPr>
              <a:t> [Internet]. Treasure Island (FL): </a:t>
            </a:r>
            <a:r>
              <a:rPr lang="en-US" sz="900" err="1">
                <a:latin typeface="+mn-lt"/>
                <a:ea typeface="Calibri"/>
                <a:cs typeface="Calibri"/>
              </a:rPr>
              <a:t>StatPearls</a:t>
            </a:r>
            <a:r>
              <a:rPr lang="en-US" sz="900">
                <a:latin typeface="+mn-lt"/>
                <a:ea typeface="Calibri"/>
                <a:cs typeface="Calibri"/>
              </a:rPr>
              <a:t> Publishing; 2024 Jan-. Available from: </a:t>
            </a:r>
            <a:r>
              <a:rPr lang="en-US" sz="900">
                <a:latin typeface="+mn-lt"/>
                <a:ea typeface="Calibri"/>
                <a:cs typeface="Calibri"/>
                <a:hlinkClick r:id="rId5"/>
              </a:rPr>
              <a:t>https://www.ncbi.nlm.nih.gov/books/NBK559199/</a:t>
            </a:r>
            <a:endParaRPr lang="en-US" sz="900">
              <a:latin typeface="+mn-lt"/>
            </a:endParaRPr>
          </a:p>
          <a:p>
            <a:pPr>
              <a:buSzPct val="100000"/>
              <a:buAutoNum type="arabicPeriod"/>
            </a:pPr>
            <a:r>
              <a:rPr lang="en-US" sz="900">
                <a:latin typeface="+mn-lt"/>
                <a:ea typeface="Calibri"/>
                <a:cs typeface="Calibri"/>
              </a:rPr>
              <a:t>Parsa, C. F., Silva, E. D., Sundin, O. H., Goldberg, M. F., De Jong, M. R., </a:t>
            </a:r>
            <a:r>
              <a:rPr lang="en-US" sz="900" err="1">
                <a:latin typeface="+mn-lt"/>
                <a:ea typeface="Calibri"/>
                <a:cs typeface="Calibri"/>
              </a:rPr>
              <a:t>Sunness</a:t>
            </a:r>
            <a:r>
              <a:rPr lang="en-US" sz="900">
                <a:latin typeface="+mn-lt"/>
                <a:ea typeface="Calibri"/>
                <a:cs typeface="Calibri"/>
              </a:rPr>
              <a:t>, J. S., Zeimer, R., &amp; Hunter, D. G. (2001). Redefining </a:t>
            </a:r>
            <a:r>
              <a:rPr lang="en-US" sz="900" err="1">
                <a:latin typeface="+mn-lt"/>
                <a:ea typeface="Calibri"/>
                <a:cs typeface="Calibri"/>
              </a:rPr>
              <a:t>papillorenal</a:t>
            </a:r>
            <a:r>
              <a:rPr lang="en-US" sz="900">
                <a:latin typeface="+mn-lt"/>
                <a:ea typeface="Calibri"/>
                <a:cs typeface="Calibri"/>
              </a:rPr>
              <a:t> syndrome: an underdiagnosed cause of ocular and renal morbidity. </a:t>
            </a:r>
            <a:r>
              <a:rPr lang="en-US" sz="900" i="1">
                <a:latin typeface="+mn-lt"/>
                <a:ea typeface="Calibri"/>
                <a:cs typeface="Calibri"/>
              </a:rPr>
              <a:t>Ophthalmology</a:t>
            </a:r>
            <a:r>
              <a:rPr lang="en-US" sz="900">
                <a:latin typeface="+mn-lt"/>
                <a:ea typeface="Calibri"/>
                <a:cs typeface="Calibri"/>
              </a:rPr>
              <a:t>, </a:t>
            </a:r>
            <a:r>
              <a:rPr lang="en-US" sz="900" i="1">
                <a:latin typeface="+mn-lt"/>
                <a:ea typeface="Calibri"/>
                <a:cs typeface="Calibri"/>
              </a:rPr>
              <a:t>108</a:t>
            </a:r>
            <a:r>
              <a:rPr lang="en-US" sz="900">
                <a:latin typeface="+mn-lt"/>
                <a:ea typeface="Calibri"/>
                <a:cs typeface="Calibri"/>
              </a:rPr>
              <a:t>(4), 738–749. </a:t>
            </a:r>
            <a:r>
              <a:rPr lang="en-US" sz="900">
                <a:latin typeface="+mn-lt"/>
                <a:ea typeface="Calibri"/>
                <a:cs typeface="Calibri"/>
                <a:hlinkClick r:id="rId6"/>
              </a:rPr>
              <a:t>https://doi.org/10.1016/s0161-6420(00)00661-8</a:t>
            </a:r>
            <a:endParaRPr lang="en-US" sz="900">
              <a:latin typeface="+mn-lt"/>
            </a:endParaRPr>
          </a:p>
          <a:p>
            <a:pPr>
              <a:buSzPct val="100000"/>
              <a:buAutoNum type="arabicPeriod"/>
            </a:pPr>
            <a:r>
              <a:rPr lang="en-US" sz="900">
                <a:latin typeface="+mn-lt"/>
                <a:ea typeface="Calibri"/>
                <a:cs typeface="Calibri"/>
              </a:rPr>
              <a:t>Koulouri, Ismini, et al. “Double Optic Disc Pit With Glial Plugs Imaged By Wide-Field Optical Coherence Tomography.” </a:t>
            </a:r>
            <a:r>
              <a:rPr lang="en-US" sz="900" i="1">
                <a:latin typeface="+mn-lt"/>
                <a:ea typeface="Calibri"/>
                <a:cs typeface="Calibri"/>
              </a:rPr>
              <a:t>Ophthalmic Surgery, Lasers and Imaging Retina</a:t>
            </a:r>
            <a:r>
              <a:rPr lang="en-US" sz="900">
                <a:latin typeface="+mn-lt"/>
                <a:ea typeface="Calibri"/>
                <a:cs typeface="Calibri"/>
              </a:rPr>
              <a:t>, vol. 49, no. 1, Jan. 2018, pp. 52–54, </a:t>
            </a:r>
            <a:r>
              <a:rPr lang="en-US" sz="900">
                <a:latin typeface="+mn-lt"/>
                <a:ea typeface="Calibri"/>
                <a:cs typeface="Calibri"/>
                <a:hlinkClick r:id="rId7"/>
              </a:rPr>
              <a:t>https://doi.org/10.3928/23258160-20171215-08</a:t>
            </a:r>
            <a:r>
              <a:rPr lang="en-US" sz="900">
                <a:latin typeface="+mn-lt"/>
                <a:ea typeface="Calibri"/>
                <a:cs typeface="Calibri"/>
              </a:rPr>
              <a:t>. </a:t>
            </a:r>
            <a:endParaRPr lang="en-US" sz="900">
              <a:latin typeface="+mn-lt"/>
            </a:endParaRPr>
          </a:p>
          <a:p>
            <a:pPr>
              <a:buSzPct val="100000"/>
              <a:buAutoNum type="arabicPeriod"/>
            </a:pPr>
            <a:r>
              <a:rPr lang="en-US" sz="900">
                <a:latin typeface="+mn-lt"/>
                <a:ea typeface="Calibri"/>
                <a:cs typeface="Calibri"/>
              </a:rPr>
              <a:t>Favor J, </a:t>
            </a:r>
            <a:r>
              <a:rPr lang="en-US" sz="900" err="1">
                <a:latin typeface="+mn-lt"/>
                <a:ea typeface="Calibri"/>
                <a:cs typeface="Calibri"/>
              </a:rPr>
              <a:t>Sandulache</a:t>
            </a:r>
            <a:r>
              <a:rPr lang="en-US" sz="900">
                <a:latin typeface="+mn-lt"/>
                <a:ea typeface="Calibri"/>
                <a:cs typeface="Calibri"/>
              </a:rPr>
              <a:t> R, </a:t>
            </a:r>
            <a:r>
              <a:rPr lang="en-US" sz="900" err="1">
                <a:latin typeface="+mn-lt"/>
                <a:ea typeface="Calibri"/>
                <a:cs typeface="Calibri"/>
              </a:rPr>
              <a:t>Neuhäuser</a:t>
            </a:r>
            <a:r>
              <a:rPr lang="en-US" sz="900">
                <a:latin typeface="+mn-lt"/>
                <a:ea typeface="Calibri"/>
                <a:cs typeface="Calibri"/>
              </a:rPr>
              <a:t>-Klaus A, Pretsch W, Chatterjee B, Senft E, Wurst W, Blanquet V, Grimes P, </a:t>
            </a:r>
            <a:r>
              <a:rPr lang="en-US" sz="900" err="1">
                <a:latin typeface="+mn-lt"/>
                <a:ea typeface="Calibri"/>
                <a:cs typeface="Calibri"/>
              </a:rPr>
              <a:t>Spörle</a:t>
            </a:r>
            <a:r>
              <a:rPr lang="en-US" sz="900">
                <a:latin typeface="+mn-lt"/>
                <a:ea typeface="Calibri"/>
                <a:cs typeface="Calibri"/>
              </a:rPr>
              <a:t> R, </a:t>
            </a:r>
            <a:r>
              <a:rPr lang="en-US" sz="900" err="1">
                <a:latin typeface="+mn-lt"/>
                <a:ea typeface="Calibri"/>
                <a:cs typeface="Calibri"/>
              </a:rPr>
              <a:t>Schughart</a:t>
            </a:r>
            <a:r>
              <a:rPr lang="en-US" sz="900">
                <a:latin typeface="+mn-lt"/>
                <a:ea typeface="Calibri"/>
                <a:cs typeface="Calibri"/>
              </a:rPr>
              <a:t> K. The mouse Pax2(1Neu) mutation is identical to a human PAX2 mutation in a family with renal-coloboma syndrome and results in developmental defects of the brain, ear, eye, and kidney. Proc Natl </a:t>
            </a:r>
            <a:r>
              <a:rPr lang="en-US" sz="900" err="1">
                <a:latin typeface="+mn-lt"/>
                <a:ea typeface="Calibri"/>
                <a:cs typeface="Calibri"/>
              </a:rPr>
              <a:t>Acad</a:t>
            </a:r>
            <a:r>
              <a:rPr lang="en-US" sz="900">
                <a:latin typeface="+mn-lt"/>
                <a:ea typeface="Calibri"/>
                <a:cs typeface="Calibri"/>
              </a:rPr>
              <a:t> Sci U S A. 1996 Nov 26;93(24):13870-5. </a:t>
            </a:r>
            <a:r>
              <a:rPr lang="en-US" sz="900" err="1">
                <a:latin typeface="+mn-lt"/>
                <a:ea typeface="Calibri"/>
                <a:cs typeface="Calibri"/>
              </a:rPr>
              <a:t>doi</a:t>
            </a:r>
            <a:r>
              <a:rPr lang="en-US" sz="900">
                <a:latin typeface="+mn-lt"/>
                <a:ea typeface="Calibri"/>
                <a:cs typeface="Calibri"/>
              </a:rPr>
              <a:t>: 10.1073/pnas.93.24.13870. PMID: 8943028; PMCID: PMC19453. </a:t>
            </a:r>
            <a:endParaRPr lang="en-US" sz="900">
              <a:latin typeface="+mn-lt"/>
            </a:endParaRPr>
          </a:p>
          <a:p>
            <a:pPr>
              <a:buSzPct val="100000"/>
              <a:buAutoNum type="arabicPeriod"/>
            </a:pPr>
            <a:r>
              <a:rPr lang="en-US" sz="900">
                <a:latin typeface="+mn-lt"/>
                <a:ea typeface="Calibri"/>
                <a:cs typeface="Calibri"/>
              </a:rPr>
              <a:t>Okumura T, Furuichi K, Higashide T, Sakurai M, Hashimoto S, Shinozaki Y, Hara A, Iwata Y, Sakai N, Sugiyama K, Kaneko S, Wada T. Association of PAX2 and Other Gene Mutations with the Clinical Manifestations of Renal Coloboma Syndrome. </a:t>
            </a:r>
            <a:r>
              <a:rPr lang="en-US" sz="900" err="1">
                <a:latin typeface="+mn-lt"/>
                <a:ea typeface="Calibri"/>
                <a:cs typeface="Calibri"/>
              </a:rPr>
              <a:t>PLoS</a:t>
            </a:r>
            <a:r>
              <a:rPr lang="en-US" sz="900">
                <a:latin typeface="+mn-lt"/>
                <a:ea typeface="Calibri"/>
                <a:cs typeface="Calibri"/>
              </a:rPr>
              <a:t> One. 2015 Nov 16;10(11):e0142843. </a:t>
            </a:r>
            <a:r>
              <a:rPr lang="en-US" sz="900" err="1">
                <a:latin typeface="+mn-lt"/>
                <a:ea typeface="Calibri"/>
                <a:cs typeface="Calibri"/>
              </a:rPr>
              <a:t>doi</a:t>
            </a:r>
            <a:r>
              <a:rPr lang="en-US" sz="900">
                <a:latin typeface="+mn-lt"/>
                <a:ea typeface="Calibri"/>
                <a:cs typeface="Calibri"/>
              </a:rPr>
              <a:t>: 10.1371/journal.pone.0142843. PMID: 26571382; PMCID: PMC4646464.</a:t>
            </a:r>
            <a:endParaRPr lang="en-US" sz="900">
              <a:latin typeface="+mn-lt"/>
            </a:endParaRPr>
          </a:p>
          <a:p>
            <a:pPr>
              <a:buSzPct val="100000"/>
              <a:buAutoNum type="arabicPeriod"/>
            </a:pPr>
            <a:r>
              <a:rPr lang="en-US" sz="900">
                <a:latin typeface="+mn-lt"/>
                <a:ea typeface="Calibri"/>
                <a:cs typeface="Calibri"/>
              </a:rPr>
              <a:t>Azzam D, Bordoni B. Embryology, Optic Fissure. [Updated 2023 Apr 3]. In: </a:t>
            </a:r>
            <a:r>
              <a:rPr lang="en-US" sz="900" err="1">
                <a:latin typeface="+mn-lt"/>
                <a:ea typeface="Calibri"/>
                <a:cs typeface="Calibri"/>
              </a:rPr>
              <a:t>StatPearls</a:t>
            </a:r>
            <a:r>
              <a:rPr lang="en-US" sz="900">
                <a:latin typeface="+mn-lt"/>
                <a:ea typeface="Calibri"/>
                <a:cs typeface="Calibri"/>
              </a:rPr>
              <a:t> [Internet]. Treasure Island (FL): </a:t>
            </a:r>
            <a:r>
              <a:rPr lang="en-US" sz="900" err="1">
                <a:latin typeface="+mn-lt"/>
                <a:ea typeface="Calibri"/>
                <a:cs typeface="Calibri"/>
              </a:rPr>
              <a:t>StatPearls</a:t>
            </a:r>
            <a:r>
              <a:rPr lang="en-US" sz="900">
                <a:latin typeface="+mn-lt"/>
                <a:ea typeface="Calibri"/>
                <a:cs typeface="Calibri"/>
              </a:rPr>
              <a:t> Publishing; 2024 Jan-. Available from: </a:t>
            </a:r>
            <a:r>
              <a:rPr lang="en-US" sz="900">
                <a:latin typeface="+mn-lt"/>
                <a:ea typeface="Calibri"/>
                <a:cs typeface="Calibri"/>
                <a:hlinkClick r:id="rId8"/>
              </a:rPr>
              <a:t>https://www.ncbi.nlm.nih.gov/books/NBK554433/</a:t>
            </a:r>
            <a:endParaRPr lang="en-US" sz="900">
              <a:latin typeface="+mn-lt"/>
            </a:endParaRPr>
          </a:p>
          <a:p>
            <a:pPr>
              <a:buSzPct val="100000"/>
              <a:buAutoNum type="arabicPeriod"/>
            </a:pPr>
            <a:r>
              <a:rPr lang="en-US" sz="900">
                <a:latin typeface="+mn-lt"/>
                <a:ea typeface="Calibri"/>
                <a:cs typeface="Calibri"/>
              </a:rPr>
              <a:t>Sehgal R, </a:t>
            </a:r>
            <a:r>
              <a:rPr lang="en-US" sz="900" err="1">
                <a:latin typeface="+mn-lt"/>
                <a:ea typeface="Calibri"/>
                <a:cs typeface="Calibri"/>
              </a:rPr>
              <a:t>Sheibani</a:t>
            </a:r>
            <a:r>
              <a:rPr lang="en-US" sz="900">
                <a:latin typeface="+mn-lt"/>
                <a:ea typeface="Calibri"/>
                <a:cs typeface="Calibri"/>
              </a:rPr>
              <a:t> N, Rhodes SJ, </a:t>
            </a:r>
            <a:r>
              <a:rPr lang="en-US" sz="900" err="1">
                <a:latin typeface="+mn-lt"/>
                <a:ea typeface="Calibri"/>
                <a:cs typeface="Calibri"/>
              </a:rPr>
              <a:t>Belecky</a:t>
            </a:r>
            <a:r>
              <a:rPr lang="en-US" sz="900">
                <a:latin typeface="+mn-lt"/>
                <a:ea typeface="Calibri"/>
                <a:cs typeface="Calibri"/>
              </a:rPr>
              <a:t> Adams TL. BMP7 and SHH regulate Pax2 in mouse retinal astrocytes by relieving TLX repression. Dev Biol. 2009 Aug 15;332(2):429-43. </a:t>
            </a:r>
            <a:r>
              <a:rPr lang="en-US" sz="900" err="1">
                <a:latin typeface="+mn-lt"/>
                <a:ea typeface="Calibri"/>
                <a:cs typeface="Calibri"/>
              </a:rPr>
              <a:t>doi</a:t>
            </a:r>
            <a:r>
              <a:rPr lang="en-US" sz="900">
                <a:latin typeface="+mn-lt"/>
                <a:ea typeface="Calibri"/>
                <a:cs typeface="Calibri"/>
              </a:rPr>
              <a:t>: 10.1016/j.ydbio.2009.05.579. </a:t>
            </a:r>
            <a:r>
              <a:rPr lang="en-US" sz="900" err="1">
                <a:latin typeface="+mn-lt"/>
                <a:ea typeface="Calibri"/>
                <a:cs typeface="Calibri"/>
              </a:rPr>
              <a:t>Epub</a:t>
            </a:r>
            <a:r>
              <a:rPr lang="en-US" sz="900">
                <a:latin typeface="+mn-lt"/>
                <a:ea typeface="Calibri"/>
                <a:cs typeface="Calibri"/>
              </a:rPr>
              <a:t> 2009 Jun 6. PMID: 19505455; PMCID: PMC2917894.</a:t>
            </a:r>
            <a:endParaRPr lang="en-US" sz="900">
              <a:latin typeface="+mn-lt"/>
            </a:endParaRPr>
          </a:p>
          <a:p>
            <a:pPr>
              <a:buSzPct val="100000"/>
              <a:buAutoNum type="arabicPeriod"/>
            </a:pPr>
            <a:r>
              <a:rPr lang="en-US" sz="900">
                <a:latin typeface="+mn-lt"/>
                <a:ea typeface="Calibri"/>
                <a:cs typeface="Calibri"/>
              </a:rPr>
              <a:t>Torres M., Gómez-Pardo E., Gruss P., Pax2 contributes to inner ear patterning and optic nerve trajectory. </a:t>
            </a:r>
            <a:r>
              <a:rPr lang="en-US" sz="900" i="1">
                <a:latin typeface="+mn-lt"/>
                <a:ea typeface="Calibri"/>
                <a:cs typeface="Calibri"/>
              </a:rPr>
              <a:t>Development</a:t>
            </a:r>
            <a:r>
              <a:rPr lang="en-US" sz="900">
                <a:latin typeface="+mn-lt"/>
                <a:ea typeface="Calibri"/>
                <a:cs typeface="Calibri"/>
              </a:rPr>
              <a:t> </a:t>
            </a:r>
            <a:r>
              <a:rPr lang="en-US" sz="900" b="1" i="1">
                <a:latin typeface="+mn-lt"/>
                <a:ea typeface="Calibri"/>
                <a:cs typeface="Calibri"/>
              </a:rPr>
              <a:t>122</a:t>
            </a:r>
            <a:r>
              <a:rPr lang="en-US" sz="900">
                <a:latin typeface="+mn-lt"/>
                <a:ea typeface="Calibri"/>
                <a:cs typeface="Calibri"/>
              </a:rPr>
              <a:t>, 3381–3391 (1996).</a:t>
            </a:r>
            <a:endParaRPr lang="en-US" sz="900">
              <a:latin typeface="+mn-lt"/>
            </a:endParaRPr>
          </a:p>
          <a:p>
            <a:pPr>
              <a:buSzPct val="100000"/>
              <a:buAutoNum type="arabicPeriod"/>
            </a:pPr>
            <a:r>
              <a:rPr lang="en-US" sz="900">
                <a:latin typeface="+mn-lt"/>
                <a:ea typeface="Calibri"/>
                <a:cs typeface="Calibri"/>
              </a:rPr>
              <a:t>Yamamura, Y., Furuichi, K., Murakawa, Y. </a:t>
            </a:r>
            <a:r>
              <a:rPr lang="en-US" sz="900" i="1">
                <a:latin typeface="+mn-lt"/>
                <a:ea typeface="Calibri"/>
                <a:cs typeface="Calibri"/>
              </a:rPr>
              <a:t>et al.</a:t>
            </a:r>
            <a:r>
              <a:rPr lang="en-US" sz="900">
                <a:latin typeface="+mn-lt"/>
                <a:ea typeface="Calibri"/>
                <a:cs typeface="Calibri"/>
              </a:rPr>
              <a:t> Identification of candidate PAX2-regulated genes implicated in human kidney development. </a:t>
            </a:r>
            <a:r>
              <a:rPr lang="en-US" sz="900" i="1">
                <a:latin typeface="+mn-lt"/>
                <a:ea typeface="Calibri"/>
                <a:cs typeface="Calibri"/>
              </a:rPr>
              <a:t>Sci Rep</a:t>
            </a:r>
            <a:r>
              <a:rPr lang="en-US" sz="900">
                <a:latin typeface="+mn-lt"/>
                <a:ea typeface="Calibri"/>
                <a:cs typeface="Calibri"/>
              </a:rPr>
              <a:t> 11, 9123 (2021). </a:t>
            </a:r>
            <a:r>
              <a:rPr lang="en-US" sz="900">
                <a:latin typeface="+mn-lt"/>
                <a:ea typeface="Calibri"/>
                <a:cs typeface="Calibri"/>
                <a:hlinkClick r:id="rId9"/>
              </a:rPr>
              <a:t>https://doi.org/10.1038/s41598-021-88743-1</a:t>
            </a:r>
            <a:endParaRPr lang="en-US" sz="900">
              <a:latin typeface="+mn-lt"/>
            </a:endParaRPr>
          </a:p>
          <a:p>
            <a:pPr>
              <a:buSzPct val="100000"/>
              <a:buAutoNum type="arabicPeriod"/>
            </a:pPr>
            <a:r>
              <a:rPr lang="en-US" sz="900">
                <a:latin typeface="+mn-lt"/>
                <a:ea typeface="Calibri"/>
                <a:cs typeface="Calibri"/>
              </a:rPr>
              <a:t>Schimmenti, L. A. (2009). Genetic and developmental basis of renal coloboma (</a:t>
            </a:r>
            <a:r>
              <a:rPr lang="en-US" sz="900" err="1">
                <a:latin typeface="+mn-lt"/>
                <a:ea typeface="Calibri"/>
                <a:cs typeface="Calibri"/>
              </a:rPr>
              <a:t>papillorenal</a:t>
            </a:r>
            <a:r>
              <a:rPr lang="en-US" sz="900">
                <a:latin typeface="+mn-lt"/>
                <a:ea typeface="Calibri"/>
                <a:cs typeface="Calibri"/>
              </a:rPr>
              <a:t>) syndrome. </a:t>
            </a:r>
            <a:r>
              <a:rPr lang="en-US" sz="900" i="1">
                <a:latin typeface="+mn-lt"/>
                <a:ea typeface="Calibri"/>
                <a:cs typeface="Calibri"/>
              </a:rPr>
              <a:t>Expert Review of Ophthalmology</a:t>
            </a:r>
            <a:r>
              <a:rPr lang="en-US" sz="900">
                <a:latin typeface="+mn-lt"/>
                <a:ea typeface="Calibri"/>
                <a:cs typeface="Calibri"/>
              </a:rPr>
              <a:t>, </a:t>
            </a:r>
            <a:r>
              <a:rPr lang="en-US" sz="900" i="1">
                <a:latin typeface="+mn-lt"/>
                <a:ea typeface="Calibri"/>
                <a:cs typeface="Calibri"/>
              </a:rPr>
              <a:t>4</a:t>
            </a:r>
            <a:r>
              <a:rPr lang="en-US" sz="900">
                <a:latin typeface="+mn-lt"/>
                <a:ea typeface="Calibri"/>
                <a:cs typeface="Calibri"/>
              </a:rPr>
              <a:t>(2), 135–144. </a:t>
            </a:r>
            <a:r>
              <a:rPr lang="en-US" sz="900">
                <a:latin typeface="+mn-lt"/>
                <a:ea typeface="Calibri"/>
                <a:cs typeface="Calibri"/>
                <a:hlinkClick r:id="rId10"/>
              </a:rPr>
              <a:t>https://doi.org/10.1586/eop.09.3</a:t>
            </a:r>
            <a:r>
              <a:rPr lang="en-US" sz="900">
                <a:latin typeface="+mn-lt"/>
                <a:ea typeface="Calibri"/>
                <a:cs typeface="Calibri"/>
              </a:rPr>
              <a:t> </a:t>
            </a:r>
            <a:endParaRPr lang="en-US" sz="900">
              <a:latin typeface="+mn-lt"/>
            </a:endParaRPr>
          </a:p>
          <a:p>
            <a:pPr>
              <a:buSzPct val="100000"/>
              <a:buAutoNum type="arabicPeriod"/>
            </a:pPr>
            <a:r>
              <a:rPr lang="en-US" sz="900">
                <a:latin typeface="+mn-lt"/>
                <a:ea typeface="Calibri"/>
                <a:cs typeface="Calibri"/>
              </a:rPr>
              <a:t> Koeberle PD, Ball AK. Effects of GDNF on retinal ganglion cell survival following axotomy. Vision Res. 1998 May;38(10):1505-15. </a:t>
            </a:r>
            <a:r>
              <a:rPr lang="en-US" sz="900" err="1">
                <a:latin typeface="+mn-lt"/>
                <a:ea typeface="Calibri"/>
                <a:cs typeface="Calibri"/>
              </a:rPr>
              <a:t>doi</a:t>
            </a:r>
            <a:r>
              <a:rPr lang="en-US" sz="900">
                <a:latin typeface="+mn-lt"/>
                <a:ea typeface="Calibri"/>
                <a:cs typeface="Calibri"/>
              </a:rPr>
              <a:t>: 10.1016/s0042-6989(97)00364-7. PMID: 9667015.</a:t>
            </a:r>
            <a:endParaRPr lang="en-US" sz="900">
              <a:latin typeface="+mn-lt"/>
            </a:endParaRPr>
          </a:p>
          <a:p>
            <a:pPr>
              <a:buAutoNum type="arabicPeriod"/>
            </a:pPr>
            <a:endParaRPr lang="en-US" sz="2400">
              <a:latin typeface="+mn-lt"/>
            </a:endParaRPr>
          </a:p>
        </p:txBody>
      </p:sp>
      <p:pic>
        <p:nvPicPr>
          <p:cNvPr id="5" name="Slide 21">
            <a:hlinkClick r:id="" action="ppaction://media"/>
            <a:extLst>
              <a:ext uri="{FF2B5EF4-FFF2-40B4-BE49-F238E27FC236}">
                <a16:creationId xmlns:a16="http://schemas.microsoft.com/office/drawing/2014/main" id="{26949637-89D8-DA2F-B171-D2E348585051}"/>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353798" y="193426"/>
            <a:ext cx="626520" cy="626520"/>
          </a:xfrm>
          <a:prstGeom prst="rect">
            <a:avLst/>
          </a:prstGeom>
        </p:spPr>
      </p:pic>
    </p:spTree>
    <p:extLst>
      <p:ext uri="{BB962C8B-B14F-4D97-AF65-F5344CB8AC3E}">
        <p14:creationId xmlns:p14="http://schemas.microsoft.com/office/powerpoint/2010/main" val="52258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3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71C09-317C-508E-FAC1-68207C8A9BFD}"/>
              </a:ext>
            </a:extLst>
          </p:cNvPr>
          <p:cNvSpPr>
            <a:spLocks noGrp="1"/>
          </p:cNvSpPr>
          <p:nvPr>
            <p:ph type="title"/>
          </p:nvPr>
        </p:nvSpPr>
        <p:spPr/>
        <p:txBody>
          <a:bodyPr/>
          <a:lstStyle/>
          <a:p>
            <a:r>
              <a:rPr lang="en-US"/>
              <a:t>References</a:t>
            </a:r>
          </a:p>
        </p:txBody>
      </p:sp>
      <p:sp>
        <p:nvSpPr>
          <p:cNvPr id="3" name="Text Placeholder 2">
            <a:extLst>
              <a:ext uri="{FF2B5EF4-FFF2-40B4-BE49-F238E27FC236}">
                <a16:creationId xmlns:a16="http://schemas.microsoft.com/office/drawing/2014/main" id="{80B66715-C427-BA49-D740-1751DAA5AB25}"/>
              </a:ext>
            </a:extLst>
          </p:cNvPr>
          <p:cNvSpPr>
            <a:spLocks noGrp="1"/>
          </p:cNvSpPr>
          <p:nvPr>
            <p:ph type="body" idx="1"/>
          </p:nvPr>
        </p:nvSpPr>
        <p:spPr>
          <a:xfrm>
            <a:off x="841512" y="1692138"/>
            <a:ext cx="9866243" cy="3820766"/>
          </a:xfrm>
        </p:spPr>
        <p:txBody>
          <a:bodyPr/>
          <a:lstStyle/>
          <a:p>
            <a:pPr marL="50800" indent="0">
              <a:buNone/>
            </a:pPr>
            <a:r>
              <a:rPr lang="en-US" sz="1100">
                <a:latin typeface="Calibri"/>
                <a:ea typeface="Calibri"/>
                <a:cs typeface="Calibri"/>
              </a:rPr>
              <a:t>Images:</a:t>
            </a:r>
            <a:endParaRPr lang="en-US"/>
          </a:p>
          <a:p>
            <a:pPr>
              <a:buSzPct val="100000"/>
              <a:buAutoNum type="arabicPeriod"/>
            </a:pPr>
            <a:r>
              <a:rPr lang="en-US" sz="1100">
                <a:latin typeface="+mn-lt"/>
                <a:ea typeface="Calibri"/>
                <a:cs typeface="Calibri"/>
              </a:rPr>
              <a:t>Parsa CF, Silva ED, Sundin OH, Goldberg MF, De Jong MR, </a:t>
            </a:r>
            <a:r>
              <a:rPr lang="en-US" sz="1100" err="1">
                <a:latin typeface="+mn-lt"/>
                <a:ea typeface="Calibri"/>
                <a:cs typeface="Calibri"/>
              </a:rPr>
              <a:t>Sunness</a:t>
            </a:r>
            <a:r>
              <a:rPr lang="en-US" sz="1100">
                <a:latin typeface="+mn-lt"/>
                <a:ea typeface="Calibri"/>
                <a:cs typeface="Calibri"/>
              </a:rPr>
              <a:t> JS, Zeimer R, Hunter DG. Redefining </a:t>
            </a:r>
            <a:r>
              <a:rPr lang="en-US" sz="1100" err="1">
                <a:latin typeface="+mn-lt"/>
                <a:ea typeface="Calibri"/>
                <a:cs typeface="Calibri"/>
              </a:rPr>
              <a:t>papillorenal</a:t>
            </a:r>
            <a:r>
              <a:rPr lang="en-US" sz="1100">
                <a:latin typeface="+mn-lt"/>
                <a:ea typeface="Calibri"/>
                <a:cs typeface="Calibri"/>
              </a:rPr>
              <a:t> syndrome: an underdiagnosed cause of ocular and renal morbidity. Ophthalmology. 2001 Apr;108(4):738-49. </a:t>
            </a:r>
            <a:r>
              <a:rPr lang="en-US" sz="1100" err="1">
                <a:latin typeface="+mn-lt"/>
                <a:ea typeface="Calibri"/>
                <a:cs typeface="Calibri"/>
              </a:rPr>
              <a:t>doi</a:t>
            </a:r>
            <a:r>
              <a:rPr lang="en-US" sz="1100">
                <a:latin typeface="+mn-lt"/>
                <a:ea typeface="Calibri"/>
                <a:cs typeface="Calibri"/>
              </a:rPr>
              <a:t>: 10.1016/s0161-6420(00)00661-8. PMID: 11297491.</a:t>
            </a:r>
            <a:endParaRPr lang="en-US" sz="1100">
              <a:latin typeface="+mn-lt"/>
            </a:endParaRPr>
          </a:p>
          <a:p>
            <a:pPr>
              <a:buSzPct val="100000"/>
              <a:buAutoNum type="arabicPeriod"/>
            </a:pPr>
            <a:r>
              <a:rPr lang="en-US" sz="1100">
                <a:latin typeface="+mn-lt"/>
                <a:ea typeface="Calibri"/>
                <a:cs typeface="Calibri"/>
              </a:rPr>
              <a:t>Fletcher J, Hu M, Berman Y, Collins F, Grigg J, McIver M, </a:t>
            </a:r>
            <a:r>
              <a:rPr lang="en-US" sz="1100" err="1">
                <a:latin typeface="+mn-lt"/>
                <a:ea typeface="Calibri"/>
                <a:cs typeface="Calibri"/>
              </a:rPr>
              <a:t>Jüppner</a:t>
            </a:r>
            <a:r>
              <a:rPr lang="en-US" sz="1100">
                <a:latin typeface="+mn-lt"/>
                <a:ea typeface="Calibri"/>
                <a:cs typeface="Calibri"/>
              </a:rPr>
              <a:t> H, Alexander SI. </a:t>
            </a:r>
            <a:r>
              <a:rPr lang="en-US" sz="1100" err="1">
                <a:latin typeface="+mn-lt"/>
                <a:ea typeface="Calibri"/>
                <a:cs typeface="Calibri"/>
              </a:rPr>
              <a:t>Multicystic</a:t>
            </a:r>
            <a:r>
              <a:rPr lang="en-US" sz="1100">
                <a:latin typeface="+mn-lt"/>
                <a:ea typeface="Calibri"/>
                <a:cs typeface="Calibri"/>
              </a:rPr>
              <a:t> dysplastic kidney and variable phenotype in a family with a novel deletion mutation of PAX2. J Am Soc Nephrol. 2005 Sep;16(9):2754-61. </a:t>
            </a:r>
            <a:r>
              <a:rPr lang="en-US" sz="1100" err="1">
                <a:latin typeface="+mn-lt"/>
                <a:ea typeface="Calibri"/>
                <a:cs typeface="Calibri"/>
              </a:rPr>
              <a:t>doi</a:t>
            </a:r>
            <a:r>
              <a:rPr lang="en-US" sz="1100">
                <a:latin typeface="+mn-lt"/>
                <a:ea typeface="Calibri"/>
                <a:cs typeface="Calibri"/>
              </a:rPr>
              <a:t>: 10.1681/ASN.2005030239. </a:t>
            </a:r>
            <a:r>
              <a:rPr lang="en-US" sz="1100" err="1">
                <a:latin typeface="+mn-lt"/>
                <a:ea typeface="Calibri"/>
                <a:cs typeface="Calibri"/>
              </a:rPr>
              <a:t>Epub</a:t>
            </a:r>
            <a:r>
              <a:rPr lang="en-US" sz="1100">
                <a:latin typeface="+mn-lt"/>
                <a:ea typeface="Calibri"/>
                <a:cs typeface="Calibri"/>
              </a:rPr>
              <a:t> 2005 Jul 27. PMID: 16049068.</a:t>
            </a:r>
            <a:endParaRPr lang="en-US" sz="1100">
              <a:latin typeface="+mn-lt"/>
            </a:endParaRPr>
          </a:p>
          <a:p>
            <a:pPr>
              <a:buSzPct val="100000"/>
              <a:buAutoNum type="arabicPeriod"/>
            </a:pPr>
            <a:r>
              <a:rPr lang="en-US" sz="1100">
                <a:latin typeface="+mn-lt"/>
                <a:ea typeface="Calibri"/>
                <a:cs typeface="Calibri"/>
              </a:rPr>
              <a:t>Ng B, De Silva S, Bindra M. </a:t>
            </a:r>
            <a:r>
              <a:rPr lang="en-US" sz="1100" err="1">
                <a:latin typeface="+mn-lt"/>
                <a:ea typeface="Calibri"/>
                <a:cs typeface="Calibri"/>
              </a:rPr>
              <a:t>Papillorenal</a:t>
            </a:r>
            <a:r>
              <a:rPr lang="en-US" sz="1100">
                <a:latin typeface="+mn-lt"/>
                <a:ea typeface="Calibri"/>
                <a:cs typeface="Calibri"/>
              </a:rPr>
              <a:t> syndrome: a systemic diagnosis not to be missed on </a:t>
            </a:r>
            <a:r>
              <a:rPr lang="en-US" sz="1100" err="1">
                <a:latin typeface="+mn-lt"/>
                <a:ea typeface="Calibri"/>
                <a:cs typeface="Calibri"/>
              </a:rPr>
              <a:t>funduscopy</a:t>
            </a:r>
            <a:r>
              <a:rPr lang="en-US" sz="1100">
                <a:latin typeface="+mn-lt"/>
                <a:ea typeface="Calibri"/>
                <a:cs typeface="Calibri"/>
              </a:rPr>
              <a:t>. BMJ Case Rep. 2021 Jul 20;14(7):e241708. </a:t>
            </a:r>
            <a:r>
              <a:rPr lang="en-US" sz="1100" err="1">
                <a:latin typeface="+mn-lt"/>
                <a:ea typeface="Calibri"/>
                <a:cs typeface="Calibri"/>
              </a:rPr>
              <a:t>doi</a:t>
            </a:r>
            <a:r>
              <a:rPr lang="en-US" sz="1100">
                <a:latin typeface="+mn-lt"/>
                <a:ea typeface="Calibri"/>
                <a:cs typeface="Calibri"/>
              </a:rPr>
              <a:t>: 10.1136/bcr-2021-241708. PMID: 34285019; PMCID: PMC8292727.</a:t>
            </a:r>
            <a:endParaRPr lang="en-US" sz="1100">
              <a:latin typeface="+mn-lt"/>
            </a:endParaRPr>
          </a:p>
          <a:p>
            <a:pPr>
              <a:buAutoNum type="arabicPeriod"/>
            </a:pPr>
            <a:endParaRPr lang="en-US"/>
          </a:p>
        </p:txBody>
      </p:sp>
      <p:pic>
        <p:nvPicPr>
          <p:cNvPr id="5" name="Slide 22">
            <a:hlinkClick r:id="" action="ppaction://media"/>
            <a:extLst>
              <a:ext uri="{FF2B5EF4-FFF2-40B4-BE49-F238E27FC236}">
                <a16:creationId xmlns:a16="http://schemas.microsoft.com/office/drawing/2014/main" id="{103AC937-256A-0059-1723-C4EC54328B6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3798" y="193426"/>
            <a:ext cx="626520" cy="626520"/>
          </a:xfrm>
          <a:prstGeom prst="rect">
            <a:avLst/>
          </a:prstGeom>
        </p:spPr>
      </p:pic>
    </p:spTree>
    <p:extLst>
      <p:ext uri="{BB962C8B-B14F-4D97-AF65-F5344CB8AC3E}">
        <p14:creationId xmlns:p14="http://schemas.microsoft.com/office/powerpoint/2010/main" val="3515549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2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3D29211-CA8C-4E2B-B241-D7DFE57042FD}"/>
</file>

<file path=customXml/itemProps2.xml><?xml version="1.0" encoding="utf-8"?>
<ds:datastoreItem xmlns:ds="http://schemas.openxmlformats.org/officeDocument/2006/customXml" ds:itemID="{AB90D00A-D045-4D8B-A870-F41AD3F4D2F6}"/>
</file>

<file path=customXml/itemProps3.xml><?xml version="1.0" encoding="utf-8"?>
<ds:datastoreItem xmlns:ds="http://schemas.openxmlformats.org/officeDocument/2006/customXml" ds:itemID="{99DBCACE-09D6-435D-A60B-9A201C1B79EA}"/>
</file>

<file path=docProps/app.xml><?xml version="1.0" encoding="utf-8"?>
<Properties xmlns="http://schemas.openxmlformats.org/officeDocument/2006/extended-properties" xmlns:vt="http://schemas.openxmlformats.org/officeDocument/2006/docPropsVTypes">
  <TotalTime>0</TotalTime>
  <Words>2974</Words>
  <Application>Microsoft Office PowerPoint</Application>
  <PresentationFormat>Widescreen</PresentationFormat>
  <Paragraphs>242</Paragraphs>
  <Slides>22</Slides>
  <Notes>22</Notes>
  <HiddenSlides>0</HiddenSlides>
  <MMClips>22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Arial Black</vt:lpstr>
      <vt:lpstr>Courier New</vt:lpstr>
      <vt:lpstr>Wingdings</vt:lpstr>
      <vt:lpstr>Calibri</vt:lpstr>
      <vt:lpstr>Roboto</vt:lpstr>
      <vt:lpstr>Office Theme</vt:lpstr>
      <vt:lpstr>Screening eye exam in a 9-year-old female with congenital renal dysplasia</vt:lpstr>
      <vt:lpstr>9-year-old girl with history of congenital renal dysplasia presents for neuro-ophthalmic evaluation</vt:lpstr>
      <vt:lpstr>Past History</vt:lpstr>
      <vt:lpstr>Initial Exam</vt:lpstr>
      <vt:lpstr>Visual Fields</vt:lpstr>
      <vt:lpstr>Fundus Photo</vt:lpstr>
      <vt:lpstr>Optical Coherence Tomography</vt:lpstr>
      <vt:lpstr>Optical Coherence Tomography</vt:lpstr>
      <vt:lpstr>Anatomic Diagnosis</vt:lpstr>
      <vt:lpstr>Differential Diagnosis</vt:lpstr>
      <vt:lpstr>Genetic Testing</vt:lpstr>
      <vt:lpstr>Final Diagnosis</vt:lpstr>
      <vt:lpstr>Papillorenal Syndrome</vt:lpstr>
      <vt:lpstr>Optic Disc Anomalies in Papillorenal Syndrome</vt:lpstr>
      <vt:lpstr>Pathophysiology of Optic Disc Pit</vt:lpstr>
      <vt:lpstr>PAX2</vt:lpstr>
      <vt:lpstr>PowerPoint Presentation</vt:lpstr>
      <vt:lpstr>Genetic Heterogeneity</vt:lpstr>
      <vt:lpstr>Management</vt:lpstr>
      <vt:lpstr>Key Takeaways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Bilateral Optic Disc Pits in Pediatric Patient</dc:title>
  <dc:creator>Elizabeth Fortin</dc:creator>
  <cp:lastModifiedBy>Meg Weist</cp:lastModifiedBy>
  <cp:revision>4</cp:revision>
  <dcterms:created xsi:type="dcterms:W3CDTF">2020-07-23T19:54:38Z</dcterms:created>
  <dcterms:modified xsi:type="dcterms:W3CDTF">2025-09-23T00:10:57Z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