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1195" r:id="rId2"/>
    <p:sldId id="286" r:id="rId3"/>
    <p:sldId id="273" r:id="rId4"/>
    <p:sldId id="259" r:id="rId5"/>
    <p:sldId id="288" r:id="rId6"/>
    <p:sldId id="272" r:id="rId7"/>
    <p:sldId id="282" r:id="rId8"/>
    <p:sldId id="274" r:id="rId9"/>
    <p:sldId id="289" r:id="rId10"/>
    <p:sldId id="290" r:id="rId11"/>
    <p:sldId id="258" r:id="rId12"/>
    <p:sldId id="291" r:id="rId13"/>
    <p:sldId id="265" r:id="rId14"/>
    <p:sldId id="266" r:id="rId15"/>
    <p:sldId id="261" r:id="rId16"/>
    <p:sldId id="292" r:id="rId17"/>
    <p:sldId id="287" r:id="rId18"/>
    <p:sldId id="293" r:id="rId19"/>
    <p:sldId id="295" r:id="rId20"/>
    <p:sldId id="294" r:id="rId21"/>
    <p:sldId id="296" r:id="rId22"/>
    <p:sldId id="275" r:id="rId23"/>
    <p:sldId id="262" r:id="rId24"/>
    <p:sldId id="297" r:id="rId25"/>
    <p:sldId id="264" r:id="rId26"/>
    <p:sldId id="285" r:id="rId27"/>
    <p:sldId id="260" r:id="rId28"/>
    <p:sldId id="298" r:id="rId29"/>
    <p:sldId id="299" r:id="rId30"/>
    <p:sldId id="267" r:id="rId31"/>
    <p:sldId id="276" r:id="rId32"/>
    <p:sldId id="278" r:id="rId33"/>
    <p:sldId id="279" r:id="rId34"/>
    <p:sldId id="280" r:id="rId35"/>
    <p:sldId id="281" r:id="rId36"/>
    <p:sldId id="269" r:id="rId37"/>
    <p:sldId id="270" r:id="rId38"/>
    <p:sldId id="27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2580E1-97A0-4CB0-8EC5-5EE9A99AD601}" v="10" dt="2025-07-06T18:07:33.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712" autoAdjust="0"/>
  </p:normalViewPr>
  <p:slideViewPr>
    <p:cSldViewPr snapToGrid="0">
      <p:cViewPr varScale="1">
        <p:scale>
          <a:sx n="94" d="100"/>
          <a:sy n="94" d="100"/>
        </p:scale>
        <p:origin x="1502"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FE3F4-B0E2-4D44-9FD8-BD808CF7DB6C}" type="datetimeFigureOut">
              <a:rPr lang="en-US" smtClean="0"/>
              <a:t>7/28/2025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3DEA1-6E84-4ABF-B4AB-8D83D3834BF3}" type="slidenum">
              <a:rPr lang="en-US" smtClean="0"/>
              <a:t>‹#›</a:t>
            </a:fld>
            <a:endParaRPr lang="en-US"/>
          </a:p>
        </p:txBody>
      </p:sp>
    </p:spTree>
    <p:extLst>
      <p:ext uri="{BB962C8B-B14F-4D97-AF65-F5344CB8AC3E}">
        <p14:creationId xmlns:p14="http://schemas.microsoft.com/office/powerpoint/2010/main" val="276902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Vasiliki Giannakakos and we present, “unmasking the diagnosis of an orbital mass,” an Upfront case presentation brought to you by the North American Neuro-Ophthalmology Society and the Journal of Neuro-ophthalmology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no financial disclosures</a:t>
            </a:r>
          </a:p>
        </p:txBody>
      </p:sp>
      <p:sp>
        <p:nvSpPr>
          <p:cNvPr id="4" name="Slide Number Placeholder 3"/>
          <p:cNvSpPr>
            <a:spLocks noGrp="1"/>
          </p:cNvSpPr>
          <p:nvPr>
            <p:ph type="sldNum" sz="quarter" idx="5"/>
          </p:nvPr>
        </p:nvSpPr>
        <p:spPr/>
        <p:txBody>
          <a:bodyPr/>
          <a:lstStyle/>
          <a:p>
            <a:fld id="{31C3DEA1-6E84-4ABF-B4AB-8D83D3834BF3}" type="slidenum">
              <a:rPr lang="en-US" smtClean="0"/>
              <a:t>2</a:t>
            </a:fld>
            <a:endParaRPr lang="en-US"/>
          </a:p>
        </p:txBody>
      </p:sp>
    </p:spTree>
    <p:extLst>
      <p:ext uri="{BB962C8B-B14F-4D97-AF65-F5344CB8AC3E}">
        <p14:creationId xmlns:p14="http://schemas.microsoft.com/office/powerpoint/2010/main" val="4205967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case is a 53 year old male who presented to the emergency room with right facial pain and intermittent blurred vision after extracting a loose tooth 3 weeks prior to presentation. His review of systems was negative for eye pain or other ocular symptoms, fevers, or headaches. He did endorse 15 pounds of weight loss over the previous 6 months. He was a smoker with a history of gingivitis but otherwise had an unremarkable medical history.</a:t>
            </a:r>
          </a:p>
        </p:txBody>
      </p:sp>
      <p:sp>
        <p:nvSpPr>
          <p:cNvPr id="4" name="Slide Number Placeholder 3"/>
          <p:cNvSpPr>
            <a:spLocks noGrp="1"/>
          </p:cNvSpPr>
          <p:nvPr>
            <p:ph type="sldNum" sz="quarter" idx="5"/>
          </p:nvPr>
        </p:nvSpPr>
        <p:spPr/>
        <p:txBody>
          <a:bodyPr/>
          <a:lstStyle/>
          <a:p>
            <a:fld id="{31C3DEA1-6E84-4ABF-B4AB-8D83D3834BF3}" type="slidenum">
              <a:rPr lang="en-US" smtClean="0"/>
              <a:t>3</a:t>
            </a:fld>
            <a:endParaRPr lang="en-US"/>
          </a:p>
        </p:txBody>
      </p:sp>
    </p:spTree>
    <p:extLst>
      <p:ext uri="{BB962C8B-B14F-4D97-AF65-F5344CB8AC3E}">
        <p14:creationId xmlns:p14="http://schemas.microsoft.com/office/powerpoint/2010/main" val="616664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exam there was notable right infraorbital hypesthesia and proptosis with a 4 mm difference by Hertel’s measurement.</a:t>
            </a:r>
          </a:p>
        </p:txBody>
      </p:sp>
      <p:sp>
        <p:nvSpPr>
          <p:cNvPr id="4" name="Slide Number Placeholder 3"/>
          <p:cNvSpPr>
            <a:spLocks noGrp="1"/>
          </p:cNvSpPr>
          <p:nvPr>
            <p:ph type="sldNum" sz="quarter" idx="5"/>
          </p:nvPr>
        </p:nvSpPr>
        <p:spPr/>
        <p:txBody>
          <a:bodyPr/>
          <a:lstStyle/>
          <a:p>
            <a:fld id="{31C3DEA1-6E84-4ABF-B4AB-8D83D3834BF3}" type="slidenum">
              <a:rPr lang="en-US" smtClean="0"/>
              <a:t>4</a:t>
            </a:fld>
            <a:endParaRPr lang="en-US"/>
          </a:p>
        </p:txBody>
      </p:sp>
    </p:spTree>
    <p:extLst>
      <p:ext uri="{BB962C8B-B14F-4D97-AF65-F5344CB8AC3E}">
        <p14:creationId xmlns:p14="http://schemas.microsoft.com/office/powerpoint/2010/main" val="3211096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Additionally, we noted that the right inferior fornix appeared blanched, as shown in this image</a:t>
            </a:r>
          </a:p>
        </p:txBody>
      </p:sp>
      <p:sp>
        <p:nvSpPr>
          <p:cNvPr id="4" name="Slide Number Placeholder 3"/>
          <p:cNvSpPr>
            <a:spLocks noGrp="1"/>
          </p:cNvSpPr>
          <p:nvPr>
            <p:ph type="sldNum" sz="quarter" idx="5"/>
          </p:nvPr>
        </p:nvSpPr>
        <p:spPr/>
        <p:txBody>
          <a:bodyPr/>
          <a:lstStyle/>
          <a:p>
            <a:fld id="{31C3DEA1-6E84-4ABF-B4AB-8D83D3834BF3}" type="slidenum">
              <a:rPr lang="en-US" smtClean="0"/>
              <a:t>5</a:t>
            </a:fld>
            <a:endParaRPr lang="en-US"/>
          </a:p>
        </p:txBody>
      </p:sp>
    </p:spTree>
    <p:extLst>
      <p:ext uri="{BB962C8B-B14F-4D97-AF65-F5344CB8AC3E}">
        <p14:creationId xmlns:p14="http://schemas.microsoft.com/office/powerpoint/2010/main" val="3459069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Ocular exam was otherwise unremarkable with a normal visual acuity and visual function, normal tonometry, and a sharp and pink optic nerve.</a:t>
            </a:r>
          </a:p>
        </p:txBody>
      </p:sp>
      <p:sp>
        <p:nvSpPr>
          <p:cNvPr id="4" name="Slide Number Placeholder 3"/>
          <p:cNvSpPr>
            <a:spLocks noGrp="1"/>
          </p:cNvSpPr>
          <p:nvPr>
            <p:ph type="sldNum" sz="quarter" idx="5"/>
          </p:nvPr>
        </p:nvSpPr>
        <p:spPr/>
        <p:txBody>
          <a:bodyPr/>
          <a:lstStyle/>
          <a:p>
            <a:fld id="{31C3DEA1-6E84-4ABF-B4AB-8D83D3834BF3}" type="slidenum">
              <a:rPr lang="en-US" smtClean="0"/>
              <a:t>6</a:t>
            </a:fld>
            <a:endParaRPr lang="en-US"/>
          </a:p>
        </p:txBody>
      </p:sp>
    </p:spTree>
    <p:extLst>
      <p:ext uri="{BB962C8B-B14F-4D97-AF65-F5344CB8AC3E}">
        <p14:creationId xmlns:p14="http://schemas.microsoft.com/office/powerpoint/2010/main" val="1348026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OCT and Humphrey visual field testing was also unremarkable.</a:t>
            </a:r>
          </a:p>
        </p:txBody>
      </p:sp>
      <p:sp>
        <p:nvSpPr>
          <p:cNvPr id="4" name="Slide Number Placeholder 3"/>
          <p:cNvSpPr>
            <a:spLocks noGrp="1"/>
          </p:cNvSpPr>
          <p:nvPr>
            <p:ph type="sldNum" sz="quarter" idx="5"/>
          </p:nvPr>
        </p:nvSpPr>
        <p:spPr/>
        <p:txBody>
          <a:bodyPr/>
          <a:lstStyle/>
          <a:p>
            <a:fld id="{31C3DEA1-6E84-4ABF-B4AB-8D83D3834BF3}" type="slidenum">
              <a:rPr lang="en-US" smtClean="0"/>
              <a:t>7</a:t>
            </a:fld>
            <a:endParaRPr lang="en-US"/>
          </a:p>
        </p:txBody>
      </p:sp>
    </p:spTree>
    <p:extLst>
      <p:ext uri="{BB962C8B-B14F-4D97-AF65-F5344CB8AC3E}">
        <p14:creationId xmlns:p14="http://schemas.microsoft.com/office/powerpoint/2010/main" val="365994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this information, what would be your next step in the patient’s workup?</a:t>
            </a:r>
          </a:p>
        </p:txBody>
      </p:sp>
      <p:sp>
        <p:nvSpPr>
          <p:cNvPr id="4" name="Slide Number Placeholder 3"/>
          <p:cNvSpPr>
            <a:spLocks noGrp="1"/>
          </p:cNvSpPr>
          <p:nvPr>
            <p:ph type="sldNum" sz="quarter" idx="5"/>
          </p:nvPr>
        </p:nvSpPr>
        <p:spPr/>
        <p:txBody>
          <a:bodyPr/>
          <a:lstStyle/>
          <a:p>
            <a:fld id="{31C3DEA1-6E84-4ABF-B4AB-8D83D3834BF3}" type="slidenum">
              <a:rPr lang="en-US" smtClean="0"/>
              <a:t>8</a:t>
            </a:fld>
            <a:endParaRPr lang="en-US"/>
          </a:p>
        </p:txBody>
      </p:sp>
    </p:spTree>
    <p:extLst>
      <p:ext uri="{BB962C8B-B14F-4D97-AF65-F5344CB8AC3E}">
        <p14:creationId xmlns:p14="http://schemas.microsoft.com/office/powerpoint/2010/main" val="817921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decided to pursue imaging with a maxillofacial CT with and without contrast first, then an MRI brain and orbits with and without contrast </a:t>
            </a:r>
          </a:p>
        </p:txBody>
      </p:sp>
      <p:sp>
        <p:nvSpPr>
          <p:cNvPr id="4" name="Slide Number Placeholder 3"/>
          <p:cNvSpPr>
            <a:spLocks noGrp="1"/>
          </p:cNvSpPr>
          <p:nvPr>
            <p:ph type="sldNum" sz="quarter" idx="5"/>
          </p:nvPr>
        </p:nvSpPr>
        <p:spPr/>
        <p:txBody>
          <a:bodyPr/>
          <a:lstStyle/>
          <a:p>
            <a:fld id="{31C3DEA1-6E84-4ABF-B4AB-8D83D3834BF3}" type="slidenum">
              <a:rPr lang="en-US" smtClean="0"/>
              <a:t>9</a:t>
            </a:fld>
            <a:endParaRPr lang="en-US"/>
          </a:p>
        </p:txBody>
      </p:sp>
    </p:spTree>
    <p:extLst>
      <p:ext uri="{BB962C8B-B14F-4D97-AF65-F5344CB8AC3E}">
        <p14:creationId xmlns:p14="http://schemas.microsoft.com/office/powerpoint/2010/main" val="4084134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ordered labs to assess for infectious and inflammatory etiologies for this patient’s painful proptosis, such as syphilis, tuberculosis, angiotensin converting enzyme, and IgG subclasses</a:t>
            </a:r>
          </a:p>
        </p:txBody>
      </p:sp>
      <p:sp>
        <p:nvSpPr>
          <p:cNvPr id="4" name="Slide Number Placeholder 3"/>
          <p:cNvSpPr>
            <a:spLocks noGrp="1"/>
          </p:cNvSpPr>
          <p:nvPr>
            <p:ph type="sldNum" sz="quarter" idx="5"/>
          </p:nvPr>
        </p:nvSpPr>
        <p:spPr/>
        <p:txBody>
          <a:bodyPr/>
          <a:lstStyle/>
          <a:p>
            <a:fld id="{31C3DEA1-6E84-4ABF-B4AB-8D83D3834BF3}" type="slidenum">
              <a:rPr lang="en-US" smtClean="0"/>
              <a:t>10</a:t>
            </a:fld>
            <a:endParaRPr lang="en-US"/>
          </a:p>
        </p:txBody>
      </p:sp>
    </p:spTree>
    <p:extLst>
      <p:ext uri="{BB962C8B-B14F-4D97-AF65-F5344CB8AC3E}">
        <p14:creationId xmlns:p14="http://schemas.microsoft.com/office/powerpoint/2010/main" val="3713922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CT maxillofacial revealed a right orbital mass as shown here</a:t>
            </a:r>
          </a:p>
        </p:txBody>
      </p:sp>
      <p:sp>
        <p:nvSpPr>
          <p:cNvPr id="4" name="Slide Number Placeholder 3"/>
          <p:cNvSpPr>
            <a:spLocks noGrp="1"/>
          </p:cNvSpPr>
          <p:nvPr>
            <p:ph type="sldNum" sz="quarter" idx="5"/>
          </p:nvPr>
        </p:nvSpPr>
        <p:spPr/>
        <p:txBody>
          <a:bodyPr/>
          <a:lstStyle/>
          <a:p>
            <a:fld id="{31C3DEA1-6E84-4ABF-B4AB-8D83D3834BF3}" type="slidenum">
              <a:rPr lang="en-US" smtClean="0"/>
              <a:t>11</a:t>
            </a:fld>
            <a:endParaRPr lang="en-US"/>
          </a:p>
        </p:txBody>
      </p:sp>
    </p:spTree>
    <p:extLst>
      <p:ext uri="{BB962C8B-B14F-4D97-AF65-F5344CB8AC3E}">
        <p14:creationId xmlns:p14="http://schemas.microsoft.com/office/powerpoint/2010/main" val="2373760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Furthermore, we identified erosion of the lateral lamella of the </a:t>
            </a:r>
            <a:r>
              <a:rPr lang="en-US" dirty="0" err="1"/>
              <a:t>cribiform</a:t>
            </a:r>
            <a:r>
              <a:rPr lang="en-US" dirty="0"/>
              <a:t> plate, orbital floor bony destruction, mucosal thickening in the maxillary sinuses, and abnormal infiltration of the falx with a lesion of the same density as the identified orbital mass.</a:t>
            </a:r>
          </a:p>
        </p:txBody>
      </p:sp>
      <p:sp>
        <p:nvSpPr>
          <p:cNvPr id="4" name="Slide Number Placeholder 3"/>
          <p:cNvSpPr>
            <a:spLocks noGrp="1"/>
          </p:cNvSpPr>
          <p:nvPr>
            <p:ph type="sldNum" sz="quarter" idx="5"/>
          </p:nvPr>
        </p:nvSpPr>
        <p:spPr/>
        <p:txBody>
          <a:bodyPr/>
          <a:lstStyle/>
          <a:p>
            <a:fld id="{31C3DEA1-6E84-4ABF-B4AB-8D83D3834BF3}" type="slidenum">
              <a:rPr lang="en-US" smtClean="0"/>
              <a:t>12</a:t>
            </a:fld>
            <a:endParaRPr lang="en-US"/>
          </a:p>
        </p:txBody>
      </p:sp>
    </p:spTree>
    <p:extLst>
      <p:ext uri="{BB962C8B-B14F-4D97-AF65-F5344CB8AC3E}">
        <p14:creationId xmlns:p14="http://schemas.microsoft.com/office/powerpoint/2010/main" val="1917369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MRI further highlighted the cerebral abnormalities with an axial T2 image showing bifrontal brain edema with hyperintense foci</a:t>
            </a:r>
          </a:p>
        </p:txBody>
      </p:sp>
      <p:sp>
        <p:nvSpPr>
          <p:cNvPr id="4" name="Slide Number Placeholder 3"/>
          <p:cNvSpPr>
            <a:spLocks noGrp="1"/>
          </p:cNvSpPr>
          <p:nvPr>
            <p:ph type="sldNum" sz="quarter" idx="5"/>
          </p:nvPr>
        </p:nvSpPr>
        <p:spPr/>
        <p:txBody>
          <a:bodyPr/>
          <a:lstStyle/>
          <a:p>
            <a:fld id="{31C3DEA1-6E84-4ABF-B4AB-8D83D3834BF3}" type="slidenum">
              <a:rPr lang="en-US" smtClean="0"/>
              <a:t>13</a:t>
            </a:fld>
            <a:endParaRPr lang="en-US"/>
          </a:p>
        </p:txBody>
      </p:sp>
    </p:spTree>
    <p:extLst>
      <p:ext uri="{BB962C8B-B14F-4D97-AF65-F5344CB8AC3E}">
        <p14:creationId xmlns:p14="http://schemas.microsoft.com/office/powerpoint/2010/main" val="3568052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sagittal T1 post contrast image showed prominent enhancement along the falx cerebri</a:t>
            </a:r>
          </a:p>
        </p:txBody>
      </p:sp>
      <p:sp>
        <p:nvSpPr>
          <p:cNvPr id="4" name="Slide Number Placeholder 3"/>
          <p:cNvSpPr>
            <a:spLocks noGrp="1"/>
          </p:cNvSpPr>
          <p:nvPr>
            <p:ph type="sldNum" sz="quarter" idx="5"/>
          </p:nvPr>
        </p:nvSpPr>
        <p:spPr/>
        <p:txBody>
          <a:bodyPr/>
          <a:lstStyle/>
          <a:p>
            <a:fld id="{31C3DEA1-6E84-4ABF-B4AB-8D83D3834BF3}" type="slidenum">
              <a:rPr lang="en-US" smtClean="0"/>
              <a:t>14</a:t>
            </a:fld>
            <a:endParaRPr lang="en-US"/>
          </a:p>
        </p:txBody>
      </p:sp>
    </p:spTree>
    <p:extLst>
      <p:ext uri="{BB962C8B-B14F-4D97-AF65-F5344CB8AC3E}">
        <p14:creationId xmlns:p14="http://schemas.microsoft.com/office/powerpoint/2010/main" val="3490297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obtained a coronal contrast-enhanced T1 image with impressive results. How would you describe these findings on the MRI?</a:t>
            </a:r>
          </a:p>
        </p:txBody>
      </p:sp>
      <p:sp>
        <p:nvSpPr>
          <p:cNvPr id="4" name="Slide Number Placeholder 3"/>
          <p:cNvSpPr>
            <a:spLocks noGrp="1"/>
          </p:cNvSpPr>
          <p:nvPr>
            <p:ph type="sldNum" sz="quarter" idx="5"/>
          </p:nvPr>
        </p:nvSpPr>
        <p:spPr/>
        <p:txBody>
          <a:bodyPr/>
          <a:lstStyle/>
          <a:p>
            <a:fld id="{31C3DEA1-6E84-4ABF-B4AB-8D83D3834BF3}" type="slidenum">
              <a:rPr lang="en-US" smtClean="0"/>
              <a:t>15</a:t>
            </a:fld>
            <a:endParaRPr lang="en-US"/>
          </a:p>
        </p:txBody>
      </p:sp>
    </p:spTree>
    <p:extLst>
      <p:ext uri="{BB962C8B-B14F-4D97-AF65-F5344CB8AC3E}">
        <p14:creationId xmlns:p14="http://schemas.microsoft.com/office/powerpoint/2010/main" val="1739489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interpreted this image as a large enhancing inferior right orbital mass at the mid-orbital level associated with nodular tissue enhancement along the falx bilaterally and extension through the lateral lamella</a:t>
            </a:r>
          </a:p>
        </p:txBody>
      </p:sp>
      <p:sp>
        <p:nvSpPr>
          <p:cNvPr id="4" name="Slide Number Placeholder 3"/>
          <p:cNvSpPr>
            <a:spLocks noGrp="1"/>
          </p:cNvSpPr>
          <p:nvPr>
            <p:ph type="sldNum" sz="quarter" idx="5"/>
          </p:nvPr>
        </p:nvSpPr>
        <p:spPr/>
        <p:txBody>
          <a:bodyPr/>
          <a:lstStyle/>
          <a:p>
            <a:fld id="{31C3DEA1-6E84-4ABF-B4AB-8D83D3834BF3}" type="slidenum">
              <a:rPr lang="en-US" smtClean="0"/>
              <a:t>16</a:t>
            </a:fld>
            <a:endParaRPr lang="en-US"/>
          </a:p>
        </p:txBody>
      </p:sp>
    </p:spTree>
    <p:extLst>
      <p:ext uri="{BB962C8B-B14F-4D97-AF65-F5344CB8AC3E}">
        <p14:creationId xmlns:p14="http://schemas.microsoft.com/office/powerpoint/2010/main" val="577196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all this new imaging results, how would you summarize the case presentation so far?</a:t>
            </a:r>
          </a:p>
        </p:txBody>
      </p:sp>
      <p:sp>
        <p:nvSpPr>
          <p:cNvPr id="4" name="Slide Number Placeholder 3"/>
          <p:cNvSpPr>
            <a:spLocks noGrp="1"/>
          </p:cNvSpPr>
          <p:nvPr>
            <p:ph type="sldNum" sz="quarter" idx="5"/>
          </p:nvPr>
        </p:nvSpPr>
        <p:spPr/>
        <p:txBody>
          <a:bodyPr/>
          <a:lstStyle/>
          <a:p>
            <a:fld id="{31C3DEA1-6E84-4ABF-B4AB-8D83D3834BF3}" type="slidenum">
              <a:rPr lang="en-US" smtClean="0"/>
              <a:t>17</a:t>
            </a:fld>
            <a:endParaRPr lang="en-US"/>
          </a:p>
        </p:txBody>
      </p:sp>
    </p:spTree>
    <p:extLst>
      <p:ext uri="{BB962C8B-B14F-4D97-AF65-F5344CB8AC3E}">
        <p14:creationId xmlns:p14="http://schemas.microsoft.com/office/powerpoint/2010/main" val="3375835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described a middle-aged male with an orbito-maxillary-</a:t>
            </a:r>
            <a:r>
              <a:rPr lang="en-US" dirty="0" err="1"/>
              <a:t>falcine</a:t>
            </a:r>
            <a:r>
              <a:rPr lang="en-US" dirty="0"/>
              <a:t> enhancing mass with associated bony erosion and hypertrophic pachymeningitis continuous with orbital inflammation and sinusitis with no ocular functional compromise</a:t>
            </a:r>
          </a:p>
        </p:txBody>
      </p:sp>
      <p:sp>
        <p:nvSpPr>
          <p:cNvPr id="4" name="Slide Number Placeholder 3"/>
          <p:cNvSpPr>
            <a:spLocks noGrp="1"/>
          </p:cNvSpPr>
          <p:nvPr>
            <p:ph type="sldNum" sz="quarter" idx="5"/>
          </p:nvPr>
        </p:nvSpPr>
        <p:spPr/>
        <p:txBody>
          <a:bodyPr/>
          <a:lstStyle/>
          <a:p>
            <a:fld id="{31C3DEA1-6E84-4ABF-B4AB-8D83D3834BF3}" type="slidenum">
              <a:rPr lang="en-US" smtClean="0"/>
              <a:t>18</a:t>
            </a:fld>
            <a:endParaRPr lang="en-US"/>
          </a:p>
        </p:txBody>
      </p:sp>
    </p:spTree>
    <p:extLst>
      <p:ext uri="{BB962C8B-B14F-4D97-AF65-F5344CB8AC3E}">
        <p14:creationId xmlns:p14="http://schemas.microsoft.com/office/powerpoint/2010/main" val="3943018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your differential diagnosis of this atypical orbital mass?</a:t>
            </a:r>
          </a:p>
        </p:txBody>
      </p:sp>
      <p:sp>
        <p:nvSpPr>
          <p:cNvPr id="4" name="Slide Number Placeholder 3"/>
          <p:cNvSpPr>
            <a:spLocks noGrp="1"/>
          </p:cNvSpPr>
          <p:nvPr>
            <p:ph type="sldNum" sz="quarter" idx="5"/>
          </p:nvPr>
        </p:nvSpPr>
        <p:spPr/>
        <p:txBody>
          <a:bodyPr/>
          <a:lstStyle/>
          <a:p>
            <a:fld id="{31C3DEA1-6E84-4ABF-B4AB-8D83D3834BF3}" type="slidenum">
              <a:rPr lang="en-US" smtClean="0"/>
              <a:t>19</a:t>
            </a:fld>
            <a:endParaRPr lang="en-US"/>
          </a:p>
        </p:txBody>
      </p:sp>
    </p:spTree>
    <p:extLst>
      <p:ext uri="{BB962C8B-B14F-4D97-AF65-F5344CB8AC3E}">
        <p14:creationId xmlns:p14="http://schemas.microsoft.com/office/powerpoint/2010/main" val="2303325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differential diagnosis of orbital masses is broad and includes infections, inflammatory or autoimmune diseases, vascular lesions, malignancies, or benign tumors</a:t>
            </a:r>
          </a:p>
        </p:txBody>
      </p:sp>
      <p:sp>
        <p:nvSpPr>
          <p:cNvPr id="4" name="Slide Number Placeholder 3"/>
          <p:cNvSpPr>
            <a:spLocks noGrp="1"/>
          </p:cNvSpPr>
          <p:nvPr>
            <p:ph type="sldNum" sz="quarter" idx="5"/>
          </p:nvPr>
        </p:nvSpPr>
        <p:spPr/>
        <p:txBody>
          <a:bodyPr/>
          <a:lstStyle/>
          <a:p>
            <a:fld id="{31C3DEA1-6E84-4ABF-B4AB-8D83D3834BF3}" type="slidenum">
              <a:rPr lang="en-US" smtClean="0"/>
              <a:t>20</a:t>
            </a:fld>
            <a:endParaRPr lang="en-US"/>
          </a:p>
        </p:txBody>
      </p:sp>
    </p:spTree>
    <p:extLst>
      <p:ext uri="{BB962C8B-B14F-4D97-AF65-F5344CB8AC3E}">
        <p14:creationId xmlns:p14="http://schemas.microsoft.com/office/powerpoint/2010/main" val="2596052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would you do next?</a:t>
            </a:r>
          </a:p>
        </p:txBody>
      </p:sp>
      <p:sp>
        <p:nvSpPr>
          <p:cNvPr id="4" name="Slide Number Placeholder 3"/>
          <p:cNvSpPr>
            <a:spLocks noGrp="1"/>
          </p:cNvSpPr>
          <p:nvPr>
            <p:ph type="sldNum" sz="quarter" idx="5"/>
          </p:nvPr>
        </p:nvSpPr>
        <p:spPr/>
        <p:txBody>
          <a:bodyPr/>
          <a:lstStyle/>
          <a:p>
            <a:fld id="{31C3DEA1-6E84-4ABF-B4AB-8D83D3834BF3}" type="slidenum">
              <a:rPr lang="en-US" smtClean="0"/>
              <a:t>21</a:t>
            </a:fld>
            <a:endParaRPr lang="en-US"/>
          </a:p>
        </p:txBody>
      </p:sp>
    </p:spTree>
    <p:extLst>
      <p:ext uri="{BB962C8B-B14F-4D97-AF65-F5344CB8AC3E}">
        <p14:creationId xmlns:p14="http://schemas.microsoft.com/office/powerpoint/2010/main" val="2729346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Tissue is the issue! Despite the informative imaging results we obtained, histopathologic evaluation of the mass would give us more specific findings that would help guide our diagnosis and treatment. We felt that the orbital mass with the visible blanching on exam was the most accessible site for biopsy and so the patient underwent right orbitotomy with our </a:t>
            </a:r>
            <a:r>
              <a:rPr lang="en-US" dirty="0" err="1"/>
              <a:t>oculoplastics</a:t>
            </a:r>
            <a:r>
              <a:rPr lang="en-US" dirty="0"/>
              <a:t> team.</a:t>
            </a:r>
          </a:p>
        </p:txBody>
      </p:sp>
      <p:sp>
        <p:nvSpPr>
          <p:cNvPr id="4" name="Slide Number Placeholder 3"/>
          <p:cNvSpPr>
            <a:spLocks noGrp="1"/>
          </p:cNvSpPr>
          <p:nvPr>
            <p:ph type="sldNum" sz="quarter" idx="5"/>
          </p:nvPr>
        </p:nvSpPr>
        <p:spPr/>
        <p:txBody>
          <a:bodyPr/>
          <a:lstStyle/>
          <a:p>
            <a:fld id="{31C3DEA1-6E84-4ABF-B4AB-8D83D3834BF3}" type="slidenum">
              <a:rPr lang="en-US" smtClean="0"/>
              <a:t>22</a:t>
            </a:fld>
            <a:endParaRPr lang="en-US"/>
          </a:p>
        </p:txBody>
      </p:sp>
    </p:spTree>
    <p:extLst>
      <p:ext uri="{BB962C8B-B14F-4D97-AF65-F5344CB8AC3E}">
        <p14:creationId xmlns:p14="http://schemas.microsoft.com/office/powerpoint/2010/main" val="223410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Thinking further about histopathology, what would you expect to see if this mass was a lymphoma? And how would that compare to if the mass was granulomatosis with polyangiitis (or GPA)?</a:t>
            </a:r>
          </a:p>
        </p:txBody>
      </p:sp>
      <p:sp>
        <p:nvSpPr>
          <p:cNvPr id="4" name="Slide Number Placeholder 3"/>
          <p:cNvSpPr>
            <a:spLocks noGrp="1"/>
          </p:cNvSpPr>
          <p:nvPr>
            <p:ph type="sldNum" sz="quarter" idx="5"/>
          </p:nvPr>
        </p:nvSpPr>
        <p:spPr/>
        <p:txBody>
          <a:bodyPr/>
          <a:lstStyle/>
          <a:p>
            <a:fld id="{48783B2B-EA80-404F-8051-1B298E6243C3}" type="slidenum">
              <a:rPr lang="en-US" smtClean="0"/>
              <a:t>23</a:t>
            </a:fld>
            <a:endParaRPr lang="en-US"/>
          </a:p>
        </p:txBody>
      </p:sp>
    </p:spTree>
    <p:extLst>
      <p:ext uri="{BB962C8B-B14F-4D97-AF65-F5344CB8AC3E}">
        <p14:creationId xmlns:p14="http://schemas.microsoft.com/office/powerpoint/2010/main" val="777523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98A99-2167-EDE7-ABC0-5C18AE2A0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9301E-C55A-4B8C-7BA7-3E3548A8E4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E35CD-27F7-C4FB-BCD0-2D92445FA544}"/>
              </a:ext>
            </a:extLst>
          </p:cNvPr>
          <p:cNvSpPr>
            <a:spLocks noGrp="1"/>
          </p:cNvSpPr>
          <p:nvPr>
            <p:ph type="body" idx="1"/>
          </p:nvPr>
        </p:nvSpPr>
        <p:spPr/>
        <p:txBody>
          <a:bodyPr/>
          <a:lstStyle/>
          <a:p>
            <a:r>
              <a:rPr lang="en-US" dirty="0"/>
              <a:t>Well, lymphoma in the orbit is most commonly mucosa-associated lymphoid tissue which is characterized by sheets of monomorphic B-cells positive for CD19 and CD20. Whereas in GPA you would expect to see granulomas with proliferation of macrophages and multinucleated giant cells associated with vasculitis at arterioles and venules and focal necrosis</a:t>
            </a:r>
          </a:p>
        </p:txBody>
      </p:sp>
      <p:sp>
        <p:nvSpPr>
          <p:cNvPr id="4" name="Slide Number Placeholder 3">
            <a:extLst>
              <a:ext uri="{FF2B5EF4-FFF2-40B4-BE49-F238E27FC236}">
                <a16:creationId xmlns:a16="http://schemas.microsoft.com/office/drawing/2014/main" id="{79BA5462-FADF-29E8-649A-6723F1D6EE93}"/>
              </a:ext>
            </a:extLst>
          </p:cNvPr>
          <p:cNvSpPr>
            <a:spLocks noGrp="1"/>
          </p:cNvSpPr>
          <p:nvPr>
            <p:ph type="sldNum" sz="quarter" idx="5"/>
          </p:nvPr>
        </p:nvSpPr>
        <p:spPr/>
        <p:txBody>
          <a:bodyPr/>
          <a:lstStyle/>
          <a:p>
            <a:fld id="{48783B2B-EA80-404F-8051-1B298E6243C3}" type="slidenum">
              <a:rPr lang="en-US" smtClean="0"/>
              <a:t>24</a:t>
            </a:fld>
            <a:endParaRPr lang="en-US"/>
          </a:p>
        </p:txBody>
      </p:sp>
    </p:spTree>
    <p:extLst>
      <p:ext uri="{BB962C8B-B14F-4D97-AF65-F5344CB8AC3E}">
        <p14:creationId xmlns:p14="http://schemas.microsoft.com/office/powerpoint/2010/main" val="2875318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patient, we found a large perivascular inflammatory focus with sclerosing fibrosis, focal phlebitis, and atypical lymphoplasmacytic infiltrates including kappa predominant atypical plasma cells. We did not find any granulomas and the flow cytometry was negative for lymphoma</a:t>
            </a:r>
          </a:p>
        </p:txBody>
      </p:sp>
      <p:sp>
        <p:nvSpPr>
          <p:cNvPr id="4" name="Slide Number Placeholder 3"/>
          <p:cNvSpPr>
            <a:spLocks noGrp="1"/>
          </p:cNvSpPr>
          <p:nvPr>
            <p:ph type="sldNum" sz="quarter" idx="5"/>
          </p:nvPr>
        </p:nvSpPr>
        <p:spPr/>
        <p:txBody>
          <a:bodyPr/>
          <a:lstStyle/>
          <a:p>
            <a:fld id="{31C3DEA1-6E84-4ABF-B4AB-8D83D3834BF3}" type="slidenum">
              <a:rPr lang="en-US" smtClean="0"/>
              <a:t>25</a:t>
            </a:fld>
            <a:endParaRPr lang="en-US"/>
          </a:p>
        </p:txBody>
      </p:sp>
    </p:spTree>
    <p:extLst>
      <p:ext uri="{BB962C8B-B14F-4D97-AF65-F5344CB8AC3E}">
        <p14:creationId xmlns:p14="http://schemas.microsoft.com/office/powerpoint/2010/main" val="3917897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our follow up after the biopsy the patient was doing well without further changes in his symptoms or exam and we discussed the next steps in his management</a:t>
            </a:r>
          </a:p>
        </p:txBody>
      </p:sp>
      <p:sp>
        <p:nvSpPr>
          <p:cNvPr id="4" name="Slide Number Placeholder 3"/>
          <p:cNvSpPr>
            <a:spLocks noGrp="1"/>
          </p:cNvSpPr>
          <p:nvPr>
            <p:ph type="sldNum" sz="quarter" idx="5"/>
          </p:nvPr>
        </p:nvSpPr>
        <p:spPr/>
        <p:txBody>
          <a:bodyPr/>
          <a:lstStyle/>
          <a:p>
            <a:fld id="{31C3DEA1-6E84-4ABF-B4AB-8D83D3834BF3}" type="slidenum">
              <a:rPr lang="en-US" smtClean="0"/>
              <a:t>26</a:t>
            </a:fld>
            <a:endParaRPr lang="en-US"/>
          </a:p>
        </p:txBody>
      </p:sp>
    </p:spTree>
    <p:extLst>
      <p:ext uri="{BB962C8B-B14F-4D97-AF65-F5344CB8AC3E}">
        <p14:creationId xmlns:p14="http://schemas.microsoft.com/office/powerpoint/2010/main" val="299644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office follow up we repeated our exam, this time with the mask down and found an abnormality with his nose. What is this exam finding called?</a:t>
            </a:r>
          </a:p>
        </p:txBody>
      </p:sp>
      <p:sp>
        <p:nvSpPr>
          <p:cNvPr id="4" name="Slide Number Placeholder 3"/>
          <p:cNvSpPr>
            <a:spLocks noGrp="1"/>
          </p:cNvSpPr>
          <p:nvPr>
            <p:ph type="sldNum" sz="quarter" idx="5"/>
          </p:nvPr>
        </p:nvSpPr>
        <p:spPr/>
        <p:txBody>
          <a:bodyPr/>
          <a:lstStyle/>
          <a:p>
            <a:fld id="{48783B2B-EA80-404F-8051-1B298E6243C3}" type="slidenum">
              <a:rPr lang="en-US" smtClean="0"/>
              <a:t>27</a:t>
            </a:fld>
            <a:endParaRPr lang="en-US"/>
          </a:p>
        </p:txBody>
      </p:sp>
    </p:spTree>
    <p:extLst>
      <p:ext uri="{BB962C8B-B14F-4D97-AF65-F5344CB8AC3E}">
        <p14:creationId xmlns:p14="http://schemas.microsoft.com/office/powerpoint/2010/main" val="12025199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3493E-3359-CA8D-B1EC-5693C9662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EDDC5-C0E4-B8A8-A343-DF4F541D7C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04F35-E2E6-DA16-DA57-D1AF586DB832}"/>
              </a:ext>
            </a:extLst>
          </p:cNvPr>
          <p:cNvSpPr>
            <a:spLocks noGrp="1"/>
          </p:cNvSpPr>
          <p:nvPr>
            <p:ph type="body" idx="1"/>
          </p:nvPr>
        </p:nvSpPr>
        <p:spPr/>
        <p:txBody>
          <a:bodyPr/>
          <a:lstStyle/>
          <a:p>
            <a:r>
              <a:rPr lang="en-US" dirty="0"/>
              <a:t>This was a saddle-nose deformity. So what conditions can it be associated with?</a:t>
            </a:r>
          </a:p>
        </p:txBody>
      </p:sp>
      <p:sp>
        <p:nvSpPr>
          <p:cNvPr id="4" name="Slide Number Placeholder 3">
            <a:extLst>
              <a:ext uri="{FF2B5EF4-FFF2-40B4-BE49-F238E27FC236}">
                <a16:creationId xmlns:a16="http://schemas.microsoft.com/office/drawing/2014/main" id="{B28B5A6D-FCA7-31E6-CD65-DC19765A0588}"/>
              </a:ext>
            </a:extLst>
          </p:cNvPr>
          <p:cNvSpPr>
            <a:spLocks noGrp="1"/>
          </p:cNvSpPr>
          <p:nvPr>
            <p:ph type="sldNum" sz="quarter" idx="5"/>
          </p:nvPr>
        </p:nvSpPr>
        <p:spPr/>
        <p:txBody>
          <a:bodyPr/>
          <a:lstStyle/>
          <a:p>
            <a:fld id="{48783B2B-EA80-404F-8051-1B298E6243C3}" type="slidenum">
              <a:rPr lang="en-US" smtClean="0"/>
              <a:t>28</a:t>
            </a:fld>
            <a:endParaRPr lang="en-US"/>
          </a:p>
        </p:txBody>
      </p:sp>
    </p:spTree>
    <p:extLst>
      <p:ext uri="{BB962C8B-B14F-4D97-AF65-F5344CB8AC3E}">
        <p14:creationId xmlns:p14="http://schemas.microsoft.com/office/powerpoint/2010/main" val="782731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1B7D-21BA-F216-56D3-C26B0AB1D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7985A-6E15-8FC5-A3D5-D68F5A2875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033F9-6E2A-910E-D84F-B1B1B0664913}"/>
              </a:ext>
            </a:extLst>
          </p:cNvPr>
          <p:cNvSpPr>
            <a:spLocks noGrp="1"/>
          </p:cNvSpPr>
          <p:nvPr>
            <p:ph type="body" idx="1"/>
          </p:nvPr>
        </p:nvSpPr>
        <p:spPr/>
        <p:txBody>
          <a:bodyPr/>
          <a:lstStyle/>
          <a:p>
            <a:r>
              <a:rPr lang="en-US" dirty="0"/>
              <a:t>It can be found in trauma, congenital syphilis, GPA, and cocaine abuse. Given this new information and the history so far, what further studies would you order?</a:t>
            </a:r>
          </a:p>
        </p:txBody>
      </p:sp>
      <p:sp>
        <p:nvSpPr>
          <p:cNvPr id="4" name="Slide Number Placeholder 3">
            <a:extLst>
              <a:ext uri="{FF2B5EF4-FFF2-40B4-BE49-F238E27FC236}">
                <a16:creationId xmlns:a16="http://schemas.microsoft.com/office/drawing/2014/main" id="{FDF02185-272D-E91C-75CF-44FE607E6BBE}"/>
              </a:ext>
            </a:extLst>
          </p:cNvPr>
          <p:cNvSpPr>
            <a:spLocks noGrp="1"/>
          </p:cNvSpPr>
          <p:nvPr>
            <p:ph type="sldNum" sz="quarter" idx="5"/>
          </p:nvPr>
        </p:nvSpPr>
        <p:spPr/>
        <p:txBody>
          <a:bodyPr/>
          <a:lstStyle/>
          <a:p>
            <a:fld id="{48783B2B-EA80-404F-8051-1B298E6243C3}" type="slidenum">
              <a:rPr lang="en-US" smtClean="0"/>
              <a:t>29</a:t>
            </a:fld>
            <a:endParaRPr lang="en-US"/>
          </a:p>
        </p:txBody>
      </p:sp>
    </p:spTree>
    <p:extLst>
      <p:ext uri="{BB962C8B-B14F-4D97-AF65-F5344CB8AC3E}">
        <p14:creationId xmlns:p14="http://schemas.microsoft.com/office/powerpoint/2010/main" val="671509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sent out anti-neutrophil cytoplasmic antibody testing (or ANCA) to test for GPA and this patient’s c-ANCA antibodies were abnormally high. On confirmatory testing he was indeed positive for proteinase 3 antibody. Along with elevated CRP, this result is highly sensitive and specific for GPA. The remainder of his extensive laboratory workup was negative.</a:t>
            </a:r>
          </a:p>
        </p:txBody>
      </p:sp>
      <p:sp>
        <p:nvSpPr>
          <p:cNvPr id="4" name="Slide Number Placeholder 3"/>
          <p:cNvSpPr>
            <a:spLocks noGrp="1"/>
          </p:cNvSpPr>
          <p:nvPr>
            <p:ph type="sldNum" sz="quarter" idx="5"/>
          </p:nvPr>
        </p:nvSpPr>
        <p:spPr/>
        <p:txBody>
          <a:bodyPr/>
          <a:lstStyle/>
          <a:p>
            <a:fld id="{31C3DEA1-6E84-4ABF-B4AB-8D83D3834BF3}" type="slidenum">
              <a:rPr lang="en-US" smtClean="0"/>
              <a:t>30</a:t>
            </a:fld>
            <a:endParaRPr lang="en-US"/>
          </a:p>
        </p:txBody>
      </p:sp>
    </p:spTree>
    <p:extLst>
      <p:ext uri="{BB962C8B-B14F-4D97-AF65-F5344CB8AC3E}">
        <p14:creationId xmlns:p14="http://schemas.microsoft.com/office/powerpoint/2010/main" val="3207468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this middle-aged male who presented with chronic gingivitis and oral pain, was found to have orbital mass, chronic sinusitis, and </a:t>
            </a:r>
            <a:r>
              <a:rPr lang="en-US" dirty="0" err="1"/>
              <a:t>pachymeningeal</a:t>
            </a:r>
            <a:r>
              <a:rPr lang="en-US" dirty="0"/>
              <a:t> inflammatory thickening with cerebral edema and non-specific inflammatory histopathology. However, because of his saddle nose deformity, we discovered he was c-ANCA positive and therefore diagnosed him with granulomatosis with polyangiitis (or GPA)</a:t>
            </a:r>
          </a:p>
        </p:txBody>
      </p:sp>
      <p:sp>
        <p:nvSpPr>
          <p:cNvPr id="4" name="Slide Number Placeholder 3"/>
          <p:cNvSpPr>
            <a:spLocks noGrp="1"/>
          </p:cNvSpPr>
          <p:nvPr>
            <p:ph type="sldNum" sz="quarter" idx="5"/>
          </p:nvPr>
        </p:nvSpPr>
        <p:spPr/>
        <p:txBody>
          <a:bodyPr/>
          <a:lstStyle/>
          <a:p>
            <a:fld id="{31C3DEA1-6E84-4ABF-B4AB-8D83D3834BF3}" type="slidenum">
              <a:rPr lang="en-US" smtClean="0"/>
              <a:t>31</a:t>
            </a:fld>
            <a:endParaRPr lang="en-US"/>
          </a:p>
        </p:txBody>
      </p:sp>
    </p:spTree>
    <p:extLst>
      <p:ext uri="{BB962C8B-B14F-4D97-AF65-F5344CB8AC3E}">
        <p14:creationId xmlns:p14="http://schemas.microsoft.com/office/powerpoint/2010/main" val="3756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GPA is the most common of the three ANCA-associated </a:t>
            </a:r>
            <a:r>
              <a:rPr lang="en-US" dirty="0" err="1"/>
              <a:t>vasculidities</a:t>
            </a:r>
            <a:r>
              <a:rPr lang="en-US" dirty="0"/>
              <a:t> and is an autoimmune process with necrotizing vasculitis of small to medium vessels. It typically affects the upper and lower respiratory tract, as well as the renal system, with evidence of formation of granulomas and necrosis. The oral inflammation or gingivitis can be an initial manifestation. Saddle-nose deformity can also develop due to inflammation of the nasal cartilage and bony destruction. Orbital GPA is common, whereas central nervous system GPA is rare, including the involvement of the meninges or presence of cerebral vasculitis. Most clinical and radiologic findings are non-specific and therefore biopsy and laboratory testing should be done to support the diagnosis</a:t>
            </a:r>
          </a:p>
        </p:txBody>
      </p:sp>
      <p:sp>
        <p:nvSpPr>
          <p:cNvPr id="4" name="Slide Number Placeholder 3"/>
          <p:cNvSpPr>
            <a:spLocks noGrp="1"/>
          </p:cNvSpPr>
          <p:nvPr>
            <p:ph type="sldNum" sz="quarter" idx="5"/>
          </p:nvPr>
        </p:nvSpPr>
        <p:spPr/>
        <p:txBody>
          <a:bodyPr/>
          <a:lstStyle/>
          <a:p>
            <a:fld id="{31C3DEA1-6E84-4ABF-B4AB-8D83D3834BF3}" type="slidenum">
              <a:rPr lang="en-US" smtClean="0"/>
              <a:t>32</a:t>
            </a:fld>
            <a:endParaRPr lang="en-US"/>
          </a:p>
        </p:txBody>
      </p:sp>
    </p:spTree>
    <p:extLst>
      <p:ext uri="{BB962C8B-B14F-4D97-AF65-F5344CB8AC3E}">
        <p14:creationId xmlns:p14="http://schemas.microsoft.com/office/powerpoint/2010/main" val="8355672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GPA can affect many different parts of the eye, resulting in scleritis or episcleritis, peripheral ulcerative keratitis, orbital mass with possible implications on the optic nerve, uveitis, central retinal artery occlusion, or retinal vasculitis. Orbital GPA can be isolated or associated with renal or pulmonary disease</a:t>
            </a:r>
          </a:p>
        </p:txBody>
      </p:sp>
      <p:sp>
        <p:nvSpPr>
          <p:cNvPr id="4" name="Slide Number Placeholder 3"/>
          <p:cNvSpPr>
            <a:spLocks noGrp="1"/>
          </p:cNvSpPr>
          <p:nvPr>
            <p:ph type="sldNum" sz="quarter" idx="5"/>
          </p:nvPr>
        </p:nvSpPr>
        <p:spPr/>
        <p:txBody>
          <a:bodyPr/>
          <a:lstStyle/>
          <a:p>
            <a:fld id="{31C3DEA1-6E84-4ABF-B4AB-8D83D3834BF3}" type="slidenum">
              <a:rPr lang="en-US" smtClean="0"/>
              <a:t>33</a:t>
            </a:fld>
            <a:endParaRPr lang="en-US"/>
          </a:p>
        </p:txBody>
      </p:sp>
    </p:spTree>
    <p:extLst>
      <p:ext uri="{BB962C8B-B14F-4D97-AF65-F5344CB8AC3E}">
        <p14:creationId xmlns:p14="http://schemas.microsoft.com/office/powerpoint/2010/main" val="35967682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GPA involves the orbit specifically, it may present with pain, diplopia, decreased visual function, and proptosis. It is thought to originate from the paranasal sinuses and can be locally invasive to the neighboring bone and cartilage and even the meninges. Pachymeningitis is rare in GPA and may be either from contiguous spread or de novo. Orbital and meningeal involvement tends to be harder to treat, needing a combination of radiotherapy and immunotherapy. Blindness can result from optic nerve compression or </a:t>
            </a:r>
            <a:r>
              <a:rPr lang="en-US" dirty="0" err="1"/>
              <a:t>vasculitic</a:t>
            </a:r>
            <a:r>
              <a:rPr lang="en-US" dirty="0"/>
              <a:t> damage. In orbital GPA, acute phase reactants are usually positive but anti-neutrophil cytoplasmic antibodies many be negative</a:t>
            </a:r>
          </a:p>
        </p:txBody>
      </p:sp>
      <p:sp>
        <p:nvSpPr>
          <p:cNvPr id="4" name="Slide Number Placeholder 3"/>
          <p:cNvSpPr>
            <a:spLocks noGrp="1"/>
          </p:cNvSpPr>
          <p:nvPr>
            <p:ph type="sldNum" sz="quarter" idx="5"/>
          </p:nvPr>
        </p:nvSpPr>
        <p:spPr/>
        <p:txBody>
          <a:bodyPr/>
          <a:lstStyle/>
          <a:p>
            <a:fld id="{31C3DEA1-6E84-4ABF-B4AB-8D83D3834BF3}" type="slidenum">
              <a:rPr lang="en-US" smtClean="0"/>
              <a:t>34</a:t>
            </a:fld>
            <a:endParaRPr lang="en-US"/>
          </a:p>
        </p:txBody>
      </p:sp>
    </p:spTree>
    <p:extLst>
      <p:ext uri="{BB962C8B-B14F-4D97-AF65-F5344CB8AC3E}">
        <p14:creationId xmlns:p14="http://schemas.microsoft.com/office/powerpoint/2010/main" val="574708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immunomodulatory therapy should be used in the management of GPA?</a:t>
            </a:r>
          </a:p>
        </p:txBody>
      </p:sp>
      <p:sp>
        <p:nvSpPr>
          <p:cNvPr id="4" name="Slide Number Placeholder 3"/>
          <p:cNvSpPr>
            <a:spLocks noGrp="1"/>
          </p:cNvSpPr>
          <p:nvPr>
            <p:ph type="sldNum" sz="quarter" idx="5"/>
          </p:nvPr>
        </p:nvSpPr>
        <p:spPr/>
        <p:txBody>
          <a:bodyPr/>
          <a:lstStyle/>
          <a:p>
            <a:fld id="{31C3DEA1-6E84-4ABF-B4AB-8D83D3834BF3}" type="slidenum">
              <a:rPr lang="en-US" smtClean="0"/>
              <a:t>35</a:t>
            </a:fld>
            <a:endParaRPr lang="en-US"/>
          </a:p>
        </p:txBody>
      </p:sp>
    </p:spTree>
    <p:extLst>
      <p:ext uri="{BB962C8B-B14F-4D97-AF65-F5344CB8AC3E}">
        <p14:creationId xmlns:p14="http://schemas.microsoft.com/office/powerpoint/2010/main" val="13194198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GPA is commonly treated with glucocorticoids and cyclophosphamide induction, followed by additional antimetabolites sech as methotrexate or azathioprine. </a:t>
            </a:r>
          </a:p>
          <a:p>
            <a:r>
              <a:rPr lang="en-US" dirty="0"/>
              <a:t>In this case presentation, the patient was started on prednisone 60 mg by mouth daily. He was also treated with weekly rituximab intravenous induction for 4 doses, which targets CD20 B cells. And additionally, he was started on a more novel treatment called </a:t>
            </a:r>
            <a:r>
              <a:rPr lang="en-US" dirty="0" err="1"/>
              <a:t>avacopan</a:t>
            </a:r>
            <a:r>
              <a:rPr lang="en-US" dirty="0"/>
              <a:t>, which is a complement 5a receptor antagonist that inhibits neutrophil activation. 7 months after this treatment, his repeat laboratory testing was negative for anti-proteinase 3 antibodies, suggesting a good response.</a:t>
            </a:r>
          </a:p>
        </p:txBody>
      </p:sp>
      <p:sp>
        <p:nvSpPr>
          <p:cNvPr id="4" name="Slide Number Placeholder 3"/>
          <p:cNvSpPr>
            <a:spLocks noGrp="1"/>
          </p:cNvSpPr>
          <p:nvPr>
            <p:ph type="sldNum" sz="quarter" idx="5"/>
          </p:nvPr>
        </p:nvSpPr>
        <p:spPr/>
        <p:txBody>
          <a:bodyPr/>
          <a:lstStyle/>
          <a:p>
            <a:fld id="{31C3DEA1-6E84-4ABF-B4AB-8D83D3834BF3}" type="slidenum">
              <a:rPr lang="en-US" smtClean="0"/>
              <a:t>36</a:t>
            </a:fld>
            <a:endParaRPr lang="en-US"/>
          </a:p>
        </p:txBody>
      </p:sp>
    </p:spTree>
    <p:extLst>
      <p:ext uri="{BB962C8B-B14F-4D97-AF65-F5344CB8AC3E}">
        <p14:creationId xmlns:p14="http://schemas.microsoft.com/office/powerpoint/2010/main" val="13048055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GPA may present with gingivitis and orbital mass, which can rarely spread contiguously to involve the meninges and result in hypertrophic pachymeningitis. In this context, saddle-nose deformity is highly suggestive of GPA. And finally, </a:t>
            </a:r>
            <a:r>
              <a:rPr lang="en-US" dirty="0" err="1"/>
              <a:t>avacopan</a:t>
            </a:r>
            <a:r>
              <a:rPr lang="en-US" dirty="0"/>
              <a:t> is a novel and effective treatment for GPA when used in combination with rituximab and steroids.</a:t>
            </a:r>
          </a:p>
        </p:txBody>
      </p:sp>
      <p:sp>
        <p:nvSpPr>
          <p:cNvPr id="4" name="Slide Number Placeholder 3"/>
          <p:cNvSpPr>
            <a:spLocks noGrp="1"/>
          </p:cNvSpPr>
          <p:nvPr>
            <p:ph type="sldNum" sz="quarter" idx="5"/>
          </p:nvPr>
        </p:nvSpPr>
        <p:spPr/>
        <p:txBody>
          <a:bodyPr/>
          <a:lstStyle/>
          <a:p>
            <a:fld id="{31C3DEA1-6E84-4ABF-B4AB-8D83D3834BF3}" type="slidenum">
              <a:rPr lang="en-US" smtClean="0"/>
              <a:t>37</a:t>
            </a:fld>
            <a:endParaRPr lang="en-US"/>
          </a:p>
        </p:txBody>
      </p:sp>
    </p:spTree>
    <p:extLst>
      <p:ext uri="{BB962C8B-B14F-4D97-AF65-F5344CB8AC3E}">
        <p14:creationId xmlns:p14="http://schemas.microsoft.com/office/powerpoint/2010/main" val="26301076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are some relevant references. Thank you. </a:t>
            </a:r>
          </a:p>
        </p:txBody>
      </p:sp>
      <p:sp>
        <p:nvSpPr>
          <p:cNvPr id="4" name="Slide Number Placeholder 3"/>
          <p:cNvSpPr>
            <a:spLocks noGrp="1"/>
          </p:cNvSpPr>
          <p:nvPr>
            <p:ph type="sldNum" sz="quarter" idx="5"/>
          </p:nvPr>
        </p:nvSpPr>
        <p:spPr/>
        <p:txBody>
          <a:bodyPr/>
          <a:lstStyle/>
          <a:p>
            <a:fld id="{31C3DEA1-6E84-4ABF-B4AB-8D83D3834BF3}" type="slidenum">
              <a:rPr lang="en-US" smtClean="0"/>
              <a:t>38</a:t>
            </a:fld>
            <a:endParaRPr lang="en-US"/>
          </a:p>
        </p:txBody>
      </p:sp>
    </p:spTree>
    <p:extLst>
      <p:ext uri="{BB962C8B-B14F-4D97-AF65-F5344CB8AC3E}">
        <p14:creationId xmlns:p14="http://schemas.microsoft.com/office/powerpoint/2010/main" val="650466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2290698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162668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163297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35101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98286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6512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976487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122132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04406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70721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7/28/2025</a:t>
            </a:fld>
            <a:endParaRPr lang="en-US" dirty="0"/>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580004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88273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image" Target="../media/image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8.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8.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9.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10.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png"/><Relationship Id="rId5" Type="http://schemas.openxmlformats.org/officeDocument/2006/relationships/image" Target="../media/image11.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3.png"/><Relationship Id="rId2" Type="http://schemas.microsoft.com/office/2007/relationships/media" Target="../media/media16.m4a"/><Relationship Id="rId1" Type="http://schemas.openxmlformats.org/officeDocument/2006/relationships/tags" Target="../tags/tag1.xml"/><Relationship Id="rId6" Type="http://schemas.openxmlformats.org/officeDocument/2006/relationships/image" Target="../media/image11.JP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20.xml"/><Relationship Id="rId4"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hyperlink" Target="https://pmc.ncbi.nlm.nih.gov/articles/PMC4140401/" TargetMode="Externa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3.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3.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3.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8" Type="http://schemas.openxmlformats.org/officeDocument/2006/relationships/hyperlink" Target="https://doi.org/10.5858/arpa.2013-0006-RS" TargetMode="External"/><Relationship Id="rId3" Type="http://schemas.openxmlformats.org/officeDocument/2006/relationships/slideLayout" Target="../slideLayouts/slideLayout2.xml"/><Relationship Id="rId7" Type="http://schemas.openxmlformats.org/officeDocument/2006/relationships/hyperlink" Target="https://doi.org/10.1007/s00417-022-05918-w" TargetMode="Externa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hyperlink" Target="https://doi.org/10.1016/j.rdc.2017.06.006" TargetMode="External"/><Relationship Id="rId5" Type="http://schemas.openxmlformats.org/officeDocument/2006/relationships/hyperlink" Target="https://doi.org/10.1259/bjr.20200914" TargetMode="External"/><Relationship Id="rId4" Type="http://schemas.openxmlformats.org/officeDocument/2006/relationships/notesSlide" Target="../notesSlides/notesSlide38.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99049" y="1500259"/>
            <a:ext cx="11593902" cy="2387600"/>
          </a:xfrm>
        </p:spPr>
        <p:txBody>
          <a:bodyPr>
            <a:normAutofit fontScale="90000"/>
          </a:bodyPr>
          <a:lstStyle/>
          <a:p>
            <a:pPr algn="ctr"/>
            <a:r>
              <a:rPr lang="en-US" sz="6000" b="1" dirty="0">
                <a:latin typeface="Arial" panose="020B0604020202020204" pitchFamily="34" charset="0"/>
                <a:ea typeface="Aptos" panose="020B0004020202020204" pitchFamily="34" charset="0"/>
                <a:cs typeface="Arial" panose="020B0604020202020204" pitchFamily="34" charset="0"/>
              </a:rPr>
              <a:t>Unmasking the Diagnosis of an Orbital Mass</a:t>
            </a:r>
            <a:br>
              <a:rPr lang="en-US" sz="6000" b="1" dirty="0">
                <a:latin typeface="Arial" panose="020B0604020202020204" pitchFamily="34" charset="0"/>
                <a:cs typeface="Arial" panose="020B0604020202020204" pitchFamily="34" charset="0"/>
              </a:rPr>
            </a:br>
            <a:endParaRPr lang="en-US" sz="60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101212" y="3158933"/>
            <a:ext cx="10167257" cy="2574260"/>
          </a:xfrm>
        </p:spPr>
        <p:txBody>
          <a:bodyPr>
            <a:noAutofit/>
          </a:bodyPr>
          <a:lstStyle/>
          <a:p>
            <a:pPr algn="l"/>
            <a:r>
              <a:rPr lang="en-US" sz="1500" b="1" dirty="0">
                <a:latin typeface="Arial" panose="020B0604020202020204" pitchFamily="34" charset="0"/>
                <a:cs typeface="Arial" panose="020B0604020202020204" pitchFamily="34" charset="0"/>
              </a:rPr>
              <a:t>Vasiliki P Giannakakos MD</a:t>
            </a:r>
            <a:r>
              <a:rPr lang="en-US" sz="1500" dirty="0">
                <a:latin typeface="Arial" panose="020B0604020202020204" pitchFamily="34" charset="0"/>
                <a:cs typeface="Arial" panose="020B0604020202020204" pitchFamily="34" charset="0"/>
              </a:rPr>
              <a:t>, Ophthalmology Resident, PGYIV, Montefiore Medical Center/ Albert Einstein College of Medicine, Bronx, New York.</a:t>
            </a:r>
          </a:p>
          <a:p>
            <a:pPr algn="l"/>
            <a:r>
              <a:rPr lang="en-US" sz="1500" b="1" dirty="0">
                <a:latin typeface="Arial" panose="020B0604020202020204" pitchFamily="34" charset="0"/>
                <a:cs typeface="Arial" panose="020B0604020202020204" pitchFamily="34" charset="0"/>
              </a:rPr>
              <a:t>Robert S </a:t>
            </a:r>
            <a:r>
              <a:rPr lang="en-US" sz="1500" b="1" dirty="0" err="1">
                <a:latin typeface="Arial" panose="020B0604020202020204" pitchFamily="34" charset="0"/>
                <a:cs typeface="Arial" panose="020B0604020202020204" pitchFamily="34" charset="0"/>
              </a:rPr>
              <a:t>Sacchi</a:t>
            </a:r>
            <a:r>
              <a:rPr lang="en-US" sz="1500" b="1" dirty="0">
                <a:latin typeface="Arial" panose="020B0604020202020204" pitchFamily="34" charset="0"/>
                <a:cs typeface="Arial" panose="020B0604020202020204" pitchFamily="34" charset="0"/>
              </a:rPr>
              <a:t> MD</a:t>
            </a:r>
            <a:r>
              <a:rPr lang="en-US" sz="1500" dirty="0">
                <a:latin typeface="Arial" panose="020B0604020202020204" pitchFamily="34" charset="0"/>
                <a:cs typeface="Arial" panose="020B0604020202020204" pitchFamily="34" charset="0"/>
              </a:rPr>
              <a:t>, Department of Radiology, Jacobi Medical Center, Bronx, New York.</a:t>
            </a:r>
          </a:p>
          <a:p>
            <a:r>
              <a:rPr lang="en-US" sz="1500" b="1" dirty="0">
                <a:latin typeface="Arial" panose="020B0604020202020204" pitchFamily="34" charset="0"/>
                <a:cs typeface="Arial" panose="020B0604020202020204" pitchFamily="34" charset="0"/>
              </a:rPr>
              <a:t>Gregory J </a:t>
            </a:r>
            <a:r>
              <a:rPr lang="en-US" sz="1500" b="1" dirty="0" err="1">
                <a:latin typeface="Arial" panose="020B0604020202020204" pitchFamily="34" charset="0"/>
                <a:cs typeface="Arial" panose="020B0604020202020204" pitchFamily="34" charset="0"/>
              </a:rPr>
              <a:t>Parnes</a:t>
            </a:r>
            <a:r>
              <a:rPr lang="en-US" sz="1500" b="1" dirty="0">
                <a:latin typeface="Arial" panose="020B0604020202020204" pitchFamily="34" charset="0"/>
                <a:cs typeface="Arial" panose="020B0604020202020204" pitchFamily="34" charset="0"/>
              </a:rPr>
              <a:t> MD</a:t>
            </a:r>
            <a:r>
              <a:rPr lang="en-US" sz="1500" dirty="0">
                <a:latin typeface="Arial" panose="020B0604020202020204" pitchFamily="34" charset="0"/>
                <a:cs typeface="Arial" panose="020B0604020202020204" pitchFamily="34" charset="0"/>
              </a:rPr>
              <a:t>, Department of Radiology, Jacobi Medical Center, Bronx, New York.</a:t>
            </a:r>
          </a:p>
          <a:p>
            <a:pPr algn="l"/>
            <a:r>
              <a:rPr lang="en-US" sz="1500" b="1" dirty="0">
                <a:latin typeface="Arial" panose="020B0604020202020204" pitchFamily="34" charset="0"/>
                <a:cs typeface="Arial" panose="020B0604020202020204" pitchFamily="34" charset="0"/>
              </a:rPr>
              <a:t>Yan L Zhang MD, PhD</a:t>
            </a:r>
            <a:r>
              <a:rPr lang="en-US" sz="1500" dirty="0">
                <a:latin typeface="Arial" panose="020B0604020202020204" pitchFamily="34" charset="0"/>
                <a:cs typeface="Arial" panose="020B0604020202020204" pitchFamily="34" charset="0"/>
              </a:rPr>
              <a:t>, Department of Pathology, Jacobi Medical Center, Bronx, New York.</a:t>
            </a:r>
          </a:p>
          <a:p>
            <a:pPr algn="l"/>
            <a:r>
              <a:rPr lang="en-US" sz="1500" b="1" dirty="0">
                <a:latin typeface="Arial" panose="020B0604020202020204" pitchFamily="34" charset="0"/>
                <a:cs typeface="Arial" panose="020B0604020202020204" pitchFamily="34" charset="0"/>
              </a:rPr>
              <a:t>Sofya </a:t>
            </a:r>
            <a:r>
              <a:rPr lang="en-US" sz="1500" b="1" dirty="0" err="1">
                <a:latin typeface="Arial" panose="020B0604020202020204" pitchFamily="34" charset="0"/>
                <a:cs typeface="Arial" panose="020B0604020202020204" pitchFamily="34" charset="0"/>
              </a:rPr>
              <a:t>Gindina</a:t>
            </a:r>
            <a:r>
              <a:rPr lang="en-US" sz="1500" b="1" dirty="0">
                <a:latin typeface="Arial" panose="020B0604020202020204" pitchFamily="34" charset="0"/>
                <a:cs typeface="Arial" panose="020B0604020202020204" pitchFamily="34" charset="0"/>
              </a:rPr>
              <a:t> MD, PhD</a:t>
            </a:r>
            <a:r>
              <a:rPr lang="en-US" sz="1500" dirty="0">
                <a:latin typeface="Arial" panose="020B0604020202020204" pitchFamily="34" charset="0"/>
                <a:cs typeface="Arial" panose="020B0604020202020204" pitchFamily="34" charset="0"/>
              </a:rPr>
              <a:t>, Ophthalmology Resident, PGYIII, Montefiore Medical Center/ Albert Einstein College of Medicine, Bronx, New York.</a:t>
            </a:r>
          </a:p>
          <a:p>
            <a:pPr algn="l"/>
            <a:r>
              <a:rPr lang="en-US" sz="1500" b="1" dirty="0">
                <a:latin typeface="Arial" panose="020B0604020202020204" pitchFamily="34" charset="0"/>
                <a:cs typeface="Arial" panose="020B0604020202020204" pitchFamily="34" charset="0"/>
              </a:rPr>
              <a:t>Joyce N Mbekeani MD, FRCS, </a:t>
            </a:r>
            <a:r>
              <a:rPr lang="en-US" sz="1500" b="1" dirty="0" err="1">
                <a:latin typeface="Arial" panose="020B0604020202020204" pitchFamily="34" charset="0"/>
                <a:cs typeface="Arial" panose="020B0604020202020204" pitchFamily="34" charset="0"/>
              </a:rPr>
              <a:t>FRCOphth</a:t>
            </a:r>
            <a:r>
              <a:rPr lang="en-US" sz="1500" dirty="0">
                <a:latin typeface="Arial" panose="020B0604020202020204" pitchFamily="34" charset="0"/>
                <a:cs typeface="Arial" panose="020B0604020202020204" pitchFamily="34" charset="0"/>
              </a:rPr>
              <a:t>, Department of Surgery (Ophthalmology), Jacobi Medical Center, Bronx, New York.</a:t>
            </a:r>
          </a:p>
          <a:p>
            <a:pPr marL="0" indent="0">
              <a:buNone/>
            </a:pPr>
            <a:endParaRPr lang="en-US" sz="16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D67C78D-5CEE-C00F-4400-0EDDCE82FC8D}"/>
              </a:ext>
            </a:extLst>
          </p:cNvPr>
          <p:cNvPicPr>
            <a:picLocks noChangeAspect="1"/>
          </p:cNvPicPr>
          <p:nvPr/>
        </p:nvPicPr>
        <p:blipFill>
          <a:blip r:embed="rId5"/>
          <a:stretch>
            <a:fillRect/>
          </a:stretch>
        </p:blipFill>
        <p:spPr>
          <a:xfrm>
            <a:off x="3438355" y="-5773"/>
            <a:ext cx="5492972" cy="1176630"/>
          </a:xfrm>
          <a:prstGeom prst="rect">
            <a:avLst/>
          </a:prstGeom>
        </p:spPr>
      </p:pic>
      <p:sp>
        <p:nvSpPr>
          <p:cNvPr id="5" name="Title 1">
            <a:extLst>
              <a:ext uri="{FF2B5EF4-FFF2-40B4-BE49-F238E27FC236}">
                <a16:creationId xmlns:a16="http://schemas.microsoft.com/office/drawing/2014/main" id="{3833F185-2E4A-584A-2BB9-645893B691CC}"/>
              </a:ext>
            </a:extLst>
          </p:cNvPr>
          <p:cNvSpPr txBox="1">
            <a:spLocks/>
          </p:cNvSpPr>
          <p:nvPr/>
        </p:nvSpPr>
        <p:spPr>
          <a:xfrm>
            <a:off x="1894115" y="582542"/>
            <a:ext cx="9144000" cy="23876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latin typeface="Arial" panose="020B0604020202020204" pitchFamily="34" charset="0"/>
              <a:cs typeface="Arial" panose="020B0604020202020204" pitchFamily="34" charset="0"/>
            </a:endParaRPr>
          </a:p>
        </p:txBody>
      </p:sp>
      <p:pic>
        <p:nvPicPr>
          <p:cNvPr id="9" name="Audio 8">
            <a:hlinkClick r:id="" action="ppaction://media"/>
            <a:extLst>
              <a:ext uri="{FF2B5EF4-FFF2-40B4-BE49-F238E27FC236}">
                <a16:creationId xmlns:a16="http://schemas.microsoft.com/office/drawing/2014/main" id="{AF47D6D4-61C0-7F08-DFC7-636EC8ABE10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15651"/>
    </mc:Choice>
    <mc:Fallback xmlns="">
      <p:transition spd="slow" advTm="156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C84D0F-ED36-5C85-16BB-A36C9FAD4666}"/>
              </a:ext>
            </a:extLst>
          </p:cNvPr>
          <p:cNvSpPr>
            <a:spLocks noGrp="1"/>
          </p:cNvSpPr>
          <p:nvPr>
            <p:ph type="title"/>
          </p:nvPr>
        </p:nvSpPr>
        <p:spPr/>
        <p:txBody>
          <a:bodyPr/>
          <a:lstStyle/>
          <a:p>
            <a:r>
              <a:rPr lang="en-US" dirty="0"/>
              <a:t>Financial Disclosure</a:t>
            </a:r>
          </a:p>
        </p:txBody>
      </p:sp>
      <p:sp>
        <p:nvSpPr>
          <p:cNvPr id="7" name="Content Placeholder 6">
            <a:extLst>
              <a:ext uri="{FF2B5EF4-FFF2-40B4-BE49-F238E27FC236}">
                <a16:creationId xmlns:a16="http://schemas.microsoft.com/office/drawing/2014/main" id="{2C48A27C-F502-FFB5-A280-317F85666305}"/>
              </a:ext>
            </a:extLst>
          </p:cNvPr>
          <p:cNvSpPr>
            <a:spLocks noGrp="1"/>
          </p:cNvSpPr>
          <p:nvPr>
            <p:ph idx="1"/>
          </p:nvPr>
        </p:nvSpPr>
        <p:spPr>
          <a:xfrm>
            <a:off x="838200" y="1690688"/>
            <a:ext cx="9866243" cy="3820766"/>
          </a:xfrm>
        </p:spPr>
        <p:txBody>
          <a:bodyPr/>
          <a:lstStyle/>
          <a:p>
            <a:pPr marL="0" indent="0">
              <a:buNone/>
            </a:pPr>
            <a:r>
              <a:rPr lang="en-US" sz="2800" dirty="0"/>
              <a:t>All authors have no financial disclosures or conflicts of interest.</a:t>
            </a:r>
          </a:p>
          <a:p>
            <a:pPr marL="0" indent="0">
              <a:buNone/>
            </a:pPr>
            <a:endParaRPr lang="en-US" dirty="0"/>
          </a:p>
        </p:txBody>
      </p:sp>
      <p:pic>
        <p:nvPicPr>
          <p:cNvPr id="3" name="Audio 2">
            <a:hlinkClick r:id="" action="ppaction://media"/>
            <a:extLst>
              <a:ext uri="{FF2B5EF4-FFF2-40B4-BE49-F238E27FC236}">
                <a16:creationId xmlns:a16="http://schemas.microsoft.com/office/drawing/2014/main" id="{E6475239-2AC7-3D6A-DEA9-CFCB75CAF4F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747183965"/>
      </p:ext>
    </p:extLst>
  </p:cSld>
  <p:clrMapOvr>
    <a:masterClrMapping/>
  </p:clrMapOvr>
  <mc:AlternateContent xmlns:mc="http://schemas.openxmlformats.org/markup-compatibility/2006" xmlns:p14="http://schemas.microsoft.com/office/powerpoint/2010/main">
    <mc:Choice Requires="p14">
      <p:transition spd="slow" p14:dur="2000" advTm="3584"/>
    </mc:Choice>
    <mc:Fallback xmlns="">
      <p:transition spd="slow" advTm="3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5379B-4595-9E3D-2BD6-390EA48DE276}"/>
              </a:ext>
            </a:extLst>
          </p:cNvPr>
          <p:cNvSpPr>
            <a:spLocks noGrp="1"/>
          </p:cNvSpPr>
          <p:nvPr>
            <p:ph type="title"/>
          </p:nvPr>
        </p:nvSpPr>
        <p:spPr>
          <a:xfrm>
            <a:off x="838200" y="103868"/>
            <a:ext cx="10515600" cy="1325563"/>
          </a:xfrm>
        </p:spPr>
        <p:txBody>
          <a:bodyPr/>
          <a:lstStyle/>
          <a:p>
            <a:r>
              <a:rPr lang="en-US" dirty="0"/>
              <a:t>53-year-old male with right maxillary pain</a:t>
            </a:r>
          </a:p>
        </p:txBody>
      </p:sp>
      <p:sp>
        <p:nvSpPr>
          <p:cNvPr id="3" name="Content Placeholder 2">
            <a:extLst>
              <a:ext uri="{FF2B5EF4-FFF2-40B4-BE49-F238E27FC236}">
                <a16:creationId xmlns:a16="http://schemas.microsoft.com/office/drawing/2014/main" id="{EAC1E221-289A-A429-E3F4-E369D3D98420}"/>
              </a:ext>
            </a:extLst>
          </p:cNvPr>
          <p:cNvSpPr>
            <a:spLocks noGrp="1"/>
          </p:cNvSpPr>
          <p:nvPr>
            <p:ph idx="1"/>
          </p:nvPr>
        </p:nvSpPr>
        <p:spPr>
          <a:xfrm>
            <a:off x="838200" y="1333627"/>
            <a:ext cx="10515600" cy="4980086"/>
          </a:xfrm>
        </p:spPr>
        <p:txBody>
          <a:bodyPr>
            <a:normAutofit/>
          </a:bodyPr>
          <a:lstStyle/>
          <a:p>
            <a:r>
              <a:rPr lang="en-US" sz="2400" dirty="0"/>
              <a:t>CC: right facial pain associated with intermittent blurred vision following dental self-extraction</a:t>
            </a:r>
          </a:p>
          <a:p>
            <a:r>
              <a:rPr lang="en-US" sz="2400" dirty="0"/>
              <a:t>HPI: </a:t>
            </a:r>
          </a:p>
          <a:p>
            <a:pPr lvl="1"/>
            <a:r>
              <a:rPr lang="en-US" sz="2000" dirty="0"/>
              <a:t>Presented to ED with oral pain, right facial numbness and right blurred vision following last extraction of loose upper incisor 3 weeks prior to presentation.</a:t>
            </a:r>
          </a:p>
          <a:p>
            <a:pPr lvl="1"/>
            <a:r>
              <a:rPr lang="en-US" sz="2000" dirty="0"/>
              <a:t>~15 </a:t>
            </a:r>
            <a:r>
              <a:rPr lang="en-US" sz="2000" dirty="0" err="1"/>
              <a:t>lbs</a:t>
            </a:r>
            <a:r>
              <a:rPr lang="en-US" sz="2000" dirty="0"/>
              <a:t> weight loss over previous 6 months.</a:t>
            </a:r>
          </a:p>
          <a:p>
            <a:pPr lvl="1"/>
            <a:r>
              <a:rPr lang="en-US" sz="2000" dirty="0"/>
              <a:t>No associated eye pain, redness or other ocular symptoms. No fevers or headaches and no neurological symptoms.</a:t>
            </a:r>
          </a:p>
          <a:p>
            <a:r>
              <a:rPr lang="en-US" sz="2400" dirty="0" err="1"/>
              <a:t>POHx</a:t>
            </a:r>
            <a:r>
              <a:rPr lang="en-US" sz="2400" dirty="0"/>
              <a:t>: None</a:t>
            </a:r>
          </a:p>
          <a:p>
            <a:r>
              <a:rPr lang="en-US" sz="2400" dirty="0"/>
              <a:t>PMHx: Gingivitis and prior self-extractions without event. </a:t>
            </a:r>
          </a:p>
          <a:p>
            <a:r>
              <a:rPr lang="en-US" sz="2400" dirty="0"/>
              <a:t>Social </a:t>
            </a:r>
            <a:r>
              <a:rPr lang="en-US" sz="2400" dirty="0" err="1"/>
              <a:t>Hx</a:t>
            </a:r>
            <a:r>
              <a:rPr lang="en-US" sz="2400" dirty="0"/>
              <a:t>: Smokes, social drinker; has a wife and children; no recent international travel or drug abuse</a:t>
            </a:r>
          </a:p>
        </p:txBody>
      </p:sp>
      <p:pic>
        <p:nvPicPr>
          <p:cNvPr id="5" name="Audio 4">
            <a:hlinkClick r:id="" action="ppaction://media"/>
            <a:extLst>
              <a:ext uri="{FF2B5EF4-FFF2-40B4-BE49-F238E27FC236}">
                <a16:creationId xmlns:a16="http://schemas.microsoft.com/office/drawing/2014/main" id="{1921DC9B-6EA6-A3DC-BB51-CACC4FE50A2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051271229"/>
      </p:ext>
    </p:extLst>
  </p:cSld>
  <p:clrMapOvr>
    <a:masterClrMapping/>
  </p:clrMapOvr>
  <mc:AlternateContent xmlns:mc="http://schemas.openxmlformats.org/markup-compatibility/2006" xmlns:p14="http://schemas.microsoft.com/office/powerpoint/2010/main">
    <mc:Choice Requires="p14">
      <p:transition spd="slow" p14:dur="2000" advTm="31238"/>
    </mc:Choice>
    <mc:Fallback xmlns="">
      <p:transition spd="slow" advTm="31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0906-A28C-18B3-B406-611C77388A02}"/>
              </a:ext>
            </a:extLst>
          </p:cNvPr>
          <p:cNvSpPr>
            <a:spLocks noGrp="1"/>
          </p:cNvSpPr>
          <p:nvPr>
            <p:ph type="title"/>
          </p:nvPr>
        </p:nvSpPr>
        <p:spPr>
          <a:xfrm>
            <a:off x="726174" y="416484"/>
            <a:ext cx="10515600" cy="1325563"/>
          </a:xfrm>
        </p:spPr>
        <p:txBody>
          <a:bodyPr/>
          <a:lstStyle/>
          <a:p>
            <a:r>
              <a:rPr lang="en-US" dirty="0"/>
              <a:t>Ophthalmology exam</a:t>
            </a:r>
          </a:p>
        </p:txBody>
      </p:sp>
      <p:sp>
        <p:nvSpPr>
          <p:cNvPr id="3" name="Content Placeholder 2">
            <a:extLst>
              <a:ext uri="{FF2B5EF4-FFF2-40B4-BE49-F238E27FC236}">
                <a16:creationId xmlns:a16="http://schemas.microsoft.com/office/drawing/2014/main" id="{038CAFA1-DACB-1C0F-0B09-21D254E90F46}"/>
              </a:ext>
            </a:extLst>
          </p:cNvPr>
          <p:cNvSpPr>
            <a:spLocks noGrp="1"/>
          </p:cNvSpPr>
          <p:nvPr>
            <p:ph idx="1"/>
          </p:nvPr>
        </p:nvSpPr>
        <p:spPr>
          <a:xfrm>
            <a:off x="829340" y="1742046"/>
            <a:ext cx="6263983" cy="4796980"/>
          </a:xfrm>
        </p:spPr>
        <p:txBody>
          <a:bodyPr>
            <a:normAutofit/>
          </a:bodyPr>
          <a:lstStyle/>
          <a:p>
            <a:r>
              <a:rPr lang="en-US" sz="3600" dirty="0"/>
              <a:t>Right infraorbital hypesthesia</a:t>
            </a:r>
          </a:p>
          <a:p>
            <a:r>
              <a:rPr lang="en-US" sz="3600" dirty="0"/>
              <a:t>Mild proptosis right eye</a:t>
            </a:r>
          </a:p>
          <a:p>
            <a:r>
              <a:rPr lang="en-US" sz="3600" dirty="0"/>
              <a:t>Hertel’s measurement: </a:t>
            </a:r>
          </a:p>
          <a:p>
            <a:pPr lvl="1"/>
            <a:r>
              <a:rPr lang="en-US" sz="3200"/>
              <a:t>Base 95mm</a:t>
            </a:r>
            <a:r>
              <a:rPr lang="en-US" sz="3200" dirty="0"/>
              <a:t>, right </a:t>
            </a:r>
            <a:r>
              <a:rPr lang="en-US" sz="3200"/>
              <a:t>eye 18mm</a:t>
            </a:r>
            <a:r>
              <a:rPr lang="en-US" sz="3200" dirty="0"/>
              <a:t>, left </a:t>
            </a:r>
            <a:r>
              <a:rPr lang="en-US" sz="3200"/>
              <a:t>eye 14.5mm</a:t>
            </a:r>
            <a:endParaRPr lang="en-US" sz="3200" dirty="0"/>
          </a:p>
        </p:txBody>
      </p:sp>
      <p:pic>
        <p:nvPicPr>
          <p:cNvPr id="6" name="Picture 5">
            <a:extLst>
              <a:ext uri="{FF2B5EF4-FFF2-40B4-BE49-F238E27FC236}">
                <a16:creationId xmlns:a16="http://schemas.microsoft.com/office/drawing/2014/main" id="{CD5FED7E-934E-0370-AD16-1A0A02E1C3EA}"/>
              </a:ext>
            </a:extLst>
          </p:cNvPr>
          <p:cNvPicPr>
            <a:picLocks noChangeAspect="1"/>
          </p:cNvPicPr>
          <p:nvPr/>
        </p:nvPicPr>
        <p:blipFill>
          <a:blip r:embed="rId5">
            <a:extLst>
              <a:ext uri="{28A0092B-C50C-407E-A947-70E740481C1C}">
                <a14:useLocalDpi xmlns:a14="http://schemas.microsoft.com/office/drawing/2010/main" val="0"/>
              </a:ext>
            </a:extLst>
          </a:blip>
          <a:srcRect l="27745" t="26268" r="17842" b="29705"/>
          <a:stretch/>
        </p:blipFill>
        <p:spPr>
          <a:xfrm>
            <a:off x="6989125" y="1882969"/>
            <a:ext cx="4356848" cy="2643900"/>
          </a:xfrm>
          <a:prstGeom prst="rect">
            <a:avLst/>
          </a:prstGeom>
        </p:spPr>
      </p:pic>
      <p:sp>
        <p:nvSpPr>
          <p:cNvPr id="15" name="Rectangle 14">
            <a:extLst>
              <a:ext uri="{FF2B5EF4-FFF2-40B4-BE49-F238E27FC236}">
                <a16:creationId xmlns:a16="http://schemas.microsoft.com/office/drawing/2014/main" id="{868E02E6-F5CD-A3CA-FBF4-E47278F3CD51}"/>
              </a:ext>
            </a:extLst>
          </p:cNvPr>
          <p:cNvSpPr/>
          <p:nvPr/>
        </p:nvSpPr>
        <p:spPr>
          <a:xfrm>
            <a:off x="7974123" y="2784324"/>
            <a:ext cx="289111" cy="17789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049351B-B7BA-DE3F-8CA9-FB877C835EC4}"/>
              </a:ext>
            </a:extLst>
          </p:cNvPr>
          <p:cNvSpPr/>
          <p:nvPr/>
        </p:nvSpPr>
        <p:spPr>
          <a:xfrm>
            <a:off x="10217541" y="2784323"/>
            <a:ext cx="289111" cy="13640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6CE1C0C7-3AC6-4518-8C9E-D8FD1256D70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4206501742"/>
      </p:ext>
    </p:extLst>
  </p:cSld>
  <p:clrMapOvr>
    <a:masterClrMapping/>
  </p:clrMapOvr>
  <mc:AlternateContent xmlns:mc="http://schemas.openxmlformats.org/markup-compatibility/2006" xmlns:p14="http://schemas.microsoft.com/office/powerpoint/2010/main">
    <mc:Choice Requires="p14">
      <p:transition spd="slow" p14:dur="2000" advTm="9423"/>
    </mc:Choice>
    <mc:Fallback xmlns="">
      <p:transition spd="slow" advTm="9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23F73-5C50-C911-E436-F66C5001A4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4F3220-5291-11F0-6733-DE71D46052DA}"/>
              </a:ext>
            </a:extLst>
          </p:cNvPr>
          <p:cNvSpPr>
            <a:spLocks noGrp="1"/>
          </p:cNvSpPr>
          <p:nvPr>
            <p:ph type="title"/>
          </p:nvPr>
        </p:nvSpPr>
        <p:spPr>
          <a:xfrm>
            <a:off x="726174" y="416484"/>
            <a:ext cx="10515600" cy="1325563"/>
          </a:xfrm>
        </p:spPr>
        <p:txBody>
          <a:bodyPr/>
          <a:lstStyle/>
          <a:p>
            <a:r>
              <a:rPr lang="en-US" dirty="0"/>
              <a:t>Ophthalmology exam</a:t>
            </a:r>
          </a:p>
        </p:txBody>
      </p:sp>
      <p:sp>
        <p:nvSpPr>
          <p:cNvPr id="3" name="Content Placeholder 2">
            <a:extLst>
              <a:ext uri="{FF2B5EF4-FFF2-40B4-BE49-F238E27FC236}">
                <a16:creationId xmlns:a16="http://schemas.microsoft.com/office/drawing/2014/main" id="{E03F431C-D68E-7FE4-A92C-DFD0C5C8A52B}"/>
              </a:ext>
            </a:extLst>
          </p:cNvPr>
          <p:cNvSpPr>
            <a:spLocks noGrp="1"/>
          </p:cNvSpPr>
          <p:nvPr>
            <p:ph idx="1"/>
          </p:nvPr>
        </p:nvSpPr>
        <p:spPr>
          <a:xfrm>
            <a:off x="829340" y="1742046"/>
            <a:ext cx="6263983" cy="4796980"/>
          </a:xfrm>
        </p:spPr>
        <p:txBody>
          <a:bodyPr>
            <a:normAutofit/>
          </a:bodyPr>
          <a:lstStyle/>
          <a:p>
            <a:r>
              <a:rPr lang="en-US" sz="3600" dirty="0"/>
              <a:t>Right infraorbital hypesthesia</a:t>
            </a:r>
          </a:p>
          <a:p>
            <a:r>
              <a:rPr lang="en-US" sz="3600" dirty="0"/>
              <a:t>Mild proptosis right eye</a:t>
            </a:r>
          </a:p>
          <a:p>
            <a:r>
              <a:rPr lang="en-US" sz="3600" dirty="0"/>
              <a:t>Hertel’s measurement: </a:t>
            </a:r>
          </a:p>
          <a:p>
            <a:pPr lvl="1"/>
            <a:r>
              <a:rPr lang="en-US" sz="3200" dirty="0"/>
              <a:t>Base 95 mm, right eye 18 mm, left eye 14.5 mm</a:t>
            </a:r>
          </a:p>
        </p:txBody>
      </p:sp>
      <p:pic>
        <p:nvPicPr>
          <p:cNvPr id="6" name="Picture 5">
            <a:extLst>
              <a:ext uri="{FF2B5EF4-FFF2-40B4-BE49-F238E27FC236}">
                <a16:creationId xmlns:a16="http://schemas.microsoft.com/office/drawing/2014/main" id="{F8914E03-44D7-5CD2-F3D4-4D3214E8425A}"/>
              </a:ext>
            </a:extLst>
          </p:cNvPr>
          <p:cNvPicPr>
            <a:picLocks noChangeAspect="1"/>
          </p:cNvPicPr>
          <p:nvPr/>
        </p:nvPicPr>
        <p:blipFill>
          <a:blip r:embed="rId5">
            <a:extLst>
              <a:ext uri="{28A0092B-C50C-407E-A947-70E740481C1C}">
                <a14:useLocalDpi xmlns:a14="http://schemas.microsoft.com/office/drawing/2010/main" val="0"/>
              </a:ext>
            </a:extLst>
          </a:blip>
          <a:srcRect l="27745" t="26268" r="17842" b="29705"/>
          <a:stretch/>
        </p:blipFill>
        <p:spPr>
          <a:xfrm>
            <a:off x="6989125" y="1882969"/>
            <a:ext cx="4356848" cy="2643900"/>
          </a:xfrm>
          <a:prstGeom prst="rect">
            <a:avLst/>
          </a:prstGeom>
        </p:spPr>
      </p:pic>
      <p:cxnSp>
        <p:nvCxnSpPr>
          <p:cNvPr id="7" name="Straight Arrow Connector 6">
            <a:extLst>
              <a:ext uri="{FF2B5EF4-FFF2-40B4-BE49-F238E27FC236}">
                <a16:creationId xmlns:a16="http://schemas.microsoft.com/office/drawing/2014/main" id="{8E7F9301-E17C-AC85-2B0E-9DFE491CDAB0}"/>
              </a:ext>
            </a:extLst>
          </p:cNvPr>
          <p:cNvCxnSpPr>
            <a:cxnSpLocks/>
            <a:stCxn id="12" idx="0"/>
          </p:cNvCxnSpPr>
          <p:nvPr/>
        </p:nvCxnSpPr>
        <p:spPr>
          <a:xfrm flipH="1" flipV="1">
            <a:off x="8118679" y="3362548"/>
            <a:ext cx="1099313" cy="166071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2" name="Rectangle: Rounded Corners 11">
            <a:extLst>
              <a:ext uri="{FF2B5EF4-FFF2-40B4-BE49-F238E27FC236}">
                <a16:creationId xmlns:a16="http://schemas.microsoft.com/office/drawing/2014/main" id="{7F0B7C11-4B7B-3436-DA2D-4764E77F6A69}"/>
              </a:ext>
            </a:extLst>
          </p:cNvPr>
          <p:cNvSpPr/>
          <p:nvPr/>
        </p:nvSpPr>
        <p:spPr>
          <a:xfrm>
            <a:off x="7338749" y="5023260"/>
            <a:ext cx="3758486" cy="77684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Right inferior fornix appeared blanched</a:t>
            </a:r>
          </a:p>
        </p:txBody>
      </p:sp>
      <p:sp>
        <p:nvSpPr>
          <p:cNvPr id="15" name="Rectangle 14">
            <a:extLst>
              <a:ext uri="{FF2B5EF4-FFF2-40B4-BE49-F238E27FC236}">
                <a16:creationId xmlns:a16="http://schemas.microsoft.com/office/drawing/2014/main" id="{A796173A-5CD6-E5FA-B0B6-67F35292822B}"/>
              </a:ext>
            </a:extLst>
          </p:cNvPr>
          <p:cNvSpPr/>
          <p:nvPr/>
        </p:nvSpPr>
        <p:spPr>
          <a:xfrm>
            <a:off x="7974123" y="2784324"/>
            <a:ext cx="289111" cy="17789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6FFFE21-0381-771C-3414-25DCFD935D36}"/>
              </a:ext>
            </a:extLst>
          </p:cNvPr>
          <p:cNvSpPr/>
          <p:nvPr/>
        </p:nvSpPr>
        <p:spPr>
          <a:xfrm>
            <a:off x="10217541" y="2784323"/>
            <a:ext cx="289111" cy="13640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91400C56-88E5-00BD-5B22-AD7AAF856F6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4039257810"/>
      </p:ext>
    </p:extLst>
  </p:cSld>
  <p:clrMapOvr>
    <a:masterClrMapping/>
  </p:clrMapOvr>
  <mc:AlternateContent xmlns:mc="http://schemas.openxmlformats.org/markup-compatibility/2006" xmlns:p14="http://schemas.microsoft.com/office/powerpoint/2010/main">
    <mc:Choice Requires="p14">
      <p:transition spd="slow" p14:dur="2000" advTm="7609"/>
    </mc:Choice>
    <mc:Fallback xmlns="">
      <p:transition spd="slow" advTm="7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4A6E6-C67B-CD8D-65CB-1DFBF56B08CB}"/>
              </a:ext>
            </a:extLst>
          </p:cNvPr>
          <p:cNvSpPr>
            <a:spLocks noGrp="1"/>
          </p:cNvSpPr>
          <p:nvPr>
            <p:ph type="title"/>
          </p:nvPr>
        </p:nvSpPr>
        <p:spPr>
          <a:xfrm>
            <a:off x="838199" y="61474"/>
            <a:ext cx="10515600" cy="1325563"/>
          </a:xfrm>
        </p:spPr>
        <p:txBody>
          <a:bodyPr/>
          <a:lstStyle/>
          <a:p>
            <a:r>
              <a:rPr lang="en-US" b="1" dirty="0">
                <a:latin typeface="Arail"/>
              </a:rPr>
              <a:t>Ophthalmology Exam</a:t>
            </a:r>
          </a:p>
        </p:txBody>
      </p:sp>
      <p:graphicFrame>
        <p:nvGraphicFramePr>
          <p:cNvPr id="4" name="Google Shape;105;p21">
            <a:extLst>
              <a:ext uri="{FF2B5EF4-FFF2-40B4-BE49-F238E27FC236}">
                <a16:creationId xmlns:a16="http://schemas.microsoft.com/office/drawing/2014/main" id="{BC97AC84-0095-4225-CA1A-80151DE69005}"/>
              </a:ext>
            </a:extLst>
          </p:cNvPr>
          <p:cNvGraphicFramePr/>
          <p:nvPr>
            <p:extLst>
              <p:ext uri="{D42A27DB-BD31-4B8C-83A1-F6EECF244321}">
                <p14:modId xmlns:p14="http://schemas.microsoft.com/office/powerpoint/2010/main" val="688064442"/>
              </p:ext>
            </p:extLst>
          </p:nvPr>
        </p:nvGraphicFramePr>
        <p:xfrm>
          <a:off x="3026229" y="1159684"/>
          <a:ext cx="8185422" cy="5508168"/>
        </p:xfrm>
        <a:graphic>
          <a:graphicData uri="http://schemas.openxmlformats.org/drawingml/2006/table">
            <a:tbl>
              <a:tblPr>
                <a:noFill/>
              </a:tblPr>
              <a:tblGrid>
                <a:gridCol w="2040424">
                  <a:extLst>
                    <a:ext uri="{9D8B030D-6E8A-4147-A177-3AD203B41FA5}">
                      <a16:colId xmlns:a16="http://schemas.microsoft.com/office/drawing/2014/main" val="20000"/>
                    </a:ext>
                  </a:extLst>
                </a:gridCol>
                <a:gridCol w="3180159">
                  <a:extLst>
                    <a:ext uri="{9D8B030D-6E8A-4147-A177-3AD203B41FA5}">
                      <a16:colId xmlns:a16="http://schemas.microsoft.com/office/drawing/2014/main" val="20001"/>
                    </a:ext>
                  </a:extLst>
                </a:gridCol>
                <a:gridCol w="2964839">
                  <a:extLst>
                    <a:ext uri="{9D8B030D-6E8A-4147-A177-3AD203B41FA5}">
                      <a16:colId xmlns:a16="http://schemas.microsoft.com/office/drawing/2014/main" val="20002"/>
                    </a:ext>
                  </a:extLst>
                </a:gridCol>
              </a:tblGrid>
              <a:tr h="406262">
                <a:tc>
                  <a:txBody>
                    <a:bodyPr/>
                    <a:lstStyle/>
                    <a:p>
                      <a:pPr marL="0" marR="0" lvl="0" indent="0" algn="ctr" rtl="0">
                        <a:lnSpc>
                          <a:spcPct val="115000"/>
                        </a:lnSpc>
                        <a:spcBef>
                          <a:spcPts val="0"/>
                        </a:spcBef>
                        <a:spcAft>
                          <a:spcPts val="0"/>
                        </a:spcAft>
                        <a:buNone/>
                      </a:pPr>
                      <a:endParaRPr sz="14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800" b="1" dirty="0">
                          <a:solidFill>
                            <a:srgbClr val="212121"/>
                          </a:solidFill>
                        </a:rPr>
                        <a:t>OD</a:t>
                      </a:r>
                      <a:endParaRPr sz="18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800" b="1" dirty="0">
                          <a:solidFill>
                            <a:srgbClr val="212121"/>
                          </a:solidFill>
                        </a:rPr>
                        <a:t>OS</a:t>
                      </a:r>
                      <a:endParaRPr sz="18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extLst>
                  <a:ext uri="{0D108BD9-81ED-4DB2-BD59-A6C34878D82A}">
                    <a16:rowId xmlns:a16="http://schemas.microsoft.com/office/drawing/2014/main" val="10000"/>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VA near cc</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rPr>
                        <a:t>20/25-1</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20/25-2</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Pupils</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rPr>
                        <a:t>RR, no RAPD</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a:solidFill>
                            <a:srgbClr val="212121"/>
                          </a:solidFill>
                        </a:rPr>
                        <a:t>RR, no RAPD</a:t>
                      </a:r>
                      <a:endParaRPr sz="160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IOP</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rPr>
                        <a:t>8 mmHg</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8 mmHg</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cVF</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rPr>
                        <a:t>Full</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Full</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Color (Ishihara)</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rPr>
                        <a:t>11/11</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11/11</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EOM</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a:solidFill>
                            <a:srgbClr val="212121"/>
                          </a:solidFill>
                        </a:rPr>
                        <a:t>Full, Ortho</a:t>
                      </a:r>
                      <a:endParaRPr sz="160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Full, Ortho</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853199">
                <a:tc>
                  <a:txBody>
                    <a:bodyPr/>
                    <a:lstStyle/>
                    <a:p>
                      <a:pPr marL="0" marR="0" lvl="0" indent="0" algn="ctr" rtl="0">
                        <a:lnSpc>
                          <a:spcPct val="115000"/>
                        </a:lnSpc>
                        <a:spcBef>
                          <a:spcPts val="0"/>
                        </a:spcBef>
                        <a:spcAft>
                          <a:spcPts val="0"/>
                        </a:spcAft>
                        <a:buNone/>
                      </a:pPr>
                      <a:r>
                        <a:rPr lang="en" sz="1600" b="1" dirty="0">
                          <a:solidFill>
                            <a:srgbClr val="212121"/>
                          </a:solidFill>
                        </a:rPr>
                        <a:t>External</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Clr>
                          <a:schemeClr val="dk1"/>
                        </a:buClr>
                        <a:buSzPts val="1100"/>
                        <a:buFont typeface="Arial"/>
                        <a:buNone/>
                      </a:pPr>
                      <a:r>
                        <a:rPr lang="en" sz="1600" b="1">
                          <a:solidFill>
                            <a:srgbClr val="212121"/>
                          </a:solidFill>
                        </a:rPr>
                        <a:t>Infraorbital hypoesthesia, right eye slightly elevated and proptotic compared to left</a:t>
                      </a:r>
                      <a:endParaRPr sz="1600" b="1">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WNL</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Slit Lamp Exam</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a:solidFill>
                            <a:srgbClr val="212121"/>
                          </a:solidFill>
                        </a:rPr>
                        <a:t>WNL</a:t>
                      </a:r>
                      <a:endParaRPr sz="160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WNL</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Disc</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Clr>
                          <a:schemeClr val="dk1"/>
                        </a:buClr>
                        <a:buSzPts val="1100"/>
                        <a:buFont typeface="Arial"/>
                        <a:buNone/>
                      </a:pPr>
                      <a:r>
                        <a:rPr lang="en" sz="1600">
                          <a:solidFill>
                            <a:srgbClr val="212121"/>
                          </a:solidFill>
                        </a:rPr>
                        <a:t>Sharp &amp; Pink, C/D 0.3</a:t>
                      </a:r>
                      <a:endParaRPr sz="160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Sharp &amp; Pink, C/D 0.3</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378301">
                <a:tc>
                  <a:txBody>
                    <a:bodyPr/>
                    <a:lstStyle/>
                    <a:p>
                      <a:pPr marL="0" marR="0" lvl="0" indent="0" algn="ctr" rtl="0">
                        <a:lnSpc>
                          <a:spcPct val="115000"/>
                        </a:lnSpc>
                        <a:spcBef>
                          <a:spcPts val="0"/>
                        </a:spcBef>
                        <a:spcAft>
                          <a:spcPts val="0"/>
                        </a:spcAft>
                        <a:buNone/>
                      </a:pPr>
                      <a:r>
                        <a:rPr lang="en" sz="1600" b="1" dirty="0">
                          <a:solidFill>
                            <a:srgbClr val="212121"/>
                          </a:solidFill>
                        </a:rPr>
                        <a:t>Dilated Fundus Exam</a:t>
                      </a:r>
                      <a:endParaRPr sz="1600" b="1"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rPr>
                        <a:t>WNL</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rPr>
                        <a:t>WNL</a:t>
                      </a:r>
                      <a:endParaRPr sz="1600" dirty="0">
                        <a:solidFill>
                          <a:srgbClr val="212121"/>
                        </a:solidFill>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bl>
          </a:graphicData>
        </a:graphic>
      </p:graphicFrame>
      <p:pic>
        <p:nvPicPr>
          <p:cNvPr id="5" name="Audio 4">
            <a:hlinkClick r:id="" action="ppaction://media"/>
            <a:extLst>
              <a:ext uri="{FF2B5EF4-FFF2-40B4-BE49-F238E27FC236}">
                <a16:creationId xmlns:a16="http://schemas.microsoft.com/office/drawing/2014/main" id="{1683AD86-B461-802F-4B7B-8EA7724BE5A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9085105"/>
      </p:ext>
    </p:extLst>
  </p:cSld>
  <p:clrMapOvr>
    <a:masterClrMapping/>
  </p:clrMapOvr>
  <mc:AlternateContent xmlns:mc="http://schemas.openxmlformats.org/markup-compatibility/2006" xmlns:p14="http://schemas.microsoft.com/office/powerpoint/2010/main">
    <mc:Choice Requires="p14">
      <p:transition spd="slow" p14:dur="2000" advTm="9319"/>
    </mc:Choice>
    <mc:Fallback xmlns="">
      <p:transition spd="slow" advTm="9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FA5762-087F-EB03-13F6-8A8996599542}"/>
              </a:ext>
            </a:extLst>
          </p:cNvPr>
          <p:cNvSpPr>
            <a:spLocks noGrp="1"/>
          </p:cNvSpPr>
          <p:nvPr>
            <p:ph type="title"/>
          </p:nvPr>
        </p:nvSpPr>
        <p:spPr>
          <a:xfrm>
            <a:off x="254881" y="158297"/>
            <a:ext cx="11682238" cy="1325563"/>
          </a:xfrm>
        </p:spPr>
        <p:txBody>
          <a:bodyPr/>
          <a:lstStyle/>
          <a:p>
            <a:r>
              <a:rPr lang="en-US" b="1" dirty="0">
                <a:latin typeface="Arial" panose="020B0604020202020204" pitchFamily="34" charset="0"/>
                <a:cs typeface="Arial" panose="020B0604020202020204" pitchFamily="34" charset="0"/>
              </a:rPr>
              <a:t>OCT and Humphrey Visual Fields - Normal</a:t>
            </a:r>
          </a:p>
        </p:txBody>
      </p:sp>
      <p:pic>
        <p:nvPicPr>
          <p:cNvPr id="5" name="Google Shape;120;p23">
            <a:extLst>
              <a:ext uri="{FF2B5EF4-FFF2-40B4-BE49-F238E27FC236}">
                <a16:creationId xmlns:a16="http://schemas.microsoft.com/office/drawing/2014/main" id="{A30370A9-946F-DEB8-71E4-20624C0345E4}"/>
              </a:ext>
            </a:extLst>
          </p:cNvPr>
          <p:cNvPicPr preferRelativeResize="0"/>
          <p:nvPr/>
        </p:nvPicPr>
        <p:blipFill>
          <a:blip r:embed="rId5">
            <a:alphaModFix/>
          </a:blip>
          <a:stretch>
            <a:fillRect/>
          </a:stretch>
        </p:blipFill>
        <p:spPr>
          <a:xfrm>
            <a:off x="8152790" y="1690688"/>
            <a:ext cx="3657600" cy="4000147"/>
          </a:xfrm>
          <a:prstGeom prst="rect">
            <a:avLst/>
          </a:prstGeom>
          <a:noFill/>
          <a:ln>
            <a:noFill/>
          </a:ln>
        </p:spPr>
      </p:pic>
      <p:pic>
        <p:nvPicPr>
          <p:cNvPr id="6" name="Google Shape;121;p23">
            <a:extLst>
              <a:ext uri="{FF2B5EF4-FFF2-40B4-BE49-F238E27FC236}">
                <a16:creationId xmlns:a16="http://schemas.microsoft.com/office/drawing/2014/main" id="{ED1EF88C-790D-3D00-93A8-EFB6E715946D}"/>
              </a:ext>
            </a:extLst>
          </p:cNvPr>
          <p:cNvPicPr preferRelativeResize="0"/>
          <p:nvPr/>
        </p:nvPicPr>
        <p:blipFill>
          <a:blip r:embed="rId6">
            <a:alphaModFix/>
          </a:blip>
          <a:stretch>
            <a:fillRect/>
          </a:stretch>
        </p:blipFill>
        <p:spPr>
          <a:xfrm>
            <a:off x="4287733" y="1690688"/>
            <a:ext cx="3657600" cy="4000147"/>
          </a:xfrm>
          <a:prstGeom prst="rect">
            <a:avLst/>
          </a:prstGeom>
          <a:noFill/>
          <a:ln>
            <a:noFill/>
          </a:ln>
        </p:spPr>
      </p:pic>
      <p:pic>
        <p:nvPicPr>
          <p:cNvPr id="7" name="Google Shape;119;p23">
            <a:extLst>
              <a:ext uri="{FF2B5EF4-FFF2-40B4-BE49-F238E27FC236}">
                <a16:creationId xmlns:a16="http://schemas.microsoft.com/office/drawing/2014/main" id="{C937230D-5C58-693C-A06F-CA59B954F074}"/>
              </a:ext>
            </a:extLst>
          </p:cNvPr>
          <p:cNvPicPr preferRelativeResize="0"/>
          <p:nvPr/>
        </p:nvPicPr>
        <p:blipFill>
          <a:blip r:embed="rId7">
            <a:alphaModFix/>
          </a:blip>
          <a:stretch>
            <a:fillRect/>
          </a:stretch>
        </p:blipFill>
        <p:spPr>
          <a:xfrm>
            <a:off x="422676" y="1690688"/>
            <a:ext cx="3657600" cy="4000147"/>
          </a:xfrm>
          <a:prstGeom prst="rect">
            <a:avLst/>
          </a:prstGeom>
          <a:noFill/>
          <a:ln>
            <a:noFill/>
          </a:ln>
        </p:spPr>
      </p:pic>
      <p:pic>
        <p:nvPicPr>
          <p:cNvPr id="2" name="Audio 1">
            <a:hlinkClick r:id="" action="ppaction://media"/>
            <a:extLst>
              <a:ext uri="{FF2B5EF4-FFF2-40B4-BE49-F238E27FC236}">
                <a16:creationId xmlns:a16="http://schemas.microsoft.com/office/drawing/2014/main" id="{CE77B886-780E-B9DD-51B0-79CE87FA4578}"/>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54195999"/>
      </p:ext>
    </p:extLst>
  </p:cSld>
  <p:clrMapOvr>
    <a:masterClrMapping/>
  </p:clrMapOvr>
  <mc:AlternateContent xmlns:mc="http://schemas.openxmlformats.org/markup-compatibility/2006" xmlns:p14="http://schemas.microsoft.com/office/powerpoint/2010/main">
    <mc:Choice Requires="p14">
      <p:transition spd="slow" p14:dur="2000" advTm="5682"/>
    </mc:Choice>
    <mc:Fallback xmlns="">
      <p:transition spd="slow" advTm="5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45BB-73D3-114D-D16D-C4E8B0A9A265}"/>
              </a:ext>
            </a:extLst>
          </p:cNvPr>
          <p:cNvSpPr>
            <a:spLocks noGrp="1"/>
          </p:cNvSpPr>
          <p:nvPr>
            <p:ph type="title"/>
          </p:nvPr>
        </p:nvSpPr>
        <p:spPr/>
        <p:txBody>
          <a:bodyPr/>
          <a:lstStyle/>
          <a:p>
            <a:r>
              <a:rPr lang="en-US" dirty="0"/>
              <a:t>Next Steps?</a:t>
            </a:r>
          </a:p>
        </p:txBody>
      </p:sp>
      <p:pic>
        <p:nvPicPr>
          <p:cNvPr id="3" name="Audio 2">
            <a:hlinkClick r:id="" action="ppaction://media"/>
            <a:extLst>
              <a:ext uri="{FF2B5EF4-FFF2-40B4-BE49-F238E27FC236}">
                <a16:creationId xmlns:a16="http://schemas.microsoft.com/office/drawing/2014/main" id="{7ECDBC4F-9448-ECC0-B34B-D5102544B81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96628464"/>
      </p:ext>
    </p:extLst>
  </p:cSld>
  <p:clrMapOvr>
    <a:masterClrMapping/>
  </p:clrMapOvr>
  <mc:AlternateContent xmlns:mc="http://schemas.openxmlformats.org/markup-compatibility/2006" xmlns:p14="http://schemas.microsoft.com/office/powerpoint/2010/main">
    <mc:Choice Requires="p14">
      <p:transition spd="slow" p14:dur="2000" advTm="5907"/>
    </mc:Choice>
    <mc:Fallback xmlns="">
      <p:transition spd="slow" advTm="5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94B6-D182-0F18-B47C-63F96253F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694CE3-A234-A4DA-593C-2C4112DC5BEB}"/>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182211D0-31BF-11F3-0283-CBCFF2C5002A}"/>
              </a:ext>
            </a:extLst>
          </p:cNvPr>
          <p:cNvSpPr>
            <a:spLocks noGrp="1"/>
          </p:cNvSpPr>
          <p:nvPr>
            <p:ph idx="1"/>
          </p:nvPr>
        </p:nvSpPr>
        <p:spPr/>
        <p:txBody>
          <a:bodyPr/>
          <a:lstStyle/>
          <a:p>
            <a:pPr marL="0" indent="0">
              <a:buNone/>
            </a:pPr>
            <a:r>
              <a:rPr lang="en-US" u="sng" dirty="0"/>
              <a:t>Imaging:</a:t>
            </a:r>
          </a:p>
          <a:p>
            <a:r>
              <a:rPr lang="en-US" dirty="0"/>
              <a:t>CT scan maxillofacial with/without contrast</a:t>
            </a:r>
          </a:p>
          <a:p>
            <a:r>
              <a:rPr lang="en-US" dirty="0"/>
              <a:t>MRI brain and orbits with/without contrast</a:t>
            </a:r>
          </a:p>
          <a:p>
            <a:pPr marL="0" indent="0">
              <a:buNone/>
            </a:pPr>
            <a:endParaRPr lang="en-US" dirty="0"/>
          </a:p>
        </p:txBody>
      </p:sp>
      <p:pic>
        <p:nvPicPr>
          <p:cNvPr id="4" name="Audio 3">
            <a:hlinkClick r:id="" action="ppaction://media"/>
            <a:extLst>
              <a:ext uri="{FF2B5EF4-FFF2-40B4-BE49-F238E27FC236}">
                <a16:creationId xmlns:a16="http://schemas.microsoft.com/office/drawing/2014/main" id="{E9FBCEE0-D25C-2331-A0DD-4A47D945E89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88358888"/>
      </p:ext>
    </p:extLst>
  </p:cSld>
  <p:clrMapOvr>
    <a:masterClrMapping/>
  </p:clrMapOvr>
  <mc:AlternateContent xmlns:mc="http://schemas.openxmlformats.org/markup-compatibility/2006" xmlns:p14="http://schemas.microsoft.com/office/powerpoint/2010/main">
    <mc:Choice Requires="p14">
      <p:transition spd="slow" p14:dur="2000" advTm="11785"/>
    </mc:Choice>
    <mc:Fallback xmlns="">
      <p:transition spd="slow" advTm="11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951B8-E976-0B36-39A0-6395E15A7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C251B-4892-CD94-8E88-31E5383C0447}"/>
              </a:ext>
            </a:extLst>
          </p:cNvPr>
          <p:cNvSpPr>
            <a:spLocks noGrp="1"/>
          </p:cNvSpPr>
          <p:nvPr>
            <p:ph type="title"/>
          </p:nvPr>
        </p:nvSpPr>
        <p:spPr>
          <a:xfrm>
            <a:off x="838200" y="234497"/>
            <a:ext cx="10515600" cy="1325563"/>
          </a:xfrm>
        </p:spPr>
        <p:txBody>
          <a:bodyPr/>
          <a:lstStyle/>
          <a:p>
            <a:r>
              <a:rPr lang="en-US" dirty="0"/>
              <a:t>Next Steps?</a:t>
            </a:r>
          </a:p>
        </p:txBody>
      </p:sp>
      <p:sp>
        <p:nvSpPr>
          <p:cNvPr id="3" name="Content Placeholder 2">
            <a:extLst>
              <a:ext uri="{FF2B5EF4-FFF2-40B4-BE49-F238E27FC236}">
                <a16:creationId xmlns:a16="http://schemas.microsoft.com/office/drawing/2014/main" id="{5BD97CAB-EB4F-30C8-3D3D-3DC9317F756D}"/>
              </a:ext>
            </a:extLst>
          </p:cNvPr>
          <p:cNvSpPr>
            <a:spLocks noGrp="1"/>
          </p:cNvSpPr>
          <p:nvPr>
            <p:ph idx="1"/>
          </p:nvPr>
        </p:nvSpPr>
        <p:spPr>
          <a:xfrm>
            <a:off x="838200" y="1429431"/>
            <a:ext cx="10515600" cy="4351338"/>
          </a:xfrm>
        </p:spPr>
        <p:txBody>
          <a:bodyPr>
            <a:normAutofit lnSpcReduction="10000"/>
          </a:bodyPr>
          <a:lstStyle/>
          <a:p>
            <a:pPr marL="0" indent="0">
              <a:buNone/>
            </a:pPr>
            <a:r>
              <a:rPr lang="en-US" u="sng" dirty="0"/>
              <a:t>Imaging:</a:t>
            </a:r>
          </a:p>
          <a:p>
            <a:r>
              <a:rPr lang="en-US" dirty="0"/>
              <a:t>CT scan maxillofacial with/without contrast</a:t>
            </a:r>
          </a:p>
          <a:p>
            <a:r>
              <a:rPr lang="en-US" dirty="0"/>
              <a:t>MRI brain and orbits with/without contrast</a:t>
            </a:r>
          </a:p>
          <a:p>
            <a:endParaRPr lang="en-US" dirty="0"/>
          </a:p>
          <a:p>
            <a:pPr marL="0" indent="0">
              <a:buNone/>
            </a:pPr>
            <a:r>
              <a:rPr lang="en-US" u="sng" dirty="0"/>
              <a:t>Labs:</a:t>
            </a:r>
          </a:p>
          <a:p>
            <a:pPr>
              <a:lnSpc>
                <a:spcPct val="100000"/>
              </a:lnSpc>
              <a:spcAft>
                <a:spcPts val="500"/>
              </a:spcAft>
            </a:pPr>
            <a:r>
              <a:rPr lang="en-US" dirty="0"/>
              <a:t>CBC and differential, ESR, CRP</a:t>
            </a:r>
          </a:p>
          <a:p>
            <a:pPr>
              <a:lnSpc>
                <a:spcPct val="100000"/>
              </a:lnSpc>
              <a:spcAft>
                <a:spcPts val="500"/>
              </a:spcAft>
            </a:pPr>
            <a:r>
              <a:rPr lang="en-US" dirty="0"/>
              <a:t>Infections - syphilis, tuberculosis (by QuantiFERON), HIV</a:t>
            </a:r>
          </a:p>
          <a:p>
            <a:pPr>
              <a:lnSpc>
                <a:spcPct val="100000"/>
              </a:lnSpc>
              <a:spcAft>
                <a:spcPts val="500"/>
              </a:spcAft>
            </a:pPr>
            <a:r>
              <a:rPr lang="en-US" dirty="0"/>
              <a:t>Inflammatory - rheumatoid factor, anti-nuclear antibody, angiotensin converting enzyme, IgG subclasses, and lysozyme</a:t>
            </a:r>
          </a:p>
        </p:txBody>
      </p:sp>
      <p:pic>
        <p:nvPicPr>
          <p:cNvPr id="5" name="Audio 4">
            <a:hlinkClick r:id="" action="ppaction://media"/>
            <a:extLst>
              <a:ext uri="{FF2B5EF4-FFF2-40B4-BE49-F238E27FC236}">
                <a16:creationId xmlns:a16="http://schemas.microsoft.com/office/drawing/2014/main" id="{9FA4C449-786E-51C5-6B9F-2729E112FE3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44490901"/>
      </p:ext>
    </p:extLst>
  </p:cSld>
  <p:clrMapOvr>
    <a:masterClrMapping/>
  </p:clrMapOvr>
  <mc:AlternateContent xmlns:mc="http://schemas.openxmlformats.org/markup-compatibility/2006" xmlns:p14="http://schemas.microsoft.com/office/powerpoint/2010/main">
    <mc:Choice Requires="p14">
      <p:transition spd="slow" p14:dur="2000" advTm="14416"/>
    </mc:Choice>
    <mc:Fallback xmlns="">
      <p:transition spd="slow" advTm="14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F6DB1-99E1-ED50-6EAB-6593F7240F42}"/>
              </a:ext>
            </a:extLst>
          </p:cNvPr>
          <p:cNvSpPr>
            <a:spLocks noGrp="1"/>
          </p:cNvSpPr>
          <p:nvPr>
            <p:ph type="title"/>
          </p:nvPr>
        </p:nvSpPr>
        <p:spPr/>
        <p:txBody>
          <a:bodyPr/>
          <a:lstStyle/>
          <a:p>
            <a:r>
              <a:rPr lang="en-US" dirty="0"/>
              <a:t>CT Maxillofacial</a:t>
            </a:r>
          </a:p>
        </p:txBody>
      </p:sp>
      <p:sp>
        <p:nvSpPr>
          <p:cNvPr id="3" name="Content Placeholder 2">
            <a:extLst>
              <a:ext uri="{FF2B5EF4-FFF2-40B4-BE49-F238E27FC236}">
                <a16:creationId xmlns:a16="http://schemas.microsoft.com/office/drawing/2014/main" id="{0EA6ACFD-C2FE-C5E2-72DA-1D2DB218CF7F}"/>
              </a:ext>
            </a:extLst>
          </p:cNvPr>
          <p:cNvSpPr>
            <a:spLocks noGrp="1"/>
          </p:cNvSpPr>
          <p:nvPr>
            <p:ph idx="1"/>
          </p:nvPr>
        </p:nvSpPr>
        <p:spPr>
          <a:xfrm>
            <a:off x="838200" y="1825625"/>
            <a:ext cx="4970646" cy="4351338"/>
          </a:xfrm>
        </p:spPr>
        <p:txBody>
          <a:bodyPr>
            <a:normAutofit/>
          </a:bodyPr>
          <a:lstStyle/>
          <a:p>
            <a:pPr marL="0" indent="0">
              <a:buNone/>
            </a:pPr>
            <a:r>
              <a:rPr lang="en-US" dirty="0"/>
              <a:t>A right orbital mass was identified on contrast-enhanced CT scan.</a:t>
            </a:r>
          </a:p>
        </p:txBody>
      </p:sp>
      <p:pic>
        <p:nvPicPr>
          <p:cNvPr id="4" name="Picture 3" descr="A close-up of a skull&#10;&#10;Description automatically generated">
            <a:extLst>
              <a:ext uri="{FF2B5EF4-FFF2-40B4-BE49-F238E27FC236}">
                <a16:creationId xmlns:a16="http://schemas.microsoft.com/office/drawing/2014/main" id="{B392DA52-D868-D745-F7CC-A9208C5614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3156" y="735629"/>
            <a:ext cx="4834306" cy="5684293"/>
          </a:xfrm>
          <a:prstGeom prst="rect">
            <a:avLst/>
          </a:prstGeom>
        </p:spPr>
      </p:pic>
      <p:cxnSp>
        <p:nvCxnSpPr>
          <p:cNvPr id="10" name="Straight Arrow Connector 9">
            <a:extLst>
              <a:ext uri="{FF2B5EF4-FFF2-40B4-BE49-F238E27FC236}">
                <a16:creationId xmlns:a16="http://schemas.microsoft.com/office/drawing/2014/main" id="{F9FCBDE9-D644-F03B-2804-B72298B3DD7F}"/>
              </a:ext>
            </a:extLst>
          </p:cNvPr>
          <p:cNvCxnSpPr>
            <a:cxnSpLocks/>
          </p:cNvCxnSpPr>
          <p:nvPr/>
        </p:nvCxnSpPr>
        <p:spPr>
          <a:xfrm>
            <a:off x="4933666" y="2386984"/>
            <a:ext cx="2232892" cy="440543"/>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sp>
        <p:nvSpPr>
          <p:cNvPr id="11" name="Rectangle: Rounded Corners 10">
            <a:extLst>
              <a:ext uri="{FF2B5EF4-FFF2-40B4-BE49-F238E27FC236}">
                <a16:creationId xmlns:a16="http://schemas.microsoft.com/office/drawing/2014/main" id="{ACF8CAF8-B652-FEEB-0C18-F60C05CD8D9F}"/>
              </a:ext>
            </a:extLst>
          </p:cNvPr>
          <p:cNvSpPr/>
          <p:nvPr/>
        </p:nvSpPr>
        <p:spPr>
          <a:xfrm>
            <a:off x="7166558" y="2572603"/>
            <a:ext cx="1144929" cy="784746"/>
          </a:xfrm>
          <a:prstGeom prst="round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pic>
        <p:nvPicPr>
          <p:cNvPr id="6" name="Audio 5">
            <a:hlinkClick r:id="" action="ppaction://media"/>
            <a:extLst>
              <a:ext uri="{FF2B5EF4-FFF2-40B4-BE49-F238E27FC236}">
                <a16:creationId xmlns:a16="http://schemas.microsoft.com/office/drawing/2014/main" id="{AEB1FEE0-4305-E71C-4106-A8710A0B588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56538058"/>
      </p:ext>
    </p:extLst>
  </p:cSld>
  <p:clrMapOvr>
    <a:masterClrMapping/>
  </p:clrMapOvr>
  <mc:AlternateContent xmlns:mc="http://schemas.openxmlformats.org/markup-compatibility/2006" xmlns:p14="http://schemas.microsoft.com/office/powerpoint/2010/main">
    <mc:Choice Requires="p14">
      <p:transition spd="slow" p14:dur="2000" advTm="6137"/>
    </mc:Choice>
    <mc:Fallback xmlns="">
      <p:transition spd="slow" advTm="61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0411A-3964-7B50-96A9-DAB7FB2EA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0B14D-A942-6FDC-2BB2-37DD0F8ACD9F}"/>
              </a:ext>
            </a:extLst>
          </p:cNvPr>
          <p:cNvSpPr>
            <a:spLocks noGrp="1"/>
          </p:cNvSpPr>
          <p:nvPr>
            <p:ph type="title"/>
          </p:nvPr>
        </p:nvSpPr>
        <p:spPr/>
        <p:txBody>
          <a:bodyPr/>
          <a:lstStyle/>
          <a:p>
            <a:r>
              <a:rPr lang="en-US" dirty="0"/>
              <a:t>CT Maxillofacial</a:t>
            </a:r>
          </a:p>
        </p:txBody>
      </p:sp>
      <p:sp>
        <p:nvSpPr>
          <p:cNvPr id="3" name="Content Placeholder 2">
            <a:extLst>
              <a:ext uri="{FF2B5EF4-FFF2-40B4-BE49-F238E27FC236}">
                <a16:creationId xmlns:a16="http://schemas.microsoft.com/office/drawing/2014/main" id="{BDEBABD1-AD49-9A04-B449-32E60ABF0922}"/>
              </a:ext>
            </a:extLst>
          </p:cNvPr>
          <p:cNvSpPr>
            <a:spLocks noGrp="1"/>
          </p:cNvSpPr>
          <p:nvPr>
            <p:ph idx="1"/>
          </p:nvPr>
        </p:nvSpPr>
        <p:spPr>
          <a:xfrm>
            <a:off x="413758" y="1602653"/>
            <a:ext cx="4970646" cy="4351338"/>
          </a:xfrm>
        </p:spPr>
        <p:txBody>
          <a:bodyPr>
            <a:normAutofit/>
          </a:bodyPr>
          <a:lstStyle/>
          <a:p>
            <a:pPr marL="0" indent="0">
              <a:buNone/>
            </a:pPr>
            <a:r>
              <a:rPr lang="en-US" dirty="0"/>
              <a:t>A right orbital mass was identified on contrast-enhanced CT scan.</a:t>
            </a:r>
          </a:p>
        </p:txBody>
      </p:sp>
      <p:pic>
        <p:nvPicPr>
          <p:cNvPr id="4" name="Picture 3" descr="A close-up of a skull&#10;&#10;Description automatically generated">
            <a:extLst>
              <a:ext uri="{FF2B5EF4-FFF2-40B4-BE49-F238E27FC236}">
                <a16:creationId xmlns:a16="http://schemas.microsoft.com/office/drawing/2014/main" id="{34FBC42B-0B40-73FA-A050-B15E1F8886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3812" y="713421"/>
            <a:ext cx="4834306" cy="5684293"/>
          </a:xfrm>
          <a:prstGeom prst="rect">
            <a:avLst/>
          </a:prstGeom>
        </p:spPr>
      </p:pic>
      <p:sp>
        <p:nvSpPr>
          <p:cNvPr id="5" name="Rectangle: Rounded Corners 4">
            <a:extLst>
              <a:ext uri="{FF2B5EF4-FFF2-40B4-BE49-F238E27FC236}">
                <a16:creationId xmlns:a16="http://schemas.microsoft.com/office/drawing/2014/main" id="{43D260DE-3A59-703F-C00F-A1BAD66909B6}"/>
              </a:ext>
            </a:extLst>
          </p:cNvPr>
          <p:cNvSpPr/>
          <p:nvPr/>
        </p:nvSpPr>
        <p:spPr>
          <a:xfrm>
            <a:off x="5237330" y="74389"/>
            <a:ext cx="3029803" cy="6755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Infiltration of lesion into falx (note same density)</a:t>
            </a:r>
          </a:p>
        </p:txBody>
      </p:sp>
      <p:sp>
        <p:nvSpPr>
          <p:cNvPr id="6" name="Rectangle: Rounded Corners 5">
            <a:extLst>
              <a:ext uri="{FF2B5EF4-FFF2-40B4-BE49-F238E27FC236}">
                <a16:creationId xmlns:a16="http://schemas.microsoft.com/office/drawing/2014/main" id="{6A54755D-AB55-D24C-AE5F-7EA2511C92B0}"/>
              </a:ext>
            </a:extLst>
          </p:cNvPr>
          <p:cNvSpPr/>
          <p:nvPr/>
        </p:nvSpPr>
        <p:spPr>
          <a:xfrm>
            <a:off x="3658576" y="3429000"/>
            <a:ext cx="2734102" cy="33778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Orbital floor destruction</a:t>
            </a:r>
          </a:p>
        </p:txBody>
      </p:sp>
      <p:sp>
        <p:nvSpPr>
          <p:cNvPr id="7" name="Rectangle: Rounded Corners 6">
            <a:extLst>
              <a:ext uri="{FF2B5EF4-FFF2-40B4-BE49-F238E27FC236}">
                <a16:creationId xmlns:a16="http://schemas.microsoft.com/office/drawing/2014/main" id="{B18F7AF2-AC35-6C55-C356-D4729E2617B3}"/>
              </a:ext>
            </a:extLst>
          </p:cNvPr>
          <p:cNvSpPr/>
          <p:nvPr/>
        </p:nvSpPr>
        <p:spPr>
          <a:xfrm>
            <a:off x="4587619" y="1987368"/>
            <a:ext cx="1790149" cy="107702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Erosion of lateral lamella of the cribriform plate</a:t>
            </a:r>
          </a:p>
        </p:txBody>
      </p:sp>
      <p:sp>
        <p:nvSpPr>
          <p:cNvPr id="8" name="Rectangle: Rounded Corners 7">
            <a:extLst>
              <a:ext uri="{FF2B5EF4-FFF2-40B4-BE49-F238E27FC236}">
                <a16:creationId xmlns:a16="http://schemas.microsoft.com/office/drawing/2014/main" id="{1AE60AC4-9432-7337-B73F-5F14CFBC6344}"/>
              </a:ext>
            </a:extLst>
          </p:cNvPr>
          <p:cNvSpPr/>
          <p:nvPr/>
        </p:nvSpPr>
        <p:spPr>
          <a:xfrm>
            <a:off x="3386878" y="5229896"/>
            <a:ext cx="2920316" cy="144819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800" b="0" i="0" u="none" strike="noStrike" baseline="0">
                <a:solidFill>
                  <a:srgbClr val="000000"/>
                </a:solidFill>
                <a:cs typeface="Arial" panose="020B0604020202020204" pitchFamily="34" charset="0"/>
              </a:rPr>
              <a:t>Mucosal </a:t>
            </a:r>
            <a:r>
              <a:rPr lang="en-US" sz="1800" b="0" i="0" u="none" strike="noStrike" baseline="0">
                <a:solidFill>
                  <a:srgbClr val="000000"/>
                </a:solidFill>
              </a:rPr>
              <a:t>thickening </a:t>
            </a:r>
            <a:r>
              <a:rPr lang="en-US" sz="1800" b="0" i="0" u="none" strike="noStrike" baseline="0" dirty="0">
                <a:solidFill>
                  <a:srgbClr val="000000"/>
                </a:solidFill>
              </a:rPr>
              <a:t>in the maxillary sinuses left greater than right. There is inspissated mucus on the left. </a:t>
            </a:r>
            <a:endParaRPr lang="en-US" dirty="0"/>
          </a:p>
        </p:txBody>
      </p:sp>
      <p:cxnSp>
        <p:nvCxnSpPr>
          <p:cNvPr id="13" name="Straight Arrow Connector 12">
            <a:extLst>
              <a:ext uri="{FF2B5EF4-FFF2-40B4-BE49-F238E27FC236}">
                <a16:creationId xmlns:a16="http://schemas.microsoft.com/office/drawing/2014/main" id="{63ABC6FF-C3B4-7B32-A0A4-B243D2C1D875}"/>
              </a:ext>
            </a:extLst>
          </p:cNvPr>
          <p:cNvCxnSpPr>
            <a:cxnSpLocks/>
          </p:cNvCxnSpPr>
          <p:nvPr/>
        </p:nvCxnSpPr>
        <p:spPr>
          <a:xfrm flipV="1">
            <a:off x="6392678" y="3226174"/>
            <a:ext cx="1491844" cy="346491"/>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id="{7237DA5F-FB26-D1A0-83CD-24BD260FE0F2}"/>
              </a:ext>
            </a:extLst>
          </p:cNvPr>
          <p:cNvCxnSpPr>
            <a:cxnSpLocks/>
          </p:cNvCxnSpPr>
          <p:nvPr/>
        </p:nvCxnSpPr>
        <p:spPr>
          <a:xfrm flipV="1">
            <a:off x="6392678" y="2181372"/>
            <a:ext cx="2263398" cy="466822"/>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a:extLst>
              <a:ext uri="{FF2B5EF4-FFF2-40B4-BE49-F238E27FC236}">
                <a16:creationId xmlns:a16="http://schemas.microsoft.com/office/drawing/2014/main" id="{33239B5E-0E80-AAFE-104D-BC73AB3E719F}"/>
              </a:ext>
            </a:extLst>
          </p:cNvPr>
          <p:cNvCxnSpPr>
            <a:cxnSpLocks/>
          </p:cNvCxnSpPr>
          <p:nvPr/>
        </p:nvCxnSpPr>
        <p:spPr>
          <a:xfrm flipV="1">
            <a:off x="6034747" y="3522854"/>
            <a:ext cx="3646595" cy="1707042"/>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21" name="Straight Arrow Connector 20">
            <a:extLst>
              <a:ext uri="{FF2B5EF4-FFF2-40B4-BE49-F238E27FC236}">
                <a16:creationId xmlns:a16="http://schemas.microsoft.com/office/drawing/2014/main" id="{C9D02D64-3DB7-283E-BF6F-581545BEDA61}"/>
              </a:ext>
            </a:extLst>
          </p:cNvPr>
          <p:cNvCxnSpPr>
            <a:cxnSpLocks/>
            <a:stCxn id="5" idx="3"/>
          </p:cNvCxnSpPr>
          <p:nvPr/>
        </p:nvCxnSpPr>
        <p:spPr>
          <a:xfrm>
            <a:off x="8267133" y="412171"/>
            <a:ext cx="546361" cy="898321"/>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cxnSp>
        <p:nvCxnSpPr>
          <p:cNvPr id="17" name="Straight Arrow Connector 16">
            <a:extLst>
              <a:ext uri="{FF2B5EF4-FFF2-40B4-BE49-F238E27FC236}">
                <a16:creationId xmlns:a16="http://schemas.microsoft.com/office/drawing/2014/main" id="{508FE8E2-A982-4563-9E44-192647165BFB}"/>
              </a:ext>
            </a:extLst>
          </p:cNvPr>
          <p:cNvCxnSpPr>
            <a:cxnSpLocks/>
          </p:cNvCxnSpPr>
          <p:nvPr/>
        </p:nvCxnSpPr>
        <p:spPr>
          <a:xfrm flipV="1">
            <a:off x="6034747" y="3597892"/>
            <a:ext cx="2154751" cy="1578148"/>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pic>
        <p:nvPicPr>
          <p:cNvPr id="10" name="Audio 9">
            <a:hlinkClick r:id="" action="ppaction://media"/>
            <a:extLst>
              <a:ext uri="{FF2B5EF4-FFF2-40B4-BE49-F238E27FC236}">
                <a16:creationId xmlns:a16="http://schemas.microsoft.com/office/drawing/2014/main" id="{CEF46A76-59B2-6ED1-47D9-DAF30BD8398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66895778"/>
      </p:ext>
    </p:extLst>
  </p:cSld>
  <p:clrMapOvr>
    <a:masterClrMapping/>
  </p:clrMapOvr>
  <mc:AlternateContent xmlns:mc="http://schemas.openxmlformats.org/markup-compatibility/2006" xmlns:p14="http://schemas.microsoft.com/office/powerpoint/2010/main">
    <mc:Choice Requires="p14">
      <p:transition spd="slow" p14:dur="2000" advTm="18053"/>
    </mc:Choice>
    <mc:Fallback xmlns="">
      <p:transition spd="slow" advTm="18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0CD6-857E-0259-B661-3CC1FE704E14}"/>
              </a:ext>
            </a:extLst>
          </p:cNvPr>
          <p:cNvSpPr>
            <a:spLocks noGrp="1"/>
          </p:cNvSpPr>
          <p:nvPr>
            <p:ph type="title"/>
          </p:nvPr>
        </p:nvSpPr>
        <p:spPr/>
        <p:txBody>
          <a:bodyPr/>
          <a:lstStyle/>
          <a:p>
            <a:r>
              <a:rPr lang="en-US" dirty="0"/>
              <a:t>MRI brain and orbit</a:t>
            </a:r>
          </a:p>
        </p:txBody>
      </p:sp>
      <p:sp>
        <p:nvSpPr>
          <p:cNvPr id="3" name="Content Placeholder 2">
            <a:extLst>
              <a:ext uri="{FF2B5EF4-FFF2-40B4-BE49-F238E27FC236}">
                <a16:creationId xmlns:a16="http://schemas.microsoft.com/office/drawing/2014/main" id="{2CEA83B5-B03F-AFA2-B3BF-7515FD863345}"/>
              </a:ext>
            </a:extLst>
          </p:cNvPr>
          <p:cNvSpPr>
            <a:spLocks noGrp="1"/>
          </p:cNvSpPr>
          <p:nvPr>
            <p:ph idx="1"/>
          </p:nvPr>
        </p:nvSpPr>
        <p:spPr>
          <a:xfrm>
            <a:off x="838200" y="1825625"/>
            <a:ext cx="4279809" cy="4351338"/>
          </a:xfrm>
        </p:spPr>
        <p:txBody>
          <a:bodyPr/>
          <a:lstStyle/>
          <a:p>
            <a:pPr marL="0" indent="0">
              <a:buNone/>
            </a:pPr>
            <a:r>
              <a:rPr lang="en-US" b="1" dirty="0"/>
              <a:t>Axial T2-weighted image: </a:t>
            </a:r>
          </a:p>
          <a:p>
            <a:pPr marL="0" indent="0">
              <a:buNone/>
            </a:pPr>
            <a:r>
              <a:rPr lang="en-US" dirty="0"/>
              <a:t>Bifrontal brain edema with hyperintense foci right greater than left</a:t>
            </a:r>
          </a:p>
        </p:txBody>
      </p:sp>
      <p:pic>
        <p:nvPicPr>
          <p:cNvPr id="4" name="Picture 3" descr="A close-up of a brain scan&#10;&#10;Description automatically generated">
            <a:extLst>
              <a:ext uri="{FF2B5EF4-FFF2-40B4-BE49-F238E27FC236}">
                <a16:creationId xmlns:a16="http://schemas.microsoft.com/office/drawing/2014/main" id="{E4ADAAAA-7FFC-B727-79D2-120F894830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440673"/>
            <a:ext cx="4776765" cy="4904245"/>
          </a:xfrm>
          <a:prstGeom prst="rect">
            <a:avLst/>
          </a:prstGeom>
        </p:spPr>
      </p:pic>
      <p:cxnSp>
        <p:nvCxnSpPr>
          <p:cNvPr id="5" name="Straight Arrow Connector 4">
            <a:extLst>
              <a:ext uri="{FF2B5EF4-FFF2-40B4-BE49-F238E27FC236}">
                <a16:creationId xmlns:a16="http://schemas.microsoft.com/office/drawing/2014/main" id="{5F0CDDCE-CD72-2219-F61A-BBF6813BD0F0}"/>
              </a:ext>
            </a:extLst>
          </p:cNvPr>
          <p:cNvCxnSpPr>
            <a:cxnSpLocks/>
          </p:cNvCxnSpPr>
          <p:nvPr/>
        </p:nvCxnSpPr>
        <p:spPr>
          <a:xfrm flipV="1">
            <a:off x="4940380" y="2644438"/>
            <a:ext cx="3122341" cy="631902"/>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pic>
        <p:nvPicPr>
          <p:cNvPr id="8" name="Audio 7">
            <a:hlinkClick r:id="" action="ppaction://media"/>
            <a:extLst>
              <a:ext uri="{FF2B5EF4-FFF2-40B4-BE49-F238E27FC236}">
                <a16:creationId xmlns:a16="http://schemas.microsoft.com/office/drawing/2014/main" id="{231DBCDB-3FB8-80AC-8A91-95516571D69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64706772"/>
      </p:ext>
    </p:extLst>
  </p:cSld>
  <p:clrMapOvr>
    <a:masterClrMapping/>
  </p:clrMapOvr>
  <mc:AlternateContent xmlns:mc="http://schemas.openxmlformats.org/markup-compatibility/2006" xmlns:p14="http://schemas.microsoft.com/office/powerpoint/2010/main">
    <mc:Choice Requires="p14">
      <p:transition spd="slow" p14:dur="2000" advTm="11350"/>
    </mc:Choice>
    <mc:Fallback xmlns="">
      <p:transition spd="slow" advTm="11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929D-946E-150A-067C-6141DB0BD3F5}"/>
              </a:ext>
            </a:extLst>
          </p:cNvPr>
          <p:cNvSpPr>
            <a:spLocks noGrp="1"/>
          </p:cNvSpPr>
          <p:nvPr>
            <p:ph type="title"/>
          </p:nvPr>
        </p:nvSpPr>
        <p:spPr/>
        <p:txBody>
          <a:bodyPr/>
          <a:lstStyle/>
          <a:p>
            <a:r>
              <a:rPr lang="en-US" dirty="0"/>
              <a:t>MRI brain and orbit</a:t>
            </a:r>
          </a:p>
        </p:txBody>
      </p:sp>
      <p:sp>
        <p:nvSpPr>
          <p:cNvPr id="3" name="Content Placeholder 2">
            <a:extLst>
              <a:ext uri="{FF2B5EF4-FFF2-40B4-BE49-F238E27FC236}">
                <a16:creationId xmlns:a16="http://schemas.microsoft.com/office/drawing/2014/main" id="{83EDBCF0-570E-2A36-9946-0E8FA20E1E4A}"/>
              </a:ext>
            </a:extLst>
          </p:cNvPr>
          <p:cNvSpPr>
            <a:spLocks noGrp="1"/>
          </p:cNvSpPr>
          <p:nvPr>
            <p:ph idx="1"/>
          </p:nvPr>
        </p:nvSpPr>
        <p:spPr>
          <a:xfrm>
            <a:off x="838200" y="1825625"/>
            <a:ext cx="4534130" cy="4351338"/>
          </a:xfrm>
        </p:spPr>
        <p:txBody>
          <a:bodyPr/>
          <a:lstStyle/>
          <a:p>
            <a:pPr marL="0" indent="0">
              <a:buNone/>
            </a:pPr>
            <a:r>
              <a:rPr lang="en-US" b="1" dirty="0"/>
              <a:t>Sagittal T1 post contrast image:</a:t>
            </a:r>
          </a:p>
          <a:p>
            <a:pPr marL="0" indent="0">
              <a:buNone/>
            </a:pPr>
            <a:r>
              <a:rPr lang="en-US" dirty="0"/>
              <a:t>Prominent enhancement along the falx</a:t>
            </a:r>
          </a:p>
        </p:txBody>
      </p:sp>
      <p:pic>
        <p:nvPicPr>
          <p:cNvPr id="4" name="Picture 3" descr="A mri of a brain&#10;&#10;Description automatically generated">
            <a:extLst>
              <a:ext uri="{FF2B5EF4-FFF2-40B4-BE49-F238E27FC236}">
                <a16:creationId xmlns:a16="http://schemas.microsoft.com/office/drawing/2014/main" id="{F27CCABA-B13C-5CA1-7716-D5957791C8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2330" y="1716979"/>
            <a:ext cx="6181098" cy="4351338"/>
          </a:xfrm>
          <a:prstGeom prst="rect">
            <a:avLst/>
          </a:prstGeom>
        </p:spPr>
      </p:pic>
      <p:cxnSp>
        <p:nvCxnSpPr>
          <p:cNvPr id="5" name="Straight Arrow Connector 4">
            <a:extLst>
              <a:ext uri="{FF2B5EF4-FFF2-40B4-BE49-F238E27FC236}">
                <a16:creationId xmlns:a16="http://schemas.microsoft.com/office/drawing/2014/main" id="{187E5490-C04D-DE2C-5A99-F4A18A276D52}"/>
              </a:ext>
            </a:extLst>
          </p:cNvPr>
          <p:cNvCxnSpPr>
            <a:cxnSpLocks/>
          </p:cNvCxnSpPr>
          <p:nvPr/>
        </p:nvCxnSpPr>
        <p:spPr>
          <a:xfrm>
            <a:off x="3692163" y="3208728"/>
            <a:ext cx="2946530" cy="683920"/>
          </a:xfrm>
          <a:prstGeom prst="straightConnector1">
            <a:avLst/>
          </a:prstGeom>
          <a:ln w="38100">
            <a:tailEnd type="triangle"/>
          </a:ln>
        </p:spPr>
        <p:style>
          <a:lnRef idx="3">
            <a:schemeClr val="accent2"/>
          </a:lnRef>
          <a:fillRef idx="0">
            <a:schemeClr val="accent2"/>
          </a:fillRef>
          <a:effectRef idx="2">
            <a:schemeClr val="accent2"/>
          </a:effectRef>
          <a:fontRef idx="minor">
            <a:schemeClr val="tx1"/>
          </a:fontRef>
        </p:style>
      </p:cxnSp>
      <p:pic>
        <p:nvPicPr>
          <p:cNvPr id="7" name="Audio 6">
            <a:hlinkClick r:id="" action="ppaction://media"/>
            <a:extLst>
              <a:ext uri="{FF2B5EF4-FFF2-40B4-BE49-F238E27FC236}">
                <a16:creationId xmlns:a16="http://schemas.microsoft.com/office/drawing/2014/main" id="{68679B41-F6B2-301D-91FB-5F96CC5F22A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58258848"/>
      </p:ext>
    </p:extLst>
  </p:cSld>
  <p:clrMapOvr>
    <a:masterClrMapping/>
  </p:clrMapOvr>
  <mc:AlternateContent xmlns:mc="http://schemas.openxmlformats.org/markup-compatibility/2006" xmlns:p14="http://schemas.microsoft.com/office/powerpoint/2010/main">
    <mc:Choice Requires="p14">
      <p:transition spd="slow" p14:dur="2000" advTm="7499"/>
    </mc:Choice>
    <mc:Fallback xmlns="">
      <p:transition spd="slow" advTm="7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2094-496D-1D18-EF31-62B392A7F739}"/>
              </a:ext>
            </a:extLst>
          </p:cNvPr>
          <p:cNvSpPr>
            <a:spLocks noGrp="1"/>
          </p:cNvSpPr>
          <p:nvPr>
            <p:ph type="title"/>
          </p:nvPr>
        </p:nvSpPr>
        <p:spPr/>
        <p:txBody>
          <a:bodyPr/>
          <a:lstStyle/>
          <a:p>
            <a:r>
              <a:rPr lang="en-US" dirty="0"/>
              <a:t>MRI brain and orbit</a:t>
            </a:r>
          </a:p>
        </p:txBody>
      </p:sp>
      <p:sp>
        <p:nvSpPr>
          <p:cNvPr id="3" name="Content Placeholder 2">
            <a:extLst>
              <a:ext uri="{FF2B5EF4-FFF2-40B4-BE49-F238E27FC236}">
                <a16:creationId xmlns:a16="http://schemas.microsoft.com/office/drawing/2014/main" id="{F6B4FD7D-2038-B275-5DFD-862A4E7FFB53}"/>
              </a:ext>
            </a:extLst>
          </p:cNvPr>
          <p:cNvSpPr>
            <a:spLocks noGrp="1"/>
          </p:cNvSpPr>
          <p:nvPr>
            <p:ph idx="1"/>
          </p:nvPr>
        </p:nvSpPr>
        <p:spPr>
          <a:xfrm>
            <a:off x="511629" y="1690687"/>
            <a:ext cx="5987141" cy="4427083"/>
          </a:xfrm>
        </p:spPr>
        <p:txBody>
          <a:bodyPr>
            <a:normAutofit/>
          </a:bodyPr>
          <a:lstStyle/>
          <a:p>
            <a:pPr marL="0" indent="0">
              <a:buNone/>
            </a:pPr>
            <a:r>
              <a:rPr lang="en-US" sz="2600" b="1" dirty="0">
                <a:cs typeface="Arial" panose="020B0604020202020204" pitchFamily="34" charset="0"/>
              </a:rPr>
              <a:t>Coronal contrast-enhanced T1 –weighted image:</a:t>
            </a:r>
            <a:r>
              <a:rPr lang="en-US" sz="2600" dirty="0">
                <a:cs typeface="Arial" panose="020B0604020202020204" pitchFamily="34" charset="0"/>
              </a:rPr>
              <a:t> </a:t>
            </a:r>
          </a:p>
        </p:txBody>
      </p:sp>
      <p:pic>
        <p:nvPicPr>
          <p:cNvPr id="4" name="Picture 3" descr="A close-up of a skull&#10;&#10;Description automatically generated">
            <a:extLst>
              <a:ext uri="{FF2B5EF4-FFF2-40B4-BE49-F238E27FC236}">
                <a16:creationId xmlns:a16="http://schemas.microsoft.com/office/drawing/2014/main" id="{109485A6-FB0A-E795-4EDF-D92BFBF805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5341" y="1286926"/>
            <a:ext cx="4968234" cy="5205949"/>
          </a:xfrm>
          <a:prstGeom prst="rect">
            <a:avLst/>
          </a:prstGeom>
        </p:spPr>
      </p:pic>
      <p:sp>
        <p:nvSpPr>
          <p:cNvPr id="5" name="Rectangle: Rounded Corners 4">
            <a:extLst>
              <a:ext uri="{FF2B5EF4-FFF2-40B4-BE49-F238E27FC236}">
                <a16:creationId xmlns:a16="http://schemas.microsoft.com/office/drawing/2014/main" id="{8D9DC64D-349A-0329-748B-5D7C46275A15}"/>
              </a:ext>
            </a:extLst>
          </p:cNvPr>
          <p:cNvSpPr/>
          <p:nvPr/>
        </p:nvSpPr>
        <p:spPr>
          <a:xfrm>
            <a:off x="1537636" y="3232058"/>
            <a:ext cx="3749698" cy="65784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t>How would you describe this?</a:t>
            </a:r>
          </a:p>
        </p:txBody>
      </p:sp>
      <p:pic>
        <p:nvPicPr>
          <p:cNvPr id="7" name="Audio 6">
            <a:hlinkClick r:id="" action="ppaction://media"/>
            <a:extLst>
              <a:ext uri="{FF2B5EF4-FFF2-40B4-BE49-F238E27FC236}">
                <a16:creationId xmlns:a16="http://schemas.microsoft.com/office/drawing/2014/main" id="{2BBF627B-5319-9BE6-0C9D-44E0AF5F26A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18367052"/>
      </p:ext>
    </p:extLst>
  </p:cSld>
  <p:clrMapOvr>
    <a:masterClrMapping/>
  </p:clrMapOvr>
  <mc:AlternateContent xmlns:mc="http://schemas.openxmlformats.org/markup-compatibility/2006" xmlns:p14="http://schemas.microsoft.com/office/powerpoint/2010/main">
    <mc:Choice Requires="p14">
      <p:transition spd="slow" p14:dur="2000" advTm="10415"/>
    </mc:Choice>
    <mc:Fallback xmlns="">
      <p:transition spd="slow" advTm="10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0C4F5-12F5-D76B-4CB3-26ECFA1F3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1A311-6221-DEFA-79EE-73E8C69942CE}"/>
              </a:ext>
            </a:extLst>
          </p:cNvPr>
          <p:cNvSpPr>
            <a:spLocks noGrp="1"/>
          </p:cNvSpPr>
          <p:nvPr>
            <p:ph type="title"/>
          </p:nvPr>
        </p:nvSpPr>
        <p:spPr/>
        <p:txBody>
          <a:bodyPr/>
          <a:lstStyle/>
          <a:p>
            <a:r>
              <a:rPr lang="en-US" dirty="0"/>
              <a:t>MRI brain and orbit</a:t>
            </a:r>
          </a:p>
        </p:txBody>
      </p:sp>
      <p:sp>
        <p:nvSpPr>
          <p:cNvPr id="3" name="Content Placeholder 2">
            <a:extLst>
              <a:ext uri="{FF2B5EF4-FFF2-40B4-BE49-F238E27FC236}">
                <a16:creationId xmlns:a16="http://schemas.microsoft.com/office/drawing/2014/main" id="{4234376D-4870-F3ED-803F-2D7C81A1CAFA}"/>
              </a:ext>
            </a:extLst>
          </p:cNvPr>
          <p:cNvSpPr>
            <a:spLocks noGrp="1"/>
          </p:cNvSpPr>
          <p:nvPr>
            <p:ph idx="1"/>
          </p:nvPr>
        </p:nvSpPr>
        <p:spPr>
          <a:xfrm>
            <a:off x="882502" y="1690687"/>
            <a:ext cx="5616268" cy="4427083"/>
          </a:xfrm>
        </p:spPr>
        <p:txBody>
          <a:bodyPr>
            <a:normAutofit/>
          </a:bodyPr>
          <a:lstStyle/>
          <a:p>
            <a:pPr marL="0" indent="0">
              <a:buNone/>
            </a:pPr>
            <a:r>
              <a:rPr lang="en-US" sz="2600" b="1" dirty="0">
                <a:cs typeface="Arial" panose="020B0604020202020204" pitchFamily="34" charset="0"/>
              </a:rPr>
              <a:t>Coronal contrast-enhanced T1 –weighted image:</a:t>
            </a:r>
            <a:r>
              <a:rPr lang="en-US" sz="2600" dirty="0">
                <a:cs typeface="Arial" panose="020B0604020202020204" pitchFamily="34" charset="0"/>
              </a:rPr>
              <a:t> </a:t>
            </a:r>
          </a:p>
          <a:p>
            <a:r>
              <a:rPr lang="en-US" sz="2600" dirty="0">
                <a:cs typeface="Arial" panose="020B0604020202020204" pitchFamily="34" charset="0"/>
              </a:rPr>
              <a:t>Large enhancing inferior right orbital mass at mid-orbit level.</a:t>
            </a:r>
          </a:p>
          <a:p>
            <a:r>
              <a:rPr lang="en-US" sz="2600" dirty="0">
                <a:cs typeface="Arial" panose="020B0604020202020204" pitchFamily="34" charset="0"/>
              </a:rPr>
              <a:t>Nodular tissue enhancement along the falx bilaterally with extension through the </a:t>
            </a:r>
            <a:r>
              <a:rPr lang="en-US" sz="2600">
                <a:cs typeface="Arial" panose="020B0604020202020204" pitchFamily="34" charset="0"/>
              </a:rPr>
              <a:t>lateral lamella.  </a:t>
            </a:r>
            <a:endParaRPr lang="en-US" sz="2600" dirty="0">
              <a:cs typeface="Arial" panose="020B0604020202020204" pitchFamily="34" charset="0"/>
            </a:endParaRPr>
          </a:p>
        </p:txBody>
      </p:sp>
      <p:pic>
        <p:nvPicPr>
          <p:cNvPr id="4" name="Picture 3" descr="A close-up of a skull&#10;&#10;Description automatically generated">
            <a:extLst>
              <a:ext uri="{FF2B5EF4-FFF2-40B4-BE49-F238E27FC236}">
                <a16:creationId xmlns:a16="http://schemas.microsoft.com/office/drawing/2014/main" id="{6EA62867-CB07-59A8-5DDE-C61A90400A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5341" y="1286926"/>
            <a:ext cx="4968234" cy="5205949"/>
          </a:xfrm>
          <a:prstGeom prst="rect">
            <a:avLst/>
          </a:prstGeom>
        </p:spPr>
      </p:pic>
      <p:pic>
        <p:nvPicPr>
          <p:cNvPr id="6" name="Audio 5">
            <a:hlinkClick r:id="" action="ppaction://media"/>
            <a:extLst>
              <a:ext uri="{FF2B5EF4-FFF2-40B4-BE49-F238E27FC236}">
                <a16:creationId xmlns:a16="http://schemas.microsoft.com/office/drawing/2014/main" id="{4D8C4FED-3040-C55A-A820-D6D199480E38}"/>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102943704"/>
      </p:ext>
    </p:extLst>
  </p:cSld>
  <p:clrMapOvr>
    <a:masterClrMapping/>
  </p:clrMapOvr>
  <mc:AlternateContent xmlns:mc="http://schemas.openxmlformats.org/markup-compatibility/2006" xmlns:p14="http://schemas.microsoft.com/office/powerpoint/2010/main">
    <mc:Choice Requires="p14">
      <p:transition spd="slow" p14:dur="2000" advTm="15561"/>
    </mc:Choice>
    <mc:Fallback xmlns="">
      <p:transition spd="slow" advTm="15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0B0D-DD6D-2161-5EC3-8086B0B5A34B}"/>
              </a:ext>
            </a:extLst>
          </p:cNvPr>
          <p:cNvSpPr>
            <a:spLocks noGrp="1"/>
          </p:cNvSpPr>
          <p:nvPr>
            <p:ph type="title"/>
          </p:nvPr>
        </p:nvSpPr>
        <p:spPr>
          <a:xfrm>
            <a:off x="838200" y="620305"/>
            <a:ext cx="10515600" cy="1325563"/>
          </a:xfrm>
        </p:spPr>
        <p:txBody>
          <a:bodyPr>
            <a:normAutofit/>
          </a:bodyPr>
          <a:lstStyle/>
          <a:p>
            <a:r>
              <a:rPr lang="en-US" sz="4000" dirty="0"/>
              <a:t>How would you summarize this presentation?</a:t>
            </a:r>
          </a:p>
        </p:txBody>
      </p:sp>
      <p:pic>
        <p:nvPicPr>
          <p:cNvPr id="4" name="Audio 3">
            <a:hlinkClick r:id="" action="ppaction://media"/>
            <a:extLst>
              <a:ext uri="{FF2B5EF4-FFF2-40B4-BE49-F238E27FC236}">
                <a16:creationId xmlns:a16="http://schemas.microsoft.com/office/drawing/2014/main" id="{16CFCC79-0AA3-8C62-215B-E7C7A8C162C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39831421"/>
      </p:ext>
    </p:extLst>
  </p:cSld>
  <p:clrMapOvr>
    <a:masterClrMapping/>
  </p:clrMapOvr>
  <mc:AlternateContent xmlns:mc="http://schemas.openxmlformats.org/markup-compatibility/2006" xmlns:p14="http://schemas.microsoft.com/office/powerpoint/2010/main">
    <mc:Choice Requires="p14">
      <p:transition spd="slow" p14:dur="2000" advTm="7172"/>
    </mc:Choice>
    <mc:Fallback xmlns="">
      <p:transition spd="slow" advTm="7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A7CBA-7EE4-1B86-7466-D608D67D0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9E5F32-E144-48C5-5C47-09DBFADCD4AA}"/>
              </a:ext>
            </a:extLst>
          </p:cNvPr>
          <p:cNvSpPr>
            <a:spLocks noGrp="1"/>
          </p:cNvSpPr>
          <p:nvPr>
            <p:ph type="title"/>
          </p:nvPr>
        </p:nvSpPr>
        <p:spPr>
          <a:xfrm>
            <a:off x="838200" y="620305"/>
            <a:ext cx="10515600" cy="1325563"/>
          </a:xfrm>
        </p:spPr>
        <p:txBody>
          <a:bodyPr>
            <a:normAutofit/>
          </a:bodyPr>
          <a:lstStyle/>
          <a:p>
            <a:r>
              <a:rPr lang="en-US" sz="4000" dirty="0"/>
              <a:t>How would you summarize this presentation?</a:t>
            </a:r>
          </a:p>
        </p:txBody>
      </p:sp>
      <p:sp>
        <p:nvSpPr>
          <p:cNvPr id="3" name="Content Placeholder 2">
            <a:extLst>
              <a:ext uri="{FF2B5EF4-FFF2-40B4-BE49-F238E27FC236}">
                <a16:creationId xmlns:a16="http://schemas.microsoft.com/office/drawing/2014/main" id="{576F4C7E-F1D5-0FBF-ED67-8DC1C7E03A58}"/>
              </a:ext>
            </a:extLst>
          </p:cNvPr>
          <p:cNvSpPr>
            <a:spLocks noGrp="1"/>
          </p:cNvSpPr>
          <p:nvPr>
            <p:ph idx="1"/>
          </p:nvPr>
        </p:nvSpPr>
        <p:spPr>
          <a:xfrm>
            <a:off x="838200" y="2791047"/>
            <a:ext cx="10515600" cy="3385915"/>
          </a:xfrm>
        </p:spPr>
        <p:txBody>
          <a:bodyPr>
            <a:normAutofit/>
          </a:bodyPr>
          <a:lstStyle/>
          <a:p>
            <a:pPr marL="0" indent="0" algn="ctr">
              <a:lnSpc>
                <a:spcPct val="100000"/>
              </a:lnSpc>
              <a:buNone/>
            </a:pPr>
            <a:r>
              <a:rPr lang="en-US" sz="3200" dirty="0"/>
              <a:t>Middle-aged male with an orbito-maxillary-</a:t>
            </a:r>
            <a:r>
              <a:rPr lang="en-US" sz="3200" dirty="0" err="1"/>
              <a:t>falcine</a:t>
            </a:r>
            <a:r>
              <a:rPr lang="en-US" sz="3200" dirty="0"/>
              <a:t> enhancing mass associated with </a:t>
            </a:r>
            <a:r>
              <a:rPr lang="en-US" sz="3200" u="sng" dirty="0"/>
              <a:t>bony erosion</a:t>
            </a:r>
            <a:r>
              <a:rPr lang="en-US" sz="3200" dirty="0"/>
              <a:t> and </a:t>
            </a:r>
            <a:r>
              <a:rPr lang="en-US" sz="3200" u="sng" dirty="0"/>
              <a:t>hypertrophic pachymeningitis</a:t>
            </a:r>
            <a:r>
              <a:rPr lang="en-US" sz="3200" dirty="0"/>
              <a:t> continuous with orbital inflammation and sinusitis and no ocular functional compromise</a:t>
            </a:r>
          </a:p>
          <a:p>
            <a:pPr algn="ctr"/>
            <a:endParaRPr lang="en-US" sz="3200" dirty="0"/>
          </a:p>
        </p:txBody>
      </p:sp>
      <p:pic>
        <p:nvPicPr>
          <p:cNvPr id="5" name="Audio 4">
            <a:hlinkClick r:id="" action="ppaction://media"/>
            <a:extLst>
              <a:ext uri="{FF2B5EF4-FFF2-40B4-BE49-F238E27FC236}">
                <a16:creationId xmlns:a16="http://schemas.microsoft.com/office/drawing/2014/main" id="{7A6D57BD-A56D-1A67-BB47-CBFCCED2FA8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81534433"/>
      </p:ext>
    </p:extLst>
  </p:cSld>
  <p:clrMapOvr>
    <a:masterClrMapping/>
  </p:clrMapOvr>
  <mc:AlternateContent xmlns:mc="http://schemas.openxmlformats.org/markup-compatibility/2006" xmlns:p14="http://schemas.microsoft.com/office/powerpoint/2010/main">
    <mc:Choice Requires="p14">
      <p:transition spd="slow" p14:dur="2000" advTm="17909"/>
    </mc:Choice>
    <mc:Fallback xmlns="">
      <p:transition spd="slow" advTm="17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27B07-A364-7547-3444-C845DC2700CC}"/>
              </a:ext>
            </a:extLst>
          </p:cNvPr>
          <p:cNvSpPr>
            <a:spLocks noGrp="1"/>
          </p:cNvSpPr>
          <p:nvPr>
            <p:ph type="title"/>
          </p:nvPr>
        </p:nvSpPr>
        <p:spPr>
          <a:xfrm>
            <a:off x="838200" y="1034824"/>
            <a:ext cx="10515600" cy="2852737"/>
          </a:xfrm>
        </p:spPr>
        <p:txBody>
          <a:bodyPr/>
          <a:lstStyle/>
          <a:p>
            <a:pPr algn="ctr"/>
            <a:r>
              <a:rPr lang="en-US" dirty="0"/>
              <a:t>What is the differential diagnosis of orbital mass?</a:t>
            </a:r>
          </a:p>
        </p:txBody>
      </p:sp>
      <p:pic>
        <p:nvPicPr>
          <p:cNvPr id="4" name="Audio 3">
            <a:hlinkClick r:id="" action="ppaction://media"/>
            <a:extLst>
              <a:ext uri="{FF2B5EF4-FFF2-40B4-BE49-F238E27FC236}">
                <a16:creationId xmlns:a16="http://schemas.microsoft.com/office/drawing/2014/main" id="{78A2A7F4-D97E-02F1-C5CA-390E8CDB686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89311276"/>
      </p:ext>
    </p:extLst>
  </p:cSld>
  <p:clrMapOvr>
    <a:masterClrMapping/>
  </p:clrMapOvr>
  <mc:AlternateContent xmlns:mc="http://schemas.openxmlformats.org/markup-compatibility/2006" xmlns:p14="http://schemas.microsoft.com/office/powerpoint/2010/main">
    <mc:Choice Requires="p14">
      <p:transition spd="slow" p14:dur="2000" advTm="5656"/>
    </mc:Choice>
    <mc:Fallback xmlns="">
      <p:transition spd="slow" advTm="5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05819-FB1C-9473-73E5-774535D4F61D}"/>
            </a:ext>
          </a:extLst>
        </p:cNvPr>
        <p:cNvGrpSpPr/>
        <p:nvPr/>
      </p:nvGrpSpPr>
      <p:grpSpPr>
        <a:xfrm>
          <a:off x="0" y="0"/>
          <a:ext cx="0" cy="0"/>
          <a:chOff x="0" y="0"/>
          <a:chExt cx="0" cy="0"/>
        </a:xfrm>
      </p:grpSpPr>
      <p:sp>
        <p:nvSpPr>
          <p:cNvPr id="3" name="Google Shape;128;p24">
            <a:extLst>
              <a:ext uri="{FF2B5EF4-FFF2-40B4-BE49-F238E27FC236}">
                <a16:creationId xmlns:a16="http://schemas.microsoft.com/office/drawing/2014/main" id="{46BF45CD-75CC-1A5A-0A00-7E0CB1B8E4B6}"/>
              </a:ext>
            </a:extLst>
          </p:cNvPr>
          <p:cNvSpPr/>
          <p:nvPr/>
        </p:nvSpPr>
        <p:spPr>
          <a:xfrm>
            <a:off x="7082419" y="2096868"/>
            <a:ext cx="2300567"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Malignant</a:t>
            </a:r>
            <a:r>
              <a:rPr lang="en" dirty="0">
                <a:latin typeface="Roboto"/>
                <a:ea typeface="Roboto"/>
                <a:cs typeface="Roboto"/>
                <a:sym typeface="Roboto"/>
              </a:rPr>
              <a:t> </a:t>
            </a:r>
            <a:r>
              <a:rPr lang="en" b="1" dirty="0">
                <a:latin typeface="Roboto"/>
                <a:ea typeface="Roboto"/>
                <a:cs typeface="Roboto"/>
                <a:sym typeface="Roboto"/>
              </a:rPr>
              <a:t>Tumors</a:t>
            </a:r>
            <a:endParaRPr b="1" dirty="0"/>
          </a:p>
        </p:txBody>
      </p:sp>
      <p:sp>
        <p:nvSpPr>
          <p:cNvPr id="4" name="Google Shape;129;p24">
            <a:extLst>
              <a:ext uri="{FF2B5EF4-FFF2-40B4-BE49-F238E27FC236}">
                <a16:creationId xmlns:a16="http://schemas.microsoft.com/office/drawing/2014/main" id="{8F0729ED-273A-15B7-75E6-993EE6C74672}"/>
              </a:ext>
            </a:extLst>
          </p:cNvPr>
          <p:cNvSpPr/>
          <p:nvPr/>
        </p:nvSpPr>
        <p:spPr>
          <a:xfrm>
            <a:off x="4690343" y="2084711"/>
            <a:ext cx="2300566"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Vascular</a:t>
            </a:r>
            <a:r>
              <a:rPr lang="en" dirty="0">
                <a:latin typeface="Roboto"/>
                <a:ea typeface="Roboto"/>
                <a:cs typeface="Roboto"/>
                <a:sym typeface="Roboto"/>
              </a:rPr>
              <a:t> </a:t>
            </a:r>
            <a:r>
              <a:rPr lang="en" b="1" dirty="0">
                <a:latin typeface="Roboto"/>
                <a:ea typeface="Roboto"/>
                <a:cs typeface="Roboto"/>
                <a:sym typeface="Roboto"/>
              </a:rPr>
              <a:t>Lesion</a:t>
            </a:r>
            <a:endParaRPr b="1" dirty="0"/>
          </a:p>
        </p:txBody>
      </p:sp>
      <p:sp>
        <p:nvSpPr>
          <p:cNvPr id="5" name="Google Shape;130;p24">
            <a:extLst>
              <a:ext uri="{FF2B5EF4-FFF2-40B4-BE49-F238E27FC236}">
                <a16:creationId xmlns:a16="http://schemas.microsoft.com/office/drawing/2014/main" id="{7E488960-9B06-2295-93F1-1CDB7B756B13}"/>
              </a:ext>
            </a:extLst>
          </p:cNvPr>
          <p:cNvSpPr/>
          <p:nvPr/>
        </p:nvSpPr>
        <p:spPr>
          <a:xfrm>
            <a:off x="2367706" y="2786185"/>
            <a:ext cx="2198980" cy="2873085"/>
          </a:xfrm>
          <a:prstGeom prst="roundRect">
            <a:avLst>
              <a:gd name="adj" fmla="val 3036"/>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IgG4</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Idiopathic (IOI)</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Sarcoid</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Granulomatosis with polyangiitis (GPA)</a:t>
            </a:r>
            <a:endParaRPr sz="2000" dirty="0"/>
          </a:p>
        </p:txBody>
      </p:sp>
      <p:sp>
        <p:nvSpPr>
          <p:cNvPr id="8" name="Google Shape;133;p24">
            <a:extLst>
              <a:ext uri="{FF2B5EF4-FFF2-40B4-BE49-F238E27FC236}">
                <a16:creationId xmlns:a16="http://schemas.microsoft.com/office/drawing/2014/main" id="{7CFD3615-2639-2F22-A514-C3A46882FAE4}"/>
              </a:ext>
            </a:extLst>
          </p:cNvPr>
          <p:cNvSpPr/>
          <p:nvPr/>
        </p:nvSpPr>
        <p:spPr>
          <a:xfrm>
            <a:off x="3198110" y="396254"/>
            <a:ext cx="5695270" cy="716195"/>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dirty="0">
                <a:latin typeface="Arial" panose="020B0604020202020204" pitchFamily="34" charset="0"/>
                <a:ea typeface="Roboto"/>
                <a:cs typeface="Arial" panose="020B0604020202020204" pitchFamily="34" charset="0"/>
                <a:sym typeface="Roboto"/>
              </a:rPr>
              <a:t>Orbital Masses</a:t>
            </a:r>
            <a:endParaRPr sz="3200" b="1" dirty="0">
              <a:latin typeface="Arial" panose="020B0604020202020204" pitchFamily="34" charset="0"/>
              <a:cs typeface="Arial" panose="020B0604020202020204" pitchFamily="34" charset="0"/>
            </a:endParaRPr>
          </a:p>
        </p:txBody>
      </p:sp>
      <p:sp>
        <p:nvSpPr>
          <p:cNvPr id="9" name="Google Shape;134;p24">
            <a:extLst>
              <a:ext uri="{FF2B5EF4-FFF2-40B4-BE49-F238E27FC236}">
                <a16:creationId xmlns:a16="http://schemas.microsoft.com/office/drawing/2014/main" id="{E6D8DB23-F77A-2AAC-E758-032E54DA0DE4}"/>
              </a:ext>
            </a:extLst>
          </p:cNvPr>
          <p:cNvSpPr/>
          <p:nvPr/>
        </p:nvSpPr>
        <p:spPr>
          <a:xfrm>
            <a:off x="9474495" y="2128309"/>
            <a:ext cx="2077779"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Benign</a:t>
            </a:r>
            <a:r>
              <a:rPr lang="en" dirty="0">
                <a:latin typeface="Roboto"/>
                <a:ea typeface="Roboto"/>
                <a:cs typeface="Roboto"/>
                <a:sym typeface="Roboto"/>
              </a:rPr>
              <a:t> </a:t>
            </a:r>
            <a:r>
              <a:rPr lang="en" b="1" dirty="0">
                <a:latin typeface="Roboto"/>
                <a:ea typeface="Roboto"/>
                <a:cs typeface="Roboto"/>
                <a:sym typeface="Roboto"/>
              </a:rPr>
              <a:t>Tumors</a:t>
            </a:r>
            <a:endParaRPr b="1" dirty="0"/>
          </a:p>
        </p:txBody>
      </p:sp>
      <p:sp>
        <p:nvSpPr>
          <p:cNvPr id="10" name="Google Shape;135;p24">
            <a:extLst>
              <a:ext uri="{FF2B5EF4-FFF2-40B4-BE49-F238E27FC236}">
                <a16:creationId xmlns:a16="http://schemas.microsoft.com/office/drawing/2014/main" id="{15423B35-9903-E6EA-EBBA-48FF39203EF2}"/>
              </a:ext>
            </a:extLst>
          </p:cNvPr>
          <p:cNvSpPr/>
          <p:nvPr/>
        </p:nvSpPr>
        <p:spPr>
          <a:xfrm>
            <a:off x="654811" y="2109024"/>
            <a:ext cx="1604610"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Infection</a:t>
            </a:r>
            <a:endParaRPr b="1" dirty="0"/>
          </a:p>
        </p:txBody>
      </p:sp>
      <p:sp>
        <p:nvSpPr>
          <p:cNvPr id="11" name="Google Shape;136;p24">
            <a:extLst>
              <a:ext uri="{FF2B5EF4-FFF2-40B4-BE49-F238E27FC236}">
                <a16:creationId xmlns:a16="http://schemas.microsoft.com/office/drawing/2014/main" id="{227D97D1-F3A1-2A58-A2FE-4F89C835C87E}"/>
              </a:ext>
            </a:extLst>
          </p:cNvPr>
          <p:cNvSpPr/>
          <p:nvPr/>
        </p:nvSpPr>
        <p:spPr>
          <a:xfrm>
            <a:off x="654811" y="2787488"/>
            <a:ext cx="1604610" cy="2873084"/>
          </a:xfrm>
          <a:prstGeom prst="roundRect">
            <a:avLst>
              <a:gd name="adj" fmla="val 4173"/>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Staph</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Strep</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Fungus</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HIV</a:t>
            </a:r>
            <a:endParaRPr sz="2000" dirty="0"/>
          </a:p>
        </p:txBody>
      </p:sp>
      <p:sp>
        <p:nvSpPr>
          <p:cNvPr id="12" name="Google Shape;137;p24">
            <a:extLst>
              <a:ext uri="{FF2B5EF4-FFF2-40B4-BE49-F238E27FC236}">
                <a16:creationId xmlns:a16="http://schemas.microsoft.com/office/drawing/2014/main" id="{780C47F0-FD63-3394-263F-E9C81D5DA1C2}"/>
              </a:ext>
            </a:extLst>
          </p:cNvPr>
          <p:cNvSpPr/>
          <p:nvPr/>
        </p:nvSpPr>
        <p:spPr>
          <a:xfrm>
            <a:off x="4690343" y="2787487"/>
            <a:ext cx="2300566" cy="2871783"/>
          </a:xfrm>
          <a:prstGeom prst="roundRect">
            <a:avLst>
              <a:gd name="adj" fmla="val 3562"/>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Cavernous Venous Malformation</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Lymphangioma</a:t>
            </a:r>
            <a:endParaRPr lang="en" dirty="0">
              <a:latin typeface="Roboto"/>
              <a:ea typeface="Roboto"/>
              <a:cs typeface="Roboto"/>
              <a:sym typeface="Roboto"/>
            </a:endParaRP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AV malformation</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Varices</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CST</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CCF</a:t>
            </a:r>
            <a:endParaRPr sz="2000" dirty="0"/>
          </a:p>
        </p:txBody>
      </p:sp>
      <p:sp>
        <p:nvSpPr>
          <p:cNvPr id="13" name="Google Shape;138;p24">
            <a:extLst>
              <a:ext uri="{FF2B5EF4-FFF2-40B4-BE49-F238E27FC236}">
                <a16:creationId xmlns:a16="http://schemas.microsoft.com/office/drawing/2014/main" id="{52999658-C2AA-203D-3D3B-AF1DA1C45C6D}"/>
              </a:ext>
            </a:extLst>
          </p:cNvPr>
          <p:cNvSpPr/>
          <p:nvPr/>
        </p:nvSpPr>
        <p:spPr>
          <a:xfrm>
            <a:off x="7102388" y="2787491"/>
            <a:ext cx="2280598" cy="2871779"/>
          </a:xfrm>
          <a:prstGeom prst="roundRect">
            <a:avLst>
              <a:gd name="adj" fmla="val 1707"/>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Lymphoma</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Rhabdomyo-sarcoma</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Optic glioma</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Metastases</a:t>
            </a:r>
            <a:endParaRPr sz="2000" dirty="0"/>
          </a:p>
        </p:txBody>
      </p:sp>
      <p:sp>
        <p:nvSpPr>
          <p:cNvPr id="14" name="Google Shape;139;p24">
            <a:extLst>
              <a:ext uri="{FF2B5EF4-FFF2-40B4-BE49-F238E27FC236}">
                <a16:creationId xmlns:a16="http://schemas.microsoft.com/office/drawing/2014/main" id="{8D4C5C19-08E4-39E5-2922-B29AC7E8C49F}"/>
              </a:ext>
            </a:extLst>
          </p:cNvPr>
          <p:cNvSpPr/>
          <p:nvPr/>
        </p:nvSpPr>
        <p:spPr>
          <a:xfrm>
            <a:off x="9474495" y="2786190"/>
            <a:ext cx="2077779" cy="2871780"/>
          </a:xfrm>
          <a:prstGeom prst="roundRect">
            <a:avLst>
              <a:gd name="adj" fmla="val 5089"/>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Schwannoma</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Neurofibroma</a:t>
            </a:r>
          </a:p>
          <a:p>
            <a:pPr marL="117475" lvl="0" indent="-117475" rtl="0">
              <a:spcBef>
                <a:spcPts val="0"/>
              </a:spcBef>
              <a:spcAft>
                <a:spcPts val="0"/>
              </a:spcAft>
              <a:buFont typeface="Arial" panose="020B0604020202020204" pitchFamily="34" charset="0"/>
              <a:buChar char="•"/>
            </a:pPr>
            <a:r>
              <a:rPr lang="en" sz="2000" dirty="0">
                <a:latin typeface="Roboto"/>
                <a:ea typeface="Roboto"/>
                <a:cs typeface="Roboto"/>
                <a:sym typeface="Roboto"/>
              </a:rPr>
              <a:t>Optic nerve sheath meningioma</a:t>
            </a:r>
            <a:endParaRPr sz="2000" dirty="0"/>
          </a:p>
        </p:txBody>
      </p:sp>
      <p:cxnSp>
        <p:nvCxnSpPr>
          <p:cNvPr id="15" name="Google Shape;140;p24">
            <a:extLst>
              <a:ext uri="{FF2B5EF4-FFF2-40B4-BE49-F238E27FC236}">
                <a16:creationId xmlns:a16="http://schemas.microsoft.com/office/drawing/2014/main" id="{C152EF7D-C859-84A9-1019-52640E139990}"/>
              </a:ext>
            </a:extLst>
          </p:cNvPr>
          <p:cNvCxnSpPr>
            <a:cxnSpLocks/>
            <a:stCxn id="8" idx="2"/>
            <a:endCxn id="9" idx="0"/>
          </p:cNvCxnSpPr>
          <p:nvPr/>
        </p:nvCxnSpPr>
        <p:spPr>
          <a:xfrm rot="16200000" flipH="1">
            <a:off x="7771635" y="-613441"/>
            <a:ext cx="1015860" cy="4467640"/>
          </a:xfrm>
          <a:prstGeom prst="bentConnector3">
            <a:avLst>
              <a:gd name="adj1" fmla="val 50000"/>
            </a:avLst>
          </a:prstGeom>
          <a:noFill/>
          <a:ln w="38100" cap="flat" cmpd="sng">
            <a:solidFill>
              <a:schemeClr val="accent2"/>
            </a:solidFill>
            <a:prstDash val="solid"/>
            <a:round/>
            <a:headEnd type="none" w="sm" len="sm"/>
            <a:tailEnd type="none" w="sm" len="sm"/>
          </a:ln>
        </p:spPr>
      </p:cxnSp>
      <p:cxnSp>
        <p:nvCxnSpPr>
          <p:cNvPr id="16" name="Google Shape;141;p24">
            <a:extLst>
              <a:ext uri="{FF2B5EF4-FFF2-40B4-BE49-F238E27FC236}">
                <a16:creationId xmlns:a16="http://schemas.microsoft.com/office/drawing/2014/main" id="{6ACA2A7F-AFAB-235E-4A4D-55FE21F55EA6}"/>
              </a:ext>
            </a:extLst>
          </p:cNvPr>
          <p:cNvCxnSpPr>
            <a:cxnSpLocks/>
            <a:stCxn id="10" idx="0"/>
            <a:endCxn id="8" idx="2"/>
          </p:cNvCxnSpPr>
          <p:nvPr/>
        </p:nvCxnSpPr>
        <p:spPr>
          <a:xfrm rot="5400000" flipH="1" flipV="1">
            <a:off x="3253143" y="-683577"/>
            <a:ext cx="996575" cy="4588629"/>
          </a:xfrm>
          <a:prstGeom prst="bentConnector3">
            <a:avLst>
              <a:gd name="adj1" fmla="val 50000"/>
            </a:avLst>
          </a:prstGeom>
          <a:noFill/>
          <a:ln w="38100" cap="flat" cmpd="sng">
            <a:solidFill>
              <a:schemeClr val="accent2"/>
            </a:solidFill>
            <a:prstDash val="solid"/>
            <a:round/>
            <a:headEnd type="none" w="sm" len="sm"/>
            <a:tailEnd type="none" w="sm" len="sm"/>
          </a:ln>
        </p:spPr>
      </p:cxnSp>
      <p:sp>
        <p:nvSpPr>
          <p:cNvPr id="19" name="Google Shape;144;p24">
            <a:extLst>
              <a:ext uri="{FF2B5EF4-FFF2-40B4-BE49-F238E27FC236}">
                <a16:creationId xmlns:a16="http://schemas.microsoft.com/office/drawing/2014/main" id="{1AF0B93E-0CD2-6E6D-BD14-A0D4E01F59A3}"/>
              </a:ext>
            </a:extLst>
          </p:cNvPr>
          <p:cNvSpPr/>
          <p:nvPr/>
        </p:nvSpPr>
        <p:spPr>
          <a:xfrm>
            <a:off x="2383078" y="2089789"/>
            <a:ext cx="2183607" cy="549304"/>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Inflammation</a:t>
            </a:r>
            <a:endParaRPr b="1" dirty="0"/>
          </a:p>
        </p:txBody>
      </p:sp>
      <p:pic>
        <p:nvPicPr>
          <p:cNvPr id="6" name="Audio 5">
            <a:hlinkClick r:id="" action="ppaction://media"/>
            <a:extLst>
              <a:ext uri="{FF2B5EF4-FFF2-40B4-BE49-F238E27FC236}">
                <a16:creationId xmlns:a16="http://schemas.microsoft.com/office/drawing/2014/main" id="{A5D7F93B-FB97-E044-F929-784B83604A29}"/>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87207562"/>
      </p:ext>
    </p:extLst>
  </p:cSld>
  <p:clrMapOvr>
    <a:masterClrMapping/>
  </p:clrMapOvr>
  <mc:AlternateContent xmlns:mc="http://schemas.openxmlformats.org/markup-compatibility/2006" xmlns:p14="http://schemas.microsoft.com/office/powerpoint/2010/main">
    <mc:Choice Requires="p14">
      <p:transition spd="slow" p14:dur="2000" advTm="14368"/>
    </mc:Choice>
    <mc:Fallback xmlns="">
      <p:transition spd="slow" advTm="14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6"/>
                </p:tgtEl>
              </p:cMediaNode>
            </p:audio>
          </p:childTnLst>
        </p:cTn>
      </p:par>
    </p:tnLst>
    <p:bldLst>
      <p:bldP spid="5" grpId="0" animBg="1"/>
      <p:bldP spid="11" grpId="0" animBg="1"/>
      <p:bldP spid="12"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BEE0E-5143-67AA-C179-8ECA9E7943B3}"/>
              </a:ext>
            </a:extLst>
          </p:cNvPr>
          <p:cNvSpPr>
            <a:spLocks noGrp="1"/>
          </p:cNvSpPr>
          <p:nvPr>
            <p:ph type="title"/>
          </p:nvPr>
        </p:nvSpPr>
        <p:spPr>
          <a:xfrm>
            <a:off x="838200" y="1296081"/>
            <a:ext cx="10515600" cy="2852737"/>
          </a:xfrm>
        </p:spPr>
        <p:txBody>
          <a:bodyPr/>
          <a:lstStyle/>
          <a:p>
            <a:pPr algn="ctr"/>
            <a:r>
              <a:rPr lang="en-US" dirty="0"/>
              <a:t>What would you do now?</a:t>
            </a:r>
          </a:p>
        </p:txBody>
      </p:sp>
      <p:pic>
        <p:nvPicPr>
          <p:cNvPr id="4" name="Audio 3">
            <a:hlinkClick r:id="" action="ppaction://media"/>
            <a:extLst>
              <a:ext uri="{FF2B5EF4-FFF2-40B4-BE49-F238E27FC236}">
                <a16:creationId xmlns:a16="http://schemas.microsoft.com/office/drawing/2014/main" id="{1D1ED82E-5995-E072-7C1E-C0D242E785C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54135679"/>
      </p:ext>
    </p:extLst>
  </p:cSld>
  <p:clrMapOvr>
    <a:masterClrMapping/>
  </p:clrMapOvr>
  <mc:AlternateContent xmlns:mc="http://schemas.openxmlformats.org/markup-compatibility/2006" xmlns:p14="http://schemas.microsoft.com/office/powerpoint/2010/main">
    <mc:Choice Requires="p14">
      <p:transition spd="slow" p14:dur="2000" advTm="2774"/>
    </mc:Choice>
    <mc:Fallback xmlns="">
      <p:transition spd="slow" advTm="2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4CD694-DAD0-8E1C-3181-51929DAB57FF}"/>
              </a:ext>
            </a:extLst>
          </p:cNvPr>
          <p:cNvSpPr>
            <a:spLocks noGrp="1"/>
          </p:cNvSpPr>
          <p:nvPr>
            <p:ph type="body" idx="1"/>
          </p:nvPr>
        </p:nvSpPr>
        <p:spPr>
          <a:xfrm>
            <a:off x="1185530" y="2094614"/>
            <a:ext cx="9728791" cy="3923414"/>
          </a:xfrm>
        </p:spPr>
        <p:txBody>
          <a:bodyPr>
            <a:normAutofit/>
          </a:bodyPr>
          <a:lstStyle/>
          <a:p>
            <a:pPr marL="342900" indent="-342900">
              <a:lnSpc>
                <a:spcPct val="100000"/>
              </a:lnSpc>
              <a:spcAft>
                <a:spcPts val="500"/>
              </a:spcAft>
              <a:buFont typeface="Arial" panose="020B0604020202020204" pitchFamily="34" charset="0"/>
              <a:buChar char="•"/>
            </a:pPr>
            <a:r>
              <a:rPr lang="en-US" sz="3200" dirty="0">
                <a:solidFill>
                  <a:schemeClr val="tx1"/>
                </a:solidFill>
                <a:latin typeface="Arial" panose="020B0604020202020204" pitchFamily="34" charset="0"/>
                <a:cs typeface="Arial" panose="020B0604020202020204" pitchFamily="34" charset="0"/>
              </a:rPr>
              <a:t>Tissue biopsy prior to expanded serologic investigations</a:t>
            </a:r>
          </a:p>
          <a:p>
            <a:pPr marL="342900" indent="-342900">
              <a:lnSpc>
                <a:spcPct val="100000"/>
              </a:lnSpc>
              <a:spcAft>
                <a:spcPts val="500"/>
              </a:spcAft>
              <a:buFont typeface="Arial" panose="020B0604020202020204" pitchFamily="34" charset="0"/>
              <a:buChar char="•"/>
            </a:pPr>
            <a:r>
              <a:rPr lang="en-US" sz="3200" dirty="0">
                <a:solidFill>
                  <a:schemeClr val="tx1"/>
                </a:solidFill>
                <a:latin typeface="Arial" panose="020B0604020202020204" pitchFamily="34" charset="0"/>
                <a:cs typeface="Arial" panose="020B0604020202020204" pitchFamily="34" charset="0"/>
              </a:rPr>
              <a:t>Orbital mass was most accessible for biopsy</a:t>
            </a:r>
          </a:p>
          <a:p>
            <a:pPr marL="342900" indent="-342900">
              <a:lnSpc>
                <a:spcPct val="100000"/>
              </a:lnSpc>
              <a:spcAft>
                <a:spcPts val="500"/>
              </a:spcAft>
              <a:buFont typeface="Arial" panose="020B0604020202020204" pitchFamily="34" charset="0"/>
              <a:buChar char="•"/>
            </a:pPr>
            <a:r>
              <a:rPr lang="en-US" sz="3200" dirty="0">
                <a:solidFill>
                  <a:schemeClr val="tx1"/>
                </a:solidFill>
                <a:latin typeface="Arial" panose="020B0604020202020204" pitchFamily="34" charset="0"/>
                <a:cs typeface="Arial" panose="020B0604020202020204" pitchFamily="34" charset="0"/>
              </a:rPr>
              <a:t>Patient underwent right orbitotomy for mass biopsy with </a:t>
            </a:r>
            <a:r>
              <a:rPr lang="en-US" sz="3200" dirty="0" err="1">
                <a:solidFill>
                  <a:schemeClr val="tx1"/>
                </a:solidFill>
                <a:latin typeface="Arial" panose="020B0604020202020204" pitchFamily="34" charset="0"/>
                <a:cs typeface="Arial" panose="020B0604020202020204" pitchFamily="34" charset="0"/>
              </a:rPr>
              <a:t>Oculoplastics</a:t>
            </a:r>
            <a:r>
              <a:rPr lang="en-US" sz="3200" dirty="0">
                <a:solidFill>
                  <a:schemeClr val="tx1"/>
                </a:solidFill>
                <a:latin typeface="Arial" panose="020B0604020202020204" pitchFamily="34" charset="0"/>
                <a:cs typeface="Arial" panose="020B0604020202020204" pitchFamily="34" charset="0"/>
              </a:rPr>
              <a:t> division</a:t>
            </a:r>
          </a:p>
        </p:txBody>
      </p:sp>
      <p:sp>
        <p:nvSpPr>
          <p:cNvPr id="6" name="Title 1">
            <a:extLst>
              <a:ext uri="{FF2B5EF4-FFF2-40B4-BE49-F238E27FC236}">
                <a16:creationId xmlns:a16="http://schemas.microsoft.com/office/drawing/2014/main" id="{FD0BC3DD-EB77-AA1E-FFAB-F89DE9FC3680}"/>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Tissue is the issue!</a:t>
            </a:r>
          </a:p>
        </p:txBody>
      </p:sp>
      <p:pic>
        <p:nvPicPr>
          <p:cNvPr id="5" name="Audio 4">
            <a:hlinkClick r:id="" action="ppaction://media"/>
            <a:extLst>
              <a:ext uri="{FF2B5EF4-FFF2-40B4-BE49-F238E27FC236}">
                <a16:creationId xmlns:a16="http://schemas.microsoft.com/office/drawing/2014/main" id="{72C3B5BE-15E3-4A40-1D01-EF290ADAF75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77543577"/>
      </p:ext>
    </p:extLst>
  </p:cSld>
  <p:clrMapOvr>
    <a:masterClrMapping/>
  </p:clrMapOvr>
  <mc:AlternateContent xmlns:mc="http://schemas.openxmlformats.org/markup-compatibility/2006" xmlns:p14="http://schemas.microsoft.com/office/powerpoint/2010/main">
    <mc:Choice Requires="p14">
      <p:transition spd="slow" p14:dur="2000" advTm="23958"/>
    </mc:Choice>
    <mc:Fallback xmlns="">
      <p:transition spd="slow" advTm="239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ECE7B-3CC6-A0BF-CC8B-7056AF4FCACD}"/>
              </a:ext>
            </a:extLst>
          </p:cNvPr>
          <p:cNvSpPr>
            <a:spLocks noGrp="1"/>
          </p:cNvSpPr>
          <p:nvPr>
            <p:ph type="title"/>
          </p:nvPr>
        </p:nvSpPr>
        <p:spPr/>
        <p:txBody>
          <a:bodyPr/>
          <a:lstStyle/>
          <a:p>
            <a:r>
              <a:rPr lang="en-US" dirty="0"/>
              <a:t>Histopathology</a:t>
            </a:r>
          </a:p>
        </p:txBody>
      </p:sp>
      <p:sp>
        <p:nvSpPr>
          <p:cNvPr id="4" name="Rectangle: Rounded Corners 3">
            <a:extLst>
              <a:ext uri="{FF2B5EF4-FFF2-40B4-BE49-F238E27FC236}">
                <a16:creationId xmlns:a16="http://schemas.microsoft.com/office/drawing/2014/main" id="{AE2E7220-D630-CCC4-C8A3-1DE56703890A}"/>
              </a:ext>
            </a:extLst>
          </p:cNvPr>
          <p:cNvSpPr/>
          <p:nvPr/>
        </p:nvSpPr>
        <p:spPr>
          <a:xfrm>
            <a:off x="701940" y="1987437"/>
            <a:ext cx="3118170" cy="70389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What would you expect to see if it was lymphoma?</a:t>
            </a:r>
          </a:p>
        </p:txBody>
      </p:sp>
      <p:sp>
        <p:nvSpPr>
          <p:cNvPr id="5" name="Rectangle: Rounded Corners 4">
            <a:extLst>
              <a:ext uri="{FF2B5EF4-FFF2-40B4-BE49-F238E27FC236}">
                <a16:creationId xmlns:a16="http://schemas.microsoft.com/office/drawing/2014/main" id="{1AAF3435-F129-3EDD-C8DF-D7192B85CCAB}"/>
              </a:ext>
            </a:extLst>
          </p:cNvPr>
          <p:cNvSpPr/>
          <p:nvPr/>
        </p:nvSpPr>
        <p:spPr>
          <a:xfrm>
            <a:off x="701940" y="4413813"/>
            <a:ext cx="3118170" cy="70389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What would you expect to see if it was GPA?</a:t>
            </a:r>
          </a:p>
        </p:txBody>
      </p:sp>
      <p:cxnSp>
        <p:nvCxnSpPr>
          <p:cNvPr id="7" name="Straight Arrow Connector 6">
            <a:extLst>
              <a:ext uri="{FF2B5EF4-FFF2-40B4-BE49-F238E27FC236}">
                <a16:creationId xmlns:a16="http://schemas.microsoft.com/office/drawing/2014/main" id="{16B15299-D9E0-ABFD-2BC3-3648E9A5677A}"/>
              </a:ext>
            </a:extLst>
          </p:cNvPr>
          <p:cNvCxnSpPr>
            <a:stCxn id="4" idx="3"/>
          </p:cNvCxnSpPr>
          <p:nvPr/>
        </p:nvCxnSpPr>
        <p:spPr>
          <a:xfrm>
            <a:off x="3820110" y="2339382"/>
            <a:ext cx="920978" cy="98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3DBB95C6-6236-5D7D-C8CA-9233769EDFA1}"/>
              </a:ext>
            </a:extLst>
          </p:cNvPr>
          <p:cNvCxnSpPr/>
          <p:nvPr/>
        </p:nvCxnSpPr>
        <p:spPr>
          <a:xfrm>
            <a:off x="3820110" y="4765758"/>
            <a:ext cx="920978" cy="98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6" name="Audio 5">
            <a:hlinkClick r:id="" action="ppaction://media"/>
            <a:extLst>
              <a:ext uri="{FF2B5EF4-FFF2-40B4-BE49-F238E27FC236}">
                <a16:creationId xmlns:a16="http://schemas.microsoft.com/office/drawing/2014/main" id="{B7B939B7-FA2E-1A35-37F9-3AC348B4877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90889106"/>
      </p:ext>
    </p:extLst>
  </p:cSld>
  <p:clrMapOvr>
    <a:masterClrMapping/>
  </p:clrMapOvr>
  <mc:AlternateContent xmlns:mc="http://schemas.openxmlformats.org/markup-compatibility/2006" xmlns:p14="http://schemas.microsoft.com/office/powerpoint/2010/main">
    <mc:Choice Requires="p14">
      <p:transition spd="slow" p14:dur="2000" advTm="13863"/>
    </mc:Choice>
    <mc:Fallback xmlns="">
      <p:transition spd="slow" advTm="13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E19AD-BBF4-5F3D-C221-E37FA4B281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C1125E-4A2E-FCDF-47B2-A1EE4C886C65}"/>
              </a:ext>
            </a:extLst>
          </p:cNvPr>
          <p:cNvSpPr>
            <a:spLocks noGrp="1"/>
          </p:cNvSpPr>
          <p:nvPr>
            <p:ph type="title"/>
          </p:nvPr>
        </p:nvSpPr>
        <p:spPr/>
        <p:txBody>
          <a:bodyPr/>
          <a:lstStyle/>
          <a:p>
            <a:r>
              <a:rPr lang="en-US" dirty="0"/>
              <a:t>Histopathology</a:t>
            </a:r>
          </a:p>
        </p:txBody>
      </p:sp>
      <p:sp>
        <p:nvSpPr>
          <p:cNvPr id="4" name="Rectangle: Rounded Corners 3">
            <a:extLst>
              <a:ext uri="{FF2B5EF4-FFF2-40B4-BE49-F238E27FC236}">
                <a16:creationId xmlns:a16="http://schemas.microsoft.com/office/drawing/2014/main" id="{15AB6CB3-1D99-BF9A-DB47-53EE1B9B79F7}"/>
              </a:ext>
            </a:extLst>
          </p:cNvPr>
          <p:cNvSpPr/>
          <p:nvPr/>
        </p:nvSpPr>
        <p:spPr>
          <a:xfrm>
            <a:off x="701940" y="1987437"/>
            <a:ext cx="3118170" cy="70389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What would you expect to see if it was lymphoma?</a:t>
            </a:r>
          </a:p>
        </p:txBody>
      </p:sp>
      <p:sp>
        <p:nvSpPr>
          <p:cNvPr id="5" name="Rectangle: Rounded Corners 4">
            <a:extLst>
              <a:ext uri="{FF2B5EF4-FFF2-40B4-BE49-F238E27FC236}">
                <a16:creationId xmlns:a16="http://schemas.microsoft.com/office/drawing/2014/main" id="{3D9CF559-A1C1-B699-9CE3-1E2B47154B28}"/>
              </a:ext>
            </a:extLst>
          </p:cNvPr>
          <p:cNvSpPr/>
          <p:nvPr/>
        </p:nvSpPr>
        <p:spPr>
          <a:xfrm>
            <a:off x="701940" y="4413813"/>
            <a:ext cx="3118170" cy="70389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What would you expect to see if it was GPA?</a:t>
            </a:r>
          </a:p>
        </p:txBody>
      </p:sp>
      <p:cxnSp>
        <p:nvCxnSpPr>
          <p:cNvPr id="7" name="Straight Arrow Connector 6">
            <a:extLst>
              <a:ext uri="{FF2B5EF4-FFF2-40B4-BE49-F238E27FC236}">
                <a16:creationId xmlns:a16="http://schemas.microsoft.com/office/drawing/2014/main" id="{5FA6A3EF-B8E7-82B3-814F-F82E350CDB65}"/>
              </a:ext>
            </a:extLst>
          </p:cNvPr>
          <p:cNvCxnSpPr>
            <a:stCxn id="4" idx="3"/>
          </p:cNvCxnSpPr>
          <p:nvPr/>
        </p:nvCxnSpPr>
        <p:spPr>
          <a:xfrm>
            <a:off x="3820110" y="2339382"/>
            <a:ext cx="920978" cy="98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DFAB8DE7-CFE5-87F1-7C18-735CFFA0529E}"/>
              </a:ext>
            </a:extLst>
          </p:cNvPr>
          <p:cNvCxnSpPr/>
          <p:nvPr/>
        </p:nvCxnSpPr>
        <p:spPr>
          <a:xfrm>
            <a:off x="3820110" y="4765758"/>
            <a:ext cx="920978" cy="98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C73D74BE-CD5D-653E-1E27-90D4D8702902}"/>
              </a:ext>
            </a:extLst>
          </p:cNvPr>
          <p:cNvSpPr txBox="1"/>
          <p:nvPr/>
        </p:nvSpPr>
        <p:spPr>
          <a:xfrm>
            <a:off x="4857972" y="1683709"/>
            <a:ext cx="3917447"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Most common lymphoma in the orbit is mucosa-associated lymphoid tissue (MALT)</a:t>
            </a:r>
          </a:p>
          <a:p>
            <a:pPr marL="285750" indent="-285750">
              <a:buFont typeface="Arial" panose="020B0604020202020204" pitchFamily="34" charset="0"/>
              <a:buChar char="•"/>
            </a:pPr>
            <a:r>
              <a:rPr lang="en-US" sz="2000" dirty="0"/>
              <a:t>Sheet of monomorphic B-cells positive for CD19 and CD20</a:t>
            </a:r>
          </a:p>
        </p:txBody>
      </p:sp>
      <p:pic>
        <p:nvPicPr>
          <p:cNvPr id="1026" name="Picture 2">
            <a:extLst>
              <a:ext uri="{FF2B5EF4-FFF2-40B4-BE49-F238E27FC236}">
                <a16:creationId xmlns:a16="http://schemas.microsoft.com/office/drawing/2014/main" id="{DCA0795A-E3D7-9B2E-FFFE-2DD74C6855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2304" y="1583763"/>
            <a:ext cx="2670603" cy="199773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10D7A59-8358-DB00-8D27-7C1B54FBC61F}"/>
              </a:ext>
            </a:extLst>
          </p:cNvPr>
          <p:cNvSpPr txBox="1"/>
          <p:nvPr/>
        </p:nvSpPr>
        <p:spPr>
          <a:xfrm>
            <a:off x="9238257" y="3564968"/>
            <a:ext cx="2324650" cy="230832"/>
          </a:xfrm>
          <a:prstGeom prst="rect">
            <a:avLst/>
          </a:prstGeom>
          <a:noFill/>
        </p:spPr>
        <p:txBody>
          <a:bodyPr wrap="square">
            <a:spAutoFit/>
          </a:bodyPr>
          <a:lstStyle/>
          <a:p>
            <a:pPr algn="r"/>
            <a:r>
              <a:rPr lang="en-US" sz="900" dirty="0"/>
              <a:t>http://atlasgeneticsoncology.org/</a:t>
            </a:r>
          </a:p>
        </p:txBody>
      </p:sp>
      <p:sp>
        <p:nvSpPr>
          <p:cNvPr id="12" name="TextBox 11">
            <a:extLst>
              <a:ext uri="{FF2B5EF4-FFF2-40B4-BE49-F238E27FC236}">
                <a16:creationId xmlns:a16="http://schemas.microsoft.com/office/drawing/2014/main" id="{502B7850-C3BE-479F-01CD-ED7F1BB9EEDC}"/>
              </a:ext>
            </a:extLst>
          </p:cNvPr>
          <p:cNvSpPr txBox="1"/>
          <p:nvPr/>
        </p:nvSpPr>
        <p:spPr>
          <a:xfrm>
            <a:off x="4857422" y="3863775"/>
            <a:ext cx="3844777"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t>Granulomas with proliferation of macrophages and multinucleated giant cells</a:t>
            </a:r>
          </a:p>
          <a:p>
            <a:pPr marL="285750" indent="-285750">
              <a:buFont typeface="Arial" panose="020B0604020202020204" pitchFamily="34" charset="0"/>
              <a:buChar char="•"/>
            </a:pPr>
            <a:r>
              <a:rPr lang="en-US" sz="2000" dirty="0"/>
              <a:t>Vasculitis at arterioles and venules</a:t>
            </a:r>
          </a:p>
          <a:p>
            <a:pPr marL="285750" indent="-285750">
              <a:buFont typeface="Arial" panose="020B0604020202020204" pitchFamily="34" charset="0"/>
              <a:buChar char="•"/>
            </a:pPr>
            <a:r>
              <a:rPr lang="en-US" sz="2000" dirty="0"/>
              <a:t>Focal necrosis</a:t>
            </a:r>
          </a:p>
        </p:txBody>
      </p:sp>
      <p:pic>
        <p:nvPicPr>
          <p:cNvPr id="14" name="Picture 13">
            <a:extLst>
              <a:ext uri="{FF2B5EF4-FFF2-40B4-BE49-F238E27FC236}">
                <a16:creationId xmlns:a16="http://schemas.microsoft.com/office/drawing/2014/main" id="{5B48F52F-E611-F155-A667-CD6A4E5C7D14}"/>
              </a:ext>
            </a:extLst>
          </p:cNvPr>
          <p:cNvPicPr>
            <a:picLocks noChangeAspect="1"/>
          </p:cNvPicPr>
          <p:nvPr/>
        </p:nvPicPr>
        <p:blipFill>
          <a:blip r:embed="rId6"/>
          <a:stretch>
            <a:fillRect/>
          </a:stretch>
        </p:blipFill>
        <p:spPr>
          <a:xfrm>
            <a:off x="8892304" y="4048441"/>
            <a:ext cx="2652304" cy="1754326"/>
          </a:xfrm>
          <a:prstGeom prst="rect">
            <a:avLst/>
          </a:prstGeom>
        </p:spPr>
      </p:pic>
      <p:sp>
        <p:nvSpPr>
          <p:cNvPr id="15" name="TextBox 14">
            <a:extLst>
              <a:ext uri="{FF2B5EF4-FFF2-40B4-BE49-F238E27FC236}">
                <a16:creationId xmlns:a16="http://schemas.microsoft.com/office/drawing/2014/main" id="{D2B13F7D-66FF-273F-3347-A74738C3881D}"/>
              </a:ext>
            </a:extLst>
          </p:cNvPr>
          <p:cNvSpPr txBox="1"/>
          <p:nvPr/>
        </p:nvSpPr>
        <p:spPr>
          <a:xfrm>
            <a:off x="9135471" y="5803825"/>
            <a:ext cx="2474581" cy="507831"/>
          </a:xfrm>
          <a:prstGeom prst="rect">
            <a:avLst/>
          </a:prstGeom>
          <a:noFill/>
        </p:spPr>
        <p:txBody>
          <a:bodyPr wrap="square">
            <a:spAutoFit/>
          </a:bodyPr>
          <a:lstStyle/>
          <a:p>
            <a:pPr algn="r"/>
            <a:r>
              <a:rPr lang="en-US" sz="900" u="sng" dirty="0">
                <a:hlinkClick r:id="rId7">
                  <a:extLst>
                    <a:ext uri="{A12FA001-AC4F-418D-AE19-62706E023703}">
                      <ahyp:hlinkClr xmlns:ahyp="http://schemas.microsoft.com/office/drawing/2018/hyperlinkcolor" val="tx"/>
                    </a:ext>
                  </a:extLst>
                </a:hlinkClick>
              </a:rPr>
              <a:t>Orbital Granulomatosis With Polyangiitis (Wegener Granulomatosis): Clinical and Pathologic Findings - PMC</a:t>
            </a:r>
            <a:endParaRPr lang="en-US" sz="900" u="sng" dirty="0"/>
          </a:p>
        </p:txBody>
      </p:sp>
      <p:pic>
        <p:nvPicPr>
          <p:cNvPr id="6" name="Audio 5">
            <a:hlinkClick r:id="" action="ppaction://media"/>
            <a:extLst>
              <a:ext uri="{FF2B5EF4-FFF2-40B4-BE49-F238E27FC236}">
                <a16:creationId xmlns:a16="http://schemas.microsoft.com/office/drawing/2014/main" id="{CFE21646-44D0-7A2C-74DC-65B0B984DB8F}"/>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69308381"/>
      </p:ext>
    </p:extLst>
  </p:cSld>
  <p:clrMapOvr>
    <a:masterClrMapping/>
  </p:clrMapOvr>
  <mc:AlternateContent xmlns:mc="http://schemas.openxmlformats.org/markup-compatibility/2006" xmlns:p14="http://schemas.microsoft.com/office/powerpoint/2010/main">
    <mc:Choice Requires="p14">
      <p:transition spd="slow" p14:dur="2000" advTm="27195"/>
    </mc:Choice>
    <mc:Fallback xmlns="">
      <p:transition spd="slow" advTm="27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82E00-B3B8-4F27-49F4-14D048D07B88}"/>
              </a:ext>
            </a:extLst>
          </p:cNvPr>
          <p:cNvSpPr>
            <a:spLocks noGrp="1"/>
          </p:cNvSpPr>
          <p:nvPr>
            <p:ph type="title"/>
          </p:nvPr>
        </p:nvSpPr>
        <p:spPr>
          <a:xfrm>
            <a:off x="642148" y="500743"/>
            <a:ext cx="6660195" cy="1325563"/>
          </a:xfrm>
        </p:spPr>
        <p:txBody>
          <a:bodyPr/>
          <a:lstStyle/>
          <a:p>
            <a:r>
              <a:rPr lang="en-US" dirty="0"/>
              <a:t>Histopathology of biopsy specimen</a:t>
            </a:r>
          </a:p>
        </p:txBody>
      </p:sp>
      <p:sp>
        <p:nvSpPr>
          <p:cNvPr id="3" name="Content Placeholder 2">
            <a:extLst>
              <a:ext uri="{FF2B5EF4-FFF2-40B4-BE49-F238E27FC236}">
                <a16:creationId xmlns:a16="http://schemas.microsoft.com/office/drawing/2014/main" id="{46DA5999-9EB8-CFE0-1FE1-314DD8B79F5D}"/>
              </a:ext>
            </a:extLst>
          </p:cNvPr>
          <p:cNvSpPr>
            <a:spLocks noGrp="1"/>
          </p:cNvSpPr>
          <p:nvPr>
            <p:ph idx="1"/>
          </p:nvPr>
        </p:nvSpPr>
        <p:spPr>
          <a:xfrm>
            <a:off x="838200" y="1826306"/>
            <a:ext cx="5779688" cy="4273276"/>
          </a:xfrm>
        </p:spPr>
        <p:txBody>
          <a:bodyPr>
            <a:normAutofit/>
          </a:bodyPr>
          <a:lstStyle/>
          <a:p>
            <a:r>
              <a:rPr lang="en-US" dirty="0"/>
              <a:t>Large perivascular inflammatory focus with sclerosing fibrosis, focal phlebitis, and atypical lymphoplasmacytic infiltrates including kappa predominant atypical plasma cells</a:t>
            </a:r>
          </a:p>
          <a:p>
            <a:r>
              <a:rPr lang="en-US" dirty="0"/>
              <a:t>No granulomas</a:t>
            </a:r>
          </a:p>
          <a:p>
            <a:r>
              <a:rPr lang="en-US" dirty="0"/>
              <a:t>Flow cytometry negative for lymphoma</a:t>
            </a:r>
          </a:p>
        </p:txBody>
      </p:sp>
      <p:pic>
        <p:nvPicPr>
          <p:cNvPr id="5" name="Picture 4" descr="seq0002">
            <a:extLst>
              <a:ext uri="{FF2B5EF4-FFF2-40B4-BE49-F238E27FC236}">
                <a16:creationId xmlns:a16="http://schemas.microsoft.com/office/drawing/2014/main" id="{AEF9CBDA-6D88-A32E-192E-8E35470132E9}"/>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7097891" y="58622"/>
            <a:ext cx="4590184" cy="3264131"/>
          </a:xfrm>
          <a:prstGeom prst="rect">
            <a:avLst/>
          </a:prstGeom>
        </p:spPr>
      </p:pic>
      <p:pic>
        <p:nvPicPr>
          <p:cNvPr id="6" name="Picture 5" descr="seq0006">
            <a:extLst>
              <a:ext uri="{FF2B5EF4-FFF2-40B4-BE49-F238E27FC236}">
                <a16:creationId xmlns:a16="http://schemas.microsoft.com/office/drawing/2014/main" id="{1CB81598-C374-4545-0266-FD977E30FFEF}"/>
              </a:ext>
            </a:extLst>
          </p:cNvPr>
          <p:cNvPicPr>
            <a:picLocks noGrp="1" noChangeAspect="1"/>
          </p:cNvPicPr>
          <p:nvPr isPhoto="1"/>
        </p:nvPicPr>
        <p:blipFill>
          <a:blip r:embed="rId6">
            <a:lum/>
            <a:extLst>
              <a:ext uri="{28A0092B-C50C-407E-A947-70E740481C1C}">
                <a14:useLocalDpi xmlns:a14="http://schemas.microsoft.com/office/drawing/2010/main" val="0"/>
              </a:ext>
            </a:extLst>
          </a:blip>
          <a:stretch>
            <a:fillRect/>
          </a:stretch>
        </p:blipFill>
        <p:spPr>
          <a:xfrm>
            <a:off x="7097890" y="3429000"/>
            <a:ext cx="4590185" cy="3264131"/>
          </a:xfrm>
          <a:prstGeom prst="rect">
            <a:avLst/>
          </a:prstGeom>
        </p:spPr>
      </p:pic>
      <p:sp>
        <p:nvSpPr>
          <p:cNvPr id="7" name="Rectangle: Rounded Corners 6">
            <a:extLst>
              <a:ext uri="{FF2B5EF4-FFF2-40B4-BE49-F238E27FC236}">
                <a16:creationId xmlns:a16="http://schemas.microsoft.com/office/drawing/2014/main" id="{6BABEBE1-10DF-82DF-C8B7-5B5A1B40C16F}"/>
              </a:ext>
            </a:extLst>
          </p:cNvPr>
          <p:cNvSpPr/>
          <p:nvPr/>
        </p:nvSpPr>
        <p:spPr>
          <a:xfrm>
            <a:off x="10398705" y="3085930"/>
            <a:ext cx="1289370" cy="47364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Sclerosing fibrosis</a:t>
            </a:r>
          </a:p>
        </p:txBody>
      </p:sp>
      <p:sp>
        <p:nvSpPr>
          <p:cNvPr id="8" name="Rectangle: Rounded Corners 7">
            <a:extLst>
              <a:ext uri="{FF2B5EF4-FFF2-40B4-BE49-F238E27FC236}">
                <a16:creationId xmlns:a16="http://schemas.microsoft.com/office/drawing/2014/main" id="{BC891926-1255-D3AD-0640-F0AAC35A55F0}"/>
              </a:ext>
            </a:extLst>
          </p:cNvPr>
          <p:cNvSpPr/>
          <p:nvPr/>
        </p:nvSpPr>
        <p:spPr>
          <a:xfrm>
            <a:off x="7164120" y="4314404"/>
            <a:ext cx="1289370" cy="47364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Blood vessel</a:t>
            </a:r>
          </a:p>
        </p:txBody>
      </p:sp>
      <p:sp>
        <p:nvSpPr>
          <p:cNvPr id="9" name="Rectangle: Rounded Corners 8">
            <a:extLst>
              <a:ext uri="{FF2B5EF4-FFF2-40B4-BE49-F238E27FC236}">
                <a16:creationId xmlns:a16="http://schemas.microsoft.com/office/drawing/2014/main" id="{A5F01413-F588-8616-0313-E5DD9C767019}"/>
              </a:ext>
            </a:extLst>
          </p:cNvPr>
          <p:cNvSpPr/>
          <p:nvPr/>
        </p:nvSpPr>
        <p:spPr>
          <a:xfrm>
            <a:off x="7164120" y="2883101"/>
            <a:ext cx="1289370" cy="74615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Plasma and lymphoid cells</a:t>
            </a:r>
          </a:p>
        </p:txBody>
      </p:sp>
      <p:cxnSp>
        <p:nvCxnSpPr>
          <p:cNvPr id="10" name="Straight Arrow Connector 9">
            <a:extLst>
              <a:ext uri="{FF2B5EF4-FFF2-40B4-BE49-F238E27FC236}">
                <a16:creationId xmlns:a16="http://schemas.microsoft.com/office/drawing/2014/main" id="{7A3963DE-4A03-BA63-A880-6CD5E4C69E05}"/>
              </a:ext>
            </a:extLst>
          </p:cNvPr>
          <p:cNvCxnSpPr>
            <a:cxnSpLocks/>
          </p:cNvCxnSpPr>
          <p:nvPr/>
        </p:nvCxnSpPr>
        <p:spPr>
          <a:xfrm flipH="1">
            <a:off x="10742555" y="3559576"/>
            <a:ext cx="300835" cy="33713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85CC05D3-390E-2AAE-32D7-C3A9F0B175AF}"/>
              </a:ext>
            </a:extLst>
          </p:cNvPr>
          <p:cNvCxnSpPr>
            <a:cxnSpLocks/>
          </p:cNvCxnSpPr>
          <p:nvPr/>
        </p:nvCxnSpPr>
        <p:spPr>
          <a:xfrm flipV="1">
            <a:off x="8453490" y="2554910"/>
            <a:ext cx="1156803" cy="52164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F9141D26-AD45-90D4-4755-003ED200215E}"/>
              </a:ext>
            </a:extLst>
          </p:cNvPr>
          <p:cNvCxnSpPr>
            <a:cxnSpLocks/>
          </p:cNvCxnSpPr>
          <p:nvPr/>
        </p:nvCxnSpPr>
        <p:spPr>
          <a:xfrm>
            <a:off x="8453490" y="3470244"/>
            <a:ext cx="939492" cy="37813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684C49B5-546A-89BC-6BDB-8C6D923EFC04}"/>
              </a:ext>
            </a:extLst>
          </p:cNvPr>
          <p:cNvCxnSpPr>
            <a:cxnSpLocks/>
          </p:cNvCxnSpPr>
          <p:nvPr/>
        </p:nvCxnSpPr>
        <p:spPr>
          <a:xfrm>
            <a:off x="8453490" y="4540854"/>
            <a:ext cx="480002" cy="3600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1" name="Audio 10">
            <a:hlinkClick r:id="" action="ppaction://media"/>
            <a:extLst>
              <a:ext uri="{FF2B5EF4-FFF2-40B4-BE49-F238E27FC236}">
                <a16:creationId xmlns:a16="http://schemas.microsoft.com/office/drawing/2014/main" id="{2415B1EF-6962-AA6F-5E71-224A8F9C017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62705191"/>
      </p:ext>
    </p:extLst>
  </p:cSld>
  <p:clrMapOvr>
    <a:masterClrMapping/>
  </p:clrMapOvr>
  <mc:AlternateContent xmlns:mc="http://schemas.openxmlformats.org/markup-compatibility/2006" xmlns:p14="http://schemas.microsoft.com/office/powerpoint/2010/main">
    <mc:Choice Requires="p14">
      <p:transition spd="slow" p14:dur="2000" advTm="21630"/>
    </mc:Choice>
    <mc:Fallback xmlns="">
      <p:transition spd="slow" advTm="21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68A7-44E7-7457-5775-4691AEE759EA}"/>
              </a:ext>
            </a:extLst>
          </p:cNvPr>
          <p:cNvSpPr>
            <a:spLocks noGrp="1"/>
          </p:cNvSpPr>
          <p:nvPr>
            <p:ph type="title"/>
          </p:nvPr>
        </p:nvSpPr>
        <p:spPr/>
        <p:txBody>
          <a:bodyPr/>
          <a:lstStyle/>
          <a:p>
            <a:r>
              <a:rPr lang="en-US" dirty="0"/>
              <a:t>Follow up post-biopsy visit</a:t>
            </a:r>
          </a:p>
        </p:txBody>
      </p:sp>
      <p:sp>
        <p:nvSpPr>
          <p:cNvPr id="4" name="Subtitle 3">
            <a:extLst>
              <a:ext uri="{FF2B5EF4-FFF2-40B4-BE49-F238E27FC236}">
                <a16:creationId xmlns:a16="http://schemas.microsoft.com/office/drawing/2014/main" id="{EBCFE923-FEC7-9CDE-43E2-7092E8FBDF40}"/>
              </a:ext>
            </a:extLst>
          </p:cNvPr>
          <p:cNvSpPr>
            <a:spLocks noGrp="1"/>
          </p:cNvSpPr>
          <p:nvPr>
            <p:ph idx="1"/>
          </p:nvPr>
        </p:nvSpPr>
        <p:spPr/>
        <p:txBody>
          <a:bodyPr>
            <a:noAutofit/>
          </a:bodyPr>
          <a:lstStyle/>
          <a:p>
            <a:pPr marL="342900" indent="-342900" algn="l">
              <a:spcAft>
                <a:spcPts val="1000"/>
              </a:spcAft>
              <a:buFont typeface="Arial" panose="020B0604020202020204" pitchFamily="34" charset="0"/>
              <a:buChar char="•"/>
            </a:pPr>
            <a:r>
              <a:rPr lang="en-US" dirty="0"/>
              <a:t>Biopsy site was healing well</a:t>
            </a:r>
          </a:p>
          <a:p>
            <a:pPr marL="342900" indent="-342900" algn="l">
              <a:spcAft>
                <a:spcPts val="1000"/>
              </a:spcAft>
              <a:buFont typeface="Arial" panose="020B0604020202020204" pitchFamily="34" charset="0"/>
              <a:buChar char="•"/>
            </a:pPr>
            <a:r>
              <a:rPr lang="en-US" dirty="0"/>
              <a:t>Ophthalmic examination was unchanged and benign</a:t>
            </a:r>
          </a:p>
          <a:p>
            <a:pPr marL="342900" indent="-342900" algn="l">
              <a:spcAft>
                <a:spcPts val="1000"/>
              </a:spcAft>
              <a:buFont typeface="Arial" panose="020B0604020202020204" pitchFamily="34" charset="0"/>
              <a:buChar char="•"/>
            </a:pPr>
            <a:r>
              <a:rPr lang="en-US" dirty="0"/>
              <a:t>Biopsy findings described to patient as non-specific inflammation and unlikely lymphoma</a:t>
            </a:r>
          </a:p>
          <a:p>
            <a:pPr marL="342900" indent="-342900" algn="l">
              <a:spcAft>
                <a:spcPts val="1000"/>
              </a:spcAft>
              <a:buFont typeface="Arial" panose="020B0604020202020204" pitchFamily="34" charset="0"/>
              <a:buChar char="•"/>
            </a:pPr>
            <a:r>
              <a:rPr lang="en-US" dirty="0"/>
              <a:t>Outlined details of further investigations vs empiric steroid therapy trail and referral for second opinion</a:t>
            </a:r>
          </a:p>
        </p:txBody>
      </p:sp>
      <p:pic>
        <p:nvPicPr>
          <p:cNvPr id="5" name="Audio 4">
            <a:hlinkClick r:id="" action="ppaction://media"/>
            <a:extLst>
              <a:ext uri="{FF2B5EF4-FFF2-40B4-BE49-F238E27FC236}">
                <a16:creationId xmlns:a16="http://schemas.microsoft.com/office/drawing/2014/main" id="{680E77D4-09D9-DADB-C8E8-5A27ECDDEED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3136326"/>
      </p:ext>
    </p:extLst>
  </p:cSld>
  <p:clrMapOvr>
    <a:masterClrMapping/>
  </p:clrMapOvr>
  <mc:AlternateContent xmlns:mc="http://schemas.openxmlformats.org/markup-compatibility/2006" xmlns:p14="http://schemas.microsoft.com/office/powerpoint/2010/main">
    <mc:Choice Requires="p14">
      <p:transition spd="slow" p14:dur="2000" advTm="10184"/>
    </mc:Choice>
    <mc:Fallback xmlns="">
      <p:transition spd="slow" advTm="101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66266-CB8F-083D-9F93-1800E266F894}"/>
              </a:ext>
            </a:extLst>
          </p:cNvPr>
          <p:cNvSpPr>
            <a:spLocks noGrp="1"/>
          </p:cNvSpPr>
          <p:nvPr>
            <p:ph type="title"/>
          </p:nvPr>
        </p:nvSpPr>
        <p:spPr/>
        <p:txBody>
          <a:bodyPr/>
          <a:lstStyle/>
          <a:p>
            <a:r>
              <a:rPr lang="en-US" dirty="0"/>
              <a:t>On closer inspection of face with the mask down…</a:t>
            </a:r>
          </a:p>
        </p:txBody>
      </p:sp>
      <p:pic>
        <p:nvPicPr>
          <p:cNvPr id="5" name="Content Placeholder 4">
            <a:extLst>
              <a:ext uri="{FF2B5EF4-FFF2-40B4-BE49-F238E27FC236}">
                <a16:creationId xmlns:a16="http://schemas.microsoft.com/office/drawing/2014/main" id="{DCBDAC9C-9A82-05E5-037E-8885038DCA7B}"/>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l="24775" t="1000" r="21917"/>
          <a:stretch/>
        </p:blipFill>
        <p:spPr>
          <a:xfrm>
            <a:off x="4229100" y="1815352"/>
            <a:ext cx="3092823" cy="4307822"/>
          </a:xfrm>
        </p:spPr>
      </p:pic>
      <p:sp>
        <p:nvSpPr>
          <p:cNvPr id="6" name="Rectangle 5">
            <a:extLst>
              <a:ext uri="{FF2B5EF4-FFF2-40B4-BE49-F238E27FC236}">
                <a16:creationId xmlns:a16="http://schemas.microsoft.com/office/drawing/2014/main" id="{E2414957-0F97-D77E-E296-7108B071638C}"/>
              </a:ext>
            </a:extLst>
          </p:cNvPr>
          <p:cNvSpPr/>
          <p:nvPr/>
        </p:nvSpPr>
        <p:spPr>
          <a:xfrm>
            <a:off x="5042647" y="3691218"/>
            <a:ext cx="517712" cy="208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5A6CF0B-7E2B-9789-8C3B-F291D123B7A7}"/>
              </a:ext>
            </a:extLst>
          </p:cNvPr>
          <p:cNvSpPr/>
          <p:nvPr/>
        </p:nvSpPr>
        <p:spPr>
          <a:xfrm>
            <a:off x="6220387" y="3635189"/>
            <a:ext cx="517712" cy="208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923AA199-B85F-87CF-4610-870E8618F286}"/>
              </a:ext>
            </a:extLst>
          </p:cNvPr>
          <p:cNvSpPr/>
          <p:nvPr/>
        </p:nvSpPr>
        <p:spPr>
          <a:xfrm>
            <a:off x="606764" y="3467942"/>
            <a:ext cx="3440239" cy="86341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What is this exam finding called?</a:t>
            </a:r>
          </a:p>
        </p:txBody>
      </p:sp>
      <p:cxnSp>
        <p:nvCxnSpPr>
          <p:cNvPr id="12" name="Straight Arrow Connector 11">
            <a:extLst>
              <a:ext uri="{FF2B5EF4-FFF2-40B4-BE49-F238E27FC236}">
                <a16:creationId xmlns:a16="http://schemas.microsoft.com/office/drawing/2014/main" id="{1771A59A-BDED-CE4F-5294-5AEEDF7A95AF}"/>
              </a:ext>
            </a:extLst>
          </p:cNvPr>
          <p:cNvCxnSpPr>
            <a:cxnSpLocks/>
            <a:stCxn id="10" idx="3"/>
          </p:cNvCxnSpPr>
          <p:nvPr/>
        </p:nvCxnSpPr>
        <p:spPr>
          <a:xfrm>
            <a:off x="4047003" y="3899647"/>
            <a:ext cx="1513356" cy="208429"/>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id="{1F36DBFD-586A-6AA1-A6CC-910EFF2645D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988115"/>
      </p:ext>
    </p:extLst>
  </p:cSld>
  <p:clrMapOvr>
    <a:masterClrMapping/>
  </p:clrMapOvr>
  <mc:AlternateContent xmlns:mc="http://schemas.openxmlformats.org/markup-compatibility/2006" xmlns:p14="http://schemas.microsoft.com/office/powerpoint/2010/main">
    <mc:Choice Requires="p14">
      <p:transition spd="slow" p14:dur="2000" advTm="12760"/>
    </mc:Choice>
    <mc:Fallback xmlns="">
      <p:transition spd="slow" advTm="12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3C553-A17B-78F3-BA21-58AC10CF2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C36E36-5B58-A1AB-D610-EA85634CABD5}"/>
              </a:ext>
            </a:extLst>
          </p:cNvPr>
          <p:cNvSpPr>
            <a:spLocks noGrp="1"/>
          </p:cNvSpPr>
          <p:nvPr>
            <p:ph type="title"/>
          </p:nvPr>
        </p:nvSpPr>
        <p:spPr/>
        <p:txBody>
          <a:bodyPr/>
          <a:lstStyle/>
          <a:p>
            <a:r>
              <a:rPr lang="en-US" dirty="0"/>
              <a:t>On closer inspection of face with the mask down…</a:t>
            </a:r>
          </a:p>
        </p:txBody>
      </p:sp>
      <p:pic>
        <p:nvPicPr>
          <p:cNvPr id="5" name="Content Placeholder 4">
            <a:extLst>
              <a:ext uri="{FF2B5EF4-FFF2-40B4-BE49-F238E27FC236}">
                <a16:creationId xmlns:a16="http://schemas.microsoft.com/office/drawing/2014/main" id="{E9CAF88C-98F4-0EB8-380C-720D6D62FD85}"/>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l="24775" t="1000" r="21917"/>
          <a:stretch/>
        </p:blipFill>
        <p:spPr>
          <a:xfrm>
            <a:off x="4229100" y="1815352"/>
            <a:ext cx="3092823" cy="4307822"/>
          </a:xfrm>
        </p:spPr>
      </p:pic>
      <p:sp>
        <p:nvSpPr>
          <p:cNvPr id="6" name="Rectangle 5">
            <a:extLst>
              <a:ext uri="{FF2B5EF4-FFF2-40B4-BE49-F238E27FC236}">
                <a16:creationId xmlns:a16="http://schemas.microsoft.com/office/drawing/2014/main" id="{2C47BDD1-BEE2-79DA-E467-044254EE6100}"/>
              </a:ext>
            </a:extLst>
          </p:cNvPr>
          <p:cNvSpPr/>
          <p:nvPr/>
        </p:nvSpPr>
        <p:spPr>
          <a:xfrm>
            <a:off x="5042647" y="3691218"/>
            <a:ext cx="517712" cy="208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E4814E-1449-A140-0AB8-3B04C6095CA3}"/>
              </a:ext>
            </a:extLst>
          </p:cNvPr>
          <p:cNvSpPr/>
          <p:nvPr/>
        </p:nvSpPr>
        <p:spPr>
          <a:xfrm>
            <a:off x="6220387" y="3635189"/>
            <a:ext cx="517712" cy="208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B70273DA-0607-B825-C1C5-C469F0FEE91A}"/>
              </a:ext>
            </a:extLst>
          </p:cNvPr>
          <p:cNvSpPr/>
          <p:nvPr/>
        </p:nvSpPr>
        <p:spPr>
          <a:xfrm>
            <a:off x="606764" y="3467942"/>
            <a:ext cx="3440239" cy="86341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What is this exam finding called?</a:t>
            </a:r>
          </a:p>
        </p:txBody>
      </p:sp>
      <p:cxnSp>
        <p:nvCxnSpPr>
          <p:cNvPr id="12" name="Straight Arrow Connector 11">
            <a:extLst>
              <a:ext uri="{FF2B5EF4-FFF2-40B4-BE49-F238E27FC236}">
                <a16:creationId xmlns:a16="http://schemas.microsoft.com/office/drawing/2014/main" id="{BF6C5F9D-AC50-B62C-5417-AFBE32BC7D67}"/>
              </a:ext>
            </a:extLst>
          </p:cNvPr>
          <p:cNvCxnSpPr>
            <a:cxnSpLocks/>
            <a:stCxn id="10" idx="3"/>
          </p:cNvCxnSpPr>
          <p:nvPr/>
        </p:nvCxnSpPr>
        <p:spPr>
          <a:xfrm>
            <a:off x="4047003" y="3899647"/>
            <a:ext cx="1513356" cy="208429"/>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15574386-0E74-CFA2-00E2-40AD23ED7619}"/>
              </a:ext>
            </a:extLst>
          </p:cNvPr>
          <p:cNvSpPr txBox="1"/>
          <p:nvPr/>
        </p:nvSpPr>
        <p:spPr>
          <a:xfrm>
            <a:off x="1011314" y="4551311"/>
            <a:ext cx="2631138" cy="1077218"/>
          </a:xfrm>
          <a:prstGeom prst="rect">
            <a:avLst/>
          </a:prstGeom>
          <a:noFill/>
        </p:spPr>
        <p:txBody>
          <a:bodyPr wrap="square">
            <a:spAutoFit/>
          </a:bodyPr>
          <a:lstStyle/>
          <a:p>
            <a:pPr algn="ctr"/>
            <a:r>
              <a:rPr lang="en-US" sz="3200" b="1" dirty="0"/>
              <a:t>Saddle-nose deformity</a:t>
            </a:r>
          </a:p>
        </p:txBody>
      </p:sp>
      <p:sp>
        <p:nvSpPr>
          <p:cNvPr id="16" name="Rectangle: Rounded Corners 15">
            <a:extLst>
              <a:ext uri="{FF2B5EF4-FFF2-40B4-BE49-F238E27FC236}">
                <a16:creationId xmlns:a16="http://schemas.microsoft.com/office/drawing/2014/main" id="{1E9E63E5-70C9-9E1A-5824-A1D1245EFE22}"/>
              </a:ext>
            </a:extLst>
          </p:cNvPr>
          <p:cNvSpPr/>
          <p:nvPr/>
        </p:nvSpPr>
        <p:spPr>
          <a:xfrm>
            <a:off x="8100120" y="1815352"/>
            <a:ext cx="3440239" cy="86341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What conditions is it associated with?</a:t>
            </a:r>
          </a:p>
        </p:txBody>
      </p:sp>
      <p:pic>
        <p:nvPicPr>
          <p:cNvPr id="4" name="Audio 3">
            <a:hlinkClick r:id="" action="ppaction://media"/>
            <a:extLst>
              <a:ext uri="{FF2B5EF4-FFF2-40B4-BE49-F238E27FC236}">
                <a16:creationId xmlns:a16="http://schemas.microsoft.com/office/drawing/2014/main" id="{ADCFF652-7DF5-388D-A9D5-5F9B886D118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39154150"/>
      </p:ext>
    </p:extLst>
  </p:cSld>
  <p:clrMapOvr>
    <a:masterClrMapping/>
  </p:clrMapOvr>
  <mc:AlternateContent xmlns:mc="http://schemas.openxmlformats.org/markup-compatibility/2006" xmlns:p14="http://schemas.microsoft.com/office/powerpoint/2010/main">
    <mc:Choice Requires="p14">
      <p:transition spd="slow" p14:dur="2000" advTm="7723"/>
    </mc:Choice>
    <mc:Fallback xmlns="">
      <p:transition spd="slow" advTm="7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5D1F6-464C-EF0F-287C-E725FF73F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962771-C101-672C-45F2-85986F15F157}"/>
              </a:ext>
            </a:extLst>
          </p:cNvPr>
          <p:cNvSpPr>
            <a:spLocks noGrp="1"/>
          </p:cNvSpPr>
          <p:nvPr>
            <p:ph type="title"/>
          </p:nvPr>
        </p:nvSpPr>
        <p:spPr/>
        <p:txBody>
          <a:bodyPr/>
          <a:lstStyle/>
          <a:p>
            <a:r>
              <a:rPr lang="en-US" dirty="0"/>
              <a:t>On closer inspection of face with the mask down…</a:t>
            </a:r>
          </a:p>
        </p:txBody>
      </p:sp>
      <p:pic>
        <p:nvPicPr>
          <p:cNvPr id="5" name="Content Placeholder 4">
            <a:extLst>
              <a:ext uri="{FF2B5EF4-FFF2-40B4-BE49-F238E27FC236}">
                <a16:creationId xmlns:a16="http://schemas.microsoft.com/office/drawing/2014/main" id="{7287CAD0-78C6-58FF-0BAE-485EBD1B8EC2}"/>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l="24775" t="1000" r="21917"/>
          <a:stretch/>
        </p:blipFill>
        <p:spPr>
          <a:xfrm>
            <a:off x="4229100" y="1815352"/>
            <a:ext cx="3092823" cy="4307822"/>
          </a:xfrm>
        </p:spPr>
      </p:pic>
      <p:sp>
        <p:nvSpPr>
          <p:cNvPr id="6" name="Rectangle 5">
            <a:extLst>
              <a:ext uri="{FF2B5EF4-FFF2-40B4-BE49-F238E27FC236}">
                <a16:creationId xmlns:a16="http://schemas.microsoft.com/office/drawing/2014/main" id="{7957235E-78D4-F960-FAE0-C20B07EABC86}"/>
              </a:ext>
            </a:extLst>
          </p:cNvPr>
          <p:cNvSpPr/>
          <p:nvPr/>
        </p:nvSpPr>
        <p:spPr>
          <a:xfrm>
            <a:off x="4965888" y="3686736"/>
            <a:ext cx="517712" cy="208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6474726-9182-DFE1-45DB-663245DE1C83}"/>
              </a:ext>
            </a:extLst>
          </p:cNvPr>
          <p:cNvSpPr/>
          <p:nvPr/>
        </p:nvSpPr>
        <p:spPr>
          <a:xfrm>
            <a:off x="6220388" y="3635976"/>
            <a:ext cx="517712" cy="208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DBCC186-157E-50F0-131E-81745D36A346}"/>
              </a:ext>
            </a:extLst>
          </p:cNvPr>
          <p:cNvSpPr txBox="1"/>
          <p:nvPr/>
        </p:nvSpPr>
        <p:spPr>
          <a:xfrm>
            <a:off x="1011314" y="4551311"/>
            <a:ext cx="2631138" cy="1077218"/>
          </a:xfrm>
          <a:prstGeom prst="rect">
            <a:avLst/>
          </a:prstGeom>
          <a:noFill/>
        </p:spPr>
        <p:txBody>
          <a:bodyPr wrap="square">
            <a:spAutoFit/>
          </a:bodyPr>
          <a:lstStyle/>
          <a:p>
            <a:pPr algn="ctr"/>
            <a:r>
              <a:rPr lang="en-US" sz="3200" b="1" dirty="0"/>
              <a:t>Saddle-nose deformity</a:t>
            </a:r>
          </a:p>
        </p:txBody>
      </p:sp>
      <p:sp>
        <p:nvSpPr>
          <p:cNvPr id="16" name="Rectangle: Rounded Corners 15">
            <a:extLst>
              <a:ext uri="{FF2B5EF4-FFF2-40B4-BE49-F238E27FC236}">
                <a16:creationId xmlns:a16="http://schemas.microsoft.com/office/drawing/2014/main" id="{B9B24ED3-586B-97A0-C4DF-51F9F0DF2CE1}"/>
              </a:ext>
            </a:extLst>
          </p:cNvPr>
          <p:cNvSpPr/>
          <p:nvPr/>
        </p:nvSpPr>
        <p:spPr>
          <a:xfrm>
            <a:off x="8100120" y="1815352"/>
            <a:ext cx="3440239" cy="86341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What conditions is it associated with?</a:t>
            </a:r>
          </a:p>
        </p:txBody>
      </p:sp>
      <p:sp>
        <p:nvSpPr>
          <p:cNvPr id="17" name="TextBox 16">
            <a:extLst>
              <a:ext uri="{FF2B5EF4-FFF2-40B4-BE49-F238E27FC236}">
                <a16:creationId xmlns:a16="http://schemas.microsoft.com/office/drawing/2014/main" id="{0B174D9F-8530-C598-CE18-3188BC2A924B}"/>
              </a:ext>
            </a:extLst>
          </p:cNvPr>
          <p:cNvSpPr txBox="1"/>
          <p:nvPr/>
        </p:nvSpPr>
        <p:spPr>
          <a:xfrm>
            <a:off x="8161769" y="2770695"/>
            <a:ext cx="3440239" cy="1938992"/>
          </a:xfrm>
          <a:prstGeom prst="rect">
            <a:avLst/>
          </a:prstGeom>
          <a:noFill/>
        </p:spPr>
        <p:txBody>
          <a:bodyPr wrap="square">
            <a:spAutoFit/>
          </a:bodyPr>
          <a:lstStyle/>
          <a:p>
            <a:pPr marL="342900" indent="-342900">
              <a:buFont typeface="Arial" panose="020B0604020202020204" pitchFamily="34" charset="0"/>
              <a:buChar char="•"/>
            </a:pPr>
            <a:r>
              <a:rPr lang="en-US" sz="2400" dirty="0"/>
              <a:t>Trauma</a:t>
            </a:r>
          </a:p>
          <a:p>
            <a:pPr marL="342900" indent="-342900">
              <a:buFont typeface="Arial" panose="020B0604020202020204" pitchFamily="34" charset="0"/>
              <a:buChar char="•"/>
            </a:pPr>
            <a:r>
              <a:rPr lang="en-US" sz="2400" dirty="0"/>
              <a:t>Congenital syphilis</a:t>
            </a:r>
          </a:p>
          <a:p>
            <a:pPr marL="342900" indent="-342900">
              <a:buFont typeface="Arial" panose="020B0604020202020204" pitchFamily="34" charset="0"/>
              <a:buChar char="•"/>
            </a:pPr>
            <a:r>
              <a:rPr lang="en-US" sz="2400" dirty="0"/>
              <a:t>Granulomatosis with polyangiitis (GPA)</a:t>
            </a:r>
          </a:p>
          <a:p>
            <a:pPr marL="342900" indent="-342900">
              <a:buFont typeface="Arial" panose="020B0604020202020204" pitchFamily="34" charset="0"/>
              <a:buChar char="•"/>
            </a:pPr>
            <a:r>
              <a:rPr lang="en-US" sz="2400" dirty="0"/>
              <a:t>Cocaine abuse</a:t>
            </a:r>
          </a:p>
        </p:txBody>
      </p:sp>
      <p:sp>
        <p:nvSpPr>
          <p:cNvPr id="18" name="Rectangle: Rounded Corners 17">
            <a:extLst>
              <a:ext uri="{FF2B5EF4-FFF2-40B4-BE49-F238E27FC236}">
                <a16:creationId xmlns:a16="http://schemas.microsoft.com/office/drawing/2014/main" id="{B16F5850-5FD9-ECE1-8E8D-99DCC447F6F2}"/>
              </a:ext>
            </a:extLst>
          </p:cNvPr>
          <p:cNvSpPr/>
          <p:nvPr/>
        </p:nvSpPr>
        <p:spPr>
          <a:xfrm>
            <a:off x="8161769" y="5177214"/>
            <a:ext cx="3440239" cy="138146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What further studies would you order? What do you do next?</a:t>
            </a:r>
          </a:p>
        </p:txBody>
      </p:sp>
      <p:pic>
        <p:nvPicPr>
          <p:cNvPr id="4" name="Audio 3">
            <a:hlinkClick r:id="" action="ppaction://media"/>
            <a:extLst>
              <a:ext uri="{FF2B5EF4-FFF2-40B4-BE49-F238E27FC236}">
                <a16:creationId xmlns:a16="http://schemas.microsoft.com/office/drawing/2014/main" id="{CEED6CF9-6A4B-CF23-C4F8-AA2EF4E69B6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70622362"/>
      </p:ext>
    </p:extLst>
  </p:cSld>
  <p:clrMapOvr>
    <a:masterClrMapping/>
  </p:clrMapOvr>
  <mc:AlternateContent xmlns:mc="http://schemas.openxmlformats.org/markup-compatibility/2006" xmlns:p14="http://schemas.microsoft.com/office/powerpoint/2010/main">
    <mc:Choice Requires="p14">
      <p:transition spd="slow" p14:dur="2000" advTm="13468"/>
    </mc:Choice>
    <mc:Fallback xmlns="">
      <p:transition spd="slow" advTm="13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C69E-7851-79B2-25B7-3C348ECE20C3}"/>
              </a:ext>
            </a:extLst>
          </p:cNvPr>
          <p:cNvSpPr>
            <a:spLocks noGrp="1"/>
          </p:cNvSpPr>
          <p:nvPr>
            <p:ph type="title"/>
          </p:nvPr>
        </p:nvSpPr>
        <p:spPr/>
        <p:txBody>
          <a:bodyPr/>
          <a:lstStyle/>
          <a:p>
            <a:r>
              <a:rPr lang="en-US" dirty="0"/>
              <a:t>Laboratory testing</a:t>
            </a:r>
          </a:p>
        </p:txBody>
      </p:sp>
      <p:sp>
        <p:nvSpPr>
          <p:cNvPr id="3" name="Content Placeholder 2">
            <a:extLst>
              <a:ext uri="{FF2B5EF4-FFF2-40B4-BE49-F238E27FC236}">
                <a16:creationId xmlns:a16="http://schemas.microsoft.com/office/drawing/2014/main" id="{5E51D684-D2F7-73C5-994F-961EED4FE37E}"/>
              </a:ext>
            </a:extLst>
          </p:cNvPr>
          <p:cNvSpPr>
            <a:spLocks noGrp="1"/>
          </p:cNvSpPr>
          <p:nvPr>
            <p:ph idx="1"/>
          </p:nvPr>
        </p:nvSpPr>
        <p:spPr>
          <a:xfrm>
            <a:off x="838199" y="1407659"/>
            <a:ext cx="10929257" cy="4566572"/>
          </a:xfrm>
        </p:spPr>
        <p:txBody>
          <a:bodyPr>
            <a:normAutofit fontScale="85000" lnSpcReduction="10000"/>
          </a:bodyPr>
          <a:lstStyle/>
          <a:p>
            <a:r>
              <a:rPr lang="en-US" dirty="0"/>
              <a:t>Positive for </a:t>
            </a:r>
            <a:r>
              <a:rPr lang="en-US" b="1" dirty="0"/>
              <a:t>c-ANCA</a:t>
            </a:r>
            <a:r>
              <a:rPr lang="en-US" dirty="0"/>
              <a:t> at 1:160 dilution </a:t>
            </a:r>
          </a:p>
          <a:p>
            <a:r>
              <a:rPr lang="en-US" dirty="0"/>
              <a:t>Strongly positive </a:t>
            </a:r>
            <a:r>
              <a:rPr lang="en-US" b="1" dirty="0"/>
              <a:t>proteinase 3 antibody </a:t>
            </a:r>
            <a:r>
              <a:rPr lang="en-US" dirty="0"/>
              <a:t>(75.9 units by EIA)</a:t>
            </a:r>
          </a:p>
          <a:p>
            <a:pPr lvl="1"/>
            <a:r>
              <a:rPr lang="en-US" sz="2800" dirty="0"/>
              <a:t>Highly sensitive and specific for GPA</a:t>
            </a:r>
          </a:p>
          <a:p>
            <a:r>
              <a:rPr lang="en-US" dirty="0"/>
              <a:t>ESR 27 (borderline), CRP 1.2 (high)</a:t>
            </a:r>
          </a:p>
          <a:p>
            <a:r>
              <a:rPr lang="en-US" dirty="0"/>
              <a:t>CBC </a:t>
            </a:r>
            <a:r>
              <a:rPr lang="en-US" dirty="0" err="1"/>
              <a:t>HgB</a:t>
            </a:r>
            <a:r>
              <a:rPr lang="en-US" dirty="0"/>
              <a:t> 10.7g/dL (low), HCT 32.5% (low), RBC 3.85 (low), WBC 8.25/</a:t>
            </a:r>
            <a:r>
              <a:rPr lang="en-US" dirty="0" err="1"/>
              <a:t>nL</a:t>
            </a:r>
            <a:r>
              <a:rPr lang="en-US" dirty="0"/>
              <a:t> (normal) - normal percentages of WBC types including eosinophils, 2.2%.</a:t>
            </a:r>
          </a:p>
          <a:p>
            <a:pPr marL="0" indent="0">
              <a:buNone/>
            </a:pPr>
            <a:endParaRPr lang="en-US" dirty="0"/>
          </a:p>
          <a:p>
            <a:r>
              <a:rPr lang="en" sz="2600" u="sng" dirty="0">
                <a:solidFill>
                  <a:schemeClr val="dk1"/>
                </a:solidFill>
              </a:rPr>
              <a:t>Negative</a:t>
            </a:r>
            <a:r>
              <a:rPr lang="en" sz="2600" dirty="0">
                <a:solidFill>
                  <a:schemeClr val="dk1"/>
                </a:solidFill>
              </a:rPr>
              <a:t>: HIV, Syphilis, Quantiferon, Hep B Viral Load, Hep B surface antibody/antigen, Hep C antibody, Coccidioides antibody, Blastomyces antibody, Strongyloides antibody, ANA (including SSB, SSA, Scl-70, Jo 1, dsDNA, centromere, histone), angiotensin converting enzyme (ACE), lysozyme, RhF, </a:t>
            </a:r>
            <a:r>
              <a:rPr lang="en-US" sz="2600" b="0" i="0" dirty="0">
                <a:solidFill>
                  <a:srgbClr val="001D35"/>
                </a:solidFill>
                <a:effectLst/>
              </a:rPr>
              <a:t>Cyclic Citrullinated Peptide (</a:t>
            </a:r>
            <a:r>
              <a:rPr lang="en" sz="2600" dirty="0">
                <a:solidFill>
                  <a:schemeClr val="dk1"/>
                </a:solidFill>
              </a:rPr>
              <a:t>CCP) antibody, C3/C4 complement, glomerular basement membrane antibody, IgG4, Myeloperoxidase (MPO) antibody</a:t>
            </a:r>
            <a:endParaRPr lang="en-US" sz="2600" dirty="0"/>
          </a:p>
        </p:txBody>
      </p:sp>
      <p:pic>
        <p:nvPicPr>
          <p:cNvPr id="20" name="Audio 19">
            <a:hlinkClick r:id="" action="ppaction://media"/>
            <a:extLst>
              <a:ext uri="{FF2B5EF4-FFF2-40B4-BE49-F238E27FC236}">
                <a16:creationId xmlns:a16="http://schemas.microsoft.com/office/drawing/2014/main" id="{B235AF96-925F-CED4-A0E4-21E2E8437D8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67481637"/>
      </p:ext>
    </p:extLst>
  </p:cSld>
  <p:clrMapOvr>
    <a:masterClrMapping/>
  </p:clrMapOvr>
  <mc:AlternateContent xmlns:mc="http://schemas.openxmlformats.org/markup-compatibility/2006" xmlns:p14="http://schemas.microsoft.com/office/powerpoint/2010/main">
    <mc:Choice Requires="p14">
      <p:transition spd="slow" p14:dur="2000" advTm="27628"/>
    </mc:Choice>
    <mc:Fallback xmlns="">
      <p:transition spd="slow" advTm="27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85B11-BFA6-ADB7-F6FD-930EACB8B546}"/>
              </a:ext>
            </a:extLst>
          </p:cNvPr>
          <p:cNvSpPr>
            <a:spLocks noGrp="1"/>
          </p:cNvSpPr>
          <p:nvPr>
            <p:ph type="title"/>
          </p:nvPr>
        </p:nvSpPr>
        <p:spPr>
          <a:xfrm>
            <a:off x="838200" y="82096"/>
            <a:ext cx="10515600" cy="1325563"/>
          </a:xfrm>
        </p:spPr>
        <p:txBody>
          <a:bodyPr/>
          <a:lstStyle/>
          <a:p>
            <a:r>
              <a:rPr lang="en-US" dirty="0"/>
              <a:t>Case Summary</a:t>
            </a:r>
          </a:p>
        </p:txBody>
      </p:sp>
      <p:sp>
        <p:nvSpPr>
          <p:cNvPr id="3" name="Content Placeholder 2">
            <a:extLst>
              <a:ext uri="{FF2B5EF4-FFF2-40B4-BE49-F238E27FC236}">
                <a16:creationId xmlns:a16="http://schemas.microsoft.com/office/drawing/2014/main" id="{7C7CB222-5912-8FE8-99E1-13495E4B4422}"/>
              </a:ext>
            </a:extLst>
          </p:cNvPr>
          <p:cNvSpPr>
            <a:spLocks noGrp="1"/>
          </p:cNvSpPr>
          <p:nvPr>
            <p:ph idx="1"/>
          </p:nvPr>
        </p:nvSpPr>
        <p:spPr>
          <a:xfrm>
            <a:off x="838200" y="1153886"/>
            <a:ext cx="10515600" cy="4505935"/>
          </a:xfrm>
        </p:spPr>
        <p:txBody>
          <a:bodyPr>
            <a:normAutofit lnSpcReduction="10000"/>
          </a:bodyPr>
          <a:lstStyle/>
          <a:p>
            <a:r>
              <a:rPr lang="en-US" sz="2200" dirty="0"/>
              <a:t>Middle aged man with chronic gingivitis</a:t>
            </a:r>
          </a:p>
          <a:p>
            <a:r>
              <a:rPr lang="en-US" sz="2200" dirty="0"/>
              <a:t>Neuroimaging for oral pain after dental self-extraction disclosed: orbital mass, chronic sinusitis, and </a:t>
            </a:r>
            <a:r>
              <a:rPr lang="en-US" sz="2200" dirty="0" err="1"/>
              <a:t>pachymeningeal</a:t>
            </a:r>
            <a:r>
              <a:rPr lang="en-US" sz="2200" dirty="0"/>
              <a:t> inflammatory thickening associated with cerebral edema</a:t>
            </a:r>
          </a:p>
          <a:p>
            <a:r>
              <a:rPr lang="en-US" sz="2200" dirty="0"/>
              <a:t>No associated ophthalmic or neurologic symptoms/signs</a:t>
            </a:r>
          </a:p>
          <a:p>
            <a:r>
              <a:rPr lang="en-US" sz="2200" dirty="0"/>
              <a:t>Non-specific histopathology without evidence of granuloma or neoplasm</a:t>
            </a:r>
          </a:p>
          <a:p>
            <a:r>
              <a:rPr lang="en-US" sz="2200" dirty="0"/>
              <a:t>Saddle nose raised suspicion destructive autoimmune disease</a:t>
            </a:r>
          </a:p>
          <a:p>
            <a:r>
              <a:rPr lang="en-US" sz="2200" dirty="0"/>
              <a:t>c-ANCA (+)</a:t>
            </a:r>
          </a:p>
          <a:p>
            <a:pPr marL="0" indent="0">
              <a:buNone/>
            </a:pPr>
            <a:endParaRPr lang="en-US" sz="1500" dirty="0"/>
          </a:p>
          <a:p>
            <a:pPr marL="76200" indent="0">
              <a:buNone/>
            </a:pPr>
            <a:r>
              <a:rPr lang="en-US" sz="3000" b="1" dirty="0"/>
              <a:t>Diagnosis: Granulomatosis and Polyangiitis (GPA)</a:t>
            </a:r>
          </a:p>
          <a:p>
            <a:pPr marL="76200" indent="0">
              <a:buNone/>
            </a:pPr>
            <a:r>
              <a:rPr lang="en-US" dirty="0"/>
              <a:t>with orbital inflammation and hypertrophic pachymeningitis</a:t>
            </a:r>
          </a:p>
          <a:p>
            <a:endParaRPr lang="en-US" dirty="0"/>
          </a:p>
        </p:txBody>
      </p:sp>
      <p:pic>
        <p:nvPicPr>
          <p:cNvPr id="6" name="Audio 5">
            <a:hlinkClick r:id="" action="ppaction://media"/>
            <a:extLst>
              <a:ext uri="{FF2B5EF4-FFF2-40B4-BE49-F238E27FC236}">
                <a16:creationId xmlns:a16="http://schemas.microsoft.com/office/drawing/2014/main" id="{6FB03F72-0AD1-BD38-FDD6-57E1C4EBFDA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05807975"/>
      </p:ext>
    </p:extLst>
  </p:cSld>
  <p:clrMapOvr>
    <a:masterClrMapping/>
  </p:clrMapOvr>
  <mc:AlternateContent xmlns:mc="http://schemas.openxmlformats.org/markup-compatibility/2006" xmlns:p14="http://schemas.microsoft.com/office/powerpoint/2010/main">
    <mc:Choice Requires="p14">
      <p:transition spd="slow" p14:dur="2000" advTm="31031"/>
    </mc:Choice>
    <mc:Fallback xmlns="">
      <p:transition spd="slow" advTm="31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2C16B-4AB7-C943-5FFD-14E8B86A8B4E}"/>
              </a:ext>
            </a:extLst>
          </p:cNvPr>
          <p:cNvSpPr>
            <a:spLocks noGrp="1"/>
          </p:cNvSpPr>
          <p:nvPr>
            <p:ph type="title"/>
          </p:nvPr>
        </p:nvSpPr>
        <p:spPr>
          <a:xfrm>
            <a:off x="838199" y="86405"/>
            <a:ext cx="10686393" cy="1325563"/>
          </a:xfrm>
        </p:spPr>
        <p:txBody>
          <a:bodyPr/>
          <a:lstStyle/>
          <a:p>
            <a:r>
              <a:rPr lang="en-US" sz="4400" dirty="0"/>
              <a:t>Granulomatosis and Polyangiitis (GPA)</a:t>
            </a:r>
            <a:endParaRPr lang="en-US" dirty="0"/>
          </a:p>
        </p:txBody>
      </p:sp>
      <p:sp>
        <p:nvSpPr>
          <p:cNvPr id="3" name="Content Placeholder 2">
            <a:extLst>
              <a:ext uri="{FF2B5EF4-FFF2-40B4-BE49-F238E27FC236}">
                <a16:creationId xmlns:a16="http://schemas.microsoft.com/office/drawing/2014/main" id="{1157FB9E-2A0E-5577-3234-17600CFDF2B7}"/>
              </a:ext>
            </a:extLst>
          </p:cNvPr>
          <p:cNvSpPr>
            <a:spLocks noGrp="1"/>
          </p:cNvSpPr>
          <p:nvPr>
            <p:ph idx="1"/>
          </p:nvPr>
        </p:nvSpPr>
        <p:spPr>
          <a:xfrm>
            <a:off x="838200" y="1531711"/>
            <a:ext cx="10515599" cy="4901330"/>
          </a:xfrm>
        </p:spPr>
        <p:txBody>
          <a:bodyPr>
            <a:normAutofit/>
          </a:bodyPr>
          <a:lstStyle/>
          <a:p>
            <a:r>
              <a:rPr lang="en-US" sz="2200" dirty="0">
                <a:solidFill>
                  <a:schemeClr val="dk1"/>
                </a:solidFill>
              </a:rPr>
              <a:t>GPA is the m</a:t>
            </a:r>
            <a:r>
              <a:rPr lang="en" sz="2200" dirty="0">
                <a:solidFill>
                  <a:schemeClr val="dk1"/>
                </a:solidFill>
              </a:rPr>
              <a:t>ost common of 3 ANCA-associated vasculitides*</a:t>
            </a:r>
          </a:p>
          <a:p>
            <a:r>
              <a:rPr lang="en" sz="2200" dirty="0">
                <a:solidFill>
                  <a:schemeClr val="dk1"/>
                </a:solidFill>
              </a:rPr>
              <a:t>Autoimmune process with necrotizing vasculitis of small to medium vessels</a:t>
            </a:r>
          </a:p>
          <a:p>
            <a:r>
              <a:rPr lang="en" sz="2200" dirty="0">
                <a:solidFill>
                  <a:schemeClr val="dk1"/>
                </a:solidFill>
              </a:rPr>
              <a:t>Affects upper respiratory tract, lower respiratory tract and renal system with formation of poorly-formed granulomas and necrosis</a:t>
            </a:r>
          </a:p>
          <a:p>
            <a:r>
              <a:rPr lang="en-US" sz="2200" dirty="0">
                <a:solidFill>
                  <a:schemeClr val="dk1"/>
                </a:solidFill>
              </a:rPr>
              <a:t>O</a:t>
            </a:r>
            <a:r>
              <a:rPr lang="en" sz="2200" dirty="0">
                <a:solidFill>
                  <a:schemeClr val="dk1"/>
                </a:solidFill>
              </a:rPr>
              <a:t>ral inflammation including gingivitis can be the initial manifestation</a:t>
            </a:r>
          </a:p>
          <a:p>
            <a:r>
              <a:rPr lang="en" sz="2200" dirty="0">
                <a:solidFill>
                  <a:schemeClr val="dk1"/>
                </a:solidFill>
              </a:rPr>
              <a:t>Saddle-nose deformity from inflammatory nasal cartilage and bony destruction</a:t>
            </a:r>
          </a:p>
          <a:p>
            <a:r>
              <a:rPr lang="en" sz="2200" dirty="0">
                <a:solidFill>
                  <a:schemeClr val="dk1"/>
                </a:solidFill>
              </a:rPr>
              <a:t>Orbital GPA is common; CNS GPA is rare</a:t>
            </a:r>
          </a:p>
          <a:p>
            <a:r>
              <a:rPr lang="en-US" sz="2200" dirty="0"/>
              <a:t>Rarely, may involve the meninges or result in cerebral vasculitis</a:t>
            </a:r>
            <a:endParaRPr lang="en" sz="2200" dirty="0">
              <a:solidFill>
                <a:schemeClr val="dk1"/>
              </a:solidFill>
            </a:endParaRPr>
          </a:p>
          <a:p>
            <a:r>
              <a:rPr lang="en-US" sz="2200" dirty="0"/>
              <a:t>Most clinical and radiologic findings are non-specific, therefore biopsy and laboratory testing should be done to support diagnosis</a:t>
            </a:r>
            <a:endParaRPr lang="en-US" dirty="0"/>
          </a:p>
        </p:txBody>
      </p:sp>
      <p:sp>
        <p:nvSpPr>
          <p:cNvPr id="4" name="TextBox 3">
            <a:extLst>
              <a:ext uri="{FF2B5EF4-FFF2-40B4-BE49-F238E27FC236}">
                <a16:creationId xmlns:a16="http://schemas.microsoft.com/office/drawing/2014/main" id="{0D30A383-1EEB-47F1-81C6-BA1C5D8E9A23}"/>
              </a:ext>
            </a:extLst>
          </p:cNvPr>
          <p:cNvSpPr txBox="1"/>
          <p:nvPr/>
        </p:nvSpPr>
        <p:spPr>
          <a:xfrm>
            <a:off x="2862649" y="6433041"/>
            <a:ext cx="8970122" cy="338554"/>
          </a:xfrm>
          <a:prstGeom prst="rect">
            <a:avLst/>
          </a:prstGeom>
          <a:noFill/>
        </p:spPr>
        <p:txBody>
          <a:bodyPr wrap="square" rtlCol="0">
            <a:spAutoFit/>
          </a:bodyPr>
          <a:lstStyle/>
          <a:p>
            <a:r>
              <a:rPr lang="en-US" sz="1600" dirty="0"/>
              <a:t>*3 ANCA – associated </a:t>
            </a:r>
            <a:r>
              <a:rPr lang="en-US" sz="1600" dirty="0" err="1"/>
              <a:t>vasculitides</a:t>
            </a:r>
            <a:r>
              <a:rPr lang="en-US" sz="1600" dirty="0"/>
              <a:t>: GPA, microscopic polyangiitis, and Churg Strauss syndrome</a:t>
            </a:r>
          </a:p>
        </p:txBody>
      </p:sp>
      <p:pic>
        <p:nvPicPr>
          <p:cNvPr id="6" name="Audio 5">
            <a:hlinkClick r:id="" action="ppaction://media"/>
            <a:extLst>
              <a:ext uri="{FF2B5EF4-FFF2-40B4-BE49-F238E27FC236}">
                <a16:creationId xmlns:a16="http://schemas.microsoft.com/office/drawing/2014/main" id="{B46292EA-C4A9-AF3C-6F2A-AF1CBF5F2EB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72217405"/>
      </p:ext>
    </p:extLst>
  </p:cSld>
  <p:clrMapOvr>
    <a:masterClrMapping/>
  </p:clrMapOvr>
  <mc:AlternateContent xmlns:mc="http://schemas.openxmlformats.org/markup-compatibility/2006" xmlns:p14="http://schemas.microsoft.com/office/powerpoint/2010/main">
    <mc:Choice Requires="p14">
      <p:transition spd="slow" p14:dur="2000" advTm="53542"/>
    </mc:Choice>
    <mc:Fallback xmlns="">
      <p:transition spd="slow" advTm="535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39F2-8664-ACA3-7F4C-C904A799078A}"/>
              </a:ext>
            </a:extLst>
          </p:cNvPr>
          <p:cNvSpPr>
            <a:spLocks noGrp="1"/>
          </p:cNvSpPr>
          <p:nvPr>
            <p:ph type="title"/>
          </p:nvPr>
        </p:nvSpPr>
        <p:spPr/>
        <p:txBody>
          <a:bodyPr/>
          <a:lstStyle/>
          <a:p>
            <a:r>
              <a:rPr lang="en-US" dirty="0"/>
              <a:t>Ophthalmic Manifestations of GPA</a:t>
            </a:r>
          </a:p>
        </p:txBody>
      </p:sp>
      <p:sp>
        <p:nvSpPr>
          <p:cNvPr id="3" name="Content Placeholder 2">
            <a:extLst>
              <a:ext uri="{FF2B5EF4-FFF2-40B4-BE49-F238E27FC236}">
                <a16:creationId xmlns:a16="http://schemas.microsoft.com/office/drawing/2014/main" id="{38859B55-1ABC-D28A-3B6F-BD393DEF7C62}"/>
              </a:ext>
            </a:extLst>
          </p:cNvPr>
          <p:cNvSpPr>
            <a:spLocks noGrp="1"/>
          </p:cNvSpPr>
          <p:nvPr>
            <p:ph idx="1"/>
          </p:nvPr>
        </p:nvSpPr>
        <p:spPr/>
        <p:txBody>
          <a:bodyPr>
            <a:normAutofit fontScale="92500"/>
          </a:bodyPr>
          <a:lstStyle/>
          <a:p>
            <a:r>
              <a:rPr lang="en-US" dirty="0">
                <a:solidFill>
                  <a:schemeClr val="dk1"/>
                </a:solidFill>
              </a:rPr>
              <a:t>GPA can affect all eye structures:</a:t>
            </a:r>
          </a:p>
          <a:p>
            <a:pPr marL="914400" lvl="1" indent="-381000">
              <a:lnSpc>
                <a:spcPct val="100000"/>
              </a:lnSpc>
              <a:buClr>
                <a:schemeClr val="dk1"/>
              </a:buClr>
              <a:buSzPts val="2400"/>
              <a:buChar char="-"/>
            </a:pPr>
            <a:r>
              <a:rPr lang="en-US" sz="2800" dirty="0">
                <a:solidFill>
                  <a:schemeClr val="dk1"/>
                </a:solidFill>
              </a:rPr>
              <a:t>Scleritis and episcleritis</a:t>
            </a:r>
          </a:p>
          <a:p>
            <a:pPr marL="914400" lvl="1" indent="-381000">
              <a:lnSpc>
                <a:spcPct val="100000"/>
              </a:lnSpc>
              <a:buClr>
                <a:schemeClr val="dk1"/>
              </a:buClr>
              <a:buSzPts val="2400"/>
              <a:buChar char="-"/>
            </a:pPr>
            <a:r>
              <a:rPr lang="en-US" sz="2800" dirty="0">
                <a:solidFill>
                  <a:schemeClr val="dk1"/>
                </a:solidFill>
              </a:rPr>
              <a:t>Peripheral ulcerative keratitis</a:t>
            </a:r>
          </a:p>
          <a:p>
            <a:pPr marL="914400" lvl="1" indent="-381000">
              <a:lnSpc>
                <a:spcPct val="100000"/>
              </a:lnSpc>
              <a:buClr>
                <a:schemeClr val="dk1"/>
              </a:buClr>
              <a:buSzPts val="2400"/>
              <a:buChar char="-"/>
            </a:pPr>
            <a:r>
              <a:rPr lang="en-US" sz="2800" dirty="0">
                <a:solidFill>
                  <a:schemeClr val="dk1"/>
                </a:solidFill>
              </a:rPr>
              <a:t>Orbit and optic nerve</a:t>
            </a:r>
          </a:p>
          <a:p>
            <a:pPr marL="1828800" lvl="3" indent="-381000">
              <a:lnSpc>
                <a:spcPct val="100000"/>
              </a:lnSpc>
              <a:buClr>
                <a:schemeClr val="dk1"/>
              </a:buClr>
              <a:buSzPts val="2400"/>
              <a:buChar char="-"/>
            </a:pPr>
            <a:r>
              <a:rPr lang="en-US" sz="2600" dirty="0">
                <a:solidFill>
                  <a:schemeClr val="dk1"/>
                </a:solidFill>
              </a:rPr>
              <a:t>Extraconal orbital mass with sinonasal involvement</a:t>
            </a:r>
          </a:p>
          <a:p>
            <a:pPr marL="914400" lvl="1" indent="-381000">
              <a:lnSpc>
                <a:spcPct val="100000"/>
              </a:lnSpc>
              <a:buClr>
                <a:schemeClr val="dk1"/>
              </a:buClr>
              <a:buSzPts val="2400"/>
              <a:buChar char="-"/>
            </a:pPr>
            <a:r>
              <a:rPr lang="en-US" sz="2800" dirty="0">
                <a:solidFill>
                  <a:schemeClr val="dk1"/>
                </a:solidFill>
              </a:rPr>
              <a:t>Uncommon manifestations: uveitis, CRAO, retinal vasculitis </a:t>
            </a:r>
          </a:p>
          <a:p>
            <a:pPr marL="533400" lvl="1" indent="0">
              <a:lnSpc>
                <a:spcPct val="100000"/>
              </a:lnSpc>
              <a:spcBef>
                <a:spcPts val="0"/>
              </a:spcBef>
              <a:buClr>
                <a:schemeClr val="dk1"/>
              </a:buClr>
              <a:buSzPts val="2400"/>
              <a:buNone/>
            </a:pPr>
            <a:r>
              <a:rPr lang="en-US" dirty="0">
                <a:solidFill>
                  <a:schemeClr val="dk1"/>
                </a:solidFill>
              </a:rPr>
              <a:t> </a:t>
            </a:r>
          </a:p>
          <a:p>
            <a:pPr>
              <a:lnSpc>
                <a:spcPct val="100000"/>
              </a:lnSpc>
              <a:spcBef>
                <a:spcPts val="0"/>
              </a:spcBef>
              <a:buClr>
                <a:schemeClr val="dk1"/>
              </a:buClr>
              <a:buSzPts val="2400"/>
            </a:pPr>
            <a:r>
              <a:rPr lang="en-US" dirty="0"/>
              <a:t>Can be isolated or associated with renal or pulmonary disease</a:t>
            </a:r>
          </a:p>
        </p:txBody>
      </p:sp>
      <p:pic>
        <p:nvPicPr>
          <p:cNvPr id="7" name="Audio 6">
            <a:hlinkClick r:id="" action="ppaction://media"/>
            <a:extLst>
              <a:ext uri="{FF2B5EF4-FFF2-40B4-BE49-F238E27FC236}">
                <a16:creationId xmlns:a16="http://schemas.microsoft.com/office/drawing/2014/main" id="{B464C3E4-2027-31DD-8227-339B948BB30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7161676"/>
      </p:ext>
    </p:extLst>
  </p:cSld>
  <p:clrMapOvr>
    <a:masterClrMapping/>
  </p:clrMapOvr>
  <mc:AlternateContent xmlns:mc="http://schemas.openxmlformats.org/markup-compatibility/2006" xmlns:p14="http://schemas.microsoft.com/office/powerpoint/2010/main">
    <mc:Choice Requires="p14">
      <p:transition spd="slow" p14:dur="2000" advTm="23930"/>
    </mc:Choice>
    <mc:Fallback xmlns="">
      <p:transition spd="slow" advTm="23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04A5-781C-DD85-2897-18D3078A87EA}"/>
              </a:ext>
            </a:extLst>
          </p:cNvPr>
          <p:cNvSpPr>
            <a:spLocks noGrp="1"/>
          </p:cNvSpPr>
          <p:nvPr>
            <p:ph type="title"/>
          </p:nvPr>
        </p:nvSpPr>
        <p:spPr>
          <a:xfrm>
            <a:off x="838200" y="256194"/>
            <a:ext cx="10515600" cy="1036031"/>
          </a:xfrm>
        </p:spPr>
        <p:txBody>
          <a:bodyPr/>
          <a:lstStyle/>
          <a:p>
            <a:r>
              <a:rPr lang="en-US" dirty="0"/>
              <a:t>Orbits in GPA </a:t>
            </a:r>
          </a:p>
        </p:txBody>
      </p:sp>
      <p:sp>
        <p:nvSpPr>
          <p:cNvPr id="3" name="Content Placeholder 2">
            <a:extLst>
              <a:ext uri="{FF2B5EF4-FFF2-40B4-BE49-F238E27FC236}">
                <a16:creationId xmlns:a16="http://schemas.microsoft.com/office/drawing/2014/main" id="{4239D000-3EAD-7D74-247D-ED780F59A492}"/>
              </a:ext>
            </a:extLst>
          </p:cNvPr>
          <p:cNvSpPr>
            <a:spLocks noGrp="1"/>
          </p:cNvSpPr>
          <p:nvPr>
            <p:ph idx="1"/>
          </p:nvPr>
        </p:nvSpPr>
        <p:spPr>
          <a:xfrm>
            <a:off x="936045" y="1139825"/>
            <a:ext cx="10319910" cy="4629604"/>
          </a:xfrm>
        </p:spPr>
        <p:txBody>
          <a:bodyPr>
            <a:noAutofit/>
          </a:bodyPr>
          <a:lstStyle/>
          <a:p>
            <a:r>
              <a:rPr lang="en-US" sz="2400" dirty="0"/>
              <a:t>Common manifestation of GPA</a:t>
            </a:r>
          </a:p>
          <a:p>
            <a:pPr lvl="1">
              <a:buFont typeface="Arial" panose="020B0604020202020204" pitchFamily="34" charset="0"/>
              <a:buChar char="‒"/>
            </a:pPr>
            <a:r>
              <a:rPr lang="en-US" dirty="0"/>
              <a:t>Typically present with orbital pain, diplopia, decreased vision, and proptosis</a:t>
            </a:r>
          </a:p>
          <a:p>
            <a:r>
              <a:rPr lang="en-US" sz="2400" dirty="0"/>
              <a:t>Thought to originate from paranasal sinuses</a:t>
            </a:r>
          </a:p>
          <a:p>
            <a:r>
              <a:rPr lang="en-US" sz="2400" dirty="0"/>
              <a:t>Locally invasive to neighboring bone and cartilage with meningeal infiltration</a:t>
            </a:r>
          </a:p>
          <a:p>
            <a:r>
              <a:rPr lang="en-US" sz="2400" dirty="0"/>
              <a:t>Pachymeningitis is rare in GPA and may be contiguous spread from orbit or de novo inflammation</a:t>
            </a:r>
          </a:p>
          <a:p>
            <a:r>
              <a:rPr lang="en-US" sz="2400" dirty="0"/>
              <a:t>Both are more refractory forms – radiotherapy/immunotherapy</a:t>
            </a:r>
          </a:p>
          <a:p>
            <a:r>
              <a:rPr lang="en-US" sz="2400" dirty="0"/>
              <a:t>Blindness is usually due to optic nerve compression or </a:t>
            </a:r>
            <a:r>
              <a:rPr lang="en-US" sz="2400" dirty="0" err="1"/>
              <a:t>vasculitic</a:t>
            </a:r>
            <a:r>
              <a:rPr lang="en-US" sz="2400" dirty="0"/>
              <a:t> effects</a:t>
            </a:r>
          </a:p>
          <a:p>
            <a:r>
              <a:rPr lang="en-US" sz="2400" dirty="0"/>
              <a:t>Acute phase reactants usually (+); ANCA may be (-)</a:t>
            </a:r>
          </a:p>
        </p:txBody>
      </p:sp>
      <p:pic>
        <p:nvPicPr>
          <p:cNvPr id="6" name="Audio 5">
            <a:hlinkClick r:id="" action="ppaction://media"/>
            <a:extLst>
              <a:ext uri="{FF2B5EF4-FFF2-40B4-BE49-F238E27FC236}">
                <a16:creationId xmlns:a16="http://schemas.microsoft.com/office/drawing/2014/main" id="{AE6EB009-4C48-8137-0338-C940B9A76A1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44231439"/>
      </p:ext>
    </p:extLst>
  </p:cSld>
  <p:clrMapOvr>
    <a:masterClrMapping/>
  </p:clrMapOvr>
  <mc:AlternateContent xmlns:mc="http://schemas.openxmlformats.org/markup-compatibility/2006" xmlns:p14="http://schemas.microsoft.com/office/powerpoint/2010/main">
    <mc:Choice Requires="p14">
      <p:transition spd="slow" p14:dur="2000" advTm="45644"/>
    </mc:Choice>
    <mc:Fallback xmlns="">
      <p:transition spd="slow" advTm="45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EBDD1-3CDD-BDB5-C46F-8995B8C9D457}"/>
              </a:ext>
            </a:extLst>
          </p:cNvPr>
          <p:cNvSpPr>
            <a:spLocks noGrp="1"/>
          </p:cNvSpPr>
          <p:nvPr>
            <p:ph type="title"/>
          </p:nvPr>
        </p:nvSpPr>
        <p:spPr/>
        <p:txBody>
          <a:bodyPr/>
          <a:lstStyle/>
          <a:p>
            <a:pPr algn="ctr"/>
            <a:r>
              <a:rPr lang="en-US" dirty="0"/>
              <a:t>What immunomodulatory therapy should be used?</a:t>
            </a:r>
          </a:p>
        </p:txBody>
      </p:sp>
      <p:pic>
        <p:nvPicPr>
          <p:cNvPr id="4" name="Audio 3">
            <a:hlinkClick r:id="" action="ppaction://media"/>
            <a:extLst>
              <a:ext uri="{FF2B5EF4-FFF2-40B4-BE49-F238E27FC236}">
                <a16:creationId xmlns:a16="http://schemas.microsoft.com/office/drawing/2014/main" id="{7DD9719C-AE98-D908-3E04-59339C5BFE7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72803972"/>
      </p:ext>
    </p:extLst>
  </p:cSld>
  <p:clrMapOvr>
    <a:masterClrMapping/>
  </p:clrMapOvr>
  <mc:AlternateContent xmlns:mc="http://schemas.openxmlformats.org/markup-compatibility/2006" xmlns:p14="http://schemas.microsoft.com/office/powerpoint/2010/main">
    <mc:Choice Requires="p14">
      <p:transition spd="slow" p14:dur="2000" advTm="6381"/>
    </mc:Choice>
    <mc:Fallback xmlns="">
      <p:transition spd="slow" advTm="6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653CA-2378-5500-01CD-00FC7F40343B}"/>
              </a:ext>
            </a:extLst>
          </p:cNvPr>
          <p:cNvSpPr>
            <a:spLocks noGrp="1"/>
          </p:cNvSpPr>
          <p:nvPr>
            <p:ph type="title"/>
          </p:nvPr>
        </p:nvSpPr>
        <p:spPr>
          <a:xfrm>
            <a:off x="838200" y="147411"/>
            <a:ext cx="10515600" cy="1325563"/>
          </a:xfrm>
        </p:spPr>
        <p:txBody>
          <a:bodyPr/>
          <a:lstStyle/>
          <a:p>
            <a:r>
              <a:rPr lang="en-US" dirty="0"/>
              <a:t>Treatment</a:t>
            </a:r>
          </a:p>
        </p:txBody>
      </p:sp>
      <p:sp>
        <p:nvSpPr>
          <p:cNvPr id="3" name="Content Placeholder 2">
            <a:extLst>
              <a:ext uri="{FF2B5EF4-FFF2-40B4-BE49-F238E27FC236}">
                <a16:creationId xmlns:a16="http://schemas.microsoft.com/office/drawing/2014/main" id="{B48F38AF-4B4B-72C5-9A4E-3535575FE0D5}"/>
              </a:ext>
            </a:extLst>
          </p:cNvPr>
          <p:cNvSpPr>
            <a:spLocks noGrp="1"/>
          </p:cNvSpPr>
          <p:nvPr>
            <p:ph idx="1"/>
          </p:nvPr>
        </p:nvSpPr>
        <p:spPr>
          <a:xfrm>
            <a:off x="838200" y="1344150"/>
            <a:ext cx="10515600" cy="4675651"/>
          </a:xfrm>
        </p:spPr>
        <p:txBody>
          <a:bodyPr>
            <a:normAutofit lnSpcReduction="10000"/>
          </a:bodyPr>
          <a:lstStyle/>
          <a:p>
            <a:r>
              <a:rPr lang="en-US" sz="2600" dirty="0"/>
              <a:t>Commonly treated with glucocorticoid and cyclophosphamide</a:t>
            </a:r>
            <a:r>
              <a:rPr lang="en-US" sz="2600" b="1" dirty="0"/>
              <a:t> </a:t>
            </a:r>
            <a:r>
              <a:rPr lang="en-US" sz="2600" dirty="0"/>
              <a:t>induction, followed by additional antimetabolites such as methotrexate or azathioprine</a:t>
            </a:r>
          </a:p>
          <a:p>
            <a:r>
              <a:rPr lang="en-US" sz="2600" dirty="0"/>
              <a:t>Rheumatology initiated this patient on:</a:t>
            </a:r>
          </a:p>
          <a:p>
            <a:pPr lvl="1"/>
            <a:r>
              <a:rPr lang="en-US" b="1" dirty="0"/>
              <a:t>Prednisone</a:t>
            </a:r>
            <a:r>
              <a:rPr lang="en-US" dirty="0"/>
              <a:t> 60 mg PO daily</a:t>
            </a:r>
          </a:p>
          <a:p>
            <a:pPr lvl="1"/>
            <a:r>
              <a:rPr lang="en-US" b="1" dirty="0"/>
              <a:t>Rituximab</a:t>
            </a:r>
            <a:r>
              <a:rPr lang="en-US" dirty="0"/>
              <a:t> 375 mg/m2 induction IV for four doses administered weekly</a:t>
            </a:r>
          </a:p>
          <a:p>
            <a:pPr lvl="2"/>
            <a:r>
              <a:rPr lang="en-US" dirty="0"/>
              <a:t>Targets CD20 B cells</a:t>
            </a:r>
          </a:p>
          <a:p>
            <a:pPr lvl="1"/>
            <a:r>
              <a:rPr lang="en-US" b="1" dirty="0" err="1"/>
              <a:t>Avacopan</a:t>
            </a:r>
            <a:r>
              <a:rPr lang="en-US" dirty="0"/>
              <a:t> 30 mg PO twice daily</a:t>
            </a:r>
          </a:p>
          <a:p>
            <a:pPr lvl="2"/>
            <a:r>
              <a:rPr lang="en-US" dirty="0"/>
              <a:t>Complement 5a receptor antagonist</a:t>
            </a:r>
          </a:p>
          <a:p>
            <a:pPr lvl="2"/>
            <a:r>
              <a:rPr lang="en-US" dirty="0"/>
              <a:t>Inhibits neutrophil activation</a:t>
            </a:r>
          </a:p>
          <a:p>
            <a:r>
              <a:rPr lang="en-US" sz="2600" dirty="0"/>
              <a:t>Repeat laboratory testing 7 months post-therapy revealed negative anti-proteinase 3 antibodies</a:t>
            </a:r>
          </a:p>
        </p:txBody>
      </p:sp>
      <p:pic>
        <p:nvPicPr>
          <p:cNvPr id="6" name="Audio 5">
            <a:hlinkClick r:id="" action="ppaction://media"/>
            <a:extLst>
              <a:ext uri="{FF2B5EF4-FFF2-40B4-BE49-F238E27FC236}">
                <a16:creationId xmlns:a16="http://schemas.microsoft.com/office/drawing/2014/main" id="{2853D15C-2E49-C0FA-CF7D-FD60B218808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14771911"/>
      </p:ext>
    </p:extLst>
  </p:cSld>
  <p:clrMapOvr>
    <a:masterClrMapping/>
  </p:clrMapOvr>
  <mc:AlternateContent xmlns:mc="http://schemas.openxmlformats.org/markup-compatibility/2006" xmlns:p14="http://schemas.microsoft.com/office/powerpoint/2010/main">
    <mc:Choice Requires="p14">
      <p:transition spd="slow" p14:dur="2000" advTm="45642"/>
    </mc:Choice>
    <mc:Fallback xmlns="">
      <p:transition spd="slow" advTm="45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D4466-D33F-370A-F1AD-752CA6380699}"/>
              </a:ext>
            </a:extLst>
          </p:cNvPr>
          <p:cNvSpPr>
            <a:spLocks noGrp="1"/>
          </p:cNvSpPr>
          <p:nvPr>
            <p:ph type="title"/>
          </p:nvPr>
        </p:nvSpPr>
        <p:spPr>
          <a:xfrm>
            <a:off x="838200" y="198438"/>
            <a:ext cx="10515600" cy="1325563"/>
          </a:xfrm>
        </p:spPr>
        <p:txBody>
          <a:bodyPr/>
          <a:lstStyle/>
          <a:p>
            <a:r>
              <a:rPr lang="en-US" dirty="0"/>
              <a:t>Conclusions</a:t>
            </a:r>
          </a:p>
        </p:txBody>
      </p:sp>
      <p:sp>
        <p:nvSpPr>
          <p:cNvPr id="3" name="Content Placeholder 2">
            <a:extLst>
              <a:ext uri="{FF2B5EF4-FFF2-40B4-BE49-F238E27FC236}">
                <a16:creationId xmlns:a16="http://schemas.microsoft.com/office/drawing/2014/main" id="{E3C82491-5494-F183-0CFE-476CA5949741}"/>
              </a:ext>
            </a:extLst>
          </p:cNvPr>
          <p:cNvSpPr>
            <a:spLocks noGrp="1"/>
          </p:cNvSpPr>
          <p:nvPr>
            <p:ph idx="1"/>
          </p:nvPr>
        </p:nvSpPr>
        <p:spPr>
          <a:xfrm>
            <a:off x="838200" y="1328059"/>
            <a:ext cx="10356870" cy="5073424"/>
          </a:xfrm>
        </p:spPr>
        <p:txBody>
          <a:bodyPr>
            <a:normAutofit/>
          </a:bodyPr>
          <a:lstStyle/>
          <a:p>
            <a:r>
              <a:rPr lang="en-US" sz="2700" dirty="0"/>
              <a:t>Granulomatosis with polyangiitis (GPA) may present with gingivitis.</a:t>
            </a:r>
          </a:p>
          <a:p>
            <a:r>
              <a:rPr lang="en-US" sz="2700" dirty="0"/>
              <a:t>Associated orbital mass can rarely spread contiguously to involve the meninges with resulting hypertrophic </a:t>
            </a:r>
            <a:r>
              <a:rPr lang="en-US" sz="2700" dirty="0" err="1"/>
              <a:t>pachymeningitis</a:t>
            </a:r>
            <a:r>
              <a:rPr lang="en-US" sz="2700" dirty="0"/>
              <a:t>.</a:t>
            </a:r>
          </a:p>
          <a:p>
            <a:r>
              <a:rPr lang="en-US" sz="2700" dirty="0"/>
              <a:t>Saddle-nose deformity is highly suggestive of GPA in the context of gingivitis and orbital mass.</a:t>
            </a:r>
          </a:p>
          <a:p>
            <a:r>
              <a:rPr lang="en-US" sz="2700" dirty="0"/>
              <a:t>c-ANCA helps to support this diagnosis.</a:t>
            </a:r>
          </a:p>
          <a:p>
            <a:r>
              <a:rPr lang="en-US" sz="2700" dirty="0" err="1"/>
              <a:t>Avacopan</a:t>
            </a:r>
            <a:r>
              <a:rPr lang="en-US" sz="2700" dirty="0"/>
              <a:t>, a novel and effective treatment for GPA, in combination with rituximab and glucocorticoids, can be used with good effect.</a:t>
            </a:r>
          </a:p>
        </p:txBody>
      </p:sp>
      <p:pic>
        <p:nvPicPr>
          <p:cNvPr id="5" name="Audio 4">
            <a:hlinkClick r:id="" action="ppaction://media"/>
            <a:extLst>
              <a:ext uri="{FF2B5EF4-FFF2-40B4-BE49-F238E27FC236}">
                <a16:creationId xmlns:a16="http://schemas.microsoft.com/office/drawing/2014/main" id="{0BCB0343-AEE3-EAF1-9AAF-4568B7CADF8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23816888"/>
      </p:ext>
    </p:extLst>
  </p:cSld>
  <p:clrMapOvr>
    <a:masterClrMapping/>
  </p:clrMapOvr>
  <mc:AlternateContent xmlns:mc="http://schemas.openxmlformats.org/markup-compatibility/2006" xmlns:p14="http://schemas.microsoft.com/office/powerpoint/2010/main">
    <mc:Choice Requires="p14">
      <p:transition spd="slow" p14:dur="2000" advTm="26367"/>
    </mc:Choice>
    <mc:Fallback xmlns="">
      <p:transition spd="slow" advTm="26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FCB-00EF-C4B2-D7B3-D04EBD4523D4}"/>
              </a:ext>
            </a:extLst>
          </p:cNvPr>
          <p:cNvSpPr>
            <a:spLocks noGrp="1"/>
          </p:cNvSpPr>
          <p:nvPr>
            <p:ph type="title"/>
          </p:nvPr>
        </p:nvSpPr>
        <p:spPr>
          <a:xfrm>
            <a:off x="751114" y="114753"/>
            <a:ext cx="10515600" cy="1325563"/>
          </a:xfrm>
        </p:spPr>
        <p:txBody>
          <a:bodyPr/>
          <a:lstStyle/>
          <a:p>
            <a:r>
              <a:rPr lang="en-US" dirty="0"/>
              <a:t>References</a:t>
            </a:r>
          </a:p>
        </p:txBody>
      </p:sp>
      <p:sp>
        <p:nvSpPr>
          <p:cNvPr id="3" name="Content Placeholder 2">
            <a:extLst>
              <a:ext uri="{FF2B5EF4-FFF2-40B4-BE49-F238E27FC236}">
                <a16:creationId xmlns:a16="http://schemas.microsoft.com/office/drawing/2014/main" id="{73BF8B81-9134-4F13-6518-55689F1073F3}"/>
              </a:ext>
            </a:extLst>
          </p:cNvPr>
          <p:cNvSpPr>
            <a:spLocks noGrp="1"/>
          </p:cNvSpPr>
          <p:nvPr>
            <p:ph idx="1"/>
          </p:nvPr>
        </p:nvSpPr>
        <p:spPr>
          <a:xfrm>
            <a:off x="1487557" y="1206541"/>
            <a:ext cx="9866243" cy="3820766"/>
          </a:xfrm>
        </p:spPr>
        <p:txBody>
          <a:bodyPr>
            <a:noAutofit/>
          </a:bodyPr>
          <a:lstStyle/>
          <a:p>
            <a:r>
              <a:rPr lang="en-US" sz="1800" dirty="0">
                <a:effectLst/>
                <a:latin typeface="Arial" panose="020B0604020202020204" pitchFamily="34" charset="0"/>
                <a:cs typeface="Arial" panose="020B0604020202020204" pitchFamily="34" charset="0"/>
              </a:rPr>
              <a:t>Cleary JO, </a:t>
            </a:r>
            <a:r>
              <a:rPr lang="en-US" sz="1800" dirty="0" err="1">
                <a:effectLst/>
                <a:latin typeface="Arial" panose="020B0604020202020204" pitchFamily="34" charset="0"/>
                <a:cs typeface="Arial" panose="020B0604020202020204" pitchFamily="34" charset="0"/>
              </a:rPr>
              <a:t>Sivarasan</a:t>
            </a:r>
            <a:r>
              <a:rPr lang="en-US" sz="1800" dirty="0">
                <a:effectLst/>
                <a:latin typeface="Arial" panose="020B0604020202020204" pitchFamily="34" charset="0"/>
                <a:cs typeface="Arial" panose="020B0604020202020204" pitchFamily="34" charset="0"/>
              </a:rPr>
              <a:t> N, </a:t>
            </a:r>
            <a:r>
              <a:rPr lang="en-US" sz="1800" dirty="0" err="1">
                <a:effectLst/>
                <a:latin typeface="Arial" panose="020B0604020202020204" pitchFamily="34" charset="0"/>
                <a:cs typeface="Arial" panose="020B0604020202020204" pitchFamily="34" charset="0"/>
              </a:rPr>
              <a:t>Burd</a:t>
            </a:r>
            <a:r>
              <a:rPr lang="en-US" sz="1800" dirty="0">
                <a:effectLst/>
                <a:latin typeface="Arial" panose="020B0604020202020204" pitchFamily="34" charset="0"/>
                <a:cs typeface="Arial" panose="020B0604020202020204" pitchFamily="34" charset="0"/>
              </a:rPr>
              <a:t> C, Connor SEJ. Head and neck manifestations of granulomatosis with polyangiitis. </a:t>
            </a:r>
            <a:r>
              <a:rPr lang="en-US" sz="1800" i="1" dirty="0">
                <a:effectLst/>
                <a:latin typeface="Arial" panose="020B0604020202020204" pitchFamily="34" charset="0"/>
                <a:cs typeface="Arial" panose="020B0604020202020204" pitchFamily="34" charset="0"/>
              </a:rPr>
              <a:t>Br J </a:t>
            </a:r>
            <a:r>
              <a:rPr lang="en-US" sz="1800" i="1" dirty="0" err="1">
                <a:effectLst/>
                <a:latin typeface="Arial" panose="020B0604020202020204" pitchFamily="34" charset="0"/>
                <a:cs typeface="Arial" panose="020B0604020202020204" pitchFamily="34" charset="0"/>
              </a:rPr>
              <a:t>Radiol</a:t>
            </a:r>
            <a:r>
              <a:rPr lang="en-US" sz="1800" dirty="0">
                <a:effectLst/>
                <a:latin typeface="Arial" panose="020B0604020202020204" pitchFamily="34" charset="0"/>
                <a:cs typeface="Arial" panose="020B0604020202020204" pitchFamily="34" charset="0"/>
              </a:rPr>
              <a:t>. 2021;94(1119):20200914. doi:</a:t>
            </a:r>
            <a:r>
              <a:rPr lang="en-US" sz="1800" dirty="0">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10.1259/bjr.20200914</a:t>
            </a:r>
            <a:endParaRPr lang="en-US" sz="1800" dirty="0">
              <a:effectLst/>
              <a:latin typeface="Arial" panose="020B0604020202020204" pitchFamily="34" charset="0"/>
              <a:cs typeface="Arial" panose="020B0604020202020204" pitchFamily="34" charset="0"/>
            </a:endParaRPr>
          </a:p>
          <a:p>
            <a:r>
              <a:rPr lang="en-US" sz="1800" kern="100" dirty="0" err="1">
                <a:effectLst/>
                <a:latin typeface="Arial" panose="020B0604020202020204" pitchFamily="34" charset="0"/>
                <a:ea typeface="Calibri" panose="020F0502020204030204" pitchFamily="34" charset="0"/>
                <a:cs typeface="Arial" panose="020B0604020202020204" pitchFamily="34" charset="0"/>
              </a:rPr>
              <a:t>Dammacco</a:t>
            </a:r>
            <a:r>
              <a:rPr lang="en-US" sz="1800" kern="100" dirty="0">
                <a:effectLst/>
                <a:latin typeface="Arial" panose="020B0604020202020204" pitchFamily="34" charset="0"/>
                <a:ea typeface="Calibri" panose="020F0502020204030204" pitchFamily="34" charset="0"/>
                <a:cs typeface="Arial" panose="020B0604020202020204" pitchFamily="34" charset="0"/>
              </a:rPr>
              <a:t> R, Biswas J, </a:t>
            </a:r>
            <a:r>
              <a:rPr lang="en-US" sz="1800" kern="100" dirty="0" err="1">
                <a:effectLst/>
                <a:latin typeface="Arial" panose="020B0604020202020204" pitchFamily="34" charset="0"/>
                <a:ea typeface="Calibri" panose="020F0502020204030204" pitchFamily="34" charset="0"/>
                <a:cs typeface="Arial" panose="020B0604020202020204" pitchFamily="34" charset="0"/>
              </a:rPr>
              <a:t>Mohanan-Earatt</a:t>
            </a:r>
            <a:r>
              <a:rPr lang="en-US" sz="1800" kern="100" dirty="0">
                <a:effectLst/>
                <a:latin typeface="Arial" panose="020B0604020202020204" pitchFamily="34" charset="0"/>
                <a:ea typeface="Calibri" panose="020F0502020204030204" pitchFamily="34" charset="0"/>
                <a:cs typeface="Arial" panose="020B0604020202020204" pitchFamily="34" charset="0"/>
              </a:rPr>
              <a:t> A, et al. The eye is a common site of granulomatosis with polyangiitis. A collaborative study. </a:t>
            </a:r>
            <a:r>
              <a:rPr lang="en-US" sz="1800" i="1" kern="100" dirty="0">
                <a:effectLst/>
                <a:latin typeface="Arial" panose="020B0604020202020204" pitchFamily="34" charset="0"/>
                <a:ea typeface="Calibri" panose="020F0502020204030204" pitchFamily="34" charset="0"/>
                <a:cs typeface="Arial" panose="020B0604020202020204" pitchFamily="34" charset="0"/>
              </a:rPr>
              <a:t>BMC </a:t>
            </a:r>
            <a:r>
              <a:rPr lang="en-US" sz="1800" i="1" kern="100" dirty="0" err="1">
                <a:effectLst/>
                <a:latin typeface="Arial" panose="020B0604020202020204" pitchFamily="34" charset="0"/>
                <a:ea typeface="Calibri" panose="020F0502020204030204" pitchFamily="34" charset="0"/>
                <a:cs typeface="Arial" panose="020B0604020202020204" pitchFamily="34" charset="0"/>
              </a:rPr>
              <a:t>Ophthalmol</a:t>
            </a:r>
            <a:r>
              <a:rPr lang="en-US" sz="1800" kern="100" dirty="0">
                <a:effectLst/>
                <a:latin typeface="Arial" panose="020B0604020202020204" pitchFamily="34" charset="0"/>
                <a:ea typeface="Calibri" panose="020F0502020204030204" pitchFamily="34" charset="0"/>
                <a:cs typeface="Arial" panose="020B0604020202020204" pitchFamily="34" charset="0"/>
              </a:rPr>
              <a:t>. 2023;23:26. doi:10.1186/s12886-022-02743-x</a:t>
            </a:r>
          </a:p>
          <a:p>
            <a:r>
              <a:rPr lang="en-US" sz="1800" dirty="0">
                <a:effectLst/>
                <a:latin typeface="Arial" panose="020B0604020202020204" pitchFamily="34" charset="0"/>
                <a:cs typeface="Arial" panose="020B0604020202020204" pitchFamily="34" charset="0"/>
              </a:rPr>
              <a:t>Graf J. Central Nervous System Disease in Antineutrophil Cytoplasmic Antibodies–Associated Vasculitis. </a:t>
            </a:r>
            <a:r>
              <a:rPr lang="en-US" sz="1800" i="1" dirty="0">
                <a:effectLst/>
                <a:latin typeface="Arial" panose="020B0604020202020204" pitchFamily="34" charset="0"/>
                <a:cs typeface="Arial" panose="020B0604020202020204" pitchFamily="34" charset="0"/>
              </a:rPr>
              <a:t>Rheumatic Disease Clinics of North America</a:t>
            </a:r>
            <a:r>
              <a:rPr lang="en-US" sz="1800" dirty="0">
                <a:effectLst/>
                <a:latin typeface="Arial" panose="020B0604020202020204" pitchFamily="34" charset="0"/>
                <a:cs typeface="Arial" panose="020B0604020202020204" pitchFamily="34" charset="0"/>
              </a:rPr>
              <a:t>. 2017;43(4):573-578. doi:</a:t>
            </a:r>
            <a:r>
              <a:rPr lang="en-US" sz="1800" dirty="0">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10.1016/j.rdc.2017.06.006</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r>
              <a:rPr lang="en-US" sz="1800" kern="100" dirty="0">
                <a:effectLst/>
                <a:latin typeface="Arial" panose="020B0604020202020204" pitchFamily="34" charset="0"/>
                <a:ea typeface="Calibri" panose="020F0502020204030204" pitchFamily="34" charset="0"/>
                <a:cs typeface="Arial" panose="020B0604020202020204" pitchFamily="34" charset="0"/>
              </a:rPr>
              <a:t>Jayne DRW, Merkel PA, Schall TJ, Bekker P. </a:t>
            </a:r>
            <a:r>
              <a:rPr lang="en-US" sz="1800" kern="100" dirty="0" err="1">
                <a:effectLst/>
                <a:latin typeface="Arial" panose="020B0604020202020204" pitchFamily="34" charset="0"/>
                <a:ea typeface="Calibri" panose="020F0502020204030204" pitchFamily="34" charset="0"/>
                <a:cs typeface="Arial" panose="020B0604020202020204" pitchFamily="34" charset="0"/>
              </a:rPr>
              <a:t>Avacopan</a:t>
            </a:r>
            <a:r>
              <a:rPr lang="en-US" sz="1800" kern="100" dirty="0">
                <a:effectLst/>
                <a:latin typeface="Arial" panose="020B0604020202020204" pitchFamily="34" charset="0"/>
                <a:ea typeface="Calibri" panose="020F0502020204030204" pitchFamily="34" charset="0"/>
                <a:cs typeface="Arial" panose="020B0604020202020204" pitchFamily="34" charset="0"/>
              </a:rPr>
              <a:t> for the Treatment of ANCA-Associated Vasculitis. </a:t>
            </a:r>
            <a:r>
              <a:rPr lang="en-US" sz="1800" i="1" kern="100" dirty="0">
                <a:effectLst/>
                <a:latin typeface="Arial" panose="020B0604020202020204" pitchFamily="34" charset="0"/>
                <a:ea typeface="Calibri" panose="020F0502020204030204" pitchFamily="34" charset="0"/>
                <a:cs typeface="Arial" panose="020B0604020202020204" pitchFamily="34" charset="0"/>
              </a:rPr>
              <a:t>N Engl J Med</a:t>
            </a:r>
            <a:r>
              <a:rPr lang="en-US" sz="1800" kern="100" dirty="0">
                <a:effectLst/>
                <a:latin typeface="Arial" panose="020B0604020202020204" pitchFamily="34" charset="0"/>
                <a:ea typeface="Calibri" panose="020F0502020204030204" pitchFamily="34" charset="0"/>
                <a:cs typeface="Arial" panose="020B0604020202020204" pitchFamily="34" charset="0"/>
              </a:rPr>
              <a:t>. 2021;384(7):599-609. doi:10.1056/NEJMoa2023386</a:t>
            </a:r>
            <a:endParaRPr lang="en-US" sz="1800" dirty="0">
              <a:effectLst/>
              <a:latin typeface="Arial" panose="020B0604020202020204" pitchFamily="34" charset="0"/>
              <a:cs typeface="Arial" panose="020B0604020202020204" pitchFamily="34" charset="0"/>
            </a:endParaRPr>
          </a:p>
          <a:p>
            <a:r>
              <a:rPr lang="en-US" sz="1800" dirty="0">
                <a:effectLst/>
                <a:latin typeface="Arial" panose="020B0604020202020204" pitchFamily="34" charset="0"/>
                <a:cs typeface="Arial" panose="020B0604020202020204" pitchFamily="34" charset="0"/>
              </a:rPr>
              <a:t>Mei L, Wang L, Yan H. Updates of ocular involvement in granulomatosis with polyangiitis. </a:t>
            </a:r>
            <a:r>
              <a:rPr lang="en-US" sz="1800" i="1" dirty="0" err="1">
                <a:effectLst/>
                <a:latin typeface="Arial" panose="020B0604020202020204" pitchFamily="34" charset="0"/>
                <a:cs typeface="Arial" panose="020B0604020202020204" pitchFamily="34" charset="0"/>
              </a:rPr>
              <a:t>Graefes</a:t>
            </a:r>
            <a:r>
              <a:rPr lang="en-US" sz="1800" i="1" dirty="0">
                <a:effectLst/>
                <a:latin typeface="Arial" panose="020B0604020202020204" pitchFamily="34" charset="0"/>
                <a:cs typeface="Arial" panose="020B0604020202020204" pitchFamily="34" charset="0"/>
              </a:rPr>
              <a:t> Arch Clin Exp </a:t>
            </a:r>
            <a:r>
              <a:rPr lang="en-US" sz="1800" i="1" dirty="0" err="1">
                <a:effectLst/>
                <a:latin typeface="Arial" panose="020B0604020202020204" pitchFamily="34" charset="0"/>
                <a:cs typeface="Arial" panose="020B0604020202020204" pitchFamily="34" charset="0"/>
              </a:rPr>
              <a:t>Ophthalmol</a:t>
            </a:r>
            <a:r>
              <a:rPr lang="en-US" sz="1800" dirty="0">
                <a:effectLst/>
                <a:latin typeface="Arial" panose="020B0604020202020204" pitchFamily="34" charset="0"/>
                <a:cs typeface="Arial" panose="020B0604020202020204" pitchFamily="34" charset="0"/>
              </a:rPr>
              <a:t>. 2023;261(6):1515-1523. doi:</a:t>
            </a:r>
            <a:r>
              <a:rPr lang="en-US" sz="1800" dirty="0">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10.1007/s00417-022-05918-w</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r>
              <a:rPr lang="en-US" sz="1800" dirty="0">
                <a:effectLst/>
                <a:latin typeface="Arial" panose="020B0604020202020204" pitchFamily="34" charset="0"/>
                <a:cs typeface="Arial" panose="020B0604020202020204" pitchFamily="34" charset="0"/>
              </a:rPr>
              <a:t>Muller K, Lin JH. Orbital Granulomatosis With Polyangiitis (Wegener Granulomatosis). </a:t>
            </a:r>
            <a:r>
              <a:rPr lang="en-US" sz="1800" i="1" dirty="0">
                <a:effectLst/>
                <a:latin typeface="Arial" panose="020B0604020202020204" pitchFamily="34" charset="0"/>
                <a:cs typeface="Arial" panose="020B0604020202020204" pitchFamily="34" charset="0"/>
              </a:rPr>
              <a:t>Arch </a:t>
            </a:r>
            <a:r>
              <a:rPr lang="en-US" sz="1800" i="1" dirty="0" err="1">
                <a:effectLst/>
                <a:latin typeface="Arial" panose="020B0604020202020204" pitchFamily="34" charset="0"/>
                <a:cs typeface="Arial" panose="020B0604020202020204" pitchFamily="34" charset="0"/>
              </a:rPr>
              <a:t>Pathol</a:t>
            </a:r>
            <a:r>
              <a:rPr lang="en-US" sz="1800" i="1" dirty="0">
                <a:effectLst/>
                <a:latin typeface="Arial" panose="020B0604020202020204" pitchFamily="34" charset="0"/>
                <a:cs typeface="Arial" panose="020B0604020202020204" pitchFamily="34" charset="0"/>
              </a:rPr>
              <a:t> Lab Med</a:t>
            </a:r>
            <a:r>
              <a:rPr lang="en-US" sz="1800" dirty="0">
                <a:effectLst/>
                <a:latin typeface="Arial" panose="020B0604020202020204" pitchFamily="34" charset="0"/>
                <a:cs typeface="Arial" panose="020B0604020202020204" pitchFamily="34" charset="0"/>
              </a:rPr>
              <a:t>. 2014;138(8):1110-1114. doi:</a:t>
            </a:r>
            <a:r>
              <a:rPr lang="en-US" sz="1800" dirty="0">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10.5858/arpa.2013-0006-RS</a:t>
            </a:r>
            <a:endParaRPr lang="en-US" sz="1800" dirty="0">
              <a:effectLst/>
              <a:latin typeface="Arial" panose="020B0604020202020204" pitchFamily="34" charset="0"/>
              <a:cs typeface="Arial" panose="020B0604020202020204" pitchFamily="34" charset="0"/>
            </a:endParaRPr>
          </a:p>
        </p:txBody>
      </p:sp>
      <p:pic>
        <p:nvPicPr>
          <p:cNvPr id="5" name="Audio 4">
            <a:hlinkClick r:id="" action="ppaction://media"/>
            <a:extLst>
              <a:ext uri="{FF2B5EF4-FFF2-40B4-BE49-F238E27FC236}">
                <a16:creationId xmlns:a16="http://schemas.microsoft.com/office/drawing/2014/main" id="{615EB037-9DF5-3028-3693-7E916D453FC6}"/>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12204731"/>
      </p:ext>
    </p:extLst>
  </p:cSld>
  <p:clrMapOvr>
    <a:masterClrMapping/>
  </p:clrMapOvr>
  <mc:AlternateContent xmlns:mc="http://schemas.openxmlformats.org/markup-compatibility/2006" xmlns:p14="http://schemas.microsoft.com/office/powerpoint/2010/main">
    <mc:Choice Requires="p14">
      <p:transition spd="slow" p14:dur="2000" advTm="4697"/>
    </mc:Choice>
    <mc:Fallback xmlns="">
      <p:transition spd="slow" advTm="4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3"/>
</p:tagLst>
</file>

<file path=ppt/tags/tag2.xml><?xml version="1.0" encoding="utf-8"?>
<p:tagLst xmlns:a="http://schemas.openxmlformats.org/drawingml/2006/main" xmlns:r="http://schemas.openxmlformats.org/officeDocument/2006/relationships" xmlns:p="http://schemas.openxmlformats.org/presentationml/2006/main">
  <p:tag name="TIMING" val="|4.3"/>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A5D998E-7BC3-4804-9FE4-BA724EBE8BA6}"/>
</file>

<file path=customXml/itemProps2.xml><?xml version="1.0" encoding="utf-8"?>
<ds:datastoreItem xmlns:ds="http://schemas.openxmlformats.org/officeDocument/2006/customXml" ds:itemID="{538FBD05-372B-40DE-A3F7-7CDCA54D64CC}"/>
</file>

<file path=customXml/itemProps3.xml><?xml version="1.0" encoding="utf-8"?>
<ds:datastoreItem xmlns:ds="http://schemas.openxmlformats.org/officeDocument/2006/customXml" ds:itemID="{9E1F39AD-FD70-4DC4-BED7-2FC96F1D0E80}"/>
</file>

<file path=docProps/app.xml><?xml version="1.0" encoding="utf-8"?>
<Properties xmlns="http://schemas.openxmlformats.org/officeDocument/2006/extended-properties" xmlns:vt="http://schemas.openxmlformats.org/officeDocument/2006/docPropsVTypes">
  <TotalTime>334</TotalTime>
  <Words>3296</Words>
  <Application>Microsoft Office PowerPoint</Application>
  <PresentationFormat>Widescreen</PresentationFormat>
  <Paragraphs>320</Paragraphs>
  <Slides>38</Slides>
  <Notes>38</Notes>
  <HiddenSlides>0</HiddenSlides>
  <MMClips>38</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1_Office Theme</vt:lpstr>
      <vt:lpstr>Unmasking the Diagnosis of an Orbital Mass </vt:lpstr>
      <vt:lpstr>Financial Disclosure</vt:lpstr>
      <vt:lpstr>53-year-old male with right maxillary pain</vt:lpstr>
      <vt:lpstr>Ophthalmology exam</vt:lpstr>
      <vt:lpstr>Ophthalmology exam</vt:lpstr>
      <vt:lpstr>Ophthalmology Exam</vt:lpstr>
      <vt:lpstr>OCT and Humphrey Visual Fields - Normal</vt:lpstr>
      <vt:lpstr>Next Steps?</vt:lpstr>
      <vt:lpstr>Next Steps?</vt:lpstr>
      <vt:lpstr>Next Steps?</vt:lpstr>
      <vt:lpstr>CT Maxillofacial</vt:lpstr>
      <vt:lpstr>CT Maxillofacial</vt:lpstr>
      <vt:lpstr>MRI brain and orbit</vt:lpstr>
      <vt:lpstr>MRI brain and orbit</vt:lpstr>
      <vt:lpstr>MRI brain and orbit</vt:lpstr>
      <vt:lpstr>MRI brain and orbit</vt:lpstr>
      <vt:lpstr>How would you summarize this presentation?</vt:lpstr>
      <vt:lpstr>How would you summarize this presentation?</vt:lpstr>
      <vt:lpstr>What is the differential diagnosis of orbital mass?</vt:lpstr>
      <vt:lpstr>PowerPoint Presentation</vt:lpstr>
      <vt:lpstr>What would you do now?</vt:lpstr>
      <vt:lpstr>PowerPoint Presentation</vt:lpstr>
      <vt:lpstr>Histopathology</vt:lpstr>
      <vt:lpstr>Histopathology</vt:lpstr>
      <vt:lpstr>Histopathology of biopsy specimen</vt:lpstr>
      <vt:lpstr>Follow up post-biopsy visit</vt:lpstr>
      <vt:lpstr>On closer inspection of face with the mask down…</vt:lpstr>
      <vt:lpstr>On closer inspection of face with the mask down…</vt:lpstr>
      <vt:lpstr>On closer inspection of face with the mask down…</vt:lpstr>
      <vt:lpstr>Laboratory testing</vt:lpstr>
      <vt:lpstr>Case Summary</vt:lpstr>
      <vt:lpstr>Granulomatosis and Polyangiitis (GPA)</vt:lpstr>
      <vt:lpstr>Ophthalmic Manifestations of GPA</vt:lpstr>
      <vt:lpstr>Orbits in GPA </vt:lpstr>
      <vt:lpstr>What immunomodulatory therapy should be used?</vt:lpstr>
      <vt:lpstr>Treatment</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title</dc:title>
  <dc:creator>Larry Frohman</dc:creator>
  <cp:lastModifiedBy>Vasia Giannakakos</cp:lastModifiedBy>
  <cp:revision>13</cp:revision>
  <dcterms:created xsi:type="dcterms:W3CDTF">2024-05-30T18:26:45Z</dcterms:created>
  <dcterms:modified xsi:type="dcterms:W3CDTF">2025-07-28T23:00:22Z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