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12192000" cy="6858000"/>
  <p:embeddedFontLst>
    <p:embeddedFont>
      <p:font typeface="AJQHSR+Calibri" panose="020B0604020202020204"/>
      <p:regular r:id="rId45"/>
    </p:embeddedFont>
    <p:embeddedFont>
      <p:font typeface="ASGMLE+Calibri-Light" panose="020B0604020202020204"/>
      <p:regular r:id="rId46"/>
    </p:embeddedFont>
    <p:embeddedFont>
      <p:font typeface="BDSTUC+Arial-ItalicMT" panose="020B0604020202020204"/>
      <p:regular r:id="rId47"/>
    </p:embeddedFont>
    <p:embeddedFont>
      <p:font typeface="CKEAJD+TimesNewRomanPSMT" panose="020B0604020202020204"/>
      <p:regular r:id="rId48"/>
    </p:embeddedFont>
    <p:embeddedFont>
      <p:font typeface="DHTWHK+Calibri-Italic" panose="020B0604020202020204"/>
      <p:regular r:id="rId49"/>
    </p:embeddedFont>
    <p:embeddedFont>
      <p:font typeface="ENUWSM+CourierNewPSMT" panose="020B0604020202020204"/>
      <p:regular r:id="rId50"/>
    </p:embeddedFont>
    <p:embeddedFont>
      <p:font typeface="LNGDKA+Arial-BoldMT" panose="020B0604020202020204"/>
      <p:regular r:id="rId51"/>
    </p:embeddedFont>
    <p:embeddedFont>
      <p:font typeface="MLCNIW+TimesNewRomanPS-BoldMT" panose="020B0604020202020204"/>
      <p:regular r:id="rId52"/>
    </p:embeddedFont>
    <p:embeddedFont>
      <p:font typeface="MUDPDS+TimesNewRomanPS-ItalicMT" panose="020B0604020202020204"/>
      <p:regular r:id="rId53"/>
    </p:embeddedFont>
    <p:embeddedFont>
      <p:font typeface="PRWIJE+ArialMT" panose="020B0604020202020204"/>
      <p:regular r:id="rId54"/>
    </p:embeddedFont>
    <p:embeddedFont>
      <p:font typeface="QLDDUT+Arial-Black" panose="020B0604020202020204"/>
      <p:regular r:id="rId55"/>
    </p:embeddedFont>
    <p:embeddedFont>
      <p:font typeface="RHWSVG+Arial" panose="020B0604020202020204" charset="0"/>
      <p:regular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645CAB-0DF9-5281-1EB3-9EC0295606B7}" v="6" dt="2025-08-07T01:33:45.9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8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33775" y="133350"/>
            <a:ext cx="5495925" cy="1181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29285" y="1275935"/>
            <a:ext cx="11081483" cy="22931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6041"/>
              </a:lnSpc>
              <a:spcBef>
                <a:spcPts val="0"/>
              </a:spcBef>
              <a:spcAft>
                <a:spcPts val="0"/>
              </a:spcAft>
            </a:pPr>
            <a:r>
              <a:rPr sz="5400" spc="28" dirty="0">
                <a:solidFill>
                  <a:srgbClr val="000000"/>
                </a:solidFill>
                <a:latin typeface="LNGDKA+Arial-BoldMT"/>
                <a:cs typeface="LNGDKA+Arial-BoldMT"/>
              </a:rPr>
              <a:t>More</a:t>
            </a:r>
            <a:r>
              <a:rPr sz="5400" spc="-33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dirty="0">
                <a:solidFill>
                  <a:srgbClr val="000000"/>
                </a:solidFill>
                <a:latin typeface="LNGDKA+Arial-BoldMT"/>
                <a:cs typeface="LNGDKA+Arial-BoldMT"/>
              </a:rPr>
              <a:t>Than</a:t>
            </a:r>
            <a:r>
              <a:rPr sz="5400" spc="-21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spc="17" dirty="0">
                <a:solidFill>
                  <a:srgbClr val="000000"/>
                </a:solidFill>
                <a:latin typeface="LNGDKA+Arial-BoldMT"/>
                <a:cs typeface="LNGDKA+Arial-BoldMT"/>
              </a:rPr>
              <a:t>Meets</a:t>
            </a:r>
            <a:r>
              <a:rPr sz="5400" spc="-32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dirty="0">
                <a:solidFill>
                  <a:srgbClr val="000000"/>
                </a:solidFill>
                <a:latin typeface="LNGDKA+Arial-BoldMT"/>
                <a:cs typeface="LNGDKA+Arial-BoldMT"/>
              </a:rPr>
              <a:t>the</a:t>
            </a:r>
            <a:r>
              <a:rPr sz="5400" spc="-21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spc="-40" dirty="0">
                <a:solidFill>
                  <a:srgbClr val="000000"/>
                </a:solidFill>
                <a:latin typeface="LNGDKA+Arial-BoldMT"/>
                <a:cs typeface="LNGDKA+Arial-BoldMT"/>
              </a:rPr>
              <a:t>Eye:</a:t>
            </a:r>
            <a:r>
              <a:rPr sz="5400" spc="-25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dirty="0">
                <a:solidFill>
                  <a:srgbClr val="000000"/>
                </a:solidFill>
                <a:latin typeface="LNGDKA+Arial-BoldMT"/>
                <a:cs typeface="LNGDKA+Arial-BoldMT"/>
              </a:rPr>
              <a:t>A</a:t>
            </a:r>
            <a:r>
              <a:rPr sz="5400" spc="-37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dirty="0">
                <a:solidFill>
                  <a:srgbClr val="000000"/>
                </a:solidFill>
                <a:latin typeface="LNGDKA+Arial-BoldMT"/>
                <a:cs typeface="LNGDKA+Arial-BoldMT"/>
              </a:rPr>
              <a:t>Case</a:t>
            </a:r>
          </a:p>
          <a:p>
            <a:pPr marL="457517" marR="0">
              <a:lnSpc>
                <a:spcPts val="5857"/>
              </a:lnSpc>
              <a:spcBef>
                <a:spcPts val="0"/>
              </a:spcBef>
              <a:spcAft>
                <a:spcPts val="0"/>
              </a:spcAft>
            </a:pPr>
            <a:r>
              <a:rPr sz="5400" dirty="0">
                <a:solidFill>
                  <a:srgbClr val="000000"/>
                </a:solidFill>
                <a:latin typeface="LNGDKA+Arial-BoldMT"/>
                <a:cs typeface="LNGDKA+Arial-BoldMT"/>
              </a:rPr>
              <a:t>of</a:t>
            </a:r>
            <a:r>
              <a:rPr sz="5400" spc="-216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spc="-21" dirty="0">
                <a:solidFill>
                  <a:srgbClr val="000000"/>
                </a:solidFill>
                <a:latin typeface="LNGDKA+Arial-BoldMT"/>
                <a:cs typeface="LNGDKA+Arial-BoldMT"/>
              </a:rPr>
              <a:t>Delayed</a:t>
            </a:r>
            <a:r>
              <a:rPr sz="5400" spc="-5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dirty="0">
                <a:solidFill>
                  <a:srgbClr val="000000"/>
                </a:solidFill>
                <a:latin typeface="LNGDKA+Arial-BoldMT"/>
                <a:cs typeface="LNGDKA+Arial-BoldMT"/>
              </a:rPr>
              <a:t>Sequential</a:t>
            </a:r>
            <a:r>
              <a:rPr sz="5400" spc="-21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dirty="0">
                <a:solidFill>
                  <a:srgbClr val="000000"/>
                </a:solidFill>
                <a:latin typeface="LNGDKA+Arial-BoldMT"/>
                <a:cs typeface="LNGDKA+Arial-BoldMT"/>
              </a:rPr>
              <a:t>Bilateral</a:t>
            </a:r>
          </a:p>
          <a:p>
            <a:pPr marL="3545840" marR="0">
              <a:lnSpc>
                <a:spcPts val="5857"/>
              </a:lnSpc>
              <a:spcBef>
                <a:spcPts val="0"/>
              </a:spcBef>
              <a:spcAft>
                <a:spcPts val="0"/>
              </a:spcAft>
            </a:pPr>
            <a:r>
              <a:rPr sz="5400" spc="-12" dirty="0">
                <a:solidFill>
                  <a:srgbClr val="000000"/>
                </a:solidFill>
                <a:latin typeface="LNGDKA+Arial-BoldMT"/>
                <a:cs typeface="LNGDKA+Arial-BoldMT"/>
              </a:rPr>
              <a:t>Vision</a:t>
            </a:r>
            <a:r>
              <a:rPr sz="5400" spc="-195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5400" dirty="0">
                <a:solidFill>
                  <a:srgbClr val="000000"/>
                </a:solidFill>
                <a:latin typeface="LNGDKA+Arial-BoldMT"/>
                <a:cs typeface="LNGDKA+Arial-BoldMT"/>
              </a:rPr>
              <a:t>Loss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19246" y="3846338"/>
            <a:ext cx="5109548" cy="16354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48384" marR="0">
              <a:lnSpc>
                <a:spcPts val="2938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8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19" dirty="0">
                <a:solidFill>
                  <a:srgbClr val="000000"/>
                </a:solidFill>
                <a:latin typeface="AJQHSR+Calibri"/>
                <a:cs typeface="AJQHSR+Calibri"/>
              </a:rPr>
              <a:t>Patrick</a:t>
            </a:r>
            <a:r>
              <a:rPr sz="2650" spc="-5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9" dirty="0">
                <a:solidFill>
                  <a:srgbClr val="000000"/>
                </a:solidFill>
                <a:latin typeface="AJQHSR+Calibri"/>
                <a:cs typeface="AJQHSR+Calibri"/>
              </a:rPr>
              <a:t>Hughes,</a:t>
            </a:r>
            <a:r>
              <a:rPr sz="2650" spc="-3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17" dirty="0">
                <a:solidFill>
                  <a:srgbClr val="000000"/>
                </a:solidFill>
                <a:latin typeface="AJQHSR+Calibri"/>
                <a:cs typeface="AJQHSR+Calibri"/>
              </a:rPr>
              <a:t>MD</a:t>
            </a:r>
          </a:p>
          <a:p>
            <a:pPr marL="1057782" marR="0">
              <a:lnSpc>
                <a:spcPts val="2935"/>
              </a:lnSpc>
              <a:spcBef>
                <a:spcPts val="168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9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Larry</a:t>
            </a:r>
            <a:r>
              <a:rPr sz="2650" spc="-6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37" dirty="0">
                <a:solidFill>
                  <a:srgbClr val="000000"/>
                </a:solidFill>
                <a:latin typeface="AJQHSR+Calibri"/>
                <a:cs typeface="AJQHSR+Calibri"/>
              </a:rPr>
              <a:t>Frohman,</a:t>
            </a:r>
            <a:r>
              <a:rPr sz="2650" spc="4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MD</a:t>
            </a:r>
          </a:p>
          <a:p>
            <a:pPr marL="295528" marR="0">
              <a:lnSpc>
                <a:spcPts val="2935"/>
              </a:lnSpc>
              <a:spcBef>
                <a:spcPts val="194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18" dirty="0">
                <a:solidFill>
                  <a:srgbClr val="000000"/>
                </a:solidFill>
                <a:latin typeface="AJQHSR+Calibri"/>
                <a:cs typeface="AJQHSR+Calibri"/>
              </a:rPr>
              <a:t>Department</a:t>
            </a:r>
            <a:r>
              <a:rPr sz="2650" spc="-12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44" dirty="0">
                <a:solidFill>
                  <a:srgbClr val="000000"/>
                </a:solidFill>
                <a:latin typeface="AJQHSR+Calibri"/>
                <a:cs typeface="AJQHSR+Calibri"/>
              </a:rPr>
              <a:t>of</a:t>
            </a:r>
            <a:r>
              <a:rPr sz="2650" spc="5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4" dirty="0">
                <a:solidFill>
                  <a:srgbClr val="000000"/>
                </a:solidFill>
                <a:latin typeface="AJQHSR+Calibri"/>
                <a:cs typeface="AJQHSR+Calibri"/>
              </a:rPr>
              <a:t>Ophthalmology</a:t>
            </a:r>
          </a:p>
          <a:p>
            <a:pPr marL="0" marR="0">
              <a:lnSpc>
                <a:spcPts val="2935"/>
              </a:lnSpc>
              <a:spcBef>
                <a:spcPts val="169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5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23" dirty="0">
                <a:solidFill>
                  <a:srgbClr val="000000"/>
                </a:solidFill>
                <a:latin typeface="AJQHSR+Calibri"/>
                <a:cs typeface="AJQHSR+Calibri"/>
              </a:rPr>
              <a:t>Rutgers-New</a:t>
            </a:r>
            <a:r>
              <a:rPr sz="2650" spc="-6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38" dirty="0">
                <a:solidFill>
                  <a:srgbClr val="000000"/>
                </a:solidFill>
                <a:latin typeface="AJQHSR+Calibri"/>
                <a:cs typeface="AJQHSR+Calibri"/>
              </a:rPr>
              <a:t>Jersey</a:t>
            </a:r>
            <a:r>
              <a:rPr sz="2650" spc="-3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16" dirty="0">
                <a:solidFill>
                  <a:srgbClr val="000000"/>
                </a:solidFill>
                <a:latin typeface="AJQHSR+Calibri"/>
                <a:cs typeface="AJQHSR+Calibri"/>
              </a:rPr>
              <a:t>Medical</a:t>
            </a:r>
            <a:r>
              <a:rPr sz="2650" spc="-6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8" dirty="0">
                <a:solidFill>
                  <a:srgbClr val="000000"/>
                </a:solidFill>
                <a:latin typeface="AJQHSR+Calibri"/>
                <a:cs typeface="AJQHSR+Calibri"/>
              </a:rPr>
              <a:t>School</a:t>
            </a:r>
          </a:p>
        </p:txBody>
      </p:sp>
      <p:pic>
        <p:nvPicPr>
          <p:cNvPr id="8" name="UPFRONT Audio">
            <a:hlinkClick r:id="" action="ppaction://media"/>
            <a:extLst>
              <a:ext uri="{FF2B5EF4-FFF2-40B4-BE49-F238E27FC236}">
                <a16:creationId xmlns:a16="http://schemas.microsoft.com/office/drawing/2014/main" id="{0AD859FA-507D-AFBB-CE6B-9543622C2F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83139" y="3337045"/>
            <a:ext cx="730250" cy="73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35392" y="604775"/>
            <a:ext cx="6233161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14" dirty="0">
                <a:solidFill>
                  <a:srgbClr val="000000"/>
                </a:solidFill>
                <a:latin typeface="LNGDKA+Arial-BoldMT"/>
                <a:cs typeface="LNGDKA+Arial-BoldMT"/>
              </a:rPr>
              <a:t>History</a:t>
            </a:r>
            <a:r>
              <a:rPr sz="4000" spc="-36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9" dirty="0">
                <a:solidFill>
                  <a:srgbClr val="000000"/>
                </a:solidFill>
                <a:latin typeface="LNGDKA+Arial-BoldMT"/>
                <a:cs typeface="LNGDKA+Arial-BoldMT"/>
              </a:rPr>
              <a:t>of</a:t>
            </a:r>
            <a:r>
              <a:rPr sz="4000" spc="-96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5" dirty="0">
                <a:solidFill>
                  <a:srgbClr val="000000"/>
                </a:solidFill>
                <a:latin typeface="LNGDKA+Arial-BoldMT"/>
                <a:cs typeface="LNGDKA+Arial-BoldMT"/>
              </a:rPr>
              <a:t>Present</a:t>
            </a:r>
            <a:r>
              <a:rPr sz="4000" spc="45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17" dirty="0">
                <a:solidFill>
                  <a:srgbClr val="000000"/>
                </a:solidFill>
                <a:latin typeface="LNGDKA+Arial-BoldMT"/>
                <a:cs typeface="LNGDKA+Arial-BoldMT"/>
              </a:rPr>
              <a:t>Illness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0275" y="1555158"/>
            <a:ext cx="10262759" cy="248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32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8" dirty="0">
                <a:solidFill>
                  <a:srgbClr val="000000"/>
                </a:solidFill>
                <a:latin typeface="PRWIJE+ArialMT"/>
                <a:cs typeface="PRWIJE+ArialMT"/>
              </a:rPr>
              <a:t>year</a:t>
            </a:r>
            <a:r>
              <a:rPr sz="2800" spc="3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old</a:t>
            </a:r>
            <a:r>
              <a:rPr sz="2800" spc="9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left-handed</a:t>
            </a:r>
            <a:r>
              <a:rPr sz="2800" spc="39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2" dirty="0">
                <a:solidFill>
                  <a:srgbClr val="000000"/>
                </a:solidFill>
                <a:latin typeface="PRWIJE+ArialMT"/>
                <a:cs typeface="PRWIJE+ArialMT"/>
              </a:rPr>
              <a:t>woman</a:t>
            </a:r>
            <a:r>
              <a:rPr sz="2800" spc="7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PMHx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hypertension,</a:t>
            </a:r>
            <a:r>
              <a:rPr sz="2800" spc="34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PRWIJE+ArialMT"/>
                <a:cs typeface="PRWIJE+ArialMT"/>
              </a:rPr>
              <a:t>typ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800" spc="13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2</a:t>
            </a:r>
          </a:p>
          <a:p>
            <a:pPr marL="0" marR="0">
              <a:lnSpc>
                <a:spcPts val="27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7" dirty="0">
                <a:solidFill>
                  <a:srgbClr val="000000"/>
                </a:solidFill>
                <a:latin typeface="PRWIJE+ArialMT"/>
                <a:cs typeface="PRWIJE+ArialMT"/>
              </a:rPr>
              <a:t>diabetes,</a:t>
            </a:r>
            <a:r>
              <a:rPr sz="2800" spc="35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6" dirty="0">
                <a:solidFill>
                  <a:srgbClr val="000000"/>
                </a:solidFill>
                <a:latin typeface="PRWIJE+ArialMT"/>
                <a:cs typeface="PRWIJE+ArialMT"/>
              </a:rPr>
              <a:t>hyperlip</a:t>
            </a:r>
            <a:r>
              <a:rPr sz="2800" spc="-68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9" dirty="0">
                <a:solidFill>
                  <a:srgbClr val="000000"/>
                </a:solidFill>
                <a:latin typeface="PRWIJE+ArialMT"/>
                <a:cs typeface="PRWIJE+ArialMT"/>
              </a:rPr>
              <a:t>id</a:t>
            </a:r>
            <a:r>
              <a:rPr sz="2800" spc="-68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em</a:t>
            </a:r>
            <a:r>
              <a:rPr sz="280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ia</a:t>
            </a:r>
            <a:r>
              <a:rPr sz="2800" spc="3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referred</a:t>
            </a:r>
            <a:r>
              <a:rPr sz="2800" spc="32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by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PRWIJE+ArialMT"/>
                <a:cs typeface="PRWIJE+ArialMT"/>
              </a:rPr>
              <a:t>neurosurgery</a:t>
            </a:r>
            <a:r>
              <a:rPr sz="2800" spc="23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orbit</a:t>
            </a:r>
          </a:p>
          <a:p>
            <a:pPr marL="0" marR="0">
              <a:lnSpc>
                <a:spcPts val="27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4" dirty="0">
                <a:solidFill>
                  <a:srgbClr val="000000"/>
                </a:solidFill>
                <a:latin typeface="PRWIJE+ArialMT"/>
                <a:cs typeface="PRWIJE+ArialMT"/>
              </a:rPr>
              <a:t>services</a:t>
            </a:r>
            <a:r>
              <a:rPr sz="2800" spc="34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for</a:t>
            </a:r>
            <a:r>
              <a:rPr sz="2800" spc="2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painful,</a:t>
            </a:r>
            <a:r>
              <a:rPr sz="2800" spc="2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PRWIJE+ArialMT"/>
                <a:cs typeface="PRWIJE+ArialMT"/>
              </a:rPr>
              <a:t>slowly</a:t>
            </a:r>
            <a:r>
              <a:rPr sz="2800" spc="34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progressive</a:t>
            </a:r>
            <a:r>
              <a:rPr sz="2800" spc="3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PRWIJE+ArialMT"/>
                <a:cs typeface="PRWIJE+ArialMT"/>
              </a:rPr>
              <a:t>visu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l</a:t>
            </a:r>
            <a:r>
              <a:rPr sz="2800" spc="2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loss</a:t>
            </a:r>
            <a:r>
              <a:rPr sz="2800" spc="19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right</a:t>
            </a:r>
            <a:r>
              <a:rPr sz="2800" spc="1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89" dirty="0">
                <a:solidFill>
                  <a:srgbClr val="000000"/>
                </a:solidFill>
                <a:latin typeface="PRWIJE+ArialMT"/>
                <a:cs typeface="PRWIJE+ArialMT"/>
              </a:rPr>
              <a:t>eye</a:t>
            </a:r>
          </a:p>
          <a:p>
            <a:pPr marL="0" marR="0">
              <a:lnSpc>
                <a:spcPts val="270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PRWIJE+ArialMT"/>
                <a:cs typeface="PRWIJE+ArialMT"/>
              </a:rPr>
              <a:t>ver</a:t>
            </a:r>
            <a:r>
              <a:rPr sz="2800" spc="2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6 months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attributed</a:t>
            </a:r>
            <a:r>
              <a:rPr sz="2800" spc="39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to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supposed</a:t>
            </a:r>
            <a:r>
              <a:rPr sz="2800" spc="1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meningioma.</a:t>
            </a:r>
            <a:r>
              <a:rPr sz="2800" spc="19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Associated</a:t>
            </a:r>
          </a:p>
          <a:p>
            <a:pPr marL="0" marR="0">
              <a:lnSpc>
                <a:spcPts val="27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PRWIJE+ArialMT"/>
                <a:cs typeface="PRWIJE+ArialMT"/>
              </a:rPr>
              <a:t>severe</a:t>
            </a:r>
            <a:r>
              <a:rPr sz="2800" spc="35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PRWIJE+ArialMT"/>
                <a:cs typeface="PRWIJE+ArialMT"/>
              </a:rPr>
              <a:t>headache</a:t>
            </a:r>
            <a:r>
              <a:rPr sz="2800" spc="1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symptoms.</a:t>
            </a:r>
            <a:r>
              <a:rPr sz="2800" spc="1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Asymptomatic</a:t>
            </a:r>
            <a:r>
              <a:rPr sz="2800" spc="40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2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58" dirty="0">
                <a:solidFill>
                  <a:srgbClr val="000000"/>
                </a:solidFill>
                <a:latin typeface="PRWIJE+ArialMT"/>
                <a:cs typeface="PRWIJE+ArialMT"/>
              </a:rPr>
              <a:t>left</a:t>
            </a:r>
            <a:r>
              <a:rPr sz="2800" spc="2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8" dirty="0">
                <a:solidFill>
                  <a:srgbClr val="000000"/>
                </a:solidFill>
                <a:latin typeface="PRWIJE+ArialMT"/>
                <a:cs typeface="PRWIJE+ArialMT"/>
              </a:rPr>
              <a:t>eye.</a:t>
            </a:r>
          </a:p>
          <a:p>
            <a:pPr marL="0" marR="0">
              <a:lnSpc>
                <a:spcPts val="2704"/>
              </a:lnSpc>
              <a:spcBef>
                <a:spcPts val="0"/>
              </a:spcBef>
              <a:spcAft>
                <a:spcPts val="0"/>
              </a:spcAft>
            </a:pPr>
            <a:r>
              <a:rPr sz="2800" spc="11" dirty="0">
                <a:solidFill>
                  <a:srgbClr val="000000"/>
                </a:solidFill>
                <a:latin typeface="PRWIJE+ArialMT"/>
                <a:cs typeface="PRWIJE+ArialMT"/>
              </a:rPr>
              <a:t>Subj</a:t>
            </a:r>
            <a:r>
              <a:rPr sz="2800" spc="-7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PRWIJE+ArialMT"/>
                <a:cs typeface="PRWIJE+ArialMT"/>
              </a:rPr>
              <a:t>ectively</a:t>
            </a:r>
            <a:r>
              <a:rPr sz="2800" spc="34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reported</a:t>
            </a:r>
            <a:r>
              <a:rPr sz="2800" spc="23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right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esotropia</a:t>
            </a:r>
            <a:r>
              <a:rPr sz="2800" spc="23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beginning</a:t>
            </a:r>
            <a:r>
              <a:rPr sz="2800" spc="23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7" dirty="0">
                <a:solidFill>
                  <a:srgbClr val="000000"/>
                </a:solidFill>
                <a:latin typeface="PRWIJE+ArialMT"/>
                <a:cs typeface="PRWIJE+ArialMT"/>
              </a:rPr>
              <a:t>at</a:t>
            </a:r>
            <a:r>
              <a:rPr sz="2800" spc="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9" dirty="0">
                <a:solidFill>
                  <a:srgbClr val="000000"/>
                </a:solidFill>
                <a:latin typeface="PRWIJE+ArialMT"/>
                <a:cs typeface="PRWIJE+ArialMT"/>
              </a:rPr>
              <a:t>onset</a:t>
            </a:r>
            <a:r>
              <a:rPr sz="2800" spc="1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8" dirty="0">
                <a:solidFill>
                  <a:srgbClr val="000000"/>
                </a:solidFill>
                <a:latin typeface="PRWIJE+ArialMT"/>
                <a:cs typeface="PRWIJE+ArialMT"/>
              </a:rPr>
              <a:t>visu</a:t>
            </a:r>
            <a:r>
              <a:rPr sz="2800" spc="-7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800" spc="-7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l</a:t>
            </a:r>
          </a:p>
          <a:p>
            <a:pPr marL="0" marR="0">
              <a:lnSpc>
                <a:spcPts val="2628"/>
              </a:lnSpc>
              <a:spcBef>
                <a:spcPts val="50"/>
              </a:spcBef>
              <a:spcAft>
                <a:spcPts val="0"/>
              </a:spcAft>
            </a:pPr>
            <a:r>
              <a:rPr sz="2800" spc="-43" dirty="0">
                <a:solidFill>
                  <a:srgbClr val="000000"/>
                </a:solidFill>
                <a:latin typeface="PRWIJE+ArialMT"/>
                <a:cs typeface="PRWIJE+ArialMT"/>
              </a:rPr>
              <a:t>loss.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0275" y="4550199"/>
            <a:ext cx="9801535" cy="12433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No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family</a:t>
            </a:r>
            <a:r>
              <a:rPr sz="2800" spc="2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history</a:t>
            </a:r>
            <a:r>
              <a:rPr sz="2800" spc="25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spc="-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PRWIJE+ArialMT"/>
                <a:cs typeface="PRWIJE+ArialMT"/>
              </a:rPr>
              <a:t>visu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l</a:t>
            </a:r>
            <a:r>
              <a:rPr sz="2800" spc="2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PRWIJE+ArialMT"/>
                <a:cs typeface="PRWIJE+ArialMT"/>
              </a:rPr>
              <a:t>loss.</a:t>
            </a:r>
          </a:p>
          <a:p>
            <a:pPr marL="0" marR="0">
              <a:lnSpc>
                <a:spcPts val="3105"/>
              </a:lnSpc>
              <a:spcBef>
                <a:spcPts val="57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No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personal</a:t>
            </a:r>
            <a:r>
              <a:rPr sz="2800" spc="19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history</a:t>
            </a:r>
            <a:r>
              <a:rPr sz="2800" spc="25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spc="-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strabismus,</a:t>
            </a:r>
            <a:r>
              <a:rPr sz="2800" spc="43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amblyopia,</a:t>
            </a:r>
            <a:r>
              <a:rPr sz="2800" spc="3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9" dirty="0">
                <a:solidFill>
                  <a:srgbClr val="000000"/>
                </a:solidFill>
                <a:latin typeface="PRWIJE+ArialMT"/>
                <a:cs typeface="PRWIJE+ArialMT"/>
              </a:rPr>
              <a:t>ocular</a:t>
            </a:r>
            <a:r>
              <a:rPr sz="2800" spc="1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inj</a:t>
            </a:r>
            <a:r>
              <a:rPr sz="2800" spc="-7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ury</a:t>
            </a:r>
            <a:r>
              <a:rPr sz="2800" spc="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or</a:t>
            </a:r>
          </a:p>
          <a:p>
            <a:pPr marL="0" marR="0">
              <a:lnSpc>
                <a:spcPts val="270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58" dirty="0">
                <a:solidFill>
                  <a:srgbClr val="000000"/>
                </a:solidFill>
                <a:latin typeface="PRWIJE+ArialMT"/>
                <a:cs typeface="PRWIJE+ArialMT"/>
              </a:rPr>
              <a:t>surgery.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8957" y="511364"/>
            <a:ext cx="10920742" cy="10459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7"/>
              </a:lnSpc>
              <a:spcBef>
                <a:spcPts val="0"/>
              </a:spcBef>
              <a:spcAft>
                <a:spcPts val="0"/>
              </a:spcAft>
            </a:pPr>
            <a:r>
              <a:rPr sz="3600" spc="50" dirty="0">
                <a:solidFill>
                  <a:srgbClr val="000000"/>
                </a:solidFill>
                <a:latin typeface="LNGDKA+Arial-BoldMT"/>
                <a:cs typeface="LNGDKA+Arial-BoldMT"/>
              </a:rPr>
              <a:t>MRI</a:t>
            </a:r>
            <a:r>
              <a:rPr sz="3600" spc="-31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Orbits</a:t>
            </a:r>
            <a:r>
              <a:rPr sz="3600" spc="-6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non-contrast</a:t>
            </a:r>
            <a:r>
              <a:rPr sz="3600" spc="-95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w</a:t>
            </a:r>
            <a:r>
              <a:rPr sz="3600" spc="-102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ith</a:t>
            </a:r>
            <a:r>
              <a:rPr sz="3600" spc="-26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FS-</a:t>
            </a:r>
            <a:r>
              <a:rPr sz="3600" spc="-9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spc="-12" dirty="0">
                <a:solidFill>
                  <a:srgbClr val="000000"/>
                </a:solidFill>
                <a:latin typeface="LNGDKA+Arial-BoldMT"/>
                <a:cs typeface="LNGDKA+Arial-BoldMT"/>
              </a:rPr>
              <a:t>Outside</a:t>
            </a:r>
            <a:r>
              <a:rPr sz="3600" spc="-66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spc="22" dirty="0">
                <a:solidFill>
                  <a:srgbClr val="000000"/>
                </a:solidFill>
                <a:latin typeface="LNGDKA+Arial-BoldMT"/>
                <a:cs typeface="LNGDKA+Arial-BoldMT"/>
              </a:rPr>
              <a:t>Read</a:t>
            </a:r>
            <a:r>
              <a:rPr sz="3600" spc="-286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spc="-22" dirty="0">
                <a:solidFill>
                  <a:srgbClr val="000000"/>
                </a:solidFill>
                <a:latin typeface="LNGDKA+Arial-BoldMT"/>
                <a:cs typeface="LNGDKA+Arial-BoldMT"/>
              </a:rPr>
              <a:t>of</a:t>
            </a:r>
          </a:p>
          <a:p>
            <a:pPr marL="0" marR="0">
              <a:lnSpc>
                <a:spcPts val="3908"/>
              </a:lnSpc>
              <a:spcBef>
                <a:spcPts val="0"/>
              </a:spcBef>
              <a:spcAft>
                <a:spcPts val="0"/>
              </a:spcAft>
            </a:pPr>
            <a:r>
              <a:rPr sz="3600" spc="50" dirty="0">
                <a:solidFill>
                  <a:srgbClr val="000000"/>
                </a:solidFill>
                <a:latin typeface="LNGDKA+Arial-BoldMT"/>
                <a:cs typeface="LNGDKA+Arial-BoldMT"/>
              </a:rPr>
              <a:t>MRI</a:t>
            </a:r>
            <a:r>
              <a:rPr sz="3600" spc="-31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from</a:t>
            </a:r>
            <a:r>
              <a:rPr sz="3600" spc="-148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4</a:t>
            </a:r>
            <a:r>
              <a:rPr sz="3600" spc="-14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months</a:t>
            </a:r>
            <a:r>
              <a:rPr sz="3600" spc="-6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before</a:t>
            </a:r>
            <a:r>
              <a:rPr sz="3600" spc="-148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spc="-22" dirty="0">
                <a:solidFill>
                  <a:srgbClr val="000000"/>
                </a:solidFill>
                <a:latin typeface="LNGDKA+Arial-BoldMT"/>
                <a:cs typeface="LNGDKA+Arial-BoldMT"/>
              </a:rPr>
              <a:t>our</a:t>
            </a:r>
            <a:r>
              <a:rPr sz="3600" spc="-5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spc="-11" dirty="0">
                <a:solidFill>
                  <a:srgbClr val="000000"/>
                </a:solidFill>
                <a:latin typeface="LNGDKA+Arial-BoldMT"/>
                <a:cs typeface="LNGDKA+Arial-BoldMT"/>
              </a:rPr>
              <a:t>initial</a:t>
            </a:r>
            <a:r>
              <a:rPr sz="3600" spc="-10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visit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9773226" cy="27404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8" dirty="0">
                <a:solidFill>
                  <a:srgbClr val="000000"/>
                </a:solidFill>
                <a:latin typeface="RHWSVG+Arial"/>
                <a:cs typeface="RHWSVG+Arial"/>
              </a:rPr>
              <a:t>“Cylindric</a:t>
            </a:r>
            <a:r>
              <a:rPr sz="2800" spc="-681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al</a:t>
            </a:r>
            <a:r>
              <a:rPr sz="2800" spc="240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RHWSVG+Arial"/>
                <a:cs typeface="RHWSVG+Arial"/>
              </a:rPr>
              <a:t>enlargemen</a:t>
            </a:r>
            <a:r>
              <a:rPr sz="2800" spc="-688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t</a:t>
            </a:r>
            <a:r>
              <a:rPr sz="2800" spc="31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RHWSVG+Arial"/>
                <a:cs typeface="RHWSVG+Arial"/>
              </a:rPr>
              <a:t>of</a:t>
            </a:r>
            <a:r>
              <a:rPr sz="2800" spc="-71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the</a:t>
            </a:r>
            <a:r>
              <a:rPr sz="2800" spc="68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RHWSVG+Arial"/>
                <a:cs typeface="RHWSVG+Arial"/>
              </a:rPr>
              <a:t>right</a:t>
            </a:r>
            <a:r>
              <a:rPr sz="2800" spc="11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RHWSVG+Arial"/>
                <a:cs typeface="RHWSVG+Arial"/>
              </a:rPr>
              <a:t>optic</a:t>
            </a:r>
            <a:r>
              <a:rPr sz="2800" spc="90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n</a:t>
            </a:r>
            <a:r>
              <a:rPr sz="2800" spc="-763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54" dirty="0">
                <a:solidFill>
                  <a:srgbClr val="000000"/>
                </a:solidFill>
                <a:latin typeface="RHWSVG+Arial"/>
                <a:cs typeface="RHWSVG+Arial"/>
              </a:rPr>
              <a:t>erve</a:t>
            </a:r>
            <a:r>
              <a:rPr sz="2800" spc="26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RHWSVG+Arial"/>
                <a:cs typeface="RHWSVG+Arial"/>
              </a:rPr>
              <a:t>which</a:t>
            </a:r>
            <a:r>
              <a:rPr sz="2800" spc="7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RHWSVG+Arial"/>
                <a:cs typeface="RHWSVG+Arial"/>
              </a:rPr>
              <a:t>is</a:t>
            </a:r>
          </a:p>
          <a:p>
            <a:pPr marL="0" marR="0">
              <a:lnSpc>
                <a:spcPts val="30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approximately</a:t>
            </a:r>
            <a:r>
              <a:rPr sz="2800" spc="3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three</a:t>
            </a:r>
            <a:r>
              <a:rPr sz="2800" spc="1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times</a:t>
            </a:r>
            <a:r>
              <a:rPr sz="2800" spc="2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diameter</a:t>
            </a:r>
            <a:r>
              <a:rPr sz="2800" spc="35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spc="-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7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0" dirty="0">
                <a:solidFill>
                  <a:srgbClr val="000000"/>
                </a:solidFill>
                <a:latin typeface="PRWIJE+ArialMT"/>
                <a:cs typeface="PRWIJE+ArialMT"/>
              </a:rPr>
              <a:t>left</a:t>
            </a:r>
            <a:r>
              <a:rPr sz="2800" spc="2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9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PRWIJE+ArialMT"/>
                <a:cs typeface="PRWIJE+ArialMT"/>
              </a:rPr>
              <a:t>nerve.</a:t>
            </a:r>
          </a:p>
          <a:p>
            <a:pPr marL="0" marR="0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This</a:t>
            </a:r>
            <a:r>
              <a:rPr sz="2800" spc="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extends</a:t>
            </a:r>
            <a:r>
              <a:rPr sz="2800" spc="25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from</a:t>
            </a:r>
            <a:r>
              <a:rPr sz="2800" spc="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posterior</a:t>
            </a:r>
            <a:r>
              <a:rPr sz="2800" spc="2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aspect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the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globe</a:t>
            </a:r>
            <a:r>
              <a:rPr sz="2800" spc="7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</a:p>
          <a:p>
            <a:pPr marL="0" marR="0">
              <a:lnSpc>
                <a:spcPts val="308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extends</a:t>
            </a:r>
            <a:r>
              <a:rPr sz="2800" spc="25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PRWIJE+ArialMT"/>
                <a:cs typeface="PRWIJE+ArialMT"/>
              </a:rPr>
              <a:t>into</a:t>
            </a:r>
            <a:r>
              <a:rPr sz="2800" spc="1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1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foramen</a:t>
            </a:r>
            <a:r>
              <a:rPr sz="2800" spc="1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9" dirty="0">
                <a:solidFill>
                  <a:srgbClr val="000000"/>
                </a:solidFill>
                <a:latin typeface="PRWIJE+ArialMT"/>
                <a:cs typeface="PRWIJE+ArialMT"/>
              </a:rPr>
              <a:t>where</a:t>
            </a:r>
            <a:r>
              <a:rPr sz="2800" spc="1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it</a:t>
            </a:r>
            <a:r>
              <a:rPr sz="2800" spc="18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narrows</a:t>
            </a:r>
            <a:r>
              <a:rPr sz="2800" spc="8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0" dirty="0">
                <a:solidFill>
                  <a:srgbClr val="000000"/>
                </a:solidFill>
                <a:latin typeface="PRWIJE+ArialMT"/>
                <a:cs typeface="PRWIJE+ArialMT"/>
              </a:rPr>
              <a:t>down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but</a:t>
            </a:r>
          </a:p>
          <a:p>
            <a:pPr marL="0" marR="0">
              <a:lnSpc>
                <a:spcPts val="30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again</a:t>
            </a:r>
            <a:r>
              <a:rPr sz="2800" spc="25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8" dirty="0">
                <a:solidFill>
                  <a:srgbClr val="000000"/>
                </a:solidFill>
                <a:latin typeface="PRWIJE+ArialMT"/>
                <a:cs typeface="PRWIJE+ArialMT"/>
              </a:rPr>
              <a:t>enlarges</a:t>
            </a:r>
            <a:r>
              <a:rPr sz="2800" spc="3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7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pre-chiasmatic</a:t>
            </a:r>
            <a:r>
              <a:rPr sz="2800" spc="40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16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erve</a:t>
            </a:r>
            <a:r>
              <a:rPr sz="2800" spc="26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8" dirty="0">
                <a:solidFill>
                  <a:srgbClr val="000000"/>
                </a:solidFill>
                <a:latin typeface="PRWIJE+ArialMT"/>
                <a:cs typeface="PRWIJE+ArialMT"/>
              </a:rPr>
              <a:t>extends</a:t>
            </a:r>
          </a:p>
          <a:p>
            <a:pPr marL="0" marR="0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7" dirty="0">
                <a:solidFill>
                  <a:srgbClr val="000000"/>
                </a:solidFill>
                <a:latin typeface="PRWIJE+ArialMT"/>
                <a:cs typeface="PRWIJE+ArialMT"/>
              </a:rPr>
              <a:t>into</a:t>
            </a:r>
            <a:r>
              <a:rPr sz="2800" spc="1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right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PRWIJE+ArialMT"/>
                <a:cs typeface="PRWIJE+ArialMT"/>
              </a:rPr>
              <a:t>side</a:t>
            </a:r>
            <a:r>
              <a:rPr sz="2800" spc="1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the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9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chiasm.</a:t>
            </a:r>
            <a:r>
              <a:rPr sz="2800" spc="19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This</a:t>
            </a:r>
            <a:r>
              <a:rPr sz="2800" spc="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shows </a:t>
            </a: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increased</a:t>
            </a:r>
          </a:p>
          <a:p>
            <a:pPr marL="0" marR="0">
              <a:lnSpc>
                <a:spcPts val="30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5" dirty="0">
                <a:solidFill>
                  <a:srgbClr val="000000"/>
                </a:solidFill>
                <a:latin typeface="PRWIJE+ArialMT"/>
                <a:cs typeface="PRWIJE+ArialMT"/>
              </a:rPr>
              <a:t>signal</a:t>
            </a:r>
            <a:r>
              <a:rPr sz="2800" spc="20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intensity</a:t>
            </a:r>
            <a:r>
              <a:rPr sz="2800" spc="3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on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-7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2" dirty="0">
                <a:solidFill>
                  <a:srgbClr val="000000"/>
                </a:solidFill>
                <a:latin typeface="PRWIJE+ArialMT"/>
                <a:cs typeface="PRWIJE+ArialMT"/>
              </a:rPr>
              <a:t>T2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weighted</a:t>
            </a:r>
            <a:r>
              <a:rPr sz="2800" spc="23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PRWIJE+ArialMT"/>
                <a:cs typeface="PRWIJE+ArialMT"/>
              </a:rPr>
              <a:t>images.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4533341"/>
            <a:ext cx="9042216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4" dirty="0">
                <a:solidFill>
                  <a:srgbClr val="000000"/>
                </a:solidFill>
                <a:latin typeface="RHWSVG+Arial"/>
                <a:cs typeface="RHWSVG+Arial"/>
              </a:rPr>
              <a:t>Extraocular</a:t>
            </a:r>
            <a:r>
              <a:rPr sz="2800" spc="34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RHWSVG+Arial"/>
                <a:cs typeface="RHWSVG+Arial"/>
              </a:rPr>
              <a:t>muscles</a:t>
            </a:r>
            <a:r>
              <a:rPr sz="2800" spc="249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RHWSVG+Arial"/>
                <a:cs typeface="RHWSVG+Arial"/>
              </a:rPr>
              <a:t>on</a:t>
            </a:r>
            <a:r>
              <a:rPr sz="2800" spc="-28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both</a:t>
            </a:r>
            <a:r>
              <a:rPr sz="2800" spc="-1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RHWSVG+Arial"/>
                <a:cs typeface="RHWSVG+Arial"/>
              </a:rPr>
              <a:t>sides</a:t>
            </a:r>
            <a:r>
              <a:rPr sz="2800" spc="267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RHWSVG+Arial"/>
                <a:cs typeface="RHWSVG+Arial"/>
              </a:rPr>
              <a:t>appear</a:t>
            </a:r>
            <a:r>
              <a:rPr sz="2800" spc="190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RHWSVG+Arial"/>
                <a:cs typeface="RHWSVG+Arial"/>
              </a:rPr>
              <a:t>to</a:t>
            </a:r>
            <a:r>
              <a:rPr sz="2800" spc="15" dirty="0">
                <a:solidFill>
                  <a:srgbClr val="000000"/>
                </a:solidFill>
                <a:latin typeface="RHWSVG+Arial"/>
                <a:cs typeface="RHWSVG+Arial"/>
              </a:rPr>
              <a:t> be</a:t>
            </a:r>
            <a:r>
              <a:rPr sz="2800" spc="-28" dirty="0">
                <a:solidFill>
                  <a:srgbClr val="000000"/>
                </a:solidFill>
                <a:latin typeface="RHWSVG+Arial"/>
                <a:cs typeface="RHWSVG+Arial"/>
              </a:rPr>
              <a:t> normal.”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7371479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Q's</a:t>
            </a:r>
            <a:r>
              <a:rPr sz="4000" spc="-115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9" dirty="0">
                <a:solidFill>
                  <a:srgbClr val="000000"/>
                </a:solidFill>
                <a:latin typeface="LNGDKA+Arial-BoldMT"/>
                <a:cs typeface="LNGDKA+Arial-BoldMT"/>
              </a:rPr>
              <a:t>For</a:t>
            </a:r>
            <a:r>
              <a:rPr sz="4000" spc="-9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16" dirty="0">
                <a:solidFill>
                  <a:srgbClr val="000000"/>
                </a:solidFill>
                <a:latin typeface="LNGDKA+Arial-BoldMT"/>
                <a:cs typeface="LNGDKA+Arial-BoldMT"/>
              </a:rPr>
              <a:t>Neuro-Ophthalmology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7556051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Suspected</a:t>
            </a:r>
            <a:r>
              <a:rPr sz="2800" spc="1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meningioma</a:t>
            </a:r>
            <a:r>
              <a:rPr sz="2800" spc="2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the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right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1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nerve: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739814"/>
            <a:ext cx="7066751" cy="844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800" spc="211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How</a:t>
            </a:r>
            <a:r>
              <a:rPr sz="2800" spc="-3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to</a:t>
            </a:r>
            <a:r>
              <a:rPr sz="2800" spc="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5" dirty="0">
                <a:solidFill>
                  <a:srgbClr val="000000"/>
                </a:solidFill>
                <a:latin typeface="PRWIJE+ArialMT"/>
                <a:cs typeface="PRWIJE+ArialMT"/>
              </a:rPr>
              <a:t>plan</a:t>
            </a:r>
            <a:r>
              <a:rPr sz="2800" spc="18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for</a:t>
            </a:r>
            <a:r>
              <a:rPr sz="2800" spc="1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tissue-</a:t>
            </a:r>
            <a:r>
              <a:rPr sz="2800" spc="-7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yield</a:t>
            </a:r>
            <a:r>
              <a:rPr sz="2800" spc="-6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ing</a:t>
            </a:r>
            <a:r>
              <a:rPr sz="2800" spc="38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resection?</a:t>
            </a:r>
          </a:p>
          <a:p>
            <a:pPr marL="457581" marR="0">
              <a:lnSpc>
                <a:spcPts val="2684"/>
              </a:lnSpc>
              <a:spcBef>
                <a:spcPts val="31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232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14" dirty="0">
                <a:solidFill>
                  <a:srgbClr val="000000"/>
                </a:solidFill>
                <a:latin typeface="PRWIJE+ArialMT"/>
                <a:cs typeface="PRWIJE+ArialMT"/>
              </a:rPr>
              <a:t>Orbital</a:t>
            </a:r>
            <a:r>
              <a:rPr sz="2400" spc="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33" dirty="0">
                <a:solidFill>
                  <a:srgbClr val="000000"/>
                </a:solidFill>
                <a:latin typeface="PRWIJE+ArialMT"/>
                <a:cs typeface="PRWIJE+ArialMT"/>
              </a:rPr>
              <a:t>approach?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41271" y="3584585"/>
            <a:ext cx="2730535" cy="7815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232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20" dirty="0">
                <a:solidFill>
                  <a:srgbClr val="000000"/>
                </a:solidFill>
                <a:latin typeface="PRWIJE+ArialMT"/>
                <a:cs typeface="PRWIJE+ArialMT"/>
              </a:rPr>
              <a:t>Transcranial?</a:t>
            </a:r>
          </a:p>
          <a:p>
            <a:pPr marL="0" marR="0">
              <a:lnSpc>
                <a:spcPts val="2686"/>
              </a:lnSpc>
              <a:spcBef>
                <a:spcPts val="30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232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19" dirty="0">
                <a:solidFill>
                  <a:srgbClr val="000000"/>
                </a:solidFill>
                <a:latin typeface="PRWIJE+ArialMT"/>
                <a:cs typeface="PRWIJE+ArialMT"/>
              </a:rPr>
              <a:t>Dual</a:t>
            </a:r>
            <a:r>
              <a:rPr sz="2400" spc="9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33" dirty="0">
                <a:solidFill>
                  <a:srgbClr val="000000"/>
                </a:solidFill>
                <a:latin typeface="PRWIJE+ArialMT"/>
                <a:cs typeface="PRWIJE+ArialMT"/>
              </a:rPr>
              <a:t>approach?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83690" y="4427898"/>
            <a:ext cx="6061989" cy="9612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800" spc="211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Ocular</a:t>
            </a:r>
            <a:r>
              <a:rPr sz="2800" spc="1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signs</a:t>
            </a:r>
            <a:r>
              <a:rPr sz="2800" spc="1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neurofibromatosis?</a:t>
            </a:r>
          </a:p>
          <a:p>
            <a:pPr marL="0" marR="0">
              <a:lnSpc>
                <a:spcPts val="3102"/>
              </a:lnSpc>
              <a:spcBef>
                <a:spcPts val="898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800" spc="211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How</a:t>
            </a:r>
            <a:r>
              <a:rPr sz="2800" spc="-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best</a:t>
            </a:r>
            <a:r>
              <a:rPr sz="2800" spc="1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to</a:t>
            </a:r>
            <a:r>
              <a:rPr sz="2800" spc="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protect</a:t>
            </a:r>
            <a:r>
              <a:rPr sz="2800" spc="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1" dirty="0">
                <a:solidFill>
                  <a:srgbClr val="000000"/>
                </a:solidFill>
                <a:latin typeface="PRWIJE+ArialMT"/>
                <a:cs typeface="PRWIJE+ArialMT"/>
              </a:rPr>
              <a:t>left</a:t>
            </a:r>
            <a:r>
              <a:rPr sz="2800" spc="2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80" dirty="0">
                <a:solidFill>
                  <a:srgbClr val="000000"/>
                </a:solidFill>
                <a:latin typeface="PRWIJE+ArialMT"/>
                <a:cs typeface="PRWIJE+ArialMT"/>
              </a:rPr>
              <a:t>eye?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0"/>
            <a:ext cx="10287001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55949" y="3586226"/>
            <a:ext cx="768350" cy="393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08644" y="6374024"/>
            <a:ext cx="273108" cy="293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F00"/>
                </a:solidFill>
                <a:latin typeface="QLDDUT+Arial-Black"/>
                <a:cs typeface="QLDDUT+Arial-Black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" y="352424"/>
            <a:ext cx="9753600" cy="6505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708644" y="6374024"/>
            <a:ext cx="273108" cy="293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9"/>
              </a:lnSpc>
              <a:spcBef>
                <a:spcPts val="0"/>
              </a:spcBef>
              <a:spcAft>
                <a:spcPts val="0"/>
              </a:spcAft>
            </a:pPr>
            <a:r>
              <a:rPr sz="1400" dirty="0">
                <a:solidFill>
                  <a:srgbClr val="FFFE00"/>
                </a:solidFill>
                <a:latin typeface="QLDDUT+Arial-Black"/>
                <a:cs typeface="QLDDUT+Arial-Black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5653240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37" dirty="0">
                <a:solidFill>
                  <a:srgbClr val="000000"/>
                </a:solidFill>
                <a:latin typeface="LNGDKA+Arial-BoldMT"/>
                <a:cs typeface="LNGDKA+Arial-BoldMT"/>
              </a:rPr>
              <a:t>Our</a:t>
            </a:r>
            <a:r>
              <a:rPr sz="4000" spc="-2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Initial</a:t>
            </a:r>
            <a:r>
              <a:rPr sz="4000" spc="-13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5" dirty="0">
                <a:solidFill>
                  <a:srgbClr val="000000"/>
                </a:solidFill>
                <a:latin typeface="LNGDKA+Arial-BoldMT"/>
                <a:cs typeface="LNGDKA+Arial-BoldMT"/>
              </a:rPr>
              <a:t>Examination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372" y="1723948"/>
            <a:ext cx="995641" cy="410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5"/>
              </a:lnSpc>
              <a:spcBef>
                <a:spcPts val="0"/>
              </a:spcBef>
              <a:spcAft>
                <a:spcPts val="0"/>
              </a:spcAft>
            </a:pPr>
            <a:r>
              <a:rPr sz="2650" spc="-191" dirty="0">
                <a:solidFill>
                  <a:srgbClr val="000000"/>
                </a:solidFill>
                <a:latin typeface="BDSTUC+Arial-ItalicMT"/>
                <a:cs typeface="BDSTUC+Arial-ItalicMT"/>
              </a:rPr>
              <a:t>VA</a:t>
            </a:r>
            <a:r>
              <a:rPr sz="2650" spc="-20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650" spc="26" dirty="0">
                <a:solidFill>
                  <a:srgbClr val="000000"/>
                </a:solidFill>
                <a:latin typeface="BDSTUC+Arial-ItalicMT"/>
                <a:cs typeface="BDSTUC+Arial-ItalicMT"/>
              </a:rPr>
              <a:t>sc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1372" y="2143683"/>
            <a:ext cx="1634860" cy="12214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2935"/>
              </a:lnSpc>
              <a:spcBef>
                <a:spcPts val="0"/>
              </a:spcBef>
              <a:spcAft>
                <a:spcPts val="0"/>
              </a:spcAft>
            </a:pPr>
            <a:r>
              <a:rPr sz="2650" spc="-33" dirty="0">
                <a:solidFill>
                  <a:srgbClr val="000000"/>
                </a:solidFill>
                <a:latin typeface="PRWIJE+ArialMT"/>
                <a:cs typeface="PRWIJE+ArialMT"/>
              </a:rPr>
              <a:t>OD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1" dirty="0">
                <a:solidFill>
                  <a:srgbClr val="000000"/>
                </a:solidFill>
                <a:latin typeface="PRWIJE+ArialMT"/>
                <a:cs typeface="PRWIJE+ArialMT"/>
              </a:rPr>
              <a:t>NLP</a:t>
            </a:r>
          </a:p>
          <a:p>
            <a:pPr marL="95250" marR="0">
              <a:lnSpc>
                <a:spcPts val="2935"/>
              </a:lnSpc>
              <a:spcBef>
                <a:spcPts val="343"/>
              </a:spcBef>
              <a:spcAft>
                <a:spcPts val="0"/>
              </a:spcAft>
            </a:pPr>
            <a:r>
              <a:rPr sz="2650" spc="-33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650" spc="-6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2" dirty="0">
                <a:solidFill>
                  <a:srgbClr val="000000"/>
                </a:solidFill>
                <a:latin typeface="PRWIJE+ArialMT"/>
                <a:cs typeface="PRWIJE+ArialMT"/>
              </a:rPr>
              <a:t>20/20</a:t>
            </a:r>
          </a:p>
          <a:p>
            <a:pPr marL="0" marR="0">
              <a:lnSpc>
                <a:spcPts val="2938"/>
              </a:lnSpc>
              <a:spcBef>
                <a:spcPts val="215"/>
              </a:spcBef>
              <a:spcAft>
                <a:spcPts val="0"/>
              </a:spcAft>
            </a:pPr>
            <a:r>
              <a:rPr sz="2650" spc="-23" dirty="0">
                <a:solidFill>
                  <a:srgbClr val="000000"/>
                </a:solidFill>
                <a:latin typeface="BDSTUC+Arial-ItalicMT"/>
                <a:cs typeface="BDSTUC+Arial-ItalicMT"/>
              </a:rPr>
              <a:t>Pupils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223641" y="2126437"/>
            <a:ext cx="2691437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IOP</a:t>
            </a:r>
            <a:r>
              <a:rPr sz="2800" spc="10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5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OD,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3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21372" y="3364119"/>
            <a:ext cx="6054082" cy="20327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0" marR="0">
              <a:lnSpc>
                <a:spcPts val="2938"/>
              </a:lnSpc>
              <a:spcBef>
                <a:spcPts val="0"/>
              </a:spcBef>
              <a:spcAft>
                <a:spcPts val="0"/>
              </a:spcAft>
            </a:pPr>
            <a:r>
              <a:rPr sz="2650" spc="-34" dirty="0">
                <a:solidFill>
                  <a:srgbClr val="000000"/>
                </a:solidFill>
                <a:latin typeface="PRWIJE+ArialMT"/>
                <a:cs typeface="PRWIJE+ArialMT"/>
              </a:rPr>
              <a:t>OD</a:t>
            </a:r>
            <a:r>
              <a:rPr sz="2650" spc="-20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PRWIJE+ArialMT"/>
                <a:cs typeface="PRWIJE+ArialMT"/>
              </a:rPr>
              <a:t>Amaur</a:t>
            </a:r>
            <a:r>
              <a:rPr sz="2650" spc="-71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ot</a:t>
            </a:r>
            <a:r>
              <a:rPr sz="2650" spc="-72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0" dirty="0">
                <a:solidFill>
                  <a:srgbClr val="000000"/>
                </a:solidFill>
                <a:latin typeface="PRWIJE+ArialMT"/>
                <a:cs typeface="PRWIJE+ArialMT"/>
              </a:rPr>
              <a:t>ic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,</a:t>
            </a:r>
            <a:r>
              <a:rPr sz="2650" spc="17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6</a:t>
            </a:r>
            <a:r>
              <a:rPr sz="2650" spc="-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0" dirty="0">
                <a:solidFill>
                  <a:srgbClr val="000000"/>
                </a:solidFill>
                <a:latin typeface="PRWIJE+ArialMT"/>
                <a:cs typeface="PRWIJE+ArialMT"/>
              </a:rPr>
              <a:t>mm,</a:t>
            </a:r>
            <a:r>
              <a:rPr sz="2650" spc="-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2" dirty="0">
                <a:solidFill>
                  <a:srgbClr val="000000"/>
                </a:solidFill>
                <a:latin typeface="PRWIJE+ArialMT"/>
                <a:cs typeface="PRWIJE+ArialMT"/>
              </a:rPr>
              <a:t>dens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650" spc="4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1" dirty="0">
                <a:solidFill>
                  <a:srgbClr val="000000"/>
                </a:solidFill>
                <a:latin typeface="PRWIJE+ArialMT"/>
                <a:cs typeface="PRWIJE+ArialMT"/>
              </a:rPr>
              <a:t>rAPD</a:t>
            </a:r>
          </a:p>
          <a:p>
            <a:pPr marL="95250" marR="0">
              <a:lnSpc>
                <a:spcPts val="2935"/>
              </a:lnSpc>
              <a:spcBef>
                <a:spcPts val="269"/>
              </a:spcBef>
              <a:spcAft>
                <a:spcPts val="0"/>
              </a:spcAft>
            </a:pPr>
            <a:r>
              <a:rPr sz="2650" spc="-34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650" spc="68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Round,</a:t>
            </a:r>
            <a:r>
              <a:rPr sz="2650" spc="2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2" dirty="0">
                <a:solidFill>
                  <a:srgbClr val="000000"/>
                </a:solidFill>
                <a:latin typeface="PRWIJE+ArialMT"/>
                <a:cs typeface="PRWIJE+ArialMT"/>
              </a:rPr>
              <a:t>eac</a:t>
            </a:r>
            <a:r>
              <a:rPr sz="265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6" dirty="0">
                <a:solidFill>
                  <a:srgbClr val="000000"/>
                </a:solidFill>
                <a:latin typeface="PRWIJE+ArialMT"/>
                <a:cs typeface="PRWIJE+ArialMT"/>
              </a:rPr>
              <a:t>tive</a:t>
            </a:r>
            <a:r>
              <a:rPr sz="2650" spc="13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123" dirty="0">
                <a:solidFill>
                  <a:srgbClr val="000000"/>
                </a:solidFill>
                <a:latin typeface="PRWIJE+ArialMT"/>
                <a:cs typeface="PRWIJE+ArialMT"/>
              </a:rPr>
              <a:t>at</a:t>
            </a:r>
            <a:r>
              <a:rPr sz="2650" spc="21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6</a:t>
            </a:r>
            <a:r>
              <a:rPr sz="2650" spc="-4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9" dirty="0">
                <a:solidFill>
                  <a:srgbClr val="000000"/>
                </a:solidFill>
                <a:latin typeface="PRWIJE+ArialMT"/>
                <a:cs typeface="PRWIJE+ArialMT"/>
              </a:rPr>
              <a:t>mm</a:t>
            </a:r>
          </a:p>
          <a:p>
            <a:pPr marL="0" marR="0">
              <a:lnSpc>
                <a:spcPts val="2935"/>
              </a:lnSpc>
              <a:spcBef>
                <a:spcPts val="294"/>
              </a:spcBef>
              <a:spcAft>
                <a:spcPts val="0"/>
              </a:spcAft>
            </a:pPr>
            <a:r>
              <a:rPr sz="2650" spc="-20" dirty="0">
                <a:solidFill>
                  <a:srgbClr val="000000"/>
                </a:solidFill>
                <a:latin typeface="BDSTUC+Arial-ItalicMT"/>
                <a:cs typeface="BDSTUC+Arial-ItalicMT"/>
              </a:rPr>
              <a:t>Lid</a:t>
            </a:r>
            <a:r>
              <a:rPr sz="2650" spc="-123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650" dirty="0">
                <a:solidFill>
                  <a:srgbClr val="000000"/>
                </a:solidFill>
                <a:latin typeface="BDSTUC+Arial-ItalicMT"/>
                <a:cs typeface="BDSTUC+Arial-ItalicMT"/>
              </a:rPr>
              <a:t>fissures</a:t>
            </a:r>
          </a:p>
          <a:p>
            <a:pPr marL="95250" marR="0">
              <a:lnSpc>
                <a:spcPts val="2938"/>
              </a:lnSpc>
              <a:spcBef>
                <a:spcPts val="264"/>
              </a:spcBef>
              <a:spcAft>
                <a:spcPts val="0"/>
              </a:spcAft>
            </a:pPr>
            <a:r>
              <a:rPr sz="2650" spc="-34" dirty="0">
                <a:solidFill>
                  <a:srgbClr val="000000"/>
                </a:solidFill>
                <a:latin typeface="PRWIJE+ArialMT"/>
                <a:cs typeface="PRWIJE+ArialMT"/>
              </a:rPr>
              <a:t>OD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8</a:t>
            </a:r>
            <a:r>
              <a:rPr sz="2650" spc="-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0" dirty="0">
                <a:solidFill>
                  <a:srgbClr val="000000"/>
                </a:solidFill>
                <a:latin typeface="PRWIJE+ArialMT"/>
                <a:cs typeface="PRWIJE+ArialMT"/>
              </a:rPr>
              <a:t>mm</a:t>
            </a:r>
            <a:r>
              <a:rPr sz="2650" spc="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6" dirty="0">
                <a:solidFill>
                  <a:srgbClr val="000000"/>
                </a:solidFill>
                <a:latin typeface="PRWIJE+ArialMT"/>
                <a:cs typeface="PRWIJE+ArialMT"/>
              </a:rPr>
              <a:t>(primary),</a:t>
            </a:r>
            <a:r>
              <a:rPr sz="2650" spc="-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6" dirty="0">
                <a:solidFill>
                  <a:srgbClr val="000000"/>
                </a:solidFill>
                <a:latin typeface="PRWIJE+ArialMT"/>
                <a:cs typeface="PRWIJE+ArialMT"/>
              </a:rPr>
              <a:t>10</a:t>
            </a:r>
            <a:r>
              <a:rPr sz="2650" spc="9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0" dirty="0">
                <a:solidFill>
                  <a:srgbClr val="000000"/>
                </a:solidFill>
                <a:latin typeface="PRWIJE+ArialMT"/>
                <a:cs typeface="PRWIJE+ArialMT"/>
              </a:rPr>
              <a:t>mm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 (upgaze)</a:t>
            </a:r>
          </a:p>
          <a:p>
            <a:pPr marL="95250" marR="0">
              <a:lnSpc>
                <a:spcPts val="2938"/>
              </a:lnSpc>
              <a:spcBef>
                <a:spcPts val="292"/>
              </a:spcBef>
              <a:spcAft>
                <a:spcPts val="0"/>
              </a:spcAft>
            </a:pPr>
            <a:r>
              <a:rPr sz="2650" spc="-34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650" spc="-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6" dirty="0">
                <a:solidFill>
                  <a:srgbClr val="000000"/>
                </a:solidFill>
                <a:latin typeface="PRWIJE+ArialMT"/>
                <a:cs typeface="PRWIJE+ArialMT"/>
              </a:rPr>
              <a:t>10</a:t>
            </a:r>
            <a:r>
              <a:rPr sz="2650" spc="9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0" dirty="0">
                <a:solidFill>
                  <a:srgbClr val="000000"/>
                </a:solidFill>
                <a:latin typeface="PRWIJE+ArialMT"/>
                <a:cs typeface="PRWIJE+ArialMT"/>
              </a:rPr>
              <a:t>mm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6" dirty="0">
                <a:solidFill>
                  <a:srgbClr val="000000"/>
                </a:solidFill>
                <a:latin typeface="PRWIJE+ArialMT"/>
                <a:cs typeface="PRWIJE+ArialMT"/>
              </a:rPr>
              <a:t>(primary),</a:t>
            </a:r>
            <a:r>
              <a:rPr sz="2650" spc="5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6" dirty="0">
                <a:solidFill>
                  <a:srgbClr val="000000"/>
                </a:solidFill>
                <a:latin typeface="PRWIJE+ArialMT"/>
                <a:cs typeface="PRWIJE+ArialMT"/>
              </a:rPr>
              <a:t>11.5</a:t>
            </a:r>
            <a:r>
              <a:rPr sz="2650" spc="1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0" dirty="0">
                <a:solidFill>
                  <a:srgbClr val="000000"/>
                </a:solidFill>
                <a:latin typeface="PRWIJE+ArialMT"/>
                <a:cs typeface="PRWIJE+ArialMT"/>
              </a:rPr>
              <a:t>mm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 (upgaze)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21372" y="5796774"/>
            <a:ext cx="8612172" cy="410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5"/>
              </a:lnSpc>
              <a:spcBef>
                <a:spcPts val="0"/>
              </a:spcBef>
              <a:spcAft>
                <a:spcPts val="0"/>
              </a:spcAft>
            </a:pPr>
            <a:r>
              <a:rPr sz="2650" spc="-62" dirty="0">
                <a:solidFill>
                  <a:srgbClr val="000000"/>
                </a:solidFill>
                <a:latin typeface="PRWIJE+ArialMT"/>
                <a:cs typeface="PRWIJE+ArialMT"/>
              </a:rPr>
              <a:t>Cranial</a:t>
            </a:r>
            <a:r>
              <a:rPr sz="2650" spc="2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ner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ves</a:t>
            </a:r>
            <a:r>
              <a:rPr sz="2650" spc="24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other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3" dirty="0">
                <a:solidFill>
                  <a:srgbClr val="000000"/>
                </a:solidFill>
                <a:latin typeface="PRWIJE+ArialMT"/>
                <a:cs typeface="PRWIJE+ArialMT"/>
              </a:rPr>
              <a:t>wis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650" spc="1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nor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0" dirty="0">
                <a:solidFill>
                  <a:srgbClr val="000000"/>
                </a:solidFill>
                <a:latin typeface="PRWIJE+ArialMT"/>
                <a:cs typeface="PRWIJE+ArialMT"/>
              </a:rPr>
              <a:t>mal</a:t>
            </a:r>
            <a:r>
              <a:rPr sz="2650" spc="22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4" dirty="0">
                <a:solidFill>
                  <a:srgbClr val="000000"/>
                </a:solidFill>
                <a:latin typeface="PRWIJE+ArialMT"/>
                <a:cs typeface="PRWIJE+ArialMT"/>
              </a:rPr>
              <a:t>including</a:t>
            </a:r>
            <a:r>
              <a:rPr sz="2650" spc="2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oc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ular</a:t>
            </a:r>
            <a:r>
              <a:rPr sz="2650" spc="2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ot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at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3157764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5" dirty="0">
                <a:solidFill>
                  <a:srgbClr val="000000"/>
                </a:solidFill>
                <a:latin typeface="LNGDKA+Arial-BoldMT"/>
                <a:cs typeface="LNGDKA+Arial-BoldMT"/>
              </a:rPr>
              <a:t>Examination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671490"/>
            <a:ext cx="8228651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6" dirty="0">
                <a:solidFill>
                  <a:srgbClr val="000000"/>
                </a:solidFill>
                <a:latin typeface="PRWIJE+ArialMT"/>
                <a:cs typeface="PRWIJE+ArialMT"/>
              </a:rPr>
              <a:t>Right</a:t>
            </a:r>
            <a:r>
              <a:rPr sz="2800" spc="10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esotropia</a:t>
            </a:r>
            <a:r>
              <a:rPr sz="2800" spc="24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spc="-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15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PD</a:t>
            </a:r>
            <a:r>
              <a:rPr sz="2800" spc="4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at</a:t>
            </a:r>
            <a:r>
              <a:rPr sz="2800" spc="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distance,</a:t>
            </a:r>
            <a:r>
              <a:rPr sz="2800" spc="2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30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PD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at</a:t>
            </a:r>
            <a:r>
              <a:rPr sz="2800" spc="1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near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615608"/>
            <a:ext cx="8721461" cy="7760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63" dirty="0">
                <a:solidFill>
                  <a:srgbClr val="000000"/>
                </a:solidFill>
                <a:latin typeface="PRWIJE+ArialMT"/>
                <a:cs typeface="PRWIJE+ArialMT"/>
              </a:rPr>
              <a:t>Slit</a:t>
            </a:r>
            <a:r>
              <a:rPr sz="2800" spc="23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5" dirty="0">
                <a:solidFill>
                  <a:srgbClr val="000000"/>
                </a:solidFill>
                <a:latin typeface="PRWIJE+ArialMT"/>
                <a:cs typeface="PRWIJE+ArialMT"/>
              </a:rPr>
              <a:t>lamp</a:t>
            </a:r>
            <a:r>
              <a:rPr sz="2800" spc="26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7" dirty="0">
                <a:solidFill>
                  <a:srgbClr val="000000"/>
                </a:solidFill>
                <a:latin typeface="PRWIJE+ArialMT"/>
                <a:cs typeface="PRWIJE+ArialMT"/>
              </a:rPr>
              <a:t>examin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at</a:t>
            </a:r>
            <a:r>
              <a:rPr sz="2800" spc="-7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io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36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normal</a:t>
            </a:r>
            <a:r>
              <a:rPr sz="2800" spc="1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without</a:t>
            </a:r>
            <a:r>
              <a:rPr sz="2800" spc="3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Lisch</a:t>
            </a:r>
            <a:r>
              <a:rPr sz="2800" spc="1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nodules.</a:t>
            </a:r>
          </a:p>
          <a:p>
            <a:pPr marL="0" marR="0">
              <a:lnSpc>
                <a:spcPts val="27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Incidental</a:t>
            </a:r>
            <a:r>
              <a:rPr sz="2800" spc="2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5" dirty="0">
                <a:solidFill>
                  <a:srgbClr val="000000"/>
                </a:solidFill>
                <a:latin typeface="PRWIJE+ArialMT"/>
                <a:cs typeface="PRWIJE+ArialMT"/>
              </a:rPr>
              <a:t>iris</a:t>
            </a:r>
            <a:r>
              <a:rPr sz="2800" spc="3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nevus</a:t>
            </a:r>
            <a:r>
              <a:rPr sz="2800" spc="17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0.5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mm</a:t>
            </a:r>
            <a:r>
              <a:rPr sz="2800" spc="4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x 0.3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mm</a:t>
            </a:r>
            <a:r>
              <a:rPr sz="2800" spc="4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at</a:t>
            </a:r>
            <a:r>
              <a:rPr sz="2800" spc="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3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o'clock</a:t>
            </a:r>
            <a:r>
              <a:rPr sz="2800" spc="7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OD.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3893863"/>
            <a:ext cx="8179161" cy="13672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No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9" dirty="0">
                <a:solidFill>
                  <a:srgbClr val="000000"/>
                </a:solidFill>
                <a:latin typeface="PRWIJE+ArialMT"/>
                <a:cs typeface="PRWIJE+ArialMT"/>
              </a:rPr>
              <a:t>evid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en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</a:t>
            </a:r>
            <a:r>
              <a:rPr sz="2800" spc="-7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800" spc="2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PRWIJE+ArialMT"/>
                <a:cs typeface="PRWIJE+ArialMT"/>
              </a:rPr>
              <a:t>anterior</a:t>
            </a:r>
            <a:r>
              <a:rPr sz="2800" spc="27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or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intermediate</a:t>
            </a:r>
            <a:r>
              <a:rPr sz="2800" spc="3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1" dirty="0">
                <a:solidFill>
                  <a:srgbClr val="000000"/>
                </a:solidFill>
                <a:latin typeface="PRWIJE+ArialMT"/>
                <a:cs typeface="PRWIJE+ArialMT"/>
              </a:rPr>
              <a:t>uveitis.</a:t>
            </a:r>
          </a:p>
          <a:p>
            <a:pPr marL="0" marR="0">
              <a:lnSpc>
                <a:spcPts val="3105"/>
              </a:lnSpc>
              <a:spcBef>
                <a:spcPts val="4254"/>
              </a:spcBef>
              <a:spcAft>
                <a:spcPts val="0"/>
              </a:spcAft>
            </a:pP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Threshold</a:t>
            </a:r>
            <a:r>
              <a:rPr sz="2800" spc="2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VF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color</a:t>
            </a:r>
            <a:r>
              <a:rPr sz="2800" spc="2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PRWIJE+ArialMT"/>
                <a:cs typeface="PRWIJE+ArialMT"/>
              </a:rPr>
              <a:t>plates</a:t>
            </a:r>
            <a:r>
              <a:rPr sz="2800" spc="2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800" spc="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both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normal.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62714"/>
            <a:ext cx="3122414" cy="6010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32"/>
              </a:lnSpc>
              <a:spcBef>
                <a:spcPts val="0"/>
              </a:spcBef>
              <a:spcAft>
                <a:spcPts val="0"/>
              </a:spcAft>
            </a:pP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Fundus</a:t>
            </a:r>
            <a:r>
              <a:rPr sz="4450" spc="-180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51" dirty="0">
                <a:solidFill>
                  <a:srgbClr val="000000"/>
                </a:solidFill>
                <a:latin typeface="ASGMLE+Calibri-Light"/>
                <a:cs typeface="ASGMLE+Calibri-Light"/>
              </a:rPr>
              <a:t>exam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180080" y="1859978"/>
            <a:ext cx="576971" cy="3721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0"/>
              </a:lnSpc>
              <a:spcBef>
                <a:spcPts val="0"/>
              </a:spcBef>
              <a:spcAft>
                <a:spcPts val="0"/>
              </a:spcAft>
            </a:pPr>
            <a:r>
              <a:rPr sz="2650" u="sng" dirty="0">
                <a:solidFill>
                  <a:srgbClr val="000000"/>
                </a:solidFill>
                <a:latin typeface="DHTWHK+Calibri-Italic"/>
                <a:cs typeface="DHTWHK+Calibri-Italic"/>
              </a:rPr>
              <a:t>OD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05215" y="1859978"/>
            <a:ext cx="522499" cy="3721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0"/>
              </a:lnSpc>
              <a:spcBef>
                <a:spcPts val="0"/>
              </a:spcBef>
              <a:spcAft>
                <a:spcPts val="0"/>
              </a:spcAft>
            </a:pPr>
            <a:r>
              <a:rPr sz="2650" u="sng" dirty="0">
                <a:solidFill>
                  <a:srgbClr val="000000"/>
                </a:solidFill>
                <a:latin typeface="DHTWHK+Calibri-Italic"/>
                <a:cs typeface="DHTWHK+Calibri-Italic"/>
              </a:rPr>
              <a:t>OS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0275" y="2748851"/>
            <a:ext cx="5021876" cy="686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29"/>
              </a:lnSpc>
              <a:spcBef>
                <a:spcPts val="0"/>
              </a:spcBef>
              <a:spcAft>
                <a:spcPts val="0"/>
              </a:spcAft>
            </a:pPr>
            <a:r>
              <a:rPr sz="2650" spc="-27" dirty="0">
                <a:solidFill>
                  <a:srgbClr val="000000"/>
                </a:solidFill>
                <a:latin typeface="AJQHSR+Calibri"/>
                <a:cs typeface="AJQHSR+Calibri"/>
              </a:rPr>
              <a:t>Markedly</a:t>
            </a:r>
            <a:r>
              <a:rPr sz="2650" spc="-4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18" dirty="0">
                <a:solidFill>
                  <a:srgbClr val="000000"/>
                </a:solidFill>
                <a:latin typeface="AJQHSR+Calibri"/>
                <a:cs typeface="AJQHSR+Calibri"/>
              </a:rPr>
              <a:t>swollen</a:t>
            </a:r>
            <a:r>
              <a:rPr sz="2650" spc="-9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19" dirty="0">
                <a:solidFill>
                  <a:srgbClr val="000000"/>
                </a:solidFill>
                <a:latin typeface="AJQHSR+Calibri"/>
                <a:cs typeface="AJQHSR+Calibri"/>
              </a:rPr>
              <a:t>optic</a:t>
            </a:r>
            <a:r>
              <a:rPr sz="2650" spc="1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4" dirty="0">
                <a:solidFill>
                  <a:srgbClr val="000000"/>
                </a:solidFill>
                <a:latin typeface="AJQHSR+Calibri"/>
                <a:cs typeface="AJQHSR+Calibri"/>
              </a:rPr>
              <a:t>nerve</a:t>
            </a:r>
            <a:r>
              <a:rPr sz="2650" spc="-2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with</a:t>
            </a:r>
            <a:r>
              <a:rPr sz="2650" spc="-4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3</a:t>
            </a:r>
          </a:p>
          <a:p>
            <a:pPr marL="0" marR="0">
              <a:lnSpc>
                <a:spcPts val="2478"/>
              </a:lnSpc>
              <a:spcBef>
                <a:spcPts val="0"/>
              </a:spcBef>
              <a:spcAft>
                <a:spcPts val="0"/>
              </a:spcAft>
            </a:pPr>
            <a:r>
              <a:rPr sz="2650" spc="-16" dirty="0">
                <a:solidFill>
                  <a:srgbClr val="000000"/>
                </a:solidFill>
                <a:latin typeface="AJQHSR+Calibri"/>
                <a:cs typeface="AJQHSR+Calibri"/>
              </a:rPr>
              <a:t>optociliary</a:t>
            </a:r>
            <a:r>
              <a:rPr sz="2650" spc="-5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7" dirty="0">
                <a:solidFill>
                  <a:srgbClr val="000000"/>
                </a:solidFill>
                <a:latin typeface="AJQHSR+Calibri"/>
                <a:cs typeface="AJQHSR+Calibri"/>
              </a:rPr>
              <a:t>shunt</a:t>
            </a:r>
            <a:r>
              <a:rPr sz="2650" spc="-3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vessels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579616" y="2748851"/>
            <a:ext cx="4829322" cy="686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29"/>
              </a:lnSpc>
              <a:spcBef>
                <a:spcPts val="0"/>
              </a:spcBef>
              <a:spcAft>
                <a:spcPts val="0"/>
              </a:spcAft>
            </a:pPr>
            <a:r>
              <a:rPr sz="2650" spc="-15" dirty="0">
                <a:solidFill>
                  <a:srgbClr val="000000"/>
                </a:solidFill>
                <a:latin typeface="AJQHSR+Calibri"/>
                <a:cs typeface="AJQHSR+Calibri"/>
              </a:rPr>
              <a:t>Normal</a:t>
            </a:r>
            <a:r>
              <a:rPr sz="2650" spc="-6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1" dirty="0">
                <a:solidFill>
                  <a:srgbClr val="000000"/>
                </a:solidFill>
                <a:latin typeface="AJQHSR+Calibri"/>
                <a:cs typeface="AJQHSR+Calibri"/>
              </a:rPr>
              <a:t>optic</a:t>
            </a:r>
            <a:r>
              <a:rPr sz="2650" spc="1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8" dirty="0">
                <a:solidFill>
                  <a:srgbClr val="000000"/>
                </a:solidFill>
                <a:latin typeface="AJQHSR+Calibri"/>
                <a:cs typeface="AJQHSR+Calibri"/>
              </a:rPr>
              <a:t>nerve</a:t>
            </a:r>
            <a:r>
              <a:rPr sz="2650" spc="-2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with</a:t>
            </a:r>
            <a:r>
              <a:rPr sz="2650" spc="-11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0.2</a:t>
            </a:r>
            <a:r>
              <a:rPr sz="2650" spc="-7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0" dirty="0">
                <a:solidFill>
                  <a:srgbClr val="000000"/>
                </a:solidFill>
                <a:latin typeface="AJQHSR+Calibri"/>
                <a:cs typeface="AJQHSR+Calibri"/>
              </a:rPr>
              <a:t>cup</a:t>
            </a:r>
            <a:r>
              <a:rPr sz="2650" spc="-2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14" dirty="0">
                <a:solidFill>
                  <a:srgbClr val="000000"/>
                </a:solidFill>
                <a:latin typeface="AJQHSR+Calibri"/>
                <a:cs typeface="AJQHSR+Calibri"/>
              </a:rPr>
              <a:t>to</a:t>
            </a:r>
          </a:p>
          <a:p>
            <a:pPr marL="0" marR="0">
              <a:lnSpc>
                <a:spcPts val="2478"/>
              </a:lnSpc>
              <a:spcBef>
                <a:spcPts val="0"/>
              </a:spcBef>
              <a:spcAft>
                <a:spcPts val="0"/>
              </a:spcAft>
            </a:pPr>
            <a:r>
              <a:rPr sz="2650" spc="-14" dirty="0">
                <a:solidFill>
                  <a:srgbClr val="000000"/>
                </a:solidFill>
                <a:latin typeface="AJQHSR+Calibri"/>
                <a:cs typeface="AJQHSR+Calibri"/>
              </a:rPr>
              <a:t>disc</a:t>
            </a:r>
            <a:r>
              <a:rPr sz="2650" spc="-5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8" dirty="0">
                <a:solidFill>
                  <a:srgbClr val="000000"/>
                </a:solidFill>
                <a:latin typeface="AJQHSR+Calibri"/>
                <a:cs typeface="AJQHSR+Calibri"/>
              </a:rPr>
              <a:t>ratio.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30275" y="3511867"/>
            <a:ext cx="4850623" cy="686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29"/>
              </a:lnSpc>
              <a:spcBef>
                <a:spcPts val="0"/>
              </a:spcBef>
              <a:spcAft>
                <a:spcPts val="0"/>
              </a:spcAft>
            </a:pPr>
            <a:r>
              <a:rPr sz="2650" spc="-24" dirty="0">
                <a:solidFill>
                  <a:srgbClr val="000000"/>
                </a:solidFill>
                <a:latin typeface="AJQHSR+Calibri"/>
                <a:cs typeface="AJQHSR+Calibri"/>
              </a:rPr>
              <a:t>Circumferential</a:t>
            </a:r>
            <a:r>
              <a:rPr sz="2650" spc="-13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33" dirty="0">
                <a:solidFill>
                  <a:srgbClr val="000000"/>
                </a:solidFill>
                <a:latin typeface="AJQHSR+Calibri"/>
                <a:cs typeface="AJQHSR+Calibri"/>
              </a:rPr>
              <a:t>exudate</a:t>
            </a:r>
            <a:r>
              <a:rPr sz="2650" spc="-8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43" dirty="0">
                <a:solidFill>
                  <a:srgbClr val="000000"/>
                </a:solidFill>
                <a:latin typeface="AJQHSR+Calibri"/>
                <a:cs typeface="AJQHSR+Calibri"/>
              </a:rPr>
              <a:t>around</a:t>
            </a:r>
          </a:p>
          <a:p>
            <a:pPr marL="0" marR="0">
              <a:lnSpc>
                <a:spcPts val="2479"/>
              </a:lnSpc>
              <a:spcBef>
                <a:spcPts val="0"/>
              </a:spcBef>
              <a:spcAft>
                <a:spcPts val="0"/>
              </a:spcAft>
            </a:pPr>
            <a:r>
              <a:rPr sz="2650" spc="-25" dirty="0">
                <a:solidFill>
                  <a:srgbClr val="000000"/>
                </a:solidFill>
                <a:latin typeface="AJQHSR+Calibri"/>
                <a:cs typeface="AJQHSR+Calibri"/>
              </a:rPr>
              <a:t>nerve</a:t>
            </a:r>
            <a:r>
              <a:rPr sz="2650" spc="-2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36" dirty="0">
                <a:solidFill>
                  <a:srgbClr val="000000"/>
                </a:solidFill>
                <a:latin typeface="AJQHSR+Calibri"/>
                <a:cs typeface="AJQHSR+Calibri"/>
              </a:rPr>
              <a:t>extending</a:t>
            </a:r>
            <a:r>
              <a:rPr sz="2650" spc="6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2-3</a:t>
            </a:r>
            <a:r>
              <a:rPr sz="2650" spc="-6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10" dirty="0">
                <a:solidFill>
                  <a:srgbClr val="000000"/>
                </a:solidFill>
                <a:latin typeface="AJQHSR+Calibri"/>
                <a:cs typeface="AJQHSR+Calibri"/>
              </a:rPr>
              <a:t>disc</a:t>
            </a:r>
            <a:r>
              <a:rPr sz="2650" spc="-5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8" dirty="0">
                <a:solidFill>
                  <a:srgbClr val="000000"/>
                </a:solidFill>
                <a:latin typeface="AJQHSR+Calibri"/>
                <a:cs typeface="AJQHSR+Calibri"/>
              </a:rPr>
              <a:t>diameters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579616" y="3960177"/>
            <a:ext cx="4261937" cy="10015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29"/>
              </a:lnSpc>
              <a:spcBef>
                <a:spcPts val="0"/>
              </a:spcBef>
              <a:spcAft>
                <a:spcPts val="0"/>
              </a:spcAft>
            </a:pPr>
            <a:r>
              <a:rPr sz="2650" spc="-10" dirty="0">
                <a:solidFill>
                  <a:srgbClr val="000000"/>
                </a:solidFill>
                <a:latin typeface="AJQHSR+Calibri"/>
                <a:cs typeface="AJQHSR+Calibri"/>
              </a:rPr>
              <a:t>Macula,</a:t>
            </a:r>
            <a:r>
              <a:rPr sz="2650" spc="-12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vessels,</a:t>
            </a:r>
            <a:r>
              <a:rPr sz="2650" spc="-12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0" dirty="0">
                <a:solidFill>
                  <a:srgbClr val="000000"/>
                </a:solidFill>
                <a:latin typeface="AJQHSR+Calibri"/>
                <a:cs typeface="AJQHSR+Calibri"/>
              </a:rPr>
              <a:t>and</a:t>
            </a:r>
            <a:r>
              <a:rPr sz="2650" spc="-2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33" dirty="0">
                <a:solidFill>
                  <a:srgbClr val="000000"/>
                </a:solidFill>
                <a:latin typeface="AJQHSR+Calibri"/>
                <a:cs typeface="AJQHSR+Calibri"/>
              </a:rPr>
              <a:t>periphery</a:t>
            </a:r>
          </a:p>
          <a:p>
            <a:pPr marL="0" marR="0">
              <a:lnSpc>
                <a:spcPts val="2480"/>
              </a:lnSpc>
              <a:spcBef>
                <a:spcPts val="0"/>
              </a:spcBef>
              <a:spcAft>
                <a:spcPts val="0"/>
              </a:spcAft>
            </a:pPr>
            <a:r>
              <a:rPr sz="2650" spc="-22" dirty="0">
                <a:solidFill>
                  <a:srgbClr val="000000"/>
                </a:solidFill>
                <a:latin typeface="AJQHSR+Calibri"/>
                <a:cs typeface="AJQHSR+Calibri"/>
              </a:rPr>
              <a:t>normal,</a:t>
            </a:r>
            <a:r>
              <a:rPr sz="2650" spc="-4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2" dirty="0">
                <a:solidFill>
                  <a:srgbClr val="000000"/>
                </a:solidFill>
                <a:latin typeface="AJQHSR+Calibri"/>
                <a:cs typeface="AJQHSR+Calibri"/>
              </a:rPr>
              <a:t>likewise</a:t>
            </a:r>
            <a:r>
              <a:rPr sz="2650" spc="-2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4" dirty="0">
                <a:solidFill>
                  <a:srgbClr val="000000"/>
                </a:solidFill>
                <a:latin typeface="AJQHSR+Calibri"/>
                <a:cs typeface="AJQHSR+Calibri"/>
              </a:rPr>
              <a:t>without</a:t>
            </a:r>
          </a:p>
          <a:p>
            <a:pPr marL="0" marR="0">
              <a:lnSpc>
                <a:spcPts val="2476"/>
              </a:lnSpc>
              <a:spcBef>
                <a:spcPts val="0"/>
              </a:spcBef>
              <a:spcAft>
                <a:spcPts val="0"/>
              </a:spcAft>
            </a:pPr>
            <a:r>
              <a:rPr sz="2650" spc="-25" dirty="0">
                <a:solidFill>
                  <a:srgbClr val="000000"/>
                </a:solidFill>
                <a:latin typeface="AJQHSR+Calibri"/>
                <a:cs typeface="AJQHSR+Calibri"/>
              </a:rPr>
              <a:t>periphlebitis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0275" y="4275376"/>
            <a:ext cx="1809396" cy="371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27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Disc</a:t>
            </a:r>
            <a:r>
              <a:rPr sz="2650" spc="-15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AJQHSR+Calibri"/>
                <a:cs typeface="AJQHSR+Calibri"/>
              </a:rPr>
              <a:t>atrophy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30275" y="4723685"/>
            <a:ext cx="3868437" cy="6863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27"/>
              </a:lnSpc>
              <a:spcBef>
                <a:spcPts val="0"/>
              </a:spcBef>
              <a:spcAft>
                <a:spcPts val="0"/>
              </a:spcAft>
            </a:pPr>
            <a:r>
              <a:rPr sz="2650" spc="-23" dirty="0">
                <a:solidFill>
                  <a:srgbClr val="000000"/>
                </a:solidFill>
                <a:latin typeface="AJQHSR+Calibri"/>
                <a:cs typeface="AJQHSR+Calibri"/>
              </a:rPr>
              <a:t>Sheathed</a:t>
            </a:r>
            <a:r>
              <a:rPr sz="2650" spc="-2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16" dirty="0">
                <a:solidFill>
                  <a:srgbClr val="000000"/>
                </a:solidFill>
                <a:latin typeface="AJQHSR+Calibri"/>
                <a:cs typeface="AJQHSR+Calibri"/>
              </a:rPr>
              <a:t>arteries</a:t>
            </a:r>
            <a:r>
              <a:rPr sz="2650" spc="-4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17" dirty="0">
                <a:solidFill>
                  <a:srgbClr val="000000"/>
                </a:solidFill>
                <a:latin typeface="AJQHSR+Calibri"/>
                <a:cs typeface="AJQHSR+Calibri"/>
              </a:rPr>
              <a:t>and</a:t>
            </a:r>
            <a:r>
              <a:rPr sz="2650" spc="-9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21" dirty="0">
                <a:solidFill>
                  <a:srgbClr val="000000"/>
                </a:solidFill>
                <a:latin typeface="AJQHSR+Calibri"/>
                <a:cs typeface="AJQHSR+Calibri"/>
              </a:rPr>
              <a:t>veins</a:t>
            </a:r>
          </a:p>
          <a:p>
            <a:pPr marL="0" marR="0">
              <a:lnSpc>
                <a:spcPts val="2476"/>
              </a:lnSpc>
              <a:spcBef>
                <a:spcPts val="0"/>
              </a:spcBef>
              <a:spcAft>
                <a:spcPts val="0"/>
              </a:spcAft>
            </a:pPr>
            <a:r>
              <a:rPr sz="2650" spc="-35" dirty="0">
                <a:solidFill>
                  <a:srgbClr val="000000"/>
                </a:solidFill>
                <a:latin typeface="AJQHSR+Calibri"/>
                <a:cs typeface="AJQHSR+Calibri"/>
              </a:rPr>
              <a:t>surrounding</a:t>
            </a:r>
            <a:r>
              <a:rPr sz="2650" spc="14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ONH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30275" y="5477113"/>
            <a:ext cx="3429965" cy="3717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27"/>
              </a:lnSpc>
              <a:spcBef>
                <a:spcPts val="0"/>
              </a:spcBef>
              <a:spcAft>
                <a:spcPts val="0"/>
              </a:spcAft>
            </a:pPr>
            <a:r>
              <a:rPr sz="2650" spc="-42" dirty="0">
                <a:solidFill>
                  <a:srgbClr val="000000"/>
                </a:solidFill>
                <a:latin typeface="AJQHSR+Calibri"/>
                <a:cs typeface="AJQHSR+Calibri"/>
              </a:rPr>
              <a:t>Peripheral</a:t>
            </a:r>
            <a:r>
              <a:rPr sz="2650" spc="10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41" dirty="0">
                <a:solidFill>
                  <a:srgbClr val="000000"/>
                </a:solidFill>
                <a:latin typeface="AJQHSR+Calibri"/>
                <a:cs typeface="AJQHSR+Calibri"/>
              </a:rPr>
              <a:t>bone</a:t>
            </a:r>
            <a:r>
              <a:rPr sz="2650" spc="7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17" dirty="0">
                <a:solidFill>
                  <a:srgbClr val="000000"/>
                </a:solidFill>
                <a:latin typeface="AJQHSR+Calibri"/>
                <a:cs typeface="AJQHSR+Calibri"/>
              </a:rPr>
              <a:t>spicules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0" y="0"/>
            <a:ext cx="9677400" cy="6448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33215" y="6374024"/>
            <a:ext cx="1661730" cy="293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9"/>
              </a:lnSpc>
              <a:spcBef>
                <a:spcPts val="0"/>
              </a:spcBef>
              <a:spcAft>
                <a:spcPts val="0"/>
              </a:spcAft>
            </a:pPr>
            <a:r>
              <a:rPr sz="1400" spc="24" dirty="0">
                <a:solidFill>
                  <a:srgbClr val="B552C6"/>
                </a:solidFill>
                <a:latin typeface="QLDDUT+Arial-Black"/>
                <a:cs typeface="QLDDUT+Arial-Black"/>
              </a:rPr>
              <a:t>neuro</a:t>
            </a:r>
            <a:r>
              <a:rPr sz="1400" spc="-77" dirty="0">
                <a:solidFill>
                  <a:srgbClr val="B552C6"/>
                </a:solidFill>
                <a:latin typeface="QLDDUT+Arial-Black"/>
                <a:cs typeface="QLDDUT+Arial-Black"/>
              </a:rPr>
              <a:t> </a:t>
            </a:r>
            <a:r>
              <a:rPr sz="1400" spc="39" dirty="0">
                <a:solidFill>
                  <a:srgbClr val="B552C6"/>
                </a:solidFill>
                <a:latin typeface="QLDDUT+Arial-Black"/>
                <a:cs typeface="QLDDUT+Arial-Black"/>
              </a:rPr>
              <a:t>day</a:t>
            </a:r>
            <a:r>
              <a:rPr sz="1400" spc="-162" dirty="0">
                <a:solidFill>
                  <a:srgbClr val="B552C6"/>
                </a:solidFill>
                <a:latin typeface="QLDDUT+Arial-Black"/>
                <a:cs typeface="QLDDUT+Arial-Black"/>
              </a:rPr>
              <a:t> </a:t>
            </a:r>
            <a:r>
              <a:rPr sz="1400" spc="39" dirty="0">
                <a:solidFill>
                  <a:srgbClr val="B552C6"/>
                </a:solidFill>
                <a:latin typeface="QLDDUT+Arial-Black"/>
                <a:cs typeface="QLDDUT+Arial-Black"/>
              </a:rPr>
              <a:t>2024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708644" y="6374024"/>
            <a:ext cx="396932" cy="293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9"/>
              </a:lnSpc>
              <a:spcBef>
                <a:spcPts val="0"/>
              </a:spcBef>
              <a:spcAft>
                <a:spcPts val="0"/>
              </a:spcAft>
            </a:pPr>
            <a:r>
              <a:rPr sz="1400" spc="41" dirty="0">
                <a:solidFill>
                  <a:srgbClr val="44546A"/>
                </a:solidFill>
                <a:latin typeface="QLDDUT+Arial-Black"/>
                <a:cs typeface="QLDDUT+Arial-Black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4846019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62" dirty="0">
                <a:solidFill>
                  <a:srgbClr val="000000"/>
                </a:solidFill>
                <a:latin typeface="LNGDKA+Arial-BoldMT"/>
                <a:cs typeface="LNGDKA+Arial-BoldMT"/>
              </a:rPr>
              <a:t>What</a:t>
            </a:r>
            <a:r>
              <a:rPr sz="4000" spc="8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9" dirty="0">
                <a:solidFill>
                  <a:srgbClr val="000000"/>
                </a:solidFill>
                <a:latin typeface="LNGDKA+Arial-BoldMT"/>
                <a:cs typeface="LNGDKA+Arial-BoldMT"/>
              </a:rPr>
              <a:t>do</a:t>
            </a:r>
            <a:r>
              <a:rPr sz="4000" spc="-7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3" dirty="0">
                <a:solidFill>
                  <a:srgbClr val="000000"/>
                </a:solidFill>
                <a:latin typeface="LNGDKA+Arial-BoldMT"/>
                <a:cs typeface="LNGDKA+Arial-BoldMT"/>
              </a:rPr>
              <a:t>you</a:t>
            </a:r>
            <a:r>
              <a:rPr sz="4000" spc="-6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0" dirty="0">
                <a:solidFill>
                  <a:srgbClr val="000000"/>
                </a:solidFill>
                <a:latin typeface="LNGDKA+Arial-BoldMT"/>
                <a:cs typeface="LNGDKA+Arial-BoldMT"/>
              </a:rPr>
              <a:t>think?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2740901" cy="937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Transcranially?</a:t>
            </a:r>
          </a:p>
          <a:p>
            <a:pPr marL="0" marR="0">
              <a:lnSpc>
                <a:spcPts val="3102"/>
              </a:lnSpc>
              <a:spcBef>
                <a:spcPts val="87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PRWIJE+ArialMT"/>
                <a:cs typeface="PRWIJE+ArialMT"/>
              </a:rPr>
              <a:t>Transorbital?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739814"/>
            <a:ext cx="3167403" cy="947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Dual</a:t>
            </a:r>
            <a:r>
              <a:rPr sz="2800" spc="3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approach?</a:t>
            </a:r>
          </a:p>
          <a:p>
            <a:pPr marL="0" marR="0">
              <a:lnSpc>
                <a:spcPts val="3105"/>
              </a:lnSpc>
              <a:spcBef>
                <a:spcPts val="99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Some</a:t>
            </a:r>
            <a:r>
              <a:rPr sz="2800" spc="-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other</a:t>
            </a:r>
            <a:r>
              <a:rPr sz="2800" spc="10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idea?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133215" y="6449139"/>
            <a:ext cx="1590650" cy="267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2"/>
              </a:lnSpc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rgbClr val="000000"/>
                </a:solidFill>
                <a:latin typeface="AJQHSR+Calibri"/>
                <a:cs typeface="AJQHSR+Calibri"/>
              </a:rPr>
              <a:t>neuro</a:t>
            </a:r>
            <a:r>
              <a:rPr sz="1800" spc="-9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1800" spc="32" dirty="0">
                <a:solidFill>
                  <a:srgbClr val="000000"/>
                </a:solidFill>
                <a:latin typeface="AJQHSR+Calibri"/>
                <a:cs typeface="AJQHSR+Calibri"/>
              </a:rPr>
              <a:t>day</a:t>
            </a:r>
            <a:r>
              <a:rPr sz="1800" spc="-13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1800" spc="-13" dirty="0">
                <a:solidFill>
                  <a:srgbClr val="000000"/>
                </a:solidFill>
                <a:latin typeface="AJQHSR+Calibri"/>
                <a:cs typeface="AJQHSR+Calibri"/>
              </a:rPr>
              <a:t>2024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08644" y="6449139"/>
            <a:ext cx="384447" cy="2670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802"/>
              </a:lnSpc>
              <a:spcBef>
                <a:spcPts val="0"/>
              </a:spcBef>
              <a:spcAft>
                <a:spcPts val="0"/>
              </a:spcAft>
            </a:pPr>
            <a:r>
              <a:rPr sz="1800" spc="-12" dirty="0">
                <a:solidFill>
                  <a:srgbClr val="000000"/>
                </a:solidFill>
                <a:latin typeface="AJQHSR+Calibri"/>
                <a:cs typeface="AJQHSR+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5314234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3" dirty="0">
                <a:solidFill>
                  <a:srgbClr val="000000"/>
                </a:solidFill>
                <a:latin typeface="LNGDKA+Arial-BoldMT"/>
                <a:cs typeface="LNGDKA+Arial-BoldMT"/>
              </a:rPr>
              <a:t>Rethinking</a:t>
            </a:r>
            <a:r>
              <a:rPr sz="4000" spc="6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8" dirty="0">
                <a:solidFill>
                  <a:srgbClr val="000000"/>
                </a:solidFill>
                <a:latin typeface="LNGDKA+Arial-BoldMT"/>
                <a:cs typeface="LNGDKA+Arial-BoldMT"/>
              </a:rPr>
              <a:t>Diagnosis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6102536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03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800" spc="17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PRWIJE+ArialMT"/>
                <a:cs typeface="PRWIJE+ArialMT"/>
              </a:rPr>
              <a:t>this</a:t>
            </a:r>
            <a:r>
              <a:rPr sz="2800" spc="18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presentation</a:t>
            </a:r>
            <a:r>
              <a:rPr sz="2800" spc="39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consistent</a:t>
            </a:r>
            <a:r>
              <a:rPr sz="2800" spc="2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12290" y="2100750"/>
            <a:ext cx="3978456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suspected</a:t>
            </a:r>
            <a:r>
              <a:rPr sz="2800" spc="24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meningioma?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2615608"/>
            <a:ext cx="7493750" cy="1453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Are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there</a:t>
            </a:r>
            <a:r>
              <a:rPr sz="2800" spc="1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supportive</a:t>
            </a:r>
            <a:r>
              <a:rPr sz="2800" spc="3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findings</a:t>
            </a:r>
            <a:r>
              <a:rPr sz="2800" spc="1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NF?</a:t>
            </a:r>
          </a:p>
          <a:p>
            <a:pPr marL="0" marR="0">
              <a:lnSpc>
                <a:spcPts val="3102"/>
              </a:lnSpc>
              <a:spcBef>
                <a:spcPts val="87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Should</a:t>
            </a:r>
            <a:r>
              <a:rPr sz="2800" spc="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we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consider</a:t>
            </a:r>
            <a:r>
              <a:rPr sz="2800" spc="17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5" dirty="0">
                <a:solidFill>
                  <a:srgbClr val="000000"/>
                </a:solidFill>
                <a:latin typeface="PRWIJE+ArialMT"/>
                <a:cs typeface="PRWIJE+ArialMT"/>
              </a:rPr>
              <a:t>an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alternative</a:t>
            </a:r>
            <a:r>
              <a:rPr sz="2800" spc="39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diagnosis?</a:t>
            </a:r>
          </a:p>
          <a:p>
            <a:pPr marL="0" marR="0">
              <a:lnSpc>
                <a:spcPts val="3102"/>
              </a:lnSpc>
              <a:spcBef>
                <a:spcPts val="902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Additional</a:t>
            </a:r>
            <a:r>
              <a:rPr sz="2800" spc="2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testing?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451198"/>
            <a:ext cx="10019027" cy="115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4000" spc="-63" dirty="0">
                <a:solidFill>
                  <a:srgbClr val="000000"/>
                </a:solidFill>
                <a:latin typeface="LNGDKA+Arial-BoldMT"/>
                <a:cs typeface="LNGDKA+Arial-BoldMT"/>
              </a:rPr>
              <a:t>What</a:t>
            </a:r>
            <a:r>
              <a:rPr sz="4000" spc="8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0" dirty="0">
                <a:solidFill>
                  <a:srgbClr val="000000"/>
                </a:solidFill>
                <a:latin typeface="LNGDKA+Arial-BoldMT"/>
                <a:cs typeface="LNGDKA+Arial-BoldMT"/>
              </a:rPr>
              <a:t>diagnosis</a:t>
            </a:r>
            <a:r>
              <a:rPr sz="4000" spc="13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5" dirty="0">
                <a:solidFill>
                  <a:srgbClr val="000000"/>
                </a:solidFill>
                <a:latin typeface="LNGDKA+Arial-BoldMT"/>
                <a:cs typeface="LNGDKA+Arial-BoldMT"/>
              </a:rPr>
              <a:t>might</a:t>
            </a:r>
            <a:r>
              <a:rPr sz="4000" spc="-2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2" dirty="0">
                <a:solidFill>
                  <a:srgbClr val="000000"/>
                </a:solidFill>
                <a:latin typeface="LNGDKA+Arial-BoldMT"/>
                <a:cs typeface="LNGDKA+Arial-BoldMT"/>
              </a:rPr>
              <a:t>be</a:t>
            </a:r>
            <a:r>
              <a:rPr sz="4000" spc="-7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1" dirty="0">
                <a:solidFill>
                  <a:srgbClr val="000000"/>
                </a:solidFill>
                <a:latin typeface="LNGDKA+Arial-BoldMT"/>
                <a:cs typeface="LNGDKA+Arial-BoldMT"/>
              </a:rPr>
              <a:t>consistent</a:t>
            </a:r>
            <a:r>
              <a:rPr sz="4000" spc="12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47" dirty="0">
                <a:solidFill>
                  <a:srgbClr val="000000"/>
                </a:solidFill>
                <a:latin typeface="LNGDKA+Arial-BoldMT"/>
                <a:cs typeface="LNGDKA+Arial-BoldMT"/>
              </a:rPr>
              <a:t>with</a:t>
            </a:r>
          </a:p>
          <a:p>
            <a:pPr marL="0" marR="0">
              <a:lnSpc>
                <a:spcPts val="435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11" dirty="0">
                <a:solidFill>
                  <a:srgbClr val="000000"/>
                </a:solidFill>
                <a:latin typeface="LNGDKA+Arial-BoldMT"/>
                <a:cs typeface="LNGDKA+Arial-BoldMT"/>
              </a:rPr>
              <a:t>the</a:t>
            </a:r>
            <a:r>
              <a:rPr sz="4000" spc="-11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8" dirty="0">
                <a:solidFill>
                  <a:srgbClr val="000000"/>
                </a:solidFill>
                <a:latin typeface="LNGDKA+Arial-BoldMT"/>
                <a:cs typeface="LNGDKA+Arial-BoldMT"/>
              </a:rPr>
              <a:t>fundus</a:t>
            </a:r>
            <a:r>
              <a:rPr sz="4000" spc="-17" dirty="0">
                <a:solidFill>
                  <a:srgbClr val="000000"/>
                </a:solidFill>
                <a:latin typeface="LNGDKA+Arial-BoldMT"/>
                <a:cs typeface="LNGDKA+Arial-BoldMT"/>
              </a:rPr>
              <a:t> findings</a:t>
            </a:r>
            <a:r>
              <a:rPr sz="4000" spc="-28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3" dirty="0">
                <a:solidFill>
                  <a:srgbClr val="000000"/>
                </a:solidFill>
                <a:latin typeface="LNGDKA+Arial-BoldMT"/>
                <a:cs typeface="LNGDKA+Arial-BoldMT"/>
              </a:rPr>
              <a:t>and</a:t>
            </a: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11" dirty="0">
                <a:solidFill>
                  <a:srgbClr val="000000"/>
                </a:solidFill>
                <a:latin typeface="LNGDKA+Arial-BoldMT"/>
                <a:cs typeface="LNGDKA+Arial-BoldMT"/>
              </a:rPr>
              <a:t>the</a:t>
            </a:r>
            <a:r>
              <a:rPr sz="4000" spc="-185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MRI</a:t>
            </a:r>
            <a:r>
              <a:rPr sz="4000" spc="-14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6" dirty="0">
                <a:solidFill>
                  <a:srgbClr val="000000"/>
                </a:solidFill>
                <a:latin typeface="LNGDKA+Arial-BoldMT"/>
                <a:cs typeface="LNGDKA+Arial-BoldMT"/>
              </a:rPr>
              <a:t>scan?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9156658" cy="1195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800" spc="-1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lesion</a:t>
            </a:r>
            <a:r>
              <a:rPr sz="2800" spc="34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looking</a:t>
            </a:r>
            <a:r>
              <a:rPr sz="2800" spc="15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5" dirty="0">
                <a:solidFill>
                  <a:srgbClr val="000000"/>
                </a:solidFill>
                <a:latin typeface="PRWIJE+ArialMT"/>
                <a:cs typeface="PRWIJE+ArialMT"/>
              </a:rPr>
              <a:t>lik</a:t>
            </a:r>
            <a:r>
              <a:rPr sz="2800" spc="-75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800" spc="2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5" dirty="0">
                <a:solidFill>
                  <a:srgbClr val="000000"/>
                </a:solidFill>
                <a:latin typeface="PRWIJE+ArialMT"/>
                <a:cs typeface="PRWIJE+ArialMT"/>
              </a:rPr>
              <a:t>an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9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erve</a:t>
            </a:r>
            <a:r>
              <a:rPr sz="2800" spc="2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meningioma</a:t>
            </a:r>
            <a:r>
              <a:rPr sz="2800" spc="2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</a:p>
          <a:p>
            <a:pPr marL="228600" marR="0">
              <a:lnSpc>
                <a:spcPts val="30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periphlebitis</a:t>
            </a:r>
            <a:r>
              <a:rPr sz="2800" spc="3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could</a:t>
            </a:r>
            <a:r>
              <a:rPr sz="2800" spc="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be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caused</a:t>
            </a:r>
            <a:r>
              <a:rPr sz="2800" spc="1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by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sarcoidosis</a:t>
            </a:r>
            <a:r>
              <a:rPr sz="2800" spc="32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the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</a:p>
          <a:p>
            <a:pPr marL="228600" marR="0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erve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4121696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34" dirty="0">
                <a:solidFill>
                  <a:srgbClr val="000000"/>
                </a:solidFill>
                <a:latin typeface="LNGDKA+Arial-BoldMT"/>
                <a:cs typeface="LNGDKA+Arial-BoldMT"/>
              </a:rPr>
              <a:t>Planned</a:t>
            </a:r>
            <a:r>
              <a:rPr sz="4000" spc="7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71" dirty="0">
                <a:solidFill>
                  <a:srgbClr val="000000"/>
                </a:solidFill>
                <a:latin typeface="LNGDKA+Arial-BoldMT"/>
                <a:cs typeface="LNGDKA+Arial-BoldMT"/>
              </a:rPr>
              <a:t>Wor</a:t>
            </a:r>
            <a:r>
              <a:rPr sz="4000" spc="-1256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9" dirty="0">
                <a:solidFill>
                  <a:srgbClr val="000000"/>
                </a:solidFill>
                <a:latin typeface="LNGDKA+Arial-BoldMT"/>
                <a:cs typeface="LNGDKA+Arial-BoldMT"/>
              </a:rPr>
              <a:t>kup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648089"/>
            <a:ext cx="5852554" cy="30805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4"/>
              </a:lnSpc>
              <a:spcBef>
                <a:spcPts val="0"/>
              </a:spcBef>
              <a:spcAft>
                <a:spcPts val="0"/>
              </a:spcAft>
            </a:pPr>
            <a:r>
              <a:rPr sz="2400" spc="-26" dirty="0">
                <a:solidFill>
                  <a:srgbClr val="000000"/>
                </a:solidFill>
                <a:latin typeface="PRWIJE+ArialMT"/>
                <a:cs typeface="PRWIJE+ArialMT"/>
              </a:rPr>
              <a:t>Better</a:t>
            </a:r>
            <a:r>
              <a:rPr sz="2400" spc="12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MRI </a:t>
            </a:r>
            <a:r>
              <a:rPr sz="2400" spc="-20" dirty="0">
                <a:solidFill>
                  <a:srgbClr val="000000"/>
                </a:solidFill>
                <a:latin typeface="PRWIJE+ArialMT"/>
                <a:cs typeface="PRWIJE+ArialMT"/>
              </a:rPr>
              <a:t>scan</a:t>
            </a:r>
            <a:r>
              <a:rPr sz="2400" spc="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400" spc="2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19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400" spc="4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without</a:t>
            </a:r>
            <a:r>
              <a:rPr sz="2400" spc="9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contrast:</a:t>
            </a:r>
          </a:p>
          <a:p>
            <a:pPr marL="0" marR="0">
              <a:lnSpc>
                <a:spcPts val="2684"/>
              </a:lnSpc>
              <a:spcBef>
                <a:spcPts val="321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14" dirty="0">
                <a:solidFill>
                  <a:srgbClr val="000000"/>
                </a:solidFill>
                <a:latin typeface="PRWIJE+ArialMT"/>
                <a:cs typeface="PRWIJE+ArialMT"/>
              </a:rPr>
              <a:t>CBC</a:t>
            </a:r>
          </a:p>
          <a:p>
            <a:pPr marL="0" marR="0">
              <a:lnSpc>
                <a:spcPts val="2686"/>
              </a:lnSpc>
              <a:spcBef>
                <a:spcPts val="299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PRWIJE+ArialMT"/>
                <a:cs typeface="PRWIJE+ArialMT"/>
              </a:rPr>
              <a:t>ACE</a:t>
            </a:r>
          </a:p>
          <a:p>
            <a:pPr marL="0" marR="0">
              <a:lnSpc>
                <a:spcPts val="2684"/>
              </a:lnSpc>
              <a:spcBef>
                <a:spcPts val="22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14" dirty="0">
                <a:solidFill>
                  <a:srgbClr val="000000"/>
                </a:solidFill>
                <a:latin typeface="PRWIJE+ArialMT"/>
                <a:cs typeface="PRWIJE+ArialMT"/>
              </a:rPr>
              <a:t>CXR</a:t>
            </a:r>
          </a:p>
          <a:p>
            <a:pPr marL="0" marR="0">
              <a:lnSpc>
                <a:spcPts val="2684"/>
              </a:lnSpc>
              <a:spcBef>
                <a:spcPts val="229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11" dirty="0">
                <a:solidFill>
                  <a:srgbClr val="000000"/>
                </a:solidFill>
                <a:latin typeface="PRWIJE+ArialMT"/>
                <a:cs typeface="PRWIJE+ArialMT"/>
              </a:rPr>
              <a:t>VDRL</a:t>
            </a:r>
          </a:p>
          <a:p>
            <a:pPr marL="0" marR="0">
              <a:lnSpc>
                <a:spcPts val="2686"/>
              </a:lnSpc>
              <a:spcBef>
                <a:spcPts val="225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52" dirty="0">
                <a:solidFill>
                  <a:srgbClr val="000000"/>
                </a:solidFill>
                <a:latin typeface="PRWIJE+ArialMT"/>
                <a:cs typeface="PRWIJE+ArialMT"/>
              </a:rPr>
              <a:t>FTA</a:t>
            </a:r>
          </a:p>
          <a:p>
            <a:pPr marL="0" marR="0">
              <a:lnSpc>
                <a:spcPts val="2684"/>
              </a:lnSpc>
              <a:spcBef>
                <a:spcPts val="228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23" dirty="0">
                <a:solidFill>
                  <a:srgbClr val="000000"/>
                </a:solidFill>
                <a:latin typeface="PRWIJE+ArialMT"/>
                <a:cs typeface="PRWIJE+ArialMT"/>
              </a:rPr>
              <a:t>PPD</a:t>
            </a:r>
          </a:p>
          <a:p>
            <a:pPr marL="0" marR="0">
              <a:lnSpc>
                <a:spcPts val="2684"/>
              </a:lnSpc>
              <a:spcBef>
                <a:spcPts val="304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-21" dirty="0">
                <a:solidFill>
                  <a:srgbClr val="000000"/>
                </a:solidFill>
                <a:latin typeface="PRWIJE+ArialMT"/>
                <a:cs typeface="PRWIJE+ArialMT"/>
              </a:rPr>
              <a:t>Anergy</a:t>
            </a:r>
            <a:r>
              <a:rPr sz="2400" spc="1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40" dirty="0">
                <a:solidFill>
                  <a:srgbClr val="000000"/>
                </a:solidFill>
                <a:latin typeface="PRWIJE+ArialMT"/>
                <a:cs typeface="PRWIJE+ArialMT"/>
              </a:rPr>
              <a:t>panel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4719043"/>
            <a:ext cx="756499" cy="390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spc="18" dirty="0">
                <a:solidFill>
                  <a:srgbClr val="000000"/>
                </a:solidFill>
                <a:latin typeface="PRWIJE+ArialMT"/>
                <a:cs typeface="PRWIJE+ArialMT"/>
              </a:rPr>
              <a:t>LP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5101252"/>
            <a:ext cx="8075805" cy="3903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1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400" spc="52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400" u="sng" dirty="0">
                <a:solidFill>
                  <a:srgbClr val="000000"/>
                </a:solidFill>
                <a:latin typeface="LNGDKA+Arial-BoldMT"/>
                <a:cs typeface="LNGDKA+Arial-BoldMT"/>
              </a:rPr>
              <a:t>Tissue</a:t>
            </a:r>
            <a:r>
              <a:rPr sz="2400" u="sng" spc="-15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400" u="sng" dirty="0">
                <a:solidFill>
                  <a:srgbClr val="000000"/>
                </a:solidFill>
                <a:latin typeface="LNGDKA+Arial-BoldMT"/>
                <a:cs typeface="LNGDKA+Arial-BoldMT"/>
              </a:rPr>
              <a:t>biopsy</a:t>
            </a:r>
            <a:r>
              <a:rPr sz="2400" u="sng" spc="-15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400" u="sng" spc="30" dirty="0">
                <a:solidFill>
                  <a:srgbClr val="000000"/>
                </a:solidFill>
                <a:latin typeface="LNGDKA+Arial-BoldMT"/>
                <a:cs typeface="LNGDKA+Arial-BoldMT"/>
              </a:rPr>
              <a:t>to</a:t>
            </a:r>
            <a:r>
              <a:rPr sz="2400" u="sng" spc="-16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400" u="sng" spc="-32" dirty="0">
                <a:solidFill>
                  <a:srgbClr val="000000"/>
                </a:solidFill>
                <a:latin typeface="LNGDKA+Arial-BoldMT"/>
                <a:cs typeface="LNGDKA+Arial-BoldMT"/>
              </a:rPr>
              <a:t>be</a:t>
            </a:r>
            <a:r>
              <a:rPr sz="2400" u="sng" spc="3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400" u="sng" dirty="0">
                <a:solidFill>
                  <a:srgbClr val="000000"/>
                </a:solidFill>
                <a:latin typeface="LNGDKA+Arial-BoldMT"/>
                <a:cs typeface="LNGDKA+Arial-BoldMT"/>
              </a:rPr>
              <a:t>considered</a:t>
            </a:r>
            <a:r>
              <a:rPr sz="2400" u="sng" spc="-208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400" u="sng" spc="19" dirty="0">
                <a:solidFill>
                  <a:srgbClr val="000000"/>
                </a:solidFill>
                <a:latin typeface="LNGDKA+Arial-BoldMT"/>
                <a:cs typeface="LNGDKA+Arial-BoldMT"/>
              </a:rPr>
              <a:t>after</a:t>
            </a:r>
            <a:r>
              <a:rPr sz="2400" u="sng" spc="-21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400" u="sng" spc="22" dirty="0">
                <a:solidFill>
                  <a:srgbClr val="000000"/>
                </a:solidFill>
                <a:latin typeface="LNGDKA+Arial-BoldMT"/>
                <a:cs typeface="LNGDKA+Arial-BoldMT"/>
              </a:rPr>
              <a:t>results</a:t>
            </a:r>
            <a:r>
              <a:rPr sz="2400" u="sng" spc="-24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400" u="sng" spc="-39" dirty="0">
                <a:solidFill>
                  <a:srgbClr val="000000"/>
                </a:solidFill>
                <a:latin typeface="LNGDKA+Arial-BoldMT"/>
                <a:cs typeface="LNGDKA+Arial-BoldMT"/>
              </a:rPr>
              <a:t>of</a:t>
            </a:r>
            <a:r>
              <a:rPr sz="2400" u="sng" spc="-3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400" u="sng" spc="-29" dirty="0">
                <a:solidFill>
                  <a:srgbClr val="000000"/>
                </a:solidFill>
                <a:latin typeface="LNGDKA+Arial-BoldMT"/>
                <a:cs typeface="LNGDKA+Arial-BoldMT"/>
              </a:rPr>
              <a:t>above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62714"/>
            <a:ext cx="1491551" cy="6010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32"/>
              </a:lnSpc>
              <a:spcBef>
                <a:spcPts val="0"/>
              </a:spcBef>
              <a:spcAft>
                <a:spcPts val="0"/>
              </a:spcAft>
            </a:pPr>
            <a:r>
              <a:rPr sz="4450" spc="-19" dirty="0">
                <a:solidFill>
                  <a:srgbClr val="000000"/>
                </a:solidFill>
                <a:latin typeface="ASGMLE+Calibri-Light"/>
                <a:cs typeface="ASGMLE+Calibri-Light"/>
              </a:rPr>
              <a:t>Pause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07720" y="1908809"/>
            <a:ext cx="10953067" cy="1163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8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4" dirty="0">
                <a:solidFill>
                  <a:srgbClr val="000000"/>
                </a:solidFill>
                <a:latin typeface="AJQHSR+Calibri"/>
                <a:cs typeface="AJQHSR+Calibri"/>
              </a:rPr>
              <a:t>Despite</a:t>
            </a:r>
            <a:r>
              <a:rPr sz="2800" spc="18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2" dirty="0">
                <a:solidFill>
                  <a:srgbClr val="000000"/>
                </a:solidFill>
                <a:latin typeface="AJQHSR+Calibri"/>
                <a:cs typeface="AJQHSR+Calibri"/>
              </a:rPr>
              <a:t>recommendation</a:t>
            </a:r>
            <a:r>
              <a:rPr sz="2800" spc="8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AJQHSR+Calibri"/>
                <a:cs typeface="AJQHSR+Calibri"/>
              </a:rPr>
              <a:t>to</a:t>
            </a:r>
            <a:r>
              <a:rPr sz="2800" spc="9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AJQHSR+Calibri"/>
                <a:cs typeface="AJQHSR+Calibri"/>
              </a:rPr>
              <a:t>pursue</a:t>
            </a:r>
            <a:r>
              <a:rPr sz="2800" spc="27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AJQHSR+Calibri"/>
                <a:cs typeface="AJQHSR+Calibri"/>
              </a:rPr>
              <a:t>work-up,</a:t>
            </a:r>
            <a:r>
              <a:rPr sz="2800" spc="11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AJQHSR+Calibri"/>
                <a:cs typeface="AJQHSR+Calibri"/>
              </a:rPr>
              <a:t>patient</a:t>
            </a:r>
            <a:r>
              <a:rPr sz="2800" spc="18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5" dirty="0">
                <a:solidFill>
                  <a:srgbClr val="000000"/>
                </a:solidFill>
                <a:latin typeface="AJQHSR+Calibri"/>
                <a:cs typeface="AJQHSR+Calibri"/>
              </a:rPr>
              <a:t>declined</a:t>
            </a:r>
            <a:r>
              <a:rPr sz="2800" spc="33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9" dirty="0">
                <a:solidFill>
                  <a:srgbClr val="000000"/>
                </a:solidFill>
                <a:latin typeface="AJQHSR+Calibri"/>
                <a:cs typeface="AJQHSR+Calibri"/>
              </a:rPr>
              <a:t>and</a:t>
            </a:r>
            <a:r>
              <a:rPr sz="2800" spc="1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AJQHSR+Calibri"/>
                <a:cs typeface="AJQHSR+Calibri"/>
              </a:rPr>
              <a:t>was</a:t>
            </a:r>
            <a:r>
              <a:rPr sz="2800" spc="9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AJQHSR+Calibri"/>
                <a:cs typeface="AJQHSR+Calibri"/>
              </a:rPr>
              <a:t>lost</a:t>
            </a:r>
          </a:p>
          <a:p>
            <a:pPr marL="0" marR="0">
              <a:lnSpc>
                <a:spcPts val="2780"/>
              </a:lnSpc>
              <a:spcBef>
                <a:spcPts val="300"/>
              </a:spcBef>
              <a:spcAft>
                <a:spcPts val="0"/>
              </a:spcAft>
            </a:pPr>
            <a:r>
              <a:rPr sz="2800" spc="-34" dirty="0">
                <a:solidFill>
                  <a:srgbClr val="000000"/>
                </a:solidFill>
                <a:latin typeface="AJQHSR+Calibri"/>
                <a:cs typeface="AJQHSR+Calibri"/>
              </a:rPr>
              <a:t>to</a:t>
            </a:r>
            <a:r>
              <a:rPr sz="2800" spc="2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AJQHSR+Calibri"/>
                <a:cs typeface="AJQHSR+Calibri"/>
              </a:rPr>
              <a:t>follow</a:t>
            </a:r>
            <a:r>
              <a:rPr sz="2800" spc="9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45" dirty="0">
                <a:solidFill>
                  <a:srgbClr val="000000"/>
                </a:solidFill>
                <a:latin typeface="AJQHSR+Calibri"/>
                <a:cs typeface="AJQHSR+Calibri"/>
              </a:rPr>
              <a:t>up</a:t>
            </a:r>
            <a:r>
              <a:rPr sz="2800" spc="11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AJQHSR+Calibri"/>
                <a:cs typeface="AJQHSR+Calibri"/>
              </a:rPr>
              <a:t>until</a:t>
            </a:r>
            <a:r>
              <a:rPr sz="2800" spc="19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AJQHSR+Calibri"/>
                <a:cs typeface="AJQHSR+Calibri"/>
              </a:rPr>
              <a:t>she</a:t>
            </a:r>
            <a:r>
              <a:rPr sz="2800" spc="12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AJQHSR+Calibri"/>
                <a:cs typeface="AJQHSR+Calibri"/>
              </a:rPr>
              <a:t>returned</a:t>
            </a:r>
            <a:r>
              <a:rPr sz="2800" spc="25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2</a:t>
            </a:r>
            <a:r>
              <a:rPr sz="2800" spc="-2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AJQHSR+Calibri"/>
                <a:cs typeface="AJQHSR+Calibri"/>
              </a:rPr>
              <a:t>months</a:t>
            </a:r>
            <a:r>
              <a:rPr sz="2800" spc="9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55" dirty="0">
                <a:solidFill>
                  <a:srgbClr val="000000"/>
                </a:solidFill>
                <a:latin typeface="AJQHSR+Calibri"/>
                <a:cs typeface="AJQHSR+Calibri"/>
              </a:rPr>
              <a:t>later,</a:t>
            </a:r>
            <a:r>
              <a:rPr sz="2800" spc="14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2" dirty="0">
                <a:solidFill>
                  <a:srgbClr val="000000"/>
                </a:solidFill>
                <a:latin typeface="AJQHSR+Calibri"/>
                <a:cs typeface="AJQHSR+Calibri"/>
              </a:rPr>
              <a:t>now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AJQHSR+Calibri"/>
                <a:cs typeface="AJQHSR+Calibri"/>
              </a:rPr>
              <a:t>symptomatic</a:t>
            </a:r>
            <a:r>
              <a:rPr sz="2800" spc="7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AJQHSR+Calibri"/>
                <a:cs typeface="AJQHSR+Calibri"/>
              </a:rPr>
              <a:t>in</a:t>
            </a:r>
            <a:r>
              <a:rPr sz="2800" spc="11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AJQHSR+Calibri"/>
                <a:cs typeface="AJQHSR+Calibri"/>
              </a:rPr>
              <a:t>the</a:t>
            </a:r>
            <a:r>
              <a:rPr sz="2800" spc="11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AJQHSR+Calibri"/>
                <a:cs typeface="AJQHSR+Calibri"/>
              </a:rPr>
              <a:t>left</a:t>
            </a:r>
          </a:p>
          <a:p>
            <a:pPr marL="0" marR="0">
              <a:lnSpc>
                <a:spcPts val="2777"/>
              </a:lnSpc>
              <a:spcBef>
                <a:spcPts val="226"/>
              </a:spcBef>
              <a:spcAft>
                <a:spcPts val="0"/>
              </a:spcAft>
            </a:pPr>
            <a:r>
              <a:rPr sz="2800" spc="-17" dirty="0">
                <a:solidFill>
                  <a:srgbClr val="000000"/>
                </a:solidFill>
                <a:latin typeface="AJQHSR+Calibri"/>
                <a:cs typeface="AJQHSR+Calibri"/>
              </a:rPr>
              <a:t>eye</a:t>
            </a:r>
            <a:r>
              <a:rPr sz="2800" spc="1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AJQHSR+Calibri"/>
                <a:cs typeface="AJQHSR+Calibri"/>
              </a:rPr>
              <a:t>with</a:t>
            </a:r>
            <a:r>
              <a:rPr sz="2800" spc="11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AJQHSR+Calibri"/>
                <a:cs typeface="AJQHSR+Calibri"/>
              </a:rPr>
              <a:t>return</a:t>
            </a:r>
            <a:r>
              <a:rPr sz="2800" spc="18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23" dirty="0">
                <a:solidFill>
                  <a:srgbClr val="000000"/>
                </a:solidFill>
                <a:latin typeface="AJQHSR+Calibri"/>
                <a:cs typeface="AJQHSR+Calibri"/>
              </a:rPr>
              <a:t>of</a:t>
            </a:r>
            <a:r>
              <a:rPr sz="2800" spc="-8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AJQHSR+Calibri"/>
                <a:cs typeface="AJQHSR+Calibri"/>
              </a:rPr>
              <a:t>severe</a:t>
            </a:r>
            <a:r>
              <a:rPr sz="2800" spc="10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AJQHSR+Calibri"/>
                <a:cs typeface="AJQHSR+Calibri"/>
              </a:rPr>
              <a:t>headaches.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1947713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4" dirty="0">
                <a:solidFill>
                  <a:srgbClr val="000000"/>
                </a:solidFill>
                <a:latin typeface="LNGDKA+Arial-BoldMT"/>
                <a:cs typeface="LNGDKA+Arial-BoldMT"/>
              </a:rPr>
              <a:t>Déjà</a:t>
            </a:r>
            <a:r>
              <a:rPr sz="4000" spc="-9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8" dirty="0">
                <a:solidFill>
                  <a:srgbClr val="000000"/>
                </a:solidFill>
                <a:latin typeface="LNGDKA+Arial-BoldMT"/>
                <a:cs typeface="LNGDKA+Arial-BoldMT"/>
              </a:rPr>
              <a:t>vu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671490"/>
            <a:ext cx="1775810" cy="1376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65" dirty="0">
                <a:solidFill>
                  <a:srgbClr val="000000"/>
                </a:solidFill>
                <a:latin typeface="PRWIJE+ArialMT"/>
                <a:cs typeface="PRWIJE+ArialMT"/>
              </a:rPr>
              <a:t>VAsc</a:t>
            </a:r>
          </a:p>
          <a:p>
            <a:pPr marL="0" marR="0">
              <a:lnSpc>
                <a:spcPts val="3105"/>
              </a:lnSpc>
              <a:spcBef>
                <a:spcPts val="69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OD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NLP</a:t>
            </a:r>
          </a:p>
          <a:p>
            <a:pPr marL="0" marR="0">
              <a:lnSpc>
                <a:spcPts val="3105"/>
              </a:lnSpc>
              <a:spcBef>
                <a:spcPts val="523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1" dirty="0">
                <a:solidFill>
                  <a:srgbClr val="000000"/>
                </a:solidFill>
                <a:latin typeface="PRWIJE+ArialMT"/>
                <a:cs typeface="PRWIJE+ArialMT"/>
              </a:rPr>
              <a:t>20/25-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3550996"/>
            <a:ext cx="4153611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14" dirty="0">
                <a:solidFill>
                  <a:srgbClr val="000000"/>
                </a:solidFill>
                <a:latin typeface="PRWIJE+ArialMT"/>
                <a:cs typeface="PRWIJE+ArialMT"/>
              </a:rPr>
              <a:t>Fundus</a:t>
            </a:r>
            <a:r>
              <a:rPr sz="2800" spc="-9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OS:</a:t>
            </a:r>
            <a:r>
              <a:rPr sz="2800" spc="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9" dirty="0">
                <a:solidFill>
                  <a:srgbClr val="000000"/>
                </a:solidFill>
                <a:latin typeface="PRWIJE+ArialMT"/>
                <a:cs typeface="PRWIJE+ArialMT"/>
              </a:rPr>
              <a:t>Disc</a:t>
            </a:r>
            <a:r>
              <a:rPr sz="2800" spc="19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5" dirty="0">
                <a:solidFill>
                  <a:srgbClr val="000000"/>
                </a:solidFill>
                <a:latin typeface="PRWIJE+ArialMT"/>
                <a:cs typeface="PRWIJE+ArialMT"/>
              </a:rPr>
              <a:t>swelling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4485716"/>
            <a:ext cx="7175144" cy="909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HVF</a:t>
            </a:r>
            <a:r>
              <a:rPr sz="2800" spc="-1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OS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--&gt;</a:t>
            </a:r>
            <a:r>
              <a:rPr sz="2800" spc="9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superior</a:t>
            </a:r>
            <a:r>
              <a:rPr sz="2800" spc="26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arcuate</a:t>
            </a:r>
            <a:r>
              <a:rPr sz="2800" spc="1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PRWIJE+ArialMT"/>
                <a:cs typeface="PRWIJE+ArialMT"/>
              </a:rPr>
              <a:t>visu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l</a:t>
            </a:r>
            <a:r>
              <a:rPr sz="2800" spc="25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PRWIJE+ArialMT"/>
                <a:cs typeface="PRWIJE+ArialMT"/>
              </a:rPr>
              <a:t>field</a:t>
            </a:r>
            <a:r>
              <a:rPr sz="2800" spc="35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loss</a:t>
            </a:r>
          </a:p>
          <a:p>
            <a:pPr marL="0" marR="0">
              <a:lnSpc>
                <a:spcPts val="3102"/>
              </a:lnSpc>
              <a:spcBef>
                <a:spcPts val="652"/>
              </a:spcBef>
              <a:spcAft>
                <a:spcPts val="0"/>
              </a:spcAft>
            </a:pP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Sent</a:t>
            </a:r>
            <a:r>
              <a:rPr sz="2800" spc="2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for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8" dirty="0">
                <a:solidFill>
                  <a:srgbClr val="000000"/>
                </a:solidFill>
                <a:latin typeface="PRWIJE+ArialMT"/>
                <a:cs typeface="PRWIJE+ArialMT"/>
              </a:rPr>
              <a:t>repeat</a:t>
            </a:r>
            <a:r>
              <a:rPr sz="2800" spc="27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36" dirty="0">
                <a:solidFill>
                  <a:srgbClr val="000000"/>
                </a:solidFill>
                <a:latin typeface="PRWIJE+ArialMT"/>
                <a:cs typeface="PRWIJE+ArialMT"/>
              </a:rPr>
              <a:t>FA</a:t>
            </a:r>
            <a:r>
              <a:rPr sz="2800" spc="-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MRI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1303753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74" dirty="0">
                <a:solidFill>
                  <a:srgbClr val="000000"/>
                </a:solidFill>
                <a:latin typeface="LNGDKA+Arial-BoldMT"/>
                <a:cs typeface="LNGDKA+Arial-BoldMT"/>
              </a:rPr>
              <a:t>IVFA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1853736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7" dirty="0">
                <a:solidFill>
                  <a:srgbClr val="000000"/>
                </a:solidFill>
                <a:latin typeface="PRWIJE+ArialMT"/>
                <a:cs typeface="PRWIJE+ArialMT"/>
              </a:rPr>
              <a:t>Transit</a:t>
            </a:r>
            <a:r>
              <a:rPr sz="2800" spc="2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225116"/>
            <a:ext cx="9737932" cy="1204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Normal</a:t>
            </a:r>
            <a:r>
              <a:rPr sz="2800" spc="11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PRWIJE+ArialMT"/>
                <a:cs typeface="PRWIJE+ArialMT"/>
              </a:rPr>
              <a:t>arm-eye</a:t>
            </a:r>
            <a:r>
              <a:rPr sz="2800" spc="4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PRWIJE+ArialMT"/>
                <a:cs typeface="PRWIJE+ArialMT"/>
              </a:rPr>
              <a:t>time</a:t>
            </a:r>
            <a:r>
              <a:rPr sz="2800" spc="18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0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PRWIJE+ArialMT"/>
                <a:cs typeface="PRWIJE+ArialMT"/>
              </a:rPr>
              <a:t>leakage</a:t>
            </a:r>
            <a:r>
              <a:rPr sz="2800" spc="32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2" dirty="0">
                <a:solidFill>
                  <a:srgbClr val="000000"/>
                </a:solidFill>
                <a:latin typeface="PRWIJE+ArialMT"/>
                <a:cs typeface="PRWIJE+ArialMT"/>
              </a:rPr>
              <a:t>from</a:t>
            </a:r>
            <a:r>
              <a:rPr sz="2800" spc="5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ONH</a:t>
            </a:r>
            <a:r>
              <a:rPr sz="2800" spc="5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vasc</a:t>
            </a:r>
            <a:r>
              <a:rPr sz="2800" spc="-75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ulatur</a:t>
            </a:r>
            <a:r>
              <a:rPr sz="2800" spc="-7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</a:p>
          <a:p>
            <a:pPr marL="0" marR="0">
              <a:lnSpc>
                <a:spcPts val="3076"/>
              </a:lnSpc>
              <a:spcBef>
                <a:spcPts val="0"/>
              </a:spcBef>
              <a:spcAft>
                <a:spcPts val="0"/>
              </a:spcAft>
            </a:pP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spc="-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7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right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0" dirty="0">
                <a:solidFill>
                  <a:srgbClr val="000000"/>
                </a:solidFill>
                <a:latin typeface="PRWIJE+ArialMT"/>
                <a:cs typeface="PRWIJE+ArialMT"/>
              </a:rPr>
              <a:t>eye</a:t>
            </a:r>
            <a:r>
              <a:rPr sz="2800" spc="30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0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6" dirty="0">
                <a:solidFill>
                  <a:srgbClr val="000000"/>
                </a:solidFill>
                <a:latin typeface="PRWIJE+ArialMT"/>
                <a:cs typeface="PRWIJE+ArialMT"/>
              </a:rPr>
              <a:t>hyper-fluorescenc</a:t>
            </a:r>
            <a:r>
              <a:rPr sz="2800" spc="-68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800" spc="2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throughout</a:t>
            </a:r>
            <a:r>
              <a:rPr sz="2800" spc="-6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posterior</a:t>
            </a:r>
            <a:r>
              <a:rPr sz="2800" spc="2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6" dirty="0">
                <a:solidFill>
                  <a:srgbClr val="000000"/>
                </a:solidFill>
                <a:latin typeface="PRWIJE+ArialMT"/>
                <a:cs typeface="PRWIJE+ArialMT"/>
              </a:rPr>
              <a:t>pole</a:t>
            </a:r>
            <a:r>
              <a:rPr sz="2800" spc="8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staining</a:t>
            </a:r>
            <a:r>
              <a:rPr sz="2800" spc="3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2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0" dirty="0">
                <a:solidFill>
                  <a:srgbClr val="000000"/>
                </a:solidFill>
                <a:latin typeface="PRWIJE+ArialMT"/>
                <a:cs typeface="PRWIJE+ArialMT"/>
              </a:rPr>
              <a:t>late</a:t>
            </a:r>
            <a:r>
              <a:rPr sz="2800" spc="19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PRWIJE+ArialMT"/>
                <a:cs typeface="PRWIJE+ArialMT"/>
              </a:rPr>
              <a:t>frames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62714"/>
            <a:ext cx="9889572" cy="1523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32"/>
              </a:lnSpc>
              <a:spcBef>
                <a:spcPts val="0"/>
              </a:spcBef>
              <a:spcAft>
                <a:spcPts val="0"/>
              </a:spcAft>
            </a:pPr>
            <a:r>
              <a:rPr sz="4450" spc="-10" dirty="0">
                <a:solidFill>
                  <a:srgbClr val="000000"/>
                </a:solidFill>
                <a:latin typeface="ASGMLE+Calibri-Light"/>
                <a:cs typeface="ASGMLE+Calibri-Light"/>
              </a:rPr>
              <a:t>Do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109" dirty="0">
                <a:solidFill>
                  <a:srgbClr val="000000"/>
                </a:solidFill>
                <a:latin typeface="ASGMLE+Calibri-Light"/>
                <a:cs typeface="ASGMLE+Calibri-Light"/>
              </a:rPr>
              <a:t>we</a:t>
            </a:r>
            <a:r>
              <a:rPr sz="4450" spc="60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20" dirty="0">
                <a:solidFill>
                  <a:srgbClr val="000000"/>
                </a:solidFill>
                <a:latin typeface="ASGMLE+Calibri-Light"/>
                <a:cs typeface="ASGMLE+Calibri-Light"/>
              </a:rPr>
              <a:t>gain</a:t>
            </a:r>
            <a:r>
              <a:rPr sz="4450" spc="-71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29" dirty="0">
                <a:solidFill>
                  <a:srgbClr val="000000"/>
                </a:solidFill>
                <a:latin typeface="ASGMLE+Calibri-Light"/>
                <a:cs typeface="ASGMLE+Calibri-Light"/>
              </a:rPr>
              <a:t>any</a:t>
            </a:r>
            <a:r>
              <a:rPr sz="4450" spc="-84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clues</a:t>
            </a:r>
            <a:r>
              <a:rPr sz="4450" spc="-27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24" dirty="0">
                <a:solidFill>
                  <a:srgbClr val="000000"/>
                </a:solidFill>
                <a:latin typeface="ASGMLE+Calibri-Light"/>
                <a:cs typeface="ASGMLE+Calibri-Light"/>
              </a:rPr>
              <a:t>with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 this</a:t>
            </a:r>
            <a:r>
              <a:rPr sz="4450" spc="-14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new</a:t>
            </a:r>
            <a:r>
              <a:rPr sz="4450" spc="-69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30" dirty="0">
                <a:solidFill>
                  <a:srgbClr val="000000"/>
                </a:solidFill>
                <a:latin typeface="ASGMLE+Calibri-Light"/>
                <a:cs typeface="ASGMLE+Calibri-Light"/>
              </a:rPr>
              <a:t>history?</a:t>
            </a:r>
          </a:p>
          <a:p>
            <a:pPr marL="0" marR="0">
              <a:lnSpc>
                <a:spcPts val="2780"/>
              </a:lnSpc>
              <a:spcBef>
                <a:spcPts val="4484"/>
              </a:spcBef>
              <a:spcAft>
                <a:spcPts val="0"/>
              </a:spcAft>
            </a:pPr>
            <a:r>
              <a:rPr sz="2800" spc="-28" dirty="0">
                <a:solidFill>
                  <a:srgbClr val="000000"/>
                </a:solidFill>
                <a:latin typeface="AJQHSR+Calibri"/>
                <a:cs typeface="AJQHSR+Calibri"/>
              </a:rPr>
              <a:t>Unilateral</a:t>
            </a:r>
            <a:r>
              <a:rPr sz="2800" spc="17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11" dirty="0">
                <a:solidFill>
                  <a:srgbClr val="000000"/>
                </a:solidFill>
                <a:latin typeface="AJQHSR+Calibri"/>
                <a:cs typeface="AJQHSR+Calibri"/>
              </a:rPr>
              <a:t>vs</a:t>
            </a:r>
            <a:r>
              <a:rPr sz="2800" spc="-1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AJQHSR+Calibri"/>
                <a:cs typeface="AJQHSR+Calibri"/>
              </a:rPr>
              <a:t>bilateral?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0275" y="2925683"/>
            <a:ext cx="7561185" cy="14113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77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More</a:t>
            </a:r>
            <a:r>
              <a:rPr sz="2800" spc="-7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48" dirty="0">
                <a:solidFill>
                  <a:srgbClr val="000000"/>
                </a:solidFill>
                <a:latin typeface="AJQHSR+Calibri"/>
                <a:cs typeface="AJQHSR+Calibri"/>
              </a:rPr>
              <a:t>likely</a:t>
            </a:r>
            <a:r>
              <a:rPr sz="2800" spc="17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AJQHSR+Calibri"/>
                <a:cs typeface="AJQHSR+Calibri"/>
              </a:rPr>
              <a:t>neoplastic,</a:t>
            </a:r>
            <a:r>
              <a:rPr sz="2800" spc="26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5" dirty="0">
                <a:solidFill>
                  <a:srgbClr val="000000"/>
                </a:solidFill>
                <a:latin typeface="AJQHSR+Calibri"/>
                <a:cs typeface="AJQHSR+Calibri"/>
              </a:rPr>
              <a:t>infectious,</a:t>
            </a:r>
            <a:r>
              <a:rPr sz="2800" spc="35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23" dirty="0">
                <a:solidFill>
                  <a:srgbClr val="000000"/>
                </a:solidFill>
                <a:latin typeface="AJQHSR+Calibri"/>
                <a:cs typeface="AJQHSR+Calibri"/>
              </a:rPr>
              <a:t>or</a:t>
            </a:r>
            <a:r>
              <a:rPr sz="2800" spc="-5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JQHSR+Calibri"/>
                <a:cs typeface="AJQHSR+Calibri"/>
              </a:rPr>
              <a:t>inflammatory?</a:t>
            </a:r>
          </a:p>
          <a:p>
            <a:pPr marL="0" marR="0">
              <a:lnSpc>
                <a:spcPts val="2780"/>
              </a:lnSpc>
              <a:spcBef>
                <a:spcPts val="5205"/>
              </a:spcBef>
              <a:spcAft>
                <a:spcPts val="0"/>
              </a:spcAft>
            </a:pPr>
            <a:r>
              <a:rPr sz="2800" spc="-81" dirty="0">
                <a:solidFill>
                  <a:srgbClr val="000000"/>
                </a:solidFill>
                <a:latin typeface="AJQHSR+Calibri"/>
                <a:cs typeface="AJQHSR+Calibri"/>
              </a:rPr>
              <a:t>Any</a:t>
            </a:r>
            <a:r>
              <a:rPr sz="2800" spc="20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AJQHSR+Calibri"/>
                <a:cs typeface="AJQHSR+Calibri"/>
              </a:rPr>
              <a:t>conclusions</a:t>
            </a:r>
            <a:r>
              <a:rPr sz="2800" spc="16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AJQHSR+Calibri"/>
                <a:cs typeface="AJQHSR+Calibri"/>
              </a:rPr>
              <a:t>from</a:t>
            </a:r>
            <a:r>
              <a:rPr sz="2800" spc="7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AJQHSR+Calibri"/>
                <a:cs typeface="AJQHSR+Calibri"/>
              </a:rPr>
              <a:t>blood</a:t>
            </a:r>
            <a:r>
              <a:rPr sz="2800" spc="8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AJQHSR+Calibri"/>
                <a:cs typeface="AJQHSR+Calibri"/>
              </a:rPr>
              <a:t>work</a:t>
            </a:r>
            <a:r>
              <a:rPr sz="2800" spc="-1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22" dirty="0">
                <a:solidFill>
                  <a:srgbClr val="000000"/>
                </a:solidFill>
                <a:latin typeface="AJQHSR+Calibri"/>
                <a:cs typeface="AJQHSR+Calibri"/>
              </a:rPr>
              <a:t>or</a:t>
            </a:r>
            <a:r>
              <a:rPr sz="2800" spc="1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AJQHSR+Calibri"/>
                <a:cs typeface="AJQHSR+Calibri"/>
              </a:rPr>
              <a:t>imaging?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5350121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12" dirty="0">
                <a:solidFill>
                  <a:srgbClr val="000000"/>
                </a:solidFill>
                <a:latin typeface="LNGDKA+Arial-BoldMT"/>
                <a:cs typeface="LNGDKA+Arial-BoldMT"/>
              </a:rPr>
              <a:t>Differential</a:t>
            </a:r>
            <a:r>
              <a:rPr sz="4000" spc="2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8" dirty="0">
                <a:solidFill>
                  <a:srgbClr val="000000"/>
                </a:solidFill>
                <a:latin typeface="LNGDKA+Arial-BoldMT"/>
                <a:cs typeface="LNGDKA+Arial-BoldMT"/>
              </a:rPr>
              <a:t>Diagnosis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2073882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Meningioma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225116"/>
            <a:ext cx="8337438" cy="947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9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neuritis</a:t>
            </a:r>
            <a:r>
              <a:rPr sz="2800" spc="3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/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neuropathy</a:t>
            </a:r>
            <a:r>
              <a:rPr sz="2800" spc="1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(infectious,</a:t>
            </a:r>
            <a:r>
              <a:rPr sz="2800" spc="34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inflammatory)</a:t>
            </a:r>
          </a:p>
          <a:p>
            <a:pPr marL="0" marR="0">
              <a:lnSpc>
                <a:spcPts val="3105"/>
              </a:lnSpc>
              <a:spcBef>
                <a:spcPts val="999"/>
              </a:spcBef>
              <a:spcAft>
                <a:spcPts val="0"/>
              </a:spcAft>
            </a:pP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Compressive</a:t>
            </a:r>
            <a:r>
              <a:rPr sz="2800" spc="39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neuropathy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3254799"/>
            <a:ext cx="1663248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Infiltr</a:t>
            </a:r>
            <a:r>
              <a:rPr sz="2800" spc="-73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at</a:t>
            </a:r>
            <a:r>
              <a:rPr sz="2800" spc="-7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ive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7925944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12" dirty="0">
                <a:solidFill>
                  <a:srgbClr val="000000"/>
                </a:solidFill>
                <a:latin typeface="LNGDKA+Arial-BoldMT"/>
                <a:cs typeface="LNGDKA+Arial-BoldMT"/>
              </a:rPr>
              <a:t>Optic</a:t>
            </a:r>
            <a:r>
              <a:rPr sz="4000" spc="-10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9" dirty="0">
                <a:solidFill>
                  <a:srgbClr val="000000"/>
                </a:solidFill>
                <a:latin typeface="LNGDKA+Arial-BoldMT"/>
                <a:cs typeface="LNGDKA+Arial-BoldMT"/>
              </a:rPr>
              <a:t>Nerve</a:t>
            </a:r>
            <a:r>
              <a:rPr sz="4000" spc="-1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2" dirty="0">
                <a:solidFill>
                  <a:srgbClr val="000000"/>
                </a:solidFill>
                <a:latin typeface="LNGDKA+Arial-BoldMT"/>
                <a:cs typeface="LNGDKA+Arial-BoldMT"/>
              </a:rPr>
              <a:t>Sheath</a:t>
            </a:r>
            <a:r>
              <a:rPr sz="4000" spc="6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18" dirty="0">
                <a:solidFill>
                  <a:srgbClr val="000000"/>
                </a:solidFill>
                <a:latin typeface="LNGDKA+Arial-BoldMT"/>
                <a:cs typeface="LNGDKA+Arial-BoldMT"/>
              </a:rPr>
              <a:t>Meningioma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671490"/>
            <a:ext cx="9610402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Uncommon,</a:t>
            </a:r>
            <a:r>
              <a:rPr sz="2800" spc="-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benign</a:t>
            </a:r>
            <a:r>
              <a:rPr sz="2800" spc="15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neoplasms</a:t>
            </a:r>
            <a:r>
              <a:rPr sz="2800" spc="2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arising</a:t>
            </a:r>
            <a:r>
              <a:rPr sz="2800" spc="4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PRWIJE+ArialMT"/>
                <a:cs typeface="PRWIJE+ArialMT"/>
              </a:rPr>
              <a:t>from</a:t>
            </a:r>
            <a:r>
              <a:rPr sz="2800" spc="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meningothelial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12290" y="2015312"/>
            <a:ext cx="3072456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cells</a:t>
            </a:r>
            <a:r>
              <a:rPr sz="2800" spc="2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9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erve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41271" y="2429868"/>
            <a:ext cx="9251875" cy="4063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4"/>
              </a:lnSpc>
              <a:spcBef>
                <a:spcPts val="0"/>
              </a:spcBef>
              <a:spcAft>
                <a:spcPts val="0"/>
              </a:spcAft>
            </a:pPr>
            <a:r>
              <a:rPr sz="2400" spc="360" dirty="0">
                <a:solidFill>
                  <a:srgbClr val="000000"/>
                </a:solidFill>
                <a:latin typeface="ENUWSM+CourierNewPSMT"/>
                <a:cs typeface="ENUWSM+CourierNewPSMT"/>
              </a:rPr>
              <a:t>o</a:t>
            </a: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Primary</a:t>
            </a:r>
            <a:r>
              <a:rPr sz="2400" spc="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22" dirty="0">
                <a:solidFill>
                  <a:srgbClr val="000000"/>
                </a:solidFill>
                <a:latin typeface="PRWIJE+ArialMT"/>
                <a:cs typeface="PRWIJE+ArialMT"/>
              </a:rPr>
              <a:t>(1-2%</a:t>
            </a:r>
            <a:r>
              <a:rPr sz="2400" spc="-12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60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400" spc="14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16" dirty="0">
                <a:solidFill>
                  <a:srgbClr val="000000"/>
                </a:solidFill>
                <a:latin typeface="PRWIJE+ArialMT"/>
                <a:cs typeface="PRWIJE+ArialMT"/>
              </a:rPr>
              <a:t>meningiomas)</a:t>
            </a:r>
            <a:r>
              <a:rPr sz="2400" spc="19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74" dirty="0">
                <a:solidFill>
                  <a:srgbClr val="000000"/>
                </a:solidFill>
                <a:latin typeface="PRWIJE+ArialMT"/>
                <a:cs typeface="PRWIJE+ArialMT"/>
              </a:rPr>
              <a:t>vs</a:t>
            </a:r>
            <a:r>
              <a:rPr sz="2400" spc="1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31" dirty="0">
                <a:solidFill>
                  <a:srgbClr val="000000"/>
                </a:solidFill>
                <a:latin typeface="PRWIJE+ArialMT"/>
                <a:cs typeface="PRWIJE+ArialMT"/>
              </a:rPr>
              <a:t>secondary;</a:t>
            </a:r>
            <a:r>
              <a:rPr sz="2400" spc="27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16" dirty="0">
                <a:solidFill>
                  <a:srgbClr val="000000"/>
                </a:solidFill>
                <a:latin typeface="PRWIJE+ArialMT"/>
                <a:cs typeface="PRWIJE+ArialMT"/>
              </a:rPr>
              <a:t>account</a:t>
            </a:r>
            <a:r>
              <a:rPr sz="2400" spc="10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for</a:t>
            </a:r>
            <a:r>
              <a:rPr sz="2400" spc="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16" dirty="0">
                <a:solidFill>
                  <a:srgbClr val="000000"/>
                </a:solidFill>
                <a:latin typeface="PRWIJE+ArialMT"/>
                <a:cs typeface="PRWIJE+ArialMT"/>
              </a:rPr>
              <a:t>33%</a:t>
            </a:r>
            <a:r>
              <a:rPr sz="2400" spc="-4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52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69871" y="2726065"/>
            <a:ext cx="3763466" cy="3789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4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primary</a:t>
            </a:r>
            <a:r>
              <a:rPr sz="2400" spc="9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8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400" spc="1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3" dirty="0">
                <a:solidFill>
                  <a:srgbClr val="000000"/>
                </a:solidFill>
                <a:latin typeface="PRWIJE+ArialMT"/>
                <a:cs typeface="PRWIJE+ArialMT"/>
              </a:rPr>
              <a:t>nerve</a:t>
            </a:r>
            <a:r>
              <a:rPr sz="2400" spc="12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tumors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41271" y="3078457"/>
            <a:ext cx="3321424" cy="4063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4"/>
              </a:lnSpc>
              <a:spcBef>
                <a:spcPts val="0"/>
              </a:spcBef>
              <a:spcAft>
                <a:spcPts val="0"/>
              </a:spcAft>
            </a:pPr>
            <a:r>
              <a:rPr sz="2400" spc="360" dirty="0">
                <a:solidFill>
                  <a:srgbClr val="000000"/>
                </a:solidFill>
                <a:latin typeface="ENUWSM+CourierNewPSMT"/>
                <a:cs typeface="ENUWSM+CourierNewPSMT"/>
              </a:rPr>
              <a:t>o</a:t>
            </a:r>
            <a:r>
              <a:rPr sz="2400" dirty="0">
                <a:solidFill>
                  <a:srgbClr val="000000"/>
                </a:solidFill>
                <a:latin typeface="PRWIJE+ArialMT"/>
                <a:cs typeface="PRWIJE+ArialMT"/>
              </a:rPr>
              <a:t>W</a:t>
            </a:r>
            <a:r>
              <a:rPr sz="2400" spc="-60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2" dirty="0">
                <a:solidFill>
                  <a:srgbClr val="000000"/>
                </a:solidFill>
                <a:latin typeface="PRWIJE+ArialMT"/>
                <a:cs typeface="PRWIJE+ArialMT"/>
              </a:rPr>
              <a:t>omen</a:t>
            </a:r>
            <a:r>
              <a:rPr sz="2400" spc="3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27" dirty="0">
                <a:solidFill>
                  <a:srgbClr val="000000"/>
                </a:solidFill>
                <a:latin typeface="PRWIJE+ArialMT"/>
                <a:cs typeface="PRWIJE+ArialMT"/>
              </a:rPr>
              <a:t>&gt;&gt;&gt;</a:t>
            </a:r>
            <a:r>
              <a:rPr sz="2400" spc="-14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16" dirty="0">
                <a:solidFill>
                  <a:srgbClr val="000000"/>
                </a:solidFill>
                <a:latin typeface="PRWIJE+ArialMT"/>
                <a:cs typeface="PRWIJE+ArialMT"/>
              </a:rPr>
              <a:t>Men</a:t>
            </a:r>
            <a:r>
              <a:rPr sz="2400" spc="1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8" dirty="0">
                <a:solidFill>
                  <a:srgbClr val="000000"/>
                </a:solidFill>
                <a:latin typeface="PRWIJE+ArialMT"/>
                <a:cs typeface="PRWIJE+ArialMT"/>
              </a:rPr>
              <a:t>(3x)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41271" y="3431804"/>
            <a:ext cx="8371114" cy="4059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21"/>
              </a:lnSpc>
              <a:spcBef>
                <a:spcPts val="0"/>
              </a:spcBef>
              <a:spcAft>
                <a:spcPts val="0"/>
              </a:spcAft>
            </a:pPr>
            <a:r>
              <a:rPr sz="2400" spc="360" dirty="0">
                <a:solidFill>
                  <a:srgbClr val="000000"/>
                </a:solidFill>
                <a:latin typeface="ENUWSM+CourierNewPSMT"/>
                <a:cs typeface="ENUWSM+CourierNewPSMT"/>
              </a:rPr>
              <a:t>o</a:t>
            </a:r>
            <a:r>
              <a:rPr sz="2400" spc="-14" dirty="0">
                <a:solidFill>
                  <a:srgbClr val="000000"/>
                </a:solidFill>
                <a:latin typeface="PRWIJE+ArialMT"/>
                <a:cs typeface="PRWIJE+ArialMT"/>
              </a:rPr>
              <a:t>Incidental</a:t>
            </a:r>
            <a:r>
              <a:rPr sz="2400" spc="1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7" dirty="0">
                <a:solidFill>
                  <a:srgbClr val="000000"/>
                </a:solidFill>
                <a:latin typeface="PRWIJE+ArialMT"/>
                <a:cs typeface="PRWIJE+ArialMT"/>
              </a:rPr>
              <a:t>detection</a:t>
            </a:r>
            <a:r>
              <a:rPr sz="2400" spc="2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57" dirty="0">
                <a:solidFill>
                  <a:srgbClr val="000000"/>
                </a:solidFill>
                <a:latin typeface="PRWIJE+ArialMT"/>
                <a:cs typeface="PRWIJE+ArialMT"/>
              </a:rPr>
              <a:t>on</a:t>
            </a:r>
            <a:r>
              <a:rPr sz="2400" spc="7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13" dirty="0">
                <a:solidFill>
                  <a:srgbClr val="000000"/>
                </a:solidFill>
                <a:latin typeface="PRWIJE+ArialMT"/>
                <a:cs typeface="PRWIJE+ArialMT"/>
              </a:rPr>
              <a:t>neuroimaging</a:t>
            </a:r>
            <a:r>
              <a:rPr sz="2400" spc="18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73" dirty="0">
                <a:solidFill>
                  <a:srgbClr val="000000"/>
                </a:solidFill>
                <a:latin typeface="PRWIJE+ArialMT"/>
                <a:cs typeface="PRWIJE+ArialMT"/>
              </a:rPr>
              <a:t>vs</a:t>
            </a:r>
            <a:r>
              <a:rPr sz="2400" spc="15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2" dirty="0">
                <a:solidFill>
                  <a:srgbClr val="000000"/>
                </a:solidFill>
                <a:latin typeface="PRWIJE+ArialMT"/>
                <a:cs typeface="PRWIJE+ArialMT"/>
              </a:rPr>
              <a:t>indolent</a:t>
            </a:r>
            <a:r>
              <a:rPr sz="2400" spc="18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17" dirty="0">
                <a:solidFill>
                  <a:srgbClr val="000000"/>
                </a:solidFill>
                <a:latin typeface="PRWIJE+ArialMT"/>
                <a:cs typeface="PRWIJE+ArialMT"/>
              </a:rPr>
              <a:t>symptoms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269871" y="3727460"/>
            <a:ext cx="5661079" cy="3789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4"/>
              </a:lnSpc>
              <a:spcBef>
                <a:spcPts val="0"/>
              </a:spcBef>
              <a:spcAft>
                <a:spcPts val="0"/>
              </a:spcAft>
            </a:pPr>
            <a:r>
              <a:rPr sz="2400" spc="-22" dirty="0">
                <a:solidFill>
                  <a:srgbClr val="000000"/>
                </a:solidFill>
                <a:latin typeface="PRWIJE+ArialMT"/>
                <a:cs typeface="PRWIJE+ArialMT"/>
              </a:rPr>
              <a:t>(gradual,</a:t>
            </a:r>
            <a:r>
              <a:rPr sz="2400" spc="18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4" dirty="0">
                <a:solidFill>
                  <a:srgbClr val="000000"/>
                </a:solidFill>
                <a:latin typeface="PRWIJE+ArialMT"/>
                <a:cs typeface="PRWIJE+ArialMT"/>
              </a:rPr>
              <a:t>painless</a:t>
            </a:r>
            <a:r>
              <a:rPr sz="2400" spc="2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PRWIJE+ArialMT"/>
                <a:cs typeface="PRWIJE+ArialMT"/>
              </a:rPr>
              <a:t>monocular</a:t>
            </a:r>
            <a:r>
              <a:rPr sz="2400" spc="1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9" dirty="0">
                <a:solidFill>
                  <a:srgbClr val="000000"/>
                </a:solidFill>
                <a:latin typeface="PRWIJE+ArialMT"/>
                <a:cs typeface="PRWIJE+ArialMT"/>
              </a:rPr>
              <a:t>vision</a:t>
            </a:r>
            <a:r>
              <a:rPr sz="2400" spc="20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15" dirty="0">
                <a:solidFill>
                  <a:srgbClr val="000000"/>
                </a:solidFill>
                <a:latin typeface="PRWIJE+ArialMT"/>
                <a:cs typeface="PRWIJE+ArialMT"/>
              </a:rPr>
              <a:t>loss)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583690" y="4141894"/>
            <a:ext cx="9696028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76" dirty="0">
                <a:solidFill>
                  <a:srgbClr val="000000"/>
                </a:solidFill>
                <a:latin typeface="PRWIJE+ArialMT"/>
                <a:cs typeface="PRWIJE+ArialMT"/>
              </a:rPr>
              <a:t>Variab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le</a:t>
            </a:r>
            <a:r>
              <a:rPr sz="2800" spc="3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08" dirty="0">
                <a:solidFill>
                  <a:srgbClr val="000000"/>
                </a:solidFill>
                <a:latin typeface="PRWIJE+ArialMT"/>
                <a:cs typeface="PRWIJE+ArialMT"/>
              </a:rPr>
              <a:t>VA</a:t>
            </a:r>
            <a:r>
              <a:rPr sz="2800" spc="-77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,</a:t>
            </a:r>
            <a:r>
              <a:rPr sz="2800" spc="-4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color</a:t>
            </a:r>
            <a:r>
              <a:rPr sz="2800" spc="9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deficienc</a:t>
            </a:r>
            <a:r>
              <a:rPr sz="2800" spc="-68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75" dirty="0">
                <a:solidFill>
                  <a:srgbClr val="000000"/>
                </a:solidFill>
                <a:latin typeface="PRWIJE+ArialMT"/>
                <a:cs typeface="PRWIJE+ArialMT"/>
              </a:rPr>
              <a:t>y,</a:t>
            </a:r>
            <a:r>
              <a:rPr sz="2800" spc="49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9" dirty="0">
                <a:solidFill>
                  <a:srgbClr val="000000"/>
                </a:solidFill>
                <a:latin typeface="PRWIJE+ArialMT"/>
                <a:cs typeface="PRWIJE+ArialMT"/>
              </a:rPr>
              <a:t>field</a:t>
            </a:r>
            <a:r>
              <a:rPr sz="2800" spc="3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5" dirty="0">
                <a:solidFill>
                  <a:srgbClr val="000000"/>
                </a:solidFill>
                <a:latin typeface="PRWIJE+ArialMT"/>
                <a:cs typeface="PRWIJE+ArialMT"/>
              </a:rPr>
              <a:t>loss,</a:t>
            </a:r>
            <a:r>
              <a:rPr sz="2800" spc="24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16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atrophy,</a:t>
            </a:r>
            <a:r>
              <a:rPr sz="2800" spc="24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shunt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812290" y="4485716"/>
            <a:ext cx="5061555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6" dirty="0">
                <a:solidFill>
                  <a:srgbClr val="000000"/>
                </a:solidFill>
                <a:latin typeface="PRWIJE+ArialMT"/>
                <a:cs typeface="PRWIJE+ArialMT"/>
              </a:rPr>
              <a:t>vessels</a:t>
            </a:r>
            <a:r>
              <a:rPr sz="2800" spc="34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5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30%</a:t>
            </a:r>
            <a:r>
              <a:rPr sz="2800" spc="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(with</a:t>
            </a:r>
            <a:r>
              <a:rPr sz="2800" spc="17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chronicity)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583690" y="4953076"/>
            <a:ext cx="9775589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PRWIJE+ArialMT"/>
                <a:cs typeface="PRWIJE+ArialMT"/>
              </a:rPr>
              <a:t>Tx:</a:t>
            </a:r>
            <a:r>
              <a:rPr sz="2800" spc="1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PRWIJE+ArialMT"/>
                <a:cs typeface="PRWIJE+ArialMT"/>
              </a:rPr>
              <a:t>Observat</a:t>
            </a:r>
            <a:r>
              <a:rPr sz="2800" spc="-7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ion,</a:t>
            </a:r>
            <a:r>
              <a:rPr sz="2800" spc="3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radiation</a:t>
            </a:r>
            <a:r>
              <a:rPr sz="2800" spc="40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&gt;&gt;&gt;&gt;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surgery</a:t>
            </a:r>
            <a:r>
              <a:rPr sz="2800" spc="16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(Turbin</a:t>
            </a:r>
            <a:r>
              <a:rPr sz="2800" spc="1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5" dirty="0">
                <a:solidFill>
                  <a:srgbClr val="000000"/>
                </a:solidFill>
                <a:latin typeface="PRWIJE+ArialMT"/>
                <a:cs typeface="PRWIJE+ArialMT"/>
              </a:rPr>
              <a:t>et</a:t>
            </a:r>
            <a:r>
              <a:rPr sz="2800" spc="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6" dirty="0">
                <a:solidFill>
                  <a:srgbClr val="000000"/>
                </a:solidFill>
                <a:latin typeface="PRWIJE+ArialMT"/>
                <a:cs typeface="PRWIJE+ArialMT"/>
              </a:rPr>
              <a:t>al.</a:t>
            </a:r>
            <a:r>
              <a:rPr sz="2800" spc="24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2002)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6294319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6" dirty="0">
                <a:solidFill>
                  <a:srgbClr val="000000"/>
                </a:solidFill>
                <a:latin typeface="LNGDKA+Arial-BoldMT"/>
                <a:cs typeface="LNGDKA+Arial-BoldMT"/>
              </a:rPr>
              <a:t>Other</a:t>
            </a:r>
            <a:r>
              <a:rPr sz="4000" spc="-3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12" dirty="0">
                <a:solidFill>
                  <a:srgbClr val="000000"/>
                </a:solidFill>
                <a:latin typeface="LNGDKA+Arial-BoldMT"/>
                <a:cs typeface="LNGDKA+Arial-BoldMT"/>
              </a:rPr>
              <a:t>Optic</a:t>
            </a:r>
            <a:r>
              <a:rPr sz="4000" spc="-10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7" dirty="0">
                <a:solidFill>
                  <a:srgbClr val="000000"/>
                </a:solidFill>
                <a:latin typeface="LNGDKA+Arial-BoldMT"/>
                <a:cs typeface="LNGDKA+Arial-BoldMT"/>
              </a:rPr>
              <a:t>Neuropathies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0275" y="1657472"/>
            <a:ext cx="9512816" cy="4349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8"/>
              </a:lnSpc>
              <a:spcBef>
                <a:spcPts val="0"/>
              </a:spcBef>
              <a:spcAft>
                <a:spcPts val="0"/>
              </a:spcAft>
            </a:pPr>
            <a:r>
              <a:rPr sz="3250" dirty="0">
                <a:solidFill>
                  <a:srgbClr val="000000"/>
                </a:solidFill>
                <a:latin typeface="BDSTUC+Arial-ItalicMT"/>
                <a:cs typeface="BDSTUC+Arial-ItalicMT"/>
              </a:rPr>
              <a:t>Infectious</a:t>
            </a:r>
          </a:p>
          <a:p>
            <a:pPr marL="0" marR="0">
              <a:lnSpc>
                <a:spcPts val="2938"/>
              </a:lnSpc>
              <a:spcBef>
                <a:spcPts val="664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650" spc="39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44" dirty="0">
                <a:solidFill>
                  <a:srgbClr val="000000"/>
                </a:solidFill>
                <a:latin typeface="PRWIJE+ArialMT"/>
                <a:cs typeface="PRWIJE+ArialMT"/>
              </a:rPr>
              <a:t>Syphilis,</a:t>
            </a:r>
            <a:r>
              <a:rPr sz="2650" spc="14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8" dirty="0">
                <a:solidFill>
                  <a:srgbClr val="000000"/>
                </a:solidFill>
                <a:latin typeface="PRWIJE+ArialMT"/>
                <a:cs typeface="PRWIJE+ArialMT"/>
              </a:rPr>
              <a:t>Tuber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c</a:t>
            </a:r>
            <a:r>
              <a:rPr sz="2650" spc="-7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ulos</a:t>
            </a:r>
            <a:r>
              <a:rPr sz="2650" spc="-7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650" spc="-7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,</a:t>
            </a:r>
            <a:r>
              <a:rPr sz="2650" spc="1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Bar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2" dirty="0">
                <a:solidFill>
                  <a:srgbClr val="000000"/>
                </a:solidFill>
                <a:latin typeface="PRWIJE+ArialMT"/>
                <a:cs typeface="PRWIJE+ArialMT"/>
              </a:rPr>
              <a:t>onell</a:t>
            </a:r>
            <a:r>
              <a:rPr sz="2650" spc="-7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2" dirty="0">
                <a:solidFill>
                  <a:srgbClr val="000000"/>
                </a:solidFill>
                <a:latin typeface="PRWIJE+ArialMT"/>
                <a:cs typeface="PRWIJE+ArialMT"/>
              </a:rPr>
              <a:t>a,</a:t>
            </a:r>
            <a:r>
              <a:rPr sz="2650" spc="4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8" dirty="0">
                <a:solidFill>
                  <a:srgbClr val="000000"/>
                </a:solidFill>
                <a:latin typeface="PRWIJE+ArialMT"/>
                <a:cs typeface="PRWIJE+ArialMT"/>
              </a:rPr>
              <a:t>EBV,</a:t>
            </a:r>
            <a:r>
              <a:rPr sz="2650" spc="3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8" dirty="0">
                <a:solidFill>
                  <a:srgbClr val="000000"/>
                </a:solidFill>
                <a:latin typeface="PRWIJE+ArialMT"/>
                <a:cs typeface="PRWIJE+ArialMT"/>
              </a:rPr>
              <a:t>Lyme</a:t>
            </a:r>
          </a:p>
          <a:p>
            <a:pPr marL="0" marR="0">
              <a:lnSpc>
                <a:spcPts val="3608"/>
              </a:lnSpc>
              <a:spcBef>
                <a:spcPts val="323"/>
              </a:spcBef>
              <a:spcAft>
                <a:spcPts val="0"/>
              </a:spcAft>
            </a:pPr>
            <a:r>
              <a:rPr sz="3250" dirty="0">
                <a:solidFill>
                  <a:srgbClr val="000000"/>
                </a:solidFill>
                <a:latin typeface="BDSTUC+Arial-ItalicMT"/>
                <a:cs typeface="BDSTUC+Arial-ItalicMT"/>
              </a:rPr>
              <a:t>Infiltrative</a:t>
            </a:r>
          </a:p>
          <a:p>
            <a:pPr marL="0" marR="0">
              <a:lnSpc>
                <a:spcPts val="2938"/>
              </a:lnSpc>
              <a:spcBef>
                <a:spcPts val="614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650" spc="39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72" dirty="0">
                <a:solidFill>
                  <a:srgbClr val="000000"/>
                </a:solidFill>
                <a:latin typeface="PRWIJE+ArialMT"/>
                <a:cs typeface="PRWIJE+ArialMT"/>
              </a:rPr>
              <a:t>Lymphoma,</a:t>
            </a:r>
            <a:r>
              <a:rPr sz="2650" spc="3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Leukemia</a:t>
            </a:r>
          </a:p>
          <a:p>
            <a:pPr marL="0" marR="0">
              <a:lnSpc>
                <a:spcPts val="3608"/>
              </a:lnSpc>
              <a:spcBef>
                <a:spcPts val="373"/>
              </a:spcBef>
              <a:spcAft>
                <a:spcPts val="0"/>
              </a:spcAft>
            </a:pPr>
            <a:r>
              <a:rPr sz="3250" spc="-18" dirty="0">
                <a:solidFill>
                  <a:srgbClr val="000000"/>
                </a:solidFill>
                <a:latin typeface="BDSTUC+Arial-ItalicMT"/>
                <a:cs typeface="BDSTUC+Arial-ItalicMT"/>
              </a:rPr>
              <a:t>Inflammatory</a:t>
            </a:r>
          </a:p>
          <a:p>
            <a:pPr marL="0" marR="0">
              <a:lnSpc>
                <a:spcPts val="2938"/>
              </a:lnSpc>
              <a:spcBef>
                <a:spcPts val="589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650" spc="39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43" dirty="0">
                <a:solidFill>
                  <a:srgbClr val="000000"/>
                </a:solidFill>
                <a:latin typeface="PRWIJE+ArialMT"/>
                <a:cs typeface="PRWIJE+ArialMT"/>
              </a:rPr>
              <a:t>Multiple</a:t>
            </a:r>
            <a:r>
              <a:rPr sz="2650" spc="1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7" dirty="0">
                <a:solidFill>
                  <a:srgbClr val="000000"/>
                </a:solidFill>
                <a:latin typeface="PRWIJE+ArialMT"/>
                <a:cs typeface="PRWIJE+ArialMT"/>
              </a:rPr>
              <a:t>sclerosis,</a:t>
            </a:r>
            <a:r>
              <a:rPr sz="2650" spc="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  <a:r>
              <a:rPr sz="2650" spc="-7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7" dirty="0">
                <a:solidFill>
                  <a:srgbClr val="000000"/>
                </a:solidFill>
                <a:latin typeface="PRWIJE+ArialMT"/>
                <a:cs typeface="PRWIJE+ArialMT"/>
              </a:rPr>
              <a:t>arc</a:t>
            </a:r>
            <a:r>
              <a:rPr sz="2650" spc="-7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2" dirty="0">
                <a:solidFill>
                  <a:srgbClr val="000000"/>
                </a:solidFill>
                <a:latin typeface="PRWIJE+ArialMT"/>
                <a:cs typeface="PRWIJE+ArialMT"/>
              </a:rPr>
              <a:t>oidos</a:t>
            </a:r>
            <a:r>
              <a:rPr sz="2650" spc="-7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650" spc="-7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,</a:t>
            </a:r>
            <a:r>
              <a:rPr sz="2650" spc="1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4" dirty="0">
                <a:solidFill>
                  <a:srgbClr val="000000"/>
                </a:solidFill>
                <a:latin typeface="PRWIJE+ArialMT"/>
                <a:cs typeface="PRWIJE+ArialMT"/>
              </a:rPr>
              <a:t>gr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0" dirty="0">
                <a:solidFill>
                  <a:srgbClr val="000000"/>
                </a:solidFill>
                <a:latin typeface="PRWIJE+ArialMT"/>
                <a:cs typeface="PRWIJE+ArialMT"/>
              </a:rPr>
              <a:t>anulomat</a:t>
            </a:r>
            <a:r>
              <a:rPr sz="2650" spc="-6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2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650" spc="-7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650" spc="3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0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5" dirty="0">
                <a:solidFill>
                  <a:srgbClr val="000000"/>
                </a:solidFill>
                <a:latin typeface="PRWIJE+ArialMT"/>
                <a:cs typeface="PRWIJE+ArialMT"/>
              </a:rPr>
              <a:t>polyang</a:t>
            </a:r>
            <a:r>
              <a:rPr sz="2650" spc="-71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2" dirty="0">
                <a:solidFill>
                  <a:srgbClr val="000000"/>
                </a:solidFill>
                <a:latin typeface="PRWIJE+ArialMT"/>
                <a:cs typeface="PRWIJE+ArialMT"/>
              </a:rPr>
              <a:t>iit</a:t>
            </a:r>
            <a:r>
              <a:rPr sz="2650" spc="-6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</a:p>
          <a:p>
            <a:pPr marL="0" marR="0">
              <a:lnSpc>
                <a:spcPts val="3605"/>
              </a:lnSpc>
              <a:spcBef>
                <a:spcPts val="402"/>
              </a:spcBef>
              <a:spcAft>
                <a:spcPts val="0"/>
              </a:spcAft>
            </a:pPr>
            <a:r>
              <a:rPr sz="3250" dirty="0">
                <a:solidFill>
                  <a:srgbClr val="000000"/>
                </a:solidFill>
                <a:latin typeface="BDSTUC+Arial-ItalicMT"/>
                <a:cs typeface="BDSTUC+Arial-ItalicMT"/>
              </a:rPr>
              <a:t>Hereditary</a:t>
            </a:r>
          </a:p>
          <a:p>
            <a:pPr marL="0" marR="0">
              <a:lnSpc>
                <a:spcPts val="2935"/>
              </a:lnSpc>
              <a:spcBef>
                <a:spcPts val="543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650" spc="39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96" dirty="0">
                <a:solidFill>
                  <a:srgbClr val="000000"/>
                </a:solidFill>
                <a:latin typeface="PRWIJE+ArialMT"/>
                <a:cs typeface="PRWIJE+ArialMT"/>
              </a:rPr>
              <a:t>Leber,</a:t>
            </a:r>
            <a:r>
              <a:rPr sz="2650" spc="2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8" dirty="0">
                <a:solidFill>
                  <a:srgbClr val="000000"/>
                </a:solidFill>
                <a:latin typeface="PRWIJE+ArialMT"/>
                <a:cs typeface="PRWIJE+ArialMT"/>
              </a:rPr>
              <a:t>Dominant</a:t>
            </a:r>
          </a:p>
          <a:p>
            <a:pPr marL="0" marR="0">
              <a:lnSpc>
                <a:spcPts val="3608"/>
              </a:lnSpc>
              <a:spcBef>
                <a:spcPts val="448"/>
              </a:spcBef>
              <a:spcAft>
                <a:spcPts val="0"/>
              </a:spcAft>
            </a:pPr>
            <a:r>
              <a:rPr sz="3250" spc="-18" dirty="0">
                <a:solidFill>
                  <a:srgbClr val="000000"/>
                </a:solidFill>
                <a:latin typeface="BDSTUC+Arial-ItalicMT"/>
                <a:cs typeface="BDSTUC+Arial-ItalicMT"/>
              </a:rPr>
              <a:t>Other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30275" y="6038074"/>
            <a:ext cx="4249815" cy="423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5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650" spc="39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650" spc="-49" dirty="0">
                <a:solidFill>
                  <a:srgbClr val="000000"/>
                </a:solidFill>
                <a:latin typeface="PRWIJE+ArialMT"/>
                <a:cs typeface="PRWIJE+ArialMT"/>
              </a:rPr>
              <a:t>Nutritional,</a:t>
            </a:r>
            <a:r>
              <a:rPr sz="2650" spc="29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8" dirty="0">
                <a:solidFill>
                  <a:srgbClr val="000000"/>
                </a:solidFill>
                <a:latin typeface="PRWIJE+ArialMT"/>
                <a:cs typeface="PRWIJE+ArialMT"/>
              </a:rPr>
              <a:t>oxic</a:t>
            </a:r>
            <a:r>
              <a:rPr sz="265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,</a:t>
            </a:r>
            <a:r>
              <a:rPr sz="2650" spc="17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5" dirty="0">
                <a:solidFill>
                  <a:srgbClr val="000000"/>
                </a:solidFill>
                <a:latin typeface="PRWIJE+ArialMT"/>
                <a:cs typeface="PRWIJE+ArialMT"/>
              </a:rPr>
              <a:t>aumat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2" dirty="0">
                <a:solidFill>
                  <a:srgbClr val="000000"/>
                </a:solidFill>
                <a:latin typeface="PRWIJE+ArialMT"/>
                <a:cs typeface="PRWIJE+ArialMT"/>
              </a:rPr>
              <a:t>ic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81225" y="1200149"/>
            <a:ext cx="8486775" cy="5657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85791" y="390302"/>
            <a:ext cx="2391191" cy="4959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605"/>
              </a:lnSpc>
              <a:spcBef>
                <a:spcPts val="0"/>
              </a:spcBef>
              <a:spcAft>
                <a:spcPts val="0"/>
              </a:spcAft>
            </a:pPr>
            <a:r>
              <a:rPr sz="3600" spc="-70" dirty="0">
                <a:solidFill>
                  <a:srgbClr val="000000"/>
                </a:solidFill>
                <a:latin typeface="AJQHSR+Calibri"/>
                <a:cs typeface="AJQHSR+Calibri"/>
              </a:rPr>
              <a:t>REPEAT</a:t>
            </a:r>
            <a:r>
              <a:rPr sz="3600" spc="19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3600" dirty="0">
                <a:solidFill>
                  <a:srgbClr val="000000"/>
                </a:solidFill>
                <a:latin typeface="AJQHSR+Calibri"/>
                <a:cs typeface="AJQHSR+Calibri"/>
              </a:rPr>
              <a:t>MRI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33625" y="1438275"/>
            <a:ext cx="7743825" cy="5162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921891" y="726441"/>
            <a:ext cx="9409899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2" dirty="0">
                <a:solidFill>
                  <a:srgbClr val="000000"/>
                </a:solidFill>
                <a:latin typeface="LNGDKA+Arial-BoldMT"/>
                <a:cs typeface="LNGDKA+Arial-BoldMT"/>
              </a:rPr>
              <a:t>Note</a:t>
            </a:r>
            <a:r>
              <a:rPr sz="4000" spc="-10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15" dirty="0">
                <a:solidFill>
                  <a:srgbClr val="000000"/>
                </a:solidFill>
                <a:latin typeface="LNGDKA+Arial-BoldMT"/>
                <a:cs typeface="LNGDKA+Arial-BoldMT"/>
              </a:rPr>
              <a:t>the</a:t>
            </a:r>
            <a:r>
              <a:rPr sz="4000" spc="-11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6" dirty="0">
                <a:solidFill>
                  <a:srgbClr val="000000"/>
                </a:solidFill>
                <a:latin typeface="LNGDKA+Arial-BoldMT"/>
                <a:cs typeface="LNGDKA+Arial-BoldMT"/>
              </a:rPr>
              <a:t>obvious</a:t>
            </a:r>
            <a:r>
              <a:rPr sz="4000" spc="5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18" dirty="0">
                <a:solidFill>
                  <a:srgbClr val="000000"/>
                </a:solidFill>
                <a:latin typeface="LNGDKA+Arial-BoldMT"/>
                <a:cs typeface="LNGDKA+Arial-BoldMT"/>
              </a:rPr>
              <a:t>bilateral</a:t>
            </a:r>
            <a:r>
              <a:rPr sz="4000" spc="-4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4" dirty="0">
                <a:solidFill>
                  <a:srgbClr val="000000"/>
                </a:solidFill>
                <a:latin typeface="LNGDKA+Arial-BoldMT"/>
                <a:cs typeface="LNGDKA+Arial-BoldMT"/>
              </a:rPr>
              <a:t>involvement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0" y="0"/>
            <a:ext cx="10363200" cy="685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52975" y="2800350"/>
            <a:ext cx="714375" cy="485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438275" y="0"/>
            <a:ext cx="9144000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83506" y="2792984"/>
            <a:ext cx="617092" cy="3930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708644" y="6374024"/>
            <a:ext cx="396932" cy="293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9"/>
              </a:lnSpc>
              <a:spcBef>
                <a:spcPts val="0"/>
              </a:spcBef>
              <a:spcAft>
                <a:spcPts val="0"/>
              </a:spcAft>
            </a:pPr>
            <a:r>
              <a:rPr sz="1400" spc="41" dirty="0">
                <a:solidFill>
                  <a:srgbClr val="44536A"/>
                </a:solidFill>
                <a:latin typeface="QLDDUT+Arial-Black"/>
                <a:cs typeface="QLDDUT+Arial-Black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19300" y="1114425"/>
            <a:ext cx="8143876" cy="54292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75099" y="3621024"/>
            <a:ext cx="768350" cy="393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72004" y="519112"/>
            <a:ext cx="7012497" cy="448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230"/>
              </a:lnSpc>
              <a:spcBef>
                <a:spcPts val="0"/>
              </a:spcBef>
              <a:spcAft>
                <a:spcPts val="0"/>
              </a:spcAft>
            </a:pPr>
            <a:r>
              <a:rPr sz="3250" dirty="0">
                <a:solidFill>
                  <a:srgbClr val="000000"/>
                </a:solidFill>
                <a:latin typeface="AJQHSR+Calibri"/>
                <a:cs typeface="AJQHSR+Calibri"/>
              </a:rPr>
              <a:t>What</a:t>
            </a:r>
            <a:r>
              <a:rPr sz="3250" spc="-17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3250" spc="-34" dirty="0">
                <a:solidFill>
                  <a:srgbClr val="000000"/>
                </a:solidFill>
                <a:latin typeface="AJQHSR+Calibri"/>
                <a:cs typeface="AJQHSR+Calibri"/>
              </a:rPr>
              <a:t>are</a:t>
            </a:r>
            <a:r>
              <a:rPr sz="325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3250" spc="-12" dirty="0">
                <a:solidFill>
                  <a:srgbClr val="000000"/>
                </a:solidFill>
                <a:latin typeface="AJQHSR+Calibri"/>
                <a:cs typeface="AJQHSR+Calibri"/>
              </a:rPr>
              <a:t>the</a:t>
            </a:r>
            <a:r>
              <a:rPr sz="3250" spc="-1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3250" spc="-30" dirty="0">
                <a:solidFill>
                  <a:srgbClr val="000000"/>
                </a:solidFill>
                <a:latin typeface="AJQHSR+Calibri"/>
                <a:cs typeface="AJQHSR+Calibri"/>
              </a:rPr>
              <a:t>yellow </a:t>
            </a:r>
            <a:r>
              <a:rPr sz="3250" spc="-14" dirty="0">
                <a:solidFill>
                  <a:srgbClr val="000000"/>
                </a:solidFill>
                <a:latin typeface="AJQHSR+Calibri"/>
                <a:cs typeface="AJQHSR+Calibri"/>
              </a:rPr>
              <a:t>arrows</a:t>
            </a:r>
            <a:r>
              <a:rPr sz="3250" spc="-19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3250" dirty="0">
                <a:solidFill>
                  <a:srgbClr val="000000"/>
                </a:solidFill>
                <a:latin typeface="AJQHSR+Calibri"/>
                <a:cs typeface="AJQHSR+Calibri"/>
              </a:rPr>
              <a:t>pointing</a:t>
            </a:r>
            <a:r>
              <a:rPr sz="3250" spc="-242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3250" dirty="0">
                <a:solidFill>
                  <a:srgbClr val="000000"/>
                </a:solidFill>
                <a:latin typeface="AJQHSR+Calibri"/>
                <a:cs typeface="AJQHSR+Calibri"/>
              </a:rPr>
              <a:t>out?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133215" y="6374024"/>
            <a:ext cx="1661730" cy="293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9"/>
              </a:lnSpc>
              <a:spcBef>
                <a:spcPts val="0"/>
              </a:spcBef>
              <a:spcAft>
                <a:spcPts val="0"/>
              </a:spcAft>
            </a:pPr>
            <a:r>
              <a:rPr sz="1400" spc="24" dirty="0">
                <a:solidFill>
                  <a:srgbClr val="44536A"/>
                </a:solidFill>
                <a:latin typeface="QLDDUT+Arial-Black"/>
                <a:cs typeface="QLDDUT+Arial-Black"/>
              </a:rPr>
              <a:t>neuro</a:t>
            </a:r>
            <a:r>
              <a:rPr sz="1400" spc="-77" dirty="0">
                <a:solidFill>
                  <a:srgbClr val="44536A"/>
                </a:solidFill>
                <a:latin typeface="QLDDUT+Arial-Black"/>
                <a:cs typeface="QLDDUT+Arial-Black"/>
              </a:rPr>
              <a:t> </a:t>
            </a:r>
            <a:r>
              <a:rPr sz="1400" spc="39" dirty="0">
                <a:solidFill>
                  <a:srgbClr val="44536A"/>
                </a:solidFill>
                <a:latin typeface="QLDDUT+Arial-Black"/>
                <a:cs typeface="QLDDUT+Arial-Black"/>
              </a:rPr>
              <a:t>day</a:t>
            </a:r>
            <a:r>
              <a:rPr sz="1400" spc="-162" dirty="0">
                <a:solidFill>
                  <a:srgbClr val="44536A"/>
                </a:solidFill>
                <a:latin typeface="QLDDUT+Arial-Black"/>
                <a:cs typeface="QLDDUT+Arial-Black"/>
              </a:rPr>
              <a:t> </a:t>
            </a:r>
            <a:r>
              <a:rPr sz="1400" spc="39" dirty="0">
                <a:solidFill>
                  <a:srgbClr val="44536A"/>
                </a:solidFill>
                <a:latin typeface="QLDDUT+Arial-Black"/>
                <a:cs typeface="QLDDUT+Arial-Black"/>
              </a:rPr>
              <a:t>2024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708644" y="6374024"/>
            <a:ext cx="396932" cy="2933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009"/>
              </a:lnSpc>
              <a:spcBef>
                <a:spcPts val="0"/>
              </a:spcBef>
              <a:spcAft>
                <a:spcPts val="0"/>
              </a:spcAft>
            </a:pPr>
            <a:r>
              <a:rPr sz="1400" spc="41" dirty="0">
                <a:solidFill>
                  <a:srgbClr val="44536A"/>
                </a:solidFill>
                <a:latin typeface="QLDDUT+Arial-Black"/>
                <a:cs typeface="QLDDUT+Arial-Black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48957" y="726441"/>
            <a:ext cx="2719202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MRI</a:t>
            </a:r>
            <a:r>
              <a:rPr sz="4000" spc="-14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Orbits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671490"/>
            <a:ext cx="9125776" cy="7760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Enhancing</a:t>
            </a:r>
            <a:r>
              <a:rPr sz="2800" spc="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mass</a:t>
            </a:r>
            <a:r>
              <a:rPr sz="2800" spc="18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7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right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9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erve</a:t>
            </a:r>
            <a:r>
              <a:rPr sz="2800" spc="26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5" dirty="0">
                <a:solidFill>
                  <a:srgbClr val="000000"/>
                </a:solidFill>
                <a:latin typeface="PRWIJE+ArialMT"/>
                <a:cs typeface="PRWIJE+ArialMT"/>
              </a:rPr>
              <a:t>larger</a:t>
            </a:r>
            <a:r>
              <a:rPr sz="2800" spc="28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than</a:t>
            </a:r>
            <a:r>
              <a:rPr sz="2800" spc="8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study</a:t>
            </a:r>
          </a:p>
          <a:p>
            <a:pPr marL="0" marR="0">
              <a:lnSpc>
                <a:spcPts val="270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from</a:t>
            </a:r>
            <a:r>
              <a:rPr sz="2800" spc="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4" dirty="0">
                <a:solidFill>
                  <a:srgbClr val="000000"/>
                </a:solidFill>
                <a:latin typeface="PRWIJE+ArialMT"/>
                <a:cs typeface="PRWIJE+ArialMT"/>
              </a:rPr>
              <a:t>six</a:t>
            </a:r>
            <a:r>
              <a:rPr sz="2800" spc="2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months ago.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482545"/>
            <a:ext cx="9497192" cy="19295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03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1" dirty="0">
                <a:solidFill>
                  <a:srgbClr val="000000"/>
                </a:solidFill>
                <a:latin typeface="PRWIJE+ArialMT"/>
                <a:cs typeface="PRWIJE+ArialMT"/>
              </a:rPr>
              <a:t>left</a:t>
            </a:r>
            <a:r>
              <a:rPr sz="2800" spc="2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80" dirty="0">
                <a:solidFill>
                  <a:srgbClr val="000000"/>
                </a:solidFill>
                <a:latin typeface="PRWIJE+ArialMT"/>
                <a:cs typeface="PRWIJE+ArialMT"/>
              </a:rPr>
              <a:t>eye,</a:t>
            </a:r>
            <a:r>
              <a:rPr sz="2800" spc="32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posterior</a:t>
            </a:r>
            <a:r>
              <a:rPr sz="2800" spc="2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1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-7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4" dirty="0">
                <a:solidFill>
                  <a:srgbClr val="000000"/>
                </a:solidFill>
                <a:latin typeface="PRWIJE+ArialMT"/>
                <a:cs typeface="PRWIJE+ArialMT"/>
              </a:rPr>
              <a:t>erve</a:t>
            </a:r>
            <a:r>
              <a:rPr sz="2800" spc="26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demonstrated</a:t>
            </a:r>
          </a:p>
          <a:p>
            <a:pPr marL="0" marR="0">
              <a:lnSpc>
                <a:spcPts val="27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enlargement</a:t>
            </a:r>
            <a:r>
              <a:rPr sz="2800" spc="3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an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enhancing</a:t>
            </a:r>
            <a:r>
              <a:rPr sz="2800" spc="1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mass.</a:t>
            </a:r>
            <a:r>
              <a:rPr sz="2800" spc="20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chiasm,</a:t>
            </a:r>
            <a:r>
              <a:rPr sz="2800" spc="19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pituitary</a:t>
            </a:r>
          </a:p>
          <a:p>
            <a:pPr marL="0" marR="0">
              <a:lnSpc>
                <a:spcPts val="27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stalk,</a:t>
            </a:r>
            <a:r>
              <a:rPr sz="2800" spc="20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PRWIJE+ArialMT"/>
                <a:cs typeface="PRWIJE+ArialMT"/>
              </a:rPr>
              <a:t>tentorial</a:t>
            </a:r>
            <a:r>
              <a:rPr sz="2800" spc="3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edges</a:t>
            </a:r>
            <a:r>
              <a:rPr sz="2800" spc="9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7" dirty="0">
                <a:solidFill>
                  <a:srgbClr val="000000"/>
                </a:solidFill>
                <a:latin typeface="PRWIJE+ArialMT"/>
                <a:cs typeface="PRWIJE+ArialMT"/>
              </a:rPr>
              <a:t>all</a:t>
            </a:r>
            <a:r>
              <a:rPr sz="2800" spc="2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demonstrated</a:t>
            </a:r>
            <a:r>
              <a:rPr sz="2800" spc="30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enhancement.</a:t>
            </a:r>
          </a:p>
          <a:p>
            <a:pPr marL="0" marR="0">
              <a:lnSpc>
                <a:spcPts val="3102"/>
              </a:lnSpc>
              <a:spcBef>
                <a:spcPts val="577"/>
              </a:spcBef>
              <a:spcAft>
                <a:spcPts val="0"/>
              </a:spcAft>
            </a:pP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Suspicious,</a:t>
            </a:r>
            <a:r>
              <a:rPr sz="2800" spc="1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g</a:t>
            </a:r>
            <a:r>
              <a:rPr sz="2800" spc="-7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PRWIJE+ArialMT"/>
                <a:cs typeface="PRWIJE+ArialMT"/>
              </a:rPr>
              <a:t>iven</a:t>
            </a:r>
            <a:r>
              <a:rPr sz="2800" spc="35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clinical</a:t>
            </a:r>
            <a:r>
              <a:rPr sz="2800" spc="2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picture,</a:t>
            </a:r>
            <a:r>
              <a:rPr sz="2800" spc="19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for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9" dirty="0">
                <a:solidFill>
                  <a:srgbClr val="000000"/>
                </a:solidFill>
                <a:latin typeface="PRWIJE+ArialMT"/>
                <a:cs typeface="PRWIJE+ArialMT"/>
              </a:rPr>
              <a:t>neurosarcoidosis</a:t>
            </a:r>
          </a:p>
          <a:p>
            <a:pPr marL="0" marR="0">
              <a:lnSpc>
                <a:spcPts val="27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PRWIJE+ArialMT"/>
                <a:cs typeface="PRWIJE+ArialMT"/>
              </a:rPr>
              <a:t>vo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lvin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g</a:t>
            </a:r>
            <a:r>
              <a:rPr sz="2800" spc="36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800" spc="16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PRWIJE+ArialMT"/>
                <a:cs typeface="PRWIJE+ArialMT"/>
              </a:rPr>
              <a:t>nerves</a:t>
            </a:r>
            <a:r>
              <a:rPr sz="2800" spc="27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chiasm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4447075"/>
            <a:ext cx="9429058" cy="7758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arrows</a:t>
            </a:r>
            <a:r>
              <a:rPr sz="2800" spc="9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4" dirty="0">
                <a:solidFill>
                  <a:srgbClr val="000000"/>
                </a:solidFill>
                <a:latin typeface="PRWIJE+ArialMT"/>
                <a:cs typeface="PRWIJE+ArialMT"/>
              </a:rPr>
              <a:t>are</a:t>
            </a:r>
            <a:r>
              <a:rPr sz="2800" spc="18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pointing</a:t>
            </a:r>
            <a:r>
              <a:rPr sz="2800" spc="1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out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the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enhancement</a:t>
            </a:r>
            <a:r>
              <a:rPr sz="2800" spc="18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the 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basilar</a:t>
            </a:r>
          </a:p>
          <a:p>
            <a:pPr marL="0" marR="0">
              <a:lnSpc>
                <a:spcPts val="27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meninges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264349"/>
            <a:ext cx="9324591" cy="15414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7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Patient</a:t>
            </a:r>
            <a:r>
              <a:rPr sz="3600" spc="-16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delayed</a:t>
            </a:r>
            <a:r>
              <a:rPr sz="3600" spc="-195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her</a:t>
            </a:r>
            <a:r>
              <a:rPr sz="3600" spc="-14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w</a:t>
            </a:r>
            <a:r>
              <a:rPr sz="3600" spc="-102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orkup</a:t>
            </a:r>
            <a:r>
              <a:rPr sz="3600" spc="-265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spc="-15" dirty="0">
                <a:solidFill>
                  <a:srgbClr val="000000"/>
                </a:solidFill>
                <a:latin typeface="LNGDKA+Arial-BoldMT"/>
                <a:cs typeface="LNGDKA+Arial-BoldMT"/>
              </a:rPr>
              <a:t>until</a:t>
            </a:r>
            <a:r>
              <a:rPr sz="3600" spc="-2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following</a:t>
            </a:r>
          </a:p>
          <a:p>
            <a:pPr marL="0" marR="0">
              <a:lnSpc>
                <a:spcPts val="3904"/>
              </a:lnSpc>
              <a:spcBef>
                <a:spcPts val="0"/>
              </a:spcBef>
              <a:spcAft>
                <a:spcPts val="0"/>
              </a:spcAft>
            </a:pPr>
            <a:r>
              <a:rPr sz="3600" spc="46" dirty="0">
                <a:solidFill>
                  <a:srgbClr val="000000"/>
                </a:solidFill>
                <a:latin typeface="LNGDKA+Arial-BoldMT"/>
                <a:cs typeface="LNGDKA+Arial-BoldMT"/>
              </a:rPr>
              <a:t>week,</a:t>
            </a:r>
            <a:r>
              <a:rPr sz="3600" spc="-38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despite</a:t>
            </a:r>
            <a:r>
              <a:rPr sz="3600" spc="-13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pain</a:t>
            </a:r>
            <a:r>
              <a:rPr sz="3600" spc="-10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and</a:t>
            </a:r>
            <a:r>
              <a:rPr sz="3600" spc="-116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second</a:t>
            </a:r>
            <a:r>
              <a:rPr sz="3600" spc="-19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spc="20" dirty="0">
                <a:solidFill>
                  <a:srgbClr val="000000"/>
                </a:solidFill>
                <a:latin typeface="LNGDKA+Arial-BoldMT"/>
                <a:cs typeface="LNGDKA+Arial-BoldMT"/>
              </a:rPr>
              <a:t>eye</a:t>
            </a:r>
          </a:p>
          <a:p>
            <a:pPr marL="0" marR="0">
              <a:lnSpc>
                <a:spcPts val="3904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000000"/>
                </a:solidFill>
                <a:latin typeface="LNGDKA+Arial-BoldMT"/>
                <a:cs typeface="LNGDKA+Arial-BoldMT"/>
              </a:rPr>
              <a:t>involvement.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9584975" cy="11950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W</a:t>
            </a:r>
            <a:r>
              <a:rPr sz="2800" spc="-5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2" dirty="0">
                <a:solidFill>
                  <a:srgbClr val="000000"/>
                </a:solidFill>
                <a:latin typeface="PRWIJE+ArialMT"/>
                <a:cs typeface="PRWIJE+ArialMT"/>
              </a:rPr>
              <a:t>hen</a:t>
            </a:r>
            <a:r>
              <a:rPr sz="2800" spc="-14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she</a:t>
            </a:r>
            <a:r>
              <a:rPr sz="2800" spc="7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was</a:t>
            </a:r>
            <a:r>
              <a:rPr sz="2800" spc="2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PRWIJE+ArialMT"/>
                <a:cs typeface="PRWIJE+ArialMT"/>
              </a:rPr>
              <a:t>finally</a:t>
            </a:r>
            <a:r>
              <a:rPr sz="2800" spc="34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admitted,</a:t>
            </a:r>
            <a:r>
              <a:rPr sz="2800" spc="34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her</a:t>
            </a:r>
            <a:r>
              <a:rPr sz="2800" spc="3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3" dirty="0">
                <a:solidFill>
                  <a:srgbClr val="000000"/>
                </a:solidFill>
                <a:latin typeface="PRWIJE+ArialMT"/>
                <a:cs typeface="PRWIJE+ArialMT"/>
              </a:rPr>
              <a:t>visio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3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2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60" dirty="0">
                <a:solidFill>
                  <a:srgbClr val="000000"/>
                </a:solidFill>
                <a:latin typeface="PRWIJE+ArialMT"/>
                <a:cs typeface="PRWIJE+ArialMT"/>
              </a:rPr>
              <a:t>left</a:t>
            </a:r>
            <a:r>
              <a:rPr sz="2800" spc="2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PRWIJE+ArialMT"/>
                <a:cs typeface="PRWIJE+ArialMT"/>
              </a:rPr>
              <a:t>seeing</a:t>
            </a:r>
          </a:p>
          <a:p>
            <a:pPr marL="228600" marR="0">
              <a:lnSpc>
                <a:spcPts val="30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90" dirty="0">
                <a:solidFill>
                  <a:srgbClr val="000000"/>
                </a:solidFill>
                <a:latin typeface="PRWIJE+ArialMT"/>
                <a:cs typeface="PRWIJE+ArialMT"/>
              </a:rPr>
              <a:t>eye</a:t>
            </a:r>
            <a:r>
              <a:rPr sz="2800" spc="30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had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PRWIJE+ArialMT"/>
                <a:cs typeface="PRWIJE+ArialMT"/>
              </a:rPr>
              <a:t>declined</a:t>
            </a:r>
            <a:r>
              <a:rPr sz="2800" spc="3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to</a:t>
            </a:r>
            <a:r>
              <a:rPr sz="2800" spc="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20/200,</a:t>
            </a:r>
            <a:r>
              <a:rPr sz="2800" spc="-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her</a:t>
            </a:r>
            <a:r>
              <a:rPr sz="2800" spc="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9" dirty="0">
                <a:solidFill>
                  <a:srgbClr val="000000"/>
                </a:solidFill>
                <a:latin typeface="PRWIJE+ArialMT"/>
                <a:cs typeface="PRWIJE+ArialMT"/>
              </a:rPr>
              <a:t>field</a:t>
            </a:r>
            <a:r>
              <a:rPr sz="2800" spc="3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defect</a:t>
            </a:r>
            <a:r>
              <a:rPr sz="2800" spc="1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was</a:t>
            </a:r>
            <a:r>
              <a:rPr sz="2800" spc="10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0" dirty="0">
                <a:solidFill>
                  <a:srgbClr val="000000"/>
                </a:solidFill>
                <a:latin typeface="PRWIJE+ArialMT"/>
                <a:cs typeface="PRWIJE+ArialMT"/>
              </a:rPr>
              <a:t>much</a:t>
            </a:r>
          </a:p>
          <a:p>
            <a:pPr marL="228600" marR="0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6" dirty="0">
                <a:solidFill>
                  <a:srgbClr val="000000"/>
                </a:solidFill>
                <a:latin typeface="PRWIJE+ArialMT"/>
                <a:cs typeface="PRWIJE+ArialMT"/>
              </a:rPr>
              <a:t>larg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9" dirty="0">
                <a:solidFill>
                  <a:srgbClr val="000000"/>
                </a:solidFill>
                <a:latin typeface="PRWIJE+ArialMT"/>
                <a:cs typeface="PRWIJE+ArialMT"/>
              </a:rPr>
              <a:t>er.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29000" y="552450"/>
            <a:ext cx="4905375" cy="5753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21080" y="408493"/>
            <a:ext cx="4047587" cy="1463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027"/>
              </a:lnSpc>
              <a:spcBef>
                <a:spcPts val="0"/>
              </a:spcBef>
              <a:spcAft>
                <a:spcPts val="0"/>
              </a:spcAft>
            </a:pPr>
            <a:r>
              <a:rPr sz="3600" spc="-12" dirty="0">
                <a:solidFill>
                  <a:srgbClr val="000000"/>
                </a:solidFill>
                <a:latin typeface="LNGDKA+Arial-BoldMT"/>
                <a:cs typeface="LNGDKA+Arial-BoldMT"/>
              </a:rPr>
              <a:t>Serologic</a:t>
            </a:r>
            <a:r>
              <a:rPr sz="3600" spc="-6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3600" spc="-21" dirty="0">
                <a:solidFill>
                  <a:srgbClr val="000000"/>
                </a:solidFill>
                <a:latin typeface="LNGDKA+Arial-BoldMT"/>
                <a:cs typeface="LNGDKA+Arial-BoldMT"/>
              </a:rPr>
              <a:t>Workup</a:t>
            </a:r>
          </a:p>
          <a:p>
            <a:pPr marL="0" marR="0">
              <a:lnSpc>
                <a:spcPts val="3128"/>
              </a:lnSpc>
              <a:spcBef>
                <a:spcPts val="363"/>
              </a:spcBef>
              <a:spcAft>
                <a:spcPts val="0"/>
              </a:spcAft>
            </a:pPr>
            <a:r>
              <a:rPr sz="2800" u="sng" dirty="0">
                <a:solidFill>
                  <a:srgbClr val="000000"/>
                </a:solidFill>
                <a:latin typeface="BDSTUC+Arial-ItalicMT"/>
                <a:cs typeface="BDSTUC+Arial-ItalicMT"/>
              </a:rPr>
              <a:t>Serum</a:t>
            </a:r>
          </a:p>
          <a:p>
            <a:pPr marL="0" marR="0">
              <a:lnSpc>
                <a:spcPts val="3105"/>
              </a:lnSpc>
              <a:spcBef>
                <a:spcPts val="618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BUN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21080" y="1906440"/>
            <a:ext cx="1927560" cy="23019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Na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134</a:t>
            </a:r>
          </a:p>
          <a:p>
            <a:pPr marL="0" marR="0">
              <a:lnSpc>
                <a:spcPts val="3105"/>
              </a:lnSpc>
              <a:spcBef>
                <a:spcPts val="57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K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4.7</a:t>
            </a:r>
          </a:p>
          <a:p>
            <a:pPr marL="0" marR="0">
              <a:lnSpc>
                <a:spcPts val="3105"/>
              </a:lnSpc>
              <a:spcBef>
                <a:spcPts val="573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Cl</a:t>
            </a:r>
            <a:r>
              <a:rPr sz="2800" spc="2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102</a:t>
            </a:r>
          </a:p>
          <a:p>
            <a:pPr marL="0" marR="0">
              <a:lnSpc>
                <a:spcPts val="3105"/>
              </a:lnSpc>
              <a:spcBef>
                <a:spcPts val="52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CO2 </a:t>
            </a:r>
            <a:r>
              <a:rPr sz="2800" spc="16" dirty="0">
                <a:solidFill>
                  <a:srgbClr val="000000"/>
                </a:solidFill>
                <a:latin typeface="LNGDKA+Arial-BoldMT"/>
                <a:cs typeface="LNGDKA+Arial-BoldMT"/>
              </a:rPr>
              <a:t>17</a:t>
            </a:r>
            <a:r>
              <a:rPr sz="2800" spc="-13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2800" dirty="0">
                <a:solidFill>
                  <a:srgbClr val="000000"/>
                </a:solidFill>
                <a:latin typeface="LNGDKA+Arial-BoldMT"/>
                <a:cs typeface="LNGDKA+Arial-BoldMT"/>
              </a:rPr>
              <a:t>(L)</a:t>
            </a:r>
          </a:p>
          <a:p>
            <a:pPr marL="0" marR="0">
              <a:lnSpc>
                <a:spcPts val="3105"/>
              </a:lnSpc>
              <a:spcBef>
                <a:spcPts val="575"/>
              </a:spcBef>
              <a:spcAft>
                <a:spcPts val="0"/>
              </a:spcAft>
            </a:pP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Glu</a:t>
            </a:r>
            <a:r>
              <a:rPr sz="2800" spc="1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77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856226" y="2191639"/>
            <a:ext cx="1548849" cy="19268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780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9" dirty="0">
                <a:solidFill>
                  <a:srgbClr val="000000"/>
                </a:solidFill>
                <a:latin typeface="AJQHSR+Calibri"/>
                <a:cs typeface="AJQHSR+Calibri"/>
              </a:rPr>
              <a:t>WBC</a:t>
            </a:r>
            <a:r>
              <a:rPr sz="2800" spc="6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AJQHSR+Calibri"/>
                <a:cs typeface="AJQHSR+Calibri"/>
              </a:rPr>
              <a:t>6.4</a:t>
            </a:r>
          </a:p>
          <a:p>
            <a:pPr marL="0" marR="0">
              <a:lnSpc>
                <a:spcPts val="2780"/>
              </a:lnSpc>
              <a:spcBef>
                <a:spcPts val="1225"/>
              </a:spcBef>
              <a:spcAft>
                <a:spcPts val="0"/>
              </a:spcAft>
            </a:pPr>
            <a:r>
              <a:rPr sz="2800" spc="-20" dirty="0">
                <a:solidFill>
                  <a:srgbClr val="000000"/>
                </a:solidFill>
                <a:latin typeface="AJQHSR+Calibri"/>
                <a:cs typeface="AJQHSR+Calibri"/>
              </a:rPr>
              <a:t>RBC</a:t>
            </a:r>
            <a:r>
              <a:rPr sz="2800" spc="6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4.82</a:t>
            </a:r>
          </a:p>
          <a:p>
            <a:pPr marL="0" marR="0">
              <a:lnSpc>
                <a:spcPts val="2777"/>
              </a:lnSpc>
              <a:spcBef>
                <a:spcPts val="1278"/>
              </a:spcBef>
              <a:spcAft>
                <a:spcPts val="0"/>
              </a:spcAft>
            </a:pPr>
            <a:r>
              <a:rPr sz="2800" spc="-31" dirty="0">
                <a:solidFill>
                  <a:srgbClr val="000000"/>
                </a:solidFill>
                <a:latin typeface="AJQHSR+Calibri"/>
                <a:cs typeface="AJQHSR+Calibri"/>
              </a:rPr>
              <a:t>Hgb</a:t>
            </a:r>
            <a:r>
              <a:rPr sz="2800" spc="9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13.2</a:t>
            </a:r>
          </a:p>
          <a:p>
            <a:pPr marL="0" marR="0">
              <a:lnSpc>
                <a:spcPts val="2777"/>
              </a:lnSpc>
              <a:spcBef>
                <a:spcPts val="1202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MCV</a:t>
            </a:r>
            <a:r>
              <a:rPr sz="2800" spc="-5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85.0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21080" y="4252638"/>
            <a:ext cx="1509969" cy="18346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Cr</a:t>
            </a:r>
            <a:r>
              <a:rPr sz="2800" spc="1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0.7</a:t>
            </a:r>
          </a:p>
          <a:p>
            <a:pPr marL="0" marR="0">
              <a:lnSpc>
                <a:spcPts val="3105"/>
              </a:lnSpc>
              <a:spcBef>
                <a:spcPts val="575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Ca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9.7</a:t>
            </a:r>
          </a:p>
          <a:p>
            <a:pPr marL="0" marR="0">
              <a:lnSpc>
                <a:spcPts val="3105"/>
              </a:lnSpc>
              <a:spcBef>
                <a:spcPts val="57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TPro 7.0</a:t>
            </a:r>
          </a:p>
          <a:p>
            <a:pPr marL="0" marR="0">
              <a:lnSpc>
                <a:spcPts val="3105"/>
              </a:lnSpc>
              <a:spcBef>
                <a:spcPts val="523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800" spc="-77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lb</a:t>
            </a:r>
            <a:r>
              <a:rPr sz="2800" spc="1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4.7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62714"/>
            <a:ext cx="2997794" cy="6010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32"/>
              </a:lnSpc>
              <a:spcBef>
                <a:spcPts val="0"/>
              </a:spcBef>
              <a:spcAft>
                <a:spcPts val="0"/>
              </a:spcAft>
            </a:pPr>
            <a:r>
              <a:rPr sz="4450" spc="12" dirty="0">
                <a:solidFill>
                  <a:srgbClr val="000000"/>
                </a:solidFill>
                <a:latin typeface="ASGMLE+Calibri-Light"/>
                <a:cs typeface="ASGMLE+Calibri-Light"/>
              </a:rPr>
              <a:t>CSF</a:t>
            </a:r>
            <a:r>
              <a:rPr sz="4450" spc="-135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50" dirty="0">
                <a:solidFill>
                  <a:srgbClr val="000000"/>
                </a:solidFill>
                <a:latin typeface="ASGMLE+Calibri-Light"/>
                <a:cs typeface="ASGMLE+Calibri-Light"/>
              </a:rPr>
              <a:t>RESULTS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30275" y="1840400"/>
            <a:ext cx="3062095" cy="9611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8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WBC</a:t>
            </a:r>
            <a:r>
              <a:rPr sz="2800" spc="63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216</a:t>
            </a:r>
            <a:r>
              <a:rPr sz="2800" spc="-33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 </a:t>
            </a:r>
            <a:r>
              <a:rPr sz="2800" spc="-18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(H)</a:t>
            </a:r>
            <a:r>
              <a:rPr sz="2800" spc="721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(0</a:t>
            </a:r>
            <a:r>
              <a:rPr sz="2800" spc="-29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800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5)</a:t>
            </a:r>
          </a:p>
          <a:p>
            <a:pPr marL="0" marR="0">
              <a:lnSpc>
                <a:spcPts val="3102"/>
              </a:lnSpc>
              <a:spcBef>
                <a:spcPts val="89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3197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AJQHSR+Calibri"/>
                <a:cs typeface="AJQHSR+Calibri"/>
              </a:rPr>
              <a:t>Neut</a:t>
            </a:r>
            <a:r>
              <a:rPr sz="2800" spc="18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0%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268466" y="1840400"/>
            <a:ext cx="3185748" cy="1476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AJQHSR+Calibri"/>
                <a:cs typeface="AJQHSR+Calibri"/>
              </a:rPr>
              <a:t>Culture:</a:t>
            </a:r>
            <a:r>
              <a:rPr sz="2800" spc="22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2" dirty="0">
                <a:solidFill>
                  <a:srgbClr val="000000"/>
                </a:solidFill>
                <a:latin typeface="AJQHSR+Calibri"/>
                <a:cs typeface="AJQHSR+Calibri"/>
              </a:rPr>
              <a:t>No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7" dirty="0">
                <a:solidFill>
                  <a:srgbClr val="000000"/>
                </a:solidFill>
                <a:latin typeface="AJQHSR+Calibri"/>
                <a:cs typeface="AJQHSR+Calibri"/>
              </a:rPr>
              <a:t>Growth</a:t>
            </a:r>
          </a:p>
          <a:p>
            <a:pPr marL="0" marR="0">
              <a:lnSpc>
                <a:spcPts val="3102"/>
              </a:lnSpc>
              <a:spcBef>
                <a:spcPts val="89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AJQHSR+Calibri"/>
                <a:cs typeface="AJQHSR+Calibri"/>
              </a:rPr>
              <a:t>Gram:</a:t>
            </a:r>
            <a:r>
              <a:rPr sz="2800" spc="6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65" dirty="0">
                <a:solidFill>
                  <a:srgbClr val="000000"/>
                </a:solidFill>
                <a:latin typeface="AJQHSR+Calibri"/>
                <a:cs typeface="AJQHSR+Calibri"/>
              </a:rPr>
              <a:t>Few</a:t>
            </a:r>
            <a:r>
              <a:rPr sz="2800" spc="12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AJQHSR+Calibri"/>
                <a:cs typeface="AJQHSR+Calibri"/>
              </a:rPr>
              <a:t>PMNs</a:t>
            </a:r>
          </a:p>
          <a:p>
            <a:pPr marL="0" marR="0">
              <a:lnSpc>
                <a:spcPts val="3102"/>
              </a:lnSpc>
              <a:spcBef>
                <a:spcPts val="846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VDRL</a:t>
            </a:r>
            <a:r>
              <a:rPr sz="2800" spc="60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AJQHSR+Calibri"/>
                <a:cs typeface="AJQHSR+Calibri"/>
              </a:rPr>
              <a:t>(-)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30275" y="2870911"/>
            <a:ext cx="2432111" cy="445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3197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1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Lymph</a:t>
            </a:r>
            <a:r>
              <a:rPr sz="2800" spc="14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97%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30275" y="3376084"/>
            <a:ext cx="2166684" cy="44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3197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Mono</a:t>
            </a:r>
            <a:r>
              <a:rPr sz="2800" spc="6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3%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68466" y="3376084"/>
            <a:ext cx="2957093" cy="1981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AJQHSR+Calibri"/>
                <a:cs typeface="AJQHSR+Calibri"/>
              </a:rPr>
              <a:t>H.</a:t>
            </a:r>
            <a:r>
              <a:rPr sz="2800" spc="13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8" dirty="0">
                <a:solidFill>
                  <a:srgbClr val="000000"/>
                </a:solidFill>
                <a:latin typeface="AJQHSR+Calibri"/>
                <a:cs typeface="AJQHSR+Calibri"/>
              </a:rPr>
              <a:t>influenzae</a:t>
            </a:r>
            <a:r>
              <a:rPr sz="2800" spc="335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AJQHSR+Calibri"/>
                <a:cs typeface="AJQHSR+Calibri"/>
              </a:rPr>
              <a:t>(-)</a:t>
            </a:r>
          </a:p>
          <a:p>
            <a:pPr marL="0" marR="0">
              <a:lnSpc>
                <a:spcPts val="3105"/>
              </a:lnSpc>
              <a:spcBef>
                <a:spcPts val="893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AJQHSR+Calibri"/>
                <a:cs typeface="AJQHSR+Calibri"/>
              </a:rPr>
              <a:t>S.</a:t>
            </a:r>
            <a:r>
              <a:rPr sz="2800" spc="1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AJQHSR+Calibri"/>
                <a:cs typeface="AJQHSR+Calibri"/>
              </a:rPr>
              <a:t>pneumoniae</a:t>
            </a:r>
            <a:r>
              <a:rPr sz="2800" spc="248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AJQHSR+Calibri"/>
                <a:cs typeface="AJQHSR+Calibri"/>
              </a:rPr>
              <a:t>(-)</a:t>
            </a:r>
          </a:p>
          <a:p>
            <a:pPr marL="0" marR="0">
              <a:lnSpc>
                <a:spcPts val="3102"/>
              </a:lnSpc>
              <a:spcBef>
                <a:spcPts val="84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AJQHSR+Calibri"/>
                <a:cs typeface="AJQHSR+Calibri"/>
              </a:rPr>
              <a:t>N.</a:t>
            </a:r>
            <a:r>
              <a:rPr sz="2800" spc="2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AJQHSR+Calibri"/>
                <a:cs typeface="AJQHSR+Calibri"/>
              </a:rPr>
              <a:t>meningitidis</a:t>
            </a:r>
            <a:r>
              <a:rPr sz="2800" spc="40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AJQHSR+Calibri"/>
                <a:cs typeface="AJQHSR+Calibri"/>
              </a:rPr>
              <a:t>(-)</a:t>
            </a:r>
          </a:p>
          <a:p>
            <a:pPr marL="0" marR="0">
              <a:lnSpc>
                <a:spcPts val="3102"/>
              </a:lnSpc>
              <a:spcBef>
                <a:spcPts val="771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AJQHSR+Calibri"/>
                <a:cs typeface="AJQHSR+Calibri"/>
              </a:rPr>
              <a:t>Group</a:t>
            </a:r>
            <a:r>
              <a:rPr sz="2800" spc="104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B</a:t>
            </a:r>
            <a:r>
              <a:rPr sz="2800" spc="16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AJQHSR+Calibri"/>
                <a:cs typeface="AJQHSR+Calibri"/>
              </a:rPr>
              <a:t>Strep</a:t>
            </a:r>
            <a:r>
              <a:rPr sz="2800" spc="9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6" dirty="0">
                <a:solidFill>
                  <a:srgbClr val="000000"/>
                </a:solidFill>
                <a:latin typeface="AJQHSR+Calibri"/>
                <a:cs typeface="AJQHSR+Calibri"/>
              </a:rPr>
              <a:t>(-)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30275" y="3891069"/>
            <a:ext cx="1312631" cy="4459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AJQHSR+Calibri"/>
                <a:cs typeface="AJQHSR+Calibri"/>
              </a:rPr>
              <a:t>Glu</a:t>
            </a:r>
            <a:r>
              <a:rPr sz="2800" spc="11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46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30275" y="4406595"/>
            <a:ext cx="3948029" cy="9510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Lactic</a:t>
            </a:r>
            <a:r>
              <a:rPr sz="2800" spc="61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acid </a:t>
            </a:r>
            <a:r>
              <a:rPr sz="2800" spc="-14" dirty="0">
                <a:solidFill>
                  <a:srgbClr val="000000"/>
                </a:solidFill>
                <a:latin typeface="AJQHSR+Calibri"/>
                <a:cs typeface="AJQHSR+Calibri"/>
              </a:rPr>
              <a:t>2.6</a:t>
            </a:r>
            <a:r>
              <a:rPr sz="2800" spc="57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spc="-19" dirty="0">
                <a:solidFill>
                  <a:srgbClr val="000000"/>
                </a:solidFill>
                <a:latin typeface="AJQHSR+Calibri"/>
                <a:cs typeface="AJQHSR+Calibri"/>
              </a:rPr>
              <a:t>(H)</a:t>
            </a:r>
            <a:r>
              <a:rPr sz="2800" spc="29" dirty="0">
                <a:solidFill>
                  <a:srgbClr val="000000"/>
                </a:solidFill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latin typeface="AJQHSR+Calibri"/>
                <a:cs typeface="AJQHSR+Calibri"/>
              </a:rPr>
              <a:t>(0-2.2)</a:t>
            </a:r>
          </a:p>
          <a:p>
            <a:pPr marL="0" marR="0">
              <a:lnSpc>
                <a:spcPts val="3102"/>
              </a:lnSpc>
              <a:spcBef>
                <a:spcPts val="771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4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34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Protein</a:t>
            </a:r>
            <a:r>
              <a:rPr sz="2800" spc="176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134</a:t>
            </a:r>
            <a:r>
              <a:rPr sz="2800" spc="-33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 </a:t>
            </a:r>
            <a:r>
              <a:rPr sz="2800" spc="-19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(H)</a:t>
            </a:r>
            <a:r>
              <a:rPr sz="2800" spc="104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 </a:t>
            </a:r>
            <a:r>
              <a:rPr sz="2800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(14</a:t>
            </a:r>
            <a:r>
              <a:rPr sz="2800" spc="-29" dirty="0">
                <a:solidFill>
                  <a:srgbClr val="000000"/>
                </a:solidFill>
                <a:latin typeface="AJQHSR+Calibri"/>
                <a:cs typeface="AJQHSR+Calibri"/>
              </a:rPr>
              <a:t>-</a:t>
            </a:r>
            <a:r>
              <a:rPr sz="2800" dirty="0">
                <a:solidFill>
                  <a:srgbClr val="000000"/>
                </a:solidFill>
                <a:highlight>
                  <a:srgbClr val="FFFF00"/>
                </a:highlight>
                <a:latin typeface="AJQHSR+Calibri"/>
                <a:cs typeface="AJQHSR+Calibri"/>
              </a:rPr>
              <a:t>45)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48425" y="752475"/>
            <a:ext cx="5124450" cy="54673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22947" y="1607609"/>
            <a:ext cx="5421721" cy="35039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During</a:t>
            </a:r>
            <a:r>
              <a:rPr sz="2800" spc="15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admission</a:t>
            </a:r>
            <a:r>
              <a:rPr sz="2800" spc="3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for</a:t>
            </a:r>
            <a:r>
              <a:rPr sz="2800" spc="2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left-sided</a:t>
            </a:r>
          </a:p>
          <a:p>
            <a:pPr marL="0" marR="0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66" dirty="0">
                <a:solidFill>
                  <a:srgbClr val="000000"/>
                </a:solidFill>
                <a:latin typeface="PRWIJE+ArialMT"/>
                <a:cs typeface="PRWIJE+ArialMT"/>
              </a:rPr>
              <a:t>visu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l</a:t>
            </a:r>
            <a:r>
              <a:rPr sz="2800" spc="25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loss</a:t>
            </a:r>
            <a:r>
              <a:rPr sz="2800" spc="19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acute </a:t>
            </a:r>
            <a:r>
              <a:rPr sz="2800" spc="-67" dirty="0">
                <a:solidFill>
                  <a:srgbClr val="000000"/>
                </a:solidFill>
                <a:latin typeface="PRWIJE+ArialMT"/>
                <a:cs typeface="PRWIJE+ArialMT"/>
              </a:rPr>
              <a:t>field</a:t>
            </a:r>
            <a:r>
              <a:rPr sz="2800" spc="35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PRWIJE+ArialMT"/>
                <a:cs typeface="PRWIJE+ArialMT"/>
              </a:rPr>
              <a:t>deficit,</a:t>
            </a:r>
          </a:p>
          <a:p>
            <a:pPr marL="0" marR="0">
              <a:lnSpc>
                <a:spcPts val="30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she</a:t>
            </a:r>
            <a:r>
              <a:rPr sz="2800" spc="8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was</a:t>
            </a:r>
            <a:r>
              <a:rPr sz="2800" spc="2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treated</a:t>
            </a:r>
            <a:r>
              <a:rPr sz="2800" spc="33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intravenou</a:t>
            </a:r>
            <a:r>
              <a:rPr sz="2800" spc="-6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</a:p>
          <a:p>
            <a:pPr marL="0" marR="0">
              <a:lnSpc>
                <a:spcPts val="307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doses</a:t>
            </a:r>
            <a:r>
              <a:rPr sz="2800" spc="9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Solumedrol</a:t>
            </a:r>
            <a:r>
              <a:rPr sz="2800" spc="1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250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mg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65" dirty="0">
                <a:solidFill>
                  <a:srgbClr val="000000"/>
                </a:solidFill>
                <a:latin typeface="PRWIJE+ArialMT"/>
                <a:cs typeface="PRWIJE+ArialMT"/>
              </a:rPr>
              <a:t>every</a:t>
            </a:r>
            <a:r>
              <a:rPr sz="2800" spc="3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6 hours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8" dirty="0">
                <a:solidFill>
                  <a:srgbClr val="000000"/>
                </a:solidFill>
                <a:latin typeface="PRWIJE+ArialMT"/>
                <a:cs typeface="PRWIJE+ArialMT"/>
              </a:rPr>
              <a:t>vision</a:t>
            </a:r>
            <a:r>
              <a:rPr sz="2800" spc="4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returned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to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20/20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800" spc="5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0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1" dirty="0">
                <a:solidFill>
                  <a:srgbClr val="000000"/>
                </a:solidFill>
                <a:latin typeface="PRWIJE+ArialMT"/>
                <a:cs typeface="PRWIJE+ArialMT"/>
              </a:rPr>
              <a:t>normal</a:t>
            </a:r>
            <a:r>
              <a:rPr sz="2800" spc="11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color</a:t>
            </a:r>
          </a:p>
          <a:p>
            <a:pPr marL="0" marR="0">
              <a:lnSpc>
                <a:spcPts val="3077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3" dirty="0">
                <a:solidFill>
                  <a:srgbClr val="000000"/>
                </a:solidFill>
                <a:latin typeface="PRWIJE+ArialMT"/>
                <a:cs typeface="PRWIJE+ArialMT"/>
              </a:rPr>
              <a:t>plates</a:t>
            </a:r>
            <a:r>
              <a:rPr sz="2800" spc="27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after</a:t>
            </a:r>
            <a:r>
              <a:rPr sz="2800" spc="20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24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hours.</a:t>
            </a:r>
            <a:r>
              <a:rPr sz="2800" spc="-4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After</a:t>
            </a:r>
          </a:p>
          <a:p>
            <a:pPr marL="0" marR="0">
              <a:lnSpc>
                <a:spcPts val="3004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4" dirty="0">
                <a:solidFill>
                  <a:srgbClr val="000000"/>
                </a:solidFill>
                <a:latin typeface="PRWIJE+ArialMT"/>
                <a:cs typeface="PRWIJE+ArialMT"/>
              </a:rPr>
              <a:t>another</a:t>
            </a:r>
            <a:r>
              <a:rPr sz="2800" spc="10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24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hours,</a:t>
            </a:r>
            <a:r>
              <a:rPr sz="2800" spc="10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her</a:t>
            </a:r>
            <a:r>
              <a:rPr sz="2800" spc="3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6" dirty="0">
                <a:solidFill>
                  <a:srgbClr val="000000"/>
                </a:solidFill>
                <a:latin typeface="PRWIJE+ArialMT"/>
                <a:cs typeface="PRWIJE+ArialMT"/>
              </a:rPr>
              <a:t>visu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800" spc="-7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l</a:t>
            </a:r>
            <a:r>
              <a:rPr sz="2800" spc="25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PRWIJE+ArialMT"/>
                <a:cs typeface="PRWIJE+ArialMT"/>
              </a:rPr>
              <a:t>field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normalized.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2098992"/>
            <a:ext cx="10090052" cy="18119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30"/>
              </a:lnSpc>
              <a:spcBef>
                <a:spcPts val="0"/>
              </a:spcBef>
              <a:spcAft>
                <a:spcPts val="0"/>
              </a:spcAft>
            </a:pP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Besides</a:t>
            </a:r>
            <a:r>
              <a:rPr sz="4450" spc="-184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biopsying</a:t>
            </a:r>
            <a:r>
              <a:rPr sz="4450" spc="-157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13" dirty="0">
                <a:solidFill>
                  <a:srgbClr val="000000"/>
                </a:solidFill>
                <a:latin typeface="ASGMLE+Calibri-Light"/>
                <a:cs typeface="ASGMLE+Calibri-Light"/>
              </a:rPr>
              <a:t>the</a:t>
            </a:r>
            <a:r>
              <a:rPr sz="4450" spc="-38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optic</a:t>
            </a:r>
            <a:r>
              <a:rPr sz="4450" spc="-114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13" dirty="0">
                <a:solidFill>
                  <a:srgbClr val="000000"/>
                </a:solidFill>
                <a:latin typeface="ASGMLE+Calibri-Light"/>
                <a:cs typeface="ASGMLE+Calibri-Light"/>
              </a:rPr>
              <a:t>nerve</a:t>
            </a:r>
            <a:r>
              <a:rPr sz="4450" spc="-38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(which</a:t>
            </a:r>
          </a:p>
          <a:p>
            <a:pPr marL="0" marR="0">
              <a:lnSpc>
                <a:spcPts val="4430"/>
              </a:lnSpc>
              <a:spcBef>
                <a:spcPts val="352"/>
              </a:spcBef>
              <a:spcAft>
                <a:spcPts val="0"/>
              </a:spcAft>
            </a:pPr>
            <a:r>
              <a:rPr sz="4450" spc="-29" dirty="0">
                <a:solidFill>
                  <a:srgbClr val="000000"/>
                </a:solidFill>
                <a:latin typeface="ASGMLE+Calibri-Light"/>
                <a:cs typeface="ASGMLE+Calibri-Light"/>
              </a:rPr>
              <a:t>patient</a:t>
            </a:r>
            <a:r>
              <a:rPr sz="4450" spc="37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did</a:t>
            </a:r>
            <a:r>
              <a:rPr sz="4450" spc="-96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not</a:t>
            </a:r>
            <a:r>
              <a:rPr sz="4450" spc="-68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49" dirty="0">
                <a:solidFill>
                  <a:srgbClr val="000000"/>
                </a:solidFill>
                <a:latin typeface="ASGMLE+Calibri-Light"/>
                <a:cs typeface="ASGMLE+Calibri-Light"/>
              </a:rPr>
              <a:t>want)</a:t>
            </a:r>
            <a:r>
              <a:rPr sz="4450" spc="39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29" dirty="0">
                <a:solidFill>
                  <a:srgbClr val="000000"/>
                </a:solidFill>
                <a:latin typeface="ASGMLE+Calibri-Light"/>
                <a:cs typeface="ASGMLE+Calibri-Light"/>
              </a:rPr>
              <a:t>what</a:t>
            </a:r>
            <a:r>
              <a:rPr sz="4450" spc="-34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else</a:t>
            </a:r>
            <a:r>
              <a:rPr sz="4450" spc="-44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13" dirty="0">
                <a:solidFill>
                  <a:srgbClr val="000000"/>
                </a:solidFill>
                <a:latin typeface="ASGMLE+Calibri-Light"/>
                <a:cs typeface="ASGMLE+Calibri-Light"/>
              </a:rPr>
              <a:t>might</a:t>
            </a:r>
            <a:r>
              <a:rPr sz="4450" spc="-125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105" dirty="0">
                <a:solidFill>
                  <a:srgbClr val="000000"/>
                </a:solidFill>
                <a:latin typeface="ASGMLE+Calibri-Light"/>
                <a:cs typeface="ASGMLE+Calibri-Light"/>
              </a:rPr>
              <a:t>we</a:t>
            </a:r>
            <a:r>
              <a:rPr sz="4450" spc="126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do</a:t>
            </a:r>
          </a:p>
          <a:p>
            <a:pPr marL="0" marR="0">
              <a:lnSpc>
                <a:spcPts val="4432"/>
              </a:lnSpc>
              <a:spcBef>
                <a:spcPts val="372"/>
              </a:spcBef>
              <a:spcAft>
                <a:spcPts val="0"/>
              </a:spcAft>
            </a:pPr>
            <a:r>
              <a:rPr sz="4450" spc="-110" dirty="0">
                <a:solidFill>
                  <a:srgbClr val="000000"/>
                </a:solidFill>
                <a:latin typeface="ASGMLE+Calibri-Light"/>
                <a:cs typeface="ASGMLE+Calibri-Light"/>
              </a:rPr>
              <a:t>to</a:t>
            </a:r>
            <a:r>
              <a:rPr sz="4450" spc="152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spc="-25" dirty="0">
                <a:solidFill>
                  <a:srgbClr val="000000"/>
                </a:solidFill>
                <a:latin typeface="ASGMLE+Calibri-Light"/>
                <a:cs typeface="ASGMLE+Calibri-Light"/>
              </a:rPr>
              <a:t>establish</a:t>
            </a:r>
            <a:r>
              <a:rPr sz="4450" spc="-57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a</a:t>
            </a:r>
            <a:r>
              <a:rPr sz="4450" spc="-25" dirty="0">
                <a:solidFill>
                  <a:srgbClr val="000000"/>
                </a:solidFill>
                <a:latin typeface="ASGMLE+Calibri-Light"/>
                <a:cs typeface="ASGMLE+Calibri-Light"/>
              </a:rPr>
              <a:t> </a:t>
            </a:r>
            <a:r>
              <a:rPr sz="4450" dirty="0">
                <a:solidFill>
                  <a:srgbClr val="000000"/>
                </a:solidFill>
                <a:latin typeface="ASGMLE+Calibri-Light"/>
                <a:cs typeface="ASGMLE+Calibri-Light"/>
              </a:rPr>
              <a:t>diagnosis?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451198"/>
            <a:ext cx="9447664" cy="115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4000" spc="-39" dirty="0">
                <a:solidFill>
                  <a:srgbClr val="000000"/>
                </a:solidFill>
                <a:latin typeface="LNGDKA+Arial-BoldMT"/>
                <a:cs typeface="LNGDKA+Arial-BoldMT"/>
              </a:rPr>
              <a:t>FURTHER</a:t>
            </a:r>
            <a:r>
              <a:rPr sz="4000" spc="8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5" dirty="0">
                <a:solidFill>
                  <a:srgbClr val="000000"/>
                </a:solidFill>
                <a:latin typeface="LNGDKA+Arial-BoldMT"/>
                <a:cs typeface="LNGDKA+Arial-BoldMT"/>
              </a:rPr>
              <a:t>DIAGNOSTIC</a:t>
            </a:r>
            <a:r>
              <a:rPr sz="4000" spc="22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1" dirty="0">
                <a:solidFill>
                  <a:srgbClr val="000000"/>
                </a:solidFill>
                <a:latin typeface="LNGDKA+Arial-BoldMT"/>
                <a:cs typeface="LNGDKA+Arial-BoldMT"/>
              </a:rPr>
              <a:t>TESTING</a:t>
            </a: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7" dirty="0">
                <a:solidFill>
                  <a:srgbClr val="000000"/>
                </a:solidFill>
                <a:latin typeface="LNGDKA+Arial-BoldMT"/>
                <a:cs typeface="LNGDKA+Arial-BoldMT"/>
              </a:rPr>
              <a:t>FOR</a:t>
            </a:r>
          </a:p>
          <a:p>
            <a:pPr marL="0" marR="0">
              <a:lnSpc>
                <a:spcPts val="435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41" dirty="0">
                <a:solidFill>
                  <a:srgbClr val="000000"/>
                </a:solidFill>
                <a:latin typeface="LNGDKA+Arial-BoldMT"/>
                <a:cs typeface="LNGDKA+Arial-BoldMT"/>
              </a:rPr>
              <a:t>SARCOID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2864953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11" dirty="0">
                <a:solidFill>
                  <a:srgbClr val="000000"/>
                </a:solidFill>
                <a:latin typeface="PRWIJE+ArialMT"/>
                <a:cs typeface="PRWIJE+ArialMT"/>
              </a:rPr>
              <a:t>PFT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DLCO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225116"/>
            <a:ext cx="2507743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Anergy</a:t>
            </a:r>
            <a:r>
              <a:rPr sz="2800" spc="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Panel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2739814"/>
            <a:ext cx="3690991" cy="9475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24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hr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Urine</a:t>
            </a:r>
            <a:r>
              <a:rPr sz="2800" spc="9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8" dirty="0">
                <a:solidFill>
                  <a:srgbClr val="000000"/>
                </a:solidFill>
                <a:latin typeface="PRWIJE+ArialMT"/>
                <a:cs typeface="PRWIJE+ArialMT"/>
              </a:rPr>
              <a:t>Calc</a:t>
            </a:r>
            <a:r>
              <a:rPr sz="2800" spc="-7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iu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m</a:t>
            </a:r>
          </a:p>
          <a:p>
            <a:pPr marL="0" marR="0">
              <a:lnSpc>
                <a:spcPts val="3105"/>
              </a:lnSpc>
              <a:spcBef>
                <a:spcPts val="99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Gallium</a:t>
            </a:r>
            <a:r>
              <a:rPr sz="2800" spc="39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or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PET</a:t>
            </a:r>
            <a:r>
              <a:rPr sz="2800" spc="-9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Scan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451198"/>
            <a:ext cx="7877722" cy="115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sz="4000" spc="-171" dirty="0">
                <a:solidFill>
                  <a:srgbClr val="000000"/>
                </a:solidFill>
                <a:latin typeface="LNGDKA+Arial-BoldMT"/>
                <a:cs typeface="LNGDKA+Arial-BoldMT"/>
              </a:rPr>
              <a:t>We</a:t>
            </a:r>
            <a:r>
              <a:rPr sz="4000" spc="127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3" dirty="0">
                <a:solidFill>
                  <a:srgbClr val="000000"/>
                </a:solidFill>
                <a:latin typeface="LNGDKA+Arial-BoldMT"/>
                <a:cs typeface="LNGDKA+Arial-BoldMT"/>
              </a:rPr>
              <a:t>know</a:t>
            </a: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4" dirty="0">
                <a:solidFill>
                  <a:srgbClr val="000000"/>
                </a:solidFill>
                <a:latin typeface="LNGDKA+Arial-BoldMT"/>
                <a:cs typeface="LNGDKA+Arial-BoldMT"/>
              </a:rPr>
              <a:t>she</a:t>
            </a: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4" dirty="0">
                <a:solidFill>
                  <a:srgbClr val="000000"/>
                </a:solidFill>
                <a:latin typeface="LNGDKA+Arial-BoldMT"/>
                <a:cs typeface="LNGDKA+Arial-BoldMT"/>
              </a:rPr>
              <a:t>has</a:t>
            </a:r>
            <a:r>
              <a:rPr sz="4000" spc="-75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dirty="0">
                <a:solidFill>
                  <a:srgbClr val="000000"/>
                </a:solidFill>
                <a:latin typeface="LNGDKA+Arial-BoldMT"/>
                <a:cs typeface="LNGDKA+Arial-BoldMT"/>
              </a:rPr>
              <a:t>a</a:t>
            </a:r>
            <a:r>
              <a:rPr sz="4000" spc="-119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25" dirty="0">
                <a:solidFill>
                  <a:srgbClr val="000000"/>
                </a:solidFill>
                <a:latin typeface="LNGDKA+Arial-BoldMT"/>
                <a:cs typeface="LNGDKA+Arial-BoldMT"/>
              </a:rPr>
              <a:t>lymphocytic</a:t>
            </a:r>
          </a:p>
          <a:p>
            <a:pPr marL="0" marR="0">
              <a:lnSpc>
                <a:spcPts val="4357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7" dirty="0">
                <a:solidFill>
                  <a:srgbClr val="000000"/>
                </a:solidFill>
                <a:latin typeface="LNGDKA+Arial-BoldMT"/>
                <a:cs typeface="LNGDKA+Arial-BoldMT"/>
              </a:rPr>
              <a:t>pleocytosis</a:t>
            </a:r>
            <a:r>
              <a:rPr sz="4000" spc="13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9" dirty="0">
                <a:solidFill>
                  <a:srgbClr val="000000"/>
                </a:solidFill>
                <a:latin typeface="LNGDKA+Arial-BoldMT"/>
                <a:cs typeface="LNGDKA+Arial-BoldMT"/>
              </a:rPr>
              <a:t>on</a:t>
            </a:r>
            <a:r>
              <a:rPr sz="4000" spc="-7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3" dirty="0">
                <a:solidFill>
                  <a:srgbClr val="000000"/>
                </a:solidFill>
                <a:latin typeface="LNGDKA+Arial-BoldMT"/>
                <a:cs typeface="LNGDKA+Arial-BoldMT"/>
              </a:rPr>
              <a:t>her</a:t>
            </a:r>
            <a:r>
              <a:rPr sz="4000" spc="-14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1" dirty="0">
                <a:solidFill>
                  <a:srgbClr val="000000"/>
                </a:solidFill>
                <a:latin typeface="LNGDKA+Arial-BoldMT"/>
                <a:cs typeface="LNGDKA+Arial-BoldMT"/>
              </a:rPr>
              <a:t>Spinal </a:t>
            </a:r>
            <a:r>
              <a:rPr sz="4000" spc="-130" dirty="0">
                <a:solidFill>
                  <a:srgbClr val="000000"/>
                </a:solidFill>
                <a:latin typeface="LNGDKA+Arial-BoldMT"/>
                <a:cs typeface="LNGDKA+Arial-BoldMT"/>
              </a:rPr>
              <a:t>Tap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1736883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12" dirty="0">
                <a:solidFill>
                  <a:srgbClr val="000000"/>
                </a:solidFill>
                <a:latin typeface="PRWIJE+ArialMT"/>
                <a:cs typeface="PRWIJE+ArialMT"/>
              </a:rPr>
              <a:t>But</a:t>
            </a:r>
            <a:r>
              <a:rPr sz="2800" spc="-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5" dirty="0">
                <a:solidFill>
                  <a:srgbClr val="000000"/>
                </a:solidFill>
                <a:latin typeface="PRWIJE+ArialMT"/>
                <a:cs typeface="PRWIJE+ArialMT"/>
              </a:rPr>
              <a:t>also: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225116"/>
            <a:ext cx="6544075" cy="2482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CXR</a:t>
            </a:r>
            <a:r>
              <a:rPr sz="2800" spc="-30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RHWSVG+Arial"/>
                <a:cs typeface="RHWSVG+Arial"/>
              </a:rPr>
              <a:t>and</a:t>
            </a:r>
            <a:r>
              <a:rPr sz="2800" spc="-67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ACE</a:t>
            </a:r>
            <a:r>
              <a:rPr sz="2800" spc="-2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W</a:t>
            </a:r>
            <a:r>
              <a:rPr sz="2800" spc="-571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NL,</a:t>
            </a:r>
            <a:r>
              <a:rPr sz="2800" spc="-213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but…</a:t>
            </a:r>
          </a:p>
          <a:p>
            <a:pPr marL="0" marR="0">
              <a:lnSpc>
                <a:spcPts val="3105"/>
              </a:lnSpc>
              <a:spcBef>
                <a:spcPts val="99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62" dirty="0">
                <a:solidFill>
                  <a:srgbClr val="000000"/>
                </a:solidFill>
                <a:latin typeface="PRWIJE+ArialMT"/>
                <a:cs typeface="PRWIJE+ArialMT"/>
              </a:rPr>
              <a:t>PFTs:</a:t>
            </a:r>
            <a:r>
              <a:rPr sz="2800" spc="8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DLCO</a:t>
            </a:r>
            <a:r>
              <a:rPr sz="2800" spc="-3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reduced</a:t>
            </a:r>
            <a:r>
              <a:rPr sz="2800" spc="1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to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 72%</a:t>
            </a:r>
            <a:r>
              <a:rPr sz="2800" spc="-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normal</a:t>
            </a:r>
          </a:p>
          <a:p>
            <a:pPr marL="0" marR="0">
              <a:lnSpc>
                <a:spcPts val="3105"/>
              </a:lnSpc>
              <a:spcBef>
                <a:spcPts val="949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Anergic</a:t>
            </a:r>
            <a:r>
              <a:rPr sz="2800" spc="1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7" dirty="0">
                <a:solidFill>
                  <a:srgbClr val="000000"/>
                </a:solidFill>
                <a:latin typeface="PRWIJE+ArialMT"/>
                <a:cs typeface="PRWIJE+ArialMT"/>
              </a:rPr>
              <a:t>negative</a:t>
            </a:r>
            <a:r>
              <a:rPr sz="2800" spc="4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PPD</a:t>
            </a:r>
          </a:p>
          <a:p>
            <a:pPr marL="0" marR="0">
              <a:lnSpc>
                <a:spcPts val="3105"/>
              </a:lnSpc>
              <a:spcBef>
                <a:spcPts val="87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800" spc="-77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PRWIJE+ArialMT"/>
                <a:cs typeface="PRWIJE+ArialMT"/>
              </a:rPr>
              <a:t>levat</a:t>
            </a:r>
            <a:r>
              <a:rPr sz="2800" spc="-7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ed</a:t>
            </a:r>
            <a:r>
              <a:rPr sz="2800" spc="3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24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hour</a:t>
            </a:r>
            <a:r>
              <a:rPr sz="2800" spc="-7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urine</a:t>
            </a:r>
            <a:r>
              <a:rPr sz="2800" spc="1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</a:t>
            </a:r>
            <a:r>
              <a:rPr sz="2800" spc="-7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1" dirty="0">
                <a:solidFill>
                  <a:srgbClr val="000000"/>
                </a:solidFill>
                <a:latin typeface="PRWIJE+ArialMT"/>
                <a:cs typeface="PRWIJE+ArialMT"/>
              </a:rPr>
              <a:t>alc</a:t>
            </a:r>
            <a:r>
              <a:rPr sz="2800" spc="-7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ium</a:t>
            </a:r>
          </a:p>
          <a:p>
            <a:pPr marL="0" marR="0">
              <a:lnSpc>
                <a:spcPts val="3102"/>
              </a:lnSpc>
              <a:spcBef>
                <a:spcPts val="954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14" dirty="0">
                <a:solidFill>
                  <a:srgbClr val="000000"/>
                </a:solidFill>
                <a:latin typeface="RHWSVG+Arial"/>
                <a:cs typeface="RHWSVG+Arial"/>
              </a:rPr>
              <a:t>And…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83690" y="1717069"/>
            <a:ext cx="2194480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28"/>
              </a:lnSpc>
              <a:spcBef>
                <a:spcPts val="0"/>
              </a:spcBef>
              <a:spcAft>
                <a:spcPts val="0"/>
              </a:spcAft>
            </a:pPr>
            <a:r>
              <a:rPr sz="2800" u="sng" spc="-57" dirty="0">
                <a:solidFill>
                  <a:srgbClr val="000000"/>
                </a:solidFill>
                <a:latin typeface="PRWIJE+ArialMT"/>
                <a:cs typeface="PRWIJE+ArialMT"/>
              </a:rPr>
              <a:t>Gallium</a:t>
            </a:r>
            <a:r>
              <a:rPr sz="2800" u="sng" spc="27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u="sng" spc="-28" dirty="0">
                <a:solidFill>
                  <a:srgbClr val="000000"/>
                </a:solidFill>
                <a:latin typeface="PRWIJE+ArialMT"/>
                <a:cs typeface="PRWIJE+ArialMT"/>
              </a:rPr>
              <a:t>scan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2225116"/>
            <a:ext cx="9166076" cy="15863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8" dirty="0">
                <a:solidFill>
                  <a:srgbClr val="000000"/>
                </a:solidFill>
                <a:latin typeface="PRWIJE+ArialMT"/>
                <a:cs typeface="PRWIJE+ArialMT"/>
              </a:rPr>
              <a:t>Increase</a:t>
            </a:r>
            <a:r>
              <a:rPr sz="2800" spc="32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uptake</a:t>
            </a:r>
            <a:r>
              <a:rPr sz="2800" spc="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bilateral</a:t>
            </a:r>
            <a:r>
              <a:rPr sz="2800" spc="2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lung</a:t>
            </a:r>
            <a:r>
              <a:rPr sz="2800" spc="7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parenchyma</a:t>
            </a:r>
            <a:r>
              <a:rPr sz="2800" spc="3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more</a:t>
            </a:r>
          </a:p>
          <a:p>
            <a:pPr marL="0" marR="0">
              <a:lnSpc>
                <a:spcPts val="3076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than</a:t>
            </a:r>
            <a:r>
              <a:rPr sz="2800" spc="8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34" dirty="0">
                <a:solidFill>
                  <a:srgbClr val="000000"/>
                </a:solidFill>
                <a:latin typeface="PRWIJE+ArialMT"/>
                <a:cs typeface="PRWIJE+ArialMT"/>
              </a:rPr>
              <a:t>lower</a:t>
            </a:r>
            <a:r>
              <a:rPr sz="2800" spc="19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PRWIJE+ArialMT"/>
                <a:cs typeface="PRWIJE+ArialMT"/>
              </a:rPr>
              <a:t>lobes.</a:t>
            </a:r>
            <a:r>
              <a:rPr sz="2800" spc="20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There</a:t>
            </a:r>
            <a:r>
              <a:rPr sz="2800" spc="7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800" spc="1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PRWIJE+ArialMT"/>
                <a:cs typeface="PRWIJE+ArialMT"/>
              </a:rPr>
              <a:t>also</a:t>
            </a:r>
            <a:r>
              <a:rPr sz="2800" spc="27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9" dirty="0">
                <a:solidFill>
                  <a:srgbClr val="000000"/>
                </a:solidFill>
                <a:latin typeface="PRWIJE+ArialMT"/>
                <a:cs typeface="PRWIJE+ArialMT"/>
              </a:rPr>
              <a:t>evid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en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</a:t>
            </a:r>
            <a:r>
              <a:rPr sz="2800" spc="-7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800" spc="2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8" dirty="0">
                <a:solidFill>
                  <a:srgbClr val="000000"/>
                </a:solidFill>
                <a:latin typeface="PRWIJE+ArialMT"/>
                <a:cs typeface="PRWIJE+ArialMT"/>
              </a:rPr>
              <a:t>increased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uptake</a:t>
            </a:r>
            <a:r>
              <a:rPr sz="2800" spc="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salivary</a:t>
            </a:r>
            <a:r>
              <a:rPr sz="2800" spc="3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glands</a:t>
            </a:r>
            <a:r>
              <a:rPr sz="2800" spc="9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parotids.</a:t>
            </a:r>
            <a:r>
              <a:rPr sz="2800" spc="2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No</a:t>
            </a:r>
            <a:r>
              <a:rPr sz="2800" spc="-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PRWIJE+ArialMT"/>
                <a:cs typeface="PRWIJE+ArialMT"/>
              </a:rPr>
              <a:t>increase</a:t>
            </a:r>
            <a:r>
              <a:rPr sz="2800" spc="32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uptake</a:t>
            </a:r>
            <a:r>
              <a:rPr sz="2800" spc="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mediastinal</a:t>
            </a:r>
            <a:r>
              <a:rPr sz="2800" spc="35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region.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9896575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5" dirty="0">
                <a:solidFill>
                  <a:srgbClr val="000000"/>
                </a:solidFill>
                <a:latin typeface="LNGDKA+Arial-BoldMT"/>
                <a:cs typeface="LNGDKA+Arial-BoldMT"/>
              </a:rPr>
              <a:t>Patient</a:t>
            </a:r>
            <a:r>
              <a:rPr sz="4000" spc="43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3" dirty="0">
                <a:solidFill>
                  <a:srgbClr val="000000"/>
                </a:solidFill>
                <a:latin typeface="LNGDKA+Arial-BoldMT"/>
                <a:cs typeface="LNGDKA+Arial-BoldMT"/>
              </a:rPr>
              <a:t>Refused</a:t>
            </a:r>
            <a:r>
              <a:rPr sz="4000" spc="7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52" dirty="0">
                <a:solidFill>
                  <a:srgbClr val="000000"/>
                </a:solidFill>
                <a:latin typeface="LNGDKA+Arial-BoldMT"/>
                <a:cs typeface="LNGDKA+Arial-BoldMT"/>
              </a:rPr>
              <a:t>Bronchoscopy,</a:t>
            </a:r>
            <a:r>
              <a:rPr sz="4000" spc="29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39" dirty="0">
                <a:solidFill>
                  <a:srgbClr val="000000"/>
                </a:solidFill>
                <a:latin typeface="LNGDKA+Arial-BoldMT"/>
                <a:cs typeface="LNGDKA+Arial-BoldMT"/>
              </a:rPr>
              <a:t>but</a:t>
            </a:r>
            <a:r>
              <a:rPr sz="4000" spc="-92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47" dirty="0">
                <a:solidFill>
                  <a:srgbClr val="000000"/>
                </a:solidFill>
                <a:latin typeface="LNGDKA+Arial-BoldMT"/>
                <a:cs typeface="LNGDKA+Arial-BoldMT"/>
              </a:rPr>
              <a:t>with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669558"/>
            <a:ext cx="9683012" cy="3530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8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51" dirty="0">
                <a:solidFill>
                  <a:srgbClr val="000000"/>
                </a:solidFill>
                <a:latin typeface="PRWIJE+ArialMT"/>
                <a:cs typeface="PRWIJE+ArialMT"/>
              </a:rPr>
              <a:t>Cons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9" dirty="0">
                <a:solidFill>
                  <a:srgbClr val="000000"/>
                </a:solidFill>
                <a:latin typeface="PRWIJE+ArialMT"/>
                <a:cs typeface="PRWIJE+ArialMT"/>
              </a:rPr>
              <a:t>tent</a:t>
            </a:r>
            <a:r>
              <a:rPr sz="2650" spc="20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5" dirty="0">
                <a:solidFill>
                  <a:srgbClr val="000000"/>
                </a:solidFill>
                <a:latin typeface="PRWIJE+ArialMT"/>
                <a:cs typeface="PRWIJE+ArialMT"/>
              </a:rPr>
              <a:t>Fundus</a:t>
            </a:r>
          </a:p>
          <a:p>
            <a:pPr marL="0" marR="0">
              <a:lnSpc>
                <a:spcPts val="2938"/>
              </a:lnSpc>
              <a:spcBef>
                <a:spcPts val="642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51" dirty="0">
                <a:solidFill>
                  <a:srgbClr val="000000"/>
                </a:solidFill>
                <a:latin typeface="PRWIJE+ArialMT"/>
                <a:cs typeface="PRWIJE+ArialMT"/>
              </a:rPr>
              <a:t>Cons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9" dirty="0">
                <a:solidFill>
                  <a:srgbClr val="000000"/>
                </a:solidFill>
                <a:latin typeface="PRWIJE+ArialMT"/>
                <a:cs typeface="PRWIJE+ArialMT"/>
              </a:rPr>
              <a:t>tent</a:t>
            </a:r>
            <a:r>
              <a:rPr sz="2650" spc="20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3" dirty="0">
                <a:solidFill>
                  <a:srgbClr val="000000"/>
                </a:solidFill>
                <a:latin typeface="PRWIJE+ArialMT"/>
                <a:cs typeface="PRWIJE+ArialMT"/>
              </a:rPr>
              <a:t>MRI</a:t>
            </a:r>
            <a:r>
              <a:rPr sz="2650" spc="-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(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3" dirty="0">
                <a:solidFill>
                  <a:srgbClr val="000000"/>
                </a:solidFill>
                <a:latin typeface="PRWIJE+ArialMT"/>
                <a:cs typeface="PRWIJE+ArialMT"/>
              </a:rPr>
              <a:t>br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2" dirty="0">
                <a:solidFill>
                  <a:srgbClr val="000000"/>
                </a:solidFill>
                <a:latin typeface="PRWIJE+ArialMT"/>
                <a:cs typeface="PRWIJE+ArialMT"/>
              </a:rPr>
              <a:t>ain</a:t>
            </a:r>
            <a:r>
              <a:rPr sz="2650" spc="10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4" dirty="0">
                <a:solidFill>
                  <a:srgbClr val="000000"/>
                </a:solidFill>
                <a:latin typeface="PRWIJE+ArialMT"/>
                <a:cs typeface="PRWIJE+ArialMT"/>
              </a:rPr>
              <a:t>now</a:t>
            </a:r>
            <a:r>
              <a:rPr sz="2650" spc="1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2" dirty="0">
                <a:solidFill>
                  <a:srgbClr val="000000"/>
                </a:solidFill>
                <a:latin typeface="PRWIJE+ArialMT"/>
                <a:cs typeface="PRWIJE+ArialMT"/>
              </a:rPr>
              <a:t>als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o</a:t>
            </a:r>
            <a:r>
              <a:rPr sz="2650" spc="1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4" dirty="0">
                <a:solidFill>
                  <a:srgbClr val="000000"/>
                </a:solidFill>
                <a:latin typeface="PRWIJE+ArialMT"/>
                <a:cs typeface="PRWIJE+ArialMT"/>
              </a:rPr>
              <a:t>has</a:t>
            </a:r>
            <a:r>
              <a:rPr sz="2650" spc="11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5" dirty="0">
                <a:solidFill>
                  <a:srgbClr val="000000"/>
                </a:solidFill>
                <a:latin typeface="PRWIJE+ArialMT"/>
                <a:cs typeface="PRWIJE+ArialMT"/>
              </a:rPr>
              <a:t>lesions</a:t>
            </a:r>
            <a:r>
              <a:rPr sz="2650" spc="3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4" dirty="0">
                <a:solidFill>
                  <a:srgbClr val="000000"/>
                </a:solidFill>
                <a:latin typeface="PRWIJE+ArialMT"/>
                <a:cs typeface="PRWIJE+ArialMT"/>
              </a:rPr>
              <a:t>suggesting</a:t>
            </a:r>
            <a:r>
              <a:rPr sz="2650" spc="1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6" dirty="0">
                <a:solidFill>
                  <a:srgbClr val="000000"/>
                </a:solidFill>
                <a:latin typeface="PRWIJE+ArialMT"/>
                <a:cs typeface="PRWIJE+ArialMT"/>
              </a:rPr>
              <a:t>arc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oid)</a:t>
            </a:r>
          </a:p>
          <a:p>
            <a:pPr marL="0" marR="0">
              <a:lnSpc>
                <a:spcPts val="2938"/>
              </a:lnSpc>
              <a:spcBef>
                <a:spcPts val="59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49" dirty="0">
                <a:solidFill>
                  <a:srgbClr val="000000"/>
                </a:solidFill>
                <a:latin typeface="PRWIJE+ArialMT"/>
                <a:cs typeface="PRWIJE+ArialMT"/>
              </a:rPr>
              <a:t>Lymphocytic</a:t>
            </a:r>
            <a:r>
              <a:rPr sz="2650" spc="16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0" dirty="0">
                <a:solidFill>
                  <a:srgbClr val="000000"/>
                </a:solidFill>
                <a:latin typeface="PRWIJE+ArialMT"/>
                <a:cs typeface="PRWIJE+ArialMT"/>
              </a:rPr>
              <a:t>pleoc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5" dirty="0">
                <a:solidFill>
                  <a:srgbClr val="000000"/>
                </a:solidFill>
                <a:latin typeface="PRWIJE+ArialMT"/>
                <a:cs typeface="PRWIJE+ArialMT"/>
              </a:rPr>
              <a:t>yt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os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</a:p>
          <a:p>
            <a:pPr marL="0" marR="0">
              <a:lnSpc>
                <a:spcPts val="2938"/>
              </a:lnSpc>
              <a:spcBef>
                <a:spcPts val="566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48" dirty="0">
                <a:solidFill>
                  <a:srgbClr val="000000"/>
                </a:solidFill>
                <a:latin typeface="PRWIJE+ArialMT"/>
                <a:cs typeface="PRWIJE+ArialMT"/>
              </a:rPr>
              <a:t>Anergy</a:t>
            </a:r>
          </a:p>
          <a:p>
            <a:pPr marL="0" marR="0">
              <a:lnSpc>
                <a:spcPts val="2935"/>
              </a:lnSpc>
              <a:spcBef>
                <a:spcPts val="595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72" dirty="0">
                <a:solidFill>
                  <a:srgbClr val="000000"/>
                </a:solidFill>
                <a:latin typeface="PRWIJE+ArialMT"/>
                <a:cs typeface="PRWIJE+ArialMT"/>
              </a:rPr>
              <a:t>Elevated</a:t>
            </a:r>
            <a:r>
              <a:rPr sz="2650" spc="4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PRWIJE+ArialMT"/>
                <a:cs typeface="PRWIJE+ArialMT"/>
              </a:rPr>
              <a:t>24</a:t>
            </a:r>
            <a:r>
              <a:rPr sz="2650" spc="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PRWIJE+ArialMT"/>
                <a:cs typeface="PRWIJE+ArialMT"/>
              </a:rPr>
              <a:t>hr</a:t>
            </a:r>
            <a:r>
              <a:rPr sz="2650" spc="7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5" dirty="0">
                <a:solidFill>
                  <a:srgbClr val="000000"/>
                </a:solidFill>
                <a:latin typeface="PRWIJE+ArialMT"/>
                <a:cs typeface="PRWIJE+ArialMT"/>
              </a:rPr>
              <a:t>urine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c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alc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7" dirty="0">
                <a:solidFill>
                  <a:srgbClr val="000000"/>
                </a:solidFill>
                <a:latin typeface="PRWIJE+ArialMT"/>
                <a:cs typeface="PRWIJE+ArialMT"/>
              </a:rPr>
              <a:t>ium</a:t>
            </a:r>
          </a:p>
          <a:p>
            <a:pPr marL="0" marR="0">
              <a:lnSpc>
                <a:spcPts val="2935"/>
              </a:lnSpc>
              <a:spcBef>
                <a:spcPts val="519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RHWSVG+Arial"/>
                <a:cs typeface="RHWSVG+Arial"/>
              </a:rPr>
              <a:t>Abnormal</a:t>
            </a:r>
            <a:r>
              <a:rPr sz="2650" spc="228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RHWSVG+Arial"/>
                <a:cs typeface="RHWSVG+Arial"/>
              </a:rPr>
              <a:t>PFT’s</a:t>
            </a:r>
            <a:r>
              <a:rPr sz="2650" spc="83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27" dirty="0">
                <a:solidFill>
                  <a:srgbClr val="000000"/>
                </a:solidFill>
                <a:latin typeface="RHWSVG+Arial"/>
                <a:cs typeface="RHWSVG+Arial"/>
              </a:rPr>
              <a:t>(DLCO)</a:t>
            </a:r>
          </a:p>
          <a:p>
            <a:pPr marL="0" marR="0">
              <a:lnSpc>
                <a:spcPts val="2935"/>
              </a:lnSpc>
              <a:spcBef>
                <a:spcPts val="644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65" dirty="0">
                <a:solidFill>
                  <a:srgbClr val="000000"/>
                </a:solidFill>
                <a:latin typeface="RHWSVG+Arial"/>
                <a:cs typeface="RHWSVG+Arial"/>
              </a:rPr>
              <a:t>Gallium</a:t>
            </a:r>
            <a:r>
              <a:rPr sz="2650" spc="27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17" dirty="0">
                <a:solidFill>
                  <a:srgbClr val="000000"/>
                </a:solidFill>
                <a:latin typeface="RHWSVG+Arial"/>
                <a:cs typeface="RHWSVG+Arial"/>
              </a:rPr>
              <a:t>scan</a:t>
            </a:r>
            <a:r>
              <a:rPr sz="2650" spc="-20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67" dirty="0">
                <a:solidFill>
                  <a:srgbClr val="000000"/>
                </a:solidFill>
                <a:latin typeface="RHWSVG+Arial"/>
                <a:cs typeface="RHWSVG+Arial"/>
              </a:rPr>
              <a:t>abnor</a:t>
            </a:r>
            <a:r>
              <a:rPr sz="2650" spc="-720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50" dirty="0">
                <a:solidFill>
                  <a:srgbClr val="000000"/>
                </a:solidFill>
                <a:latin typeface="RHWSVG+Arial"/>
                <a:cs typeface="RHWSVG+Arial"/>
              </a:rPr>
              <a:t>mal</a:t>
            </a:r>
            <a:r>
              <a:rPr sz="2650" spc="299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63" dirty="0">
                <a:solidFill>
                  <a:srgbClr val="000000"/>
                </a:solidFill>
                <a:latin typeface="RHWSVG+Arial"/>
                <a:cs typeface="RHWSVG+Arial"/>
              </a:rPr>
              <a:t>in</a:t>
            </a:r>
            <a:r>
              <a:rPr sz="2650" spc="10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36" dirty="0">
                <a:solidFill>
                  <a:srgbClr val="000000"/>
                </a:solidFill>
                <a:latin typeface="RHWSVG+Arial"/>
                <a:cs typeface="RHWSVG+Arial"/>
              </a:rPr>
              <a:t>lungs,</a:t>
            </a:r>
            <a:r>
              <a:rPr sz="2650" spc="5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RHWSVG+Arial"/>
                <a:cs typeface="RHWSVG+Arial"/>
              </a:rPr>
              <a:t>par</a:t>
            </a:r>
            <a:r>
              <a:rPr sz="2650" spc="-720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44" dirty="0">
                <a:solidFill>
                  <a:srgbClr val="000000"/>
                </a:solidFill>
                <a:latin typeface="RHWSVG+Arial"/>
                <a:cs typeface="RHWSVG+Arial"/>
              </a:rPr>
              <a:t>otids</a:t>
            </a:r>
            <a:r>
              <a:rPr sz="2650" spc="-711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,</a:t>
            </a:r>
            <a:r>
              <a:rPr sz="2650" spc="17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84" dirty="0">
                <a:solidFill>
                  <a:srgbClr val="000000"/>
                </a:solidFill>
                <a:latin typeface="RHWSVG+Arial"/>
                <a:cs typeface="RHWSVG+Arial"/>
              </a:rPr>
              <a:t>and</a:t>
            </a:r>
            <a:r>
              <a:rPr sz="2650" spc="199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s</a:t>
            </a:r>
            <a:r>
              <a:rPr sz="2650" spc="-711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70" dirty="0">
                <a:solidFill>
                  <a:srgbClr val="000000"/>
                </a:solidFill>
                <a:latin typeface="RHWSVG+Arial"/>
                <a:cs typeface="RHWSVG+Arial"/>
              </a:rPr>
              <a:t>alivar</a:t>
            </a:r>
            <a:r>
              <a:rPr sz="2650" spc="-720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y</a:t>
            </a:r>
            <a:r>
              <a:rPr sz="2650" spc="185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50" dirty="0">
                <a:solidFill>
                  <a:srgbClr val="000000"/>
                </a:solidFill>
                <a:latin typeface="RHWSVG+Arial"/>
                <a:cs typeface="RHWSVG+Arial"/>
              </a:rPr>
              <a:t>glands…</a:t>
            </a:r>
          </a:p>
          <a:p>
            <a:pPr marL="0" marR="0">
              <a:lnSpc>
                <a:spcPts val="2935"/>
              </a:lnSpc>
              <a:spcBef>
                <a:spcPts val="593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43" dirty="0">
                <a:solidFill>
                  <a:srgbClr val="000000"/>
                </a:solidFill>
                <a:latin typeface="PRWIJE+ArialMT"/>
                <a:cs typeface="PRWIJE+ArialMT"/>
              </a:rPr>
              <a:t>DIAGNOSIS</a:t>
            </a:r>
            <a:r>
              <a:rPr sz="2650" spc="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=</a:t>
            </a:r>
            <a:r>
              <a:rPr sz="2650" spc="-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2" dirty="0">
                <a:solidFill>
                  <a:srgbClr val="000000"/>
                </a:solidFill>
                <a:latin typeface="PRWIJE+ArialMT"/>
                <a:cs typeface="PRWIJE+ArialMT"/>
              </a:rPr>
              <a:t>SARCOIDOSIS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4422154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3" dirty="0">
                <a:solidFill>
                  <a:srgbClr val="000000"/>
                </a:solidFill>
                <a:latin typeface="LNGDKA+Arial-BoldMT"/>
                <a:cs typeface="LNGDKA+Arial-BoldMT"/>
              </a:rPr>
              <a:t>Neurosarcoidosis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9406268" cy="8136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4" dirty="0">
                <a:solidFill>
                  <a:srgbClr val="000000"/>
                </a:solidFill>
                <a:latin typeface="PRWIJE+ArialMT"/>
                <a:cs typeface="PRWIJE+ArialMT"/>
              </a:rPr>
              <a:t>Chronic</a:t>
            </a:r>
            <a:r>
              <a:rPr sz="2800" spc="8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system</a:t>
            </a:r>
            <a:r>
              <a:rPr sz="280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9" dirty="0">
                <a:solidFill>
                  <a:srgbClr val="000000"/>
                </a:solidFill>
                <a:latin typeface="PRWIJE+ArialMT"/>
                <a:cs typeface="PRWIJE+ArialMT"/>
              </a:rPr>
              <a:t>ic</a:t>
            </a:r>
            <a:r>
              <a:rPr sz="2800" spc="4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PRWIJE+ArialMT"/>
                <a:cs typeface="PRWIJE+ArialMT"/>
              </a:rPr>
              <a:t>disease</a:t>
            </a:r>
            <a:r>
              <a:rPr sz="2800" spc="33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characterized</a:t>
            </a:r>
            <a:r>
              <a:rPr sz="2800" spc="3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PRWIJE+ArialMT"/>
                <a:cs typeface="PRWIJE+ArialMT"/>
              </a:rPr>
              <a:t>pathologically</a:t>
            </a:r>
            <a:r>
              <a:rPr sz="2800" spc="3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PRWIJE+ArialMT"/>
                <a:cs typeface="PRWIJE+ArialMT"/>
              </a:rPr>
              <a:t>by</a:t>
            </a:r>
          </a:p>
          <a:p>
            <a:pPr marL="0" marR="0">
              <a:lnSpc>
                <a:spcPts val="3003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non-caseating</a:t>
            </a:r>
            <a:r>
              <a:rPr sz="2800" spc="3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granulomas</a:t>
            </a:r>
            <a:r>
              <a:rPr sz="2800" spc="24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affecting</a:t>
            </a:r>
            <a:r>
              <a:rPr sz="2800" spc="33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one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or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multiple</a:t>
            </a:r>
            <a:r>
              <a:rPr sz="2800" spc="3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organs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615608"/>
            <a:ext cx="9268302" cy="119586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02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</a:t>
            </a:r>
            <a:r>
              <a:rPr sz="2800" spc="7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United</a:t>
            </a:r>
            <a:r>
              <a:rPr sz="2800" spc="1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5" dirty="0">
                <a:solidFill>
                  <a:srgbClr val="000000"/>
                </a:solidFill>
                <a:latin typeface="PRWIJE+ArialMT"/>
                <a:cs typeface="PRWIJE+ArialMT"/>
              </a:rPr>
              <a:t>States,</a:t>
            </a:r>
            <a:r>
              <a:rPr sz="2800" spc="2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most</a:t>
            </a:r>
            <a:r>
              <a:rPr sz="2800" spc="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commonly</a:t>
            </a:r>
            <a:r>
              <a:rPr sz="2800" spc="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most</a:t>
            </a:r>
            <a:r>
              <a:rPr sz="2800" spc="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PRWIJE+ArialMT"/>
                <a:cs typeface="PRWIJE+ArialMT"/>
              </a:rPr>
              <a:t>severel</a:t>
            </a:r>
            <a:r>
              <a:rPr sz="2800" spc="-7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y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1" dirty="0">
                <a:solidFill>
                  <a:srgbClr val="000000"/>
                </a:solidFill>
                <a:latin typeface="PRWIJE+ArialMT"/>
                <a:cs typeface="PRWIJE+ArialMT"/>
              </a:rPr>
              <a:t>affects</a:t>
            </a:r>
            <a:r>
              <a:rPr sz="2800" spc="1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African</a:t>
            </a:r>
            <a:r>
              <a:rPr sz="2800" spc="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American</a:t>
            </a:r>
            <a:r>
              <a:rPr sz="2800" spc="3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women</a:t>
            </a:r>
            <a:r>
              <a:rPr sz="2800" spc="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0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higher</a:t>
            </a:r>
            <a:r>
              <a:rPr sz="2800" spc="18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PRWIJE+ArialMT"/>
                <a:cs typeface="PRWIJE+ArialMT"/>
              </a:rPr>
              <a:t>rates</a:t>
            </a:r>
            <a:r>
              <a:rPr sz="2800" spc="1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multi-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5" dirty="0">
                <a:solidFill>
                  <a:srgbClr val="000000"/>
                </a:solidFill>
                <a:latin typeface="PRWIJE+ArialMT"/>
                <a:cs typeface="PRWIJE+ArialMT"/>
              </a:rPr>
              <a:t>organ</a:t>
            </a:r>
            <a:r>
              <a:rPr sz="2800" spc="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involvem</a:t>
            </a:r>
            <a:r>
              <a:rPr sz="280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4" dirty="0">
                <a:solidFill>
                  <a:srgbClr val="000000"/>
                </a:solidFill>
                <a:latin typeface="PRWIJE+ArialMT"/>
                <a:cs typeface="PRWIJE+ArialMT"/>
              </a:rPr>
              <a:t>ent</a:t>
            </a:r>
            <a:r>
              <a:rPr sz="2800" spc="33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mortality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3893863"/>
            <a:ext cx="9623365" cy="8142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Immune</a:t>
            </a:r>
            <a:r>
              <a:rPr sz="2800" spc="8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dysregulation</a:t>
            </a:r>
            <a:r>
              <a:rPr sz="2800" spc="3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due</a:t>
            </a: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 to</a:t>
            </a:r>
            <a:r>
              <a:rPr sz="2800" spc="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excessive</a:t>
            </a:r>
            <a:r>
              <a:rPr sz="2800" spc="32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ac</a:t>
            </a:r>
            <a:r>
              <a:rPr sz="2800" spc="-7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4" dirty="0">
                <a:solidFill>
                  <a:srgbClr val="000000"/>
                </a:solidFill>
                <a:latin typeface="PRWIJE+ArialMT"/>
                <a:cs typeface="PRWIJE+ArialMT"/>
              </a:rPr>
              <a:t>tivit</a:t>
            </a:r>
            <a:r>
              <a:rPr sz="2800" spc="-7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y</a:t>
            </a:r>
            <a:r>
              <a:rPr sz="2800" spc="29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spc="-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5" dirty="0">
                <a:solidFill>
                  <a:srgbClr val="000000"/>
                </a:solidFill>
                <a:latin typeface="PRWIJE+ArialMT"/>
                <a:cs typeface="PRWIJE+ArialMT"/>
              </a:rPr>
              <a:t>T-cell</a:t>
            </a:r>
            <a:r>
              <a:rPr sz="2800" spc="1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</a:p>
          <a:p>
            <a:pPr marL="0" marR="0">
              <a:lnSpc>
                <a:spcPts val="30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macrophages</a:t>
            </a:r>
            <a:r>
              <a:rPr sz="2800" spc="15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resulting</a:t>
            </a:r>
            <a:r>
              <a:rPr sz="2800" spc="40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1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granuloma</a:t>
            </a:r>
            <a:r>
              <a:rPr sz="2800" spc="22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formation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4422154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3" dirty="0">
                <a:solidFill>
                  <a:srgbClr val="000000"/>
                </a:solidFill>
                <a:latin typeface="LNGDKA+Arial-BoldMT"/>
                <a:cs typeface="LNGDKA+Arial-BoldMT"/>
              </a:rPr>
              <a:t>Neurosarcoidosis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9807741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Both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ocular</a:t>
            </a:r>
            <a:r>
              <a:rPr sz="2800" spc="10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7" dirty="0">
                <a:solidFill>
                  <a:srgbClr val="000000"/>
                </a:solidFill>
                <a:latin typeface="PRWIJE+ArialMT"/>
                <a:cs typeface="PRWIJE+ArialMT"/>
              </a:rPr>
              <a:t>neurosarcoidosis</a:t>
            </a:r>
            <a:r>
              <a:rPr sz="2800" spc="3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may</a:t>
            </a:r>
            <a:r>
              <a:rPr sz="2800" spc="10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21" dirty="0">
                <a:solidFill>
                  <a:srgbClr val="000000"/>
                </a:solidFill>
                <a:latin typeface="PRWIJE+ArialMT"/>
                <a:cs typeface="PRWIJE+ArialMT"/>
              </a:rPr>
              <a:t>occur</a:t>
            </a:r>
            <a:r>
              <a:rPr sz="2800" spc="-15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in</a:t>
            </a:r>
            <a:r>
              <a:rPr sz="2800" spc="2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16" dirty="0">
                <a:solidFill>
                  <a:srgbClr val="000000"/>
                </a:solidFill>
                <a:latin typeface="PRWIJE+ArialMT"/>
                <a:cs typeface="PRWIJE+ArialMT"/>
              </a:rPr>
              <a:t>absence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12290" y="2100750"/>
            <a:ext cx="3768794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spc="-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0" dirty="0">
                <a:solidFill>
                  <a:srgbClr val="000000"/>
                </a:solidFill>
                <a:latin typeface="PRWIJE+ArialMT"/>
                <a:cs typeface="PRWIJE+ArialMT"/>
              </a:rPr>
              <a:t>system</a:t>
            </a:r>
            <a:r>
              <a:rPr sz="280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ic</a:t>
            </a:r>
            <a:r>
              <a:rPr sz="2800" spc="4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sarcoidosis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2615608"/>
            <a:ext cx="7964315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800" spc="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the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cranial</a:t>
            </a:r>
            <a:r>
              <a:rPr sz="2800" spc="28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neuropathies,</a:t>
            </a:r>
            <a:r>
              <a:rPr sz="2800" spc="34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3" dirty="0">
                <a:solidFill>
                  <a:srgbClr val="000000"/>
                </a:solidFill>
                <a:latin typeface="PRWIJE+ArialMT"/>
                <a:cs typeface="PRWIJE+ArialMT"/>
              </a:rPr>
              <a:t>most</a:t>
            </a:r>
            <a:r>
              <a:rPr sz="2800" spc="3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common</a:t>
            </a:r>
            <a:r>
              <a:rPr sz="2800" spc="-1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97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800" spc="1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2" dirty="0">
                <a:solidFill>
                  <a:srgbClr val="000000"/>
                </a:solidFill>
                <a:latin typeface="PRWIJE+ArialMT"/>
                <a:cs typeface="PRWIJE+ArialMT"/>
              </a:rPr>
              <a:t>VII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41271" y="3059407"/>
            <a:ext cx="4517811" cy="3793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86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400" spc="293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400" spc="-11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  <a:r>
              <a:rPr sz="2400" spc="1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2" dirty="0">
                <a:solidFill>
                  <a:srgbClr val="000000"/>
                </a:solidFill>
                <a:latin typeface="PRWIJE+ArialMT"/>
                <a:cs typeface="PRWIJE+ArialMT"/>
              </a:rPr>
              <a:t>nerve</a:t>
            </a:r>
            <a:r>
              <a:rPr sz="2400" spc="1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40" dirty="0">
                <a:solidFill>
                  <a:srgbClr val="000000"/>
                </a:solidFill>
                <a:latin typeface="PRWIJE+ArialMT"/>
                <a:cs typeface="PRWIJE+ArialMT"/>
              </a:rPr>
              <a:t>about</a:t>
            </a:r>
            <a:r>
              <a:rPr sz="2400" spc="20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14" dirty="0">
                <a:solidFill>
                  <a:srgbClr val="000000"/>
                </a:solidFill>
                <a:latin typeface="PRWIJE+ArialMT"/>
                <a:cs typeface="PRWIJE+ArialMT"/>
              </a:rPr>
              <a:t>1%</a:t>
            </a:r>
            <a:r>
              <a:rPr sz="2400" spc="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58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400" spc="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400" spc="-28" dirty="0">
                <a:solidFill>
                  <a:srgbClr val="000000"/>
                </a:solidFill>
                <a:latin typeface="PRWIJE+ArialMT"/>
                <a:cs typeface="PRWIJE+ArialMT"/>
              </a:rPr>
              <a:t>cases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83690" y="3521880"/>
            <a:ext cx="3345939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800" spc="42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Other</a:t>
            </a:r>
            <a:r>
              <a:rPr sz="2800" spc="10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9" dirty="0">
                <a:solidFill>
                  <a:srgbClr val="000000"/>
                </a:solidFill>
                <a:latin typeface="PRWIJE+ArialMT"/>
                <a:cs typeface="PRWIJE+ArialMT"/>
              </a:rPr>
              <a:t>ocular</a:t>
            </a:r>
            <a:r>
              <a:rPr sz="2800" spc="10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signs: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83690" y="4027881"/>
            <a:ext cx="9537091" cy="12046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Anterior</a:t>
            </a:r>
            <a:r>
              <a:rPr sz="2800" spc="18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uveit</a:t>
            </a:r>
            <a:r>
              <a:rPr sz="2800" spc="-7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9" dirty="0">
                <a:solidFill>
                  <a:srgbClr val="000000"/>
                </a:solidFill>
                <a:latin typeface="PRWIJE+ArialMT"/>
                <a:cs typeface="PRWIJE+ArialMT"/>
              </a:rPr>
              <a:t>is</a:t>
            </a:r>
            <a:r>
              <a:rPr sz="2800" spc="-75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,</a:t>
            </a:r>
            <a:r>
              <a:rPr sz="2800" spc="3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6" dirty="0">
                <a:solidFill>
                  <a:srgbClr val="000000"/>
                </a:solidFill>
                <a:latin typeface="PRWIJE+ArialMT"/>
                <a:cs typeface="PRWIJE+ArialMT"/>
              </a:rPr>
              <a:t>granulomatous</a:t>
            </a:r>
            <a:r>
              <a:rPr sz="2800" spc="2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keratic</a:t>
            </a:r>
            <a:r>
              <a:rPr sz="2800" spc="2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precipitates,</a:t>
            </a:r>
            <a:r>
              <a:rPr sz="2800" spc="34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6" dirty="0">
                <a:solidFill>
                  <a:srgbClr val="000000"/>
                </a:solidFill>
                <a:latin typeface="PRWIJE+ArialMT"/>
                <a:cs typeface="PRWIJE+ArialMT"/>
              </a:rPr>
              <a:t>iris</a:t>
            </a:r>
          </a:p>
          <a:p>
            <a:pPr marL="0" marR="0">
              <a:lnSpc>
                <a:spcPts val="3078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nodules,</a:t>
            </a:r>
            <a:r>
              <a:rPr sz="2800" spc="1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3" dirty="0">
                <a:solidFill>
                  <a:srgbClr val="000000"/>
                </a:solidFill>
                <a:latin typeface="PRWIJE+ArialMT"/>
                <a:cs typeface="PRWIJE+ArialMT"/>
              </a:rPr>
              <a:t>vitreous</a:t>
            </a:r>
            <a:r>
              <a:rPr sz="2800" spc="34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snowballs,</a:t>
            </a:r>
            <a:r>
              <a:rPr sz="2800" spc="35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chorioretinitis,</a:t>
            </a:r>
            <a:r>
              <a:rPr sz="2800" spc="33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5" dirty="0">
                <a:solidFill>
                  <a:srgbClr val="000000"/>
                </a:solidFill>
                <a:latin typeface="PRWIJE+ArialMT"/>
                <a:cs typeface="PRWIJE+ArialMT"/>
              </a:rPr>
              <a:t>panuveit</a:t>
            </a:r>
            <a:r>
              <a:rPr sz="2800" spc="-7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is,</a:t>
            </a:r>
            <a:r>
              <a:rPr sz="2800" spc="34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optic</a:t>
            </a:r>
          </a:p>
          <a:p>
            <a:pPr marL="0" marR="0">
              <a:lnSpc>
                <a:spcPts val="3003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n</a:t>
            </a:r>
            <a:r>
              <a:rPr sz="2800" spc="-7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erve</a:t>
            </a:r>
            <a:r>
              <a:rPr sz="2800" spc="26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/</a:t>
            </a:r>
            <a:r>
              <a:rPr sz="2800" spc="1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chiasmal</a:t>
            </a:r>
            <a:r>
              <a:rPr sz="2800" spc="2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granulomas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2567896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28" dirty="0">
                <a:solidFill>
                  <a:srgbClr val="000000"/>
                </a:solidFill>
                <a:latin typeface="LNGDKA+Arial-BoldMT"/>
                <a:cs typeface="LNGDKA+Arial-BoldMT"/>
              </a:rPr>
              <a:t>Diagnosis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719656"/>
            <a:ext cx="5068273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  <a:r>
              <a:rPr sz="2800" spc="-77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67" dirty="0">
                <a:solidFill>
                  <a:srgbClr val="000000"/>
                </a:solidFill>
                <a:latin typeface="PRWIJE+ArialMT"/>
                <a:cs typeface="PRWIJE+ArialMT"/>
              </a:rPr>
              <a:t>levat</a:t>
            </a:r>
            <a:r>
              <a:rPr sz="2800" spc="-7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9" dirty="0">
                <a:solidFill>
                  <a:srgbClr val="000000"/>
                </a:solidFill>
                <a:latin typeface="PRWIJE+ArialMT"/>
                <a:cs typeface="PRWIJE+ArialMT"/>
              </a:rPr>
              <a:t>ed</a:t>
            </a:r>
            <a:r>
              <a:rPr sz="2800" spc="38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serum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 ACE,</a:t>
            </a:r>
            <a:r>
              <a:rPr sz="2800" spc="-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2" dirty="0">
                <a:solidFill>
                  <a:srgbClr val="000000"/>
                </a:solidFill>
                <a:latin typeface="PRWIJE+ArialMT"/>
                <a:cs typeface="PRWIJE+ArialMT"/>
              </a:rPr>
              <a:t>lysozym</a:t>
            </a:r>
            <a:r>
              <a:rPr sz="280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2225116"/>
            <a:ext cx="7611892" cy="9472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Chest</a:t>
            </a:r>
            <a:r>
              <a:rPr sz="2800" spc="11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PRWIJE+ArialMT"/>
                <a:cs typeface="PRWIJE+ArialMT"/>
              </a:rPr>
              <a:t>x-ray</a:t>
            </a:r>
            <a:r>
              <a:rPr sz="2800" spc="28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--&gt;</a:t>
            </a:r>
            <a:r>
              <a:rPr sz="2800" spc="9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bilateral</a:t>
            </a:r>
            <a:r>
              <a:rPr sz="2800" spc="2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58" dirty="0">
                <a:solidFill>
                  <a:srgbClr val="000000"/>
                </a:solidFill>
                <a:latin typeface="PRWIJE+ArialMT"/>
                <a:cs typeface="PRWIJE+ArialMT"/>
              </a:rPr>
              <a:t>hilar</a:t>
            </a:r>
            <a:r>
              <a:rPr sz="2800" spc="3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lymphadenopath</a:t>
            </a:r>
            <a:r>
              <a:rPr sz="2800" spc="-68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y</a:t>
            </a:r>
          </a:p>
          <a:p>
            <a:pPr marL="0" marR="0">
              <a:lnSpc>
                <a:spcPts val="3105"/>
              </a:lnSpc>
              <a:spcBef>
                <a:spcPts val="999"/>
              </a:spcBef>
              <a:spcAft>
                <a:spcPts val="0"/>
              </a:spcAft>
            </a:pPr>
            <a:r>
              <a:rPr sz="2800" spc="-39" dirty="0">
                <a:solidFill>
                  <a:srgbClr val="000000"/>
                </a:solidFill>
                <a:latin typeface="PRWIJE+ArialMT"/>
                <a:cs typeface="PRWIJE+ArialMT"/>
              </a:rPr>
              <a:t>Negative</a:t>
            </a:r>
            <a:r>
              <a:rPr sz="2800" spc="25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Tuberculin</a:t>
            </a:r>
            <a:r>
              <a:rPr sz="2800" spc="24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0" dirty="0">
                <a:solidFill>
                  <a:srgbClr val="000000"/>
                </a:solidFill>
                <a:latin typeface="PRWIJE+ArialMT"/>
                <a:cs typeface="PRWIJE+ArialMT"/>
              </a:rPr>
              <a:t>testing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83690" y="3254799"/>
            <a:ext cx="7168279" cy="9379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Lumbar</a:t>
            </a:r>
            <a:r>
              <a:rPr sz="2800" spc="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puncture</a:t>
            </a:r>
            <a:r>
              <a:rPr sz="2800" spc="1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--&gt;</a:t>
            </a:r>
            <a:r>
              <a:rPr sz="2800" spc="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1" dirty="0">
                <a:solidFill>
                  <a:srgbClr val="000000"/>
                </a:solidFill>
                <a:latin typeface="PRWIJE+ArialMT"/>
                <a:cs typeface="PRWIJE+ArialMT"/>
              </a:rPr>
              <a:t>lymphocyt</a:t>
            </a:r>
            <a:r>
              <a:rPr sz="2800" spc="-73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8" dirty="0">
                <a:solidFill>
                  <a:srgbClr val="000000"/>
                </a:solidFill>
                <a:latin typeface="PRWIJE+ArialMT"/>
                <a:cs typeface="PRWIJE+ArialMT"/>
              </a:rPr>
              <a:t>ic</a:t>
            </a:r>
            <a:r>
              <a:rPr sz="2800" spc="4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PRWIJE+ArialMT"/>
                <a:cs typeface="PRWIJE+ArialMT"/>
              </a:rPr>
              <a:t>pleocytosis</a:t>
            </a:r>
          </a:p>
          <a:p>
            <a:pPr marL="0" marR="0">
              <a:lnSpc>
                <a:spcPts val="3105"/>
              </a:lnSpc>
              <a:spcBef>
                <a:spcPts val="874"/>
              </a:spcBef>
              <a:spcAft>
                <a:spcPts val="0"/>
              </a:spcAft>
            </a:pP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Neuroimaging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583690" y="4275912"/>
            <a:ext cx="3851683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37" dirty="0">
                <a:solidFill>
                  <a:srgbClr val="000000"/>
                </a:solidFill>
                <a:latin typeface="PRWIJE+ArialMT"/>
                <a:cs typeface="PRWIJE+ArialMT"/>
              </a:rPr>
              <a:t>PDG-PET,</a:t>
            </a:r>
            <a:r>
              <a:rPr sz="2800" spc="-1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g</a:t>
            </a:r>
            <a:r>
              <a:rPr sz="2800" spc="-7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70" dirty="0">
                <a:solidFill>
                  <a:srgbClr val="000000"/>
                </a:solidFill>
                <a:latin typeface="PRWIJE+ArialMT"/>
                <a:cs typeface="PRWIJE+ArialMT"/>
              </a:rPr>
              <a:t>alliu</a:t>
            </a:r>
            <a:r>
              <a:rPr sz="2800" spc="-76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dirty="0">
                <a:solidFill>
                  <a:srgbClr val="000000"/>
                </a:solidFill>
                <a:latin typeface="PRWIJE+ArialMT"/>
                <a:cs typeface="PRWIJE+ArialMT"/>
              </a:rPr>
              <a:t>m</a:t>
            </a:r>
            <a:r>
              <a:rPr sz="2800" spc="3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8" dirty="0">
                <a:solidFill>
                  <a:srgbClr val="000000"/>
                </a:solidFill>
                <a:latin typeface="PRWIJE+ArialMT"/>
                <a:cs typeface="PRWIJE+ArialMT"/>
              </a:rPr>
              <a:t>scan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83690" y="4790770"/>
            <a:ext cx="5750777" cy="4321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-49" dirty="0">
                <a:solidFill>
                  <a:srgbClr val="000000"/>
                </a:solidFill>
                <a:latin typeface="PRWIJE+ArialMT"/>
                <a:cs typeface="PRWIJE+ArialMT"/>
              </a:rPr>
              <a:t>Tissue</a:t>
            </a:r>
            <a:r>
              <a:rPr sz="2800" spc="18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1" dirty="0">
                <a:solidFill>
                  <a:srgbClr val="000000"/>
                </a:solidFill>
                <a:latin typeface="PRWIJE+ArialMT"/>
                <a:cs typeface="PRWIJE+ArialMT"/>
              </a:rPr>
              <a:t>biopsy</a:t>
            </a:r>
            <a:r>
              <a:rPr sz="2800" spc="16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(ocular</a:t>
            </a:r>
            <a:r>
              <a:rPr sz="2800" spc="10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25" dirty="0">
                <a:solidFill>
                  <a:srgbClr val="000000"/>
                </a:solidFill>
                <a:latin typeface="PRWIJE+ArialMT"/>
                <a:cs typeface="PRWIJE+ArialMT"/>
              </a:rPr>
              <a:t>vs</a:t>
            </a:r>
            <a:r>
              <a:rPr sz="2800" spc="2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6" dirty="0">
                <a:solidFill>
                  <a:srgbClr val="000000"/>
                </a:solidFill>
                <a:latin typeface="PRWIJE+ArialMT"/>
                <a:cs typeface="PRWIJE+ArialMT"/>
              </a:rPr>
              <a:t>elsewhere)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2596032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50" dirty="0">
                <a:solidFill>
                  <a:srgbClr val="000000"/>
                </a:solidFill>
                <a:latin typeface="LNGDKA+Arial-BoldMT"/>
                <a:cs typeface="LNGDKA+Arial-BoldMT"/>
              </a:rPr>
              <a:t>Treatment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671490"/>
            <a:ext cx="9649637" cy="26549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5" dirty="0">
                <a:solidFill>
                  <a:srgbClr val="000000"/>
                </a:solidFill>
                <a:latin typeface="PRWIJE+ArialMT"/>
                <a:cs typeface="PRWIJE+ArialMT"/>
              </a:rPr>
              <a:t>Steroids</a:t>
            </a:r>
            <a:r>
              <a:rPr sz="2800" spc="17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6" dirty="0">
                <a:solidFill>
                  <a:srgbClr val="000000"/>
                </a:solidFill>
                <a:latin typeface="PRWIJE+ArialMT"/>
                <a:cs typeface="PRWIJE+ArialMT"/>
              </a:rPr>
              <a:t>(oral</a:t>
            </a:r>
            <a:r>
              <a:rPr sz="2800" spc="19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800" spc="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33" dirty="0">
                <a:solidFill>
                  <a:srgbClr val="000000"/>
                </a:solidFill>
                <a:latin typeface="PRWIJE+ArialMT"/>
                <a:cs typeface="PRWIJE+ArialMT"/>
              </a:rPr>
              <a:t>IV)</a:t>
            </a:r>
          </a:p>
          <a:p>
            <a:pPr marL="0" marR="0">
              <a:lnSpc>
                <a:spcPts val="3105"/>
              </a:lnSpc>
              <a:spcBef>
                <a:spcPts val="699"/>
              </a:spcBef>
              <a:spcAft>
                <a:spcPts val="0"/>
              </a:spcAft>
            </a:pPr>
            <a:r>
              <a:rPr sz="2800" spc="-24" dirty="0">
                <a:solidFill>
                  <a:srgbClr val="000000"/>
                </a:solidFill>
                <a:latin typeface="PRWIJE+ArialMT"/>
                <a:cs typeface="PRWIJE+ArialMT"/>
              </a:rPr>
              <a:t>Biologics</a:t>
            </a:r>
          </a:p>
          <a:p>
            <a:pPr marL="0" marR="0">
              <a:lnSpc>
                <a:spcPts val="3105"/>
              </a:lnSpc>
              <a:spcBef>
                <a:spcPts val="523"/>
              </a:spcBef>
              <a:spcAft>
                <a:spcPts val="0"/>
              </a:spcAft>
            </a:pPr>
            <a:r>
              <a:rPr sz="2800" spc="-16" dirty="0">
                <a:solidFill>
                  <a:srgbClr val="000000"/>
                </a:solidFill>
                <a:latin typeface="PRWIJE+ArialMT"/>
                <a:cs typeface="PRWIJE+ArialMT"/>
              </a:rPr>
              <a:t>Immunomodulatory</a:t>
            </a:r>
          </a:p>
          <a:p>
            <a:pPr marL="0" marR="0">
              <a:lnSpc>
                <a:spcPts val="3102"/>
              </a:lnSpc>
              <a:spcBef>
                <a:spcPts val="579"/>
              </a:spcBef>
              <a:spcAft>
                <a:spcPts val="0"/>
              </a:spcAft>
            </a:pPr>
            <a:r>
              <a:rPr sz="2800" spc="-23" dirty="0">
                <a:solidFill>
                  <a:srgbClr val="000000"/>
                </a:solidFill>
                <a:latin typeface="PRWIJE+ArialMT"/>
                <a:cs typeface="PRWIJE+ArialMT"/>
              </a:rPr>
              <a:t>Steroid-sparing</a:t>
            </a:r>
            <a:r>
              <a:rPr sz="2800" spc="38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PRWIJE+ArialMT"/>
                <a:cs typeface="PRWIJE+ArialMT"/>
              </a:rPr>
              <a:t>agents</a:t>
            </a:r>
          </a:p>
          <a:p>
            <a:pPr marL="0" marR="0">
              <a:lnSpc>
                <a:spcPts val="3102"/>
              </a:lnSpc>
              <a:spcBef>
                <a:spcPts val="577"/>
              </a:spcBef>
              <a:spcAft>
                <a:spcPts val="0"/>
              </a:spcAft>
            </a:pPr>
            <a:r>
              <a:rPr sz="2800" dirty="0">
                <a:solidFill>
                  <a:srgbClr val="000000"/>
                </a:solidFill>
                <a:latin typeface="BDSTUC+Arial-ItalicMT"/>
                <a:cs typeface="BDSTUC+Arial-ItalicMT"/>
              </a:rPr>
              <a:t>Combination</a:t>
            </a:r>
            <a:r>
              <a:rPr sz="2800" spc="-45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800" dirty="0">
                <a:solidFill>
                  <a:srgbClr val="000000"/>
                </a:solidFill>
                <a:latin typeface="BDSTUC+Arial-ItalicMT"/>
                <a:cs typeface="BDSTUC+Arial-ItalicMT"/>
              </a:rPr>
              <a:t>therapy</a:t>
            </a:r>
            <a:r>
              <a:rPr sz="2800" spc="-46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800" spc="-34" dirty="0">
                <a:solidFill>
                  <a:srgbClr val="000000"/>
                </a:solidFill>
                <a:latin typeface="BDSTUC+Arial-ItalicMT"/>
                <a:cs typeface="BDSTUC+Arial-ItalicMT"/>
              </a:rPr>
              <a:t>may</a:t>
            </a:r>
            <a:r>
              <a:rPr sz="2800" spc="-12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BDSTUC+Arial-ItalicMT"/>
                <a:cs typeface="BDSTUC+Arial-ItalicMT"/>
              </a:rPr>
              <a:t>be</a:t>
            </a:r>
            <a:r>
              <a:rPr sz="2800" spc="-140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800" dirty="0">
                <a:solidFill>
                  <a:srgbClr val="000000"/>
                </a:solidFill>
                <a:latin typeface="BDSTUC+Arial-ItalicMT"/>
                <a:cs typeface="BDSTUC+Arial-ItalicMT"/>
              </a:rPr>
              <a:t>required</a:t>
            </a:r>
            <a:r>
              <a:rPr sz="2800" spc="-121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800" spc="-22" dirty="0">
                <a:solidFill>
                  <a:srgbClr val="000000"/>
                </a:solidFill>
                <a:latin typeface="BDSTUC+Arial-ItalicMT"/>
                <a:cs typeface="BDSTUC+Arial-ItalicMT"/>
              </a:rPr>
              <a:t>in</a:t>
            </a:r>
            <a:r>
              <a:rPr sz="2800" spc="-31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800" dirty="0">
                <a:solidFill>
                  <a:srgbClr val="000000"/>
                </a:solidFill>
                <a:latin typeface="BDSTUC+Arial-ItalicMT"/>
                <a:cs typeface="BDSTUC+Arial-ItalicMT"/>
              </a:rPr>
              <a:t>severe</a:t>
            </a:r>
            <a:r>
              <a:rPr sz="2800" spc="-133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800" spc="15" dirty="0">
                <a:solidFill>
                  <a:srgbClr val="000000"/>
                </a:solidFill>
                <a:latin typeface="BDSTUC+Arial-ItalicMT"/>
                <a:cs typeface="BDSTUC+Arial-ItalicMT"/>
              </a:rPr>
              <a:t>or</a:t>
            </a:r>
            <a:r>
              <a:rPr sz="2800" spc="-187" dirty="0">
                <a:solidFill>
                  <a:srgbClr val="000000"/>
                </a:solidFill>
                <a:latin typeface="BDSTUC+Arial-ItalicMT"/>
                <a:cs typeface="BDSTUC+Arial-ItalicMT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BDSTUC+Arial-ItalicMT"/>
                <a:cs typeface="BDSTUC+Arial-ItalicMT"/>
              </a:rPr>
              <a:t>refractory</a:t>
            </a:r>
          </a:p>
          <a:p>
            <a:pPr marL="0" marR="0">
              <a:lnSpc>
                <a:spcPts val="2702"/>
              </a:lnSpc>
              <a:spcBef>
                <a:spcPts val="0"/>
              </a:spcBef>
              <a:spcAft>
                <a:spcPts val="0"/>
              </a:spcAft>
            </a:pPr>
            <a:r>
              <a:rPr sz="2800" spc="23" dirty="0">
                <a:solidFill>
                  <a:srgbClr val="000000"/>
                </a:solidFill>
                <a:latin typeface="BDSTUC+Arial-ItalicMT"/>
                <a:cs typeface="BDSTUC+Arial-ItalicMT"/>
              </a:rPr>
              <a:t>cases</a:t>
            </a:r>
            <a:r>
              <a:rPr sz="2850" baseline="29428" dirty="0">
                <a:solidFill>
                  <a:srgbClr val="000000"/>
                </a:solidFill>
                <a:latin typeface="BDSTUC+Arial-ItalicMT"/>
                <a:cs typeface="BDSTUC+Arial-ItalicMT"/>
              </a:rPr>
              <a:t>8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83690" y="4828583"/>
            <a:ext cx="5212103" cy="4325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105"/>
              </a:lnSpc>
              <a:spcBef>
                <a:spcPts val="0"/>
              </a:spcBef>
              <a:spcAft>
                <a:spcPts val="0"/>
              </a:spcAft>
            </a:pPr>
            <a:r>
              <a:rPr sz="2800" spc="-27" dirty="0">
                <a:solidFill>
                  <a:srgbClr val="000000"/>
                </a:solidFill>
                <a:latin typeface="PRWIJE+ArialMT"/>
                <a:cs typeface="PRWIJE+ArialMT"/>
              </a:rPr>
              <a:t>Collaboration</a:t>
            </a:r>
            <a:r>
              <a:rPr sz="2800" spc="38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42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800" spc="1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800" spc="-18" dirty="0">
                <a:solidFill>
                  <a:srgbClr val="000000"/>
                </a:solidFill>
                <a:latin typeface="PRWIJE+ArialMT"/>
                <a:cs typeface="PRWIJE+ArialMT"/>
              </a:rPr>
              <a:t>rheumatology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2396719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37" dirty="0">
                <a:solidFill>
                  <a:srgbClr val="000000"/>
                </a:solidFill>
                <a:latin typeface="LNGDKA+Arial-BoldMT"/>
                <a:cs typeface="LNGDKA+Arial-BoldMT"/>
              </a:rPr>
              <a:t>Our</a:t>
            </a:r>
            <a:r>
              <a:rPr sz="4000" spc="-21" dirty="0">
                <a:solidFill>
                  <a:srgbClr val="000000"/>
                </a:solidFill>
                <a:latin typeface="LNGDKA+Arial-BoldMT"/>
                <a:cs typeface="LNGDKA+Arial-BoldMT"/>
              </a:rPr>
              <a:t> </a:t>
            </a:r>
            <a:r>
              <a:rPr sz="4000" spc="-43" dirty="0">
                <a:solidFill>
                  <a:srgbClr val="000000"/>
                </a:solidFill>
                <a:latin typeface="LNGDKA+Arial-BoldMT"/>
                <a:cs typeface="LNGDKA+Arial-BoldMT"/>
              </a:rPr>
              <a:t>Case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640983"/>
            <a:ext cx="8730579" cy="411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8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IV</a:t>
            </a:r>
            <a:r>
              <a:rPr sz="2650" spc="3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PRWIJE+ArialMT"/>
                <a:cs typeface="PRWIJE+ArialMT"/>
              </a:rPr>
              <a:t>teroids</a:t>
            </a:r>
            <a:r>
              <a:rPr sz="2650" spc="2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2" dirty="0">
                <a:solidFill>
                  <a:srgbClr val="000000"/>
                </a:solidFill>
                <a:latin typeface="PRWIJE+ArialMT"/>
                <a:cs typeface="PRWIJE+ArialMT"/>
              </a:rPr>
              <a:t>while</a:t>
            </a:r>
            <a:r>
              <a:rPr sz="2650" spc="9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1" dirty="0">
                <a:solidFill>
                  <a:srgbClr val="000000"/>
                </a:solidFill>
                <a:latin typeface="PRWIJE+ArialMT"/>
                <a:cs typeface="PRWIJE+ArialMT"/>
              </a:rPr>
              <a:t>admitted,</a:t>
            </a:r>
            <a:r>
              <a:rPr sz="2650" spc="29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ans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it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0" dirty="0">
                <a:solidFill>
                  <a:srgbClr val="000000"/>
                </a:solidFill>
                <a:latin typeface="PRWIJE+ArialMT"/>
                <a:cs typeface="PRWIJE+ArialMT"/>
              </a:rPr>
              <a:t>ioned</a:t>
            </a:r>
            <a:r>
              <a:rPr sz="2650" spc="3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11" dirty="0">
                <a:solidFill>
                  <a:srgbClr val="000000"/>
                </a:solidFill>
                <a:latin typeface="PRWIJE+ArialMT"/>
                <a:cs typeface="PRWIJE+ArialMT"/>
              </a:rPr>
              <a:t>to</a:t>
            </a:r>
            <a:r>
              <a:rPr sz="2650" spc="-4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or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al</a:t>
            </a:r>
            <a:r>
              <a:rPr sz="2650" spc="15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PRWIJE+ArialMT"/>
                <a:cs typeface="PRWIJE+ArialMT"/>
              </a:rPr>
              <a:t>teroids</a:t>
            </a:r>
            <a:r>
              <a:rPr sz="2650" spc="1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122" dirty="0">
                <a:solidFill>
                  <a:srgbClr val="000000"/>
                </a:solidFill>
                <a:latin typeface="PRWIJE+ArialMT"/>
                <a:cs typeface="PRWIJE+ArialMT"/>
              </a:rPr>
              <a:t>as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812290" y="1917589"/>
            <a:ext cx="1619565" cy="411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8"/>
              </a:lnSpc>
              <a:spcBef>
                <a:spcPts val="0"/>
              </a:spcBef>
              <a:spcAft>
                <a:spcPts val="0"/>
              </a:spcAft>
            </a:pP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outpatient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41271" y="2275048"/>
            <a:ext cx="9056269" cy="371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6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ENUWSM+CourierNewPSMT"/>
                <a:cs typeface="ENUWSM+CourierNewPSMT"/>
              </a:rPr>
              <a:t>o</a:t>
            </a:r>
            <a:r>
              <a:rPr sz="2200" spc="-220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Caution</a:t>
            </a:r>
            <a:r>
              <a:rPr sz="2200" spc="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steroids:</a:t>
            </a:r>
            <a:r>
              <a:rPr sz="2200" spc="-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10" dirty="0">
                <a:solidFill>
                  <a:srgbClr val="000000"/>
                </a:solidFill>
                <a:latin typeface="PRWIJE+ArialMT"/>
                <a:cs typeface="PRWIJE+ArialMT"/>
              </a:rPr>
              <a:t>osteopenia,</a:t>
            </a:r>
            <a:r>
              <a:rPr sz="2200" spc="13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26" dirty="0">
                <a:solidFill>
                  <a:srgbClr val="000000"/>
                </a:solidFill>
                <a:latin typeface="PRWIJE+ArialMT"/>
                <a:cs typeface="PRWIJE+ArialMT"/>
              </a:rPr>
              <a:t>hyperglycem</a:t>
            </a:r>
            <a:r>
              <a:rPr sz="2200" spc="-56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ia,</a:t>
            </a:r>
            <a:r>
              <a:rPr sz="2200" spc="28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mood</a:t>
            </a:r>
            <a:r>
              <a:rPr sz="2200" spc="4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symptoms,</a:t>
            </a:r>
            <a:r>
              <a:rPr sz="2200" spc="8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weight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269871" y="2513427"/>
            <a:ext cx="4574926" cy="3470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32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gain,</a:t>
            </a:r>
            <a:r>
              <a:rPr sz="2200" spc="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11" dirty="0">
                <a:solidFill>
                  <a:srgbClr val="000000"/>
                </a:solidFill>
                <a:latin typeface="PRWIJE+ArialMT"/>
                <a:cs typeface="PRWIJE+ArialMT"/>
              </a:rPr>
              <a:t>growth</a:t>
            </a:r>
            <a:r>
              <a:rPr sz="2200" spc="4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restriction</a:t>
            </a:r>
            <a:r>
              <a:rPr sz="2200" spc="-3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22" dirty="0">
                <a:solidFill>
                  <a:srgbClr val="000000"/>
                </a:solidFill>
                <a:latin typeface="PRWIJE+ArialMT"/>
                <a:cs typeface="PRWIJE+ArialMT"/>
              </a:rPr>
              <a:t>(in</a:t>
            </a:r>
            <a:r>
              <a:rPr sz="2200" spc="-13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pediatric)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41271" y="2809083"/>
            <a:ext cx="8654316" cy="371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466"/>
              </a:lnSpc>
              <a:spcBef>
                <a:spcPts val="0"/>
              </a:spcBef>
              <a:spcAft>
                <a:spcPts val="0"/>
              </a:spcAft>
            </a:pPr>
            <a:r>
              <a:rPr sz="2200" dirty="0">
                <a:solidFill>
                  <a:srgbClr val="000000"/>
                </a:solidFill>
                <a:latin typeface="ENUWSM+CourierNewPSMT"/>
                <a:cs typeface="ENUWSM+CourierNewPSMT"/>
              </a:rPr>
              <a:t>o</a:t>
            </a:r>
            <a:r>
              <a:rPr sz="2200" spc="-220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2200" spc="-32" dirty="0">
                <a:solidFill>
                  <a:srgbClr val="000000"/>
                </a:solidFill>
                <a:latin typeface="PRWIJE+ArialMT"/>
                <a:cs typeface="PRWIJE+ArialMT"/>
              </a:rPr>
              <a:t>DEXA,</a:t>
            </a:r>
            <a:r>
              <a:rPr sz="2200" spc="15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regular</a:t>
            </a:r>
            <a:r>
              <a:rPr sz="2200" spc="8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laboratory</a:t>
            </a:r>
            <a:r>
              <a:rPr sz="2200" spc="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testing,</a:t>
            </a:r>
            <a:r>
              <a:rPr sz="2200" spc="5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13" dirty="0">
                <a:solidFill>
                  <a:srgbClr val="000000"/>
                </a:solidFill>
                <a:latin typeface="PRWIJE+ArialMT"/>
                <a:cs typeface="PRWIJE+ArialMT"/>
              </a:rPr>
              <a:t>GI</a:t>
            </a:r>
            <a:r>
              <a:rPr sz="2200" spc="-3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22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  <a:r>
              <a:rPr sz="2200" spc="13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22" dirty="0">
                <a:solidFill>
                  <a:srgbClr val="000000"/>
                </a:solidFill>
                <a:latin typeface="PRWIJE+ArialMT"/>
                <a:cs typeface="PRWIJE+ArialMT"/>
              </a:rPr>
              <a:t>bone</a:t>
            </a:r>
            <a:r>
              <a:rPr sz="2200" spc="6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PRWIJE+ArialMT"/>
                <a:cs typeface="PRWIJE+ArialMT"/>
              </a:rPr>
              <a:t>prophyl</a:t>
            </a:r>
            <a:r>
              <a:rPr sz="2200" spc="-57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49" dirty="0">
                <a:solidFill>
                  <a:srgbClr val="000000"/>
                </a:solidFill>
                <a:latin typeface="PRWIJE+ArialMT"/>
                <a:cs typeface="PRWIJE+ArialMT"/>
              </a:rPr>
              <a:t>axi</a:t>
            </a:r>
            <a:r>
              <a:rPr sz="2200" spc="-57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  <a:r>
              <a:rPr sz="2200" spc="3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62" dirty="0">
                <a:solidFill>
                  <a:srgbClr val="000000"/>
                </a:solidFill>
                <a:latin typeface="PRWIJE+ArialMT"/>
                <a:cs typeface="PRWIJE+ArialMT"/>
              </a:rPr>
              <a:t>vi</a:t>
            </a:r>
            <a:r>
              <a:rPr sz="2200" spc="-57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dirty="0">
                <a:solidFill>
                  <a:srgbClr val="000000"/>
                </a:solidFill>
                <a:latin typeface="PRWIJE+ArialMT"/>
                <a:cs typeface="PRWIJE+ArialMT"/>
              </a:rPr>
              <a:t>a</a:t>
            </a:r>
            <a:r>
              <a:rPr sz="2200" spc="4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200" spc="-28" dirty="0">
                <a:solidFill>
                  <a:srgbClr val="000000"/>
                </a:solidFill>
                <a:latin typeface="PRWIJE+ArialMT"/>
                <a:cs typeface="PRWIJE+ArialMT"/>
              </a:rPr>
              <a:t>PCP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83690" y="3158032"/>
            <a:ext cx="9285221" cy="410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5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Maintained</a:t>
            </a:r>
            <a:r>
              <a:rPr sz="2650" spc="32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121" dirty="0">
                <a:solidFill>
                  <a:srgbClr val="000000"/>
                </a:solidFill>
                <a:latin typeface="PRWIJE+ArialMT"/>
                <a:cs typeface="PRWIJE+ArialMT"/>
              </a:rPr>
              <a:t>on</a:t>
            </a:r>
            <a:r>
              <a:rPr sz="2650" spc="235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9" dirty="0">
                <a:solidFill>
                  <a:srgbClr val="000000"/>
                </a:solidFill>
                <a:latin typeface="PRWIJE+ArialMT"/>
                <a:cs typeface="PRWIJE+ArialMT"/>
              </a:rPr>
              <a:t>Prednisone</a:t>
            </a:r>
            <a:r>
              <a:rPr sz="2650" spc="24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PRWIJE+ArialMT"/>
                <a:cs typeface="PRWIJE+ArialMT"/>
              </a:rPr>
              <a:t>60</a:t>
            </a:r>
            <a:r>
              <a:rPr sz="2650" spc="1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29" dirty="0">
                <a:solidFill>
                  <a:srgbClr val="000000"/>
                </a:solidFill>
                <a:latin typeface="PRWIJE+ArialMT"/>
                <a:cs typeface="PRWIJE+ArialMT"/>
              </a:rPr>
              <a:t>mg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19" dirty="0">
                <a:solidFill>
                  <a:srgbClr val="000000"/>
                </a:solidFill>
                <a:latin typeface="PRWIJE+ArialMT"/>
                <a:cs typeface="PRWIJE+ArialMT"/>
              </a:rPr>
              <a:t>--&gt;</a:t>
            </a:r>
            <a:r>
              <a:rPr sz="2650" spc="-12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5</a:t>
            </a:r>
            <a:r>
              <a:rPr sz="2650" spc="-4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2" dirty="0">
                <a:solidFill>
                  <a:srgbClr val="000000"/>
                </a:solidFill>
                <a:latin typeface="PRWIJE+ArialMT"/>
                <a:cs typeface="PRWIJE+ArialMT"/>
              </a:rPr>
              <a:t>mg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0" dirty="0">
                <a:solidFill>
                  <a:srgbClr val="000000"/>
                </a:solidFill>
                <a:latin typeface="PRWIJE+ArialMT"/>
                <a:cs typeface="PRWIJE+ArialMT"/>
              </a:rPr>
              <a:t>with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9" dirty="0">
                <a:solidFill>
                  <a:srgbClr val="000000"/>
                </a:solidFill>
                <a:latin typeface="PRWIJE+ArialMT"/>
                <a:cs typeface="PRWIJE+ArialMT"/>
              </a:rPr>
              <a:t>only</a:t>
            </a:r>
            <a:r>
              <a:rPr sz="2650" spc="26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ans</a:t>
            </a:r>
            <a:r>
              <a:rPr sz="265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ient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812290" y="3434511"/>
            <a:ext cx="8932566" cy="410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5"/>
              </a:lnSpc>
              <a:spcBef>
                <a:spcPts val="0"/>
              </a:spcBef>
              <a:spcAft>
                <a:spcPts val="0"/>
              </a:spcAft>
            </a:pPr>
            <a:r>
              <a:rPr sz="2650" spc="-17" dirty="0">
                <a:solidFill>
                  <a:srgbClr val="000000"/>
                </a:solidFill>
                <a:latin typeface="PRWIJE+ArialMT"/>
                <a:cs typeface="PRWIJE+ArialMT"/>
              </a:rPr>
              <a:t>subj</a:t>
            </a:r>
            <a:r>
              <a:rPr sz="2650" spc="-65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3" dirty="0">
                <a:solidFill>
                  <a:srgbClr val="000000"/>
                </a:solidFill>
                <a:latin typeface="PRWIJE+ArialMT"/>
                <a:cs typeface="PRWIJE+ArialMT"/>
              </a:rPr>
              <a:t>ective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2" dirty="0">
                <a:solidFill>
                  <a:srgbClr val="000000"/>
                </a:solidFill>
                <a:latin typeface="PRWIJE+ArialMT"/>
                <a:cs typeface="PRWIJE+ArialMT"/>
              </a:rPr>
              <a:t>epor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t</a:t>
            </a:r>
            <a:r>
              <a:rPr sz="2650" spc="9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121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650" spc="21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c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4" dirty="0">
                <a:solidFill>
                  <a:srgbClr val="000000"/>
                </a:solidFill>
                <a:latin typeface="PRWIJE+ArialMT"/>
                <a:cs typeface="PRWIJE+ArialMT"/>
              </a:rPr>
              <a:t>hanges</a:t>
            </a:r>
            <a:r>
              <a:rPr sz="2650" spc="25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10" dirty="0">
                <a:solidFill>
                  <a:srgbClr val="000000"/>
                </a:solidFill>
                <a:latin typeface="PRWIJE+ArialMT"/>
                <a:cs typeface="PRWIJE+ArialMT"/>
              </a:rPr>
              <a:t>to</a:t>
            </a:r>
            <a:r>
              <a:rPr sz="2650" spc="-4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2" dirty="0">
                <a:solidFill>
                  <a:srgbClr val="000000"/>
                </a:solidFill>
                <a:latin typeface="PRWIJE+ArialMT"/>
                <a:cs typeface="PRWIJE+ArialMT"/>
              </a:rPr>
              <a:t>vision,</a:t>
            </a:r>
            <a:r>
              <a:rPr sz="2650" spc="2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oc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c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as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ionally</a:t>
            </a:r>
            <a:r>
              <a:rPr sz="2650" spc="3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5" dirty="0">
                <a:solidFill>
                  <a:srgbClr val="000000"/>
                </a:solidFill>
                <a:latin typeface="PRWIJE+ArialMT"/>
                <a:cs typeface="PRWIJE+ArialMT"/>
              </a:rPr>
              <a:t>requiring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812290" y="3710829"/>
            <a:ext cx="2396947" cy="411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8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4" dirty="0">
                <a:solidFill>
                  <a:srgbClr val="000000"/>
                </a:solidFill>
                <a:latin typeface="PRWIJE+ArialMT"/>
                <a:cs typeface="PRWIJE+ArialMT"/>
              </a:rPr>
              <a:t>mall</a:t>
            </a:r>
            <a:r>
              <a:rPr sz="2650" spc="7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6" dirty="0">
                <a:solidFill>
                  <a:srgbClr val="000000"/>
                </a:solidFill>
                <a:latin typeface="PRWIJE+ArialMT"/>
                <a:cs typeface="PRWIJE+ArialMT"/>
              </a:rPr>
              <a:t>inc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1" dirty="0">
                <a:solidFill>
                  <a:srgbClr val="000000"/>
                </a:solidFill>
                <a:latin typeface="PRWIJE+ArialMT"/>
                <a:cs typeface="PRWIJE+ArialMT"/>
              </a:rPr>
              <a:t>eas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es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83690" y="4111801"/>
            <a:ext cx="9816047" cy="410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5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36" dirty="0">
                <a:solidFill>
                  <a:srgbClr val="000000"/>
                </a:solidFill>
                <a:latin typeface="PRWIJE+ArialMT"/>
                <a:cs typeface="PRWIJE+ArialMT"/>
              </a:rPr>
              <a:t>MTX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4" dirty="0">
                <a:solidFill>
                  <a:srgbClr val="000000"/>
                </a:solidFill>
                <a:latin typeface="PRWIJE+ArialMT"/>
                <a:cs typeface="PRWIJE+ArialMT"/>
              </a:rPr>
              <a:t>added</a:t>
            </a:r>
            <a:r>
              <a:rPr sz="2650" spc="27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5</a:t>
            </a:r>
            <a:r>
              <a:rPr sz="2650" spc="-37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3" dirty="0">
                <a:solidFill>
                  <a:srgbClr val="000000"/>
                </a:solidFill>
                <a:latin typeface="PRWIJE+ArialMT"/>
                <a:cs typeface="PRWIJE+ArialMT"/>
              </a:rPr>
              <a:t>year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  <a:r>
              <a:rPr sz="2650" spc="18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3" dirty="0">
                <a:solidFill>
                  <a:srgbClr val="000000"/>
                </a:solidFill>
                <a:latin typeface="PRWIJE+ArialMT"/>
                <a:cs typeface="PRWIJE+ArialMT"/>
              </a:rPr>
              <a:t>into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her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110" dirty="0">
                <a:solidFill>
                  <a:srgbClr val="000000"/>
                </a:solidFill>
                <a:latin typeface="PRWIJE+ArialMT"/>
                <a:cs typeface="PRWIJE+ArialMT"/>
              </a:rPr>
              <a:t>apy,</a:t>
            </a:r>
            <a:r>
              <a:rPr sz="2650" spc="37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2" dirty="0">
                <a:solidFill>
                  <a:srgbClr val="000000"/>
                </a:solidFill>
                <a:latin typeface="PRWIJE+ArialMT"/>
                <a:cs typeface="PRWIJE+ArialMT"/>
              </a:rPr>
              <a:t>which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educ</a:t>
            </a:r>
            <a:r>
              <a:rPr sz="265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2" dirty="0">
                <a:solidFill>
                  <a:srgbClr val="000000"/>
                </a:solidFill>
                <a:latin typeface="PRWIJE+ArialMT"/>
                <a:cs typeface="PRWIJE+ArialMT"/>
              </a:rPr>
              <a:t>ed</a:t>
            </a:r>
            <a:r>
              <a:rPr sz="2650" spc="17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78" dirty="0">
                <a:solidFill>
                  <a:srgbClr val="000000"/>
                </a:solidFill>
                <a:latin typeface="PRWIJE+ArialMT"/>
                <a:cs typeface="PRWIJE+ArialMT"/>
              </a:rPr>
              <a:t>headac</a:t>
            </a:r>
            <a:r>
              <a:rPr sz="265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h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2" dirty="0">
                <a:solidFill>
                  <a:srgbClr val="000000"/>
                </a:solidFill>
                <a:latin typeface="PRWIJE+ArialMT"/>
                <a:cs typeface="PRWIJE+ArialMT"/>
              </a:rPr>
              <a:t>es</a:t>
            </a:r>
            <a:r>
              <a:rPr sz="2650" spc="-7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,</a:t>
            </a:r>
            <a:r>
              <a:rPr sz="2650" spc="3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6" dirty="0">
                <a:solidFill>
                  <a:srgbClr val="000000"/>
                </a:solidFill>
                <a:latin typeface="PRWIJE+ArialMT"/>
                <a:cs typeface="PRWIJE+ArialMT"/>
              </a:rPr>
              <a:t>and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1812290" y="4387994"/>
            <a:ext cx="5225009" cy="411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8"/>
              </a:lnSpc>
              <a:spcBef>
                <a:spcPts val="0"/>
              </a:spcBef>
              <a:spcAft>
                <a:spcPts val="0"/>
              </a:spcAft>
            </a:pP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per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1" dirty="0">
                <a:solidFill>
                  <a:srgbClr val="000000"/>
                </a:solidFill>
                <a:latin typeface="PRWIJE+ArialMT"/>
                <a:cs typeface="PRWIJE+ArialMT"/>
              </a:rPr>
              <a:t>mit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ed</a:t>
            </a:r>
            <a:r>
              <a:rPr sz="2650" spc="17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2" dirty="0">
                <a:solidFill>
                  <a:srgbClr val="000000"/>
                </a:solidFill>
                <a:latin typeface="PRWIJE+ArialMT"/>
                <a:cs typeface="PRWIJE+ArialMT"/>
              </a:rPr>
              <a:t>educ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2" dirty="0">
                <a:solidFill>
                  <a:srgbClr val="000000"/>
                </a:solidFill>
                <a:latin typeface="PRWIJE+ArialMT"/>
                <a:cs typeface="PRWIJE+ArialMT"/>
              </a:rPr>
              <a:t>ion</a:t>
            </a:r>
            <a:r>
              <a:rPr sz="2650" spc="25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122" dirty="0">
                <a:solidFill>
                  <a:srgbClr val="000000"/>
                </a:solidFill>
                <a:latin typeface="PRWIJE+ArialMT"/>
                <a:cs typeface="PRWIJE+ArialMT"/>
              </a:rPr>
              <a:t>of</a:t>
            </a:r>
            <a:r>
              <a:rPr sz="2650" spc="14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or</a:t>
            </a:r>
            <a:r>
              <a:rPr sz="2650" spc="-72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1" dirty="0">
                <a:solidFill>
                  <a:srgbClr val="000000"/>
                </a:solidFill>
                <a:latin typeface="PRWIJE+ArialMT"/>
                <a:cs typeface="PRWIJE+ArialMT"/>
              </a:rPr>
              <a:t>al</a:t>
            </a:r>
            <a:r>
              <a:rPr sz="2650" spc="234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s</a:t>
            </a:r>
            <a:r>
              <a:rPr sz="2650" spc="-712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PRWIJE+ArialMT"/>
                <a:cs typeface="PRWIJE+ArialMT"/>
              </a:rPr>
              <a:t>teroids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583690" y="4798491"/>
            <a:ext cx="8747122" cy="410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5"/>
              </a:lnSpc>
              <a:spcBef>
                <a:spcPts val="0"/>
              </a:spcBef>
              <a:spcAft>
                <a:spcPts val="0"/>
              </a:spcAft>
            </a:pPr>
            <a:r>
              <a:rPr sz="2650" dirty="0">
                <a:solidFill>
                  <a:srgbClr val="000000"/>
                </a:solidFill>
                <a:latin typeface="RHWSVG+Arial"/>
                <a:cs typeface="RHWSVG+Arial"/>
              </a:rPr>
              <a:t>•</a:t>
            </a:r>
            <a:r>
              <a:rPr sz="2650" spc="136" dirty="0">
                <a:solidFill>
                  <a:srgbClr val="000000"/>
                </a:solidFill>
                <a:latin typeface="RHWSVG+Arial"/>
                <a:cs typeface="RHWSVG+Arial"/>
              </a:rPr>
              <a:t> </a:t>
            </a:r>
            <a:r>
              <a:rPr sz="2650" spc="-21" dirty="0">
                <a:solidFill>
                  <a:srgbClr val="000000"/>
                </a:solidFill>
                <a:latin typeface="PRWIJE+ArialMT"/>
                <a:cs typeface="PRWIJE+ArialMT"/>
              </a:rPr>
              <a:t>St</a:t>
            </a:r>
            <a:r>
              <a:rPr sz="2650" spc="-72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er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oids</a:t>
            </a:r>
            <a:r>
              <a:rPr sz="2650" spc="24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7" dirty="0">
                <a:solidFill>
                  <a:srgbClr val="000000"/>
                </a:solidFill>
                <a:latin typeface="PRWIJE+ArialMT"/>
                <a:cs typeface="PRWIJE+ArialMT"/>
              </a:rPr>
              <a:t>inc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r</a:t>
            </a:r>
            <a:r>
              <a:rPr sz="2650" spc="-72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0" dirty="0">
                <a:solidFill>
                  <a:srgbClr val="000000"/>
                </a:solidFill>
                <a:latin typeface="PRWIJE+ArialMT"/>
                <a:cs typeface="PRWIJE+ArialMT"/>
              </a:rPr>
              <a:t>eas</a:t>
            </a:r>
            <a:r>
              <a:rPr sz="2650" spc="-71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0" dirty="0">
                <a:solidFill>
                  <a:srgbClr val="000000"/>
                </a:solidFill>
                <a:latin typeface="PRWIJE+ArialMT"/>
                <a:cs typeface="PRWIJE+ArialMT"/>
              </a:rPr>
              <a:t>ed</a:t>
            </a:r>
            <a:r>
              <a:rPr sz="2650" spc="24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8" dirty="0">
                <a:solidFill>
                  <a:srgbClr val="000000"/>
                </a:solidFill>
                <a:latin typeface="PRWIJE+ArialMT"/>
                <a:cs typeface="PRWIJE+ArialMT"/>
              </a:rPr>
              <a:t>PRN</a:t>
            </a:r>
            <a:r>
              <a:rPr sz="2650" spc="13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84" dirty="0">
                <a:solidFill>
                  <a:srgbClr val="000000"/>
                </a:solidFill>
                <a:latin typeface="PRWIJE+ArialMT"/>
                <a:cs typeface="PRWIJE+ArialMT"/>
              </a:rPr>
              <a:t>per</a:t>
            </a:r>
            <a:r>
              <a:rPr sz="2650" spc="186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6" dirty="0">
                <a:solidFill>
                  <a:srgbClr val="000000"/>
                </a:solidFill>
                <a:latin typeface="PRWIJE+ArialMT"/>
                <a:cs typeface="PRWIJE+ArialMT"/>
              </a:rPr>
              <a:t>rheumatology</a:t>
            </a:r>
            <a:r>
              <a:rPr sz="2650" spc="391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52" dirty="0">
                <a:solidFill>
                  <a:srgbClr val="000000"/>
                </a:solidFill>
                <a:latin typeface="PRWIJE+ArialMT"/>
                <a:cs typeface="PRWIJE+ArialMT"/>
              </a:rPr>
              <a:t>driven</a:t>
            </a:r>
            <a:r>
              <a:rPr sz="2650" spc="168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47" dirty="0">
                <a:solidFill>
                  <a:srgbClr val="000000"/>
                </a:solidFill>
                <a:latin typeface="PRWIJE+ArialMT"/>
                <a:cs typeface="PRWIJE+ArialMT"/>
              </a:rPr>
              <a:t>by</a:t>
            </a:r>
            <a:r>
              <a:rPr sz="2650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68" dirty="0">
                <a:solidFill>
                  <a:srgbClr val="000000"/>
                </a:solidFill>
                <a:latin typeface="PRWIJE+ArialMT"/>
                <a:cs typeface="PRWIJE+ArialMT"/>
              </a:rPr>
              <a:t>non-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812290" y="5074809"/>
            <a:ext cx="3341193" cy="4112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938"/>
              </a:lnSpc>
              <a:spcBef>
                <a:spcPts val="0"/>
              </a:spcBef>
              <a:spcAft>
                <a:spcPts val="0"/>
              </a:spcAft>
            </a:pPr>
            <a:r>
              <a:rPr sz="2650" spc="-58" dirty="0">
                <a:solidFill>
                  <a:srgbClr val="000000"/>
                </a:solidFill>
                <a:latin typeface="PRWIJE+ArialMT"/>
                <a:cs typeface="PRWIJE+ArialMT"/>
              </a:rPr>
              <a:t>ophthalmic</a:t>
            </a:r>
            <a:r>
              <a:rPr sz="2650" spc="319" dirty="0">
                <a:solidFill>
                  <a:srgbClr val="000000"/>
                </a:solidFill>
                <a:latin typeface="PRWIJE+ArialMT"/>
                <a:cs typeface="PRWIJE+ArialMT"/>
              </a:rPr>
              <a:t> </a:t>
            </a:r>
            <a:r>
              <a:rPr sz="2650" spc="-35" dirty="0">
                <a:solidFill>
                  <a:srgbClr val="000000"/>
                </a:solidFill>
                <a:latin typeface="PRWIJE+ArialMT"/>
                <a:cs typeface="PRWIJE+ArialMT"/>
              </a:rPr>
              <a:t>symptoms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180975" y="5829299"/>
            <a:ext cx="257174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30275" y="726441"/>
            <a:ext cx="2877885" cy="60279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46"/>
              </a:lnSpc>
              <a:spcBef>
                <a:spcPts val="0"/>
              </a:spcBef>
              <a:spcAft>
                <a:spcPts val="0"/>
              </a:spcAft>
            </a:pPr>
            <a:r>
              <a:rPr sz="4000" spc="-31" dirty="0">
                <a:solidFill>
                  <a:srgbClr val="000000"/>
                </a:solidFill>
                <a:latin typeface="LNGDKA+Arial-BoldMT"/>
                <a:cs typeface="LNGDKA+Arial-BoldMT"/>
              </a:rPr>
              <a:t>References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3690" y="1998146"/>
            <a:ext cx="271820" cy="1072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ts val="0"/>
              </a:spcBef>
              <a:spcAft>
                <a:spcPts val="0"/>
              </a:spcAft>
            </a:pPr>
            <a:r>
              <a:rPr sz="1200" dirty="0">
                <a:solidFill>
                  <a:srgbClr val="000000"/>
                </a:solidFill>
                <a:latin typeface="MLCNIW+TimesNewRomanPS-BoldMT"/>
                <a:cs typeface="MLCNIW+TimesNewRomanPS-BoldMT"/>
              </a:rPr>
              <a:t>1.</a:t>
            </a:r>
          </a:p>
          <a:p>
            <a:pPr marL="0" marR="0">
              <a:lnSpc>
                <a:spcPts val="1259"/>
              </a:lnSpc>
              <a:spcBef>
                <a:spcPts val="2174"/>
              </a:spcBef>
              <a:spcAft>
                <a:spcPts val="0"/>
              </a:spcAft>
            </a:pP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2.</a:t>
            </a:r>
          </a:p>
          <a:p>
            <a:pPr marL="0" marR="0">
              <a:lnSpc>
                <a:spcPts val="1256"/>
              </a:lnSpc>
              <a:spcBef>
                <a:spcPts val="2072"/>
              </a:spcBef>
              <a:spcAft>
                <a:spcPts val="0"/>
              </a:spcAft>
            </a:pP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3.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98421" y="1998146"/>
            <a:ext cx="8676534" cy="3667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331"/>
              </a:lnSpc>
              <a:spcBef>
                <a:spcPts val="0"/>
              </a:spcBef>
              <a:spcAft>
                <a:spcPts val="0"/>
              </a:spcAft>
            </a:pPr>
            <a:r>
              <a:rPr sz="1200" spc="-51" dirty="0">
                <a:solidFill>
                  <a:srgbClr val="000000"/>
                </a:solidFill>
                <a:latin typeface="MLCNIW+TimesNewRomanPS-BoldMT"/>
                <a:cs typeface="MLCNIW+TimesNewRomanPS-BoldMT"/>
              </a:rPr>
              <a:t>Frohman</a:t>
            </a:r>
            <a:r>
              <a:rPr sz="1200" spc="274" dirty="0">
                <a:solidFill>
                  <a:srgbClr val="000000"/>
                </a:solidFill>
                <a:latin typeface="MLCNIW+TimesNewRomanPS-BoldMT"/>
                <a:cs typeface="MLCNIW+TimesNewRomanPS-BoldMT"/>
              </a:rPr>
              <a:t> </a:t>
            </a:r>
            <a:r>
              <a:rPr sz="1200" spc="-43" dirty="0">
                <a:solidFill>
                  <a:srgbClr val="000000"/>
                </a:solidFill>
                <a:latin typeface="MLCNIW+TimesNewRomanPS-BoldMT"/>
                <a:cs typeface="MLCNIW+TimesNewRomanPS-BoldMT"/>
              </a:rPr>
              <a:t>L</a:t>
            </a:r>
            <a:r>
              <a:rPr sz="1200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. </a:t>
            </a:r>
            <a:r>
              <a:rPr sz="1200" spc="-29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Therapy</a:t>
            </a:r>
            <a:r>
              <a:rPr sz="1200" spc="252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 </a:t>
            </a:r>
            <a:r>
              <a:rPr sz="1200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of</a:t>
            </a:r>
            <a:r>
              <a:rPr sz="1200" spc="-29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 </a:t>
            </a:r>
            <a:r>
              <a:rPr sz="1200" spc="-23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Neuro-Ophthalmic</a:t>
            </a:r>
            <a:r>
              <a:rPr sz="1200" spc="390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 </a:t>
            </a:r>
            <a:r>
              <a:rPr sz="1200" spc="-26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Sarcoidosis.</a:t>
            </a:r>
            <a:r>
              <a:rPr sz="1200" spc="337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 </a:t>
            </a:r>
            <a:r>
              <a:rPr sz="1200" dirty="0">
                <a:solidFill>
                  <a:srgbClr val="000000"/>
                </a:solidFill>
                <a:latin typeface="MUDPDS+TimesNewRomanPS-ItalicMT"/>
                <a:cs typeface="MUDPDS+TimesNewRomanPS-ItalicMT"/>
              </a:rPr>
              <a:t>J.</a:t>
            </a:r>
            <a:r>
              <a:rPr sz="1200" spc="-71" dirty="0">
                <a:solidFill>
                  <a:srgbClr val="000000"/>
                </a:solidFill>
                <a:latin typeface="DejaVu Sans"/>
                <a:cs typeface="DejaVu Sans"/>
              </a:rPr>
              <a:t> </a:t>
            </a:r>
            <a:r>
              <a:rPr sz="1200" dirty="0">
                <a:solidFill>
                  <a:srgbClr val="000000"/>
                </a:solidFill>
                <a:latin typeface="MUDPDS+TimesNewRomanPS-ItalicMT"/>
                <a:cs typeface="MUDPDS+TimesNewRomanPS-ItalicMT"/>
              </a:rPr>
              <a:t>Neuro-ophthalmology</a:t>
            </a:r>
            <a:r>
              <a:rPr sz="1200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,</a:t>
            </a:r>
            <a:r>
              <a:rPr sz="1200" spc="525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 </a:t>
            </a:r>
            <a:r>
              <a:rPr sz="1200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35(1):65-72,</a:t>
            </a:r>
            <a:r>
              <a:rPr sz="1200" spc="80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 </a:t>
            </a:r>
            <a:r>
              <a:rPr sz="1200" dirty="0">
                <a:solidFill>
                  <a:srgbClr val="000000"/>
                </a:solidFill>
                <a:latin typeface="CKEAJD+TimesNewRomanPSMT"/>
                <a:cs typeface="CKEAJD+TimesNewRomanPSMT"/>
              </a:rPr>
              <a:t>2015 </a:t>
            </a:r>
            <a:r>
              <a:rPr sz="1150" spc="-34" dirty="0">
                <a:solidFill>
                  <a:srgbClr val="212529"/>
                </a:solidFill>
                <a:latin typeface="PRWIJE+ArialMT"/>
                <a:cs typeface="PRWIJE+ArialMT"/>
              </a:rPr>
              <a:t>Sohan</a:t>
            </a:r>
            <a:r>
              <a:rPr sz="1150" spc="4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2" dirty="0">
                <a:solidFill>
                  <a:srgbClr val="212529"/>
                </a:solidFill>
                <a:latin typeface="PRWIJE+ArialMT"/>
                <a:cs typeface="PRWIJE+ArialMT"/>
              </a:rPr>
              <a:t>Singh</a:t>
            </a:r>
            <a:r>
              <a:rPr sz="1150" spc="-2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3" dirty="0">
                <a:solidFill>
                  <a:srgbClr val="212529"/>
                </a:solidFill>
                <a:latin typeface="PRWIJE+ArialMT"/>
                <a:cs typeface="PRWIJE+ArialMT"/>
              </a:rPr>
              <a:t>Hayreh,</a:t>
            </a:r>
            <a:r>
              <a:rPr sz="1150" spc="15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0" dirty="0">
                <a:solidFill>
                  <a:srgbClr val="212529"/>
                </a:solidFill>
                <a:latin typeface="PRWIJE+ArialMT"/>
                <a:cs typeface="PRWIJE+ArialMT"/>
              </a:rPr>
              <a:t>Ischemic</a:t>
            </a:r>
            <a:r>
              <a:rPr sz="1150" spc="-5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2" dirty="0">
                <a:solidFill>
                  <a:srgbClr val="212529"/>
                </a:solidFill>
                <a:latin typeface="PRWIJE+ArialMT"/>
                <a:cs typeface="PRWIJE+ArialMT"/>
              </a:rPr>
              <a:t>optic</a:t>
            </a:r>
          </a:p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sz="1100" spc="-11" dirty="0">
                <a:solidFill>
                  <a:srgbClr val="212529"/>
                </a:solidFill>
                <a:latin typeface="PRWIJE+ArialMT"/>
                <a:cs typeface="PRWIJE+ArialMT"/>
              </a:rPr>
              <a:t>neuropathy,</a:t>
            </a:r>
            <a:r>
              <a:rPr sz="1100" spc="7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81" dirty="0">
                <a:solidFill>
                  <a:srgbClr val="212529"/>
                </a:solidFill>
                <a:latin typeface="PRWIJE+ArialMT"/>
                <a:cs typeface="PRWIJE+ArialMT"/>
              </a:rPr>
              <a:t>In</a:t>
            </a:r>
            <a:r>
              <a:rPr sz="1100" spc="13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Progress</a:t>
            </a:r>
            <a:r>
              <a:rPr sz="1100" spc="-3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9" dirty="0">
                <a:solidFill>
                  <a:srgbClr val="212529"/>
                </a:solidFill>
                <a:latin typeface="PRWIJE+ArialMT"/>
                <a:cs typeface="PRWIJE+ArialMT"/>
              </a:rPr>
              <a:t>in</a:t>
            </a:r>
            <a:r>
              <a:rPr sz="1100" spc="7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Retinal</a:t>
            </a:r>
            <a:r>
              <a:rPr sz="1100" spc="-1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and</a:t>
            </a:r>
            <a:r>
              <a:rPr sz="1100" spc="6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Eye</a:t>
            </a:r>
            <a:r>
              <a:rPr sz="1100" spc="-1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14" dirty="0">
                <a:solidFill>
                  <a:srgbClr val="212529"/>
                </a:solidFill>
                <a:latin typeface="PRWIJE+ArialMT"/>
                <a:cs typeface="PRWIJE+ArialMT"/>
              </a:rPr>
              <a:t>Research</a:t>
            </a:r>
            <a:r>
              <a:rPr sz="1100" spc="-107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2009;</a:t>
            </a:r>
            <a:r>
              <a:rPr sz="1100" spc="7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Volume</a:t>
            </a:r>
            <a:r>
              <a:rPr sz="1100" spc="6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28,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Issue</a:t>
            </a:r>
            <a:r>
              <a:rPr sz="1100" spc="-1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1,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pp.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34-62,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98421" y="2443391"/>
            <a:ext cx="9208596" cy="350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9"/>
              </a:lnSpc>
              <a:spcBef>
                <a:spcPts val="0"/>
              </a:spcBef>
              <a:spcAft>
                <a:spcPts val="0"/>
              </a:spcAft>
            </a:pPr>
            <a:r>
              <a:rPr sz="1150" spc="-11" dirty="0">
                <a:solidFill>
                  <a:srgbClr val="212529"/>
                </a:solidFill>
                <a:latin typeface="PRWIJE+ArialMT"/>
                <a:cs typeface="PRWIJE+ArialMT"/>
              </a:rPr>
              <a:t>Beck</a:t>
            </a:r>
            <a:r>
              <a:rPr sz="1150" spc="-5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16" dirty="0">
                <a:solidFill>
                  <a:srgbClr val="212529"/>
                </a:solidFill>
                <a:latin typeface="PRWIJE+ArialMT"/>
                <a:cs typeface="PRWIJE+ArialMT"/>
              </a:rPr>
              <a:t>RW,</a:t>
            </a:r>
            <a:r>
              <a:rPr sz="1150" spc="-13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1" dirty="0">
                <a:solidFill>
                  <a:srgbClr val="212529"/>
                </a:solidFill>
                <a:latin typeface="PRWIJE+ArialMT"/>
                <a:cs typeface="PRWIJE+ArialMT"/>
              </a:rPr>
              <a:t>Servais</a:t>
            </a:r>
            <a:r>
              <a:rPr sz="1150" spc="-3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2" dirty="0">
                <a:solidFill>
                  <a:srgbClr val="212529"/>
                </a:solidFill>
                <a:latin typeface="PRWIJE+ArialMT"/>
                <a:cs typeface="PRWIJE+ArialMT"/>
              </a:rPr>
              <a:t>GE,</a:t>
            </a:r>
            <a:r>
              <a:rPr sz="115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and</a:t>
            </a:r>
            <a:r>
              <a:rPr sz="1150" spc="5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3" dirty="0">
                <a:solidFill>
                  <a:srgbClr val="212529"/>
                </a:solidFill>
                <a:latin typeface="PRWIJE+ArialMT"/>
                <a:cs typeface="PRWIJE+ArialMT"/>
              </a:rPr>
              <a:t>Hayreh</a:t>
            </a:r>
            <a:r>
              <a:rPr sz="1150" spc="5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7" dirty="0">
                <a:solidFill>
                  <a:srgbClr val="212529"/>
                </a:solidFill>
                <a:latin typeface="PRWIJE+ArialMT"/>
                <a:cs typeface="PRWIJE+ArialMT"/>
              </a:rPr>
              <a:t>SS:</a:t>
            </a:r>
            <a:r>
              <a:rPr sz="1150" spc="-2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8" dirty="0">
                <a:solidFill>
                  <a:srgbClr val="212529"/>
                </a:solidFill>
                <a:latin typeface="PRWIJE+ArialMT"/>
                <a:cs typeface="PRWIJE+ArialMT"/>
              </a:rPr>
              <a:t>Anterior</a:t>
            </a:r>
            <a:r>
              <a:rPr sz="1150" spc="8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1" dirty="0">
                <a:solidFill>
                  <a:srgbClr val="212529"/>
                </a:solidFill>
                <a:latin typeface="PRWIJE+ArialMT"/>
                <a:cs typeface="PRWIJE+ArialMT"/>
              </a:rPr>
              <a:t>ischemic</a:t>
            </a:r>
            <a:r>
              <a:rPr sz="1150" spc="-5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2" dirty="0">
                <a:solidFill>
                  <a:srgbClr val="212529"/>
                </a:solidFill>
                <a:latin typeface="PRWIJE+ArialMT"/>
                <a:cs typeface="PRWIJE+ArialMT"/>
              </a:rPr>
              <a:t>optic</a:t>
            </a:r>
            <a:r>
              <a:rPr sz="1150" spc="-3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5" dirty="0">
                <a:solidFill>
                  <a:srgbClr val="212529"/>
                </a:solidFill>
                <a:latin typeface="PRWIJE+ArialMT"/>
                <a:cs typeface="PRWIJE+ArialMT"/>
              </a:rPr>
              <a:t>neuropathy.</a:t>
            </a:r>
            <a:r>
              <a:rPr sz="1150" spc="14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93" dirty="0">
                <a:solidFill>
                  <a:srgbClr val="212529"/>
                </a:solidFill>
                <a:latin typeface="PRWIJE+ArialMT"/>
                <a:cs typeface="PRWIJE+ArialMT"/>
              </a:rPr>
              <a:t>IX.</a:t>
            </a:r>
            <a:r>
              <a:rPr sz="1150" spc="12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6" dirty="0">
                <a:solidFill>
                  <a:srgbClr val="212529"/>
                </a:solidFill>
                <a:latin typeface="PRWIJE+ArialMT"/>
                <a:cs typeface="PRWIJE+ArialMT"/>
              </a:rPr>
              <a:t>Cup-to-disc</a:t>
            </a:r>
            <a:r>
              <a:rPr sz="1150" spc="-5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4" dirty="0">
                <a:solidFill>
                  <a:srgbClr val="212529"/>
                </a:solidFill>
                <a:latin typeface="PRWIJE+ArialMT"/>
                <a:cs typeface="PRWIJE+ArialMT"/>
              </a:rPr>
              <a:t>ratio</a:t>
            </a:r>
            <a:r>
              <a:rPr sz="1150" spc="3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and</a:t>
            </a:r>
            <a:r>
              <a:rPr sz="1150" spc="-2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5" dirty="0">
                <a:solidFill>
                  <a:srgbClr val="212529"/>
                </a:solidFill>
                <a:latin typeface="PRWIJE+ArialMT"/>
                <a:cs typeface="PRWIJE+ArialMT"/>
              </a:rPr>
              <a:t>its</a:t>
            </a:r>
            <a:r>
              <a:rPr sz="1150" spc="2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6" dirty="0">
                <a:solidFill>
                  <a:srgbClr val="212529"/>
                </a:solidFill>
                <a:latin typeface="PRWIJE+ArialMT"/>
                <a:cs typeface="PRWIJE+ArialMT"/>
              </a:rPr>
              <a:t>role</a:t>
            </a:r>
            <a:r>
              <a:rPr sz="1150" spc="4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0" dirty="0">
                <a:solidFill>
                  <a:srgbClr val="212529"/>
                </a:solidFill>
                <a:latin typeface="PRWIJE+ArialMT"/>
                <a:cs typeface="PRWIJE+ArialMT"/>
              </a:rPr>
              <a:t>in</a:t>
            </a:r>
            <a:r>
              <a:rPr sz="1150" spc="-2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7" dirty="0">
                <a:solidFill>
                  <a:srgbClr val="212529"/>
                </a:solidFill>
                <a:latin typeface="PRWIJE+ArialMT"/>
                <a:cs typeface="PRWIJE+ArialMT"/>
              </a:rPr>
              <a:t>pathogenesis.</a:t>
            </a:r>
            <a:r>
              <a:rPr sz="1150" spc="-1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6" dirty="0">
                <a:solidFill>
                  <a:srgbClr val="212529"/>
                </a:solidFill>
                <a:latin typeface="PRWIJE+ArialMT"/>
                <a:cs typeface="PRWIJE+ArialMT"/>
              </a:rPr>
              <a:t>Ophthalmology</a:t>
            </a:r>
            <a:r>
              <a:rPr sz="1150" spc="3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1987;</a:t>
            </a:r>
          </a:p>
          <a:p>
            <a:pPr marL="0" marR="0">
              <a:lnSpc>
                <a:spcPts val="1201"/>
              </a:lnSpc>
              <a:spcBef>
                <a:spcPts val="0"/>
              </a:spcBef>
              <a:spcAft>
                <a:spcPts val="0"/>
              </a:spcAft>
            </a:pP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94: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pp.</a:t>
            </a:r>
            <a:r>
              <a:rPr sz="1100" spc="7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1503-1508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2098421" y="2872939"/>
            <a:ext cx="8848620" cy="35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sz="1100" spc="-14" dirty="0">
                <a:solidFill>
                  <a:srgbClr val="212529"/>
                </a:solidFill>
                <a:latin typeface="PRWIJE+ArialMT"/>
                <a:cs typeface="PRWIJE+ArialMT"/>
              </a:rPr>
              <a:t>Hattenhauer</a:t>
            </a:r>
            <a:r>
              <a:rPr sz="1100" spc="16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61" dirty="0">
                <a:solidFill>
                  <a:srgbClr val="212529"/>
                </a:solidFill>
                <a:latin typeface="PRWIJE+ArialMT"/>
                <a:cs typeface="PRWIJE+ArialMT"/>
              </a:rPr>
              <a:t>MG,</a:t>
            </a:r>
            <a:r>
              <a:rPr sz="1100" spc="12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4" dirty="0">
                <a:solidFill>
                  <a:srgbClr val="212529"/>
                </a:solidFill>
                <a:latin typeface="PRWIJE+ArialMT"/>
                <a:cs typeface="PRWIJE+ArialMT"/>
              </a:rPr>
              <a:t>Leavitt</a:t>
            </a:r>
            <a:r>
              <a:rPr sz="1100" spc="77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42" dirty="0">
                <a:solidFill>
                  <a:srgbClr val="212529"/>
                </a:solidFill>
                <a:latin typeface="PRWIJE+ArialMT"/>
                <a:cs typeface="PRWIJE+ArialMT"/>
              </a:rPr>
              <a:t>JA,</a:t>
            </a:r>
            <a:r>
              <a:rPr sz="1100" spc="10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20" dirty="0">
                <a:solidFill>
                  <a:srgbClr val="212529"/>
                </a:solidFill>
                <a:latin typeface="PRWIJE+ArialMT"/>
                <a:cs typeface="PRWIJE+ArialMT"/>
              </a:rPr>
              <a:t>Hodge</a:t>
            </a:r>
            <a:r>
              <a:rPr sz="1100" spc="15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36" dirty="0">
                <a:solidFill>
                  <a:srgbClr val="212529"/>
                </a:solidFill>
                <a:latin typeface="PRWIJE+ArialMT"/>
                <a:cs typeface="PRWIJE+ArialMT"/>
              </a:rPr>
              <a:t>DO,</a:t>
            </a:r>
            <a:r>
              <a:rPr sz="1100" spc="-12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5" dirty="0">
                <a:solidFill>
                  <a:srgbClr val="212529"/>
                </a:solidFill>
                <a:latin typeface="PRWIJE+ArialMT"/>
                <a:cs typeface="PRWIJE+ArialMT"/>
              </a:rPr>
              <a:t>Grill</a:t>
            </a:r>
            <a:r>
              <a:rPr sz="1100" spc="6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29" dirty="0">
                <a:solidFill>
                  <a:srgbClr val="212529"/>
                </a:solidFill>
                <a:latin typeface="PRWIJE+ArialMT"/>
                <a:cs typeface="PRWIJE+ArialMT"/>
              </a:rPr>
              <a:t>R,</a:t>
            </a:r>
            <a:r>
              <a:rPr sz="1100" spc="-4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1" dirty="0">
                <a:solidFill>
                  <a:srgbClr val="212529"/>
                </a:solidFill>
                <a:latin typeface="PRWIJE+ArialMT"/>
                <a:cs typeface="PRWIJE+ArialMT"/>
              </a:rPr>
              <a:t>Gray</a:t>
            </a:r>
            <a:r>
              <a:rPr sz="1100" spc="-1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16" dirty="0">
                <a:solidFill>
                  <a:srgbClr val="212529"/>
                </a:solidFill>
                <a:latin typeface="PRWIJE+ArialMT"/>
                <a:cs typeface="PRWIJE+ArialMT"/>
              </a:rPr>
              <a:t>DT.</a:t>
            </a:r>
            <a:r>
              <a:rPr sz="1100" spc="-27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Incidence</a:t>
            </a:r>
            <a:r>
              <a:rPr sz="1100" spc="6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of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nonarteritic</a:t>
            </a:r>
            <a:r>
              <a:rPr sz="1100" spc="5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anterior</a:t>
            </a:r>
            <a:r>
              <a:rPr sz="1100" spc="87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13" dirty="0">
                <a:solidFill>
                  <a:srgbClr val="212529"/>
                </a:solidFill>
                <a:latin typeface="PRWIJE+ArialMT"/>
                <a:cs typeface="PRWIJE+ArialMT"/>
              </a:rPr>
              <a:t>ischemic</a:t>
            </a:r>
            <a:r>
              <a:rPr sz="1100" spc="-4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optic</a:t>
            </a:r>
            <a:r>
              <a:rPr sz="1100" spc="-2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1" dirty="0">
                <a:solidFill>
                  <a:srgbClr val="212529"/>
                </a:solidFill>
                <a:latin typeface="PRWIJE+ArialMT"/>
                <a:cs typeface="PRWIJE+ArialMT"/>
              </a:rPr>
              <a:t>neuropathy.</a:t>
            </a:r>
            <a:r>
              <a:rPr sz="1100" spc="14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58" dirty="0">
                <a:solidFill>
                  <a:srgbClr val="212529"/>
                </a:solidFill>
                <a:latin typeface="PRWIJE+ArialMT"/>
                <a:cs typeface="PRWIJE+ArialMT"/>
              </a:rPr>
              <a:t>Am</a:t>
            </a:r>
            <a:r>
              <a:rPr sz="1100" spc="11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J</a:t>
            </a:r>
            <a:r>
              <a:rPr sz="1100" spc="-3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Ophthalmol.</a:t>
            </a:r>
            <a:r>
              <a:rPr sz="1100" spc="-1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8" dirty="0">
                <a:solidFill>
                  <a:srgbClr val="212529"/>
                </a:solidFill>
                <a:latin typeface="PRWIJE+ArialMT"/>
                <a:cs typeface="PRWIJE+ArialMT"/>
              </a:rPr>
              <a:t>Jan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150" spc="-32" dirty="0">
                <a:solidFill>
                  <a:srgbClr val="212529"/>
                </a:solidFill>
                <a:latin typeface="PRWIJE+ArialMT"/>
                <a:cs typeface="PRWIJE+ArialMT"/>
              </a:rPr>
              <a:t>1997;123(1):103-107.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83690" y="3302199"/>
            <a:ext cx="271820" cy="15902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4.</a:t>
            </a:r>
          </a:p>
          <a:p>
            <a:pPr marL="0" marR="0">
              <a:lnSpc>
                <a:spcPts val="1256"/>
              </a:lnSpc>
              <a:spcBef>
                <a:spcPts val="870"/>
              </a:spcBef>
              <a:spcAft>
                <a:spcPts val="0"/>
              </a:spcAft>
            </a:pP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5.</a:t>
            </a:r>
          </a:p>
          <a:p>
            <a:pPr marL="0" marR="0">
              <a:lnSpc>
                <a:spcPts val="1259"/>
              </a:lnSpc>
              <a:spcBef>
                <a:spcPts val="993"/>
              </a:spcBef>
              <a:spcAft>
                <a:spcPts val="0"/>
              </a:spcAft>
            </a:pP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6.</a:t>
            </a:r>
          </a:p>
          <a:p>
            <a:pPr marL="0" marR="0">
              <a:lnSpc>
                <a:spcPts val="1259"/>
              </a:lnSpc>
              <a:spcBef>
                <a:spcPts val="917"/>
              </a:spcBef>
              <a:spcAft>
                <a:spcPts val="0"/>
              </a:spcAft>
            </a:pP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7.</a:t>
            </a:r>
          </a:p>
          <a:p>
            <a:pPr marL="0" marR="0">
              <a:lnSpc>
                <a:spcPts val="1259"/>
              </a:lnSpc>
              <a:spcBef>
                <a:spcPts val="868"/>
              </a:spcBef>
              <a:spcAft>
                <a:spcPts val="0"/>
              </a:spcAft>
            </a:pP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8.</a:t>
            </a:r>
          </a:p>
          <a:p>
            <a:pPr marL="0" marR="0">
              <a:lnSpc>
                <a:spcPts val="1256"/>
              </a:lnSpc>
              <a:spcBef>
                <a:spcPts val="922"/>
              </a:spcBef>
              <a:spcAft>
                <a:spcPts val="0"/>
              </a:spcAft>
            </a:pP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9.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098421" y="3302199"/>
            <a:ext cx="8696453" cy="10368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Tana</a:t>
            </a:r>
            <a:r>
              <a:rPr sz="1100" spc="-1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29" dirty="0">
                <a:solidFill>
                  <a:srgbClr val="212529"/>
                </a:solidFill>
                <a:latin typeface="PRWIJE+ArialMT"/>
                <a:cs typeface="PRWIJE+ArialMT"/>
              </a:rPr>
              <a:t>C,</a:t>
            </a:r>
            <a:r>
              <a:rPr sz="1100" spc="-4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Wegener </a:t>
            </a:r>
            <a:r>
              <a:rPr sz="1100" spc="17" dirty="0">
                <a:solidFill>
                  <a:srgbClr val="212529"/>
                </a:solidFill>
                <a:latin typeface="PRWIJE+ArialMT"/>
                <a:cs typeface="PRWIJE+ArialMT"/>
              </a:rPr>
              <a:t>S,</a:t>
            </a:r>
            <a:r>
              <a:rPr sz="1100" spc="-10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et</a:t>
            </a:r>
            <a:r>
              <a:rPr sz="1100" spc="7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6" dirty="0">
                <a:solidFill>
                  <a:srgbClr val="212529"/>
                </a:solidFill>
                <a:latin typeface="PRWIJE+ArialMT"/>
                <a:cs typeface="PRWIJE+ArialMT"/>
              </a:rPr>
              <a:t>al.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Challenges</a:t>
            </a:r>
            <a:r>
              <a:rPr sz="1100" spc="12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9" dirty="0">
                <a:solidFill>
                  <a:srgbClr val="212529"/>
                </a:solidFill>
                <a:latin typeface="PRWIJE+ArialMT"/>
                <a:cs typeface="PRWIJE+ArialMT"/>
              </a:rPr>
              <a:t>in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the</a:t>
            </a:r>
            <a:r>
              <a:rPr sz="1100" spc="6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diagnosis</a:t>
            </a:r>
            <a:r>
              <a:rPr sz="1100" spc="5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and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treatment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 of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neurosarcoidosis.</a:t>
            </a:r>
            <a:r>
              <a:rPr sz="1100" spc="-9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35" dirty="0">
                <a:solidFill>
                  <a:srgbClr val="212529"/>
                </a:solidFill>
                <a:latin typeface="PRWIJE+ArialMT"/>
                <a:cs typeface="PRWIJE+ArialMT"/>
              </a:rPr>
              <a:t>Ann</a:t>
            </a:r>
            <a:r>
              <a:rPr sz="1100" spc="9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11" dirty="0">
                <a:solidFill>
                  <a:srgbClr val="212529"/>
                </a:solidFill>
                <a:latin typeface="PRWIJE+ArialMT"/>
                <a:cs typeface="PRWIJE+ArialMT"/>
              </a:rPr>
              <a:t>med.</a:t>
            </a:r>
            <a:r>
              <a:rPr sz="1100" spc="-2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2015;47(7):576-91.</a:t>
            </a:r>
          </a:p>
          <a:p>
            <a:pPr marL="76073" marR="0">
              <a:lnSpc>
                <a:spcPts val="1256"/>
              </a:lnSpc>
              <a:spcBef>
                <a:spcPts val="870"/>
              </a:spcBef>
              <a:spcAft>
                <a:spcPts val="0"/>
              </a:spcAft>
            </a:pP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Iannuzzi</a:t>
            </a:r>
            <a:r>
              <a:rPr sz="1100" spc="5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46" dirty="0">
                <a:solidFill>
                  <a:srgbClr val="212529"/>
                </a:solidFill>
                <a:latin typeface="PRWIJE+ArialMT"/>
                <a:cs typeface="PRWIJE+ArialMT"/>
              </a:rPr>
              <a:t>MC</a:t>
            </a:r>
            <a:r>
              <a:rPr sz="1100" spc="-277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,</a:t>
            </a:r>
            <a:r>
              <a:rPr sz="1100" spc="-1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Fontana</a:t>
            </a:r>
            <a:r>
              <a:rPr sz="1100" spc="6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Jr. Sarcoidosis:</a:t>
            </a:r>
            <a:r>
              <a:rPr sz="1100" spc="-9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clinical</a:t>
            </a:r>
            <a:r>
              <a:rPr sz="1100" spc="4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presentation, immunopathogenesis,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 and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therapeutics.</a:t>
            </a:r>
            <a:r>
              <a:rPr sz="1100" spc="-1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58" dirty="0">
                <a:solidFill>
                  <a:srgbClr val="212529"/>
                </a:solidFill>
                <a:latin typeface="PRWIJE+ArialMT"/>
                <a:cs typeface="PRWIJE+ArialMT"/>
              </a:rPr>
              <a:t>JAMA.</a:t>
            </a:r>
            <a:r>
              <a:rPr sz="1100" spc="27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2011;305:391-9.</a:t>
            </a:r>
          </a:p>
          <a:p>
            <a:pPr marL="0" marR="0">
              <a:lnSpc>
                <a:spcPts val="1259"/>
              </a:lnSpc>
              <a:spcBef>
                <a:spcPts val="993"/>
              </a:spcBef>
              <a:spcAft>
                <a:spcPts val="0"/>
              </a:spcAft>
            </a:pPr>
            <a:r>
              <a:rPr sz="1150" spc="-25" dirty="0">
                <a:solidFill>
                  <a:srgbClr val="212529"/>
                </a:solidFill>
                <a:latin typeface="PRWIJE+ArialMT"/>
                <a:cs typeface="PRWIJE+ArialMT"/>
              </a:rPr>
              <a:t>Rybicki</a:t>
            </a:r>
            <a:r>
              <a:rPr sz="1150" spc="-2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54" dirty="0">
                <a:solidFill>
                  <a:srgbClr val="212529"/>
                </a:solidFill>
                <a:latin typeface="PRWIJE+ArialMT"/>
                <a:cs typeface="PRWIJE+ArialMT"/>
              </a:rPr>
              <a:t>BA,</a:t>
            </a:r>
            <a:r>
              <a:rPr sz="1150" spc="9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9" dirty="0">
                <a:solidFill>
                  <a:srgbClr val="212529"/>
                </a:solidFill>
                <a:latin typeface="PRWIJE+ArialMT"/>
                <a:cs typeface="PRWIJE+ArialMT"/>
              </a:rPr>
              <a:t>Iannuzzi</a:t>
            </a:r>
            <a:r>
              <a:rPr sz="1150" spc="5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6" dirty="0">
                <a:solidFill>
                  <a:srgbClr val="212529"/>
                </a:solidFill>
                <a:latin typeface="PRWIJE+ArialMT"/>
                <a:cs typeface="PRWIJE+ArialMT"/>
              </a:rPr>
              <a:t>MC.</a:t>
            </a:r>
            <a:r>
              <a:rPr sz="1150" spc="8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0" dirty="0">
                <a:solidFill>
                  <a:srgbClr val="212529"/>
                </a:solidFill>
                <a:latin typeface="PRWIJE+ArialMT"/>
                <a:cs typeface="PRWIJE+ArialMT"/>
              </a:rPr>
              <a:t>Epidemiology</a:t>
            </a:r>
            <a:r>
              <a:rPr sz="1150" spc="3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of</a:t>
            </a:r>
            <a:r>
              <a:rPr sz="115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2" dirty="0">
                <a:solidFill>
                  <a:srgbClr val="212529"/>
                </a:solidFill>
                <a:latin typeface="PRWIJE+ArialMT"/>
                <a:cs typeface="PRWIJE+ArialMT"/>
              </a:rPr>
              <a:t>sarcoidosis:</a:t>
            </a:r>
            <a:r>
              <a:rPr sz="1150" spc="-10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1" dirty="0">
                <a:solidFill>
                  <a:srgbClr val="212529"/>
                </a:solidFill>
                <a:latin typeface="PRWIJE+ArialMT"/>
                <a:cs typeface="PRWIJE+ArialMT"/>
              </a:rPr>
              <a:t>recent</a:t>
            </a:r>
            <a:r>
              <a:rPr sz="1150" spc="-9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2" dirty="0">
                <a:solidFill>
                  <a:srgbClr val="212529"/>
                </a:solidFill>
                <a:latin typeface="PRWIJE+ArialMT"/>
                <a:cs typeface="PRWIJE+ArialMT"/>
              </a:rPr>
              <a:t>advances</a:t>
            </a:r>
            <a:r>
              <a:rPr sz="1150" spc="3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and</a:t>
            </a:r>
            <a:r>
              <a:rPr sz="1150" spc="5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5" dirty="0">
                <a:solidFill>
                  <a:srgbClr val="212529"/>
                </a:solidFill>
                <a:latin typeface="PRWIJE+ArialMT"/>
                <a:cs typeface="PRWIJE+ArialMT"/>
              </a:rPr>
              <a:t>future</a:t>
            </a:r>
            <a:r>
              <a:rPr sz="1150" spc="-3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3" dirty="0">
                <a:solidFill>
                  <a:srgbClr val="212529"/>
                </a:solidFill>
                <a:latin typeface="PRWIJE+ArialMT"/>
                <a:cs typeface="PRWIJE+ArialMT"/>
              </a:rPr>
              <a:t>prospects.</a:t>
            </a:r>
            <a:r>
              <a:rPr sz="1150" spc="-10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4" dirty="0">
                <a:solidFill>
                  <a:srgbClr val="212529"/>
                </a:solidFill>
                <a:latin typeface="PRWIJE+ArialMT"/>
                <a:cs typeface="PRWIJE+ArialMT"/>
              </a:rPr>
              <a:t>Semin</a:t>
            </a:r>
            <a:r>
              <a:rPr sz="1150" spc="-13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5" dirty="0">
                <a:solidFill>
                  <a:srgbClr val="212529"/>
                </a:solidFill>
                <a:latin typeface="PRWIJE+ArialMT"/>
                <a:cs typeface="PRWIJE+ArialMT"/>
              </a:rPr>
              <a:t>Respir</a:t>
            </a:r>
            <a:r>
              <a:rPr sz="1150" spc="-1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5" dirty="0">
                <a:solidFill>
                  <a:srgbClr val="212529"/>
                </a:solidFill>
                <a:latin typeface="PRWIJE+ArialMT"/>
                <a:cs typeface="PRWIJE+ArialMT"/>
              </a:rPr>
              <a:t>Crit</a:t>
            </a:r>
            <a:r>
              <a:rPr sz="1150" spc="-9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8" dirty="0">
                <a:solidFill>
                  <a:srgbClr val="212529"/>
                </a:solidFill>
                <a:latin typeface="PRWIJE+ArialMT"/>
                <a:cs typeface="PRWIJE+ArialMT"/>
              </a:rPr>
              <a:t>Care</a:t>
            </a:r>
            <a:r>
              <a:rPr sz="1150" spc="-4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71" dirty="0">
                <a:solidFill>
                  <a:srgbClr val="212529"/>
                </a:solidFill>
                <a:latin typeface="PRWIJE+ArialMT"/>
                <a:cs typeface="PRWIJE+ArialMT"/>
              </a:rPr>
              <a:t>Med.</a:t>
            </a:r>
            <a:r>
              <a:rPr sz="1150" spc="18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7" dirty="0">
                <a:solidFill>
                  <a:srgbClr val="212529"/>
                </a:solidFill>
                <a:latin typeface="PRWIJE+ArialMT"/>
                <a:cs typeface="PRWIJE+ArialMT"/>
              </a:rPr>
              <a:t>2007;28:22-35</a:t>
            </a:r>
          </a:p>
          <a:p>
            <a:pPr marL="0" marR="0">
              <a:lnSpc>
                <a:spcPts val="1259"/>
              </a:lnSpc>
              <a:spcBef>
                <a:spcPts val="917"/>
              </a:spcBef>
              <a:spcAft>
                <a:spcPts val="0"/>
              </a:spcAft>
            </a:pPr>
            <a:r>
              <a:rPr sz="1150" spc="-37" dirty="0">
                <a:solidFill>
                  <a:srgbClr val="212529"/>
                </a:solidFill>
                <a:latin typeface="PRWIJE+ArialMT"/>
                <a:cs typeface="PRWIJE+ArialMT"/>
              </a:rPr>
              <a:t>Nozaki</a:t>
            </a:r>
            <a:r>
              <a:rPr sz="1150" spc="6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5" dirty="0">
                <a:solidFill>
                  <a:srgbClr val="212529"/>
                </a:solidFill>
                <a:latin typeface="PRWIJE+ArialMT"/>
                <a:cs typeface="PRWIJE+ArialMT"/>
              </a:rPr>
              <a:t>K,</a:t>
            </a:r>
            <a:r>
              <a:rPr sz="1150" spc="-2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9" dirty="0">
                <a:solidFill>
                  <a:srgbClr val="212529"/>
                </a:solidFill>
                <a:latin typeface="PRWIJE+ArialMT"/>
                <a:cs typeface="PRWIJE+ArialMT"/>
              </a:rPr>
              <a:t>Judson</a:t>
            </a:r>
            <a:r>
              <a:rPr sz="1150" spc="-3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33" dirty="0">
                <a:solidFill>
                  <a:srgbClr val="212529"/>
                </a:solidFill>
                <a:latin typeface="PRWIJE+ArialMT"/>
                <a:cs typeface="PRWIJE+ArialMT"/>
              </a:rPr>
              <a:t>M.</a:t>
            </a:r>
            <a:r>
              <a:rPr sz="1150" spc="16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1" dirty="0">
                <a:solidFill>
                  <a:srgbClr val="212529"/>
                </a:solidFill>
                <a:latin typeface="PRWIJE+ArialMT"/>
                <a:cs typeface="PRWIJE+ArialMT"/>
              </a:rPr>
              <a:t>Neurosarcoidosis.</a:t>
            </a:r>
            <a:r>
              <a:rPr sz="1150" spc="-18" dirty="0">
                <a:solidFill>
                  <a:srgbClr val="212529"/>
                </a:solidFill>
                <a:latin typeface="PRWIJE+ArialMT"/>
                <a:cs typeface="PRWIJE+ArialMT"/>
              </a:rPr>
              <a:t> Curr</a:t>
            </a:r>
            <a:r>
              <a:rPr sz="1150" spc="-8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9" dirty="0">
                <a:solidFill>
                  <a:srgbClr val="212529"/>
                </a:solidFill>
                <a:latin typeface="PRWIJE+ArialMT"/>
                <a:cs typeface="PRWIJE+ArialMT"/>
              </a:rPr>
              <a:t>Treat</a:t>
            </a:r>
            <a:r>
              <a:rPr sz="1150" spc="-1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7" dirty="0">
                <a:solidFill>
                  <a:srgbClr val="212529"/>
                </a:solidFill>
                <a:latin typeface="PRWIJE+ArialMT"/>
                <a:cs typeface="PRWIJE+ArialMT"/>
              </a:rPr>
              <a:t>Options</a:t>
            </a:r>
            <a:r>
              <a:rPr sz="1150" spc="3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Neurol.</a:t>
            </a:r>
            <a:r>
              <a:rPr sz="1150" spc="7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0" dirty="0">
                <a:solidFill>
                  <a:srgbClr val="212529"/>
                </a:solidFill>
                <a:latin typeface="PRWIJE+ArialMT"/>
                <a:cs typeface="PRWIJE+ArialMT"/>
              </a:rPr>
              <a:t>2013;15(4):492-504.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98421" y="4417606"/>
            <a:ext cx="8838030" cy="1980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1259"/>
              </a:lnSpc>
              <a:spcBef>
                <a:spcPts val="0"/>
              </a:spcBef>
              <a:spcAft>
                <a:spcPts val="0"/>
              </a:spcAft>
            </a:pPr>
            <a:r>
              <a:rPr sz="1150" spc="-13" dirty="0">
                <a:solidFill>
                  <a:srgbClr val="212529"/>
                </a:solidFill>
                <a:latin typeface="PRWIJE+ArialMT"/>
                <a:cs typeface="PRWIJE+ArialMT"/>
              </a:rPr>
              <a:t>Scott</a:t>
            </a:r>
            <a:r>
              <a:rPr sz="1150" spc="-10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7" dirty="0">
                <a:solidFill>
                  <a:srgbClr val="212529"/>
                </a:solidFill>
                <a:latin typeface="PRWIJE+ArialMT"/>
                <a:cs typeface="PRWIJE+ArialMT"/>
              </a:rPr>
              <a:t>T,</a:t>
            </a:r>
            <a:r>
              <a:rPr sz="1150" spc="-1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3" dirty="0">
                <a:solidFill>
                  <a:srgbClr val="212529"/>
                </a:solidFill>
                <a:latin typeface="PRWIJE+ArialMT"/>
                <a:cs typeface="PRWIJE+ArialMT"/>
              </a:rPr>
              <a:t>Yandora</a:t>
            </a:r>
            <a:r>
              <a:rPr sz="1150" spc="13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5" dirty="0">
                <a:solidFill>
                  <a:srgbClr val="212529"/>
                </a:solidFill>
                <a:latin typeface="PRWIJE+ArialMT"/>
                <a:cs typeface="PRWIJE+ArialMT"/>
              </a:rPr>
              <a:t>K,</a:t>
            </a:r>
            <a:r>
              <a:rPr sz="1150" spc="-2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et</a:t>
            </a:r>
            <a:r>
              <a:rPr sz="115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5" dirty="0">
                <a:solidFill>
                  <a:srgbClr val="212529"/>
                </a:solidFill>
                <a:latin typeface="PRWIJE+ArialMT"/>
                <a:cs typeface="PRWIJE+ArialMT"/>
              </a:rPr>
              <a:t>al.</a:t>
            </a:r>
            <a:r>
              <a:rPr sz="115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8" dirty="0">
                <a:solidFill>
                  <a:srgbClr val="212529"/>
                </a:solidFill>
                <a:latin typeface="PRWIJE+ArialMT"/>
                <a:cs typeface="PRWIJE+ArialMT"/>
              </a:rPr>
              <a:t>Aggressive</a:t>
            </a:r>
            <a:r>
              <a:rPr sz="1150" spc="4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1" dirty="0">
                <a:solidFill>
                  <a:srgbClr val="212529"/>
                </a:solidFill>
                <a:latin typeface="PRWIJE+ArialMT"/>
                <a:cs typeface="PRWIJE+ArialMT"/>
              </a:rPr>
              <a:t>therapy</a:t>
            </a:r>
            <a:r>
              <a:rPr sz="1150" spc="3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0" dirty="0">
                <a:solidFill>
                  <a:srgbClr val="212529"/>
                </a:solidFill>
                <a:latin typeface="PRWIJE+ArialMT"/>
                <a:cs typeface="PRWIJE+ArialMT"/>
              </a:rPr>
              <a:t>for</a:t>
            </a:r>
            <a:r>
              <a:rPr sz="115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9" dirty="0">
                <a:solidFill>
                  <a:srgbClr val="212529"/>
                </a:solidFill>
                <a:latin typeface="PRWIJE+ArialMT"/>
                <a:cs typeface="PRWIJE+ArialMT"/>
              </a:rPr>
              <a:t>neurosarcoidosis:</a:t>
            </a:r>
            <a:r>
              <a:rPr sz="1150" spc="-9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3" dirty="0">
                <a:solidFill>
                  <a:srgbClr val="212529"/>
                </a:solidFill>
                <a:latin typeface="PRWIJE+ArialMT"/>
                <a:cs typeface="PRWIJE+ArialMT"/>
              </a:rPr>
              <a:t>long-term</a:t>
            </a:r>
            <a:r>
              <a:rPr sz="1150" spc="1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6" dirty="0">
                <a:solidFill>
                  <a:srgbClr val="212529"/>
                </a:solidFill>
                <a:latin typeface="PRWIJE+ArialMT"/>
                <a:cs typeface="PRWIJE+ArialMT"/>
              </a:rPr>
              <a:t>follow-up</a:t>
            </a:r>
            <a:r>
              <a:rPr sz="1150" spc="-3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7" dirty="0">
                <a:solidFill>
                  <a:srgbClr val="212529"/>
                </a:solidFill>
                <a:latin typeface="PRWIJE+ArialMT"/>
                <a:cs typeface="PRWIJE+ArialMT"/>
              </a:rPr>
              <a:t>of</a:t>
            </a:r>
            <a:r>
              <a:rPr sz="1150" spc="7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7" dirty="0">
                <a:solidFill>
                  <a:srgbClr val="212529"/>
                </a:solidFill>
                <a:latin typeface="PRWIJE+ArialMT"/>
                <a:cs typeface="PRWIJE+ArialMT"/>
              </a:rPr>
              <a:t>48</a:t>
            </a:r>
            <a:r>
              <a:rPr sz="1150" spc="-2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7" dirty="0">
                <a:solidFill>
                  <a:srgbClr val="212529"/>
                </a:solidFill>
                <a:latin typeface="PRWIJE+ArialMT"/>
                <a:cs typeface="PRWIJE+ArialMT"/>
              </a:rPr>
              <a:t>treated</a:t>
            </a:r>
            <a:r>
              <a:rPr sz="1150" spc="-3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4" dirty="0">
                <a:solidFill>
                  <a:srgbClr val="212529"/>
                </a:solidFill>
                <a:latin typeface="PRWIJE+ArialMT"/>
                <a:cs typeface="PRWIJE+ArialMT"/>
              </a:rPr>
              <a:t>patients.</a:t>
            </a:r>
            <a:r>
              <a:rPr sz="1150" spc="5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4" dirty="0">
                <a:solidFill>
                  <a:srgbClr val="212529"/>
                </a:solidFill>
                <a:latin typeface="PRWIJE+ArialMT"/>
                <a:cs typeface="PRWIJE+ArialMT"/>
              </a:rPr>
              <a:t>Arch</a:t>
            </a:r>
            <a:r>
              <a:rPr sz="1150" spc="-3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8" dirty="0">
                <a:solidFill>
                  <a:srgbClr val="212529"/>
                </a:solidFill>
                <a:latin typeface="PRWIJE+ArialMT"/>
                <a:cs typeface="PRWIJE+ArialMT"/>
              </a:rPr>
              <a:t>Neurol.</a:t>
            </a:r>
            <a:r>
              <a:rPr sz="1150" spc="7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2" dirty="0">
                <a:solidFill>
                  <a:srgbClr val="212529"/>
                </a:solidFill>
                <a:latin typeface="PRWIJE+ArialMT"/>
                <a:cs typeface="PRWIJE+ArialMT"/>
              </a:rPr>
              <a:t>2007;64(5):691-6.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098421" y="4694754"/>
            <a:ext cx="9184901" cy="35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 marR="0">
              <a:lnSpc>
                <a:spcPts val="1256"/>
              </a:lnSpc>
              <a:spcBef>
                <a:spcPts val="0"/>
              </a:spcBef>
              <a:spcAft>
                <a:spcPts val="0"/>
              </a:spcAft>
            </a:pP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Turbin</a:t>
            </a:r>
            <a:r>
              <a:rPr sz="1100" spc="6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23" dirty="0">
                <a:solidFill>
                  <a:srgbClr val="212529"/>
                </a:solidFill>
                <a:latin typeface="PRWIJE+ArialMT"/>
                <a:cs typeface="PRWIJE+ArialMT"/>
              </a:rPr>
              <a:t>RE,</a:t>
            </a:r>
            <a:r>
              <a:rPr sz="1100" spc="-11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Thompson</a:t>
            </a:r>
            <a:r>
              <a:rPr sz="1100" spc="-10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29" dirty="0">
                <a:solidFill>
                  <a:srgbClr val="212529"/>
                </a:solidFill>
                <a:latin typeface="PRWIJE+ArialMT"/>
                <a:cs typeface="PRWIJE+ArialMT"/>
              </a:rPr>
              <a:t>CR,</a:t>
            </a:r>
            <a:r>
              <a:rPr sz="1100" spc="-4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Kennerdell</a:t>
            </a:r>
            <a:r>
              <a:rPr sz="1100" spc="5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JS,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et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6" dirty="0">
                <a:solidFill>
                  <a:srgbClr val="212529"/>
                </a:solidFill>
                <a:latin typeface="PRWIJE+ArialMT"/>
                <a:cs typeface="PRWIJE+ArialMT"/>
              </a:rPr>
              <a:t>al.</a:t>
            </a:r>
            <a:r>
              <a:rPr sz="1100" spc="7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A long-term</a:t>
            </a:r>
            <a:r>
              <a:rPr sz="1100" spc="5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visual</a:t>
            </a:r>
            <a:r>
              <a:rPr sz="1100" spc="-2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11" dirty="0">
                <a:solidFill>
                  <a:srgbClr val="212529"/>
                </a:solidFill>
                <a:latin typeface="PRWIJE+ArialMT"/>
                <a:cs typeface="PRWIJE+ArialMT"/>
              </a:rPr>
              <a:t>outcome</a:t>
            </a:r>
            <a:r>
              <a:rPr sz="1100" spc="-10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11" dirty="0">
                <a:solidFill>
                  <a:srgbClr val="212529"/>
                </a:solidFill>
                <a:latin typeface="PRWIJE+ArialMT"/>
                <a:cs typeface="PRWIJE+ArialMT"/>
              </a:rPr>
              <a:t>comparison</a:t>
            </a:r>
            <a:r>
              <a:rPr sz="1100" spc="-10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9" dirty="0">
                <a:solidFill>
                  <a:srgbClr val="212529"/>
                </a:solidFill>
                <a:latin typeface="PRWIJE+ArialMT"/>
                <a:cs typeface="PRWIJE+ArialMT"/>
              </a:rPr>
              <a:t>in</a:t>
            </a:r>
            <a:r>
              <a:rPr sz="1100" spc="7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1" dirty="0">
                <a:solidFill>
                  <a:srgbClr val="212529"/>
                </a:solidFill>
                <a:latin typeface="PRWIJE+ArialMT"/>
                <a:cs typeface="PRWIJE+ArialMT"/>
              </a:rPr>
              <a:t>patients</a:t>
            </a:r>
            <a:r>
              <a:rPr sz="1100" spc="54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with</a:t>
            </a:r>
            <a:r>
              <a:rPr sz="1100" spc="-1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2" dirty="0">
                <a:solidFill>
                  <a:srgbClr val="212529"/>
                </a:solidFill>
                <a:latin typeface="PRWIJE+ArialMT"/>
                <a:cs typeface="PRWIJE+ArialMT"/>
              </a:rPr>
              <a:t>optic</a:t>
            </a:r>
            <a:r>
              <a:rPr sz="1100" spc="5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spc="-10" dirty="0">
                <a:solidFill>
                  <a:srgbClr val="212529"/>
                </a:solidFill>
                <a:latin typeface="PRWIJE+ArialMT"/>
                <a:cs typeface="PRWIJE+ArialMT"/>
              </a:rPr>
              <a:t>nerve</a:t>
            </a:r>
            <a:r>
              <a:rPr sz="1100" spc="6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sheath</a:t>
            </a:r>
            <a:r>
              <a:rPr sz="1100" spc="-19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meningioma</a:t>
            </a:r>
            <a:r>
              <a:rPr sz="1100" spc="-2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00" dirty="0">
                <a:solidFill>
                  <a:srgbClr val="212529"/>
                </a:solidFill>
                <a:latin typeface="PRWIJE+ArialMT"/>
                <a:cs typeface="PRWIJE+ArialMT"/>
              </a:rPr>
              <a:t>managed</a:t>
            </a:r>
          </a:p>
          <a:p>
            <a:pPr marL="0" marR="0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150" spc="-19" dirty="0">
                <a:solidFill>
                  <a:srgbClr val="212529"/>
                </a:solidFill>
                <a:latin typeface="PRWIJE+ArialMT"/>
                <a:cs typeface="PRWIJE+ArialMT"/>
              </a:rPr>
              <a:t>with</a:t>
            </a:r>
            <a:r>
              <a:rPr sz="1150" spc="-4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9" dirty="0">
                <a:solidFill>
                  <a:srgbClr val="212529"/>
                </a:solidFill>
                <a:latin typeface="PRWIJE+ArialMT"/>
                <a:cs typeface="PRWIJE+ArialMT"/>
              </a:rPr>
              <a:t>observation,</a:t>
            </a:r>
            <a:r>
              <a:rPr sz="1150" spc="6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3" dirty="0">
                <a:solidFill>
                  <a:srgbClr val="212529"/>
                </a:solidFill>
                <a:latin typeface="PRWIJE+ArialMT"/>
                <a:cs typeface="PRWIJE+ArialMT"/>
              </a:rPr>
              <a:t>surgery,</a:t>
            </a:r>
            <a:r>
              <a:rPr sz="1150" spc="-16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3" dirty="0">
                <a:solidFill>
                  <a:srgbClr val="212529"/>
                </a:solidFill>
                <a:latin typeface="PRWIJE+ArialMT"/>
                <a:cs typeface="PRWIJE+ArialMT"/>
              </a:rPr>
              <a:t>radiotherapy,</a:t>
            </a:r>
            <a:r>
              <a:rPr sz="1150" spc="68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or</a:t>
            </a:r>
            <a:r>
              <a:rPr sz="1150" spc="13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18" dirty="0">
                <a:solidFill>
                  <a:srgbClr val="212529"/>
                </a:solidFill>
                <a:latin typeface="PRWIJE+ArialMT"/>
                <a:cs typeface="PRWIJE+ArialMT"/>
              </a:rPr>
              <a:t>surgery</a:t>
            </a:r>
            <a:r>
              <a:rPr sz="1150" spc="-52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40" dirty="0">
                <a:solidFill>
                  <a:srgbClr val="212529"/>
                </a:solidFill>
                <a:latin typeface="PRWIJE+ArialMT"/>
                <a:cs typeface="PRWIJE+ArialMT"/>
              </a:rPr>
              <a:t>and</a:t>
            </a:r>
            <a:r>
              <a:rPr sz="1150" spc="55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33" dirty="0">
                <a:solidFill>
                  <a:srgbClr val="212529"/>
                </a:solidFill>
                <a:latin typeface="PRWIJE+ArialMT"/>
                <a:cs typeface="PRWIJE+ArialMT"/>
              </a:rPr>
              <a:t>radiotherapy.</a:t>
            </a:r>
            <a:r>
              <a:rPr sz="1150" spc="101" dirty="0">
                <a:solidFill>
                  <a:srgbClr val="212529"/>
                </a:solidFill>
                <a:latin typeface="PRWIJE+ArialMT"/>
                <a:cs typeface="PRWIJE+ArialMT"/>
              </a:rPr>
              <a:t> </a:t>
            </a:r>
            <a:r>
              <a:rPr sz="1150" spc="-24" dirty="0">
                <a:solidFill>
                  <a:srgbClr val="212529"/>
                </a:solidFill>
                <a:latin typeface="BDSTUC+Arial-ItalicMT"/>
                <a:cs typeface="BDSTUC+Arial-ItalicMT"/>
              </a:rPr>
              <a:t>Ophthalmology.</a:t>
            </a:r>
            <a:r>
              <a:rPr sz="1150" spc="-50" dirty="0">
                <a:solidFill>
                  <a:srgbClr val="212529"/>
                </a:solidFill>
                <a:latin typeface="BDSTUC+Arial-ItalicMT"/>
                <a:cs typeface="BDSTUC+Arial-ItalicMT"/>
              </a:rPr>
              <a:t> </a:t>
            </a:r>
            <a:r>
              <a:rPr sz="1150" spc="-35" dirty="0">
                <a:solidFill>
                  <a:srgbClr val="212529"/>
                </a:solidFill>
                <a:latin typeface="PRWIJE+ArialMT"/>
                <a:cs typeface="PRWIJE+ArialMT"/>
              </a:rPr>
              <a:t>2002;109:890-899.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E2BBFCC-54B0-4681-A3C5-61E02306C4F3}"/>
</file>

<file path=customXml/itemProps2.xml><?xml version="1.0" encoding="utf-8"?>
<ds:datastoreItem xmlns:ds="http://schemas.openxmlformats.org/officeDocument/2006/customXml" ds:itemID="{8602AA2D-8B8F-4E4C-913A-D3787B867BEB}"/>
</file>

<file path=customXml/itemProps3.xml><?xml version="1.0" encoding="utf-8"?>
<ds:datastoreItem xmlns:ds="http://schemas.openxmlformats.org/officeDocument/2006/customXml" ds:itemID="{3BE682FB-C22C-448E-9FC7-C8F12433905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Widescreen</PresentationFormat>
  <Slides>43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Theme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root</dc:creator>
  <cp:lastModifiedBy>root</cp:lastModifiedBy>
  <cp:revision>8</cp:revision>
  <dcterms:modified xsi:type="dcterms:W3CDTF">2025-08-07T01:39:06Z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